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28_C949DA3C.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comments/modernComment_10D_8EB44F5C.xml" ContentType="application/vnd.ms-powerpoint.comments+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1F_F8F70050.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2F_3ABCB4F3.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2C_107F8EFB.xml" ContentType="application/vnd.ms-powerpoint.comments+xml"/>
  <Override PartName="/ppt/notesSlides/notesSlide18.xml" ContentType="application/vnd.openxmlformats-officedocument.presentationml.notesSlide+xml"/>
  <Override PartName="/ppt/comments/modernComment_13D_EA1FA87E.xml" ContentType="application/vnd.ms-powerpoint.comments+xml"/>
  <Override PartName="/ppt/notesSlides/notesSlide19.xml" ContentType="application/vnd.openxmlformats-officedocument.presentationml.notesSlide+xml"/>
  <Override PartName="/ppt/comments/modernComment_149_D7E95A46.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30_90F5BE45.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12E_CD831B.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150_FD404E96.xml" ContentType="application/vnd.ms-powerpoint.comments+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6"/>
  </p:notesMasterIdLst>
  <p:sldIdLst>
    <p:sldId id="256" r:id="rId5"/>
    <p:sldId id="296" r:id="rId6"/>
    <p:sldId id="295" r:id="rId7"/>
    <p:sldId id="269" r:id="rId8"/>
    <p:sldId id="288" r:id="rId9"/>
    <p:sldId id="290" r:id="rId10"/>
    <p:sldId id="289" r:id="rId11"/>
    <p:sldId id="280" r:id="rId12"/>
    <p:sldId id="287" r:id="rId13"/>
    <p:sldId id="324" r:id="rId14"/>
    <p:sldId id="325" r:id="rId15"/>
    <p:sldId id="298" r:id="rId16"/>
    <p:sldId id="331" r:id="rId17"/>
    <p:sldId id="303" r:id="rId18"/>
    <p:sldId id="328" r:id="rId19"/>
    <p:sldId id="327" r:id="rId20"/>
    <p:sldId id="300" r:id="rId21"/>
    <p:sldId id="317" r:id="rId22"/>
    <p:sldId id="329" r:id="rId23"/>
    <p:sldId id="307" r:id="rId24"/>
    <p:sldId id="292" r:id="rId25"/>
    <p:sldId id="304" r:id="rId26"/>
    <p:sldId id="330" r:id="rId27"/>
    <p:sldId id="326" r:id="rId28"/>
    <p:sldId id="293" r:id="rId29"/>
    <p:sldId id="302" r:id="rId30"/>
    <p:sldId id="334" r:id="rId31"/>
    <p:sldId id="332" r:id="rId32"/>
    <p:sldId id="333" r:id="rId33"/>
    <p:sldId id="336" r:id="rId34"/>
    <p:sldId id="25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BA7D07-AB66-C0E0-AD39-02CD618CC4C5}" name="Caroline M. Tintinger" initials="CT" userId="S::caroline.m.tintinger@ama-inc.com::12010724-201b-44bc-abbd-e3c887d1ff69" providerId="AD"/>
  <p188:author id="{0E407A2F-C4D3-9BB9-8D32-D8161F2F8FA2}" name="Laramie Plott" initials="LP" userId="S::laramie.plott@ama-inc.com::c8314bf3-6347-4b88-809b-eb09fded220b" providerId="AD"/>
  <p188:author id="{291C175D-665C-E15C-5906-8F801A209BAC}" name="Ross, Kenton W. (LARC-E3)" initials="RKW(E" userId="S::kwross@ndc.nasa.gov::73e742de-0059-4beb-8279-f6afc2201575" providerId="AD"/>
  <p188:author id="{47DD5C6F-4A46-F2DE-5C5A-3F6FCF6BA88F}" name="Caleb V. Kluchman" initials="CK" userId="S::caleb.v.kluchman@ama-inc.com::e0a5d3d9-cc1c-46d4-949c-b3ac4d28f8d0" providerId="AD"/>
  <p188:author id="{16EE3274-0DAA-012A-F06C-ABF6F82A7489}" name="Kimberly S. Becerril" initials="KB" userId="S::kimberly.s.becerril@ama-inc.com::e28884d0-9936-42a6-9ec3-dd37a0b99397" providerId="AD"/>
  <p188:author id="{8E8EBF7D-168B-AF5B-BBB1-E4F521C743EB}" name="Kaitlyn L. Lemon" initials="KL" userId="S::kaitlyn.l.lemon@ama-inc.com::8f69640c-1c2d-40ba-861c-ed9f31fadb24" providerId="AD"/>
  <p188:author id="{544677F5-070D-E4A3-8A66-03B558534B3D}" name="Sarah L. McMullen" initials="SM" userId="S::sarah.l.mcmullen@ama-inc.com::435a932c-964c-4868-a52a-b6487f681506" providerId="AD"/>
  <p188:author id="{8141B5F9-C986-C51C-C8B5-2C44ECB8FFB2}" name="Tallis L. Monteiro" initials="TM" userId="S::tallis.l.monteiro@ama-inc.com::6cce5fa0-303b-4482-a9ee-cb47c4db66c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2C363"/>
    <a:srgbClr val="EBA243"/>
    <a:srgbClr val="F08049"/>
    <a:srgbClr val="F5866E"/>
    <a:srgbClr val="FFC34C"/>
    <a:srgbClr val="EBA142"/>
    <a:srgbClr val="FFFFFF"/>
    <a:srgbClr val="FFA732"/>
    <a:srgbClr val="F08048"/>
    <a:srgbClr val="FF72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B120DB-EE80-0917-1070-7C6411DB726E}" v="16" dt="2024-07-30T18:34:24.7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M. Tintinger" userId="S::caroline.m.tintinger@ama-inc.com::12010724-201b-44bc-abbd-e3c887d1ff69" providerId="AD" clId="Web-{8EB120DB-EE80-0917-1070-7C6411DB726E}"/>
    <pc:docChg chg="modSld sldOrd">
      <pc:chgData name="Caroline M. Tintinger" userId="S::caroline.m.tintinger@ama-inc.com::12010724-201b-44bc-abbd-e3c887d1ff69" providerId="AD" clId="Web-{8EB120DB-EE80-0917-1070-7C6411DB726E}" dt="2024-07-30T18:34:24.780" v="81" actId="1076"/>
      <pc:docMkLst>
        <pc:docMk/>
      </pc:docMkLst>
      <pc:sldChg chg="modSp ord">
        <pc:chgData name="Caroline M. Tintinger" userId="S::caroline.m.tintinger@ama-inc.com::12010724-201b-44bc-abbd-e3c887d1ff69" providerId="AD" clId="Web-{8EB120DB-EE80-0917-1070-7C6411DB726E}" dt="2024-07-30T18:21:07.890" v="69" actId="20577"/>
        <pc:sldMkLst>
          <pc:docMk/>
          <pc:sldMk cId="701390542" sldId="280"/>
        </pc:sldMkLst>
        <pc:spChg chg="mod">
          <ac:chgData name="Caroline M. Tintinger" userId="S::caroline.m.tintinger@ama-inc.com::12010724-201b-44bc-abbd-e3c887d1ff69" providerId="AD" clId="Web-{8EB120DB-EE80-0917-1070-7C6411DB726E}" dt="2024-07-30T18:21:07.890" v="69" actId="20577"/>
          <ac:spMkLst>
            <pc:docMk/>
            <pc:sldMk cId="701390542" sldId="280"/>
            <ac:spMk id="12" creationId="{C7BFDD2F-D05E-E10A-D388-1F400C2A0F94}"/>
          </ac:spMkLst>
        </pc:spChg>
      </pc:sldChg>
      <pc:sldChg chg="modNotes">
        <pc:chgData name="Caroline M. Tintinger" userId="S::caroline.m.tintinger@ama-inc.com::12010724-201b-44bc-abbd-e3c887d1ff69" providerId="AD" clId="Web-{8EB120DB-EE80-0917-1070-7C6411DB726E}" dt="2024-07-30T17:59:45.964" v="18"/>
        <pc:sldMkLst>
          <pc:docMk/>
          <pc:sldMk cId="4176937040" sldId="287"/>
        </pc:sldMkLst>
      </pc:sldChg>
      <pc:sldChg chg="modNotes">
        <pc:chgData name="Caroline M. Tintinger" userId="S::caroline.m.tintinger@ama-inc.com::12010724-201b-44bc-abbd-e3c887d1ff69" providerId="AD" clId="Web-{8EB120DB-EE80-0917-1070-7C6411DB726E}" dt="2024-07-30T18:04:30.976" v="66"/>
        <pc:sldMkLst>
          <pc:docMk/>
          <pc:sldMk cId="1893789975" sldId="289"/>
        </pc:sldMkLst>
      </pc:sldChg>
      <pc:sldChg chg="modSp">
        <pc:chgData name="Caroline M. Tintinger" userId="S::caroline.m.tintinger@ama-inc.com::12010724-201b-44bc-abbd-e3c887d1ff69" providerId="AD" clId="Web-{8EB120DB-EE80-0917-1070-7C6411DB726E}" dt="2024-07-30T18:34:24.780" v="81" actId="1076"/>
        <pc:sldMkLst>
          <pc:docMk/>
          <pc:sldMk cId="1262158147" sldId="290"/>
        </pc:sldMkLst>
        <pc:spChg chg="mod">
          <ac:chgData name="Caroline M. Tintinger" userId="S::caroline.m.tintinger@ama-inc.com::12010724-201b-44bc-abbd-e3c887d1ff69" providerId="AD" clId="Web-{8EB120DB-EE80-0917-1070-7C6411DB726E}" dt="2024-07-30T18:34:24.780" v="81" actId="1076"/>
          <ac:spMkLst>
            <pc:docMk/>
            <pc:sldMk cId="1262158147" sldId="290"/>
            <ac:spMk id="4" creationId="{4B24C633-207E-2A32-C910-380F8446B41B}"/>
          </ac:spMkLst>
        </pc:spChg>
        <pc:spChg chg="mod">
          <ac:chgData name="Caroline M. Tintinger" userId="S::caroline.m.tintinger@ama-inc.com::12010724-201b-44bc-abbd-e3c887d1ff69" providerId="AD" clId="Web-{8EB120DB-EE80-0917-1070-7C6411DB726E}" dt="2024-07-30T18:34:19.264" v="80" actId="1076"/>
          <ac:spMkLst>
            <pc:docMk/>
            <pc:sldMk cId="1262158147" sldId="290"/>
            <ac:spMk id="9" creationId="{FA87C00F-F378-0B99-9A42-B5815CB3616B}"/>
          </ac:spMkLst>
        </pc:spChg>
      </pc:sldChg>
      <pc:sldChg chg="modSp modNotes">
        <pc:chgData name="Caroline M. Tintinger" userId="S::caroline.m.tintinger@ama-inc.com::12010724-201b-44bc-abbd-e3c887d1ff69" providerId="AD" clId="Web-{8EB120DB-EE80-0917-1070-7C6411DB726E}" dt="2024-07-30T18:31:10.210" v="79" actId="20577"/>
        <pc:sldMkLst>
          <pc:docMk/>
          <pc:sldMk cId="3377060412" sldId="296"/>
        </pc:sldMkLst>
        <pc:graphicFrameChg chg="modGraphic">
          <ac:chgData name="Caroline M. Tintinger" userId="S::caroline.m.tintinger@ama-inc.com::12010724-201b-44bc-abbd-e3c887d1ff69" providerId="AD" clId="Web-{8EB120DB-EE80-0917-1070-7C6411DB726E}" dt="2024-07-30T18:31:10.210" v="79" actId="20577"/>
          <ac:graphicFrameMkLst>
            <pc:docMk/>
            <pc:sldMk cId="3377060412" sldId="296"/>
            <ac:graphicFrameMk id="14" creationId="{7E4C06F0-0E97-4BD3-24FB-91A1CBECFFD6}"/>
          </ac:graphicFrameMkLst>
        </pc:graphicFrameChg>
      </pc:sldChg>
      <pc:sldChg chg="modSp">
        <pc:chgData name="Caroline M. Tintinger" userId="S::caroline.m.tintinger@ama-inc.com::12010724-201b-44bc-abbd-e3c887d1ff69" providerId="AD" clId="Web-{8EB120DB-EE80-0917-1070-7C6411DB726E}" dt="2024-07-30T18:21:00.690" v="67" actId="20577"/>
        <pc:sldMkLst>
          <pc:docMk/>
          <pc:sldMk cId="276795131" sldId="300"/>
        </pc:sldMkLst>
        <pc:spChg chg="mod">
          <ac:chgData name="Caroline M. Tintinger" userId="S::caroline.m.tintinger@ama-inc.com::12010724-201b-44bc-abbd-e3c887d1ff69" providerId="AD" clId="Web-{8EB120DB-EE80-0917-1070-7C6411DB726E}" dt="2024-07-30T18:21:00.690" v="67" actId="20577"/>
          <ac:spMkLst>
            <pc:docMk/>
            <pc:sldMk cId="276795131" sldId="300"/>
            <ac:spMk id="9" creationId="{66B0631F-E8C9-B1C6-1ED3-C58B634C50EC}"/>
          </ac:spMkLst>
        </pc:spChg>
      </pc:sldChg>
      <pc:sldChg chg="modSp">
        <pc:chgData name="Caroline M. Tintinger" userId="S::caroline.m.tintinger@ama-inc.com::12010724-201b-44bc-abbd-e3c887d1ff69" providerId="AD" clId="Web-{8EB120DB-EE80-0917-1070-7C6411DB726E}" dt="2024-07-30T17:50:39.130" v="3" actId="1076"/>
        <pc:sldMkLst>
          <pc:docMk/>
          <pc:sldMk cId="2295463421" sldId="332"/>
        </pc:sldMkLst>
        <pc:spChg chg="mod">
          <ac:chgData name="Caroline M. Tintinger" userId="S::caroline.m.tintinger@ama-inc.com::12010724-201b-44bc-abbd-e3c887d1ff69" providerId="AD" clId="Web-{8EB120DB-EE80-0917-1070-7C6411DB726E}" dt="2024-07-30T17:50:39.130" v="3" actId="1076"/>
          <ac:spMkLst>
            <pc:docMk/>
            <pc:sldMk cId="2295463421" sldId="332"/>
            <ac:spMk id="9" creationId="{C33630F9-125A-5FD1-EEB5-0776B58FE1E2}"/>
          </ac:spMkLst>
        </pc:spChg>
        <pc:spChg chg="mod">
          <ac:chgData name="Caroline M. Tintinger" userId="S::caroline.m.tintinger@ama-inc.com::12010724-201b-44bc-abbd-e3c887d1ff69" providerId="AD" clId="Web-{8EB120DB-EE80-0917-1070-7C6411DB726E}" dt="2024-07-30T17:50:33.146" v="1" actId="1076"/>
          <ac:spMkLst>
            <pc:docMk/>
            <pc:sldMk cId="2295463421" sldId="332"/>
            <ac:spMk id="12" creationId="{186A0FC4-5276-B926-9AC2-09154459F438}"/>
          </ac:spMkLst>
        </pc:spChg>
      </pc:sldChg>
    </pc:docChg>
  </pc:docChgLst>
  <pc:docChgLst>
    <pc:chgData name="Guest User" userId="S::urn:spo:anon#442fdd5ba6ff2f664fb579bdd97d971099f9381191169aeebd01b2d7a89a6b33::" providerId="AD" clId="Web-{3C611738-7BCC-9550-E4C3-FB9877A9AA75}"/>
    <pc:docChg chg="modSld">
      <pc:chgData name="Guest User" userId="S::urn:spo:anon#442fdd5ba6ff2f664fb579bdd97d971099f9381191169aeebd01b2d7a89a6b33::" providerId="AD" clId="Web-{3C611738-7BCC-9550-E4C3-FB9877A9AA75}" dt="2024-07-30T19:17:21.079" v="4"/>
      <pc:docMkLst>
        <pc:docMk/>
      </pc:docMkLst>
      <pc:sldChg chg="modNotes">
        <pc:chgData name="Guest User" userId="S::urn:spo:anon#442fdd5ba6ff2f664fb579bdd97d971099f9381191169aeebd01b2d7a89a6b33::" providerId="AD" clId="Web-{3C611738-7BCC-9550-E4C3-FB9877A9AA75}" dt="2024-07-30T19:17:21.079" v="4"/>
        <pc:sldMkLst>
          <pc:docMk/>
          <pc:sldMk cId="4248850070" sldId="336"/>
        </pc:sldMkLst>
      </pc:sldChg>
    </pc:docChg>
  </pc:docChgLst>
  <pc:docChgLst>
    <pc:chgData clId="Web-{8EB120DB-EE80-0917-1070-7C6411DB726E}"/>
    <pc:docChg chg="modSld">
      <pc:chgData name="" userId="" providerId="" clId="Web-{8EB120DB-EE80-0917-1070-7C6411DB726E}" dt="2024-07-30T17:19:38.072" v="0" actId="20577"/>
      <pc:docMkLst>
        <pc:docMk/>
      </pc:docMkLst>
      <pc:sldChg chg="modSp">
        <pc:chgData name="" userId="" providerId="" clId="Web-{8EB120DB-EE80-0917-1070-7C6411DB726E}" dt="2024-07-30T17:19:38.072" v="0" actId="20577"/>
        <pc:sldMkLst>
          <pc:docMk/>
          <pc:sldMk cId="3377060412" sldId="296"/>
        </pc:sldMkLst>
        <pc:graphicFrameChg chg="modGraphic">
          <ac:chgData name="" userId="" providerId="" clId="Web-{8EB120DB-EE80-0917-1070-7C6411DB726E}" dt="2024-07-30T17:19:38.072" v="0" actId="20577"/>
          <ac:graphicFrameMkLst>
            <pc:docMk/>
            <pc:sldMk cId="3377060412" sldId="296"/>
            <ac:graphicFrameMk id="14" creationId="{7E4C06F0-0E97-4BD3-24FB-91A1CBECFFD6}"/>
          </ac:graphicFrameMkLst>
        </pc:graphicFrameChg>
      </pc:sldChg>
    </pc:docChg>
  </pc:docChgLst>
</pc:chgInfo>
</file>

<file path=ppt/comments/modernComment_10D_8EB44F5C.xml><?xml version="1.0" encoding="utf-8"?>
<p188:cmLst xmlns:a="http://schemas.openxmlformats.org/drawingml/2006/main" xmlns:r="http://schemas.openxmlformats.org/officeDocument/2006/relationships" xmlns:p188="http://schemas.microsoft.com/office/powerpoint/2018/8/main">
  <p188:cm id="{A4C332DC-9B8E-4819-828D-BEAAEEE2B615}" authorId="{8141B5F9-C986-C51C-C8B5-2C44ECB8FFB2}" status="resolved" created="2024-07-23T13:30:37.464" complete="100000">
    <ac:deMkLst xmlns:ac="http://schemas.microsoft.com/office/drawing/2013/main/command">
      <pc:docMk xmlns:pc="http://schemas.microsoft.com/office/powerpoint/2013/main/command"/>
      <pc:sldMk xmlns:pc="http://schemas.microsoft.com/office/powerpoint/2013/main/command" cId="2394181468" sldId="269"/>
      <ac:spMk id="14" creationId="{01AB0A05-947E-276B-16CC-3AF78DF3C402}"/>
    </ac:deMkLst>
    <p188:txBody>
      <a:bodyPr/>
      <a:lstStyle/>
      <a:p>
        <a:r>
          <a:rPr lang="en-US"/>
          <a:t>Suggestion to make the text of the basemap credits smaller so it draws less attention from the eye right away. </a:t>
        </a:r>
      </a:p>
    </p188:txBody>
  </p188:cm>
</p188:cmLst>
</file>

<file path=ppt/comments/modernComment_11F_F8F70050.xml><?xml version="1.0" encoding="utf-8"?>
<p188:cmLst xmlns:a="http://schemas.openxmlformats.org/drawingml/2006/main" xmlns:r="http://schemas.openxmlformats.org/officeDocument/2006/relationships" xmlns:p188="http://schemas.microsoft.com/office/powerpoint/2018/8/main">
  <p188:cm id="{FE338035-2FC3-4CA7-B2E3-C3E49F6130DF}" authorId="{291C175D-665C-E15C-5906-8F801A209BAC}" created="2024-07-26T16:45:29.927">
    <pc:sldMkLst xmlns:pc="http://schemas.microsoft.com/office/powerpoint/2013/main/command">
      <pc:docMk/>
      <pc:sldMk cId="4176937040" sldId="287"/>
    </pc:sldMkLst>
    <p188:txBody>
      <a:bodyPr/>
      <a:lstStyle/>
      <a:p>
        <a:r>
          <a:rPr lang="en-US"/>
          <a:t>I updated the spatial resolutions note. Landsat was incorrectly identified as 30 meters. It is gridded at 30 meters by USGS and Earth Engine, but actually only the optical data (VIS, NIR, SWIR) is 30 meter resolution. Landsat thermal data (for LST) is 100 meter data. Please update the way this is verbalized in the actual presentation.</a:t>
        </a:r>
      </a:p>
    </p188:txBody>
  </p188:cm>
</p188:cmLst>
</file>

<file path=ppt/comments/modernComment_128_C949DA3C.xml><?xml version="1.0" encoding="utf-8"?>
<p188:cmLst xmlns:a="http://schemas.openxmlformats.org/drawingml/2006/main" xmlns:r="http://schemas.openxmlformats.org/officeDocument/2006/relationships" xmlns:p188="http://schemas.microsoft.com/office/powerpoint/2018/8/main">
  <p188:cm id="{3A4DB454-4C54-4C35-AA97-9B3539108567}" authorId="{0E407A2F-C4D3-9BB9-8D32-D8161F2F8FA2}" status="resolved" created="2024-07-15T18:43:13.098" complete="100000">
    <ac:txMkLst xmlns:ac="http://schemas.microsoft.com/office/drawing/2013/main/command">
      <pc:docMk xmlns:pc="http://schemas.microsoft.com/office/powerpoint/2013/main/command"/>
      <pc:sldMk xmlns:pc="http://schemas.microsoft.com/office/powerpoint/2013/main/command" cId="3377060412" sldId="296"/>
      <ac:spMk id="2" creationId="{96664F57-8FD9-E602-D94C-3B0B49B53B26}"/>
      <ac:txMk cp="0" len="37">
        <ac:context len="38" hash="2420530239"/>
      </ac:txMk>
    </ac:txMkLst>
    <p188:pos x="11101753" y="281353"/>
    <p188:txBody>
      <a:bodyPr/>
      <a:lstStyle/>
      <a:p>
        <a:r>
          <a:rPr lang="en-US"/>
          <a:t>On this slide a few things:
1) Great illustration!
2) There is a lot of white space in the top that you should utilize. 
3) Speaker notes need to be in paragraph form. This is the case throughout.</a:t>
        </a:r>
      </a:p>
    </p188:txBody>
  </p188:cm>
  <p188:cm id="{CA6CE7A3-9929-4170-90AA-9667AE3B1BF4}" authorId="{8141B5F9-C986-C51C-C8B5-2C44ECB8FFB2}" status="resolved" created="2024-07-23T13:40:07.396" complete="100000">
    <pc:sldMkLst xmlns:pc="http://schemas.microsoft.com/office/powerpoint/2013/main/command">
      <pc:docMk/>
      <pc:sldMk cId="3377060412" sldId="296"/>
    </pc:sldMkLst>
    <p188:txBody>
      <a:bodyPr/>
      <a:lstStyle/>
      <a:p>
        <a:r>
          <a:rPr lang="en-US"/>
          <a:t>In your speaker notes, please update all Image Information to match the guidelines (see guideline slides at the end of your presentation for more info). I updated this one to match. Feel free to edit.</a:t>
        </a:r>
      </a:p>
    </p188:txBody>
  </p188:cm>
</p188:cmLst>
</file>

<file path=ppt/comments/modernComment_12C_107F8EFB.xml><?xml version="1.0" encoding="utf-8"?>
<p188:cmLst xmlns:a="http://schemas.openxmlformats.org/drawingml/2006/main" xmlns:r="http://schemas.openxmlformats.org/officeDocument/2006/relationships" xmlns:p188="http://schemas.microsoft.com/office/powerpoint/2018/8/main">
  <p188:cm id="{3AD8EF34-A3B5-40FA-A59C-7B54B3DFB322}" authorId="{8141B5F9-C986-C51C-C8B5-2C44ECB8FFB2}" status="resolved" created="2024-07-23T14:03:49.443" complete="100000">
    <ac:deMkLst xmlns:ac="http://schemas.microsoft.com/office/drawing/2013/main/command">
      <pc:docMk xmlns:pc="http://schemas.microsoft.com/office/powerpoint/2013/main/command"/>
      <pc:sldMk xmlns:pc="http://schemas.microsoft.com/office/powerpoint/2013/main/command" cId="276795131" sldId="300"/>
      <ac:spMk id="20" creationId="{7ACB73F9-B639-7D6D-3C6B-70E62B1D1C72}"/>
    </ac:deMkLst>
    <p188:txBody>
      <a:bodyPr/>
      <a:lstStyle/>
      <a:p>
        <a:r>
          <a:rPr lang="en-US"/>
          <a:t>I feel like this legend is not necessary, since you have included the words "data", "index" and "map" in each textbox anyway? 
Just trying to eliminate any unnecessary redundancy.</a:t>
        </a:r>
      </a:p>
    </p188:txBody>
  </p188:cm>
</p188:cmLst>
</file>

<file path=ppt/comments/modernComment_12E_CD831B.xml><?xml version="1.0" encoding="utf-8"?>
<p188:cmLst xmlns:a="http://schemas.openxmlformats.org/drawingml/2006/main" xmlns:r="http://schemas.openxmlformats.org/officeDocument/2006/relationships" xmlns:p188="http://schemas.microsoft.com/office/powerpoint/2018/8/main">
  <p188:cm id="{61175CD5-24B3-4A1E-B8E9-38713842B082}" authorId="{8141B5F9-C986-C51C-C8B5-2C44ECB8FFB2}" status="resolved" created="2024-07-23T13:57:01.238" complete="100000">
    <pc:sldMkLst xmlns:pc="http://schemas.microsoft.com/office/powerpoint/2013/main/command">
      <pc:docMk/>
      <pc:sldMk cId="13468443" sldId="302"/>
    </pc:sldMkLst>
    <p188:replyLst>
      <p188:reply id="{2BA7DF88-E99F-47CF-8712-627C7171700F}" authorId="{2EBA7D07-AB66-C0E0-AD39-02CD618CC4C5}" created="2024-07-23T15:11:35.266">
        <p188:txBody>
          <a:bodyPr/>
          <a:lstStyle/>
          <a:p>
            <a:r>
              <a:rPr lang="en-US"/>
              <a:t>How does it look now?</a:t>
            </a:r>
          </a:p>
        </p188:txBody>
      </p188:reply>
      <p188:reply id="{14C100AF-9AAF-4721-A7DB-485692F5DB4A}" authorId="{8141B5F9-C986-C51C-C8B5-2C44ECB8FFB2}" created="2024-07-23T17:53:11.124">
        <p188:txBody>
          <a:bodyPr/>
          <a:lstStyle/>
          <a:p>
            <a:r>
              <a:rPr lang="en-US"/>
              <a:t>Looks great!</a:t>
            </a:r>
          </a:p>
        </p188:txBody>
      </p188:reply>
    </p188:replyLst>
    <p188:txBody>
      <a:bodyPr/>
      <a:lstStyle/>
      <a:p>
        <a:r>
          <a:rPr lang="en-US"/>
          <a:t>Legend and basemap credits could be better aligned, maybe they were just placed by accident, and you are already planning to revisit : ) </a:t>
        </a:r>
      </a:p>
    </p188:txBody>
  </p188:cm>
</p188:cmLst>
</file>

<file path=ppt/comments/modernComment_12F_3ABCB4F3.xml><?xml version="1.0" encoding="utf-8"?>
<p188:cmLst xmlns:a="http://schemas.openxmlformats.org/drawingml/2006/main" xmlns:r="http://schemas.openxmlformats.org/officeDocument/2006/relationships" xmlns:p188="http://schemas.microsoft.com/office/powerpoint/2018/8/main">
  <p188:cm id="{51B98889-48C2-4E47-BC07-DEE710E5A57B}" authorId="{8141B5F9-C986-C51C-C8B5-2C44ECB8FFB2}" status="resolved" created="2024-07-23T14:00:33.669" complete="100000">
    <ac:deMkLst xmlns:ac="http://schemas.microsoft.com/office/drawing/2013/main/command">
      <pc:docMk xmlns:pc="http://schemas.microsoft.com/office/powerpoint/2013/main/command"/>
      <pc:sldMk xmlns:pc="http://schemas.microsoft.com/office/powerpoint/2013/main/command" cId="985445619" sldId="303"/>
      <ac:spMk id="8" creationId="{F3194CA8-8E57-1335-03A8-C7CD91A2C29A}"/>
    </ac:deMkLst>
    <p188:txBody>
      <a:bodyPr/>
      <a:lstStyle/>
      <a:p>
        <a:r>
          <a:rPr lang="en-US"/>
          <a:t>Suggestion to make the basemap credit smaller to de-emphasize it visually on the page. If its small enough, it could go on the bottom right of the page.</a:t>
        </a:r>
      </a:p>
    </p188:txBody>
  </p188:cm>
</p188:cmLst>
</file>

<file path=ppt/comments/modernComment_130_90F5BE45.xml><?xml version="1.0" encoding="utf-8"?>
<p188:cmLst xmlns:a="http://schemas.openxmlformats.org/drawingml/2006/main" xmlns:r="http://schemas.openxmlformats.org/officeDocument/2006/relationships" xmlns:p188="http://schemas.microsoft.com/office/powerpoint/2018/8/main">
  <p188:cm id="{085B3B3F-D058-4BC3-80D2-179B7B46C008}" authorId="{8141B5F9-C986-C51C-C8B5-2C44ECB8FFB2}" status="resolved" created="2024-07-23T14:05:41.917" complete="100000">
    <pc:sldMkLst xmlns:pc="http://schemas.microsoft.com/office/powerpoint/2013/main/command">
      <pc:docMk/>
      <pc:sldMk cId="2432024133" sldId="304"/>
    </pc:sldMkLst>
    <p188:txBody>
      <a:bodyPr/>
      <a:lstStyle/>
      <a:p>
        <a:r>
          <a:rPr lang="en-US"/>
          <a:t>Suggestion to make the basemap credit smaller to de-emphasize it visually on the page. If its small enough, it could go on the bottom right of the page.</a:t>
        </a:r>
      </a:p>
    </p188:txBody>
  </p188:cm>
</p188:cmLst>
</file>

<file path=ppt/comments/modernComment_13D_EA1FA87E.xml><?xml version="1.0" encoding="utf-8"?>
<p188:cmLst xmlns:a="http://schemas.openxmlformats.org/drawingml/2006/main" xmlns:r="http://schemas.openxmlformats.org/officeDocument/2006/relationships" xmlns:p188="http://schemas.microsoft.com/office/powerpoint/2018/8/main">
  <p188:cm id="{8D6A1897-263B-440B-92AB-B68F937BD921}" authorId="{8141B5F9-C986-C51C-C8B5-2C44ECB8FFB2}" status="resolved" created="2024-07-23T14:04:13.429" complete="100000">
    <pc:sldMkLst xmlns:pc="http://schemas.microsoft.com/office/powerpoint/2013/main/command">
      <pc:docMk/>
      <pc:sldMk cId="3927943294" sldId="317"/>
    </pc:sldMkLst>
    <p188:txBody>
      <a:bodyPr/>
      <a:lstStyle/>
      <a:p>
        <a:r>
          <a:rPr lang="en-US"/>
          <a:t>Suggestion to make the basemap credit smaller to de-emphasize it visually on the page. If its small enough, it could go on the bottom right of the page.</a:t>
        </a:r>
      </a:p>
    </p188:txBody>
  </p188:cm>
</p188:cmLst>
</file>

<file path=ppt/comments/modernComment_149_D7E95A46.xml><?xml version="1.0" encoding="utf-8"?>
<p188:cmLst xmlns:a="http://schemas.openxmlformats.org/drawingml/2006/main" xmlns:r="http://schemas.openxmlformats.org/officeDocument/2006/relationships" xmlns:p188="http://schemas.microsoft.com/office/powerpoint/2018/8/main">
  <p188:cm id="{FB758557-1E92-4639-A894-8E22F68A324A}" authorId="{8141B5F9-C986-C51C-C8B5-2C44ECB8FFB2}" status="resolved" created="2024-07-23T14:04:32.430" complete="100000">
    <pc:sldMkLst xmlns:pc="http://schemas.microsoft.com/office/powerpoint/2013/main/command">
      <pc:docMk/>
      <pc:sldMk cId="3622394438" sldId="329"/>
    </pc:sldMkLst>
    <p188:txBody>
      <a:bodyPr/>
      <a:lstStyle/>
      <a:p>
        <a:r>
          <a:rPr lang="en-US"/>
          <a:t>Will you be presenting both this slide and the one before it? Or are you choosing between these two slide layouts?</a:t>
        </a:r>
      </a:p>
    </p188:txBody>
  </p188:cm>
</p188:cmLst>
</file>

<file path=ppt/comments/modernComment_150_FD404E96.xml><?xml version="1.0" encoding="utf-8"?>
<p188:cmLst xmlns:a="http://schemas.openxmlformats.org/drawingml/2006/main" xmlns:r="http://schemas.openxmlformats.org/officeDocument/2006/relationships" xmlns:p188="http://schemas.microsoft.com/office/powerpoint/2018/8/main">
  <p188:cm id="{FE15533D-8A1E-409A-B324-C1E2B22044D8}" authorId="{291C175D-665C-E15C-5906-8F801A209BAC}" created="2024-07-26T17:04:14.921">
    <ac:txMkLst xmlns:ac="http://schemas.microsoft.com/office/drawing/2013/main/command">
      <pc:docMk xmlns:pc="http://schemas.microsoft.com/office/powerpoint/2013/main/command"/>
      <pc:sldMk xmlns:pc="http://schemas.microsoft.com/office/powerpoint/2013/main/command" cId="4248850070" sldId="336"/>
      <ac:spMk id="160" creationId="{EA854C7A-6CAB-BB9F-696E-A9D5A68F614C}"/>
      <ac:txMk cp="88" len="33">
        <ac:context len="122" hash="2580038857"/>
      </ac:txMk>
    </ac:txMkLst>
    <p188:pos x="8601800" y="915491"/>
    <p188:txBody>
      <a:bodyPr/>
      <a:lstStyle/>
      <a:p>
        <a:r>
          <a:rPr lang="en-US"/>
          <a:t>Finding inequity in urban heat or cooling capacity does not directly indicate injustice. Injustice would be suggested if these inequities aligned with evidence of past discrimination like redlining. I changed "injustice" to "inequity" in this text.</a:t>
        </a:r>
      </a:p>
    </p188:txBody>
  </p188:cm>
</p188:cmLst>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FBF110-0CC1-44EA-940D-28E385EE9884}"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E3BE553B-82F7-4FB3-9506-7E443FC44E03}">
      <dgm:prSet phldr="0"/>
      <dgm:spPr/>
      <dgm:t>
        <a:bodyPr/>
        <a:lstStyle/>
        <a:p>
          <a:pPr algn="l" rtl="0">
            <a:lnSpc>
              <a:spcPct val="100000"/>
            </a:lnSpc>
          </a:pPr>
          <a:r>
            <a:rPr lang="en-US" b="1">
              <a:latin typeface="Century Gothic"/>
              <a:cs typeface="Arial"/>
            </a:rPr>
            <a:t>Causes for UHIs</a:t>
          </a:r>
        </a:p>
      </dgm:t>
    </dgm:pt>
    <dgm:pt modelId="{D921CE93-63A3-4ACC-8511-C42325BED7A6}" type="parTrans" cxnId="{160400DB-7D4B-41EE-A549-800633534C2F}">
      <dgm:prSet/>
      <dgm:spPr/>
      <dgm:t>
        <a:bodyPr/>
        <a:lstStyle/>
        <a:p>
          <a:endParaRPr lang="en-US"/>
        </a:p>
      </dgm:t>
    </dgm:pt>
    <dgm:pt modelId="{22F4616F-AF20-43D4-8F55-B50D56C5048D}" type="sibTrans" cxnId="{160400DB-7D4B-41EE-A549-800633534C2F}">
      <dgm:prSet/>
      <dgm:spPr/>
      <dgm:t>
        <a:bodyPr/>
        <a:lstStyle/>
        <a:p>
          <a:endParaRPr lang="en-US"/>
        </a:p>
      </dgm:t>
    </dgm:pt>
    <dgm:pt modelId="{82B5166B-4835-4180-A164-801D43D5B1AF}">
      <dgm:prSet phldr="0"/>
      <dgm:spPr/>
      <dgm:t>
        <a:bodyPr/>
        <a:lstStyle/>
        <a:p>
          <a:pPr algn="l" rtl="0">
            <a:lnSpc>
              <a:spcPct val="150000"/>
            </a:lnSpc>
          </a:pPr>
          <a:r>
            <a:rPr lang="en-US" b="0">
              <a:solidFill>
                <a:schemeClr val="tx1">
                  <a:lumMod val="75000"/>
                  <a:lumOff val="25000"/>
                </a:schemeClr>
              </a:solidFill>
              <a:latin typeface="Century Gothic"/>
              <a:cs typeface="Arial"/>
            </a:rPr>
            <a:t>Lack of vegetation</a:t>
          </a:r>
        </a:p>
      </dgm:t>
    </dgm:pt>
    <dgm:pt modelId="{C541CFC7-95BD-4915-AADF-ED3A1B0910A8}" type="parTrans" cxnId="{1EB9E0DC-EB23-4139-B918-058AE1454977}">
      <dgm:prSet/>
      <dgm:spPr/>
      <dgm:t>
        <a:bodyPr/>
        <a:lstStyle/>
        <a:p>
          <a:endParaRPr lang="en-US"/>
        </a:p>
      </dgm:t>
    </dgm:pt>
    <dgm:pt modelId="{2E55A192-6AF4-40D3-82A0-1F527D0FC59C}" type="sibTrans" cxnId="{1EB9E0DC-EB23-4139-B918-058AE1454977}">
      <dgm:prSet/>
      <dgm:spPr/>
      <dgm:t>
        <a:bodyPr/>
        <a:lstStyle/>
        <a:p>
          <a:endParaRPr lang="en-US"/>
        </a:p>
      </dgm:t>
    </dgm:pt>
    <dgm:pt modelId="{69DFF865-9652-4713-95C6-FEDFA7AA4BD0}">
      <dgm:prSet phldr="0"/>
      <dgm:spPr/>
      <dgm:t>
        <a:bodyPr/>
        <a:lstStyle/>
        <a:p>
          <a:pPr algn="l" rtl="0">
            <a:lnSpc>
              <a:spcPct val="150000"/>
            </a:lnSpc>
          </a:pPr>
          <a:r>
            <a:rPr lang="en-US" b="0">
              <a:solidFill>
                <a:schemeClr val="tx1">
                  <a:lumMod val="75000"/>
                  <a:lumOff val="25000"/>
                </a:schemeClr>
              </a:solidFill>
              <a:latin typeface="Century Gothic"/>
              <a:cs typeface="Arial"/>
            </a:rPr>
            <a:t>Anthropogenic activities</a:t>
          </a:r>
        </a:p>
      </dgm:t>
    </dgm:pt>
    <dgm:pt modelId="{C7A03860-12AE-4D09-95A0-A14FC4D0EAD2}" type="parTrans" cxnId="{CD67C002-B2F5-424F-8543-267B3DEF68E3}">
      <dgm:prSet/>
      <dgm:spPr/>
      <dgm:t>
        <a:bodyPr/>
        <a:lstStyle/>
        <a:p>
          <a:endParaRPr lang="en-US"/>
        </a:p>
      </dgm:t>
    </dgm:pt>
    <dgm:pt modelId="{17E7985A-CFD6-4546-AD77-0701A6630C3C}" type="sibTrans" cxnId="{CD67C002-B2F5-424F-8543-267B3DEF68E3}">
      <dgm:prSet/>
      <dgm:spPr/>
      <dgm:t>
        <a:bodyPr/>
        <a:lstStyle/>
        <a:p>
          <a:endParaRPr lang="en-US"/>
        </a:p>
      </dgm:t>
    </dgm:pt>
    <dgm:pt modelId="{7052C533-B8E9-4325-A8C4-FD7281ACC9E0}">
      <dgm:prSet phldr="0"/>
      <dgm:spPr/>
      <dgm:t>
        <a:bodyPr/>
        <a:lstStyle/>
        <a:p>
          <a:pPr algn="l" rtl="0">
            <a:lnSpc>
              <a:spcPct val="150000"/>
            </a:lnSpc>
          </a:pPr>
          <a:r>
            <a:rPr lang="en-US" b="0">
              <a:solidFill>
                <a:schemeClr val="tx1">
                  <a:lumMod val="75000"/>
                  <a:lumOff val="25000"/>
                </a:schemeClr>
              </a:solidFill>
              <a:latin typeface="Century Gothic"/>
              <a:cs typeface="Arial"/>
            </a:rPr>
            <a:t>Urban landscape and design</a:t>
          </a:r>
        </a:p>
      </dgm:t>
    </dgm:pt>
    <dgm:pt modelId="{BEE926E0-5C8A-4BA3-A4C8-2A011CB17CB5}" type="parTrans" cxnId="{7CCD5D26-FE4B-48AA-A513-45BCF6ADFA65}">
      <dgm:prSet/>
      <dgm:spPr/>
      <dgm:t>
        <a:bodyPr/>
        <a:lstStyle/>
        <a:p>
          <a:endParaRPr lang="en-US"/>
        </a:p>
      </dgm:t>
    </dgm:pt>
    <dgm:pt modelId="{748C7717-1BAC-4E37-8C00-17BCF31587F6}" type="sibTrans" cxnId="{7CCD5D26-FE4B-48AA-A513-45BCF6ADFA65}">
      <dgm:prSet/>
      <dgm:spPr/>
      <dgm:t>
        <a:bodyPr/>
        <a:lstStyle/>
        <a:p>
          <a:endParaRPr lang="en-US"/>
        </a:p>
      </dgm:t>
    </dgm:pt>
    <dgm:pt modelId="{DD45227A-9354-49F1-9CAC-E341FC2AEDEF}" type="pres">
      <dgm:prSet presAssocID="{FEFBF110-0CC1-44EA-940D-28E385EE9884}" presName="linear" presStyleCnt="0">
        <dgm:presLayoutVars>
          <dgm:animLvl val="lvl"/>
          <dgm:resizeHandles val="exact"/>
        </dgm:presLayoutVars>
      </dgm:prSet>
      <dgm:spPr/>
    </dgm:pt>
    <dgm:pt modelId="{C0C45009-E671-436E-8D29-BC5C3F8FAFA6}" type="pres">
      <dgm:prSet presAssocID="{E3BE553B-82F7-4FB3-9506-7E443FC44E03}" presName="parentText" presStyleLbl="node1" presStyleIdx="0" presStyleCnt="1">
        <dgm:presLayoutVars>
          <dgm:chMax val="0"/>
          <dgm:bulletEnabled val="1"/>
        </dgm:presLayoutVars>
      </dgm:prSet>
      <dgm:spPr/>
    </dgm:pt>
    <dgm:pt modelId="{84CBF8C7-C8DA-4D96-A3A5-93B40A5C1044}" type="pres">
      <dgm:prSet presAssocID="{E3BE553B-82F7-4FB3-9506-7E443FC44E03}" presName="childText" presStyleLbl="revTx" presStyleIdx="0" presStyleCnt="1">
        <dgm:presLayoutVars>
          <dgm:bulletEnabled val="1"/>
        </dgm:presLayoutVars>
      </dgm:prSet>
      <dgm:spPr/>
    </dgm:pt>
  </dgm:ptLst>
  <dgm:cxnLst>
    <dgm:cxn modelId="{CD67C002-B2F5-424F-8543-267B3DEF68E3}" srcId="{E3BE553B-82F7-4FB3-9506-7E443FC44E03}" destId="{69DFF865-9652-4713-95C6-FEDFA7AA4BD0}" srcOrd="1" destOrd="0" parTransId="{C7A03860-12AE-4D09-95A0-A14FC4D0EAD2}" sibTransId="{17E7985A-CFD6-4546-AD77-0701A6630C3C}"/>
    <dgm:cxn modelId="{8DAE8322-A53F-4ED0-848E-704B10A56583}" type="presOf" srcId="{FEFBF110-0CC1-44EA-940D-28E385EE9884}" destId="{DD45227A-9354-49F1-9CAC-E341FC2AEDEF}" srcOrd="0" destOrd="0" presId="urn:microsoft.com/office/officeart/2005/8/layout/vList2"/>
    <dgm:cxn modelId="{2943B324-72EB-4F12-BBCB-2CE330E406CE}" type="presOf" srcId="{69DFF865-9652-4713-95C6-FEDFA7AA4BD0}" destId="{84CBF8C7-C8DA-4D96-A3A5-93B40A5C1044}" srcOrd="0" destOrd="1" presId="urn:microsoft.com/office/officeart/2005/8/layout/vList2"/>
    <dgm:cxn modelId="{7CCD5D26-FE4B-48AA-A513-45BCF6ADFA65}" srcId="{E3BE553B-82F7-4FB3-9506-7E443FC44E03}" destId="{7052C533-B8E9-4325-A8C4-FD7281ACC9E0}" srcOrd="2" destOrd="0" parTransId="{BEE926E0-5C8A-4BA3-A4C8-2A011CB17CB5}" sibTransId="{748C7717-1BAC-4E37-8C00-17BCF31587F6}"/>
    <dgm:cxn modelId="{2D37DC67-BA20-4ECC-BA42-01A3AE94D7A4}" type="presOf" srcId="{7052C533-B8E9-4325-A8C4-FD7281ACC9E0}" destId="{84CBF8C7-C8DA-4D96-A3A5-93B40A5C1044}" srcOrd="0" destOrd="2" presId="urn:microsoft.com/office/officeart/2005/8/layout/vList2"/>
    <dgm:cxn modelId="{9E7D5274-20D9-4E9D-B092-545FAEC9E0BE}" type="presOf" srcId="{82B5166B-4835-4180-A164-801D43D5B1AF}" destId="{84CBF8C7-C8DA-4D96-A3A5-93B40A5C1044}" srcOrd="0" destOrd="0" presId="urn:microsoft.com/office/officeart/2005/8/layout/vList2"/>
    <dgm:cxn modelId="{901A98CE-A250-4E80-AFFD-482C25748447}" type="presOf" srcId="{E3BE553B-82F7-4FB3-9506-7E443FC44E03}" destId="{C0C45009-E671-436E-8D29-BC5C3F8FAFA6}" srcOrd="0" destOrd="0" presId="urn:microsoft.com/office/officeart/2005/8/layout/vList2"/>
    <dgm:cxn modelId="{160400DB-7D4B-41EE-A549-800633534C2F}" srcId="{FEFBF110-0CC1-44EA-940D-28E385EE9884}" destId="{E3BE553B-82F7-4FB3-9506-7E443FC44E03}" srcOrd="0" destOrd="0" parTransId="{D921CE93-63A3-4ACC-8511-C42325BED7A6}" sibTransId="{22F4616F-AF20-43D4-8F55-B50D56C5048D}"/>
    <dgm:cxn modelId="{1EB9E0DC-EB23-4139-B918-058AE1454977}" srcId="{E3BE553B-82F7-4FB3-9506-7E443FC44E03}" destId="{82B5166B-4835-4180-A164-801D43D5B1AF}" srcOrd="0" destOrd="0" parTransId="{C541CFC7-95BD-4915-AADF-ED3A1B0910A8}" sibTransId="{2E55A192-6AF4-40D3-82A0-1F527D0FC59C}"/>
    <dgm:cxn modelId="{C5E6E4AB-771B-49EA-AE1C-741371FFEF59}" type="presParOf" srcId="{DD45227A-9354-49F1-9CAC-E341FC2AEDEF}" destId="{C0C45009-E671-436E-8D29-BC5C3F8FAFA6}" srcOrd="0" destOrd="0" presId="urn:microsoft.com/office/officeart/2005/8/layout/vList2"/>
    <dgm:cxn modelId="{D81A48A9-9CB3-41B6-8955-DA133A026C2E}" type="presParOf" srcId="{DD45227A-9354-49F1-9CAC-E341FC2AEDEF}" destId="{84CBF8C7-C8DA-4D96-A3A5-93B40A5C1044}"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F5C0FA-6C33-4FED-A2E7-4215B10B3CB2}" type="doc">
      <dgm:prSet loTypeId="urn:microsoft.com/office/officeart/2005/8/layout/chevron1" loCatId="process" qsTypeId="urn:microsoft.com/office/officeart/2005/8/quickstyle/simple1" qsCatId="simple" csTypeId="urn:microsoft.com/office/officeart/2005/8/colors/accent2_3" csCatId="accent2" phldr="1"/>
      <dgm:spPr/>
    </dgm:pt>
    <dgm:pt modelId="{0C753B0F-02D2-4EDA-90AE-C03526049D6E}">
      <dgm:prSet phldrT="[Text]" phldr="0"/>
      <dgm:spPr/>
      <dgm:t>
        <a:bodyPr/>
        <a:lstStyle/>
        <a:p>
          <a:pPr rtl="0"/>
          <a:r>
            <a:rPr lang="en-US" b="1">
              <a:latin typeface="Century Gothic"/>
            </a:rPr>
            <a:t>Environmental and human health implications</a:t>
          </a:r>
          <a:endParaRPr lang="en-US" b="1"/>
        </a:p>
      </dgm:t>
    </dgm:pt>
    <dgm:pt modelId="{6F3FA906-B431-4D23-9BCB-F13EACE51F96}" type="parTrans" cxnId="{69AACF15-7906-42FB-918B-BFFE82AD4805}">
      <dgm:prSet/>
      <dgm:spPr/>
    </dgm:pt>
    <dgm:pt modelId="{050A84EB-D2DA-4233-8332-C7FC48F043C3}" type="sibTrans" cxnId="{69AACF15-7906-42FB-918B-BFFE82AD4805}">
      <dgm:prSet/>
      <dgm:spPr/>
    </dgm:pt>
    <dgm:pt modelId="{5CC77D41-D11F-4406-BF05-ED4EFC777AE8}">
      <dgm:prSet phldrT="[Text]" phldr="0"/>
      <dgm:spPr/>
      <dgm:t>
        <a:bodyPr/>
        <a:lstStyle/>
        <a:p>
          <a:pPr rtl="0"/>
          <a:r>
            <a:rPr lang="en-US" b="1">
              <a:latin typeface="Century Gothic"/>
            </a:rPr>
            <a:t>Implications are uneven: hotspots</a:t>
          </a:r>
          <a:endParaRPr lang="en-US" b="0">
            <a:latin typeface="Century Gothic"/>
          </a:endParaRPr>
        </a:p>
      </dgm:t>
    </dgm:pt>
    <dgm:pt modelId="{87241DD8-D098-4A3B-B149-C2C540E64917}" type="parTrans" cxnId="{CBEEC3B2-9E71-4616-8295-28E72CD1FACE}">
      <dgm:prSet/>
      <dgm:spPr/>
    </dgm:pt>
    <dgm:pt modelId="{7BB85594-A453-4C21-9A47-96CCE36BC337}" type="sibTrans" cxnId="{CBEEC3B2-9E71-4616-8295-28E72CD1FACE}">
      <dgm:prSet/>
      <dgm:spPr/>
    </dgm:pt>
    <dgm:pt modelId="{4DA6DE44-6693-485F-92CC-BCD3B8C12DE1}">
      <dgm:prSet phldrT="[Text]" phldr="0"/>
      <dgm:spPr/>
      <dgm:t>
        <a:bodyPr/>
        <a:lstStyle/>
        <a:p>
          <a:pPr rtl="0"/>
          <a:r>
            <a:rPr lang="en-US" b="1">
              <a:latin typeface="Century Gothic"/>
            </a:rPr>
            <a:t>Spatial environmental injustice</a:t>
          </a:r>
          <a:endParaRPr lang="en-US" b="1"/>
        </a:p>
      </dgm:t>
    </dgm:pt>
    <dgm:pt modelId="{811B72D5-2F64-49C7-92BF-D52A4E6EFC54}" type="parTrans" cxnId="{3E09C317-0BA1-4AA4-A77C-EA339672F9FD}">
      <dgm:prSet/>
      <dgm:spPr/>
    </dgm:pt>
    <dgm:pt modelId="{870BA753-691E-4503-A1A8-9EE49C0E541A}" type="sibTrans" cxnId="{3E09C317-0BA1-4AA4-A77C-EA339672F9FD}">
      <dgm:prSet/>
      <dgm:spPr/>
    </dgm:pt>
    <dgm:pt modelId="{5DBFC391-D409-432B-BE07-725274A2A243}" type="pres">
      <dgm:prSet presAssocID="{BEF5C0FA-6C33-4FED-A2E7-4215B10B3CB2}" presName="Name0" presStyleCnt="0">
        <dgm:presLayoutVars>
          <dgm:dir/>
          <dgm:animLvl val="lvl"/>
          <dgm:resizeHandles val="exact"/>
        </dgm:presLayoutVars>
      </dgm:prSet>
      <dgm:spPr/>
    </dgm:pt>
    <dgm:pt modelId="{59C66CC1-9683-4A47-825A-57AC00D2A195}" type="pres">
      <dgm:prSet presAssocID="{0C753B0F-02D2-4EDA-90AE-C03526049D6E}" presName="parTxOnly" presStyleLbl="node1" presStyleIdx="0" presStyleCnt="3">
        <dgm:presLayoutVars>
          <dgm:chMax val="0"/>
          <dgm:chPref val="0"/>
          <dgm:bulletEnabled val="1"/>
        </dgm:presLayoutVars>
      </dgm:prSet>
      <dgm:spPr/>
    </dgm:pt>
    <dgm:pt modelId="{2BCED500-A920-4584-AE9A-B521AC52A7FE}" type="pres">
      <dgm:prSet presAssocID="{050A84EB-D2DA-4233-8332-C7FC48F043C3}" presName="parTxOnlySpace" presStyleCnt="0"/>
      <dgm:spPr/>
    </dgm:pt>
    <dgm:pt modelId="{FAE22A25-2A43-4DD3-9ECD-3AEB65CC5C53}" type="pres">
      <dgm:prSet presAssocID="{5CC77D41-D11F-4406-BF05-ED4EFC777AE8}" presName="parTxOnly" presStyleLbl="node1" presStyleIdx="1" presStyleCnt="3">
        <dgm:presLayoutVars>
          <dgm:chMax val="0"/>
          <dgm:chPref val="0"/>
          <dgm:bulletEnabled val="1"/>
        </dgm:presLayoutVars>
      </dgm:prSet>
      <dgm:spPr/>
    </dgm:pt>
    <dgm:pt modelId="{4B9FCBEF-AC77-4E25-9D82-9FEC568528AA}" type="pres">
      <dgm:prSet presAssocID="{7BB85594-A453-4C21-9A47-96CCE36BC337}" presName="parTxOnlySpace" presStyleCnt="0"/>
      <dgm:spPr/>
    </dgm:pt>
    <dgm:pt modelId="{AC9BC89C-9BE4-4AC6-87C5-0519639BA1D3}" type="pres">
      <dgm:prSet presAssocID="{4DA6DE44-6693-485F-92CC-BCD3B8C12DE1}" presName="parTxOnly" presStyleLbl="node1" presStyleIdx="2" presStyleCnt="3">
        <dgm:presLayoutVars>
          <dgm:chMax val="0"/>
          <dgm:chPref val="0"/>
          <dgm:bulletEnabled val="1"/>
        </dgm:presLayoutVars>
      </dgm:prSet>
      <dgm:spPr/>
    </dgm:pt>
  </dgm:ptLst>
  <dgm:cxnLst>
    <dgm:cxn modelId="{69AACF15-7906-42FB-918B-BFFE82AD4805}" srcId="{BEF5C0FA-6C33-4FED-A2E7-4215B10B3CB2}" destId="{0C753B0F-02D2-4EDA-90AE-C03526049D6E}" srcOrd="0" destOrd="0" parTransId="{6F3FA906-B431-4D23-9BCB-F13EACE51F96}" sibTransId="{050A84EB-D2DA-4233-8332-C7FC48F043C3}"/>
    <dgm:cxn modelId="{3E09C317-0BA1-4AA4-A77C-EA339672F9FD}" srcId="{BEF5C0FA-6C33-4FED-A2E7-4215B10B3CB2}" destId="{4DA6DE44-6693-485F-92CC-BCD3B8C12DE1}" srcOrd="2" destOrd="0" parTransId="{811B72D5-2F64-49C7-92BF-D52A4E6EFC54}" sibTransId="{870BA753-691E-4503-A1A8-9EE49C0E541A}"/>
    <dgm:cxn modelId="{B0969C1E-E6AE-42E7-BC6C-BED1A2944A69}" type="presOf" srcId="{5CC77D41-D11F-4406-BF05-ED4EFC777AE8}" destId="{FAE22A25-2A43-4DD3-9ECD-3AEB65CC5C53}" srcOrd="0" destOrd="0" presId="urn:microsoft.com/office/officeart/2005/8/layout/chevron1"/>
    <dgm:cxn modelId="{BD86C29C-1788-44C2-9500-A2499A983131}" type="presOf" srcId="{4DA6DE44-6693-485F-92CC-BCD3B8C12DE1}" destId="{AC9BC89C-9BE4-4AC6-87C5-0519639BA1D3}" srcOrd="0" destOrd="0" presId="urn:microsoft.com/office/officeart/2005/8/layout/chevron1"/>
    <dgm:cxn modelId="{CBEEC3B2-9E71-4616-8295-28E72CD1FACE}" srcId="{BEF5C0FA-6C33-4FED-A2E7-4215B10B3CB2}" destId="{5CC77D41-D11F-4406-BF05-ED4EFC777AE8}" srcOrd="1" destOrd="0" parTransId="{87241DD8-D098-4A3B-B149-C2C540E64917}" sibTransId="{7BB85594-A453-4C21-9A47-96CCE36BC337}"/>
    <dgm:cxn modelId="{CB0C22D1-6F19-4A8B-A6E3-AC7A68567720}" type="presOf" srcId="{0C753B0F-02D2-4EDA-90AE-C03526049D6E}" destId="{59C66CC1-9683-4A47-825A-57AC00D2A195}" srcOrd="0" destOrd="0" presId="urn:microsoft.com/office/officeart/2005/8/layout/chevron1"/>
    <dgm:cxn modelId="{68D4E8FC-89C9-4144-9E50-C1C54AD02EB3}" type="presOf" srcId="{BEF5C0FA-6C33-4FED-A2E7-4215B10B3CB2}" destId="{5DBFC391-D409-432B-BE07-725274A2A243}" srcOrd="0" destOrd="0" presId="urn:microsoft.com/office/officeart/2005/8/layout/chevron1"/>
    <dgm:cxn modelId="{5FCE847E-37BF-462F-931C-40B2095E9010}" type="presParOf" srcId="{5DBFC391-D409-432B-BE07-725274A2A243}" destId="{59C66CC1-9683-4A47-825A-57AC00D2A195}" srcOrd="0" destOrd="0" presId="urn:microsoft.com/office/officeart/2005/8/layout/chevron1"/>
    <dgm:cxn modelId="{7DA236AB-B31E-4FE4-898D-4588FDD811B8}" type="presParOf" srcId="{5DBFC391-D409-432B-BE07-725274A2A243}" destId="{2BCED500-A920-4584-AE9A-B521AC52A7FE}" srcOrd="1" destOrd="0" presId="urn:microsoft.com/office/officeart/2005/8/layout/chevron1"/>
    <dgm:cxn modelId="{4DD5BD51-7200-46C6-B5FE-13490115BA30}" type="presParOf" srcId="{5DBFC391-D409-432B-BE07-725274A2A243}" destId="{FAE22A25-2A43-4DD3-9ECD-3AEB65CC5C53}" srcOrd="2" destOrd="0" presId="urn:microsoft.com/office/officeart/2005/8/layout/chevron1"/>
    <dgm:cxn modelId="{BDC9523D-4846-42CF-9DAE-8596F0DCD89F}" type="presParOf" srcId="{5DBFC391-D409-432B-BE07-725274A2A243}" destId="{4B9FCBEF-AC77-4E25-9D82-9FEC568528AA}" srcOrd="3" destOrd="0" presId="urn:microsoft.com/office/officeart/2005/8/layout/chevron1"/>
    <dgm:cxn modelId="{E17D46AE-6617-427F-8FAC-1C1A9A308598}" type="presParOf" srcId="{5DBFC391-D409-432B-BE07-725274A2A243}" destId="{AC9BC89C-9BE4-4AC6-87C5-0519639BA1D3}"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FBF110-0CC1-44EA-940D-28E385EE988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114581B-7E6C-44B7-8796-FC0FC4A2BEBC}">
      <dgm:prSet phldr="0"/>
      <dgm:spPr/>
      <dgm:t>
        <a:bodyPr/>
        <a:lstStyle/>
        <a:p>
          <a:pPr algn="l" rtl="0">
            <a:lnSpc>
              <a:spcPct val="150000"/>
            </a:lnSpc>
          </a:pPr>
          <a:r>
            <a:rPr lang="en-US">
              <a:solidFill>
                <a:schemeClr val="tx1">
                  <a:lumMod val="75000"/>
                  <a:lumOff val="25000"/>
                </a:schemeClr>
              </a:solidFill>
              <a:latin typeface="Century Gothic"/>
              <a:cs typeface="Arial"/>
            </a:rPr>
            <a:t>Population Increase</a:t>
          </a:r>
        </a:p>
      </dgm:t>
    </dgm:pt>
    <dgm:pt modelId="{CCA65493-49E4-4B6E-84FE-1D7B3F3BC837}" type="parTrans" cxnId="{3D260E4B-2911-48AA-A39B-6BF31ADE1B09}">
      <dgm:prSet/>
      <dgm:spPr/>
    </dgm:pt>
    <dgm:pt modelId="{50021F18-D6A5-4F07-975C-107EE0480DE3}" type="sibTrans" cxnId="{3D260E4B-2911-48AA-A39B-6BF31ADE1B09}">
      <dgm:prSet/>
      <dgm:spPr/>
    </dgm:pt>
    <dgm:pt modelId="{2FA285DE-0FE1-41A1-90C4-BFF38DCC78CB}">
      <dgm:prSet phldr="0"/>
      <dgm:spPr/>
      <dgm:t>
        <a:bodyPr/>
        <a:lstStyle/>
        <a:p>
          <a:pPr algn="l">
            <a:lnSpc>
              <a:spcPct val="150000"/>
            </a:lnSpc>
          </a:pPr>
          <a:r>
            <a:rPr lang="en-US">
              <a:solidFill>
                <a:schemeClr val="tx1">
                  <a:lumMod val="75000"/>
                  <a:lumOff val="25000"/>
                </a:schemeClr>
              </a:solidFill>
              <a:latin typeface="Century Gothic"/>
              <a:cs typeface="Arial"/>
            </a:rPr>
            <a:t>Tree cover decline</a:t>
          </a:r>
        </a:p>
      </dgm:t>
    </dgm:pt>
    <dgm:pt modelId="{BF076816-D5A2-48F6-8588-C4598171AC5E}" type="parTrans" cxnId="{1EBF2335-6B62-4EA0-B1F0-1A0AD725F586}">
      <dgm:prSet/>
      <dgm:spPr/>
    </dgm:pt>
    <dgm:pt modelId="{6A05FA90-4DA0-4D34-A108-33AC4302F9C7}" type="sibTrans" cxnId="{1EBF2335-6B62-4EA0-B1F0-1A0AD725F586}">
      <dgm:prSet/>
      <dgm:spPr/>
    </dgm:pt>
    <dgm:pt modelId="{F315A480-9281-4024-A884-989206DC83DC}">
      <dgm:prSet phldr="0"/>
      <dgm:spPr/>
      <dgm:t>
        <a:bodyPr/>
        <a:lstStyle/>
        <a:p>
          <a:pPr algn="l">
            <a:lnSpc>
              <a:spcPct val="150000"/>
            </a:lnSpc>
          </a:pPr>
          <a:r>
            <a:rPr lang="en-US">
              <a:solidFill>
                <a:schemeClr val="tx1">
                  <a:lumMod val="75000"/>
                  <a:lumOff val="25000"/>
                </a:schemeClr>
              </a:solidFill>
              <a:latin typeface="Century Gothic"/>
              <a:cs typeface="Arial"/>
            </a:rPr>
            <a:t>Infrastructure expansion</a:t>
          </a:r>
        </a:p>
      </dgm:t>
    </dgm:pt>
    <dgm:pt modelId="{106F29D0-A041-45B1-99D2-283E1AA23065}" type="parTrans" cxnId="{4EAF3B72-8437-4D82-ACDF-270DCE2E5823}">
      <dgm:prSet/>
      <dgm:spPr/>
    </dgm:pt>
    <dgm:pt modelId="{A22242FD-3B5E-427E-B9A1-832435F015C7}" type="sibTrans" cxnId="{4EAF3B72-8437-4D82-ACDF-270DCE2E5823}">
      <dgm:prSet/>
      <dgm:spPr/>
    </dgm:pt>
    <dgm:pt modelId="{8D33D6AB-ABF2-4E8E-B35F-9A4693DFA3B6}">
      <dgm:prSet phldr="0"/>
      <dgm:spPr/>
      <dgm:t>
        <a:bodyPr/>
        <a:lstStyle/>
        <a:p>
          <a:pPr algn="l">
            <a:lnSpc>
              <a:spcPct val="150000"/>
            </a:lnSpc>
          </a:pPr>
          <a:r>
            <a:rPr lang="en-US">
              <a:solidFill>
                <a:schemeClr val="tx1">
                  <a:lumMod val="75000"/>
                  <a:lumOff val="25000"/>
                </a:schemeClr>
              </a:solidFill>
              <a:latin typeface="Century Gothic"/>
              <a:cs typeface="Arial"/>
            </a:rPr>
            <a:t>Climate change intensification</a:t>
          </a:r>
        </a:p>
      </dgm:t>
    </dgm:pt>
    <dgm:pt modelId="{D2F2B3EC-562C-4924-B099-97AE14FB74DF}" type="parTrans" cxnId="{F2A5D2BE-2C5D-4546-A953-470C8A938089}">
      <dgm:prSet/>
      <dgm:spPr/>
    </dgm:pt>
    <dgm:pt modelId="{46218230-C2A2-41C8-B4C3-E805983A83AA}" type="sibTrans" cxnId="{F2A5D2BE-2C5D-4546-A953-470C8A938089}">
      <dgm:prSet/>
      <dgm:spPr/>
    </dgm:pt>
    <dgm:pt modelId="{669FC933-92B0-40CF-B53E-77BEA5C612B2}">
      <dgm:prSet phldr="0"/>
      <dgm:spPr>
        <a:solidFill>
          <a:srgbClr val="246F9A"/>
        </a:solidFill>
      </dgm:spPr>
      <dgm:t>
        <a:bodyPr/>
        <a:lstStyle/>
        <a:p>
          <a:pPr algn="l">
            <a:lnSpc>
              <a:spcPct val="100000"/>
            </a:lnSpc>
          </a:pPr>
          <a:r>
            <a:rPr lang="en-US" b="1">
              <a:latin typeface="Century Gothic"/>
              <a:cs typeface="Arial"/>
            </a:rPr>
            <a:t>Asheville UHI Consequences</a:t>
          </a:r>
          <a:endParaRPr lang="en-US">
            <a:latin typeface="Century Gothic"/>
            <a:cs typeface="Arial"/>
          </a:endParaRPr>
        </a:p>
      </dgm:t>
    </dgm:pt>
    <dgm:pt modelId="{16AE6555-B945-484B-85C1-2E2CA6A23C9D}" type="parTrans" cxnId="{66335071-900F-4CA3-B24B-594962B9451B}">
      <dgm:prSet/>
      <dgm:spPr/>
    </dgm:pt>
    <dgm:pt modelId="{CE228E95-D8E6-4761-BE86-F357824A9190}" type="sibTrans" cxnId="{66335071-900F-4CA3-B24B-594962B9451B}">
      <dgm:prSet/>
      <dgm:spPr/>
    </dgm:pt>
    <dgm:pt modelId="{69EE14E4-2163-439E-A788-6DCFADE2677E}">
      <dgm:prSet phldr="0"/>
      <dgm:spPr/>
      <dgm:t>
        <a:bodyPr/>
        <a:lstStyle/>
        <a:p>
          <a:pPr algn="l">
            <a:lnSpc>
              <a:spcPct val="150000"/>
            </a:lnSpc>
          </a:pPr>
          <a:r>
            <a:rPr lang="en-US">
              <a:solidFill>
                <a:schemeClr val="tx1">
                  <a:lumMod val="75000"/>
                  <a:lumOff val="25000"/>
                </a:schemeClr>
              </a:solidFill>
              <a:latin typeface="Century Gothic"/>
              <a:cs typeface="Arial"/>
            </a:rPr>
            <a:t>Environmental degradation</a:t>
          </a:r>
        </a:p>
      </dgm:t>
    </dgm:pt>
    <dgm:pt modelId="{4E676ED6-EDD9-45D7-9C3B-A9D77C4E5640}" type="parTrans" cxnId="{C4B860C4-BD27-4EA4-87C6-5229F44F1C1F}">
      <dgm:prSet/>
      <dgm:spPr/>
    </dgm:pt>
    <dgm:pt modelId="{165E8BDF-3765-4A78-984F-ABF9EF4B0268}" type="sibTrans" cxnId="{C4B860C4-BD27-4EA4-87C6-5229F44F1C1F}">
      <dgm:prSet/>
      <dgm:spPr/>
    </dgm:pt>
    <dgm:pt modelId="{105ABEEE-2E05-4105-9F12-AD306B06229F}">
      <dgm:prSet phldr="0"/>
      <dgm:spPr/>
      <dgm:t>
        <a:bodyPr/>
        <a:lstStyle/>
        <a:p>
          <a:pPr algn="l">
            <a:lnSpc>
              <a:spcPct val="150000"/>
            </a:lnSpc>
          </a:pPr>
          <a:r>
            <a:rPr lang="en-US">
              <a:solidFill>
                <a:schemeClr val="tx1">
                  <a:lumMod val="75000"/>
                  <a:lumOff val="25000"/>
                </a:schemeClr>
              </a:solidFill>
              <a:latin typeface="Century Gothic"/>
              <a:cs typeface="Arial"/>
            </a:rPr>
            <a:t>Social vulnerability to heat</a:t>
          </a:r>
        </a:p>
      </dgm:t>
    </dgm:pt>
    <dgm:pt modelId="{478840DC-A713-42E3-87A9-CC7F603B9747}" type="parTrans" cxnId="{770EC295-00E1-46B7-BCFD-097FE6EFC46D}">
      <dgm:prSet/>
      <dgm:spPr/>
    </dgm:pt>
    <dgm:pt modelId="{889BC628-FBE4-479C-9080-3C9F1AA71D58}" type="sibTrans" cxnId="{770EC295-00E1-46B7-BCFD-097FE6EFC46D}">
      <dgm:prSet/>
      <dgm:spPr/>
    </dgm:pt>
    <dgm:pt modelId="{E3BE553B-82F7-4FB3-9506-7E443FC44E03}">
      <dgm:prSet phldr="0"/>
      <dgm:spPr>
        <a:solidFill>
          <a:srgbClr val="246F9A"/>
        </a:solidFill>
      </dgm:spPr>
      <dgm:t>
        <a:bodyPr/>
        <a:lstStyle/>
        <a:p>
          <a:pPr algn="l" rtl="0">
            <a:lnSpc>
              <a:spcPct val="100000"/>
            </a:lnSpc>
          </a:pPr>
          <a:r>
            <a:rPr lang="en-US" b="1">
              <a:latin typeface="Century Gothic"/>
              <a:cs typeface="Arial"/>
            </a:rPr>
            <a:t>Asheville UHI Influences</a:t>
          </a:r>
          <a:endParaRPr lang="en-US">
            <a:latin typeface="Century Gothic"/>
            <a:cs typeface="Arial"/>
          </a:endParaRPr>
        </a:p>
      </dgm:t>
    </dgm:pt>
    <dgm:pt modelId="{D921CE93-63A3-4ACC-8511-C42325BED7A6}" type="parTrans" cxnId="{160400DB-7D4B-41EE-A549-800633534C2F}">
      <dgm:prSet/>
      <dgm:spPr/>
    </dgm:pt>
    <dgm:pt modelId="{22F4616F-AF20-43D4-8F55-B50D56C5048D}" type="sibTrans" cxnId="{160400DB-7D4B-41EE-A549-800633534C2F}">
      <dgm:prSet/>
      <dgm:spPr/>
    </dgm:pt>
    <dgm:pt modelId="{C88B6ED5-3CE6-4BC5-95CC-F741A7050391}">
      <dgm:prSet phldr="0"/>
      <dgm:spPr/>
      <dgm:t>
        <a:bodyPr/>
        <a:lstStyle/>
        <a:p>
          <a:pPr algn="l">
            <a:lnSpc>
              <a:spcPct val="150000"/>
            </a:lnSpc>
          </a:pPr>
          <a:endParaRPr lang="en-US" b="0">
            <a:latin typeface="Century Gothic"/>
            <a:cs typeface="Arial"/>
          </a:endParaRPr>
        </a:p>
      </dgm:t>
    </dgm:pt>
    <dgm:pt modelId="{58CA6232-6B33-4EB1-A14A-42F17683F66D}" type="parTrans" cxnId="{E76F1579-A34E-4975-A444-F3129B1630E3}">
      <dgm:prSet/>
      <dgm:spPr/>
    </dgm:pt>
    <dgm:pt modelId="{0BC4DEA5-FC96-4B1D-855A-576F6A4F5962}" type="sibTrans" cxnId="{E76F1579-A34E-4975-A444-F3129B1630E3}">
      <dgm:prSet/>
      <dgm:spPr/>
    </dgm:pt>
    <dgm:pt modelId="{F3EE00A1-4DE4-4304-BD47-2F4615E656C3}" type="pres">
      <dgm:prSet presAssocID="{FEFBF110-0CC1-44EA-940D-28E385EE9884}" presName="linear" presStyleCnt="0">
        <dgm:presLayoutVars>
          <dgm:animLvl val="lvl"/>
          <dgm:resizeHandles val="exact"/>
        </dgm:presLayoutVars>
      </dgm:prSet>
      <dgm:spPr/>
    </dgm:pt>
    <dgm:pt modelId="{FD551CA0-BBCE-4BDD-BC9E-433F2BAB4D44}" type="pres">
      <dgm:prSet presAssocID="{E3BE553B-82F7-4FB3-9506-7E443FC44E03}" presName="parentText" presStyleLbl="node1" presStyleIdx="0" presStyleCnt="2">
        <dgm:presLayoutVars>
          <dgm:chMax val="0"/>
          <dgm:bulletEnabled val="1"/>
        </dgm:presLayoutVars>
      </dgm:prSet>
      <dgm:spPr/>
    </dgm:pt>
    <dgm:pt modelId="{18DB4DDD-B0EA-42E0-BA1C-6502DAAB4FA2}" type="pres">
      <dgm:prSet presAssocID="{E3BE553B-82F7-4FB3-9506-7E443FC44E03}" presName="childText" presStyleLbl="revTx" presStyleIdx="0" presStyleCnt="2">
        <dgm:presLayoutVars>
          <dgm:bulletEnabled val="1"/>
        </dgm:presLayoutVars>
      </dgm:prSet>
      <dgm:spPr/>
    </dgm:pt>
    <dgm:pt modelId="{83CDE3E2-29ED-4B75-A259-833ECEAECBBA}" type="pres">
      <dgm:prSet presAssocID="{669FC933-92B0-40CF-B53E-77BEA5C612B2}" presName="parentText" presStyleLbl="node1" presStyleIdx="1" presStyleCnt="2">
        <dgm:presLayoutVars>
          <dgm:chMax val="0"/>
          <dgm:bulletEnabled val="1"/>
        </dgm:presLayoutVars>
      </dgm:prSet>
      <dgm:spPr/>
    </dgm:pt>
    <dgm:pt modelId="{374ACB55-12AF-4C17-BF40-B82CD86F9697}" type="pres">
      <dgm:prSet presAssocID="{669FC933-92B0-40CF-B53E-77BEA5C612B2}" presName="childText" presStyleLbl="revTx" presStyleIdx="1" presStyleCnt="2">
        <dgm:presLayoutVars>
          <dgm:bulletEnabled val="1"/>
        </dgm:presLayoutVars>
      </dgm:prSet>
      <dgm:spPr/>
    </dgm:pt>
  </dgm:ptLst>
  <dgm:cxnLst>
    <dgm:cxn modelId="{C7A09F0B-29E5-4933-9ABB-3B6903211020}" type="presOf" srcId="{8D33D6AB-ABF2-4E8E-B35F-9A4693DFA3B6}" destId="{18DB4DDD-B0EA-42E0-BA1C-6502DAAB4FA2}" srcOrd="0" destOrd="3" presId="urn:microsoft.com/office/officeart/2005/8/layout/vList2"/>
    <dgm:cxn modelId="{4031C317-6869-4355-A23C-8B94DB19E60B}" type="presOf" srcId="{69EE14E4-2163-439E-A788-6DCFADE2677E}" destId="{374ACB55-12AF-4C17-BF40-B82CD86F9697}" srcOrd="0" destOrd="0" presId="urn:microsoft.com/office/officeart/2005/8/layout/vList2"/>
    <dgm:cxn modelId="{1EBF2335-6B62-4EA0-B1F0-1A0AD725F586}" srcId="{E3BE553B-82F7-4FB3-9506-7E443FC44E03}" destId="{2FA285DE-0FE1-41A1-90C4-BFF38DCC78CB}" srcOrd="1" destOrd="0" parTransId="{BF076816-D5A2-48F6-8588-C4598171AC5E}" sibTransId="{6A05FA90-4DA0-4D34-A108-33AC4302F9C7}"/>
    <dgm:cxn modelId="{3D260E4B-2911-48AA-A39B-6BF31ADE1B09}" srcId="{E3BE553B-82F7-4FB3-9506-7E443FC44E03}" destId="{B114581B-7E6C-44B7-8796-FC0FC4A2BEBC}" srcOrd="0" destOrd="0" parTransId="{CCA65493-49E4-4B6E-84FE-1D7B3F3BC837}" sibTransId="{50021F18-D6A5-4F07-975C-107EE0480DE3}"/>
    <dgm:cxn modelId="{C53FD06E-DAFB-401B-8AF5-B5941CD352B4}" type="presOf" srcId="{F315A480-9281-4024-A884-989206DC83DC}" destId="{18DB4DDD-B0EA-42E0-BA1C-6502DAAB4FA2}" srcOrd="0" destOrd="2" presId="urn:microsoft.com/office/officeart/2005/8/layout/vList2"/>
    <dgm:cxn modelId="{07C61F70-C5A6-4538-BDCF-3DB71745C022}" type="presOf" srcId="{C88B6ED5-3CE6-4BC5-95CC-F741A7050391}" destId="{18DB4DDD-B0EA-42E0-BA1C-6502DAAB4FA2}" srcOrd="0" destOrd="4" presId="urn:microsoft.com/office/officeart/2005/8/layout/vList2"/>
    <dgm:cxn modelId="{66335071-900F-4CA3-B24B-594962B9451B}" srcId="{FEFBF110-0CC1-44EA-940D-28E385EE9884}" destId="{669FC933-92B0-40CF-B53E-77BEA5C612B2}" srcOrd="1" destOrd="0" parTransId="{16AE6555-B945-484B-85C1-2E2CA6A23C9D}" sibTransId="{CE228E95-D8E6-4761-BE86-F357824A9190}"/>
    <dgm:cxn modelId="{4EAF3B72-8437-4D82-ACDF-270DCE2E5823}" srcId="{E3BE553B-82F7-4FB3-9506-7E443FC44E03}" destId="{F315A480-9281-4024-A884-989206DC83DC}" srcOrd="2" destOrd="0" parTransId="{106F29D0-A041-45B1-99D2-283E1AA23065}" sibTransId="{A22242FD-3B5E-427E-B9A1-832435F015C7}"/>
    <dgm:cxn modelId="{A24F8D54-EF8C-447B-B584-9C7AA71205ED}" type="presOf" srcId="{105ABEEE-2E05-4105-9F12-AD306B06229F}" destId="{374ACB55-12AF-4C17-BF40-B82CD86F9697}" srcOrd="0" destOrd="1" presId="urn:microsoft.com/office/officeart/2005/8/layout/vList2"/>
    <dgm:cxn modelId="{E76F1579-A34E-4975-A444-F3129B1630E3}" srcId="{E3BE553B-82F7-4FB3-9506-7E443FC44E03}" destId="{C88B6ED5-3CE6-4BC5-95CC-F741A7050391}" srcOrd="4" destOrd="0" parTransId="{58CA6232-6B33-4EB1-A14A-42F17683F66D}" sibTransId="{0BC4DEA5-FC96-4B1D-855A-576F6A4F5962}"/>
    <dgm:cxn modelId="{2EF9137F-EA07-4E53-9F58-3FCC6C4E14AA}" type="presOf" srcId="{B114581B-7E6C-44B7-8796-FC0FC4A2BEBC}" destId="{18DB4DDD-B0EA-42E0-BA1C-6502DAAB4FA2}" srcOrd="0" destOrd="0" presId="urn:microsoft.com/office/officeart/2005/8/layout/vList2"/>
    <dgm:cxn modelId="{B0F4E18F-6A4D-4D11-AC0C-E3A25925084A}" type="presOf" srcId="{2FA285DE-0FE1-41A1-90C4-BFF38DCC78CB}" destId="{18DB4DDD-B0EA-42E0-BA1C-6502DAAB4FA2}" srcOrd="0" destOrd="1" presId="urn:microsoft.com/office/officeart/2005/8/layout/vList2"/>
    <dgm:cxn modelId="{770EC295-00E1-46B7-BCFD-097FE6EFC46D}" srcId="{669FC933-92B0-40CF-B53E-77BEA5C612B2}" destId="{105ABEEE-2E05-4105-9F12-AD306B06229F}" srcOrd="1" destOrd="0" parTransId="{478840DC-A713-42E3-87A9-CC7F603B9747}" sibTransId="{889BC628-FBE4-479C-9080-3C9F1AA71D58}"/>
    <dgm:cxn modelId="{AA24EBAF-86F5-4626-9E75-C4F7EE612089}" type="presOf" srcId="{669FC933-92B0-40CF-B53E-77BEA5C612B2}" destId="{83CDE3E2-29ED-4B75-A259-833ECEAECBBA}" srcOrd="0" destOrd="0" presId="urn:microsoft.com/office/officeart/2005/8/layout/vList2"/>
    <dgm:cxn modelId="{229477BA-8B6E-4E3D-9011-4B21B5E5C3B9}" type="presOf" srcId="{E3BE553B-82F7-4FB3-9506-7E443FC44E03}" destId="{FD551CA0-BBCE-4BDD-BC9E-433F2BAB4D44}" srcOrd="0" destOrd="0" presId="urn:microsoft.com/office/officeart/2005/8/layout/vList2"/>
    <dgm:cxn modelId="{F2A5D2BE-2C5D-4546-A953-470C8A938089}" srcId="{E3BE553B-82F7-4FB3-9506-7E443FC44E03}" destId="{8D33D6AB-ABF2-4E8E-B35F-9A4693DFA3B6}" srcOrd="3" destOrd="0" parTransId="{D2F2B3EC-562C-4924-B099-97AE14FB74DF}" sibTransId="{46218230-C2A2-41C8-B4C3-E805983A83AA}"/>
    <dgm:cxn modelId="{C4B860C4-BD27-4EA4-87C6-5229F44F1C1F}" srcId="{669FC933-92B0-40CF-B53E-77BEA5C612B2}" destId="{69EE14E4-2163-439E-A788-6DCFADE2677E}" srcOrd="0" destOrd="0" parTransId="{4E676ED6-EDD9-45D7-9C3B-A9D77C4E5640}" sibTransId="{165E8BDF-3765-4A78-984F-ABF9EF4B0268}"/>
    <dgm:cxn modelId="{7D4150CB-3FB5-4890-877F-1326962A5C17}" type="presOf" srcId="{FEFBF110-0CC1-44EA-940D-28E385EE9884}" destId="{F3EE00A1-4DE4-4304-BD47-2F4615E656C3}" srcOrd="0" destOrd="0" presId="urn:microsoft.com/office/officeart/2005/8/layout/vList2"/>
    <dgm:cxn modelId="{160400DB-7D4B-41EE-A549-800633534C2F}" srcId="{FEFBF110-0CC1-44EA-940D-28E385EE9884}" destId="{E3BE553B-82F7-4FB3-9506-7E443FC44E03}" srcOrd="0" destOrd="0" parTransId="{D921CE93-63A3-4ACC-8511-C42325BED7A6}" sibTransId="{22F4616F-AF20-43D4-8F55-B50D56C5048D}"/>
    <dgm:cxn modelId="{78D0C8D1-CE63-4D5A-BCD5-7DCDE8F962AC}" type="presParOf" srcId="{F3EE00A1-4DE4-4304-BD47-2F4615E656C3}" destId="{FD551CA0-BBCE-4BDD-BC9E-433F2BAB4D44}" srcOrd="0" destOrd="0" presId="urn:microsoft.com/office/officeart/2005/8/layout/vList2"/>
    <dgm:cxn modelId="{37A21E69-FC54-4D0B-9D60-DDB7BBB23D49}" type="presParOf" srcId="{F3EE00A1-4DE4-4304-BD47-2F4615E656C3}" destId="{18DB4DDD-B0EA-42E0-BA1C-6502DAAB4FA2}" srcOrd="1" destOrd="0" presId="urn:microsoft.com/office/officeart/2005/8/layout/vList2"/>
    <dgm:cxn modelId="{A452F123-2EB5-48B9-A55C-D2E41E3F81B7}" type="presParOf" srcId="{F3EE00A1-4DE4-4304-BD47-2F4615E656C3}" destId="{83CDE3E2-29ED-4B75-A259-833ECEAECBBA}" srcOrd="2" destOrd="0" presId="urn:microsoft.com/office/officeart/2005/8/layout/vList2"/>
    <dgm:cxn modelId="{CB11F673-9989-4995-AE0E-B7A9C41F04AA}" type="presParOf" srcId="{F3EE00A1-4DE4-4304-BD47-2F4615E656C3}" destId="{374ACB55-12AF-4C17-BF40-B82CD86F9697}"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55FE00-4FAD-4725-9F74-3D4F2CAD5C15}" type="doc">
      <dgm:prSet loTypeId="urn:microsoft.com/office/officeart/2016/7/layout/RoundedRectangleTimeline" loCatId="timeline" qsTypeId="urn:microsoft.com/office/officeart/2005/8/quickstyle/simple1" qsCatId="simple" csTypeId="urn:microsoft.com/office/officeart/2005/8/colors/accent2_3" csCatId="accent2" phldr="1"/>
      <dgm:spPr/>
      <dgm:t>
        <a:bodyPr/>
        <a:lstStyle/>
        <a:p>
          <a:endParaRPr lang="en-US"/>
        </a:p>
      </dgm:t>
    </dgm:pt>
    <dgm:pt modelId="{92EF8E4A-7227-419D-BE6A-5148F71D74A6}">
      <dgm:prSet phldr="0"/>
      <dgm:spPr/>
      <dgm:t>
        <a:bodyPr/>
        <a:lstStyle/>
        <a:p>
          <a:r>
            <a:rPr lang="en-US" b="1">
              <a:latin typeface="Century Gothic"/>
              <a:cs typeface="Arial"/>
            </a:rPr>
            <a:t>UHI Hot Spots</a:t>
          </a:r>
        </a:p>
      </dgm:t>
    </dgm:pt>
    <dgm:pt modelId="{A11DC90D-E7D6-4E18-828A-F71C3EA94BCD}" type="parTrans" cxnId="{2A9D6DD4-43ED-4B8D-98E1-3D0111252391}">
      <dgm:prSet/>
      <dgm:spPr/>
      <dgm:t>
        <a:bodyPr/>
        <a:lstStyle/>
        <a:p>
          <a:endParaRPr lang="en-US"/>
        </a:p>
      </dgm:t>
    </dgm:pt>
    <dgm:pt modelId="{4D61F0E6-044E-4DCA-9297-79D67F483159}" type="sibTrans" cxnId="{2A9D6DD4-43ED-4B8D-98E1-3D0111252391}">
      <dgm:prSet/>
      <dgm:spPr/>
      <dgm:t>
        <a:bodyPr/>
        <a:lstStyle/>
        <a:p>
          <a:endParaRPr lang="en-US"/>
        </a:p>
      </dgm:t>
    </dgm:pt>
    <dgm:pt modelId="{78CAF7C5-3A75-476C-ABB9-C9A4B1395152}">
      <dgm:prSet phldr="0"/>
      <dgm:spPr/>
      <dgm:t>
        <a:bodyPr/>
        <a:lstStyle/>
        <a:p>
          <a:r>
            <a:rPr lang="en-US">
              <a:solidFill>
                <a:schemeClr val="tx1">
                  <a:lumMod val="75000"/>
                  <a:lumOff val="25000"/>
                </a:schemeClr>
              </a:solidFill>
              <a:latin typeface="Century Gothic"/>
              <a:cs typeface="Arial"/>
            </a:rPr>
            <a:t>Identify hot spot areas</a:t>
          </a:r>
        </a:p>
      </dgm:t>
    </dgm:pt>
    <dgm:pt modelId="{35E9A5E8-2EDC-45F7-8C63-FA70E284FEA8}" type="parTrans" cxnId="{6219B253-06DE-465C-9D6F-ED5756426975}">
      <dgm:prSet/>
      <dgm:spPr/>
      <dgm:t>
        <a:bodyPr/>
        <a:lstStyle/>
        <a:p>
          <a:endParaRPr lang="en-US"/>
        </a:p>
      </dgm:t>
    </dgm:pt>
    <dgm:pt modelId="{2EA86B36-5EE9-465B-A60C-699CE34FF837}" type="sibTrans" cxnId="{6219B253-06DE-465C-9D6F-ED5756426975}">
      <dgm:prSet/>
      <dgm:spPr/>
      <dgm:t>
        <a:bodyPr/>
        <a:lstStyle/>
        <a:p>
          <a:endParaRPr lang="en-US"/>
        </a:p>
      </dgm:t>
    </dgm:pt>
    <dgm:pt modelId="{51FD5C42-44A1-43F7-92C6-73CA54BBEB8E}">
      <dgm:prSet phldr="0"/>
      <dgm:spPr/>
      <dgm:t>
        <a:bodyPr/>
        <a:lstStyle/>
        <a:p>
          <a:r>
            <a:rPr lang="en-US" b="1">
              <a:latin typeface="Century Gothic"/>
              <a:cs typeface="Arial"/>
            </a:rPr>
            <a:t>Social Vulnerability</a:t>
          </a:r>
        </a:p>
      </dgm:t>
    </dgm:pt>
    <dgm:pt modelId="{67410D31-4CB6-4A26-A8E1-106C72FA8A1C}" type="parTrans" cxnId="{F9322841-066B-49AB-8718-A37AF2484D98}">
      <dgm:prSet/>
      <dgm:spPr/>
      <dgm:t>
        <a:bodyPr/>
        <a:lstStyle/>
        <a:p>
          <a:endParaRPr lang="en-US"/>
        </a:p>
      </dgm:t>
    </dgm:pt>
    <dgm:pt modelId="{8B11D6EC-7936-4F98-A478-B4ABF8F52811}" type="sibTrans" cxnId="{F9322841-066B-49AB-8718-A37AF2484D98}">
      <dgm:prSet/>
      <dgm:spPr/>
      <dgm:t>
        <a:bodyPr/>
        <a:lstStyle/>
        <a:p>
          <a:endParaRPr lang="en-US"/>
        </a:p>
      </dgm:t>
    </dgm:pt>
    <dgm:pt modelId="{7CC0E1C9-3F9B-4F06-A3A9-3CF63CE770F2}">
      <dgm:prSet phldr="0"/>
      <dgm:spPr/>
      <dgm:t>
        <a:bodyPr/>
        <a:lstStyle/>
        <a:p>
          <a:r>
            <a:rPr lang="en-US">
              <a:solidFill>
                <a:schemeClr val="tx1">
                  <a:lumMod val="75000"/>
                  <a:lumOff val="25000"/>
                </a:schemeClr>
              </a:solidFill>
              <a:latin typeface="Century Gothic"/>
              <a:cs typeface="Arial"/>
            </a:rPr>
            <a:t>Identify socially vulnerable areas</a:t>
          </a:r>
        </a:p>
      </dgm:t>
    </dgm:pt>
    <dgm:pt modelId="{55C5FABF-693A-45D3-BB7B-5F5281D4CF11}" type="parTrans" cxnId="{B3F8A801-8432-432D-975D-4F5714B135C9}">
      <dgm:prSet/>
      <dgm:spPr/>
      <dgm:t>
        <a:bodyPr/>
        <a:lstStyle/>
        <a:p>
          <a:endParaRPr lang="en-US"/>
        </a:p>
      </dgm:t>
    </dgm:pt>
    <dgm:pt modelId="{9F602E14-6A51-4C03-869D-9D0593547F92}" type="sibTrans" cxnId="{B3F8A801-8432-432D-975D-4F5714B135C9}">
      <dgm:prSet/>
      <dgm:spPr/>
      <dgm:t>
        <a:bodyPr/>
        <a:lstStyle/>
        <a:p>
          <a:endParaRPr lang="en-US"/>
        </a:p>
      </dgm:t>
    </dgm:pt>
    <dgm:pt modelId="{D9555BA0-5C21-4061-9CD6-93C72DDF6572}">
      <dgm:prSet phldr="0"/>
      <dgm:spPr/>
      <dgm:t>
        <a:bodyPr/>
        <a:lstStyle/>
        <a:p>
          <a:r>
            <a:rPr lang="en-US" b="1">
              <a:latin typeface="Century Gothic"/>
              <a:cs typeface="Arial"/>
            </a:rPr>
            <a:t>Heat Vulnerability</a:t>
          </a:r>
        </a:p>
      </dgm:t>
    </dgm:pt>
    <dgm:pt modelId="{1D0CDD99-74E8-4044-A13E-99F5D44A01D2}" type="parTrans" cxnId="{0094119B-5A14-40C5-AC01-7CC4700FFBA9}">
      <dgm:prSet/>
      <dgm:spPr/>
      <dgm:t>
        <a:bodyPr/>
        <a:lstStyle/>
        <a:p>
          <a:endParaRPr lang="en-US"/>
        </a:p>
      </dgm:t>
    </dgm:pt>
    <dgm:pt modelId="{FDA15908-C5B3-4245-8F3E-B07538C3D1C1}" type="sibTrans" cxnId="{0094119B-5A14-40C5-AC01-7CC4700FFBA9}">
      <dgm:prSet/>
      <dgm:spPr/>
      <dgm:t>
        <a:bodyPr/>
        <a:lstStyle/>
        <a:p>
          <a:endParaRPr lang="en-US"/>
        </a:p>
      </dgm:t>
    </dgm:pt>
    <dgm:pt modelId="{6514AC47-5AD5-484D-B8A2-CC1981D4079E}">
      <dgm:prSet phldr="0"/>
      <dgm:spPr/>
      <dgm:t>
        <a:bodyPr/>
        <a:lstStyle/>
        <a:p>
          <a:r>
            <a:rPr lang="en-US">
              <a:solidFill>
                <a:schemeClr val="tx1">
                  <a:lumMod val="75000"/>
                  <a:lumOff val="25000"/>
                </a:schemeClr>
              </a:solidFill>
              <a:latin typeface="Century Gothic"/>
              <a:cs typeface="Arial"/>
            </a:rPr>
            <a:t>Identify heat-vulnerable areas</a:t>
          </a:r>
        </a:p>
      </dgm:t>
    </dgm:pt>
    <dgm:pt modelId="{BEDADC85-4B62-44C0-BCAB-944253E0AC65}" type="parTrans" cxnId="{3E816456-C739-4E91-8DBC-8B5FC4E0AB5B}">
      <dgm:prSet/>
      <dgm:spPr/>
      <dgm:t>
        <a:bodyPr/>
        <a:lstStyle/>
        <a:p>
          <a:endParaRPr lang="en-US"/>
        </a:p>
      </dgm:t>
    </dgm:pt>
    <dgm:pt modelId="{83DEFE30-D480-48E4-98ED-98B6164A31C1}" type="sibTrans" cxnId="{3E816456-C739-4E91-8DBC-8B5FC4E0AB5B}">
      <dgm:prSet/>
      <dgm:spPr/>
      <dgm:t>
        <a:bodyPr/>
        <a:lstStyle/>
        <a:p>
          <a:endParaRPr lang="en-US"/>
        </a:p>
      </dgm:t>
    </dgm:pt>
    <dgm:pt modelId="{606C88D1-DDDD-4058-8D19-748C9628D801}">
      <dgm:prSet phldr="0"/>
      <dgm:spPr/>
      <dgm:t>
        <a:bodyPr/>
        <a:lstStyle/>
        <a:p>
          <a:r>
            <a:rPr lang="en-US" b="1">
              <a:latin typeface="Century Gothic"/>
              <a:cs typeface="Arial"/>
            </a:rPr>
            <a:t>UHI Mitigation and Adaption</a:t>
          </a:r>
        </a:p>
      </dgm:t>
    </dgm:pt>
    <dgm:pt modelId="{204501E5-9827-4A50-815C-790126090D38}" type="parTrans" cxnId="{42AF84E1-5963-42D7-AA01-1633B6624982}">
      <dgm:prSet/>
      <dgm:spPr/>
      <dgm:t>
        <a:bodyPr/>
        <a:lstStyle/>
        <a:p>
          <a:endParaRPr lang="en-US"/>
        </a:p>
      </dgm:t>
    </dgm:pt>
    <dgm:pt modelId="{EE981518-C2E8-47DB-B551-29AEEE7CCABF}" type="sibTrans" cxnId="{42AF84E1-5963-42D7-AA01-1633B6624982}">
      <dgm:prSet/>
      <dgm:spPr/>
      <dgm:t>
        <a:bodyPr/>
        <a:lstStyle/>
        <a:p>
          <a:endParaRPr lang="en-US"/>
        </a:p>
      </dgm:t>
    </dgm:pt>
    <dgm:pt modelId="{89023D96-DCA5-4647-B76D-3E5B1FD7B526}">
      <dgm:prSet phldr="0"/>
      <dgm:spPr/>
      <dgm:t>
        <a:bodyPr/>
        <a:lstStyle/>
        <a:p>
          <a:pPr rtl="0"/>
          <a:r>
            <a:rPr lang="en-US">
              <a:solidFill>
                <a:schemeClr val="tx1">
                  <a:lumMod val="75000"/>
                  <a:lumOff val="25000"/>
                </a:schemeClr>
              </a:solidFill>
              <a:latin typeface="Century Gothic"/>
              <a:cs typeface="Arial"/>
            </a:rPr>
            <a:t>Assess the spatial suitability of mitigation and adaption measures based on cooling capacity</a:t>
          </a:r>
        </a:p>
      </dgm:t>
    </dgm:pt>
    <dgm:pt modelId="{AA3DA47A-959B-4FDE-BA2C-3BA96576664F}" type="parTrans" cxnId="{0A15BDF4-801A-4878-95B6-ADD988E5E5C7}">
      <dgm:prSet/>
      <dgm:spPr/>
      <dgm:t>
        <a:bodyPr/>
        <a:lstStyle/>
        <a:p>
          <a:endParaRPr lang="en-US"/>
        </a:p>
      </dgm:t>
    </dgm:pt>
    <dgm:pt modelId="{0851036D-EFF7-4383-92FC-F016C2A38078}" type="sibTrans" cxnId="{0A15BDF4-801A-4878-95B6-ADD988E5E5C7}">
      <dgm:prSet/>
      <dgm:spPr/>
      <dgm:t>
        <a:bodyPr/>
        <a:lstStyle/>
        <a:p>
          <a:endParaRPr lang="en-US"/>
        </a:p>
      </dgm:t>
    </dgm:pt>
    <dgm:pt modelId="{D98C00BB-49A8-4690-8E69-1DABC61B5AA2}" type="pres">
      <dgm:prSet presAssocID="{9B55FE00-4FAD-4725-9F74-3D4F2CAD5C15}" presName="Name0" presStyleCnt="0">
        <dgm:presLayoutVars>
          <dgm:chMax/>
          <dgm:chPref/>
          <dgm:animLvl val="lvl"/>
        </dgm:presLayoutVars>
      </dgm:prSet>
      <dgm:spPr/>
    </dgm:pt>
    <dgm:pt modelId="{02B91876-47CB-42CA-B482-D5748E5646E0}" type="pres">
      <dgm:prSet presAssocID="{92EF8E4A-7227-419D-BE6A-5148F71D74A6}" presName="composite1" presStyleCnt="0"/>
      <dgm:spPr/>
    </dgm:pt>
    <dgm:pt modelId="{64B37FC0-26C4-4ED4-99B4-5C92D06744E5}" type="pres">
      <dgm:prSet presAssocID="{92EF8E4A-7227-419D-BE6A-5148F71D74A6}" presName="parent1" presStyleLbl="alignNode1" presStyleIdx="0" presStyleCnt="4">
        <dgm:presLayoutVars>
          <dgm:chMax val="1"/>
          <dgm:chPref val="1"/>
          <dgm:bulletEnabled val="1"/>
        </dgm:presLayoutVars>
      </dgm:prSet>
      <dgm:spPr/>
    </dgm:pt>
    <dgm:pt modelId="{B24CD043-DA30-4510-A51B-B0B23109A0B8}" type="pres">
      <dgm:prSet presAssocID="{92EF8E4A-7227-419D-BE6A-5148F71D74A6}" presName="Childtext1" presStyleLbl="revTx" presStyleIdx="0" presStyleCnt="4">
        <dgm:presLayoutVars>
          <dgm:bulletEnabled val="1"/>
        </dgm:presLayoutVars>
      </dgm:prSet>
      <dgm:spPr/>
    </dgm:pt>
    <dgm:pt modelId="{3FDB15D4-5629-4B8E-B93A-8FCF2B0ED137}" type="pres">
      <dgm:prSet presAssocID="{92EF8E4A-7227-419D-BE6A-5148F71D74A6}" presName="ConnectLine1" presStyleLbl="sibTrans1D1" presStyleIdx="0" presStyleCnt="4"/>
      <dgm:spPr>
        <a:noFill/>
        <a:ln w="6350" cap="flat" cmpd="sng" algn="ctr">
          <a:solidFill>
            <a:schemeClr val="accent2">
              <a:shade val="90000"/>
              <a:hueOff val="0"/>
              <a:satOff val="0"/>
              <a:lumOff val="0"/>
              <a:alphaOff val="0"/>
            </a:schemeClr>
          </a:solidFill>
          <a:prstDash val="dash"/>
          <a:miter lim="800000"/>
        </a:ln>
        <a:effectLst/>
      </dgm:spPr>
    </dgm:pt>
    <dgm:pt modelId="{9323D343-8FA1-4564-AA82-201B2DB29F7F}" type="pres">
      <dgm:prSet presAssocID="{92EF8E4A-7227-419D-BE6A-5148F71D74A6}" presName="ConnectLineEnd1" presStyleLbl="lnNode1" presStyleIdx="0" presStyleCnt="4"/>
      <dgm:spPr/>
    </dgm:pt>
    <dgm:pt modelId="{03287A3A-4D46-4ED3-B9AC-40AEC3D3841E}" type="pres">
      <dgm:prSet presAssocID="{92EF8E4A-7227-419D-BE6A-5148F71D74A6}" presName="EmptyPane1" presStyleCnt="0"/>
      <dgm:spPr/>
    </dgm:pt>
    <dgm:pt modelId="{4AE85404-28E3-4434-8097-6054AB19797E}" type="pres">
      <dgm:prSet presAssocID="{4D61F0E6-044E-4DCA-9297-79D67F483159}" presName="spaceBetweenRectangles1" presStyleCnt="0"/>
      <dgm:spPr/>
    </dgm:pt>
    <dgm:pt modelId="{4D326EC2-0AAB-4F5D-B91D-39C33F22B551}" type="pres">
      <dgm:prSet presAssocID="{51FD5C42-44A1-43F7-92C6-73CA54BBEB8E}" presName="composite1" presStyleCnt="0"/>
      <dgm:spPr/>
    </dgm:pt>
    <dgm:pt modelId="{82F53B50-F6D9-4BE6-812D-A16583A92625}" type="pres">
      <dgm:prSet presAssocID="{51FD5C42-44A1-43F7-92C6-73CA54BBEB8E}" presName="parent1" presStyleLbl="alignNode1" presStyleIdx="1" presStyleCnt="4">
        <dgm:presLayoutVars>
          <dgm:chMax val="1"/>
          <dgm:chPref val="1"/>
          <dgm:bulletEnabled val="1"/>
        </dgm:presLayoutVars>
      </dgm:prSet>
      <dgm:spPr/>
    </dgm:pt>
    <dgm:pt modelId="{F6C9E7B1-6C11-4A84-86FE-CBFD3AE46D74}" type="pres">
      <dgm:prSet presAssocID="{51FD5C42-44A1-43F7-92C6-73CA54BBEB8E}" presName="Childtext1" presStyleLbl="revTx" presStyleIdx="1" presStyleCnt="4">
        <dgm:presLayoutVars>
          <dgm:bulletEnabled val="1"/>
        </dgm:presLayoutVars>
      </dgm:prSet>
      <dgm:spPr/>
    </dgm:pt>
    <dgm:pt modelId="{701A6179-4009-4BCC-86C7-C0F83D7A4ED7}" type="pres">
      <dgm:prSet presAssocID="{51FD5C42-44A1-43F7-92C6-73CA54BBEB8E}" presName="ConnectLine1" presStyleLbl="sibTrans1D1" presStyleIdx="1" presStyleCnt="4"/>
      <dgm:spPr>
        <a:noFill/>
        <a:ln w="6350" cap="flat" cmpd="sng" algn="ctr">
          <a:solidFill>
            <a:schemeClr val="accent2">
              <a:shade val="90000"/>
              <a:hueOff val="-160484"/>
              <a:satOff val="805"/>
              <a:lumOff val="8086"/>
              <a:alphaOff val="0"/>
            </a:schemeClr>
          </a:solidFill>
          <a:prstDash val="dash"/>
          <a:miter lim="800000"/>
        </a:ln>
        <a:effectLst/>
      </dgm:spPr>
    </dgm:pt>
    <dgm:pt modelId="{6931FA4A-A682-4125-B92A-D0D058684687}" type="pres">
      <dgm:prSet presAssocID="{51FD5C42-44A1-43F7-92C6-73CA54BBEB8E}" presName="ConnectLineEnd1" presStyleLbl="lnNode1" presStyleIdx="1" presStyleCnt="4"/>
      <dgm:spPr/>
    </dgm:pt>
    <dgm:pt modelId="{BECD2C23-631F-421D-9C31-D24494476C1B}" type="pres">
      <dgm:prSet presAssocID="{51FD5C42-44A1-43F7-92C6-73CA54BBEB8E}" presName="EmptyPane1" presStyleCnt="0"/>
      <dgm:spPr/>
    </dgm:pt>
    <dgm:pt modelId="{4E9752D2-4ACA-4221-830B-8F9E9D9210AC}" type="pres">
      <dgm:prSet presAssocID="{8B11D6EC-7936-4F98-A478-B4ABF8F52811}" presName="spaceBetweenRectangles1" presStyleCnt="0"/>
      <dgm:spPr/>
    </dgm:pt>
    <dgm:pt modelId="{51157E60-C8F2-4AE9-9F41-2E00BBE0EBB5}" type="pres">
      <dgm:prSet presAssocID="{D9555BA0-5C21-4061-9CD6-93C72DDF6572}" presName="composite1" presStyleCnt="0"/>
      <dgm:spPr/>
    </dgm:pt>
    <dgm:pt modelId="{AEB4A3AD-7F2A-4925-90D4-AAAC6F75C906}" type="pres">
      <dgm:prSet presAssocID="{D9555BA0-5C21-4061-9CD6-93C72DDF6572}" presName="parent1" presStyleLbl="alignNode1" presStyleIdx="2" presStyleCnt="4">
        <dgm:presLayoutVars>
          <dgm:chMax val="1"/>
          <dgm:chPref val="1"/>
          <dgm:bulletEnabled val="1"/>
        </dgm:presLayoutVars>
      </dgm:prSet>
      <dgm:spPr/>
    </dgm:pt>
    <dgm:pt modelId="{8929D9F8-9FE6-43DE-8B24-08C5006B237C}" type="pres">
      <dgm:prSet presAssocID="{D9555BA0-5C21-4061-9CD6-93C72DDF6572}" presName="Childtext1" presStyleLbl="revTx" presStyleIdx="2" presStyleCnt="4">
        <dgm:presLayoutVars>
          <dgm:bulletEnabled val="1"/>
        </dgm:presLayoutVars>
      </dgm:prSet>
      <dgm:spPr/>
    </dgm:pt>
    <dgm:pt modelId="{1C08AF01-4C26-4CB5-B0BB-C47BE2313E71}" type="pres">
      <dgm:prSet presAssocID="{D9555BA0-5C21-4061-9CD6-93C72DDF6572}" presName="ConnectLine1" presStyleLbl="sibTrans1D1" presStyleIdx="2" presStyleCnt="4"/>
      <dgm:spPr>
        <a:noFill/>
        <a:ln w="6350" cap="flat" cmpd="sng" algn="ctr">
          <a:solidFill>
            <a:schemeClr val="accent2">
              <a:shade val="90000"/>
              <a:hueOff val="-320968"/>
              <a:satOff val="1611"/>
              <a:lumOff val="16173"/>
              <a:alphaOff val="0"/>
            </a:schemeClr>
          </a:solidFill>
          <a:prstDash val="dash"/>
          <a:miter lim="800000"/>
        </a:ln>
        <a:effectLst/>
      </dgm:spPr>
    </dgm:pt>
    <dgm:pt modelId="{48B3F4D2-3E73-4CDD-A67D-838B2BCCF05A}" type="pres">
      <dgm:prSet presAssocID="{D9555BA0-5C21-4061-9CD6-93C72DDF6572}" presName="ConnectLineEnd1" presStyleLbl="lnNode1" presStyleIdx="2" presStyleCnt="4"/>
      <dgm:spPr/>
    </dgm:pt>
    <dgm:pt modelId="{741E2688-99EE-444B-B1B8-D28FC43842C9}" type="pres">
      <dgm:prSet presAssocID="{D9555BA0-5C21-4061-9CD6-93C72DDF6572}" presName="EmptyPane1" presStyleCnt="0"/>
      <dgm:spPr/>
    </dgm:pt>
    <dgm:pt modelId="{7FFEFA27-99A5-46C3-A8DB-918B442ABC2A}" type="pres">
      <dgm:prSet presAssocID="{FDA15908-C5B3-4245-8F3E-B07538C3D1C1}" presName="spaceBetweenRectangles1" presStyleCnt="0"/>
      <dgm:spPr/>
    </dgm:pt>
    <dgm:pt modelId="{BBCEA9D9-764A-4888-8832-8003EB7A2675}" type="pres">
      <dgm:prSet presAssocID="{606C88D1-DDDD-4058-8D19-748C9628D801}" presName="composite1" presStyleCnt="0"/>
      <dgm:spPr/>
    </dgm:pt>
    <dgm:pt modelId="{B42DEC3D-6F15-4172-B5F2-7D8F38BDBFCD}" type="pres">
      <dgm:prSet presAssocID="{606C88D1-DDDD-4058-8D19-748C9628D801}" presName="parent1" presStyleLbl="alignNode1" presStyleIdx="3" presStyleCnt="4">
        <dgm:presLayoutVars>
          <dgm:chMax val="1"/>
          <dgm:chPref val="1"/>
          <dgm:bulletEnabled val="1"/>
        </dgm:presLayoutVars>
      </dgm:prSet>
      <dgm:spPr/>
    </dgm:pt>
    <dgm:pt modelId="{2E18E12F-B0EE-455C-85B3-33329E084E4A}" type="pres">
      <dgm:prSet presAssocID="{606C88D1-DDDD-4058-8D19-748C9628D801}" presName="Childtext1" presStyleLbl="revTx" presStyleIdx="3" presStyleCnt="4">
        <dgm:presLayoutVars>
          <dgm:bulletEnabled val="1"/>
        </dgm:presLayoutVars>
      </dgm:prSet>
      <dgm:spPr/>
    </dgm:pt>
    <dgm:pt modelId="{907A1B1B-DB63-427B-878D-7EB0AC70905F}" type="pres">
      <dgm:prSet presAssocID="{606C88D1-DDDD-4058-8D19-748C9628D801}" presName="ConnectLine1" presStyleLbl="sibTrans1D1" presStyleIdx="3" presStyleCnt="4"/>
      <dgm:spPr>
        <a:noFill/>
        <a:ln w="6350" cap="flat" cmpd="sng" algn="ctr">
          <a:solidFill>
            <a:schemeClr val="accent2">
              <a:shade val="90000"/>
              <a:hueOff val="-481452"/>
              <a:satOff val="2416"/>
              <a:lumOff val="24259"/>
              <a:alphaOff val="0"/>
            </a:schemeClr>
          </a:solidFill>
          <a:prstDash val="dash"/>
          <a:miter lim="800000"/>
        </a:ln>
        <a:effectLst/>
      </dgm:spPr>
    </dgm:pt>
    <dgm:pt modelId="{8B9A0BC2-0528-4A81-B8C6-AA31967AE9A1}" type="pres">
      <dgm:prSet presAssocID="{606C88D1-DDDD-4058-8D19-748C9628D801}" presName="ConnectLineEnd1" presStyleLbl="lnNode1" presStyleIdx="3" presStyleCnt="4"/>
      <dgm:spPr/>
    </dgm:pt>
    <dgm:pt modelId="{56D653E2-967C-479A-B374-ADF061B9AE45}" type="pres">
      <dgm:prSet presAssocID="{606C88D1-DDDD-4058-8D19-748C9628D801}" presName="EmptyPane1" presStyleCnt="0"/>
      <dgm:spPr/>
    </dgm:pt>
  </dgm:ptLst>
  <dgm:cxnLst>
    <dgm:cxn modelId="{B3F8A801-8432-432D-975D-4F5714B135C9}" srcId="{51FD5C42-44A1-43F7-92C6-73CA54BBEB8E}" destId="{7CC0E1C9-3F9B-4F06-A3A9-3CF63CE770F2}" srcOrd="0" destOrd="0" parTransId="{55C5FABF-693A-45D3-BB7B-5F5281D4CF11}" sibTransId="{9F602E14-6A51-4C03-869D-9D0593547F92}"/>
    <dgm:cxn modelId="{F04C9F21-977F-426B-9033-4219E7B78790}" type="presOf" srcId="{92EF8E4A-7227-419D-BE6A-5148F71D74A6}" destId="{64B37FC0-26C4-4ED4-99B4-5C92D06744E5}" srcOrd="0" destOrd="0" presId="urn:microsoft.com/office/officeart/2016/7/layout/RoundedRectangleTimeline"/>
    <dgm:cxn modelId="{E6826E31-EA20-4BFA-8C0C-8C0FEFA1813D}" type="presOf" srcId="{D9555BA0-5C21-4061-9CD6-93C72DDF6572}" destId="{AEB4A3AD-7F2A-4925-90D4-AAAC6F75C906}" srcOrd="0" destOrd="0" presId="urn:microsoft.com/office/officeart/2016/7/layout/RoundedRectangleTimeline"/>
    <dgm:cxn modelId="{F9322841-066B-49AB-8718-A37AF2484D98}" srcId="{9B55FE00-4FAD-4725-9F74-3D4F2CAD5C15}" destId="{51FD5C42-44A1-43F7-92C6-73CA54BBEB8E}" srcOrd="1" destOrd="0" parTransId="{67410D31-4CB6-4A26-A8E1-106C72FA8A1C}" sibTransId="{8B11D6EC-7936-4F98-A478-B4ABF8F52811}"/>
    <dgm:cxn modelId="{6219B253-06DE-465C-9D6F-ED5756426975}" srcId="{92EF8E4A-7227-419D-BE6A-5148F71D74A6}" destId="{78CAF7C5-3A75-476C-ABB9-C9A4B1395152}" srcOrd="0" destOrd="0" parTransId="{35E9A5E8-2EDC-45F7-8C63-FA70E284FEA8}" sibTransId="{2EA86B36-5EE9-465B-A60C-699CE34FF837}"/>
    <dgm:cxn modelId="{B8A9CE53-71D2-41EE-A2AE-5BC4043E6277}" type="presOf" srcId="{606C88D1-DDDD-4058-8D19-748C9628D801}" destId="{B42DEC3D-6F15-4172-B5F2-7D8F38BDBFCD}" srcOrd="0" destOrd="0" presId="urn:microsoft.com/office/officeart/2016/7/layout/RoundedRectangleTimeline"/>
    <dgm:cxn modelId="{09FDAF75-52FE-4D84-A2E3-BA39EDCAEA9A}" type="presOf" srcId="{7CC0E1C9-3F9B-4F06-A3A9-3CF63CE770F2}" destId="{F6C9E7B1-6C11-4A84-86FE-CBFD3AE46D74}" srcOrd="0" destOrd="0" presId="urn:microsoft.com/office/officeart/2016/7/layout/RoundedRectangleTimeline"/>
    <dgm:cxn modelId="{3E816456-C739-4E91-8DBC-8B5FC4E0AB5B}" srcId="{D9555BA0-5C21-4061-9CD6-93C72DDF6572}" destId="{6514AC47-5AD5-484D-B8A2-CC1981D4079E}" srcOrd="0" destOrd="0" parTransId="{BEDADC85-4B62-44C0-BCAB-944253E0AC65}" sibTransId="{83DEFE30-D480-48E4-98ED-98B6164A31C1}"/>
    <dgm:cxn modelId="{0313198B-C89D-4DDA-85CB-6D2BBD4374AE}" type="presOf" srcId="{51FD5C42-44A1-43F7-92C6-73CA54BBEB8E}" destId="{82F53B50-F6D9-4BE6-812D-A16583A92625}" srcOrd="0" destOrd="0" presId="urn:microsoft.com/office/officeart/2016/7/layout/RoundedRectangleTimeline"/>
    <dgm:cxn modelId="{9CAECD8B-BC56-4497-AB23-3EDDC2449AB6}" type="presOf" srcId="{6514AC47-5AD5-484D-B8A2-CC1981D4079E}" destId="{8929D9F8-9FE6-43DE-8B24-08C5006B237C}" srcOrd="0" destOrd="0" presId="urn:microsoft.com/office/officeart/2016/7/layout/RoundedRectangleTimeline"/>
    <dgm:cxn modelId="{0094119B-5A14-40C5-AC01-7CC4700FFBA9}" srcId="{9B55FE00-4FAD-4725-9F74-3D4F2CAD5C15}" destId="{D9555BA0-5C21-4061-9CD6-93C72DDF6572}" srcOrd="2" destOrd="0" parTransId="{1D0CDD99-74E8-4044-A13E-99F5D44A01D2}" sibTransId="{FDA15908-C5B3-4245-8F3E-B07538C3D1C1}"/>
    <dgm:cxn modelId="{A1AC82B0-51AD-4580-A3F8-EF7DCF364972}" type="presOf" srcId="{9B55FE00-4FAD-4725-9F74-3D4F2CAD5C15}" destId="{D98C00BB-49A8-4690-8E69-1DABC61B5AA2}" srcOrd="0" destOrd="0" presId="urn:microsoft.com/office/officeart/2016/7/layout/RoundedRectangleTimeline"/>
    <dgm:cxn modelId="{320471B3-37CA-4B20-8838-3319BDB849C1}" type="presOf" srcId="{89023D96-DCA5-4647-B76D-3E5B1FD7B526}" destId="{2E18E12F-B0EE-455C-85B3-33329E084E4A}" srcOrd="0" destOrd="0" presId="urn:microsoft.com/office/officeart/2016/7/layout/RoundedRectangleTimeline"/>
    <dgm:cxn modelId="{027035C0-9FA9-4DEA-BFE0-2EF4726CADB3}" type="presOf" srcId="{78CAF7C5-3A75-476C-ABB9-C9A4B1395152}" destId="{B24CD043-DA30-4510-A51B-B0B23109A0B8}" srcOrd="0" destOrd="0" presId="urn:microsoft.com/office/officeart/2016/7/layout/RoundedRectangleTimeline"/>
    <dgm:cxn modelId="{2A9D6DD4-43ED-4B8D-98E1-3D0111252391}" srcId="{9B55FE00-4FAD-4725-9F74-3D4F2CAD5C15}" destId="{92EF8E4A-7227-419D-BE6A-5148F71D74A6}" srcOrd="0" destOrd="0" parTransId="{A11DC90D-E7D6-4E18-828A-F71C3EA94BCD}" sibTransId="{4D61F0E6-044E-4DCA-9297-79D67F483159}"/>
    <dgm:cxn modelId="{42AF84E1-5963-42D7-AA01-1633B6624982}" srcId="{9B55FE00-4FAD-4725-9F74-3D4F2CAD5C15}" destId="{606C88D1-DDDD-4058-8D19-748C9628D801}" srcOrd="3" destOrd="0" parTransId="{204501E5-9827-4A50-815C-790126090D38}" sibTransId="{EE981518-C2E8-47DB-B551-29AEEE7CCABF}"/>
    <dgm:cxn modelId="{0A15BDF4-801A-4878-95B6-ADD988E5E5C7}" srcId="{606C88D1-DDDD-4058-8D19-748C9628D801}" destId="{89023D96-DCA5-4647-B76D-3E5B1FD7B526}" srcOrd="0" destOrd="0" parTransId="{AA3DA47A-959B-4FDE-BA2C-3BA96576664F}" sibTransId="{0851036D-EFF7-4383-92FC-F016C2A38078}"/>
    <dgm:cxn modelId="{36B11ABA-1EE3-4ED6-AE7C-35B7E43EEE31}" type="presParOf" srcId="{D98C00BB-49A8-4690-8E69-1DABC61B5AA2}" destId="{02B91876-47CB-42CA-B482-D5748E5646E0}" srcOrd="0" destOrd="0" presId="urn:microsoft.com/office/officeart/2016/7/layout/RoundedRectangleTimeline"/>
    <dgm:cxn modelId="{2AE0C7C5-A0D7-46FE-9393-CEDB93F02EB3}" type="presParOf" srcId="{02B91876-47CB-42CA-B482-D5748E5646E0}" destId="{64B37FC0-26C4-4ED4-99B4-5C92D06744E5}" srcOrd="0" destOrd="0" presId="urn:microsoft.com/office/officeart/2016/7/layout/RoundedRectangleTimeline"/>
    <dgm:cxn modelId="{8E9238FD-1A53-46C6-BF74-0D94538CE3F1}" type="presParOf" srcId="{02B91876-47CB-42CA-B482-D5748E5646E0}" destId="{B24CD043-DA30-4510-A51B-B0B23109A0B8}" srcOrd="1" destOrd="0" presId="urn:microsoft.com/office/officeart/2016/7/layout/RoundedRectangleTimeline"/>
    <dgm:cxn modelId="{91B415AF-0CA8-4878-A2D7-14989363BCC5}" type="presParOf" srcId="{02B91876-47CB-42CA-B482-D5748E5646E0}" destId="{3FDB15D4-5629-4B8E-B93A-8FCF2B0ED137}" srcOrd="2" destOrd="0" presId="urn:microsoft.com/office/officeart/2016/7/layout/RoundedRectangleTimeline"/>
    <dgm:cxn modelId="{67AA1613-21BD-4741-8380-70EACF8194DD}" type="presParOf" srcId="{02B91876-47CB-42CA-B482-D5748E5646E0}" destId="{9323D343-8FA1-4564-AA82-201B2DB29F7F}" srcOrd="3" destOrd="0" presId="urn:microsoft.com/office/officeart/2016/7/layout/RoundedRectangleTimeline"/>
    <dgm:cxn modelId="{14B9F06C-CD41-4A5F-A44C-A557446E735E}" type="presParOf" srcId="{02B91876-47CB-42CA-B482-D5748E5646E0}" destId="{03287A3A-4D46-4ED3-B9AC-40AEC3D3841E}" srcOrd="4" destOrd="0" presId="urn:microsoft.com/office/officeart/2016/7/layout/RoundedRectangleTimeline"/>
    <dgm:cxn modelId="{913C5007-C771-450A-95EC-83291C304916}" type="presParOf" srcId="{D98C00BB-49A8-4690-8E69-1DABC61B5AA2}" destId="{4AE85404-28E3-4434-8097-6054AB19797E}" srcOrd="1" destOrd="0" presId="urn:microsoft.com/office/officeart/2016/7/layout/RoundedRectangleTimeline"/>
    <dgm:cxn modelId="{D41C60ED-7BAB-4378-A0F1-FFC678F081D9}" type="presParOf" srcId="{D98C00BB-49A8-4690-8E69-1DABC61B5AA2}" destId="{4D326EC2-0AAB-4F5D-B91D-39C33F22B551}" srcOrd="2" destOrd="0" presId="urn:microsoft.com/office/officeart/2016/7/layout/RoundedRectangleTimeline"/>
    <dgm:cxn modelId="{DC1EA730-DE91-4C2F-B9B2-1A5E8480AC40}" type="presParOf" srcId="{4D326EC2-0AAB-4F5D-B91D-39C33F22B551}" destId="{82F53B50-F6D9-4BE6-812D-A16583A92625}" srcOrd="0" destOrd="0" presId="urn:microsoft.com/office/officeart/2016/7/layout/RoundedRectangleTimeline"/>
    <dgm:cxn modelId="{C4964651-0F32-4AAC-84A0-DDBA8426B7A4}" type="presParOf" srcId="{4D326EC2-0AAB-4F5D-B91D-39C33F22B551}" destId="{F6C9E7B1-6C11-4A84-86FE-CBFD3AE46D74}" srcOrd="1" destOrd="0" presId="urn:microsoft.com/office/officeart/2016/7/layout/RoundedRectangleTimeline"/>
    <dgm:cxn modelId="{F6CAC615-9497-4E9F-99BB-BAC3D7F36364}" type="presParOf" srcId="{4D326EC2-0AAB-4F5D-B91D-39C33F22B551}" destId="{701A6179-4009-4BCC-86C7-C0F83D7A4ED7}" srcOrd="2" destOrd="0" presId="urn:microsoft.com/office/officeart/2016/7/layout/RoundedRectangleTimeline"/>
    <dgm:cxn modelId="{169E9B37-0AF7-4220-8932-A5A3990542C8}" type="presParOf" srcId="{4D326EC2-0AAB-4F5D-B91D-39C33F22B551}" destId="{6931FA4A-A682-4125-B92A-D0D058684687}" srcOrd="3" destOrd="0" presId="urn:microsoft.com/office/officeart/2016/7/layout/RoundedRectangleTimeline"/>
    <dgm:cxn modelId="{99EBB0E8-5DCE-4932-8A45-26EE71854D7F}" type="presParOf" srcId="{4D326EC2-0AAB-4F5D-B91D-39C33F22B551}" destId="{BECD2C23-631F-421D-9C31-D24494476C1B}" srcOrd="4" destOrd="0" presId="urn:microsoft.com/office/officeart/2016/7/layout/RoundedRectangleTimeline"/>
    <dgm:cxn modelId="{B27D7E16-309A-46E2-9A15-FA5C68AEDC0D}" type="presParOf" srcId="{D98C00BB-49A8-4690-8E69-1DABC61B5AA2}" destId="{4E9752D2-4ACA-4221-830B-8F9E9D9210AC}" srcOrd="3" destOrd="0" presId="urn:microsoft.com/office/officeart/2016/7/layout/RoundedRectangleTimeline"/>
    <dgm:cxn modelId="{052D7B8C-4EE0-414B-B261-D409C68521A7}" type="presParOf" srcId="{D98C00BB-49A8-4690-8E69-1DABC61B5AA2}" destId="{51157E60-C8F2-4AE9-9F41-2E00BBE0EBB5}" srcOrd="4" destOrd="0" presId="urn:microsoft.com/office/officeart/2016/7/layout/RoundedRectangleTimeline"/>
    <dgm:cxn modelId="{D6F440C9-AB2B-44F6-9195-ECF415CCF5F2}" type="presParOf" srcId="{51157E60-C8F2-4AE9-9F41-2E00BBE0EBB5}" destId="{AEB4A3AD-7F2A-4925-90D4-AAAC6F75C906}" srcOrd="0" destOrd="0" presId="urn:microsoft.com/office/officeart/2016/7/layout/RoundedRectangleTimeline"/>
    <dgm:cxn modelId="{4CB62BC0-AE42-4A23-8A71-95423F095AA6}" type="presParOf" srcId="{51157E60-C8F2-4AE9-9F41-2E00BBE0EBB5}" destId="{8929D9F8-9FE6-43DE-8B24-08C5006B237C}" srcOrd="1" destOrd="0" presId="urn:microsoft.com/office/officeart/2016/7/layout/RoundedRectangleTimeline"/>
    <dgm:cxn modelId="{8283B21C-D68D-4C7D-8CF4-A5AE1AF54A19}" type="presParOf" srcId="{51157E60-C8F2-4AE9-9F41-2E00BBE0EBB5}" destId="{1C08AF01-4C26-4CB5-B0BB-C47BE2313E71}" srcOrd="2" destOrd="0" presId="urn:microsoft.com/office/officeart/2016/7/layout/RoundedRectangleTimeline"/>
    <dgm:cxn modelId="{9DDBEA16-6409-45F3-ACCA-D753899CCEA8}" type="presParOf" srcId="{51157E60-C8F2-4AE9-9F41-2E00BBE0EBB5}" destId="{48B3F4D2-3E73-4CDD-A67D-838B2BCCF05A}" srcOrd="3" destOrd="0" presId="urn:microsoft.com/office/officeart/2016/7/layout/RoundedRectangleTimeline"/>
    <dgm:cxn modelId="{950CE736-0893-4FD1-9201-4C85B6356EED}" type="presParOf" srcId="{51157E60-C8F2-4AE9-9F41-2E00BBE0EBB5}" destId="{741E2688-99EE-444B-B1B8-D28FC43842C9}" srcOrd="4" destOrd="0" presId="urn:microsoft.com/office/officeart/2016/7/layout/RoundedRectangleTimeline"/>
    <dgm:cxn modelId="{F93F7CDF-2D57-43D9-8C2E-97F86CDFBE1C}" type="presParOf" srcId="{D98C00BB-49A8-4690-8E69-1DABC61B5AA2}" destId="{7FFEFA27-99A5-46C3-A8DB-918B442ABC2A}" srcOrd="5" destOrd="0" presId="urn:microsoft.com/office/officeart/2016/7/layout/RoundedRectangleTimeline"/>
    <dgm:cxn modelId="{0DE0E736-B3D9-457E-8B1E-29D6A7B7BB36}" type="presParOf" srcId="{D98C00BB-49A8-4690-8E69-1DABC61B5AA2}" destId="{BBCEA9D9-764A-4888-8832-8003EB7A2675}" srcOrd="6" destOrd="0" presId="urn:microsoft.com/office/officeart/2016/7/layout/RoundedRectangleTimeline"/>
    <dgm:cxn modelId="{0EC6E217-C415-40F1-8DEF-F90147CBB84C}" type="presParOf" srcId="{BBCEA9D9-764A-4888-8832-8003EB7A2675}" destId="{B42DEC3D-6F15-4172-B5F2-7D8F38BDBFCD}" srcOrd="0" destOrd="0" presId="urn:microsoft.com/office/officeart/2016/7/layout/RoundedRectangleTimeline"/>
    <dgm:cxn modelId="{2ED724F0-2C6E-4624-9479-AC5CBAAD9BE6}" type="presParOf" srcId="{BBCEA9D9-764A-4888-8832-8003EB7A2675}" destId="{2E18E12F-B0EE-455C-85B3-33329E084E4A}" srcOrd="1" destOrd="0" presId="urn:microsoft.com/office/officeart/2016/7/layout/RoundedRectangleTimeline"/>
    <dgm:cxn modelId="{FC3A69FF-7052-49DA-AC0F-353BEEEE7F47}" type="presParOf" srcId="{BBCEA9D9-764A-4888-8832-8003EB7A2675}" destId="{907A1B1B-DB63-427B-878D-7EB0AC70905F}" srcOrd="2" destOrd="0" presId="urn:microsoft.com/office/officeart/2016/7/layout/RoundedRectangleTimeline"/>
    <dgm:cxn modelId="{F56562B5-4163-4809-A20C-C994A0057965}" type="presParOf" srcId="{BBCEA9D9-764A-4888-8832-8003EB7A2675}" destId="{8B9A0BC2-0528-4A81-B8C6-AA31967AE9A1}" srcOrd="3" destOrd="0" presId="urn:microsoft.com/office/officeart/2016/7/layout/RoundedRectangleTimeline"/>
    <dgm:cxn modelId="{AB0AA70E-0EE9-491A-B710-5E142C86CFCB}" type="presParOf" srcId="{BBCEA9D9-764A-4888-8832-8003EB7A2675}" destId="{56D653E2-967C-479A-B374-ADF061B9AE45}"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C45009-E671-436E-8D29-BC5C3F8FAFA6}">
      <dsp:nvSpPr>
        <dsp:cNvPr id="0" name=""/>
        <dsp:cNvSpPr/>
      </dsp:nvSpPr>
      <dsp:spPr>
        <a:xfrm>
          <a:off x="0" y="125628"/>
          <a:ext cx="4904724" cy="7722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100000"/>
            </a:lnSpc>
            <a:spcBef>
              <a:spcPct val="0"/>
            </a:spcBef>
            <a:spcAft>
              <a:spcPct val="35000"/>
            </a:spcAft>
            <a:buNone/>
          </a:pPr>
          <a:r>
            <a:rPr lang="en-US" sz="3000" b="1" kern="1200">
              <a:latin typeface="Century Gothic"/>
              <a:cs typeface="Arial"/>
            </a:rPr>
            <a:t>Causes for UHIs</a:t>
          </a:r>
        </a:p>
      </dsp:txBody>
      <dsp:txXfrm>
        <a:off x="37696" y="163324"/>
        <a:ext cx="4829332" cy="696808"/>
      </dsp:txXfrm>
    </dsp:sp>
    <dsp:sp modelId="{84CBF8C7-C8DA-4D96-A3A5-93B40A5C1044}">
      <dsp:nvSpPr>
        <dsp:cNvPr id="0" name=""/>
        <dsp:cNvSpPr/>
      </dsp:nvSpPr>
      <dsp:spPr>
        <a:xfrm>
          <a:off x="0" y="897828"/>
          <a:ext cx="4904724" cy="1738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725" tIns="38100" rIns="213360" bIns="38100" numCol="1" spcCol="1270" anchor="t" anchorCtr="0">
          <a:noAutofit/>
        </a:bodyPr>
        <a:lstStyle/>
        <a:p>
          <a:pPr marL="228600" lvl="1" indent="-228600" algn="l" defTabSz="1022350" rtl="0">
            <a:lnSpc>
              <a:spcPct val="150000"/>
            </a:lnSpc>
            <a:spcBef>
              <a:spcPct val="0"/>
            </a:spcBef>
            <a:spcAft>
              <a:spcPct val="20000"/>
            </a:spcAft>
            <a:buChar char="•"/>
          </a:pPr>
          <a:r>
            <a:rPr lang="en-US" sz="2300" b="0" kern="1200">
              <a:solidFill>
                <a:schemeClr val="tx1">
                  <a:lumMod val="75000"/>
                  <a:lumOff val="25000"/>
                </a:schemeClr>
              </a:solidFill>
              <a:latin typeface="Century Gothic"/>
              <a:cs typeface="Arial"/>
            </a:rPr>
            <a:t>Lack of vegetation</a:t>
          </a:r>
        </a:p>
        <a:p>
          <a:pPr marL="228600" lvl="1" indent="-228600" algn="l" defTabSz="1022350" rtl="0">
            <a:lnSpc>
              <a:spcPct val="150000"/>
            </a:lnSpc>
            <a:spcBef>
              <a:spcPct val="0"/>
            </a:spcBef>
            <a:spcAft>
              <a:spcPct val="20000"/>
            </a:spcAft>
            <a:buChar char="•"/>
          </a:pPr>
          <a:r>
            <a:rPr lang="en-US" sz="2300" b="0" kern="1200">
              <a:solidFill>
                <a:schemeClr val="tx1">
                  <a:lumMod val="75000"/>
                  <a:lumOff val="25000"/>
                </a:schemeClr>
              </a:solidFill>
              <a:latin typeface="Century Gothic"/>
              <a:cs typeface="Arial"/>
            </a:rPr>
            <a:t>Anthropogenic activities</a:t>
          </a:r>
        </a:p>
        <a:p>
          <a:pPr marL="228600" lvl="1" indent="-228600" algn="l" defTabSz="1022350" rtl="0">
            <a:lnSpc>
              <a:spcPct val="150000"/>
            </a:lnSpc>
            <a:spcBef>
              <a:spcPct val="0"/>
            </a:spcBef>
            <a:spcAft>
              <a:spcPct val="20000"/>
            </a:spcAft>
            <a:buChar char="•"/>
          </a:pPr>
          <a:r>
            <a:rPr lang="en-US" sz="2300" b="0" kern="1200">
              <a:solidFill>
                <a:schemeClr val="tx1">
                  <a:lumMod val="75000"/>
                  <a:lumOff val="25000"/>
                </a:schemeClr>
              </a:solidFill>
              <a:latin typeface="Century Gothic"/>
              <a:cs typeface="Arial"/>
            </a:rPr>
            <a:t>Urban landscape and design</a:t>
          </a:r>
        </a:p>
      </dsp:txBody>
      <dsp:txXfrm>
        <a:off x="0" y="897828"/>
        <a:ext cx="4904724" cy="1738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C66CC1-9683-4A47-825A-57AC00D2A195}">
      <dsp:nvSpPr>
        <dsp:cNvPr id="0" name=""/>
        <dsp:cNvSpPr/>
      </dsp:nvSpPr>
      <dsp:spPr>
        <a:xfrm>
          <a:off x="3370" y="1507717"/>
          <a:ext cx="4106267" cy="1642507"/>
        </a:xfrm>
        <a:prstGeom prst="chevron">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rtl="0">
            <a:lnSpc>
              <a:spcPct val="90000"/>
            </a:lnSpc>
            <a:spcBef>
              <a:spcPct val="0"/>
            </a:spcBef>
            <a:spcAft>
              <a:spcPct val="35000"/>
            </a:spcAft>
            <a:buNone/>
          </a:pPr>
          <a:r>
            <a:rPr lang="en-US" sz="1700" b="1" kern="1200">
              <a:latin typeface="Century Gothic"/>
            </a:rPr>
            <a:t>Environmental and human health implications</a:t>
          </a:r>
          <a:endParaRPr lang="en-US" sz="1700" b="1" kern="1200"/>
        </a:p>
      </dsp:txBody>
      <dsp:txXfrm>
        <a:off x="824624" y="1507717"/>
        <a:ext cx="2463760" cy="1642507"/>
      </dsp:txXfrm>
    </dsp:sp>
    <dsp:sp modelId="{FAE22A25-2A43-4DD3-9ECD-3AEB65CC5C53}">
      <dsp:nvSpPr>
        <dsp:cNvPr id="0" name=""/>
        <dsp:cNvSpPr/>
      </dsp:nvSpPr>
      <dsp:spPr>
        <a:xfrm>
          <a:off x="3699011" y="1507717"/>
          <a:ext cx="4106267" cy="1642507"/>
        </a:xfrm>
        <a:prstGeom prst="chevron">
          <a:avLst/>
        </a:prstGeom>
        <a:solidFill>
          <a:schemeClr val="accent2">
            <a:shade val="80000"/>
            <a:hueOff val="-240708"/>
            <a:satOff val="5083"/>
            <a:lumOff val="135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rtl="0">
            <a:lnSpc>
              <a:spcPct val="90000"/>
            </a:lnSpc>
            <a:spcBef>
              <a:spcPct val="0"/>
            </a:spcBef>
            <a:spcAft>
              <a:spcPct val="35000"/>
            </a:spcAft>
            <a:buNone/>
          </a:pPr>
          <a:r>
            <a:rPr lang="en-US" sz="1700" b="1" kern="1200">
              <a:latin typeface="Century Gothic"/>
            </a:rPr>
            <a:t>Implications are uneven: hotspots</a:t>
          </a:r>
          <a:endParaRPr lang="en-US" sz="1700" b="0" kern="1200">
            <a:latin typeface="Century Gothic"/>
          </a:endParaRPr>
        </a:p>
      </dsp:txBody>
      <dsp:txXfrm>
        <a:off x="4520265" y="1507717"/>
        <a:ext cx="2463760" cy="1642507"/>
      </dsp:txXfrm>
    </dsp:sp>
    <dsp:sp modelId="{AC9BC89C-9BE4-4AC6-87C5-0519639BA1D3}">
      <dsp:nvSpPr>
        <dsp:cNvPr id="0" name=""/>
        <dsp:cNvSpPr/>
      </dsp:nvSpPr>
      <dsp:spPr>
        <a:xfrm>
          <a:off x="7394652" y="1507717"/>
          <a:ext cx="4106267" cy="1642507"/>
        </a:xfrm>
        <a:prstGeom prst="chevron">
          <a:avLst/>
        </a:prstGeom>
        <a:solidFill>
          <a:schemeClr val="accent2">
            <a:shade val="80000"/>
            <a:hueOff val="-481415"/>
            <a:satOff val="10166"/>
            <a:lumOff val="270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rtl="0">
            <a:lnSpc>
              <a:spcPct val="90000"/>
            </a:lnSpc>
            <a:spcBef>
              <a:spcPct val="0"/>
            </a:spcBef>
            <a:spcAft>
              <a:spcPct val="35000"/>
            </a:spcAft>
            <a:buNone/>
          </a:pPr>
          <a:r>
            <a:rPr lang="en-US" sz="1700" b="1" kern="1200">
              <a:latin typeface="Century Gothic"/>
            </a:rPr>
            <a:t>Spatial environmental injustice</a:t>
          </a:r>
          <a:endParaRPr lang="en-US" sz="1700" b="1" kern="1200"/>
        </a:p>
      </dsp:txBody>
      <dsp:txXfrm>
        <a:off x="8215906" y="1507717"/>
        <a:ext cx="2463760" cy="16425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551CA0-BBCE-4BDD-BC9E-433F2BAB4D44}">
      <dsp:nvSpPr>
        <dsp:cNvPr id="0" name=""/>
        <dsp:cNvSpPr/>
      </dsp:nvSpPr>
      <dsp:spPr>
        <a:xfrm>
          <a:off x="0" y="107168"/>
          <a:ext cx="5119456" cy="669240"/>
        </a:xfrm>
        <a:prstGeom prst="roundRect">
          <a:avLst/>
        </a:prstGeom>
        <a:solidFill>
          <a:srgbClr val="246F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100000"/>
            </a:lnSpc>
            <a:spcBef>
              <a:spcPct val="0"/>
            </a:spcBef>
            <a:spcAft>
              <a:spcPct val="35000"/>
            </a:spcAft>
            <a:buNone/>
          </a:pPr>
          <a:r>
            <a:rPr lang="en-US" sz="2600" b="1" kern="1200">
              <a:latin typeface="Century Gothic"/>
              <a:cs typeface="Arial"/>
            </a:rPr>
            <a:t>Asheville UHI Influences</a:t>
          </a:r>
          <a:endParaRPr lang="en-US" sz="2600" kern="1200">
            <a:latin typeface="Century Gothic"/>
            <a:cs typeface="Arial"/>
          </a:endParaRPr>
        </a:p>
      </dsp:txBody>
      <dsp:txXfrm>
        <a:off x="32670" y="139838"/>
        <a:ext cx="5054116" cy="603900"/>
      </dsp:txXfrm>
    </dsp:sp>
    <dsp:sp modelId="{18DB4DDD-B0EA-42E0-BA1C-6502DAAB4FA2}">
      <dsp:nvSpPr>
        <dsp:cNvPr id="0" name=""/>
        <dsp:cNvSpPr/>
      </dsp:nvSpPr>
      <dsp:spPr>
        <a:xfrm>
          <a:off x="0" y="776408"/>
          <a:ext cx="5119456" cy="2529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543" tIns="33020" rIns="184912" bIns="33020" numCol="1" spcCol="1270" anchor="t" anchorCtr="0">
          <a:noAutofit/>
        </a:bodyPr>
        <a:lstStyle/>
        <a:p>
          <a:pPr marL="228600" lvl="1" indent="-228600" algn="l" defTabSz="889000" rtl="0">
            <a:lnSpc>
              <a:spcPct val="150000"/>
            </a:lnSpc>
            <a:spcBef>
              <a:spcPct val="0"/>
            </a:spcBef>
            <a:spcAft>
              <a:spcPct val="20000"/>
            </a:spcAft>
            <a:buChar char="•"/>
          </a:pPr>
          <a:r>
            <a:rPr lang="en-US" sz="2000" kern="1200">
              <a:solidFill>
                <a:schemeClr val="tx1">
                  <a:lumMod val="75000"/>
                  <a:lumOff val="25000"/>
                </a:schemeClr>
              </a:solidFill>
              <a:latin typeface="Century Gothic"/>
              <a:cs typeface="Arial"/>
            </a:rPr>
            <a:t>Population Increase</a:t>
          </a:r>
        </a:p>
        <a:p>
          <a:pPr marL="228600" lvl="1" indent="-228600" algn="l" defTabSz="889000">
            <a:lnSpc>
              <a:spcPct val="150000"/>
            </a:lnSpc>
            <a:spcBef>
              <a:spcPct val="0"/>
            </a:spcBef>
            <a:spcAft>
              <a:spcPct val="20000"/>
            </a:spcAft>
            <a:buChar char="•"/>
          </a:pPr>
          <a:r>
            <a:rPr lang="en-US" sz="2000" kern="1200">
              <a:solidFill>
                <a:schemeClr val="tx1">
                  <a:lumMod val="75000"/>
                  <a:lumOff val="25000"/>
                </a:schemeClr>
              </a:solidFill>
              <a:latin typeface="Century Gothic"/>
              <a:cs typeface="Arial"/>
            </a:rPr>
            <a:t>Tree cover decline</a:t>
          </a:r>
        </a:p>
        <a:p>
          <a:pPr marL="228600" lvl="1" indent="-228600" algn="l" defTabSz="889000">
            <a:lnSpc>
              <a:spcPct val="150000"/>
            </a:lnSpc>
            <a:spcBef>
              <a:spcPct val="0"/>
            </a:spcBef>
            <a:spcAft>
              <a:spcPct val="20000"/>
            </a:spcAft>
            <a:buChar char="•"/>
          </a:pPr>
          <a:r>
            <a:rPr lang="en-US" sz="2000" kern="1200">
              <a:solidFill>
                <a:schemeClr val="tx1">
                  <a:lumMod val="75000"/>
                  <a:lumOff val="25000"/>
                </a:schemeClr>
              </a:solidFill>
              <a:latin typeface="Century Gothic"/>
              <a:cs typeface="Arial"/>
            </a:rPr>
            <a:t>Infrastructure expansion</a:t>
          </a:r>
        </a:p>
        <a:p>
          <a:pPr marL="228600" lvl="1" indent="-228600" algn="l" defTabSz="889000">
            <a:lnSpc>
              <a:spcPct val="150000"/>
            </a:lnSpc>
            <a:spcBef>
              <a:spcPct val="0"/>
            </a:spcBef>
            <a:spcAft>
              <a:spcPct val="20000"/>
            </a:spcAft>
            <a:buChar char="•"/>
          </a:pPr>
          <a:r>
            <a:rPr lang="en-US" sz="2000" kern="1200">
              <a:solidFill>
                <a:schemeClr val="tx1">
                  <a:lumMod val="75000"/>
                  <a:lumOff val="25000"/>
                </a:schemeClr>
              </a:solidFill>
              <a:latin typeface="Century Gothic"/>
              <a:cs typeface="Arial"/>
            </a:rPr>
            <a:t>Climate change intensification</a:t>
          </a:r>
        </a:p>
        <a:p>
          <a:pPr marL="228600" lvl="1" indent="-228600" algn="l" defTabSz="889000">
            <a:lnSpc>
              <a:spcPct val="150000"/>
            </a:lnSpc>
            <a:spcBef>
              <a:spcPct val="0"/>
            </a:spcBef>
            <a:spcAft>
              <a:spcPct val="20000"/>
            </a:spcAft>
            <a:buChar char="•"/>
          </a:pPr>
          <a:endParaRPr lang="en-US" sz="2000" b="0" kern="1200">
            <a:latin typeface="Century Gothic"/>
            <a:cs typeface="Arial"/>
          </a:endParaRPr>
        </a:p>
      </dsp:txBody>
      <dsp:txXfrm>
        <a:off x="0" y="776408"/>
        <a:ext cx="5119456" cy="2529540"/>
      </dsp:txXfrm>
    </dsp:sp>
    <dsp:sp modelId="{83CDE3E2-29ED-4B75-A259-833ECEAECBBA}">
      <dsp:nvSpPr>
        <dsp:cNvPr id="0" name=""/>
        <dsp:cNvSpPr/>
      </dsp:nvSpPr>
      <dsp:spPr>
        <a:xfrm>
          <a:off x="0" y="3305948"/>
          <a:ext cx="5119456" cy="669240"/>
        </a:xfrm>
        <a:prstGeom prst="roundRect">
          <a:avLst/>
        </a:prstGeom>
        <a:solidFill>
          <a:srgbClr val="246F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100000"/>
            </a:lnSpc>
            <a:spcBef>
              <a:spcPct val="0"/>
            </a:spcBef>
            <a:spcAft>
              <a:spcPct val="35000"/>
            </a:spcAft>
            <a:buNone/>
          </a:pPr>
          <a:r>
            <a:rPr lang="en-US" sz="2600" b="1" kern="1200">
              <a:latin typeface="Century Gothic"/>
              <a:cs typeface="Arial"/>
            </a:rPr>
            <a:t>Asheville UHI Consequences</a:t>
          </a:r>
          <a:endParaRPr lang="en-US" sz="2600" kern="1200">
            <a:latin typeface="Century Gothic"/>
            <a:cs typeface="Arial"/>
          </a:endParaRPr>
        </a:p>
      </dsp:txBody>
      <dsp:txXfrm>
        <a:off x="32670" y="3338618"/>
        <a:ext cx="5054116" cy="603900"/>
      </dsp:txXfrm>
    </dsp:sp>
    <dsp:sp modelId="{374ACB55-12AF-4C17-BF40-B82CD86F9697}">
      <dsp:nvSpPr>
        <dsp:cNvPr id="0" name=""/>
        <dsp:cNvSpPr/>
      </dsp:nvSpPr>
      <dsp:spPr>
        <a:xfrm>
          <a:off x="0" y="3975188"/>
          <a:ext cx="5119456" cy="995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543" tIns="33020" rIns="184912" bIns="33020" numCol="1" spcCol="1270" anchor="t" anchorCtr="0">
          <a:noAutofit/>
        </a:bodyPr>
        <a:lstStyle/>
        <a:p>
          <a:pPr marL="228600" lvl="1" indent="-228600" algn="l" defTabSz="889000">
            <a:lnSpc>
              <a:spcPct val="150000"/>
            </a:lnSpc>
            <a:spcBef>
              <a:spcPct val="0"/>
            </a:spcBef>
            <a:spcAft>
              <a:spcPct val="20000"/>
            </a:spcAft>
            <a:buChar char="•"/>
          </a:pPr>
          <a:r>
            <a:rPr lang="en-US" sz="2000" kern="1200">
              <a:solidFill>
                <a:schemeClr val="tx1">
                  <a:lumMod val="75000"/>
                  <a:lumOff val="25000"/>
                </a:schemeClr>
              </a:solidFill>
              <a:latin typeface="Century Gothic"/>
              <a:cs typeface="Arial"/>
            </a:rPr>
            <a:t>Environmental degradation</a:t>
          </a:r>
        </a:p>
        <a:p>
          <a:pPr marL="228600" lvl="1" indent="-228600" algn="l" defTabSz="889000">
            <a:lnSpc>
              <a:spcPct val="150000"/>
            </a:lnSpc>
            <a:spcBef>
              <a:spcPct val="0"/>
            </a:spcBef>
            <a:spcAft>
              <a:spcPct val="20000"/>
            </a:spcAft>
            <a:buChar char="•"/>
          </a:pPr>
          <a:r>
            <a:rPr lang="en-US" sz="2000" kern="1200">
              <a:solidFill>
                <a:schemeClr val="tx1">
                  <a:lumMod val="75000"/>
                  <a:lumOff val="25000"/>
                </a:schemeClr>
              </a:solidFill>
              <a:latin typeface="Century Gothic"/>
              <a:cs typeface="Arial"/>
            </a:rPr>
            <a:t>Social vulnerability to heat</a:t>
          </a:r>
        </a:p>
      </dsp:txBody>
      <dsp:txXfrm>
        <a:off x="0" y="3975188"/>
        <a:ext cx="5119456" cy="9956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B37FC0-26C4-4ED4-99B4-5C92D06744E5}">
      <dsp:nvSpPr>
        <dsp:cNvPr id="0" name=""/>
        <dsp:cNvSpPr/>
      </dsp:nvSpPr>
      <dsp:spPr>
        <a:xfrm rot="16200000">
          <a:off x="1648257" y="3906830"/>
          <a:ext cx="1041202" cy="2598365"/>
        </a:xfrm>
        <a:prstGeom prst="round2SameRect">
          <a:avLst/>
        </a:prstGeom>
        <a:solidFill>
          <a:schemeClr val="accent2">
            <a:shade val="8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US" sz="1800" b="1" kern="1200">
              <a:latin typeface="Century Gothic"/>
              <a:cs typeface="Arial"/>
            </a:rPr>
            <a:t>UHI Hot Spots</a:t>
          </a:r>
        </a:p>
      </dsp:txBody>
      <dsp:txXfrm rot="5400000">
        <a:off x="920503" y="4736239"/>
        <a:ext cx="2547538" cy="939548"/>
      </dsp:txXfrm>
    </dsp:sp>
    <dsp:sp modelId="{B24CD043-DA30-4510-A51B-B0B23109A0B8}">
      <dsp:nvSpPr>
        <dsp:cNvPr id="0" name=""/>
        <dsp:cNvSpPr/>
      </dsp:nvSpPr>
      <dsp:spPr>
        <a:xfrm>
          <a:off x="3554" y="0"/>
          <a:ext cx="4330608" cy="36442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anchor="b" anchorCtr="1">
          <a:noAutofit/>
        </a:bodyPr>
        <a:lstStyle/>
        <a:p>
          <a:pPr marL="0" lvl="0" indent="0" algn="ctr" defTabSz="800100">
            <a:lnSpc>
              <a:spcPct val="90000"/>
            </a:lnSpc>
            <a:spcBef>
              <a:spcPct val="0"/>
            </a:spcBef>
            <a:spcAft>
              <a:spcPct val="35000"/>
            </a:spcAft>
            <a:buNone/>
          </a:pPr>
          <a:r>
            <a:rPr lang="en-US" sz="1800" kern="1200">
              <a:solidFill>
                <a:schemeClr val="tx1">
                  <a:lumMod val="75000"/>
                  <a:lumOff val="25000"/>
                </a:schemeClr>
              </a:solidFill>
              <a:latin typeface="Century Gothic"/>
              <a:cs typeface="Arial"/>
            </a:rPr>
            <a:t>Identify hot spot areas</a:t>
          </a:r>
        </a:p>
      </dsp:txBody>
      <dsp:txXfrm>
        <a:off x="3554" y="0"/>
        <a:ext cx="4330608" cy="3644209"/>
      </dsp:txXfrm>
    </dsp:sp>
    <dsp:sp modelId="{3FDB15D4-5629-4B8E-B93A-8FCF2B0ED137}">
      <dsp:nvSpPr>
        <dsp:cNvPr id="0" name=""/>
        <dsp:cNvSpPr/>
      </dsp:nvSpPr>
      <dsp:spPr>
        <a:xfrm>
          <a:off x="2168858" y="3852449"/>
          <a:ext cx="0" cy="832962"/>
        </a:xfrm>
        <a:prstGeom prst="line">
          <a:avLst/>
        </a:prstGeom>
        <a:noFill/>
        <a:ln w="6350" cap="flat" cmpd="sng" algn="ctr">
          <a:solidFill>
            <a:schemeClr val="accent2">
              <a:shade val="90000"/>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323D343-8FA1-4564-AA82-201B2DB29F7F}">
      <dsp:nvSpPr>
        <dsp:cNvPr id="0" name=""/>
        <dsp:cNvSpPr/>
      </dsp:nvSpPr>
      <dsp:spPr>
        <a:xfrm>
          <a:off x="2064738" y="3644209"/>
          <a:ext cx="208240" cy="208240"/>
        </a:xfrm>
        <a:prstGeom prst="ellipse">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F53B50-F6D9-4BE6-812D-A16583A92625}">
      <dsp:nvSpPr>
        <dsp:cNvPr id="0" name=""/>
        <dsp:cNvSpPr/>
      </dsp:nvSpPr>
      <dsp:spPr>
        <a:xfrm>
          <a:off x="3468041" y="4685411"/>
          <a:ext cx="2598365" cy="1041202"/>
        </a:xfrm>
        <a:prstGeom prst="rect">
          <a:avLst/>
        </a:prstGeom>
        <a:solidFill>
          <a:schemeClr val="accent2">
            <a:shade val="80000"/>
            <a:hueOff val="-160472"/>
            <a:satOff val="3389"/>
            <a:lumOff val="9027"/>
            <a:alphaOff val="0"/>
          </a:schemeClr>
        </a:solidFill>
        <a:ln w="12700" cap="flat" cmpd="sng" algn="ctr">
          <a:solidFill>
            <a:schemeClr val="accent2">
              <a:shade val="80000"/>
              <a:hueOff val="-160472"/>
              <a:satOff val="3389"/>
              <a:lumOff val="902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US" sz="1800" b="1" kern="1200">
              <a:latin typeface="Century Gothic"/>
              <a:cs typeface="Arial"/>
            </a:rPr>
            <a:t>Social Vulnerability</a:t>
          </a:r>
        </a:p>
      </dsp:txBody>
      <dsp:txXfrm>
        <a:off x="3468041" y="4685411"/>
        <a:ext cx="2598365" cy="1041202"/>
      </dsp:txXfrm>
    </dsp:sp>
    <dsp:sp modelId="{F6C9E7B1-6C11-4A84-86FE-CBFD3AE46D74}">
      <dsp:nvSpPr>
        <dsp:cNvPr id="0" name=""/>
        <dsp:cNvSpPr/>
      </dsp:nvSpPr>
      <dsp:spPr>
        <a:xfrm>
          <a:off x="2601919" y="6767816"/>
          <a:ext cx="4330608" cy="36442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7160" rIns="0" bIns="0" numCol="1" spcCol="1270" anchor="t" anchorCtr="1">
          <a:noAutofit/>
        </a:bodyPr>
        <a:lstStyle/>
        <a:p>
          <a:pPr marL="0" lvl="0" indent="0" algn="ctr" defTabSz="800100">
            <a:lnSpc>
              <a:spcPct val="90000"/>
            </a:lnSpc>
            <a:spcBef>
              <a:spcPct val="0"/>
            </a:spcBef>
            <a:spcAft>
              <a:spcPct val="35000"/>
            </a:spcAft>
            <a:buNone/>
          </a:pPr>
          <a:r>
            <a:rPr lang="en-US" sz="1800" kern="1200">
              <a:solidFill>
                <a:schemeClr val="tx1">
                  <a:lumMod val="75000"/>
                  <a:lumOff val="25000"/>
                </a:schemeClr>
              </a:solidFill>
              <a:latin typeface="Century Gothic"/>
              <a:cs typeface="Arial"/>
            </a:rPr>
            <a:t>Identify socially vulnerable areas</a:t>
          </a:r>
        </a:p>
      </dsp:txBody>
      <dsp:txXfrm>
        <a:off x="2601919" y="6767816"/>
        <a:ext cx="4330608" cy="3644209"/>
      </dsp:txXfrm>
    </dsp:sp>
    <dsp:sp modelId="{701A6179-4009-4BCC-86C7-C0F83D7A4ED7}">
      <dsp:nvSpPr>
        <dsp:cNvPr id="0" name=""/>
        <dsp:cNvSpPr/>
      </dsp:nvSpPr>
      <dsp:spPr>
        <a:xfrm>
          <a:off x="4767223" y="5726614"/>
          <a:ext cx="0" cy="832962"/>
        </a:xfrm>
        <a:prstGeom prst="line">
          <a:avLst/>
        </a:prstGeom>
        <a:noFill/>
        <a:ln w="6350" cap="flat" cmpd="sng" algn="ctr">
          <a:solidFill>
            <a:schemeClr val="accent2">
              <a:shade val="90000"/>
              <a:hueOff val="-160484"/>
              <a:satOff val="805"/>
              <a:lumOff val="8086"/>
              <a:alphaOff val="0"/>
            </a:schemeClr>
          </a:solidFill>
          <a:prstDash val="dash"/>
          <a:miter lim="800000"/>
        </a:ln>
        <a:effectLst/>
      </dsp:spPr>
      <dsp:style>
        <a:lnRef idx="1">
          <a:scrgbClr r="0" g="0" b="0"/>
        </a:lnRef>
        <a:fillRef idx="0">
          <a:scrgbClr r="0" g="0" b="0"/>
        </a:fillRef>
        <a:effectRef idx="0">
          <a:scrgbClr r="0" g="0" b="0"/>
        </a:effectRef>
        <a:fontRef idx="minor"/>
      </dsp:style>
    </dsp:sp>
    <dsp:sp modelId="{6931FA4A-A682-4125-B92A-D0D058684687}">
      <dsp:nvSpPr>
        <dsp:cNvPr id="0" name=""/>
        <dsp:cNvSpPr/>
      </dsp:nvSpPr>
      <dsp:spPr>
        <a:xfrm>
          <a:off x="4663103" y="6559576"/>
          <a:ext cx="208240" cy="208240"/>
        </a:xfrm>
        <a:prstGeom prst="ellipse">
          <a:avLst/>
        </a:prstGeom>
        <a:solidFill>
          <a:schemeClr val="accent2">
            <a:shade val="80000"/>
            <a:hueOff val="-160472"/>
            <a:satOff val="3389"/>
            <a:lumOff val="90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B4A3AD-7F2A-4925-90D4-AAAC6F75C906}">
      <dsp:nvSpPr>
        <dsp:cNvPr id="0" name=""/>
        <dsp:cNvSpPr/>
      </dsp:nvSpPr>
      <dsp:spPr>
        <a:xfrm>
          <a:off x="6066406" y="4685411"/>
          <a:ext cx="2598365" cy="1041202"/>
        </a:xfrm>
        <a:prstGeom prst="rect">
          <a:avLst/>
        </a:prstGeom>
        <a:solidFill>
          <a:schemeClr val="accent2">
            <a:shade val="80000"/>
            <a:hueOff val="-320943"/>
            <a:satOff val="6777"/>
            <a:lumOff val="18054"/>
            <a:alphaOff val="0"/>
          </a:schemeClr>
        </a:solidFill>
        <a:ln w="12700" cap="flat" cmpd="sng" algn="ctr">
          <a:solidFill>
            <a:schemeClr val="accent2">
              <a:shade val="80000"/>
              <a:hueOff val="-320943"/>
              <a:satOff val="6777"/>
              <a:lumOff val="1805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US" sz="1800" b="1" kern="1200">
              <a:latin typeface="Century Gothic"/>
              <a:cs typeface="Arial"/>
            </a:rPr>
            <a:t>Heat Vulnerability</a:t>
          </a:r>
        </a:p>
      </dsp:txBody>
      <dsp:txXfrm>
        <a:off x="6066406" y="4685411"/>
        <a:ext cx="2598365" cy="1041202"/>
      </dsp:txXfrm>
    </dsp:sp>
    <dsp:sp modelId="{8929D9F8-9FE6-43DE-8B24-08C5006B237C}">
      <dsp:nvSpPr>
        <dsp:cNvPr id="0" name=""/>
        <dsp:cNvSpPr/>
      </dsp:nvSpPr>
      <dsp:spPr>
        <a:xfrm>
          <a:off x="5200284" y="0"/>
          <a:ext cx="4330608" cy="36442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anchor="b" anchorCtr="1">
          <a:noAutofit/>
        </a:bodyPr>
        <a:lstStyle/>
        <a:p>
          <a:pPr marL="0" lvl="0" indent="0" algn="ctr" defTabSz="800100">
            <a:lnSpc>
              <a:spcPct val="90000"/>
            </a:lnSpc>
            <a:spcBef>
              <a:spcPct val="0"/>
            </a:spcBef>
            <a:spcAft>
              <a:spcPct val="35000"/>
            </a:spcAft>
            <a:buNone/>
          </a:pPr>
          <a:r>
            <a:rPr lang="en-US" sz="1800" kern="1200">
              <a:solidFill>
                <a:schemeClr val="tx1">
                  <a:lumMod val="75000"/>
                  <a:lumOff val="25000"/>
                </a:schemeClr>
              </a:solidFill>
              <a:latin typeface="Century Gothic"/>
              <a:cs typeface="Arial"/>
            </a:rPr>
            <a:t>Identify heat-vulnerable areas</a:t>
          </a:r>
        </a:p>
      </dsp:txBody>
      <dsp:txXfrm>
        <a:off x="5200284" y="0"/>
        <a:ext cx="4330608" cy="3644209"/>
      </dsp:txXfrm>
    </dsp:sp>
    <dsp:sp modelId="{1C08AF01-4C26-4CB5-B0BB-C47BE2313E71}">
      <dsp:nvSpPr>
        <dsp:cNvPr id="0" name=""/>
        <dsp:cNvSpPr/>
      </dsp:nvSpPr>
      <dsp:spPr>
        <a:xfrm>
          <a:off x="7365589" y="3852449"/>
          <a:ext cx="0" cy="832962"/>
        </a:xfrm>
        <a:prstGeom prst="line">
          <a:avLst/>
        </a:prstGeom>
        <a:noFill/>
        <a:ln w="6350" cap="flat" cmpd="sng" algn="ctr">
          <a:solidFill>
            <a:schemeClr val="accent2">
              <a:shade val="90000"/>
              <a:hueOff val="-320968"/>
              <a:satOff val="1611"/>
              <a:lumOff val="16173"/>
              <a:alphaOff val="0"/>
            </a:schemeClr>
          </a:solidFill>
          <a:prstDash val="dash"/>
          <a:miter lim="800000"/>
        </a:ln>
        <a:effectLst/>
      </dsp:spPr>
      <dsp:style>
        <a:lnRef idx="1">
          <a:scrgbClr r="0" g="0" b="0"/>
        </a:lnRef>
        <a:fillRef idx="0">
          <a:scrgbClr r="0" g="0" b="0"/>
        </a:fillRef>
        <a:effectRef idx="0">
          <a:scrgbClr r="0" g="0" b="0"/>
        </a:effectRef>
        <a:fontRef idx="minor"/>
      </dsp:style>
    </dsp:sp>
    <dsp:sp modelId="{48B3F4D2-3E73-4CDD-A67D-838B2BCCF05A}">
      <dsp:nvSpPr>
        <dsp:cNvPr id="0" name=""/>
        <dsp:cNvSpPr/>
      </dsp:nvSpPr>
      <dsp:spPr>
        <a:xfrm>
          <a:off x="7261468" y="3644209"/>
          <a:ext cx="208240" cy="208240"/>
        </a:xfrm>
        <a:prstGeom prst="ellipse">
          <a:avLst/>
        </a:prstGeom>
        <a:solidFill>
          <a:schemeClr val="accent2">
            <a:shade val="80000"/>
            <a:hueOff val="-320943"/>
            <a:satOff val="6777"/>
            <a:lumOff val="180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2DEC3D-6F15-4172-B5F2-7D8F38BDBFCD}">
      <dsp:nvSpPr>
        <dsp:cNvPr id="0" name=""/>
        <dsp:cNvSpPr/>
      </dsp:nvSpPr>
      <dsp:spPr>
        <a:xfrm rot="5400000">
          <a:off x="9443352" y="3906830"/>
          <a:ext cx="1041202" cy="2598365"/>
        </a:xfrm>
        <a:prstGeom prst="round2SameRect">
          <a:avLst/>
        </a:prstGeom>
        <a:solidFill>
          <a:schemeClr val="accent2">
            <a:shade val="80000"/>
            <a:hueOff val="-481415"/>
            <a:satOff val="10166"/>
            <a:lumOff val="27081"/>
            <a:alphaOff val="0"/>
          </a:schemeClr>
        </a:solidFill>
        <a:ln w="12700" cap="flat" cmpd="sng" algn="ctr">
          <a:solidFill>
            <a:schemeClr val="accent2">
              <a:shade val="80000"/>
              <a:hueOff val="-481415"/>
              <a:satOff val="10166"/>
              <a:lumOff val="270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US" sz="1800" b="1" kern="1200">
              <a:latin typeface="Century Gothic"/>
              <a:cs typeface="Arial"/>
            </a:rPr>
            <a:t>UHI Mitigation and Adaption</a:t>
          </a:r>
        </a:p>
      </dsp:txBody>
      <dsp:txXfrm rot="-5400000">
        <a:off x="8664771" y="4736239"/>
        <a:ext cx="2547538" cy="939548"/>
      </dsp:txXfrm>
    </dsp:sp>
    <dsp:sp modelId="{2E18E12F-B0EE-455C-85B3-33329E084E4A}">
      <dsp:nvSpPr>
        <dsp:cNvPr id="0" name=""/>
        <dsp:cNvSpPr/>
      </dsp:nvSpPr>
      <dsp:spPr>
        <a:xfrm>
          <a:off x="7798649" y="6767816"/>
          <a:ext cx="4330608" cy="36442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7160" rIns="0" bIns="0" numCol="1" spcCol="1270" anchor="t" anchorCtr="1">
          <a:noAutofit/>
        </a:bodyPr>
        <a:lstStyle/>
        <a:p>
          <a:pPr marL="0" lvl="0" indent="0" algn="ctr" defTabSz="800100" rtl="0">
            <a:lnSpc>
              <a:spcPct val="90000"/>
            </a:lnSpc>
            <a:spcBef>
              <a:spcPct val="0"/>
            </a:spcBef>
            <a:spcAft>
              <a:spcPct val="35000"/>
            </a:spcAft>
            <a:buNone/>
          </a:pPr>
          <a:r>
            <a:rPr lang="en-US" sz="1800" kern="1200">
              <a:solidFill>
                <a:schemeClr val="tx1">
                  <a:lumMod val="75000"/>
                  <a:lumOff val="25000"/>
                </a:schemeClr>
              </a:solidFill>
              <a:latin typeface="Century Gothic"/>
              <a:cs typeface="Arial"/>
            </a:rPr>
            <a:t>Assess the spatial suitability of mitigation and adaption measures based on cooling capacity</a:t>
          </a:r>
        </a:p>
      </dsp:txBody>
      <dsp:txXfrm>
        <a:off x="7798649" y="6767816"/>
        <a:ext cx="4330608" cy="3644209"/>
      </dsp:txXfrm>
    </dsp:sp>
    <dsp:sp modelId="{907A1B1B-DB63-427B-878D-7EB0AC70905F}">
      <dsp:nvSpPr>
        <dsp:cNvPr id="0" name=""/>
        <dsp:cNvSpPr/>
      </dsp:nvSpPr>
      <dsp:spPr>
        <a:xfrm>
          <a:off x="9963954" y="5726614"/>
          <a:ext cx="0" cy="832962"/>
        </a:xfrm>
        <a:prstGeom prst="line">
          <a:avLst/>
        </a:prstGeom>
        <a:noFill/>
        <a:ln w="6350" cap="flat" cmpd="sng" algn="ctr">
          <a:solidFill>
            <a:schemeClr val="accent2">
              <a:shade val="90000"/>
              <a:hueOff val="-481452"/>
              <a:satOff val="2416"/>
              <a:lumOff val="24259"/>
              <a:alphaOff val="0"/>
            </a:schemeClr>
          </a:solidFill>
          <a:prstDash val="dash"/>
          <a:miter lim="800000"/>
        </a:ln>
        <a:effectLst/>
      </dsp:spPr>
      <dsp:style>
        <a:lnRef idx="1">
          <a:scrgbClr r="0" g="0" b="0"/>
        </a:lnRef>
        <a:fillRef idx="0">
          <a:scrgbClr r="0" g="0" b="0"/>
        </a:fillRef>
        <a:effectRef idx="0">
          <a:scrgbClr r="0" g="0" b="0"/>
        </a:effectRef>
        <a:fontRef idx="minor"/>
      </dsp:style>
    </dsp:sp>
    <dsp:sp modelId="{8B9A0BC2-0528-4A81-B8C6-AA31967AE9A1}">
      <dsp:nvSpPr>
        <dsp:cNvPr id="0" name=""/>
        <dsp:cNvSpPr/>
      </dsp:nvSpPr>
      <dsp:spPr>
        <a:xfrm>
          <a:off x="9859833" y="6559576"/>
          <a:ext cx="208240" cy="208240"/>
        </a:xfrm>
        <a:prstGeom prst="ellipse">
          <a:avLst/>
        </a:prstGeom>
        <a:solidFill>
          <a:schemeClr val="accent2">
            <a:shade val="80000"/>
            <a:hueOff val="-481415"/>
            <a:satOff val="10166"/>
            <a:lumOff val="270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C6C5-FE4A-495A-86C7-4A2F4C288414}" type="datetimeFigureOut">
              <a:rPr lang="en-US" smtClean="0"/>
              <a:t>7/30/2024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079E7C-7D50-4D9E-8581-A4AF3492927F}" type="slidenum">
              <a:rPr lang="en-US" smtClean="0"/>
              <a:t>‹#›</a:t>
            </a:fld>
            <a:endParaRPr lang="en-US"/>
          </a:p>
        </p:txBody>
      </p:sp>
    </p:spTree>
    <p:extLst>
      <p:ext uri="{BB962C8B-B14F-4D97-AF65-F5344CB8AC3E}">
        <p14:creationId xmlns:p14="http://schemas.microsoft.com/office/powerpoint/2010/main" val="3617390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entinels.copernicus.eu/web/sentinel/user-guides/sentinel-2-msi/overview"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google.com/maps/@35.5808478,-82.5573589,1830a,35y,38.88t/data=!3m1!1e3!5m1!1e4?entry=ttu"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ro.arcgis.com/en/pro-app/latest/help/mapping/layer-properties/data-classification-methods.ht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ommons.wikimedia.org/wiki/File:Mountain_Moral_Monday_-_North_Carolina-202.jp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tsdr.cdc.gov/placeandhealth/svi/documentation/SVI_documentation_2022.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pro.arcgis.com/en/pro-app/latest/help/mapping/layer-properties/data-classification-methods.ht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google.com/maps/place/Asheville,+NC/@35.6118806,-82.5724243,4416m/data=!3m1!1e3!4m6!3m5!1s0x88598ca93c0f6f09:0x94ef31c106343a5d!8m2!3d35.5950581!4d-82.5514869!16zL20vMHlkcGQ?entry=ttu"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pro.arcgis.com/en/pro-app/latest/help/mapping/layer-properties/data-classification-methods.ht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openverse.org/image/e0311127-dbf7-4e75-812b-025a69f04cc1?q=asheville"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flickr.com/photos/ledford/3912443462/"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commons.wikimedia.org/wiki/File:Blue_Ridge_Mountains_-_Asheville.jpg"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flickr.com/photos/gsfc/7630269434"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evelop.larc.nasa.gov/2019/fall/AshevilleUrban.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lickr.com/photos/kenlane/11109519276/in/photolist-hVHc2N-dCSrEb-8U33RA-Suip3g-5qCSno-8AbYSr-8APygD-8Afdry-9t7m2E-8CNBB3-awoKd9-QHo9uh-a7TUCx-edzdqg-66GnpH-9fp9UB-edzdBV-7J8jNn-edEVbj-bjNtWy-Sysxsg-23SvCJN-awm3x4-edz9vz-7J7hi4-7JPD9v-9fqWfv-23SvC6J-2sCFTF-SGacnC-A4Ue5W-6JEn6a-Sysw3n-Uhhyeq-9BiHcu-82Neac-deJMd1-5TJGzR-oswrEq-TGaEwK-TQ1BiA-7wVfPm-qjgkwn-ekziyN-biUnKZ-pcPE1q-2WxVNF-bwi629-TDJCss-5yR3X6"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landsat.gsfc.nasa.gov/satellites/landsat-8/"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jpl.nasa.gov/missions/ecosystem-spaceborne-thermal-radiometer-experiment-on-space-station-ecostress" TargetMode="External"/><Relationship Id="rId4" Type="http://schemas.openxmlformats.org/officeDocument/2006/relationships/hyperlink" Target="https://landsat.gsfc.nasa.gov/satellites/landsat-9/landsat-9-overview/"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Good afternoon!  We are the NASA DEVELOP North Carolina NCEI urban development group.  Our project is titled "</a:t>
            </a:r>
            <a:r>
              <a:rPr lang="en-US"/>
              <a:t>Mapping Urban Heat to Support Cooling Initiatives and Climate Resilience Planning in the Greater Asheville Area". My name is Kim,  the project lead, and this is Caleb, Sarah, and Caroline.  </a:t>
            </a:r>
          </a:p>
          <a:p>
            <a:pPr>
              <a:defRPr/>
            </a:pPr>
            <a:endParaRPr lang="en-US">
              <a:cs typeface="Calibri"/>
            </a:endParaRPr>
          </a:p>
        </p:txBody>
      </p:sp>
      <p:sp>
        <p:nvSpPr>
          <p:cNvPr id="4" name="Slide Number Placeholder 3"/>
          <p:cNvSpPr>
            <a:spLocks noGrp="1"/>
          </p:cNvSpPr>
          <p:nvPr>
            <p:ph type="sldNum" sz="quarter" idx="5"/>
          </p:nvPr>
        </p:nvSpPr>
        <p:spPr/>
        <p:txBody>
          <a:bodyPr/>
          <a:lstStyle/>
          <a:p>
            <a:fld id="{E2079E7C-7D50-4D9E-8581-A4AF3492927F}" type="slidenum">
              <a:rPr lang="en-US" smtClean="0"/>
              <a:t>1</a:t>
            </a:fld>
            <a:endParaRPr lang="en-US"/>
          </a:p>
        </p:txBody>
      </p:sp>
    </p:spTree>
    <p:extLst>
      <p:ext uri="{BB962C8B-B14F-4D97-AF65-F5344CB8AC3E}">
        <p14:creationId xmlns:p14="http://schemas.microsoft.com/office/powerpoint/2010/main" val="2721700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panose="020F0502020204030204"/>
                <a:cs typeface="Calibri" panose="020F0502020204030204"/>
              </a:rPr>
              <a:t>Sentinel-1 and Sentinel-2 were used through the European Space Agency WorldCover product as input for the Land Use Land Cover requirements for the </a:t>
            </a:r>
            <a:r>
              <a:rPr lang="en-US" err="1">
                <a:ea typeface="Calibri" panose="020F0502020204030204"/>
                <a:cs typeface="Calibri" panose="020F0502020204030204"/>
              </a:rPr>
              <a:t>InVEST</a:t>
            </a:r>
            <a:r>
              <a:rPr lang="en-US">
                <a:ea typeface="Calibri" panose="020F0502020204030204"/>
                <a:cs typeface="Calibri" panose="020F0502020204030204"/>
              </a:rPr>
              <a:t> model. We did not access the raw Sentinel data, we just used the final product from ESA. Sentinel and the WorldCover product both have 10 meter pixel resolution.</a:t>
            </a:r>
          </a:p>
          <a:p>
            <a:endParaRPr lang="en-US"/>
          </a:p>
          <a:p>
            <a:r>
              <a:rPr lang="en-US"/>
              <a:t>----------Image Information Below----------</a:t>
            </a:r>
            <a:endParaRPr lang="en-US">
              <a:cs typeface="Calibri"/>
            </a:endParaRPr>
          </a:p>
          <a:p>
            <a:r>
              <a:rPr lang="en-US">
                <a:ea typeface="Calibri" panose="020F0502020204030204"/>
                <a:cs typeface="Calibri" panose="020F0502020204030204"/>
              </a:rPr>
              <a:t>Sentinel-1 Image: </a:t>
            </a:r>
            <a:r>
              <a:rPr lang="en-US"/>
              <a:t>European Space Agency</a:t>
            </a:r>
            <a:endParaRPr lang="en-US">
              <a:ea typeface="Calibri"/>
              <a:cs typeface="Calibri"/>
            </a:endParaRPr>
          </a:p>
          <a:p>
            <a:r>
              <a:rPr lang="en-US">
                <a:ea typeface="Calibri"/>
                <a:cs typeface="Calibri"/>
              </a:rPr>
              <a:t>Sentinel-2 Image:</a:t>
            </a:r>
            <a:r>
              <a:rPr lang="en-US"/>
              <a:t> European Space Agency, </a:t>
            </a:r>
            <a:r>
              <a:rPr lang="en-US">
                <a:hlinkClick r:id="rId3"/>
              </a:rPr>
              <a:t>https://sentinels.copernicus.eu/web/sentinel/user-guides/sentinel-2-msi/overview</a:t>
            </a:r>
            <a:endParaRPr lang="en-US"/>
          </a:p>
          <a:p>
            <a:endParaRPr lang="en-US">
              <a:ea typeface="Calibri"/>
              <a:cs typeface="Calibri"/>
            </a:endParaRPr>
          </a:p>
          <a:p>
            <a:endParaRPr lang="en-US" u="sng">
              <a:ea typeface="Calibri"/>
              <a:cs typeface="Calibri"/>
            </a:endParaRPr>
          </a:p>
          <a:p>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E2079E7C-7D50-4D9E-8581-A4AF3492927F}" type="slidenum">
              <a:rPr lang="en-US" smtClean="0"/>
              <a:t>10</a:t>
            </a:fld>
            <a:endParaRPr lang="en-US"/>
          </a:p>
        </p:txBody>
      </p:sp>
    </p:spTree>
    <p:extLst>
      <p:ext uri="{BB962C8B-B14F-4D97-AF65-F5344CB8AC3E}">
        <p14:creationId xmlns:p14="http://schemas.microsoft.com/office/powerpoint/2010/main" val="31362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we will begin our analysis of urban heat.  </a:t>
            </a:r>
            <a:endParaRPr lang="en-US"/>
          </a:p>
          <a:p>
            <a:endParaRPr lang="en-US"/>
          </a:p>
          <a:p>
            <a:r>
              <a:rPr lang="en-US"/>
              <a:t>----------Image Information Below----------</a:t>
            </a:r>
            <a:endParaRPr lang="en-US">
              <a:cs typeface="Calibri" panose="020F0502020204030204"/>
            </a:endParaRPr>
          </a:p>
          <a:p>
            <a:r>
              <a:rPr lang="en-US"/>
              <a:t>[Image displaying downtown Asheville, NC]</a:t>
            </a:r>
            <a:endParaRPr lang="en-US">
              <a:cs typeface="Calibri" panose="020F0502020204030204"/>
            </a:endParaRPr>
          </a:p>
          <a:p>
            <a:pPr algn="just"/>
            <a:r>
              <a:rPr lang="en-US"/>
              <a:t>Image Credit: Google Earth screenshot (over downtown Asheville, NC)</a:t>
            </a:r>
            <a:endParaRPr lang="en-US">
              <a:ea typeface="Calibri"/>
              <a:cs typeface="Calibri"/>
            </a:endParaRPr>
          </a:p>
          <a:p>
            <a:pPr algn="just"/>
            <a:r>
              <a:rPr lang="en-US">
                <a:ea typeface="Calibri"/>
                <a:cs typeface="Calibri"/>
              </a:rPr>
              <a:t>Image Source:</a:t>
            </a:r>
            <a:r>
              <a:rPr lang="en-US"/>
              <a:t> </a:t>
            </a:r>
            <a:r>
              <a:rPr lang="en-US">
                <a:hlinkClick r:id="rId3"/>
              </a:rPr>
              <a:t>https://www.google.com/maps/@35.5808478,-82.5573589,1830a,35y,38.88t/data=!3m1!1e3!5m1!1e4?entry=ttu</a:t>
            </a:r>
            <a:r>
              <a:rPr lang="en-US"/>
              <a:t> </a:t>
            </a:r>
            <a:endParaRPr lang="en-US">
              <a:cs typeface="Calibri"/>
            </a:endParaRPr>
          </a:p>
          <a:p>
            <a:pPr algn="just"/>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E2079E7C-7D50-4D9E-8581-A4AF3492927F}" type="slidenum">
              <a:rPr lang="en-US" smtClean="0"/>
              <a:t>11</a:t>
            </a:fld>
            <a:endParaRPr lang="en-US"/>
          </a:p>
        </p:txBody>
      </p:sp>
    </p:spTree>
    <p:extLst>
      <p:ext uri="{BB962C8B-B14F-4D97-AF65-F5344CB8AC3E}">
        <p14:creationId xmlns:p14="http://schemas.microsoft.com/office/powerpoint/2010/main" val="1116897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METHODOLOGY</a:t>
            </a:r>
            <a:endParaRPr lang="en-US"/>
          </a:p>
          <a:p>
            <a:endParaRPr lang="en-US" b="1">
              <a:ea typeface="Calibri"/>
              <a:cs typeface="Calibri"/>
            </a:endParaRPr>
          </a:p>
          <a:p>
            <a:r>
              <a:rPr lang="en-US" b="1"/>
              <a:t>Data </a:t>
            </a:r>
            <a:r>
              <a:rPr lang="en-US" b="1" err="1"/>
              <a:t>Aquisition</a:t>
            </a:r>
            <a:r>
              <a:rPr lang="en-US" b="1"/>
              <a:t>: </a:t>
            </a:r>
            <a:endParaRPr lang="en-US" b="1">
              <a:ea typeface="Calibri"/>
              <a:cs typeface="Calibri"/>
            </a:endParaRPr>
          </a:p>
          <a:p>
            <a:r>
              <a:rPr lang="en-US" b="1">
                <a:cs typeface="Calibri"/>
              </a:rPr>
              <a:t>LST</a:t>
            </a:r>
            <a:endParaRPr lang="en-US">
              <a:cs typeface="Calibri"/>
            </a:endParaRPr>
          </a:p>
          <a:p>
            <a:r>
              <a:rPr lang="en-US">
                <a:cs typeface="Calibri"/>
              </a:rPr>
              <a:t>We acquired</a:t>
            </a:r>
            <a:r>
              <a:rPr lang="en-US"/>
              <a:t> Land Surface Temperature (LST) data from Landsat 8 (Level 2, Collection 2, Tier 1) and Landsat 9 (Level 2, Collection 2, Tier 1) in Google Earth Engine (GEE). Landsat 8 and 9 satellites feature the Operational Land Imager (OLI and OLI-2, respectively) and Thermal Infrared Sensor (TIRS and TIRS-2, respectively) instruments.  We used Landsat 8 imagery to measure LST from 2019 to 2023 and incorporated Landsat 9 data for 2022 and 2023, post its deployment in 2021. We filtered both collections to include data only for warm months: May 1st to September 30th, optimizing analysis of the Asheville Urban Heat Island (UHI). Both Landsat 8 and 9 provide high-resolution data at 30-by-30m, ensuring detailed and suitable sources for LST analysis.</a:t>
            </a:r>
            <a:endParaRPr lang="en-US">
              <a:ea typeface="Calibri" panose="020F0502020204030204"/>
              <a:cs typeface="Calibri"/>
            </a:endParaRPr>
          </a:p>
          <a:p>
            <a:endParaRPr lang="en-US">
              <a:cs typeface="Calibri"/>
            </a:endParaRPr>
          </a:p>
          <a:p>
            <a:r>
              <a:rPr lang="en-US" b="1">
                <a:cs typeface="Calibri"/>
              </a:rPr>
              <a:t>Albedo</a:t>
            </a:r>
            <a:endParaRPr lang="en-US">
              <a:cs typeface="Calibri"/>
            </a:endParaRPr>
          </a:p>
          <a:p>
            <a:r>
              <a:rPr lang="en-US">
                <a:cs typeface="Calibri"/>
              </a:rPr>
              <a:t>Same</a:t>
            </a:r>
            <a:r>
              <a:rPr lang="en-US"/>
              <a:t> as LST</a:t>
            </a:r>
            <a:endParaRPr lang="en-US">
              <a:ea typeface="Calibri" panose="020F0502020204030204"/>
              <a:cs typeface="Calibri"/>
            </a:endParaRPr>
          </a:p>
          <a:p>
            <a:endParaRPr lang="en-US">
              <a:cs typeface="Calibri"/>
            </a:endParaRPr>
          </a:p>
          <a:p>
            <a:r>
              <a:rPr lang="en-US" b="1">
                <a:cs typeface="Calibri"/>
              </a:rPr>
              <a:t>Evapotranspiration</a:t>
            </a:r>
            <a:endParaRPr lang="en-US">
              <a:cs typeface="Calibri"/>
            </a:endParaRPr>
          </a:p>
          <a:p>
            <a:r>
              <a:rPr lang="en-US">
                <a:cs typeface="Calibri"/>
              </a:rPr>
              <a:t>We acquired</a:t>
            </a:r>
            <a:r>
              <a:rPr lang="en-US"/>
              <a:t> ECOSTRESS Evapotranspiration data (PT-JPL Daily L3 Global 70m) from the Land Processes Distributed Active Archive Center.  We used ECOSTRESS Geolocation Daily L1B Global 70m data to process the level 3 evapotranspiration data. We created a median composite for warm months (May to September) from 2019 to 2022 due to data availability up to February 2023.</a:t>
            </a:r>
            <a:endParaRPr lang="en-US">
              <a:ea typeface="Calibri" panose="020F0502020204030204"/>
              <a:cs typeface="Calibri"/>
            </a:endParaRPr>
          </a:p>
          <a:p>
            <a:r>
              <a:rPr lang="en-US"/>
              <a:t> </a:t>
            </a:r>
            <a:endParaRPr lang="en-US">
              <a:cs typeface="Calibri"/>
            </a:endParaRPr>
          </a:p>
          <a:p>
            <a:r>
              <a:rPr lang="en-US" b="1">
                <a:cs typeface="Calibri"/>
              </a:rPr>
              <a:t>Data Processing:</a:t>
            </a:r>
            <a:endParaRPr lang="en-US" b="1">
              <a:ea typeface="Calibri"/>
              <a:cs typeface="Calibri"/>
            </a:endParaRPr>
          </a:p>
          <a:p>
            <a:r>
              <a:rPr lang="en-US" b="1">
                <a:cs typeface="Calibri"/>
              </a:rPr>
              <a:t>LST</a:t>
            </a:r>
            <a:endParaRPr lang="en-US" b="1"/>
          </a:p>
          <a:p>
            <a:r>
              <a:rPr lang="en-US"/>
              <a:t>We processed LST data using Dr. Ross’s Heat Script JavaScript code from NASA DEVELOP's Urban Heat Island Toolkit in Google Earth Engine (GEE) as a template. Initially, we set temperature parameter limits from 10-40°C to adjust the LST display, aligning with typical summer temperatures in Western NC and ensuring data accuracy without outliers. Spatially defining the study area around Asheville, NC (33.7471°N, 84.3901°W), we retrieved 7 image collections—6 from Landsat 8 covering 2019-2023 and 2 from Landsat 9 for 2022-2023—to form the Landsat surface temperature dataset. Merging these collections into a single layer, we converted Kelvin to Celsius, masked cloudy pixels, and used mosaic-by-date to consolidate images into a single mosaic for 2019-2023. Visualizing median LST values with a temperature palette in GEE, we exported the visualization as a TIFF file to Google Drive.</a:t>
            </a:r>
            <a:endParaRPr lang="en-US">
              <a:ea typeface="Calibri"/>
              <a:cs typeface="Calibri"/>
            </a:endParaRPr>
          </a:p>
          <a:p>
            <a:r>
              <a:rPr lang="en-US"/>
              <a:t> </a:t>
            </a:r>
            <a:endParaRPr lang="en-US">
              <a:ea typeface="Calibri"/>
              <a:cs typeface="Calibri"/>
            </a:endParaRPr>
          </a:p>
          <a:p>
            <a:r>
              <a:rPr lang="en-US"/>
              <a:t>Next, in ArcGIS Pro 3.1.2, we uploaded the TIFF file's raster band ST_B10 for further processing. Using the Raster Calculator, we multiplied float numbers by 100,000 and applied the Int tool to maintain precision by converting them into integers. Building a raster attribute table facilitated the conversion of the raster to a vector dataset. Utilizing the Raster to Polygon tool without simplification, we converted the raster into vector polygons for enhanced analysis with Census data. Reverting integer values back to floats, we created a new field named Celsius, dividing values by 100,000. Finally, employing the Spatial Join tool between the LST vector dataset and Census Block Groups, we computed mean LST values per group, resulting in a choropleth map visualizing Asheville's Census Block Groups' mean LST from 2019 to 2023.</a:t>
            </a:r>
            <a:endParaRPr lang="en-US">
              <a:ea typeface="Calibri"/>
              <a:cs typeface="Calibri"/>
            </a:endParaRPr>
          </a:p>
          <a:p>
            <a:endParaRPr lang="en-US">
              <a:cs typeface="Calibri"/>
            </a:endParaRPr>
          </a:p>
          <a:p>
            <a:endParaRPr lang="en-US">
              <a:cs typeface="Calibri"/>
            </a:endParaRPr>
          </a:p>
          <a:p>
            <a:r>
              <a:rPr lang="en-US" b="1">
                <a:cs typeface="Calibri"/>
              </a:rPr>
              <a:t>Albedo</a:t>
            </a:r>
            <a:endParaRPr lang="en-US" b="1">
              <a:ea typeface="Calibri"/>
              <a:cs typeface="Calibri"/>
            </a:endParaRPr>
          </a:p>
          <a:p>
            <a:pPr algn="just"/>
            <a:r>
              <a:rPr lang="en-US"/>
              <a:t>We processed the albedo data, utilizing Dr. Ross’s Heat Script JavaScript code from the Urban Heat Island Toolkit in the NASA DEVELOP Google Earth Engine (GEE) repository as a template. We modified the script to process albedo data, rather than LST.  As done to process the LST data, we defined our study area to Asheville, NC and called in 7 image collection datasets from Landsat 8 and 9. We then calculated albedo using bands 1 (Coastal/Aerosol), 3 (Green), 4 (Red), 5 (Near Infrared), and 7 (Short Wave Infrared (SWIR) – 2). </a:t>
            </a:r>
            <a:endParaRPr lang="en-US">
              <a:ea typeface="Calibri"/>
              <a:cs typeface="Calibri"/>
            </a:endParaRPr>
          </a:p>
          <a:p>
            <a:pPr algn="just"/>
            <a:endParaRPr lang="en-US">
              <a:ea typeface="Calibri"/>
              <a:cs typeface="Calibri"/>
            </a:endParaRPr>
          </a:p>
          <a:p>
            <a:pPr algn="just"/>
            <a:r>
              <a:rPr lang="en-US"/>
              <a:t>We excluded bands 2, 6, 8, 9, 10, and 11 from processing as they do not contribute to albedo measurements. We used the merge function to aggregate the albedo data image collections into one layer. Using the mosaic by date function, we generated a list of unique dates and merged and separated each unique date into image sets. We removed all unrelated bands from the image to reduce processing time. The albedo code visualization was exported into Google Drive as a TIFF file.  </a:t>
            </a:r>
            <a:endParaRPr lang="en-US">
              <a:ea typeface="Calibri" panose="020F0502020204030204"/>
              <a:cs typeface="Calibri" panose="020F0502020204030204"/>
            </a:endParaRPr>
          </a:p>
          <a:p>
            <a:pPr algn="just"/>
            <a:r>
              <a:rPr lang="en-US"/>
              <a:t> </a:t>
            </a:r>
            <a:endParaRPr lang="en-US">
              <a:ea typeface="Calibri"/>
              <a:cs typeface="Calibri"/>
            </a:endParaRPr>
          </a:p>
          <a:p>
            <a:pPr algn="just"/>
            <a:r>
              <a:rPr lang="en-US"/>
              <a:t>The TIFF file was imported into ArcGIS Pro 3.1.2 for further processing. We used the raster calculator tool to covert the data into integers with minimal decimals.  Using the Int tool, we truncated the integers, to exclude negligible data.  Next, we used the Raster to Polygon tool, without selecting the Simplify Polygons setting, to convert the raster dataset into a vector or polygon dataset. We then spatially joined the spatial census block data, which we then spatially joined into block groups.  The result was a choropleth map of Asheville displaying census block groups’ albedo values for 2019-2023. </a:t>
            </a:r>
            <a:endParaRPr lang="en-US">
              <a:ea typeface="Calibri" panose="020F0502020204030204"/>
              <a:cs typeface="Calibri" panose="020F0502020204030204"/>
            </a:endParaRPr>
          </a:p>
          <a:p>
            <a:pPr algn="just"/>
            <a:endParaRPr lang="en-US"/>
          </a:p>
          <a:p>
            <a:endParaRPr lang="en-US">
              <a:ea typeface="Calibri" panose="020F0502020204030204"/>
              <a:cs typeface="+mn-lt"/>
            </a:endParaRPr>
          </a:p>
          <a:p>
            <a:r>
              <a:rPr lang="en-US" b="1">
                <a:cs typeface="Calibri"/>
              </a:rPr>
              <a:t>Evapotranspiration</a:t>
            </a:r>
            <a:endParaRPr lang="en-US">
              <a:cs typeface="Calibri"/>
            </a:endParaRPr>
          </a:p>
          <a:p>
            <a:r>
              <a:rPr lang="en-US">
                <a:cs typeface="Calibri"/>
              </a:rPr>
              <a:t>ECOSTRESS</a:t>
            </a:r>
            <a:r>
              <a:rPr lang="en-US"/>
              <a:t> level 3 data in raw h5 file format lacks geographic data, requiring either a swath to grid Python script from LP DAAC or an 'Extract Area Sample' request via </a:t>
            </a:r>
            <a:r>
              <a:rPr lang="en-US" err="1"/>
              <a:t>AppEEARS</a:t>
            </a:r>
            <a:r>
              <a:rPr lang="en-US"/>
              <a:t> for usability. After testing both options, </a:t>
            </a:r>
            <a:r>
              <a:rPr lang="en-US" err="1"/>
              <a:t>AppEEARS</a:t>
            </a:r>
            <a:r>
              <a:rPr lang="en-US"/>
              <a:t> was chosen for its efficiency and streamlined process.  We uploaded study area vector file for data request, specifying May 1st to September 30th recurring annually from 2019 to 2022. We selected ECO3ETPTJPL 001, 70m product.  We downloaded "</a:t>
            </a:r>
            <a:r>
              <a:rPr lang="en-US" err="1"/>
              <a:t>ETdaily</a:t>
            </a:r>
            <a:r>
              <a:rPr lang="en-US"/>
              <a:t>" and "</a:t>
            </a:r>
            <a:r>
              <a:rPr lang="en-US" err="1"/>
              <a:t>ETinstUncertainty</a:t>
            </a:r>
            <a:r>
              <a:rPr lang="en-US"/>
              <a:t>" layers from the 7 available, noting potential for broader project utilization. </a:t>
            </a:r>
            <a:endParaRPr lang="en-US">
              <a:ea typeface="Calibri"/>
              <a:cs typeface="Calibri"/>
            </a:endParaRPr>
          </a:p>
          <a:p>
            <a:endParaRPr lang="en-US"/>
          </a:p>
          <a:p>
            <a:r>
              <a:rPr lang="en-US"/>
              <a:t>The layers were imported into ArcGIS Pro. In Arc we merged "</a:t>
            </a:r>
            <a:r>
              <a:rPr lang="en-US" err="1"/>
              <a:t>ETdaily</a:t>
            </a:r>
            <a:r>
              <a:rPr lang="en-US"/>
              <a:t>" and "</a:t>
            </a:r>
            <a:r>
              <a:rPr lang="en-US" err="1"/>
              <a:t>ETinstUncertainty</a:t>
            </a:r>
            <a:r>
              <a:rPr lang="en-US"/>
              <a:t>" raster layers using "Mosaic to New Raster" tool. We applied mean operator due to lack of median option; recommended future tool development for median calculation consistency. We converted mosaic into polygons using "Raster to Polygon" tool without simplification.  We clipped polygons to study area. We spatially joined polygons to census block spatial data, then to block groups for analysis. These points summarize the process of acquiring, processing, and integrating ECOSTRESS level 3 data into ArcGIS Pro for spatial analysis and visualization within the study area.</a:t>
            </a:r>
            <a:endParaRPr lang="en-US">
              <a:ea typeface="Calibri" panose="020F0502020204030204"/>
              <a:cs typeface="Calibri" panose="020F0502020204030204"/>
            </a:endParaRPr>
          </a:p>
          <a:p>
            <a:endParaRPr lang="en-US">
              <a:cs typeface="Calibri"/>
            </a:endParaRPr>
          </a:p>
          <a:p>
            <a:endParaRPr lang="en-US">
              <a:ea typeface="Calibri" panose="020F0502020204030204"/>
              <a:cs typeface="Calibri"/>
            </a:endParaRPr>
          </a:p>
          <a:p>
            <a:r>
              <a:rPr lang="en-US" b="1">
                <a:ea typeface="Calibri" panose="020F0502020204030204"/>
                <a:cs typeface="Calibri"/>
              </a:rPr>
              <a:t>Urban Heat Index</a:t>
            </a:r>
            <a:r>
              <a:rPr lang="en-US" b="1"/>
              <a:t> </a:t>
            </a:r>
            <a:endParaRPr lang="en-US" b="1">
              <a:ea typeface="Calibri"/>
              <a:cs typeface="Calibri"/>
            </a:endParaRPr>
          </a:p>
          <a:p>
            <a:r>
              <a:rPr lang="en-US"/>
              <a:t>We Utilized min-max normalization method to standardize datasets for creating urban heat and heat vulnerability indices. This transformation ensures minimum value converts to 0 and maximum value to 1, with all others scaled proportionally between 0 and 1.  We processed raw raster data by calculating mean values for LST, albedo, and evapotranspiration within each census block group vector. We standardized LST, albedo, and evapotranspiration datasets using min-max normalization. We weighted data to emphasize LST (heat exposure) due to its direct impact on urban heat formation. We used this formula (equation 3): urban heat  = heat exposure * (1-adaptive capacity).  Urban heat index reflects relative influences of LST, albedo, and evapotranspiration in hot spot formation. From the processed data we created urban heat map using standardized, weighted urban heat values at the census block group level.</a:t>
            </a:r>
            <a:endParaRPr lang="en-US">
              <a:ea typeface="Calibri" panose="020F0502020204030204"/>
              <a:cs typeface="Calibri" panose="020F0502020204030204"/>
            </a:endParaRPr>
          </a:p>
          <a:p>
            <a:r>
              <a:rPr lang="en-US"/>
              <a:t> </a:t>
            </a:r>
            <a:endParaRPr lang="en-US">
              <a:ea typeface="Calibri" panose="020F0502020204030204"/>
              <a:cs typeface="Calibri"/>
            </a:endParaRPr>
          </a:p>
          <a:p>
            <a:endParaRPr lang="en-US">
              <a:cs typeface="Calibri"/>
            </a:endParaRPr>
          </a:p>
          <a:p>
            <a:r>
              <a:rPr lang="en-US" b="1">
                <a:cs typeface="Calibri"/>
              </a:rPr>
              <a:t>Urban Heat Map</a:t>
            </a:r>
            <a:endParaRPr lang="en-US" b="1">
              <a:ea typeface="Calibri"/>
              <a:cs typeface="Calibri"/>
            </a:endParaRPr>
          </a:p>
          <a:p>
            <a:r>
              <a:rPr lang="en-US"/>
              <a:t>With the standardized, weighted urban heat values at the census block group level, we created the urban heat map.  We then imported the data into ArcGIS Pro. We processed it using the same methodology for the LST, albedo, and evapotranspiration datasets but tailored some processing steps for the urban heat index specifications.  The result was an urban heat map for Asheville, NC with data from 2109-2023.  </a:t>
            </a:r>
            <a:endParaRPr lang="en-US">
              <a:ea typeface="Calibri"/>
              <a:cs typeface="Calibri"/>
            </a:endParaRPr>
          </a:p>
          <a:p>
            <a:endParaRPr lang="en-US">
              <a:ea typeface="Calibri"/>
              <a:cs typeface="Calibri"/>
            </a:endParaRPr>
          </a:p>
          <a:p>
            <a:pPr marL="457200" lvl="2" indent="-1714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E2079E7C-7D50-4D9E-8581-A4AF3492927F}" type="slidenum">
              <a:rPr lang="en-US" smtClean="0"/>
              <a:t>12</a:t>
            </a:fld>
            <a:endParaRPr lang="en-US"/>
          </a:p>
        </p:txBody>
      </p:sp>
    </p:spTree>
    <p:extLst>
      <p:ext uri="{BB962C8B-B14F-4D97-AF65-F5344CB8AC3E}">
        <p14:creationId xmlns:p14="http://schemas.microsoft.com/office/powerpoint/2010/main" val="2560460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RESULTS</a:t>
            </a:r>
          </a:p>
          <a:p>
            <a:endParaRPr lang="en-US" b="1">
              <a:ea typeface="Calibri"/>
              <a:cs typeface="Calibri"/>
            </a:endParaRPr>
          </a:p>
          <a:p>
            <a:pPr algn="just"/>
            <a:r>
              <a:rPr lang="en-US"/>
              <a:t>The urban heat map (</a:t>
            </a:r>
            <a:r>
              <a:rPr lang="en-US" i="1"/>
              <a:t>Figure 2D</a:t>
            </a:r>
            <a:r>
              <a:rPr lang="en-US"/>
              <a:t>) displays heat exposure in the CoA and the three contributing factors: LST </a:t>
            </a:r>
            <a:r>
              <a:rPr lang="en-US" i="1"/>
              <a:t>(Figure 2A)</a:t>
            </a:r>
            <a:r>
              <a:rPr lang="en-US"/>
              <a:t>, albedo </a:t>
            </a:r>
            <a:r>
              <a:rPr lang="en-US" i="1"/>
              <a:t>(Figure 2B)</a:t>
            </a:r>
            <a:r>
              <a:rPr lang="en-US"/>
              <a:t>, and evapotranspiration </a:t>
            </a:r>
            <a:r>
              <a:rPr lang="en-US" i="1"/>
              <a:t>(Figure 2C)</a:t>
            </a:r>
            <a:r>
              <a:rPr lang="en-US"/>
              <a:t>. LST was highest in downtown Asheville and decreased radially outward from the city center </a:t>
            </a:r>
            <a:r>
              <a:rPr lang="en-US" i="1"/>
              <a:t>(Figure 2A)</a:t>
            </a:r>
            <a:r>
              <a:rPr lang="en-US"/>
              <a:t>. However, West and South Asheville had irregularities to this pattern with moderately high LST which we attribute to the higher population densities and urban build-up in these areas. Northeast Asheville had the lowest LST, due to greater vegetation cover in this area </a:t>
            </a:r>
            <a:r>
              <a:rPr lang="en-US" i="1"/>
              <a:t>(Figure 2A) </a:t>
            </a:r>
            <a:r>
              <a:rPr lang="en-US"/>
              <a:t>(Gray et al., 2019). </a:t>
            </a:r>
          </a:p>
          <a:p>
            <a:pPr algn="just"/>
            <a:endParaRPr lang="en-US"/>
          </a:p>
          <a:p>
            <a:pPr algn="just"/>
            <a:r>
              <a:rPr lang="en-US"/>
              <a:t>Albedo was highest in the city center in downtown Asheville (</a:t>
            </a:r>
            <a:r>
              <a:rPr lang="en-US" i="1"/>
              <a:t>Figure 2B</a:t>
            </a:r>
            <a:r>
              <a:rPr lang="en-US"/>
              <a:t>).  This was followed by South Asheville in Arden and at the Asheville Regional Airport (</a:t>
            </a:r>
            <a:r>
              <a:rPr lang="en-US" i="1"/>
              <a:t>Figure 2B</a:t>
            </a:r>
            <a:r>
              <a:rPr lang="en-US"/>
              <a:t>). The remainder of the city had low albedo, with the peripheral areas having the lowest albedo (</a:t>
            </a:r>
            <a:r>
              <a:rPr lang="en-US" i="1"/>
              <a:t>Figure 2B</a:t>
            </a:r>
            <a:r>
              <a:rPr lang="en-US"/>
              <a:t>). This is consistent with the amount of vegetative cover, as vegetation can have low albedo rates (Gray et al., 2019). Albedo is a complex variable that does not always correlate with urban heat.</a:t>
            </a:r>
          </a:p>
          <a:p>
            <a:pPr algn="just"/>
            <a:endParaRPr lang="en-US"/>
          </a:p>
          <a:p>
            <a:pPr algn="just"/>
            <a:r>
              <a:rPr lang="en-US"/>
              <a:t>Evapotranspiration was highest in the census block groups near or adjacent to the edge of the CoA’s boundaries and lowest in the inner city (</a:t>
            </a:r>
            <a:r>
              <a:rPr lang="en-US" i="1"/>
              <a:t>Figure 2C</a:t>
            </a:r>
            <a:r>
              <a:rPr lang="en-US"/>
              <a:t>). Arden and the airport area were incongruent with this pattern, having moderate evapotranspiration levels, due to their urban buildup and lack of vegetation (Gray et al., 2019). The city center in and around downtown Asheville had the lowest evapotranspiration levels, consistent with the dense urban landscape. The radial pattern of evapotranspiration demonstrates the correlation between evapotranspiration and vegetation; the more vegetation, the more evapotranspiration, and vice versa.  </a:t>
            </a:r>
          </a:p>
          <a:p>
            <a:pPr algn="just"/>
            <a:endParaRPr lang="en-US"/>
          </a:p>
          <a:p>
            <a:pPr algn="just"/>
            <a:r>
              <a:rPr lang="en-US"/>
              <a:t>The data shows that there is a distinct relation between these three variables. Generally, where there was low LST, albedo was also low, and evapotranspiration was high. Vegetation typically has a relatively low albedo and results in high evapotranspiration, indicating the importance of vegetation in reducing LST. This cooling effect is evident in the periphery of each map (Figures 2A, B and C), where a greater proportion of the land cover is more densely vegetated with trees (Gray et al., 2019). Alternatively, in the city center, where unnatural landcovers dominate the landscape and tree cover is sparse, LST is high, albedo is moderate, and evapotranspiration is low.  </a:t>
            </a:r>
          </a:p>
          <a:p>
            <a:endParaRPr lang="en-US" b="1">
              <a:ea typeface="Calibri"/>
              <a:cs typeface="Calibri"/>
            </a:endParaRPr>
          </a:p>
          <a:p>
            <a:endParaRPr lang="en-US" b="1"/>
          </a:p>
          <a:p>
            <a:r>
              <a:rPr lang="en-US"/>
              <a:t>----------Image Information Below----------</a:t>
            </a:r>
            <a:endParaRPr lang="en-US">
              <a:cs typeface="Calibri"/>
            </a:endParaRPr>
          </a:p>
          <a:p>
            <a:r>
              <a:rPr lang="en-US"/>
              <a:t>[Maps displaying LST, albedo, and evapotranspiration in Asheville, NC]</a:t>
            </a:r>
            <a:endParaRPr lang="en-US">
              <a:cs typeface="Calibri"/>
            </a:endParaRPr>
          </a:p>
          <a:p>
            <a:r>
              <a:rPr lang="en-US"/>
              <a:t>Image Credit: Map created by project authors in ArcGIS Pro</a:t>
            </a:r>
            <a:endParaRPr lang="en-US">
              <a:cs typeface="Calibri"/>
            </a:endParaRPr>
          </a:p>
          <a:p>
            <a:endParaRPr lang="en-US" b="1">
              <a:ea typeface="Calibri"/>
              <a:cs typeface="Calibri"/>
            </a:endParaRPr>
          </a:p>
        </p:txBody>
      </p:sp>
      <p:sp>
        <p:nvSpPr>
          <p:cNvPr id="4" name="Slide Number Placeholder 3"/>
          <p:cNvSpPr>
            <a:spLocks noGrp="1"/>
          </p:cNvSpPr>
          <p:nvPr>
            <p:ph type="sldNum" sz="quarter" idx="5"/>
          </p:nvPr>
        </p:nvSpPr>
        <p:spPr/>
        <p:txBody>
          <a:bodyPr/>
          <a:lstStyle/>
          <a:p>
            <a:fld id="{E2079E7C-7D50-4D9E-8581-A4AF3492927F}" type="slidenum">
              <a:rPr lang="en-US" smtClean="0"/>
              <a:t>13</a:t>
            </a:fld>
            <a:endParaRPr lang="en-US"/>
          </a:p>
        </p:txBody>
      </p:sp>
    </p:spTree>
    <p:extLst>
      <p:ext uri="{BB962C8B-B14F-4D97-AF65-F5344CB8AC3E}">
        <p14:creationId xmlns:p14="http://schemas.microsoft.com/office/powerpoint/2010/main" val="2115434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RESULTS</a:t>
            </a:r>
            <a:endParaRPr lang="en-US">
              <a:ea typeface="Calibri" panose="020F0502020204030204"/>
              <a:cs typeface="Calibri" panose="020F0502020204030204"/>
            </a:endParaRPr>
          </a:p>
          <a:p>
            <a:endParaRPr lang="en-US" b="1">
              <a:ea typeface="Calibri"/>
              <a:cs typeface="Calibri"/>
            </a:endParaRPr>
          </a:p>
          <a:p>
            <a:r>
              <a:rPr lang="en-US"/>
              <a:t>These three map layers were combined to create the urban heat map (</a:t>
            </a:r>
            <a:r>
              <a:rPr lang="en-US" i="1"/>
              <a:t>Figure 3</a:t>
            </a:r>
            <a:r>
              <a:rPr lang="en-US"/>
              <a:t>). The urban heat map shows that the city center was the CoA’s most severe hot spot, closely followed the areas directly surrounding downtown, and the area south of Shiloh and north of Arden. Overall, urban heat manifested in a pattern of spatial decay: the periphery had relatively low urban heat compared to the city center (</a:t>
            </a:r>
            <a:r>
              <a:rPr lang="en-US" i="1"/>
              <a:t>Figure 3)</a:t>
            </a:r>
            <a:r>
              <a:rPr lang="en-US"/>
              <a:t>. Areas with the highest urban heat had high LST compounded by low albedo and low evapotranspiration, and vice versa (</a:t>
            </a:r>
            <a:r>
              <a:rPr lang="en-US" i="1"/>
              <a:t>Figure 3</a:t>
            </a:r>
            <a:r>
              <a:rPr lang="en-US"/>
              <a:t>). The area south of Shiloh and to the north of Arden was an exception to this spatial pattern, with relatively high urban heat levels despite its distance from the city center, however, this is consistent with the level of urban buildup in this area. </a:t>
            </a:r>
            <a:endParaRPr lang="en-US">
              <a:cs typeface="Calibri"/>
            </a:endParaRPr>
          </a:p>
          <a:p>
            <a:endParaRPr lang="en-US">
              <a:cs typeface="Calibri"/>
            </a:endParaRPr>
          </a:p>
          <a:p>
            <a:r>
              <a:rPr lang="en-US"/>
              <a:t>----------Image Information Below----------</a:t>
            </a:r>
            <a:endParaRPr lang="en-US">
              <a:cs typeface="Calibri" panose="020F0502020204030204"/>
            </a:endParaRPr>
          </a:p>
          <a:p>
            <a:r>
              <a:rPr lang="en-US"/>
              <a:t>[Map displaying Urban Heat in Asheville, NC]</a:t>
            </a:r>
            <a:endParaRPr lang="en-US">
              <a:cs typeface="Calibri"/>
            </a:endParaRPr>
          </a:p>
          <a:p>
            <a:r>
              <a:rPr lang="en-US"/>
              <a:t>Image Credit: Map created by project authors in ArcGIS Pro</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2079E7C-7D50-4D9E-8581-A4AF3492927F}" type="slidenum">
              <a:rPr lang="en-US" smtClean="0"/>
              <a:t>14</a:t>
            </a:fld>
            <a:endParaRPr lang="en-US"/>
          </a:p>
        </p:txBody>
      </p:sp>
    </p:spTree>
    <p:extLst>
      <p:ext uri="{BB962C8B-B14F-4D97-AF65-F5344CB8AC3E}">
        <p14:creationId xmlns:p14="http://schemas.microsoft.com/office/powerpoint/2010/main" val="2695964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RESULTS</a:t>
            </a:r>
            <a:endParaRPr lang="en-US">
              <a:ea typeface="Calibri" panose="020F0502020204030204"/>
              <a:cs typeface="Calibri" panose="020F0502020204030204"/>
            </a:endParaRPr>
          </a:p>
          <a:p>
            <a:r>
              <a:rPr lang="en-US">
                <a:ea typeface="Calibri" panose="020F0502020204030204"/>
                <a:cs typeface="Calibri" panose="020F0502020204030204"/>
              </a:rPr>
              <a:t>Alternative map with three classes for partners.</a:t>
            </a:r>
          </a:p>
          <a:p>
            <a:endParaRPr lang="en-US">
              <a:cs typeface="Calibri"/>
            </a:endParaRPr>
          </a:p>
          <a:p>
            <a:r>
              <a:rPr lang="en-US">
                <a:cs typeface="Calibri"/>
              </a:rPr>
              <a:t>Symbolization method is Natural Breaks (Jenks). </a:t>
            </a:r>
            <a:r>
              <a:rPr lang="en-US"/>
              <a:t>"With natural breaks classification (Jenks) Natural Breaks Jenks, classes are based on natural groupings inherent in the data. Class breaks are created in a way that best groups similar values together and maximizes the differences between classes. The features are divided into classes whose boundaries are set where there are relatively big differences in the data values (</a:t>
            </a:r>
            <a:r>
              <a:rPr lang="en-US">
                <a:hlinkClick r:id="rId3"/>
              </a:rPr>
              <a:t>Esri</a:t>
            </a:r>
            <a:r>
              <a:rPr lang="en-US"/>
              <a:t>)."</a:t>
            </a:r>
          </a:p>
          <a:p>
            <a:endParaRPr lang="en-US">
              <a:cs typeface="Calibri"/>
            </a:endParaRPr>
          </a:p>
          <a:p>
            <a:endParaRPr lang="en-US">
              <a:cs typeface="Calibri"/>
            </a:endParaRPr>
          </a:p>
          <a:p>
            <a:r>
              <a:rPr lang="en-US"/>
              <a:t>----------Image Information Below----------</a:t>
            </a:r>
            <a:endParaRPr lang="en-US">
              <a:cs typeface="Calibri"/>
            </a:endParaRPr>
          </a:p>
          <a:p>
            <a:r>
              <a:rPr lang="en-US"/>
              <a:t>[Map displaying Urban Heat Asheville, NC]</a:t>
            </a:r>
          </a:p>
          <a:p>
            <a:r>
              <a:rPr lang="en-US"/>
              <a:t>Image Credit: Map created by project authors in ArcGIS Pro</a:t>
            </a:r>
          </a:p>
          <a:p>
            <a:endParaRPr lang="en-US">
              <a:cs typeface="Calibri"/>
            </a:endParaRPr>
          </a:p>
        </p:txBody>
      </p:sp>
      <p:sp>
        <p:nvSpPr>
          <p:cNvPr id="4" name="Slide Number Placeholder 3"/>
          <p:cNvSpPr>
            <a:spLocks noGrp="1"/>
          </p:cNvSpPr>
          <p:nvPr>
            <p:ph type="sldNum" sz="quarter" idx="5"/>
          </p:nvPr>
        </p:nvSpPr>
        <p:spPr/>
        <p:txBody>
          <a:bodyPr/>
          <a:lstStyle/>
          <a:p>
            <a:fld id="{E2079E7C-7D50-4D9E-8581-A4AF3492927F}" type="slidenum">
              <a:rPr lang="en-US" smtClean="0"/>
              <a:t>15</a:t>
            </a:fld>
            <a:endParaRPr lang="en-US"/>
          </a:p>
        </p:txBody>
      </p:sp>
    </p:spTree>
    <p:extLst>
      <p:ext uri="{BB962C8B-B14F-4D97-AF65-F5344CB8AC3E}">
        <p14:creationId xmlns:p14="http://schemas.microsoft.com/office/powerpoint/2010/main" val="189421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Now, we will transition to our social vulnerability analysis.  </a:t>
            </a:r>
          </a:p>
          <a:p>
            <a:endParaRPr lang="en-US">
              <a:cs typeface="Calibri"/>
            </a:endParaRPr>
          </a:p>
          <a:p>
            <a:r>
              <a:rPr lang="en-US"/>
              <a:t>----------Image Information Below----------</a:t>
            </a:r>
            <a:endParaRPr lang="en-US">
              <a:cs typeface="Calibri"/>
            </a:endParaRPr>
          </a:p>
          <a:p>
            <a:r>
              <a:rPr lang="en-US"/>
              <a:t>[Image displaying Asheville Citizen congregated at Pack Square in downtown Asheville, NC]</a:t>
            </a:r>
            <a:endParaRPr lang="en-US">
              <a:cs typeface="Calibri" panose="020F0502020204030204"/>
            </a:endParaRPr>
          </a:p>
          <a:p>
            <a:r>
              <a:rPr lang="en-US">
                <a:ea typeface="Calibri"/>
                <a:cs typeface="Calibri"/>
              </a:rPr>
              <a:t>Image Credit: Will Thomas</a:t>
            </a:r>
          </a:p>
          <a:p>
            <a:r>
              <a:rPr lang="en-US">
                <a:ea typeface="Calibri"/>
                <a:cs typeface="Calibri"/>
              </a:rPr>
              <a:t>Image Source: </a:t>
            </a:r>
            <a:r>
              <a:rPr lang="en-US">
                <a:hlinkClick r:id="rId3"/>
              </a:rPr>
              <a:t>https://commons.wikimedia.org/wiki/File:Mountain_Moral_Monday_-_North_Carolina-202.jpg</a:t>
            </a:r>
            <a:r>
              <a:rPr lang="en-US"/>
              <a:t> licensed under CC 4.0</a:t>
            </a:r>
            <a:endParaRPr lang="en-US">
              <a:cs typeface="Calibri"/>
            </a:endParaRPr>
          </a:p>
        </p:txBody>
      </p:sp>
      <p:sp>
        <p:nvSpPr>
          <p:cNvPr id="4" name="Slide Number Placeholder 3"/>
          <p:cNvSpPr>
            <a:spLocks noGrp="1"/>
          </p:cNvSpPr>
          <p:nvPr>
            <p:ph type="sldNum" sz="quarter" idx="5"/>
          </p:nvPr>
        </p:nvSpPr>
        <p:spPr/>
        <p:txBody>
          <a:bodyPr/>
          <a:lstStyle/>
          <a:p>
            <a:fld id="{E2079E7C-7D50-4D9E-8581-A4AF3492927F}" type="slidenum">
              <a:rPr lang="en-US" smtClean="0"/>
              <a:t>16</a:t>
            </a:fld>
            <a:endParaRPr lang="en-US"/>
          </a:p>
        </p:txBody>
      </p:sp>
    </p:spTree>
    <p:extLst>
      <p:ext uri="{BB962C8B-B14F-4D97-AF65-F5344CB8AC3E}">
        <p14:creationId xmlns:p14="http://schemas.microsoft.com/office/powerpoint/2010/main" val="3098859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METHODOLOGY</a:t>
            </a:r>
            <a:endParaRPr lang="en-US" b="1">
              <a:cs typeface="Calibri"/>
            </a:endParaRPr>
          </a:p>
          <a:p>
            <a:endParaRPr lang="en-US" b="1">
              <a:cs typeface="Calibri"/>
            </a:endParaRPr>
          </a:p>
          <a:p>
            <a:r>
              <a:rPr lang="en-US" b="1">
                <a:cs typeface="Calibri"/>
              </a:rPr>
              <a:t>Data Acquisition:</a:t>
            </a:r>
            <a:endParaRPr lang="en-US"/>
          </a:p>
          <a:p>
            <a:r>
              <a:rPr lang="en-US"/>
              <a:t>We obtained social vulnerability data from the CDC and ATSDR Social Vulnerability Index (SVI), utilizing the latest U.S. Census Bureau data from 2022. We used the CDC/ASTDR SVI because the CoA used this index in the existing Climate Justice Map, and it is a standard national measure of social vulnerability. The SVI consists of four main themes: socioeconomic status, household characteristics, racial and ethnic minority status, and housing type and transportation. Each theme includes variables to comprehensively assess demographic vulnerability at the census tract scale: </a:t>
            </a:r>
            <a:endParaRPr lang="en-US">
              <a:ea typeface="Calibri"/>
              <a:cs typeface="Calibri"/>
            </a:endParaRPr>
          </a:p>
          <a:p>
            <a:r>
              <a:rPr lang="en-US"/>
              <a:t>Socioeconomic Status includes demographic data such as percentage of individuals below 150% poverty, unemployed, burdened with housing costs, without a high school diploma, and lacking health insurance.</a:t>
            </a:r>
            <a:endParaRPr lang="en-US">
              <a:ea typeface="Calibri"/>
              <a:cs typeface="Calibri"/>
            </a:endParaRPr>
          </a:p>
          <a:p>
            <a:r>
              <a:rPr lang="en-US"/>
              <a:t>Household Characteristics encompasses variables like percentage of population aged 65 and older, aged 17 and younger, civilians with disabilities, single-parent households, and those with limited English proficiency.</a:t>
            </a:r>
            <a:endParaRPr lang="en-US">
              <a:ea typeface="Calibri"/>
              <a:cs typeface="Calibri"/>
            </a:endParaRPr>
          </a:p>
          <a:p>
            <a:r>
              <a:rPr lang="en-US"/>
              <a:t>Racial and Ethnic Minority Status includes individuals who identify as Hispanic or Latino (of any race), Black and African American, American Indian and Alaska Native, Asian, Native Hawaiian and other Pacific Islander, two or more races, and other races.</a:t>
            </a:r>
            <a:endParaRPr lang="en-US">
              <a:ea typeface="Calibri"/>
              <a:cs typeface="Calibri"/>
            </a:endParaRPr>
          </a:p>
          <a:p>
            <a:r>
              <a:rPr lang="en-US"/>
              <a:t>Housing Type and Transportation encompasses variables such as percentage of population in multi-unit structures, mobile homes, crowded housing conditions, without access to a vehicle, and living in group quarters.</a:t>
            </a:r>
            <a:endParaRPr lang="en-US">
              <a:ea typeface="Calibri" panose="020F0502020204030204"/>
              <a:cs typeface="Calibri"/>
            </a:endParaRPr>
          </a:p>
          <a:p>
            <a:r>
              <a:rPr lang="en-US"/>
              <a:t> </a:t>
            </a:r>
            <a:endParaRPr lang="en-US">
              <a:cs typeface="Calibri"/>
            </a:endParaRPr>
          </a:p>
          <a:p>
            <a:r>
              <a:rPr lang="en-US" b="1">
                <a:cs typeface="Calibri"/>
              </a:rPr>
              <a:t>Data Processing:</a:t>
            </a:r>
            <a:endParaRPr lang="en-US" b="1">
              <a:ea typeface="Calibri"/>
              <a:cs typeface="Calibri"/>
            </a:endParaRPr>
          </a:p>
          <a:p>
            <a:r>
              <a:rPr lang="en-US" b="1">
                <a:cs typeface="Calibri"/>
              </a:rPr>
              <a:t>SVI</a:t>
            </a:r>
            <a:endParaRPr lang="en-US" b="1">
              <a:ea typeface="Calibri"/>
              <a:cs typeface="Calibri"/>
            </a:endParaRPr>
          </a:p>
          <a:p>
            <a:r>
              <a:rPr lang="en-US"/>
              <a:t>Social vulnerability data from the U.S. Census American Community Survey (ACS) was processed by the CDC/ATSDR to create the SVI at the census tract scale. The CDC calculated and summed percentile rankings of ACS demographic variables into four SVI themes at the census tract level. Values of these themes were then summed and normalized on a 0-1 scale to generate an SVI ranking ("RPL_THEMES") for each census tract. We isolated the final SVI ranking ("RPL_THEMES") from the CDC/ATSDR SVI CSV file. We spatially rescaled the data to align with other datasets (LST, albedo, evapotranspiration) by assigning the tract-level SVI value to all census blocks within the same census tract.</a:t>
            </a:r>
            <a:endParaRPr lang="en-US">
              <a:ea typeface="Calibri" panose="020F0502020204030204"/>
              <a:cs typeface="Calibri" panose="020F0502020204030204"/>
            </a:endParaRPr>
          </a:p>
          <a:p>
            <a:endParaRPr lang="en-US">
              <a:ea typeface="Calibri" panose="020F0502020204030204"/>
              <a:cs typeface="Calibri" panose="020F0502020204030204"/>
            </a:endParaRPr>
          </a:p>
          <a:p>
            <a:r>
              <a:rPr lang="en-US" b="1">
                <a:cs typeface="Calibri" panose="020F0502020204030204"/>
              </a:rPr>
              <a:t>Social Vulnerability Map</a:t>
            </a:r>
            <a:r>
              <a:rPr lang="en-US" b="1"/>
              <a:t> </a:t>
            </a:r>
            <a:endParaRPr lang="en-US" b="1">
              <a:ea typeface="Calibri" panose="020F0502020204030204"/>
              <a:cs typeface="Calibri" panose="020F0502020204030204"/>
            </a:endParaRPr>
          </a:p>
          <a:p>
            <a:r>
              <a:rPr lang="en-US"/>
              <a:t>We uploaded processed census block SVI data into ArcGIS Pro. We used spatial join tool to connect census block groups with SVI data. We applied one-to-one join operation, retaining all target features. We then used intersect match option and mean merge rule to integrate CDC SVI data into Asheville census block groups. From this we generated choropleth map displaying SVI values at the census block scale for Asheville.</a:t>
            </a:r>
            <a:endParaRPr lang="en-US">
              <a:ea typeface="Calibri" panose="020F0502020204030204"/>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E2079E7C-7D50-4D9E-8581-A4AF3492927F}" type="slidenum">
              <a:rPr lang="en-US" smtClean="0"/>
              <a:t>17</a:t>
            </a:fld>
            <a:endParaRPr lang="en-US"/>
          </a:p>
        </p:txBody>
      </p:sp>
    </p:spTree>
    <p:extLst>
      <p:ext uri="{BB962C8B-B14F-4D97-AF65-F5344CB8AC3E}">
        <p14:creationId xmlns:p14="http://schemas.microsoft.com/office/powerpoint/2010/main" val="3920841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RESULTS</a:t>
            </a:r>
          </a:p>
          <a:p>
            <a:endParaRPr lang="en-US" b="1">
              <a:ea typeface="Calibri"/>
              <a:cs typeface="Calibri"/>
            </a:endParaRPr>
          </a:p>
          <a:p>
            <a:r>
              <a:rPr lang="en-US"/>
              <a:t>The social vulnerability map (</a:t>
            </a:r>
            <a:r>
              <a:rPr lang="en-US" i="1"/>
              <a:t>Figure 4</a:t>
            </a:r>
            <a:r>
              <a:rPr lang="en-US"/>
              <a:t>) shows the relative vulnerability of Asheville communities based on the CDC/ASTDR SVI. The most socially vulnerable areas were downtown, Emma, and in South Asheville to the east of Shiloh and in Biltmore Park. Broadly, the communities of West and South Asheville were moderately vulnerable. The stretch of West Asheville extending south towards Bent Creek displays the lowest social vulnerability, however, there are few citizens residing in this area, as it is an industrial sector, resulting in little to no SVI data. Altogether, the region of North Asheville has the lowest social vulnerability. Morningside/West Asheville Estates have low social vulnerability, making it an outlier to the wider adjacent communities.  </a:t>
            </a:r>
            <a:endParaRPr lang="en-US">
              <a:cs typeface="Calibri"/>
            </a:endParaRPr>
          </a:p>
          <a:p>
            <a:endParaRPr lang="en-US" b="1"/>
          </a:p>
          <a:p>
            <a:endParaRPr lang="en-US" b="1"/>
          </a:p>
          <a:p>
            <a:pPr>
              <a:buFont typeface="Arial"/>
              <a:buChar char="•"/>
            </a:pPr>
            <a:r>
              <a:rPr lang="en-US" i="1">
                <a:hlinkClick r:id="rId3"/>
              </a:rPr>
              <a:t>What is Social Vulnerability?</a:t>
            </a:r>
            <a:endParaRPr lang="en-US" i="1">
              <a:ea typeface="Calibri"/>
              <a:cs typeface="Calibri"/>
            </a:endParaRPr>
          </a:p>
          <a:p>
            <a:pPr marL="285750" indent="-285750">
              <a:buFont typeface="Arial"/>
              <a:buChar char="•"/>
            </a:pPr>
            <a:r>
              <a:rPr lang="en-US" i="1"/>
              <a:t>Every community must prepare for and respond to hazardous events, whether a natural disaster like a tornado or a disease outbreak, or an anthropogenic event such as a harmful chemical spill. The degree to which a community exhibits certain social conditions, including high poverty, low percentage of vehicle access, or crowded households, among others, may affect that community’s ability to prevent human suffering and financial loss in the event of a disaster. These factors describe a community’s social vulnerability.</a:t>
            </a:r>
            <a:endParaRPr lang="en-US" i="1">
              <a:cs typeface="Calibri"/>
            </a:endParaRPr>
          </a:p>
          <a:p>
            <a:pPr marL="285750" indent="-285750">
              <a:buFont typeface="Arial"/>
              <a:buChar char="•"/>
            </a:pPr>
            <a:endParaRPr lang="en-US" i="1">
              <a:cs typeface="Calibri"/>
            </a:endParaRPr>
          </a:p>
          <a:p>
            <a:pPr marL="285750" indent="-285750">
              <a:buFont typeface="Arial"/>
              <a:buChar char="•"/>
            </a:pPr>
            <a:r>
              <a:rPr lang="en-US">
                <a:cs typeface="Calibri"/>
              </a:rPr>
              <a:t>SVI </a:t>
            </a:r>
            <a:r>
              <a:rPr lang="en-US"/>
              <a:t>maps the communities that will most likely need support before, during, and after a hazardous event</a:t>
            </a:r>
            <a:endParaRPr lang="en-US" i="1">
              <a:cs typeface="Calibri"/>
            </a:endParaRPr>
          </a:p>
          <a:p>
            <a:pPr marL="285750" indent="-285750">
              <a:buFont typeface="Arial"/>
              <a:buChar char="•"/>
            </a:pPr>
            <a:endParaRPr lang="en-US">
              <a:cs typeface="Calibri"/>
            </a:endParaRPr>
          </a:p>
          <a:p>
            <a:pPr marL="285750" indent="-285750">
              <a:buFont typeface="Arial"/>
              <a:buChar char="•"/>
            </a:pPr>
            <a:endParaRPr lang="en-US">
              <a:cs typeface="Calibri"/>
            </a:endParaRPr>
          </a:p>
          <a:p>
            <a:r>
              <a:rPr lang="en-US"/>
              <a:t>----------Image Information Below----------</a:t>
            </a:r>
            <a:endParaRPr lang="en-US">
              <a:cs typeface="Calibri"/>
            </a:endParaRPr>
          </a:p>
          <a:p>
            <a:r>
              <a:rPr lang="en-US"/>
              <a:t>[Map displaying SV in Asheville, NC]</a:t>
            </a:r>
            <a:endParaRPr lang="en-US">
              <a:cs typeface="Calibri"/>
            </a:endParaRPr>
          </a:p>
          <a:p>
            <a:r>
              <a:rPr lang="en-US"/>
              <a:t>Image Credit: Map created by project authors in ArcGIS Pro</a:t>
            </a:r>
            <a:endParaRPr lang="en-US">
              <a:cs typeface="Calibri"/>
            </a:endParaRPr>
          </a:p>
          <a:p>
            <a:pPr>
              <a:buFont typeface="Arial"/>
            </a:pPr>
            <a:endParaRPr lang="en-US">
              <a:cs typeface="Calibri"/>
            </a:endParaRPr>
          </a:p>
        </p:txBody>
      </p:sp>
      <p:sp>
        <p:nvSpPr>
          <p:cNvPr id="4" name="Slide Number Placeholder 3"/>
          <p:cNvSpPr>
            <a:spLocks noGrp="1"/>
          </p:cNvSpPr>
          <p:nvPr>
            <p:ph type="sldNum" sz="quarter" idx="5"/>
          </p:nvPr>
        </p:nvSpPr>
        <p:spPr/>
        <p:txBody>
          <a:bodyPr/>
          <a:lstStyle/>
          <a:p>
            <a:fld id="{E2079E7C-7D50-4D9E-8581-A4AF3492927F}" type="slidenum">
              <a:rPr lang="en-US" smtClean="0"/>
              <a:t>18</a:t>
            </a:fld>
            <a:endParaRPr lang="en-US"/>
          </a:p>
        </p:txBody>
      </p:sp>
    </p:spTree>
    <p:extLst>
      <p:ext uri="{BB962C8B-B14F-4D97-AF65-F5344CB8AC3E}">
        <p14:creationId xmlns:p14="http://schemas.microsoft.com/office/powerpoint/2010/main" val="247440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RESULTS</a:t>
            </a:r>
            <a:endParaRPr lang="en-US">
              <a:ea typeface="Calibri"/>
              <a:cs typeface="Calibri"/>
            </a:endParaRPr>
          </a:p>
          <a:p>
            <a:r>
              <a:rPr lang="en-US"/>
              <a:t>Alternative map with three classes for partners.</a:t>
            </a:r>
            <a:endParaRPr lang="en-US">
              <a:cs typeface="Calibri"/>
            </a:endParaRPr>
          </a:p>
          <a:p>
            <a:endParaRPr lang="en-US"/>
          </a:p>
          <a:p>
            <a:r>
              <a:rPr lang="en-US"/>
              <a:t>Symbolization method is Natural Breaks (Jenks). "With natural breaks classification (Jenks) Natural Breaks Jenks, classes are based on natural groupings inherent in the data. Class breaks are created in a way that best groups similar values together and maximizes the differences between classes. The features are divided into classes whose boundaries are set where there are relatively big differences in the data values (</a:t>
            </a:r>
            <a:r>
              <a:rPr lang="en-US">
                <a:hlinkClick r:id="rId3"/>
              </a:rPr>
              <a:t>Esri</a:t>
            </a:r>
            <a:r>
              <a:rPr lang="en-US"/>
              <a:t>)."</a:t>
            </a:r>
            <a:endParaRPr lang="en-US">
              <a:cs typeface="Calibri"/>
            </a:endParaRPr>
          </a:p>
          <a:p>
            <a:endParaRPr lang="en-US" i="1">
              <a:cs typeface="Calibri"/>
            </a:endParaRPr>
          </a:p>
          <a:p>
            <a:r>
              <a:rPr lang="en-US"/>
              <a:t>----------Image Information Below----------</a:t>
            </a:r>
            <a:endParaRPr lang="en-US">
              <a:cs typeface="Calibri"/>
            </a:endParaRPr>
          </a:p>
          <a:p>
            <a:r>
              <a:rPr lang="en-US"/>
              <a:t>[Map displaying SV Asheville, NC]</a:t>
            </a:r>
          </a:p>
          <a:p>
            <a:r>
              <a:rPr lang="en-US"/>
              <a:t>Image Credit: Map created by project authors in ArcGIS Pro</a:t>
            </a:r>
            <a:endParaRPr lang="en-US">
              <a:cs typeface="Calibri"/>
            </a:endParaRPr>
          </a:p>
          <a:p>
            <a:endParaRPr lang="en-US" i="1">
              <a:cs typeface="Calibri"/>
            </a:endParaRPr>
          </a:p>
        </p:txBody>
      </p:sp>
      <p:sp>
        <p:nvSpPr>
          <p:cNvPr id="4" name="Slide Number Placeholder 3"/>
          <p:cNvSpPr>
            <a:spLocks noGrp="1"/>
          </p:cNvSpPr>
          <p:nvPr>
            <p:ph type="sldNum" sz="quarter" idx="5"/>
          </p:nvPr>
        </p:nvSpPr>
        <p:spPr/>
        <p:txBody>
          <a:bodyPr/>
          <a:lstStyle/>
          <a:p>
            <a:fld id="{E2079E7C-7D50-4D9E-8581-A4AF3492927F}" type="slidenum">
              <a:rPr lang="en-US" smtClean="0"/>
              <a:t>19</a:t>
            </a:fld>
            <a:endParaRPr lang="en-US"/>
          </a:p>
        </p:txBody>
      </p:sp>
    </p:spTree>
    <p:extLst>
      <p:ext uri="{BB962C8B-B14F-4D97-AF65-F5344CB8AC3E}">
        <p14:creationId xmlns:p14="http://schemas.microsoft.com/office/powerpoint/2010/main" val="885461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Urban heat islands (UHI) are urbanized areas or cities that experience higher temperatures than adjacent rural areas (EPA, n.d.). The variation between urban and rural land surface temperatures (LST) is caused by four principal factors: cities’ low albedo, lack of vegetation, anthropogenic activities, and urban design (Nuruzzaman et al., 2015; Stache et al., 2022). First a lack of vegetation increases heat.  Evapotranspiration from vegetation and soil further lower temperatures (Qiu et al., 2013). Therefore, in cities with minimal natural</a:t>
            </a:r>
            <a:r>
              <a:rPr lang="en-US" strike="sngStrike"/>
              <a:t>,</a:t>
            </a:r>
            <a:r>
              <a:rPr lang="en-US"/>
              <a:t> vegetative cover</a:t>
            </a:r>
            <a:r>
              <a:rPr lang="en-US" strike="sngStrike"/>
              <a:t>,</a:t>
            </a:r>
            <a:r>
              <a:rPr lang="en-US"/>
              <a:t> temperatures rise.  Heat also increases in urban areas due to anthropogenic activities including transport and industry emissions, lighting, and air conditioning (Tong et al., 2021). City design can augment heat by blocking wind flow and trapping reemitted insolation (Phelan et al.). These factors create UHIs that increase temperatures by 0.5°C to 4°C during the daytime than in surrounding rural areas (EPA, n.d.).</a:t>
            </a:r>
            <a:endParaRPr lang="en-US">
              <a:ea typeface="Calibri"/>
              <a:cs typeface="Calibri"/>
            </a:endParaRPr>
          </a:p>
          <a:p>
            <a:pPr algn="just"/>
            <a:endParaRPr lang="en-US">
              <a:cs typeface="+mn-lt"/>
            </a:endParaRPr>
          </a:p>
          <a:p>
            <a:r>
              <a:rPr lang="en-US"/>
              <a:t>----------Image Information Below----------</a:t>
            </a:r>
            <a:endParaRPr lang="en-US">
              <a:cs typeface="Calibri"/>
            </a:endParaRPr>
          </a:p>
          <a:p>
            <a:r>
              <a:rPr lang="en-US"/>
              <a:t>[Image displaying temperature in different types of regions]</a:t>
            </a:r>
            <a:endParaRPr lang="en-US">
              <a:cs typeface="Calibri"/>
            </a:endParaRPr>
          </a:p>
          <a:p>
            <a:r>
              <a:rPr lang="en-US"/>
              <a:t>Image Credit: Image created by project author, Caroline Tintinger, in Canva</a:t>
            </a:r>
            <a:endParaRPr lang="en-US">
              <a:cs typeface="Calibri"/>
            </a:endParaRPr>
          </a:p>
        </p:txBody>
      </p:sp>
      <p:sp>
        <p:nvSpPr>
          <p:cNvPr id="4" name="Slide Number Placeholder 3"/>
          <p:cNvSpPr>
            <a:spLocks noGrp="1"/>
          </p:cNvSpPr>
          <p:nvPr>
            <p:ph type="sldNum" sz="quarter" idx="5"/>
          </p:nvPr>
        </p:nvSpPr>
        <p:spPr/>
        <p:txBody>
          <a:bodyPr/>
          <a:lstStyle/>
          <a:p>
            <a:fld id="{E2079E7C-7D50-4D9E-8581-A4AF3492927F}" type="slidenum">
              <a:rPr lang="en-US" smtClean="0"/>
              <a:t>2</a:t>
            </a:fld>
            <a:endParaRPr lang="en-US"/>
          </a:p>
        </p:txBody>
      </p:sp>
    </p:spTree>
    <p:extLst>
      <p:ext uri="{BB962C8B-B14F-4D97-AF65-F5344CB8AC3E}">
        <p14:creationId xmlns:p14="http://schemas.microsoft.com/office/powerpoint/2010/main" val="4075173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Combining our analysis of socially vulnerability and urban heat, we will combine these factors together to assess heat vulnerability.  </a:t>
            </a:r>
            <a:endParaRPr lang="en-US"/>
          </a:p>
          <a:p>
            <a:endParaRPr lang="en-US"/>
          </a:p>
          <a:p>
            <a:r>
              <a:rPr lang="en-US"/>
              <a:t>----------Image Information Below----------</a:t>
            </a:r>
            <a:endParaRPr lang="en-US">
              <a:cs typeface="Calibri" panose="020F0502020204030204"/>
            </a:endParaRPr>
          </a:p>
          <a:p>
            <a:r>
              <a:rPr lang="en-US"/>
              <a:t>[Image displaying North Asheville, NC]</a:t>
            </a:r>
            <a:endParaRPr lang="en-US">
              <a:cs typeface="Calibri" panose="020F0502020204030204"/>
            </a:endParaRPr>
          </a:p>
          <a:p>
            <a:pPr algn="just"/>
            <a:r>
              <a:rPr lang="en-US"/>
              <a:t>Image Credit: Google Earth screenshot (over North Asheville, NC)</a:t>
            </a:r>
            <a:endParaRPr lang="en-US">
              <a:cs typeface="Calibri"/>
            </a:endParaRPr>
          </a:p>
          <a:p>
            <a:pPr algn="just"/>
            <a:r>
              <a:rPr lang="en-US"/>
              <a:t>Image Source: </a:t>
            </a:r>
            <a:r>
              <a:rPr lang="en-US">
                <a:hlinkClick r:id="rId3"/>
              </a:rPr>
              <a:t>https://www.google.com/maps/place/Asheville,+NC/@35.6118806,-82.5724243,4416m/data=!3m1!1e3!4m6!3m5!1s0x88598ca93c0f6f09:0x94ef31c106343a5d!8m2!3d35.5950581!4d-82.5514869!16zL20vMHlkcGQ?entry=ttu</a:t>
            </a:r>
            <a:r>
              <a:rPr lang="en-US"/>
              <a:t> </a:t>
            </a:r>
            <a:endParaRPr lang="en-US">
              <a:ea typeface="Calibri"/>
              <a:cs typeface="Calibri"/>
            </a:endParaRPr>
          </a:p>
        </p:txBody>
      </p:sp>
      <p:sp>
        <p:nvSpPr>
          <p:cNvPr id="4" name="Slide Number Placeholder 3"/>
          <p:cNvSpPr>
            <a:spLocks noGrp="1"/>
          </p:cNvSpPr>
          <p:nvPr>
            <p:ph type="sldNum" sz="quarter" idx="5"/>
          </p:nvPr>
        </p:nvSpPr>
        <p:spPr/>
        <p:txBody>
          <a:bodyPr/>
          <a:lstStyle/>
          <a:p>
            <a:fld id="{E2079E7C-7D50-4D9E-8581-A4AF3492927F}" type="slidenum">
              <a:rPr lang="en-US" smtClean="0"/>
              <a:t>20</a:t>
            </a:fld>
            <a:endParaRPr lang="en-US"/>
          </a:p>
        </p:txBody>
      </p:sp>
    </p:spTree>
    <p:extLst>
      <p:ext uri="{BB962C8B-B14F-4D97-AF65-F5344CB8AC3E}">
        <p14:creationId xmlns:p14="http://schemas.microsoft.com/office/powerpoint/2010/main" val="3295529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METHODOLOGY</a:t>
            </a:r>
            <a:endParaRPr lang="en-US"/>
          </a:p>
          <a:p>
            <a:endParaRPr lang="en-US">
              <a:ea typeface="Calibri"/>
              <a:cs typeface="Calibri"/>
            </a:endParaRPr>
          </a:p>
          <a:p>
            <a:r>
              <a:rPr lang="en-US">
                <a:ea typeface="Calibri"/>
                <a:cs typeface="Calibri"/>
              </a:rPr>
              <a:t>Details of normalization on slide 11 (in urban heat index section)</a:t>
            </a:r>
          </a:p>
          <a:p>
            <a:endParaRPr lang="en-US">
              <a:ea typeface="Calibri"/>
              <a:cs typeface="Calibri"/>
            </a:endParaRPr>
          </a:p>
          <a:p>
            <a:r>
              <a:rPr lang="en-US">
                <a:ea typeface="Calibri"/>
                <a:cs typeface="Calibri"/>
              </a:rPr>
              <a:t>Heat Vulnerability Index</a:t>
            </a:r>
            <a:endParaRPr lang="en-US"/>
          </a:p>
          <a:p>
            <a:r>
              <a:rPr lang="en-US">
                <a:ea typeface="Calibri" panose="020F0502020204030204"/>
                <a:cs typeface="Calibri" panose="020F0502020204030204"/>
              </a:rPr>
              <a:t>We combined </a:t>
            </a:r>
            <a:r>
              <a:rPr lang="en-US"/>
              <a:t> the urban heat and SVI indices. In accordance with the weighting of the urban heat formula, adaptive capacity was given less weight.  This process is delineated in the following formula: heat vulnerability = heat exposure * social vulnerability (1-adaptive capacity).  With the heat vulnerability scores for Asheville’s census block groups, we created the heat vulnerability map.  </a:t>
            </a:r>
            <a:endParaRPr lang="en-US">
              <a:ea typeface="Calibri" panose="020F0502020204030204"/>
              <a:cs typeface="Calibri" panose="020F0502020204030204"/>
            </a:endParaRPr>
          </a:p>
          <a:p>
            <a:pPr marL="171450" indent="-171450">
              <a:buFont typeface="Arial"/>
              <a:buChar char="•"/>
            </a:pPr>
            <a:endParaRPr lang="en-US">
              <a:ea typeface="Calibri" panose="020F0502020204030204"/>
              <a:cs typeface="Calibri" panose="020F0502020204030204"/>
            </a:endParaRPr>
          </a:p>
          <a:p>
            <a:r>
              <a:rPr lang="en-US">
                <a:ea typeface="Calibri" panose="020F0502020204030204"/>
                <a:cs typeface="Calibri" panose="020F0502020204030204"/>
              </a:rPr>
              <a:t>Heat Vulnerability Map</a:t>
            </a:r>
          </a:p>
          <a:p>
            <a:r>
              <a:rPr lang="en-US"/>
              <a:t>With the heat vulnerability scores for Asheville’s census block groups, we created the heat vulnerability map.  We imported the heat vulnerability index data into ArcGIS Pro and processed it using the same data processing methodology for the urban heat map. The result was a heat vulnerability map for Asheville, NC for data from 2019-2023. This map combined the variables of heat exposure (LST), social vulnerability (demographic and socioeconomic composition of communities), and adaptive capacity (albedo and evapotranspiration).  </a:t>
            </a:r>
            <a:endParaRPr lang="en-US">
              <a:ea typeface="Calibri"/>
              <a:cs typeface="Calibri"/>
            </a:endParaRPr>
          </a:p>
        </p:txBody>
      </p:sp>
      <p:sp>
        <p:nvSpPr>
          <p:cNvPr id="4" name="Slide Number Placeholder 3"/>
          <p:cNvSpPr>
            <a:spLocks noGrp="1"/>
          </p:cNvSpPr>
          <p:nvPr>
            <p:ph type="sldNum" sz="quarter" idx="5"/>
          </p:nvPr>
        </p:nvSpPr>
        <p:spPr/>
        <p:txBody>
          <a:bodyPr/>
          <a:lstStyle/>
          <a:p>
            <a:fld id="{E2079E7C-7D50-4D9E-8581-A4AF3492927F}" type="slidenum">
              <a:rPr lang="en-US" smtClean="0"/>
              <a:t>21</a:t>
            </a:fld>
            <a:endParaRPr lang="en-US"/>
          </a:p>
        </p:txBody>
      </p:sp>
    </p:spTree>
    <p:extLst>
      <p:ext uri="{BB962C8B-B14F-4D97-AF65-F5344CB8AC3E}">
        <p14:creationId xmlns:p14="http://schemas.microsoft.com/office/powerpoint/2010/main" val="1283077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RESULTS</a:t>
            </a:r>
          </a:p>
          <a:p>
            <a:endParaRPr lang="en-US" b="1"/>
          </a:p>
          <a:p>
            <a:r>
              <a:rPr lang="en-US"/>
              <a:t>The heat vulnerability map (</a:t>
            </a:r>
            <a:r>
              <a:rPr lang="en-US" i="1"/>
              <a:t>Figure 5) </a:t>
            </a:r>
            <a:r>
              <a:rPr lang="en-US"/>
              <a:t>combines the urban heat and social vulnerability indices, to display heat-vulnerable areas in Asheville, NC. The area with the highest heat vulnerability was in the city center and surrounding downtown Asheville. The areas with the lowest heat vulnerability were generally located towards or adjacent to the CoA’s periphery. One area inconsistent with this radial pattern was the census block group south of Shiloh and north of Arden, with relatively high heat vulnerability, influenced by high urban heat and moderate social vulnerability. Overall, there was a pronounced pattern of decreasing heat vulnerability further away from downtown. </a:t>
            </a:r>
            <a:endParaRPr lang="en-US">
              <a:cs typeface="Calibri"/>
            </a:endParaRPr>
          </a:p>
          <a:p>
            <a:endParaRPr lang="en-US"/>
          </a:p>
          <a:p>
            <a:r>
              <a:rPr lang="en-US"/>
              <a:t>----------Image Information Below----------</a:t>
            </a:r>
            <a:endParaRPr lang="en-US">
              <a:cs typeface="Calibri"/>
            </a:endParaRPr>
          </a:p>
          <a:p>
            <a:r>
              <a:rPr lang="en-US"/>
              <a:t>[Map displaying Heat Vulnerability in Asheville, NC]</a:t>
            </a:r>
            <a:endParaRPr lang="en-US">
              <a:cs typeface="Calibri"/>
            </a:endParaRPr>
          </a:p>
          <a:p>
            <a:r>
              <a:rPr lang="en-US"/>
              <a:t>Image Credit: Map created by project authors in ArcGIS Pro</a:t>
            </a:r>
            <a:endParaRPr lang="en-US">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E2079E7C-7D50-4D9E-8581-A4AF3492927F}" type="slidenum">
              <a:rPr lang="en-US" smtClean="0"/>
              <a:t>22</a:t>
            </a:fld>
            <a:endParaRPr lang="en-US"/>
          </a:p>
        </p:txBody>
      </p:sp>
    </p:spTree>
    <p:extLst>
      <p:ext uri="{BB962C8B-B14F-4D97-AF65-F5344CB8AC3E}">
        <p14:creationId xmlns:p14="http://schemas.microsoft.com/office/powerpoint/2010/main" val="3836275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RESULTS</a:t>
            </a:r>
            <a:endParaRPr lang="en-US"/>
          </a:p>
          <a:p>
            <a:r>
              <a:rPr lang="en-US"/>
              <a:t>Alternative map with three classes for partners.</a:t>
            </a:r>
            <a:endParaRPr lang="en-US">
              <a:cs typeface="Calibri"/>
            </a:endParaRPr>
          </a:p>
          <a:p>
            <a:endParaRPr lang="en-US"/>
          </a:p>
          <a:p>
            <a:r>
              <a:rPr lang="en-US"/>
              <a:t>Symbolization method is Natural Breaks (Jenks). "With natural breaks classification (Jenks) Natural Breaks Jenks, classes are based on natural groupings inherent in the data. Class breaks are created in a way that best groups similar values together and maximizes the differences between classes. The features are divided into classes whose boundaries are set where there are relatively big differences in the data values (</a:t>
            </a:r>
            <a:r>
              <a:rPr lang="en-US">
                <a:hlinkClick r:id="rId3"/>
              </a:rPr>
              <a:t>Esri</a:t>
            </a:r>
            <a:r>
              <a:rPr lang="en-US"/>
              <a:t>)."</a:t>
            </a:r>
            <a:endParaRPr lang="en-US">
              <a:cs typeface="Calibri"/>
            </a:endParaRPr>
          </a:p>
          <a:p>
            <a:endParaRPr lang="en-US">
              <a:cs typeface="Calibri"/>
            </a:endParaRPr>
          </a:p>
          <a:p>
            <a:endParaRPr lang="en-US">
              <a:cs typeface="Calibri"/>
            </a:endParaRPr>
          </a:p>
          <a:p>
            <a:r>
              <a:rPr lang="en-US"/>
              <a:t>----------Image Information Below----------</a:t>
            </a:r>
            <a:endParaRPr lang="en-US">
              <a:cs typeface="Calibri" panose="020F0502020204030204"/>
            </a:endParaRPr>
          </a:p>
          <a:p>
            <a:r>
              <a:rPr lang="en-US"/>
              <a:t>[Map displaying Heat Vulnerability in Asheville, NC]</a:t>
            </a:r>
          </a:p>
          <a:p>
            <a:r>
              <a:rPr lang="en-US"/>
              <a:t>Image Credit: Map created by project authors in ArcGIS Pro</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2079E7C-7D50-4D9E-8581-A4AF3492927F}" type="slidenum">
              <a:rPr lang="en-US" smtClean="0"/>
              <a:t>23</a:t>
            </a:fld>
            <a:endParaRPr lang="en-US"/>
          </a:p>
        </p:txBody>
      </p:sp>
    </p:spTree>
    <p:extLst>
      <p:ext uri="{BB962C8B-B14F-4D97-AF65-F5344CB8AC3E}">
        <p14:creationId xmlns:p14="http://schemas.microsoft.com/office/powerpoint/2010/main" val="4883043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Having assess the spatial pattern of heat vulnerability, we will look at the city's spatial cooling capacity, to identify areas most in need of implementing UHI mitigation and adaptation strategies.  </a:t>
            </a:r>
            <a:endParaRPr lang="en-US"/>
          </a:p>
          <a:p>
            <a:endParaRPr lang="en-US"/>
          </a:p>
          <a:p>
            <a:r>
              <a:rPr lang="en-US"/>
              <a:t>----------Image Information Below----------</a:t>
            </a:r>
            <a:endParaRPr lang="en-US">
              <a:cs typeface="Calibri" panose="020F0502020204030204"/>
            </a:endParaRPr>
          </a:p>
          <a:p>
            <a:r>
              <a:rPr lang="en-US">
                <a:ea typeface="Calibri"/>
                <a:cs typeface="Calibri"/>
              </a:rPr>
              <a:t>Image credit: Asheville GreenWorks, obtained from project partner</a:t>
            </a:r>
          </a:p>
        </p:txBody>
      </p:sp>
      <p:sp>
        <p:nvSpPr>
          <p:cNvPr id="4" name="Slide Number Placeholder 3"/>
          <p:cNvSpPr>
            <a:spLocks noGrp="1"/>
          </p:cNvSpPr>
          <p:nvPr>
            <p:ph type="sldNum" sz="quarter" idx="5"/>
          </p:nvPr>
        </p:nvSpPr>
        <p:spPr/>
        <p:txBody>
          <a:bodyPr/>
          <a:lstStyle/>
          <a:p>
            <a:fld id="{E2079E7C-7D50-4D9E-8581-A4AF3492927F}" type="slidenum">
              <a:rPr lang="en-US" smtClean="0"/>
              <a:t>24</a:t>
            </a:fld>
            <a:endParaRPr lang="en-US"/>
          </a:p>
        </p:txBody>
      </p:sp>
    </p:spTree>
    <p:extLst>
      <p:ext uri="{BB962C8B-B14F-4D97-AF65-F5344CB8AC3E}">
        <p14:creationId xmlns:p14="http://schemas.microsoft.com/office/powerpoint/2010/main" val="10402007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METHODOLOGY</a:t>
            </a:r>
            <a:endParaRPr lang="en-US"/>
          </a:p>
          <a:p>
            <a:endParaRPr lang="en-US" b="1"/>
          </a:p>
          <a:p>
            <a:r>
              <a:rPr lang="en-US">
                <a:ea typeface="Calibri"/>
                <a:cs typeface="Calibri"/>
              </a:rPr>
              <a:t>The </a:t>
            </a:r>
            <a:r>
              <a:rPr lang="en-US" err="1">
                <a:ea typeface="Calibri"/>
                <a:cs typeface="Calibri"/>
              </a:rPr>
              <a:t>InVEST</a:t>
            </a:r>
            <a:r>
              <a:rPr lang="en-US">
                <a:ea typeface="Calibri"/>
                <a:cs typeface="Calibri"/>
              </a:rPr>
              <a:t> Urban cooling model was used to inform UHI Mitigation and Adaptation Strategies. </a:t>
            </a:r>
          </a:p>
          <a:p>
            <a:r>
              <a:rPr lang="en-US">
                <a:ea typeface="Calibri"/>
                <a:cs typeface="Calibri"/>
              </a:rPr>
              <a:t>Per the data input needs, we incorporated ESA WorldCover Land Use Land Cover data created from sentinel 1 and 2 products, as well as a 2018 Canopy Cover layer used to inform shade cover per land cover class. </a:t>
            </a:r>
          </a:p>
        </p:txBody>
      </p:sp>
      <p:sp>
        <p:nvSpPr>
          <p:cNvPr id="4" name="Slide Number Placeholder 3"/>
          <p:cNvSpPr>
            <a:spLocks noGrp="1"/>
          </p:cNvSpPr>
          <p:nvPr>
            <p:ph type="sldNum" sz="quarter" idx="5"/>
          </p:nvPr>
        </p:nvSpPr>
        <p:spPr/>
        <p:txBody>
          <a:bodyPr/>
          <a:lstStyle/>
          <a:p>
            <a:fld id="{E2079E7C-7D50-4D9E-8581-A4AF3492927F}" type="slidenum">
              <a:rPr lang="en-US" smtClean="0"/>
              <a:t>25</a:t>
            </a:fld>
            <a:endParaRPr lang="en-US"/>
          </a:p>
        </p:txBody>
      </p:sp>
    </p:spTree>
    <p:extLst>
      <p:ext uri="{BB962C8B-B14F-4D97-AF65-F5344CB8AC3E}">
        <p14:creationId xmlns:p14="http://schemas.microsoft.com/office/powerpoint/2010/main" val="2286470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RESULTS</a:t>
            </a:r>
          </a:p>
          <a:p>
            <a:endParaRPr lang="en-US">
              <a:ea typeface="Calibri"/>
              <a:cs typeface="Calibri"/>
            </a:endParaRPr>
          </a:p>
          <a:p>
            <a:r>
              <a:rPr lang="en-US"/>
              <a:t>The Cooling Capacity map displays the present cooling capacity (the ability to mitigate or adapt to high urban heat) of census block groups. Canopy cover, evapotranspiration rates, and albedo all contribute to adaptation and mitigation capacity in this model. Broadly, North and East Asheville have the greatest cooling capacity. The Oak Forest neighborhood in South Asheville stands out due to its relatively high capacity to mitigate and adapt to heat compared to surrounding census block groups. West Asheville has a moderately high cooling capacity. The area with the lowest cooling capacity was downtown Asheville. This is followed by areas surrounding the downtown, such as the South Slope, the River Arts District, North Downtown, and those in the southern extent of the city, such as Arden and the airport area. Generally, the areas in the CoA with dense canopy cover and less urban build up or sprawl had higher cooling capacity. </a:t>
            </a:r>
            <a:endParaRPr lang="en-US">
              <a:cs typeface="Calibri"/>
            </a:endParaRPr>
          </a:p>
          <a:p>
            <a:endParaRPr lang="en-US" b="1"/>
          </a:p>
          <a:p>
            <a:r>
              <a:rPr lang="en-US"/>
              <a:t>----------Image Information Below----------</a:t>
            </a:r>
            <a:endParaRPr lang="en-US">
              <a:cs typeface="Calibri"/>
            </a:endParaRPr>
          </a:p>
          <a:p>
            <a:r>
              <a:rPr lang="en-US"/>
              <a:t>[Map displaying </a:t>
            </a:r>
            <a:r>
              <a:rPr lang="en-US" err="1"/>
              <a:t>InVEST</a:t>
            </a:r>
            <a:r>
              <a:rPr lang="en-US"/>
              <a:t> model output for Asheville, NC]</a:t>
            </a:r>
            <a:endParaRPr lang="en-US">
              <a:cs typeface="Calibri"/>
            </a:endParaRPr>
          </a:p>
          <a:p>
            <a:r>
              <a:rPr lang="en-US"/>
              <a:t>Image Credit: Map created by project authors in ArcGIS Pro</a:t>
            </a:r>
            <a:endParaRPr lang="en-US">
              <a:cs typeface="Calibri"/>
            </a:endParaRPr>
          </a:p>
          <a:p>
            <a:endParaRPr lang="en-US" b="1">
              <a:ea typeface="Calibri"/>
              <a:cs typeface="Calibri"/>
            </a:endParaRPr>
          </a:p>
        </p:txBody>
      </p:sp>
      <p:sp>
        <p:nvSpPr>
          <p:cNvPr id="4" name="Slide Number Placeholder 3"/>
          <p:cNvSpPr>
            <a:spLocks noGrp="1"/>
          </p:cNvSpPr>
          <p:nvPr>
            <p:ph type="sldNum" sz="quarter" idx="5"/>
          </p:nvPr>
        </p:nvSpPr>
        <p:spPr/>
        <p:txBody>
          <a:bodyPr/>
          <a:lstStyle/>
          <a:p>
            <a:fld id="{E2079E7C-7D50-4D9E-8581-A4AF3492927F}" type="slidenum">
              <a:rPr lang="en-US" smtClean="0"/>
              <a:t>26</a:t>
            </a:fld>
            <a:endParaRPr lang="en-US"/>
          </a:p>
        </p:txBody>
      </p:sp>
    </p:spTree>
    <p:extLst>
      <p:ext uri="{BB962C8B-B14F-4D97-AF65-F5344CB8AC3E}">
        <p14:creationId xmlns:p14="http://schemas.microsoft.com/office/powerpoint/2010/main" val="25715705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map combines the Heat Vulnerability index and the output from the </a:t>
            </a:r>
            <a:r>
              <a:rPr lang="en-US" err="1"/>
              <a:t>InVEST</a:t>
            </a:r>
            <a:r>
              <a:rPr lang="en-US"/>
              <a:t> model. Bright green areas signify high cooling capacity and low heat vulnerability. An example neighborhood is Lake View Park in North Asheville, which is vegetation. These areas do not require immediate attention from a heat vulnerability perspective. Bright red areas signify low cooling capacity and high heat vulnerability, with downtown Asheville as an example, seen in the center of the map. A dark green/brown signifies high values in both of these indexes. This map is another tool that could be used by our partners to identify communities that could benefit from cooling measures.</a:t>
            </a:r>
          </a:p>
          <a:p>
            <a:r>
              <a:rPr lang="en-US"/>
              <a:t>- talk about specifics of the map</a:t>
            </a:r>
          </a:p>
          <a:p>
            <a:endParaRPr lang="en-US" i="1"/>
          </a:p>
          <a:p>
            <a:r>
              <a:rPr lang="en-US"/>
              <a:t>----------Image Information Below----------</a:t>
            </a:r>
            <a:endParaRPr lang="en-US">
              <a:cs typeface="Calibri"/>
            </a:endParaRPr>
          </a:p>
          <a:p>
            <a:r>
              <a:rPr lang="en-US"/>
              <a:t>[Map displaying Bivariate Map with HVI and Cooling Capacity for Asheville, NC]</a:t>
            </a:r>
            <a:endParaRPr lang="en-US">
              <a:cs typeface="Calibri"/>
            </a:endParaRPr>
          </a:p>
          <a:p>
            <a:r>
              <a:rPr lang="en-US"/>
              <a:t>Image Credit: Map created by project authors in ArcGIS Pro</a:t>
            </a:r>
            <a:endParaRPr lang="en-US">
              <a:cs typeface="Calibri"/>
            </a:endParaRPr>
          </a:p>
        </p:txBody>
      </p:sp>
      <p:sp>
        <p:nvSpPr>
          <p:cNvPr id="4" name="Slide Number Placeholder 3"/>
          <p:cNvSpPr>
            <a:spLocks noGrp="1"/>
          </p:cNvSpPr>
          <p:nvPr>
            <p:ph type="sldNum" sz="quarter" idx="5"/>
          </p:nvPr>
        </p:nvSpPr>
        <p:spPr/>
        <p:txBody>
          <a:bodyPr/>
          <a:lstStyle/>
          <a:p>
            <a:fld id="{E2079E7C-7D50-4D9E-8581-A4AF3492927F}" type="slidenum">
              <a:rPr lang="en-US" smtClean="0"/>
              <a:t>27</a:t>
            </a:fld>
            <a:endParaRPr lang="en-US"/>
          </a:p>
        </p:txBody>
      </p:sp>
    </p:spTree>
    <p:extLst>
      <p:ext uri="{BB962C8B-B14F-4D97-AF65-F5344CB8AC3E}">
        <p14:creationId xmlns:p14="http://schemas.microsoft.com/office/powerpoint/2010/main" val="20654234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One limitation of the methodology of our study was the scale used for our analysis. Census block groups aggregate the data into larger spatial areas, obscuring data details and variability within block groups. Depiction of the data at a more granular level, such as at the census block scale could highlight UHIs and other spatial patterns of heat vulnerability more accurately than block groups. Additionally, the SVI data from the CDC/ASTDR was on the census tract scale; these larger areas diminish the data’s detail and its spatial pattern (Center for Disease Control and Prevention, n.d.).   </a:t>
            </a:r>
          </a:p>
          <a:p>
            <a:pPr algn="just"/>
            <a:r>
              <a:rPr lang="en-US">
                <a:cs typeface="Calibri"/>
              </a:rPr>
              <a:t>Additionally, the Land Use Land Cover data from the European Space Agency, the </a:t>
            </a:r>
            <a:r>
              <a:rPr lang="en-US" err="1">
                <a:cs typeface="Calibri"/>
              </a:rPr>
              <a:t>WorldCover</a:t>
            </a:r>
            <a:r>
              <a:rPr lang="en-US">
                <a:cs typeface="Calibri"/>
              </a:rPr>
              <a:t> product, was less accurate than we had hoped. They claim an accuracy of 76.7% (Esa </a:t>
            </a:r>
            <a:r>
              <a:rPr lang="en-US" err="1">
                <a:cs typeface="Calibri"/>
              </a:rPr>
              <a:t>WorldCover</a:t>
            </a:r>
            <a:r>
              <a:rPr lang="en-US">
                <a:cs typeface="Calibri"/>
              </a:rPr>
              <a:t> Documentation), and the missing percentages were certainly noticeable. This inaccuracy was made clear in the shade input of the </a:t>
            </a:r>
            <a:r>
              <a:rPr lang="en-US" err="1">
                <a:cs typeface="Calibri"/>
              </a:rPr>
              <a:t>InVEST</a:t>
            </a:r>
            <a:r>
              <a:rPr lang="en-US">
                <a:cs typeface="Calibri"/>
              </a:rPr>
              <a:t> model, where we matched up our 2018 canopy cover data to the 'Tree Cover' class of the LULC map. Only around 62.5% of the tree cover class was actually tree cover, with the </a:t>
            </a:r>
            <a:r>
              <a:rPr lang="en-US" err="1">
                <a:cs typeface="Calibri"/>
              </a:rPr>
              <a:t>WorldCover</a:t>
            </a:r>
            <a:r>
              <a:rPr lang="en-US">
                <a:cs typeface="Calibri"/>
              </a:rPr>
              <a:t> data overestimating the amount of canopy cover. Although the tree canopy data is slightly outdated, being from 2018, as it is specialized to Asheville I am inclined to trust it more. </a:t>
            </a:r>
            <a:endParaRPr lang="en-US"/>
          </a:p>
          <a:p>
            <a:pPr algn="just"/>
            <a:r>
              <a:rPr lang="en-US"/>
              <a:t>There were also limitations and possible points of uncertainty in our LST, albedo, and evapotranspiration methodologies. First, LST differs from ambient air temperature. LST is the temperature of the surface, while the air temperature is above the surface. The air temperature is what people feel, not LST. LST is generally hotter than the air temperature, making Asheville appear hotter on our maps than what people experience. Despite this, we used LST as an indicator of urban heat because satellite remote sensors provide more spatial resolution than weather stations (Li et al., 2023). Second, the relationship between albedo and LST is complex, creating a point of uncertainty in our study. In general, low albedo is correlated with increased LST, however, other environmental factors can modify how albedo is absorbed or reflected. Vegetation has a relatively low albedo, absorbing more heat than reflective surfaces such as buildings, however, plants convert the absorbed energy into latent heat, which does not increase the environmental temperature. Furthermore, plants also reduce temperature through evapotranspiration and absorption of carbon dioxide. In contrast, while highly built-up areas in downtown Asheville have relatively high albedo, the proportion of absorbed insolation is instead converted to conventional heat, leading to pronounced increases in temperature (</a:t>
            </a:r>
            <a:r>
              <a:rPr lang="en-US" err="1"/>
              <a:t>Nuruzzaman</a:t>
            </a:r>
            <a:r>
              <a:rPr lang="en-US"/>
              <a:t> et al., 2015; Stache et al., 2022). Third, our evapotranspiration measurements were an indirect indicator of vegetation, potentially resulting in uncertainties. While evapotranspiration provides valuable information, we did not directly analyze vegetation cover for our urban heat index and map. Furthermore, we used mean evapotranspiration calculations, rather than median, as done with our other variables. In more extensive studies, we would create a tool to calculate the median value for consistency with the LST and albedo data.  </a:t>
            </a:r>
            <a:endParaRPr lang="en-US">
              <a:cs typeface="Calibri"/>
            </a:endParaRPr>
          </a:p>
          <a:p>
            <a:pPr algn="just"/>
            <a:endParaRPr lang="en-US">
              <a:ea typeface="Calibri"/>
              <a:cs typeface="Calibri"/>
            </a:endParaRPr>
          </a:p>
          <a:p>
            <a:pPr algn="just"/>
            <a:endParaRPr lang="en-US">
              <a:ea typeface="Calibri"/>
              <a:cs typeface="Calibri"/>
            </a:endParaRPr>
          </a:p>
          <a:p>
            <a:endParaRPr lang="en-US">
              <a:ea typeface="Calibri"/>
              <a:cs typeface="Calibri"/>
            </a:endParaRPr>
          </a:p>
          <a:p>
            <a:r>
              <a:rPr lang="en-US"/>
              <a:t>----------Image Information Below----------</a:t>
            </a:r>
            <a:endParaRPr lang="en-US">
              <a:cs typeface="Calibri"/>
            </a:endParaRPr>
          </a:p>
          <a:p>
            <a:r>
              <a:rPr lang="en-US"/>
              <a:t>[Image 1 displaying Downtown Asheville, NC]</a:t>
            </a:r>
            <a:endParaRPr lang="en-US">
              <a:cs typeface="Calibri"/>
            </a:endParaRPr>
          </a:p>
          <a:p>
            <a:r>
              <a:rPr lang="en-US"/>
              <a:t>Image 1 Credit: Michael Tracey</a:t>
            </a:r>
            <a:endParaRPr lang="en-US">
              <a:cs typeface="Calibri"/>
            </a:endParaRPr>
          </a:p>
          <a:p>
            <a:r>
              <a:rPr lang="en-US"/>
              <a:t>Image 1 Source: </a:t>
            </a:r>
            <a:r>
              <a:rPr lang="en-US">
                <a:hlinkClick r:id="rId3"/>
              </a:rPr>
              <a:t>https://openverse.org/image/e0311127-dbf7-4e75-812b-025a69f04cc1?q=asheville</a:t>
            </a:r>
            <a:r>
              <a:rPr lang="en-US"/>
              <a:t> licensed under CCO 1.0</a:t>
            </a:r>
            <a:endParaRPr lang="en-US">
              <a:cs typeface="Calibri"/>
            </a:endParaRPr>
          </a:p>
          <a:p>
            <a:endParaRPr lang="en-US"/>
          </a:p>
          <a:p>
            <a:r>
              <a:rPr lang="en-US"/>
              <a:t>[Image 2 displaying Downtown Asheville, NC from Sunset Mountain]</a:t>
            </a:r>
            <a:endParaRPr lang="en-US">
              <a:cs typeface="Calibri"/>
            </a:endParaRPr>
          </a:p>
          <a:p>
            <a:r>
              <a:rPr lang="en-US"/>
              <a:t>Image 3 Credit: Nick Ledford</a:t>
            </a:r>
            <a:endParaRPr lang="en-US">
              <a:cs typeface="Calibri"/>
            </a:endParaRPr>
          </a:p>
          <a:p>
            <a:r>
              <a:rPr lang="en-US"/>
              <a:t>Image 3 Source: </a:t>
            </a:r>
            <a:r>
              <a:rPr lang="en-US">
                <a:hlinkClick r:id="rId4"/>
              </a:rPr>
              <a:t>https://www.flickr.com/photos/ledford/3912443462/</a:t>
            </a:r>
            <a:r>
              <a:rPr lang="en-US"/>
              <a:t> licensed under CC BY 2.0 </a:t>
            </a:r>
            <a:endParaRPr lang="en-US">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E2079E7C-7D50-4D9E-8581-A4AF3492927F}" type="slidenum">
              <a:rPr lang="en-US" smtClean="0"/>
              <a:t>28</a:t>
            </a:fld>
            <a:endParaRPr lang="en-US"/>
          </a:p>
        </p:txBody>
      </p:sp>
    </p:spTree>
    <p:extLst>
      <p:ext uri="{BB962C8B-B14F-4D97-AF65-F5344CB8AC3E}">
        <p14:creationId xmlns:p14="http://schemas.microsoft.com/office/powerpoint/2010/main" val="15904747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Our social vulnerability methodology had limitations. We used the CDC/ASTDR SVI because this index is the national standard for evaluating social vulnerability due to its large scope and data reliability. However, the demographic and socioeconomic variables measured in the SVI are not heat-specific (Center for Disease Control and Prevention, n.d.). It does not include specific contributing elements to heat vulnerability such as access to reliable home air-conditioning or air-conditioned spaces, home cooling energy burden, or specific health factors that make an individual more prone to heat-related health effects (Center for Disease Control and Prevention, n.d.). At the time of this study, there were no standardized, reliable heat vulnerability indices.  </a:t>
            </a:r>
          </a:p>
          <a:p>
            <a:pPr algn="just"/>
            <a:endParaRPr lang="en-US"/>
          </a:p>
          <a:p>
            <a:pPr algn="just"/>
            <a:r>
              <a:rPr lang="en-US"/>
              <a:t>Our data processing method of data exclusion based on cloud cover limited our analysis. Depending on their height and structure, clouds can either cool or warm LST by reflecting isolation or trapping heat, impacting LST (NASA, n.d.). Therefore, our LST results may be slightly imprecise due to the exclusion of cloudy-day measurements, but the margin of error is minimal since clouds can both warm and cool LST, preventing significant bias in one direction.</a:t>
            </a:r>
          </a:p>
          <a:p>
            <a:pPr algn="just"/>
            <a:endParaRPr lang="en-US"/>
          </a:p>
          <a:p>
            <a:pPr algn="just"/>
            <a:r>
              <a:rPr lang="en-US"/>
              <a:t>The time and aspect that the Landsat satellites pass over Asheville, NC affect the measurements recorded. The Landsat satellites pass over at roughly 11 am EST so temperatures are not yet at the daily maximum (as they are during the mid-afternoon) (U.S. Geological Survey, 2023). Additionally, the aspect can impact LST.  The eastern side of the mountains is hotter than the western face when the satellite LST measurements are taken in the morning, as they were exposed to the sun for a longer duration.  </a:t>
            </a:r>
          </a:p>
          <a:p>
            <a:pPr algn="just"/>
            <a:endParaRPr lang="en-US"/>
          </a:p>
          <a:p>
            <a:pPr algn="just"/>
            <a:r>
              <a:rPr lang="en-US"/>
              <a:t>Our calculations and analysis also had limitations. The min-max normalization we used to standardize our data, does not process outliers well, which could have skewed the data. We also did not conduct statistical analyses. Including statistical analyses would make our evaluation of the correlation between variables (e.g. our heat vulnerability analysis between hot spots and socially vulnerable areas) robust.  Furthermore, there were possible errors from our data processing.  For instance, there were three census block groups with abnormally high albedo, possibly indicating errors that arose from the data processing, potentially from the cloud masking.</a:t>
            </a:r>
          </a:p>
          <a:p>
            <a:endParaRPr lang="en-US">
              <a:cs typeface="Calibri"/>
            </a:endParaRPr>
          </a:p>
          <a:p>
            <a:endParaRPr lang="en-US">
              <a:cs typeface="Calibri"/>
            </a:endParaRPr>
          </a:p>
          <a:p>
            <a:endParaRPr lang="en-US"/>
          </a:p>
          <a:p>
            <a:r>
              <a:rPr lang="en-US"/>
              <a:t>----------Image Information Below----------</a:t>
            </a:r>
            <a:endParaRPr lang="en-US">
              <a:cs typeface="Calibri" panose="020F0502020204030204"/>
            </a:endParaRPr>
          </a:p>
          <a:p>
            <a:r>
              <a:rPr lang="en-US"/>
              <a:t>[Image 1 displaying clouds over the Blue Ridge Mountains outside Asheville, NC]</a:t>
            </a:r>
            <a:endParaRPr lang="en-US">
              <a:cs typeface="Calibri"/>
            </a:endParaRPr>
          </a:p>
          <a:p>
            <a:r>
              <a:rPr lang="en-US"/>
              <a:t>Image 1 Credit: Unknown</a:t>
            </a:r>
            <a:endParaRPr lang="en-US">
              <a:cs typeface="Calibri"/>
            </a:endParaRPr>
          </a:p>
          <a:p>
            <a:r>
              <a:rPr lang="en-US"/>
              <a:t>Image 1 Source: </a:t>
            </a:r>
            <a:r>
              <a:rPr lang="en-US">
                <a:hlinkClick r:id="rId3"/>
              </a:rPr>
              <a:t>https://commons.wikimedia.org/wiki/File:Blue_Ridge_Mountains_-_Asheville.jpg</a:t>
            </a:r>
            <a:r>
              <a:rPr lang="en-US"/>
              <a:t> licensed under CC BY-SA 4.0</a:t>
            </a:r>
            <a:endParaRPr lang="en-US">
              <a:cs typeface="Calibri"/>
            </a:endParaRPr>
          </a:p>
          <a:p>
            <a:endParaRPr lang="en-US"/>
          </a:p>
          <a:p>
            <a:r>
              <a:rPr lang="en-US"/>
              <a:t>[Image 2 displaying Landsat satellite]</a:t>
            </a:r>
            <a:endParaRPr lang="en-US">
              <a:cs typeface="Calibri"/>
            </a:endParaRPr>
          </a:p>
          <a:p>
            <a:r>
              <a:rPr lang="en-US"/>
              <a:t>Image 2 Credit: NASA</a:t>
            </a:r>
            <a:endParaRPr lang="en-US">
              <a:cs typeface="Calibri"/>
            </a:endParaRPr>
          </a:p>
          <a:p>
            <a:r>
              <a:rPr lang="en-US"/>
              <a:t>Image 2 Source: </a:t>
            </a:r>
            <a:r>
              <a:rPr lang="en-US">
                <a:hlinkClick r:id="rId4"/>
              </a:rPr>
              <a:t>https://www.flickr.com/photos/gsfc/7630269434</a:t>
            </a:r>
            <a:r>
              <a:rPr lang="en-US"/>
              <a:t> licensed under CC BY 2.0</a:t>
            </a:r>
            <a:endParaRPr lang="en-US">
              <a:cs typeface="Calibri"/>
            </a:endParaRPr>
          </a:p>
          <a:p>
            <a:endParaRPr lang="en-US">
              <a:cs typeface="Calibri"/>
            </a:endParaRPr>
          </a:p>
          <a:p>
            <a:endParaRPr lang="en-US">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E2079E7C-7D50-4D9E-8581-A4AF3492927F}" type="slidenum">
              <a:rPr lang="en-US" smtClean="0"/>
              <a:t>29</a:t>
            </a:fld>
            <a:endParaRPr lang="en-US"/>
          </a:p>
        </p:txBody>
      </p:sp>
    </p:spTree>
    <p:extLst>
      <p:ext uri="{BB962C8B-B14F-4D97-AF65-F5344CB8AC3E}">
        <p14:creationId xmlns:p14="http://schemas.microsoft.com/office/powerpoint/2010/main" val="2543958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UHIs result in copious environmental, health, and economic consequences. Environmentally, temperatures increase, water quality and quantity decline, and air pollution increases (Phelan et al., 2015). Increased temperatures, and the associated decline in environmental quality, threaten human health causing increases in heat stress, heat-related illnesses, and morbidity (Tong et al., 2021). Although these adverse effects occur ubiquitously across UHIs, the severity of these effects is uneven. Hotspots are areas where severe land surface temperature (LST) is compounded by low albedo and the lack of evapotranspiration (Tong et al., 2021).  </a:t>
            </a:r>
            <a:endParaRPr lang="en-US">
              <a:ea typeface="Calibri"/>
              <a:cs typeface="Calibri"/>
            </a:endParaRPr>
          </a:p>
          <a:p>
            <a:pPr algn="just"/>
            <a:endParaRPr lang="en-US"/>
          </a:p>
          <a:p>
            <a:pPr algn="just"/>
            <a:r>
              <a:rPr lang="en-US"/>
              <a:t>Socially vulnerable populations are significantly more likely to live in hotspots. These are heat-vulnerable communities (Mitchell &amp; Chakraborty, 2015; Tong et al., 2021). Discriminatory government practices and urban planning, such as redlining, promote the spatial correlation between vulnerability and heat resulting in neighborhoods lacking vegetation or heat-resistant infrastructure (Swope et al., 2022). In UHI hot spots, these heat-vulnerable communities have high heat exposure, limited capacity to adapt to high temperatures, and notable heat-related health risks caused by socioeconomic and demographic factors (Reid et al., 2009; Bao et al., 2015; </a:t>
            </a:r>
            <a:r>
              <a:rPr lang="en-US" err="1"/>
              <a:t>Shahmohamadia</a:t>
            </a:r>
            <a:r>
              <a:rPr lang="en-US"/>
              <a:t> et al., 2015). </a:t>
            </a:r>
            <a:endParaRPr lang="en-US">
              <a:ea typeface="Calibri"/>
              <a:cs typeface="Calibri"/>
            </a:endParaRPr>
          </a:p>
          <a:p>
            <a:endParaRPr lang="en-US">
              <a:ea typeface="Calibri"/>
              <a:cs typeface="Calibri"/>
            </a:endParaRPr>
          </a:p>
          <a:p>
            <a:endParaRPr lang="en-US">
              <a:ea typeface="Calibri"/>
              <a:cs typeface="Calibri"/>
            </a:endParaRPr>
          </a:p>
          <a:p>
            <a:r>
              <a:rPr lang="en-US"/>
              <a:t>----------Image Information Below----------</a:t>
            </a:r>
          </a:p>
          <a:p>
            <a:r>
              <a:rPr lang="en-US">
                <a:ea typeface="Calibri"/>
                <a:cs typeface="Calibri"/>
              </a:rPr>
              <a:t>Image Credit: </a:t>
            </a:r>
            <a:r>
              <a:rPr lang="en-US"/>
              <a:t>Gray, D., Kalra, A., &amp; Kennedy, A.,</a:t>
            </a:r>
            <a:r>
              <a:rPr lang="en-US">
                <a:ea typeface="Calibri"/>
                <a:cs typeface="Calibri"/>
              </a:rPr>
              <a:t> members of the NASA DEVELOP 2019 Fall Asheville Urban Development I project</a:t>
            </a:r>
          </a:p>
          <a:p>
            <a:r>
              <a:rPr lang="en-US">
                <a:ea typeface="Calibri"/>
                <a:cs typeface="Calibri"/>
              </a:rPr>
              <a:t>Image Source: </a:t>
            </a:r>
            <a:r>
              <a:rPr lang="en-US">
                <a:hlinkClick r:id="rId3"/>
              </a:rPr>
              <a:t>https://develop.larc.nasa.gov/2019/fall/AshevilleUrban.html</a:t>
            </a:r>
            <a:r>
              <a:rPr lang="en-US"/>
              <a:t> </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E2079E7C-7D50-4D9E-8581-A4AF3492927F}" type="slidenum">
              <a:rPr lang="en-US" smtClean="0"/>
              <a:t>3</a:t>
            </a:fld>
            <a:endParaRPr lang="en-US"/>
          </a:p>
        </p:txBody>
      </p:sp>
    </p:spTree>
    <p:extLst>
      <p:ext uri="{BB962C8B-B14F-4D97-AF65-F5344CB8AC3E}">
        <p14:creationId xmlns:p14="http://schemas.microsoft.com/office/powerpoint/2010/main" val="7813461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analysis shows how urban heat, heat vulnerability, and cooling capacity interact spatially. Asheville's urban heat island effect is characterized by a radial pattern of decreasing urban heat from downtown to more rural areas, driven by the correlation between high LST and dense urban development with minimal vegetation and evapotranspiration. </a:t>
            </a:r>
          </a:p>
          <a:p>
            <a:endParaRPr lang="en-US"/>
          </a:p>
          <a:p>
            <a:r>
              <a:rPr lang="en-US"/>
              <a:t>Socially vulnerable communities are disproportionately located in urban heat hotspots, indicating environmental inequity. Implementing cooling measures in hotspots such as urban greening and adding green or high albedo roofs, based on the urban landscape, can mitigate urban heat effects. For instance, green roofs are a potential alternative cooling measure for areas like downtown Asheville where additional tree planting is not possible, and there already is high albedo. </a:t>
            </a:r>
          </a:p>
          <a:p>
            <a:endParaRPr lang="en-US"/>
          </a:p>
          <a:p>
            <a:r>
              <a:rPr lang="en-US"/>
              <a:t>Our project emphasizes the need for targeted interventions to reduce heat impacts, address environmental injustices, and enhance urban climate resilience. This data will update Asheville’s Climate Justice Map and inform the City of Asheville and Asheville GreenWorks’ future heat mitigation strategies including strategic tree planting, installation of cooling pavements and green or white roofs.</a:t>
            </a:r>
            <a:endParaRPr lang="en-US">
              <a:cs typeface="Calibri"/>
            </a:endParaRPr>
          </a:p>
          <a:p>
            <a:pPr marL="171450" indent="-171450">
              <a:buFont typeface="Arial,Sans-Serif"/>
              <a:buChar char="•"/>
            </a:pPr>
            <a:endParaRPr lang="en-US">
              <a:cs typeface="Calibri"/>
            </a:endParaRPr>
          </a:p>
          <a:p>
            <a:pPr>
              <a:buFont typeface="Arial"/>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2079E7C-7D50-4D9E-8581-A4AF3492927F}" type="slidenum">
              <a:rPr lang="en-US" smtClean="0"/>
              <a:t>30</a:t>
            </a:fld>
            <a:endParaRPr lang="en-US"/>
          </a:p>
        </p:txBody>
      </p:sp>
    </p:spTree>
    <p:extLst>
      <p:ext uri="{BB962C8B-B14F-4D97-AF65-F5344CB8AC3E}">
        <p14:creationId xmlns:p14="http://schemas.microsoft.com/office/powerpoint/2010/main" val="35147967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thank Tallis Monteiro, the NASA Develop North Carolina NCEI Node Center Lead, for her leadership throughout this project. Thank you to our science advisors, Douglas Rao (NOAA National Centers for Environmental Information), Edward Macie (Asheville GreenWorks, CoA Urban Forestry Commission), and Molly Woloszyn (NOAA National Integrated Drought Information System) for their mentorship, guidance, and assistance. Eric Bradford, Chris Defiore, and Sara Millar from Asheville GreenWorks and Kiera Bulan, Chris Clarke, and Bridget Herring from the City of Asheville Sustainability Department deserve thanks for their partnership and collaboration. We would like to extend their appreciation to Kathryn Caruso (prior Center Lead for the NCEI NASA DEVELOP Node), Jared Rennie (NOAA National Centers for Environmental Information) and Kenton Ross (NASA Langley Research Center) for their guidance with data acquisition and processing. Representatives from NASA and the National Oceanic and Atmospheric Administration’s National Center for Environmental Information deserve acknowledgment and thanks for their instruction and guidance.  </a:t>
            </a:r>
          </a:p>
        </p:txBody>
      </p:sp>
      <p:sp>
        <p:nvSpPr>
          <p:cNvPr id="4" name="Slide Number Placeholder 3"/>
          <p:cNvSpPr>
            <a:spLocks noGrp="1"/>
          </p:cNvSpPr>
          <p:nvPr>
            <p:ph type="sldNum" sz="quarter" idx="5"/>
          </p:nvPr>
        </p:nvSpPr>
        <p:spPr/>
        <p:txBody>
          <a:bodyPr/>
          <a:lstStyle/>
          <a:p>
            <a:fld id="{E2079E7C-7D50-4D9E-8581-A4AF3492927F}" type="slidenum">
              <a:rPr lang="en-US" smtClean="0"/>
              <a:t>31</a:t>
            </a:fld>
            <a:endParaRPr lang="en-US"/>
          </a:p>
        </p:txBody>
      </p:sp>
    </p:spTree>
    <p:extLst>
      <p:ext uri="{BB962C8B-B14F-4D97-AF65-F5344CB8AC3E}">
        <p14:creationId xmlns:p14="http://schemas.microsoft.com/office/powerpoint/2010/main" val="2156617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study area of Asheville, North Carolina.</a:t>
            </a:r>
            <a:endParaRPr lang="en-US"/>
          </a:p>
          <a:p>
            <a:r>
              <a:rPr lang="en-US"/>
              <a:t>Asheville is in western North Carolina within the southern Appalachian Mountains in a humid temperate climate. This midsized city has an area of 117.2 km, and a population of 95,000 as of 2023, and is the most populous city in WNC (U.S. Census Bureau, n.d.). </a:t>
            </a:r>
            <a:endParaRPr lang="en-US">
              <a:ea typeface="Calibri" panose="020F0502020204030204"/>
              <a:cs typeface="Calibri"/>
            </a:endParaRPr>
          </a:p>
          <a:p>
            <a:endParaRPr lang="en-US"/>
          </a:p>
          <a:p>
            <a:r>
              <a:rPr lang="en-US"/>
              <a:t>The project's study period is between 2019 and 2023. </a:t>
            </a:r>
          </a:p>
          <a:p>
            <a:endParaRPr lang="en-US">
              <a:cs typeface="Calibri"/>
            </a:endParaRPr>
          </a:p>
          <a:p>
            <a:r>
              <a:rPr lang="en-US"/>
              <a:t>----------Image Information Below----------</a:t>
            </a:r>
            <a:endParaRPr lang="en-US">
              <a:cs typeface="Calibri" panose="020F0502020204030204"/>
            </a:endParaRPr>
          </a:p>
          <a:p>
            <a:r>
              <a:rPr lang="en-US"/>
              <a:t>[Map displaying Asheville, NC]</a:t>
            </a:r>
            <a:endParaRPr lang="en-US">
              <a:cs typeface="Calibri" panose="020F0502020204030204"/>
            </a:endParaRPr>
          </a:p>
          <a:p>
            <a:r>
              <a:rPr lang="en-US"/>
              <a:t>Image Credit: Image created by project authors in ArcGIS Pro</a:t>
            </a:r>
            <a:endParaRPr lang="en-US">
              <a:cs typeface="Calibri" panose="020F0502020204030204"/>
            </a:endParaRPr>
          </a:p>
          <a:p>
            <a:endParaRPr lang="en-US">
              <a:ea typeface="Calibri"/>
              <a:cs typeface="Calibri"/>
            </a:endParaRPr>
          </a:p>
          <a:p>
            <a:pPr marL="571500" lvl="1" indent="-285750">
              <a:buFont typeface="Courier New"/>
              <a:buChar char="o"/>
            </a:pPr>
            <a:endParaRPr lang="en-US">
              <a:ea typeface="Calibri"/>
              <a:cs typeface="Calibri"/>
            </a:endParaRPr>
          </a:p>
          <a:p>
            <a:pPr marL="571500" lvl="1" indent="-285750">
              <a:buFont typeface="Courier New"/>
              <a:buChar char="o"/>
            </a:pPr>
            <a:endParaRPr lang="en-US">
              <a:ea typeface="Calibri"/>
              <a:cs typeface="Calibri"/>
            </a:endParaRPr>
          </a:p>
          <a:p>
            <a:pPr marL="571500" lvl="1" indent="-285750">
              <a:buFont typeface="Courier New"/>
              <a:buChar char="o"/>
            </a:pPr>
            <a:endParaRPr lang="en-US">
              <a:ea typeface="Calibri"/>
              <a:cs typeface="Calibri"/>
            </a:endParaRPr>
          </a:p>
          <a:p>
            <a:pPr marL="285750" indent="-2857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E2079E7C-7D50-4D9E-8581-A4AF3492927F}" type="slidenum">
              <a:rPr lang="en-US" smtClean="0"/>
              <a:t>4</a:t>
            </a:fld>
            <a:endParaRPr lang="en-US"/>
          </a:p>
        </p:txBody>
      </p:sp>
    </p:spTree>
    <p:extLst>
      <p:ext uri="{BB962C8B-B14F-4D97-AF65-F5344CB8AC3E}">
        <p14:creationId xmlns:p14="http://schemas.microsoft.com/office/powerpoint/2010/main" val="1264873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Why do this project?</a:t>
            </a:r>
          </a:p>
          <a:p>
            <a:pPr algn="just"/>
            <a:r>
              <a:rPr lang="en-US"/>
              <a:t>Asheville saw a population increase of over 40% in the last 35 years (U.S. Census Bureau, n.d.).  With the city’s population increase, tree cover has declined by an estimated 6.4% since 2008, indicating a loss in the city’s cooling ability (The City of Asheville, 2019). Increased population, reduced tree cover, infrastructure expansion, and climate change intensification prompted further temperature increases, making Asheville an apt city of study. </a:t>
            </a:r>
            <a:endParaRPr lang="en-US">
              <a:cs typeface="Calibri"/>
            </a:endParaRPr>
          </a:p>
          <a:p>
            <a:pPr algn="just"/>
            <a:endParaRPr lang="en-US">
              <a:cs typeface="+mn-lt"/>
            </a:endParaRPr>
          </a:p>
          <a:p>
            <a:pPr algn="just"/>
            <a:r>
              <a:rPr lang="en-US">
                <a:cs typeface="Calibri"/>
              </a:rPr>
              <a:t>As a result of this, Asheville's urban temperature rose, which can result in environmental degradation and increased stress for vulnerable populations/communities.  </a:t>
            </a:r>
            <a:endParaRPr lang="en-US">
              <a:ea typeface="Calibri"/>
              <a:cs typeface="Calibri"/>
            </a:endParaRPr>
          </a:p>
          <a:p>
            <a:pPr marL="171450" indent="-171450" algn="just">
              <a:buFont typeface="Calibri"/>
              <a:buChar char="-"/>
            </a:pPr>
            <a:r>
              <a:rPr lang="en-US">
                <a:ea typeface="Calibri"/>
                <a:cs typeface="Calibri"/>
              </a:rPr>
              <a:t>Add info here</a:t>
            </a:r>
          </a:p>
          <a:p>
            <a:endParaRPr lang="en-US">
              <a:cs typeface="Calibri"/>
            </a:endParaRPr>
          </a:p>
          <a:p>
            <a:endParaRPr lang="en-US" b="1">
              <a:cs typeface="Calibri"/>
            </a:endParaRPr>
          </a:p>
          <a:p>
            <a:endParaRPr lang="en-US" b="1">
              <a:cs typeface="Calibri"/>
            </a:endParaRPr>
          </a:p>
          <a:p>
            <a:r>
              <a:rPr lang="en-US"/>
              <a:t>----------Image Information Below----------</a:t>
            </a:r>
            <a:endParaRPr lang="en-US">
              <a:cs typeface="Calibri"/>
            </a:endParaRPr>
          </a:p>
          <a:p>
            <a:r>
              <a:rPr lang="en-US"/>
              <a:t>Image Credit: Ken Lane</a:t>
            </a:r>
            <a:endParaRPr lang="en-US">
              <a:cs typeface="Calibri"/>
            </a:endParaRPr>
          </a:p>
          <a:p>
            <a:r>
              <a:rPr lang="en-US"/>
              <a:t>Image Source:  </a:t>
            </a:r>
            <a:r>
              <a:rPr lang="en-US">
                <a:hlinkClick r:id="rId3"/>
              </a:rPr>
              <a:t>https://www.flickr.com/photos/kenlane/11109519276/in/photolist-hVHc2N-dCSrEb-8U33RA-Suip3g-5qCSno-8AbYSr-8APygD-8Afdry-9t7m2E-8CNBB3-awoKd9-QHo9uh-a7TUCx-edzdqg-66GnpH-9fp9UB-edzdBV-7J8jNn-edEVbj-bjNtWy-Sysxsg-23SvCJN-awm3x4-edz9vz-7J7hi4-7JPD9v-9fqWfv-23SvC6J-2sCFTF-SGacnC-A4Ue5W-6JEn6a-Sysw3n-Uhhyeq-9BiHcu-82Neac-deJMd1-5TJGzR-oswrEq-TGaEwK-TQ1BiA-7wVfPm-qjgkwn-ekziyN-biUnKZ-pcPE1q-2WxVNF-bwi629-TDJCss-5yR3X6</a:t>
            </a:r>
            <a:r>
              <a:rPr lang="en-US"/>
              <a:t> licensed under </a:t>
            </a:r>
            <a:r>
              <a:rPr lang="en-US" b="1"/>
              <a:t>CC BY-NC-SA 2.0</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E2079E7C-7D50-4D9E-8581-A4AF3492927F}" type="slidenum">
              <a:rPr lang="en-US" smtClean="0"/>
              <a:t>5</a:t>
            </a:fld>
            <a:endParaRPr lang="en-US"/>
          </a:p>
        </p:txBody>
      </p:sp>
    </p:spTree>
    <p:extLst>
      <p:ext uri="{BB962C8B-B14F-4D97-AF65-F5344CB8AC3E}">
        <p14:creationId xmlns:p14="http://schemas.microsoft.com/office/powerpoint/2010/main" val="2066003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partnered with Asheville </a:t>
            </a:r>
            <a:r>
              <a:rPr lang="en-US" err="1"/>
              <a:t>GreenWorks</a:t>
            </a:r>
            <a:r>
              <a:rPr lang="en-US"/>
              <a:t> and the City of Asheville (CoA) Sustainability Department, to carry out the project.</a:t>
            </a:r>
          </a:p>
          <a:p>
            <a:endParaRPr lang="en-US" b="1">
              <a:cs typeface="Calibri"/>
            </a:endParaRPr>
          </a:p>
          <a:p>
            <a:r>
              <a:rPr lang="en-US" b="1">
                <a:cs typeface="Calibri"/>
              </a:rPr>
              <a:t>Greenworks</a:t>
            </a:r>
            <a:endParaRPr lang="en-US">
              <a:ea typeface="Calibri"/>
              <a:cs typeface="Calibri"/>
            </a:endParaRPr>
          </a:p>
          <a:p>
            <a:pPr algn="just"/>
            <a:r>
              <a:rPr lang="en-US" err="1"/>
              <a:t>GreenWorks</a:t>
            </a:r>
            <a:r>
              <a:rPr lang="en-US"/>
              <a:t> is committed to building equitable climate resiliency in Asheville through planting trees, cleaning rivers, organizing recycling initiatives, and educating the local community (Asheville </a:t>
            </a:r>
            <a:r>
              <a:rPr lang="en-US" err="1"/>
              <a:t>GreenWorks</a:t>
            </a:r>
            <a:r>
              <a:rPr lang="en-US"/>
              <a:t>, 2022). </a:t>
            </a:r>
            <a:endParaRPr lang="en-US">
              <a:cs typeface="Calibri"/>
            </a:endParaRPr>
          </a:p>
          <a:p>
            <a:pPr algn="just"/>
            <a:r>
              <a:rPr lang="en-US"/>
              <a:t>On July 24, 2023, the projected hottest day of the year, </a:t>
            </a:r>
            <a:r>
              <a:rPr lang="en-US" err="1"/>
              <a:t>GreenWorks</a:t>
            </a:r>
            <a:r>
              <a:rPr lang="en-US"/>
              <a:t> mapped the UHI effect across all Buncombe County, N.C. neighborhoods using the National Oceanic and Atmospheric Administration (NOAA) data to identify neighborhoods most in need of tree planting. </a:t>
            </a:r>
            <a:endParaRPr lang="en-US">
              <a:cs typeface="Calibri"/>
            </a:endParaRPr>
          </a:p>
          <a:p>
            <a:pPr algn="just"/>
            <a:r>
              <a:rPr lang="en-US"/>
              <a:t> </a:t>
            </a:r>
            <a:endParaRPr lang="en-US">
              <a:ea typeface="Calibri"/>
              <a:cs typeface="Calibri"/>
            </a:endParaRPr>
          </a:p>
          <a:p>
            <a:r>
              <a:rPr lang="en-US" b="1">
                <a:ea typeface="Calibri"/>
                <a:cs typeface="Calibri"/>
              </a:rPr>
              <a:t>City of Asheville Sustainability Department</a:t>
            </a:r>
          </a:p>
          <a:p>
            <a:r>
              <a:rPr lang="en-US">
                <a:ea typeface="Calibri"/>
                <a:cs typeface="Calibri"/>
              </a:rPr>
              <a:t>Committed to sustainable practices, infrastructure and city design.  </a:t>
            </a:r>
            <a:endParaRPr lang="en-US"/>
          </a:p>
          <a:p>
            <a:r>
              <a:rPr lang="en-US"/>
              <a:t>On January 28, 2020, the City of Asheville signed a climate emergency proclamation through Resolution 20-25 (The City of Asheville, 2020), committing the CoA to implement sustainable practices and city design, focusing on supporting vulnerable communities in Asheville. This resolution resulted in the Climate Justice Initiative (The City of Asheville, n.d.), a collaboration with community leaders of Black, Indigenous, and People of Color (BIPOC) groups, which created the Climate Justice Index and the interactive Asheville Climate Justice Map (The City of Asheville, n.d.-a), including data collected by the 2019 NASA DEVELOP Asheville Urban Development I team (AUD1). The CoA is also building an Urban Forest Master Plan, including heat mitigation strategies for climate resilience in Asheville, such as strategic tree planting (The City of Asheville Urban Forestry Commission, 2023).</a:t>
            </a:r>
            <a:endParaRPr lang="en-US">
              <a:ea typeface="Calibri"/>
              <a:cs typeface="Calibri"/>
            </a:endParaRPr>
          </a:p>
          <a:p>
            <a:endParaRPr lang="en-US">
              <a:ea typeface="Calibri"/>
              <a:cs typeface="Calibri"/>
            </a:endParaRPr>
          </a:p>
          <a:p>
            <a:endParaRPr lang="en-US">
              <a:ea typeface="Calibri"/>
              <a:cs typeface="Calibri"/>
            </a:endParaRPr>
          </a:p>
          <a:p>
            <a:endParaRPr lang="en-US"/>
          </a:p>
          <a:p>
            <a:r>
              <a:rPr lang="en-US"/>
              <a:t>----------Image Information Below----------</a:t>
            </a:r>
            <a:endParaRPr lang="en-US">
              <a:cs typeface="Calibri"/>
            </a:endParaRPr>
          </a:p>
          <a:p>
            <a:r>
              <a:rPr lang="en-US"/>
              <a:t>[Image 1 displaying Asheville </a:t>
            </a:r>
            <a:r>
              <a:rPr lang="en-US" err="1"/>
              <a:t>GreenWorks</a:t>
            </a:r>
            <a:r>
              <a:rPr lang="en-US"/>
              <a:t> Building in Asheville, NC]</a:t>
            </a:r>
            <a:endParaRPr lang="en-US">
              <a:cs typeface="Calibri" panose="020F0502020204030204"/>
            </a:endParaRPr>
          </a:p>
          <a:p>
            <a:r>
              <a:rPr lang="en-US">
                <a:ea typeface="Calibri"/>
                <a:cs typeface="Calibri"/>
              </a:rPr>
              <a:t>Image 1 Credit: Sarah McMullen, author</a:t>
            </a:r>
            <a:endParaRPr lang="en-US"/>
          </a:p>
          <a:p>
            <a:endParaRPr lang="en-US"/>
          </a:p>
          <a:p>
            <a:r>
              <a:rPr lang="en-US"/>
              <a:t>[Image 2 displaying the City Hall in Asheville, NC]</a:t>
            </a:r>
          </a:p>
          <a:p>
            <a:r>
              <a:rPr lang="en-US"/>
              <a:t>Image 2 Credit: Dan </a:t>
            </a:r>
            <a:r>
              <a:rPr lang="en-US" err="1"/>
              <a:t>Phairas</a:t>
            </a:r>
            <a:r>
              <a:rPr lang="en-US"/>
              <a:t>, City of Asheville Employee</a:t>
            </a:r>
            <a:endParaRPr lang="en-US">
              <a:ea typeface="Calibri"/>
              <a:cs typeface="Calibri"/>
            </a:endParaRPr>
          </a:p>
          <a:p>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E2079E7C-7D50-4D9E-8581-A4AF3492927F}" type="slidenum">
              <a:rPr lang="en-US" smtClean="0"/>
              <a:t>6</a:t>
            </a:fld>
            <a:endParaRPr lang="en-US"/>
          </a:p>
        </p:txBody>
      </p:sp>
    </p:spTree>
    <p:extLst>
      <p:ext uri="{BB962C8B-B14F-4D97-AF65-F5344CB8AC3E}">
        <p14:creationId xmlns:p14="http://schemas.microsoft.com/office/powerpoint/2010/main" val="1490631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project objectives are a continuation of a previous develop project called Asheville Urban Development I from a team in 2019.  </a:t>
            </a:r>
          </a:p>
          <a:p>
            <a:r>
              <a:rPr lang="en-US"/>
              <a:t>The AUD1 project, led by Gray et al. (2019), mapped Asheville's Land Surface Temperature (LST) changes from 1984 to 2018, and tree cover and 2 socioeconomic factors influencing social vulnerability. Building on this, the Asheville Urban Development II team extended the AUD1 project by mapping urban heat in the greater Asheville area from 2019 to 2023. Their objectives included investigating Urban Heat Island (UHI) impacts using environmental and social vulnerability data. They assessed the feasibility of using remote sensing to identify areas for heat mitigation and produced an urban heat map analyzing hot spots using LST, evapotranspiration, and albedo data (Moss et al., 2019). Incorporating evapotranspiration, originally used for tree cover mapping in AUD1, they expanded their research scope. They evaluated spatial correlations between UHI hot spots and social vulnerability by integrating the CDC's Social Vulnerability Index (SVI) into the urban heat map, creating a heat vulnerability map (Center for Disease Control, n.d.). Using the </a:t>
            </a:r>
            <a:r>
              <a:rPr lang="en-US" err="1"/>
              <a:t>InVEST</a:t>
            </a:r>
            <a:r>
              <a:rPr lang="en-US"/>
              <a:t> Urban City Cooling Model, they developed a map of UHI mitigation and adaptation measures, guiding initiatives by the City of Asheville (CoA) and Asheville </a:t>
            </a:r>
            <a:r>
              <a:rPr lang="en-US" err="1"/>
              <a:t>GreenWorks</a:t>
            </a:r>
            <a:r>
              <a:rPr lang="en-US"/>
              <a:t>. Strategies considered included tree planting, cool pavement, and green and white roofs (Phelan et al., 2015; Knight et al., 2021). Their work also updated the Asheville Climate Justice Index through the Asheville Climate Justice Map, reflecting data up to 2023.</a:t>
            </a:r>
            <a:endParaRPr lang="en-US">
              <a:ea typeface="Calibri"/>
              <a:cs typeface="Calibri"/>
            </a:endParaRPr>
          </a:p>
        </p:txBody>
      </p:sp>
      <p:sp>
        <p:nvSpPr>
          <p:cNvPr id="4" name="Slide Number Placeholder 3"/>
          <p:cNvSpPr>
            <a:spLocks noGrp="1"/>
          </p:cNvSpPr>
          <p:nvPr>
            <p:ph type="sldNum" sz="quarter" idx="5"/>
          </p:nvPr>
        </p:nvSpPr>
        <p:spPr/>
        <p:txBody>
          <a:bodyPr/>
          <a:lstStyle/>
          <a:p>
            <a:fld id="{E2079E7C-7D50-4D9E-8581-A4AF3492927F}" type="slidenum">
              <a:rPr lang="en-US" smtClean="0"/>
              <a:t>7</a:t>
            </a:fld>
            <a:endParaRPr lang="en-US"/>
          </a:p>
        </p:txBody>
      </p:sp>
    </p:spTree>
    <p:extLst>
      <p:ext uri="{BB962C8B-B14F-4D97-AF65-F5344CB8AC3E}">
        <p14:creationId xmlns:p14="http://schemas.microsoft.com/office/powerpoint/2010/main" val="2274392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flowchart is an overview of the project methodology.  </a:t>
            </a:r>
          </a:p>
          <a:p>
            <a:endParaRPr lang="en-US">
              <a:cs typeface="Calibri"/>
            </a:endParaRPr>
          </a:p>
          <a:p>
            <a:r>
              <a:rPr lang="en-US">
                <a:cs typeface="Calibri"/>
              </a:rPr>
              <a:t>Color Key:</a:t>
            </a:r>
            <a:endParaRPr lang="en-US">
              <a:ea typeface="Calibri"/>
              <a:cs typeface="Calibri"/>
            </a:endParaRPr>
          </a:p>
          <a:p>
            <a:pPr marL="171450" indent="-171450">
              <a:buFont typeface="Arial"/>
              <a:buChar char="•"/>
            </a:pPr>
            <a:r>
              <a:rPr lang="en-US">
                <a:cs typeface="Calibri"/>
              </a:rPr>
              <a:t>Blue = datasets</a:t>
            </a:r>
            <a:endParaRPr lang="en-US">
              <a:ea typeface="Calibri"/>
              <a:cs typeface="Calibri"/>
            </a:endParaRPr>
          </a:p>
          <a:p>
            <a:pPr marL="171450" indent="-171450">
              <a:buFont typeface="Arial"/>
              <a:buChar char="•"/>
            </a:pPr>
            <a:r>
              <a:rPr lang="en-US">
                <a:cs typeface="Calibri"/>
              </a:rPr>
              <a:t>Purple = indices </a:t>
            </a:r>
            <a:endParaRPr lang="en-US">
              <a:ea typeface="Calibri"/>
              <a:cs typeface="Calibri"/>
            </a:endParaRPr>
          </a:p>
          <a:p>
            <a:pPr marL="171450" indent="-171450">
              <a:buFont typeface="Arial"/>
              <a:buChar char="•"/>
            </a:pPr>
            <a:r>
              <a:rPr lang="en-US">
                <a:cs typeface="Calibri"/>
              </a:rPr>
              <a:t>Green = maps</a:t>
            </a:r>
            <a:endParaRPr lang="en-US">
              <a:ea typeface="Calibri"/>
              <a:cs typeface="Calibri"/>
            </a:endParaRPr>
          </a:p>
          <a:p>
            <a:pPr marL="171450" indent="-171450">
              <a:buFont typeface="Arial"/>
              <a:buChar char="•"/>
            </a:pPr>
            <a:r>
              <a:rPr lang="en-US">
                <a:cs typeface="Calibri"/>
              </a:rPr>
              <a:t>Orange = models</a:t>
            </a:r>
            <a:endParaRPr lang="en-US">
              <a:ea typeface="Calibri"/>
              <a:cs typeface="Calibri"/>
            </a:endParaRPr>
          </a:p>
          <a:p>
            <a:pPr marL="171450" indent="-171450">
              <a:buFont typeface="Arial"/>
              <a:buChar char="•"/>
            </a:pPr>
            <a:endParaRPr lang="en-US">
              <a:ea typeface="Calibri"/>
              <a:cs typeface="Calibri"/>
            </a:endParaRPr>
          </a:p>
          <a:p>
            <a:r>
              <a:rPr lang="en-US">
                <a:ea typeface="Calibri"/>
                <a:cs typeface="Calibri"/>
              </a:rPr>
              <a:t>To create our Urban heat index and map we used LST, albedo, and evapotranspiration data.  These three factors indicate the presence of hotspots.  </a:t>
            </a:r>
          </a:p>
          <a:p>
            <a:r>
              <a:rPr lang="en-US">
                <a:ea typeface="Calibri"/>
                <a:cs typeface="Calibri"/>
              </a:rPr>
              <a:t>To create our social vulnerability index and map we used demographic and socioeconomic data collected by the American Community Survey as part of the U.S. Census database and processed by the CDC/ASTDR to create their social vulnerability index (SVI).  We then combined the urban heat and social vulnerability indices to create the heat vulnerability index and map.  We then input the processed data in the heat vulnerability index into the </a:t>
            </a:r>
            <a:r>
              <a:rPr lang="en-US" err="1">
                <a:ea typeface="Calibri"/>
                <a:cs typeface="Calibri"/>
              </a:rPr>
              <a:t>InVEST</a:t>
            </a:r>
            <a:r>
              <a:rPr lang="en-US">
                <a:ea typeface="Calibri"/>
                <a:cs typeface="Calibri"/>
              </a:rPr>
              <a:t> urban cooling model. We also uploaded data on land use, cover, and canopy cover.  The </a:t>
            </a:r>
            <a:r>
              <a:rPr lang="en-US" err="1">
                <a:ea typeface="Calibri"/>
                <a:cs typeface="Calibri"/>
              </a:rPr>
              <a:t>InVEST</a:t>
            </a:r>
            <a:r>
              <a:rPr lang="en-US">
                <a:ea typeface="Calibri"/>
                <a:cs typeface="Calibri"/>
              </a:rPr>
              <a:t> urban cooling model produced a cooling capacity map showing the ability of areas to adapt to and mitigate urban heat. </a:t>
            </a:r>
          </a:p>
          <a:p>
            <a:endParaRPr lang="en-US">
              <a:ea typeface="Calibri"/>
              <a:cs typeface="Calibri"/>
            </a:endParaRPr>
          </a:p>
          <a:p>
            <a:r>
              <a:rPr lang="en-US">
                <a:ea typeface="Calibri"/>
                <a:cs typeface="Calibri"/>
              </a:rPr>
              <a:t>More information on how we processed the data will be discussed later in the presentation.  </a:t>
            </a:r>
            <a:endParaRPr lang="en-US"/>
          </a:p>
          <a:p>
            <a:pPr marL="171450" indent="-171450">
              <a:buFont typeface="Arial"/>
              <a:buChar char="•"/>
            </a:pPr>
            <a:endParaRPr lang="en-US">
              <a:ea typeface="Calibri"/>
              <a:cs typeface="Calibri"/>
            </a:endParaRPr>
          </a:p>
          <a:p>
            <a:pPr marL="171450" indent="-171450">
              <a:buFont typeface="Arial"/>
              <a:buChar char="•"/>
            </a:pP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E2079E7C-7D50-4D9E-8581-A4AF3492927F}" type="slidenum">
              <a:rPr lang="en-US" smtClean="0"/>
              <a:t>8</a:t>
            </a:fld>
            <a:endParaRPr lang="en-US"/>
          </a:p>
        </p:txBody>
      </p:sp>
    </p:spTree>
    <p:extLst>
      <p:ext uri="{BB962C8B-B14F-4D97-AF65-F5344CB8AC3E}">
        <p14:creationId xmlns:p14="http://schemas.microsoft.com/office/powerpoint/2010/main" val="3361374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used 5 satellites for our </a:t>
            </a:r>
            <a:r>
              <a:rPr lang="en-US"/>
              <a:t>earth observations. The first three we used were Landsat 8 and 9, which we used for LST and albedo data, and ISS ECOSTRESS, which we used for Evapotranspiration data.</a:t>
            </a:r>
            <a:endParaRPr lang="en-US">
              <a:ea typeface="Calibri"/>
              <a:cs typeface="Calibri"/>
            </a:endParaRPr>
          </a:p>
          <a:p>
            <a:endParaRPr lang="en-US">
              <a:ea typeface="Calibri"/>
              <a:cs typeface="Calibri"/>
            </a:endParaRPr>
          </a:p>
          <a:p>
            <a:r>
              <a:rPr lang="en-US">
                <a:ea typeface="Calibri"/>
                <a:cs typeface="Calibri"/>
              </a:rPr>
              <a:t>Landsat is equipped with the </a:t>
            </a:r>
            <a:r>
              <a:rPr lang="en-US"/>
              <a:t>Operational Land Imager (OLI) and Thermal Infrared Sensor (TIRS). ISS ECOSTRESS is equipped with the Prototype Hyperspectral Infrared Imager Thermal Infrared Radiometer.  </a:t>
            </a:r>
            <a:endParaRPr lang="en-US">
              <a:ea typeface="Calibri"/>
              <a:cs typeface="Calibri"/>
            </a:endParaRPr>
          </a:p>
          <a:p>
            <a:endParaRPr lang="en-US">
              <a:ea typeface="Calibri"/>
              <a:cs typeface="Calibri"/>
            </a:endParaRPr>
          </a:p>
          <a:p>
            <a:r>
              <a:rPr lang="en-US">
                <a:ea typeface="Calibri"/>
                <a:cs typeface="Calibri"/>
              </a:rPr>
              <a:t>Landsat 8 and 9 have a combined revisit time of 8 days, and the scenes for our study area are taken at 11:05 am. ECOSTRESS had either daily or nearly daily visit times, so we centered the data we used around cloud-free Landsat scenes.  </a:t>
            </a:r>
            <a:endParaRPr lang="en-US"/>
          </a:p>
          <a:p>
            <a:endParaRPr lang="en-US">
              <a:ea typeface="Calibri" panose="020F0502020204030204"/>
              <a:cs typeface="Calibri" panose="020F0502020204030204"/>
            </a:endParaRPr>
          </a:p>
          <a:p>
            <a:pPr>
              <a:defRPr/>
            </a:pPr>
            <a:r>
              <a:rPr lang="en-US">
                <a:ea typeface="Calibri" panose="020F0502020204030204"/>
                <a:cs typeface="Calibri" panose="020F0502020204030204"/>
              </a:rPr>
              <a:t>Landsat 8 and 9 had mixed spatial resolutions with 30 meters for optical data (like visible and near infrared) and 100 meters for thermal.</a:t>
            </a:r>
            <a:r>
              <a:rPr lang="en-US">
                <a:ea typeface="+mn-ea"/>
                <a:cs typeface="+mn-cs"/>
              </a:rPr>
              <a:t> </a:t>
            </a:r>
            <a:r>
              <a:rPr lang="en-US">
                <a:ea typeface="Calibri" panose="020F0502020204030204"/>
                <a:cs typeface="Calibri" panose="020F0502020204030204"/>
              </a:rPr>
              <a:t>ECOSTRESS had a pixel resolution of 70 meters.</a:t>
            </a:r>
          </a:p>
          <a:p>
            <a:pPr marL="0" marR="0" lvl="0" indent="0" algn="l" defTabSz="914400" rtl="0" eaLnBrk="1" fontAlgn="auto" latinLnBrk="0" hangingPunct="1">
              <a:lnSpc>
                <a:spcPct val="100000"/>
              </a:lnSpc>
              <a:spcBef>
                <a:spcPts val="0"/>
              </a:spcBef>
              <a:spcAft>
                <a:spcPts val="0"/>
              </a:spcAft>
              <a:buClrTx/>
              <a:buSzTx/>
              <a:buFont typeface="Calibri"/>
              <a:buNone/>
              <a:tabLst/>
              <a:defRPr/>
            </a:pPr>
            <a:r>
              <a:rPr lang="en-US">
                <a:ea typeface="Calibri" panose="020F0502020204030204"/>
                <a:cs typeface="Calibri" panose="020F0502020204030204"/>
              </a:rPr>
              <a:t> </a:t>
            </a:r>
          </a:p>
          <a:p>
            <a:r>
              <a:rPr lang="en-US">
                <a:ea typeface="Calibri" panose="020F0502020204030204"/>
                <a:cs typeface="Calibri" panose="020F0502020204030204"/>
              </a:rPr>
              <a:t>We will give more information on data acquisition later in the presentation.  </a:t>
            </a:r>
          </a:p>
          <a:p>
            <a:endParaRPr lang="en-US">
              <a:ea typeface="Calibri" panose="020F0502020204030204"/>
              <a:cs typeface="Calibri" panose="020F0502020204030204"/>
            </a:endParaRPr>
          </a:p>
          <a:p>
            <a:endParaRPr lang="en-US">
              <a:ea typeface="Calibri" panose="020F0502020204030204"/>
              <a:cs typeface="Calibri" panose="020F0502020204030204"/>
            </a:endParaRPr>
          </a:p>
          <a:p>
            <a:r>
              <a:rPr lang="en-US"/>
              <a:t>----------Image Information Below----------</a:t>
            </a:r>
            <a:endParaRPr lang="en-US">
              <a:cs typeface="Calibri"/>
            </a:endParaRPr>
          </a:p>
          <a:p>
            <a:r>
              <a:rPr lang="en-US"/>
              <a:t>Landsat 8 Image: </a:t>
            </a:r>
            <a:r>
              <a:rPr lang="en-US">
                <a:hlinkClick r:id="rId3"/>
              </a:rPr>
              <a:t>https://landsat.gsfc.nasa.gov/satellites/landsat-8/</a:t>
            </a:r>
            <a:r>
              <a:rPr lang="en-US"/>
              <a:t> </a:t>
            </a:r>
            <a:endParaRPr lang="en-US">
              <a:ea typeface="Calibri"/>
              <a:cs typeface="Calibri"/>
            </a:endParaRPr>
          </a:p>
          <a:p>
            <a:r>
              <a:rPr lang="en-US"/>
              <a:t>Landsat 9 Image: </a:t>
            </a:r>
            <a:r>
              <a:rPr lang="en-US" i="1"/>
              <a:t>Northrop Grumman, </a:t>
            </a:r>
            <a:r>
              <a:rPr lang="en-US">
                <a:hlinkClick r:id="rId4"/>
              </a:rPr>
              <a:t>https://landsat.gsfc.nasa.gov/satellites/landsat-9/landsat-9-overview/</a:t>
            </a:r>
            <a:r>
              <a:rPr lang="en-US"/>
              <a:t> </a:t>
            </a:r>
            <a:endParaRPr lang="en-US">
              <a:ea typeface="Calibri" panose="020F0502020204030204"/>
              <a:cs typeface="Calibri" panose="020F0502020204030204"/>
            </a:endParaRPr>
          </a:p>
          <a:p>
            <a:r>
              <a:rPr lang="en-US">
                <a:ea typeface="Calibri" panose="020F0502020204030204"/>
                <a:cs typeface="Calibri" panose="020F0502020204030204"/>
              </a:rPr>
              <a:t>ECOSTRESS image: </a:t>
            </a:r>
            <a:r>
              <a:rPr lang="en-US">
                <a:ea typeface="Calibri"/>
                <a:cs typeface="Calibri"/>
                <a:hlinkClick r:id="rId5"/>
              </a:rPr>
              <a:t>https://www.jpl.nasa.gov/missions/ecosystem-spaceborne-thermal-radiometer-experiment-on-space-station-ecostress</a:t>
            </a:r>
            <a:r>
              <a:rPr lang="en-US">
                <a:ea typeface="Calibri"/>
                <a:cs typeface="Calibri"/>
              </a:rPr>
              <a:t> </a:t>
            </a:r>
            <a:endParaRPr lang="en-US">
              <a:ea typeface="Calibri"/>
              <a:cs typeface="+mn-lt"/>
            </a:endParaRPr>
          </a:p>
          <a:p>
            <a:endParaRPr lang="en-US">
              <a:ea typeface="Calibri"/>
              <a:cs typeface="Calibri"/>
            </a:endParaRPr>
          </a:p>
          <a:p>
            <a:endParaRPr lang="en-US">
              <a:cs typeface="+mn-lt"/>
            </a:endParaRPr>
          </a:p>
          <a:p>
            <a:br>
              <a:rPr lang="en-US">
                <a:cs typeface="+mn-lt"/>
              </a:rPr>
            </a:br>
            <a:endParaRPr lang="en-US">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E2079E7C-7D50-4D9E-8581-A4AF3492927F}" type="slidenum">
              <a:rPr lang="en-US" smtClean="0"/>
              <a:t>9</a:t>
            </a:fld>
            <a:endParaRPr lang="en-US"/>
          </a:p>
        </p:txBody>
      </p:sp>
    </p:spTree>
    <p:extLst>
      <p:ext uri="{BB962C8B-B14F-4D97-AF65-F5344CB8AC3E}">
        <p14:creationId xmlns:p14="http://schemas.microsoft.com/office/powerpoint/2010/main" val="1640334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84CAA28C-F835-D82A-28CB-6D006F5C8E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074" t="329" r="28868" b="329"/>
          <a:stretch/>
        </p:blipFill>
        <p:spPr>
          <a:xfrm>
            <a:off x="0" y="0"/>
            <a:ext cx="5988429" cy="6858000"/>
          </a:xfrm>
          <a:prstGeom prst="rect">
            <a:avLst/>
          </a:prstGeom>
          <a:effectLst>
            <a:outerShdw blurRad="50800" dist="38100" dir="2700000" algn="tl" rotWithShape="0">
              <a:prstClr val="black">
                <a:alpha val="40000"/>
              </a:prstClr>
            </a:outerShdw>
          </a:effectLst>
        </p:spPr>
      </p:pic>
      <p:sp>
        <p:nvSpPr>
          <p:cNvPr id="33" name="Parallelogram 32" hidden="1">
            <a:extLst>
              <a:ext uri="{FF2B5EF4-FFF2-40B4-BE49-F238E27FC236}">
                <a16:creationId xmlns:a16="http://schemas.microsoft.com/office/drawing/2014/main" id="{30F2A8E2-7B7A-52E8-1469-DF65D54F9371}"/>
              </a:ext>
            </a:extLst>
          </p:cNvPr>
          <p:cNvSpPr/>
          <p:nvPr userDrawn="1"/>
        </p:nvSpPr>
        <p:spPr>
          <a:xfrm>
            <a:off x="1903344" y="-20320"/>
            <a:ext cx="4439916" cy="6878320"/>
          </a:xfrm>
          <a:prstGeom prst="parallelogram">
            <a:avLst>
              <a:gd name="adj" fmla="val 47883"/>
            </a:avLst>
          </a:prstGeom>
          <a:gradFill flip="none" rotWithShape="1">
            <a:gsLst>
              <a:gs pos="0">
                <a:srgbClr val="4DAEB3">
                  <a:shade val="30000"/>
                  <a:satMod val="115000"/>
                </a:srgbClr>
              </a:gs>
              <a:gs pos="50000">
                <a:srgbClr val="4DAEB3">
                  <a:shade val="67500"/>
                  <a:satMod val="115000"/>
                </a:srgbClr>
              </a:gs>
              <a:gs pos="100000">
                <a:srgbClr val="4DAEB3">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24044-F600-0F26-1399-F9615538037E}"/>
              </a:ext>
            </a:extLst>
          </p:cNvPr>
          <p:cNvSpPr>
            <a:spLocks noGrp="1"/>
          </p:cNvSpPr>
          <p:nvPr>
            <p:ph type="title" hasCustomPrompt="1"/>
          </p:nvPr>
        </p:nvSpPr>
        <p:spPr>
          <a:xfrm>
            <a:off x="6379770" y="1282064"/>
            <a:ext cx="5545530" cy="1991533"/>
          </a:xfrm>
        </p:spPr>
        <p:txBody>
          <a:bodyPr>
            <a:noAutofit/>
          </a:bodyPr>
          <a:lstStyle>
            <a:lvl1pPr>
              <a:defRPr sz="3600">
                <a:solidFill>
                  <a:srgbClr val="236F99"/>
                </a:solidFill>
              </a:defRPr>
            </a:lvl1pPr>
          </a:lstStyle>
          <a:p>
            <a:r>
              <a:rPr lang="en-US"/>
              <a:t>STUDY AREA</a:t>
            </a:r>
            <a:br>
              <a:rPr lang="en-US"/>
            </a:br>
            <a:r>
              <a:rPr lang="en-US"/>
              <a:t>URBAN DEVELOPMENT</a:t>
            </a:r>
            <a:br>
              <a:rPr lang="en-US"/>
            </a:br>
            <a:r>
              <a:rPr lang="en-US"/>
              <a:t>(ALL CAPS)</a:t>
            </a:r>
          </a:p>
        </p:txBody>
      </p:sp>
      <p:sp>
        <p:nvSpPr>
          <p:cNvPr id="3" name="Content Placeholder 2">
            <a:extLst>
              <a:ext uri="{FF2B5EF4-FFF2-40B4-BE49-F238E27FC236}">
                <a16:creationId xmlns:a16="http://schemas.microsoft.com/office/drawing/2014/main" id="{2081B911-6836-70D9-3D3F-5E7D8864E9A7}"/>
              </a:ext>
            </a:extLst>
          </p:cNvPr>
          <p:cNvSpPr>
            <a:spLocks noGrp="1"/>
          </p:cNvSpPr>
          <p:nvPr>
            <p:ph idx="1" hasCustomPrompt="1"/>
          </p:nvPr>
        </p:nvSpPr>
        <p:spPr>
          <a:xfrm>
            <a:off x="6379770" y="3358733"/>
            <a:ext cx="5545530" cy="512040"/>
          </a:xfrm>
          <a:prstGeom prst="rect">
            <a:avLst/>
          </a:prstGeom>
        </p:spPr>
        <p:txBody>
          <a:bodyPr/>
          <a:lstStyle>
            <a:lvl1pPr>
              <a:defRPr>
                <a:solidFill>
                  <a:srgbClr val="236F99"/>
                </a:solidFill>
              </a:defRPr>
            </a:lvl1pPr>
          </a:lstStyle>
          <a:p>
            <a:pPr lvl="0"/>
            <a:r>
              <a:rPr lang="en-US"/>
              <a:t>Project Long Title (Title Case)</a:t>
            </a:r>
          </a:p>
        </p:txBody>
      </p:sp>
      <p:grpSp>
        <p:nvGrpSpPr>
          <p:cNvPr id="10" name="Group 9">
            <a:extLst>
              <a:ext uri="{FF2B5EF4-FFF2-40B4-BE49-F238E27FC236}">
                <a16:creationId xmlns:a16="http://schemas.microsoft.com/office/drawing/2014/main" id="{C686A37E-4511-7883-7B85-68DAE1ECC968}"/>
              </a:ext>
            </a:extLst>
          </p:cNvPr>
          <p:cNvGrpSpPr/>
          <p:nvPr userDrawn="1"/>
        </p:nvGrpSpPr>
        <p:grpSpPr>
          <a:xfrm>
            <a:off x="9322544" y="381671"/>
            <a:ext cx="2609014" cy="741586"/>
            <a:chOff x="9147470" y="238125"/>
            <a:chExt cx="2609014" cy="741586"/>
          </a:xfrm>
        </p:grpSpPr>
        <p:pic>
          <p:nvPicPr>
            <p:cNvPr id="11" name="Picture 10">
              <a:extLst>
                <a:ext uri="{FF2B5EF4-FFF2-40B4-BE49-F238E27FC236}">
                  <a16:creationId xmlns:a16="http://schemas.microsoft.com/office/drawing/2014/main" id="{A25EADDE-DA27-DAF8-8CB3-2F023FA946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12" name="TextBox 11">
              <a:extLst>
                <a:ext uri="{FF2B5EF4-FFF2-40B4-BE49-F238E27FC236}">
                  <a16:creationId xmlns:a16="http://schemas.microsoft.com/office/drawing/2014/main" id="{EC985A66-2CD4-2569-320D-CB51B8C3DDD1}"/>
                </a:ext>
              </a:extLst>
            </p:cNvPr>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BC9CE837-41AB-5993-883A-4CF4EAAE591B}"/>
                </a:ext>
              </a:extLst>
            </p:cNvPr>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01E2F97F-EA63-1247-DA93-DEE3ADEFA101}"/>
              </a:ext>
            </a:extLst>
          </p:cNvPr>
          <p:cNvCxnSpPr>
            <a:cxnSpLocks/>
          </p:cNvCxnSpPr>
          <p:nvPr userDrawn="1"/>
        </p:nvCxnSpPr>
        <p:spPr>
          <a:xfrm>
            <a:off x="6350873" y="4053075"/>
            <a:ext cx="5574427" cy="0"/>
          </a:xfrm>
          <a:prstGeom prst="line">
            <a:avLst/>
          </a:prstGeom>
          <a:ln>
            <a:solidFill>
              <a:srgbClr val="236F99"/>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C465560D-224E-6477-5001-6F202A108419}"/>
              </a:ext>
            </a:extLst>
          </p:cNvPr>
          <p:cNvSpPr>
            <a:spLocks noGrp="1"/>
          </p:cNvSpPr>
          <p:nvPr>
            <p:ph type="body" sz="quarter" idx="17" hasCustomPrompt="1"/>
          </p:nvPr>
        </p:nvSpPr>
        <p:spPr>
          <a:xfrm>
            <a:off x="6350873" y="4240201"/>
            <a:ext cx="2595384" cy="512064"/>
          </a:xfrm>
          <a:prstGeom prst="rect">
            <a:avLst/>
          </a:prstGeom>
        </p:spPr>
        <p:txBody>
          <a:bodyPr>
            <a:normAutofit/>
          </a:bodyPr>
          <a:lstStyle>
            <a:lvl1pPr>
              <a:defRPr sz="2200"/>
            </a:lvl1pPr>
          </a:lstStyle>
          <a:p>
            <a:pPr lvl="0"/>
            <a:r>
              <a:rPr lang="en-US"/>
              <a:t>Team Member</a:t>
            </a:r>
          </a:p>
        </p:txBody>
      </p:sp>
      <p:sp>
        <p:nvSpPr>
          <p:cNvPr id="26" name="Text Placeholder 24">
            <a:extLst>
              <a:ext uri="{FF2B5EF4-FFF2-40B4-BE49-F238E27FC236}">
                <a16:creationId xmlns:a16="http://schemas.microsoft.com/office/drawing/2014/main" id="{E0C96220-BC1F-B0F4-CF26-971C3715066B}"/>
              </a:ext>
            </a:extLst>
          </p:cNvPr>
          <p:cNvSpPr>
            <a:spLocks noGrp="1"/>
          </p:cNvSpPr>
          <p:nvPr>
            <p:ph type="body" sz="quarter" idx="18" hasCustomPrompt="1"/>
          </p:nvPr>
        </p:nvSpPr>
        <p:spPr>
          <a:xfrm>
            <a:off x="6350873" y="4752265"/>
            <a:ext cx="2595384" cy="512064"/>
          </a:xfrm>
          <a:prstGeom prst="rect">
            <a:avLst/>
          </a:prstGeom>
        </p:spPr>
        <p:txBody>
          <a:bodyPr>
            <a:normAutofit/>
          </a:bodyPr>
          <a:lstStyle>
            <a:lvl1pPr>
              <a:defRPr sz="2200"/>
            </a:lvl1pPr>
          </a:lstStyle>
          <a:p>
            <a:pPr lvl="0"/>
            <a:r>
              <a:rPr lang="en-US"/>
              <a:t>Team Member</a:t>
            </a:r>
          </a:p>
        </p:txBody>
      </p:sp>
      <p:sp>
        <p:nvSpPr>
          <p:cNvPr id="27" name="Text Placeholder 24">
            <a:extLst>
              <a:ext uri="{FF2B5EF4-FFF2-40B4-BE49-F238E27FC236}">
                <a16:creationId xmlns:a16="http://schemas.microsoft.com/office/drawing/2014/main" id="{43E057FB-DE24-C87C-5A9A-8F60A7CF79E9}"/>
              </a:ext>
            </a:extLst>
          </p:cNvPr>
          <p:cNvSpPr>
            <a:spLocks noGrp="1"/>
          </p:cNvSpPr>
          <p:nvPr>
            <p:ph type="body" sz="quarter" idx="19" hasCustomPrompt="1"/>
          </p:nvPr>
        </p:nvSpPr>
        <p:spPr>
          <a:xfrm>
            <a:off x="6350873" y="5258712"/>
            <a:ext cx="2595384" cy="512064"/>
          </a:xfrm>
          <a:prstGeom prst="rect">
            <a:avLst/>
          </a:prstGeom>
        </p:spPr>
        <p:txBody>
          <a:bodyPr>
            <a:normAutofit/>
          </a:bodyPr>
          <a:lstStyle>
            <a:lvl1pPr>
              <a:defRPr sz="2200"/>
            </a:lvl1pPr>
          </a:lstStyle>
          <a:p>
            <a:pPr lvl="0"/>
            <a:r>
              <a:rPr lang="en-US"/>
              <a:t>Team Member</a:t>
            </a:r>
          </a:p>
        </p:txBody>
      </p:sp>
      <p:sp>
        <p:nvSpPr>
          <p:cNvPr id="28" name="Text Placeholder 24">
            <a:extLst>
              <a:ext uri="{FF2B5EF4-FFF2-40B4-BE49-F238E27FC236}">
                <a16:creationId xmlns:a16="http://schemas.microsoft.com/office/drawing/2014/main" id="{E11CC762-C0B0-A50C-B94F-4CC962378B40}"/>
              </a:ext>
            </a:extLst>
          </p:cNvPr>
          <p:cNvSpPr>
            <a:spLocks noGrp="1"/>
          </p:cNvSpPr>
          <p:nvPr>
            <p:ph type="body" sz="quarter" idx="20" hasCustomPrompt="1"/>
          </p:nvPr>
        </p:nvSpPr>
        <p:spPr>
          <a:xfrm>
            <a:off x="9322544" y="4240201"/>
            <a:ext cx="2595385" cy="512064"/>
          </a:xfrm>
          <a:prstGeom prst="rect">
            <a:avLst/>
          </a:prstGeom>
        </p:spPr>
        <p:txBody>
          <a:bodyPr>
            <a:normAutofit/>
          </a:bodyPr>
          <a:lstStyle>
            <a:lvl1pPr>
              <a:defRPr sz="2200"/>
            </a:lvl1pPr>
          </a:lstStyle>
          <a:p>
            <a:pPr lvl="0"/>
            <a:r>
              <a:rPr lang="en-US"/>
              <a:t>Team Member</a:t>
            </a:r>
          </a:p>
        </p:txBody>
      </p:sp>
      <p:sp>
        <p:nvSpPr>
          <p:cNvPr id="29" name="Text Placeholder 24">
            <a:extLst>
              <a:ext uri="{FF2B5EF4-FFF2-40B4-BE49-F238E27FC236}">
                <a16:creationId xmlns:a16="http://schemas.microsoft.com/office/drawing/2014/main" id="{757D0F30-2AE7-01E5-2D87-31F421834949}"/>
              </a:ext>
            </a:extLst>
          </p:cNvPr>
          <p:cNvSpPr>
            <a:spLocks noGrp="1"/>
          </p:cNvSpPr>
          <p:nvPr>
            <p:ph type="body" sz="quarter" idx="21" hasCustomPrompt="1"/>
          </p:nvPr>
        </p:nvSpPr>
        <p:spPr>
          <a:xfrm>
            <a:off x="9322544" y="4752265"/>
            <a:ext cx="2595385" cy="512064"/>
          </a:xfrm>
          <a:prstGeom prst="rect">
            <a:avLst/>
          </a:prstGeom>
        </p:spPr>
        <p:txBody>
          <a:bodyPr>
            <a:normAutofit/>
          </a:bodyPr>
          <a:lstStyle>
            <a:lvl1pPr>
              <a:defRPr sz="2200"/>
            </a:lvl1pPr>
          </a:lstStyle>
          <a:p>
            <a:pPr lvl="0"/>
            <a:r>
              <a:rPr lang="en-US"/>
              <a:t>Team Member</a:t>
            </a:r>
          </a:p>
        </p:txBody>
      </p:sp>
      <p:sp>
        <p:nvSpPr>
          <p:cNvPr id="30" name="Text Placeholder 24">
            <a:extLst>
              <a:ext uri="{FF2B5EF4-FFF2-40B4-BE49-F238E27FC236}">
                <a16:creationId xmlns:a16="http://schemas.microsoft.com/office/drawing/2014/main" id="{63585C19-6978-573D-6282-A058FE8120D1}"/>
              </a:ext>
            </a:extLst>
          </p:cNvPr>
          <p:cNvSpPr>
            <a:spLocks noGrp="1"/>
          </p:cNvSpPr>
          <p:nvPr>
            <p:ph type="body" sz="quarter" idx="22" hasCustomPrompt="1"/>
          </p:nvPr>
        </p:nvSpPr>
        <p:spPr>
          <a:xfrm>
            <a:off x="9322544" y="5258712"/>
            <a:ext cx="2595385" cy="512064"/>
          </a:xfrm>
          <a:prstGeom prst="rect">
            <a:avLst/>
          </a:prstGeom>
        </p:spPr>
        <p:txBody>
          <a:bodyPr>
            <a:normAutofit/>
          </a:bodyPr>
          <a:lstStyle>
            <a:lvl1pPr>
              <a:defRPr sz="2200"/>
            </a:lvl1pPr>
          </a:lstStyle>
          <a:p>
            <a:pPr lvl="0"/>
            <a:r>
              <a:rPr lang="en-US"/>
              <a:t>Team Member</a:t>
            </a:r>
          </a:p>
        </p:txBody>
      </p:sp>
      <p:grpSp>
        <p:nvGrpSpPr>
          <p:cNvPr id="34" name="Group 33" hidden="1">
            <a:extLst>
              <a:ext uri="{FF2B5EF4-FFF2-40B4-BE49-F238E27FC236}">
                <a16:creationId xmlns:a16="http://schemas.microsoft.com/office/drawing/2014/main" id="{D2697244-63D3-7E7B-5820-0B6E37B8452F}"/>
              </a:ext>
            </a:extLst>
          </p:cNvPr>
          <p:cNvGrpSpPr/>
          <p:nvPr userDrawn="1"/>
        </p:nvGrpSpPr>
        <p:grpSpPr>
          <a:xfrm>
            <a:off x="-1449781" y="-1473777"/>
            <a:ext cx="7545781" cy="10299576"/>
            <a:chOff x="-1449781" y="-1473777"/>
            <a:chExt cx="7545781" cy="10299576"/>
          </a:xfrm>
          <a:blipFill dpi="0" rotWithShape="1">
            <a:blip r:embed="rId4"/>
            <a:srcRect/>
            <a:stretch>
              <a:fillRect/>
            </a:stretch>
          </a:blipFill>
        </p:grpSpPr>
        <p:sp>
          <p:nvSpPr>
            <p:cNvPr id="5" name="Picture Placeholder 2">
              <a:extLst>
                <a:ext uri="{FF2B5EF4-FFF2-40B4-BE49-F238E27FC236}">
                  <a16:creationId xmlns:a16="http://schemas.microsoft.com/office/drawing/2014/main" id="{2E03D62D-9263-B984-489C-EDBE3ECA5893}"/>
                </a:ext>
              </a:extLst>
            </p:cNvPr>
            <p:cNvSpPr txBox="1">
              <a:spLocks/>
            </p:cNvSpPr>
            <p:nvPr userDrawn="1"/>
          </p:nvSpPr>
          <p:spPr>
            <a:xfrm>
              <a:off x="-1449781" y="2403061"/>
              <a:ext cx="2867054" cy="2505452"/>
            </a:xfrm>
            <a:prstGeom prst="hexagon">
              <a:avLst/>
            </a:prstGeom>
            <a:grpFill/>
            <a:ln>
              <a:noFill/>
            </a:ln>
            <a:effectLst>
              <a:outerShdw blurRad="50800" dist="38100" dir="2700000" algn="tl" rotWithShape="0">
                <a:prstClr val="black">
                  <a:alpha val="40000"/>
                </a:prstClr>
              </a:outerShdw>
            </a:effectLst>
          </p:spPr>
        </p:sp>
        <p:sp>
          <p:nvSpPr>
            <p:cNvPr id="6" name="Picture Placeholder 2">
              <a:extLst>
                <a:ext uri="{FF2B5EF4-FFF2-40B4-BE49-F238E27FC236}">
                  <a16:creationId xmlns:a16="http://schemas.microsoft.com/office/drawing/2014/main" id="{6FBFC9D8-99B7-4258-AA3A-DBE0625DBD7B}"/>
                </a:ext>
              </a:extLst>
            </p:cNvPr>
            <p:cNvSpPr txBox="1">
              <a:spLocks/>
            </p:cNvSpPr>
            <p:nvPr userDrawn="1"/>
          </p:nvSpPr>
          <p:spPr>
            <a:xfrm>
              <a:off x="-1449781" y="5013525"/>
              <a:ext cx="2867054" cy="2505452"/>
            </a:xfrm>
            <a:prstGeom prst="hexagon">
              <a:avLst/>
            </a:prstGeom>
            <a:grpFill/>
            <a:ln>
              <a:noFill/>
            </a:ln>
            <a:effectLst>
              <a:outerShdw blurRad="50800" dist="38100" dir="2700000" algn="tl" rotWithShape="0">
                <a:prstClr val="black">
                  <a:alpha val="40000"/>
                </a:prstClr>
              </a:outerShdw>
            </a:effectLst>
          </p:spPr>
        </p:sp>
        <p:sp>
          <p:nvSpPr>
            <p:cNvPr id="7" name="Picture Placeholder 2">
              <a:extLst>
                <a:ext uri="{FF2B5EF4-FFF2-40B4-BE49-F238E27FC236}">
                  <a16:creationId xmlns:a16="http://schemas.microsoft.com/office/drawing/2014/main" id="{21D35522-8119-0FF8-21CE-9904B0921E38}"/>
                </a:ext>
              </a:extLst>
            </p:cNvPr>
            <p:cNvSpPr txBox="1">
              <a:spLocks/>
            </p:cNvSpPr>
            <p:nvPr userDrawn="1"/>
          </p:nvSpPr>
          <p:spPr>
            <a:xfrm>
              <a:off x="886707" y="1124064"/>
              <a:ext cx="2867054" cy="2505452"/>
            </a:xfrm>
            <a:prstGeom prst="hexagon">
              <a:avLst/>
            </a:prstGeom>
            <a:grpFill/>
            <a:ln>
              <a:noFill/>
            </a:ln>
            <a:effectLst>
              <a:outerShdw blurRad="50800" dist="38100" dir="2700000" algn="tl" rotWithShape="0">
                <a:prstClr val="black">
                  <a:alpha val="40000"/>
                </a:prstClr>
              </a:outerShdw>
            </a:effectLst>
          </p:spPr>
        </p:sp>
        <p:sp>
          <p:nvSpPr>
            <p:cNvPr id="14" name="Picture Placeholder 2">
              <a:extLst>
                <a:ext uri="{FF2B5EF4-FFF2-40B4-BE49-F238E27FC236}">
                  <a16:creationId xmlns:a16="http://schemas.microsoft.com/office/drawing/2014/main" id="{1503D125-72F7-57F7-0008-0C76D01DE6B4}"/>
                </a:ext>
              </a:extLst>
            </p:cNvPr>
            <p:cNvSpPr txBox="1">
              <a:spLocks/>
            </p:cNvSpPr>
            <p:nvPr userDrawn="1"/>
          </p:nvSpPr>
          <p:spPr>
            <a:xfrm>
              <a:off x="886707" y="3721905"/>
              <a:ext cx="2867054" cy="2505452"/>
            </a:xfrm>
            <a:prstGeom prst="hexagon">
              <a:avLst/>
            </a:prstGeom>
            <a:grpFill/>
            <a:ln>
              <a:noFill/>
            </a:ln>
            <a:effectLst>
              <a:outerShdw blurRad="50800" dist="38100" dir="2700000" algn="tl" rotWithShape="0">
                <a:prstClr val="black">
                  <a:alpha val="40000"/>
                </a:prstClr>
              </a:outerShdw>
            </a:effectLst>
          </p:spPr>
        </p:sp>
        <p:sp>
          <p:nvSpPr>
            <p:cNvPr id="15" name="Picture Placeholder 2">
              <a:extLst>
                <a:ext uri="{FF2B5EF4-FFF2-40B4-BE49-F238E27FC236}">
                  <a16:creationId xmlns:a16="http://schemas.microsoft.com/office/drawing/2014/main" id="{DE5F4962-473D-4B8A-BF61-968FBE514B6A}"/>
                </a:ext>
              </a:extLst>
            </p:cNvPr>
            <p:cNvSpPr txBox="1">
              <a:spLocks/>
            </p:cNvSpPr>
            <p:nvPr userDrawn="1"/>
          </p:nvSpPr>
          <p:spPr>
            <a:xfrm>
              <a:off x="886707" y="6320347"/>
              <a:ext cx="2867054" cy="2505452"/>
            </a:xfrm>
            <a:prstGeom prst="hexagon">
              <a:avLst/>
            </a:prstGeom>
            <a:grpFill/>
            <a:ln>
              <a:noFill/>
            </a:ln>
            <a:effectLst>
              <a:outerShdw blurRad="50800" dist="38100" dir="2700000" algn="tl" rotWithShape="0">
                <a:prstClr val="black">
                  <a:alpha val="40000"/>
                </a:prstClr>
              </a:outerShdw>
            </a:effectLst>
          </p:spPr>
        </p:sp>
        <p:sp>
          <p:nvSpPr>
            <p:cNvPr id="16" name="Picture Placeholder 2">
              <a:extLst>
                <a:ext uri="{FF2B5EF4-FFF2-40B4-BE49-F238E27FC236}">
                  <a16:creationId xmlns:a16="http://schemas.microsoft.com/office/drawing/2014/main" id="{BE27875C-0BBE-F963-D4E0-AD59DD4B3E6C}"/>
                </a:ext>
              </a:extLst>
            </p:cNvPr>
            <p:cNvSpPr txBox="1">
              <a:spLocks/>
            </p:cNvSpPr>
            <p:nvPr userDrawn="1"/>
          </p:nvSpPr>
          <p:spPr>
            <a:xfrm>
              <a:off x="886707" y="-1473777"/>
              <a:ext cx="2867054" cy="2505452"/>
            </a:xfrm>
            <a:prstGeom prst="hexagon">
              <a:avLst/>
            </a:prstGeom>
            <a:grpFill/>
            <a:ln>
              <a:noFill/>
            </a:ln>
            <a:effectLst>
              <a:outerShdw blurRad="50800" dist="38100" dir="2700000" algn="tl" rotWithShape="0">
                <a:prstClr val="black">
                  <a:alpha val="40000"/>
                </a:prstClr>
              </a:outerShdw>
            </a:effectLst>
          </p:spPr>
        </p:sp>
        <p:sp>
          <p:nvSpPr>
            <p:cNvPr id="17" name="Picture Placeholder 2">
              <a:extLst>
                <a:ext uri="{FF2B5EF4-FFF2-40B4-BE49-F238E27FC236}">
                  <a16:creationId xmlns:a16="http://schemas.microsoft.com/office/drawing/2014/main" id="{19FD3A28-426C-6DD7-97BF-C0D5641AFF4E}"/>
                </a:ext>
              </a:extLst>
            </p:cNvPr>
            <p:cNvSpPr txBox="1">
              <a:spLocks/>
            </p:cNvSpPr>
            <p:nvPr userDrawn="1"/>
          </p:nvSpPr>
          <p:spPr>
            <a:xfrm>
              <a:off x="3223195" y="-166955"/>
              <a:ext cx="2867054" cy="2505452"/>
            </a:xfrm>
            <a:prstGeom prst="hexagon">
              <a:avLst/>
            </a:prstGeom>
            <a:grpFill/>
            <a:ln>
              <a:noFill/>
            </a:ln>
            <a:effectLst>
              <a:outerShdw blurRad="50800" dist="38100" dir="2700000" algn="tl" rotWithShape="0">
                <a:prstClr val="black">
                  <a:alpha val="40000"/>
                </a:prstClr>
              </a:outerShdw>
            </a:effectLst>
          </p:spPr>
        </p:sp>
        <p:sp>
          <p:nvSpPr>
            <p:cNvPr id="18" name="Picture Placeholder 2">
              <a:extLst>
                <a:ext uri="{FF2B5EF4-FFF2-40B4-BE49-F238E27FC236}">
                  <a16:creationId xmlns:a16="http://schemas.microsoft.com/office/drawing/2014/main" id="{455EDC6E-3AF2-35B6-8EB3-8D6CAD071577}"/>
                </a:ext>
              </a:extLst>
            </p:cNvPr>
            <p:cNvSpPr txBox="1">
              <a:spLocks/>
            </p:cNvSpPr>
            <p:nvPr userDrawn="1"/>
          </p:nvSpPr>
          <p:spPr>
            <a:xfrm>
              <a:off x="3223195" y="2430886"/>
              <a:ext cx="2867054" cy="2505452"/>
            </a:xfrm>
            <a:prstGeom prst="hexagon">
              <a:avLst/>
            </a:prstGeom>
            <a:grpFill/>
            <a:ln>
              <a:noFill/>
            </a:ln>
            <a:effectLst>
              <a:outerShdw blurRad="50800" dist="38100" dir="2700000" algn="tl" rotWithShape="0">
                <a:prstClr val="black">
                  <a:alpha val="40000"/>
                </a:prstClr>
              </a:outerShdw>
            </a:effectLst>
          </p:spPr>
        </p:sp>
        <p:sp>
          <p:nvSpPr>
            <p:cNvPr id="19" name="Picture Placeholder 2">
              <a:extLst>
                <a:ext uri="{FF2B5EF4-FFF2-40B4-BE49-F238E27FC236}">
                  <a16:creationId xmlns:a16="http://schemas.microsoft.com/office/drawing/2014/main" id="{AA763E78-E63A-F968-A0BB-B0A3ADE5193C}"/>
                </a:ext>
              </a:extLst>
            </p:cNvPr>
            <p:cNvSpPr txBox="1">
              <a:spLocks/>
            </p:cNvSpPr>
            <p:nvPr userDrawn="1"/>
          </p:nvSpPr>
          <p:spPr>
            <a:xfrm>
              <a:off x="3228946" y="5028727"/>
              <a:ext cx="2867054" cy="2505452"/>
            </a:xfrm>
            <a:prstGeom prst="hexagon">
              <a:avLst/>
            </a:prstGeom>
            <a:grpFill/>
            <a:ln>
              <a:noFill/>
            </a:ln>
            <a:effectLst>
              <a:outerShdw blurRad="50800" dist="38100" dir="2700000" algn="tl" rotWithShape="0">
                <a:prstClr val="black">
                  <a:alpha val="40000"/>
                </a:prstClr>
              </a:outerShdw>
            </a:effectLst>
          </p:spPr>
        </p:sp>
        <p:sp>
          <p:nvSpPr>
            <p:cNvPr id="22" name="Picture Placeholder 2">
              <a:extLst>
                <a:ext uri="{FF2B5EF4-FFF2-40B4-BE49-F238E27FC236}">
                  <a16:creationId xmlns:a16="http://schemas.microsoft.com/office/drawing/2014/main" id="{4556ADE3-6C94-2DA4-18BC-AD315B83CA3F}"/>
                </a:ext>
              </a:extLst>
            </p:cNvPr>
            <p:cNvSpPr txBox="1">
              <a:spLocks/>
            </p:cNvSpPr>
            <p:nvPr userDrawn="1"/>
          </p:nvSpPr>
          <p:spPr>
            <a:xfrm>
              <a:off x="-1449781" y="-194780"/>
              <a:ext cx="2867054" cy="2505452"/>
            </a:xfrm>
            <a:prstGeom prst="hexagon">
              <a:avLst/>
            </a:prstGeom>
            <a:grpFill/>
            <a:ln>
              <a:noFill/>
            </a:ln>
            <a:effectLst>
              <a:outerShdw blurRad="50800" dist="38100" dir="2700000" algn="tl" rotWithShape="0">
                <a:prstClr val="black">
                  <a:alpha val="40000"/>
                </a:prstClr>
              </a:outerShdw>
            </a:effectLst>
          </p:spPr>
          <p:txBody>
            <a:bodyPr vert="horz" lIns="91440" tIns="45720" rIns="91440" bIns="45720" rtlCol="0">
              <a:normAutofit/>
            </a:bodyPr>
            <a:lstStyle/>
            <a:p>
              <a:endParaRPr lang="en-US"/>
            </a:p>
          </p:txBody>
        </p:sp>
      </p:grpSp>
      <p:pic>
        <p:nvPicPr>
          <p:cNvPr id="37" name="Picture 36" descr="A picture containing map&#10;&#10;Description automatically generated" hidden="1">
            <a:extLst>
              <a:ext uri="{FF2B5EF4-FFF2-40B4-BE49-F238E27FC236}">
                <a16:creationId xmlns:a16="http://schemas.microsoft.com/office/drawing/2014/main" id="{D0D98052-EAC5-C17F-CADF-684D628A133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83273" y="-745540"/>
            <a:ext cx="11666816" cy="8750112"/>
          </a:xfrm>
          <a:prstGeom prst="rect">
            <a:avLst/>
          </a:prstGeom>
        </p:spPr>
      </p:pic>
      <p:sp>
        <p:nvSpPr>
          <p:cNvPr id="68" name="Oval 67">
            <a:extLst>
              <a:ext uri="{FF2B5EF4-FFF2-40B4-BE49-F238E27FC236}">
                <a16:creationId xmlns:a16="http://schemas.microsoft.com/office/drawing/2014/main" id="{73954BEF-EFD6-258D-6C72-D87AD910E1F4}"/>
              </a:ext>
            </a:extLst>
          </p:cNvPr>
          <p:cNvSpPr/>
          <p:nvPr userDrawn="1"/>
        </p:nvSpPr>
        <p:spPr>
          <a:xfrm>
            <a:off x="216921" y="5792418"/>
            <a:ext cx="984624" cy="984624"/>
          </a:xfrm>
          <a:prstGeom prst="ellipse">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665DF3D7-767B-B8BF-E72E-AC149607E780}"/>
              </a:ext>
            </a:extLst>
          </p:cNvPr>
          <p:cNvGrpSpPr/>
          <p:nvPr userDrawn="1"/>
        </p:nvGrpSpPr>
        <p:grpSpPr>
          <a:xfrm>
            <a:off x="-59779" y="5848350"/>
            <a:ext cx="12438744" cy="870324"/>
            <a:chOff x="-59779" y="5848350"/>
            <a:chExt cx="12438744" cy="870324"/>
          </a:xfrm>
        </p:grpSpPr>
        <p:sp>
          <p:nvSpPr>
            <p:cNvPr id="61" name="Rectangle 60">
              <a:extLst>
                <a:ext uri="{FF2B5EF4-FFF2-40B4-BE49-F238E27FC236}">
                  <a16:creationId xmlns:a16="http://schemas.microsoft.com/office/drawing/2014/main" id="{43BEEE8B-6BC5-54B7-F825-6720672287F9}"/>
                </a:ext>
              </a:extLst>
            </p:cNvPr>
            <p:cNvSpPr/>
            <p:nvPr userDrawn="1"/>
          </p:nvSpPr>
          <p:spPr>
            <a:xfrm>
              <a:off x="-59779" y="6094782"/>
              <a:ext cx="12438744" cy="510818"/>
            </a:xfrm>
            <a:prstGeom prst="rect">
              <a:avLst/>
            </a:prstGeom>
            <a:solidFill>
              <a:srgbClr val="236F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75F4561D-61DF-AB2A-B8B3-8181F1227BC4}"/>
                </a:ext>
              </a:extLst>
            </p:cNvPr>
            <p:cNvGrpSpPr/>
            <p:nvPr userDrawn="1"/>
          </p:nvGrpSpPr>
          <p:grpSpPr>
            <a:xfrm>
              <a:off x="274071" y="5848350"/>
              <a:ext cx="870324" cy="870324"/>
              <a:chOff x="274071" y="5848350"/>
              <a:chExt cx="870324" cy="870324"/>
            </a:xfrm>
          </p:grpSpPr>
          <p:sp>
            <p:nvSpPr>
              <p:cNvPr id="62" name="Oval 61">
                <a:extLst>
                  <a:ext uri="{FF2B5EF4-FFF2-40B4-BE49-F238E27FC236}">
                    <a16:creationId xmlns:a16="http://schemas.microsoft.com/office/drawing/2014/main" id="{1479EDB3-B190-B55E-6CE4-6918D3CAD30A}"/>
                  </a:ext>
                </a:extLst>
              </p:cNvPr>
              <p:cNvSpPr/>
              <p:nvPr userDrawn="1"/>
            </p:nvSpPr>
            <p:spPr>
              <a:xfrm>
                <a:off x="274071" y="5848350"/>
                <a:ext cx="870324" cy="870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text, sign, device, meter&#10;&#10;Description automatically generated">
                <a:extLst>
                  <a:ext uri="{FF2B5EF4-FFF2-40B4-BE49-F238E27FC236}">
                    <a16:creationId xmlns:a16="http://schemas.microsoft.com/office/drawing/2014/main" id="{580299C6-538E-C527-E331-3A00354C03E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9211" y="5908429"/>
                <a:ext cx="751158" cy="759845"/>
              </a:xfrm>
              <a:prstGeom prst="rect">
                <a:avLst/>
              </a:prstGeom>
            </p:spPr>
          </p:pic>
        </p:grpSp>
        <p:grpSp>
          <p:nvGrpSpPr>
            <p:cNvPr id="66" name="Group 65">
              <a:extLst>
                <a:ext uri="{FF2B5EF4-FFF2-40B4-BE49-F238E27FC236}">
                  <a16:creationId xmlns:a16="http://schemas.microsoft.com/office/drawing/2014/main" id="{5AED782F-6D26-6A89-5C24-F8D8156AAF8D}"/>
                </a:ext>
              </a:extLst>
            </p:cNvPr>
            <p:cNvGrpSpPr/>
            <p:nvPr userDrawn="1"/>
          </p:nvGrpSpPr>
          <p:grpSpPr>
            <a:xfrm>
              <a:off x="11084866" y="5868349"/>
              <a:ext cx="833063" cy="833063"/>
              <a:chOff x="11084866" y="5868349"/>
              <a:chExt cx="833063" cy="833063"/>
            </a:xfrm>
          </p:grpSpPr>
          <p:sp>
            <p:nvSpPr>
              <p:cNvPr id="63" name="Oval 62">
                <a:extLst>
                  <a:ext uri="{FF2B5EF4-FFF2-40B4-BE49-F238E27FC236}">
                    <a16:creationId xmlns:a16="http://schemas.microsoft.com/office/drawing/2014/main" id="{778F140C-FDD9-2CE2-AC2E-B56EA3FF4E18}"/>
                  </a:ext>
                </a:extLst>
              </p:cNvPr>
              <p:cNvSpPr/>
              <p:nvPr userDrawn="1"/>
            </p:nvSpPr>
            <p:spPr>
              <a:xfrm>
                <a:off x="11084866" y="5868349"/>
                <a:ext cx="833063" cy="833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86F95DF2-A59A-8AB5-10FF-28A787D7689E}"/>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144709" y="5920009"/>
                <a:ext cx="721056" cy="721056"/>
              </a:xfrm>
              <a:prstGeom prst="rect">
                <a:avLst/>
              </a:prstGeom>
            </p:spPr>
          </p:pic>
        </p:grpSp>
      </p:grpSp>
      <p:sp>
        <p:nvSpPr>
          <p:cNvPr id="57" name="Text Placeholder 56">
            <a:extLst>
              <a:ext uri="{FF2B5EF4-FFF2-40B4-BE49-F238E27FC236}">
                <a16:creationId xmlns:a16="http://schemas.microsoft.com/office/drawing/2014/main" id="{9E4751E8-0010-5B28-6309-50D9712EC4E1}"/>
              </a:ext>
            </a:extLst>
          </p:cNvPr>
          <p:cNvSpPr>
            <a:spLocks noGrp="1"/>
          </p:cNvSpPr>
          <p:nvPr>
            <p:ph type="body" sz="quarter" idx="23" hasCustomPrompt="1"/>
          </p:nvPr>
        </p:nvSpPr>
        <p:spPr>
          <a:xfrm>
            <a:off x="1257185" y="6094782"/>
            <a:ext cx="4308249" cy="510818"/>
          </a:xfrm>
          <a:prstGeom prst="rect">
            <a:avLst/>
          </a:prstGeom>
        </p:spPr>
        <p:txBody>
          <a:bodyPr anchor="ctr">
            <a:noAutofit/>
          </a:bodyPr>
          <a:lstStyle>
            <a:lvl1pPr>
              <a:defRPr sz="2200" b="1">
                <a:solidFill>
                  <a:schemeClr val="bg1"/>
                </a:solidFill>
              </a:defRPr>
            </a:lvl1pPr>
          </a:lstStyle>
          <a:p>
            <a:pPr lvl="0"/>
            <a:r>
              <a:rPr lang="en-US"/>
              <a:t>Node Location | Term &amp; Year</a:t>
            </a:r>
          </a:p>
        </p:txBody>
      </p:sp>
    </p:spTree>
    <p:extLst>
      <p:ext uri="{BB962C8B-B14F-4D97-AF65-F5344CB8AC3E}">
        <p14:creationId xmlns:p14="http://schemas.microsoft.com/office/powerpoint/2010/main" val="421513840"/>
      </p:ext>
    </p:extLst>
  </p:cSld>
  <p:clrMapOvr>
    <a:masterClrMapping/>
  </p:clrMapOvr>
  <p:extLst>
    <p:ext uri="{DCECCB84-F9BA-43D5-87BE-67443E8EF086}">
      <p15:sldGuideLst xmlns:p15="http://schemas.microsoft.com/office/powerpoint/2012/main">
        <p15:guide id="1" orient="horz" pos="3696" userDrawn="1">
          <p15:clr>
            <a:srgbClr val="FBAE40"/>
          </p15:clr>
        </p15:guide>
        <p15:guide id="2" orient="horz" pos="4224" userDrawn="1">
          <p15:clr>
            <a:srgbClr val="FBAE40"/>
          </p15:clr>
        </p15:guide>
        <p15:guide id="3" pos="751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mplate 1">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236F99"/>
                </a:solidFill>
              </a:defRPr>
            </a:lvl1pPr>
          </a:lstStyle>
          <a:p>
            <a:r>
              <a:rPr lang="en-US"/>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8681837"/>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236F99"/>
                </a:solidFill>
              </a:defRPr>
            </a:lvl1pPr>
          </a:lstStyle>
          <a:p>
            <a:r>
              <a:rPr lang="en-US"/>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A8369D19-BFA9-4BB8-6F47-46606B11B03E}"/>
              </a:ext>
            </a:extLst>
          </p:cNvPr>
          <p:cNvCxnSpPr>
            <a:cxnSpLocks/>
          </p:cNvCxnSpPr>
          <p:nvPr userDrawn="1"/>
        </p:nvCxnSpPr>
        <p:spPr>
          <a:xfrm>
            <a:off x="506895" y="1020147"/>
            <a:ext cx="11178209" cy="0"/>
          </a:xfrm>
          <a:prstGeom prst="line">
            <a:avLst/>
          </a:prstGeom>
          <a:ln w="12700">
            <a:solidFill>
              <a:srgbClr val="236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949256"/>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mplate 3">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04FADD02-D13D-9026-9FFF-55F748AEE95D}"/>
              </a:ext>
            </a:extLst>
          </p:cNvPr>
          <p:cNvSpPr/>
          <p:nvPr userDrawn="1"/>
        </p:nvSpPr>
        <p:spPr>
          <a:xfrm>
            <a:off x="0" y="-17532"/>
            <a:ext cx="12192000" cy="855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244F5C8-F0C5-D490-1ADB-34D1B4D19D10}"/>
              </a:ext>
            </a:extLst>
          </p:cNvPr>
          <p:cNvSpPr>
            <a:spLocks noGrp="1"/>
          </p:cNvSpPr>
          <p:nvPr>
            <p:ph type="title" hasCustomPrompt="1"/>
          </p:nvPr>
        </p:nvSpPr>
        <p:spPr>
          <a:xfrm>
            <a:off x="1" y="256268"/>
            <a:ext cx="12239626" cy="825844"/>
          </a:xfrm>
          <a:solidFill>
            <a:srgbClr val="236F99"/>
          </a:solidFill>
          <a:effectLst>
            <a:outerShdw blurRad="50800" dist="38100" dir="5400000" algn="t" rotWithShape="0">
              <a:prstClr val="black">
                <a:alpha val="40000"/>
              </a:prstClr>
            </a:outerShdw>
          </a:effectLst>
        </p:spPr>
        <p:txBody>
          <a:bodyPr anchor="ctr">
            <a:normAutofit/>
          </a:bodyPr>
          <a:lstStyle>
            <a:lvl1pPr marL="502920">
              <a:defRPr sz="4400">
                <a:solidFill>
                  <a:schemeClr val="bg1"/>
                </a:solidFill>
              </a:defRPr>
            </a:lvl1pPr>
          </a:lstStyle>
          <a:p>
            <a:r>
              <a:rPr lang="en-US"/>
              <a:t>Slide Header</a:t>
            </a:r>
          </a:p>
        </p:txBody>
      </p:sp>
      <p:grpSp>
        <p:nvGrpSpPr>
          <p:cNvPr id="24" name="Group 23" hidden="1">
            <a:extLst>
              <a:ext uri="{FF2B5EF4-FFF2-40B4-BE49-F238E27FC236}">
                <a16:creationId xmlns:a16="http://schemas.microsoft.com/office/drawing/2014/main" id="{3ABC1DB5-53A8-A8EF-3AA0-ABCEA23F4CD5}"/>
              </a:ext>
            </a:extLst>
          </p:cNvPr>
          <p:cNvGrpSpPr/>
          <p:nvPr userDrawn="1"/>
        </p:nvGrpSpPr>
        <p:grpSpPr>
          <a:xfrm>
            <a:off x="11558104" y="6223000"/>
            <a:ext cx="892004" cy="908790"/>
            <a:chOff x="-136377" y="-748660"/>
            <a:chExt cx="1398014" cy="1424321"/>
          </a:xfrm>
        </p:grpSpPr>
        <p:sp>
          <p:nvSpPr>
            <p:cNvPr id="25" name="Hexagon 24">
              <a:extLst>
                <a:ext uri="{FF2B5EF4-FFF2-40B4-BE49-F238E27FC236}">
                  <a16:creationId xmlns:a16="http://schemas.microsoft.com/office/drawing/2014/main" id="{DF813A7B-A4EC-392C-607F-86969C77A75D}"/>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4790DFB-8B0D-0E89-6D5B-81C8E6AB0C6E}"/>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36BFF2BB-2709-061A-A344-74FCE8C9CBFC}"/>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descr="A black and white logo&#10;&#10;Description automatically generated with low confidence" hidden="1">
            <a:extLst>
              <a:ext uri="{FF2B5EF4-FFF2-40B4-BE49-F238E27FC236}">
                <a16:creationId xmlns:a16="http://schemas.microsoft.com/office/drawing/2014/main" id="{E2647D46-68D1-5179-674C-EF14C91EAC9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643361" y="6285395"/>
            <a:ext cx="305840" cy="305840"/>
          </a:xfrm>
          <a:prstGeom prst="rect">
            <a:avLst/>
          </a:prstGeom>
        </p:spPr>
      </p:pic>
      <p:sp>
        <p:nvSpPr>
          <p:cNvPr id="7" name="Content Placeholder 21">
            <a:extLst>
              <a:ext uri="{FF2B5EF4-FFF2-40B4-BE49-F238E27FC236}">
                <a16:creationId xmlns:a16="http://schemas.microsoft.com/office/drawing/2014/main" id="{F817FFB6-3762-D691-C241-AF601D94FEEF}"/>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6069512"/>
      </p:ext>
    </p:extLst>
  </p:cSld>
  <p:clrMapOvr>
    <a:masterClrMapping/>
  </p:clrMapOvr>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mplate 4">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2D33F3-DDD8-5A8F-7556-07012382B9F8}"/>
              </a:ext>
            </a:extLst>
          </p:cNvPr>
          <p:cNvSpPr/>
          <p:nvPr userDrawn="1"/>
        </p:nvSpPr>
        <p:spPr>
          <a:xfrm>
            <a:off x="11049419" y="0"/>
            <a:ext cx="1142580" cy="68580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4008541E-0C5D-667E-ABCE-E7AEECAD3EC0}"/>
              </a:ext>
            </a:extLst>
          </p:cNvPr>
          <p:cNvGrpSpPr/>
          <p:nvPr userDrawn="1"/>
        </p:nvGrpSpPr>
        <p:grpSpPr>
          <a:xfrm>
            <a:off x="10062388" y="5499148"/>
            <a:ext cx="2825197" cy="1590505"/>
            <a:chOff x="-84721" y="6584685"/>
            <a:chExt cx="2496809" cy="1405630"/>
          </a:xfrm>
          <a:noFill/>
        </p:grpSpPr>
        <p:sp>
          <p:nvSpPr>
            <p:cNvPr id="103" name="Hexagon 102">
              <a:extLst>
                <a:ext uri="{FF2B5EF4-FFF2-40B4-BE49-F238E27FC236}">
                  <a16:creationId xmlns:a16="http://schemas.microsoft.com/office/drawing/2014/main" id="{E1999ED7-11CE-94EC-0F80-6B68C7E52B37}"/>
                </a:ext>
              </a:extLst>
            </p:cNvPr>
            <p:cNvSpPr/>
            <p:nvPr userDrawn="1"/>
          </p:nvSpPr>
          <p:spPr>
            <a:xfrm rot="5400000">
              <a:off x="1314884"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Hexagon 104">
              <a:extLst>
                <a:ext uri="{FF2B5EF4-FFF2-40B4-BE49-F238E27FC236}">
                  <a16:creationId xmlns:a16="http://schemas.microsoft.com/office/drawing/2014/main" id="{70520965-F8BB-BE04-BAA0-BD2A291E289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exagon 105">
              <a:extLst>
                <a:ext uri="{FF2B5EF4-FFF2-40B4-BE49-F238E27FC236}">
                  <a16:creationId xmlns:a16="http://schemas.microsoft.com/office/drawing/2014/main" id="{FE86AE59-0020-FDBB-2439-9243E268DA06}"/>
                </a:ext>
              </a:extLst>
            </p:cNvPr>
            <p:cNvSpPr/>
            <p:nvPr userDrawn="1"/>
          </p:nvSpPr>
          <p:spPr>
            <a:xfrm rot="5400000">
              <a:off x="590059"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exagon 106">
              <a:extLst>
                <a:ext uri="{FF2B5EF4-FFF2-40B4-BE49-F238E27FC236}">
                  <a16:creationId xmlns:a16="http://schemas.microsoft.com/office/drawing/2014/main" id="{34452725-3E50-E661-249A-527D95CC50B8}"/>
                </a:ext>
              </a:extLst>
            </p:cNvPr>
            <p:cNvSpPr/>
            <p:nvPr userDrawn="1"/>
          </p:nvSpPr>
          <p:spPr>
            <a:xfrm rot="5400000">
              <a:off x="1697259"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Hexagon 108">
              <a:extLst>
                <a:ext uri="{FF2B5EF4-FFF2-40B4-BE49-F238E27FC236}">
                  <a16:creationId xmlns:a16="http://schemas.microsoft.com/office/drawing/2014/main" id="{F826EBA8-D902-2DDC-ECE6-AE1425ACE647}"/>
                </a:ext>
              </a:extLst>
            </p:cNvPr>
            <p:cNvSpPr/>
            <p:nvPr userDrawn="1"/>
          </p:nvSpPr>
          <p:spPr>
            <a:xfrm rot="5400000">
              <a:off x="23248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Hexagon 109">
              <a:extLst>
                <a:ext uri="{FF2B5EF4-FFF2-40B4-BE49-F238E27FC236}">
                  <a16:creationId xmlns:a16="http://schemas.microsoft.com/office/drawing/2014/main" id="{FA916CF3-8F97-6F7C-C972-1CA8508A7193}"/>
                </a:ext>
              </a:extLst>
            </p:cNvPr>
            <p:cNvSpPr/>
            <p:nvPr userDrawn="1"/>
          </p:nvSpPr>
          <p:spPr>
            <a:xfrm rot="5400000">
              <a:off x="947178"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D6BEE349-D434-C3A7-1E58-904EA5528EC1}"/>
              </a:ext>
            </a:extLst>
          </p:cNvPr>
          <p:cNvGrpSpPr/>
          <p:nvPr userDrawn="1"/>
        </p:nvGrpSpPr>
        <p:grpSpPr>
          <a:xfrm>
            <a:off x="10037765" y="-307852"/>
            <a:ext cx="2834722" cy="1590505"/>
            <a:chOff x="-84721" y="6584685"/>
            <a:chExt cx="2505227" cy="1405630"/>
          </a:xfrm>
          <a:noFill/>
        </p:grpSpPr>
        <p:sp>
          <p:nvSpPr>
            <p:cNvPr id="31" name="Hexagon 30">
              <a:extLst>
                <a:ext uri="{FF2B5EF4-FFF2-40B4-BE49-F238E27FC236}">
                  <a16:creationId xmlns:a16="http://schemas.microsoft.com/office/drawing/2014/main" id="{855CFDB3-2BF7-EF93-F8FF-97183BD7E31F}"/>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32">
              <a:extLst>
                <a:ext uri="{FF2B5EF4-FFF2-40B4-BE49-F238E27FC236}">
                  <a16:creationId xmlns:a16="http://schemas.microsoft.com/office/drawing/2014/main" id="{A1C094DB-1CA1-7C59-9287-C812846F2382}"/>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a:extLst>
                <a:ext uri="{FF2B5EF4-FFF2-40B4-BE49-F238E27FC236}">
                  <a16:creationId xmlns:a16="http://schemas.microsoft.com/office/drawing/2014/main" id="{43F901D1-BB0B-50DE-EC98-9EC3DAB1C534}"/>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a:extLst>
                <a:ext uri="{FF2B5EF4-FFF2-40B4-BE49-F238E27FC236}">
                  <a16:creationId xmlns:a16="http://schemas.microsoft.com/office/drawing/2014/main" id="{ECD95275-B356-437F-9C0B-7CEEA96D0C7B}"/>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a:extLst>
                <a:ext uri="{FF2B5EF4-FFF2-40B4-BE49-F238E27FC236}">
                  <a16:creationId xmlns:a16="http://schemas.microsoft.com/office/drawing/2014/main" id="{934BB05E-6294-C1ED-CF5B-26FC55F035B6}"/>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a:extLst>
                <a:ext uri="{FF2B5EF4-FFF2-40B4-BE49-F238E27FC236}">
                  <a16:creationId xmlns:a16="http://schemas.microsoft.com/office/drawing/2014/main" id="{F58B4FB4-83D9-1840-0710-E973D035D229}"/>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9F93176B-37C7-35E6-19B0-BA3166E0A466}"/>
              </a:ext>
            </a:extLst>
          </p:cNvPr>
          <p:cNvGrpSpPr/>
          <p:nvPr userDrawn="1"/>
        </p:nvGrpSpPr>
        <p:grpSpPr>
          <a:xfrm>
            <a:off x="10037765" y="1149304"/>
            <a:ext cx="2834722" cy="1590505"/>
            <a:chOff x="-84721" y="6584685"/>
            <a:chExt cx="2505227" cy="1405630"/>
          </a:xfrm>
          <a:noFill/>
        </p:grpSpPr>
        <p:sp>
          <p:nvSpPr>
            <p:cNvPr id="76" name="Hexagon 75">
              <a:extLst>
                <a:ext uri="{FF2B5EF4-FFF2-40B4-BE49-F238E27FC236}">
                  <a16:creationId xmlns:a16="http://schemas.microsoft.com/office/drawing/2014/main" id="{09311B5F-EA17-89A5-DBD5-46D6ED983777}"/>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xagon 77">
              <a:extLst>
                <a:ext uri="{FF2B5EF4-FFF2-40B4-BE49-F238E27FC236}">
                  <a16:creationId xmlns:a16="http://schemas.microsoft.com/office/drawing/2014/main" id="{B49A8879-79E4-28B0-DBB5-0739B4DA46B3}"/>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exagon 78">
              <a:extLst>
                <a:ext uri="{FF2B5EF4-FFF2-40B4-BE49-F238E27FC236}">
                  <a16:creationId xmlns:a16="http://schemas.microsoft.com/office/drawing/2014/main" id="{5C53638C-F843-7276-E0A8-AB1A3D09A47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exagon 79">
              <a:extLst>
                <a:ext uri="{FF2B5EF4-FFF2-40B4-BE49-F238E27FC236}">
                  <a16:creationId xmlns:a16="http://schemas.microsoft.com/office/drawing/2014/main" id="{E4162E6A-0FBD-ACAF-5BC1-6D7DE7D94B99}"/>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exagon 81">
              <a:extLst>
                <a:ext uri="{FF2B5EF4-FFF2-40B4-BE49-F238E27FC236}">
                  <a16:creationId xmlns:a16="http://schemas.microsoft.com/office/drawing/2014/main" id="{C1BB6E33-5BE8-11C5-21CB-FD1077EC0FC8}"/>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exagon 82">
              <a:extLst>
                <a:ext uri="{FF2B5EF4-FFF2-40B4-BE49-F238E27FC236}">
                  <a16:creationId xmlns:a16="http://schemas.microsoft.com/office/drawing/2014/main" id="{6521AE67-0B01-3F16-95BF-2DF46A50D966}"/>
                </a:ext>
              </a:extLst>
            </p:cNvPr>
            <p:cNvSpPr/>
            <p:nvPr userDrawn="1"/>
          </p:nvSpPr>
          <p:spPr>
            <a:xfrm rot="5400000">
              <a:off x="972432"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055C3CB5-8E6E-A3FF-4AD1-A03181C03F38}"/>
              </a:ext>
            </a:extLst>
          </p:cNvPr>
          <p:cNvGrpSpPr/>
          <p:nvPr userDrawn="1"/>
        </p:nvGrpSpPr>
        <p:grpSpPr>
          <a:xfrm>
            <a:off x="10037765" y="2595648"/>
            <a:ext cx="2834722" cy="1590505"/>
            <a:chOff x="-84721" y="6584685"/>
            <a:chExt cx="2505227" cy="1405630"/>
          </a:xfrm>
          <a:noFill/>
        </p:grpSpPr>
        <p:sp>
          <p:nvSpPr>
            <p:cNvPr id="85" name="Hexagon 84">
              <a:extLst>
                <a:ext uri="{FF2B5EF4-FFF2-40B4-BE49-F238E27FC236}">
                  <a16:creationId xmlns:a16="http://schemas.microsoft.com/office/drawing/2014/main" id="{122A98AB-E2F5-7991-C264-300153632FF3}"/>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Hexagon 86">
              <a:extLst>
                <a:ext uri="{FF2B5EF4-FFF2-40B4-BE49-F238E27FC236}">
                  <a16:creationId xmlns:a16="http://schemas.microsoft.com/office/drawing/2014/main" id="{FA62EEE8-9C2D-43A0-7B56-9F0C8D73BE5D}"/>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exagon 87">
              <a:extLst>
                <a:ext uri="{FF2B5EF4-FFF2-40B4-BE49-F238E27FC236}">
                  <a16:creationId xmlns:a16="http://schemas.microsoft.com/office/drawing/2014/main" id="{3DE868D4-490E-4CB9-4009-809C3B5841A3}"/>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Hexagon 88">
              <a:extLst>
                <a:ext uri="{FF2B5EF4-FFF2-40B4-BE49-F238E27FC236}">
                  <a16:creationId xmlns:a16="http://schemas.microsoft.com/office/drawing/2014/main" id="{920BC924-60E0-9A73-0028-C8B8BAA30185}"/>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exagon 90">
              <a:extLst>
                <a:ext uri="{FF2B5EF4-FFF2-40B4-BE49-F238E27FC236}">
                  <a16:creationId xmlns:a16="http://schemas.microsoft.com/office/drawing/2014/main" id="{2DC19D0E-75D2-9DDA-A707-A98DA976E9EE}"/>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xagon 91">
              <a:extLst>
                <a:ext uri="{FF2B5EF4-FFF2-40B4-BE49-F238E27FC236}">
                  <a16:creationId xmlns:a16="http://schemas.microsoft.com/office/drawing/2014/main" id="{0DE1D996-3C5A-1AAA-46F6-B5C0087C81E2}"/>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a:extLst>
              <a:ext uri="{FF2B5EF4-FFF2-40B4-BE49-F238E27FC236}">
                <a16:creationId xmlns:a16="http://schemas.microsoft.com/office/drawing/2014/main" id="{EF6AC336-9B61-DEF1-89F6-0BD962476923}"/>
              </a:ext>
            </a:extLst>
          </p:cNvPr>
          <p:cNvGrpSpPr/>
          <p:nvPr userDrawn="1"/>
        </p:nvGrpSpPr>
        <p:grpSpPr>
          <a:xfrm>
            <a:off x="10037765" y="4052804"/>
            <a:ext cx="2834722" cy="1590505"/>
            <a:chOff x="-84721" y="6584685"/>
            <a:chExt cx="2505227" cy="1405630"/>
          </a:xfrm>
          <a:noFill/>
        </p:grpSpPr>
        <p:sp>
          <p:nvSpPr>
            <p:cNvPr id="94" name="Hexagon 93">
              <a:extLst>
                <a:ext uri="{FF2B5EF4-FFF2-40B4-BE49-F238E27FC236}">
                  <a16:creationId xmlns:a16="http://schemas.microsoft.com/office/drawing/2014/main" id="{C43796AC-265D-9BF2-F514-923CF56CFB94}"/>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a:extLst>
                <a:ext uri="{FF2B5EF4-FFF2-40B4-BE49-F238E27FC236}">
                  <a16:creationId xmlns:a16="http://schemas.microsoft.com/office/drawing/2014/main" id="{A669E070-5B2E-234A-C0CF-4CF1D27EF43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a:extLst>
                <a:ext uri="{FF2B5EF4-FFF2-40B4-BE49-F238E27FC236}">
                  <a16:creationId xmlns:a16="http://schemas.microsoft.com/office/drawing/2014/main" id="{6D094AEB-9518-F082-347E-2C46B49552F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a:extLst>
                <a:ext uri="{FF2B5EF4-FFF2-40B4-BE49-F238E27FC236}">
                  <a16:creationId xmlns:a16="http://schemas.microsoft.com/office/drawing/2014/main" id="{E8263F7C-86E0-304D-0F31-C11818B6662F}"/>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Hexagon 99">
              <a:extLst>
                <a:ext uri="{FF2B5EF4-FFF2-40B4-BE49-F238E27FC236}">
                  <a16:creationId xmlns:a16="http://schemas.microsoft.com/office/drawing/2014/main" id="{C1845CF7-6365-9AA3-6BB6-D5FD017F5481}"/>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Hexagon 100">
              <a:extLst>
                <a:ext uri="{FF2B5EF4-FFF2-40B4-BE49-F238E27FC236}">
                  <a16:creationId xmlns:a16="http://schemas.microsoft.com/office/drawing/2014/main" id="{7AF47CC6-16C4-5D0C-02E7-16F89A4AACFD}"/>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Rectangle 110">
            <a:extLst>
              <a:ext uri="{FF2B5EF4-FFF2-40B4-BE49-F238E27FC236}">
                <a16:creationId xmlns:a16="http://schemas.microsoft.com/office/drawing/2014/main" id="{535772C4-96E0-643F-5B61-F933FF3B155C}"/>
              </a:ext>
            </a:extLst>
          </p:cNvPr>
          <p:cNvSpPr/>
          <p:nvPr userDrawn="1"/>
        </p:nvSpPr>
        <p:spPr>
          <a:xfrm>
            <a:off x="0" y="0"/>
            <a:ext cx="11045527" cy="6858000"/>
          </a:xfrm>
          <a:prstGeom prst="rect">
            <a:avLst/>
          </a:prstGeom>
          <a:solidFill>
            <a:schemeClr val="bg1"/>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0218940" cy="690466"/>
          </a:xfrm>
        </p:spPr>
        <p:txBody>
          <a:bodyPr anchor="t">
            <a:normAutofit/>
          </a:bodyPr>
          <a:lstStyle>
            <a:lvl1pPr>
              <a:defRPr sz="4400">
                <a:solidFill>
                  <a:srgbClr val="236F99"/>
                </a:solidFill>
              </a:defRPr>
            </a:lvl1pPr>
          </a:lstStyle>
          <a:p>
            <a:r>
              <a:rPr lang="en-US"/>
              <a:t>Slide Header</a:t>
            </a:r>
          </a:p>
        </p:txBody>
      </p:sp>
      <p:sp>
        <p:nvSpPr>
          <p:cNvPr id="3" name="Content Placeholder 21">
            <a:extLst>
              <a:ext uri="{FF2B5EF4-FFF2-40B4-BE49-F238E27FC236}">
                <a16:creationId xmlns:a16="http://schemas.microsoft.com/office/drawing/2014/main" id="{DEEF9AAA-56D5-E6F6-3827-B32C0BF23EEC}"/>
              </a:ext>
            </a:extLst>
          </p:cNvPr>
          <p:cNvSpPr>
            <a:spLocks noGrp="1"/>
          </p:cNvSpPr>
          <p:nvPr>
            <p:ph sz="quarter" idx="10"/>
          </p:nvPr>
        </p:nvSpPr>
        <p:spPr>
          <a:xfrm>
            <a:off x="506897" y="1295400"/>
            <a:ext cx="10209414"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9089036"/>
      </p:ext>
    </p:extLst>
  </p:cSld>
  <p:clrMapOvr>
    <a:masterClrMapping/>
  </p:clrMapOvr>
  <p:extLst>
    <p:ext uri="{DCECCB84-F9BA-43D5-87BE-67443E8EF086}">
      <p15:sldGuideLst xmlns:p15="http://schemas.microsoft.com/office/powerpoint/2012/main">
        <p15:guide id="1" pos="76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5">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1179175" cy="690466"/>
          </a:xfrm>
        </p:spPr>
        <p:txBody>
          <a:bodyPr anchor="t">
            <a:normAutofit/>
          </a:bodyPr>
          <a:lstStyle>
            <a:lvl1pPr>
              <a:defRPr sz="4400">
                <a:solidFill>
                  <a:srgbClr val="236F99"/>
                </a:solidFill>
              </a:defRPr>
            </a:lvl1pPr>
          </a:lstStyle>
          <a:p>
            <a:r>
              <a:rPr lang="en-US"/>
              <a:t>Slide Header</a:t>
            </a:r>
          </a:p>
        </p:txBody>
      </p:sp>
      <p:pic>
        <p:nvPicPr>
          <p:cNvPr id="19" name="Picture 18" descr="A black and white logo&#10;&#10;Description automatically generated with low confidence">
            <a:extLst>
              <a:ext uri="{FF2B5EF4-FFF2-40B4-BE49-F238E27FC236}">
                <a16:creationId xmlns:a16="http://schemas.microsoft.com/office/drawing/2014/main" id="{68B3E7C2-9A12-6357-E537-36FA627B56CB}"/>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166706" y="6075533"/>
            <a:ext cx="567983" cy="567983"/>
          </a:xfrm>
          <a:prstGeom prst="rect">
            <a:avLst/>
          </a:prstGeom>
        </p:spPr>
      </p:pic>
      <p:sp>
        <p:nvSpPr>
          <p:cNvPr id="3" name="Content Placeholder 21">
            <a:extLst>
              <a:ext uri="{FF2B5EF4-FFF2-40B4-BE49-F238E27FC236}">
                <a16:creationId xmlns:a16="http://schemas.microsoft.com/office/drawing/2014/main" id="{2A761A5E-8729-ADC9-50FF-1A446907793D}"/>
              </a:ext>
            </a:extLst>
          </p:cNvPr>
          <p:cNvSpPr>
            <a:spLocks noGrp="1"/>
          </p:cNvSpPr>
          <p:nvPr userDrawn="1">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Freeform: Shape 50">
            <a:extLst>
              <a:ext uri="{FF2B5EF4-FFF2-40B4-BE49-F238E27FC236}">
                <a16:creationId xmlns:a16="http://schemas.microsoft.com/office/drawing/2014/main" id="{F52E3164-2D35-C28F-DA1A-025903CD875C}"/>
              </a:ext>
            </a:extLst>
          </p:cNvPr>
          <p:cNvSpPr/>
          <p:nvPr userDrawn="1"/>
        </p:nvSpPr>
        <p:spPr>
          <a:xfrm>
            <a:off x="-25399" y="66676"/>
            <a:ext cx="529521" cy="1228725"/>
          </a:xfrm>
          <a:custGeom>
            <a:avLst/>
            <a:gdLst>
              <a:gd name="connsiteX0" fmla="*/ 25047 w 529521"/>
              <a:gd name="connsiteY0" fmla="*/ 0 h 1228725"/>
              <a:gd name="connsiteX1" fmla="*/ 529521 w 529521"/>
              <a:gd name="connsiteY1" fmla="*/ 252237 h 1228725"/>
              <a:gd name="connsiteX2" fmla="*/ 529521 w 529521"/>
              <a:gd name="connsiteY2" fmla="*/ 976489 h 1228725"/>
              <a:gd name="connsiteX3" fmla="*/ 25047 w 529521"/>
              <a:gd name="connsiteY3" fmla="*/ 1228725 h 1228725"/>
              <a:gd name="connsiteX4" fmla="*/ 0 w 529521"/>
              <a:gd name="connsiteY4" fmla="*/ 1216202 h 1228725"/>
              <a:gd name="connsiteX5" fmla="*/ 0 w 529521"/>
              <a:gd name="connsiteY5" fmla="*/ 12524 h 1228725"/>
              <a:gd name="connsiteX6" fmla="*/ 25047 w 529521"/>
              <a:gd name="connsiteY6" fmla="*/ 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521" h="1228725">
                <a:moveTo>
                  <a:pt x="25047" y="0"/>
                </a:moveTo>
                <a:lnTo>
                  <a:pt x="529521" y="252237"/>
                </a:lnTo>
                <a:lnTo>
                  <a:pt x="529521" y="976489"/>
                </a:lnTo>
                <a:lnTo>
                  <a:pt x="25047" y="1228725"/>
                </a:lnTo>
                <a:lnTo>
                  <a:pt x="0" y="1216202"/>
                </a:lnTo>
                <a:lnTo>
                  <a:pt x="0" y="12524"/>
                </a:lnTo>
                <a:lnTo>
                  <a:pt x="25047" y="0"/>
                </a:lnTo>
                <a:close/>
              </a:path>
            </a:pathLst>
          </a:cu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90223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11" name="Arrow: Pentagon 10">
            <a:extLst>
              <a:ext uri="{FF2B5EF4-FFF2-40B4-BE49-F238E27FC236}">
                <a16:creationId xmlns:a16="http://schemas.microsoft.com/office/drawing/2014/main" id="{B09BF83D-67AF-A36F-0D52-1CD9978F2BB2}"/>
              </a:ext>
            </a:extLst>
          </p:cNvPr>
          <p:cNvSpPr/>
          <p:nvPr userDrawn="1"/>
        </p:nvSpPr>
        <p:spPr>
          <a:xfrm rot="5400000">
            <a:off x="8604114" y="2281136"/>
            <a:ext cx="5632315" cy="1070042"/>
          </a:xfrm>
          <a:prstGeom prst="homePlate">
            <a:avLst/>
          </a:prstGeom>
          <a:solidFill>
            <a:srgbClr val="236F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 device, meter&#10;&#10;Description automatically generated">
            <a:extLst>
              <a:ext uri="{FF2B5EF4-FFF2-40B4-BE49-F238E27FC236}">
                <a16:creationId xmlns:a16="http://schemas.microsoft.com/office/drawing/2014/main" id="{8E2C8C4E-F03E-79B2-F29A-B1BB3E6FCA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9844" y="5842431"/>
            <a:ext cx="751158" cy="759845"/>
          </a:xfrm>
          <a:prstGeom prst="rect">
            <a:avLst/>
          </a:prstGeom>
        </p:spPr>
      </p:pic>
      <p:pic>
        <p:nvPicPr>
          <p:cNvPr id="10" name="Picture 9">
            <a:extLst>
              <a:ext uri="{FF2B5EF4-FFF2-40B4-BE49-F238E27FC236}">
                <a16:creationId xmlns:a16="http://schemas.microsoft.com/office/drawing/2014/main" id="{C8C90640-7C33-80F4-69B5-960CA01E93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25642" y="255724"/>
            <a:ext cx="764423" cy="764423"/>
          </a:xfrm>
          <a:prstGeom prst="rect">
            <a:avLst/>
          </a:prstGeom>
        </p:spPr>
      </p:pic>
      <p:sp>
        <p:nvSpPr>
          <p:cNvPr id="4" name="Title 1">
            <a:extLst>
              <a:ext uri="{FF2B5EF4-FFF2-40B4-BE49-F238E27FC236}">
                <a16:creationId xmlns:a16="http://schemas.microsoft.com/office/drawing/2014/main" id="{778AA538-93EB-5999-ACD7-17F87DFC8152}"/>
              </a:ext>
            </a:extLst>
          </p:cNvPr>
          <p:cNvSpPr txBox="1">
            <a:spLocks/>
          </p:cNvSpPr>
          <p:nvPr userDrawn="1"/>
        </p:nvSpPr>
        <p:spPr>
          <a:xfrm>
            <a:off x="506895" y="329681"/>
            <a:ext cx="10320761" cy="69046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4DAEB3"/>
                </a:solidFill>
                <a:latin typeface="+mj-lt"/>
                <a:ea typeface="+mj-ea"/>
                <a:cs typeface="+mj-cs"/>
              </a:defRPr>
            </a:lvl1pPr>
          </a:lstStyle>
          <a:p>
            <a:r>
              <a:rPr lang="en-US">
                <a:solidFill>
                  <a:srgbClr val="236F99"/>
                </a:solidFill>
              </a:rPr>
              <a:t>Acknowledgments</a:t>
            </a:r>
          </a:p>
        </p:txBody>
      </p:sp>
      <p:sp>
        <p:nvSpPr>
          <p:cNvPr id="6" name="Text Placeholder 5">
            <a:extLst>
              <a:ext uri="{FF2B5EF4-FFF2-40B4-BE49-F238E27FC236}">
                <a16:creationId xmlns:a16="http://schemas.microsoft.com/office/drawing/2014/main" id="{B8BB4FF0-9FE6-EE5E-D204-F45A707BCF9E}"/>
              </a:ext>
            </a:extLst>
          </p:cNvPr>
          <p:cNvSpPr>
            <a:spLocks noGrp="1"/>
          </p:cNvSpPr>
          <p:nvPr>
            <p:ph type="body" sz="quarter" idx="10"/>
          </p:nvPr>
        </p:nvSpPr>
        <p:spPr>
          <a:xfrm>
            <a:off x="506895" y="1295400"/>
            <a:ext cx="10213975" cy="4757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00AAC618-7ED2-BA73-A710-12AFF6E7B9D5}"/>
              </a:ext>
            </a:extLst>
          </p:cNvPr>
          <p:cNvSpPr/>
          <p:nvPr userDrawn="1"/>
        </p:nvSpPr>
        <p:spPr>
          <a:xfrm>
            <a:off x="380998" y="6151819"/>
            <a:ext cx="10391777" cy="45397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prstClr val="black"/>
              </a:buClr>
              <a:buSzPct val="25000"/>
              <a:defRPr/>
            </a:pPr>
            <a:r>
              <a:rPr lang="en-US" sz="750" i="1">
                <a:solidFill>
                  <a:schemeClr val="tx1">
                    <a:lumMod val="75000"/>
                    <a:lumOff val="25000"/>
                  </a:schemeClr>
                </a:solidFill>
                <a:latin typeface="+mj-lt"/>
              </a:rPr>
              <a:t>This material is based upon work supported by NASA through contract 80LARC23FA024.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79466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E20B6-997D-7207-E530-00F862A31900}"/>
              </a:ext>
            </a:extLst>
          </p:cNvPr>
          <p:cNvSpPr>
            <a:spLocks noGrp="1"/>
          </p:cNvSpPr>
          <p:nvPr>
            <p:ph type="title"/>
          </p:nvPr>
        </p:nvSpPr>
        <p:spPr>
          <a:xfrm>
            <a:off x="5162549" y="1289050"/>
            <a:ext cx="5753100" cy="1325563"/>
          </a:xfrm>
          <a:prstGeom prst="rect">
            <a:avLst/>
          </a:prstGeom>
        </p:spPr>
        <p:txBody>
          <a:bodyPr vert="horz" lIns="91440" tIns="45720" rIns="91440" bIns="45720" rtlCol="0" anchor="ctr">
            <a:normAutofit/>
          </a:bodyPr>
          <a:lstStyle/>
          <a:p>
            <a:r>
              <a:rPr lang="en-US"/>
              <a:t>PROJECT SHORT TITLE (ALL CAPS)</a:t>
            </a:r>
          </a:p>
        </p:txBody>
      </p:sp>
      <p:sp>
        <p:nvSpPr>
          <p:cNvPr id="6" name="Text Placeholder 5">
            <a:extLst>
              <a:ext uri="{FF2B5EF4-FFF2-40B4-BE49-F238E27FC236}">
                <a16:creationId xmlns:a16="http://schemas.microsoft.com/office/drawing/2014/main" id="{8D346387-C5EA-58A9-32AA-202FDE7B05AC}"/>
              </a:ext>
            </a:extLst>
          </p:cNvPr>
          <p:cNvSpPr>
            <a:spLocks noGrp="1"/>
          </p:cNvSpPr>
          <p:nvPr>
            <p:ph type="body" idx="1"/>
          </p:nvPr>
        </p:nvSpPr>
        <p:spPr>
          <a:xfrm>
            <a:off x="5162549" y="2867025"/>
            <a:ext cx="5753100" cy="33099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4673419"/>
      </p:ext>
    </p:extLst>
  </p:cSld>
  <p:clrMap bg1="lt1" tx1="dk1" bg2="lt2" tx2="dk2" accent1="accent1" accent2="accent2" accent3="accent3" accent4="accent4" accent5="accent5" accent6="accent6" hlink="hlink" folHlink="folHlink"/>
  <p:sldLayoutIdLst>
    <p:sldLayoutId id="2147483673" r:id="rId1"/>
    <p:sldLayoutId id="2147483668" r:id="rId2"/>
    <p:sldLayoutId id="2147483679" r:id="rId3"/>
    <p:sldLayoutId id="2147483666" r:id="rId4"/>
    <p:sldLayoutId id="2147483674" r:id="rId5"/>
    <p:sldLayoutId id="2147483678" r:id="rId6"/>
    <p:sldLayoutId id="2147483663" r:id="rId7"/>
  </p:sldLayoutIdLst>
  <p:txStyles>
    <p:titleStyle>
      <a:lvl1pPr marL="0" indent="0" algn="l" defTabSz="914400" rtl="0" eaLnBrk="1" latinLnBrk="0" hangingPunct="1">
        <a:lnSpc>
          <a:spcPct val="90000"/>
        </a:lnSpc>
        <a:spcBef>
          <a:spcPct val="0"/>
        </a:spcBef>
        <a:buClr>
          <a:srgbClr val="4DAEB3"/>
        </a:buClr>
        <a:buFont typeface="Arial" panose="020B0604020202020204" pitchFamily="34" charset="0"/>
        <a:buNone/>
        <a:defRPr sz="4400" b="1" kern="120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236F99"/>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236F99"/>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236F99"/>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236F99"/>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12F_3ABCB4F3.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12.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2C_107F8EFB.xml"/><Relationship Id="rId7" Type="http://schemas.openxmlformats.org/officeDocument/2006/relationships/image" Target="../media/image19.sv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microsoft.com/office/2018/10/relationships/comments" Target="../comments/modernComment_13D_EA1FA87E.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12.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microsoft.com/office/2018/10/relationships/comments" Target="../comments/modernComment_149_D7E95A46.xml"/><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microsoft.com/office/2018/10/relationships/comments" Target="../comments/modernComment_128_C949DA3C.xml"/><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9.jpe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7.svg"/></Relationships>
</file>

<file path=ppt/slides/_rels/slide22.xml.rels><?xml version="1.0" encoding="UTF-8" standalone="yes"?>
<Relationships xmlns="http://schemas.openxmlformats.org/package/2006/relationships"><Relationship Id="rId3" Type="http://schemas.microsoft.com/office/2018/10/relationships/comments" Target="../comments/modernComment_130_90F5BE45.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12.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0.png"/><Relationship Id="rId7"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19.svg"/><Relationship Id="rId4" Type="http://schemas.openxmlformats.org/officeDocument/2006/relationships/image" Target="../media/image21.svg"/><Relationship Id="rId9"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microsoft.com/office/2018/10/relationships/comments" Target="../comments/modernComment_12E_CD831B.xml"/><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50.jpeg"/><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18/10/relationships/comments" Target="../comments/modernComment_150_FD404E96.xml"/><Relationship Id="rId7" Type="http://schemas.openxmlformats.org/officeDocument/2006/relationships/image" Target="../media/image55.sv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0D_8EB44F5C.xml"/><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3.pn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microsoft.com/office/2018/10/relationships/comments" Target="../comments/modernComment_11F_F8F7005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2EFCFCEF-41EA-16EE-4BCC-BF587D092343}"/>
              </a:ext>
            </a:extLst>
          </p:cNvPr>
          <p:cNvSpPr>
            <a:spLocks noGrp="1"/>
          </p:cNvSpPr>
          <p:nvPr>
            <p:ph type="title"/>
          </p:nvPr>
        </p:nvSpPr>
        <p:spPr>
          <a:xfrm>
            <a:off x="6354868" y="1521122"/>
            <a:ext cx="5555491" cy="1508435"/>
          </a:xfrm>
        </p:spPr>
        <p:txBody>
          <a:bodyPr/>
          <a:lstStyle/>
          <a:p>
            <a:r>
              <a:rPr lang="en-US"/>
              <a:t>ASHEVILLE URBAN DEVELOPMENT II</a:t>
            </a:r>
          </a:p>
        </p:txBody>
      </p:sp>
      <p:sp>
        <p:nvSpPr>
          <p:cNvPr id="35" name="Content Placeholder 34">
            <a:extLst>
              <a:ext uri="{FF2B5EF4-FFF2-40B4-BE49-F238E27FC236}">
                <a16:creationId xmlns:a16="http://schemas.microsoft.com/office/drawing/2014/main" id="{03C51CF1-EF5E-F40F-9DD0-4AAD46204D3A}"/>
              </a:ext>
            </a:extLst>
          </p:cNvPr>
          <p:cNvSpPr>
            <a:spLocks noGrp="1"/>
          </p:cNvSpPr>
          <p:nvPr>
            <p:ph idx="1"/>
          </p:nvPr>
        </p:nvSpPr>
        <p:spPr>
          <a:xfrm>
            <a:off x="6359849" y="3035009"/>
            <a:ext cx="5555491" cy="1010078"/>
          </a:xfrm>
        </p:spPr>
        <p:txBody>
          <a:bodyPr vert="horz" lIns="91440" tIns="45720" rIns="91440" bIns="45720" rtlCol="0" anchor="t">
            <a:noAutofit/>
          </a:bodyPr>
          <a:lstStyle/>
          <a:p>
            <a:r>
              <a:rPr lang="en-US" sz="2000">
                <a:ea typeface="+mj-lt"/>
                <a:cs typeface="+mj-lt"/>
              </a:rPr>
              <a:t>Mapping Urban Heat to Support Cooling Initiatives and Climate Resilience Planning in the Greater Asheville Area</a:t>
            </a:r>
            <a:endParaRPr lang="en-US" sz="2000"/>
          </a:p>
        </p:txBody>
      </p:sp>
      <p:sp>
        <p:nvSpPr>
          <p:cNvPr id="42" name="Text Placeholder 41">
            <a:extLst>
              <a:ext uri="{FF2B5EF4-FFF2-40B4-BE49-F238E27FC236}">
                <a16:creationId xmlns:a16="http://schemas.microsoft.com/office/drawing/2014/main" id="{7B3FE8F8-A0C4-7E52-6FD1-EB79A54A977F}"/>
              </a:ext>
            </a:extLst>
          </p:cNvPr>
          <p:cNvSpPr>
            <a:spLocks noGrp="1"/>
          </p:cNvSpPr>
          <p:nvPr>
            <p:ph type="body" sz="quarter" idx="23"/>
          </p:nvPr>
        </p:nvSpPr>
        <p:spPr>
          <a:xfrm>
            <a:off x="1257185" y="6094782"/>
            <a:ext cx="5778370" cy="510818"/>
          </a:xfrm>
        </p:spPr>
        <p:txBody>
          <a:bodyPr/>
          <a:lstStyle/>
          <a:p>
            <a:r>
              <a:rPr lang="en-US"/>
              <a:t>North Carolina – NCEI Summer 2024</a:t>
            </a:r>
          </a:p>
        </p:txBody>
      </p:sp>
      <p:sp>
        <p:nvSpPr>
          <p:cNvPr id="3" name="Text Placeholder 2">
            <a:extLst>
              <a:ext uri="{FF2B5EF4-FFF2-40B4-BE49-F238E27FC236}">
                <a16:creationId xmlns:a16="http://schemas.microsoft.com/office/drawing/2014/main" id="{C9D9E66A-7C9F-BDE2-6949-BE66C15136D1}"/>
              </a:ext>
            </a:extLst>
          </p:cNvPr>
          <p:cNvSpPr>
            <a:spLocks noGrp="1"/>
          </p:cNvSpPr>
          <p:nvPr>
            <p:ph type="body" sz="quarter" idx="18"/>
          </p:nvPr>
        </p:nvSpPr>
        <p:spPr>
          <a:xfrm>
            <a:off x="6350873" y="4752265"/>
            <a:ext cx="2595384" cy="301581"/>
          </a:xfrm>
        </p:spPr>
        <p:txBody>
          <a:bodyPr vert="horz" lIns="91440" tIns="45720" rIns="91440" bIns="45720" rtlCol="0" anchor="t">
            <a:normAutofit fontScale="92500" lnSpcReduction="20000"/>
          </a:bodyPr>
          <a:lstStyle/>
          <a:p>
            <a:r>
              <a:rPr lang="en-US" sz="1900"/>
              <a:t>Caleb V. </a:t>
            </a:r>
            <a:r>
              <a:rPr lang="en-US" sz="1900" err="1"/>
              <a:t>Kluchman</a:t>
            </a:r>
            <a:endParaRPr lang="en-US"/>
          </a:p>
        </p:txBody>
      </p:sp>
      <p:sp>
        <p:nvSpPr>
          <p:cNvPr id="5" name="Text Placeholder 4">
            <a:extLst>
              <a:ext uri="{FF2B5EF4-FFF2-40B4-BE49-F238E27FC236}">
                <a16:creationId xmlns:a16="http://schemas.microsoft.com/office/drawing/2014/main" id="{6BEF02FE-CBA8-3798-C305-B2E3A2EE8924}"/>
              </a:ext>
            </a:extLst>
          </p:cNvPr>
          <p:cNvSpPr>
            <a:spLocks noGrp="1"/>
          </p:cNvSpPr>
          <p:nvPr>
            <p:ph type="body" sz="quarter" idx="17"/>
          </p:nvPr>
        </p:nvSpPr>
        <p:spPr/>
        <p:txBody>
          <a:bodyPr vert="horz" lIns="91440" tIns="45720" rIns="91440" bIns="45720" rtlCol="0" anchor="t">
            <a:normAutofit/>
          </a:bodyPr>
          <a:lstStyle/>
          <a:p>
            <a:pPr>
              <a:lnSpc>
                <a:spcPct val="100000"/>
              </a:lnSpc>
              <a:spcBef>
                <a:spcPts val="0"/>
              </a:spcBef>
            </a:pPr>
            <a:r>
              <a:rPr lang="en-US" sz="1900">
                <a:solidFill>
                  <a:srgbClr val="3F3F3F"/>
                </a:solidFill>
              </a:rPr>
              <a:t>Kimberly</a:t>
            </a:r>
            <a:r>
              <a:rPr lang="en-US" sz="1900">
                <a:solidFill>
                  <a:srgbClr val="3F3F3F"/>
                </a:solidFill>
                <a:ea typeface="+mj-lt"/>
                <a:cs typeface="+mj-lt"/>
              </a:rPr>
              <a:t> S. </a:t>
            </a:r>
            <a:r>
              <a:rPr lang="en-US" sz="1900" err="1">
                <a:solidFill>
                  <a:srgbClr val="3F3F3F"/>
                </a:solidFill>
                <a:ea typeface="+mj-lt"/>
                <a:cs typeface="+mj-lt"/>
              </a:rPr>
              <a:t>Becerril</a:t>
            </a:r>
            <a:endParaRPr lang="en-US" sz="1900">
              <a:solidFill>
                <a:srgbClr val="000000"/>
              </a:solidFill>
              <a:ea typeface="+mj-lt"/>
              <a:cs typeface="+mj-lt"/>
            </a:endParaRPr>
          </a:p>
        </p:txBody>
      </p:sp>
      <p:sp>
        <p:nvSpPr>
          <p:cNvPr id="7" name="Text Placeholder 6">
            <a:extLst>
              <a:ext uri="{FF2B5EF4-FFF2-40B4-BE49-F238E27FC236}">
                <a16:creationId xmlns:a16="http://schemas.microsoft.com/office/drawing/2014/main" id="{41995BA6-1BAB-53F1-19A1-BC55EEFBD8ED}"/>
              </a:ext>
            </a:extLst>
          </p:cNvPr>
          <p:cNvSpPr>
            <a:spLocks noGrp="1"/>
          </p:cNvSpPr>
          <p:nvPr>
            <p:ph type="body" sz="quarter" idx="20"/>
          </p:nvPr>
        </p:nvSpPr>
        <p:spPr>
          <a:xfrm>
            <a:off x="8979644" y="4240201"/>
            <a:ext cx="2595385" cy="512064"/>
          </a:xfrm>
        </p:spPr>
        <p:txBody>
          <a:bodyPr vert="horz" lIns="91440" tIns="45720" rIns="91440" bIns="45720" rtlCol="0" anchor="t">
            <a:normAutofit/>
          </a:bodyPr>
          <a:lstStyle/>
          <a:p>
            <a:r>
              <a:rPr lang="en-US" sz="1900"/>
              <a:t>Sarah L. McMullen</a:t>
            </a:r>
          </a:p>
        </p:txBody>
      </p:sp>
      <p:sp>
        <p:nvSpPr>
          <p:cNvPr id="9" name="Text Placeholder 8">
            <a:extLst>
              <a:ext uri="{FF2B5EF4-FFF2-40B4-BE49-F238E27FC236}">
                <a16:creationId xmlns:a16="http://schemas.microsoft.com/office/drawing/2014/main" id="{7952E144-3A5A-CAE8-4E20-404C8899E958}"/>
              </a:ext>
            </a:extLst>
          </p:cNvPr>
          <p:cNvSpPr>
            <a:spLocks noGrp="1"/>
          </p:cNvSpPr>
          <p:nvPr>
            <p:ph type="body" sz="quarter" idx="19"/>
          </p:nvPr>
        </p:nvSpPr>
        <p:spPr>
          <a:xfrm>
            <a:off x="8976792" y="4753304"/>
            <a:ext cx="2595384" cy="301581"/>
          </a:xfrm>
        </p:spPr>
        <p:txBody>
          <a:bodyPr vert="horz" lIns="91440" tIns="45720" rIns="91440" bIns="45720" rtlCol="0" anchor="t">
            <a:normAutofit fontScale="85000" lnSpcReduction="20000"/>
          </a:bodyPr>
          <a:lstStyle/>
          <a:p>
            <a:r>
              <a:rPr lang="en-US"/>
              <a:t>Caroline M. </a:t>
            </a:r>
            <a:r>
              <a:rPr lang="en-US" err="1"/>
              <a:t>Tintinger</a:t>
            </a:r>
            <a:endParaRPr lang="en-US"/>
          </a:p>
        </p:txBody>
      </p:sp>
    </p:spTree>
    <p:extLst>
      <p:ext uri="{BB962C8B-B14F-4D97-AF65-F5344CB8AC3E}">
        <p14:creationId xmlns:p14="http://schemas.microsoft.com/office/powerpoint/2010/main" val="264068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12963-CDC7-D882-60F0-592D6711FB20}"/>
              </a:ext>
            </a:extLst>
          </p:cNvPr>
          <p:cNvSpPr>
            <a:spLocks noGrp="1"/>
          </p:cNvSpPr>
          <p:nvPr>
            <p:ph type="title"/>
          </p:nvPr>
        </p:nvSpPr>
        <p:spPr/>
        <p:txBody>
          <a:bodyPr/>
          <a:lstStyle/>
          <a:p>
            <a:r>
              <a:rPr lang="en-US"/>
              <a:t>Earth Observations</a:t>
            </a:r>
          </a:p>
        </p:txBody>
      </p:sp>
      <p:sp>
        <p:nvSpPr>
          <p:cNvPr id="332" name="Rectangle: Rounded Corners 331">
            <a:extLst>
              <a:ext uri="{FF2B5EF4-FFF2-40B4-BE49-F238E27FC236}">
                <a16:creationId xmlns:a16="http://schemas.microsoft.com/office/drawing/2014/main" id="{1A0F3CB9-4CC8-78C9-39B7-87CB5B59A5A3}"/>
              </a:ext>
            </a:extLst>
          </p:cNvPr>
          <p:cNvSpPr/>
          <p:nvPr/>
        </p:nvSpPr>
        <p:spPr>
          <a:xfrm>
            <a:off x="2085962" y="1790041"/>
            <a:ext cx="3373514" cy="688019"/>
          </a:xfrm>
          <a:prstGeom prst="roundRect">
            <a:avLst/>
          </a:prstGeom>
          <a:solidFill>
            <a:srgbClr val="246F9A"/>
          </a:solidFill>
          <a:ln>
            <a:solidFill>
              <a:srgbClr val="246F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latin typeface="Century Gothic"/>
              </a:rPr>
              <a:t>Landsat 8</a:t>
            </a:r>
          </a:p>
        </p:txBody>
      </p:sp>
      <p:sp>
        <p:nvSpPr>
          <p:cNvPr id="334" name="Rectangle: Rounded Corners 333">
            <a:extLst>
              <a:ext uri="{FF2B5EF4-FFF2-40B4-BE49-F238E27FC236}">
                <a16:creationId xmlns:a16="http://schemas.microsoft.com/office/drawing/2014/main" id="{00B1F6F4-342B-5719-A27A-81850F92D4EF}"/>
              </a:ext>
            </a:extLst>
          </p:cNvPr>
          <p:cNvSpPr/>
          <p:nvPr/>
        </p:nvSpPr>
        <p:spPr>
          <a:xfrm>
            <a:off x="6696694" y="1804982"/>
            <a:ext cx="3373514" cy="688019"/>
          </a:xfrm>
          <a:prstGeom prst="roundRect">
            <a:avLst/>
          </a:prstGeom>
          <a:solidFill>
            <a:srgbClr val="246F9A"/>
          </a:solidFill>
          <a:ln>
            <a:solidFill>
              <a:srgbClr val="246F9A"/>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000" b="1">
                <a:latin typeface="Century Gothic"/>
              </a:rPr>
              <a:t>Landsat 9</a:t>
            </a:r>
          </a:p>
        </p:txBody>
      </p:sp>
      <p:sp>
        <p:nvSpPr>
          <p:cNvPr id="336" name="Rectangle: Rounded Corners 335">
            <a:extLst>
              <a:ext uri="{FF2B5EF4-FFF2-40B4-BE49-F238E27FC236}">
                <a16:creationId xmlns:a16="http://schemas.microsoft.com/office/drawing/2014/main" id="{5AB9D7FC-94F5-9AAA-A0BC-B289BF2D7C81}"/>
              </a:ext>
            </a:extLst>
          </p:cNvPr>
          <p:cNvSpPr/>
          <p:nvPr/>
        </p:nvSpPr>
        <p:spPr>
          <a:xfrm>
            <a:off x="2082628" y="1475468"/>
            <a:ext cx="3373514" cy="1181708"/>
          </a:xfrm>
          <a:prstGeom prst="roundRect">
            <a:avLst/>
          </a:prstGeom>
          <a:solidFill>
            <a:srgbClr val="246F9A"/>
          </a:solidFill>
          <a:ln>
            <a:solidFill>
              <a:srgbClr val="246F9A"/>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000" b="1">
                <a:latin typeface="Century Gothic"/>
              </a:rPr>
              <a:t>Sentinel-1</a:t>
            </a:r>
          </a:p>
          <a:p>
            <a:pPr algn="ctr"/>
            <a:r>
              <a:rPr lang="en-US" sz="2000" b="1">
                <a:latin typeface="Century Gothic"/>
              </a:rPr>
              <a:t>C-SAR</a:t>
            </a:r>
          </a:p>
        </p:txBody>
      </p:sp>
      <p:sp>
        <p:nvSpPr>
          <p:cNvPr id="337" name="Rectangle: Rounded Corners 336">
            <a:extLst>
              <a:ext uri="{FF2B5EF4-FFF2-40B4-BE49-F238E27FC236}">
                <a16:creationId xmlns:a16="http://schemas.microsoft.com/office/drawing/2014/main" id="{32F1F5DB-5621-318C-88D3-E209D39C021A}"/>
              </a:ext>
            </a:extLst>
          </p:cNvPr>
          <p:cNvSpPr/>
          <p:nvPr/>
        </p:nvSpPr>
        <p:spPr>
          <a:xfrm>
            <a:off x="6693360" y="1490409"/>
            <a:ext cx="3373514" cy="1181708"/>
          </a:xfrm>
          <a:prstGeom prst="roundRect">
            <a:avLst/>
          </a:prstGeom>
          <a:solidFill>
            <a:srgbClr val="246F9A"/>
          </a:solidFill>
          <a:ln>
            <a:solidFill>
              <a:srgbClr val="246F9A"/>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000" b="1">
                <a:latin typeface="Century Gothic"/>
              </a:rPr>
              <a:t>Sentinel-2</a:t>
            </a:r>
            <a:endParaRPr lang="en-US"/>
          </a:p>
          <a:p>
            <a:pPr algn="ctr"/>
            <a:r>
              <a:rPr lang="en-US" sz="2000" b="1">
                <a:latin typeface="Century Gothic"/>
              </a:rPr>
              <a:t>MSI</a:t>
            </a:r>
          </a:p>
        </p:txBody>
      </p:sp>
      <p:pic>
        <p:nvPicPr>
          <p:cNvPr id="8" name="Picture 7" descr="A satellite in space with solar panels&#10;&#10;Description automatically generated">
            <a:extLst>
              <a:ext uri="{FF2B5EF4-FFF2-40B4-BE49-F238E27FC236}">
                <a16:creationId xmlns:a16="http://schemas.microsoft.com/office/drawing/2014/main" id="{E02A89A6-C0B8-9712-659E-E33074133006}"/>
              </a:ext>
            </a:extLst>
          </p:cNvPr>
          <p:cNvPicPr>
            <a:picLocks noChangeAspect="1"/>
          </p:cNvPicPr>
          <p:nvPr/>
        </p:nvPicPr>
        <p:blipFill>
          <a:blip r:embed="rId3"/>
          <a:stretch>
            <a:fillRect/>
          </a:stretch>
        </p:blipFill>
        <p:spPr>
          <a:xfrm rot="540000">
            <a:off x="1915680" y="2857151"/>
            <a:ext cx="3718165" cy="3087178"/>
          </a:xfrm>
          <a:prstGeom prst="rect">
            <a:avLst/>
          </a:prstGeom>
          <a:effectLst>
            <a:outerShdw blurRad="50800" dist="38100" dir="2700000" algn="tl" rotWithShape="0">
              <a:prstClr val="black">
                <a:alpha val="40000"/>
              </a:prstClr>
            </a:outerShdw>
          </a:effectLst>
        </p:spPr>
      </p:pic>
      <p:pic>
        <p:nvPicPr>
          <p:cNvPr id="10" name="Picture 9" descr="A picture containing satellite, transport&#10;&#10;Description automatically generated">
            <a:extLst>
              <a:ext uri="{FF2B5EF4-FFF2-40B4-BE49-F238E27FC236}">
                <a16:creationId xmlns:a16="http://schemas.microsoft.com/office/drawing/2014/main" id="{A6CE9C78-1CFA-AC70-8FD7-AFA94A07AA2B}"/>
              </a:ext>
            </a:extLst>
          </p:cNvPr>
          <p:cNvPicPr>
            <a:picLocks noChangeAspect="1"/>
          </p:cNvPicPr>
          <p:nvPr/>
        </p:nvPicPr>
        <p:blipFill>
          <a:blip r:embed="rId4"/>
          <a:stretch>
            <a:fillRect/>
          </a:stretch>
        </p:blipFill>
        <p:spPr>
          <a:xfrm>
            <a:off x="5595873" y="2638543"/>
            <a:ext cx="6036061" cy="3432575"/>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43329383-DAC2-9292-A2A8-4025740F3A61}"/>
              </a:ext>
            </a:extLst>
          </p:cNvPr>
          <p:cNvSpPr txBox="1"/>
          <p:nvPr/>
        </p:nvSpPr>
        <p:spPr>
          <a:xfrm>
            <a:off x="7985052" y="6326385"/>
            <a:ext cx="386619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rPr>
              <a:t>Image Credit: European Space Agency</a:t>
            </a:r>
          </a:p>
        </p:txBody>
      </p:sp>
    </p:spTree>
    <p:extLst>
      <p:ext uri="{BB962C8B-B14F-4D97-AF65-F5344CB8AC3E}">
        <p14:creationId xmlns:p14="http://schemas.microsoft.com/office/powerpoint/2010/main" val="3611659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AED8A-3FB2-100A-0C92-03FB570F96E1}"/>
              </a:ext>
            </a:extLst>
          </p:cNvPr>
          <p:cNvSpPr>
            <a:spLocks noGrp="1"/>
          </p:cNvSpPr>
          <p:nvPr>
            <p:ph type="title"/>
          </p:nvPr>
        </p:nvSpPr>
        <p:spPr>
          <a:xfrm>
            <a:off x="369654" y="2604470"/>
            <a:ext cx="3389019" cy="1645044"/>
          </a:xfrm>
        </p:spPr>
        <p:txBody>
          <a:bodyPr>
            <a:noAutofit/>
          </a:bodyPr>
          <a:lstStyle/>
          <a:p>
            <a:pPr algn="r"/>
            <a:r>
              <a:rPr lang="en-US" sz="6000"/>
              <a:t>Urban Heat</a:t>
            </a:r>
          </a:p>
        </p:txBody>
      </p:sp>
      <p:sp>
        <p:nvSpPr>
          <p:cNvPr id="6" name="TextBox 5">
            <a:extLst>
              <a:ext uri="{FF2B5EF4-FFF2-40B4-BE49-F238E27FC236}">
                <a16:creationId xmlns:a16="http://schemas.microsoft.com/office/drawing/2014/main" id="{F711D4CD-D4F6-7CF9-0AB6-98480654A473}"/>
              </a:ext>
            </a:extLst>
          </p:cNvPr>
          <p:cNvSpPr txBox="1"/>
          <p:nvPr/>
        </p:nvSpPr>
        <p:spPr>
          <a:xfrm>
            <a:off x="5683211" y="6168882"/>
            <a:ext cx="595627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rPr>
              <a:t>Aerial Image of Downtown Asheville, NC</a:t>
            </a:r>
          </a:p>
          <a:p>
            <a:pPr algn="r"/>
            <a:r>
              <a:rPr lang="en-US" sz="1400">
                <a:solidFill>
                  <a:schemeClr val="tx1">
                    <a:lumMod val="75000"/>
                    <a:lumOff val="25000"/>
                  </a:schemeClr>
                </a:solidFill>
                <a:latin typeface="Century Gothic"/>
              </a:rPr>
              <a:t>Image Credit: Google Earth</a:t>
            </a:r>
          </a:p>
        </p:txBody>
      </p:sp>
      <p:pic>
        <p:nvPicPr>
          <p:cNvPr id="3" name="Picture 2" descr="An aerial view of a city&#10;&#10;Description automatically generated">
            <a:extLst>
              <a:ext uri="{FF2B5EF4-FFF2-40B4-BE49-F238E27FC236}">
                <a16:creationId xmlns:a16="http://schemas.microsoft.com/office/drawing/2014/main" id="{F700782A-B3E0-8325-8140-805F02E4AE67}"/>
              </a:ext>
            </a:extLst>
          </p:cNvPr>
          <p:cNvPicPr>
            <a:picLocks noChangeAspect="1"/>
          </p:cNvPicPr>
          <p:nvPr/>
        </p:nvPicPr>
        <p:blipFill rotWithShape="1">
          <a:blip r:embed="rId3"/>
          <a:srcRect l="10489" t="-53" r="6801" b="-81"/>
          <a:stretch/>
        </p:blipFill>
        <p:spPr>
          <a:xfrm>
            <a:off x="4061270" y="362661"/>
            <a:ext cx="7736572" cy="5809068"/>
          </a:xfrm>
          <a:prstGeom prst="round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95347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FCD51-A952-6BF0-06EB-67285EEE46B1}"/>
              </a:ext>
            </a:extLst>
          </p:cNvPr>
          <p:cNvSpPr>
            <a:spLocks noGrp="1"/>
          </p:cNvSpPr>
          <p:nvPr>
            <p:ph type="title"/>
          </p:nvPr>
        </p:nvSpPr>
        <p:spPr/>
        <p:txBody>
          <a:bodyPr/>
          <a:lstStyle/>
          <a:p>
            <a:r>
              <a:rPr lang="en-US"/>
              <a:t>Urban Heat</a:t>
            </a:r>
            <a:endParaRPr lang="en-US">
              <a:ea typeface="+mj-lt"/>
              <a:cs typeface="+mj-lt"/>
            </a:endParaRPr>
          </a:p>
        </p:txBody>
      </p:sp>
      <p:pic>
        <p:nvPicPr>
          <p:cNvPr id="5" name="Graphic 88" descr="Arrow Down with solid fill">
            <a:extLst>
              <a:ext uri="{FF2B5EF4-FFF2-40B4-BE49-F238E27FC236}">
                <a16:creationId xmlns:a16="http://schemas.microsoft.com/office/drawing/2014/main" id="{867C0256-05EB-DFDD-CE10-0DD45C5C08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38498" y="2913038"/>
            <a:ext cx="473495" cy="588514"/>
          </a:xfrm>
          <a:prstGeom prst="rect">
            <a:avLst/>
          </a:prstGeom>
        </p:spPr>
      </p:pic>
      <p:pic>
        <p:nvPicPr>
          <p:cNvPr id="7" name="Graphic 101" descr="Arrow Down with solid fill">
            <a:extLst>
              <a:ext uri="{FF2B5EF4-FFF2-40B4-BE49-F238E27FC236}">
                <a16:creationId xmlns:a16="http://schemas.microsoft.com/office/drawing/2014/main" id="{3E026628-79F8-2DCE-9081-22F727DCCD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39573" y="4555882"/>
            <a:ext cx="473495" cy="588514"/>
          </a:xfrm>
          <a:prstGeom prst="rect">
            <a:avLst/>
          </a:prstGeom>
        </p:spPr>
      </p:pic>
      <p:sp>
        <p:nvSpPr>
          <p:cNvPr id="9" name="Rectangle: Rounded Corners 8">
            <a:extLst>
              <a:ext uri="{FF2B5EF4-FFF2-40B4-BE49-F238E27FC236}">
                <a16:creationId xmlns:a16="http://schemas.microsoft.com/office/drawing/2014/main" id="{6DD10BCA-C022-BC67-956C-B79114AD3154}"/>
              </a:ext>
            </a:extLst>
          </p:cNvPr>
          <p:cNvSpPr/>
          <p:nvPr/>
        </p:nvSpPr>
        <p:spPr>
          <a:xfrm>
            <a:off x="1124173" y="1580707"/>
            <a:ext cx="2927313" cy="1413864"/>
          </a:xfrm>
          <a:prstGeom prst="roundRect">
            <a:avLst/>
          </a:prstGeom>
          <a:solidFill>
            <a:srgbClr val="246F9A"/>
          </a:solidFill>
          <a:ln>
            <a:solidFill>
              <a:srgbClr val="246F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500" b="1">
                <a:latin typeface="Century Gothic"/>
              </a:rPr>
              <a:t>LST Data</a:t>
            </a:r>
          </a:p>
          <a:p>
            <a:pPr algn="ctr"/>
            <a:r>
              <a:rPr lang="en-US" sz="2500" i="1">
                <a:latin typeface="Century Gothic"/>
              </a:rPr>
              <a:t>from Landsat 8 and 9</a:t>
            </a:r>
          </a:p>
        </p:txBody>
      </p:sp>
      <p:sp>
        <p:nvSpPr>
          <p:cNvPr id="11" name="Rectangle: Rounded Corners 10">
            <a:extLst>
              <a:ext uri="{FF2B5EF4-FFF2-40B4-BE49-F238E27FC236}">
                <a16:creationId xmlns:a16="http://schemas.microsoft.com/office/drawing/2014/main" id="{6F2AB46F-B0D1-3E8F-A5F5-7244D8B7B61F}"/>
              </a:ext>
            </a:extLst>
          </p:cNvPr>
          <p:cNvSpPr/>
          <p:nvPr/>
        </p:nvSpPr>
        <p:spPr>
          <a:xfrm>
            <a:off x="4389650" y="1580707"/>
            <a:ext cx="2764556" cy="1421262"/>
          </a:xfrm>
          <a:prstGeom prst="roundRect">
            <a:avLst/>
          </a:prstGeom>
          <a:solidFill>
            <a:srgbClr val="246F9A"/>
          </a:solidFill>
          <a:ln>
            <a:solidFill>
              <a:srgbClr val="246F9A"/>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500" b="1">
                <a:latin typeface="Century Gothic"/>
              </a:rPr>
              <a:t>Albedo Data</a:t>
            </a:r>
          </a:p>
          <a:p>
            <a:pPr algn="ctr"/>
            <a:r>
              <a:rPr lang="en-US" sz="2500" i="1">
                <a:latin typeface="Century Gothic"/>
              </a:rPr>
              <a:t>from Landsat 8 and 9</a:t>
            </a:r>
          </a:p>
        </p:txBody>
      </p:sp>
      <p:sp>
        <p:nvSpPr>
          <p:cNvPr id="13" name="Rectangle: Rounded Corners 12">
            <a:extLst>
              <a:ext uri="{FF2B5EF4-FFF2-40B4-BE49-F238E27FC236}">
                <a16:creationId xmlns:a16="http://schemas.microsoft.com/office/drawing/2014/main" id="{58F1B5B2-2E8C-DE7C-9730-803FF78F90F4}"/>
              </a:ext>
            </a:extLst>
          </p:cNvPr>
          <p:cNvSpPr/>
          <p:nvPr/>
        </p:nvSpPr>
        <p:spPr>
          <a:xfrm>
            <a:off x="7456997" y="1580707"/>
            <a:ext cx="3447027" cy="1404848"/>
          </a:xfrm>
          <a:prstGeom prst="roundRect">
            <a:avLst/>
          </a:prstGeom>
          <a:solidFill>
            <a:srgbClr val="246F9A"/>
          </a:solidFill>
          <a:ln>
            <a:solidFill>
              <a:srgbClr val="246F9A"/>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500" b="1">
                <a:latin typeface="Century Gothic"/>
              </a:rPr>
              <a:t>Evapotranspiration Data</a:t>
            </a:r>
            <a:endParaRPr lang="en-US" sz="2500" b="1" err="1">
              <a:latin typeface="Century Gothic"/>
            </a:endParaRPr>
          </a:p>
          <a:p>
            <a:pPr algn="ctr"/>
            <a:r>
              <a:rPr lang="en-US" sz="2500" i="1">
                <a:latin typeface="Century Gothic"/>
              </a:rPr>
              <a:t>from ECOSTRESS</a:t>
            </a:r>
          </a:p>
        </p:txBody>
      </p:sp>
      <p:sp>
        <p:nvSpPr>
          <p:cNvPr id="15" name="Rectangle: Rounded Corners 14">
            <a:extLst>
              <a:ext uri="{FF2B5EF4-FFF2-40B4-BE49-F238E27FC236}">
                <a16:creationId xmlns:a16="http://schemas.microsoft.com/office/drawing/2014/main" id="{41945313-FA1F-A2F0-F77A-68B58759829A}"/>
              </a:ext>
            </a:extLst>
          </p:cNvPr>
          <p:cNvSpPr/>
          <p:nvPr/>
        </p:nvSpPr>
        <p:spPr>
          <a:xfrm>
            <a:off x="4375089" y="5143372"/>
            <a:ext cx="2792201" cy="1154466"/>
          </a:xfrm>
          <a:prstGeom prst="roundRect">
            <a:avLst/>
          </a:prstGeom>
          <a:solidFill>
            <a:srgbClr val="67A478"/>
          </a:solidFill>
          <a:ln>
            <a:solidFill>
              <a:srgbClr val="67A47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500" b="1">
                <a:latin typeface="Century Gothic"/>
              </a:rPr>
              <a:t>Urban Heat Map</a:t>
            </a:r>
          </a:p>
        </p:txBody>
      </p:sp>
      <p:pic>
        <p:nvPicPr>
          <p:cNvPr id="17" name="Graphic 95" descr="Arrow Down with solid fill">
            <a:extLst>
              <a:ext uri="{FF2B5EF4-FFF2-40B4-BE49-F238E27FC236}">
                <a16:creationId xmlns:a16="http://schemas.microsoft.com/office/drawing/2014/main" id="{5123C8BB-2EE0-321F-9F6F-2FE483E9C0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3891268" y="1994551"/>
            <a:ext cx="425870" cy="588514"/>
          </a:xfrm>
          <a:prstGeom prst="rect">
            <a:avLst/>
          </a:prstGeom>
        </p:spPr>
      </p:pic>
      <p:pic>
        <p:nvPicPr>
          <p:cNvPr id="19" name="Graphic 97" descr="Arrow Down with solid fill">
            <a:extLst>
              <a:ext uri="{FF2B5EF4-FFF2-40B4-BE49-F238E27FC236}">
                <a16:creationId xmlns:a16="http://schemas.microsoft.com/office/drawing/2014/main" id="{7DAD3E00-FCD2-E3E3-9C87-EF1A47E9C1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7088202" y="1987557"/>
            <a:ext cx="433808" cy="588514"/>
          </a:xfrm>
          <a:prstGeom prst="rect">
            <a:avLst/>
          </a:prstGeom>
        </p:spPr>
      </p:pic>
      <p:sp>
        <p:nvSpPr>
          <p:cNvPr id="23" name="Rectangle: Rounded Corners 22">
            <a:extLst>
              <a:ext uri="{FF2B5EF4-FFF2-40B4-BE49-F238E27FC236}">
                <a16:creationId xmlns:a16="http://schemas.microsoft.com/office/drawing/2014/main" id="{08097333-915E-945E-9299-AE0DCD79A687}"/>
              </a:ext>
            </a:extLst>
          </p:cNvPr>
          <p:cNvSpPr/>
          <p:nvPr/>
        </p:nvSpPr>
        <p:spPr>
          <a:xfrm>
            <a:off x="4363821" y="3494741"/>
            <a:ext cx="2809483" cy="1187276"/>
          </a:xfrm>
          <a:prstGeom prst="roundRect">
            <a:avLst/>
          </a:prstGeom>
          <a:solidFill>
            <a:srgbClr val="686BB3"/>
          </a:solidFill>
          <a:ln>
            <a:solidFill>
              <a:srgbClr val="686BB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500" b="1">
                <a:latin typeface="Century Gothic"/>
              </a:rPr>
              <a:t>Urban Heat </a:t>
            </a:r>
            <a:endParaRPr lang="en-US" sz="2500">
              <a:latin typeface="Century Gothic"/>
            </a:endParaRPr>
          </a:p>
          <a:p>
            <a:pPr algn="ctr"/>
            <a:r>
              <a:rPr lang="en-US" sz="2500" b="1">
                <a:latin typeface="Century Gothic"/>
              </a:rPr>
              <a:t>Index</a:t>
            </a:r>
            <a:endParaRPr lang="en-US" sz="2500">
              <a:latin typeface="Century Gothic"/>
            </a:endParaRPr>
          </a:p>
        </p:txBody>
      </p:sp>
    </p:spTree>
    <p:extLst>
      <p:ext uri="{BB962C8B-B14F-4D97-AF65-F5344CB8AC3E}">
        <p14:creationId xmlns:p14="http://schemas.microsoft.com/office/powerpoint/2010/main" val="1136575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map&#10;&#10;Description automatically generated">
            <a:extLst>
              <a:ext uri="{FF2B5EF4-FFF2-40B4-BE49-F238E27FC236}">
                <a16:creationId xmlns:a16="http://schemas.microsoft.com/office/drawing/2014/main" id="{5F80CE14-DD12-981A-813F-A09532A12068}"/>
              </a:ext>
            </a:extLst>
          </p:cNvPr>
          <p:cNvPicPr>
            <a:picLocks noChangeAspect="1"/>
          </p:cNvPicPr>
          <p:nvPr/>
        </p:nvPicPr>
        <p:blipFill>
          <a:blip r:embed="rId3"/>
          <a:stretch>
            <a:fillRect/>
          </a:stretch>
        </p:blipFill>
        <p:spPr>
          <a:xfrm>
            <a:off x="886" y="-113350"/>
            <a:ext cx="12209719" cy="6900405"/>
          </a:xfrm>
          <a:prstGeom prst="rect">
            <a:avLst/>
          </a:prstGeom>
        </p:spPr>
      </p:pic>
      <p:sp>
        <p:nvSpPr>
          <p:cNvPr id="9" name="TextBox 15">
            <a:extLst>
              <a:ext uri="{FF2B5EF4-FFF2-40B4-BE49-F238E27FC236}">
                <a16:creationId xmlns:a16="http://schemas.microsoft.com/office/drawing/2014/main" id="{03815883-1540-9967-F48A-88DC29AACBEB}"/>
              </a:ext>
            </a:extLst>
          </p:cNvPr>
          <p:cNvSpPr txBox="1"/>
          <p:nvPr/>
        </p:nvSpPr>
        <p:spPr>
          <a:xfrm>
            <a:off x="389336" y="3952493"/>
            <a:ext cx="814458" cy="253268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solidFill>
                  <a:schemeClr val="tx1">
                    <a:lumMod val="75000"/>
                    <a:lumOff val="25000"/>
                  </a:schemeClr>
                </a:solidFill>
                <a:latin typeface="Century Gothic"/>
                <a:ea typeface="+mn-lt"/>
                <a:cs typeface="+mn-lt"/>
              </a:rPr>
              <a:t>HIGH</a:t>
            </a:r>
            <a:endParaRPr lang="en-US">
              <a:solidFill>
                <a:schemeClr val="tx1">
                  <a:lumMod val="75000"/>
                  <a:lumOff val="25000"/>
                </a:schemeClr>
              </a:solidFill>
            </a:endParaRPr>
          </a:p>
          <a:p>
            <a:pPr algn="ctr">
              <a:lnSpc>
                <a:spcPct val="150000"/>
              </a:lnSpc>
            </a:pPr>
            <a:endParaRPr lang="en-US">
              <a:solidFill>
                <a:schemeClr val="tx1">
                  <a:lumMod val="75000"/>
                  <a:lumOff val="25000"/>
                </a:schemeClr>
              </a:solidFill>
              <a:latin typeface="Century Gothic"/>
            </a:endParaRPr>
          </a:p>
          <a:p>
            <a:pPr algn="ctr">
              <a:lnSpc>
                <a:spcPct val="150000"/>
              </a:lnSpc>
            </a:pPr>
            <a:endParaRPr lang="en-US">
              <a:solidFill>
                <a:schemeClr val="tx1">
                  <a:lumMod val="75000"/>
                  <a:lumOff val="25000"/>
                </a:schemeClr>
              </a:solidFill>
              <a:latin typeface="Century Gothic"/>
            </a:endParaRPr>
          </a:p>
          <a:p>
            <a:pPr algn="ctr">
              <a:lnSpc>
                <a:spcPct val="150000"/>
              </a:lnSpc>
            </a:pPr>
            <a:endParaRPr lang="en-US">
              <a:solidFill>
                <a:schemeClr val="tx1">
                  <a:lumMod val="75000"/>
                  <a:lumOff val="25000"/>
                </a:schemeClr>
              </a:solidFill>
              <a:latin typeface="Century Gothic"/>
            </a:endParaRPr>
          </a:p>
          <a:p>
            <a:pPr algn="ctr">
              <a:lnSpc>
                <a:spcPct val="150000"/>
              </a:lnSpc>
            </a:pPr>
            <a:endParaRPr lang="en-US">
              <a:solidFill>
                <a:schemeClr val="tx1">
                  <a:lumMod val="75000"/>
                  <a:lumOff val="25000"/>
                </a:schemeClr>
              </a:solidFill>
              <a:latin typeface="Century Gothic"/>
            </a:endParaRPr>
          </a:p>
          <a:p>
            <a:pPr algn="ctr">
              <a:lnSpc>
                <a:spcPct val="150000"/>
              </a:lnSpc>
            </a:pPr>
            <a:r>
              <a:rPr lang="en-US">
                <a:solidFill>
                  <a:schemeClr val="tx1">
                    <a:lumMod val="75000"/>
                    <a:lumOff val="25000"/>
                  </a:schemeClr>
                </a:solidFill>
                <a:latin typeface="Century Gothic"/>
              </a:rPr>
              <a:t>LOW</a:t>
            </a:r>
            <a:endParaRPr lang="en-US">
              <a:solidFill>
                <a:schemeClr val="tx1">
                  <a:lumMod val="75000"/>
                  <a:lumOff val="25000"/>
                </a:schemeClr>
              </a:solidFill>
              <a:latin typeface="Century Gothic"/>
              <a:ea typeface="+mn-lt"/>
              <a:cs typeface="+mn-lt"/>
            </a:endParaRPr>
          </a:p>
        </p:txBody>
      </p:sp>
      <p:sp>
        <p:nvSpPr>
          <p:cNvPr id="2" name="Title 1">
            <a:extLst>
              <a:ext uri="{FF2B5EF4-FFF2-40B4-BE49-F238E27FC236}">
                <a16:creationId xmlns:a16="http://schemas.microsoft.com/office/drawing/2014/main" id="{0FEFCD51-A952-6BF0-06EB-67285EEE46B1}"/>
              </a:ext>
            </a:extLst>
          </p:cNvPr>
          <p:cNvSpPr>
            <a:spLocks noGrp="1"/>
          </p:cNvSpPr>
          <p:nvPr>
            <p:ph type="title"/>
          </p:nvPr>
        </p:nvSpPr>
        <p:spPr/>
        <p:txBody>
          <a:bodyPr>
            <a:normAutofit fontScale="90000"/>
          </a:bodyPr>
          <a:lstStyle/>
          <a:p>
            <a:r>
              <a:rPr lang="en-US"/>
              <a:t>Urban Heat</a:t>
            </a:r>
          </a:p>
        </p:txBody>
      </p:sp>
      <p:sp>
        <p:nvSpPr>
          <p:cNvPr id="4" name="Arrow: Up-Down 3">
            <a:extLst>
              <a:ext uri="{FF2B5EF4-FFF2-40B4-BE49-F238E27FC236}">
                <a16:creationId xmlns:a16="http://schemas.microsoft.com/office/drawing/2014/main" id="{A837A478-54E5-53E9-FB47-D8538C3EE511}"/>
              </a:ext>
            </a:extLst>
          </p:cNvPr>
          <p:cNvSpPr/>
          <p:nvPr/>
        </p:nvSpPr>
        <p:spPr>
          <a:xfrm>
            <a:off x="1099376" y="4614295"/>
            <a:ext cx="187841" cy="1284767"/>
          </a:xfrm>
          <a:prstGeom prst="upDownArrow">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11">
            <a:extLst>
              <a:ext uri="{FF2B5EF4-FFF2-40B4-BE49-F238E27FC236}">
                <a16:creationId xmlns:a16="http://schemas.microsoft.com/office/drawing/2014/main" id="{5EA80E47-C7A2-30F7-D7AC-A9184FFDE65A}"/>
              </a:ext>
            </a:extLst>
          </p:cNvPr>
          <p:cNvSpPr txBox="1"/>
          <p:nvPr/>
        </p:nvSpPr>
        <p:spPr>
          <a:xfrm>
            <a:off x="505898" y="1308764"/>
            <a:ext cx="3226274" cy="465512"/>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b="1">
                <a:solidFill>
                  <a:schemeClr val="tx1">
                    <a:lumMod val="75000"/>
                    <a:lumOff val="25000"/>
                  </a:schemeClr>
                </a:solidFill>
                <a:latin typeface="Century Gothic"/>
              </a:rPr>
              <a:t>Land Surface Temperature</a:t>
            </a:r>
            <a:endParaRPr lang="en-US" b="1">
              <a:solidFill>
                <a:schemeClr val="tx1">
                  <a:lumMod val="75000"/>
                  <a:lumOff val="25000"/>
                </a:schemeClr>
              </a:solidFill>
              <a:latin typeface="Garamond"/>
            </a:endParaRPr>
          </a:p>
        </p:txBody>
      </p:sp>
      <p:sp>
        <p:nvSpPr>
          <p:cNvPr id="10" name="Arrow: Up-Down 9">
            <a:extLst>
              <a:ext uri="{FF2B5EF4-FFF2-40B4-BE49-F238E27FC236}">
                <a16:creationId xmlns:a16="http://schemas.microsoft.com/office/drawing/2014/main" id="{E27578D3-2E76-1F2F-FE53-08A17FF0C272}"/>
              </a:ext>
            </a:extLst>
          </p:cNvPr>
          <p:cNvSpPr/>
          <p:nvPr/>
        </p:nvSpPr>
        <p:spPr>
          <a:xfrm>
            <a:off x="5093023" y="4606674"/>
            <a:ext cx="187841" cy="1284767"/>
          </a:xfrm>
          <a:prstGeom prst="upDownArrow">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TextBox 18">
            <a:extLst>
              <a:ext uri="{FF2B5EF4-FFF2-40B4-BE49-F238E27FC236}">
                <a16:creationId xmlns:a16="http://schemas.microsoft.com/office/drawing/2014/main" id="{09188683-E9AD-6C64-88C2-2DCD3A40F89C}"/>
              </a:ext>
            </a:extLst>
          </p:cNvPr>
          <p:cNvSpPr txBox="1"/>
          <p:nvPr/>
        </p:nvSpPr>
        <p:spPr>
          <a:xfrm>
            <a:off x="4497519" y="1308764"/>
            <a:ext cx="3226274" cy="465705"/>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b="1">
                <a:solidFill>
                  <a:schemeClr val="tx1">
                    <a:lumMod val="75000"/>
                    <a:lumOff val="25000"/>
                  </a:schemeClr>
                </a:solidFill>
                <a:latin typeface="Century Gothic"/>
              </a:rPr>
              <a:t>Albedo</a:t>
            </a:r>
            <a:endParaRPr lang="en-US" b="1">
              <a:solidFill>
                <a:schemeClr val="tx1">
                  <a:lumMod val="75000"/>
                  <a:lumOff val="25000"/>
                </a:schemeClr>
              </a:solidFill>
            </a:endParaRPr>
          </a:p>
        </p:txBody>
      </p:sp>
      <p:sp>
        <p:nvSpPr>
          <p:cNvPr id="12" name="TextBox 19">
            <a:extLst>
              <a:ext uri="{FF2B5EF4-FFF2-40B4-BE49-F238E27FC236}">
                <a16:creationId xmlns:a16="http://schemas.microsoft.com/office/drawing/2014/main" id="{1BE56613-01F7-BA01-5B68-26684AA2A2C8}"/>
              </a:ext>
            </a:extLst>
          </p:cNvPr>
          <p:cNvSpPr txBox="1"/>
          <p:nvPr/>
        </p:nvSpPr>
        <p:spPr>
          <a:xfrm>
            <a:off x="4359355" y="3944873"/>
            <a:ext cx="814458" cy="253268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solidFill>
                  <a:schemeClr val="tx1">
                    <a:lumMod val="75000"/>
                    <a:lumOff val="25000"/>
                  </a:schemeClr>
                </a:solidFill>
                <a:latin typeface="Century Gothic"/>
                <a:ea typeface="+mn-lt"/>
                <a:cs typeface="+mn-lt"/>
              </a:rPr>
              <a:t>HIGH</a:t>
            </a:r>
            <a:endParaRPr lang="en-US">
              <a:solidFill>
                <a:schemeClr val="tx1">
                  <a:lumMod val="75000"/>
                  <a:lumOff val="25000"/>
                </a:schemeClr>
              </a:solidFill>
            </a:endParaRPr>
          </a:p>
          <a:p>
            <a:pPr algn="ctr">
              <a:lnSpc>
                <a:spcPct val="150000"/>
              </a:lnSpc>
            </a:pPr>
            <a:endParaRPr lang="en-US">
              <a:solidFill>
                <a:schemeClr val="tx1">
                  <a:lumMod val="75000"/>
                  <a:lumOff val="25000"/>
                </a:schemeClr>
              </a:solidFill>
              <a:latin typeface="Century Gothic"/>
            </a:endParaRPr>
          </a:p>
          <a:p>
            <a:pPr algn="ctr">
              <a:lnSpc>
                <a:spcPct val="150000"/>
              </a:lnSpc>
            </a:pPr>
            <a:endParaRPr lang="en-US">
              <a:solidFill>
                <a:schemeClr val="tx1">
                  <a:lumMod val="75000"/>
                  <a:lumOff val="25000"/>
                </a:schemeClr>
              </a:solidFill>
              <a:latin typeface="Century Gothic"/>
            </a:endParaRPr>
          </a:p>
          <a:p>
            <a:pPr algn="ctr">
              <a:lnSpc>
                <a:spcPct val="150000"/>
              </a:lnSpc>
            </a:pPr>
            <a:endParaRPr lang="en-US">
              <a:solidFill>
                <a:schemeClr val="tx1">
                  <a:lumMod val="75000"/>
                  <a:lumOff val="25000"/>
                </a:schemeClr>
              </a:solidFill>
              <a:latin typeface="Century Gothic"/>
            </a:endParaRPr>
          </a:p>
          <a:p>
            <a:pPr algn="ctr">
              <a:lnSpc>
                <a:spcPct val="150000"/>
              </a:lnSpc>
            </a:pPr>
            <a:endParaRPr lang="en-US">
              <a:solidFill>
                <a:schemeClr val="tx1">
                  <a:lumMod val="75000"/>
                  <a:lumOff val="25000"/>
                </a:schemeClr>
              </a:solidFill>
              <a:latin typeface="Century Gothic"/>
            </a:endParaRPr>
          </a:p>
          <a:p>
            <a:pPr algn="ctr">
              <a:lnSpc>
                <a:spcPct val="150000"/>
              </a:lnSpc>
            </a:pPr>
            <a:r>
              <a:rPr lang="en-US">
                <a:solidFill>
                  <a:schemeClr val="tx1">
                    <a:lumMod val="75000"/>
                    <a:lumOff val="25000"/>
                  </a:schemeClr>
                </a:solidFill>
                <a:latin typeface="Century Gothic"/>
              </a:rPr>
              <a:t>LOW</a:t>
            </a:r>
            <a:endParaRPr lang="en-US">
              <a:solidFill>
                <a:schemeClr val="tx1">
                  <a:lumMod val="75000"/>
                  <a:lumOff val="25000"/>
                </a:schemeClr>
              </a:solidFill>
              <a:latin typeface="Century Gothic"/>
              <a:ea typeface="+mn-lt"/>
              <a:cs typeface="+mn-lt"/>
            </a:endParaRPr>
          </a:p>
        </p:txBody>
      </p:sp>
      <p:sp>
        <p:nvSpPr>
          <p:cNvPr id="13" name="Arrow: Up-Down 12">
            <a:extLst>
              <a:ext uri="{FF2B5EF4-FFF2-40B4-BE49-F238E27FC236}">
                <a16:creationId xmlns:a16="http://schemas.microsoft.com/office/drawing/2014/main" id="{FBCCBEEC-D43D-75BB-FDB4-8F4ED5663310}"/>
              </a:ext>
            </a:extLst>
          </p:cNvPr>
          <p:cNvSpPr/>
          <p:nvPr/>
        </p:nvSpPr>
        <p:spPr>
          <a:xfrm>
            <a:off x="9059616" y="4606673"/>
            <a:ext cx="187841" cy="1284767"/>
          </a:xfrm>
          <a:prstGeom prst="upDownArrow">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TextBox 21">
            <a:extLst>
              <a:ext uri="{FF2B5EF4-FFF2-40B4-BE49-F238E27FC236}">
                <a16:creationId xmlns:a16="http://schemas.microsoft.com/office/drawing/2014/main" id="{0C6E4D79-4B30-9C33-CB2B-51F4CD12A9B3}"/>
              </a:ext>
            </a:extLst>
          </p:cNvPr>
          <p:cNvSpPr txBox="1"/>
          <p:nvPr/>
        </p:nvSpPr>
        <p:spPr>
          <a:xfrm>
            <a:off x="8467538" y="1308764"/>
            <a:ext cx="3226274" cy="465705"/>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b="1">
                <a:solidFill>
                  <a:schemeClr val="tx1">
                    <a:lumMod val="75000"/>
                    <a:lumOff val="25000"/>
                  </a:schemeClr>
                </a:solidFill>
                <a:latin typeface="Century Gothic"/>
              </a:rPr>
              <a:t>Evapotranspiration</a:t>
            </a:r>
            <a:endParaRPr lang="en-US" b="1">
              <a:solidFill>
                <a:schemeClr val="tx1">
                  <a:lumMod val="75000"/>
                  <a:lumOff val="25000"/>
                </a:schemeClr>
              </a:solidFill>
            </a:endParaRPr>
          </a:p>
        </p:txBody>
      </p:sp>
      <p:sp>
        <p:nvSpPr>
          <p:cNvPr id="15" name="TextBox 22">
            <a:extLst>
              <a:ext uri="{FF2B5EF4-FFF2-40B4-BE49-F238E27FC236}">
                <a16:creationId xmlns:a16="http://schemas.microsoft.com/office/drawing/2014/main" id="{B445B221-38A9-5D6F-C647-A7B66C9A6B3D}"/>
              </a:ext>
            </a:extLst>
          </p:cNvPr>
          <p:cNvSpPr txBox="1"/>
          <p:nvPr/>
        </p:nvSpPr>
        <p:spPr>
          <a:xfrm>
            <a:off x="8314134" y="3944873"/>
            <a:ext cx="814458" cy="253268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solidFill>
                  <a:schemeClr val="tx1">
                    <a:lumMod val="75000"/>
                    <a:lumOff val="25000"/>
                  </a:schemeClr>
                </a:solidFill>
                <a:latin typeface="Century Gothic"/>
                <a:ea typeface="+mn-lt"/>
                <a:cs typeface="+mn-lt"/>
              </a:rPr>
              <a:t>HIGH</a:t>
            </a:r>
            <a:endParaRPr lang="en-US">
              <a:solidFill>
                <a:schemeClr val="tx1">
                  <a:lumMod val="75000"/>
                  <a:lumOff val="25000"/>
                </a:schemeClr>
              </a:solidFill>
            </a:endParaRPr>
          </a:p>
          <a:p>
            <a:pPr algn="ctr">
              <a:lnSpc>
                <a:spcPct val="150000"/>
              </a:lnSpc>
            </a:pPr>
            <a:endParaRPr lang="en-US">
              <a:solidFill>
                <a:schemeClr val="tx1">
                  <a:lumMod val="75000"/>
                  <a:lumOff val="25000"/>
                </a:schemeClr>
              </a:solidFill>
              <a:latin typeface="Century Gothic"/>
            </a:endParaRPr>
          </a:p>
          <a:p>
            <a:pPr algn="ctr">
              <a:lnSpc>
                <a:spcPct val="150000"/>
              </a:lnSpc>
            </a:pPr>
            <a:endParaRPr lang="en-US">
              <a:solidFill>
                <a:schemeClr val="tx1">
                  <a:lumMod val="75000"/>
                  <a:lumOff val="25000"/>
                </a:schemeClr>
              </a:solidFill>
              <a:latin typeface="Century Gothic"/>
            </a:endParaRPr>
          </a:p>
          <a:p>
            <a:pPr algn="ctr">
              <a:lnSpc>
                <a:spcPct val="150000"/>
              </a:lnSpc>
            </a:pPr>
            <a:endParaRPr lang="en-US">
              <a:solidFill>
                <a:schemeClr val="tx1">
                  <a:lumMod val="75000"/>
                  <a:lumOff val="25000"/>
                </a:schemeClr>
              </a:solidFill>
              <a:latin typeface="Century Gothic"/>
            </a:endParaRPr>
          </a:p>
          <a:p>
            <a:pPr algn="ctr">
              <a:lnSpc>
                <a:spcPct val="150000"/>
              </a:lnSpc>
            </a:pPr>
            <a:endParaRPr lang="en-US">
              <a:solidFill>
                <a:schemeClr val="tx1">
                  <a:lumMod val="75000"/>
                  <a:lumOff val="25000"/>
                </a:schemeClr>
              </a:solidFill>
              <a:latin typeface="Century Gothic"/>
            </a:endParaRPr>
          </a:p>
          <a:p>
            <a:pPr algn="ctr">
              <a:lnSpc>
                <a:spcPct val="150000"/>
              </a:lnSpc>
            </a:pPr>
            <a:r>
              <a:rPr lang="en-US">
                <a:solidFill>
                  <a:schemeClr val="tx1">
                    <a:lumMod val="75000"/>
                    <a:lumOff val="25000"/>
                  </a:schemeClr>
                </a:solidFill>
                <a:latin typeface="Century Gothic"/>
              </a:rPr>
              <a:t>LOW</a:t>
            </a:r>
            <a:endParaRPr lang="en-US">
              <a:solidFill>
                <a:schemeClr val="tx1">
                  <a:lumMod val="75000"/>
                  <a:lumOff val="25000"/>
                </a:schemeClr>
              </a:solidFill>
              <a:latin typeface="Century Gothic"/>
              <a:ea typeface="+mn-lt"/>
              <a:cs typeface="+mn-lt"/>
            </a:endParaRPr>
          </a:p>
        </p:txBody>
      </p:sp>
      <p:sp>
        <p:nvSpPr>
          <p:cNvPr id="16" name="TextBox 24">
            <a:extLst>
              <a:ext uri="{FF2B5EF4-FFF2-40B4-BE49-F238E27FC236}">
                <a16:creationId xmlns:a16="http://schemas.microsoft.com/office/drawing/2014/main" id="{E0A1150A-BA57-4A0B-8E58-A2E3AFFC1310}"/>
              </a:ext>
            </a:extLst>
          </p:cNvPr>
          <p:cNvSpPr txBox="1"/>
          <p:nvPr/>
        </p:nvSpPr>
        <p:spPr>
          <a:xfrm>
            <a:off x="10213296" y="524520"/>
            <a:ext cx="147567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tx1">
                    <a:lumMod val="75000"/>
                    <a:lumOff val="25000"/>
                  </a:schemeClr>
                </a:solidFill>
                <a:latin typeface="Century Gothic"/>
              </a:rPr>
              <a:t>10 km</a:t>
            </a:r>
          </a:p>
        </p:txBody>
      </p:sp>
      <p:pic>
        <p:nvPicPr>
          <p:cNvPr id="17" name="Picture 16" descr="A map of a river&#10;&#10;Description automatically generated">
            <a:extLst>
              <a:ext uri="{FF2B5EF4-FFF2-40B4-BE49-F238E27FC236}">
                <a16:creationId xmlns:a16="http://schemas.microsoft.com/office/drawing/2014/main" id="{87C8EABF-08CC-EB97-76F3-3DFEA3F0E959}"/>
              </a:ext>
            </a:extLst>
          </p:cNvPr>
          <p:cNvPicPr>
            <a:picLocks noChangeAspect="1"/>
          </p:cNvPicPr>
          <p:nvPr/>
        </p:nvPicPr>
        <p:blipFill rotWithShape="1">
          <a:blip r:embed="rId4"/>
          <a:srcRect l="64172" t="8644" r="32722" b="85051"/>
          <a:stretch/>
        </p:blipFill>
        <p:spPr>
          <a:xfrm>
            <a:off x="9711778" y="708712"/>
            <a:ext cx="378135" cy="433010"/>
          </a:xfrm>
          <a:prstGeom prst="rect">
            <a:avLst/>
          </a:prstGeom>
        </p:spPr>
      </p:pic>
      <p:sp>
        <p:nvSpPr>
          <p:cNvPr id="3" name="TextBox 11">
            <a:extLst>
              <a:ext uri="{FF2B5EF4-FFF2-40B4-BE49-F238E27FC236}">
                <a16:creationId xmlns:a16="http://schemas.microsoft.com/office/drawing/2014/main" id="{946626EA-E41D-F462-7C6C-8FBA1D4C278A}"/>
              </a:ext>
            </a:extLst>
          </p:cNvPr>
          <p:cNvSpPr txBox="1"/>
          <p:nvPr/>
        </p:nvSpPr>
        <p:spPr>
          <a:xfrm>
            <a:off x="2565428" y="5899848"/>
            <a:ext cx="1373706" cy="523220"/>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tx1">
                    <a:lumMod val="75000"/>
                    <a:lumOff val="25000"/>
                  </a:schemeClr>
                </a:solidFill>
                <a:latin typeface="Century Gothic"/>
              </a:rPr>
              <a:t>Median </a:t>
            </a:r>
            <a:endParaRPr lang="en-US">
              <a:solidFill>
                <a:schemeClr val="tx1">
                  <a:lumMod val="75000"/>
                  <a:lumOff val="25000"/>
                </a:schemeClr>
              </a:solidFill>
            </a:endParaRPr>
          </a:p>
          <a:p>
            <a:pPr algn="r"/>
            <a:r>
              <a:rPr lang="en-US" sz="1400">
                <a:solidFill>
                  <a:schemeClr val="tx1">
                    <a:lumMod val="75000"/>
                    <a:lumOff val="25000"/>
                  </a:schemeClr>
                </a:solidFill>
                <a:latin typeface="Century Gothic"/>
              </a:rPr>
              <a:t>2019-2023</a:t>
            </a:r>
            <a:endParaRPr lang="en-US">
              <a:solidFill>
                <a:schemeClr val="tx1">
                  <a:lumMod val="75000"/>
                  <a:lumOff val="25000"/>
                </a:schemeClr>
              </a:solidFill>
            </a:endParaRPr>
          </a:p>
        </p:txBody>
      </p:sp>
      <p:pic>
        <p:nvPicPr>
          <p:cNvPr id="18" name="Picture 17" descr="A black background with green and blue gradients&#10;&#10;Description automatically generated">
            <a:extLst>
              <a:ext uri="{FF2B5EF4-FFF2-40B4-BE49-F238E27FC236}">
                <a16:creationId xmlns:a16="http://schemas.microsoft.com/office/drawing/2014/main" id="{385B668D-304E-F0B9-C6F5-C17258E62451}"/>
              </a:ext>
            </a:extLst>
          </p:cNvPr>
          <p:cNvPicPr>
            <a:picLocks noChangeAspect="1"/>
          </p:cNvPicPr>
          <p:nvPr/>
        </p:nvPicPr>
        <p:blipFill rotWithShape="1">
          <a:blip r:embed="rId5"/>
          <a:srcRect l="4037" t="64956" r="90795" b="9354"/>
          <a:stretch/>
        </p:blipFill>
        <p:spPr>
          <a:xfrm rot="10800000">
            <a:off x="445107" y="4377984"/>
            <a:ext cx="629070" cy="1762093"/>
          </a:xfrm>
          <a:prstGeom prst="rect">
            <a:avLst/>
          </a:prstGeom>
        </p:spPr>
      </p:pic>
      <p:pic>
        <p:nvPicPr>
          <p:cNvPr id="19" name="Picture 18" descr="A black background with green and blue gradients&#10;&#10;Description automatically generated">
            <a:extLst>
              <a:ext uri="{FF2B5EF4-FFF2-40B4-BE49-F238E27FC236}">
                <a16:creationId xmlns:a16="http://schemas.microsoft.com/office/drawing/2014/main" id="{AF32AEDE-18E2-9B3A-5D01-C7CED9342990}"/>
              </a:ext>
            </a:extLst>
          </p:cNvPr>
          <p:cNvPicPr>
            <a:picLocks noChangeAspect="1"/>
          </p:cNvPicPr>
          <p:nvPr/>
        </p:nvPicPr>
        <p:blipFill rotWithShape="1">
          <a:blip r:embed="rId5"/>
          <a:srcRect l="35840" t="64907" r="58207" b="9555"/>
          <a:stretch/>
        </p:blipFill>
        <p:spPr>
          <a:xfrm rot="10800000">
            <a:off x="4422738" y="4374588"/>
            <a:ext cx="724748" cy="1751695"/>
          </a:xfrm>
          <a:prstGeom prst="rect">
            <a:avLst/>
          </a:prstGeom>
        </p:spPr>
      </p:pic>
      <p:pic>
        <p:nvPicPr>
          <p:cNvPr id="20" name="Picture 19" descr="A black background with green and blue gradients&#10;&#10;Description automatically generated">
            <a:extLst>
              <a:ext uri="{FF2B5EF4-FFF2-40B4-BE49-F238E27FC236}">
                <a16:creationId xmlns:a16="http://schemas.microsoft.com/office/drawing/2014/main" id="{B292369D-E642-6F14-1929-E0BE26F79DC4}"/>
              </a:ext>
            </a:extLst>
          </p:cNvPr>
          <p:cNvPicPr>
            <a:picLocks noChangeAspect="1"/>
          </p:cNvPicPr>
          <p:nvPr/>
        </p:nvPicPr>
        <p:blipFill rotWithShape="1">
          <a:blip r:embed="rId5"/>
          <a:srcRect l="68589" t="65030" r="25695" b="9647"/>
          <a:stretch/>
        </p:blipFill>
        <p:spPr>
          <a:xfrm rot="10800000">
            <a:off x="8392373" y="4383038"/>
            <a:ext cx="695822" cy="1736927"/>
          </a:xfrm>
          <a:prstGeom prst="rect">
            <a:avLst/>
          </a:prstGeom>
        </p:spPr>
      </p:pic>
      <p:sp>
        <p:nvSpPr>
          <p:cNvPr id="21" name="TextBox 11">
            <a:extLst>
              <a:ext uri="{FF2B5EF4-FFF2-40B4-BE49-F238E27FC236}">
                <a16:creationId xmlns:a16="http://schemas.microsoft.com/office/drawing/2014/main" id="{AE19642D-3940-1A49-0B29-241A8729305A}"/>
              </a:ext>
            </a:extLst>
          </p:cNvPr>
          <p:cNvSpPr txBox="1"/>
          <p:nvPr/>
        </p:nvSpPr>
        <p:spPr>
          <a:xfrm>
            <a:off x="6517195" y="5899847"/>
            <a:ext cx="1373706" cy="523220"/>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tx1">
                    <a:lumMod val="75000"/>
                    <a:lumOff val="25000"/>
                  </a:schemeClr>
                </a:solidFill>
                <a:latin typeface="Century Gothic"/>
              </a:rPr>
              <a:t>Median </a:t>
            </a:r>
            <a:endParaRPr lang="en-US">
              <a:solidFill>
                <a:schemeClr val="tx1">
                  <a:lumMod val="75000"/>
                  <a:lumOff val="25000"/>
                </a:schemeClr>
              </a:solidFill>
            </a:endParaRPr>
          </a:p>
          <a:p>
            <a:pPr algn="r"/>
            <a:r>
              <a:rPr lang="en-US" sz="1400">
                <a:solidFill>
                  <a:schemeClr val="tx1">
                    <a:lumMod val="75000"/>
                    <a:lumOff val="25000"/>
                  </a:schemeClr>
                </a:solidFill>
                <a:latin typeface="Century Gothic"/>
              </a:rPr>
              <a:t>2019-2023</a:t>
            </a:r>
            <a:endParaRPr lang="en-US">
              <a:solidFill>
                <a:schemeClr val="tx1">
                  <a:lumMod val="75000"/>
                  <a:lumOff val="25000"/>
                </a:schemeClr>
              </a:solidFill>
            </a:endParaRPr>
          </a:p>
        </p:txBody>
      </p:sp>
      <p:sp>
        <p:nvSpPr>
          <p:cNvPr id="22" name="TextBox 11">
            <a:extLst>
              <a:ext uri="{FF2B5EF4-FFF2-40B4-BE49-F238E27FC236}">
                <a16:creationId xmlns:a16="http://schemas.microsoft.com/office/drawing/2014/main" id="{19324973-E5B2-3C3C-D6B9-D7843B71AA58}"/>
              </a:ext>
            </a:extLst>
          </p:cNvPr>
          <p:cNvSpPr txBox="1"/>
          <p:nvPr/>
        </p:nvSpPr>
        <p:spPr>
          <a:xfrm>
            <a:off x="10486683" y="5899847"/>
            <a:ext cx="1373706" cy="523220"/>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tx1">
                    <a:lumMod val="75000"/>
                    <a:lumOff val="25000"/>
                  </a:schemeClr>
                </a:solidFill>
                <a:latin typeface="Century Gothic"/>
              </a:rPr>
              <a:t>Mean</a:t>
            </a:r>
            <a:endParaRPr lang="en-US">
              <a:solidFill>
                <a:schemeClr val="tx1">
                  <a:lumMod val="75000"/>
                  <a:lumOff val="25000"/>
                </a:schemeClr>
              </a:solidFill>
            </a:endParaRPr>
          </a:p>
          <a:p>
            <a:pPr algn="r"/>
            <a:r>
              <a:rPr lang="en-US" sz="1400">
                <a:solidFill>
                  <a:schemeClr val="tx1">
                    <a:lumMod val="75000"/>
                    <a:lumOff val="25000"/>
                  </a:schemeClr>
                </a:solidFill>
                <a:latin typeface="Century Gothic"/>
              </a:rPr>
              <a:t>2019-2022</a:t>
            </a:r>
            <a:endParaRPr lang="en-US">
              <a:solidFill>
                <a:schemeClr val="tx1">
                  <a:lumMod val="75000"/>
                  <a:lumOff val="25000"/>
                </a:schemeClr>
              </a:solidFill>
            </a:endParaRPr>
          </a:p>
        </p:txBody>
      </p:sp>
      <p:sp>
        <p:nvSpPr>
          <p:cNvPr id="6" name="TextBox 5">
            <a:extLst>
              <a:ext uri="{FF2B5EF4-FFF2-40B4-BE49-F238E27FC236}">
                <a16:creationId xmlns:a16="http://schemas.microsoft.com/office/drawing/2014/main" id="{3A942DBC-A40B-EC5A-914B-87EC4F563C19}"/>
              </a:ext>
            </a:extLst>
          </p:cNvPr>
          <p:cNvSpPr txBox="1"/>
          <p:nvPr/>
        </p:nvSpPr>
        <p:spPr>
          <a:xfrm>
            <a:off x="201456" y="6479493"/>
            <a:ext cx="4991300"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a:solidFill>
                  <a:schemeClr val="tx1">
                    <a:lumMod val="75000"/>
                    <a:lumOff val="25000"/>
                  </a:schemeClr>
                </a:solidFill>
                <a:latin typeface="Century Gothic"/>
              </a:rPr>
              <a:t>Basemap Credit: </a:t>
            </a:r>
            <a:r>
              <a:rPr lang="en-US" sz="1300">
                <a:solidFill>
                  <a:schemeClr val="tx1">
                    <a:lumMod val="75000"/>
                    <a:lumOff val="25000"/>
                  </a:schemeClr>
                </a:solidFill>
                <a:latin typeface="Century Gothic"/>
                <a:ea typeface="+mn-lt"/>
                <a:cs typeface="+mn-lt"/>
              </a:rPr>
              <a:t>State of NC</a:t>
            </a:r>
            <a:endParaRPr lang="en-US" sz="1300">
              <a:solidFill>
                <a:schemeClr val="tx1">
                  <a:lumMod val="75000"/>
                  <a:lumOff val="25000"/>
                </a:schemeClr>
              </a:solidFill>
              <a:latin typeface="Century Gothic"/>
            </a:endParaRPr>
          </a:p>
        </p:txBody>
      </p:sp>
    </p:spTree>
    <p:extLst>
      <p:ext uri="{BB962C8B-B14F-4D97-AF65-F5344CB8AC3E}">
        <p14:creationId xmlns:p14="http://schemas.microsoft.com/office/powerpoint/2010/main" val="3505804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10;&#10;Description automatically generated">
            <a:extLst>
              <a:ext uri="{FF2B5EF4-FFF2-40B4-BE49-F238E27FC236}">
                <a16:creationId xmlns:a16="http://schemas.microsoft.com/office/drawing/2014/main" id="{B43E735A-D0EE-78EF-43ED-CA0E67E1CDA4}"/>
              </a:ext>
            </a:extLst>
          </p:cNvPr>
          <p:cNvPicPr>
            <a:picLocks noChangeAspect="1"/>
          </p:cNvPicPr>
          <p:nvPr/>
        </p:nvPicPr>
        <p:blipFill rotWithShape="1">
          <a:blip r:embed="rId4"/>
          <a:srcRect l="49816" t="-36" r="-3" b="162"/>
          <a:stretch/>
        </p:blipFill>
        <p:spPr>
          <a:xfrm>
            <a:off x="6076529" y="2877"/>
            <a:ext cx="6124765" cy="6856328"/>
          </a:xfrm>
          <a:prstGeom prst="rect">
            <a:avLst/>
          </a:prstGeom>
        </p:spPr>
      </p:pic>
      <p:sp>
        <p:nvSpPr>
          <p:cNvPr id="3" name="TextBox 2">
            <a:extLst>
              <a:ext uri="{FF2B5EF4-FFF2-40B4-BE49-F238E27FC236}">
                <a16:creationId xmlns:a16="http://schemas.microsoft.com/office/drawing/2014/main" id="{987664E5-0E49-6EF2-EB76-EB50A73ADE4D}"/>
              </a:ext>
            </a:extLst>
          </p:cNvPr>
          <p:cNvSpPr txBox="1"/>
          <p:nvPr/>
        </p:nvSpPr>
        <p:spPr>
          <a:xfrm>
            <a:off x="3764917" y="2984562"/>
            <a:ext cx="814458" cy="23421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2000">
                <a:solidFill>
                  <a:schemeClr val="tx1">
                    <a:lumMod val="75000"/>
                    <a:lumOff val="25000"/>
                  </a:schemeClr>
                </a:solidFill>
                <a:latin typeface="Century Gothic"/>
                <a:ea typeface="+mn-lt"/>
                <a:cs typeface="+mn-lt"/>
              </a:rPr>
              <a:t>HIGH</a:t>
            </a:r>
            <a:endParaRPr lang="en-US" sz="2000">
              <a:solidFill>
                <a:schemeClr val="tx1">
                  <a:lumMod val="75000"/>
                  <a:lumOff val="25000"/>
                </a:schemeClr>
              </a:solidFill>
            </a:endParaRPr>
          </a:p>
          <a:p>
            <a:pPr algn="ctr">
              <a:lnSpc>
                <a:spcPct val="150000"/>
              </a:lnSpc>
            </a:pPr>
            <a:endParaRPr lang="en-US" sz="2000">
              <a:solidFill>
                <a:schemeClr val="tx1">
                  <a:lumMod val="75000"/>
                  <a:lumOff val="25000"/>
                </a:schemeClr>
              </a:solidFill>
              <a:latin typeface="Century Gothic"/>
            </a:endParaRPr>
          </a:p>
          <a:p>
            <a:pPr algn="ctr">
              <a:lnSpc>
                <a:spcPct val="150000"/>
              </a:lnSpc>
            </a:pPr>
            <a:endParaRPr lang="en-US" sz="2000">
              <a:solidFill>
                <a:schemeClr val="tx1">
                  <a:lumMod val="75000"/>
                  <a:lumOff val="25000"/>
                </a:schemeClr>
              </a:solidFill>
              <a:latin typeface="Century Gothic"/>
            </a:endParaRPr>
          </a:p>
          <a:p>
            <a:pPr algn="ctr">
              <a:lnSpc>
                <a:spcPct val="150000"/>
              </a:lnSpc>
            </a:pPr>
            <a:endParaRPr lang="en-US" sz="2000">
              <a:solidFill>
                <a:schemeClr val="tx1">
                  <a:lumMod val="75000"/>
                  <a:lumOff val="25000"/>
                </a:schemeClr>
              </a:solidFill>
              <a:latin typeface="Century Gothic"/>
            </a:endParaRPr>
          </a:p>
          <a:p>
            <a:pPr algn="ctr">
              <a:lnSpc>
                <a:spcPct val="150000"/>
              </a:lnSpc>
            </a:pPr>
            <a:r>
              <a:rPr lang="en-US" sz="2000">
                <a:solidFill>
                  <a:schemeClr val="tx1">
                    <a:lumMod val="75000"/>
                    <a:lumOff val="25000"/>
                  </a:schemeClr>
                </a:solidFill>
                <a:latin typeface="Century Gothic"/>
              </a:rPr>
              <a:t>LOW</a:t>
            </a:r>
            <a:endParaRPr lang="en-US" sz="2000">
              <a:solidFill>
                <a:schemeClr val="tx1">
                  <a:lumMod val="75000"/>
                  <a:lumOff val="25000"/>
                </a:schemeClr>
              </a:solidFill>
              <a:latin typeface="Century Gothic"/>
              <a:ea typeface="+mn-lt"/>
              <a:cs typeface="+mn-lt"/>
            </a:endParaRPr>
          </a:p>
        </p:txBody>
      </p:sp>
      <p:sp>
        <p:nvSpPr>
          <p:cNvPr id="2" name="Title 1">
            <a:extLst>
              <a:ext uri="{FF2B5EF4-FFF2-40B4-BE49-F238E27FC236}">
                <a16:creationId xmlns:a16="http://schemas.microsoft.com/office/drawing/2014/main" id="{0FEFCD51-A952-6BF0-06EB-67285EEE46B1}"/>
              </a:ext>
            </a:extLst>
          </p:cNvPr>
          <p:cNvSpPr>
            <a:spLocks noGrp="1"/>
          </p:cNvSpPr>
          <p:nvPr>
            <p:ph type="title"/>
          </p:nvPr>
        </p:nvSpPr>
        <p:spPr/>
        <p:txBody>
          <a:bodyPr>
            <a:normAutofit fontScale="90000"/>
          </a:bodyPr>
          <a:lstStyle/>
          <a:p>
            <a:r>
              <a:rPr lang="en-US"/>
              <a:t>Urban Heat</a:t>
            </a:r>
          </a:p>
        </p:txBody>
      </p:sp>
      <p:sp>
        <p:nvSpPr>
          <p:cNvPr id="8" name="TextBox 7">
            <a:extLst>
              <a:ext uri="{FF2B5EF4-FFF2-40B4-BE49-F238E27FC236}">
                <a16:creationId xmlns:a16="http://schemas.microsoft.com/office/drawing/2014/main" id="{F3194CA8-8E57-1335-03A8-C7CD91A2C29A}"/>
              </a:ext>
            </a:extLst>
          </p:cNvPr>
          <p:cNvSpPr txBox="1"/>
          <p:nvPr/>
        </p:nvSpPr>
        <p:spPr>
          <a:xfrm>
            <a:off x="7901958" y="6545022"/>
            <a:ext cx="49913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Basemap Credit: </a:t>
            </a:r>
            <a:r>
              <a:rPr lang="en-US" sz="1400">
                <a:solidFill>
                  <a:schemeClr val="tx1">
                    <a:lumMod val="75000"/>
                    <a:lumOff val="25000"/>
                  </a:schemeClr>
                </a:solidFill>
                <a:latin typeface="Century Gothic"/>
                <a:ea typeface="+mn-lt"/>
                <a:cs typeface="+mn-lt"/>
              </a:rPr>
              <a:t>State of NC</a:t>
            </a:r>
            <a:endParaRPr lang="en-US" sz="1400">
              <a:solidFill>
                <a:schemeClr val="tx1">
                  <a:lumMod val="75000"/>
                  <a:lumOff val="25000"/>
                </a:schemeClr>
              </a:solidFill>
              <a:latin typeface="Century Gothic"/>
            </a:endParaRPr>
          </a:p>
        </p:txBody>
      </p:sp>
      <p:sp>
        <p:nvSpPr>
          <p:cNvPr id="14" name="TextBox 13">
            <a:extLst>
              <a:ext uri="{FF2B5EF4-FFF2-40B4-BE49-F238E27FC236}">
                <a16:creationId xmlns:a16="http://schemas.microsoft.com/office/drawing/2014/main" id="{0DE9B342-117D-0BA6-253A-D1CB143A3EA4}"/>
              </a:ext>
            </a:extLst>
          </p:cNvPr>
          <p:cNvSpPr txBox="1"/>
          <p:nvPr/>
        </p:nvSpPr>
        <p:spPr>
          <a:xfrm>
            <a:off x="796591" y="3948595"/>
            <a:ext cx="2710594" cy="507190"/>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algn="r">
              <a:lnSpc>
                <a:spcPct val="150000"/>
              </a:lnSpc>
            </a:pPr>
            <a:r>
              <a:rPr lang="en-US" sz="2000">
                <a:solidFill>
                  <a:schemeClr val="tx1">
                    <a:lumMod val="75000"/>
                    <a:lumOff val="25000"/>
                  </a:schemeClr>
                </a:solidFill>
                <a:latin typeface="Century Gothic"/>
              </a:rPr>
              <a:t>URBAN HEAT</a:t>
            </a:r>
            <a:endParaRPr lang="en-US" sz="2000">
              <a:solidFill>
                <a:schemeClr val="tx1">
                  <a:lumMod val="75000"/>
                  <a:lumOff val="25000"/>
                </a:schemeClr>
              </a:solidFill>
            </a:endParaRPr>
          </a:p>
        </p:txBody>
      </p:sp>
      <p:sp>
        <p:nvSpPr>
          <p:cNvPr id="16" name="Text Placeholder 35">
            <a:extLst>
              <a:ext uri="{FF2B5EF4-FFF2-40B4-BE49-F238E27FC236}">
                <a16:creationId xmlns:a16="http://schemas.microsoft.com/office/drawing/2014/main" id="{813DCAC2-E25E-D094-FFD7-5A93BD6D1BE9}"/>
              </a:ext>
            </a:extLst>
          </p:cNvPr>
          <p:cNvSpPr txBox="1">
            <a:spLocks/>
          </p:cNvSpPr>
          <p:nvPr/>
        </p:nvSpPr>
        <p:spPr>
          <a:xfrm>
            <a:off x="909588" y="1711916"/>
            <a:ext cx="5197846" cy="125751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236F99"/>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236F99"/>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236F99"/>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236F99"/>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en-US" sz="2000" b="1"/>
          </a:p>
          <a:p>
            <a:pPr>
              <a:lnSpc>
                <a:spcPct val="100000"/>
              </a:lnSpc>
              <a:spcBef>
                <a:spcPts val="0"/>
              </a:spcBef>
            </a:pPr>
            <a:r>
              <a:rPr lang="en-US" sz="2000" b="1">
                <a:ea typeface="+mj-lt"/>
                <a:cs typeface="+mj-lt"/>
              </a:rPr>
              <a:t>Data</a:t>
            </a:r>
            <a:r>
              <a:rPr lang="en-US" sz="2000">
                <a:ea typeface="+mj-lt"/>
                <a:cs typeface="+mj-lt"/>
              </a:rPr>
              <a:t> LST | Albedo | Evapotranspiration</a:t>
            </a:r>
            <a:endParaRPr lang="en-US" sz="2000"/>
          </a:p>
          <a:p>
            <a:r>
              <a:rPr lang="en-US" sz="2000" b="1">
                <a:ea typeface="+mj-lt"/>
                <a:cs typeface="+mj-lt"/>
              </a:rPr>
              <a:t>Geometry </a:t>
            </a:r>
            <a:r>
              <a:rPr lang="en-US" sz="2000">
                <a:ea typeface="+mj-lt"/>
                <a:cs typeface="+mj-lt"/>
              </a:rPr>
              <a:t>U.S. Census Block Groups</a:t>
            </a:r>
            <a:endParaRPr lang="en-US" sz="2000"/>
          </a:p>
          <a:p>
            <a:endParaRPr lang="en-US" sz="2000">
              <a:ea typeface="+mj-lt"/>
              <a:cs typeface="+mj-lt"/>
            </a:endParaRPr>
          </a:p>
        </p:txBody>
      </p:sp>
      <p:sp>
        <p:nvSpPr>
          <p:cNvPr id="20" name="Arrow: Up-Down 19">
            <a:extLst>
              <a:ext uri="{FF2B5EF4-FFF2-40B4-BE49-F238E27FC236}">
                <a16:creationId xmlns:a16="http://schemas.microsoft.com/office/drawing/2014/main" id="{EA1C8517-FA9C-F361-6E6E-B7523F34CE25}"/>
              </a:ext>
            </a:extLst>
          </p:cNvPr>
          <p:cNvSpPr/>
          <p:nvPr/>
        </p:nvSpPr>
        <p:spPr>
          <a:xfrm>
            <a:off x="3596489" y="3593725"/>
            <a:ext cx="187841" cy="1284767"/>
          </a:xfrm>
          <a:prstGeom prst="upDownArrow">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4" name="TextBox 23">
            <a:extLst>
              <a:ext uri="{FF2B5EF4-FFF2-40B4-BE49-F238E27FC236}">
                <a16:creationId xmlns:a16="http://schemas.microsoft.com/office/drawing/2014/main" id="{F1EF912E-D3E6-22CB-8549-1FFBAAC699B6}"/>
              </a:ext>
            </a:extLst>
          </p:cNvPr>
          <p:cNvSpPr txBox="1"/>
          <p:nvPr/>
        </p:nvSpPr>
        <p:spPr>
          <a:xfrm>
            <a:off x="10249010" y="5841191"/>
            <a:ext cx="155914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5 km</a:t>
            </a:r>
            <a:endParaRPr lang="en-US">
              <a:solidFill>
                <a:schemeClr val="tx1">
                  <a:lumMod val="75000"/>
                  <a:lumOff val="25000"/>
                </a:schemeClr>
              </a:solidFill>
              <a:latin typeface="Century Gothic"/>
              <a:ea typeface="+mn-lt"/>
              <a:cs typeface="+mn-lt"/>
            </a:endParaRPr>
          </a:p>
          <a:p>
            <a:pPr algn="ctr"/>
            <a:endParaRPr lang="en-US">
              <a:solidFill>
                <a:schemeClr val="tx1">
                  <a:lumMod val="75000"/>
                  <a:lumOff val="25000"/>
                </a:schemeClr>
              </a:solidFill>
              <a:latin typeface="Century Gothic"/>
            </a:endParaRPr>
          </a:p>
        </p:txBody>
      </p:sp>
      <p:pic>
        <p:nvPicPr>
          <p:cNvPr id="26" name="Picture 25" descr="A map of a river&#10;&#10;Description automatically generated">
            <a:extLst>
              <a:ext uri="{FF2B5EF4-FFF2-40B4-BE49-F238E27FC236}">
                <a16:creationId xmlns:a16="http://schemas.microsoft.com/office/drawing/2014/main" id="{473022F0-39C8-0C22-8927-D88EF3E704F1}"/>
              </a:ext>
            </a:extLst>
          </p:cNvPr>
          <p:cNvPicPr>
            <a:picLocks noChangeAspect="1"/>
          </p:cNvPicPr>
          <p:nvPr/>
        </p:nvPicPr>
        <p:blipFill rotWithShape="1">
          <a:blip r:embed="rId5"/>
          <a:srcRect l="64172" t="8644" r="32722" b="85051"/>
          <a:stretch/>
        </p:blipFill>
        <p:spPr>
          <a:xfrm>
            <a:off x="6685018" y="5948183"/>
            <a:ext cx="378135" cy="433010"/>
          </a:xfrm>
          <a:prstGeom prst="rect">
            <a:avLst/>
          </a:prstGeom>
        </p:spPr>
      </p:pic>
      <p:sp>
        <p:nvSpPr>
          <p:cNvPr id="30" name="TextBox 29">
            <a:extLst>
              <a:ext uri="{FF2B5EF4-FFF2-40B4-BE49-F238E27FC236}">
                <a16:creationId xmlns:a16="http://schemas.microsoft.com/office/drawing/2014/main" id="{D953D610-57E9-268F-0920-303B0FA43539}"/>
              </a:ext>
            </a:extLst>
          </p:cNvPr>
          <p:cNvSpPr txBox="1"/>
          <p:nvPr/>
        </p:nvSpPr>
        <p:spPr>
          <a:xfrm>
            <a:off x="6874989" y="4789224"/>
            <a:ext cx="17843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NORTH </a:t>
            </a:r>
            <a:endParaRPr lang="en-US">
              <a:solidFill>
                <a:schemeClr val="tx1">
                  <a:lumMod val="75000"/>
                  <a:lumOff val="25000"/>
                </a:schemeClr>
              </a:solidFill>
              <a:latin typeface="Garamond"/>
            </a:endParaRPr>
          </a:p>
          <a:p>
            <a:pPr algn="ctr"/>
            <a:r>
              <a:rPr lang="en-US">
                <a:solidFill>
                  <a:schemeClr val="tx1">
                    <a:lumMod val="75000"/>
                    <a:lumOff val="25000"/>
                  </a:schemeClr>
                </a:solidFill>
                <a:latin typeface="Century Gothic"/>
              </a:rPr>
              <a:t>CAROLINA</a:t>
            </a:r>
            <a:endParaRPr lang="en-US">
              <a:solidFill>
                <a:schemeClr val="tx1">
                  <a:lumMod val="75000"/>
                  <a:lumOff val="25000"/>
                </a:schemeClr>
              </a:solidFill>
            </a:endParaRPr>
          </a:p>
        </p:txBody>
      </p:sp>
      <p:pic>
        <p:nvPicPr>
          <p:cNvPr id="7" name="Picture 6" descr="A map of the world&#10;&#10;Description automatically generated">
            <a:extLst>
              <a:ext uri="{FF2B5EF4-FFF2-40B4-BE49-F238E27FC236}">
                <a16:creationId xmlns:a16="http://schemas.microsoft.com/office/drawing/2014/main" id="{508E0B17-9EA3-99D3-AC66-E6CC62FD1758}"/>
              </a:ext>
            </a:extLst>
          </p:cNvPr>
          <p:cNvPicPr>
            <a:picLocks noChangeAspect="1"/>
          </p:cNvPicPr>
          <p:nvPr/>
        </p:nvPicPr>
        <p:blipFill rotWithShape="1">
          <a:blip r:embed="rId6"/>
          <a:srcRect l="44038" t="62450" r="50087" b="12371"/>
          <a:stretch/>
        </p:blipFill>
        <p:spPr>
          <a:xfrm rot="10800000">
            <a:off x="3790488" y="3355239"/>
            <a:ext cx="716782" cy="1728783"/>
          </a:xfrm>
          <a:prstGeom prst="rect">
            <a:avLst/>
          </a:prstGeom>
        </p:spPr>
      </p:pic>
      <p:sp>
        <p:nvSpPr>
          <p:cNvPr id="10" name="TextBox 9">
            <a:extLst>
              <a:ext uri="{FF2B5EF4-FFF2-40B4-BE49-F238E27FC236}">
                <a16:creationId xmlns:a16="http://schemas.microsoft.com/office/drawing/2014/main" id="{4A6F78F3-732F-C089-E740-139BA250A0CB}"/>
              </a:ext>
            </a:extLst>
          </p:cNvPr>
          <p:cNvSpPr txBox="1"/>
          <p:nvPr/>
        </p:nvSpPr>
        <p:spPr>
          <a:xfrm>
            <a:off x="9368784" y="2155404"/>
            <a:ext cx="17649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Century Gothic"/>
              </a:rPr>
              <a:t>Asheville</a:t>
            </a:r>
          </a:p>
        </p:txBody>
      </p:sp>
    </p:spTree>
    <p:extLst>
      <p:ext uri="{BB962C8B-B14F-4D97-AF65-F5344CB8AC3E}">
        <p14:creationId xmlns:p14="http://schemas.microsoft.com/office/powerpoint/2010/main" val="985445619"/>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video game&#10;&#10;Description automatically generated">
            <a:extLst>
              <a:ext uri="{FF2B5EF4-FFF2-40B4-BE49-F238E27FC236}">
                <a16:creationId xmlns:a16="http://schemas.microsoft.com/office/drawing/2014/main" id="{C89E3BD5-2E29-3618-5D52-1337A4BF23C5}"/>
              </a:ext>
            </a:extLst>
          </p:cNvPr>
          <p:cNvPicPr>
            <a:picLocks noChangeAspect="1"/>
          </p:cNvPicPr>
          <p:nvPr/>
        </p:nvPicPr>
        <p:blipFill rotWithShape="1">
          <a:blip r:embed="rId3"/>
          <a:srcRect l="51953" t="28" r="-14" b="-28"/>
          <a:stretch/>
        </p:blipFill>
        <p:spPr>
          <a:xfrm>
            <a:off x="6337434" y="-61"/>
            <a:ext cx="5862648" cy="6874717"/>
          </a:xfrm>
          <a:prstGeom prst="rect">
            <a:avLst/>
          </a:prstGeom>
        </p:spPr>
      </p:pic>
      <p:sp>
        <p:nvSpPr>
          <p:cNvPr id="2" name="Title 1">
            <a:extLst>
              <a:ext uri="{FF2B5EF4-FFF2-40B4-BE49-F238E27FC236}">
                <a16:creationId xmlns:a16="http://schemas.microsoft.com/office/drawing/2014/main" id="{0FEFCD51-A952-6BF0-06EB-67285EEE46B1}"/>
              </a:ext>
            </a:extLst>
          </p:cNvPr>
          <p:cNvSpPr>
            <a:spLocks noGrp="1"/>
          </p:cNvSpPr>
          <p:nvPr>
            <p:ph type="title"/>
          </p:nvPr>
        </p:nvSpPr>
        <p:spPr/>
        <p:txBody>
          <a:bodyPr>
            <a:normAutofit fontScale="90000"/>
          </a:bodyPr>
          <a:lstStyle/>
          <a:p>
            <a:r>
              <a:rPr lang="en-US"/>
              <a:t>Urban Heat</a:t>
            </a:r>
          </a:p>
        </p:txBody>
      </p:sp>
      <p:sp>
        <p:nvSpPr>
          <p:cNvPr id="8" name="TextBox 7">
            <a:extLst>
              <a:ext uri="{FF2B5EF4-FFF2-40B4-BE49-F238E27FC236}">
                <a16:creationId xmlns:a16="http://schemas.microsoft.com/office/drawing/2014/main" id="{F3194CA8-8E57-1335-03A8-C7CD91A2C29A}"/>
              </a:ext>
            </a:extLst>
          </p:cNvPr>
          <p:cNvSpPr txBox="1"/>
          <p:nvPr/>
        </p:nvSpPr>
        <p:spPr>
          <a:xfrm>
            <a:off x="7773004" y="6556745"/>
            <a:ext cx="49913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Basemap Credit: </a:t>
            </a:r>
            <a:r>
              <a:rPr lang="en-US" sz="1400">
                <a:solidFill>
                  <a:schemeClr val="tx1">
                    <a:lumMod val="75000"/>
                    <a:lumOff val="25000"/>
                  </a:schemeClr>
                </a:solidFill>
                <a:latin typeface="Century Gothic"/>
                <a:ea typeface="+mn-lt"/>
                <a:cs typeface="+mn-lt"/>
              </a:rPr>
              <a:t>State of NC</a:t>
            </a:r>
            <a:endParaRPr lang="en-US" sz="1400">
              <a:solidFill>
                <a:schemeClr val="tx1">
                  <a:lumMod val="75000"/>
                  <a:lumOff val="25000"/>
                </a:schemeClr>
              </a:solidFill>
              <a:latin typeface="Century Gothic"/>
            </a:endParaRPr>
          </a:p>
        </p:txBody>
      </p:sp>
      <p:sp>
        <p:nvSpPr>
          <p:cNvPr id="14" name="TextBox 13">
            <a:extLst>
              <a:ext uri="{FF2B5EF4-FFF2-40B4-BE49-F238E27FC236}">
                <a16:creationId xmlns:a16="http://schemas.microsoft.com/office/drawing/2014/main" id="{0DE9B342-117D-0BA6-253A-D1CB143A3EA4}"/>
              </a:ext>
            </a:extLst>
          </p:cNvPr>
          <p:cNvSpPr txBox="1"/>
          <p:nvPr/>
        </p:nvSpPr>
        <p:spPr>
          <a:xfrm>
            <a:off x="597299" y="3995487"/>
            <a:ext cx="2710594" cy="507190"/>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algn="r">
              <a:lnSpc>
                <a:spcPct val="150000"/>
              </a:lnSpc>
            </a:pPr>
            <a:r>
              <a:rPr lang="en-US" sz="2000">
                <a:solidFill>
                  <a:schemeClr val="tx1">
                    <a:lumMod val="75000"/>
                    <a:lumOff val="25000"/>
                  </a:schemeClr>
                </a:solidFill>
                <a:latin typeface="Century Gothic"/>
              </a:rPr>
              <a:t>URBAN HEAT</a:t>
            </a:r>
            <a:endParaRPr lang="en-US" sz="2000">
              <a:solidFill>
                <a:schemeClr val="tx1">
                  <a:lumMod val="75000"/>
                  <a:lumOff val="25000"/>
                </a:schemeClr>
              </a:solidFill>
            </a:endParaRPr>
          </a:p>
        </p:txBody>
      </p:sp>
      <p:sp>
        <p:nvSpPr>
          <p:cNvPr id="16" name="Text Placeholder 35">
            <a:extLst>
              <a:ext uri="{FF2B5EF4-FFF2-40B4-BE49-F238E27FC236}">
                <a16:creationId xmlns:a16="http://schemas.microsoft.com/office/drawing/2014/main" id="{813DCAC2-E25E-D094-FFD7-5A93BD6D1BE9}"/>
              </a:ext>
            </a:extLst>
          </p:cNvPr>
          <p:cNvSpPr txBox="1">
            <a:spLocks/>
          </p:cNvSpPr>
          <p:nvPr/>
        </p:nvSpPr>
        <p:spPr>
          <a:xfrm>
            <a:off x="909588" y="1711916"/>
            <a:ext cx="5197846" cy="125751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236F99"/>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236F99"/>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236F99"/>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236F99"/>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en-US" sz="2000" b="1"/>
          </a:p>
          <a:p>
            <a:pPr>
              <a:lnSpc>
                <a:spcPct val="100000"/>
              </a:lnSpc>
              <a:spcBef>
                <a:spcPts val="0"/>
              </a:spcBef>
            </a:pPr>
            <a:r>
              <a:rPr lang="en-US" sz="2000" b="1">
                <a:ea typeface="+mj-lt"/>
                <a:cs typeface="+mj-lt"/>
              </a:rPr>
              <a:t>Data</a:t>
            </a:r>
            <a:r>
              <a:rPr lang="en-US" sz="2000">
                <a:ea typeface="+mj-lt"/>
                <a:cs typeface="+mj-lt"/>
              </a:rPr>
              <a:t> LST | Albedo | Evapotranspiration</a:t>
            </a:r>
            <a:endParaRPr lang="en-US" sz="2000"/>
          </a:p>
          <a:p>
            <a:r>
              <a:rPr lang="en-US" sz="2000" b="1">
                <a:ea typeface="+mj-lt"/>
                <a:cs typeface="+mj-lt"/>
              </a:rPr>
              <a:t>Geometry </a:t>
            </a:r>
            <a:r>
              <a:rPr lang="en-US" sz="2000">
                <a:ea typeface="+mj-lt"/>
                <a:cs typeface="+mj-lt"/>
              </a:rPr>
              <a:t>U.S. Census Block Groups</a:t>
            </a:r>
            <a:endParaRPr lang="en-US" sz="2000"/>
          </a:p>
          <a:p>
            <a:endParaRPr lang="en-US" sz="2000">
              <a:ea typeface="+mj-lt"/>
              <a:cs typeface="+mj-lt"/>
            </a:endParaRPr>
          </a:p>
        </p:txBody>
      </p:sp>
      <p:sp>
        <p:nvSpPr>
          <p:cNvPr id="18" name="TextBox 17">
            <a:extLst>
              <a:ext uri="{FF2B5EF4-FFF2-40B4-BE49-F238E27FC236}">
                <a16:creationId xmlns:a16="http://schemas.microsoft.com/office/drawing/2014/main" id="{4AE92832-D8F1-A123-4480-D2D5DCEB2256}"/>
              </a:ext>
            </a:extLst>
          </p:cNvPr>
          <p:cNvSpPr txBox="1"/>
          <p:nvPr/>
        </p:nvSpPr>
        <p:spPr>
          <a:xfrm>
            <a:off x="4229534" y="3447627"/>
            <a:ext cx="1230093" cy="14305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a:solidFill>
                  <a:schemeClr val="tx1">
                    <a:lumMod val="75000"/>
                    <a:lumOff val="25000"/>
                  </a:schemeClr>
                </a:solidFill>
                <a:latin typeface="Century Gothic"/>
              </a:rPr>
              <a:t>HIGH</a:t>
            </a:r>
          </a:p>
          <a:p>
            <a:pPr>
              <a:lnSpc>
                <a:spcPct val="150000"/>
              </a:lnSpc>
            </a:pPr>
            <a:r>
              <a:rPr lang="en-US" sz="2000">
                <a:solidFill>
                  <a:schemeClr val="tx1">
                    <a:lumMod val="75000"/>
                    <a:lumOff val="25000"/>
                  </a:schemeClr>
                </a:solidFill>
                <a:latin typeface="Century Gothic"/>
                <a:ea typeface="+mn-lt"/>
                <a:cs typeface="+mn-lt"/>
              </a:rPr>
              <a:t>MEDIUM</a:t>
            </a:r>
          </a:p>
          <a:p>
            <a:pPr>
              <a:lnSpc>
                <a:spcPct val="150000"/>
              </a:lnSpc>
            </a:pPr>
            <a:r>
              <a:rPr lang="en-US" sz="2000">
                <a:solidFill>
                  <a:schemeClr val="tx1">
                    <a:lumMod val="75000"/>
                    <a:lumOff val="25000"/>
                  </a:schemeClr>
                </a:solidFill>
                <a:latin typeface="Century Gothic"/>
                <a:ea typeface="+mn-lt"/>
                <a:cs typeface="+mn-lt"/>
              </a:rPr>
              <a:t>LOW</a:t>
            </a:r>
            <a:endParaRPr lang="en-US">
              <a:solidFill>
                <a:schemeClr val="tx1">
                  <a:lumMod val="75000"/>
                  <a:lumOff val="25000"/>
                </a:schemeClr>
              </a:solidFill>
            </a:endParaRPr>
          </a:p>
        </p:txBody>
      </p:sp>
      <p:sp>
        <p:nvSpPr>
          <p:cNvPr id="20" name="Arrow: Up-Down 19">
            <a:extLst>
              <a:ext uri="{FF2B5EF4-FFF2-40B4-BE49-F238E27FC236}">
                <a16:creationId xmlns:a16="http://schemas.microsoft.com/office/drawing/2014/main" id="{EA1C8517-FA9C-F361-6E6E-B7523F34CE25}"/>
              </a:ext>
            </a:extLst>
          </p:cNvPr>
          <p:cNvSpPr/>
          <p:nvPr/>
        </p:nvSpPr>
        <p:spPr>
          <a:xfrm>
            <a:off x="3397197" y="3640617"/>
            <a:ext cx="187841" cy="1284767"/>
          </a:xfrm>
          <a:prstGeom prst="upDownArrow">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4" name="TextBox 23">
            <a:extLst>
              <a:ext uri="{FF2B5EF4-FFF2-40B4-BE49-F238E27FC236}">
                <a16:creationId xmlns:a16="http://schemas.microsoft.com/office/drawing/2014/main" id="{F1EF912E-D3E6-22CB-8549-1FFBAAC699B6}"/>
              </a:ext>
            </a:extLst>
          </p:cNvPr>
          <p:cNvSpPr txBox="1"/>
          <p:nvPr/>
        </p:nvSpPr>
        <p:spPr>
          <a:xfrm>
            <a:off x="10249010" y="5841191"/>
            <a:ext cx="155914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5 km</a:t>
            </a:r>
            <a:endParaRPr lang="en-US">
              <a:solidFill>
                <a:schemeClr val="tx1">
                  <a:lumMod val="75000"/>
                  <a:lumOff val="25000"/>
                </a:schemeClr>
              </a:solidFill>
              <a:latin typeface="Century Gothic"/>
              <a:ea typeface="+mn-lt"/>
              <a:cs typeface="+mn-lt"/>
            </a:endParaRPr>
          </a:p>
          <a:p>
            <a:pPr algn="ctr"/>
            <a:endParaRPr lang="en-US">
              <a:solidFill>
                <a:schemeClr val="tx1">
                  <a:lumMod val="75000"/>
                  <a:lumOff val="25000"/>
                </a:schemeClr>
              </a:solidFill>
              <a:latin typeface="Century Gothic"/>
            </a:endParaRPr>
          </a:p>
        </p:txBody>
      </p:sp>
      <p:pic>
        <p:nvPicPr>
          <p:cNvPr id="26" name="Picture 25" descr="A map of a river&#10;&#10;Description automatically generated">
            <a:extLst>
              <a:ext uri="{FF2B5EF4-FFF2-40B4-BE49-F238E27FC236}">
                <a16:creationId xmlns:a16="http://schemas.microsoft.com/office/drawing/2014/main" id="{473022F0-39C8-0C22-8927-D88EF3E704F1}"/>
              </a:ext>
            </a:extLst>
          </p:cNvPr>
          <p:cNvPicPr>
            <a:picLocks noChangeAspect="1"/>
          </p:cNvPicPr>
          <p:nvPr/>
        </p:nvPicPr>
        <p:blipFill rotWithShape="1">
          <a:blip r:embed="rId4"/>
          <a:srcRect l="64172" t="8644" r="32722" b="85051"/>
          <a:stretch/>
        </p:blipFill>
        <p:spPr>
          <a:xfrm>
            <a:off x="6685018" y="5948183"/>
            <a:ext cx="378135" cy="433010"/>
          </a:xfrm>
          <a:prstGeom prst="rect">
            <a:avLst/>
          </a:prstGeom>
        </p:spPr>
      </p:pic>
      <p:sp>
        <p:nvSpPr>
          <p:cNvPr id="30" name="TextBox 29">
            <a:extLst>
              <a:ext uri="{FF2B5EF4-FFF2-40B4-BE49-F238E27FC236}">
                <a16:creationId xmlns:a16="http://schemas.microsoft.com/office/drawing/2014/main" id="{D953D610-57E9-268F-0920-303B0FA43539}"/>
              </a:ext>
            </a:extLst>
          </p:cNvPr>
          <p:cNvSpPr txBox="1"/>
          <p:nvPr/>
        </p:nvSpPr>
        <p:spPr>
          <a:xfrm>
            <a:off x="6874989" y="4789224"/>
            <a:ext cx="17843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NORTH </a:t>
            </a:r>
            <a:endParaRPr lang="en-US">
              <a:solidFill>
                <a:schemeClr val="tx1">
                  <a:lumMod val="75000"/>
                  <a:lumOff val="25000"/>
                </a:schemeClr>
              </a:solidFill>
              <a:latin typeface="Garamond"/>
            </a:endParaRPr>
          </a:p>
          <a:p>
            <a:pPr algn="ctr"/>
            <a:r>
              <a:rPr lang="en-US">
                <a:solidFill>
                  <a:schemeClr val="tx1">
                    <a:lumMod val="75000"/>
                    <a:lumOff val="25000"/>
                  </a:schemeClr>
                </a:solidFill>
                <a:latin typeface="Century Gothic"/>
              </a:rPr>
              <a:t>CAROLINA</a:t>
            </a:r>
            <a:endParaRPr lang="en-US">
              <a:solidFill>
                <a:schemeClr val="tx1">
                  <a:lumMod val="75000"/>
                  <a:lumOff val="25000"/>
                </a:schemeClr>
              </a:solidFill>
            </a:endParaRPr>
          </a:p>
        </p:txBody>
      </p:sp>
      <p:sp>
        <p:nvSpPr>
          <p:cNvPr id="5" name="Rectangle: Rounded Corners 4">
            <a:extLst>
              <a:ext uri="{FF2B5EF4-FFF2-40B4-BE49-F238E27FC236}">
                <a16:creationId xmlns:a16="http://schemas.microsoft.com/office/drawing/2014/main" id="{0AF3BAFD-E3D9-7169-D633-64F0ACDB78D4}"/>
              </a:ext>
            </a:extLst>
          </p:cNvPr>
          <p:cNvSpPr/>
          <p:nvPr/>
        </p:nvSpPr>
        <p:spPr>
          <a:xfrm>
            <a:off x="3669065" y="4565848"/>
            <a:ext cx="530086" cy="265043"/>
          </a:xfrm>
          <a:prstGeom prst="roundRect">
            <a:avLst/>
          </a:prstGeom>
          <a:solidFill>
            <a:srgbClr val="FFF8BD"/>
          </a:solidFill>
          <a:ln>
            <a:solidFill>
              <a:srgbClr val="FFF8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32A8D25-D3D6-E1DD-2D07-06553C6DFFA6}"/>
              </a:ext>
            </a:extLst>
          </p:cNvPr>
          <p:cNvSpPr/>
          <p:nvPr/>
        </p:nvSpPr>
        <p:spPr>
          <a:xfrm>
            <a:off x="3663155" y="4115576"/>
            <a:ext cx="530086" cy="265043"/>
          </a:xfrm>
          <a:prstGeom prst="roundRect">
            <a:avLst/>
          </a:prstGeom>
          <a:solidFill>
            <a:srgbClr val="E79901"/>
          </a:solidFill>
          <a:ln>
            <a:solidFill>
              <a:srgbClr val="E799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486F932-1E74-8464-8112-138207C4CC99}"/>
              </a:ext>
            </a:extLst>
          </p:cNvPr>
          <p:cNvSpPr/>
          <p:nvPr/>
        </p:nvSpPr>
        <p:spPr>
          <a:xfrm>
            <a:off x="3669650" y="3643970"/>
            <a:ext cx="530086" cy="265043"/>
          </a:xfrm>
          <a:prstGeom prst="roundRect">
            <a:avLst/>
          </a:prstGeom>
          <a:solidFill>
            <a:srgbClr val="662506"/>
          </a:solidFill>
          <a:ln>
            <a:solidFill>
              <a:srgbClr val="6625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98038B4-C512-69F8-94F1-413DCAE9603E}"/>
              </a:ext>
            </a:extLst>
          </p:cNvPr>
          <p:cNvSpPr txBox="1"/>
          <p:nvPr/>
        </p:nvSpPr>
        <p:spPr>
          <a:xfrm>
            <a:off x="9368784" y="2155404"/>
            <a:ext cx="17649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Century Gothic"/>
              </a:rPr>
              <a:t>Asheville</a:t>
            </a:r>
          </a:p>
        </p:txBody>
      </p:sp>
    </p:spTree>
    <p:extLst>
      <p:ext uri="{BB962C8B-B14F-4D97-AF65-F5344CB8AC3E}">
        <p14:creationId xmlns:p14="http://schemas.microsoft.com/office/powerpoint/2010/main" val="919817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crowd of people with signs and flags&#10;&#10;Description automatically generated">
            <a:extLst>
              <a:ext uri="{FF2B5EF4-FFF2-40B4-BE49-F238E27FC236}">
                <a16:creationId xmlns:a16="http://schemas.microsoft.com/office/drawing/2014/main" id="{B6104A88-22A8-12A0-854A-59B312130987}"/>
              </a:ext>
            </a:extLst>
          </p:cNvPr>
          <p:cNvPicPr>
            <a:picLocks noChangeAspect="1"/>
          </p:cNvPicPr>
          <p:nvPr/>
        </p:nvPicPr>
        <p:blipFill rotWithShape="1">
          <a:blip r:embed="rId3"/>
          <a:srcRect l="42154" t="48699" r="15640" b="2805"/>
          <a:stretch/>
        </p:blipFill>
        <p:spPr>
          <a:xfrm>
            <a:off x="5469390" y="524650"/>
            <a:ext cx="6195104" cy="5621348"/>
          </a:xfrm>
          <a:prstGeom prst="roundRect">
            <a:avLst/>
          </a:prstGeom>
          <a:effectLst>
            <a:outerShdw blurRad="50800" dist="38100" dir="2700000" algn="tl" rotWithShape="0">
              <a:prstClr val="black">
                <a:alpha val="40000"/>
              </a:prstClr>
            </a:outerShdw>
          </a:effectLst>
        </p:spPr>
      </p:pic>
      <p:sp>
        <p:nvSpPr>
          <p:cNvPr id="3" name="Title 1">
            <a:extLst>
              <a:ext uri="{FF2B5EF4-FFF2-40B4-BE49-F238E27FC236}">
                <a16:creationId xmlns:a16="http://schemas.microsoft.com/office/drawing/2014/main" id="{D7EFF587-8FAB-0EBA-9CCF-38B3B62A37E0}"/>
              </a:ext>
            </a:extLst>
          </p:cNvPr>
          <p:cNvSpPr>
            <a:spLocks noGrp="1"/>
          </p:cNvSpPr>
          <p:nvPr>
            <p:ph type="title"/>
          </p:nvPr>
        </p:nvSpPr>
        <p:spPr>
          <a:xfrm>
            <a:off x="-357076" y="2415934"/>
            <a:ext cx="5588607" cy="2022116"/>
          </a:xfrm>
        </p:spPr>
        <p:txBody>
          <a:bodyPr>
            <a:noAutofit/>
          </a:bodyPr>
          <a:lstStyle/>
          <a:p>
            <a:pPr algn="r"/>
            <a:r>
              <a:rPr lang="en-US" sz="6000"/>
              <a:t>Social </a:t>
            </a:r>
            <a:br>
              <a:rPr lang="en-US" sz="6000"/>
            </a:br>
            <a:r>
              <a:rPr lang="en-US" sz="6000"/>
              <a:t>Vulnerability</a:t>
            </a:r>
          </a:p>
        </p:txBody>
      </p:sp>
      <p:sp>
        <p:nvSpPr>
          <p:cNvPr id="7" name="TextBox 6">
            <a:extLst>
              <a:ext uri="{FF2B5EF4-FFF2-40B4-BE49-F238E27FC236}">
                <a16:creationId xmlns:a16="http://schemas.microsoft.com/office/drawing/2014/main" id="{8DB5BC5F-6BE0-3286-B0A5-01824F8B6580}"/>
              </a:ext>
            </a:extLst>
          </p:cNvPr>
          <p:cNvSpPr txBox="1"/>
          <p:nvPr/>
        </p:nvSpPr>
        <p:spPr>
          <a:xfrm>
            <a:off x="5683211" y="6168882"/>
            <a:ext cx="595627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rPr>
              <a:t>Image of Asheville Citizens</a:t>
            </a:r>
          </a:p>
          <a:p>
            <a:pPr algn="r"/>
            <a:r>
              <a:rPr lang="en-US" sz="1400">
                <a:solidFill>
                  <a:schemeClr val="tx1">
                    <a:lumMod val="75000"/>
                    <a:lumOff val="25000"/>
                  </a:schemeClr>
                </a:solidFill>
                <a:latin typeface="Century Gothic"/>
              </a:rPr>
              <a:t>Image Credit: Will Thomas</a:t>
            </a:r>
          </a:p>
        </p:txBody>
      </p:sp>
    </p:spTree>
    <p:extLst>
      <p:ext uri="{BB962C8B-B14F-4D97-AF65-F5344CB8AC3E}">
        <p14:creationId xmlns:p14="http://schemas.microsoft.com/office/powerpoint/2010/main" val="259231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FCD51-A952-6BF0-06EB-67285EEE46B1}"/>
              </a:ext>
            </a:extLst>
          </p:cNvPr>
          <p:cNvSpPr>
            <a:spLocks noGrp="1"/>
          </p:cNvSpPr>
          <p:nvPr>
            <p:ph type="title"/>
          </p:nvPr>
        </p:nvSpPr>
        <p:spPr/>
        <p:txBody>
          <a:bodyPr/>
          <a:lstStyle/>
          <a:p>
            <a:r>
              <a:rPr lang="en-US"/>
              <a:t>Social Vulnerability</a:t>
            </a:r>
          </a:p>
        </p:txBody>
      </p:sp>
      <p:pic>
        <p:nvPicPr>
          <p:cNvPr id="5" name="Graphic 101" descr="Arrow Down with solid fill">
            <a:extLst>
              <a:ext uri="{FF2B5EF4-FFF2-40B4-BE49-F238E27FC236}">
                <a16:creationId xmlns:a16="http://schemas.microsoft.com/office/drawing/2014/main" id="{FB8520E3-58C4-C6F8-703F-0676B4994D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7721238" y="3423001"/>
            <a:ext cx="690142" cy="782749"/>
          </a:xfrm>
          <a:prstGeom prst="rect">
            <a:avLst/>
          </a:prstGeom>
        </p:spPr>
      </p:pic>
      <p:sp>
        <p:nvSpPr>
          <p:cNvPr id="9" name="Rectangle: Rounded Corners 8">
            <a:extLst>
              <a:ext uri="{FF2B5EF4-FFF2-40B4-BE49-F238E27FC236}">
                <a16:creationId xmlns:a16="http://schemas.microsoft.com/office/drawing/2014/main" id="{66B0631F-E8C9-B1C6-1ED3-C58B634C50EC}"/>
              </a:ext>
            </a:extLst>
          </p:cNvPr>
          <p:cNvSpPr/>
          <p:nvPr/>
        </p:nvSpPr>
        <p:spPr>
          <a:xfrm>
            <a:off x="466866" y="2504887"/>
            <a:ext cx="3251203" cy="2612878"/>
          </a:xfrm>
          <a:prstGeom prst="roundRect">
            <a:avLst/>
          </a:prstGeom>
          <a:solidFill>
            <a:srgbClr val="246F9A"/>
          </a:solidFill>
          <a:ln>
            <a:solidFill>
              <a:srgbClr val="246F9A"/>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500" b="1">
                <a:latin typeface="Century Gothic"/>
                <a:ea typeface="+mn-lt"/>
                <a:cs typeface="+mn-lt"/>
              </a:rPr>
              <a:t>Demographic Data</a:t>
            </a:r>
            <a:endParaRPr lang="en-US" sz="2500">
              <a:solidFill>
                <a:srgbClr val="000000"/>
              </a:solidFill>
              <a:latin typeface="Century Gothic"/>
              <a:ea typeface="+mn-lt"/>
              <a:cs typeface="+mn-lt"/>
            </a:endParaRPr>
          </a:p>
          <a:p>
            <a:pPr algn="ctr"/>
            <a:r>
              <a:rPr lang="en-US" sz="2500" i="1">
                <a:solidFill>
                  <a:schemeClr val="bg1"/>
                </a:solidFill>
                <a:latin typeface="Century Gothic"/>
                <a:ea typeface="+mn-lt"/>
                <a:cs typeface="+mn-lt"/>
              </a:rPr>
              <a:t>from U.S. Census ACS</a:t>
            </a:r>
          </a:p>
        </p:txBody>
      </p:sp>
      <p:sp>
        <p:nvSpPr>
          <p:cNvPr id="11" name="Rectangle: Rounded Corners 10">
            <a:extLst>
              <a:ext uri="{FF2B5EF4-FFF2-40B4-BE49-F238E27FC236}">
                <a16:creationId xmlns:a16="http://schemas.microsoft.com/office/drawing/2014/main" id="{840A6B59-F89B-06FA-C748-90D3CE1A34A0}"/>
              </a:ext>
            </a:extLst>
          </p:cNvPr>
          <p:cNvSpPr/>
          <p:nvPr/>
        </p:nvSpPr>
        <p:spPr>
          <a:xfrm>
            <a:off x="8455498" y="2497001"/>
            <a:ext cx="3255025" cy="2608311"/>
          </a:xfrm>
          <a:prstGeom prst="roundRect">
            <a:avLst/>
          </a:prstGeom>
          <a:solidFill>
            <a:srgbClr val="67A478"/>
          </a:solidFill>
          <a:ln>
            <a:solidFill>
              <a:srgbClr val="67A47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500" b="1">
                <a:latin typeface="Century Gothic"/>
              </a:rPr>
              <a:t>Social Vulnerability Map</a:t>
            </a:r>
          </a:p>
        </p:txBody>
      </p:sp>
      <p:sp>
        <p:nvSpPr>
          <p:cNvPr id="13" name="Rectangle: Rounded Corners 12">
            <a:extLst>
              <a:ext uri="{FF2B5EF4-FFF2-40B4-BE49-F238E27FC236}">
                <a16:creationId xmlns:a16="http://schemas.microsoft.com/office/drawing/2014/main" id="{4F58F5C9-8E3D-E741-356E-59CF9B0264F3}"/>
              </a:ext>
            </a:extLst>
          </p:cNvPr>
          <p:cNvSpPr/>
          <p:nvPr/>
        </p:nvSpPr>
        <p:spPr>
          <a:xfrm>
            <a:off x="4466133" y="2507301"/>
            <a:ext cx="3255024" cy="2599825"/>
          </a:xfrm>
          <a:prstGeom prst="roundRect">
            <a:avLst/>
          </a:prstGeom>
          <a:solidFill>
            <a:srgbClr val="686BB3"/>
          </a:solidFill>
          <a:ln>
            <a:solidFill>
              <a:srgbClr val="686BB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500" b="1">
                <a:latin typeface="Century Gothic"/>
              </a:rPr>
              <a:t>Social Vulnerability </a:t>
            </a:r>
            <a:endParaRPr lang="en-US"/>
          </a:p>
          <a:p>
            <a:pPr algn="ctr"/>
            <a:r>
              <a:rPr lang="en-US" sz="2500" b="1">
                <a:latin typeface="Century Gothic"/>
              </a:rPr>
              <a:t>Index</a:t>
            </a:r>
            <a:endParaRPr lang="en-US"/>
          </a:p>
        </p:txBody>
      </p:sp>
      <p:pic>
        <p:nvPicPr>
          <p:cNvPr id="3" name="Graphic 101" descr="Arrow Down with solid fill">
            <a:extLst>
              <a:ext uri="{FF2B5EF4-FFF2-40B4-BE49-F238E27FC236}">
                <a16:creationId xmlns:a16="http://schemas.microsoft.com/office/drawing/2014/main" id="{874B41B9-6507-2DD2-1161-CB1523BBC4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3731944" y="3423001"/>
            <a:ext cx="690142" cy="782749"/>
          </a:xfrm>
          <a:prstGeom prst="rect">
            <a:avLst/>
          </a:prstGeom>
        </p:spPr>
      </p:pic>
    </p:spTree>
    <p:extLst>
      <p:ext uri="{BB962C8B-B14F-4D97-AF65-F5344CB8AC3E}">
        <p14:creationId xmlns:p14="http://schemas.microsoft.com/office/powerpoint/2010/main" val="276795131"/>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city&#10;&#10;Description automatically generated">
            <a:extLst>
              <a:ext uri="{FF2B5EF4-FFF2-40B4-BE49-F238E27FC236}">
                <a16:creationId xmlns:a16="http://schemas.microsoft.com/office/drawing/2014/main" id="{E784A8AD-65FB-3DF0-0536-EC43232660F6}"/>
              </a:ext>
            </a:extLst>
          </p:cNvPr>
          <p:cNvPicPr>
            <a:picLocks noChangeAspect="1"/>
          </p:cNvPicPr>
          <p:nvPr/>
        </p:nvPicPr>
        <p:blipFill rotWithShape="1">
          <a:blip r:embed="rId4"/>
          <a:srcRect l="50053" t="26" r="-49"/>
          <a:stretch/>
        </p:blipFill>
        <p:spPr>
          <a:xfrm>
            <a:off x="6099546" y="-4649"/>
            <a:ext cx="6095415" cy="6863179"/>
          </a:xfrm>
          <a:prstGeom prst="rect">
            <a:avLst/>
          </a:prstGeom>
        </p:spPr>
      </p:pic>
      <p:sp>
        <p:nvSpPr>
          <p:cNvPr id="6" name="TextBox 5">
            <a:extLst>
              <a:ext uri="{FF2B5EF4-FFF2-40B4-BE49-F238E27FC236}">
                <a16:creationId xmlns:a16="http://schemas.microsoft.com/office/drawing/2014/main" id="{DE01C61D-F281-154D-0EA2-5F43AE8D93C5}"/>
              </a:ext>
            </a:extLst>
          </p:cNvPr>
          <p:cNvSpPr txBox="1"/>
          <p:nvPr/>
        </p:nvSpPr>
        <p:spPr>
          <a:xfrm>
            <a:off x="3764917" y="2984562"/>
            <a:ext cx="814458" cy="23421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2000">
                <a:solidFill>
                  <a:schemeClr val="tx1">
                    <a:lumMod val="75000"/>
                    <a:lumOff val="25000"/>
                  </a:schemeClr>
                </a:solidFill>
                <a:latin typeface="Century Gothic"/>
                <a:ea typeface="+mn-lt"/>
                <a:cs typeface="+mn-lt"/>
              </a:rPr>
              <a:t>HIGH</a:t>
            </a:r>
            <a:endParaRPr lang="en-US" sz="2000">
              <a:solidFill>
                <a:schemeClr val="tx1">
                  <a:lumMod val="75000"/>
                  <a:lumOff val="25000"/>
                </a:schemeClr>
              </a:solidFill>
            </a:endParaRPr>
          </a:p>
          <a:p>
            <a:pPr algn="ctr">
              <a:lnSpc>
                <a:spcPct val="150000"/>
              </a:lnSpc>
            </a:pPr>
            <a:endParaRPr lang="en-US" sz="2000">
              <a:solidFill>
                <a:schemeClr val="tx1">
                  <a:lumMod val="75000"/>
                  <a:lumOff val="25000"/>
                </a:schemeClr>
              </a:solidFill>
              <a:latin typeface="Century Gothic"/>
            </a:endParaRPr>
          </a:p>
          <a:p>
            <a:pPr algn="ctr">
              <a:lnSpc>
                <a:spcPct val="150000"/>
              </a:lnSpc>
            </a:pPr>
            <a:endParaRPr lang="en-US" sz="2000">
              <a:solidFill>
                <a:schemeClr val="tx1">
                  <a:lumMod val="75000"/>
                  <a:lumOff val="25000"/>
                </a:schemeClr>
              </a:solidFill>
              <a:latin typeface="Century Gothic"/>
            </a:endParaRPr>
          </a:p>
          <a:p>
            <a:pPr algn="ctr">
              <a:lnSpc>
                <a:spcPct val="150000"/>
              </a:lnSpc>
            </a:pPr>
            <a:endParaRPr lang="en-US" sz="2000">
              <a:solidFill>
                <a:schemeClr val="tx1">
                  <a:lumMod val="75000"/>
                  <a:lumOff val="25000"/>
                </a:schemeClr>
              </a:solidFill>
              <a:latin typeface="Century Gothic"/>
            </a:endParaRPr>
          </a:p>
          <a:p>
            <a:pPr algn="ctr">
              <a:lnSpc>
                <a:spcPct val="150000"/>
              </a:lnSpc>
            </a:pPr>
            <a:r>
              <a:rPr lang="en-US" sz="2000">
                <a:solidFill>
                  <a:schemeClr val="tx1">
                    <a:lumMod val="75000"/>
                    <a:lumOff val="25000"/>
                  </a:schemeClr>
                </a:solidFill>
                <a:latin typeface="Century Gothic"/>
              </a:rPr>
              <a:t>LOW</a:t>
            </a:r>
            <a:endParaRPr lang="en-US" sz="2000">
              <a:solidFill>
                <a:schemeClr val="tx1">
                  <a:lumMod val="75000"/>
                  <a:lumOff val="25000"/>
                </a:schemeClr>
              </a:solidFill>
              <a:latin typeface="Century Gothic"/>
              <a:ea typeface="+mn-lt"/>
              <a:cs typeface="+mn-lt"/>
            </a:endParaRPr>
          </a:p>
        </p:txBody>
      </p:sp>
      <p:sp>
        <p:nvSpPr>
          <p:cNvPr id="2" name="Title 1">
            <a:extLst>
              <a:ext uri="{FF2B5EF4-FFF2-40B4-BE49-F238E27FC236}">
                <a16:creationId xmlns:a16="http://schemas.microsoft.com/office/drawing/2014/main" id="{CDFC41E5-3864-C2C5-EA9E-E08E050859A9}"/>
              </a:ext>
            </a:extLst>
          </p:cNvPr>
          <p:cNvSpPr>
            <a:spLocks noGrp="1"/>
          </p:cNvSpPr>
          <p:nvPr>
            <p:ph type="title"/>
          </p:nvPr>
        </p:nvSpPr>
        <p:spPr/>
        <p:txBody>
          <a:bodyPr>
            <a:normAutofit fontScale="90000"/>
          </a:bodyPr>
          <a:lstStyle/>
          <a:p>
            <a:r>
              <a:rPr lang="en-US">
                <a:ea typeface="+mj-lt"/>
                <a:cs typeface="+mj-lt"/>
              </a:rPr>
              <a:t>Social Vulnerability </a:t>
            </a:r>
            <a:endParaRPr lang="en-US"/>
          </a:p>
        </p:txBody>
      </p:sp>
      <p:sp>
        <p:nvSpPr>
          <p:cNvPr id="51" name="TextBox 50">
            <a:extLst>
              <a:ext uri="{FF2B5EF4-FFF2-40B4-BE49-F238E27FC236}">
                <a16:creationId xmlns:a16="http://schemas.microsoft.com/office/drawing/2014/main" id="{B9D9DF64-E47F-65C1-DFFF-EA7763A48725}"/>
              </a:ext>
            </a:extLst>
          </p:cNvPr>
          <p:cNvSpPr txBox="1"/>
          <p:nvPr/>
        </p:nvSpPr>
        <p:spPr>
          <a:xfrm>
            <a:off x="10249010" y="5841191"/>
            <a:ext cx="155914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5 km</a:t>
            </a:r>
            <a:endParaRPr lang="en-US">
              <a:solidFill>
                <a:schemeClr val="tx1">
                  <a:lumMod val="75000"/>
                  <a:lumOff val="25000"/>
                </a:schemeClr>
              </a:solidFill>
              <a:latin typeface="Century Gothic"/>
              <a:ea typeface="+mn-lt"/>
              <a:cs typeface="+mn-lt"/>
            </a:endParaRPr>
          </a:p>
          <a:p>
            <a:pPr algn="ctr"/>
            <a:endParaRPr lang="en-US">
              <a:solidFill>
                <a:schemeClr val="tx1">
                  <a:lumMod val="75000"/>
                  <a:lumOff val="25000"/>
                </a:schemeClr>
              </a:solidFill>
              <a:latin typeface="Century Gothic"/>
            </a:endParaRPr>
          </a:p>
        </p:txBody>
      </p:sp>
      <p:pic>
        <p:nvPicPr>
          <p:cNvPr id="53" name="Picture 52" descr="A map of a river&#10;&#10;Description automatically generated">
            <a:extLst>
              <a:ext uri="{FF2B5EF4-FFF2-40B4-BE49-F238E27FC236}">
                <a16:creationId xmlns:a16="http://schemas.microsoft.com/office/drawing/2014/main" id="{542B533E-31D5-0E70-C11F-CE822AEBE741}"/>
              </a:ext>
            </a:extLst>
          </p:cNvPr>
          <p:cNvPicPr>
            <a:picLocks noChangeAspect="1"/>
          </p:cNvPicPr>
          <p:nvPr/>
        </p:nvPicPr>
        <p:blipFill rotWithShape="1">
          <a:blip r:embed="rId5"/>
          <a:srcRect l="64172" t="8644" r="32722" b="85051"/>
          <a:stretch/>
        </p:blipFill>
        <p:spPr>
          <a:xfrm>
            <a:off x="6685018" y="5948183"/>
            <a:ext cx="378135" cy="433010"/>
          </a:xfrm>
          <a:prstGeom prst="rect">
            <a:avLst/>
          </a:prstGeom>
        </p:spPr>
      </p:pic>
      <p:sp>
        <p:nvSpPr>
          <p:cNvPr id="59" name="TextBox 58">
            <a:extLst>
              <a:ext uri="{FF2B5EF4-FFF2-40B4-BE49-F238E27FC236}">
                <a16:creationId xmlns:a16="http://schemas.microsoft.com/office/drawing/2014/main" id="{2C820ADF-CDB8-BF75-9307-7C486A52710B}"/>
              </a:ext>
            </a:extLst>
          </p:cNvPr>
          <p:cNvSpPr txBox="1"/>
          <p:nvPr/>
        </p:nvSpPr>
        <p:spPr>
          <a:xfrm>
            <a:off x="6874989" y="4789224"/>
            <a:ext cx="17843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NORTH </a:t>
            </a:r>
            <a:endParaRPr lang="en-US">
              <a:solidFill>
                <a:schemeClr val="tx1">
                  <a:lumMod val="75000"/>
                  <a:lumOff val="25000"/>
                </a:schemeClr>
              </a:solidFill>
              <a:latin typeface="Garamond"/>
            </a:endParaRPr>
          </a:p>
          <a:p>
            <a:pPr algn="ctr"/>
            <a:r>
              <a:rPr lang="en-US">
                <a:solidFill>
                  <a:schemeClr val="tx1">
                    <a:lumMod val="75000"/>
                    <a:lumOff val="25000"/>
                  </a:schemeClr>
                </a:solidFill>
                <a:latin typeface="Century Gothic"/>
              </a:rPr>
              <a:t>CAROLINA</a:t>
            </a:r>
            <a:endParaRPr lang="en-US">
              <a:solidFill>
                <a:schemeClr val="tx1">
                  <a:lumMod val="75000"/>
                  <a:lumOff val="25000"/>
                </a:schemeClr>
              </a:solidFill>
            </a:endParaRPr>
          </a:p>
        </p:txBody>
      </p:sp>
      <p:sp>
        <p:nvSpPr>
          <p:cNvPr id="11" name="Arrow: Up-Down 10">
            <a:extLst>
              <a:ext uri="{FF2B5EF4-FFF2-40B4-BE49-F238E27FC236}">
                <a16:creationId xmlns:a16="http://schemas.microsoft.com/office/drawing/2014/main" id="{B7CCBC9D-CFA8-FF99-D5E0-5FCC7A5B23CC}"/>
              </a:ext>
            </a:extLst>
          </p:cNvPr>
          <p:cNvSpPr/>
          <p:nvPr/>
        </p:nvSpPr>
        <p:spPr>
          <a:xfrm>
            <a:off x="3596489" y="3593725"/>
            <a:ext cx="187841" cy="1284767"/>
          </a:xfrm>
          <a:prstGeom prst="upDownArrow">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TextBox 12">
            <a:extLst>
              <a:ext uri="{FF2B5EF4-FFF2-40B4-BE49-F238E27FC236}">
                <a16:creationId xmlns:a16="http://schemas.microsoft.com/office/drawing/2014/main" id="{42DDA405-05A7-E13C-1F70-C7E97C1875D3}"/>
              </a:ext>
            </a:extLst>
          </p:cNvPr>
          <p:cNvSpPr txBox="1"/>
          <p:nvPr/>
        </p:nvSpPr>
        <p:spPr>
          <a:xfrm>
            <a:off x="772963" y="3740930"/>
            <a:ext cx="2692874" cy="96885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algn="r">
              <a:lnSpc>
                <a:spcPct val="150000"/>
              </a:lnSpc>
            </a:pPr>
            <a:r>
              <a:rPr lang="en-US" sz="2000">
                <a:solidFill>
                  <a:schemeClr val="tx1">
                    <a:lumMod val="75000"/>
                    <a:lumOff val="25000"/>
                  </a:schemeClr>
                </a:solidFill>
                <a:latin typeface="Century Gothic"/>
              </a:rPr>
              <a:t>SOCIAL VULNERABILITY</a:t>
            </a:r>
            <a:endParaRPr lang="en-US" sz="2000">
              <a:solidFill>
                <a:schemeClr val="tx1">
                  <a:lumMod val="75000"/>
                  <a:lumOff val="25000"/>
                </a:schemeClr>
              </a:solidFill>
            </a:endParaRPr>
          </a:p>
        </p:txBody>
      </p:sp>
      <p:pic>
        <p:nvPicPr>
          <p:cNvPr id="15" name="Picture 14" descr="A map of the world&#10;&#10;Description automatically generated">
            <a:extLst>
              <a:ext uri="{FF2B5EF4-FFF2-40B4-BE49-F238E27FC236}">
                <a16:creationId xmlns:a16="http://schemas.microsoft.com/office/drawing/2014/main" id="{E88B2F0C-D4BE-5C0A-1295-F67842A1A66F}"/>
              </a:ext>
            </a:extLst>
          </p:cNvPr>
          <p:cNvPicPr>
            <a:picLocks noChangeAspect="1"/>
          </p:cNvPicPr>
          <p:nvPr/>
        </p:nvPicPr>
        <p:blipFill rotWithShape="1">
          <a:blip r:embed="rId6"/>
          <a:srcRect l="43822" t="62773" r="50800" b="12264"/>
          <a:stretch/>
        </p:blipFill>
        <p:spPr>
          <a:xfrm rot="10800000">
            <a:off x="3860541" y="3336682"/>
            <a:ext cx="655345" cy="1712247"/>
          </a:xfrm>
          <a:prstGeom prst="rect">
            <a:avLst/>
          </a:prstGeom>
        </p:spPr>
      </p:pic>
      <p:sp>
        <p:nvSpPr>
          <p:cNvPr id="17" name="Text Placeholder 35">
            <a:extLst>
              <a:ext uri="{FF2B5EF4-FFF2-40B4-BE49-F238E27FC236}">
                <a16:creationId xmlns:a16="http://schemas.microsoft.com/office/drawing/2014/main" id="{732FD6D0-5543-114E-27DA-9F20FC9EA251}"/>
              </a:ext>
            </a:extLst>
          </p:cNvPr>
          <p:cNvSpPr txBox="1">
            <a:spLocks/>
          </p:cNvSpPr>
          <p:nvPr/>
        </p:nvSpPr>
        <p:spPr>
          <a:xfrm>
            <a:off x="909588" y="1711916"/>
            <a:ext cx="5197846" cy="125751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236F99"/>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236F99"/>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236F99"/>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236F99"/>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en-US" sz="2000" b="1"/>
          </a:p>
          <a:p>
            <a:pPr>
              <a:lnSpc>
                <a:spcPct val="100000"/>
              </a:lnSpc>
              <a:spcBef>
                <a:spcPts val="0"/>
              </a:spcBef>
            </a:pPr>
            <a:r>
              <a:rPr lang="en-US" sz="2000" b="1">
                <a:ea typeface="+mj-lt"/>
                <a:cs typeface="+mj-lt"/>
              </a:rPr>
              <a:t>Data</a:t>
            </a:r>
            <a:r>
              <a:rPr lang="en-US" sz="2000">
                <a:ea typeface="+mj-lt"/>
                <a:cs typeface="+mj-lt"/>
              </a:rPr>
              <a:t> SVI from 2022</a:t>
            </a:r>
            <a:endParaRPr lang="en-US" sz="2000"/>
          </a:p>
          <a:p>
            <a:r>
              <a:rPr lang="en-US" sz="2000" b="1">
                <a:ea typeface="+mj-lt"/>
                <a:cs typeface="+mj-lt"/>
              </a:rPr>
              <a:t>Geometry </a:t>
            </a:r>
            <a:r>
              <a:rPr lang="en-US" sz="2000">
                <a:ea typeface="+mj-lt"/>
                <a:cs typeface="+mj-lt"/>
              </a:rPr>
              <a:t>U.S. Census Block Groups</a:t>
            </a:r>
            <a:endParaRPr lang="en-US" sz="2000"/>
          </a:p>
          <a:p>
            <a:endParaRPr lang="en-US" sz="2000">
              <a:ea typeface="+mj-lt"/>
              <a:cs typeface="+mj-lt"/>
            </a:endParaRPr>
          </a:p>
        </p:txBody>
      </p:sp>
      <p:sp>
        <p:nvSpPr>
          <p:cNvPr id="5" name="TextBox 4">
            <a:extLst>
              <a:ext uri="{FF2B5EF4-FFF2-40B4-BE49-F238E27FC236}">
                <a16:creationId xmlns:a16="http://schemas.microsoft.com/office/drawing/2014/main" id="{AA650BCA-959C-8F3C-66E6-4C1737DDCB35}"/>
              </a:ext>
            </a:extLst>
          </p:cNvPr>
          <p:cNvSpPr txBox="1"/>
          <p:nvPr/>
        </p:nvSpPr>
        <p:spPr>
          <a:xfrm>
            <a:off x="7866789" y="6545022"/>
            <a:ext cx="49913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Basemap Credit: </a:t>
            </a:r>
            <a:r>
              <a:rPr lang="en-US" sz="1400">
                <a:solidFill>
                  <a:schemeClr val="tx1">
                    <a:lumMod val="75000"/>
                    <a:lumOff val="25000"/>
                  </a:schemeClr>
                </a:solidFill>
                <a:latin typeface="Century Gothic"/>
                <a:ea typeface="+mn-lt"/>
                <a:cs typeface="+mn-lt"/>
              </a:rPr>
              <a:t>State of NC</a:t>
            </a:r>
            <a:endParaRPr lang="en-US" sz="1400">
              <a:solidFill>
                <a:schemeClr val="tx1">
                  <a:lumMod val="75000"/>
                  <a:lumOff val="25000"/>
                </a:schemeClr>
              </a:solidFill>
              <a:latin typeface="Century Gothic"/>
            </a:endParaRPr>
          </a:p>
        </p:txBody>
      </p:sp>
      <p:sp>
        <p:nvSpPr>
          <p:cNvPr id="7" name="TextBox 6">
            <a:extLst>
              <a:ext uri="{FF2B5EF4-FFF2-40B4-BE49-F238E27FC236}">
                <a16:creationId xmlns:a16="http://schemas.microsoft.com/office/drawing/2014/main" id="{C27A5AAB-A09C-FCEA-A6D1-1D157561AD61}"/>
              </a:ext>
            </a:extLst>
          </p:cNvPr>
          <p:cNvSpPr txBox="1"/>
          <p:nvPr/>
        </p:nvSpPr>
        <p:spPr>
          <a:xfrm>
            <a:off x="9368784" y="2155404"/>
            <a:ext cx="17649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Century Gothic"/>
              </a:rPr>
              <a:t>Asheville</a:t>
            </a:r>
          </a:p>
        </p:txBody>
      </p:sp>
    </p:spTree>
    <p:extLst>
      <p:ext uri="{BB962C8B-B14F-4D97-AF65-F5344CB8AC3E}">
        <p14:creationId xmlns:p14="http://schemas.microsoft.com/office/powerpoint/2010/main" val="3927943294"/>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map of the united states&#10;&#10;Description automatically generated">
            <a:extLst>
              <a:ext uri="{FF2B5EF4-FFF2-40B4-BE49-F238E27FC236}">
                <a16:creationId xmlns:a16="http://schemas.microsoft.com/office/drawing/2014/main" id="{C0AAEE8E-DA8F-8547-99B8-338621912FD1}"/>
              </a:ext>
            </a:extLst>
          </p:cNvPr>
          <p:cNvPicPr>
            <a:picLocks noChangeAspect="1"/>
          </p:cNvPicPr>
          <p:nvPr/>
        </p:nvPicPr>
        <p:blipFill rotWithShape="1">
          <a:blip r:embed="rId4"/>
          <a:srcRect l="50404" t="-32" r="26" b="124"/>
          <a:stretch/>
        </p:blipFill>
        <p:spPr>
          <a:xfrm>
            <a:off x="6148474" y="2172"/>
            <a:ext cx="6046711" cy="6855670"/>
          </a:xfrm>
          <a:prstGeom prst="rect">
            <a:avLst/>
          </a:prstGeom>
        </p:spPr>
      </p:pic>
      <p:sp>
        <p:nvSpPr>
          <p:cNvPr id="2" name="Title 1">
            <a:extLst>
              <a:ext uri="{FF2B5EF4-FFF2-40B4-BE49-F238E27FC236}">
                <a16:creationId xmlns:a16="http://schemas.microsoft.com/office/drawing/2014/main" id="{CDFC41E5-3864-C2C5-EA9E-E08E050859A9}"/>
              </a:ext>
            </a:extLst>
          </p:cNvPr>
          <p:cNvSpPr>
            <a:spLocks noGrp="1"/>
          </p:cNvSpPr>
          <p:nvPr>
            <p:ph type="title"/>
          </p:nvPr>
        </p:nvSpPr>
        <p:spPr/>
        <p:txBody>
          <a:bodyPr>
            <a:normAutofit fontScale="90000"/>
          </a:bodyPr>
          <a:lstStyle/>
          <a:p>
            <a:r>
              <a:rPr lang="en-US">
                <a:ea typeface="+mj-lt"/>
                <a:cs typeface="+mj-lt"/>
              </a:rPr>
              <a:t>Social Vulnerability </a:t>
            </a:r>
            <a:endParaRPr lang="en-US"/>
          </a:p>
        </p:txBody>
      </p:sp>
      <p:sp>
        <p:nvSpPr>
          <p:cNvPr id="51" name="TextBox 50">
            <a:extLst>
              <a:ext uri="{FF2B5EF4-FFF2-40B4-BE49-F238E27FC236}">
                <a16:creationId xmlns:a16="http://schemas.microsoft.com/office/drawing/2014/main" id="{B9D9DF64-E47F-65C1-DFFF-EA7763A48725}"/>
              </a:ext>
            </a:extLst>
          </p:cNvPr>
          <p:cNvSpPr txBox="1"/>
          <p:nvPr/>
        </p:nvSpPr>
        <p:spPr>
          <a:xfrm>
            <a:off x="10249010" y="5841191"/>
            <a:ext cx="155914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5 km</a:t>
            </a:r>
            <a:endParaRPr lang="en-US">
              <a:solidFill>
                <a:schemeClr val="tx1">
                  <a:lumMod val="75000"/>
                  <a:lumOff val="25000"/>
                </a:schemeClr>
              </a:solidFill>
              <a:latin typeface="Century Gothic"/>
              <a:ea typeface="+mn-lt"/>
              <a:cs typeface="+mn-lt"/>
            </a:endParaRPr>
          </a:p>
          <a:p>
            <a:pPr algn="ctr"/>
            <a:endParaRPr lang="en-US">
              <a:solidFill>
                <a:schemeClr val="tx1">
                  <a:lumMod val="75000"/>
                  <a:lumOff val="25000"/>
                </a:schemeClr>
              </a:solidFill>
              <a:latin typeface="Century Gothic"/>
            </a:endParaRPr>
          </a:p>
        </p:txBody>
      </p:sp>
      <p:pic>
        <p:nvPicPr>
          <p:cNvPr id="53" name="Picture 52" descr="A map of a river&#10;&#10;Description automatically generated">
            <a:extLst>
              <a:ext uri="{FF2B5EF4-FFF2-40B4-BE49-F238E27FC236}">
                <a16:creationId xmlns:a16="http://schemas.microsoft.com/office/drawing/2014/main" id="{542B533E-31D5-0E70-C11F-CE822AEBE741}"/>
              </a:ext>
            </a:extLst>
          </p:cNvPr>
          <p:cNvPicPr>
            <a:picLocks noChangeAspect="1"/>
          </p:cNvPicPr>
          <p:nvPr/>
        </p:nvPicPr>
        <p:blipFill rotWithShape="1">
          <a:blip r:embed="rId5"/>
          <a:srcRect l="64172" t="8644" r="32722" b="85051"/>
          <a:stretch/>
        </p:blipFill>
        <p:spPr>
          <a:xfrm>
            <a:off x="6685018" y="5948183"/>
            <a:ext cx="378135" cy="433010"/>
          </a:xfrm>
          <a:prstGeom prst="rect">
            <a:avLst/>
          </a:prstGeom>
        </p:spPr>
      </p:pic>
      <p:sp>
        <p:nvSpPr>
          <p:cNvPr id="59" name="TextBox 58">
            <a:extLst>
              <a:ext uri="{FF2B5EF4-FFF2-40B4-BE49-F238E27FC236}">
                <a16:creationId xmlns:a16="http://schemas.microsoft.com/office/drawing/2014/main" id="{2C820ADF-CDB8-BF75-9307-7C486A52710B}"/>
              </a:ext>
            </a:extLst>
          </p:cNvPr>
          <p:cNvSpPr txBox="1"/>
          <p:nvPr/>
        </p:nvSpPr>
        <p:spPr>
          <a:xfrm>
            <a:off x="6874989" y="4789224"/>
            <a:ext cx="17843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NORTH </a:t>
            </a:r>
            <a:endParaRPr lang="en-US">
              <a:solidFill>
                <a:schemeClr val="tx1">
                  <a:lumMod val="75000"/>
                  <a:lumOff val="25000"/>
                </a:schemeClr>
              </a:solidFill>
              <a:latin typeface="Garamond"/>
            </a:endParaRPr>
          </a:p>
          <a:p>
            <a:pPr algn="ctr"/>
            <a:r>
              <a:rPr lang="en-US">
                <a:solidFill>
                  <a:schemeClr val="tx1">
                    <a:lumMod val="75000"/>
                    <a:lumOff val="25000"/>
                  </a:schemeClr>
                </a:solidFill>
                <a:latin typeface="Century Gothic"/>
              </a:rPr>
              <a:t>CAROLINA</a:t>
            </a:r>
            <a:endParaRPr lang="en-US">
              <a:solidFill>
                <a:schemeClr val="tx1">
                  <a:lumMod val="75000"/>
                  <a:lumOff val="25000"/>
                </a:schemeClr>
              </a:solidFill>
            </a:endParaRPr>
          </a:p>
        </p:txBody>
      </p:sp>
      <p:sp>
        <p:nvSpPr>
          <p:cNvPr id="11" name="Arrow: Up-Down 10">
            <a:extLst>
              <a:ext uri="{FF2B5EF4-FFF2-40B4-BE49-F238E27FC236}">
                <a16:creationId xmlns:a16="http://schemas.microsoft.com/office/drawing/2014/main" id="{B7CCBC9D-CFA8-FF99-D5E0-5FCC7A5B23CC}"/>
              </a:ext>
            </a:extLst>
          </p:cNvPr>
          <p:cNvSpPr/>
          <p:nvPr/>
        </p:nvSpPr>
        <p:spPr>
          <a:xfrm>
            <a:off x="3596489" y="3593725"/>
            <a:ext cx="187841" cy="1284767"/>
          </a:xfrm>
          <a:prstGeom prst="upDownArrow">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TextBox 12">
            <a:extLst>
              <a:ext uri="{FF2B5EF4-FFF2-40B4-BE49-F238E27FC236}">
                <a16:creationId xmlns:a16="http://schemas.microsoft.com/office/drawing/2014/main" id="{42DDA405-05A7-E13C-1F70-C7E97C1875D3}"/>
              </a:ext>
            </a:extLst>
          </p:cNvPr>
          <p:cNvSpPr txBox="1"/>
          <p:nvPr/>
        </p:nvSpPr>
        <p:spPr>
          <a:xfrm>
            <a:off x="772963" y="3740930"/>
            <a:ext cx="2692874" cy="96885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algn="r">
              <a:lnSpc>
                <a:spcPct val="150000"/>
              </a:lnSpc>
            </a:pPr>
            <a:r>
              <a:rPr lang="en-US" sz="2000">
                <a:solidFill>
                  <a:schemeClr val="tx1">
                    <a:lumMod val="75000"/>
                    <a:lumOff val="25000"/>
                  </a:schemeClr>
                </a:solidFill>
                <a:latin typeface="Century Gothic"/>
              </a:rPr>
              <a:t>SOCIAL VULNERABILITY</a:t>
            </a:r>
            <a:endParaRPr lang="en-US" sz="2000">
              <a:solidFill>
                <a:schemeClr val="tx1">
                  <a:lumMod val="75000"/>
                  <a:lumOff val="25000"/>
                </a:schemeClr>
              </a:solidFill>
            </a:endParaRPr>
          </a:p>
        </p:txBody>
      </p:sp>
      <p:sp>
        <p:nvSpPr>
          <p:cNvPr id="17" name="Text Placeholder 35">
            <a:extLst>
              <a:ext uri="{FF2B5EF4-FFF2-40B4-BE49-F238E27FC236}">
                <a16:creationId xmlns:a16="http://schemas.microsoft.com/office/drawing/2014/main" id="{732FD6D0-5543-114E-27DA-9F20FC9EA251}"/>
              </a:ext>
            </a:extLst>
          </p:cNvPr>
          <p:cNvSpPr txBox="1">
            <a:spLocks/>
          </p:cNvSpPr>
          <p:nvPr/>
        </p:nvSpPr>
        <p:spPr>
          <a:xfrm>
            <a:off x="909588" y="1711916"/>
            <a:ext cx="5197846" cy="125751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236F99"/>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236F99"/>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236F99"/>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236F99"/>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en-US" sz="2000" b="1"/>
          </a:p>
          <a:p>
            <a:pPr>
              <a:lnSpc>
                <a:spcPct val="100000"/>
              </a:lnSpc>
              <a:spcBef>
                <a:spcPts val="0"/>
              </a:spcBef>
            </a:pPr>
            <a:r>
              <a:rPr lang="en-US" sz="2000" b="1">
                <a:ea typeface="+mj-lt"/>
                <a:cs typeface="+mj-lt"/>
              </a:rPr>
              <a:t>Data</a:t>
            </a:r>
            <a:r>
              <a:rPr lang="en-US" sz="2000">
                <a:ea typeface="+mj-lt"/>
                <a:cs typeface="+mj-lt"/>
              </a:rPr>
              <a:t> SVI from 2022</a:t>
            </a:r>
            <a:endParaRPr lang="en-US" sz="2000"/>
          </a:p>
          <a:p>
            <a:r>
              <a:rPr lang="en-US" sz="2000" b="1">
                <a:ea typeface="+mj-lt"/>
                <a:cs typeface="+mj-lt"/>
              </a:rPr>
              <a:t>Geometry </a:t>
            </a:r>
            <a:r>
              <a:rPr lang="en-US" sz="2000">
                <a:ea typeface="+mj-lt"/>
                <a:cs typeface="+mj-lt"/>
              </a:rPr>
              <a:t>U.S. Census Block Groups</a:t>
            </a:r>
            <a:endParaRPr lang="en-US" sz="2000"/>
          </a:p>
          <a:p>
            <a:endParaRPr lang="en-US" sz="2000">
              <a:ea typeface="+mj-lt"/>
              <a:cs typeface="+mj-lt"/>
            </a:endParaRPr>
          </a:p>
        </p:txBody>
      </p:sp>
      <p:sp>
        <p:nvSpPr>
          <p:cNvPr id="5" name="TextBox 4">
            <a:extLst>
              <a:ext uri="{FF2B5EF4-FFF2-40B4-BE49-F238E27FC236}">
                <a16:creationId xmlns:a16="http://schemas.microsoft.com/office/drawing/2014/main" id="{AA650BCA-959C-8F3C-66E6-4C1737DDCB35}"/>
              </a:ext>
            </a:extLst>
          </p:cNvPr>
          <p:cNvSpPr txBox="1"/>
          <p:nvPr/>
        </p:nvSpPr>
        <p:spPr>
          <a:xfrm>
            <a:off x="7913681" y="6545022"/>
            <a:ext cx="49913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Basemap Credit: </a:t>
            </a:r>
            <a:r>
              <a:rPr lang="en-US" sz="1400">
                <a:solidFill>
                  <a:schemeClr val="tx1">
                    <a:lumMod val="75000"/>
                    <a:lumOff val="25000"/>
                  </a:schemeClr>
                </a:solidFill>
                <a:latin typeface="Century Gothic"/>
                <a:ea typeface="+mn-lt"/>
                <a:cs typeface="+mn-lt"/>
              </a:rPr>
              <a:t>State of NC</a:t>
            </a:r>
            <a:endParaRPr lang="en-US" sz="1400">
              <a:solidFill>
                <a:schemeClr val="tx1">
                  <a:lumMod val="75000"/>
                  <a:lumOff val="25000"/>
                </a:schemeClr>
              </a:solidFill>
              <a:latin typeface="Century Gothic"/>
            </a:endParaRPr>
          </a:p>
        </p:txBody>
      </p:sp>
      <p:sp>
        <p:nvSpPr>
          <p:cNvPr id="7" name="TextBox 6">
            <a:extLst>
              <a:ext uri="{FF2B5EF4-FFF2-40B4-BE49-F238E27FC236}">
                <a16:creationId xmlns:a16="http://schemas.microsoft.com/office/drawing/2014/main" id="{5C0EAA39-1098-D480-3018-513BF5B9C938}"/>
              </a:ext>
            </a:extLst>
          </p:cNvPr>
          <p:cNvSpPr txBox="1"/>
          <p:nvPr/>
        </p:nvSpPr>
        <p:spPr>
          <a:xfrm>
            <a:off x="4428826" y="3400735"/>
            <a:ext cx="1230093" cy="14305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a:solidFill>
                  <a:schemeClr val="tx1">
                    <a:lumMod val="75000"/>
                    <a:lumOff val="25000"/>
                  </a:schemeClr>
                </a:solidFill>
                <a:latin typeface="Century Gothic"/>
              </a:rPr>
              <a:t>HIGH</a:t>
            </a:r>
          </a:p>
          <a:p>
            <a:pPr>
              <a:lnSpc>
                <a:spcPct val="150000"/>
              </a:lnSpc>
            </a:pPr>
            <a:r>
              <a:rPr lang="en-US" sz="2000">
                <a:solidFill>
                  <a:schemeClr val="tx1">
                    <a:lumMod val="75000"/>
                    <a:lumOff val="25000"/>
                  </a:schemeClr>
                </a:solidFill>
                <a:latin typeface="Century Gothic"/>
                <a:ea typeface="+mn-lt"/>
                <a:cs typeface="+mn-lt"/>
              </a:rPr>
              <a:t>MEDIUM</a:t>
            </a:r>
          </a:p>
          <a:p>
            <a:pPr>
              <a:lnSpc>
                <a:spcPct val="150000"/>
              </a:lnSpc>
            </a:pPr>
            <a:r>
              <a:rPr lang="en-US" sz="2000">
                <a:solidFill>
                  <a:schemeClr val="tx1">
                    <a:lumMod val="75000"/>
                    <a:lumOff val="25000"/>
                  </a:schemeClr>
                </a:solidFill>
                <a:latin typeface="Century Gothic"/>
                <a:ea typeface="+mn-lt"/>
                <a:cs typeface="+mn-lt"/>
              </a:rPr>
              <a:t>LOW</a:t>
            </a:r>
            <a:endParaRPr lang="en-US">
              <a:solidFill>
                <a:schemeClr val="tx1">
                  <a:lumMod val="75000"/>
                  <a:lumOff val="25000"/>
                </a:schemeClr>
              </a:solidFill>
            </a:endParaRPr>
          </a:p>
        </p:txBody>
      </p:sp>
      <p:sp>
        <p:nvSpPr>
          <p:cNvPr id="10" name="Rectangle: Rounded Corners 9">
            <a:extLst>
              <a:ext uri="{FF2B5EF4-FFF2-40B4-BE49-F238E27FC236}">
                <a16:creationId xmlns:a16="http://schemas.microsoft.com/office/drawing/2014/main" id="{8E0238C3-ED7A-FABD-B443-E8C1E21095D1}"/>
              </a:ext>
            </a:extLst>
          </p:cNvPr>
          <p:cNvSpPr/>
          <p:nvPr/>
        </p:nvSpPr>
        <p:spPr>
          <a:xfrm>
            <a:off x="3868357" y="4518956"/>
            <a:ext cx="530086" cy="265043"/>
          </a:xfrm>
          <a:prstGeom prst="roundRect">
            <a:avLst/>
          </a:prstGeom>
          <a:solidFill>
            <a:srgbClr val="F7D9DD"/>
          </a:solidFill>
          <a:ln>
            <a:solidFill>
              <a:srgbClr val="F7D9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89CEFA95-DBC9-4762-B78B-34630560A8EF}"/>
              </a:ext>
            </a:extLst>
          </p:cNvPr>
          <p:cNvSpPr/>
          <p:nvPr/>
        </p:nvSpPr>
        <p:spPr>
          <a:xfrm>
            <a:off x="3862447" y="4068684"/>
            <a:ext cx="530086" cy="265043"/>
          </a:xfrm>
          <a:prstGeom prst="roundRect">
            <a:avLst/>
          </a:prstGeom>
          <a:solidFill>
            <a:srgbClr val="F57A7B"/>
          </a:solidFill>
          <a:ln>
            <a:solidFill>
              <a:srgbClr val="F57A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70C23D03-E989-3935-961F-754BE1926EEC}"/>
              </a:ext>
            </a:extLst>
          </p:cNvPr>
          <p:cNvSpPr/>
          <p:nvPr/>
        </p:nvSpPr>
        <p:spPr>
          <a:xfrm>
            <a:off x="3868942" y="3597078"/>
            <a:ext cx="530086" cy="265043"/>
          </a:xfrm>
          <a:prstGeom prst="roundRect">
            <a:avLst/>
          </a:prstGeom>
          <a:solidFill>
            <a:srgbClr val="734040"/>
          </a:solidFill>
          <a:ln>
            <a:solidFill>
              <a:srgbClr val="73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5696042-B435-C992-9E14-BF7C86E18A78}"/>
              </a:ext>
            </a:extLst>
          </p:cNvPr>
          <p:cNvSpPr txBox="1"/>
          <p:nvPr/>
        </p:nvSpPr>
        <p:spPr>
          <a:xfrm>
            <a:off x="9368784" y="2155404"/>
            <a:ext cx="17649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Century Gothic"/>
              </a:rPr>
              <a:t>Asheville</a:t>
            </a:r>
          </a:p>
        </p:txBody>
      </p:sp>
    </p:spTree>
    <p:extLst>
      <p:ext uri="{BB962C8B-B14F-4D97-AF65-F5344CB8AC3E}">
        <p14:creationId xmlns:p14="http://schemas.microsoft.com/office/powerpoint/2010/main" val="3622394438"/>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64F57-8FD9-E602-D94C-3B0B49B53B26}"/>
              </a:ext>
            </a:extLst>
          </p:cNvPr>
          <p:cNvSpPr>
            <a:spLocks noGrp="1"/>
          </p:cNvSpPr>
          <p:nvPr>
            <p:ph type="title"/>
          </p:nvPr>
        </p:nvSpPr>
        <p:spPr/>
        <p:txBody>
          <a:bodyPr/>
          <a:lstStyle/>
          <a:p>
            <a:r>
              <a:rPr lang="en-US"/>
              <a:t>Background – Urban Heat Islands (UHI)</a:t>
            </a:r>
          </a:p>
        </p:txBody>
      </p:sp>
      <p:sp>
        <p:nvSpPr>
          <p:cNvPr id="4" name="TextBox 3">
            <a:extLst>
              <a:ext uri="{FF2B5EF4-FFF2-40B4-BE49-F238E27FC236}">
                <a16:creationId xmlns:a16="http://schemas.microsoft.com/office/drawing/2014/main" id="{9E3ED273-A290-1E7F-9360-84690A30E304}"/>
              </a:ext>
            </a:extLst>
          </p:cNvPr>
          <p:cNvSpPr txBox="1"/>
          <p:nvPr/>
        </p:nvSpPr>
        <p:spPr>
          <a:xfrm>
            <a:off x="310103" y="2779828"/>
            <a:ext cx="18934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i="1">
                <a:solidFill>
                  <a:srgbClr val="ED7D31"/>
                </a:solidFill>
                <a:latin typeface="Century Gothic"/>
              </a:rPr>
              <a:t>Temperature</a:t>
            </a:r>
          </a:p>
        </p:txBody>
      </p:sp>
      <p:sp>
        <p:nvSpPr>
          <p:cNvPr id="5" name="TextBox 4">
            <a:extLst>
              <a:ext uri="{FF2B5EF4-FFF2-40B4-BE49-F238E27FC236}">
                <a16:creationId xmlns:a16="http://schemas.microsoft.com/office/drawing/2014/main" id="{8E4AA359-088C-1E09-6B89-E1CBFBE8ECB8}"/>
              </a:ext>
            </a:extLst>
          </p:cNvPr>
          <p:cNvSpPr txBox="1"/>
          <p:nvPr/>
        </p:nvSpPr>
        <p:spPr>
          <a:xfrm>
            <a:off x="2676325" y="1927292"/>
            <a:ext cx="18934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a:solidFill>
                  <a:schemeClr val="tx1">
                    <a:lumMod val="75000"/>
                    <a:lumOff val="25000"/>
                  </a:schemeClr>
                </a:solidFill>
                <a:latin typeface="Century Gothic"/>
              </a:rPr>
              <a:t>Urban</a:t>
            </a:r>
          </a:p>
        </p:txBody>
      </p:sp>
      <p:sp>
        <p:nvSpPr>
          <p:cNvPr id="7" name="TextBox 6">
            <a:extLst>
              <a:ext uri="{FF2B5EF4-FFF2-40B4-BE49-F238E27FC236}">
                <a16:creationId xmlns:a16="http://schemas.microsoft.com/office/drawing/2014/main" id="{20CB9563-1F25-83EA-21AA-88FAF2533A51}"/>
              </a:ext>
            </a:extLst>
          </p:cNvPr>
          <p:cNvSpPr txBox="1"/>
          <p:nvPr/>
        </p:nvSpPr>
        <p:spPr>
          <a:xfrm>
            <a:off x="10345372" y="5203497"/>
            <a:ext cx="18934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i="1">
                <a:solidFill>
                  <a:schemeClr val="tx1">
                    <a:lumMod val="75000"/>
                    <a:lumOff val="25000"/>
                  </a:schemeClr>
                </a:solidFill>
                <a:latin typeface="Century Gothic"/>
              </a:rPr>
              <a:t>Rural</a:t>
            </a:r>
          </a:p>
        </p:txBody>
      </p:sp>
      <p:sp>
        <p:nvSpPr>
          <p:cNvPr id="8" name="TextBox 7">
            <a:extLst>
              <a:ext uri="{FF2B5EF4-FFF2-40B4-BE49-F238E27FC236}">
                <a16:creationId xmlns:a16="http://schemas.microsoft.com/office/drawing/2014/main" id="{E8EF9BE5-055C-C8DD-5F4B-85DAD7CAE675}"/>
              </a:ext>
            </a:extLst>
          </p:cNvPr>
          <p:cNvSpPr txBox="1"/>
          <p:nvPr/>
        </p:nvSpPr>
        <p:spPr>
          <a:xfrm>
            <a:off x="7594003" y="4807556"/>
            <a:ext cx="18934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i="1">
                <a:solidFill>
                  <a:schemeClr val="tx1">
                    <a:lumMod val="75000"/>
                    <a:lumOff val="25000"/>
                  </a:schemeClr>
                </a:solidFill>
                <a:latin typeface="Century Gothic"/>
              </a:rPr>
              <a:t>Suburban</a:t>
            </a:r>
          </a:p>
        </p:txBody>
      </p:sp>
      <p:graphicFrame>
        <p:nvGraphicFramePr>
          <p:cNvPr id="14" name="Diagram 13">
            <a:extLst>
              <a:ext uri="{FF2B5EF4-FFF2-40B4-BE49-F238E27FC236}">
                <a16:creationId xmlns:a16="http://schemas.microsoft.com/office/drawing/2014/main" id="{7E4C06F0-0E97-4BD3-24FB-91A1CBECFFD6}"/>
              </a:ext>
            </a:extLst>
          </p:cNvPr>
          <p:cNvGraphicFramePr/>
          <p:nvPr>
            <p:extLst>
              <p:ext uri="{D42A27DB-BD31-4B8C-83A1-F6EECF244321}">
                <p14:modId xmlns:p14="http://schemas.microsoft.com/office/powerpoint/2010/main" val="2760561194"/>
              </p:ext>
            </p:extLst>
          </p:nvPr>
        </p:nvGraphicFramePr>
        <p:xfrm>
          <a:off x="6098264" y="1396945"/>
          <a:ext cx="4904724" cy="27622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77060412"/>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 aerial view of a city&#10;&#10;Description automatically generated">
            <a:extLst>
              <a:ext uri="{FF2B5EF4-FFF2-40B4-BE49-F238E27FC236}">
                <a16:creationId xmlns:a16="http://schemas.microsoft.com/office/drawing/2014/main" id="{951F75E0-26F7-BEEB-2D21-FC869DCA7FE5}"/>
              </a:ext>
            </a:extLst>
          </p:cNvPr>
          <p:cNvPicPr>
            <a:picLocks noChangeAspect="1"/>
          </p:cNvPicPr>
          <p:nvPr/>
        </p:nvPicPr>
        <p:blipFill rotWithShape="1">
          <a:blip r:embed="rId3"/>
          <a:srcRect l="16359" r="50" b="12"/>
          <a:stretch/>
        </p:blipFill>
        <p:spPr>
          <a:xfrm>
            <a:off x="5438140" y="379412"/>
            <a:ext cx="6212607" cy="5773039"/>
          </a:xfrm>
          <a:prstGeom prst="roundRect">
            <a:avLst/>
          </a:prstGeom>
          <a:effectLst>
            <a:outerShdw blurRad="50800" dist="38100" dir="2700000" algn="tl" rotWithShape="0">
              <a:prstClr val="black">
                <a:alpha val="40000"/>
              </a:prstClr>
            </a:outerShdw>
          </a:effectLst>
        </p:spPr>
      </p:pic>
      <p:sp>
        <p:nvSpPr>
          <p:cNvPr id="3" name="Title 1">
            <a:extLst>
              <a:ext uri="{FF2B5EF4-FFF2-40B4-BE49-F238E27FC236}">
                <a16:creationId xmlns:a16="http://schemas.microsoft.com/office/drawing/2014/main" id="{B4C0C591-6D58-B6E0-1FE8-E097E4C0B7FC}"/>
              </a:ext>
            </a:extLst>
          </p:cNvPr>
          <p:cNvSpPr>
            <a:spLocks noGrp="1"/>
          </p:cNvSpPr>
          <p:nvPr>
            <p:ph type="title"/>
          </p:nvPr>
        </p:nvSpPr>
        <p:spPr>
          <a:xfrm>
            <a:off x="-3571" y="2573047"/>
            <a:ext cx="5148690" cy="2022116"/>
          </a:xfrm>
        </p:spPr>
        <p:txBody>
          <a:bodyPr>
            <a:noAutofit/>
          </a:bodyPr>
          <a:lstStyle/>
          <a:p>
            <a:pPr algn="r"/>
            <a:r>
              <a:rPr lang="en-US" sz="6000">
                <a:solidFill>
                  <a:srgbClr val="246F9A"/>
                </a:solidFill>
              </a:rPr>
              <a:t>Heat</a:t>
            </a:r>
            <a:br>
              <a:rPr lang="en-US" sz="6000">
                <a:solidFill>
                  <a:srgbClr val="246F9A"/>
                </a:solidFill>
              </a:rPr>
            </a:br>
            <a:r>
              <a:rPr lang="en-US" sz="6000">
                <a:solidFill>
                  <a:srgbClr val="246F9A"/>
                </a:solidFill>
              </a:rPr>
              <a:t>Vulnerability</a:t>
            </a:r>
          </a:p>
        </p:txBody>
      </p:sp>
      <p:sp>
        <p:nvSpPr>
          <p:cNvPr id="6" name="TextBox 5">
            <a:extLst>
              <a:ext uri="{FF2B5EF4-FFF2-40B4-BE49-F238E27FC236}">
                <a16:creationId xmlns:a16="http://schemas.microsoft.com/office/drawing/2014/main" id="{1514CDFA-C175-7FB6-E310-C194193EF230}"/>
              </a:ext>
            </a:extLst>
          </p:cNvPr>
          <p:cNvSpPr txBox="1"/>
          <p:nvPr/>
        </p:nvSpPr>
        <p:spPr>
          <a:xfrm>
            <a:off x="5683211" y="6168882"/>
            <a:ext cx="595627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rPr>
              <a:t>Aerial Image of Neighborhoods in North Asheville, NC</a:t>
            </a:r>
          </a:p>
          <a:p>
            <a:pPr algn="r"/>
            <a:r>
              <a:rPr lang="en-US" sz="1400">
                <a:solidFill>
                  <a:schemeClr val="tx1">
                    <a:lumMod val="75000"/>
                    <a:lumOff val="25000"/>
                  </a:schemeClr>
                </a:solidFill>
                <a:latin typeface="Century Gothic"/>
              </a:rPr>
              <a:t>Image Credit: Google Earth</a:t>
            </a:r>
          </a:p>
        </p:txBody>
      </p:sp>
    </p:spTree>
    <p:extLst>
      <p:ext uri="{BB962C8B-B14F-4D97-AF65-F5344CB8AC3E}">
        <p14:creationId xmlns:p14="http://schemas.microsoft.com/office/powerpoint/2010/main" val="1203143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F4B08-549B-2941-8C01-FC5EEE1BCC26}"/>
              </a:ext>
            </a:extLst>
          </p:cNvPr>
          <p:cNvSpPr>
            <a:spLocks noGrp="1"/>
          </p:cNvSpPr>
          <p:nvPr>
            <p:ph type="title"/>
          </p:nvPr>
        </p:nvSpPr>
        <p:spPr/>
        <p:txBody>
          <a:bodyPr/>
          <a:lstStyle/>
          <a:p>
            <a:r>
              <a:rPr lang="en-US">
                <a:ea typeface="+mj-lt"/>
                <a:cs typeface="+mj-lt"/>
              </a:rPr>
              <a:t>Heat Vulnerability</a:t>
            </a:r>
            <a:endParaRPr lang="en-US" b="0">
              <a:solidFill>
                <a:srgbClr val="000000"/>
              </a:solidFill>
              <a:ea typeface="+mj-lt"/>
              <a:cs typeface="+mj-lt"/>
            </a:endParaRPr>
          </a:p>
        </p:txBody>
      </p:sp>
      <p:pic>
        <p:nvPicPr>
          <p:cNvPr id="5" name="Graphic 101" descr="Arrow Down with solid fill">
            <a:extLst>
              <a:ext uri="{FF2B5EF4-FFF2-40B4-BE49-F238E27FC236}">
                <a16:creationId xmlns:a16="http://schemas.microsoft.com/office/drawing/2014/main" id="{BF6735FC-04DB-3309-F4DC-4A8CCC04DA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57224" y="2432640"/>
            <a:ext cx="473495" cy="588514"/>
          </a:xfrm>
          <a:prstGeom prst="rect">
            <a:avLst/>
          </a:prstGeom>
        </p:spPr>
      </p:pic>
      <p:pic>
        <p:nvPicPr>
          <p:cNvPr id="7" name="Graphic 101" descr="Arrow Down with solid fill">
            <a:extLst>
              <a:ext uri="{FF2B5EF4-FFF2-40B4-BE49-F238E27FC236}">
                <a16:creationId xmlns:a16="http://schemas.microsoft.com/office/drawing/2014/main" id="{F286EAE4-3CA4-5F84-2336-B3F602B38D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65553" y="2462232"/>
            <a:ext cx="473495" cy="588514"/>
          </a:xfrm>
          <a:prstGeom prst="rect">
            <a:avLst/>
          </a:prstGeom>
        </p:spPr>
      </p:pic>
      <p:pic>
        <p:nvPicPr>
          <p:cNvPr id="9" name="Graphic 41" descr="Arrow Down with solid fill">
            <a:extLst>
              <a:ext uri="{FF2B5EF4-FFF2-40B4-BE49-F238E27FC236}">
                <a16:creationId xmlns:a16="http://schemas.microsoft.com/office/drawing/2014/main" id="{757900DA-E5B9-2FD2-C54F-4E5D050AD0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1776" y="4408561"/>
            <a:ext cx="473495" cy="588514"/>
          </a:xfrm>
          <a:prstGeom prst="rect">
            <a:avLst/>
          </a:prstGeom>
        </p:spPr>
      </p:pic>
      <p:sp>
        <p:nvSpPr>
          <p:cNvPr id="11" name="Rectangle: Rounded Corners 10">
            <a:extLst>
              <a:ext uri="{FF2B5EF4-FFF2-40B4-BE49-F238E27FC236}">
                <a16:creationId xmlns:a16="http://schemas.microsoft.com/office/drawing/2014/main" id="{30E00A86-179A-444F-7315-B86C13F43136}"/>
              </a:ext>
            </a:extLst>
          </p:cNvPr>
          <p:cNvSpPr/>
          <p:nvPr/>
        </p:nvSpPr>
        <p:spPr>
          <a:xfrm>
            <a:off x="4874287" y="2732741"/>
            <a:ext cx="2380396" cy="1675548"/>
          </a:xfrm>
          <a:prstGeom prst="roundRect">
            <a:avLst/>
          </a:prstGeom>
          <a:solidFill>
            <a:srgbClr val="686BB3"/>
          </a:solidFill>
          <a:ln>
            <a:solidFill>
              <a:srgbClr val="686BB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500" b="1">
                <a:latin typeface="Century Gothic"/>
              </a:rPr>
              <a:t>Heat Vulnerability Index</a:t>
            </a:r>
            <a:endParaRPr lang="en-US" sz="2500">
              <a:latin typeface="Century Gothic"/>
            </a:endParaRPr>
          </a:p>
        </p:txBody>
      </p:sp>
      <p:sp>
        <p:nvSpPr>
          <p:cNvPr id="13" name="Rectangle: Rounded Corners 12">
            <a:extLst>
              <a:ext uri="{FF2B5EF4-FFF2-40B4-BE49-F238E27FC236}">
                <a16:creationId xmlns:a16="http://schemas.microsoft.com/office/drawing/2014/main" id="{8C67C303-8232-9D52-50F1-219AFD6BF738}"/>
              </a:ext>
            </a:extLst>
          </p:cNvPr>
          <p:cNvSpPr/>
          <p:nvPr/>
        </p:nvSpPr>
        <p:spPr>
          <a:xfrm>
            <a:off x="1149536" y="3049721"/>
            <a:ext cx="3295269" cy="1102680"/>
          </a:xfrm>
          <a:prstGeom prst="roundRect">
            <a:avLst/>
          </a:prstGeom>
          <a:solidFill>
            <a:srgbClr val="67A478"/>
          </a:solidFill>
          <a:ln>
            <a:solidFill>
              <a:srgbClr val="67A47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500" b="1">
                <a:latin typeface="Century Gothic"/>
              </a:rPr>
              <a:t>Urban Heat Map</a:t>
            </a:r>
          </a:p>
        </p:txBody>
      </p:sp>
      <p:sp>
        <p:nvSpPr>
          <p:cNvPr id="15" name="Rectangle: Rounded Corners 14">
            <a:extLst>
              <a:ext uri="{FF2B5EF4-FFF2-40B4-BE49-F238E27FC236}">
                <a16:creationId xmlns:a16="http://schemas.microsoft.com/office/drawing/2014/main" id="{78D9264D-ACF5-380F-9D33-CDE0C26E930D}"/>
              </a:ext>
            </a:extLst>
          </p:cNvPr>
          <p:cNvSpPr/>
          <p:nvPr/>
        </p:nvSpPr>
        <p:spPr>
          <a:xfrm>
            <a:off x="7742746" y="3019434"/>
            <a:ext cx="3308987" cy="1107304"/>
          </a:xfrm>
          <a:prstGeom prst="roundRect">
            <a:avLst/>
          </a:prstGeom>
          <a:solidFill>
            <a:srgbClr val="67A478"/>
          </a:solidFill>
          <a:ln>
            <a:solidFill>
              <a:srgbClr val="67A47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500" b="1">
                <a:latin typeface="Century Gothic"/>
              </a:rPr>
              <a:t>Social Vulnerability Map</a:t>
            </a:r>
          </a:p>
        </p:txBody>
      </p:sp>
      <p:sp>
        <p:nvSpPr>
          <p:cNvPr id="17" name="Rectangle: Rounded Corners 16">
            <a:extLst>
              <a:ext uri="{FF2B5EF4-FFF2-40B4-BE49-F238E27FC236}">
                <a16:creationId xmlns:a16="http://schemas.microsoft.com/office/drawing/2014/main" id="{F4B8BE0B-40A9-CF48-25D5-30A41F7BA30F}"/>
              </a:ext>
            </a:extLst>
          </p:cNvPr>
          <p:cNvSpPr/>
          <p:nvPr/>
        </p:nvSpPr>
        <p:spPr>
          <a:xfrm>
            <a:off x="4125405" y="4994098"/>
            <a:ext cx="3877557" cy="957956"/>
          </a:xfrm>
          <a:prstGeom prst="roundRect">
            <a:avLst/>
          </a:prstGeom>
          <a:solidFill>
            <a:srgbClr val="67A478"/>
          </a:solidFill>
          <a:ln>
            <a:solidFill>
              <a:srgbClr val="67A47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500" b="1">
                <a:latin typeface="Century Gothic"/>
              </a:rPr>
              <a:t>Heat Vulnerability Map</a:t>
            </a:r>
          </a:p>
        </p:txBody>
      </p:sp>
      <p:pic>
        <p:nvPicPr>
          <p:cNvPr id="19" name="Graphic 93" descr="Arrow Down with solid fill">
            <a:extLst>
              <a:ext uri="{FF2B5EF4-FFF2-40B4-BE49-F238E27FC236}">
                <a16:creationId xmlns:a16="http://schemas.microsoft.com/office/drawing/2014/main" id="{91AF2666-A7B6-8414-ABC5-B37EC12B00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4338748" y="3279698"/>
            <a:ext cx="473495" cy="588514"/>
          </a:xfrm>
          <a:prstGeom prst="rect">
            <a:avLst/>
          </a:prstGeom>
        </p:spPr>
      </p:pic>
      <p:pic>
        <p:nvPicPr>
          <p:cNvPr id="21" name="Graphic 93" descr="Arrow Down with solid fill">
            <a:extLst>
              <a:ext uri="{FF2B5EF4-FFF2-40B4-BE49-F238E27FC236}">
                <a16:creationId xmlns:a16="http://schemas.microsoft.com/office/drawing/2014/main" id="{39ED342E-36A5-6F1D-AB0E-CFEA6E37F4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7316389" y="3302971"/>
            <a:ext cx="473495" cy="588514"/>
          </a:xfrm>
          <a:prstGeom prst="rect">
            <a:avLst/>
          </a:prstGeom>
        </p:spPr>
      </p:pic>
      <p:sp>
        <p:nvSpPr>
          <p:cNvPr id="23" name="Rectangle: Rounded Corners 22">
            <a:extLst>
              <a:ext uri="{FF2B5EF4-FFF2-40B4-BE49-F238E27FC236}">
                <a16:creationId xmlns:a16="http://schemas.microsoft.com/office/drawing/2014/main" id="{34ED70FF-D8E4-6098-C79E-ED534AC26AA8}"/>
              </a:ext>
            </a:extLst>
          </p:cNvPr>
          <p:cNvSpPr/>
          <p:nvPr/>
        </p:nvSpPr>
        <p:spPr>
          <a:xfrm>
            <a:off x="7742746" y="1658192"/>
            <a:ext cx="3301589" cy="1107304"/>
          </a:xfrm>
          <a:prstGeom prst="roundRect">
            <a:avLst/>
          </a:prstGeom>
          <a:solidFill>
            <a:srgbClr val="686BB3"/>
          </a:solidFill>
          <a:ln>
            <a:solidFill>
              <a:srgbClr val="686BB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500" b="1">
                <a:latin typeface="Century Gothic"/>
              </a:rPr>
              <a:t>Social Vulnerability Index</a:t>
            </a:r>
          </a:p>
        </p:txBody>
      </p:sp>
      <p:sp>
        <p:nvSpPr>
          <p:cNvPr id="25" name="Rectangle: Rounded Corners 24">
            <a:extLst>
              <a:ext uri="{FF2B5EF4-FFF2-40B4-BE49-F238E27FC236}">
                <a16:creationId xmlns:a16="http://schemas.microsoft.com/office/drawing/2014/main" id="{0AD3E12A-330A-A531-F08F-BBFA2B9C2E75}"/>
              </a:ext>
            </a:extLst>
          </p:cNvPr>
          <p:cNvSpPr/>
          <p:nvPr/>
        </p:nvSpPr>
        <p:spPr>
          <a:xfrm>
            <a:off x="1153065" y="1667421"/>
            <a:ext cx="3297754" cy="1098500"/>
          </a:xfrm>
          <a:prstGeom prst="roundRect">
            <a:avLst/>
          </a:prstGeom>
          <a:solidFill>
            <a:srgbClr val="686BB3"/>
          </a:solidFill>
          <a:ln>
            <a:solidFill>
              <a:srgbClr val="686BB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500" b="1">
                <a:latin typeface="Century Gothic"/>
              </a:rPr>
              <a:t>Urban Heat </a:t>
            </a:r>
            <a:endParaRPr lang="en-US" sz="2500">
              <a:latin typeface="Century Gothic"/>
            </a:endParaRPr>
          </a:p>
          <a:p>
            <a:pPr algn="ctr"/>
            <a:r>
              <a:rPr lang="en-US" sz="2500" b="1">
                <a:latin typeface="Century Gothic"/>
              </a:rPr>
              <a:t>Index</a:t>
            </a:r>
            <a:endParaRPr lang="en-US" sz="2500">
              <a:latin typeface="Century Gothic"/>
            </a:endParaRPr>
          </a:p>
        </p:txBody>
      </p:sp>
    </p:spTree>
    <p:extLst>
      <p:ext uri="{BB962C8B-B14F-4D97-AF65-F5344CB8AC3E}">
        <p14:creationId xmlns:p14="http://schemas.microsoft.com/office/powerpoint/2010/main" val="2346639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09D726-FE23-3276-C99B-AD0BA7AF88F0}"/>
              </a:ext>
            </a:extLst>
          </p:cNvPr>
          <p:cNvPicPr>
            <a:picLocks noChangeAspect="1"/>
          </p:cNvPicPr>
          <p:nvPr/>
        </p:nvPicPr>
        <p:blipFill rotWithShape="1">
          <a:blip r:embed="rId4"/>
          <a:srcRect l="50098" r="-3"/>
          <a:stretch/>
        </p:blipFill>
        <p:spPr>
          <a:xfrm>
            <a:off x="6110925" y="-529"/>
            <a:ext cx="6090350" cy="6859057"/>
          </a:xfrm>
          <a:prstGeom prst="rect">
            <a:avLst/>
          </a:prstGeom>
        </p:spPr>
      </p:pic>
      <p:sp>
        <p:nvSpPr>
          <p:cNvPr id="7" name="TextBox 6">
            <a:extLst>
              <a:ext uri="{FF2B5EF4-FFF2-40B4-BE49-F238E27FC236}">
                <a16:creationId xmlns:a16="http://schemas.microsoft.com/office/drawing/2014/main" id="{8EA4F1E2-BDFC-51AE-6549-068A4B8797F5}"/>
              </a:ext>
            </a:extLst>
          </p:cNvPr>
          <p:cNvSpPr txBox="1"/>
          <p:nvPr/>
        </p:nvSpPr>
        <p:spPr>
          <a:xfrm>
            <a:off x="3764917" y="2984562"/>
            <a:ext cx="814458" cy="23421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2000">
                <a:solidFill>
                  <a:schemeClr val="tx1">
                    <a:lumMod val="75000"/>
                    <a:lumOff val="25000"/>
                  </a:schemeClr>
                </a:solidFill>
                <a:latin typeface="Century Gothic"/>
                <a:ea typeface="+mn-lt"/>
                <a:cs typeface="+mn-lt"/>
              </a:rPr>
              <a:t>HIGH</a:t>
            </a:r>
            <a:endParaRPr lang="en-US" sz="2000">
              <a:solidFill>
                <a:schemeClr val="tx1">
                  <a:lumMod val="75000"/>
                  <a:lumOff val="25000"/>
                </a:schemeClr>
              </a:solidFill>
            </a:endParaRPr>
          </a:p>
          <a:p>
            <a:pPr algn="ctr">
              <a:lnSpc>
                <a:spcPct val="150000"/>
              </a:lnSpc>
            </a:pPr>
            <a:endParaRPr lang="en-US" sz="2000">
              <a:solidFill>
                <a:schemeClr val="tx1">
                  <a:lumMod val="75000"/>
                  <a:lumOff val="25000"/>
                </a:schemeClr>
              </a:solidFill>
              <a:latin typeface="Century Gothic"/>
            </a:endParaRPr>
          </a:p>
          <a:p>
            <a:pPr algn="ctr">
              <a:lnSpc>
                <a:spcPct val="150000"/>
              </a:lnSpc>
            </a:pPr>
            <a:endParaRPr lang="en-US" sz="2000">
              <a:solidFill>
                <a:schemeClr val="tx1">
                  <a:lumMod val="75000"/>
                  <a:lumOff val="25000"/>
                </a:schemeClr>
              </a:solidFill>
              <a:latin typeface="Century Gothic"/>
            </a:endParaRPr>
          </a:p>
          <a:p>
            <a:pPr algn="ctr">
              <a:lnSpc>
                <a:spcPct val="150000"/>
              </a:lnSpc>
            </a:pPr>
            <a:endParaRPr lang="en-US" sz="2000">
              <a:solidFill>
                <a:schemeClr val="tx1">
                  <a:lumMod val="75000"/>
                  <a:lumOff val="25000"/>
                </a:schemeClr>
              </a:solidFill>
              <a:latin typeface="Century Gothic"/>
            </a:endParaRPr>
          </a:p>
          <a:p>
            <a:pPr algn="ctr">
              <a:lnSpc>
                <a:spcPct val="150000"/>
              </a:lnSpc>
            </a:pPr>
            <a:r>
              <a:rPr lang="en-US" sz="2000">
                <a:solidFill>
                  <a:schemeClr val="tx1">
                    <a:lumMod val="75000"/>
                    <a:lumOff val="25000"/>
                  </a:schemeClr>
                </a:solidFill>
                <a:latin typeface="Century Gothic"/>
              </a:rPr>
              <a:t>LOW</a:t>
            </a:r>
            <a:endParaRPr lang="en-US" sz="2000">
              <a:solidFill>
                <a:schemeClr val="tx1">
                  <a:lumMod val="75000"/>
                  <a:lumOff val="25000"/>
                </a:schemeClr>
              </a:solidFill>
              <a:latin typeface="Century Gothic"/>
              <a:ea typeface="+mn-lt"/>
              <a:cs typeface="+mn-lt"/>
            </a:endParaRPr>
          </a:p>
        </p:txBody>
      </p:sp>
      <p:sp>
        <p:nvSpPr>
          <p:cNvPr id="2" name="Title 1">
            <a:extLst>
              <a:ext uri="{FF2B5EF4-FFF2-40B4-BE49-F238E27FC236}">
                <a16:creationId xmlns:a16="http://schemas.microsoft.com/office/drawing/2014/main" id="{A4EDBB44-EEDB-64A3-0E58-CD71E818BBCB}"/>
              </a:ext>
            </a:extLst>
          </p:cNvPr>
          <p:cNvSpPr>
            <a:spLocks noGrp="1"/>
          </p:cNvSpPr>
          <p:nvPr>
            <p:ph type="title"/>
          </p:nvPr>
        </p:nvSpPr>
        <p:spPr>
          <a:xfrm>
            <a:off x="506895" y="329681"/>
            <a:ext cx="4787827" cy="690466"/>
          </a:xfrm>
        </p:spPr>
        <p:txBody>
          <a:bodyPr>
            <a:normAutofit fontScale="90000"/>
          </a:bodyPr>
          <a:lstStyle/>
          <a:p>
            <a:r>
              <a:rPr lang="en-US">
                <a:solidFill>
                  <a:srgbClr val="246F9A"/>
                </a:solidFill>
                <a:ea typeface="+mj-lt"/>
                <a:cs typeface="+mj-lt"/>
              </a:rPr>
              <a:t>Heat Vulnerability </a:t>
            </a:r>
            <a:endParaRPr lang="en-US">
              <a:ea typeface="+mj-lt"/>
              <a:cs typeface="+mj-lt"/>
            </a:endParaRPr>
          </a:p>
          <a:p>
            <a:endParaRPr lang="en-US"/>
          </a:p>
        </p:txBody>
      </p:sp>
      <p:pic>
        <p:nvPicPr>
          <p:cNvPr id="21" name="Picture 20" descr="A map of a river&#10;&#10;Description automatically generated">
            <a:extLst>
              <a:ext uri="{FF2B5EF4-FFF2-40B4-BE49-F238E27FC236}">
                <a16:creationId xmlns:a16="http://schemas.microsoft.com/office/drawing/2014/main" id="{B1C2D598-2A18-644F-0792-4E17271EEB8A}"/>
              </a:ext>
            </a:extLst>
          </p:cNvPr>
          <p:cNvPicPr>
            <a:picLocks noChangeAspect="1"/>
          </p:cNvPicPr>
          <p:nvPr/>
        </p:nvPicPr>
        <p:blipFill rotWithShape="1">
          <a:blip r:embed="rId5"/>
          <a:srcRect l="64172" t="8644" r="32722" b="85051"/>
          <a:stretch/>
        </p:blipFill>
        <p:spPr>
          <a:xfrm>
            <a:off x="6685018" y="5948183"/>
            <a:ext cx="378135" cy="433010"/>
          </a:xfrm>
          <a:prstGeom prst="rect">
            <a:avLst/>
          </a:prstGeom>
        </p:spPr>
      </p:pic>
      <p:pic>
        <p:nvPicPr>
          <p:cNvPr id="4" name="Picture 3" descr="A map of the world&#10;&#10;Description automatically generated">
            <a:extLst>
              <a:ext uri="{FF2B5EF4-FFF2-40B4-BE49-F238E27FC236}">
                <a16:creationId xmlns:a16="http://schemas.microsoft.com/office/drawing/2014/main" id="{2055CDC2-0EBD-D824-7EF8-D01B66CE6226}"/>
              </a:ext>
            </a:extLst>
          </p:cNvPr>
          <p:cNvPicPr>
            <a:picLocks noChangeAspect="1"/>
          </p:cNvPicPr>
          <p:nvPr/>
        </p:nvPicPr>
        <p:blipFill rotWithShape="1">
          <a:blip r:embed="rId6"/>
          <a:srcRect l="44525" t="62877" r="50024" b="12080"/>
          <a:stretch/>
        </p:blipFill>
        <p:spPr>
          <a:xfrm rot="10800000">
            <a:off x="3770554" y="3323015"/>
            <a:ext cx="664599" cy="1717743"/>
          </a:xfrm>
          <a:prstGeom prst="rect">
            <a:avLst/>
          </a:prstGeom>
        </p:spPr>
      </p:pic>
      <p:sp>
        <p:nvSpPr>
          <p:cNvPr id="11" name="TextBox 10">
            <a:extLst>
              <a:ext uri="{FF2B5EF4-FFF2-40B4-BE49-F238E27FC236}">
                <a16:creationId xmlns:a16="http://schemas.microsoft.com/office/drawing/2014/main" id="{5017CA61-D801-3694-9792-C6FB7A336C8A}"/>
              </a:ext>
            </a:extLst>
          </p:cNvPr>
          <p:cNvSpPr txBox="1"/>
          <p:nvPr/>
        </p:nvSpPr>
        <p:spPr>
          <a:xfrm>
            <a:off x="6874989" y="4789224"/>
            <a:ext cx="17843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NORTH </a:t>
            </a:r>
            <a:endParaRPr lang="en-US">
              <a:solidFill>
                <a:schemeClr val="tx1">
                  <a:lumMod val="75000"/>
                  <a:lumOff val="25000"/>
                </a:schemeClr>
              </a:solidFill>
              <a:latin typeface="Garamond"/>
            </a:endParaRPr>
          </a:p>
          <a:p>
            <a:pPr algn="ctr"/>
            <a:r>
              <a:rPr lang="en-US">
                <a:solidFill>
                  <a:schemeClr val="tx1">
                    <a:lumMod val="75000"/>
                    <a:lumOff val="25000"/>
                  </a:schemeClr>
                </a:solidFill>
                <a:latin typeface="Century Gothic"/>
              </a:rPr>
              <a:t>CAROLINA</a:t>
            </a:r>
            <a:endParaRPr lang="en-US">
              <a:solidFill>
                <a:schemeClr val="tx1">
                  <a:lumMod val="75000"/>
                  <a:lumOff val="25000"/>
                </a:schemeClr>
              </a:solidFill>
            </a:endParaRPr>
          </a:p>
        </p:txBody>
      </p:sp>
      <p:sp>
        <p:nvSpPr>
          <p:cNvPr id="14" name="TextBox 13">
            <a:extLst>
              <a:ext uri="{FF2B5EF4-FFF2-40B4-BE49-F238E27FC236}">
                <a16:creationId xmlns:a16="http://schemas.microsoft.com/office/drawing/2014/main" id="{CB2886B4-B80C-6BF1-8B79-7BBE2C918E20}"/>
              </a:ext>
            </a:extLst>
          </p:cNvPr>
          <p:cNvSpPr txBox="1"/>
          <p:nvPr/>
        </p:nvSpPr>
        <p:spPr>
          <a:xfrm>
            <a:off x="10596878" y="5783211"/>
            <a:ext cx="8302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5 km </a:t>
            </a:r>
          </a:p>
        </p:txBody>
      </p:sp>
      <p:sp>
        <p:nvSpPr>
          <p:cNvPr id="16" name="Text Placeholder 35">
            <a:extLst>
              <a:ext uri="{FF2B5EF4-FFF2-40B4-BE49-F238E27FC236}">
                <a16:creationId xmlns:a16="http://schemas.microsoft.com/office/drawing/2014/main" id="{26BADDA3-0972-9514-900F-F2D4DB91E720}"/>
              </a:ext>
            </a:extLst>
          </p:cNvPr>
          <p:cNvSpPr txBox="1">
            <a:spLocks/>
          </p:cNvSpPr>
          <p:nvPr/>
        </p:nvSpPr>
        <p:spPr>
          <a:xfrm>
            <a:off x="349294" y="1711916"/>
            <a:ext cx="5765610" cy="125751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236F99"/>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236F99"/>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236F99"/>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236F99"/>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en-US" sz="2000" b="1"/>
          </a:p>
          <a:p>
            <a:pPr>
              <a:lnSpc>
                <a:spcPct val="100000"/>
              </a:lnSpc>
              <a:spcBef>
                <a:spcPts val="0"/>
              </a:spcBef>
            </a:pPr>
            <a:r>
              <a:rPr lang="en-US" sz="2000" b="1">
                <a:ea typeface="+mj-lt"/>
                <a:cs typeface="+mj-lt"/>
              </a:rPr>
              <a:t>Data</a:t>
            </a:r>
            <a:r>
              <a:rPr lang="en-US" sz="2000">
                <a:ea typeface="+mj-lt"/>
                <a:cs typeface="+mj-lt"/>
              </a:rPr>
              <a:t> LST | Albedo | Evapotranspiration | SVI</a:t>
            </a:r>
            <a:endParaRPr lang="en-US" sz="2000"/>
          </a:p>
          <a:p>
            <a:r>
              <a:rPr lang="en-US" sz="2000" b="1">
                <a:ea typeface="+mj-lt"/>
                <a:cs typeface="+mj-lt"/>
              </a:rPr>
              <a:t>Geometry </a:t>
            </a:r>
            <a:r>
              <a:rPr lang="en-US" sz="2000">
                <a:ea typeface="+mj-lt"/>
                <a:cs typeface="+mj-lt"/>
              </a:rPr>
              <a:t>U.S. Census Block Groups</a:t>
            </a:r>
            <a:endParaRPr lang="en-US" sz="2000"/>
          </a:p>
          <a:p>
            <a:endParaRPr lang="en-US" sz="2000">
              <a:ea typeface="+mj-lt"/>
              <a:cs typeface="+mj-lt"/>
            </a:endParaRPr>
          </a:p>
        </p:txBody>
      </p:sp>
      <p:sp>
        <p:nvSpPr>
          <p:cNvPr id="24" name="Arrow: Up-Down 23">
            <a:extLst>
              <a:ext uri="{FF2B5EF4-FFF2-40B4-BE49-F238E27FC236}">
                <a16:creationId xmlns:a16="http://schemas.microsoft.com/office/drawing/2014/main" id="{E047EA0D-EDCC-D64D-3D73-6BE3DEEBC996}"/>
              </a:ext>
            </a:extLst>
          </p:cNvPr>
          <p:cNvSpPr/>
          <p:nvPr/>
        </p:nvSpPr>
        <p:spPr>
          <a:xfrm>
            <a:off x="3596489" y="3581911"/>
            <a:ext cx="187841" cy="1284767"/>
          </a:xfrm>
          <a:prstGeom prst="upDownArrow">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8" name="TextBox 27">
            <a:extLst>
              <a:ext uri="{FF2B5EF4-FFF2-40B4-BE49-F238E27FC236}">
                <a16:creationId xmlns:a16="http://schemas.microsoft.com/office/drawing/2014/main" id="{9D31560E-25DE-9F7A-2808-82BCF26BB43A}"/>
              </a:ext>
            </a:extLst>
          </p:cNvPr>
          <p:cNvSpPr txBox="1"/>
          <p:nvPr/>
        </p:nvSpPr>
        <p:spPr>
          <a:xfrm>
            <a:off x="772963" y="3740930"/>
            <a:ext cx="2692874" cy="96885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algn="r">
              <a:lnSpc>
                <a:spcPct val="150000"/>
              </a:lnSpc>
            </a:pPr>
            <a:r>
              <a:rPr lang="en-US" sz="2000">
                <a:solidFill>
                  <a:schemeClr val="tx1">
                    <a:lumMod val="75000"/>
                    <a:lumOff val="25000"/>
                  </a:schemeClr>
                </a:solidFill>
                <a:latin typeface="Century Gothic"/>
              </a:rPr>
              <a:t>HEAT</a:t>
            </a:r>
            <a:endParaRPr lang="en-US" sz="2000">
              <a:solidFill>
                <a:schemeClr val="tx1">
                  <a:lumMod val="75000"/>
                  <a:lumOff val="25000"/>
                </a:schemeClr>
              </a:solidFill>
              <a:latin typeface="Garamond"/>
            </a:endParaRPr>
          </a:p>
          <a:p>
            <a:pPr algn="r">
              <a:lnSpc>
                <a:spcPct val="150000"/>
              </a:lnSpc>
            </a:pPr>
            <a:r>
              <a:rPr lang="en-US" sz="2000">
                <a:solidFill>
                  <a:schemeClr val="tx1">
                    <a:lumMod val="75000"/>
                    <a:lumOff val="25000"/>
                  </a:schemeClr>
                </a:solidFill>
                <a:latin typeface="Century Gothic"/>
              </a:rPr>
              <a:t>VULNERABILITY</a:t>
            </a:r>
            <a:endParaRPr lang="en-US" sz="2000">
              <a:solidFill>
                <a:schemeClr val="tx1">
                  <a:lumMod val="75000"/>
                  <a:lumOff val="25000"/>
                </a:schemeClr>
              </a:solidFill>
            </a:endParaRPr>
          </a:p>
        </p:txBody>
      </p:sp>
      <p:sp>
        <p:nvSpPr>
          <p:cNvPr id="6" name="TextBox 5">
            <a:extLst>
              <a:ext uri="{FF2B5EF4-FFF2-40B4-BE49-F238E27FC236}">
                <a16:creationId xmlns:a16="http://schemas.microsoft.com/office/drawing/2014/main" id="{BA239B9D-5CD8-4574-2523-277109ACA595}"/>
              </a:ext>
            </a:extLst>
          </p:cNvPr>
          <p:cNvSpPr txBox="1"/>
          <p:nvPr/>
        </p:nvSpPr>
        <p:spPr>
          <a:xfrm>
            <a:off x="7995743" y="6545022"/>
            <a:ext cx="49913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Basemap Credit: </a:t>
            </a:r>
            <a:r>
              <a:rPr lang="en-US" sz="1400">
                <a:solidFill>
                  <a:schemeClr val="tx1">
                    <a:lumMod val="75000"/>
                    <a:lumOff val="25000"/>
                  </a:schemeClr>
                </a:solidFill>
                <a:latin typeface="Century Gothic"/>
                <a:ea typeface="+mn-lt"/>
                <a:cs typeface="+mn-lt"/>
              </a:rPr>
              <a:t>State of NC</a:t>
            </a:r>
            <a:endParaRPr lang="en-US" sz="1400">
              <a:solidFill>
                <a:schemeClr val="tx1">
                  <a:lumMod val="75000"/>
                  <a:lumOff val="25000"/>
                </a:schemeClr>
              </a:solidFill>
              <a:latin typeface="Century Gothic"/>
            </a:endParaRPr>
          </a:p>
        </p:txBody>
      </p:sp>
      <p:sp>
        <p:nvSpPr>
          <p:cNvPr id="9" name="TextBox 8">
            <a:extLst>
              <a:ext uri="{FF2B5EF4-FFF2-40B4-BE49-F238E27FC236}">
                <a16:creationId xmlns:a16="http://schemas.microsoft.com/office/drawing/2014/main" id="{B4839524-8EA6-40F9-4C39-6744C2C9F96C}"/>
              </a:ext>
            </a:extLst>
          </p:cNvPr>
          <p:cNvSpPr txBox="1"/>
          <p:nvPr/>
        </p:nvSpPr>
        <p:spPr>
          <a:xfrm>
            <a:off x="9368784" y="2155404"/>
            <a:ext cx="17649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Century Gothic"/>
              </a:rPr>
              <a:t>Asheville</a:t>
            </a:r>
          </a:p>
        </p:txBody>
      </p:sp>
    </p:spTree>
    <p:extLst>
      <p:ext uri="{BB962C8B-B14F-4D97-AF65-F5344CB8AC3E}">
        <p14:creationId xmlns:p14="http://schemas.microsoft.com/office/powerpoint/2010/main" val="2432024133"/>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different colors&#10;&#10;Description automatically generated">
            <a:extLst>
              <a:ext uri="{FF2B5EF4-FFF2-40B4-BE49-F238E27FC236}">
                <a16:creationId xmlns:a16="http://schemas.microsoft.com/office/drawing/2014/main" id="{77B8AC47-1CA1-BA31-EC08-3B14DCB01DF0}"/>
              </a:ext>
            </a:extLst>
          </p:cNvPr>
          <p:cNvPicPr>
            <a:picLocks noChangeAspect="1"/>
          </p:cNvPicPr>
          <p:nvPr/>
        </p:nvPicPr>
        <p:blipFill>
          <a:blip r:embed="rId3"/>
          <a:stretch>
            <a:fillRect/>
          </a:stretch>
        </p:blipFill>
        <p:spPr>
          <a:xfrm>
            <a:off x="0" y="-2005"/>
            <a:ext cx="12192000" cy="6874711"/>
          </a:xfrm>
          <a:prstGeom prst="rect">
            <a:avLst/>
          </a:prstGeom>
        </p:spPr>
      </p:pic>
      <p:sp>
        <p:nvSpPr>
          <p:cNvPr id="2" name="Title 1">
            <a:extLst>
              <a:ext uri="{FF2B5EF4-FFF2-40B4-BE49-F238E27FC236}">
                <a16:creationId xmlns:a16="http://schemas.microsoft.com/office/drawing/2014/main" id="{A4EDBB44-EEDB-64A3-0E58-CD71E818BBCB}"/>
              </a:ext>
            </a:extLst>
          </p:cNvPr>
          <p:cNvSpPr>
            <a:spLocks noGrp="1"/>
          </p:cNvSpPr>
          <p:nvPr>
            <p:ph type="title"/>
          </p:nvPr>
        </p:nvSpPr>
        <p:spPr>
          <a:xfrm>
            <a:off x="506895" y="329681"/>
            <a:ext cx="4787827" cy="690466"/>
          </a:xfrm>
        </p:spPr>
        <p:txBody>
          <a:bodyPr>
            <a:normAutofit fontScale="90000"/>
          </a:bodyPr>
          <a:lstStyle/>
          <a:p>
            <a:r>
              <a:rPr lang="en-US">
                <a:solidFill>
                  <a:srgbClr val="246F9A"/>
                </a:solidFill>
                <a:ea typeface="+mj-lt"/>
                <a:cs typeface="+mj-lt"/>
              </a:rPr>
              <a:t>Heat Vulnerability </a:t>
            </a:r>
            <a:endParaRPr lang="en-US">
              <a:ea typeface="+mj-lt"/>
              <a:cs typeface="+mj-lt"/>
            </a:endParaRPr>
          </a:p>
          <a:p>
            <a:endParaRPr lang="en-US"/>
          </a:p>
        </p:txBody>
      </p:sp>
      <p:pic>
        <p:nvPicPr>
          <p:cNvPr id="21" name="Picture 20" descr="A map of a river&#10;&#10;Description automatically generated">
            <a:extLst>
              <a:ext uri="{FF2B5EF4-FFF2-40B4-BE49-F238E27FC236}">
                <a16:creationId xmlns:a16="http://schemas.microsoft.com/office/drawing/2014/main" id="{B1C2D598-2A18-644F-0792-4E17271EEB8A}"/>
              </a:ext>
            </a:extLst>
          </p:cNvPr>
          <p:cNvPicPr>
            <a:picLocks noChangeAspect="1"/>
          </p:cNvPicPr>
          <p:nvPr/>
        </p:nvPicPr>
        <p:blipFill rotWithShape="1">
          <a:blip r:embed="rId4"/>
          <a:srcRect l="64172" t="8644" r="32722" b="85051"/>
          <a:stretch/>
        </p:blipFill>
        <p:spPr>
          <a:xfrm>
            <a:off x="6685018" y="5948183"/>
            <a:ext cx="378135" cy="433010"/>
          </a:xfrm>
          <a:prstGeom prst="rect">
            <a:avLst/>
          </a:prstGeom>
        </p:spPr>
      </p:pic>
      <p:sp>
        <p:nvSpPr>
          <p:cNvPr id="11" name="TextBox 10">
            <a:extLst>
              <a:ext uri="{FF2B5EF4-FFF2-40B4-BE49-F238E27FC236}">
                <a16:creationId xmlns:a16="http://schemas.microsoft.com/office/drawing/2014/main" id="{5017CA61-D801-3694-9792-C6FB7A336C8A}"/>
              </a:ext>
            </a:extLst>
          </p:cNvPr>
          <p:cNvSpPr txBox="1"/>
          <p:nvPr/>
        </p:nvSpPr>
        <p:spPr>
          <a:xfrm>
            <a:off x="6874989" y="4789224"/>
            <a:ext cx="17843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NORTH </a:t>
            </a:r>
            <a:endParaRPr lang="en-US">
              <a:solidFill>
                <a:schemeClr val="tx1">
                  <a:lumMod val="75000"/>
                  <a:lumOff val="25000"/>
                </a:schemeClr>
              </a:solidFill>
              <a:latin typeface="Garamond"/>
            </a:endParaRPr>
          </a:p>
          <a:p>
            <a:pPr algn="ctr"/>
            <a:r>
              <a:rPr lang="en-US">
                <a:solidFill>
                  <a:schemeClr val="tx1">
                    <a:lumMod val="75000"/>
                    <a:lumOff val="25000"/>
                  </a:schemeClr>
                </a:solidFill>
                <a:latin typeface="Century Gothic"/>
              </a:rPr>
              <a:t>CAROLINA</a:t>
            </a:r>
            <a:endParaRPr lang="en-US">
              <a:solidFill>
                <a:schemeClr val="tx1">
                  <a:lumMod val="75000"/>
                  <a:lumOff val="25000"/>
                </a:schemeClr>
              </a:solidFill>
            </a:endParaRPr>
          </a:p>
        </p:txBody>
      </p:sp>
      <p:sp>
        <p:nvSpPr>
          <p:cNvPr id="14" name="TextBox 13">
            <a:extLst>
              <a:ext uri="{FF2B5EF4-FFF2-40B4-BE49-F238E27FC236}">
                <a16:creationId xmlns:a16="http://schemas.microsoft.com/office/drawing/2014/main" id="{CB2886B4-B80C-6BF1-8B79-7BBE2C918E20}"/>
              </a:ext>
            </a:extLst>
          </p:cNvPr>
          <p:cNvSpPr txBox="1"/>
          <p:nvPr/>
        </p:nvSpPr>
        <p:spPr>
          <a:xfrm>
            <a:off x="10596878" y="5783211"/>
            <a:ext cx="8302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5 km </a:t>
            </a:r>
          </a:p>
        </p:txBody>
      </p:sp>
      <p:sp>
        <p:nvSpPr>
          <p:cNvPr id="16" name="Text Placeholder 35">
            <a:extLst>
              <a:ext uri="{FF2B5EF4-FFF2-40B4-BE49-F238E27FC236}">
                <a16:creationId xmlns:a16="http://schemas.microsoft.com/office/drawing/2014/main" id="{26BADDA3-0972-9514-900F-F2D4DB91E720}"/>
              </a:ext>
            </a:extLst>
          </p:cNvPr>
          <p:cNvSpPr txBox="1">
            <a:spLocks/>
          </p:cNvSpPr>
          <p:nvPr/>
        </p:nvSpPr>
        <p:spPr>
          <a:xfrm>
            <a:off x="349294" y="1711916"/>
            <a:ext cx="5765610" cy="125751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236F99"/>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236F99"/>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236F99"/>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236F99"/>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en-US" sz="2000" b="1"/>
          </a:p>
          <a:p>
            <a:pPr>
              <a:lnSpc>
                <a:spcPct val="100000"/>
              </a:lnSpc>
              <a:spcBef>
                <a:spcPts val="0"/>
              </a:spcBef>
            </a:pPr>
            <a:r>
              <a:rPr lang="en-US" sz="2000" b="1">
                <a:ea typeface="+mj-lt"/>
                <a:cs typeface="+mj-lt"/>
              </a:rPr>
              <a:t>Data</a:t>
            </a:r>
            <a:r>
              <a:rPr lang="en-US" sz="2000">
                <a:ea typeface="+mj-lt"/>
                <a:cs typeface="+mj-lt"/>
              </a:rPr>
              <a:t> LST | Albedo | Evapotranspiration | SVI</a:t>
            </a:r>
            <a:endParaRPr lang="en-US" sz="2000"/>
          </a:p>
          <a:p>
            <a:r>
              <a:rPr lang="en-US" sz="2000" b="1">
                <a:ea typeface="+mj-lt"/>
                <a:cs typeface="+mj-lt"/>
              </a:rPr>
              <a:t>Geometry </a:t>
            </a:r>
            <a:r>
              <a:rPr lang="en-US" sz="2000">
                <a:ea typeface="+mj-lt"/>
                <a:cs typeface="+mj-lt"/>
              </a:rPr>
              <a:t>U.S. Census Block Groups</a:t>
            </a:r>
            <a:endParaRPr lang="en-US" sz="2000"/>
          </a:p>
          <a:p>
            <a:endParaRPr lang="en-US" sz="2000">
              <a:ea typeface="+mj-lt"/>
              <a:cs typeface="+mj-lt"/>
            </a:endParaRPr>
          </a:p>
        </p:txBody>
      </p:sp>
      <p:sp>
        <p:nvSpPr>
          <p:cNvPr id="24" name="Arrow: Up-Down 23">
            <a:extLst>
              <a:ext uri="{FF2B5EF4-FFF2-40B4-BE49-F238E27FC236}">
                <a16:creationId xmlns:a16="http://schemas.microsoft.com/office/drawing/2014/main" id="{E047EA0D-EDCC-D64D-3D73-6BE3DEEBC996}"/>
              </a:ext>
            </a:extLst>
          </p:cNvPr>
          <p:cNvSpPr/>
          <p:nvPr/>
        </p:nvSpPr>
        <p:spPr>
          <a:xfrm>
            <a:off x="3596489" y="3581911"/>
            <a:ext cx="187841" cy="1284767"/>
          </a:xfrm>
          <a:prstGeom prst="upDownArrow">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8" name="TextBox 27">
            <a:extLst>
              <a:ext uri="{FF2B5EF4-FFF2-40B4-BE49-F238E27FC236}">
                <a16:creationId xmlns:a16="http://schemas.microsoft.com/office/drawing/2014/main" id="{9D31560E-25DE-9F7A-2808-82BCF26BB43A}"/>
              </a:ext>
            </a:extLst>
          </p:cNvPr>
          <p:cNvSpPr txBox="1"/>
          <p:nvPr/>
        </p:nvSpPr>
        <p:spPr>
          <a:xfrm>
            <a:off x="772963" y="3740930"/>
            <a:ext cx="2692874" cy="96885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algn="r">
              <a:lnSpc>
                <a:spcPct val="150000"/>
              </a:lnSpc>
            </a:pPr>
            <a:r>
              <a:rPr lang="en-US" sz="2000">
                <a:solidFill>
                  <a:schemeClr val="tx1">
                    <a:lumMod val="75000"/>
                    <a:lumOff val="25000"/>
                  </a:schemeClr>
                </a:solidFill>
                <a:latin typeface="Century Gothic"/>
              </a:rPr>
              <a:t>HEAT</a:t>
            </a:r>
            <a:endParaRPr lang="en-US" sz="2000">
              <a:solidFill>
                <a:schemeClr val="tx1">
                  <a:lumMod val="75000"/>
                  <a:lumOff val="25000"/>
                </a:schemeClr>
              </a:solidFill>
              <a:latin typeface="Garamond"/>
            </a:endParaRPr>
          </a:p>
          <a:p>
            <a:pPr algn="r">
              <a:lnSpc>
                <a:spcPct val="150000"/>
              </a:lnSpc>
            </a:pPr>
            <a:r>
              <a:rPr lang="en-US" sz="2000">
                <a:solidFill>
                  <a:schemeClr val="tx1">
                    <a:lumMod val="75000"/>
                    <a:lumOff val="25000"/>
                  </a:schemeClr>
                </a:solidFill>
                <a:latin typeface="Century Gothic"/>
              </a:rPr>
              <a:t>VULNERABILITY</a:t>
            </a:r>
            <a:endParaRPr lang="en-US" sz="2000">
              <a:solidFill>
                <a:schemeClr val="tx1">
                  <a:lumMod val="75000"/>
                  <a:lumOff val="25000"/>
                </a:schemeClr>
              </a:solidFill>
            </a:endParaRPr>
          </a:p>
        </p:txBody>
      </p:sp>
      <p:sp>
        <p:nvSpPr>
          <p:cNvPr id="6" name="TextBox 5">
            <a:extLst>
              <a:ext uri="{FF2B5EF4-FFF2-40B4-BE49-F238E27FC236}">
                <a16:creationId xmlns:a16="http://schemas.microsoft.com/office/drawing/2014/main" id="{BA239B9D-5CD8-4574-2523-277109ACA595}"/>
              </a:ext>
            </a:extLst>
          </p:cNvPr>
          <p:cNvSpPr txBox="1"/>
          <p:nvPr/>
        </p:nvSpPr>
        <p:spPr>
          <a:xfrm>
            <a:off x="8019189" y="6556745"/>
            <a:ext cx="49913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Basemap Credit: </a:t>
            </a:r>
            <a:r>
              <a:rPr lang="en-US" sz="1400">
                <a:solidFill>
                  <a:schemeClr val="tx1">
                    <a:lumMod val="75000"/>
                    <a:lumOff val="25000"/>
                  </a:schemeClr>
                </a:solidFill>
                <a:latin typeface="Century Gothic"/>
                <a:ea typeface="+mn-lt"/>
                <a:cs typeface="+mn-lt"/>
              </a:rPr>
              <a:t>State of NC</a:t>
            </a:r>
            <a:endParaRPr lang="en-US" sz="1400">
              <a:solidFill>
                <a:schemeClr val="tx1">
                  <a:lumMod val="75000"/>
                  <a:lumOff val="25000"/>
                </a:schemeClr>
              </a:solidFill>
              <a:latin typeface="Century Gothic"/>
            </a:endParaRPr>
          </a:p>
        </p:txBody>
      </p:sp>
      <p:sp>
        <p:nvSpPr>
          <p:cNvPr id="10" name="Rectangle: Rounded Corners 9">
            <a:extLst>
              <a:ext uri="{FF2B5EF4-FFF2-40B4-BE49-F238E27FC236}">
                <a16:creationId xmlns:a16="http://schemas.microsoft.com/office/drawing/2014/main" id="{350FA827-1988-B76A-9DF8-231FC62D896F}"/>
              </a:ext>
            </a:extLst>
          </p:cNvPr>
          <p:cNvSpPr/>
          <p:nvPr/>
        </p:nvSpPr>
        <p:spPr>
          <a:xfrm>
            <a:off x="3868357" y="4518956"/>
            <a:ext cx="530086" cy="265043"/>
          </a:xfrm>
          <a:prstGeom prst="roundRect">
            <a:avLst/>
          </a:prstGeom>
          <a:solidFill>
            <a:srgbClr val="FFFFCD"/>
          </a:solidFill>
          <a:ln>
            <a:solidFill>
              <a:srgbClr val="FFFFC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A624417A-E07F-2055-9F70-DC8DD94EA523}"/>
              </a:ext>
            </a:extLst>
          </p:cNvPr>
          <p:cNvSpPr/>
          <p:nvPr/>
        </p:nvSpPr>
        <p:spPr>
          <a:xfrm>
            <a:off x="3862447" y="4068684"/>
            <a:ext cx="530086" cy="265043"/>
          </a:xfrm>
          <a:prstGeom prst="roundRect">
            <a:avLst/>
          </a:prstGeom>
          <a:solidFill>
            <a:srgbClr val="FD8D3D"/>
          </a:solidFill>
          <a:ln>
            <a:solidFill>
              <a:srgbClr val="FD8D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6C2BD9D1-5137-1BF7-1516-CE9041D2B2CF}"/>
              </a:ext>
            </a:extLst>
          </p:cNvPr>
          <p:cNvSpPr/>
          <p:nvPr/>
        </p:nvSpPr>
        <p:spPr>
          <a:xfrm>
            <a:off x="3868942" y="3597078"/>
            <a:ext cx="530086" cy="265043"/>
          </a:xfrm>
          <a:prstGeom prst="roundRect">
            <a:avLst/>
          </a:prstGeom>
          <a:solidFill>
            <a:srgbClr val="800026"/>
          </a:solidFill>
          <a:ln>
            <a:solidFill>
              <a:srgbClr val="8000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00A10FF-EE23-0F50-7630-077472C52644}"/>
              </a:ext>
            </a:extLst>
          </p:cNvPr>
          <p:cNvSpPr txBox="1"/>
          <p:nvPr/>
        </p:nvSpPr>
        <p:spPr>
          <a:xfrm>
            <a:off x="4428826" y="3400735"/>
            <a:ext cx="1230093" cy="14305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a:solidFill>
                  <a:schemeClr val="tx1">
                    <a:lumMod val="75000"/>
                    <a:lumOff val="25000"/>
                  </a:schemeClr>
                </a:solidFill>
                <a:latin typeface="Century Gothic"/>
              </a:rPr>
              <a:t>HIGH</a:t>
            </a:r>
          </a:p>
          <a:p>
            <a:pPr>
              <a:lnSpc>
                <a:spcPct val="150000"/>
              </a:lnSpc>
            </a:pPr>
            <a:r>
              <a:rPr lang="en-US" sz="2000">
                <a:solidFill>
                  <a:schemeClr val="tx1">
                    <a:lumMod val="75000"/>
                    <a:lumOff val="25000"/>
                  </a:schemeClr>
                </a:solidFill>
                <a:latin typeface="Century Gothic"/>
                <a:ea typeface="+mn-lt"/>
                <a:cs typeface="+mn-lt"/>
              </a:rPr>
              <a:t>MEDIUM</a:t>
            </a:r>
          </a:p>
          <a:p>
            <a:pPr>
              <a:lnSpc>
                <a:spcPct val="150000"/>
              </a:lnSpc>
            </a:pPr>
            <a:r>
              <a:rPr lang="en-US" sz="2000">
                <a:solidFill>
                  <a:schemeClr val="tx1">
                    <a:lumMod val="75000"/>
                    <a:lumOff val="25000"/>
                  </a:schemeClr>
                </a:solidFill>
                <a:latin typeface="Century Gothic"/>
                <a:ea typeface="+mn-lt"/>
                <a:cs typeface="+mn-lt"/>
              </a:rPr>
              <a:t>LOW</a:t>
            </a:r>
            <a:endParaRPr lang="en-US">
              <a:solidFill>
                <a:schemeClr val="tx1">
                  <a:lumMod val="75000"/>
                  <a:lumOff val="25000"/>
                </a:schemeClr>
              </a:solidFill>
            </a:endParaRPr>
          </a:p>
        </p:txBody>
      </p:sp>
      <p:sp>
        <p:nvSpPr>
          <p:cNvPr id="5" name="TextBox 4">
            <a:extLst>
              <a:ext uri="{FF2B5EF4-FFF2-40B4-BE49-F238E27FC236}">
                <a16:creationId xmlns:a16="http://schemas.microsoft.com/office/drawing/2014/main" id="{A6A8B339-B84F-0147-ECDC-3BBE04FF2229}"/>
              </a:ext>
            </a:extLst>
          </p:cNvPr>
          <p:cNvSpPr txBox="1"/>
          <p:nvPr/>
        </p:nvSpPr>
        <p:spPr>
          <a:xfrm>
            <a:off x="9368784" y="2155404"/>
            <a:ext cx="17649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Century Gothic"/>
              </a:rPr>
              <a:t>Asheville</a:t>
            </a:r>
          </a:p>
        </p:txBody>
      </p:sp>
    </p:spTree>
    <p:extLst>
      <p:ext uri="{BB962C8B-B14F-4D97-AF65-F5344CB8AC3E}">
        <p14:creationId xmlns:p14="http://schemas.microsoft.com/office/powerpoint/2010/main" val="8704619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yellow vests loading a truck&#10;&#10;Description automatically generated">
            <a:extLst>
              <a:ext uri="{FF2B5EF4-FFF2-40B4-BE49-F238E27FC236}">
                <a16:creationId xmlns:a16="http://schemas.microsoft.com/office/drawing/2014/main" id="{88AFCE33-4FC1-2E0B-0323-BAF55CE5EC48}"/>
              </a:ext>
            </a:extLst>
          </p:cNvPr>
          <p:cNvPicPr>
            <a:picLocks noChangeAspect="1"/>
          </p:cNvPicPr>
          <p:nvPr/>
        </p:nvPicPr>
        <p:blipFill rotWithShape="1">
          <a:blip r:embed="rId3"/>
          <a:srcRect l="7740" t="-356" r="27348" b="-105"/>
          <a:stretch/>
        </p:blipFill>
        <p:spPr>
          <a:xfrm>
            <a:off x="6076196" y="384048"/>
            <a:ext cx="5635257" cy="5794302"/>
          </a:xfrm>
          <a:prstGeom prst="roundRect">
            <a:avLst/>
          </a:prstGeom>
          <a:effectLst>
            <a:outerShdw blurRad="50800" dist="38100" dir="2700000" algn="tl" rotWithShape="0">
              <a:prstClr val="black">
                <a:alpha val="40000"/>
              </a:prstClr>
            </a:outerShdw>
          </a:effectLst>
        </p:spPr>
      </p:pic>
      <p:sp>
        <p:nvSpPr>
          <p:cNvPr id="3" name="Title 1">
            <a:extLst>
              <a:ext uri="{FF2B5EF4-FFF2-40B4-BE49-F238E27FC236}">
                <a16:creationId xmlns:a16="http://schemas.microsoft.com/office/drawing/2014/main" id="{EB07E3F3-CBF0-F5A1-A494-C25FC8EA4E4E}"/>
              </a:ext>
            </a:extLst>
          </p:cNvPr>
          <p:cNvSpPr>
            <a:spLocks noGrp="1"/>
          </p:cNvSpPr>
          <p:nvPr>
            <p:ph type="title"/>
          </p:nvPr>
        </p:nvSpPr>
        <p:spPr>
          <a:xfrm>
            <a:off x="255666" y="2415934"/>
            <a:ext cx="5588607" cy="2022116"/>
          </a:xfrm>
        </p:spPr>
        <p:txBody>
          <a:bodyPr>
            <a:noAutofit/>
          </a:bodyPr>
          <a:lstStyle/>
          <a:p>
            <a:pPr algn="r"/>
            <a:r>
              <a:rPr lang="en-US" sz="5500"/>
              <a:t>UHI Mitigation and Adaptation</a:t>
            </a:r>
          </a:p>
        </p:txBody>
      </p:sp>
      <p:sp>
        <p:nvSpPr>
          <p:cNvPr id="6" name="TextBox 5">
            <a:extLst>
              <a:ext uri="{FF2B5EF4-FFF2-40B4-BE49-F238E27FC236}">
                <a16:creationId xmlns:a16="http://schemas.microsoft.com/office/drawing/2014/main" id="{C11119AA-8A91-9277-448E-26504910F949}"/>
              </a:ext>
            </a:extLst>
          </p:cNvPr>
          <p:cNvSpPr txBox="1"/>
          <p:nvPr/>
        </p:nvSpPr>
        <p:spPr>
          <a:xfrm>
            <a:off x="5683211" y="6168882"/>
            <a:ext cx="595627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rPr>
              <a:t>Image of Asheville </a:t>
            </a:r>
            <a:r>
              <a:rPr lang="en-US" sz="1400" err="1">
                <a:solidFill>
                  <a:schemeClr val="tx1">
                    <a:lumMod val="75000"/>
                    <a:lumOff val="25000"/>
                  </a:schemeClr>
                </a:solidFill>
                <a:latin typeface="Century Gothic"/>
              </a:rPr>
              <a:t>GreenWorks</a:t>
            </a:r>
            <a:r>
              <a:rPr lang="en-US" sz="1400">
                <a:solidFill>
                  <a:schemeClr val="tx1">
                    <a:lumMod val="75000"/>
                    <a:lumOff val="25000"/>
                  </a:schemeClr>
                </a:solidFill>
                <a:latin typeface="Century Gothic"/>
              </a:rPr>
              <a:t> Volunteers</a:t>
            </a:r>
          </a:p>
          <a:p>
            <a:pPr algn="r"/>
            <a:r>
              <a:rPr lang="en-US" sz="1400">
                <a:solidFill>
                  <a:schemeClr val="tx1">
                    <a:lumMod val="75000"/>
                    <a:lumOff val="25000"/>
                  </a:schemeClr>
                </a:solidFill>
                <a:latin typeface="Century Gothic"/>
              </a:rPr>
              <a:t>Image Credit: Asheville </a:t>
            </a:r>
            <a:r>
              <a:rPr lang="en-US" sz="1400" err="1">
                <a:solidFill>
                  <a:schemeClr val="tx1">
                    <a:lumMod val="75000"/>
                    <a:lumOff val="25000"/>
                  </a:schemeClr>
                </a:solidFill>
                <a:latin typeface="Century Gothic"/>
              </a:rPr>
              <a:t>GreenWorks</a:t>
            </a:r>
            <a:endParaRPr lang="en-US" sz="1400">
              <a:solidFill>
                <a:schemeClr val="tx1">
                  <a:lumMod val="75000"/>
                  <a:lumOff val="25000"/>
                </a:schemeClr>
              </a:solidFill>
              <a:latin typeface="Century Gothic"/>
            </a:endParaRPr>
          </a:p>
        </p:txBody>
      </p:sp>
    </p:spTree>
    <p:extLst>
      <p:ext uri="{BB962C8B-B14F-4D97-AF65-F5344CB8AC3E}">
        <p14:creationId xmlns:p14="http://schemas.microsoft.com/office/powerpoint/2010/main" val="1188859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F4B08-549B-2941-8C01-FC5EEE1BCC26}"/>
              </a:ext>
            </a:extLst>
          </p:cNvPr>
          <p:cNvSpPr>
            <a:spLocks noGrp="1"/>
          </p:cNvSpPr>
          <p:nvPr>
            <p:ph type="title"/>
          </p:nvPr>
        </p:nvSpPr>
        <p:spPr/>
        <p:txBody>
          <a:bodyPr>
            <a:normAutofit/>
          </a:bodyPr>
          <a:lstStyle/>
          <a:p>
            <a:r>
              <a:rPr lang="en-US">
                <a:ea typeface="+mj-lt"/>
                <a:cs typeface="+mj-lt"/>
              </a:rPr>
              <a:t>Cooling and Adaptive Capacity</a:t>
            </a:r>
            <a:endParaRPr lang="en-US"/>
          </a:p>
        </p:txBody>
      </p:sp>
      <p:pic>
        <p:nvPicPr>
          <p:cNvPr id="5" name="Graphic 10" descr="Arrow Down with solid fill">
            <a:extLst>
              <a:ext uri="{FF2B5EF4-FFF2-40B4-BE49-F238E27FC236}">
                <a16:creationId xmlns:a16="http://schemas.microsoft.com/office/drawing/2014/main" id="{AF5AF59D-2F40-3365-03B3-7D6BF916F2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09547" y="4715926"/>
            <a:ext cx="473495" cy="588514"/>
          </a:xfrm>
          <a:prstGeom prst="rect">
            <a:avLst/>
          </a:prstGeom>
        </p:spPr>
      </p:pic>
      <p:pic>
        <p:nvPicPr>
          <p:cNvPr id="7" name="Graphic 18" descr="Arrow Down with solid fill">
            <a:extLst>
              <a:ext uri="{FF2B5EF4-FFF2-40B4-BE49-F238E27FC236}">
                <a16:creationId xmlns:a16="http://schemas.microsoft.com/office/drawing/2014/main" id="{C1C4F712-D39F-1121-6993-ABD9445648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03231" y="3161855"/>
            <a:ext cx="473495" cy="588514"/>
          </a:xfrm>
          <a:prstGeom prst="rect">
            <a:avLst/>
          </a:prstGeom>
        </p:spPr>
      </p:pic>
      <p:pic>
        <p:nvPicPr>
          <p:cNvPr id="9" name="Graphic 41" descr="Arrow Down with solid fill">
            <a:extLst>
              <a:ext uri="{FF2B5EF4-FFF2-40B4-BE49-F238E27FC236}">
                <a16:creationId xmlns:a16="http://schemas.microsoft.com/office/drawing/2014/main" id="{798D1819-BAF7-9ED0-5C4E-2ABF23499F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03232" y="2181746"/>
            <a:ext cx="473495" cy="588514"/>
          </a:xfrm>
          <a:prstGeom prst="rect">
            <a:avLst/>
          </a:prstGeom>
        </p:spPr>
      </p:pic>
      <p:sp>
        <p:nvSpPr>
          <p:cNvPr id="11" name="Rectangle: Rounded Corners 10">
            <a:extLst>
              <a:ext uri="{FF2B5EF4-FFF2-40B4-BE49-F238E27FC236}">
                <a16:creationId xmlns:a16="http://schemas.microsoft.com/office/drawing/2014/main" id="{4B7A2F35-AEE3-792B-2ACB-84A287C77DD5}"/>
              </a:ext>
            </a:extLst>
          </p:cNvPr>
          <p:cNvSpPr/>
          <p:nvPr/>
        </p:nvSpPr>
        <p:spPr>
          <a:xfrm>
            <a:off x="6213336" y="1304918"/>
            <a:ext cx="3867405" cy="1165082"/>
          </a:xfrm>
          <a:prstGeom prst="roundRect">
            <a:avLst/>
          </a:prstGeom>
          <a:solidFill>
            <a:srgbClr val="686BB3"/>
          </a:solidFill>
          <a:ln>
            <a:solidFill>
              <a:srgbClr val="686BB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500" b="1">
                <a:latin typeface="Century Gothic"/>
              </a:rPr>
              <a:t>Heat Vulnerability Index</a:t>
            </a:r>
            <a:endParaRPr lang="en-US" sz="2500">
              <a:latin typeface="Century Gothic"/>
            </a:endParaRPr>
          </a:p>
        </p:txBody>
      </p:sp>
      <p:sp>
        <p:nvSpPr>
          <p:cNvPr id="13" name="Rectangle: Rounded Corners 12">
            <a:extLst>
              <a:ext uri="{FF2B5EF4-FFF2-40B4-BE49-F238E27FC236}">
                <a16:creationId xmlns:a16="http://schemas.microsoft.com/office/drawing/2014/main" id="{F548C520-8FB5-3483-9825-841580D4B5E1}"/>
              </a:ext>
            </a:extLst>
          </p:cNvPr>
          <p:cNvSpPr/>
          <p:nvPr/>
        </p:nvSpPr>
        <p:spPr>
          <a:xfrm>
            <a:off x="6204259" y="3756854"/>
            <a:ext cx="3877018" cy="1203172"/>
          </a:xfrm>
          <a:prstGeom prst="roundRect">
            <a:avLst/>
          </a:prstGeom>
          <a:solidFill>
            <a:srgbClr val="E1834F"/>
          </a:solidFill>
          <a:ln>
            <a:solidFill>
              <a:srgbClr val="E1834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500" b="1" err="1">
                <a:latin typeface="Century Gothic"/>
              </a:rPr>
              <a:t>InVEST</a:t>
            </a:r>
            <a:r>
              <a:rPr lang="en-US" sz="2500" b="1">
                <a:latin typeface="Century Gothic"/>
              </a:rPr>
              <a:t> Urban Cooling Model</a:t>
            </a:r>
          </a:p>
        </p:txBody>
      </p:sp>
      <p:sp>
        <p:nvSpPr>
          <p:cNvPr id="15" name="Rectangle: Rounded Corners 14">
            <a:extLst>
              <a:ext uri="{FF2B5EF4-FFF2-40B4-BE49-F238E27FC236}">
                <a16:creationId xmlns:a16="http://schemas.microsoft.com/office/drawing/2014/main" id="{3BFAB2B0-CA94-E603-9B99-F3569FDC311E}"/>
              </a:ext>
            </a:extLst>
          </p:cNvPr>
          <p:cNvSpPr/>
          <p:nvPr/>
        </p:nvSpPr>
        <p:spPr>
          <a:xfrm>
            <a:off x="6207012" y="5305532"/>
            <a:ext cx="3866327" cy="1193890"/>
          </a:xfrm>
          <a:prstGeom prst="roundRect">
            <a:avLst/>
          </a:prstGeom>
          <a:solidFill>
            <a:srgbClr val="67A478"/>
          </a:solidFill>
          <a:ln>
            <a:solidFill>
              <a:srgbClr val="67A47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500" b="1">
                <a:latin typeface="Century Gothic"/>
              </a:rPr>
              <a:t>Cooling and Adaptive Capacity Maps</a:t>
            </a:r>
          </a:p>
        </p:txBody>
      </p:sp>
      <p:sp>
        <p:nvSpPr>
          <p:cNvPr id="17" name="Rectangle: Rounded Corners 16">
            <a:extLst>
              <a:ext uri="{FF2B5EF4-FFF2-40B4-BE49-F238E27FC236}">
                <a16:creationId xmlns:a16="http://schemas.microsoft.com/office/drawing/2014/main" id="{AA97C0D2-B915-DFFA-1FA1-B37BED90949A}"/>
              </a:ext>
            </a:extLst>
          </p:cNvPr>
          <p:cNvSpPr/>
          <p:nvPr/>
        </p:nvSpPr>
        <p:spPr>
          <a:xfrm>
            <a:off x="1339969" y="2277244"/>
            <a:ext cx="4400968" cy="1181925"/>
          </a:xfrm>
          <a:prstGeom prst="roundRect">
            <a:avLst/>
          </a:prstGeom>
          <a:solidFill>
            <a:srgbClr val="246F9A"/>
          </a:solidFill>
          <a:ln>
            <a:solidFill>
              <a:srgbClr val="246F9A"/>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500" b="1">
                <a:latin typeface="Century Gothic"/>
                <a:ea typeface="+mn-lt"/>
                <a:cs typeface="+mn-lt"/>
              </a:rPr>
              <a:t>Land Use and Cover Data</a:t>
            </a:r>
            <a:endParaRPr lang="en-US" sz="2500" b="1">
              <a:solidFill>
                <a:srgbClr val="FFFFFF"/>
              </a:solidFill>
              <a:latin typeface="Century Gothic"/>
              <a:ea typeface="+mn-lt"/>
              <a:cs typeface="+mn-lt"/>
            </a:endParaRPr>
          </a:p>
          <a:p>
            <a:pPr algn="ctr"/>
            <a:r>
              <a:rPr lang="en-US" sz="2500" i="1">
                <a:latin typeface="Century Gothic"/>
                <a:ea typeface="+mn-lt"/>
                <a:cs typeface="+mn-lt"/>
              </a:rPr>
              <a:t>from Sentinel-1 and 2</a:t>
            </a:r>
            <a:endParaRPr lang="en-US" sz="2500" i="1">
              <a:solidFill>
                <a:srgbClr val="FFFFFF"/>
              </a:solidFill>
              <a:latin typeface="Century Gothic"/>
              <a:ea typeface="+mn-lt"/>
              <a:cs typeface="+mn-lt"/>
            </a:endParaRPr>
          </a:p>
        </p:txBody>
      </p:sp>
      <p:pic>
        <p:nvPicPr>
          <p:cNvPr id="19" name="Graphic 93" descr="Arrow Down with solid fill">
            <a:extLst>
              <a:ext uri="{FF2B5EF4-FFF2-40B4-BE49-F238E27FC236}">
                <a16:creationId xmlns:a16="http://schemas.microsoft.com/office/drawing/2014/main" id="{304329EB-1053-3069-BF2F-3656E29724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97989" y="3416418"/>
            <a:ext cx="473495" cy="588514"/>
          </a:xfrm>
          <a:prstGeom prst="rect">
            <a:avLst/>
          </a:prstGeom>
        </p:spPr>
      </p:pic>
      <p:sp>
        <p:nvSpPr>
          <p:cNvPr id="23" name="Rectangle: Rounded Corners 22">
            <a:extLst>
              <a:ext uri="{FF2B5EF4-FFF2-40B4-BE49-F238E27FC236}">
                <a16:creationId xmlns:a16="http://schemas.microsoft.com/office/drawing/2014/main" id="{FDC0A851-3C79-CB05-0198-C4F193B36533}"/>
              </a:ext>
            </a:extLst>
          </p:cNvPr>
          <p:cNvSpPr/>
          <p:nvPr/>
        </p:nvSpPr>
        <p:spPr>
          <a:xfrm>
            <a:off x="6211657" y="2774681"/>
            <a:ext cx="3877557" cy="639840"/>
          </a:xfrm>
          <a:prstGeom prst="roundRect">
            <a:avLst/>
          </a:prstGeom>
          <a:solidFill>
            <a:srgbClr val="67A478"/>
          </a:solidFill>
          <a:ln>
            <a:solidFill>
              <a:srgbClr val="67A47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500" b="1">
                <a:latin typeface="Century Gothic"/>
              </a:rPr>
              <a:t>Heat Vulnerability Map</a:t>
            </a:r>
          </a:p>
        </p:txBody>
      </p:sp>
      <p:sp>
        <p:nvSpPr>
          <p:cNvPr id="3" name="Rectangle: Rounded Corners 2">
            <a:extLst>
              <a:ext uri="{FF2B5EF4-FFF2-40B4-BE49-F238E27FC236}">
                <a16:creationId xmlns:a16="http://schemas.microsoft.com/office/drawing/2014/main" id="{969ABCEB-9851-65B5-3007-776E8E0C3E1E}"/>
              </a:ext>
            </a:extLst>
          </p:cNvPr>
          <p:cNvSpPr/>
          <p:nvPr/>
        </p:nvSpPr>
        <p:spPr>
          <a:xfrm>
            <a:off x="1339969" y="3838597"/>
            <a:ext cx="4400968" cy="1032513"/>
          </a:xfrm>
          <a:prstGeom prst="roundRect">
            <a:avLst/>
          </a:prstGeom>
          <a:solidFill>
            <a:srgbClr val="246F9A"/>
          </a:solidFill>
          <a:ln>
            <a:solidFill>
              <a:srgbClr val="246F9A"/>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500" b="1">
                <a:solidFill>
                  <a:srgbClr val="FFFFFF"/>
                </a:solidFill>
                <a:latin typeface="Century Gothic"/>
                <a:ea typeface="+mn-lt"/>
                <a:cs typeface="+mn-lt"/>
              </a:rPr>
              <a:t>Canopy Cover Data </a:t>
            </a:r>
            <a:endParaRPr lang="en-US"/>
          </a:p>
          <a:p>
            <a:pPr algn="ctr"/>
            <a:r>
              <a:rPr lang="en-US" sz="2500" i="1">
                <a:solidFill>
                  <a:srgbClr val="FFFFFF"/>
                </a:solidFill>
                <a:latin typeface="Century Gothic"/>
                <a:ea typeface="+mn-lt"/>
                <a:cs typeface="+mn-lt"/>
              </a:rPr>
              <a:t>from CoA </a:t>
            </a:r>
            <a:endParaRPr lang="en-US"/>
          </a:p>
        </p:txBody>
      </p:sp>
      <p:pic>
        <p:nvPicPr>
          <p:cNvPr id="4" name="Graphic 93" descr="Arrow Down with solid fill">
            <a:extLst>
              <a:ext uri="{FF2B5EF4-FFF2-40B4-BE49-F238E27FC236}">
                <a16:creationId xmlns:a16="http://schemas.microsoft.com/office/drawing/2014/main" id="{B41DAA15-11F0-E933-7CF4-09CDBBC6AF7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a:off x="5673636" y="4066358"/>
            <a:ext cx="473495" cy="588514"/>
          </a:xfrm>
          <a:prstGeom prst="rect">
            <a:avLst/>
          </a:prstGeom>
        </p:spPr>
      </p:pic>
    </p:spTree>
    <p:extLst>
      <p:ext uri="{BB962C8B-B14F-4D97-AF65-F5344CB8AC3E}">
        <p14:creationId xmlns:p14="http://schemas.microsoft.com/office/powerpoint/2010/main" val="1105105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35">
            <a:extLst>
              <a:ext uri="{FF2B5EF4-FFF2-40B4-BE49-F238E27FC236}">
                <a16:creationId xmlns:a16="http://schemas.microsoft.com/office/drawing/2014/main" id="{3B359CEA-E1C4-30D8-A7DE-9CFF3A48BD3B}"/>
              </a:ext>
            </a:extLst>
          </p:cNvPr>
          <p:cNvSpPr txBox="1">
            <a:spLocks/>
          </p:cNvSpPr>
          <p:nvPr/>
        </p:nvSpPr>
        <p:spPr>
          <a:xfrm>
            <a:off x="349294" y="1711916"/>
            <a:ext cx="5765610" cy="125751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236F99"/>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236F99"/>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236F99"/>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236F99"/>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000" b="1">
                <a:latin typeface="Century Gothic" panose="020B0502020202020204" pitchFamily="34" charset="0"/>
                <a:ea typeface="+mj-lt"/>
                <a:cs typeface="+mj-lt"/>
              </a:rPr>
              <a:t>Data</a:t>
            </a:r>
            <a:r>
              <a:rPr lang="en-US" sz="2000">
                <a:latin typeface="Century Gothic" panose="020B0502020202020204" pitchFamily="34" charset="0"/>
                <a:ea typeface="+mj-lt"/>
                <a:cs typeface="+mj-lt"/>
              </a:rPr>
              <a:t> LULC | Albedo | Evapotranspiration | Canopy Cover</a:t>
            </a:r>
            <a:endParaRPr lang="en-US" sz="2000">
              <a:latin typeface="Century Gothic" panose="020B0502020202020204" pitchFamily="34" charset="0"/>
            </a:endParaRPr>
          </a:p>
          <a:p>
            <a:r>
              <a:rPr lang="en-US" sz="2000" b="1">
                <a:latin typeface="Century Gothic" panose="020B0502020202020204" pitchFamily="34" charset="0"/>
                <a:ea typeface="+mj-lt"/>
                <a:cs typeface="+mj-lt"/>
              </a:rPr>
              <a:t>Geometry </a:t>
            </a:r>
            <a:r>
              <a:rPr lang="en-US" sz="2000">
                <a:latin typeface="Century Gothic" panose="020B0502020202020204" pitchFamily="34" charset="0"/>
                <a:ea typeface="+mj-lt"/>
                <a:cs typeface="+mj-lt"/>
              </a:rPr>
              <a:t>U.S. Census Block Groups</a:t>
            </a:r>
            <a:endParaRPr lang="en-US" sz="2000">
              <a:latin typeface="Century Gothic" panose="020B0502020202020204" pitchFamily="34" charset="0"/>
            </a:endParaRPr>
          </a:p>
          <a:p>
            <a:endParaRPr lang="en-US" sz="2000">
              <a:latin typeface="Century Gothic" panose="020B0502020202020204" pitchFamily="34" charset="0"/>
              <a:ea typeface="+mj-lt"/>
              <a:cs typeface="+mj-lt"/>
            </a:endParaRPr>
          </a:p>
        </p:txBody>
      </p:sp>
      <p:sp>
        <p:nvSpPr>
          <p:cNvPr id="27" name="TextBox 26">
            <a:extLst>
              <a:ext uri="{FF2B5EF4-FFF2-40B4-BE49-F238E27FC236}">
                <a16:creationId xmlns:a16="http://schemas.microsoft.com/office/drawing/2014/main" id="{91FAD51E-B83A-7297-F9E9-91D5ED6A69DF}"/>
              </a:ext>
            </a:extLst>
          </p:cNvPr>
          <p:cNvSpPr txBox="1"/>
          <p:nvPr/>
        </p:nvSpPr>
        <p:spPr>
          <a:xfrm>
            <a:off x="3757141" y="2875705"/>
            <a:ext cx="814458" cy="5071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2000">
                <a:solidFill>
                  <a:schemeClr val="tx1">
                    <a:lumMod val="75000"/>
                    <a:lumOff val="25000"/>
                  </a:schemeClr>
                </a:solidFill>
                <a:latin typeface="Century Gothic" panose="020B0502020202020204" pitchFamily="34" charset="0"/>
                <a:ea typeface="+mn-lt"/>
                <a:cs typeface="+mn-lt"/>
              </a:rPr>
              <a:t>HIGH</a:t>
            </a:r>
            <a:endParaRPr lang="en-US" sz="2000">
              <a:solidFill>
                <a:schemeClr val="tx1">
                  <a:lumMod val="75000"/>
                  <a:lumOff val="25000"/>
                </a:schemeClr>
              </a:solidFill>
              <a:latin typeface="Century Gothic" panose="020B0502020202020204" pitchFamily="34" charset="0"/>
            </a:endParaRPr>
          </a:p>
        </p:txBody>
      </p:sp>
      <p:pic>
        <p:nvPicPr>
          <p:cNvPr id="5" name="Picture 4" descr="A map of the world&#10;&#10;Description automatically generated">
            <a:extLst>
              <a:ext uri="{FF2B5EF4-FFF2-40B4-BE49-F238E27FC236}">
                <a16:creationId xmlns:a16="http://schemas.microsoft.com/office/drawing/2014/main" id="{635357B6-E184-0235-C434-04B820DE8F68}"/>
              </a:ext>
            </a:extLst>
          </p:cNvPr>
          <p:cNvPicPr>
            <a:picLocks noChangeAspect="1"/>
          </p:cNvPicPr>
          <p:nvPr/>
        </p:nvPicPr>
        <p:blipFill rotWithShape="1">
          <a:blip r:embed="rId4"/>
          <a:srcRect l="43674" t="62306" r="50267" b="11820"/>
          <a:stretch/>
        </p:blipFill>
        <p:spPr>
          <a:xfrm rot="10800000">
            <a:off x="3794909" y="3297608"/>
            <a:ext cx="738740" cy="1776227"/>
          </a:xfrm>
          <a:prstGeom prst="rect">
            <a:avLst/>
          </a:prstGeom>
        </p:spPr>
      </p:pic>
      <p:sp>
        <p:nvSpPr>
          <p:cNvPr id="2" name="Title 1">
            <a:extLst>
              <a:ext uri="{FF2B5EF4-FFF2-40B4-BE49-F238E27FC236}">
                <a16:creationId xmlns:a16="http://schemas.microsoft.com/office/drawing/2014/main" id="{5DEF4B08-549B-2941-8C01-FC5EEE1BCC26}"/>
              </a:ext>
            </a:extLst>
          </p:cNvPr>
          <p:cNvSpPr>
            <a:spLocks noGrp="1"/>
          </p:cNvSpPr>
          <p:nvPr>
            <p:ph type="title"/>
          </p:nvPr>
        </p:nvSpPr>
        <p:spPr/>
        <p:txBody>
          <a:bodyPr>
            <a:normAutofit fontScale="90000"/>
          </a:bodyPr>
          <a:lstStyle/>
          <a:p>
            <a:r>
              <a:rPr lang="en-US">
                <a:ea typeface="+mj-lt"/>
                <a:cs typeface="+mj-lt"/>
              </a:rPr>
              <a:t>Cooling Capacity</a:t>
            </a:r>
          </a:p>
        </p:txBody>
      </p:sp>
      <p:pic>
        <p:nvPicPr>
          <p:cNvPr id="4" name="Picture 3" descr="A map of the world&#10;&#10;Description automatically generated">
            <a:extLst>
              <a:ext uri="{FF2B5EF4-FFF2-40B4-BE49-F238E27FC236}">
                <a16:creationId xmlns:a16="http://schemas.microsoft.com/office/drawing/2014/main" id="{50A7B307-8E60-2376-D92E-D14B8BE8DB3A}"/>
              </a:ext>
            </a:extLst>
          </p:cNvPr>
          <p:cNvPicPr>
            <a:picLocks noChangeAspect="1"/>
          </p:cNvPicPr>
          <p:nvPr/>
        </p:nvPicPr>
        <p:blipFill rotWithShape="1">
          <a:blip r:embed="rId4"/>
          <a:srcRect l="51284" r="-49" b="36"/>
          <a:stretch/>
        </p:blipFill>
        <p:spPr>
          <a:xfrm>
            <a:off x="6249581" y="-528"/>
            <a:ext cx="5945307" cy="6862465"/>
          </a:xfrm>
          <a:prstGeom prst="rect">
            <a:avLst/>
          </a:prstGeom>
        </p:spPr>
      </p:pic>
      <p:pic>
        <p:nvPicPr>
          <p:cNvPr id="7" name="Picture 6" descr="A map of a river&#10;&#10;Description automatically generated">
            <a:extLst>
              <a:ext uri="{FF2B5EF4-FFF2-40B4-BE49-F238E27FC236}">
                <a16:creationId xmlns:a16="http://schemas.microsoft.com/office/drawing/2014/main" id="{162B40DC-FA63-F588-ADD6-C05089FD4507}"/>
              </a:ext>
            </a:extLst>
          </p:cNvPr>
          <p:cNvPicPr>
            <a:picLocks noChangeAspect="1"/>
          </p:cNvPicPr>
          <p:nvPr/>
        </p:nvPicPr>
        <p:blipFill rotWithShape="1">
          <a:blip r:embed="rId5"/>
          <a:srcRect l="64172" t="8644" r="32722" b="85051"/>
          <a:stretch/>
        </p:blipFill>
        <p:spPr>
          <a:xfrm>
            <a:off x="6685018" y="5948183"/>
            <a:ext cx="378135" cy="433010"/>
          </a:xfrm>
          <a:prstGeom prst="rect">
            <a:avLst/>
          </a:prstGeom>
        </p:spPr>
      </p:pic>
      <p:sp>
        <p:nvSpPr>
          <p:cNvPr id="13" name="TextBox 12">
            <a:extLst>
              <a:ext uri="{FF2B5EF4-FFF2-40B4-BE49-F238E27FC236}">
                <a16:creationId xmlns:a16="http://schemas.microsoft.com/office/drawing/2014/main" id="{D19420F2-1FC2-F6E4-5648-F78CA81F1B2B}"/>
              </a:ext>
            </a:extLst>
          </p:cNvPr>
          <p:cNvSpPr txBox="1"/>
          <p:nvPr/>
        </p:nvSpPr>
        <p:spPr>
          <a:xfrm>
            <a:off x="6874989" y="4789224"/>
            <a:ext cx="17843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panose="020B0502020202020204" pitchFamily="34" charset="0"/>
              </a:rPr>
              <a:t>NORTH </a:t>
            </a:r>
          </a:p>
          <a:p>
            <a:pPr algn="ctr"/>
            <a:r>
              <a:rPr lang="en-US">
                <a:solidFill>
                  <a:schemeClr val="tx1">
                    <a:lumMod val="75000"/>
                    <a:lumOff val="25000"/>
                  </a:schemeClr>
                </a:solidFill>
                <a:latin typeface="Century Gothic" panose="020B0502020202020204" pitchFamily="34" charset="0"/>
              </a:rPr>
              <a:t>CAROLINA</a:t>
            </a:r>
          </a:p>
        </p:txBody>
      </p:sp>
      <p:sp>
        <p:nvSpPr>
          <p:cNvPr id="15" name="TextBox 14">
            <a:extLst>
              <a:ext uri="{FF2B5EF4-FFF2-40B4-BE49-F238E27FC236}">
                <a16:creationId xmlns:a16="http://schemas.microsoft.com/office/drawing/2014/main" id="{770A889B-D607-6B0F-AA6B-4C1099ACBD7C}"/>
              </a:ext>
            </a:extLst>
          </p:cNvPr>
          <p:cNvSpPr txBox="1"/>
          <p:nvPr/>
        </p:nvSpPr>
        <p:spPr>
          <a:xfrm>
            <a:off x="10596878" y="5783211"/>
            <a:ext cx="8302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panose="020B0502020202020204" pitchFamily="34" charset="0"/>
              </a:rPr>
              <a:t>5 km </a:t>
            </a:r>
          </a:p>
        </p:txBody>
      </p:sp>
      <p:sp>
        <p:nvSpPr>
          <p:cNvPr id="21" name="Arrow: Up-Down 20">
            <a:extLst>
              <a:ext uri="{FF2B5EF4-FFF2-40B4-BE49-F238E27FC236}">
                <a16:creationId xmlns:a16="http://schemas.microsoft.com/office/drawing/2014/main" id="{AF5AD98A-AF43-F229-2D95-3D0140D08579}"/>
              </a:ext>
            </a:extLst>
          </p:cNvPr>
          <p:cNvSpPr/>
          <p:nvPr/>
        </p:nvSpPr>
        <p:spPr>
          <a:xfrm>
            <a:off x="3596489" y="3581911"/>
            <a:ext cx="187841" cy="1284767"/>
          </a:xfrm>
          <a:prstGeom prst="upDownArrow">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3" name="TextBox 22">
            <a:extLst>
              <a:ext uri="{FF2B5EF4-FFF2-40B4-BE49-F238E27FC236}">
                <a16:creationId xmlns:a16="http://schemas.microsoft.com/office/drawing/2014/main" id="{8562BAD5-5706-E5CB-6AD6-2633072C5DAB}"/>
              </a:ext>
            </a:extLst>
          </p:cNvPr>
          <p:cNvSpPr txBox="1"/>
          <p:nvPr/>
        </p:nvSpPr>
        <p:spPr>
          <a:xfrm>
            <a:off x="2181944" y="3580134"/>
            <a:ext cx="1413290" cy="957121"/>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algn="r">
              <a:lnSpc>
                <a:spcPct val="150000"/>
              </a:lnSpc>
            </a:pPr>
            <a:r>
              <a:rPr lang="en-US" sz="2000">
                <a:solidFill>
                  <a:schemeClr val="tx1">
                    <a:lumMod val="75000"/>
                    <a:lumOff val="25000"/>
                  </a:schemeClr>
                </a:solidFill>
                <a:latin typeface="Century Gothic" panose="020B0502020202020204" pitchFamily="34" charset="0"/>
              </a:rPr>
              <a:t>Cooling Capacity</a:t>
            </a:r>
          </a:p>
        </p:txBody>
      </p:sp>
      <p:sp>
        <p:nvSpPr>
          <p:cNvPr id="25" name="TextBox 24">
            <a:extLst>
              <a:ext uri="{FF2B5EF4-FFF2-40B4-BE49-F238E27FC236}">
                <a16:creationId xmlns:a16="http://schemas.microsoft.com/office/drawing/2014/main" id="{CED30096-E111-9403-809E-FED73FF7FEFB}"/>
              </a:ext>
            </a:extLst>
          </p:cNvPr>
          <p:cNvSpPr txBox="1"/>
          <p:nvPr/>
        </p:nvSpPr>
        <p:spPr>
          <a:xfrm>
            <a:off x="7878512" y="6545022"/>
            <a:ext cx="49913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panose="020B0502020202020204" pitchFamily="34" charset="0"/>
              </a:rPr>
              <a:t>Basemap Credit: </a:t>
            </a:r>
            <a:r>
              <a:rPr lang="en-US" sz="1400">
                <a:solidFill>
                  <a:schemeClr val="tx1">
                    <a:lumMod val="75000"/>
                    <a:lumOff val="25000"/>
                  </a:schemeClr>
                </a:solidFill>
                <a:latin typeface="Century Gothic" panose="020B0502020202020204" pitchFamily="34" charset="0"/>
                <a:ea typeface="+mn-lt"/>
                <a:cs typeface="+mn-lt"/>
              </a:rPr>
              <a:t>State of NC</a:t>
            </a:r>
            <a:endParaRPr lang="en-US" sz="1400">
              <a:solidFill>
                <a:schemeClr val="tx1">
                  <a:lumMod val="75000"/>
                  <a:lumOff val="25000"/>
                </a:schemeClr>
              </a:solidFill>
              <a:latin typeface="Century Gothic" panose="020B0502020202020204" pitchFamily="34" charset="0"/>
            </a:endParaRPr>
          </a:p>
        </p:txBody>
      </p:sp>
      <p:sp>
        <p:nvSpPr>
          <p:cNvPr id="3" name="TextBox 2">
            <a:extLst>
              <a:ext uri="{FF2B5EF4-FFF2-40B4-BE49-F238E27FC236}">
                <a16:creationId xmlns:a16="http://schemas.microsoft.com/office/drawing/2014/main" id="{9CB5046B-0332-F795-3B47-D38FC0E390AA}"/>
              </a:ext>
            </a:extLst>
          </p:cNvPr>
          <p:cNvSpPr txBox="1"/>
          <p:nvPr/>
        </p:nvSpPr>
        <p:spPr>
          <a:xfrm>
            <a:off x="3757142" y="4936215"/>
            <a:ext cx="814458" cy="4954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2000">
                <a:solidFill>
                  <a:schemeClr val="tx1">
                    <a:lumMod val="75000"/>
                    <a:lumOff val="25000"/>
                  </a:schemeClr>
                </a:solidFill>
                <a:latin typeface="Century Gothic" panose="020B0502020202020204" pitchFamily="34" charset="0"/>
              </a:rPr>
              <a:t>LOW</a:t>
            </a:r>
          </a:p>
        </p:txBody>
      </p:sp>
      <p:sp>
        <p:nvSpPr>
          <p:cNvPr id="8" name="TextBox 7">
            <a:extLst>
              <a:ext uri="{FF2B5EF4-FFF2-40B4-BE49-F238E27FC236}">
                <a16:creationId xmlns:a16="http://schemas.microsoft.com/office/drawing/2014/main" id="{19F0098B-7DDF-512D-FD98-C9F6B8461CFB}"/>
              </a:ext>
            </a:extLst>
          </p:cNvPr>
          <p:cNvSpPr txBox="1"/>
          <p:nvPr/>
        </p:nvSpPr>
        <p:spPr>
          <a:xfrm>
            <a:off x="9368784" y="2155404"/>
            <a:ext cx="17649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Century Gothic"/>
              </a:rPr>
              <a:t>Asheville</a:t>
            </a:r>
          </a:p>
        </p:txBody>
      </p:sp>
    </p:spTree>
    <p:extLst>
      <p:ext uri="{BB962C8B-B14F-4D97-AF65-F5344CB8AC3E}">
        <p14:creationId xmlns:p14="http://schemas.microsoft.com/office/powerpoint/2010/main" val="13468443"/>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F8586F8-EF0E-F7EE-5C8C-6DB4D9EF8297}"/>
              </a:ext>
            </a:extLst>
          </p:cNvPr>
          <p:cNvSpPr txBox="1">
            <a:spLocks/>
          </p:cNvSpPr>
          <p:nvPr/>
        </p:nvSpPr>
        <p:spPr>
          <a:xfrm>
            <a:off x="659295" y="243022"/>
            <a:ext cx="11179175" cy="690466"/>
          </a:xfrm>
          <a:prstGeom prst="rect">
            <a:avLst/>
          </a:prstGeom>
        </p:spPr>
        <p:txBody>
          <a:bodyPr vert="horz" lIns="91440" tIns="45720" rIns="91440" bIns="45720" rtlCol="0" anchor="t">
            <a:normAutofit fontScale="97500"/>
          </a:bodyPr>
          <a:lstStyle>
            <a:lvl1pPr marL="0" indent="0" algn="l" defTabSz="914400" rtl="0" eaLnBrk="1" latinLnBrk="0" hangingPunct="1">
              <a:lnSpc>
                <a:spcPct val="90000"/>
              </a:lnSpc>
              <a:spcBef>
                <a:spcPct val="0"/>
              </a:spcBef>
              <a:buClr>
                <a:srgbClr val="4DAEB3"/>
              </a:buClr>
              <a:buFont typeface="Arial" panose="020B0604020202020204" pitchFamily="34" charset="0"/>
              <a:buNone/>
              <a:defRPr sz="4400" b="1" kern="1200">
                <a:solidFill>
                  <a:srgbClr val="236F99"/>
                </a:solidFill>
                <a:latin typeface="+mj-lt"/>
                <a:ea typeface="+mj-ea"/>
                <a:cs typeface="+mj-cs"/>
              </a:defRPr>
            </a:lvl1pPr>
          </a:lstStyle>
          <a:p>
            <a:r>
              <a:rPr lang="en-US">
                <a:ea typeface="+mj-lt"/>
                <a:cs typeface="+mj-lt"/>
              </a:rPr>
              <a:t>Adaptive Capacity</a:t>
            </a:r>
          </a:p>
        </p:txBody>
      </p:sp>
      <p:sp>
        <p:nvSpPr>
          <p:cNvPr id="9" name="Text Placeholder 35">
            <a:extLst>
              <a:ext uri="{FF2B5EF4-FFF2-40B4-BE49-F238E27FC236}">
                <a16:creationId xmlns:a16="http://schemas.microsoft.com/office/drawing/2014/main" id="{E5BBC77D-CB87-50CD-120D-23C0E0FDB9AE}"/>
              </a:ext>
            </a:extLst>
          </p:cNvPr>
          <p:cNvSpPr txBox="1">
            <a:spLocks/>
          </p:cNvSpPr>
          <p:nvPr/>
        </p:nvSpPr>
        <p:spPr>
          <a:xfrm>
            <a:off x="349294" y="1711916"/>
            <a:ext cx="5765610" cy="125751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236F99"/>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236F99"/>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236F99"/>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236F99"/>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000" b="1">
                <a:ea typeface="+mj-lt"/>
                <a:cs typeface="+mj-lt"/>
              </a:rPr>
              <a:t>Data</a:t>
            </a:r>
            <a:r>
              <a:rPr lang="en-US" sz="2000">
                <a:ea typeface="+mj-lt"/>
                <a:cs typeface="+mj-lt"/>
              </a:rPr>
              <a:t> Cooling Capacity | Heat Vulnerability</a:t>
            </a:r>
            <a:endParaRPr lang="en-US" sz="2000"/>
          </a:p>
          <a:p>
            <a:r>
              <a:rPr lang="en-US" sz="2000" b="1">
                <a:ea typeface="+mj-lt"/>
                <a:cs typeface="+mj-lt"/>
              </a:rPr>
              <a:t>Geometry </a:t>
            </a:r>
            <a:r>
              <a:rPr lang="en-US" sz="2000">
                <a:ea typeface="+mj-lt"/>
                <a:cs typeface="+mj-lt"/>
              </a:rPr>
              <a:t>U.S. Census Block Groups</a:t>
            </a:r>
            <a:endParaRPr lang="en-US" sz="2000"/>
          </a:p>
          <a:p>
            <a:endParaRPr lang="en-US" sz="2000">
              <a:ea typeface="+mj-lt"/>
              <a:cs typeface="+mj-lt"/>
            </a:endParaRPr>
          </a:p>
        </p:txBody>
      </p:sp>
      <p:sp>
        <p:nvSpPr>
          <p:cNvPr id="4" name="TextBox 3">
            <a:extLst>
              <a:ext uri="{FF2B5EF4-FFF2-40B4-BE49-F238E27FC236}">
                <a16:creationId xmlns:a16="http://schemas.microsoft.com/office/drawing/2014/main" id="{FBE0165D-2B55-1F1A-7244-59F576675BA1}"/>
              </a:ext>
            </a:extLst>
          </p:cNvPr>
          <p:cNvSpPr txBox="1"/>
          <p:nvPr/>
        </p:nvSpPr>
        <p:spPr>
          <a:xfrm>
            <a:off x="2819187" y="2857268"/>
            <a:ext cx="814458" cy="5071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2000">
                <a:solidFill>
                  <a:schemeClr val="tx1">
                    <a:lumMod val="75000"/>
                    <a:lumOff val="25000"/>
                  </a:schemeClr>
                </a:solidFill>
                <a:latin typeface="Century Gothic"/>
                <a:ea typeface="+mn-lt"/>
                <a:cs typeface="+mn-lt"/>
              </a:rPr>
              <a:t>HIGH</a:t>
            </a:r>
            <a:endParaRPr lang="en-US" sz="2000">
              <a:solidFill>
                <a:schemeClr val="tx1">
                  <a:lumMod val="75000"/>
                  <a:lumOff val="25000"/>
                </a:schemeClr>
              </a:solidFill>
            </a:endParaRPr>
          </a:p>
        </p:txBody>
      </p:sp>
      <p:sp>
        <p:nvSpPr>
          <p:cNvPr id="7" name="Arrow: Up-Down 6">
            <a:extLst>
              <a:ext uri="{FF2B5EF4-FFF2-40B4-BE49-F238E27FC236}">
                <a16:creationId xmlns:a16="http://schemas.microsoft.com/office/drawing/2014/main" id="{E0F12539-B96C-D1CE-CAC7-2B1A5854638B}"/>
              </a:ext>
            </a:extLst>
          </p:cNvPr>
          <p:cNvSpPr/>
          <p:nvPr/>
        </p:nvSpPr>
        <p:spPr>
          <a:xfrm>
            <a:off x="3376406" y="3430795"/>
            <a:ext cx="115954" cy="1241635"/>
          </a:xfrm>
          <a:prstGeom prst="upDownArrow">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TextBox 9">
            <a:extLst>
              <a:ext uri="{FF2B5EF4-FFF2-40B4-BE49-F238E27FC236}">
                <a16:creationId xmlns:a16="http://schemas.microsoft.com/office/drawing/2014/main" id="{E12B0C61-C7DC-2A56-C0A3-5199D7E34BB2}"/>
              </a:ext>
            </a:extLst>
          </p:cNvPr>
          <p:cNvSpPr txBox="1"/>
          <p:nvPr/>
        </p:nvSpPr>
        <p:spPr>
          <a:xfrm>
            <a:off x="818396" y="3803277"/>
            <a:ext cx="2405327" cy="495457"/>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algn="r">
              <a:lnSpc>
                <a:spcPct val="150000"/>
              </a:lnSpc>
            </a:pPr>
            <a:r>
              <a:rPr lang="en-US" sz="2000">
                <a:solidFill>
                  <a:schemeClr val="tx1">
                    <a:lumMod val="75000"/>
                    <a:lumOff val="25000"/>
                  </a:schemeClr>
                </a:solidFill>
                <a:latin typeface="Century Gothic"/>
              </a:rPr>
              <a:t>Cooling Capacity</a:t>
            </a:r>
          </a:p>
        </p:txBody>
      </p:sp>
      <p:sp>
        <p:nvSpPr>
          <p:cNvPr id="15" name="TextBox 14">
            <a:extLst>
              <a:ext uri="{FF2B5EF4-FFF2-40B4-BE49-F238E27FC236}">
                <a16:creationId xmlns:a16="http://schemas.microsoft.com/office/drawing/2014/main" id="{1BE02FB4-8070-3ECF-16CD-1CC6DE5DBECD}"/>
              </a:ext>
            </a:extLst>
          </p:cNvPr>
          <p:cNvSpPr txBox="1"/>
          <p:nvPr/>
        </p:nvSpPr>
        <p:spPr>
          <a:xfrm>
            <a:off x="2818436" y="4744498"/>
            <a:ext cx="814458" cy="4954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2000">
                <a:solidFill>
                  <a:schemeClr val="tx1">
                    <a:lumMod val="75000"/>
                    <a:lumOff val="25000"/>
                  </a:schemeClr>
                </a:solidFill>
                <a:latin typeface="Century Gothic"/>
              </a:rPr>
              <a:t>LOW</a:t>
            </a:r>
          </a:p>
        </p:txBody>
      </p:sp>
      <p:sp>
        <p:nvSpPr>
          <p:cNvPr id="18" name="TextBox 17">
            <a:extLst>
              <a:ext uri="{FF2B5EF4-FFF2-40B4-BE49-F238E27FC236}">
                <a16:creationId xmlns:a16="http://schemas.microsoft.com/office/drawing/2014/main" id="{3F06C71A-EA07-01D2-0FF5-FF089407E001}"/>
              </a:ext>
            </a:extLst>
          </p:cNvPr>
          <p:cNvSpPr txBox="1"/>
          <p:nvPr/>
        </p:nvSpPr>
        <p:spPr>
          <a:xfrm>
            <a:off x="5189845" y="4764754"/>
            <a:ext cx="814458" cy="5071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2000">
                <a:solidFill>
                  <a:schemeClr val="tx1">
                    <a:lumMod val="75000"/>
                    <a:lumOff val="25000"/>
                  </a:schemeClr>
                </a:solidFill>
                <a:latin typeface="Century Gothic"/>
                <a:ea typeface="+mn-lt"/>
                <a:cs typeface="+mn-lt"/>
              </a:rPr>
              <a:t>HIGH</a:t>
            </a:r>
            <a:endParaRPr lang="en-US" sz="2000">
              <a:solidFill>
                <a:schemeClr val="tx1">
                  <a:lumMod val="75000"/>
                  <a:lumOff val="25000"/>
                </a:schemeClr>
              </a:solidFill>
            </a:endParaRPr>
          </a:p>
        </p:txBody>
      </p:sp>
      <p:sp>
        <p:nvSpPr>
          <p:cNvPr id="19" name="Arrow: Up-Down 18">
            <a:extLst>
              <a:ext uri="{FF2B5EF4-FFF2-40B4-BE49-F238E27FC236}">
                <a16:creationId xmlns:a16="http://schemas.microsoft.com/office/drawing/2014/main" id="{37223B32-BD18-6CB6-AB7A-E507F8EAD3BE}"/>
              </a:ext>
            </a:extLst>
          </p:cNvPr>
          <p:cNvSpPr/>
          <p:nvPr/>
        </p:nvSpPr>
        <p:spPr>
          <a:xfrm rot="5400000">
            <a:off x="4457296" y="4439351"/>
            <a:ext cx="115954" cy="1241635"/>
          </a:xfrm>
          <a:prstGeom prst="upDownArrow">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0" name="TextBox 19">
            <a:extLst>
              <a:ext uri="{FF2B5EF4-FFF2-40B4-BE49-F238E27FC236}">
                <a16:creationId xmlns:a16="http://schemas.microsoft.com/office/drawing/2014/main" id="{84BCE2C8-3F27-DE50-FF43-7CEEEEC6A8DC}"/>
              </a:ext>
            </a:extLst>
          </p:cNvPr>
          <p:cNvSpPr txBox="1"/>
          <p:nvPr/>
        </p:nvSpPr>
        <p:spPr>
          <a:xfrm>
            <a:off x="3101232" y="5235262"/>
            <a:ext cx="3009175" cy="495457"/>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algn="ctr">
              <a:lnSpc>
                <a:spcPct val="150000"/>
              </a:lnSpc>
            </a:pPr>
            <a:r>
              <a:rPr lang="en-US" sz="2000">
                <a:solidFill>
                  <a:schemeClr val="tx1">
                    <a:lumMod val="75000"/>
                    <a:lumOff val="25000"/>
                  </a:schemeClr>
                </a:solidFill>
                <a:latin typeface="Century Gothic"/>
              </a:rPr>
              <a:t>Heat Vulnerability</a:t>
            </a:r>
          </a:p>
        </p:txBody>
      </p:sp>
      <p:sp>
        <p:nvSpPr>
          <p:cNvPr id="23" name="TextBox 22">
            <a:extLst>
              <a:ext uri="{FF2B5EF4-FFF2-40B4-BE49-F238E27FC236}">
                <a16:creationId xmlns:a16="http://schemas.microsoft.com/office/drawing/2014/main" id="{9F5A28C0-402B-EAD1-73EB-43921E095AE3}"/>
              </a:ext>
            </a:extLst>
          </p:cNvPr>
          <p:cNvSpPr txBox="1"/>
          <p:nvPr/>
        </p:nvSpPr>
        <p:spPr>
          <a:xfrm>
            <a:off x="10596878" y="5783211"/>
            <a:ext cx="8302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5 km </a:t>
            </a:r>
          </a:p>
        </p:txBody>
      </p:sp>
      <p:pic>
        <p:nvPicPr>
          <p:cNvPr id="25" name="Picture 24" descr="A map of a river&#10;&#10;Description automatically generated">
            <a:extLst>
              <a:ext uri="{FF2B5EF4-FFF2-40B4-BE49-F238E27FC236}">
                <a16:creationId xmlns:a16="http://schemas.microsoft.com/office/drawing/2014/main" id="{60C5F220-102F-D5F2-4BF5-BECC845AF234}"/>
              </a:ext>
            </a:extLst>
          </p:cNvPr>
          <p:cNvPicPr>
            <a:picLocks noChangeAspect="1"/>
          </p:cNvPicPr>
          <p:nvPr/>
        </p:nvPicPr>
        <p:blipFill rotWithShape="1">
          <a:blip r:embed="rId3"/>
          <a:srcRect l="64172" t="8644" r="32722" b="85051"/>
          <a:stretch/>
        </p:blipFill>
        <p:spPr>
          <a:xfrm>
            <a:off x="6685018" y="5948183"/>
            <a:ext cx="378135" cy="433010"/>
          </a:xfrm>
          <a:prstGeom prst="rect">
            <a:avLst/>
          </a:prstGeom>
        </p:spPr>
      </p:pic>
      <p:sp>
        <p:nvSpPr>
          <p:cNvPr id="13" name="TextBox 12">
            <a:extLst>
              <a:ext uri="{FF2B5EF4-FFF2-40B4-BE49-F238E27FC236}">
                <a16:creationId xmlns:a16="http://schemas.microsoft.com/office/drawing/2014/main" id="{77DB94A1-DCE2-268C-96B8-6A93868CBBCF}"/>
              </a:ext>
            </a:extLst>
          </p:cNvPr>
          <p:cNvSpPr txBox="1"/>
          <p:nvPr/>
        </p:nvSpPr>
        <p:spPr>
          <a:xfrm>
            <a:off x="6874989" y="4789224"/>
            <a:ext cx="17843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panose="020B0502020202020204" pitchFamily="34" charset="0"/>
              </a:rPr>
              <a:t>NORTH </a:t>
            </a:r>
          </a:p>
          <a:p>
            <a:pPr algn="ctr"/>
            <a:r>
              <a:rPr lang="en-US">
                <a:solidFill>
                  <a:schemeClr val="tx1">
                    <a:lumMod val="75000"/>
                    <a:lumOff val="25000"/>
                  </a:schemeClr>
                </a:solidFill>
                <a:latin typeface="Century Gothic" panose="020B0502020202020204" pitchFamily="34" charset="0"/>
              </a:rPr>
              <a:t>CAROLINA</a:t>
            </a:r>
          </a:p>
        </p:txBody>
      </p:sp>
      <p:sp>
        <p:nvSpPr>
          <p:cNvPr id="17" name="TextBox 16">
            <a:extLst>
              <a:ext uri="{FF2B5EF4-FFF2-40B4-BE49-F238E27FC236}">
                <a16:creationId xmlns:a16="http://schemas.microsoft.com/office/drawing/2014/main" id="{DA7FA06F-B05A-F96A-E8D4-C9A59B445B24}"/>
              </a:ext>
            </a:extLst>
          </p:cNvPr>
          <p:cNvSpPr txBox="1"/>
          <p:nvPr/>
        </p:nvSpPr>
        <p:spPr>
          <a:xfrm>
            <a:off x="9368784" y="2155404"/>
            <a:ext cx="17649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Century Gothic"/>
              </a:rPr>
              <a:t>Asheville</a:t>
            </a:r>
          </a:p>
        </p:txBody>
      </p:sp>
      <p:sp>
        <p:nvSpPr>
          <p:cNvPr id="6" name="TextBox 5">
            <a:extLst>
              <a:ext uri="{FF2B5EF4-FFF2-40B4-BE49-F238E27FC236}">
                <a16:creationId xmlns:a16="http://schemas.microsoft.com/office/drawing/2014/main" id="{AA39E5C6-31F5-15DB-B0B7-95DA343B1896}"/>
              </a:ext>
            </a:extLst>
          </p:cNvPr>
          <p:cNvSpPr txBox="1"/>
          <p:nvPr/>
        </p:nvSpPr>
        <p:spPr>
          <a:xfrm>
            <a:off x="7878512" y="6545022"/>
            <a:ext cx="49913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panose="020B0502020202020204" pitchFamily="34" charset="0"/>
              </a:rPr>
              <a:t>Basemap Credit: </a:t>
            </a:r>
            <a:r>
              <a:rPr lang="en-US" sz="1400">
                <a:solidFill>
                  <a:schemeClr val="tx1">
                    <a:lumMod val="75000"/>
                    <a:lumOff val="25000"/>
                  </a:schemeClr>
                </a:solidFill>
                <a:latin typeface="Century Gothic" panose="020B0502020202020204" pitchFamily="34" charset="0"/>
                <a:ea typeface="+mn-lt"/>
                <a:cs typeface="+mn-lt"/>
              </a:rPr>
              <a:t>State of NC</a:t>
            </a:r>
            <a:endParaRPr lang="en-US" sz="1400">
              <a:solidFill>
                <a:schemeClr val="tx1">
                  <a:lumMod val="75000"/>
                  <a:lumOff val="25000"/>
                </a:schemeClr>
              </a:solidFill>
              <a:latin typeface="Century Gothic" panose="020B0502020202020204" pitchFamily="34" charset="0"/>
            </a:endParaRPr>
          </a:p>
        </p:txBody>
      </p:sp>
      <p:pic>
        <p:nvPicPr>
          <p:cNvPr id="11" name="Picture 10" descr="A screenshot of a game&#10;&#10;Description automatically generated">
            <a:extLst>
              <a:ext uri="{FF2B5EF4-FFF2-40B4-BE49-F238E27FC236}">
                <a16:creationId xmlns:a16="http://schemas.microsoft.com/office/drawing/2014/main" id="{CDCAA22D-A88E-A386-8CF8-9AD2A4FE4381}"/>
              </a:ext>
            </a:extLst>
          </p:cNvPr>
          <p:cNvPicPr>
            <a:picLocks noChangeAspect="1"/>
          </p:cNvPicPr>
          <p:nvPr/>
        </p:nvPicPr>
        <p:blipFill rotWithShape="1">
          <a:blip r:embed="rId4"/>
          <a:srcRect l="41997" t="70141" r="49128" b="13521"/>
          <a:stretch/>
        </p:blipFill>
        <p:spPr>
          <a:xfrm>
            <a:off x="3551211" y="3063529"/>
            <a:ext cx="1768867" cy="1831978"/>
          </a:xfrm>
          <a:prstGeom prst="rect">
            <a:avLst/>
          </a:prstGeom>
        </p:spPr>
      </p:pic>
      <p:pic>
        <p:nvPicPr>
          <p:cNvPr id="12" name="Picture 11" descr="A screenshot of a game&#10;&#10;Description automatically generated">
            <a:extLst>
              <a:ext uri="{FF2B5EF4-FFF2-40B4-BE49-F238E27FC236}">
                <a16:creationId xmlns:a16="http://schemas.microsoft.com/office/drawing/2014/main" id="{9CF534EC-3733-CF4B-E63F-F92BBBD850FB}"/>
              </a:ext>
            </a:extLst>
          </p:cNvPr>
          <p:cNvPicPr>
            <a:picLocks noChangeAspect="1"/>
          </p:cNvPicPr>
          <p:nvPr/>
        </p:nvPicPr>
        <p:blipFill rotWithShape="1">
          <a:blip r:embed="rId5"/>
          <a:srcRect l="51337" r="1" b="160"/>
          <a:stretch/>
        </p:blipFill>
        <p:spPr>
          <a:xfrm>
            <a:off x="6261120" y="0"/>
            <a:ext cx="5926038" cy="6847041"/>
          </a:xfrm>
          <a:prstGeom prst="rect">
            <a:avLst/>
          </a:prstGeom>
        </p:spPr>
      </p:pic>
      <p:sp>
        <p:nvSpPr>
          <p:cNvPr id="14" name="TextBox 13">
            <a:extLst>
              <a:ext uri="{FF2B5EF4-FFF2-40B4-BE49-F238E27FC236}">
                <a16:creationId xmlns:a16="http://schemas.microsoft.com/office/drawing/2014/main" id="{6841AC23-144E-EFA9-125C-A61188352C88}"/>
              </a:ext>
            </a:extLst>
          </p:cNvPr>
          <p:cNvSpPr txBox="1"/>
          <p:nvPr/>
        </p:nvSpPr>
        <p:spPr>
          <a:xfrm>
            <a:off x="9368784" y="2155404"/>
            <a:ext cx="17649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Century Gothic"/>
              </a:rPr>
              <a:t>Asheville</a:t>
            </a:r>
          </a:p>
        </p:txBody>
      </p:sp>
      <p:sp>
        <p:nvSpPr>
          <p:cNvPr id="24" name="TextBox 23">
            <a:extLst>
              <a:ext uri="{FF2B5EF4-FFF2-40B4-BE49-F238E27FC236}">
                <a16:creationId xmlns:a16="http://schemas.microsoft.com/office/drawing/2014/main" id="{8ED8F799-8BA9-065C-1EEF-329368E01165}"/>
              </a:ext>
            </a:extLst>
          </p:cNvPr>
          <p:cNvSpPr txBox="1"/>
          <p:nvPr/>
        </p:nvSpPr>
        <p:spPr>
          <a:xfrm>
            <a:off x="7027389" y="4941624"/>
            <a:ext cx="17843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panose="020B0502020202020204" pitchFamily="34" charset="0"/>
              </a:rPr>
              <a:t>NORTH </a:t>
            </a:r>
          </a:p>
          <a:p>
            <a:pPr algn="ctr"/>
            <a:r>
              <a:rPr lang="en-US">
                <a:solidFill>
                  <a:schemeClr val="tx1">
                    <a:lumMod val="75000"/>
                    <a:lumOff val="25000"/>
                  </a:schemeClr>
                </a:solidFill>
                <a:latin typeface="Century Gothic" panose="020B0502020202020204" pitchFamily="34" charset="0"/>
              </a:rPr>
              <a:t>CAROLINA</a:t>
            </a:r>
          </a:p>
        </p:txBody>
      </p:sp>
      <p:pic>
        <p:nvPicPr>
          <p:cNvPr id="29" name="Picture 28" descr="A map of a river&#10;&#10;Description automatically generated">
            <a:extLst>
              <a:ext uri="{FF2B5EF4-FFF2-40B4-BE49-F238E27FC236}">
                <a16:creationId xmlns:a16="http://schemas.microsoft.com/office/drawing/2014/main" id="{475C1EF2-2C39-A63B-8423-46114FE40CBA}"/>
              </a:ext>
            </a:extLst>
          </p:cNvPr>
          <p:cNvPicPr>
            <a:picLocks noChangeAspect="1"/>
          </p:cNvPicPr>
          <p:nvPr/>
        </p:nvPicPr>
        <p:blipFill rotWithShape="1">
          <a:blip r:embed="rId3"/>
          <a:srcRect l="64172" t="8644" r="32722" b="85051"/>
          <a:stretch/>
        </p:blipFill>
        <p:spPr>
          <a:xfrm>
            <a:off x="6685018" y="5932943"/>
            <a:ext cx="378135" cy="433010"/>
          </a:xfrm>
          <a:prstGeom prst="rect">
            <a:avLst/>
          </a:prstGeom>
        </p:spPr>
      </p:pic>
      <p:sp>
        <p:nvSpPr>
          <p:cNvPr id="31" name="TextBox 30">
            <a:extLst>
              <a:ext uri="{FF2B5EF4-FFF2-40B4-BE49-F238E27FC236}">
                <a16:creationId xmlns:a16="http://schemas.microsoft.com/office/drawing/2014/main" id="{9DEA193C-9C58-0931-9063-035DB9550AEC}"/>
              </a:ext>
            </a:extLst>
          </p:cNvPr>
          <p:cNvSpPr txBox="1"/>
          <p:nvPr/>
        </p:nvSpPr>
        <p:spPr>
          <a:xfrm>
            <a:off x="10596878" y="5798451"/>
            <a:ext cx="8302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panose="020B0502020202020204" pitchFamily="34" charset="0"/>
              </a:rPr>
              <a:t>5 km </a:t>
            </a:r>
          </a:p>
        </p:txBody>
      </p:sp>
      <p:pic>
        <p:nvPicPr>
          <p:cNvPr id="2" name="Picture 1" descr="A screenshot of a game&#10;&#10;Description automatically generated">
            <a:extLst>
              <a:ext uri="{FF2B5EF4-FFF2-40B4-BE49-F238E27FC236}">
                <a16:creationId xmlns:a16="http://schemas.microsoft.com/office/drawing/2014/main" id="{E8650F6B-85B7-D077-A086-473DB160540D}"/>
              </a:ext>
            </a:extLst>
          </p:cNvPr>
          <p:cNvPicPr>
            <a:picLocks noChangeAspect="1"/>
          </p:cNvPicPr>
          <p:nvPr/>
        </p:nvPicPr>
        <p:blipFill rotWithShape="1">
          <a:blip r:embed="rId6"/>
          <a:srcRect l="51349" r="54" b="117"/>
          <a:stretch/>
        </p:blipFill>
        <p:spPr>
          <a:xfrm>
            <a:off x="6262606" y="0"/>
            <a:ext cx="5918061" cy="6849943"/>
          </a:xfrm>
          <a:prstGeom prst="rect">
            <a:avLst/>
          </a:prstGeom>
        </p:spPr>
      </p:pic>
      <p:sp>
        <p:nvSpPr>
          <p:cNvPr id="8" name="TextBox 7">
            <a:extLst>
              <a:ext uri="{FF2B5EF4-FFF2-40B4-BE49-F238E27FC236}">
                <a16:creationId xmlns:a16="http://schemas.microsoft.com/office/drawing/2014/main" id="{8D871494-767E-FD8E-37E3-061935C5C096}"/>
              </a:ext>
            </a:extLst>
          </p:cNvPr>
          <p:cNvSpPr txBox="1"/>
          <p:nvPr/>
        </p:nvSpPr>
        <p:spPr>
          <a:xfrm>
            <a:off x="9492247" y="2047374"/>
            <a:ext cx="17649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Century Gothic"/>
              </a:rPr>
              <a:t>Asheville</a:t>
            </a:r>
          </a:p>
        </p:txBody>
      </p:sp>
      <p:pic>
        <p:nvPicPr>
          <p:cNvPr id="21" name="Picture 20" descr="A map of a river&#10;&#10;Description automatically generated">
            <a:extLst>
              <a:ext uri="{FF2B5EF4-FFF2-40B4-BE49-F238E27FC236}">
                <a16:creationId xmlns:a16="http://schemas.microsoft.com/office/drawing/2014/main" id="{8D1A4B38-42FD-D0AD-3857-7A95E5E12300}"/>
              </a:ext>
            </a:extLst>
          </p:cNvPr>
          <p:cNvPicPr>
            <a:picLocks noChangeAspect="1"/>
          </p:cNvPicPr>
          <p:nvPr/>
        </p:nvPicPr>
        <p:blipFill rotWithShape="1">
          <a:blip r:embed="rId3"/>
          <a:srcRect l="64172" t="8644" r="32722" b="85051"/>
          <a:stretch/>
        </p:blipFill>
        <p:spPr>
          <a:xfrm>
            <a:off x="6798836" y="5936608"/>
            <a:ext cx="378135" cy="433010"/>
          </a:xfrm>
          <a:prstGeom prst="rect">
            <a:avLst/>
          </a:prstGeom>
        </p:spPr>
      </p:pic>
      <p:sp>
        <p:nvSpPr>
          <p:cNvPr id="26" name="TextBox 25">
            <a:extLst>
              <a:ext uri="{FF2B5EF4-FFF2-40B4-BE49-F238E27FC236}">
                <a16:creationId xmlns:a16="http://schemas.microsoft.com/office/drawing/2014/main" id="{457A8FB0-C1CC-B866-0DB8-AD1A8D2BBBED}"/>
              </a:ext>
            </a:extLst>
          </p:cNvPr>
          <p:cNvSpPr txBox="1"/>
          <p:nvPr/>
        </p:nvSpPr>
        <p:spPr>
          <a:xfrm>
            <a:off x="6803612" y="4785366"/>
            <a:ext cx="17843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panose="020B0502020202020204" pitchFamily="34" charset="0"/>
              </a:rPr>
              <a:t>NORTH </a:t>
            </a:r>
          </a:p>
          <a:p>
            <a:pPr algn="ctr"/>
            <a:r>
              <a:rPr lang="en-US">
                <a:solidFill>
                  <a:schemeClr val="tx1">
                    <a:lumMod val="75000"/>
                    <a:lumOff val="25000"/>
                  </a:schemeClr>
                </a:solidFill>
                <a:latin typeface="Century Gothic" panose="020B0502020202020204" pitchFamily="34" charset="0"/>
              </a:rPr>
              <a:t>CAROLINA</a:t>
            </a:r>
          </a:p>
        </p:txBody>
      </p:sp>
      <p:sp>
        <p:nvSpPr>
          <p:cNvPr id="28" name="TextBox 27">
            <a:extLst>
              <a:ext uri="{FF2B5EF4-FFF2-40B4-BE49-F238E27FC236}">
                <a16:creationId xmlns:a16="http://schemas.microsoft.com/office/drawing/2014/main" id="{496C695C-1453-5568-48DC-D363E1BA5FB0}"/>
              </a:ext>
            </a:extLst>
          </p:cNvPr>
          <p:cNvSpPr txBox="1"/>
          <p:nvPr/>
        </p:nvSpPr>
        <p:spPr>
          <a:xfrm>
            <a:off x="10710696" y="5800573"/>
            <a:ext cx="8302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panose="020B0502020202020204" pitchFamily="34" charset="0"/>
              </a:rPr>
              <a:t>5 km </a:t>
            </a:r>
          </a:p>
        </p:txBody>
      </p:sp>
    </p:spTree>
    <p:extLst>
      <p:ext uri="{BB962C8B-B14F-4D97-AF65-F5344CB8AC3E}">
        <p14:creationId xmlns:p14="http://schemas.microsoft.com/office/powerpoint/2010/main" val="35312641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47653-299A-7680-343D-0B6C88606C2A}"/>
              </a:ext>
            </a:extLst>
          </p:cNvPr>
          <p:cNvSpPr>
            <a:spLocks noGrp="1"/>
          </p:cNvSpPr>
          <p:nvPr>
            <p:ph type="title"/>
          </p:nvPr>
        </p:nvSpPr>
        <p:spPr/>
        <p:txBody>
          <a:bodyPr/>
          <a:lstStyle/>
          <a:p>
            <a:r>
              <a:rPr lang="en-US"/>
              <a:t>Errors and Uncertainties</a:t>
            </a:r>
          </a:p>
        </p:txBody>
      </p:sp>
      <p:sp>
        <p:nvSpPr>
          <p:cNvPr id="121" name="Rectangle: Rounded Corners 120">
            <a:extLst>
              <a:ext uri="{FF2B5EF4-FFF2-40B4-BE49-F238E27FC236}">
                <a16:creationId xmlns:a16="http://schemas.microsoft.com/office/drawing/2014/main" id="{CC6C3E50-C823-14E0-6E68-31EC83D6DFB8}"/>
              </a:ext>
            </a:extLst>
          </p:cNvPr>
          <p:cNvSpPr/>
          <p:nvPr/>
        </p:nvSpPr>
        <p:spPr>
          <a:xfrm>
            <a:off x="541719" y="1552374"/>
            <a:ext cx="6844018" cy="789962"/>
          </a:xfrm>
          <a:prstGeom prst="roundRect">
            <a:avLst/>
          </a:prstGeom>
          <a:solidFill>
            <a:srgbClr val="6894C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Century Gothic"/>
              </a:rPr>
              <a:t>Scale and Data Sources</a:t>
            </a:r>
          </a:p>
        </p:txBody>
      </p:sp>
      <p:sp>
        <p:nvSpPr>
          <p:cNvPr id="122" name="Rectangle: Rounded Corners 121">
            <a:extLst>
              <a:ext uri="{FF2B5EF4-FFF2-40B4-BE49-F238E27FC236}">
                <a16:creationId xmlns:a16="http://schemas.microsoft.com/office/drawing/2014/main" id="{EC4D3DB0-D96F-E584-D961-4FAB5AFA7A22}"/>
              </a:ext>
            </a:extLst>
          </p:cNvPr>
          <p:cNvSpPr/>
          <p:nvPr/>
        </p:nvSpPr>
        <p:spPr>
          <a:xfrm>
            <a:off x="527736" y="2810721"/>
            <a:ext cx="6844018" cy="789962"/>
          </a:xfrm>
          <a:prstGeom prst="roundRect">
            <a:avLst/>
          </a:prstGeom>
          <a:solidFill>
            <a:srgbClr val="78A5A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bg1"/>
                </a:solidFill>
                <a:latin typeface="Century Gothic"/>
                <a:ea typeface="+mn-lt"/>
                <a:cs typeface="+mn-lt"/>
              </a:rPr>
              <a:t>LST ≠ Ambient Air Temperature</a:t>
            </a:r>
            <a:endParaRPr lang="en-US" sz="2400" b="1">
              <a:solidFill>
                <a:schemeClr val="bg1"/>
              </a:solidFill>
              <a:latin typeface="Century Gothic"/>
            </a:endParaRPr>
          </a:p>
        </p:txBody>
      </p:sp>
      <p:sp>
        <p:nvSpPr>
          <p:cNvPr id="123" name="Rectangle: Rounded Corners 122">
            <a:extLst>
              <a:ext uri="{FF2B5EF4-FFF2-40B4-BE49-F238E27FC236}">
                <a16:creationId xmlns:a16="http://schemas.microsoft.com/office/drawing/2014/main" id="{C82DC87A-0666-943E-77E9-5760B14F6188}"/>
              </a:ext>
            </a:extLst>
          </p:cNvPr>
          <p:cNvSpPr/>
          <p:nvPr/>
        </p:nvSpPr>
        <p:spPr>
          <a:xfrm>
            <a:off x="4757187" y="4069070"/>
            <a:ext cx="6844018" cy="789962"/>
          </a:xfrm>
          <a:prstGeom prst="roundRect">
            <a:avLst/>
          </a:prstGeom>
          <a:solidFill>
            <a:srgbClr val="8FBDA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bg1"/>
                </a:solidFill>
                <a:latin typeface="Century Gothic"/>
              </a:rPr>
              <a:t>Albedo Complexity</a:t>
            </a:r>
          </a:p>
        </p:txBody>
      </p:sp>
      <p:sp>
        <p:nvSpPr>
          <p:cNvPr id="124" name="Rectangle: Rounded Corners 123">
            <a:extLst>
              <a:ext uri="{FF2B5EF4-FFF2-40B4-BE49-F238E27FC236}">
                <a16:creationId xmlns:a16="http://schemas.microsoft.com/office/drawing/2014/main" id="{1F3479E4-9DF1-2ECD-B718-EA19A410EF88}"/>
              </a:ext>
            </a:extLst>
          </p:cNvPr>
          <p:cNvSpPr/>
          <p:nvPr/>
        </p:nvSpPr>
        <p:spPr>
          <a:xfrm>
            <a:off x="4757186" y="5327418"/>
            <a:ext cx="6844018" cy="789962"/>
          </a:xfrm>
          <a:prstGeom prst="roundRect">
            <a:avLst/>
          </a:prstGeom>
          <a:solidFill>
            <a:srgbClr val="A1BA8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bg1"/>
                </a:solidFill>
                <a:latin typeface="Century Gothic"/>
                <a:ea typeface="+mn-lt"/>
                <a:cs typeface="+mn-lt"/>
              </a:rPr>
              <a:t>Evapotranspiration Parameters/Calculation</a:t>
            </a:r>
            <a:endParaRPr lang="en-US" sz="2400">
              <a:solidFill>
                <a:schemeClr val="bg1"/>
              </a:solidFill>
              <a:latin typeface="Century Gothic"/>
              <a:ea typeface="+mn-lt"/>
              <a:cs typeface="+mn-lt"/>
            </a:endParaRPr>
          </a:p>
        </p:txBody>
      </p:sp>
      <p:pic>
        <p:nvPicPr>
          <p:cNvPr id="5" name="Picture 4" descr="A street with cars and buildings&#10;&#10;Description automatically generated">
            <a:extLst>
              <a:ext uri="{FF2B5EF4-FFF2-40B4-BE49-F238E27FC236}">
                <a16:creationId xmlns:a16="http://schemas.microsoft.com/office/drawing/2014/main" id="{6F07C23B-9AFD-B351-0CDB-F64C19961D3F}"/>
              </a:ext>
            </a:extLst>
          </p:cNvPr>
          <p:cNvPicPr>
            <a:picLocks noChangeAspect="1"/>
          </p:cNvPicPr>
          <p:nvPr/>
        </p:nvPicPr>
        <p:blipFill rotWithShape="1">
          <a:blip r:embed="rId3"/>
          <a:srcRect l="217" t="4530" r="1087" b="7665"/>
          <a:stretch/>
        </p:blipFill>
        <p:spPr>
          <a:xfrm>
            <a:off x="7932510" y="1499738"/>
            <a:ext cx="3675215" cy="2042762"/>
          </a:xfrm>
          <a:prstGeom prst="round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C33630F9-125A-5FD1-EEB5-0776B58FE1E2}"/>
              </a:ext>
            </a:extLst>
          </p:cNvPr>
          <p:cNvSpPr txBox="1"/>
          <p:nvPr/>
        </p:nvSpPr>
        <p:spPr>
          <a:xfrm>
            <a:off x="8147302" y="3023199"/>
            <a:ext cx="345056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bg1"/>
                </a:solidFill>
                <a:latin typeface="Century Gothic"/>
              </a:rPr>
              <a:t>Image of Downtown Asheville, NC</a:t>
            </a:r>
          </a:p>
          <a:p>
            <a:pPr algn="r"/>
            <a:r>
              <a:rPr lang="en-US" sz="1400">
                <a:solidFill>
                  <a:schemeClr val="bg1"/>
                </a:solidFill>
                <a:latin typeface="Century Gothic"/>
              </a:rPr>
              <a:t>Image Credit: Nick Ledford</a:t>
            </a:r>
          </a:p>
        </p:txBody>
      </p:sp>
      <p:pic>
        <p:nvPicPr>
          <p:cNvPr id="10" name="Picture 9">
            <a:extLst>
              <a:ext uri="{FF2B5EF4-FFF2-40B4-BE49-F238E27FC236}">
                <a16:creationId xmlns:a16="http://schemas.microsoft.com/office/drawing/2014/main" id="{31F68031-4307-1EDA-D42E-ED1F6277F761}"/>
              </a:ext>
            </a:extLst>
          </p:cNvPr>
          <p:cNvPicPr>
            <a:picLocks noChangeAspect="1"/>
          </p:cNvPicPr>
          <p:nvPr/>
        </p:nvPicPr>
        <p:blipFill rotWithShape="1">
          <a:blip r:embed="rId4"/>
          <a:srcRect l="255" t="10542" r="313" b="840"/>
          <a:stretch/>
        </p:blipFill>
        <p:spPr>
          <a:xfrm>
            <a:off x="538396" y="4072008"/>
            <a:ext cx="3669586" cy="2050748"/>
          </a:xfrm>
          <a:prstGeom prst="roundRect">
            <a:avLst/>
          </a:prstGeom>
        </p:spPr>
      </p:pic>
      <p:pic>
        <p:nvPicPr>
          <p:cNvPr id="11" name="Picture 10" descr="&quot;Asheville at dusk&quot; by Michael Tracey is marked with CC0 1.0.">
            <a:extLst>
              <a:ext uri="{FF2B5EF4-FFF2-40B4-BE49-F238E27FC236}">
                <a16:creationId xmlns:a16="http://schemas.microsoft.com/office/drawing/2014/main" id="{D587E2EC-F313-572F-8D44-92B705F688E9}"/>
              </a:ext>
            </a:extLst>
          </p:cNvPr>
          <p:cNvPicPr>
            <a:picLocks noChangeAspect="1"/>
          </p:cNvPicPr>
          <p:nvPr/>
        </p:nvPicPr>
        <p:blipFill rotWithShape="1">
          <a:blip r:embed="rId5"/>
          <a:srcRect l="5219" t="30280" b="5344"/>
          <a:stretch/>
        </p:blipFill>
        <p:spPr>
          <a:xfrm>
            <a:off x="535948" y="4070980"/>
            <a:ext cx="3680318" cy="2054307"/>
          </a:xfrm>
          <a:prstGeom prst="round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186A0FC4-5276-B926-9AC2-09154459F438}"/>
              </a:ext>
            </a:extLst>
          </p:cNvPr>
          <p:cNvSpPr txBox="1"/>
          <p:nvPr/>
        </p:nvSpPr>
        <p:spPr>
          <a:xfrm>
            <a:off x="656474" y="5594103"/>
            <a:ext cx="345056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bg1"/>
                </a:solidFill>
                <a:latin typeface="Century Gothic"/>
              </a:rPr>
              <a:t>Image of Asheville, NC</a:t>
            </a:r>
          </a:p>
          <a:p>
            <a:pPr algn="r"/>
            <a:r>
              <a:rPr lang="en-US" sz="1400">
                <a:solidFill>
                  <a:schemeClr val="bg1"/>
                </a:solidFill>
                <a:latin typeface="Century Gothic"/>
              </a:rPr>
              <a:t>Image Credit: Michael Trace</a:t>
            </a:r>
          </a:p>
        </p:txBody>
      </p:sp>
    </p:spTree>
    <p:extLst>
      <p:ext uri="{BB962C8B-B14F-4D97-AF65-F5344CB8AC3E}">
        <p14:creationId xmlns:p14="http://schemas.microsoft.com/office/powerpoint/2010/main" val="2295463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47653-299A-7680-343D-0B6C88606C2A}"/>
              </a:ext>
            </a:extLst>
          </p:cNvPr>
          <p:cNvSpPr>
            <a:spLocks noGrp="1"/>
          </p:cNvSpPr>
          <p:nvPr>
            <p:ph type="title"/>
          </p:nvPr>
        </p:nvSpPr>
        <p:spPr/>
        <p:txBody>
          <a:bodyPr/>
          <a:lstStyle/>
          <a:p>
            <a:r>
              <a:rPr lang="en-US"/>
              <a:t>Errors and Uncertainties</a:t>
            </a:r>
          </a:p>
        </p:txBody>
      </p:sp>
      <p:sp>
        <p:nvSpPr>
          <p:cNvPr id="121" name="Rectangle: Rounded Corners 120">
            <a:extLst>
              <a:ext uri="{FF2B5EF4-FFF2-40B4-BE49-F238E27FC236}">
                <a16:creationId xmlns:a16="http://schemas.microsoft.com/office/drawing/2014/main" id="{CC6C3E50-C823-14E0-6E68-31EC83D6DFB8}"/>
              </a:ext>
            </a:extLst>
          </p:cNvPr>
          <p:cNvSpPr/>
          <p:nvPr/>
        </p:nvSpPr>
        <p:spPr>
          <a:xfrm>
            <a:off x="541719" y="1552374"/>
            <a:ext cx="6844018" cy="789962"/>
          </a:xfrm>
          <a:prstGeom prst="roundRect">
            <a:avLst/>
          </a:prstGeom>
          <a:solidFill>
            <a:srgbClr val="6894C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bg1"/>
                </a:solidFill>
                <a:latin typeface="Century Gothic"/>
                <a:ea typeface="+mn-lt"/>
                <a:cs typeface="+mn-lt"/>
              </a:rPr>
              <a:t>Social Vulnerability</a:t>
            </a:r>
            <a:endParaRPr lang="en-US" sz="2400">
              <a:solidFill>
                <a:schemeClr val="bg1"/>
              </a:solidFill>
              <a:latin typeface="Century Gothic"/>
              <a:ea typeface="+mn-lt"/>
              <a:cs typeface="+mn-lt"/>
            </a:endParaRPr>
          </a:p>
        </p:txBody>
      </p:sp>
      <p:sp>
        <p:nvSpPr>
          <p:cNvPr id="122" name="Rectangle: Rounded Corners 121">
            <a:extLst>
              <a:ext uri="{FF2B5EF4-FFF2-40B4-BE49-F238E27FC236}">
                <a16:creationId xmlns:a16="http://schemas.microsoft.com/office/drawing/2014/main" id="{EC4D3DB0-D96F-E584-D961-4FAB5AFA7A22}"/>
              </a:ext>
            </a:extLst>
          </p:cNvPr>
          <p:cNvSpPr/>
          <p:nvPr/>
        </p:nvSpPr>
        <p:spPr>
          <a:xfrm>
            <a:off x="527736" y="2810721"/>
            <a:ext cx="6844018" cy="789962"/>
          </a:xfrm>
          <a:prstGeom prst="roundRect">
            <a:avLst/>
          </a:prstGeom>
          <a:solidFill>
            <a:srgbClr val="78A5A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bg1"/>
                </a:solidFill>
                <a:latin typeface="Century Gothic"/>
              </a:rPr>
              <a:t>Cloud Masking</a:t>
            </a:r>
          </a:p>
        </p:txBody>
      </p:sp>
      <p:sp>
        <p:nvSpPr>
          <p:cNvPr id="123" name="Rectangle: Rounded Corners 122">
            <a:extLst>
              <a:ext uri="{FF2B5EF4-FFF2-40B4-BE49-F238E27FC236}">
                <a16:creationId xmlns:a16="http://schemas.microsoft.com/office/drawing/2014/main" id="{C82DC87A-0666-943E-77E9-5760B14F6188}"/>
              </a:ext>
            </a:extLst>
          </p:cNvPr>
          <p:cNvSpPr/>
          <p:nvPr/>
        </p:nvSpPr>
        <p:spPr>
          <a:xfrm>
            <a:off x="4757187" y="4069070"/>
            <a:ext cx="6844018" cy="789962"/>
          </a:xfrm>
          <a:prstGeom prst="roundRect">
            <a:avLst/>
          </a:prstGeom>
          <a:solidFill>
            <a:srgbClr val="8FBDA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bg1"/>
                </a:solidFill>
                <a:latin typeface="Century Gothic"/>
                <a:ea typeface="+mn-lt"/>
                <a:cs typeface="+mn-lt"/>
              </a:rPr>
              <a:t>Time and Aspect of Satellites</a:t>
            </a:r>
            <a:endParaRPr lang="en-US" sz="2400">
              <a:solidFill>
                <a:schemeClr val="bg1"/>
              </a:solidFill>
              <a:latin typeface="Century Gothic"/>
              <a:ea typeface="+mn-lt"/>
              <a:cs typeface="+mn-lt"/>
            </a:endParaRPr>
          </a:p>
        </p:txBody>
      </p:sp>
      <p:sp>
        <p:nvSpPr>
          <p:cNvPr id="124" name="Rectangle: Rounded Corners 123">
            <a:extLst>
              <a:ext uri="{FF2B5EF4-FFF2-40B4-BE49-F238E27FC236}">
                <a16:creationId xmlns:a16="http://schemas.microsoft.com/office/drawing/2014/main" id="{1F3479E4-9DF1-2ECD-B718-EA19A410EF88}"/>
              </a:ext>
            </a:extLst>
          </p:cNvPr>
          <p:cNvSpPr/>
          <p:nvPr/>
        </p:nvSpPr>
        <p:spPr>
          <a:xfrm>
            <a:off x="4757186" y="5327418"/>
            <a:ext cx="6844018" cy="789962"/>
          </a:xfrm>
          <a:prstGeom prst="roundRect">
            <a:avLst/>
          </a:prstGeom>
          <a:solidFill>
            <a:srgbClr val="A1BA8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bg1"/>
                </a:solidFill>
                <a:latin typeface="Century Gothic"/>
              </a:rPr>
              <a:t>Data Processing and No Statistical Analysis</a:t>
            </a:r>
          </a:p>
        </p:txBody>
      </p:sp>
      <p:pic>
        <p:nvPicPr>
          <p:cNvPr id="4" name="Picture 3" descr="File:Blue Ridge Mountains - Asheville.jpg">
            <a:extLst>
              <a:ext uri="{FF2B5EF4-FFF2-40B4-BE49-F238E27FC236}">
                <a16:creationId xmlns:a16="http://schemas.microsoft.com/office/drawing/2014/main" id="{F732ABD0-5541-DAF3-4785-53F7478928CA}"/>
              </a:ext>
            </a:extLst>
          </p:cNvPr>
          <p:cNvPicPr>
            <a:picLocks noChangeAspect="1"/>
          </p:cNvPicPr>
          <p:nvPr/>
        </p:nvPicPr>
        <p:blipFill rotWithShape="1">
          <a:blip r:embed="rId3"/>
          <a:srcRect l="255" t="10542" r="313" b="840"/>
          <a:stretch/>
        </p:blipFill>
        <p:spPr>
          <a:xfrm>
            <a:off x="7907385" y="1534996"/>
            <a:ext cx="3669586" cy="2050748"/>
          </a:xfrm>
          <a:prstGeom prst="round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DACD7F58-D0D6-C589-AF09-C6F56465B506}"/>
              </a:ext>
            </a:extLst>
          </p:cNvPr>
          <p:cNvSpPr txBox="1"/>
          <p:nvPr/>
        </p:nvSpPr>
        <p:spPr>
          <a:xfrm>
            <a:off x="7685071" y="2972997"/>
            <a:ext cx="37846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rgbClr val="FFFFFF"/>
                </a:solidFill>
                <a:latin typeface="Century Gothic"/>
              </a:rPr>
              <a:t>Image of Cloudy Blue Ridge Mountains</a:t>
            </a:r>
          </a:p>
          <a:p>
            <a:pPr algn="r"/>
            <a:r>
              <a:rPr lang="en-US" sz="1400">
                <a:solidFill>
                  <a:srgbClr val="FFFFFF"/>
                </a:solidFill>
                <a:latin typeface="Century Gothic"/>
              </a:rPr>
              <a:t>Image Credit: Unknown</a:t>
            </a:r>
          </a:p>
        </p:txBody>
      </p:sp>
      <p:pic>
        <p:nvPicPr>
          <p:cNvPr id="11" name="Picture 10" descr="A satellite in space above earth&#10;&#10;Description automatically generated">
            <a:extLst>
              <a:ext uri="{FF2B5EF4-FFF2-40B4-BE49-F238E27FC236}">
                <a16:creationId xmlns:a16="http://schemas.microsoft.com/office/drawing/2014/main" id="{FE5C10A5-1C44-7738-17B9-1DC7FC0F1DE8}"/>
              </a:ext>
            </a:extLst>
          </p:cNvPr>
          <p:cNvPicPr>
            <a:picLocks noChangeAspect="1"/>
          </p:cNvPicPr>
          <p:nvPr/>
        </p:nvPicPr>
        <p:blipFill rotWithShape="1">
          <a:blip r:embed="rId4"/>
          <a:srcRect l="599" t="129" b="-340"/>
          <a:stretch/>
        </p:blipFill>
        <p:spPr>
          <a:xfrm>
            <a:off x="544851" y="3993178"/>
            <a:ext cx="3689888" cy="2063148"/>
          </a:xfrm>
          <a:prstGeom prst="round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5DA7122E-144B-08C7-5B3B-250697899C6C}"/>
              </a:ext>
            </a:extLst>
          </p:cNvPr>
          <p:cNvSpPr txBox="1"/>
          <p:nvPr/>
        </p:nvSpPr>
        <p:spPr>
          <a:xfrm>
            <a:off x="665338" y="5484703"/>
            <a:ext cx="345056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rgbClr val="FFFFFF"/>
                </a:solidFill>
                <a:latin typeface="Century Gothic"/>
              </a:rPr>
              <a:t>Image Rendition of Landsat Satellite</a:t>
            </a:r>
            <a:endParaRPr lang="en-US" sz="1400"/>
          </a:p>
          <a:p>
            <a:pPr algn="r"/>
            <a:r>
              <a:rPr lang="en-US" sz="1400">
                <a:solidFill>
                  <a:srgbClr val="FFFFFF"/>
                </a:solidFill>
                <a:latin typeface="Century Gothic"/>
              </a:rPr>
              <a:t>Image Credit: NASA</a:t>
            </a:r>
          </a:p>
        </p:txBody>
      </p:sp>
    </p:spTree>
    <p:extLst>
      <p:ext uri="{BB962C8B-B14F-4D97-AF65-F5344CB8AC3E}">
        <p14:creationId xmlns:p14="http://schemas.microsoft.com/office/powerpoint/2010/main" val="3076424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64F57-8FD9-E602-D94C-3B0B49B53B26}"/>
              </a:ext>
            </a:extLst>
          </p:cNvPr>
          <p:cNvSpPr>
            <a:spLocks noGrp="1"/>
          </p:cNvSpPr>
          <p:nvPr>
            <p:ph type="title"/>
          </p:nvPr>
        </p:nvSpPr>
        <p:spPr/>
        <p:txBody>
          <a:bodyPr/>
          <a:lstStyle/>
          <a:p>
            <a:r>
              <a:rPr lang="en-US"/>
              <a:t>Background </a:t>
            </a:r>
            <a:r>
              <a:rPr lang="en-US">
                <a:ea typeface="+mj-lt"/>
                <a:cs typeface="+mj-lt"/>
              </a:rPr>
              <a:t>–</a:t>
            </a:r>
            <a:r>
              <a:rPr lang="en-US"/>
              <a:t> Effects of UHIs</a:t>
            </a:r>
          </a:p>
        </p:txBody>
      </p:sp>
      <p:graphicFrame>
        <p:nvGraphicFramePr>
          <p:cNvPr id="83" name="Diagram 82">
            <a:extLst>
              <a:ext uri="{FF2B5EF4-FFF2-40B4-BE49-F238E27FC236}">
                <a16:creationId xmlns:a16="http://schemas.microsoft.com/office/drawing/2014/main" id="{62D8D60E-75F4-8C1F-89E5-B009C94918BA}"/>
              </a:ext>
            </a:extLst>
          </p:cNvPr>
          <p:cNvGraphicFramePr/>
          <p:nvPr>
            <p:extLst>
              <p:ext uri="{D42A27DB-BD31-4B8C-83A1-F6EECF244321}">
                <p14:modId xmlns:p14="http://schemas.microsoft.com/office/powerpoint/2010/main" val="2308442274"/>
              </p:ext>
            </p:extLst>
          </p:nvPr>
        </p:nvGraphicFramePr>
        <p:xfrm>
          <a:off x="405150" y="953"/>
          <a:ext cx="11504290" cy="4657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2" name="Picture 41" descr="A map of a city&#10;&#10;Description automatically generated">
            <a:extLst>
              <a:ext uri="{FF2B5EF4-FFF2-40B4-BE49-F238E27FC236}">
                <a16:creationId xmlns:a16="http://schemas.microsoft.com/office/drawing/2014/main" id="{51615670-E658-0FE3-90F6-074BD5139CC8}"/>
              </a:ext>
            </a:extLst>
          </p:cNvPr>
          <p:cNvPicPr>
            <a:picLocks noChangeAspect="1"/>
          </p:cNvPicPr>
          <p:nvPr/>
        </p:nvPicPr>
        <p:blipFill rotWithShape="1">
          <a:blip r:embed="rId8"/>
          <a:srcRect l="352" t="23209" r="225" b="41818"/>
          <a:stretch/>
        </p:blipFill>
        <p:spPr>
          <a:xfrm>
            <a:off x="403023" y="3431815"/>
            <a:ext cx="11501021" cy="2409266"/>
          </a:xfrm>
          <a:prstGeom prst="roundRect">
            <a:avLst/>
          </a:prstGeom>
          <a:effectLst>
            <a:outerShdw blurRad="50800" dist="38100" dir="2700000" algn="tl" rotWithShape="0">
              <a:prstClr val="black">
                <a:alpha val="40000"/>
              </a:prstClr>
            </a:outerShdw>
          </a:effectLst>
        </p:spPr>
      </p:pic>
      <p:sp>
        <p:nvSpPr>
          <p:cNvPr id="68" name="TextBox 67">
            <a:extLst>
              <a:ext uri="{FF2B5EF4-FFF2-40B4-BE49-F238E27FC236}">
                <a16:creationId xmlns:a16="http://schemas.microsoft.com/office/drawing/2014/main" id="{6E1DBD70-C937-8098-E5A8-1187A9C7E3FF}"/>
              </a:ext>
            </a:extLst>
          </p:cNvPr>
          <p:cNvSpPr txBox="1"/>
          <p:nvPr/>
        </p:nvSpPr>
        <p:spPr>
          <a:xfrm>
            <a:off x="6359704" y="5909645"/>
            <a:ext cx="554501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rPr>
              <a:t>Visualization of Land Surface Temperature in Asheville, NC</a:t>
            </a:r>
          </a:p>
          <a:p>
            <a:pPr algn="r"/>
            <a:r>
              <a:rPr lang="en-US" sz="1400">
                <a:solidFill>
                  <a:schemeClr val="tx1">
                    <a:lumMod val="75000"/>
                    <a:lumOff val="25000"/>
                  </a:schemeClr>
                </a:solidFill>
                <a:latin typeface="Century Gothic"/>
              </a:rPr>
              <a:t>Image Credit: </a:t>
            </a:r>
            <a:r>
              <a:rPr lang="en-US" sz="1400">
                <a:solidFill>
                  <a:schemeClr val="tx1">
                    <a:lumMod val="75000"/>
                    <a:lumOff val="25000"/>
                  </a:schemeClr>
                </a:solidFill>
                <a:latin typeface="Century Gothic"/>
                <a:ea typeface="+mn-lt"/>
                <a:cs typeface="+mn-lt"/>
              </a:rPr>
              <a:t>Darcy Gray, Amiya Kalra, and Amy Kennedy</a:t>
            </a:r>
            <a:endParaRPr lang="en-US" sz="1400">
              <a:solidFill>
                <a:schemeClr val="tx1">
                  <a:lumMod val="75000"/>
                  <a:lumOff val="25000"/>
                </a:schemeClr>
              </a:solidFill>
              <a:latin typeface="Century Gothic"/>
            </a:endParaRPr>
          </a:p>
        </p:txBody>
      </p:sp>
    </p:spTree>
    <p:extLst>
      <p:ext uri="{BB962C8B-B14F-4D97-AF65-F5344CB8AC3E}">
        <p14:creationId xmlns:p14="http://schemas.microsoft.com/office/powerpoint/2010/main" val="4412260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40A78-5727-57FC-9AD0-A778413840FF}"/>
              </a:ext>
            </a:extLst>
          </p:cNvPr>
          <p:cNvSpPr>
            <a:spLocks noGrp="1"/>
          </p:cNvSpPr>
          <p:nvPr>
            <p:ph type="title"/>
          </p:nvPr>
        </p:nvSpPr>
        <p:spPr/>
        <p:txBody>
          <a:bodyPr/>
          <a:lstStyle/>
          <a:p>
            <a:r>
              <a:rPr lang="en-US"/>
              <a:t>Conclusion</a:t>
            </a:r>
          </a:p>
        </p:txBody>
      </p:sp>
      <p:sp>
        <p:nvSpPr>
          <p:cNvPr id="159" name="Rectangle: Rounded Corners 158">
            <a:extLst>
              <a:ext uri="{FF2B5EF4-FFF2-40B4-BE49-F238E27FC236}">
                <a16:creationId xmlns:a16="http://schemas.microsoft.com/office/drawing/2014/main" id="{871DDE21-3825-E777-05BB-1D4013FE69DA}"/>
              </a:ext>
            </a:extLst>
          </p:cNvPr>
          <p:cNvSpPr/>
          <p:nvPr/>
        </p:nvSpPr>
        <p:spPr>
          <a:xfrm>
            <a:off x="1918312" y="1282657"/>
            <a:ext cx="9960391" cy="1186721"/>
          </a:xfrm>
          <a:prstGeom prst="roundRect">
            <a:avLst/>
          </a:prstGeom>
          <a:solidFill>
            <a:srgbClr val="F585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rgbClr val="3F3F3F"/>
                </a:solidFill>
                <a:latin typeface="Century Gothic"/>
                <a:cs typeface="Arial"/>
              </a:rPr>
              <a:t>Asheville's UHI was characterized by a radial pattern of decreasing urban heat from downtown to more rural areas</a:t>
            </a:r>
          </a:p>
        </p:txBody>
      </p:sp>
      <p:sp>
        <p:nvSpPr>
          <p:cNvPr id="160" name="Rectangle: Rounded Corners 159">
            <a:extLst>
              <a:ext uri="{FF2B5EF4-FFF2-40B4-BE49-F238E27FC236}">
                <a16:creationId xmlns:a16="http://schemas.microsoft.com/office/drawing/2014/main" id="{EA854C7A-6CAB-BB9F-696E-A9D5A68F614C}"/>
              </a:ext>
            </a:extLst>
          </p:cNvPr>
          <p:cNvSpPr/>
          <p:nvPr/>
        </p:nvSpPr>
        <p:spPr>
          <a:xfrm>
            <a:off x="1893328" y="2619279"/>
            <a:ext cx="9960391" cy="1186721"/>
          </a:xfrm>
          <a:prstGeom prst="roundRect">
            <a:avLst/>
          </a:prstGeom>
          <a:solidFill>
            <a:srgbClr val="F0804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400" b="1">
                <a:solidFill>
                  <a:srgbClr val="3F3F3F"/>
                </a:solidFill>
                <a:latin typeface="Century Gothic"/>
                <a:cs typeface="Arial"/>
              </a:rPr>
              <a:t>Socially vulnerable communities were disproportionately located in urban heat hotspots, indicating environmental inequity</a:t>
            </a:r>
          </a:p>
        </p:txBody>
      </p:sp>
      <p:sp>
        <p:nvSpPr>
          <p:cNvPr id="161" name="Rectangle: Rounded Corners 160">
            <a:extLst>
              <a:ext uri="{FF2B5EF4-FFF2-40B4-BE49-F238E27FC236}">
                <a16:creationId xmlns:a16="http://schemas.microsoft.com/office/drawing/2014/main" id="{3F7477C3-CDCA-F3F1-DB19-213DB647F9DD}"/>
              </a:ext>
            </a:extLst>
          </p:cNvPr>
          <p:cNvSpPr/>
          <p:nvPr/>
        </p:nvSpPr>
        <p:spPr>
          <a:xfrm>
            <a:off x="1918312" y="3955903"/>
            <a:ext cx="9960391" cy="1186721"/>
          </a:xfrm>
          <a:prstGeom prst="roundRect">
            <a:avLst/>
          </a:prstGeom>
          <a:solidFill>
            <a:srgbClr val="EBA14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400" b="1">
                <a:solidFill>
                  <a:srgbClr val="3F3F3F"/>
                </a:solidFill>
                <a:latin typeface="Century Gothic"/>
                <a:cs typeface="Arial"/>
              </a:rPr>
              <a:t>Implementing cooling measures in hotspots can mitigate urban heat effects</a:t>
            </a:r>
          </a:p>
        </p:txBody>
      </p:sp>
      <p:sp>
        <p:nvSpPr>
          <p:cNvPr id="162" name="Rectangle: Rounded Corners 161">
            <a:extLst>
              <a:ext uri="{FF2B5EF4-FFF2-40B4-BE49-F238E27FC236}">
                <a16:creationId xmlns:a16="http://schemas.microsoft.com/office/drawing/2014/main" id="{6BE9B148-112B-8BC1-5E42-23C744CAE533}"/>
              </a:ext>
            </a:extLst>
          </p:cNvPr>
          <p:cNvSpPr/>
          <p:nvPr/>
        </p:nvSpPr>
        <p:spPr>
          <a:xfrm>
            <a:off x="1893327" y="5292525"/>
            <a:ext cx="9960391" cy="1186721"/>
          </a:xfrm>
          <a:prstGeom prst="roundRect">
            <a:avLst/>
          </a:prstGeom>
          <a:solidFill>
            <a:srgbClr val="F2C36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400" b="1">
                <a:solidFill>
                  <a:srgbClr val="3F3F3F"/>
                </a:solidFill>
                <a:latin typeface="Century Gothic"/>
                <a:cs typeface="Arial"/>
              </a:rPr>
              <a:t>Need for targeted interventions to reduce heat impacts, address environmental injustices, and enhance urban climate resilience</a:t>
            </a:r>
          </a:p>
        </p:txBody>
      </p:sp>
      <p:pic>
        <p:nvPicPr>
          <p:cNvPr id="164" name="Graphic 163" descr="Thermometer with solid fill">
            <a:extLst>
              <a:ext uri="{FF2B5EF4-FFF2-40B4-BE49-F238E27FC236}">
                <a16:creationId xmlns:a16="http://schemas.microsoft.com/office/drawing/2014/main" id="{3A37ECFC-C4F5-0B01-D21B-CBDC7B5566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4675" y="1416050"/>
            <a:ext cx="914400" cy="914400"/>
          </a:xfrm>
          <a:prstGeom prst="rect">
            <a:avLst/>
          </a:prstGeom>
        </p:spPr>
      </p:pic>
      <p:pic>
        <p:nvPicPr>
          <p:cNvPr id="165" name="Graphic 164" descr="Man with cane with solid fill">
            <a:extLst>
              <a:ext uri="{FF2B5EF4-FFF2-40B4-BE49-F238E27FC236}">
                <a16:creationId xmlns:a16="http://schemas.microsoft.com/office/drawing/2014/main" id="{4BF69028-6E76-0DA9-5136-1B2B486F5D2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4675" y="2749550"/>
            <a:ext cx="914400" cy="914400"/>
          </a:xfrm>
          <a:prstGeom prst="rect">
            <a:avLst/>
          </a:prstGeom>
        </p:spPr>
      </p:pic>
      <p:pic>
        <p:nvPicPr>
          <p:cNvPr id="166" name="Graphic 165" descr="Deciduous tree with solid fill">
            <a:extLst>
              <a:ext uri="{FF2B5EF4-FFF2-40B4-BE49-F238E27FC236}">
                <a16:creationId xmlns:a16="http://schemas.microsoft.com/office/drawing/2014/main" id="{0314C816-3CA0-3379-E628-1B18AAA2C71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4675" y="4090988"/>
            <a:ext cx="914400" cy="914400"/>
          </a:xfrm>
          <a:prstGeom prst="rect">
            <a:avLst/>
          </a:prstGeom>
        </p:spPr>
      </p:pic>
      <p:pic>
        <p:nvPicPr>
          <p:cNvPr id="168" name="Graphic 167" descr="Architecture with solid fill">
            <a:extLst>
              <a:ext uri="{FF2B5EF4-FFF2-40B4-BE49-F238E27FC236}">
                <a16:creationId xmlns:a16="http://schemas.microsoft.com/office/drawing/2014/main" id="{CB9DBB90-30FB-DB3C-1165-814ACC1DA13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4675" y="5424488"/>
            <a:ext cx="914400" cy="914400"/>
          </a:xfrm>
          <a:prstGeom prst="rect">
            <a:avLst/>
          </a:prstGeom>
        </p:spPr>
      </p:pic>
    </p:spTree>
    <p:extLst>
      <p:ext uri="{BB962C8B-B14F-4D97-AF65-F5344CB8AC3E}">
        <p14:creationId xmlns:p14="http://schemas.microsoft.com/office/powerpoint/2010/main" val="4248850070"/>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5">
            <a:extLst>
              <a:ext uri="{FF2B5EF4-FFF2-40B4-BE49-F238E27FC236}">
                <a16:creationId xmlns:a16="http://schemas.microsoft.com/office/drawing/2014/main" id="{9C282083-75D5-174A-F677-1853967FE643}"/>
              </a:ext>
            </a:extLst>
          </p:cNvPr>
          <p:cNvSpPr txBox="1">
            <a:spLocks/>
          </p:cNvSpPr>
          <p:nvPr/>
        </p:nvSpPr>
        <p:spPr>
          <a:xfrm>
            <a:off x="534702" y="1052095"/>
            <a:ext cx="9888486" cy="501808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236F99"/>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236F99"/>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236F99"/>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236F99"/>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500"/>
              </a:spcBef>
            </a:pPr>
            <a:r>
              <a:rPr lang="en-US" sz="1400" b="1">
                <a:cs typeface="Arial"/>
              </a:rPr>
              <a:t>NASA DEVELOP Program</a:t>
            </a:r>
          </a:p>
          <a:p>
            <a:pPr marL="285750" indent="-285750">
              <a:lnSpc>
                <a:spcPct val="100000"/>
              </a:lnSpc>
              <a:spcBef>
                <a:spcPts val="500"/>
              </a:spcBef>
              <a:buChar char="•"/>
            </a:pPr>
            <a:r>
              <a:rPr lang="en-US" sz="1400">
                <a:cs typeface="Arial"/>
              </a:rPr>
              <a:t>Tallis L. Monteiro</a:t>
            </a:r>
            <a:r>
              <a:rPr lang="en-US" sz="1400" b="1">
                <a:cs typeface="Arial"/>
              </a:rPr>
              <a:t> </a:t>
            </a:r>
            <a:r>
              <a:rPr lang="en-US" sz="1400">
                <a:ea typeface="+mj-lt"/>
                <a:cs typeface="+mj-lt"/>
              </a:rPr>
              <a:t>– Center Lead, North Carolina – NCEI</a:t>
            </a:r>
            <a:endParaRPr lang="en-US" sz="1400" b="1">
              <a:ea typeface="+mj-lt"/>
              <a:cs typeface="+mj-lt"/>
            </a:endParaRPr>
          </a:p>
          <a:p>
            <a:pPr>
              <a:lnSpc>
                <a:spcPct val="100000"/>
              </a:lnSpc>
              <a:spcBef>
                <a:spcPts val="500"/>
              </a:spcBef>
            </a:pPr>
            <a:r>
              <a:rPr lang="en-US" sz="1400" b="1">
                <a:cs typeface="Arial"/>
              </a:rPr>
              <a:t>Project Partners</a:t>
            </a:r>
            <a:endParaRPr lang="en-US"/>
          </a:p>
          <a:p>
            <a:pPr marL="285750" indent="-285750">
              <a:lnSpc>
                <a:spcPct val="100000"/>
              </a:lnSpc>
              <a:spcBef>
                <a:spcPts val="500"/>
              </a:spcBef>
              <a:buChar char="•"/>
            </a:pPr>
            <a:r>
              <a:rPr lang="en-US" sz="1400">
                <a:ea typeface="+mj-lt"/>
                <a:cs typeface="+mj-lt"/>
              </a:rPr>
              <a:t>Chris </a:t>
            </a:r>
            <a:r>
              <a:rPr lang="en-US" sz="1400" err="1">
                <a:ea typeface="+mj-lt"/>
                <a:cs typeface="+mj-lt"/>
              </a:rPr>
              <a:t>Defiore</a:t>
            </a:r>
            <a:r>
              <a:rPr lang="en-US" sz="1400">
                <a:ea typeface="+mj-lt"/>
                <a:cs typeface="+mj-lt"/>
              </a:rPr>
              <a:t> – Asheville </a:t>
            </a:r>
            <a:r>
              <a:rPr lang="en-US" sz="1400" err="1">
                <a:ea typeface="+mj-lt"/>
                <a:cs typeface="+mj-lt"/>
              </a:rPr>
              <a:t>GreenWorks</a:t>
            </a:r>
            <a:endParaRPr lang="en-US" sz="1400">
              <a:ea typeface="+mj-lt"/>
              <a:cs typeface="Arial"/>
            </a:endParaRPr>
          </a:p>
          <a:p>
            <a:pPr marL="285750" indent="-285750">
              <a:lnSpc>
                <a:spcPct val="100000"/>
              </a:lnSpc>
              <a:spcBef>
                <a:spcPts val="500"/>
              </a:spcBef>
              <a:buChar char="•"/>
            </a:pPr>
            <a:r>
              <a:rPr lang="en-US" sz="1400">
                <a:ea typeface="+mj-lt"/>
                <a:cs typeface="+mj-lt"/>
              </a:rPr>
              <a:t>Chris Clarke – Sustainability Department, The City of Asheville</a:t>
            </a:r>
            <a:endParaRPr lang="en-US" sz="1400">
              <a:ea typeface="+mj-lt"/>
              <a:cs typeface="Arial"/>
            </a:endParaRPr>
          </a:p>
          <a:p>
            <a:pPr>
              <a:lnSpc>
                <a:spcPct val="100000"/>
              </a:lnSpc>
              <a:spcBef>
                <a:spcPts val="500"/>
              </a:spcBef>
            </a:pPr>
            <a:r>
              <a:rPr lang="en-US" sz="1400" b="1">
                <a:cs typeface="Arial"/>
              </a:rPr>
              <a:t>Science Advisors</a:t>
            </a:r>
          </a:p>
          <a:p>
            <a:pPr marL="285750" indent="-285750">
              <a:lnSpc>
                <a:spcPct val="100000"/>
              </a:lnSpc>
              <a:spcBef>
                <a:spcPts val="500"/>
              </a:spcBef>
              <a:buChar char="•"/>
            </a:pPr>
            <a:r>
              <a:rPr lang="en-US" sz="1400">
                <a:cs typeface="Arial"/>
              </a:rPr>
              <a:t>Douglas</a:t>
            </a:r>
            <a:r>
              <a:rPr lang="en-US" sz="1400">
                <a:ea typeface="+mj-lt"/>
                <a:cs typeface="+mj-lt"/>
              </a:rPr>
              <a:t> Rao – NOAA National Centers for Environmental Information</a:t>
            </a:r>
          </a:p>
          <a:p>
            <a:pPr marL="285750" indent="-285750">
              <a:lnSpc>
                <a:spcPct val="100000"/>
              </a:lnSpc>
              <a:spcBef>
                <a:spcPts val="500"/>
              </a:spcBef>
              <a:buChar char="•"/>
            </a:pPr>
            <a:r>
              <a:rPr lang="en-US" sz="1400">
                <a:ea typeface="+mj-lt"/>
                <a:cs typeface="+mj-lt"/>
              </a:rPr>
              <a:t>Edward Macie – Asheville </a:t>
            </a:r>
            <a:r>
              <a:rPr lang="en-US" sz="1400" err="1">
                <a:ea typeface="+mj-lt"/>
                <a:cs typeface="+mj-lt"/>
              </a:rPr>
              <a:t>GreenWorks</a:t>
            </a:r>
            <a:r>
              <a:rPr lang="en-US" sz="1400">
                <a:ea typeface="+mj-lt"/>
                <a:cs typeface="+mj-lt"/>
              </a:rPr>
              <a:t>, City of Asheville Urban Forestry Commission</a:t>
            </a:r>
          </a:p>
          <a:p>
            <a:pPr marL="285750" indent="-285750">
              <a:lnSpc>
                <a:spcPct val="100000"/>
              </a:lnSpc>
              <a:spcBef>
                <a:spcPts val="500"/>
              </a:spcBef>
              <a:buChar char="•"/>
            </a:pPr>
            <a:r>
              <a:rPr lang="en-US" sz="1400">
                <a:ea typeface="+mj-lt"/>
                <a:cs typeface="+mj-lt"/>
              </a:rPr>
              <a:t>Molly </a:t>
            </a:r>
            <a:r>
              <a:rPr lang="en-US" sz="1400" err="1">
                <a:ea typeface="+mj-lt"/>
                <a:cs typeface="+mj-lt"/>
              </a:rPr>
              <a:t>Woloszyn</a:t>
            </a:r>
            <a:r>
              <a:rPr lang="en-US" sz="1400">
                <a:ea typeface="+mj-lt"/>
                <a:cs typeface="+mj-lt"/>
              </a:rPr>
              <a:t> – NOAA National Integrated Drought Information System</a:t>
            </a:r>
          </a:p>
          <a:p>
            <a:pPr>
              <a:lnSpc>
                <a:spcPct val="100000"/>
              </a:lnSpc>
              <a:spcBef>
                <a:spcPts val="500"/>
              </a:spcBef>
            </a:pPr>
            <a:r>
              <a:rPr lang="en-US" sz="1400" b="1">
                <a:cs typeface="Arial"/>
              </a:rPr>
              <a:t>Past Contributors</a:t>
            </a:r>
          </a:p>
          <a:p>
            <a:pPr marL="285750" indent="-285750">
              <a:lnSpc>
                <a:spcPct val="100000"/>
              </a:lnSpc>
              <a:spcBef>
                <a:spcPts val="500"/>
              </a:spcBef>
              <a:buChar char="•"/>
            </a:pPr>
            <a:r>
              <a:rPr lang="en-US" sz="1400">
                <a:cs typeface="Arial"/>
              </a:rPr>
              <a:t>Darcy</a:t>
            </a:r>
            <a:r>
              <a:rPr lang="en-US" sz="1400">
                <a:ea typeface="+mj-lt"/>
                <a:cs typeface="+mj-lt"/>
              </a:rPr>
              <a:t> Gray (Project Lead)</a:t>
            </a:r>
            <a:endParaRPr lang="en-US">
              <a:ea typeface="+mj-lt"/>
              <a:cs typeface="+mj-lt"/>
            </a:endParaRPr>
          </a:p>
          <a:p>
            <a:pPr marL="285750" indent="-285750">
              <a:lnSpc>
                <a:spcPct val="100000"/>
              </a:lnSpc>
              <a:spcBef>
                <a:spcPts val="500"/>
              </a:spcBef>
              <a:buChar char="•"/>
            </a:pPr>
            <a:r>
              <a:rPr lang="en-US" sz="1400">
                <a:ea typeface="+mj-lt"/>
                <a:cs typeface="+mj-lt"/>
              </a:rPr>
              <a:t>Amiya Kalra</a:t>
            </a:r>
            <a:endParaRPr lang="en-US">
              <a:ea typeface="+mj-lt"/>
              <a:cs typeface="+mj-lt"/>
            </a:endParaRPr>
          </a:p>
          <a:p>
            <a:pPr marL="285750" indent="-285750">
              <a:lnSpc>
                <a:spcPct val="100000"/>
              </a:lnSpc>
              <a:spcBef>
                <a:spcPts val="500"/>
              </a:spcBef>
              <a:buChar char="•"/>
            </a:pPr>
            <a:r>
              <a:rPr lang="en-US" sz="1400">
                <a:ea typeface="+mj-lt"/>
                <a:cs typeface="+mj-lt"/>
              </a:rPr>
              <a:t>Amy Kennedy</a:t>
            </a:r>
            <a:endParaRPr lang="en-US">
              <a:ea typeface="+mj-lt"/>
              <a:cs typeface="+mj-lt"/>
            </a:endParaRPr>
          </a:p>
          <a:p>
            <a:pPr>
              <a:lnSpc>
                <a:spcPct val="100000"/>
              </a:lnSpc>
              <a:spcBef>
                <a:spcPts val="500"/>
              </a:spcBef>
            </a:pPr>
            <a:r>
              <a:rPr lang="en-US" sz="1400" b="1">
                <a:ea typeface="+mj-lt"/>
                <a:cs typeface="+mj-lt"/>
              </a:rPr>
              <a:t>Special Thanks</a:t>
            </a:r>
          </a:p>
          <a:p>
            <a:pPr marL="285750" indent="-285750">
              <a:lnSpc>
                <a:spcPct val="100000"/>
              </a:lnSpc>
              <a:spcBef>
                <a:spcPts val="500"/>
              </a:spcBef>
              <a:buChar char="•"/>
            </a:pPr>
            <a:r>
              <a:rPr lang="en-US" sz="1400">
                <a:ea typeface="+mj-lt"/>
                <a:cs typeface="+mj-lt"/>
              </a:rPr>
              <a:t>Kathryn Caruso – Prior Center Lead for the NCEI Node</a:t>
            </a:r>
          </a:p>
          <a:p>
            <a:pPr marL="285750" indent="-285750">
              <a:lnSpc>
                <a:spcPct val="100000"/>
              </a:lnSpc>
              <a:spcBef>
                <a:spcPts val="500"/>
              </a:spcBef>
              <a:buChar char="•"/>
            </a:pPr>
            <a:r>
              <a:rPr lang="en-US" sz="1400">
                <a:ea typeface="+mj-lt"/>
                <a:cs typeface="+mj-lt"/>
              </a:rPr>
              <a:t>Jared Rennie – NOAA National Centers for Environmental Information</a:t>
            </a:r>
          </a:p>
          <a:p>
            <a:pPr marL="285750" indent="-285750">
              <a:lnSpc>
                <a:spcPct val="100000"/>
              </a:lnSpc>
              <a:spcBef>
                <a:spcPts val="500"/>
              </a:spcBef>
              <a:buChar char="•"/>
            </a:pPr>
            <a:r>
              <a:rPr lang="en-US" sz="1400">
                <a:ea typeface="+mj-lt"/>
                <a:cs typeface="+mj-lt"/>
              </a:rPr>
              <a:t>Dr. Kenton W. Ross – NASA Langley Research Center</a:t>
            </a:r>
          </a:p>
          <a:p>
            <a:pPr marL="171450" indent="-171450">
              <a:lnSpc>
                <a:spcPct val="120000"/>
              </a:lnSpc>
              <a:buChar char="•"/>
            </a:pPr>
            <a:endParaRPr lang="en-US" sz="1100">
              <a:ea typeface="+mj-lt"/>
              <a:cs typeface="+mj-lt"/>
            </a:endParaRPr>
          </a:p>
        </p:txBody>
      </p:sp>
      <p:sp>
        <p:nvSpPr>
          <p:cNvPr id="2" name="TextBox 1">
            <a:extLst>
              <a:ext uri="{FF2B5EF4-FFF2-40B4-BE49-F238E27FC236}">
                <a16:creationId xmlns:a16="http://schemas.microsoft.com/office/drawing/2014/main" id="{3BCE5123-6EAC-1B97-6214-348D4E272205}"/>
              </a:ext>
            </a:extLst>
          </p:cNvPr>
          <p:cNvSpPr txBox="1"/>
          <p:nvPr/>
        </p:nvSpPr>
        <p:spPr>
          <a:xfrm>
            <a:off x="2142931" y="5937380"/>
            <a:ext cx="667760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i="1">
                <a:solidFill>
                  <a:schemeClr val="tx1">
                    <a:lumMod val="75000"/>
                    <a:lumOff val="25000"/>
                  </a:schemeClr>
                </a:solidFill>
                <a:latin typeface="Century Gothic"/>
                <a:cs typeface="Segoe UI"/>
              </a:rPr>
              <a:t>This material contains modified Copernicus Sentinel data (2024), processed by ESA.</a:t>
            </a:r>
            <a:endParaRPr lang="en-US" sz="1200" i="1">
              <a:solidFill>
                <a:schemeClr val="tx1">
                  <a:lumMod val="75000"/>
                  <a:lumOff val="25000"/>
                </a:schemeClr>
              </a:solidFill>
              <a:latin typeface="Century Gothic"/>
            </a:endParaRPr>
          </a:p>
        </p:txBody>
      </p:sp>
    </p:spTree>
    <p:extLst>
      <p:ext uri="{BB962C8B-B14F-4D97-AF65-F5344CB8AC3E}">
        <p14:creationId xmlns:p14="http://schemas.microsoft.com/office/powerpoint/2010/main" val="3159649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a river and a river&#10;&#10;Description automatically generated">
            <a:extLst>
              <a:ext uri="{FF2B5EF4-FFF2-40B4-BE49-F238E27FC236}">
                <a16:creationId xmlns:a16="http://schemas.microsoft.com/office/drawing/2014/main" id="{6D749736-ABD6-B3AB-5F01-C7997EB8E758}"/>
              </a:ext>
            </a:extLst>
          </p:cNvPr>
          <p:cNvPicPr>
            <a:picLocks noChangeAspect="1"/>
          </p:cNvPicPr>
          <p:nvPr/>
        </p:nvPicPr>
        <p:blipFill>
          <a:blip r:embed="rId4"/>
          <a:stretch>
            <a:fillRect/>
          </a:stretch>
        </p:blipFill>
        <p:spPr>
          <a:xfrm>
            <a:off x="-29535" y="218030"/>
            <a:ext cx="12239254" cy="6876778"/>
          </a:xfrm>
          <a:prstGeom prst="rect">
            <a:avLst/>
          </a:prstGeom>
        </p:spPr>
      </p:pic>
      <p:sp>
        <p:nvSpPr>
          <p:cNvPr id="2" name="Title 1">
            <a:extLst>
              <a:ext uri="{FF2B5EF4-FFF2-40B4-BE49-F238E27FC236}">
                <a16:creationId xmlns:a16="http://schemas.microsoft.com/office/drawing/2014/main" id="{CDFC41E5-3864-C2C5-EA9E-E08E050859A9}"/>
              </a:ext>
            </a:extLst>
          </p:cNvPr>
          <p:cNvSpPr>
            <a:spLocks noGrp="1"/>
          </p:cNvSpPr>
          <p:nvPr>
            <p:ph type="title"/>
          </p:nvPr>
        </p:nvSpPr>
        <p:spPr/>
        <p:txBody>
          <a:bodyPr/>
          <a:lstStyle/>
          <a:p>
            <a:r>
              <a:rPr lang="en-US"/>
              <a:t>Study Area and Period</a:t>
            </a:r>
          </a:p>
        </p:txBody>
      </p:sp>
      <p:sp>
        <p:nvSpPr>
          <p:cNvPr id="4" name="Text Placeholder 35">
            <a:extLst>
              <a:ext uri="{FF2B5EF4-FFF2-40B4-BE49-F238E27FC236}">
                <a16:creationId xmlns:a16="http://schemas.microsoft.com/office/drawing/2014/main" id="{D224973F-20F4-60F1-33CE-ABEF9D0D5608}"/>
              </a:ext>
            </a:extLst>
          </p:cNvPr>
          <p:cNvSpPr txBox="1">
            <a:spLocks/>
          </p:cNvSpPr>
          <p:nvPr/>
        </p:nvSpPr>
        <p:spPr>
          <a:xfrm>
            <a:off x="7153283" y="1364972"/>
            <a:ext cx="4458388" cy="99106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236F99"/>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236F99"/>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236F99"/>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236F99"/>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400" b="1"/>
              <a:t>Study Area</a:t>
            </a:r>
            <a:r>
              <a:rPr lang="en-US" sz="2400"/>
              <a:t> Asheville, NC</a:t>
            </a:r>
            <a:endParaRPr lang="en-US" sz="1800" b="1"/>
          </a:p>
          <a:p>
            <a:r>
              <a:rPr lang="en-US" sz="2400" b="1"/>
              <a:t>Study Period</a:t>
            </a:r>
            <a:r>
              <a:rPr lang="en-US" sz="2400"/>
              <a:t> 2019 - 2023</a:t>
            </a:r>
          </a:p>
        </p:txBody>
      </p:sp>
      <p:sp>
        <p:nvSpPr>
          <p:cNvPr id="14" name="TextBox 13">
            <a:extLst>
              <a:ext uri="{FF2B5EF4-FFF2-40B4-BE49-F238E27FC236}">
                <a16:creationId xmlns:a16="http://schemas.microsoft.com/office/drawing/2014/main" id="{01AB0A05-947E-276B-16CC-3AF78DF3C402}"/>
              </a:ext>
            </a:extLst>
          </p:cNvPr>
          <p:cNvSpPr txBox="1"/>
          <p:nvPr/>
        </p:nvSpPr>
        <p:spPr>
          <a:xfrm>
            <a:off x="7605693" y="6245101"/>
            <a:ext cx="3743475"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ea typeface="+mn-lt"/>
                <a:cs typeface="+mn-lt"/>
              </a:rPr>
              <a:t>Basemap Credit: State of NC, U.S. Census</a:t>
            </a:r>
          </a:p>
          <a:p>
            <a:pPr algn="r"/>
            <a:endParaRPr lang="en-US" sz="1600">
              <a:solidFill>
                <a:schemeClr val="tx1">
                  <a:lumMod val="75000"/>
                  <a:lumOff val="25000"/>
                </a:schemeClr>
              </a:solidFill>
              <a:latin typeface="Century Gothic"/>
            </a:endParaRPr>
          </a:p>
        </p:txBody>
      </p:sp>
      <p:sp>
        <p:nvSpPr>
          <p:cNvPr id="16" name="TextBox 15">
            <a:extLst>
              <a:ext uri="{FF2B5EF4-FFF2-40B4-BE49-F238E27FC236}">
                <a16:creationId xmlns:a16="http://schemas.microsoft.com/office/drawing/2014/main" id="{817C2A7B-6682-3A70-891F-18BE1B66DCD7}"/>
              </a:ext>
            </a:extLst>
          </p:cNvPr>
          <p:cNvSpPr txBox="1"/>
          <p:nvPr/>
        </p:nvSpPr>
        <p:spPr>
          <a:xfrm>
            <a:off x="7968882" y="2453888"/>
            <a:ext cx="3631753" cy="16841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a:solidFill>
                  <a:schemeClr val="tx1">
                    <a:lumMod val="75000"/>
                    <a:lumOff val="25000"/>
                  </a:schemeClr>
                </a:solidFill>
                <a:latin typeface="Century Gothic"/>
              </a:rPr>
              <a:t>Asheville - Study Area</a:t>
            </a:r>
          </a:p>
          <a:p>
            <a:pPr>
              <a:lnSpc>
                <a:spcPct val="150000"/>
              </a:lnSpc>
            </a:pPr>
            <a:r>
              <a:rPr lang="en-US" sz="2400">
                <a:solidFill>
                  <a:schemeClr val="tx1">
                    <a:lumMod val="75000"/>
                    <a:lumOff val="25000"/>
                  </a:schemeClr>
                </a:solidFill>
                <a:latin typeface="Century Gothic"/>
              </a:rPr>
              <a:t>North Carolina</a:t>
            </a:r>
          </a:p>
          <a:p>
            <a:pPr>
              <a:lnSpc>
                <a:spcPct val="150000"/>
              </a:lnSpc>
            </a:pPr>
            <a:r>
              <a:rPr lang="en-US" sz="2400">
                <a:solidFill>
                  <a:schemeClr val="tx1">
                    <a:lumMod val="75000"/>
                    <a:lumOff val="25000"/>
                  </a:schemeClr>
                </a:solidFill>
                <a:latin typeface="Century Gothic"/>
              </a:rPr>
              <a:t>Bodies of Water</a:t>
            </a:r>
          </a:p>
        </p:txBody>
      </p:sp>
      <p:sp>
        <p:nvSpPr>
          <p:cNvPr id="17" name="TextBox 16">
            <a:extLst>
              <a:ext uri="{FF2B5EF4-FFF2-40B4-BE49-F238E27FC236}">
                <a16:creationId xmlns:a16="http://schemas.microsoft.com/office/drawing/2014/main" id="{347D2A18-3C0C-3EA5-1090-0AE788C22CED}"/>
              </a:ext>
            </a:extLst>
          </p:cNvPr>
          <p:cNvSpPr txBox="1"/>
          <p:nvPr/>
        </p:nvSpPr>
        <p:spPr>
          <a:xfrm>
            <a:off x="1181070" y="5887636"/>
            <a:ext cx="9455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5 km</a:t>
            </a:r>
          </a:p>
        </p:txBody>
      </p:sp>
      <p:sp>
        <p:nvSpPr>
          <p:cNvPr id="20" name="TextBox 19">
            <a:extLst>
              <a:ext uri="{FF2B5EF4-FFF2-40B4-BE49-F238E27FC236}">
                <a16:creationId xmlns:a16="http://schemas.microsoft.com/office/drawing/2014/main" id="{C6373873-201D-DC15-2F11-710522FDBA12}"/>
              </a:ext>
            </a:extLst>
          </p:cNvPr>
          <p:cNvSpPr txBox="1"/>
          <p:nvPr/>
        </p:nvSpPr>
        <p:spPr>
          <a:xfrm>
            <a:off x="2797830" y="2668967"/>
            <a:ext cx="18055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Asheville</a:t>
            </a:r>
          </a:p>
        </p:txBody>
      </p:sp>
      <p:pic>
        <p:nvPicPr>
          <p:cNvPr id="26" name="Picture 25" descr="A map of a river&#10;&#10;Description automatically generated">
            <a:extLst>
              <a:ext uri="{FF2B5EF4-FFF2-40B4-BE49-F238E27FC236}">
                <a16:creationId xmlns:a16="http://schemas.microsoft.com/office/drawing/2014/main" id="{A6405DF1-9269-7EA1-B2CB-0BF8C8155C47}"/>
              </a:ext>
            </a:extLst>
          </p:cNvPr>
          <p:cNvPicPr>
            <a:picLocks noChangeAspect="1"/>
          </p:cNvPicPr>
          <p:nvPr/>
        </p:nvPicPr>
        <p:blipFill rotWithShape="1">
          <a:blip r:embed="rId5"/>
          <a:srcRect l="64172" t="8644" r="32722" b="85051"/>
          <a:stretch/>
        </p:blipFill>
        <p:spPr>
          <a:xfrm>
            <a:off x="10734488" y="3930810"/>
            <a:ext cx="378135" cy="433010"/>
          </a:xfrm>
          <a:prstGeom prst="rect">
            <a:avLst/>
          </a:prstGeom>
        </p:spPr>
      </p:pic>
      <p:sp>
        <p:nvSpPr>
          <p:cNvPr id="6" name="TextBox 5">
            <a:extLst>
              <a:ext uri="{FF2B5EF4-FFF2-40B4-BE49-F238E27FC236}">
                <a16:creationId xmlns:a16="http://schemas.microsoft.com/office/drawing/2014/main" id="{EEA2AE8F-03C2-D03B-0507-1A7EF1A6601A}"/>
              </a:ext>
            </a:extLst>
          </p:cNvPr>
          <p:cNvSpPr txBox="1"/>
          <p:nvPr/>
        </p:nvSpPr>
        <p:spPr>
          <a:xfrm>
            <a:off x="1023260" y="4934118"/>
            <a:ext cx="24577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NORTH CAROLINA</a:t>
            </a:r>
            <a:endParaRPr lang="en-US">
              <a:solidFill>
                <a:schemeClr val="tx1">
                  <a:lumMod val="75000"/>
                  <a:lumOff val="25000"/>
                </a:schemeClr>
              </a:solidFill>
            </a:endParaRPr>
          </a:p>
        </p:txBody>
      </p:sp>
      <p:sp>
        <p:nvSpPr>
          <p:cNvPr id="8" name="TextBox 7">
            <a:extLst>
              <a:ext uri="{FF2B5EF4-FFF2-40B4-BE49-F238E27FC236}">
                <a16:creationId xmlns:a16="http://schemas.microsoft.com/office/drawing/2014/main" id="{330B5881-F93C-79E8-56A6-06F3AEAC988B}"/>
              </a:ext>
            </a:extLst>
          </p:cNvPr>
          <p:cNvSpPr txBox="1"/>
          <p:nvPr/>
        </p:nvSpPr>
        <p:spPr>
          <a:xfrm>
            <a:off x="3678033" y="3662286"/>
            <a:ext cx="2038243" cy="2717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2" name="Rectangle: Rounded Corners 11">
            <a:extLst>
              <a:ext uri="{FF2B5EF4-FFF2-40B4-BE49-F238E27FC236}">
                <a16:creationId xmlns:a16="http://schemas.microsoft.com/office/drawing/2014/main" id="{A2FFDEE5-CAAA-74A1-932B-E539B56064E0}"/>
              </a:ext>
            </a:extLst>
          </p:cNvPr>
          <p:cNvSpPr/>
          <p:nvPr/>
        </p:nvSpPr>
        <p:spPr>
          <a:xfrm>
            <a:off x="7191715" y="2742464"/>
            <a:ext cx="775213" cy="207017"/>
          </a:xfrm>
          <a:prstGeom prst="roundRect">
            <a:avLst/>
          </a:prstGeom>
          <a:solidFill>
            <a:srgbClr val="808F4C"/>
          </a:solidFill>
          <a:ln>
            <a:solidFill>
              <a:srgbClr val="808F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C5BF550-9FE2-4F7D-A3A4-5D53EF4E3A15}"/>
              </a:ext>
            </a:extLst>
          </p:cNvPr>
          <p:cNvSpPr/>
          <p:nvPr/>
        </p:nvSpPr>
        <p:spPr>
          <a:xfrm>
            <a:off x="7191714" y="3308075"/>
            <a:ext cx="775213" cy="207017"/>
          </a:xfrm>
          <a:prstGeom prst="roundRect">
            <a:avLst/>
          </a:prstGeom>
          <a:solidFill>
            <a:srgbClr val="EADFCE"/>
          </a:solidFill>
          <a:ln>
            <a:solidFill>
              <a:srgbClr val="EADF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A2358B3E-F135-A3E9-093B-E1A86FB57255}"/>
              </a:ext>
            </a:extLst>
          </p:cNvPr>
          <p:cNvSpPr/>
          <p:nvPr/>
        </p:nvSpPr>
        <p:spPr>
          <a:xfrm>
            <a:off x="7191713" y="3823989"/>
            <a:ext cx="775213" cy="207017"/>
          </a:xfrm>
          <a:prstGeom prst="roundRect">
            <a:avLst/>
          </a:prstGeom>
          <a:solidFill>
            <a:srgbClr val="88BDFF"/>
          </a:solidFill>
          <a:ln>
            <a:solidFill>
              <a:srgbClr val="88BD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B23E43A-C612-191D-057D-F07880C80254}"/>
              </a:ext>
            </a:extLst>
          </p:cNvPr>
          <p:cNvSpPr txBox="1"/>
          <p:nvPr/>
        </p:nvSpPr>
        <p:spPr>
          <a:xfrm>
            <a:off x="7971761" y="5119605"/>
            <a:ext cx="21978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NORTH CAROLINA</a:t>
            </a:r>
            <a:endParaRPr lang="en-US">
              <a:solidFill>
                <a:schemeClr val="tx1">
                  <a:lumMod val="75000"/>
                  <a:lumOff val="25000"/>
                </a:schemeClr>
              </a:solidFill>
            </a:endParaRPr>
          </a:p>
        </p:txBody>
      </p:sp>
      <p:sp>
        <p:nvSpPr>
          <p:cNvPr id="3" name="Rectangle 2">
            <a:extLst>
              <a:ext uri="{FF2B5EF4-FFF2-40B4-BE49-F238E27FC236}">
                <a16:creationId xmlns:a16="http://schemas.microsoft.com/office/drawing/2014/main" id="{0031584C-A78F-6937-E66D-46B0BF5D1CA0}"/>
              </a:ext>
            </a:extLst>
          </p:cNvPr>
          <p:cNvSpPr/>
          <p:nvPr/>
        </p:nvSpPr>
        <p:spPr>
          <a:xfrm>
            <a:off x="1171428" y="6253369"/>
            <a:ext cx="952501" cy="78076"/>
          </a:xfrm>
          <a:prstGeom prst="rect">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4181468"/>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4A4B2-8C53-E36B-9A83-06121E2F6BAC}"/>
              </a:ext>
            </a:extLst>
          </p:cNvPr>
          <p:cNvSpPr>
            <a:spLocks noGrp="1"/>
          </p:cNvSpPr>
          <p:nvPr>
            <p:ph type="title"/>
          </p:nvPr>
        </p:nvSpPr>
        <p:spPr/>
        <p:txBody>
          <a:bodyPr/>
          <a:lstStyle/>
          <a:p>
            <a:r>
              <a:rPr lang="en-US"/>
              <a:t>Asheville Community Concerns</a:t>
            </a:r>
          </a:p>
        </p:txBody>
      </p:sp>
      <p:pic>
        <p:nvPicPr>
          <p:cNvPr id="59" name="Picture 58" descr="A city with trees and mountains in the background&#10;&#10;Description automatically generated">
            <a:extLst>
              <a:ext uri="{FF2B5EF4-FFF2-40B4-BE49-F238E27FC236}">
                <a16:creationId xmlns:a16="http://schemas.microsoft.com/office/drawing/2014/main" id="{A54D1102-12DE-AD88-479C-1873F3470359}"/>
              </a:ext>
            </a:extLst>
          </p:cNvPr>
          <p:cNvPicPr>
            <a:picLocks noChangeAspect="1"/>
          </p:cNvPicPr>
          <p:nvPr/>
        </p:nvPicPr>
        <p:blipFill rotWithShape="1">
          <a:blip r:embed="rId3"/>
          <a:srcRect r="17233" b="-184"/>
          <a:stretch/>
        </p:blipFill>
        <p:spPr>
          <a:xfrm>
            <a:off x="5694764" y="1474274"/>
            <a:ext cx="6022020" cy="4824200"/>
          </a:xfrm>
          <a:prstGeom prst="roundRect">
            <a:avLst/>
          </a:prstGeom>
          <a:effectLst>
            <a:outerShdw blurRad="50800" dist="38100" dir="2700000" algn="tl" rotWithShape="0">
              <a:prstClr val="black">
                <a:alpha val="40000"/>
              </a:prstClr>
            </a:outerShdw>
          </a:effectLst>
        </p:spPr>
      </p:pic>
      <p:sp>
        <p:nvSpPr>
          <p:cNvPr id="61" name="TextBox 60">
            <a:extLst>
              <a:ext uri="{FF2B5EF4-FFF2-40B4-BE49-F238E27FC236}">
                <a16:creationId xmlns:a16="http://schemas.microsoft.com/office/drawing/2014/main" id="{712D5E8A-C9F6-2080-17C8-E29C69154271}"/>
              </a:ext>
            </a:extLst>
          </p:cNvPr>
          <p:cNvSpPr txBox="1"/>
          <p:nvPr/>
        </p:nvSpPr>
        <p:spPr>
          <a:xfrm>
            <a:off x="9017544" y="6298474"/>
            <a:ext cx="47578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85000"/>
                    <a:lumOff val="15000"/>
                  </a:schemeClr>
                </a:solidFill>
                <a:latin typeface="Century Gothic"/>
              </a:rPr>
              <a:t>Image of Asheville, NC</a:t>
            </a:r>
          </a:p>
          <a:p>
            <a:r>
              <a:rPr lang="en-US" sz="1400">
                <a:solidFill>
                  <a:schemeClr val="tx1">
                    <a:lumMod val="85000"/>
                    <a:lumOff val="15000"/>
                  </a:schemeClr>
                </a:solidFill>
                <a:latin typeface="Century Gothic"/>
              </a:rPr>
              <a:t>Image Credit: Ken Lane</a:t>
            </a:r>
          </a:p>
        </p:txBody>
      </p:sp>
      <p:graphicFrame>
        <p:nvGraphicFramePr>
          <p:cNvPr id="3" name="Diagram 2">
            <a:extLst>
              <a:ext uri="{FF2B5EF4-FFF2-40B4-BE49-F238E27FC236}">
                <a16:creationId xmlns:a16="http://schemas.microsoft.com/office/drawing/2014/main" id="{AF236D25-5D8A-DAB4-7BAF-DD5ABF7087AC}"/>
              </a:ext>
            </a:extLst>
          </p:cNvPr>
          <p:cNvGraphicFramePr/>
          <p:nvPr>
            <p:extLst>
              <p:ext uri="{D42A27DB-BD31-4B8C-83A1-F6EECF244321}">
                <p14:modId xmlns:p14="http://schemas.microsoft.com/office/powerpoint/2010/main" val="811651759"/>
              </p:ext>
            </p:extLst>
          </p:nvPr>
        </p:nvGraphicFramePr>
        <p:xfrm>
          <a:off x="310718" y="1363462"/>
          <a:ext cx="5119456" cy="50780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01448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7AB3F-CC5B-A7C4-D361-6C45BBAF4FE2}"/>
              </a:ext>
            </a:extLst>
          </p:cNvPr>
          <p:cNvSpPr>
            <a:spLocks noGrp="1"/>
          </p:cNvSpPr>
          <p:nvPr>
            <p:ph type="title"/>
          </p:nvPr>
        </p:nvSpPr>
        <p:spPr/>
        <p:txBody>
          <a:bodyPr/>
          <a:lstStyle/>
          <a:p>
            <a:r>
              <a:rPr lang="en-US"/>
              <a:t>Partners</a:t>
            </a:r>
          </a:p>
        </p:txBody>
      </p:sp>
      <p:pic>
        <p:nvPicPr>
          <p:cNvPr id="5" name="Picture 4" descr="A building with a dome on top and trees in front of it&#10;&#10;Description automatically generated">
            <a:extLst>
              <a:ext uri="{FF2B5EF4-FFF2-40B4-BE49-F238E27FC236}">
                <a16:creationId xmlns:a16="http://schemas.microsoft.com/office/drawing/2014/main" id="{5CE9F467-A1EA-9333-547D-A035D2537D58}"/>
              </a:ext>
            </a:extLst>
          </p:cNvPr>
          <p:cNvPicPr>
            <a:picLocks noChangeAspect="1"/>
          </p:cNvPicPr>
          <p:nvPr/>
        </p:nvPicPr>
        <p:blipFill>
          <a:blip r:embed="rId3"/>
          <a:stretch>
            <a:fillRect/>
          </a:stretch>
        </p:blipFill>
        <p:spPr>
          <a:xfrm>
            <a:off x="6275033" y="2936485"/>
            <a:ext cx="5486400" cy="3324225"/>
          </a:xfrm>
          <a:prstGeom prst="round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A87C00F-F378-0B99-9A42-B5815CB3616B}"/>
              </a:ext>
            </a:extLst>
          </p:cNvPr>
          <p:cNvSpPr txBox="1"/>
          <p:nvPr/>
        </p:nvSpPr>
        <p:spPr>
          <a:xfrm>
            <a:off x="9020342" y="6297301"/>
            <a:ext cx="47578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Image of Asheville City Hall</a:t>
            </a:r>
          </a:p>
          <a:p>
            <a:r>
              <a:rPr lang="en-US" sz="1400">
                <a:solidFill>
                  <a:schemeClr val="tx1">
                    <a:lumMod val="75000"/>
                    <a:lumOff val="25000"/>
                  </a:schemeClr>
                </a:solidFill>
                <a:latin typeface="Century Gothic"/>
              </a:rPr>
              <a:t>Image Credit: </a:t>
            </a:r>
            <a:r>
              <a:rPr lang="en-US" sz="1400">
                <a:solidFill>
                  <a:schemeClr val="tx1">
                    <a:lumMod val="75000"/>
                    <a:lumOff val="25000"/>
                  </a:schemeClr>
                </a:solidFill>
                <a:latin typeface="Century Gothic"/>
                <a:ea typeface="+mn-lt"/>
                <a:cs typeface="+mn-lt"/>
              </a:rPr>
              <a:t>Dan </a:t>
            </a:r>
            <a:r>
              <a:rPr lang="en-US" sz="1400" err="1">
                <a:solidFill>
                  <a:schemeClr val="tx1">
                    <a:lumMod val="75000"/>
                    <a:lumOff val="25000"/>
                  </a:schemeClr>
                </a:solidFill>
                <a:latin typeface="Century Gothic"/>
                <a:ea typeface="+mn-lt"/>
                <a:cs typeface="+mn-lt"/>
              </a:rPr>
              <a:t>Phairas</a:t>
            </a:r>
            <a:endParaRPr lang="en-US" sz="1400">
              <a:solidFill>
                <a:schemeClr val="tx1">
                  <a:lumMod val="75000"/>
                  <a:lumOff val="25000"/>
                </a:schemeClr>
              </a:solidFill>
              <a:latin typeface="Century Gothic"/>
              <a:ea typeface="+mn-lt"/>
              <a:cs typeface="+mn-lt"/>
            </a:endParaRPr>
          </a:p>
        </p:txBody>
      </p:sp>
      <p:sp>
        <p:nvSpPr>
          <p:cNvPr id="7" name="Rectangle: Rounded Corners 6">
            <a:extLst>
              <a:ext uri="{FF2B5EF4-FFF2-40B4-BE49-F238E27FC236}">
                <a16:creationId xmlns:a16="http://schemas.microsoft.com/office/drawing/2014/main" id="{B614D9F6-2088-E466-EA93-571988013A3A}"/>
              </a:ext>
            </a:extLst>
          </p:cNvPr>
          <p:cNvSpPr/>
          <p:nvPr/>
        </p:nvSpPr>
        <p:spPr>
          <a:xfrm>
            <a:off x="442308" y="1491552"/>
            <a:ext cx="5475571" cy="1104126"/>
          </a:xfrm>
          <a:prstGeom prst="roundRect">
            <a:avLst/>
          </a:prstGeom>
          <a:solidFill>
            <a:srgbClr val="67A47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000" b="1">
                <a:latin typeface="Century Gothic"/>
              </a:rPr>
              <a:t>Asheville GreenWorks</a:t>
            </a:r>
          </a:p>
        </p:txBody>
      </p:sp>
      <p:sp>
        <p:nvSpPr>
          <p:cNvPr id="12" name="Rectangle: Rounded Corners 11">
            <a:extLst>
              <a:ext uri="{FF2B5EF4-FFF2-40B4-BE49-F238E27FC236}">
                <a16:creationId xmlns:a16="http://schemas.microsoft.com/office/drawing/2014/main" id="{B7B33B06-CB4F-D586-E9D0-4AB7BAD992C1}"/>
              </a:ext>
            </a:extLst>
          </p:cNvPr>
          <p:cNvSpPr/>
          <p:nvPr/>
        </p:nvSpPr>
        <p:spPr>
          <a:xfrm>
            <a:off x="6274599" y="1491552"/>
            <a:ext cx="5490367" cy="1103655"/>
          </a:xfrm>
          <a:prstGeom prst="roundRect">
            <a:avLst/>
          </a:prstGeom>
          <a:solidFill>
            <a:srgbClr val="67A47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000" b="1">
                <a:latin typeface="Century Gothic"/>
              </a:rPr>
              <a:t>City of Asheville Sustainability Department</a:t>
            </a:r>
          </a:p>
        </p:txBody>
      </p:sp>
      <p:pic>
        <p:nvPicPr>
          <p:cNvPr id="3" name="Picture 2" descr="A building with chairs and a table&#10;&#10;Description automatically generated">
            <a:extLst>
              <a:ext uri="{FF2B5EF4-FFF2-40B4-BE49-F238E27FC236}">
                <a16:creationId xmlns:a16="http://schemas.microsoft.com/office/drawing/2014/main" id="{FC4BF052-6477-D0F3-8A68-2B5D14FBC2A7}"/>
              </a:ext>
            </a:extLst>
          </p:cNvPr>
          <p:cNvPicPr>
            <a:picLocks noChangeAspect="1"/>
          </p:cNvPicPr>
          <p:nvPr/>
        </p:nvPicPr>
        <p:blipFill>
          <a:blip r:embed="rId4"/>
          <a:stretch>
            <a:fillRect/>
          </a:stretch>
        </p:blipFill>
        <p:spPr>
          <a:xfrm>
            <a:off x="432935" y="2930525"/>
            <a:ext cx="5476875" cy="3333750"/>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4B24C633-207E-2A32-C910-380F8446B41B}"/>
              </a:ext>
            </a:extLst>
          </p:cNvPr>
          <p:cNvSpPr txBox="1"/>
          <p:nvPr/>
        </p:nvSpPr>
        <p:spPr>
          <a:xfrm>
            <a:off x="2825409" y="6299200"/>
            <a:ext cx="327411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Segoe UI"/>
              </a:rPr>
              <a:t>Image of Asheville </a:t>
            </a:r>
            <a:r>
              <a:rPr lang="en-US" sz="1400" err="1">
                <a:solidFill>
                  <a:schemeClr val="tx1">
                    <a:lumMod val="75000"/>
                    <a:lumOff val="25000"/>
                  </a:schemeClr>
                </a:solidFill>
                <a:latin typeface="Century Gothic"/>
                <a:cs typeface="Segoe UI"/>
              </a:rPr>
              <a:t>GreenWorks</a:t>
            </a:r>
            <a:r>
              <a:rPr lang="en-US" sz="1400">
                <a:solidFill>
                  <a:schemeClr val="tx1">
                    <a:lumMod val="75000"/>
                    <a:lumOff val="25000"/>
                  </a:schemeClr>
                </a:solidFill>
                <a:latin typeface="Century Gothic"/>
                <a:cs typeface="Segoe UI"/>
              </a:rPr>
              <a:t>​</a:t>
            </a:r>
          </a:p>
          <a:p>
            <a:r>
              <a:rPr lang="en-US" sz="1400">
                <a:solidFill>
                  <a:schemeClr val="tx1">
                    <a:lumMod val="75000"/>
                    <a:lumOff val="25000"/>
                  </a:schemeClr>
                </a:solidFill>
                <a:latin typeface="Century Gothic"/>
                <a:cs typeface="Segoe UI"/>
              </a:rPr>
              <a:t>Image Credit: Sarah McMullen​</a:t>
            </a:r>
          </a:p>
        </p:txBody>
      </p:sp>
    </p:spTree>
    <p:extLst>
      <p:ext uri="{BB962C8B-B14F-4D97-AF65-F5344CB8AC3E}">
        <p14:creationId xmlns:p14="http://schemas.microsoft.com/office/powerpoint/2010/main" val="1262158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02A8C-B4E4-1132-76F5-2B6B8DCDDEC6}"/>
              </a:ext>
            </a:extLst>
          </p:cNvPr>
          <p:cNvSpPr>
            <a:spLocks noGrp="1"/>
          </p:cNvSpPr>
          <p:nvPr>
            <p:ph type="title"/>
          </p:nvPr>
        </p:nvSpPr>
        <p:spPr/>
        <p:txBody>
          <a:bodyPr/>
          <a:lstStyle/>
          <a:p>
            <a:r>
              <a:rPr lang="en-US">
                <a:ea typeface="+mj-lt"/>
                <a:cs typeface="+mj-lt"/>
              </a:rPr>
              <a:t>Project Objectives</a:t>
            </a:r>
            <a:endParaRPr lang="en-US"/>
          </a:p>
        </p:txBody>
      </p:sp>
      <p:graphicFrame>
        <p:nvGraphicFramePr>
          <p:cNvPr id="6396" name="Diagram 6395">
            <a:extLst>
              <a:ext uri="{FF2B5EF4-FFF2-40B4-BE49-F238E27FC236}">
                <a16:creationId xmlns:a16="http://schemas.microsoft.com/office/drawing/2014/main" id="{8A708DC9-C970-3CED-484C-29278EE6EDB9}"/>
              </a:ext>
            </a:extLst>
          </p:cNvPr>
          <p:cNvGraphicFramePr/>
          <p:nvPr>
            <p:extLst>
              <p:ext uri="{D42A27DB-BD31-4B8C-83A1-F6EECF244321}">
                <p14:modId xmlns:p14="http://schemas.microsoft.com/office/powerpoint/2010/main" val="2303149990"/>
              </p:ext>
            </p:extLst>
          </p:nvPr>
        </p:nvGraphicFramePr>
        <p:xfrm>
          <a:off x="-257012" y="-1114497"/>
          <a:ext cx="12132813" cy="104120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382" name="TextBox 6381">
            <a:extLst>
              <a:ext uri="{FF2B5EF4-FFF2-40B4-BE49-F238E27FC236}">
                <a16:creationId xmlns:a16="http://schemas.microsoft.com/office/drawing/2014/main" id="{558C013D-3CA6-E96D-C4E1-A2AC10E452D3}"/>
              </a:ext>
            </a:extLst>
          </p:cNvPr>
          <p:cNvSpPr txBox="1"/>
          <p:nvPr/>
        </p:nvSpPr>
        <p:spPr>
          <a:xfrm>
            <a:off x="559294" y="1254711"/>
            <a:ext cx="107405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solidFill>
                  <a:schemeClr val="tx1">
                    <a:lumMod val="75000"/>
                    <a:lumOff val="25000"/>
                  </a:schemeClr>
                </a:solidFill>
                <a:latin typeface="Century Gothic"/>
                <a:cs typeface="Arial"/>
              </a:rPr>
              <a:t>Expand on and update the 2019 NASA DEVELOP Asheville Urban Development I project,</a:t>
            </a:r>
            <a:endParaRPr lang="en-US">
              <a:solidFill>
                <a:schemeClr val="tx1">
                  <a:lumMod val="75000"/>
                  <a:lumOff val="25000"/>
                </a:schemeClr>
              </a:solidFill>
              <a:latin typeface="Century Gothic"/>
              <a:ea typeface="+mn-lt"/>
              <a:cs typeface="+mn-lt"/>
            </a:endParaRPr>
          </a:p>
          <a:p>
            <a:r>
              <a:rPr lang="en-US" b="1" i="1">
                <a:solidFill>
                  <a:schemeClr val="tx1">
                    <a:lumMod val="75000"/>
                    <a:lumOff val="25000"/>
                  </a:schemeClr>
                </a:solidFill>
                <a:latin typeface="Century Gothic"/>
                <a:ea typeface="+mn-lt"/>
                <a:cs typeface="+mn-lt"/>
              </a:rPr>
              <a:t>to support cooling initiatives and climate-resilient urban planning.</a:t>
            </a:r>
            <a:endParaRPr lang="en-US">
              <a:solidFill>
                <a:schemeClr val="tx1">
                  <a:lumMod val="75000"/>
                  <a:lumOff val="25000"/>
                </a:schemeClr>
              </a:solidFill>
              <a:latin typeface="Century Gothic"/>
              <a:ea typeface="+mn-lt"/>
              <a:cs typeface="+mn-lt"/>
            </a:endParaRPr>
          </a:p>
          <a:p>
            <a:endParaRPr lang="en-US" b="1" i="1">
              <a:solidFill>
                <a:schemeClr val="tx1">
                  <a:lumMod val="75000"/>
                  <a:lumOff val="25000"/>
                </a:schemeClr>
              </a:solidFill>
              <a:latin typeface="Century Gothic"/>
              <a:cs typeface="Arial"/>
            </a:endParaRPr>
          </a:p>
        </p:txBody>
      </p:sp>
    </p:spTree>
    <p:extLst>
      <p:ext uri="{BB962C8B-B14F-4D97-AF65-F5344CB8AC3E}">
        <p14:creationId xmlns:p14="http://schemas.microsoft.com/office/powerpoint/2010/main" val="1893789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01" descr="Arrow Down with solid fill">
            <a:extLst>
              <a:ext uri="{FF2B5EF4-FFF2-40B4-BE49-F238E27FC236}">
                <a16:creationId xmlns:a16="http://schemas.microsoft.com/office/drawing/2014/main" id="{EA640B52-9A9C-EE4D-0AE1-2A8060BCF2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90183" y="2848700"/>
            <a:ext cx="473495" cy="588514"/>
          </a:xfrm>
          <a:prstGeom prst="rect">
            <a:avLst/>
          </a:prstGeom>
        </p:spPr>
      </p:pic>
      <p:pic>
        <p:nvPicPr>
          <p:cNvPr id="20" name="Graphic 88" descr="Arrow Down with solid fill">
            <a:extLst>
              <a:ext uri="{FF2B5EF4-FFF2-40B4-BE49-F238E27FC236}">
                <a16:creationId xmlns:a16="http://schemas.microsoft.com/office/drawing/2014/main" id="{9D5A926C-3130-742A-19C8-133F74AD76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96864" y="1786764"/>
            <a:ext cx="473495" cy="588514"/>
          </a:xfrm>
          <a:prstGeom prst="rect">
            <a:avLst/>
          </a:prstGeom>
        </p:spPr>
      </p:pic>
      <p:pic>
        <p:nvPicPr>
          <p:cNvPr id="21" name="Graphic 91" descr="Arrow Down with solid fill">
            <a:extLst>
              <a:ext uri="{FF2B5EF4-FFF2-40B4-BE49-F238E27FC236}">
                <a16:creationId xmlns:a16="http://schemas.microsoft.com/office/drawing/2014/main" id="{33A21657-52D2-0DF2-F825-EF15F713D3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86727" y="1815306"/>
            <a:ext cx="473495" cy="588514"/>
          </a:xfrm>
          <a:prstGeom prst="rect">
            <a:avLst/>
          </a:prstGeom>
        </p:spPr>
      </p:pic>
      <p:pic>
        <p:nvPicPr>
          <p:cNvPr id="26" name="Graphic 101" descr="Arrow Down with solid fill">
            <a:extLst>
              <a:ext uri="{FF2B5EF4-FFF2-40B4-BE49-F238E27FC236}">
                <a16:creationId xmlns:a16="http://schemas.microsoft.com/office/drawing/2014/main" id="{B8688784-D6BA-8DBF-E490-670946927F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20133" y="2874754"/>
            <a:ext cx="473495" cy="588514"/>
          </a:xfrm>
          <a:prstGeom prst="rect">
            <a:avLst/>
          </a:prstGeom>
        </p:spPr>
      </p:pic>
      <p:sp>
        <p:nvSpPr>
          <p:cNvPr id="2" name="Title 1">
            <a:extLst>
              <a:ext uri="{FF2B5EF4-FFF2-40B4-BE49-F238E27FC236}">
                <a16:creationId xmlns:a16="http://schemas.microsoft.com/office/drawing/2014/main" id="{5B5E2AB2-EFB9-D5EF-02CB-C796E999E86B}"/>
              </a:ext>
            </a:extLst>
          </p:cNvPr>
          <p:cNvSpPr>
            <a:spLocks noGrp="1"/>
          </p:cNvSpPr>
          <p:nvPr>
            <p:ph type="title"/>
          </p:nvPr>
        </p:nvSpPr>
        <p:spPr/>
        <p:txBody>
          <a:bodyPr/>
          <a:lstStyle/>
          <a:p>
            <a:r>
              <a:rPr lang="en-US"/>
              <a:t>Methodology</a:t>
            </a:r>
          </a:p>
        </p:txBody>
      </p:sp>
      <p:pic>
        <p:nvPicPr>
          <p:cNvPr id="6" name="Graphic 10" descr="Arrow Down with solid fill">
            <a:extLst>
              <a:ext uri="{FF2B5EF4-FFF2-40B4-BE49-F238E27FC236}">
                <a16:creationId xmlns:a16="http://schemas.microsoft.com/office/drawing/2014/main" id="{C6D68218-E8DC-3383-8FF4-7A95BDDF71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65904" y="5374353"/>
            <a:ext cx="473495" cy="588514"/>
          </a:xfrm>
          <a:prstGeom prst="rect">
            <a:avLst/>
          </a:prstGeom>
        </p:spPr>
      </p:pic>
      <p:pic>
        <p:nvPicPr>
          <p:cNvPr id="7" name="Graphic 18" descr="Arrow Down with solid fill">
            <a:extLst>
              <a:ext uri="{FF2B5EF4-FFF2-40B4-BE49-F238E27FC236}">
                <a16:creationId xmlns:a16="http://schemas.microsoft.com/office/drawing/2014/main" id="{CDD28A50-6428-4543-E138-1887DB22AB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81782" y="4582281"/>
            <a:ext cx="473495" cy="588514"/>
          </a:xfrm>
          <a:prstGeom prst="rect">
            <a:avLst/>
          </a:prstGeom>
        </p:spPr>
      </p:pic>
      <p:pic>
        <p:nvPicPr>
          <p:cNvPr id="8" name="Graphic 41" descr="Arrow Down with solid fill">
            <a:extLst>
              <a:ext uri="{FF2B5EF4-FFF2-40B4-BE49-F238E27FC236}">
                <a16:creationId xmlns:a16="http://schemas.microsoft.com/office/drawing/2014/main" id="{90A7BD35-F20B-D426-B3E1-EB55E7D668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81783" y="3794522"/>
            <a:ext cx="473495" cy="588514"/>
          </a:xfrm>
          <a:prstGeom prst="rect">
            <a:avLst/>
          </a:prstGeom>
        </p:spPr>
      </p:pic>
      <p:sp>
        <p:nvSpPr>
          <p:cNvPr id="9" name="Rectangle: Rounded Corners 8">
            <a:extLst>
              <a:ext uri="{FF2B5EF4-FFF2-40B4-BE49-F238E27FC236}">
                <a16:creationId xmlns:a16="http://schemas.microsoft.com/office/drawing/2014/main" id="{840FF7E7-2F64-4451-06EF-AFBF619F7584}"/>
              </a:ext>
            </a:extLst>
          </p:cNvPr>
          <p:cNvSpPr/>
          <p:nvPr/>
        </p:nvSpPr>
        <p:spPr>
          <a:xfrm>
            <a:off x="265404" y="1253422"/>
            <a:ext cx="2350265" cy="932991"/>
          </a:xfrm>
          <a:prstGeom prst="roundRect">
            <a:avLst/>
          </a:prstGeom>
          <a:solidFill>
            <a:srgbClr val="246F9A"/>
          </a:solidFill>
          <a:ln>
            <a:solidFill>
              <a:srgbClr val="246F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b="1">
                <a:latin typeface="Century Gothic"/>
              </a:rPr>
              <a:t>LST Data</a:t>
            </a:r>
          </a:p>
          <a:p>
            <a:pPr algn="ctr"/>
            <a:r>
              <a:rPr lang="en-US" i="1">
                <a:latin typeface="Century Gothic"/>
              </a:rPr>
              <a:t>from Landsat 8 and 9</a:t>
            </a:r>
          </a:p>
        </p:txBody>
      </p:sp>
      <p:sp>
        <p:nvSpPr>
          <p:cNvPr id="10" name="Rectangle: Rounded Corners 9">
            <a:extLst>
              <a:ext uri="{FF2B5EF4-FFF2-40B4-BE49-F238E27FC236}">
                <a16:creationId xmlns:a16="http://schemas.microsoft.com/office/drawing/2014/main" id="{8286B1F2-C1C4-880C-31C2-5EDC01E94E58}"/>
              </a:ext>
            </a:extLst>
          </p:cNvPr>
          <p:cNvSpPr/>
          <p:nvPr/>
        </p:nvSpPr>
        <p:spPr>
          <a:xfrm>
            <a:off x="2762560" y="1253422"/>
            <a:ext cx="2350265" cy="932991"/>
          </a:xfrm>
          <a:prstGeom prst="roundRect">
            <a:avLst/>
          </a:prstGeom>
          <a:solidFill>
            <a:srgbClr val="246F9A"/>
          </a:solidFill>
          <a:ln>
            <a:solidFill>
              <a:srgbClr val="246F9A"/>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b="1">
                <a:latin typeface="Century Gothic"/>
              </a:rPr>
              <a:t>Albedo Data</a:t>
            </a:r>
          </a:p>
          <a:p>
            <a:pPr algn="ctr"/>
            <a:r>
              <a:rPr lang="en-US" i="1">
                <a:latin typeface="Century Gothic"/>
              </a:rPr>
              <a:t>from Landsat 8 and 9</a:t>
            </a:r>
          </a:p>
        </p:txBody>
      </p:sp>
      <p:sp>
        <p:nvSpPr>
          <p:cNvPr id="11" name="Rectangle: Rounded Corners 10">
            <a:extLst>
              <a:ext uri="{FF2B5EF4-FFF2-40B4-BE49-F238E27FC236}">
                <a16:creationId xmlns:a16="http://schemas.microsoft.com/office/drawing/2014/main" id="{3A3F8CFE-F214-2C2E-1840-79FFE81587D9}"/>
              </a:ext>
            </a:extLst>
          </p:cNvPr>
          <p:cNvSpPr/>
          <p:nvPr/>
        </p:nvSpPr>
        <p:spPr>
          <a:xfrm>
            <a:off x="5267654" y="1253422"/>
            <a:ext cx="2921765" cy="909179"/>
          </a:xfrm>
          <a:prstGeom prst="roundRect">
            <a:avLst/>
          </a:prstGeom>
          <a:solidFill>
            <a:srgbClr val="246F9A"/>
          </a:solidFill>
          <a:ln>
            <a:solidFill>
              <a:srgbClr val="246F9A"/>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b="1">
                <a:latin typeface="Century Gothic"/>
              </a:rPr>
              <a:t>Evapotranspiration Data</a:t>
            </a:r>
            <a:endParaRPr lang="en-US" b="1" err="1">
              <a:latin typeface="Century Gothic"/>
            </a:endParaRPr>
          </a:p>
          <a:p>
            <a:pPr algn="ctr"/>
            <a:r>
              <a:rPr lang="en-US" i="1">
                <a:latin typeface="Century Gothic"/>
              </a:rPr>
              <a:t>from ECOSTRESS</a:t>
            </a:r>
          </a:p>
        </p:txBody>
      </p:sp>
      <p:sp>
        <p:nvSpPr>
          <p:cNvPr id="12" name="Rectangle: Rounded Corners 11">
            <a:extLst>
              <a:ext uri="{FF2B5EF4-FFF2-40B4-BE49-F238E27FC236}">
                <a16:creationId xmlns:a16="http://schemas.microsoft.com/office/drawing/2014/main" id="{C7BFDD2F-D05E-E10A-D388-1F400C2A0F94}"/>
              </a:ext>
            </a:extLst>
          </p:cNvPr>
          <p:cNvSpPr/>
          <p:nvPr/>
        </p:nvSpPr>
        <p:spPr>
          <a:xfrm>
            <a:off x="8983778" y="1283219"/>
            <a:ext cx="2780049" cy="915532"/>
          </a:xfrm>
          <a:prstGeom prst="roundRect">
            <a:avLst/>
          </a:prstGeom>
          <a:solidFill>
            <a:srgbClr val="246F9A"/>
          </a:solidFill>
          <a:ln>
            <a:solidFill>
              <a:srgbClr val="246F9A"/>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b="1">
                <a:latin typeface="Century Gothic"/>
                <a:ea typeface="+mn-lt"/>
                <a:cs typeface="+mn-lt"/>
              </a:rPr>
              <a:t>Demographic Data</a:t>
            </a:r>
            <a:endParaRPr lang="en-US">
              <a:solidFill>
                <a:srgbClr val="000000"/>
              </a:solidFill>
              <a:latin typeface="Century Gothic"/>
              <a:ea typeface="+mn-lt"/>
              <a:cs typeface="+mn-lt"/>
            </a:endParaRPr>
          </a:p>
          <a:p>
            <a:pPr algn="ctr"/>
            <a:r>
              <a:rPr lang="en-US" i="1">
                <a:solidFill>
                  <a:schemeClr val="bg1"/>
                </a:solidFill>
                <a:latin typeface="Century Gothic"/>
                <a:ea typeface="+mn-lt"/>
                <a:cs typeface="+mn-lt"/>
              </a:rPr>
              <a:t>from U.S. Census ACS</a:t>
            </a:r>
          </a:p>
        </p:txBody>
      </p:sp>
      <p:sp>
        <p:nvSpPr>
          <p:cNvPr id="15" name="Rectangle: Rounded Corners 14">
            <a:extLst>
              <a:ext uri="{FF2B5EF4-FFF2-40B4-BE49-F238E27FC236}">
                <a16:creationId xmlns:a16="http://schemas.microsoft.com/office/drawing/2014/main" id="{D58A4492-582E-1C19-9BA1-DDF3257954C5}"/>
              </a:ext>
            </a:extLst>
          </p:cNvPr>
          <p:cNvSpPr/>
          <p:nvPr/>
        </p:nvSpPr>
        <p:spPr>
          <a:xfrm>
            <a:off x="5831692" y="3339382"/>
            <a:ext cx="2358202" cy="839568"/>
          </a:xfrm>
          <a:prstGeom prst="roundRect">
            <a:avLst/>
          </a:prstGeom>
          <a:solidFill>
            <a:srgbClr val="686BB3"/>
          </a:solidFill>
          <a:ln>
            <a:solidFill>
              <a:srgbClr val="686BB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b="1">
                <a:latin typeface="Century Gothic"/>
              </a:rPr>
              <a:t>Heat Vulnerability Index</a:t>
            </a:r>
            <a:endParaRPr lang="en-US">
              <a:latin typeface="Century Gothic"/>
            </a:endParaRPr>
          </a:p>
        </p:txBody>
      </p:sp>
      <p:sp>
        <p:nvSpPr>
          <p:cNvPr id="16" name="Rectangle: Rounded Corners 15">
            <a:extLst>
              <a:ext uri="{FF2B5EF4-FFF2-40B4-BE49-F238E27FC236}">
                <a16:creationId xmlns:a16="http://schemas.microsoft.com/office/drawing/2014/main" id="{FB585175-9BB9-03E4-A72F-48B112792EDF}"/>
              </a:ext>
            </a:extLst>
          </p:cNvPr>
          <p:cNvSpPr/>
          <p:nvPr/>
        </p:nvSpPr>
        <p:spPr>
          <a:xfrm>
            <a:off x="2762795" y="3462243"/>
            <a:ext cx="2385308" cy="510836"/>
          </a:xfrm>
          <a:prstGeom prst="roundRect">
            <a:avLst/>
          </a:prstGeom>
          <a:solidFill>
            <a:srgbClr val="67A478"/>
          </a:solidFill>
          <a:ln>
            <a:solidFill>
              <a:srgbClr val="67A47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b="1">
                <a:latin typeface="Century Gothic"/>
              </a:rPr>
              <a:t>Urban Heat Map</a:t>
            </a:r>
          </a:p>
        </p:txBody>
      </p:sp>
      <p:sp>
        <p:nvSpPr>
          <p:cNvPr id="17" name="Rectangle: Rounded Corners 16">
            <a:extLst>
              <a:ext uri="{FF2B5EF4-FFF2-40B4-BE49-F238E27FC236}">
                <a16:creationId xmlns:a16="http://schemas.microsoft.com/office/drawing/2014/main" id="{66540C7B-5C66-FF18-1324-F8FC19DE1778}"/>
              </a:ext>
            </a:extLst>
          </p:cNvPr>
          <p:cNvSpPr/>
          <p:nvPr/>
        </p:nvSpPr>
        <p:spPr>
          <a:xfrm>
            <a:off x="5090208" y="5162484"/>
            <a:ext cx="3869620" cy="574337"/>
          </a:xfrm>
          <a:prstGeom prst="roundRect">
            <a:avLst/>
          </a:prstGeom>
          <a:solidFill>
            <a:srgbClr val="E1834F"/>
          </a:solidFill>
          <a:ln>
            <a:solidFill>
              <a:srgbClr val="E1834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b="1" err="1">
                <a:latin typeface="Century Gothic"/>
              </a:rPr>
              <a:t>InVEST</a:t>
            </a:r>
            <a:r>
              <a:rPr lang="en-US" b="1">
                <a:latin typeface="Century Gothic"/>
              </a:rPr>
              <a:t> Urban Cooling Model</a:t>
            </a:r>
          </a:p>
        </p:txBody>
      </p:sp>
      <p:sp>
        <p:nvSpPr>
          <p:cNvPr id="18" name="Rectangle: Rounded Corners 17">
            <a:extLst>
              <a:ext uri="{FF2B5EF4-FFF2-40B4-BE49-F238E27FC236}">
                <a16:creationId xmlns:a16="http://schemas.microsoft.com/office/drawing/2014/main" id="{16317868-A287-4644-A632-D591BA4BC7DC}"/>
              </a:ext>
            </a:extLst>
          </p:cNvPr>
          <p:cNvSpPr/>
          <p:nvPr/>
        </p:nvSpPr>
        <p:spPr>
          <a:xfrm>
            <a:off x="5085563" y="5971357"/>
            <a:ext cx="3866327" cy="676026"/>
          </a:xfrm>
          <a:prstGeom prst="roundRect">
            <a:avLst/>
          </a:prstGeom>
          <a:solidFill>
            <a:srgbClr val="67A478"/>
          </a:solidFill>
          <a:ln>
            <a:solidFill>
              <a:srgbClr val="67A47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b="1">
                <a:latin typeface="Century Gothic"/>
              </a:rPr>
              <a:t>Cooling Capacity Map and Adaptive Capacity Map</a:t>
            </a:r>
          </a:p>
        </p:txBody>
      </p:sp>
      <p:sp>
        <p:nvSpPr>
          <p:cNvPr id="19" name="Rectangle: Rounded Corners 18">
            <a:extLst>
              <a:ext uri="{FF2B5EF4-FFF2-40B4-BE49-F238E27FC236}">
                <a16:creationId xmlns:a16="http://schemas.microsoft.com/office/drawing/2014/main" id="{6DE23E1C-DA8D-5C2A-69F7-409B722E7C17}"/>
              </a:ext>
            </a:extLst>
          </p:cNvPr>
          <p:cNvSpPr/>
          <p:nvPr/>
        </p:nvSpPr>
        <p:spPr>
          <a:xfrm>
            <a:off x="1572157" y="4181230"/>
            <a:ext cx="3225993" cy="782681"/>
          </a:xfrm>
          <a:prstGeom prst="roundRect">
            <a:avLst/>
          </a:prstGeom>
          <a:solidFill>
            <a:srgbClr val="246F9A"/>
          </a:solidFill>
          <a:ln>
            <a:solidFill>
              <a:srgbClr val="246F9A"/>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b="1">
                <a:latin typeface="Century Gothic"/>
              </a:rPr>
              <a:t>Land Use and Cover Data</a:t>
            </a:r>
          </a:p>
          <a:p>
            <a:pPr algn="ctr"/>
            <a:r>
              <a:rPr lang="en-US" i="1">
                <a:latin typeface="Century Gothic"/>
              </a:rPr>
              <a:t>from Sentinel-1 and 2</a:t>
            </a:r>
          </a:p>
        </p:txBody>
      </p:sp>
      <p:pic>
        <p:nvPicPr>
          <p:cNvPr id="22" name="Graphic 93" descr="Arrow Down with solid fill">
            <a:extLst>
              <a:ext uri="{FF2B5EF4-FFF2-40B4-BE49-F238E27FC236}">
                <a16:creationId xmlns:a16="http://schemas.microsoft.com/office/drawing/2014/main" id="{E80CA81B-AA2C-5C43-B6F2-E2B093F586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4559585" y="5161271"/>
            <a:ext cx="473495" cy="588514"/>
          </a:xfrm>
          <a:prstGeom prst="rect">
            <a:avLst/>
          </a:prstGeom>
        </p:spPr>
      </p:pic>
      <p:pic>
        <p:nvPicPr>
          <p:cNvPr id="23" name="Graphic 95" descr="Arrow Down with solid fill">
            <a:extLst>
              <a:ext uri="{FF2B5EF4-FFF2-40B4-BE49-F238E27FC236}">
                <a16:creationId xmlns:a16="http://schemas.microsoft.com/office/drawing/2014/main" id="{537E1A85-4AD8-B487-1360-63C94499FB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2302109" y="1371345"/>
            <a:ext cx="425870" cy="588514"/>
          </a:xfrm>
          <a:prstGeom prst="rect">
            <a:avLst/>
          </a:prstGeom>
        </p:spPr>
      </p:pic>
      <p:pic>
        <p:nvPicPr>
          <p:cNvPr id="24" name="Graphic 97" descr="Arrow Down with solid fill">
            <a:extLst>
              <a:ext uri="{FF2B5EF4-FFF2-40B4-BE49-F238E27FC236}">
                <a16:creationId xmlns:a16="http://schemas.microsoft.com/office/drawing/2014/main" id="{D3AEFB3E-9837-078E-1EB8-FAF122A5D4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5039422" y="1386545"/>
            <a:ext cx="433808" cy="588514"/>
          </a:xfrm>
          <a:prstGeom prst="rect">
            <a:avLst/>
          </a:prstGeom>
        </p:spPr>
      </p:pic>
      <p:sp>
        <p:nvSpPr>
          <p:cNvPr id="54" name="Rectangle: Rounded Corners 53">
            <a:extLst>
              <a:ext uri="{FF2B5EF4-FFF2-40B4-BE49-F238E27FC236}">
                <a16:creationId xmlns:a16="http://schemas.microsoft.com/office/drawing/2014/main" id="{CB5F1E4A-7E97-17F6-4065-F868040A3F2E}"/>
              </a:ext>
            </a:extLst>
          </p:cNvPr>
          <p:cNvSpPr/>
          <p:nvPr/>
        </p:nvSpPr>
        <p:spPr>
          <a:xfrm>
            <a:off x="9141783" y="3435494"/>
            <a:ext cx="2369434" cy="796586"/>
          </a:xfrm>
          <a:prstGeom prst="roundRect">
            <a:avLst/>
          </a:prstGeom>
          <a:solidFill>
            <a:srgbClr val="67A478"/>
          </a:solidFill>
          <a:ln>
            <a:solidFill>
              <a:srgbClr val="67A47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b="1">
                <a:latin typeface="Century Gothic"/>
              </a:rPr>
              <a:t>Social Vulnerability Map</a:t>
            </a:r>
          </a:p>
        </p:txBody>
      </p:sp>
      <p:sp>
        <p:nvSpPr>
          <p:cNvPr id="55" name="Rectangle: Rounded Corners 54">
            <a:extLst>
              <a:ext uri="{FF2B5EF4-FFF2-40B4-BE49-F238E27FC236}">
                <a16:creationId xmlns:a16="http://schemas.microsoft.com/office/drawing/2014/main" id="{C921618D-52EC-5A03-C6EA-544F6EAD1910}"/>
              </a:ext>
            </a:extLst>
          </p:cNvPr>
          <p:cNvSpPr/>
          <p:nvPr/>
        </p:nvSpPr>
        <p:spPr>
          <a:xfrm>
            <a:off x="5090208" y="4380059"/>
            <a:ext cx="3877557" cy="558461"/>
          </a:xfrm>
          <a:prstGeom prst="roundRect">
            <a:avLst/>
          </a:prstGeom>
          <a:solidFill>
            <a:srgbClr val="67A478"/>
          </a:solidFill>
          <a:ln>
            <a:solidFill>
              <a:srgbClr val="67A47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b="1">
                <a:latin typeface="Century Gothic"/>
              </a:rPr>
              <a:t>Heat Vulnerability Map</a:t>
            </a:r>
          </a:p>
        </p:txBody>
      </p:sp>
      <p:sp>
        <p:nvSpPr>
          <p:cNvPr id="4" name="Rectangle: Rounded Corners 3">
            <a:extLst>
              <a:ext uri="{FF2B5EF4-FFF2-40B4-BE49-F238E27FC236}">
                <a16:creationId xmlns:a16="http://schemas.microsoft.com/office/drawing/2014/main" id="{F642F3CA-B0E8-ABD4-8497-08C242FB2842}"/>
              </a:ext>
            </a:extLst>
          </p:cNvPr>
          <p:cNvSpPr/>
          <p:nvPr/>
        </p:nvSpPr>
        <p:spPr>
          <a:xfrm>
            <a:off x="9141783" y="2399766"/>
            <a:ext cx="2369434" cy="796586"/>
          </a:xfrm>
          <a:prstGeom prst="roundRect">
            <a:avLst/>
          </a:prstGeom>
          <a:solidFill>
            <a:srgbClr val="686BB3"/>
          </a:solidFill>
          <a:ln>
            <a:solidFill>
              <a:srgbClr val="686BB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b="1">
                <a:latin typeface="Century Gothic"/>
              </a:rPr>
              <a:t>Social Vulnerability Index</a:t>
            </a:r>
          </a:p>
        </p:txBody>
      </p:sp>
      <p:sp>
        <p:nvSpPr>
          <p:cNvPr id="5" name="Rectangle: Rounded Corners 4">
            <a:extLst>
              <a:ext uri="{FF2B5EF4-FFF2-40B4-BE49-F238E27FC236}">
                <a16:creationId xmlns:a16="http://schemas.microsoft.com/office/drawing/2014/main" id="{26003540-9F31-B53A-EC6C-8AFA2EBDA146}"/>
              </a:ext>
            </a:extLst>
          </p:cNvPr>
          <p:cNvSpPr/>
          <p:nvPr/>
        </p:nvSpPr>
        <p:spPr>
          <a:xfrm>
            <a:off x="2810711" y="2368467"/>
            <a:ext cx="2358202" cy="839568"/>
          </a:xfrm>
          <a:prstGeom prst="roundRect">
            <a:avLst/>
          </a:prstGeom>
          <a:solidFill>
            <a:srgbClr val="686BB3"/>
          </a:solidFill>
          <a:ln>
            <a:solidFill>
              <a:srgbClr val="686BB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b="1">
                <a:latin typeface="Century Gothic"/>
              </a:rPr>
              <a:t>Urban Heat </a:t>
            </a:r>
            <a:endParaRPr lang="en-US">
              <a:latin typeface="Century Gothic"/>
            </a:endParaRPr>
          </a:p>
          <a:p>
            <a:pPr algn="ctr"/>
            <a:r>
              <a:rPr lang="en-US" b="1">
                <a:latin typeface="Century Gothic"/>
              </a:rPr>
              <a:t>Index</a:t>
            </a:r>
            <a:endParaRPr lang="en-US">
              <a:latin typeface="Century Gothic"/>
            </a:endParaRPr>
          </a:p>
        </p:txBody>
      </p:sp>
      <p:pic>
        <p:nvPicPr>
          <p:cNvPr id="3" name="Graphic 93" descr="Arrow Down with solid fill">
            <a:extLst>
              <a:ext uri="{FF2B5EF4-FFF2-40B4-BE49-F238E27FC236}">
                <a16:creationId xmlns:a16="http://schemas.microsoft.com/office/drawing/2014/main" id="{DC6681A6-B08A-2746-74DD-1E84BF9BEA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a:off x="5205971" y="3354799"/>
            <a:ext cx="490060" cy="712752"/>
          </a:xfrm>
          <a:prstGeom prst="rect">
            <a:avLst/>
          </a:prstGeom>
        </p:spPr>
      </p:pic>
      <p:pic>
        <p:nvPicPr>
          <p:cNvPr id="14" name="Graphic 93" descr="Arrow Down with solid fill">
            <a:extLst>
              <a:ext uri="{FF2B5EF4-FFF2-40B4-BE49-F238E27FC236}">
                <a16:creationId xmlns:a16="http://schemas.microsoft.com/office/drawing/2014/main" id="{DA20D65A-174C-C4F8-FB8D-1A4D6C4ADB2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400000">
            <a:off x="8386493" y="3404494"/>
            <a:ext cx="490060" cy="712752"/>
          </a:xfrm>
          <a:prstGeom prst="rect">
            <a:avLst/>
          </a:prstGeom>
        </p:spPr>
      </p:pic>
      <p:pic>
        <p:nvPicPr>
          <p:cNvPr id="25" name="Graphic 93" descr="Arrow Down with solid fill">
            <a:extLst>
              <a:ext uri="{FF2B5EF4-FFF2-40B4-BE49-F238E27FC236}">
                <a16:creationId xmlns:a16="http://schemas.microsoft.com/office/drawing/2014/main" id="{483C7603-AF12-0FEA-6051-2592C35839C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400000">
            <a:off x="8900014" y="3404494"/>
            <a:ext cx="490060" cy="712752"/>
          </a:xfrm>
          <a:prstGeom prst="rect">
            <a:avLst/>
          </a:prstGeom>
        </p:spPr>
      </p:pic>
      <p:sp>
        <p:nvSpPr>
          <p:cNvPr id="27" name="Rectangle: Rounded Corners 26">
            <a:extLst>
              <a:ext uri="{FF2B5EF4-FFF2-40B4-BE49-F238E27FC236}">
                <a16:creationId xmlns:a16="http://schemas.microsoft.com/office/drawing/2014/main" id="{082DFD97-9B1B-E211-1BF2-3439BB54B022}"/>
              </a:ext>
            </a:extLst>
          </p:cNvPr>
          <p:cNvSpPr/>
          <p:nvPr/>
        </p:nvSpPr>
        <p:spPr>
          <a:xfrm>
            <a:off x="9625690" y="5019260"/>
            <a:ext cx="530086" cy="265043"/>
          </a:xfrm>
          <a:prstGeom prst="roundRect">
            <a:avLst/>
          </a:prstGeom>
          <a:solidFill>
            <a:srgbClr val="246F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AA607043-2056-CAA8-DF12-306EEDBD8691}"/>
              </a:ext>
            </a:extLst>
          </p:cNvPr>
          <p:cNvSpPr/>
          <p:nvPr/>
        </p:nvSpPr>
        <p:spPr>
          <a:xfrm>
            <a:off x="9625690" y="5400260"/>
            <a:ext cx="530086" cy="265043"/>
          </a:xfrm>
          <a:prstGeom prst="roundRect">
            <a:avLst/>
          </a:prstGeom>
          <a:solidFill>
            <a:srgbClr val="5252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58717DC6-9D6A-50CE-2AFF-E446A711C16D}"/>
              </a:ext>
            </a:extLst>
          </p:cNvPr>
          <p:cNvSpPr/>
          <p:nvPr/>
        </p:nvSpPr>
        <p:spPr>
          <a:xfrm>
            <a:off x="9633972" y="5806108"/>
            <a:ext cx="530086" cy="265043"/>
          </a:xfrm>
          <a:prstGeom prst="roundRect">
            <a:avLst/>
          </a:prstGeom>
          <a:solidFill>
            <a:srgbClr val="67A4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75FCCE58-9387-1E60-B2F9-8A3376941B97}"/>
              </a:ext>
            </a:extLst>
          </p:cNvPr>
          <p:cNvSpPr/>
          <p:nvPr/>
        </p:nvSpPr>
        <p:spPr>
          <a:xfrm>
            <a:off x="9633972" y="6187108"/>
            <a:ext cx="530086" cy="265043"/>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DA8C350-E6EE-62F1-B8F0-C877C4920185}"/>
              </a:ext>
            </a:extLst>
          </p:cNvPr>
          <p:cNvSpPr txBox="1"/>
          <p:nvPr/>
        </p:nvSpPr>
        <p:spPr>
          <a:xfrm>
            <a:off x="10156790" y="4980083"/>
            <a:ext cx="36317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Data Source</a:t>
            </a:r>
          </a:p>
        </p:txBody>
      </p:sp>
      <p:sp>
        <p:nvSpPr>
          <p:cNvPr id="33" name="TextBox 32">
            <a:extLst>
              <a:ext uri="{FF2B5EF4-FFF2-40B4-BE49-F238E27FC236}">
                <a16:creationId xmlns:a16="http://schemas.microsoft.com/office/drawing/2014/main" id="{D7421732-A666-96B7-905C-87DC6A943354}"/>
              </a:ext>
            </a:extLst>
          </p:cNvPr>
          <p:cNvSpPr txBox="1"/>
          <p:nvPr/>
        </p:nvSpPr>
        <p:spPr>
          <a:xfrm>
            <a:off x="10156790" y="5377648"/>
            <a:ext cx="36317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Index</a:t>
            </a:r>
          </a:p>
        </p:txBody>
      </p:sp>
      <p:sp>
        <p:nvSpPr>
          <p:cNvPr id="34" name="TextBox 33">
            <a:extLst>
              <a:ext uri="{FF2B5EF4-FFF2-40B4-BE49-F238E27FC236}">
                <a16:creationId xmlns:a16="http://schemas.microsoft.com/office/drawing/2014/main" id="{22C823CC-46DC-0DAD-0583-975D8E919ACC}"/>
              </a:ext>
            </a:extLst>
          </p:cNvPr>
          <p:cNvSpPr txBox="1"/>
          <p:nvPr/>
        </p:nvSpPr>
        <p:spPr>
          <a:xfrm>
            <a:off x="10173355" y="5750365"/>
            <a:ext cx="36317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Map</a:t>
            </a:r>
          </a:p>
        </p:txBody>
      </p:sp>
      <p:sp>
        <p:nvSpPr>
          <p:cNvPr id="35" name="TextBox 34">
            <a:extLst>
              <a:ext uri="{FF2B5EF4-FFF2-40B4-BE49-F238E27FC236}">
                <a16:creationId xmlns:a16="http://schemas.microsoft.com/office/drawing/2014/main" id="{D5662769-A4BB-A21C-E6B1-56E08462911B}"/>
              </a:ext>
            </a:extLst>
          </p:cNvPr>
          <p:cNvSpPr txBox="1"/>
          <p:nvPr/>
        </p:nvSpPr>
        <p:spPr>
          <a:xfrm>
            <a:off x="10165072" y="6131365"/>
            <a:ext cx="36317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Model</a:t>
            </a:r>
          </a:p>
        </p:txBody>
      </p:sp>
      <p:sp>
        <p:nvSpPr>
          <p:cNvPr id="36" name="Rectangle: Rounded Corners 35">
            <a:extLst>
              <a:ext uri="{FF2B5EF4-FFF2-40B4-BE49-F238E27FC236}">
                <a16:creationId xmlns:a16="http://schemas.microsoft.com/office/drawing/2014/main" id="{45657050-799B-E68B-6EBC-C1B77CDF769E}"/>
              </a:ext>
            </a:extLst>
          </p:cNvPr>
          <p:cNvSpPr/>
          <p:nvPr/>
        </p:nvSpPr>
        <p:spPr>
          <a:xfrm>
            <a:off x="1572157" y="5122524"/>
            <a:ext cx="3225993" cy="827503"/>
          </a:xfrm>
          <a:prstGeom prst="roundRect">
            <a:avLst/>
          </a:prstGeom>
          <a:solidFill>
            <a:srgbClr val="246F9A"/>
          </a:solidFill>
          <a:ln>
            <a:solidFill>
              <a:srgbClr val="246F9A"/>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b="1">
                <a:latin typeface="Century Gothic"/>
              </a:rPr>
              <a:t>Canopy Cover Data</a:t>
            </a:r>
          </a:p>
          <a:p>
            <a:pPr algn="ctr"/>
            <a:r>
              <a:rPr lang="en-US" i="1">
                <a:latin typeface="Century Gothic"/>
              </a:rPr>
              <a:t>from the CoA</a:t>
            </a:r>
          </a:p>
        </p:txBody>
      </p:sp>
      <p:pic>
        <p:nvPicPr>
          <p:cNvPr id="37" name="Graphic 95" descr="Arrow Down with solid fill">
            <a:extLst>
              <a:ext uri="{FF2B5EF4-FFF2-40B4-BE49-F238E27FC236}">
                <a16:creationId xmlns:a16="http://schemas.microsoft.com/office/drawing/2014/main" id="{A08F72F9-B573-A5CB-D508-A82C14F6B03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2974462" y="4733110"/>
            <a:ext cx="425870" cy="588514"/>
          </a:xfrm>
          <a:prstGeom prst="rect">
            <a:avLst/>
          </a:prstGeom>
        </p:spPr>
      </p:pic>
    </p:spTree>
    <p:extLst>
      <p:ext uri="{BB962C8B-B14F-4D97-AF65-F5344CB8AC3E}">
        <p14:creationId xmlns:p14="http://schemas.microsoft.com/office/powerpoint/2010/main" val="701390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12963-CDC7-D882-60F0-592D6711FB20}"/>
              </a:ext>
            </a:extLst>
          </p:cNvPr>
          <p:cNvSpPr>
            <a:spLocks noGrp="1"/>
          </p:cNvSpPr>
          <p:nvPr>
            <p:ph type="title"/>
          </p:nvPr>
        </p:nvSpPr>
        <p:spPr/>
        <p:txBody>
          <a:bodyPr/>
          <a:lstStyle/>
          <a:p>
            <a:r>
              <a:rPr lang="en-US"/>
              <a:t>Earth Observations</a:t>
            </a:r>
          </a:p>
        </p:txBody>
      </p:sp>
      <p:pic>
        <p:nvPicPr>
          <p:cNvPr id="18" name="Picture 17" descr="Landsat 9 Spacecraft Passes Latest Critical Design Review | Landsat Science">
            <a:extLst>
              <a:ext uri="{FF2B5EF4-FFF2-40B4-BE49-F238E27FC236}">
                <a16:creationId xmlns:a16="http://schemas.microsoft.com/office/drawing/2014/main" id="{7D98ADEA-64A0-A242-F57D-8C2C8A0A5A4F}"/>
              </a:ext>
            </a:extLst>
          </p:cNvPr>
          <p:cNvPicPr>
            <a:picLocks noChangeAspect="1"/>
          </p:cNvPicPr>
          <p:nvPr/>
        </p:nvPicPr>
        <p:blipFill>
          <a:blip r:embed="rId4"/>
          <a:stretch>
            <a:fillRect/>
          </a:stretch>
        </p:blipFill>
        <p:spPr>
          <a:xfrm>
            <a:off x="841981" y="3122901"/>
            <a:ext cx="2968979" cy="2687323"/>
          </a:xfrm>
          <a:prstGeom prst="rect">
            <a:avLst/>
          </a:prstGeom>
          <a:effectLst>
            <a:outerShdw blurRad="63500" sx="102000" sy="102000" algn="ctr" rotWithShape="0">
              <a:prstClr val="black">
                <a:alpha val="40000"/>
              </a:prstClr>
            </a:outerShdw>
          </a:effectLst>
        </p:spPr>
      </p:pic>
      <p:pic>
        <p:nvPicPr>
          <p:cNvPr id="20" name="Picture 19" descr="ECOSTRESS">
            <a:extLst>
              <a:ext uri="{FF2B5EF4-FFF2-40B4-BE49-F238E27FC236}">
                <a16:creationId xmlns:a16="http://schemas.microsoft.com/office/drawing/2014/main" id="{AF8DA41D-1C94-1386-EC63-DB1CB9C6D463}"/>
              </a:ext>
            </a:extLst>
          </p:cNvPr>
          <p:cNvPicPr>
            <a:picLocks noChangeAspect="1"/>
          </p:cNvPicPr>
          <p:nvPr/>
        </p:nvPicPr>
        <p:blipFill>
          <a:blip r:embed="rId5"/>
          <a:stretch>
            <a:fillRect/>
          </a:stretch>
        </p:blipFill>
        <p:spPr>
          <a:xfrm>
            <a:off x="7865871" y="3339931"/>
            <a:ext cx="3929604" cy="2251740"/>
          </a:xfrm>
          <a:prstGeom prst="rect">
            <a:avLst/>
          </a:prstGeom>
          <a:effectLst>
            <a:outerShdw blurRad="63500" sx="102000" sy="102000" algn="ctr" rotWithShape="0">
              <a:prstClr val="black">
                <a:alpha val="40000"/>
              </a:prstClr>
            </a:outerShdw>
          </a:effectLst>
        </p:spPr>
      </p:pic>
      <p:sp>
        <p:nvSpPr>
          <p:cNvPr id="332" name="Rectangle: Rounded Corners 331">
            <a:extLst>
              <a:ext uri="{FF2B5EF4-FFF2-40B4-BE49-F238E27FC236}">
                <a16:creationId xmlns:a16="http://schemas.microsoft.com/office/drawing/2014/main" id="{1A0F3CB9-4CC8-78C9-39B7-87CB5B59A5A3}"/>
              </a:ext>
            </a:extLst>
          </p:cNvPr>
          <p:cNvSpPr/>
          <p:nvPr/>
        </p:nvSpPr>
        <p:spPr>
          <a:xfrm>
            <a:off x="741257" y="1775099"/>
            <a:ext cx="3373514" cy="688019"/>
          </a:xfrm>
          <a:prstGeom prst="roundRect">
            <a:avLst/>
          </a:prstGeom>
          <a:solidFill>
            <a:srgbClr val="246F9A"/>
          </a:solidFill>
          <a:ln>
            <a:solidFill>
              <a:srgbClr val="246F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latin typeface="Century Gothic"/>
              </a:rPr>
              <a:t>Landsat 8</a:t>
            </a:r>
          </a:p>
        </p:txBody>
      </p:sp>
      <p:sp>
        <p:nvSpPr>
          <p:cNvPr id="334" name="Rectangle: Rounded Corners 333">
            <a:extLst>
              <a:ext uri="{FF2B5EF4-FFF2-40B4-BE49-F238E27FC236}">
                <a16:creationId xmlns:a16="http://schemas.microsoft.com/office/drawing/2014/main" id="{00B1F6F4-342B-5719-A27A-81850F92D4EF}"/>
              </a:ext>
            </a:extLst>
          </p:cNvPr>
          <p:cNvSpPr/>
          <p:nvPr/>
        </p:nvSpPr>
        <p:spPr>
          <a:xfrm>
            <a:off x="4410694" y="1775099"/>
            <a:ext cx="3373514" cy="688019"/>
          </a:xfrm>
          <a:prstGeom prst="roundRect">
            <a:avLst/>
          </a:prstGeom>
          <a:solidFill>
            <a:srgbClr val="246F9A"/>
          </a:solidFill>
          <a:ln>
            <a:solidFill>
              <a:srgbClr val="246F9A"/>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000" b="1">
                <a:latin typeface="Century Gothic"/>
              </a:rPr>
              <a:t>Landsat 9</a:t>
            </a:r>
          </a:p>
        </p:txBody>
      </p:sp>
      <p:sp>
        <p:nvSpPr>
          <p:cNvPr id="335" name="Rectangle: Rounded Corners 334">
            <a:extLst>
              <a:ext uri="{FF2B5EF4-FFF2-40B4-BE49-F238E27FC236}">
                <a16:creationId xmlns:a16="http://schemas.microsoft.com/office/drawing/2014/main" id="{54C9B6F5-1F37-C2C3-3252-B10369B7887F}"/>
              </a:ext>
            </a:extLst>
          </p:cNvPr>
          <p:cNvSpPr/>
          <p:nvPr/>
        </p:nvSpPr>
        <p:spPr>
          <a:xfrm>
            <a:off x="8146713" y="1775099"/>
            <a:ext cx="3373514" cy="688019"/>
          </a:xfrm>
          <a:prstGeom prst="roundRect">
            <a:avLst/>
          </a:prstGeom>
          <a:solidFill>
            <a:srgbClr val="246F9A"/>
          </a:solidFill>
          <a:ln>
            <a:solidFill>
              <a:srgbClr val="246F9A"/>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000" b="1">
                <a:latin typeface="Century Gothic"/>
              </a:rPr>
              <a:t>ECOSTRESS</a:t>
            </a:r>
          </a:p>
        </p:txBody>
      </p:sp>
      <p:sp>
        <p:nvSpPr>
          <p:cNvPr id="336" name="Rectangle: Rounded Corners 335">
            <a:extLst>
              <a:ext uri="{FF2B5EF4-FFF2-40B4-BE49-F238E27FC236}">
                <a16:creationId xmlns:a16="http://schemas.microsoft.com/office/drawing/2014/main" id="{5AB9D7FC-94F5-9AAA-A0BC-B289BF2D7C81}"/>
              </a:ext>
            </a:extLst>
          </p:cNvPr>
          <p:cNvSpPr/>
          <p:nvPr/>
        </p:nvSpPr>
        <p:spPr>
          <a:xfrm>
            <a:off x="737923" y="1460526"/>
            <a:ext cx="3373514" cy="1181708"/>
          </a:xfrm>
          <a:prstGeom prst="roundRect">
            <a:avLst/>
          </a:prstGeom>
          <a:solidFill>
            <a:srgbClr val="246F9A"/>
          </a:solidFill>
          <a:ln>
            <a:solidFill>
              <a:srgbClr val="246F9A"/>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000" b="1">
                <a:latin typeface="Century Gothic"/>
              </a:rPr>
              <a:t>Landsat 8</a:t>
            </a:r>
          </a:p>
          <a:p>
            <a:pPr algn="ctr"/>
            <a:r>
              <a:rPr lang="en-US" sz="2000" b="1">
                <a:latin typeface="Century Gothic"/>
              </a:rPr>
              <a:t>OLI and TIRS</a:t>
            </a:r>
          </a:p>
        </p:txBody>
      </p:sp>
      <p:sp>
        <p:nvSpPr>
          <p:cNvPr id="337" name="Rectangle: Rounded Corners 336">
            <a:extLst>
              <a:ext uri="{FF2B5EF4-FFF2-40B4-BE49-F238E27FC236}">
                <a16:creationId xmlns:a16="http://schemas.microsoft.com/office/drawing/2014/main" id="{32F1F5DB-5621-318C-88D3-E209D39C021A}"/>
              </a:ext>
            </a:extLst>
          </p:cNvPr>
          <p:cNvSpPr/>
          <p:nvPr/>
        </p:nvSpPr>
        <p:spPr>
          <a:xfrm>
            <a:off x="4407360" y="1460526"/>
            <a:ext cx="3373514" cy="1181708"/>
          </a:xfrm>
          <a:prstGeom prst="roundRect">
            <a:avLst/>
          </a:prstGeom>
          <a:solidFill>
            <a:srgbClr val="246F9A"/>
          </a:solidFill>
          <a:ln>
            <a:solidFill>
              <a:srgbClr val="246F9A"/>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000" b="1">
                <a:latin typeface="Century Gothic"/>
              </a:rPr>
              <a:t>Landsat 9</a:t>
            </a:r>
          </a:p>
          <a:p>
            <a:pPr algn="ctr"/>
            <a:r>
              <a:rPr lang="en-US" sz="2000" b="1">
                <a:latin typeface="Century Gothic"/>
              </a:rPr>
              <a:t>OLI-2 and TIRS-2</a:t>
            </a:r>
          </a:p>
        </p:txBody>
      </p:sp>
      <p:sp>
        <p:nvSpPr>
          <p:cNvPr id="338" name="Rectangle: Rounded Corners 337">
            <a:extLst>
              <a:ext uri="{FF2B5EF4-FFF2-40B4-BE49-F238E27FC236}">
                <a16:creationId xmlns:a16="http://schemas.microsoft.com/office/drawing/2014/main" id="{99386123-205E-79DA-AE52-132FC3BEF224}"/>
              </a:ext>
            </a:extLst>
          </p:cNvPr>
          <p:cNvSpPr/>
          <p:nvPr/>
        </p:nvSpPr>
        <p:spPr>
          <a:xfrm>
            <a:off x="8143379" y="1460526"/>
            <a:ext cx="3373514" cy="1181709"/>
          </a:xfrm>
          <a:prstGeom prst="roundRect">
            <a:avLst/>
          </a:prstGeom>
          <a:solidFill>
            <a:srgbClr val="246F9A"/>
          </a:solidFill>
          <a:ln>
            <a:solidFill>
              <a:srgbClr val="246F9A"/>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000" b="1">
                <a:latin typeface="Century Gothic"/>
              </a:rPr>
              <a:t>ECOSTRESS</a:t>
            </a:r>
          </a:p>
          <a:p>
            <a:pPr algn="ctr"/>
            <a:r>
              <a:rPr lang="en-US" sz="2000" b="1" err="1">
                <a:latin typeface="Century Gothic"/>
              </a:rPr>
              <a:t>PHyTIR</a:t>
            </a:r>
            <a:endParaRPr lang="en-US" sz="3000" b="1" err="1">
              <a:latin typeface="Century Gothic"/>
            </a:endParaRPr>
          </a:p>
        </p:txBody>
      </p:sp>
      <p:sp>
        <p:nvSpPr>
          <p:cNvPr id="6" name="TextBox 5">
            <a:extLst>
              <a:ext uri="{FF2B5EF4-FFF2-40B4-BE49-F238E27FC236}">
                <a16:creationId xmlns:a16="http://schemas.microsoft.com/office/drawing/2014/main" id="{21133E36-CEED-B5CE-8B31-1C164B6D031A}"/>
              </a:ext>
            </a:extLst>
          </p:cNvPr>
          <p:cNvSpPr txBox="1"/>
          <p:nvPr/>
        </p:nvSpPr>
        <p:spPr>
          <a:xfrm>
            <a:off x="7896101" y="6358096"/>
            <a:ext cx="388821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rPr>
              <a:t>Image Credit: NASA, Northrop Grumman</a:t>
            </a:r>
          </a:p>
        </p:txBody>
      </p:sp>
      <p:pic>
        <p:nvPicPr>
          <p:cNvPr id="3" name="Picture 2" descr="A close-up of a satellite&#10;&#10;Description automatically generated">
            <a:extLst>
              <a:ext uri="{FF2B5EF4-FFF2-40B4-BE49-F238E27FC236}">
                <a16:creationId xmlns:a16="http://schemas.microsoft.com/office/drawing/2014/main" id="{752E169C-7CE8-025B-8F1D-A850F83E9EF1}"/>
              </a:ext>
            </a:extLst>
          </p:cNvPr>
          <p:cNvPicPr>
            <a:picLocks noChangeAspect="1"/>
          </p:cNvPicPr>
          <p:nvPr/>
        </p:nvPicPr>
        <p:blipFill>
          <a:blip r:embed="rId6"/>
          <a:stretch>
            <a:fillRect/>
          </a:stretch>
        </p:blipFill>
        <p:spPr>
          <a:xfrm rot="19980000">
            <a:off x="4032454" y="3854808"/>
            <a:ext cx="3795053" cy="111631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76937040"/>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35D3DFE-AAA9-4497-9054-C4846D90ADAB}" vid="{9191D8A4-AE79-4FA9-BA16-DAD56F4863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D71F3C3AD162418168A3D1EEC31C68" ma:contentTypeVersion="16" ma:contentTypeDescription="Create a new document." ma:contentTypeScope="" ma:versionID="ae53112556cbbc456bf0a36f5a590301">
  <xsd:schema xmlns:xsd="http://www.w3.org/2001/XMLSchema" xmlns:xs="http://www.w3.org/2001/XMLSchema" xmlns:p="http://schemas.microsoft.com/office/2006/metadata/properties" xmlns:ns3="4817ca35-7031-43a6-bda2-0d9832ef6347" xmlns:ns4="3cb15ddf-dbe9-47ea-851d-c70642058130" targetNamespace="http://schemas.microsoft.com/office/2006/metadata/properties" ma:root="true" ma:fieldsID="1f248a1732a1797e24c32b6ce1fb4a0d" ns3:_="" ns4:_="">
    <xsd:import namespace="4817ca35-7031-43a6-bda2-0d9832ef6347"/>
    <xsd:import namespace="3cb15ddf-dbe9-47ea-851d-c7064205813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DateTaken" minOccurs="0"/>
                <xsd:element ref="ns4:MediaServiceLocation" minOccurs="0"/>
                <xsd:element ref="ns4:MediaServiceOCR" minOccurs="0"/>
                <xsd:element ref="ns4:MediaLengthInSeconds" minOccurs="0"/>
                <xsd:element ref="ns4:_activity" minOccurs="0"/>
                <xsd:element ref="ns4:MediaServiceObjectDetectorVersions" minOccurs="0"/>
                <xsd:element ref="ns4:MediaServiceSearchProperties" minOccurs="0"/>
                <xsd:element ref="ns4: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17ca35-7031-43a6-bda2-0d9832ef634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b15ddf-dbe9-47ea-851d-c7064205813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SystemTags" ma:index="23"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4817ca35-7031-43a6-bda2-0d9832ef6347">
      <UserInfo>
        <DisplayName/>
        <AccountId xsi:nil="true"/>
        <AccountType/>
      </UserInfo>
    </SharedWithUsers>
    <_activity xmlns="3cb15ddf-dbe9-47ea-851d-c70642058130" xsi:nil="true"/>
  </documentManagement>
</p:properties>
</file>

<file path=customXml/itemProps1.xml><?xml version="1.0" encoding="utf-8"?>
<ds:datastoreItem xmlns:ds="http://schemas.openxmlformats.org/officeDocument/2006/customXml" ds:itemID="{8C7ABD9C-A89A-4036-A17B-F30E40390B2F}">
  <ds:schemaRefs>
    <ds:schemaRef ds:uri="3cb15ddf-dbe9-47ea-851d-c70642058130"/>
    <ds:schemaRef ds:uri="4817ca35-7031-43a6-bda2-0d9832ef634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3DEAA72-C4C0-428F-AB8A-397E36E0597A}">
  <ds:schemaRefs>
    <ds:schemaRef ds:uri="http://schemas.microsoft.com/sharepoint/v3/contenttype/forms"/>
  </ds:schemaRefs>
</ds:datastoreItem>
</file>

<file path=customXml/itemProps3.xml><?xml version="1.0" encoding="utf-8"?>
<ds:datastoreItem xmlns:ds="http://schemas.openxmlformats.org/officeDocument/2006/customXml" ds:itemID="{9235CFB4-9E58-4A28-8C35-D5BA151B4798}">
  <ds:schemaRefs>
    <ds:schemaRef ds:uri="3cb15ddf-dbe9-47ea-851d-c70642058130"/>
    <ds:schemaRef ds:uri="4817ca35-7031-43a6-bda2-0d9832ef634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31</Slides>
  <Notes>31</Notes>
  <HiddenSlides>0</HiddenSlide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Title</vt:lpstr>
      <vt:lpstr>ASHEVILLE URBAN DEVELOPMENT II</vt:lpstr>
      <vt:lpstr>Background – Urban Heat Islands (UHI)</vt:lpstr>
      <vt:lpstr>Background – Effects of UHIs</vt:lpstr>
      <vt:lpstr>Study Area and Period</vt:lpstr>
      <vt:lpstr>Asheville Community Concerns</vt:lpstr>
      <vt:lpstr>Partners</vt:lpstr>
      <vt:lpstr>Project Objectives</vt:lpstr>
      <vt:lpstr>Methodology</vt:lpstr>
      <vt:lpstr>Earth Observations</vt:lpstr>
      <vt:lpstr>Earth Observations</vt:lpstr>
      <vt:lpstr>Urban Heat</vt:lpstr>
      <vt:lpstr>Urban Heat</vt:lpstr>
      <vt:lpstr>Urban Heat</vt:lpstr>
      <vt:lpstr>Urban Heat</vt:lpstr>
      <vt:lpstr>Urban Heat</vt:lpstr>
      <vt:lpstr>Social  Vulnerability</vt:lpstr>
      <vt:lpstr>Social Vulnerability</vt:lpstr>
      <vt:lpstr>Social Vulnerability </vt:lpstr>
      <vt:lpstr>Social Vulnerability </vt:lpstr>
      <vt:lpstr>Heat Vulnerability</vt:lpstr>
      <vt:lpstr>Heat Vulnerability</vt:lpstr>
      <vt:lpstr>Heat Vulnerability  </vt:lpstr>
      <vt:lpstr>Heat Vulnerability  </vt:lpstr>
      <vt:lpstr>UHI Mitigation and Adaptation</vt:lpstr>
      <vt:lpstr>Cooling and Adaptive Capacity</vt:lpstr>
      <vt:lpstr>Cooling Capacity</vt:lpstr>
      <vt:lpstr>PowerPoint Presentation</vt:lpstr>
      <vt:lpstr>Errors and Uncertainties</vt:lpstr>
      <vt:lpstr>Errors and Uncertainties</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revision>1</cp:revision>
  <dcterms:created xsi:type="dcterms:W3CDTF">2023-10-31T16:04:03Z</dcterms:created>
  <dcterms:modified xsi:type="dcterms:W3CDTF">2024-07-30T19:17:25Z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xd_ProgID">
    <vt:lpwstr/>
  </property>
  <property fmtid="{D5CDD505-2E9C-101B-9397-08002B2CF9AE}" pid="3" name="MediaServiceImageTags">
    <vt:lpwstr/>
  </property>
  <property fmtid="{D5CDD505-2E9C-101B-9397-08002B2CF9AE}" pid="4" name="ContentTypeId">
    <vt:lpwstr>0x010100E2D71F3C3AD162418168A3D1EEC31C68</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