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30" clrIdx="0">
    <p:extLst>
      <p:ext uri="{19B8F6BF-5375-455C-9EA6-DF929625EA0E}">
        <p15:presenceInfo xmlns:p15="http://schemas.microsoft.com/office/powerpoint/2012/main" userId="S-1-5-21-330711430-3775241029-4075259233-8557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FFEBAF"/>
    <a:srgbClr val="EC002C"/>
    <a:srgbClr val="00995C"/>
    <a:srgbClr val="75BF88"/>
    <a:srgbClr val="6AAC86"/>
    <a:srgbClr val="35AA6B"/>
    <a:srgbClr val="2F8F58"/>
    <a:srgbClr val="2D8652"/>
    <a:srgbClr val="238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471" autoAdjust="0"/>
    <p:restoredTop sz="94660"/>
  </p:normalViewPr>
  <p:slideViewPr>
    <p:cSldViewPr snapToGrid="0">
      <p:cViewPr>
        <p:scale>
          <a:sx n="40" d="100"/>
          <a:sy n="40" d="100"/>
        </p:scale>
        <p:origin x="1987" y="-14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amp; Food Security">
    <p:spTree>
      <p:nvGrpSpPr>
        <p:cNvPr id="1" name=""/>
        <p:cNvGrpSpPr/>
        <p:nvPr/>
      </p:nvGrpSpPr>
      <p:grpSpPr>
        <a:xfrm>
          <a:off x="0" y="0"/>
          <a:ext cx="0" cy="0"/>
          <a:chOff x="0" y="0"/>
          <a:chExt cx="0" cy="0"/>
        </a:xfrm>
      </p:grpSpPr>
      <p:sp>
        <p:nvSpPr>
          <p:cNvPr id="35" name="Rectangle 34"/>
          <p:cNvSpPr/>
          <p:nvPr userDrawn="1"/>
        </p:nvSpPr>
        <p:spPr>
          <a:xfrm>
            <a:off x="914399" y="35661599"/>
            <a:ext cx="25603201" cy="415567"/>
          </a:xfrm>
          <a:prstGeom prst="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57" name="Rectangle 156"/>
          <p:cNvSpPr/>
          <p:nvPr userDrawn="1"/>
        </p:nvSpPr>
        <p:spPr>
          <a:xfrm>
            <a:off x="914400" y="3662904"/>
            <a:ext cx="25623984" cy="260911"/>
          </a:xfrm>
          <a:prstGeom prst="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238754"/>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470" y="876300"/>
            <a:ext cx="2508115" cy="217627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399" y="34530721"/>
            <a:ext cx="4480560" cy="903722"/>
          </a:xfrm>
          <a:prstGeom prst="rect">
            <a:avLst/>
          </a:prstGeom>
        </p:spPr>
      </p:pic>
    </p:spTree>
    <p:extLst>
      <p:ext uri="{BB962C8B-B14F-4D97-AF65-F5344CB8AC3E}">
        <p14:creationId xmlns:p14="http://schemas.microsoft.com/office/powerpoint/2010/main" val="804774885"/>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userDrawn="1">
          <p15:clr>
            <a:srgbClr val="FBAE40"/>
          </p15:clr>
        </p15:guide>
        <p15:guide id="6" orient="horz" pos="22296" userDrawn="1">
          <p15:clr>
            <a:srgbClr val="FBAE40"/>
          </p15:clr>
        </p15:guide>
        <p15:guide id="7" orient="horz" pos="21792" userDrawn="1">
          <p15:clr>
            <a:srgbClr val="FBAE40"/>
          </p15:clr>
        </p15:guide>
        <p15:guide id="8" pos="15552" userDrawn="1">
          <p15:clr>
            <a:srgbClr val="FBAE40"/>
          </p15:clr>
        </p15:guide>
        <p15:guide id="9" orient="horz" pos="21312" userDrawn="1">
          <p15:clr>
            <a:srgbClr val="FBAE40"/>
          </p15:clr>
        </p15:guide>
        <p15:guide id="10" pos="15264" userDrawn="1">
          <p15:clr>
            <a:srgbClr val="FBAE40"/>
          </p15:clr>
        </p15:guide>
        <p15:guide id="11" orient="horz" pos="2928" userDrawn="1">
          <p15:clr>
            <a:srgbClr val="FBAE40"/>
          </p15:clr>
        </p15:guide>
        <p15:guide id="12" pos="7776" userDrawn="1">
          <p15:clr>
            <a:srgbClr val="FBAE40"/>
          </p15:clr>
        </p15:guide>
        <p15:guide id="14" orient="horz" pos="1920" userDrawn="1">
          <p15:clr>
            <a:srgbClr val="FBAE40"/>
          </p15:clr>
        </p15:guide>
        <p15:guide id="15" orient="horz" pos="1536" userDrawn="1">
          <p15:clr>
            <a:srgbClr val="FBAE40"/>
          </p15:clr>
        </p15:guide>
        <p15:guide id="16" orient="horz" pos="960" userDrawn="1">
          <p15:clr>
            <a:srgbClr val="FBAE40"/>
          </p15:clr>
        </p15:guide>
        <p15:guide id="17" pos="806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11/25/2019</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tiff"/><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9" name="Group 468">
            <a:extLst>
              <a:ext uri="{FF2B5EF4-FFF2-40B4-BE49-F238E27FC236}">
                <a16:creationId xmlns:a16="http://schemas.microsoft.com/office/drawing/2014/main" id="{4FB5D6E7-E090-1248-849B-4B47D4F85F45}"/>
              </a:ext>
            </a:extLst>
          </p:cNvPr>
          <p:cNvGrpSpPr/>
          <p:nvPr/>
        </p:nvGrpSpPr>
        <p:grpSpPr>
          <a:xfrm>
            <a:off x="20199375" y="21413579"/>
            <a:ext cx="4035499" cy="4613436"/>
            <a:chOff x="20199375" y="21264724"/>
            <a:chExt cx="4035499" cy="4613436"/>
          </a:xfrm>
        </p:grpSpPr>
        <p:grpSp>
          <p:nvGrpSpPr>
            <p:cNvPr id="464" name="Group 463">
              <a:extLst>
                <a:ext uri="{FF2B5EF4-FFF2-40B4-BE49-F238E27FC236}">
                  <a16:creationId xmlns:a16="http://schemas.microsoft.com/office/drawing/2014/main" id="{DFB72D4C-D5F0-2F4A-BAB5-91CD1B9908DA}"/>
                </a:ext>
              </a:extLst>
            </p:cNvPr>
            <p:cNvGrpSpPr/>
            <p:nvPr/>
          </p:nvGrpSpPr>
          <p:grpSpPr>
            <a:xfrm>
              <a:off x="20199375" y="21264724"/>
              <a:ext cx="4035499" cy="4613436"/>
              <a:chOff x="20199375" y="21264724"/>
              <a:chExt cx="4035499" cy="4613436"/>
            </a:xfrm>
          </p:grpSpPr>
          <p:pic>
            <p:nvPicPr>
              <p:cNvPr id="462" name="Picture 461" descr="A close up of a map&#10;&#10;Description automatically generated">
                <a:extLst>
                  <a:ext uri="{FF2B5EF4-FFF2-40B4-BE49-F238E27FC236}">
                    <a16:creationId xmlns:a16="http://schemas.microsoft.com/office/drawing/2014/main" id="{88B1AD75-128E-694C-ADCC-E2E22E0005D5}"/>
                  </a:ext>
                </a:extLst>
              </p:cNvPr>
              <p:cNvPicPr>
                <a:picLocks noChangeAspect="1"/>
              </p:cNvPicPr>
              <p:nvPr/>
            </p:nvPicPr>
            <p:blipFill rotWithShape="1">
              <a:blip r:embed="rId2">
                <a:extLst>
                  <a:ext uri="{28A0092B-C50C-407E-A947-70E740481C1C}">
                    <a14:useLocalDpi xmlns:a14="http://schemas.microsoft.com/office/drawing/2010/main" val="0"/>
                  </a:ext>
                </a:extLst>
              </a:blip>
              <a:srcRect l="4147" t="9974" r="4068" b="2024"/>
              <a:stretch/>
            </p:blipFill>
            <p:spPr>
              <a:xfrm>
                <a:off x="20516645" y="21264724"/>
                <a:ext cx="3718229" cy="4613436"/>
              </a:xfrm>
              <a:prstGeom prst="rect">
                <a:avLst/>
              </a:prstGeom>
            </p:spPr>
          </p:pic>
          <p:sp>
            <p:nvSpPr>
              <p:cNvPr id="312" name="Rectangle 311">
                <a:extLst>
                  <a:ext uri="{FF2B5EF4-FFF2-40B4-BE49-F238E27FC236}">
                    <a16:creationId xmlns:a16="http://schemas.microsoft.com/office/drawing/2014/main" id="{40D0CAF1-52B5-674F-BFA1-3240BEFAC1B2}"/>
                  </a:ext>
                </a:extLst>
              </p:cNvPr>
              <p:cNvSpPr/>
              <p:nvPr/>
            </p:nvSpPr>
            <p:spPr>
              <a:xfrm>
                <a:off x="20199375" y="25158142"/>
                <a:ext cx="2027123" cy="60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3" name="Group 462">
              <a:extLst>
                <a:ext uri="{FF2B5EF4-FFF2-40B4-BE49-F238E27FC236}">
                  <a16:creationId xmlns:a16="http://schemas.microsoft.com/office/drawing/2014/main" id="{340AEE0B-D72B-E047-A26E-8B2100444838}"/>
                </a:ext>
              </a:extLst>
            </p:cNvPr>
            <p:cNvGrpSpPr/>
            <p:nvPr/>
          </p:nvGrpSpPr>
          <p:grpSpPr>
            <a:xfrm>
              <a:off x="20399001" y="24847362"/>
              <a:ext cx="2761794" cy="981386"/>
              <a:chOff x="16631230" y="24165350"/>
              <a:chExt cx="2761794" cy="981386"/>
            </a:xfrm>
          </p:grpSpPr>
          <p:pic>
            <p:nvPicPr>
              <p:cNvPr id="341" name="Picture 340" descr="A close up of a logo&#10;&#10;Description automatically generated">
                <a:extLst>
                  <a:ext uri="{FF2B5EF4-FFF2-40B4-BE49-F238E27FC236}">
                    <a16:creationId xmlns:a16="http://schemas.microsoft.com/office/drawing/2014/main" id="{D8011F93-8597-0746-B07D-C15F31506A99}"/>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flipH="1">
                <a:off x="17021193" y="24345731"/>
                <a:ext cx="288000" cy="367200"/>
              </a:xfrm>
              <a:prstGeom prst="rect">
                <a:avLst/>
              </a:prstGeom>
            </p:spPr>
          </p:pic>
          <p:sp>
            <p:nvSpPr>
              <p:cNvPr id="343" name="TextBox 342">
                <a:extLst>
                  <a:ext uri="{FF2B5EF4-FFF2-40B4-BE49-F238E27FC236}">
                    <a16:creationId xmlns:a16="http://schemas.microsoft.com/office/drawing/2014/main" id="{5A18F4FC-8938-274D-B312-407D09F93AED}"/>
                  </a:ext>
                </a:extLst>
              </p:cNvPr>
              <p:cNvSpPr txBox="1"/>
              <p:nvPr/>
            </p:nvSpPr>
            <p:spPr>
              <a:xfrm>
                <a:off x="17011398" y="24165350"/>
                <a:ext cx="506437" cy="307777"/>
              </a:xfrm>
              <a:prstGeom prst="rect">
                <a:avLst/>
              </a:prstGeom>
              <a:noFill/>
            </p:spPr>
            <p:txBody>
              <a:bodyPr wrap="square" rtlCol="0">
                <a:spAutoFit/>
              </a:bodyPr>
              <a:lstStyle/>
              <a:p>
                <a:r>
                  <a:rPr lang="en-US" sz="1400" dirty="0"/>
                  <a:t>N</a:t>
                </a:r>
              </a:p>
            </p:txBody>
          </p:sp>
          <p:grpSp>
            <p:nvGrpSpPr>
              <p:cNvPr id="349" name="Group 348">
                <a:extLst>
                  <a:ext uri="{FF2B5EF4-FFF2-40B4-BE49-F238E27FC236}">
                    <a16:creationId xmlns:a16="http://schemas.microsoft.com/office/drawing/2014/main" id="{4D4A1672-75F3-194C-9582-D99907E623CC}"/>
                  </a:ext>
                </a:extLst>
              </p:cNvPr>
              <p:cNvGrpSpPr/>
              <p:nvPr/>
            </p:nvGrpSpPr>
            <p:grpSpPr>
              <a:xfrm>
                <a:off x="16631230" y="24799659"/>
                <a:ext cx="2761794" cy="347077"/>
                <a:chOff x="22648740" y="25543568"/>
                <a:chExt cx="2761794" cy="347077"/>
              </a:xfrm>
            </p:grpSpPr>
            <p:sp>
              <p:nvSpPr>
                <p:cNvPr id="352" name="TextBox 351">
                  <a:extLst>
                    <a:ext uri="{FF2B5EF4-FFF2-40B4-BE49-F238E27FC236}">
                      <a16:creationId xmlns:a16="http://schemas.microsoft.com/office/drawing/2014/main" id="{46C666EB-F01D-E243-91FA-2FA411567F7C}"/>
                    </a:ext>
                  </a:extLst>
                </p:cNvPr>
                <p:cNvSpPr txBox="1"/>
                <p:nvPr/>
              </p:nvSpPr>
              <p:spPr>
                <a:xfrm>
                  <a:off x="22648740" y="25543568"/>
                  <a:ext cx="219000" cy="315087"/>
                </a:xfrm>
                <a:prstGeom prst="rect">
                  <a:avLst/>
                </a:prstGeom>
                <a:noFill/>
              </p:spPr>
              <p:txBody>
                <a:bodyPr wrap="square" rtlCol="0">
                  <a:spAutoFit/>
                </a:bodyPr>
                <a:lstStyle/>
                <a:p>
                  <a:r>
                    <a:rPr lang="en-US" sz="1600" dirty="0">
                      <a:solidFill>
                        <a:schemeClr val="tx1">
                          <a:lumMod val="75000"/>
                          <a:lumOff val="25000"/>
                        </a:schemeClr>
                      </a:solidFill>
                    </a:rPr>
                    <a:t>0</a:t>
                  </a:r>
                </a:p>
              </p:txBody>
            </p:sp>
            <p:sp>
              <p:nvSpPr>
                <p:cNvPr id="354" name="TextBox 353">
                  <a:extLst>
                    <a:ext uri="{FF2B5EF4-FFF2-40B4-BE49-F238E27FC236}">
                      <a16:creationId xmlns:a16="http://schemas.microsoft.com/office/drawing/2014/main" id="{164FAF26-6CBE-5E4F-87D6-821024EB8F2A}"/>
                    </a:ext>
                  </a:extLst>
                </p:cNvPr>
                <p:cNvSpPr txBox="1"/>
                <p:nvPr/>
              </p:nvSpPr>
              <p:spPr>
                <a:xfrm>
                  <a:off x="23420687" y="25547119"/>
                  <a:ext cx="455754" cy="338554"/>
                </a:xfrm>
                <a:prstGeom prst="rect">
                  <a:avLst/>
                </a:prstGeom>
                <a:noFill/>
              </p:spPr>
              <p:txBody>
                <a:bodyPr wrap="square" rtlCol="0">
                  <a:spAutoFit/>
                </a:bodyPr>
                <a:lstStyle/>
                <a:p>
                  <a:r>
                    <a:rPr lang="en-US" sz="1600" dirty="0">
                      <a:solidFill>
                        <a:schemeClr val="tx1">
                          <a:lumMod val="75000"/>
                          <a:lumOff val="25000"/>
                        </a:schemeClr>
                      </a:solidFill>
                    </a:rPr>
                    <a:t>50</a:t>
                  </a:r>
                </a:p>
              </p:txBody>
            </p:sp>
            <p:sp>
              <p:nvSpPr>
                <p:cNvPr id="357" name="TextBox 356">
                  <a:extLst>
                    <a:ext uri="{FF2B5EF4-FFF2-40B4-BE49-F238E27FC236}">
                      <a16:creationId xmlns:a16="http://schemas.microsoft.com/office/drawing/2014/main" id="{32E7E3F3-FD26-E943-8476-A55C8BD14E2A}"/>
                    </a:ext>
                  </a:extLst>
                </p:cNvPr>
                <p:cNvSpPr txBox="1"/>
                <p:nvPr/>
              </p:nvSpPr>
              <p:spPr>
                <a:xfrm>
                  <a:off x="22990627" y="25547119"/>
                  <a:ext cx="503233" cy="338554"/>
                </a:xfrm>
                <a:prstGeom prst="rect">
                  <a:avLst/>
                </a:prstGeom>
                <a:noFill/>
              </p:spPr>
              <p:txBody>
                <a:bodyPr wrap="square" rtlCol="0">
                  <a:spAutoFit/>
                </a:bodyPr>
                <a:lstStyle/>
                <a:p>
                  <a:r>
                    <a:rPr lang="en-US" sz="1600" dirty="0">
                      <a:solidFill>
                        <a:schemeClr val="tx1">
                          <a:lumMod val="75000"/>
                          <a:lumOff val="25000"/>
                        </a:schemeClr>
                      </a:solidFill>
                    </a:rPr>
                    <a:t>25</a:t>
                  </a:r>
                </a:p>
              </p:txBody>
            </p:sp>
            <p:sp>
              <p:nvSpPr>
                <p:cNvPr id="359" name="TextBox 358">
                  <a:extLst>
                    <a:ext uri="{FF2B5EF4-FFF2-40B4-BE49-F238E27FC236}">
                      <a16:creationId xmlns:a16="http://schemas.microsoft.com/office/drawing/2014/main" id="{CA3CEECD-9341-F94B-92DA-91D39BF617E3}"/>
                    </a:ext>
                  </a:extLst>
                </p:cNvPr>
                <p:cNvSpPr txBox="1"/>
                <p:nvPr/>
              </p:nvSpPr>
              <p:spPr>
                <a:xfrm>
                  <a:off x="23793068" y="25552091"/>
                  <a:ext cx="1617466" cy="338554"/>
                </a:xfrm>
                <a:prstGeom prst="rect">
                  <a:avLst/>
                </a:prstGeom>
                <a:noFill/>
              </p:spPr>
              <p:txBody>
                <a:bodyPr wrap="square" rtlCol="0">
                  <a:spAutoFit/>
                </a:bodyPr>
                <a:lstStyle/>
                <a:p>
                  <a:r>
                    <a:rPr lang="en-US" sz="1600" dirty="0">
                      <a:solidFill>
                        <a:schemeClr val="tx1">
                          <a:lumMod val="75000"/>
                          <a:lumOff val="25000"/>
                        </a:schemeClr>
                      </a:solidFill>
                    </a:rPr>
                    <a:t>Km</a:t>
                  </a:r>
                </a:p>
              </p:txBody>
            </p:sp>
          </p:grpSp>
        </p:grpSp>
      </p:grpSp>
      <p:sp>
        <p:nvSpPr>
          <p:cNvPr id="53" name="Text Placeholder 16">
            <a:extLst>
              <a:ext uri="{FF2B5EF4-FFF2-40B4-BE49-F238E27FC236}">
                <a16:creationId xmlns:a16="http://schemas.microsoft.com/office/drawing/2014/main" id="{E5B26F9A-1B7E-2649-9AFF-42CFB5CDAE07}"/>
              </a:ext>
            </a:extLst>
          </p:cNvPr>
          <p:cNvSpPr txBox="1">
            <a:spLocks/>
          </p:cNvSpPr>
          <p:nvPr/>
        </p:nvSpPr>
        <p:spPr>
          <a:xfrm>
            <a:off x="914399" y="5178296"/>
            <a:ext cx="11430000" cy="880291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pPr>
            <a:endParaRPr lang="en-US" sz="2600" dirty="0">
              <a:solidFill>
                <a:schemeClr val="tx1">
                  <a:lumMod val="75000"/>
                  <a:lumOff val="25000"/>
                </a:schemeClr>
              </a:solidFill>
              <a:latin typeface="Garamond" panose="02020404030301010803" pitchFamily="18" charset="0"/>
            </a:endParaRPr>
          </a:p>
        </p:txBody>
      </p:sp>
      <p:sp>
        <p:nvSpPr>
          <p:cNvPr id="45" name="Title 3"/>
          <p:cNvSpPr txBox="1">
            <a:spLocks/>
          </p:cNvSpPr>
          <p:nvPr/>
        </p:nvSpPr>
        <p:spPr>
          <a:xfrm>
            <a:off x="24721960" y="4648201"/>
            <a:ext cx="1780985" cy="29222699"/>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238754"/>
                </a:solidFill>
              </a:rPr>
              <a:t>Costa Rica &amp; Panama</a:t>
            </a:r>
            <a:r>
              <a:rPr lang="en-US" sz="10000" dirty="0">
                <a:solidFill>
                  <a:srgbClr val="238754"/>
                </a:solidFill>
              </a:rPr>
              <a:t> </a:t>
            </a:r>
            <a:r>
              <a:rPr lang="en-US" sz="10000" dirty="0">
                <a:solidFill>
                  <a:srgbClr val="2E8652"/>
                </a:solidFill>
              </a:rPr>
              <a:t>Ecological Forecasting</a:t>
            </a:r>
            <a:endParaRPr lang="en-US" sz="10000" dirty="0">
              <a:solidFill>
                <a:srgbClr val="238754"/>
              </a:solidFill>
            </a:endParaRPr>
          </a:p>
        </p:txBody>
      </p:sp>
      <p:sp>
        <p:nvSpPr>
          <p:cNvPr id="14" name="Text Placeholder 16"/>
          <p:cNvSpPr txBox="1">
            <a:spLocks/>
          </p:cNvSpPr>
          <p:nvPr/>
        </p:nvSpPr>
        <p:spPr>
          <a:xfrm>
            <a:off x="12603468" y="5111704"/>
            <a:ext cx="11430001" cy="173477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8754"/>
              </a:buClr>
            </a:pPr>
            <a:r>
              <a:rPr lang="en-US" sz="2400" b="1" dirty="0">
                <a:solidFill>
                  <a:srgbClr val="238754"/>
                </a:solidFill>
                <a:latin typeface="Garamond" panose="02020404030301010803" pitchFamily="18" charset="0"/>
              </a:rPr>
              <a:t>Map</a:t>
            </a:r>
            <a:r>
              <a:rPr lang="en-US" sz="2400" dirty="0">
                <a:solidFill>
                  <a:schemeClr val="tx1">
                    <a:lumMod val="75000"/>
                    <a:lumOff val="25000"/>
                  </a:schemeClr>
                </a:solidFill>
                <a:latin typeface="Garamond" panose="02020404030301010803" pitchFamily="18" charset="0"/>
              </a:rPr>
              <a:t> land cover in protected areas for 1999, 2009, and 2019</a:t>
            </a:r>
          </a:p>
          <a:p>
            <a:pPr>
              <a:lnSpc>
                <a:spcPct val="100000"/>
              </a:lnSpc>
              <a:spcBef>
                <a:spcPts val="0"/>
              </a:spcBef>
              <a:spcAft>
                <a:spcPts val="600"/>
              </a:spcAft>
              <a:buClr>
                <a:srgbClr val="238754"/>
              </a:buClr>
            </a:pPr>
            <a:r>
              <a:rPr lang="en-US" sz="2400" b="1" dirty="0">
                <a:solidFill>
                  <a:srgbClr val="238754"/>
                </a:solidFill>
                <a:latin typeface="Garamond" panose="02020404030301010803" pitchFamily="18" charset="0"/>
              </a:rPr>
              <a:t>Forecast</a:t>
            </a:r>
            <a:r>
              <a:rPr lang="en-US" sz="2400" dirty="0">
                <a:solidFill>
                  <a:schemeClr val="tx1">
                    <a:lumMod val="75000"/>
                    <a:lumOff val="25000"/>
                  </a:schemeClr>
                </a:solidFill>
                <a:latin typeface="Garamond" panose="02020404030301010803" pitchFamily="18" charset="0"/>
              </a:rPr>
              <a:t> land use in the year 2029 to predict areas with the greatest change</a:t>
            </a:r>
            <a:endParaRPr lang="en-US" sz="2400" b="1"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238754"/>
              </a:buClr>
            </a:pPr>
            <a:r>
              <a:rPr lang="en-US" sz="2400" b="1" dirty="0">
                <a:solidFill>
                  <a:srgbClr val="238754"/>
                </a:solidFill>
                <a:latin typeface="Garamond" panose="02020404030301010803" pitchFamily="18" charset="0"/>
              </a:rPr>
              <a:t>Develop</a:t>
            </a:r>
            <a:r>
              <a:rPr lang="en-US" sz="2400" dirty="0">
                <a:solidFill>
                  <a:schemeClr val="tx1">
                    <a:lumMod val="75000"/>
                    <a:lumOff val="25000"/>
                  </a:schemeClr>
                </a:solidFill>
                <a:latin typeface="Garamond" panose="02020404030301010803" pitchFamily="18" charset="0"/>
              </a:rPr>
              <a:t> an accurate method of detecting short-term forest change</a:t>
            </a:r>
          </a:p>
        </p:txBody>
      </p:sp>
      <p:sp>
        <p:nvSpPr>
          <p:cNvPr id="16" name="TextBox 15"/>
          <p:cNvSpPr txBox="1"/>
          <p:nvPr/>
        </p:nvSpPr>
        <p:spPr>
          <a:xfrm>
            <a:off x="12695434" y="4473415"/>
            <a:ext cx="312777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Objectives</a:t>
            </a:r>
          </a:p>
        </p:txBody>
      </p:sp>
      <p:sp>
        <p:nvSpPr>
          <p:cNvPr id="20" name="TextBox 19"/>
          <p:cNvSpPr txBox="1"/>
          <p:nvPr/>
        </p:nvSpPr>
        <p:spPr>
          <a:xfrm>
            <a:off x="12671021" y="9659559"/>
            <a:ext cx="201208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Results</a:t>
            </a:r>
          </a:p>
        </p:txBody>
      </p:sp>
      <p:sp>
        <p:nvSpPr>
          <p:cNvPr id="9" name="Text Placeholder 16"/>
          <p:cNvSpPr txBox="1">
            <a:spLocks/>
          </p:cNvSpPr>
          <p:nvPr/>
        </p:nvSpPr>
        <p:spPr>
          <a:xfrm>
            <a:off x="12637990" y="26647237"/>
            <a:ext cx="11633621" cy="321266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buClr>
                <a:srgbClr val="238754"/>
              </a:buClr>
            </a:pPr>
            <a:r>
              <a:rPr lang="en-US" sz="2400" dirty="0">
                <a:solidFill>
                  <a:schemeClr val="tx1">
                    <a:lumMod val="75000"/>
                    <a:lumOff val="25000"/>
                  </a:schemeClr>
                </a:solidFill>
                <a:latin typeface="Garamond" panose="02020404030301010803" pitchFamily="18" charset="0"/>
              </a:rPr>
              <a:t>In the Costa Rica study area, plantation and bare soil &amp; urban land cover had an expected increase from 1999 to 2019. Primary forest decreased by 2.83% and can be correlated to the .58% increase in agriculture &amp; grass.</a:t>
            </a:r>
          </a:p>
          <a:p>
            <a:pPr algn="just">
              <a:lnSpc>
                <a:spcPct val="100000"/>
              </a:lnSpc>
              <a:spcBef>
                <a:spcPts val="0"/>
              </a:spcBef>
              <a:buClr>
                <a:srgbClr val="238754"/>
              </a:buClr>
            </a:pPr>
            <a:r>
              <a:rPr lang="en-US" sz="2400" dirty="0">
                <a:solidFill>
                  <a:schemeClr val="tx1">
                    <a:lumMod val="75000"/>
                    <a:lumOff val="25000"/>
                  </a:schemeClr>
                </a:solidFill>
                <a:latin typeface="Garamond" panose="02020404030301010803" pitchFamily="18" charset="0"/>
              </a:rPr>
              <a:t>In the Panama area of interest, primary forest land cover decreased from 1999 to 2019 by -</a:t>
            </a:r>
            <a:r>
              <a:rPr lang="en-US" sz="2400" dirty="0" smtClean="0">
                <a:solidFill>
                  <a:schemeClr val="tx1">
                    <a:lumMod val="75000"/>
                    <a:lumOff val="25000"/>
                  </a:schemeClr>
                </a:solidFill>
                <a:latin typeface="Garamond" panose="02020404030301010803" pitchFamily="18" charset="0"/>
              </a:rPr>
              <a:t>1.46% </a:t>
            </a:r>
            <a:r>
              <a:rPr lang="en-US" sz="2400" dirty="0">
                <a:solidFill>
                  <a:schemeClr val="tx1">
                    <a:lumMod val="75000"/>
                    <a:lumOff val="25000"/>
                  </a:schemeClr>
                </a:solidFill>
                <a:latin typeface="Garamond" panose="02020404030301010803" pitchFamily="18" charset="0"/>
              </a:rPr>
              <a:t>and can be corelated to a .53% increase in bare soil and urban land cover and a 1.9% increase in secondary forest land cover.</a:t>
            </a:r>
          </a:p>
          <a:p>
            <a:pPr algn="just">
              <a:lnSpc>
                <a:spcPct val="100000"/>
              </a:lnSpc>
              <a:spcBef>
                <a:spcPts val="0"/>
              </a:spcBef>
              <a:buClr>
                <a:srgbClr val="238754"/>
              </a:buClr>
            </a:pPr>
            <a:r>
              <a:rPr lang="en-US" sz="2400" dirty="0">
                <a:solidFill>
                  <a:schemeClr val="tx1">
                    <a:lumMod val="75000"/>
                    <a:lumOff val="25000"/>
                  </a:schemeClr>
                </a:solidFill>
                <a:latin typeface="Garamond" panose="02020404030301010803" pitchFamily="18" charset="0"/>
              </a:rPr>
              <a:t>Historical LULC maps can be used to monitor and forecast the spatial and temporal dynamic of changes.</a:t>
            </a:r>
          </a:p>
        </p:txBody>
      </p:sp>
      <p:sp>
        <p:nvSpPr>
          <p:cNvPr id="21" name="TextBox 20"/>
          <p:cNvSpPr txBox="1"/>
          <p:nvPr/>
        </p:nvSpPr>
        <p:spPr>
          <a:xfrm>
            <a:off x="12708292" y="25996050"/>
            <a:ext cx="3548969" cy="769441"/>
          </a:xfrm>
          <a:prstGeom prst="rect">
            <a:avLst/>
          </a:prstGeom>
          <a:noFill/>
        </p:spPr>
        <p:txBody>
          <a:bodyPr wrap="square" rtlCol="0">
            <a:spAutoFit/>
          </a:bodyPr>
          <a:lstStyle/>
          <a:p>
            <a:r>
              <a:rPr lang="en-US" sz="4400" b="1" dirty="0">
                <a:solidFill>
                  <a:srgbClr val="238754"/>
                </a:solidFill>
                <a:latin typeface="Century Gothic" panose="020B0502020202020204" pitchFamily="34" charset="0"/>
              </a:rPr>
              <a:t>Conclusions</a:t>
            </a:r>
          </a:p>
        </p:txBody>
      </p:sp>
      <p:sp>
        <p:nvSpPr>
          <p:cNvPr id="22" name="TextBox 21"/>
          <p:cNvSpPr txBox="1"/>
          <p:nvPr/>
        </p:nvSpPr>
        <p:spPr>
          <a:xfrm>
            <a:off x="12719853" y="29631646"/>
            <a:ext cx="5687776"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Acknowledgements</a:t>
            </a:r>
          </a:p>
        </p:txBody>
      </p:sp>
      <p:sp>
        <p:nvSpPr>
          <p:cNvPr id="23" name="TextBox 22"/>
          <p:cNvSpPr txBox="1"/>
          <p:nvPr/>
        </p:nvSpPr>
        <p:spPr>
          <a:xfrm>
            <a:off x="800022" y="28430754"/>
            <a:ext cx="4403770"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Project Partners</a:t>
            </a:r>
          </a:p>
        </p:txBody>
      </p:sp>
      <p:sp>
        <p:nvSpPr>
          <p:cNvPr id="24" name="TextBox 23"/>
          <p:cNvSpPr txBox="1"/>
          <p:nvPr/>
        </p:nvSpPr>
        <p:spPr>
          <a:xfrm>
            <a:off x="828697" y="30349228"/>
            <a:ext cx="4542503" cy="769441"/>
          </a:xfrm>
          <a:prstGeom prst="rect">
            <a:avLst/>
          </a:prstGeom>
          <a:noFill/>
        </p:spPr>
        <p:txBody>
          <a:bodyPr wrap="none" rtlCol="0" anchor="ctr">
            <a:spAutoFit/>
          </a:bodyPr>
          <a:lstStyle/>
          <a:p>
            <a:r>
              <a:rPr lang="en-US" sz="4400" b="1" dirty="0">
                <a:solidFill>
                  <a:srgbClr val="238754"/>
                </a:solidFill>
                <a:latin typeface="Century Gothic" panose="020B0502020202020204" pitchFamily="34" charset="0"/>
              </a:rPr>
              <a:t>Team Members</a:t>
            </a:r>
          </a:p>
        </p:txBody>
      </p:sp>
      <p:sp>
        <p:nvSpPr>
          <p:cNvPr id="43" name="Text Placeholder 42"/>
          <p:cNvSpPr>
            <a:spLocks noGrp="1"/>
          </p:cNvSpPr>
          <p:nvPr>
            <p:ph type="body" sz="quarter" idx="11"/>
          </p:nvPr>
        </p:nvSpPr>
        <p:spPr>
          <a:xfrm>
            <a:off x="4704382" y="876300"/>
            <a:ext cx="18023236" cy="2171700"/>
          </a:xfrm>
        </p:spPr>
        <p:txBody>
          <a:bodyPr>
            <a:normAutofit/>
          </a:bodyPr>
          <a:lstStyle/>
          <a:p>
            <a:r>
              <a:rPr lang="en-US" sz="5000" dirty="0"/>
              <a:t>Detecting Land Change Along the Mesoamerican Biological Corridor in Costa Rica and Panama for Targeted Resource Management</a:t>
            </a:r>
          </a:p>
        </p:txBody>
      </p:sp>
      <p:sp>
        <p:nvSpPr>
          <p:cNvPr id="44" name="Text Placeholder 11"/>
          <p:cNvSpPr txBox="1">
            <a:spLocks/>
          </p:cNvSpPr>
          <p:nvPr/>
        </p:nvSpPr>
        <p:spPr>
          <a:xfrm>
            <a:off x="14592300" y="34594801"/>
            <a:ext cx="11925301" cy="800100"/>
          </a:xfrm>
          <a:prstGeom prst="rect">
            <a:avLst/>
          </a:prstGeom>
        </p:spPr>
        <p:txBody>
          <a:bodyPr wrap="none" anchor="ct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200" dirty="0">
                <a:solidFill>
                  <a:srgbClr val="238754"/>
                </a:solidFill>
              </a:rPr>
              <a:t>Georgia – Athens | </a:t>
            </a:r>
            <a:r>
              <a:rPr lang="en-US" sz="5200" spc="100" dirty="0">
                <a:solidFill>
                  <a:srgbClr val="238754"/>
                </a:solidFill>
              </a:rPr>
              <a:t>Fall</a:t>
            </a:r>
            <a:r>
              <a:rPr lang="en-US" sz="5200" dirty="0">
                <a:solidFill>
                  <a:srgbClr val="238754"/>
                </a:solidFill>
              </a:rPr>
              <a:t> 2019</a:t>
            </a:r>
          </a:p>
        </p:txBody>
      </p:sp>
      <p:grpSp>
        <p:nvGrpSpPr>
          <p:cNvPr id="2" name="Group 1"/>
          <p:cNvGrpSpPr/>
          <p:nvPr/>
        </p:nvGrpSpPr>
        <p:grpSpPr>
          <a:xfrm>
            <a:off x="844023" y="31215180"/>
            <a:ext cx="2834640" cy="2676034"/>
            <a:chOff x="844023" y="30799944"/>
            <a:chExt cx="2834640" cy="2676034"/>
          </a:xfrm>
        </p:grpSpPr>
        <p:pic>
          <p:nvPicPr>
            <p:cNvPr id="39" name="Picture 3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209783" y="30799944"/>
              <a:ext cx="2103120" cy="2103120"/>
            </a:xfrm>
            <a:prstGeom prst="rect">
              <a:avLst/>
            </a:prstGeom>
            <a:blipFill dpi="0" rotWithShape="1">
              <a:blip r:embed="rId5"/>
              <a:srcRect/>
              <a:stretch>
                <a:fillRect l="10000" t="9000" r="10000" b="6000"/>
              </a:stretch>
            </a:blipFill>
          </p:spPr>
        </p:pic>
        <p:sp>
          <p:nvSpPr>
            <p:cNvPr id="70" name="Text Placeholder 16"/>
            <p:cNvSpPr txBox="1">
              <a:spLocks/>
            </p:cNvSpPr>
            <p:nvPr/>
          </p:nvSpPr>
          <p:spPr>
            <a:xfrm>
              <a:off x="844023" y="32968147"/>
              <a:ext cx="2834640" cy="507831"/>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Molly </a:t>
              </a:r>
              <a:r>
                <a:rPr lang="en-US" b="1" dirty="0" err="1">
                  <a:solidFill>
                    <a:schemeClr val="tx1">
                      <a:lumMod val="75000"/>
                      <a:lumOff val="25000"/>
                    </a:schemeClr>
                  </a:solidFill>
                  <a:latin typeface="Garamond" panose="02020404030301010803" pitchFamily="18" charset="0"/>
                </a:rPr>
                <a:t>Azami</a:t>
              </a:r>
              <a:endParaRPr lang="en-US" b="1" dirty="0">
                <a:solidFill>
                  <a:schemeClr val="tx1">
                    <a:lumMod val="75000"/>
                    <a:lumOff val="25000"/>
                  </a:schemeClr>
                </a:solidFill>
                <a:latin typeface="Garamond" panose="02020404030301010803" pitchFamily="18" charset="0"/>
              </a:endParaRPr>
            </a:p>
          </p:txBody>
        </p:sp>
      </p:grpSp>
      <p:grpSp>
        <p:nvGrpSpPr>
          <p:cNvPr id="4" name="Group 3"/>
          <p:cNvGrpSpPr/>
          <p:nvPr/>
        </p:nvGrpSpPr>
        <p:grpSpPr>
          <a:xfrm>
            <a:off x="6683239" y="31215180"/>
            <a:ext cx="2834640" cy="2676034"/>
            <a:chOff x="6683239" y="30799944"/>
            <a:chExt cx="2834640" cy="2676034"/>
          </a:xfrm>
        </p:grpSpPr>
        <p:pic>
          <p:nvPicPr>
            <p:cNvPr id="41" name="Picture 40"/>
            <p:cNvPicPr>
              <a:picLocks/>
            </p:cNvPicPr>
            <p:nvPr/>
          </p:nvPicPr>
          <p:blipFill rotWithShape="1">
            <a:blip r:embed="rId4" cstate="print">
              <a:extLst>
                <a:ext uri="{28A0092B-C50C-407E-A947-70E740481C1C}">
                  <a14:useLocalDpi xmlns:a14="http://schemas.microsoft.com/office/drawing/2010/main" val="0"/>
                </a:ext>
              </a:extLst>
            </a:blip>
            <a:srcRect t="-362" b="-362"/>
            <a:stretch/>
          </p:blipFill>
          <p:spPr>
            <a:xfrm>
              <a:off x="7048999" y="30799944"/>
              <a:ext cx="2103120" cy="2103120"/>
            </a:xfrm>
            <a:prstGeom prst="rect">
              <a:avLst/>
            </a:prstGeom>
            <a:blipFill dpi="0" rotWithShape="1">
              <a:blip r:embed="rId6"/>
              <a:srcRect/>
              <a:stretch>
                <a:fillRect l="6000" t="8000" r="10000" b="5000"/>
              </a:stretch>
            </a:blipFill>
          </p:spPr>
        </p:pic>
        <p:sp>
          <p:nvSpPr>
            <p:cNvPr id="73" name="Text Placeholder 16"/>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err="1">
                  <a:solidFill>
                    <a:schemeClr val="tx1">
                      <a:lumMod val="75000"/>
                      <a:lumOff val="25000"/>
                    </a:schemeClr>
                  </a:solidFill>
                  <a:latin typeface="Garamond" panose="02020404030301010803" pitchFamily="18" charset="0"/>
                </a:rPr>
                <a:t>Mahsa</a:t>
              </a:r>
              <a:r>
                <a:rPr lang="en-US" b="1" dirty="0">
                  <a:solidFill>
                    <a:schemeClr val="tx1">
                      <a:lumMod val="75000"/>
                      <a:lumOff val="25000"/>
                    </a:schemeClr>
                  </a:solidFill>
                  <a:latin typeface="Garamond" panose="02020404030301010803" pitchFamily="18" charset="0"/>
                </a:rPr>
                <a:t> </a:t>
              </a:r>
              <a:r>
                <a:rPr lang="en-US" b="1" dirty="0" err="1">
                  <a:solidFill>
                    <a:schemeClr val="tx1">
                      <a:lumMod val="75000"/>
                      <a:lumOff val="25000"/>
                    </a:schemeClr>
                  </a:solidFill>
                  <a:latin typeface="Garamond" panose="02020404030301010803" pitchFamily="18" charset="0"/>
                </a:rPr>
                <a:t>Khodaee</a:t>
              </a:r>
              <a:endParaRPr lang="en-US" b="1" dirty="0">
                <a:solidFill>
                  <a:schemeClr val="tx1">
                    <a:lumMod val="75000"/>
                    <a:lumOff val="25000"/>
                  </a:schemeClr>
                </a:solidFill>
                <a:latin typeface="Garamond" panose="02020404030301010803" pitchFamily="18" charset="0"/>
              </a:endParaRPr>
            </a:p>
          </p:txBody>
        </p:sp>
      </p:grpSp>
      <p:grpSp>
        <p:nvGrpSpPr>
          <p:cNvPr id="3" name="Group 2"/>
          <p:cNvGrpSpPr/>
          <p:nvPr/>
        </p:nvGrpSpPr>
        <p:grpSpPr>
          <a:xfrm>
            <a:off x="9602847" y="31215180"/>
            <a:ext cx="2834640" cy="2676034"/>
            <a:chOff x="9602847" y="30799944"/>
            <a:chExt cx="2834640" cy="2676034"/>
          </a:xfrm>
        </p:grpSpPr>
        <p:pic>
          <p:nvPicPr>
            <p:cNvPr id="42" name="Picture 4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968607" y="30799944"/>
              <a:ext cx="2103120" cy="2103120"/>
            </a:xfrm>
            <a:prstGeom prst="rect">
              <a:avLst/>
            </a:prstGeom>
            <a:blipFill dpi="0" rotWithShape="1">
              <a:blip r:embed="rId8"/>
              <a:srcRect/>
              <a:stretch>
                <a:fillRect l="6000" t="3000" r="5000" b="7000"/>
              </a:stretch>
            </a:blipFill>
          </p:spPr>
        </p:pic>
        <p:sp>
          <p:nvSpPr>
            <p:cNvPr id="76" name="Text Placeholder 16"/>
            <p:cNvSpPr txBox="1">
              <a:spLocks/>
            </p:cNvSpPr>
            <p:nvPr/>
          </p:nvSpPr>
          <p:spPr>
            <a:xfrm>
              <a:off x="9602847"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Zachary Leslie</a:t>
              </a:r>
            </a:p>
          </p:txBody>
        </p:sp>
      </p:grpSp>
      <p:grpSp>
        <p:nvGrpSpPr>
          <p:cNvPr id="481" name="Group 480">
            <a:extLst>
              <a:ext uri="{FF2B5EF4-FFF2-40B4-BE49-F238E27FC236}">
                <a16:creationId xmlns:a16="http://schemas.microsoft.com/office/drawing/2014/main" id="{3EDF11D1-44C5-5847-8019-5281C9C35089}"/>
              </a:ext>
            </a:extLst>
          </p:cNvPr>
          <p:cNvGrpSpPr>
            <a:grpSpLocks noChangeAspect="1"/>
          </p:cNvGrpSpPr>
          <p:nvPr/>
        </p:nvGrpSpPr>
        <p:grpSpPr>
          <a:xfrm>
            <a:off x="3763631" y="31215187"/>
            <a:ext cx="2833200" cy="2674681"/>
            <a:chOff x="3763631" y="30799939"/>
            <a:chExt cx="2834640" cy="2676039"/>
          </a:xfrm>
          <a:blipFill dpi="0" rotWithShape="1">
            <a:blip r:embed="rId9"/>
            <a:srcRect/>
            <a:stretch>
              <a:fillRect l="15000" t="-1000" r="16000" b="20000"/>
            </a:stretch>
          </a:blipFill>
        </p:grpSpPr>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492" t="492" r="492" b="492"/>
            <a:stretch/>
          </p:blipFill>
          <p:spPr>
            <a:xfrm>
              <a:off x="4129391" y="30799939"/>
              <a:ext cx="2103120" cy="2103120"/>
            </a:xfrm>
            <a:prstGeom prst="rect">
              <a:avLst/>
            </a:prstGeom>
            <a:blipFill dpi="0" rotWithShape="1">
              <a:blip r:embed="rId10"/>
              <a:srcRect/>
              <a:stretch>
                <a:fillRect l="9000" t="9000" r="10000" b="9000"/>
              </a:stretch>
            </a:blipFill>
          </p:spPr>
        </p:pic>
        <p:sp>
          <p:nvSpPr>
            <p:cNvPr id="79" name="Text Placeholder 16"/>
            <p:cNvSpPr txBox="1">
              <a:spLocks/>
            </p:cNvSpPr>
            <p:nvPr/>
          </p:nvSpPr>
          <p:spPr>
            <a:xfrm>
              <a:off x="3763631" y="32968147"/>
              <a:ext cx="2834640" cy="507831"/>
            </a:xfrm>
            <a:prstGeom prst="rect">
              <a:avLst/>
            </a:prstGeom>
            <a:grpFill/>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Kara Bissonnette</a:t>
              </a:r>
            </a:p>
          </p:txBody>
        </p:sp>
      </p:grpSp>
      <p:sp>
        <p:nvSpPr>
          <p:cNvPr id="82" name="TextBox 81"/>
          <p:cNvSpPr txBox="1"/>
          <p:nvPr/>
        </p:nvSpPr>
        <p:spPr>
          <a:xfrm>
            <a:off x="817202" y="4477231"/>
            <a:ext cx="2475358"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Abstract</a:t>
            </a:r>
          </a:p>
        </p:txBody>
      </p:sp>
      <p:sp>
        <p:nvSpPr>
          <p:cNvPr id="101" name="TextBox 100">
            <a:extLst>
              <a:ext uri="{FF2B5EF4-FFF2-40B4-BE49-F238E27FC236}">
                <a16:creationId xmlns:a16="http://schemas.microsoft.com/office/drawing/2014/main" id="{AE4720C1-463A-AF4B-A349-1E9E725D2745}"/>
              </a:ext>
            </a:extLst>
          </p:cNvPr>
          <p:cNvSpPr txBox="1"/>
          <p:nvPr/>
        </p:nvSpPr>
        <p:spPr>
          <a:xfrm>
            <a:off x="829945" y="11418141"/>
            <a:ext cx="3849131" cy="769441"/>
          </a:xfrm>
          <a:prstGeom prst="rect">
            <a:avLst/>
          </a:prstGeom>
          <a:noFill/>
        </p:spPr>
        <p:txBody>
          <a:bodyPr wrap="none" rtlCol="0" anchor="ctr">
            <a:spAutoFit/>
          </a:bodyPr>
          <a:lstStyle/>
          <a:p>
            <a:r>
              <a:rPr lang="en-US" sz="4400" b="1" dirty="0">
                <a:solidFill>
                  <a:srgbClr val="238754"/>
                </a:solidFill>
                <a:latin typeface="Century Gothic" panose="020B0502020202020204" pitchFamily="34" charset="0"/>
              </a:rPr>
              <a:t>Methodology</a:t>
            </a:r>
          </a:p>
        </p:txBody>
      </p:sp>
      <p:sp>
        <p:nvSpPr>
          <p:cNvPr id="11" name="Rectangle 10">
            <a:extLst>
              <a:ext uri="{FF2B5EF4-FFF2-40B4-BE49-F238E27FC236}">
                <a16:creationId xmlns:a16="http://schemas.microsoft.com/office/drawing/2014/main" id="{9DFDD684-E1A5-DB4A-BD3F-21752B505859}"/>
              </a:ext>
            </a:extLst>
          </p:cNvPr>
          <p:cNvSpPr/>
          <p:nvPr/>
        </p:nvSpPr>
        <p:spPr>
          <a:xfrm>
            <a:off x="840081" y="5123018"/>
            <a:ext cx="11537025" cy="6370975"/>
          </a:xfrm>
          <a:prstGeom prst="rect">
            <a:avLst/>
          </a:prstGeom>
        </p:spPr>
        <p:txBody>
          <a:bodyPr wrap="square">
            <a:spAutoFit/>
          </a:bodyPr>
          <a:lstStyle/>
          <a:p>
            <a:pPr algn="just">
              <a:spcAft>
                <a:spcPts val="0"/>
              </a:spcAft>
            </a:pPr>
            <a:r>
              <a:rPr lang="en-US" sz="2400" dirty="0">
                <a:latin typeface="Garamond" panose="02020404030301010803" pitchFamily="18" charset="0"/>
                <a:ea typeface="Times New Roman" panose="02020603050405020304" pitchFamily="18" charset="0"/>
                <a:cs typeface="Arial" panose="020B0604020202020204" pitchFamily="34" charset="0"/>
              </a:rPr>
              <a:t>La Amistad International Park connects southern Costa Rica and northern Panama as part of the Mesoamerican Biological Corridor. Despite the existence of conservation programs within this region, human-induced and natural ecological disturbances threaten native species and alter forest ecosystems. To assess these threats, the NASA DEVELOP Costa Rica &amp; Panama Ecological Forecasting team partnered with the Ministry of Environment and Energy in Costa Rica and the National Environmental Authority in Panama to create products that monitor land use and land cover (LULC) change in La Amistad and surrounding areas. The team mapped LULC changes from 1999 to 2019 using Landsat 5 Thematic Mapper (TM), Landsat 7 Enhanced Thematic Mapper </a:t>
            </a:r>
            <a:r>
              <a:rPr lang="en-US" sz="2400" dirty="0" smtClean="0">
                <a:latin typeface="Garamond" panose="02020404030301010803" pitchFamily="18" charset="0"/>
                <a:ea typeface="Times New Roman" panose="02020603050405020304" pitchFamily="18" charset="0"/>
                <a:cs typeface="Arial" panose="020B0604020202020204" pitchFamily="34" charset="0"/>
              </a:rPr>
              <a:t>(</a:t>
            </a:r>
            <a:r>
              <a:rPr lang="en-US" sz="2400" dirty="0">
                <a:latin typeface="Garamond" panose="02020404030301010803" pitchFamily="18" charset="0"/>
                <a:ea typeface="Times New Roman" panose="02020603050405020304" pitchFamily="18" charset="0"/>
                <a:cs typeface="Arial" panose="020B0604020202020204" pitchFamily="34" charset="0"/>
              </a:rPr>
              <a:t>ETM+), and Landsat 8 Operational Land Imager (OLI). The time series maps were then used in QGIS to forecast LULC in 2029. The 2029 forecast map projected major LULC conversions and highlighted regions of significant change over time. To map short-term forest changes, the project team created a Forest Change Detection Tool (FCDT) developed in Google Earth Engine’s API. The tool used the aforementioned Earth observations and Sentinel-2 Multispectral Instrument (MSI) to ensure that any month of interest can be observed by partners. Analyses of the LULC maps and the development of the FCDT helped partners involved in protecting the corridor to identify areas in need of attention and conservation resources. </a:t>
            </a:r>
            <a:endParaRPr lang="fr-FR" sz="2400" dirty="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99B15CD2-D99E-A849-9F63-B24184CECC6A}"/>
              </a:ext>
            </a:extLst>
          </p:cNvPr>
          <p:cNvGrpSpPr/>
          <p:nvPr/>
        </p:nvGrpSpPr>
        <p:grpSpPr>
          <a:xfrm>
            <a:off x="12670727" y="6494962"/>
            <a:ext cx="11512978" cy="3283873"/>
            <a:chOff x="12670727" y="6660204"/>
            <a:chExt cx="11512978" cy="3283873"/>
          </a:xfrm>
        </p:grpSpPr>
        <p:sp>
          <p:nvSpPr>
            <p:cNvPr id="19" name="TextBox 18"/>
            <p:cNvSpPr txBox="1"/>
            <p:nvPr/>
          </p:nvSpPr>
          <p:spPr>
            <a:xfrm>
              <a:off x="12670727" y="6660204"/>
              <a:ext cx="5272597"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Earth Observations</a:t>
              </a:r>
            </a:p>
          </p:txBody>
        </p:sp>
        <p:pic>
          <p:nvPicPr>
            <p:cNvPr id="46" name="Picture 45" descr="A picture containing table&#10;&#10;Description automatically generated">
              <a:extLst>
                <a:ext uri="{FF2B5EF4-FFF2-40B4-BE49-F238E27FC236}">
                  <a16:creationId xmlns:a16="http://schemas.microsoft.com/office/drawing/2014/main" id="{41EFCBE4-DC60-B848-9509-FE2BB142A1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28305" y="7661528"/>
              <a:ext cx="1828283" cy="1494253"/>
            </a:xfrm>
            <a:prstGeom prst="rect">
              <a:avLst/>
            </a:prstGeom>
            <a:effectLst>
              <a:outerShdw blurRad="50800" dist="38100" dir="13500000" algn="br" rotWithShape="0">
                <a:prstClr val="black">
                  <a:alpha val="40000"/>
                </a:prstClr>
              </a:outerShdw>
            </a:effectLst>
          </p:spPr>
        </p:pic>
        <p:pic>
          <p:nvPicPr>
            <p:cNvPr id="28" name="Picture 27" descr="A satellite in space&#10;&#10;Description automatically generated">
              <a:extLst>
                <a:ext uri="{FF2B5EF4-FFF2-40B4-BE49-F238E27FC236}">
                  <a16:creationId xmlns:a16="http://schemas.microsoft.com/office/drawing/2014/main" id="{95348A0F-68AA-9544-A4AD-4AFE84CD44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12718" y="7360013"/>
              <a:ext cx="1828284" cy="1767745"/>
            </a:xfrm>
            <a:prstGeom prst="rect">
              <a:avLst/>
            </a:prstGeom>
            <a:effectLst>
              <a:outerShdw blurRad="50800" dist="38100" dir="13500000" algn="br" rotWithShape="0">
                <a:prstClr val="black">
                  <a:alpha val="40000"/>
                </a:prstClr>
              </a:outerShdw>
            </a:effectLst>
          </p:spPr>
        </p:pic>
        <p:pic>
          <p:nvPicPr>
            <p:cNvPr id="59" name="Picture 4">
              <a:extLst>
                <a:ext uri="{FF2B5EF4-FFF2-40B4-BE49-F238E27FC236}">
                  <a16:creationId xmlns:a16="http://schemas.microsoft.com/office/drawing/2014/main" id="{63E230DB-049C-664B-AEB2-68461BB462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495324" y="7810576"/>
              <a:ext cx="3202227" cy="1302989"/>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Text Placeholder 16">
              <a:extLst>
                <a:ext uri="{FF2B5EF4-FFF2-40B4-BE49-F238E27FC236}">
                  <a16:creationId xmlns:a16="http://schemas.microsoft.com/office/drawing/2014/main" id="{6C6F608D-753D-554B-9B55-85EA32B23DB1}"/>
                </a:ext>
              </a:extLst>
            </p:cNvPr>
            <p:cNvSpPr txBox="1">
              <a:spLocks/>
            </p:cNvSpPr>
            <p:nvPr/>
          </p:nvSpPr>
          <p:spPr>
            <a:xfrm>
              <a:off x="12806852" y="9118752"/>
              <a:ext cx="2122522" cy="40466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Landsat 5 TM</a:t>
              </a:r>
            </a:p>
          </p:txBody>
        </p:sp>
        <p:sp>
          <p:nvSpPr>
            <p:cNvPr id="49" name="Text Placeholder 16">
              <a:extLst>
                <a:ext uri="{FF2B5EF4-FFF2-40B4-BE49-F238E27FC236}">
                  <a16:creationId xmlns:a16="http://schemas.microsoft.com/office/drawing/2014/main" id="{A6D8F7A0-00C0-EF4D-9AEF-272833E5FC4A}"/>
                </a:ext>
              </a:extLst>
            </p:cNvPr>
            <p:cNvSpPr txBox="1">
              <a:spLocks/>
            </p:cNvSpPr>
            <p:nvPr/>
          </p:nvSpPr>
          <p:spPr>
            <a:xfrm>
              <a:off x="15816440" y="9127483"/>
              <a:ext cx="2559997" cy="40466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Landsat 7 ETM+</a:t>
              </a:r>
            </a:p>
          </p:txBody>
        </p:sp>
        <p:sp>
          <p:nvSpPr>
            <p:cNvPr id="50" name="Text Placeholder 16">
              <a:extLst>
                <a:ext uri="{FF2B5EF4-FFF2-40B4-BE49-F238E27FC236}">
                  <a16:creationId xmlns:a16="http://schemas.microsoft.com/office/drawing/2014/main" id="{BED1DE63-CA58-924F-9B54-E739445C2822}"/>
                </a:ext>
              </a:extLst>
            </p:cNvPr>
            <p:cNvSpPr txBox="1">
              <a:spLocks/>
            </p:cNvSpPr>
            <p:nvPr/>
          </p:nvSpPr>
          <p:spPr>
            <a:xfrm>
              <a:off x="19109853" y="9124302"/>
              <a:ext cx="2265188" cy="41592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Landsat 8 OLI</a:t>
              </a:r>
            </a:p>
          </p:txBody>
        </p:sp>
        <p:sp>
          <p:nvSpPr>
            <p:cNvPr id="112" name="TextBox 111">
              <a:extLst>
                <a:ext uri="{FF2B5EF4-FFF2-40B4-BE49-F238E27FC236}">
                  <a16:creationId xmlns:a16="http://schemas.microsoft.com/office/drawing/2014/main" id="{6E727465-FA88-E646-AEA1-07ADFEAA0CF9}"/>
                </a:ext>
              </a:extLst>
            </p:cNvPr>
            <p:cNvSpPr txBox="1"/>
            <p:nvPr/>
          </p:nvSpPr>
          <p:spPr>
            <a:xfrm>
              <a:off x="21962730" y="9135153"/>
              <a:ext cx="2095445" cy="461665"/>
            </a:xfrm>
            <a:prstGeom prst="rect">
              <a:avLst/>
            </a:prstGeom>
            <a:noFill/>
          </p:spPr>
          <p:txBody>
            <a:bodyPr wrap="none" rtlCol="0">
              <a:spAutoFit/>
            </a:bodyPr>
            <a:lstStyle/>
            <a:p>
              <a:r>
                <a:rPr lang="fr-FR" sz="2400" dirty="0">
                  <a:solidFill>
                    <a:schemeClr val="tx1">
                      <a:lumMod val="75000"/>
                      <a:lumOff val="25000"/>
                    </a:schemeClr>
                  </a:solidFill>
                  <a:latin typeface="Garamond" panose="02020404030301010803" pitchFamily="18" charset="0"/>
                </a:rPr>
                <a:t>Sentinel-2 MSI*</a:t>
              </a:r>
            </a:p>
          </p:txBody>
        </p:sp>
        <p:pic>
          <p:nvPicPr>
            <p:cNvPr id="113" name="Picture 112">
              <a:extLst>
                <a:ext uri="{FF2B5EF4-FFF2-40B4-BE49-F238E27FC236}">
                  <a16:creationId xmlns:a16="http://schemas.microsoft.com/office/drawing/2014/main" id="{047FD66C-3454-964C-839D-9882ECBAB812}"/>
                </a:ext>
              </a:extLst>
            </p:cNvPr>
            <p:cNvPicPr>
              <a:picLocks noChangeAspect="1"/>
            </p:cNvPicPr>
            <p:nvPr/>
          </p:nvPicPr>
          <p:blipFill>
            <a:blip r:embed="rId14"/>
            <a:stretch>
              <a:fillRect/>
            </a:stretch>
          </p:blipFill>
          <p:spPr>
            <a:xfrm>
              <a:off x="22033607" y="7510031"/>
              <a:ext cx="2040254" cy="1525004"/>
            </a:xfrm>
            <a:prstGeom prst="rect">
              <a:avLst/>
            </a:prstGeom>
            <a:effectLst>
              <a:outerShdw blurRad="50800" dist="38100" dir="13500000" algn="br" rotWithShape="0">
                <a:prstClr val="black">
                  <a:alpha val="40000"/>
                </a:prstClr>
              </a:outerShdw>
            </a:effectLst>
          </p:spPr>
        </p:pic>
        <p:sp>
          <p:nvSpPr>
            <p:cNvPr id="114" name="Text Placeholder 16">
              <a:extLst>
                <a:ext uri="{FF2B5EF4-FFF2-40B4-BE49-F238E27FC236}">
                  <a16:creationId xmlns:a16="http://schemas.microsoft.com/office/drawing/2014/main" id="{B8E92F48-AB16-8A41-A0D7-5ABEA24081B9}"/>
                </a:ext>
              </a:extLst>
            </p:cNvPr>
            <p:cNvSpPr txBox="1">
              <a:spLocks/>
            </p:cNvSpPr>
            <p:nvPr/>
          </p:nvSpPr>
          <p:spPr>
            <a:xfrm>
              <a:off x="12799323" y="9528150"/>
              <a:ext cx="11384382" cy="41592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dirty="0">
                  <a:solidFill>
                    <a:schemeClr val="tx1">
                      <a:lumMod val="75000"/>
                      <a:lumOff val="25000"/>
                    </a:schemeClr>
                  </a:solidFill>
                  <a:latin typeface="Garamond" panose="02020404030301010803" pitchFamily="18" charset="0"/>
                </a:rPr>
                <a:t>*Used as supplementary data in the Forest Change Detection Tool 2.0</a:t>
              </a:r>
            </a:p>
          </p:txBody>
        </p:sp>
      </p:grpSp>
      <p:cxnSp>
        <p:nvCxnSpPr>
          <p:cNvPr id="456" name="Straight Arrow Connector 455">
            <a:extLst>
              <a:ext uri="{FF2B5EF4-FFF2-40B4-BE49-F238E27FC236}">
                <a16:creationId xmlns:a16="http://schemas.microsoft.com/office/drawing/2014/main" id="{5297877D-DE14-A84F-A6C6-EC259CC07B0C}"/>
              </a:ext>
            </a:extLst>
          </p:cNvPr>
          <p:cNvCxnSpPr>
            <a:cxnSpLocks/>
            <a:stCxn id="52" idx="2"/>
            <a:endCxn id="55" idx="2"/>
          </p:cNvCxnSpPr>
          <p:nvPr/>
        </p:nvCxnSpPr>
        <p:spPr>
          <a:xfrm>
            <a:off x="6822071" y="12911819"/>
            <a:ext cx="2932" cy="31567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420C333-06B2-3241-92CE-117C7837D8F4}"/>
              </a:ext>
            </a:extLst>
          </p:cNvPr>
          <p:cNvGrpSpPr/>
          <p:nvPr/>
        </p:nvGrpSpPr>
        <p:grpSpPr>
          <a:xfrm>
            <a:off x="2005929" y="12254129"/>
            <a:ext cx="9638145" cy="7416665"/>
            <a:chOff x="1785524" y="14086565"/>
            <a:chExt cx="9638145" cy="7416665"/>
          </a:xfrm>
        </p:grpSpPr>
        <p:grpSp>
          <p:nvGrpSpPr>
            <p:cNvPr id="10" name="Group 9">
              <a:extLst>
                <a:ext uri="{FF2B5EF4-FFF2-40B4-BE49-F238E27FC236}">
                  <a16:creationId xmlns:a16="http://schemas.microsoft.com/office/drawing/2014/main" id="{7896AE40-CBB5-C24C-B6BF-F5AB302F0118}"/>
                </a:ext>
              </a:extLst>
            </p:cNvPr>
            <p:cNvGrpSpPr/>
            <p:nvPr/>
          </p:nvGrpSpPr>
          <p:grpSpPr>
            <a:xfrm>
              <a:off x="1785524" y="14086565"/>
              <a:ext cx="9638145" cy="7416665"/>
              <a:chOff x="1785524" y="14086565"/>
              <a:chExt cx="9638145" cy="7416665"/>
            </a:xfrm>
          </p:grpSpPr>
          <p:sp>
            <p:nvSpPr>
              <p:cNvPr id="295" name="Rectangle 294">
                <a:extLst>
                  <a:ext uri="{FF2B5EF4-FFF2-40B4-BE49-F238E27FC236}">
                    <a16:creationId xmlns:a16="http://schemas.microsoft.com/office/drawing/2014/main" id="{2DE52931-CD73-4944-A995-92A9E9D4F471}"/>
                  </a:ext>
                </a:extLst>
              </p:cNvPr>
              <p:cNvSpPr/>
              <p:nvPr/>
            </p:nvSpPr>
            <p:spPr>
              <a:xfrm>
                <a:off x="7277215" y="20727482"/>
                <a:ext cx="2291596" cy="775748"/>
              </a:xfrm>
              <a:prstGeom prst="rect">
                <a:avLst/>
              </a:prstGeom>
              <a:solidFill>
                <a:srgbClr val="75BF88"/>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56F98421-D7C3-8A47-9323-0DA74D1436AD}"/>
                  </a:ext>
                </a:extLst>
              </p:cNvPr>
              <p:cNvGrpSpPr/>
              <p:nvPr/>
            </p:nvGrpSpPr>
            <p:grpSpPr>
              <a:xfrm>
                <a:off x="1785524" y="14086565"/>
                <a:ext cx="9638145" cy="7362179"/>
                <a:chOff x="1785524" y="14086565"/>
                <a:chExt cx="9638145" cy="7362179"/>
              </a:xfrm>
            </p:grpSpPr>
            <p:grpSp>
              <p:nvGrpSpPr>
                <p:cNvPr id="5" name="Group 4">
                  <a:extLst>
                    <a:ext uri="{FF2B5EF4-FFF2-40B4-BE49-F238E27FC236}">
                      <a16:creationId xmlns:a16="http://schemas.microsoft.com/office/drawing/2014/main" id="{FA2C9BB2-DD9B-3349-AF60-339D4ED83368}"/>
                    </a:ext>
                  </a:extLst>
                </p:cNvPr>
                <p:cNvGrpSpPr/>
                <p:nvPr/>
              </p:nvGrpSpPr>
              <p:grpSpPr>
                <a:xfrm>
                  <a:off x="1785524" y="14086565"/>
                  <a:ext cx="9638145" cy="7362179"/>
                  <a:chOff x="1803194" y="12617641"/>
                  <a:chExt cx="9638145" cy="7362179"/>
                </a:xfrm>
              </p:grpSpPr>
              <p:sp>
                <p:nvSpPr>
                  <p:cNvPr id="52" name="Rectangle 51">
                    <a:extLst>
                      <a:ext uri="{FF2B5EF4-FFF2-40B4-BE49-F238E27FC236}">
                        <a16:creationId xmlns:a16="http://schemas.microsoft.com/office/drawing/2014/main" id="{ACEA7CB9-113D-544A-8345-357197C609BA}"/>
                      </a:ext>
                    </a:extLst>
                  </p:cNvPr>
                  <p:cNvSpPr/>
                  <p:nvPr/>
                </p:nvSpPr>
                <p:spPr>
                  <a:xfrm>
                    <a:off x="5717127" y="12617641"/>
                    <a:ext cx="1804417" cy="657690"/>
                  </a:xfrm>
                  <a:prstGeom prst="rect">
                    <a:avLst/>
                  </a:prstGeom>
                  <a:solidFill>
                    <a:schemeClr val="accent6">
                      <a:lumMod val="60000"/>
                      <a:lumOff val="40000"/>
                    </a:schemeClr>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Can 53">
                    <a:extLst>
                      <a:ext uri="{FF2B5EF4-FFF2-40B4-BE49-F238E27FC236}">
                        <a16:creationId xmlns:a16="http://schemas.microsoft.com/office/drawing/2014/main" id="{F251173D-421F-0A4F-98D5-1AFAFDB05ED5}"/>
                      </a:ext>
                    </a:extLst>
                  </p:cNvPr>
                  <p:cNvSpPr/>
                  <p:nvPr/>
                </p:nvSpPr>
                <p:spPr>
                  <a:xfrm rot="5400000">
                    <a:off x="2621885" y="12786276"/>
                    <a:ext cx="880382" cy="2517763"/>
                  </a:xfrm>
                  <a:prstGeom prst="can">
                    <a:avLst/>
                  </a:prstGeom>
                  <a:solidFill>
                    <a:schemeClr val="accent6">
                      <a:lumMod val="40000"/>
                      <a:lumOff val="60000"/>
                    </a:schemeClr>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an 54">
                    <a:extLst>
                      <a:ext uri="{FF2B5EF4-FFF2-40B4-BE49-F238E27FC236}">
                        <a16:creationId xmlns:a16="http://schemas.microsoft.com/office/drawing/2014/main" id="{99E863B8-2930-404E-ACBA-38A78AFB4CF9}"/>
                      </a:ext>
                    </a:extLst>
                  </p:cNvPr>
                  <p:cNvSpPr/>
                  <p:nvPr/>
                </p:nvSpPr>
                <p:spPr>
                  <a:xfrm rot="5400000">
                    <a:off x="6182077" y="12772314"/>
                    <a:ext cx="880382" cy="2517763"/>
                  </a:xfrm>
                  <a:prstGeom prst="can">
                    <a:avLst/>
                  </a:prstGeom>
                  <a:solidFill>
                    <a:schemeClr val="accent6">
                      <a:lumMod val="40000"/>
                      <a:lumOff val="60000"/>
                    </a:schemeClr>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Can 55">
                    <a:extLst>
                      <a:ext uri="{FF2B5EF4-FFF2-40B4-BE49-F238E27FC236}">
                        <a16:creationId xmlns:a16="http://schemas.microsoft.com/office/drawing/2014/main" id="{116BFA48-85E6-9E40-93C4-B5ECA2DFB126}"/>
                      </a:ext>
                    </a:extLst>
                  </p:cNvPr>
                  <p:cNvSpPr/>
                  <p:nvPr/>
                </p:nvSpPr>
                <p:spPr>
                  <a:xfrm rot="5400000">
                    <a:off x="9742268" y="12766782"/>
                    <a:ext cx="880379" cy="2517763"/>
                  </a:xfrm>
                  <a:prstGeom prst="can">
                    <a:avLst/>
                  </a:prstGeom>
                  <a:solidFill>
                    <a:schemeClr val="accent6">
                      <a:lumMod val="40000"/>
                      <a:lumOff val="60000"/>
                    </a:schemeClr>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7" name="Rectangle 56">
                    <a:extLst>
                      <a:ext uri="{FF2B5EF4-FFF2-40B4-BE49-F238E27FC236}">
                        <a16:creationId xmlns:a16="http://schemas.microsoft.com/office/drawing/2014/main" id="{559AAB8E-1BF0-4146-B3FD-421C9019A424}"/>
                      </a:ext>
                    </a:extLst>
                  </p:cNvPr>
                  <p:cNvSpPr/>
                  <p:nvPr/>
                </p:nvSpPr>
                <p:spPr>
                  <a:xfrm>
                    <a:off x="2157574" y="14861860"/>
                    <a:ext cx="1804417" cy="657690"/>
                  </a:xfrm>
                  <a:prstGeom prst="rect">
                    <a:avLst/>
                  </a:prstGeom>
                  <a:solidFill>
                    <a:schemeClr val="accent6">
                      <a:lumMod val="60000"/>
                      <a:lumOff val="40000"/>
                    </a:schemeClr>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AA4B3EB9-B0F0-C846-BB9E-007C4ABDC0FB}"/>
                      </a:ext>
                    </a:extLst>
                  </p:cNvPr>
                  <p:cNvSpPr/>
                  <p:nvPr/>
                </p:nvSpPr>
                <p:spPr>
                  <a:xfrm>
                    <a:off x="5480465" y="14842890"/>
                    <a:ext cx="2291596" cy="773920"/>
                  </a:xfrm>
                  <a:prstGeom prst="rect">
                    <a:avLst/>
                  </a:prstGeom>
                  <a:solidFill>
                    <a:srgbClr val="75BF88"/>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95E906F9-2E33-4C4D-8565-E8A742950B66}"/>
                      </a:ext>
                    </a:extLst>
                  </p:cNvPr>
                  <p:cNvSpPr/>
                  <p:nvPr/>
                </p:nvSpPr>
                <p:spPr>
                  <a:xfrm>
                    <a:off x="5719252" y="15840566"/>
                    <a:ext cx="1804417" cy="657690"/>
                  </a:xfrm>
                  <a:prstGeom prst="rect">
                    <a:avLst/>
                  </a:prstGeom>
                  <a:solidFill>
                    <a:schemeClr val="accent6">
                      <a:lumMod val="60000"/>
                      <a:lumOff val="40000"/>
                    </a:schemeClr>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Stored Data 60">
                    <a:extLst>
                      <a:ext uri="{FF2B5EF4-FFF2-40B4-BE49-F238E27FC236}">
                        <a16:creationId xmlns:a16="http://schemas.microsoft.com/office/drawing/2014/main" id="{192A8538-669F-6044-959C-2DE3F8140A9A}"/>
                      </a:ext>
                    </a:extLst>
                  </p:cNvPr>
                  <p:cNvSpPr/>
                  <p:nvPr/>
                </p:nvSpPr>
                <p:spPr>
                  <a:xfrm>
                    <a:off x="3987283" y="17979454"/>
                    <a:ext cx="2300057" cy="1020454"/>
                  </a:xfrm>
                  <a:prstGeom prst="flowChartOnlineStorage">
                    <a:avLst/>
                  </a:prstGeom>
                  <a:solidFill>
                    <a:srgbClr val="00995C"/>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Stored Data 61">
                    <a:extLst>
                      <a:ext uri="{FF2B5EF4-FFF2-40B4-BE49-F238E27FC236}">
                        <a16:creationId xmlns:a16="http://schemas.microsoft.com/office/drawing/2014/main" id="{08459A70-0279-7047-A96B-0FCFA85FDA53}"/>
                      </a:ext>
                    </a:extLst>
                  </p:cNvPr>
                  <p:cNvSpPr/>
                  <p:nvPr/>
                </p:nvSpPr>
                <p:spPr>
                  <a:xfrm>
                    <a:off x="7302045" y="17979453"/>
                    <a:ext cx="2300400" cy="1022400"/>
                  </a:xfrm>
                  <a:prstGeom prst="flowChartOnlineStorage">
                    <a:avLst/>
                  </a:prstGeom>
                  <a:solidFill>
                    <a:srgbClr val="00995C"/>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70F06DA-0A28-6848-9B65-C5FB8ACADCB9}"/>
                      </a:ext>
                    </a:extLst>
                  </p:cNvPr>
                  <p:cNvSpPr/>
                  <p:nvPr/>
                </p:nvSpPr>
                <p:spPr>
                  <a:xfrm>
                    <a:off x="1803194" y="19322130"/>
                    <a:ext cx="1804417" cy="657690"/>
                  </a:xfrm>
                  <a:prstGeom prst="rect">
                    <a:avLst/>
                  </a:prstGeom>
                  <a:solidFill>
                    <a:schemeClr val="accent6">
                      <a:lumMod val="60000"/>
                      <a:lumOff val="40000"/>
                    </a:schemeClr>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F4A72846-ADF3-5049-8AC7-550B607978EC}"/>
                      </a:ext>
                    </a:extLst>
                  </p:cNvPr>
                  <p:cNvSpPr txBox="1"/>
                  <p:nvPr/>
                </p:nvSpPr>
                <p:spPr>
                  <a:xfrm>
                    <a:off x="5812060" y="12657765"/>
                    <a:ext cx="1614552" cy="584775"/>
                  </a:xfrm>
                  <a:prstGeom prst="rect">
                    <a:avLst/>
                  </a:prstGeom>
                  <a:noFill/>
                </p:spPr>
                <p:txBody>
                  <a:bodyPr wrap="square" rtlCol="0">
                    <a:spAutoFit/>
                  </a:bodyPr>
                  <a:lstStyle/>
                  <a:p>
                    <a:pPr algn="ctr"/>
                    <a:r>
                      <a:rPr lang="en-US" sz="1600" b="1" dirty="0">
                        <a:solidFill>
                          <a:schemeClr val="tx1">
                            <a:lumMod val="75000"/>
                            <a:lumOff val="25000"/>
                          </a:schemeClr>
                        </a:solidFill>
                      </a:rPr>
                      <a:t>Data Collection</a:t>
                    </a:r>
                  </a:p>
                </p:txBody>
              </p:sp>
              <p:sp>
                <p:nvSpPr>
                  <p:cNvPr id="67" name="TextBox 66">
                    <a:extLst>
                      <a:ext uri="{FF2B5EF4-FFF2-40B4-BE49-F238E27FC236}">
                        <a16:creationId xmlns:a16="http://schemas.microsoft.com/office/drawing/2014/main" id="{138060C1-A8C7-2747-B6AA-8A12E499E82C}"/>
                      </a:ext>
                    </a:extLst>
                  </p:cNvPr>
                  <p:cNvSpPr txBox="1"/>
                  <p:nvPr/>
                </p:nvSpPr>
                <p:spPr>
                  <a:xfrm>
                    <a:off x="2001178" y="13601074"/>
                    <a:ext cx="2073315" cy="861774"/>
                  </a:xfrm>
                  <a:prstGeom prst="rect">
                    <a:avLst/>
                  </a:prstGeom>
                  <a:noFill/>
                </p:spPr>
                <p:txBody>
                  <a:bodyPr wrap="square" rtlCol="0">
                    <a:spAutoFit/>
                  </a:bodyPr>
                  <a:lstStyle/>
                  <a:p>
                    <a:pPr algn="ctr"/>
                    <a:r>
                      <a:rPr lang="en-US" sz="1600" b="1" dirty="0">
                        <a:solidFill>
                          <a:schemeClr val="tx1">
                            <a:lumMod val="75000"/>
                            <a:lumOff val="25000"/>
                          </a:schemeClr>
                        </a:solidFill>
                      </a:rPr>
                      <a:t>Landsat 5 TM</a:t>
                    </a:r>
                  </a:p>
                  <a:p>
                    <a:pPr algn="ctr"/>
                    <a:r>
                      <a:rPr lang="en-US" sz="1600" b="1" dirty="0">
                        <a:solidFill>
                          <a:schemeClr val="tx1">
                            <a:lumMod val="75000"/>
                            <a:lumOff val="25000"/>
                          </a:schemeClr>
                        </a:solidFill>
                      </a:rPr>
                      <a:t>Landsat 7 ETM+</a:t>
                    </a:r>
                  </a:p>
                  <a:p>
                    <a:pPr algn="ctr"/>
                    <a:r>
                      <a:rPr lang="en-US" sz="1600" b="1" dirty="0">
                        <a:solidFill>
                          <a:schemeClr val="tx1">
                            <a:lumMod val="75000"/>
                            <a:lumOff val="25000"/>
                          </a:schemeClr>
                        </a:solidFill>
                      </a:rPr>
                      <a:t>Landsat 8 OLI </a:t>
                    </a:r>
                  </a:p>
                </p:txBody>
              </p:sp>
              <p:sp>
                <p:nvSpPr>
                  <p:cNvPr id="68" name="TextBox 67">
                    <a:extLst>
                      <a:ext uri="{FF2B5EF4-FFF2-40B4-BE49-F238E27FC236}">
                        <a16:creationId xmlns:a16="http://schemas.microsoft.com/office/drawing/2014/main" id="{3730BD21-C877-8A42-8FFB-51DA6BED82BF}"/>
                      </a:ext>
                    </a:extLst>
                  </p:cNvPr>
                  <p:cNvSpPr txBox="1"/>
                  <p:nvPr/>
                </p:nvSpPr>
                <p:spPr>
                  <a:xfrm>
                    <a:off x="5246526" y="13722419"/>
                    <a:ext cx="2673426" cy="584775"/>
                  </a:xfrm>
                  <a:prstGeom prst="rect">
                    <a:avLst/>
                  </a:prstGeom>
                  <a:noFill/>
                  <a:ln>
                    <a:noFill/>
                  </a:ln>
                </p:spPr>
                <p:txBody>
                  <a:bodyPr wrap="square" rtlCol="0">
                    <a:spAutoFit/>
                  </a:bodyPr>
                  <a:lstStyle/>
                  <a:p>
                    <a:pPr algn="ctr"/>
                    <a:r>
                      <a:rPr lang="en-US" sz="1600" b="1" dirty="0">
                        <a:solidFill>
                          <a:schemeClr val="tx1">
                            <a:lumMod val="75000"/>
                            <a:lumOff val="25000"/>
                          </a:schemeClr>
                        </a:solidFill>
                      </a:rPr>
                      <a:t>Advanced Land Observing Satellite</a:t>
                    </a:r>
                  </a:p>
                </p:txBody>
              </p:sp>
              <p:sp>
                <p:nvSpPr>
                  <p:cNvPr id="69" name="TextBox 68">
                    <a:extLst>
                      <a:ext uri="{FF2B5EF4-FFF2-40B4-BE49-F238E27FC236}">
                        <a16:creationId xmlns:a16="http://schemas.microsoft.com/office/drawing/2014/main" id="{8C5B87D4-0C26-ED4F-8BF6-AB10F8145122}"/>
                      </a:ext>
                    </a:extLst>
                  </p:cNvPr>
                  <p:cNvSpPr txBox="1"/>
                  <p:nvPr/>
                </p:nvSpPr>
                <p:spPr>
                  <a:xfrm>
                    <a:off x="9066134" y="13753360"/>
                    <a:ext cx="2166148" cy="584775"/>
                  </a:xfrm>
                  <a:prstGeom prst="rect">
                    <a:avLst/>
                  </a:prstGeom>
                  <a:noFill/>
                </p:spPr>
                <p:txBody>
                  <a:bodyPr wrap="square" rtlCol="0">
                    <a:spAutoFit/>
                  </a:bodyPr>
                  <a:lstStyle/>
                  <a:p>
                    <a:pPr algn="ctr"/>
                    <a:r>
                      <a:rPr lang="en-US" sz="1600" b="1" dirty="0">
                        <a:solidFill>
                          <a:schemeClr val="tx1">
                            <a:lumMod val="75000"/>
                            <a:lumOff val="25000"/>
                          </a:schemeClr>
                        </a:solidFill>
                      </a:rPr>
                      <a:t>Google Earth Pro &amp; Ancillary Data</a:t>
                    </a:r>
                  </a:p>
                </p:txBody>
              </p:sp>
              <p:sp>
                <p:nvSpPr>
                  <p:cNvPr id="71" name="TextBox 70">
                    <a:extLst>
                      <a:ext uri="{FF2B5EF4-FFF2-40B4-BE49-F238E27FC236}">
                        <a16:creationId xmlns:a16="http://schemas.microsoft.com/office/drawing/2014/main" id="{636586DA-E5DB-5046-87C0-B3BF8C2C48F6}"/>
                      </a:ext>
                    </a:extLst>
                  </p:cNvPr>
                  <p:cNvSpPr txBox="1"/>
                  <p:nvPr/>
                </p:nvSpPr>
                <p:spPr>
                  <a:xfrm>
                    <a:off x="2157574" y="15016608"/>
                    <a:ext cx="1804417" cy="338554"/>
                  </a:xfrm>
                  <a:prstGeom prst="rect">
                    <a:avLst/>
                  </a:prstGeom>
                  <a:noFill/>
                </p:spPr>
                <p:txBody>
                  <a:bodyPr wrap="square" rtlCol="0">
                    <a:spAutoFit/>
                  </a:bodyPr>
                  <a:lstStyle/>
                  <a:p>
                    <a:pPr algn="ctr"/>
                    <a:r>
                      <a:rPr lang="en-US" sz="1600" b="1" dirty="0">
                        <a:solidFill>
                          <a:schemeClr val="tx1">
                            <a:lumMod val="75000"/>
                            <a:lumOff val="25000"/>
                          </a:schemeClr>
                        </a:solidFill>
                      </a:rPr>
                      <a:t>Cloud Masking</a:t>
                    </a:r>
                  </a:p>
                </p:txBody>
              </p:sp>
              <p:sp>
                <p:nvSpPr>
                  <p:cNvPr id="72" name="TextBox 71">
                    <a:extLst>
                      <a:ext uri="{FF2B5EF4-FFF2-40B4-BE49-F238E27FC236}">
                        <a16:creationId xmlns:a16="http://schemas.microsoft.com/office/drawing/2014/main" id="{4BD6780E-50CD-AA4A-B999-AC4045CC868F}"/>
                      </a:ext>
                    </a:extLst>
                  </p:cNvPr>
                  <p:cNvSpPr txBox="1"/>
                  <p:nvPr/>
                </p:nvSpPr>
                <p:spPr>
                  <a:xfrm>
                    <a:off x="5472049" y="14819368"/>
                    <a:ext cx="2338475" cy="830997"/>
                  </a:xfrm>
                  <a:prstGeom prst="rect">
                    <a:avLst/>
                  </a:prstGeom>
                  <a:noFill/>
                </p:spPr>
                <p:txBody>
                  <a:bodyPr wrap="square" rtlCol="0">
                    <a:spAutoFit/>
                  </a:bodyPr>
                  <a:lstStyle/>
                  <a:p>
                    <a:pPr algn="ctr"/>
                    <a:r>
                      <a:rPr lang="en-US" sz="1600" b="1" dirty="0">
                        <a:solidFill>
                          <a:schemeClr val="tx1">
                            <a:lumMod val="75000"/>
                            <a:lumOff val="25000"/>
                          </a:schemeClr>
                        </a:solidFill>
                      </a:rPr>
                      <a:t>Digital Elevation Model and </a:t>
                    </a:r>
                  </a:p>
                  <a:p>
                    <a:pPr algn="ctr"/>
                    <a:r>
                      <a:rPr lang="en-US" sz="1600" b="1" dirty="0">
                        <a:solidFill>
                          <a:schemeClr val="tx1">
                            <a:lumMod val="75000"/>
                            <a:lumOff val="25000"/>
                          </a:schemeClr>
                        </a:solidFill>
                      </a:rPr>
                      <a:t>Slope Maps</a:t>
                    </a:r>
                  </a:p>
                </p:txBody>
              </p:sp>
              <p:sp>
                <p:nvSpPr>
                  <p:cNvPr id="75" name="TextBox 74">
                    <a:extLst>
                      <a:ext uri="{FF2B5EF4-FFF2-40B4-BE49-F238E27FC236}">
                        <a16:creationId xmlns:a16="http://schemas.microsoft.com/office/drawing/2014/main" id="{EE305EAC-AD80-9446-B4BB-E749A6F116ED}"/>
                      </a:ext>
                    </a:extLst>
                  </p:cNvPr>
                  <p:cNvSpPr txBox="1"/>
                  <p:nvPr/>
                </p:nvSpPr>
                <p:spPr>
                  <a:xfrm>
                    <a:off x="5779739" y="15979111"/>
                    <a:ext cx="1694216" cy="338554"/>
                  </a:xfrm>
                  <a:prstGeom prst="rect">
                    <a:avLst/>
                  </a:prstGeom>
                  <a:noFill/>
                </p:spPr>
                <p:txBody>
                  <a:bodyPr wrap="square" rtlCol="0">
                    <a:spAutoFit/>
                  </a:bodyPr>
                  <a:lstStyle/>
                  <a:p>
                    <a:pPr algn="ctr"/>
                    <a:r>
                      <a:rPr lang="en-US" sz="1600" b="1" dirty="0">
                        <a:solidFill>
                          <a:schemeClr val="tx1">
                            <a:lumMod val="75000"/>
                            <a:lumOff val="25000"/>
                          </a:schemeClr>
                        </a:solidFill>
                      </a:rPr>
                      <a:t>Classification</a:t>
                    </a:r>
                  </a:p>
                </p:txBody>
              </p:sp>
              <p:sp>
                <p:nvSpPr>
                  <p:cNvPr id="77" name="Rectangle 76">
                    <a:extLst>
                      <a:ext uri="{FF2B5EF4-FFF2-40B4-BE49-F238E27FC236}">
                        <a16:creationId xmlns:a16="http://schemas.microsoft.com/office/drawing/2014/main" id="{A80D489C-C2CA-A649-B25A-EE48E26E56F1}"/>
                      </a:ext>
                    </a:extLst>
                  </p:cNvPr>
                  <p:cNvSpPr/>
                  <p:nvPr/>
                </p:nvSpPr>
                <p:spPr>
                  <a:xfrm>
                    <a:off x="2436464" y="16960528"/>
                    <a:ext cx="2291596" cy="773920"/>
                  </a:xfrm>
                  <a:prstGeom prst="rect">
                    <a:avLst/>
                  </a:prstGeom>
                  <a:solidFill>
                    <a:srgbClr val="75BF88"/>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4147179D-4D95-FE4E-A0A7-EE7002923A5E}"/>
                      </a:ext>
                    </a:extLst>
                  </p:cNvPr>
                  <p:cNvSpPr/>
                  <p:nvPr/>
                </p:nvSpPr>
                <p:spPr>
                  <a:xfrm>
                    <a:off x="5473816" y="16957608"/>
                    <a:ext cx="2291596" cy="773920"/>
                  </a:xfrm>
                  <a:prstGeom prst="rect">
                    <a:avLst/>
                  </a:prstGeom>
                  <a:solidFill>
                    <a:srgbClr val="75BF88"/>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93B5A550-7649-D144-A983-0228D7E8AC99}"/>
                      </a:ext>
                    </a:extLst>
                  </p:cNvPr>
                  <p:cNvSpPr/>
                  <p:nvPr/>
                </p:nvSpPr>
                <p:spPr>
                  <a:xfrm>
                    <a:off x="8510460" y="16962642"/>
                    <a:ext cx="2291596" cy="773920"/>
                  </a:xfrm>
                  <a:prstGeom prst="rect">
                    <a:avLst/>
                  </a:prstGeom>
                  <a:solidFill>
                    <a:srgbClr val="75BF88"/>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547EA2F2-A752-264B-9200-E82DE06D6CE0}"/>
                      </a:ext>
                    </a:extLst>
                  </p:cNvPr>
                  <p:cNvSpPr txBox="1"/>
                  <p:nvPr/>
                </p:nvSpPr>
                <p:spPr>
                  <a:xfrm>
                    <a:off x="2453790" y="17059046"/>
                    <a:ext cx="2239237" cy="584775"/>
                  </a:xfrm>
                  <a:prstGeom prst="rect">
                    <a:avLst/>
                  </a:prstGeom>
                  <a:noFill/>
                </p:spPr>
                <p:txBody>
                  <a:bodyPr wrap="square" rtlCol="0">
                    <a:spAutoFit/>
                  </a:bodyPr>
                  <a:lstStyle/>
                  <a:p>
                    <a:pPr algn="ctr"/>
                    <a:r>
                      <a:rPr lang="en-US" sz="1600" b="1" dirty="0">
                        <a:solidFill>
                          <a:schemeClr val="tx1">
                            <a:lumMod val="75000"/>
                            <a:lumOff val="25000"/>
                          </a:schemeClr>
                        </a:solidFill>
                      </a:rPr>
                      <a:t>1999 Classification Map</a:t>
                    </a:r>
                  </a:p>
                </p:txBody>
              </p:sp>
              <p:sp>
                <p:nvSpPr>
                  <p:cNvPr id="83" name="TextBox 82">
                    <a:extLst>
                      <a:ext uri="{FF2B5EF4-FFF2-40B4-BE49-F238E27FC236}">
                        <a16:creationId xmlns:a16="http://schemas.microsoft.com/office/drawing/2014/main" id="{09F80DFF-6CB4-FA40-BB05-9CFE1F2EAF40}"/>
                      </a:ext>
                    </a:extLst>
                  </p:cNvPr>
                  <p:cNvSpPr txBox="1"/>
                  <p:nvPr/>
                </p:nvSpPr>
                <p:spPr>
                  <a:xfrm>
                    <a:off x="5473108" y="17062228"/>
                    <a:ext cx="2277273" cy="584775"/>
                  </a:xfrm>
                  <a:prstGeom prst="rect">
                    <a:avLst/>
                  </a:prstGeom>
                  <a:noFill/>
                </p:spPr>
                <p:txBody>
                  <a:bodyPr wrap="square" rtlCol="0">
                    <a:spAutoFit/>
                  </a:bodyPr>
                  <a:lstStyle/>
                  <a:p>
                    <a:pPr algn="ctr"/>
                    <a:r>
                      <a:rPr lang="en-US" sz="1600" b="1" dirty="0">
                        <a:solidFill>
                          <a:schemeClr val="tx1">
                            <a:lumMod val="75000"/>
                            <a:lumOff val="25000"/>
                          </a:schemeClr>
                        </a:solidFill>
                      </a:rPr>
                      <a:t>2009 Classification Map</a:t>
                    </a:r>
                  </a:p>
                </p:txBody>
              </p:sp>
              <p:sp>
                <p:nvSpPr>
                  <p:cNvPr id="84" name="TextBox 83">
                    <a:extLst>
                      <a:ext uri="{FF2B5EF4-FFF2-40B4-BE49-F238E27FC236}">
                        <a16:creationId xmlns:a16="http://schemas.microsoft.com/office/drawing/2014/main" id="{7286A1A2-28AF-FC4B-9A8A-C65119B9BA53}"/>
                      </a:ext>
                    </a:extLst>
                  </p:cNvPr>
                  <p:cNvSpPr txBox="1"/>
                  <p:nvPr/>
                </p:nvSpPr>
                <p:spPr>
                  <a:xfrm>
                    <a:off x="8534934" y="17061208"/>
                    <a:ext cx="2171165" cy="584775"/>
                  </a:xfrm>
                  <a:prstGeom prst="rect">
                    <a:avLst/>
                  </a:prstGeom>
                  <a:noFill/>
                </p:spPr>
                <p:txBody>
                  <a:bodyPr wrap="square" rtlCol="0">
                    <a:spAutoFit/>
                  </a:bodyPr>
                  <a:lstStyle/>
                  <a:p>
                    <a:pPr algn="ctr"/>
                    <a:r>
                      <a:rPr lang="en-US" sz="1600" b="1" dirty="0">
                        <a:solidFill>
                          <a:schemeClr val="tx1">
                            <a:lumMod val="75000"/>
                            <a:lumOff val="25000"/>
                          </a:schemeClr>
                        </a:solidFill>
                      </a:rPr>
                      <a:t>2019 Classification Map</a:t>
                    </a:r>
                  </a:p>
                </p:txBody>
              </p:sp>
              <p:sp>
                <p:nvSpPr>
                  <p:cNvPr id="85" name="TextBox 84">
                    <a:extLst>
                      <a:ext uri="{FF2B5EF4-FFF2-40B4-BE49-F238E27FC236}">
                        <a16:creationId xmlns:a16="http://schemas.microsoft.com/office/drawing/2014/main" id="{4C01983D-0A00-FD46-8004-D79FAA6F3BFF}"/>
                      </a:ext>
                    </a:extLst>
                  </p:cNvPr>
                  <p:cNvSpPr txBox="1"/>
                  <p:nvPr/>
                </p:nvSpPr>
                <p:spPr>
                  <a:xfrm>
                    <a:off x="4091098" y="18069456"/>
                    <a:ext cx="1858618" cy="880241"/>
                  </a:xfrm>
                  <a:prstGeom prst="rect">
                    <a:avLst/>
                  </a:prstGeom>
                  <a:noFill/>
                </p:spPr>
                <p:txBody>
                  <a:bodyPr wrap="square" rtlCol="0">
                    <a:spAutoFit/>
                  </a:bodyPr>
                  <a:lstStyle/>
                  <a:p>
                    <a:pPr algn="ctr">
                      <a:lnSpc>
                        <a:spcPct val="80000"/>
                      </a:lnSpc>
                    </a:pPr>
                    <a:r>
                      <a:rPr lang="en-US" sz="1600" b="1" dirty="0">
                        <a:solidFill>
                          <a:schemeClr val="tx1">
                            <a:lumMod val="75000"/>
                            <a:lumOff val="25000"/>
                          </a:schemeClr>
                        </a:solidFill>
                      </a:rPr>
                      <a:t>QGIS</a:t>
                    </a:r>
                    <a:r>
                      <a:rPr lang="en-US" sz="1600" b="1" dirty="0">
                        <a:solidFill>
                          <a:schemeClr val="tx1">
                            <a:lumMod val="75000"/>
                            <a:lumOff val="25000"/>
                          </a:schemeClr>
                        </a:solidFill>
                        <a:cs typeface="Arial" panose="020B0604020202020204" pitchFamily="34" charset="0"/>
                      </a:rPr>
                      <a:t> Modules for Land Use Change Simulations </a:t>
                    </a:r>
                    <a:endParaRPr lang="en-US" sz="1600" b="1" dirty="0">
                      <a:solidFill>
                        <a:schemeClr val="tx1">
                          <a:lumMod val="75000"/>
                          <a:lumOff val="25000"/>
                        </a:schemeClr>
                      </a:solidFill>
                    </a:endParaRPr>
                  </a:p>
                </p:txBody>
              </p:sp>
              <p:sp>
                <p:nvSpPr>
                  <p:cNvPr id="89" name="TextBox 88">
                    <a:extLst>
                      <a:ext uri="{FF2B5EF4-FFF2-40B4-BE49-F238E27FC236}">
                        <a16:creationId xmlns:a16="http://schemas.microsoft.com/office/drawing/2014/main" id="{5F703864-F12D-7E48-B940-BC4FE5650C50}"/>
                      </a:ext>
                    </a:extLst>
                  </p:cNvPr>
                  <p:cNvSpPr txBox="1"/>
                  <p:nvPr/>
                </p:nvSpPr>
                <p:spPr>
                  <a:xfrm>
                    <a:off x="1849867" y="19378630"/>
                    <a:ext cx="1711070" cy="584775"/>
                  </a:xfrm>
                  <a:prstGeom prst="rect">
                    <a:avLst/>
                  </a:prstGeom>
                  <a:noFill/>
                </p:spPr>
                <p:txBody>
                  <a:bodyPr wrap="square" rtlCol="0">
                    <a:spAutoFit/>
                  </a:bodyPr>
                  <a:lstStyle/>
                  <a:p>
                    <a:pPr algn="ctr"/>
                    <a:r>
                      <a:rPr lang="en-US" sz="1600" b="1" dirty="0">
                        <a:solidFill>
                          <a:schemeClr val="tx1">
                            <a:lumMod val="75000"/>
                            <a:lumOff val="25000"/>
                          </a:schemeClr>
                        </a:solidFill>
                      </a:rPr>
                      <a:t>Accuracy Assessment</a:t>
                    </a:r>
                  </a:p>
                </p:txBody>
              </p:sp>
              <p:cxnSp>
                <p:nvCxnSpPr>
                  <p:cNvPr id="93" name="Straight Arrow Connector 92">
                    <a:extLst>
                      <a:ext uri="{FF2B5EF4-FFF2-40B4-BE49-F238E27FC236}">
                        <a16:creationId xmlns:a16="http://schemas.microsoft.com/office/drawing/2014/main" id="{805A0E2F-F52F-6A43-86E6-6ADD0C339D3F}"/>
                      </a:ext>
                    </a:extLst>
                  </p:cNvPr>
                  <p:cNvCxnSpPr>
                    <a:cxnSpLocks/>
                    <a:stCxn id="54" idx="4"/>
                    <a:endCxn id="57" idx="0"/>
                  </p:cNvCxnSpPr>
                  <p:nvPr/>
                </p:nvCxnSpPr>
                <p:spPr>
                  <a:xfrm flipH="1">
                    <a:off x="3059783" y="14485349"/>
                    <a:ext cx="2293" cy="37651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713C1D3-4709-5E4B-9C3B-92CA9CD8A11D}"/>
                      </a:ext>
                    </a:extLst>
                  </p:cNvPr>
                  <p:cNvCxnSpPr>
                    <a:cxnSpLocks/>
                    <a:stCxn id="55" idx="4"/>
                    <a:endCxn id="58" idx="0"/>
                  </p:cNvCxnSpPr>
                  <p:nvPr/>
                </p:nvCxnSpPr>
                <p:spPr>
                  <a:xfrm>
                    <a:off x="6622268" y="14471387"/>
                    <a:ext cx="3995" cy="37150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Elbow Connector 94">
                    <a:extLst>
                      <a:ext uri="{FF2B5EF4-FFF2-40B4-BE49-F238E27FC236}">
                        <a16:creationId xmlns:a16="http://schemas.microsoft.com/office/drawing/2014/main" id="{81C16104-7D33-7B4E-B170-6726DD9EE31E}"/>
                      </a:ext>
                    </a:extLst>
                  </p:cNvPr>
                  <p:cNvCxnSpPr>
                    <a:cxnSpLocks/>
                    <a:stCxn id="56" idx="4"/>
                    <a:endCxn id="60" idx="3"/>
                  </p:cNvCxnSpPr>
                  <p:nvPr/>
                </p:nvCxnSpPr>
                <p:spPr>
                  <a:xfrm rot="5400000">
                    <a:off x="8001284" y="13988238"/>
                    <a:ext cx="1703558" cy="2658788"/>
                  </a:xfrm>
                  <a:prstGeom prst="bent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0E7F024-AEFA-2C4E-A866-901B7E80D6C9}"/>
                      </a:ext>
                    </a:extLst>
                  </p:cNvPr>
                  <p:cNvCxnSpPr>
                    <a:cxnSpLocks/>
                    <a:stCxn id="58" idx="2"/>
                    <a:endCxn id="60" idx="0"/>
                  </p:cNvCxnSpPr>
                  <p:nvPr/>
                </p:nvCxnSpPr>
                <p:spPr>
                  <a:xfrm flipH="1">
                    <a:off x="6621461" y="15616810"/>
                    <a:ext cx="4802" cy="22375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0133C30-3D32-6A4F-B281-68E31ECBD9F4}"/>
                      </a:ext>
                    </a:extLst>
                  </p:cNvPr>
                  <p:cNvCxnSpPr>
                    <a:cxnSpLocks/>
                    <a:stCxn id="57" idx="2"/>
                    <a:endCxn id="209" idx="0"/>
                  </p:cNvCxnSpPr>
                  <p:nvPr/>
                </p:nvCxnSpPr>
                <p:spPr>
                  <a:xfrm>
                    <a:off x="3059783" y="15519550"/>
                    <a:ext cx="2293" cy="27055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102">
                    <a:extLst>
                      <a:ext uri="{FF2B5EF4-FFF2-40B4-BE49-F238E27FC236}">
                        <a16:creationId xmlns:a16="http://schemas.microsoft.com/office/drawing/2014/main" id="{8292AEBC-A418-EC40-9E5F-5D7DA1F8B213}"/>
                      </a:ext>
                    </a:extLst>
                  </p:cNvPr>
                  <p:cNvCxnSpPr>
                    <a:cxnSpLocks/>
                    <a:stCxn id="78" idx="2"/>
                    <a:endCxn id="61" idx="3"/>
                  </p:cNvCxnSpPr>
                  <p:nvPr/>
                </p:nvCxnSpPr>
                <p:spPr>
                  <a:xfrm rot="5400000">
                    <a:off x="5882730" y="17752796"/>
                    <a:ext cx="758153" cy="715617"/>
                  </a:xfrm>
                  <a:prstGeom prst="bent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Elbow Connector 104">
                    <a:extLst>
                      <a:ext uri="{FF2B5EF4-FFF2-40B4-BE49-F238E27FC236}">
                        <a16:creationId xmlns:a16="http://schemas.microsoft.com/office/drawing/2014/main" id="{9B46850F-AB26-694F-91DD-E426E272B6F6}"/>
                      </a:ext>
                    </a:extLst>
                  </p:cNvPr>
                  <p:cNvCxnSpPr>
                    <a:cxnSpLocks/>
                    <a:stCxn id="60" idx="2"/>
                    <a:endCxn id="77" idx="0"/>
                  </p:cNvCxnSpPr>
                  <p:nvPr/>
                </p:nvCxnSpPr>
                <p:spPr>
                  <a:xfrm rot="5400000">
                    <a:off x="4870726" y="15209793"/>
                    <a:ext cx="462272" cy="3039199"/>
                  </a:xfrm>
                  <a:prstGeom prst="bent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9" name="Manual Input 108">
                    <a:extLst>
                      <a:ext uri="{FF2B5EF4-FFF2-40B4-BE49-F238E27FC236}">
                        <a16:creationId xmlns:a16="http://schemas.microsoft.com/office/drawing/2014/main" id="{8B5CEE36-B53D-9D4F-BC59-5E8B59951F26}"/>
                      </a:ext>
                    </a:extLst>
                  </p:cNvPr>
                  <p:cNvSpPr/>
                  <p:nvPr/>
                </p:nvSpPr>
                <p:spPr>
                  <a:xfrm>
                    <a:off x="1894402" y="14360903"/>
                    <a:ext cx="760836" cy="276127"/>
                  </a:xfrm>
                  <a:prstGeom prst="flowChartManualInput">
                    <a:avLst/>
                  </a:prstGeom>
                  <a:solidFill>
                    <a:schemeClr val="bg2">
                      <a:lumMod val="9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rPr>
                      <a:t>1999</a:t>
                    </a:r>
                    <a:endParaRPr lang="en-US" sz="2800" dirty="0">
                      <a:solidFill>
                        <a:schemeClr val="tx1">
                          <a:lumMod val="75000"/>
                          <a:lumOff val="25000"/>
                        </a:schemeClr>
                      </a:solidFill>
                    </a:endParaRPr>
                  </a:p>
                </p:txBody>
              </p:sp>
              <p:sp>
                <p:nvSpPr>
                  <p:cNvPr id="209" name="Rectangle 208">
                    <a:extLst>
                      <a:ext uri="{FF2B5EF4-FFF2-40B4-BE49-F238E27FC236}">
                        <a16:creationId xmlns:a16="http://schemas.microsoft.com/office/drawing/2014/main" id="{67022B25-8081-B64A-992C-E49E85F2FDD4}"/>
                      </a:ext>
                    </a:extLst>
                  </p:cNvPr>
                  <p:cNvSpPr/>
                  <p:nvPr/>
                </p:nvSpPr>
                <p:spPr>
                  <a:xfrm>
                    <a:off x="1916278" y="15790108"/>
                    <a:ext cx="2291596" cy="773920"/>
                  </a:xfrm>
                  <a:prstGeom prst="rect">
                    <a:avLst/>
                  </a:prstGeom>
                  <a:solidFill>
                    <a:srgbClr val="75BF88"/>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TextBox 209">
                    <a:extLst>
                      <a:ext uri="{FF2B5EF4-FFF2-40B4-BE49-F238E27FC236}">
                        <a16:creationId xmlns:a16="http://schemas.microsoft.com/office/drawing/2014/main" id="{BEDFD445-956D-8444-A5EB-3AB100576E25}"/>
                      </a:ext>
                    </a:extLst>
                  </p:cNvPr>
                  <p:cNvSpPr txBox="1"/>
                  <p:nvPr/>
                </p:nvSpPr>
                <p:spPr>
                  <a:xfrm>
                    <a:off x="1891373" y="15897936"/>
                    <a:ext cx="2341407" cy="584775"/>
                  </a:xfrm>
                  <a:prstGeom prst="rect">
                    <a:avLst/>
                  </a:prstGeom>
                  <a:noFill/>
                </p:spPr>
                <p:txBody>
                  <a:bodyPr wrap="square" rtlCol="0">
                    <a:spAutoFit/>
                  </a:bodyPr>
                  <a:lstStyle/>
                  <a:p>
                    <a:pPr algn="ctr"/>
                    <a:r>
                      <a:rPr lang="en-US" sz="1600" b="1" dirty="0">
                        <a:solidFill>
                          <a:schemeClr val="tx1">
                            <a:lumMod val="75000"/>
                            <a:lumOff val="25000"/>
                          </a:schemeClr>
                        </a:solidFill>
                      </a:rPr>
                      <a:t>Cloud Free Surface Reflectance Images</a:t>
                    </a:r>
                  </a:p>
                </p:txBody>
              </p:sp>
              <p:cxnSp>
                <p:nvCxnSpPr>
                  <p:cNvPr id="230" name="Straight Arrow Connector 229">
                    <a:extLst>
                      <a:ext uri="{FF2B5EF4-FFF2-40B4-BE49-F238E27FC236}">
                        <a16:creationId xmlns:a16="http://schemas.microsoft.com/office/drawing/2014/main" id="{E305A8C2-58A4-E94E-9BED-CC55D68D4BD6}"/>
                      </a:ext>
                    </a:extLst>
                  </p:cNvPr>
                  <p:cNvCxnSpPr>
                    <a:cxnSpLocks/>
                    <a:stCxn id="209" idx="3"/>
                    <a:endCxn id="60" idx="1"/>
                  </p:cNvCxnSpPr>
                  <p:nvPr/>
                </p:nvCxnSpPr>
                <p:spPr>
                  <a:xfrm flipV="1">
                    <a:off x="4207874" y="16169411"/>
                    <a:ext cx="1511378" cy="765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6786FD0D-9EFA-9345-A627-3C234AD512B7}"/>
                      </a:ext>
                    </a:extLst>
                  </p:cNvPr>
                  <p:cNvCxnSpPr>
                    <a:cxnSpLocks/>
                    <a:stCxn id="60" idx="2"/>
                    <a:endCxn id="78" idx="0"/>
                  </p:cNvCxnSpPr>
                  <p:nvPr/>
                </p:nvCxnSpPr>
                <p:spPr>
                  <a:xfrm flipH="1">
                    <a:off x="6619614" y="16498256"/>
                    <a:ext cx="1847" cy="45935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1" name="Elbow Connector 300">
                    <a:extLst>
                      <a:ext uri="{FF2B5EF4-FFF2-40B4-BE49-F238E27FC236}">
                        <a16:creationId xmlns:a16="http://schemas.microsoft.com/office/drawing/2014/main" id="{22998296-1C92-B749-A517-D8AC8A00E159}"/>
                      </a:ext>
                    </a:extLst>
                  </p:cNvPr>
                  <p:cNvCxnSpPr>
                    <a:cxnSpLocks/>
                    <a:stCxn id="60" idx="2"/>
                    <a:endCxn id="80" idx="0"/>
                  </p:cNvCxnSpPr>
                  <p:nvPr/>
                </p:nvCxnSpPr>
                <p:spPr>
                  <a:xfrm rot="16200000" flipH="1">
                    <a:off x="7906666" y="15213050"/>
                    <a:ext cx="464386" cy="3034797"/>
                  </a:xfrm>
                  <a:prstGeom prst="bent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Elbow Connector 304">
                    <a:extLst>
                      <a:ext uri="{FF2B5EF4-FFF2-40B4-BE49-F238E27FC236}">
                        <a16:creationId xmlns:a16="http://schemas.microsoft.com/office/drawing/2014/main" id="{EA17C124-4747-1A40-8D75-1D1AB65F773E}"/>
                      </a:ext>
                    </a:extLst>
                  </p:cNvPr>
                  <p:cNvCxnSpPr>
                    <a:cxnSpLocks/>
                    <a:stCxn id="77" idx="2"/>
                    <a:endCxn id="61" idx="1"/>
                  </p:cNvCxnSpPr>
                  <p:nvPr/>
                </p:nvCxnSpPr>
                <p:spPr>
                  <a:xfrm rot="16200000" flipH="1">
                    <a:off x="3407156" y="17909553"/>
                    <a:ext cx="755233" cy="405021"/>
                  </a:xfrm>
                  <a:prstGeom prst="bent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Elbow Connector 309">
                    <a:extLst>
                      <a:ext uri="{FF2B5EF4-FFF2-40B4-BE49-F238E27FC236}">
                        <a16:creationId xmlns:a16="http://schemas.microsoft.com/office/drawing/2014/main" id="{17201C44-CA3C-7E40-8CB3-0EF1DCF860E9}"/>
                      </a:ext>
                    </a:extLst>
                  </p:cNvPr>
                  <p:cNvCxnSpPr>
                    <a:cxnSpLocks/>
                    <a:stCxn id="78" idx="2"/>
                    <a:endCxn id="62" idx="1"/>
                  </p:cNvCxnSpPr>
                  <p:nvPr/>
                </p:nvCxnSpPr>
                <p:spPr>
                  <a:xfrm rot="16200000" flipH="1">
                    <a:off x="6581267" y="17769874"/>
                    <a:ext cx="759125" cy="682431"/>
                  </a:xfrm>
                  <a:prstGeom prst="bent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Elbow Connector 313">
                    <a:extLst>
                      <a:ext uri="{FF2B5EF4-FFF2-40B4-BE49-F238E27FC236}">
                        <a16:creationId xmlns:a16="http://schemas.microsoft.com/office/drawing/2014/main" id="{1DFA56EE-3A2B-D94B-A5F9-7CE45BA89202}"/>
                      </a:ext>
                    </a:extLst>
                  </p:cNvPr>
                  <p:cNvCxnSpPr>
                    <a:cxnSpLocks/>
                    <a:stCxn id="80" idx="2"/>
                    <a:endCxn id="62" idx="3"/>
                  </p:cNvCxnSpPr>
                  <p:nvPr/>
                </p:nvCxnSpPr>
                <p:spPr>
                  <a:xfrm rot="5400000">
                    <a:off x="9060607" y="17895001"/>
                    <a:ext cx="754091" cy="437213"/>
                  </a:xfrm>
                  <a:prstGeom prst="bent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63" name="Manual Input 162">
                  <a:extLst>
                    <a:ext uri="{FF2B5EF4-FFF2-40B4-BE49-F238E27FC236}">
                      <a16:creationId xmlns:a16="http://schemas.microsoft.com/office/drawing/2014/main" id="{1BF12E30-5FFC-9D4B-9CA3-9B168ED29CD7}"/>
                    </a:ext>
                  </a:extLst>
                </p:cNvPr>
                <p:cNvSpPr/>
                <p:nvPr/>
              </p:nvSpPr>
              <p:spPr>
                <a:xfrm>
                  <a:off x="2639505" y="15834560"/>
                  <a:ext cx="760836" cy="270264"/>
                </a:xfrm>
                <a:prstGeom prst="flowChartManualInput">
                  <a:avLst/>
                </a:prstGeom>
                <a:solidFill>
                  <a:schemeClr val="bg2">
                    <a:lumMod val="9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rPr>
                    <a:t>2009</a:t>
                  </a:r>
                  <a:endParaRPr lang="en-US" sz="2000" dirty="0">
                    <a:solidFill>
                      <a:schemeClr val="tx1">
                        <a:lumMod val="75000"/>
                        <a:lumOff val="25000"/>
                      </a:schemeClr>
                    </a:solidFill>
                  </a:endParaRPr>
                </a:p>
              </p:txBody>
            </p:sp>
            <p:sp>
              <p:nvSpPr>
                <p:cNvPr id="164" name="Manual Input 163">
                  <a:extLst>
                    <a:ext uri="{FF2B5EF4-FFF2-40B4-BE49-F238E27FC236}">
                      <a16:creationId xmlns:a16="http://schemas.microsoft.com/office/drawing/2014/main" id="{129835CF-2BD6-DD47-959B-0941A15225D3}"/>
                    </a:ext>
                  </a:extLst>
                </p:cNvPr>
                <p:cNvSpPr/>
                <p:nvPr/>
              </p:nvSpPr>
              <p:spPr>
                <a:xfrm>
                  <a:off x="3400341" y="15828509"/>
                  <a:ext cx="760836" cy="276127"/>
                </a:xfrm>
                <a:prstGeom prst="flowChartManualInput">
                  <a:avLst/>
                </a:prstGeom>
                <a:solidFill>
                  <a:schemeClr val="bg2">
                    <a:lumMod val="9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75000"/>
                          <a:lumOff val="25000"/>
                        </a:schemeClr>
                      </a:solidFill>
                    </a:rPr>
                    <a:t>2019</a:t>
                  </a:r>
                  <a:endParaRPr lang="en-US" sz="2000" dirty="0">
                    <a:solidFill>
                      <a:schemeClr val="tx1">
                        <a:lumMod val="75000"/>
                        <a:lumOff val="25000"/>
                      </a:schemeClr>
                    </a:solidFill>
                  </a:endParaRPr>
                </a:p>
              </p:txBody>
            </p:sp>
          </p:grpSp>
          <p:sp>
            <p:nvSpPr>
              <p:cNvPr id="231" name="Rectangle 230">
                <a:extLst>
                  <a:ext uri="{FF2B5EF4-FFF2-40B4-BE49-F238E27FC236}">
                    <a16:creationId xmlns:a16="http://schemas.microsoft.com/office/drawing/2014/main" id="{04404914-22D2-F046-B4A6-0780D0324D59}"/>
                  </a:ext>
                </a:extLst>
              </p:cNvPr>
              <p:cNvSpPr/>
              <p:nvPr/>
            </p:nvSpPr>
            <p:spPr>
              <a:xfrm>
                <a:off x="3969613" y="20727482"/>
                <a:ext cx="2291596" cy="775748"/>
              </a:xfrm>
              <a:prstGeom prst="rect">
                <a:avLst/>
              </a:prstGeom>
              <a:solidFill>
                <a:srgbClr val="75BF88"/>
              </a:solidFill>
              <a:ln>
                <a:solidFill>
                  <a:schemeClr val="accent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2" name="TextBox 231">
              <a:extLst>
                <a:ext uri="{FF2B5EF4-FFF2-40B4-BE49-F238E27FC236}">
                  <a16:creationId xmlns:a16="http://schemas.microsoft.com/office/drawing/2014/main" id="{69075D11-D57E-EC4F-A297-87C25B360F91}"/>
                </a:ext>
              </a:extLst>
            </p:cNvPr>
            <p:cNvSpPr txBox="1"/>
            <p:nvPr/>
          </p:nvSpPr>
          <p:spPr>
            <a:xfrm>
              <a:off x="4066163" y="20909400"/>
              <a:ext cx="2098496" cy="346065"/>
            </a:xfrm>
            <a:prstGeom prst="rect">
              <a:avLst/>
            </a:prstGeom>
            <a:noFill/>
          </p:spPr>
          <p:txBody>
            <a:bodyPr wrap="square" rtlCol="0">
              <a:spAutoFit/>
            </a:bodyPr>
            <a:lstStyle/>
            <a:p>
              <a:pPr algn="ctr"/>
              <a:r>
                <a:rPr lang="en-US" sz="1600" b="1" dirty="0">
                  <a:solidFill>
                    <a:schemeClr val="tx1">
                      <a:lumMod val="75000"/>
                      <a:lumOff val="25000"/>
                    </a:schemeClr>
                  </a:solidFill>
                </a:rPr>
                <a:t>2019 Forecast Map</a:t>
              </a:r>
            </a:p>
          </p:txBody>
        </p:sp>
        <p:cxnSp>
          <p:nvCxnSpPr>
            <p:cNvPr id="110" name="Straight Arrow Connector 109">
              <a:extLst>
                <a:ext uri="{FF2B5EF4-FFF2-40B4-BE49-F238E27FC236}">
                  <a16:creationId xmlns:a16="http://schemas.microsoft.com/office/drawing/2014/main" id="{C5EBC7D8-FC69-B442-8BCB-356ABB979336}"/>
                </a:ext>
              </a:extLst>
            </p:cNvPr>
            <p:cNvCxnSpPr>
              <a:cxnSpLocks/>
              <a:stCxn id="231" idx="1"/>
              <a:endCxn id="63" idx="3"/>
            </p:cNvCxnSpPr>
            <p:nvPr/>
          </p:nvCxnSpPr>
          <p:spPr>
            <a:xfrm flipH="1">
              <a:off x="3589941" y="21115356"/>
              <a:ext cx="379672" cy="454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6" name="TextBox 235">
              <a:extLst>
                <a:ext uri="{FF2B5EF4-FFF2-40B4-BE49-F238E27FC236}">
                  <a16:creationId xmlns:a16="http://schemas.microsoft.com/office/drawing/2014/main" id="{6ACE23E7-D3EA-2843-ABF8-E2BED2FB91CC}"/>
                </a:ext>
              </a:extLst>
            </p:cNvPr>
            <p:cNvSpPr txBox="1"/>
            <p:nvPr/>
          </p:nvSpPr>
          <p:spPr>
            <a:xfrm>
              <a:off x="7284377" y="20912749"/>
              <a:ext cx="2277273" cy="338554"/>
            </a:xfrm>
            <a:prstGeom prst="rect">
              <a:avLst/>
            </a:prstGeom>
            <a:noFill/>
          </p:spPr>
          <p:txBody>
            <a:bodyPr wrap="square" rtlCol="0">
              <a:spAutoFit/>
            </a:bodyPr>
            <a:lstStyle/>
            <a:p>
              <a:pPr algn="ctr"/>
              <a:r>
                <a:rPr lang="en-US" sz="1600" b="1" dirty="0">
                  <a:solidFill>
                    <a:schemeClr val="tx1">
                      <a:lumMod val="75000"/>
                      <a:lumOff val="25000"/>
                    </a:schemeClr>
                  </a:solidFill>
                </a:rPr>
                <a:t>2029 Forecast Map</a:t>
              </a:r>
            </a:p>
          </p:txBody>
        </p:sp>
      </p:grpSp>
      <p:cxnSp>
        <p:nvCxnSpPr>
          <p:cNvPr id="169" name="Elbow Connector 168">
            <a:extLst>
              <a:ext uri="{FF2B5EF4-FFF2-40B4-BE49-F238E27FC236}">
                <a16:creationId xmlns:a16="http://schemas.microsoft.com/office/drawing/2014/main" id="{78C73340-5CAC-7948-B800-407145F664B3}"/>
              </a:ext>
            </a:extLst>
          </p:cNvPr>
          <p:cNvCxnSpPr>
            <a:stCxn id="52" idx="3"/>
            <a:endCxn id="56" idx="2"/>
          </p:cNvCxnSpPr>
          <p:nvPr/>
        </p:nvCxnSpPr>
        <p:spPr>
          <a:xfrm>
            <a:off x="7724279" y="12582974"/>
            <a:ext cx="2660913" cy="638988"/>
          </a:xfrm>
          <a:prstGeom prst="bentConnector4">
            <a:avLst>
              <a:gd name="adj1" fmla="val 41729"/>
              <a:gd name="adj2" fmla="val -134"/>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DF447B28-23C9-2249-8358-C19468093284}"/>
              </a:ext>
            </a:extLst>
          </p:cNvPr>
          <p:cNvCxnSpPr>
            <a:cxnSpLocks/>
            <a:stCxn id="52" idx="1"/>
            <a:endCxn id="67" idx="0"/>
          </p:cNvCxnSpPr>
          <p:nvPr/>
        </p:nvCxnSpPr>
        <p:spPr>
          <a:xfrm rot="10800000" flipV="1">
            <a:off x="3240572" y="12582974"/>
            <a:ext cx="2679291" cy="654588"/>
          </a:xfrm>
          <a:prstGeom prst="bent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31E780B0-6D10-0D47-BECE-2FC604771A8D}"/>
              </a:ext>
            </a:extLst>
          </p:cNvPr>
          <p:cNvCxnSpPr>
            <a:cxnSpLocks/>
            <a:stCxn id="61" idx="2"/>
            <a:endCxn id="231" idx="0"/>
          </p:cNvCxnSpPr>
          <p:nvPr/>
        </p:nvCxnSpPr>
        <p:spPr>
          <a:xfrm flipH="1">
            <a:off x="5335816" y="18636396"/>
            <a:ext cx="4231" cy="25865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8" name="Text Placeholder 16">
            <a:extLst>
              <a:ext uri="{FF2B5EF4-FFF2-40B4-BE49-F238E27FC236}">
                <a16:creationId xmlns:a16="http://schemas.microsoft.com/office/drawing/2014/main" id="{A56B5FDF-B3E6-B345-BF71-D616B23E6634}"/>
              </a:ext>
            </a:extLst>
          </p:cNvPr>
          <p:cNvSpPr txBox="1">
            <a:spLocks/>
          </p:cNvSpPr>
          <p:nvPr/>
        </p:nvSpPr>
        <p:spPr>
          <a:xfrm>
            <a:off x="16877323" y="14625311"/>
            <a:ext cx="2853713" cy="112270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sz="2000" dirty="0">
              <a:solidFill>
                <a:schemeClr val="tx1">
                  <a:lumMod val="75000"/>
                  <a:lumOff val="25000"/>
                </a:schemeClr>
              </a:solidFill>
              <a:latin typeface="Garamond" panose="02020404030301010803" pitchFamily="18" charset="0"/>
            </a:endParaRPr>
          </a:p>
        </p:txBody>
      </p:sp>
      <p:sp>
        <p:nvSpPr>
          <p:cNvPr id="342" name="TextBox 341">
            <a:extLst>
              <a:ext uri="{FF2B5EF4-FFF2-40B4-BE49-F238E27FC236}">
                <a16:creationId xmlns:a16="http://schemas.microsoft.com/office/drawing/2014/main" id="{0399D5A5-FC5B-DC4F-8BA6-B900C2709E1B}"/>
              </a:ext>
            </a:extLst>
          </p:cNvPr>
          <p:cNvSpPr txBox="1"/>
          <p:nvPr/>
        </p:nvSpPr>
        <p:spPr>
          <a:xfrm>
            <a:off x="12776514" y="10328455"/>
            <a:ext cx="11430000" cy="400110"/>
          </a:xfrm>
          <a:prstGeom prst="rect">
            <a:avLst/>
          </a:prstGeom>
          <a:noFill/>
        </p:spPr>
        <p:txBody>
          <a:bodyPr wrap="square" rtlCol="0">
            <a:spAutoFit/>
          </a:bodyPr>
          <a:lstStyle/>
          <a:p>
            <a:pPr algn="ctr"/>
            <a:r>
              <a:rPr lang="en-US" sz="2000" dirty="0">
                <a:solidFill>
                  <a:schemeClr val="tx1">
                    <a:lumMod val="75000"/>
                    <a:lumOff val="25000"/>
                  </a:schemeClr>
                </a:solidFill>
              </a:rPr>
              <a:t>Land Cover Classifications for Study Area 1999 to 2019, Forecasted in 2029</a:t>
            </a:r>
          </a:p>
        </p:txBody>
      </p:sp>
      <p:sp>
        <p:nvSpPr>
          <p:cNvPr id="178" name="TextBox 177">
            <a:extLst>
              <a:ext uri="{FF2B5EF4-FFF2-40B4-BE49-F238E27FC236}">
                <a16:creationId xmlns:a16="http://schemas.microsoft.com/office/drawing/2014/main" id="{5BD30E91-1F29-234C-8E64-51B763662785}"/>
              </a:ext>
            </a:extLst>
          </p:cNvPr>
          <p:cNvSpPr txBox="1"/>
          <p:nvPr/>
        </p:nvSpPr>
        <p:spPr>
          <a:xfrm>
            <a:off x="12641580" y="20552008"/>
            <a:ext cx="11770054" cy="400110"/>
          </a:xfrm>
          <a:prstGeom prst="rect">
            <a:avLst/>
          </a:prstGeom>
          <a:noFill/>
        </p:spPr>
        <p:txBody>
          <a:bodyPr wrap="square" rtlCol="0">
            <a:spAutoFit/>
          </a:bodyPr>
          <a:lstStyle/>
          <a:p>
            <a:pPr algn="ctr"/>
            <a:r>
              <a:rPr lang="en-US" sz="2000" dirty="0">
                <a:solidFill>
                  <a:schemeClr val="tx1">
                    <a:lumMod val="75000"/>
                    <a:lumOff val="25000"/>
                  </a:schemeClr>
                </a:solidFill>
              </a:rPr>
              <a:t>Priority Maps and Layers from FCDT 2.0</a:t>
            </a:r>
          </a:p>
        </p:txBody>
      </p:sp>
      <p:cxnSp>
        <p:nvCxnSpPr>
          <p:cNvPr id="38" name="Straight Connector 37">
            <a:extLst>
              <a:ext uri="{FF2B5EF4-FFF2-40B4-BE49-F238E27FC236}">
                <a16:creationId xmlns:a16="http://schemas.microsoft.com/office/drawing/2014/main" id="{9817085E-B3B6-8541-8C9B-95B9CE02509C}"/>
              </a:ext>
            </a:extLst>
          </p:cNvPr>
          <p:cNvCxnSpPr>
            <a:cxnSpLocks/>
          </p:cNvCxnSpPr>
          <p:nvPr/>
        </p:nvCxnSpPr>
        <p:spPr>
          <a:xfrm flipH="1" flipV="1">
            <a:off x="19429800" y="21199640"/>
            <a:ext cx="1437653" cy="175258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B62842C8-6CFC-F549-A512-EE17519F918B}"/>
              </a:ext>
            </a:extLst>
          </p:cNvPr>
          <p:cNvCxnSpPr>
            <a:cxnSpLocks/>
          </p:cNvCxnSpPr>
          <p:nvPr/>
        </p:nvCxnSpPr>
        <p:spPr>
          <a:xfrm flipH="1">
            <a:off x="19443492" y="23093418"/>
            <a:ext cx="1435756" cy="259525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47" name="Group 346">
            <a:extLst>
              <a:ext uri="{FF2B5EF4-FFF2-40B4-BE49-F238E27FC236}">
                <a16:creationId xmlns:a16="http://schemas.microsoft.com/office/drawing/2014/main" id="{D7B2EC17-B8CA-3C43-B11E-E4FD9861B6BC}"/>
              </a:ext>
            </a:extLst>
          </p:cNvPr>
          <p:cNvGrpSpPr/>
          <p:nvPr/>
        </p:nvGrpSpPr>
        <p:grpSpPr>
          <a:xfrm>
            <a:off x="21662865" y="15683674"/>
            <a:ext cx="2635828" cy="4390207"/>
            <a:chOff x="9220200" y="381000"/>
            <a:chExt cx="2635828" cy="4390207"/>
          </a:xfrm>
        </p:grpSpPr>
        <p:grpSp>
          <p:nvGrpSpPr>
            <p:cNvPr id="348" name="Group 347">
              <a:extLst>
                <a:ext uri="{FF2B5EF4-FFF2-40B4-BE49-F238E27FC236}">
                  <a16:creationId xmlns:a16="http://schemas.microsoft.com/office/drawing/2014/main" id="{AF97DA82-F6AE-504F-AC10-2C35B9107D0A}"/>
                </a:ext>
              </a:extLst>
            </p:cNvPr>
            <p:cNvGrpSpPr/>
            <p:nvPr/>
          </p:nvGrpSpPr>
          <p:grpSpPr>
            <a:xfrm>
              <a:off x="9220200" y="381000"/>
              <a:ext cx="1608484" cy="4390207"/>
              <a:chOff x="9296400" y="381000"/>
              <a:chExt cx="1608484" cy="4390207"/>
            </a:xfrm>
          </p:grpSpPr>
          <p:pic>
            <p:nvPicPr>
              <p:cNvPr id="368" name="Picture 367" descr="A close up of a map&#10;&#10;Description automatically generated">
                <a:extLst>
                  <a:ext uri="{FF2B5EF4-FFF2-40B4-BE49-F238E27FC236}">
                    <a16:creationId xmlns:a16="http://schemas.microsoft.com/office/drawing/2014/main" id="{994C05DB-293A-5D4C-BE32-937066F6E6E7}"/>
                  </a:ext>
                </a:extLst>
              </p:cNvPr>
              <p:cNvPicPr>
                <a:picLocks noChangeAspect="1"/>
              </p:cNvPicPr>
              <p:nvPr/>
            </p:nvPicPr>
            <p:blipFill rotWithShape="1">
              <a:blip r:embed="rId15">
                <a:extLst>
                  <a:ext uri="{28A0092B-C50C-407E-A947-70E740481C1C}">
                    <a14:useLocalDpi xmlns:a14="http://schemas.microsoft.com/office/drawing/2010/main" val="0"/>
                  </a:ext>
                </a:extLst>
              </a:blip>
              <a:srcRect l="74284" t="66680"/>
              <a:stretch/>
            </p:blipFill>
            <p:spPr>
              <a:xfrm>
                <a:off x="9296400" y="381000"/>
                <a:ext cx="1608484" cy="4390207"/>
              </a:xfrm>
              <a:prstGeom prst="rect">
                <a:avLst/>
              </a:prstGeom>
            </p:spPr>
          </p:pic>
          <p:sp>
            <p:nvSpPr>
              <p:cNvPr id="369" name="Rectangle 368">
                <a:extLst>
                  <a:ext uri="{FF2B5EF4-FFF2-40B4-BE49-F238E27FC236}">
                    <a16:creationId xmlns:a16="http://schemas.microsoft.com/office/drawing/2014/main" id="{19042894-64EC-284B-98EB-7BBC999C695E}"/>
                  </a:ext>
                </a:extLst>
              </p:cNvPr>
              <p:cNvSpPr/>
              <p:nvPr/>
            </p:nvSpPr>
            <p:spPr>
              <a:xfrm>
                <a:off x="9906000" y="651641"/>
                <a:ext cx="9144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350" name="TextBox 349">
              <a:extLst>
                <a:ext uri="{FF2B5EF4-FFF2-40B4-BE49-F238E27FC236}">
                  <a16:creationId xmlns:a16="http://schemas.microsoft.com/office/drawing/2014/main" id="{ABD05375-3EE9-3E40-A4B4-E61A08B3FAE8}"/>
                </a:ext>
              </a:extLst>
            </p:cNvPr>
            <p:cNvSpPr txBox="1"/>
            <p:nvPr/>
          </p:nvSpPr>
          <p:spPr>
            <a:xfrm>
              <a:off x="9749213" y="914400"/>
              <a:ext cx="164784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Plantation</a:t>
              </a:r>
            </a:p>
          </p:txBody>
        </p:sp>
        <p:sp>
          <p:nvSpPr>
            <p:cNvPr id="355" name="TextBox 354">
              <a:extLst>
                <a:ext uri="{FF2B5EF4-FFF2-40B4-BE49-F238E27FC236}">
                  <a16:creationId xmlns:a16="http://schemas.microsoft.com/office/drawing/2014/main" id="{995D08E6-4E31-704D-8E71-0B122E8D28B7}"/>
                </a:ext>
              </a:extLst>
            </p:cNvPr>
            <p:cNvSpPr txBox="1"/>
            <p:nvPr/>
          </p:nvSpPr>
          <p:spPr>
            <a:xfrm>
              <a:off x="9749213" y="1265214"/>
              <a:ext cx="164784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Mangrove</a:t>
              </a:r>
            </a:p>
          </p:txBody>
        </p:sp>
        <p:sp>
          <p:nvSpPr>
            <p:cNvPr id="360" name="TextBox 359">
              <a:extLst>
                <a:ext uri="{FF2B5EF4-FFF2-40B4-BE49-F238E27FC236}">
                  <a16:creationId xmlns:a16="http://schemas.microsoft.com/office/drawing/2014/main" id="{E2EF3A50-9EE5-8F46-A84C-1F17C9F49A94}"/>
                </a:ext>
              </a:extLst>
            </p:cNvPr>
            <p:cNvSpPr txBox="1"/>
            <p:nvPr/>
          </p:nvSpPr>
          <p:spPr>
            <a:xfrm>
              <a:off x="9749213" y="1594358"/>
              <a:ext cx="164784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Water</a:t>
              </a:r>
            </a:p>
          </p:txBody>
        </p:sp>
        <p:sp>
          <p:nvSpPr>
            <p:cNvPr id="361" name="TextBox 360">
              <a:extLst>
                <a:ext uri="{FF2B5EF4-FFF2-40B4-BE49-F238E27FC236}">
                  <a16:creationId xmlns:a16="http://schemas.microsoft.com/office/drawing/2014/main" id="{4C366523-2264-E54E-8F7E-76D34C3C3B36}"/>
                </a:ext>
              </a:extLst>
            </p:cNvPr>
            <p:cNvSpPr txBox="1"/>
            <p:nvPr/>
          </p:nvSpPr>
          <p:spPr>
            <a:xfrm>
              <a:off x="9749213" y="1932912"/>
              <a:ext cx="210681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Agriculture &amp; Grass</a:t>
              </a:r>
            </a:p>
          </p:txBody>
        </p:sp>
        <p:sp>
          <p:nvSpPr>
            <p:cNvPr id="362" name="TextBox 361">
              <a:extLst>
                <a:ext uri="{FF2B5EF4-FFF2-40B4-BE49-F238E27FC236}">
                  <a16:creationId xmlns:a16="http://schemas.microsoft.com/office/drawing/2014/main" id="{D4DC8E5C-F93F-1C49-976B-F97D6A4DCC2E}"/>
                </a:ext>
              </a:extLst>
            </p:cNvPr>
            <p:cNvSpPr txBox="1"/>
            <p:nvPr/>
          </p:nvSpPr>
          <p:spPr>
            <a:xfrm>
              <a:off x="9749213" y="2271466"/>
              <a:ext cx="194748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Bare Soil &amp; Urban</a:t>
              </a:r>
            </a:p>
          </p:txBody>
        </p:sp>
        <p:sp>
          <p:nvSpPr>
            <p:cNvPr id="363" name="TextBox 362">
              <a:extLst>
                <a:ext uri="{FF2B5EF4-FFF2-40B4-BE49-F238E27FC236}">
                  <a16:creationId xmlns:a16="http://schemas.microsoft.com/office/drawing/2014/main" id="{0AB4F063-428A-8B47-9FDB-F446CD73EF02}"/>
                </a:ext>
              </a:extLst>
            </p:cNvPr>
            <p:cNvSpPr txBox="1"/>
            <p:nvPr/>
          </p:nvSpPr>
          <p:spPr>
            <a:xfrm>
              <a:off x="9749213" y="2610020"/>
              <a:ext cx="194748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Primary Forest</a:t>
              </a:r>
            </a:p>
          </p:txBody>
        </p:sp>
        <p:sp>
          <p:nvSpPr>
            <p:cNvPr id="364" name="TextBox 363">
              <a:extLst>
                <a:ext uri="{FF2B5EF4-FFF2-40B4-BE49-F238E27FC236}">
                  <a16:creationId xmlns:a16="http://schemas.microsoft.com/office/drawing/2014/main" id="{7CE01517-55D6-4E4C-9DCD-DE7D85CE1D29}"/>
                </a:ext>
              </a:extLst>
            </p:cNvPr>
            <p:cNvSpPr txBox="1"/>
            <p:nvPr/>
          </p:nvSpPr>
          <p:spPr>
            <a:xfrm>
              <a:off x="9753600" y="2948574"/>
              <a:ext cx="194748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Secondary Forest</a:t>
              </a:r>
            </a:p>
          </p:txBody>
        </p:sp>
        <p:sp>
          <p:nvSpPr>
            <p:cNvPr id="365" name="TextBox 364">
              <a:extLst>
                <a:ext uri="{FF2B5EF4-FFF2-40B4-BE49-F238E27FC236}">
                  <a16:creationId xmlns:a16="http://schemas.microsoft.com/office/drawing/2014/main" id="{B2225BA7-8247-8D42-A13D-1FD47CBFD16A}"/>
                </a:ext>
              </a:extLst>
            </p:cNvPr>
            <p:cNvSpPr txBox="1"/>
            <p:nvPr/>
          </p:nvSpPr>
          <p:spPr>
            <a:xfrm>
              <a:off x="9770456" y="3302238"/>
              <a:ext cx="194748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Natural Palm</a:t>
              </a:r>
            </a:p>
          </p:txBody>
        </p:sp>
        <p:sp>
          <p:nvSpPr>
            <p:cNvPr id="366" name="TextBox 365">
              <a:extLst>
                <a:ext uri="{FF2B5EF4-FFF2-40B4-BE49-F238E27FC236}">
                  <a16:creationId xmlns:a16="http://schemas.microsoft.com/office/drawing/2014/main" id="{F820547E-DB86-CC46-B491-9C94734A7006}"/>
                </a:ext>
              </a:extLst>
            </p:cNvPr>
            <p:cNvSpPr txBox="1"/>
            <p:nvPr/>
          </p:nvSpPr>
          <p:spPr>
            <a:xfrm>
              <a:off x="9770456" y="3640792"/>
              <a:ext cx="194748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Coffee</a:t>
              </a:r>
            </a:p>
          </p:txBody>
        </p:sp>
        <p:sp>
          <p:nvSpPr>
            <p:cNvPr id="367" name="TextBox 366">
              <a:extLst>
                <a:ext uri="{FF2B5EF4-FFF2-40B4-BE49-F238E27FC236}">
                  <a16:creationId xmlns:a16="http://schemas.microsoft.com/office/drawing/2014/main" id="{59160C4E-6BA5-134D-9247-86BBD706A848}"/>
                </a:ext>
              </a:extLst>
            </p:cNvPr>
            <p:cNvSpPr txBox="1"/>
            <p:nvPr/>
          </p:nvSpPr>
          <p:spPr>
            <a:xfrm>
              <a:off x="9770456" y="3959940"/>
              <a:ext cx="194748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Pineapple</a:t>
              </a:r>
            </a:p>
          </p:txBody>
        </p:sp>
      </p:grpSp>
      <p:sp>
        <p:nvSpPr>
          <p:cNvPr id="370" name="TextBox 369">
            <a:extLst>
              <a:ext uri="{FF2B5EF4-FFF2-40B4-BE49-F238E27FC236}">
                <a16:creationId xmlns:a16="http://schemas.microsoft.com/office/drawing/2014/main" id="{6894D40D-99F5-D245-8FFC-5D4A510D6994}"/>
              </a:ext>
            </a:extLst>
          </p:cNvPr>
          <p:cNvSpPr txBox="1"/>
          <p:nvPr/>
        </p:nvSpPr>
        <p:spPr>
          <a:xfrm>
            <a:off x="7656769" y="17715011"/>
            <a:ext cx="1778206" cy="880241"/>
          </a:xfrm>
          <a:prstGeom prst="rect">
            <a:avLst/>
          </a:prstGeom>
          <a:noFill/>
        </p:spPr>
        <p:txBody>
          <a:bodyPr wrap="square" rtlCol="0">
            <a:spAutoFit/>
          </a:bodyPr>
          <a:lstStyle/>
          <a:p>
            <a:pPr algn="ctr">
              <a:lnSpc>
                <a:spcPct val="80000"/>
              </a:lnSpc>
            </a:pPr>
            <a:r>
              <a:rPr lang="en-US" sz="1600" b="1" dirty="0">
                <a:solidFill>
                  <a:schemeClr val="tx1">
                    <a:lumMod val="75000"/>
                    <a:lumOff val="25000"/>
                  </a:schemeClr>
                </a:solidFill>
              </a:rPr>
              <a:t>QGIS</a:t>
            </a:r>
            <a:r>
              <a:rPr lang="en-US" sz="1600" b="1" dirty="0">
                <a:solidFill>
                  <a:schemeClr val="tx1">
                    <a:lumMod val="75000"/>
                    <a:lumOff val="25000"/>
                  </a:schemeClr>
                </a:solidFill>
                <a:cs typeface="Arial" panose="020B0604020202020204" pitchFamily="34" charset="0"/>
              </a:rPr>
              <a:t> Modules for Land Use Change Simulations</a:t>
            </a:r>
            <a:endParaRPr lang="en-US" sz="1600" b="1" dirty="0">
              <a:solidFill>
                <a:schemeClr val="tx1">
                  <a:lumMod val="75000"/>
                  <a:lumOff val="25000"/>
                </a:schemeClr>
              </a:solidFill>
            </a:endParaRPr>
          </a:p>
        </p:txBody>
      </p:sp>
      <p:cxnSp>
        <p:nvCxnSpPr>
          <p:cNvPr id="371" name="Straight Arrow Connector 370">
            <a:extLst>
              <a:ext uri="{FF2B5EF4-FFF2-40B4-BE49-F238E27FC236}">
                <a16:creationId xmlns:a16="http://schemas.microsoft.com/office/drawing/2014/main" id="{EEF342B6-FEE2-DA45-B18F-9840E37DDD20}"/>
              </a:ext>
            </a:extLst>
          </p:cNvPr>
          <p:cNvCxnSpPr>
            <a:cxnSpLocks/>
          </p:cNvCxnSpPr>
          <p:nvPr/>
        </p:nvCxnSpPr>
        <p:spPr>
          <a:xfrm flipH="1">
            <a:off x="8643418" y="18626670"/>
            <a:ext cx="4231" cy="25865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3" name="Text Placeholder 16">
            <a:extLst>
              <a:ext uri="{FF2B5EF4-FFF2-40B4-BE49-F238E27FC236}">
                <a16:creationId xmlns:a16="http://schemas.microsoft.com/office/drawing/2014/main" id="{4E19D40E-A3AA-914A-9C36-51140B414523}"/>
              </a:ext>
            </a:extLst>
          </p:cNvPr>
          <p:cNvSpPr txBox="1">
            <a:spLocks/>
          </p:cNvSpPr>
          <p:nvPr/>
        </p:nvSpPr>
        <p:spPr>
          <a:xfrm>
            <a:off x="730261" y="29166719"/>
            <a:ext cx="11463159" cy="130059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lnSpc>
                <a:spcPct val="100000"/>
              </a:lnSpc>
              <a:spcBef>
                <a:spcPts val="0"/>
              </a:spcBef>
              <a:buClr>
                <a:srgbClr val="00995C"/>
              </a:buClr>
              <a:buFont typeface="Webdings" panose="05030102010509060703" pitchFamily="18" charset="2"/>
              <a:buChar char=""/>
            </a:pPr>
            <a:r>
              <a:rPr lang="en-US" sz="2400" dirty="0">
                <a:solidFill>
                  <a:schemeClr val="tx1">
                    <a:lumMod val="75000"/>
                    <a:lumOff val="25000"/>
                  </a:schemeClr>
                </a:solidFill>
                <a:latin typeface="Garamond" panose="02020404030301010803" pitchFamily="18" charset="0"/>
              </a:rPr>
              <a:t>Ministry of Environment and Energy, National Center for </a:t>
            </a:r>
            <a:r>
              <a:rPr lang="en-US" sz="2400" dirty="0" err="1">
                <a:solidFill>
                  <a:schemeClr val="tx1">
                    <a:lumMod val="75000"/>
                    <a:lumOff val="25000"/>
                  </a:schemeClr>
                </a:solidFill>
                <a:latin typeface="Garamond" panose="02020404030301010803" pitchFamily="18" charset="0"/>
              </a:rPr>
              <a:t>Geoenvironmental</a:t>
            </a:r>
            <a:r>
              <a:rPr lang="en-US" sz="2400" dirty="0">
                <a:solidFill>
                  <a:schemeClr val="tx1">
                    <a:lumMod val="75000"/>
                    <a:lumOff val="25000"/>
                  </a:schemeClr>
                </a:solidFill>
                <a:latin typeface="Garamond" panose="02020404030301010803" pitchFamily="18" charset="0"/>
              </a:rPr>
              <a:t> Information (Costa Rica)</a:t>
            </a:r>
          </a:p>
          <a:p>
            <a:pPr marL="342900" indent="-342900">
              <a:lnSpc>
                <a:spcPct val="100000"/>
              </a:lnSpc>
              <a:spcBef>
                <a:spcPts val="0"/>
              </a:spcBef>
              <a:buClr>
                <a:srgbClr val="00995C"/>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National Environmental Authority (Panama)</a:t>
            </a:r>
          </a:p>
        </p:txBody>
      </p:sp>
      <p:sp>
        <p:nvSpPr>
          <p:cNvPr id="374" name="Text Placeholder 16">
            <a:extLst>
              <a:ext uri="{FF2B5EF4-FFF2-40B4-BE49-F238E27FC236}">
                <a16:creationId xmlns:a16="http://schemas.microsoft.com/office/drawing/2014/main" id="{B70FF25D-093D-8E45-8EBF-22BC5DF0EC62}"/>
              </a:ext>
            </a:extLst>
          </p:cNvPr>
          <p:cNvSpPr txBox="1">
            <a:spLocks/>
          </p:cNvSpPr>
          <p:nvPr/>
        </p:nvSpPr>
        <p:spPr>
          <a:xfrm>
            <a:off x="12732027" y="30223064"/>
            <a:ext cx="11430000" cy="415898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2400" b="1" dirty="0">
                <a:solidFill>
                  <a:schemeClr val="tx1">
                    <a:lumMod val="75000"/>
                    <a:lumOff val="25000"/>
                  </a:schemeClr>
                </a:solidFill>
                <a:latin typeface="Garamond" panose="02020404030301010803" pitchFamily="18" charset="0"/>
              </a:rPr>
              <a:t>Dr. Rafael Monge Vargas </a:t>
            </a:r>
            <a:r>
              <a:rPr lang="en-US" sz="2400" dirty="0">
                <a:solidFill>
                  <a:schemeClr val="tx1">
                    <a:lumMod val="75000"/>
                    <a:lumOff val="25000"/>
                  </a:schemeClr>
                </a:solidFill>
                <a:latin typeface="Garamond" panose="02020404030301010803" pitchFamily="18" charset="0"/>
              </a:rPr>
              <a:t>| Ministry of Environment and Energy, Costa Rica</a:t>
            </a:r>
          </a:p>
          <a:p>
            <a:pPr>
              <a:lnSpc>
                <a:spcPct val="100000"/>
              </a:lnSpc>
              <a:spcBef>
                <a:spcPts val="0"/>
              </a:spcBef>
            </a:pPr>
            <a:r>
              <a:rPr lang="en-US" sz="2400" b="1" dirty="0">
                <a:solidFill>
                  <a:schemeClr val="tx1">
                    <a:lumMod val="75000"/>
                    <a:lumOff val="25000"/>
                  </a:schemeClr>
                </a:solidFill>
                <a:latin typeface="Garamond" panose="02020404030301010803" pitchFamily="18" charset="0"/>
              </a:rPr>
              <a:t>Roney Samaniego </a:t>
            </a:r>
            <a:r>
              <a:rPr lang="en-US" sz="2400" dirty="0">
                <a:solidFill>
                  <a:schemeClr val="tx1">
                    <a:lumMod val="75000"/>
                    <a:lumOff val="25000"/>
                  </a:schemeClr>
                </a:solidFill>
                <a:latin typeface="Garamond" panose="02020404030301010803" pitchFamily="18" charset="0"/>
              </a:rPr>
              <a:t>| National Environmental Authority of Panama</a:t>
            </a:r>
          </a:p>
          <a:p>
            <a:pPr>
              <a:lnSpc>
                <a:spcPct val="100000"/>
              </a:lnSpc>
              <a:spcBef>
                <a:spcPts val="0"/>
              </a:spcBef>
            </a:pPr>
            <a:r>
              <a:rPr lang="en-US" sz="2400" b="1" dirty="0">
                <a:solidFill>
                  <a:schemeClr val="tx1">
                    <a:lumMod val="75000"/>
                    <a:lumOff val="25000"/>
                  </a:schemeClr>
                </a:solidFill>
                <a:latin typeface="Garamond" panose="02020404030301010803" pitchFamily="18" charset="0"/>
              </a:rPr>
              <a:t>Dr. Marguerite Madden </a:t>
            </a:r>
            <a:r>
              <a:rPr lang="en-US" sz="2400" dirty="0">
                <a:solidFill>
                  <a:schemeClr val="tx1">
                    <a:lumMod val="75000"/>
                    <a:lumOff val="25000"/>
                  </a:schemeClr>
                </a:solidFill>
                <a:latin typeface="Garamond" panose="02020404030301010803" pitchFamily="18" charset="0"/>
              </a:rPr>
              <a:t>| University of Georgia’s Center for Geospatial Research</a:t>
            </a:r>
          </a:p>
          <a:p>
            <a:pPr>
              <a:lnSpc>
                <a:spcPct val="100000"/>
              </a:lnSpc>
              <a:spcBef>
                <a:spcPts val="0"/>
              </a:spcBef>
            </a:pPr>
            <a:r>
              <a:rPr lang="en-US" sz="2400" b="1" dirty="0">
                <a:solidFill>
                  <a:schemeClr val="tx1">
                    <a:lumMod val="75000"/>
                    <a:lumOff val="25000"/>
                  </a:schemeClr>
                </a:solidFill>
                <a:latin typeface="Garamond" panose="02020404030301010803" pitchFamily="18" charset="0"/>
              </a:rPr>
              <a:t>Dr. Sergio </a:t>
            </a:r>
            <a:r>
              <a:rPr lang="en-US" sz="2400" b="1" dirty="0" err="1">
                <a:solidFill>
                  <a:schemeClr val="tx1">
                    <a:lumMod val="75000"/>
                    <a:lumOff val="25000"/>
                  </a:schemeClr>
                </a:solidFill>
                <a:latin typeface="Garamond" panose="02020404030301010803" pitchFamily="18" charset="0"/>
              </a:rPr>
              <a:t>Bernardes</a:t>
            </a:r>
            <a:r>
              <a:rPr lang="en-US" sz="2400" b="1" dirty="0">
                <a:solidFill>
                  <a:schemeClr val="tx1">
                    <a:lumMod val="75000"/>
                    <a:lumOff val="25000"/>
                  </a:schemeClr>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 University of Georgia’s Center for Geospatial Research </a:t>
            </a:r>
          </a:p>
          <a:p>
            <a:pPr>
              <a:lnSpc>
                <a:spcPct val="100000"/>
              </a:lnSpc>
              <a:spcBef>
                <a:spcPts val="0"/>
              </a:spcBef>
            </a:pPr>
            <a:r>
              <a:rPr lang="en-US" sz="2400" b="1" dirty="0">
                <a:solidFill>
                  <a:schemeClr val="tx1">
                    <a:lumMod val="75000"/>
                    <a:lumOff val="25000"/>
                  </a:schemeClr>
                </a:solidFill>
                <a:latin typeface="Garamond" panose="02020404030301010803" pitchFamily="18" charset="0"/>
              </a:rPr>
              <a:t>Shelby Ingram </a:t>
            </a:r>
            <a:r>
              <a:rPr lang="en-US" sz="2400" dirty="0">
                <a:solidFill>
                  <a:schemeClr val="tx1">
                    <a:lumMod val="75000"/>
                    <a:lumOff val="25000"/>
                  </a:schemeClr>
                </a:solidFill>
                <a:latin typeface="Garamond" panose="02020404030301010803" pitchFamily="18" charset="0"/>
              </a:rPr>
              <a:t>| NASA DEVELOP Georgia – Athens Node </a:t>
            </a:r>
          </a:p>
          <a:p>
            <a:pPr>
              <a:lnSpc>
                <a:spcPct val="100000"/>
              </a:lnSpc>
              <a:spcBef>
                <a:spcPts val="0"/>
              </a:spcBef>
            </a:pPr>
            <a:r>
              <a:rPr lang="en-US" sz="2400" b="1" dirty="0">
                <a:solidFill>
                  <a:schemeClr val="tx1">
                    <a:lumMod val="75000"/>
                    <a:lumOff val="25000"/>
                  </a:schemeClr>
                </a:solidFill>
                <a:latin typeface="Garamond" panose="02020404030301010803" pitchFamily="18" charset="0"/>
              </a:rPr>
              <a:t>Emil Cherrington </a:t>
            </a:r>
            <a:r>
              <a:rPr lang="en-US" sz="2400" dirty="0">
                <a:solidFill>
                  <a:schemeClr val="tx1">
                    <a:lumMod val="75000"/>
                    <a:lumOff val="25000"/>
                  </a:schemeClr>
                </a:solidFill>
                <a:latin typeface="Garamond" panose="02020404030301010803" pitchFamily="18" charset="0"/>
              </a:rPr>
              <a:t>| NASA SERVIR Alabama – Marshall </a:t>
            </a:r>
            <a:endParaRPr lang="en-US" sz="2400" b="1" dirty="0">
              <a:solidFill>
                <a:schemeClr val="tx1">
                  <a:lumMod val="75000"/>
                  <a:lumOff val="25000"/>
                </a:schemeClr>
              </a:solidFill>
              <a:latin typeface="Garamond" panose="02020404030301010803" pitchFamily="18" charset="0"/>
            </a:endParaRPr>
          </a:p>
          <a:p>
            <a:pPr>
              <a:lnSpc>
                <a:spcPct val="100000"/>
              </a:lnSpc>
              <a:spcBef>
                <a:spcPts val="0"/>
              </a:spcBef>
            </a:pPr>
            <a:r>
              <a:rPr lang="en-US" sz="2400" b="1" dirty="0">
                <a:solidFill>
                  <a:schemeClr val="tx1">
                    <a:lumMod val="75000"/>
                    <a:lumOff val="25000"/>
                  </a:schemeClr>
                </a:solidFill>
                <a:latin typeface="Garamond" panose="02020404030301010803" pitchFamily="18" charset="0"/>
              </a:rPr>
              <a:t>Sean McCartney </a:t>
            </a:r>
            <a:r>
              <a:rPr lang="en-US" sz="2400" dirty="0">
                <a:solidFill>
                  <a:schemeClr val="tx1">
                    <a:lumMod val="75000"/>
                    <a:lumOff val="25000"/>
                  </a:schemeClr>
                </a:solidFill>
                <a:latin typeface="Garamond" panose="02020404030301010803" pitchFamily="18" charset="0"/>
              </a:rPr>
              <a:t>| NASA ARSET Maryland – Goddard</a:t>
            </a:r>
          </a:p>
          <a:p>
            <a:pPr>
              <a:lnSpc>
                <a:spcPct val="100000"/>
              </a:lnSpc>
              <a:spcBef>
                <a:spcPts val="0"/>
              </a:spcBef>
            </a:pPr>
            <a:r>
              <a:rPr lang="en-US" sz="2400" b="1" dirty="0">
                <a:solidFill>
                  <a:schemeClr val="tx1">
                    <a:lumMod val="75000"/>
                    <a:lumOff val="25000"/>
                  </a:schemeClr>
                </a:solidFill>
                <a:latin typeface="Garamond" panose="02020404030301010803" pitchFamily="18" charset="0"/>
              </a:rPr>
              <a:t>Dr. Steve Padgett-Vasquez </a:t>
            </a:r>
            <a:r>
              <a:rPr lang="en-US" sz="2400" dirty="0">
                <a:solidFill>
                  <a:schemeClr val="tx1">
                    <a:lumMod val="75000"/>
                    <a:lumOff val="25000"/>
                  </a:schemeClr>
                </a:solidFill>
                <a:latin typeface="Garamond" panose="02020404030301010803" pitchFamily="18" charset="0"/>
              </a:rPr>
              <a:t>| NASA DEVELOP National Program</a:t>
            </a:r>
          </a:p>
          <a:p>
            <a:pPr>
              <a:lnSpc>
                <a:spcPct val="100000"/>
              </a:lnSpc>
              <a:spcBef>
                <a:spcPts val="0"/>
              </a:spcBef>
            </a:pPr>
            <a:r>
              <a:rPr lang="en-US" sz="2400" b="1" dirty="0" err="1">
                <a:solidFill>
                  <a:schemeClr val="tx1">
                    <a:lumMod val="75000"/>
                    <a:lumOff val="25000"/>
                  </a:schemeClr>
                </a:solidFill>
                <a:latin typeface="Garamond" panose="02020404030301010803" pitchFamily="18" charset="0"/>
              </a:rPr>
              <a:t>Estefanía</a:t>
            </a:r>
            <a:r>
              <a:rPr lang="en-US" sz="2400" b="1" dirty="0">
                <a:solidFill>
                  <a:schemeClr val="tx1">
                    <a:lumMod val="75000"/>
                    <a:lumOff val="25000"/>
                  </a:schemeClr>
                </a:solidFill>
                <a:latin typeface="Garamond" panose="02020404030301010803" pitchFamily="18" charset="0"/>
              </a:rPr>
              <a:t> Palacios</a:t>
            </a:r>
            <a:r>
              <a:rPr lang="en-US" sz="2400" dirty="0">
                <a:solidFill>
                  <a:schemeClr val="tx1">
                    <a:lumMod val="75000"/>
                    <a:lumOff val="25000"/>
                  </a:schemeClr>
                </a:solidFill>
                <a:latin typeface="Garamond" panose="02020404030301010803" pitchFamily="18" charset="0"/>
              </a:rPr>
              <a:t> | University of Georgia Department of Geography</a:t>
            </a:r>
          </a:p>
          <a:p>
            <a:pPr>
              <a:lnSpc>
                <a:spcPct val="100000"/>
              </a:lnSpc>
              <a:spcBef>
                <a:spcPts val="0"/>
              </a:spcBef>
            </a:pPr>
            <a:r>
              <a:rPr lang="en-US" sz="2400" b="1" dirty="0">
                <a:solidFill>
                  <a:schemeClr val="tx1">
                    <a:lumMod val="75000"/>
                    <a:lumOff val="25000"/>
                  </a:schemeClr>
                </a:solidFill>
                <a:latin typeface="Garamond" panose="02020404030301010803" pitchFamily="18" charset="0"/>
              </a:rPr>
              <a:t>Ryan </a:t>
            </a:r>
            <a:r>
              <a:rPr lang="en-US" sz="2400" b="1" dirty="0" err="1">
                <a:solidFill>
                  <a:schemeClr val="tx1">
                    <a:lumMod val="75000"/>
                    <a:lumOff val="25000"/>
                  </a:schemeClr>
                </a:solidFill>
                <a:latin typeface="Garamond" panose="02020404030301010803" pitchFamily="18" charset="0"/>
              </a:rPr>
              <a:t>Slapikas</a:t>
            </a:r>
            <a:r>
              <a:rPr lang="en-US" sz="2400" b="1" dirty="0">
                <a:solidFill>
                  <a:schemeClr val="tx1">
                    <a:lumMod val="75000"/>
                    <a:lumOff val="25000"/>
                  </a:schemeClr>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 Florida State University</a:t>
            </a:r>
          </a:p>
          <a:p>
            <a:pPr>
              <a:lnSpc>
                <a:spcPct val="100000"/>
              </a:lnSpc>
              <a:spcBef>
                <a:spcPts val="0"/>
              </a:spcBef>
            </a:pPr>
            <a:r>
              <a:rPr lang="fr-FR" sz="2400" dirty="0">
                <a:solidFill>
                  <a:schemeClr val="tx1">
                    <a:lumMod val="75000"/>
                    <a:lumOff val="25000"/>
                  </a:schemeClr>
                </a:solidFill>
                <a:latin typeface="Garamond" panose="02020404030301010803" pitchFamily="18" charset="0"/>
              </a:rPr>
              <a:t>This </a:t>
            </a:r>
            <a:r>
              <a:rPr lang="fr-FR" sz="2400" dirty="0" err="1">
                <a:solidFill>
                  <a:schemeClr val="tx1">
                    <a:lumMod val="75000"/>
                    <a:lumOff val="25000"/>
                  </a:schemeClr>
                </a:solidFill>
                <a:latin typeface="Garamond" panose="02020404030301010803" pitchFamily="18" charset="0"/>
              </a:rPr>
              <a:t>material</a:t>
            </a:r>
            <a:r>
              <a:rPr lang="fr-FR" sz="2400" dirty="0">
                <a:solidFill>
                  <a:schemeClr val="tx1">
                    <a:lumMod val="75000"/>
                    <a:lumOff val="25000"/>
                  </a:schemeClr>
                </a:solidFill>
                <a:latin typeface="Garamond" panose="02020404030301010803" pitchFamily="18" charset="0"/>
              </a:rPr>
              <a:t> </a:t>
            </a:r>
            <a:r>
              <a:rPr lang="fr-FR" sz="2400" dirty="0" err="1">
                <a:solidFill>
                  <a:schemeClr val="tx1">
                    <a:lumMod val="75000"/>
                    <a:lumOff val="25000"/>
                  </a:schemeClr>
                </a:solidFill>
                <a:latin typeface="Garamond" panose="02020404030301010803" pitchFamily="18" charset="0"/>
              </a:rPr>
              <a:t>contains</a:t>
            </a:r>
            <a:r>
              <a:rPr lang="fr-FR" sz="2400" dirty="0">
                <a:solidFill>
                  <a:schemeClr val="tx1">
                    <a:lumMod val="75000"/>
                    <a:lumOff val="25000"/>
                  </a:schemeClr>
                </a:solidFill>
                <a:latin typeface="Garamond" panose="02020404030301010803" pitchFamily="18" charset="0"/>
              </a:rPr>
              <a:t> </a:t>
            </a:r>
            <a:r>
              <a:rPr lang="fr-FR" sz="2400" dirty="0" err="1">
                <a:solidFill>
                  <a:schemeClr val="tx1">
                    <a:lumMod val="75000"/>
                    <a:lumOff val="25000"/>
                  </a:schemeClr>
                </a:solidFill>
                <a:latin typeface="Garamond" panose="02020404030301010803" pitchFamily="18" charset="0"/>
              </a:rPr>
              <a:t>modified</a:t>
            </a:r>
            <a:r>
              <a:rPr lang="fr-FR" sz="2400" dirty="0">
                <a:solidFill>
                  <a:schemeClr val="tx1">
                    <a:lumMod val="75000"/>
                    <a:lumOff val="25000"/>
                  </a:schemeClr>
                </a:solidFill>
                <a:latin typeface="Garamond" panose="02020404030301010803" pitchFamily="18" charset="0"/>
              </a:rPr>
              <a:t> </a:t>
            </a:r>
            <a:r>
              <a:rPr lang="fr-FR" sz="2400" dirty="0" err="1">
                <a:solidFill>
                  <a:schemeClr val="tx1">
                    <a:lumMod val="75000"/>
                    <a:lumOff val="25000"/>
                  </a:schemeClr>
                </a:solidFill>
                <a:latin typeface="Garamond" panose="02020404030301010803" pitchFamily="18" charset="0"/>
              </a:rPr>
              <a:t>Copernicus</a:t>
            </a:r>
            <a:r>
              <a:rPr lang="fr-FR" sz="2400" dirty="0">
                <a:solidFill>
                  <a:schemeClr val="tx1">
                    <a:lumMod val="75000"/>
                    <a:lumOff val="25000"/>
                  </a:schemeClr>
                </a:solidFill>
                <a:latin typeface="Garamond" panose="02020404030301010803" pitchFamily="18" charset="0"/>
              </a:rPr>
              <a:t> Sentinel data (2019) </a:t>
            </a:r>
            <a:r>
              <a:rPr lang="fr-FR" sz="2400" dirty="0" err="1">
                <a:solidFill>
                  <a:schemeClr val="tx1">
                    <a:lumMod val="75000"/>
                    <a:lumOff val="25000"/>
                  </a:schemeClr>
                </a:solidFill>
                <a:latin typeface="Garamond" panose="02020404030301010803" pitchFamily="18" charset="0"/>
              </a:rPr>
              <a:t>processed</a:t>
            </a:r>
            <a:r>
              <a:rPr lang="fr-FR" sz="2400" dirty="0">
                <a:solidFill>
                  <a:schemeClr val="tx1">
                    <a:lumMod val="75000"/>
                    <a:lumOff val="25000"/>
                  </a:schemeClr>
                </a:solidFill>
                <a:latin typeface="Garamond" panose="02020404030301010803" pitchFamily="18" charset="0"/>
              </a:rPr>
              <a:t> by ESA</a:t>
            </a:r>
            <a:r>
              <a:rPr lang="fr-FR" sz="2400" dirty="0">
                <a:latin typeface="Garamond" panose="02020404030301010803" pitchFamily="18" charset="0"/>
              </a:rPr>
              <a:t>. </a:t>
            </a:r>
            <a:endParaRPr lang="en-US" sz="2400" dirty="0">
              <a:latin typeface="Garamond" panose="02020404030301010803" pitchFamily="18" charset="0"/>
            </a:endParaRPr>
          </a:p>
          <a:p>
            <a:pPr>
              <a:lnSpc>
                <a:spcPct val="100000"/>
              </a:lnSpc>
              <a:spcBef>
                <a:spcPts val="0"/>
              </a:spcBef>
            </a:pPr>
            <a:endParaRPr lang="en-US" sz="2400" dirty="0">
              <a:solidFill>
                <a:schemeClr val="tx1">
                  <a:lumMod val="75000"/>
                  <a:lumOff val="25000"/>
                </a:schemeClr>
              </a:solidFill>
              <a:latin typeface="Garamond" panose="02020404030301010803" pitchFamily="18" charset="0"/>
            </a:endParaRPr>
          </a:p>
        </p:txBody>
      </p:sp>
      <p:grpSp>
        <p:nvGrpSpPr>
          <p:cNvPr id="26" name="Group 25">
            <a:extLst>
              <a:ext uri="{FF2B5EF4-FFF2-40B4-BE49-F238E27FC236}">
                <a16:creationId xmlns:a16="http://schemas.microsoft.com/office/drawing/2014/main" id="{0EC33718-6CBF-484F-9519-5EE6F267C3BD}"/>
              </a:ext>
            </a:extLst>
          </p:cNvPr>
          <p:cNvGrpSpPr>
            <a:grpSpLocks noChangeAspect="1"/>
          </p:cNvGrpSpPr>
          <p:nvPr/>
        </p:nvGrpSpPr>
        <p:grpSpPr>
          <a:xfrm>
            <a:off x="12753158" y="10685365"/>
            <a:ext cx="4163844" cy="5190408"/>
            <a:chOff x="12860835" y="10789436"/>
            <a:chExt cx="4015819" cy="5005889"/>
          </a:xfrm>
        </p:grpSpPr>
        <p:grpSp>
          <p:nvGrpSpPr>
            <p:cNvPr id="25" name="Group 24">
              <a:extLst>
                <a:ext uri="{FF2B5EF4-FFF2-40B4-BE49-F238E27FC236}">
                  <a16:creationId xmlns:a16="http://schemas.microsoft.com/office/drawing/2014/main" id="{CEF16605-BAAC-C04B-89D8-013798E93A8F}"/>
                </a:ext>
              </a:extLst>
            </p:cNvPr>
            <p:cNvGrpSpPr/>
            <p:nvPr/>
          </p:nvGrpSpPr>
          <p:grpSpPr>
            <a:xfrm>
              <a:off x="12873832" y="10789436"/>
              <a:ext cx="4002822" cy="5005889"/>
              <a:chOff x="12873832" y="10789436"/>
              <a:chExt cx="4002822" cy="5005889"/>
            </a:xfrm>
          </p:grpSpPr>
          <p:grpSp>
            <p:nvGrpSpPr>
              <p:cNvPr id="17" name="Group 16">
                <a:extLst>
                  <a:ext uri="{FF2B5EF4-FFF2-40B4-BE49-F238E27FC236}">
                    <a16:creationId xmlns:a16="http://schemas.microsoft.com/office/drawing/2014/main" id="{1AE87B58-77E3-B44F-9E9B-6DF043838A4B}"/>
                  </a:ext>
                </a:extLst>
              </p:cNvPr>
              <p:cNvGrpSpPr/>
              <p:nvPr/>
            </p:nvGrpSpPr>
            <p:grpSpPr>
              <a:xfrm>
                <a:off x="12873832" y="10795649"/>
                <a:ext cx="4002822" cy="4999676"/>
                <a:chOff x="12873832" y="10795649"/>
                <a:chExt cx="4002822" cy="4999676"/>
              </a:xfrm>
            </p:grpSpPr>
            <p:pic>
              <p:nvPicPr>
                <p:cNvPr id="13" name="Picture 12" descr="A close up of a map&#10;&#10;Description automatically generated">
                  <a:extLst>
                    <a:ext uri="{FF2B5EF4-FFF2-40B4-BE49-F238E27FC236}">
                      <a16:creationId xmlns:a16="http://schemas.microsoft.com/office/drawing/2014/main" id="{89EDAB37-785F-E24F-B5B0-D8FCF024A882}"/>
                    </a:ext>
                  </a:extLst>
                </p:cNvPr>
                <p:cNvPicPr>
                  <a:picLocks noChangeAspect="1"/>
                </p:cNvPicPr>
                <p:nvPr/>
              </p:nvPicPr>
              <p:blipFill rotWithShape="1">
                <a:blip r:embed="rId16">
                  <a:extLst>
                    <a:ext uri="{28A0092B-C50C-407E-A947-70E740481C1C}">
                      <a14:useLocalDpi xmlns:a14="http://schemas.microsoft.com/office/drawing/2010/main" val="0"/>
                    </a:ext>
                  </a:extLst>
                </a:blip>
                <a:srcRect l="2289" t="5535" b="158"/>
                <a:stretch/>
              </p:blipFill>
              <p:spPr>
                <a:xfrm>
                  <a:off x="12873832" y="10795649"/>
                  <a:ext cx="4002822" cy="4999676"/>
                </a:xfrm>
                <a:prstGeom prst="rect">
                  <a:avLst/>
                </a:prstGeom>
              </p:spPr>
            </p:pic>
            <p:sp>
              <p:nvSpPr>
                <p:cNvPr id="229" name="Rectangle 228">
                  <a:extLst>
                    <a:ext uri="{FF2B5EF4-FFF2-40B4-BE49-F238E27FC236}">
                      <a16:creationId xmlns:a16="http://schemas.microsoft.com/office/drawing/2014/main" id="{3E64A76C-0D26-CE47-8CFE-CBFB5044A73C}"/>
                    </a:ext>
                  </a:extLst>
                </p:cNvPr>
                <p:cNvSpPr/>
                <p:nvPr/>
              </p:nvSpPr>
              <p:spPr>
                <a:xfrm>
                  <a:off x="15779571" y="14218155"/>
                  <a:ext cx="994939" cy="149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3" name="TextBox 232">
                <a:extLst>
                  <a:ext uri="{FF2B5EF4-FFF2-40B4-BE49-F238E27FC236}">
                    <a16:creationId xmlns:a16="http://schemas.microsoft.com/office/drawing/2014/main" id="{92633D58-93D1-B444-87C5-A195820E57A5}"/>
                  </a:ext>
                </a:extLst>
              </p:cNvPr>
              <p:cNvSpPr txBox="1"/>
              <p:nvPr/>
            </p:nvSpPr>
            <p:spPr>
              <a:xfrm>
                <a:off x="15105098" y="11724861"/>
                <a:ext cx="772999" cy="338554"/>
              </a:xfrm>
              <a:prstGeom prst="rect">
                <a:avLst/>
              </a:prstGeom>
              <a:noFill/>
            </p:spPr>
            <p:txBody>
              <a:bodyPr wrap="square" rtlCol="0">
                <a:spAutoFit/>
              </a:bodyPr>
              <a:lstStyle/>
              <a:p>
                <a:r>
                  <a:rPr lang="en-US" sz="1600" dirty="0">
                    <a:solidFill>
                      <a:schemeClr val="tx1">
                        <a:lumMod val="75000"/>
                        <a:lumOff val="25000"/>
                      </a:schemeClr>
                    </a:solidFill>
                  </a:rPr>
                  <a:t>1999</a:t>
                </a:r>
              </a:p>
            </p:txBody>
          </p:sp>
          <p:sp>
            <p:nvSpPr>
              <p:cNvPr id="235" name="Rectangle 234">
                <a:extLst>
                  <a:ext uri="{FF2B5EF4-FFF2-40B4-BE49-F238E27FC236}">
                    <a16:creationId xmlns:a16="http://schemas.microsoft.com/office/drawing/2014/main" id="{6822DFFF-1F52-A84C-87E6-C06422561215}"/>
                  </a:ext>
                </a:extLst>
              </p:cNvPr>
              <p:cNvSpPr/>
              <p:nvPr/>
            </p:nvSpPr>
            <p:spPr>
              <a:xfrm>
                <a:off x="15805454" y="10789436"/>
                <a:ext cx="632576" cy="949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Rectangle 249">
              <a:extLst>
                <a:ext uri="{FF2B5EF4-FFF2-40B4-BE49-F238E27FC236}">
                  <a16:creationId xmlns:a16="http://schemas.microsoft.com/office/drawing/2014/main" id="{71D3BD7E-974A-6243-8054-1EB16DC815BB}"/>
                </a:ext>
              </a:extLst>
            </p:cNvPr>
            <p:cNvSpPr/>
            <p:nvPr/>
          </p:nvSpPr>
          <p:spPr>
            <a:xfrm>
              <a:off x="12860835" y="15368971"/>
              <a:ext cx="1785153" cy="212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9452C68A-D001-F643-8DAE-71752DD361AB}"/>
              </a:ext>
            </a:extLst>
          </p:cNvPr>
          <p:cNvGrpSpPr>
            <a:grpSpLocks noChangeAspect="1"/>
          </p:cNvGrpSpPr>
          <p:nvPr/>
        </p:nvGrpSpPr>
        <p:grpSpPr>
          <a:xfrm>
            <a:off x="16501382" y="10717909"/>
            <a:ext cx="4313212" cy="5163861"/>
            <a:chOff x="19225777" y="10579410"/>
            <a:chExt cx="4157928" cy="4977952"/>
          </a:xfrm>
        </p:grpSpPr>
        <p:grpSp>
          <p:nvGrpSpPr>
            <p:cNvPr id="450" name="Group 449">
              <a:extLst>
                <a:ext uri="{FF2B5EF4-FFF2-40B4-BE49-F238E27FC236}">
                  <a16:creationId xmlns:a16="http://schemas.microsoft.com/office/drawing/2014/main" id="{9A4815FC-1924-C647-B324-66FCFE59CDFE}"/>
                </a:ext>
              </a:extLst>
            </p:cNvPr>
            <p:cNvGrpSpPr/>
            <p:nvPr/>
          </p:nvGrpSpPr>
          <p:grpSpPr>
            <a:xfrm>
              <a:off x="19225777" y="10579410"/>
              <a:ext cx="4157928" cy="4977952"/>
              <a:chOff x="19225777" y="10579410"/>
              <a:chExt cx="4157928" cy="4977952"/>
            </a:xfrm>
          </p:grpSpPr>
          <p:grpSp>
            <p:nvGrpSpPr>
              <p:cNvPr id="51" name="Group 50">
                <a:extLst>
                  <a:ext uri="{FF2B5EF4-FFF2-40B4-BE49-F238E27FC236}">
                    <a16:creationId xmlns:a16="http://schemas.microsoft.com/office/drawing/2014/main" id="{DC2B4832-899A-9547-9166-D25CDCD0BDF4}"/>
                  </a:ext>
                </a:extLst>
              </p:cNvPr>
              <p:cNvGrpSpPr/>
              <p:nvPr/>
            </p:nvGrpSpPr>
            <p:grpSpPr>
              <a:xfrm>
                <a:off x="19339021" y="10601734"/>
                <a:ext cx="4044684" cy="4955628"/>
                <a:chOff x="19339021" y="10601734"/>
                <a:chExt cx="4044684" cy="4955628"/>
              </a:xfrm>
            </p:grpSpPr>
            <p:pic>
              <p:nvPicPr>
                <p:cNvPr id="37" name="Picture 36" descr="A close up of a map&#10;&#10;Description automatically generated">
                  <a:extLst>
                    <a:ext uri="{FF2B5EF4-FFF2-40B4-BE49-F238E27FC236}">
                      <a16:creationId xmlns:a16="http://schemas.microsoft.com/office/drawing/2014/main" id="{A550050E-4EDE-7D44-8757-212AD23E1023}"/>
                    </a:ext>
                  </a:extLst>
                </p:cNvPr>
                <p:cNvPicPr>
                  <a:picLocks noChangeAspect="1"/>
                </p:cNvPicPr>
                <p:nvPr/>
              </p:nvPicPr>
              <p:blipFill rotWithShape="1">
                <a:blip r:embed="rId17">
                  <a:extLst>
                    <a:ext uri="{28A0092B-C50C-407E-A947-70E740481C1C}">
                      <a14:useLocalDpi xmlns:a14="http://schemas.microsoft.com/office/drawing/2010/main" val="0"/>
                    </a:ext>
                  </a:extLst>
                </a:blip>
                <a:srcRect l="3618" t="8749" r="3561"/>
                <a:stretch/>
              </p:blipFill>
              <p:spPr>
                <a:xfrm>
                  <a:off x="19339021" y="10601734"/>
                  <a:ext cx="3895268" cy="4955628"/>
                </a:xfrm>
                <a:prstGeom prst="rect">
                  <a:avLst/>
                </a:prstGeom>
              </p:spPr>
            </p:pic>
            <p:sp>
              <p:nvSpPr>
                <p:cNvPr id="47" name="Rectangle 46">
                  <a:extLst>
                    <a:ext uri="{FF2B5EF4-FFF2-40B4-BE49-F238E27FC236}">
                      <a16:creationId xmlns:a16="http://schemas.microsoft.com/office/drawing/2014/main" id="{FF953BE2-D376-2A42-8F81-91905E857762}"/>
                    </a:ext>
                  </a:extLst>
                </p:cNvPr>
                <p:cNvSpPr/>
                <p:nvPr/>
              </p:nvSpPr>
              <p:spPr>
                <a:xfrm>
                  <a:off x="22388766" y="13967962"/>
                  <a:ext cx="994939" cy="149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5" name="Rectangle 344">
                <a:extLst>
                  <a:ext uri="{FF2B5EF4-FFF2-40B4-BE49-F238E27FC236}">
                    <a16:creationId xmlns:a16="http://schemas.microsoft.com/office/drawing/2014/main" id="{A1D95B72-71AE-384F-9250-BA963CE67FA7}"/>
                  </a:ext>
                </a:extLst>
              </p:cNvPr>
              <p:cNvSpPr/>
              <p:nvPr/>
            </p:nvSpPr>
            <p:spPr>
              <a:xfrm>
                <a:off x="19225777" y="15164868"/>
                <a:ext cx="1785153" cy="33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70C05097-F0E8-5442-A227-D49B35C5EB4C}"/>
                  </a:ext>
                </a:extLst>
              </p:cNvPr>
              <p:cNvSpPr/>
              <p:nvPr/>
            </p:nvSpPr>
            <p:spPr>
              <a:xfrm>
                <a:off x="22353965" y="10579410"/>
                <a:ext cx="994939" cy="149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6" name="TextBox 345">
              <a:extLst>
                <a:ext uri="{FF2B5EF4-FFF2-40B4-BE49-F238E27FC236}">
                  <a16:creationId xmlns:a16="http://schemas.microsoft.com/office/drawing/2014/main" id="{3CE4A41B-55DB-9D46-8006-0561B38E5EF0}"/>
                </a:ext>
              </a:extLst>
            </p:cNvPr>
            <p:cNvSpPr txBox="1"/>
            <p:nvPr/>
          </p:nvSpPr>
          <p:spPr>
            <a:xfrm>
              <a:off x="21580320" y="11418630"/>
              <a:ext cx="772999" cy="338554"/>
            </a:xfrm>
            <a:prstGeom prst="rect">
              <a:avLst/>
            </a:prstGeom>
            <a:noFill/>
          </p:spPr>
          <p:txBody>
            <a:bodyPr wrap="square" rtlCol="0">
              <a:spAutoFit/>
            </a:bodyPr>
            <a:lstStyle/>
            <a:p>
              <a:r>
                <a:rPr lang="en-US" sz="1600" dirty="0">
                  <a:solidFill>
                    <a:schemeClr val="tx1">
                      <a:lumMod val="75000"/>
                      <a:lumOff val="25000"/>
                    </a:schemeClr>
                  </a:solidFill>
                </a:rPr>
                <a:t>2009</a:t>
              </a:r>
            </a:p>
          </p:txBody>
        </p:sp>
      </p:grpSp>
      <p:pic>
        <p:nvPicPr>
          <p:cNvPr id="251" name="Picture 250" descr="A close up of a logo&#10;&#10;Description automatically generated">
            <a:extLst>
              <a:ext uri="{FF2B5EF4-FFF2-40B4-BE49-F238E27FC236}">
                <a16:creationId xmlns:a16="http://schemas.microsoft.com/office/drawing/2014/main" id="{11EE4907-1008-AB40-98A3-1834F32401E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flipH="1">
            <a:off x="13132224" y="14783547"/>
            <a:ext cx="288000" cy="366259"/>
          </a:xfrm>
          <a:prstGeom prst="rect">
            <a:avLst/>
          </a:prstGeom>
        </p:spPr>
      </p:pic>
      <p:sp>
        <p:nvSpPr>
          <p:cNvPr id="252" name="TextBox 251">
            <a:extLst>
              <a:ext uri="{FF2B5EF4-FFF2-40B4-BE49-F238E27FC236}">
                <a16:creationId xmlns:a16="http://schemas.microsoft.com/office/drawing/2014/main" id="{0E4E23AD-BCC8-524A-92E5-2F4B25F23E4B}"/>
              </a:ext>
            </a:extLst>
          </p:cNvPr>
          <p:cNvSpPr txBox="1"/>
          <p:nvPr/>
        </p:nvSpPr>
        <p:spPr>
          <a:xfrm>
            <a:off x="13127251" y="14611555"/>
            <a:ext cx="506437" cy="307777"/>
          </a:xfrm>
          <a:prstGeom prst="rect">
            <a:avLst/>
          </a:prstGeom>
          <a:noFill/>
        </p:spPr>
        <p:txBody>
          <a:bodyPr wrap="square" rtlCol="0">
            <a:spAutoFit/>
          </a:bodyPr>
          <a:lstStyle/>
          <a:p>
            <a:r>
              <a:rPr lang="en-US" sz="1400" dirty="0">
                <a:solidFill>
                  <a:schemeClr val="tx1">
                    <a:lumMod val="75000"/>
                    <a:lumOff val="25000"/>
                  </a:schemeClr>
                </a:solidFill>
              </a:rPr>
              <a:t>N</a:t>
            </a:r>
          </a:p>
        </p:txBody>
      </p:sp>
      <p:sp>
        <p:nvSpPr>
          <p:cNvPr id="259" name="TextBox 258">
            <a:extLst>
              <a:ext uri="{FF2B5EF4-FFF2-40B4-BE49-F238E27FC236}">
                <a16:creationId xmlns:a16="http://schemas.microsoft.com/office/drawing/2014/main" id="{61E9AB12-59E6-C942-93B7-2C36FFD703AB}"/>
              </a:ext>
            </a:extLst>
          </p:cNvPr>
          <p:cNvSpPr txBox="1"/>
          <p:nvPr/>
        </p:nvSpPr>
        <p:spPr>
          <a:xfrm>
            <a:off x="5596851" y="27752260"/>
            <a:ext cx="219000" cy="315087"/>
          </a:xfrm>
          <a:prstGeom prst="rect">
            <a:avLst/>
          </a:prstGeom>
          <a:noFill/>
        </p:spPr>
        <p:txBody>
          <a:bodyPr wrap="square" rtlCol="0">
            <a:spAutoFit/>
          </a:bodyPr>
          <a:lstStyle/>
          <a:p>
            <a:r>
              <a:rPr lang="en-US" sz="1600" dirty="0">
                <a:solidFill>
                  <a:schemeClr val="tx1">
                    <a:lumMod val="75000"/>
                    <a:lumOff val="25000"/>
                  </a:schemeClr>
                </a:solidFill>
              </a:rPr>
              <a:t>0</a:t>
            </a:r>
          </a:p>
        </p:txBody>
      </p:sp>
      <p:sp>
        <p:nvSpPr>
          <p:cNvPr id="260" name="TextBox 259">
            <a:extLst>
              <a:ext uri="{FF2B5EF4-FFF2-40B4-BE49-F238E27FC236}">
                <a16:creationId xmlns:a16="http://schemas.microsoft.com/office/drawing/2014/main" id="{9065C95E-F2F6-B648-8469-DA26DD0BFC34}"/>
              </a:ext>
            </a:extLst>
          </p:cNvPr>
          <p:cNvSpPr txBox="1"/>
          <p:nvPr/>
        </p:nvSpPr>
        <p:spPr>
          <a:xfrm>
            <a:off x="6867566" y="27755811"/>
            <a:ext cx="455754" cy="338554"/>
          </a:xfrm>
          <a:prstGeom prst="rect">
            <a:avLst/>
          </a:prstGeom>
          <a:noFill/>
        </p:spPr>
        <p:txBody>
          <a:bodyPr wrap="square" rtlCol="0">
            <a:spAutoFit/>
          </a:bodyPr>
          <a:lstStyle/>
          <a:p>
            <a:r>
              <a:rPr lang="en-US" sz="1600" dirty="0">
                <a:solidFill>
                  <a:schemeClr val="tx1">
                    <a:lumMod val="75000"/>
                    <a:lumOff val="25000"/>
                  </a:schemeClr>
                </a:solidFill>
              </a:rPr>
              <a:t>50</a:t>
            </a:r>
          </a:p>
        </p:txBody>
      </p:sp>
      <p:sp>
        <p:nvSpPr>
          <p:cNvPr id="261" name="TextBox 260">
            <a:extLst>
              <a:ext uri="{FF2B5EF4-FFF2-40B4-BE49-F238E27FC236}">
                <a16:creationId xmlns:a16="http://schemas.microsoft.com/office/drawing/2014/main" id="{581B19A3-D4AA-E748-B5B4-85351DD6E2B8}"/>
              </a:ext>
            </a:extLst>
          </p:cNvPr>
          <p:cNvSpPr txBox="1"/>
          <p:nvPr/>
        </p:nvSpPr>
        <p:spPr>
          <a:xfrm>
            <a:off x="6201979" y="27755811"/>
            <a:ext cx="481259" cy="338554"/>
          </a:xfrm>
          <a:prstGeom prst="rect">
            <a:avLst/>
          </a:prstGeom>
          <a:noFill/>
        </p:spPr>
        <p:txBody>
          <a:bodyPr wrap="square" rtlCol="0">
            <a:spAutoFit/>
          </a:bodyPr>
          <a:lstStyle/>
          <a:p>
            <a:r>
              <a:rPr lang="en-US" sz="1600" dirty="0">
                <a:solidFill>
                  <a:schemeClr val="tx1">
                    <a:lumMod val="75000"/>
                    <a:lumOff val="25000"/>
                  </a:schemeClr>
                </a:solidFill>
              </a:rPr>
              <a:t>25</a:t>
            </a:r>
          </a:p>
        </p:txBody>
      </p:sp>
      <p:sp>
        <p:nvSpPr>
          <p:cNvPr id="262" name="TextBox 261">
            <a:extLst>
              <a:ext uri="{FF2B5EF4-FFF2-40B4-BE49-F238E27FC236}">
                <a16:creationId xmlns:a16="http://schemas.microsoft.com/office/drawing/2014/main" id="{D6C5F7BC-0209-C546-89C7-1307D0840FF6}"/>
              </a:ext>
            </a:extLst>
          </p:cNvPr>
          <p:cNvSpPr txBox="1"/>
          <p:nvPr/>
        </p:nvSpPr>
        <p:spPr>
          <a:xfrm>
            <a:off x="7239947" y="27760783"/>
            <a:ext cx="1617466" cy="338554"/>
          </a:xfrm>
          <a:prstGeom prst="rect">
            <a:avLst/>
          </a:prstGeom>
          <a:noFill/>
        </p:spPr>
        <p:txBody>
          <a:bodyPr wrap="square" rtlCol="0">
            <a:spAutoFit/>
          </a:bodyPr>
          <a:lstStyle/>
          <a:p>
            <a:r>
              <a:rPr lang="en-US" sz="1600" dirty="0">
                <a:solidFill>
                  <a:schemeClr val="tx1">
                    <a:lumMod val="75000"/>
                    <a:lumOff val="25000"/>
                  </a:schemeClr>
                </a:solidFill>
              </a:rPr>
              <a:t>Km</a:t>
            </a:r>
          </a:p>
        </p:txBody>
      </p:sp>
      <p:grpSp>
        <p:nvGrpSpPr>
          <p:cNvPr id="459" name="Group 458">
            <a:extLst>
              <a:ext uri="{FF2B5EF4-FFF2-40B4-BE49-F238E27FC236}">
                <a16:creationId xmlns:a16="http://schemas.microsoft.com/office/drawing/2014/main" id="{0F520373-EF71-FC41-9695-B2D9F898956A}"/>
              </a:ext>
            </a:extLst>
          </p:cNvPr>
          <p:cNvGrpSpPr/>
          <p:nvPr/>
        </p:nvGrpSpPr>
        <p:grpSpPr>
          <a:xfrm>
            <a:off x="1201744" y="20011134"/>
            <a:ext cx="11113744" cy="8151984"/>
            <a:chOff x="1201744" y="20049234"/>
            <a:chExt cx="11113744" cy="8151984"/>
          </a:xfrm>
        </p:grpSpPr>
        <p:grpSp>
          <p:nvGrpSpPr>
            <p:cNvPr id="458" name="Group 457">
              <a:extLst>
                <a:ext uri="{FF2B5EF4-FFF2-40B4-BE49-F238E27FC236}">
                  <a16:creationId xmlns:a16="http://schemas.microsoft.com/office/drawing/2014/main" id="{32D9B916-617B-F14F-9588-CBE8DFA182D8}"/>
                </a:ext>
              </a:extLst>
            </p:cNvPr>
            <p:cNvGrpSpPr/>
            <p:nvPr/>
          </p:nvGrpSpPr>
          <p:grpSpPr>
            <a:xfrm>
              <a:off x="1201744" y="20049234"/>
              <a:ext cx="11113744" cy="8151984"/>
              <a:chOff x="1201744" y="20049234"/>
              <a:chExt cx="11113744" cy="8151984"/>
            </a:xfrm>
          </p:grpSpPr>
          <p:grpSp>
            <p:nvGrpSpPr>
              <p:cNvPr id="457" name="Group 456">
                <a:extLst>
                  <a:ext uri="{FF2B5EF4-FFF2-40B4-BE49-F238E27FC236}">
                    <a16:creationId xmlns:a16="http://schemas.microsoft.com/office/drawing/2014/main" id="{D660289F-143E-744F-BAB6-8208FBCF90A0}"/>
                  </a:ext>
                </a:extLst>
              </p:cNvPr>
              <p:cNvGrpSpPr/>
              <p:nvPr/>
            </p:nvGrpSpPr>
            <p:grpSpPr>
              <a:xfrm>
                <a:off x="1201744" y="20049234"/>
                <a:ext cx="11113744" cy="8151984"/>
                <a:chOff x="1201744" y="20049234"/>
                <a:chExt cx="11113744" cy="8151984"/>
              </a:xfrm>
            </p:grpSpPr>
            <p:grpSp>
              <p:nvGrpSpPr>
                <p:cNvPr id="167" name="Group 166">
                  <a:extLst>
                    <a:ext uri="{FF2B5EF4-FFF2-40B4-BE49-F238E27FC236}">
                      <a16:creationId xmlns:a16="http://schemas.microsoft.com/office/drawing/2014/main" id="{7F31BAE8-2C86-7044-B18C-AD754AE8C71E}"/>
                    </a:ext>
                  </a:extLst>
                </p:cNvPr>
                <p:cNvGrpSpPr/>
                <p:nvPr/>
              </p:nvGrpSpPr>
              <p:grpSpPr>
                <a:xfrm>
                  <a:off x="1201744" y="20661780"/>
                  <a:ext cx="10512782" cy="7481707"/>
                  <a:chOff x="1124172" y="21536597"/>
                  <a:chExt cx="10512782" cy="7481707"/>
                </a:xfrm>
              </p:grpSpPr>
              <p:pic>
                <p:nvPicPr>
                  <p:cNvPr id="186" name="Picture 185" descr="A close up of an animal&#10;&#10;Description automatically generated">
                    <a:extLst>
                      <a:ext uri="{FF2B5EF4-FFF2-40B4-BE49-F238E27FC236}">
                        <a16:creationId xmlns:a16="http://schemas.microsoft.com/office/drawing/2014/main" id="{0CF6141E-A00D-3A4A-ADD5-97106E5FDFED}"/>
                      </a:ext>
                    </a:extLst>
                  </p:cNvPr>
                  <p:cNvPicPr>
                    <a:picLocks noChangeAspect="1"/>
                  </p:cNvPicPr>
                  <p:nvPr/>
                </p:nvPicPr>
                <p:blipFill rotWithShape="1">
                  <a:blip r:embed="rId18">
                    <a:extLst>
                      <a:ext uri="{28A0092B-C50C-407E-A947-70E740481C1C}">
                        <a14:useLocalDpi xmlns:a14="http://schemas.microsoft.com/office/drawing/2010/main" val="0"/>
                      </a:ext>
                    </a:extLst>
                  </a:blip>
                  <a:srcRect t="3983"/>
                  <a:stretch/>
                </p:blipFill>
                <p:spPr>
                  <a:xfrm>
                    <a:off x="1556707" y="21539231"/>
                    <a:ext cx="10080247" cy="7479073"/>
                  </a:xfrm>
                  <a:prstGeom prst="rect">
                    <a:avLst/>
                  </a:prstGeom>
                </p:spPr>
              </p:pic>
              <p:sp>
                <p:nvSpPr>
                  <p:cNvPr id="187" name="Rectangle 186">
                    <a:extLst>
                      <a:ext uri="{FF2B5EF4-FFF2-40B4-BE49-F238E27FC236}">
                        <a16:creationId xmlns:a16="http://schemas.microsoft.com/office/drawing/2014/main" id="{049E3E1B-3231-F441-A52A-13C49F7620F0}"/>
                      </a:ext>
                    </a:extLst>
                  </p:cNvPr>
                  <p:cNvSpPr/>
                  <p:nvPr/>
                </p:nvSpPr>
                <p:spPr>
                  <a:xfrm>
                    <a:off x="6412503" y="28559226"/>
                    <a:ext cx="284052" cy="338554"/>
                  </a:xfrm>
                  <a:prstGeom prst="rect">
                    <a:avLst/>
                  </a:prstGeom>
                </p:spPr>
                <p:txBody>
                  <a:bodyPr wrap="square">
                    <a:spAutoFit/>
                  </a:bodyPr>
                  <a:lstStyle/>
                  <a:p>
                    <a:pPr>
                      <a:defRPr/>
                    </a:pPr>
                    <a:r>
                      <a:rPr lang="en-US" sz="1600" dirty="0">
                        <a:solidFill>
                          <a:schemeClr val="tx1">
                            <a:lumMod val="75000"/>
                            <a:lumOff val="25000"/>
                          </a:schemeClr>
                        </a:solidFill>
                      </a:rPr>
                      <a:t>0</a:t>
                    </a:r>
                  </a:p>
                </p:txBody>
              </p:sp>
              <p:sp>
                <p:nvSpPr>
                  <p:cNvPr id="188" name="Rectangle 187">
                    <a:extLst>
                      <a:ext uri="{FF2B5EF4-FFF2-40B4-BE49-F238E27FC236}">
                        <a16:creationId xmlns:a16="http://schemas.microsoft.com/office/drawing/2014/main" id="{DFB7CC67-525E-EB4B-8530-148BC0172F2E}"/>
                      </a:ext>
                    </a:extLst>
                  </p:cNvPr>
                  <p:cNvSpPr/>
                  <p:nvPr/>
                </p:nvSpPr>
                <p:spPr>
                  <a:xfrm>
                    <a:off x="8381782" y="28565073"/>
                    <a:ext cx="833656" cy="338554"/>
                  </a:xfrm>
                  <a:prstGeom prst="rect">
                    <a:avLst/>
                  </a:prstGeom>
                </p:spPr>
                <p:txBody>
                  <a:bodyPr wrap="square">
                    <a:spAutoFit/>
                  </a:bodyPr>
                  <a:lstStyle/>
                  <a:p>
                    <a:pPr>
                      <a:defRPr/>
                    </a:pPr>
                    <a:r>
                      <a:rPr lang="en-US" sz="1600" dirty="0">
                        <a:solidFill>
                          <a:schemeClr val="tx1">
                            <a:lumMod val="75000"/>
                            <a:lumOff val="25000"/>
                          </a:schemeClr>
                        </a:solidFill>
                      </a:rPr>
                      <a:t>Km</a:t>
                    </a:r>
                  </a:p>
                </p:txBody>
              </p:sp>
              <p:sp>
                <p:nvSpPr>
                  <p:cNvPr id="189" name="Rectangle 188">
                    <a:extLst>
                      <a:ext uri="{FF2B5EF4-FFF2-40B4-BE49-F238E27FC236}">
                        <a16:creationId xmlns:a16="http://schemas.microsoft.com/office/drawing/2014/main" id="{A4883956-38C2-3C44-80C4-FF300EFC2E1A}"/>
                      </a:ext>
                    </a:extLst>
                  </p:cNvPr>
                  <p:cNvSpPr/>
                  <p:nvPr/>
                </p:nvSpPr>
                <p:spPr>
                  <a:xfrm>
                    <a:off x="7184801" y="28563264"/>
                    <a:ext cx="437579" cy="338554"/>
                  </a:xfrm>
                  <a:prstGeom prst="rect">
                    <a:avLst/>
                  </a:prstGeom>
                </p:spPr>
                <p:txBody>
                  <a:bodyPr wrap="square">
                    <a:spAutoFit/>
                  </a:bodyPr>
                  <a:lstStyle/>
                  <a:p>
                    <a:pPr>
                      <a:defRPr/>
                    </a:pPr>
                    <a:r>
                      <a:rPr lang="en-US" sz="1600" dirty="0">
                        <a:solidFill>
                          <a:schemeClr val="tx1">
                            <a:lumMod val="75000"/>
                            <a:lumOff val="25000"/>
                          </a:schemeClr>
                        </a:solidFill>
                      </a:rPr>
                      <a:t>32</a:t>
                    </a:r>
                  </a:p>
                </p:txBody>
              </p:sp>
              <p:sp>
                <p:nvSpPr>
                  <p:cNvPr id="192" name="Rectangle 191">
                    <a:extLst>
                      <a:ext uri="{FF2B5EF4-FFF2-40B4-BE49-F238E27FC236}">
                        <a16:creationId xmlns:a16="http://schemas.microsoft.com/office/drawing/2014/main" id="{2E89A4FC-0D7E-0849-B18D-9ADCA5BB2B9E}"/>
                      </a:ext>
                    </a:extLst>
                  </p:cNvPr>
                  <p:cNvSpPr/>
                  <p:nvPr/>
                </p:nvSpPr>
                <p:spPr>
                  <a:xfrm>
                    <a:off x="8012061" y="28563264"/>
                    <a:ext cx="437578" cy="338554"/>
                  </a:xfrm>
                  <a:prstGeom prst="rect">
                    <a:avLst/>
                  </a:prstGeom>
                </p:spPr>
                <p:txBody>
                  <a:bodyPr wrap="square">
                    <a:spAutoFit/>
                  </a:bodyPr>
                  <a:lstStyle/>
                  <a:p>
                    <a:pPr>
                      <a:defRPr/>
                    </a:pPr>
                    <a:r>
                      <a:rPr lang="en-US" sz="1600" dirty="0">
                        <a:solidFill>
                          <a:schemeClr val="tx1">
                            <a:lumMod val="75000"/>
                            <a:lumOff val="25000"/>
                          </a:schemeClr>
                        </a:solidFill>
                      </a:rPr>
                      <a:t>65</a:t>
                    </a:r>
                  </a:p>
                </p:txBody>
              </p:sp>
              <p:sp>
                <p:nvSpPr>
                  <p:cNvPr id="195" name="Extract 194">
                    <a:extLst>
                      <a:ext uri="{FF2B5EF4-FFF2-40B4-BE49-F238E27FC236}">
                        <a16:creationId xmlns:a16="http://schemas.microsoft.com/office/drawing/2014/main" id="{1C7A4D73-7696-144A-8BCC-E0F89A097963}"/>
                      </a:ext>
                    </a:extLst>
                  </p:cNvPr>
                  <p:cNvSpPr/>
                  <p:nvPr/>
                </p:nvSpPr>
                <p:spPr>
                  <a:xfrm>
                    <a:off x="10164788" y="21823712"/>
                    <a:ext cx="446607" cy="533400"/>
                  </a:xfrm>
                  <a:prstGeom prst="flowChartExtra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Extract 195">
                    <a:extLst>
                      <a:ext uri="{FF2B5EF4-FFF2-40B4-BE49-F238E27FC236}">
                        <a16:creationId xmlns:a16="http://schemas.microsoft.com/office/drawing/2014/main" id="{23EE40AB-A546-0A45-B9BD-CA78B7E1EC0B}"/>
                      </a:ext>
                    </a:extLst>
                  </p:cNvPr>
                  <p:cNvSpPr/>
                  <p:nvPr/>
                </p:nvSpPr>
                <p:spPr>
                  <a:xfrm>
                    <a:off x="10164788" y="22245499"/>
                    <a:ext cx="446606" cy="111613"/>
                  </a:xfrm>
                  <a:prstGeom prst="flowChartExtra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AFF45DE6-A178-C84D-8AFF-371F3956A1CC}"/>
                      </a:ext>
                    </a:extLst>
                  </p:cNvPr>
                  <p:cNvSpPr/>
                  <p:nvPr/>
                </p:nvSpPr>
                <p:spPr>
                  <a:xfrm>
                    <a:off x="10229233" y="21536597"/>
                    <a:ext cx="317716" cy="338554"/>
                  </a:xfrm>
                  <a:prstGeom prst="rect">
                    <a:avLst/>
                  </a:prstGeom>
                </p:spPr>
                <p:txBody>
                  <a:bodyPr wrap="square">
                    <a:spAutoFit/>
                  </a:bodyPr>
                  <a:lstStyle/>
                  <a:p>
                    <a:pPr>
                      <a:defRPr/>
                    </a:pPr>
                    <a:r>
                      <a:rPr lang="en-US" sz="1600" dirty="0">
                        <a:solidFill>
                          <a:schemeClr val="tx1">
                            <a:lumMod val="75000"/>
                            <a:lumOff val="25000"/>
                          </a:schemeClr>
                        </a:solidFill>
                      </a:rPr>
                      <a:t>N</a:t>
                    </a:r>
                  </a:p>
                </p:txBody>
              </p:sp>
              <p:sp>
                <p:nvSpPr>
                  <p:cNvPr id="198" name="Rectangle 197">
                    <a:extLst>
                      <a:ext uri="{FF2B5EF4-FFF2-40B4-BE49-F238E27FC236}">
                        <a16:creationId xmlns:a16="http://schemas.microsoft.com/office/drawing/2014/main" id="{CB9857FE-522F-314D-9FAE-7DB58102674B}"/>
                      </a:ext>
                    </a:extLst>
                  </p:cNvPr>
                  <p:cNvSpPr/>
                  <p:nvPr/>
                </p:nvSpPr>
                <p:spPr>
                  <a:xfrm>
                    <a:off x="8734862" y="24586382"/>
                    <a:ext cx="1312953" cy="584775"/>
                  </a:xfrm>
                  <a:prstGeom prst="rect">
                    <a:avLst/>
                  </a:prstGeom>
                </p:spPr>
                <p:txBody>
                  <a:bodyPr wrap="square">
                    <a:spAutoFit/>
                  </a:bodyPr>
                  <a:lstStyle/>
                  <a:p>
                    <a:pPr>
                      <a:defRPr/>
                    </a:pPr>
                    <a:r>
                      <a:rPr lang="en-US" sz="1600" dirty="0">
                        <a:solidFill>
                          <a:schemeClr val="bg1"/>
                        </a:solidFill>
                      </a:rPr>
                      <a:t>La Amistad Panama</a:t>
                    </a:r>
                  </a:p>
                </p:txBody>
              </p:sp>
              <p:sp>
                <p:nvSpPr>
                  <p:cNvPr id="199" name="Rectangle 198">
                    <a:extLst>
                      <a:ext uri="{FF2B5EF4-FFF2-40B4-BE49-F238E27FC236}">
                        <a16:creationId xmlns:a16="http://schemas.microsoft.com/office/drawing/2014/main" id="{B7896DE9-8407-9545-8165-AD6DF8F546DF}"/>
                      </a:ext>
                    </a:extLst>
                  </p:cNvPr>
                  <p:cNvSpPr/>
                  <p:nvPr/>
                </p:nvSpPr>
                <p:spPr>
                  <a:xfrm>
                    <a:off x="7358028" y="23331480"/>
                    <a:ext cx="1314134" cy="584775"/>
                  </a:xfrm>
                  <a:prstGeom prst="rect">
                    <a:avLst/>
                  </a:prstGeom>
                </p:spPr>
                <p:txBody>
                  <a:bodyPr wrap="square">
                    <a:spAutoFit/>
                  </a:bodyPr>
                  <a:lstStyle/>
                  <a:p>
                    <a:pPr>
                      <a:defRPr/>
                    </a:pPr>
                    <a:r>
                      <a:rPr lang="en-US" sz="1600" dirty="0">
                        <a:solidFill>
                          <a:schemeClr val="bg1"/>
                        </a:solidFill>
                      </a:rPr>
                      <a:t>La Amistad Pacífico</a:t>
                    </a:r>
                  </a:p>
                </p:txBody>
              </p:sp>
              <p:sp>
                <p:nvSpPr>
                  <p:cNvPr id="200" name="Rectangle 199">
                    <a:extLst>
                      <a:ext uri="{FF2B5EF4-FFF2-40B4-BE49-F238E27FC236}">
                        <a16:creationId xmlns:a16="http://schemas.microsoft.com/office/drawing/2014/main" id="{65B77B3D-8A33-4849-A54E-BB2EDEF6E283}"/>
                      </a:ext>
                    </a:extLst>
                  </p:cNvPr>
                  <p:cNvSpPr/>
                  <p:nvPr/>
                </p:nvSpPr>
                <p:spPr>
                  <a:xfrm>
                    <a:off x="6819718" y="24651513"/>
                    <a:ext cx="1312953" cy="584775"/>
                  </a:xfrm>
                  <a:prstGeom prst="rect">
                    <a:avLst/>
                  </a:prstGeom>
                </p:spPr>
                <p:txBody>
                  <a:bodyPr wrap="square">
                    <a:spAutoFit/>
                  </a:bodyPr>
                  <a:lstStyle/>
                  <a:p>
                    <a:pPr>
                      <a:defRPr/>
                    </a:pPr>
                    <a:r>
                      <a:rPr lang="en-US" sz="1600" dirty="0">
                        <a:solidFill>
                          <a:schemeClr val="bg1"/>
                        </a:solidFill>
                      </a:rPr>
                      <a:t>La Amistad Caribe</a:t>
                    </a:r>
                  </a:p>
                </p:txBody>
              </p:sp>
              <p:sp>
                <p:nvSpPr>
                  <p:cNvPr id="201" name="Rectangle 200">
                    <a:extLst>
                      <a:ext uri="{FF2B5EF4-FFF2-40B4-BE49-F238E27FC236}">
                        <a16:creationId xmlns:a16="http://schemas.microsoft.com/office/drawing/2014/main" id="{EE191CFD-045F-F945-A01D-66A9CC10A2D9}"/>
                      </a:ext>
                    </a:extLst>
                  </p:cNvPr>
                  <p:cNvSpPr/>
                  <p:nvPr/>
                </p:nvSpPr>
                <p:spPr>
                  <a:xfrm>
                    <a:off x="6790943" y="25657836"/>
                    <a:ext cx="718868" cy="338554"/>
                  </a:xfrm>
                  <a:prstGeom prst="rect">
                    <a:avLst/>
                  </a:prstGeom>
                </p:spPr>
                <p:txBody>
                  <a:bodyPr wrap="square">
                    <a:spAutoFit/>
                  </a:bodyPr>
                  <a:lstStyle/>
                  <a:p>
                    <a:pPr>
                      <a:defRPr/>
                    </a:pPr>
                    <a:r>
                      <a:rPr lang="en-US" sz="1600" dirty="0">
                        <a:solidFill>
                          <a:schemeClr val="bg1"/>
                        </a:solidFill>
                      </a:rPr>
                      <a:t>Osa</a:t>
                    </a:r>
                  </a:p>
                </p:txBody>
              </p:sp>
              <p:sp>
                <p:nvSpPr>
                  <p:cNvPr id="202" name="Rectangle 201">
                    <a:extLst>
                      <a:ext uri="{FF2B5EF4-FFF2-40B4-BE49-F238E27FC236}">
                        <a16:creationId xmlns:a16="http://schemas.microsoft.com/office/drawing/2014/main" id="{48A9A5A3-B336-5343-BABE-C2B3156C4C9C}"/>
                      </a:ext>
                    </a:extLst>
                  </p:cNvPr>
                  <p:cNvSpPr/>
                  <p:nvPr/>
                </p:nvSpPr>
                <p:spPr>
                  <a:xfrm>
                    <a:off x="1124172" y="25179976"/>
                    <a:ext cx="1275768" cy="338554"/>
                  </a:xfrm>
                  <a:prstGeom prst="rect">
                    <a:avLst/>
                  </a:prstGeom>
                </p:spPr>
                <p:txBody>
                  <a:bodyPr wrap="square">
                    <a:spAutoFit/>
                  </a:bodyPr>
                  <a:lstStyle/>
                  <a:p>
                    <a:pPr>
                      <a:defRPr/>
                    </a:pPr>
                    <a:r>
                      <a:rPr lang="en-US" sz="1600" dirty="0">
                        <a:solidFill>
                          <a:schemeClr val="tx1">
                            <a:lumMod val="75000"/>
                            <a:lumOff val="25000"/>
                          </a:schemeClr>
                        </a:solidFill>
                      </a:rPr>
                      <a:t>Costa Rica</a:t>
                    </a:r>
                  </a:p>
                </p:txBody>
              </p:sp>
              <p:sp>
                <p:nvSpPr>
                  <p:cNvPr id="203" name="Rectangle 202">
                    <a:extLst>
                      <a:ext uri="{FF2B5EF4-FFF2-40B4-BE49-F238E27FC236}">
                        <a16:creationId xmlns:a16="http://schemas.microsoft.com/office/drawing/2014/main" id="{FB22D350-341C-1443-ACCD-68B97F8B0861}"/>
                      </a:ext>
                    </a:extLst>
                  </p:cNvPr>
                  <p:cNvSpPr/>
                  <p:nvPr/>
                </p:nvSpPr>
                <p:spPr>
                  <a:xfrm>
                    <a:off x="3455329" y="26136527"/>
                    <a:ext cx="1275768" cy="338554"/>
                  </a:xfrm>
                  <a:prstGeom prst="rect">
                    <a:avLst/>
                  </a:prstGeom>
                </p:spPr>
                <p:txBody>
                  <a:bodyPr wrap="square">
                    <a:spAutoFit/>
                  </a:bodyPr>
                  <a:lstStyle/>
                  <a:p>
                    <a:pPr>
                      <a:defRPr/>
                    </a:pPr>
                    <a:r>
                      <a:rPr lang="en-US" sz="1600" dirty="0">
                        <a:solidFill>
                          <a:schemeClr val="tx1">
                            <a:lumMod val="75000"/>
                            <a:lumOff val="25000"/>
                          </a:schemeClr>
                        </a:solidFill>
                      </a:rPr>
                      <a:t>Panama</a:t>
                    </a:r>
                  </a:p>
                </p:txBody>
              </p:sp>
              <p:sp>
                <p:nvSpPr>
                  <p:cNvPr id="503" name="Rectangle 502">
                    <a:extLst>
                      <a:ext uri="{FF2B5EF4-FFF2-40B4-BE49-F238E27FC236}">
                        <a16:creationId xmlns:a16="http://schemas.microsoft.com/office/drawing/2014/main" id="{5A595010-EFF9-1143-9A48-79185CAFDC05}"/>
                      </a:ext>
                    </a:extLst>
                  </p:cNvPr>
                  <p:cNvSpPr/>
                  <p:nvPr/>
                </p:nvSpPr>
                <p:spPr>
                  <a:xfrm>
                    <a:off x="2436120" y="25464114"/>
                    <a:ext cx="808877" cy="92796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CB08695E-A790-B24E-A8C2-886A27BF5D99}"/>
                      </a:ext>
                    </a:extLst>
                  </p:cNvPr>
                  <p:cNvSpPr/>
                  <p:nvPr/>
                </p:nvSpPr>
                <p:spPr>
                  <a:xfrm>
                    <a:off x="1198111" y="28169172"/>
                    <a:ext cx="2691859" cy="748622"/>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8E6BB1F8-A29B-584B-BED8-96E0EA352989}"/>
                      </a:ext>
                    </a:extLst>
                  </p:cNvPr>
                  <p:cNvSpPr/>
                  <p:nvPr/>
                </p:nvSpPr>
                <p:spPr>
                  <a:xfrm>
                    <a:off x="1259240" y="28227651"/>
                    <a:ext cx="288896" cy="291600"/>
                  </a:xfrm>
                  <a:prstGeom prst="rect">
                    <a:avLst/>
                  </a:prstGeom>
                  <a:solidFill>
                    <a:srgbClr val="98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xtBox 218">
                    <a:extLst>
                      <a:ext uri="{FF2B5EF4-FFF2-40B4-BE49-F238E27FC236}">
                        <a16:creationId xmlns:a16="http://schemas.microsoft.com/office/drawing/2014/main" id="{8AFDE85C-B614-224B-A3B9-71159EC6E9AE}"/>
                      </a:ext>
                    </a:extLst>
                  </p:cNvPr>
                  <p:cNvSpPr txBox="1"/>
                  <p:nvPr/>
                </p:nvSpPr>
                <p:spPr>
                  <a:xfrm>
                    <a:off x="1524666" y="28219459"/>
                    <a:ext cx="1930663" cy="338554"/>
                  </a:xfrm>
                  <a:prstGeom prst="rect">
                    <a:avLst/>
                  </a:prstGeom>
                  <a:noFill/>
                </p:spPr>
                <p:txBody>
                  <a:bodyPr wrap="square" rtlCol="0">
                    <a:spAutoFit/>
                  </a:bodyPr>
                  <a:lstStyle/>
                  <a:p>
                    <a:r>
                      <a:rPr lang="en-US" sz="1600" dirty="0"/>
                      <a:t>Study area</a:t>
                    </a:r>
                  </a:p>
                </p:txBody>
              </p:sp>
              <p:pic>
                <p:nvPicPr>
                  <p:cNvPr id="220" name="Picture 219">
                    <a:extLst>
                      <a:ext uri="{FF2B5EF4-FFF2-40B4-BE49-F238E27FC236}">
                        <a16:creationId xmlns:a16="http://schemas.microsoft.com/office/drawing/2014/main" id="{08DA4BBE-203B-6844-8B63-B63995C1E0DD}"/>
                      </a:ext>
                    </a:extLst>
                  </p:cNvPr>
                  <p:cNvPicPr>
                    <a:picLocks/>
                  </p:cNvPicPr>
                  <p:nvPr/>
                </p:nvPicPr>
                <p:blipFill>
                  <a:blip r:embed="rId19">
                    <a:extLst>
                      <a:ext uri="{28A0092B-C50C-407E-A947-70E740481C1C}">
                        <a14:useLocalDpi xmlns:a14="http://schemas.microsoft.com/office/drawing/2010/main" val="0"/>
                      </a:ext>
                    </a:extLst>
                  </a:blip>
                  <a:stretch>
                    <a:fillRect/>
                  </a:stretch>
                </p:blipFill>
                <p:spPr>
                  <a:xfrm rot="5400000">
                    <a:off x="1256536" y="28567575"/>
                    <a:ext cx="291600" cy="291600"/>
                  </a:xfrm>
                  <a:prstGeom prst="rect">
                    <a:avLst/>
                  </a:prstGeom>
                </p:spPr>
              </p:pic>
              <p:sp>
                <p:nvSpPr>
                  <p:cNvPr id="221" name="TextBox 220">
                    <a:extLst>
                      <a:ext uri="{FF2B5EF4-FFF2-40B4-BE49-F238E27FC236}">
                        <a16:creationId xmlns:a16="http://schemas.microsoft.com/office/drawing/2014/main" id="{E5685C11-F178-7143-88DD-D8D6EFD9988D}"/>
                      </a:ext>
                    </a:extLst>
                  </p:cNvPr>
                  <p:cNvSpPr txBox="1"/>
                  <p:nvPr/>
                </p:nvSpPr>
                <p:spPr>
                  <a:xfrm>
                    <a:off x="1520160" y="28559486"/>
                    <a:ext cx="2477326" cy="338554"/>
                  </a:xfrm>
                  <a:prstGeom prst="rect">
                    <a:avLst/>
                  </a:prstGeom>
                  <a:noFill/>
                </p:spPr>
                <p:txBody>
                  <a:bodyPr wrap="square" rtlCol="0">
                    <a:spAutoFit/>
                  </a:bodyPr>
                  <a:lstStyle/>
                  <a:p>
                    <a:r>
                      <a:rPr lang="en-US" sz="1600" dirty="0"/>
                      <a:t>Study area boundaries</a:t>
                    </a:r>
                  </a:p>
                </p:txBody>
              </p:sp>
            </p:grpSp>
            <p:pic>
              <p:nvPicPr>
                <p:cNvPr id="449" name="Picture 448">
                  <a:extLst>
                    <a:ext uri="{FF2B5EF4-FFF2-40B4-BE49-F238E27FC236}">
                      <a16:creationId xmlns:a16="http://schemas.microsoft.com/office/drawing/2014/main" id="{7DE993AE-A141-9340-9102-ACAFC3B73C67}"/>
                    </a:ext>
                  </a:extLst>
                </p:cNvPr>
                <p:cNvPicPr>
                  <a:picLocks noChangeAspect="1"/>
                </p:cNvPicPr>
                <p:nvPr/>
              </p:nvPicPr>
              <p:blipFill rotWithShape="1">
                <a:blip r:embed="rId20">
                  <a:extLst>
                    <a:ext uri="{28A0092B-C50C-407E-A947-70E740481C1C}">
                      <a14:useLocalDpi xmlns:a14="http://schemas.microsoft.com/office/drawing/2010/main" val="0"/>
                    </a:ext>
                  </a:extLst>
                </a:blip>
                <a:srcRect t="11172" r="3476" b="2450"/>
                <a:stretch/>
              </p:blipFill>
              <p:spPr>
                <a:xfrm>
                  <a:off x="5276275" y="20049234"/>
                  <a:ext cx="7039213" cy="8151984"/>
                </a:xfrm>
                <a:prstGeom prst="rect">
                  <a:avLst/>
                </a:prstGeom>
              </p:spPr>
            </p:pic>
            <p:cxnSp>
              <p:nvCxnSpPr>
                <p:cNvPr id="255" name="Straight Connector 254">
                  <a:extLst>
                    <a:ext uri="{FF2B5EF4-FFF2-40B4-BE49-F238E27FC236}">
                      <a16:creationId xmlns:a16="http://schemas.microsoft.com/office/drawing/2014/main" id="{2D3E0DA0-1B30-BE43-A1FA-FC90CDDC1B1A}"/>
                    </a:ext>
                  </a:extLst>
                </p:cNvPr>
                <p:cNvCxnSpPr>
                  <a:cxnSpLocks/>
                </p:cNvCxnSpPr>
                <p:nvPr/>
              </p:nvCxnSpPr>
              <p:spPr>
                <a:xfrm flipH="1">
                  <a:off x="2784247" y="21155265"/>
                  <a:ext cx="3995883" cy="343255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1F0DB75C-8D5E-194E-A680-DB5655F754E4}"/>
                    </a:ext>
                  </a:extLst>
                </p:cNvPr>
                <p:cNvCxnSpPr>
                  <a:cxnSpLocks/>
                </p:cNvCxnSpPr>
                <p:nvPr/>
              </p:nvCxnSpPr>
              <p:spPr>
                <a:xfrm>
                  <a:off x="2828408" y="25525914"/>
                  <a:ext cx="6277902" cy="16529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57" name="Picture 256" descr="A close up of a logo&#10;&#10;Description automatically generated">
                  <a:extLst>
                    <a:ext uri="{FF2B5EF4-FFF2-40B4-BE49-F238E27FC236}">
                      <a16:creationId xmlns:a16="http://schemas.microsoft.com/office/drawing/2014/main" id="{19270DD6-010F-6E4A-946B-71FAE37F565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6185766" y="27202954"/>
                  <a:ext cx="423529" cy="540000"/>
                </a:xfrm>
                <a:prstGeom prst="rect">
                  <a:avLst/>
                </a:prstGeom>
              </p:spPr>
            </p:pic>
            <p:sp>
              <p:nvSpPr>
                <p:cNvPr id="258" name="TextBox 257">
                  <a:extLst>
                    <a:ext uri="{FF2B5EF4-FFF2-40B4-BE49-F238E27FC236}">
                      <a16:creationId xmlns:a16="http://schemas.microsoft.com/office/drawing/2014/main" id="{0B84BC53-DD19-5442-8774-9DE360E981CF}"/>
                    </a:ext>
                  </a:extLst>
                </p:cNvPr>
                <p:cNvSpPr txBox="1"/>
                <p:nvPr/>
              </p:nvSpPr>
              <p:spPr>
                <a:xfrm>
                  <a:off x="6240135" y="27021776"/>
                  <a:ext cx="506437" cy="307777"/>
                </a:xfrm>
                <a:prstGeom prst="rect">
                  <a:avLst/>
                </a:prstGeom>
                <a:noFill/>
              </p:spPr>
              <p:txBody>
                <a:bodyPr wrap="square" rtlCol="0">
                  <a:spAutoFit/>
                </a:bodyPr>
                <a:lstStyle/>
                <a:p>
                  <a:r>
                    <a:rPr lang="en-US" sz="1400" dirty="0">
                      <a:solidFill>
                        <a:schemeClr val="tx1">
                          <a:lumMod val="75000"/>
                          <a:lumOff val="25000"/>
                        </a:schemeClr>
                      </a:solidFill>
                    </a:rPr>
                    <a:t>N</a:t>
                  </a:r>
                </a:p>
              </p:txBody>
            </p:sp>
            <p:sp>
              <p:nvSpPr>
                <p:cNvPr id="455" name="Rectangle 454">
                  <a:extLst>
                    <a:ext uri="{FF2B5EF4-FFF2-40B4-BE49-F238E27FC236}">
                      <a16:creationId xmlns:a16="http://schemas.microsoft.com/office/drawing/2014/main" id="{F48C8724-38F4-E447-AA07-F5B1AF7F237C}"/>
                    </a:ext>
                  </a:extLst>
                </p:cNvPr>
                <p:cNvSpPr/>
                <p:nvPr/>
              </p:nvSpPr>
              <p:spPr>
                <a:xfrm>
                  <a:off x="5555642" y="27690256"/>
                  <a:ext cx="2654601" cy="294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3" name="Rectangle 262">
                <a:extLst>
                  <a:ext uri="{FF2B5EF4-FFF2-40B4-BE49-F238E27FC236}">
                    <a16:creationId xmlns:a16="http://schemas.microsoft.com/office/drawing/2014/main" id="{A1112498-4CAE-4042-9541-55AF3FB317DB}"/>
                  </a:ext>
                </a:extLst>
              </p:cNvPr>
              <p:cNvSpPr/>
              <p:nvPr/>
            </p:nvSpPr>
            <p:spPr>
              <a:xfrm>
                <a:off x="9198051" y="23455966"/>
                <a:ext cx="1279744" cy="584775"/>
              </a:xfrm>
              <a:prstGeom prst="rect">
                <a:avLst/>
              </a:prstGeom>
            </p:spPr>
            <p:txBody>
              <a:bodyPr wrap="square">
                <a:spAutoFit/>
              </a:bodyPr>
              <a:lstStyle/>
              <a:p>
                <a:pPr>
                  <a:defRPr/>
                </a:pPr>
                <a:r>
                  <a:rPr lang="en-US" sz="1600" dirty="0">
                    <a:solidFill>
                      <a:schemeClr val="bg1"/>
                    </a:solidFill>
                  </a:rPr>
                  <a:t>La Amistad Panama</a:t>
                </a:r>
              </a:p>
            </p:txBody>
          </p:sp>
          <p:sp>
            <p:nvSpPr>
              <p:cNvPr id="264" name="Rectangle 263">
                <a:extLst>
                  <a:ext uri="{FF2B5EF4-FFF2-40B4-BE49-F238E27FC236}">
                    <a16:creationId xmlns:a16="http://schemas.microsoft.com/office/drawing/2014/main" id="{736417C9-B16B-944A-9EEC-91A95DE15D1D}"/>
                  </a:ext>
                </a:extLst>
              </p:cNvPr>
              <p:cNvSpPr/>
              <p:nvPr/>
            </p:nvSpPr>
            <p:spPr>
              <a:xfrm>
                <a:off x="7095443" y="23479100"/>
                <a:ext cx="1413739" cy="584775"/>
              </a:xfrm>
              <a:prstGeom prst="rect">
                <a:avLst/>
              </a:prstGeom>
            </p:spPr>
            <p:txBody>
              <a:bodyPr wrap="square">
                <a:spAutoFit/>
              </a:bodyPr>
              <a:lstStyle/>
              <a:p>
                <a:pPr>
                  <a:defRPr/>
                </a:pPr>
                <a:r>
                  <a:rPr lang="en-US" sz="1600" dirty="0">
                    <a:solidFill>
                      <a:schemeClr val="bg1"/>
                    </a:solidFill>
                  </a:rPr>
                  <a:t>La Amistad </a:t>
                </a:r>
                <a:r>
                  <a:rPr lang="en-US" sz="1600" dirty="0" err="1">
                    <a:solidFill>
                      <a:schemeClr val="bg1"/>
                    </a:solidFill>
                  </a:rPr>
                  <a:t>Pacífico</a:t>
                </a:r>
                <a:endParaRPr lang="en-US" sz="1600" dirty="0">
                  <a:solidFill>
                    <a:schemeClr val="bg1"/>
                  </a:solidFill>
                </a:endParaRPr>
              </a:p>
            </p:txBody>
          </p:sp>
          <p:sp>
            <p:nvSpPr>
              <p:cNvPr id="265" name="Rectangle 264">
                <a:extLst>
                  <a:ext uri="{FF2B5EF4-FFF2-40B4-BE49-F238E27FC236}">
                    <a16:creationId xmlns:a16="http://schemas.microsoft.com/office/drawing/2014/main" id="{EE556495-7BC5-6C48-9A58-E1F65FCFEB6A}"/>
                  </a:ext>
                </a:extLst>
              </p:cNvPr>
              <p:cNvSpPr/>
              <p:nvPr/>
            </p:nvSpPr>
            <p:spPr>
              <a:xfrm>
                <a:off x="7821339" y="22084816"/>
                <a:ext cx="1279744" cy="584775"/>
              </a:xfrm>
              <a:prstGeom prst="rect">
                <a:avLst/>
              </a:prstGeom>
            </p:spPr>
            <p:txBody>
              <a:bodyPr wrap="square">
                <a:spAutoFit/>
              </a:bodyPr>
              <a:lstStyle/>
              <a:p>
                <a:pPr>
                  <a:defRPr/>
                </a:pPr>
                <a:r>
                  <a:rPr lang="en-US" sz="1600" dirty="0">
                    <a:solidFill>
                      <a:schemeClr val="bg1"/>
                    </a:solidFill>
                  </a:rPr>
                  <a:t>La Amistad Caribe</a:t>
                </a:r>
              </a:p>
            </p:txBody>
          </p:sp>
          <p:sp>
            <p:nvSpPr>
              <p:cNvPr id="266" name="Rectangle 265">
                <a:extLst>
                  <a:ext uri="{FF2B5EF4-FFF2-40B4-BE49-F238E27FC236}">
                    <a16:creationId xmlns:a16="http://schemas.microsoft.com/office/drawing/2014/main" id="{C811AEEB-07BC-AC4E-83B3-D682C9EEDD5E}"/>
                  </a:ext>
                </a:extLst>
              </p:cNvPr>
              <p:cNvSpPr/>
              <p:nvPr/>
            </p:nvSpPr>
            <p:spPr>
              <a:xfrm>
                <a:off x="7160817" y="24519918"/>
                <a:ext cx="812460" cy="338554"/>
              </a:xfrm>
              <a:prstGeom prst="rect">
                <a:avLst/>
              </a:prstGeom>
            </p:spPr>
            <p:txBody>
              <a:bodyPr wrap="square">
                <a:spAutoFit/>
              </a:bodyPr>
              <a:lstStyle/>
              <a:p>
                <a:pPr>
                  <a:defRPr/>
                </a:pPr>
                <a:r>
                  <a:rPr lang="en-US" sz="1600" dirty="0" err="1">
                    <a:solidFill>
                      <a:schemeClr val="bg1"/>
                    </a:solidFill>
                  </a:rPr>
                  <a:t>Osa</a:t>
                </a:r>
                <a:endParaRPr lang="en-US" sz="1600" dirty="0">
                  <a:solidFill>
                    <a:schemeClr val="bg1"/>
                  </a:solidFill>
                </a:endParaRPr>
              </a:p>
            </p:txBody>
          </p:sp>
        </p:grpSp>
        <p:sp>
          <p:nvSpPr>
            <p:cNvPr id="267" name="TextBox 266">
              <a:extLst>
                <a:ext uri="{FF2B5EF4-FFF2-40B4-BE49-F238E27FC236}">
                  <a16:creationId xmlns:a16="http://schemas.microsoft.com/office/drawing/2014/main" id="{32DD9A48-AC11-A74D-B004-554D5C2D902C}"/>
                </a:ext>
              </a:extLst>
            </p:cNvPr>
            <p:cNvSpPr txBox="1"/>
            <p:nvPr/>
          </p:nvSpPr>
          <p:spPr>
            <a:xfrm>
              <a:off x="5599839" y="27723099"/>
              <a:ext cx="219000" cy="315087"/>
            </a:xfrm>
            <a:prstGeom prst="rect">
              <a:avLst/>
            </a:prstGeom>
            <a:noFill/>
          </p:spPr>
          <p:txBody>
            <a:bodyPr wrap="square" rtlCol="0">
              <a:spAutoFit/>
            </a:bodyPr>
            <a:lstStyle/>
            <a:p>
              <a:r>
                <a:rPr lang="en-US" sz="1600" dirty="0">
                  <a:solidFill>
                    <a:schemeClr val="tx1">
                      <a:lumMod val="75000"/>
                      <a:lumOff val="25000"/>
                    </a:schemeClr>
                  </a:solidFill>
                </a:rPr>
                <a:t>0</a:t>
              </a:r>
            </a:p>
          </p:txBody>
        </p:sp>
        <p:sp>
          <p:nvSpPr>
            <p:cNvPr id="268" name="TextBox 267">
              <a:extLst>
                <a:ext uri="{FF2B5EF4-FFF2-40B4-BE49-F238E27FC236}">
                  <a16:creationId xmlns:a16="http://schemas.microsoft.com/office/drawing/2014/main" id="{A17B0454-4513-7543-89CA-72EBE2243FD4}"/>
                </a:ext>
              </a:extLst>
            </p:cNvPr>
            <p:cNvSpPr txBox="1"/>
            <p:nvPr/>
          </p:nvSpPr>
          <p:spPr>
            <a:xfrm>
              <a:off x="6878423" y="27720719"/>
              <a:ext cx="455754" cy="338554"/>
            </a:xfrm>
            <a:prstGeom prst="rect">
              <a:avLst/>
            </a:prstGeom>
            <a:noFill/>
          </p:spPr>
          <p:txBody>
            <a:bodyPr wrap="square" rtlCol="0">
              <a:spAutoFit/>
            </a:bodyPr>
            <a:lstStyle/>
            <a:p>
              <a:r>
                <a:rPr lang="en-US" sz="1600" dirty="0">
                  <a:solidFill>
                    <a:schemeClr val="tx1">
                      <a:lumMod val="75000"/>
                      <a:lumOff val="25000"/>
                    </a:schemeClr>
                  </a:solidFill>
                </a:rPr>
                <a:t>50</a:t>
              </a:r>
            </a:p>
          </p:txBody>
        </p:sp>
        <p:sp>
          <p:nvSpPr>
            <p:cNvPr id="269" name="TextBox 268">
              <a:extLst>
                <a:ext uri="{FF2B5EF4-FFF2-40B4-BE49-F238E27FC236}">
                  <a16:creationId xmlns:a16="http://schemas.microsoft.com/office/drawing/2014/main" id="{BD6B49F1-39AF-1841-BB91-0D765EFEE3B9}"/>
                </a:ext>
              </a:extLst>
            </p:cNvPr>
            <p:cNvSpPr txBox="1"/>
            <p:nvPr/>
          </p:nvSpPr>
          <p:spPr>
            <a:xfrm>
              <a:off x="6201223" y="27720719"/>
              <a:ext cx="503233" cy="338554"/>
            </a:xfrm>
            <a:prstGeom prst="rect">
              <a:avLst/>
            </a:prstGeom>
            <a:noFill/>
          </p:spPr>
          <p:txBody>
            <a:bodyPr wrap="square" rtlCol="0">
              <a:spAutoFit/>
            </a:bodyPr>
            <a:lstStyle/>
            <a:p>
              <a:r>
                <a:rPr lang="en-US" sz="1600" dirty="0">
                  <a:solidFill>
                    <a:schemeClr val="tx1">
                      <a:lumMod val="75000"/>
                      <a:lumOff val="25000"/>
                    </a:schemeClr>
                  </a:solidFill>
                </a:rPr>
                <a:t>25</a:t>
              </a:r>
            </a:p>
          </p:txBody>
        </p:sp>
        <p:sp>
          <p:nvSpPr>
            <p:cNvPr id="270" name="TextBox 269">
              <a:extLst>
                <a:ext uri="{FF2B5EF4-FFF2-40B4-BE49-F238E27FC236}">
                  <a16:creationId xmlns:a16="http://schemas.microsoft.com/office/drawing/2014/main" id="{CB21908E-3A49-9846-8F06-DB5DC65AE86F}"/>
                </a:ext>
              </a:extLst>
            </p:cNvPr>
            <p:cNvSpPr txBox="1"/>
            <p:nvPr/>
          </p:nvSpPr>
          <p:spPr>
            <a:xfrm>
              <a:off x="7181807" y="27718250"/>
              <a:ext cx="1848926" cy="338554"/>
            </a:xfrm>
            <a:prstGeom prst="rect">
              <a:avLst/>
            </a:prstGeom>
            <a:noFill/>
          </p:spPr>
          <p:txBody>
            <a:bodyPr wrap="square" rtlCol="0">
              <a:spAutoFit/>
            </a:bodyPr>
            <a:lstStyle/>
            <a:p>
              <a:r>
                <a:rPr lang="en-US" sz="1600" dirty="0">
                  <a:solidFill>
                    <a:schemeClr val="tx1">
                      <a:lumMod val="75000"/>
                      <a:lumOff val="25000"/>
                    </a:schemeClr>
                  </a:solidFill>
                </a:rPr>
                <a:t>Kilometers (Km)</a:t>
              </a:r>
            </a:p>
          </p:txBody>
        </p:sp>
      </p:grpSp>
      <p:sp>
        <p:nvSpPr>
          <p:cNvPr id="18" name="TextBox 17"/>
          <p:cNvSpPr txBox="1"/>
          <p:nvPr/>
        </p:nvSpPr>
        <p:spPr>
          <a:xfrm>
            <a:off x="829296" y="20207920"/>
            <a:ext cx="3172663" cy="769441"/>
          </a:xfrm>
          <a:prstGeom prst="rect">
            <a:avLst/>
          </a:prstGeom>
          <a:noFill/>
        </p:spPr>
        <p:txBody>
          <a:bodyPr wrap="none" rtlCol="0" anchor="ctr">
            <a:spAutoFit/>
          </a:bodyPr>
          <a:lstStyle/>
          <a:p>
            <a:r>
              <a:rPr lang="en-US" sz="4400" b="1" dirty="0">
                <a:solidFill>
                  <a:srgbClr val="238754"/>
                </a:solidFill>
                <a:latin typeface="Century Gothic" panose="020B0502020202020204" pitchFamily="34" charset="0"/>
              </a:rPr>
              <a:t>Study Area</a:t>
            </a:r>
          </a:p>
        </p:txBody>
      </p:sp>
      <p:sp>
        <p:nvSpPr>
          <p:cNvPr id="278" name="TextBox 277">
            <a:extLst>
              <a:ext uri="{FF2B5EF4-FFF2-40B4-BE49-F238E27FC236}">
                <a16:creationId xmlns:a16="http://schemas.microsoft.com/office/drawing/2014/main" id="{BF8429CF-DD28-8C49-9A19-8F31F9E7BCBA}"/>
              </a:ext>
            </a:extLst>
          </p:cNvPr>
          <p:cNvSpPr txBox="1"/>
          <p:nvPr/>
        </p:nvSpPr>
        <p:spPr>
          <a:xfrm>
            <a:off x="22605825" y="11401761"/>
            <a:ext cx="772999" cy="338554"/>
          </a:xfrm>
          <a:prstGeom prst="rect">
            <a:avLst/>
          </a:prstGeom>
          <a:noFill/>
        </p:spPr>
        <p:txBody>
          <a:bodyPr wrap="square" rtlCol="0">
            <a:spAutoFit/>
          </a:bodyPr>
          <a:lstStyle/>
          <a:p>
            <a:r>
              <a:rPr lang="en-US" sz="1600" dirty="0">
                <a:solidFill>
                  <a:schemeClr val="tx1">
                    <a:lumMod val="75000"/>
                    <a:lumOff val="25000"/>
                  </a:schemeClr>
                </a:solidFill>
              </a:rPr>
              <a:t>2019</a:t>
            </a:r>
          </a:p>
        </p:txBody>
      </p:sp>
      <p:grpSp>
        <p:nvGrpSpPr>
          <p:cNvPr id="477" name="Group 476">
            <a:extLst>
              <a:ext uri="{FF2B5EF4-FFF2-40B4-BE49-F238E27FC236}">
                <a16:creationId xmlns:a16="http://schemas.microsoft.com/office/drawing/2014/main" id="{2B507670-F5CE-2849-838C-28127DBF7F5B}"/>
              </a:ext>
            </a:extLst>
          </p:cNvPr>
          <p:cNvGrpSpPr>
            <a:grpSpLocks noChangeAspect="1"/>
          </p:cNvGrpSpPr>
          <p:nvPr/>
        </p:nvGrpSpPr>
        <p:grpSpPr>
          <a:xfrm>
            <a:off x="20478177" y="10663558"/>
            <a:ext cx="3946458" cy="4617330"/>
            <a:chOff x="20478177" y="10597343"/>
            <a:chExt cx="3913359" cy="4578604"/>
          </a:xfrm>
        </p:grpSpPr>
        <p:grpSp>
          <p:nvGrpSpPr>
            <p:cNvPr id="476" name="Group 475">
              <a:extLst>
                <a:ext uri="{FF2B5EF4-FFF2-40B4-BE49-F238E27FC236}">
                  <a16:creationId xmlns:a16="http://schemas.microsoft.com/office/drawing/2014/main" id="{32721EA4-4727-1E45-B7F1-70AB7C99D615}"/>
                </a:ext>
              </a:extLst>
            </p:cNvPr>
            <p:cNvGrpSpPr/>
            <p:nvPr/>
          </p:nvGrpSpPr>
          <p:grpSpPr>
            <a:xfrm>
              <a:off x="20478177" y="10597343"/>
              <a:ext cx="3913359" cy="4578604"/>
              <a:chOff x="20478177" y="10597343"/>
              <a:chExt cx="3913359" cy="4578604"/>
            </a:xfrm>
          </p:grpSpPr>
          <p:grpSp>
            <p:nvGrpSpPr>
              <p:cNvPr id="474" name="Group 473">
                <a:extLst>
                  <a:ext uri="{FF2B5EF4-FFF2-40B4-BE49-F238E27FC236}">
                    <a16:creationId xmlns:a16="http://schemas.microsoft.com/office/drawing/2014/main" id="{E4736863-16AA-4A4A-9DD1-9E97E3878D26}"/>
                  </a:ext>
                </a:extLst>
              </p:cNvPr>
              <p:cNvGrpSpPr/>
              <p:nvPr/>
            </p:nvGrpSpPr>
            <p:grpSpPr>
              <a:xfrm>
                <a:off x="20478177" y="10736798"/>
                <a:ext cx="3913359" cy="4439149"/>
                <a:chOff x="20478177" y="10736798"/>
                <a:chExt cx="3913359" cy="4439149"/>
              </a:xfrm>
            </p:grpSpPr>
            <p:pic>
              <p:nvPicPr>
                <p:cNvPr id="472" name="Picture 471" descr="A close up of a map&#10;&#10;Description automatically generated">
                  <a:extLst>
                    <a:ext uri="{FF2B5EF4-FFF2-40B4-BE49-F238E27FC236}">
                      <a16:creationId xmlns:a16="http://schemas.microsoft.com/office/drawing/2014/main" id="{0EDC7EA0-5EE2-024B-B99A-8B2E24775435}"/>
                    </a:ext>
                  </a:extLst>
                </p:cNvPr>
                <p:cNvPicPr>
                  <a:picLocks noChangeAspect="1"/>
                </p:cNvPicPr>
                <p:nvPr/>
              </p:nvPicPr>
              <p:blipFill rotWithShape="1">
                <a:blip r:embed="rId22">
                  <a:extLst>
                    <a:ext uri="{28A0092B-C50C-407E-A947-70E740481C1C}">
                      <a14:useLocalDpi xmlns:a14="http://schemas.microsoft.com/office/drawing/2010/main" val="0"/>
                    </a:ext>
                  </a:extLst>
                </a:blip>
                <a:srcRect l="2444" t="8654" r="6348" b="9245"/>
                <a:stretch/>
              </p:blipFill>
              <p:spPr>
                <a:xfrm>
                  <a:off x="20478177" y="10736798"/>
                  <a:ext cx="3755618" cy="4374945"/>
                </a:xfrm>
                <a:prstGeom prst="rect">
                  <a:avLst/>
                </a:prstGeom>
              </p:spPr>
            </p:pic>
            <p:sp>
              <p:nvSpPr>
                <p:cNvPr id="281" name="Rectangle 280">
                  <a:extLst>
                    <a:ext uri="{FF2B5EF4-FFF2-40B4-BE49-F238E27FC236}">
                      <a16:creationId xmlns:a16="http://schemas.microsoft.com/office/drawing/2014/main" id="{9591C278-E4E0-D842-BF32-C086AF0919E7}"/>
                    </a:ext>
                  </a:extLst>
                </p:cNvPr>
                <p:cNvSpPr/>
                <p:nvPr/>
              </p:nvSpPr>
              <p:spPr>
                <a:xfrm>
                  <a:off x="23396597" y="13973729"/>
                  <a:ext cx="994939" cy="120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3" name="Rectangle 282">
                <a:extLst>
                  <a:ext uri="{FF2B5EF4-FFF2-40B4-BE49-F238E27FC236}">
                    <a16:creationId xmlns:a16="http://schemas.microsoft.com/office/drawing/2014/main" id="{BD00C4E4-E45A-5D43-B05B-0E07487D084C}"/>
                  </a:ext>
                </a:extLst>
              </p:cNvPr>
              <p:cNvSpPr/>
              <p:nvPr/>
            </p:nvSpPr>
            <p:spPr>
              <a:xfrm>
                <a:off x="23393340" y="10597343"/>
                <a:ext cx="994939" cy="120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5" name="TextBox 284">
              <a:extLst>
                <a:ext uri="{FF2B5EF4-FFF2-40B4-BE49-F238E27FC236}">
                  <a16:creationId xmlns:a16="http://schemas.microsoft.com/office/drawing/2014/main" id="{0AA3D0ED-CBE0-5A4C-897A-183CDC5DB41D}"/>
                </a:ext>
              </a:extLst>
            </p:cNvPr>
            <p:cNvSpPr txBox="1"/>
            <p:nvPr/>
          </p:nvSpPr>
          <p:spPr>
            <a:xfrm>
              <a:off x="22633257" y="11480480"/>
              <a:ext cx="772999" cy="338554"/>
            </a:xfrm>
            <a:prstGeom prst="rect">
              <a:avLst/>
            </a:prstGeom>
            <a:noFill/>
          </p:spPr>
          <p:txBody>
            <a:bodyPr wrap="square" rtlCol="0">
              <a:spAutoFit/>
            </a:bodyPr>
            <a:lstStyle/>
            <a:p>
              <a:r>
                <a:rPr lang="en-US" sz="1600" dirty="0">
                  <a:solidFill>
                    <a:schemeClr val="tx1">
                      <a:lumMod val="75000"/>
                      <a:lumOff val="25000"/>
                    </a:schemeClr>
                  </a:solidFill>
                </a:rPr>
                <a:t>2019</a:t>
              </a:r>
            </a:p>
          </p:txBody>
        </p:sp>
      </p:grpSp>
      <p:sp>
        <p:nvSpPr>
          <p:cNvPr id="315" name="TextBox 314">
            <a:extLst>
              <a:ext uri="{FF2B5EF4-FFF2-40B4-BE49-F238E27FC236}">
                <a16:creationId xmlns:a16="http://schemas.microsoft.com/office/drawing/2014/main" id="{044F6F44-E0D9-3F48-B75C-16E763C15FA9}"/>
              </a:ext>
            </a:extLst>
          </p:cNvPr>
          <p:cNvSpPr txBox="1"/>
          <p:nvPr/>
        </p:nvSpPr>
        <p:spPr>
          <a:xfrm>
            <a:off x="12719853" y="15397228"/>
            <a:ext cx="227986" cy="328016"/>
          </a:xfrm>
          <a:prstGeom prst="rect">
            <a:avLst/>
          </a:prstGeom>
          <a:noFill/>
        </p:spPr>
        <p:txBody>
          <a:bodyPr wrap="square" rtlCol="0">
            <a:spAutoFit/>
          </a:bodyPr>
          <a:lstStyle/>
          <a:p>
            <a:r>
              <a:rPr lang="en-US" sz="1600" dirty="0">
                <a:solidFill>
                  <a:schemeClr val="tx1">
                    <a:lumMod val="75000"/>
                    <a:lumOff val="25000"/>
                  </a:schemeClr>
                </a:solidFill>
              </a:rPr>
              <a:t>0</a:t>
            </a:r>
          </a:p>
        </p:txBody>
      </p:sp>
      <p:sp>
        <p:nvSpPr>
          <p:cNvPr id="328" name="TextBox 327">
            <a:extLst>
              <a:ext uri="{FF2B5EF4-FFF2-40B4-BE49-F238E27FC236}">
                <a16:creationId xmlns:a16="http://schemas.microsoft.com/office/drawing/2014/main" id="{7CC4B167-06AA-FF4C-954F-F14CD09CF5D1}"/>
              </a:ext>
            </a:extLst>
          </p:cNvPr>
          <p:cNvSpPr txBox="1"/>
          <p:nvPr/>
        </p:nvSpPr>
        <p:spPr>
          <a:xfrm>
            <a:off x="13557170" y="15390563"/>
            <a:ext cx="470329" cy="351033"/>
          </a:xfrm>
          <a:prstGeom prst="rect">
            <a:avLst/>
          </a:prstGeom>
          <a:noFill/>
        </p:spPr>
        <p:txBody>
          <a:bodyPr wrap="square" rtlCol="0">
            <a:spAutoFit/>
          </a:bodyPr>
          <a:lstStyle/>
          <a:p>
            <a:r>
              <a:rPr lang="en-US" sz="1600" dirty="0">
                <a:solidFill>
                  <a:schemeClr val="tx1">
                    <a:lumMod val="75000"/>
                    <a:lumOff val="25000"/>
                  </a:schemeClr>
                </a:solidFill>
              </a:rPr>
              <a:t>50</a:t>
            </a:r>
          </a:p>
        </p:txBody>
      </p:sp>
      <p:sp>
        <p:nvSpPr>
          <p:cNvPr id="335" name="TextBox 334">
            <a:extLst>
              <a:ext uri="{FF2B5EF4-FFF2-40B4-BE49-F238E27FC236}">
                <a16:creationId xmlns:a16="http://schemas.microsoft.com/office/drawing/2014/main" id="{94E4BEE1-B31D-104D-A9F0-FE6274229A26}"/>
              </a:ext>
            </a:extLst>
          </p:cNvPr>
          <p:cNvSpPr txBox="1"/>
          <p:nvPr/>
        </p:nvSpPr>
        <p:spPr>
          <a:xfrm>
            <a:off x="13090179" y="15390563"/>
            <a:ext cx="519326" cy="351033"/>
          </a:xfrm>
          <a:prstGeom prst="rect">
            <a:avLst/>
          </a:prstGeom>
          <a:noFill/>
        </p:spPr>
        <p:txBody>
          <a:bodyPr wrap="square" rtlCol="0">
            <a:spAutoFit/>
          </a:bodyPr>
          <a:lstStyle/>
          <a:p>
            <a:r>
              <a:rPr lang="en-US" sz="1600" dirty="0">
                <a:solidFill>
                  <a:schemeClr val="tx1">
                    <a:lumMod val="75000"/>
                    <a:lumOff val="25000"/>
                  </a:schemeClr>
                </a:solidFill>
              </a:rPr>
              <a:t>25</a:t>
            </a:r>
          </a:p>
        </p:txBody>
      </p:sp>
      <p:sp>
        <p:nvSpPr>
          <p:cNvPr id="351" name="TextBox 350">
            <a:extLst>
              <a:ext uri="{FF2B5EF4-FFF2-40B4-BE49-F238E27FC236}">
                <a16:creationId xmlns:a16="http://schemas.microsoft.com/office/drawing/2014/main" id="{05470A78-D612-B940-86A3-20E68FDFCC7B}"/>
              </a:ext>
            </a:extLst>
          </p:cNvPr>
          <p:cNvSpPr txBox="1"/>
          <p:nvPr/>
        </p:nvSpPr>
        <p:spPr>
          <a:xfrm>
            <a:off x="13854609" y="15397227"/>
            <a:ext cx="576091" cy="351033"/>
          </a:xfrm>
          <a:prstGeom prst="rect">
            <a:avLst/>
          </a:prstGeom>
          <a:noFill/>
        </p:spPr>
        <p:txBody>
          <a:bodyPr wrap="square" rtlCol="0">
            <a:spAutoFit/>
          </a:bodyPr>
          <a:lstStyle/>
          <a:p>
            <a:r>
              <a:rPr lang="en-US" sz="1600" dirty="0">
                <a:solidFill>
                  <a:schemeClr val="tx1">
                    <a:lumMod val="75000"/>
                    <a:lumOff val="25000"/>
                  </a:schemeClr>
                </a:solidFill>
              </a:rPr>
              <a:t>Km</a:t>
            </a:r>
          </a:p>
        </p:txBody>
      </p:sp>
      <p:grpSp>
        <p:nvGrpSpPr>
          <p:cNvPr id="452" name="Group 451">
            <a:extLst>
              <a:ext uri="{FF2B5EF4-FFF2-40B4-BE49-F238E27FC236}">
                <a16:creationId xmlns:a16="http://schemas.microsoft.com/office/drawing/2014/main" id="{EA7E8265-42AD-AE4D-B6A0-97F55FE9267A}"/>
              </a:ext>
            </a:extLst>
          </p:cNvPr>
          <p:cNvGrpSpPr/>
          <p:nvPr/>
        </p:nvGrpSpPr>
        <p:grpSpPr>
          <a:xfrm>
            <a:off x="13560051" y="15653563"/>
            <a:ext cx="4237069" cy="4733224"/>
            <a:chOff x="13640942" y="15653563"/>
            <a:chExt cx="4237069" cy="4733224"/>
          </a:xfrm>
        </p:grpSpPr>
        <p:grpSp>
          <p:nvGrpSpPr>
            <p:cNvPr id="448" name="Group 447">
              <a:extLst>
                <a:ext uri="{FF2B5EF4-FFF2-40B4-BE49-F238E27FC236}">
                  <a16:creationId xmlns:a16="http://schemas.microsoft.com/office/drawing/2014/main" id="{024B3592-FDEE-0143-875E-EBEB0AB816DE}"/>
                </a:ext>
              </a:extLst>
            </p:cNvPr>
            <p:cNvGrpSpPr/>
            <p:nvPr/>
          </p:nvGrpSpPr>
          <p:grpSpPr>
            <a:xfrm>
              <a:off x="13640942" y="15653563"/>
              <a:ext cx="4237069" cy="4733224"/>
              <a:chOff x="13640942" y="15653563"/>
              <a:chExt cx="4237069" cy="4733224"/>
            </a:xfrm>
          </p:grpSpPr>
          <p:grpSp>
            <p:nvGrpSpPr>
              <p:cNvPr id="31" name="Group 30">
                <a:extLst>
                  <a:ext uri="{FF2B5EF4-FFF2-40B4-BE49-F238E27FC236}">
                    <a16:creationId xmlns:a16="http://schemas.microsoft.com/office/drawing/2014/main" id="{FC3CD906-CC68-6F4D-86D1-3B87B71BAEA7}"/>
                  </a:ext>
                </a:extLst>
              </p:cNvPr>
              <p:cNvGrpSpPr/>
              <p:nvPr/>
            </p:nvGrpSpPr>
            <p:grpSpPr>
              <a:xfrm>
                <a:off x="13821783" y="15653563"/>
                <a:ext cx="4056228" cy="4733224"/>
                <a:chOff x="13821783" y="15653563"/>
                <a:chExt cx="4056228" cy="4733224"/>
              </a:xfrm>
            </p:grpSpPr>
            <p:pic>
              <p:nvPicPr>
                <p:cNvPr id="30" name="Picture 29" descr="A close up of a map&#10;&#10;Description automatically generated">
                  <a:extLst>
                    <a:ext uri="{FF2B5EF4-FFF2-40B4-BE49-F238E27FC236}">
                      <a16:creationId xmlns:a16="http://schemas.microsoft.com/office/drawing/2014/main" id="{02FB2AA7-82C9-BF42-B242-7450EB4A14D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821783" y="15653563"/>
                  <a:ext cx="3657491" cy="4733224"/>
                </a:xfrm>
                <a:prstGeom prst="rect">
                  <a:avLst/>
                </a:prstGeom>
              </p:spPr>
            </p:pic>
            <p:grpSp>
              <p:nvGrpSpPr>
                <p:cNvPr id="385" name="Group 384">
                  <a:extLst>
                    <a:ext uri="{FF2B5EF4-FFF2-40B4-BE49-F238E27FC236}">
                      <a16:creationId xmlns:a16="http://schemas.microsoft.com/office/drawing/2014/main" id="{B8BA2498-A3E6-D145-9DCA-34D63837F869}"/>
                    </a:ext>
                  </a:extLst>
                </p:cNvPr>
                <p:cNvGrpSpPr/>
                <p:nvPr/>
              </p:nvGrpSpPr>
              <p:grpSpPr>
                <a:xfrm>
                  <a:off x="14015765" y="19446339"/>
                  <a:ext cx="506437" cy="538251"/>
                  <a:chOff x="16759216" y="19084497"/>
                  <a:chExt cx="506437" cy="538251"/>
                </a:xfrm>
              </p:grpSpPr>
              <p:pic>
                <p:nvPicPr>
                  <p:cNvPr id="386" name="Picture 385" descr="A close up of a logo&#10;&#10;Description automatically generated">
                    <a:extLst>
                      <a:ext uri="{FF2B5EF4-FFF2-40B4-BE49-F238E27FC236}">
                        <a16:creationId xmlns:a16="http://schemas.microsoft.com/office/drawing/2014/main" id="{585AAAD9-FD7E-CD4F-B365-FB84D3C035C9}"/>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flipH="1">
                    <a:off x="16764189" y="19256489"/>
                    <a:ext cx="288000" cy="366259"/>
                  </a:xfrm>
                  <a:prstGeom prst="rect">
                    <a:avLst/>
                  </a:prstGeom>
                </p:spPr>
              </p:pic>
              <p:sp>
                <p:nvSpPr>
                  <p:cNvPr id="387" name="TextBox 386">
                    <a:extLst>
                      <a:ext uri="{FF2B5EF4-FFF2-40B4-BE49-F238E27FC236}">
                        <a16:creationId xmlns:a16="http://schemas.microsoft.com/office/drawing/2014/main" id="{45C7E4AE-BB00-A14F-9CE4-33A49E369F5D}"/>
                      </a:ext>
                    </a:extLst>
                  </p:cNvPr>
                  <p:cNvSpPr txBox="1"/>
                  <p:nvPr/>
                </p:nvSpPr>
                <p:spPr>
                  <a:xfrm>
                    <a:off x="16759216" y="19084497"/>
                    <a:ext cx="506437" cy="307777"/>
                  </a:xfrm>
                  <a:prstGeom prst="rect">
                    <a:avLst/>
                  </a:prstGeom>
                  <a:noFill/>
                </p:spPr>
                <p:txBody>
                  <a:bodyPr wrap="square" rtlCol="0">
                    <a:spAutoFit/>
                  </a:bodyPr>
                  <a:lstStyle/>
                  <a:p>
                    <a:r>
                      <a:rPr lang="en-US" sz="1400" dirty="0">
                        <a:solidFill>
                          <a:schemeClr val="tx1">
                            <a:lumMod val="75000"/>
                            <a:lumOff val="25000"/>
                          </a:schemeClr>
                        </a:solidFill>
                      </a:rPr>
                      <a:t>N</a:t>
                    </a:r>
                  </a:p>
                </p:txBody>
              </p:sp>
            </p:grpSp>
            <p:sp>
              <p:nvSpPr>
                <p:cNvPr id="271" name="Rectangle 270">
                  <a:extLst>
                    <a:ext uri="{FF2B5EF4-FFF2-40B4-BE49-F238E27FC236}">
                      <a16:creationId xmlns:a16="http://schemas.microsoft.com/office/drawing/2014/main" id="{F33010C0-776E-5548-BC0C-78A9B05BD645}"/>
                    </a:ext>
                  </a:extLst>
                </p:cNvPr>
                <p:cNvSpPr/>
                <p:nvPr/>
              </p:nvSpPr>
              <p:spPr>
                <a:xfrm>
                  <a:off x="16300709" y="15725244"/>
                  <a:ext cx="1303458" cy="79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extBox 391">
                  <a:extLst>
                    <a:ext uri="{FF2B5EF4-FFF2-40B4-BE49-F238E27FC236}">
                      <a16:creationId xmlns:a16="http://schemas.microsoft.com/office/drawing/2014/main" id="{2DC1D12B-5790-6143-A510-C55DAFE3D66C}"/>
                    </a:ext>
                  </a:extLst>
                </p:cNvPr>
                <p:cNvSpPr txBox="1"/>
                <p:nvPr/>
              </p:nvSpPr>
              <p:spPr>
                <a:xfrm>
                  <a:off x="16005232" y="15874393"/>
                  <a:ext cx="1872779" cy="584775"/>
                </a:xfrm>
                <a:prstGeom prst="rect">
                  <a:avLst/>
                </a:prstGeom>
                <a:noFill/>
              </p:spPr>
              <p:txBody>
                <a:bodyPr wrap="square" rtlCol="0">
                  <a:spAutoFit/>
                </a:bodyPr>
                <a:lstStyle/>
                <a:p>
                  <a:r>
                    <a:rPr lang="en-US" sz="1600" dirty="0">
                      <a:solidFill>
                        <a:schemeClr val="tx1">
                          <a:lumMod val="75000"/>
                          <a:lumOff val="25000"/>
                        </a:schemeClr>
                      </a:solidFill>
                    </a:rPr>
                    <a:t>Study Area in Costa Rica, 2029</a:t>
                  </a:r>
                </a:p>
              </p:txBody>
            </p:sp>
          </p:grpSp>
          <p:sp>
            <p:nvSpPr>
              <p:cNvPr id="272" name="Rectangle 271">
                <a:extLst>
                  <a:ext uri="{FF2B5EF4-FFF2-40B4-BE49-F238E27FC236}">
                    <a16:creationId xmlns:a16="http://schemas.microsoft.com/office/drawing/2014/main" id="{C4CA85EE-52A2-874D-8112-DDAF4E1E8AC7}"/>
                  </a:ext>
                </a:extLst>
              </p:cNvPr>
              <p:cNvSpPr/>
              <p:nvPr/>
            </p:nvSpPr>
            <p:spPr>
              <a:xfrm>
                <a:off x="13640942" y="19965705"/>
                <a:ext cx="1854381" cy="251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3" name="TextBox 272">
              <a:extLst>
                <a:ext uri="{FF2B5EF4-FFF2-40B4-BE49-F238E27FC236}">
                  <a16:creationId xmlns:a16="http://schemas.microsoft.com/office/drawing/2014/main" id="{55085FA2-4FA0-3A4B-B057-1059014C2AEC}"/>
                </a:ext>
              </a:extLst>
            </p:cNvPr>
            <p:cNvSpPr txBox="1"/>
            <p:nvPr/>
          </p:nvSpPr>
          <p:spPr>
            <a:xfrm>
              <a:off x="13875965" y="19964940"/>
              <a:ext cx="227986" cy="328016"/>
            </a:xfrm>
            <a:prstGeom prst="rect">
              <a:avLst/>
            </a:prstGeom>
            <a:noFill/>
          </p:spPr>
          <p:txBody>
            <a:bodyPr wrap="square" rtlCol="0">
              <a:spAutoFit/>
            </a:bodyPr>
            <a:lstStyle/>
            <a:p>
              <a:r>
                <a:rPr lang="en-US" sz="1600" dirty="0">
                  <a:solidFill>
                    <a:schemeClr val="tx1">
                      <a:lumMod val="75000"/>
                      <a:lumOff val="25000"/>
                    </a:schemeClr>
                  </a:solidFill>
                </a:rPr>
                <a:t>0</a:t>
              </a:r>
            </a:p>
          </p:txBody>
        </p:sp>
        <p:sp>
          <p:nvSpPr>
            <p:cNvPr id="274" name="TextBox 273">
              <a:extLst>
                <a:ext uri="{FF2B5EF4-FFF2-40B4-BE49-F238E27FC236}">
                  <a16:creationId xmlns:a16="http://schemas.microsoft.com/office/drawing/2014/main" id="{C9400008-BBAC-9E46-8FCA-49DC60BEB137}"/>
                </a:ext>
              </a:extLst>
            </p:cNvPr>
            <p:cNvSpPr txBox="1"/>
            <p:nvPr/>
          </p:nvSpPr>
          <p:spPr>
            <a:xfrm>
              <a:off x="14520659" y="19958869"/>
              <a:ext cx="470329" cy="351033"/>
            </a:xfrm>
            <a:prstGeom prst="rect">
              <a:avLst/>
            </a:prstGeom>
            <a:noFill/>
          </p:spPr>
          <p:txBody>
            <a:bodyPr wrap="square" rtlCol="0">
              <a:spAutoFit/>
            </a:bodyPr>
            <a:lstStyle/>
            <a:p>
              <a:r>
                <a:rPr lang="en-US" sz="1600" dirty="0">
                  <a:solidFill>
                    <a:schemeClr val="tx1">
                      <a:lumMod val="75000"/>
                      <a:lumOff val="25000"/>
                    </a:schemeClr>
                  </a:solidFill>
                </a:rPr>
                <a:t>40</a:t>
              </a:r>
            </a:p>
          </p:txBody>
        </p:sp>
        <p:sp>
          <p:nvSpPr>
            <p:cNvPr id="275" name="TextBox 274">
              <a:extLst>
                <a:ext uri="{FF2B5EF4-FFF2-40B4-BE49-F238E27FC236}">
                  <a16:creationId xmlns:a16="http://schemas.microsoft.com/office/drawing/2014/main" id="{37D2BA1A-2AB1-024B-9761-BE09F1EA3D4D}"/>
                </a:ext>
              </a:extLst>
            </p:cNvPr>
            <p:cNvSpPr txBox="1"/>
            <p:nvPr/>
          </p:nvSpPr>
          <p:spPr>
            <a:xfrm>
              <a:off x="14157787" y="19959239"/>
              <a:ext cx="519326" cy="351033"/>
            </a:xfrm>
            <a:prstGeom prst="rect">
              <a:avLst/>
            </a:prstGeom>
            <a:noFill/>
          </p:spPr>
          <p:txBody>
            <a:bodyPr wrap="square" rtlCol="0">
              <a:spAutoFit/>
            </a:bodyPr>
            <a:lstStyle/>
            <a:p>
              <a:r>
                <a:rPr lang="en-US" sz="1600" dirty="0">
                  <a:solidFill>
                    <a:schemeClr val="tx1">
                      <a:lumMod val="75000"/>
                      <a:lumOff val="25000"/>
                    </a:schemeClr>
                  </a:solidFill>
                </a:rPr>
                <a:t>20</a:t>
              </a:r>
            </a:p>
          </p:txBody>
        </p:sp>
        <p:sp>
          <p:nvSpPr>
            <p:cNvPr id="277" name="TextBox 276">
              <a:extLst>
                <a:ext uri="{FF2B5EF4-FFF2-40B4-BE49-F238E27FC236}">
                  <a16:creationId xmlns:a16="http://schemas.microsoft.com/office/drawing/2014/main" id="{8A02D302-4082-CB42-BEB3-B32E270B2985}"/>
                </a:ext>
              </a:extLst>
            </p:cNvPr>
            <p:cNvSpPr txBox="1"/>
            <p:nvPr/>
          </p:nvSpPr>
          <p:spPr>
            <a:xfrm>
              <a:off x="14774927" y="19958869"/>
              <a:ext cx="576091" cy="351033"/>
            </a:xfrm>
            <a:prstGeom prst="rect">
              <a:avLst/>
            </a:prstGeom>
            <a:noFill/>
          </p:spPr>
          <p:txBody>
            <a:bodyPr wrap="square" rtlCol="0">
              <a:spAutoFit/>
            </a:bodyPr>
            <a:lstStyle/>
            <a:p>
              <a:r>
                <a:rPr lang="en-US" sz="1600" dirty="0">
                  <a:solidFill>
                    <a:schemeClr val="tx1">
                      <a:lumMod val="75000"/>
                      <a:lumOff val="25000"/>
                    </a:schemeClr>
                  </a:solidFill>
                </a:rPr>
                <a:t>Km</a:t>
              </a:r>
            </a:p>
          </p:txBody>
        </p:sp>
        <p:sp>
          <p:nvSpPr>
            <p:cNvPr id="279" name="Rectangle 278">
              <a:extLst>
                <a:ext uri="{FF2B5EF4-FFF2-40B4-BE49-F238E27FC236}">
                  <a16:creationId xmlns:a16="http://schemas.microsoft.com/office/drawing/2014/main" id="{388FBB9F-19FE-6E4D-8C2B-0E250B063166}"/>
                </a:ext>
              </a:extLst>
            </p:cNvPr>
            <p:cNvSpPr/>
            <p:nvPr/>
          </p:nvSpPr>
          <p:spPr>
            <a:xfrm>
              <a:off x="16509583" y="18848334"/>
              <a:ext cx="908624" cy="147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0" name="Group 459">
            <a:extLst>
              <a:ext uri="{FF2B5EF4-FFF2-40B4-BE49-F238E27FC236}">
                <a16:creationId xmlns:a16="http://schemas.microsoft.com/office/drawing/2014/main" id="{3B10A0E7-E867-0343-A6FB-8B3244F9556D}"/>
              </a:ext>
            </a:extLst>
          </p:cNvPr>
          <p:cNvGrpSpPr/>
          <p:nvPr/>
        </p:nvGrpSpPr>
        <p:grpSpPr>
          <a:xfrm>
            <a:off x="17570895" y="16552494"/>
            <a:ext cx="3792897" cy="3396423"/>
            <a:chOff x="17487767" y="16718750"/>
            <a:chExt cx="3792897" cy="3396423"/>
          </a:xfrm>
        </p:grpSpPr>
        <p:pic>
          <p:nvPicPr>
            <p:cNvPr id="454" name="Picture 453" descr="A close up of a map&#10;&#10;Description automatically generated">
              <a:extLst>
                <a:ext uri="{FF2B5EF4-FFF2-40B4-BE49-F238E27FC236}">
                  <a16:creationId xmlns:a16="http://schemas.microsoft.com/office/drawing/2014/main" id="{C6426500-1F0A-BA40-A5B8-2B1D0D046ECB}"/>
                </a:ext>
              </a:extLst>
            </p:cNvPr>
            <p:cNvPicPr>
              <a:picLocks noChangeAspect="1"/>
            </p:cNvPicPr>
            <p:nvPr/>
          </p:nvPicPr>
          <p:blipFill rotWithShape="1">
            <a:blip r:embed="rId24">
              <a:extLst>
                <a:ext uri="{28A0092B-C50C-407E-A947-70E740481C1C}">
                  <a14:useLocalDpi xmlns:a14="http://schemas.microsoft.com/office/drawing/2010/main" val="0"/>
                </a:ext>
              </a:extLst>
            </a:blip>
            <a:srcRect l="12965" t="8549" r="18720" b="10806"/>
            <a:stretch/>
          </p:blipFill>
          <p:spPr>
            <a:xfrm>
              <a:off x="17589125" y="16747833"/>
              <a:ext cx="3691539" cy="3367340"/>
            </a:xfrm>
            <a:prstGeom prst="rect">
              <a:avLst/>
            </a:prstGeom>
          </p:spPr>
        </p:pic>
        <p:grpSp>
          <p:nvGrpSpPr>
            <p:cNvPr id="451" name="Group 450">
              <a:extLst>
                <a:ext uri="{FF2B5EF4-FFF2-40B4-BE49-F238E27FC236}">
                  <a16:creationId xmlns:a16="http://schemas.microsoft.com/office/drawing/2014/main" id="{A78440D3-234C-464D-833E-AF8C6A15C08B}"/>
                </a:ext>
              </a:extLst>
            </p:cNvPr>
            <p:cNvGrpSpPr/>
            <p:nvPr/>
          </p:nvGrpSpPr>
          <p:grpSpPr>
            <a:xfrm>
              <a:off x="17487767" y="16718750"/>
              <a:ext cx="3494857" cy="3382366"/>
              <a:chOff x="17788177" y="16891979"/>
              <a:chExt cx="3494857" cy="3382366"/>
            </a:xfrm>
          </p:grpSpPr>
          <p:grpSp>
            <p:nvGrpSpPr>
              <p:cNvPr id="7" name="Group 6">
                <a:extLst>
                  <a:ext uri="{FF2B5EF4-FFF2-40B4-BE49-F238E27FC236}">
                    <a16:creationId xmlns:a16="http://schemas.microsoft.com/office/drawing/2014/main" id="{2DB6D3F8-815C-D84A-AA25-70DDAC957489}"/>
                  </a:ext>
                </a:extLst>
              </p:cNvPr>
              <p:cNvGrpSpPr/>
              <p:nvPr/>
            </p:nvGrpSpPr>
            <p:grpSpPr>
              <a:xfrm>
                <a:off x="17788177" y="16891979"/>
                <a:ext cx="3494857" cy="3382366"/>
                <a:chOff x="17788177" y="16891979"/>
                <a:chExt cx="3494857" cy="3382366"/>
              </a:xfrm>
            </p:grpSpPr>
            <p:sp>
              <p:nvSpPr>
                <p:cNvPr id="297" name="Rectangle 296">
                  <a:extLst>
                    <a:ext uri="{FF2B5EF4-FFF2-40B4-BE49-F238E27FC236}">
                      <a16:creationId xmlns:a16="http://schemas.microsoft.com/office/drawing/2014/main" id="{8DD5A3A9-FDB0-A343-962C-9358B33C15FA}"/>
                    </a:ext>
                  </a:extLst>
                </p:cNvPr>
                <p:cNvSpPr/>
                <p:nvPr/>
              </p:nvSpPr>
              <p:spPr>
                <a:xfrm>
                  <a:off x="17867014" y="19896484"/>
                  <a:ext cx="1596110" cy="29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9" name="Picture 298" descr="A close up of a logo&#10;&#10;Description automatically generated">
                  <a:extLst>
                    <a:ext uri="{FF2B5EF4-FFF2-40B4-BE49-F238E27FC236}">
                      <a16:creationId xmlns:a16="http://schemas.microsoft.com/office/drawing/2014/main" id="{9EAAFA2B-08C9-2A45-B4AE-AA7A2914773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flipH="1">
                  <a:off x="18238433" y="19591052"/>
                  <a:ext cx="288000" cy="366259"/>
                </a:xfrm>
                <a:prstGeom prst="rect">
                  <a:avLst/>
                </a:prstGeom>
              </p:spPr>
            </p:pic>
            <p:sp>
              <p:nvSpPr>
                <p:cNvPr id="302" name="TextBox 301">
                  <a:extLst>
                    <a:ext uri="{FF2B5EF4-FFF2-40B4-BE49-F238E27FC236}">
                      <a16:creationId xmlns:a16="http://schemas.microsoft.com/office/drawing/2014/main" id="{42B9A7F6-156F-FD42-99D2-91604EE638F4}"/>
                    </a:ext>
                  </a:extLst>
                </p:cNvPr>
                <p:cNvSpPr txBox="1"/>
                <p:nvPr/>
              </p:nvSpPr>
              <p:spPr>
                <a:xfrm>
                  <a:off x="18233460" y="19419060"/>
                  <a:ext cx="506437" cy="307777"/>
                </a:xfrm>
                <a:prstGeom prst="rect">
                  <a:avLst/>
                </a:prstGeom>
                <a:noFill/>
              </p:spPr>
              <p:txBody>
                <a:bodyPr wrap="square" rtlCol="0">
                  <a:spAutoFit/>
                </a:bodyPr>
                <a:lstStyle/>
                <a:p>
                  <a:r>
                    <a:rPr lang="en-US" sz="1400" dirty="0">
                      <a:solidFill>
                        <a:schemeClr val="tx1">
                          <a:lumMod val="75000"/>
                          <a:lumOff val="25000"/>
                        </a:schemeClr>
                      </a:solidFill>
                    </a:rPr>
                    <a:t>N</a:t>
                  </a:r>
                </a:p>
              </p:txBody>
            </p:sp>
            <p:sp>
              <p:nvSpPr>
                <p:cNvPr id="353" name="TextBox 352">
                  <a:extLst>
                    <a:ext uri="{FF2B5EF4-FFF2-40B4-BE49-F238E27FC236}">
                      <a16:creationId xmlns:a16="http://schemas.microsoft.com/office/drawing/2014/main" id="{564CC2FC-6557-8443-B26B-378445B449D2}"/>
                    </a:ext>
                  </a:extLst>
                </p:cNvPr>
                <p:cNvSpPr txBox="1"/>
                <p:nvPr/>
              </p:nvSpPr>
              <p:spPr>
                <a:xfrm>
                  <a:off x="17788177" y="19911941"/>
                  <a:ext cx="227986" cy="328016"/>
                </a:xfrm>
                <a:prstGeom prst="rect">
                  <a:avLst/>
                </a:prstGeom>
                <a:noFill/>
              </p:spPr>
              <p:txBody>
                <a:bodyPr wrap="square" rtlCol="0">
                  <a:spAutoFit/>
                </a:bodyPr>
                <a:lstStyle/>
                <a:p>
                  <a:r>
                    <a:rPr lang="en-US" sz="1600" dirty="0">
                      <a:solidFill>
                        <a:schemeClr val="tx1">
                          <a:lumMod val="75000"/>
                          <a:lumOff val="25000"/>
                        </a:schemeClr>
                      </a:solidFill>
                    </a:rPr>
                    <a:t>0</a:t>
                  </a:r>
                </a:p>
              </p:txBody>
            </p:sp>
            <p:sp>
              <p:nvSpPr>
                <p:cNvPr id="356" name="TextBox 355">
                  <a:extLst>
                    <a:ext uri="{FF2B5EF4-FFF2-40B4-BE49-F238E27FC236}">
                      <a16:creationId xmlns:a16="http://schemas.microsoft.com/office/drawing/2014/main" id="{9694C45D-5CF3-0443-BAE6-7D3FDFE5A7EA}"/>
                    </a:ext>
                  </a:extLst>
                </p:cNvPr>
                <p:cNvSpPr txBox="1"/>
                <p:nvPr/>
              </p:nvSpPr>
              <p:spPr>
                <a:xfrm>
                  <a:off x="18239015" y="19923312"/>
                  <a:ext cx="519326" cy="351033"/>
                </a:xfrm>
                <a:prstGeom prst="rect">
                  <a:avLst/>
                </a:prstGeom>
                <a:noFill/>
              </p:spPr>
              <p:txBody>
                <a:bodyPr wrap="square" rtlCol="0">
                  <a:spAutoFit/>
                </a:bodyPr>
                <a:lstStyle/>
                <a:p>
                  <a:r>
                    <a:rPr lang="en-US" sz="1600" dirty="0">
                      <a:solidFill>
                        <a:schemeClr val="tx1">
                          <a:lumMod val="75000"/>
                          <a:lumOff val="25000"/>
                        </a:schemeClr>
                      </a:solidFill>
                    </a:rPr>
                    <a:t>15</a:t>
                  </a:r>
                </a:p>
              </p:txBody>
            </p:sp>
            <p:sp>
              <p:nvSpPr>
                <p:cNvPr id="358" name="TextBox 357">
                  <a:extLst>
                    <a:ext uri="{FF2B5EF4-FFF2-40B4-BE49-F238E27FC236}">
                      <a16:creationId xmlns:a16="http://schemas.microsoft.com/office/drawing/2014/main" id="{7A2F97A1-600A-1C44-89FA-CAA77141B08E}"/>
                    </a:ext>
                  </a:extLst>
                </p:cNvPr>
                <p:cNvSpPr txBox="1"/>
                <p:nvPr/>
              </p:nvSpPr>
              <p:spPr>
                <a:xfrm>
                  <a:off x="19019624" y="19916101"/>
                  <a:ext cx="576091" cy="351033"/>
                </a:xfrm>
                <a:prstGeom prst="rect">
                  <a:avLst/>
                </a:prstGeom>
                <a:noFill/>
              </p:spPr>
              <p:txBody>
                <a:bodyPr wrap="square" rtlCol="0">
                  <a:spAutoFit/>
                </a:bodyPr>
                <a:lstStyle/>
                <a:p>
                  <a:r>
                    <a:rPr lang="en-US" sz="1600" dirty="0">
                      <a:solidFill>
                        <a:schemeClr val="tx1">
                          <a:lumMod val="75000"/>
                          <a:lumOff val="25000"/>
                        </a:schemeClr>
                      </a:solidFill>
                    </a:rPr>
                    <a:t>Km</a:t>
                  </a:r>
                </a:p>
              </p:txBody>
            </p:sp>
            <p:sp>
              <p:nvSpPr>
                <p:cNvPr id="393" name="TextBox 392">
                  <a:extLst>
                    <a:ext uri="{FF2B5EF4-FFF2-40B4-BE49-F238E27FC236}">
                      <a16:creationId xmlns:a16="http://schemas.microsoft.com/office/drawing/2014/main" id="{BBDF5C48-69FD-3145-9B48-7CFB9381E6D2}"/>
                    </a:ext>
                  </a:extLst>
                </p:cNvPr>
                <p:cNvSpPr txBox="1"/>
                <p:nvPr/>
              </p:nvSpPr>
              <p:spPr>
                <a:xfrm>
                  <a:off x="19410255" y="16891979"/>
                  <a:ext cx="1872779" cy="584775"/>
                </a:xfrm>
                <a:prstGeom prst="rect">
                  <a:avLst/>
                </a:prstGeom>
                <a:noFill/>
              </p:spPr>
              <p:txBody>
                <a:bodyPr wrap="square" rtlCol="0">
                  <a:spAutoFit/>
                </a:bodyPr>
                <a:lstStyle/>
                <a:p>
                  <a:r>
                    <a:rPr lang="en-US" sz="1600" dirty="0">
                      <a:solidFill>
                        <a:schemeClr val="tx1">
                          <a:lumMod val="75000"/>
                          <a:lumOff val="25000"/>
                        </a:schemeClr>
                      </a:solidFill>
                    </a:rPr>
                    <a:t>Study Area in Panama, 2029</a:t>
                  </a:r>
                </a:p>
              </p:txBody>
            </p:sp>
          </p:grpSp>
          <p:sp>
            <p:nvSpPr>
              <p:cNvPr id="289" name="TextBox 288">
                <a:extLst>
                  <a:ext uri="{FF2B5EF4-FFF2-40B4-BE49-F238E27FC236}">
                    <a16:creationId xmlns:a16="http://schemas.microsoft.com/office/drawing/2014/main" id="{025443ED-8D48-F549-9C21-FFE0C439BF7D}"/>
                  </a:ext>
                </a:extLst>
              </p:cNvPr>
              <p:cNvSpPr txBox="1"/>
              <p:nvPr/>
            </p:nvSpPr>
            <p:spPr>
              <a:xfrm>
                <a:off x="18745446" y="19921521"/>
                <a:ext cx="519326" cy="351033"/>
              </a:xfrm>
              <a:prstGeom prst="rect">
                <a:avLst/>
              </a:prstGeom>
              <a:noFill/>
            </p:spPr>
            <p:txBody>
              <a:bodyPr wrap="square" rtlCol="0">
                <a:spAutoFit/>
              </a:bodyPr>
              <a:lstStyle/>
              <a:p>
                <a:r>
                  <a:rPr lang="en-US" sz="1600" dirty="0">
                    <a:solidFill>
                      <a:schemeClr val="tx1">
                        <a:lumMod val="75000"/>
                        <a:lumOff val="25000"/>
                      </a:schemeClr>
                    </a:solidFill>
                  </a:rPr>
                  <a:t>30</a:t>
                </a:r>
              </a:p>
            </p:txBody>
          </p:sp>
        </p:grpSp>
      </p:grpSp>
      <p:grpSp>
        <p:nvGrpSpPr>
          <p:cNvPr id="453" name="Group 452">
            <a:extLst>
              <a:ext uri="{FF2B5EF4-FFF2-40B4-BE49-F238E27FC236}">
                <a16:creationId xmlns:a16="http://schemas.microsoft.com/office/drawing/2014/main" id="{9461AFDF-3D02-F643-96D3-67E690A15023}"/>
              </a:ext>
            </a:extLst>
          </p:cNvPr>
          <p:cNvGrpSpPr/>
          <p:nvPr/>
        </p:nvGrpSpPr>
        <p:grpSpPr>
          <a:xfrm>
            <a:off x="12699368" y="23211648"/>
            <a:ext cx="6419073" cy="400200"/>
            <a:chOff x="12366408" y="23580180"/>
            <a:chExt cx="6419073" cy="400200"/>
          </a:xfrm>
        </p:grpSpPr>
        <p:sp>
          <p:nvSpPr>
            <p:cNvPr id="291" name="Google Shape;594;p16">
              <a:extLst>
                <a:ext uri="{FF2B5EF4-FFF2-40B4-BE49-F238E27FC236}">
                  <a16:creationId xmlns:a16="http://schemas.microsoft.com/office/drawing/2014/main" id="{0D75838F-CCBD-8D4A-AB98-E40E19AB6987}"/>
                </a:ext>
              </a:extLst>
            </p:cNvPr>
            <p:cNvSpPr txBox="1"/>
            <p:nvPr/>
          </p:nvSpPr>
          <p:spPr>
            <a:xfrm>
              <a:off x="12366408" y="23580180"/>
              <a:ext cx="17532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3F3F3F"/>
                </a:buClr>
                <a:buSzPts val="2000"/>
                <a:buFont typeface="Century Gothic"/>
                <a:buNone/>
              </a:pPr>
              <a:r>
                <a:rPr lang="fr-FR" sz="2000" dirty="0" err="1">
                  <a:solidFill>
                    <a:srgbClr val="3F3F3F"/>
                  </a:solidFill>
                  <a:latin typeface="Century Gothic"/>
                  <a:ea typeface="Century Gothic"/>
                  <a:cs typeface="Century Gothic"/>
                  <a:sym typeface="Century Gothic"/>
                </a:rPr>
                <a:t>Priority</a:t>
              </a:r>
              <a:r>
                <a:rPr lang="fr-FR" sz="2000" dirty="0">
                  <a:solidFill>
                    <a:srgbClr val="3F3F3F"/>
                  </a:solidFill>
                  <a:latin typeface="Century Gothic"/>
                  <a:ea typeface="Century Gothic"/>
                  <a:cs typeface="Century Gothic"/>
                  <a:sym typeface="Century Gothic"/>
                </a:rPr>
                <a:t> </a:t>
              </a:r>
              <a:r>
                <a:rPr lang="fr-FR" sz="2000" dirty="0" err="1">
                  <a:solidFill>
                    <a:srgbClr val="3F3F3F"/>
                  </a:solidFill>
                  <a:latin typeface="Century Gothic"/>
                  <a:ea typeface="Century Gothic"/>
                  <a:cs typeface="Century Gothic"/>
                  <a:sym typeface="Century Gothic"/>
                </a:rPr>
                <a:t>Scale</a:t>
              </a:r>
              <a:endParaRPr sz="2000" dirty="0">
                <a:solidFill>
                  <a:srgbClr val="3F3F3F"/>
                </a:solidFill>
                <a:latin typeface="Calibri"/>
                <a:ea typeface="Calibri"/>
                <a:cs typeface="Calibri"/>
                <a:sym typeface="Calibri"/>
              </a:endParaRPr>
            </a:p>
          </p:txBody>
        </p:sp>
        <p:grpSp>
          <p:nvGrpSpPr>
            <p:cNvPr id="292" name="Google Shape;595;p16">
              <a:extLst>
                <a:ext uri="{FF2B5EF4-FFF2-40B4-BE49-F238E27FC236}">
                  <a16:creationId xmlns:a16="http://schemas.microsoft.com/office/drawing/2014/main" id="{FD25C0A4-2AB5-E043-8369-A616578F4202}"/>
                </a:ext>
              </a:extLst>
            </p:cNvPr>
            <p:cNvGrpSpPr/>
            <p:nvPr/>
          </p:nvGrpSpPr>
          <p:grpSpPr>
            <a:xfrm>
              <a:off x="14446936" y="23624644"/>
              <a:ext cx="4338545" cy="326425"/>
              <a:chOff x="12229996" y="23459202"/>
              <a:chExt cx="4338545" cy="326425"/>
            </a:xfrm>
          </p:grpSpPr>
          <p:sp>
            <p:nvSpPr>
              <p:cNvPr id="306" name="Google Shape;596;p16">
                <a:extLst>
                  <a:ext uri="{FF2B5EF4-FFF2-40B4-BE49-F238E27FC236}">
                    <a16:creationId xmlns:a16="http://schemas.microsoft.com/office/drawing/2014/main" id="{5D785255-4A6C-6245-A286-2AD7E742C04E}"/>
                  </a:ext>
                </a:extLst>
              </p:cNvPr>
              <p:cNvSpPr/>
              <p:nvPr/>
            </p:nvSpPr>
            <p:spPr>
              <a:xfrm>
                <a:off x="15334319" y="23520136"/>
                <a:ext cx="601200" cy="208800"/>
              </a:xfrm>
              <a:prstGeom prst="rect">
                <a:avLst/>
              </a:prstGeom>
              <a:solidFill>
                <a:srgbClr val="FF0000"/>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1800"/>
                  <a:buFont typeface="Century Gothic"/>
                  <a:buNone/>
                </a:pPr>
                <a:r>
                  <a:rPr lang="fr-FR" sz="1800">
                    <a:solidFill>
                      <a:srgbClr val="FFFFFF"/>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307" name="Google Shape;597;p16">
                <a:extLst>
                  <a:ext uri="{FF2B5EF4-FFF2-40B4-BE49-F238E27FC236}">
                    <a16:creationId xmlns:a16="http://schemas.microsoft.com/office/drawing/2014/main" id="{5C9B3921-2EBD-E64E-BD45-9ACC59C029DA}"/>
                  </a:ext>
                </a:extLst>
              </p:cNvPr>
              <p:cNvSpPr/>
              <p:nvPr/>
            </p:nvSpPr>
            <p:spPr>
              <a:xfrm>
                <a:off x="13614219" y="23518125"/>
                <a:ext cx="604800" cy="208800"/>
              </a:xfrm>
              <a:prstGeom prst="rect">
                <a:avLst/>
              </a:prstGeom>
              <a:solidFill>
                <a:srgbClr val="73B3FF"/>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FFFFFF"/>
                  </a:solidFill>
                  <a:latin typeface="Century Gothic"/>
                  <a:ea typeface="Century Gothic"/>
                  <a:cs typeface="Century Gothic"/>
                  <a:sym typeface="Century Gothic"/>
                </a:endParaRPr>
              </a:p>
            </p:txBody>
          </p:sp>
          <p:sp>
            <p:nvSpPr>
              <p:cNvPr id="308" name="Google Shape;598;p16">
                <a:extLst>
                  <a:ext uri="{FF2B5EF4-FFF2-40B4-BE49-F238E27FC236}">
                    <a16:creationId xmlns:a16="http://schemas.microsoft.com/office/drawing/2014/main" id="{EDDCB541-73C4-F140-BED1-A97044FF43A3}"/>
                  </a:ext>
                </a:extLst>
              </p:cNvPr>
              <p:cNvSpPr/>
              <p:nvPr/>
            </p:nvSpPr>
            <p:spPr>
              <a:xfrm>
                <a:off x="12229996" y="23518125"/>
                <a:ext cx="600000" cy="208800"/>
              </a:xfrm>
              <a:prstGeom prst="rect">
                <a:avLst/>
              </a:prstGeom>
              <a:solidFill>
                <a:srgbClr val="FBA47D"/>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entury Gothic"/>
                  <a:buNone/>
                </a:pPr>
                <a:endParaRPr sz="1800">
                  <a:solidFill>
                    <a:srgbClr val="FFFFFF"/>
                  </a:solidFill>
                  <a:latin typeface="Century Gothic"/>
                  <a:ea typeface="Century Gothic"/>
                  <a:cs typeface="Century Gothic"/>
                  <a:sym typeface="Century Gothic"/>
                </a:endParaRPr>
              </a:p>
            </p:txBody>
          </p:sp>
          <p:sp>
            <p:nvSpPr>
              <p:cNvPr id="309" name="Google Shape;599;p16">
                <a:extLst>
                  <a:ext uri="{FF2B5EF4-FFF2-40B4-BE49-F238E27FC236}">
                    <a16:creationId xmlns:a16="http://schemas.microsoft.com/office/drawing/2014/main" id="{5DBDF95B-F16B-C54E-AF3C-21A9A702E150}"/>
                  </a:ext>
                </a:extLst>
              </p:cNvPr>
              <p:cNvSpPr txBox="1"/>
              <p:nvPr/>
            </p:nvSpPr>
            <p:spPr>
              <a:xfrm>
                <a:off x="12785871" y="23459202"/>
                <a:ext cx="666600" cy="3240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3F3F3F"/>
                  </a:buClr>
                  <a:buSzPts val="1600"/>
                  <a:buFont typeface="Century Gothic"/>
                  <a:buNone/>
                </a:pPr>
                <a:r>
                  <a:rPr lang="fr-FR" sz="1600" dirty="0" err="1">
                    <a:solidFill>
                      <a:srgbClr val="3F3F3F"/>
                    </a:solidFill>
                    <a:latin typeface="Century Gothic"/>
                    <a:ea typeface="Century Gothic"/>
                    <a:cs typeface="Century Gothic"/>
                    <a:sym typeface="Century Gothic"/>
                  </a:rPr>
                  <a:t>Low</a:t>
                </a:r>
                <a:endParaRPr sz="1600" dirty="0">
                  <a:solidFill>
                    <a:srgbClr val="3F3F3F"/>
                  </a:solidFill>
                  <a:latin typeface="Calibri"/>
                  <a:ea typeface="Calibri"/>
                  <a:cs typeface="Calibri"/>
                  <a:sym typeface="Calibri"/>
                </a:endParaRPr>
              </a:p>
            </p:txBody>
          </p:sp>
          <p:sp>
            <p:nvSpPr>
              <p:cNvPr id="311" name="Google Shape;600;p16">
                <a:extLst>
                  <a:ext uri="{FF2B5EF4-FFF2-40B4-BE49-F238E27FC236}">
                    <a16:creationId xmlns:a16="http://schemas.microsoft.com/office/drawing/2014/main" id="{BB310EBC-A00C-5948-87CB-E4512652FA93}"/>
                  </a:ext>
                </a:extLst>
              </p:cNvPr>
              <p:cNvSpPr txBox="1"/>
              <p:nvPr/>
            </p:nvSpPr>
            <p:spPr>
              <a:xfrm>
                <a:off x="14182078" y="23460188"/>
                <a:ext cx="1044000" cy="32301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3F3F3F"/>
                  </a:buClr>
                  <a:buSzPts val="1600"/>
                  <a:buFont typeface="Century Gothic"/>
                  <a:buNone/>
                </a:pPr>
                <a:r>
                  <a:rPr lang="fr-FR" sz="1600" dirty="0">
                    <a:solidFill>
                      <a:srgbClr val="3F3F3F"/>
                    </a:solidFill>
                    <a:latin typeface="Century Gothic"/>
                    <a:ea typeface="Century Gothic"/>
                    <a:cs typeface="Century Gothic"/>
                    <a:sym typeface="Century Gothic"/>
                  </a:rPr>
                  <a:t>Medium</a:t>
                </a:r>
                <a:endParaRPr sz="2000" dirty="0">
                  <a:solidFill>
                    <a:srgbClr val="3F3F3F"/>
                  </a:solidFill>
                  <a:latin typeface="Calibri"/>
                  <a:ea typeface="Calibri"/>
                  <a:cs typeface="Calibri"/>
                  <a:sym typeface="Calibri"/>
                </a:endParaRPr>
              </a:p>
            </p:txBody>
          </p:sp>
          <p:sp>
            <p:nvSpPr>
              <p:cNvPr id="320" name="Google Shape;601;p16">
                <a:extLst>
                  <a:ext uri="{FF2B5EF4-FFF2-40B4-BE49-F238E27FC236}">
                    <a16:creationId xmlns:a16="http://schemas.microsoft.com/office/drawing/2014/main" id="{044BEAB3-FE59-F545-83FB-7A2B5B539EDF}"/>
                  </a:ext>
                </a:extLst>
              </p:cNvPr>
              <p:cNvSpPr txBox="1"/>
              <p:nvPr/>
            </p:nvSpPr>
            <p:spPr>
              <a:xfrm>
                <a:off x="15897441" y="23461627"/>
                <a:ext cx="671100" cy="3240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3F3F3F"/>
                  </a:buClr>
                  <a:buSzPts val="1600"/>
                  <a:buFont typeface="Century Gothic"/>
                  <a:buNone/>
                </a:pPr>
                <a:r>
                  <a:rPr lang="fr-FR" sz="1600" dirty="0">
                    <a:solidFill>
                      <a:srgbClr val="3F3F3F"/>
                    </a:solidFill>
                    <a:latin typeface="Century Gothic"/>
                    <a:ea typeface="Century Gothic"/>
                    <a:cs typeface="Century Gothic"/>
                    <a:sym typeface="Century Gothic"/>
                  </a:rPr>
                  <a:t>High</a:t>
                </a:r>
                <a:endParaRPr sz="2000" dirty="0">
                  <a:solidFill>
                    <a:srgbClr val="3F3F3F"/>
                  </a:solidFill>
                  <a:latin typeface="Calibri"/>
                  <a:ea typeface="Calibri"/>
                  <a:cs typeface="Calibri"/>
                  <a:sym typeface="Calibri"/>
                </a:endParaRPr>
              </a:p>
            </p:txBody>
          </p:sp>
        </p:grpSp>
      </p:grpSp>
      <p:grpSp>
        <p:nvGrpSpPr>
          <p:cNvPr id="480" name="Group 479">
            <a:extLst>
              <a:ext uri="{FF2B5EF4-FFF2-40B4-BE49-F238E27FC236}">
                <a16:creationId xmlns:a16="http://schemas.microsoft.com/office/drawing/2014/main" id="{41F093B9-0D40-D843-BB93-35C8A65E9FFD}"/>
              </a:ext>
            </a:extLst>
          </p:cNvPr>
          <p:cNvGrpSpPr/>
          <p:nvPr/>
        </p:nvGrpSpPr>
        <p:grpSpPr>
          <a:xfrm>
            <a:off x="12698337" y="21085839"/>
            <a:ext cx="6770912" cy="1866382"/>
            <a:chOff x="12698337" y="20979514"/>
            <a:chExt cx="6770912" cy="1866382"/>
          </a:xfrm>
        </p:grpSpPr>
        <p:pic>
          <p:nvPicPr>
            <p:cNvPr id="293" name="Picture 292">
              <a:extLst>
                <a:ext uri="{FF2B5EF4-FFF2-40B4-BE49-F238E27FC236}">
                  <a16:creationId xmlns:a16="http://schemas.microsoft.com/office/drawing/2014/main" id="{AD89FF43-7681-134B-A1AE-312C54AE5396}"/>
                </a:ext>
              </a:extLst>
            </p:cNvPr>
            <p:cNvPicPr>
              <a:picLocks noChangeAspect="1"/>
            </p:cNvPicPr>
            <p:nvPr/>
          </p:nvPicPr>
          <p:blipFill rotWithShape="1">
            <a:blip r:embed="rId25"/>
            <a:srcRect l="11040" t="22789" r="9784" b="22954"/>
            <a:stretch/>
          </p:blipFill>
          <p:spPr>
            <a:xfrm>
              <a:off x="15593895" y="21443135"/>
              <a:ext cx="1573323" cy="1395203"/>
            </a:xfrm>
            <a:prstGeom prst="rect">
              <a:avLst/>
            </a:prstGeom>
            <a:effectLst>
              <a:outerShdw blurRad="50800" dist="38100" dir="13500000" algn="br" rotWithShape="0">
                <a:prstClr val="black">
                  <a:alpha val="40000"/>
                </a:prstClr>
              </a:outerShdw>
            </a:effectLst>
          </p:spPr>
        </p:pic>
        <p:pic>
          <p:nvPicPr>
            <p:cNvPr id="294" name="Picture 293">
              <a:extLst>
                <a:ext uri="{FF2B5EF4-FFF2-40B4-BE49-F238E27FC236}">
                  <a16:creationId xmlns:a16="http://schemas.microsoft.com/office/drawing/2014/main" id="{5C2D8B00-5F2D-134C-9731-64A2EE12B542}"/>
                </a:ext>
              </a:extLst>
            </p:cNvPr>
            <p:cNvPicPr>
              <a:picLocks noChangeAspect="1"/>
            </p:cNvPicPr>
            <p:nvPr/>
          </p:nvPicPr>
          <p:blipFill rotWithShape="1">
            <a:blip r:embed="rId26"/>
            <a:srcRect l="11040" t="22666" r="9784" b="22955"/>
            <a:stretch/>
          </p:blipFill>
          <p:spPr>
            <a:xfrm>
              <a:off x="14434455" y="21680013"/>
              <a:ext cx="1302133" cy="1157332"/>
            </a:xfrm>
            <a:prstGeom prst="rect">
              <a:avLst/>
            </a:prstGeom>
            <a:effectLst>
              <a:outerShdw blurRad="50800" dist="38100" dir="13500000" algn="br" rotWithShape="0">
                <a:prstClr val="black">
                  <a:alpha val="40000"/>
                </a:prstClr>
              </a:outerShdw>
            </a:effectLst>
          </p:spPr>
        </p:pic>
        <p:pic>
          <p:nvPicPr>
            <p:cNvPr id="300" name="Picture 299">
              <a:extLst>
                <a:ext uri="{FF2B5EF4-FFF2-40B4-BE49-F238E27FC236}">
                  <a16:creationId xmlns:a16="http://schemas.microsoft.com/office/drawing/2014/main" id="{A2AEB149-F735-7D4B-84E9-BBCB43482A99}"/>
                </a:ext>
              </a:extLst>
            </p:cNvPr>
            <p:cNvPicPr>
              <a:picLocks noChangeAspect="1"/>
            </p:cNvPicPr>
            <p:nvPr/>
          </p:nvPicPr>
          <p:blipFill rotWithShape="1">
            <a:blip r:embed="rId27"/>
            <a:srcRect l="11040" t="22647" r="9784" b="22955"/>
            <a:stretch/>
          </p:blipFill>
          <p:spPr>
            <a:xfrm>
              <a:off x="13533692" y="21903702"/>
              <a:ext cx="1049718" cy="933323"/>
            </a:xfrm>
            <a:prstGeom prst="rect">
              <a:avLst/>
            </a:prstGeom>
            <a:effectLst>
              <a:outerShdw blurRad="50800" dist="38100" dir="13500000" algn="br" rotWithShape="0">
                <a:prstClr val="black">
                  <a:alpha val="40000"/>
                </a:prstClr>
              </a:outerShdw>
            </a:effectLst>
          </p:spPr>
        </p:pic>
        <p:sp>
          <p:nvSpPr>
            <p:cNvPr id="304" name="Google Shape;532;p15">
              <a:extLst>
                <a:ext uri="{FF2B5EF4-FFF2-40B4-BE49-F238E27FC236}">
                  <a16:creationId xmlns:a16="http://schemas.microsoft.com/office/drawing/2014/main" id="{5FB61A6B-84C9-5A4E-83D0-14495056B389}"/>
                </a:ext>
              </a:extLst>
            </p:cNvPr>
            <p:cNvSpPr txBox="1"/>
            <p:nvPr/>
          </p:nvSpPr>
          <p:spPr>
            <a:xfrm>
              <a:off x="12698337" y="22113477"/>
              <a:ext cx="92731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F3F3F"/>
                </a:buClr>
                <a:buSzPts val="1400"/>
                <a:buFont typeface="Century Gothic"/>
                <a:buNone/>
              </a:pPr>
              <a:r>
                <a:rPr lang="fr-FR" sz="2000" dirty="0">
                  <a:solidFill>
                    <a:srgbClr val="3F3F3F"/>
                  </a:solidFill>
                  <a:latin typeface="Century Gothic"/>
                  <a:ea typeface="Century Gothic"/>
                  <a:cs typeface="Century Gothic"/>
                  <a:sym typeface="Century Gothic"/>
                </a:rPr>
                <a:t>NDVI</a:t>
              </a:r>
              <a:endParaRPr sz="2800" dirty="0">
                <a:solidFill>
                  <a:schemeClr val="dk1"/>
                </a:solidFill>
                <a:latin typeface="Century Gothic"/>
                <a:ea typeface="Century Gothic"/>
                <a:cs typeface="Century Gothic"/>
                <a:sym typeface="Century Gothic"/>
              </a:endParaRPr>
            </a:p>
          </p:txBody>
        </p:sp>
        <p:pic>
          <p:nvPicPr>
            <p:cNvPr id="339" name="Picture 338" descr="A close up of a mans face&#10;&#10;Description automatically generated">
              <a:extLst>
                <a:ext uri="{FF2B5EF4-FFF2-40B4-BE49-F238E27FC236}">
                  <a16:creationId xmlns:a16="http://schemas.microsoft.com/office/drawing/2014/main" id="{CB771BB4-F65C-BF44-A927-DECACAE5A895}"/>
                </a:ext>
              </a:extLst>
            </p:cNvPr>
            <p:cNvPicPr>
              <a:picLocks noChangeAspect="1"/>
            </p:cNvPicPr>
            <p:nvPr/>
          </p:nvPicPr>
          <p:blipFill rotWithShape="1">
            <a:blip r:embed="rId28"/>
            <a:srcRect l="11456" t="22716" r="9784" b="22634"/>
            <a:stretch/>
          </p:blipFill>
          <p:spPr>
            <a:xfrm>
              <a:off x="17399985" y="20987767"/>
              <a:ext cx="2069264" cy="1858129"/>
            </a:xfrm>
            <a:prstGeom prst="rect">
              <a:avLst/>
            </a:prstGeom>
            <a:effectLst>
              <a:outerShdw blurRad="50800" dist="38100" dir="13500000" algn="br" rotWithShape="0">
                <a:prstClr val="black">
                  <a:alpha val="40000"/>
                </a:prstClr>
              </a:outerShdw>
            </a:effectLst>
          </p:spPr>
        </p:pic>
        <p:sp>
          <p:nvSpPr>
            <p:cNvPr id="340" name="TextBox 339">
              <a:extLst>
                <a:ext uri="{FF2B5EF4-FFF2-40B4-BE49-F238E27FC236}">
                  <a16:creationId xmlns:a16="http://schemas.microsoft.com/office/drawing/2014/main" id="{44AB932C-AFA4-F145-96D8-8D63D345C4EF}"/>
                </a:ext>
              </a:extLst>
            </p:cNvPr>
            <p:cNvSpPr txBox="1"/>
            <p:nvPr/>
          </p:nvSpPr>
          <p:spPr>
            <a:xfrm>
              <a:off x="17723957" y="20979514"/>
              <a:ext cx="1405233" cy="338554"/>
            </a:xfrm>
            <a:prstGeom prst="rect">
              <a:avLst/>
            </a:prstGeom>
            <a:noFill/>
          </p:spPr>
          <p:txBody>
            <a:bodyPr wrap="square" rtlCol="0">
              <a:spAutoFit/>
            </a:bodyPr>
            <a:lstStyle/>
            <a:p>
              <a:r>
                <a:rPr lang="en-US" sz="1600" dirty="0">
                  <a:solidFill>
                    <a:schemeClr val="tx1">
                      <a:lumMod val="75000"/>
                      <a:lumOff val="25000"/>
                    </a:schemeClr>
                  </a:solidFill>
                </a:rPr>
                <a:t>Priority Map</a:t>
              </a:r>
            </a:p>
          </p:txBody>
        </p:sp>
      </p:grpSp>
      <p:grpSp>
        <p:nvGrpSpPr>
          <p:cNvPr id="482" name="Group 481">
            <a:extLst>
              <a:ext uri="{FF2B5EF4-FFF2-40B4-BE49-F238E27FC236}">
                <a16:creationId xmlns:a16="http://schemas.microsoft.com/office/drawing/2014/main" id="{3BF929CA-0B51-E441-92AE-4C6724ECA4F7}"/>
              </a:ext>
            </a:extLst>
          </p:cNvPr>
          <p:cNvGrpSpPr/>
          <p:nvPr/>
        </p:nvGrpSpPr>
        <p:grpSpPr>
          <a:xfrm>
            <a:off x="12714040" y="23944211"/>
            <a:ext cx="6756817" cy="1873431"/>
            <a:chOff x="12714040" y="23795356"/>
            <a:chExt cx="6756817" cy="1873431"/>
          </a:xfrm>
        </p:grpSpPr>
        <p:grpSp>
          <p:nvGrpSpPr>
            <p:cNvPr id="478" name="Group 477">
              <a:extLst>
                <a:ext uri="{FF2B5EF4-FFF2-40B4-BE49-F238E27FC236}">
                  <a16:creationId xmlns:a16="http://schemas.microsoft.com/office/drawing/2014/main" id="{34B25F0B-B975-064A-8CC4-A55E7CE0A53D}"/>
                </a:ext>
              </a:extLst>
            </p:cNvPr>
            <p:cNvGrpSpPr/>
            <p:nvPr/>
          </p:nvGrpSpPr>
          <p:grpSpPr>
            <a:xfrm>
              <a:off x="12714040" y="23795356"/>
              <a:ext cx="6756817" cy="1873431"/>
              <a:chOff x="12714040" y="23795356"/>
              <a:chExt cx="6756817" cy="1873431"/>
            </a:xfrm>
          </p:grpSpPr>
          <p:pic>
            <p:nvPicPr>
              <p:cNvPr id="375" name="Picture 374" descr="A close up of a person&#10;&#10;Description automatically generated">
                <a:extLst>
                  <a:ext uri="{FF2B5EF4-FFF2-40B4-BE49-F238E27FC236}">
                    <a16:creationId xmlns:a16="http://schemas.microsoft.com/office/drawing/2014/main" id="{D7A33399-F0B2-A947-BD94-1CDBF26A6722}"/>
                  </a:ext>
                </a:extLst>
              </p:cNvPr>
              <p:cNvPicPr>
                <a:picLocks noChangeAspect="1"/>
              </p:cNvPicPr>
              <p:nvPr/>
            </p:nvPicPr>
            <p:blipFill rotWithShape="1">
              <a:blip r:embed="rId29"/>
              <a:srcRect l="10921" t="22675" r="9784" b="22741"/>
              <a:stretch/>
            </p:blipFill>
            <p:spPr>
              <a:xfrm>
                <a:off x="15636603" y="24267241"/>
                <a:ext cx="1573323" cy="1401546"/>
              </a:xfrm>
              <a:prstGeom prst="rect">
                <a:avLst/>
              </a:prstGeom>
              <a:effectLst>
                <a:outerShdw blurRad="50800" dist="38100" dir="13500000" algn="br" rotWithShape="0">
                  <a:prstClr val="black">
                    <a:alpha val="40000"/>
                  </a:prstClr>
                </a:outerShdw>
              </a:effectLst>
            </p:spPr>
          </p:pic>
          <p:pic>
            <p:nvPicPr>
              <p:cNvPr id="377" name="Picture 376" descr="A screenshot of a cell phone&#10;&#10;Description automatically generated">
                <a:extLst>
                  <a:ext uri="{FF2B5EF4-FFF2-40B4-BE49-F238E27FC236}">
                    <a16:creationId xmlns:a16="http://schemas.microsoft.com/office/drawing/2014/main" id="{67C544B3-0B58-1246-88BC-0549D7018CE8}"/>
                  </a:ext>
                </a:extLst>
              </p:cNvPr>
              <p:cNvPicPr>
                <a:picLocks noChangeAspect="1"/>
              </p:cNvPicPr>
              <p:nvPr/>
            </p:nvPicPr>
            <p:blipFill rotWithShape="1">
              <a:blip r:embed="rId30"/>
              <a:srcRect l="11234" t="22666" r="9784" b="22667"/>
              <a:stretch/>
            </p:blipFill>
            <p:spPr>
              <a:xfrm>
                <a:off x="14469094" y="24501315"/>
                <a:ext cx="1292077" cy="1157332"/>
              </a:xfrm>
              <a:prstGeom prst="rect">
                <a:avLst/>
              </a:prstGeom>
              <a:effectLst>
                <a:outerShdw blurRad="50800" dist="38100" dir="13500000" algn="br" rotWithShape="0">
                  <a:prstClr val="black">
                    <a:alpha val="40000"/>
                  </a:prstClr>
                </a:outerShdw>
              </a:effectLst>
            </p:spPr>
          </p:pic>
          <p:pic>
            <p:nvPicPr>
              <p:cNvPr id="376" name="Picture 375" descr="A close up of a mans face&#10;&#10;Description automatically generated">
                <a:extLst>
                  <a:ext uri="{FF2B5EF4-FFF2-40B4-BE49-F238E27FC236}">
                    <a16:creationId xmlns:a16="http://schemas.microsoft.com/office/drawing/2014/main" id="{76BA2124-A0A4-E948-B662-B2F668B75CC4}"/>
                  </a:ext>
                </a:extLst>
              </p:cNvPr>
              <p:cNvPicPr>
                <a:picLocks noChangeAspect="1"/>
              </p:cNvPicPr>
              <p:nvPr/>
            </p:nvPicPr>
            <p:blipFill rotWithShape="1">
              <a:blip r:embed="rId31"/>
              <a:srcRect l="10996" t="22675" r="9784" b="22778"/>
              <a:stretch/>
            </p:blipFill>
            <p:spPr>
              <a:xfrm>
                <a:off x="13537972" y="24665859"/>
                <a:ext cx="1064197" cy="1002928"/>
              </a:xfrm>
              <a:prstGeom prst="rect">
                <a:avLst/>
              </a:prstGeom>
              <a:effectLst>
                <a:outerShdw blurRad="50800" dist="38100" dir="13500000" algn="br" rotWithShape="0">
                  <a:prstClr val="black">
                    <a:alpha val="40000"/>
                  </a:prstClr>
                </a:outerShdw>
              </a:effectLst>
            </p:spPr>
          </p:pic>
          <p:sp>
            <p:nvSpPr>
              <p:cNvPr id="378" name="Google Shape;532;p15">
                <a:extLst>
                  <a:ext uri="{FF2B5EF4-FFF2-40B4-BE49-F238E27FC236}">
                    <a16:creationId xmlns:a16="http://schemas.microsoft.com/office/drawing/2014/main" id="{04C663BC-2F8D-694D-93C8-B261A44AC939}"/>
                  </a:ext>
                </a:extLst>
              </p:cNvPr>
              <p:cNvSpPr txBox="1"/>
              <p:nvPr/>
            </p:nvSpPr>
            <p:spPr>
              <a:xfrm>
                <a:off x="12714040" y="25039772"/>
                <a:ext cx="697319"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F3F3F"/>
                  </a:buClr>
                  <a:buSzPts val="1400"/>
                  <a:buFont typeface="Century Gothic"/>
                  <a:buNone/>
                </a:pPr>
                <a:r>
                  <a:rPr lang="fr-FR" sz="2000" dirty="0">
                    <a:solidFill>
                      <a:srgbClr val="3F3F3F"/>
                    </a:solidFill>
                    <a:latin typeface="Century Gothic"/>
                    <a:ea typeface="Century Gothic"/>
                    <a:cs typeface="Century Gothic"/>
                    <a:sym typeface="Century Gothic"/>
                  </a:rPr>
                  <a:t>EVI2</a:t>
                </a:r>
                <a:endParaRPr sz="2800" dirty="0">
                  <a:solidFill>
                    <a:schemeClr val="dk1"/>
                  </a:solidFill>
                  <a:latin typeface="Century Gothic"/>
                  <a:ea typeface="Century Gothic"/>
                  <a:cs typeface="Century Gothic"/>
                  <a:sym typeface="Century Gothic"/>
                </a:endParaRPr>
              </a:p>
            </p:txBody>
          </p:sp>
          <p:pic>
            <p:nvPicPr>
              <p:cNvPr id="379" name="Picture 378" descr="A screenshot of a cell phone&#10;&#10;Description automatically generated">
                <a:extLst>
                  <a:ext uri="{FF2B5EF4-FFF2-40B4-BE49-F238E27FC236}">
                    <a16:creationId xmlns:a16="http://schemas.microsoft.com/office/drawing/2014/main" id="{29B754D9-78A2-2648-A7F9-D09AE6F049B1}"/>
                  </a:ext>
                </a:extLst>
              </p:cNvPr>
              <p:cNvPicPr>
                <a:picLocks noChangeAspect="1"/>
              </p:cNvPicPr>
              <p:nvPr/>
            </p:nvPicPr>
            <p:blipFill rotWithShape="1">
              <a:blip r:embed="rId32"/>
              <a:srcRect l="10958" t="22629" r="9785" b="22723"/>
              <a:stretch/>
            </p:blipFill>
            <p:spPr>
              <a:xfrm>
                <a:off x="17388431" y="23795356"/>
                <a:ext cx="2082426" cy="1858130"/>
              </a:xfrm>
              <a:prstGeom prst="rect">
                <a:avLst/>
              </a:prstGeom>
              <a:effectLst>
                <a:outerShdw blurRad="50800" dist="38100" dir="13500000" algn="br" rotWithShape="0">
                  <a:prstClr val="black">
                    <a:alpha val="40000"/>
                  </a:prstClr>
                </a:outerShdw>
              </a:effectLst>
            </p:spPr>
          </p:pic>
        </p:grpSp>
        <p:sp>
          <p:nvSpPr>
            <p:cNvPr id="380" name="TextBox 379">
              <a:extLst>
                <a:ext uri="{FF2B5EF4-FFF2-40B4-BE49-F238E27FC236}">
                  <a16:creationId xmlns:a16="http://schemas.microsoft.com/office/drawing/2014/main" id="{D3996CEC-D6B4-A84F-B3FB-2B84C2E2DCD1}"/>
                </a:ext>
              </a:extLst>
            </p:cNvPr>
            <p:cNvSpPr txBox="1"/>
            <p:nvPr/>
          </p:nvSpPr>
          <p:spPr>
            <a:xfrm>
              <a:off x="17723956" y="23798200"/>
              <a:ext cx="1405233" cy="338554"/>
            </a:xfrm>
            <a:prstGeom prst="rect">
              <a:avLst/>
            </a:prstGeom>
            <a:noFill/>
          </p:spPr>
          <p:txBody>
            <a:bodyPr wrap="square" rtlCol="0">
              <a:spAutoFit/>
            </a:bodyPr>
            <a:lstStyle/>
            <a:p>
              <a:r>
                <a:rPr lang="en-US" sz="1600" dirty="0">
                  <a:solidFill>
                    <a:schemeClr val="tx1">
                      <a:lumMod val="75000"/>
                      <a:lumOff val="25000"/>
                    </a:schemeClr>
                  </a:solidFill>
                </a:rPr>
                <a:t>Priority Map</a:t>
              </a:r>
            </a:p>
          </p:txBody>
        </p:sp>
      </p:grpSp>
    </p:spTree>
    <p:extLst>
      <p:ext uri="{BB962C8B-B14F-4D97-AF65-F5344CB8AC3E}">
        <p14:creationId xmlns:p14="http://schemas.microsoft.com/office/powerpoint/2010/main" val="368820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33344</TotalTime>
  <Words>798</Words>
  <Application>Microsoft Office PowerPoint</Application>
  <PresentationFormat>Custom</PresentationFormat>
  <Paragraphs>137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Neugebauer, Sydney E. (LARC-E3)[SSAI DEVELOP]</cp:lastModifiedBy>
  <cp:revision>428</cp:revision>
  <dcterms:created xsi:type="dcterms:W3CDTF">2019-02-05T16:32:03Z</dcterms:created>
  <dcterms:modified xsi:type="dcterms:W3CDTF">2019-11-25T20:11:19Z</dcterms:modified>
</cp:coreProperties>
</file>