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99" r:id="rId2"/>
    <p:sldId id="315" r:id="rId3"/>
    <p:sldId id="316" r:id="rId4"/>
    <p:sldId id="300" r:id="rId5"/>
    <p:sldId id="317" r:id="rId6"/>
    <p:sldId id="303" r:id="rId7"/>
    <p:sldId id="305" r:id="rId8"/>
    <p:sldId id="304" r:id="rId9"/>
    <p:sldId id="306" r:id="rId10"/>
    <p:sldId id="318" r:id="rId11"/>
    <p:sldId id="308" r:id="rId12"/>
    <p:sldId id="323" r:id="rId13"/>
    <p:sldId id="309" r:id="rId14"/>
    <p:sldId id="319" r:id="rId15"/>
    <p:sldId id="320" r:id="rId16"/>
    <p:sldId id="321" r:id="rId17"/>
    <p:sldId id="327" r:id="rId18"/>
    <p:sldId id="322" r:id="rId19"/>
    <p:sldId id="314" r:id="rId20"/>
    <p:sldId id="328" r:id="rId21"/>
    <p:sldId id="311" r:id="rId22"/>
    <p:sldId id="312" r:id="rId23"/>
    <p:sldId id="324" r:id="rId24"/>
    <p:sldId id="295" r:id="rId25"/>
    <p:sldId id="301" r:id="rId26"/>
    <p:sldId id="302" r:id="rId27"/>
    <p:sldId id="325" r:id="rId28"/>
    <p:sldId id="326" r:id="rId29"/>
    <p:sldId id="329" r:id="rId30"/>
    <p:sldId id="331" r:id="rId31"/>
    <p:sldId id="332" r:id="rId32"/>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VELOP6" initials="D" lastIdx="13" clrIdx="0"/>
  <p:cmAuthor id="7" name="Develop2018" initials="D" lastIdx="17" clrIdx="7">
    <p:extLst>
      <p:ext uri="{19B8F6BF-5375-455C-9EA6-DF929625EA0E}">
        <p15:presenceInfo xmlns:p15="http://schemas.microsoft.com/office/powerpoint/2012/main" userId="Develop2018" providerId="None"/>
      </p:ext>
    </p:extLst>
  </p:cmAuthor>
  <p:cmAuthor id="1" name="DEVELOP-15" initials="D" lastIdx="18" clrIdx="1">
    <p:extLst/>
  </p:cmAuthor>
  <p:cmAuthor id="2" name="Margaret C Mulhern" initials="MCM" lastIdx="20" clrIdx="2">
    <p:extLst/>
  </p:cmAuthor>
  <p:cmAuthor id="3" name="Mercedes Bartkovich" initials="MB" lastIdx="15" clrIdx="3">
    <p:extLst/>
  </p:cmAuthor>
  <p:cmAuthor id="4" name="Clayton, Amanda L. (LARC-E3)[SSAI DEVELOP]" initials="CAL(D" lastIdx="2" clrIdx="4">
    <p:extLst/>
  </p:cmAuthor>
  <p:cmAuthor id="5" name="Nolan Barrette" initials="NB" lastIdx="16" clrIdx="5">
    <p:extLst/>
  </p:cmAuthor>
  <p:cmAuthor id="6" name="Eric White" initials="EW" lastIdx="1"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379CC4"/>
    <a:srgbClr val="F2F2F2"/>
    <a:srgbClr val="E1F0F6"/>
    <a:srgbClr val="4AA5CA"/>
    <a:srgbClr val="39A1CB"/>
    <a:srgbClr val="78BBD6"/>
    <a:srgbClr val="AFD7E7"/>
    <a:srgbClr val="DEEEF6"/>
    <a:srgbClr val="A0CD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91" autoAdjust="0"/>
    <p:restoredTop sz="75743" autoAdjust="0"/>
  </p:normalViewPr>
  <p:slideViewPr>
    <p:cSldViewPr snapToGrid="0">
      <p:cViewPr varScale="1">
        <p:scale>
          <a:sx n="84" d="100"/>
          <a:sy n="84" d="100"/>
        </p:scale>
        <p:origin x="876" y="120"/>
      </p:cViewPr>
      <p:guideLst>
        <p:guide orient="horz" pos="2160"/>
        <p:guide pos="6192"/>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03-28T14:12:05.474" idx="15">
    <p:pos x="10" y="10"/>
    <p:text>Increased font size/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BB0551F6-EE6B-48C5-A43A-C7EC1BD5F541}" type="datetimeFigureOut">
              <a:rPr lang="en-US" smtClean="0"/>
              <a:t>4/23/2018</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1610F9C2-AEC2-40AC-908E-7B015EE0924C}" type="datetimeFigureOut">
              <a:rPr lang="en-US" smtClean="0"/>
              <a:t>4/23/2018</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solidFill>
                  <a:srgbClr val="FF0000"/>
                </a:solidFill>
              </a:rPr>
              <a:t>Script:</a:t>
            </a:r>
          </a:p>
          <a:p>
            <a:pPr defTabSz="924458">
              <a:defRPr/>
            </a:pPr>
            <a:r>
              <a:rPr lang="en-US" dirty="0">
                <a:solidFill>
                  <a:srgbClr val="FF0000"/>
                </a:solidFill>
              </a:rPr>
              <a:t>Hello! My name is Margaret Mulhern and I am the Project Lead.</a:t>
            </a:r>
          </a:p>
          <a:p>
            <a:pPr defTabSz="924458">
              <a:defRPr/>
            </a:pPr>
            <a:r>
              <a:rPr lang="en-US" dirty="0">
                <a:solidFill>
                  <a:srgbClr val="FF0000"/>
                </a:solidFill>
              </a:rPr>
              <a:t>I am Manda Au.</a:t>
            </a:r>
          </a:p>
          <a:p>
            <a:pPr defTabSz="924458">
              <a:defRPr/>
            </a:pPr>
            <a:r>
              <a:rPr lang="en-US" dirty="0">
                <a:solidFill>
                  <a:srgbClr val="FF0000"/>
                </a:solidFill>
              </a:rPr>
              <a:t>I am Nolan Barrette.</a:t>
            </a:r>
          </a:p>
          <a:p>
            <a:pPr defTabSz="924458">
              <a:defRPr/>
            </a:pPr>
            <a:r>
              <a:rPr lang="en-US" dirty="0">
                <a:solidFill>
                  <a:srgbClr val="FF0000"/>
                </a:solidFill>
              </a:rPr>
              <a:t>I am Austin Counts.</a:t>
            </a:r>
          </a:p>
          <a:p>
            <a:pPr defTabSz="924458">
              <a:defRPr/>
            </a:pPr>
            <a:r>
              <a:rPr lang="en-US" dirty="0">
                <a:solidFill>
                  <a:srgbClr val="FF0000"/>
                </a:solidFill>
              </a:rPr>
              <a:t>We are the Fremont River Basin Water Resources team. We studied the water availability from annual snowpack in the Fremont River Basin based on NASA Earth observations and </a:t>
            </a:r>
            <a:r>
              <a:rPr lang="en-US" i="1" dirty="0">
                <a:solidFill>
                  <a:srgbClr val="FF0000"/>
                </a:solidFill>
              </a:rPr>
              <a:t>in situ </a:t>
            </a:r>
            <a:r>
              <a:rPr lang="en-US" dirty="0">
                <a:solidFill>
                  <a:srgbClr val="FF0000"/>
                </a:solidFill>
              </a:rPr>
              <a:t>data. </a:t>
            </a:r>
          </a:p>
          <a:p>
            <a:pPr defTabSz="924458">
              <a:defRPr/>
            </a:pPr>
            <a:endParaRPr lang="en-US" dirty="0">
              <a:solidFill>
                <a:srgbClr val="FF0000"/>
              </a:solidFill>
            </a:endParaRPr>
          </a:p>
          <a:p>
            <a:pPr defTabSz="924458">
              <a:defRPr/>
            </a:pPr>
            <a:endParaRPr lang="en-US" dirty="0">
              <a:solidFill>
                <a:srgbClr val="FF0000"/>
              </a:solidFill>
            </a:endParaRPr>
          </a:p>
          <a:p>
            <a:pPr defTabSz="924458">
              <a:defRPr/>
            </a:pPr>
            <a:endParaRPr lang="en-US" dirty="0">
              <a:solidFill>
                <a:srgbClr val="FF0000"/>
              </a:solidFill>
            </a:endParaRPr>
          </a:p>
          <a:p>
            <a:pPr defTabSz="924458">
              <a:defRPr/>
            </a:pPr>
            <a:r>
              <a:rPr lang="en-US" u="sng" dirty="0">
                <a:solidFill>
                  <a:srgbClr val="FF0000"/>
                </a:solidFill>
              </a:rPr>
              <a:t>Image Source:</a:t>
            </a:r>
          </a:p>
          <a:p>
            <a:pPr defTabSz="924458">
              <a:defRPr/>
            </a:pPr>
            <a:r>
              <a:rPr lang="en-US" dirty="0">
                <a:solidFill>
                  <a:srgbClr val="FF0000"/>
                </a:solidFill>
              </a:rPr>
              <a:t>Fremont River Basin Water Resources Team</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pPr defTabSz="924458">
              <a:defRPr/>
            </a:pPr>
            <a:r>
              <a:rPr lang="en-US" sz="1800" dirty="0"/>
              <a:t>We also incorporated a 1/3 Arc Second LiDAR DEM from the National Land Cover Database and precipitation data from PERSIANN-CDR. The DEM was used for its high spatial resolution for determining the watershed boundary and elevation zones within the basin. The M-SRM used TRMM data with the model, however we updated SNOW-M to use PERSIANN. PERSIANN has shown greater accuracy over TRMM for our study region, and they both have the same spatial resolution.</a:t>
            </a:r>
          </a:p>
          <a:p>
            <a:endParaRPr lang="en-US" baseline="0" dirty="0"/>
          </a:p>
          <a:p>
            <a:r>
              <a:rPr lang="en-US" u="sng" dirty="0"/>
              <a:t>Image Source:</a:t>
            </a:r>
          </a:p>
          <a:p>
            <a:r>
              <a:rPr lang="en-US" u="none" dirty="0"/>
              <a:t>Fremont River Basin Water Resources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688032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pPr defTabSz="924458">
              <a:defRPr/>
            </a:pPr>
            <a:r>
              <a:rPr lang="en-US" sz="1800" dirty="0"/>
              <a:t>For </a:t>
            </a:r>
            <a:r>
              <a:rPr lang="en-US" sz="1800" i="1" dirty="0"/>
              <a:t>in situ</a:t>
            </a:r>
            <a:r>
              <a:rPr lang="en-US" sz="1800" dirty="0"/>
              <a:t> data, we utilized USDA Snowpack Telemetry Snow Water Equivalent data from two different SNOTEL monitoring stations, and USGS stream gauge data. The stream gauge measurements along with the precipitation and temperature measurements from SNOTEL sites are used to assess the accuracy of the model. </a:t>
            </a:r>
          </a:p>
          <a:p>
            <a:pPr defTabSz="924458">
              <a:defRPr/>
            </a:pPr>
            <a:endParaRPr lang="en-US" baseline="0" dirty="0"/>
          </a:p>
          <a:p>
            <a:r>
              <a:rPr lang="en-US" u="sng" dirty="0"/>
              <a:t>Image Source: </a:t>
            </a:r>
          </a:p>
          <a:p>
            <a:r>
              <a:rPr lang="en-US" dirty="0"/>
              <a:t>Terry Fisk, National Park Service. Sent directly to the team by the project partners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2822528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p>
          <a:p>
            <a:pPr defTabSz="924458">
              <a:defRPr/>
            </a:pPr>
            <a:r>
              <a:rPr lang="en-US" baseline="0" dirty="0"/>
              <a:t>We used </a:t>
            </a:r>
            <a:r>
              <a:rPr lang="en-US" dirty="0"/>
              <a:t>Soil and Water Assessment Tool, or </a:t>
            </a:r>
            <a:r>
              <a:rPr lang="en-US" dirty="0" err="1"/>
              <a:t>ArcSWAT</a:t>
            </a:r>
            <a:r>
              <a:rPr lang="en-US" dirty="0"/>
              <a:t>, to determine the boundary of the Fremont River Watershed. The tool utilizes the differences in slope profiles to pinpoint where watershed boundaries are located. </a:t>
            </a:r>
          </a:p>
          <a:p>
            <a:pPr defTabSz="924458">
              <a:defRPr/>
            </a:pPr>
            <a:endParaRPr lang="en-US" dirty="0"/>
          </a:p>
          <a:p>
            <a:pPr defTabSz="924458">
              <a:defRPr/>
            </a:pPr>
            <a:endParaRPr lang="en-US" baseline="0" dirty="0"/>
          </a:p>
          <a:p>
            <a:pPr defTabSz="924458">
              <a:defRPr/>
            </a:pPr>
            <a:r>
              <a:rPr lang="en-US" dirty="0"/>
              <a:t>The Modified Snowmelt-Runoff Model was originally created for the Chile Water Resources Project from Fall 2013 and Spring 2014. We needed to update the code</a:t>
            </a:r>
            <a:r>
              <a:rPr lang="en-US" baseline="0" dirty="0"/>
              <a:t> </a:t>
            </a:r>
            <a:r>
              <a:rPr lang="en-US" dirty="0"/>
              <a:t>for this model to work for our study area and data sets. The original code was written specifically for their study area in Chile, and we have been making updates with the long term goal of having a more dynamic model. We used M-SRM as the base code and structure for the </a:t>
            </a:r>
            <a:r>
              <a:rPr lang="en-US" dirty="0" err="1"/>
              <a:t>SNowmelt</a:t>
            </a:r>
            <a:r>
              <a:rPr lang="en-US" dirty="0"/>
              <a:t> Observational Watershed Model tool, which is t</a:t>
            </a:r>
            <a:r>
              <a:rPr lang="en-US" baseline="0" dirty="0"/>
              <a:t>he primary model for our project.</a:t>
            </a:r>
          </a:p>
          <a:p>
            <a:endParaRPr lang="en-US" baseline="0" dirty="0"/>
          </a:p>
          <a:p>
            <a:r>
              <a:rPr lang="en-US" u="sng" baseline="0" dirty="0"/>
              <a:t>Citation:</a:t>
            </a:r>
          </a:p>
          <a:p>
            <a:r>
              <a:rPr lang="en-US" dirty="0" err="1"/>
              <a:t>SNowmelt</a:t>
            </a:r>
            <a:r>
              <a:rPr lang="en-US" dirty="0"/>
              <a:t> Observational Watershed Model (SNOW-M) (NASA DEVELOP) </a:t>
            </a:r>
          </a:p>
          <a:p>
            <a:r>
              <a:rPr lang="en-US" dirty="0"/>
              <a:t>Modified Snowmelt-Runoff Model (M-SRM) (NASA DEVELOP) </a:t>
            </a:r>
          </a:p>
          <a:p>
            <a:r>
              <a:rPr lang="en-US" dirty="0"/>
              <a:t>Soil and Water Assessment Tool (</a:t>
            </a:r>
            <a:r>
              <a:rPr lang="en-US" dirty="0" err="1"/>
              <a:t>ArcSWAT</a:t>
            </a:r>
            <a:r>
              <a:rPr lang="en-US" dirty="0"/>
              <a:t>) (USDA and Texas A&amp;M)</a:t>
            </a:r>
            <a:endParaRPr lang="en-US" u="sng" baseline="0" dirty="0"/>
          </a:p>
          <a:p>
            <a:endParaRPr lang="en-US" baseline="0" dirty="0"/>
          </a:p>
          <a:p>
            <a:r>
              <a:rPr lang="en-US" u="sng" dirty="0"/>
              <a:t>Image Source: </a:t>
            </a:r>
          </a:p>
          <a:p>
            <a:r>
              <a:rPr lang="en-US" dirty="0"/>
              <a:t>National Park Service. Sent directly to the team by the project partners</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142443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p>
          <a:p>
            <a:r>
              <a:rPr lang="en-US" dirty="0"/>
              <a:t>Here is a quick overview of our methodology before we dive into each individual component. </a:t>
            </a:r>
          </a:p>
          <a:p>
            <a:endParaRPr lang="en-US" dirty="0"/>
          </a:p>
          <a:p>
            <a:r>
              <a:rPr lang="en-US" dirty="0"/>
              <a:t>--click for animation--</a:t>
            </a:r>
          </a:p>
          <a:p>
            <a:endParaRPr lang="en-US" dirty="0"/>
          </a:p>
          <a:p>
            <a:r>
              <a:rPr lang="en-US" dirty="0"/>
              <a:t>We spent the majority of our time during the term taking the previously made Modified Snowmelt Runoff Model and updating it into the </a:t>
            </a:r>
            <a:r>
              <a:rPr lang="en-US" dirty="0" err="1"/>
              <a:t>SNowmelt</a:t>
            </a:r>
            <a:r>
              <a:rPr lang="en-US" dirty="0"/>
              <a:t> Observational Watershed Model (SNOW-M). Initially, it was believed the original model could undergo minor adjustments to be used for our project, however, we</a:t>
            </a:r>
            <a:r>
              <a:rPr lang="en-US" baseline="0" dirty="0"/>
              <a:t> determined the code</a:t>
            </a:r>
            <a:r>
              <a:rPr lang="en-US" dirty="0"/>
              <a:t> needed significant updates and changes.</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8412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p>
          <a:p>
            <a:r>
              <a:rPr lang="en-US" dirty="0"/>
              <a:t>We used the </a:t>
            </a:r>
            <a:r>
              <a:rPr lang="en-US" dirty="0" err="1"/>
              <a:t>ArcSWAT</a:t>
            </a:r>
            <a:r>
              <a:rPr lang="en-US" dirty="0"/>
              <a:t> plug-in within ArcGIS to delineate our watershed. Within our watershed boundary, we created elevation zones, which is a required input for SNOW-M. We chose three elevation zones, which closely resemble the change in precipitation and vegetation by elevation within our study area. We compared our elevation zones with previous research to determine if the divisions were reasonable. </a:t>
            </a:r>
          </a:p>
          <a:p>
            <a:endParaRPr lang="en-US" dirty="0"/>
          </a:p>
          <a:p>
            <a:r>
              <a:rPr lang="en-US" u="sng" dirty="0"/>
              <a:t>Source:</a:t>
            </a:r>
          </a:p>
          <a:p>
            <a:r>
              <a:rPr lang="en-US" dirty="0"/>
              <a:t>https://www.cbrfc.noaa.gov/papers/snow_rs_op_streamflow_prediction_2014WSC.8.pdf</a:t>
            </a:r>
          </a:p>
          <a:p>
            <a:endParaRPr lang="en-US" u="sng" dirty="0"/>
          </a:p>
          <a:p>
            <a:r>
              <a:rPr lang="en-US" u="sng" dirty="0"/>
              <a:t>Image Source:</a:t>
            </a:r>
          </a:p>
          <a:p>
            <a:r>
              <a:rPr lang="en-US" dirty="0"/>
              <a:t>Fremont River Basin Water Resources Team</a:t>
            </a:r>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791524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p>
          <a:p>
            <a:r>
              <a:rPr lang="en-US" dirty="0"/>
              <a:t>Before moving forward, we used Landsat 8 OLI imagery to visually compare the snow cover determined by Normalized Difference Snow Index, or NDSI in the MODIS Snow Indices. After indicating the areas of snow cover were not under estimated, we chose to move forward with the model. </a:t>
            </a:r>
          </a:p>
          <a:p>
            <a:endParaRPr lang="en-US" u="sng" dirty="0"/>
          </a:p>
          <a:p>
            <a:r>
              <a:rPr lang="en-US" u="sng" dirty="0"/>
              <a:t>Images: (Both</a:t>
            </a:r>
            <a:r>
              <a:rPr lang="en-US" u="sng" baseline="0" dirty="0"/>
              <a:t> From January 23, 2018)</a:t>
            </a:r>
            <a:endParaRPr lang="en-US" u="sng" dirty="0"/>
          </a:p>
          <a:p>
            <a:r>
              <a:rPr lang="en-US" u="none" dirty="0"/>
              <a:t>LANDSAT</a:t>
            </a:r>
            <a:r>
              <a:rPr lang="en-US" u="none" baseline="0" dirty="0"/>
              <a:t> 8 OLI False Color Image (6,5,3)(SWIR1,NIR,Green)</a:t>
            </a:r>
          </a:p>
          <a:p>
            <a:r>
              <a:rPr lang="en-US" u="none" baseline="0" dirty="0"/>
              <a:t>MOD10A1 NDSI Fractional Snow Cover Image</a:t>
            </a:r>
            <a:endParaRPr lang="en-US"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210777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p>
          <a:p>
            <a:r>
              <a:rPr lang="en-US" dirty="0"/>
              <a:t>The </a:t>
            </a:r>
            <a:r>
              <a:rPr lang="en-US" dirty="0" err="1"/>
              <a:t>SNowmelt</a:t>
            </a:r>
            <a:r>
              <a:rPr lang="en-US" dirty="0"/>
              <a:t> Observational Watershed Model (SNOW-M) takes MODIS NDSI, MODIS LST, PERSIANN Precipitation, </a:t>
            </a:r>
            <a:r>
              <a:rPr lang="en-US" i="1" dirty="0"/>
              <a:t>in situ</a:t>
            </a:r>
            <a:r>
              <a:rPr lang="en-US" i="0" dirty="0"/>
              <a:t> SNOTEL Data, </a:t>
            </a:r>
            <a:r>
              <a:rPr lang="en-US" i="1" dirty="0"/>
              <a:t>in situ</a:t>
            </a:r>
            <a:r>
              <a:rPr lang="en-US" i="0" dirty="0"/>
              <a:t> Stream Gauge Data, and the Elevation zones file we previously described. Each of the inputs went through preprocessing prior to being run through the GUI for SNOW-M. </a:t>
            </a:r>
          </a:p>
          <a:p>
            <a:endParaRPr lang="en-US" i="0" dirty="0"/>
          </a:p>
          <a:p>
            <a:endParaRPr lang="en-US" i="0" dirty="0"/>
          </a:p>
          <a:p>
            <a:r>
              <a:rPr lang="en-US" i="0" dirty="0"/>
              <a:t>SNOW-M is currently going through the NASA Software Release Process. </a:t>
            </a:r>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32799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p>
          <a:p>
            <a:r>
              <a:rPr lang="en-US" i="0" dirty="0"/>
              <a:t>The GUI also allows for tuning factors such as Base Flow, Runoff Coefficients, and Degree Day Factor. These allow</a:t>
            </a:r>
            <a:r>
              <a:rPr lang="en-US" i="0" baseline="0" dirty="0"/>
              <a:t> the model to predict what percentage of precipitation is available as runoff within the basin.</a:t>
            </a:r>
            <a:endParaRPr lang="en-US" i="0"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0468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p>
          <a:p>
            <a:r>
              <a:rPr lang="en-US" i="0" dirty="0"/>
              <a:t>The model outputs include a validation table, an Actual Flow versus Simulated Flow Plot, and a Snow Cover Area Plot.</a:t>
            </a:r>
          </a:p>
          <a:p>
            <a:endParaRPr lang="en-US" i="0" dirty="0"/>
          </a:p>
          <a:p>
            <a:r>
              <a:rPr lang="en-US" i="0" dirty="0"/>
              <a:t>We also created Snow Maps from monthly MODIS NDSI imagery. And conducted additional snow cover change analysis between the rasters.  </a:t>
            </a:r>
          </a:p>
          <a:p>
            <a:endParaRPr lang="en-US" i="0" dirty="0"/>
          </a:p>
          <a:p>
            <a:r>
              <a:rPr lang="en-US" u="sng" dirty="0"/>
              <a:t>Image Source: </a:t>
            </a:r>
          </a:p>
          <a:p>
            <a:r>
              <a:rPr lang="en-US" dirty="0"/>
              <a:t>Terry Fisk, National Park Service. Sent directly to the team by the project partners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818736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sng" baseline="0" dirty="0"/>
              <a:t> </a:t>
            </a:r>
          </a:p>
          <a:p>
            <a:pPr defTabSz="924458">
              <a:defRPr/>
            </a:pPr>
            <a:r>
              <a:rPr lang="en-US" u="none" baseline="0" dirty="0"/>
              <a:t>This simulation is set with a base flow of 2000 L/s and all other variables at default. The Actual vs. Simulated Flow graph shows a 25% error in the simulated value compared to the actual value within the projection zone. In addition the Precipitation vs. Temperature graph shows that the PERSIANN data is recording larger precipitation values compared to the </a:t>
            </a:r>
            <a:r>
              <a:rPr lang="en-US" i="1" u="none" baseline="0" dirty="0"/>
              <a:t>in-situ</a:t>
            </a:r>
            <a:r>
              <a:rPr lang="en-US" i="0" u="none" baseline="0" dirty="0"/>
              <a:t> SNOTEL stations. The last graph shows the fractional snow covered area within the basin.</a:t>
            </a:r>
            <a:endParaRPr lang="en-US" u="sng" dirty="0"/>
          </a:p>
          <a:p>
            <a:endParaRPr lang="en-US" baseline="0" dirty="0"/>
          </a:p>
          <a:p>
            <a:endParaRPr lang="en-US" baseline="0" dirty="0"/>
          </a:p>
          <a:p>
            <a:endParaRPr lang="en-US" baseline="0" dirty="0"/>
          </a:p>
          <a:p>
            <a:r>
              <a:rPr lang="en-US" u="sng" dirty="0"/>
              <a:t>Image Source:</a:t>
            </a:r>
          </a:p>
          <a:p>
            <a:r>
              <a:rPr lang="en-US" dirty="0"/>
              <a:t>Fremont River Basin Water Resources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524066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p>
          <a:p>
            <a:pPr marL="173336" indent="-173336" defTabSz="924458">
              <a:buFontTx/>
              <a:buChar char="-"/>
              <a:defRPr/>
            </a:pPr>
            <a:r>
              <a:rPr lang="en-US" dirty="0"/>
              <a:t>For</a:t>
            </a:r>
            <a:r>
              <a:rPr lang="en-US" baseline="0" dirty="0"/>
              <a:t> the Fremont River, snowmelt is a primary source of water throughout the year.</a:t>
            </a:r>
          </a:p>
          <a:p>
            <a:pPr marL="173336" indent="-173336" defTabSz="924458">
              <a:buFontTx/>
              <a:buChar char="-"/>
              <a:defRPr/>
            </a:pPr>
            <a:endParaRPr lang="en-US" baseline="0" dirty="0"/>
          </a:p>
          <a:p>
            <a:pPr marL="173336" indent="-173336" defTabSz="924458">
              <a:buFontTx/>
              <a:buChar char="-"/>
              <a:defRPr/>
            </a:pPr>
            <a:r>
              <a:rPr lang="en-US" dirty="0"/>
              <a:t>The predicted water flow from USDA Snowpack Telemetry (SNOTEL) monitoring station data has not aligned with the observed water flow from stream gauge data in the basin. During the 2016 to 2017 season, the measured snow pack at the two SNOTEL stations, both at the same elevation, showed the year’s snow pack to be 100% to 110%. Thus, a normal water year was expected for irrigation purposes. </a:t>
            </a:r>
            <a:endParaRPr lang="en-US" b="1" dirty="0"/>
          </a:p>
          <a:p>
            <a:endParaRPr lang="en-US" baseline="0" dirty="0"/>
          </a:p>
          <a:p>
            <a:endParaRPr lang="en-US" baseline="0" dirty="0"/>
          </a:p>
          <a:p>
            <a:r>
              <a:rPr lang="en-US" u="sng" dirty="0"/>
              <a:t>Image Source: </a:t>
            </a:r>
          </a:p>
          <a:p>
            <a:r>
              <a:rPr lang="en-US" dirty="0"/>
              <a:t>National Park Service. Sent directly to the team by the project partners.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146922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none" baseline="0" dirty="0"/>
              <a:t> </a:t>
            </a:r>
          </a:p>
          <a:p>
            <a:r>
              <a:rPr lang="en-US" baseline="0" dirty="0"/>
              <a:t>For the 2016 to 2017 water year, there was less snow cover than the average observed from 2000 to 2010. This may account for the change in the irrigation water allotment experienced during that year. This is not suggesting an overall trend in the area, only showing a possible explanation why less water was seen during the 2016 to 2017 water year. We utilized monthly Terra MODIS NDSI imagery to determine the change detection. </a:t>
            </a:r>
          </a:p>
          <a:p>
            <a:endParaRPr lang="en-US" baseline="0" dirty="0"/>
          </a:p>
          <a:p>
            <a:endParaRPr lang="en-US" baseline="0" dirty="0"/>
          </a:p>
          <a:p>
            <a:r>
              <a:rPr lang="en-US" u="sng" dirty="0"/>
              <a:t>Image Source:</a:t>
            </a:r>
          </a:p>
          <a:p>
            <a:r>
              <a:rPr lang="en-US" dirty="0"/>
              <a:t>Fremont River Basin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224362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p>
          <a:p>
            <a:pPr defTabSz="924458">
              <a:defRPr/>
            </a:pPr>
            <a:r>
              <a:rPr lang="en-US" dirty="0"/>
              <a:t>Comparing 2016-2017 snow cover with the average for 2000-2010 we see less snow cover at higher elevations in our preliminary analysis, and next term will further analyze this through the model. The Snow-Model was written and adapted for the Fremont River Basin from the previously made M-SRM. </a:t>
            </a:r>
            <a:r>
              <a:rPr lang="en-US" u="none" baseline="0" dirty="0"/>
              <a:t>We now have a running model for snow runoff, however, there are improvements that can be made in the model during the second term of this project. </a:t>
            </a:r>
            <a:endParaRPr lang="en-US" dirty="0"/>
          </a:p>
          <a:p>
            <a:endParaRPr lang="en-US" u="none" baseline="0" dirty="0"/>
          </a:p>
          <a:p>
            <a:endParaRPr lang="en-US" u="sng" baseline="0" dirty="0"/>
          </a:p>
          <a:p>
            <a:r>
              <a:rPr lang="en-US" u="sng" dirty="0"/>
              <a:t>Image Source: </a:t>
            </a:r>
          </a:p>
          <a:p>
            <a:r>
              <a:rPr lang="en-US" dirty="0"/>
              <a:t>Terry Fisk, National Park Service. Sent directly to the team by the project partners</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1089036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p>
          <a:p>
            <a:pPr marL="173336" indent="-173336">
              <a:buFontTx/>
              <a:buChar char="-"/>
            </a:pPr>
            <a:r>
              <a:rPr lang="en-US" u="none" baseline="0" dirty="0"/>
              <a:t>Currently, the model is written to analyze each calendar year. This was appropriate when the study region was in the southern hemisphere, however, for studying basins in the United States, the model will be updated to follow the USGS prescribed water year, which is from October 1</a:t>
            </a:r>
            <a:r>
              <a:rPr lang="en-US" u="none" baseline="30000" dirty="0"/>
              <a:t>st</a:t>
            </a:r>
            <a:r>
              <a:rPr lang="en-US" u="none" baseline="0" dirty="0"/>
              <a:t> to September 30</a:t>
            </a:r>
            <a:r>
              <a:rPr lang="en-US" u="none" baseline="30000" dirty="0"/>
              <a:t>th</a:t>
            </a:r>
            <a:r>
              <a:rPr lang="en-US" u="none" baseline="0" dirty="0"/>
              <a:t>. This time period would capture the total snow fall during the winter season, which contributes to the snow melt the following spring. </a:t>
            </a:r>
          </a:p>
          <a:p>
            <a:endParaRPr lang="en-US" u="none" baseline="0" dirty="0"/>
          </a:p>
          <a:p>
            <a:pPr marL="173336" indent="-173336" defTabSz="924458">
              <a:buFontTx/>
              <a:buChar char="-"/>
              <a:defRPr/>
            </a:pPr>
            <a:r>
              <a:rPr lang="en-US" u="none" baseline="0" dirty="0"/>
              <a:t>Our partners primarily use R and no longer use MATLAB. For the model to be a long term tool for our partners, it should be updated to be in R. Also, since R is an open source software, this update will make the model more accessible to future end users.</a:t>
            </a:r>
          </a:p>
          <a:p>
            <a:pPr marL="173336" indent="-173336" defTabSz="924458">
              <a:buFontTx/>
              <a:buChar char="-"/>
              <a:defRPr/>
            </a:pPr>
            <a:endParaRPr lang="en-US" u="none" baseline="0" dirty="0"/>
          </a:p>
          <a:p>
            <a:pPr marL="173336" indent="-173336" defTabSz="924458">
              <a:buFontTx/>
              <a:buChar char="-"/>
              <a:defRPr/>
            </a:pPr>
            <a:r>
              <a:rPr lang="en-US" u="none" baseline="0" dirty="0"/>
              <a:t>Currently, the model is still utilizing the Chilean format for temperature data. The model could be updated to allow for a more user-friendly file input system which tolerates variations between data. The CSV formats should be updated to align more seamlessly with USGS stream gauge data and USDA SNOTEL </a:t>
            </a:r>
            <a:r>
              <a:rPr lang="en-US" dirty="0"/>
              <a:t>monitoring station data.</a:t>
            </a:r>
          </a:p>
          <a:p>
            <a:pPr marL="173336" indent="-173336" defTabSz="924458">
              <a:buFontTx/>
              <a:buChar char="-"/>
              <a:defRPr/>
            </a:pPr>
            <a:endParaRPr lang="en-US" dirty="0"/>
          </a:p>
          <a:p>
            <a:pPr marL="173336" indent="-173336" defTabSz="924458">
              <a:buFontTx/>
              <a:buChar char="-"/>
              <a:defRPr/>
            </a:pPr>
            <a:r>
              <a:rPr lang="en-US" dirty="0"/>
              <a:t>Further tuning is needed for simulating water flow, as previously discussed.</a:t>
            </a:r>
          </a:p>
          <a:p>
            <a:pPr marL="173336" indent="-173336" defTabSz="924458">
              <a:buFontTx/>
              <a:buChar char="-"/>
              <a:defRPr/>
            </a:pPr>
            <a:endParaRPr lang="en-US" dirty="0"/>
          </a:p>
          <a:p>
            <a:pPr marL="173336" indent="-173336" defTabSz="924458">
              <a:buFontTx/>
              <a:buChar char="-"/>
              <a:defRPr/>
            </a:pPr>
            <a:r>
              <a:rPr lang="en-US" dirty="0"/>
              <a:t>Finally, the</a:t>
            </a:r>
            <a:r>
              <a:rPr lang="en-US" baseline="0" dirty="0"/>
              <a:t> second term should </a:t>
            </a:r>
            <a:r>
              <a:rPr lang="en-US" dirty="0"/>
              <a:t>continue to update the code for further water basin flexibility. This model can be more easily adaptable from basin to basin. </a:t>
            </a:r>
          </a:p>
          <a:p>
            <a:pPr marL="173336" indent="-173336" defTabSz="924458">
              <a:buFontTx/>
              <a:buChar char="-"/>
              <a:defRPr/>
            </a:pPr>
            <a:endParaRPr lang="en-US" u="none" baseline="0" dirty="0"/>
          </a:p>
          <a:p>
            <a:pPr marL="173336" indent="-173336" defTabSz="924458">
              <a:buFontTx/>
              <a:buChar char="-"/>
              <a:defRPr/>
            </a:pPr>
            <a:endParaRPr lang="en-US" u="none" baseline="0" dirty="0"/>
          </a:p>
          <a:p>
            <a:endParaRPr lang="en-US" u="none" baseline="0" dirty="0"/>
          </a:p>
          <a:p>
            <a:r>
              <a:rPr lang="en-US" u="sng" dirty="0"/>
              <a:t>Image Source: </a:t>
            </a:r>
          </a:p>
          <a:p>
            <a:r>
              <a:rPr lang="en-US" dirty="0"/>
              <a:t>Terry Fisk, National Park Service. Sent directly to the team by the project partners</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2101681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baseline="0" dirty="0"/>
              <a:t>Script:</a:t>
            </a:r>
            <a:endParaRPr lang="en-US" u="none" baseline="0" dirty="0"/>
          </a:p>
          <a:p>
            <a:pPr marL="173336" indent="-173336">
              <a:buFontTx/>
              <a:buChar char="-"/>
            </a:pPr>
            <a:r>
              <a:rPr lang="en-US" u="none" baseline="0" dirty="0"/>
              <a:t>The model would benefit from the addition of irrigation logs, showing the amount of water being pulled for irrigation purposes. </a:t>
            </a:r>
          </a:p>
          <a:p>
            <a:endParaRPr lang="en-US" u="none" baseline="0" dirty="0"/>
          </a:p>
          <a:p>
            <a:pPr marL="173336" indent="-173336">
              <a:buFontTx/>
              <a:buChar char="-"/>
            </a:pPr>
            <a:r>
              <a:rPr lang="en-US" u="none" baseline="0" dirty="0"/>
              <a:t>As the MODIS sensors will eventually be phased out, the second term of this project should adjust the SNOW-Model to use the snow indices from Suomi NPP VIIRS for the longevity of this tool for our partners. </a:t>
            </a:r>
          </a:p>
          <a:p>
            <a:pPr marL="173336" indent="-173336">
              <a:buFontTx/>
              <a:buChar char="-"/>
            </a:pPr>
            <a:endParaRPr lang="en-US" u="none" baseline="0" dirty="0"/>
          </a:p>
          <a:p>
            <a:pPr marL="173336" indent="-173336">
              <a:buFontTx/>
              <a:buChar char="-"/>
            </a:pPr>
            <a:r>
              <a:rPr lang="en-US" u="none" baseline="0" dirty="0"/>
              <a:t>We have also suggested the second term incorporate the precipitation data from GPM, because it has a better spatial resolution than the current precipitations data set from PERSIANN. The data for the VIIRS snow indices and the GPM precipitation data both began collection in 2014, and we think the switch to both is a natural collaboration. </a:t>
            </a:r>
          </a:p>
          <a:p>
            <a:endParaRPr lang="en-US" u="none" baseline="0" dirty="0"/>
          </a:p>
          <a:p>
            <a:r>
              <a:rPr lang="en-US" u="sng" dirty="0"/>
              <a:t>Image Source: </a:t>
            </a:r>
          </a:p>
          <a:p>
            <a:r>
              <a:rPr lang="en-US" dirty="0"/>
              <a:t>Terry Fisk, National Park Service. Sent directly to the team by the project partners</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527486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dirty="0"/>
          </a:p>
          <a:p>
            <a:pPr defTabSz="924458">
              <a:defRPr/>
            </a:pPr>
            <a:r>
              <a:rPr lang="en-US" dirty="0"/>
              <a:t>The Fremont River Basin Water Resources team would like to thank their team of support, including science advisors, our node leadership at the Wise County Clerk of Circuit Court’s Office, and Kate, our </a:t>
            </a:r>
            <a:r>
              <a:rPr lang="en-US" dirty="0" err="1"/>
              <a:t>Geoinformatics</a:t>
            </a:r>
            <a:r>
              <a:rPr lang="en-US" dirty="0"/>
              <a:t> fellow at JPL.</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dirty="0"/>
          </a:p>
          <a:p>
            <a:r>
              <a:rPr lang="en-US" dirty="0"/>
              <a:t>Additionally, the team appreciates the enthusiasm and assistance from the Fremont River Basin Water Resources project partners, who made this project possible: </a:t>
            </a:r>
          </a:p>
          <a:p>
            <a:endParaRPr lang="en-US" dirty="0"/>
          </a:p>
          <a:p>
            <a:pPr lvl="0" fontAlgn="base"/>
            <a:r>
              <a:rPr lang="en-US" dirty="0"/>
              <a:t>Rebecca </a:t>
            </a:r>
            <a:r>
              <a:rPr lang="en-US" dirty="0" err="1"/>
              <a:t>Weissinger</a:t>
            </a:r>
            <a:r>
              <a:rPr lang="en-US" dirty="0"/>
              <a:t>, National Park Service, Northern Colorado Plateau Network Ecologist; and </a:t>
            </a:r>
          </a:p>
          <a:p>
            <a:pPr lvl="0" fontAlgn="base"/>
            <a:r>
              <a:rPr lang="en-US" dirty="0"/>
              <a:t>Terry Fisk, Chief of Resource Management and Science at Capitol Reef National Park.</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253636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u="none" baseline="0" dirty="0"/>
          </a:p>
          <a:p>
            <a:r>
              <a:rPr lang="en-US" dirty="0"/>
              <a:t>The team would also like the acknowledge the previous two DEVELOP teams whom created the original Modified Snowmelt-Runoff Model (M-SRM) utilized in our project:</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367955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baseline="0" dirty="0"/>
              <a:t>Script:</a:t>
            </a:r>
            <a:endParaRPr lang="en-US" u="none" baseline="0" dirty="0"/>
          </a:p>
          <a:p>
            <a:r>
              <a:rPr lang="en-US" dirty="0"/>
              <a:t>Thank you for taking the time to listen to our presentation. We can take any questions that you may have at this time. </a:t>
            </a:r>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4120454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dirty="0"/>
              <a:t>Backup slide of the Methodology flow chart without animation to refer to during questions. </a:t>
            </a:r>
          </a:p>
        </p:txBody>
      </p:sp>
      <p:sp>
        <p:nvSpPr>
          <p:cNvPr id="4" name="Slide Number Placeholder 3"/>
          <p:cNvSpPr>
            <a:spLocks noGrp="1"/>
          </p:cNvSpPr>
          <p:nvPr>
            <p:ph type="sldNum" sz="quarter" idx="10"/>
          </p:nvPr>
        </p:nvSpPr>
        <p:spPr/>
        <p:txBody>
          <a:bodyPr/>
          <a:lstStyle/>
          <a:p>
            <a:fld id="{0535C12C-436B-478B-9EA8-7D7AB2695871}" type="slidenum">
              <a:rPr lang="en-US" smtClean="0"/>
              <a:t>28</a:t>
            </a:fld>
            <a:endParaRPr lang="en-US"/>
          </a:p>
        </p:txBody>
      </p:sp>
    </p:spTree>
    <p:extLst>
      <p:ext uri="{BB962C8B-B14F-4D97-AF65-F5344CB8AC3E}">
        <p14:creationId xmlns:p14="http://schemas.microsoft.com/office/powerpoint/2010/main" val="228440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NOTES:</a:t>
            </a:r>
          </a:p>
          <a:p>
            <a:pPr defTabSz="924458">
              <a:defRPr/>
            </a:pPr>
            <a:endParaRPr lang="en-US" u="sng" dirty="0"/>
          </a:p>
          <a:p>
            <a:pPr defTabSz="924458">
              <a:defRPr/>
            </a:pPr>
            <a:r>
              <a:rPr lang="en-US" b="0" i="1" u="none" dirty="0"/>
              <a:t>Base</a:t>
            </a:r>
            <a:r>
              <a:rPr lang="en-US" b="0" i="1" u="none" baseline="0" dirty="0"/>
              <a:t> Flow: </a:t>
            </a:r>
            <a:r>
              <a:rPr lang="en-US" b="0" i="0" u="none" baseline="0" dirty="0"/>
              <a:t>Groundwater Flow in the basin</a:t>
            </a:r>
          </a:p>
          <a:p>
            <a:pPr defTabSz="924458">
              <a:defRPr/>
            </a:pPr>
            <a:endParaRPr lang="en-US" b="0" i="0" u="none" baseline="0" dirty="0"/>
          </a:p>
          <a:p>
            <a:pPr defTabSz="924458">
              <a:defRPr/>
            </a:pPr>
            <a:r>
              <a:rPr lang="en-US" b="0" i="1" u="none" baseline="0" dirty="0"/>
              <a:t>Max Time Lag: </a:t>
            </a:r>
            <a:r>
              <a:rPr lang="en-US" b="0" i="0" u="none" baseline="0" dirty="0"/>
              <a:t>Time it takes for unit of water to reach stream gauge from basin</a:t>
            </a:r>
          </a:p>
          <a:p>
            <a:pPr defTabSz="924458">
              <a:defRPr/>
            </a:pPr>
            <a:endParaRPr lang="en-US" b="0" i="1" u="none" baseline="0" dirty="0"/>
          </a:p>
          <a:p>
            <a:pPr defTabSz="924458">
              <a:defRPr/>
            </a:pPr>
            <a:r>
              <a:rPr lang="en-US" b="0" i="1" u="none" baseline="0" dirty="0"/>
              <a:t>Runoff Coefficients: </a:t>
            </a:r>
            <a:r>
              <a:rPr lang="en-US" b="0" i="0" u="none" baseline="0" dirty="0"/>
              <a:t>Characterizes percentage of precipitation as overland flow (surface flow)</a:t>
            </a:r>
          </a:p>
          <a:p>
            <a:pPr defTabSz="924458">
              <a:defRPr/>
            </a:pPr>
            <a:endParaRPr lang="en-US" b="0" i="0" u="none" baseline="0" dirty="0"/>
          </a:p>
          <a:p>
            <a:pPr defTabSz="924458">
              <a:defRPr/>
            </a:pPr>
            <a:r>
              <a:rPr lang="en-US" b="0" i="1" u="none" baseline="0" dirty="0"/>
              <a:t>Degree Day Factor: </a:t>
            </a:r>
            <a:r>
              <a:rPr lang="en-US" b="0" i="0" u="none" baseline="0" dirty="0"/>
              <a:t>Seasonally fluctuating value indicating depth of snow which is melted for each degree over a critical temperature (0 C)</a:t>
            </a:r>
          </a:p>
          <a:p>
            <a:pPr defTabSz="924458">
              <a:defRPr/>
            </a:pPr>
            <a:endParaRPr lang="en-US" b="0" i="0" u="none" baseline="0" dirty="0"/>
          </a:p>
          <a:p>
            <a:pPr defTabSz="924458">
              <a:defRPr/>
            </a:pPr>
            <a:r>
              <a:rPr lang="en-US" b="0" i="1" u="none" baseline="0" dirty="0"/>
              <a:t>Temperature Lapse Rate: </a:t>
            </a:r>
            <a:r>
              <a:rPr lang="en-US" b="0" i="0" u="none" baseline="0" dirty="0"/>
              <a:t>Extrapolates average temperature in elevation zones from a reference temperature at a lower elevation</a:t>
            </a:r>
          </a:p>
          <a:p>
            <a:pPr defTabSz="924458">
              <a:defRPr/>
            </a:pPr>
            <a:endParaRPr lang="en-US" b="0" i="1" u="none" baseline="0" dirty="0"/>
          </a:p>
          <a:p>
            <a:pPr defTabSz="924458">
              <a:defRPr/>
            </a:pPr>
            <a:r>
              <a:rPr lang="en-US" b="0" i="1" u="none" baseline="0" dirty="0"/>
              <a:t>X &amp; Y </a:t>
            </a:r>
            <a:r>
              <a:rPr lang="en-US" b="0" i="1" u="none" baseline="0" dirty="0" err="1"/>
              <a:t>coefs</a:t>
            </a:r>
            <a:r>
              <a:rPr lang="en-US" b="0" i="1" u="none" baseline="0" dirty="0"/>
              <a:t>: </a:t>
            </a:r>
            <a:r>
              <a:rPr lang="en-US" b="0" i="0" u="none" baseline="0" dirty="0"/>
              <a:t>basin parameters characterizing resistance to rapid changes in flow rate</a:t>
            </a:r>
            <a:endParaRPr lang="en-US" b="0" i="1" u="none" dirty="0"/>
          </a:p>
        </p:txBody>
      </p:sp>
      <p:sp>
        <p:nvSpPr>
          <p:cNvPr id="4" name="Slide Number Placeholder 3"/>
          <p:cNvSpPr>
            <a:spLocks noGrp="1"/>
          </p:cNvSpPr>
          <p:nvPr>
            <p:ph type="sldNum" sz="quarter" idx="10"/>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80395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Instead, by mid-summer 2017, the Utah Division of Water Rights requested reductions in irrigation water allotment from the Fremont River. The park needed to reduce their irrigation to 70% of their allotted amount. The Utah Division of Water Rights does not partition water for the Fremont River, but instead requires a certain volume of water reaches the Dirty Devil River down stream. During years of lower water flow, they can request reductions in irrigation to be sure the required volume is met.</a:t>
            </a:r>
          </a:p>
          <a:p>
            <a:endParaRPr lang="en-US" baseline="0" dirty="0"/>
          </a:p>
          <a:p>
            <a:r>
              <a:rPr lang="en-US" u="sng" dirty="0"/>
              <a:t>Image Source: </a:t>
            </a:r>
          </a:p>
          <a:p>
            <a:r>
              <a:rPr lang="en-US" dirty="0"/>
              <a:t>Terry Fisk, National Park Service. Sent directly to the team by the project partners.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953767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sng" baseline="0" dirty="0"/>
              <a:t> </a:t>
            </a:r>
          </a:p>
          <a:p>
            <a:pPr defTabSz="924458">
              <a:defRPr/>
            </a:pPr>
            <a:r>
              <a:rPr lang="en-US" u="none" baseline="0" dirty="0"/>
              <a:t>This simulation is set with a base flow of 2000 L/s and all other variables at default. The Actual vs. Simulated Flow graph shows a 25% error in the simulated value compared to the actual value within the projection zone. In addition the Precipitation vs. Temperature graph shows that the PERSIANN data is recording larger precipitation values compared to the </a:t>
            </a:r>
            <a:r>
              <a:rPr lang="en-US" i="1" u="none" baseline="0" dirty="0"/>
              <a:t>in-situ</a:t>
            </a:r>
            <a:r>
              <a:rPr lang="en-US" i="0" u="none" baseline="0" dirty="0"/>
              <a:t> SNOTEL stations. The last graph shows the fractional snow covered area within the basin.</a:t>
            </a:r>
            <a:endParaRPr lang="en-US" u="sng" dirty="0"/>
          </a:p>
          <a:p>
            <a:endParaRPr lang="en-US" baseline="0" dirty="0"/>
          </a:p>
          <a:p>
            <a:endParaRPr lang="en-US" baseline="0" dirty="0"/>
          </a:p>
          <a:p>
            <a:endParaRPr lang="en-US" baseline="0" dirty="0"/>
          </a:p>
          <a:p>
            <a:r>
              <a:rPr lang="en-US" u="sng" dirty="0"/>
              <a:t>Image Source:</a:t>
            </a:r>
          </a:p>
          <a:p>
            <a:r>
              <a:rPr lang="en-US" dirty="0"/>
              <a:t>Fremont River Basin Water Resources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30</a:t>
            </a:fld>
            <a:endParaRPr lang="en-US"/>
          </a:p>
        </p:txBody>
      </p:sp>
    </p:spTree>
    <p:extLst>
      <p:ext uri="{BB962C8B-B14F-4D97-AF65-F5344CB8AC3E}">
        <p14:creationId xmlns:p14="http://schemas.microsoft.com/office/powerpoint/2010/main" val="1153599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u="sng" dirty="0"/>
              <a:t>Script:</a:t>
            </a:r>
            <a:r>
              <a:rPr lang="en-US" u="none" baseline="0" dirty="0"/>
              <a:t> </a:t>
            </a:r>
          </a:p>
          <a:p>
            <a:r>
              <a:rPr lang="en-US" baseline="0" dirty="0"/>
              <a:t>For the 2016 to 2017 water year, there was less snow cover than the average observed from 2000 to 2010. This may account for the change in the irrigation water allotment experienced during that year. This is not suggesting an overall trend in the area, only showing a possible explanation why less water was seen during the 2016 to 2017 water year. We utilized monthly Terra MODIS NDSI imagery to determine the change detection. </a:t>
            </a:r>
          </a:p>
          <a:p>
            <a:endParaRPr lang="en-US" baseline="0" dirty="0"/>
          </a:p>
          <a:p>
            <a:endParaRPr lang="en-US" baseline="0" dirty="0"/>
          </a:p>
          <a:p>
            <a:r>
              <a:rPr lang="en-US" u="sng" dirty="0"/>
              <a:t>Image Source:</a:t>
            </a:r>
          </a:p>
          <a:p>
            <a:r>
              <a:rPr lang="en-US" dirty="0"/>
              <a:t>Fremont River Basin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31</a:t>
            </a:fld>
            <a:endParaRPr lang="en-US"/>
          </a:p>
        </p:txBody>
      </p:sp>
    </p:spTree>
    <p:extLst>
      <p:ext uri="{BB962C8B-B14F-4D97-AF65-F5344CB8AC3E}">
        <p14:creationId xmlns:p14="http://schemas.microsoft.com/office/powerpoint/2010/main" val="553521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 </a:t>
            </a:r>
          </a:p>
          <a:p>
            <a:pPr defTabSz="924458">
              <a:defRPr/>
            </a:pPr>
            <a:r>
              <a:rPr lang="en-US" dirty="0"/>
              <a:t>The Fremont River irrigates</a:t>
            </a:r>
            <a:r>
              <a:rPr lang="en-US" baseline="0" dirty="0"/>
              <a:t> approximately </a:t>
            </a:r>
            <a:r>
              <a:rPr lang="en-US" dirty="0"/>
              <a:t>16,000 acres of agricultural land in Southern Utah, including the irrigation of historic orchards and pastures managed by Capitol Reef National Park. I</a:t>
            </a:r>
            <a:r>
              <a:rPr lang="en-US" baseline="0" dirty="0"/>
              <a:t>n this semi-arid environment, “Water is life” (Terry Fisk), and the Fremont River is the primary source of water in the basin for irrigation.</a:t>
            </a:r>
          </a:p>
          <a:p>
            <a:pPr defTabSz="924458">
              <a:defRPr/>
            </a:pPr>
            <a:endParaRPr lang="en-US" baseline="0" dirty="0"/>
          </a:p>
          <a:p>
            <a:r>
              <a:rPr lang="en-US" u="sng" dirty="0"/>
              <a:t>Image Source: </a:t>
            </a:r>
          </a:p>
          <a:p>
            <a:r>
              <a:rPr lang="en-US" dirty="0"/>
              <a:t>National Park Service. Sent directly to the team by the project partners. </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336975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u="sng" dirty="0"/>
              <a:t>Script:</a:t>
            </a:r>
          </a:p>
          <a:p>
            <a:pPr algn="l"/>
            <a:r>
              <a:rPr lang="en-US" dirty="0"/>
              <a:t>The Natural Resources Conservation Service of the USDA creates forecasts for the Dirty Devil River downstream of Capitol Reef National Park, but it does not partition out flows for the Fremont River. As a result, those in the Fremont River Basin currently only rely on the data from the SNOTEL stations. Our project can provide tools for Capitol Reef National Park to better predict water availability each year from snow melt using NASA Earth Observations.</a:t>
            </a:r>
          </a:p>
          <a:p>
            <a:endParaRPr lang="en-US" baseline="0" dirty="0"/>
          </a:p>
          <a:p>
            <a:r>
              <a:rPr lang="en-US" u="sng" dirty="0"/>
              <a:t>Image Source: </a:t>
            </a:r>
          </a:p>
          <a:p>
            <a:r>
              <a:rPr lang="en-US" dirty="0"/>
              <a:t>National Park Service. Sent directly to the team by the project partners.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43799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dirty="0"/>
              <a:t>For this project, we had two partners. Our partners were the Northern Colorado Plateau Network and Capitol Reef National Park, both a part of the National Park Service.</a:t>
            </a:r>
          </a:p>
          <a:p>
            <a:endParaRPr lang="en-US" dirty="0"/>
          </a:p>
          <a:p>
            <a:r>
              <a:rPr lang="en-US" u="sng" dirty="0"/>
              <a:t>Image Source: </a:t>
            </a:r>
          </a:p>
          <a:p>
            <a:r>
              <a:rPr lang="en-US" dirty="0"/>
              <a:t>https://flic.kr/p/adXTcc</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27114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endParaRPr lang="en-US" u="sng" baseline="0" dirty="0"/>
          </a:p>
          <a:p>
            <a:r>
              <a:rPr lang="en-US" baseline="0" dirty="0"/>
              <a:t>Our study area is located in southern Utah and includes Capitol Reef National Park. </a:t>
            </a:r>
          </a:p>
          <a:p>
            <a:endParaRPr lang="en-US" baseline="0" dirty="0"/>
          </a:p>
          <a:p>
            <a:pPr defTabSz="924458">
              <a:lnSpc>
                <a:spcPct val="90000"/>
              </a:lnSpc>
              <a:spcBef>
                <a:spcPts val="1011"/>
              </a:spcBef>
              <a:defRPr/>
            </a:pPr>
            <a:r>
              <a:rPr lang="en-US" u="sng" dirty="0"/>
              <a:t>Image Source: </a:t>
            </a:r>
          </a:p>
          <a:p>
            <a:pPr defTabSz="924458">
              <a:lnSpc>
                <a:spcPct val="90000"/>
              </a:lnSpc>
              <a:spcBef>
                <a:spcPts val="1011"/>
              </a:spcBef>
              <a:defRPr/>
            </a:pPr>
            <a:r>
              <a:rPr lang="en-US" dirty="0">
                <a:solidFill>
                  <a:schemeClr val="tx1">
                    <a:lumMod val="75000"/>
                    <a:lumOff val="25000"/>
                  </a:schemeClr>
                </a:solidFill>
              </a:rPr>
              <a:t>Study Area Map created by the Fremont River Basin Water Resources Team</a:t>
            </a:r>
            <a:r>
              <a:rPr lang="en-US" sz="1000" dirty="0">
                <a:solidFill>
                  <a:schemeClr val="tx1">
                    <a:lumMod val="75000"/>
                    <a:lumOff val="25000"/>
                  </a:schemeClr>
                </a:solidFill>
                <a:latin typeface="Century Gothic" panose="020B0502020202020204" pitchFamily="34" charset="0"/>
              </a:rPr>
              <a:t>.</a:t>
            </a:r>
          </a:p>
          <a:p>
            <a:pPr defTabSz="924458">
              <a:lnSpc>
                <a:spcPct val="90000"/>
              </a:lnSpc>
              <a:spcBef>
                <a:spcPts val="1011"/>
              </a:spcBef>
              <a:defRPr/>
            </a:pPr>
            <a:r>
              <a:rPr lang="en-US" sz="1000" dirty="0">
                <a:solidFill>
                  <a:schemeClr val="tx1">
                    <a:lumMod val="75000"/>
                    <a:lumOff val="25000"/>
                  </a:schemeClr>
                </a:solidFill>
                <a:latin typeface="Century Gothic" panose="020B0502020202020204" pitchFamily="34" charset="0"/>
              </a:rPr>
              <a:t>Base Layer is USGS and NASA Landsat 8 OLI Natural Color Imagery</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138654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endParaRPr lang="en-US" u="sng" baseline="0" dirty="0"/>
          </a:p>
          <a:p>
            <a:pPr marL="173336" indent="-173336" defTabSz="924458">
              <a:buFontTx/>
              <a:buChar char="-"/>
              <a:defRPr/>
            </a:pPr>
            <a:r>
              <a:rPr lang="en-US" dirty="0"/>
              <a:t>During the Fall 2013 and Spring 2014 NASA DEVELOP terms, the Chile Water Resources team created the Modified – Snowmelt Runoff Model, or M-SRM, that accomplished what we are trying to do in our project. However, since the creation of this code 4 years ago, it has not been updated.</a:t>
            </a:r>
          </a:p>
          <a:p>
            <a:pPr marL="173336" indent="-173336">
              <a:buFontTx/>
              <a:buChar char="-"/>
            </a:pPr>
            <a:r>
              <a:rPr lang="en-US" baseline="0" dirty="0"/>
              <a:t>We set out to u</a:t>
            </a:r>
            <a:r>
              <a:rPr lang="en-US" dirty="0"/>
              <a:t>pdate the M-SRM for use in the Fremont River Basin, and to be used in conjunction with current software. We have named the new updated version the Snowmelt Observational Watershed Model, or</a:t>
            </a:r>
            <a:r>
              <a:rPr lang="en-US" baseline="0" dirty="0"/>
              <a:t> </a:t>
            </a:r>
            <a:r>
              <a:rPr lang="en-US" dirty="0"/>
              <a:t>SNOW-M,. </a:t>
            </a:r>
          </a:p>
          <a:p>
            <a:endParaRPr lang="en-US" dirty="0"/>
          </a:p>
          <a:p>
            <a:r>
              <a:rPr lang="en-US" dirty="0"/>
              <a:t>Our objectives were also:</a:t>
            </a:r>
          </a:p>
          <a:p>
            <a:r>
              <a:rPr lang="en-US" dirty="0"/>
              <a:t>- To derive snow maps from Terra MODIS snow indices to detect accumulation and snow cover in the Fremont River Basin, including Capitol Reef National Park.</a:t>
            </a:r>
          </a:p>
          <a:p>
            <a:pPr marL="173336" indent="-173336">
              <a:spcAft>
                <a:spcPts val="2022"/>
              </a:spcAft>
              <a:buClr>
                <a:srgbClr val="3289B4"/>
              </a:buClr>
              <a:buFontTx/>
              <a:buChar char="-"/>
            </a:pPr>
            <a:r>
              <a:rPr lang="en-US" dirty="0"/>
              <a:t>To model water flow into the Fremont River from 2000 to 2017, using SNOW-M</a:t>
            </a:r>
          </a:p>
          <a:p>
            <a:pPr marL="173336" indent="-173336">
              <a:spcAft>
                <a:spcPts val="2022"/>
              </a:spcAft>
              <a:buClr>
                <a:srgbClr val="3289B4"/>
              </a:buClr>
              <a:buFontTx/>
              <a:buChar char="-"/>
            </a:pPr>
            <a:r>
              <a:rPr lang="en-US" dirty="0"/>
              <a:t>And, to predict water flow for up to 3 months, which can be useful for our partners to plan their irrigation for the coming season. </a:t>
            </a:r>
          </a:p>
          <a:p>
            <a:pPr>
              <a:spcAft>
                <a:spcPts val="2022"/>
              </a:spcAft>
              <a:buClr>
                <a:srgbClr val="3289B4"/>
              </a:buClr>
            </a:pPr>
            <a:endParaRPr lang="en-US" baseline="0" dirty="0"/>
          </a:p>
          <a:p>
            <a:r>
              <a:rPr lang="en-US" u="sng" dirty="0"/>
              <a:t>Image Source: </a:t>
            </a:r>
          </a:p>
          <a:p>
            <a:r>
              <a:rPr lang="en-US" dirty="0"/>
              <a:t>Terry Fisk, National Park Service. Sent directly to the team by the project partners. </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9928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Script:</a:t>
            </a:r>
          </a:p>
          <a:p>
            <a:r>
              <a:rPr lang="en-US" sz="1800" dirty="0"/>
              <a:t>We acquired Level 3 Terra MODIS snow indices and temperature data. We utilized Landsat 8 </a:t>
            </a:r>
            <a:r>
              <a:rPr lang="en-US" dirty="0"/>
              <a:t>Operational Land Imager (</a:t>
            </a:r>
            <a:r>
              <a:rPr lang="en-US" sz="1800" dirty="0"/>
              <a:t>OLI) for validation of the MODIS snow indices. While Landsat 8 provides better spatial resolution, Terra MODIS has daily acquisitions which allows for higher accuracy for SNOW-M. </a:t>
            </a:r>
          </a:p>
          <a:p>
            <a:endParaRPr lang="en-US" baseline="0" dirty="0"/>
          </a:p>
          <a:p>
            <a:r>
              <a:rPr lang="en-US" u="sng" dirty="0"/>
              <a:t>Image Source:</a:t>
            </a:r>
          </a:p>
          <a:p>
            <a:r>
              <a:rPr lang="en-US" u="none" dirty="0"/>
              <a:t>http://www.devpedia.developexchange.com/dp/index.php?title=List_of_Satellite_Pictures</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444863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tiff"/><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ti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 t="767" r="46983"/>
          <a:stretch/>
        </p:blipFill>
        <p:spPr>
          <a:xfrm>
            <a:off x="-265" y="-1458"/>
            <a:ext cx="5907289" cy="6219378"/>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9" y="-1458"/>
            <a:ext cx="12203404" cy="6870356"/>
          </a:xfrm>
          <a:prstGeom prst="rect">
            <a:avLst/>
          </a:prstGeom>
        </p:spPr>
      </p:pic>
      <p:sp>
        <p:nvSpPr>
          <p:cNvPr id="19" name="Text Placeholder 17"/>
          <p:cNvSpPr txBox="1">
            <a:spLocks/>
          </p:cNvSpPr>
          <p:nvPr/>
        </p:nvSpPr>
        <p:spPr>
          <a:xfrm>
            <a:off x="9665473" y="49047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en-US" sz="1200" dirty="0">
              <a:solidFill>
                <a:schemeClr val="tx1">
                  <a:lumMod val="75000"/>
                  <a:lumOff val="25000"/>
                </a:schemeClr>
              </a:solidFill>
              <a:latin typeface="Century Gothic" panose="020B0502020202020204" pitchFamily="34" charset="0"/>
            </a:endParaRPr>
          </a:p>
        </p:txBody>
      </p:sp>
      <p:sp>
        <p:nvSpPr>
          <p:cNvPr id="20" name="Text Placeholder 17"/>
          <p:cNvSpPr txBox="1">
            <a:spLocks/>
          </p:cNvSpPr>
          <p:nvPr/>
        </p:nvSpPr>
        <p:spPr>
          <a:xfrm>
            <a:off x="9144000" y="4559058"/>
            <a:ext cx="2635605"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chemeClr val="tx1">
                    <a:lumMod val="75000"/>
                    <a:lumOff val="25000"/>
                  </a:schemeClr>
                </a:solidFill>
                <a:latin typeface="Century Gothic" panose="020B0502020202020204" pitchFamily="34" charset="0"/>
              </a:rPr>
              <a:t>Margaret Mulhern</a:t>
            </a:r>
            <a:endParaRPr lang="en-US" sz="1200" strike="sngStrike" dirty="0">
              <a:solidFill>
                <a:srgbClr val="FF0000"/>
              </a:solidFill>
              <a:latin typeface="Century Gothic" panose="020B0502020202020204" pitchFamily="34" charset="0"/>
            </a:endParaRPr>
          </a:p>
        </p:txBody>
      </p:sp>
      <p:sp>
        <p:nvSpPr>
          <p:cNvPr id="27" name="Title 1"/>
          <p:cNvSpPr txBox="1">
            <a:spLocks/>
          </p:cNvSpPr>
          <p:nvPr/>
        </p:nvSpPr>
        <p:spPr>
          <a:xfrm>
            <a:off x="6155096" y="1457309"/>
            <a:ext cx="5647765"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dirty="0">
                <a:solidFill>
                  <a:srgbClr val="3289B4"/>
                </a:solidFill>
              </a:rPr>
              <a:t>Fremont River Basin Water Resources</a:t>
            </a:r>
          </a:p>
        </p:txBody>
      </p:sp>
      <p:sp>
        <p:nvSpPr>
          <p:cNvPr id="28" name="Subtitle 2"/>
          <p:cNvSpPr txBox="1">
            <a:spLocks/>
          </p:cNvSpPr>
          <p:nvPr/>
        </p:nvSpPr>
        <p:spPr>
          <a:xfrm>
            <a:off x="6705600" y="2927920"/>
            <a:ext cx="5097261"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a:solidFill>
                  <a:schemeClr val="tx1">
                    <a:lumMod val="75000"/>
                    <a:lumOff val="25000"/>
                  </a:schemeClr>
                </a:solidFill>
              </a:rPr>
              <a:t>Water Availability Assessment from Annual Snowpack in the Fremont River Basin Based on NASA Earth Observations and </a:t>
            </a:r>
            <a:r>
              <a:rPr lang="en-US" sz="2000" i="1" dirty="0">
                <a:solidFill>
                  <a:schemeClr val="tx1">
                    <a:lumMod val="75000"/>
                    <a:lumOff val="25000"/>
                  </a:schemeClr>
                </a:solidFill>
              </a:rPr>
              <a:t>In Situ </a:t>
            </a:r>
            <a:r>
              <a:rPr lang="en-US" sz="2000" dirty="0">
                <a:solidFill>
                  <a:schemeClr val="tx1">
                    <a:lumMod val="75000"/>
                    <a:lumOff val="25000"/>
                  </a:schemeClr>
                </a:solidFill>
              </a:rPr>
              <a:t>Data</a:t>
            </a:r>
          </a:p>
        </p:txBody>
      </p:sp>
      <p:sp>
        <p:nvSpPr>
          <p:cNvPr id="30" name="Text Placeholder 17"/>
          <p:cNvSpPr txBox="1">
            <a:spLocks/>
          </p:cNvSpPr>
          <p:nvPr/>
        </p:nvSpPr>
        <p:spPr>
          <a:xfrm>
            <a:off x="9665473" y="5596059"/>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a:solidFill>
                  <a:schemeClr val="tx1">
                    <a:lumMod val="75000"/>
                    <a:lumOff val="25000"/>
                  </a:schemeClr>
                </a:solidFill>
                <a:latin typeface="Century Gothic" panose="020B0502020202020204" pitchFamily="34" charset="0"/>
              </a:rPr>
              <a:t>Austin Counts</a:t>
            </a: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6" name="Text Placeholder 17">
            <a:extLst>
              <a:ext uri="{FF2B5EF4-FFF2-40B4-BE49-F238E27FC236}">
                <a16:creationId xmlns:a16="http://schemas.microsoft.com/office/drawing/2014/main" xmlns="" id="{2E0A27D1-7461-4ABA-86B9-105CA3AC3BDD}"/>
              </a:ext>
            </a:extLst>
          </p:cNvPr>
          <p:cNvSpPr txBox="1">
            <a:spLocks/>
          </p:cNvSpPr>
          <p:nvPr/>
        </p:nvSpPr>
        <p:spPr>
          <a:xfrm>
            <a:off x="9665473" y="525039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Nolan Barrette</a:t>
            </a:r>
          </a:p>
        </p:txBody>
      </p:sp>
      <p:sp>
        <p:nvSpPr>
          <p:cNvPr id="17" name="Text Placeholder 17">
            <a:extLst>
              <a:ext uri="{FF2B5EF4-FFF2-40B4-BE49-F238E27FC236}">
                <a16:creationId xmlns:a16="http://schemas.microsoft.com/office/drawing/2014/main" xmlns="" id="{1E3B6A72-F8D5-4B34-8AEA-99221785F833}"/>
              </a:ext>
            </a:extLst>
          </p:cNvPr>
          <p:cNvSpPr txBox="1">
            <a:spLocks/>
          </p:cNvSpPr>
          <p:nvPr/>
        </p:nvSpPr>
        <p:spPr>
          <a:xfrm>
            <a:off x="9665473" y="491415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200" dirty="0">
                <a:solidFill>
                  <a:schemeClr val="tx1">
                    <a:lumMod val="75000"/>
                    <a:lumOff val="25000"/>
                  </a:schemeClr>
                </a:solidFill>
                <a:latin typeface="Century Gothic" panose="020B0502020202020204" pitchFamily="34" charset="0"/>
              </a:rPr>
              <a:t>Manda Au</a:t>
            </a:r>
          </a:p>
        </p:txBody>
      </p:sp>
    </p:spTree>
    <p:extLst>
      <p:ext uri="{BB962C8B-B14F-4D97-AF65-F5344CB8AC3E}">
        <p14:creationId xmlns:p14="http://schemas.microsoft.com/office/powerpoint/2010/main" val="1973044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A78FED9-FDBC-4F66-8A73-324DB2289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11" t="34242" r="51671" b="33878"/>
          <a:stretch/>
        </p:blipFill>
        <p:spPr>
          <a:xfrm>
            <a:off x="5760857" y="1313654"/>
            <a:ext cx="5488458" cy="4033832"/>
          </a:xfrm>
          <a:prstGeom prst="rect">
            <a:avLst/>
          </a:prstGeom>
          <a:solidFill>
            <a:srgbClr val="39A1CB"/>
          </a:solidFill>
        </p:spPr>
      </p:pic>
      <p:sp>
        <p:nvSpPr>
          <p:cNvPr id="5" name="Title 4"/>
          <p:cNvSpPr>
            <a:spLocks noGrp="1"/>
          </p:cNvSpPr>
          <p:nvPr>
            <p:ph type="title"/>
          </p:nvPr>
        </p:nvSpPr>
        <p:spPr/>
        <p:txBody>
          <a:bodyPr>
            <a:noAutofit/>
          </a:bodyPr>
          <a:lstStyle/>
          <a:p>
            <a:r>
              <a:rPr lang="en-US" dirty="0"/>
              <a:t>Additional Data</a:t>
            </a:r>
          </a:p>
        </p:txBody>
      </p:sp>
      <p:sp>
        <p:nvSpPr>
          <p:cNvPr id="7" name="Text Placeholder 4"/>
          <p:cNvSpPr txBox="1">
            <a:spLocks/>
          </p:cNvSpPr>
          <p:nvPr/>
        </p:nvSpPr>
        <p:spPr>
          <a:xfrm>
            <a:off x="6263283" y="6531844"/>
            <a:ext cx="5928717" cy="301439"/>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Team </a:t>
            </a:r>
          </a:p>
        </p:txBody>
      </p:sp>
      <p:pic>
        <p:nvPicPr>
          <p:cNvPr id="3" name="Picture 2">
            <a:extLst>
              <a:ext uri="{FF2B5EF4-FFF2-40B4-BE49-F238E27FC236}">
                <a16:creationId xmlns:a16="http://schemas.microsoft.com/office/drawing/2014/main" xmlns="" id="{F7E907C1-9D7F-43FB-9E76-3F50345B7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267" y="1319833"/>
            <a:ext cx="4326182" cy="4033832"/>
          </a:xfrm>
          <a:prstGeom prst="rect">
            <a:avLst/>
          </a:prstGeom>
        </p:spPr>
      </p:pic>
      <p:sp>
        <p:nvSpPr>
          <p:cNvPr id="14" name="Text Placeholder 4">
            <a:extLst>
              <a:ext uri="{FF2B5EF4-FFF2-40B4-BE49-F238E27FC236}">
                <a16:creationId xmlns:a16="http://schemas.microsoft.com/office/drawing/2014/main" xmlns="" id="{525FCD40-5093-42BE-9F1A-05C15BDFB0D4}"/>
              </a:ext>
            </a:extLst>
          </p:cNvPr>
          <p:cNvSpPr txBox="1">
            <a:spLocks/>
          </p:cNvSpPr>
          <p:nvPr/>
        </p:nvSpPr>
        <p:spPr>
          <a:xfrm>
            <a:off x="801268" y="5506268"/>
            <a:ext cx="4232180" cy="86915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2400" b="1" dirty="0">
                <a:solidFill>
                  <a:srgbClr val="3289B4"/>
                </a:solidFill>
              </a:rPr>
              <a:t>⅓ Arc Second </a:t>
            </a:r>
          </a:p>
          <a:p>
            <a:pPr lvl="0" algn="l">
              <a:defRPr/>
            </a:pPr>
            <a:r>
              <a:rPr lang="en-US" sz="2400" b="1" dirty="0">
                <a:solidFill>
                  <a:srgbClr val="3289B4"/>
                </a:solidFill>
              </a:rPr>
              <a:t>LiDAR DEM</a:t>
            </a:r>
          </a:p>
        </p:txBody>
      </p:sp>
      <p:sp>
        <p:nvSpPr>
          <p:cNvPr id="16" name="Text Placeholder 4">
            <a:extLst>
              <a:ext uri="{FF2B5EF4-FFF2-40B4-BE49-F238E27FC236}">
                <a16:creationId xmlns:a16="http://schemas.microsoft.com/office/drawing/2014/main" xmlns="" id="{B35B4EA2-E7D2-46FE-A2C7-778061EFF21F}"/>
              </a:ext>
            </a:extLst>
          </p:cNvPr>
          <p:cNvSpPr txBox="1">
            <a:spLocks/>
          </p:cNvSpPr>
          <p:nvPr/>
        </p:nvSpPr>
        <p:spPr>
          <a:xfrm>
            <a:off x="5760858" y="5463884"/>
            <a:ext cx="5629874" cy="38620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defRPr/>
            </a:pPr>
            <a:r>
              <a:rPr lang="en-US" sz="2400" b="1" dirty="0">
                <a:solidFill>
                  <a:srgbClr val="3289B4"/>
                </a:solidFill>
              </a:rPr>
              <a:t>NOAA PERSIANN-CDR</a:t>
            </a:r>
          </a:p>
        </p:txBody>
      </p:sp>
      <p:grpSp>
        <p:nvGrpSpPr>
          <p:cNvPr id="11" name="Group 10">
            <a:extLst>
              <a:ext uri="{FF2B5EF4-FFF2-40B4-BE49-F238E27FC236}">
                <a16:creationId xmlns:a16="http://schemas.microsoft.com/office/drawing/2014/main" xmlns="" id="{2D8A4308-D723-4592-86E3-C4822754AF5E}"/>
              </a:ext>
            </a:extLst>
          </p:cNvPr>
          <p:cNvGrpSpPr/>
          <p:nvPr/>
        </p:nvGrpSpPr>
        <p:grpSpPr>
          <a:xfrm>
            <a:off x="9585426" y="5357691"/>
            <a:ext cx="1912556" cy="1239835"/>
            <a:chOff x="5721760" y="5562828"/>
            <a:chExt cx="1486826" cy="800187"/>
          </a:xfrm>
        </p:grpSpPr>
        <p:pic>
          <p:nvPicPr>
            <p:cNvPr id="4" name="Picture 3">
              <a:extLst>
                <a:ext uri="{FF2B5EF4-FFF2-40B4-BE49-F238E27FC236}">
                  <a16:creationId xmlns:a16="http://schemas.microsoft.com/office/drawing/2014/main" xmlns="" id="{8184A30E-B8DF-4255-B7D3-989D7DC565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766" t="75566" r="78658" b="18121"/>
            <a:stretch/>
          </p:blipFill>
          <p:spPr>
            <a:xfrm>
              <a:off x="5747154" y="5716825"/>
              <a:ext cx="405996" cy="563397"/>
            </a:xfrm>
            <a:prstGeom prst="rect">
              <a:avLst/>
            </a:prstGeom>
          </p:spPr>
        </p:pic>
        <p:sp>
          <p:nvSpPr>
            <p:cNvPr id="6" name="TextBox 5">
              <a:extLst>
                <a:ext uri="{FF2B5EF4-FFF2-40B4-BE49-F238E27FC236}">
                  <a16:creationId xmlns:a16="http://schemas.microsoft.com/office/drawing/2014/main" xmlns="" id="{45D38A68-B8CB-4B49-9C82-6178558A1C11}"/>
                </a:ext>
              </a:extLst>
            </p:cNvPr>
            <p:cNvSpPr txBox="1"/>
            <p:nvPr/>
          </p:nvSpPr>
          <p:spPr>
            <a:xfrm>
              <a:off x="6091228" y="5728468"/>
              <a:ext cx="1117358" cy="246221"/>
            </a:xfrm>
            <a:prstGeom prst="rect">
              <a:avLst/>
            </a:prstGeom>
            <a:noFill/>
          </p:spPr>
          <p:txBody>
            <a:bodyPr wrap="square" rtlCol="0">
              <a:spAutoFit/>
            </a:bodyPr>
            <a:lstStyle/>
            <a:p>
              <a:r>
                <a:rPr lang="en-US" sz="1000" b="1" dirty="0"/>
                <a:t>High : 145.03</a:t>
              </a:r>
            </a:p>
          </p:txBody>
        </p:sp>
        <p:sp>
          <p:nvSpPr>
            <p:cNvPr id="8" name="TextBox 7">
              <a:extLst>
                <a:ext uri="{FF2B5EF4-FFF2-40B4-BE49-F238E27FC236}">
                  <a16:creationId xmlns:a16="http://schemas.microsoft.com/office/drawing/2014/main" xmlns="" id="{5FE55A9F-7A19-468D-B19B-680ACE25E6ED}"/>
                </a:ext>
              </a:extLst>
            </p:cNvPr>
            <p:cNvSpPr txBox="1"/>
            <p:nvPr/>
          </p:nvSpPr>
          <p:spPr>
            <a:xfrm>
              <a:off x="6100222" y="6116794"/>
              <a:ext cx="615950" cy="246221"/>
            </a:xfrm>
            <a:prstGeom prst="rect">
              <a:avLst/>
            </a:prstGeom>
            <a:noFill/>
          </p:spPr>
          <p:txBody>
            <a:bodyPr wrap="square" rtlCol="0">
              <a:spAutoFit/>
            </a:bodyPr>
            <a:lstStyle/>
            <a:p>
              <a:r>
                <a:rPr lang="en-US" sz="1000" b="1" dirty="0"/>
                <a:t>Low : 0</a:t>
              </a:r>
            </a:p>
          </p:txBody>
        </p:sp>
        <p:sp>
          <p:nvSpPr>
            <p:cNvPr id="10" name="TextBox 9">
              <a:extLst>
                <a:ext uri="{FF2B5EF4-FFF2-40B4-BE49-F238E27FC236}">
                  <a16:creationId xmlns:a16="http://schemas.microsoft.com/office/drawing/2014/main" xmlns="" id="{59C39DFC-52BE-42F7-AD66-C4D786013567}"/>
                </a:ext>
              </a:extLst>
            </p:cNvPr>
            <p:cNvSpPr txBox="1"/>
            <p:nvPr/>
          </p:nvSpPr>
          <p:spPr>
            <a:xfrm>
              <a:off x="5721760" y="5562828"/>
              <a:ext cx="1305340" cy="178775"/>
            </a:xfrm>
            <a:prstGeom prst="rect">
              <a:avLst/>
            </a:prstGeom>
            <a:noFill/>
          </p:spPr>
          <p:txBody>
            <a:bodyPr wrap="square" rtlCol="0">
              <a:spAutoFit/>
            </a:bodyPr>
            <a:lstStyle/>
            <a:p>
              <a:r>
                <a:rPr lang="en-US" sz="1200" b="1" dirty="0"/>
                <a:t>Precipitation</a:t>
              </a:r>
            </a:p>
          </p:txBody>
        </p:sp>
      </p:grpSp>
      <p:grpSp>
        <p:nvGrpSpPr>
          <p:cNvPr id="13" name="Group 4"/>
          <p:cNvGrpSpPr>
            <a:grpSpLocks noChangeAspect="1"/>
          </p:cNvGrpSpPr>
          <p:nvPr/>
        </p:nvGrpSpPr>
        <p:grpSpPr bwMode="auto">
          <a:xfrm>
            <a:off x="3517982" y="5659312"/>
            <a:ext cx="2274551" cy="1254087"/>
            <a:chOff x="114" y="3485"/>
            <a:chExt cx="1217" cy="671"/>
          </a:xfrm>
        </p:grpSpPr>
        <p:sp>
          <p:nvSpPr>
            <p:cNvPr id="15" name="AutoShape 3"/>
            <p:cNvSpPr>
              <a:spLocks noChangeAspect="1" noChangeArrowheads="1" noTextEdit="1"/>
            </p:cNvSpPr>
            <p:nvPr/>
          </p:nvSpPr>
          <p:spPr bwMode="auto">
            <a:xfrm>
              <a:off x="114" y="3485"/>
              <a:ext cx="1217" cy="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205"/>
            <p:cNvGrpSpPr>
              <a:grpSpLocks/>
            </p:cNvGrpSpPr>
            <p:nvPr/>
          </p:nvGrpSpPr>
          <p:grpSpPr bwMode="auto">
            <a:xfrm>
              <a:off x="150" y="3491"/>
              <a:ext cx="914" cy="246"/>
              <a:chOff x="150" y="3491"/>
              <a:chExt cx="914" cy="246"/>
            </a:xfrm>
          </p:grpSpPr>
          <p:sp>
            <p:nvSpPr>
              <p:cNvPr id="119" name="Line 5"/>
              <p:cNvSpPr>
                <a:spLocks noChangeShapeType="1"/>
              </p:cNvSpPr>
              <p:nvPr/>
            </p:nvSpPr>
            <p:spPr bwMode="auto">
              <a:xfrm>
                <a:off x="463" y="3515"/>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Rectangle 6"/>
              <p:cNvSpPr>
                <a:spLocks noChangeArrowheads="1"/>
              </p:cNvSpPr>
              <p:nvPr/>
            </p:nvSpPr>
            <p:spPr bwMode="auto">
              <a:xfrm>
                <a:off x="150" y="3515"/>
                <a:ext cx="313" cy="1"/>
              </a:xfrm>
              <a:prstGeom prst="rect">
                <a:avLst/>
              </a:prstGeom>
              <a:solidFill>
                <a:srgbClr val="FC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7"/>
              <p:cNvSpPr>
                <a:spLocks noChangeArrowheads="1"/>
              </p:cNvSpPr>
              <p:nvPr/>
            </p:nvSpPr>
            <p:spPr bwMode="auto">
              <a:xfrm>
                <a:off x="150" y="3516"/>
                <a:ext cx="313" cy="1"/>
              </a:xfrm>
              <a:prstGeom prst="rect">
                <a:avLst/>
              </a:prstGeom>
              <a:solidFill>
                <a:srgbClr val="FCFA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8"/>
              <p:cNvSpPr>
                <a:spLocks noChangeArrowheads="1"/>
              </p:cNvSpPr>
              <p:nvPr/>
            </p:nvSpPr>
            <p:spPr bwMode="auto">
              <a:xfrm>
                <a:off x="150" y="3517"/>
                <a:ext cx="313" cy="1"/>
              </a:xfrm>
              <a:prstGeom prst="rect">
                <a:avLst/>
              </a:prstGeom>
              <a:solidFill>
                <a:srgbClr val="FAF7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9"/>
              <p:cNvSpPr>
                <a:spLocks noChangeArrowheads="1"/>
              </p:cNvSpPr>
              <p:nvPr/>
            </p:nvSpPr>
            <p:spPr bwMode="auto">
              <a:xfrm>
                <a:off x="150" y="3518"/>
                <a:ext cx="313" cy="1"/>
              </a:xfrm>
              <a:prstGeom prst="rect">
                <a:avLst/>
              </a:prstGeom>
              <a:solidFill>
                <a:srgbClr val="F7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10"/>
              <p:cNvSpPr>
                <a:spLocks noChangeArrowheads="1"/>
              </p:cNvSpPr>
              <p:nvPr/>
            </p:nvSpPr>
            <p:spPr bwMode="auto">
              <a:xfrm>
                <a:off x="150" y="3519"/>
                <a:ext cx="313" cy="2"/>
              </a:xfrm>
              <a:prstGeom prst="rect">
                <a:avLst/>
              </a:prstGeom>
              <a:solidFill>
                <a:srgbClr val="F5F2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11"/>
              <p:cNvSpPr>
                <a:spLocks noChangeArrowheads="1"/>
              </p:cNvSpPr>
              <p:nvPr/>
            </p:nvSpPr>
            <p:spPr bwMode="auto">
              <a:xfrm>
                <a:off x="150" y="3521"/>
                <a:ext cx="313" cy="1"/>
              </a:xfrm>
              <a:prstGeom prst="rect">
                <a:avLst/>
              </a:prstGeom>
              <a:solidFill>
                <a:srgbClr val="F2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12"/>
              <p:cNvSpPr>
                <a:spLocks noChangeArrowheads="1"/>
              </p:cNvSpPr>
              <p:nvPr/>
            </p:nvSpPr>
            <p:spPr bwMode="auto">
              <a:xfrm>
                <a:off x="150" y="3522"/>
                <a:ext cx="313" cy="1"/>
              </a:xfrm>
              <a:prstGeom prst="rect">
                <a:avLst/>
              </a:prstGeom>
              <a:solidFill>
                <a:srgbClr val="F2F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13"/>
              <p:cNvSpPr>
                <a:spLocks noChangeArrowheads="1"/>
              </p:cNvSpPr>
              <p:nvPr/>
            </p:nvSpPr>
            <p:spPr bwMode="auto">
              <a:xfrm>
                <a:off x="150" y="3523"/>
                <a:ext cx="313" cy="1"/>
              </a:xfrm>
              <a:prstGeom prst="rect">
                <a:avLst/>
              </a:prstGeom>
              <a:solidFill>
                <a:srgbClr val="F0ED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14"/>
              <p:cNvSpPr>
                <a:spLocks noChangeArrowheads="1"/>
              </p:cNvSpPr>
              <p:nvPr/>
            </p:nvSpPr>
            <p:spPr bwMode="auto">
              <a:xfrm>
                <a:off x="150" y="3524"/>
                <a:ext cx="313" cy="1"/>
              </a:xfrm>
              <a:prstGeom prst="rect">
                <a:avLst/>
              </a:prstGeom>
              <a:solidFill>
                <a:srgbClr val="EDEB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15"/>
              <p:cNvSpPr>
                <a:spLocks noChangeArrowheads="1"/>
              </p:cNvSpPr>
              <p:nvPr/>
            </p:nvSpPr>
            <p:spPr bwMode="auto">
              <a:xfrm>
                <a:off x="150" y="3525"/>
                <a:ext cx="313" cy="1"/>
              </a:xfrm>
              <a:prstGeom prst="rect">
                <a:avLst/>
              </a:prstGeom>
              <a:solidFill>
                <a:srgbClr val="EBE8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16"/>
              <p:cNvSpPr>
                <a:spLocks noChangeArrowheads="1"/>
              </p:cNvSpPr>
              <p:nvPr/>
            </p:nvSpPr>
            <p:spPr bwMode="auto">
              <a:xfrm>
                <a:off x="150" y="3526"/>
                <a:ext cx="313" cy="2"/>
              </a:xfrm>
              <a:prstGeom prst="rect">
                <a:avLst/>
              </a:prstGeom>
              <a:solidFill>
                <a:srgbClr val="E8E6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17"/>
              <p:cNvSpPr>
                <a:spLocks noChangeArrowheads="1"/>
              </p:cNvSpPr>
              <p:nvPr/>
            </p:nvSpPr>
            <p:spPr bwMode="auto">
              <a:xfrm>
                <a:off x="150" y="3528"/>
                <a:ext cx="313" cy="1"/>
              </a:xfrm>
              <a:prstGeom prst="rect">
                <a:avLst/>
              </a:prstGeom>
              <a:solidFill>
                <a:srgbClr val="E6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18"/>
              <p:cNvSpPr>
                <a:spLocks noChangeArrowheads="1"/>
              </p:cNvSpPr>
              <p:nvPr/>
            </p:nvSpPr>
            <p:spPr bwMode="auto">
              <a:xfrm>
                <a:off x="150" y="3529"/>
                <a:ext cx="313" cy="1"/>
              </a:xfrm>
              <a:prstGeom prst="rect">
                <a:avLst/>
              </a:prstGeom>
              <a:solidFill>
                <a:srgbClr val="E6E3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19"/>
              <p:cNvSpPr>
                <a:spLocks noChangeArrowheads="1"/>
              </p:cNvSpPr>
              <p:nvPr/>
            </p:nvSpPr>
            <p:spPr bwMode="auto">
              <a:xfrm>
                <a:off x="150" y="3530"/>
                <a:ext cx="313" cy="1"/>
              </a:xfrm>
              <a:prstGeom prst="rect">
                <a:avLst/>
              </a:prstGeom>
              <a:solidFill>
                <a:srgbClr val="E3E1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20"/>
              <p:cNvSpPr>
                <a:spLocks noChangeArrowheads="1"/>
              </p:cNvSpPr>
              <p:nvPr/>
            </p:nvSpPr>
            <p:spPr bwMode="auto">
              <a:xfrm>
                <a:off x="150" y="3531"/>
                <a:ext cx="313" cy="1"/>
              </a:xfrm>
              <a:prstGeom prst="rect">
                <a:avLst/>
              </a:prstGeom>
              <a:solidFill>
                <a:srgbClr val="E0DE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21"/>
              <p:cNvSpPr>
                <a:spLocks noChangeArrowheads="1"/>
              </p:cNvSpPr>
              <p:nvPr/>
            </p:nvSpPr>
            <p:spPr bwMode="auto">
              <a:xfrm>
                <a:off x="150" y="3532"/>
                <a:ext cx="313" cy="1"/>
              </a:xfrm>
              <a:prstGeom prst="rect">
                <a:avLst/>
              </a:prstGeom>
              <a:solidFill>
                <a:srgbClr val="DEDC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22"/>
              <p:cNvSpPr>
                <a:spLocks noChangeArrowheads="1"/>
              </p:cNvSpPr>
              <p:nvPr/>
            </p:nvSpPr>
            <p:spPr bwMode="auto">
              <a:xfrm>
                <a:off x="150" y="3533"/>
                <a:ext cx="313" cy="2"/>
              </a:xfrm>
              <a:prstGeom prst="rect">
                <a:avLst/>
              </a:prstGeom>
              <a:solidFill>
                <a:srgbClr val="DBD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23"/>
              <p:cNvSpPr>
                <a:spLocks noChangeArrowheads="1"/>
              </p:cNvSpPr>
              <p:nvPr/>
            </p:nvSpPr>
            <p:spPr bwMode="auto">
              <a:xfrm>
                <a:off x="150" y="3535"/>
                <a:ext cx="313" cy="1"/>
              </a:xfrm>
              <a:prstGeom prst="rect">
                <a:avLst/>
              </a:prstGeom>
              <a:solidFill>
                <a:srgbClr val="DBD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24"/>
              <p:cNvSpPr>
                <a:spLocks noChangeArrowheads="1"/>
              </p:cNvSpPr>
              <p:nvPr/>
            </p:nvSpPr>
            <p:spPr bwMode="auto">
              <a:xfrm>
                <a:off x="150" y="3536"/>
                <a:ext cx="313" cy="1"/>
              </a:xfrm>
              <a:prstGeom prst="rect">
                <a:avLst/>
              </a:prstGeom>
              <a:solidFill>
                <a:srgbClr val="D9D7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25"/>
              <p:cNvSpPr>
                <a:spLocks noChangeArrowheads="1"/>
              </p:cNvSpPr>
              <p:nvPr/>
            </p:nvSpPr>
            <p:spPr bwMode="auto">
              <a:xfrm>
                <a:off x="150" y="3537"/>
                <a:ext cx="313" cy="1"/>
              </a:xfrm>
              <a:prstGeom prst="rect">
                <a:avLst/>
              </a:prstGeom>
              <a:solidFill>
                <a:srgbClr val="D6D4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26"/>
              <p:cNvSpPr>
                <a:spLocks noChangeArrowheads="1"/>
              </p:cNvSpPr>
              <p:nvPr/>
            </p:nvSpPr>
            <p:spPr bwMode="auto">
              <a:xfrm>
                <a:off x="150" y="3538"/>
                <a:ext cx="313" cy="1"/>
              </a:xfrm>
              <a:prstGeom prst="rect">
                <a:avLst/>
              </a:prstGeom>
              <a:solidFill>
                <a:srgbClr val="D4D2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27"/>
              <p:cNvSpPr>
                <a:spLocks noChangeArrowheads="1"/>
              </p:cNvSpPr>
              <p:nvPr/>
            </p:nvSpPr>
            <p:spPr bwMode="auto">
              <a:xfrm>
                <a:off x="150" y="3539"/>
                <a:ext cx="313" cy="1"/>
              </a:xfrm>
              <a:prstGeom prst="rect">
                <a:avLst/>
              </a:prstGeom>
              <a:solidFill>
                <a:srgbClr val="D4D2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28"/>
              <p:cNvSpPr>
                <a:spLocks noChangeArrowheads="1"/>
              </p:cNvSpPr>
              <p:nvPr/>
            </p:nvSpPr>
            <p:spPr bwMode="auto">
              <a:xfrm>
                <a:off x="150" y="3540"/>
                <a:ext cx="313" cy="2"/>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29"/>
              <p:cNvSpPr>
                <a:spLocks noChangeArrowheads="1"/>
              </p:cNvSpPr>
              <p:nvPr/>
            </p:nvSpPr>
            <p:spPr bwMode="auto">
              <a:xfrm>
                <a:off x="150" y="3542"/>
                <a:ext cx="313" cy="1"/>
              </a:xfrm>
              <a:prstGeom prst="rect">
                <a:avLst/>
              </a:prstGeom>
              <a:solidFill>
                <a:srgbClr val="CFCF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30"/>
              <p:cNvSpPr>
                <a:spLocks noChangeArrowheads="1"/>
              </p:cNvSpPr>
              <p:nvPr/>
            </p:nvSpPr>
            <p:spPr bwMode="auto">
              <a:xfrm>
                <a:off x="150" y="3543"/>
                <a:ext cx="313" cy="1"/>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31"/>
              <p:cNvSpPr>
                <a:spLocks noChangeArrowheads="1"/>
              </p:cNvSpPr>
              <p:nvPr/>
            </p:nvSpPr>
            <p:spPr bwMode="auto">
              <a:xfrm>
                <a:off x="150" y="3544"/>
                <a:ext cx="313"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2"/>
              <p:cNvSpPr>
                <a:spLocks noChangeArrowheads="1"/>
              </p:cNvSpPr>
              <p:nvPr/>
            </p:nvSpPr>
            <p:spPr bwMode="auto">
              <a:xfrm>
                <a:off x="150" y="3545"/>
                <a:ext cx="313" cy="1"/>
              </a:xfrm>
              <a:prstGeom prst="rect">
                <a:avLst/>
              </a:prstGeom>
              <a:solidFill>
                <a:srgbClr val="C9C9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33"/>
              <p:cNvSpPr>
                <a:spLocks noChangeArrowheads="1"/>
              </p:cNvSpPr>
              <p:nvPr/>
            </p:nvSpPr>
            <p:spPr bwMode="auto">
              <a:xfrm>
                <a:off x="150" y="3546"/>
                <a:ext cx="313" cy="2"/>
              </a:xfrm>
              <a:prstGeom prst="rect">
                <a:avLst/>
              </a:prstGeom>
              <a:solidFill>
                <a:srgbClr val="C7C7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34"/>
              <p:cNvSpPr>
                <a:spLocks noChangeArrowheads="1"/>
              </p:cNvSpPr>
              <p:nvPr/>
            </p:nvSpPr>
            <p:spPr bwMode="auto">
              <a:xfrm>
                <a:off x="150" y="3548"/>
                <a:ext cx="313" cy="1"/>
              </a:xfrm>
              <a:prstGeom prst="rect">
                <a:avLst/>
              </a:prstGeom>
              <a:solidFill>
                <a:srgbClr val="C4C4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35"/>
              <p:cNvSpPr>
                <a:spLocks noChangeArrowheads="1"/>
              </p:cNvSpPr>
              <p:nvPr/>
            </p:nvSpPr>
            <p:spPr bwMode="auto">
              <a:xfrm>
                <a:off x="150" y="3549"/>
                <a:ext cx="313"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36"/>
              <p:cNvSpPr>
                <a:spLocks noChangeArrowheads="1"/>
              </p:cNvSpPr>
              <p:nvPr/>
            </p:nvSpPr>
            <p:spPr bwMode="auto">
              <a:xfrm>
                <a:off x="150" y="3550"/>
                <a:ext cx="313" cy="1"/>
              </a:xfrm>
              <a:prstGeom prst="rect">
                <a:avLst/>
              </a:prstGeom>
              <a:solidFill>
                <a:srgbClr val="C2C2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37"/>
              <p:cNvSpPr>
                <a:spLocks noChangeArrowheads="1"/>
              </p:cNvSpPr>
              <p:nvPr/>
            </p:nvSpPr>
            <p:spPr bwMode="auto">
              <a:xfrm>
                <a:off x="150" y="3551"/>
                <a:ext cx="313" cy="1"/>
              </a:xfrm>
              <a:prstGeom prst="rect">
                <a:avLst/>
              </a:prstGeom>
              <a:solidFill>
                <a:srgbClr val="B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38"/>
              <p:cNvSpPr>
                <a:spLocks noChangeArrowheads="1"/>
              </p:cNvSpPr>
              <p:nvPr/>
            </p:nvSpPr>
            <p:spPr bwMode="auto">
              <a:xfrm>
                <a:off x="150" y="3552"/>
                <a:ext cx="313" cy="1"/>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39"/>
              <p:cNvSpPr>
                <a:spLocks noChangeArrowheads="1"/>
              </p:cNvSpPr>
              <p:nvPr/>
            </p:nvSpPr>
            <p:spPr bwMode="auto">
              <a:xfrm>
                <a:off x="150" y="3553"/>
                <a:ext cx="313" cy="2"/>
              </a:xfrm>
              <a:prstGeom prst="rect">
                <a:avLst/>
              </a:prstGeom>
              <a:solidFill>
                <a:srgbClr val="BAB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40"/>
              <p:cNvSpPr>
                <a:spLocks noChangeArrowheads="1"/>
              </p:cNvSpPr>
              <p:nvPr/>
            </p:nvSpPr>
            <p:spPr bwMode="auto">
              <a:xfrm>
                <a:off x="150" y="3555"/>
                <a:ext cx="313"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41"/>
              <p:cNvSpPr>
                <a:spLocks noChangeArrowheads="1"/>
              </p:cNvSpPr>
              <p:nvPr/>
            </p:nvSpPr>
            <p:spPr bwMode="auto">
              <a:xfrm>
                <a:off x="150" y="3556"/>
                <a:ext cx="313" cy="1"/>
              </a:xfrm>
              <a:prstGeom prst="rect">
                <a:avLst/>
              </a:prstGeom>
              <a:solidFill>
                <a:srgbClr val="B8B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42"/>
              <p:cNvSpPr>
                <a:spLocks noChangeArrowheads="1"/>
              </p:cNvSpPr>
              <p:nvPr/>
            </p:nvSpPr>
            <p:spPr bwMode="auto">
              <a:xfrm>
                <a:off x="150" y="3557"/>
                <a:ext cx="313" cy="1"/>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43"/>
              <p:cNvSpPr>
                <a:spLocks noChangeArrowheads="1"/>
              </p:cNvSpPr>
              <p:nvPr/>
            </p:nvSpPr>
            <p:spPr bwMode="auto">
              <a:xfrm>
                <a:off x="150" y="3558"/>
                <a:ext cx="313" cy="1"/>
              </a:xfrm>
              <a:prstGeom prst="rect">
                <a:avLst/>
              </a:prstGeom>
              <a:solidFill>
                <a:srgbClr val="B3B3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44"/>
              <p:cNvSpPr>
                <a:spLocks noChangeArrowheads="1"/>
              </p:cNvSpPr>
              <p:nvPr/>
            </p:nvSpPr>
            <p:spPr bwMode="auto">
              <a:xfrm>
                <a:off x="150" y="3559"/>
                <a:ext cx="313" cy="1"/>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45"/>
              <p:cNvSpPr>
                <a:spLocks noChangeArrowheads="1"/>
              </p:cNvSpPr>
              <p:nvPr/>
            </p:nvSpPr>
            <p:spPr bwMode="auto">
              <a:xfrm>
                <a:off x="150" y="3560"/>
                <a:ext cx="313" cy="2"/>
              </a:xfrm>
              <a:prstGeom prst="rect">
                <a:avLst/>
              </a:prstGeom>
              <a:solidFill>
                <a:srgbClr val="B0B0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46"/>
              <p:cNvSpPr>
                <a:spLocks noChangeArrowheads="1"/>
              </p:cNvSpPr>
              <p:nvPr/>
            </p:nvSpPr>
            <p:spPr bwMode="auto">
              <a:xfrm>
                <a:off x="150" y="3562"/>
                <a:ext cx="313" cy="1"/>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47"/>
              <p:cNvSpPr>
                <a:spLocks noChangeArrowheads="1"/>
              </p:cNvSpPr>
              <p:nvPr/>
            </p:nvSpPr>
            <p:spPr bwMode="auto">
              <a:xfrm>
                <a:off x="150" y="3563"/>
                <a:ext cx="313"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48"/>
              <p:cNvSpPr>
                <a:spLocks noChangeArrowheads="1"/>
              </p:cNvSpPr>
              <p:nvPr/>
            </p:nvSpPr>
            <p:spPr bwMode="auto">
              <a:xfrm>
                <a:off x="150" y="3564"/>
                <a:ext cx="313" cy="1"/>
              </a:xfrm>
              <a:prstGeom prst="rect">
                <a:avLst/>
              </a:prstGeom>
              <a:solidFill>
                <a:srgbClr val="ABA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49"/>
              <p:cNvSpPr>
                <a:spLocks noChangeArrowheads="1"/>
              </p:cNvSpPr>
              <p:nvPr/>
            </p:nvSpPr>
            <p:spPr bwMode="auto">
              <a:xfrm>
                <a:off x="150" y="3565"/>
                <a:ext cx="313" cy="1"/>
              </a:xfrm>
              <a:prstGeom prst="rect">
                <a:avLst/>
              </a:prstGeom>
              <a:solidFill>
                <a:srgbClr val="A8A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50"/>
              <p:cNvSpPr>
                <a:spLocks noChangeArrowheads="1"/>
              </p:cNvSpPr>
              <p:nvPr/>
            </p:nvSpPr>
            <p:spPr bwMode="auto">
              <a:xfrm>
                <a:off x="150" y="3566"/>
                <a:ext cx="313" cy="1"/>
              </a:xfrm>
              <a:prstGeom prst="rect">
                <a:avLst/>
              </a:prstGeom>
              <a:solidFill>
                <a:srgbClr val="A6A2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51"/>
              <p:cNvSpPr>
                <a:spLocks noChangeArrowheads="1"/>
              </p:cNvSpPr>
              <p:nvPr/>
            </p:nvSpPr>
            <p:spPr bwMode="auto">
              <a:xfrm>
                <a:off x="150" y="3567"/>
                <a:ext cx="313" cy="2"/>
              </a:xfrm>
              <a:prstGeom prst="rect">
                <a:avLst/>
              </a:prstGeom>
              <a:solidFill>
                <a:srgbClr val="A6A0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52"/>
              <p:cNvSpPr>
                <a:spLocks noChangeArrowheads="1"/>
              </p:cNvSpPr>
              <p:nvPr/>
            </p:nvSpPr>
            <p:spPr bwMode="auto">
              <a:xfrm>
                <a:off x="150" y="3569"/>
                <a:ext cx="313" cy="1"/>
              </a:xfrm>
              <a:prstGeom prst="rect">
                <a:avLst/>
              </a:prstGeom>
              <a:solidFill>
                <a:srgbClr val="A39B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53"/>
              <p:cNvSpPr>
                <a:spLocks noChangeArrowheads="1"/>
              </p:cNvSpPr>
              <p:nvPr/>
            </p:nvSpPr>
            <p:spPr bwMode="auto">
              <a:xfrm>
                <a:off x="150" y="3570"/>
                <a:ext cx="313" cy="1"/>
              </a:xfrm>
              <a:prstGeom prst="rect">
                <a:avLst/>
              </a:prstGeom>
              <a:solidFill>
                <a:srgbClr val="A399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54"/>
              <p:cNvSpPr>
                <a:spLocks noChangeArrowheads="1"/>
              </p:cNvSpPr>
              <p:nvPr/>
            </p:nvSpPr>
            <p:spPr bwMode="auto">
              <a:xfrm>
                <a:off x="150" y="3571"/>
                <a:ext cx="313" cy="1"/>
              </a:xfrm>
              <a:prstGeom prst="rect">
                <a:avLst/>
              </a:prstGeom>
              <a:solidFill>
                <a:srgbClr val="A195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55"/>
              <p:cNvSpPr>
                <a:spLocks noChangeArrowheads="1"/>
              </p:cNvSpPr>
              <p:nvPr/>
            </p:nvSpPr>
            <p:spPr bwMode="auto">
              <a:xfrm>
                <a:off x="150" y="3572"/>
                <a:ext cx="313" cy="1"/>
              </a:xfrm>
              <a:prstGeom prst="rect">
                <a:avLst/>
              </a:prstGeom>
              <a:solidFill>
                <a:srgbClr val="A193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56"/>
              <p:cNvSpPr>
                <a:spLocks noChangeArrowheads="1"/>
              </p:cNvSpPr>
              <p:nvPr/>
            </p:nvSpPr>
            <p:spPr bwMode="auto">
              <a:xfrm>
                <a:off x="150" y="3573"/>
                <a:ext cx="313" cy="1"/>
              </a:xfrm>
              <a:prstGeom prst="rect">
                <a:avLst/>
              </a:prstGeom>
              <a:solidFill>
                <a:srgbClr val="9E8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57"/>
              <p:cNvSpPr>
                <a:spLocks noChangeArrowheads="1"/>
              </p:cNvSpPr>
              <p:nvPr/>
            </p:nvSpPr>
            <p:spPr bwMode="auto">
              <a:xfrm>
                <a:off x="150" y="3574"/>
                <a:ext cx="313" cy="2"/>
              </a:xfrm>
              <a:prstGeom prst="rect">
                <a:avLst/>
              </a:prstGeom>
              <a:solidFill>
                <a:srgbClr val="9E8D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58"/>
              <p:cNvSpPr>
                <a:spLocks noChangeArrowheads="1"/>
              </p:cNvSpPr>
              <p:nvPr/>
            </p:nvSpPr>
            <p:spPr bwMode="auto">
              <a:xfrm>
                <a:off x="150" y="3576"/>
                <a:ext cx="313" cy="1"/>
              </a:xfrm>
              <a:prstGeom prst="rect">
                <a:avLst/>
              </a:prstGeom>
              <a:solidFill>
                <a:srgbClr val="9C88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59"/>
              <p:cNvSpPr>
                <a:spLocks noChangeArrowheads="1"/>
              </p:cNvSpPr>
              <p:nvPr/>
            </p:nvSpPr>
            <p:spPr bwMode="auto">
              <a:xfrm>
                <a:off x="150" y="3577"/>
                <a:ext cx="313" cy="1"/>
              </a:xfrm>
              <a:prstGeom prst="rect">
                <a:avLst/>
              </a:prstGeom>
              <a:solidFill>
                <a:srgbClr val="9C85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60"/>
              <p:cNvSpPr>
                <a:spLocks noChangeArrowheads="1"/>
              </p:cNvSpPr>
              <p:nvPr/>
            </p:nvSpPr>
            <p:spPr bwMode="auto">
              <a:xfrm>
                <a:off x="150" y="3578"/>
                <a:ext cx="313" cy="1"/>
              </a:xfrm>
              <a:prstGeom prst="rect">
                <a:avLst/>
              </a:prstGeom>
              <a:solidFill>
                <a:srgbClr val="9982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61"/>
              <p:cNvSpPr>
                <a:spLocks noChangeArrowheads="1"/>
              </p:cNvSpPr>
              <p:nvPr/>
            </p:nvSpPr>
            <p:spPr bwMode="auto">
              <a:xfrm>
                <a:off x="150" y="3579"/>
                <a:ext cx="313" cy="1"/>
              </a:xfrm>
              <a:prstGeom prst="rect">
                <a:avLst/>
              </a:prstGeom>
              <a:solidFill>
                <a:srgbClr val="9980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62"/>
              <p:cNvSpPr>
                <a:spLocks noChangeArrowheads="1"/>
              </p:cNvSpPr>
              <p:nvPr/>
            </p:nvSpPr>
            <p:spPr bwMode="auto">
              <a:xfrm>
                <a:off x="150" y="3580"/>
                <a:ext cx="313" cy="2"/>
              </a:xfrm>
              <a:prstGeom prst="rect">
                <a:avLst/>
              </a:prstGeom>
              <a:solidFill>
                <a:srgbClr val="967C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63"/>
              <p:cNvSpPr>
                <a:spLocks noChangeArrowheads="1"/>
              </p:cNvSpPr>
              <p:nvPr/>
            </p:nvSpPr>
            <p:spPr bwMode="auto">
              <a:xfrm>
                <a:off x="150" y="3582"/>
                <a:ext cx="313" cy="1"/>
              </a:xfrm>
              <a:prstGeom prst="rect">
                <a:avLst/>
              </a:prstGeom>
              <a:solidFill>
                <a:srgbClr val="967A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64"/>
              <p:cNvSpPr>
                <a:spLocks noChangeArrowheads="1"/>
              </p:cNvSpPr>
              <p:nvPr/>
            </p:nvSpPr>
            <p:spPr bwMode="auto">
              <a:xfrm>
                <a:off x="150" y="3583"/>
                <a:ext cx="313" cy="1"/>
              </a:xfrm>
              <a:prstGeom prst="rect">
                <a:avLst/>
              </a:prstGeom>
              <a:solidFill>
                <a:srgbClr val="947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65"/>
              <p:cNvSpPr>
                <a:spLocks noChangeArrowheads="1"/>
              </p:cNvSpPr>
              <p:nvPr/>
            </p:nvSpPr>
            <p:spPr bwMode="auto">
              <a:xfrm>
                <a:off x="150" y="3584"/>
                <a:ext cx="313" cy="1"/>
              </a:xfrm>
              <a:prstGeom prst="rect">
                <a:avLst/>
              </a:prstGeom>
              <a:solidFill>
                <a:srgbClr val="947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66"/>
              <p:cNvSpPr>
                <a:spLocks noChangeArrowheads="1"/>
              </p:cNvSpPr>
              <p:nvPr/>
            </p:nvSpPr>
            <p:spPr bwMode="auto">
              <a:xfrm>
                <a:off x="150" y="3585"/>
                <a:ext cx="313" cy="1"/>
              </a:xfrm>
              <a:prstGeom prst="rect">
                <a:avLst/>
              </a:prstGeom>
              <a:solidFill>
                <a:srgbClr val="9170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67"/>
              <p:cNvSpPr>
                <a:spLocks noChangeArrowheads="1"/>
              </p:cNvSpPr>
              <p:nvPr/>
            </p:nvSpPr>
            <p:spPr bwMode="auto">
              <a:xfrm>
                <a:off x="150" y="3586"/>
                <a:ext cx="313" cy="1"/>
              </a:xfrm>
              <a:prstGeom prst="rect">
                <a:avLst/>
              </a:prstGeom>
              <a:solidFill>
                <a:srgbClr val="8F6C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Rectangle 68"/>
              <p:cNvSpPr>
                <a:spLocks noChangeArrowheads="1"/>
              </p:cNvSpPr>
              <p:nvPr/>
            </p:nvSpPr>
            <p:spPr bwMode="auto">
              <a:xfrm>
                <a:off x="150" y="3587"/>
                <a:ext cx="313" cy="2"/>
              </a:xfrm>
              <a:prstGeom prst="rect">
                <a:avLst/>
              </a:prstGeom>
              <a:solidFill>
                <a:srgbClr val="8F6B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69"/>
              <p:cNvSpPr>
                <a:spLocks noChangeArrowheads="1"/>
              </p:cNvSpPr>
              <p:nvPr/>
            </p:nvSpPr>
            <p:spPr bwMode="auto">
              <a:xfrm>
                <a:off x="150" y="3589"/>
                <a:ext cx="313" cy="1"/>
              </a:xfrm>
              <a:prstGeom prst="rect">
                <a:avLst/>
              </a:prstGeom>
              <a:solidFill>
                <a:srgbClr val="8F6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70"/>
              <p:cNvSpPr>
                <a:spLocks noChangeArrowheads="1"/>
              </p:cNvSpPr>
              <p:nvPr/>
            </p:nvSpPr>
            <p:spPr bwMode="auto">
              <a:xfrm>
                <a:off x="150" y="3590"/>
                <a:ext cx="313" cy="1"/>
              </a:xfrm>
              <a:prstGeom prst="rect">
                <a:avLst/>
              </a:prstGeom>
              <a:solidFill>
                <a:srgbClr val="8C64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71"/>
              <p:cNvSpPr>
                <a:spLocks noChangeArrowheads="1"/>
              </p:cNvSpPr>
              <p:nvPr/>
            </p:nvSpPr>
            <p:spPr bwMode="auto">
              <a:xfrm>
                <a:off x="150" y="3591"/>
                <a:ext cx="313" cy="1"/>
              </a:xfrm>
              <a:prstGeom prst="rect">
                <a:avLst/>
              </a:prstGeom>
              <a:solidFill>
                <a:srgbClr val="8A61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72"/>
              <p:cNvSpPr>
                <a:spLocks noChangeArrowheads="1"/>
              </p:cNvSpPr>
              <p:nvPr/>
            </p:nvSpPr>
            <p:spPr bwMode="auto">
              <a:xfrm>
                <a:off x="150" y="3592"/>
                <a:ext cx="313" cy="1"/>
              </a:xfrm>
              <a:prstGeom prst="rect">
                <a:avLst/>
              </a:prstGeom>
              <a:solidFill>
                <a:srgbClr val="875D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73"/>
              <p:cNvSpPr>
                <a:spLocks noChangeArrowheads="1"/>
              </p:cNvSpPr>
              <p:nvPr/>
            </p:nvSpPr>
            <p:spPr bwMode="auto">
              <a:xfrm>
                <a:off x="150" y="3593"/>
                <a:ext cx="313" cy="1"/>
              </a:xfrm>
              <a:prstGeom prst="rect">
                <a:avLst/>
              </a:prstGeom>
              <a:solidFill>
                <a:srgbClr val="875C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Rectangle 74"/>
              <p:cNvSpPr>
                <a:spLocks noChangeArrowheads="1"/>
              </p:cNvSpPr>
              <p:nvPr/>
            </p:nvSpPr>
            <p:spPr bwMode="auto">
              <a:xfrm>
                <a:off x="150" y="3594"/>
                <a:ext cx="313" cy="2"/>
              </a:xfrm>
              <a:prstGeom prst="rect">
                <a:avLst/>
              </a:prstGeom>
              <a:solidFill>
                <a:srgbClr val="8558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75"/>
              <p:cNvSpPr>
                <a:spLocks noChangeArrowheads="1"/>
              </p:cNvSpPr>
              <p:nvPr/>
            </p:nvSpPr>
            <p:spPr bwMode="auto">
              <a:xfrm>
                <a:off x="150" y="3596"/>
                <a:ext cx="313" cy="1"/>
              </a:xfrm>
              <a:prstGeom prst="rect">
                <a:avLst/>
              </a:prstGeom>
              <a:solidFill>
                <a:srgbClr val="8255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Rectangle 76"/>
              <p:cNvSpPr>
                <a:spLocks noChangeArrowheads="1"/>
              </p:cNvSpPr>
              <p:nvPr/>
            </p:nvSpPr>
            <p:spPr bwMode="auto">
              <a:xfrm>
                <a:off x="150" y="3597"/>
                <a:ext cx="313" cy="1"/>
              </a:xfrm>
              <a:prstGeom prst="rect">
                <a:avLst/>
              </a:prstGeom>
              <a:solidFill>
                <a:srgbClr val="8052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77"/>
              <p:cNvSpPr>
                <a:spLocks noChangeArrowheads="1"/>
              </p:cNvSpPr>
              <p:nvPr/>
            </p:nvSpPr>
            <p:spPr bwMode="auto">
              <a:xfrm>
                <a:off x="150" y="3598"/>
                <a:ext cx="313" cy="1"/>
              </a:xfrm>
              <a:prstGeom prst="rect">
                <a:avLst/>
              </a:prstGeom>
              <a:solidFill>
                <a:srgbClr val="805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Rectangle 78"/>
              <p:cNvSpPr>
                <a:spLocks noChangeArrowheads="1"/>
              </p:cNvSpPr>
              <p:nvPr/>
            </p:nvSpPr>
            <p:spPr bwMode="auto">
              <a:xfrm>
                <a:off x="150" y="3599"/>
                <a:ext cx="313" cy="1"/>
              </a:xfrm>
              <a:prstGeom prst="rect">
                <a:avLst/>
              </a:prstGeom>
              <a:solidFill>
                <a:srgbClr val="7D4C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79"/>
              <p:cNvSpPr>
                <a:spLocks noChangeArrowheads="1"/>
              </p:cNvSpPr>
              <p:nvPr/>
            </p:nvSpPr>
            <p:spPr bwMode="auto">
              <a:xfrm>
                <a:off x="150" y="3600"/>
                <a:ext cx="313" cy="1"/>
              </a:xfrm>
              <a:prstGeom prst="rect">
                <a:avLst/>
              </a:prstGeom>
              <a:solidFill>
                <a:srgbClr val="7A4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Rectangle 80"/>
              <p:cNvSpPr>
                <a:spLocks noChangeArrowheads="1"/>
              </p:cNvSpPr>
              <p:nvPr/>
            </p:nvSpPr>
            <p:spPr bwMode="auto">
              <a:xfrm>
                <a:off x="150" y="3601"/>
                <a:ext cx="313" cy="2"/>
              </a:xfrm>
              <a:prstGeom prst="rect">
                <a:avLst/>
              </a:prstGeom>
              <a:solidFill>
                <a:srgbClr val="7A4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81"/>
              <p:cNvSpPr>
                <a:spLocks noChangeArrowheads="1"/>
              </p:cNvSpPr>
              <p:nvPr/>
            </p:nvSpPr>
            <p:spPr bwMode="auto">
              <a:xfrm>
                <a:off x="150" y="3603"/>
                <a:ext cx="313" cy="1"/>
              </a:xfrm>
              <a:prstGeom prst="rect">
                <a:avLst/>
              </a:prstGeom>
              <a:solidFill>
                <a:srgbClr val="7845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Rectangle 82"/>
              <p:cNvSpPr>
                <a:spLocks noChangeArrowheads="1"/>
              </p:cNvSpPr>
              <p:nvPr/>
            </p:nvSpPr>
            <p:spPr bwMode="auto">
              <a:xfrm>
                <a:off x="150" y="3604"/>
                <a:ext cx="313" cy="1"/>
              </a:xfrm>
              <a:prstGeom prst="rect">
                <a:avLst/>
              </a:prstGeom>
              <a:solidFill>
                <a:srgbClr val="7542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83"/>
              <p:cNvSpPr>
                <a:spLocks noChangeArrowheads="1"/>
              </p:cNvSpPr>
              <p:nvPr/>
            </p:nvSpPr>
            <p:spPr bwMode="auto">
              <a:xfrm>
                <a:off x="150" y="3605"/>
                <a:ext cx="313" cy="1"/>
              </a:xfrm>
              <a:prstGeom prst="rect">
                <a:avLst/>
              </a:prstGeom>
              <a:solidFill>
                <a:srgbClr val="733F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84"/>
              <p:cNvSpPr>
                <a:spLocks noChangeArrowheads="1"/>
              </p:cNvSpPr>
              <p:nvPr/>
            </p:nvSpPr>
            <p:spPr bwMode="auto">
              <a:xfrm>
                <a:off x="150" y="3606"/>
                <a:ext cx="313" cy="1"/>
              </a:xfrm>
              <a:prstGeom prst="rect">
                <a:avLst/>
              </a:prstGeom>
              <a:solidFill>
                <a:srgbClr val="733E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85"/>
              <p:cNvSpPr>
                <a:spLocks noChangeArrowheads="1"/>
              </p:cNvSpPr>
              <p:nvPr/>
            </p:nvSpPr>
            <p:spPr bwMode="auto">
              <a:xfrm>
                <a:off x="150" y="3607"/>
                <a:ext cx="313" cy="1"/>
              </a:xfrm>
              <a:prstGeom prst="rect">
                <a:avLst/>
              </a:prstGeom>
              <a:solidFill>
                <a:srgbClr val="703B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86"/>
              <p:cNvSpPr>
                <a:spLocks noChangeArrowheads="1"/>
              </p:cNvSpPr>
              <p:nvPr/>
            </p:nvSpPr>
            <p:spPr bwMode="auto">
              <a:xfrm>
                <a:off x="150" y="3608"/>
                <a:ext cx="313" cy="2"/>
              </a:xfrm>
              <a:prstGeom prst="rect">
                <a:avLst/>
              </a:prstGeom>
              <a:solidFill>
                <a:srgbClr val="6E38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87"/>
              <p:cNvSpPr>
                <a:spLocks noChangeArrowheads="1"/>
              </p:cNvSpPr>
              <p:nvPr/>
            </p:nvSpPr>
            <p:spPr bwMode="auto">
              <a:xfrm>
                <a:off x="150" y="3610"/>
                <a:ext cx="313" cy="1"/>
              </a:xfrm>
              <a:prstGeom prst="rect">
                <a:avLst/>
              </a:prstGeom>
              <a:solidFill>
                <a:srgbClr val="6B35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88"/>
              <p:cNvSpPr>
                <a:spLocks noChangeArrowheads="1"/>
              </p:cNvSpPr>
              <p:nvPr/>
            </p:nvSpPr>
            <p:spPr bwMode="auto">
              <a:xfrm>
                <a:off x="150" y="3611"/>
                <a:ext cx="313" cy="1"/>
              </a:xfrm>
              <a:prstGeom prst="rect">
                <a:avLst/>
              </a:prstGeom>
              <a:solidFill>
                <a:srgbClr val="6B34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89"/>
              <p:cNvSpPr>
                <a:spLocks noChangeArrowheads="1"/>
              </p:cNvSpPr>
              <p:nvPr/>
            </p:nvSpPr>
            <p:spPr bwMode="auto">
              <a:xfrm>
                <a:off x="150" y="3612"/>
                <a:ext cx="313" cy="1"/>
              </a:xfrm>
              <a:prstGeom prst="rect">
                <a:avLst/>
              </a:prstGeom>
              <a:solidFill>
                <a:srgbClr val="6931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Rectangle 90"/>
              <p:cNvSpPr>
                <a:spLocks noChangeArrowheads="1"/>
              </p:cNvSpPr>
              <p:nvPr/>
            </p:nvSpPr>
            <p:spPr bwMode="auto">
              <a:xfrm>
                <a:off x="150" y="3613"/>
                <a:ext cx="313" cy="1"/>
              </a:xfrm>
              <a:prstGeom prst="rect">
                <a:avLst/>
              </a:prstGeom>
              <a:solidFill>
                <a:srgbClr val="6930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Rectangle 91"/>
              <p:cNvSpPr>
                <a:spLocks noChangeArrowheads="1"/>
              </p:cNvSpPr>
              <p:nvPr/>
            </p:nvSpPr>
            <p:spPr bwMode="auto">
              <a:xfrm>
                <a:off x="150" y="3614"/>
                <a:ext cx="313" cy="2"/>
              </a:xfrm>
              <a:prstGeom prst="rect">
                <a:avLst/>
              </a:prstGeom>
              <a:solidFill>
                <a:srgbClr val="692E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Rectangle 92"/>
              <p:cNvSpPr>
                <a:spLocks noChangeArrowheads="1"/>
              </p:cNvSpPr>
              <p:nvPr/>
            </p:nvSpPr>
            <p:spPr bwMode="auto">
              <a:xfrm>
                <a:off x="150" y="3616"/>
                <a:ext cx="313" cy="1"/>
              </a:xfrm>
              <a:prstGeom prst="rect">
                <a:avLst/>
              </a:prstGeom>
              <a:solidFill>
                <a:srgbClr val="692E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93"/>
              <p:cNvSpPr>
                <a:spLocks noChangeArrowheads="1"/>
              </p:cNvSpPr>
              <p:nvPr/>
            </p:nvSpPr>
            <p:spPr bwMode="auto">
              <a:xfrm>
                <a:off x="150" y="3617"/>
                <a:ext cx="313" cy="1"/>
              </a:xfrm>
              <a:prstGeom prst="rect">
                <a:avLst/>
              </a:prstGeom>
              <a:solidFill>
                <a:srgbClr val="692D0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94"/>
              <p:cNvSpPr>
                <a:spLocks noChangeArrowheads="1"/>
              </p:cNvSpPr>
              <p:nvPr/>
            </p:nvSpPr>
            <p:spPr bwMode="auto">
              <a:xfrm>
                <a:off x="150" y="3618"/>
                <a:ext cx="313" cy="1"/>
              </a:xfrm>
              <a:prstGeom prst="rect">
                <a:avLst/>
              </a:prstGeom>
              <a:solidFill>
                <a:srgbClr val="692C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Rectangle 95"/>
              <p:cNvSpPr>
                <a:spLocks noChangeArrowheads="1"/>
              </p:cNvSpPr>
              <p:nvPr/>
            </p:nvSpPr>
            <p:spPr bwMode="auto">
              <a:xfrm>
                <a:off x="150" y="3619"/>
                <a:ext cx="313" cy="1"/>
              </a:xfrm>
              <a:prstGeom prst="rect">
                <a:avLst/>
              </a:prstGeom>
              <a:solidFill>
                <a:srgbClr val="692B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96"/>
              <p:cNvSpPr>
                <a:spLocks noChangeArrowheads="1"/>
              </p:cNvSpPr>
              <p:nvPr/>
            </p:nvSpPr>
            <p:spPr bwMode="auto">
              <a:xfrm>
                <a:off x="150" y="3620"/>
                <a:ext cx="313" cy="1"/>
              </a:xfrm>
              <a:prstGeom prst="rect">
                <a:avLst/>
              </a:prstGeom>
              <a:solidFill>
                <a:srgbClr val="692B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Rectangle 97"/>
              <p:cNvSpPr>
                <a:spLocks noChangeArrowheads="1"/>
              </p:cNvSpPr>
              <p:nvPr/>
            </p:nvSpPr>
            <p:spPr bwMode="auto">
              <a:xfrm>
                <a:off x="150" y="3621"/>
                <a:ext cx="313" cy="2"/>
              </a:xfrm>
              <a:prstGeom prst="rect">
                <a:avLst/>
              </a:prstGeom>
              <a:solidFill>
                <a:srgbClr val="6929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Rectangle 98"/>
              <p:cNvSpPr>
                <a:spLocks noChangeArrowheads="1"/>
              </p:cNvSpPr>
              <p:nvPr/>
            </p:nvSpPr>
            <p:spPr bwMode="auto">
              <a:xfrm>
                <a:off x="150" y="3623"/>
                <a:ext cx="313" cy="1"/>
              </a:xfrm>
              <a:prstGeom prst="rect">
                <a:avLst/>
              </a:prstGeom>
              <a:solidFill>
                <a:srgbClr val="6B29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99"/>
              <p:cNvSpPr>
                <a:spLocks noChangeArrowheads="1"/>
              </p:cNvSpPr>
              <p:nvPr/>
            </p:nvSpPr>
            <p:spPr bwMode="auto">
              <a:xfrm>
                <a:off x="150" y="3624"/>
                <a:ext cx="313" cy="1"/>
              </a:xfrm>
              <a:prstGeom prst="rect">
                <a:avLst/>
              </a:prstGeom>
              <a:solidFill>
                <a:srgbClr val="6B29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00"/>
              <p:cNvSpPr>
                <a:spLocks noChangeArrowheads="1"/>
              </p:cNvSpPr>
              <p:nvPr/>
            </p:nvSpPr>
            <p:spPr bwMode="auto">
              <a:xfrm>
                <a:off x="150" y="3625"/>
                <a:ext cx="313" cy="1"/>
              </a:xfrm>
              <a:prstGeom prst="rect">
                <a:avLst/>
              </a:prstGeom>
              <a:solidFill>
                <a:srgbClr val="6B280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101"/>
              <p:cNvSpPr>
                <a:spLocks noChangeArrowheads="1"/>
              </p:cNvSpPr>
              <p:nvPr/>
            </p:nvSpPr>
            <p:spPr bwMode="auto">
              <a:xfrm>
                <a:off x="150" y="3626"/>
                <a:ext cx="313" cy="1"/>
              </a:xfrm>
              <a:prstGeom prst="rect">
                <a:avLst/>
              </a:prstGeom>
              <a:solidFill>
                <a:srgbClr val="6B27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02"/>
              <p:cNvSpPr>
                <a:spLocks noChangeArrowheads="1"/>
              </p:cNvSpPr>
              <p:nvPr/>
            </p:nvSpPr>
            <p:spPr bwMode="auto">
              <a:xfrm>
                <a:off x="150" y="3627"/>
                <a:ext cx="313" cy="1"/>
              </a:xfrm>
              <a:prstGeom prst="rect">
                <a:avLst/>
              </a:prstGeom>
              <a:solidFill>
                <a:srgbClr val="6B2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03"/>
              <p:cNvSpPr>
                <a:spLocks noChangeArrowheads="1"/>
              </p:cNvSpPr>
              <p:nvPr/>
            </p:nvSpPr>
            <p:spPr bwMode="auto">
              <a:xfrm>
                <a:off x="150" y="3628"/>
                <a:ext cx="313" cy="2"/>
              </a:xfrm>
              <a:prstGeom prst="rect">
                <a:avLst/>
              </a:prstGeom>
              <a:solidFill>
                <a:srgbClr val="6B25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104"/>
              <p:cNvSpPr>
                <a:spLocks noChangeArrowheads="1"/>
              </p:cNvSpPr>
              <p:nvPr/>
            </p:nvSpPr>
            <p:spPr bwMode="auto">
              <a:xfrm>
                <a:off x="150" y="3630"/>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05"/>
              <p:cNvSpPr>
                <a:spLocks noChangeArrowheads="1"/>
              </p:cNvSpPr>
              <p:nvPr/>
            </p:nvSpPr>
            <p:spPr bwMode="auto">
              <a:xfrm>
                <a:off x="150" y="3631"/>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106"/>
              <p:cNvSpPr>
                <a:spLocks noChangeArrowheads="1"/>
              </p:cNvSpPr>
              <p:nvPr/>
            </p:nvSpPr>
            <p:spPr bwMode="auto">
              <a:xfrm>
                <a:off x="150" y="3632"/>
                <a:ext cx="313" cy="1"/>
              </a:xfrm>
              <a:prstGeom prst="rect">
                <a:avLst/>
              </a:prstGeom>
              <a:solidFill>
                <a:srgbClr val="6E24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107"/>
              <p:cNvSpPr>
                <a:spLocks noChangeArrowheads="1"/>
              </p:cNvSpPr>
              <p:nvPr/>
            </p:nvSpPr>
            <p:spPr bwMode="auto">
              <a:xfrm>
                <a:off x="150" y="3633"/>
                <a:ext cx="313" cy="1"/>
              </a:xfrm>
              <a:prstGeom prst="rect">
                <a:avLst/>
              </a:prstGeom>
              <a:solidFill>
                <a:srgbClr val="6E22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108"/>
              <p:cNvSpPr>
                <a:spLocks noChangeArrowheads="1"/>
              </p:cNvSpPr>
              <p:nvPr/>
            </p:nvSpPr>
            <p:spPr bwMode="auto">
              <a:xfrm>
                <a:off x="150" y="3634"/>
                <a:ext cx="313" cy="1"/>
              </a:xfrm>
              <a:prstGeom prst="rect">
                <a:avLst/>
              </a:prstGeom>
              <a:solidFill>
                <a:srgbClr val="6E21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109"/>
              <p:cNvSpPr>
                <a:spLocks noChangeArrowheads="1"/>
              </p:cNvSpPr>
              <p:nvPr/>
            </p:nvSpPr>
            <p:spPr bwMode="auto">
              <a:xfrm>
                <a:off x="150" y="3635"/>
                <a:ext cx="313" cy="2"/>
              </a:xfrm>
              <a:prstGeom prst="rect">
                <a:avLst/>
              </a:prstGeom>
              <a:solidFill>
                <a:srgbClr val="6E1F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110"/>
              <p:cNvSpPr>
                <a:spLocks noChangeArrowheads="1"/>
              </p:cNvSpPr>
              <p:nvPr/>
            </p:nvSpPr>
            <p:spPr bwMode="auto">
              <a:xfrm>
                <a:off x="150" y="3637"/>
                <a:ext cx="313" cy="1"/>
              </a:xfrm>
              <a:prstGeom prst="rect">
                <a:avLst/>
              </a:prstGeom>
              <a:solidFill>
                <a:srgbClr val="6E1F0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11"/>
              <p:cNvSpPr>
                <a:spLocks noChangeArrowheads="1"/>
              </p:cNvSpPr>
              <p:nvPr/>
            </p:nvSpPr>
            <p:spPr bwMode="auto">
              <a:xfrm>
                <a:off x="150" y="3638"/>
                <a:ext cx="313" cy="1"/>
              </a:xfrm>
              <a:prstGeom prst="rect">
                <a:avLst/>
              </a:prstGeom>
              <a:solidFill>
                <a:srgbClr val="701F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12"/>
              <p:cNvSpPr>
                <a:spLocks noChangeArrowheads="1"/>
              </p:cNvSpPr>
              <p:nvPr/>
            </p:nvSpPr>
            <p:spPr bwMode="auto">
              <a:xfrm>
                <a:off x="150" y="3639"/>
                <a:ext cx="313" cy="1"/>
              </a:xfrm>
              <a:prstGeom prst="rect">
                <a:avLst/>
              </a:prstGeom>
              <a:solidFill>
                <a:srgbClr val="701E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113"/>
              <p:cNvSpPr>
                <a:spLocks noChangeArrowheads="1"/>
              </p:cNvSpPr>
              <p:nvPr/>
            </p:nvSpPr>
            <p:spPr bwMode="auto">
              <a:xfrm>
                <a:off x="150" y="3640"/>
                <a:ext cx="313" cy="1"/>
              </a:xfrm>
              <a:prstGeom prst="rect">
                <a:avLst/>
              </a:prstGeom>
              <a:solidFill>
                <a:srgbClr val="701C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114"/>
              <p:cNvSpPr>
                <a:spLocks noChangeArrowheads="1"/>
              </p:cNvSpPr>
              <p:nvPr/>
            </p:nvSpPr>
            <p:spPr bwMode="auto">
              <a:xfrm>
                <a:off x="150" y="3641"/>
                <a:ext cx="313" cy="1"/>
              </a:xfrm>
              <a:prstGeom prst="rect">
                <a:avLst/>
              </a:prstGeom>
              <a:solidFill>
                <a:srgbClr val="701C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115"/>
              <p:cNvSpPr>
                <a:spLocks noChangeArrowheads="1"/>
              </p:cNvSpPr>
              <p:nvPr/>
            </p:nvSpPr>
            <p:spPr bwMode="auto">
              <a:xfrm>
                <a:off x="150" y="3642"/>
                <a:ext cx="313" cy="2"/>
              </a:xfrm>
              <a:prstGeom prst="rect">
                <a:avLst/>
              </a:prstGeom>
              <a:solidFill>
                <a:srgbClr val="7019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116"/>
              <p:cNvSpPr>
                <a:spLocks noChangeArrowheads="1"/>
              </p:cNvSpPr>
              <p:nvPr/>
            </p:nvSpPr>
            <p:spPr bwMode="auto">
              <a:xfrm>
                <a:off x="150" y="3644"/>
                <a:ext cx="313" cy="1"/>
              </a:xfrm>
              <a:prstGeom prst="rect">
                <a:avLst/>
              </a:prstGeom>
              <a:solidFill>
                <a:srgbClr val="7017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17"/>
              <p:cNvSpPr>
                <a:spLocks noChangeArrowheads="1"/>
              </p:cNvSpPr>
              <p:nvPr/>
            </p:nvSpPr>
            <p:spPr bwMode="auto">
              <a:xfrm>
                <a:off x="150" y="3645"/>
                <a:ext cx="313" cy="1"/>
              </a:xfrm>
              <a:prstGeom prst="rect">
                <a:avLst/>
              </a:prstGeom>
              <a:solidFill>
                <a:srgbClr val="7017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18"/>
              <p:cNvSpPr>
                <a:spLocks noChangeArrowheads="1"/>
              </p:cNvSpPr>
              <p:nvPr/>
            </p:nvSpPr>
            <p:spPr bwMode="auto">
              <a:xfrm>
                <a:off x="150" y="3646"/>
                <a:ext cx="313" cy="1"/>
              </a:xfrm>
              <a:prstGeom prst="rect">
                <a:avLst/>
              </a:prstGeom>
              <a:solidFill>
                <a:srgbClr val="7016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119"/>
              <p:cNvSpPr>
                <a:spLocks noChangeArrowheads="1"/>
              </p:cNvSpPr>
              <p:nvPr/>
            </p:nvSpPr>
            <p:spPr bwMode="auto">
              <a:xfrm>
                <a:off x="150" y="3647"/>
                <a:ext cx="313" cy="1"/>
              </a:xfrm>
              <a:prstGeom prst="rect">
                <a:avLst/>
              </a:prstGeom>
              <a:solidFill>
                <a:srgbClr val="7313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120"/>
              <p:cNvSpPr>
                <a:spLocks noChangeArrowheads="1"/>
              </p:cNvSpPr>
              <p:nvPr/>
            </p:nvSpPr>
            <p:spPr bwMode="auto">
              <a:xfrm>
                <a:off x="150" y="3648"/>
                <a:ext cx="313" cy="2"/>
              </a:xfrm>
              <a:prstGeom prst="rect">
                <a:avLst/>
              </a:prstGeom>
              <a:solidFill>
                <a:srgbClr val="731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121"/>
              <p:cNvSpPr>
                <a:spLocks noChangeArrowheads="1"/>
              </p:cNvSpPr>
              <p:nvPr/>
            </p:nvSpPr>
            <p:spPr bwMode="auto">
              <a:xfrm>
                <a:off x="150" y="3650"/>
                <a:ext cx="313" cy="1"/>
              </a:xfrm>
              <a:prstGeom prst="rect">
                <a:avLst/>
              </a:prstGeom>
              <a:solidFill>
                <a:srgbClr val="731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122"/>
              <p:cNvSpPr>
                <a:spLocks noChangeArrowheads="1"/>
              </p:cNvSpPr>
              <p:nvPr/>
            </p:nvSpPr>
            <p:spPr bwMode="auto">
              <a:xfrm>
                <a:off x="150" y="3651"/>
                <a:ext cx="313" cy="1"/>
              </a:xfrm>
              <a:prstGeom prst="rect">
                <a:avLst/>
              </a:prstGeom>
              <a:solidFill>
                <a:srgbClr val="730F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123"/>
              <p:cNvSpPr>
                <a:spLocks noChangeArrowheads="1"/>
              </p:cNvSpPr>
              <p:nvPr/>
            </p:nvSpPr>
            <p:spPr bwMode="auto">
              <a:xfrm>
                <a:off x="150" y="3652"/>
                <a:ext cx="313" cy="1"/>
              </a:xfrm>
              <a:prstGeom prst="rect">
                <a:avLst/>
              </a:prstGeom>
              <a:solidFill>
                <a:srgbClr val="730D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124"/>
              <p:cNvSpPr>
                <a:spLocks noChangeArrowheads="1"/>
              </p:cNvSpPr>
              <p:nvPr/>
            </p:nvSpPr>
            <p:spPr bwMode="auto">
              <a:xfrm>
                <a:off x="150" y="3653"/>
                <a:ext cx="313" cy="1"/>
              </a:xfrm>
              <a:prstGeom prst="rect">
                <a:avLst/>
              </a:prstGeom>
              <a:solidFill>
                <a:srgbClr val="730D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125"/>
              <p:cNvSpPr>
                <a:spLocks noChangeArrowheads="1"/>
              </p:cNvSpPr>
              <p:nvPr/>
            </p:nvSpPr>
            <p:spPr bwMode="auto">
              <a:xfrm>
                <a:off x="150" y="3654"/>
                <a:ext cx="313" cy="1"/>
              </a:xfrm>
              <a:prstGeom prst="rect">
                <a:avLst/>
              </a:prstGeom>
              <a:solidFill>
                <a:srgbClr val="730B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126"/>
              <p:cNvSpPr>
                <a:spLocks noChangeArrowheads="1"/>
              </p:cNvSpPr>
              <p:nvPr/>
            </p:nvSpPr>
            <p:spPr bwMode="auto">
              <a:xfrm>
                <a:off x="150" y="3655"/>
                <a:ext cx="313" cy="2"/>
              </a:xfrm>
              <a:prstGeom prst="rect">
                <a:avLst/>
              </a:prstGeom>
              <a:solidFill>
                <a:srgbClr val="750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127"/>
              <p:cNvSpPr>
                <a:spLocks noChangeArrowheads="1"/>
              </p:cNvSpPr>
              <p:nvPr/>
            </p:nvSpPr>
            <p:spPr bwMode="auto">
              <a:xfrm>
                <a:off x="150" y="3657"/>
                <a:ext cx="313" cy="1"/>
              </a:xfrm>
              <a:prstGeom prst="rect">
                <a:avLst/>
              </a:prstGeom>
              <a:solidFill>
                <a:srgbClr val="750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128"/>
              <p:cNvSpPr>
                <a:spLocks noChangeArrowheads="1"/>
              </p:cNvSpPr>
              <p:nvPr/>
            </p:nvSpPr>
            <p:spPr bwMode="auto">
              <a:xfrm>
                <a:off x="150" y="3658"/>
                <a:ext cx="313" cy="1"/>
              </a:xfrm>
              <a:prstGeom prst="rect">
                <a:avLst/>
              </a:prstGeom>
              <a:solidFill>
                <a:srgbClr val="750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129"/>
              <p:cNvSpPr>
                <a:spLocks noChangeArrowheads="1"/>
              </p:cNvSpPr>
              <p:nvPr/>
            </p:nvSpPr>
            <p:spPr bwMode="auto">
              <a:xfrm>
                <a:off x="150" y="3659"/>
                <a:ext cx="313" cy="1"/>
              </a:xfrm>
              <a:prstGeom prst="rect">
                <a:avLst/>
              </a:prstGeom>
              <a:solidFill>
                <a:srgbClr val="7503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130"/>
              <p:cNvSpPr>
                <a:spLocks noChangeArrowheads="1"/>
              </p:cNvSpPr>
              <p:nvPr/>
            </p:nvSpPr>
            <p:spPr bwMode="auto">
              <a:xfrm>
                <a:off x="150" y="3660"/>
                <a:ext cx="313" cy="1"/>
              </a:xfrm>
              <a:prstGeom prst="rect">
                <a:avLst/>
              </a:prstGeom>
              <a:solidFill>
                <a:srgbClr val="7503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131"/>
              <p:cNvSpPr>
                <a:spLocks noChangeArrowheads="1"/>
              </p:cNvSpPr>
              <p:nvPr/>
            </p:nvSpPr>
            <p:spPr bwMode="auto">
              <a:xfrm>
                <a:off x="150" y="3661"/>
                <a:ext cx="313" cy="1"/>
              </a:xfrm>
              <a:prstGeom prst="rect">
                <a:avLst/>
              </a:prstGeom>
              <a:solidFill>
                <a:srgbClr val="75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132"/>
              <p:cNvSpPr>
                <a:spLocks noChangeArrowheads="1"/>
              </p:cNvSpPr>
              <p:nvPr/>
            </p:nvSpPr>
            <p:spPr bwMode="auto">
              <a:xfrm>
                <a:off x="150" y="3662"/>
                <a:ext cx="313" cy="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133"/>
              <p:cNvSpPr>
                <a:spLocks noChangeArrowheads="1"/>
              </p:cNvSpPr>
              <p:nvPr/>
            </p:nvSpPr>
            <p:spPr bwMode="auto">
              <a:xfrm>
                <a:off x="150" y="3664"/>
                <a:ext cx="313" cy="1"/>
              </a:xfrm>
              <a:prstGeom prst="rect">
                <a:avLst/>
              </a:prstGeom>
              <a:solidFill>
                <a:srgbClr val="8001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134"/>
              <p:cNvSpPr>
                <a:spLocks noChangeArrowheads="1"/>
              </p:cNvSpPr>
              <p:nvPr/>
            </p:nvSpPr>
            <p:spPr bwMode="auto">
              <a:xfrm>
                <a:off x="150" y="3665"/>
                <a:ext cx="313" cy="1"/>
              </a:xfrm>
              <a:prstGeom prst="rect">
                <a:avLst/>
              </a:prstGeom>
              <a:solidFill>
                <a:srgbClr val="8504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135"/>
              <p:cNvSpPr>
                <a:spLocks noChangeArrowheads="1"/>
              </p:cNvSpPr>
              <p:nvPr/>
            </p:nvSpPr>
            <p:spPr bwMode="auto">
              <a:xfrm>
                <a:off x="150" y="3666"/>
                <a:ext cx="313" cy="1"/>
              </a:xfrm>
              <a:prstGeom prst="rect">
                <a:avLst/>
              </a:prstGeom>
              <a:solidFill>
                <a:srgbClr val="8706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136"/>
              <p:cNvSpPr>
                <a:spLocks noChangeArrowheads="1"/>
              </p:cNvSpPr>
              <p:nvPr/>
            </p:nvSpPr>
            <p:spPr bwMode="auto">
              <a:xfrm>
                <a:off x="150" y="3667"/>
                <a:ext cx="313" cy="1"/>
              </a:xfrm>
              <a:prstGeom prst="rect">
                <a:avLst/>
              </a:prstGeom>
              <a:solidFill>
                <a:srgbClr val="8A0A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137"/>
              <p:cNvSpPr>
                <a:spLocks noChangeArrowheads="1"/>
              </p:cNvSpPr>
              <p:nvPr/>
            </p:nvSpPr>
            <p:spPr bwMode="auto">
              <a:xfrm>
                <a:off x="150" y="3668"/>
                <a:ext cx="313" cy="1"/>
              </a:xfrm>
              <a:prstGeom prst="rect">
                <a:avLst/>
              </a:prstGeom>
              <a:solidFill>
                <a:srgbClr val="8C0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138"/>
              <p:cNvSpPr>
                <a:spLocks noChangeArrowheads="1"/>
              </p:cNvSpPr>
              <p:nvPr/>
            </p:nvSpPr>
            <p:spPr bwMode="auto">
              <a:xfrm>
                <a:off x="150" y="3669"/>
                <a:ext cx="313" cy="2"/>
              </a:xfrm>
              <a:prstGeom prst="rect">
                <a:avLst/>
              </a:prstGeom>
              <a:solidFill>
                <a:srgbClr val="8F0D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139"/>
              <p:cNvSpPr>
                <a:spLocks noChangeArrowheads="1"/>
              </p:cNvSpPr>
              <p:nvPr/>
            </p:nvSpPr>
            <p:spPr bwMode="auto">
              <a:xfrm>
                <a:off x="150" y="3671"/>
                <a:ext cx="313" cy="1"/>
              </a:xfrm>
              <a:prstGeom prst="rect">
                <a:avLst/>
              </a:prstGeom>
              <a:solidFill>
                <a:srgbClr val="9110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140"/>
              <p:cNvSpPr>
                <a:spLocks noChangeArrowheads="1"/>
              </p:cNvSpPr>
              <p:nvPr/>
            </p:nvSpPr>
            <p:spPr bwMode="auto">
              <a:xfrm>
                <a:off x="150" y="3672"/>
                <a:ext cx="313" cy="1"/>
              </a:xfrm>
              <a:prstGeom prst="rect">
                <a:avLst/>
              </a:prstGeom>
              <a:solidFill>
                <a:srgbClr val="9415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141"/>
              <p:cNvSpPr>
                <a:spLocks noChangeArrowheads="1"/>
              </p:cNvSpPr>
              <p:nvPr/>
            </p:nvSpPr>
            <p:spPr bwMode="auto">
              <a:xfrm>
                <a:off x="150" y="3673"/>
                <a:ext cx="313" cy="1"/>
              </a:xfrm>
              <a:prstGeom prst="rect">
                <a:avLst/>
              </a:prstGeom>
              <a:solidFill>
                <a:srgbClr val="961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142"/>
              <p:cNvSpPr>
                <a:spLocks noChangeArrowheads="1"/>
              </p:cNvSpPr>
              <p:nvPr/>
            </p:nvSpPr>
            <p:spPr bwMode="auto">
              <a:xfrm>
                <a:off x="150" y="3674"/>
                <a:ext cx="313" cy="1"/>
              </a:xfrm>
              <a:prstGeom prst="rect">
                <a:avLst/>
              </a:prstGeom>
              <a:solidFill>
                <a:srgbClr val="991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143"/>
              <p:cNvSpPr>
                <a:spLocks noChangeArrowheads="1"/>
              </p:cNvSpPr>
              <p:nvPr/>
            </p:nvSpPr>
            <p:spPr bwMode="auto">
              <a:xfrm>
                <a:off x="150" y="3675"/>
                <a:ext cx="313" cy="2"/>
              </a:xfrm>
              <a:prstGeom prst="rect">
                <a:avLst/>
              </a:prstGeom>
              <a:solidFill>
                <a:srgbClr val="9E1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144"/>
              <p:cNvSpPr>
                <a:spLocks noChangeArrowheads="1"/>
              </p:cNvSpPr>
              <p:nvPr/>
            </p:nvSpPr>
            <p:spPr bwMode="auto">
              <a:xfrm>
                <a:off x="150" y="3677"/>
                <a:ext cx="313" cy="1"/>
              </a:xfrm>
              <a:prstGeom prst="rect">
                <a:avLst/>
              </a:prstGeom>
              <a:solidFill>
                <a:srgbClr val="A121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145"/>
              <p:cNvSpPr>
                <a:spLocks noChangeArrowheads="1"/>
              </p:cNvSpPr>
              <p:nvPr/>
            </p:nvSpPr>
            <p:spPr bwMode="auto">
              <a:xfrm>
                <a:off x="150" y="3678"/>
                <a:ext cx="313" cy="1"/>
              </a:xfrm>
              <a:prstGeom prst="rect">
                <a:avLst/>
              </a:prstGeom>
              <a:solidFill>
                <a:srgbClr val="A32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146"/>
              <p:cNvSpPr>
                <a:spLocks noChangeArrowheads="1"/>
              </p:cNvSpPr>
              <p:nvPr/>
            </p:nvSpPr>
            <p:spPr bwMode="auto">
              <a:xfrm>
                <a:off x="150" y="3679"/>
                <a:ext cx="313" cy="1"/>
              </a:xfrm>
              <a:prstGeom prst="rect">
                <a:avLst/>
              </a:prstGeom>
              <a:solidFill>
                <a:srgbClr val="A628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147"/>
              <p:cNvSpPr>
                <a:spLocks noChangeArrowheads="1"/>
              </p:cNvSpPr>
              <p:nvPr/>
            </p:nvSpPr>
            <p:spPr bwMode="auto">
              <a:xfrm>
                <a:off x="150" y="3680"/>
                <a:ext cx="313" cy="1"/>
              </a:xfrm>
              <a:prstGeom prst="rect">
                <a:avLst/>
              </a:prstGeom>
              <a:solidFill>
                <a:srgbClr val="A82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148"/>
              <p:cNvSpPr>
                <a:spLocks noChangeArrowheads="1"/>
              </p:cNvSpPr>
              <p:nvPr/>
            </p:nvSpPr>
            <p:spPr bwMode="auto">
              <a:xfrm>
                <a:off x="150" y="3681"/>
                <a:ext cx="313" cy="1"/>
              </a:xfrm>
              <a:prstGeom prst="rect">
                <a:avLst/>
              </a:prstGeom>
              <a:solidFill>
                <a:srgbClr val="AB2F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149"/>
              <p:cNvSpPr>
                <a:spLocks noChangeArrowheads="1"/>
              </p:cNvSpPr>
              <p:nvPr/>
            </p:nvSpPr>
            <p:spPr bwMode="auto">
              <a:xfrm>
                <a:off x="150" y="3682"/>
                <a:ext cx="313" cy="2"/>
              </a:xfrm>
              <a:prstGeom prst="rect">
                <a:avLst/>
              </a:prstGeom>
              <a:solidFill>
                <a:srgbClr val="AD3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150"/>
              <p:cNvSpPr>
                <a:spLocks noChangeArrowheads="1"/>
              </p:cNvSpPr>
              <p:nvPr/>
            </p:nvSpPr>
            <p:spPr bwMode="auto">
              <a:xfrm>
                <a:off x="150" y="3684"/>
                <a:ext cx="313" cy="1"/>
              </a:xfrm>
              <a:prstGeom prst="rect">
                <a:avLst/>
              </a:prstGeom>
              <a:solidFill>
                <a:srgbClr val="B03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151"/>
              <p:cNvSpPr>
                <a:spLocks noChangeArrowheads="1"/>
              </p:cNvSpPr>
              <p:nvPr/>
            </p:nvSpPr>
            <p:spPr bwMode="auto">
              <a:xfrm>
                <a:off x="150" y="3685"/>
                <a:ext cx="313" cy="1"/>
              </a:xfrm>
              <a:prstGeom prst="rect">
                <a:avLst/>
              </a:prstGeom>
              <a:solidFill>
                <a:srgbClr val="B33A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152"/>
              <p:cNvSpPr>
                <a:spLocks noChangeArrowheads="1"/>
              </p:cNvSpPr>
              <p:nvPr/>
            </p:nvSpPr>
            <p:spPr bwMode="auto">
              <a:xfrm>
                <a:off x="150" y="3686"/>
                <a:ext cx="313" cy="1"/>
              </a:xfrm>
              <a:prstGeom prst="rect">
                <a:avLst/>
              </a:prstGeom>
              <a:solidFill>
                <a:srgbClr val="B83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153"/>
              <p:cNvSpPr>
                <a:spLocks noChangeArrowheads="1"/>
              </p:cNvSpPr>
              <p:nvPr/>
            </p:nvSpPr>
            <p:spPr bwMode="auto">
              <a:xfrm>
                <a:off x="150" y="3687"/>
                <a:ext cx="313" cy="1"/>
              </a:xfrm>
              <a:prstGeom prst="rect">
                <a:avLst/>
              </a:prstGeom>
              <a:solidFill>
                <a:srgbClr val="BA4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154"/>
              <p:cNvSpPr>
                <a:spLocks noChangeArrowheads="1"/>
              </p:cNvSpPr>
              <p:nvPr/>
            </p:nvSpPr>
            <p:spPr bwMode="auto">
              <a:xfrm>
                <a:off x="527" y="3491"/>
                <a:ext cx="53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High : 3544.38</a:t>
                </a:r>
                <a:endParaRPr kumimoji="0" lang="en-US" altLang="en-US" sz="1050" b="1" i="0" u="none" strike="noStrike" cap="none" normalizeH="0" baseline="0" dirty="0">
                  <a:ln>
                    <a:noFill/>
                  </a:ln>
                  <a:solidFill>
                    <a:schemeClr val="tx1"/>
                  </a:solidFill>
                  <a:effectLst/>
                  <a:latin typeface="+mn-lt"/>
                </a:endParaRPr>
              </a:p>
            </p:txBody>
          </p:sp>
          <p:sp>
            <p:nvSpPr>
              <p:cNvPr id="269" name="Line 155"/>
              <p:cNvSpPr>
                <a:spLocks noChangeShapeType="1"/>
              </p:cNvSpPr>
              <p:nvPr/>
            </p:nvSpPr>
            <p:spPr bwMode="auto">
              <a:xfrm>
                <a:off x="463" y="3680"/>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0" name="Rectangle 156"/>
              <p:cNvSpPr>
                <a:spLocks noChangeArrowheads="1"/>
              </p:cNvSpPr>
              <p:nvPr/>
            </p:nvSpPr>
            <p:spPr bwMode="auto">
              <a:xfrm>
                <a:off x="150" y="3680"/>
                <a:ext cx="313" cy="1"/>
              </a:xfrm>
              <a:prstGeom prst="rect">
                <a:avLst/>
              </a:prstGeom>
              <a:solidFill>
                <a:srgbClr val="BD4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157"/>
              <p:cNvSpPr>
                <a:spLocks noChangeArrowheads="1"/>
              </p:cNvSpPr>
              <p:nvPr/>
            </p:nvSpPr>
            <p:spPr bwMode="auto">
              <a:xfrm>
                <a:off x="150" y="3681"/>
                <a:ext cx="313" cy="1"/>
              </a:xfrm>
              <a:prstGeom prst="rect">
                <a:avLst/>
              </a:prstGeom>
              <a:solidFill>
                <a:srgbClr val="BF4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158"/>
              <p:cNvSpPr>
                <a:spLocks noChangeArrowheads="1"/>
              </p:cNvSpPr>
              <p:nvPr/>
            </p:nvSpPr>
            <p:spPr bwMode="auto">
              <a:xfrm>
                <a:off x="150" y="3682"/>
                <a:ext cx="313" cy="2"/>
              </a:xfrm>
              <a:prstGeom prst="rect">
                <a:avLst/>
              </a:prstGeom>
              <a:solidFill>
                <a:srgbClr val="C24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159"/>
              <p:cNvSpPr>
                <a:spLocks noChangeArrowheads="1"/>
              </p:cNvSpPr>
              <p:nvPr/>
            </p:nvSpPr>
            <p:spPr bwMode="auto">
              <a:xfrm>
                <a:off x="150" y="3684"/>
                <a:ext cx="313" cy="1"/>
              </a:xfrm>
              <a:prstGeom prst="rect">
                <a:avLst/>
              </a:prstGeom>
              <a:solidFill>
                <a:srgbClr val="C45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160"/>
              <p:cNvSpPr>
                <a:spLocks noChangeArrowheads="1"/>
              </p:cNvSpPr>
              <p:nvPr/>
            </p:nvSpPr>
            <p:spPr bwMode="auto">
              <a:xfrm>
                <a:off x="150" y="3685"/>
                <a:ext cx="313" cy="1"/>
              </a:xfrm>
              <a:prstGeom prst="rect">
                <a:avLst/>
              </a:prstGeom>
              <a:solidFill>
                <a:srgbClr val="C95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161"/>
              <p:cNvSpPr>
                <a:spLocks noChangeArrowheads="1"/>
              </p:cNvSpPr>
              <p:nvPr/>
            </p:nvSpPr>
            <p:spPr bwMode="auto">
              <a:xfrm>
                <a:off x="150" y="3686"/>
                <a:ext cx="313" cy="1"/>
              </a:xfrm>
              <a:prstGeom prst="rect">
                <a:avLst/>
              </a:prstGeom>
              <a:solidFill>
                <a:srgbClr val="CC5A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162"/>
              <p:cNvSpPr>
                <a:spLocks noChangeArrowheads="1"/>
              </p:cNvSpPr>
              <p:nvPr/>
            </p:nvSpPr>
            <p:spPr bwMode="auto">
              <a:xfrm>
                <a:off x="150" y="3687"/>
                <a:ext cx="313" cy="1"/>
              </a:xfrm>
              <a:prstGeom prst="rect">
                <a:avLst/>
              </a:prstGeom>
              <a:solidFill>
                <a:srgbClr val="CF5E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163"/>
              <p:cNvSpPr>
                <a:spLocks noChangeArrowheads="1"/>
              </p:cNvSpPr>
              <p:nvPr/>
            </p:nvSpPr>
            <p:spPr bwMode="auto">
              <a:xfrm>
                <a:off x="150" y="3688"/>
                <a:ext cx="313" cy="1"/>
              </a:xfrm>
              <a:prstGeom prst="rect">
                <a:avLst/>
              </a:prstGeom>
              <a:solidFill>
                <a:srgbClr val="D163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164"/>
              <p:cNvSpPr>
                <a:spLocks noChangeArrowheads="1"/>
              </p:cNvSpPr>
              <p:nvPr/>
            </p:nvSpPr>
            <p:spPr bwMode="auto">
              <a:xfrm>
                <a:off x="150" y="3689"/>
                <a:ext cx="313" cy="2"/>
              </a:xfrm>
              <a:prstGeom prst="rect">
                <a:avLst/>
              </a:prstGeom>
              <a:solidFill>
                <a:srgbClr val="D46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165"/>
              <p:cNvSpPr>
                <a:spLocks noChangeArrowheads="1"/>
              </p:cNvSpPr>
              <p:nvPr/>
            </p:nvSpPr>
            <p:spPr bwMode="auto">
              <a:xfrm>
                <a:off x="150" y="3691"/>
                <a:ext cx="313" cy="1"/>
              </a:xfrm>
              <a:prstGeom prst="rect">
                <a:avLst/>
              </a:prstGeom>
              <a:solidFill>
                <a:srgbClr val="D66C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166"/>
              <p:cNvSpPr>
                <a:spLocks noChangeArrowheads="1"/>
              </p:cNvSpPr>
              <p:nvPr/>
            </p:nvSpPr>
            <p:spPr bwMode="auto">
              <a:xfrm>
                <a:off x="150" y="3692"/>
                <a:ext cx="313" cy="1"/>
              </a:xfrm>
              <a:prstGeom prst="rect">
                <a:avLst/>
              </a:prstGeom>
              <a:solidFill>
                <a:srgbClr val="DB76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167"/>
              <p:cNvSpPr>
                <a:spLocks noChangeArrowheads="1"/>
              </p:cNvSpPr>
              <p:nvPr/>
            </p:nvSpPr>
            <p:spPr bwMode="auto">
              <a:xfrm>
                <a:off x="150" y="3693"/>
                <a:ext cx="313" cy="1"/>
              </a:xfrm>
              <a:prstGeom prst="rect">
                <a:avLst/>
              </a:prstGeom>
              <a:solidFill>
                <a:srgbClr val="DE7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68"/>
              <p:cNvSpPr>
                <a:spLocks noChangeArrowheads="1"/>
              </p:cNvSpPr>
              <p:nvPr/>
            </p:nvSpPr>
            <p:spPr bwMode="auto">
              <a:xfrm>
                <a:off x="150" y="3694"/>
                <a:ext cx="313" cy="1"/>
              </a:xfrm>
              <a:prstGeom prst="rect">
                <a:avLst/>
              </a:prstGeom>
              <a:solidFill>
                <a:srgbClr val="E080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69"/>
              <p:cNvSpPr>
                <a:spLocks noChangeArrowheads="1"/>
              </p:cNvSpPr>
              <p:nvPr/>
            </p:nvSpPr>
            <p:spPr bwMode="auto">
              <a:xfrm>
                <a:off x="150" y="3695"/>
                <a:ext cx="313" cy="1"/>
              </a:xfrm>
              <a:prstGeom prst="rect">
                <a:avLst/>
              </a:prstGeom>
              <a:solidFill>
                <a:srgbClr val="E385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70"/>
              <p:cNvSpPr>
                <a:spLocks noChangeArrowheads="1"/>
              </p:cNvSpPr>
              <p:nvPr/>
            </p:nvSpPr>
            <p:spPr bwMode="auto">
              <a:xfrm>
                <a:off x="150" y="3696"/>
                <a:ext cx="313" cy="2"/>
              </a:xfrm>
              <a:prstGeom prst="rect">
                <a:avLst/>
              </a:prstGeom>
              <a:solidFill>
                <a:srgbClr val="E68B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71"/>
              <p:cNvSpPr>
                <a:spLocks noChangeArrowheads="1"/>
              </p:cNvSpPr>
              <p:nvPr/>
            </p:nvSpPr>
            <p:spPr bwMode="auto">
              <a:xfrm>
                <a:off x="150" y="3698"/>
                <a:ext cx="313" cy="1"/>
              </a:xfrm>
              <a:prstGeom prst="rect">
                <a:avLst/>
              </a:prstGeom>
              <a:solidFill>
                <a:srgbClr val="EB9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72"/>
              <p:cNvSpPr>
                <a:spLocks noChangeArrowheads="1"/>
              </p:cNvSpPr>
              <p:nvPr/>
            </p:nvSpPr>
            <p:spPr bwMode="auto">
              <a:xfrm>
                <a:off x="150" y="3699"/>
                <a:ext cx="313" cy="1"/>
              </a:xfrm>
              <a:prstGeom prst="rect">
                <a:avLst/>
              </a:prstGeom>
              <a:solidFill>
                <a:srgbClr val="ED97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73"/>
              <p:cNvSpPr>
                <a:spLocks noChangeArrowheads="1"/>
              </p:cNvSpPr>
              <p:nvPr/>
            </p:nvSpPr>
            <p:spPr bwMode="auto">
              <a:xfrm>
                <a:off x="150" y="3700"/>
                <a:ext cx="313" cy="1"/>
              </a:xfrm>
              <a:prstGeom prst="rect">
                <a:avLst/>
              </a:prstGeom>
              <a:solidFill>
                <a:srgbClr val="F09D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74"/>
              <p:cNvSpPr>
                <a:spLocks noChangeArrowheads="1"/>
              </p:cNvSpPr>
              <p:nvPr/>
            </p:nvSpPr>
            <p:spPr bwMode="auto">
              <a:xfrm>
                <a:off x="150" y="3701"/>
                <a:ext cx="313" cy="1"/>
              </a:xfrm>
              <a:prstGeom prst="rect">
                <a:avLst/>
              </a:prstGeom>
              <a:solidFill>
                <a:srgbClr val="F2A2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75"/>
              <p:cNvSpPr>
                <a:spLocks noChangeArrowheads="1"/>
              </p:cNvSpPr>
              <p:nvPr/>
            </p:nvSpPr>
            <p:spPr bwMode="auto">
              <a:xfrm>
                <a:off x="150" y="3702"/>
                <a:ext cx="313" cy="1"/>
              </a:xfrm>
              <a:prstGeom prst="rect">
                <a:avLst/>
              </a:prstGeom>
              <a:solidFill>
                <a:srgbClr val="F5AC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76"/>
              <p:cNvSpPr>
                <a:spLocks noChangeArrowheads="1"/>
              </p:cNvSpPr>
              <p:nvPr/>
            </p:nvSpPr>
            <p:spPr bwMode="auto">
              <a:xfrm>
                <a:off x="150" y="3703"/>
                <a:ext cx="313" cy="2"/>
              </a:xfrm>
              <a:prstGeom prst="rect">
                <a:avLst/>
              </a:prstGeom>
              <a:solidFill>
                <a:srgbClr val="FAB40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77"/>
              <p:cNvSpPr>
                <a:spLocks noChangeArrowheads="1"/>
              </p:cNvSpPr>
              <p:nvPr/>
            </p:nvSpPr>
            <p:spPr bwMode="auto">
              <a:xfrm>
                <a:off x="150" y="3705"/>
                <a:ext cx="313" cy="1"/>
              </a:xfrm>
              <a:prstGeom prst="rect">
                <a:avLst/>
              </a:prstGeom>
              <a:solidFill>
                <a:srgbClr val="FCBA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78"/>
              <p:cNvSpPr>
                <a:spLocks noChangeArrowheads="1"/>
              </p:cNvSpPr>
              <p:nvPr/>
            </p:nvSpPr>
            <p:spPr bwMode="auto">
              <a:xfrm>
                <a:off x="150" y="3706"/>
                <a:ext cx="313" cy="1"/>
              </a:xfrm>
              <a:prstGeom prst="rect">
                <a:avLst/>
              </a:prstGeom>
              <a:solidFill>
                <a:srgbClr val="F7B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79"/>
              <p:cNvSpPr>
                <a:spLocks noChangeArrowheads="1"/>
              </p:cNvSpPr>
              <p:nvPr/>
            </p:nvSpPr>
            <p:spPr bwMode="auto">
              <a:xfrm>
                <a:off x="150" y="3707"/>
                <a:ext cx="313" cy="1"/>
              </a:xfrm>
              <a:prstGeom prst="rect">
                <a:avLst/>
              </a:prstGeom>
              <a:solidFill>
                <a:srgbClr val="F2B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80"/>
              <p:cNvSpPr>
                <a:spLocks noChangeArrowheads="1"/>
              </p:cNvSpPr>
              <p:nvPr/>
            </p:nvSpPr>
            <p:spPr bwMode="auto">
              <a:xfrm>
                <a:off x="150" y="3708"/>
                <a:ext cx="313" cy="1"/>
              </a:xfrm>
              <a:prstGeom prst="rect">
                <a:avLst/>
              </a:prstGeom>
              <a:solidFill>
                <a:srgbClr val="EDBD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81"/>
              <p:cNvSpPr>
                <a:spLocks noChangeArrowheads="1"/>
              </p:cNvSpPr>
              <p:nvPr/>
            </p:nvSpPr>
            <p:spPr bwMode="auto">
              <a:xfrm>
                <a:off x="150" y="3709"/>
                <a:ext cx="313" cy="2"/>
              </a:xfrm>
              <a:prstGeom prst="rect">
                <a:avLst/>
              </a:prstGeom>
              <a:solidFill>
                <a:srgbClr val="EBBF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82"/>
              <p:cNvSpPr>
                <a:spLocks noChangeArrowheads="1"/>
              </p:cNvSpPr>
              <p:nvPr/>
            </p:nvSpPr>
            <p:spPr bwMode="auto">
              <a:xfrm>
                <a:off x="150" y="3711"/>
                <a:ext cx="313" cy="1"/>
              </a:xfrm>
              <a:prstGeom prst="rect">
                <a:avLst/>
              </a:prstGeom>
              <a:solidFill>
                <a:srgbClr val="E6C2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83"/>
              <p:cNvSpPr>
                <a:spLocks noChangeArrowheads="1"/>
              </p:cNvSpPr>
              <p:nvPr/>
            </p:nvSpPr>
            <p:spPr bwMode="auto">
              <a:xfrm>
                <a:off x="150" y="3712"/>
                <a:ext cx="313" cy="1"/>
              </a:xfrm>
              <a:prstGeom prst="rect">
                <a:avLst/>
              </a:prstGeom>
              <a:solidFill>
                <a:srgbClr val="E0C2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84"/>
              <p:cNvSpPr>
                <a:spLocks noChangeArrowheads="1"/>
              </p:cNvSpPr>
              <p:nvPr/>
            </p:nvSpPr>
            <p:spPr bwMode="auto">
              <a:xfrm>
                <a:off x="150" y="3713"/>
                <a:ext cx="313" cy="1"/>
              </a:xfrm>
              <a:prstGeom prst="rect">
                <a:avLst/>
              </a:prstGeom>
              <a:solidFill>
                <a:srgbClr val="DBC1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85"/>
              <p:cNvSpPr>
                <a:spLocks noChangeArrowheads="1"/>
              </p:cNvSpPr>
              <p:nvPr/>
            </p:nvSpPr>
            <p:spPr bwMode="auto">
              <a:xfrm>
                <a:off x="150" y="3714"/>
                <a:ext cx="313" cy="1"/>
              </a:xfrm>
              <a:prstGeom prst="rect">
                <a:avLst/>
              </a:prstGeom>
              <a:solidFill>
                <a:srgbClr val="D9C2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86"/>
              <p:cNvSpPr>
                <a:spLocks noChangeArrowheads="1"/>
              </p:cNvSpPr>
              <p:nvPr/>
            </p:nvSpPr>
            <p:spPr bwMode="auto">
              <a:xfrm>
                <a:off x="150" y="3715"/>
                <a:ext cx="313" cy="1"/>
              </a:xfrm>
              <a:prstGeom prst="rect">
                <a:avLst/>
              </a:prstGeom>
              <a:solidFill>
                <a:srgbClr val="D4C4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87"/>
              <p:cNvSpPr>
                <a:spLocks noChangeArrowheads="1"/>
              </p:cNvSpPr>
              <p:nvPr/>
            </p:nvSpPr>
            <p:spPr bwMode="auto">
              <a:xfrm>
                <a:off x="150" y="3716"/>
                <a:ext cx="313" cy="2"/>
              </a:xfrm>
              <a:prstGeom prst="rect">
                <a:avLst/>
              </a:prstGeom>
              <a:solidFill>
                <a:srgbClr val="CFC3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88"/>
              <p:cNvSpPr>
                <a:spLocks noChangeArrowheads="1"/>
              </p:cNvSpPr>
              <p:nvPr/>
            </p:nvSpPr>
            <p:spPr bwMode="auto">
              <a:xfrm>
                <a:off x="150" y="3718"/>
                <a:ext cx="313" cy="1"/>
              </a:xfrm>
              <a:prstGeom prst="rect">
                <a:avLst/>
              </a:prstGeom>
              <a:solidFill>
                <a:srgbClr val="C9C1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89"/>
              <p:cNvSpPr>
                <a:spLocks noChangeArrowheads="1"/>
              </p:cNvSpPr>
              <p:nvPr/>
            </p:nvSpPr>
            <p:spPr bwMode="auto">
              <a:xfrm>
                <a:off x="150" y="3719"/>
                <a:ext cx="313" cy="1"/>
              </a:xfrm>
              <a:prstGeom prst="rect">
                <a:avLst/>
              </a:prstGeom>
              <a:solidFill>
                <a:srgbClr val="C7C1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90"/>
              <p:cNvSpPr>
                <a:spLocks noChangeArrowheads="1"/>
              </p:cNvSpPr>
              <p:nvPr/>
            </p:nvSpPr>
            <p:spPr bwMode="auto">
              <a:xfrm>
                <a:off x="150" y="3720"/>
                <a:ext cx="313" cy="1"/>
              </a:xfrm>
              <a:prstGeom prst="rect">
                <a:avLst/>
              </a:prstGeom>
              <a:solidFill>
                <a:srgbClr val="C2C2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91"/>
              <p:cNvSpPr>
                <a:spLocks noChangeArrowheads="1"/>
              </p:cNvSpPr>
              <p:nvPr/>
            </p:nvSpPr>
            <p:spPr bwMode="auto">
              <a:xfrm>
                <a:off x="150" y="3721"/>
                <a:ext cx="313" cy="1"/>
              </a:xfrm>
              <a:prstGeom prst="rect">
                <a:avLst/>
              </a:prstGeom>
              <a:solidFill>
                <a:srgbClr val="BABD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92"/>
              <p:cNvSpPr>
                <a:spLocks noChangeArrowheads="1"/>
              </p:cNvSpPr>
              <p:nvPr/>
            </p:nvSpPr>
            <p:spPr bwMode="auto">
              <a:xfrm>
                <a:off x="150" y="3722"/>
                <a:ext cx="313" cy="1"/>
              </a:xfrm>
              <a:prstGeom prst="rect">
                <a:avLst/>
              </a:prstGeom>
              <a:solidFill>
                <a:srgbClr val="B3B8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93"/>
              <p:cNvSpPr>
                <a:spLocks noChangeArrowheads="1"/>
              </p:cNvSpPr>
              <p:nvPr/>
            </p:nvSpPr>
            <p:spPr bwMode="auto">
              <a:xfrm>
                <a:off x="150" y="3723"/>
                <a:ext cx="313" cy="2"/>
              </a:xfrm>
              <a:prstGeom prst="rect">
                <a:avLst/>
              </a:prstGeom>
              <a:solidFill>
                <a:srgbClr val="AEB5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94"/>
              <p:cNvSpPr>
                <a:spLocks noChangeArrowheads="1"/>
              </p:cNvSpPr>
              <p:nvPr/>
            </p:nvSpPr>
            <p:spPr bwMode="auto">
              <a:xfrm>
                <a:off x="150" y="3725"/>
                <a:ext cx="313" cy="1"/>
              </a:xfrm>
              <a:prstGeom prst="rect">
                <a:avLst/>
              </a:prstGeom>
              <a:solidFill>
                <a:srgbClr val="A5B0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95"/>
              <p:cNvSpPr>
                <a:spLocks noChangeArrowheads="1"/>
              </p:cNvSpPr>
              <p:nvPr/>
            </p:nvSpPr>
            <p:spPr bwMode="auto">
              <a:xfrm>
                <a:off x="150" y="3726"/>
                <a:ext cx="313" cy="1"/>
              </a:xfrm>
              <a:prstGeom prst="rect">
                <a:avLst/>
              </a:prstGeom>
              <a:solidFill>
                <a:srgbClr val="9EA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96"/>
              <p:cNvSpPr>
                <a:spLocks noChangeArrowheads="1"/>
              </p:cNvSpPr>
              <p:nvPr/>
            </p:nvSpPr>
            <p:spPr bwMode="auto">
              <a:xfrm>
                <a:off x="150" y="3727"/>
                <a:ext cx="313" cy="1"/>
              </a:xfrm>
              <a:prstGeom prst="rect">
                <a:avLst/>
              </a:prstGeom>
              <a:solidFill>
                <a:srgbClr val="97A6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97"/>
              <p:cNvSpPr>
                <a:spLocks noChangeArrowheads="1"/>
              </p:cNvSpPr>
              <p:nvPr/>
            </p:nvSpPr>
            <p:spPr bwMode="auto">
              <a:xfrm>
                <a:off x="150" y="3728"/>
                <a:ext cx="313" cy="1"/>
              </a:xfrm>
              <a:prstGeom prst="rect">
                <a:avLst/>
              </a:prstGeom>
              <a:solidFill>
                <a:srgbClr val="93A3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98"/>
              <p:cNvSpPr>
                <a:spLocks noChangeArrowheads="1"/>
              </p:cNvSpPr>
              <p:nvPr/>
            </p:nvSpPr>
            <p:spPr bwMode="auto">
              <a:xfrm>
                <a:off x="150" y="3729"/>
                <a:ext cx="313" cy="1"/>
              </a:xfrm>
              <a:prstGeom prst="rect">
                <a:avLst/>
              </a:prstGeom>
              <a:solidFill>
                <a:srgbClr val="8A9E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99"/>
              <p:cNvSpPr>
                <a:spLocks noChangeArrowheads="1"/>
              </p:cNvSpPr>
              <p:nvPr/>
            </p:nvSpPr>
            <p:spPr bwMode="auto">
              <a:xfrm>
                <a:off x="150" y="3730"/>
                <a:ext cx="313" cy="2"/>
              </a:xfrm>
              <a:prstGeom prst="rect">
                <a:avLst/>
              </a:prstGeom>
              <a:solidFill>
                <a:srgbClr val="819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200"/>
              <p:cNvSpPr>
                <a:spLocks noChangeArrowheads="1"/>
              </p:cNvSpPr>
              <p:nvPr/>
            </p:nvSpPr>
            <p:spPr bwMode="auto">
              <a:xfrm>
                <a:off x="150" y="3732"/>
                <a:ext cx="313" cy="1"/>
              </a:xfrm>
              <a:prstGeom prst="rect">
                <a:avLst/>
              </a:prstGeom>
              <a:solidFill>
                <a:srgbClr val="7799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201"/>
              <p:cNvSpPr>
                <a:spLocks noChangeArrowheads="1"/>
              </p:cNvSpPr>
              <p:nvPr/>
            </p:nvSpPr>
            <p:spPr bwMode="auto">
              <a:xfrm>
                <a:off x="150" y="3733"/>
                <a:ext cx="313" cy="1"/>
              </a:xfrm>
              <a:prstGeom prst="rect">
                <a:avLst/>
              </a:prstGeom>
              <a:solidFill>
                <a:srgbClr val="6F99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202"/>
              <p:cNvSpPr>
                <a:spLocks noChangeArrowheads="1"/>
              </p:cNvSpPr>
              <p:nvPr/>
            </p:nvSpPr>
            <p:spPr bwMode="auto">
              <a:xfrm>
                <a:off x="150" y="3734"/>
                <a:ext cx="313" cy="1"/>
              </a:xfrm>
              <a:prstGeom prst="rect">
                <a:avLst/>
              </a:prstGeom>
              <a:solidFill>
                <a:srgbClr val="6596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203"/>
              <p:cNvSpPr>
                <a:spLocks noChangeArrowheads="1"/>
              </p:cNvSpPr>
              <p:nvPr/>
            </p:nvSpPr>
            <p:spPr bwMode="auto">
              <a:xfrm>
                <a:off x="150" y="3735"/>
                <a:ext cx="313" cy="1"/>
              </a:xfrm>
              <a:prstGeom prst="rect">
                <a:avLst/>
              </a:prstGeom>
              <a:solidFill>
                <a:srgbClr val="5C96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204"/>
              <p:cNvSpPr>
                <a:spLocks noChangeArrowheads="1"/>
              </p:cNvSpPr>
              <p:nvPr/>
            </p:nvSpPr>
            <p:spPr bwMode="auto">
              <a:xfrm>
                <a:off x="150" y="3736"/>
                <a:ext cx="313" cy="1"/>
              </a:xfrm>
              <a:prstGeom prst="rect">
                <a:avLst/>
              </a:prstGeom>
              <a:solidFill>
                <a:srgbClr val="5294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Rectangle 206"/>
            <p:cNvSpPr>
              <a:spLocks noChangeArrowheads="1"/>
            </p:cNvSpPr>
            <p:nvPr/>
          </p:nvSpPr>
          <p:spPr bwMode="auto">
            <a:xfrm>
              <a:off x="150" y="3737"/>
              <a:ext cx="313" cy="2"/>
            </a:xfrm>
            <a:prstGeom prst="rect">
              <a:avLst/>
            </a:prstGeom>
            <a:solidFill>
              <a:srgbClr val="4891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207"/>
            <p:cNvSpPr>
              <a:spLocks noChangeArrowheads="1"/>
            </p:cNvSpPr>
            <p:nvPr/>
          </p:nvSpPr>
          <p:spPr bwMode="auto">
            <a:xfrm>
              <a:off x="150" y="3739"/>
              <a:ext cx="313" cy="1"/>
            </a:xfrm>
            <a:prstGeom prst="rect">
              <a:avLst/>
            </a:prstGeom>
            <a:solidFill>
              <a:srgbClr val="4091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08"/>
            <p:cNvSpPr>
              <a:spLocks noChangeArrowheads="1"/>
            </p:cNvSpPr>
            <p:nvPr/>
          </p:nvSpPr>
          <p:spPr bwMode="auto">
            <a:xfrm>
              <a:off x="150" y="3740"/>
              <a:ext cx="313" cy="1"/>
            </a:xfrm>
            <a:prstGeom prst="rect">
              <a:avLst/>
            </a:prstGeom>
            <a:solidFill>
              <a:srgbClr val="368F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09"/>
            <p:cNvSpPr>
              <a:spLocks noChangeArrowheads="1"/>
            </p:cNvSpPr>
            <p:nvPr/>
          </p:nvSpPr>
          <p:spPr bwMode="auto">
            <a:xfrm>
              <a:off x="150" y="3741"/>
              <a:ext cx="313" cy="1"/>
            </a:xfrm>
            <a:prstGeom prst="rect">
              <a:avLst/>
            </a:prstGeom>
            <a:solidFill>
              <a:srgbClr val="2C8F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0"/>
            <p:cNvSpPr>
              <a:spLocks noChangeArrowheads="1"/>
            </p:cNvSpPr>
            <p:nvPr/>
          </p:nvSpPr>
          <p:spPr bwMode="auto">
            <a:xfrm>
              <a:off x="150" y="3742"/>
              <a:ext cx="313" cy="1"/>
            </a:xfrm>
            <a:prstGeom prst="rect">
              <a:avLst/>
            </a:prstGeom>
            <a:solidFill>
              <a:srgbClr val="228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11"/>
            <p:cNvSpPr>
              <a:spLocks noChangeArrowheads="1"/>
            </p:cNvSpPr>
            <p:nvPr/>
          </p:nvSpPr>
          <p:spPr bwMode="auto">
            <a:xfrm>
              <a:off x="150" y="3743"/>
              <a:ext cx="313" cy="2"/>
            </a:xfrm>
            <a:prstGeom prst="rect">
              <a:avLst/>
            </a:prstGeom>
            <a:solidFill>
              <a:srgbClr val="1A8C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2"/>
            <p:cNvSpPr>
              <a:spLocks noChangeArrowheads="1"/>
            </p:cNvSpPr>
            <p:nvPr/>
          </p:nvSpPr>
          <p:spPr bwMode="auto">
            <a:xfrm>
              <a:off x="150" y="3745"/>
              <a:ext cx="313" cy="1"/>
            </a:xfrm>
            <a:prstGeom prst="rect">
              <a:avLst/>
            </a:prstGeom>
            <a:solidFill>
              <a:srgbClr val="0F8A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213"/>
            <p:cNvSpPr>
              <a:spLocks noChangeArrowheads="1"/>
            </p:cNvSpPr>
            <p:nvPr/>
          </p:nvSpPr>
          <p:spPr bwMode="auto">
            <a:xfrm>
              <a:off x="150" y="3746"/>
              <a:ext cx="313" cy="1"/>
            </a:xfrm>
            <a:prstGeom prst="rect">
              <a:avLst/>
            </a:prstGeom>
            <a:solidFill>
              <a:srgbClr val="0E871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214"/>
            <p:cNvSpPr>
              <a:spLocks noChangeArrowheads="1"/>
            </p:cNvSpPr>
            <p:nvPr/>
          </p:nvSpPr>
          <p:spPr bwMode="auto">
            <a:xfrm>
              <a:off x="150" y="3747"/>
              <a:ext cx="313" cy="1"/>
            </a:xfrm>
            <a:prstGeom prst="rect">
              <a:avLst/>
            </a:prstGeom>
            <a:solidFill>
              <a:srgbClr val="0B87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215"/>
            <p:cNvSpPr>
              <a:spLocks noChangeArrowheads="1"/>
            </p:cNvSpPr>
            <p:nvPr/>
          </p:nvSpPr>
          <p:spPr bwMode="auto">
            <a:xfrm>
              <a:off x="150" y="3748"/>
              <a:ext cx="313" cy="1"/>
            </a:xfrm>
            <a:prstGeom prst="rect">
              <a:avLst/>
            </a:prstGeom>
            <a:solidFill>
              <a:srgbClr val="0985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16"/>
            <p:cNvSpPr>
              <a:spLocks noChangeArrowheads="1"/>
            </p:cNvSpPr>
            <p:nvPr/>
          </p:nvSpPr>
          <p:spPr bwMode="auto">
            <a:xfrm>
              <a:off x="150" y="3749"/>
              <a:ext cx="313" cy="1"/>
            </a:xfrm>
            <a:prstGeom prst="rect">
              <a:avLst/>
            </a:prstGeom>
            <a:solidFill>
              <a:srgbClr val="0885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217"/>
            <p:cNvSpPr>
              <a:spLocks noChangeArrowheads="1"/>
            </p:cNvSpPr>
            <p:nvPr/>
          </p:nvSpPr>
          <p:spPr bwMode="auto">
            <a:xfrm>
              <a:off x="150" y="3750"/>
              <a:ext cx="313" cy="2"/>
            </a:xfrm>
            <a:prstGeom prst="rect">
              <a:avLst/>
            </a:prstGeom>
            <a:solidFill>
              <a:srgbClr val="0582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218"/>
            <p:cNvSpPr>
              <a:spLocks noChangeArrowheads="1"/>
            </p:cNvSpPr>
            <p:nvPr/>
          </p:nvSpPr>
          <p:spPr bwMode="auto">
            <a:xfrm>
              <a:off x="150" y="3752"/>
              <a:ext cx="313" cy="1"/>
            </a:xfrm>
            <a:prstGeom prst="rect">
              <a:avLst/>
            </a:prstGeom>
            <a:solidFill>
              <a:srgbClr val="048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219"/>
            <p:cNvSpPr>
              <a:spLocks noChangeArrowheads="1"/>
            </p:cNvSpPr>
            <p:nvPr/>
          </p:nvSpPr>
          <p:spPr bwMode="auto">
            <a:xfrm>
              <a:off x="150" y="3753"/>
              <a:ext cx="313" cy="1"/>
            </a:xfrm>
            <a:prstGeom prst="rect">
              <a:avLst/>
            </a:prstGeom>
            <a:solidFill>
              <a:srgbClr val="0380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20"/>
            <p:cNvSpPr>
              <a:spLocks noChangeArrowheads="1"/>
            </p:cNvSpPr>
            <p:nvPr/>
          </p:nvSpPr>
          <p:spPr bwMode="auto">
            <a:xfrm>
              <a:off x="150" y="3754"/>
              <a:ext cx="313" cy="1"/>
            </a:xfrm>
            <a:prstGeom prst="rect">
              <a:avLst/>
            </a:prstGeom>
            <a:solidFill>
              <a:srgbClr val="008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221"/>
            <p:cNvSpPr>
              <a:spLocks noChangeArrowheads="1"/>
            </p:cNvSpPr>
            <p:nvPr/>
          </p:nvSpPr>
          <p:spPr bwMode="auto">
            <a:xfrm>
              <a:off x="150" y="3755"/>
              <a:ext cx="313" cy="1"/>
            </a:xfrm>
            <a:prstGeom prst="rect">
              <a:avLst/>
            </a:prstGeom>
            <a:solidFill>
              <a:srgbClr val="038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222"/>
            <p:cNvSpPr>
              <a:spLocks noChangeArrowheads="1"/>
            </p:cNvSpPr>
            <p:nvPr/>
          </p:nvSpPr>
          <p:spPr bwMode="auto">
            <a:xfrm>
              <a:off x="150" y="3756"/>
              <a:ext cx="313" cy="1"/>
            </a:xfrm>
            <a:prstGeom prst="rect">
              <a:avLst/>
            </a:prstGeom>
            <a:solidFill>
              <a:srgbClr val="0585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223"/>
            <p:cNvSpPr>
              <a:spLocks noChangeArrowheads="1"/>
            </p:cNvSpPr>
            <p:nvPr/>
          </p:nvSpPr>
          <p:spPr bwMode="auto">
            <a:xfrm>
              <a:off x="150" y="3757"/>
              <a:ext cx="313" cy="2"/>
            </a:xfrm>
            <a:prstGeom prst="rect">
              <a:avLst/>
            </a:prstGeom>
            <a:solidFill>
              <a:srgbClr val="0787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224"/>
            <p:cNvSpPr>
              <a:spLocks noChangeArrowheads="1"/>
            </p:cNvSpPr>
            <p:nvPr/>
          </p:nvSpPr>
          <p:spPr bwMode="auto">
            <a:xfrm>
              <a:off x="150" y="3759"/>
              <a:ext cx="313" cy="1"/>
            </a:xfrm>
            <a:prstGeom prst="rect">
              <a:avLst/>
            </a:prstGeom>
            <a:solidFill>
              <a:srgbClr val="0A8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225"/>
            <p:cNvSpPr>
              <a:spLocks noChangeArrowheads="1"/>
            </p:cNvSpPr>
            <p:nvPr/>
          </p:nvSpPr>
          <p:spPr bwMode="auto">
            <a:xfrm>
              <a:off x="150" y="3760"/>
              <a:ext cx="313" cy="1"/>
            </a:xfrm>
            <a:prstGeom prst="rect">
              <a:avLst/>
            </a:prstGeom>
            <a:solidFill>
              <a:srgbClr val="0D8C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226"/>
            <p:cNvSpPr>
              <a:spLocks noChangeArrowheads="1"/>
            </p:cNvSpPr>
            <p:nvPr/>
          </p:nvSpPr>
          <p:spPr bwMode="auto">
            <a:xfrm>
              <a:off x="150" y="3761"/>
              <a:ext cx="313" cy="1"/>
            </a:xfrm>
            <a:prstGeom prst="rect">
              <a:avLst/>
            </a:prstGeom>
            <a:solidFill>
              <a:srgbClr val="0F91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227"/>
            <p:cNvSpPr>
              <a:spLocks noChangeArrowheads="1"/>
            </p:cNvSpPr>
            <p:nvPr/>
          </p:nvSpPr>
          <p:spPr bwMode="auto">
            <a:xfrm>
              <a:off x="150" y="3762"/>
              <a:ext cx="313" cy="1"/>
            </a:xfrm>
            <a:prstGeom prst="rect">
              <a:avLst/>
            </a:prstGeom>
            <a:solidFill>
              <a:srgbClr val="1191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228"/>
            <p:cNvSpPr>
              <a:spLocks noChangeArrowheads="1"/>
            </p:cNvSpPr>
            <p:nvPr/>
          </p:nvSpPr>
          <p:spPr bwMode="auto">
            <a:xfrm>
              <a:off x="150" y="3763"/>
              <a:ext cx="313" cy="1"/>
            </a:xfrm>
            <a:prstGeom prst="rect">
              <a:avLst/>
            </a:prstGeom>
            <a:solidFill>
              <a:srgbClr val="1596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229"/>
            <p:cNvSpPr>
              <a:spLocks noChangeArrowheads="1"/>
            </p:cNvSpPr>
            <p:nvPr/>
          </p:nvSpPr>
          <p:spPr bwMode="auto">
            <a:xfrm>
              <a:off x="150" y="3764"/>
              <a:ext cx="313" cy="2"/>
            </a:xfrm>
            <a:prstGeom prst="rect">
              <a:avLst/>
            </a:prstGeom>
            <a:solidFill>
              <a:srgbClr val="1799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30"/>
            <p:cNvSpPr>
              <a:spLocks noChangeArrowheads="1"/>
            </p:cNvSpPr>
            <p:nvPr/>
          </p:nvSpPr>
          <p:spPr bwMode="auto">
            <a:xfrm>
              <a:off x="150" y="3766"/>
              <a:ext cx="313" cy="1"/>
            </a:xfrm>
            <a:prstGeom prst="rect">
              <a:avLst/>
            </a:prstGeom>
            <a:solidFill>
              <a:srgbClr val="1A9C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31"/>
            <p:cNvSpPr>
              <a:spLocks noChangeArrowheads="1"/>
            </p:cNvSpPr>
            <p:nvPr/>
          </p:nvSpPr>
          <p:spPr bwMode="auto">
            <a:xfrm>
              <a:off x="150" y="3767"/>
              <a:ext cx="313" cy="1"/>
            </a:xfrm>
            <a:prstGeom prst="rect">
              <a:avLst/>
            </a:prstGeom>
            <a:solidFill>
              <a:srgbClr val="1C9E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32"/>
            <p:cNvSpPr>
              <a:spLocks noChangeArrowheads="1"/>
            </p:cNvSpPr>
            <p:nvPr/>
          </p:nvSpPr>
          <p:spPr bwMode="auto">
            <a:xfrm>
              <a:off x="150" y="3768"/>
              <a:ext cx="313" cy="1"/>
            </a:xfrm>
            <a:prstGeom prst="rect">
              <a:avLst/>
            </a:prstGeom>
            <a:solidFill>
              <a:srgbClr val="20A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3"/>
            <p:cNvSpPr>
              <a:spLocks noChangeArrowheads="1"/>
            </p:cNvSpPr>
            <p:nvPr/>
          </p:nvSpPr>
          <p:spPr bwMode="auto">
            <a:xfrm>
              <a:off x="150" y="3769"/>
              <a:ext cx="313" cy="1"/>
            </a:xfrm>
            <a:prstGeom prst="rect">
              <a:avLst/>
            </a:prstGeom>
            <a:solidFill>
              <a:srgbClr val="24A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34"/>
            <p:cNvSpPr>
              <a:spLocks noChangeArrowheads="1"/>
            </p:cNvSpPr>
            <p:nvPr/>
          </p:nvSpPr>
          <p:spPr bwMode="auto">
            <a:xfrm>
              <a:off x="150" y="3770"/>
              <a:ext cx="313" cy="1"/>
            </a:xfrm>
            <a:prstGeom prst="rect">
              <a:avLst/>
            </a:prstGeom>
            <a:solidFill>
              <a:srgbClr val="28A8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35"/>
            <p:cNvSpPr>
              <a:spLocks noChangeArrowheads="1"/>
            </p:cNvSpPr>
            <p:nvPr/>
          </p:nvSpPr>
          <p:spPr bwMode="auto">
            <a:xfrm>
              <a:off x="150" y="3771"/>
              <a:ext cx="313" cy="2"/>
            </a:xfrm>
            <a:prstGeom prst="rect">
              <a:avLst/>
            </a:prstGeom>
            <a:solidFill>
              <a:srgbClr val="2FAB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36"/>
            <p:cNvSpPr>
              <a:spLocks noChangeArrowheads="1"/>
            </p:cNvSpPr>
            <p:nvPr/>
          </p:nvSpPr>
          <p:spPr bwMode="auto">
            <a:xfrm>
              <a:off x="150" y="3773"/>
              <a:ext cx="313" cy="1"/>
            </a:xfrm>
            <a:prstGeom prst="rect">
              <a:avLst/>
            </a:prstGeom>
            <a:solidFill>
              <a:srgbClr val="37AD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37"/>
            <p:cNvSpPr>
              <a:spLocks noChangeArrowheads="1"/>
            </p:cNvSpPr>
            <p:nvPr/>
          </p:nvSpPr>
          <p:spPr bwMode="auto">
            <a:xfrm>
              <a:off x="150" y="3774"/>
              <a:ext cx="313" cy="1"/>
            </a:xfrm>
            <a:prstGeom prst="rect">
              <a:avLst/>
            </a:prstGeom>
            <a:solidFill>
              <a:srgbClr val="40B0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38"/>
            <p:cNvSpPr>
              <a:spLocks noChangeArrowheads="1"/>
            </p:cNvSpPr>
            <p:nvPr/>
          </p:nvSpPr>
          <p:spPr bwMode="auto">
            <a:xfrm>
              <a:off x="150" y="3775"/>
              <a:ext cx="313" cy="1"/>
            </a:xfrm>
            <a:prstGeom prst="rect">
              <a:avLst/>
            </a:prstGeom>
            <a:solidFill>
              <a:srgbClr val="48B3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39"/>
            <p:cNvSpPr>
              <a:spLocks noChangeArrowheads="1"/>
            </p:cNvSpPr>
            <p:nvPr/>
          </p:nvSpPr>
          <p:spPr bwMode="auto">
            <a:xfrm>
              <a:off x="150" y="3776"/>
              <a:ext cx="313" cy="1"/>
            </a:xfrm>
            <a:prstGeom prst="rect">
              <a:avLst/>
            </a:prstGeom>
            <a:solidFill>
              <a:srgbClr val="4FB5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240"/>
            <p:cNvSpPr>
              <a:spLocks noChangeArrowheads="1"/>
            </p:cNvSpPr>
            <p:nvPr/>
          </p:nvSpPr>
          <p:spPr bwMode="auto">
            <a:xfrm>
              <a:off x="150" y="3777"/>
              <a:ext cx="313" cy="2"/>
            </a:xfrm>
            <a:prstGeom prst="rect">
              <a:avLst/>
            </a:prstGeom>
            <a:solidFill>
              <a:srgbClr val="58BA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241"/>
            <p:cNvSpPr>
              <a:spLocks noChangeArrowheads="1"/>
            </p:cNvSpPr>
            <p:nvPr/>
          </p:nvSpPr>
          <p:spPr bwMode="auto">
            <a:xfrm>
              <a:off x="150" y="3779"/>
              <a:ext cx="313" cy="1"/>
            </a:xfrm>
            <a:prstGeom prst="rect">
              <a:avLst/>
            </a:prstGeom>
            <a:solidFill>
              <a:srgbClr val="61BD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242"/>
            <p:cNvSpPr>
              <a:spLocks noChangeArrowheads="1"/>
            </p:cNvSpPr>
            <p:nvPr/>
          </p:nvSpPr>
          <p:spPr bwMode="auto">
            <a:xfrm>
              <a:off x="150" y="3780"/>
              <a:ext cx="313" cy="1"/>
            </a:xfrm>
            <a:prstGeom prst="rect">
              <a:avLst/>
            </a:prstGeom>
            <a:solidFill>
              <a:srgbClr val="6BB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243"/>
            <p:cNvSpPr>
              <a:spLocks noChangeArrowheads="1"/>
            </p:cNvSpPr>
            <p:nvPr/>
          </p:nvSpPr>
          <p:spPr bwMode="auto">
            <a:xfrm>
              <a:off x="150" y="3781"/>
              <a:ext cx="313" cy="1"/>
            </a:xfrm>
            <a:prstGeom prst="rect">
              <a:avLst/>
            </a:prstGeom>
            <a:solidFill>
              <a:srgbClr val="73C2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244"/>
            <p:cNvSpPr>
              <a:spLocks noChangeArrowheads="1"/>
            </p:cNvSpPr>
            <p:nvPr/>
          </p:nvSpPr>
          <p:spPr bwMode="auto">
            <a:xfrm>
              <a:off x="150" y="3782"/>
              <a:ext cx="313" cy="1"/>
            </a:xfrm>
            <a:prstGeom prst="rect">
              <a:avLst/>
            </a:prstGeom>
            <a:solidFill>
              <a:srgbClr val="7AC4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245"/>
            <p:cNvSpPr>
              <a:spLocks noChangeArrowheads="1"/>
            </p:cNvSpPr>
            <p:nvPr/>
          </p:nvSpPr>
          <p:spPr bwMode="auto">
            <a:xfrm>
              <a:off x="150" y="3783"/>
              <a:ext cx="313" cy="1"/>
            </a:xfrm>
            <a:prstGeom prst="rect">
              <a:avLst/>
            </a:prstGeom>
            <a:solidFill>
              <a:srgbClr val="82C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46"/>
            <p:cNvSpPr>
              <a:spLocks noChangeArrowheads="1"/>
            </p:cNvSpPr>
            <p:nvPr/>
          </p:nvSpPr>
          <p:spPr bwMode="auto">
            <a:xfrm>
              <a:off x="150" y="3784"/>
              <a:ext cx="313" cy="2"/>
            </a:xfrm>
            <a:prstGeom prst="rect">
              <a:avLst/>
            </a:prstGeom>
            <a:solidFill>
              <a:srgbClr val="8BCC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47"/>
            <p:cNvSpPr>
              <a:spLocks noChangeArrowheads="1"/>
            </p:cNvSpPr>
            <p:nvPr/>
          </p:nvSpPr>
          <p:spPr bwMode="auto">
            <a:xfrm>
              <a:off x="150" y="3786"/>
              <a:ext cx="313" cy="1"/>
            </a:xfrm>
            <a:prstGeom prst="rect">
              <a:avLst/>
            </a:prstGeom>
            <a:solidFill>
              <a:srgbClr val="92CF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48"/>
            <p:cNvSpPr>
              <a:spLocks noChangeArrowheads="1"/>
            </p:cNvSpPr>
            <p:nvPr/>
          </p:nvSpPr>
          <p:spPr bwMode="auto">
            <a:xfrm>
              <a:off x="150" y="3787"/>
              <a:ext cx="313" cy="1"/>
            </a:xfrm>
            <a:prstGeom prst="rect">
              <a:avLst/>
            </a:prstGeom>
            <a:solidFill>
              <a:srgbClr val="9CD1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249"/>
            <p:cNvSpPr>
              <a:spLocks noChangeArrowheads="1"/>
            </p:cNvSpPr>
            <p:nvPr/>
          </p:nvSpPr>
          <p:spPr bwMode="auto">
            <a:xfrm>
              <a:off x="150" y="3788"/>
              <a:ext cx="313" cy="1"/>
            </a:xfrm>
            <a:prstGeom prst="rect">
              <a:avLst/>
            </a:prstGeom>
            <a:solidFill>
              <a:srgbClr val="A3D4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250"/>
            <p:cNvSpPr>
              <a:spLocks noChangeArrowheads="1"/>
            </p:cNvSpPr>
            <p:nvPr/>
          </p:nvSpPr>
          <p:spPr bwMode="auto">
            <a:xfrm>
              <a:off x="150" y="3789"/>
              <a:ext cx="313" cy="1"/>
            </a:xfrm>
            <a:prstGeom prst="rect">
              <a:avLst/>
            </a:prstGeom>
            <a:solidFill>
              <a:srgbClr val="ACD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251"/>
            <p:cNvSpPr>
              <a:spLocks noChangeArrowheads="1"/>
            </p:cNvSpPr>
            <p:nvPr/>
          </p:nvSpPr>
          <p:spPr bwMode="auto">
            <a:xfrm>
              <a:off x="150" y="3790"/>
              <a:ext cx="313" cy="1"/>
            </a:xfrm>
            <a:prstGeom prst="rect">
              <a:avLst/>
            </a:prstGeom>
            <a:solidFill>
              <a:srgbClr val="B3DB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252"/>
            <p:cNvSpPr>
              <a:spLocks noChangeArrowheads="1"/>
            </p:cNvSpPr>
            <p:nvPr/>
          </p:nvSpPr>
          <p:spPr bwMode="auto">
            <a:xfrm>
              <a:off x="150" y="3791"/>
              <a:ext cx="313" cy="2"/>
            </a:xfrm>
            <a:prstGeom prst="rect">
              <a:avLst/>
            </a:prstGeom>
            <a:solidFill>
              <a:srgbClr val="BADE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53"/>
            <p:cNvSpPr>
              <a:spLocks noChangeArrowheads="1"/>
            </p:cNvSpPr>
            <p:nvPr/>
          </p:nvSpPr>
          <p:spPr bwMode="auto">
            <a:xfrm>
              <a:off x="150" y="3793"/>
              <a:ext cx="313" cy="1"/>
            </a:xfrm>
            <a:prstGeom prst="rect">
              <a:avLst/>
            </a:prstGeom>
            <a:solidFill>
              <a:srgbClr val="C1E0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254"/>
            <p:cNvSpPr>
              <a:spLocks noChangeArrowheads="1"/>
            </p:cNvSpPr>
            <p:nvPr/>
          </p:nvSpPr>
          <p:spPr bwMode="auto">
            <a:xfrm>
              <a:off x="150" y="3794"/>
              <a:ext cx="313" cy="1"/>
            </a:xfrm>
            <a:prstGeom prst="rect">
              <a:avLst/>
            </a:prstGeom>
            <a:solidFill>
              <a:srgbClr val="CBE6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255"/>
            <p:cNvSpPr>
              <a:spLocks noChangeArrowheads="1"/>
            </p:cNvSpPr>
            <p:nvPr/>
          </p:nvSpPr>
          <p:spPr bwMode="auto">
            <a:xfrm>
              <a:off x="150" y="3795"/>
              <a:ext cx="313" cy="1"/>
            </a:xfrm>
            <a:prstGeom prst="rect">
              <a:avLst/>
            </a:prstGeom>
            <a:solidFill>
              <a:srgbClr val="D2E8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256"/>
            <p:cNvSpPr>
              <a:spLocks noChangeArrowheads="1"/>
            </p:cNvSpPr>
            <p:nvPr/>
          </p:nvSpPr>
          <p:spPr bwMode="auto">
            <a:xfrm>
              <a:off x="150" y="3796"/>
              <a:ext cx="313" cy="1"/>
            </a:xfrm>
            <a:prstGeom prst="rect">
              <a:avLst/>
            </a:prstGeom>
            <a:solidFill>
              <a:srgbClr val="D8EB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257"/>
            <p:cNvSpPr>
              <a:spLocks noChangeArrowheads="1"/>
            </p:cNvSpPr>
            <p:nvPr/>
          </p:nvSpPr>
          <p:spPr bwMode="auto">
            <a:xfrm>
              <a:off x="150" y="3797"/>
              <a:ext cx="313" cy="1"/>
            </a:xfrm>
            <a:prstGeom prst="rect">
              <a:avLst/>
            </a:prstGeom>
            <a:solidFill>
              <a:srgbClr val="DEED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258"/>
            <p:cNvSpPr>
              <a:spLocks noChangeArrowheads="1"/>
            </p:cNvSpPr>
            <p:nvPr/>
          </p:nvSpPr>
          <p:spPr bwMode="auto">
            <a:xfrm>
              <a:off x="150" y="3798"/>
              <a:ext cx="313" cy="2"/>
            </a:xfrm>
            <a:prstGeom prst="rect">
              <a:avLst/>
            </a:prstGeom>
            <a:solidFill>
              <a:srgbClr val="E7F2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259"/>
            <p:cNvSpPr>
              <a:spLocks noChangeArrowheads="1"/>
            </p:cNvSpPr>
            <p:nvPr/>
          </p:nvSpPr>
          <p:spPr bwMode="auto">
            <a:xfrm>
              <a:off x="150" y="3800"/>
              <a:ext cx="313" cy="1"/>
            </a:xfrm>
            <a:prstGeom prst="rect">
              <a:avLst/>
            </a:prstGeom>
            <a:solidFill>
              <a:srgbClr val="EEF5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260"/>
            <p:cNvSpPr>
              <a:spLocks noChangeArrowheads="1"/>
            </p:cNvSpPr>
            <p:nvPr/>
          </p:nvSpPr>
          <p:spPr bwMode="auto">
            <a:xfrm>
              <a:off x="150" y="3801"/>
              <a:ext cx="313" cy="1"/>
            </a:xfrm>
            <a:prstGeom prst="rect">
              <a:avLst/>
            </a:prstGeom>
            <a:solidFill>
              <a:srgbClr val="F2F7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261"/>
            <p:cNvSpPr>
              <a:spLocks noChangeArrowheads="1"/>
            </p:cNvSpPr>
            <p:nvPr/>
          </p:nvSpPr>
          <p:spPr bwMode="auto">
            <a:xfrm>
              <a:off x="150" y="3802"/>
              <a:ext cx="313" cy="1"/>
            </a:xfrm>
            <a:prstGeom prst="rect">
              <a:avLst/>
            </a:prstGeom>
            <a:solidFill>
              <a:srgbClr val="F9FA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262"/>
            <p:cNvSpPr>
              <a:spLocks noChangeArrowheads="1"/>
            </p:cNvSpPr>
            <p:nvPr/>
          </p:nvSpPr>
          <p:spPr bwMode="auto">
            <a:xfrm>
              <a:off x="150" y="3803"/>
              <a:ext cx="313" cy="1"/>
            </a:xfrm>
            <a:prstGeom prst="rect">
              <a:avLst/>
            </a:prstGeom>
            <a:solidFill>
              <a:srgbClr val="FFFF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263"/>
            <p:cNvSpPr>
              <a:spLocks noChangeArrowheads="1"/>
            </p:cNvSpPr>
            <p:nvPr/>
          </p:nvSpPr>
          <p:spPr bwMode="auto">
            <a:xfrm>
              <a:off x="150" y="3804"/>
              <a:ext cx="313" cy="1"/>
            </a:xfrm>
            <a:prstGeom prst="rect">
              <a:avLst/>
            </a:prstGeom>
            <a:solidFill>
              <a:srgbClr val="FA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264"/>
            <p:cNvSpPr>
              <a:spLocks noChangeArrowheads="1"/>
            </p:cNvSpPr>
            <p:nvPr/>
          </p:nvSpPr>
          <p:spPr bwMode="auto">
            <a:xfrm>
              <a:off x="150" y="3805"/>
              <a:ext cx="313" cy="2"/>
            </a:xfrm>
            <a:prstGeom prst="rect">
              <a:avLst/>
            </a:prstGeom>
            <a:solidFill>
              <a:srgbClr val="F8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265"/>
            <p:cNvSpPr>
              <a:spLocks noChangeArrowheads="1"/>
            </p:cNvSpPr>
            <p:nvPr/>
          </p:nvSpPr>
          <p:spPr bwMode="auto">
            <a:xfrm>
              <a:off x="150" y="3807"/>
              <a:ext cx="313" cy="1"/>
            </a:xfrm>
            <a:prstGeom prst="rect">
              <a:avLst/>
            </a:prstGeom>
            <a:solidFill>
              <a:srgbClr val="F4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266"/>
            <p:cNvSpPr>
              <a:spLocks noChangeArrowheads="1"/>
            </p:cNvSpPr>
            <p:nvPr/>
          </p:nvSpPr>
          <p:spPr bwMode="auto">
            <a:xfrm>
              <a:off x="150" y="3808"/>
              <a:ext cx="313" cy="1"/>
            </a:xfrm>
            <a:prstGeom prst="rect">
              <a:avLst/>
            </a:prstGeom>
            <a:solidFill>
              <a:srgbClr val="F0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267"/>
            <p:cNvSpPr>
              <a:spLocks noChangeArrowheads="1"/>
            </p:cNvSpPr>
            <p:nvPr/>
          </p:nvSpPr>
          <p:spPr bwMode="auto">
            <a:xfrm>
              <a:off x="150" y="3809"/>
              <a:ext cx="313" cy="1"/>
            </a:xfrm>
            <a:prstGeom prst="rect">
              <a:avLst/>
            </a:prstGeom>
            <a:solidFill>
              <a:srgbClr val="ED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268"/>
            <p:cNvSpPr>
              <a:spLocks noChangeArrowheads="1"/>
            </p:cNvSpPr>
            <p:nvPr/>
          </p:nvSpPr>
          <p:spPr bwMode="auto">
            <a:xfrm>
              <a:off x="150" y="3810"/>
              <a:ext cx="313" cy="1"/>
            </a:xfrm>
            <a:prstGeom prst="rect">
              <a:avLst/>
            </a:prstGeom>
            <a:solidFill>
              <a:srgbClr val="EA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269"/>
            <p:cNvSpPr>
              <a:spLocks noChangeArrowheads="1"/>
            </p:cNvSpPr>
            <p:nvPr/>
          </p:nvSpPr>
          <p:spPr bwMode="auto">
            <a:xfrm>
              <a:off x="150" y="3811"/>
              <a:ext cx="313" cy="2"/>
            </a:xfrm>
            <a:prstGeom prst="rect">
              <a:avLst/>
            </a:prstGeom>
            <a:solidFill>
              <a:srgbClr val="E6FC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270"/>
            <p:cNvSpPr>
              <a:spLocks noChangeArrowheads="1"/>
            </p:cNvSpPr>
            <p:nvPr/>
          </p:nvSpPr>
          <p:spPr bwMode="auto">
            <a:xfrm>
              <a:off x="150" y="3813"/>
              <a:ext cx="313" cy="1"/>
            </a:xfrm>
            <a:prstGeom prst="rect">
              <a:avLst/>
            </a:prstGeom>
            <a:solidFill>
              <a:srgbClr val="E1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271"/>
            <p:cNvSpPr>
              <a:spLocks noChangeArrowheads="1"/>
            </p:cNvSpPr>
            <p:nvPr/>
          </p:nvSpPr>
          <p:spPr bwMode="auto">
            <a:xfrm>
              <a:off x="150" y="3814"/>
              <a:ext cx="313" cy="1"/>
            </a:xfrm>
            <a:prstGeom prst="rect">
              <a:avLst/>
            </a:prstGeom>
            <a:solidFill>
              <a:srgbClr val="DE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272"/>
            <p:cNvSpPr>
              <a:spLocks noChangeArrowheads="1"/>
            </p:cNvSpPr>
            <p:nvPr/>
          </p:nvSpPr>
          <p:spPr bwMode="auto">
            <a:xfrm>
              <a:off x="150" y="3815"/>
              <a:ext cx="313" cy="1"/>
            </a:xfrm>
            <a:prstGeom prst="rect">
              <a:avLst/>
            </a:prstGeom>
            <a:solidFill>
              <a:srgbClr val="DAFA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273"/>
            <p:cNvSpPr>
              <a:spLocks noChangeArrowheads="1"/>
            </p:cNvSpPr>
            <p:nvPr/>
          </p:nvSpPr>
          <p:spPr bwMode="auto">
            <a:xfrm>
              <a:off x="150" y="3816"/>
              <a:ext cx="313" cy="1"/>
            </a:xfrm>
            <a:prstGeom prst="rect">
              <a:avLst/>
            </a:prstGeom>
            <a:solidFill>
              <a:srgbClr val="D9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Rectangle 274"/>
            <p:cNvSpPr>
              <a:spLocks noChangeArrowheads="1"/>
            </p:cNvSpPr>
            <p:nvPr/>
          </p:nvSpPr>
          <p:spPr bwMode="auto">
            <a:xfrm>
              <a:off x="150" y="3817"/>
              <a:ext cx="313" cy="1"/>
            </a:xfrm>
            <a:prstGeom prst="rect">
              <a:avLst/>
            </a:prstGeom>
            <a:solidFill>
              <a:srgbClr val="D6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275"/>
            <p:cNvSpPr>
              <a:spLocks noChangeArrowheads="1"/>
            </p:cNvSpPr>
            <p:nvPr/>
          </p:nvSpPr>
          <p:spPr bwMode="auto">
            <a:xfrm>
              <a:off x="150" y="3818"/>
              <a:ext cx="313" cy="2"/>
            </a:xfrm>
            <a:prstGeom prst="rect">
              <a:avLst/>
            </a:prstGeom>
            <a:solidFill>
              <a:srgbClr val="D2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276"/>
            <p:cNvSpPr>
              <a:spLocks noChangeArrowheads="1"/>
            </p:cNvSpPr>
            <p:nvPr/>
          </p:nvSpPr>
          <p:spPr bwMode="auto">
            <a:xfrm>
              <a:off x="150" y="3820"/>
              <a:ext cx="313" cy="1"/>
            </a:xfrm>
            <a:prstGeom prst="rect">
              <a:avLst/>
            </a:prstGeom>
            <a:solidFill>
              <a:srgbClr val="D0F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277"/>
            <p:cNvSpPr>
              <a:spLocks noChangeArrowheads="1"/>
            </p:cNvSpPr>
            <p:nvPr/>
          </p:nvSpPr>
          <p:spPr bwMode="auto">
            <a:xfrm>
              <a:off x="150" y="3821"/>
              <a:ext cx="313" cy="1"/>
            </a:xfrm>
            <a:prstGeom prst="rect">
              <a:avLst/>
            </a:prstGeom>
            <a:solidFill>
              <a:srgbClr val="CA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278"/>
            <p:cNvSpPr>
              <a:spLocks noChangeArrowheads="1"/>
            </p:cNvSpPr>
            <p:nvPr/>
          </p:nvSpPr>
          <p:spPr bwMode="auto">
            <a:xfrm>
              <a:off x="150" y="3822"/>
              <a:ext cx="313" cy="1"/>
            </a:xfrm>
            <a:prstGeom prst="rect">
              <a:avLst/>
            </a:prstGeom>
            <a:solidFill>
              <a:srgbClr val="C7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279"/>
            <p:cNvSpPr>
              <a:spLocks noChangeArrowheads="1"/>
            </p:cNvSpPr>
            <p:nvPr/>
          </p:nvSpPr>
          <p:spPr bwMode="auto">
            <a:xfrm>
              <a:off x="150" y="3823"/>
              <a:ext cx="313" cy="1"/>
            </a:xfrm>
            <a:prstGeom prst="rect">
              <a:avLst/>
            </a:prstGeom>
            <a:solidFill>
              <a:srgbClr val="C5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280"/>
            <p:cNvSpPr>
              <a:spLocks noChangeArrowheads="1"/>
            </p:cNvSpPr>
            <p:nvPr/>
          </p:nvSpPr>
          <p:spPr bwMode="auto">
            <a:xfrm>
              <a:off x="150" y="3824"/>
              <a:ext cx="313" cy="1"/>
            </a:xfrm>
            <a:prstGeom prst="rect">
              <a:avLst/>
            </a:prstGeom>
            <a:solidFill>
              <a:srgbClr val="C1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281"/>
            <p:cNvSpPr>
              <a:spLocks noChangeArrowheads="1"/>
            </p:cNvSpPr>
            <p:nvPr/>
          </p:nvSpPr>
          <p:spPr bwMode="auto">
            <a:xfrm>
              <a:off x="150" y="3825"/>
              <a:ext cx="313" cy="2"/>
            </a:xfrm>
            <a:prstGeom prst="rect">
              <a:avLst/>
            </a:prstGeom>
            <a:solidFill>
              <a:srgbClr val="BF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282"/>
            <p:cNvSpPr>
              <a:spLocks noChangeArrowheads="1"/>
            </p:cNvSpPr>
            <p:nvPr/>
          </p:nvSpPr>
          <p:spPr bwMode="auto">
            <a:xfrm>
              <a:off x="150" y="3827"/>
              <a:ext cx="313" cy="1"/>
            </a:xfrm>
            <a:prstGeom prst="rect">
              <a:avLst/>
            </a:prstGeom>
            <a:solidFill>
              <a:srgbClr val="BB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283"/>
            <p:cNvSpPr>
              <a:spLocks noChangeArrowheads="1"/>
            </p:cNvSpPr>
            <p:nvPr/>
          </p:nvSpPr>
          <p:spPr bwMode="auto">
            <a:xfrm>
              <a:off x="150" y="3828"/>
              <a:ext cx="313" cy="1"/>
            </a:xfrm>
            <a:prstGeom prst="rect">
              <a:avLst/>
            </a:prstGeom>
            <a:solidFill>
              <a:srgbClr val="B7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284"/>
            <p:cNvSpPr>
              <a:spLocks noChangeArrowheads="1"/>
            </p:cNvSpPr>
            <p:nvPr/>
          </p:nvSpPr>
          <p:spPr bwMode="auto">
            <a:xfrm>
              <a:off x="150" y="3829"/>
              <a:ext cx="313" cy="1"/>
            </a:xfrm>
            <a:prstGeom prst="rect">
              <a:avLst/>
            </a:prstGeom>
            <a:solidFill>
              <a:srgbClr val="B5F5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285"/>
            <p:cNvSpPr>
              <a:spLocks noChangeArrowheads="1"/>
            </p:cNvSpPr>
            <p:nvPr/>
          </p:nvSpPr>
          <p:spPr bwMode="auto">
            <a:xfrm>
              <a:off x="150" y="3830"/>
              <a:ext cx="313" cy="1"/>
            </a:xfrm>
            <a:prstGeom prst="rect">
              <a:avLst/>
            </a:prstGeom>
            <a:solidFill>
              <a:srgbClr val="B3F5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286"/>
            <p:cNvSpPr>
              <a:spLocks noChangeArrowheads="1"/>
            </p:cNvSpPr>
            <p:nvPr/>
          </p:nvSpPr>
          <p:spPr bwMode="auto">
            <a:xfrm>
              <a:off x="150" y="3831"/>
              <a:ext cx="313" cy="1"/>
            </a:xfrm>
            <a:prstGeom prst="rect">
              <a:avLst/>
            </a:prstGeom>
            <a:solidFill>
              <a:srgbClr val="B3F5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287"/>
            <p:cNvSpPr>
              <a:spLocks noChangeArrowheads="1"/>
            </p:cNvSpPr>
            <p:nvPr/>
          </p:nvSpPr>
          <p:spPr bwMode="auto">
            <a:xfrm>
              <a:off x="150" y="3832"/>
              <a:ext cx="313" cy="2"/>
            </a:xfrm>
            <a:prstGeom prst="rect">
              <a:avLst/>
            </a:prstGeom>
            <a:solidFill>
              <a:srgbClr val="B3F5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288"/>
            <p:cNvSpPr>
              <a:spLocks noChangeArrowheads="1"/>
            </p:cNvSpPr>
            <p:nvPr/>
          </p:nvSpPr>
          <p:spPr bwMode="auto">
            <a:xfrm>
              <a:off x="150" y="3834"/>
              <a:ext cx="313" cy="1"/>
            </a:xfrm>
            <a:prstGeom prst="rect">
              <a:avLst/>
            </a:prstGeom>
            <a:solidFill>
              <a:srgbClr val="B3F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289"/>
            <p:cNvSpPr>
              <a:spLocks noChangeArrowheads="1"/>
            </p:cNvSpPr>
            <p:nvPr/>
          </p:nvSpPr>
          <p:spPr bwMode="auto">
            <a:xfrm>
              <a:off x="150" y="3835"/>
              <a:ext cx="313" cy="1"/>
            </a:xfrm>
            <a:prstGeom prst="rect">
              <a:avLst/>
            </a:prstGeom>
            <a:solidFill>
              <a:srgbClr val="B3F5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290"/>
            <p:cNvSpPr>
              <a:spLocks noChangeArrowheads="1"/>
            </p:cNvSpPr>
            <p:nvPr/>
          </p:nvSpPr>
          <p:spPr bwMode="auto">
            <a:xfrm>
              <a:off x="150" y="3836"/>
              <a:ext cx="313" cy="1"/>
            </a:xfrm>
            <a:prstGeom prst="rect">
              <a:avLst/>
            </a:prstGeom>
            <a:solidFill>
              <a:srgbClr val="B3F5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291"/>
            <p:cNvSpPr>
              <a:spLocks noChangeArrowheads="1"/>
            </p:cNvSpPr>
            <p:nvPr/>
          </p:nvSpPr>
          <p:spPr bwMode="auto">
            <a:xfrm>
              <a:off x="150" y="3837"/>
              <a:ext cx="313" cy="1"/>
            </a:xfrm>
            <a:prstGeom prst="rect">
              <a:avLst/>
            </a:prstGeom>
            <a:solidFill>
              <a:srgbClr val="B1F2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292"/>
            <p:cNvSpPr>
              <a:spLocks noChangeArrowheads="1"/>
            </p:cNvSpPr>
            <p:nvPr/>
          </p:nvSpPr>
          <p:spPr bwMode="auto">
            <a:xfrm>
              <a:off x="150" y="3838"/>
              <a:ext cx="313" cy="1"/>
            </a:xfrm>
            <a:prstGeom prst="rect">
              <a:avLst/>
            </a:prstGeom>
            <a:solidFill>
              <a:srgbClr val="B1F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293"/>
            <p:cNvSpPr>
              <a:spLocks noChangeArrowheads="1"/>
            </p:cNvSpPr>
            <p:nvPr/>
          </p:nvSpPr>
          <p:spPr bwMode="auto">
            <a:xfrm>
              <a:off x="150" y="3839"/>
              <a:ext cx="313" cy="2"/>
            </a:xfrm>
            <a:prstGeom prst="rect">
              <a:avLst/>
            </a:prstGeom>
            <a:solidFill>
              <a:srgbClr val="B1F2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294"/>
            <p:cNvSpPr>
              <a:spLocks noChangeArrowheads="1"/>
            </p:cNvSpPr>
            <p:nvPr/>
          </p:nvSpPr>
          <p:spPr bwMode="auto">
            <a:xfrm>
              <a:off x="150" y="3841"/>
              <a:ext cx="313" cy="1"/>
            </a:xfrm>
            <a:prstGeom prst="rect">
              <a:avLst/>
            </a:prstGeom>
            <a:solidFill>
              <a:srgbClr val="B1F2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295"/>
            <p:cNvSpPr>
              <a:spLocks noChangeArrowheads="1"/>
            </p:cNvSpPr>
            <p:nvPr/>
          </p:nvSpPr>
          <p:spPr bwMode="auto">
            <a:xfrm>
              <a:off x="150" y="3842"/>
              <a:ext cx="313" cy="1"/>
            </a:xfrm>
            <a:prstGeom prst="rect">
              <a:avLst/>
            </a:prstGeom>
            <a:solidFill>
              <a:srgbClr val="B1F2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296"/>
            <p:cNvSpPr>
              <a:spLocks noChangeArrowheads="1"/>
            </p:cNvSpPr>
            <p:nvPr/>
          </p:nvSpPr>
          <p:spPr bwMode="auto">
            <a:xfrm>
              <a:off x="150" y="3843"/>
              <a:ext cx="313" cy="1"/>
            </a:xfrm>
            <a:prstGeom prst="rect">
              <a:avLst/>
            </a:prstGeom>
            <a:solidFill>
              <a:srgbClr val="B1F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297"/>
            <p:cNvSpPr>
              <a:spLocks noChangeArrowheads="1"/>
            </p:cNvSpPr>
            <p:nvPr/>
          </p:nvSpPr>
          <p:spPr bwMode="auto">
            <a:xfrm>
              <a:off x="150" y="3844"/>
              <a:ext cx="313" cy="1"/>
            </a:xfrm>
            <a:prstGeom prst="rect">
              <a:avLst/>
            </a:prstGeom>
            <a:solidFill>
              <a:srgbClr val="B1F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298"/>
            <p:cNvSpPr>
              <a:spLocks noChangeArrowheads="1"/>
            </p:cNvSpPr>
            <p:nvPr/>
          </p:nvSpPr>
          <p:spPr bwMode="auto">
            <a:xfrm>
              <a:off x="150" y="3845"/>
              <a:ext cx="313" cy="2"/>
            </a:xfrm>
            <a:prstGeom prst="rect">
              <a:avLst/>
            </a:prstGeom>
            <a:solidFill>
              <a:srgbClr val="AFF0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Rectangle 299"/>
            <p:cNvSpPr>
              <a:spLocks noChangeArrowheads="1"/>
            </p:cNvSpPr>
            <p:nvPr/>
          </p:nvSpPr>
          <p:spPr bwMode="auto">
            <a:xfrm>
              <a:off x="150" y="3847"/>
              <a:ext cx="313" cy="1"/>
            </a:xfrm>
            <a:prstGeom prst="rect">
              <a:avLst/>
            </a:prstGeom>
            <a:solidFill>
              <a:srgbClr val="AFF0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300"/>
            <p:cNvSpPr>
              <a:spLocks noChangeArrowheads="1"/>
            </p:cNvSpPr>
            <p:nvPr/>
          </p:nvSpPr>
          <p:spPr bwMode="auto">
            <a:xfrm>
              <a:off x="150" y="3848"/>
              <a:ext cx="313" cy="1"/>
            </a:xfrm>
            <a:prstGeom prst="rect">
              <a:avLst/>
            </a:prstGeom>
            <a:solidFill>
              <a:srgbClr val="AFF0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301"/>
            <p:cNvSpPr>
              <a:spLocks noChangeArrowheads="1"/>
            </p:cNvSpPr>
            <p:nvPr/>
          </p:nvSpPr>
          <p:spPr bwMode="auto">
            <a:xfrm>
              <a:off x="150" y="3849"/>
              <a:ext cx="313" cy="1"/>
            </a:xfrm>
            <a:prstGeom prst="rect">
              <a:avLst/>
            </a:prstGeom>
            <a:solidFill>
              <a:srgbClr val="AFF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302"/>
            <p:cNvSpPr>
              <a:spLocks noChangeArrowheads="1"/>
            </p:cNvSpPr>
            <p:nvPr/>
          </p:nvSpPr>
          <p:spPr bwMode="auto">
            <a:xfrm>
              <a:off x="150" y="3850"/>
              <a:ext cx="313" cy="1"/>
            </a:xfrm>
            <a:prstGeom prst="rect">
              <a:avLst/>
            </a:prstGeom>
            <a:solidFill>
              <a:srgbClr val="AFF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303"/>
            <p:cNvSpPr>
              <a:spLocks noChangeArrowheads="1"/>
            </p:cNvSpPr>
            <p:nvPr/>
          </p:nvSpPr>
          <p:spPr bwMode="auto">
            <a:xfrm>
              <a:off x="150" y="3851"/>
              <a:ext cx="313" cy="1"/>
            </a:xfrm>
            <a:prstGeom prst="rect">
              <a:avLst/>
            </a:prstGeom>
            <a:solidFill>
              <a:srgbClr val="AFF0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304"/>
            <p:cNvSpPr>
              <a:spLocks noChangeArrowheads="1"/>
            </p:cNvSpPr>
            <p:nvPr/>
          </p:nvSpPr>
          <p:spPr bwMode="auto">
            <a:xfrm>
              <a:off x="150" y="3852"/>
              <a:ext cx="313" cy="2"/>
            </a:xfrm>
            <a:prstGeom prst="rect">
              <a:avLst/>
            </a:prstGeom>
            <a:solidFill>
              <a:srgbClr val="AFF0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Line 305"/>
            <p:cNvSpPr>
              <a:spLocks noChangeShapeType="1"/>
            </p:cNvSpPr>
            <p:nvPr/>
          </p:nvSpPr>
          <p:spPr bwMode="auto">
            <a:xfrm>
              <a:off x="463" y="3852"/>
              <a:ext cx="2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306"/>
            <p:cNvSpPr>
              <a:spLocks noChangeArrowheads="1"/>
            </p:cNvSpPr>
            <p:nvPr/>
          </p:nvSpPr>
          <p:spPr bwMode="auto">
            <a:xfrm>
              <a:off x="551" y="3789"/>
              <a:ext cx="5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mn-lt"/>
                </a:rPr>
                <a:t>Low : 1270.82</a:t>
              </a:r>
              <a:endParaRPr kumimoji="0" lang="en-US" altLang="en-US" sz="1050" b="1" i="0" u="none" strike="noStrike" cap="none" normalizeH="0" baseline="0" dirty="0">
                <a:ln>
                  <a:noFill/>
                </a:ln>
                <a:solidFill>
                  <a:schemeClr val="tx1"/>
                </a:solidFill>
                <a:effectLst/>
                <a:latin typeface="+mn-lt"/>
              </a:endParaRPr>
            </a:p>
          </p:txBody>
        </p:sp>
      </p:grpSp>
      <p:sp>
        <p:nvSpPr>
          <p:cNvPr id="623" name="TextBox 622"/>
          <p:cNvSpPr txBox="1"/>
          <p:nvPr/>
        </p:nvSpPr>
        <p:spPr>
          <a:xfrm>
            <a:off x="3513184" y="5366552"/>
            <a:ext cx="1194056" cy="276999"/>
          </a:xfrm>
          <a:prstGeom prst="rect">
            <a:avLst/>
          </a:prstGeom>
          <a:noFill/>
        </p:spPr>
        <p:txBody>
          <a:bodyPr wrap="square" rtlCol="0">
            <a:spAutoFit/>
          </a:bodyPr>
          <a:lstStyle/>
          <a:p>
            <a:r>
              <a:rPr lang="en-US" sz="1200" b="1" dirty="0">
                <a:solidFill>
                  <a:schemeClr val="tx1">
                    <a:lumMod val="95000"/>
                    <a:lumOff val="5000"/>
                  </a:schemeClr>
                </a:solidFill>
              </a:rPr>
              <a:t>Elevation (m)</a:t>
            </a:r>
          </a:p>
        </p:txBody>
      </p:sp>
    </p:spTree>
    <p:extLst>
      <p:ext uri="{BB962C8B-B14F-4D97-AF65-F5344CB8AC3E}">
        <p14:creationId xmlns:p14="http://schemas.microsoft.com/office/powerpoint/2010/main" val="273388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Ancillary Data</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975" t="503" r="6281" b="-247"/>
          <a:stretch/>
        </p:blipFill>
        <p:spPr>
          <a:xfrm>
            <a:off x="-1" y="1153551"/>
            <a:ext cx="7723163" cy="5682967"/>
          </a:xfrm>
        </p:spPr>
      </p:pic>
      <p:sp>
        <p:nvSpPr>
          <p:cNvPr id="6" name="Text Placeholder 5"/>
          <p:cNvSpPr>
            <a:spLocks noGrp="1"/>
          </p:cNvSpPr>
          <p:nvPr>
            <p:ph type="body" sz="half" idx="2"/>
          </p:nvPr>
        </p:nvSpPr>
        <p:spPr>
          <a:xfrm>
            <a:off x="7970638" y="931499"/>
            <a:ext cx="3797208" cy="5880478"/>
          </a:xfrm>
        </p:spPr>
        <p:txBody>
          <a:bodyPr anchor="ctr">
            <a:normAutofit/>
          </a:bodyPr>
          <a:lstStyle/>
          <a:p>
            <a:pPr marL="342900" indent="-342900">
              <a:spcBef>
                <a:spcPts val="0"/>
              </a:spcBef>
              <a:spcAft>
                <a:spcPts val="2000"/>
              </a:spcAft>
              <a:buClr>
                <a:srgbClr val="3289B4"/>
              </a:buClr>
              <a:buFont typeface="Webdings" panose="05030102010509060703" pitchFamily="18" charset="2"/>
              <a:buChar char="4"/>
            </a:pPr>
            <a:r>
              <a:rPr lang="en-US" sz="2400" dirty="0"/>
              <a:t>USDA Snowpack Telemetry (SNOTEL) Snow Water Equivalent (SWE) data</a:t>
            </a:r>
          </a:p>
          <a:p>
            <a:pPr>
              <a:lnSpc>
                <a:spcPct val="100000"/>
              </a:lnSpc>
              <a:spcBef>
                <a:spcPts val="0"/>
              </a:spcBef>
              <a:buClr>
                <a:srgbClr val="3289B4"/>
              </a:buClr>
            </a:pPr>
            <a:endParaRPr lang="en-US" sz="2400" dirty="0"/>
          </a:p>
          <a:p>
            <a:pPr marL="342900" lvl="0" indent="-342900">
              <a:spcBef>
                <a:spcPts val="0"/>
              </a:spcBef>
              <a:spcAft>
                <a:spcPts val="2000"/>
              </a:spcAft>
              <a:buClr>
                <a:srgbClr val="3289B4"/>
              </a:buClr>
              <a:buFont typeface="Webdings" panose="05030102010509060703" pitchFamily="18" charset="2"/>
              <a:buChar char="4"/>
            </a:pPr>
            <a:r>
              <a:rPr lang="en-US" sz="2400" dirty="0"/>
              <a:t>USGS stream gauge data</a:t>
            </a:r>
          </a:p>
        </p:txBody>
      </p:sp>
      <p:sp>
        <p:nvSpPr>
          <p:cNvPr id="7" name="Text Placeholder 4"/>
          <p:cNvSpPr txBox="1">
            <a:spLocks/>
          </p:cNvSpPr>
          <p:nvPr/>
        </p:nvSpPr>
        <p:spPr>
          <a:xfrm>
            <a:off x="0" y="6519994"/>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7536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b="1" dirty="0">
                <a:solidFill>
                  <a:schemeClr val="bg1"/>
                </a:solidFill>
              </a:rPr>
              <a:t>Models</a:t>
            </a:r>
          </a:p>
        </p:txBody>
      </p:sp>
      <p:sp>
        <p:nvSpPr>
          <p:cNvPr id="6" name="Text Placeholder 5"/>
          <p:cNvSpPr>
            <a:spLocks noGrp="1"/>
          </p:cNvSpPr>
          <p:nvPr>
            <p:ph type="body" sz="half" idx="2"/>
          </p:nvPr>
        </p:nvSpPr>
        <p:spPr>
          <a:xfrm>
            <a:off x="1818468" y="2627755"/>
            <a:ext cx="8555065" cy="1602490"/>
          </a:xfrm>
          <a:solidFill>
            <a:schemeClr val="bg1">
              <a:alpha val="80000"/>
            </a:schemeClr>
          </a:solidFill>
        </p:spPr>
        <p:txBody>
          <a:bodyPr wrap="square" anchor="ctr">
            <a:spAutoFit/>
          </a:bodyPr>
          <a:lstStyle/>
          <a:p>
            <a:pPr marL="342900" indent="-342900">
              <a:spcBef>
                <a:spcPts val="0"/>
              </a:spcBef>
              <a:spcAft>
                <a:spcPts val="2000"/>
              </a:spcAft>
              <a:buClr>
                <a:srgbClr val="3289B4"/>
              </a:buClr>
              <a:buFont typeface="Webdings" panose="05030102010509060703" pitchFamily="18" charset="2"/>
              <a:buChar char="4"/>
            </a:pPr>
            <a:r>
              <a:rPr lang="en-US" sz="2400" dirty="0"/>
              <a:t>Soil and Water Assessment Tool (</a:t>
            </a:r>
            <a:r>
              <a:rPr lang="en-US" sz="2400" dirty="0" err="1"/>
              <a:t>ArcSWAT</a:t>
            </a:r>
            <a:r>
              <a:rPr lang="en-US" sz="2400" dirty="0"/>
              <a:t>)</a:t>
            </a:r>
            <a:endParaRPr lang="en-US" sz="1600" dirty="0"/>
          </a:p>
          <a:p>
            <a:pPr marL="342900" lvl="0" indent="-342900">
              <a:spcBef>
                <a:spcPts val="0"/>
              </a:spcBef>
              <a:spcAft>
                <a:spcPts val="2000"/>
              </a:spcAft>
              <a:buClr>
                <a:srgbClr val="3289B4"/>
              </a:buClr>
              <a:buFont typeface="Webdings" panose="05030102010509060703" pitchFamily="18" charset="2"/>
              <a:buChar char="4"/>
            </a:pPr>
            <a:r>
              <a:rPr lang="en-US" sz="2400" dirty="0"/>
              <a:t>Modified Snowmelt-Runoff Model (M-SRM) </a:t>
            </a:r>
          </a:p>
          <a:p>
            <a:pPr marL="342900" indent="-342900">
              <a:spcBef>
                <a:spcPts val="0"/>
              </a:spcBef>
              <a:spcAft>
                <a:spcPts val="2000"/>
              </a:spcAft>
              <a:buClr>
                <a:srgbClr val="3289B4"/>
              </a:buClr>
              <a:buFont typeface="Webdings" panose="05030102010509060703" pitchFamily="18" charset="2"/>
              <a:buChar char="4"/>
            </a:pPr>
            <a:r>
              <a:rPr lang="en-US" sz="2400" dirty="0" err="1"/>
              <a:t>SNowmelt</a:t>
            </a:r>
            <a:r>
              <a:rPr lang="en-US" sz="2400" dirty="0"/>
              <a:t> Observational Watershed Model (SNOW-M) </a:t>
            </a:r>
          </a:p>
        </p:txBody>
      </p:sp>
      <p:sp>
        <p:nvSpPr>
          <p:cNvPr id="7" name="Text Placeholder 4"/>
          <p:cNvSpPr txBox="1">
            <a:spLocks/>
          </p:cNvSpPr>
          <p:nvPr/>
        </p:nvSpPr>
        <p:spPr>
          <a:xfrm>
            <a:off x="8746998" y="659281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National Park </a:t>
            </a:r>
            <a:r>
              <a:rPr lang="en-US" dirty="0">
                <a:solidFill>
                  <a:schemeClr val="bg1"/>
                </a:solidFill>
              </a:rPr>
              <a:t>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07535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5095875" cy="479425"/>
          </a:xfrm>
        </p:spPr>
        <p:txBody>
          <a:bodyPr>
            <a:normAutofit fontScale="90000"/>
          </a:bodyPr>
          <a:lstStyle/>
          <a:p>
            <a:r>
              <a:rPr lang="en-US" dirty="0"/>
              <a:t>Methodology</a:t>
            </a:r>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112" name="Group 111">
            <a:extLst>
              <a:ext uri="{FF2B5EF4-FFF2-40B4-BE49-F238E27FC236}">
                <a16:creationId xmlns:a16="http://schemas.microsoft.com/office/drawing/2014/main" xmlns="" id="{3E4C27EB-4906-4776-A4DE-3DA24FECA090}"/>
              </a:ext>
            </a:extLst>
          </p:cNvPr>
          <p:cNvGrpSpPr/>
          <p:nvPr/>
        </p:nvGrpSpPr>
        <p:grpSpPr>
          <a:xfrm>
            <a:off x="258612" y="144891"/>
            <a:ext cx="11739843" cy="6623576"/>
            <a:chOff x="258612" y="144891"/>
            <a:chExt cx="11739843" cy="6623576"/>
          </a:xfrm>
        </p:grpSpPr>
        <p:cxnSp>
          <p:nvCxnSpPr>
            <p:cNvPr id="107" name="Straight Arrow Connector 106">
              <a:extLst>
                <a:ext uri="{FF2B5EF4-FFF2-40B4-BE49-F238E27FC236}">
                  <a16:creationId xmlns:a16="http://schemas.microsoft.com/office/drawing/2014/main" xmlns="" id="{C7BE980E-BCEC-4E25-B4AD-C290718F07E1}"/>
                </a:ext>
              </a:extLst>
            </p:cNvPr>
            <p:cNvCxnSpPr>
              <a:cxnSpLocks/>
              <a:stCxn id="183" idx="0"/>
              <a:endCxn id="152" idx="3"/>
            </p:cNvCxnSpPr>
            <p:nvPr/>
          </p:nvCxnSpPr>
          <p:spPr>
            <a:xfrm>
              <a:off x="7020852" y="4956584"/>
              <a:ext cx="24744" cy="3488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xmlns="" id="{E3500509-7E00-4E1A-A335-B56E40A819AB}"/>
                </a:ext>
              </a:extLst>
            </p:cNvPr>
            <p:cNvCxnSpPr>
              <a:cxnSpLocks/>
            </p:cNvCxnSpPr>
            <p:nvPr/>
          </p:nvCxnSpPr>
          <p:spPr>
            <a:xfrm>
              <a:off x="8329175" y="835733"/>
              <a:ext cx="497474" cy="388"/>
            </a:xfrm>
            <a:prstGeom prst="straightConnector1">
              <a:avLst/>
            </a:prstGeom>
            <a:ln>
              <a:headEnd w="med" len="sm"/>
              <a:tailEnd type="triangle"/>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xmlns="" id="{8D9FD913-2470-4F11-8EF1-7BC65FEB4268}"/>
                </a:ext>
              </a:extLst>
            </p:cNvPr>
            <p:cNvCxnSpPr/>
            <p:nvPr/>
          </p:nvCxnSpPr>
          <p:spPr>
            <a:xfrm>
              <a:off x="9586522" y="311988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177B0D72-FA8A-4448-A014-F4E94AC78073}"/>
                </a:ext>
              </a:extLst>
            </p:cNvPr>
            <p:cNvCxnSpPr>
              <a:cxnSpLocks/>
            </p:cNvCxnSpPr>
            <p:nvPr/>
          </p:nvCxnSpPr>
          <p:spPr>
            <a:xfrm>
              <a:off x="7866831" y="311258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E0BA6EC4-1E35-44EC-A4DD-4F3AB2A0E97A}"/>
                </a:ext>
              </a:extLst>
            </p:cNvPr>
            <p:cNvCxnSpPr>
              <a:cxnSpLocks/>
            </p:cNvCxnSpPr>
            <p:nvPr/>
          </p:nvCxnSpPr>
          <p:spPr>
            <a:xfrm>
              <a:off x="6132372"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9AAD01AD-2E16-4A88-B35A-96C37E6F421A}"/>
                </a:ext>
              </a:extLst>
            </p:cNvPr>
            <p:cNvCxnSpPr>
              <a:cxnSpLocks/>
            </p:cNvCxnSpPr>
            <p:nvPr/>
          </p:nvCxnSpPr>
          <p:spPr>
            <a:xfrm>
              <a:off x="4405170"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9BAB167E-105D-4A7E-B704-A280F03F3218}"/>
                </a:ext>
              </a:extLst>
            </p:cNvPr>
            <p:cNvCxnSpPr>
              <a:cxnSpLocks/>
            </p:cNvCxnSpPr>
            <p:nvPr/>
          </p:nvCxnSpPr>
          <p:spPr>
            <a:xfrm flipV="1">
              <a:off x="2074056" y="2951167"/>
              <a:ext cx="233715" cy="328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5F3291D8-C13A-4D5F-A238-A500CAB43F2F}"/>
                </a:ext>
              </a:extLst>
            </p:cNvPr>
            <p:cNvCxnSpPr>
              <a:cxnSpLocks/>
            </p:cNvCxnSpPr>
            <p:nvPr/>
          </p:nvCxnSpPr>
          <p:spPr>
            <a:xfrm>
              <a:off x="1449392" y="3263899"/>
              <a:ext cx="631439" cy="16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xmlns="" id="{3FAD25F0-0776-43B8-A763-4EBFAFD7D3B0}"/>
                </a:ext>
              </a:extLst>
            </p:cNvPr>
            <p:cNvCxnSpPr>
              <a:cxnSpLocks/>
            </p:cNvCxnSpPr>
            <p:nvPr/>
          </p:nvCxnSpPr>
          <p:spPr>
            <a:xfrm>
              <a:off x="1242265" y="3009572"/>
              <a:ext cx="200368" cy="254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19279A13-1295-4CD3-8831-DB0884CC476B}"/>
                </a:ext>
              </a:extLst>
            </p:cNvPr>
            <p:cNvCxnSpPr>
              <a:cxnSpLocks/>
            </p:cNvCxnSpPr>
            <p:nvPr/>
          </p:nvCxnSpPr>
          <p:spPr>
            <a:xfrm>
              <a:off x="3018486" y="2964929"/>
              <a:ext cx="332419" cy="306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xmlns="" id="{6A9DDDA4-70FA-4EC2-9DCC-AF46B664DE61}"/>
                </a:ext>
              </a:extLst>
            </p:cNvPr>
            <p:cNvGrpSpPr>
              <a:grpSpLocks noChangeAspect="1"/>
            </p:cNvGrpSpPr>
            <p:nvPr/>
          </p:nvGrpSpPr>
          <p:grpSpPr>
            <a:xfrm>
              <a:off x="8848165" y="144891"/>
              <a:ext cx="1391738" cy="1463040"/>
              <a:chOff x="5036197" y="3659135"/>
              <a:chExt cx="2208038" cy="2321158"/>
            </a:xfrm>
            <a:solidFill>
              <a:srgbClr val="E1F0F6"/>
            </a:solidFill>
          </p:grpSpPr>
          <p:sp>
            <p:nvSpPr>
              <p:cNvPr id="65" name="Hexagon 64">
                <a:extLst>
                  <a:ext uri="{FF2B5EF4-FFF2-40B4-BE49-F238E27FC236}">
                    <a16:creationId xmlns:a16="http://schemas.microsoft.com/office/drawing/2014/main" xmlns="" id="{635BE129-A2A7-4AE1-8AE1-E79A7605A14F}"/>
                  </a:ext>
                </a:extLst>
              </p:cNvPr>
              <p:cNvSpPr/>
              <p:nvPr/>
            </p:nvSpPr>
            <p:spPr>
              <a:xfrm rot="5400000">
                <a:off x="4995611" y="3731669"/>
                <a:ext cx="2321158" cy="2176090"/>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66" name="Text Box 2">
                <a:extLst>
                  <a:ext uri="{FF2B5EF4-FFF2-40B4-BE49-F238E27FC236}">
                    <a16:creationId xmlns:a16="http://schemas.microsoft.com/office/drawing/2014/main" xmlns="" id="{B33D21F1-ABB5-4383-8DB5-9A5825C8CA5C}"/>
                  </a:ext>
                </a:extLst>
              </p:cNvPr>
              <p:cNvSpPr txBox="1">
                <a:spLocks noChangeArrowheads="1"/>
              </p:cNvSpPr>
              <p:nvPr/>
            </p:nvSpPr>
            <p:spPr bwMode="auto">
              <a:xfrm>
                <a:off x="5036197" y="4153968"/>
                <a:ext cx="2176090" cy="120365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err="1">
                    <a:latin typeface="+mj-lt"/>
                    <a:ea typeface="Calibri" panose="020F0502020204030204" pitchFamily="34" charset="0"/>
                    <a:cs typeface="Times New Roman" panose="02020603050405020304" pitchFamily="18" charset="0"/>
                  </a:rPr>
                  <a:t>ArcSWAT</a:t>
                </a:r>
                <a:r>
                  <a:rPr lang="en-US" sz="1600" b="1" dirty="0">
                    <a:latin typeface="+mj-lt"/>
                    <a:ea typeface="Calibri" panose="020F0502020204030204" pitchFamily="34" charset="0"/>
                    <a:cs typeface="Times New Roman" panose="02020603050405020304" pitchFamily="18" charset="0"/>
                  </a:rPr>
                  <a:t> Watershed  Delineation</a:t>
                </a:r>
              </a:p>
            </p:txBody>
          </p:sp>
        </p:grpSp>
        <p:grpSp>
          <p:nvGrpSpPr>
            <p:cNvPr id="173" name="Group 172">
              <a:extLst>
                <a:ext uri="{FF2B5EF4-FFF2-40B4-BE49-F238E27FC236}">
                  <a16:creationId xmlns:a16="http://schemas.microsoft.com/office/drawing/2014/main" xmlns="" id="{EF2FD460-590E-4D79-B5DD-662E141C6FAA}"/>
                </a:ext>
              </a:extLst>
            </p:cNvPr>
            <p:cNvGrpSpPr>
              <a:grpSpLocks noChangeAspect="1"/>
            </p:cNvGrpSpPr>
            <p:nvPr/>
          </p:nvGrpSpPr>
          <p:grpSpPr>
            <a:xfrm>
              <a:off x="7179487" y="1728583"/>
              <a:ext cx="1371600" cy="1463040"/>
              <a:chOff x="812103" y="1799659"/>
              <a:chExt cx="2176089" cy="2321160"/>
            </a:xfrm>
            <a:solidFill>
              <a:srgbClr val="AFD7E7"/>
            </a:solidFill>
          </p:grpSpPr>
          <p:sp>
            <p:nvSpPr>
              <p:cNvPr id="174" name="Hexagon 173">
                <a:extLst>
                  <a:ext uri="{FF2B5EF4-FFF2-40B4-BE49-F238E27FC236}">
                    <a16:creationId xmlns:a16="http://schemas.microsoft.com/office/drawing/2014/main" xmlns="" id="{7119D875-2189-4EEC-AE53-87E4002C769B}"/>
                  </a:ext>
                </a:extLst>
              </p:cNvPr>
              <p:cNvSpPr/>
              <p:nvPr/>
            </p:nvSpPr>
            <p:spPr>
              <a:xfrm rot="5400000">
                <a:off x="739568" y="1872194"/>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75" name="Text Box 2">
                <a:extLst>
                  <a:ext uri="{FF2B5EF4-FFF2-40B4-BE49-F238E27FC236}">
                    <a16:creationId xmlns:a16="http://schemas.microsoft.com/office/drawing/2014/main" xmlns="" id="{45441F43-195E-4579-80A7-7265691349D2}"/>
                  </a:ext>
                </a:extLst>
              </p:cNvPr>
              <p:cNvSpPr txBox="1">
                <a:spLocks noChangeArrowheads="1"/>
              </p:cNvSpPr>
              <p:nvPr/>
            </p:nvSpPr>
            <p:spPr bwMode="auto">
              <a:xfrm>
                <a:off x="924595" y="2148428"/>
                <a:ext cx="1941628" cy="126536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i="1" dirty="0" smtClean="0">
                    <a:latin typeface="+mj-lt"/>
                    <a:ea typeface="Calibri" panose="020F0502020204030204" pitchFamily="34" charset="0"/>
                    <a:cs typeface="Times New Roman" panose="02020603050405020304" pitchFamily="18" charset="0"/>
                  </a:rPr>
                  <a:t>In situ</a:t>
                </a:r>
                <a:r>
                  <a:rPr lang="en-US" sz="2000" b="1" dirty="0" smtClean="0">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SNOTEL Data</a:t>
                </a:r>
              </a:p>
            </p:txBody>
          </p:sp>
        </p:grpSp>
        <p:grpSp>
          <p:nvGrpSpPr>
            <p:cNvPr id="146" name="Group 145">
              <a:extLst>
                <a:ext uri="{FF2B5EF4-FFF2-40B4-BE49-F238E27FC236}">
                  <a16:creationId xmlns:a16="http://schemas.microsoft.com/office/drawing/2014/main" xmlns="" id="{2E0DEF11-516A-4528-9240-67CAA762CB3B}"/>
                </a:ext>
              </a:extLst>
            </p:cNvPr>
            <p:cNvGrpSpPr>
              <a:grpSpLocks noChangeAspect="1"/>
            </p:cNvGrpSpPr>
            <p:nvPr/>
          </p:nvGrpSpPr>
          <p:grpSpPr>
            <a:xfrm>
              <a:off x="7152793" y="157395"/>
              <a:ext cx="1371600" cy="1463040"/>
              <a:chOff x="777969" y="1799655"/>
              <a:chExt cx="2176090" cy="2321160"/>
            </a:xfrm>
            <a:solidFill>
              <a:srgbClr val="E1F0F6"/>
            </a:solidFill>
          </p:grpSpPr>
          <p:sp>
            <p:nvSpPr>
              <p:cNvPr id="147" name="Hexagon 146">
                <a:extLst>
                  <a:ext uri="{FF2B5EF4-FFF2-40B4-BE49-F238E27FC236}">
                    <a16:creationId xmlns:a16="http://schemas.microsoft.com/office/drawing/2014/main" xmlns="" id="{1EFD60BF-F4C1-409C-A94B-F2169F3E7EB3}"/>
                  </a:ext>
                </a:extLst>
              </p:cNvPr>
              <p:cNvSpPr/>
              <p:nvPr/>
            </p:nvSpPr>
            <p:spPr>
              <a:xfrm rot="5400000">
                <a:off x="705434" y="1872190"/>
                <a:ext cx="2321160" cy="2176090"/>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8" name="Text Box 2">
                <a:extLst>
                  <a:ext uri="{FF2B5EF4-FFF2-40B4-BE49-F238E27FC236}">
                    <a16:creationId xmlns:a16="http://schemas.microsoft.com/office/drawing/2014/main" xmlns="" id="{B9C74127-BA28-4EBC-95C2-D94EB717ED18}"/>
                  </a:ext>
                </a:extLst>
              </p:cNvPr>
              <p:cNvSpPr txBox="1">
                <a:spLocks noChangeArrowheads="1"/>
              </p:cNvSpPr>
              <p:nvPr/>
            </p:nvSpPr>
            <p:spPr bwMode="auto">
              <a:xfrm>
                <a:off x="890458" y="2149373"/>
                <a:ext cx="1941629" cy="159268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DEM</a:t>
                </a:r>
              </a:p>
            </p:txBody>
          </p:sp>
        </p:grpSp>
        <p:grpSp>
          <p:nvGrpSpPr>
            <p:cNvPr id="151" name="Group 150">
              <a:extLst>
                <a:ext uri="{FF2B5EF4-FFF2-40B4-BE49-F238E27FC236}">
                  <a16:creationId xmlns:a16="http://schemas.microsoft.com/office/drawing/2014/main" xmlns="" id="{9BE29C89-1C8F-4612-8912-5A37C214E8F3}"/>
                </a:ext>
              </a:extLst>
            </p:cNvPr>
            <p:cNvGrpSpPr>
              <a:grpSpLocks noChangeAspect="1"/>
            </p:cNvGrpSpPr>
            <p:nvPr/>
          </p:nvGrpSpPr>
          <p:grpSpPr>
            <a:xfrm>
              <a:off x="6228888" y="5305427"/>
              <a:ext cx="1633412" cy="1463040"/>
              <a:chOff x="11027023" y="7465693"/>
              <a:chExt cx="2591464" cy="2321163"/>
            </a:xfrm>
            <a:solidFill>
              <a:srgbClr val="379CC4"/>
            </a:solidFill>
          </p:grpSpPr>
          <p:sp>
            <p:nvSpPr>
              <p:cNvPr id="152" name="Hexagon 151">
                <a:extLst>
                  <a:ext uri="{FF2B5EF4-FFF2-40B4-BE49-F238E27FC236}">
                    <a16:creationId xmlns:a16="http://schemas.microsoft.com/office/drawing/2014/main" xmlns="" id="{553BEB21-B1D8-4F43-AF27-2CEF5C65C615}"/>
                  </a:ext>
                </a:extLst>
              </p:cNvPr>
              <p:cNvSpPr/>
              <p:nvPr/>
            </p:nvSpPr>
            <p:spPr>
              <a:xfrm rot="5400000">
                <a:off x="11162173" y="7330543"/>
                <a:ext cx="2321163" cy="2591464"/>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3" name="Text Box 2">
                <a:extLst>
                  <a:ext uri="{FF2B5EF4-FFF2-40B4-BE49-F238E27FC236}">
                    <a16:creationId xmlns:a16="http://schemas.microsoft.com/office/drawing/2014/main" xmlns="" id="{FD50E96C-C28D-419B-B227-4FD5B58FB13C}"/>
                  </a:ext>
                </a:extLst>
              </p:cNvPr>
              <p:cNvSpPr txBox="1">
                <a:spLocks noChangeArrowheads="1"/>
              </p:cNvSpPr>
              <p:nvPr/>
            </p:nvSpPr>
            <p:spPr bwMode="auto">
              <a:xfrm>
                <a:off x="11163305" y="7781680"/>
                <a:ext cx="2336933" cy="1132186"/>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Actual vs Simulated Flow Plot</a:t>
                </a:r>
              </a:p>
            </p:txBody>
          </p:sp>
        </p:grpSp>
        <p:grpSp>
          <p:nvGrpSpPr>
            <p:cNvPr id="154" name="Group 153">
              <a:extLst>
                <a:ext uri="{FF2B5EF4-FFF2-40B4-BE49-F238E27FC236}">
                  <a16:creationId xmlns:a16="http://schemas.microsoft.com/office/drawing/2014/main" xmlns="" id="{27E18268-99AD-450D-A566-F0036D288977}"/>
                </a:ext>
              </a:extLst>
            </p:cNvPr>
            <p:cNvGrpSpPr>
              <a:grpSpLocks noChangeAspect="1"/>
            </p:cNvGrpSpPr>
            <p:nvPr/>
          </p:nvGrpSpPr>
          <p:grpSpPr>
            <a:xfrm>
              <a:off x="1979305" y="1728580"/>
              <a:ext cx="1371600" cy="1463040"/>
              <a:chOff x="758651" y="6994023"/>
              <a:chExt cx="2176086" cy="2321158"/>
            </a:xfrm>
            <a:solidFill>
              <a:srgbClr val="AFD7E7"/>
            </a:solidFill>
          </p:grpSpPr>
          <p:sp>
            <p:nvSpPr>
              <p:cNvPr id="155" name="Hexagon 154">
                <a:extLst>
                  <a:ext uri="{FF2B5EF4-FFF2-40B4-BE49-F238E27FC236}">
                    <a16:creationId xmlns:a16="http://schemas.microsoft.com/office/drawing/2014/main" xmlns="" id="{E8CB9BDE-FD0D-45CD-A257-39ED411C9FB0}"/>
                  </a:ext>
                </a:extLst>
              </p:cNvPr>
              <p:cNvSpPr/>
              <p:nvPr/>
            </p:nvSpPr>
            <p:spPr>
              <a:xfrm rot="5400000">
                <a:off x="686115"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6" name="Text Box 2">
                <a:extLst>
                  <a:ext uri="{FF2B5EF4-FFF2-40B4-BE49-F238E27FC236}">
                    <a16:creationId xmlns:a16="http://schemas.microsoft.com/office/drawing/2014/main" xmlns="" id="{F22FFC15-31EA-4A21-8B96-5457BA90DCA1}"/>
                  </a:ext>
                </a:extLst>
              </p:cNvPr>
              <p:cNvSpPr txBox="1">
                <a:spLocks noChangeArrowheads="1"/>
              </p:cNvSpPr>
              <p:nvPr/>
            </p:nvSpPr>
            <p:spPr bwMode="auto">
              <a:xfrm>
                <a:off x="827816" y="7480408"/>
                <a:ext cx="2068746" cy="121329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MODIS NDSI</a:t>
                </a:r>
              </a:p>
            </p:txBody>
          </p:sp>
        </p:grpSp>
        <p:grpSp>
          <p:nvGrpSpPr>
            <p:cNvPr id="158" name="Group 157">
              <a:extLst>
                <a:ext uri="{FF2B5EF4-FFF2-40B4-BE49-F238E27FC236}">
                  <a16:creationId xmlns:a16="http://schemas.microsoft.com/office/drawing/2014/main" xmlns="" id="{FA28A853-0E81-4D65-BEA9-FE3913AFD429}"/>
                </a:ext>
              </a:extLst>
            </p:cNvPr>
            <p:cNvGrpSpPr>
              <a:grpSpLocks noChangeAspect="1"/>
            </p:cNvGrpSpPr>
            <p:nvPr/>
          </p:nvGrpSpPr>
          <p:grpSpPr>
            <a:xfrm>
              <a:off x="258612" y="1728578"/>
              <a:ext cx="1387493" cy="1463040"/>
              <a:chOff x="810748" y="6994023"/>
              <a:chExt cx="2201301" cy="2321158"/>
            </a:xfrm>
            <a:solidFill>
              <a:srgbClr val="AFD7E7"/>
            </a:solidFill>
          </p:grpSpPr>
          <p:sp>
            <p:nvSpPr>
              <p:cNvPr id="159" name="Hexagon 158">
                <a:extLst>
                  <a:ext uri="{FF2B5EF4-FFF2-40B4-BE49-F238E27FC236}">
                    <a16:creationId xmlns:a16="http://schemas.microsoft.com/office/drawing/2014/main" xmlns="" id="{BB81E183-3367-4ABA-8736-F53AD69ED583}"/>
                  </a:ext>
                </a:extLst>
              </p:cNvPr>
              <p:cNvSpPr/>
              <p:nvPr/>
            </p:nvSpPr>
            <p:spPr>
              <a:xfrm rot="5400000">
                <a:off x="763427"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0" name="Text Box 2">
                <a:extLst>
                  <a:ext uri="{FF2B5EF4-FFF2-40B4-BE49-F238E27FC236}">
                    <a16:creationId xmlns:a16="http://schemas.microsoft.com/office/drawing/2014/main" xmlns="" id="{0FB0B373-A8DE-4E26-B025-FB53429C8265}"/>
                  </a:ext>
                </a:extLst>
              </p:cNvPr>
              <p:cNvSpPr txBox="1">
                <a:spLocks noChangeArrowheads="1"/>
              </p:cNvSpPr>
              <p:nvPr/>
            </p:nvSpPr>
            <p:spPr bwMode="auto">
              <a:xfrm>
                <a:off x="810748" y="7542274"/>
                <a:ext cx="2068746" cy="128796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Landsat 8 OLI</a:t>
                </a:r>
              </a:p>
            </p:txBody>
          </p:sp>
        </p:grpSp>
        <p:grpSp>
          <p:nvGrpSpPr>
            <p:cNvPr id="161" name="Group 160">
              <a:extLst>
                <a:ext uri="{FF2B5EF4-FFF2-40B4-BE49-F238E27FC236}">
                  <a16:creationId xmlns:a16="http://schemas.microsoft.com/office/drawing/2014/main" xmlns="" id="{187922FB-98B3-4919-B1D6-35A03EFF123F}"/>
                </a:ext>
              </a:extLst>
            </p:cNvPr>
            <p:cNvGrpSpPr>
              <a:grpSpLocks noChangeAspect="1"/>
            </p:cNvGrpSpPr>
            <p:nvPr/>
          </p:nvGrpSpPr>
          <p:grpSpPr>
            <a:xfrm>
              <a:off x="1061614" y="3514277"/>
              <a:ext cx="1371600" cy="1463040"/>
              <a:chOff x="5068144" y="3659136"/>
              <a:chExt cx="2176089" cy="2321158"/>
            </a:xfrm>
            <a:solidFill>
              <a:srgbClr val="78BBD6"/>
            </a:solidFill>
          </p:grpSpPr>
          <p:sp>
            <p:nvSpPr>
              <p:cNvPr id="162" name="Hexagon 161">
                <a:extLst>
                  <a:ext uri="{FF2B5EF4-FFF2-40B4-BE49-F238E27FC236}">
                    <a16:creationId xmlns:a16="http://schemas.microsoft.com/office/drawing/2014/main" xmlns="" id="{C00963CE-04BB-481C-9A17-A9AD457CC3DD}"/>
                  </a:ext>
                </a:extLst>
              </p:cNvPr>
              <p:cNvSpPr/>
              <p:nvPr/>
            </p:nvSpPr>
            <p:spPr>
              <a:xfrm rot="5400000">
                <a:off x="4995610" y="3731670"/>
                <a:ext cx="2321158"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3" name="Text Box 2">
                <a:extLst>
                  <a:ext uri="{FF2B5EF4-FFF2-40B4-BE49-F238E27FC236}">
                    <a16:creationId xmlns:a16="http://schemas.microsoft.com/office/drawing/2014/main" xmlns="" id="{1D1A65AC-5B45-45D2-85BF-184E103F20FD}"/>
                  </a:ext>
                </a:extLst>
              </p:cNvPr>
              <p:cNvSpPr txBox="1">
                <a:spLocks noChangeArrowheads="1"/>
              </p:cNvSpPr>
              <p:nvPr/>
            </p:nvSpPr>
            <p:spPr bwMode="auto">
              <a:xfrm>
                <a:off x="5104472" y="4165531"/>
                <a:ext cx="2045252" cy="72954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Validate Snow Cover</a:t>
                </a:r>
              </a:p>
            </p:txBody>
          </p:sp>
        </p:grpSp>
        <p:grpSp>
          <p:nvGrpSpPr>
            <p:cNvPr id="164" name="Group 163">
              <a:extLst>
                <a:ext uri="{FF2B5EF4-FFF2-40B4-BE49-F238E27FC236}">
                  <a16:creationId xmlns:a16="http://schemas.microsoft.com/office/drawing/2014/main" xmlns="" id="{8258E7AB-0185-486C-80E9-52A865E30BF2}"/>
                </a:ext>
              </a:extLst>
            </p:cNvPr>
            <p:cNvGrpSpPr>
              <a:grpSpLocks noChangeAspect="1"/>
            </p:cNvGrpSpPr>
            <p:nvPr/>
          </p:nvGrpSpPr>
          <p:grpSpPr>
            <a:xfrm>
              <a:off x="1953618" y="5298140"/>
              <a:ext cx="1371600" cy="1463040"/>
              <a:chOff x="5068144" y="3659136"/>
              <a:chExt cx="2176089" cy="2321158"/>
            </a:xfrm>
            <a:solidFill>
              <a:srgbClr val="379CC4"/>
            </a:solidFill>
          </p:grpSpPr>
          <p:sp>
            <p:nvSpPr>
              <p:cNvPr id="165" name="Hexagon 164">
                <a:extLst>
                  <a:ext uri="{FF2B5EF4-FFF2-40B4-BE49-F238E27FC236}">
                    <a16:creationId xmlns:a16="http://schemas.microsoft.com/office/drawing/2014/main" xmlns="" id="{9235A9F8-8156-4B6B-B5C2-93D7B0836716}"/>
                  </a:ext>
                </a:extLst>
              </p:cNvPr>
              <p:cNvSpPr/>
              <p:nvPr/>
            </p:nvSpPr>
            <p:spPr>
              <a:xfrm rot="5400000">
                <a:off x="4995610" y="3731670"/>
                <a:ext cx="2321158"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6" name="Text Box 2">
                <a:extLst>
                  <a:ext uri="{FF2B5EF4-FFF2-40B4-BE49-F238E27FC236}">
                    <a16:creationId xmlns:a16="http://schemas.microsoft.com/office/drawing/2014/main" xmlns="" id="{008DE46E-343D-4AE2-87F3-030BFAABC729}"/>
                  </a:ext>
                </a:extLst>
              </p:cNvPr>
              <p:cNvSpPr txBox="1">
                <a:spLocks noChangeArrowheads="1"/>
              </p:cNvSpPr>
              <p:nvPr/>
            </p:nvSpPr>
            <p:spPr bwMode="auto">
              <a:xfrm>
                <a:off x="5174315" y="4250642"/>
                <a:ext cx="2045252" cy="1113305"/>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Snow Maps</a:t>
                </a:r>
              </a:p>
            </p:txBody>
          </p:sp>
        </p:grpSp>
        <p:grpSp>
          <p:nvGrpSpPr>
            <p:cNvPr id="167" name="Group 166">
              <a:extLst>
                <a:ext uri="{FF2B5EF4-FFF2-40B4-BE49-F238E27FC236}">
                  <a16:creationId xmlns:a16="http://schemas.microsoft.com/office/drawing/2014/main" xmlns="" id="{5B4FDFAC-BD31-41A6-A631-CEA562573B96}"/>
                </a:ext>
              </a:extLst>
            </p:cNvPr>
            <p:cNvGrpSpPr>
              <a:grpSpLocks noChangeAspect="1"/>
            </p:cNvGrpSpPr>
            <p:nvPr/>
          </p:nvGrpSpPr>
          <p:grpSpPr>
            <a:xfrm>
              <a:off x="3615652" y="1728577"/>
              <a:ext cx="1554480" cy="1463040"/>
              <a:chOff x="739569" y="2258099"/>
              <a:chExt cx="2466231" cy="2321159"/>
            </a:xfrm>
            <a:solidFill>
              <a:srgbClr val="AFD7E7"/>
            </a:solidFill>
          </p:grpSpPr>
          <p:sp>
            <p:nvSpPr>
              <p:cNvPr id="168" name="Hexagon 167">
                <a:extLst>
                  <a:ext uri="{FF2B5EF4-FFF2-40B4-BE49-F238E27FC236}">
                    <a16:creationId xmlns:a16="http://schemas.microsoft.com/office/drawing/2014/main" xmlns="" id="{EE4687D2-9076-4092-B641-2F43E0E819C6}"/>
                  </a:ext>
                </a:extLst>
              </p:cNvPr>
              <p:cNvSpPr/>
              <p:nvPr/>
            </p:nvSpPr>
            <p:spPr>
              <a:xfrm rot="5400000">
                <a:off x="826695" y="2330636"/>
                <a:ext cx="2321159"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9" name="Text Box 2">
                <a:extLst>
                  <a:ext uri="{FF2B5EF4-FFF2-40B4-BE49-F238E27FC236}">
                    <a16:creationId xmlns:a16="http://schemas.microsoft.com/office/drawing/2014/main" xmlns="" id="{B52BE8DA-2792-4831-A943-D0A1552CED81}"/>
                  </a:ext>
                </a:extLst>
              </p:cNvPr>
              <p:cNvSpPr txBox="1">
                <a:spLocks noChangeArrowheads="1"/>
              </p:cNvSpPr>
              <p:nvPr/>
            </p:nvSpPr>
            <p:spPr bwMode="auto">
              <a:xfrm>
                <a:off x="739569" y="2708669"/>
                <a:ext cx="2466231" cy="1352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pPr>
                <a:r>
                  <a:rPr lang="en-US" sz="2000" b="1" dirty="0">
                    <a:latin typeface="+mj-lt"/>
                    <a:ea typeface="Calibri" panose="020F0502020204030204" pitchFamily="34" charset="0"/>
                    <a:cs typeface="Times New Roman" panose="02020603050405020304" pitchFamily="18" charset="0"/>
                  </a:rPr>
                  <a:t>MODIS</a:t>
                </a:r>
              </a:p>
              <a:p>
                <a:pPr algn="ctr">
                  <a:lnSpc>
                    <a:spcPct val="107000"/>
                  </a:lnSpc>
                </a:pPr>
                <a:r>
                  <a:rPr lang="en-US" sz="2000" b="1" dirty="0">
                    <a:latin typeface="+mj-lt"/>
                    <a:ea typeface="Calibri" panose="020F0502020204030204" pitchFamily="34" charset="0"/>
                    <a:cs typeface="Times New Roman" panose="02020603050405020304" pitchFamily="18" charset="0"/>
                  </a:rPr>
                  <a:t>LST</a:t>
                </a:r>
              </a:p>
            </p:txBody>
          </p:sp>
        </p:grpSp>
        <p:grpSp>
          <p:nvGrpSpPr>
            <p:cNvPr id="170" name="Group 169">
              <a:extLst>
                <a:ext uri="{FF2B5EF4-FFF2-40B4-BE49-F238E27FC236}">
                  <a16:creationId xmlns:a16="http://schemas.microsoft.com/office/drawing/2014/main" xmlns="" id="{232617F6-278C-421B-9E67-156908FC8166}"/>
                </a:ext>
              </a:extLst>
            </p:cNvPr>
            <p:cNvGrpSpPr>
              <a:grpSpLocks noChangeAspect="1"/>
            </p:cNvGrpSpPr>
            <p:nvPr/>
          </p:nvGrpSpPr>
          <p:grpSpPr>
            <a:xfrm>
              <a:off x="5272199" y="1659130"/>
              <a:ext cx="1779080" cy="1463040"/>
              <a:chOff x="524835" y="1689470"/>
              <a:chExt cx="2822569" cy="2321160"/>
            </a:xfrm>
            <a:solidFill>
              <a:srgbClr val="AFD7E7"/>
            </a:solidFill>
          </p:grpSpPr>
          <p:sp>
            <p:nvSpPr>
              <p:cNvPr id="171" name="Hexagon 170">
                <a:extLst>
                  <a:ext uri="{FF2B5EF4-FFF2-40B4-BE49-F238E27FC236}">
                    <a16:creationId xmlns:a16="http://schemas.microsoft.com/office/drawing/2014/main" xmlns="" id="{A0BB9332-C689-4DB4-9B9C-F562B1B91608}"/>
                  </a:ext>
                </a:extLst>
              </p:cNvPr>
              <p:cNvSpPr/>
              <p:nvPr/>
            </p:nvSpPr>
            <p:spPr>
              <a:xfrm rot="5400000">
                <a:off x="752378" y="1510529"/>
                <a:ext cx="2321160" cy="2679041"/>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72" name="Text Box 2">
                <a:extLst>
                  <a:ext uri="{FF2B5EF4-FFF2-40B4-BE49-F238E27FC236}">
                    <a16:creationId xmlns:a16="http://schemas.microsoft.com/office/drawing/2014/main" xmlns="" id="{F876B450-AB3D-496E-A466-09E8544E6566}"/>
                  </a:ext>
                </a:extLst>
              </p:cNvPr>
              <p:cNvSpPr txBox="1">
                <a:spLocks noChangeArrowheads="1"/>
              </p:cNvSpPr>
              <p:nvPr/>
            </p:nvSpPr>
            <p:spPr bwMode="auto">
              <a:xfrm>
                <a:off x="524835" y="2292914"/>
                <a:ext cx="2822569" cy="114400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PERSIANN Precipitation</a:t>
                </a:r>
              </a:p>
            </p:txBody>
          </p:sp>
        </p:grpSp>
        <p:grpSp>
          <p:nvGrpSpPr>
            <p:cNvPr id="176" name="Group 175">
              <a:extLst>
                <a:ext uri="{FF2B5EF4-FFF2-40B4-BE49-F238E27FC236}">
                  <a16:creationId xmlns:a16="http://schemas.microsoft.com/office/drawing/2014/main" xmlns="" id="{5720F1C7-8AAB-417F-99A4-BF7A075B013C}"/>
                </a:ext>
              </a:extLst>
            </p:cNvPr>
            <p:cNvGrpSpPr>
              <a:grpSpLocks noChangeAspect="1"/>
            </p:cNvGrpSpPr>
            <p:nvPr/>
          </p:nvGrpSpPr>
          <p:grpSpPr>
            <a:xfrm>
              <a:off x="8639438" y="1717497"/>
              <a:ext cx="1840956" cy="1463040"/>
              <a:chOff x="117048" y="1782076"/>
              <a:chExt cx="2920736" cy="2321160"/>
            </a:xfrm>
            <a:solidFill>
              <a:srgbClr val="AFD7E7"/>
            </a:solidFill>
          </p:grpSpPr>
          <p:sp>
            <p:nvSpPr>
              <p:cNvPr id="177" name="Hexagon 176">
                <a:extLst>
                  <a:ext uri="{FF2B5EF4-FFF2-40B4-BE49-F238E27FC236}">
                    <a16:creationId xmlns:a16="http://schemas.microsoft.com/office/drawing/2014/main" xmlns="" id="{46891852-C830-49A8-B8BF-FDD7980E51D5}"/>
                  </a:ext>
                </a:extLst>
              </p:cNvPr>
              <p:cNvSpPr/>
              <p:nvPr/>
            </p:nvSpPr>
            <p:spPr>
              <a:xfrm rot="5400000">
                <a:off x="426062" y="1491513"/>
                <a:ext cx="2321160" cy="2902285"/>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78" name="Text Box 2">
                <a:extLst>
                  <a:ext uri="{FF2B5EF4-FFF2-40B4-BE49-F238E27FC236}">
                    <a16:creationId xmlns:a16="http://schemas.microsoft.com/office/drawing/2014/main" xmlns="" id="{E1977F71-E55F-4ACA-A5FC-026B6640A420}"/>
                  </a:ext>
                </a:extLst>
              </p:cNvPr>
              <p:cNvSpPr txBox="1">
                <a:spLocks noChangeArrowheads="1"/>
              </p:cNvSpPr>
              <p:nvPr/>
            </p:nvSpPr>
            <p:spPr bwMode="auto">
              <a:xfrm>
                <a:off x="117048" y="2005358"/>
                <a:ext cx="2902287" cy="162887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i="1" dirty="0" smtClean="0">
                    <a:latin typeface="+mj-lt"/>
                    <a:ea typeface="Calibri" panose="020F0502020204030204" pitchFamily="34" charset="0"/>
                    <a:cs typeface="Times New Roman" panose="02020603050405020304" pitchFamily="18" charset="0"/>
                  </a:rPr>
                  <a:t>In situ</a:t>
                </a:r>
                <a:r>
                  <a:rPr lang="en-US" sz="2000" b="1" dirty="0" smtClean="0">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Stream Gauge Data</a:t>
                </a:r>
              </a:p>
            </p:txBody>
          </p:sp>
        </p:grpSp>
        <p:grpSp>
          <p:nvGrpSpPr>
            <p:cNvPr id="179" name="Group 178">
              <a:extLst>
                <a:ext uri="{FF2B5EF4-FFF2-40B4-BE49-F238E27FC236}">
                  <a16:creationId xmlns:a16="http://schemas.microsoft.com/office/drawing/2014/main" xmlns="" id="{EE3F1B69-3558-4188-911A-985ECD5526C9}"/>
                </a:ext>
              </a:extLst>
            </p:cNvPr>
            <p:cNvGrpSpPr>
              <a:grpSpLocks noChangeAspect="1"/>
            </p:cNvGrpSpPr>
            <p:nvPr/>
          </p:nvGrpSpPr>
          <p:grpSpPr>
            <a:xfrm>
              <a:off x="10626855" y="1728582"/>
              <a:ext cx="1371600" cy="1463040"/>
              <a:chOff x="9136886" y="3738551"/>
              <a:chExt cx="2176087" cy="2321163"/>
            </a:xfrm>
            <a:solidFill>
              <a:srgbClr val="AFD7E7"/>
            </a:solidFill>
          </p:grpSpPr>
          <p:sp>
            <p:nvSpPr>
              <p:cNvPr id="180" name="Hexagon 179">
                <a:extLst>
                  <a:ext uri="{FF2B5EF4-FFF2-40B4-BE49-F238E27FC236}">
                    <a16:creationId xmlns:a16="http://schemas.microsoft.com/office/drawing/2014/main" xmlns="" id="{1460751F-94FC-4770-B7FB-F92DD0D6BE6F}"/>
                  </a:ext>
                </a:extLst>
              </p:cNvPr>
              <p:cNvSpPr/>
              <p:nvPr/>
            </p:nvSpPr>
            <p:spPr>
              <a:xfrm rot="5400000">
                <a:off x="9064348" y="381108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81" name="Text Box 2">
                <a:extLst>
                  <a:ext uri="{FF2B5EF4-FFF2-40B4-BE49-F238E27FC236}">
                    <a16:creationId xmlns:a16="http://schemas.microsoft.com/office/drawing/2014/main" xmlns="" id="{969F7E09-B2C8-4B48-94AD-CC8E6B754423}"/>
                  </a:ext>
                </a:extLst>
              </p:cNvPr>
              <p:cNvSpPr txBox="1">
                <a:spLocks noChangeArrowheads="1"/>
              </p:cNvSpPr>
              <p:nvPr/>
            </p:nvSpPr>
            <p:spPr bwMode="auto">
              <a:xfrm>
                <a:off x="9136886" y="4219315"/>
                <a:ext cx="2176087" cy="125932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Elevation Zones</a:t>
                </a:r>
              </a:p>
            </p:txBody>
          </p:sp>
        </p:grpSp>
        <p:grpSp>
          <p:nvGrpSpPr>
            <p:cNvPr id="182" name="Group 181">
              <a:extLst>
                <a:ext uri="{FF2B5EF4-FFF2-40B4-BE49-F238E27FC236}">
                  <a16:creationId xmlns:a16="http://schemas.microsoft.com/office/drawing/2014/main" xmlns="" id="{1DB7BAAC-B2AE-4F08-A15E-61D7D63F051A}"/>
                </a:ext>
              </a:extLst>
            </p:cNvPr>
            <p:cNvGrpSpPr>
              <a:grpSpLocks noChangeAspect="1"/>
            </p:cNvGrpSpPr>
            <p:nvPr/>
          </p:nvGrpSpPr>
          <p:grpSpPr>
            <a:xfrm>
              <a:off x="6296353" y="3493544"/>
              <a:ext cx="1478247" cy="1463040"/>
              <a:chOff x="5023816" y="3659133"/>
              <a:chExt cx="2345288" cy="2321157"/>
            </a:xfrm>
            <a:solidFill>
              <a:srgbClr val="78BBD6"/>
            </a:solidFill>
          </p:grpSpPr>
          <p:sp>
            <p:nvSpPr>
              <p:cNvPr id="183" name="Hexagon 182">
                <a:extLst>
                  <a:ext uri="{FF2B5EF4-FFF2-40B4-BE49-F238E27FC236}">
                    <a16:creationId xmlns:a16="http://schemas.microsoft.com/office/drawing/2014/main" xmlns="" id="{9B343574-0AEF-4BF3-A0F9-013AAA7B293F}"/>
                  </a:ext>
                </a:extLst>
              </p:cNvPr>
              <p:cNvSpPr/>
              <p:nvPr/>
            </p:nvSpPr>
            <p:spPr>
              <a:xfrm rot="5400000">
                <a:off x="5012679" y="3731667"/>
                <a:ext cx="2321157"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84" name="Text Box 2">
                <a:extLst>
                  <a:ext uri="{FF2B5EF4-FFF2-40B4-BE49-F238E27FC236}">
                    <a16:creationId xmlns:a16="http://schemas.microsoft.com/office/drawing/2014/main" xmlns="" id="{827144D1-0052-4E64-A130-A997C40419CF}"/>
                  </a:ext>
                </a:extLst>
              </p:cNvPr>
              <p:cNvSpPr txBox="1">
                <a:spLocks noChangeArrowheads="1"/>
              </p:cNvSpPr>
              <p:nvPr/>
            </p:nvSpPr>
            <p:spPr bwMode="auto">
              <a:xfrm>
                <a:off x="5023816" y="4180959"/>
                <a:ext cx="2345288" cy="1189177"/>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SNOW-M</a:t>
                </a:r>
              </a:p>
            </p:txBody>
          </p:sp>
        </p:grpSp>
        <p:grpSp>
          <p:nvGrpSpPr>
            <p:cNvPr id="185" name="Group 184">
              <a:extLst>
                <a:ext uri="{FF2B5EF4-FFF2-40B4-BE49-F238E27FC236}">
                  <a16:creationId xmlns:a16="http://schemas.microsoft.com/office/drawing/2014/main" xmlns="" id="{FD38C41E-922D-4A87-B7E2-6FDE6AF04B0F}"/>
                </a:ext>
              </a:extLst>
            </p:cNvPr>
            <p:cNvGrpSpPr>
              <a:grpSpLocks noChangeAspect="1"/>
            </p:cNvGrpSpPr>
            <p:nvPr/>
          </p:nvGrpSpPr>
          <p:grpSpPr>
            <a:xfrm>
              <a:off x="4320543" y="5305426"/>
              <a:ext cx="1538898" cy="1463040"/>
              <a:chOff x="10889874" y="7015260"/>
              <a:chExt cx="2441510" cy="2321163"/>
            </a:xfrm>
            <a:solidFill>
              <a:srgbClr val="379CC4"/>
            </a:solidFill>
          </p:grpSpPr>
          <p:sp>
            <p:nvSpPr>
              <p:cNvPr id="186" name="Hexagon 185">
                <a:extLst>
                  <a:ext uri="{FF2B5EF4-FFF2-40B4-BE49-F238E27FC236}">
                    <a16:creationId xmlns:a16="http://schemas.microsoft.com/office/drawing/2014/main" xmlns="" id="{5C218C0A-72DD-4E8C-A0AA-536E2D09C9B8}"/>
                  </a:ext>
                </a:extLst>
              </p:cNvPr>
              <p:cNvSpPr/>
              <p:nvPr/>
            </p:nvSpPr>
            <p:spPr>
              <a:xfrm rot="5400000">
                <a:off x="10950048" y="6955087"/>
                <a:ext cx="2321163" cy="244150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87" name="Text Box 2">
                <a:extLst>
                  <a:ext uri="{FF2B5EF4-FFF2-40B4-BE49-F238E27FC236}">
                    <a16:creationId xmlns:a16="http://schemas.microsoft.com/office/drawing/2014/main" xmlns="" id="{1C5A3D2B-1F05-4C68-AAB8-6E2347433FC1}"/>
                  </a:ext>
                </a:extLst>
              </p:cNvPr>
              <p:cNvSpPr txBox="1">
                <a:spLocks noChangeArrowheads="1"/>
              </p:cNvSpPr>
              <p:nvPr/>
            </p:nvSpPr>
            <p:spPr bwMode="auto">
              <a:xfrm>
                <a:off x="10889874" y="7576247"/>
                <a:ext cx="2411849" cy="1176068"/>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Validation Table</a:t>
                </a:r>
              </a:p>
            </p:txBody>
          </p:sp>
        </p:grpSp>
        <p:grpSp>
          <p:nvGrpSpPr>
            <p:cNvPr id="188" name="Group 187">
              <a:extLst>
                <a:ext uri="{FF2B5EF4-FFF2-40B4-BE49-F238E27FC236}">
                  <a16:creationId xmlns:a16="http://schemas.microsoft.com/office/drawing/2014/main" xmlns="" id="{D644958B-7971-42A1-B438-77ED2337A21E}"/>
                </a:ext>
              </a:extLst>
            </p:cNvPr>
            <p:cNvGrpSpPr>
              <a:grpSpLocks noChangeAspect="1"/>
            </p:cNvGrpSpPr>
            <p:nvPr/>
          </p:nvGrpSpPr>
          <p:grpSpPr>
            <a:xfrm>
              <a:off x="8164880" y="5305427"/>
              <a:ext cx="1372009" cy="1463040"/>
              <a:chOff x="11154647" y="7015261"/>
              <a:chExt cx="2176736" cy="2321163"/>
            </a:xfrm>
            <a:solidFill>
              <a:srgbClr val="379CC4"/>
            </a:solidFill>
          </p:grpSpPr>
          <p:sp>
            <p:nvSpPr>
              <p:cNvPr id="189" name="Hexagon 188">
                <a:extLst>
                  <a:ext uri="{FF2B5EF4-FFF2-40B4-BE49-F238E27FC236}">
                    <a16:creationId xmlns:a16="http://schemas.microsoft.com/office/drawing/2014/main" xmlns="" id="{3FA4D5D9-7216-4F4C-AC40-C748C1F94A1D}"/>
                  </a:ext>
                </a:extLst>
              </p:cNvPr>
              <p:cNvSpPr/>
              <p:nvPr/>
            </p:nvSpPr>
            <p:spPr>
              <a:xfrm rot="5400000">
                <a:off x="11082758" y="708779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0" name="Text Box 2">
                <a:extLst>
                  <a:ext uri="{FF2B5EF4-FFF2-40B4-BE49-F238E27FC236}">
                    <a16:creationId xmlns:a16="http://schemas.microsoft.com/office/drawing/2014/main" xmlns="" id="{5A8EB7D7-D969-4038-BAB0-3CB36872BABC}"/>
                  </a:ext>
                </a:extLst>
              </p:cNvPr>
              <p:cNvSpPr txBox="1">
                <a:spLocks noChangeArrowheads="1"/>
              </p:cNvSpPr>
              <p:nvPr/>
            </p:nvSpPr>
            <p:spPr bwMode="auto">
              <a:xfrm>
                <a:off x="11154647" y="7309139"/>
                <a:ext cx="2164812" cy="1625309"/>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Snow Cover Area Plot</a:t>
                </a:r>
              </a:p>
            </p:txBody>
          </p:sp>
        </p:grpSp>
        <p:cxnSp>
          <p:nvCxnSpPr>
            <p:cNvPr id="12" name="Straight Connector 11">
              <a:extLst>
                <a:ext uri="{FF2B5EF4-FFF2-40B4-BE49-F238E27FC236}">
                  <a16:creationId xmlns:a16="http://schemas.microsoft.com/office/drawing/2014/main" xmlns="" id="{A9CF4CD7-62A4-4771-AF83-18FF1E59BCC7}"/>
                </a:ext>
              </a:extLst>
            </p:cNvPr>
            <p:cNvCxnSpPr>
              <a:cxnSpLocks/>
              <a:stCxn id="66" idx="3"/>
              <a:endCxn id="66" idx="3"/>
            </p:cNvCxnSpPr>
            <p:nvPr/>
          </p:nvCxnSpPr>
          <p:spPr>
            <a:xfrm>
              <a:off x="10219766" y="83612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BCD35C6-B5CA-4541-AC35-DF47D4570C4D}"/>
                </a:ext>
              </a:extLst>
            </p:cNvPr>
            <p:cNvCxnSpPr>
              <a:cxnSpLocks/>
              <a:stCxn id="66" idx="3"/>
            </p:cNvCxnSpPr>
            <p:nvPr/>
          </p:nvCxnSpPr>
          <p:spPr>
            <a:xfrm flipV="1">
              <a:off x="10219765" y="835733"/>
              <a:ext cx="1023301" cy="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758C061-52F4-4492-A9AA-A01F0CDD7A83}"/>
                </a:ext>
              </a:extLst>
            </p:cNvPr>
            <p:cNvCxnSpPr>
              <a:cxnSpLocks/>
            </p:cNvCxnSpPr>
            <p:nvPr/>
          </p:nvCxnSpPr>
          <p:spPr>
            <a:xfrm flipH="1">
              <a:off x="11269623" y="857249"/>
              <a:ext cx="0" cy="871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C7984AAD-90D0-4042-8B48-FDAF4C710D52}"/>
                </a:ext>
              </a:extLst>
            </p:cNvPr>
            <p:cNvCxnSpPr>
              <a:stCxn id="155" idx="0"/>
              <a:endCxn id="165" idx="3"/>
            </p:cNvCxnSpPr>
            <p:nvPr/>
          </p:nvCxnSpPr>
          <p:spPr>
            <a:xfrm flipH="1">
              <a:off x="2639418" y="3191620"/>
              <a:ext cx="25687" cy="21065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DE65073-57AC-4E34-AB58-F5BE31EFF783}"/>
                </a:ext>
              </a:extLst>
            </p:cNvPr>
            <p:cNvCxnSpPr/>
            <p:nvPr/>
          </p:nvCxnSpPr>
          <p:spPr>
            <a:xfrm flipV="1">
              <a:off x="3350905" y="3267955"/>
              <a:ext cx="7988983" cy="6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0950D15-862D-4D16-83D0-0FBDBCBB068B}"/>
                </a:ext>
              </a:extLst>
            </p:cNvPr>
            <p:cNvCxnSpPr>
              <a:cxnSpLocks/>
            </p:cNvCxnSpPr>
            <p:nvPr/>
          </p:nvCxnSpPr>
          <p:spPr>
            <a:xfrm flipV="1">
              <a:off x="5087888" y="5029057"/>
              <a:ext cx="3790433" cy="9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6A7E0C2-BE72-43BD-95C8-26ABE7C57D75}"/>
                </a:ext>
              </a:extLst>
            </p:cNvPr>
            <p:cNvCxnSpPr>
              <a:cxnSpLocks/>
              <a:endCxn id="186" idx="3"/>
            </p:cNvCxnSpPr>
            <p:nvPr/>
          </p:nvCxnSpPr>
          <p:spPr>
            <a:xfrm flipH="1">
              <a:off x="5089992" y="5038151"/>
              <a:ext cx="8009" cy="267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xmlns="" id="{2FAFAAA9-514C-4849-AD39-C9399CE79BA1}"/>
                </a:ext>
              </a:extLst>
            </p:cNvPr>
            <p:cNvCxnSpPr>
              <a:cxnSpLocks/>
            </p:cNvCxnSpPr>
            <p:nvPr/>
          </p:nvCxnSpPr>
          <p:spPr>
            <a:xfrm>
              <a:off x="8879151" y="5029056"/>
              <a:ext cx="1" cy="269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A352CDBC-D6F8-49D6-AA0D-D2FDDF2D5E5A}"/>
                </a:ext>
              </a:extLst>
            </p:cNvPr>
            <p:cNvCxnSpPr>
              <a:endCxn id="183" idx="3"/>
            </p:cNvCxnSpPr>
            <p:nvPr/>
          </p:nvCxnSpPr>
          <p:spPr>
            <a:xfrm flipH="1">
              <a:off x="7020852" y="3263899"/>
              <a:ext cx="0"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1028B0C6-ED66-4C92-A7C1-F899E7BAFF3C}"/>
                </a:ext>
              </a:extLst>
            </p:cNvPr>
            <p:cNvCxnSpPr>
              <a:stCxn id="180" idx="0"/>
            </p:cNvCxnSpPr>
            <p:nvPr/>
          </p:nvCxnSpPr>
          <p:spPr>
            <a:xfrm>
              <a:off x="11312655" y="3191622"/>
              <a:ext cx="0" cy="79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xmlns="" id="{9BBFA64A-FD2A-444C-9F7E-D8F19B56CBDF}"/>
                </a:ext>
              </a:extLst>
            </p:cNvPr>
            <p:cNvCxnSpPr/>
            <p:nvPr/>
          </p:nvCxnSpPr>
          <p:spPr>
            <a:xfrm>
              <a:off x="1761700" y="3284631"/>
              <a:ext cx="1"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643256" y="1042482"/>
            <a:ext cx="11036966" cy="5248802"/>
            <a:chOff x="577517" y="837849"/>
            <a:chExt cx="11036966" cy="5248802"/>
          </a:xfrm>
        </p:grpSpPr>
        <p:sp>
          <p:nvSpPr>
            <p:cNvPr id="2" name="Rectangle 1">
              <a:extLst>
                <a:ext uri="{FF2B5EF4-FFF2-40B4-BE49-F238E27FC236}">
                  <a16:creationId xmlns:a16="http://schemas.microsoft.com/office/drawing/2014/main" xmlns="" id="{C0581AA9-7851-42ED-BF54-2FB14DA3D97B}"/>
                </a:ext>
              </a:extLst>
            </p:cNvPr>
            <p:cNvSpPr/>
            <p:nvPr/>
          </p:nvSpPr>
          <p:spPr>
            <a:xfrm>
              <a:off x="577517" y="837849"/>
              <a:ext cx="11036966" cy="5248802"/>
            </a:xfrm>
            <a:prstGeom prst="rect">
              <a:avLst/>
            </a:prstGeom>
            <a:solidFill>
              <a:srgbClr val="E1F0F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600" b="1" dirty="0">
                <a:solidFill>
                  <a:schemeClr val="tx1">
                    <a:lumMod val="75000"/>
                    <a:lumOff val="25000"/>
                  </a:schemeClr>
                </a:solidFill>
              </a:endParaRPr>
            </a:p>
          </p:txBody>
        </p:sp>
        <p:sp>
          <p:nvSpPr>
            <p:cNvPr id="72" name="Hexagon 71">
              <a:extLst>
                <a:ext uri="{FF2B5EF4-FFF2-40B4-BE49-F238E27FC236}">
                  <a16:creationId xmlns:a16="http://schemas.microsoft.com/office/drawing/2014/main" xmlns="" id="{453D23C8-D790-4027-ABA5-120B8C262FFA}"/>
                </a:ext>
              </a:extLst>
            </p:cNvPr>
            <p:cNvSpPr>
              <a:spLocks noChangeAspect="1"/>
            </p:cNvSpPr>
            <p:nvPr/>
          </p:nvSpPr>
          <p:spPr>
            <a:xfrm>
              <a:off x="6929598" y="1575247"/>
              <a:ext cx="3890694" cy="3647526"/>
            </a:xfrm>
            <a:prstGeom prst="hexagon">
              <a:avLst/>
            </a:prstGeom>
            <a:solidFill>
              <a:srgbClr val="78BBD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a:solidFill>
                    <a:schemeClr val="tx1">
                      <a:lumMod val="75000"/>
                      <a:lumOff val="25000"/>
                    </a:schemeClr>
                  </a:solidFill>
                  <a:latin typeface="Garamond" panose="02020404030301010803" pitchFamily="18" charset="0"/>
                </a:rPr>
                <a:t>Snowmelt Observational Watershed Model</a:t>
              </a:r>
            </a:p>
            <a:p>
              <a:pPr algn="ctr"/>
              <a:r>
                <a:rPr lang="en-US" sz="2800" b="1" dirty="0">
                  <a:solidFill>
                    <a:schemeClr val="tx1">
                      <a:lumMod val="75000"/>
                      <a:lumOff val="25000"/>
                    </a:schemeClr>
                  </a:solidFill>
                  <a:latin typeface="Garamond" panose="02020404030301010803" pitchFamily="18" charset="0"/>
                </a:rPr>
                <a:t>(SNOW-M)</a:t>
              </a:r>
            </a:p>
          </p:txBody>
        </p:sp>
        <p:sp>
          <p:nvSpPr>
            <p:cNvPr id="73" name="Hexagon 72">
              <a:extLst>
                <a:ext uri="{FF2B5EF4-FFF2-40B4-BE49-F238E27FC236}">
                  <a16:creationId xmlns:a16="http://schemas.microsoft.com/office/drawing/2014/main" xmlns="" id="{59992B00-391C-4033-8C11-BBB893F3A890}"/>
                </a:ext>
              </a:extLst>
            </p:cNvPr>
            <p:cNvSpPr>
              <a:spLocks noChangeAspect="1"/>
            </p:cNvSpPr>
            <p:nvPr/>
          </p:nvSpPr>
          <p:spPr>
            <a:xfrm>
              <a:off x="1310177" y="1591444"/>
              <a:ext cx="3890694" cy="3647526"/>
            </a:xfrm>
            <a:prstGeom prst="hexagon">
              <a:avLst/>
            </a:prstGeom>
            <a:solidFill>
              <a:srgbClr val="78BBD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r>
                <a:rPr lang="en-US" sz="2800" b="1" dirty="0">
                  <a:solidFill>
                    <a:schemeClr val="tx1">
                      <a:lumMod val="75000"/>
                      <a:lumOff val="25000"/>
                    </a:schemeClr>
                  </a:solidFill>
                  <a:latin typeface="Garamond" panose="02020404030301010803" pitchFamily="18" charset="0"/>
                </a:rPr>
                <a:t>Modified Snowmelt Runoff Model</a:t>
              </a:r>
            </a:p>
            <a:p>
              <a:pPr algn="ctr"/>
              <a:r>
                <a:rPr lang="en-US" sz="2800" b="1" dirty="0">
                  <a:solidFill>
                    <a:schemeClr val="tx1">
                      <a:lumMod val="75000"/>
                      <a:lumOff val="25000"/>
                    </a:schemeClr>
                  </a:solidFill>
                  <a:latin typeface="Garamond" panose="02020404030301010803" pitchFamily="18" charset="0"/>
                </a:rPr>
                <a:t>(M-SRM)</a:t>
              </a:r>
            </a:p>
          </p:txBody>
        </p:sp>
        <p:cxnSp>
          <p:nvCxnSpPr>
            <p:cNvPr id="8" name="Straight Arrow Connector 7">
              <a:extLst>
                <a:ext uri="{FF2B5EF4-FFF2-40B4-BE49-F238E27FC236}">
                  <a16:creationId xmlns:a16="http://schemas.microsoft.com/office/drawing/2014/main" xmlns="" id="{1E72A29A-DE36-49C3-91B2-5110A3F68D3F}"/>
                </a:ext>
              </a:extLst>
            </p:cNvPr>
            <p:cNvCxnSpPr>
              <a:endCxn id="72" idx="3"/>
            </p:cNvCxnSpPr>
            <p:nvPr/>
          </p:nvCxnSpPr>
          <p:spPr>
            <a:xfrm flipV="1">
              <a:off x="5200871" y="3399010"/>
              <a:ext cx="1728727" cy="29990"/>
            </a:xfrm>
            <a:prstGeom prst="straightConnector1">
              <a:avLst/>
            </a:prstGeom>
            <a:ln w="57150" cap="flat">
              <a:tailEnd type="triangle" w="lg" len="lg"/>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50790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07C911D-2DAD-41AC-A8E3-171AC47981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6" t="24906" r="12017" b="24780"/>
          <a:stretch/>
        </p:blipFill>
        <p:spPr>
          <a:xfrm>
            <a:off x="4658030" y="345353"/>
            <a:ext cx="7533970" cy="6466928"/>
          </a:xfrm>
          <a:prstGeom prst="rect">
            <a:avLst/>
          </a:prstGeom>
        </p:spPr>
      </p:pic>
      <p:sp>
        <p:nvSpPr>
          <p:cNvPr id="5" name="Title 4"/>
          <p:cNvSpPr>
            <a:spLocks noGrp="1"/>
          </p:cNvSpPr>
          <p:nvPr>
            <p:ph type="title"/>
          </p:nvPr>
        </p:nvSpPr>
        <p:spPr/>
        <p:txBody>
          <a:bodyPr>
            <a:normAutofit fontScale="90000"/>
          </a:bodyPr>
          <a:lstStyle/>
          <a:p>
            <a:r>
              <a:rPr lang="en-US" dirty="0"/>
              <a:t>Methodology</a:t>
            </a:r>
          </a:p>
        </p:txBody>
      </p:sp>
      <p:sp>
        <p:nvSpPr>
          <p:cNvPr id="2" name="Text Placeholder 1">
            <a:extLst>
              <a:ext uri="{FF2B5EF4-FFF2-40B4-BE49-F238E27FC236}">
                <a16:creationId xmlns:a16="http://schemas.microsoft.com/office/drawing/2014/main" xmlns="" id="{253C654D-1E4E-4EC3-9D0C-2C6DDEE9BD04}"/>
              </a:ext>
            </a:extLst>
          </p:cNvPr>
          <p:cNvSpPr>
            <a:spLocks noGrp="1"/>
          </p:cNvSpPr>
          <p:nvPr>
            <p:ph type="body" sz="half" idx="2"/>
          </p:nvPr>
        </p:nvSpPr>
        <p:spPr/>
        <p:txBody>
          <a:bodyPr anchor="ct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Delineate Watershed within </a:t>
            </a:r>
            <a:r>
              <a:rPr lang="en-US" sz="2400" dirty="0" err="1">
                <a:solidFill>
                  <a:prstClr val="black">
                    <a:lumMod val="75000"/>
                    <a:lumOff val="25000"/>
                  </a:prstClr>
                </a:solidFill>
              </a:rPr>
              <a:t>ArcSWAT</a:t>
            </a:r>
            <a:endParaRPr lang="en-US" sz="2400" dirty="0">
              <a:solidFill>
                <a:prstClr val="black">
                  <a:lumMod val="75000"/>
                  <a:lumOff val="25000"/>
                </a:prstClr>
              </a:solidFill>
            </a:endParaRPr>
          </a:p>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Create Elevation Zones</a:t>
            </a:r>
          </a:p>
          <a:p>
            <a:endParaRPr lang="en-US" dirty="0"/>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18" name="Group 17">
            <a:extLst>
              <a:ext uri="{FF2B5EF4-FFF2-40B4-BE49-F238E27FC236}">
                <a16:creationId xmlns:a16="http://schemas.microsoft.com/office/drawing/2014/main" xmlns="" id="{BF70636D-6A27-4993-BABF-C3957FB109E7}"/>
              </a:ext>
            </a:extLst>
          </p:cNvPr>
          <p:cNvGrpSpPr/>
          <p:nvPr/>
        </p:nvGrpSpPr>
        <p:grpSpPr>
          <a:xfrm>
            <a:off x="2898069" y="4983827"/>
            <a:ext cx="1846053" cy="1528820"/>
            <a:chOff x="3797159" y="5089585"/>
            <a:chExt cx="1846053" cy="1528820"/>
          </a:xfrm>
        </p:grpSpPr>
        <p:grpSp>
          <p:nvGrpSpPr>
            <p:cNvPr id="16" name="Group 15">
              <a:extLst>
                <a:ext uri="{FF2B5EF4-FFF2-40B4-BE49-F238E27FC236}">
                  <a16:creationId xmlns:a16="http://schemas.microsoft.com/office/drawing/2014/main" xmlns="" id="{466BD1C7-AC50-4045-BB73-3CA5EC703062}"/>
                </a:ext>
              </a:extLst>
            </p:cNvPr>
            <p:cNvGrpSpPr/>
            <p:nvPr/>
          </p:nvGrpSpPr>
          <p:grpSpPr>
            <a:xfrm>
              <a:off x="3821571" y="5589918"/>
              <a:ext cx="1797229" cy="1028487"/>
              <a:chOff x="3494084" y="4821238"/>
              <a:chExt cx="2347942" cy="1684345"/>
            </a:xfrm>
          </p:grpSpPr>
          <p:sp>
            <p:nvSpPr>
              <p:cNvPr id="9" name="AutoShape 3">
                <a:extLst>
                  <a:ext uri="{FF2B5EF4-FFF2-40B4-BE49-F238E27FC236}">
                    <a16:creationId xmlns:a16="http://schemas.microsoft.com/office/drawing/2014/main" xmlns="" id="{1FE6FFA8-BB12-4704-B796-D9B0CF29A14C}"/>
                  </a:ext>
                </a:extLst>
              </p:cNvPr>
              <p:cNvSpPr>
                <a:spLocks noChangeAspect="1" noChangeArrowheads="1" noTextEdit="1"/>
              </p:cNvSpPr>
              <p:nvPr/>
            </p:nvSpPr>
            <p:spPr bwMode="auto">
              <a:xfrm>
                <a:off x="3494084" y="4821238"/>
                <a:ext cx="1249361"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5">
                <a:extLst>
                  <a:ext uri="{FF2B5EF4-FFF2-40B4-BE49-F238E27FC236}">
                    <a16:creationId xmlns:a16="http://schemas.microsoft.com/office/drawing/2014/main" xmlns="" id="{A8D26DF3-F282-41B1-A96D-4810B821B880}"/>
                  </a:ext>
                </a:extLst>
              </p:cNvPr>
              <p:cNvSpPr>
                <a:spLocks noChangeArrowheads="1"/>
              </p:cNvSpPr>
              <p:nvPr/>
            </p:nvSpPr>
            <p:spPr bwMode="auto">
              <a:xfrm>
                <a:off x="3494084" y="4826000"/>
                <a:ext cx="904874" cy="447675"/>
              </a:xfrm>
              <a:prstGeom prst="rect">
                <a:avLst/>
              </a:prstGeom>
              <a:solidFill>
                <a:srgbClr val="BEE8FF"/>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Rectangle 6">
                <a:extLst>
                  <a:ext uri="{FF2B5EF4-FFF2-40B4-BE49-F238E27FC236}">
                    <a16:creationId xmlns:a16="http://schemas.microsoft.com/office/drawing/2014/main" xmlns="" id="{65896D70-DCA5-426D-8E29-9C9F9165DEC4}"/>
                  </a:ext>
                </a:extLst>
              </p:cNvPr>
              <p:cNvSpPr>
                <a:spLocks noChangeArrowheads="1"/>
              </p:cNvSpPr>
              <p:nvPr/>
            </p:nvSpPr>
            <p:spPr bwMode="auto">
              <a:xfrm>
                <a:off x="4562469" y="4881562"/>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1296-1966</a:t>
                </a:r>
              </a:p>
            </p:txBody>
          </p:sp>
          <p:sp>
            <p:nvSpPr>
              <p:cNvPr id="12" name="Rectangle 7">
                <a:extLst>
                  <a:ext uri="{FF2B5EF4-FFF2-40B4-BE49-F238E27FC236}">
                    <a16:creationId xmlns:a16="http://schemas.microsoft.com/office/drawing/2014/main" xmlns="" id="{E8E6F401-5E9C-4604-B1C7-796D3CA835D9}"/>
                  </a:ext>
                </a:extLst>
              </p:cNvPr>
              <p:cNvSpPr>
                <a:spLocks noChangeArrowheads="1"/>
              </p:cNvSpPr>
              <p:nvPr/>
            </p:nvSpPr>
            <p:spPr bwMode="auto">
              <a:xfrm>
                <a:off x="3494084" y="5432425"/>
                <a:ext cx="904874" cy="452437"/>
              </a:xfrm>
              <a:prstGeom prst="rect">
                <a:avLst/>
              </a:prstGeom>
              <a:solidFill>
                <a:srgbClr val="0070FF"/>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xmlns="" id="{D0688EBF-670C-49D4-A94B-AC334BD72C57}"/>
                  </a:ext>
                </a:extLst>
              </p:cNvPr>
              <p:cNvSpPr>
                <a:spLocks noChangeArrowheads="1"/>
              </p:cNvSpPr>
              <p:nvPr/>
            </p:nvSpPr>
            <p:spPr bwMode="auto">
              <a:xfrm>
                <a:off x="4562469" y="5492749"/>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1967-2601</a:t>
                </a:r>
                <a:endParaRPr kumimoji="0" lang="en-US" altLang="en-US" sz="1100" b="0" i="0" u="none" strike="noStrike" cap="none" normalizeH="0" baseline="0" dirty="0">
                  <a:ln>
                    <a:noFill/>
                  </a:ln>
                  <a:solidFill>
                    <a:schemeClr val="tx1"/>
                  </a:solidFill>
                  <a:effectLst/>
                  <a:latin typeface="+mn-lt"/>
                </a:endParaRPr>
              </a:p>
            </p:txBody>
          </p:sp>
          <p:sp>
            <p:nvSpPr>
              <p:cNvPr id="14" name="Rectangle 9">
                <a:extLst>
                  <a:ext uri="{FF2B5EF4-FFF2-40B4-BE49-F238E27FC236}">
                    <a16:creationId xmlns:a16="http://schemas.microsoft.com/office/drawing/2014/main" xmlns="" id="{F0549B38-7032-4E23-A70A-2C9700928140}"/>
                  </a:ext>
                </a:extLst>
              </p:cNvPr>
              <p:cNvSpPr>
                <a:spLocks noChangeArrowheads="1"/>
              </p:cNvSpPr>
              <p:nvPr/>
            </p:nvSpPr>
            <p:spPr bwMode="auto">
              <a:xfrm>
                <a:off x="3494084" y="6043613"/>
                <a:ext cx="904874" cy="447675"/>
              </a:xfrm>
              <a:prstGeom prst="rect">
                <a:avLst/>
              </a:prstGeom>
              <a:solidFill>
                <a:srgbClr val="002673"/>
              </a:solidFill>
              <a:ln w="30163">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Rectangle 10">
                <a:extLst>
                  <a:ext uri="{FF2B5EF4-FFF2-40B4-BE49-F238E27FC236}">
                    <a16:creationId xmlns:a16="http://schemas.microsoft.com/office/drawing/2014/main" xmlns="" id="{26B58CD8-14CB-4F1E-8BDB-C71367C29BE1}"/>
                  </a:ext>
                </a:extLst>
              </p:cNvPr>
              <p:cNvSpPr>
                <a:spLocks noChangeArrowheads="1"/>
              </p:cNvSpPr>
              <p:nvPr/>
            </p:nvSpPr>
            <p:spPr bwMode="auto">
              <a:xfrm>
                <a:off x="4562469" y="6102349"/>
                <a:ext cx="1279557" cy="40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000000"/>
                    </a:solidFill>
                    <a:latin typeface="+mn-lt"/>
                  </a:rPr>
                  <a:t>2602-3544</a:t>
                </a:r>
                <a:endParaRPr kumimoji="0" lang="en-US" altLang="en-US" sz="1100" b="0" i="0" u="none" strike="noStrike" cap="none" normalizeH="0" baseline="0" dirty="0">
                  <a:ln>
                    <a:noFill/>
                  </a:ln>
                  <a:solidFill>
                    <a:schemeClr val="tx1"/>
                  </a:solidFill>
                  <a:effectLst/>
                  <a:latin typeface="+mn-lt"/>
                </a:endParaRPr>
              </a:p>
            </p:txBody>
          </p:sp>
        </p:grpSp>
        <p:sp>
          <p:nvSpPr>
            <p:cNvPr id="17" name="TextBox 16">
              <a:extLst>
                <a:ext uri="{FF2B5EF4-FFF2-40B4-BE49-F238E27FC236}">
                  <a16:creationId xmlns:a16="http://schemas.microsoft.com/office/drawing/2014/main" xmlns="" id="{88056CD3-9A34-4705-A4FF-3FFF89437A82}"/>
                </a:ext>
              </a:extLst>
            </p:cNvPr>
            <p:cNvSpPr txBox="1"/>
            <p:nvPr/>
          </p:nvSpPr>
          <p:spPr>
            <a:xfrm>
              <a:off x="3797159" y="5089585"/>
              <a:ext cx="1846053" cy="369332"/>
            </a:xfrm>
            <a:prstGeom prst="rect">
              <a:avLst/>
            </a:prstGeom>
            <a:noFill/>
          </p:spPr>
          <p:txBody>
            <a:bodyPr wrap="square" rtlCol="0">
              <a:spAutoFit/>
            </a:bodyPr>
            <a:lstStyle/>
            <a:p>
              <a:pPr algn="ctr"/>
              <a:r>
                <a:rPr lang="en-US" dirty="0">
                  <a:solidFill>
                    <a:schemeClr val="tx1">
                      <a:lumMod val="75000"/>
                      <a:lumOff val="25000"/>
                    </a:schemeClr>
                  </a:solidFill>
                </a:rPr>
                <a:t>Elevation (m)</a:t>
              </a:r>
            </a:p>
          </p:txBody>
        </p:sp>
      </p:grpSp>
    </p:spTree>
    <p:extLst>
      <p:ext uri="{BB962C8B-B14F-4D97-AF65-F5344CB8AC3E}">
        <p14:creationId xmlns:p14="http://schemas.microsoft.com/office/powerpoint/2010/main" val="4115682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Snow Extent</a:t>
            </a:r>
          </a:p>
        </p:txBody>
      </p:sp>
      <p:sp>
        <p:nvSpPr>
          <p:cNvPr id="2" name="Text Placeholder 1">
            <a:extLst>
              <a:ext uri="{FF2B5EF4-FFF2-40B4-BE49-F238E27FC236}">
                <a16:creationId xmlns:a16="http://schemas.microsoft.com/office/drawing/2014/main" xmlns="" id="{38BECB39-7BC3-408C-B777-E3E8CA173FED}"/>
              </a:ext>
            </a:extLst>
          </p:cNvPr>
          <p:cNvSpPr>
            <a:spLocks noGrp="1"/>
          </p:cNvSpPr>
          <p:nvPr>
            <p:ph type="body" sz="half" idx="2"/>
          </p:nvPr>
        </p:nvSpPr>
        <p:spPr/>
        <p:txBody>
          <a:bodyPr anchor="ct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Snow Cover comparison between MODIS Normalized Difference Snow Index (NDSI)  and Landsat 8 OLI</a:t>
            </a:r>
          </a:p>
          <a:p>
            <a:endParaRPr lang="en-US" dirty="0"/>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1806" t="9154" r="10929" b="34926"/>
          <a:stretch/>
        </p:blipFill>
        <p:spPr>
          <a:xfrm>
            <a:off x="4933328" y="13322"/>
            <a:ext cx="7258672" cy="6798959"/>
          </a:xfrm>
          <a:prstGeom prst="rect">
            <a:avLst/>
          </a:prstGeom>
        </p:spPr>
      </p:pic>
      <p:grpSp>
        <p:nvGrpSpPr>
          <p:cNvPr id="174" name="Group 173"/>
          <p:cNvGrpSpPr/>
          <p:nvPr/>
        </p:nvGrpSpPr>
        <p:grpSpPr>
          <a:xfrm>
            <a:off x="10541031" y="177096"/>
            <a:ext cx="1543722" cy="2320119"/>
            <a:chOff x="1223090" y="4334984"/>
            <a:chExt cx="1543722" cy="2320119"/>
          </a:xfrm>
        </p:grpSpPr>
        <p:sp>
          <p:nvSpPr>
            <p:cNvPr id="171" name="Rectangle 170"/>
            <p:cNvSpPr/>
            <p:nvPr/>
          </p:nvSpPr>
          <p:spPr>
            <a:xfrm>
              <a:off x="1271620" y="4334984"/>
              <a:ext cx="1446663" cy="2320119"/>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73" name="Group 172"/>
            <p:cNvGrpSpPr/>
            <p:nvPr/>
          </p:nvGrpSpPr>
          <p:grpSpPr>
            <a:xfrm>
              <a:off x="1223090" y="4389274"/>
              <a:ext cx="1543722" cy="2211538"/>
              <a:chOff x="2118976" y="4450918"/>
              <a:chExt cx="1543722" cy="2211538"/>
            </a:xfrm>
          </p:grpSpPr>
          <p:sp>
            <p:nvSpPr>
              <p:cNvPr id="8" name="TextBox 7"/>
              <p:cNvSpPr txBox="1"/>
              <p:nvPr/>
            </p:nvSpPr>
            <p:spPr>
              <a:xfrm>
                <a:off x="2118976" y="4450918"/>
                <a:ext cx="1543722" cy="461665"/>
              </a:xfrm>
              <a:prstGeom prst="rect">
                <a:avLst/>
              </a:prstGeom>
              <a:noFill/>
            </p:spPr>
            <p:txBody>
              <a:bodyPr wrap="square" rtlCol="0">
                <a:spAutoFit/>
              </a:bodyPr>
              <a:lstStyle/>
              <a:p>
                <a:pPr algn="ctr"/>
                <a:r>
                  <a:rPr lang="en-US" sz="1200" b="1" dirty="0"/>
                  <a:t>Fractional Snow Cover (%)</a:t>
                </a:r>
              </a:p>
            </p:txBody>
          </p:sp>
          <p:grpSp>
            <p:nvGrpSpPr>
              <p:cNvPr id="13" name="Group 4"/>
              <p:cNvGrpSpPr>
                <a:grpSpLocks noChangeAspect="1"/>
              </p:cNvGrpSpPr>
              <p:nvPr/>
            </p:nvGrpSpPr>
            <p:grpSpPr bwMode="auto">
              <a:xfrm>
                <a:off x="2430682" y="4910068"/>
                <a:ext cx="920310" cy="1752388"/>
                <a:chOff x="575" y="2743"/>
                <a:chExt cx="751" cy="1430"/>
              </a:xfrm>
            </p:grpSpPr>
            <p:sp>
              <p:nvSpPr>
                <p:cNvPr id="14" name="AutoShape 3"/>
                <p:cNvSpPr>
                  <a:spLocks noChangeAspect="1" noChangeArrowheads="1" noTextEdit="1"/>
                </p:cNvSpPr>
                <p:nvPr/>
              </p:nvSpPr>
              <p:spPr bwMode="auto">
                <a:xfrm>
                  <a:off x="575" y="2743"/>
                  <a:ext cx="721"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5"/>
                <p:cNvSpPr>
                  <a:spLocks noChangeArrowheads="1"/>
                </p:cNvSpPr>
                <p:nvPr/>
              </p:nvSpPr>
              <p:spPr bwMode="auto">
                <a:xfrm>
                  <a:off x="575" y="2746"/>
                  <a:ext cx="242"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6"/>
                <p:cNvSpPr>
                  <a:spLocks noChangeArrowheads="1"/>
                </p:cNvSpPr>
                <p:nvPr/>
              </p:nvSpPr>
              <p:spPr bwMode="auto">
                <a:xfrm>
                  <a:off x="860" y="2765"/>
                  <a:ext cx="20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0 - 20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7" name="Rectangle 7"/>
                <p:cNvSpPr>
                  <a:spLocks noChangeArrowheads="1"/>
                </p:cNvSpPr>
                <p:nvPr/>
              </p:nvSpPr>
              <p:spPr bwMode="auto">
                <a:xfrm>
                  <a:off x="575" y="2909"/>
                  <a:ext cx="242" cy="120"/>
                </a:xfrm>
                <a:prstGeom prst="rect">
                  <a:avLst/>
                </a:prstGeom>
                <a:solidFill>
                  <a:srgbClr val="E1ECF7"/>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Rectangle 8"/>
                <p:cNvSpPr>
                  <a:spLocks noChangeArrowheads="1"/>
                </p:cNvSpPr>
                <p:nvPr/>
              </p:nvSpPr>
              <p:spPr bwMode="auto">
                <a:xfrm>
                  <a:off x="575" y="2909"/>
                  <a:ext cx="242"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9"/>
                <p:cNvSpPr>
                  <a:spLocks noChangeArrowheads="1"/>
                </p:cNvSpPr>
                <p:nvPr/>
              </p:nvSpPr>
              <p:spPr bwMode="auto">
                <a:xfrm>
                  <a:off x="860" y="2928"/>
                  <a:ext cx="24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21 - 30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20" name="Rectangle 10"/>
                <p:cNvSpPr>
                  <a:spLocks noChangeArrowheads="1"/>
                </p:cNvSpPr>
                <p:nvPr/>
              </p:nvSpPr>
              <p:spPr bwMode="auto">
                <a:xfrm>
                  <a:off x="575" y="3071"/>
                  <a:ext cx="242" cy="120"/>
                </a:xfrm>
                <a:prstGeom prst="rect">
                  <a:avLst/>
                </a:prstGeom>
                <a:solidFill>
                  <a:srgbClr val="C9DDF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Rectangle 11"/>
                <p:cNvSpPr>
                  <a:spLocks noChangeArrowheads="1"/>
                </p:cNvSpPr>
                <p:nvPr/>
              </p:nvSpPr>
              <p:spPr bwMode="auto">
                <a:xfrm>
                  <a:off x="575" y="3071"/>
                  <a:ext cx="242"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12"/>
                <p:cNvSpPr>
                  <a:spLocks noChangeArrowheads="1"/>
                </p:cNvSpPr>
                <p:nvPr/>
              </p:nvSpPr>
              <p:spPr bwMode="auto">
                <a:xfrm>
                  <a:off x="860" y="3090"/>
                  <a:ext cx="24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31 - 40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23" name="Rectangle 13"/>
                <p:cNvSpPr>
                  <a:spLocks noChangeArrowheads="1"/>
                </p:cNvSpPr>
                <p:nvPr/>
              </p:nvSpPr>
              <p:spPr bwMode="auto">
                <a:xfrm>
                  <a:off x="575" y="3234"/>
                  <a:ext cx="242" cy="119"/>
                </a:xfrm>
                <a:prstGeom prst="rect">
                  <a:avLst/>
                </a:prstGeom>
                <a:solidFill>
                  <a:srgbClr val="A2CAE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14"/>
                <p:cNvSpPr>
                  <a:spLocks noChangeArrowheads="1"/>
                </p:cNvSpPr>
                <p:nvPr/>
              </p:nvSpPr>
              <p:spPr bwMode="auto">
                <a:xfrm>
                  <a:off x="575" y="3234"/>
                  <a:ext cx="242" cy="119"/>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15"/>
                <p:cNvSpPr>
                  <a:spLocks noChangeArrowheads="1"/>
                </p:cNvSpPr>
                <p:nvPr/>
              </p:nvSpPr>
              <p:spPr bwMode="auto">
                <a:xfrm>
                  <a:off x="860" y="3253"/>
                  <a:ext cx="24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41 - 50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26" name="Rectangle 16"/>
                <p:cNvSpPr>
                  <a:spLocks noChangeArrowheads="1"/>
                </p:cNvSpPr>
                <p:nvPr/>
              </p:nvSpPr>
              <p:spPr bwMode="auto">
                <a:xfrm>
                  <a:off x="575" y="3396"/>
                  <a:ext cx="242" cy="119"/>
                </a:xfrm>
                <a:prstGeom prst="rect">
                  <a:avLst/>
                </a:prstGeom>
                <a:solidFill>
                  <a:srgbClr val="72B3D6"/>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Rectangle 17"/>
                <p:cNvSpPr>
                  <a:spLocks noChangeArrowheads="1"/>
                </p:cNvSpPr>
                <p:nvPr/>
              </p:nvSpPr>
              <p:spPr bwMode="auto">
                <a:xfrm>
                  <a:off x="575" y="3396"/>
                  <a:ext cx="242" cy="119"/>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Rectangle 18"/>
                <p:cNvSpPr>
                  <a:spLocks noChangeArrowheads="1"/>
                </p:cNvSpPr>
                <p:nvPr/>
              </p:nvSpPr>
              <p:spPr bwMode="auto">
                <a:xfrm>
                  <a:off x="860" y="3414"/>
                  <a:ext cx="24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51 - 60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29" name="Rectangle 19"/>
                <p:cNvSpPr>
                  <a:spLocks noChangeArrowheads="1"/>
                </p:cNvSpPr>
                <p:nvPr/>
              </p:nvSpPr>
              <p:spPr bwMode="auto">
                <a:xfrm>
                  <a:off x="575" y="3559"/>
                  <a:ext cx="242" cy="118"/>
                </a:xfrm>
                <a:prstGeom prst="rect">
                  <a:avLst/>
                </a:prstGeom>
                <a:solidFill>
                  <a:srgbClr val="4896C7"/>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20"/>
                <p:cNvSpPr>
                  <a:spLocks noChangeArrowheads="1"/>
                </p:cNvSpPr>
                <p:nvPr/>
              </p:nvSpPr>
              <p:spPr bwMode="auto">
                <a:xfrm>
                  <a:off x="575" y="3559"/>
                  <a:ext cx="242" cy="11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21"/>
                <p:cNvSpPr>
                  <a:spLocks noChangeArrowheads="1"/>
                </p:cNvSpPr>
                <p:nvPr/>
              </p:nvSpPr>
              <p:spPr bwMode="auto">
                <a:xfrm>
                  <a:off x="860" y="3576"/>
                  <a:ext cx="24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61 - 70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28" name="Rectangle 22"/>
                <p:cNvSpPr>
                  <a:spLocks noChangeArrowheads="1"/>
                </p:cNvSpPr>
                <p:nvPr/>
              </p:nvSpPr>
              <p:spPr bwMode="auto">
                <a:xfrm>
                  <a:off x="575" y="3720"/>
                  <a:ext cx="242" cy="120"/>
                </a:xfrm>
                <a:prstGeom prst="rect">
                  <a:avLst/>
                </a:prstGeom>
                <a:solidFill>
                  <a:srgbClr val="2273B5"/>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 name="Rectangle 23"/>
                <p:cNvSpPr>
                  <a:spLocks noChangeArrowheads="1"/>
                </p:cNvSpPr>
                <p:nvPr/>
              </p:nvSpPr>
              <p:spPr bwMode="auto">
                <a:xfrm>
                  <a:off x="575" y="3720"/>
                  <a:ext cx="242"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Rectangle 24"/>
                <p:cNvSpPr>
                  <a:spLocks noChangeArrowheads="1"/>
                </p:cNvSpPr>
                <p:nvPr/>
              </p:nvSpPr>
              <p:spPr bwMode="auto">
                <a:xfrm>
                  <a:off x="860" y="3739"/>
                  <a:ext cx="24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71 - 80</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31" name="Rectangle 25"/>
                <p:cNvSpPr>
                  <a:spLocks noChangeArrowheads="1"/>
                </p:cNvSpPr>
                <p:nvPr/>
              </p:nvSpPr>
              <p:spPr bwMode="auto">
                <a:xfrm>
                  <a:off x="575" y="3883"/>
                  <a:ext cx="242" cy="119"/>
                </a:xfrm>
                <a:prstGeom prst="rect">
                  <a:avLst/>
                </a:prstGeom>
                <a:solidFill>
                  <a:srgbClr val="55FF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 name="Rectangle 26"/>
                <p:cNvSpPr>
                  <a:spLocks noChangeArrowheads="1"/>
                </p:cNvSpPr>
                <p:nvPr/>
              </p:nvSpPr>
              <p:spPr bwMode="auto">
                <a:xfrm>
                  <a:off x="575" y="3883"/>
                  <a:ext cx="242" cy="119"/>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Rectangle 27"/>
                <p:cNvSpPr>
                  <a:spLocks noChangeArrowheads="1"/>
                </p:cNvSpPr>
                <p:nvPr/>
              </p:nvSpPr>
              <p:spPr bwMode="auto">
                <a:xfrm>
                  <a:off x="860" y="3901"/>
                  <a:ext cx="4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No Decision</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sp>
              <p:nvSpPr>
                <p:cNvPr id="134" name="Rectangle 28"/>
                <p:cNvSpPr>
                  <a:spLocks noChangeArrowheads="1"/>
                </p:cNvSpPr>
                <p:nvPr/>
              </p:nvSpPr>
              <p:spPr bwMode="auto">
                <a:xfrm>
                  <a:off x="575" y="4045"/>
                  <a:ext cx="242" cy="120"/>
                </a:xfrm>
                <a:prstGeom prst="rect">
                  <a:avLst/>
                </a:prstGeom>
                <a:solidFill>
                  <a:srgbClr val="B3B3B3"/>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 name="Rectangle 29"/>
                <p:cNvSpPr>
                  <a:spLocks noChangeArrowheads="1"/>
                </p:cNvSpPr>
                <p:nvPr/>
              </p:nvSpPr>
              <p:spPr bwMode="auto">
                <a:xfrm>
                  <a:off x="575" y="4045"/>
                  <a:ext cx="242" cy="12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Rectangle 30"/>
                <p:cNvSpPr>
                  <a:spLocks noChangeArrowheads="1"/>
                </p:cNvSpPr>
                <p:nvPr/>
              </p:nvSpPr>
              <p:spPr bwMode="auto">
                <a:xfrm>
                  <a:off x="860" y="4064"/>
                  <a:ext cx="23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Century Gothic" panose="020B0502020202020204" pitchFamily="34" charset="0"/>
                    </a:rPr>
                    <a:t>Cloud</a:t>
                  </a:r>
                  <a:endParaRPr kumimoji="0" lang="en-US" altLang="en-US" sz="1800" b="0" i="0" u="none" strike="noStrike" cap="none" normalizeH="0" baseline="0" dirty="0">
                    <a:ln>
                      <a:noFill/>
                    </a:ln>
                    <a:solidFill>
                      <a:schemeClr val="tx1"/>
                    </a:solidFill>
                    <a:effectLst/>
                    <a:latin typeface="Century Gothic" panose="020B0502020202020204" pitchFamily="34" charset="0"/>
                  </a:endParaRPr>
                </a:p>
              </p:txBody>
            </p:sp>
          </p:grpSp>
        </p:grpSp>
      </p:grpSp>
      <p:sp>
        <p:nvSpPr>
          <p:cNvPr id="38" name="TextBox 37">
            <a:extLst>
              <a:ext uri="{FF2B5EF4-FFF2-40B4-BE49-F238E27FC236}">
                <a16:creationId xmlns:a16="http://schemas.microsoft.com/office/drawing/2014/main" xmlns="" id="{98283B5E-C2CE-402B-9E0E-89DBE987C3B1}"/>
              </a:ext>
            </a:extLst>
          </p:cNvPr>
          <p:cNvSpPr txBox="1"/>
          <p:nvPr/>
        </p:nvSpPr>
        <p:spPr>
          <a:xfrm>
            <a:off x="5383723" y="6502545"/>
            <a:ext cx="3178941"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Landsat 8 OLI False Color Imagery</a:t>
            </a:r>
            <a:endParaRPr lang="en-US" dirty="0">
              <a:solidFill>
                <a:schemeClr val="bg1"/>
              </a:solidFill>
            </a:endParaRPr>
          </a:p>
        </p:txBody>
      </p:sp>
    </p:spTree>
    <p:extLst>
      <p:ext uri="{BB962C8B-B14F-4D97-AF65-F5344CB8AC3E}">
        <p14:creationId xmlns:p14="http://schemas.microsoft.com/office/powerpoint/2010/main" val="1936643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SNOW-M Inputs</a:t>
            </a:r>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cxnSp>
        <p:nvCxnSpPr>
          <p:cNvPr id="32" name="Straight Connector 31">
            <a:extLst>
              <a:ext uri="{FF2B5EF4-FFF2-40B4-BE49-F238E27FC236}">
                <a16:creationId xmlns:a16="http://schemas.microsoft.com/office/drawing/2014/main" xmlns="" id="{2BE724B8-14C7-4420-BAFC-7A426F92DE99}"/>
              </a:ext>
            </a:extLst>
          </p:cNvPr>
          <p:cNvCxnSpPr>
            <a:cxnSpLocks/>
          </p:cNvCxnSpPr>
          <p:nvPr/>
        </p:nvCxnSpPr>
        <p:spPr>
          <a:xfrm>
            <a:off x="10219766" y="83612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D657E8B-6E4A-4AC1-91D7-50FF367C0A3F}"/>
              </a:ext>
            </a:extLst>
          </p:cNvPr>
          <p:cNvCxnSpPr>
            <a:cxnSpLocks/>
            <a:stCxn id="55" idx="0"/>
          </p:cNvCxnSpPr>
          <p:nvPr/>
        </p:nvCxnSpPr>
        <p:spPr>
          <a:xfrm>
            <a:off x="3332387" y="2925085"/>
            <a:ext cx="5173" cy="8182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D0613C2C-DCE5-4E80-992A-4D9404CF6E30}"/>
              </a:ext>
            </a:extLst>
          </p:cNvPr>
          <p:cNvCxnSpPr>
            <a:cxnSpLocks/>
            <a:stCxn id="63" idx="0"/>
          </p:cNvCxnSpPr>
          <p:nvPr/>
        </p:nvCxnSpPr>
        <p:spPr>
          <a:xfrm>
            <a:off x="1685925" y="2925088"/>
            <a:ext cx="318" cy="8330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xmlns="" id="{EF1F39E4-6197-442F-AF96-182525CEA36D}"/>
              </a:ext>
            </a:extLst>
          </p:cNvPr>
          <p:cNvGrpSpPr>
            <a:grpSpLocks noChangeAspect="1"/>
          </p:cNvGrpSpPr>
          <p:nvPr/>
        </p:nvGrpSpPr>
        <p:grpSpPr>
          <a:xfrm>
            <a:off x="2497220" y="1462045"/>
            <a:ext cx="1554480" cy="1463040"/>
            <a:chOff x="662256" y="2258099"/>
            <a:chExt cx="2466231" cy="2321159"/>
          </a:xfrm>
          <a:solidFill>
            <a:srgbClr val="AFD7E7"/>
          </a:solidFill>
        </p:grpSpPr>
        <p:sp>
          <p:nvSpPr>
            <p:cNvPr id="55" name="Hexagon 54">
              <a:extLst>
                <a:ext uri="{FF2B5EF4-FFF2-40B4-BE49-F238E27FC236}">
                  <a16:creationId xmlns:a16="http://schemas.microsoft.com/office/drawing/2014/main" xmlns="" id="{FD4B481C-0892-4B5B-AAA7-CADAD5D41FD6}"/>
                </a:ext>
              </a:extLst>
            </p:cNvPr>
            <p:cNvSpPr/>
            <p:nvPr/>
          </p:nvSpPr>
          <p:spPr>
            <a:xfrm rot="5400000">
              <a:off x="826695" y="2330636"/>
              <a:ext cx="2321159"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2000" dirty="0">
                <a:latin typeface="Garamond" panose="02020404030301010803" pitchFamily="18" charset="0"/>
              </a:endParaRPr>
            </a:p>
          </p:txBody>
        </p:sp>
        <p:sp>
          <p:nvSpPr>
            <p:cNvPr id="56" name="Text Box 2">
              <a:extLst>
                <a:ext uri="{FF2B5EF4-FFF2-40B4-BE49-F238E27FC236}">
                  <a16:creationId xmlns:a16="http://schemas.microsoft.com/office/drawing/2014/main" xmlns="" id="{E4DC5101-C3D7-428B-A686-16B98BBB367E}"/>
                </a:ext>
              </a:extLst>
            </p:cNvPr>
            <p:cNvSpPr txBox="1">
              <a:spLocks noChangeArrowheads="1"/>
            </p:cNvSpPr>
            <p:nvPr/>
          </p:nvSpPr>
          <p:spPr bwMode="auto">
            <a:xfrm>
              <a:off x="662256" y="2762657"/>
              <a:ext cx="2466231" cy="1352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pPr>
              <a:r>
                <a:rPr lang="en-US" sz="2000" b="1" dirty="0">
                  <a:latin typeface="+mj-lt"/>
                  <a:ea typeface="Calibri" panose="020F0502020204030204" pitchFamily="34" charset="0"/>
                  <a:cs typeface="Times New Roman" panose="02020603050405020304" pitchFamily="18" charset="0"/>
                </a:rPr>
                <a:t>MODIS</a:t>
              </a:r>
            </a:p>
            <a:p>
              <a:pPr algn="ctr">
                <a:lnSpc>
                  <a:spcPct val="107000"/>
                </a:lnSpc>
              </a:pPr>
              <a:r>
                <a:rPr lang="en-US" sz="2000" b="1" dirty="0">
                  <a:latin typeface="+mj-lt"/>
                  <a:ea typeface="Calibri" panose="020F0502020204030204" pitchFamily="34" charset="0"/>
                  <a:cs typeface="Times New Roman" panose="02020603050405020304" pitchFamily="18" charset="0"/>
                </a:rPr>
                <a:t>LST</a:t>
              </a:r>
            </a:p>
          </p:txBody>
        </p:sp>
      </p:grpSp>
      <p:cxnSp>
        <p:nvCxnSpPr>
          <p:cNvPr id="9" name="Straight Connector 8">
            <a:extLst>
              <a:ext uri="{FF2B5EF4-FFF2-40B4-BE49-F238E27FC236}">
                <a16:creationId xmlns:a16="http://schemas.microsoft.com/office/drawing/2014/main" xmlns="" id="{4DA406CA-CCBD-4FAA-993C-7A8311ADB5E1}"/>
              </a:ext>
            </a:extLst>
          </p:cNvPr>
          <p:cNvCxnSpPr>
            <a:cxnSpLocks/>
            <a:stCxn id="51" idx="0"/>
          </p:cNvCxnSpPr>
          <p:nvPr/>
        </p:nvCxnSpPr>
        <p:spPr>
          <a:xfrm>
            <a:off x="8612648" y="2925089"/>
            <a:ext cx="5572" cy="8182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1A324CD4-76AA-44AD-B4D3-22CECF227E69}"/>
              </a:ext>
            </a:extLst>
          </p:cNvPr>
          <p:cNvCxnSpPr>
            <a:cxnSpLocks/>
            <a:stCxn id="69" idx="0"/>
          </p:cNvCxnSpPr>
          <p:nvPr/>
        </p:nvCxnSpPr>
        <p:spPr>
          <a:xfrm flipH="1">
            <a:off x="6887651" y="2925091"/>
            <a:ext cx="4172" cy="8182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62D7F6D-9647-4CF2-9487-DB532340F16A}"/>
              </a:ext>
            </a:extLst>
          </p:cNvPr>
          <p:cNvCxnSpPr>
            <a:cxnSpLocks/>
            <a:stCxn id="53" idx="0"/>
          </p:cNvCxnSpPr>
          <p:nvPr/>
        </p:nvCxnSpPr>
        <p:spPr>
          <a:xfrm>
            <a:off x="5161804" y="2925085"/>
            <a:ext cx="4556" cy="8408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B9AB1B71-B4DA-4C9C-B5FB-33EE5D21DAC7}"/>
              </a:ext>
            </a:extLst>
          </p:cNvPr>
          <p:cNvGrpSpPr>
            <a:grpSpLocks noChangeAspect="1"/>
          </p:cNvGrpSpPr>
          <p:nvPr/>
        </p:nvGrpSpPr>
        <p:grpSpPr>
          <a:xfrm>
            <a:off x="6206023" y="1462051"/>
            <a:ext cx="1371600" cy="1463040"/>
            <a:chOff x="812103" y="1799659"/>
            <a:chExt cx="2176089" cy="2321160"/>
          </a:xfrm>
          <a:solidFill>
            <a:srgbClr val="AFD7E7"/>
          </a:solidFill>
        </p:grpSpPr>
        <p:sp>
          <p:nvSpPr>
            <p:cNvPr id="69" name="Hexagon 68">
              <a:extLst>
                <a:ext uri="{FF2B5EF4-FFF2-40B4-BE49-F238E27FC236}">
                  <a16:creationId xmlns:a16="http://schemas.microsoft.com/office/drawing/2014/main" xmlns="" id="{96EC9D04-2356-4292-AA85-C09E8A481419}"/>
                </a:ext>
              </a:extLst>
            </p:cNvPr>
            <p:cNvSpPr/>
            <p:nvPr/>
          </p:nvSpPr>
          <p:spPr>
            <a:xfrm rot="5400000">
              <a:off x="739568" y="1872194"/>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70" name="Text Box 2">
              <a:extLst>
                <a:ext uri="{FF2B5EF4-FFF2-40B4-BE49-F238E27FC236}">
                  <a16:creationId xmlns:a16="http://schemas.microsoft.com/office/drawing/2014/main" xmlns="" id="{4797D802-35AC-4752-9C11-0C86B49B5B8A}"/>
                </a:ext>
              </a:extLst>
            </p:cNvPr>
            <p:cNvSpPr txBox="1">
              <a:spLocks noChangeArrowheads="1"/>
            </p:cNvSpPr>
            <p:nvPr/>
          </p:nvSpPr>
          <p:spPr bwMode="auto">
            <a:xfrm>
              <a:off x="929334" y="2124560"/>
              <a:ext cx="1941628" cy="126536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i="1" dirty="0" smtClean="0">
                  <a:latin typeface="+mj-lt"/>
                  <a:ea typeface="Calibri" panose="020F0502020204030204" pitchFamily="34" charset="0"/>
                  <a:cs typeface="Times New Roman" panose="02020603050405020304" pitchFamily="18" charset="0"/>
                </a:rPr>
                <a:t>In situ</a:t>
              </a:r>
              <a:r>
                <a:rPr lang="en-US" sz="2000" b="1" dirty="0" smtClean="0">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SNOTEL Data</a:t>
              </a:r>
            </a:p>
          </p:txBody>
        </p:sp>
      </p:grpSp>
      <p:grpSp>
        <p:nvGrpSpPr>
          <p:cNvPr id="21" name="Group 20">
            <a:extLst>
              <a:ext uri="{FF2B5EF4-FFF2-40B4-BE49-F238E27FC236}">
                <a16:creationId xmlns:a16="http://schemas.microsoft.com/office/drawing/2014/main" xmlns="" id="{A622A212-A5F9-4180-B855-8FC068019A53}"/>
              </a:ext>
            </a:extLst>
          </p:cNvPr>
          <p:cNvGrpSpPr>
            <a:grpSpLocks noChangeAspect="1"/>
          </p:cNvGrpSpPr>
          <p:nvPr/>
        </p:nvGrpSpPr>
        <p:grpSpPr>
          <a:xfrm>
            <a:off x="998831" y="1462048"/>
            <a:ext cx="1372894" cy="1463040"/>
            <a:chOff x="756598" y="6994023"/>
            <a:chExt cx="2178139" cy="2321158"/>
          </a:xfrm>
          <a:solidFill>
            <a:srgbClr val="AFD7E7"/>
          </a:solidFill>
        </p:grpSpPr>
        <p:sp>
          <p:nvSpPr>
            <p:cNvPr id="63" name="Hexagon 62">
              <a:extLst>
                <a:ext uri="{FF2B5EF4-FFF2-40B4-BE49-F238E27FC236}">
                  <a16:creationId xmlns:a16="http://schemas.microsoft.com/office/drawing/2014/main" xmlns="" id="{2BACC046-BD66-40B9-BDE8-014390B7C509}"/>
                </a:ext>
              </a:extLst>
            </p:cNvPr>
            <p:cNvSpPr/>
            <p:nvPr/>
          </p:nvSpPr>
          <p:spPr>
            <a:xfrm rot="5400000">
              <a:off x="686115"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64" name="Text Box 2">
              <a:extLst>
                <a:ext uri="{FF2B5EF4-FFF2-40B4-BE49-F238E27FC236}">
                  <a16:creationId xmlns:a16="http://schemas.microsoft.com/office/drawing/2014/main" xmlns="" id="{E092DB1A-114A-4F96-8957-6502E93E1598}"/>
                </a:ext>
              </a:extLst>
            </p:cNvPr>
            <p:cNvSpPr txBox="1">
              <a:spLocks noChangeArrowheads="1"/>
            </p:cNvSpPr>
            <p:nvPr/>
          </p:nvSpPr>
          <p:spPr bwMode="auto">
            <a:xfrm>
              <a:off x="756598" y="7534906"/>
              <a:ext cx="2068746" cy="121329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MODIS NDSI</a:t>
              </a:r>
            </a:p>
          </p:txBody>
        </p:sp>
      </p:grpSp>
      <p:grpSp>
        <p:nvGrpSpPr>
          <p:cNvPr id="26" name="Group 25">
            <a:extLst>
              <a:ext uri="{FF2B5EF4-FFF2-40B4-BE49-F238E27FC236}">
                <a16:creationId xmlns:a16="http://schemas.microsoft.com/office/drawing/2014/main" xmlns="" id="{6F3B8484-4006-467E-A670-34F51D8ADD87}"/>
              </a:ext>
            </a:extLst>
          </p:cNvPr>
          <p:cNvGrpSpPr>
            <a:grpSpLocks noChangeAspect="1"/>
          </p:cNvGrpSpPr>
          <p:nvPr/>
        </p:nvGrpSpPr>
        <p:grpSpPr>
          <a:xfrm>
            <a:off x="4177195" y="1462045"/>
            <a:ext cx="1903333" cy="1463040"/>
            <a:chOff x="409140" y="1799652"/>
            <a:chExt cx="2655293" cy="2321160"/>
          </a:xfrm>
          <a:solidFill>
            <a:srgbClr val="AFD7E7"/>
          </a:solidFill>
        </p:grpSpPr>
        <p:sp>
          <p:nvSpPr>
            <p:cNvPr id="53" name="Hexagon 52">
              <a:extLst>
                <a:ext uri="{FF2B5EF4-FFF2-40B4-BE49-F238E27FC236}">
                  <a16:creationId xmlns:a16="http://schemas.microsoft.com/office/drawing/2014/main" xmlns="" id="{AF28DFEA-9A73-4E54-8C17-7058D114C53E}"/>
                </a:ext>
              </a:extLst>
            </p:cNvPr>
            <p:cNvSpPr/>
            <p:nvPr/>
          </p:nvSpPr>
          <p:spPr>
            <a:xfrm rot="5400000">
              <a:off x="622164" y="1716719"/>
              <a:ext cx="2321160" cy="248702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2000" dirty="0">
                <a:latin typeface="Garamond" panose="02020404030301010803" pitchFamily="18" charset="0"/>
              </a:endParaRPr>
            </a:p>
          </p:txBody>
        </p:sp>
        <p:sp>
          <p:nvSpPr>
            <p:cNvPr id="54" name="Text Box 2">
              <a:extLst>
                <a:ext uri="{FF2B5EF4-FFF2-40B4-BE49-F238E27FC236}">
                  <a16:creationId xmlns:a16="http://schemas.microsoft.com/office/drawing/2014/main" xmlns="" id="{BD26EBFA-D4EB-4125-A602-F5DFEAFF1F15}"/>
                </a:ext>
              </a:extLst>
            </p:cNvPr>
            <p:cNvSpPr txBox="1">
              <a:spLocks noChangeArrowheads="1"/>
            </p:cNvSpPr>
            <p:nvPr/>
          </p:nvSpPr>
          <p:spPr bwMode="auto">
            <a:xfrm>
              <a:off x="409140" y="2348248"/>
              <a:ext cx="2655293" cy="1162409"/>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PERSIANN Precipitation</a:t>
              </a:r>
            </a:p>
          </p:txBody>
        </p:sp>
      </p:grpSp>
      <p:grpSp>
        <p:nvGrpSpPr>
          <p:cNvPr id="13" name="Group 12"/>
          <p:cNvGrpSpPr/>
          <p:nvPr/>
        </p:nvGrpSpPr>
        <p:grpSpPr>
          <a:xfrm>
            <a:off x="7703118" y="1462049"/>
            <a:ext cx="1819060" cy="1463040"/>
            <a:chOff x="7653844" y="1462049"/>
            <a:chExt cx="1819060" cy="1463040"/>
          </a:xfrm>
        </p:grpSpPr>
        <p:sp>
          <p:nvSpPr>
            <p:cNvPr id="51" name="Hexagon 50">
              <a:extLst>
                <a:ext uri="{FF2B5EF4-FFF2-40B4-BE49-F238E27FC236}">
                  <a16:creationId xmlns:a16="http://schemas.microsoft.com/office/drawing/2014/main" xmlns="" id="{39C43A5B-BE85-42FE-8621-4CE15EBB21AF}"/>
                </a:ext>
              </a:extLst>
            </p:cNvPr>
            <p:cNvSpPr/>
            <p:nvPr/>
          </p:nvSpPr>
          <p:spPr>
            <a:xfrm rot="5400000">
              <a:off x="7831854" y="1284039"/>
              <a:ext cx="1463040" cy="1819059"/>
            </a:xfrm>
            <a:prstGeom prst="hexagon">
              <a:avLst/>
            </a:prstGeom>
            <a:solidFill>
              <a:srgbClr val="AFD7E7"/>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52" name="Text Box 2">
              <a:extLst>
                <a:ext uri="{FF2B5EF4-FFF2-40B4-BE49-F238E27FC236}">
                  <a16:creationId xmlns:a16="http://schemas.microsoft.com/office/drawing/2014/main" xmlns="" id="{3E395D25-F6F1-4155-94F0-F7E583D1C0B5}"/>
                </a:ext>
              </a:extLst>
            </p:cNvPr>
            <p:cNvSpPr txBox="1">
              <a:spLocks noChangeArrowheads="1"/>
            </p:cNvSpPr>
            <p:nvPr/>
          </p:nvSpPr>
          <p:spPr bwMode="auto">
            <a:xfrm>
              <a:off x="7653844" y="1622634"/>
              <a:ext cx="1819060" cy="110306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i="1" dirty="0" smtClean="0">
                  <a:latin typeface="+mj-lt"/>
                  <a:ea typeface="Calibri" panose="020F0502020204030204" pitchFamily="34" charset="0"/>
                  <a:cs typeface="Times New Roman" panose="02020603050405020304" pitchFamily="18" charset="0"/>
                </a:rPr>
                <a:t>In situ</a:t>
              </a:r>
              <a:r>
                <a:rPr lang="en-US" sz="2000" b="1" dirty="0" smtClean="0">
                  <a:latin typeface="+mj-lt"/>
                  <a:ea typeface="Calibri" panose="020F0502020204030204" pitchFamily="34" charset="0"/>
                  <a:cs typeface="Times New Roman" panose="02020603050405020304" pitchFamily="18" charset="0"/>
                </a:rPr>
                <a:t> </a:t>
              </a:r>
              <a:r>
                <a:rPr lang="en-US" sz="2000" b="1" dirty="0">
                  <a:latin typeface="+mj-lt"/>
                  <a:ea typeface="Calibri" panose="020F0502020204030204" pitchFamily="34" charset="0"/>
                  <a:cs typeface="Times New Roman" panose="02020603050405020304" pitchFamily="18" charset="0"/>
                </a:rPr>
                <a:t>Stream Gauge Data</a:t>
              </a:r>
            </a:p>
          </p:txBody>
        </p:sp>
      </p:grpSp>
      <p:grpSp>
        <p:nvGrpSpPr>
          <p:cNvPr id="28" name="Group 27">
            <a:extLst>
              <a:ext uri="{FF2B5EF4-FFF2-40B4-BE49-F238E27FC236}">
                <a16:creationId xmlns:a16="http://schemas.microsoft.com/office/drawing/2014/main" xmlns="" id="{2EBAD808-FD00-4237-8F51-121C17507722}"/>
              </a:ext>
            </a:extLst>
          </p:cNvPr>
          <p:cNvGrpSpPr>
            <a:grpSpLocks noChangeAspect="1"/>
          </p:cNvGrpSpPr>
          <p:nvPr/>
        </p:nvGrpSpPr>
        <p:grpSpPr>
          <a:xfrm>
            <a:off x="9647675" y="1462050"/>
            <a:ext cx="1371600" cy="1463040"/>
            <a:chOff x="9136886" y="3738551"/>
            <a:chExt cx="2176087" cy="2321163"/>
          </a:xfrm>
          <a:solidFill>
            <a:srgbClr val="AFD7E7"/>
          </a:solidFill>
        </p:grpSpPr>
        <p:sp>
          <p:nvSpPr>
            <p:cNvPr id="49" name="Hexagon 48">
              <a:extLst>
                <a:ext uri="{FF2B5EF4-FFF2-40B4-BE49-F238E27FC236}">
                  <a16:creationId xmlns:a16="http://schemas.microsoft.com/office/drawing/2014/main" xmlns="" id="{CCE4FFE2-8DF0-45FC-BBDD-CE1A152A55AF}"/>
                </a:ext>
              </a:extLst>
            </p:cNvPr>
            <p:cNvSpPr/>
            <p:nvPr/>
          </p:nvSpPr>
          <p:spPr>
            <a:xfrm rot="5400000">
              <a:off x="9064348" y="381108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50" name="Text Box 2">
              <a:extLst>
                <a:ext uri="{FF2B5EF4-FFF2-40B4-BE49-F238E27FC236}">
                  <a16:creationId xmlns:a16="http://schemas.microsoft.com/office/drawing/2014/main" xmlns="" id="{1244096D-2AFC-4D39-ACE5-6519F4648A1D}"/>
                </a:ext>
              </a:extLst>
            </p:cNvPr>
            <p:cNvSpPr txBox="1">
              <a:spLocks noChangeArrowheads="1"/>
            </p:cNvSpPr>
            <p:nvPr/>
          </p:nvSpPr>
          <p:spPr bwMode="auto">
            <a:xfrm>
              <a:off x="9136886" y="4219315"/>
              <a:ext cx="2169425" cy="133285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Elevation Zones</a:t>
              </a:r>
            </a:p>
          </p:txBody>
        </p:sp>
      </p:grpSp>
      <p:grpSp>
        <p:nvGrpSpPr>
          <p:cNvPr id="29" name="Group 28">
            <a:extLst>
              <a:ext uri="{FF2B5EF4-FFF2-40B4-BE49-F238E27FC236}">
                <a16:creationId xmlns:a16="http://schemas.microsoft.com/office/drawing/2014/main" xmlns="" id="{C7507AAB-438F-465D-BB14-5BB7F6F9E075}"/>
              </a:ext>
            </a:extLst>
          </p:cNvPr>
          <p:cNvGrpSpPr>
            <a:grpSpLocks noChangeAspect="1"/>
          </p:cNvGrpSpPr>
          <p:nvPr/>
        </p:nvGrpSpPr>
        <p:grpSpPr>
          <a:xfrm>
            <a:off x="5317173" y="4767048"/>
            <a:ext cx="1478247" cy="1463040"/>
            <a:chOff x="5023816" y="3659133"/>
            <a:chExt cx="2345288" cy="2321157"/>
          </a:xfrm>
          <a:solidFill>
            <a:srgbClr val="78BBD6"/>
          </a:solidFill>
        </p:grpSpPr>
        <p:sp>
          <p:nvSpPr>
            <p:cNvPr id="47" name="Hexagon 46">
              <a:extLst>
                <a:ext uri="{FF2B5EF4-FFF2-40B4-BE49-F238E27FC236}">
                  <a16:creationId xmlns:a16="http://schemas.microsoft.com/office/drawing/2014/main" xmlns="" id="{EA55F5E7-E7DB-4E2C-A719-D1A66DDB04FA}"/>
                </a:ext>
              </a:extLst>
            </p:cNvPr>
            <p:cNvSpPr/>
            <p:nvPr/>
          </p:nvSpPr>
          <p:spPr>
            <a:xfrm rot="5400000">
              <a:off x="5012679" y="3731667"/>
              <a:ext cx="2321157"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48" name="Text Box 2">
              <a:extLst>
                <a:ext uri="{FF2B5EF4-FFF2-40B4-BE49-F238E27FC236}">
                  <a16:creationId xmlns:a16="http://schemas.microsoft.com/office/drawing/2014/main" xmlns="" id="{20344298-8A32-49EA-9B98-97770DD7B438}"/>
                </a:ext>
              </a:extLst>
            </p:cNvPr>
            <p:cNvSpPr txBox="1">
              <a:spLocks noChangeArrowheads="1"/>
            </p:cNvSpPr>
            <p:nvPr/>
          </p:nvSpPr>
          <p:spPr bwMode="auto">
            <a:xfrm>
              <a:off x="5023816" y="4180959"/>
              <a:ext cx="2345288" cy="1189177"/>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2000" b="1" dirty="0">
                  <a:latin typeface="+mj-lt"/>
                  <a:ea typeface="Calibri" panose="020F0502020204030204" pitchFamily="34" charset="0"/>
                  <a:cs typeface="Times New Roman" panose="02020603050405020304" pitchFamily="18" charset="0"/>
                </a:rPr>
                <a:t>SNOW-M</a:t>
              </a:r>
            </a:p>
          </p:txBody>
        </p:sp>
      </p:grpSp>
      <p:cxnSp>
        <p:nvCxnSpPr>
          <p:cNvPr id="36" name="Straight Connector 35">
            <a:extLst>
              <a:ext uri="{FF2B5EF4-FFF2-40B4-BE49-F238E27FC236}">
                <a16:creationId xmlns:a16="http://schemas.microsoft.com/office/drawing/2014/main" xmlns="" id="{155E83E6-6A6E-44DE-BE23-A3E374548FB6}"/>
              </a:ext>
            </a:extLst>
          </p:cNvPr>
          <p:cNvCxnSpPr>
            <a:cxnSpLocks/>
          </p:cNvCxnSpPr>
          <p:nvPr/>
        </p:nvCxnSpPr>
        <p:spPr>
          <a:xfrm flipV="1">
            <a:off x="1685925" y="3747380"/>
            <a:ext cx="8674783" cy="144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425BE4A9-43B6-4563-BBE6-BC1D6224F04C}"/>
              </a:ext>
            </a:extLst>
          </p:cNvPr>
          <p:cNvCxnSpPr>
            <a:cxnSpLocks/>
            <a:endCxn id="47" idx="3"/>
          </p:cNvCxnSpPr>
          <p:nvPr/>
        </p:nvCxnSpPr>
        <p:spPr>
          <a:xfrm>
            <a:off x="6041672" y="3750584"/>
            <a:ext cx="0" cy="1016464"/>
          </a:xfrm>
          <a:prstGeom prst="straightConnector1">
            <a:avLst/>
          </a:prstGeom>
          <a:ln w="38100" cmpd="sng">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35C8C410-FCD4-4A9D-9C38-7EF6AF401F2D}"/>
              </a:ext>
            </a:extLst>
          </p:cNvPr>
          <p:cNvCxnSpPr>
            <a:cxnSpLocks/>
            <a:stCxn id="49" idx="0"/>
          </p:cNvCxnSpPr>
          <p:nvPr/>
        </p:nvCxnSpPr>
        <p:spPr>
          <a:xfrm>
            <a:off x="10333475" y="2925090"/>
            <a:ext cx="27233" cy="833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459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SNOW-M GUI</a:t>
            </a:r>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cxnSp>
        <p:nvCxnSpPr>
          <p:cNvPr id="32" name="Straight Connector 31">
            <a:extLst>
              <a:ext uri="{FF2B5EF4-FFF2-40B4-BE49-F238E27FC236}">
                <a16:creationId xmlns:a16="http://schemas.microsoft.com/office/drawing/2014/main" xmlns="" id="{2BE724B8-14C7-4420-BAFC-7A426F92DE99}"/>
              </a:ext>
            </a:extLst>
          </p:cNvPr>
          <p:cNvCxnSpPr>
            <a:cxnSpLocks/>
          </p:cNvCxnSpPr>
          <p:nvPr/>
        </p:nvCxnSpPr>
        <p:spPr>
          <a:xfrm>
            <a:off x="10219766" y="83612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DA61CFE6-11BF-4581-BE9E-E48FA9BF8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149" y="261696"/>
            <a:ext cx="6291806" cy="6334608"/>
          </a:xfrm>
          <a:prstGeom prst="rect">
            <a:avLst/>
          </a:prstGeom>
        </p:spPr>
      </p:pic>
    </p:spTree>
    <p:extLst>
      <p:ext uri="{BB962C8B-B14F-4D97-AF65-F5344CB8AC3E}">
        <p14:creationId xmlns:p14="http://schemas.microsoft.com/office/powerpoint/2010/main" val="332297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Outputs</a:t>
            </a:r>
          </a:p>
        </p:txBody>
      </p:sp>
      <p:sp>
        <p:nvSpPr>
          <p:cNvPr id="6" name="Text Placeholder 5">
            <a:extLst>
              <a:ext uri="{FF2B5EF4-FFF2-40B4-BE49-F238E27FC236}">
                <a16:creationId xmlns:a16="http://schemas.microsoft.com/office/drawing/2014/main" xmlns="" id="{D3FB3FF8-CEAA-490A-95EE-DF0AD8F35DD5}"/>
              </a:ext>
            </a:extLst>
          </p:cNvPr>
          <p:cNvSpPr>
            <a:spLocks noGrp="1"/>
          </p:cNvSpPr>
          <p:nvPr>
            <p:ph type="body" sz="half" idx="2"/>
          </p:nvPr>
        </p:nvSpPr>
        <p:spPr>
          <a:xfrm>
            <a:off x="1000125" y="931498"/>
            <a:ext cx="5095874" cy="5880783"/>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t>SNOW-M Outputs:</a:t>
            </a:r>
          </a:p>
          <a:p>
            <a:pPr marL="1257300" lvl="2" indent="-342900">
              <a:spcBef>
                <a:spcPts val="0"/>
              </a:spcBef>
              <a:spcAft>
                <a:spcPts val="2000"/>
              </a:spcAft>
              <a:buClr>
                <a:srgbClr val="3289B4"/>
              </a:buClr>
              <a:buFont typeface="Webdings" panose="05030102010509060703" pitchFamily="18" charset="2"/>
              <a:buChar char="4"/>
            </a:pPr>
            <a:r>
              <a:rPr lang="en-US" sz="2400" dirty="0"/>
              <a:t>Validation Table</a:t>
            </a:r>
          </a:p>
          <a:p>
            <a:pPr marL="1257300" lvl="2" indent="-342900">
              <a:spcBef>
                <a:spcPts val="0"/>
              </a:spcBef>
              <a:spcAft>
                <a:spcPts val="2000"/>
              </a:spcAft>
              <a:buClr>
                <a:srgbClr val="3289B4"/>
              </a:buClr>
              <a:buFont typeface="Webdings" panose="05030102010509060703" pitchFamily="18" charset="2"/>
              <a:buChar char="4"/>
            </a:pPr>
            <a:r>
              <a:rPr lang="en-US" sz="2400" dirty="0"/>
              <a:t>Actual Flow vs. Simulated Flow Plot</a:t>
            </a:r>
          </a:p>
          <a:p>
            <a:pPr marL="1257300" lvl="2" indent="-342900">
              <a:spcBef>
                <a:spcPts val="0"/>
              </a:spcBef>
              <a:spcAft>
                <a:spcPts val="2000"/>
              </a:spcAft>
              <a:buClr>
                <a:srgbClr val="3289B4"/>
              </a:buClr>
              <a:buFont typeface="Webdings" panose="05030102010509060703" pitchFamily="18" charset="2"/>
              <a:buChar char="4"/>
            </a:pPr>
            <a:r>
              <a:rPr lang="en-US" sz="2400" dirty="0"/>
              <a:t>Snow Cover Area Plot</a:t>
            </a:r>
          </a:p>
          <a:p>
            <a:pPr marL="342900" lvl="0" indent="-342900">
              <a:spcBef>
                <a:spcPts val="0"/>
              </a:spcBef>
              <a:spcAft>
                <a:spcPts val="2000"/>
              </a:spcAft>
              <a:buClr>
                <a:srgbClr val="3289B4"/>
              </a:buClr>
              <a:buFont typeface="Webdings" panose="05030102010509060703" pitchFamily="18" charset="2"/>
              <a:buChar char="4"/>
            </a:pPr>
            <a:r>
              <a:rPr lang="en-US" sz="2400" dirty="0"/>
              <a:t>Snow Maps</a:t>
            </a:r>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cxnSp>
        <p:nvCxnSpPr>
          <p:cNvPr id="32" name="Straight Connector 31">
            <a:extLst>
              <a:ext uri="{FF2B5EF4-FFF2-40B4-BE49-F238E27FC236}">
                <a16:creationId xmlns:a16="http://schemas.microsoft.com/office/drawing/2014/main" xmlns="" id="{2BE724B8-14C7-4420-BAFC-7A426F92DE99}"/>
              </a:ext>
            </a:extLst>
          </p:cNvPr>
          <p:cNvCxnSpPr>
            <a:cxnSpLocks/>
          </p:cNvCxnSpPr>
          <p:nvPr/>
        </p:nvCxnSpPr>
        <p:spPr>
          <a:xfrm>
            <a:off x="10219766" y="83612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EB26BCA3-1870-48B1-ADD9-D1456B1036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 t="4354" b="5556"/>
          <a:stretch/>
        </p:blipFill>
        <p:spPr>
          <a:xfrm>
            <a:off x="7096127" y="-45719"/>
            <a:ext cx="5095874" cy="6858000"/>
          </a:xfrm>
          <a:prstGeom prst="rect">
            <a:avLst/>
          </a:prstGeom>
        </p:spPr>
      </p:pic>
      <p:sp>
        <p:nvSpPr>
          <p:cNvPr id="7" name="Text Placeholder 4">
            <a:extLst>
              <a:ext uri="{FF2B5EF4-FFF2-40B4-BE49-F238E27FC236}">
                <a16:creationId xmlns:a16="http://schemas.microsoft.com/office/drawing/2014/main" xmlns="" id="{95E68EBC-2BA8-40E1-95C7-924C50A786C9}"/>
              </a:ext>
            </a:extLst>
          </p:cNvPr>
          <p:cNvSpPr txBox="1">
            <a:spLocks/>
          </p:cNvSpPr>
          <p:nvPr/>
        </p:nvSpPr>
        <p:spPr>
          <a:xfrm>
            <a:off x="8690901" y="6498252"/>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8015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Model Results</a:t>
            </a:r>
          </a:p>
        </p:txBody>
      </p:sp>
      <p:grpSp>
        <p:nvGrpSpPr>
          <p:cNvPr id="9" name="Group 8"/>
          <p:cNvGrpSpPr/>
          <p:nvPr/>
        </p:nvGrpSpPr>
        <p:grpSpPr>
          <a:xfrm>
            <a:off x="150532" y="857249"/>
            <a:ext cx="12186122" cy="5736643"/>
            <a:chOff x="150532" y="857249"/>
            <a:chExt cx="12186122" cy="5736643"/>
          </a:xfrm>
        </p:grpSpPr>
        <p:grpSp>
          <p:nvGrpSpPr>
            <p:cNvPr id="7" name="Group 6"/>
            <p:cNvGrpSpPr/>
            <p:nvPr/>
          </p:nvGrpSpPr>
          <p:grpSpPr>
            <a:xfrm>
              <a:off x="8922684" y="1507977"/>
              <a:ext cx="3413970" cy="4139795"/>
              <a:chOff x="8922684" y="1507977"/>
              <a:chExt cx="3413970" cy="4139795"/>
            </a:xfrm>
          </p:grpSpPr>
          <p:grpSp>
            <p:nvGrpSpPr>
              <p:cNvPr id="6" name="Group 5"/>
              <p:cNvGrpSpPr/>
              <p:nvPr/>
            </p:nvGrpSpPr>
            <p:grpSpPr>
              <a:xfrm>
                <a:off x="8922684" y="1507977"/>
                <a:ext cx="3413970" cy="2442628"/>
                <a:chOff x="8922684" y="1507977"/>
                <a:chExt cx="3413970" cy="2442628"/>
              </a:xfrm>
            </p:grpSpPr>
            <p:grpSp>
              <p:nvGrpSpPr>
                <p:cNvPr id="2" name="Group 1"/>
                <p:cNvGrpSpPr/>
                <p:nvPr/>
              </p:nvGrpSpPr>
              <p:grpSpPr>
                <a:xfrm>
                  <a:off x="8991439" y="1507977"/>
                  <a:ext cx="2493462" cy="696680"/>
                  <a:chOff x="9022435" y="1507977"/>
                  <a:chExt cx="2493462" cy="696680"/>
                </a:xfrm>
              </p:grpSpPr>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78411" t="8711" r="13539" b="84013"/>
                  <a:stretch/>
                </p:blipFill>
                <p:spPr>
                  <a:xfrm>
                    <a:off x="9022435" y="1590000"/>
                    <a:ext cx="872536" cy="614657"/>
                  </a:xfrm>
                  <a:prstGeom prst="rect">
                    <a:avLst/>
                  </a:prstGeom>
                </p:spPr>
              </p:pic>
              <p:sp>
                <p:nvSpPr>
                  <p:cNvPr id="44" name="TextBox 43"/>
                  <p:cNvSpPr txBox="1"/>
                  <p:nvPr/>
                </p:nvSpPr>
                <p:spPr>
                  <a:xfrm>
                    <a:off x="9768898" y="1507977"/>
                    <a:ext cx="1746999" cy="338554"/>
                  </a:xfrm>
                  <a:prstGeom prst="rect">
                    <a:avLst/>
                  </a:prstGeom>
                  <a:noFill/>
                </p:spPr>
                <p:txBody>
                  <a:bodyPr wrap="square" rtlCol="0">
                    <a:spAutoFit/>
                  </a:bodyPr>
                  <a:lstStyle/>
                  <a:p>
                    <a:r>
                      <a:rPr lang="en-US" sz="1600" i="1" dirty="0">
                        <a:solidFill>
                          <a:schemeClr val="tx1">
                            <a:lumMod val="75000"/>
                            <a:lumOff val="25000"/>
                          </a:schemeClr>
                        </a:solidFill>
                      </a:rPr>
                      <a:t>In-Situ</a:t>
                    </a:r>
                    <a:endParaRPr lang="en-US" sz="1200" i="1" dirty="0">
                      <a:solidFill>
                        <a:schemeClr val="tx1">
                          <a:lumMod val="75000"/>
                          <a:lumOff val="25000"/>
                        </a:schemeClr>
                      </a:solidFill>
                    </a:endParaRPr>
                  </a:p>
                </p:txBody>
              </p:sp>
              <p:sp>
                <p:nvSpPr>
                  <p:cNvPr id="45" name="TextBox 44"/>
                  <p:cNvSpPr txBox="1"/>
                  <p:nvPr/>
                </p:nvSpPr>
                <p:spPr>
                  <a:xfrm>
                    <a:off x="9768898" y="1825828"/>
                    <a:ext cx="1667607" cy="338554"/>
                  </a:xfrm>
                  <a:prstGeom prst="rect">
                    <a:avLst/>
                  </a:prstGeom>
                  <a:noFill/>
                </p:spPr>
                <p:txBody>
                  <a:bodyPr wrap="square" rtlCol="0">
                    <a:spAutoFit/>
                  </a:bodyPr>
                  <a:lstStyle/>
                  <a:p>
                    <a:r>
                      <a:rPr lang="en-US" sz="1600" dirty="0">
                        <a:solidFill>
                          <a:schemeClr val="tx1">
                            <a:lumMod val="75000"/>
                            <a:lumOff val="25000"/>
                          </a:schemeClr>
                        </a:solidFill>
                      </a:rPr>
                      <a:t>Simulated</a:t>
                    </a:r>
                  </a:p>
                </p:txBody>
              </p:sp>
            </p:grpSp>
            <p:grpSp>
              <p:nvGrpSpPr>
                <p:cNvPr id="27" name="Group 26"/>
                <p:cNvGrpSpPr/>
                <p:nvPr/>
              </p:nvGrpSpPr>
              <p:grpSpPr>
                <a:xfrm>
                  <a:off x="8922684" y="2980934"/>
                  <a:ext cx="3413970" cy="969671"/>
                  <a:chOff x="6775122" y="2759434"/>
                  <a:chExt cx="3318787" cy="979157"/>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76952" t="38782" r="12677" b="50515"/>
                  <a:stretch/>
                </p:blipFill>
                <p:spPr>
                  <a:xfrm>
                    <a:off x="6775122" y="2851720"/>
                    <a:ext cx="1109163" cy="837654"/>
                  </a:xfrm>
                  <a:prstGeom prst="rect">
                    <a:avLst/>
                  </a:prstGeom>
                </p:spPr>
              </p:pic>
              <p:grpSp>
                <p:nvGrpSpPr>
                  <p:cNvPr id="39" name="Group 38"/>
                  <p:cNvGrpSpPr/>
                  <p:nvPr/>
                </p:nvGrpSpPr>
                <p:grpSpPr>
                  <a:xfrm>
                    <a:off x="7543875" y="2759434"/>
                    <a:ext cx="2550034" cy="979157"/>
                    <a:chOff x="7843131" y="2759434"/>
                    <a:chExt cx="2550034" cy="979157"/>
                  </a:xfrm>
                </p:grpSpPr>
                <p:sp>
                  <p:nvSpPr>
                    <p:cNvPr id="40" name="TextBox 39"/>
                    <p:cNvSpPr txBox="1"/>
                    <p:nvPr/>
                  </p:nvSpPr>
                  <p:spPr>
                    <a:xfrm>
                      <a:off x="7843131" y="2759434"/>
                      <a:ext cx="1640086" cy="341866"/>
                    </a:xfrm>
                    <a:prstGeom prst="rect">
                      <a:avLst/>
                    </a:prstGeom>
                    <a:noFill/>
                  </p:spPr>
                  <p:txBody>
                    <a:bodyPr wrap="square" rtlCol="0">
                      <a:spAutoFit/>
                    </a:bodyPr>
                    <a:lstStyle/>
                    <a:p>
                      <a:r>
                        <a:rPr lang="en-US" sz="1600" dirty="0">
                          <a:solidFill>
                            <a:schemeClr val="tx1">
                              <a:lumMod val="75000"/>
                              <a:lumOff val="25000"/>
                            </a:schemeClr>
                          </a:solidFill>
                        </a:rPr>
                        <a:t>Temperature</a:t>
                      </a:r>
                    </a:p>
                  </p:txBody>
                </p:sp>
                <p:sp>
                  <p:nvSpPr>
                    <p:cNvPr id="41" name="TextBox 40"/>
                    <p:cNvSpPr txBox="1"/>
                    <p:nvPr/>
                  </p:nvSpPr>
                  <p:spPr>
                    <a:xfrm>
                      <a:off x="7851804" y="3085650"/>
                      <a:ext cx="2239820" cy="341866"/>
                    </a:xfrm>
                    <a:prstGeom prst="rect">
                      <a:avLst/>
                    </a:prstGeom>
                    <a:noFill/>
                  </p:spPr>
                  <p:txBody>
                    <a:bodyPr wrap="square" rtlCol="0">
                      <a:spAutoFit/>
                    </a:bodyPr>
                    <a:lstStyle/>
                    <a:p>
                      <a:r>
                        <a:rPr lang="en-US" sz="1600" dirty="0">
                          <a:solidFill>
                            <a:schemeClr val="tx1">
                              <a:lumMod val="75000"/>
                              <a:lumOff val="25000"/>
                            </a:schemeClr>
                          </a:solidFill>
                        </a:rPr>
                        <a:t>Precipitation (</a:t>
                      </a:r>
                      <a:r>
                        <a:rPr lang="en-US" sz="1600" i="1" dirty="0">
                          <a:solidFill>
                            <a:schemeClr val="tx1">
                              <a:lumMod val="75000"/>
                              <a:lumOff val="25000"/>
                            </a:schemeClr>
                          </a:solidFill>
                        </a:rPr>
                        <a:t>in-situ)</a:t>
                      </a:r>
                      <a:endParaRPr lang="en-US" sz="1600" dirty="0">
                        <a:solidFill>
                          <a:schemeClr val="tx1">
                            <a:lumMod val="75000"/>
                            <a:lumOff val="25000"/>
                          </a:schemeClr>
                        </a:solidFill>
                      </a:endParaRPr>
                    </a:p>
                  </p:txBody>
                </p:sp>
                <p:sp>
                  <p:nvSpPr>
                    <p:cNvPr id="42" name="TextBox 41"/>
                    <p:cNvSpPr txBox="1"/>
                    <p:nvPr/>
                  </p:nvSpPr>
                  <p:spPr>
                    <a:xfrm>
                      <a:off x="7847897" y="3396725"/>
                      <a:ext cx="2545268" cy="341866"/>
                    </a:xfrm>
                    <a:prstGeom prst="rect">
                      <a:avLst/>
                    </a:prstGeom>
                    <a:noFill/>
                  </p:spPr>
                  <p:txBody>
                    <a:bodyPr wrap="square" rtlCol="0">
                      <a:spAutoFit/>
                    </a:bodyPr>
                    <a:lstStyle/>
                    <a:p>
                      <a:r>
                        <a:rPr lang="en-US" sz="1600" dirty="0">
                          <a:solidFill>
                            <a:schemeClr val="tx1">
                              <a:lumMod val="75000"/>
                              <a:lumOff val="25000"/>
                            </a:schemeClr>
                          </a:solidFill>
                        </a:rPr>
                        <a:t>Precipitation (PERSIANN)</a:t>
                      </a:r>
                    </a:p>
                  </p:txBody>
                </p:sp>
              </p:grpSp>
            </p:grpSp>
          </p:grpSp>
          <p:grpSp>
            <p:nvGrpSpPr>
              <p:cNvPr id="28" name="Group 27"/>
              <p:cNvGrpSpPr/>
              <p:nvPr/>
            </p:nvGrpSpPr>
            <p:grpSpPr>
              <a:xfrm>
                <a:off x="9072305" y="4952667"/>
                <a:ext cx="2638356" cy="695105"/>
                <a:chOff x="7486070" y="4649968"/>
                <a:chExt cx="2638356" cy="695105"/>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77601" t="70819" r="14984" b="22712"/>
                <a:stretch/>
              </p:blipFill>
              <p:spPr>
                <a:xfrm>
                  <a:off x="7486070" y="4729454"/>
                  <a:ext cx="847899" cy="574925"/>
                </a:xfrm>
                <a:prstGeom prst="rect">
                  <a:avLst/>
                </a:prstGeom>
              </p:spPr>
            </p:pic>
            <p:grpSp>
              <p:nvGrpSpPr>
                <p:cNvPr id="35" name="Group 34"/>
                <p:cNvGrpSpPr/>
                <p:nvPr/>
              </p:nvGrpSpPr>
              <p:grpSpPr>
                <a:xfrm>
                  <a:off x="8167718" y="4649968"/>
                  <a:ext cx="1956708" cy="695105"/>
                  <a:chOff x="8250843" y="4633343"/>
                  <a:chExt cx="1956708" cy="695105"/>
                </a:xfrm>
              </p:grpSpPr>
              <p:sp>
                <p:nvSpPr>
                  <p:cNvPr id="36" name="TextBox 35"/>
                  <p:cNvSpPr txBox="1"/>
                  <p:nvPr/>
                </p:nvSpPr>
                <p:spPr>
                  <a:xfrm>
                    <a:off x="8250843" y="4633343"/>
                    <a:ext cx="1790933" cy="338554"/>
                  </a:xfrm>
                  <a:prstGeom prst="rect">
                    <a:avLst/>
                  </a:prstGeom>
                  <a:noFill/>
                </p:spPr>
                <p:txBody>
                  <a:bodyPr wrap="square" rtlCol="0">
                    <a:spAutoFit/>
                  </a:bodyPr>
                  <a:lstStyle/>
                  <a:p>
                    <a:r>
                      <a:rPr lang="en-US" sz="1600" dirty="0">
                        <a:solidFill>
                          <a:schemeClr val="tx1">
                            <a:lumMod val="75000"/>
                            <a:lumOff val="25000"/>
                          </a:schemeClr>
                        </a:solidFill>
                      </a:rPr>
                      <a:t>Low Elevations</a:t>
                    </a:r>
                  </a:p>
                </p:txBody>
              </p:sp>
              <p:sp>
                <p:nvSpPr>
                  <p:cNvPr id="37" name="TextBox 36"/>
                  <p:cNvSpPr txBox="1"/>
                  <p:nvPr/>
                </p:nvSpPr>
                <p:spPr>
                  <a:xfrm>
                    <a:off x="8250843" y="4989894"/>
                    <a:ext cx="1956708" cy="338554"/>
                  </a:xfrm>
                  <a:prstGeom prst="rect">
                    <a:avLst/>
                  </a:prstGeom>
                  <a:noFill/>
                </p:spPr>
                <p:txBody>
                  <a:bodyPr wrap="square" rtlCol="0">
                    <a:spAutoFit/>
                  </a:bodyPr>
                  <a:lstStyle/>
                  <a:p>
                    <a:r>
                      <a:rPr lang="en-US" sz="1600" dirty="0">
                        <a:solidFill>
                          <a:schemeClr val="tx1">
                            <a:lumMod val="75000"/>
                            <a:lumOff val="25000"/>
                          </a:schemeClr>
                        </a:solidFill>
                      </a:rPr>
                      <a:t>High Elevations</a:t>
                    </a:r>
                  </a:p>
                </p:txBody>
              </p:sp>
            </p:grpSp>
          </p:grpSp>
        </p:grpSp>
        <p:grpSp>
          <p:nvGrpSpPr>
            <p:cNvPr id="8" name="Group 7"/>
            <p:cNvGrpSpPr/>
            <p:nvPr/>
          </p:nvGrpSpPr>
          <p:grpSpPr>
            <a:xfrm>
              <a:off x="150532" y="857249"/>
              <a:ext cx="9056418" cy="5736643"/>
              <a:chOff x="150532" y="857249"/>
              <a:chExt cx="9056418" cy="5736643"/>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32" y="857249"/>
                <a:ext cx="9056418" cy="5736643"/>
              </a:xfrm>
              <a:prstGeom prst="rect">
                <a:avLst/>
              </a:prstGeom>
            </p:spPr>
          </p:pic>
          <p:sp>
            <p:nvSpPr>
              <p:cNvPr id="30" name="TextBox 29"/>
              <p:cNvSpPr txBox="1"/>
              <p:nvPr/>
            </p:nvSpPr>
            <p:spPr>
              <a:xfrm rot="16200000">
                <a:off x="246458" y="1610915"/>
                <a:ext cx="959830" cy="584775"/>
              </a:xfrm>
              <a:prstGeom prst="rect">
                <a:avLst/>
              </a:prstGeom>
              <a:noFill/>
            </p:spPr>
            <p:txBody>
              <a:bodyPr wrap="square" rtlCol="0">
                <a:spAutoFit/>
              </a:bodyPr>
              <a:lstStyle/>
              <a:p>
                <a:pPr algn="ctr"/>
                <a:r>
                  <a:rPr lang="en-US" sz="1600" dirty="0">
                    <a:solidFill>
                      <a:schemeClr val="tx1">
                        <a:lumMod val="75000"/>
                        <a:lumOff val="25000"/>
                      </a:schemeClr>
                    </a:solidFill>
                  </a:rPr>
                  <a:t>Flow (L/s)</a:t>
                </a:r>
              </a:p>
            </p:txBody>
          </p:sp>
          <p:sp>
            <p:nvSpPr>
              <p:cNvPr id="31" name="TextBox 30"/>
              <p:cNvSpPr txBox="1"/>
              <p:nvPr/>
            </p:nvSpPr>
            <p:spPr>
              <a:xfrm rot="16200000">
                <a:off x="-139076" y="3249758"/>
                <a:ext cx="1730897" cy="584775"/>
              </a:xfrm>
              <a:prstGeom prst="rect">
                <a:avLst/>
              </a:prstGeom>
              <a:noFill/>
            </p:spPr>
            <p:txBody>
              <a:bodyPr wrap="square" rtlCol="0">
                <a:spAutoFit/>
              </a:bodyPr>
              <a:lstStyle/>
              <a:p>
                <a:pPr algn="ctr"/>
                <a:r>
                  <a:rPr lang="en-US" sz="1600" dirty="0">
                    <a:solidFill>
                      <a:schemeClr val="tx1">
                        <a:lumMod val="75000"/>
                        <a:lumOff val="25000"/>
                      </a:schemeClr>
                    </a:solidFill>
                  </a:rPr>
                  <a:t>Precipitation (cm/day)</a:t>
                </a:r>
              </a:p>
            </p:txBody>
          </p:sp>
          <p:sp>
            <p:nvSpPr>
              <p:cNvPr id="32" name="TextBox 31"/>
              <p:cNvSpPr txBox="1"/>
              <p:nvPr/>
            </p:nvSpPr>
            <p:spPr>
              <a:xfrm rot="16200000">
                <a:off x="8208" y="5046796"/>
                <a:ext cx="1436329" cy="584775"/>
              </a:xfrm>
              <a:prstGeom prst="rect">
                <a:avLst/>
              </a:prstGeom>
              <a:noFill/>
            </p:spPr>
            <p:txBody>
              <a:bodyPr wrap="square" rtlCol="0">
                <a:spAutoFit/>
              </a:bodyPr>
              <a:lstStyle/>
              <a:p>
                <a:pPr algn="ctr"/>
                <a:r>
                  <a:rPr lang="en-US" sz="1600" dirty="0">
                    <a:solidFill>
                      <a:schemeClr val="tx1">
                        <a:lumMod val="75000"/>
                        <a:lumOff val="25000"/>
                      </a:schemeClr>
                    </a:solidFill>
                  </a:rPr>
                  <a:t>Fractional Area</a:t>
                </a:r>
              </a:p>
            </p:txBody>
          </p:sp>
          <p:sp>
            <p:nvSpPr>
              <p:cNvPr id="33" name="TextBox 32"/>
              <p:cNvSpPr txBox="1"/>
              <p:nvPr/>
            </p:nvSpPr>
            <p:spPr>
              <a:xfrm rot="5400000">
                <a:off x="7955837" y="3249758"/>
                <a:ext cx="1585706" cy="584775"/>
              </a:xfrm>
              <a:prstGeom prst="rect">
                <a:avLst/>
              </a:prstGeom>
              <a:noFill/>
            </p:spPr>
            <p:txBody>
              <a:bodyPr wrap="square" rtlCol="0">
                <a:spAutoFit/>
              </a:bodyPr>
              <a:lstStyle/>
              <a:p>
                <a:pPr algn="ctr"/>
                <a:r>
                  <a:rPr lang="en-US" sz="1600" dirty="0">
                    <a:solidFill>
                      <a:schemeClr val="tx1">
                        <a:lumMod val="75000"/>
                        <a:lumOff val="25000"/>
                      </a:schemeClr>
                    </a:solidFill>
                  </a:rPr>
                  <a:t>Temperature (C)</a:t>
                </a:r>
              </a:p>
            </p:txBody>
          </p:sp>
        </p:grpSp>
      </p:grpSp>
      <p:sp>
        <p:nvSpPr>
          <p:cNvPr id="23" name="TextBox 22"/>
          <p:cNvSpPr txBox="1"/>
          <p:nvPr/>
        </p:nvSpPr>
        <p:spPr>
          <a:xfrm>
            <a:off x="1186082" y="857248"/>
            <a:ext cx="6985318" cy="369332"/>
          </a:xfrm>
          <a:prstGeom prst="rect">
            <a:avLst/>
          </a:prstGeom>
          <a:noFill/>
        </p:spPr>
        <p:txBody>
          <a:bodyPr wrap="square" rtlCol="0">
            <a:spAutoFit/>
          </a:bodyPr>
          <a:lstStyle/>
          <a:p>
            <a:pPr algn="ctr"/>
            <a:r>
              <a:rPr lang="en-US" b="1" i="1" dirty="0">
                <a:solidFill>
                  <a:schemeClr val="tx1">
                    <a:lumMod val="75000"/>
                    <a:lumOff val="25000"/>
                  </a:schemeClr>
                </a:solidFill>
              </a:rPr>
              <a:t>In-Situ </a:t>
            </a:r>
            <a:r>
              <a:rPr lang="en-US" b="1" dirty="0">
                <a:solidFill>
                  <a:schemeClr val="tx1">
                    <a:lumMod val="75000"/>
                    <a:lumOff val="25000"/>
                  </a:schemeClr>
                </a:solidFill>
              </a:rPr>
              <a:t>Flow vs. Simulated Flow: 2017</a:t>
            </a:r>
          </a:p>
        </p:txBody>
      </p:sp>
      <p:sp>
        <p:nvSpPr>
          <p:cNvPr id="24" name="TextBox 23"/>
          <p:cNvSpPr txBox="1"/>
          <p:nvPr/>
        </p:nvSpPr>
        <p:spPr>
          <a:xfrm>
            <a:off x="1511592" y="2643447"/>
            <a:ext cx="6334298" cy="369332"/>
          </a:xfrm>
          <a:prstGeom prst="rect">
            <a:avLst/>
          </a:prstGeom>
          <a:noFill/>
        </p:spPr>
        <p:txBody>
          <a:bodyPr wrap="square" rtlCol="0">
            <a:spAutoFit/>
          </a:bodyPr>
          <a:lstStyle/>
          <a:p>
            <a:pPr algn="ctr"/>
            <a:r>
              <a:rPr lang="en-US" b="1" dirty="0">
                <a:solidFill>
                  <a:schemeClr val="tx1">
                    <a:lumMod val="75000"/>
                    <a:lumOff val="25000"/>
                  </a:schemeClr>
                </a:solidFill>
              </a:rPr>
              <a:t>Precipitation vs. Temperature: 2017</a:t>
            </a:r>
          </a:p>
        </p:txBody>
      </p:sp>
      <p:sp>
        <p:nvSpPr>
          <p:cNvPr id="25" name="TextBox 24"/>
          <p:cNvSpPr txBox="1"/>
          <p:nvPr/>
        </p:nvSpPr>
        <p:spPr>
          <a:xfrm>
            <a:off x="2525745" y="4372497"/>
            <a:ext cx="4305992" cy="369332"/>
          </a:xfrm>
          <a:prstGeom prst="rect">
            <a:avLst/>
          </a:prstGeom>
          <a:noFill/>
        </p:spPr>
        <p:txBody>
          <a:bodyPr wrap="square" rtlCol="0">
            <a:spAutoFit/>
          </a:bodyPr>
          <a:lstStyle/>
          <a:p>
            <a:pPr algn="ctr"/>
            <a:r>
              <a:rPr lang="en-US" b="1" dirty="0">
                <a:solidFill>
                  <a:schemeClr val="tx1">
                    <a:lumMod val="75000"/>
                    <a:lumOff val="25000"/>
                  </a:schemeClr>
                </a:solidFill>
              </a:rPr>
              <a:t>Snow Covered Area: 2017</a:t>
            </a:r>
          </a:p>
        </p:txBody>
      </p:sp>
      <p:grpSp>
        <p:nvGrpSpPr>
          <p:cNvPr id="13" name="Group 12"/>
          <p:cNvGrpSpPr/>
          <p:nvPr/>
        </p:nvGrpSpPr>
        <p:grpSpPr>
          <a:xfrm>
            <a:off x="1356506" y="1348552"/>
            <a:ext cx="3478965" cy="338554"/>
            <a:chOff x="1400925" y="1348552"/>
            <a:chExt cx="3478965" cy="338554"/>
          </a:xfrm>
        </p:grpSpPr>
        <p:sp>
          <p:nvSpPr>
            <p:cNvPr id="20" name="TextBox 19"/>
            <p:cNvSpPr txBox="1"/>
            <p:nvPr/>
          </p:nvSpPr>
          <p:spPr>
            <a:xfrm>
              <a:off x="1400925" y="1348552"/>
              <a:ext cx="1386694" cy="338554"/>
            </a:xfrm>
            <a:prstGeom prst="rect">
              <a:avLst/>
            </a:prstGeom>
            <a:noFill/>
          </p:spPr>
          <p:txBody>
            <a:bodyPr wrap="square" rtlCol="0">
              <a:spAutoFit/>
            </a:bodyPr>
            <a:lstStyle/>
            <a:p>
              <a:r>
                <a:rPr lang="en-US" sz="1600" dirty="0">
                  <a:solidFill>
                    <a:schemeClr val="tx1">
                      <a:lumMod val="75000"/>
                      <a:lumOff val="25000"/>
                    </a:schemeClr>
                  </a:solidFill>
                </a:rPr>
                <a:t>Tuning Zone</a:t>
              </a:r>
            </a:p>
          </p:txBody>
        </p:sp>
        <p:sp>
          <p:nvSpPr>
            <p:cNvPr id="21" name="TextBox 20"/>
            <p:cNvSpPr txBox="1"/>
            <p:nvPr/>
          </p:nvSpPr>
          <p:spPr>
            <a:xfrm>
              <a:off x="3084386" y="1348552"/>
              <a:ext cx="1795504" cy="338554"/>
            </a:xfrm>
            <a:prstGeom prst="rect">
              <a:avLst/>
            </a:prstGeom>
            <a:noFill/>
          </p:spPr>
          <p:txBody>
            <a:bodyPr wrap="square" rtlCol="0">
              <a:spAutoFit/>
            </a:bodyPr>
            <a:lstStyle/>
            <a:p>
              <a:r>
                <a:rPr lang="en-US" sz="1600" dirty="0">
                  <a:solidFill>
                    <a:schemeClr val="tx1">
                      <a:lumMod val="75000"/>
                      <a:lumOff val="25000"/>
                    </a:schemeClr>
                  </a:solidFill>
                </a:rPr>
                <a:t>Projection Zone</a:t>
              </a:r>
            </a:p>
          </p:txBody>
        </p:sp>
      </p:grpSp>
      <p:grpSp>
        <p:nvGrpSpPr>
          <p:cNvPr id="14" name="Group 13"/>
          <p:cNvGrpSpPr/>
          <p:nvPr/>
        </p:nvGrpSpPr>
        <p:grpSpPr>
          <a:xfrm>
            <a:off x="1356506" y="2985600"/>
            <a:ext cx="3478965" cy="338554"/>
            <a:chOff x="1400925" y="2985600"/>
            <a:chExt cx="3478965" cy="338554"/>
          </a:xfrm>
        </p:grpSpPr>
        <p:sp>
          <p:nvSpPr>
            <p:cNvPr id="18" name="TextBox 17"/>
            <p:cNvSpPr txBox="1"/>
            <p:nvPr/>
          </p:nvSpPr>
          <p:spPr>
            <a:xfrm>
              <a:off x="1400925" y="2985600"/>
              <a:ext cx="1386694" cy="338554"/>
            </a:xfrm>
            <a:prstGeom prst="rect">
              <a:avLst/>
            </a:prstGeom>
            <a:noFill/>
          </p:spPr>
          <p:txBody>
            <a:bodyPr wrap="square" rtlCol="0">
              <a:spAutoFit/>
            </a:bodyPr>
            <a:lstStyle/>
            <a:p>
              <a:r>
                <a:rPr lang="en-US" sz="1600" dirty="0">
                  <a:solidFill>
                    <a:schemeClr val="tx1">
                      <a:lumMod val="75000"/>
                      <a:lumOff val="25000"/>
                    </a:schemeClr>
                  </a:solidFill>
                </a:rPr>
                <a:t>Tuning Zone</a:t>
              </a:r>
            </a:p>
          </p:txBody>
        </p:sp>
        <p:sp>
          <p:nvSpPr>
            <p:cNvPr id="19" name="TextBox 18"/>
            <p:cNvSpPr txBox="1"/>
            <p:nvPr/>
          </p:nvSpPr>
          <p:spPr>
            <a:xfrm>
              <a:off x="3084386" y="2985600"/>
              <a:ext cx="1795504" cy="338554"/>
            </a:xfrm>
            <a:prstGeom prst="rect">
              <a:avLst/>
            </a:prstGeom>
            <a:noFill/>
          </p:spPr>
          <p:txBody>
            <a:bodyPr wrap="square" rtlCol="0">
              <a:spAutoFit/>
            </a:bodyPr>
            <a:lstStyle/>
            <a:p>
              <a:r>
                <a:rPr lang="en-US" sz="1600" dirty="0">
                  <a:solidFill>
                    <a:schemeClr val="tx1">
                      <a:lumMod val="75000"/>
                      <a:lumOff val="25000"/>
                    </a:schemeClr>
                  </a:solidFill>
                </a:rPr>
                <a:t>Projection Zone</a:t>
              </a:r>
            </a:p>
          </p:txBody>
        </p:sp>
      </p:grpSp>
      <p:grpSp>
        <p:nvGrpSpPr>
          <p:cNvPr id="15" name="Group 14"/>
          <p:cNvGrpSpPr/>
          <p:nvPr/>
        </p:nvGrpSpPr>
        <p:grpSpPr>
          <a:xfrm>
            <a:off x="1356506" y="4789746"/>
            <a:ext cx="3478965" cy="338554"/>
            <a:chOff x="1312087" y="4789746"/>
            <a:chExt cx="3478965" cy="338554"/>
          </a:xfrm>
        </p:grpSpPr>
        <p:sp>
          <p:nvSpPr>
            <p:cNvPr id="16" name="TextBox 15"/>
            <p:cNvSpPr txBox="1"/>
            <p:nvPr/>
          </p:nvSpPr>
          <p:spPr>
            <a:xfrm>
              <a:off x="1312087" y="4789746"/>
              <a:ext cx="1386694" cy="338554"/>
            </a:xfrm>
            <a:prstGeom prst="rect">
              <a:avLst/>
            </a:prstGeom>
            <a:noFill/>
          </p:spPr>
          <p:txBody>
            <a:bodyPr wrap="square" rtlCol="0">
              <a:spAutoFit/>
            </a:bodyPr>
            <a:lstStyle/>
            <a:p>
              <a:r>
                <a:rPr lang="en-US" sz="1600" dirty="0">
                  <a:solidFill>
                    <a:schemeClr val="tx1">
                      <a:lumMod val="75000"/>
                      <a:lumOff val="25000"/>
                    </a:schemeClr>
                  </a:solidFill>
                </a:rPr>
                <a:t>Tuning Zone</a:t>
              </a:r>
            </a:p>
          </p:txBody>
        </p:sp>
        <p:sp>
          <p:nvSpPr>
            <p:cNvPr id="17" name="TextBox 16"/>
            <p:cNvSpPr txBox="1"/>
            <p:nvPr/>
          </p:nvSpPr>
          <p:spPr>
            <a:xfrm>
              <a:off x="2995548" y="4789746"/>
              <a:ext cx="1795504" cy="338554"/>
            </a:xfrm>
            <a:prstGeom prst="rect">
              <a:avLst/>
            </a:prstGeom>
            <a:noFill/>
          </p:spPr>
          <p:txBody>
            <a:bodyPr wrap="square" rtlCol="0">
              <a:spAutoFit/>
            </a:bodyPr>
            <a:lstStyle/>
            <a:p>
              <a:r>
                <a:rPr lang="en-US" sz="1600" dirty="0">
                  <a:solidFill>
                    <a:schemeClr val="tx1">
                      <a:lumMod val="75000"/>
                      <a:lumOff val="25000"/>
                    </a:schemeClr>
                  </a:solidFill>
                </a:rPr>
                <a:t>Projection Zone</a:t>
              </a:r>
            </a:p>
          </p:txBody>
        </p:sp>
      </p:grpSp>
    </p:spTree>
    <p:extLst>
      <p:ext uri="{BB962C8B-B14F-4D97-AF65-F5344CB8AC3E}">
        <p14:creationId xmlns:p14="http://schemas.microsoft.com/office/powerpoint/2010/main" val="719357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9088" t="8538" b="2802"/>
          <a:stretch/>
        </p:blipFill>
        <p:spPr>
          <a:xfrm>
            <a:off x="5036234" y="931499"/>
            <a:ext cx="7155766" cy="5880782"/>
          </a:xfrm>
        </p:spPr>
      </p:pic>
      <p:sp>
        <p:nvSpPr>
          <p:cNvPr id="6" name="Text Placeholder 5"/>
          <p:cNvSpPr>
            <a:spLocks noGrp="1"/>
          </p:cNvSpPr>
          <p:nvPr>
            <p:ph type="body" sz="half" idx="2"/>
          </p:nvPr>
        </p:nvSpPr>
        <p:spPr>
          <a:xfrm>
            <a:off x="471340" y="931498"/>
            <a:ext cx="4339810" cy="5880783"/>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t>The Fremont River water flow is dependent on snowmelt</a:t>
            </a:r>
          </a:p>
          <a:p>
            <a:pPr marL="342900" lvl="0" indent="-342900">
              <a:spcBef>
                <a:spcPts val="0"/>
              </a:spcBef>
              <a:spcAft>
                <a:spcPts val="2000"/>
              </a:spcAft>
              <a:buClr>
                <a:srgbClr val="3289B4"/>
              </a:buClr>
              <a:buFont typeface="Webdings" panose="05030102010509060703" pitchFamily="18" charset="2"/>
              <a:buChar char="4"/>
            </a:pPr>
            <a:r>
              <a:rPr lang="en-US" sz="2400" dirty="0"/>
              <a:t>Water flow is currently predicted utilizing USDA Snowpack Telemetry (SNOTEL) </a:t>
            </a:r>
            <a:r>
              <a:rPr lang="en-US" sz="2400" i="1" dirty="0"/>
              <a:t>in situ </a:t>
            </a:r>
            <a:r>
              <a:rPr lang="en-US" sz="2400" dirty="0"/>
              <a:t>data</a:t>
            </a:r>
          </a:p>
          <a:p>
            <a:pPr marL="342900" lvl="0" indent="-342900">
              <a:spcBef>
                <a:spcPts val="0"/>
              </a:spcBef>
              <a:spcAft>
                <a:spcPts val="2000"/>
              </a:spcAft>
              <a:buClr>
                <a:srgbClr val="3289B4"/>
              </a:buClr>
              <a:buFont typeface="Webdings" panose="05030102010509060703" pitchFamily="18" charset="2"/>
              <a:buChar char="4"/>
            </a:pPr>
            <a:r>
              <a:rPr lang="en-US" sz="2400" dirty="0"/>
              <a:t>Observed water flow has not matched the predicted water flow</a:t>
            </a:r>
            <a:endParaRPr lang="en-US" sz="2400" b="1" dirty="0"/>
          </a:p>
        </p:txBody>
      </p:sp>
      <p:sp>
        <p:nvSpPr>
          <p:cNvPr id="7" name="Text Placeholder 4"/>
          <p:cNvSpPr txBox="1">
            <a:spLocks/>
          </p:cNvSpPr>
          <p:nvPr/>
        </p:nvSpPr>
        <p:spPr>
          <a:xfrm>
            <a:off x="8690901" y="644715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5614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Picture 1098"/>
          <p:cNvPicPr>
            <a:picLocks noChangeAspect="1"/>
          </p:cNvPicPr>
          <p:nvPr/>
        </p:nvPicPr>
        <p:blipFill rotWithShape="1">
          <a:blip r:embed="rId3" cstate="print">
            <a:extLst>
              <a:ext uri="{28A0092B-C50C-407E-A947-70E740481C1C}">
                <a14:useLocalDpi xmlns:a14="http://schemas.microsoft.com/office/drawing/2010/main" val="0"/>
              </a:ext>
            </a:extLst>
          </a:blip>
          <a:srcRect l="11196" t="9154" r="10767" b="34925"/>
          <a:stretch/>
        </p:blipFill>
        <p:spPr>
          <a:xfrm>
            <a:off x="4792848" y="0"/>
            <a:ext cx="7399152" cy="6861921"/>
          </a:xfrm>
          <a:prstGeom prst="rect">
            <a:avLst/>
          </a:prstGeom>
        </p:spPr>
      </p:pic>
      <p:sp>
        <p:nvSpPr>
          <p:cNvPr id="5" name="Title 4"/>
          <p:cNvSpPr>
            <a:spLocks noGrp="1"/>
          </p:cNvSpPr>
          <p:nvPr>
            <p:ph type="title"/>
          </p:nvPr>
        </p:nvSpPr>
        <p:spPr>
          <a:xfrm>
            <a:off x="1000125" y="474308"/>
            <a:ext cx="3749296" cy="479425"/>
          </a:xfrm>
        </p:spPr>
        <p:txBody>
          <a:bodyPr>
            <a:noAutofit/>
          </a:bodyPr>
          <a:lstStyle/>
          <a:p>
            <a:pPr algn="ctr"/>
            <a:r>
              <a:rPr lang="en-US" dirty="0"/>
              <a:t>Snow Cover Change</a:t>
            </a:r>
          </a:p>
        </p:txBody>
      </p:sp>
      <p:sp>
        <p:nvSpPr>
          <p:cNvPr id="7" name="Text Placeholder 4"/>
          <p:cNvSpPr txBox="1">
            <a:spLocks/>
          </p:cNvSpPr>
          <p:nvPr/>
        </p:nvSpPr>
        <p:spPr>
          <a:xfrm>
            <a:off x="0" y="6519994"/>
            <a:ext cx="5181600" cy="33800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Team</a:t>
            </a:r>
          </a:p>
        </p:txBody>
      </p:sp>
      <p:grpSp>
        <p:nvGrpSpPr>
          <p:cNvPr id="3" name="Group 2"/>
          <p:cNvGrpSpPr/>
          <p:nvPr/>
        </p:nvGrpSpPr>
        <p:grpSpPr>
          <a:xfrm>
            <a:off x="645215" y="2212041"/>
            <a:ext cx="3415551" cy="3240078"/>
            <a:chOff x="645215" y="2212041"/>
            <a:chExt cx="3415551" cy="3240078"/>
          </a:xfrm>
        </p:grpSpPr>
        <p:grpSp>
          <p:nvGrpSpPr>
            <p:cNvPr id="2" name="Group 1"/>
            <p:cNvGrpSpPr/>
            <p:nvPr/>
          </p:nvGrpSpPr>
          <p:grpSpPr>
            <a:xfrm>
              <a:off x="1476291" y="2840052"/>
              <a:ext cx="2584475" cy="2612067"/>
              <a:chOff x="1476291" y="2840052"/>
              <a:chExt cx="2584475" cy="2612067"/>
            </a:xfrm>
          </p:grpSpPr>
          <p:sp>
            <p:nvSpPr>
              <p:cNvPr id="1064" name="AutoShape 57"/>
              <p:cNvSpPr>
                <a:spLocks noChangeAspect="1" noChangeArrowheads="1" noTextEdit="1"/>
              </p:cNvSpPr>
              <p:nvPr/>
            </p:nvSpPr>
            <p:spPr bwMode="auto">
              <a:xfrm>
                <a:off x="1476291" y="2850919"/>
                <a:ext cx="2584475" cy="2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59"/>
              <p:cNvSpPr>
                <a:spLocks noChangeArrowheads="1"/>
              </p:cNvSpPr>
              <p:nvPr/>
            </p:nvSpPr>
            <p:spPr bwMode="auto">
              <a:xfrm>
                <a:off x="1478065" y="5200389"/>
                <a:ext cx="427494" cy="245588"/>
              </a:xfrm>
              <a:prstGeom prst="rect">
                <a:avLst/>
              </a:prstGeom>
              <a:solidFill>
                <a:srgbClr val="B31729"/>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6" name="Rectangle 60"/>
              <p:cNvSpPr>
                <a:spLocks noChangeArrowheads="1"/>
              </p:cNvSpPr>
              <p:nvPr/>
            </p:nvSpPr>
            <p:spPr bwMode="auto">
              <a:xfrm>
                <a:off x="1478065" y="5200389"/>
                <a:ext cx="427494" cy="24354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 name="Rectangle 61"/>
              <p:cNvSpPr>
                <a:spLocks noChangeArrowheads="1"/>
              </p:cNvSpPr>
              <p:nvPr/>
            </p:nvSpPr>
            <p:spPr bwMode="auto">
              <a:xfrm>
                <a:off x="1983607" y="5189521"/>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-9.6 - -7.6</a:t>
                </a:r>
                <a:endParaRPr kumimoji="0" lang="en-US" altLang="en-US" sz="2800" b="0" i="0" u="none" strike="noStrike" cap="none" normalizeH="0" baseline="0" dirty="0">
                  <a:ln>
                    <a:noFill/>
                  </a:ln>
                  <a:solidFill>
                    <a:schemeClr val="tx1"/>
                  </a:solidFill>
                  <a:effectLst/>
                  <a:latin typeface="+mn-lt"/>
                </a:endParaRPr>
              </a:p>
            </p:txBody>
          </p:sp>
          <p:sp>
            <p:nvSpPr>
              <p:cNvPr id="1068" name="Rectangle 62"/>
              <p:cNvSpPr>
                <a:spLocks noChangeArrowheads="1"/>
              </p:cNvSpPr>
              <p:nvPr/>
            </p:nvSpPr>
            <p:spPr bwMode="auto">
              <a:xfrm>
                <a:off x="1478065" y="4864752"/>
                <a:ext cx="427494" cy="245588"/>
              </a:xfrm>
              <a:prstGeom prst="rect">
                <a:avLst/>
              </a:prstGeom>
              <a:solidFill>
                <a:srgbClr val="D65F4D"/>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 name="Rectangle 63"/>
              <p:cNvSpPr>
                <a:spLocks noChangeArrowheads="1"/>
              </p:cNvSpPr>
              <p:nvPr/>
            </p:nvSpPr>
            <p:spPr bwMode="auto">
              <a:xfrm>
                <a:off x="1478065" y="4864752"/>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 name="Rectangle 64"/>
              <p:cNvSpPr>
                <a:spLocks noChangeArrowheads="1"/>
              </p:cNvSpPr>
              <p:nvPr/>
            </p:nvSpPr>
            <p:spPr bwMode="auto">
              <a:xfrm>
                <a:off x="1983607" y="4853880"/>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-7.6 - -5.1</a:t>
                </a:r>
                <a:endParaRPr kumimoji="0" lang="en-US" altLang="en-US" sz="2800" b="0" i="0" u="none" strike="noStrike" cap="none" normalizeH="0" baseline="0" dirty="0">
                  <a:ln>
                    <a:noFill/>
                  </a:ln>
                  <a:solidFill>
                    <a:schemeClr val="tx1"/>
                  </a:solidFill>
                  <a:effectLst/>
                  <a:latin typeface="+mn-lt"/>
                </a:endParaRPr>
              </a:p>
            </p:txBody>
          </p:sp>
          <p:sp>
            <p:nvSpPr>
              <p:cNvPr id="1071" name="Rectangle 65"/>
              <p:cNvSpPr>
                <a:spLocks noChangeArrowheads="1"/>
              </p:cNvSpPr>
              <p:nvPr/>
            </p:nvSpPr>
            <p:spPr bwMode="auto">
              <a:xfrm>
                <a:off x="1478065" y="4529113"/>
                <a:ext cx="427494" cy="245588"/>
              </a:xfrm>
              <a:prstGeom prst="rect">
                <a:avLst/>
              </a:prstGeom>
              <a:solidFill>
                <a:srgbClr val="F5A48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Rectangle 66"/>
              <p:cNvSpPr>
                <a:spLocks noChangeArrowheads="1"/>
              </p:cNvSpPr>
              <p:nvPr/>
            </p:nvSpPr>
            <p:spPr bwMode="auto">
              <a:xfrm>
                <a:off x="1478065" y="4529113"/>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 name="Rectangle 67"/>
              <p:cNvSpPr>
                <a:spLocks noChangeArrowheads="1"/>
              </p:cNvSpPr>
              <p:nvPr/>
            </p:nvSpPr>
            <p:spPr bwMode="auto">
              <a:xfrm>
                <a:off x="1983607" y="4518241"/>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-5.1 - -2.5</a:t>
                </a:r>
                <a:endParaRPr kumimoji="0" lang="en-US" altLang="en-US" sz="2800" b="0" i="0" u="none" strike="noStrike" cap="none" normalizeH="0" baseline="0" dirty="0">
                  <a:ln>
                    <a:noFill/>
                  </a:ln>
                  <a:solidFill>
                    <a:schemeClr val="tx1"/>
                  </a:solidFill>
                  <a:effectLst/>
                  <a:latin typeface="+mn-lt"/>
                </a:endParaRPr>
              </a:p>
            </p:txBody>
          </p:sp>
          <p:sp>
            <p:nvSpPr>
              <p:cNvPr id="1074" name="Rectangle 68"/>
              <p:cNvSpPr>
                <a:spLocks noChangeArrowheads="1"/>
              </p:cNvSpPr>
              <p:nvPr/>
            </p:nvSpPr>
            <p:spPr bwMode="auto">
              <a:xfrm>
                <a:off x="1478065" y="4193473"/>
                <a:ext cx="427494" cy="245588"/>
              </a:xfrm>
              <a:prstGeom prst="rect">
                <a:avLst/>
              </a:prstGeom>
              <a:solidFill>
                <a:srgbClr val="FCDEC7"/>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 name="Rectangle 69"/>
              <p:cNvSpPr>
                <a:spLocks noChangeArrowheads="1"/>
              </p:cNvSpPr>
              <p:nvPr/>
            </p:nvSpPr>
            <p:spPr bwMode="auto">
              <a:xfrm>
                <a:off x="1478065" y="4193473"/>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Rectangle 70"/>
              <p:cNvSpPr>
                <a:spLocks noChangeArrowheads="1"/>
              </p:cNvSpPr>
              <p:nvPr/>
            </p:nvSpPr>
            <p:spPr bwMode="auto">
              <a:xfrm>
                <a:off x="1983607" y="4184649"/>
                <a:ext cx="703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-2.5 - 0</a:t>
                </a:r>
                <a:endParaRPr kumimoji="0" lang="en-US" altLang="en-US" sz="2800" b="0" i="0" u="none" strike="noStrike" cap="none" normalizeH="0" baseline="0" dirty="0">
                  <a:ln>
                    <a:noFill/>
                  </a:ln>
                  <a:solidFill>
                    <a:schemeClr val="tx1"/>
                  </a:solidFill>
                  <a:effectLst/>
                  <a:latin typeface="+mn-lt"/>
                </a:endParaRPr>
              </a:p>
            </p:txBody>
          </p:sp>
          <p:sp>
            <p:nvSpPr>
              <p:cNvPr id="1077" name="Rectangle 71"/>
              <p:cNvSpPr>
                <a:spLocks noChangeArrowheads="1"/>
              </p:cNvSpPr>
              <p:nvPr/>
            </p:nvSpPr>
            <p:spPr bwMode="auto">
              <a:xfrm>
                <a:off x="1478065" y="3855789"/>
                <a:ext cx="427494" cy="247637"/>
              </a:xfrm>
              <a:prstGeom prst="rect">
                <a:avLst/>
              </a:prstGeom>
              <a:solidFill>
                <a:srgbClr val="D1E5F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 name="Rectangle 72"/>
              <p:cNvSpPr>
                <a:spLocks noChangeArrowheads="1"/>
              </p:cNvSpPr>
              <p:nvPr/>
            </p:nvSpPr>
            <p:spPr bwMode="auto">
              <a:xfrm>
                <a:off x="1478065" y="3855789"/>
                <a:ext cx="427494" cy="247637"/>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Rectangle 73"/>
              <p:cNvSpPr>
                <a:spLocks noChangeArrowheads="1"/>
              </p:cNvSpPr>
              <p:nvPr/>
            </p:nvSpPr>
            <p:spPr bwMode="auto">
              <a:xfrm>
                <a:off x="1983607" y="3846964"/>
                <a:ext cx="6347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0 - 1.6</a:t>
                </a:r>
                <a:endParaRPr kumimoji="0" lang="en-US" altLang="en-US" sz="2800" b="0" i="0" u="none" strike="noStrike" cap="none" normalizeH="0" baseline="0" dirty="0">
                  <a:ln>
                    <a:noFill/>
                  </a:ln>
                  <a:solidFill>
                    <a:schemeClr val="tx1"/>
                  </a:solidFill>
                  <a:effectLst/>
                  <a:latin typeface="+mn-lt"/>
                </a:endParaRPr>
              </a:p>
            </p:txBody>
          </p:sp>
          <p:sp>
            <p:nvSpPr>
              <p:cNvPr id="1080" name="Rectangle 74"/>
              <p:cNvSpPr>
                <a:spLocks noChangeArrowheads="1"/>
              </p:cNvSpPr>
              <p:nvPr/>
            </p:nvSpPr>
            <p:spPr bwMode="auto">
              <a:xfrm>
                <a:off x="1478065" y="3522196"/>
                <a:ext cx="427494" cy="243543"/>
              </a:xfrm>
              <a:prstGeom prst="rect">
                <a:avLst/>
              </a:prstGeom>
              <a:solidFill>
                <a:srgbClr val="92C5D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 name="Rectangle 75"/>
              <p:cNvSpPr>
                <a:spLocks noChangeArrowheads="1"/>
              </p:cNvSpPr>
              <p:nvPr/>
            </p:nvSpPr>
            <p:spPr bwMode="auto">
              <a:xfrm>
                <a:off x="1478065" y="3522196"/>
                <a:ext cx="427494" cy="24354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76"/>
              <p:cNvSpPr>
                <a:spLocks noChangeArrowheads="1"/>
              </p:cNvSpPr>
              <p:nvPr/>
            </p:nvSpPr>
            <p:spPr bwMode="auto">
              <a:xfrm>
                <a:off x="1983607" y="3511326"/>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1.6 - 3.2</a:t>
                </a:r>
                <a:endParaRPr kumimoji="0" lang="en-US" altLang="en-US" sz="2800" b="0" i="0" u="none" strike="noStrike" cap="none" normalizeH="0" baseline="0" dirty="0">
                  <a:ln>
                    <a:noFill/>
                  </a:ln>
                  <a:solidFill>
                    <a:schemeClr val="tx1"/>
                  </a:solidFill>
                  <a:effectLst/>
                  <a:latin typeface="+mn-lt"/>
                </a:endParaRPr>
              </a:p>
            </p:txBody>
          </p:sp>
          <p:sp>
            <p:nvSpPr>
              <p:cNvPr id="1083" name="Rectangle 77"/>
              <p:cNvSpPr>
                <a:spLocks noChangeArrowheads="1"/>
              </p:cNvSpPr>
              <p:nvPr/>
            </p:nvSpPr>
            <p:spPr bwMode="auto">
              <a:xfrm>
                <a:off x="1478065" y="3186557"/>
                <a:ext cx="427494" cy="245588"/>
              </a:xfrm>
              <a:prstGeom prst="rect">
                <a:avLst/>
              </a:prstGeom>
              <a:solidFill>
                <a:srgbClr val="4291C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 name="Rectangle 78"/>
              <p:cNvSpPr>
                <a:spLocks noChangeArrowheads="1"/>
              </p:cNvSpPr>
              <p:nvPr/>
            </p:nvSpPr>
            <p:spPr bwMode="auto">
              <a:xfrm>
                <a:off x="1478065" y="3186557"/>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79"/>
              <p:cNvSpPr>
                <a:spLocks noChangeArrowheads="1"/>
              </p:cNvSpPr>
              <p:nvPr/>
            </p:nvSpPr>
            <p:spPr bwMode="auto">
              <a:xfrm>
                <a:off x="1983607" y="3175689"/>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3.2 - 4.7</a:t>
                </a:r>
                <a:endParaRPr kumimoji="0" lang="en-US" altLang="en-US" sz="2800" b="0" i="0" u="none" strike="noStrike" cap="none" normalizeH="0" baseline="0" dirty="0">
                  <a:ln>
                    <a:noFill/>
                  </a:ln>
                  <a:solidFill>
                    <a:schemeClr val="tx1"/>
                  </a:solidFill>
                  <a:effectLst/>
                  <a:latin typeface="+mn-lt"/>
                </a:endParaRPr>
              </a:p>
            </p:txBody>
          </p:sp>
          <p:sp>
            <p:nvSpPr>
              <p:cNvPr id="1086" name="Rectangle 80"/>
              <p:cNvSpPr>
                <a:spLocks noChangeArrowheads="1"/>
              </p:cNvSpPr>
              <p:nvPr/>
            </p:nvSpPr>
            <p:spPr bwMode="auto">
              <a:xfrm>
                <a:off x="1478065" y="2850919"/>
                <a:ext cx="427494" cy="245590"/>
              </a:xfrm>
              <a:prstGeom prst="rect">
                <a:avLst/>
              </a:prstGeom>
              <a:solidFill>
                <a:srgbClr val="2066AB"/>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 name="Rectangle 81"/>
              <p:cNvSpPr>
                <a:spLocks noChangeArrowheads="1"/>
              </p:cNvSpPr>
              <p:nvPr/>
            </p:nvSpPr>
            <p:spPr bwMode="auto">
              <a:xfrm>
                <a:off x="1478065" y="2850919"/>
                <a:ext cx="427494" cy="24559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82"/>
              <p:cNvSpPr>
                <a:spLocks noChangeArrowheads="1"/>
              </p:cNvSpPr>
              <p:nvPr/>
            </p:nvSpPr>
            <p:spPr bwMode="auto">
              <a:xfrm>
                <a:off x="1983607" y="2840052"/>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4.7 - 6.3</a:t>
                </a:r>
                <a:endParaRPr kumimoji="0" lang="en-US" altLang="en-US" sz="2800" b="0" i="0" u="none" strike="noStrike" cap="none" normalizeH="0" baseline="0" dirty="0">
                  <a:ln>
                    <a:noFill/>
                  </a:ln>
                  <a:solidFill>
                    <a:schemeClr val="tx1"/>
                  </a:solidFill>
                  <a:effectLst/>
                  <a:latin typeface="+mn-lt"/>
                </a:endParaRPr>
              </a:p>
            </p:txBody>
          </p:sp>
        </p:grpSp>
        <p:sp>
          <p:nvSpPr>
            <p:cNvPr id="1091" name="TextBox 1090"/>
            <p:cNvSpPr txBox="1"/>
            <p:nvPr/>
          </p:nvSpPr>
          <p:spPr>
            <a:xfrm>
              <a:off x="645215" y="2212041"/>
              <a:ext cx="3311572" cy="515592"/>
            </a:xfrm>
            <a:prstGeom prst="rect">
              <a:avLst/>
            </a:prstGeom>
            <a:noFill/>
          </p:spPr>
          <p:txBody>
            <a:bodyPr wrap="square" rtlCol="0">
              <a:spAutoFit/>
            </a:bodyPr>
            <a:lstStyle/>
            <a:p>
              <a:pPr algn="ctr"/>
              <a:r>
                <a:rPr lang="en-US" sz="1600" b="1" dirty="0">
                  <a:solidFill>
                    <a:schemeClr val="tx1">
                      <a:lumMod val="75000"/>
                      <a:lumOff val="25000"/>
                    </a:schemeClr>
                  </a:solidFill>
                </a:rPr>
                <a:t>% Difference</a:t>
              </a:r>
            </a:p>
          </p:txBody>
        </p:sp>
      </p:grpSp>
      <p:sp>
        <p:nvSpPr>
          <p:cNvPr id="38" name="TextBox 37">
            <a:extLst>
              <a:ext uri="{FF2B5EF4-FFF2-40B4-BE49-F238E27FC236}">
                <a16:creationId xmlns:a16="http://schemas.microsoft.com/office/drawing/2014/main" xmlns="" id="{BD3E4B7B-7C6F-42E6-B979-B628FD0DBA6E}"/>
              </a:ext>
            </a:extLst>
          </p:cNvPr>
          <p:cNvSpPr txBox="1"/>
          <p:nvPr/>
        </p:nvSpPr>
        <p:spPr>
          <a:xfrm>
            <a:off x="5313483" y="6519994"/>
            <a:ext cx="3178941"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Landsat 8 OLI Natural Color Imagery</a:t>
            </a:r>
            <a:endParaRPr lang="en-US" dirty="0">
              <a:solidFill>
                <a:schemeClr val="bg1"/>
              </a:solidFill>
            </a:endParaRPr>
          </a:p>
        </p:txBody>
      </p:sp>
    </p:spTree>
    <p:extLst>
      <p:ext uri="{BB962C8B-B14F-4D97-AF65-F5344CB8AC3E}">
        <p14:creationId xmlns:p14="http://schemas.microsoft.com/office/powerpoint/2010/main" val="1627712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Autofit/>
          </a:bodyPr>
          <a:lstStyle/>
          <a:p>
            <a:r>
              <a:rPr lang="en-US" b="1">
                <a:solidFill>
                  <a:schemeClr val="bg1"/>
                </a:solidFill>
              </a:rPr>
              <a:t>In Conclusion</a:t>
            </a:r>
            <a:endParaRPr lang="en-US" b="1" dirty="0">
              <a:solidFill>
                <a:schemeClr val="bg1"/>
              </a:solidFill>
            </a:endParaRPr>
          </a:p>
        </p:txBody>
      </p:sp>
      <p:sp>
        <p:nvSpPr>
          <p:cNvPr id="6" name="Text Placeholder 5"/>
          <p:cNvSpPr>
            <a:spLocks noGrp="1"/>
          </p:cNvSpPr>
          <p:nvPr>
            <p:ph type="body" sz="half" idx="2"/>
          </p:nvPr>
        </p:nvSpPr>
        <p:spPr>
          <a:xfrm>
            <a:off x="979426" y="1831640"/>
            <a:ext cx="10233148" cy="3194721"/>
          </a:xfrm>
          <a:solidFill>
            <a:schemeClr val="bg1">
              <a:alpha val="83000"/>
            </a:schemeClr>
          </a:solidFill>
        </p:spPr>
        <p:txBody>
          <a:bodyPr>
            <a:spAutoFit/>
          </a:bodyPr>
          <a:lstStyle/>
          <a:p>
            <a:pPr marL="342900" indent="-342900">
              <a:spcBef>
                <a:spcPts val="0"/>
              </a:spcBef>
              <a:buClr>
                <a:srgbClr val="3289B4"/>
              </a:buClr>
              <a:buFont typeface="Webdings" panose="05030102010509060703" pitchFamily="18" charset="2"/>
              <a:buChar char="4"/>
            </a:pPr>
            <a:r>
              <a:rPr lang="en-US" sz="2800" dirty="0"/>
              <a:t>Preliminary snow cover change map for the 2016 to 2017 water year show less snow cover</a:t>
            </a:r>
          </a:p>
          <a:p>
            <a:pPr>
              <a:spcBef>
                <a:spcPts val="0"/>
              </a:spcBef>
              <a:buClr>
                <a:srgbClr val="3289B4"/>
              </a:buClr>
            </a:pPr>
            <a:endParaRPr lang="en-US" sz="2800" dirty="0"/>
          </a:p>
          <a:p>
            <a:pPr marL="342900" indent="-342900">
              <a:spcBef>
                <a:spcPts val="0"/>
              </a:spcBef>
              <a:buClr>
                <a:srgbClr val="3289B4"/>
              </a:buClr>
              <a:buFont typeface="Webdings" panose="05030102010509060703" pitchFamily="18" charset="2"/>
              <a:buChar char="4"/>
            </a:pPr>
            <a:r>
              <a:rPr lang="en-US" sz="2800" dirty="0"/>
              <a:t>The SNOW-Model was written and adapted from M-SRM to fit the Fremont River Basin.</a:t>
            </a:r>
          </a:p>
          <a:p>
            <a:pPr marL="342900" indent="-342900">
              <a:spcBef>
                <a:spcPts val="0"/>
              </a:spcBef>
              <a:buClr>
                <a:srgbClr val="3289B4"/>
              </a:buClr>
              <a:buFont typeface="Webdings" panose="05030102010509060703" pitchFamily="18" charset="2"/>
              <a:buChar char="4"/>
            </a:pPr>
            <a:endParaRPr lang="en-US" sz="2800" dirty="0"/>
          </a:p>
          <a:p>
            <a:pPr marL="342900" lvl="0" indent="-342900">
              <a:spcBef>
                <a:spcPts val="0"/>
              </a:spcBef>
              <a:buClr>
                <a:srgbClr val="3289B4"/>
              </a:buClr>
              <a:buFont typeface="Webdings" panose="05030102010509060703" pitchFamily="18" charset="2"/>
              <a:buChar char="4"/>
            </a:pPr>
            <a:r>
              <a:rPr lang="en-US" sz="2800" dirty="0"/>
              <a:t>The project resulted in the development of the SNOW-Model.</a:t>
            </a:r>
          </a:p>
        </p:txBody>
      </p:sp>
      <p:sp>
        <p:nvSpPr>
          <p:cNvPr id="7" name="Text Placeholder 4"/>
          <p:cNvSpPr txBox="1">
            <a:spLocks/>
          </p:cNvSpPr>
          <p:nvPr/>
        </p:nvSpPr>
        <p:spPr>
          <a:xfrm>
            <a:off x="8746998" y="648652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sz="1000" dirty="0">
                <a:solidFill>
                  <a:schemeClr val="bg1"/>
                </a:solidFill>
              </a:rPr>
              <a:t>Image Credit: </a:t>
            </a:r>
            <a:r>
              <a:rPr lang="en-US" dirty="0">
                <a:solidFill>
                  <a:schemeClr val="bg1"/>
                </a:solidFill>
              </a:rPr>
              <a:t>Terry Fisk, National Park Service</a:t>
            </a:r>
            <a:endParaRPr lang="en-US" sz="1000" dirty="0">
              <a:solidFill>
                <a:schemeClr val="bg1"/>
              </a:solidFill>
            </a:endParaRPr>
          </a:p>
        </p:txBody>
      </p:sp>
    </p:spTree>
    <p:extLst>
      <p:ext uri="{BB962C8B-B14F-4D97-AF65-F5344CB8AC3E}">
        <p14:creationId xmlns:p14="http://schemas.microsoft.com/office/powerpoint/2010/main" val="363379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Further Model Development</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3651" t="1" r="22507" b="-573"/>
          <a:stretch/>
        </p:blipFill>
        <p:spPr>
          <a:xfrm>
            <a:off x="6572251" y="931498"/>
            <a:ext cx="5619750" cy="5926502"/>
          </a:xfrm>
        </p:spPr>
      </p:pic>
      <p:sp>
        <p:nvSpPr>
          <p:cNvPr id="6" name="Text Placeholder 5"/>
          <p:cNvSpPr>
            <a:spLocks noGrp="1"/>
          </p:cNvSpPr>
          <p:nvPr>
            <p:ph type="body" sz="half" idx="2"/>
          </p:nvPr>
        </p:nvSpPr>
        <p:spPr>
          <a:xfrm>
            <a:off x="611505" y="931498"/>
            <a:ext cx="5572125" cy="5880783"/>
          </a:xfrm>
        </p:spPr>
        <p:txBody>
          <a:bodyPr anchor="ctr">
            <a:normAutofit/>
          </a:bodyPr>
          <a:lstStyle/>
          <a:p>
            <a:pPr marL="342900" lvl="0" indent="-342900">
              <a:spcBef>
                <a:spcPts val="0"/>
              </a:spcBef>
              <a:buClr>
                <a:srgbClr val="3289B4"/>
              </a:buClr>
              <a:buFont typeface="Webdings" panose="05030102010509060703" pitchFamily="18" charset="2"/>
              <a:buChar char="4"/>
            </a:pPr>
            <a:r>
              <a:rPr lang="en-US" sz="2400" dirty="0"/>
              <a:t>Model for a water year instead of a calendar year</a:t>
            </a:r>
          </a:p>
          <a:p>
            <a:pPr lvl="0">
              <a:spcBef>
                <a:spcPts val="0"/>
              </a:spcBef>
              <a:buClr>
                <a:srgbClr val="3289B4"/>
              </a:buClr>
            </a:pPr>
            <a:endParaRPr lang="en-US" sz="2400" dirty="0"/>
          </a:p>
          <a:p>
            <a:pPr marL="342900" lvl="0" indent="-342900">
              <a:spcBef>
                <a:spcPts val="0"/>
              </a:spcBef>
              <a:buClr>
                <a:srgbClr val="3289B4"/>
              </a:buClr>
              <a:buFont typeface="Webdings" panose="05030102010509060703" pitchFamily="18" charset="2"/>
              <a:buChar char="4"/>
            </a:pPr>
            <a:r>
              <a:rPr lang="en-US" sz="2400" dirty="0"/>
              <a:t>Convert the model code to R</a:t>
            </a:r>
          </a:p>
          <a:p>
            <a:pPr lvl="0">
              <a:spcBef>
                <a:spcPts val="0"/>
              </a:spcBef>
              <a:buClr>
                <a:srgbClr val="3289B4"/>
              </a:buClr>
            </a:pPr>
            <a:endParaRPr lang="en-US" sz="2400" dirty="0"/>
          </a:p>
          <a:p>
            <a:pPr marL="342900" lvl="0" indent="-342900">
              <a:spcBef>
                <a:spcPts val="0"/>
              </a:spcBef>
              <a:buClr>
                <a:srgbClr val="3289B4"/>
              </a:buClr>
              <a:buFont typeface="Webdings" panose="05030102010509060703" pitchFamily="18" charset="2"/>
              <a:buChar char="4"/>
            </a:pPr>
            <a:r>
              <a:rPr lang="en-US" sz="2400" dirty="0"/>
              <a:t>Update the SNOW-M </a:t>
            </a:r>
            <a:r>
              <a:rPr lang="en-US" sz="2400" i="1" dirty="0"/>
              <a:t>in situ</a:t>
            </a:r>
            <a:r>
              <a:rPr lang="en-US" sz="2400" dirty="0"/>
              <a:t> data inputs</a:t>
            </a:r>
          </a:p>
          <a:p>
            <a:pPr marL="342900" lvl="0" indent="-342900">
              <a:spcBef>
                <a:spcPts val="0"/>
              </a:spcBef>
              <a:buClr>
                <a:srgbClr val="3289B4"/>
              </a:buClr>
              <a:buFont typeface="Webdings" panose="05030102010509060703" pitchFamily="18" charset="2"/>
              <a:buChar char="4"/>
            </a:pPr>
            <a:endParaRPr lang="en-US" sz="2400" dirty="0"/>
          </a:p>
          <a:p>
            <a:pPr marL="342900" lvl="0" indent="-342900">
              <a:spcBef>
                <a:spcPts val="0"/>
              </a:spcBef>
              <a:buClr>
                <a:srgbClr val="3289B4"/>
              </a:buClr>
              <a:buFont typeface="Webdings" panose="05030102010509060703" pitchFamily="18" charset="2"/>
              <a:buChar char="4"/>
            </a:pPr>
            <a:r>
              <a:rPr lang="en-US" sz="2400" dirty="0"/>
              <a:t>Continue to tune the model for our current study area</a:t>
            </a:r>
          </a:p>
          <a:p>
            <a:pPr marL="342900" lvl="0" indent="-342900">
              <a:spcBef>
                <a:spcPts val="0"/>
              </a:spcBef>
              <a:buClr>
                <a:srgbClr val="3289B4"/>
              </a:buClr>
              <a:buFont typeface="Webdings" panose="05030102010509060703" pitchFamily="18" charset="2"/>
              <a:buChar char="4"/>
            </a:pPr>
            <a:endParaRPr lang="en-US" sz="2400" dirty="0"/>
          </a:p>
          <a:p>
            <a:pPr marL="342900" lvl="0" indent="-342900">
              <a:spcBef>
                <a:spcPts val="0"/>
              </a:spcBef>
              <a:buClr>
                <a:srgbClr val="3289B4"/>
              </a:buClr>
              <a:buFont typeface="Webdings" panose="05030102010509060703" pitchFamily="18" charset="2"/>
              <a:buChar char="4"/>
            </a:pPr>
            <a:endParaRPr lang="en-US" sz="2400" dirty="0"/>
          </a:p>
        </p:txBody>
      </p:sp>
      <p:sp>
        <p:nvSpPr>
          <p:cNvPr id="7" name="Text Placeholder 4"/>
          <p:cNvSpPr txBox="1">
            <a:spLocks/>
          </p:cNvSpPr>
          <p:nvPr/>
        </p:nvSpPr>
        <p:spPr>
          <a:xfrm>
            <a:off x="8690901" y="6498252"/>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4002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Future Work</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13" t="51" b="1"/>
          <a:stretch/>
        </p:blipFill>
        <p:spPr>
          <a:xfrm>
            <a:off x="7639050" y="0"/>
            <a:ext cx="4552950" cy="6812281"/>
          </a:xfrm>
        </p:spPr>
      </p:pic>
      <p:sp>
        <p:nvSpPr>
          <p:cNvPr id="6" name="Text Placeholder 5"/>
          <p:cNvSpPr>
            <a:spLocks noGrp="1"/>
          </p:cNvSpPr>
          <p:nvPr>
            <p:ph type="body" sz="half" idx="2"/>
          </p:nvPr>
        </p:nvSpPr>
        <p:spPr>
          <a:xfrm>
            <a:off x="634365" y="931498"/>
            <a:ext cx="5572125" cy="5880783"/>
          </a:xfrm>
        </p:spPr>
        <p:txBody>
          <a:bodyPr anchor="ctr">
            <a:normAutofit/>
          </a:bodyPr>
          <a:lstStyle/>
          <a:p>
            <a:pPr marL="342900" lvl="0" indent="-342900">
              <a:spcBef>
                <a:spcPts val="0"/>
              </a:spcBef>
              <a:buClr>
                <a:srgbClr val="3289B4"/>
              </a:buClr>
              <a:buFont typeface="Webdings" panose="05030102010509060703" pitchFamily="18" charset="2"/>
              <a:buChar char="4"/>
            </a:pPr>
            <a:r>
              <a:rPr lang="en-US" sz="2400" dirty="0"/>
              <a:t>Utilize irrigation logs</a:t>
            </a:r>
          </a:p>
          <a:p>
            <a:pPr lvl="0">
              <a:spcBef>
                <a:spcPts val="0"/>
              </a:spcBef>
              <a:buClr>
                <a:srgbClr val="3289B4"/>
              </a:buClr>
            </a:pPr>
            <a:endParaRPr lang="en-US" sz="2400" dirty="0"/>
          </a:p>
          <a:p>
            <a:pPr marL="342900" lvl="0" indent="-342900">
              <a:spcBef>
                <a:spcPts val="0"/>
              </a:spcBef>
              <a:buClr>
                <a:srgbClr val="3289B4"/>
              </a:buClr>
              <a:buFont typeface="Webdings" panose="05030102010509060703" pitchFamily="18" charset="2"/>
              <a:buChar char="4"/>
            </a:pPr>
            <a:r>
              <a:rPr lang="en-US" sz="2400" dirty="0"/>
              <a:t>Integrate snow indices from Suomi NPP VIIRS</a:t>
            </a:r>
          </a:p>
          <a:p>
            <a:pPr lvl="0">
              <a:spcBef>
                <a:spcPts val="0"/>
              </a:spcBef>
              <a:buClr>
                <a:srgbClr val="3289B4"/>
              </a:buClr>
            </a:pPr>
            <a:endParaRPr lang="en-US" sz="2400" dirty="0"/>
          </a:p>
          <a:p>
            <a:pPr marL="342900" lvl="0" indent="-342900">
              <a:spcBef>
                <a:spcPts val="0"/>
              </a:spcBef>
              <a:buClr>
                <a:srgbClr val="3289B4"/>
              </a:buClr>
              <a:buFont typeface="Webdings" panose="05030102010509060703" pitchFamily="18" charset="2"/>
              <a:buChar char="4"/>
            </a:pPr>
            <a:r>
              <a:rPr lang="en-US" sz="2400" dirty="0"/>
              <a:t>Incorporate precipitation data from GPM</a:t>
            </a:r>
          </a:p>
          <a:p>
            <a:pPr marL="342900" lvl="0" indent="-342900">
              <a:spcBef>
                <a:spcPts val="0"/>
              </a:spcBef>
              <a:buClr>
                <a:srgbClr val="3289B4"/>
              </a:buClr>
              <a:buFont typeface="Webdings" panose="05030102010509060703" pitchFamily="18" charset="2"/>
              <a:buChar char="4"/>
            </a:pPr>
            <a:endParaRPr lang="en-US" sz="2400" dirty="0"/>
          </a:p>
        </p:txBody>
      </p:sp>
      <p:sp>
        <p:nvSpPr>
          <p:cNvPr id="7" name="Text Placeholder 4"/>
          <p:cNvSpPr txBox="1">
            <a:spLocks/>
          </p:cNvSpPr>
          <p:nvPr/>
        </p:nvSpPr>
        <p:spPr>
          <a:xfrm>
            <a:off x="8690901" y="6498252"/>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Terry Fisk, 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9055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622137" y="1262574"/>
            <a:ext cx="10947727" cy="55376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0"/>
              </a:spcBef>
              <a:spcAft>
                <a:spcPts val="1500"/>
              </a:spcAft>
              <a:buClr>
                <a:srgbClr val="3289B4"/>
              </a:buClr>
              <a:buFont typeface="Webdings" panose="05030102010509060703" pitchFamily="18" charset="2"/>
              <a:buChar char="4"/>
            </a:pPr>
            <a:r>
              <a:rPr lang="en-US" dirty="0"/>
              <a:t>Joseph Spruce, Lead Science Advisor for NASA DEVELOP VA – Wise County</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Dr. L. DeWayne Cecil, Chief Climatologist at NOAA National Centers for Environmental Information and Program Manager of Global Science &amp; Technology, Inc.</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Annette Hollingshead, Senior Scientist of Global Science &amp; Technology, Inc.</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Bob </a:t>
            </a:r>
            <a:r>
              <a:rPr lang="en-US" dirty="0" err="1"/>
              <a:t>VanGundy</a:t>
            </a:r>
            <a:r>
              <a:rPr lang="en-US" dirty="0"/>
              <a:t>, Geology Instructor at The University of Virginia’s College at Wise</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Dr. Kenton Ross, Lead Science Advisor for NASA DEVELOP National Program</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Katherine Cavanaugh, Geoinformatics Fellow at NASA DEVELOP, Jet Propulsion Laboratory</a:t>
            </a:r>
            <a:endParaRPr lang="en-US" strike="sngStrike" dirty="0">
              <a:solidFill>
                <a:srgbClr val="FF0000"/>
              </a:solidFill>
            </a:endParaRPr>
          </a:p>
          <a:p>
            <a:pPr marL="342900" lvl="0" indent="-342900">
              <a:spcBef>
                <a:spcPts val="0"/>
              </a:spcBef>
              <a:spcAft>
                <a:spcPts val="1500"/>
              </a:spcAft>
              <a:buClr>
                <a:srgbClr val="3289B4"/>
              </a:buClr>
              <a:buFont typeface="Webdings" panose="05030102010509060703" pitchFamily="18" charset="2"/>
              <a:buChar char="4"/>
            </a:pPr>
            <a:r>
              <a:rPr lang="en-US" dirty="0"/>
              <a:t>Eric White, Center Lead at NASA DEVELOP Wise County Clerk of Circuit Court’s Office</a:t>
            </a:r>
          </a:p>
          <a:p>
            <a:pPr marL="342900" lvl="0" indent="-342900">
              <a:spcBef>
                <a:spcPts val="0"/>
              </a:spcBef>
              <a:spcAft>
                <a:spcPts val="1500"/>
              </a:spcAft>
              <a:buClr>
                <a:srgbClr val="3289B4"/>
              </a:buClr>
              <a:buFont typeface="Webdings" panose="05030102010509060703" pitchFamily="18" charset="2"/>
              <a:buChar char="4"/>
            </a:pPr>
            <a:r>
              <a:rPr lang="en-US" dirty="0"/>
              <a:t>Brooke Colley, Assistant Center Lead at NASA DEVELOP Wise County Clerk of Circuit Court’s Office</a:t>
            </a:r>
            <a:endParaRPr lang="en-US" strike="sngStrike" dirty="0">
              <a:solidFill>
                <a:srgbClr val="FF0000"/>
              </a:solidFill>
            </a:endParaRPr>
          </a:p>
        </p:txBody>
      </p:sp>
    </p:spTree>
    <p:extLst>
      <p:ext uri="{BB962C8B-B14F-4D97-AF65-F5344CB8AC3E}">
        <p14:creationId xmlns:p14="http://schemas.microsoft.com/office/powerpoint/2010/main" val="2253941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622137" y="1055076"/>
            <a:ext cx="10947727" cy="505030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0"/>
              </a:spcBef>
              <a:spcAft>
                <a:spcPts val="2000"/>
              </a:spcAft>
              <a:buClr>
                <a:srgbClr val="3289B4"/>
              </a:buClr>
              <a:buFont typeface="Webdings" panose="05030102010509060703" pitchFamily="18" charset="2"/>
              <a:buChar char="4"/>
            </a:pPr>
            <a:r>
              <a:rPr lang="en-US" dirty="0"/>
              <a:t>Rebecca </a:t>
            </a:r>
            <a:r>
              <a:rPr lang="en-US" dirty="0" err="1"/>
              <a:t>Weissinger</a:t>
            </a:r>
            <a:r>
              <a:rPr lang="en-US" dirty="0"/>
              <a:t>, National Park Service, Northern Colorado Plateau Network Ecologist</a:t>
            </a:r>
            <a:r>
              <a:rPr lang="en-US" strike="sngStrike" dirty="0">
                <a:solidFill>
                  <a:srgbClr val="FF0000"/>
                </a:solidFill>
              </a:rPr>
              <a:t> </a:t>
            </a:r>
          </a:p>
          <a:p>
            <a:pPr marL="342900" lvl="0" indent="-342900">
              <a:spcBef>
                <a:spcPts val="0"/>
              </a:spcBef>
              <a:spcAft>
                <a:spcPts val="2000"/>
              </a:spcAft>
              <a:buClr>
                <a:srgbClr val="3289B4"/>
              </a:buClr>
              <a:buFont typeface="Webdings" panose="05030102010509060703" pitchFamily="18" charset="2"/>
              <a:buChar char="4"/>
            </a:pPr>
            <a:r>
              <a:rPr lang="en-US" dirty="0"/>
              <a:t>Terry Fisk, Chief of Resource Management and Science at Capitol Reef National Park</a:t>
            </a:r>
            <a:endParaRPr lang="en-US" strike="sngStrike" dirty="0">
              <a:solidFill>
                <a:srgbClr val="FF0000"/>
              </a:solidFill>
            </a:endParaRPr>
          </a:p>
        </p:txBody>
      </p:sp>
    </p:spTree>
    <p:extLst>
      <p:ext uri="{BB962C8B-B14F-4D97-AF65-F5344CB8AC3E}">
        <p14:creationId xmlns:p14="http://schemas.microsoft.com/office/powerpoint/2010/main" val="2387216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a:t>Acknowledgements</a:t>
            </a:r>
          </a:p>
        </p:txBody>
      </p:sp>
      <p:sp>
        <p:nvSpPr>
          <p:cNvPr id="8" name="Text Placeholder 1"/>
          <p:cNvSpPr txBox="1">
            <a:spLocks/>
          </p:cNvSpPr>
          <p:nvPr/>
        </p:nvSpPr>
        <p:spPr>
          <a:xfrm>
            <a:off x="622137" y="984736"/>
            <a:ext cx="10947727" cy="54251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0"/>
              </a:spcBef>
              <a:spcAft>
                <a:spcPts val="1900"/>
              </a:spcAft>
              <a:buClr>
                <a:srgbClr val="3289B4"/>
              </a:buClr>
              <a:buFont typeface="Webdings" panose="05030102010509060703" pitchFamily="18" charset="2"/>
              <a:buChar char="4"/>
            </a:pPr>
            <a:r>
              <a:rPr lang="en-US" sz="1900" dirty="0"/>
              <a:t>Jeffry Ely, Project Lead, Chile Water Resources, Langley Research Center, Spring 2014</a:t>
            </a:r>
          </a:p>
          <a:p>
            <a:pPr marL="342900" lvl="0" indent="-342900">
              <a:spcBef>
                <a:spcPts val="0"/>
              </a:spcBef>
              <a:spcAft>
                <a:spcPts val="1900"/>
              </a:spcAft>
              <a:buClr>
                <a:srgbClr val="3289B4"/>
              </a:buClr>
              <a:buFont typeface="Webdings" panose="05030102010509060703" pitchFamily="18" charset="2"/>
              <a:buChar char="4"/>
            </a:pPr>
            <a:r>
              <a:rPr lang="en-US" sz="1900" dirty="0"/>
              <a:t>Joshua Kelly, Team Member, Chile Water Resources, Langley Research Center, Spring 2014; and Project Lead, Chile Water Resources and Agriculture, Fall 2013</a:t>
            </a:r>
          </a:p>
          <a:p>
            <a:pPr marL="342900" lvl="0" indent="-342900">
              <a:spcBef>
                <a:spcPts val="0"/>
              </a:spcBef>
              <a:spcAft>
                <a:spcPts val="1900"/>
              </a:spcAft>
              <a:buClr>
                <a:srgbClr val="3289B4"/>
              </a:buClr>
              <a:buFont typeface="Webdings" panose="05030102010509060703" pitchFamily="18" charset="2"/>
              <a:buChar char="4"/>
            </a:pPr>
            <a:r>
              <a:rPr lang="en-US" sz="1900" dirty="0"/>
              <a:t>Joseph Novak, Team Member, Chile Water Resources, Langley Research Center, Spring 2014</a:t>
            </a:r>
          </a:p>
          <a:p>
            <a:pPr marL="342900" lvl="0" indent="-342900">
              <a:spcBef>
                <a:spcPts val="0"/>
              </a:spcBef>
              <a:spcAft>
                <a:spcPts val="1900"/>
              </a:spcAft>
              <a:buClr>
                <a:srgbClr val="3289B4"/>
              </a:buClr>
              <a:buFont typeface="Webdings" panose="05030102010509060703" pitchFamily="18" charset="2"/>
              <a:buChar char="4"/>
            </a:pPr>
            <a:r>
              <a:rPr lang="en-US" sz="1900" dirty="0"/>
              <a:t>Laura Macaluso, Team Member, Chile Water Resources, Langley Research Center, Spring 2014</a:t>
            </a:r>
          </a:p>
          <a:p>
            <a:pPr marL="342900" lvl="0" indent="-342900">
              <a:spcBef>
                <a:spcPts val="0"/>
              </a:spcBef>
              <a:spcAft>
                <a:spcPts val="1900"/>
              </a:spcAft>
              <a:buClr>
                <a:srgbClr val="3289B4"/>
              </a:buClr>
              <a:buFont typeface="Webdings" panose="05030102010509060703" pitchFamily="18" charset="2"/>
              <a:buChar char="4"/>
            </a:pPr>
            <a:r>
              <a:rPr lang="en-US" sz="1900" dirty="0"/>
              <a:t>Lyndia </a:t>
            </a:r>
            <a:r>
              <a:rPr lang="en-US" sz="1900" dirty="0" err="1"/>
              <a:t>Cuker</a:t>
            </a:r>
            <a:r>
              <a:rPr lang="en-US" sz="1900" dirty="0"/>
              <a:t>, Team Member, Chile Water Resources, Langley Research Center, Spring 2014</a:t>
            </a:r>
          </a:p>
          <a:p>
            <a:pPr marL="342900" lvl="0" indent="-342900">
              <a:spcBef>
                <a:spcPts val="0"/>
              </a:spcBef>
              <a:spcAft>
                <a:spcPts val="1900"/>
              </a:spcAft>
              <a:buClr>
                <a:srgbClr val="3289B4"/>
              </a:buClr>
              <a:buFont typeface="Webdings" panose="05030102010509060703" pitchFamily="18" charset="2"/>
              <a:buChar char="4"/>
            </a:pPr>
            <a:r>
              <a:rPr lang="en-US" sz="1900" dirty="0"/>
              <a:t>Bethany Burress, Team Member, Chile Water Resources and Agriculture, Fall 2013</a:t>
            </a:r>
          </a:p>
          <a:p>
            <a:pPr marL="342900" lvl="0" indent="-342900">
              <a:spcBef>
                <a:spcPts val="0"/>
              </a:spcBef>
              <a:spcAft>
                <a:spcPts val="1900"/>
              </a:spcAft>
              <a:buClr>
                <a:srgbClr val="3289B4"/>
              </a:buClr>
              <a:buFont typeface="Webdings" panose="05030102010509060703" pitchFamily="18" charset="2"/>
              <a:buChar char="4"/>
            </a:pPr>
            <a:r>
              <a:rPr lang="en-US" sz="1900" dirty="0"/>
              <a:t>Jeffry Ely, Team Member, Chile Water Resources and Agriculture, Fall 2013</a:t>
            </a:r>
          </a:p>
          <a:p>
            <a:pPr marL="342900" lvl="0" indent="-342900">
              <a:spcBef>
                <a:spcPts val="0"/>
              </a:spcBef>
              <a:spcAft>
                <a:spcPts val="1900"/>
              </a:spcAft>
              <a:buClr>
                <a:srgbClr val="3289B4"/>
              </a:buClr>
              <a:buFont typeface="Webdings" panose="05030102010509060703" pitchFamily="18" charset="2"/>
              <a:buChar char="4"/>
            </a:pPr>
            <a:r>
              <a:rPr lang="en-US" sz="1900" dirty="0" err="1"/>
              <a:t>Amberle</a:t>
            </a:r>
            <a:r>
              <a:rPr lang="en-US" sz="1900" dirty="0"/>
              <a:t> Keith, Team Member, Chile Water Resources and Agriculture, Fall 2013</a:t>
            </a:r>
          </a:p>
          <a:p>
            <a:pPr marL="342900" lvl="0" indent="-342900">
              <a:spcBef>
                <a:spcPts val="0"/>
              </a:spcBef>
              <a:spcAft>
                <a:spcPts val="1900"/>
              </a:spcAft>
              <a:buClr>
                <a:srgbClr val="3289B4"/>
              </a:buClr>
              <a:buFont typeface="Webdings" panose="05030102010509060703" pitchFamily="18" charset="2"/>
              <a:buChar char="4"/>
            </a:pPr>
            <a:r>
              <a:rPr lang="en-US" sz="1900" dirty="0" err="1"/>
              <a:t>Ajoke</a:t>
            </a:r>
            <a:r>
              <a:rPr lang="en-US" sz="1900" dirty="0"/>
              <a:t> Williams, Team Member, Chile Water Resources and Agriculture, Fall 2013</a:t>
            </a:r>
          </a:p>
        </p:txBody>
      </p:sp>
    </p:spTree>
    <p:extLst>
      <p:ext uri="{BB962C8B-B14F-4D97-AF65-F5344CB8AC3E}">
        <p14:creationId xmlns:p14="http://schemas.microsoft.com/office/powerpoint/2010/main" val="175904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dirty="0">
                <a:solidFill>
                  <a:schemeClr val="bg1"/>
                </a:solidFill>
              </a:rPr>
              <a:t>Thank You</a:t>
            </a:r>
          </a:p>
        </p:txBody>
      </p:sp>
      <p:grpSp>
        <p:nvGrpSpPr>
          <p:cNvPr id="21" name="Group 20">
            <a:extLst>
              <a:ext uri="{FF2B5EF4-FFF2-40B4-BE49-F238E27FC236}">
                <a16:creationId xmlns:a16="http://schemas.microsoft.com/office/drawing/2014/main" xmlns="" id="{B1F879AC-57A0-4933-A031-F16DF11F0A8C}"/>
              </a:ext>
            </a:extLst>
          </p:cNvPr>
          <p:cNvGrpSpPr/>
          <p:nvPr/>
        </p:nvGrpSpPr>
        <p:grpSpPr>
          <a:xfrm>
            <a:off x="1927377" y="3620266"/>
            <a:ext cx="10498538" cy="3404235"/>
            <a:chOff x="1693462" y="3088641"/>
            <a:chExt cx="10498538" cy="3404235"/>
          </a:xfrm>
        </p:grpSpPr>
        <p:sp>
          <p:nvSpPr>
            <p:cNvPr id="2" name="Rectangle: Rounded Corners 1">
              <a:extLst>
                <a:ext uri="{FF2B5EF4-FFF2-40B4-BE49-F238E27FC236}">
                  <a16:creationId xmlns:a16="http://schemas.microsoft.com/office/drawing/2014/main" xmlns="" id="{F8237415-02AC-4075-A4FA-346333B294D6}"/>
                </a:ext>
              </a:extLst>
            </p:cNvPr>
            <p:cNvSpPr/>
            <p:nvPr/>
          </p:nvSpPr>
          <p:spPr>
            <a:xfrm>
              <a:off x="1693462" y="3088641"/>
              <a:ext cx="10153098" cy="3068320"/>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a:extLst>
                <a:ext uri="{FF2B5EF4-FFF2-40B4-BE49-F238E27FC236}">
                  <a16:creationId xmlns:a16="http://schemas.microsoft.com/office/drawing/2014/main" xmlns="" id="{432BE596-2787-4E79-BE8C-27B7E8B415D0}"/>
                </a:ext>
              </a:extLst>
            </p:cNvPr>
            <p:cNvGrpSpPr/>
            <p:nvPr/>
          </p:nvGrpSpPr>
          <p:grpSpPr>
            <a:xfrm>
              <a:off x="1693462" y="3231057"/>
              <a:ext cx="10498538" cy="3261819"/>
              <a:chOff x="13519722" y="30740134"/>
              <a:chExt cx="10498538" cy="3261819"/>
            </a:xfrm>
          </p:grpSpPr>
          <p:sp>
            <p:nvSpPr>
              <p:cNvPr id="4" name="Text Placeholder 16">
                <a:extLst>
                  <a:ext uri="{FF2B5EF4-FFF2-40B4-BE49-F238E27FC236}">
                    <a16:creationId xmlns:a16="http://schemas.microsoft.com/office/drawing/2014/main" xmlns="" id="{916FA772-5C6F-4AD2-B7AE-828CE6B82E03}"/>
                  </a:ext>
                </a:extLst>
              </p:cNvPr>
              <p:cNvSpPr txBox="1">
                <a:spLocks/>
              </p:cNvSpPr>
              <p:nvPr/>
            </p:nvSpPr>
            <p:spPr>
              <a:xfrm>
                <a:off x="13519722" y="32754060"/>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dirty="0">
                    <a:solidFill>
                      <a:schemeClr val="tx1">
                        <a:lumMod val="75000"/>
                        <a:lumOff val="25000"/>
                      </a:schemeClr>
                    </a:solidFill>
                  </a:rPr>
                  <a:t>Margaret </a:t>
                </a:r>
                <a:r>
                  <a:rPr lang="en-US" sz="2400" dirty="0" err="1">
                    <a:solidFill>
                      <a:schemeClr val="tx1">
                        <a:lumMod val="75000"/>
                        <a:lumOff val="25000"/>
                      </a:schemeClr>
                    </a:solidFill>
                  </a:rPr>
                  <a:t>Mulhern</a:t>
                </a:r>
                <a:endParaRPr lang="en-US" sz="2400" dirty="0">
                  <a:solidFill>
                    <a:schemeClr val="tx1">
                      <a:lumMod val="75000"/>
                      <a:lumOff val="25000"/>
                    </a:schemeClr>
                  </a:solidFill>
                </a:endParaRPr>
              </a:p>
              <a:p>
                <a:pPr algn="ctr">
                  <a:lnSpc>
                    <a:spcPct val="100000"/>
                  </a:lnSpc>
                  <a:spcBef>
                    <a:spcPts val="0"/>
                  </a:spcBef>
                </a:pPr>
                <a:r>
                  <a:rPr lang="en-US" sz="2400" dirty="0">
                    <a:solidFill>
                      <a:schemeClr val="tx1">
                        <a:lumMod val="75000"/>
                        <a:lumOff val="25000"/>
                      </a:schemeClr>
                    </a:solidFill>
                  </a:rPr>
                  <a:t>Project Lead</a:t>
                </a:r>
              </a:p>
            </p:txBody>
          </p:sp>
          <p:sp>
            <p:nvSpPr>
              <p:cNvPr id="5" name="Text Placeholder 16">
                <a:extLst>
                  <a:ext uri="{FF2B5EF4-FFF2-40B4-BE49-F238E27FC236}">
                    <a16:creationId xmlns:a16="http://schemas.microsoft.com/office/drawing/2014/main" xmlns="" id="{0F81491A-26A9-4691-9D72-1B27A85014B8}"/>
                  </a:ext>
                </a:extLst>
              </p:cNvPr>
              <p:cNvSpPr txBox="1">
                <a:spLocks/>
              </p:cNvSpPr>
              <p:nvPr/>
            </p:nvSpPr>
            <p:spPr>
              <a:xfrm>
                <a:off x="15982211" y="32754059"/>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chemeClr val="tx1">
                        <a:lumMod val="75000"/>
                        <a:lumOff val="25000"/>
                      </a:schemeClr>
                    </a:solidFill>
                  </a:rPr>
                  <a:t>Manda Au</a:t>
                </a:r>
              </a:p>
            </p:txBody>
          </p:sp>
          <p:sp>
            <p:nvSpPr>
              <p:cNvPr id="6" name="Text Placeholder 16">
                <a:extLst>
                  <a:ext uri="{FF2B5EF4-FFF2-40B4-BE49-F238E27FC236}">
                    <a16:creationId xmlns:a16="http://schemas.microsoft.com/office/drawing/2014/main" xmlns="" id="{F3C3DD9B-8ED3-4E56-B3C3-45CC9284F216}"/>
                  </a:ext>
                </a:extLst>
              </p:cNvPr>
              <p:cNvSpPr txBox="1">
                <a:spLocks/>
              </p:cNvSpPr>
              <p:nvPr/>
            </p:nvSpPr>
            <p:spPr>
              <a:xfrm>
                <a:off x="18444700" y="3275406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chemeClr val="tx1">
                        <a:lumMod val="75000"/>
                        <a:lumOff val="25000"/>
                      </a:schemeClr>
                    </a:solidFill>
                  </a:rPr>
                  <a:t>Nolan Barrette</a:t>
                </a:r>
              </a:p>
            </p:txBody>
          </p:sp>
          <p:sp>
            <p:nvSpPr>
              <p:cNvPr id="7" name="Text Placeholder 16">
                <a:extLst>
                  <a:ext uri="{FF2B5EF4-FFF2-40B4-BE49-F238E27FC236}">
                    <a16:creationId xmlns:a16="http://schemas.microsoft.com/office/drawing/2014/main" xmlns="" id="{576CDFE2-7E74-4931-9A04-BAEE65C1073C}"/>
                  </a:ext>
                </a:extLst>
              </p:cNvPr>
              <p:cNvSpPr txBox="1">
                <a:spLocks/>
              </p:cNvSpPr>
              <p:nvPr/>
            </p:nvSpPr>
            <p:spPr>
              <a:xfrm>
                <a:off x="21016100" y="32754060"/>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a:solidFill>
                      <a:schemeClr val="tx1">
                        <a:lumMod val="75000"/>
                        <a:lumOff val="25000"/>
                      </a:schemeClr>
                    </a:solidFill>
                  </a:rPr>
                  <a:t>Austin Counts</a:t>
                </a:r>
              </a:p>
            </p:txBody>
          </p:sp>
          <p:grpSp>
            <p:nvGrpSpPr>
              <p:cNvPr id="8" name="Group 7">
                <a:extLst>
                  <a:ext uri="{FF2B5EF4-FFF2-40B4-BE49-F238E27FC236}">
                    <a16:creationId xmlns:a16="http://schemas.microsoft.com/office/drawing/2014/main" xmlns="" id="{2623A18D-5DED-4E80-BC5C-F92316BF9ECE}"/>
                  </a:ext>
                </a:extLst>
              </p:cNvPr>
              <p:cNvGrpSpPr/>
              <p:nvPr/>
            </p:nvGrpSpPr>
            <p:grpSpPr>
              <a:xfrm>
                <a:off x="13927145" y="30740134"/>
                <a:ext cx="2057404" cy="2046184"/>
                <a:chOff x="13927145" y="30740134"/>
                <a:chExt cx="2057404" cy="2046184"/>
              </a:xfrm>
            </p:grpSpPr>
            <p:pic>
              <p:nvPicPr>
                <p:cNvPr id="19" name="Picture 18">
                  <a:extLst>
                    <a:ext uri="{FF2B5EF4-FFF2-40B4-BE49-F238E27FC236}">
                      <a16:creationId xmlns:a16="http://schemas.microsoft.com/office/drawing/2014/main" xmlns="" id="{EC5BE275-B8A9-487F-A12B-7827ABFC7C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27145" y="30740134"/>
                  <a:ext cx="2057404" cy="2046184"/>
                </a:xfrm>
                <a:prstGeom prst="rect">
                  <a:avLst/>
                </a:prstGeom>
              </p:spPr>
            </p:pic>
            <p:pic>
              <p:nvPicPr>
                <p:cNvPr id="20" name="Picture 19">
                  <a:extLst>
                    <a:ext uri="{FF2B5EF4-FFF2-40B4-BE49-F238E27FC236}">
                      <a16:creationId xmlns:a16="http://schemas.microsoft.com/office/drawing/2014/main" xmlns="" id="{C396E167-DE10-46EF-984F-90A322F56E9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32887" y="30944792"/>
                  <a:ext cx="1645920" cy="1636868"/>
                </a:xfrm>
                <a:prstGeom prst="ellipse">
                  <a:avLst/>
                </a:prstGeom>
              </p:spPr>
            </p:pic>
          </p:grpSp>
          <p:grpSp>
            <p:nvGrpSpPr>
              <p:cNvPr id="10" name="Group 9">
                <a:extLst>
                  <a:ext uri="{FF2B5EF4-FFF2-40B4-BE49-F238E27FC236}">
                    <a16:creationId xmlns:a16="http://schemas.microsoft.com/office/drawing/2014/main" xmlns="" id="{02B4452A-C959-4365-8D29-ED2A01BA2808}"/>
                  </a:ext>
                </a:extLst>
              </p:cNvPr>
              <p:cNvGrpSpPr/>
              <p:nvPr/>
            </p:nvGrpSpPr>
            <p:grpSpPr>
              <a:xfrm>
                <a:off x="16440655" y="30740134"/>
                <a:ext cx="2057404" cy="2046184"/>
                <a:chOff x="16389634" y="30740134"/>
                <a:chExt cx="2057404" cy="2046184"/>
              </a:xfrm>
            </p:grpSpPr>
            <p:pic>
              <p:nvPicPr>
                <p:cNvPr id="17" name="Picture 16">
                  <a:extLst>
                    <a:ext uri="{FF2B5EF4-FFF2-40B4-BE49-F238E27FC236}">
                      <a16:creationId xmlns:a16="http://schemas.microsoft.com/office/drawing/2014/main" xmlns="" id="{551789B8-F338-4657-AF10-3316319B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89634" y="30740134"/>
                  <a:ext cx="2057404" cy="2046184"/>
                </a:xfrm>
                <a:prstGeom prst="rect">
                  <a:avLst/>
                </a:prstGeom>
              </p:spPr>
            </p:pic>
            <p:pic>
              <p:nvPicPr>
                <p:cNvPr id="18" name="Picture 17">
                  <a:extLst>
                    <a:ext uri="{FF2B5EF4-FFF2-40B4-BE49-F238E27FC236}">
                      <a16:creationId xmlns:a16="http://schemas.microsoft.com/office/drawing/2014/main" xmlns="" id="{6F058B04-9B12-468F-8E74-67EFDA9C088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595376" y="30944792"/>
                  <a:ext cx="1645920" cy="1636868"/>
                </a:xfrm>
                <a:prstGeom prst="ellipse">
                  <a:avLst/>
                </a:prstGeom>
              </p:spPr>
            </p:pic>
          </p:grpSp>
          <p:grpSp>
            <p:nvGrpSpPr>
              <p:cNvPr id="11" name="Group 10">
                <a:extLst>
                  <a:ext uri="{FF2B5EF4-FFF2-40B4-BE49-F238E27FC236}">
                    <a16:creationId xmlns:a16="http://schemas.microsoft.com/office/drawing/2014/main" xmlns="" id="{404AE4C8-820B-4ED4-928F-780628DE0B6B}"/>
                  </a:ext>
                </a:extLst>
              </p:cNvPr>
              <p:cNvGrpSpPr/>
              <p:nvPr/>
            </p:nvGrpSpPr>
            <p:grpSpPr>
              <a:xfrm>
                <a:off x="18954165" y="30740134"/>
                <a:ext cx="2057404" cy="2046184"/>
                <a:chOff x="18968334" y="31003638"/>
                <a:chExt cx="2057404" cy="2046184"/>
              </a:xfrm>
            </p:grpSpPr>
            <p:pic>
              <p:nvPicPr>
                <p:cNvPr id="15" name="Picture 14">
                  <a:extLst>
                    <a:ext uri="{FF2B5EF4-FFF2-40B4-BE49-F238E27FC236}">
                      <a16:creationId xmlns:a16="http://schemas.microsoft.com/office/drawing/2014/main" xmlns="" id="{AFE25F14-76D2-4928-BBAB-7F7B01E487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68334" y="31003638"/>
                  <a:ext cx="2057404" cy="2046184"/>
                </a:xfrm>
                <a:prstGeom prst="rect">
                  <a:avLst/>
                </a:prstGeom>
              </p:spPr>
            </p:pic>
            <p:pic>
              <p:nvPicPr>
                <p:cNvPr id="16" name="Picture 15">
                  <a:extLst>
                    <a:ext uri="{FF2B5EF4-FFF2-40B4-BE49-F238E27FC236}">
                      <a16:creationId xmlns:a16="http://schemas.microsoft.com/office/drawing/2014/main" xmlns="" id="{2F7E055D-CAD7-41A5-9EF6-AB7465E4853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174076" y="31208296"/>
                  <a:ext cx="1645920" cy="1636868"/>
                </a:xfrm>
                <a:prstGeom prst="ellipse">
                  <a:avLst/>
                </a:prstGeom>
              </p:spPr>
            </p:pic>
          </p:grpSp>
          <p:grpSp>
            <p:nvGrpSpPr>
              <p:cNvPr id="12" name="Group 11">
                <a:extLst>
                  <a:ext uri="{FF2B5EF4-FFF2-40B4-BE49-F238E27FC236}">
                    <a16:creationId xmlns:a16="http://schemas.microsoft.com/office/drawing/2014/main" xmlns="" id="{797FF325-55FB-4671-937C-AC0B590A58D0}"/>
                  </a:ext>
                </a:extLst>
              </p:cNvPr>
              <p:cNvGrpSpPr/>
              <p:nvPr/>
            </p:nvGrpSpPr>
            <p:grpSpPr>
              <a:xfrm>
                <a:off x="21467674" y="30740134"/>
                <a:ext cx="2057404" cy="2046184"/>
                <a:chOff x="21467674" y="30844702"/>
                <a:chExt cx="2057404" cy="2046184"/>
              </a:xfrm>
            </p:grpSpPr>
            <p:pic>
              <p:nvPicPr>
                <p:cNvPr id="13" name="Picture 12">
                  <a:extLst>
                    <a:ext uri="{FF2B5EF4-FFF2-40B4-BE49-F238E27FC236}">
                      <a16:creationId xmlns:a16="http://schemas.microsoft.com/office/drawing/2014/main" xmlns="" id="{6E74BD91-C263-443F-8041-D27EC8EE3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67674" y="30844702"/>
                  <a:ext cx="2057404" cy="2046184"/>
                </a:xfrm>
                <a:prstGeom prst="rect">
                  <a:avLst/>
                </a:prstGeom>
              </p:spPr>
            </p:pic>
            <p:pic>
              <p:nvPicPr>
                <p:cNvPr id="14" name="Picture 13">
                  <a:extLst>
                    <a:ext uri="{FF2B5EF4-FFF2-40B4-BE49-F238E27FC236}">
                      <a16:creationId xmlns:a16="http://schemas.microsoft.com/office/drawing/2014/main" xmlns="" id="{B03852CB-1613-4FD5-9470-B551348E242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673416" y="31049360"/>
                  <a:ext cx="1645920" cy="1636868"/>
                </a:xfrm>
                <a:prstGeom prst="ellipse">
                  <a:avLst/>
                </a:prstGeom>
              </p:spPr>
            </p:pic>
          </p:grpSp>
        </p:grpSp>
      </p:grpSp>
    </p:spTree>
    <p:extLst>
      <p:ext uri="{BB962C8B-B14F-4D97-AF65-F5344CB8AC3E}">
        <p14:creationId xmlns:p14="http://schemas.microsoft.com/office/powerpoint/2010/main" val="2783694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5095875" cy="479425"/>
          </a:xfrm>
        </p:spPr>
        <p:txBody>
          <a:bodyPr>
            <a:normAutofit fontScale="90000"/>
          </a:bodyPr>
          <a:lstStyle/>
          <a:p>
            <a:r>
              <a:rPr lang="en-US" dirty="0"/>
              <a:t>Methodology</a:t>
            </a:r>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grpSp>
        <p:nvGrpSpPr>
          <p:cNvPr id="112" name="Group 111">
            <a:extLst>
              <a:ext uri="{FF2B5EF4-FFF2-40B4-BE49-F238E27FC236}">
                <a16:creationId xmlns:a16="http://schemas.microsoft.com/office/drawing/2014/main" xmlns="" id="{3E4C27EB-4906-4776-A4DE-3DA24FECA090}"/>
              </a:ext>
            </a:extLst>
          </p:cNvPr>
          <p:cNvGrpSpPr/>
          <p:nvPr/>
        </p:nvGrpSpPr>
        <p:grpSpPr>
          <a:xfrm>
            <a:off x="258612" y="144891"/>
            <a:ext cx="11739843" cy="6623577"/>
            <a:chOff x="258612" y="144891"/>
            <a:chExt cx="11739843" cy="6623577"/>
          </a:xfrm>
        </p:grpSpPr>
        <p:cxnSp>
          <p:nvCxnSpPr>
            <p:cNvPr id="107" name="Straight Arrow Connector 106">
              <a:extLst>
                <a:ext uri="{FF2B5EF4-FFF2-40B4-BE49-F238E27FC236}">
                  <a16:creationId xmlns:a16="http://schemas.microsoft.com/office/drawing/2014/main" xmlns="" id="{C7BE980E-BCEC-4E25-B4AD-C290718F07E1}"/>
                </a:ext>
              </a:extLst>
            </p:cNvPr>
            <p:cNvCxnSpPr>
              <a:cxnSpLocks/>
              <a:endCxn id="152" idx="3"/>
            </p:cNvCxnSpPr>
            <p:nvPr/>
          </p:nvCxnSpPr>
          <p:spPr>
            <a:xfrm flipH="1">
              <a:off x="7007665" y="4858435"/>
              <a:ext cx="0" cy="446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xmlns="" id="{E3500509-7E00-4E1A-A335-B56E40A819AB}"/>
                </a:ext>
              </a:extLst>
            </p:cNvPr>
            <p:cNvCxnSpPr>
              <a:cxnSpLocks/>
            </p:cNvCxnSpPr>
            <p:nvPr/>
          </p:nvCxnSpPr>
          <p:spPr>
            <a:xfrm>
              <a:off x="8329175" y="835733"/>
              <a:ext cx="497474" cy="388"/>
            </a:xfrm>
            <a:prstGeom prst="straightConnector1">
              <a:avLst/>
            </a:prstGeom>
            <a:ln>
              <a:headEnd w="med" len="sm"/>
              <a:tailEnd type="triangle"/>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xmlns="" id="{8D9FD913-2470-4F11-8EF1-7BC65FEB4268}"/>
                </a:ext>
              </a:extLst>
            </p:cNvPr>
            <p:cNvCxnSpPr/>
            <p:nvPr/>
          </p:nvCxnSpPr>
          <p:spPr>
            <a:xfrm>
              <a:off x="9586522" y="311988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xmlns="" id="{177B0D72-FA8A-4448-A014-F4E94AC78073}"/>
                </a:ext>
              </a:extLst>
            </p:cNvPr>
            <p:cNvCxnSpPr>
              <a:cxnSpLocks/>
            </p:cNvCxnSpPr>
            <p:nvPr/>
          </p:nvCxnSpPr>
          <p:spPr>
            <a:xfrm>
              <a:off x="7866831" y="311258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E0BA6EC4-1E35-44EC-A4DD-4F3AB2A0E97A}"/>
                </a:ext>
              </a:extLst>
            </p:cNvPr>
            <p:cNvCxnSpPr>
              <a:cxnSpLocks/>
            </p:cNvCxnSpPr>
            <p:nvPr/>
          </p:nvCxnSpPr>
          <p:spPr>
            <a:xfrm>
              <a:off x="6132372"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9AAD01AD-2E16-4A88-B35A-96C37E6F421A}"/>
                </a:ext>
              </a:extLst>
            </p:cNvPr>
            <p:cNvCxnSpPr>
              <a:cxnSpLocks/>
            </p:cNvCxnSpPr>
            <p:nvPr/>
          </p:nvCxnSpPr>
          <p:spPr>
            <a:xfrm>
              <a:off x="4405170" y="3119843"/>
              <a:ext cx="0" cy="151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9BAB167E-105D-4A7E-B704-A280F03F3218}"/>
                </a:ext>
              </a:extLst>
            </p:cNvPr>
            <p:cNvCxnSpPr>
              <a:cxnSpLocks/>
            </p:cNvCxnSpPr>
            <p:nvPr/>
          </p:nvCxnSpPr>
          <p:spPr>
            <a:xfrm flipV="1">
              <a:off x="2074056" y="2951167"/>
              <a:ext cx="233715" cy="3288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5F3291D8-C13A-4D5F-A238-A500CAB43F2F}"/>
                </a:ext>
              </a:extLst>
            </p:cNvPr>
            <p:cNvCxnSpPr>
              <a:cxnSpLocks/>
            </p:cNvCxnSpPr>
            <p:nvPr/>
          </p:nvCxnSpPr>
          <p:spPr>
            <a:xfrm>
              <a:off x="1449392" y="3263899"/>
              <a:ext cx="631439" cy="16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xmlns="" id="{3FAD25F0-0776-43B8-A763-4EBFAFD7D3B0}"/>
                </a:ext>
              </a:extLst>
            </p:cNvPr>
            <p:cNvCxnSpPr>
              <a:cxnSpLocks/>
            </p:cNvCxnSpPr>
            <p:nvPr/>
          </p:nvCxnSpPr>
          <p:spPr>
            <a:xfrm>
              <a:off x="1242265" y="3009572"/>
              <a:ext cx="200368" cy="2543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19279A13-1295-4CD3-8831-DB0884CC476B}"/>
                </a:ext>
              </a:extLst>
            </p:cNvPr>
            <p:cNvCxnSpPr>
              <a:cxnSpLocks/>
            </p:cNvCxnSpPr>
            <p:nvPr/>
          </p:nvCxnSpPr>
          <p:spPr>
            <a:xfrm>
              <a:off x="3018486" y="2964929"/>
              <a:ext cx="332419" cy="3062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xmlns="" id="{6A9DDDA4-70FA-4EC2-9DCC-AF46B664DE61}"/>
                </a:ext>
              </a:extLst>
            </p:cNvPr>
            <p:cNvGrpSpPr>
              <a:grpSpLocks noChangeAspect="1"/>
            </p:cNvGrpSpPr>
            <p:nvPr/>
          </p:nvGrpSpPr>
          <p:grpSpPr>
            <a:xfrm>
              <a:off x="8848165" y="144891"/>
              <a:ext cx="1391738" cy="1463040"/>
              <a:chOff x="5036197" y="3659135"/>
              <a:chExt cx="2208038" cy="2321158"/>
            </a:xfrm>
            <a:solidFill>
              <a:srgbClr val="E1F0F6"/>
            </a:solidFill>
          </p:grpSpPr>
          <p:sp>
            <p:nvSpPr>
              <p:cNvPr id="65" name="Hexagon 64">
                <a:extLst>
                  <a:ext uri="{FF2B5EF4-FFF2-40B4-BE49-F238E27FC236}">
                    <a16:creationId xmlns:a16="http://schemas.microsoft.com/office/drawing/2014/main" xmlns="" id="{635BE129-A2A7-4AE1-8AE1-E79A7605A14F}"/>
                  </a:ext>
                </a:extLst>
              </p:cNvPr>
              <p:cNvSpPr/>
              <p:nvPr/>
            </p:nvSpPr>
            <p:spPr>
              <a:xfrm rot="5400000">
                <a:off x="4995611" y="3731669"/>
                <a:ext cx="2321158" cy="2176090"/>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66" name="Text Box 2">
                <a:extLst>
                  <a:ext uri="{FF2B5EF4-FFF2-40B4-BE49-F238E27FC236}">
                    <a16:creationId xmlns:a16="http://schemas.microsoft.com/office/drawing/2014/main" xmlns="" id="{B33D21F1-ABB5-4383-8DB5-9A5825C8CA5C}"/>
                  </a:ext>
                </a:extLst>
              </p:cNvPr>
              <p:cNvSpPr txBox="1">
                <a:spLocks noChangeArrowheads="1"/>
              </p:cNvSpPr>
              <p:nvPr/>
            </p:nvSpPr>
            <p:spPr bwMode="auto">
              <a:xfrm>
                <a:off x="5036197" y="4153968"/>
                <a:ext cx="2176090" cy="1203650"/>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err="1">
                    <a:latin typeface="+mj-lt"/>
                    <a:ea typeface="Calibri" panose="020F0502020204030204" pitchFamily="34" charset="0"/>
                    <a:cs typeface="Times New Roman" panose="02020603050405020304" pitchFamily="18" charset="0"/>
                  </a:rPr>
                  <a:t>ArcSWAT</a:t>
                </a:r>
                <a:r>
                  <a:rPr lang="en-US" sz="1600" b="1" dirty="0">
                    <a:latin typeface="+mj-lt"/>
                    <a:ea typeface="Calibri" panose="020F0502020204030204" pitchFamily="34" charset="0"/>
                    <a:cs typeface="Times New Roman" panose="02020603050405020304" pitchFamily="18" charset="0"/>
                  </a:rPr>
                  <a:t> Watershed  Delineation</a:t>
                </a:r>
              </a:p>
            </p:txBody>
          </p:sp>
        </p:grpSp>
        <p:grpSp>
          <p:nvGrpSpPr>
            <p:cNvPr id="173" name="Group 172">
              <a:extLst>
                <a:ext uri="{FF2B5EF4-FFF2-40B4-BE49-F238E27FC236}">
                  <a16:creationId xmlns:a16="http://schemas.microsoft.com/office/drawing/2014/main" xmlns="" id="{EF2FD460-590E-4D79-B5DD-662E141C6FAA}"/>
                </a:ext>
              </a:extLst>
            </p:cNvPr>
            <p:cNvGrpSpPr>
              <a:grpSpLocks noChangeAspect="1"/>
            </p:cNvGrpSpPr>
            <p:nvPr/>
          </p:nvGrpSpPr>
          <p:grpSpPr>
            <a:xfrm>
              <a:off x="7179487" y="1728583"/>
              <a:ext cx="1371600" cy="1463040"/>
              <a:chOff x="812103" y="1799659"/>
              <a:chExt cx="2176089" cy="2321160"/>
            </a:xfrm>
            <a:solidFill>
              <a:srgbClr val="AFD7E7"/>
            </a:solidFill>
          </p:grpSpPr>
          <p:sp>
            <p:nvSpPr>
              <p:cNvPr id="174" name="Hexagon 173">
                <a:extLst>
                  <a:ext uri="{FF2B5EF4-FFF2-40B4-BE49-F238E27FC236}">
                    <a16:creationId xmlns:a16="http://schemas.microsoft.com/office/drawing/2014/main" xmlns="" id="{7119D875-2189-4EEC-AE53-87E4002C769B}"/>
                  </a:ext>
                </a:extLst>
              </p:cNvPr>
              <p:cNvSpPr/>
              <p:nvPr/>
            </p:nvSpPr>
            <p:spPr>
              <a:xfrm rot="5400000">
                <a:off x="739568" y="1872194"/>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75" name="Text Box 2">
                <a:extLst>
                  <a:ext uri="{FF2B5EF4-FFF2-40B4-BE49-F238E27FC236}">
                    <a16:creationId xmlns:a16="http://schemas.microsoft.com/office/drawing/2014/main" xmlns="" id="{45441F43-195E-4579-80A7-7265691349D2}"/>
                  </a:ext>
                </a:extLst>
              </p:cNvPr>
              <p:cNvSpPr txBox="1">
                <a:spLocks noChangeArrowheads="1"/>
              </p:cNvSpPr>
              <p:nvPr/>
            </p:nvSpPr>
            <p:spPr bwMode="auto">
              <a:xfrm>
                <a:off x="924595" y="2347902"/>
                <a:ext cx="1941628" cy="126536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i="1" dirty="0">
                    <a:latin typeface="+mj-lt"/>
                    <a:ea typeface="Calibri" panose="020F0502020204030204" pitchFamily="34" charset="0"/>
                    <a:cs typeface="Times New Roman" panose="02020603050405020304" pitchFamily="18" charset="0"/>
                  </a:rPr>
                  <a:t>In-situ</a:t>
                </a:r>
                <a:r>
                  <a:rPr lang="en-US" sz="1600" b="1" dirty="0">
                    <a:latin typeface="+mj-lt"/>
                    <a:ea typeface="Calibri" panose="020F0502020204030204" pitchFamily="34" charset="0"/>
                    <a:cs typeface="Times New Roman" panose="02020603050405020304" pitchFamily="18" charset="0"/>
                  </a:rPr>
                  <a:t> SNOTEL Data</a:t>
                </a:r>
              </a:p>
            </p:txBody>
          </p:sp>
        </p:grpSp>
        <p:grpSp>
          <p:nvGrpSpPr>
            <p:cNvPr id="146" name="Group 145">
              <a:extLst>
                <a:ext uri="{FF2B5EF4-FFF2-40B4-BE49-F238E27FC236}">
                  <a16:creationId xmlns:a16="http://schemas.microsoft.com/office/drawing/2014/main" xmlns="" id="{2E0DEF11-516A-4528-9240-67CAA762CB3B}"/>
                </a:ext>
              </a:extLst>
            </p:cNvPr>
            <p:cNvGrpSpPr>
              <a:grpSpLocks noChangeAspect="1"/>
            </p:cNvGrpSpPr>
            <p:nvPr/>
          </p:nvGrpSpPr>
          <p:grpSpPr>
            <a:xfrm>
              <a:off x="7152793" y="157395"/>
              <a:ext cx="1371600" cy="1463040"/>
              <a:chOff x="777969" y="1799655"/>
              <a:chExt cx="2176090" cy="2321160"/>
            </a:xfrm>
            <a:solidFill>
              <a:srgbClr val="E1F0F6"/>
            </a:solidFill>
          </p:grpSpPr>
          <p:sp>
            <p:nvSpPr>
              <p:cNvPr id="147" name="Hexagon 146">
                <a:extLst>
                  <a:ext uri="{FF2B5EF4-FFF2-40B4-BE49-F238E27FC236}">
                    <a16:creationId xmlns:a16="http://schemas.microsoft.com/office/drawing/2014/main" xmlns="" id="{1EFD60BF-F4C1-409C-A94B-F2169F3E7EB3}"/>
                  </a:ext>
                </a:extLst>
              </p:cNvPr>
              <p:cNvSpPr/>
              <p:nvPr/>
            </p:nvSpPr>
            <p:spPr>
              <a:xfrm rot="5400000">
                <a:off x="705434" y="1872190"/>
                <a:ext cx="2321160" cy="2176090"/>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48" name="Text Box 2">
                <a:extLst>
                  <a:ext uri="{FF2B5EF4-FFF2-40B4-BE49-F238E27FC236}">
                    <a16:creationId xmlns:a16="http://schemas.microsoft.com/office/drawing/2014/main" xmlns="" id="{B9C74127-BA28-4EBC-95C2-D94EB717ED18}"/>
                  </a:ext>
                </a:extLst>
              </p:cNvPr>
              <p:cNvSpPr txBox="1">
                <a:spLocks noChangeArrowheads="1"/>
              </p:cNvSpPr>
              <p:nvPr/>
            </p:nvSpPr>
            <p:spPr bwMode="auto">
              <a:xfrm>
                <a:off x="890458" y="2149373"/>
                <a:ext cx="1941629" cy="159268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1/3 Arc Sec LiDAR DEM</a:t>
                </a:r>
              </a:p>
            </p:txBody>
          </p:sp>
        </p:grpSp>
        <p:grpSp>
          <p:nvGrpSpPr>
            <p:cNvPr id="151" name="Group 150">
              <a:extLst>
                <a:ext uri="{FF2B5EF4-FFF2-40B4-BE49-F238E27FC236}">
                  <a16:creationId xmlns:a16="http://schemas.microsoft.com/office/drawing/2014/main" xmlns="" id="{9BE29C89-1C8F-4612-8912-5A37C214E8F3}"/>
                </a:ext>
              </a:extLst>
            </p:cNvPr>
            <p:cNvGrpSpPr>
              <a:grpSpLocks noChangeAspect="1"/>
            </p:cNvGrpSpPr>
            <p:nvPr/>
          </p:nvGrpSpPr>
          <p:grpSpPr>
            <a:xfrm>
              <a:off x="6321865" y="5305428"/>
              <a:ext cx="1386843" cy="1463040"/>
              <a:chOff x="11174534" y="7465697"/>
              <a:chExt cx="2200274" cy="2321163"/>
            </a:xfrm>
            <a:solidFill>
              <a:srgbClr val="379CC4"/>
            </a:solidFill>
          </p:grpSpPr>
          <p:sp>
            <p:nvSpPr>
              <p:cNvPr id="152" name="Hexagon 151">
                <a:extLst>
                  <a:ext uri="{FF2B5EF4-FFF2-40B4-BE49-F238E27FC236}">
                    <a16:creationId xmlns:a16="http://schemas.microsoft.com/office/drawing/2014/main" xmlns="" id="{553BEB21-B1D8-4F43-AF27-2CEF5C65C615}"/>
                  </a:ext>
                </a:extLst>
              </p:cNvPr>
              <p:cNvSpPr/>
              <p:nvPr/>
            </p:nvSpPr>
            <p:spPr>
              <a:xfrm rot="5400000">
                <a:off x="11101997" y="7538234"/>
                <a:ext cx="2321163"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3" name="Text Box 2">
                <a:extLst>
                  <a:ext uri="{FF2B5EF4-FFF2-40B4-BE49-F238E27FC236}">
                    <a16:creationId xmlns:a16="http://schemas.microsoft.com/office/drawing/2014/main" xmlns="" id="{FD50E96C-C28D-419B-B227-4FD5B58FB13C}"/>
                  </a:ext>
                </a:extLst>
              </p:cNvPr>
              <p:cNvSpPr txBox="1">
                <a:spLocks noChangeArrowheads="1"/>
              </p:cNvSpPr>
              <p:nvPr/>
            </p:nvSpPr>
            <p:spPr bwMode="auto">
              <a:xfrm>
                <a:off x="11288742" y="7949220"/>
                <a:ext cx="2086066" cy="1132185"/>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Actual vs Simulated Flow Plot</a:t>
                </a:r>
              </a:p>
            </p:txBody>
          </p:sp>
        </p:grpSp>
        <p:grpSp>
          <p:nvGrpSpPr>
            <p:cNvPr id="154" name="Group 153">
              <a:extLst>
                <a:ext uri="{FF2B5EF4-FFF2-40B4-BE49-F238E27FC236}">
                  <a16:creationId xmlns:a16="http://schemas.microsoft.com/office/drawing/2014/main" xmlns="" id="{27E18268-99AD-450D-A566-F0036D288977}"/>
                </a:ext>
              </a:extLst>
            </p:cNvPr>
            <p:cNvGrpSpPr>
              <a:grpSpLocks noChangeAspect="1"/>
            </p:cNvGrpSpPr>
            <p:nvPr/>
          </p:nvGrpSpPr>
          <p:grpSpPr>
            <a:xfrm>
              <a:off x="1979305" y="1728580"/>
              <a:ext cx="1371600" cy="1463040"/>
              <a:chOff x="758651" y="6994023"/>
              <a:chExt cx="2176086" cy="2321158"/>
            </a:xfrm>
            <a:solidFill>
              <a:srgbClr val="AFD7E7"/>
            </a:solidFill>
          </p:grpSpPr>
          <p:sp>
            <p:nvSpPr>
              <p:cNvPr id="155" name="Hexagon 154">
                <a:extLst>
                  <a:ext uri="{FF2B5EF4-FFF2-40B4-BE49-F238E27FC236}">
                    <a16:creationId xmlns:a16="http://schemas.microsoft.com/office/drawing/2014/main" xmlns="" id="{E8CB9BDE-FD0D-45CD-A257-39ED411C9FB0}"/>
                  </a:ext>
                </a:extLst>
              </p:cNvPr>
              <p:cNvSpPr/>
              <p:nvPr/>
            </p:nvSpPr>
            <p:spPr>
              <a:xfrm rot="5400000">
                <a:off x="686115"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56" name="Text Box 2">
                <a:extLst>
                  <a:ext uri="{FF2B5EF4-FFF2-40B4-BE49-F238E27FC236}">
                    <a16:creationId xmlns:a16="http://schemas.microsoft.com/office/drawing/2014/main" xmlns="" id="{F22FFC15-31EA-4A21-8B96-5457BA90DCA1}"/>
                  </a:ext>
                </a:extLst>
              </p:cNvPr>
              <p:cNvSpPr txBox="1">
                <a:spLocks noChangeArrowheads="1"/>
              </p:cNvSpPr>
              <p:nvPr/>
            </p:nvSpPr>
            <p:spPr bwMode="auto">
              <a:xfrm>
                <a:off x="827816" y="7480408"/>
                <a:ext cx="2068746" cy="1213290"/>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MODIS NDSI</a:t>
                </a:r>
              </a:p>
            </p:txBody>
          </p:sp>
        </p:grpSp>
        <p:grpSp>
          <p:nvGrpSpPr>
            <p:cNvPr id="158" name="Group 157">
              <a:extLst>
                <a:ext uri="{FF2B5EF4-FFF2-40B4-BE49-F238E27FC236}">
                  <a16:creationId xmlns:a16="http://schemas.microsoft.com/office/drawing/2014/main" xmlns="" id="{FA28A853-0E81-4D65-BEA9-FE3913AFD429}"/>
                </a:ext>
              </a:extLst>
            </p:cNvPr>
            <p:cNvGrpSpPr>
              <a:grpSpLocks noChangeAspect="1"/>
            </p:cNvGrpSpPr>
            <p:nvPr/>
          </p:nvGrpSpPr>
          <p:grpSpPr>
            <a:xfrm>
              <a:off x="258612" y="1728578"/>
              <a:ext cx="1387493" cy="1463040"/>
              <a:chOff x="810748" y="6994023"/>
              <a:chExt cx="2201301" cy="2321158"/>
            </a:xfrm>
            <a:solidFill>
              <a:srgbClr val="AFD7E7"/>
            </a:solidFill>
          </p:grpSpPr>
          <p:sp>
            <p:nvSpPr>
              <p:cNvPr id="159" name="Hexagon 158">
                <a:extLst>
                  <a:ext uri="{FF2B5EF4-FFF2-40B4-BE49-F238E27FC236}">
                    <a16:creationId xmlns:a16="http://schemas.microsoft.com/office/drawing/2014/main" xmlns="" id="{BB81E183-3367-4ABA-8736-F53AD69ED583}"/>
                  </a:ext>
                </a:extLst>
              </p:cNvPr>
              <p:cNvSpPr/>
              <p:nvPr/>
            </p:nvSpPr>
            <p:spPr>
              <a:xfrm rot="5400000">
                <a:off x="763427" y="7066559"/>
                <a:ext cx="2321158"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0" name="Text Box 2">
                <a:extLst>
                  <a:ext uri="{FF2B5EF4-FFF2-40B4-BE49-F238E27FC236}">
                    <a16:creationId xmlns:a16="http://schemas.microsoft.com/office/drawing/2014/main" xmlns="" id="{0FB0B373-A8DE-4E26-B025-FB53429C8265}"/>
                  </a:ext>
                </a:extLst>
              </p:cNvPr>
              <p:cNvSpPr txBox="1">
                <a:spLocks noChangeArrowheads="1"/>
              </p:cNvSpPr>
              <p:nvPr/>
            </p:nvSpPr>
            <p:spPr bwMode="auto">
              <a:xfrm>
                <a:off x="810748" y="7542274"/>
                <a:ext cx="2068746" cy="128796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Landsat 8 OLI</a:t>
                </a:r>
              </a:p>
            </p:txBody>
          </p:sp>
        </p:grpSp>
        <p:grpSp>
          <p:nvGrpSpPr>
            <p:cNvPr id="161" name="Group 160">
              <a:extLst>
                <a:ext uri="{FF2B5EF4-FFF2-40B4-BE49-F238E27FC236}">
                  <a16:creationId xmlns:a16="http://schemas.microsoft.com/office/drawing/2014/main" xmlns="" id="{187922FB-98B3-4919-B1D6-35A03EFF123F}"/>
                </a:ext>
              </a:extLst>
            </p:cNvPr>
            <p:cNvGrpSpPr>
              <a:grpSpLocks noChangeAspect="1"/>
            </p:cNvGrpSpPr>
            <p:nvPr/>
          </p:nvGrpSpPr>
          <p:grpSpPr>
            <a:xfrm>
              <a:off x="1061614" y="3514277"/>
              <a:ext cx="1371600" cy="1463040"/>
              <a:chOff x="5068144" y="3659136"/>
              <a:chExt cx="2176089" cy="2321158"/>
            </a:xfrm>
            <a:solidFill>
              <a:srgbClr val="78BBD6"/>
            </a:solidFill>
          </p:grpSpPr>
          <p:sp>
            <p:nvSpPr>
              <p:cNvPr id="162" name="Hexagon 161">
                <a:extLst>
                  <a:ext uri="{FF2B5EF4-FFF2-40B4-BE49-F238E27FC236}">
                    <a16:creationId xmlns:a16="http://schemas.microsoft.com/office/drawing/2014/main" xmlns="" id="{C00963CE-04BB-481C-9A17-A9AD457CC3DD}"/>
                  </a:ext>
                </a:extLst>
              </p:cNvPr>
              <p:cNvSpPr/>
              <p:nvPr/>
            </p:nvSpPr>
            <p:spPr>
              <a:xfrm rot="5400000">
                <a:off x="4995610" y="3731670"/>
                <a:ext cx="2321158"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3" name="Text Box 2">
                <a:extLst>
                  <a:ext uri="{FF2B5EF4-FFF2-40B4-BE49-F238E27FC236}">
                    <a16:creationId xmlns:a16="http://schemas.microsoft.com/office/drawing/2014/main" xmlns="" id="{1D1A65AC-5B45-45D2-85BF-184E103F20FD}"/>
                  </a:ext>
                </a:extLst>
              </p:cNvPr>
              <p:cNvSpPr txBox="1">
                <a:spLocks noChangeArrowheads="1"/>
              </p:cNvSpPr>
              <p:nvPr/>
            </p:nvSpPr>
            <p:spPr bwMode="auto">
              <a:xfrm>
                <a:off x="5104472" y="4165531"/>
                <a:ext cx="2045252" cy="729547"/>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Validate Snow Cover</a:t>
                </a:r>
              </a:p>
            </p:txBody>
          </p:sp>
        </p:grpSp>
        <p:grpSp>
          <p:nvGrpSpPr>
            <p:cNvPr id="164" name="Group 163">
              <a:extLst>
                <a:ext uri="{FF2B5EF4-FFF2-40B4-BE49-F238E27FC236}">
                  <a16:creationId xmlns:a16="http://schemas.microsoft.com/office/drawing/2014/main" xmlns="" id="{8258E7AB-0185-486C-80E9-52A865E30BF2}"/>
                </a:ext>
              </a:extLst>
            </p:cNvPr>
            <p:cNvGrpSpPr>
              <a:grpSpLocks noChangeAspect="1"/>
            </p:cNvGrpSpPr>
            <p:nvPr/>
          </p:nvGrpSpPr>
          <p:grpSpPr>
            <a:xfrm>
              <a:off x="1953618" y="5298140"/>
              <a:ext cx="1371600" cy="1463040"/>
              <a:chOff x="5068144" y="3659136"/>
              <a:chExt cx="2176089" cy="2321158"/>
            </a:xfrm>
            <a:solidFill>
              <a:srgbClr val="379CC4"/>
            </a:solidFill>
          </p:grpSpPr>
          <p:sp>
            <p:nvSpPr>
              <p:cNvPr id="165" name="Hexagon 164">
                <a:extLst>
                  <a:ext uri="{FF2B5EF4-FFF2-40B4-BE49-F238E27FC236}">
                    <a16:creationId xmlns:a16="http://schemas.microsoft.com/office/drawing/2014/main" xmlns="" id="{9235A9F8-8156-4B6B-B5C2-93D7B0836716}"/>
                  </a:ext>
                </a:extLst>
              </p:cNvPr>
              <p:cNvSpPr/>
              <p:nvPr/>
            </p:nvSpPr>
            <p:spPr>
              <a:xfrm rot="5400000">
                <a:off x="4995610" y="3731670"/>
                <a:ext cx="2321158"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6" name="Text Box 2">
                <a:extLst>
                  <a:ext uri="{FF2B5EF4-FFF2-40B4-BE49-F238E27FC236}">
                    <a16:creationId xmlns:a16="http://schemas.microsoft.com/office/drawing/2014/main" xmlns="" id="{008DE46E-343D-4AE2-87F3-030BFAABC729}"/>
                  </a:ext>
                </a:extLst>
              </p:cNvPr>
              <p:cNvSpPr txBox="1">
                <a:spLocks noChangeArrowheads="1"/>
              </p:cNvSpPr>
              <p:nvPr/>
            </p:nvSpPr>
            <p:spPr bwMode="auto">
              <a:xfrm>
                <a:off x="5189807" y="4374911"/>
                <a:ext cx="2045253" cy="459329"/>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Snow Maps</a:t>
                </a:r>
              </a:p>
            </p:txBody>
          </p:sp>
        </p:grpSp>
        <p:grpSp>
          <p:nvGrpSpPr>
            <p:cNvPr id="167" name="Group 166">
              <a:extLst>
                <a:ext uri="{FF2B5EF4-FFF2-40B4-BE49-F238E27FC236}">
                  <a16:creationId xmlns:a16="http://schemas.microsoft.com/office/drawing/2014/main" xmlns="" id="{5B4FDFAC-BD31-41A6-A631-CEA562573B96}"/>
                </a:ext>
              </a:extLst>
            </p:cNvPr>
            <p:cNvGrpSpPr>
              <a:grpSpLocks noChangeAspect="1"/>
            </p:cNvGrpSpPr>
            <p:nvPr/>
          </p:nvGrpSpPr>
          <p:grpSpPr>
            <a:xfrm>
              <a:off x="3615652" y="1728577"/>
              <a:ext cx="1554480" cy="1463040"/>
              <a:chOff x="739569" y="2258099"/>
              <a:chExt cx="2466231" cy="2321159"/>
            </a:xfrm>
            <a:solidFill>
              <a:srgbClr val="AFD7E7"/>
            </a:solidFill>
          </p:grpSpPr>
          <p:sp>
            <p:nvSpPr>
              <p:cNvPr id="168" name="Hexagon 167">
                <a:extLst>
                  <a:ext uri="{FF2B5EF4-FFF2-40B4-BE49-F238E27FC236}">
                    <a16:creationId xmlns:a16="http://schemas.microsoft.com/office/drawing/2014/main" xmlns="" id="{EE4687D2-9076-4092-B641-2F43E0E819C6}"/>
                  </a:ext>
                </a:extLst>
              </p:cNvPr>
              <p:cNvSpPr/>
              <p:nvPr/>
            </p:nvSpPr>
            <p:spPr>
              <a:xfrm rot="5400000">
                <a:off x="826695" y="2330636"/>
                <a:ext cx="2321159" cy="2176086"/>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69" name="Text Box 2">
                <a:extLst>
                  <a:ext uri="{FF2B5EF4-FFF2-40B4-BE49-F238E27FC236}">
                    <a16:creationId xmlns:a16="http://schemas.microsoft.com/office/drawing/2014/main" xmlns="" id="{B52BE8DA-2792-4831-A943-D0A1552CED81}"/>
                  </a:ext>
                </a:extLst>
              </p:cNvPr>
              <p:cNvSpPr txBox="1">
                <a:spLocks noChangeArrowheads="1"/>
              </p:cNvSpPr>
              <p:nvPr/>
            </p:nvSpPr>
            <p:spPr bwMode="auto">
              <a:xfrm>
                <a:off x="739569" y="2708669"/>
                <a:ext cx="2466231" cy="1352756"/>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pPr>
                <a:r>
                  <a:rPr lang="en-US" sz="1600" b="1" dirty="0">
                    <a:latin typeface="+mj-lt"/>
                    <a:ea typeface="Calibri" panose="020F0502020204030204" pitchFamily="34" charset="0"/>
                    <a:cs typeface="Times New Roman" panose="02020603050405020304" pitchFamily="18" charset="0"/>
                  </a:rPr>
                  <a:t>MODIS</a:t>
                </a:r>
              </a:p>
              <a:p>
                <a:pPr algn="ctr">
                  <a:lnSpc>
                    <a:spcPct val="107000"/>
                  </a:lnSpc>
                </a:pPr>
                <a:r>
                  <a:rPr lang="en-US" sz="1600" b="1" dirty="0">
                    <a:latin typeface="+mj-lt"/>
                    <a:ea typeface="Calibri" panose="020F0502020204030204" pitchFamily="34" charset="0"/>
                    <a:cs typeface="Times New Roman" panose="02020603050405020304" pitchFamily="18" charset="0"/>
                  </a:rPr>
                  <a:t>LST</a:t>
                </a:r>
              </a:p>
            </p:txBody>
          </p:sp>
        </p:grpSp>
        <p:grpSp>
          <p:nvGrpSpPr>
            <p:cNvPr id="170" name="Group 169">
              <a:extLst>
                <a:ext uri="{FF2B5EF4-FFF2-40B4-BE49-F238E27FC236}">
                  <a16:creationId xmlns:a16="http://schemas.microsoft.com/office/drawing/2014/main" xmlns="" id="{232617F6-278C-421B-9E67-156908FC8166}"/>
                </a:ext>
              </a:extLst>
            </p:cNvPr>
            <p:cNvGrpSpPr>
              <a:grpSpLocks noChangeAspect="1"/>
            </p:cNvGrpSpPr>
            <p:nvPr/>
          </p:nvGrpSpPr>
          <p:grpSpPr>
            <a:xfrm>
              <a:off x="5362800" y="1728581"/>
              <a:ext cx="1463040" cy="1463040"/>
              <a:chOff x="668576" y="1799657"/>
              <a:chExt cx="2321162" cy="2321160"/>
            </a:xfrm>
            <a:solidFill>
              <a:srgbClr val="AFD7E7"/>
            </a:solidFill>
          </p:grpSpPr>
          <p:sp>
            <p:nvSpPr>
              <p:cNvPr id="171" name="Hexagon 170">
                <a:extLst>
                  <a:ext uri="{FF2B5EF4-FFF2-40B4-BE49-F238E27FC236}">
                    <a16:creationId xmlns:a16="http://schemas.microsoft.com/office/drawing/2014/main" xmlns="" id="{A0BB9332-C689-4DB4-9B9C-F562B1B91608}"/>
                  </a:ext>
                </a:extLst>
              </p:cNvPr>
              <p:cNvSpPr/>
              <p:nvPr/>
            </p:nvSpPr>
            <p:spPr>
              <a:xfrm rot="5400000">
                <a:off x="739570" y="1872192"/>
                <a:ext cx="2321160"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72" name="Text Box 2">
                <a:extLst>
                  <a:ext uri="{FF2B5EF4-FFF2-40B4-BE49-F238E27FC236}">
                    <a16:creationId xmlns:a16="http://schemas.microsoft.com/office/drawing/2014/main" xmlns="" id="{F876B450-AB3D-496E-A466-09E8544E6566}"/>
                  </a:ext>
                </a:extLst>
              </p:cNvPr>
              <p:cNvSpPr txBox="1">
                <a:spLocks noChangeArrowheads="1"/>
              </p:cNvSpPr>
              <p:nvPr/>
            </p:nvSpPr>
            <p:spPr bwMode="auto">
              <a:xfrm>
                <a:off x="668576" y="2481326"/>
                <a:ext cx="2321162" cy="844011"/>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PERSIANN Precipitation</a:t>
                </a:r>
              </a:p>
            </p:txBody>
          </p:sp>
        </p:grpSp>
        <p:grpSp>
          <p:nvGrpSpPr>
            <p:cNvPr id="176" name="Group 175">
              <a:extLst>
                <a:ext uri="{FF2B5EF4-FFF2-40B4-BE49-F238E27FC236}">
                  <a16:creationId xmlns:a16="http://schemas.microsoft.com/office/drawing/2014/main" xmlns="" id="{5720F1C7-8AAB-417F-99A4-BF7A075B013C}"/>
                </a:ext>
              </a:extLst>
            </p:cNvPr>
            <p:cNvGrpSpPr>
              <a:grpSpLocks noChangeAspect="1"/>
            </p:cNvGrpSpPr>
            <p:nvPr/>
          </p:nvGrpSpPr>
          <p:grpSpPr>
            <a:xfrm>
              <a:off x="8905713" y="1728581"/>
              <a:ext cx="1371600" cy="1463040"/>
              <a:chOff x="539502" y="1799660"/>
              <a:chExt cx="2176088" cy="2321160"/>
            </a:xfrm>
            <a:solidFill>
              <a:srgbClr val="AFD7E7"/>
            </a:solidFill>
          </p:grpSpPr>
          <p:sp>
            <p:nvSpPr>
              <p:cNvPr id="177" name="Hexagon 176">
                <a:extLst>
                  <a:ext uri="{FF2B5EF4-FFF2-40B4-BE49-F238E27FC236}">
                    <a16:creationId xmlns:a16="http://schemas.microsoft.com/office/drawing/2014/main" xmlns="" id="{46891852-C830-49A8-B8BF-FDD7980E51D5}"/>
                  </a:ext>
                </a:extLst>
              </p:cNvPr>
              <p:cNvSpPr/>
              <p:nvPr/>
            </p:nvSpPr>
            <p:spPr>
              <a:xfrm rot="5400000">
                <a:off x="466966" y="1872196"/>
                <a:ext cx="2321160" cy="2176088"/>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78" name="Text Box 2">
                <a:extLst>
                  <a:ext uri="{FF2B5EF4-FFF2-40B4-BE49-F238E27FC236}">
                    <a16:creationId xmlns:a16="http://schemas.microsoft.com/office/drawing/2014/main" xmlns="" id="{E1977F71-E55F-4ACA-A5FC-026B6640A420}"/>
                  </a:ext>
                </a:extLst>
              </p:cNvPr>
              <p:cNvSpPr txBox="1">
                <a:spLocks noChangeArrowheads="1"/>
              </p:cNvSpPr>
              <p:nvPr/>
            </p:nvSpPr>
            <p:spPr bwMode="auto">
              <a:xfrm>
                <a:off x="644705" y="2200704"/>
                <a:ext cx="1898729" cy="1253702"/>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i="1" dirty="0">
                    <a:latin typeface="+mj-lt"/>
                    <a:ea typeface="Calibri" panose="020F0502020204030204" pitchFamily="34" charset="0"/>
                    <a:cs typeface="Times New Roman" panose="02020603050405020304" pitchFamily="18" charset="0"/>
                  </a:rPr>
                  <a:t>In-situ</a:t>
                </a:r>
                <a:r>
                  <a:rPr lang="en-US" sz="1600" b="1" dirty="0">
                    <a:latin typeface="+mj-lt"/>
                    <a:ea typeface="Calibri" panose="020F0502020204030204" pitchFamily="34" charset="0"/>
                    <a:cs typeface="Times New Roman" panose="02020603050405020304" pitchFamily="18" charset="0"/>
                  </a:rPr>
                  <a:t> Stream Gauge Data</a:t>
                </a:r>
              </a:p>
            </p:txBody>
          </p:sp>
        </p:grpSp>
        <p:grpSp>
          <p:nvGrpSpPr>
            <p:cNvPr id="179" name="Group 178">
              <a:extLst>
                <a:ext uri="{FF2B5EF4-FFF2-40B4-BE49-F238E27FC236}">
                  <a16:creationId xmlns:a16="http://schemas.microsoft.com/office/drawing/2014/main" xmlns="" id="{EE3F1B69-3558-4188-911A-985ECD5526C9}"/>
                </a:ext>
              </a:extLst>
            </p:cNvPr>
            <p:cNvGrpSpPr>
              <a:grpSpLocks noChangeAspect="1"/>
            </p:cNvGrpSpPr>
            <p:nvPr/>
          </p:nvGrpSpPr>
          <p:grpSpPr>
            <a:xfrm>
              <a:off x="10626855" y="1728582"/>
              <a:ext cx="1371600" cy="1463040"/>
              <a:chOff x="9136886" y="3738551"/>
              <a:chExt cx="2176087" cy="2321163"/>
            </a:xfrm>
            <a:solidFill>
              <a:srgbClr val="AFD7E7"/>
            </a:solidFill>
          </p:grpSpPr>
          <p:sp>
            <p:nvSpPr>
              <p:cNvPr id="180" name="Hexagon 179">
                <a:extLst>
                  <a:ext uri="{FF2B5EF4-FFF2-40B4-BE49-F238E27FC236}">
                    <a16:creationId xmlns:a16="http://schemas.microsoft.com/office/drawing/2014/main" xmlns="" id="{1460751F-94FC-4770-B7FB-F92DD0D6BE6F}"/>
                  </a:ext>
                </a:extLst>
              </p:cNvPr>
              <p:cNvSpPr/>
              <p:nvPr/>
            </p:nvSpPr>
            <p:spPr>
              <a:xfrm rot="5400000">
                <a:off x="9064348" y="381108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81" name="Text Box 2">
                <a:extLst>
                  <a:ext uri="{FF2B5EF4-FFF2-40B4-BE49-F238E27FC236}">
                    <a16:creationId xmlns:a16="http://schemas.microsoft.com/office/drawing/2014/main" xmlns="" id="{969F7E09-B2C8-4B48-94AD-CC8E6B754423}"/>
                  </a:ext>
                </a:extLst>
              </p:cNvPr>
              <p:cNvSpPr txBox="1">
                <a:spLocks noChangeArrowheads="1"/>
              </p:cNvSpPr>
              <p:nvPr/>
            </p:nvSpPr>
            <p:spPr bwMode="auto">
              <a:xfrm>
                <a:off x="9226902" y="4219316"/>
                <a:ext cx="2086071" cy="1259321"/>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Elevation Zones</a:t>
                </a:r>
              </a:p>
            </p:txBody>
          </p:sp>
        </p:grpSp>
        <p:grpSp>
          <p:nvGrpSpPr>
            <p:cNvPr id="182" name="Group 181">
              <a:extLst>
                <a:ext uri="{FF2B5EF4-FFF2-40B4-BE49-F238E27FC236}">
                  <a16:creationId xmlns:a16="http://schemas.microsoft.com/office/drawing/2014/main" xmlns="" id="{1DB7BAAC-B2AE-4F08-A15E-61D7D63F051A}"/>
                </a:ext>
              </a:extLst>
            </p:cNvPr>
            <p:cNvGrpSpPr>
              <a:grpSpLocks noChangeAspect="1"/>
            </p:cNvGrpSpPr>
            <p:nvPr/>
          </p:nvGrpSpPr>
          <p:grpSpPr>
            <a:xfrm>
              <a:off x="6296353" y="3493544"/>
              <a:ext cx="1478247" cy="1463040"/>
              <a:chOff x="5023816" y="3659133"/>
              <a:chExt cx="2345288" cy="2321157"/>
            </a:xfrm>
            <a:solidFill>
              <a:srgbClr val="78BBD6"/>
            </a:solidFill>
          </p:grpSpPr>
          <p:sp>
            <p:nvSpPr>
              <p:cNvPr id="183" name="Hexagon 182">
                <a:extLst>
                  <a:ext uri="{FF2B5EF4-FFF2-40B4-BE49-F238E27FC236}">
                    <a16:creationId xmlns:a16="http://schemas.microsoft.com/office/drawing/2014/main" xmlns="" id="{9B343574-0AEF-4BF3-A0F9-013AAA7B293F}"/>
                  </a:ext>
                </a:extLst>
              </p:cNvPr>
              <p:cNvSpPr/>
              <p:nvPr/>
            </p:nvSpPr>
            <p:spPr>
              <a:xfrm rot="5400000">
                <a:off x="5012679" y="3731667"/>
                <a:ext cx="2321157" cy="2176089"/>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84" name="Text Box 2">
                <a:extLst>
                  <a:ext uri="{FF2B5EF4-FFF2-40B4-BE49-F238E27FC236}">
                    <a16:creationId xmlns:a16="http://schemas.microsoft.com/office/drawing/2014/main" xmlns="" id="{827144D1-0052-4E64-A130-A997C40419CF}"/>
                  </a:ext>
                </a:extLst>
              </p:cNvPr>
              <p:cNvSpPr txBox="1">
                <a:spLocks noChangeArrowheads="1"/>
              </p:cNvSpPr>
              <p:nvPr/>
            </p:nvSpPr>
            <p:spPr bwMode="auto">
              <a:xfrm>
                <a:off x="5023816" y="4180959"/>
                <a:ext cx="2345288" cy="1189177"/>
              </a:xfrm>
              <a:prstGeom prst="rect">
                <a:avLst/>
              </a:prstGeom>
              <a:noFill/>
              <a:ln w="9525">
                <a:noFill/>
                <a:miter lim="800000"/>
                <a:headEnd/>
                <a:tailEnd/>
              </a:ln>
            </p:spPr>
            <p:txBody>
              <a:bodyPr rot="0" vert="horz" wrap="square" lIns="114300" tIns="57150" rIns="114300" bIns="57150" anchor="ctr"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SNOW-M</a:t>
                </a:r>
              </a:p>
            </p:txBody>
          </p:sp>
        </p:grpSp>
        <p:grpSp>
          <p:nvGrpSpPr>
            <p:cNvPr id="185" name="Group 184">
              <a:extLst>
                <a:ext uri="{FF2B5EF4-FFF2-40B4-BE49-F238E27FC236}">
                  <a16:creationId xmlns:a16="http://schemas.microsoft.com/office/drawing/2014/main" xmlns="" id="{FD38C41E-922D-4A87-B7E2-6FDE6AF04B0F}"/>
                </a:ext>
              </a:extLst>
            </p:cNvPr>
            <p:cNvGrpSpPr>
              <a:grpSpLocks noChangeAspect="1"/>
            </p:cNvGrpSpPr>
            <p:nvPr/>
          </p:nvGrpSpPr>
          <p:grpSpPr>
            <a:xfrm>
              <a:off x="4487838" y="5305427"/>
              <a:ext cx="1371600" cy="1463040"/>
              <a:chOff x="11155296" y="7015261"/>
              <a:chExt cx="2176087" cy="2321163"/>
            </a:xfrm>
            <a:solidFill>
              <a:srgbClr val="379CC4"/>
            </a:solidFill>
          </p:grpSpPr>
          <p:sp>
            <p:nvSpPr>
              <p:cNvPr id="186" name="Hexagon 185">
                <a:extLst>
                  <a:ext uri="{FF2B5EF4-FFF2-40B4-BE49-F238E27FC236}">
                    <a16:creationId xmlns:a16="http://schemas.microsoft.com/office/drawing/2014/main" xmlns="" id="{5C218C0A-72DD-4E8C-A0AA-536E2D09C9B8}"/>
                  </a:ext>
                </a:extLst>
              </p:cNvPr>
              <p:cNvSpPr/>
              <p:nvPr/>
            </p:nvSpPr>
            <p:spPr>
              <a:xfrm rot="5400000">
                <a:off x="11082758" y="708779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87" name="Text Box 2">
                <a:extLst>
                  <a:ext uri="{FF2B5EF4-FFF2-40B4-BE49-F238E27FC236}">
                    <a16:creationId xmlns:a16="http://schemas.microsoft.com/office/drawing/2014/main" xmlns="" id="{1C5A3D2B-1F05-4C68-AAB8-6E2347433FC1}"/>
                  </a:ext>
                </a:extLst>
              </p:cNvPr>
              <p:cNvSpPr txBox="1">
                <a:spLocks noChangeArrowheads="1"/>
              </p:cNvSpPr>
              <p:nvPr/>
            </p:nvSpPr>
            <p:spPr bwMode="auto">
              <a:xfrm>
                <a:off x="11245317" y="7760362"/>
                <a:ext cx="2086066" cy="783001"/>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Validation Table</a:t>
                </a:r>
              </a:p>
            </p:txBody>
          </p:sp>
        </p:grpSp>
        <p:grpSp>
          <p:nvGrpSpPr>
            <p:cNvPr id="188" name="Group 187">
              <a:extLst>
                <a:ext uri="{FF2B5EF4-FFF2-40B4-BE49-F238E27FC236}">
                  <a16:creationId xmlns:a16="http://schemas.microsoft.com/office/drawing/2014/main" xmlns="" id="{D644958B-7971-42A1-B438-77ED2337A21E}"/>
                </a:ext>
              </a:extLst>
            </p:cNvPr>
            <p:cNvGrpSpPr>
              <a:grpSpLocks noChangeAspect="1"/>
            </p:cNvGrpSpPr>
            <p:nvPr/>
          </p:nvGrpSpPr>
          <p:grpSpPr>
            <a:xfrm>
              <a:off x="8165288" y="5305427"/>
              <a:ext cx="1371600" cy="1463040"/>
              <a:chOff x="11155296" y="7015261"/>
              <a:chExt cx="2176087" cy="2321163"/>
            </a:xfrm>
            <a:solidFill>
              <a:srgbClr val="379CC4"/>
            </a:solidFill>
          </p:grpSpPr>
          <p:sp>
            <p:nvSpPr>
              <p:cNvPr id="189" name="Hexagon 188">
                <a:extLst>
                  <a:ext uri="{FF2B5EF4-FFF2-40B4-BE49-F238E27FC236}">
                    <a16:creationId xmlns:a16="http://schemas.microsoft.com/office/drawing/2014/main" xmlns="" id="{3FA4D5D9-7216-4F4C-AC40-C748C1F94A1D}"/>
                  </a:ext>
                </a:extLst>
              </p:cNvPr>
              <p:cNvSpPr/>
              <p:nvPr/>
            </p:nvSpPr>
            <p:spPr>
              <a:xfrm rot="5400000">
                <a:off x="11082758" y="7087799"/>
                <a:ext cx="2321163" cy="2176087"/>
              </a:xfrm>
              <a:prstGeom prst="hexagon">
                <a:avLst/>
              </a:prstGeom>
              <a:gr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14300" tIns="57150" rIns="114300" bIns="57150" numCol="1" spcCol="0" rtlCol="0" fromWordArt="0" anchor="ctr" anchorCtr="0" forceAA="0" compatLnSpc="1">
                <a:prstTxWarp prst="textNoShape">
                  <a:avLst/>
                </a:prstTxWarp>
                <a:noAutofit/>
              </a:bodyP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endParaRPr lang="en-US" sz="1400" dirty="0">
                  <a:latin typeface="Garamond" panose="02020404030301010803" pitchFamily="18" charset="0"/>
                </a:endParaRPr>
              </a:p>
            </p:txBody>
          </p:sp>
          <p:sp>
            <p:nvSpPr>
              <p:cNvPr id="190" name="Text Box 2">
                <a:extLst>
                  <a:ext uri="{FF2B5EF4-FFF2-40B4-BE49-F238E27FC236}">
                    <a16:creationId xmlns:a16="http://schemas.microsoft.com/office/drawing/2014/main" xmlns="" id="{5A8EB7D7-D969-4038-BAB0-3CB36872BABC}"/>
                  </a:ext>
                </a:extLst>
              </p:cNvPr>
              <p:cNvSpPr txBox="1">
                <a:spLocks noChangeArrowheads="1"/>
              </p:cNvSpPr>
              <p:nvPr/>
            </p:nvSpPr>
            <p:spPr bwMode="auto">
              <a:xfrm>
                <a:off x="11245317" y="7436078"/>
                <a:ext cx="2086066" cy="783001"/>
              </a:xfrm>
              <a:prstGeom prst="rect">
                <a:avLst/>
              </a:prstGeom>
              <a:noFill/>
              <a:ln w="9525">
                <a:noFill/>
                <a:miter lim="800000"/>
                <a:headEnd/>
                <a:tailEnd/>
              </a:ln>
            </p:spPr>
            <p:txBody>
              <a:bodyPr rot="0" vert="horz" wrap="square" lIns="114300" tIns="57150" rIns="114300" bIns="57150" anchor="t" anchorCtr="0">
                <a:no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lnSpc>
                    <a:spcPct val="107000"/>
                  </a:lnSpc>
                  <a:spcAft>
                    <a:spcPts val="1000"/>
                  </a:spcAft>
                </a:pPr>
                <a:r>
                  <a:rPr lang="en-US" sz="1600" b="1" dirty="0">
                    <a:latin typeface="+mj-lt"/>
                    <a:ea typeface="Calibri" panose="020F0502020204030204" pitchFamily="34" charset="0"/>
                    <a:cs typeface="Times New Roman" panose="02020603050405020304" pitchFamily="18" charset="0"/>
                  </a:rPr>
                  <a:t>Snow Cover Area Plot</a:t>
                </a:r>
              </a:p>
            </p:txBody>
          </p:sp>
        </p:grpSp>
        <p:cxnSp>
          <p:nvCxnSpPr>
            <p:cNvPr id="12" name="Straight Connector 11">
              <a:extLst>
                <a:ext uri="{FF2B5EF4-FFF2-40B4-BE49-F238E27FC236}">
                  <a16:creationId xmlns:a16="http://schemas.microsoft.com/office/drawing/2014/main" xmlns="" id="{A9CF4CD7-62A4-4771-AF83-18FF1E59BCC7}"/>
                </a:ext>
              </a:extLst>
            </p:cNvPr>
            <p:cNvCxnSpPr>
              <a:cxnSpLocks/>
              <a:stCxn id="66" idx="3"/>
              <a:endCxn id="66" idx="3"/>
            </p:cNvCxnSpPr>
            <p:nvPr/>
          </p:nvCxnSpPr>
          <p:spPr>
            <a:xfrm>
              <a:off x="10219766" y="83612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5BCD35C6-B5CA-4541-AC35-DF47D4570C4D}"/>
                </a:ext>
              </a:extLst>
            </p:cNvPr>
            <p:cNvCxnSpPr>
              <a:cxnSpLocks/>
              <a:stCxn id="66" idx="3"/>
            </p:cNvCxnSpPr>
            <p:nvPr/>
          </p:nvCxnSpPr>
          <p:spPr>
            <a:xfrm flipV="1">
              <a:off x="10219765" y="835733"/>
              <a:ext cx="1023301" cy="3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A758C061-52F4-4492-A9AA-A01F0CDD7A83}"/>
                </a:ext>
              </a:extLst>
            </p:cNvPr>
            <p:cNvCxnSpPr>
              <a:cxnSpLocks/>
            </p:cNvCxnSpPr>
            <p:nvPr/>
          </p:nvCxnSpPr>
          <p:spPr>
            <a:xfrm flipH="1">
              <a:off x="11269623" y="857249"/>
              <a:ext cx="0" cy="871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xmlns="" id="{C7984AAD-90D0-4042-8B48-FDAF4C710D52}"/>
                </a:ext>
              </a:extLst>
            </p:cNvPr>
            <p:cNvCxnSpPr>
              <a:stCxn id="155" idx="0"/>
              <a:endCxn id="165" idx="3"/>
            </p:cNvCxnSpPr>
            <p:nvPr/>
          </p:nvCxnSpPr>
          <p:spPr>
            <a:xfrm flipH="1">
              <a:off x="2639418" y="3191620"/>
              <a:ext cx="25687" cy="21065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DE65073-57AC-4E34-AB58-F5BE31EFF783}"/>
                </a:ext>
              </a:extLst>
            </p:cNvPr>
            <p:cNvCxnSpPr/>
            <p:nvPr/>
          </p:nvCxnSpPr>
          <p:spPr>
            <a:xfrm flipV="1">
              <a:off x="3350905" y="3267955"/>
              <a:ext cx="7988983" cy="64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0950D15-862D-4D16-83D0-0FBDBCBB068B}"/>
                </a:ext>
              </a:extLst>
            </p:cNvPr>
            <p:cNvCxnSpPr>
              <a:cxnSpLocks/>
            </p:cNvCxnSpPr>
            <p:nvPr/>
          </p:nvCxnSpPr>
          <p:spPr>
            <a:xfrm flipV="1">
              <a:off x="5200871" y="5029056"/>
              <a:ext cx="3677450" cy="2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46A7E0C2-BE72-43BD-95C8-26ABE7C57D75}"/>
                </a:ext>
              </a:extLst>
            </p:cNvPr>
            <p:cNvCxnSpPr>
              <a:cxnSpLocks/>
            </p:cNvCxnSpPr>
            <p:nvPr/>
          </p:nvCxnSpPr>
          <p:spPr>
            <a:xfrm>
              <a:off x="5200871" y="5024201"/>
              <a:ext cx="0" cy="2739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xmlns="" id="{2FAFAAA9-514C-4849-AD39-C9399CE79BA1}"/>
                </a:ext>
              </a:extLst>
            </p:cNvPr>
            <p:cNvCxnSpPr>
              <a:cxnSpLocks/>
            </p:cNvCxnSpPr>
            <p:nvPr/>
          </p:nvCxnSpPr>
          <p:spPr>
            <a:xfrm>
              <a:off x="8879151" y="5029056"/>
              <a:ext cx="1" cy="2690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A352CDBC-D6F8-49D6-AA0D-D2FDDF2D5E5A}"/>
                </a:ext>
              </a:extLst>
            </p:cNvPr>
            <p:cNvCxnSpPr>
              <a:endCxn id="183" idx="3"/>
            </p:cNvCxnSpPr>
            <p:nvPr/>
          </p:nvCxnSpPr>
          <p:spPr>
            <a:xfrm flipH="1">
              <a:off x="7020852" y="3263899"/>
              <a:ext cx="0"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1028B0C6-ED66-4C92-A7C1-F899E7BAFF3C}"/>
                </a:ext>
              </a:extLst>
            </p:cNvPr>
            <p:cNvCxnSpPr>
              <a:stCxn id="180" idx="0"/>
            </p:cNvCxnSpPr>
            <p:nvPr/>
          </p:nvCxnSpPr>
          <p:spPr>
            <a:xfrm>
              <a:off x="11312655" y="3191622"/>
              <a:ext cx="0" cy="795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xmlns="" id="{9BBFA64A-FD2A-444C-9F7E-D8F19B56CBDF}"/>
                </a:ext>
              </a:extLst>
            </p:cNvPr>
            <p:cNvCxnSpPr/>
            <p:nvPr/>
          </p:nvCxnSpPr>
          <p:spPr>
            <a:xfrm>
              <a:off x="1761700" y="3284631"/>
              <a:ext cx="1" cy="2296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501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SNOW-M GUI</a:t>
            </a:r>
          </a:p>
        </p:txBody>
      </p:sp>
      <p:sp>
        <p:nvSpPr>
          <p:cNvPr id="157" name="TextBox 156">
            <a:extLst>
              <a:ext uri="{FF2B5EF4-FFF2-40B4-BE49-F238E27FC236}">
                <a16:creationId xmlns:a16="http://schemas.microsoft.com/office/drawing/2014/main" xmlns="" id="{34E2D174-2BC2-43A9-A780-FC7E25B499F5}"/>
              </a:ext>
            </a:extLst>
          </p:cNvPr>
          <p:cNvSpPr txBox="1"/>
          <p:nvPr/>
        </p:nvSpPr>
        <p:spPr>
          <a:xfrm>
            <a:off x="-242160" y="5748237"/>
            <a:ext cx="173846" cy="423482"/>
          </a:xfrm>
          <a:prstGeom prst="rect">
            <a:avLst/>
          </a:prstGeom>
          <a:noFill/>
        </p:spPr>
        <p:txBody>
          <a:bodyPr wrap="square" rtlCol="0">
            <a:spAutoFit/>
          </a:bodyPr>
          <a:lstStyle/>
          <a:p>
            <a:endParaRPr lang="en-US" sz="1600" dirty="0">
              <a:latin typeface="Garamond" panose="02020404030301010803" pitchFamily="18" charset="0"/>
            </a:endParaRPr>
          </a:p>
        </p:txBody>
      </p:sp>
      <p:cxnSp>
        <p:nvCxnSpPr>
          <p:cNvPr id="32" name="Straight Connector 31">
            <a:extLst>
              <a:ext uri="{FF2B5EF4-FFF2-40B4-BE49-F238E27FC236}">
                <a16:creationId xmlns:a16="http://schemas.microsoft.com/office/drawing/2014/main" xmlns="" id="{2BE724B8-14C7-4420-BAFC-7A426F92DE99}"/>
              </a:ext>
            </a:extLst>
          </p:cNvPr>
          <p:cNvCxnSpPr>
            <a:cxnSpLocks/>
          </p:cNvCxnSpPr>
          <p:nvPr/>
        </p:nvCxnSpPr>
        <p:spPr>
          <a:xfrm>
            <a:off x="10219766" y="836121"/>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xmlns="" id="{DA61CFE6-11BF-4581-BE9E-E48FA9BF8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149" y="261696"/>
            <a:ext cx="6291806" cy="6334608"/>
          </a:xfrm>
          <a:prstGeom prst="rect">
            <a:avLst/>
          </a:prstGeom>
        </p:spPr>
      </p:pic>
    </p:spTree>
    <p:extLst>
      <p:ext uri="{BB962C8B-B14F-4D97-AF65-F5344CB8AC3E}">
        <p14:creationId xmlns:p14="http://schemas.microsoft.com/office/powerpoint/2010/main" val="3368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13" t="26523" r="-13" b="3864"/>
          <a:stretch/>
        </p:blipFill>
        <p:spPr>
          <a:xfrm>
            <a:off x="1524" y="1828800"/>
            <a:ext cx="12188952" cy="5679974"/>
          </a:xfrm>
        </p:spPr>
      </p:pic>
      <p:sp>
        <p:nvSpPr>
          <p:cNvPr id="6" name="Text Placeholder 5"/>
          <p:cNvSpPr>
            <a:spLocks noGrp="1"/>
          </p:cNvSpPr>
          <p:nvPr>
            <p:ph type="body" sz="half" idx="2"/>
          </p:nvPr>
        </p:nvSpPr>
        <p:spPr>
          <a:xfrm>
            <a:off x="1000125" y="993665"/>
            <a:ext cx="10233148" cy="835135"/>
          </a:xfrm>
        </p:spPr>
        <p:txBody>
          <a:bodyPr>
            <a:normAutofit/>
          </a:bodyPr>
          <a:lstStyle/>
          <a:p>
            <a:r>
              <a:rPr lang="en-US" sz="2400" dirty="0"/>
              <a:t>The Utah Division of Water Rights requested reductions in irrigation water from the Fremont River</a:t>
            </a:r>
          </a:p>
        </p:txBody>
      </p:sp>
      <p:sp>
        <p:nvSpPr>
          <p:cNvPr id="7" name="Text Placeholder 4"/>
          <p:cNvSpPr txBox="1">
            <a:spLocks/>
          </p:cNvSpPr>
          <p:nvPr/>
        </p:nvSpPr>
        <p:spPr>
          <a:xfrm>
            <a:off x="8745474" y="1828800"/>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Terry Fisk,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60319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a:t>Model Results</a:t>
            </a:r>
          </a:p>
        </p:txBody>
      </p:sp>
      <p:grpSp>
        <p:nvGrpSpPr>
          <p:cNvPr id="9" name="Group 8"/>
          <p:cNvGrpSpPr/>
          <p:nvPr/>
        </p:nvGrpSpPr>
        <p:grpSpPr>
          <a:xfrm>
            <a:off x="150532" y="857249"/>
            <a:ext cx="12186122" cy="5736643"/>
            <a:chOff x="150532" y="857249"/>
            <a:chExt cx="12186122" cy="5736643"/>
          </a:xfrm>
        </p:grpSpPr>
        <p:grpSp>
          <p:nvGrpSpPr>
            <p:cNvPr id="7" name="Group 6"/>
            <p:cNvGrpSpPr/>
            <p:nvPr/>
          </p:nvGrpSpPr>
          <p:grpSpPr>
            <a:xfrm>
              <a:off x="8922684" y="1507977"/>
              <a:ext cx="3413970" cy="4139795"/>
              <a:chOff x="8922684" y="1507977"/>
              <a:chExt cx="3413970" cy="4139795"/>
            </a:xfrm>
          </p:grpSpPr>
          <p:grpSp>
            <p:nvGrpSpPr>
              <p:cNvPr id="6" name="Group 5"/>
              <p:cNvGrpSpPr/>
              <p:nvPr/>
            </p:nvGrpSpPr>
            <p:grpSpPr>
              <a:xfrm>
                <a:off x="8922684" y="1507977"/>
                <a:ext cx="3413970" cy="2442628"/>
                <a:chOff x="8922684" y="1507977"/>
                <a:chExt cx="3413970" cy="2442628"/>
              </a:xfrm>
            </p:grpSpPr>
            <p:grpSp>
              <p:nvGrpSpPr>
                <p:cNvPr id="2" name="Group 1"/>
                <p:cNvGrpSpPr/>
                <p:nvPr/>
              </p:nvGrpSpPr>
              <p:grpSpPr>
                <a:xfrm>
                  <a:off x="8991439" y="1507977"/>
                  <a:ext cx="2493462" cy="696680"/>
                  <a:chOff x="9022435" y="1507977"/>
                  <a:chExt cx="2493462" cy="696680"/>
                </a:xfrm>
              </p:grpSpPr>
              <p:pic>
                <p:nvPicPr>
                  <p:cNvPr id="43" name="Picture 42"/>
                  <p:cNvPicPr>
                    <a:picLocks noChangeAspect="1"/>
                  </p:cNvPicPr>
                  <p:nvPr/>
                </p:nvPicPr>
                <p:blipFill rotWithShape="1">
                  <a:blip r:embed="rId3">
                    <a:extLst>
                      <a:ext uri="{28A0092B-C50C-407E-A947-70E740481C1C}">
                        <a14:useLocalDpi xmlns:a14="http://schemas.microsoft.com/office/drawing/2010/main" val="0"/>
                      </a:ext>
                    </a:extLst>
                  </a:blip>
                  <a:srcRect l="78411" t="8711" r="13539" b="84013"/>
                  <a:stretch/>
                </p:blipFill>
                <p:spPr>
                  <a:xfrm>
                    <a:off x="9022435" y="1590000"/>
                    <a:ext cx="872536" cy="614657"/>
                  </a:xfrm>
                  <a:prstGeom prst="rect">
                    <a:avLst/>
                  </a:prstGeom>
                </p:spPr>
              </p:pic>
              <p:sp>
                <p:nvSpPr>
                  <p:cNvPr id="44" name="TextBox 43"/>
                  <p:cNvSpPr txBox="1"/>
                  <p:nvPr/>
                </p:nvSpPr>
                <p:spPr>
                  <a:xfrm>
                    <a:off x="9768898" y="1507977"/>
                    <a:ext cx="1746999" cy="338554"/>
                  </a:xfrm>
                  <a:prstGeom prst="rect">
                    <a:avLst/>
                  </a:prstGeom>
                  <a:noFill/>
                </p:spPr>
                <p:txBody>
                  <a:bodyPr wrap="square" rtlCol="0">
                    <a:spAutoFit/>
                  </a:bodyPr>
                  <a:lstStyle/>
                  <a:p>
                    <a:r>
                      <a:rPr lang="en-US" sz="1600" i="1" dirty="0">
                        <a:solidFill>
                          <a:schemeClr val="tx1">
                            <a:lumMod val="75000"/>
                            <a:lumOff val="25000"/>
                          </a:schemeClr>
                        </a:solidFill>
                      </a:rPr>
                      <a:t>In-Situ</a:t>
                    </a:r>
                    <a:endParaRPr lang="en-US" sz="1200" i="1" dirty="0">
                      <a:solidFill>
                        <a:schemeClr val="tx1">
                          <a:lumMod val="75000"/>
                          <a:lumOff val="25000"/>
                        </a:schemeClr>
                      </a:solidFill>
                    </a:endParaRPr>
                  </a:p>
                </p:txBody>
              </p:sp>
              <p:sp>
                <p:nvSpPr>
                  <p:cNvPr id="45" name="TextBox 44"/>
                  <p:cNvSpPr txBox="1"/>
                  <p:nvPr/>
                </p:nvSpPr>
                <p:spPr>
                  <a:xfrm>
                    <a:off x="9768898" y="1825828"/>
                    <a:ext cx="1667607" cy="338554"/>
                  </a:xfrm>
                  <a:prstGeom prst="rect">
                    <a:avLst/>
                  </a:prstGeom>
                  <a:noFill/>
                </p:spPr>
                <p:txBody>
                  <a:bodyPr wrap="square" rtlCol="0">
                    <a:spAutoFit/>
                  </a:bodyPr>
                  <a:lstStyle/>
                  <a:p>
                    <a:r>
                      <a:rPr lang="en-US" sz="1600" dirty="0">
                        <a:solidFill>
                          <a:schemeClr val="tx1">
                            <a:lumMod val="75000"/>
                            <a:lumOff val="25000"/>
                          </a:schemeClr>
                        </a:solidFill>
                      </a:rPr>
                      <a:t>Simulated</a:t>
                    </a:r>
                  </a:p>
                </p:txBody>
              </p:sp>
            </p:grpSp>
            <p:grpSp>
              <p:nvGrpSpPr>
                <p:cNvPr id="27" name="Group 26"/>
                <p:cNvGrpSpPr/>
                <p:nvPr/>
              </p:nvGrpSpPr>
              <p:grpSpPr>
                <a:xfrm>
                  <a:off x="8922684" y="2980934"/>
                  <a:ext cx="3413970" cy="969671"/>
                  <a:chOff x="6775122" y="2759434"/>
                  <a:chExt cx="3318787" cy="979157"/>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76952" t="38782" r="12677" b="50515"/>
                  <a:stretch/>
                </p:blipFill>
                <p:spPr>
                  <a:xfrm>
                    <a:off x="6775122" y="2851720"/>
                    <a:ext cx="1109163" cy="837654"/>
                  </a:xfrm>
                  <a:prstGeom prst="rect">
                    <a:avLst/>
                  </a:prstGeom>
                </p:spPr>
              </p:pic>
              <p:grpSp>
                <p:nvGrpSpPr>
                  <p:cNvPr id="39" name="Group 38"/>
                  <p:cNvGrpSpPr/>
                  <p:nvPr/>
                </p:nvGrpSpPr>
                <p:grpSpPr>
                  <a:xfrm>
                    <a:off x="7543875" y="2759434"/>
                    <a:ext cx="2550034" cy="979157"/>
                    <a:chOff x="7843131" y="2759434"/>
                    <a:chExt cx="2550034" cy="979157"/>
                  </a:xfrm>
                </p:grpSpPr>
                <p:sp>
                  <p:nvSpPr>
                    <p:cNvPr id="40" name="TextBox 39"/>
                    <p:cNvSpPr txBox="1"/>
                    <p:nvPr/>
                  </p:nvSpPr>
                  <p:spPr>
                    <a:xfrm>
                      <a:off x="7843131" y="2759434"/>
                      <a:ext cx="1640086" cy="341866"/>
                    </a:xfrm>
                    <a:prstGeom prst="rect">
                      <a:avLst/>
                    </a:prstGeom>
                    <a:noFill/>
                  </p:spPr>
                  <p:txBody>
                    <a:bodyPr wrap="square" rtlCol="0">
                      <a:spAutoFit/>
                    </a:bodyPr>
                    <a:lstStyle/>
                    <a:p>
                      <a:r>
                        <a:rPr lang="en-US" sz="1600" dirty="0">
                          <a:solidFill>
                            <a:schemeClr val="tx1">
                              <a:lumMod val="75000"/>
                              <a:lumOff val="25000"/>
                            </a:schemeClr>
                          </a:solidFill>
                        </a:rPr>
                        <a:t>Temperature</a:t>
                      </a:r>
                    </a:p>
                  </p:txBody>
                </p:sp>
                <p:sp>
                  <p:nvSpPr>
                    <p:cNvPr id="41" name="TextBox 40"/>
                    <p:cNvSpPr txBox="1"/>
                    <p:nvPr/>
                  </p:nvSpPr>
                  <p:spPr>
                    <a:xfrm>
                      <a:off x="7851804" y="3085650"/>
                      <a:ext cx="2239820" cy="341866"/>
                    </a:xfrm>
                    <a:prstGeom prst="rect">
                      <a:avLst/>
                    </a:prstGeom>
                    <a:noFill/>
                  </p:spPr>
                  <p:txBody>
                    <a:bodyPr wrap="square" rtlCol="0">
                      <a:spAutoFit/>
                    </a:bodyPr>
                    <a:lstStyle/>
                    <a:p>
                      <a:r>
                        <a:rPr lang="en-US" sz="1600" dirty="0">
                          <a:solidFill>
                            <a:schemeClr val="tx1">
                              <a:lumMod val="75000"/>
                              <a:lumOff val="25000"/>
                            </a:schemeClr>
                          </a:solidFill>
                        </a:rPr>
                        <a:t>Precipitation (</a:t>
                      </a:r>
                      <a:r>
                        <a:rPr lang="en-US" sz="1600" i="1" dirty="0">
                          <a:solidFill>
                            <a:schemeClr val="tx1">
                              <a:lumMod val="75000"/>
                              <a:lumOff val="25000"/>
                            </a:schemeClr>
                          </a:solidFill>
                        </a:rPr>
                        <a:t>in-situ)</a:t>
                      </a:r>
                      <a:endParaRPr lang="en-US" sz="1600" dirty="0">
                        <a:solidFill>
                          <a:schemeClr val="tx1">
                            <a:lumMod val="75000"/>
                            <a:lumOff val="25000"/>
                          </a:schemeClr>
                        </a:solidFill>
                      </a:endParaRPr>
                    </a:p>
                  </p:txBody>
                </p:sp>
                <p:sp>
                  <p:nvSpPr>
                    <p:cNvPr id="42" name="TextBox 41"/>
                    <p:cNvSpPr txBox="1"/>
                    <p:nvPr/>
                  </p:nvSpPr>
                  <p:spPr>
                    <a:xfrm>
                      <a:off x="7847897" y="3396725"/>
                      <a:ext cx="2545268" cy="341866"/>
                    </a:xfrm>
                    <a:prstGeom prst="rect">
                      <a:avLst/>
                    </a:prstGeom>
                    <a:noFill/>
                  </p:spPr>
                  <p:txBody>
                    <a:bodyPr wrap="square" rtlCol="0">
                      <a:spAutoFit/>
                    </a:bodyPr>
                    <a:lstStyle/>
                    <a:p>
                      <a:r>
                        <a:rPr lang="en-US" sz="1600" dirty="0">
                          <a:solidFill>
                            <a:schemeClr val="tx1">
                              <a:lumMod val="75000"/>
                              <a:lumOff val="25000"/>
                            </a:schemeClr>
                          </a:solidFill>
                        </a:rPr>
                        <a:t>Precipitation (PERSIANN)</a:t>
                      </a:r>
                    </a:p>
                  </p:txBody>
                </p:sp>
              </p:grpSp>
            </p:grpSp>
          </p:grpSp>
          <p:grpSp>
            <p:nvGrpSpPr>
              <p:cNvPr id="28" name="Group 27"/>
              <p:cNvGrpSpPr/>
              <p:nvPr/>
            </p:nvGrpSpPr>
            <p:grpSpPr>
              <a:xfrm>
                <a:off x="9072305" y="4952667"/>
                <a:ext cx="2638356" cy="695105"/>
                <a:chOff x="7486070" y="4649968"/>
                <a:chExt cx="2638356" cy="695105"/>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77601" t="70819" r="14984" b="22712"/>
                <a:stretch/>
              </p:blipFill>
              <p:spPr>
                <a:xfrm>
                  <a:off x="7486070" y="4729454"/>
                  <a:ext cx="847899" cy="574925"/>
                </a:xfrm>
                <a:prstGeom prst="rect">
                  <a:avLst/>
                </a:prstGeom>
              </p:spPr>
            </p:pic>
            <p:grpSp>
              <p:nvGrpSpPr>
                <p:cNvPr id="35" name="Group 34"/>
                <p:cNvGrpSpPr/>
                <p:nvPr/>
              </p:nvGrpSpPr>
              <p:grpSpPr>
                <a:xfrm>
                  <a:off x="8167718" y="4649968"/>
                  <a:ext cx="1956708" cy="695105"/>
                  <a:chOff x="8250843" y="4633343"/>
                  <a:chExt cx="1956708" cy="695105"/>
                </a:xfrm>
              </p:grpSpPr>
              <p:sp>
                <p:nvSpPr>
                  <p:cNvPr id="36" name="TextBox 35"/>
                  <p:cNvSpPr txBox="1"/>
                  <p:nvPr/>
                </p:nvSpPr>
                <p:spPr>
                  <a:xfrm>
                    <a:off x="8250843" y="4633343"/>
                    <a:ext cx="1790933" cy="338554"/>
                  </a:xfrm>
                  <a:prstGeom prst="rect">
                    <a:avLst/>
                  </a:prstGeom>
                  <a:noFill/>
                </p:spPr>
                <p:txBody>
                  <a:bodyPr wrap="square" rtlCol="0">
                    <a:spAutoFit/>
                  </a:bodyPr>
                  <a:lstStyle/>
                  <a:p>
                    <a:r>
                      <a:rPr lang="en-US" sz="1600" dirty="0">
                        <a:solidFill>
                          <a:schemeClr val="tx1">
                            <a:lumMod val="75000"/>
                            <a:lumOff val="25000"/>
                          </a:schemeClr>
                        </a:solidFill>
                      </a:rPr>
                      <a:t>Low Elevations</a:t>
                    </a:r>
                  </a:p>
                </p:txBody>
              </p:sp>
              <p:sp>
                <p:nvSpPr>
                  <p:cNvPr id="37" name="TextBox 36"/>
                  <p:cNvSpPr txBox="1"/>
                  <p:nvPr/>
                </p:nvSpPr>
                <p:spPr>
                  <a:xfrm>
                    <a:off x="8250843" y="4989894"/>
                    <a:ext cx="1956708" cy="338554"/>
                  </a:xfrm>
                  <a:prstGeom prst="rect">
                    <a:avLst/>
                  </a:prstGeom>
                  <a:noFill/>
                </p:spPr>
                <p:txBody>
                  <a:bodyPr wrap="square" rtlCol="0">
                    <a:spAutoFit/>
                  </a:bodyPr>
                  <a:lstStyle/>
                  <a:p>
                    <a:r>
                      <a:rPr lang="en-US" sz="1600" dirty="0">
                        <a:solidFill>
                          <a:schemeClr val="tx1">
                            <a:lumMod val="75000"/>
                            <a:lumOff val="25000"/>
                          </a:schemeClr>
                        </a:solidFill>
                      </a:rPr>
                      <a:t>High Elevations</a:t>
                    </a:r>
                  </a:p>
                </p:txBody>
              </p:sp>
            </p:grpSp>
          </p:grpSp>
        </p:grpSp>
        <p:grpSp>
          <p:nvGrpSpPr>
            <p:cNvPr id="8" name="Group 7"/>
            <p:cNvGrpSpPr/>
            <p:nvPr/>
          </p:nvGrpSpPr>
          <p:grpSpPr>
            <a:xfrm>
              <a:off x="150532" y="857249"/>
              <a:ext cx="9056418" cy="5736643"/>
              <a:chOff x="150532" y="857249"/>
              <a:chExt cx="9056418" cy="5736643"/>
            </a:xfrm>
          </p:grpSpPr>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32" y="857249"/>
                <a:ext cx="9056418" cy="5736643"/>
              </a:xfrm>
              <a:prstGeom prst="rect">
                <a:avLst/>
              </a:prstGeom>
            </p:spPr>
          </p:pic>
          <p:sp>
            <p:nvSpPr>
              <p:cNvPr id="30" name="TextBox 29"/>
              <p:cNvSpPr txBox="1"/>
              <p:nvPr/>
            </p:nvSpPr>
            <p:spPr>
              <a:xfrm rot="16200000">
                <a:off x="246458" y="1610915"/>
                <a:ext cx="959830" cy="584775"/>
              </a:xfrm>
              <a:prstGeom prst="rect">
                <a:avLst/>
              </a:prstGeom>
              <a:noFill/>
            </p:spPr>
            <p:txBody>
              <a:bodyPr wrap="square" rtlCol="0">
                <a:spAutoFit/>
              </a:bodyPr>
              <a:lstStyle/>
              <a:p>
                <a:pPr algn="ctr"/>
                <a:r>
                  <a:rPr lang="en-US" sz="1600" dirty="0">
                    <a:solidFill>
                      <a:schemeClr val="tx1">
                        <a:lumMod val="75000"/>
                        <a:lumOff val="25000"/>
                      </a:schemeClr>
                    </a:solidFill>
                  </a:rPr>
                  <a:t>Flow (L/s)</a:t>
                </a:r>
              </a:p>
            </p:txBody>
          </p:sp>
          <p:sp>
            <p:nvSpPr>
              <p:cNvPr id="31" name="TextBox 30"/>
              <p:cNvSpPr txBox="1"/>
              <p:nvPr/>
            </p:nvSpPr>
            <p:spPr>
              <a:xfrm rot="16200000">
                <a:off x="-139076" y="3249758"/>
                <a:ext cx="1730897" cy="584775"/>
              </a:xfrm>
              <a:prstGeom prst="rect">
                <a:avLst/>
              </a:prstGeom>
              <a:noFill/>
            </p:spPr>
            <p:txBody>
              <a:bodyPr wrap="square" rtlCol="0">
                <a:spAutoFit/>
              </a:bodyPr>
              <a:lstStyle/>
              <a:p>
                <a:pPr algn="ctr"/>
                <a:r>
                  <a:rPr lang="en-US" sz="1600" dirty="0">
                    <a:solidFill>
                      <a:schemeClr val="tx1">
                        <a:lumMod val="75000"/>
                        <a:lumOff val="25000"/>
                      </a:schemeClr>
                    </a:solidFill>
                  </a:rPr>
                  <a:t>Precipitation (cm/day)</a:t>
                </a:r>
              </a:p>
            </p:txBody>
          </p:sp>
          <p:sp>
            <p:nvSpPr>
              <p:cNvPr id="32" name="TextBox 31"/>
              <p:cNvSpPr txBox="1"/>
              <p:nvPr/>
            </p:nvSpPr>
            <p:spPr>
              <a:xfrm rot="16200000">
                <a:off x="8208" y="5046796"/>
                <a:ext cx="1436329" cy="584775"/>
              </a:xfrm>
              <a:prstGeom prst="rect">
                <a:avLst/>
              </a:prstGeom>
              <a:noFill/>
            </p:spPr>
            <p:txBody>
              <a:bodyPr wrap="square" rtlCol="0">
                <a:spAutoFit/>
              </a:bodyPr>
              <a:lstStyle/>
              <a:p>
                <a:pPr algn="ctr"/>
                <a:r>
                  <a:rPr lang="en-US" sz="1600" dirty="0">
                    <a:solidFill>
                      <a:schemeClr val="tx1">
                        <a:lumMod val="75000"/>
                        <a:lumOff val="25000"/>
                      </a:schemeClr>
                    </a:solidFill>
                  </a:rPr>
                  <a:t>Fractional Area</a:t>
                </a:r>
              </a:p>
            </p:txBody>
          </p:sp>
          <p:sp>
            <p:nvSpPr>
              <p:cNvPr id="33" name="TextBox 32"/>
              <p:cNvSpPr txBox="1"/>
              <p:nvPr/>
            </p:nvSpPr>
            <p:spPr>
              <a:xfrm rot="5400000">
                <a:off x="7955837" y="3249758"/>
                <a:ext cx="1585706" cy="584775"/>
              </a:xfrm>
              <a:prstGeom prst="rect">
                <a:avLst/>
              </a:prstGeom>
              <a:noFill/>
            </p:spPr>
            <p:txBody>
              <a:bodyPr wrap="square" rtlCol="0">
                <a:spAutoFit/>
              </a:bodyPr>
              <a:lstStyle/>
              <a:p>
                <a:pPr algn="ctr"/>
                <a:r>
                  <a:rPr lang="en-US" sz="1600" dirty="0">
                    <a:solidFill>
                      <a:schemeClr val="tx1">
                        <a:lumMod val="75000"/>
                        <a:lumOff val="25000"/>
                      </a:schemeClr>
                    </a:solidFill>
                  </a:rPr>
                  <a:t>Temperature (C)</a:t>
                </a:r>
              </a:p>
            </p:txBody>
          </p:sp>
        </p:grpSp>
      </p:grpSp>
      <p:sp>
        <p:nvSpPr>
          <p:cNvPr id="23" name="TextBox 22"/>
          <p:cNvSpPr txBox="1"/>
          <p:nvPr/>
        </p:nvSpPr>
        <p:spPr>
          <a:xfrm>
            <a:off x="1186082" y="857248"/>
            <a:ext cx="6985318" cy="369332"/>
          </a:xfrm>
          <a:prstGeom prst="rect">
            <a:avLst/>
          </a:prstGeom>
          <a:noFill/>
        </p:spPr>
        <p:txBody>
          <a:bodyPr wrap="square" rtlCol="0">
            <a:spAutoFit/>
          </a:bodyPr>
          <a:lstStyle/>
          <a:p>
            <a:pPr algn="ctr"/>
            <a:r>
              <a:rPr lang="en-US" b="1" i="1" dirty="0">
                <a:solidFill>
                  <a:schemeClr val="tx1">
                    <a:lumMod val="75000"/>
                    <a:lumOff val="25000"/>
                  </a:schemeClr>
                </a:solidFill>
              </a:rPr>
              <a:t>In-Situ </a:t>
            </a:r>
            <a:r>
              <a:rPr lang="en-US" b="1" dirty="0">
                <a:solidFill>
                  <a:schemeClr val="tx1">
                    <a:lumMod val="75000"/>
                    <a:lumOff val="25000"/>
                  </a:schemeClr>
                </a:solidFill>
              </a:rPr>
              <a:t>Flow vs. Simulated Flow: 2017</a:t>
            </a:r>
          </a:p>
        </p:txBody>
      </p:sp>
      <p:sp>
        <p:nvSpPr>
          <p:cNvPr id="24" name="TextBox 23"/>
          <p:cNvSpPr txBox="1"/>
          <p:nvPr/>
        </p:nvSpPr>
        <p:spPr>
          <a:xfrm>
            <a:off x="1511592" y="2643447"/>
            <a:ext cx="6334298" cy="369332"/>
          </a:xfrm>
          <a:prstGeom prst="rect">
            <a:avLst/>
          </a:prstGeom>
          <a:noFill/>
        </p:spPr>
        <p:txBody>
          <a:bodyPr wrap="square" rtlCol="0">
            <a:spAutoFit/>
          </a:bodyPr>
          <a:lstStyle/>
          <a:p>
            <a:pPr algn="ctr"/>
            <a:r>
              <a:rPr lang="en-US" b="1" dirty="0">
                <a:solidFill>
                  <a:schemeClr val="tx1">
                    <a:lumMod val="75000"/>
                    <a:lumOff val="25000"/>
                  </a:schemeClr>
                </a:solidFill>
              </a:rPr>
              <a:t>Precipitation vs. Temperature: 2017</a:t>
            </a:r>
          </a:p>
        </p:txBody>
      </p:sp>
      <p:sp>
        <p:nvSpPr>
          <p:cNvPr id="25" name="TextBox 24"/>
          <p:cNvSpPr txBox="1"/>
          <p:nvPr/>
        </p:nvSpPr>
        <p:spPr>
          <a:xfrm>
            <a:off x="2525745" y="4372497"/>
            <a:ext cx="4305992" cy="369332"/>
          </a:xfrm>
          <a:prstGeom prst="rect">
            <a:avLst/>
          </a:prstGeom>
          <a:noFill/>
        </p:spPr>
        <p:txBody>
          <a:bodyPr wrap="square" rtlCol="0">
            <a:spAutoFit/>
          </a:bodyPr>
          <a:lstStyle/>
          <a:p>
            <a:pPr algn="ctr"/>
            <a:r>
              <a:rPr lang="en-US" b="1" dirty="0">
                <a:solidFill>
                  <a:schemeClr val="tx1">
                    <a:lumMod val="75000"/>
                    <a:lumOff val="25000"/>
                  </a:schemeClr>
                </a:solidFill>
              </a:rPr>
              <a:t>Snow Covered Area: 2017</a:t>
            </a:r>
          </a:p>
        </p:txBody>
      </p:sp>
      <p:grpSp>
        <p:nvGrpSpPr>
          <p:cNvPr id="13" name="Group 12"/>
          <p:cNvGrpSpPr/>
          <p:nvPr/>
        </p:nvGrpSpPr>
        <p:grpSpPr>
          <a:xfrm>
            <a:off x="1356506" y="1348552"/>
            <a:ext cx="3478965" cy="338554"/>
            <a:chOff x="1400925" y="1348552"/>
            <a:chExt cx="3478965" cy="338554"/>
          </a:xfrm>
        </p:grpSpPr>
        <p:sp>
          <p:nvSpPr>
            <p:cNvPr id="20" name="TextBox 19"/>
            <p:cNvSpPr txBox="1"/>
            <p:nvPr/>
          </p:nvSpPr>
          <p:spPr>
            <a:xfrm>
              <a:off x="1400925" y="1348552"/>
              <a:ext cx="1386694" cy="338554"/>
            </a:xfrm>
            <a:prstGeom prst="rect">
              <a:avLst/>
            </a:prstGeom>
            <a:noFill/>
          </p:spPr>
          <p:txBody>
            <a:bodyPr wrap="square" rtlCol="0">
              <a:spAutoFit/>
            </a:bodyPr>
            <a:lstStyle/>
            <a:p>
              <a:r>
                <a:rPr lang="en-US" sz="1600" dirty="0">
                  <a:solidFill>
                    <a:schemeClr val="tx1">
                      <a:lumMod val="75000"/>
                      <a:lumOff val="25000"/>
                    </a:schemeClr>
                  </a:solidFill>
                </a:rPr>
                <a:t>Tuning Zone</a:t>
              </a:r>
            </a:p>
          </p:txBody>
        </p:sp>
        <p:sp>
          <p:nvSpPr>
            <p:cNvPr id="21" name="TextBox 20"/>
            <p:cNvSpPr txBox="1"/>
            <p:nvPr/>
          </p:nvSpPr>
          <p:spPr>
            <a:xfrm>
              <a:off x="3084386" y="1348552"/>
              <a:ext cx="1795504" cy="338554"/>
            </a:xfrm>
            <a:prstGeom prst="rect">
              <a:avLst/>
            </a:prstGeom>
            <a:noFill/>
          </p:spPr>
          <p:txBody>
            <a:bodyPr wrap="square" rtlCol="0">
              <a:spAutoFit/>
            </a:bodyPr>
            <a:lstStyle/>
            <a:p>
              <a:r>
                <a:rPr lang="en-US" sz="1600" dirty="0">
                  <a:solidFill>
                    <a:schemeClr val="tx1">
                      <a:lumMod val="75000"/>
                      <a:lumOff val="25000"/>
                    </a:schemeClr>
                  </a:solidFill>
                </a:rPr>
                <a:t>Projection Zone</a:t>
              </a:r>
            </a:p>
          </p:txBody>
        </p:sp>
      </p:grpSp>
      <p:grpSp>
        <p:nvGrpSpPr>
          <p:cNvPr id="14" name="Group 13"/>
          <p:cNvGrpSpPr/>
          <p:nvPr/>
        </p:nvGrpSpPr>
        <p:grpSpPr>
          <a:xfrm>
            <a:off x="1356506" y="2985600"/>
            <a:ext cx="3478965" cy="338554"/>
            <a:chOff x="1400925" y="2985600"/>
            <a:chExt cx="3478965" cy="338554"/>
          </a:xfrm>
        </p:grpSpPr>
        <p:sp>
          <p:nvSpPr>
            <p:cNvPr id="18" name="TextBox 17"/>
            <p:cNvSpPr txBox="1"/>
            <p:nvPr/>
          </p:nvSpPr>
          <p:spPr>
            <a:xfrm>
              <a:off x="1400925" y="2985600"/>
              <a:ext cx="1386694" cy="338554"/>
            </a:xfrm>
            <a:prstGeom prst="rect">
              <a:avLst/>
            </a:prstGeom>
            <a:noFill/>
          </p:spPr>
          <p:txBody>
            <a:bodyPr wrap="square" rtlCol="0">
              <a:spAutoFit/>
            </a:bodyPr>
            <a:lstStyle/>
            <a:p>
              <a:r>
                <a:rPr lang="en-US" sz="1600" dirty="0">
                  <a:solidFill>
                    <a:schemeClr val="tx1">
                      <a:lumMod val="75000"/>
                      <a:lumOff val="25000"/>
                    </a:schemeClr>
                  </a:solidFill>
                </a:rPr>
                <a:t>Tuning Zone</a:t>
              </a:r>
            </a:p>
          </p:txBody>
        </p:sp>
        <p:sp>
          <p:nvSpPr>
            <p:cNvPr id="19" name="TextBox 18"/>
            <p:cNvSpPr txBox="1"/>
            <p:nvPr/>
          </p:nvSpPr>
          <p:spPr>
            <a:xfrm>
              <a:off x="3084386" y="2985600"/>
              <a:ext cx="1795504" cy="338554"/>
            </a:xfrm>
            <a:prstGeom prst="rect">
              <a:avLst/>
            </a:prstGeom>
            <a:noFill/>
          </p:spPr>
          <p:txBody>
            <a:bodyPr wrap="square" rtlCol="0">
              <a:spAutoFit/>
            </a:bodyPr>
            <a:lstStyle/>
            <a:p>
              <a:r>
                <a:rPr lang="en-US" sz="1600" dirty="0">
                  <a:solidFill>
                    <a:schemeClr val="tx1">
                      <a:lumMod val="75000"/>
                      <a:lumOff val="25000"/>
                    </a:schemeClr>
                  </a:solidFill>
                </a:rPr>
                <a:t>Projection Zone</a:t>
              </a:r>
            </a:p>
          </p:txBody>
        </p:sp>
      </p:grpSp>
      <p:grpSp>
        <p:nvGrpSpPr>
          <p:cNvPr id="15" name="Group 14"/>
          <p:cNvGrpSpPr/>
          <p:nvPr/>
        </p:nvGrpSpPr>
        <p:grpSpPr>
          <a:xfrm>
            <a:off x="1356506" y="4789746"/>
            <a:ext cx="3478965" cy="338554"/>
            <a:chOff x="1312087" y="4789746"/>
            <a:chExt cx="3478965" cy="338554"/>
          </a:xfrm>
        </p:grpSpPr>
        <p:sp>
          <p:nvSpPr>
            <p:cNvPr id="16" name="TextBox 15"/>
            <p:cNvSpPr txBox="1"/>
            <p:nvPr/>
          </p:nvSpPr>
          <p:spPr>
            <a:xfrm>
              <a:off x="1312087" y="4789746"/>
              <a:ext cx="1386694" cy="338554"/>
            </a:xfrm>
            <a:prstGeom prst="rect">
              <a:avLst/>
            </a:prstGeom>
            <a:noFill/>
          </p:spPr>
          <p:txBody>
            <a:bodyPr wrap="square" rtlCol="0">
              <a:spAutoFit/>
            </a:bodyPr>
            <a:lstStyle/>
            <a:p>
              <a:r>
                <a:rPr lang="en-US" sz="1600" dirty="0">
                  <a:solidFill>
                    <a:schemeClr val="tx1">
                      <a:lumMod val="75000"/>
                      <a:lumOff val="25000"/>
                    </a:schemeClr>
                  </a:solidFill>
                </a:rPr>
                <a:t>Tuning Zone</a:t>
              </a:r>
            </a:p>
          </p:txBody>
        </p:sp>
        <p:sp>
          <p:nvSpPr>
            <p:cNvPr id="17" name="TextBox 16"/>
            <p:cNvSpPr txBox="1"/>
            <p:nvPr/>
          </p:nvSpPr>
          <p:spPr>
            <a:xfrm>
              <a:off x="2995548" y="4789746"/>
              <a:ext cx="1795504" cy="338554"/>
            </a:xfrm>
            <a:prstGeom prst="rect">
              <a:avLst/>
            </a:prstGeom>
            <a:noFill/>
          </p:spPr>
          <p:txBody>
            <a:bodyPr wrap="square" rtlCol="0">
              <a:spAutoFit/>
            </a:bodyPr>
            <a:lstStyle/>
            <a:p>
              <a:r>
                <a:rPr lang="en-US" sz="1600" dirty="0">
                  <a:solidFill>
                    <a:schemeClr val="tx1">
                      <a:lumMod val="75000"/>
                      <a:lumOff val="25000"/>
                    </a:schemeClr>
                  </a:solidFill>
                </a:rPr>
                <a:t>Projection Zone</a:t>
              </a:r>
            </a:p>
          </p:txBody>
        </p:sp>
      </p:grpSp>
    </p:spTree>
    <p:extLst>
      <p:ext uri="{BB962C8B-B14F-4D97-AF65-F5344CB8AC3E}">
        <p14:creationId xmlns:p14="http://schemas.microsoft.com/office/powerpoint/2010/main" val="1178027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 name="Picture 1098"/>
          <p:cNvPicPr>
            <a:picLocks noChangeAspect="1"/>
          </p:cNvPicPr>
          <p:nvPr/>
        </p:nvPicPr>
        <p:blipFill rotWithShape="1">
          <a:blip r:embed="rId3" cstate="print">
            <a:extLst>
              <a:ext uri="{28A0092B-C50C-407E-A947-70E740481C1C}">
                <a14:useLocalDpi xmlns:a14="http://schemas.microsoft.com/office/drawing/2010/main" val="0"/>
              </a:ext>
            </a:extLst>
          </a:blip>
          <a:srcRect l="11196" t="9154" r="10767" b="34925"/>
          <a:stretch/>
        </p:blipFill>
        <p:spPr>
          <a:xfrm>
            <a:off x="4792848" y="0"/>
            <a:ext cx="7399152" cy="6861921"/>
          </a:xfrm>
          <a:prstGeom prst="rect">
            <a:avLst/>
          </a:prstGeom>
        </p:spPr>
      </p:pic>
      <p:sp>
        <p:nvSpPr>
          <p:cNvPr id="5" name="Title 4"/>
          <p:cNvSpPr>
            <a:spLocks noGrp="1"/>
          </p:cNvSpPr>
          <p:nvPr>
            <p:ph type="title"/>
          </p:nvPr>
        </p:nvSpPr>
        <p:spPr>
          <a:xfrm>
            <a:off x="1000125" y="474308"/>
            <a:ext cx="3749296" cy="479425"/>
          </a:xfrm>
        </p:spPr>
        <p:txBody>
          <a:bodyPr>
            <a:noAutofit/>
          </a:bodyPr>
          <a:lstStyle/>
          <a:p>
            <a:pPr algn="ctr"/>
            <a:r>
              <a:rPr lang="en-US" dirty="0"/>
              <a:t>Snow Cover Change</a:t>
            </a:r>
          </a:p>
        </p:txBody>
      </p:sp>
      <p:sp>
        <p:nvSpPr>
          <p:cNvPr id="7" name="Text Placeholder 4"/>
          <p:cNvSpPr txBox="1">
            <a:spLocks/>
          </p:cNvSpPr>
          <p:nvPr/>
        </p:nvSpPr>
        <p:spPr>
          <a:xfrm>
            <a:off x="0" y="6519994"/>
            <a:ext cx="5181600" cy="338006"/>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Fremont River Basin Water Resources Team</a:t>
            </a:r>
          </a:p>
        </p:txBody>
      </p:sp>
      <p:grpSp>
        <p:nvGrpSpPr>
          <p:cNvPr id="3" name="Group 2"/>
          <p:cNvGrpSpPr/>
          <p:nvPr/>
        </p:nvGrpSpPr>
        <p:grpSpPr>
          <a:xfrm>
            <a:off x="645215" y="2212041"/>
            <a:ext cx="3415551" cy="3240078"/>
            <a:chOff x="645215" y="2212041"/>
            <a:chExt cx="3415551" cy="3240078"/>
          </a:xfrm>
        </p:grpSpPr>
        <p:grpSp>
          <p:nvGrpSpPr>
            <p:cNvPr id="2" name="Group 1"/>
            <p:cNvGrpSpPr/>
            <p:nvPr/>
          </p:nvGrpSpPr>
          <p:grpSpPr>
            <a:xfrm>
              <a:off x="1476291" y="2840052"/>
              <a:ext cx="2584475" cy="2612067"/>
              <a:chOff x="1476291" y="2840052"/>
              <a:chExt cx="2584475" cy="2612067"/>
            </a:xfrm>
          </p:grpSpPr>
          <p:sp>
            <p:nvSpPr>
              <p:cNvPr id="1064" name="AutoShape 57"/>
              <p:cNvSpPr>
                <a:spLocks noChangeAspect="1" noChangeArrowheads="1" noTextEdit="1"/>
              </p:cNvSpPr>
              <p:nvPr/>
            </p:nvSpPr>
            <p:spPr bwMode="auto">
              <a:xfrm>
                <a:off x="1476291" y="2850919"/>
                <a:ext cx="2584475" cy="2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5" name="Rectangle 59"/>
              <p:cNvSpPr>
                <a:spLocks noChangeArrowheads="1"/>
              </p:cNvSpPr>
              <p:nvPr/>
            </p:nvSpPr>
            <p:spPr bwMode="auto">
              <a:xfrm>
                <a:off x="1478065" y="5200389"/>
                <a:ext cx="427494" cy="245588"/>
              </a:xfrm>
              <a:prstGeom prst="rect">
                <a:avLst/>
              </a:prstGeom>
              <a:solidFill>
                <a:srgbClr val="B31729"/>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6" name="Rectangle 60"/>
              <p:cNvSpPr>
                <a:spLocks noChangeArrowheads="1"/>
              </p:cNvSpPr>
              <p:nvPr/>
            </p:nvSpPr>
            <p:spPr bwMode="auto">
              <a:xfrm>
                <a:off x="1478065" y="5200389"/>
                <a:ext cx="427494" cy="24354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7" name="Rectangle 61"/>
              <p:cNvSpPr>
                <a:spLocks noChangeArrowheads="1"/>
              </p:cNvSpPr>
              <p:nvPr/>
            </p:nvSpPr>
            <p:spPr bwMode="auto">
              <a:xfrm>
                <a:off x="1983607" y="5189521"/>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-9.6 - -7.6</a:t>
                </a:r>
                <a:endParaRPr kumimoji="0" lang="en-US" altLang="en-US" sz="2800" b="0" i="0" u="none" strike="noStrike" cap="none" normalizeH="0" baseline="0" dirty="0">
                  <a:ln>
                    <a:noFill/>
                  </a:ln>
                  <a:solidFill>
                    <a:schemeClr val="tx1"/>
                  </a:solidFill>
                  <a:effectLst/>
                  <a:latin typeface="+mn-lt"/>
                </a:endParaRPr>
              </a:p>
            </p:txBody>
          </p:sp>
          <p:sp>
            <p:nvSpPr>
              <p:cNvPr id="1068" name="Rectangle 62"/>
              <p:cNvSpPr>
                <a:spLocks noChangeArrowheads="1"/>
              </p:cNvSpPr>
              <p:nvPr/>
            </p:nvSpPr>
            <p:spPr bwMode="auto">
              <a:xfrm>
                <a:off x="1478065" y="4864752"/>
                <a:ext cx="427494" cy="245588"/>
              </a:xfrm>
              <a:prstGeom prst="rect">
                <a:avLst/>
              </a:prstGeom>
              <a:solidFill>
                <a:srgbClr val="D65F4D"/>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 name="Rectangle 63"/>
              <p:cNvSpPr>
                <a:spLocks noChangeArrowheads="1"/>
              </p:cNvSpPr>
              <p:nvPr/>
            </p:nvSpPr>
            <p:spPr bwMode="auto">
              <a:xfrm>
                <a:off x="1478065" y="4864752"/>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0" name="Rectangle 64"/>
              <p:cNvSpPr>
                <a:spLocks noChangeArrowheads="1"/>
              </p:cNvSpPr>
              <p:nvPr/>
            </p:nvSpPr>
            <p:spPr bwMode="auto">
              <a:xfrm>
                <a:off x="1983607" y="4853880"/>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-7.6 - -5.1</a:t>
                </a:r>
                <a:endParaRPr kumimoji="0" lang="en-US" altLang="en-US" sz="2800" b="0" i="0" u="none" strike="noStrike" cap="none" normalizeH="0" baseline="0" dirty="0">
                  <a:ln>
                    <a:noFill/>
                  </a:ln>
                  <a:solidFill>
                    <a:schemeClr val="tx1"/>
                  </a:solidFill>
                  <a:effectLst/>
                  <a:latin typeface="+mn-lt"/>
                </a:endParaRPr>
              </a:p>
            </p:txBody>
          </p:sp>
          <p:sp>
            <p:nvSpPr>
              <p:cNvPr id="1071" name="Rectangle 65"/>
              <p:cNvSpPr>
                <a:spLocks noChangeArrowheads="1"/>
              </p:cNvSpPr>
              <p:nvPr/>
            </p:nvSpPr>
            <p:spPr bwMode="auto">
              <a:xfrm>
                <a:off x="1478065" y="4529113"/>
                <a:ext cx="427494" cy="245588"/>
              </a:xfrm>
              <a:prstGeom prst="rect">
                <a:avLst/>
              </a:prstGeom>
              <a:solidFill>
                <a:srgbClr val="F5A48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Rectangle 66"/>
              <p:cNvSpPr>
                <a:spLocks noChangeArrowheads="1"/>
              </p:cNvSpPr>
              <p:nvPr/>
            </p:nvSpPr>
            <p:spPr bwMode="auto">
              <a:xfrm>
                <a:off x="1478065" y="4529113"/>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3" name="Rectangle 67"/>
              <p:cNvSpPr>
                <a:spLocks noChangeArrowheads="1"/>
              </p:cNvSpPr>
              <p:nvPr/>
            </p:nvSpPr>
            <p:spPr bwMode="auto">
              <a:xfrm>
                <a:off x="1983607" y="4518241"/>
                <a:ext cx="9425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-5.1 - -2.5</a:t>
                </a:r>
                <a:endParaRPr kumimoji="0" lang="en-US" altLang="en-US" sz="2800" b="0" i="0" u="none" strike="noStrike" cap="none" normalizeH="0" baseline="0" dirty="0">
                  <a:ln>
                    <a:noFill/>
                  </a:ln>
                  <a:solidFill>
                    <a:schemeClr val="tx1"/>
                  </a:solidFill>
                  <a:effectLst/>
                  <a:latin typeface="+mn-lt"/>
                </a:endParaRPr>
              </a:p>
            </p:txBody>
          </p:sp>
          <p:sp>
            <p:nvSpPr>
              <p:cNvPr id="1074" name="Rectangle 68"/>
              <p:cNvSpPr>
                <a:spLocks noChangeArrowheads="1"/>
              </p:cNvSpPr>
              <p:nvPr/>
            </p:nvSpPr>
            <p:spPr bwMode="auto">
              <a:xfrm>
                <a:off x="1478065" y="4193473"/>
                <a:ext cx="427494" cy="245588"/>
              </a:xfrm>
              <a:prstGeom prst="rect">
                <a:avLst/>
              </a:prstGeom>
              <a:solidFill>
                <a:srgbClr val="FCDEC7"/>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 name="Rectangle 69"/>
              <p:cNvSpPr>
                <a:spLocks noChangeArrowheads="1"/>
              </p:cNvSpPr>
              <p:nvPr/>
            </p:nvSpPr>
            <p:spPr bwMode="auto">
              <a:xfrm>
                <a:off x="1478065" y="4193473"/>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6" name="Rectangle 70"/>
              <p:cNvSpPr>
                <a:spLocks noChangeArrowheads="1"/>
              </p:cNvSpPr>
              <p:nvPr/>
            </p:nvSpPr>
            <p:spPr bwMode="auto">
              <a:xfrm>
                <a:off x="1983607" y="4184649"/>
                <a:ext cx="703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-2.5 - 0</a:t>
                </a:r>
                <a:endParaRPr kumimoji="0" lang="en-US" altLang="en-US" sz="2800" b="0" i="0" u="none" strike="noStrike" cap="none" normalizeH="0" baseline="0" dirty="0">
                  <a:ln>
                    <a:noFill/>
                  </a:ln>
                  <a:solidFill>
                    <a:schemeClr val="tx1"/>
                  </a:solidFill>
                  <a:effectLst/>
                  <a:latin typeface="+mn-lt"/>
                </a:endParaRPr>
              </a:p>
            </p:txBody>
          </p:sp>
          <p:sp>
            <p:nvSpPr>
              <p:cNvPr id="1077" name="Rectangle 71"/>
              <p:cNvSpPr>
                <a:spLocks noChangeArrowheads="1"/>
              </p:cNvSpPr>
              <p:nvPr/>
            </p:nvSpPr>
            <p:spPr bwMode="auto">
              <a:xfrm>
                <a:off x="1478065" y="3855789"/>
                <a:ext cx="427494" cy="247637"/>
              </a:xfrm>
              <a:prstGeom prst="rect">
                <a:avLst/>
              </a:prstGeom>
              <a:solidFill>
                <a:srgbClr val="D1E5F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 name="Rectangle 72"/>
              <p:cNvSpPr>
                <a:spLocks noChangeArrowheads="1"/>
              </p:cNvSpPr>
              <p:nvPr/>
            </p:nvSpPr>
            <p:spPr bwMode="auto">
              <a:xfrm>
                <a:off x="1478065" y="3855789"/>
                <a:ext cx="427494" cy="247637"/>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9" name="Rectangle 73"/>
              <p:cNvSpPr>
                <a:spLocks noChangeArrowheads="1"/>
              </p:cNvSpPr>
              <p:nvPr/>
            </p:nvSpPr>
            <p:spPr bwMode="auto">
              <a:xfrm>
                <a:off x="1983607" y="3846964"/>
                <a:ext cx="6347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0 - 1.6</a:t>
                </a:r>
                <a:endParaRPr kumimoji="0" lang="en-US" altLang="en-US" sz="2800" b="0" i="0" u="none" strike="noStrike" cap="none" normalizeH="0" baseline="0" dirty="0">
                  <a:ln>
                    <a:noFill/>
                  </a:ln>
                  <a:solidFill>
                    <a:schemeClr val="tx1"/>
                  </a:solidFill>
                  <a:effectLst/>
                  <a:latin typeface="+mn-lt"/>
                </a:endParaRPr>
              </a:p>
            </p:txBody>
          </p:sp>
          <p:sp>
            <p:nvSpPr>
              <p:cNvPr id="1080" name="Rectangle 74"/>
              <p:cNvSpPr>
                <a:spLocks noChangeArrowheads="1"/>
              </p:cNvSpPr>
              <p:nvPr/>
            </p:nvSpPr>
            <p:spPr bwMode="auto">
              <a:xfrm>
                <a:off x="1478065" y="3522196"/>
                <a:ext cx="427494" cy="243543"/>
              </a:xfrm>
              <a:prstGeom prst="rect">
                <a:avLst/>
              </a:prstGeom>
              <a:solidFill>
                <a:srgbClr val="92C5DE"/>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 name="Rectangle 75"/>
              <p:cNvSpPr>
                <a:spLocks noChangeArrowheads="1"/>
              </p:cNvSpPr>
              <p:nvPr/>
            </p:nvSpPr>
            <p:spPr bwMode="auto">
              <a:xfrm>
                <a:off x="1478065" y="3522196"/>
                <a:ext cx="427494" cy="243543"/>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2" name="Rectangle 76"/>
              <p:cNvSpPr>
                <a:spLocks noChangeArrowheads="1"/>
              </p:cNvSpPr>
              <p:nvPr/>
            </p:nvSpPr>
            <p:spPr bwMode="auto">
              <a:xfrm>
                <a:off x="1983607" y="3511326"/>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1.6 - 3.2</a:t>
                </a:r>
                <a:endParaRPr kumimoji="0" lang="en-US" altLang="en-US" sz="2800" b="0" i="0" u="none" strike="noStrike" cap="none" normalizeH="0" baseline="0" dirty="0">
                  <a:ln>
                    <a:noFill/>
                  </a:ln>
                  <a:solidFill>
                    <a:schemeClr val="tx1"/>
                  </a:solidFill>
                  <a:effectLst/>
                  <a:latin typeface="+mn-lt"/>
                </a:endParaRPr>
              </a:p>
            </p:txBody>
          </p:sp>
          <p:sp>
            <p:nvSpPr>
              <p:cNvPr id="1083" name="Rectangle 77"/>
              <p:cNvSpPr>
                <a:spLocks noChangeArrowheads="1"/>
              </p:cNvSpPr>
              <p:nvPr/>
            </p:nvSpPr>
            <p:spPr bwMode="auto">
              <a:xfrm>
                <a:off x="1478065" y="3186557"/>
                <a:ext cx="427494" cy="245588"/>
              </a:xfrm>
              <a:prstGeom prst="rect">
                <a:avLst/>
              </a:prstGeom>
              <a:solidFill>
                <a:srgbClr val="4291C2"/>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 name="Rectangle 78"/>
              <p:cNvSpPr>
                <a:spLocks noChangeArrowheads="1"/>
              </p:cNvSpPr>
              <p:nvPr/>
            </p:nvSpPr>
            <p:spPr bwMode="auto">
              <a:xfrm>
                <a:off x="1478065" y="3186557"/>
                <a:ext cx="427494" cy="245588"/>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5" name="Rectangle 79"/>
              <p:cNvSpPr>
                <a:spLocks noChangeArrowheads="1"/>
              </p:cNvSpPr>
              <p:nvPr/>
            </p:nvSpPr>
            <p:spPr bwMode="auto">
              <a:xfrm>
                <a:off x="1983607" y="3175689"/>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3.2 - 4.7</a:t>
                </a:r>
                <a:endParaRPr kumimoji="0" lang="en-US" altLang="en-US" sz="2800" b="0" i="0" u="none" strike="noStrike" cap="none" normalizeH="0" baseline="0" dirty="0">
                  <a:ln>
                    <a:noFill/>
                  </a:ln>
                  <a:solidFill>
                    <a:schemeClr val="tx1"/>
                  </a:solidFill>
                  <a:effectLst/>
                  <a:latin typeface="+mn-lt"/>
                </a:endParaRPr>
              </a:p>
            </p:txBody>
          </p:sp>
          <p:sp>
            <p:nvSpPr>
              <p:cNvPr id="1086" name="Rectangle 80"/>
              <p:cNvSpPr>
                <a:spLocks noChangeArrowheads="1"/>
              </p:cNvSpPr>
              <p:nvPr/>
            </p:nvSpPr>
            <p:spPr bwMode="auto">
              <a:xfrm>
                <a:off x="1478065" y="2850919"/>
                <a:ext cx="427494" cy="245590"/>
              </a:xfrm>
              <a:prstGeom prst="rect">
                <a:avLst/>
              </a:prstGeom>
              <a:solidFill>
                <a:srgbClr val="2066AB"/>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 name="Rectangle 81"/>
              <p:cNvSpPr>
                <a:spLocks noChangeArrowheads="1"/>
              </p:cNvSpPr>
              <p:nvPr/>
            </p:nvSpPr>
            <p:spPr bwMode="auto">
              <a:xfrm>
                <a:off x="1478065" y="2850919"/>
                <a:ext cx="427494" cy="245590"/>
              </a:xfrm>
              <a:prstGeom prst="rect">
                <a:avLst/>
              </a:prstGeom>
              <a:noFill/>
              <a:ln w="12700">
                <a:solidFill>
                  <a:srgbClr val="6E6E6E"/>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8" name="Rectangle 82"/>
              <p:cNvSpPr>
                <a:spLocks noChangeArrowheads="1"/>
              </p:cNvSpPr>
              <p:nvPr/>
            </p:nvSpPr>
            <p:spPr bwMode="auto">
              <a:xfrm>
                <a:off x="1983607" y="2840052"/>
                <a:ext cx="8047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rPr>
                  <a:t> 4.7 - 6.3</a:t>
                </a:r>
                <a:endParaRPr kumimoji="0" lang="en-US" altLang="en-US" sz="2800" b="0" i="0" u="none" strike="noStrike" cap="none" normalizeH="0" baseline="0" dirty="0">
                  <a:ln>
                    <a:noFill/>
                  </a:ln>
                  <a:solidFill>
                    <a:schemeClr val="tx1"/>
                  </a:solidFill>
                  <a:effectLst/>
                  <a:latin typeface="+mn-lt"/>
                </a:endParaRPr>
              </a:p>
            </p:txBody>
          </p:sp>
        </p:grpSp>
        <p:sp>
          <p:nvSpPr>
            <p:cNvPr id="1091" name="TextBox 1090"/>
            <p:cNvSpPr txBox="1"/>
            <p:nvPr/>
          </p:nvSpPr>
          <p:spPr>
            <a:xfrm>
              <a:off x="645215" y="2212041"/>
              <a:ext cx="3311572" cy="515592"/>
            </a:xfrm>
            <a:prstGeom prst="rect">
              <a:avLst/>
            </a:prstGeom>
            <a:noFill/>
          </p:spPr>
          <p:txBody>
            <a:bodyPr wrap="square" rtlCol="0">
              <a:spAutoFit/>
            </a:bodyPr>
            <a:lstStyle/>
            <a:p>
              <a:pPr algn="ctr"/>
              <a:r>
                <a:rPr lang="en-US" sz="1600" b="1" dirty="0">
                  <a:solidFill>
                    <a:schemeClr val="tx1">
                      <a:lumMod val="75000"/>
                      <a:lumOff val="25000"/>
                    </a:schemeClr>
                  </a:solidFill>
                </a:rPr>
                <a:t>% Difference</a:t>
              </a:r>
            </a:p>
          </p:txBody>
        </p:sp>
      </p:grpSp>
      <p:sp>
        <p:nvSpPr>
          <p:cNvPr id="33" name="TextBox 32">
            <a:extLst>
              <a:ext uri="{FF2B5EF4-FFF2-40B4-BE49-F238E27FC236}">
                <a16:creationId xmlns:a16="http://schemas.microsoft.com/office/drawing/2014/main" xmlns="" id="{BD3E4B7B-7C6F-42E6-B979-B628FD0DBA6E}"/>
              </a:ext>
            </a:extLst>
          </p:cNvPr>
          <p:cNvSpPr txBox="1"/>
          <p:nvPr/>
        </p:nvSpPr>
        <p:spPr>
          <a:xfrm>
            <a:off x="5507858" y="6558192"/>
            <a:ext cx="3178941"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Landsat 8 OLI Natural Color Imagery</a:t>
            </a:r>
            <a:endParaRPr lang="en-US" dirty="0">
              <a:solidFill>
                <a:schemeClr val="bg1"/>
              </a:solidFill>
            </a:endParaRPr>
          </a:p>
        </p:txBody>
      </p:sp>
    </p:spTree>
    <p:extLst>
      <p:ext uri="{BB962C8B-B14F-4D97-AF65-F5344CB8AC3E}">
        <p14:creationId xmlns:p14="http://schemas.microsoft.com/office/powerpoint/2010/main" val="196123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a:t>Community Concerns</a:t>
            </a:r>
          </a:p>
        </p:txBody>
      </p:sp>
      <p:pic>
        <p:nvPicPr>
          <p:cNvPr id="8" name="Picture Placeholder 7"/>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25" t="19448" r="-25" b="25347"/>
          <a:stretch/>
        </p:blipFill>
        <p:spPr>
          <a:xfrm>
            <a:off x="3048" y="1786597"/>
            <a:ext cx="12188952" cy="5071404"/>
          </a:xfrm>
        </p:spPr>
      </p:pic>
      <p:sp>
        <p:nvSpPr>
          <p:cNvPr id="6" name="Text Placeholder 5"/>
          <p:cNvSpPr>
            <a:spLocks noGrp="1"/>
          </p:cNvSpPr>
          <p:nvPr>
            <p:ph type="body" sz="half" idx="2"/>
          </p:nvPr>
        </p:nvSpPr>
        <p:spPr>
          <a:xfrm>
            <a:off x="1000125" y="993666"/>
            <a:ext cx="10233148" cy="792932"/>
          </a:xfrm>
        </p:spPr>
        <p:txBody>
          <a:bodyPr>
            <a:normAutofit/>
          </a:bodyPr>
          <a:lstStyle/>
          <a:p>
            <a:r>
              <a:rPr lang="en-US" sz="2400" dirty="0"/>
              <a:t>Capitol Reef National Park manages historic orchards and pastures, which rely on irrigation water from the Fremont River</a:t>
            </a:r>
          </a:p>
        </p:txBody>
      </p:sp>
      <p:sp>
        <p:nvSpPr>
          <p:cNvPr id="7" name="Text Placeholder 4"/>
          <p:cNvSpPr txBox="1">
            <a:spLocks/>
          </p:cNvSpPr>
          <p:nvPr/>
        </p:nvSpPr>
        <p:spPr>
          <a:xfrm>
            <a:off x="8564118" y="6566095"/>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a:solidFill>
                  <a:schemeClr val="bg1"/>
                </a:solidFill>
              </a:rPr>
              <a:t>National Park Service</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1441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tretch>
            <a:fillRect/>
          </a:stretch>
        </p:blipFill>
        <p:spPr>
          <a:xfrm>
            <a:off x="0" y="1243433"/>
            <a:ext cx="7486090" cy="5614567"/>
          </a:xfrm>
        </p:spPr>
      </p:pic>
      <p:sp>
        <p:nvSpPr>
          <p:cNvPr id="5" name="Title 4"/>
          <p:cNvSpPr>
            <a:spLocks noGrp="1"/>
          </p:cNvSpPr>
          <p:nvPr>
            <p:ph type="title"/>
          </p:nvPr>
        </p:nvSpPr>
        <p:spPr/>
        <p:txBody>
          <a:bodyPr>
            <a:normAutofit fontScale="90000"/>
          </a:bodyPr>
          <a:lstStyle/>
          <a:p>
            <a:r>
              <a:rPr lang="en-US" dirty="0"/>
              <a:t>Community Concerns</a:t>
            </a:r>
          </a:p>
        </p:txBody>
      </p:sp>
      <p:sp>
        <p:nvSpPr>
          <p:cNvPr id="6" name="Text Placeholder 5"/>
          <p:cNvSpPr>
            <a:spLocks noGrp="1"/>
          </p:cNvSpPr>
          <p:nvPr>
            <p:ph type="body" sz="half" idx="2"/>
          </p:nvPr>
        </p:nvSpPr>
        <p:spPr>
          <a:xfrm>
            <a:off x="7620000" y="977522"/>
            <a:ext cx="4295775" cy="5880478"/>
          </a:xfrm>
        </p:spPr>
        <p:txBody>
          <a:bodyPr anchor="ctr">
            <a:normAutofit/>
          </a:bodyPr>
          <a:lstStyle/>
          <a:p>
            <a:pPr marL="342900" lvl="0" indent="-342900">
              <a:spcBef>
                <a:spcPts val="0"/>
              </a:spcBef>
              <a:spcAft>
                <a:spcPts val="2000"/>
              </a:spcAft>
              <a:buClr>
                <a:srgbClr val="3289B4"/>
              </a:buClr>
              <a:buFont typeface="Webdings" panose="05030102010509060703" pitchFamily="18" charset="2"/>
              <a:buChar char="4"/>
            </a:pPr>
            <a:r>
              <a:rPr lang="en-US" sz="2400" dirty="0">
                <a:solidFill>
                  <a:prstClr val="black">
                    <a:lumMod val="75000"/>
                    <a:lumOff val="25000"/>
                  </a:prstClr>
                </a:solidFill>
              </a:rPr>
              <a:t>The </a:t>
            </a:r>
            <a:r>
              <a:rPr lang="en-US" sz="2400" dirty="0"/>
              <a:t>Natural Resources Conservation Service (</a:t>
            </a:r>
            <a:r>
              <a:rPr lang="en-US" sz="2400" dirty="0">
                <a:solidFill>
                  <a:prstClr val="black">
                    <a:lumMod val="75000"/>
                    <a:lumOff val="25000"/>
                  </a:prstClr>
                </a:solidFill>
              </a:rPr>
              <a:t>NRCS)</a:t>
            </a:r>
            <a:r>
              <a:rPr lang="en-US" sz="2400" dirty="0"/>
              <a:t> of the USDA </a:t>
            </a:r>
            <a:r>
              <a:rPr lang="en-US" sz="2400" dirty="0">
                <a:solidFill>
                  <a:prstClr val="black">
                    <a:lumMod val="75000"/>
                    <a:lumOff val="25000"/>
                  </a:prstClr>
                </a:solidFill>
              </a:rPr>
              <a:t>creates forecasts for the Dirty Devil River </a:t>
            </a:r>
          </a:p>
          <a:p>
            <a:pPr lvl="0">
              <a:spcBef>
                <a:spcPts val="0"/>
              </a:spcBef>
              <a:spcAft>
                <a:spcPts val="2000"/>
              </a:spcAft>
              <a:buClr>
                <a:srgbClr val="3289B4"/>
              </a:buClr>
            </a:pPr>
            <a:endParaRPr lang="en-US" sz="2400" dirty="0">
              <a:solidFill>
                <a:prstClr val="black">
                  <a:lumMod val="75000"/>
                  <a:lumOff val="25000"/>
                </a:prstClr>
              </a:solidFill>
            </a:endParaRPr>
          </a:p>
          <a:p>
            <a:pPr marL="342900" lvl="0" indent="-342900">
              <a:spcBef>
                <a:spcPts val="0"/>
              </a:spcBef>
              <a:spcAft>
                <a:spcPts val="2000"/>
              </a:spcAft>
              <a:buClr>
                <a:srgbClr val="3289B4"/>
              </a:buClr>
              <a:buFont typeface="Webdings" panose="05030102010509060703" pitchFamily="18" charset="2"/>
              <a:buChar char="4"/>
            </a:pPr>
            <a:r>
              <a:rPr lang="en-US" sz="2400" dirty="0"/>
              <a:t>The NRCS does not forecast for the Fremont River</a:t>
            </a:r>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Monet</a:t>
            </a:r>
          </a:p>
        </p:txBody>
      </p:sp>
      <p:sp>
        <p:nvSpPr>
          <p:cNvPr id="9" name="Text Placeholder 4">
            <a:extLst>
              <a:ext uri="{FF2B5EF4-FFF2-40B4-BE49-F238E27FC236}">
                <a16:creationId xmlns:a16="http://schemas.microsoft.com/office/drawing/2014/main" xmlns="" id="{71D73F8E-B63D-4C59-8F2F-852E1E8DA23E}"/>
              </a:ext>
            </a:extLst>
          </p:cNvPr>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National Park Service</a:t>
            </a:r>
          </a:p>
        </p:txBody>
      </p:sp>
    </p:spTree>
    <p:extLst>
      <p:ext uri="{BB962C8B-B14F-4D97-AF65-F5344CB8AC3E}">
        <p14:creationId xmlns:p14="http://schemas.microsoft.com/office/powerpoint/2010/main" val="176753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a:extLst>
              <a:ext uri="{FF2B5EF4-FFF2-40B4-BE49-F238E27FC236}">
                <a16:creationId xmlns:a16="http://schemas.microsoft.com/office/drawing/2014/main" xmlns="" id="{73F0AEFA-3D8A-4E0D-A3E6-3FEF0A20F2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722" b="3151"/>
          <a:stretch/>
        </p:blipFill>
        <p:spPr>
          <a:xfrm>
            <a:off x="2090" y="2044747"/>
            <a:ext cx="12187821" cy="4804117"/>
          </a:xfrm>
          <a:prstGeom prst="rect">
            <a:avLst/>
          </a:prstGeom>
        </p:spPr>
      </p:pic>
      <p:sp>
        <p:nvSpPr>
          <p:cNvPr id="5" name="Title 4"/>
          <p:cNvSpPr>
            <a:spLocks noGrp="1"/>
          </p:cNvSpPr>
          <p:nvPr>
            <p:ph type="title"/>
          </p:nvPr>
        </p:nvSpPr>
        <p:spPr/>
        <p:txBody>
          <a:bodyPr>
            <a:normAutofit fontScale="90000"/>
          </a:bodyPr>
          <a:lstStyle/>
          <a:p>
            <a:r>
              <a:rPr lang="en-US" dirty="0"/>
              <a:t>Project Partners</a:t>
            </a:r>
          </a:p>
        </p:txBody>
      </p:sp>
      <p:sp>
        <p:nvSpPr>
          <p:cNvPr id="6" name="Text Placeholder 5"/>
          <p:cNvSpPr>
            <a:spLocks noGrp="1"/>
          </p:cNvSpPr>
          <p:nvPr>
            <p:ph type="body" sz="half" idx="2"/>
          </p:nvPr>
        </p:nvSpPr>
        <p:spPr>
          <a:xfrm>
            <a:off x="1000125" y="993665"/>
            <a:ext cx="9707204" cy="1060218"/>
          </a:xfrm>
        </p:spPr>
        <p:txBody>
          <a:bodyPr>
            <a:noAutofit/>
          </a:bodyPr>
          <a:lstStyle/>
          <a:p>
            <a:pPr marL="342900" lvl="0" indent="-342900">
              <a:lnSpc>
                <a:spcPct val="100000"/>
              </a:lnSpc>
              <a:spcBef>
                <a:spcPts val="0"/>
              </a:spcBef>
              <a:spcAft>
                <a:spcPts val="1000"/>
              </a:spcAft>
              <a:buClr>
                <a:srgbClr val="3289B4"/>
              </a:buClr>
              <a:buFont typeface="Webdings" panose="05030102010509060703" pitchFamily="18" charset="2"/>
              <a:buChar char="4"/>
            </a:pPr>
            <a:r>
              <a:rPr lang="en-US" sz="2400" dirty="0">
                <a:latin typeface="Century Gothic" panose="020F0302020204030204"/>
              </a:rPr>
              <a:t>Northern Colorado Plateau Network, National Park Service </a:t>
            </a:r>
          </a:p>
          <a:p>
            <a:pPr marL="342900" lvl="0" indent="-342900">
              <a:lnSpc>
                <a:spcPct val="100000"/>
              </a:lnSpc>
              <a:spcBef>
                <a:spcPts val="0"/>
              </a:spcBef>
              <a:spcAft>
                <a:spcPts val="1000"/>
              </a:spcAft>
              <a:buClr>
                <a:srgbClr val="3289B4"/>
              </a:buClr>
              <a:buFont typeface="Webdings" panose="05030102010509060703" pitchFamily="18" charset="2"/>
              <a:buChar char="4"/>
            </a:pPr>
            <a:r>
              <a:rPr lang="en-US" sz="2400" dirty="0">
                <a:latin typeface="Century Gothic" panose="020F0302020204030204"/>
              </a:rPr>
              <a:t>Capitol Reef National Park, National Park Service</a:t>
            </a:r>
          </a:p>
        </p:txBody>
      </p:sp>
      <p:sp>
        <p:nvSpPr>
          <p:cNvPr id="7" name="Text Placeholder 4"/>
          <p:cNvSpPr txBox="1">
            <a:spLocks/>
          </p:cNvSpPr>
          <p:nvPr/>
        </p:nvSpPr>
        <p:spPr>
          <a:xfrm>
            <a:off x="8746998" y="6592816"/>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lang="en-US" dirty="0" err="1">
                <a:solidFill>
                  <a:schemeClr val="bg1"/>
                </a:solidFill>
              </a:rPr>
              <a:t>daveynin</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xmlns="" id="{FA493627-C1E4-4F30-B4E7-1C70799EA2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7246" y="365124"/>
            <a:ext cx="1206518" cy="1571773"/>
          </a:xfrm>
          <a:prstGeom prst="rect">
            <a:avLst/>
          </a:prstGeom>
        </p:spPr>
      </p:pic>
    </p:spTree>
    <p:extLst>
      <p:ext uri="{BB962C8B-B14F-4D97-AF65-F5344CB8AC3E}">
        <p14:creationId xmlns:p14="http://schemas.microsoft.com/office/powerpoint/2010/main" val="3377057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xmlns="" id="{6F2E417E-1045-4272-B796-6CA57C07FB79}"/>
              </a:ext>
            </a:extLst>
          </p:cNvPr>
          <p:cNvPicPr>
            <a:picLocks noGrp="1" noChangeAspect="1"/>
          </p:cNvPicPr>
          <p:nvPr>
            <p:ph type="pic" idx="10"/>
          </p:nvPr>
        </p:nvPicPr>
        <p:blipFill>
          <a:blip r:embed="rId3" cstate="print">
            <a:extLst>
              <a:ext uri="{28A0092B-C50C-407E-A947-70E740481C1C}">
                <a14:useLocalDpi xmlns:a14="http://schemas.microsoft.com/office/drawing/2010/main" val="0"/>
              </a:ext>
            </a:extLst>
          </a:blip>
          <a:stretch>
            <a:fillRect/>
          </a:stretch>
        </p:blipFill>
        <p:spPr>
          <a:xfrm>
            <a:off x="596582" y="1213971"/>
            <a:ext cx="3830383" cy="3830383"/>
          </a:xfrm>
        </p:spPr>
      </p:pic>
      <p:sp>
        <p:nvSpPr>
          <p:cNvPr id="5" name="Title 4"/>
          <p:cNvSpPr>
            <a:spLocks noGrp="1"/>
          </p:cNvSpPr>
          <p:nvPr>
            <p:ph type="title"/>
          </p:nvPr>
        </p:nvSpPr>
        <p:spPr/>
        <p:txBody>
          <a:bodyPr/>
          <a:lstStyle/>
          <a:p>
            <a:r>
              <a:rPr lang="en-US" dirty="0"/>
              <a:t>Study Area</a:t>
            </a:r>
          </a:p>
        </p:txBody>
      </p:sp>
      <p:pic>
        <p:nvPicPr>
          <p:cNvPr id="3" name="Picture 2">
            <a:extLst>
              <a:ext uri="{FF2B5EF4-FFF2-40B4-BE49-F238E27FC236}">
                <a16:creationId xmlns:a16="http://schemas.microsoft.com/office/drawing/2014/main" xmlns="" id="{AF38883D-124B-4CBC-BE1B-DDDA8DFCF77F}"/>
              </a:ext>
            </a:extLst>
          </p:cNvPr>
          <p:cNvPicPr>
            <a:picLocks noChangeAspect="1"/>
          </p:cNvPicPr>
          <p:nvPr/>
        </p:nvPicPr>
        <p:blipFill rotWithShape="1">
          <a:blip r:embed="rId4">
            <a:extLst>
              <a:ext uri="{28A0092B-C50C-407E-A947-70E740481C1C}">
                <a14:useLocalDpi xmlns:a14="http://schemas.microsoft.com/office/drawing/2010/main" val="0"/>
              </a:ext>
            </a:extLst>
          </a:blip>
          <a:srcRect r="77536"/>
          <a:stretch/>
        </p:blipFill>
        <p:spPr>
          <a:xfrm>
            <a:off x="249695" y="5373631"/>
            <a:ext cx="1009631" cy="959366"/>
          </a:xfrm>
          <a:prstGeom prst="rect">
            <a:avLst/>
          </a:prstGeom>
        </p:spPr>
      </p:pic>
      <p:sp>
        <p:nvSpPr>
          <p:cNvPr id="6" name="Text Placeholder 5"/>
          <p:cNvSpPr>
            <a:spLocks noGrp="1"/>
          </p:cNvSpPr>
          <p:nvPr>
            <p:ph type="body" sz="half" idx="2"/>
          </p:nvPr>
        </p:nvSpPr>
        <p:spPr>
          <a:xfrm>
            <a:off x="1224639" y="5282125"/>
            <a:ext cx="3409717" cy="1142378"/>
          </a:xfrm>
          <a:noFill/>
        </p:spPr>
        <p:txBody>
          <a:bodyPr anchor="ctr">
            <a:normAutofit/>
          </a:bodyPr>
          <a:lstStyle/>
          <a:p>
            <a:pPr>
              <a:spcBef>
                <a:spcPts val="0"/>
              </a:spcBef>
              <a:spcAft>
                <a:spcPts val="1800"/>
              </a:spcAft>
              <a:buClr>
                <a:srgbClr val="3289B4"/>
              </a:buClr>
            </a:pPr>
            <a:r>
              <a:rPr lang="en-US" dirty="0"/>
              <a:t>Fremont River Watershed</a:t>
            </a:r>
          </a:p>
          <a:p>
            <a:pPr>
              <a:spcBef>
                <a:spcPts val="0"/>
              </a:spcBef>
              <a:spcAft>
                <a:spcPts val="1800"/>
              </a:spcAft>
              <a:buClr>
                <a:srgbClr val="3289B4"/>
              </a:buClr>
            </a:pPr>
            <a:r>
              <a:rPr lang="en-US" dirty="0"/>
              <a:t>Fremont River &amp; Tributaries</a:t>
            </a: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1844" t="1844"/>
          <a:stretch/>
        </p:blipFill>
        <p:spPr>
          <a:xfrm>
            <a:off x="4906280" y="0"/>
            <a:ext cx="7285720" cy="6813756"/>
          </a:xfrm>
          <a:prstGeom prst="rect">
            <a:avLst/>
          </a:prstGeom>
          <a:ln>
            <a:noFill/>
          </a:ln>
        </p:spPr>
      </p:pic>
      <p:sp>
        <p:nvSpPr>
          <p:cNvPr id="7" name="TextBox 6">
            <a:extLst>
              <a:ext uri="{FF2B5EF4-FFF2-40B4-BE49-F238E27FC236}">
                <a16:creationId xmlns:a16="http://schemas.microsoft.com/office/drawing/2014/main" xmlns="" id="{CAFE0334-6F72-42EE-9D88-33B31A71D13D}"/>
              </a:ext>
            </a:extLst>
          </p:cNvPr>
          <p:cNvSpPr txBox="1"/>
          <p:nvPr/>
        </p:nvSpPr>
        <p:spPr>
          <a:xfrm>
            <a:off x="1997797" y="2555506"/>
            <a:ext cx="652743" cy="338554"/>
          </a:xfrm>
          <a:prstGeom prst="rect">
            <a:avLst/>
          </a:prstGeom>
          <a:noFill/>
        </p:spPr>
        <p:txBody>
          <a:bodyPr wrap="none" rtlCol="0">
            <a:spAutoFit/>
          </a:bodyPr>
          <a:lstStyle/>
          <a:p>
            <a:r>
              <a:rPr lang="en-US" sz="1600" dirty="0">
                <a:solidFill>
                  <a:schemeClr val="tx1">
                    <a:lumMod val="75000"/>
                    <a:lumOff val="25000"/>
                  </a:schemeClr>
                </a:solidFill>
              </a:rPr>
              <a:t>Utah</a:t>
            </a:r>
          </a:p>
        </p:txBody>
      </p:sp>
      <p:sp>
        <p:nvSpPr>
          <p:cNvPr id="12" name="TextBox 11">
            <a:extLst>
              <a:ext uri="{FF2B5EF4-FFF2-40B4-BE49-F238E27FC236}">
                <a16:creationId xmlns:a16="http://schemas.microsoft.com/office/drawing/2014/main" xmlns="" id="{47EEEA54-70BF-4295-86D0-9034B9752A0F}"/>
              </a:ext>
            </a:extLst>
          </p:cNvPr>
          <p:cNvSpPr txBox="1"/>
          <p:nvPr/>
        </p:nvSpPr>
        <p:spPr>
          <a:xfrm>
            <a:off x="3443986" y="2917684"/>
            <a:ext cx="529312" cy="338554"/>
          </a:xfrm>
          <a:prstGeom prst="rect">
            <a:avLst/>
          </a:prstGeom>
          <a:noFill/>
        </p:spPr>
        <p:txBody>
          <a:bodyPr wrap="none" rtlCol="0">
            <a:spAutoFit/>
          </a:bodyPr>
          <a:lstStyle/>
          <a:p>
            <a:r>
              <a:rPr lang="en-US" sz="1600" dirty="0">
                <a:solidFill>
                  <a:schemeClr val="tx1">
                    <a:lumMod val="75000"/>
                    <a:lumOff val="25000"/>
                  </a:schemeClr>
                </a:solidFill>
              </a:rPr>
              <a:t>CO</a:t>
            </a:r>
          </a:p>
        </p:txBody>
      </p:sp>
      <p:sp>
        <p:nvSpPr>
          <p:cNvPr id="15" name="TextBox 14">
            <a:extLst>
              <a:ext uri="{FF2B5EF4-FFF2-40B4-BE49-F238E27FC236}">
                <a16:creationId xmlns:a16="http://schemas.microsoft.com/office/drawing/2014/main" xmlns="" id="{EE88B499-5DFA-4017-9364-5234A97ED257}"/>
              </a:ext>
            </a:extLst>
          </p:cNvPr>
          <p:cNvSpPr txBox="1"/>
          <p:nvPr/>
        </p:nvSpPr>
        <p:spPr>
          <a:xfrm>
            <a:off x="3443986" y="1722375"/>
            <a:ext cx="503664" cy="338554"/>
          </a:xfrm>
          <a:prstGeom prst="rect">
            <a:avLst/>
          </a:prstGeom>
          <a:noFill/>
        </p:spPr>
        <p:txBody>
          <a:bodyPr wrap="none" rtlCol="0">
            <a:spAutoFit/>
          </a:bodyPr>
          <a:lstStyle/>
          <a:p>
            <a:r>
              <a:rPr lang="en-US" sz="1600" dirty="0">
                <a:solidFill>
                  <a:schemeClr val="tx1">
                    <a:lumMod val="75000"/>
                    <a:lumOff val="25000"/>
                  </a:schemeClr>
                </a:solidFill>
              </a:rPr>
              <a:t>WY</a:t>
            </a:r>
          </a:p>
        </p:txBody>
      </p:sp>
      <p:sp>
        <p:nvSpPr>
          <p:cNvPr id="16" name="TextBox 15">
            <a:extLst>
              <a:ext uri="{FF2B5EF4-FFF2-40B4-BE49-F238E27FC236}">
                <a16:creationId xmlns:a16="http://schemas.microsoft.com/office/drawing/2014/main" xmlns="" id="{532A5762-6BE9-48FC-A744-CD807A71D14C}"/>
              </a:ext>
            </a:extLst>
          </p:cNvPr>
          <p:cNvSpPr txBox="1"/>
          <p:nvPr/>
        </p:nvSpPr>
        <p:spPr>
          <a:xfrm>
            <a:off x="3455163" y="4264551"/>
            <a:ext cx="526106" cy="338554"/>
          </a:xfrm>
          <a:prstGeom prst="rect">
            <a:avLst/>
          </a:prstGeom>
          <a:noFill/>
        </p:spPr>
        <p:txBody>
          <a:bodyPr wrap="none" rtlCol="0">
            <a:spAutoFit/>
          </a:bodyPr>
          <a:lstStyle/>
          <a:p>
            <a:r>
              <a:rPr lang="en-US" sz="1600" dirty="0">
                <a:solidFill>
                  <a:schemeClr val="tx1">
                    <a:lumMod val="75000"/>
                    <a:lumOff val="25000"/>
                  </a:schemeClr>
                </a:solidFill>
              </a:rPr>
              <a:t>NM</a:t>
            </a:r>
          </a:p>
        </p:txBody>
      </p:sp>
      <p:sp>
        <p:nvSpPr>
          <p:cNvPr id="17" name="TextBox 16">
            <a:extLst>
              <a:ext uri="{FF2B5EF4-FFF2-40B4-BE49-F238E27FC236}">
                <a16:creationId xmlns:a16="http://schemas.microsoft.com/office/drawing/2014/main" xmlns="" id="{68C84A82-044F-48B5-B167-48D282AE3060}"/>
              </a:ext>
            </a:extLst>
          </p:cNvPr>
          <p:cNvSpPr txBox="1"/>
          <p:nvPr/>
        </p:nvSpPr>
        <p:spPr>
          <a:xfrm>
            <a:off x="2106802" y="4279449"/>
            <a:ext cx="434734" cy="338554"/>
          </a:xfrm>
          <a:prstGeom prst="rect">
            <a:avLst/>
          </a:prstGeom>
          <a:noFill/>
        </p:spPr>
        <p:txBody>
          <a:bodyPr wrap="none" rtlCol="0">
            <a:spAutoFit/>
          </a:bodyPr>
          <a:lstStyle/>
          <a:p>
            <a:r>
              <a:rPr lang="en-US" sz="1600" dirty="0">
                <a:solidFill>
                  <a:schemeClr val="tx1">
                    <a:lumMod val="75000"/>
                    <a:lumOff val="25000"/>
                  </a:schemeClr>
                </a:solidFill>
              </a:rPr>
              <a:t>AZ</a:t>
            </a:r>
          </a:p>
        </p:txBody>
      </p:sp>
      <p:sp>
        <p:nvSpPr>
          <p:cNvPr id="18" name="TextBox 17">
            <a:extLst>
              <a:ext uri="{FF2B5EF4-FFF2-40B4-BE49-F238E27FC236}">
                <a16:creationId xmlns:a16="http://schemas.microsoft.com/office/drawing/2014/main" xmlns="" id="{EAEFE780-9BAD-4C54-8189-5EAF0FE1AA1A}"/>
              </a:ext>
            </a:extLst>
          </p:cNvPr>
          <p:cNvSpPr txBox="1"/>
          <p:nvPr/>
        </p:nvSpPr>
        <p:spPr>
          <a:xfrm>
            <a:off x="867985" y="2950088"/>
            <a:ext cx="481222" cy="338554"/>
          </a:xfrm>
          <a:prstGeom prst="rect">
            <a:avLst/>
          </a:prstGeom>
          <a:noFill/>
        </p:spPr>
        <p:txBody>
          <a:bodyPr wrap="none" rtlCol="0">
            <a:spAutoFit/>
          </a:bodyPr>
          <a:lstStyle/>
          <a:p>
            <a:r>
              <a:rPr lang="en-US" sz="1600" dirty="0">
                <a:solidFill>
                  <a:schemeClr val="tx1">
                    <a:lumMod val="75000"/>
                    <a:lumOff val="25000"/>
                  </a:schemeClr>
                </a:solidFill>
              </a:rPr>
              <a:t>NV</a:t>
            </a:r>
          </a:p>
        </p:txBody>
      </p:sp>
      <p:sp>
        <p:nvSpPr>
          <p:cNvPr id="19" name="TextBox 18">
            <a:extLst>
              <a:ext uri="{FF2B5EF4-FFF2-40B4-BE49-F238E27FC236}">
                <a16:creationId xmlns:a16="http://schemas.microsoft.com/office/drawing/2014/main" xmlns="" id="{D977D200-3D7E-4CB3-920A-9B330B122E12}"/>
              </a:ext>
            </a:extLst>
          </p:cNvPr>
          <p:cNvSpPr txBox="1"/>
          <p:nvPr/>
        </p:nvSpPr>
        <p:spPr>
          <a:xfrm>
            <a:off x="1390681" y="1691440"/>
            <a:ext cx="383438" cy="338554"/>
          </a:xfrm>
          <a:prstGeom prst="rect">
            <a:avLst/>
          </a:prstGeom>
          <a:noFill/>
        </p:spPr>
        <p:txBody>
          <a:bodyPr wrap="square" rtlCol="0">
            <a:spAutoFit/>
          </a:bodyPr>
          <a:lstStyle/>
          <a:p>
            <a:r>
              <a:rPr lang="en-US" sz="1600" dirty="0">
                <a:solidFill>
                  <a:schemeClr val="tx1">
                    <a:lumMod val="75000"/>
                    <a:lumOff val="25000"/>
                  </a:schemeClr>
                </a:solidFill>
              </a:rPr>
              <a:t>ID</a:t>
            </a:r>
          </a:p>
        </p:txBody>
      </p:sp>
      <p:sp>
        <p:nvSpPr>
          <p:cNvPr id="20" name="TextBox 19">
            <a:extLst>
              <a:ext uri="{FF2B5EF4-FFF2-40B4-BE49-F238E27FC236}">
                <a16:creationId xmlns:a16="http://schemas.microsoft.com/office/drawing/2014/main" xmlns="" id="{33ABE1C8-A822-45DB-A523-D7D64BC0C7DA}"/>
              </a:ext>
            </a:extLst>
          </p:cNvPr>
          <p:cNvSpPr txBox="1"/>
          <p:nvPr/>
        </p:nvSpPr>
        <p:spPr>
          <a:xfrm>
            <a:off x="856764" y="4468029"/>
            <a:ext cx="503664" cy="338554"/>
          </a:xfrm>
          <a:prstGeom prst="rect">
            <a:avLst/>
          </a:prstGeom>
          <a:noFill/>
        </p:spPr>
        <p:txBody>
          <a:bodyPr wrap="none" rtlCol="0">
            <a:spAutoFit/>
          </a:bodyPr>
          <a:lstStyle/>
          <a:p>
            <a:r>
              <a:rPr lang="en-US" sz="1600" dirty="0">
                <a:solidFill>
                  <a:schemeClr val="tx1">
                    <a:lumMod val="75000"/>
                    <a:lumOff val="25000"/>
                  </a:schemeClr>
                </a:solidFill>
              </a:rPr>
              <a:t>CA</a:t>
            </a:r>
          </a:p>
        </p:txBody>
      </p:sp>
      <p:sp>
        <p:nvSpPr>
          <p:cNvPr id="2" name="TextBox 1">
            <a:extLst>
              <a:ext uri="{FF2B5EF4-FFF2-40B4-BE49-F238E27FC236}">
                <a16:creationId xmlns:a16="http://schemas.microsoft.com/office/drawing/2014/main" xmlns="" id="{BD3E4B7B-7C6F-42E6-B979-B628FD0DBA6E}"/>
              </a:ext>
            </a:extLst>
          </p:cNvPr>
          <p:cNvSpPr txBox="1"/>
          <p:nvPr/>
        </p:nvSpPr>
        <p:spPr>
          <a:xfrm>
            <a:off x="4906280" y="6452953"/>
            <a:ext cx="3178941" cy="261610"/>
          </a:xfrm>
          <a:prstGeom prst="rect">
            <a:avLst/>
          </a:prstGeom>
          <a:noFill/>
        </p:spPr>
        <p:txBody>
          <a:bodyPr wrap="square" rtlCol="0">
            <a:spAutoFit/>
          </a:bodyPr>
          <a:lstStyle/>
          <a:p>
            <a:r>
              <a:rPr lang="en-US" sz="1100" dirty="0">
                <a:solidFill>
                  <a:schemeClr val="bg1"/>
                </a:solidFill>
                <a:latin typeface="Century Gothic" panose="020B0502020202020204" pitchFamily="34" charset="0"/>
              </a:rPr>
              <a:t>Landsat 8 OLI Natural Color Imagery</a:t>
            </a:r>
            <a:endParaRPr lang="en-US" dirty="0">
              <a:solidFill>
                <a:schemeClr val="bg1"/>
              </a:solidFill>
            </a:endParaRPr>
          </a:p>
        </p:txBody>
      </p:sp>
    </p:spTree>
    <p:extLst>
      <p:ext uri="{BB962C8B-B14F-4D97-AF65-F5344CB8AC3E}">
        <p14:creationId xmlns:p14="http://schemas.microsoft.com/office/powerpoint/2010/main" val="3520296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Objectives</a:t>
            </a:r>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tretch>
            <a:fillRect/>
          </a:stretch>
        </p:blipFill>
        <p:spPr>
          <a:xfrm>
            <a:off x="7700220" y="0"/>
            <a:ext cx="4598076" cy="6868732"/>
          </a:xfrm>
        </p:spPr>
      </p:pic>
      <p:sp>
        <p:nvSpPr>
          <p:cNvPr id="6" name="Text Placeholder 5"/>
          <p:cNvSpPr>
            <a:spLocks noGrp="1"/>
          </p:cNvSpPr>
          <p:nvPr>
            <p:ph type="body" sz="half" idx="2"/>
          </p:nvPr>
        </p:nvSpPr>
        <p:spPr>
          <a:xfrm>
            <a:off x="1000125" y="931498"/>
            <a:ext cx="6134100" cy="5569229"/>
          </a:xfrm>
        </p:spPr>
        <p:txBody>
          <a:bodyPr anchor="ctr">
            <a:normAutofit/>
          </a:bodyPr>
          <a:lstStyle/>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Derive</a:t>
            </a:r>
            <a:r>
              <a:rPr lang="en-US" sz="2600" dirty="0"/>
              <a:t> a viable runoff model for the Fremont River Basin</a:t>
            </a:r>
          </a:p>
          <a:p>
            <a:pPr>
              <a:lnSpc>
                <a:spcPct val="100000"/>
              </a:lnSpc>
              <a:spcBef>
                <a:spcPts val="0"/>
              </a:spcBef>
              <a:buClr>
                <a:srgbClr val="3289B4"/>
              </a:buClr>
            </a:pPr>
            <a:endParaRPr lang="en-US" sz="2600" dirty="0"/>
          </a:p>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Detect</a:t>
            </a:r>
            <a:r>
              <a:rPr lang="en-US" sz="2600" dirty="0"/>
              <a:t> snow cover from NASA Earth </a:t>
            </a:r>
            <a:r>
              <a:rPr lang="en-US" sz="2600" dirty="0" smtClean="0"/>
              <a:t>observations</a:t>
            </a:r>
            <a:endParaRPr lang="en-US" sz="2600" dirty="0"/>
          </a:p>
          <a:p>
            <a:pPr>
              <a:lnSpc>
                <a:spcPct val="100000"/>
              </a:lnSpc>
              <a:spcBef>
                <a:spcPts val="0"/>
              </a:spcBef>
              <a:buClr>
                <a:srgbClr val="3289B4"/>
              </a:buClr>
            </a:pPr>
            <a:endParaRPr lang="en-US" sz="2600" dirty="0"/>
          </a:p>
          <a:p>
            <a:pPr marL="342900" indent="-342900">
              <a:lnSpc>
                <a:spcPct val="100000"/>
              </a:lnSpc>
              <a:spcBef>
                <a:spcPts val="0"/>
              </a:spcBef>
              <a:buClr>
                <a:srgbClr val="3289B4"/>
              </a:buClr>
              <a:buFont typeface="Webdings" panose="05030102010509060703" pitchFamily="18" charset="2"/>
              <a:buChar char="4"/>
            </a:pPr>
            <a:r>
              <a:rPr lang="en-US" sz="2600" b="1" dirty="0">
                <a:solidFill>
                  <a:srgbClr val="3289B4"/>
                </a:solidFill>
              </a:rPr>
              <a:t>Model</a:t>
            </a:r>
            <a:r>
              <a:rPr lang="en-US" sz="2600" dirty="0"/>
              <a:t> and </a:t>
            </a:r>
            <a:r>
              <a:rPr lang="en-US" sz="2600" b="1" dirty="0">
                <a:solidFill>
                  <a:srgbClr val="3289B4"/>
                </a:solidFill>
              </a:rPr>
              <a:t>Predict</a:t>
            </a:r>
            <a:r>
              <a:rPr lang="en-US" sz="2600" dirty="0"/>
              <a:t> water flow </a:t>
            </a:r>
          </a:p>
        </p:txBody>
      </p:sp>
      <p:sp>
        <p:nvSpPr>
          <p:cNvPr id="7" name="Text Placeholder 4"/>
          <p:cNvSpPr txBox="1">
            <a:spLocks/>
          </p:cNvSpPr>
          <p:nvPr/>
        </p:nvSpPr>
        <p:spPr>
          <a:xfrm>
            <a:off x="4255218" y="6500727"/>
            <a:ext cx="3445002" cy="274320"/>
          </a:xfrm>
          <a:prstGeom prst="rect">
            <a:avLst/>
          </a:prstGeom>
        </p:spPr>
        <p:txBody>
          <a:bodyPr>
            <a:normAutofit fontScale="925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latin typeface="Century Gothic" panose="020B0502020202020204" pitchFamily="34" charset="0"/>
                <a:ea typeface="+mn-ea"/>
                <a:cs typeface="+mn-cs"/>
              </a:rPr>
              <a:t>Image Credit: Terry Fisk, National Park Service</a:t>
            </a:r>
          </a:p>
        </p:txBody>
      </p:sp>
    </p:spTree>
    <p:extLst>
      <p:ext uri="{BB962C8B-B14F-4D97-AF65-F5344CB8AC3E}">
        <p14:creationId xmlns:p14="http://schemas.microsoft.com/office/powerpoint/2010/main" val="190564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NASA Earth Observations</a:t>
            </a:r>
          </a:p>
        </p:txBody>
      </p:sp>
      <p:sp>
        <p:nvSpPr>
          <p:cNvPr id="7" name="Text Placeholder 4"/>
          <p:cNvSpPr txBox="1">
            <a:spLocks/>
          </p:cNvSpPr>
          <p:nvPr/>
        </p:nvSpPr>
        <p:spPr>
          <a:xfrm>
            <a:off x="-1" y="6492876"/>
            <a:ext cx="2391509" cy="30143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Image Credit: </a:t>
            </a:r>
            <a:r>
              <a:rPr kumimoji="0" lang="en-US" sz="1200" b="0" i="0" u="none" strike="noStrike" kern="1200" cap="none" spc="0" normalizeH="0" baseline="0" noProof="0" dirty="0" err="1">
                <a:ln>
                  <a:noFill/>
                </a:ln>
                <a:solidFill>
                  <a:sysClr val="windowText" lastClr="000000"/>
                </a:solidFill>
                <a:effectLst/>
                <a:uLnTx/>
                <a:uFillTx/>
                <a:latin typeface="Century Gothic" panose="020B0502020202020204" pitchFamily="34" charset="0"/>
                <a:ea typeface="+mn-ea"/>
                <a:cs typeface="+mn-cs"/>
              </a:rPr>
              <a:t>DEVELOPedia</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xmlns="" id="{F7E907C1-9D7F-43FB-9E76-3F50345B7A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037" y="1319833"/>
            <a:ext cx="4961949" cy="3735246"/>
          </a:xfrm>
          <a:prstGeom prst="rect">
            <a:avLst/>
          </a:prstGeom>
        </p:spPr>
      </p:pic>
      <p:pic>
        <p:nvPicPr>
          <p:cNvPr id="9" name="Picture 8">
            <a:extLst>
              <a:ext uri="{FF2B5EF4-FFF2-40B4-BE49-F238E27FC236}">
                <a16:creationId xmlns:a16="http://schemas.microsoft.com/office/drawing/2014/main" xmlns="" id="{0A78FED9-FDBC-4F66-8A73-324DB2289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8398" y="1319833"/>
            <a:ext cx="4570237" cy="3735246"/>
          </a:xfrm>
          <a:prstGeom prst="rect">
            <a:avLst/>
          </a:prstGeom>
        </p:spPr>
      </p:pic>
      <p:sp>
        <p:nvSpPr>
          <p:cNvPr id="14" name="Text Placeholder 4">
            <a:extLst>
              <a:ext uri="{FF2B5EF4-FFF2-40B4-BE49-F238E27FC236}">
                <a16:creationId xmlns:a16="http://schemas.microsoft.com/office/drawing/2014/main" xmlns="" id="{525FCD40-5093-42BE-9F1A-05C15BDFB0D4}"/>
              </a:ext>
            </a:extLst>
          </p:cNvPr>
          <p:cNvSpPr txBox="1">
            <a:spLocks/>
          </p:cNvSpPr>
          <p:nvPr/>
        </p:nvSpPr>
        <p:spPr>
          <a:xfrm>
            <a:off x="1123037" y="5483969"/>
            <a:ext cx="4389120" cy="301438"/>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rPr>
              <a:t>Terra </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Moderate Resolution </a:t>
            </a:r>
            <a:r>
              <a:rPr kumimoji="0" lang="en-US" sz="2000" b="1" i="0" u="none" strike="noStrike" kern="1200" cap="none" spc="0" normalizeH="0" baseline="0" noProof="0" dirty="0" err="1" smtClean="0">
                <a:ln>
                  <a:noFill/>
                </a:ln>
                <a:solidFill>
                  <a:srgbClr val="3289B4"/>
                </a:solidFill>
                <a:effectLst/>
                <a:uLnTx/>
                <a:uFillTx/>
                <a:latin typeface="Century Gothic" panose="020B0502020202020204" pitchFamily="34" charset="0"/>
                <a:ea typeface="+mn-ea"/>
                <a:cs typeface="+mn-cs"/>
              </a:rPr>
              <a:t>Spectroradiometer</a:t>
            </a:r>
            <a:r>
              <a:rPr kumimoji="0" lang="en-US" sz="20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 (MODIS)</a:t>
            </a:r>
            <a:endPar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sp>
        <p:nvSpPr>
          <p:cNvPr id="16" name="Text Placeholder 4">
            <a:extLst>
              <a:ext uri="{FF2B5EF4-FFF2-40B4-BE49-F238E27FC236}">
                <a16:creationId xmlns:a16="http://schemas.microsoft.com/office/drawing/2014/main" xmlns="" id="{B35B4EA2-E7D2-46FE-A2C7-778061EFF21F}"/>
              </a:ext>
            </a:extLst>
          </p:cNvPr>
          <p:cNvSpPr txBox="1">
            <a:spLocks/>
          </p:cNvSpPr>
          <p:nvPr/>
        </p:nvSpPr>
        <p:spPr>
          <a:xfrm>
            <a:off x="6373066" y="5501027"/>
            <a:ext cx="5421144" cy="464629"/>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US" sz="2000" b="1" dirty="0">
                <a:solidFill>
                  <a:srgbClr val="3289B4"/>
                </a:solidFill>
              </a:rPr>
              <a:t>Landsat 8 Operational Land Imager (OLI) </a:t>
            </a:r>
            <a:endParaRPr kumimoji="0" lang="en-US" sz="20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sp>
        <p:nvSpPr>
          <p:cNvPr id="8" name="Text Placeholder 4">
            <a:extLst>
              <a:ext uri="{FF2B5EF4-FFF2-40B4-BE49-F238E27FC236}">
                <a16:creationId xmlns:a16="http://schemas.microsoft.com/office/drawing/2014/main" xmlns="" id="{C7A1F7ED-93C7-4052-8D74-34C7309C918D}"/>
              </a:ext>
            </a:extLst>
          </p:cNvPr>
          <p:cNvSpPr txBox="1">
            <a:spLocks/>
          </p:cNvSpPr>
          <p:nvPr/>
        </p:nvSpPr>
        <p:spPr>
          <a:xfrm>
            <a:off x="7645095" y="5852077"/>
            <a:ext cx="2391509" cy="301438"/>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rPr>
              <a:t>(USGS &amp; NASA)</a:t>
            </a:r>
          </a:p>
        </p:txBody>
      </p:sp>
    </p:spTree>
    <p:extLst>
      <p:ext uri="{BB962C8B-B14F-4D97-AF65-F5344CB8AC3E}">
        <p14:creationId xmlns:p14="http://schemas.microsoft.com/office/powerpoint/2010/main" val="3851710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5465</TotalTime>
  <Words>4015</Words>
  <Application>Microsoft Office PowerPoint</Application>
  <PresentationFormat>Widescreen</PresentationFormat>
  <Paragraphs>495</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Garamond</vt:lpstr>
      <vt:lpstr>Times New Roman</vt:lpstr>
      <vt:lpstr>Webdings</vt:lpstr>
      <vt:lpstr>Office Theme</vt:lpstr>
      <vt:lpstr>PowerPoint Presentation</vt:lpstr>
      <vt:lpstr>Community Concerns</vt:lpstr>
      <vt:lpstr>Community Concerns</vt:lpstr>
      <vt:lpstr>Community Concerns</vt:lpstr>
      <vt:lpstr>Community Concerns</vt:lpstr>
      <vt:lpstr>Project Partners</vt:lpstr>
      <vt:lpstr>Study Area</vt:lpstr>
      <vt:lpstr>Objectives</vt:lpstr>
      <vt:lpstr>NASA Earth Observations</vt:lpstr>
      <vt:lpstr>Additional Data</vt:lpstr>
      <vt:lpstr>Ancillary Data</vt:lpstr>
      <vt:lpstr>Models</vt:lpstr>
      <vt:lpstr>Methodology</vt:lpstr>
      <vt:lpstr>Methodology</vt:lpstr>
      <vt:lpstr>Snow Extent</vt:lpstr>
      <vt:lpstr>SNOW-M Inputs</vt:lpstr>
      <vt:lpstr>SNOW-M GUI</vt:lpstr>
      <vt:lpstr>Outputs</vt:lpstr>
      <vt:lpstr>Model Results</vt:lpstr>
      <vt:lpstr>Snow Cover Change</vt:lpstr>
      <vt:lpstr>In Conclusion</vt:lpstr>
      <vt:lpstr>Further Model Development</vt:lpstr>
      <vt:lpstr>Future Work</vt:lpstr>
      <vt:lpstr>Acknowledgements</vt:lpstr>
      <vt:lpstr>Acknowledgements</vt:lpstr>
      <vt:lpstr>Acknowledgements</vt:lpstr>
      <vt:lpstr>Thank You</vt:lpstr>
      <vt:lpstr>Methodology</vt:lpstr>
      <vt:lpstr>SNOW-M GUI</vt:lpstr>
      <vt:lpstr>Model Results</vt:lpstr>
      <vt:lpstr>Snow Cover Change</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400</cp:revision>
  <cp:lastPrinted>2018-03-22T20:21:08Z</cp:lastPrinted>
  <dcterms:created xsi:type="dcterms:W3CDTF">2017-05-15T13:42:39Z</dcterms:created>
  <dcterms:modified xsi:type="dcterms:W3CDTF">2018-04-23T17:27:18Z</dcterms:modified>
</cp:coreProperties>
</file>