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0.xml" ContentType="application/vnd.openxmlformats-officedocument.presentationml.comment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1.xml" ContentType="application/vnd.openxmlformats-officedocument.presentationml.comments+xml"/>
  <Override PartName="/ppt/notesSlides/notesSlide13.xml" ContentType="application/vnd.openxmlformats-officedocument.presentationml.notesSlide+xml"/>
  <Override PartName="/ppt/comments/comment12.xml" ContentType="application/vnd.openxmlformats-officedocument.presentationml.comments+xml"/>
  <Override PartName="/ppt/notesSlides/notesSlide14.xml" ContentType="application/vnd.openxmlformats-officedocument.presentationml.notesSlide+xml"/>
  <Override PartName="/ppt/comments/comment13.xml" ContentType="application/vnd.openxmlformats-officedocument.presentationml.comments+xml"/>
  <Override PartName="/ppt/notesSlides/notesSlide15.xml" ContentType="application/vnd.openxmlformats-officedocument.presentationml.notesSlide+xml"/>
  <Override PartName="/ppt/comments/comment14.xml" ContentType="application/vnd.openxmlformats-officedocument.presentationml.comments+xml"/>
  <Override PartName="/ppt/notesSlides/notesSlide16.xml" ContentType="application/vnd.openxmlformats-officedocument.presentationml.notesSlide+xml"/>
  <Override PartName="/ppt/charts/chart1.xml" ContentType="application/vnd.openxmlformats-officedocument.drawingml.chart+xml"/>
  <Override PartName="/ppt/comments/comment15.xml" ContentType="application/vnd.openxmlformats-officedocument.presentationml.comments+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6.xml" ContentType="application/vnd.openxmlformats-officedocument.presentationml.comments+xml"/>
  <Override PartName="/ppt/notesSlides/notesSlide20.xml" ContentType="application/vnd.openxmlformats-officedocument.presentationml.notesSlide+xml"/>
  <Override PartName="/ppt/comments/comment17.xml" ContentType="application/vnd.openxmlformats-officedocument.presentationml.comments+xml"/>
  <Override PartName="/ppt/notesSlides/notesSlide21.xml" ContentType="application/vnd.openxmlformats-officedocument.presentationml.notesSlide+xml"/>
  <Override PartName="/ppt/comments/comment18.xml" ContentType="application/vnd.openxmlformats-officedocument.presentationml.comments+xml"/>
  <Override PartName="/ppt/notesSlides/notesSlide22.xml" ContentType="application/vnd.openxmlformats-officedocument.presentationml.notesSlide+xml"/>
  <Override PartName="/ppt/comments/comment19.xml" ContentType="application/vnd.openxmlformats-officedocument.presentationml.comments+xml"/>
  <Override PartName="/ppt/notesSlides/notesSlide23.xml" ContentType="application/vnd.openxmlformats-officedocument.presentationml.notesSlide+xml"/>
  <Override PartName="/ppt/comments/comment20.xml" ContentType="application/vnd.openxmlformats-officedocument.presentationml.comments+xml"/>
  <Override PartName="/ppt/notesSlides/notesSlide24.xml" ContentType="application/vnd.openxmlformats-officedocument.presentationml.notesSlide+xml"/>
  <Override PartName="/ppt/comments/comment2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84" r:id="rId4"/>
    <p:sldId id="274" r:id="rId5"/>
    <p:sldId id="259" r:id="rId6"/>
    <p:sldId id="260" r:id="rId7"/>
    <p:sldId id="261" r:id="rId8"/>
    <p:sldId id="276" r:id="rId9"/>
    <p:sldId id="275" r:id="rId10"/>
    <p:sldId id="263" r:id="rId11"/>
    <p:sldId id="264" r:id="rId12"/>
    <p:sldId id="277" r:id="rId13"/>
    <p:sldId id="281" r:id="rId14"/>
    <p:sldId id="279" r:id="rId15"/>
    <p:sldId id="285" r:id="rId16"/>
    <p:sldId id="286" r:id="rId17"/>
    <p:sldId id="289" r:id="rId18"/>
    <p:sldId id="287" r:id="rId19"/>
    <p:sldId id="288" r:id="rId20"/>
    <p:sldId id="282" r:id="rId21"/>
    <p:sldId id="266" r:id="rId22"/>
    <p:sldId id="283" r:id="rId23"/>
    <p:sldId id="269" r:id="rId24"/>
    <p:sldId id="273" r:id="rId25"/>
  </p:sldIdLst>
  <p:sldSz cx="9144000" cy="6858000" type="screen4x3"/>
  <p:notesSz cx="6858000" cy="9144000"/>
  <p:embeddedFontLst>
    <p:embeddedFont>
      <p:font typeface="Cambria Math" panose="02040503050406030204" pitchFamily="18" charset="0"/>
      <p:regular r:id="rId27"/>
    </p:embeddedFon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Price" initials="JP" lastIdx="16" clrIdx="0"/>
  <p:cmAuthor id="1" name="Arya, Vishal (LARC)[DEVELOP]" initials="AV(" lastIdx="55" clrIdx="1">
    <p:extLst>
      <p:ext uri="{19B8F6BF-5375-455C-9EA6-DF929625EA0E}">
        <p15:presenceInfo xmlns:p15="http://schemas.microsoft.com/office/powerpoint/2012/main" userId="S-1-5-21-330711430-3775241029-4075259233-665990" providerId="AD"/>
      </p:ext>
    </p:extLst>
  </p:cmAuthor>
  <p:cmAuthor id="2" name="Fenn, Teresa E. (LARC-E3)[SSAI DEVELOP]" initials="FTE(D" lastIdx="5" clrIdx="2">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5" autoAdjust="0"/>
    <p:restoredTop sz="74108" autoAdjust="0"/>
  </p:normalViewPr>
  <p:slideViewPr>
    <p:cSldViewPr>
      <p:cViewPr varScale="1">
        <p:scale>
          <a:sx n="86" d="100"/>
          <a:sy n="86" d="100"/>
        </p:scale>
        <p:origin x="1860" y="90"/>
      </p:cViewPr>
      <p:guideLst>
        <p:guide orient="horz" pos="2160"/>
        <p:guide pos="2880"/>
      </p:guideLst>
    </p:cSldViewPr>
  </p:slideViewPr>
  <p:outlineViewPr>
    <p:cViewPr>
      <p:scale>
        <a:sx n="33" d="100"/>
        <a:sy n="33" d="100"/>
      </p:scale>
      <p:origin x="0" y="9426"/>
    </p:cViewPr>
  </p:outlineViewPr>
  <p:notesTextViewPr>
    <p:cViewPr>
      <p:scale>
        <a:sx n="1" d="1"/>
        <a:sy n="1" d="1"/>
      </p:scale>
      <p:origin x="0" y="0"/>
    </p:cViewPr>
  </p:notesText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oleObject" Target="file:///\\ncdc.noaa\shares\INTERNS\NCEI_NASA_DEVELOP\2016SpringTerm\LevantClimate\Misc\NDVI%20Monthly%20Averages%20Classifica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cdc.noaa\shares\INTERNS\NCEI_NASA_DEVELOP\2016SpringTerm\LevantClimate\Misc\NDVI%20Monthly%20Averages%20Classific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300"/>
              <a:t>Central America NDVI Signature Classifications 1981-2015</a:t>
            </a:r>
          </a:p>
        </c:rich>
      </c:tx>
      <c:layout>
        <c:manualLayout>
          <c:xMode val="edge"/>
          <c:yMode val="edge"/>
          <c:x val="0.14092286238020621"/>
          <c:y val="3.5087719298245612E-2"/>
        </c:manualLayout>
      </c:layout>
      <c:overlay val="0"/>
    </c:title>
    <c:autoTitleDeleted val="0"/>
    <c:plotArea>
      <c:layout>
        <c:manualLayout>
          <c:layoutTarget val="inner"/>
          <c:xMode val="edge"/>
          <c:yMode val="edge"/>
          <c:x val="0.1269035523830209"/>
          <c:y val="0.1276426301975411"/>
          <c:w val="0.57835295765915617"/>
          <c:h val="0.63300179582815308"/>
        </c:manualLayout>
      </c:layout>
      <c:barChart>
        <c:barDir val="col"/>
        <c:grouping val="clustered"/>
        <c:varyColors val="0"/>
        <c:ser>
          <c:idx val="0"/>
          <c:order val="0"/>
          <c:tx>
            <c:strRef>
              <c:f>Sheet1!$A$2</c:f>
              <c:strCache>
                <c:ptCount val="1"/>
                <c:pt idx="0">
                  <c:v>Barren rock, sand, snow</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2.1800000000000002</c:v>
                </c:pt>
                <c:pt idx="1">
                  <c:v>2.1800000000000002</c:v>
                </c:pt>
                <c:pt idx="2">
                  <c:v>2.2400000000000002</c:v>
                </c:pt>
                <c:pt idx="3">
                  <c:v>2.75</c:v>
                </c:pt>
                <c:pt idx="4">
                  <c:v>3.11</c:v>
                </c:pt>
                <c:pt idx="5">
                  <c:v>2.48</c:v>
                </c:pt>
                <c:pt idx="6">
                  <c:v>2.17</c:v>
                </c:pt>
                <c:pt idx="7">
                  <c:v>1.9</c:v>
                </c:pt>
                <c:pt idx="8">
                  <c:v>2.4500000000000002</c:v>
                </c:pt>
                <c:pt idx="9">
                  <c:v>2.57</c:v>
                </c:pt>
                <c:pt idx="10">
                  <c:v>2.2400000000000002</c:v>
                </c:pt>
                <c:pt idx="11">
                  <c:v>2.36</c:v>
                </c:pt>
              </c:numCache>
            </c:numRef>
          </c:val>
        </c:ser>
        <c:ser>
          <c:idx val="1"/>
          <c:order val="1"/>
          <c:tx>
            <c:strRef>
              <c:f>Sheet1!$A$3</c:f>
              <c:strCache>
                <c:ptCount val="1"/>
                <c:pt idx="0">
                  <c:v>Soil</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6.21</c:v>
                </c:pt>
                <c:pt idx="1">
                  <c:v>4.0199999999999996</c:v>
                </c:pt>
                <c:pt idx="2">
                  <c:v>4.79</c:v>
                </c:pt>
                <c:pt idx="3">
                  <c:v>22.31</c:v>
                </c:pt>
                <c:pt idx="4">
                  <c:v>44.44</c:v>
                </c:pt>
                <c:pt idx="5">
                  <c:v>27.44</c:v>
                </c:pt>
                <c:pt idx="6">
                  <c:v>26.07</c:v>
                </c:pt>
                <c:pt idx="7">
                  <c:v>11.86</c:v>
                </c:pt>
                <c:pt idx="8">
                  <c:v>16.34</c:v>
                </c:pt>
                <c:pt idx="9">
                  <c:v>19.72</c:v>
                </c:pt>
                <c:pt idx="10">
                  <c:v>18.690000000000001</c:v>
                </c:pt>
                <c:pt idx="11">
                  <c:v>11.24</c:v>
                </c:pt>
              </c:numCache>
            </c:numRef>
          </c:val>
        </c:ser>
        <c:ser>
          <c:idx val="2"/>
          <c:order val="2"/>
          <c:tx>
            <c:strRef>
              <c:f>Sheet1!$A$4</c:f>
              <c:strCache>
                <c:ptCount val="1"/>
                <c:pt idx="0">
                  <c:v>Shrub, grassland</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General</c:formatCode>
                <c:ptCount val="12"/>
                <c:pt idx="0">
                  <c:v>62.79</c:v>
                </c:pt>
                <c:pt idx="1">
                  <c:v>50.22</c:v>
                </c:pt>
                <c:pt idx="2">
                  <c:v>44.11</c:v>
                </c:pt>
                <c:pt idx="3">
                  <c:v>50.93</c:v>
                </c:pt>
                <c:pt idx="4">
                  <c:v>47</c:v>
                </c:pt>
                <c:pt idx="5">
                  <c:v>53.98</c:v>
                </c:pt>
                <c:pt idx="6">
                  <c:v>49.55</c:v>
                </c:pt>
                <c:pt idx="7">
                  <c:v>57.8</c:v>
                </c:pt>
                <c:pt idx="8">
                  <c:v>56.99</c:v>
                </c:pt>
                <c:pt idx="9">
                  <c:v>57.09</c:v>
                </c:pt>
                <c:pt idx="10">
                  <c:v>54.04</c:v>
                </c:pt>
                <c:pt idx="11">
                  <c:v>58.66</c:v>
                </c:pt>
              </c:numCache>
            </c:numRef>
          </c:val>
        </c:ser>
        <c:ser>
          <c:idx val="3"/>
          <c:order val="3"/>
          <c:tx>
            <c:strRef>
              <c:f>Sheet1!$A$5</c:f>
              <c:strCache>
                <c:ptCount val="1"/>
                <c:pt idx="0">
                  <c:v>Dense vegetative canopy</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Sheet1!$B$5:$M$5</c:f>
              <c:numCache>
                <c:formatCode>General</c:formatCode>
                <c:ptCount val="12"/>
                <c:pt idx="0">
                  <c:v>28.81</c:v>
                </c:pt>
                <c:pt idx="1">
                  <c:v>43.58</c:v>
                </c:pt>
                <c:pt idx="2">
                  <c:v>48.85</c:v>
                </c:pt>
                <c:pt idx="3">
                  <c:v>24.01</c:v>
                </c:pt>
                <c:pt idx="4">
                  <c:v>7.43</c:v>
                </c:pt>
                <c:pt idx="5">
                  <c:v>16.11</c:v>
                </c:pt>
                <c:pt idx="6">
                  <c:v>22.22</c:v>
                </c:pt>
                <c:pt idx="7">
                  <c:v>28.44</c:v>
                </c:pt>
                <c:pt idx="8">
                  <c:v>24.23</c:v>
                </c:pt>
                <c:pt idx="9">
                  <c:v>20.61</c:v>
                </c:pt>
                <c:pt idx="10">
                  <c:v>25.03</c:v>
                </c:pt>
                <c:pt idx="11">
                  <c:v>27.73</c:v>
                </c:pt>
              </c:numCache>
            </c:numRef>
          </c:val>
        </c:ser>
        <c:ser>
          <c:idx val="4"/>
          <c:order val="4"/>
          <c:tx>
            <c:strRef>
              <c:f>Sheet1!$A$6</c:f>
              <c:strCache>
                <c:ptCount val="1"/>
                <c:pt idx="0">
                  <c:v>Temperate and tropical rainforests</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Sheet1!$B$6:$M$6</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0"/>
        <c:axId val="187679040"/>
        <c:axId val="187679824"/>
      </c:barChart>
      <c:catAx>
        <c:axId val="187679040"/>
        <c:scaling>
          <c:orientation val="minMax"/>
        </c:scaling>
        <c:delete val="0"/>
        <c:axPos val="b"/>
        <c:title>
          <c:tx>
            <c:rich>
              <a:bodyPr/>
              <a:lstStyle/>
              <a:p>
                <a:pPr>
                  <a:defRPr sz="1200"/>
                </a:pPr>
                <a:r>
                  <a:rPr lang="en-US" sz="1100" b="0"/>
                  <a:t>Months</a:t>
                </a:r>
              </a:p>
            </c:rich>
          </c:tx>
          <c:layout>
            <c:manualLayout>
              <c:xMode val="edge"/>
              <c:yMode val="edge"/>
              <c:x val="0.33496798668445393"/>
              <c:y val="0.91478070175438597"/>
            </c:manualLayout>
          </c:layout>
          <c:overlay val="0"/>
        </c:title>
        <c:numFmt formatCode="General" sourceLinked="0"/>
        <c:majorTickMark val="out"/>
        <c:minorTickMark val="none"/>
        <c:tickLblPos val="nextTo"/>
        <c:crossAx val="187679824"/>
        <c:crosses val="autoZero"/>
        <c:auto val="1"/>
        <c:lblAlgn val="ctr"/>
        <c:lblOffset val="0"/>
        <c:noMultiLvlLbl val="0"/>
      </c:catAx>
      <c:valAx>
        <c:axId val="187679824"/>
        <c:scaling>
          <c:orientation val="minMax"/>
        </c:scaling>
        <c:delete val="0"/>
        <c:axPos val="l"/>
        <c:title>
          <c:tx>
            <c:rich>
              <a:bodyPr rot="-5400000" vert="horz"/>
              <a:lstStyle/>
              <a:p>
                <a:pPr>
                  <a:defRPr/>
                </a:pPr>
                <a:r>
                  <a:rPr lang="en-US" sz="1100" b="0"/>
                  <a:t>Percent</a:t>
                </a:r>
                <a:r>
                  <a:rPr lang="en-US" sz="1100" b="0" baseline="0"/>
                  <a:t> Pixels (%)</a:t>
                </a:r>
                <a:endParaRPr lang="en-US" sz="1100" b="0"/>
              </a:p>
            </c:rich>
          </c:tx>
          <c:layout>
            <c:manualLayout>
              <c:xMode val="edge"/>
              <c:yMode val="edge"/>
              <c:x val="2.7515039839936129E-2"/>
              <c:y val="0.26132545931758533"/>
            </c:manualLayout>
          </c:layout>
          <c:overlay val="0"/>
        </c:title>
        <c:numFmt formatCode="General" sourceLinked="1"/>
        <c:majorTickMark val="out"/>
        <c:minorTickMark val="none"/>
        <c:tickLblPos val="nextTo"/>
        <c:crossAx val="187679040"/>
        <c:crosses val="autoZero"/>
        <c:crossBetween val="between"/>
      </c:valAx>
    </c:plotArea>
    <c:legend>
      <c:legendPos val="r"/>
      <c:layout>
        <c:manualLayout>
          <c:xMode val="edge"/>
          <c:yMode val="edge"/>
          <c:x val="0.70754943002883841"/>
          <c:y val="0.16923435557397432"/>
          <c:w val="0.27869305005119349"/>
          <c:h val="0.62205760464152504"/>
        </c:manualLayout>
      </c:layout>
      <c:overlay val="0"/>
    </c:legend>
    <c:plotVisOnly val="1"/>
    <c:dispBlanksAs val="gap"/>
    <c:showDLblsOverMax val="0"/>
  </c:chart>
  <c:spPr>
    <a:ln>
      <a:solidFill>
        <a:srgbClr val="00000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300"/>
              <a:t>Levant NDVI Signature Classifications 1981-2015</a:t>
            </a:r>
          </a:p>
        </c:rich>
      </c:tx>
      <c:layout>
        <c:manualLayout>
          <c:xMode val="edge"/>
          <c:yMode val="edge"/>
          <c:x val="0.18150237889222773"/>
          <c:y val="3.9344248752033475E-2"/>
        </c:manualLayout>
      </c:layout>
      <c:overlay val="0"/>
    </c:title>
    <c:autoTitleDeleted val="0"/>
    <c:plotArea>
      <c:layout>
        <c:manualLayout>
          <c:layoutTarget val="inner"/>
          <c:xMode val="edge"/>
          <c:yMode val="edge"/>
          <c:x val="0.11554598828789391"/>
          <c:y val="0.14033883556169335"/>
          <c:w val="0.57701041717833135"/>
          <c:h val="0.61553302679470701"/>
        </c:manualLayout>
      </c:layout>
      <c:barChart>
        <c:barDir val="col"/>
        <c:grouping val="clustered"/>
        <c:varyColors val="0"/>
        <c:ser>
          <c:idx val="0"/>
          <c:order val="0"/>
          <c:tx>
            <c:strRef>
              <c:f>Sheet1!$A$29</c:f>
              <c:strCache>
                <c:ptCount val="1"/>
                <c:pt idx="0">
                  <c:v>Barren rock, sand, snow</c:v>
                </c:pt>
              </c:strCache>
            </c:strRef>
          </c:tx>
          <c:invertIfNegative val="0"/>
          <c:cat>
            <c:strRef>
              <c:f>Sheet1!$B$28:$M$28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Sheet1!$B$29:$M$29</c:f>
              <c:numCache>
                <c:formatCode>General</c:formatCode>
                <c:ptCount val="12"/>
                <c:pt idx="0">
                  <c:v>48.89</c:v>
                </c:pt>
                <c:pt idx="1">
                  <c:v>26.63</c:v>
                </c:pt>
                <c:pt idx="2">
                  <c:v>9.5399999999999991</c:v>
                </c:pt>
                <c:pt idx="3">
                  <c:v>11.27</c:v>
                </c:pt>
                <c:pt idx="4">
                  <c:v>15.52</c:v>
                </c:pt>
                <c:pt idx="5">
                  <c:v>8.43</c:v>
                </c:pt>
                <c:pt idx="6">
                  <c:v>9.4600000000000009</c:v>
                </c:pt>
                <c:pt idx="7">
                  <c:v>10.119999999999999</c:v>
                </c:pt>
                <c:pt idx="8">
                  <c:v>13.39</c:v>
                </c:pt>
                <c:pt idx="9">
                  <c:v>35.65</c:v>
                </c:pt>
                <c:pt idx="10">
                  <c:v>55.49</c:v>
                </c:pt>
                <c:pt idx="11">
                  <c:v>62.6</c:v>
                </c:pt>
              </c:numCache>
            </c:numRef>
          </c:val>
        </c:ser>
        <c:ser>
          <c:idx val="1"/>
          <c:order val="1"/>
          <c:tx>
            <c:strRef>
              <c:f>Sheet1!$A$30</c:f>
              <c:strCache>
                <c:ptCount val="1"/>
                <c:pt idx="0">
                  <c:v>Soil</c:v>
                </c:pt>
              </c:strCache>
            </c:strRef>
          </c:tx>
          <c:invertIfNegative val="0"/>
          <c:cat>
            <c:strRef>
              <c:f>Sheet1!$B$28:$M$28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Sheet1!$B$30:$M$30</c:f>
              <c:numCache>
                <c:formatCode>General</c:formatCode>
                <c:ptCount val="12"/>
                <c:pt idx="0">
                  <c:v>51.04</c:v>
                </c:pt>
                <c:pt idx="1">
                  <c:v>72.319999999999993</c:v>
                </c:pt>
                <c:pt idx="2">
                  <c:v>83.59</c:v>
                </c:pt>
                <c:pt idx="3">
                  <c:v>72.13</c:v>
                </c:pt>
                <c:pt idx="4">
                  <c:v>71.709999999999994</c:v>
                </c:pt>
                <c:pt idx="5">
                  <c:v>80.42</c:v>
                </c:pt>
                <c:pt idx="6">
                  <c:v>80.61</c:v>
                </c:pt>
                <c:pt idx="7">
                  <c:v>80.099999999999994</c:v>
                </c:pt>
                <c:pt idx="8">
                  <c:v>80.209999999999994</c:v>
                </c:pt>
                <c:pt idx="9">
                  <c:v>63.85</c:v>
                </c:pt>
                <c:pt idx="10">
                  <c:v>44.44</c:v>
                </c:pt>
                <c:pt idx="11">
                  <c:v>37.4</c:v>
                </c:pt>
              </c:numCache>
            </c:numRef>
          </c:val>
        </c:ser>
        <c:ser>
          <c:idx val="2"/>
          <c:order val="2"/>
          <c:tx>
            <c:strRef>
              <c:f>Sheet1!$A$31</c:f>
              <c:strCache>
                <c:ptCount val="1"/>
                <c:pt idx="0">
                  <c:v>Shrub, grassland</c:v>
                </c:pt>
              </c:strCache>
            </c:strRef>
          </c:tx>
          <c:invertIfNegative val="0"/>
          <c:cat>
            <c:strRef>
              <c:f>Sheet1!$B$28:$M$28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Sheet1!$B$31:$M$31</c:f>
              <c:numCache>
                <c:formatCode>General</c:formatCode>
                <c:ptCount val="12"/>
                <c:pt idx="0">
                  <c:v>7.0000000000000007E-2</c:v>
                </c:pt>
                <c:pt idx="1">
                  <c:v>1.05</c:v>
                </c:pt>
                <c:pt idx="2">
                  <c:v>6.49</c:v>
                </c:pt>
                <c:pt idx="3">
                  <c:v>14.5</c:v>
                </c:pt>
                <c:pt idx="4">
                  <c:v>10.61</c:v>
                </c:pt>
                <c:pt idx="5">
                  <c:v>8.5500000000000007</c:v>
                </c:pt>
                <c:pt idx="6">
                  <c:v>8.41</c:v>
                </c:pt>
                <c:pt idx="7">
                  <c:v>8.82</c:v>
                </c:pt>
                <c:pt idx="8">
                  <c:v>6.11</c:v>
                </c:pt>
                <c:pt idx="9">
                  <c:v>0.5</c:v>
                </c:pt>
                <c:pt idx="10">
                  <c:v>7.0000000000000007E-2</c:v>
                </c:pt>
                <c:pt idx="11">
                  <c:v>3.0000000000000001E-3</c:v>
                </c:pt>
              </c:numCache>
            </c:numRef>
          </c:val>
        </c:ser>
        <c:ser>
          <c:idx val="3"/>
          <c:order val="3"/>
          <c:tx>
            <c:strRef>
              <c:f>Sheet1!$A$32</c:f>
              <c:strCache>
                <c:ptCount val="1"/>
                <c:pt idx="0">
                  <c:v>Dense vegetative canopy</c:v>
                </c:pt>
              </c:strCache>
            </c:strRef>
          </c:tx>
          <c:invertIfNegative val="0"/>
          <c:cat>
            <c:strRef>
              <c:f>Sheet1!$B$28:$M$28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Sheet1!$B$32:$M$32</c:f>
              <c:numCache>
                <c:formatCode>General</c:formatCode>
                <c:ptCount val="12"/>
                <c:pt idx="0">
                  <c:v>0</c:v>
                </c:pt>
                <c:pt idx="1">
                  <c:v>0</c:v>
                </c:pt>
                <c:pt idx="2">
                  <c:v>0</c:v>
                </c:pt>
                <c:pt idx="3">
                  <c:v>2.11</c:v>
                </c:pt>
                <c:pt idx="4">
                  <c:v>2.17</c:v>
                </c:pt>
                <c:pt idx="5">
                  <c:v>2.6</c:v>
                </c:pt>
                <c:pt idx="6">
                  <c:v>1.53</c:v>
                </c:pt>
                <c:pt idx="7">
                  <c:v>0.96</c:v>
                </c:pt>
                <c:pt idx="8">
                  <c:v>0.28999999999999998</c:v>
                </c:pt>
                <c:pt idx="9">
                  <c:v>0</c:v>
                </c:pt>
                <c:pt idx="10">
                  <c:v>0</c:v>
                </c:pt>
                <c:pt idx="11">
                  <c:v>0</c:v>
                </c:pt>
              </c:numCache>
            </c:numRef>
          </c:val>
        </c:ser>
        <c:ser>
          <c:idx val="4"/>
          <c:order val="4"/>
          <c:tx>
            <c:strRef>
              <c:f>Sheet1!$A$33</c:f>
              <c:strCache>
                <c:ptCount val="1"/>
                <c:pt idx="0">
                  <c:v>Temperate and tropical rainforests</c:v>
                </c:pt>
              </c:strCache>
            </c:strRef>
          </c:tx>
          <c:invertIfNegative val="0"/>
          <c:cat>
            <c:strRef>
              <c:f>Sheet1!$B$28:$M$28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Sheet1!$B$33:$M$33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0"/>
        <c:axId val="187677472"/>
        <c:axId val="187676688"/>
      </c:barChart>
      <c:catAx>
        <c:axId val="187677472"/>
        <c:scaling>
          <c:orientation val="minMax"/>
        </c:scaling>
        <c:delete val="0"/>
        <c:axPos val="b"/>
        <c:title>
          <c:tx>
            <c:rich>
              <a:bodyPr/>
              <a:lstStyle/>
              <a:p>
                <a:pPr>
                  <a:defRPr/>
                </a:pPr>
                <a:r>
                  <a:rPr lang="en-US" sz="1100" b="0"/>
                  <a:t>Months</a:t>
                </a:r>
              </a:p>
            </c:rich>
          </c:tx>
          <c:layout>
            <c:manualLayout>
              <c:xMode val="edge"/>
              <c:yMode val="edge"/>
              <c:x val="0.3337340286395486"/>
              <c:y val="0.91068855533288406"/>
            </c:manualLayout>
          </c:layout>
          <c:overlay val="0"/>
        </c:title>
        <c:numFmt formatCode="General" sourceLinked="0"/>
        <c:majorTickMark val="out"/>
        <c:minorTickMark val="none"/>
        <c:tickLblPos val="nextTo"/>
        <c:crossAx val="187676688"/>
        <c:crosses val="autoZero"/>
        <c:auto val="1"/>
        <c:lblAlgn val="ctr"/>
        <c:lblOffset val="0"/>
        <c:noMultiLvlLbl val="0"/>
      </c:catAx>
      <c:valAx>
        <c:axId val="187676688"/>
        <c:scaling>
          <c:orientation val="minMax"/>
        </c:scaling>
        <c:delete val="0"/>
        <c:axPos val="l"/>
        <c:title>
          <c:tx>
            <c:rich>
              <a:bodyPr rot="-5400000" vert="horz"/>
              <a:lstStyle/>
              <a:p>
                <a:pPr>
                  <a:defRPr/>
                </a:pPr>
                <a:r>
                  <a:rPr lang="en-US" sz="1100" b="0"/>
                  <a:t>Percent Pixel</a:t>
                </a:r>
                <a:r>
                  <a:rPr lang="en-US" sz="1100" b="0" baseline="0"/>
                  <a:t> (%)</a:t>
                </a:r>
                <a:endParaRPr lang="en-US" sz="1100" b="0"/>
              </a:p>
            </c:rich>
          </c:tx>
          <c:layout>
            <c:manualLayout>
              <c:xMode val="edge"/>
              <c:yMode val="edge"/>
              <c:x val="1.607801161566573E-2"/>
              <c:y val="0.25999078869556774"/>
            </c:manualLayout>
          </c:layout>
          <c:overlay val="0"/>
        </c:title>
        <c:numFmt formatCode="General" sourceLinked="1"/>
        <c:majorTickMark val="out"/>
        <c:minorTickMark val="none"/>
        <c:tickLblPos val="nextTo"/>
        <c:crossAx val="187677472"/>
        <c:crosses val="autoZero"/>
        <c:crossBetween val="between"/>
      </c:valAx>
    </c:plotArea>
    <c:legend>
      <c:legendPos val="r"/>
      <c:layout>
        <c:manualLayout>
          <c:xMode val="edge"/>
          <c:yMode val="edge"/>
          <c:x val="0.71083689182072385"/>
          <c:y val="0.19237341168679087"/>
          <c:w val="0.28002286500202689"/>
          <c:h val="0.54570094378006329"/>
        </c:manualLayout>
      </c:layout>
      <c:overlay val="0"/>
    </c:legend>
    <c:plotVisOnly val="1"/>
    <c:dispBlanksAs val="gap"/>
    <c:showDLblsOverMax val="0"/>
  </c:chart>
  <c:spPr>
    <a:ln>
      <a:solidFill>
        <a:srgbClr val="000000"/>
      </a:solid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3-07T11:43:52.639" idx="1">
    <p:pos x="4882" y="1052"/>
    <p:text>No need to include the 'I' after Climate in the title to indicate the first term of this project. That is assumed info for any project that does not either have a II or III after it.</p:text>
    <p:extLst>
      <p:ext uri="{C676402C-5697-4E1C-873F-D02D1690AC5C}">
        <p15:threadingInfo xmlns:p15="http://schemas.microsoft.com/office/powerpoint/2012/main" timeZoneBias="300"/>
      </p:ext>
    </p:extLst>
  </p:cm>
  <p:cm authorId="1" dt="2016-03-07T11:45:31.946" idx="2">
    <p:pos x="3290" y="1066"/>
    <p:text>I removed the 'n' at the end of America</p:text>
    <p:extLst>
      <p:ext uri="{C676402C-5697-4E1C-873F-D02D1690AC5C}">
        <p15:threadingInfo xmlns:p15="http://schemas.microsoft.com/office/powerpoint/2012/main" timeZoneBias="300"/>
      </p:ext>
    </p:extLst>
  </p:cm>
  <p:cm authorId="1" dt="2016-03-07T11:47:36.318" idx="3">
    <p:pos x="5357" y="1505"/>
    <p:text>I changed the font color of your subtitle to what it should be.</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3-07T12:22:24.263" idx="28">
    <p:pos x="4414" y="396"/>
    <p:text>Please keep title formatting consistent.</p:text>
    <p:extLst>
      <p:ext uri="{C676402C-5697-4E1C-873F-D02D1690AC5C}">
        <p15:threadingInfo xmlns:p15="http://schemas.microsoft.com/office/powerpoint/2012/main" timeZoneBias="300"/>
      </p:ext>
    </p:extLst>
  </p:cm>
  <p:cm authorId="1" dt="2016-03-07T12:22:33.633" idx="29">
    <p:pos x="867" y="485"/>
    <p:text>What happened to Data Acquisition? That was the first thing mentioned in the previous slide but it seems as if that has been skipped. Please revise.</p:text>
    <p:extLst>
      <p:ext uri="{C676402C-5697-4E1C-873F-D02D1690AC5C}">
        <p15:threadingInfo xmlns:p15="http://schemas.microsoft.com/office/powerpoint/2012/main" timeZoneBias="300"/>
      </p:ext>
    </p:extLst>
  </p:cm>
  <p:cm authorId="1" dt="2016-03-07T12:24:12.640" idx="30">
    <p:pos x="4594" y="1721"/>
    <p:text>....averaging 1981-2015
is confusing. Perhaps reword to:
Created daily and monthly average baseline climatology maps for 1981-2015</p:text>
    <p:extLst>
      <p:ext uri="{C676402C-5697-4E1C-873F-D02D1690AC5C}">
        <p15:threadingInfo xmlns:p15="http://schemas.microsoft.com/office/powerpoint/2012/main" timeZoneBias="300"/>
      </p:ext>
    </p:extLst>
  </p:cm>
  <p:cm authorId="1" dt="2016-03-07T12:25:59.276" idx="31">
    <p:pos x="2628" y="2117"/>
    <p:text>Perhaps re-title this to read:
Periods of Interest
rather than Anomalous Months/ Seasons as you pretty much say the same thing in the text to its right.</p:text>
    <p:extLst>
      <p:ext uri="{C676402C-5697-4E1C-873F-D02D1690AC5C}">
        <p15:threadingInfo xmlns:p15="http://schemas.microsoft.com/office/powerpoint/2012/main" timeZoneBias="300"/>
      </p:ext>
    </p:extLst>
  </p:cm>
  <p:cm authorId="1" dt="2016-03-07T12:32:12.862" idx="40">
    <p:pos x="4838" y="3017"/>
    <p:text>I changed this for you but please make sure that your font color/ typeface is consistent on and in between slides.</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3-07T12:28:01.545" idx="33">
    <p:pos x="2448" y="2218"/>
    <p:text>Please reformat image as required</p:text>
    <p:extLst>
      <p:ext uri="{C676402C-5697-4E1C-873F-D02D1690AC5C}">
        <p15:threadingInfo xmlns:p15="http://schemas.microsoft.com/office/powerpoint/2012/main" timeZoneBias="300"/>
      </p:ext>
    </p:extLst>
  </p:cm>
  <p:cm authorId="1" dt="2016-03-07T12:28:14.772" idx="34">
    <p:pos x="1490" y="3938"/>
    <p:text>Please increase text size</p:text>
    <p:extLst mod="1">
      <p:ext uri="{C676402C-5697-4E1C-873F-D02D1690AC5C}">
        <p15:threadingInfo xmlns:p15="http://schemas.microsoft.com/office/powerpoint/2012/main" timeZoneBias="300"/>
      </p:ext>
    </p:extLst>
  </p:cm>
  <p:cm authorId="1" dt="2016-03-07T12:28:33.455" idx="35">
    <p:pos x="5097" y="3924"/>
    <p:text>No need to cite images that the team has created</p:text>
    <p:extLst>
      <p:ext uri="{C676402C-5697-4E1C-873F-D02D1690AC5C}">
        <p15:threadingInfo xmlns:p15="http://schemas.microsoft.com/office/powerpoint/2012/main" timeZoneBias="300"/>
      </p:ext>
    </p:extLst>
  </p:cm>
  <p:cm authorId="2" dt="2016-03-09T15:20:36.803" idx="3">
    <p:pos x="2440" y="3262"/>
    <p:text>I know these are place holders, but please include a legend for the real thing.</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3-07T12:30:52.446" idx="37">
    <p:pos x="2972" y="82"/>
    <p:text>Please reformat this image as required.</p:text>
    <p:extLst>
      <p:ext uri="{C676402C-5697-4E1C-873F-D02D1690AC5C}">
        <p15:threadingInfo xmlns:p15="http://schemas.microsoft.com/office/powerpoint/2012/main" timeZoneBias="300"/>
      </p:ext>
    </p:extLst>
  </p:cm>
  <p:cm authorId="1" dt="2016-03-07T12:31:09.840" idx="38">
    <p:pos x="641" y="4133"/>
    <p:text>no need to cite team</p:text>
    <p:extLst>
      <p:ext uri="{C676402C-5697-4E1C-873F-D02D1690AC5C}">
        <p15:threadingInfo xmlns:p15="http://schemas.microsoft.com/office/powerpoint/2012/main" timeZoneBias="300"/>
      </p:ext>
    </p:extLst>
  </p:cm>
  <p:cm authorId="1" dt="2016-03-07T12:33:09.842" idx="41">
    <p:pos x="5292" y="2448"/>
    <p:text>I changed the font color here.</p:text>
    <p:extLst>
      <p:ext uri="{C676402C-5697-4E1C-873F-D02D1690AC5C}">
        <p15:threadingInfo xmlns:p15="http://schemas.microsoft.com/office/powerpoint/2012/main" timeZoneBias="300"/>
      </p:ext>
    </p:extLst>
  </p:cm>
  <p:cm authorId="2" dt="2016-03-09T15:21:28.385" idx="4">
    <p:pos x="4534" y="2876"/>
    <p:text>Please fix the line spacing so the text isn't so spread out.</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03-07T12:34:05.595" idx="42">
    <p:pos x="2170" y="2213"/>
    <p:text>changed font color</p:text>
    <p:extLst>
      <p:ext uri="{C676402C-5697-4E1C-873F-D02D1690AC5C}">
        <p15:threadingInfo xmlns:p15="http://schemas.microsoft.com/office/powerpoint/2012/main" timeZoneBias="300"/>
      </p:ext>
    </p:extLst>
  </p:cm>
  <p:cm authorId="1" dt="2016-03-07T12:34:13.249" idx="43">
    <p:pos x="4707" y="827"/>
    <p:text>Please reformat image as required</p:text>
    <p:extLst>
      <p:ext uri="{C676402C-5697-4E1C-873F-D02D1690AC5C}">
        <p15:threadingInfo xmlns:p15="http://schemas.microsoft.com/office/powerpoint/2012/main" timeZoneBias="300"/>
      </p:ext>
    </p:extLst>
  </p:cm>
  <p:cm authorId="2" dt="2016-03-09T15:23:26.985" idx="5">
    <p:pos x="839" y="1878"/>
    <p:text>Please fix the line spacing so the text isn't so spread out.</p:text>
    <p:extLst>
      <p:ext uri="{C676402C-5697-4E1C-873F-D02D1690AC5C}">
        <p15:threadingInfo xmlns:p15="http://schemas.microsoft.com/office/powerpoint/2012/main" timeZoneBias="3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6-03-07T12:35:49.342" idx="44">
    <p:pos x="1570" y="2009"/>
    <p:text>I've edited this text. Please review changes</p:text>
    <p:extLst>
      <p:ext uri="{C676402C-5697-4E1C-873F-D02D1690AC5C}">
        <p15:threadingInfo xmlns:p15="http://schemas.microsoft.com/office/powerpoint/2012/main" timeZoneBias="30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6-03-07T12:36:20.769" idx="45">
    <p:pos x="4856" y="680"/>
    <p:text>If you can, please keep all text in Century Gothic</p:text>
    <p:extLst>
      <p:ext uri="{C676402C-5697-4E1C-873F-D02D1690AC5C}">
        <p15:threadingInfo xmlns:p15="http://schemas.microsoft.com/office/powerpoint/2012/main" timeZoneBias="30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6-03-07T12:37:01.814" idx="46">
    <p:pos x="4512" y="429"/>
    <p:text>Please reformat image as required</p:text>
    <p:extLst>
      <p:ext uri="{C676402C-5697-4E1C-873F-D02D1690AC5C}">
        <p15:threadingInfo xmlns:p15="http://schemas.microsoft.com/office/powerpoint/2012/main" timeZoneBias="30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6-03-07T12:37:23.183" idx="47">
    <p:pos x="1130" y="418"/>
    <p:text>Please keep title format consistent. Font size should be 44</p:text>
    <p:extLst>
      <p:ext uri="{C676402C-5697-4E1C-873F-D02D1690AC5C}">
        <p15:threadingInfo xmlns:p15="http://schemas.microsoft.com/office/powerpoint/2012/main" timeZoneBias="300"/>
      </p:ext>
    </p:extLst>
  </p:cm>
  <p:cm authorId="1" dt="2016-03-07T12:38:18.196" idx="48">
    <p:pos x="828" y="965"/>
    <p:text>To me, it doesn't really make sense to have the first word in each bullet a dfferent color. If that first word was an action verb or had a similar trait to the first words in the other bullets, it would make more sense but that does not seem to be the case here. Please revise.</p:text>
    <p:extLst>
      <p:ext uri="{C676402C-5697-4E1C-873F-D02D1690AC5C}">
        <p15:threadingInfo xmlns:p15="http://schemas.microsoft.com/office/powerpoint/2012/main" timeZoneBias="30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6-03-07T12:39:40.694" idx="50">
    <p:pos x="3463" y="768"/>
    <p:text>Please reformat images as required</p:text>
    <p:extLst>
      <p:ext uri="{C676402C-5697-4E1C-873F-D02D1690AC5C}">
        <p15:threadingInfo xmlns:p15="http://schemas.microsoft.com/office/powerpoint/2012/main" timeZoneBias="30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6-03-07T12:39:57.443" idx="51">
    <p:pos x="5014" y="912"/>
    <p:text>Please reformat image as required.</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3-07T11:48:16.235" idx="4">
    <p:pos x="5035" y="850"/>
    <p:text>This is a great image but it needs to be reformatted to meet the image guidelines: Each image and the text in the image need to be individual files. The lines (showing the enlarged images) also need to be separate files.</p:text>
    <p:extLst>
      <p:ext uri="{C676402C-5697-4E1C-873F-D02D1690AC5C}">
        <p15:threadingInfo xmlns:p15="http://schemas.microsoft.com/office/powerpoint/2012/main" timeZoneBias="300"/>
      </p:ext>
    </p:extLst>
  </p:cm>
  <p:cm authorId="1" dt="2016-03-07T11:50:15.373" idx="5">
    <p:pos x="1210" y="2736"/>
    <p:text>no citation required for images the team creates.</p:text>
    <p:extLst>
      <p:ext uri="{C676402C-5697-4E1C-873F-D02D1690AC5C}">
        <p15:threadingInfo xmlns:p15="http://schemas.microsoft.com/office/powerpoint/2012/main" timeZoneBias="30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6-03-07T12:40:18.602" idx="52">
    <p:pos x="2866" y="396"/>
    <p:text>Please change font size to 44</p:text>
    <p:extLst>
      <p:ext uri="{C676402C-5697-4E1C-873F-D02D1690AC5C}">
        <p15:threadingInfo xmlns:p15="http://schemas.microsoft.com/office/powerpoint/2012/main" timeZoneBias="300"/>
      </p:ext>
    </p:extLst>
  </p:cm>
  <p:cm authorId="1" dt="2016-03-07T12:40:46.376" idx="53">
    <p:pos x="4690" y="1335"/>
    <p:text>See if you can restructure/ rewrite the information on this slide so it is more clear what the conclusions are and why they matter</p:text>
    <p:extLst>
      <p:ext uri="{C676402C-5697-4E1C-873F-D02D1690AC5C}">
        <p15:threadingInfo xmlns:p15="http://schemas.microsoft.com/office/powerpoint/2012/main" timeZoneBias="300"/>
      </p:ext>
    </p:extLst>
  </p:cm>
  <p:cm authorId="1" dt="2016-03-07T12:43:09.905" idx="55">
    <p:pos x="1047" y="687"/>
    <p:text>Are you going to include a future work/ errors and uncertainties slide/ information? If you had not planned on it, please include that info for the FD</p:text>
    <p:extLst>
      <p:ext uri="{C676402C-5697-4E1C-873F-D02D1690AC5C}">
        <p15:threadingInfo xmlns:p15="http://schemas.microsoft.com/office/powerpoint/2012/main" timeZoneBias="30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6-03-07T12:42:23.674" idx="54">
    <p:pos x="4769" y="3099"/>
    <p:text>I've edited text here. Please review changes.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7T11:51:30.418" idx="6">
    <p:pos x="2484" y="2448"/>
    <p:text>I changed font to Century Gothic for you.</p:text>
    <p:extLst>
      <p:ext uri="{C676402C-5697-4E1C-873F-D02D1690AC5C}">
        <p15:threadingInfo xmlns:p15="http://schemas.microsoft.com/office/powerpoint/2012/main" timeZoneBias="300"/>
      </p:ext>
    </p:extLst>
  </p:cm>
  <p:cm authorId="1" dt="2016-03-07T12:00:11.621" idx="7">
    <p:pos x="10" y="10"/>
    <p:text>Try to keep text formatting consistent throughout presentation. For example, on the previous slide, you have bolded the words before the ':' and then not bolded the words following the colon. However, here, you have bolded all words. I suggest not bolding what follows the colon.</p:text>
    <p:extLst>
      <p:ext uri="{C676402C-5697-4E1C-873F-D02D1690AC5C}">
        <p15:threadingInfo xmlns:p15="http://schemas.microsoft.com/office/powerpoint/2012/main" timeZoneBias="300"/>
      </p:ext>
    </p:extLst>
  </p:cm>
  <p:cm authorId="1" dt="2016-03-07T12:02:51.170" idx="10">
    <p:pos x="3305" y="2938"/>
    <p:text>Please keep bullet format consistent. To the left, it is orange but here it is grey. Also, please stick to the bullet format provided on the template.</p:text>
    <p:extLst mod="1">
      <p:ext uri="{C676402C-5697-4E1C-873F-D02D1690AC5C}">
        <p15:threadingInfo xmlns:p15="http://schemas.microsoft.com/office/powerpoint/2012/main" timeZoneBias="300"/>
      </p:ext>
    </p:extLst>
  </p:cm>
  <p:cm authorId="2" dt="2016-03-09T15:01:30.283" idx="2">
    <p:pos x="4796" y="2669"/>
    <p:text>The notes on the previous slide talk about a 'dry corridor.' It would be a good idea to include that on the slide here.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3-07T12:01:56.558" idx="8">
    <p:pos x="4716" y="209"/>
    <p:text>All text should be in century gothic. I've updated that for you here.</p:text>
    <p:extLst>
      <p:ext uri="{C676402C-5697-4E1C-873F-D02D1690AC5C}">
        <p15:threadingInfo xmlns:p15="http://schemas.microsoft.com/office/powerpoint/2012/main" timeZoneBias="300"/>
      </p:ext>
    </p:extLst>
  </p:cm>
  <p:cm authorId="1" dt="2016-03-07T12:03:34.824" idx="11">
    <p:pos x="399" y="1644"/>
    <p:text>Please be consistent with bullet format for all slides on presentation.</p:text>
    <p:extLst>
      <p:ext uri="{C676402C-5697-4E1C-873F-D02D1690AC5C}">
        <p15:threadingInfo xmlns:p15="http://schemas.microsoft.com/office/powerpoint/2012/main" timeZoneBias="300"/>
      </p:ext>
    </p:extLst>
  </p:cm>
  <p:cm authorId="2" dt="2016-03-09T15:00:54.541" idx="1">
    <p:pos x="399" y="1740"/>
    <p:text>Please use the bullets on the template.</p:text>
    <p:extLst>
      <p:ext uri="{C676402C-5697-4E1C-873F-D02D1690AC5C}">
        <p15:threadingInfo xmlns:p15="http://schemas.microsoft.com/office/powerpoint/2012/main" timeZoneBias="300">
          <p15:parentCm authorId="1" idx="11"/>
        </p15:threadingInfo>
      </p:ext>
    </p:extLst>
  </p:cm>
  <p:cm authorId="1" dt="2016-03-07T12:05:33.392" idx="12">
    <p:pos x="1764" y="3096"/>
    <p:text>Consider changing the title of this section to something like: 
Conflicts
and underneath that could go something like: Socio-economic tensions increase as natural resources decrease</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3-07T12:07:51.319" idx="13">
    <p:pos x="2491" y="490"/>
    <p:text>Please keep slide title formatting consistent.</p:text>
    <p:extLst>
      <p:ext uri="{C676402C-5697-4E1C-873F-D02D1690AC5C}">
        <p15:threadingInfo xmlns:p15="http://schemas.microsoft.com/office/powerpoint/2012/main" timeZoneBias="300"/>
      </p:ext>
    </p:extLst>
  </p:cm>
  <p:cm authorId="1" dt="2016-03-07T12:10:16.478" idx="15">
    <p:pos x="10" y="10"/>
    <p:text>This slide seems a bit redundant. Consider removing this slide and adding whatever info that hasn't already been brought up to other slides. Feel free to reach out to the PC team if you need help with this.</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3-07T12:11:38.497" idx="16">
    <p:pos x="856" y="554"/>
    <p:text>Consider changing the color of the first word for each objective to be the same as the template theme.</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3-07T12:14:14.665" idx="19">
    <p:pos x="2520" y="2945"/>
    <p:text>Rewrite title to be:
Terra, MODIS - National...</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3-07T12:15:14.541" idx="20">
    <p:pos x="2830" y="576"/>
    <p:text>Please try to keep the title formatting consistent. Increase font size to 44, which is how it is on all previous slides</p:text>
    <p:extLst>
      <p:ext uri="{C676402C-5697-4E1C-873F-D02D1690AC5C}">
        <p15:threadingInfo xmlns:p15="http://schemas.microsoft.com/office/powerpoint/2012/main" timeZoneBias="300"/>
      </p:ext>
    </p:extLst>
  </p:cm>
  <p:cm authorId="1" dt="2016-03-07T12:16:10.623" idx="21">
    <p:pos x="543" y="975"/>
    <p:text>I suggest replacing slide 5 with this slide. Seems like a more appropriate location that will improve the flow of information.</p:text>
    <p:extLst>
      <p:ext uri="{C676402C-5697-4E1C-873F-D02D1690AC5C}">
        <p15:threadingInfo xmlns:p15="http://schemas.microsoft.com/office/powerpoint/2012/main" timeZoneBias="300"/>
      </p:ext>
    </p:extLst>
  </p:cm>
  <p:cm authorId="1" dt="2016-03-07T12:17:16.955" idx="22">
    <p:pos x="2469" y="3608"/>
    <p:text>font size needs to be at least 20</p:text>
    <p:extLst>
      <p:ext uri="{C676402C-5697-4E1C-873F-D02D1690AC5C}">
        <p15:threadingInfo xmlns:p15="http://schemas.microsoft.com/office/powerpoint/2012/main" timeZoneBias="300"/>
      </p:ext>
    </p:extLst>
  </p:cm>
  <p:cm authorId="1" dt="2016-03-07T12:17:31.498" idx="23">
    <p:pos x="3834" y="1972"/>
    <p:text>Please include proper image citations.</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3-07T12:19:49.323" idx="25">
    <p:pos x="1721" y="338"/>
    <p:text>Please keep title formatting consistent. Change font size to 44</p:text>
    <p:extLst>
      <p:ext uri="{C676402C-5697-4E1C-873F-D02D1690AC5C}">
        <p15:threadingInfo xmlns:p15="http://schemas.microsoft.com/office/powerpoint/2012/main" timeZoneBias="300"/>
      </p:ext>
    </p:extLst>
  </p:cm>
  <p:cm authorId="1" dt="2016-03-07T12:20:07.384" idx="26">
    <p:pos x="5442" y="408"/>
    <p:text>Please properly cite image</p:text>
    <p:extLst>
      <p:ext uri="{C676402C-5697-4E1C-873F-D02D1690AC5C}">
        <p15:threadingInfo xmlns:p15="http://schemas.microsoft.com/office/powerpoint/2012/main" timeZoneBias="300"/>
      </p:ext>
    </p:extLst>
  </p:cm>
  <p:cm authorId="1" dt="2016-03-07T12:20:35.190" idx="27">
    <p:pos x="4724" y="166"/>
    <p:text>Please reformat image as required. Text/ arrows need to be individual files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491A1-0523-4933-B80C-45D900C80426}" type="doc">
      <dgm:prSet loTypeId="urn:microsoft.com/office/officeart/2005/8/layout/process1" loCatId="process" qsTypeId="urn:microsoft.com/office/officeart/2005/8/quickstyle/simple1" qsCatId="simple" csTypeId="urn:microsoft.com/office/officeart/2005/8/colors/accent1_2" csCatId="accent1" phldr="1"/>
      <dgm:spPr/>
    </dgm:pt>
    <dgm:pt modelId="{185A880F-1C9B-416B-BDF5-30D68DFDFE8F}">
      <dgm:prSet phldrT="[Text]" custT="1"/>
      <dgm:spPr/>
      <dgm:t>
        <a:bodyPr/>
        <a:lstStyle/>
        <a:p>
          <a:r>
            <a:rPr lang="en-US" sz="1800" dirty="0" smtClean="0">
              <a:latin typeface="Century Gothic" panose="020B0502020202020204" pitchFamily="34" charset="0"/>
            </a:rPr>
            <a:t>Every year has each month averaged</a:t>
          </a:r>
          <a:endParaRPr lang="en-US" sz="1800" dirty="0">
            <a:latin typeface="Century Gothic" panose="020B0502020202020204" pitchFamily="34" charset="0"/>
          </a:endParaRPr>
        </a:p>
      </dgm:t>
    </dgm:pt>
    <dgm:pt modelId="{6FB33E03-BDBA-4EED-87DC-E6C95089C2C2}" type="parTrans" cxnId="{5951507D-8DA6-4234-9241-633490C97720}">
      <dgm:prSet/>
      <dgm:spPr/>
      <dgm:t>
        <a:bodyPr/>
        <a:lstStyle/>
        <a:p>
          <a:endParaRPr lang="en-US"/>
        </a:p>
      </dgm:t>
    </dgm:pt>
    <dgm:pt modelId="{8A89E449-5E03-4FD3-AB51-644CF9773D03}" type="sibTrans" cxnId="{5951507D-8DA6-4234-9241-633490C97720}">
      <dgm:prSet/>
      <dgm:spPr/>
      <dgm:t>
        <a:bodyPr/>
        <a:lstStyle/>
        <a:p>
          <a:endParaRPr lang="en-US"/>
        </a:p>
      </dgm:t>
    </dgm:pt>
    <dgm:pt modelId="{E46EE252-E9CF-4B32-A08C-3FFE62A56929}">
      <dgm:prSet phldrT="[Text]" custT="1"/>
      <dgm:spPr/>
      <dgm:t>
        <a:bodyPr/>
        <a:lstStyle/>
        <a:p>
          <a:r>
            <a:rPr lang="en-US" sz="1800" dirty="0" smtClean="0">
              <a:latin typeface="Century Gothic" panose="020B0502020202020204" pitchFamily="34" charset="0"/>
            </a:rPr>
            <a:t>Each month averaged over the 30 years </a:t>
          </a:r>
          <a:r>
            <a:rPr lang="en-US" sz="1800" b="1" dirty="0" smtClean="0">
              <a:latin typeface="Century Gothic" panose="020B0502020202020204" pitchFamily="34" charset="0"/>
            </a:rPr>
            <a:t>(baseline)</a:t>
          </a:r>
          <a:endParaRPr lang="en-US" sz="1800" dirty="0">
            <a:latin typeface="Century Gothic" panose="020B0502020202020204" pitchFamily="34" charset="0"/>
          </a:endParaRPr>
        </a:p>
      </dgm:t>
    </dgm:pt>
    <dgm:pt modelId="{9839638D-8BDE-4AF9-B225-738245CC826E}" type="parTrans" cxnId="{2F9347E6-E67C-4155-BF94-63B76DAE4F84}">
      <dgm:prSet/>
      <dgm:spPr/>
      <dgm:t>
        <a:bodyPr/>
        <a:lstStyle/>
        <a:p>
          <a:endParaRPr lang="en-US"/>
        </a:p>
      </dgm:t>
    </dgm:pt>
    <dgm:pt modelId="{8739EB3E-788C-434E-B56D-1DD74F5E86C1}" type="sibTrans" cxnId="{2F9347E6-E67C-4155-BF94-63B76DAE4F84}">
      <dgm:prSet/>
      <dgm:spPr/>
      <dgm:t>
        <a:bodyPr/>
        <a:lstStyle/>
        <a:p>
          <a:endParaRPr lang="en-US"/>
        </a:p>
      </dgm:t>
    </dgm:pt>
    <dgm:pt modelId="{27D84316-3194-44A3-801D-F75646F470F5}">
      <dgm:prSet phldrT="[Text]" custT="1"/>
      <dgm:spPr/>
      <dgm:t>
        <a:bodyPr/>
        <a:lstStyle/>
        <a:p>
          <a:r>
            <a:rPr lang="en-US" sz="1800" dirty="0" smtClean="0">
              <a:latin typeface="Century Gothic" panose="020B0502020202020204" pitchFamily="34" charset="0"/>
            </a:rPr>
            <a:t>The difference of months in El Nino years from the baseline monthly</a:t>
          </a:r>
          <a:endParaRPr lang="en-US" sz="1800" dirty="0">
            <a:latin typeface="Century Gothic" panose="020B0502020202020204" pitchFamily="34" charset="0"/>
          </a:endParaRPr>
        </a:p>
      </dgm:t>
    </dgm:pt>
    <dgm:pt modelId="{E0908913-D2F7-462D-B539-B493BB112434}" type="parTrans" cxnId="{D7CC2E7A-08B8-41EF-9D0F-F03A174D4A29}">
      <dgm:prSet/>
      <dgm:spPr/>
      <dgm:t>
        <a:bodyPr/>
        <a:lstStyle/>
        <a:p>
          <a:endParaRPr lang="en-US"/>
        </a:p>
      </dgm:t>
    </dgm:pt>
    <dgm:pt modelId="{6AFEDA41-D8D7-4925-B371-CF5976FCA076}" type="sibTrans" cxnId="{D7CC2E7A-08B8-41EF-9D0F-F03A174D4A29}">
      <dgm:prSet/>
      <dgm:spPr/>
      <dgm:t>
        <a:bodyPr/>
        <a:lstStyle/>
        <a:p>
          <a:endParaRPr lang="en-US"/>
        </a:p>
      </dgm:t>
    </dgm:pt>
    <dgm:pt modelId="{12CA9960-2594-4768-9ECF-89F08E2E59F6}" type="pres">
      <dgm:prSet presAssocID="{A96491A1-0523-4933-B80C-45D900C80426}" presName="Name0" presStyleCnt="0">
        <dgm:presLayoutVars>
          <dgm:dir/>
          <dgm:resizeHandles val="exact"/>
        </dgm:presLayoutVars>
      </dgm:prSet>
      <dgm:spPr/>
    </dgm:pt>
    <dgm:pt modelId="{32F6B047-1CFD-4551-93C6-8F5ACBCAD517}" type="pres">
      <dgm:prSet presAssocID="{185A880F-1C9B-416B-BDF5-30D68DFDFE8F}" presName="node" presStyleLbl="node1" presStyleIdx="0" presStyleCnt="3">
        <dgm:presLayoutVars>
          <dgm:bulletEnabled val="1"/>
        </dgm:presLayoutVars>
      </dgm:prSet>
      <dgm:spPr/>
      <dgm:t>
        <a:bodyPr/>
        <a:lstStyle/>
        <a:p>
          <a:endParaRPr lang="en-US"/>
        </a:p>
      </dgm:t>
    </dgm:pt>
    <dgm:pt modelId="{4A4CB710-F143-4E48-9D96-E378B70D42B9}" type="pres">
      <dgm:prSet presAssocID="{8A89E449-5E03-4FD3-AB51-644CF9773D03}" presName="sibTrans" presStyleLbl="sibTrans2D1" presStyleIdx="0" presStyleCnt="2"/>
      <dgm:spPr/>
      <dgm:t>
        <a:bodyPr/>
        <a:lstStyle/>
        <a:p>
          <a:endParaRPr lang="en-US"/>
        </a:p>
      </dgm:t>
    </dgm:pt>
    <dgm:pt modelId="{7B71E0FF-80C9-4736-9524-100D30847F2C}" type="pres">
      <dgm:prSet presAssocID="{8A89E449-5E03-4FD3-AB51-644CF9773D03}" presName="connectorText" presStyleLbl="sibTrans2D1" presStyleIdx="0" presStyleCnt="2"/>
      <dgm:spPr/>
      <dgm:t>
        <a:bodyPr/>
        <a:lstStyle/>
        <a:p>
          <a:endParaRPr lang="en-US"/>
        </a:p>
      </dgm:t>
    </dgm:pt>
    <dgm:pt modelId="{E127FD32-CAA8-4662-954F-B62BA9AE7F06}" type="pres">
      <dgm:prSet presAssocID="{E46EE252-E9CF-4B32-A08C-3FFE62A56929}" presName="node" presStyleLbl="node1" presStyleIdx="1" presStyleCnt="3">
        <dgm:presLayoutVars>
          <dgm:bulletEnabled val="1"/>
        </dgm:presLayoutVars>
      </dgm:prSet>
      <dgm:spPr/>
      <dgm:t>
        <a:bodyPr/>
        <a:lstStyle/>
        <a:p>
          <a:endParaRPr lang="en-US"/>
        </a:p>
      </dgm:t>
    </dgm:pt>
    <dgm:pt modelId="{67183B32-E17C-4745-A326-044F7784E9D5}" type="pres">
      <dgm:prSet presAssocID="{8739EB3E-788C-434E-B56D-1DD74F5E86C1}" presName="sibTrans" presStyleLbl="sibTrans2D1" presStyleIdx="1" presStyleCnt="2"/>
      <dgm:spPr/>
      <dgm:t>
        <a:bodyPr/>
        <a:lstStyle/>
        <a:p>
          <a:endParaRPr lang="en-US"/>
        </a:p>
      </dgm:t>
    </dgm:pt>
    <dgm:pt modelId="{96D096EA-9A2F-4BA5-989E-5AC04F5C4499}" type="pres">
      <dgm:prSet presAssocID="{8739EB3E-788C-434E-B56D-1DD74F5E86C1}" presName="connectorText" presStyleLbl="sibTrans2D1" presStyleIdx="1" presStyleCnt="2"/>
      <dgm:spPr/>
      <dgm:t>
        <a:bodyPr/>
        <a:lstStyle/>
        <a:p>
          <a:endParaRPr lang="en-US"/>
        </a:p>
      </dgm:t>
    </dgm:pt>
    <dgm:pt modelId="{32927A5E-863A-4128-99D1-16F559875804}" type="pres">
      <dgm:prSet presAssocID="{27D84316-3194-44A3-801D-F75646F470F5}" presName="node" presStyleLbl="node1" presStyleIdx="2" presStyleCnt="3">
        <dgm:presLayoutVars>
          <dgm:bulletEnabled val="1"/>
        </dgm:presLayoutVars>
      </dgm:prSet>
      <dgm:spPr/>
      <dgm:t>
        <a:bodyPr/>
        <a:lstStyle/>
        <a:p>
          <a:endParaRPr lang="en-US"/>
        </a:p>
      </dgm:t>
    </dgm:pt>
  </dgm:ptLst>
  <dgm:cxnLst>
    <dgm:cxn modelId="{A40B2986-69AE-4701-9CE2-DC242E05945F}" type="presOf" srcId="{A96491A1-0523-4933-B80C-45D900C80426}" destId="{12CA9960-2594-4768-9ECF-89F08E2E59F6}" srcOrd="0" destOrd="0" presId="urn:microsoft.com/office/officeart/2005/8/layout/process1"/>
    <dgm:cxn modelId="{F95AEF43-5F30-439C-B208-9859600A58D8}" type="presOf" srcId="{27D84316-3194-44A3-801D-F75646F470F5}" destId="{32927A5E-863A-4128-99D1-16F559875804}" srcOrd="0" destOrd="0" presId="urn:microsoft.com/office/officeart/2005/8/layout/process1"/>
    <dgm:cxn modelId="{D7CC2E7A-08B8-41EF-9D0F-F03A174D4A29}" srcId="{A96491A1-0523-4933-B80C-45D900C80426}" destId="{27D84316-3194-44A3-801D-F75646F470F5}" srcOrd="2" destOrd="0" parTransId="{E0908913-D2F7-462D-B539-B493BB112434}" sibTransId="{6AFEDA41-D8D7-4925-B371-CF5976FCA076}"/>
    <dgm:cxn modelId="{0C98BAD2-B05D-4414-A7AF-E89C739BEA79}" type="presOf" srcId="{8739EB3E-788C-434E-B56D-1DD74F5E86C1}" destId="{96D096EA-9A2F-4BA5-989E-5AC04F5C4499}" srcOrd="1" destOrd="0" presId="urn:microsoft.com/office/officeart/2005/8/layout/process1"/>
    <dgm:cxn modelId="{B379952C-B66C-45B0-819A-9A7825CDC378}" type="presOf" srcId="{8739EB3E-788C-434E-B56D-1DD74F5E86C1}" destId="{67183B32-E17C-4745-A326-044F7784E9D5}" srcOrd="0" destOrd="0" presId="urn:microsoft.com/office/officeart/2005/8/layout/process1"/>
    <dgm:cxn modelId="{C5B6E819-0E32-4370-A518-26FF29DA63D0}" type="presOf" srcId="{E46EE252-E9CF-4B32-A08C-3FFE62A56929}" destId="{E127FD32-CAA8-4662-954F-B62BA9AE7F06}" srcOrd="0" destOrd="0" presId="urn:microsoft.com/office/officeart/2005/8/layout/process1"/>
    <dgm:cxn modelId="{706F7FBF-E03C-40D1-9907-A76EB550BA89}" type="presOf" srcId="{8A89E449-5E03-4FD3-AB51-644CF9773D03}" destId="{4A4CB710-F143-4E48-9D96-E378B70D42B9}" srcOrd="0" destOrd="0" presId="urn:microsoft.com/office/officeart/2005/8/layout/process1"/>
    <dgm:cxn modelId="{5951507D-8DA6-4234-9241-633490C97720}" srcId="{A96491A1-0523-4933-B80C-45D900C80426}" destId="{185A880F-1C9B-416B-BDF5-30D68DFDFE8F}" srcOrd="0" destOrd="0" parTransId="{6FB33E03-BDBA-4EED-87DC-E6C95089C2C2}" sibTransId="{8A89E449-5E03-4FD3-AB51-644CF9773D03}"/>
    <dgm:cxn modelId="{816B08CA-D737-4606-85AF-DD1BAB33F21B}" type="presOf" srcId="{185A880F-1C9B-416B-BDF5-30D68DFDFE8F}" destId="{32F6B047-1CFD-4551-93C6-8F5ACBCAD517}" srcOrd="0" destOrd="0" presId="urn:microsoft.com/office/officeart/2005/8/layout/process1"/>
    <dgm:cxn modelId="{2F9347E6-E67C-4155-BF94-63B76DAE4F84}" srcId="{A96491A1-0523-4933-B80C-45D900C80426}" destId="{E46EE252-E9CF-4B32-A08C-3FFE62A56929}" srcOrd="1" destOrd="0" parTransId="{9839638D-8BDE-4AF9-B225-738245CC826E}" sibTransId="{8739EB3E-788C-434E-B56D-1DD74F5E86C1}"/>
    <dgm:cxn modelId="{2EDC2827-79C5-45EF-9574-208598229B37}" type="presOf" srcId="{8A89E449-5E03-4FD3-AB51-644CF9773D03}" destId="{7B71E0FF-80C9-4736-9524-100D30847F2C}" srcOrd="1" destOrd="0" presId="urn:microsoft.com/office/officeart/2005/8/layout/process1"/>
    <dgm:cxn modelId="{5CD4876C-3C19-4A9B-8359-5E609C8D0DE5}" type="presParOf" srcId="{12CA9960-2594-4768-9ECF-89F08E2E59F6}" destId="{32F6B047-1CFD-4551-93C6-8F5ACBCAD517}" srcOrd="0" destOrd="0" presId="urn:microsoft.com/office/officeart/2005/8/layout/process1"/>
    <dgm:cxn modelId="{058B7649-A726-4843-963F-DBAC54433925}" type="presParOf" srcId="{12CA9960-2594-4768-9ECF-89F08E2E59F6}" destId="{4A4CB710-F143-4E48-9D96-E378B70D42B9}" srcOrd="1" destOrd="0" presId="urn:microsoft.com/office/officeart/2005/8/layout/process1"/>
    <dgm:cxn modelId="{F0505E2F-C305-42B8-B507-7D834F79E507}" type="presParOf" srcId="{4A4CB710-F143-4E48-9D96-E378B70D42B9}" destId="{7B71E0FF-80C9-4736-9524-100D30847F2C}" srcOrd="0" destOrd="0" presId="urn:microsoft.com/office/officeart/2005/8/layout/process1"/>
    <dgm:cxn modelId="{6F3EC1AC-A02C-4E1A-B4F6-C66782DEB224}" type="presParOf" srcId="{12CA9960-2594-4768-9ECF-89F08E2E59F6}" destId="{E127FD32-CAA8-4662-954F-B62BA9AE7F06}" srcOrd="2" destOrd="0" presId="urn:microsoft.com/office/officeart/2005/8/layout/process1"/>
    <dgm:cxn modelId="{12FC8A77-E1FA-4F9B-90E6-55C3C5BE65B7}" type="presParOf" srcId="{12CA9960-2594-4768-9ECF-89F08E2E59F6}" destId="{67183B32-E17C-4745-A326-044F7784E9D5}" srcOrd="3" destOrd="0" presId="urn:microsoft.com/office/officeart/2005/8/layout/process1"/>
    <dgm:cxn modelId="{D4C4205B-7ECA-473A-8FA0-F856F2C81989}" type="presParOf" srcId="{67183B32-E17C-4745-A326-044F7784E9D5}" destId="{96D096EA-9A2F-4BA5-989E-5AC04F5C4499}" srcOrd="0" destOrd="0" presId="urn:microsoft.com/office/officeart/2005/8/layout/process1"/>
    <dgm:cxn modelId="{02A241A5-9582-4F0D-8939-2D45D4D9C672}" type="presParOf" srcId="{12CA9960-2594-4768-9ECF-89F08E2E59F6}" destId="{32927A5E-863A-4128-99D1-16F559875804}"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6B047-1CFD-4551-93C6-8F5ACBCAD517}">
      <dsp:nvSpPr>
        <dsp:cNvPr id="0" name=""/>
        <dsp:cNvSpPr/>
      </dsp:nvSpPr>
      <dsp:spPr>
        <a:xfrm>
          <a:off x="7032" y="283852"/>
          <a:ext cx="2101825" cy="1261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entury Gothic" panose="020B0502020202020204" pitchFamily="34" charset="0"/>
            </a:rPr>
            <a:t>Every year has each month averaged</a:t>
          </a:r>
          <a:endParaRPr lang="en-US" sz="1800" kern="1200" dirty="0">
            <a:latin typeface="Century Gothic" panose="020B0502020202020204" pitchFamily="34" charset="0"/>
          </a:endParaRPr>
        </a:p>
      </dsp:txBody>
      <dsp:txXfrm>
        <a:off x="43968" y="320788"/>
        <a:ext cx="2027953" cy="1187223"/>
      </dsp:txXfrm>
    </dsp:sp>
    <dsp:sp modelId="{4A4CB710-F143-4E48-9D96-E378B70D42B9}">
      <dsp:nvSpPr>
        <dsp:cNvPr id="0" name=""/>
        <dsp:cNvSpPr/>
      </dsp:nvSpPr>
      <dsp:spPr>
        <a:xfrm>
          <a:off x="2319039" y="653773"/>
          <a:ext cx="445586" cy="521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319039" y="758023"/>
        <a:ext cx="311910" cy="312752"/>
      </dsp:txXfrm>
    </dsp:sp>
    <dsp:sp modelId="{E127FD32-CAA8-4662-954F-B62BA9AE7F06}">
      <dsp:nvSpPr>
        <dsp:cNvPr id="0" name=""/>
        <dsp:cNvSpPr/>
      </dsp:nvSpPr>
      <dsp:spPr>
        <a:xfrm>
          <a:off x="2949587" y="283852"/>
          <a:ext cx="2101825" cy="1261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entury Gothic" panose="020B0502020202020204" pitchFamily="34" charset="0"/>
            </a:rPr>
            <a:t>Each month averaged over the 30 years </a:t>
          </a:r>
          <a:r>
            <a:rPr lang="en-US" sz="1800" b="1" kern="1200" dirty="0" smtClean="0">
              <a:latin typeface="Century Gothic" panose="020B0502020202020204" pitchFamily="34" charset="0"/>
            </a:rPr>
            <a:t>(baseline)</a:t>
          </a:r>
          <a:endParaRPr lang="en-US" sz="1800" kern="1200" dirty="0">
            <a:latin typeface="Century Gothic" panose="020B0502020202020204" pitchFamily="34" charset="0"/>
          </a:endParaRPr>
        </a:p>
      </dsp:txBody>
      <dsp:txXfrm>
        <a:off x="2986523" y="320788"/>
        <a:ext cx="2027953" cy="1187223"/>
      </dsp:txXfrm>
    </dsp:sp>
    <dsp:sp modelId="{67183B32-E17C-4745-A326-044F7784E9D5}">
      <dsp:nvSpPr>
        <dsp:cNvPr id="0" name=""/>
        <dsp:cNvSpPr/>
      </dsp:nvSpPr>
      <dsp:spPr>
        <a:xfrm>
          <a:off x="5261595" y="653773"/>
          <a:ext cx="445586" cy="521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261595" y="758023"/>
        <a:ext cx="311910" cy="312752"/>
      </dsp:txXfrm>
    </dsp:sp>
    <dsp:sp modelId="{32927A5E-863A-4128-99D1-16F559875804}">
      <dsp:nvSpPr>
        <dsp:cNvPr id="0" name=""/>
        <dsp:cNvSpPr/>
      </dsp:nvSpPr>
      <dsp:spPr>
        <a:xfrm>
          <a:off x="5892142" y="283852"/>
          <a:ext cx="2101825" cy="1261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entury Gothic" panose="020B0502020202020204" pitchFamily="34" charset="0"/>
            </a:rPr>
            <a:t>The difference of months in El Nino years from the baseline monthly</a:t>
          </a:r>
          <a:endParaRPr lang="en-US" sz="1800" kern="1200" dirty="0">
            <a:latin typeface="Century Gothic" panose="020B0502020202020204" pitchFamily="34" charset="0"/>
          </a:endParaRPr>
        </a:p>
      </dsp:txBody>
      <dsp:txXfrm>
        <a:off x="5929078" y="320788"/>
        <a:ext cx="2027953" cy="11872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92576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 Introduce</a:t>
            </a:r>
            <a:r>
              <a:rPr lang="en-US" baseline="0" dirty="0" smtClean="0"/>
              <a:t> team members and project title.</a:t>
            </a:r>
            <a:endParaRPr dirty="0"/>
          </a:p>
        </p:txBody>
      </p:sp>
      <p:sp>
        <p:nvSpPr>
          <p:cNvPr id="103" name="Shape 1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673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Image Source: http://spankyford.aminus3.com/image/2012-05-08.html</a:t>
            </a:r>
          </a:p>
          <a:p>
            <a:pPr marL="171450" lvl="0" indent="-171450">
              <a:spcBef>
                <a:spcPts val="0"/>
              </a:spcBef>
              <a:buFontTx/>
              <a:buChar char="-"/>
            </a:pPr>
            <a:r>
              <a:rPr lang="en-US" baseline="0" dirty="0" smtClean="0"/>
              <a:t>Using R downloaded and subsets MODIS and AVHRR. </a:t>
            </a:r>
          </a:p>
          <a:p>
            <a:pPr marL="171450" lvl="0" indent="-171450">
              <a:spcBef>
                <a:spcPts val="0"/>
              </a:spcBef>
              <a:buFontTx/>
              <a:buChar char="-"/>
            </a:pPr>
            <a:r>
              <a:rPr lang="en-US" baseline="0" dirty="0" smtClean="0"/>
              <a:t>Examined NDVI trends, seasonal and wet/dry, comparison of MODIS and AVHRR.</a:t>
            </a:r>
          </a:p>
          <a:p>
            <a:pPr lvl="0">
              <a:spcBef>
                <a:spcPts val="0"/>
              </a:spcBef>
              <a:buNone/>
            </a:pPr>
            <a:endParaRPr lang="en-US" dirty="0" smtClean="0"/>
          </a:p>
        </p:txBody>
      </p:sp>
      <p:sp>
        <p:nvSpPr>
          <p:cNvPr id="172" name="Shape 17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333662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171450" lvl="0" indent="-171450">
              <a:spcBef>
                <a:spcPts val="0"/>
              </a:spcBef>
              <a:buFontTx/>
              <a:buChar char="-"/>
            </a:pPr>
            <a:r>
              <a:rPr lang="en-US" dirty="0" smtClean="0"/>
              <a:t>Data</a:t>
            </a:r>
            <a:r>
              <a:rPr lang="en-US" baseline="0" dirty="0" smtClean="0"/>
              <a:t> analysis conducted for this project fall in three main categories: </a:t>
            </a:r>
            <a:r>
              <a:rPr lang="en-US" baseline="0" dirty="0" err="1" smtClean="0"/>
              <a:t>climatologies</a:t>
            </a:r>
            <a:r>
              <a:rPr lang="en-US" baseline="0" dirty="0" smtClean="0"/>
              <a:t>, anomalous months or season, and seasonality trends.</a:t>
            </a:r>
          </a:p>
          <a:p>
            <a:pPr marL="171450" lvl="0" indent="-171450">
              <a:spcBef>
                <a:spcPts val="0"/>
              </a:spcBef>
              <a:buFontTx/>
              <a:buChar char="-"/>
            </a:pPr>
            <a:r>
              <a:rPr lang="en-US" baseline="0" dirty="0" smtClean="0"/>
              <a:t>This project utilized R Programming and ArcGIS to evaluate various components of NDVI data and possible current and future trends in terms of seasonality and extreme weather events such as El Niño and La Niña.</a:t>
            </a:r>
          </a:p>
          <a:p>
            <a:pPr marL="171450" lvl="0" indent="-171450">
              <a:spcBef>
                <a:spcPts val="0"/>
              </a:spcBef>
              <a:buFontTx/>
              <a:buChar char="-"/>
            </a:pPr>
            <a:r>
              <a:rPr lang="en-US" b="1" dirty="0" err="1" smtClean="0"/>
              <a:t>Climatologies</a:t>
            </a:r>
            <a:r>
              <a:rPr lang="en-US" dirty="0" smtClean="0"/>
              <a:t>: Each day was averaged over the 30 year</a:t>
            </a:r>
            <a:r>
              <a:rPr lang="en-US" baseline="0" dirty="0" smtClean="0"/>
              <a:t> period to use as a comparison with individual years.</a:t>
            </a:r>
          </a:p>
          <a:p>
            <a:pPr marL="628650" lvl="1" indent="-171450">
              <a:spcBef>
                <a:spcPts val="0"/>
              </a:spcBef>
              <a:buFontTx/>
              <a:buChar char="-"/>
            </a:pPr>
            <a:r>
              <a:rPr lang="en-US" baseline="0" dirty="0" smtClean="0"/>
              <a:t>Daily averages were aggregated to create Monthly baselines</a:t>
            </a:r>
          </a:p>
          <a:p>
            <a:pPr marL="171450" lvl="0" indent="-171450">
              <a:spcBef>
                <a:spcPts val="0"/>
              </a:spcBef>
              <a:buFontTx/>
              <a:buChar char="-"/>
            </a:pPr>
            <a:r>
              <a:rPr lang="en-US" b="1" baseline="0" dirty="0" smtClean="0"/>
              <a:t>Anomalous years (including ENSO event focus): </a:t>
            </a:r>
            <a:r>
              <a:rPr lang="en-US" baseline="0" dirty="0" smtClean="0"/>
              <a:t>Examined the variation in NDVI from a baseline average specifically in the strong El Nino season of 1997-1998.</a:t>
            </a:r>
          </a:p>
          <a:p>
            <a:pPr marL="171450" lvl="0" indent="-171450">
              <a:spcBef>
                <a:spcPts val="0"/>
              </a:spcBef>
              <a:buFontTx/>
              <a:buChar char="-"/>
            </a:pPr>
            <a:r>
              <a:rPr lang="en-US" b="1" baseline="0" dirty="0" smtClean="0"/>
              <a:t>Seasonality trends: </a:t>
            </a:r>
            <a:r>
              <a:rPr lang="en-US" baseline="0" dirty="0" smtClean="0"/>
              <a:t>Classified “wet” and “dry” areas using 0.2 as the NDVI cutoff between the two classifications.</a:t>
            </a:r>
          </a:p>
          <a:p>
            <a:pPr marL="628650" lvl="1" indent="-171450">
              <a:spcBef>
                <a:spcPts val="0"/>
              </a:spcBef>
              <a:buFontTx/>
              <a:buChar char="-"/>
            </a:pPr>
            <a:r>
              <a:rPr lang="en-US" baseline="0" dirty="0" smtClean="0"/>
              <a:t>Compared the NDVI values of the growing season and regular 4 seasons in each region.</a:t>
            </a:r>
          </a:p>
          <a:p>
            <a:pPr marL="171450" lvl="0" indent="-171450">
              <a:spcBef>
                <a:spcPts val="0"/>
              </a:spcBef>
              <a:buFontTx/>
              <a:buChar char="-"/>
            </a:pPr>
            <a:endParaRPr dirty="0"/>
          </a:p>
        </p:txBody>
      </p:sp>
      <p:sp>
        <p:nvSpPr>
          <p:cNvPr id="179" name="Shape 17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63260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baseline="0" dirty="0" smtClean="0"/>
              <a:t>Each year has each one of its months averaged</a:t>
            </a:r>
          </a:p>
          <a:p>
            <a:pPr marL="171450" indent="-171450">
              <a:buFontTx/>
              <a:buChar char="-"/>
            </a:pPr>
            <a:r>
              <a:rPr lang="en-US" baseline="0" dirty="0" smtClean="0"/>
              <a:t>The data was then divided into averages for each month over a 30 year time period. </a:t>
            </a:r>
          </a:p>
          <a:p>
            <a:pPr marL="171450" indent="-171450">
              <a:buFontTx/>
              <a:buChar char="-"/>
            </a:pPr>
            <a:r>
              <a:rPr lang="en-US" baseline="0" dirty="0" smtClean="0"/>
              <a:t>Specific years were pinpointed that were El Nino years or anomalous years to compare the difference in these years from the baseline months over the 30 years previously created.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923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difference</a:t>
            </a:r>
            <a:r>
              <a:rPr lang="en-US" baseline="0" dirty="0" smtClean="0"/>
              <a:t> for the specific month from the baseline was calculated by taking the difference between the month and the baseline average and dividing the difference by the absolute value of the baseline average and multiplying that value by 100. </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97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a:t>
            </a:r>
            <a:r>
              <a:rPr lang="en-US" baseline="0" dirty="0" smtClean="0"/>
              <a:t> used the monthly averages for each year to analyze the linear regression change over our study period</a:t>
            </a:r>
          </a:p>
          <a:p>
            <a:r>
              <a:rPr lang="en-US" baseline="0" dirty="0" smtClean="0"/>
              <a:t>-We then created maps (like the example above) and separated monthly maps into 90-day seasons as well as Rainy &amp; Dry seasons for each study region to assess trend changes of each season over the study period</a:t>
            </a:r>
          </a:p>
          <a:p>
            <a:r>
              <a:rPr lang="en-US" baseline="0" dirty="0" smtClean="0"/>
              <a:t>-Next we compared anomalous months to ENSO events to find common trends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374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dirty="0" smtClean="0"/>
              <a:t>Using</a:t>
            </a:r>
            <a:r>
              <a:rPr lang="en-US" baseline="0" dirty="0" smtClean="0"/>
              <a:t> the average NDVI value for each month over 30 years, we converted raster data to point feature classes in ArcGIS.</a:t>
            </a:r>
          </a:p>
          <a:p>
            <a:pPr marL="171450" indent="-171450">
              <a:buFontTx/>
              <a:buChar char="-"/>
            </a:pPr>
            <a:r>
              <a:rPr lang="en-US" baseline="0" dirty="0" smtClean="0"/>
              <a:t>From this point data the NDVI values were separated into five classes for each month based on NDVI signatures and their corresponding NDVI value ranges.</a:t>
            </a:r>
          </a:p>
          <a:p>
            <a:pPr marL="171450" indent="-171450">
              <a:buFontTx/>
              <a:buChar char="-"/>
            </a:pPr>
            <a:r>
              <a:rPr lang="en-US" baseline="0" dirty="0" smtClean="0"/>
              <a:t>The NDVI signatures are classified as follows: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Class 1 (NDVI values -1 to 0.1): </a:t>
            </a:r>
            <a:r>
              <a:rPr lang="en-US" b="1" baseline="0" dirty="0" smtClean="0"/>
              <a:t>Barren rock, sand, snow</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Class 2 (NDVI values 0.1 to 0.2): </a:t>
            </a:r>
            <a:r>
              <a:rPr lang="en-US" b="1" baseline="0" dirty="0" smtClean="0"/>
              <a:t>Soil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Class 3 (NDVI values 0.2 to 0.3): </a:t>
            </a:r>
            <a:r>
              <a:rPr lang="en-US" b="1" baseline="0" dirty="0" smtClean="0"/>
              <a:t>Shrub and grassland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Class 4 (NDVI values 0.3 to 0.6): </a:t>
            </a:r>
            <a:r>
              <a:rPr lang="en-US" b="1" baseline="0" dirty="0" smtClean="0"/>
              <a:t>Dense vegetative canopy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Class 5 (NDVI values 0.6 to 0.8): </a:t>
            </a:r>
            <a:r>
              <a:rPr lang="en-US" b="1" baseline="0" dirty="0" smtClean="0"/>
              <a:t>Temperate or tropical rainforests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From the separated classes, percentages were calculated based on the number of points in each class and the whole region.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Graphs displaying months, classifications, and percentages were created for the Levant and Central America.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9440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This is an</a:t>
            </a:r>
            <a:r>
              <a:rPr lang="en-US" baseline="0" dirty="0" smtClean="0"/>
              <a:t> example map of classifications for Central America.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6477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This is an</a:t>
            </a:r>
            <a:r>
              <a:rPr lang="en-US" baseline="0" dirty="0" smtClean="0"/>
              <a:t> example map of classifications for the Levant.</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1570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dirty="0" smtClean="0"/>
              <a:t>Utilizing percentages of NDVI</a:t>
            </a:r>
            <a:r>
              <a:rPr lang="en-US" baseline="0" dirty="0" smtClean="0"/>
              <a:t> coverage of 5 classes, further classification was used to assess overall aridity and healthy vegetative activity.</a:t>
            </a:r>
          </a:p>
          <a:p>
            <a:pPr marL="171450" indent="-171450">
              <a:buFontTx/>
              <a:buChar char="-"/>
            </a:pPr>
            <a:r>
              <a:rPr lang="en-US" baseline="0" dirty="0" smtClean="0"/>
              <a:t>NDVI values ranging from -1 to 0.2 were categorized as dry, whereas values ranging from 0.2 to 1 were classified as wet.</a:t>
            </a:r>
          </a:p>
          <a:p>
            <a:pPr marL="171450" indent="-171450">
              <a:buFontTx/>
              <a:buChar char="-"/>
            </a:pPr>
            <a:r>
              <a:rPr lang="en-US" baseline="0" dirty="0" smtClean="0"/>
              <a:t>Previous graphs displaying classes 1 through 5 assisted monthly trends by region, whereby NDVI values falling in classes 1 and 2 signified dry areas and values in classes 3 through 5 signified wet values.</a:t>
            </a:r>
          </a:p>
          <a:p>
            <a:pPr marL="171450" indent="-171450">
              <a:buFontTx/>
              <a:buChar char="-"/>
            </a:pPr>
            <a:r>
              <a:rPr lang="en-US" baseline="0" dirty="0" smtClean="0"/>
              <a:t>We created graphs and maps to display these new designations through different temporal and spatial scales.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096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t>
            </a:r>
            <a:r>
              <a:rPr lang="en-US" baseline="0" dirty="0" smtClean="0"/>
              <a:t> This map is an example of the designation between dry and wet for Guatemala averaged monthly over the 30-year study period.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110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b="0" dirty="0" smtClean="0"/>
              <a:t>-</a:t>
            </a:r>
            <a:r>
              <a:rPr lang="en-US" b="0" baseline="0" dirty="0" smtClean="0"/>
              <a:t> The study area consists of two regions and nine countries. The Levant covers Syria, Lebanon, Israel, Jordan and Iraq and, for the purposes of our study, Central America is comprised of Guatemala, Honduras, El Salvador and Nicaragua.  </a:t>
            </a:r>
            <a:endParaRPr lang="en-US" b="0" dirty="0" smtClean="0"/>
          </a:p>
          <a:p>
            <a:pPr lvl="0">
              <a:spcBef>
                <a:spcPts val="0"/>
              </a:spcBef>
              <a:buNone/>
            </a:pPr>
            <a:r>
              <a:rPr lang="en-US" b="1" dirty="0" smtClean="0"/>
              <a:t>- The Levant:</a:t>
            </a:r>
            <a:r>
              <a:rPr lang="en-US" b="1" baseline="0" dirty="0" smtClean="0"/>
              <a:t> </a:t>
            </a:r>
            <a:r>
              <a:rPr lang="en-US" b="0" baseline="0" dirty="0" smtClean="0"/>
              <a:t> has held the position of one of the most arid regions in the world for centuries. </a:t>
            </a:r>
          </a:p>
          <a:p>
            <a:pPr lvl="0">
              <a:spcBef>
                <a:spcPts val="0"/>
              </a:spcBef>
              <a:buNone/>
            </a:pPr>
            <a:r>
              <a:rPr lang="en-US" b="1" baseline="0" dirty="0" smtClean="0"/>
              <a:t>- Central America: </a:t>
            </a:r>
            <a:r>
              <a:rPr lang="en-US" b="0" baseline="0" dirty="0" smtClean="0"/>
              <a:t>these countries comprise the “Dry Corridor” of Central America and experience a variety of climatic extremes.</a:t>
            </a:r>
            <a:endParaRPr lang="en-US" b="1" baseline="0" dirty="0" smtClean="0"/>
          </a:p>
          <a:p>
            <a:pPr marL="0" lvl="0" indent="0">
              <a:spcBef>
                <a:spcPts val="0"/>
              </a:spcBef>
              <a:buFontTx/>
              <a:buNone/>
            </a:pPr>
            <a:r>
              <a:rPr lang="en-US" b="0" baseline="0" dirty="0" smtClean="0"/>
              <a:t>- The two regions have drastically different geographic characteristics, yet both areas are prone to similar climatic changes that can significantly impact the stability of countries within each region. </a:t>
            </a:r>
          </a:p>
        </p:txBody>
      </p:sp>
      <p:sp>
        <p:nvSpPr>
          <p:cNvPr id="116" name="Shape 11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2809490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Image Source: http://www.tothenextjourney.com/2012/12/28/nicaragua-a-land-of-volcanoes-wind-and-waves/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We took</a:t>
            </a:r>
            <a:r>
              <a:rPr lang="en-US" baseline="0" dirty="0" smtClean="0"/>
              <a:t> our results and put them into both graphs and maps. </a:t>
            </a:r>
            <a:endParaRPr lang="en-US" dirty="0" smtClean="0"/>
          </a:p>
          <a:p>
            <a:pPr lvl="0">
              <a:spcBef>
                <a:spcPts val="0"/>
              </a:spcBef>
              <a:buNone/>
            </a:pPr>
            <a:endParaRPr dirty="0"/>
          </a:p>
        </p:txBody>
      </p:sp>
      <p:sp>
        <p:nvSpPr>
          <p:cNvPr id="193" name="Shape 19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3914673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These maps are representations of NDVI values for the month of November. One map demonstrates the overall average NDVI for 30 years in the month of November. The other two maps are during El Nino years and show the difference that year was from the baseline November 30 year average. </a:t>
            </a:r>
            <a:endParaRPr lang="en-US" dirty="0" smtClean="0"/>
          </a:p>
          <a:p>
            <a:pPr lvl="0">
              <a:spcBef>
                <a:spcPts val="0"/>
              </a:spcBef>
              <a:buNone/>
            </a:pPr>
            <a:endParaRPr dirty="0"/>
          </a:p>
        </p:txBody>
      </p:sp>
      <p:sp>
        <p:nvSpPr>
          <p:cNvPr id="193" name="Shape 19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2498416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-Monthly</a:t>
            </a:r>
            <a:r>
              <a:rPr lang="en-US" baseline="0" dirty="0" smtClean="0"/>
              <a:t> trend maps (similar to the one above) will be collected into traditional 90-day seasons as well as Rainy and Dry seasons for both regions to see how NDVI has changed over our study period and how we can expect NDVI to change in the future</a:t>
            </a:r>
          </a:p>
          <a:p>
            <a:pPr lvl="0">
              <a:spcBef>
                <a:spcPts val="0"/>
              </a:spcBef>
              <a:buNone/>
            </a:pPr>
            <a:r>
              <a:rPr lang="en-US" baseline="0" dirty="0" smtClean="0"/>
              <a:t>	-</a:t>
            </a:r>
            <a:r>
              <a:rPr lang="en-US" b="1" baseline="0" dirty="0" smtClean="0"/>
              <a:t>Found results will be explained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-Graphs and maps will be created to analyze expected anomalies in NDVI during ENSO events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b="1" baseline="0" dirty="0" smtClean="0"/>
              <a:t>Found results will be explained here</a:t>
            </a:r>
          </a:p>
          <a:p>
            <a:pPr lvl="0">
              <a:spcBef>
                <a:spcPts val="0"/>
              </a:spcBef>
              <a:buNone/>
            </a:pPr>
            <a:endParaRPr lang="en-US" baseline="0" dirty="0" smtClean="0"/>
          </a:p>
        </p:txBody>
      </p:sp>
      <p:sp>
        <p:nvSpPr>
          <p:cNvPr id="193" name="Shape 19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extLst>
      <p:ext uri="{BB962C8B-B14F-4D97-AF65-F5344CB8AC3E}">
        <p14:creationId xmlns:p14="http://schemas.microsoft.com/office/powerpoint/2010/main" val="741316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*conclusions</a:t>
            </a:r>
            <a:r>
              <a:rPr lang="en-US" baseline="0" dirty="0" smtClean="0"/>
              <a:t> made up</a:t>
            </a:r>
          </a:p>
          <a:p>
            <a:pPr marL="171450" lvl="0" indent="-171450">
              <a:spcBef>
                <a:spcPts val="0"/>
              </a:spcBef>
              <a:buFontTx/>
              <a:buChar char="-"/>
            </a:pPr>
            <a:r>
              <a:rPr lang="en-US" dirty="0" smtClean="0"/>
              <a:t>Saw</a:t>
            </a:r>
            <a:r>
              <a:rPr lang="en-US" baseline="0" dirty="0" smtClean="0"/>
              <a:t> a significant difference in NDVI values during the rainy season in Central America</a:t>
            </a:r>
          </a:p>
          <a:p>
            <a:pPr marL="171450" lvl="0" indent="-171450">
              <a:spcBef>
                <a:spcPts val="0"/>
              </a:spcBef>
              <a:buFontTx/>
              <a:buChar char="-"/>
            </a:pPr>
            <a:r>
              <a:rPr lang="en-US" baseline="0" dirty="0" smtClean="0"/>
              <a:t>Most of the agricultural regions had the highest NDVI values during the rainy season but saw the largest change during off months</a:t>
            </a:r>
          </a:p>
          <a:p>
            <a:pPr marL="171450" lvl="0" indent="-171450">
              <a:spcBef>
                <a:spcPts val="0"/>
              </a:spcBef>
              <a:buFontTx/>
              <a:buChar char="-"/>
            </a:pPr>
            <a:r>
              <a:rPr lang="en-US" baseline="0" dirty="0" smtClean="0"/>
              <a:t>El Salvador had the lowest NDVI values consistently</a:t>
            </a:r>
          </a:p>
          <a:p>
            <a:pPr marL="171450" lvl="0" indent="-171450">
              <a:spcBef>
                <a:spcPts val="0"/>
              </a:spcBef>
              <a:buFontTx/>
              <a:buChar char="-"/>
            </a:pPr>
            <a:r>
              <a:rPr lang="en-US" baseline="0" dirty="0" smtClean="0"/>
              <a:t>The Levant only had 3 of the 5 NDVI signatures present while all were present in Central America demonstrating the Levant is significantly drier and more barren then Central America</a:t>
            </a:r>
          </a:p>
          <a:p>
            <a:pPr marL="171450" lvl="0" indent="-171450">
              <a:spcBef>
                <a:spcPts val="0"/>
              </a:spcBef>
              <a:buFontTx/>
              <a:buChar char="-"/>
            </a:pPr>
            <a:r>
              <a:rPr lang="en-US" baseline="0" dirty="0" smtClean="0"/>
              <a:t>There did not appear to be significant change in the Levant NDVI values in different months</a:t>
            </a:r>
          </a:p>
          <a:p>
            <a:pPr marL="171450" lvl="0" indent="-171450">
              <a:spcBef>
                <a:spcPts val="0"/>
              </a:spcBef>
              <a:buFontTx/>
              <a:buChar char="-"/>
            </a:pPr>
            <a:r>
              <a:rPr lang="en-US" baseline="0" dirty="0" smtClean="0"/>
              <a:t>Saw a significant increase in NDVI values during the strong ENSO event in 1997-1998. The largest change was seen in El Salvador. This country had the most extreme of both high and low values</a:t>
            </a:r>
          </a:p>
          <a:p>
            <a:pPr marL="171450" lvl="0" indent="-171450">
              <a:spcBef>
                <a:spcPts val="0"/>
              </a:spcBef>
              <a:buFontTx/>
              <a:buChar char="-"/>
            </a:pPr>
            <a:endParaRPr dirty="0"/>
          </a:p>
        </p:txBody>
      </p:sp>
      <p:sp>
        <p:nvSpPr>
          <p:cNvPr id="220" name="Shape 22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3537531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56" name="Shape 2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9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b="0" dirty="0" smtClean="0"/>
              <a:t>In</a:t>
            </a:r>
            <a:r>
              <a:rPr lang="en-US" b="0" baseline="0" dirty="0" smtClean="0"/>
              <a:t> the Levant t</a:t>
            </a:r>
            <a:r>
              <a:rPr lang="en-US" b="0" dirty="0" smtClean="0"/>
              <a:t>emperature</a:t>
            </a:r>
            <a:r>
              <a:rPr lang="en-US" baseline="0" dirty="0" smtClean="0"/>
              <a:t> and rainfall vary across the region depending on proximity to the sea. In general, summers are hot with high temperatures and winter and spring months bring limited rain. The growing season for this region is September to December. The major staple crops are wheat and barley. </a:t>
            </a:r>
          </a:p>
          <a:p>
            <a:pPr marL="171450" indent="-171450">
              <a:buFontTx/>
              <a:buChar char="-"/>
            </a:pPr>
            <a:r>
              <a:rPr lang="en-US" baseline="0" dirty="0" smtClean="0"/>
              <a:t>Central America lies within the tropics but for such a small strip of land it has diverse local climates. </a:t>
            </a:r>
            <a:endParaRPr lang="en-US" dirty="0" smtClean="0"/>
          </a:p>
          <a:p>
            <a:pPr marL="171450" indent="-171450">
              <a:buFontTx/>
              <a:buChar char="-"/>
            </a:pPr>
            <a:r>
              <a:rPr lang="en-US" dirty="0" smtClean="0"/>
              <a:t>Discuss</a:t>
            </a:r>
            <a:r>
              <a:rPr lang="en-US" baseline="0" dirty="0" smtClean="0"/>
              <a:t> the climate of each study area and what they grow etc.</a:t>
            </a:r>
          </a:p>
          <a:p>
            <a:pPr marL="171450" indent="-171450">
              <a:buFontTx/>
              <a:buChar char="-"/>
            </a:pPr>
            <a:r>
              <a:rPr lang="en-US" baseline="0" dirty="0" smtClean="0"/>
              <a:t>What is their main water resource?</a:t>
            </a:r>
          </a:p>
          <a:p>
            <a:pPr marL="171450" indent="-171450">
              <a:buFontTx/>
              <a:buChar char="-"/>
            </a:pPr>
            <a:r>
              <a:rPr lang="en-US" baseline="0" dirty="0" smtClean="0"/>
              <a:t>Israel image: http://www.timesofisrael.com/this-is-the-land/</a:t>
            </a:r>
          </a:p>
          <a:p>
            <a:pPr marL="171450" indent="-171450">
              <a:buFontTx/>
              <a:buChar char="-"/>
            </a:pPr>
            <a:r>
              <a:rPr lang="en-US" baseline="0" dirty="0" smtClean="0"/>
              <a:t>Central America image: http://www.brdt.org/nicaragua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18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Image</a:t>
            </a:r>
            <a:r>
              <a:rPr lang="en-US" baseline="0" dirty="0" smtClean="0"/>
              <a:t> source: http://www.ticotimes.net/wp-content/uploads/2014/08/140807NicaraguaDrought01-1000x666.jpg </a:t>
            </a:r>
            <a:endParaRPr lang="en-US" baseline="0" dirty="0"/>
          </a:p>
          <a:p>
            <a:pPr marL="228600" indent="-228600">
              <a:buAutoNum type="arabicParenR"/>
            </a:pPr>
            <a:r>
              <a:rPr lang="en-US" baseline="0" dirty="0" smtClean="0"/>
              <a:t>Heavy Precipitation</a:t>
            </a:r>
          </a:p>
          <a:p>
            <a:pPr marL="685800" lvl="1" indent="-228600">
              <a:buAutoNum type="arabicParenR"/>
            </a:pPr>
            <a:r>
              <a:rPr lang="en-US" baseline="0" dirty="0" smtClean="0"/>
              <a:t>The first area of concern regarding both regions is that of dense precipitation, which has drastic consequences in the form of extreme weather events.</a:t>
            </a:r>
          </a:p>
          <a:p>
            <a:pPr marL="685800" lvl="1" indent="-228600">
              <a:buAutoNum type="arabicParenR"/>
            </a:pPr>
            <a:r>
              <a:rPr lang="en-US" baseline="0" dirty="0" smtClean="0"/>
              <a:t>Flooding, water contamination, and landslides are only a few of the environmental damages resulting from heavy precipitation.</a:t>
            </a:r>
          </a:p>
          <a:p>
            <a:pPr marL="685800" lvl="1" indent="-228600">
              <a:buAutoNum type="arabicParenR"/>
            </a:pPr>
            <a:r>
              <a:rPr lang="en-US" baseline="0" dirty="0" smtClean="0"/>
              <a:t>These types of natural disasters greatly impact community life and security</a:t>
            </a:r>
          </a:p>
          <a:p>
            <a:pPr marL="228600" indent="-228600">
              <a:buAutoNum type="arabicParenR"/>
            </a:pPr>
            <a:r>
              <a:rPr lang="en-US" baseline="0" dirty="0" smtClean="0"/>
              <a:t>Drought</a:t>
            </a:r>
          </a:p>
          <a:p>
            <a:pPr marL="685800" lvl="1" indent="-228600">
              <a:buAutoNum type="arabicParenR"/>
            </a:pPr>
            <a:r>
              <a:rPr lang="en-US" baseline="0" dirty="0" smtClean="0"/>
              <a:t>Drought exacerbates water and food security</a:t>
            </a:r>
          </a:p>
          <a:p>
            <a:pPr marL="228600" indent="-228600">
              <a:buAutoNum type="arabicParenR"/>
            </a:pPr>
            <a:r>
              <a:rPr lang="en-US" baseline="0" dirty="0" smtClean="0"/>
              <a:t>Water Stress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681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228600" lvl="0" indent="0">
              <a:spcBef>
                <a:spcPts val="0"/>
              </a:spcBef>
              <a:buNone/>
            </a:pPr>
            <a:r>
              <a:rPr lang="en-US" dirty="0" smtClean="0"/>
              <a:t>-Both of our study regions, the Levant and Central America, are vulnerable to climate changes in precipitation</a:t>
            </a:r>
            <a:r>
              <a:rPr lang="en-US" baseline="0" dirty="0" smtClean="0"/>
              <a:t> patterns and drought events. In Central America there exists a “Dry Corridor” that is plagued by droughts and the Levant region continually struggles with changing rain patterns.</a:t>
            </a:r>
          </a:p>
          <a:p>
            <a:pPr marL="228600" lvl="0" indent="0">
              <a:spcBef>
                <a:spcPts val="0"/>
              </a:spcBef>
              <a:buNone/>
            </a:pPr>
            <a:r>
              <a:rPr lang="en-US" baseline="0" dirty="0" smtClean="0"/>
              <a:t>-Our </a:t>
            </a:r>
            <a:r>
              <a:rPr lang="en-US" baseline="0" dirty="0" smtClean="0"/>
              <a:t>partner, </a:t>
            </a:r>
            <a:r>
              <a:rPr lang="en-US" baseline="0" dirty="0" smtClean="0"/>
              <a:t>the United States Air Force’s 14</a:t>
            </a:r>
            <a:r>
              <a:rPr lang="en-US" baseline="30000" dirty="0" smtClean="0"/>
              <a:t>th</a:t>
            </a:r>
            <a:r>
              <a:rPr lang="en-US" baseline="0" dirty="0" smtClean="0"/>
              <a:t> Weather Squadron is interested in the drought conditions and precipitation patterns of these regions for increased response for military decision making and crisis aid. </a:t>
            </a:r>
          </a:p>
          <a:p>
            <a:pPr marL="228600" lvl="0" indent="0">
              <a:spcBef>
                <a:spcPts val="0"/>
              </a:spcBef>
              <a:buNone/>
            </a:pPr>
            <a:r>
              <a:rPr lang="en-US" baseline="0" dirty="0" smtClean="0"/>
              <a:t>-Water and agricultural stress can catalyze conflicts. Water management wars have occurred in Central America and the Syrian conflict in 2011 are good examples. </a:t>
            </a:r>
          </a:p>
          <a:p>
            <a:pPr marL="228600" lvl="0" indent="0">
              <a:spcBef>
                <a:spcPts val="0"/>
              </a:spcBef>
              <a:buNone/>
            </a:pPr>
            <a:r>
              <a:rPr lang="en-US" baseline="0" dirty="0" smtClean="0"/>
              <a:t>-Monitoring regions that are vulnerable to water resource stress can prepare the USAF to help and prepare for areas susceptible to conflict.</a:t>
            </a:r>
            <a:endParaRPr lang="en-US" dirty="0"/>
          </a:p>
        </p:txBody>
      </p:sp>
      <p:sp>
        <p:nvSpPr>
          <p:cNvPr id="134" name="Shape 13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1804541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457200" lvl="0" indent="-228600">
              <a:spcBef>
                <a:spcPts val="0"/>
              </a:spcBef>
              <a:buChar char="-"/>
            </a:pPr>
            <a:endParaRPr lang="en-US" dirty="0" smtClean="0"/>
          </a:p>
          <a:p>
            <a:pPr marL="228600" lvl="0" indent="0">
              <a:spcBef>
                <a:spcPts val="0"/>
              </a:spcBef>
              <a:buNone/>
            </a:pPr>
            <a:r>
              <a:rPr lang="en-US" dirty="0" smtClean="0"/>
              <a:t>Image source: http://www.ancient-origins.net/news-history-archaeology/scientists-discover-earliest-known-evidence-plant-cultivation-levant-003494</a:t>
            </a:r>
          </a:p>
          <a:p>
            <a:pPr marL="400050" lvl="0" indent="-171450">
              <a:spcBef>
                <a:spcPts val="0"/>
              </a:spcBef>
              <a:buFontTx/>
              <a:buChar char="-"/>
            </a:pPr>
            <a:r>
              <a:rPr lang="en-US" b="1" baseline="0" dirty="0" smtClean="0"/>
              <a:t>Analyze NDVI</a:t>
            </a:r>
            <a:endParaRPr lang="en-US" b="0" baseline="0" dirty="0" smtClean="0"/>
          </a:p>
          <a:p>
            <a:pPr marL="857250" lvl="1" indent="-171450">
              <a:spcBef>
                <a:spcPts val="0"/>
              </a:spcBef>
              <a:buFontTx/>
              <a:buChar char="-"/>
            </a:pPr>
            <a:r>
              <a:rPr lang="en-US" b="0" baseline="0" dirty="0" smtClean="0"/>
              <a:t>Using NOAA AVHRR NDVI data, we created difference maps comparing monthly averages over the 30-year period to overall yearly averages.</a:t>
            </a:r>
          </a:p>
          <a:p>
            <a:pPr marL="857250" lvl="1" indent="-171450">
              <a:spcBef>
                <a:spcPts val="0"/>
              </a:spcBef>
              <a:buFontTx/>
              <a:buChar char="-"/>
            </a:pPr>
            <a:r>
              <a:rPr lang="en-US" b="0" baseline="0" dirty="0" smtClean="0"/>
              <a:t>Calculations in ArcGIS were used to find percent difference and create maps with the results.</a:t>
            </a:r>
          </a:p>
          <a:p>
            <a:pPr marL="857250" lvl="1" indent="-171450">
              <a:spcBef>
                <a:spcPts val="0"/>
              </a:spcBef>
              <a:buFontTx/>
              <a:buChar char="-"/>
            </a:pPr>
            <a:r>
              <a:rPr lang="en-US" b="0" baseline="0" dirty="0" smtClean="0"/>
              <a:t>NDVI monthly averages over the 30-year period were classified into five NDVI signatures. Percentages were calculated and graphed for both regions.</a:t>
            </a:r>
          </a:p>
          <a:p>
            <a:pPr marL="857250" lvl="1" indent="-171450">
              <a:spcBef>
                <a:spcPts val="0"/>
              </a:spcBef>
              <a:buFontTx/>
              <a:buChar char="-"/>
            </a:pPr>
            <a:r>
              <a:rPr lang="en-US" b="0" baseline="0" dirty="0" smtClean="0"/>
              <a:t>NDVI yearly averages were classified into wet and dry delineations. Maps of each country were created to show these distinctions.</a:t>
            </a:r>
          </a:p>
          <a:p>
            <a:pPr marL="400050" lvl="0" indent="-171450">
              <a:spcBef>
                <a:spcPts val="0"/>
              </a:spcBef>
              <a:buFontTx/>
              <a:buChar char="-"/>
            </a:pPr>
            <a:r>
              <a:rPr lang="en-US" b="1" baseline="0" dirty="0" smtClean="0"/>
              <a:t>Document Anomalous Years </a:t>
            </a:r>
          </a:p>
          <a:p>
            <a:pPr marL="857250" lvl="1" indent="-171450">
              <a:spcBef>
                <a:spcPts val="0"/>
              </a:spcBef>
              <a:buFontTx/>
              <a:buChar char="-"/>
            </a:pPr>
            <a:r>
              <a:rPr lang="en-US" b="0" baseline="0" dirty="0" smtClean="0"/>
              <a:t>Trend maps displaying pixel by pixel _____</a:t>
            </a:r>
          </a:p>
          <a:p>
            <a:pPr marL="857250" lvl="1" indent="-171450">
              <a:spcBef>
                <a:spcPts val="0"/>
              </a:spcBef>
              <a:buFontTx/>
              <a:buChar char="-"/>
            </a:pPr>
            <a:endParaRPr lang="en-US" b="0" baseline="0" dirty="0" smtClean="0"/>
          </a:p>
          <a:p>
            <a:pPr marL="400050" lvl="0" indent="-171450">
              <a:spcBef>
                <a:spcPts val="0"/>
              </a:spcBef>
              <a:buFontTx/>
              <a:buChar char="-"/>
            </a:pPr>
            <a:r>
              <a:rPr lang="en-US" b="1" baseline="0" dirty="0" smtClean="0"/>
              <a:t>Evaluate NOAA and NASA NDVI</a:t>
            </a:r>
          </a:p>
          <a:p>
            <a:pPr marL="857250" lvl="1" indent="-171450">
              <a:spcBef>
                <a:spcPts val="0"/>
              </a:spcBef>
              <a:buFontTx/>
              <a:buChar char="-"/>
            </a:pPr>
            <a:r>
              <a:rPr lang="en-US" b="0" baseline="0" dirty="0" smtClean="0"/>
              <a:t>Determine the capabilities of both NOAA AVHRR and NASA MODIS to estimate which may be more beneficial and reliable for drought monitoring tools.</a:t>
            </a:r>
          </a:p>
        </p:txBody>
      </p:sp>
      <p:sp>
        <p:nvSpPr>
          <p:cNvPr id="143" name="Shape 14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208631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457200" lvl="0" indent="-228600">
              <a:spcBef>
                <a:spcPts val="0"/>
              </a:spcBef>
              <a:buChar char="-"/>
            </a:pPr>
            <a:r>
              <a:rPr lang="en-US" dirty="0" smtClean="0"/>
              <a:t>NOAA AVHRR has 5</a:t>
            </a:r>
            <a:r>
              <a:rPr lang="en-US" baseline="0" dirty="0" smtClean="0"/>
              <a:t> detectors </a:t>
            </a:r>
          </a:p>
          <a:p>
            <a:pPr marL="457200" lvl="0" indent="-228600">
              <a:spcBef>
                <a:spcPts val="0"/>
              </a:spcBef>
              <a:buChar char="-"/>
            </a:pPr>
            <a:r>
              <a:rPr lang="en-US" baseline="0" dirty="0" smtClean="0"/>
              <a:t>An AVHRR pixel is 1 square km </a:t>
            </a:r>
          </a:p>
          <a:p>
            <a:pPr marL="457200" lvl="0" indent="-228600">
              <a:spcBef>
                <a:spcPts val="0"/>
              </a:spcBef>
              <a:buChar char="-"/>
            </a:pPr>
            <a:r>
              <a:rPr lang="en-US" baseline="0" dirty="0" smtClean="0"/>
              <a:t>Going to compare the data because they are different spatially and temporally?</a:t>
            </a:r>
            <a:endParaRPr lang="en-US" dirty="0"/>
          </a:p>
        </p:txBody>
      </p:sp>
      <p:sp>
        <p:nvSpPr>
          <p:cNvPr id="152" name="Shape 15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199994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dirty="0" smtClean="0"/>
              <a:t>The 14</a:t>
            </a:r>
            <a:r>
              <a:rPr lang="en-US" baseline="30000" dirty="0" smtClean="0"/>
              <a:t>th</a:t>
            </a:r>
            <a:r>
              <a:rPr lang="en-US" dirty="0" smtClean="0"/>
              <a:t> Weather Squadron is part of the 2</a:t>
            </a:r>
            <a:r>
              <a:rPr lang="en-US" baseline="30000" dirty="0" smtClean="0"/>
              <a:t>nd</a:t>
            </a:r>
            <a:r>
              <a:rPr lang="en-US" dirty="0" smtClean="0"/>
              <a:t> Weather</a:t>
            </a:r>
            <a:r>
              <a:rPr lang="en-US" baseline="0" dirty="0" smtClean="0"/>
              <a:t> Group in the United States Air Force.</a:t>
            </a:r>
          </a:p>
          <a:p>
            <a:pPr marL="171450" indent="-171450">
              <a:buFontTx/>
              <a:buChar char="-"/>
            </a:pPr>
            <a:r>
              <a:rPr lang="en-US" baseline="0" dirty="0" smtClean="0"/>
              <a:t>Mission statement: “Collect, protect and exploit authoritative climate data to optimize military and intelligence community operations and planning.”</a:t>
            </a:r>
          </a:p>
          <a:p>
            <a:pPr marL="171450" indent="-171450">
              <a:buFontTx/>
              <a:buChar char="-"/>
            </a:pPr>
            <a:r>
              <a:rPr lang="en-US" b="1" baseline="0" dirty="0" smtClean="0"/>
              <a:t>Monitoring</a:t>
            </a:r>
            <a:r>
              <a:rPr lang="en-US" b="0" baseline="0" dirty="0" smtClean="0"/>
              <a:t>: Use remote sensing and in situ data for a variety of variables but focus heavily on precipitation.</a:t>
            </a:r>
          </a:p>
          <a:p>
            <a:pPr marL="171450" indent="-171450">
              <a:buFontTx/>
              <a:buChar char="-"/>
            </a:pPr>
            <a:r>
              <a:rPr lang="en-US" b="1" baseline="0" dirty="0" smtClean="0"/>
              <a:t>Analysis: </a:t>
            </a:r>
          </a:p>
          <a:p>
            <a:pPr marL="171450" indent="-171450">
              <a:buFontTx/>
              <a:buChar char="-"/>
            </a:pPr>
            <a:r>
              <a:rPr lang="en-US" b="1" baseline="0" dirty="0" smtClean="0"/>
              <a:t>Prediction:</a:t>
            </a:r>
          </a:p>
          <a:p>
            <a:pPr marL="171450" indent="-171450">
              <a:buFontTx/>
              <a:buChar char="-"/>
            </a:pPr>
            <a:r>
              <a:rPr lang="en-US" b="1" baseline="0" dirty="0" smtClean="0"/>
              <a:t>End Users: </a:t>
            </a:r>
            <a:r>
              <a:rPr lang="en-US" b="0" baseline="0" dirty="0" smtClean="0"/>
              <a:t>Most of their data is used to help the Department of Defense to The Squadron also provides environmental and climatic information to the United States Air Force, the Army and the Intelligence Community. </a:t>
            </a:r>
            <a:endParaRPr lang="en-US" b="1"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757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dirty="0" smtClean="0"/>
              <a:t>The</a:t>
            </a:r>
            <a:r>
              <a:rPr lang="en-US" baseline="0" dirty="0" smtClean="0"/>
              <a:t> normalized difference vegetation index measures the density of green in a given area.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different colors observed are from different wavelengths of visible and near- infrared light reflected from the plants that satellites pick up.</a:t>
            </a:r>
          </a:p>
          <a:p>
            <a:pPr marL="171450" indent="-171450">
              <a:buFontTx/>
              <a:buChar char="-"/>
            </a:pPr>
            <a:r>
              <a:rPr lang="en-US" baseline="0" dirty="0" smtClean="0"/>
              <a:t>When sunlight strikes the leaves some wavelengths are absorbed while others are reflected. Chlorophyll in plants strongly absorbs visible light to use in photosynthesis but strongly reflects near infrared light.</a:t>
            </a:r>
          </a:p>
          <a:p>
            <a:pPr marL="171450" indent="-171450">
              <a:buFontTx/>
              <a:buChar char="-"/>
            </a:pPr>
            <a:r>
              <a:rPr lang="en-US" baseline="0" dirty="0" smtClean="0"/>
              <a:t>If there is a large difference between near infrared wavelengths reflected and visible wavelengths reflected then vegetation is dense, green and likely a forest. Very little difference indicates sparse green coverage and may indicate more of a tundra or desert environment.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different colors observed are from different wavelengths of visible and near- infrared light reflected from the plants that satellites pick up.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difference formula on the slide is used to quantify the density of greenness with a range from -1 to 1 for each pixel.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8558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t="38508" b="30135"/>
          <a:stretch/>
        </p:blipFill>
        <p:spPr>
          <a:xfrm>
            <a:off x="0" y="4612942"/>
            <a:ext cx="9144000" cy="2238232"/>
          </a:xfrm>
          <a:prstGeom prst="rect">
            <a:avLst/>
          </a:prstGeom>
          <a:noFill/>
          <a:ln>
            <a:noFill/>
          </a:ln>
        </p:spPr>
      </p:pic>
      <p:pic>
        <p:nvPicPr>
          <p:cNvPr id="17" name="Shape 17"/>
          <p:cNvPicPr preferRelativeResize="0"/>
          <p:nvPr/>
        </p:nvPicPr>
        <p:blipFill rotWithShape="1">
          <a:blip r:embed="rId3">
            <a:alphaModFix/>
          </a:blip>
          <a:srcRect/>
          <a:stretch/>
        </p:blipFill>
        <p:spPr>
          <a:xfrm>
            <a:off x="182475" y="1238249"/>
            <a:ext cx="914400" cy="914400"/>
          </a:xfrm>
          <a:prstGeom prst="rect">
            <a:avLst/>
          </a:prstGeom>
          <a:noFill/>
          <a:ln>
            <a:noFill/>
          </a:ln>
        </p:spPr>
      </p:pic>
      <p:cxnSp>
        <p:nvCxnSpPr>
          <p:cNvPr id="18" name="Shape 18"/>
          <p:cNvCxnSpPr/>
          <p:nvPr/>
        </p:nvCxnSpPr>
        <p:spPr>
          <a:xfrm>
            <a:off x="228600" y="3009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19" name="Shape 19"/>
          <p:cNvSpPr txBox="1">
            <a:spLocks noGrp="1"/>
          </p:cNvSpPr>
          <p:nvPr>
            <p:ph type="body" idx="1"/>
          </p:nvPr>
        </p:nvSpPr>
        <p:spPr>
          <a:xfrm>
            <a:off x="228600" y="2103119"/>
            <a:ext cx="8686800" cy="892048"/>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2"/>
          </p:nvPr>
        </p:nvSpPr>
        <p:spPr>
          <a:xfrm>
            <a:off x="1132840" y="1299463"/>
            <a:ext cx="7782560" cy="788532"/>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21" name="Shape 21"/>
          <p:cNvGrpSpPr/>
          <p:nvPr/>
        </p:nvGrpSpPr>
        <p:grpSpPr>
          <a:xfrm>
            <a:off x="0" y="-44450"/>
            <a:ext cx="9144000" cy="1077912"/>
            <a:chOff x="0" y="-44450"/>
            <a:chExt cx="9144000" cy="1077912"/>
          </a:xfrm>
        </p:grpSpPr>
        <p:sp>
          <p:nvSpPr>
            <p:cNvPr id="22" name="Shape 22"/>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23" name="Shape 23"/>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24" name="Shape 24"/>
            <p:cNvPicPr preferRelativeResize="0"/>
            <p:nvPr/>
          </p:nvPicPr>
          <p:blipFill rotWithShape="1">
            <a:blip r:embed="rId4">
              <a:alphaModFix/>
            </a:blip>
            <a:srcRect/>
            <a:stretch/>
          </p:blipFill>
          <p:spPr>
            <a:xfrm>
              <a:off x="8124825" y="-44450"/>
              <a:ext cx="935037" cy="1077912"/>
            </a:xfrm>
            <a:prstGeom prst="rect">
              <a:avLst/>
            </a:prstGeom>
            <a:noFill/>
            <a:ln>
              <a:noFill/>
            </a:ln>
          </p:spPr>
        </p:pic>
      </p:grpSp>
      <p:sp>
        <p:nvSpPr>
          <p:cNvPr id="25" name="Shape 25"/>
          <p:cNvSpPr/>
          <p:nvPr/>
        </p:nvSpPr>
        <p:spPr>
          <a:xfrm>
            <a:off x="0" y="6731000"/>
            <a:ext cx="9144000" cy="127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89"/>
        <p:cNvGrpSpPr/>
        <p:nvPr/>
      </p:nvGrpSpPr>
      <p:grpSpPr>
        <a:xfrm>
          <a:off x="0" y="0"/>
          <a:ext cx="0" cy="0"/>
          <a:chOff x="0" y="0"/>
          <a:chExt cx="0" cy="0"/>
        </a:xfrm>
      </p:grpSpPr>
      <p:sp>
        <p:nvSpPr>
          <p:cNvPr id="90" name="Shape 9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1" name="Shape 91"/>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2" name="Shape 92"/>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3" name="Shape 93"/>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5" name="Shape 95"/>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6"/>
        <p:cNvGrpSpPr/>
        <p:nvPr/>
      </p:nvGrpSpPr>
      <p:grpSpPr>
        <a:xfrm>
          <a:off x="0" y="0"/>
          <a:ext cx="0" cy="0"/>
          <a:chOff x="0" y="0"/>
          <a:chExt cx="0" cy="0"/>
        </a:xfrm>
      </p:grpSpPr>
      <p:sp>
        <p:nvSpPr>
          <p:cNvPr id="97" name="Shape 9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8" name="Shape 9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9" name="Shape 99"/>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0" name="Shape 100"/>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26"/>
        <p:cNvGrpSpPr/>
        <p:nvPr/>
      </p:nvGrpSpPr>
      <p:grpSpPr>
        <a:xfrm>
          <a:off x="0" y="0"/>
          <a:ext cx="0" cy="0"/>
          <a:chOff x="0" y="0"/>
          <a:chExt cx="0" cy="0"/>
        </a:xfrm>
      </p:grpSpPr>
      <p:sp>
        <p:nvSpPr>
          <p:cNvPr id="27" name="Shape 2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8" name="Shape 2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9" name="Shape 29"/>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1" name="Shape 31"/>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2" name="Shape 32"/>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3"/>
        <p:cNvGrpSpPr/>
        <p:nvPr/>
      </p:nvGrpSpPr>
      <p:grpSpPr>
        <a:xfrm>
          <a:off x="0" y="0"/>
          <a:ext cx="0" cy="0"/>
          <a:chOff x="0" y="0"/>
          <a:chExt cx="0" cy="0"/>
        </a:xfrm>
      </p:grpSpPr>
      <p:sp>
        <p:nvSpPr>
          <p:cNvPr id="34" name="Shape 3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5" name="Shape 3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6" name="Shape 36"/>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7" name="Shape 37"/>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9" name="Shape 39"/>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0"/>
        <p:cNvGrpSpPr/>
        <p:nvPr/>
      </p:nvGrpSpPr>
      <p:grpSpPr>
        <a:xfrm>
          <a:off x="0" y="0"/>
          <a:ext cx="0" cy="0"/>
          <a:chOff x="0" y="0"/>
          <a:chExt cx="0" cy="0"/>
        </a:xfrm>
      </p:grpSpPr>
      <p:sp>
        <p:nvSpPr>
          <p:cNvPr id="41" name="Shape 4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2" name="Shape 4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3" name="Shape 43"/>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5" name="Shape 45"/>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9" name="Shape 4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0" name="Shape 50"/>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marR="0" lvl="0" indent="0" algn="ctr" rtl="0">
              <a:lnSpc>
                <a:spcPct val="90000"/>
              </a:lnSpc>
              <a:spcBef>
                <a:spcPts val="1000"/>
              </a:spcBef>
              <a:buClr>
                <a:srgbClr val="BFBFBF"/>
              </a:buClr>
              <a:buFont typeface="Arial"/>
              <a:buNone/>
              <a:defRPr sz="5400" b="1" i="0" u="none" strike="noStrike" cap="none">
                <a:solidFill>
                  <a:srgbClr val="BFBFBF"/>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57"/>
        <p:cNvGrpSpPr/>
        <p:nvPr/>
      </p:nvGrpSpPr>
      <p:grpSpPr>
        <a:xfrm>
          <a:off x="0" y="0"/>
          <a:ext cx="0" cy="0"/>
          <a:chOff x="0" y="0"/>
          <a:chExt cx="0" cy="0"/>
        </a:xfrm>
      </p:grpSpPr>
      <p:sp>
        <p:nvSpPr>
          <p:cNvPr id="58" name="Shape 5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9" name="Shape 5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0" name="Shape 60"/>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4"/>
        <p:cNvGrpSpPr/>
        <p:nvPr/>
      </p:nvGrpSpPr>
      <p:grpSpPr>
        <a:xfrm>
          <a:off x="0" y="0"/>
          <a:ext cx="0" cy="0"/>
          <a:chOff x="0" y="0"/>
          <a:chExt cx="0" cy="0"/>
        </a:xfrm>
      </p:grpSpPr>
      <p:sp>
        <p:nvSpPr>
          <p:cNvPr id="65" name="Shape 6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6" name="Shape 6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7" name="Shape 67"/>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68" name="Shape 68"/>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72" name="Shape 72"/>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3"/>
        <p:cNvGrpSpPr/>
        <p:nvPr/>
      </p:nvGrpSpPr>
      <p:grpSpPr>
        <a:xfrm>
          <a:off x="0" y="0"/>
          <a:ext cx="0" cy="0"/>
          <a:chOff x="0" y="0"/>
          <a:chExt cx="0" cy="0"/>
        </a:xfrm>
      </p:grpSpPr>
      <p:sp>
        <p:nvSpPr>
          <p:cNvPr id="74" name="Shape 7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5" name="Shape 7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6" name="Shape 76"/>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77" name="Shape 77"/>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0" name="Shape 80"/>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1" name="Shape 81"/>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2"/>
        <p:cNvGrpSpPr/>
        <p:nvPr/>
      </p:nvGrpSpPr>
      <p:grpSpPr>
        <a:xfrm>
          <a:off x="0" y="0"/>
          <a:ext cx="0" cy="0"/>
          <a:chOff x="0" y="0"/>
          <a:chExt cx="0" cy="0"/>
        </a:xfrm>
      </p:grpSpPr>
      <p:sp>
        <p:nvSpPr>
          <p:cNvPr id="83" name="Shape 83"/>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4" name="Shape 84"/>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5" name="Shape 85"/>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6" name="Shape 86"/>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7" name="Shape 87"/>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jp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comments" Target="../comments/comment11.xml"/><Relationship Id="rId4" Type="http://schemas.openxmlformats.org/officeDocument/2006/relationships/image" Target="../media/image23.jp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comments" Target="../comments/comment1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comments" Target="../comments/commen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comments" Target="../comments/commen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omments" Target="../comments/commen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comments" Target="../comments/comment18.xml"/><Relationship Id="rId5" Type="http://schemas.openxmlformats.org/officeDocument/2006/relationships/image" Target="../media/image30.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comments" Target="../comments/comment19.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comments" Target="../comments/comment2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comments" Target="../comments/commen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comments" Target="../comments/comment7.xml"/><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g"/><Relationship Id="rId11" Type="http://schemas.openxmlformats.org/officeDocument/2006/relationships/comments" Target="../comments/comment8.xml"/><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comments" Target="../comments/comment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2"/>
          </p:nvPr>
        </p:nvSpPr>
        <p:spPr>
          <a:xfrm>
            <a:off x="1132840" y="1299463"/>
            <a:ext cx="7782560" cy="78853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The Levant and Central </a:t>
            </a:r>
            <a:r>
              <a:rPr lang="en-US" dirty="0" smtClean="0">
                <a:latin typeface="Century Gothic" panose="020B0502020202020204" pitchFamily="34" charset="0"/>
              </a:rPr>
              <a:t>America Climate</a:t>
            </a:r>
            <a:endParaRPr lang="en-US" dirty="0">
              <a:latin typeface="Century Gothic" panose="020B0502020202020204" pitchFamily="34" charset="0"/>
            </a:endParaRPr>
          </a:p>
        </p:txBody>
      </p:sp>
      <p:sp>
        <p:nvSpPr>
          <p:cNvPr id="106" name="Shape 106"/>
          <p:cNvSpPr txBox="1">
            <a:spLocks noGrp="1"/>
          </p:cNvSpPr>
          <p:nvPr>
            <p:ph type="body" idx="1"/>
          </p:nvPr>
        </p:nvSpPr>
        <p:spPr>
          <a:xfrm>
            <a:off x="228600" y="2355748"/>
            <a:ext cx="8686800" cy="639300"/>
          </a:xfrm>
          <a:prstGeom prst="rect">
            <a:avLst/>
          </a:prstGeom>
          <a:noFill/>
          <a:ln>
            <a:noFill/>
          </a:ln>
        </p:spPr>
        <p:txBody>
          <a:bodyPr lIns="91425" tIns="45700" rIns="91425" bIns="45700" anchor="t" anchorCtr="0">
            <a:noAutofit/>
          </a:bodyPr>
          <a:lstStyle/>
          <a:p>
            <a:pPr lvl="0" rtl="0">
              <a:lnSpc>
                <a:spcPct val="100000"/>
              </a:lnSpc>
              <a:spcBef>
                <a:spcPts val="0"/>
              </a:spcBef>
              <a:spcAft>
                <a:spcPts val="600"/>
              </a:spcAft>
              <a:buClr>
                <a:srgbClr val="000000"/>
              </a:buClr>
              <a:buSzPct val="55000"/>
              <a:buFont typeface="Arial"/>
              <a:buNone/>
            </a:pPr>
            <a:r>
              <a:rPr lang="en-US" sz="2000" i="0" dirty="0">
                <a:solidFill>
                  <a:schemeClr val="tx1"/>
                </a:solidFill>
                <a:latin typeface="Century Gothic" panose="020B0502020202020204" pitchFamily="34" charset="0"/>
              </a:rPr>
              <a:t>Monitoring Precipitation and Drought to Enhance U.S. Air Force Predictions and Decision-Making in the Levant and Central America </a:t>
            </a:r>
          </a:p>
        </p:txBody>
      </p:sp>
      <p:sp>
        <p:nvSpPr>
          <p:cNvPr id="107" name="Shape 107"/>
          <p:cNvSpPr txBox="1"/>
          <p:nvPr/>
        </p:nvSpPr>
        <p:spPr>
          <a:xfrm>
            <a:off x="228598" y="3258448"/>
            <a:ext cx="4233231" cy="32296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Font typeface="Arial"/>
              <a:buNone/>
            </a:pPr>
            <a:endParaRPr sz="1600" b="0" i="0" u="none" strike="noStrike" cap="none">
              <a:solidFill>
                <a:schemeClr val="dk1"/>
              </a:solidFill>
              <a:latin typeface="Questrial"/>
              <a:ea typeface="Questrial"/>
              <a:cs typeface="Questrial"/>
              <a:sym typeface="Questrial"/>
            </a:endParaRPr>
          </a:p>
        </p:txBody>
      </p:sp>
      <p:sp>
        <p:nvSpPr>
          <p:cNvPr id="108" name="Shape 108"/>
          <p:cNvSpPr txBox="1"/>
          <p:nvPr/>
        </p:nvSpPr>
        <p:spPr>
          <a:xfrm>
            <a:off x="228600" y="3647635"/>
            <a:ext cx="4233231" cy="32296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Font typeface="Arial"/>
              <a:buNone/>
            </a:pPr>
            <a:endParaRPr sz="1600" b="0" i="0" u="none" strike="noStrike" cap="none">
              <a:solidFill>
                <a:schemeClr val="dk1"/>
              </a:solidFill>
              <a:latin typeface="Questrial"/>
              <a:ea typeface="Questrial"/>
              <a:cs typeface="Questrial"/>
              <a:sym typeface="Questrial"/>
            </a:endParaRPr>
          </a:p>
        </p:txBody>
      </p:sp>
      <p:sp>
        <p:nvSpPr>
          <p:cNvPr id="109" name="Shape 109"/>
          <p:cNvSpPr txBox="1"/>
          <p:nvPr/>
        </p:nvSpPr>
        <p:spPr>
          <a:xfrm>
            <a:off x="228600" y="4036821"/>
            <a:ext cx="4233231" cy="32296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Font typeface="Arial"/>
              <a:buNone/>
            </a:pPr>
            <a:endParaRPr sz="1600">
              <a:solidFill>
                <a:schemeClr val="dk1"/>
              </a:solidFill>
              <a:latin typeface="Questrial"/>
              <a:ea typeface="Questrial"/>
              <a:cs typeface="Questrial"/>
              <a:sym typeface="Questrial"/>
            </a:endParaRPr>
          </a:p>
        </p:txBody>
      </p:sp>
      <p:sp>
        <p:nvSpPr>
          <p:cNvPr id="110" name="Shape 110"/>
          <p:cNvSpPr txBox="1"/>
          <p:nvPr/>
        </p:nvSpPr>
        <p:spPr>
          <a:xfrm>
            <a:off x="4665612" y="3260211"/>
            <a:ext cx="4249788" cy="322965"/>
          </a:xfrm>
          <a:prstGeom prst="rect">
            <a:avLst/>
          </a:prstGeom>
          <a:noFill/>
          <a:ln>
            <a:noFill/>
          </a:ln>
        </p:spPr>
        <p:txBody>
          <a:bodyPr lIns="91425" tIns="45700" rIns="91425" bIns="45700" anchor="t" anchorCtr="0">
            <a:noAutofit/>
          </a:bodyPr>
          <a:lstStyle/>
          <a:p>
            <a:pPr lvl="0" algn="r" rtl="0">
              <a:spcBef>
                <a:spcPts val="0"/>
              </a:spcBef>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Alec </a:t>
            </a:r>
            <a:r>
              <a:rPr lang="en-US" sz="1600" dirty="0" err="1">
                <a:solidFill>
                  <a:schemeClr val="dk1"/>
                </a:solidFill>
                <a:latin typeface="Century Gothic" panose="020B0502020202020204" pitchFamily="34" charset="0"/>
                <a:ea typeface="Questrial"/>
                <a:cs typeface="Questrial"/>
                <a:sym typeface="Questrial"/>
              </a:rPr>
              <a:t>Courtright</a:t>
            </a:r>
            <a:r>
              <a:rPr lang="en-US" sz="1600" dirty="0">
                <a:solidFill>
                  <a:schemeClr val="dk1"/>
                </a:solidFill>
                <a:latin typeface="Century Gothic" panose="020B0502020202020204" pitchFamily="34" charset="0"/>
                <a:ea typeface="Questrial"/>
                <a:cs typeface="Questrial"/>
                <a:sym typeface="Questrial"/>
              </a:rPr>
              <a:t> (Project Lead)</a:t>
            </a:r>
          </a:p>
        </p:txBody>
      </p:sp>
      <p:sp>
        <p:nvSpPr>
          <p:cNvPr id="111" name="Shape 111"/>
          <p:cNvSpPr txBox="1"/>
          <p:nvPr/>
        </p:nvSpPr>
        <p:spPr>
          <a:xfrm>
            <a:off x="4665612" y="3649398"/>
            <a:ext cx="4249788" cy="322965"/>
          </a:xfrm>
          <a:prstGeom prst="rect">
            <a:avLst/>
          </a:prstGeom>
          <a:noFill/>
          <a:ln>
            <a:noFill/>
          </a:ln>
        </p:spPr>
        <p:txBody>
          <a:bodyPr lIns="91425" tIns="45700" rIns="91425" bIns="45700" anchor="t" anchorCtr="0">
            <a:noAutofit/>
          </a:bodyPr>
          <a:lstStyle/>
          <a:p>
            <a:pPr lvl="0" algn="r" rtl="0">
              <a:spcBef>
                <a:spcPts val="0"/>
              </a:spcBef>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Hayley </a:t>
            </a:r>
            <a:r>
              <a:rPr lang="en-US" sz="1600" dirty="0" err="1">
                <a:solidFill>
                  <a:schemeClr val="dk1"/>
                </a:solidFill>
                <a:latin typeface="Century Gothic" panose="020B0502020202020204" pitchFamily="34" charset="0"/>
                <a:ea typeface="Questrial"/>
                <a:cs typeface="Questrial"/>
                <a:sym typeface="Questrial"/>
              </a:rPr>
              <a:t>Hajic</a:t>
            </a:r>
            <a:endParaRPr lang="en-US" sz="1600" dirty="0">
              <a:solidFill>
                <a:schemeClr val="dk1"/>
              </a:solidFill>
              <a:latin typeface="Century Gothic" panose="020B0502020202020204" pitchFamily="34" charset="0"/>
              <a:ea typeface="Questrial"/>
              <a:cs typeface="Questrial"/>
              <a:sym typeface="Questrial"/>
            </a:endParaRPr>
          </a:p>
        </p:txBody>
      </p:sp>
      <p:sp>
        <p:nvSpPr>
          <p:cNvPr id="112" name="Shape 112"/>
          <p:cNvSpPr txBox="1"/>
          <p:nvPr/>
        </p:nvSpPr>
        <p:spPr>
          <a:xfrm>
            <a:off x="4665612" y="4038585"/>
            <a:ext cx="4249788" cy="322965"/>
          </a:xfrm>
          <a:prstGeom prst="rect">
            <a:avLst/>
          </a:prstGeom>
          <a:noFill/>
          <a:ln>
            <a:noFill/>
          </a:ln>
        </p:spPr>
        <p:txBody>
          <a:bodyPr lIns="91425" tIns="45700" rIns="91425" bIns="45700" anchor="t" anchorCtr="0">
            <a:noAutofit/>
          </a:bodyPr>
          <a:lstStyle/>
          <a:p>
            <a:pPr lvl="0" algn="r" rtl="0">
              <a:spcBef>
                <a:spcPts val="0"/>
              </a:spcBef>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Christie Stevens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7810" b="11587"/>
          <a:stretch/>
        </p:blipFill>
        <p:spPr>
          <a:xfrm>
            <a:off x="0" y="122830"/>
            <a:ext cx="9144000" cy="3671248"/>
          </a:xfrm>
          <a:prstGeom prst="rect">
            <a:avLst/>
          </a:prstGeom>
        </p:spPr>
      </p:pic>
      <p:sp>
        <p:nvSpPr>
          <p:cNvPr id="174" name="Shape 174"/>
          <p:cNvSpPr txBox="1">
            <a:spLocks noGrp="1"/>
          </p:cNvSpPr>
          <p:nvPr>
            <p:ph type="body" idx="1"/>
          </p:nvPr>
        </p:nvSpPr>
        <p:spPr>
          <a:prstGeom prst="rect">
            <a:avLst/>
          </a:prstGeom>
        </p:spPr>
        <p:txBody>
          <a:bodyPr lIns="91425" tIns="91425" rIns="91425" bIns="91425" anchor="t" anchorCtr="0">
            <a:noAutofit/>
          </a:bodyPr>
          <a:lstStyle/>
          <a:p>
            <a:pPr marL="342900" lvl="0" indent="-342900" algn="l">
              <a:spcBef>
                <a:spcPts val="0"/>
              </a:spcBef>
              <a:buFont typeface="Arial" panose="020B0604020202020204" pitchFamily="34" charset="0"/>
              <a:buChar char="•"/>
            </a:pPr>
            <a:r>
              <a:rPr lang="en-US" sz="2400" dirty="0" smtClean="0">
                <a:latin typeface="Century Gothic" panose="020B0502020202020204" pitchFamily="34" charset="0"/>
              </a:rPr>
              <a:t>Data Acquisition and Processing</a:t>
            </a:r>
          </a:p>
          <a:p>
            <a:pPr marL="342900" lvl="0" indent="-342900" algn="l">
              <a:spcBef>
                <a:spcPts val="0"/>
              </a:spcBef>
              <a:buFont typeface="Arial" panose="020B0604020202020204" pitchFamily="34" charset="0"/>
              <a:buChar char="•"/>
            </a:pPr>
            <a:r>
              <a:rPr lang="en-US" sz="2400" dirty="0" smtClean="0">
                <a:latin typeface="Century Gothic" panose="020B0502020202020204" pitchFamily="34" charset="0"/>
              </a:rPr>
              <a:t>Data Analysis</a:t>
            </a:r>
          </a:p>
          <a:p>
            <a:pPr marL="342900" lvl="0" indent="-342900" algn="l">
              <a:spcBef>
                <a:spcPts val="0"/>
              </a:spcBef>
              <a:buFont typeface="Arial" panose="020B0604020202020204" pitchFamily="34" charset="0"/>
              <a:buChar char="•"/>
            </a:pPr>
            <a:r>
              <a:rPr lang="en-US" sz="2400" dirty="0" smtClean="0">
                <a:latin typeface="Century Gothic" panose="020B0502020202020204" pitchFamily="34" charset="0"/>
              </a:rPr>
              <a:t>Results</a:t>
            </a:r>
            <a:endParaRPr sz="2400" dirty="0">
              <a:latin typeface="Century Gothic" panose="020B0502020202020204" pitchFamily="34" charset="0"/>
            </a:endParaRPr>
          </a:p>
        </p:txBody>
      </p:sp>
      <p:sp>
        <p:nvSpPr>
          <p:cNvPr id="175" name="Shape 175"/>
          <p:cNvSpPr txBox="1">
            <a:spLocks noGrp="1"/>
          </p:cNvSpPr>
          <p:nvPr>
            <p:ph type="body" idx="2"/>
          </p:nvPr>
        </p:nvSpPr>
        <p:spPr>
          <a:prstGeom prst="rect">
            <a:avLst/>
          </a:prstGeom>
        </p:spPr>
        <p:txBody>
          <a:bodyPr lIns="91425" tIns="91425" rIns="91425" bIns="91425" anchor="t" anchorCtr="0">
            <a:noAutofit/>
          </a:bodyPr>
          <a:lstStyle/>
          <a:p>
            <a:pPr lvl="0">
              <a:spcBef>
                <a:spcPts val="0"/>
              </a:spcBef>
              <a:buNone/>
            </a:pPr>
            <a:r>
              <a:rPr lang="en-US" sz="5400" dirty="0">
                <a:latin typeface="Century Gothic" panose="020B0502020202020204" pitchFamily="34" charset="0"/>
              </a:rPr>
              <a:t>Methodology</a:t>
            </a:r>
          </a:p>
        </p:txBody>
      </p:sp>
      <p:sp>
        <p:nvSpPr>
          <p:cNvPr id="3" name="Text Placeholder 2"/>
          <p:cNvSpPr>
            <a:spLocks noGrp="1"/>
          </p:cNvSpPr>
          <p:nvPr>
            <p:ph type="body" idx="4"/>
          </p:nvPr>
        </p:nvSpPr>
        <p:spPr/>
        <p:txBody>
          <a:bodyPr/>
          <a:lstStyle/>
          <a:p>
            <a:r>
              <a:rPr lang="en-US" dirty="0" smtClean="0">
                <a:latin typeface="Century Gothic" panose="020B0502020202020204" pitchFamily="34" charset="0"/>
              </a:rPr>
              <a:t>Image Credit: Paul</a:t>
            </a:r>
            <a:endParaRPr lang="en-US" dirty="0">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prstGeom prst="rect">
            <a:avLst/>
          </a:prstGeom>
        </p:spPr>
        <p:txBody>
          <a:bodyPr lIns="91425" tIns="91425" rIns="91425" bIns="91425" anchor="t" anchorCtr="0">
            <a:noAutofit/>
          </a:bodyPr>
          <a:lstStyle/>
          <a:p>
            <a:pPr lvl="0" algn="l">
              <a:spcBef>
                <a:spcPts val="0"/>
              </a:spcBef>
              <a:buNone/>
            </a:pPr>
            <a:r>
              <a:rPr lang="en-US" sz="2000" dirty="0" smtClean="0">
                <a:solidFill>
                  <a:schemeClr val="tx1"/>
                </a:solidFill>
                <a:latin typeface="Century Gothic" panose="020B0502020202020204" pitchFamily="34" charset="0"/>
              </a:rPr>
              <a:t>Analyzed anomalies for season and ENSO event related trends</a:t>
            </a:r>
            <a:endParaRPr sz="2000" dirty="0">
              <a:solidFill>
                <a:schemeClr val="tx1"/>
              </a:solidFill>
              <a:latin typeface="Century Gothic" panose="020B0502020202020204" pitchFamily="34" charset="0"/>
            </a:endParaRPr>
          </a:p>
        </p:txBody>
      </p:sp>
      <p:sp>
        <p:nvSpPr>
          <p:cNvPr id="182" name="Shape 182"/>
          <p:cNvSpPr txBox="1">
            <a:spLocks noGrp="1"/>
          </p:cNvSpPr>
          <p:nvPr>
            <p:ph type="body" idx="2"/>
          </p:nvPr>
        </p:nvSpPr>
        <p:spPr>
          <a:prstGeom prst="rect">
            <a:avLst/>
          </a:prstGeom>
        </p:spPr>
        <p:txBody>
          <a:bodyPr lIns="91425" tIns="91425" rIns="91425" bIns="91425" anchor="t" anchorCtr="0">
            <a:noAutofit/>
          </a:bodyPr>
          <a:lstStyle/>
          <a:p>
            <a:pPr lvl="0" rtl="0">
              <a:spcBef>
                <a:spcPts val="0"/>
              </a:spcBef>
              <a:buNone/>
            </a:pPr>
            <a:r>
              <a:rPr lang="en-US" dirty="0" smtClean="0">
                <a:solidFill>
                  <a:schemeClr val="bg1">
                    <a:lumMod val="50000"/>
                  </a:schemeClr>
                </a:solidFill>
                <a:latin typeface="Century Gothic" panose="020B0502020202020204" pitchFamily="34" charset="0"/>
              </a:rPr>
              <a:t>Data Analysis</a:t>
            </a:r>
            <a:endParaRPr lang="en-US" dirty="0">
              <a:solidFill>
                <a:schemeClr val="bg1">
                  <a:lumMod val="50000"/>
                </a:schemeClr>
              </a:solidFill>
              <a:latin typeface="Century Gothic" panose="020B0502020202020204" pitchFamily="34" charset="0"/>
            </a:endParaRPr>
          </a:p>
          <a:p>
            <a:pPr lvl="0">
              <a:spcBef>
                <a:spcPts val="0"/>
              </a:spcBef>
              <a:buNone/>
            </a:pPr>
            <a:endParaRPr dirty="0"/>
          </a:p>
        </p:txBody>
      </p:sp>
      <p:sp>
        <p:nvSpPr>
          <p:cNvPr id="2" name="Text Placeholder 1"/>
          <p:cNvSpPr>
            <a:spLocks noGrp="1"/>
          </p:cNvSpPr>
          <p:nvPr>
            <p:ph type="body" idx="3"/>
          </p:nvPr>
        </p:nvSpPr>
        <p:spPr/>
        <p:txBody>
          <a:bodyPr/>
          <a:lstStyle/>
          <a:p>
            <a:r>
              <a:rPr lang="en-US" sz="3200" dirty="0" err="1" smtClean="0">
                <a:latin typeface="Century Gothic" panose="020B0502020202020204" pitchFamily="34" charset="0"/>
              </a:rPr>
              <a:t>Climatologies</a:t>
            </a:r>
            <a:endParaRPr lang="en-US" sz="3200" dirty="0">
              <a:latin typeface="Century Gothic" panose="020B0502020202020204" pitchFamily="34" charset="0"/>
            </a:endParaRPr>
          </a:p>
        </p:txBody>
      </p:sp>
      <p:sp>
        <p:nvSpPr>
          <p:cNvPr id="3" name="Text Placeholder 2"/>
          <p:cNvSpPr>
            <a:spLocks noGrp="1"/>
          </p:cNvSpPr>
          <p:nvPr>
            <p:ph type="body" idx="4"/>
          </p:nvPr>
        </p:nvSpPr>
        <p:spPr/>
        <p:txBody>
          <a:bodyPr/>
          <a:lstStyle/>
          <a:p>
            <a:r>
              <a:rPr lang="en-US" dirty="0" smtClean="0">
                <a:latin typeface="Century Gothic" panose="020B0502020202020204" pitchFamily="34" charset="0"/>
              </a:rPr>
              <a:t>Created daily and monthly baseline climatology maps averaging 1981-2015</a:t>
            </a:r>
            <a:endParaRPr lang="en-US" dirty="0">
              <a:latin typeface="Century Gothic" panose="020B0502020202020204" pitchFamily="34" charset="0"/>
            </a:endParaRPr>
          </a:p>
        </p:txBody>
      </p:sp>
      <p:sp>
        <p:nvSpPr>
          <p:cNvPr id="4" name="Text Placeholder 3"/>
          <p:cNvSpPr>
            <a:spLocks noGrp="1"/>
          </p:cNvSpPr>
          <p:nvPr>
            <p:ph type="body" idx="5"/>
          </p:nvPr>
        </p:nvSpPr>
        <p:spPr/>
        <p:txBody>
          <a:bodyPr/>
          <a:lstStyle/>
          <a:p>
            <a:r>
              <a:rPr lang="en-US" sz="3200" dirty="0" smtClean="0">
                <a:latin typeface="Century Gothic" panose="020B0502020202020204" pitchFamily="34" charset="0"/>
              </a:rPr>
              <a:t>Seasonality Trends</a:t>
            </a:r>
            <a:endParaRPr lang="en-US" sz="3200" dirty="0">
              <a:latin typeface="Century Gothic" panose="020B0502020202020204" pitchFamily="34" charset="0"/>
            </a:endParaRPr>
          </a:p>
        </p:txBody>
      </p:sp>
      <p:sp>
        <p:nvSpPr>
          <p:cNvPr id="5" name="Text Placeholder 4"/>
          <p:cNvSpPr>
            <a:spLocks noGrp="1"/>
          </p:cNvSpPr>
          <p:nvPr>
            <p:ph type="body" idx="6"/>
          </p:nvPr>
        </p:nvSpPr>
        <p:spPr>
          <a:xfrm>
            <a:off x="228600" y="3276600"/>
            <a:ext cx="3931919" cy="768095"/>
          </a:xfrm>
        </p:spPr>
        <p:txBody>
          <a:bodyPr/>
          <a:lstStyle/>
          <a:p>
            <a:r>
              <a:rPr lang="en-US" sz="3200" dirty="0" smtClean="0">
                <a:latin typeface="Century Gothic" panose="020B0502020202020204" pitchFamily="34" charset="0"/>
              </a:rPr>
              <a:t>Anomalous Months/Seasons</a:t>
            </a:r>
            <a:endParaRPr lang="en-US" sz="3200" dirty="0">
              <a:latin typeface="Century Gothic" panose="020B0502020202020204" pitchFamily="34" charset="0"/>
            </a:endParaRPr>
          </a:p>
        </p:txBody>
      </p:sp>
      <p:sp>
        <p:nvSpPr>
          <p:cNvPr id="6" name="Text Placeholder 5"/>
          <p:cNvSpPr>
            <a:spLocks noGrp="1"/>
          </p:cNvSpPr>
          <p:nvPr>
            <p:ph type="body" idx="7"/>
          </p:nvPr>
        </p:nvSpPr>
        <p:spPr/>
        <p:txBody>
          <a:bodyPr/>
          <a:lstStyle/>
          <a:p>
            <a:r>
              <a:rPr lang="en-US" dirty="0" smtClean="0">
                <a:solidFill>
                  <a:schemeClr val="tx1"/>
                </a:solidFill>
                <a:latin typeface="Century Gothic" panose="020B0502020202020204" pitchFamily="34" charset="0"/>
              </a:rPr>
              <a:t>Identified anomalous months and seasons</a:t>
            </a:r>
            <a:endParaRPr lang="en-US" dirty="0">
              <a:solidFill>
                <a:schemeClr val="tx1"/>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836" r="17761"/>
          <a:stretch/>
        </p:blipFill>
        <p:spPr>
          <a:xfrm>
            <a:off x="609600" y="3521701"/>
            <a:ext cx="3276600" cy="2650499"/>
          </a:xfrm>
          <a:prstGeom prst="rect">
            <a:avLst/>
          </a:prstGeom>
          <a:ln w="3175">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6452" b="33825"/>
          <a:stretch/>
        </p:blipFill>
        <p:spPr>
          <a:xfrm>
            <a:off x="5439874" y="3521701"/>
            <a:ext cx="3363342" cy="2650499"/>
          </a:xfrm>
          <a:prstGeom prst="rect">
            <a:avLst/>
          </a:prstGeom>
          <a:ln w="3175">
            <a:solidFill>
              <a:schemeClr val="tx1"/>
            </a:solidFill>
          </a:ln>
        </p:spPr>
      </p:pic>
      <p:sp>
        <p:nvSpPr>
          <p:cNvPr id="4" name="Shape 182"/>
          <p:cNvSpPr txBox="1">
            <a:spLocks noGrp="1"/>
          </p:cNvSpPr>
          <p:nvPr>
            <p:ph type="body" idx="2"/>
          </p:nvPr>
        </p:nvSpPr>
        <p:spPr>
          <a:xfrm>
            <a:off x="304801" y="640079"/>
            <a:ext cx="4038600" cy="1325880"/>
          </a:xfrm>
          <a:prstGeom prst="rect">
            <a:avLst/>
          </a:prstGeom>
        </p:spPr>
        <p:txBody>
          <a:bodyPr lIns="91425" tIns="91425" rIns="91425" bIns="91425" anchor="t" anchorCtr="0">
            <a:noAutofit/>
          </a:bodyPr>
          <a:lstStyle/>
          <a:p>
            <a:pPr lvl="0" rtl="0">
              <a:spcBef>
                <a:spcPts val="0"/>
              </a:spcBef>
              <a:buNone/>
            </a:pPr>
            <a:r>
              <a:rPr lang="en-US" sz="4400" dirty="0" err="1" smtClean="0">
                <a:latin typeface="Century Gothic" panose="020B0502020202020204" pitchFamily="34" charset="0"/>
              </a:rPr>
              <a:t>Climatologies</a:t>
            </a:r>
            <a:endParaRPr lang="en-US" sz="4400" dirty="0">
              <a:latin typeface="Century Gothic" panose="020B0502020202020204" pitchFamily="34" charset="0"/>
            </a:endParaRPr>
          </a:p>
          <a:p>
            <a:pPr lvl="0">
              <a:spcBef>
                <a:spcPts val="0"/>
              </a:spcBef>
              <a:buNone/>
            </a:pPr>
            <a:endParaRPr sz="5400" dirty="0"/>
          </a:p>
        </p:txBody>
      </p:sp>
      <p:sp>
        <p:nvSpPr>
          <p:cNvPr id="3" name="Text Placeholder 2"/>
          <p:cNvSpPr>
            <a:spLocks noGrp="1"/>
          </p:cNvSpPr>
          <p:nvPr>
            <p:ph type="body" idx="4"/>
          </p:nvPr>
        </p:nvSpPr>
        <p:spPr>
          <a:xfrm>
            <a:off x="6248400" y="6187440"/>
            <a:ext cx="1993391" cy="274319"/>
          </a:xfrm>
        </p:spPr>
        <p:txBody>
          <a:bodyPr/>
          <a:lstStyle/>
          <a:p>
            <a:pPr algn="ctr"/>
            <a:r>
              <a:rPr lang="en-US" dirty="0" smtClean="0">
                <a:latin typeface="Century Gothic" panose="020B0502020202020204" pitchFamily="34" charset="0"/>
              </a:rPr>
              <a:t>Levant Region (Placeholder)</a:t>
            </a:r>
            <a:endParaRPr lang="en-US" dirty="0">
              <a:latin typeface="Century Gothic" panose="020B0502020202020204" pitchFamily="34" charset="0"/>
            </a:endParaRPr>
          </a:p>
        </p:txBody>
      </p:sp>
      <p:sp>
        <p:nvSpPr>
          <p:cNvPr id="9" name="Text Placeholder 2"/>
          <p:cNvSpPr txBox="1">
            <a:spLocks/>
          </p:cNvSpPr>
          <p:nvPr/>
        </p:nvSpPr>
        <p:spPr>
          <a:xfrm>
            <a:off x="5943600" y="6540156"/>
            <a:ext cx="3276600" cy="27431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pPr algn="r"/>
            <a:r>
              <a:rPr lang="en-US" dirty="0" smtClean="0">
                <a:latin typeface="Century Gothic" panose="020B0502020202020204" pitchFamily="34" charset="0"/>
              </a:rPr>
              <a:t>Image Credit: Levant Climate Team</a:t>
            </a:r>
            <a:endParaRPr lang="en-US" dirty="0">
              <a:latin typeface="Century Gothic" panose="020B0502020202020204" pitchFamily="34" charset="0"/>
            </a:endParaRPr>
          </a:p>
        </p:txBody>
      </p:sp>
      <p:sp>
        <p:nvSpPr>
          <p:cNvPr id="10" name="Text Placeholder 2"/>
          <p:cNvSpPr txBox="1">
            <a:spLocks/>
          </p:cNvSpPr>
          <p:nvPr/>
        </p:nvSpPr>
        <p:spPr>
          <a:xfrm>
            <a:off x="990600" y="6172200"/>
            <a:ext cx="1993391" cy="27431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pPr algn="ctr"/>
            <a:r>
              <a:rPr lang="en-US" dirty="0" smtClean="0">
                <a:latin typeface="Century Gothic" panose="020B0502020202020204" pitchFamily="34" charset="0"/>
              </a:rPr>
              <a:t>Central America (Placeholder)</a:t>
            </a:r>
            <a:endParaRPr lang="en-US" dirty="0">
              <a:latin typeface="Century Gothic" panose="020B0502020202020204" pitchFamily="34" charset="0"/>
            </a:endParaRPr>
          </a:p>
        </p:txBody>
      </p:sp>
      <p:graphicFrame>
        <p:nvGraphicFramePr>
          <p:cNvPr id="11" name="Diagram 10"/>
          <p:cNvGraphicFramePr/>
          <p:nvPr>
            <p:extLst>
              <p:ext uri="{D42A27DB-BD31-4B8C-83A1-F6EECF244321}">
                <p14:modId xmlns:p14="http://schemas.microsoft.com/office/powerpoint/2010/main" val="2495473546"/>
              </p:ext>
            </p:extLst>
          </p:nvPr>
        </p:nvGraphicFramePr>
        <p:xfrm>
          <a:off x="533400" y="1447800"/>
          <a:ext cx="8001000" cy="18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67069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72" r="8169" b="-272"/>
          <a:stretch/>
        </p:blipFill>
        <p:spPr>
          <a:xfrm>
            <a:off x="-28433" y="130894"/>
            <a:ext cx="4747146" cy="6689824"/>
          </a:xfrm>
          <a:prstGeom prst="rect">
            <a:avLst/>
          </a:prstGeom>
        </p:spPr>
      </p:pic>
      <mc:AlternateContent xmlns:mc="http://schemas.openxmlformats.org/markup-compatibility/2006" xmlns:a14="http://schemas.microsoft.com/office/drawing/2010/main">
        <mc:Choice Requires="a14">
          <p:sp>
            <p:nvSpPr>
              <p:cNvPr id="5" name="Shape 181"/>
              <p:cNvSpPr txBox="1">
                <a:spLocks noGrp="1"/>
              </p:cNvSpPr>
              <p:nvPr>
                <p:ph type="body" idx="1"/>
              </p:nvPr>
            </p:nvSpPr>
            <p:spPr>
              <a:xfrm>
                <a:off x="5105400" y="2209800"/>
                <a:ext cx="3593592" cy="3374135"/>
              </a:xfrm>
              <a:prstGeom prst="rect">
                <a:avLst/>
              </a:prstGeom>
            </p:spPr>
            <p:txBody>
              <a:bodyPr lIns="91425" tIns="91425" rIns="91425" bIns="91425" anchor="t" anchorCtr="0">
                <a:noAutofit/>
              </a:bodyPr>
              <a:lstStyle/>
              <a:p>
                <a:pPr lvl="0">
                  <a:spcBef>
                    <a:spcPts val="0"/>
                  </a:spcBef>
                  <a:buNone/>
                </a:pPr>
                <a:r>
                  <a:rPr lang="en-US" sz="2800" b="1" dirty="0" smtClean="0">
                    <a:solidFill>
                      <a:schemeClr val="tx1">
                        <a:lumMod val="75000"/>
                      </a:schemeClr>
                    </a:solidFill>
                    <a:latin typeface="Century Gothic" panose="020B0502020202020204" pitchFamily="34" charset="0"/>
                  </a:rPr>
                  <a:t>Calculated difference maps</a:t>
                </a:r>
                <a:endParaRPr lang="en-US" sz="2800" dirty="0" smtClean="0">
                  <a:solidFill>
                    <a:schemeClr val="tx1">
                      <a:lumMod val="75000"/>
                    </a:schemeClr>
                  </a:solidFill>
                  <a:latin typeface="Century Gothic" panose="020B0502020202020204" pitchFamily="34" charset="0"/>
                </a:endParaRPr>
              </a:p>
              <a:p>
                <a:pPr marL="342900" lvl="0" indent="-342900" algn="l">
                  <a:lnSpc>
                    <a:spcPct val="150000"/>
                  </a:lnSpc>
                  <a:spcBef>
                    <a:spcPts val="0"/>
                  </a:spcBef>
                  <a:buFont typeface="Arial" panose="020B0604020202020204" pitchFamily="34" charset="0"/>
                  <a:buChar char="•"/>
                </a:pPr>
                <a:r>
                  <a:rPr lang="en-US" sz="1800" dirty="0" smtClean="0">
                    <a:solidFill>
                      <a:schemeClr val="tx1"/>
                    </a:solidFill>
                    <a:latin typeface="Century Gothic" panose="020B0502020202020204" pitchFamily="34" charset="0"/>
                  </a:rPr>
                  <a:t>Monthly difference from </a:t>
                </a:r>
                <a:r>
                  <a:rPr lang="en-US" sz="1800" dirty="0" err="1" smtClean="0">
                    <a:solidFill>
                      <a:schemeClr val="tx1"/>
                    </a:solidFill>
                    <a:latin typeface="Century Gothic" panose="020B0502020202020204" pitchFamily="34" charset="0"/>
                  </a:rPr>
                  <a:t>climatologies</a:t>
                </a:r>
                <a:endParaRPr lang="en-US" sz="1800" dirty="0" smtClean="0">
                  <a:solidFill>
                    <a:schemeClr val="tx1"/>
                  </a:solidFill>
                  <a:latin typeface="Century Gothic" panose="020B0502020202020204" pitchFamily="34" charset="0"/>
                </a:endParaRPr>
              </a:p>
              <a:p>
                <a:pPr marL="342900" indent="-342900">
                  <a:lnSpc>
                    <a:spcPct val="150000"/>
                  </a:lnSpc>
                  <a:spcBef>
                    <a:spcPts val="0"/>
                  </a:spcBef>
                  <a:buFont typeface="Arial" panose="020B0604020202020204" pitchFamily="34" charset="0"/>
                  <a:buChar char="•"/>
                </a:pPr>
                <a:r>
                  <a:rPr lang="en-US" sz="1800" dirty="0">
                    <a:solidFill>
                      <a:schemeClr val="tx1"/>
                    </a:solidFill>
                    <a:latin typeface="Century Gothic" panose="020B0502020202020204" pitchFamily="34" charset="0"/>
                  </a:rPr>
                  <a:t>Seasonal (wet and dry as well as traditional) </a:t>
                </a:r>
                <a:r>
                  <a:rPr lang="en-US" sz="1800" dirty="0" smtClean="0">
                    <a:solidFill>
                      <a:schemeClr val="tx1"/>
                    </a:solidFill>
                    <a:latin typeface="Century Gothic" panose="020B0502020202020204" pitchFamily="34" charset="0"/>
                  </a:rPr>
                  <a:t>differences</a:t>
                </a:r>
              </a:p>
              <a:p>
                <a:pPr marL="342900" lvl="0" indent="-342900" algn="l">
                  <a:lnSpc>
                    <a:spcPct val="150000"/>
                  </a:lnSpc>
                  <a:spcBef>
                    <a:spcPts val="0"/>
                  </a:spcBef>
                  <a:buFont typeface="Arial" panose="020B0604020202020204" pitchFamily="34" charset="0"/>
                  <a:buChar char="•"/>
                </a:pPr>
                <a14:m>
                  <m:oMath xmlns:m="http://schemas.openxmlformats.org/officeDocument/2006/math">
                    <m:r>
                      <a:rPr lang="en-US" sz="1800" b="1" i="1">
                        <a:latin typeface="Cambria Math"/>
                      </a:rPr>
                      <m:t>𝐏𝐞𝐫𝐜𝐞𝐧𝐭</m:t>
                    </m:r>
                    <m:r>
                      <a:rPr lang="en-US" sz="1800" b="1">
                        <a:latin typeface="Cambria Math"/>
                      </a:rPr>
                      <m:t> </m:t>
                    </m:r>
                    <m:r>
                      <a:rPr lang="en-US" sz="1800" b="1" i="1">
                        <a:latin typeface="Cambria Math"/>
                      </a:rPr>
                      <m:t>𝐃𝐢𝐟𝐟𝐞𝐫𝐞𝐧𝐜𝐞</m:t>
                    </m:r>
                    <m:r>
                      <a:rPr lang="en-US" sz="1800">
                        <a:latin typeface="Cambria Math"/>
                      </a:rPr>
                      <m:t>=</m:t>
                    </m:r>
                    <m:f>
                      <m:fPr>
                        <m:ctrlPr>
                          <a:rPr lang="en-US" sz="1800" i="1">
                            <a:latin typeface="Cambria Math" panose="02040503050406030204" pitchFamily="18" charset="0"/>
                          </a:rPr>
                        </m:ctrlPr>
                      </m:fPr>
                      <m:num>
                        <m:d>
                          <m:dPr>
                            <m:ctrlPr>
                              <a:rPr lang="en-US" sz="1800" i="1">
                                <a:latin typeface="Cambria Math" panose="02040503050406030204" pitchFamily="18" charset="0"/>
                              </a:rPr>
                            </m:ctrlPr>
                          </m:dPr>
                          <m:e>
                            <m:r>
                              <m:rPr>
                                <m:sty m:val="p"/>
                              </m:rPr>
                              <a:rPr lang="en-US" sz="1800">
                                <a:latin typeface="Cambria Math"/>
                              </a:rPr>
                              <m:t>baseline</m:t>
                            </m:r>
                            <m:r>
                              <a:rPr lang="en-US" sz="1800">
                                <a:latin typeface="Cambria Math"/>
                              </a:rPr>
                              <m:t> </m:t>
                            </m:r>
                            <m:r>
                              <m:rPr>
                                <m:sty m:val="p"/>
                              </m:rPr>
                              <a:rPr lang="en-US" sz="1800">
                                <a:latin typeface="Cambria Math"/>
                              </a:rPr>
                              <m:t>ave</m:t>
                            </m:r>
                            <m:r>
                              <a:rPr lang="en-US" sz="1800">
                                <a:latin typeface="Cambria Math"/>
                              </a:rPr>
                              <m:t>. </m:t>
                            </m:r>
                            <m:r>
                              <a:rPr lang="en-US" sz="1800" i="1">
                                <a:latin typeface="Cambria Math"/>
                              </a:rPr>
                              <m:t>−</m:t>
                            </m:r>
                            <m:r>
                              <m:rPr>
                                <m:sty m:val="p"/>
                              </m:rPr>
                              <a:rPr lang="en-US" sz="1800">
                                <a:latin typeface="Cambria Math"/>
                              </a:rPr>
                              <m:t>selected</m:t>
                            </m:r>
                            <m:r>
                              <a:rPr lang="en-US" sz="1800">
                                <a:latin typeface="Cambria Math"/>
                              </a:rPr>
                              <m:t> </m:t>
                            </m:r>
                            <m:r>
                              <m:rPr>
                                <m:sty m:val="p"/>
                              </m:rPr>
                              <a:rPr lang="en-US" sz="1800">
                                <a:latin typeface="Cambria Math"/>
                              </a:rPr>
                              <m:t>month</m:t>
                            </m:r>
                            <m:r>
                              <a:rPr lang="en-US" sz="1800">
                                <a:latin typeface="Cambria Math"/>
                              </a:rPr>
                              <m:t> </m:t>
                            </m:r>
                            <m:r>
                              <m:rPr>
                                <m:sty m:val="p"/>
                              </m:rPr>
                              <a:rPr lang="en-US" sz="1800">
                                <a:latin typeface="Cambria Math"/>
                              </a:rPr>
                              <m:t>ave</m:t>
                            </m:r>
                            <m:r>
                              <a:rPr lang="en-US" sz="1800">
                                <a:latin typeface="Cambria Math"/>
                              </a:rPr>
                              <m:t>.</m:t>
                            </m:r>
                          </m:e>
                        </m:d>
                      </m:num>
                      <m:den>
                        <m:r>
                          <m:rPr>
                            <m:sty m:val="p"/>
                          </m:rPr>
                          <a:rPr lang="en-US" sz="1800">
                            <a:latin typeface="Cambria Math"/>
                          </a:rPr>
                          <m:t>baseline</m:t>
                        </m:r>
                        <m:r>
                          <a:rPr lang="en-US" sz="1800">
                            <a:latin typeface="Cambria Math"/>
                          </a:rPr>
                          <m:t> </m:t>
                        </m:r>
                        <m:r>
                          <m:rPr>
                            <m:sty m:val="p"/>
                          </m:rPr>
                          <a:rPr lang="en-US" sz="1800">
                            <a:latin typeface="Cambria Math"/>
                          </a:rPr>
                          <m:t>ave</m:t>
                        </m:r>
                        <m:r>
                          <a:rPr lang="en-US" sz="1800">
                            <a:latin typeface="Cambria Math"/>
                          </a:rPr>
                          <m:t>.</m:t>
                        </m:r>
                      </m:den>
                    </m:f>
                    <m:r>
                      <a:rPr lang="en-US" sz="1800" i="1">
                        <a:latin typeface="Cambria Math"/>
                      </a:rPr>
                      <m:t> </m:t>
                    </m:r>
                    <m:r>
                      <m:rPr>
                        <m:sty m:val="p"/>
                      </m:rPr>
                      <a:rPr lang="en-US" sz="1800">
                        <a:latin typeface="Cambria Math"/>
                      </a:rPr>
                      <m:t>x</m:t>
                    </m:r>
                    <m:r>
                      <a:rPr lang="en-US" sz="1800">
                        <a:latin typeface="Cambria Math"/>
                      </a:rPr>
                      <m:t> 100</m:t>
                    </m:r>
                  </m:oMath>
                </a14:m>
                <a:endParaRPr lang="en-US" sz="1800" dirty="0" smtClean="0">
                  <a:solidFill>
                    <a:schemeClr val="tx1">
                      <a:lumMod val="75000"/>
                    </a:schemeClr>
                  </a:solidFill>
                  <a:latin typeface="Century Gothic" panose="020B0502020202020204" pitchFamily="34" charset="0"/>
                </a:endParaRPr>
              </a:p>
              <a:p>
                <a:pPr marL="342900" lvl="0" indent="-342900" algn="l">
                  <a:lnSpc>
                    <a:spcPct val="150000"/>
                  </a:lnSpc>
                  <a:spcBef>
                    <a:spcPts val="0"/>
                  </a:spcBef>
                  <a:buFont typeface="Arial" panose="020B0604020202020204" pitchFamily="34" charset="0"/>
                  <a:buChar char="•"/>
                </a:pPr>
                <a:endParaRPr lang="en-US" sz="2000" dirty="0" smtClean="0">
                  <a:solidFill>
                    <a:schemeClr val="tx1">
                      <a:lumMod val="75000"/>
                    </a:schemeClr>
                  </a:solidFill>
                  <a:latin typeface="Century Gothic" panose="020B0502020202020204" pitchFamily="34" charset="0"/>
                </a:endParaRPr>
              </a:p>
            </p:txBody>
          </p:sp>
        </mc:Choice>
        <mc:Fallback xmlns="">
          <p:sp>
            <p:nvSpPr>
              <p:cNvPr id="5" name="Shape 181"/>
              <p:cNvSpPr txBox="1">
                <a:spLocks noGrp="1" noRot="1" noChangeAspect="1" noMove="1" noResize="1" noEditPoints="1" noAdjustHandles="1" noChangeArrowheads="1" noChangeShapeType="1" noTextEdit="1"/>
              </p:cNvSpPr>
              <p:nvPr>
                <p:ph type="body" idx="1"/>
              </p:nvPr>
            </p:nvSpPr>
            <p:spPr>
              <a:xfrm>
                <a:off x="5105400" y="2209800"/>
                <a:ext cx="3593592" cy="3374135"/>
              </a:xfrm>
              <a:prstGeom prst="rect">
                <a:avLst/>
              </a:prstGeom>
              <a:blipFill rotWithShape="0">
                <a:blip r:embed="rId4"/>
                <a:stretch>
                  <a:fillRect l="-3565" t="-1989" r="-11715" b="-16998"/>
                </a:stretch>
              </a:blipFill>
            </p:spPr>
            <p:txBody>
              <a:bodyPr/>
              <a:lstStyle/>
              <a:p>
                <a:r>
                  <a:rPr lang="en-US">
                    <a:noFill/>
                  </a:rPr>
                  <a:t> </a:t>
                </a:r>
              </a:p>
            </p:txBody>
          </p:sp>
        </mc:Fallback>
      </mc:AlternateContent>
      <p:sp>
        <p:nvSpPr>
          <p:cNvPr id="4" name="Shape 182"/>
          <p:cNvSpPr txBox="1">
            <a:spLocks noGrp="1"/>
          </p:cNvSpPr>
          <p:nvPr>
            <p:ph type="body" idx="2"/>
          </p:nvPr>
        </p:nvSpPr>
        <p:spPr>
          <a:xfrm>
            <a:off x="4953000" y="228600"/>
            <a:ext cx="3566159" cy="1325880"/>
          </a:xfrm>
          <a:prstGeom prst="rect">
            <a:avLst/>
          </a:prstGeom>
        </p:spPr>
        <p:txBody>
          <a:bodyPr lIns="91425" tIns="91425" rIns="91425" bIns="91425" anchor="t" anchorCtr="0">
            <a:noAutofit/>
          </a:bodyPr>
          <a:lstStyle/>
          <a:p>
            <a:pPr lvl="0" algn="r" rtl="0">
              <a:spcBef>
                <a:spcPts val="0"/>
              </a:spcBef>
              <a:buNone/>
            </a:pPr>
            <a:r>
              <a:rPr lang="en-US" sz="4400" dirty="0" smtClean="0">
                <a:latin typeface="Century Gothic" panose="020B0502020202020204" pitchFamily="34" charset="0"/>
              </a:rPr>
              <a:t>Anomalous</a:t>
            </a:r>
          </a:p>
          <a:p>
            <a:pPr lvl="0" algn="r" rtl="0">
              <a:spcBef>
                <a:spcPts val="0"/>
              </a:spcBef>
              <a:buNone/>
            </a:pPr>
            <a:r>
              <a:rPr lang="en-US" sz="4400" dirty="0" smtClean="0">
                <a:latin typeface="Century Gothic" panose="020B0502020202020204" pitchFamily="34" charset="0"/>
              </a:rPr>
              <a:t>Months and Seasons</a:t>
            </a:r>
            <a:endParaRPr lang="en-US" sz="4400" dirty="0">
              <a:latin typeface="Century Gothic" panose="020B0502020202020204" pitchFamily="34" charset="0"/>
            </a:endParaRPr>
          </a:p>
        </p:txBody>
      </p:sp>
      <p:sp>
        <p:nvSpPr>
          <p:cNvPr id="6" name="Text Placeholder 5"/>
          <p:cNvSpPr>
            <a:spLocks noGrp="1"/>
          </p:cNvSpPr>
          <p:nvPr>
            <p:ph type="body" idx="4"/>
          </p:nvPr>
        </p:nvSpPr>
        <p:spPr>
          <a:xfrm>
            <a:off x="0" y="6477000"/>
            <a:ext cx="2907792" cy="274319"/>
          </a:xfrm>
        </p:spPr>
        <p:txBody>
          <a:bodyPr/>
          <a:lstStyle/>
          <a:p>
            <a:pPr algn="l"/>
            <a:r>
              <a:rPr lang="en-US" dirty="0" smtClean="0">
                <a:latin typeface="Century Gothic" panose="020B0502020202020204" pitchFamily="34" charset="0"/>
              </a:rPr>
              <a:t>Image </a:t>
            </a:r>
            <a:r>
              <a:rPr lang="en-US" dirty="0" err="1">
                <a:latin typeface="Century Gothic" panose="020B0502020202020204" pitchFamily="34" charset="0"/>
              </a:rPr>
              <a:t>Credi</a:t>
            </a:r>
            <a:r>
              <a:rPr lang="en-US" dirty="0">
                <a:latin typeface="Century Gothic" panose="020B0502020202020204" pitchFamily="34" charset="0"/>
              </a:rPr>
              <a:t>: </a:t>
            </a:r>
            <a:r>
              <a:rPr lang="en-US" dirty="0" err="1">
                <a:latin typeface="Century Gothic" panose="020B0502020202020204" pitchFamily="34" charset="0"/>
              </a:rPr>
              <a:t>tLevant</a:t>
            </a:r>
            <a:r>
              <a:rPr lang="en-US" dirty="0">
                <a:latin typeface="Century Gothic" panose="020B0502020202020204" pitchFamily="34" charset="0"/>
              </a:rPr>
              <a:t> </a:t>
            </a:r>
            <a:r>
              <a:rPr lang="en-US" dirty="0" smtClean="0">
                <a:latin typeface="Century Gothic" panose="020B0502020202020204" pitchFamily="34" charset="0"/>
              </a:rPr>
              <a:t>Climate Team</a:t>
            </a:r>
          </a:p>
          <a:p>
            <a:pPr algn="l"/>
            <a:endParaRPr lang="en-US" dirty="0"/>
          </a:p>
        </p:txBody>
      </p:sp>
    </p:spTree>
    <p:extLst>
      <p:ext uri="{BB962C8B-B14F-4D97-AF65-F5344CB8AC3E}">
        <p14:creationId xmlns:p14="http://schemas.microsoft.com/office/powerpoint/2010/main" val="1634227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188" y="1232848"/>
            <a:ext cx="5105400" cy="4232848"/>
          </a:xfrm>
          <a:prstGeom prst="rect">
            <a:avLst/>
          </a:prstGeom>
        </p:spPr>
      </p:pic>
      <p:sp>
        <p:nvSpPr>
          <p:cNvPr id="5" name="Shape 182"/>
          <p:cNvSpPr txBox="1">
            <a:spLocks/>
          </p:cNvSpPr>
          <p:nvPr/>
        </p:nvSpPr>
        <p:spPr>
          <a:xfrm>
            <a:off x="250800" y="381000"/>
            <a:ext cx="4930800" cy="128930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90000"/>
              </a:lnSpc>
              <a:spcBef>
                <a:spcPts val="1000"/>
              </a:spcBef>
              <a:spcAft>
                <a:spcPts val="0"/>
              </a:spcAft>
              <a:buClr>
                <a:schemeClr val="accent1"/>
              </a:buClr>
              <a:buSzPct val="100000"/>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spcAft>
                <a:spcPts val="0"/>
              </a:spcAft>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spcAft>
                <a:spcPts val="0"/>
              </a:spcAft>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spcAft>
                <a:spcPts val="0"/>
              </a:spcAft>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spcAft>
                <a:spcPts val="0"/>
              </a:spcAft>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pPr algn="l">
              <a:spcBef>
                <a:spcPts val="0"/>
              </a:spcBef>
            </a:pPr>
            <a:r>
              <a:rPr lang="en-US" sz="4400" dirty="0" smtClean="0">
                <a:latin typeface="Century Gothic" panose="020B0502020202020204" pitchFamily="34" charset="0"/>
              </a:rPr>
              <a:t>Seasonality Trends</a:t>
            </a:r>
          </a:p>
          <a:p>
            <a:pPr>
              <a:spcBef>
                <a:spcPts val="0"/>
              </a:spcBef>
            </a:pPr>
            <a:endParaRPr lang="en-US" sz="5400" dirty="0"/>
          </a:p>
        </p:txBody>
      </p:sp>
      <p:sp>
        <p:nvSpPr>
          <p:cNvPr id="7" name="Text Placeholder 5"/>
          <p:cNvSpPr>
            <a:spLocks noGrp="1"/>
          </p:cNvSpPr>
          <p:nvPr>
            <p:ph type="body" idx="1"/>
          </p:nvPr>
        </p:nvSpPr>
        <p:spPr>
          <a:xfrm>
            <a:off x="441596" y="2514600"/>
            <a:ext cx="3593592" cy="3374135"/>
          </a:xfrm>
          <a:prstGeom prst="rect">
            <a:avLst/>
          </a:prstGeom>
        </p:spPr>
        <p:txBody>
          <a:bodyPr/>
          <a:lstStyle/>
          <a:p>
            <a:pPr marL="342900" lvl="0" indent="-342900">
              <a:lnSpc>
                <a:spcPct val="150000"/>
              </a:lnSpc>
              <a:buFont typeface="Arial" panose="020B0604020202020204" pitchFamily="34" charset="0"/>
              <a:buChar char="•"/>
            </a:pPr>
            <a:r>
              <a:rPr lang="en-US" dirty="0">
                <a:solidFill>
                  <a:schemeClr val="tx1"/>
                </a:solidFill>
                <a:latin typeface="Century Gothic" panose="020B0502020202020204" pitchFamily="34" charset="0"/>
              </a:rPr>
              <a:t>Examine seasonality for 90-day comparisons</a:t>
            </a:r>
          </a:p>
          <a:p>
            <a:pPr marL="342900" lvl="0" indent="-342900">
              <a:lnSpc>
                <a:spcPct val="150000"/>
              </a:lnSpc>
              <a:buFont typeface="Arial" panose="020B0604020202020204" pitchFamily="34" charset="0"/>
              <a:buChar char="•"/>
            </a:pPr>
            <a:r>
              <a:rPr lang="en-US" dirty="0">
                <a:solidFill>
                  <a:schemeClr val="tx1"/>
                </a:solidFill>
                <a:latin typeface="Century Gothic" panose="020B0502020202020204" pitchFamily="34" charset="0"/>
              </a:rPr>
              <a:t>Evaluate NDVI trends in wet and dry seasons</a:t>
            </a:r>
          </a:p>
          <a:p>
            <a:pPr marL="342900" lvl="0" indent="-342900">
              <a:lnSpc>
                <a:spcPct val="150000"/>
              </a:lnSpc>
              <a:buFont typeface="Arial" panose="020B0604020202020204" pitchFamily="34" charset="0"/>
              <a:buChar char="•"/>
            </a:pPr>
            <a:r>
              <a:rPr lang="en-US" dirty="0">
                <a:solidFill>
                  <a:schemeClr val="tx1"/>
                </a:solidFill>
                <a:latin typeface="Century Gothic" panose="020B0502020202020204" pitchFamily="34" charset="0"/>
              </a:rPr>
              <a:t>Evaluate ENSO event NDVI trends </a:t>
            </a:r>
          </a:p>
        </p:txBody>
      </p:sp>
      <p:sp>
        <p:nvSpPr>
          <p:cNvPr id="8" name="Text Placeholder 7"/>
          <p:cNvSpPr>
            <a:spLocks noGrp="1"/>
          </p:cNvSpPr>
          <p:nvPr>
            <p:ph type="body" idx="2"/>
          </p:nvPr>
        </p:nvSpPr>
        <p:spPr>
          <a:xfrm>
            <a:off x="472441" y="2033017"/>
            <a:ext cx="3566159" cy="633983"/>
          </a:xfrm>
        </p:spPr>
        <p:txBody>
          <a:bodyPr/>
          <a:lstStyle/>
          <a:p>
            <a:pPr lvl="0"/>
            <a:r>
              <a:rPr lang="en-US" sz="2800" dirty="0" smtClean="0">
                <a:solidFill>
                  <a:schemeClr val="tx1">
                    <a:lumMod val="75000"/>
                  </a:schemeClr>
                </a:solidFill>
                <a:latin typeface="Century Gothic" panose="020B0502020202020204" pitchFamily="34" charset="0"/>
              </a:rPr>
              <a:t>Assess Seasonality</a:t>
            </a:r>
            <a:endParaRPr lang="en-US" sz="2800" dirty="0">
              <a:solidFill>
                <a:schemeClr val="tx1">
                  <a:lumMod val="75000"/>
                </a:schemeClr>
              </a:solidFill>
              <a:latin typeface="Century Gothic" panose="020B0502020202020204" pitchFamily="34" charset="0"/>
            </a:endParaRPr>
          </a:p>
        </p:txBody>
      </p:sp>
      <p:sp>
        <p:nvSpPr>
          <p:cNvPr id="10" name="Text Placeholder 9"/>
          <p:cNvSpPr>
            <a:spLocks noGrp="1"/>
          </p:cNvSpPr>
          <p:nvPr>
            <p:ph type="body" idx="4"/>
          </p:nvPr>
        </p:nvSpPr>
        <p:spPr>
          <a:xfrm>
            <a:off x="6854588" y="6532730"/>
            <a:ext cx="2286000" cy="304798"/>
          </a:xfrm>
        </p:spPr>
        <p:txBody>
          <a:bodyPr/>
          <a:lstStyle/>
          <a:p>
            <a:r>
              <a:rPr lang="en-US" dirty="0">
                <a:solidFill>
                  <a:srgbClr val="FF0000"/>
                </a:solidFill>
                <a:latin typeface="Century Gothic" panose="020B0502020202020204" pitchFamily="34" charset="0"/>
              </a:rPr>
              <a:t>Example Trend Map Image</a:t>
            </a:r>
          </a:p>
          <a:p>
            <a:endParaRPr lang="en-US" dirty="0">
              <a:solidFill>
                <a:srgbClr val="FF0000"/>
              </a:solidFill>
            </a:endParaRPr>
          </a:p>
        </p:txBody>
      </p:sp>
    </p:spTree>
    <p:extLst>
      <p:ext uri="{BB962C8B-B14F-4D97-AF65-F5344CB8AC3E}">
        <p14:creationId xmlns:p14="http://schemas.microsoft.com/office/powerpoint/2010/main" val="679519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2"/>
          </p:nvPr>
        </p:nvSpPr>
        <p:spPr>
          <a:xfrm>
            <a:off x="685800" y="762000"/>
            <a:ext cx="8153400" cy="1402080"/>
          </a:xfrm>
        </p:spPr>
        <p:txBody>
          <a:bodyPr/>
          <a:lstStyle/>
          <a:p>
            <a:pPr algn="l"/>
            <a:r>
              <a:rPr lang="en-US" sz="4400" dirty="0" smtClean="0">
                <a:latin typeface="Century Gothic"/>
                <a:cs typeface="Century Gothic"/>
              </a:rPr>
              <a:t>Seasonality Trends</a:t>
            </a:r>
            <a:endParaRPr lang="en-US" sz="4400" dirty="0">
              <a:latin typeface="Century Gothic"/>
              <a:cs typeface="Century Gothic"/>
            </a:endParaRPr>
          </a:p>
        </p:txBody>
      </p:sp>
      <p:sp>
        <p:nvSpPr>
          <p:cNvPr id="5" name="Text Placeholder 1"/>
          <p:cNvSpPr>
            <a:spLocks noGrp="1"/>
          </p:cNvSpPr>
          <p:nvPr>
            <p:ph type="body" idx="1"/>
          </p:nvPr>
        </p:nvSpPr>
        <p:spPr>
          <a:xfrm>
            <a:off x="838200" y="2133600"/>
            <a:ext cx="7162800" cy="4800600"/>
          </a:xfrm>
        </p:spPr>
        <p:txBody>
          <a:bodyPr/>
          <a:lstStyle/>
          <a:p>
            <a:pPr algn="l"/>
            <a:r>
              <a:rPr lang="en-US" sz="2800" b="1" dirty="0" smtClean="0">
                <a:latin typeface="Century Gothic"/>
                <a:cs typeface="Century Gothic"/>
              </a:rPr>
              <a:t>Classifying NDVI</a:t>
            </a:r>
          </a:p>
          <a:p>
            <a:pPr marL="342900" indent="-342900" algn="l">
              <a:lnSpc>
                <a:spcPct val="150000"/>
              </a:lnSpc>
              <a:buFont typeface="Arial"/>
              <a:buChar char="•"/>
            </a:pPr>
            <a:r>
              <a:rPr lang="en-US" sz="2000" dirty="0" smtClean="0">
                <a:solidFill>
                  <a:schemeClr val="tx1"/>
                </a:solidFill>
                <a:latin typeface="Century Gothic"/>
                <a:cs typeface="Century Gothic"/>
              </a:rPr>
              <a:t>Examine each region’s overall monthly NDVI averages</a:t>
            </a:r>
          </a:p>
          <a:p>
            <a:pPr marL="342900" indent="-342900" algn="l">
              <a:lnSpc>
                <a:spcPct val="150000"/>
              </a:lnSpc>
              <a:buFont typeface="Arial"/>
              <a:buChar char="•"/>
            </a:pPr>
            <a:r>
              <a:rPr lang="en-US" sz="2000" dirty="0" smtClean="0">
                <a:solidFill>
                  <a:schemeClr val="tx1"/>
                </a:solidFill>
                <a:latin typeface="Century Gothic"/>
                <a:cs typeface="Century Gothic"/>
              </a:rPr>
              <a:t>Divide NDVI values into </a:t>
            </a:r>
            <a:r>
              <a:rPr lang="en-US" sz="2000" dirty="0">
                <a:solidFill>
                  <a:schemeClr val="tx1"/>
                </a:solidFill>
                <a:latin typeface="Century Gothic"/>
                <a:cs typeface="Century Gothic"/>
              </a:rPr>
              <a:t>5</a:t>
            </a:r>
            <a:r>
              <a:rPr lang="en-US" sz="2000" dirty="0" smtClean="0">
                <a:solidFill>
                  <a:schemeClr val="tx1"/>
                </a:solidFill>
                <a:latin typeface="Century Gothic"/>
                <a:cs typeface="Century Gothic"/>
              </a:rPr>
              <a:t> classes</a:t>
            </a:r>
          </a:p>
          <a:p>
            <a:pPr marL="342900" indent="-342900" algn="l">
              <a:lnSpc>
                <a:spcPct val="150000"/>
              </a:lnSpc>
              <a:buFont typeface="Arial"/>
              <a:buChar char="•"/>
            </a:pPr>
            <a:r>
              <a:rPr lang="en-US" sz="2000" dirty="0" smtClean="0">
                <a:solidFill>
                  <a:schemeClr val="tx1"/>
                </a:solidFill>
                <a:latin typeface="Century Gothic"/>
                <a:cs typeface="Century Gothic"/>
              </a:rPr>
              <a:t>Create graphs based on percent coverage for each class</a:t>
            </a:r>
          </a:p>
          <a:p>
            <a:pPr marL="342900" indent="-342900" algn="l">
              <a:buFont typeface="Arial"/>
              <a:buChar char="•"/>
            </a:pPr>
            <a:endParaRPr lang="en-US" sz="2000" dirty="0"/>
          </a:p>
        </p:txBody>
      </p:sp>
    </p:spTree>
    <p:extLst>
      <p:ext uri="{BB962C8B-B14F-4D97-AF65-F5344CB8AC3E}">
        <p14:creationId xmlns:p14="http://schemas.microsoft.com/office/powerpoint/2010/main" val="146941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title="Central America NDVI Signature Classifications"/>
          <p:cNvGraphicFramePr>
            <a:graphicFrameLocks/>
          </p:cNvGraphicFramePr>
          <p:nvPr>
            <p:extLst>
              <p:ext uri="{D42A27DB-BD31-4B8C-83A1-F6EECF244321}">
                <p14:modId xmlns:p14="http://schemas.microsoft.com/office/powerpoint/2010/main" val="1761085303"/>
              </p:ext>
            </p:extLst>
          </p:nvPr>
        </p:nvGraphicFramePr>
        <p:xfrm>
          <a:off x="1371600" y="1371600"/>
          <a:ext cx="6350794"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733800" y="5285601"/>
            <a:ext cx="2057400" cy="276999"/>
          </a:xfrm>
          <a:prstGeom prst="rect">
            <a:avLst/>
          </a:prstGeom>
          <a:noFill/>
        </p:spPr>
        <p:txBody>
          <a:bodyPr wrap="square" rtlCol="0">
            <a:spAutoFit/>
          </a:bodyPr>
          <a:lstStyle/>
          <a:p>
            <a:r>
              <a:rPr lang="en-US" sz="1200" dirty="0" smtClean="0">
                <a:solidFill>
                  <a:schemeClr val="bg1">
                    <a:lumMod val="50000"/>
                  </a:schemeClr>
                </a:solidFill>
                <a:latin typeface="Century Gothic" panose="020B0502020202020204" pitchFamily="34" charset="0"/>
              </a:rPr>
              <a:t>(Placeholder image)</a:t>
            </a:r>
            <a:endParaRPr lang="en-US" sz="12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3673395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37481829"/>
              </p:ext>
            </p:extLst>
          </p:nvPr>
        </p:nvGraphicFramePr>
        <p:xfrm>
          <a:off x="1371600" y="1371600"/>
          <a:ext cx="6360319" cy="36623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657600" y="5257800"/>
            <a:ext cx="2057400" cy="276999"/>
          </a:xfrm>
          <a:prstGeom prst="rect">
            <a:avLst/>
          </a:prstGeom>
          <a:noFill/>
        </p:spPr>
        <p:txBody>
          <a:bodyPr wrap="square" rtlCol="0">
            <a:spAutoFit/>
          </a:bodyPr>
          <a:lstStyle/>
          <a:p>
            <a:r>
              <a:rPr lang="en-US" sz="1200" dirty="0" smtClean="0">
                <a:solidFill>
                  <a:schemeClr val="bg1">
                    <a:lumMod val="50000"/>
                  </a:schemeClr>
                </a:solidFill>
                <a:latin typeface="Century Gothic" panose="020B0502020202020204" pitchFamily="34" charset="0"/>
              </a:rPr>
              <a:t>(Placeholder image)</a:t>
            </a:r>
            <a:endParaRPr lang="en-US" sz="12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2848474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9808" y="2133600"/>
            <a:ext cx="7653528" cy="3706367"/>
          </a:xfrm>
        </p:spPr>
        <p:txBody>
          <a:bodyPr/>
          <a:lstStyle/>
          <a:p>
            <a:pPr algn="l"/>
            <a:r>
              <a:rPr lang="en-US" sz="2800" b="1" dirty="0" smtClean="0">
                <a:latin typeface="Century Gothic" panose="020B0502020202020204" pitchFamily="34" charset="0"/>
              </a:rPr>
              <a:t>Alternative Classifications</a:t>
            </a:r>
            <a:endParaRPr lang="en-US" sz="2000" dirty="0">
              <a:latin typeface="Century Gothic" panose="020B0502020202020204" pitchFamily="34" charset="0"/>
            </a:endParaRPr>
          </a:p>
          <a:p>
            <a:pPr marL="342900" indent="-342900" algn="l">
              <a:lnSpc>
                <a:spcPct val="150000"/>
              </a:lnSpc>
              <a:buFont typeface="Arial" panose="020B0604020202020204" pitchFamily="34" charset="0"/>
              <a:buChar char="•"/>
            </a:pPr>
            <a:r>
              <a:rPr lang="en-US" sz="2000" dirty="0" smtClean="0">
                <a:latin typeface="Century Gothic" panose="020B0502020202020204" pitchFamily="34" charset="0"/>
              </a:rPr>
              <a:t>Utilize percent coverage NDVI classifications to categorize data by wet and dry characteristics</a:t>
            </a:r>
          </a:p>
          <a:p>
            <a:pPr marL="342900" indent="-342900" algn="l">
              <a:lnSpc>
                <a:spcPct val="150000"/>
              </a:lnSpc>
              <a:buFont typeface="Arial" panose="020B0604020202020204" pitchFamily="34" charset="0"/>
              <a:buChar char="•"/>
            </a:pPr>
            <a:r>
              <a:rPr lang="en-US" sz="2000" dirty="0" smtClean="0">
                <a:latin typeface="Century Gothic" panose="020B0502020202020204" pitchFamily="34" charset="0"/>
              </a:rPr>
              <a:t>Calculate percentages using overall monthly and overall yearly data by region and by country</a:t>
            </a:r>
          </a:p>
          <a:p>
            <a:pPr marL="342900" indent="-342900" algn="l">
              <a:lnSpc>
                <a:spcPct val="150000"/>
              </a:lnSpc>
              <a:buFont typeface="Arial" panose="020B0604020202020204" pitchFamily="34" charset="0"/>
              <a:buChar char="•"/>
            </a:pPr>
            <a:r>
              <a:rPr lang="en-US" sz="2000" dirty="0" smtClean="0">
                <a:latin typeface="Century Gothic" panose="020B0502020202020204" pitchFamily="34" charset="0"/>
              </a:rPr>
              <a:t>Create graphs and maps to display new categorizations</a:t>
            </a:r>
          </a:p>
        </p:txBody>
      </p:sp>
      <p:sp>
        <p:nvSpPr>
          <p:cNvPr id="3" name="Text Placeholder 2"/>
          <p:cNvSpPr>
            <a:spLocks noGrp="1"/>
          </p:cNvSpPr>
          <p:nvPr>
            <p:ph type="body" idx="2"/>
          </p:nvPr>
        </p:nvSpPr>
        <p:spPr>
          <a:xfrm>
            <a:off x="-457200" y="779402"/>
            <a:ext cx="7653528" cy="1289303"/>
          </a:xfrm>
        </p:spPr>
        <p:txBody>
          <a:bodyPr/>
          <a:lstStyle/>
          <a:p>
            <a:r>
              <a:rPr lang="en-US" sz="4400" dirty="0" smtClean="0">
                <a:latin typeface="Century Gothic" panose="020B0502020202020204" pitchFamily="34" charset="0"/>
              </a:rPr>
              <a:t>Seasonality Trends</a:t>
            </a:r>
            <a:endParaRPr lang="en-US" sz="4400" dirty="0">
              <a:latin typeface="Century Gothic" panose="020B0502020202020204" pitchFamily="34" charset="0"/>
            </a:endParaRPr>
          </a:p>
        </p:txBody>
      </p:sp>
    </p:spTree>
    <p:extLst>
      <p:ext uri="{BB962C8B-B14F-4D97-AF65-F5344CB8AC3E}">
        <p14:creationId xmlns:p14="http://schemas.microsoft.com/office/powerpoint/2010/main" val="3003073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681814"/>
            <a:ext cx="5181600" cy="5337986"/>
          </a:xfrm>
          <a:prstGeom prst="rect">
            <a:avLst/>
          </a:prstGeom>
        </p:spPr>
      </p:pic>
    </p:spTree>
    <p:extLst>
      <p:ext uri="{BB962C8B-B14F-4D97-AF65-F5344CB8AC3E}">
        <p14:creationId xmlns:p14="http://schemas.microsoft.com/office/powerpoint/2010/main" val="2089329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529" b="653"/>
          <a:stretch/>
        </p:blipFill>
        <p:spPr>
          <a:xfrm>
            <a:off x="1333500" y="0"/>
            <a:ext cx="6477000" cy="4227038"/>
          </a:xfrm>
          <a:prstGeom prst="rect">
            <a:avLst/>
          </a:prstGeom>
        </p:spPr>
      </p:pic>
      <p:sp>
        <p:nvSpPr>
          <p:cNvPr id="118" name="Shape 118"/>
          <p:cNvSpPr txBox="1">
            <a:spLocks noGrp="1"/>
          </p:cNvSpPr>
          <p:nvPr>
            <p:ph type="body" idx="1"/>
          </p:nvPr>
        </p:nvSpPr>
        <p:spPr>
          <a:xfrm>
            <a:off x="228600" y="4814316"/>
            <a:ext cx="8686800" cy="1510284"/>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b="1" dirty="0">
                <a:latin typeface="Century Gothic" panose="020B0502020202020204" pitchFamily="34" charset="0"/>
              </a:rPr>
              <a:t>The Levant</a:t>
            </a:r>
            <a:r>
              <a:rPr lang="en-US" dirty="0">
                <a:latin typeface="Century Gothic" panose="020B0502020202020204" pitchFamily="34" charset="0"/>
              </a:rPr>
              <a:t>: Syria, Lebanon, Israel, Jordan and Iraq</a:t>
            </a:r>
          </a:p>
          <a:p>
            <a:pPr lvl="0" rtl="0">
              <a:spcBef>
                <a:spcPts val="0"/>
              </a:spcBef>
              <a:buNone/>
            </a:pPr>
            <a:r>
              <a:rPr lang="en-US" b="1" dirty="0">
                <a:latin typeface="Century Gothic" panose="020B0502020202020204" pitchFamily="34" charset="0"/>
              </a:rPr>
              <a:t>Central America</a:t>
            </a:r>
            <a:r>
              <a:rPr lang="en-US" dirty="0">
                <a:latin typeface="Century Gothic" panose="020B0502020202020204" pitchFamily="34" charset="0"/>
              </a:rPr>
              <a:t>: Guatemala, Honduras, El Salvador and Nicaragua </a:t>
            </a:r>
            <a:endParaRPr dirty="0">
              <a:latin typeface="Century Gothic" panose="020B0502020202020204" pitchFamily="34" charset="0"/>
            </a:endParaRPr>
          </a:p>
          <a:p>
            <a:pPr lvl="0" rtl="0">
              <a:spcBef>
                <a:spcPts val="0"/>
              </a:spcBef>
              <a:buNone/>
            </a:pPr>
            <a:endParaRPr lang="en-US" b="1" dirty="0" smtClean="0">
              <a:latin typeface="Century Gothic" panose="020B0502020202020204" pitchFamily="34" charset="0"/>
            </a:endParaRPr>
          </a:p>
          <a:p>
            <a:pPr lvl="0" rtl="0">
              <a:spcBef>
                <a:spcPts val="0"/>
              </a:spcBef>
              <a:buNone/>
            </a:pPr>
            <a:r>
              <a:rPr lang="en-US" b="1" dirty="0" smtClean="0">
                <a:latin typeface="Century Gothic" panose="020B0502020202020204" pitchFamily="34" charset="0"/>
              </a:rPr>
              <a:t>Study </a:t>
            </a:r>
            <a:r>
              <a:rPr lang="en-US" b="1" dirty="0">
                <a:latin typeface="Century Gothic" panose="020B0502020202020204" pitchFamily="34" charset="0"/>
              </a:rPr>
              <a:t>period:</a:t>
            </a:r>
          </a:p>
          <a:p>
            <a:pPr marL="0" lvl="0" indent="0">
              <a:spcBef>
                <a:spcPts val="0"/>
              </a:spcBef>
              <a:buNone/>
            </a:pPr>
            <a:r>
              <a:rPr lang="en-US" dirty="0">
                <a:latin typeface="Century Gothic" panose="020B0502020202020204" pitchFamily="34" charset="0"/>
              </a:rPr>
              <a:t>June 1981- December 2015 </a:t>
            </a:r>
          </a:p>
        </p:txBody>
      </p:sp>
      <p:sp>
        <p:nvSpPr>
          <p:cNvPr id="119" name="Shape 119"/>
          <p:cNvSpPr txBox="1">
            <a:spLocks noGrp="1"/>
          </p:cNvSpPr>
          <p:nvPr>
            <p:ph type="body" idx="2"/>
          </p:nvPr>
        </p:nvSpPr>
        <p:spPr>
          <a:xfrm>
            <a:off x="4648200" y="3657600"/>
            <a:ext cx="3758183" cy="704088"/>
          </a:xfrm>
          <a:prstGeom prst="rect">
            <a:avLst/>
          </a:prstGeom>
        </p:spPr>
        <p:txBody>
          <a:bodyPr lIns="91425" tIns="91425" rIns="91425" bIns="91425" anchor="b" anchorCtr="0">
            <a:noAutofit/>
          </a:bodyPr>
          <a:lstStyle/>
          <a:p>
            <a:pPr lvl="0" rtl="0">
              <a:spcBef>
                <a:spcPts val="0"/>
              </a:spcBef>
              <a:buNone/>
            </a:pPr>
            <a:endParaRPr lang="en-US" sz="4800" dirty="0" smtClean="0">
              <a:latin typeface="Century Gothic" panose="020B0502020202020204" pitchFamily="34" charset="0"/>
            </a:endParaRPr>
          </a:p>
          <a:p>
            <a:pPr lvl="0" rtl="0">
              <a:spcBef>
                <a:spcPts val="0"/>
              </a:spcBef>
              <a:buNone/>
            </a:pPr>
            <a:endParaRPr lang="en-US" sz="4800" dirty="0">
              <a:latin typeface="Century Gothic" panose="020B0502020202020204" pitchFamily="34" charset="0"/>
            </a:endParaRPr>
          </a:p>
          <a:p>
            <a:pPr algn="r">
              <a:spcBef>
                <a:spcPts val="0"/>
              </a:spcBef>
            </a:pPr>
            <a:r>
              <a:rPr lang="en-US" sz="4400" dirty="0">
                <a:latin typeface="Century Gothic" panose="020B0502020202020204" pitchFamily="34" charset="0"/>
              </a:rPr>
              <a:t>Study </a:t>
            </a:r>
            <a:r>
              <a:rPr lang="en-US" sz="4400" dirty="0" smtClean="0">
                <a:latin typeface="Century Gothic" panose="020B0502020202020204" pitchFamily="34" charset="0"/>
              </a:rPr>
              <a:t>Area</a:t>
            </a:r>
            <a:endParaRPr lang="en-US" sz="4400" dirty="0">
              <a:latin typeface="Century Gothic" panose="020B0502020202020204" pitchFamily="34" charset="0"/>
            </a:endParaRPr>
          </a:p>
        </p:txBody>
      </p:sp>
      <p:sp>
        <p:nvSpPr>
          <p:cNvPr id="3" name="Text Placeholder 2"/>
          <p:cNvSpPr>
            <a:spLocks noGrp="1"/>
          </p:cNvSpPr>
          <p:nvPr>
            <p:ph type="body" idx="4"/>
          </p:nvPr>
        </p:nvSpPr>
        <p:spPr>
          <a:xfrm>
            <a:off x="147828" y="4087890"/>
            <a:ext cx="2519172" cy="560310"/>
          </a:xfrm>
        </p:spPr>
        <p:txBody>
          <a:bodyPr/>
          <a:lstStyle/>
          <a:p>
            <a:r>
              <a:rPr lang="en-US" dirty="0" smtClean="0">
                <a:latin typeface="Century Gothic" panose="020B0502020202020204" pitchFamily="34" charset="0"/>
              </a:rPr>
              <a:t>Image Credit: Christie Stevens and Hayley </a:t>
            </a:r>
            <a:r>
              <a:rPr lang="en-US" dirty="0" err="1" smtClean="0">
                <a:latin typeface="Century Gothic" panose="020B0502020202020204" pitchFamily="34" charset="0"/>
              </a:rPr>
              <a:t>Hajic</a:t>
            </a:r>
            <a:endParaRPr lang="en-US" dirty="0">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Text Placeholder 1"/>
          <p:cNvSpPr>
            <a:spLocks noGrp="1"/>
          </p:cNvSpPr>
          <p:nvPr>
            <p:ph type="body" idx="1"/>
          </p:nvPr>
        </p:nvSpPr>
        <p:spPr>
          <a:xfrm>
            <a:off x="533400" y="1447800"/>
            <a:ext cx="7982711" cy="1444752"/>
          </a:xfrm>
        </p:spPr>
        <p:txBody>
          <a:bodyPr/>
          <a:lstStyle/>
          <a:p>
            <a:pPr marL="457200" indent="-457200">
              <a:buFont typeface="Arial" panose="020B0604020202020204" pitchFamily="34" charset="0"/>
              <a:buChar char="•"/>
            </a:pPr>
            <a:r>
              <a:rPr lang="en-US" sz="2400" b="1" dirty="0" smtClean="0">
                <a:solidFill>
                  <a:schemeClr val="accent3">
                    <a:lumMod val="50000"/>
                  </a:schemeClr>
                </a:solidFill>
                <a:latin typeface="Century Gothic" panose="020B0502020202020204" pitchFamily="34" charset="0"/>
              </a:rPr>
              <a:t>Climatology</a:t>
            </a:r>
            <a:r>
              <a:rPr lang="en-US" sz="2400" dirty="0" smtClean="0">
                <a:latin typeface="Century Gothic" panose="020B0502020202020204" pitchFamily="34" charset="0"/>
              </a:rPr>
              <a:t> Maps</a:t>
            </a:r>
          </a:p>
          <a:p>
            <a:pPr marL="457200" indent="-457200">
              <a:buFont typeface="Arial" panose="020B0604020202020204" pitchFamily="34" charset="0"/>
              <a:buChar char="•"/>
            </a:pPr>
            <a:r>
              <a:rPr lang="en-US" sz="2400" b="1" dirty="0">
                <a:solidFill>
                  <a:schemeClr val="accent3">
                    <a:lumMod val="50000"/>
                  </a:schemeClr>
                </a:solidFill>
                <a:latin typeface="Century Gothic" panose="020B0502020202020204" pitchFamily="34" charset="0"/>
              </a:rPr>
              <a:t>Anomaly</a:t>
            </a:r>
            <a:r>
              <a:rPr lang="en-US" sz="2400" dirty="0">
                <a:latin typeface="Century Gothic" panose="020B0502020202020204" pitchFamily="34" charset="0"/>
              </a:rPr>
              <a:t> </a:t>
            </a:r>
            <a:r>
              <a:rPr lang="en-US" sz="2400" dirty="0" smtClean="0">
                <a:latin typeface="Century Gothic" panose="020B0502020202020204" pitchFamily="34" charset="0"/>
              </a:rPr>
              <a:t>Maps and Graphs</a:t>
            </a:r>
            <a:endParaRPr lang="en-US" sz="2400" dirty="0">
              <a:latin typeface="Century Gothic" panose="020B0502020202020204" pitchFamily="34" charset="0"/>
            </a:endParaRPr>
          </a:p>
          <a:p>
            <a:pPr marL="457200" indent="-457200">
              <a:buFont typeface="Arial" panose="020B0604020202020204" pitchFamily="34" charset="0"/>
              <a:buChar char="•"/>
            </a:pPr>
            <a:r>
              <a:rPr lang="en-US" sz="2400" b="1" dirty="0" smtClean="0">
                <a:solidFill>
                  <a:schemeClr val="accent3">
                    <a:lumMod val="50000"/>
                  </a:schemeClr>
                </a:solidFill>
                <a:latin typeface="Century Gothic" panose="020B0502020202020204" pitchFamily="34" charset="0"/>
              </a:rPr>
              <a:t>Seasonal </a:t>
            </a:r>
            <a:r>
              <a:rPr lang="en-US" sz="2400" dirty="0" smtClean="0">
                <a:latin typeface="Century Gothic" panose="020B0502020202020204" pitchFamily="34" charset="0"/>
              </a:rPr>
              <a:t>Trend Maps and Graphs</a:t>
            </a:r>
          </a:p>
          <a:p>
            <a:pPr marL="457200" indent="-457200">
              <a:buFont typeface="Arial" panose="020B0604020202020204" pitchFamily="34" charset="0"/>
              <a:buChar char="•"/>
            </a:pPr>
            <a:endParaRPr lang="en-US" sz="2800" dirty="0">
              <a:latin typeface="Century Gothic" panose="020B0502020202020204" pitchFamily="34" charset="0"/>
            </a:endParaRPr>
          </a:p>
        </p:txBody>
      </p:sp>
      <p:sp>
        <p:nvSpPr>
          <p:cNvPr id="6" name="Text Placeholder 5"/>
          <p:cNvSpPr>
            <a:spLocks noGrp="1"/>
          </p:cNvSpPr>
          <p:nvPr>
            <p:ph type="body" idx="2"/>
          </p:nvPr>
        </p:nvSpPr>
        <p:spPr/>
        <p:txBody>
          <a:bodyPr/>
          <a:lstStyle/>
          <a:p>
            <a:r>
              <a:rPr lang="en-US" sz="5400" dirty="0" smtClean="0">
                <a:latin typeface="Century Gothic" panose="020B0502020202020204" pitchFamily="34" charset="0"/>
              </a:rPr>
              <a:t>Results</a:t>
            </a:r>
            <a:endParaRPr lang="en-US" sz="5400" dirty="0">
              <a:latin typeface="Century Gothic" panose="020B0502020202020204" pitchFamily="34" charset="0"/>
            </a:endParaRPr>
          </a:p>
        </p:txBody>
      </p:sp>
      <p:sp>
        <p:nvSpPr>
          <p:cNvPr id="8" name="Text Placeholder 7"/>
          <p:cNvSpPr>
            <a:spLocks noGrp="1"/>
          </p:cNvSpPr>
          <p:nvPr>
            <p:ph type="body" idx="4"/>
          </p:nvPr>
        </p:nvSpPr>
        <p:spPr>
          <a:xfrm>
            <a:off x="4876800" y="2971800"/>
            <a:ext cx="4114800" cy="304801"/>
          </a:xfrm>
        </p:spPr>
        <p:txBody>
          <a:bodyPr/>
          <a:lstStyle/>
          <a:p>
            <a:r>
              <a:rPr lang="en-US" dirty="0" smtClean="0">
                <a:latin typeface="Century Gothic" panose="020B0502020202020204" pitchFamily="34" charset="0"/>
              </a:rPr>
              <a:t>Image Credit: </a:t>
            </a:r>
            <a:r>
              <a:rPr lang="en-US" dirty="0">
                <a:latin typeface="Century Gothic" panose="020B0502020202020204" pitchFamily="34" charset="0"/>
              </a:rPr>
              <a:t>Ben Moffitt and </a:t>
            </a:r>
            <a:r>
              <a:rPr lang="en-US" dirty="0" err="1">
                <a:latin typeface="Century Gothic" panose="020B0502020202020204" pitchFamily="34" charset="0"/>
              </a:rPr>
              <a:t>Pegah</a:t>
            </a:r>
            <a:r>
              <a:rPr lang="en-US" dirty="0">
                <a:latin typeface="Century Gothic" panose="020B0502020202020204" pitchFamily="34" charset="0"/>
              </a:rPr>
              <a:t> </a:t>
            </a:r>
            <a:r>
              <a:rPr lang="en-US" dirty="0" err="1" smtClean="0">
                <a:latin typeface="Century Gothic" panose="020B0502020202020204" pitchFamily="34" charset="0"/>
              </a:rPr>
              <a:t>Pourkarimi</a:t>
            </a:r>
            <a:endParaRPr lang="en-US" dirty="0">
              <a:latin typeface="Century Gothic" panose="020B0502020202020204"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34585" b="-2600"/>
          <a:stretch/>
        </p:blipFill>
        <p:spPr>
          <a:xfrm>
            <a:off x="-30322" y="3276600"/>
            <a:ext cx="9161812" cy="3748566"/>
          </a:xfrm>
          <a:prstGeom prst="rect">
            <a:avLst/>
          </a:prstGeom>
        </p:spPr>
      </p:pic>
    </p:spTree>
    <p:extLst>
      <p:ext uri="{BB962C8B-B14F-4D97-AF65-F5344CB8AC3E}">
        <p14:creationId xmlns:p14="http://schemas.microsoft.com/office/powerpoint/2010/main" val="3242925840"/>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Text Placeholder 1"/>
          <p:cNvSpPr>
            <a:spLocks noGrp="1"/>
          </p:cNvSpPr>
          <p:nvPr>
            <p:ph type="body" idx="2"/>
          </p:nvPr>
        </p:nvSpPr>
        <p:spPr>
          <a:xfrm>
            <a:off x="762000" y="381000"/>
            <a:ext cx="7653528" cy="1289303"/>
          </a:xfrm>
        </p:spPr>
        <p:txBody>
          <a:bodyPr/>
          <a:lstStyle/>
          <a:p>
            <a:r>
              <a:rPr lang="en-US" sz="5400" dirty="0" err="1" smtClean="0">
                <a:latin typeface="Century Gothic" panose="020B0502020202020204" pitchFamily="34" charset="0"/>
              </a:rPr>
              <a:t>Climatologies</a:t>
            </a:r>
            <a:endParaRPr lang="en-US" sz="5400"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218" y="3655325"/>
            <a:ext cx="1882461" cy="2436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5157" y="1219200"/>
            <a:ext cx="1882461" cy="2436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739" y="3655324"/>
            <a:ext cx="1882461" cy="2436125"/>
          </a:xfrm>
          <a:prstGeom prst="rect">
            <a:avLst/>
          </a:prstGeom>
        </p:spPr>
      </p:pic>
      <p:sp>
        <p:nvSpPr>
          <p:cNvPr id="10" name="Text Placeholder 9"/>
          <p:cNvSpPr>
            <a:spLocks noGrp="1"/>
          </p:cNvSpPr>
          <p:nvPr>
            <p:ph type="body" idx="4294967295"/>
          </p:nvPr>
        </p:nvSpPr>
        <p:spPr>
          <a:xfrm>
            <a:off x="457200" y="6324600"/>
            <a:ext cx="8686800" cy="360528"/>
          </a:xfrm>
          <a:prstGeom prst="rect">
            <a:avLst/>
          </a:prstGeom>
        </p:spPr>
        <p:txBody>
          <a:bodyPr/>
          <a:lstStyle/>
          <a:p>
            <a:pPr algn="ctr"/>
            <a:r>
              <a:rPr lang="en-US" sz="1800" dirty="0" smtClean="0">
                <a:latin typeface="Century Gothic" panose="020B0502020202020204" pitchFamily="34" charset="0"/>
              </a:rPr>
              <a:t>Figures X-Y: (Examples) show the climatology of NDVI in Central America</a:t>
            </a:r>
            <a:endParaRPr lang="en-US" sz="1800" dirty="0">
              <a:latin typeface="Century Gothic" panose="020B0502020202020204" pitchFamily="34" charset="0"/>
            </a:endParaRPr>
          </a:p>
          <a:p>
            <a:endParaRPr lang="en-US"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Text Placeholder 1"/>
          <p:cNvSpPr>
            <a:spLocks noGrp="1"/>
          </p:cNvSpPr>
          <p:nvPr>
            <p:ph type="body" idx="2"/>
          </p:nvPr>
        </p:nvSpPr>
        <p:spPr>
          <a:xfrm>
            <a:off x="762000" y="381000"/>
            <a:ext cx="7653528" cy="1289303"/>
          </a:xfrm>
        </p:spPr>
        <p:txBody>
          <a:bodyPr/>
          <a:lstStyle/>
          <a:p>
            <a:r>
              <a:rPr lang="en-US" sz="5400" dirty="0" smtClean="0">
                <a:latin typeface="Century Gothic" panose="020B0502020202020204" pitchFamily="34" charset="0"/>
              </a:rPr>
              <a:t>Seasonality</a:t>
            </a:r>
            <a:endParaRPr lang="en-US" sz="5400"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117" y="1447800"/>
            <a:ext cx="6775766" cy="4819488"/>
          </a:xfrm>
          <a:prstGeom prst="rect">
            <a:avLst/>
          </a:prstGeom>
        </p:spPr>
      </p:pic>
      <p:sp>
        <p:nvSpPr>
          <p:cNvPr id="4" name="Text Placeholder 9"/>
          <p:cNvSpPr>
            <a:spLocks noGrp="1"/>
          </p:cNvSpPr>
          <p:nvPr>
            <p:ph type="body" idx="4294967295"/>
          </p:nvPr>
        </p:nvSpPr>
        <p:spPr>
          <a:xfrm>
            <a:off x="0" y="6267288"/>
            <a:ext cx="9140588" cy="570240"/>
          </a:xfrm>
          <a:prstGeom prst="rect">
            <a:avLst/>
          </a:prstGeom>
        </p:spPr>
        <p:txBody>
          <a:bodyPr/>
          <a:lstStyle/>
          <a:p>
            <a:pPr algn="ctr"/>
            <a:r>
              <a:rPr lang="en-US" sz="2000" dirty="0" smtClean="0">
                <a:latin typeface="Century Gothic" panose="020B0502020202020204" pitchFamily="34" charset="0"/>
              </a:rPr>
              <a:t>Figure X: Example </a:t>
            </a:r>
            <a:r>
              <a:rPr lang="en-US" sz="2000" dirty="0">
                <a:latin typeface="Century Gothic" panose="020B0502020202020204" pitchFamily="34" charset="0"/>
              </a:rPr>
              <a:t>Trend Map Image</a:t>
            </a:r>
          </a:p>
          <a:p>
            <a:pPr algn="ctr"/>
            <a:endParaRPr lang="en-US" dirty="0"/>
          </a:p>
        </p:txBody>
      </p:sp>
    </p:spTree>
    <p:extLst>
      <p:ext uri="{BB962C8B-B14F-4D97-AF65-F5344CB8AC3E}">
        <p14:creationId xmlns:p14="http://schemas.microsoft.com/office/powerpoint/2010/main" val="3242925840"/>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4572000" y="4655821"/>
            <a:ext cx="3950099" cy="704099"/>
          </a:xfrm>
          <a:prstGeom prst="rect">
            <a:avLst/>
          </a:prstGeom>
        </p:spPr>
        <p:txBody>
          <a:bodyPr lIns="91425" tIns="91425" rIns="91425" bIns="91425" anchor="t" anchorCtr="0">
            <a:noAutofit/>
          </a:bodyPr>
          <a:lstStyle/>
          <a:p>
            <a:pPr marL="342900" lvl="0" indent="-342900">
              <a:spcBef>
                <a:spcPts val="0"/>
              </a:spcBef>
              <a:buFont typeface="Arial" panose="020B0604020202020204" pitchFamily="34" charset="0"/>
              <a:buChar char="•"/>
            </a:pPr>
            <a:r>
              <a:rPr lang="en-US" dirty="0" smtClean="0">
                <a:latin typeface="Century Gothic" panose="020B0502020202020204" pitchFamily="34" charset="0"/>
              </a:rPr>
              <a:t>1997 – 1998</a:t>
            </a:r>
          </a:p>
          <a:p>
            <a:pPr marL="342900" lvl="0" indent="-342900">
              <a:spcBef>
                <a:spcPts val="0"/>
              </a:spcBef>
              <a:buFont typeface="Arial" panose="020B0604020202020204" pitchFamily="34" charset="0"/>
              <a:buChar char="•"/>
            </a:pPr>
            <a:r>
              <a:rPr lang="en-US" dirty="0" smtClean="0">
                <a:latin typeface="Century Gothic" panose="020B0502020202020204" pitchFamily="34" charset="0"/>
              </a:rPr>
              <a:t>Most effected was El Salvador</a:t>
            </a:r>
            <a:endParaRPr dirty="0">
              <a:latin typeface="Century Gothic" panose="020B0502020202020204" pitchFamily="34" charset="0"/>
            </a:endParaRPr>
          </a:p>
        </p:txBody>
      </p:sp>
      <p:sp>
        <p:nvSpPr>
          <p:cNvPr id="223" name="Shape 223"/>
          <p:cNvSpPr txBox="1">
            <a:spLocks noGrp="1"/>
          </p:cNvSpPr>
          <p:nvPr>
            <p:ph type="body" idx="2"/>
          </p:nvPr>
        </p:nvSpPr>
        <p:spPr>
          <a:xfrm>
            <a:off x="320039" y="548639"/>
            <a:ext cx="8503799" cy="923399"/>
          </a:xfrm>
          <a:prstGeom prst="rect">
            <a:avLst/>
          </a:prstGeom>
        </p:spPr>
        <p:txBody>
          <a:bodyPr lIns="91425" tIns="91425" rIns="91425" bIns="91425" anchor="b" anchorCtr="0">
            <a:noAutofit/>
          </a:bodyPr>
          <a:lstStyle/>
          <a:p>
            <a:pPr lvl="0">
              <a:spcBef>
                <a:spcPts val="0"/>
              </a:spcBef>
              <a:buNone/>
            </a:pPr>
            <a:r>
              <a:rPr lang="en-US" dirty="0">
                <a:latin typeface="Century Gothic" panose="020B0502020202020204" pitchFamily="34" charset="0"/>
              </a:rPr>
              <a:t>Conclusions</a:t>
            </a:r>
          </a:p>
        </p:txBody>
      </p:sp>
      <p:sp>
        <p:nvSpPr>
          <p:cNvPr id="224" name="Shape 224"/>
          <p:cNvSpPr txBox="1">
            <a:spLocks noGrp="1"/>
          </p:cNvSpPr>
          <p:nvPr>
            <p:ph type="body" idx="3"/>
          </p:nvPr>
        </p:nvSpPr>
        <p:spPr>
          <a:xfrm>
            <a:off x="594360" y="2061972"/>
            <a:ext cx="3566099" cy="768000"/>
          </a:xfrm>
          <a:prstGeom prst="rect">
            <a:avLst/>
          </a:prstGeom>
        </p:spPr>
        <p:txBody>
          <a:bodyPr lIns="91425" tIns="91425" rIns="91425" bIns="91425" anchor="t" anchorCtr="0">
            <a:noAutofit/>
          </a:bodyPr>
          <a:lstStyle/>
          <a:p>
            <a:pPr lvl="0">
              <a:spcBef>
                <a:spcPts val="0"/>
              </a:spcBef>
              <a:buNone/>
            </a:pPr>
            <a:r>
              <a:rPr lang="en-US" sz="3200" dirty="0" smtClean="0">
                <a:latin typeface="Century Gothic" panose="020B0502020202020204" pitchFamily="34" charset="0"/>
              </a:rPr>
              <a:t>Central America	</a:t>
            </a:r>
            <a:endParaRPr sz="3200" dirty="0">
              <a:latin typeface="Century Gothic" panose="020B0502020202020204" pitchFamily="34" charset="0"/>
            </a:endParaRPr>
          </a:p>
        </p:txBody>
      </p:sp>
      <p:sp>
        <p:nvSpPr>
          <p:cNvPr id="225" name="Shape 225"/>
          <p:cNvSpPr txBox="1">
            <a:spLocks noGrp="1"/>
          </p:cNvSpPr>
          <p:nvPr>
            <p:ph type="body" idx="4"/>
          </p:nvPr>
        </p:nvSpPr>
        <p:spPr>
          <a:xfrm>
            <a:off x="4572000" y="2103119"/>
            <a:ext cx="3950099" cy="704099"/>
          </a:xfrm>
          <a:prstGeom prst="rect">
            <a:avLst/>
          </a:prstGeom>
        </p:spPr>
        <p:txBody>
          <a:bodyPr lIns="91425" tIns="91425" rIns="91425" bIns="91425" anchor="t" anchorCtr="0">
            <a:noAutofit/>
          </a:bodyPr>
          <a:lstStyle/>
          <a:p>
            <a:pPr marL="342900" lvl="0" indent="-342900">
              <a:spcBef>
                <a:spcPts val="0"/>
              </a:spcBef>
              <a:buFont typeface="Arial" panose="020B0604020202020204" pitchFamily="34" charset="0"/>
              <a:buChar char="•"/>
            </a:pPr>
            <a:r>
              <a:rPr lang="en-US" dirty="0" smtClean="0">
                <a:latin typeface="Century Gothic" panose="020B0502020202020204" pitchFamily="34" charset="0"/>
              </a:rPr>
              <a:t>May – September</a:t>
            </a:r>
          </a:p>
          <a:p>
            <a:pPr marL="342900" lvl="0" indent="-342900">
              <a:spcBef>
                <a:spcPts val="0"/>
              </a:spcBef>
              <a:buFont typeface="Arial" panose="020B0604020202020204" pitchFamily="34" charset="0"/>
              <a:buChar char="•"/>
            </a:pPr>
            <a:r>
              <a:rPr lang="en-US" dirty="0" smtClean="0">
                <a:latin typeface="Century Gothic" panose="020B0502020202020204" pitchFamily="34" charset="0"/>
              </a:rPr>
              <a:t>Agriculture regions</a:t>
            </a:r>
          </a:p>
          <a:p>
            <a:pPr marL="342900" lvl="0" indent="-342900">
              <a:spcBef>
                <a:spcPts val="0"/>
              </a:spcBef>
              <a:buFont typeface="Arial" panose="020B0604020202020204" pitchFamily="34" charset="0"/>
              <a:buChar char="•"/>
            </a:pPr>
            <a:r>
              <a:rPr lang="en-US" dirty="0" smtClean="0">
                <a:latin typeface="Century Gothic" panose="020B0502020202020204" pitchFamily="34" charset="0"/>
              </a:rPr>
              <a:t>El Salvador</a:t>
            </a:r>
            <a:endParaRPr dirty="0">
              <a:latin typeface="Century Gothic" panose="020B0502020202020204" pitchFamily="34" charset="0"/>
            </a:endParaRPr>
          </a:p>
        </p:txBody>
      </p:sp>
      <p:sp>
        <p:nvSpPr>
          <p:cNvPr id="226" name="Shape 226"/>
          <p:cNvSpPr txBox="1">
            <a:spLocks noGrp="1"/>
          </p:cNvSpPr>
          <p:nvPr>
            <p:ph type="body" idx="5"/>
          </p:nvPr>
        </p:nvSpPr>
        <p:spPr>
          <a:xfrm>
            <a:off x="594360" y="4668012"/>
            <a:ext cx="3566099" cy="768000"/>
          </a:xfrm>
          <a:prstGeom prst="rect">
            <a:avLst/>
          </a:prstGeom>
        </p:spPr>
        <p:txBody>
          <a:bodyPr lIns="91425" tIns="91425" rIns="91425" bIns="91425" anchor="t" anchorCtr="0">
            <a:noAutofit/>
          </a:bodyPr>
          <a:lstStyle/>
          <a:p>
            <a:pPr lvl="0">
              <a:spcBef>
                <a:spcPts val="0"/>
              </a:spcBef>
              <a:buNone/>
            </a:pPr>
            <a:r>
              <a:rPr lang="en-US" sz="3200" dirty="0" smtClean="0">
                <a:latin typeface="Century Gothic" panose="020B0502020202020204" pitchFamily="34" charset="0"/>
              </a:rPr>
              <a:t>ENSO</a:t>
            </a:r>
            <a:endParaRPr sz="3200" dirty="0">
              <a:latin typeface="Century Gothic" panose="020B0502020202020204" pitchFamily="34" charset="0"/>
            </a:endParaRPr>
          </a:p>
        </p:txBody>
      </p:sp>
      <p:sp>
        <p:nvSpPr>
          <p:cNvPr id="227" name="Shape 227"/>
          <p:cNvSpPr txBox="1">
            <a:spLocks noGrp="1"/>
          </p:cNvSpPr>
          <p:nvPr>
            <p:ph type="body" idx="6"/>
          </p:nvPr>
        </p:nvSpPr>
        <p:spPr>
          <a:xfrm>
            <a:off x="594360" y="3364993"/>
            <a:ext cx="3566099" cy="768000"/>
          </a:xfrm>
          <a:prstGeom prst="rect">
            <a:avLst/>
          </a:prstGeom>
        </p:spPr>
        <p:txBody>
          <a:bodyPr lIns="91425" tIns="91425" rIns="91425" bIns="91425" anchor="t" anchorCtr="0">
            <a:noAutofit/>
          </a:bodyPr>
          <a:lstStyle/>
          <a:p>
            <a:pPr lvl="0">
              <a:spcBef>
                <a:spcPts val="0"/>
              </a:spcBef>
              <a:buNone/>
            </a:pPr>
            <a:r>
              <a:rPr lang="en-US" sz="3200" dirty="0" smtClean="0">
                <a:latin typeface="Century Gothic" panose="020B0502020202020204" pitchFamily="34" charset="0"/>
              </a:rPr>
              <a:t>The Levant</a:t>
            </a:r>
            <a:endParaRPr sz="3200" dirty="0">
              <a:latin typeface="Century Gothic" panose="020B0502020202020204" pitchFamily="34" charset="0"/>
            </a:endParaRPr>
          </a:p>
        </p:txBody>
      </p:sp>
      <p:sp>
        <p:nvSpPr>
          <p:cNvPr id="228" name="Shape 228"/>
          <p:cNvSpPr txBox="1">
            <a:spLocks noGrp="1"/>
          </p:cNvSpPr>
          <p:nvPr>
            <p:ph type="body" idx="7"/>
          </p:nvPr>
        </p:nvSpPr>
        <p:spPr>
          <a:xfrm>
            <a:off x="4572000" y="3352800"/>
            <a:ext cx="3950099" cy="704099"/>
          </a:xfrm>
          <a:prstGeom prst="rect">
            <a:avLst/>
          </a:prstGeom>
        </p:spPr>
        <p:txBody>
          <a:bodyPr lIns="91425" tIns="91425" rIns="91425" bIns="91425" anchor="t" anchorCtr="0">
            <a:noAutofit/>
          </a:bodyPr>
          <a:lstStyle/>
          <a:p>
            <a:pPr marL="342900" lvl="0" indent="-342900">
              <a:spcBef>
                <a:spcPts val="0"/>
              </a:spcBef>
              <a:buFont typeface="Arial" panose="020B0604020202020204" pitchFamily="34" charset="0"/>
              <a:buChar char="•"/>
            </a:pPr>
            <a:r>
              <a:rPr lang="en-US" dirty="0" smtClean="0">
                <a:latin typeface="Century Gothic" panose="020B0502020202020204" pitchFamily="34" charset="0"/>
              </a:rPr>
              <a:t>Only 3 classes present</a:t>
            </a:r>
          </a:p>
          <a:p>
            <a:pPr marL="342900" lvl="0" indent="-342900">
              <a:spcBef>
                <a:spcPts val="0"/>
              </a:spcBef>
              <a:buFont typeface="Arial" panose="020B0604020202020204" pitchFamily="34" charset="0"/>
              <a:buChar char="•"/>
            </a:pPr>
            <a:r>
              <a:rPr lang="en-US" dirty="0" smtClean="0">
                <a:latin typeface="Century Gothic" panose="020B0502020202020204" pitchFamily="34" charset="0"/>
              </a:rPr>
              <a:t>Significantly drier</a:t>
            </a:r>
          </a:p>
          <a:p>
            <a:pPr marL="342900" lvl="0" indent="-342900">
              <a:spcBef>
                <a:spcPts val="0"/>
              </a:spcBef>
              <a:buFont typeface="Arial" panose="020B0604020202020204" pitchFamily="34" charset="0"/>
              <a:buChar char="•"/>
            </a:pPr>
            <a:r>
              <a:rPr lang="en-US" dirty="0" smtClean="0">
                <a:latin typeface="Century Gothic" panose="020B0502020202020204" pitchFamily="34" charset="0"/>
              </a:rPr>
              <a:t>No significant change seen</a:t>
            </a:r>
          </a:p>
          <a:p>
            <a:pPr lvl="0">
              <a:spcBef>
                <a:spcPts val="0"/>
              </a:spcBef>
              <a:buNone/>
            </a:pPr>
            <a:endParaRPr dirty="0">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571208" y="1429512"/>
            <a:ext cx="8051583"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dirty="0" smtClean="0">
                <a:latin typeface="Century Gothic" panose="020B0502020202020204" pitchFamily="34" charset="0"/>
              </a:rPr>
              <a:t>Dr. DeWayne Cecil, NOAA NCEI</a:t>
            </a:r>
            <a:endParaRPr lang="en-US" dirty="0">
              <a:latin typeface="Century Gothic" panose="020B0502020202020204" pitchFamily="34" charset="0"/>
            </a:endParaRPr>
          </a:p>
        </p:txBody>
      </p:sp>
      <p:sp>
        <p:nvSpPr>
          <p:cNvPr id="259" name="Shape 259"/>
          <p:cNvSpPr txBox="1">
            <a:spLocks noGrp="1"/>
          </p:cNvSpPr>
          <p:nvPr>
            <p:ph type="body" idx="2"/>
          </p:nvPr>
        </p:nvSpPr>
        <p:spPr>
          <a:xfrm>
            <a:off x="571206" y="2514600"/>
            <a:ext cx="8051700" cy="176813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dirty="0" smtClean="0">
                <a:latin typeface="Century Gothic" panose="020B0502020202020204" pitchFamily="34" charset="0"/>
              </a:rPr>
              <a:t>US Air Force, </a:t>
            </a:r>
            <a:r>
              <a:rPr lang="en-US" dirty="0">
                <a:latin typeface="Century Gothic" panose="020B0502020202020204" pitchFamily="34" charset="0"/>
              </a:rPr>
              <a:t>14th Weather Squadron </a:t>
            </a:r>
          </a:p>
          <a:p>
            <a:pPr marL="0" marR="0" lvl="0" indent="0" algn="l" rtl="0">
              <a:lnSpc>
                <a:spcPct val="90000"/>
              </a:lnSpc>
              <a:spcBef>
                <a:spcPts val="0"/>
              </a:spcBef>
              <a:buClr>
                <a:schemeClr val="dk1"/>
              </a:buClr>
              <a:buSzPct val="25000"/>
              <a:buFont typeface="Arial"/>
              <a:buNone/>
            </a:pPr>
            <a:r>
              <a:rPr lang="en-US" dirty="0" smtClean="0">
                <a:latin typeface="Century Gothic" panose="020B0502020202020204" pitchFamily="34" charset="0"/>
              </a:rPr>
              <a:t>POC</a:t>
            </a:r>
            <a:r>
              <a:rPr lang="en-US" dirty="0">
                <a:latin typeface="Century Gothic" panose="020B0502020202020204" pitchFamily="34" charset="0"/>
              </a:rPr>
              <a:t>: Major </a:t>
            </a:r>
            <a:r>
              <a:rPr lang="en-US" dirty="0" smtClean="0">
                <a:latin typeface="Century Gothic" panose="020B0502020202020204" pitchFamily="34" charset="0"/>
              </a:rPr>
              <a:t>Ryan Harris</a:t>
            </a:r>
          </a:p>
          <a:p>
            <a:pPr marL="0" marR="0" lvl="0" indent="0" algn="l" rtl="0">
              <a:lnSpc>
                <a:spcPct val="90000"/>
              </a:lnSpc>
              <a:spcBef>
                <a:spcPts val="0"/>
              </a:spcBef>
              <a:buClr>
                <a:schemeClr val="dk1"/>
              </a:buClr>
              <a:buSzPct val="25000"/>
              <a:buFont typeface="Arial"/>
              <a:buNone/>
            </a:pPr>
            <a:r>
              <a:rPr lang="en-US" dirty="0" smtClean="0">
                <a:latin typeface="Century Gothic" panose="020B0502020202020204" pitchFamily="34" charset="0"/>
              </a:rPr>
              <a:t>Raymond </a:t>
            </a:r>
            <a:r>
              <a:rPr lang="en-US" dirty="0" err="1" smtClean="0">
                <a:latin typeface="Century Gothic" panose="020B0502020202020204" pitchFamily="34" charset="0"/>
              </a:rPr>
              <a:t>Kiess</a:t>
            </a:r>
            <a:endParaRPr lang="en-US" dirty="0" smtClean="0">
              <a:latin typeface="Century Gothic" panose="020B0502020202020204" pitchFamily="34" charset="0"/>
            </a:endParaRPr>
          </a:p>
          <a:p>
            <a:pPr marL="0" marR="0" lvl="0" indent="0" algn="l" rtl="0">
              <a:lnSpc>
                <a:spcPct val="90000"/>
              </a:lnSpc>
              <a:spcBef>
                <a:spcPts val="0"/>
              </a:spcBef>
              <a:buClr>
                <a:schemeClr val="dk1"/>
              </a:buClr>
              <a:buSzPct val="25000"/>
              <a:buFont typeface="Arial"/>
              <a:buNone/>
            </a:pPr>
            <a:r>
              <a:rPr lang="en-US" dirty="0" smtClean="0">
                <a:latin typeface="Century Gothic" panose="020B0502020202020204" pitchFamily="34" charset="0"/>
              </a:rPr>
              <a:t>David </a:t>
            </a:r>
            <a:r>
              <a:rPr lang="en-US" dirty="0" err="1" smtClean="0">
                <a:latin typeface="Century Gothic" panose="020B0502020202020204" pitchFamily="34" charset="0"/>
              </a:rPr>
              <a:t>Ramsaur</a:t>
            </a:r>
            <a:endParaRPr lang="en-US" dirty="0">
              <a:latin typeface="Century Gothic" panose="020B0502020202020204" pitchFamily="34" charset="0"/>
            </a:endParaRPr>
          </a:p>
          <a:p>
            <a:pPr marL="0" marR="0" lvl="0" indent="0" algn="l" rtl="0">
              <a:lnSpc>
                <a:spcPct val="90000"/>
              </a:lnSpc>
              <a:spcBef>
                <a:spcPts val="0"/>
              </a:spcBef>
              <a:buClr>
                <a:schemeClr val="dk1"/>
              </a:buClr>
              <a:buSzPct val="25000"/>
              <a:buFont typeface="Arial"/>
              <a:buNone/>
            </a:pPr>
            <a:r>
              <a:rPr lang="en-US" dirty="0" smtClean="0">
                <a:latin typeface="Century Gothic" panose="020B0502020202020204" pitchFamily="34" charset="0"/>
              </a:rPr>
              <a:t>Ryan Smith</a:t>
            </a:r>
          </a:p>
          <a:p>
            <a:pPr marL="0" marR="0" lvl="0" indent="0" algn="l" rtl="0">
              <a:lnSpc>
                <a:spcPct val="90000"/>
              </a:lnSpc>
              <a:spcBef>
                <a:spcPts val="0"/>
              </a:spcBef>
              <a:buClr>
                <a:schemeClr val="dk1"/>
              </a:buClr>
              <a:buSzPct val="25000"/>
              <a:buFont typeface="Arial"/>
              <a:buNone/>
            </a:pPr>
            <a:r>
              <a:rPr lang="en-US" dirty="0" smtClean="0">
                <a:latin typeface="Century Gothic" panose="020B0502020202020204" pitchFamily="34" charset="0"/>
              </a:rPr>
              <a:t>Jeremy </a:t>
            </a:r>
            <a:r>
              <a:rPr lang="en-US" dirty="0">
                <a:latin typeface="Century Gothic" panose="020B0502020202020204" pitchFamily="34" charset="0"/>
              </a:rPr>
              <a:t>Anthony </a:t>
            </a:r>
          </a:p>
          <a:p>
            <a:pPr marL="0" marR="0" lvl="0" indent="0" algn="l" rtl="0">
              <a:lnSpc>
                <a:spcPct val="90000"/>
              </a:lnSpc>
              <a:spcBef>
                <a:spcPts val="0"/>
              </a:spcBef>
              <a:buClr>
                <a:schemeClr val="dk1"/>
              </a:buClr>
              <a:buSzPct val="25000"/>
              <a:buFont typeface="Arial"/>
              <a:buNone/>
            </a:pPr>
            <a:r>
              <a:rPr lang="en-US" dirty="0">
                <a:latin typeface="Century Gothic" panose="020B0502020202020204" pitchFamily="34" charset="0"/>
              </a:rPr>
              <a:t>			</a:t>
            </a:r>
          </a:p>
        </p:txBody>
      </p:sp>
      <p:sp>
        <p:nvSpPr>
          <p:cNvPr id="260" name="Shape 260"/>
          <p:cNvSpPr txBox="1">
            <a:spLocks noGrp="1"/>
          </p:cNvSpPr>
          <p:nvPr>
            <p:ph type="body" idx="3"/>
          </p:nvPr>
        </p:nvSpPr>
        <p:spPr>
          <a:xfrm>
            <a:off x="571208" y="4934712"/>
            <a:ext cx="7963192" cy="9326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dirty="0">
                <a:latin typeface="Century Gothic" panose="020B0502020202020204" pitchFamily="34" charset="0"/>
              </a:rPr>
              <a:t>Jessica Sutton, </a:t>
            </a:r>
            <a:r>
              <a:rPr lang="en-US" i="1" dirty="0">
                <a:latin typeface="Century Gothic" panose="020B0502020202020204" pitchFamily="34" charset="0"/>
              </a:rPr>
              <a:t>Center Lead</a:t>
            </a:r>
            <a:r>
              <a:rPr lang="en-US" dirty="0">
                <a:latin typeface="Century Gothic" panose="020B0502020202020204" pitchFamily="34" charset="0"/>
              </a:rPr>
              <a:t>, NASA </a:t>
            </a:r>
            <a:r>
              <a:rPr lang="en-US" dirty="0" smtClean="0">
                <a:latin typeface="Century Gothic" panose="020B0502020202020204" pitchFamily="34" charset="0"/>
              </a:rPr>
              <a:t>DEVELOP, NCEI</a:t>
            </a:r>
            <a:endParaRPr lang="en-US" dirty="0">
              <a:latin typeface="Century Gothic" panose="020B0502020202020204" pitchFamily="34" charset="0"/>
            </a:endParaRPr>
          </a:p>
          <a:p>
            <a:pPr marL="457200" marR="0" lvl="0" indent="-457200" algn="l" rtl="0">
              <a:lnSpc>
                <a:spcPct val="90000"/>
              </a:lnSpc>
              <a:spcBef>
                <a:spcPts val="0"/>
              </a:spcBef>
              <a:buClr>
                <a:schemeClr val="dk1"/>
              </a:buClr>
              <a:buSzPct val="25000"/>
              <a:buFont typeface="Arial"/>
              <a:buNone/>
            </a:pPr>
            <a:r>
              <a:rPr lang="en-US" dirty="0">
                <a:latin typeface="Century Gothic" panose="020B0502020202020204" pitchFamily="34" charset="0"/>
              </a:rPr>
              <a:t>Emma Baghel, </a:t>
            </a:r>
            <a:r>
              <a:rPr lang="en-US" i="1" dirty="0">
                <a:latin typeface="Century Gothic" panose="020B0502020202020204" pitchFamily="34" charset="0"/>
              </a:rPr>
              <a:t>Assistant Center Lead</a:t>
            </a:r>
            <a:r>
              <a:rPr lang="en-US" dirty="0">
                <a:latin typeface="Century Gothic" panose="020B0502020202020204" pitchFamily="34" charset="0"/>
              </a:rPr>
              <a:t>, NASA </a:t>
            </a:r>
            <a:r>
              <a:rPr lang="en-US" dirty="0" smtClean="0">
                <a:latin typeface="Century Gothic" panose="020B0502020202020204" pitchFamily="34" charset="0"/>
              </a:rPr>
              <a:t>DEVELOP, NCEI</a:t>
            </a:r>
            <a:endParaRPr lang="en-US" dirty="0">
              <a:latin typeface="Century Gothic" panose="020B0502020202020204" pitchFamily="34" charset="0"/>
            </a:endParaRPr>
          </a:p>
        </p:txBody>
      </p:sp>
      <p:sp>
        <p:nvSpPr>
          <p:cNvPr id="261" name="Shape 261"/>
          <p:cNvSpPr txBox="1"/>
          <p:nvPr/>
        </p:nvSpPr>
        <p:spPr>
          <a:xfrm>
            <a:off x="594358" y="1000781"/>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Century Gothic" panose="020B0502020202020204" pitchFamily="34" charset="0"/>
                <a:ea typeface="Questrial"/>
                <a:cs typeface="Questrial"/>
                <a:sym typeface="Questrial"/>
              </a:rPr>
              <a:t>Advisors</a:t>
            </a:r>
          </a:p>
        </p:txBody>
      </p:sp>
      <p:sp>
        <p:nvSpPr>
          <p:cNvPr id="262" name="Shape 262"/>
          <p:cNvSpPr txBox="1"/>
          <p:nvPr/>
        </p:nvSpPr>
        <p:spPr>
          <a:xfrm>
            <a:off x="594358" y="2057400"/>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Century Gothic" panose="020B0502020202020204" pitchFamily="34" charset="0"/>
                <a:ea typeface="Questrial"/>
                <a:cs typeface="Questrial"/>
                <a:sym typeface="Questrial"/>
              </a:rPr>
              <a:t>Partners</a:t>
            </a:r>
          </a:p>
        </p:txBody>
      </p:sp>
      <p:sp>
        <p:nvSpPr>
          <p:cNvPr id="263" name="Shape 263"/>
          <p:cNvSpPr txBox="1"/>
          <p:nvPr/>
        </p:nvSpPr>
        <p:spPr>
          <a:xfrm>
            <a:off x="594358" y="4505981"/>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Century Gothic" panose="020B0502020202020204" pitchFamily="34" charset="0"/>
                <a:ea typeface="Questrial"/>
                <a:cs typeface="Questrial"/>
                <a:sym typeface="Questrial"/>
              </a:rPr>
              <a:t>Others</a:t>
            </a:r>
          </a:p>
        </p:txBody>
      </p:sp>
      <p:pic>
        <p:nvPicPr>
          <p:cNvPr id="264" name="Shape 264"/>
          <p:cNvPicPr preferRelativeResize="0"/>
          <p:nvPr/>
        </p:nvPicPr>
        <p:blipFill>
          <a:blip r:embed="rId3">
            <a:alphaModFix/>
          </a:blip>
          <a:stretch>
            <a:fillRect/>
          </a:stretch>
        </p:blipFill>
        <p:spPr>
          <a:xfrm>
            <a:off x="5638800" y="2134846"/>
            <a:ext cx="2095500" cy="19526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673600" y="4191000"/>
            <a:ext cx="4114800" cy="1752600"/>
          </a:xfrm>
        </p:spPr>
        <p:txBody>
          <a:bodyPr/>
          <a:lstStyle/>
          <a:p>
            <a:r>
              <a:rPr lang="en-US" sz="2800" b="1" dirty="0" smtClean="0">
                <a:solidFill>
                  <a:schemeClr val="accent1"/>
                </a:solidFill>
                <a:latin typeface="Century Gothic" panose="020B0502020202020204" pitchFamily="34" charset="0"/>
              </a:rPr>
              <a:t>Central America</a:t>
            </a:r>
          </a:p>
          <a:p>
            <a:pPr marL="285750" indent="-285750">
              <a:buFont typeface="Arial" panose="020B0604020202020204" pitchFamily="34" charset="0"/>
              <a:buChar char="•"/>
            </a:pPr>
            <a:r>
              <a:rPr lang="en-US" b="1" dirty="0" smtClean="0">
                <a:solidFill>
                  <a:schemeClr val="tx1"/>
                </a:solidFill>
                <a:latin typeface="Century Gothic" panose="020B0502020202020204" pitchFamily="34" charset="0"/>
              </a:rPr>
              <a:t>Climate: tropical, humid</a:t>
            </a:r>
          </a:p>
          <a:p>
            <a:pPr marL="285750" indent="-285750">
              <a:buFont typeface="Arial" panose="020B0604020202020204" pitchFamily="34" charset="0"/>
              <a:buChar char="•"/>
            </a:pPr>
            <a:r>
              <a:rPr lang="en-US" b="1" dirty="0" smtClean="0">
                <a:solidFill>
                  <a:schemeClr val="tx1"/>
                </a:solidFill>
                <a:latin typeface="Century Gothic" panose="020B0502020202020204" pitchFamily="34" charset="0"/>
              </a:rPr>
              <a:t>Agriculture: </a:t>
            </a:r>
            <a:r>
              <a:rPr lang="en-US" b="1" dirty="0">
                <a:solidFill>
                  <a:schemeClr val="tx1"/>
                </a:solidFill>
                <a:latin typeface="Century Gothic" panose="020B0502020202020204" pitchFamily="34" charset="0"/>
              </a:rPr>
              <a:t>c</a:t>
            </a:r>
            <a:r>
              <a:rPr lang="en-US" b="1" dirty="0" smtClean="0">
                <a:solidFill>
                  <a:schemeClr val="tx1"/>
                </a:solidFill>
                <a:latin typeface="Century Gothic" panose="020B0502020202020204" pitchFamily="34" charset="0"/>
              </a:rPr>
              <a:t>offee, bananas, sugar, cotton, livestock</a:t>
            </a:r>
            <a:endParaRPr lang="en-US" b="1" dirty="0">
              <a:solidFill>
                <a:schemeClr val="tx1"/>
              </a:solidFill>
              <a:latin typeface="Century Gothic" panose="020B0502020202020204" pitchFamily="34" charset="0"/>
            </a:endParaRPr>
          </a:p>
        </p:txBody>
      </p:sp>
      <p:sp>
        <p:nvSpPr>
          <p:cNvPr id="7" name="Text Placeholder 6"/>
          <p:cNvSpPr>
            <a:spLocks noGrp="1"/>
          </p:cNvSpPr>
          <p:nvPr>
            <p:ph type="body" idx="2"/>
          </p:nvPr>
        </p:nvSpPr>
        <p:spPr>
          <a:xfrm>
            <a:off x="228600" y="4191000"/>
            <a:ext cx="4343400" cy="1799262"/>
          </a:xfrm>
        </p:spPr>
        <p:txBody>
          <a:bodyPr/>
          <a:lstStyle/>
          <a:p>
            <a:pPr algn="l"/>
            <a:r>
              <a:rPr lang="en-US" sz="2800" dirty="0" smtClean="0">
                <a:latin typeface="Century Gothic" panose="020B0502020202020204" pitchFamily="34" charset="0"/>
              </a:rPr>
              <a:t>The Levant</a:t>
            </a:r>
            <a:endParaRPr lang="en-US" sz="2800" dirty="0" smtClean="0">
              <a:solidFill>
                <a:schemeClr val="tx1"/>
              </a:solidFill>
              <a:latin typeface="Century Gothic" panose="020B0502020202020204" pitchFamily="34" charset="0"/>
            </a:endParaRPr>
          </a:p>
          <a:p>
            <a:pPr marL="342900" indent="-342900" algn="l">
              <a:buFont typeface="Arial" panose="020B0604020202020204" pitchFamily="34" charset="0"/>
              <a:buChar char="•"/>
            </a:pPr>
            <a:r>
              <a:rPr lang="en-US" sz="2000" dirty="0" smtClean="0">
                <a:solidFill>
                  <a:schemeClr val="tx1"/>
                </a:solidFill>
                <a:latin typeface="Century Gothic" panose="020B0502020202020204" pitchFamily="34" charset="0"/>
              </a:rPr>
              <a:t>Climate: hot, arid, dry, desert </a:t>
            </a:r>
          </a:p>
          <a:p>
            <a:pPr marL="342900" indent="-342900" algn="l">
              <a:buFont typeface="Arial" panose="020B0604020202020204" pitchFamily="34" charset="0"/>
              <a:buChar char="•"/>
            </a:pPr>
            <a:r>
              <a:rPr lang="en-US" sz="2000" dirty="0" smtClean="0">
                <a:solidFill>
                  <a:schemeClr val="tx1"/>
                </a:solidFill>
                <a:latin typeface="Century Gothic" panose="020B0502020202020204" pitchFamily="34" charset="0"/>
              </a:rPr>
              <a:t>Agriculture: cotton, wheat, barely, sheep, olives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361950"/>
            <a:ext cx="4241800" cy="329565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61950"/>
            <a:ext cx="4343400" cy="3295650"/>
          </a:xfrm>
          <a:prstGeom prst="rect">
            <a:avLst/>
          </a:prstGeom>
        </p:spPr>
      </p:pic>
      <p:sp>
        <p:nvSpPr>
          <p:cNvPr id="16" name="TextBox 15"/>
          <p:cNvSpPr txBox="1"/>
          <p:nvPr/>
        </p:nvSpPr>
        <p:spPr>
          <a:xfrm>
            <a:off x="6248400" y="3146048"/>
            <a:ext cx="2667000" cy="461665"/>
          </a:xfrm>
          <a:prstGeom prst="rect">
            <a:avLst/>
          </a:prstGeom>
          <a:noFill/>
        </p:spPr>
        <p:txBody>
          <a:bodyPr wrap="square" rtlCol="0">
            <a:spAutoFit/>
          </a:bodyPr>
          <a:lstStyle/>
          <a:p>
            <a:pPr algn="r"/>
            <a:r>
              <a:rPr lang="en-US" sz="1200" dirty="0" smtClean="0">
                <a:solidFill>
                  <a:schemeClr val="tx2"/>
                </a:solidFill>
                <a:latin typeface="Century Gothic" panose="020B0502020202020204" pitchFamily="34" charset="0"/>
              </a:rPr>
              <a:t>Nicaragua</a:t>
            </a:r>
          </a:p>
          <a:p>
            <a:pPr algn="r"/>
            <a:r>
              <a:rPr lang="en-US" sz="1200" dirty="0" smtClean="0">
                <a:solidFill>
                  <a:schemeClr val="tx2"/>
                </a:solidFill>
                <a:latin typeface="Century Gothic" panose="020B0502020202020204" pitchFamily="34" charset="0"/>
              </a:rPr>
              <a:t>Image Credit: Bioclimate.org</a:t>
            </a:r>
          </a:p>
        </p:txBody>
      </p:sp>
      <p:sp>
        <p:nvSpPr>
          <p:cNvPr id="17" name="TextBox 16"/>
          <p:cNvSpPr txBox="1"/>
          <p:nvPr/>
        </p:nvSpPr>
        <p:spPr>
          <a:xfrm>
            <a:off x="228600" y="3195935"/>
            <a:ext cx="2438400" cy="461665"/>
          </a:xfrm>
          <a:prstGeom prst="rect">
            <a:avLst/>
          </a:prstGeom>
          <a:noFill/>
        </p:spPr>
        <p:txBody>
          <a:bodyPr wrap="square" rtlCol="0">
            <a:spAutoFit/>
          </a:bodyPr>
          <a:lstStyle/>
          <a:p>
            <a:r>
              <a:rPr lang="en-US" sz="1200" dirty="0" smtClean="0">
                <a:solidFill>
                  <a:schemeClr val="tx2"/>
                </a:solidFill>
                <a:latin typeface="Century Gothic" panose="020B0502020202020204" pitchFamily="34" charset="0"/>
              </a:rPr>
              <a:t>Israel</a:t>
            </a:r>
          </a:p>
          <a:p>
            <a:r>
              <a:rPr lang="en-US" sz="1200" dirty="0" smtClean="0">
                <a:solidFill>
                  <a:schemeClr val="tx2"/>
                </a:solidFill>
                <a:latin typeface="Century Gothic" panose="020B0502020202020204" pitchFamily="34" charset="0"/>
              </a:rPr>
              <a:t>Image credit: </a:t>
            </a:r>
            <a:r>
              <a:rPr lang="en-US" sz="1200" dirty="0" err="1" smtClean="0">
                <a:solidFill>
                  <a:schemeClr val="tx2"/>
                </a:solidFill>
                <a:latin typeface="Century Gothic" panose="020B0502020202020204" pitchFamily="34" charset="0"/>
              </a:rPr>
              <a:t>Qanta</a:t>
            </a:r>
            <a:r>
              <a:rPr lang="en-US" sz="1200" dirty="0" smtClean="0">
                <a:solidFill>
                  <a:schemeClr val="tx2"/>
                </a:solidFill>
                <a:latin typeface="Century Gothic" panose="020B0502020202020204" pitchFamily="34" charset="0"/>
              </a:rPr>
              <a:t> Ahmed</a:t>
            </a:r>
            <a:endParaRPr lang="en-US" sz="12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8274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204" t="-491" r="18966" b="491"/>
          <a:stretch/>
        </p:blipFill>
        <p:spPr>
          <a:xfrm>
            <a:off x="4200939" y="76200"/>
            <a:ext cx="4943061" cy="6748670"/>
          </a:xfrm>
          <a:prstGeom prst="rect">
            <a:avLst/>
          </a:prstGeom>
        </p:spPr>
      </p:pic>
      <p:sp>
        <p:nvSpPr>
          <p:cNvPr id="2" name="Text Placeholder 1"/>
          <p:cNvSpPr>
            <a:spLocks noGrp="1"/>
          </p:cNvSpPr>
          <p:nvPr>
            <p:ph type="body" idx="1"/>
          </p:nvPr>
        </p:nvSpPr>
        <p:spPr/>
        <p:txBody>
          <a:bodyPr/>
          <a:lstStyle/>
          <a:p>
            <a:pPr marL="342900" indent="-342900">
              <a:buFont typeface="Arial" panose="020B0604020202020204" pitchFamily="34" charset="0"/>
              <a:buChar char="•"/>
            </a:pPr>
            <a:r>
              <a:rPr lang="en-US" sz="2400" b="1" dirty="0" smtClean="0">
                <a:solidFill>
                  <a:schemeClr val="tx1">
                    <a:lumMod val="75000"/>
                  </a:schemeClr>
                </a:solidFill>
                <a:latin typeface="Century Gothic" panose="020B0502020202020204" pitchFamily="34" charset="0"/>
              </a:rPr>
              <a:t>Heavy Precipitation</a:t>
            </a:r>
          </a:p>
          <a:p>
            <a:pPr marL="1028700" lvl="1" indent="-342900">
              <a:buFont typeface="Arial" panose="020B0604020202020204" pitchFamily="34" charset="0"/>
              <a:buChar char="•"/>
            </a:pPr>
            <a:r>
              <a:rPr lang="en-US" sz="1800" dirty="0" smtClean="0">
                <a:latin typeface="Century Gothic" panose="020B0502020202020204" pitchFamily="34" charset="0"/>
              </a:rPr>
              <a:t>Flooding, water contamination, landslides</a:t>
            </a:r>
          </a:p>
          <a:p>
            <a:pPr marL="342900" indent="-342900">
              <a:buFont typeface="Arial" panose="020B0604020202020204" pitchFamily="34" charset="0"/>
              <a:buChar char="•"/>
            </a:pPr>
            <a:r>
              <a:rPr lang="en-US" sz="2400" b="1" dirty="0" smtClean="0">
                <a:solidFill>
                  <a:schemeClr val="tx1">
                    <a:lumMod val="75000"/>
                  </a:schemeClr>
                </a:solidFill>
                <a:latin typeface="Century Gothic" panose="020B0502020202020204" pitchFamily="34" charset="0"/>
              </a:rPr>
              <a:t>Drought</a:t>
            </a:r>
          </a:p>
          <a:p>
            <a:pPr marL="1028700" lvl="1" indent="-342900">
              <a:buFont typeface="Arial" panose="020B0604020202020204" pitchFamily="34" charset="0"/>
              <a:buChar char="•"/>
            </a:pPr>
            <a:r>
              <a:rPr lang="en-US" sz="1800" dirty="0" smtClean="0">
                <a:latin typeface="Century Gothic" panose="020B0502020202020204" pitchFamily="34" charset="0"/>
              </a:rPr>
              <a:t>Depletion of water resources</a:t>
            </a:r>
          </a:p>
          <a:p>
            <a:pPr marL="1028700" lvl="1" indent="-342900">
              <a:buFont typeface="Arial" panose="020B0604020202020204" pitchFamily="34" charset="0"/>
              <a:buChar char="•"/>
            </a:pPr>
            <a:r>
              <a:rPr lang="en-US" sz="1800" dirty="0" smtClean="0">
                <a:latin typeface="Century Gothic" panose="020B0502020202020204" pitchFamily="34" charset="0"/>
              </a:rPr>
              <a:t>Crop failure and livestock die off</a:t>
            </a:r>
          </a:p>
          <a:p>
            <a:pPr marL="342900" indent="-342900">
              <a:buFont typeface="Arial" panose="020B0604020202020204" pitchFamily="34" charset="0"/>
              <a:buChar char="•"/>
            </a:pPr>
            <a:r>
              <a:rPr lang="en-US" sz="2400" b="1" dirty="0" smtClean="0">
                <a:solidFill>
                  <a:schemeClr val="tx1">
                    <a:lumMod val="75000"/>
                  </a:schemeClr>
                </a:solidFill>
                <a:latin typeface="Century Gothic" panose="020B0502020202020204" pitchFamily="34" charset="0"/>
              </a:rPr>
              <a:t>Water Stress</a:t>
            </a:r>
          </a:p>
          <a:p>
            <a:pPr marL="1028700" lvl="1" indent="-342900">
              <a:buFont typeface="Arial" panose="020B0604020202020204" pitchFamily="34" charset="0"/>
              <a:buChar char="•"/>
            </a:pPr>
            <a:r>
              <a:rPr lang="en-US" sz="1800" dirty="0" smtClean="0">
                <a:solidFill>
                  <a:schemeClr val="tx1">
                    <a:lumMod val="75000"/>
                  </a:schemeClr>
                </a:solidFill>
                <a:latin typeface="Century Gothic" panose="020B0502020202020204" pitchFamily="34" charset="0"/>
              </a:rPr>
              <a:t>Agricultural stress, strain on resources, catalyst to conflict</a:t>
            </a:r>
          </a:p>
          <a:p>
            <a:pPr marL="342900" indent="-342900">
              <a:buFont typeface="Arial" panose="020B0604020202020204" pitchFamily="34" charset="0"/>
              <a:buChar char="•"/>
            </a:pPr>
            <a:endParaRPr lang="en-US" sz="1400" dirty="0" smtClean="0">
              <a:latin typeface="Century Gothic" panose="020B0502020202020204" pitchFamily="34" charset="0"/>
            </a:endParaRPr>
          </a:p>
          <a:p>
            <a:pPr marL="1028700" lvl="1" indent="-342900">
              <a:buFont typeface="Arial" panose="020B0604020202020204" pitchFamily="34" charset="0"/>
              <a:buChar char="•"/>
            </a:pPr>
            <a:endParaRPr lang="en-US" dirty="0" smtClean="0">
              <a:latin typeface="Century Gothic" panose="020B0502020202020204" pitchFamily="34" charset="0"/>
            </a:endParaRPr>
          </a:p>
          <a:p>
            <a:pPr marL="1028700" lvl="1" indent="-342900">
              <a:buFont typeface="Arial" panose="020B0604020202020204" pitchFamily="34" charset="0"/>
              <a:buChar char="•"/>
            </a:pP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sz="4400" dirty="0" smtClean="0">
                <a:latin typeface="Century Gothic" panose="020B0502020202020204" pitchFamily="34" charset="0"/>
              </a:rPr>
              <a:t>Community Concerns</a:t>
            </a:r>
            <a:endParaRPr lang="en-US" sz="4400" dirty="0">
              <a:latin typeface="Century Gothic" panose="020B0502020202020204" pitchFamily="34" charset="0"/>
            </a:endParaRPr>
          </a:p>
        </p:txBody>
      </p:sp>
      <p:sp>
        <p:nvSpPr>
          <p:cNvPr id="5" name="Text Placeholder 4"/>
          <p:cNvSpPr>
            <a:spLocks noGrp="1"/>
          </p:cNvSpPr>
          <p:nvPr>
            <p:ph type="body" idx="4"/>
          </p:nvPr>
        </p:nvSpPr>
        <p:spPr>
          <a:xfrm>
            <a:off x="7150609" y="76200"/>
            <a:ext cx="1993391" cy="274319"/>
          </a:xfrm>
        </p:spPr>
        <p:txBody>
          <a:bodyPr/>
          <a:lstStyle/>
          <a:p>
            <a:r>
              <a:rPr lang="en-US" b="1" dirty="0" smtClean="0">
                <a:solidFill>
                  <a:schemeClr val="bg1">
                    <a:lumMod val="95000"/>
                  </a:schemeClr>
                </a:solidFill>
                <a:latin typeface="Century Gothic" panose="020B0502020202020204" pitchFamily="34" charset="0"/>
              </a:rPr>
              <a:t>Nicaragua Drought 2014</a:t>
            </a:r>
          </a:p>
          <a:p>
            <a:r>
              <a:rPr lang="en-US" b="1" dirty="0" smtClean="0">
                <a:solidFill>
                  <a:schemeClr val="bg1">
                    <a:lumMod val="95000"/>
                  </a:schemeClr>
                </a:solidFill>
                <a:latin typeface="Century Gothic" panose="020B0502020202020204" pitchFamily="34" charset="0"/>
              </a:rPr>
              <a:t>Dry Las Canoas Reservoir</a:t>
            </a:r>
          </a:p>
          <a:p>
            <a:r>
              <a:rPr lang="en-US" b="1" dirty="0" smtClean="0">
                <a:solidFill>
                  <a:schemeClr val="bg1">
                    <a:lumMod val="95000"/>
                  </a:schemeClr>
                </a:solidFill>
                <a:latin typeface="Century Gothic" panose="020B0502020202020204" pitchFamily="34" charset="0"/>
              </a:rPr>
              <a:t>Image Credit: Diana Ulloa</a:t>
            </a:r>
            <a:endParaRPr lang="en-US" b="1" dirty="0">
              <a:solidFill>
                <a:schemeClr val="bg1">
                  <a:lumMod val="95000"/>
                </a:schemeClr>
              </a:solidFill>
              <a:latin typeface="Century Gothic" panose="020B0502020202020204" pitchFamily="34" charset="0"/>
            </a:endParaRPr>
          </a:p>
        </p:txBody>
      </p:sp>
    </p:spTree>
    <p:extLst>
      <p:ext uri="{BB962C8B-B14F-4D97-AF65-F5344CB8AC3E}">
        <p14:creationId xmlns:p14="http://schemas.microsoft.com/office/powerpoint/2010/main" val="2113214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Text Placeholder 1"/>
          <p:cNvSpPr>
            <a:spLocks noGrp="1"/>
          </p:cNvSpPr>
          <p:nvPr>
            <p:ph type="body" idx="2"/>
          </p:nvPr>
        </p:nvSpPr>
        <p:spPr/>
        <p:txBody>
          <a:bodyPr/>
          <a:lstStyle/>
          <a:p>
            <a:r>
              <a:rPr lang="en-US" sz="4400" dirty="0" smtClean="0">
                <a:solidFill>
                  <a:schemeClr val="bg1">
                    <a:lumMod val="50000"/>
                  </a:schemeClr>
                </a:solidFill>
                <a:latin typeface="Century Gothic" panose="020B0502020202020204" pitchFamily="34" charset="0"/>
              </a:rPr>
              <a:t>Background</a:t>
            </a:r>
            <a:endParaRPr lang="en-US" sz="4400" dirty="0">
              <a:solidFill>
                <a:schemeClr val="bg1">
                  <a:lumMod val="50000"/>
                </a:schemeClr>
              </a:solidFill>
              <a:latin typeface="Century Gothic" panose="020B0502020202020204" pitchFamily="34" charset="0"/>
            </a:endParaRPr>
          </a:p>
        </p:txBody>
      </p:sp>
      <p:sp>
        <p:nvSpPr>
          <p:cNvPr id="3" name="Text Placeholder 2"/>
          <p:cNvSpPr>
            <a:spLocks noGrp="1"/>
          </p:cNvSpPr>
          <p:nvPr>
            <p:ph type="body" idx="3"/>
          </p:nvPr>
        </p:nvSpPr>
        <p:spPr>
          <a:xfrm>
            <a:off x="304800" y="3505200"/>
            <a:ext cx="3855719" cy="768095"/>
          </a:xfrm>
        </p:spPr>
        <p:txBody>
          <a:bodyPr/>
          <a:lstStyle/>
          <a:p>
            <a:r>
              <a:rPr lang="en-US" sz="3200" dirty="0">
                <a:latin typeface="Century Gothic" panose="020B0502020202020204" pitchFamily="34" charset="0"/>
              </a:rPr>
              <a:t>USAF 14</a:t>
            </a:r>
            <a:r>
              <a:rPr lang="en-US" sz="3200" baseline="30000" dirty="0">
                <a:latin typeface="Century Gothic" panose="020B0502020202020204" pitchFamily="34" charset="0"/>
              </a:rPr>
              <a:t>th</a:t>
            </a:r>
            <a:r>
              <a:rPr lang="en-US" sz="3200" dirty="0">
                <a:latin typeface="Century Gothic" panose="020B0502020202020204" pitchFamily="34" charset="0"/>
              </a:rPr>
              <a:t> Weather Squadron</a:t>
            </a:r>
          </a:p>
          <a:p>
            <a:endParaRPr lang="en-US" sz="3200" dirty="0">
              <a:latin typeface="Century Gothic" panose="020B0502020202020204" pitchFamily="34" charset="0"/>
            </a:endParaRPr>
          </a:p>
        </p:txBody>
      </p:sp>
      <p:sp>
        <p:nvSpPr>
          <p:cNvPr id="4" name="Text Placeholder 3"/>
          <p:cNvSpPr>
            <a:spLocks noGrp="1"/>
          </p:cNvSpPr>
          <p:nvPr>
            <p:ph type="body" idx="4"/>
          </p:nvPr>
        </p:nvSpPr>
        <p:spPr>
          <a:xfrm>
            <a:off x="4572000" y="3493008"/>
            <a:ext cx="4191000" cy="704088"/>
          </a:xfrm>
        </p:spPr>
        <p:txBody>
          <a:bodyPr/>
          <a:lstStyle/>
          <a:p>
            <a:r>
              <a:rPr lang="en-US" dirty="0" smtClean="0">
                <a:latin typeface="Century Gothic" panose="020B0502020202020204" pitchFamily="34" charset="0"/>
              </a:rPr>
              <a:t>Weather and climate data is used to aid in military decision-making</a:t>
            </a:r>
            <a:endParaRPr lang="en-US" dirty="0">
              <a:latin typeface="Century Gothic" panose="020B0502020202020204" pitchFamily="34" charset="0"/>
            </a:endParaRPr>
          </a:p>
        </p:txBody>
      </p:sp>
      <p:sp>
        <p:nvSpPr>
          <p:cNvPr id="6" name="Text Placeholder 5"/>
          <p:cNvSpPr>
            <a:spLocks noGrp="1"/>
          </p:cNvSpPr>
          <p:nvPr>
            <p:ph type="body" idx="6"/>
          </p:nvPr>
        </p:nvSpPr>
        <p:spPr>
          <a:xfrm>
            <a:off x="381000" y="5052061"/>
            <a:ext cx="3931919" cy="768095"/>
          </a:xfrm>
        </p:spPr>
        <p:txBody>
          <a:bodyPr/>
          <a:lstStyle/>
          <a:p>
            <a:r>
              <a:rPr lang="en-US" sz="3200" dirty="0" smtClean="0">
                <a:latin typeface="Century Gothic" panose="020B0502020202020204" pitchFamily="34" charset="0"/>
              </a:rPr>
              <a:t>Conflict</a:t>
            </a:r>
            <a:endParaRPr lang="en-US" sz="3200" dirty="0">
              <a:latin typeface="Century Gothic" panose="020B0502020202020204" pitchFamily="34" charset="0"/>
            </a:endParaRPr>
          </a:p>
        </p:txBody>
      </p:sp>
      <p:sp>
        <p:nvSpPr>
          <p:cNvPr id="7" name="Text Placeholder 6"/>
          <p:cNvSpPr>
            <a:spLocks noGrp="1"/>
          </p:cNvSpPr>
          <p:nvPr>
            <p:ph type="body" idx="7"/>
          </p:nvPr>
        </p:nvSpPr>
        <p:spPr>
          <a:xfrm>
            <a:off x="4572000" y="4724400"/>
            <a:ext cx="4267200" cy="704088"/>
          </a:xfrm>
        </p:spPr>
        <p:txBody>
          <a:bodyPr/>
          <a:lstStyle/>
          <a:p>
            <a:r>
              <a:rPr lang="en-US" dirty="0" smtClean="0">
                <a:latin typeface="Century Gothic" panose="020B0502020202020204" pitchFamily="34" charset="0"/>
              </a:rPr>
              <a:t>Water stress in both Central America and the Levant Region  can catalyze conflict – as seen in Syria in 2011</a:t>
            </a:r>
            <a:endParaRPr lang="en-US" dirty="0">
              <a:latin typeface="Century Gothic" panose="020B0502020202020204" pitchFamily="34" charset="0"/>
            </a:endParaRPr>
          </a:p>
        </p:txBody>
      </p:sp>
      <p:sp>
        <p:nvSpPr>
          <p:cNvPr id="14" name="Text Placeholder 5"/>
          <p:cNvSpPr>
            <a:spLocks noGrp="1"/>
          </p:cNvSpPr>
          <p:nvPr>
            <p:ph type="body" idx="6"/>
          </p:nvPr>
        </p:nvSpPr>
        <p:spPr>
          <a:xfrm>
            <a:off x="304800" y="2133600"/>
            <a:ext cx="4008119" cy="768095"/>
          </a:xfrm>
        </p:spPr>
        <p:txBody>
          <a:bodyPr/>
          <a:lstStyle/>
          <a:p>
            <a:r>
              <a:rPr lang="en-US" sz="3200" dirty="0" smtClean="0">
                <a:latin typeface="Century Gothic" panose="020B0502020202020204" pitchFamily="34" charset="0"/>
              </a:rPr>
              <a:t>Changing Climates</a:t>
            </a:r>
            <a:endParaRPr lang="en-US" sz="3200" dirty="0">
              <a:latin typeface="Century Gothic" panose="020B0502020202020204" pitchFamily="34" charset="0"/>
            </a:endParaRPr>
          </a:p>
        </p:txBody>
      </p:sp>
      <p:sp>
        <p:nvSpPr>
          <p:cNvPr id="15" name="Text Placeholder 3"/>
          <p:cNvSpPr>
            <a:spLocks noGrp="1"/>
          </p:cNvSpPr>
          <p:nvPr>
            <p:ph type="body" idx="4"/>
          </p:nvPr>
        </p:nvSpPr>
        <p:spPr>
          <a:xfrm>
            <a:off x="4572000" y="2057400"/>
            <a:ext cx="4191000" cy="704088"/>
          </a:xfrm>
        </p:spPr>
        <p:txBody>
          <a:bodyPr/>
          <a:lstStyle/>
          <a:p>
            <a:r>
              <a:rPr lang="en-US" dirty="0" smtClean="0">
                <a:latin typeface="Century Gothic" panose="020B0502020202020204" pitchFamily="34" charset="0"/>
              </a:rPr>
              <a:t>Both Central America and the Levant are vulnerable to drought and changing precipitation patterns</a:t>
            </a:r>
            <a:endParaRPr lang="en-US" dirty="0">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2061"/>
            <a:ext cx="9144000" cy="2779739"/>
          </a:xfrm>
          <a:prstGeom prst="rect">
            <a:avLst/>
          </a:prstGeom>
        </p:spPr>
      </p:pic>
      <p:sp>
        <p:nvSpPr>
          <p:cNvPr id="4" name="Text Placeholder 3"/>
          <p:cNvSpPr>
            <a:spLocks noGrp="1"/>
          </p:cNvSpPr>
          <p:nvPr>
            <p:ph type="body" idx="4"/>
          </p:nvPr>
        </p:nvSpPr>
        <p:spPr>
          <a:xfrm>
            <a:off x="-237744" y="6553200"/>
            <a:ext cx="2295144" cy="274319"/>
          </a:xfrm>
        </p:spPr>
        <p:txBody>
          <a:bodyPr/>
          <a:lstStyle/>
          <a:p>
            <a:r>
              <a:rPr lang="en-US" b="1" dirty="0" smtClean="0">
                <a:solidFill>
                  <a:schemeClr val="bg1">
                    <a:lumMod val="85000"/>
                  </a:schemeClr>
                </a:solidFill>
                <a:latin typeface="Century Gothic" panose="020B0502020202020204" pitchFamily="34" charset="0"/>
              </a:rPr>
              <a:t>Image credit: </a:t>
            </a:r>
            <a:r>
              <a:rPr lang="en-US" b="1" dirty="0" err="1" smtClean="0">
                <a:solidFill>
                  <a:schemeClr val="bg1">
                    <a:lumMod val="85000"/>
                  </a:schemeClr>
                </a:solidFill>
                <a:latin typeface="Century Gothic" panose="020B0502020202020204" pitchFamily="34" charset="0"/>
              </a:rPr>
              <a:t>Zachi</a:t>
            </a:r>
            <a:r>
              <a:rPr lang="en-US" b="1" dirty="0" smtClean="0">
                <a:solidFill>
                  <a:schemeClr val="bg1">
                    <a:lumMod val="85000"/>
                  </a:schemeClr>
                </a:solidFill>
                <a:latin typeface="Century Gothic" panose="020B0502020202020204" pitchFamily="34" charset="0"/>
              </a:rPr>
              <a:t> </a:t>
            </a:r>
            <a:r>
              <a:rPr lang="en-US" b="1" dirty="0" err="1" smtClean="0">
                <a:solidFill>
                  <a:schemeClr val="bg1">
                    <a:lumMod val="85000"/>
                  </a:schemeClr>
                </a:solidFill>
                <a:latin typeface="Century Gothic" panose="020B0502020202020204" pitchFamily="34" charset="0"/>
              </a:rPr>
              <a:t>Evenor</a:t>
            </a:r>
            <a:endParaRPr lang="en-US" b="1" dirty="0">
              <a:solidFill>
                <a:schemeClr val="bg1">
                  <a:lumMod val="85000"/>
                </a:schemeClr>
              </a:solidFill>
              <a:latin typeface="Century Gothic" panose="020B0502020202020204" pitchFamily="34" charset="0"/>
            </a:endParaRPr>
          </a:p>
        </p:txBody>
      </p:sp>
      <p:sp>
        <p:nvSpPr>
          <p:cNvPr id="10" name="Text Placeholder 5"/>
          <p:cNvSpPr>
            <a:spLocks noGrp="1"/>
          </p:cNvSpPr>
          <p:nvPr>
            <p:ph type="body" sz="quarter" idx="4294967295"/>
          </p:nvPr>
        </p:nvSpPr>
        <p:spPr>
          <a:xfrm>
            <a:off x="609600" y="951263"/>
            <a:ext cx="8102009" cy="1106137"/>
          </a:xfrm>
          <a:prstGeom prst="rect">
            <a:avLst/>
          </a:prstGeom>
        </p:spPr>
        <p:txBody>
          <a:bodyPr>
            <a:noAutofit/>
          </a:bodyPr>
          <a:lstStyle/>
          <a:p>
            <a:pPr marL="177800" indent="0">
              <a:lnSpc>
                <a:spcPct val="100000"/>
              </a:lnSpc>
              <a:buNone/>
            </a:pPr>
            <a:r>
              <a:rPr lang="en-US" sz="2200" b="1" dirty="0" smtClean="0">
                <a:solidFill>
                  <a:schemeClr val="accent3">
                    <a:lumMod val="50000"/>
                  </a:schemeClr>
                </a:solidFill>
                <a:latin typeface="Century Gothic" panose="020B0502020202020204" pitchFamily="34" charset="0"/>
              </a:rPr>
              <a:t>Analyze</a:t>
            </a:r>
            <a:r>
              <a:rPr lang="en-US" sz="1800" dirty="0" smtClean="0">
                <a:solidFill>
                  <a:schemeClr val="bg1">
                    <a:lumMod val="50000"/>
                  </a:schemeClr>
                </a:solidFill>
                <a:latin typeface="Century Gothic" panose="020B0502020202020204" pitchFamily="34" charset="0"/>
              </a:rPr>
              <a:t> </a:t>
            </a:r>
            <a:r>
              <a:rPr lang="en-US" sz="1800" dirty="0">
                <a:solidFill>
                  <a:schemeClr val="tx1">
                    <a:lumMod val="75000"/>
                  </a:schemeClr>
                </a:solidFill>
                <a:latin typeface="Century Gothic" panose="020B0502020202020204" pitchFamily="34" charset="0"/>
              </a:rPr>
              <a:t>Normalized </a:t>
            </a:r>
            <a:r>
              <a:rPr lang="en-US" sz="1800" dirty="0" smtClean="0">
                <a:solidFill>
                  <a:schemeClr val="tx1">
                    <a:lumMod val="75000"/>
                  </a:schemeClr>
                </a:solidFill>
                <a:latin typeface="Century Gothic" panose="020B0502020202020204" pitchFamily="34" charset="0"/>
              </a:rPr>
              <a:t>Difference </a:t>
            </a:r>
            <a:r>
              <a:rPr lang="en-US" sz="1800" dirty="0">
                <a:solidFill>
                  <a:schemeClr val="tx1">
                    <a:lumMod val="75000"/>
                  </a:schemeClr>
                </a:solidFill>
                <a:latin typeface="Century Gothic" panose="020B0502020202020204" pitchFamily="34" charset="0"/>
              </a:rPr>
              <a:t>V</a:t>
            </a:r>
            <a:r>
              <a:rPr lang="en-US" sz="1800" dirty="0" smtClean="0">
                <a:solidFill>
                  <a:schemeClr val="tx1">
                    <a:lumMod val="75000"/>
                  </a:schemeClr>
                </a:solidFill>
                <a:latin typeface="Century Gothic" panose="020B0502020202020204" pitchFamily="34" charset="0"/>
              </a:rPr>
              <a:t>egetation </a:t>
            </a:r>
            <a:r>
              <a:rPr lang="en-US" sz="1800" dirty="0">
                <a:solidFill>
                  <a:schemeClr val="tx1">
                    <a:lumMod val="75000"/>
                  </a:schemeClr>
                </a:solidFill>
                <a:latin typeface="Century Gothic" panose="020B0502020202020204" pitchFamily="34" charset="0"/>
              </a:rPr>
              <a:t>I</a:t>
            </a:r>
            <a:r>
              <a:rPr lang="en-US" sz="1800" dirty="0" smtClean="0">
                <a:solidFill>
                  <a:schemeClr val="tx1">
                    <a:lumMod val="75000"/>
                  </a:schemeClr>
                </a:solidFill>
                <a:latin typeface="Century Gothic" panose="020B0502020202020204" pitchFamily="34" charset="0"/>
              </a:rPr>
              <a:t>ndex </a:t>
            </a:r>
            <a:r>
              <a:rPr lang="en-US" sz="1800" dirty="0">
                <a:solidFill>
                  <a:schemeClr val="tx1">
                    <a:lumMod val="75000"/>
                  </a:schemeClr>
                </a:solidFill>
                <a:latin typeface="Century Gothic" panose="020B0502020202020204" pitchFamily="34" charset="0"/>
              </a:rPr>
              <a:t>(</a:t>
            </a:r>
            <a:r>
              <a:rPr lang="en-US" sz="1800" dirty="0" smtClean="0">
                <a:solidFill>
                  <a:schemeClr val="tx1">
                    <a:lumMod val="75000"/>
                  </a:schemeClr>
                </a:solidFill>
                <a:latin typeface="Century Gothic" panose="020B0502020202020204" pitchFamily="34" charset="0"/>
              </a:rPr>
              <a:t>NDVI) data and create climatologies from 1981-2015 of both Central America and the Levant region to enhance the 14</a:t>
            </a:r>
            <a:r>
              <a:rPr lang="en-US" sz="1800" baseline="30000" dirty="0" smtClean="0">
                <a:solidFill>
                  <a:schemeClr val="tx1">
                    <a:lumMod val="75000"/>
                  </a:schemeClr>
                </a:solidFill>
                <a:latin typeface="Century Gothic" panose="020B0502020202020204" pitchFamily="34" charset="0"/>
              </a:rPr>
              <a:t>th</a:t>
            </a:r>
            <a:r>
              <a:rPr lang="en-US" sz="1800" dirty="0" smtClean="0">
                <a:solidFill>
                  <a:schemeClr val="tx1">
                    <a:lumMod val="75000"/>
                  </a:schemeClr>
                </a:solidFill>
                <a:latin typeface="Century Gothic" panose="020B0502020202020204" pitchFamily="34" charset="0"/>
              </a:rPr>
              <a:t> Weather Squadron’s decision-making capabilities.</a:t>
            </a:r>
            <a:endParaRPr lang="en-US" sz="1800" dirty="0">
              <a:solidFill>
                <a:schemeClr val="tx1">
                  <a:lumMod val="75000"/>
                </a:schemeClr>
              </a:solidFill>
              <a:latin typeface="Century Gothic" panose="020B0502020202020204" pitchFamily="34" charset="0"/>
            </a:endParaRPr>
          </a:p>
        </p:txBody>
      </p:sp>
      <p:sp>
        <p:nvSpPr>
          <p:cNvPr id="11" name="Text Placeholder 8"/>
          <p:cNvSpPr>
            <a:spLocks noGrp="1"/>
          </p:cNvSpPr>
          <p:nvPr>
            <p:ph type="body" sz="quarter" idx="4294967295"/>
          </p:nvPr>
        </p:nvSpPr>
        <p:spPr>
          <a:xfrm>
            <a:off x="554806" y="196347"/>
            <a:ext cx="7982712" cy="704088"/>
          </a:xfrm>
          <a:prstGeom prst="rect">
            <a:avLst/>
          </a:prstGeom>
        </p:spPr>
        <p:txBody>
          <a:bodyPr/>
          <a:lstStyle/>
          <a:p>
            <a:pPr marL="177800" indent="0" algn="ctr">
              <a:buNone/>
            </a:pPr>
            <a:r>
              <a:rPr lang="en-US" sz="4400" b="1" dirty="0" smtClean="0">
                <a:solidFill>
                  <a:schemeClr val="accent1"/>
                </a:solidFill>
                <a:latin typeface="Century Gothic" panose="020B0502020202020204" pitchFamily="34" charset="0"/>
              </a:rPr>
              <a:t>Objectives</a:t>
            </a:r>
            <a:endParaRPr lang="en-US" sz="4400" b="1" dirty="0">
              <a:solidFill>
                <a:schemeClr val="accent1"/>
              </a:solidFill>
              <a:latin typeface="Century Gothic" panose="020B0502020202020204" pitchFamily="34" charset="0"/>
            </a:endParaRPr>
          </a:p>
        </p:txBody>
      </p:sp>
      <p:sp>
        <p:nvSpPr>
          <p:cNvPr id="12" name="TextBox 11"/>
          <p:cNvSpPr txBox="1"/>
          <p:nvPr/>
        </p:nvSpPr>
        <p:spPr>
          <a:xfrm>
            <a:off x="4876800" y="2347317"/>
            <a:ext cx="3641651" cy="1538883"/>
          </a:xfrm>
          <a:prstGeom prst="rect">
            <a:avLst/>
          </a:prstGeom>
          <a:noFill/>
        </p:spPr>
        <p:txBody>
          <a:bodyPr wrap="square" rtlCol="0">
            <a:spAutoFit/>
          </a:bodyPr>
          <a:lstStyle/>
          <a:p>
            <a:r>
              <a:rPr lang="en-US" sz="2200" b="1" dirty="0" smtClean="0">
                <a:solidFill>
                  <a:schemeClr val="accent3">
                    <a:lumMod val="50000"/>
                  </a:schemeClr>
                </a:solidFill>
                <a:latin typeface="Century Gothic" panose="020B0502020202020204" pitchFamily="34" charset="0"/>
              </a:rPr>
              <a:t>Evaluate </a:t>
            </a:r>
            <a:r>
              <a:rPr lang="en-US" sz="1800" dirty="0" smtClean="0">
                <a:solidFill>
                  <a:schemeClr val="tx1">
                    <a:lumMod val="75000"/>
                  </a:schemeClr>
                </a:solidFill>
                <a:latin typeface="Century Gothic" panose="020B0502020202020204" pitchFamily="34" charset="0"/>
              </a:rPr>
              <a:t>and compare capabilities of both NOAA AVHRR and NASA MODIS NDVI in drought and heavy precipitation monitoring</a:t>
            </a:r>
            <a:endParaRPr lang="en-US" sz="1800" dirty="0">
              <a:solidFill>
                <a:schemeClr val="tx1">
                  <a:lumMod val="75000"/>
                </a:schemeClr>
              </a:solidFill>
              <a:latin typeface="Century Gothic" panose="020B0502020202020204" pitchFamily="34" charset="0"/>
            </a:endParaRPr>
          </a:p>
        </p:txBody>
      </p:sp>
      <p:sp>
        <p:nvSpPr>
          <p:cNvPr id="13" name="TextBox 12"/>
          <p:cNvSpPr txBox="1"/>
          <p:nvPr/>
        </p:nvSpPr>
        <p:spPr>
          <a:xfrm>
            <a:off x="811621" y="2395716"/>
            <a:ext cx="3136604" cy="1261884"/>
          </a:xfrm>
          <a:prstGeom prst="rect">
            <a:avLst/>
          </a:prstGeom>
          <a:noFill/>
        </p:spPr>
        <p:txBody>
          <a:bodyPr wrap="square" rtlCol="0">
            <a:spAutoFit/>
          </a:bodyPr>
          <a:lstStyle/>
          <a:p>
            <a:r>
              <a:rPr lang="en-US" sz="2200" b="1" dirty="0">
                <a:solidFill>
                  <a:schemeClr val="accent3">
                    <a:lumMod val="50000"/>
                  </a:schemeClr>
                </a:solidFill>
                <a:latin typeface="Century Gothic" panose="020B0502020202020204" pitchFamily="34" charset="0"/>
              </a:rPr>
              <a:t>Document</a:t>
            </a:r>
            <a:r>
              <a:rPr lang="en-US" sz="2000" b="1" dirty="0">
                <a:solidFill>
                  <a:schemeClr val="accent3">
                    <a:lumMod val="50000"/>
                  </a:schemeClr>
                </a:solidFill>
                <a:latin typeface="Century Gothic" panose="020B0502020202020204" pitchFamily="34" charset="0"/>
              </a:rPr>
              <a:t> </a:t>
            </a:r>
            <a:r>
              <a:rPr lang="en-US" sz="1800" dirty="0">
                <a:solidFill>
                  <a:schemeClr val="tx1">
                    <a:lumMod val="75000"/>
                  </a:schemeClr>
                </a:solidFill>
                <a:latin typeface="Century Gothic" panose="020B0502020202020204" pitchFamily="34" charset="0"/>
              </a:rPr>
              <a:t>normal and anomalous conditions </a:t>
            </a:r>
            <a:r>
              <a:rPr lang="en-US" sz="1800" dirty="0" smtClean="0">
                <a:solidFill>
                  <a:schemeClr val="tx1">
                    <a:lumMod val="75000"/>
                  </a:schemeClr>
                </a:solidFill>
                <a:latin typeface="Century Gothic" panose="020B0502020202020204" pitchFamily="34" charset="0"/>
              </a:rPr>
              <a:t>to assess trends in extreme-weather events</a:t>
            </a:r>
            <a:endParaRPr lang="en-US" sz="1800" dirty="0">
              <a:solidFill>
                <a:schemeClr val="tx1">
                  <a:lumMod val="75000"/>
                </a:schemeClr>
              </a:solidFill>
              <a:latin typeface="Century Gothic" panose="020B0502020202020204" pitchFamily="34" charset="0"/>
            </a:endParaRPr>
          </a:p>
        </p:txBody>
      </p:sp>
      <p:sp>
        <p:nvSpPr>
          <p:cNvPr id="14" name="TextBox 13"/>
          <p:cNvSpPr txBox="1"/>
          <p:nvPr/>
        </p:nvSpPr>
        <p:spPr>
          <a:xfrm>
            <a:off x="228600" y="736937"/>
            <a:ext cx="425302" cy="1015663"/>
          </a:xfrm>
          <a:prstGeom prst="rect">
            <a:avLst/>
          </a:prstGeom>
          <a:noFill/>
        </p:spPr>
        <p:txBody>
          <a:bodyPr wrap="square" rtlCol="0">
            <a:spAutoFit/>
          </a:bodyPr>
          <a:lstStyle/>
          <a:p>
            <a:r>
              <a:rPr lang="en-US" sz="6000" b="1" dirty="0" smtClean="0">
                <a:solidFill>
                  <a:schemeClr val="bg1">
                    <a:lumMod val="65000"/>
                  </a:schemeClr>
                </a:solidFill>
                <a:latin typeface="Century Gothic" panose="020B0502020202020204" pitchFamily="34" charset="0"/>
              </a:rPr>
              <a:t>1</a:t>
            </a:r>
            <a:endParaRPr lang="en-US" sz="6000" b="1" dirty="0">
              <a:solidFill>
                <a:schemeClr val="bg1">
                  <a:lumMod val="65000"/>
                </a:schemeClr>
              </a:solidFill>
              <a:latin typeface="Century Gothic" panose="020B0502020202020204" pitchFamily="34" charset="0"/>
            </a:endParaRPr>
          </a:p>
        </p:txBody>
      </p:sp>
      <p:sp>
        <p:nvSpPr>
          <p:cNvPr id="15" name="TextBox 14"/>
          <p:cNvSpPr txBox="1"/>
          <p:nvPr/>
        </p:nvSpPr>
        <p:spPr>
          <a:xfrm>
            <a:off x="228600" y="2108537"/>
            <a:ext cx="627321" cy="1015663"/>
          </a:xfrm>
          <a:prstGeom prst="rect">
            <a:avLst/>
          </a:prstGeom>
          <a:noFill/>
        </p:spPr>
        <p:txBody>
          <a:bodyPr wrap="square" rtlCol="0">
            <a:spAutoFit/>
          </a:bodyPr>
          <a:lstStyle/>
          <a:p>
            <a:r>
              <a:rPr lang="en-US" sz="6000" b="1" dirty="0" smtClean="0">
                <a:solidFill>
                  <a:schemeClr val="bg1">
                    <a:lumMod val="65000"/>
                  </a:schemeClr>
                </a:solidFill>
                <a:latin typeface="Century Gothic" panose="020B0502020202020204" pitchFamily="34" charset="0"/>
              </a:rPr>
              <a:t>2</a:t>
            </a:r>
            <a:endParaRPr lang="en-US" sz="6000" b="1" dirty="0">
              <a:solidFill>
                <a:schemeClr val="bg1">
                  <a:lumMod val="65000"/>
                </a:schemeClr>
              </a:solidFill>
              <a:latin typeface="Century Gothic" panose="020B0502020202020204" pitchFamily="34" charset="0"/>
            </a:endParaRPr>
          </a:p>
        </p:txBody>
      </p:sp>
      <p:sp>
        <p:nvSpPr>
          <p:cNvPr id="16" name="TextBox 15"/>
          <p:cNvSpPr txBox="1"/>
          <p:nvPr/>
        </p:nvSpPr>
        <p:spPr>
          <a:xfrm>
            <a:off x="4267200" y="2108537"/>
            <a:ext cx="372140" cy="1015663"/>
          </a:xfrm>
          <a:prstGeom prst="rect">
            <a:avLst/>
          </a:prstGeom>
          <a:noFill/>
        </p:spPr>
        <p:txBody>
          <a:bodyPr wrap="square" rtlCol="0">
            <a:spAutoFit/>
          </a:bodyPr>
          <a:lstStyle/>
          <a:p>
            <a:r>
              <a:rPr lang="en-US" sz="6000" b="1" dirty="0" smtClean="0">
                <a:solidFill>
                  <a:schemeClr val="bg1">
                    <a:lumMod val="65000"/>
                  </a:schemeClr>
                </a:solidFill>
                <a:latin typeface="Century Gothic" panose="020B0502020202020204" pitchFamily="34" charset="0"/>
              </a:rPr>
              <a:t>3</a:t>
            </a:r>
            <a:endParaRPr lang="en-US" sz="6000" b="1" dirty="0">
              <a:solidFill>
                <a:schemeClr val="bg1">
                  <a:lumMod val="65000"/>
                </a:schemeClr>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 name="Text Placeholder 1"/>
          <p:cNvSpPr>
            <a:spLocks noGrp="1"/>
          </p:cNvSpPr>
          <p:nvPr>
            <p:ph type="body" idx="2"/>
          </p:nvPr>
        </p:nvSpPr>
        <p:spPr/>
        <p:txBody>
          <a:bodyPr/>
          <a:lstStyle/>
          <a:p>
            <a:r>
              <a:rPr lang="en-US" sz="4400" dirty="0" smtClean="0">
                <a:solidFill>
                  <a:schemeClr val="accent1"/>
                </a:solidFill>
                <a:latin typeface="Century Gothic" panose="020B0502020202020204" pitchFamily="34" charset="0"/>
              </a:rPr>
              <a:t>Earth Observations</a:t>
            </a:r>
            <a:endParaRPr lang="en-US" sz="4400" dirty="0">
              <a:solidFill>
                <a:schemeClr val="accent1"/>
              </a:solidFill>
              <a:latin typeface="Century Gothic" panose="020B0502020202020204" pitchFamily="34" charset="0"/>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2813" r="90000"/>
                    </a14:imgEffect>
                  </a14:imgLayer>
                </a14:imgProps>
              </a:ext>
              <a:ext uri="{28A0092B-C50C-407E-A947-70E740481C1C}">
                <a14:useLocalDpi xmlns:a14="http://schemas.microsoft.com/office/drawing/2010/main" val="0"/>
              </a:ext>
            </a:extLst>
          </a:blip>
          <a:stretch>
            <a:fillRect/>
          </a:stretch>
        </p:blipFill>
        <p:spPr>
          <a:xfrm rot="1055531">
            <a:off x="5410171" y="1426028"/>
            <a:ext cx="3387996" cy="254099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110916" y="4086528"/>
            <a:ext cx="2165684" cy="1630279"/>
          </a:xfrm>
          <a:prstGeom prst="rect">
            <a:avLst/>
          </a:prstGeom>
        </p:spPr>
      </p:pic>
      <p:sp>
        <p:nvSpPr>
          <p:cNvPr id="9" name="TextBox 8"/>
          <p:cNvSpPr txBox="1"/>
          <p:nvPr/>
        </p:nvSpPr>
        <p:spPr>
          <a:xfrm>
            <a:off x="381000" y="1956137"/>
            <a:ext cx="5486400" cy="1323439"/>
          </a:xfrm>
          <a:prstGeom prst="rect">
            <a:avLst/>
          </a:prstGeom>
          <a:noFill/>
        </p:spPr>
        <p:txBody>
          <a:bodyPr wrap="square" rtlCol="0">
            <a:spAutoFit/>
          </a:bodyPr>
          <a:lstStyle/>
          <a:p>
            <a:pPr algn="ctr"/>
            <a:r>
              <a:rPr lang="en-US" sz="2000" b="1" dirty="0" smtClean="0">
                <a:latin typeface="Century Gothic" panose="020B0502020202020204" pitchFamily="34" charset="0"/>
              </a:rPr>
              <a:t>AVHRR</a:t>
            </a:r>
            <a:r>
              <a:rPr lang="en-US" sz="2000" dirty="0" smtClean="0">
                <a:latin typeface="Century Gothic" panose="020B0502020202020204" pitchFamily="34" charset="0"/>
              </a:rPr>
              <a:t> – National Oceanic and Atmospheric Administration (NOAA) – multiple NOAA satellites, NDVI. </a:t>
            </a:r>
          </a:p>
          <a:p>
            <a:pPr algn="ctr"/>
            <a:r>
              <a:rPr lang="en-US" sz="2000" dirty="0" smtClean="0">
                <a:latin typeface="Century Gothic" panose="020B0502020202020204" pitchFamily="34" charset="0"/>
              </a:rPr>
              <a:t>0.05 degree resolution daily.</a:t>
            </a:r>
            <a:endParaRPr lang="en-US" sz="2000" dirty="0">
              <a:latin typeface="Century Gothic" panose="020B0502020202020204" pitchFamily="34" charset="0"/>
            </a:endParaRPr>
          </a:p>
        </p:txBody>
      </p:sp>
      <p:sp>
        <p:nvSpPr>
          <p:cNvPr id="16" name="TextBox 15"/>
          <p:cNvSpPr txBox="1"/>
          <p:nvPr/>
        </p:nvSpPr>
        <p:spPr>
          <a:xfrm>
            <a:off x="3429000" y="4626114"/>
            <a:ext cx="4513368" cy="1323439"/>
          </a:xfrm>
          <a:prstGeom prst="rect">
            <a:avLst/>
          </a:prstGeom>
          <a:noFill/>
        </p:spPr>
        <p:txBody>
          <a:bodyPr wrap="square" rtlCol="0">
            <a:spAutoFit/>
          </a:bodyPr>
          <a:lstStyle/>
          <a:p>
            <a:pPr algn="ctr"/>
            <a:r>
              <a:rPr lang="en-US" sz="2000" b="1" dirty="0" smtClean="0">
                <a:latin typeface="Century Gothic" panose="020B0502020202020204" pitchFamily="34" charset="0"/>
              </a:rPr>
              <a:t>MODIS</a:t>
            </a:r>
            <a:r>
              <a:rPr lang="en-US" sz="2000" dirty="0" smtClean="0">
                <a:latin typeface="Century Gothic" panose="020B0502020202020204" pitchFamily="34" charset="0"/>
              </a:rPr>
              <a:t> – National Aeronautics and Space Administration (NASA) product– Terra satellite, NDVI.</a:t>
            </a:r>
          </a:p>
          <a:p>
            <a:pPr algn="ctr"/>
            <a:r>
              <a:rPr lang="en-US" sz="2000" dirty="0" smtClean="0">
                <a:latin typeface="Century Gothic" panose="020B0502020202020204" pitchFamily="34" charset="0"/>
              </a:rPr>
              <a:t>1 km resolution every 16 days.</a:t>
            </a:r>
            <a:endParaRPr lang="en-US" sz="2000" dirty="0">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8795" y="2189171"/>
            <a:ext cx="7982711" cy="1444752"/>
          </a:xfrm>
        </p:spPr>
        <p:txBody>
          <a:bodyPr/>
          <a:lstStyle/>
          <a:p>
            <a:pPr algn="ctr"/>
            <a:r>
              <a:rPr lang="en-US" dirty="0" smtClean="0">
                <a:solidFill>
                  <a:schemeClr val="bg2">
                    <a:lumMod val="75000"/>
                  </a:schemeClr>
                </a:solidFill>
                <a:latin typeface="Century Gothic" panose="020B0502020202020204" pitchFamily="34" charset="0"/>
              </a:rPr>
              <a:t>Project</a:t>
            </a:r>
            <a:r>
              <a:rPr lang="en-US" dirty="0" smtClean="0">
                <a:solidFill>
                  <a:schemeClr val="tx1">
                    <a:lumMod val="75000"/>
                  </a:schemeClr>
                </a:solidFill>
                <a:latin typeface="Century Gothic" panose="020B0502020202020204" pitchFamily="34" charset="0"/>
              </a:rPr>
              <a:t> Partner</a:t>
            </a:r>
            <a:endParaRPr lang="en-US" dirty="0">
              <a:solidFill>
                <a:schemeClr val="tx1">
                  <a:lumMod val="75000"/>
                </a:schemeClr>
              </a:solidFill>
              <a:latin typeface="Century Gothic" panose="020B0502020202020204" pitchFamily="34" charset="0"/>
            </a:endParaRPr>
          </a:p>
        </p:txBody>
      </p:sp>
      <p:sp>
        <p:nvSpPr>
          <p:cNvPr id="4" name="Text Placeholder 3"/>
          <p:cNvSpPr>
            <a:spLocks noGrp="1"/>
          </p:cNvSpPr>
          <p:nvPr>
            <p:ph type="body" idx="2"/>
          </p:nvPr>
        </p:nvSpPr>
        <p:spPr>
          <a:xfrm>
            <a:off x="598615" y="838200"/>
            <a:ext cx="7982711" cy="704088"/>
          </a:xfrm>
        </p:spPr>
        <p:txBody>
          <a:bodyPr/>
          <a:lstStyle/>
          <a:p>
            <a:pPr algn="ctr"/>
            <a:r>
              <a:rPr lang="en-US" sz="3600" dirty="0" smtClean="0">
                <a:latin typeface="Century Gothic" panose="020B0502020202020204" pitchFamily="34" charset="0"/>
              </a:rPr>
              <a:t>United States Air Force 14</a:t>
            </a:r>
            <a:r>
              <a:rPr lang="en-US" sz="3600" baseline="30000" dirty="0" smtClean="0">
                <a:latin typeface="Century Gothic" panose="020B0502020202020204" pitchFamily="34" charset="0"/>
              </a:rPr>
              <a:t>th</a:t>
            </a:r>
            <a:r>
              <a:rPr lang="en-US" sz="3600" dirty="0" smtClean="0">
                <a:latin typeface="Century Gothic" panose="020B0502020202020204" pitchFamily="34" charset="0"/>
              </a:rPr>
              <a:t> Weather Squadron</a:t>
            </a:r>
            <a:endParaRPr lang="en-US" sz="3600" dirty="0">
              <a:latin typeface="Century Gothic" panose="020B0502020202020204" pitchFamily="34" charset="0"/>
            </a:endParaRPr>
          </a:p>
        </p:txBody>
      </p:sp>
      <p:sp>
        <p:nvSpPr>
          <p:cNvPr id="8" name="TextBox 7"/>
          <p:cNvSpPr txBox="1"/>
          <p:nvPr/>
        </p:nvSpPr>
        <p:spPr>
          <a:xfrm>
            <a:off x="498894" y="4658324"/>
            <a:ext cx="1752600" cy="338554"/>
          </a:xfrm>
          <a:prstGeom prst="rect">
            <a:avLst/>
          </a:prstGeom>
          <a:noFill/>
        </p:spPr>
        <p:txBody>
          <a:bodyPr wrap="square" rtlCol="0">
            <a:spAutoFit/>
          </a:bodyPr>
          <a:lstStyle/>
          <a:p>
            <a:r>
              <a:rPr lang="en-US" sz="1600" b="1" dirty="0" smtClean="0">
                <a:solidFill>
                  <a:schemeClr val="accent1"/>
                </a:solidFill>
                <a:latin typeface="Century Gothic" panose="020B0502020202020204" pitchFamily="34" charset="0"/>
              </a:rPr>
              <a:t>Monitoring</a:t>
            </a:r>
            <a:endParaRPr lang="en-US" sz="1600" b="1" dirty="0">
              <a:solidFill>
                <a:schemeClr val="accent1"/>
              </a:solidFill>
              <a:latin typeface="Century Gothic" panose="020B0502020202020204" pitchFamily="34" charset="0"/>
            </a:endParaRPr>
          </a:p>
        </p:txBody>
      </p:sp>
      <p:sp>
        <p:nvSpPr>
          <p:cNvPr id="10" name="TextBox 9"/>
          <p:cNvSpPr txBox="1"/>
          <p:nvPr/>
        </p:nvSpPr>
        <p:spPr>
          <a:xfrm>
            <a:off x="2757577" y="5755695"/>
            <a:ext cx="1905000" cy="338554"/>
          </a:xfrm>
          <a:prstGeom prst="rect">
            <a:avLst/>
          </a:prstGeom>
          <a:noFill/>
        </p:spPr>
        <p:txBody>
          <a:bodyPr wrap="square" rtlCol="0">
            <a:spAutoFit/>
          </a:bodyPr>
          <a:lstStyle/>
          <a:p>
            <a:r>
              <a:rPr lang="en-US" sz="1600" b="1" dirty="0" smtClean="0">
                <a:solidFill>
                  <a:schemeClr val="accent1"/>
                </a:solidFill>
                <a:latin typeface="Century Gothic" panose="020B0502020202020204" pitchFamily="34" charset="0"/>
              </a:rPr>
              <a:t>Analysis</a:t>
            </a:r>
            <a:endParaRPr lang="en-US" sz="1600" b="1" dirty="0">
              <a:solidFill>
                <a:schemeClr val="accent1"/>
              </a:solidFill>
              <a:latin typeface="Century Gothic" panose="020B0502020202020204" pitchFamily="34" charset="0"/>
            </a:endParaRPr>
          </a:p>
        </p:txBody>
      </p:sp>
      <p:sp>
        <p:nvSpPr>
          <p:cNvPr id="11" name="TextBox 10"/>
          <p:cNvSpPr txBox="1"/>
          <p:nvPr/>
        </p:nvSpPr>
        <p:spPr>
          <a:xfrm>
            <a:off x="5138951" y="5789795"/>
            <a:ext cx="2057400" cy="338554"/>
          </a:xfrm>
          <a:prstGeom prst="rect">
            <a:avLst/>
          </a:prstGeom>
          <a:noFill/>
        </p:spPr>
        <p:txBody>
          <a:bodyPr wrap="square" rtlCol="0">
            <a:spAutoFit/>
          </a:bodyPr>
          <a:lstStyle/>
          <a:p>
            <a:r>
              <a:rPr lang="en-US" sz="1600" b="1" dirty="0" smtClean="0">
                <a:solidFill>
                  <a:schemeClr val="accent1"/>
                </a:solidFill>
                <a:latin typeface="Century Gothic" panose="020B0502020202020204" pitchFamily="34" charset="0"/>
              </a:rPr>
              <a:t>Prediction</a:t>
            </a:r>
          </a:p>
        </p:txBody>
      </p:sp>
      <p:sp>
        <p:nvSpPr>
          <p:cNvPr id="12" name="TextBox 11"/>
          <p:cNvSpPr txBox="1"/>
          <p:nvPr/>
        </p:nvSpPr>
        <p:spPr>
          <a:xfrm>
            <a:off x="7543800" y="5300246"/>
            <a:ext cx="1828800" cy="338554"/>
          </a:xfrm>
          <a:prstGeom prst="rect">
            <a:avLst/>
          </a:prstGeom>
          <a:noFill/>
        </p:spPr>
        <p:txBody>
          <a:bodyPr wrap="square" rtlCol="0">
            <a:spAutoFit/>
          </a:bodyPr>
          <a:lstStyle/>
          <a:p>
            <a:r>
              <a:rPr lang="en-US" sz="1600" b="1" dirty="0" smtClean="0">
                <a:solidFill>
                  <a:schemeClr val="accent1"/>
                </a:solidFill>
                <a:latin typeface="Century Gothic" panose="020B0502020202020204" pitchFamily="34" charset="0"/>
              </a:rPr>
              <a:t>End Users</a:t>
            </a:r>
            <a:endParaRPr lang="en-US" sz="1600" b="1" dirty="0">
              <a:solidFill>
                <a:schemeClr val="accent1"/>
              </a:solidFill>
              <a:latin typeface="Century Gothic" panose="020B0502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4" y="2719523"/>
            <a:ext cx="1625600" cy="9144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31" y="3542356"/>
            <a:ext cx="1207779" cy="1029821"/>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3982509"/>
            <a:ext cx="2209800" cy="1657350"/>
          </a:xfrm>
          <a:prstGeom prst="rect">
            <a:avLst/>
          </a:prstGeom>
        </p:spPr>
      </p:pic>
      <p:sp>
        <p:nvSpPr>
          <p:cNvPr id="15" name="Right Arrow 14"/>
          <p:cNvSpPr/>
          <p:nvPr/>
        </p:nvSpPr>
        <p:spPr>
          <a:xfrm>
            <a:off x="1870494" y="5005506"/>
            <a:ext cx="381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8964" y="4788265"/>
            <a:ext cx="1617305" cy="909734"/>
          </a:xfrm>
          <a:prstGeom prst="rect">
            <a:avLst/>
          </a:prstGeom>
        </p:spPr>
      </p:pic>
      <p:sp>
        <p:nvSpPr>
          <p:cNvPr id="19" name="Right Arrow 18"/>
          <p:cNvSpPr/>
          <p:nvPr/>
        </p:nvSpPr>
        <p:spPr>
          <a:xfrm>
            <a:off x="4343400" y="5004119"/>
            <a:ext cx="381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10131920" y="-474231"/>
            <a:ext cx="122208" cy="9060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8964" y="3907130"/>
            <a:ext cx="1143000" cy="847427"/>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3883" y="3578001"/>
            <a:ext cx="1301975" cy="887470"/>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1675" y="4331717"/>
            <a:ext cx="1507791" cy="846877"/>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14851" y="2647653"/>
            <a:ext cx="1126309" cy="1126309"/>
          </a:xfrm>
          <a:prstGeom prst="rect">
            <a:avLst/>
          </a:prstGeom>
        </p:spPr>
      </p:pic>
      <p:sp>
        <p:nvSpPr>
          <p:cNvPr id="28" name="Right Arrow 27"/>
          <p:cNvSpPr/>
          <p:nvPr/>
        </p:nvSpPr>
        <p:spPr>
          <a:xfrm>
            <a:off x="6858000" y="5005506"/>
            <a:ext cx="381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872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685800" y="457200"/>
            <a:ext cx="7653528" cy="1289303"/>
          </a:xfrm>
        </p:spPr>
        <p:txBody>
          <a:bodyPr/>
          <a:lstStyle/>
          <a:p>
            <a:pPr algn="l"/>
            <a:r>
              <a:rPr lang="en-US" sz="7200" dirty="0" smtClean="0">
                <a:latin typeface="Century Gothic" panose="020B0502020202020204" pitchFamily="34" charset="0"/>
              </a:rPr>
              <a:t>NDVI</a:t>
            </a:r>
            <a:endParaRPr lang="en-US" sz="7200" dirty="0">
              <a:latin typeface="Century Gothic" panose="020B0502020202020204" pitchFamily="34" charset="0"/>
            </a:endParaRPr>
          </a:p>
        </p:txBody>
      </p:sp>
      <p:sp>
        <p:nvSpPr>
          <p:cNvPr id="10" name="Shape 163"/>
          <p:cNvSpPr txBox="1">
            <a:spLocks noGrp="1"/>
          </p:cNvSpPr>
          <p:nvPr>
            <p:ph type="body" idx="1"/>
          </p:nvPr>
        </p:nvSpPr>
        <p:spPr>
          <a:xfrm>
            <a:off x="749700" y="1652176"/>
            <a:ext cx="3593700" cy="2081624"/>
          </a:xfrm>
          <a:prstGeom prst="rect">
            <a:avLst/>
          </a:prstGeom>
        </p:spPr>
        <p:txBody>
          <a:bodyPr lIns="91425" tIns="91425" rIns="91425" bIns="91425" anchor="t" anchorCtr="0">
            <a:noAutofit/>
          </a:bodyPr>
          <a:lstStyle/>
          <a:p>
            <a:pPr lvl="0" algn="l" rtl="0">
              <a:spcBef>
                <a:spcPts val="0"/>
              </a:spcBef>
              <a:buNone/>
            </a:pPr>
            <a:r>
              <a:rPr lang="en-US" sz="3200" dirty="0">
                <a:solidFill>
                  <a:srgbClr val="FF9900"/>
                </a:solidFill>
                <a:latin typeface="Century Gothic" panose="020B0502020202020204" pitchFamily="34" charset="0"/>
              </a:rPr>
              <a:t>N</a:t>
            </a:r>
            <a:r>
              <a:rPr lang="en-US" sz="3200" dirty="0">
                <a:latin typeface="Century Gothic" panose="020B0502020202020204" pitchFamily="34" charset="0"/>
              </a:rPr>
              <a:t>ormalized</a:t>
            </a:r>
          </a:p>
          <a:p>
            <a:pPr lvl="0" algn="l" rtl="0">
              <a:spcBef>
                <a:spcPts val="0"/>
              </a:spcBef>
              <a:buNone/>
            </a:pPr>
            <a:r>
              <a:rPr lang="en-US" sz="3200" dirty="0">
                <a:solidFill>
                  <a:srgbClr val="FF9900"/>
                </a:solidFill>
                <a:latin typeface="Century Gothic" panose="020B0502020202020204" pitchFamily="34" charset="0"/>
              </a:rPr>
              <a:t>D</a:t>
            </a:r>
            <a:r>
              <a:rPr lang="en-US" sz="3200" dirty="0">
                <a:latin typeface="Century Gothic" panose="020B0502020202020204" pitchFamily="34" charset="0"/>
              </a:rPr>
              <a:t>ifference </a:t>
            </a:r>
            <a:r>
              <a:rPr lang="en-US" sz="3200" dirty="0" smtClean="0">
                <a:solidFill>
                  <a:srgbClr val="FF9900"/>
                </a:solidFill>
                <a:latin typeface="Century Gothic" panose="020B0502020202020204" pitchFamily="34" charset="0"/>
              </a:rPr>
              <a:t>V</a:t>
            </a:r>
            <a:r>
              <a:rPr lang="en-US" sz="3200" dirty="0" smtClean="0">
                <a:latin typeface="Century Gothic" panose="020B0502020202020204" pitchFamily="34" charset="0"/>
              </a:rPr>
              <a:t>egetation</a:t>
            </a:r>
            <a:endParaRPr lang="en-US" sz="3200" dirty="0">
              <a:latin typeface="Century Gothic" panose="020B0502020202020204" pitchFamily="34" charset="0"/>
            </a:endParaRPr>
          </a:p>
          <a:p>
            <a:pPr lvl="0" algn="l" rtl="0">
              <a:spcBef>
                <a:spcPts val="0"/>
              </a:spcBef>
              <a:buNone/>
            </a:pPr>
            <a:r>
              <a:rPr lang="en-US" sz="800" dirty="0">
                <a:solidFill>
                  <a:srgbClr val="FF9900"/>
                </a:solidFill>
                <a:latin typeface="Century Gothic" panose="020B0502020202020204" pitchFamily="34" charset="0"/>
              </a:rPr>
              <a:t> </a:t>
            </a:r>
            <a:r>
              <a:rPr lang="en-US" sz="800" dirty="0" smtClean="0">
                <a:solidFill>
                  <a:srgbClr val="FF9900"/>
                </a:solidFill>
                <a:latin typeface="Century Gothic" panose="020B0502020202020204" pitchFamily="34" charset="0"/>
              </a:rPr>
              <a:t>  </a:t>
            </a:r>
            <a:r>
              <a:rPr lang="en-US" sz="3200" dirty="0" smtClean="0">
                <a:solidFill>
                  <a:srgbClr val="FF9900"/>
                </a:solidFill>
                <a:latin typeface="Century Gothic" panose="020B0502020202020204" pitchFamily="34" charset="0"/>
              </a:rPr>
              <a:t>I</a:t>
            </a:r>
            <a:r>
              <a:rPr lang="en-US" sz="3200" dirty="0" smtClean="0">
                <a:latin typeface="Century Gothic" panose="020B0502020202020204" pitchFamily="34" charset="0"/>
              </a:rPr>
              <a:t>ndex</a:t>
            </a:r>
            <a:endParaRPr lang="en-US" sz="3200" dirty="0">
              <a:latin typeface="Century Gothic" panose="020B0502020202020204" pitchFamily="34" charset="0"/>
            </a:endParaRPr>
          </a:p>
          <a:p>
            <a:pPr lvl="0" algn="l">
              <a:spcBef>
                <a:spcPts val="0"/>
              </a:spcBef>
              <a:buNone/>
            </a:pPr>
            <a:endParaRPr sz="3600" dirty="0">
              <a:latin typeface="Century Gothic" panose="020B0502020202020204" pitchFamily="34" charset="0"/>
            </a:endParaRPr>
          </a:p>
        </p:txBody>
      </p:sp>
      <p:pic>
        <p:nvPicPr>
          <p:cNvPr id="11" name="Shape 166"/>
          <p:cNvPicPr preferRelativeResize="0"/>
          <p:nvPr/>
        </p:nvPicPr>
        <p:blipFill>
          <a:blip r:embed="rId3">
            <a:alphaModFix/>
          </a:blip>
          <a:stretch>
            <a:fillRect/>
          </a:stretch>
        </p:blipFill>
        <p:spPr>
          <a:xfrm>
            <a:off x="3968375" y="647142"/>
            <a:ext cx="4670925" cy="5191375"/>
          </a:xfrm>
          <a:prstGeom prst="rect">
            <a:avLst/>
          </a:prstGeom>
          <a:noFill/>
          <a:ln>
            <a:noFill/>
          </a:ln>
        </p:spPr>
      </p:pic>
      <p:pic>
        <p:nvPicPr>
          <p:cNvPr id="12" name="Shape 167"/>
          <p:cNvPicPr preferRelativeResize="0"/>
          <p:nvPr/>
        </p:nvPicPr>
        <p:blipFill>
          <a:blip r:embed="rId4">
            <a:alphaModFix/>
          </a:blip>
          <a:stretch>
            <a:fillRect/>
          </a:stretch>
        </p:blipFill>
        <p:spPr>
          <a:xfrm>
            <a:off x="762000" y="4171507"/>
            <a:ext cx="2772274" cy="960474"/>
          </a:xfrm>
          <a:prstGeom prst="rect">
            <a:avLst/>
          </a:prstGeom>
          <a:noFill/>
          <a:ln>
            <a:noFill/>
          </a:ln>
        </p:spPr>
      </p:pic>
    </p:spTree>
    <p:extLst>
      <p:ext uri="{BB962C8B-B14F-4D97-AF65-F5344CB8AC3E}">
        <p14:creationId xmlns:p14="http://schemas.microsoft.com/office/powerpoint/2010/main" val="974628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2267</TotalTime>
  <Words>2526</Words>
  <Application>Microsoft Office PowerPoint</Application>
  <PresentationFormat>On-screen Show (4:3)</PresentationFormat>
  <Paragraphs>270</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Questrial</vt:lpstr>
      <vt:lpstr>Helvetica Neue</vt:lpstr>
      <vt:lpstr>Cambria Math</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Alec Courtright</dc:creator>
  <cp:lastModifiedBy>Fenn, Teresa E. (LARC-E3)[SSAI DEVELOP]</cp:lastModifiedBy>
  <cp:revision>140</cp:revision>
  <dcterms:modified xsi:type="dcterms:W3CDTF">2016-03-09T20:29:29Z</dcterms:modified>
</cp:coreProperties>
</file>