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yre, Martha (ARC-SGE)[SSAI DEVELOP]" initials="SM(D" lastIdx="1" clrIdx="6">
    <p:extLst>
      <p:ext uri="{19B8F6BF-5375-455C-9EA6-DF929625EA0E}">
        <p15:presenceInfo xmlns:p15="http://schemas.microsoft.com/office/powerpoint/2012/main" userId="S-1-5-21-330711430-3775241029-4075259233-682287" providerId="AD"/>
      </p:ext>
    </p:extLst>
  </p:cmAuthor>
  <p:cmAuthor id="1" name="Kislik, Emily A. (ARC-SGE)[SCIENCE SYSTEMS AND APPLICATIONS, INC]" initials="KEA(SAAI" lastIdx="15" clrIdx="0">
    <p:extLst>
      <p:ext uri="{19B8F6BF-5375-455C-9EA6-DF929625EA0E}">
        <p15:presenceInfo xmlns:p15="http://schemas.microsoft.com/office/powerpoint/2012/main" userId="S-1-5-21-330711430-3775241029-4075259233-612632" providerId="AD"/>
      </p:ext>
    </p:extLst>
  </p:cmAuthor>
  <p:cmAuthor id="2" name="Ly, Victoria H. (ARC-SGE)[SSAI DEVELOP]" initials="LVH(D" lastIdx="2" clrIdx="1">
    <p:extLst>
      <p:ext uri="{19B8F6BF-5375-455C-9EA6-DF929625EA0E}">
        <p15:presenceInfo xmlns:p15="http://schemas.microsoft.com/office/powerpoint/2012/main" userId="S-1-5-21-330711430-3775241029-4075259233-653669" providerId="AD"/>
      </p:ext>
    </p:extLst>
  </p:cmAuthor>
  <p:cmAuthor id="3" name="Arya, Vishal (LARC)[DEVELOP]" initials="AV(" lastIdx="22" clrIdx="2">
    <p:extLst>
      <p:ext uri="{19B8F6BF-5375-455C-9EA6-DF929625EA0E}">
        <p15:presenceInfo xmlns:p15="http://schemas.microsoft.com/office/powerpoint/2012/main" userId="S-1-5-21-330711430-3775241029-4075259233-665990" providerId="AD"/>
      </p:ext>
    </p:extLst>
  </p:cmAuthor>
  <p:cmAuthor id="4" name="Fenn, Teresa E. (LARC-E3)[SSAI DEVELOP]" initials="FTE(D" lastIdx="7" clrIdx="3">
    <p:extLst>
      <p:ext uri="{19B8F6BF-5375-455C-9EA6-DF929625EA0E}">
        <p15:presenceInfo xmlns:p15="http://schemas.microsoft.com/office/powerpoint/2012/main" userId="S-1-5-21-330711430-3775241029-4075259233-667967" providerId="AD"/>
      </p:ext>
    </p:extLst>
  </p:cmAuthor>
  <p:cmAuthor id="5" name="Nguyen, Andrew (ARC-SGE)[SCIENCE SYSTEMS AND APPLICATIONS, INC]" initials="NA(SAAI" lastIdx="1" clrIdx="4">
    <p:extLst>
      <p:ext uri="{19B8F6BF-5375-455C-9EA6-DF929625EA0E}">
        <p15:presenceInfo xmlns:p15="http://schemas.microsoft.com/office/powerpoint/2012/main" userId="S-1-5-21-330711430-3775241029-4075259233-418801" providerId="AD"/>
      </p:ext>
    </p:extLst>
  </p:cmAuthor>
  <p:cmAuthor id="6" name="Torres Perez, Juan Luis. (ARC-SGE)[Bay Area Environmental Research Institute]" initials="TPJL(AERI" lastIdx="6" clrIdx="5">
    <p:extLst>
      <p:ext uri="{19B8F6BF-5375-455C-9EA6-DF929625EA0E}">
        <p15:presenceInfo xmlns:p15="http://schemas.microsoft.com/office/powerpoint/2012/main" userId="S-1-5-21-330711430-3775241029-4075259233-4433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28" autoAdjust="0"/>
    <p:restoredTop sz="94660"/>
  </p:normalViewPr>
  <p:slideViewPr>
    <p:cSldViewPr snapToGrid="0">
      <p:cViewPr>
        <p:scale>
          <a:sx n="40" d="100"/>
          <a:sy n="40" d="100"/>
        </p:scale>
        <p:origin x="384" y="-30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image" Target="../media/image4.png"/><Relationship Id="rId21" Type="http://schemas.openxmlformats.org/officeDocument/2006/relationships/image" Target="../media/image22.jpg"/><Relationship Id="rId7" Type="http://schemas.openxmlformats.org/officeDocument/2006/relationships/image" Target="../media/image8.png"/><Relationship Id="rId12" Type="http://schemas.openxmlformats.org/officeDocument/2006/relationships/image" Target="../media/image13.jpg"/><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image" Target="../media/image3.jpeg"/><Relationship Id="rId16" Type="http://schemas.openxmlformats.org/officeDocument/2006/relationships/image" Target="../media/image17.jpg"/><Relationship Id="rId20"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jpeg"/><Relationship Id="rId5" Type="http://schemas.openxmlformats.org/officeDocument/2006/relationships/image" Target="../media/image6.png"/><Relationship Id="rId15" Type="http://schemas.openxmlformats.org/officeDocument/2006/relationships/image" Target="../media/image16.jp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a:t>A Geospatial Assessment of Environmental Variability in Puerto Rico and its </a:t>
            </a:r>
            <a:r>
              <a:rPr lang="en-US" dirty="0" smtClean="0"/>
              <a:t>Relation </a:t>
            </a:r>
            <a:r>
              <a:rPr lang="en-US" dirty="0"/>
              <a:t>to Confirmed Dengue </a:t>
            </a:r>
            <a:r>
              <a:rPr lang="en-US" dirty="0" smtClean="0"/>
              <a:t>Fever Cases</a:t>
            </a:r>
            <a:endParaRPr lang="en-US" dirty="0"/>
          </a:p>
          <a:p>
            <a:r>
              <a:rPr lang="en-US" dirty="0"/>
              <a:t> </a:t>
            </a:r>
          </a:p>
          <a:p>
            <a:endParaRPr lang="en-US" dirty="0"/>
          </a:p>
        </p:txBody>
      </p:sp>
      <p:sp>
        <p:nvSpPr>
          <p:cNvPr id="5" name="Text Placeholder 4"/>
          <p:cNvSpPr>
            <a:spLocks noGrp="1"/>
          </p:cNvSpPr>
          <p:nvPr>
            <p:ph type="body" sz="quarter" idx="10"/>
          </p:nvPr>
        </p:nvSpPr>
        <p:spPr/>
        <p:txBody>
          <a:bodyPr/>
          <a:lstStyle/>
          <a:p>
            <a:r>
              <a:rPr lang="en-US" dirty="0" smtClean="0"/>
              <a:t>Puerto Rico Health &amp; Air Quality II</a:t>
            </a:r>
            <a:endParaRPr lang="en-US" dirty="0"/>
          </a:p>
        </p:txBody>
      </p:sp>
      <p:sp>
        <p:nvSpPr>
          <p:cNvPr id="8" name="Text Placeholder 16"/>
          <p:cNvSpPr txBox="1">
            <a:spLocks/>
          </p:cNvSpPr>
          <p:nvPr/>
        </p:nvSpPr>
        <p:spPr>
          <a:xfrm>
            <a:off x="6035739" y="22302814"/>
            <a:ext cx="109728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6" name="TextBox 15"/>
          <p:cNvSpPr txBox="1"/>
          <p:nvPr/>
        </p:nvSpPr>
        <p:spPr>
          <a:xfrm>
            <a:off x="352303" y="423601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4" name="TextBox 23"/>
          <p:cNvSpPr txBox="1"/>
          <p:nvPr/>
        </p:nvSpPr>
        <p:spPr>
          <a:xfrm>
            <a:off x="457199" y="13454571"/>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8" name="TextBox 27"/>
          <p:cNvSpPr txBox="1"/>
          <p:nvPr/>
        </p:nvSpPr>
        <p:spPr>
          <a:xfrm>
            <a:off x="13223840" y="3157272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grpSp>
        <p:nvGrpSpPr>
          <p:cNvPr id="54" name="Group 53"/>
          <p:cNvGrpSpPr/>
          <p:nvPr/>
        </p:nvGrpSpPr>
        <p:grpSpPr>
          <a:xfrm>
            <a:off x="422342" y="30335156"/>
            <a:ext cx="11904996" cy="4537749"/>
            <a:chOff x="17903155" y="20681439"/>
            <a:chExt cx="8272097" cy="3871974"/>
          </a:xfrm>
        </p:grpSpPr>
        <p:sp>
          <p:nvSpPr>
            <p:cNvPr id="11" name="Text Placeholder 16"/>
            <p:cNvSpPr txBox="1">
              <a:spLocks/>
            </p:cNvSpPr>
            <p:nvPr/>
          </p:nvSpPr>
          <p:spPr>
            <a:xfrm>
              <a:off x="17945652" y="21089362"/>
              <a:ext cx="8229600" cy="346405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lgn="just">
                <a:buFont typeface="Arial" panose="020B0604020202020204" pitchFamily="34" charset="0"/>
                <a:buChar char="•"/>
              </a:pPr>
              <a:endParaRPr lang="en-US" dirty="0" smtClean="0"/>
            </a:p>
          </p:txBody>
        </p:sp>
        <p:sp>
          <p:nvSpPr>
            <p:cNvPr id="29" name="TextBox 28"/>
            <p:cNvSpPr txBox="1"/>
            <p:nvPr/>
          </p:nvSpPr>
          <p:spPr>
            <a:xfrm>
              <a:off x="17903155" y="2068143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sp>
        <p:nvSpPr>
          <p:cNvPr id="32" name="Team Members"/>
          <p:cNvSpPr txBox="1">
            <a:spLocks/>
          </p:cNvSpPr>
          <p:nvPr/>
        </p:nvSpPr>
        <p:spPr>
          <a:xfrm>
            <a:off x="914400" y="405363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Andrew Nguyen (Project </a:t>
            </a:r>
            <a:r>
              <a:rPr lang="en-US" dirty="0" smtClean="0"/>
              <a:t>Lead</a:t>
            </a:r>
            <a:r>
              <a:rPr lang="en-US" baseline="30000" dirty="0" smtClean="0"/>
              <a:t>)1,</a:t>
            </a:r>
            <a:r>
              <a:rPr lang="en-US" dirty="0" smtClean="0"/>
              <a:t>, Martha Sayre</a:t>
            </a:r>
            <a:r>
              <a:rPr lang="en-US" baseline="30000" dirty="0" smtClean="0"/>
              <a:t>1</a:t>
            </a:r>
            <a:endParaRPr lang="en-US" dirty="0"/>
          </a:p>
          <a:p>
            <a:r>
              <a:rPr lang="en-US" sz="2400" baseline="30000" dirty="0" smtClean="0"/>
              <a:t>1</a:t>
            </a:r>
            <a:r>
              <a:rPr lang="en-US" sz="2400" dirty="0" smtClean="0"/>
              <a:t>NASA Ames Research Center</a:t>
            </a:r>
            <a:endParaRPr lang="en-US" sz="2400" dirty="0"/>
          </a:p>
        </p:txBody>
      </p:sp>
      <p:sp>
        <p:nvSpPr>
          <p:cNvPr id="31" name="TextBox 30"/>
          <p:cNvSpPr txBox="1"/>
          <p:nvPr/>
        </p:nvSpPr>
        <p:spPr>
          <a:xfrm>
            <a:off x="21990239" y="8799265"/>
            <a:ext cx="487317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7" name="TextBox 6"/>
          <p:cNvSpPr txBox="1"/>
          <p:nvPr/>
        </p:nvSpPr>
        <p:spPr>
          <a:xfrm>
            <a:off x="328240" y="4850068"/>
            <a:ext cx="20926665" cy="5262979"/>
          </a:xfrm>
          <a:prstGeom prst="rect">
            <a:avLst/>
          </a:prstGeom>
          <a:noFill/>
        </p:spPr>
        <p:txBody>
          <a:bodyPr wrap="square" rtlCol="0">
            <a:spAutoFit/>
          </a:bodyPr>
          <a:lstStyle/>
          <a:p>
            <a:r>
              <a:rPr lang="en-US" sz="2400" dirty="0"/>
              <a:t>Vector-borne diseases such as dengue fever, chikungunya, and </a:t>
            </a:r>
            <a:r>
              <a:rPr lang="en-US" sz="2400" dirty="0" err="1"/>
              <a:t>Zika</a:t>
            </a:r>
            <a:r>
              <a:rPr lang="en-US" sz="2400" dirty="0"/>
              <a:t> pose a major threat to the health of Caribbean communities. </a:t>
            </a:r>
            <a:r>
              <a:rPr lang="en-US" sz="2400" i="1" dirty="0" err="1"/>
              <a:t>Aedes</a:t>
            </a:r>
            <a:r>
              <a:rPr lang="en-US" sz="2400" i="1" dirty="0"/>
              <a:t> </a:t>
            </a:r>
            <a:r>
              <a:rPr lang="en-US" sz="2400" i="1" dirty="0" err="1"/>
              <a:t>aegypti</a:t>
            </a:r>
            <a:r>
              <a:rPr lang="en-US" sz="2400" i="1" dirty="0"/>
              <a:t> (</a:t>
            </a:r>
            <a:r>
              <a:rPr lang="en-US" sz="2400" i="1" dirty="0" smtClean="0"/>
              <a:t>A. </a:t>
            </a:r>
            <a:r>
              <a:rPr lang="en-US" sz="2400" i="1" dirty="0" err="1"/>
              <a:t>a</a:t>
            </a:r>
            <a:r>
              <a:rPr lang="en-US" sz="2400" i="1" dirty="0" err="1" smtClean="0"/>
              <a:t>egypti</a:t>
            </a:r>
            <a:r>
              <a:rPr lang="en-US" sz="2400" i="1" dirty="0"/>
              <a:t>),</a:t>
            </a:r>
            <a:r>
              <a:rPr lang="en-US" sz="2400" dirty="0"/>
              <a:t> the primary vector of these viruses, is dependent on humans for reproduction, and has been detected in populated areas within Puerto Rico. The vector’s lifecycle and its transmission of dengue in Puerto Rico have been connected to specific environmental conditions. This study examined environmental conditions related to Confirmed Dengue Fever Cases (CDFC) for Puerto Rico from January 2009 - December 2013 to model the distribution of </a:t>
            </a:r>
            <a:r>
              <a:rPr lang="en-US" sz="2400" dirty="0" smtClean="0"/>
              <a:t>dengue-infected </a:t>
            </a:r>
            <a:r>
              <a:rPr lang="en-US" sz="2400" i="1" dirty="0" smtClean="0"/>
              <a:t>A. </a:t>
            </a:r>
            <a:r>
              <a:rPr lang="en-US" sz="2400" i="1" dirty="0" err="1"/>
              <a:t>aegypti</a:t>
            </a:r>
            <a:r>
              <a:rPr lang="en-US" sz="2400" dirty="0"/>
              <a:t> and its </a:t>
            </a:r>
            <a:r>
              <a:rPr lang="en-US" sz="2400" dirty="0" smtClean="0"/>
              <a:t>relationship </a:t>
            </a:r>
            <a:r>
              <a:rPr lang="en-US" sz="2400" dirty="0"/>
              <a:t>to these conditions. This project used monthly NASA Terra/ Aqua MODIS Normalized Difference Water </a:t>
            </a:r>
            <a:r>
              <a:rPr lang="en-US" sz="2400" dirty="0" smtClean="0"/>
              <a:t>Index (NDWI), </a:t>
            </a:r>
            <a:r>
              <a:rPr lang="en-US" sz="2400" dirty="0"/>
              <a:t>along with day and night land surface temperature (DLST / NLST) products, Geostationary Operational Environmental Satellite system Puerto Rico Water Energy </a:t>
            </a:r>
            <a:r>
              <a:rPr lang="en-US" sz="2400" dirty="0" smtClean="0"/>
              <a:t>Balance (GOES-PRWEB) relative humidity (RH), Climate </a:t>
            </a:r>
            <a:r>
              <a:rPr lang="en-US" sz="2400" dirty="0"/>
              <a:t>Hazards Group </a:t>
            </a:r>
            <a:r>
              <a:rPr lang="en-US" sz="2400" dirty="0" err="1"/>
              <a:t>InfraRed</a:t>
            </a:r>
            <a:r>
              <a:rPr lang="en-US" sz="2400" dirty="0"/>
              <a:t> Precipitation </a:t>
            </a:r>
            <a:r>
              <a:rPr lang="en-US" sz="2400" dirty="0" smtClean="0"/>
              <a:t>with Stations (CHIRPS) </a:t>
            </a:r>
            <a:r>
              <a:rPr lang="en-US" sz="2400" dirty="0"/>
              <a:t>total precipitation (TP) modeled </a:t>
            </a:r>
            <a:r>
              <a:rPr lang="en-US" sz="2400" dirty="0" smtClean="0"/>
              <a:t>data, and Population Density (</a:t>
            </a:r>
            <a:r>
              <a:rPr lang="en-US" sz="2400" dirty="0" err="1" smtClean="0"/>
              <a:t>PopD</a:t>
            </a:r>
            <a:r>
              <a:rPr lang="en-US" sz="2400" dirty="0" smtClean="0"/>
              <a:t>) data from </a:t>
            </a:r>
            <a:r>
              <a:rPr lang="en-US" sz="2400" dirty="0" err="1" smtClean="0"/>
              <a:t>WorldPop</a:t>
            </a:r>
            <a:r>
              <a:rPr lang="en-US" sz="2400" dirty="0" smtClean="0"/>
              <a:t>. </a:t>
            </a:r>
            <a:r>
              <a:rPr lang="en-US" sz="2400" dirty="0"/>
              <a:t>A Maximum Entropy Species Distribution Model and Earth Trends Modeler within Clark Labs’ </a:t>
            </a:r>
            <a:r>
              <a:rPr lang="en-US" sz="2400" dirty="0" err="1"/>
              <a:t>TerrSet</a:t>
            </a:r>
            <a:r>
              <a:rPr lang="en-US" sz="2400" dirty="0"/>
              <a:t> were used to spatially delineate monthly </a:t>
            </a:r>
            <a:r>
              <a:rPr lang="en-US" sz="2400" i="1" dirty="0" smtClean="0"/>
              <a:t>A. </a:t>
            </a:r>
            <a:r>
              <a:rPr lang="en-US" sz="2400" i="1" dirty="0" err="1"/>
              <a:t>aegypti</a:t>
            </a:r>
            <a:r>
              <a:rPr lang="en-US" sz="2400" dirty="0"/>
              <a:t> habitat suitability, determine the permutation importance of the environmental conditions, and quantify island-wide environmental trends. </a:t>
            </a:r>
            <a:r>
              <a:rPr lang="en-US" sz="2400" dirty="0" smtClean="0"/>
              <a:t>Population density and elevation had the highest mean relative importance above all other variables, which supports our background knowledge. TP had </a:t>
            </a:r>
            <a:r>
              <a:rPr lang="en-US" sz="2400" dirty="0"/>
              <a:t>the highest mean relative importance of the dynamic environmental </a:t>
            </a:r>
            <a:r>
              <a:rPr lang="en-US" sz="2400" dirty="0" smtClean="0"/>
              <a:t>variables, while CDFC seasonality and </a:t>
            </a:r>
            <a:r>
              <a:rPr lang="en-US" sz="2400" dirty="0"/>
              <a:t>environmental conditions moderately coincide with </a:t>
            </a:r>
            <a:r>
              <a:rPr lang="en-US" sz="2400" dirty="0" smtClean="0"/>
              <a:t>one another </a:t>
            </a:r>
            <a:r>
              <a:rPr lang="en-US" sz="2400" dirty="0"/>
              <a:t>in the more recent </a:t>
            </a:r>
            <a:r>
              <a:rPr lang="en-US" sz="2400" dirty="0" smtClean="0"/>
              <a:t>years </a:t>
            </a:r>
            <a:r>
              <a:rPr lang="en-US" sz="2400" dirty="0"/>
              <a:t>of the project time period. </a:t>
            </a:r>
            <a:r>
              <a:rPr lang="en-US" sz="2400" dirty="0" smtClean="0"/>
              <a:t>This agrees </a:t>
            </a:r>
            <a:r>
              <a:rPr lang="en-US" sz="2400" dirty="0"/>
              <a:t>with several studies that climatic environmental conditions play a significant role in disease </a:t>
            </a:r>
            <a:r>
              <a:rPr lang="en-US" sz="2400" dirty="0" smtClean="0"/>
              <a:t>transmission</a:t>
            </a:r>
            <a:r>
              <a:rPr lang="en-US" sz="2400" dirty="0"/>
              <a:t> </a:t>
            </a:r>
            <a:r>
              <a:rPr lang="en-US" sz="2400" dirty="0" smtClean="0"/>
              <a:t>from a geospatial standpoint.</a:t>
            </a:r>
            <a:endParaRPr lang="en-US" sz="2400" dirty="0"/>
          </a:p>
          <a:p>
            <a:r>
              <a:rPr lang="en-US" sz="2400" dirty="0"/>
              <a:t> </a:t>
            </a:r>
          </a:p>
          <a:p>
            <a:pPr algn="just"/>
            <a:endParaRPr lang="en-US" sz="2400" dirty="0"/>
          </a:p>
        </p:txBody>
      </p:sp>
      <p:grpSp>
        <p:nvGrpSpPr>
          <p:cNvPr id="70" name="Group 69"/>
          <p:cNvGrpSpPr/>
          <p:nvPr/>
        </p:nvGrpSpPr>
        <p:grpSpPr>
          <a:xfrm>
            <a:off x="292467" y="9244020"/>
            <a:ext cx="8253663" cy="4295787"/>
            <a:chOff x="11573208" y="5124165"/>
            <a:chExt cx="8253663" cy="4295787"/>
          </a:xfrm>
        </p:grpSpPr>
        <p:sp>
          <p:nvSpPr>
            <p:cNvPr id="15" name="Text Placeholder 16"/>
            <p:cNvSpPr txBox="1">
              <a:spLocks/>
            </p:cNvSpPr>
            <p:nvPr/>
          </p:nvSpPr>
          <p:spPr>
            <a:xfrm>
              <a:off x="11573208" y="5862588"/>
              <a:ext cx="8229600" cy="355736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b="1" dirty="0" smtClean="0">
                  <a:solidFill>
                    <a:schemeClr val="accent1"/>
                  </a:solidFill>
                </a:rPr>
                <a:t>Develop</a:t>
              </a:r>
              <a:r>
                <a:rPr lang="en-US" sz="2400" dirty="0" smtClean="0"/>
                <a:t> methods to examine the relationship between environmental conditions and</a:t>
              </a:r>
              <a:r>
                <a:rPr lang="en-US" sz="2400" i="1" dirty="0" smtClean="0"/>
                <a:t> A. </a:t>
              </a:r>
              <a:r>
                <a:rPr lang="en-US" sz="2400" i="1" dirty="0" err="1" smtClean="0"/>
                <a:t>aegypti</a:t>
              </a:r>
              <a:r>
                <a:rPr lang="en-US" sz="2400" i="1" dirty="0" smtClean="0"/>
                <a:t> </a:t>
              </a:r>
              <a:r>
                <a:rPr lang="en-US" sz="2400" dirty="0" smtClean="0"/>
                <a:t>proliferation throughout the island.</a:t>
              </a:r>
              <a:endParaRPr lang="en-US" sz="2400" dirty="0" smtClean="0">
                <a:solidFill>
                  <a:srgbClr val="767171"/>
                </a:solidFill>
              </a:endParaRPr>
            </a:p>
            <a:p>
              <a:pPr marL="347663" indent="-347663"/>
              <a:r>
                <a:rPr lang="en-US" sz="2400" b="1" dirty="0" smtClean="0">
                  <a:solidFill>
                    <a:schemeClr val="accent1"/>
                  </a:solidFill>
                </a:rPr>
                <a:t>Use</a:t>
              </a:r>
              <a:r>
                <a:rPr lang="en-US" sz="2400" dirty="0" smtClean="0">
                  <a:solidFill>
                    <a:srgbClr val="767171"/>
                  </a:solidFill>
                </a:rPr>
                <a:t> the Maximum Entropy Species Distribution Model to determine the contribution of environmental conditions to CDFC epidemics and produce </a:t>
              </a:r>
              <a:r>
                <a:rPr lang="en-US" sz="2400" i="1" dirty="0" smtClean="0">
                  <a:solidFill>
                    <a:srgbClr val="767171"/>
                  </a:solidFill>
                </a:rPr>
                <a:t>A. </a:t>
              </a:r>
              <a:r>
                <a:rPr lang="en-US" sz="2400" i="1" dirty="0" err="1" smtClean="0">
                  <a:solidFill>
                    <a:srgbClr val="767171"/>
                  </a:solidFill>
                </a:rPr>
                <a:t>aegypti</a:t>
              </a:r>
              <a:r>
                <a:rPr lang="en-US" sz="2400" i="1" dirty="0" smtClean="0">
                  <a:solidFill>
                    <a:srgbClr val="767171"/>
                  </a:solidFill>
                </a:rPr>
                <a:t> </a:t>
              </a:r>
              <a:r>
                <a:rPr lang="en-US" sz="2400" dirty="0" smtClean="0">
                  <a:solidFill>
                    <a:srgbClr val="767171"/>
                  </a:solidFill>
                </a:rPr>
                <a:t>habitat suitability maps.</a:t>
              </a:r>
            </a:p>
            <a:p>
              <a:pPr marL="347663" indent="-347663"/>
              <a:r>
                <a:rPr lang="en-US" sz="2400" b="1" dirty="0" smtClean="0">
                  <a:solidFill>
                    <a:schemeClr val="accent1"/>
                  </a:solidFill>
                </a:rPr>
                <a:t>Analyze</a:t>
              </a:r>
              <a:r>
                <a:rPr lang="en-US" sz="2400" dirty="0" smtClean="0"/>
                <a:t> seasonal and inter annual changes regarding environmental conditions to better understand the relationship between CDFC and environmental  seasonality. </a:t>
              </a:r>
            </a:p>
            <a:p>
              <a:pPr marL="347663" indent="-347663" algn="just"/>
              <a:endParaRPr lang="en-US" sz="2400" dirty="0" smtClean="0"/>
            </a:p>
          </p:txBody>
        </p:sp>
        <p:sp>
          <p:nvSpPr>
            <p:cNvPr id="23" name="TextBox 22"/>
            <p:cNvSpPr txBox="1"/>
            <p:nvPr/>
          </p:nvSpPr>
          <p:spPr>
            <a:xfrm>
              <a:off x="11597271" y="512416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grpSp>
      <p:sp>
        <p:nvSpPr>
          <p:cNvPr id="80" name="Rectangle 79"/>
          <p:cNvSpPr/>
          <p:nvPr/>
        </p:nvSpPr>
        <p:spPr>
          <a:xfrm>
            <a:off x="22860000" y="17699463"/>
            <a:ext cx="3429000" cy="461665"/>
          </a:xfrm>
          <a:prstGeom prst="rect">
            <a:avLst/>
          </a:prstGeom>
        </p:spPr>
        <p:txBody>
          <a:bodyPr wrap="square">
            <a:spAutoFit/>
          </a:bodyPr>
          <a:lstStyle/>
          <a:p>
            <a:pPr algn="ctr"/>
            <a:endParaRPr lang="en-US" sz="2400" i="1" dirty="0"/>
          </a:p>
        </p:txBody>
      </p:sp>
      <p:sp>
        <p:nvSpPr>
          <p:cNvPr id="14" name="TextBox 13"/>
          <p:cNvSpPr txBox="1"/>
          <p:nvPr/>
        </p:nvSpPr>
        <p:spPr>
          <a:xfrm>
            <a:off x="2575806" y="17335510"/>
            <a:ext cx="184731" cy="1023037"/>
          </a:xfrm>
          <a:prstGeom prst="rect">
            <a:avLst/>
          </a:prstGeom>
          <a:noFill/>
        </p:spPr>
        <p:txBody>
          <a:bodyPr wrap="none" rtlCol="0">
            <a:spAutoFit/>
          </a:bodyPr>
          <a:lstStyle/>
          <a:p>
            <a:endParaRPr lang="en-US" dirty="0"/>
          </a:p>
        </p:txBody>
      </p:sp>
      <p:grpSp>
        <p:nvGrpSpPr>
          <p:cNvPr id="68" name="Group 67"/>
          <p:cNvGrpSpPr/>
          <p:nvPr/>
        </p:nvGrpSpPr>
        <p:grpSpPr>
          <a:xfrm>
            <a:off x="8580984" y="8935102"/>
            <a:ext cx="7222789" cy="5909834"/>
            <a:chOff x="463355" y="10098751"/>
            <a:chExt cx="7222789" cy="5909834"/>
          </a:xfrm>
        </p:grpSpPr>
        <p:pic>
          <p:nvPicPr>
            <p:cNvPr id="88" name="Picture 87"/>
            <p:cNvPicPr>
              <a:picLocks noChangeAspect="1"/>
            </p:cNvPicPr>
            <p:nvPr/>
          </p:nvPicPr>
          <p:blipFill rotWithShape="1">
            <a:blip r:embed="rId2" cstate="print">
              <a:extLst>
                <a:ext uri="{28A0092B-C50C-407E-A947-70E740481C1C}">
                  <a14:useLocalDpi xmlns:a14="http://schemas.microsoft.com/office/drawing/2010/main" val="0"/>
                </a:ext>
              </a:extLst>
            </a:blip>
            <a:srcRect l="1026" t="16347" b="16901"/>
            <a:stretch/>
          </p:blipFill>
          <p:spPr>
            <a:xfrm rot="10800000" flipH="1" flipV="1">
              <a:off x="585996" y="10886025"/>
              <a:ext cx="7043636" cy="3321013"/>
            </a:xfrm>
            <a:prstGeom prst="rect">
              <a:avLst/>
            </a:prstGeom>
            <a:ln w="38100" cap="sq">
              <a:solidFill>
                <a:schemeClr val="tx1"/>
              </a:solidFill>
              <a:prstDash val="solid"/>
              <a:miter lim="800000"/>
            </a:ln>
            <a:effectLst/>
          </p:spPr>
        </p:pic>
        <p:sp>
          <p:nvSpPr>
            <p:cNvPr id="25" name="TextBox 24"/>
            <p:cNvSpPr txBox="1"/>
            <p:nvPr/>
          </p:nvSpPr>
          <p:spPr>
            <a:xfrm>
              <a:off x="496431" y="10098751"/>
              <a:ext cx="32281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83" name="TextBox 82"/>
            <p:cNvSpPr txBox="1"/>
            <p:nvPr/>
          </p:nvSpPr>
          <p:spPr>
            <a:xfrm>
              <a:off x="463355" y="14315814"/>
              <a:ext cx="7222789" cy="1692771"/>
            </a:xfrm>
            <a:prstGeom prst="rect">
              <a:avLst/>
            </a:prstGeom>
            <a:noFill/>
          </p:spPr>
          <p:txBody>
            <a:bodyPr wrap="square" rtlCol="0">
              <a:spAutoFit/>
            </a:bodyPr>
            <a:lstStyle/>
            <a:p>
              <a:pPr algn="just"/>
              <a:r>
                <a:rPr lang="en-US" sz="1600" dirty="0" smtClean="0"/>
                <a:t>The Commonwealth of Puerto Rico has an area of appx. 9,104 km</a:t>
              </a:r>
              <a:r>
                <a:rPr lang="en-US" sz="1600" baseline="30000" dirty="0" smtClean="0"/>
                <a:t>2</a:t>
              </a:r>
              <a:r>
                <a:rPr lang="en-US" sz="1600" dirty="0" smtClean="0"/>
                <a:t>. It is divided into 78 municipalities. The </a:t>
              </a:r>
              <a:r>
                <a:rPr lang="en-US" sz="1600" dirty="0"/>
                <a:t>climate is tropical with annual average temperatures between 21°C and 27°C, and a rainy season from April to November. Climate varies along the length of the island, with the drier </a:t>
              </a:r>
              <a:r>
                <a:rPr lang="en-US" sz="1600" dirty="0" smtClean="0"/>
                <a:t>regions predominantly </a:t>
              </a:r>
              <a:r>
                <a:rPr lang="en-US" sz="1600" dirty="0"/>
                <a:t>occurring in the south.</a:t>
              </a:r>
            </a:p>
            <a:p>
              <a:r>
                <a:rPr lang="en-US" sz="2400" dirty="0"/>
                <a:t/>
              </a:r>
              <a:br>
                <a:rPr lang="en-US" sz="2400" dirty="0"/>
              </a:br>
              <a:endParaRPr lang="en-US" sz="2400" baseline="30000" dirty="0"/>
            </a:p>
          </p:txBody>
        </p:sp>
      </p:grpSp>
      <p:sp>
        <p:nvSpPr>
          <p:cNvPr id="6" name="TextBox 5"/>
          <p:cNvSpPr txBox="1"/>
          <p:nvPr/>
        </p:nvSpPr>
        <p:spPr>
          <a:xfrm>
            <a:off x="457199" y="22105145"/>
            <a:ext cx="7382965" cy="1323439"/>
          </a:xfrm>
          <a:prstGeom prst="rect">
            <a:avLst/>
          </a:prstGeom>
          <a:noFill/>
        </p:spPr>
        <p:txBody>
          <a:bodyPr wrap="square" rtlCol="0">
            <a:spAutoFit/>
          </a:bodyPr>
          <a:lstStyle/>
          <a:p>
            <a:pPr algn="just"/>
            <a:r>
              <a:rPr lang="en-US" sz="1600" dirty="0" smtClean="0"/>
              <a:t>The data project workflow. Two approaches were taken (upper and lower sections). The upper section outlines the </a:t>
            </a:r>
            <a:r>
              <a:rPr lang="en-US" sz="1600" dirty="0">
                <a:solidFill>
                  <a:srgbClr val="00B050"/>
                </a:solidFill>
              </a:rPr>
              <a:t>environmental conditions </a:t>
            </a:r>
            <a:r>
              <a:rPr lang="en-US" sz="1600" dirty="0" smtClean="0"/>
              <a:t>as inputs into the </a:t>
            </a:r>
            <a:r>
              <a:rPr lang="en-US" sz="1600" dirty="0">
                <a:solidFill>
                  <a:srgbClr val="FF0000"/>
                </a:solidFill>
              </a:rPr>
              <a:t>Maximum Entropy </a:t>
            </a:r>
            <a:r>
              <a:rPr lang="en-US" sz="1600" dirty="0"/>
              <a:t>model </a:t>
            </a:r>
            <a:r>
              <a:rPr lang="en-US" sz="1600" dirty="0" smtClean="0"/>
              <a:t>along with </a:t>
            </a:r>
            <a:r>
              <a:rPr lang="en-US" sz="1600" dirty="0" smtClean="0">
                <a:solidFill>
                  <a:srgbClr val="0070C0"/>
                </a:solidFill>
              </a:rPr>
              <a:t>potential model results</a:t>
            </a:r>
            <a:r>
              <a:rPr lang="en-US" sz="1600" dirty="0" smtClean="0"/>
              <a:t>. The lower section outlines the use of </a:t>
            </a:r>
            <a:r>
              <a:rPr lang="en-US" sz="1600" dirty="0" smtClean="0">
                <a:solidFill>
                  <a:srgbClr val="7030A0"/>
                </a:solidFill>
              </a:rPr>
              <a:t>Hydrological Unit Code 8 (HUC-8) </a:t>
            </a:r>
            <a:r>
              <a:rPr lang="en-US" sz="1600" dirty="0" smtClean="0"/>
              <a:t>as study regions </a:t>
            </a:r>
            <a:r>
              <a:rPr lang="en-US" sz="1600" dirty="0" smtClean="0">
                <a:solidFill>
                  <a:schemeClr val="tx1">
                    <a:lumMod val="50000"/>
                  </a:schemeClr>
                </a:solidFill>
              </a:rPr>
              <a:t>for  Earth Trends Modeler </a:t>
            </a:r>
            <a:r>
              <a:rPr lang="en-US" sz="1600" dirty="0" smtClean="0"/>
              <a:t>to delineate </a:t>
            </a:r>
            <a:r>
              <a:rPr lang="en-US" sz="1600" dirty="0" smtClean="0">
                <a:solidFill>
                  <a:srgbClr val="0070C0"/>
                </a:solidFill>
              </a:rPr>
              <a:t>seasonal and inter annual trends.</a:t>
            </a:r>
            <a:endParaRPr lang="en-US" sz="1600" dirty="0">
              <a:solidFill>
                <a:srgbClr val="0070C0"/>
              </a:solidFill>
            </a:endParaRPr>
          </a:p>
        </p:txBody>
      </p:sp>
      <p:grpSp>
        <p:nvGrpSpPr>
          <p:cNvPr id="71" name="Group 70"/>
          <p:cNvGrpSpPr/>
          <p:nvPr/>
        </p:nvGrpSpPr>
        <p:grpSpPr>
          <a:xfrm>
            <a:off x="21254905" y="4608724"/>
            <a:ext cx="5288786" cy="3861834"/>
            <a:chOff x="8036977" y="10581629"/>
            <a:chExt cx="5962098" cy="4239432"/>
          </a:xfrm>
        </p:grpSpPr>
        <p:sp>
          <p:nvSpPr>
            <p:cNvPr id="26" name="TextBox 25"/>
            <p:cNvSpPr txBox="1"/>
            <p:nvPr/>
          </p:nvSpPr>
          <p:spPr>
            <a:xfrm>
              <a:off x="8036977" y="10581629"/>
              <a:ext cx="5962098"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Earth Observations</a:t>
              </a:r>
            </a:p>
          </p:txBody>
        </p:sp>
        <p:grpSp>
          <p:nvGrpSpPr>
            <p:cNvPr id="36" name="Group 35"/>
            <p:cNvGrpSpPr/>
            <p:nvPr/>
          </p:nvGrpSpPr>
          <p:grpSpPr>
            <a:xfrm>
              <a:off x="8866446" y="11249423"/>
              <a:ext cx="4491250" cy="3571638"/>
              <a:chOff x="22750773" y="17089975"/>
              <a:chExt cx="4491250" cy="3571638"/>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0861" y="18615836"/>
                <a:ext cx="1908697" cy="175832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1667">
                <a:off x="25475052" y="17089975"/>
                <a:ext cx="1766971" cy="1436334"/>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50773" y="18719634"/>
                <a:ext cx="1868034" cy="134086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21070">
                <a:off x="22839897" y="17269129"/>
                <a:ext cx="2166769" cy="1082390"/>
              </a:xfrm>
              <a:prstGeom prst="rect">
                <a:avLst/>
              </a:prstGeom>
            </p:spPr>
          </p:pic>
          <p:sp>
            <p:nvSpPr>
              <p:cNvPr id="35" name="TextBox 34"/>
              <p:cNvSpPr txBox="1"/>
              <p:nvPr/>
            </p:nvSpPr>
            <p:spPr>
              <a:xfrm>
                <a:off x="22750773" y="20199947"/>
                <a:ext cx="1909497" cy="461665"/>
              </a:xfrm>
              <a:prstGeom prst="rect">
                <a:avLst/>
              </a:prstGeom>
              <a:noFill/>
            </p:spPr>
            <p:txBody>
              <a:bodyPr wrap="none" rtlCol="0">
                <a:spAutoFit/>
              </a:bodyPr>
              <a:lstStyle/>
              <a:p>
                <a:r>
                  <a:rPr lang="en-US" sz="2400" dirty="0" smtClean="0"/>
                  <a:t>Terra-MODIS</a:t>
                </a:r>
                <a:endParaRPr lang="en-US" sz="2400" dirty="0"/>
              </a:p>
            </p:txBody>
          </p:sp>
          <p:sp>
            <p:nvSpPr>
              <p:cNvPr id="77" name="TextBox 76"/>
              <p:cNvSpPr txBox="1"/>
              <p:nvPr/>
            </p:nvSpPr>
            <p:spPr>
              <a:xfrm>
                <a:off x="22854480" y="18267557"/>
                <a:ext cx="1906291" cy="461665"/>
              </a:xfrm>
              <a:prstGeom prst="rect">
                <a:avLst/>
              </a:prstGeom>
              <a:noFill/>
            </p:spPr>
            <p:txBody>
              <a:bodyPr wrap="none" rtlCol="0">
                <a:spAutoFit/>
              </a:bodyPr>
              <a:lstStyle/>
              <a:p>
                <a:r>
                  <a:rPr lang="en-US" sz="2400" dirty="0" smtClean="0"/>
                  <a:t>Aqua-MODIS</a:t>
                </a:r>
                <a:endParaRPr lang="en-US" sz="2400" dirty="0"/>
              </a:p>
            </p:txBody>
          </p:sp>
          <p:sp>
            <p:nvSpPr>
              <p:cNvPr id="81" name="TextBox 80"/>
              <p:cNvSpPr txBox="1"/>
              <p:nvPr/>
            </p:nvSpPr>
            <p:spPr>
              <a:xfrm>
                <a:off x="25303103" y="18315670"/>
                <a:ext cx="1540806" cy="461665"/>
              </a:xfrm>
              <a:prstGeom prst="rect">
                <a:avLst/>
              </a:prstGeom>
              <a:noFill/>
            </p:spPr>
            <p:txBody>
              <a:bodyPr wrap="none" rtlCol="0">
                <a:spAutoFit/>
              </a:bodyPr>
              <a:lstStyle/>
              <a:p>
                <a:r>
                  <a:rPr lang="en-US" sz="2400" dirty="0" smtClean="0"/>
                  <a:t>TRMM-PR</a:t>
                </a:r>
                <a:endParaRPr lang="en-US" sz="2400" dirty="0"/>
              </a:p>
            </p:txBody>
          </p:sp>
          <p:sp>
            <p:nvSpPr>
              <p:cNvPr id="85" name="TextBox 84"/>
              <p:cNvSpPr txBox="1"/>
              <p:nvPr/>
            </p:nvSpPr>
            <p:spPr>
              <a:xfrm>
                <a:off x="25096906" y="20199948"/>
                <a:ext cx="1887055" cy="461665"/>
              </a:xfrm>
              <a:prstGeom prst="rect">
                <a:avLst/>
              </a:prstGeom>
              <a:noFill/>
            </p:spPr>
            <p:txBody>
              <a:bodyPr wrap="none" rtlCol="0">
                <a:spAutoFit/>
              </a:bodyPr>
              <a:lstStyle/>
              <a:p>
                <a:r>
                  <a:rPr lang="en-US" sz="2400" dirty="0" smtClean="0"/>
                  <a:t>Landsat 5-TM</a:t>
                </a:r>
                <a:endParaRPr lang="en-US" sz="2400" dirty="0"/>
              </a:p>
            </p:txBody>
          </p:sp>
        </p:grpSp>
      </p:grpSp>
      <p:sp>
        <p:nvSpPr>
          <p:cNvPr id="45" name="Right Arrow 44"/>
          <p:cNvSpPr/>
          <p:nvPr/>
        </p:nvSpPr>
        <p:spPr>
          <a:xfrm>
            <a:off x="7314053" y="16052881"/>
            <a:ext cx="928357"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8624132" y="14337795"/>
            <a:ext cx="3858977" cy="3804176"/>
            <a:chOff x="8011806" y="13085923"/>
            <a:chExt cx="3001229" cy="1833539"/>
          </a:xfrm>
          <a:noFill/>
        </p:grpSpPr>
        <p:sp>
          <p:nvSpPr>
            <p:cNvPr id="46" name="TextBox 45"/>
            <p:cNvSpPr txBox="1"/>
            <p:nvPr/>
          </p:nvSpPr>
          <p:spPr>
            <a:xfrm>
              <a:off x="8238196" y="13662730"/>
              <a:ext cx="2697894" cy="827469"/>
            </a:xfrm>
            <a:prstGeom prst="rect">
              <a:avLst/>
            </a:prstGeom>
            <a:grpFill/>
          </p:spPr>
          <p:txBody>
            <a:bodyPr wrap="square" rtlCol="0">
              <a:spAutoFit/>
            </a:bodyPr>
            <a:lstStyle/>
            <a:p>
              <a:pPr algn="ctr"/>
              <a:r>
                <a:rPr lang="en-US" sz="2800" b="1" dirty="0" smtClean="0"/>
                <a:t>Maximum Entropy Habitat Suitability Model</a:t>
              </a:r>
              <a:endParaRPr lang="en-US" sz="2800" b="1" dirty="0"/>
            </a:p>
          </p:txBody>
        </p:sp>
        <p:sp>
          <p:nvSpPr>
            <p:cNvPr id="47" name="Flowchart: Alternate Process 46"/>
            <p:cNvSpPr/>
            <p:nvPr/>
          </p:nvSpPr>
          <p:spPr>
            <a:xfrm>
              <a:off x="8011806" y="13085923"/>
              <a:ext cx="3001229" cy="1833539"/>
            </a:xfrm>
            <a:prstGeom prst="flowChartAlternateProcess">
              <a:avLst/>
            </a:prstGeom>
            <a:grp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21549242" y="16058895"/>
            <a:ext cx="3412817" cy="1384995"/>
          </a:xfrm>
          <a:prstGeom prst="rect">
            <a:avLst/>
          </a:prstGeom>
          <a:noFill/>
          <a:ln w="63500">
            <a:solidFill>
              <a:srgbClr val="0070C0"/>
            </a:solidFill>
          </a:ln>
        </p:spPr>
        <p:txBody>
          <a:bodyPr wrap="square" rtlCol="0">
            <a:spAutoFit/>
          </a:bodyPr>
          <a:lstStyle/>
          <a:p>
            <a:pPr algn="ctr"/>
            <a:r>
              <a:rPr lang="en-US" sz="2800" b="1" dirty="0"/>
              <a:t>Relative Importance of variables</a:t>
            </a:r>
          </a:p>
          <a:p>
            <a:pPr algn="ctr"/>
            <a:r>
              <a:rPr lang="en-US" sz="2800" b="1" dirty="0"/>
              <a:t>to </a:t>
            </a:r>
            <a:r>
              <a:rPr lang="en-US" sz="2800" b="1" dirty="0" smtClean="0"/>
              <a:t>CDFC</a:t>
            </a:r>
            <a:endParaRPr lang="en-US" sz="2800" b="1" dirty="0"/>
          </a:p>
        </p:txBody>
      </p:sp>
      <p:sp>
        <p:nvSpPr>
          <p:cNvPr id="82" name="Right Arrow 81"/>
          <p:cNvSpPr/>
          <p:nvPr/>
        </p:nvSpPr>
        <p:spPr>
          <a:xfrm>
            <a:off x="12825949" y="15950459"/>
            <a:ext cx="1053070"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Bent-Up Arrow 115"/>
          <p:cNvSpPr/>
          <p:nvPr/>
        </p:nvSpPr>
        <p:spPr>
          <a:xfrm flipV="1">
            <a:off x="12784168" y="14666192"/>
            <a:ext cx="10750732" cy="1166802"/>
          </a:xfrm>
          <a:prstGeom prst="bentUpArrow">
            <a:avLst>
              <a:gd name="adj1" fmla="val 25000"/>
              <a:gd name="adj2" fmla="val 25690"/>
              <a:gd name="adj3" fmla="val 25000"/>
            </a:avLst>
          </a:prstGeom>
          <a:solidFill>
            <a:schemeClr val="accent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V="1">
            <a:off x="7052785" y="18449398"/>
            <a:ext cx="19754574" cy="2148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16235926" y="9128773"/>
            <a:ext cx="5874667" cy="5025611"/>
            <a:chOff x="17995005" y="13935229"/>
            <a:chExt cx="8379624" cy="3358646"/>
          </a:xfrm>
        </p:grpSpPr>
        <p:pic>
          <p:nvPicPr>
            <p:cNvPr id="130" name="Picture 129"/>
            <p:cNvPicPr>
              <a:picLocks noChangeAspect="1"/>
            </p:cNvPicPr>
            <p:nvPr/>
          </p:nvPicPr>
          <p:blipFill>
            <a:blip r:embed="rId7"/>
            <a:stretch>
              <a:fillRect/>
            </a:stretch>
          </p:blipFill>
          <p:spPr>
            <a:xfrm>
              <a:off x="20386350" y="15916114"/>
              <a:ext cx="3677541" cy="1377761"/>
            </a:xfrm>
            <a:prstGeom prst="rect">
              <a:avLst/>
            </a:prstGeom>
          </p:spPr>
        </p:pic>
        <p:sp>
          <p:nvSpPr>
            <p:cNvPr id="133" name="Text Placeholder 16"/>
            <p:cNvSpPr txBox="1">
              <a:spLocks/>
            </p:cNvSpPr>
            <p:nvPr/>
          </p:nvSpPr>
          <p:spPr>
            <a:xfrm>
              <a:off x="18145028" y="14504066"/>
              <a:ext cx="8229601" cy="196878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600"/>
                </a:spcBef>
              </a:pPr>
              <a:r>
                <a:rPr lang="en-US" sz="2400" dirty="0" smtClean="0"/>
                <a:t>University of Puerto Rico, Graduate School of Medical Sciences </a:t>
              </a:r>
            </a:p>
            <a:p>
              <a:pPr marL="347663" indent="-347663">
                <a:spcBef>
                  <a:spcPts val="600"/>
                </a:spcBef>
              </a:pPr>
              <a:r>
                <a:rPr lang="en-US" sz="2400" dirty="0" smtClean="0"/>
                <a:t>Center for Disease Control (CDC) – Dengue Branch</a:t>
              </a:r>
            </a:p>
            <a:p>
              <a:pPr marL="347663" indent="-347663">
                <a:spcBef>
                  <a:spcPts val="600"/>
                </a:spcBef>
              </a:pPr>
              <a:r>
                <a:rPr lang="en-US" sz="2400" dirty="0" smtClean="0"/>
                <a:t>Puerto Rico Department of Health </a:t>
              </a:r>
            </a:p>
            <a:p>
              <a:pPr marL="0" indent="0">
                <a:buNone/>
              </a:pPr>
              <a:endParaRPr lang="en-US" dirty="0" smtClean="0"/>
            </a:p>
          </p:txBody>
        </p:sp>
        <p:sp>
          <p:nvSpPr>
            <p:cNvPr id="102" name="TextBox 101"/>
            <p:cNvSpPr txBox="1"/>
            <p:nvPr/>
          </p:nvSpPr>
          <p:spPr>
            <a:xfrm>
              <a:off x="17995005" y="13935229"/>
              <a:ext cx="8229600" cy="1750286"/>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sp>
        <p:nvSpPr>
          <p:cNvPr id="103" name="Text Placeholder 16"/>
          <p:cNvSpPr txBox="1">
            <a:spLocks/>
          </p:cNvSpPr>
          <p:nvPr/>
        </p:nvSpPr>
        <p:spPr>
          <a:xfrm>
            <a:off x="457199" y="30797468"/>
            <a:ext cx="8509379" cy="43555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dirty="0" smtClean="0"/>
          </a:p>
        </p:txBody>
      </p:sp>
      <p:sp>
        <p:nvSpPr>
          <p:cNvPr id="40" name="Rectangle 39"/>
          <p:cNvSpPr/>
          <p:nvPr/>
        </p:nvSpPr>
        <p:spPr>
          <a:xfrm>
            <a:off x="549760" y="14231913"/>
            <a:ext cx="6524762" cy="7789478"/>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456789" y="19405545"/>
            <a:ext cx="4462666" cy="566793"/>
          </a:xfrm>
          <a:prstGeom prst="rect">
            <a:avLst/>
          </a:prstGeom>
          <a:noFill/>
        </p:spPr>
        <p:txBody>
          <a:bodyPr wrap="none" rtlCol="0">
            <a:spAutoFit/>
          </a:bodyPr>
          <a:lstStyle/>
          <a:p>
            <a:r>
              <a:rPr lang="en-US" sz="2800" b="1" dirty="0" smtClean="0"/>
              <a:t>Monthly Jan 2009- Dec 2013</a:t>
            </a:r>
            <a:endParaRPr lang="en-US" sz="2800" b="1" dirty="0"/>
          </a:p>
        </p:txBody>
      </p:sp>
      <p:sp>
        <p:nvSpPr>
          <p:cNvPr id="13" name="Rectangle 12"/>
          <p:cNvSpPr/>
          <p:nvPr/>
        </p:nvSpPr>
        <p:spPr>
          <a:xfrm>
            <a:off x="4111276" y="20664591"/>
            <a:ext cx="3291660" cy="830997"/>
          </a:xfrm>
          <a:prstGeom prst="rect">
            <a:avLst/>
          </a:prstGeom>
        </p:spPr>
        <p:txBody>
          <a:bodyPr wrap="square">
            <a:spAutoFit/>
          </a:bodyPr>
          <a:lstStyle/>
          <a:p>
            <a:endParaRPr lang="en-US" sz="2400" i="1" dirty="0"/>
          </a:p>
          <a:p>
            <a:endParaRPr lang="en-US" sz="2400" i="1" dirty="0"/>
          </a:p>
        </p:txBody>
      </p:sp>
      <p:sp>
        <p:nvSpPr>
          <p:cNvPr id="100" name="Rectangle 99"/>
          <p:cNvSpPr/>
          <p:nvPr/>
        </p:nvSpPr>
        <p:spPr>
          <a:xfrm>
            <a:off x="863328" y="20074816"/>
            <a:ext cx="4107873" cy="1785105"/>
          </a:xfrm>
          <a:prstGeom prst="rect">
            <a:avLst/>
          </a:prstGeom>
        </p:spPr>
        <p:txBody>
          <a:bodyPr wrap="square">
            <a:spAutoFit/>
          </a:bodyPr>
          <a:lstStyle/>
          <a:p>
            <a:r>
              <a:rPr lang="en-US" sz="2200" b="1" dirty="0" smtClean="0"/>
              <a:t>1) </a:t>
            </a:r>
            <a:r>
              <a:rPr lang="en-US" sz="2200" dirty="0" smtClean="0"/>
              <a:t>CDFC </a:t>
            </a:r>
            <a:r>
              <a:rPr lang="en-US" sz="2200" dirty="0"/>
              <a:t>(CDC, </a:t>
            </a:r>
            <a:r>
              <a:rPr lang="en-US" sz="2200" i="1" dirty="0"/>
              <a:t>In-Situ)</a:t>
            </a:r>
          </a:p>
          <a:p>
            <a:r>
              <a:rPr lang="en-US" sz="2200" b="1" dirty="0" smtClean="0"/>
              <a:t>2) </a:t>
            </a:r>
            <a:r>
              <a:rPr lang="en-US" sz="2200" dirty="0" smtClean="0"/>
              <a:t>NDWI (</a:t>
            </a:r>
            <a:r>
              <a:rPr lang="en-US" sz="2200" dirty="0"/>
              <a:t>MODIS</a:t>
            </a:r>
            <a:r>
              <a:rPr lang="en-US" sz="2200" dirty="0" smtClean="0"/>
              <a:t>)</a:t>
            </a:r>
          </a:p>
          <a:p>
            <a:r>
              <a:rPr lang="en-US" sz="2200" b="1" dirty="0" smtClean="0"/>
              <a:t>3)</a:t>
            </a:r>
            <a:r>
              <a:rPr lang="en-US" sz="2200" dirty="0" smtClean="0"/>
              <a:t> TP </a:t>
            </a:r>
            <a:r>
              <a:rPr lang="en-US" sz="2200" i="1" dirty="0" smtClean="0"/>
              <a:t>(CHIRPS)</a:t>
            </a:r>
            <a:endParaRPr lang="en-US" sz="2200" i="1" dirty="0"/>
          </a:p>
          <a:p>
            <a:r>
              <a:rPr lang="en-US" sz="2200" b="1" dirty="0"/>
              <a:t>4</a:t>
            </a:r>
            <a:r>
              <a:rPr lang="en-US" sz="2200" b="1" dirty="0" smtClean="0"/>
              <a:t>) </a:t>
            </a:r>
            <a:r>
              <a:rPr lang="en-US" sz="2200" dirty="0" err="1" smtClean="0"/>
              <a:t>PopD</a:t>
            </a:r>
            <a:r>
              <a:rPr lang="en-US" sz="2200" dirty="0"/>
              <a:t> </a:t>
            </a:r>
            <a:r>
              <a:rPr lang="en-US" sz="2200" i="1" dirty="0" smtClean="0"/>
              <a:t>(</a:t>
            </a:r>
            <a:r>
              <a:rPr lang="en-US" sz="2200" i="1" dirty="0" err="1" smtClean="0"/>
              <a:t>WorldPop</a:t>
            </a:r>
            <a:r>
              <a:rPr lang="en-US" sz="2200" i="1" dirty="0" smtClean="0"/>
              <a:t>)</a:t>
            </a:r>
          </a:p>
          <a:p>
            <a:endParaRPr lang="en-US" sz="2200" i="1" dirty="0"/>
          </a:p>
        </p:txBody>
      </p:sp>
      <p:pic>
        <p:nvPicPr>
          <p:cNvPr id="63" name="Picture 62"/>
          <p:cNvPicPr>
            <a:picLocks noChangeAspect="1"/>
          </p:cNvPicPr>
          <p:nvPr/>
        </p:nvPicPr>
        <p:blipFill rotWithShape="1">
          <a:blip r:embed="rId8" cstate="print">
            <a:extLst>
              <a:ext uri="{28A0092B-C50C-407E-A947-70E740481C1C}">
                <a14:useLocalDpi xmlns:a14="http://schemas.microsoft.com/office/drawing/2010/main" val="0"/>
              </a:ext>
            </a:extLst>
          </a:blip>
          <a:srcRect l="19636" t="19840" r="38815" b="3022"/>
          <a:stretch/>
        </p:blipFill>
        <p:spPr>
          <a:xfrm>
            <a:off x="1285046" y="14374240"/>
            <a:ext cx="4902996" cy="4990073"/>
          </a:xfrm>
          <a:prstGeom prst="rect">
            <a:avLst/>
          </a:prstGeom>
        </p:spPr>
      </p:pic>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3918" t="20526" b="14341"/>
          <a:stretch/>
        </p:blipFill>
        <p:spPr>
          <a:xfrm>
            <a:off x="22511932" y="9571442"/>
            <a:ext cx="3419868" cy="4121327"/>
          </a:xfrm>
          <a:prstGeom prst="rect">
            <a:avLst/>
          </a:prstGeom>
          <a:ln>
            <a:solidFill>
              <a:schemeClr val="tx1">
                <a:lumMod val="50000"/>
              </a:schemeClr>
            </a:solidFill>
          </a:ln>
        </p:spPr>
      </p:pic>
      <p:sp>
        <p:nvSpPr>
          <p:cNvPr id="79" name="TextBox 78"/>
          <p:cNvSpPr txBox="1"/>
          <p:nvPr/>
        </p:nvSpPr>
        <p:spPr>
          <a:xfrm>
            <a:off x="22393066" y="13732820"/>
            <a:ext cx="3657600" cy="1200329"/>
          </a:xfrm>
          <a:prstGeom prst="rect">
            <a:avLst/>
          </a:prstGeom>
          <a:noFill/>
        </p:spPr>
        <p:txBody>
          <a:bodyPr wrap="square" rtlCol="0">
            <a:spAutoFit/>
          </a:bodyPr>
          <a:lstStyle/>
          <a:p>
            <a:r>
              <a:rPr lang="en-US" sz="1600" dirty="0" smtClean="0"/>
              <a:t>Andrew Nguyen (Project Lead, left), Martha Sayre (right)</a:t>
            </a:r>
            <a:endParaRPr lang="en-US" sz="1600" dirty="0"/>
          </a:p>
          <a:p>
            <a:r>
              <a:rPr lang="en-US" sz="2400" dirty="0"/>
              <a:t/>
            </a:r>
            <a:br>
              <a:rPr lang="en-US" sz="2400" dirty="0"/>
            </a:br>
            <a:endParaRPr lang="en-US" sz="2400" baseline="30000" dirty="0"/>
          </a:p>
        </p:txBody>
      </p:sp>
      <p:pic>
        <p:nvPicPr>
          <p:cNvPr id="9" name="Picture 8"/>
          <p:cNvPicPr>
            <a:picLocks noChangeAspect="1"/>
          </p:cNvPicPr>
          <p:nvPr/>
        </p:nvPicPr>
        <p:blipFill rotWithShape="1">
          <a:blip r:embed="rId10">
            <a:extLst>
              <a:ext uri="{28A0092B-C50C-407E-A947-70E740481C1C}">
                <a14:useLocalDpi xmlns:a14="http://schemas.microsoft.com/office/drawing/2010/main" val="0"/>
              </a:ext>
            </a:extLst>
          </a:blip>
          <a:srcRect r="16881"/>
          <a:stretch/>
        </p:blipFill>
        <p:spPr>
          <a:xfrm>
            <a:off x="14233829" y="15315729"/>
            <a:ext cx="6029995" cy="2274576"/>
          </a:xfrm>
          <a:prstGeom prst="rect">
            <a:avLst/>
          </a:prstGeom>
          <a:ln w="63500">
            <a:solidFill>
              <a:srgbClr val="0070C0"/>
            </a:solidFill>
          </a:ln>
        </p:spPr>
      </p:pic>
      <p:sp>
        <p:nvSpPr>
          <p:cNvPr id="86" name="TextBox 85"/>
          <p:cNvSpPr txBox="1"/>
          <p:nvPr/>
        </p:nvSpPr>
        <p:spPr>
          <a:xfrm>
            <a:off x="13639786" y="17691286"/>
            <a:ext cx="7539308" cy="523220"/>
          </a:xfrm>
          <a:prstGeom prst="rect">
            <a:avLst/>
          </a:prstGeom>
          <a:noFill/>
        </p:spPr>
        <p:txBody>
          <a:bodyPr wrap="none" rtlCol="0">
            <a:spAutoFit/>
          </a:bodyPr>
          <a:lstStyle/>
          <a:p>
            <a:r>
              <a:rPr lang="en-US" sz="2800" b="1" dirty="0" smtClean="0"/>
              <a:t>Geospatial Assessment of </a:t>
            </a:r>
            <a:r>
              <a:rPr lang="en-US" sz="2800" b="1" i="1" dirty="0" smtClean="0"/>
              <a:t>A. </a:t>
            </a:r>
            <a:r>
              <a:rPr lang="en-US" sz="2800" b="1" i="1" dirty="0" err="1" smtClean="0"/>
              <a:t>aegypti</a:t>
            </a:r>
            <a:r>
              <a:rPr lang="en-US" sz="2800" b="1" i="1" dirty="0" smtClean="0"/>
              <a:t> </a:t>
            </a:r>
            <a:r>
              <a:rPr lang="en-US" sz="2800" b="1" dirty="0" smtClean="0"/>
              <a:t>Suitability</a:t>
            </a:r>
            <a:endParaRPr lang="en-US" sz="2800" b="1" dirty="0"/>
          </a:p>
        </p:txBody>
      </p:sp>
      <p:graphicFrame>
        <p:nvGraphicFramePr>
          <p:cNvPr id="41" name="Table 40"/>
          <p:cNvGraphicFramePr>
            <a:graphicFrameLocks noGrp="1"/>
          </p:cNvGraphicFramePr>
          <p:nvPr>
            <p:extLst>
              <p:ext uri="{D42A27DB-BD31-4B8C-83A1-F6EECF244321}">
                <p14:modId xmlns:p14="http://schemas.microsoft.com/office/powerpoint/2010/main" val="3021304659"/>
              </p:ext>
            </p:extLst>
          </p:nvPr>
        </p:nvGraphicFramePr>
        <p:xfrm>
          <a:off x="9377156" y="26890193"/>
          <a:ext cx="2967147" cy="2413635"/>
        </p:xfrm>
        <a:graphic>
          <a:graphicData uri="http://schemas.openxmlformats.org/drawingml/2006/table">
            <a:tbl>
              <a:tblPr>
                <a:tableStyleId>{5C22544A-7EE6-4342-B048-85BDC9FD1C3A}</a:tableStyleId>
              </a:tblPr>
              <a:tblGrid>
                <a:gridCol w="1742612"/>
                <a:gridCol w="1224535"/>
              </a:tblGrid>
              <a:tr h="315968">
                <a:tc>
                  <a:txBody>
                    <a:bodyPr/>
                    <a:lstStyle/>
                    <a:p>
                      <a:pPr algn="l" rtl="0" fontAlgn="ctr"/>
                      <a:r>
                        <a:rPr lang="en-US" sz="2200" u="none" strike="noStrike" dirty="0" err="1" smtClean="0">
                          <a:ln>
                            <a:solidFill>
                              <a:schemeClr val="tx1">
                                <a:lumMod val="50000"/>
                              </a:schemeClr>
                            </a:solidFill>
                          </a:ln>
                          <a:effectLst/>
                        </a:rPr>
                        <a:t>PopD</a:t>
                      </a:r>
                      <a:r>
                        <a:rPr lang="en-US" sz="2200" u="none" strike="noStrike" dirty="0" smtClean="0">
                          <a:ln>
                            <a:solidFill>
                              <a:schemeClr val="tx1">
                                <a:lumMod val="50000"/>
                              </a:schemeClr>
                            </a:solidFill>
                          </a:ln>
                          <a:effectLst/>
                        </a:rPr>
                        <a:t> </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dirty="0">
                          <a:ln>
                            <a:solidFill>
                              <a:schemeClr val="tx1">
                                <a:lumMod val="50000"/>
                              </a:schemeClr>
                            </a:solidFill>
                          </a:ln>
                          <a:effectLst/>
                        </a:rPr>
                        <a:t>75%</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968">
                <a:tc>
                  <a:txBody>
                    <a:bodyPr/>
                    <a:lstStyle/>
                    <a:p>
                      <a:pPr algn="l" rtl="0" fontAlgn="ctr"/>
                      <a:r>
                        <a:rPr lang="en-US" sz="2200" u="none" strike="noStrike" dirty="0" smtClean="0">
                          <a:ln>
                            <a:solidFill>
                              <a:schemeClr val="tx1">
                                <a:lumMod val="50000"/>
                              </a:schemeClr>
                            </a:solidFill>
                          </a:ln>
                          <a:effectLst/>
                        </a:rPr>
                        <a:t>Elevation </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dirty="0">
                          <a:ln>
                            <a:solidFill>
                              <a:schemeClr val="tx1">
                                <a:lumMod val="50000"/>
                              </a:schemeClr>
                            </a:solidFill>
                          </a:ln>
                          <a:effectLst/>
                        </a:rPr>
                        <a:t>9</a:t>
                      </a:r>
                      <a:r>
                        <a:rPr lang="en-US" sz="2200" u="none" strike="noStrike" dirty="0" smtClean="0">
                          <a:ln>
                            <a:solidFill>
                              <a:schemeClr val="tx1">
                                <a:lumMod val="50000"/>
                              </a:schemeClr>
                            </a:solidFill>
                          </a:ln>
                          <a:effectLst/>
                        </a:rPr>
                        <a:t>%</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968">
                <a:tc>
                  <a:txBody>
                    <a:bodyPr/>
                    <a:lstStyle/>
                    <a:p>
                      <a:pPr algn="l" rtl="0" fontAlgn="ctr"/>
                      <a:r>
                        <a:rPr lang="en-US" sz="2200" u="none" strike="noStrike" dirty="0">
                          <a:ln>
                            <a:solidFill>
                              <a:schemeClr val="tx1">
                                <a:lumMod val="50000"/>
                              </a:schemeClr>
                            </a:solidFill>
                          </a:ln>
                          <a:effectLst/>
                        </a:rPr>
                        <a:t>TP </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dirty="0">
                          <a:ln>
                            <a:solidFill>
                              <a:schemeClr val="tx1">
                                <a:lumMod val="50000"/>
                              </a:schemeClr>
                            </a:solidFill>
                          </a:ln>
                          <a:effectLst/>
                        </a:rPr>
                        <a:t>6%</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5968">
                <a:tc>
                  <a:txBody>
                    <a:bodyPr/>
                    <a:lstStyle/>
                    <a:p>
                      <a:pPr algn="l" rtl="0" fontAlgn="ctr"/>
                      <a:r>
                        <a:rPr lang="en-US" sz="2200" u="none" strike="noStrike" dirty="0" smtClean="0">
                          <a:ln>
                            <a:solidFill>
                              <a:schemeClr val="tx1">
                                <a:lumMod val="50000"/>
                              </a:schemeClr>
                            </a:solidFill>
                          </a:ln>
                          <a:effectLst/>
                        </a:rPr>
                        <a:t>DLST</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dirty="0">
                          <a:ln>
                            <a:solidFill>
                              <a:schemeClr val="tx1">
                                <a:lumMod val="50000"/>
                              </a:schemeClr>
                            </a:solidFill>
                          </a:ln>
                          <a:effectLst/>
                        </a:rPr>
                        <a:t>3%</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968">
                <a:tc>
                  <a:txBody>
                    <a:bodyPr/>
                    <a:lstStyle/>
                    <a:p>
                      <a:pPr algn="l" rtl="0" fontAlgn="ctr"/>
                      <a:r>
                        <a:rPr lang="en-US" sz="2200" u="none" strike="noStrike" dirty="0" smtClean="0">
                          <a:ln>
                            <a:solidFill>
                              <a:schemeClr val="tx1">
                                <a:lumMod val="50000"/>
                              </a:schemeClr>
                            </a:solidFill>
                          </a:ln>
                          <a:effectLst/>
                        </a:rPr>
                        <a:t>NLST</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a:ln>
                            <a:solidFill>
                              <a:schemeClr val="tx1">
                                <a:lumMod val="50000"/>
                              </a:schemeClr>
                            </a:solidFill>
                          </a:ln>
                          <a:effectLst/>
                        </a:rPr>
                        <a:t>3%</a:t>
                      </a:r>
                      <a:endParaRPr lang="en-US" sz="2200" b="0" i="0" u="none" strike="noStrike">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968">
                <a:tc>
                  <a:txBody>
                    <a:bodyPr/>
                    <a:lstStyle/>
                    <a:p>
                      <a:pPr algn="l" fontAlgn="b"/>
                      <a:r>
                        <a:rPr lang="en-US" sz="2200" u="none" strike="noStrike" dirty="0">
                          <a:ln>
                            <a:solidFill>
                              <a:schemeClr val="tx1">
                                <a:lumMod val="50000"/>
                              </a:schemeClr>
                            </a:solidFill>
                          </a:ln>
                          <a:effectLst/>
                        </a:rPr>
                        <a:t>RH </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dirty="0">
                          <a:ln>
                            <a:solidFill>
                              <a:schemeClr val="tx1">
                                <a:lumMod val="50000"/>
                              </a:schemeClr>
                            </a:solidFill>
                          </a:ln>
                          <a:effectLst/>
                        </a:rPr>
                        <a:t>3%</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968">
                <a:tc>
                  <a:txBody>
                    <a:bodyPr/>
                    <a:lstStyle/>
                    <a:p>
                      <a:pPr algn="l" rtl="0" fontAlgn="ctr"/>
                      <a:r>
                        <a:rPr lang="en-US" sz="2200" u="none" strike="noStrike" dirty="0" smtClean="0">
                          <a:ln>
                            <a:solidFill>
                              <a:schemeClr val="tx1">
                                <a:lumMod val="50000"/>
                              </a:schemeClr>
                            </a:solidFill>
                          </a:ln>
                          <a:effectLst/>
                        </a:rPr>
                        <a:t>NDWI</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2200" u="none" strike="noStrike" dirty="0">
                          <a:ln>
                            <a:solidFill>
                              <a:schemeClr val="tx1">
                                <a:lumMod val="50000"/>
                              </a:schemeClr>
                            </a:solidFill>
                          </a:ln>
                          <a:effectLst/>
                        </a:rPr>
                        <a:t>1</a:t>
                      </a:r>
                      <a:r>
                        <a:rPr lang="en-US" sz="2200" u="none" strike="noStrike" dirty="0" smtClean="0">
                          <a:ln>
                            <a:solidFill>
                              <a:schemeClr val="tx1">
                                <a:lumMod val="50000"/>
                              </a:schemeClr>
                            </a:solidFill>
                          </a:ln>
                          <a:effectLst/>
                        </a:rPr>
                        <a:t>%</a:t>
                      </a:r>
                      <a:endParaRPr lang="en-US" sz="2200" b="0" i="0" u="none" strike="noStrike" dirty="0">
                        <a:ln>
                          <a:solidFill>
                            <a:schemeClr val="tx1">
                              <a:lumMod val="50000"/>
                            </a:schemeClr>
                          </a:solidFill>
                        </a:ln>
                        <a:solidFill>
                          <a:srgbClr val="000000"/>
                        </a:solidFill>
                        <a:effectLst/>
                        <a:latin typeface="Garamond" panose="020204040303010108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96" name="Straight Connector 95"/>
          <p:cNvCxnSpPr/>
          <p:nvPr/>
        </p:nvCxnSpPr>
        <p:spPr>
          <a:xfrm>
            <a:off x="12825560" y="21859921"/>
            <a:ext cx="4894" cy="90889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192485" y="22441869"/>
            <a:ext cx="3914762" cy="1937009"/>
          </a:xfrm>
          <a:prstGeom prst="rect">
            <a:avLst/>
          </a:prstGeom>
        </p:spPr>
      </p:pic>
      <p:pic>
        <p:nvPicPr>
          <p:cNvPr id="50" name="Picture 4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411011" y="21949628"/>
            <a:ext cx="3818066" cy="2788852"/>
          </a:xfrm>
          <a:prstGeom prst="rect">
            <a:avLst/>
          </a:prstGeom>
        </p:spPr>
      </p:pic>
      <p:pic>
        <p:nvPicPr>
          <p:cNvPr id="52" name="Picture 5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181849" y="21952353"/>
            <a:ext cx="3852163" cy="2807743"/>
          </a:xfrm>
          <a:prstGeom prst="rect">
            <a:avLst/>
          </a:prstGeom>
        </p:spPr>
      </p:pic>
      <p:grpSp>
        <p:nvGrpSpPr>
          <p:cNvPr id="39" name="Group 38"/>
          <p:cNvGrpSpPr/>
          <p:nvPr/>
        </p:nvGrpSpPr>
        <p:grpSpPr>
          <a:xfrm>
            <a:off x="15357065" y="25360459"/>
            <a:ext cx="11644058" cy="2804895"/>
            <a:chOff x="13047292" y="25398297"/>
            <a:chExt cx="11644058" cy="2804895"/>
          </a:xfrm>
        </p:grpSpPr>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22954" y="25775611"/>
              <a:ext cx="3864561" cy="1917845"/>
            </a:xfrm>
            <a:prstGeom prst="rect">
              <a:avLst/>
            </a:prstGeom>
          </p:spPr>
        </p:pic>
        <p:pic>
          <p:nvPicPr>
            <p:cNvPr id="56" name="Picture 5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834674" y="25413593"/>
              <a:ext cx="3856676" cy="2789599"/>
            </a:xfrm>
            <a:prstGeom prst="rect">
              <a:avLst/>
            </a:prstGeom>
          </p:spPr>
        </p:pic>
        <p:pic>
          <p:nvPicPr>
            <p:cNvPr id="57" name="Picture 5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047292" y="25398297"/>
              <a:ext cx="3818743" cy="2798587"/>
            </a:xfrm>
            <a:prstGeom prst="rect">
              <a:avLst/>
            </a:prstGeom>
          </p:spPr>
        </p:pic>
      </p:grpSp>
      <p:pic>
        <p:nvPicPr>
          <p:cNvPr id="59" name="Picture 5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269119" y="29185966"/>
            <a:ext cx="3872910" cy="1916302"/>
          </a:xfrm>
          <a:prstGeom prst="rect">
            <a:avLst/>
          </a:prstGeom>
        </p:spPr>
      </p:pic>
      <p:pic>
        <p:nvPicPr>
          <p:cNvPr id="60" name="Picture 5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430500" y="28801500"/>
            <a:ext cx="3795627" cy="2776417"/>
          </a:xfrm>
          <a:prstGeom prst="rect">
            <a:avLst/>
          </a:prstGeom>
        </p:spPr>
      </p:pic>
      <p:pic>
        <p:nvPicPr>
          <p:cNvPr id="61" name="Picture 6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223549" y="28805828"/>
            <a:ext cx="3852164" cy="2725385"/>
          </a:xfrm>
          <a:prstGeom prst="rect">
            <a:avLst/>
          </a:prstGeom>
        </p:spPr>
      </p:pic>
      <p:grpSp>
        <p:nvGrpSpPr>
          <p:cNvPr id="22" name="Group 21"/>
          <p:cNvGrpSpPr/>
          <p:nvPr/>
        </p:nvGrpSpPr>
        <p:grpSpPr>
          <a:xfrm>
            <a:off x="316530" y="23307141"/>
            <a:ext cx="16916398" cy="7526265"/>
            <a:chOff x="316530" y="23788401"/>
            <a:chExt cx="16916398" cy="7526265"/>
          </a:xfrm>
        </p:grpSpPr>
        <p:sp>
          <p:nvSpPr>
            <p:cNvPr id="27" name="TextBox 26"/>
            <p:cNvSpPr txBox="1"/>
            <p:nvPr/>
          </p:nvSpPr>
          <p:spPr>
            <a:xfrm>
              <a:off x="316530" y="2454605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pic>
          <p:nvPicPr>
            <p:cNvPr id="33" name="Picture 3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7199" y="25303815"/>
              <a:ext cx="8640970" cy="3809963"/>
            </a:xfrm>
            <a:prstGeom prst="rect">
              <a:avLst/>
            </a:prstGeom>
          </p:spPr>
        </p:pic>
        <p:pic>
          <p:nvPicPr>
            <p:cNvPr id="37" name="Picture 3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448994" y="23794737"/>
              <a:ext cx="4100562" cy="3344079"/>
            </a:xfrm>
            <a:prstGeom prst="rect">
              <a:avLst/>
            </a:prstGeom>
            <a:ln w="41275">
              <a:solidFill>
                <a:srgbClr val="C00000"/>
              </a:solidFill>
            </a:ln>
          </p:spPr>
        </p:pic>
        <p:cxnSp>
          <p:nvCxnSpPr>
            <p:cNvPr id="64" name="Straight Connector 63"/>
            <p:cNvCxnSpPr/>
            <p:nvPr/>
          </p:nvCxnSpPr>
          <p:spPr>
            <a:xfrm flipV="1">
              <a:off x="5282713" y="23788401"/>
              <a:ext cx="3163223" cy="180607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612752" y="27127602"/>
              <a:ext cx="801334" cy="35808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93031" y="29114555"/>
              <a:ext cx="8922810" cy="1569660"/>
            </a:xfrm>
            <a:prstGeom prst="rect">
              <a:avLst/>
            </a:prstGeom>
            <a:noFill/>
          </p:spPr>
          <p:txBody>
            <a:bodyPr wrap="square" rtlCol="0">
              <a:spAutoFit/>
            </a:bodyPr>
            <a:lstStyle/>
            <a:p>
              <a:pPr>
                <a:spcBef>
                  <a:spcPct val="0"/>
                </a:spcBef>
              </a:pPr>
              <a:r>
                <a:rPr lang="en-US" altLang="en-US" sz="1600" dirty="0" err="1" smtClean="0"/>
                <a:t>MaxEnt</a:t>
              </a:r>
              <a:r>
                <a:rPr lang="en-US" altLang="en-US" sz="1600" dirty="0" smtClean="0"/>
                <a:t> Map outputs for dengue-infected </a:t>
              </a:r>
              <a:r>
                <a:rPr lang="en-US" altLang="en-US" sz="1600" i="1" dirty="0" smtClean="0"/>
                <a:t>A. </a:t>
              </a:r>
              <a:r>
                <a:rPr lang="en-US" altLang="en-US" sz="1600" i="1" dirty="0" err="1" smtClean="0"/>
                <a:t>aegypti</a:t>
              </a:r>
              <a:r>
                <a:rPr lang="en-US" altLang="en-US" sz="1600" i="1" dirty="0" smtClean="0"/>
                <a:t> </a:t>
              </a:r>
              <a:r>
                <a:rPr lang="en-US" altLang="en-US" sz="1600" dirty="0" smtClean="0"/>
                <a:t>during </a:t>
              </a:r>
              <a:r>
                <a:rPr lang="en-US" altLang="en-US" sz="1600" dirty="0"/>
                <a:t>August </a:t>
              </a:r>
              <a:r>
                <a:rPr lang="en-US" altLang="en-US" sz="1600" dirty="0" smtClean="0"/>
                <a:t>2010, </a:t>
              </a:r>
              <a:r>
                <a:rPr lang="en-US" altLang="en-US" sz="1600" dirty="0"/>
                <a:t>the peak month of the largest </a:t>
              </a:r>
              <a:r>
                <a:rPr lang="en-US" altLang="en-US" sz="1600" dirty="0" smtClean="0"/>
                <a:t>epidemic (above figure). </a:t>
              </a:r>
              <a:r>
                <a:rPr lang="en-US" altLang="en-US" sz="1600" dirty="0"/>
                <a:t>R</a:t>
              </a:r>
              <a:r>
                <a:rPr lang="en-US" altLang="en-US" sz="1600" dirty="0" smtClean="0"/>
                <a:t>ed shades indicate higher suitability, while deep blue shades indicate lower suitability. The </a:t>
              </a:r>
              <a:r>
                <a:rPr lang="en-US" altLang="en-US" sz="1600" dirty="0"/>
                <a:t>largest cluster of </a:t>
              </a:r>
              <a:r>
                <a:rPr lang="en-US" altLang="en-US" sz="1600" dirty="0" smtClean="0"/>
                <a:t>higher suitability can be seen in the upper right figure (boxed in </a:t>
              </a:r>
              <a:r>
                <a:rPr lang="en-US" altLang="en-US" sz="1600" dirty="0" smtClean="0">
                  <a:solidFill>
                    <a:srgbClr val="FF0000"/>
                  </a:solidFill>
                </a:rPr>
                <a:t>red</a:t>
              </a:r>
              <a:r>
                <a:rPr lang="en-US" altLang="en-US" sz="1600" dirty="0" smtClean="0"/>
                <a:t>) </a:t>
              </a:r>
              <a:r>
                <a:rPr lang="en-US" altLang="en-US" sz="1600" dirty="0"/>
                <a:t>within the San Juan metropolitan area. A</a:t>
              </a:r>
              <a:r>
                <a:rPr lang="en-US" altLang="en-US" sz="1600" dirty="0" smtClean="0"/>
                <a:t>reas </a:t>
              </a:r>
              <a:r>
                <a:rPr lang="en-US" altLang="en-US" sz="1600" dirty="0"/>
                <a:t>with highest suitability correspond to low-elevation urban and developed areas, and areas with the lowest suitability are </a:t>
              </a:r>
              <a:r>
                <a:rPr lang="en-US" altLang="en-US" sz="1600" dirty="0" smtClean="0"/>
                <a:t>at higher elevations.  </a:t>
              </a:r>
              <a:endParaRPr lang="en-US" altLang="en-US" sz="1600" dirty="0"/>
            </a:p>
            <a:p>
              <a:pPr>
                <a:spcBef>
                  <a:spcPct val="0"/>
                </a:spcBef>
              </a:pPr>
              <a:endParaRPr lang="en-US" altLang="en-US" sz="1600" dirty="0"/>
            </a:p>
          </p:txBody>
        </p:sp>
        <p:sp>
          <p:nvSpPr>
            <p:cNvPr id="125" name="TextBox 124"/>
            <p:cNvSpPr txBox="1"/>
            <p:nvPr/>
          </p:nvSpPr>
          <p:spPr>
            <a:xfrm>
              <a:off x="9366584" y="29745006"/>
              <a:ext cx="3460200" cy="1569660"/>
            </a:xfrm>
            <a:prstGeom prst="rect">
              <a:avLst/>
            </a:prstGeom>
            <a:noFill/>
          </p:spPr>
          <p:txBody>
            <a:bodyPr wrap="square" rtlCol="0">
              <a:spAutoFit/>
            </a:bodyPr>
            <a:lstStyle/>
            <a:p>
              <a:pPr>
                <a:spcBef>
                  <a:spcPct val="0"/>
                </a:spcBef>
              </a:pPr>
              <a:r>
                <a:rPr lang="en-US" altLang="en-US" sz="1600" dirty="0"/>
                <a:t>T</a:t>
              </a:r>
              <a:r>
                <a:rPr lang="en-US" altLang="en-US" sz="1600" dirty="0" smtClean="0"/>
                <a:t>he </a:t>
              </a:r>
              <a:r>
                <a:rPr lang="en-US" altLang="en-US" sz="1600" dirty="0"/>
                <a:t>mean relative </a:t>
              </a:r>
              <a:r>
                <a:rPr lang="en-US" altLang="en-US" sz="1600" dirty="0" smtClean="0"/>
                <a:t>importance results (above table) </a:t>
              </a:r>
              <a:r>
                <a:rPr lang="en-US" altLang="en-US" sz="1600" dirty="0"/>
                <a:t>of each variable for each </a:t>
              </a:r>
              <a:r>
                <a:rPr lang="en-US" altLang="en-US" sz="1600" dirty="0" smtClean="0"/>
                <a:t>month during </a:t>
              </a:r>
              <a:r>
                <a:rPr lang="en-US" altLang="en-US" sz="1600" b="1" dirty="0" smtClean="0"/>
                <a:t>epidemic years</a:t>
              </a:r>
              <a:r>
                <a:rPr lang="en-US" altLang="en-US" sz="1600" dirty="0" smtClean="0"/>
                <a:t>.</a:t>
              </a:r>
              <a:r>
                <a:rPr lang="en-US" altLang="en-US" sz="1600" b="1" dirty="0" smtClean="0"/>
                <a:t> </a:t>
              </a:r>
              <a:r>
                <a:rPr lang="en-US" altLang="en-US" sz="1600" dirty="0" smtClean="0"/>
                <a:t>Population </a:t>
              </a:r>
              <a:r>
                <a:rPr lang="en-US" altLang="en-US" sz="1600" dirty="0"/>
                <a:t>density was by far the most important contributor in epidemic years, followed by </a:t>
              </a:r>
              <a:r>
                <a:rPr lang="en-US" altLang="en-US" sz="1600" dirty="0" smtClean="0"/>
                <a:t>elevation and TP. </a:t>
              </a:r>
              <a:endParaRPr lang="en-US" altLang="en-US" sz="1600" dirty="0"/>
            </a:p>
          </p:txBody>
        </p:sp>
      </p:grpSp>
      <p:sp>
        <p:nvSpPr>
          <p:cNvPr id="127" name="TextBox 126"/>
          <p:cNvSpPr txBox="1"/>
          <p:nvPr/>
        </p:nvSpPr>
        <p:spPr>
          <a:xfrm>
            <a:off x="13098047" y="22115060"/>
            <a:ext cx="2334388" cy="2800767"/>
          </a:xfrm>
          <a:prstGeom prst="rect">
            <a:avLst/>
          </a:prstGeom>
          <a:noFill/>
        </p:spPr>
        <p:txBody>
          <a:bodyPr wrap="square" rtlCol="0">
            <a:spAutoFit/>
          </a:bodyPr>
          <a:lstStyle/>
          <a:p>
            <a:pPr>
              <a:spcBef>
                <a:spcPct val="0"/>
              </a:spcBef>
            </a:pPr>
            <a:r>
              <a:rPr lang="en-US" altLang="en-US" sz="1600" dirty="0" smtClean="0"/>
              <a:t>TP Monotonic trends suggest decreasing rain in the west and increasing rain in the east. STA results for the west (yellow outline, left graph) and east (green outline, right graph) indicate drier seasons in the west, with more intense and earlier rainy seasons in the east.</a:t>
            </a:r>
            <a:endParaRPr lang="en-US" altLang="en-US" sz="1600" dirty="0"/>
          </a:p>
        </p:txBody>
      </p:sp>
      <p:sp>
        <p:nvSpPr>
          <p:cNvPr id="140" name="TextBox 139"/>
          <p:cNvSpPr txBox="1"/>
          <p:nvPr/>
        </p:nvSpPr>
        <p:spPr>
          <a:xfrm>
            <a:off x="13025140" y="25267197"/>
            <a:ext cx="2334388" cy="3046988"/>
          </a:xfrm>
          <a:prstGeom prst="rect">
            <a:avLst/>
          </a:prstGeom>
          <a:noFill/>
        </p:spPr>
        <p:txBody>
          <a:bodyPr wrap="square" rtlCol="0">
            <a:spAutoFit/>
          </a:bodyPr>
          <a:lstStyle/>
          <a:p>
            <a:pPr>
              <a:spcBef>
                <a:spcPct val="0"/>
              </a:spcBef>
            </a:pPr>
            <a:r>
              <a:rPr lang="en-US" altLang="en-US" sz="1600" dirty="0" smtClean="0"/>
              <a:t>DLST Monotonic trends suggest increasing LST in the west and decreasing LST </a:t>
            </a:r>
            <a:r>
              <a:rPr lang="en-US" altLang="en-US" sz="1600" dirty="0"/>
              <a:t>i</a:t>
            </a:r>
            <a:r>
              <a:rPr lang="en-US" altLang="en-US" sz="1600" dirty="0" smtClean="0"/>
              <a:t>n the east. STA results for the west (yellow outline, left graph) and east (green outline, right graph) indicate more intense warmer seasons for both regions, with earlier and longer warmer seasons in the west.</a:t>
            </a:r>
            <a:endParaRPr lang="en-US" altLang="en-US" sz="1600" dirty="0"/>
          </a:p>
        </p:txBody>
      </p:sp>
      <p:grpSp>
        <p:nvGrpSpPr>
          <p:cNvPr id="38" name="Group 37"/>
          <p:cNvGrpSpPr/>
          <p:nvPr/>
        </p:nvGrpSpPr>
        <p:grpSpPr>
          <a:xfrm>
            <a:off x="7257749" y="18703517"/>
            <a:ext cx="17834070" cy="12245368"/>
            <a:chOff x="7257749" y="18703516"/>
            <a:chExt cx="18899558" cy="13683601"/>
          </a:xfrm>
        </p:grpSpPr>
        <p:pic>
          <p:nvPicPr>
            <p:cNvPr id="75" name="Picture 74"/>
            <p:cNvPicPr>
              <a:picLocks noChangeAspect="1"/>
            </p:cNvPicPr>
            <p:nvPr/>
          </p:nvPicPr>
          <p:blipFill>
            <a:blip r:embed="rId22"/>
            <a:stretch>
              <a:fillRect/>
            </a:stretch>
          </p:blipFill>
          <p:spPr>
            <a:xfrm>
              <a:off x="7257749" y="20067434"/>
              <a:ext cx="940761" cy="840738"/>
            </a:xfrm>
            <a:prstGeom prst="rect">
              <a:avLst/>
            </a:prstGeom>
          </p:spPr>
        </p:pic>
        <p:grpSp>
          <p:nvGrpSpPr>
            <p:cNvPr id="95" name="Group 94"/>
            <p:cNvGrpSpPr/>
            <p:nvPr/>
          </p:nvGrpSpPr>
          <p:grpSpPr>
            <a:xfrm>
              <a:off x="8399642" y="18703516"/>
              <a:ext cx="17757665" cy="3810161"/>
              <a:chOff x="7999761" y="19366373"/>
              <a:chExt cx="17757665" cy="6301407"/>
            </a:xfrm>
          </p:grpSpPr>
          <p:sp>
            <p:nvSpPr>
              <p:cNvPr id="120" name="Rectangle 119"/>
              <p:cNvSpPr/>
              <p:nvPr/>
            </p:nvSpPr>
            <p:spPr>
              <a:xfrm>
                <a:off x="8436500" y="23449464"/>
                <a:ext cx="5528316" cy="2218316"/>
              </a:xfrm>
              <a:prstGeom prst="rect">
                <a:avLst/>
              </a:prstGeom>
            </p:spPr>
            <p:txBody>
              <a:bodyPr wrap="square">
                <a:spAutoFit/>
              </a:bodyPr>
              <a:lstStyle/>
              <a:p>
                <a:r>
                  <a:rPr lang="en-US" sz="2200" b="1" dirty="0" smtClean="0"/>
                  <a:t> </a:t>
                </a:r>
                <a:r>
                  <a:rPr lang="en-US" sz="2400" dirty="0" smtClean="0"/>
                  <a:t>HUC-8 (Watershed Boundary)</a:t>
                </a:r>
                <a:endParaRPr lang="en-US" sz="2400" i="1" dirty="0"/>
              </a:p>
              <a:p>
                <a:endParaRPr lang="en-US" sz="2400" dirty="0"/>
              </a:p>
              <a:p>
                <a:endParaRPr lang="en-US" sz="2400" i="1" dirty="0"/>
              </a:p>
            </p:txBody>
          </p:sp>
          <p:grpSp>
            <p:nvGrpSpPr>
              <p:cNvPr id="94" name="Group 93"/>
              <p:cNvGrpSpPr/>
              <p:nvPr/>
            </p:nvGrpSpPr>
            <p:grpSpPr>
              <a:xfrm>
                <a:off x="7999761" y="19366373"/>
                <a:ext cx="17757665" cy="5421743"/>
                <a:chOff x="7999761" y="19366373"/>
                <a:chExt cx="17757665" cy="5421743"/>
              </a:xfrm>
            </p:grpSpPr>
            <p:sp>
              <p:nvSpPr>
                <p:cNvPr id="99" name="Rectangle 98"/>
                <p:cNvSpPr/>
                <p:nvPr/>
              </p:nvSpPr>
              <p:spPr>
                <a:xfrm>
                  <a:off x="7999761" y="19366373"/>
                  <a:ext cx="4992339" cy="5421743"/>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8942515" y="22712989"/>
                  <a:ext cx="3300584" cy="719085"/>
                </a:xfrm>
                <a:prstGeom prst="rect">
                  <a:avLst/>
                </a:prstGeom>
                <a:noFill/>
              </p:spPr>
              <p:txBody>
                <a:bodyPr wrap="none" rtlCol="0">
                  <a:spAutoFit/>
                </a:bodyPr>
                <a:lstStyle/>
                <a:p>
                  <a:r>
                    <a:rPr lang="en-US" sz="2800" b="1" dirty="0" smtClean="0"/>
                    <a:t>ETM Study Regions</a:t>
                  </a:r>
                  <a:endParaRPr lang="en-US" sz="2800" b="1" dirty="0"/>
                </a:p>
              </p:txBody>
            </p:sp>
            <p:sp>
              <p:nvSpPr>
                <p:cNvPr id="131" name="Rectangle 130"/>
                <p:cNvSpPr/>
                <p:nvPr/>
              </p:nvSpPr>
              <p:spPr>
                <a:xfrm>
                  <a:off x="14536546" y="19427245"/>
                  <a:ext cx="5127997" cy="4608218"/>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9741511" y="21205135"/>
                  <a:ext cx="806631" cy="1023037"/>
                </a:xfrm>
                <a:prstGeom prst="rect">
                  <a:avLst/>
                </a:prstGeom>
                <a:noFill/>
              </p:spPr>
              <p:txBody>
                <a:bodyPr wrap="none" rtlCol="0">
                  <a:spAutoFit/>
                </a:bodyPr>
                <a:lstStyle/>
                <a:p>
                  <a:r>
                    <a:rPr lang="en-US" b="1" dirty="0">
                      <a:solidFill>
                        <a:schemeClr val="accent1"/>
                      </a:solidFill>
                    </a:rPr>
                    <a:t>&amp;</a:t>
                  </a:r>
                </a:p>
              </p:txBody>
            </p:sp>
            <p:sp>
              <p:nvSpPr>
                <p:cNvPr id="134" name="Rectangle 133"/>
                <p:cNvSpPr/>
                <p:nvPr/>
              </p:nvSpPr>
              <p:spPr>
                <a:xfrm>
                  <a:off x="20765087" y="19463787"/>
                  <a:ext cx="4992339" cy="4569359"/>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0974752" y="22512322"/>
                  <a:ext cx="4508157" cy="719086"/>
                </a:xfrm>
                <a:prstGeom prst="rect">
                  <a:avLst/>
                </a:prstGeom>
                <a:noFill/>
              </p:spPr>
              <p:txBody>
                <a:bodyPr wrap="none" rtlCol="0">
                  <a:spAutoFit/>
                </a:bodyPr>
                <a:lstStyle/>
                <a:p>
                  <a:r>
                    <a:rPr lang="en-US" sz="2800" b="1" dirty="0" smtClean="0"/>
                    <a:t>Inter-Annual Trend Analysis</a:t>
                  </a:r>
                  <a:endParaRPr lang="en-US" sz="2800" b="1" dirty="0"/>
                </a:p>
              </p:txBody>
            </p:sp>
            <p:sp>
              <p:nvSpPr>
                <p:cNvPr id="136" name="TextBox 135"/>
                <p:cNvSpPr txBox="1"/>
                <p:nvPr/>
              </p:nvSpPr>
              <p:spPr>
                <a:xfrm>
                  <a:off x="14627526" y="22646046"/>
                  <a:ext cx="4857740" cy="839186"/>
                </a:xfrm>
                <a:prstGeom prst="rect">
                  <a:avLst/>
                </a:prstGeom>
                <a:noFill/>
              </p:spPr>
              <p:txBody>
                <a:bodyPr wrap="none" rtlCol="0">
                  <a:spAutoFit/>
                </a:bodyPr>
                <a:lstStyle/>
                <a:p>
                  <a:r>
                    <a:rPr lang="en-US" sz="2800" b="1" dirty="0" smtClean="0"/>
                    <a:t>Seasonal Trend Analysis (STA)</a:t>
                  </a:r>
                  <a:endParaRPr lang="en-US" sz="2800" b="1" dirty="0"/>
                </a:p>
              </p:txBody>
            </p:sp>
          </p:grpSp>
        </p:grpSp>
        <p:pic>
          <p:nvPicPr>
            <p:cNvPr id="10" name="Picture 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703808" y="18803059"/>
              <a:ext cx="4332526" cy="1900393"/>
            </a:xfrm>
            <a:prstGeom prst="rect">
              <a:avLst/>
            </a:prstGeom>
          </p:spPr>
        </p:pic>
        <p:sp>
          <p:nvSpPr>
            <p:cNvPr id="90" name="Right Arrow 89"/>
            <p:cNvSpPr/>
            <p:nvPr/>
          </p:nvSpPr>
          <p:spPr>
            <a:xfrm>
              <a:off x="13616086" y="19863157"/>
              <a:ext cx="1053070" cy="717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24" cstate="print">
              <a:extLst>
                <a:ext uri="{28A0092B-C50C-407E-A947-70E740481C1C}">
                  <a14:useLocalDpi xmlns:a14="http://schemas.microsoft.com/office/drawing/2010/main" val="0"/>
                </a:ext>
              </a:extLst>
            </a:blip>
            <a:srcRect l="15016" t="39474" r="20588" b="40669"/>
            <a:stretch/>
          </p:blipFill>
          <p:spPr>
            <a:xfrm>
              <a:off x="15271206" y="18839488"/>
              <a:ext cx="4388742" cy="1891445"/>
            </a:xfrm>
            <a:prstGeom prst="rect">
              <a:avLst/>
            </a:prstGeom>
          </p:spPr>
        </p:pic>
        <p:pic>
          <p:nvPicPr>
            <p:cNvPr id="30" name="Picture 29"/>
            <p:cNvPicPr>
              <a:picLocks noChangeAspect="1"/>
            </p:cNvPicPr>
            <p:nvPr/>
          </p:nvPicPr>
          <p:blipFill rotWithShape="1">
            <a:blip r:embed="rId25" cstate="print">
              <a:extLst>
                <a:ext uri="{28A0092B-C50C-407E-A947-70E740481C1C}">
                  <a14:useLocalDpi xmlns:a14="http://schemas.microsoft.com/office/drawing/2010/main" val="0"/>
                </a:ext>
              </a:extLst>
            </a:blip>
            <a:srcRect l="14396" t="43541" r="25851" b="38038"/>
            <a:stretch/>
          </p:blipFill>
          <p:spPr>
            <a:xfrm>
              <a:off x="21508173" y="18916668"/>
              <a:ext cx="4451586" cy="1776022"/>
            </a:xfrm>
            <a:prstGeom prst="rect">
              <a:avLst/>
            </a:prstGeom>
          </p:spPr>
        </p:pic>
        <p:sp>
          <p:nvSpPr>
            <p:cNvPr id="141" name="TextBox 140"/>
            <p:cNvSpPr txBox="1"/>
            <p:nvPr/>
          </p:nvSpPr>
          <p:spPr>
            <a:xfrm>
              <a:off x="13426688" y="29832572"/>
              <a:ext cx="2334388" cy="2554545"/>
            </a:xfrm>
            <a:prstGeom prst="rect">
              <a:avLst/>
            </a:prstGeom>
            <a:noFill/>
          </p:spPr>
          <p:txBody>
            <a:bodyPr wrap="square" rtlCol="0">
              <a:spAutoFit/>
            </a:bodyPr>
            <a:lstStyle/>
            <a:p>
              <a:pPr>
                <a:spcBef>
                  <a:spcPct val="0"/>
                </a:spcBef>
              </a:pPr>
              <a:r>
                <a:rPr lang="en-US" altLang="en-US" sz="1600" dirty="0" smtClean="0"/>
                <a:t>NDST Monotonic trends suggest increasing </a:t>
              </a:r>
              <a:r>
                <a:rPr lang="en-US" altLang="en-US" sz="1600" dirty="0"/>
                <a:t>LST in the west and decreasing LST in the east. </a:t>
              </a:r>
              <a:r>
                <a:rPr lang="en-US" altLang="en-US" sz="1600" dirty="0" smtClean="0"/>
                <a:t>STA results for the west (yellow outline, left graph) and east (green outline, right graph) indicate more intense warmer and earlier seasons for both regions.</a:t>
              </a:r>
              <a:endParaRPr lang="en-US" altLang="en-US" sz="1600" dirty="0"/>
            </a:p>
          </p:txBody>
        </p:sp>
      </p:grpSp>
      <p:cxnSp>
        <p:nvCxnSpPr>
          <p:cNvPr id="142" name="Straight Connector 141"/>
          <p:cNvCxnSpPr/>
          <p:nvPr/>
        </p:nvCxnSpPr>
        <p:spPr>
          <a:xfrm flipV="1">
            <a:off x="13081268" y="25056612"/>
            <a:ext cx="13897521" cy="1516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13081268" y="28505834"/>
            <a:ext cx="13926616" cy="1137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 Placeholder 16"/>
          <p:cNvSpPr txBox="1">
            <a:spLocks/>
          </p:cNvSpPr>
          <p:nvPr/>
        </p:nvSpPr>
        <p:spPr>
          <a:xfrm>
            <a:off x="13153785" y="32289736"/>
            <a:ext cx="12957315" cy="355736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b="1" dirty="0" smtClean="0">
                <a:solidFill>
                  <a:schemeClr val="accent1"/>
                </a:solidFill>
              </a:rPr>
              <a:t>Population </a:t>
            </a:r>
            <a:r>
              <a:rPr lang="en-US" sz="2400" b="1" dirty="0">
                <a:solidFill>
                  <a:schemeClr val="accent1"/>
                </a:solidFill>
              </a:rPr>
              <a:t>Density, Elevation, </a:t>
            </a:r>
            <a:r>
              <a:rPr lang="en-US" sz="2400" dirty="0"/>
              <a:t>and</a:t>
            </a:r>
            <a:r>
              <a:rPr lang="en-US" sz="2400" b="1" dirty="0"/>
              <a:t> </a:t>
            </a:r>
            <a:r>
              <a:rPr lang="en-US" sz="2400" b="1" dirty="0">
                <a:solidFill>
                  <a:schemeClr val="accent1"/>
                </a:solidFill>
              </a:rPr>
              <a:t>TP</a:t>
            </a:r>
            <a:r>
              <a:rPr lang="en-US" sz="2400" b="1" dirty="0"/>
              <a:t> </a:t>
            </a:r>
            <a:r>
              <a:rPr lang="en-US" sz="2400" dirty="0" smtClean="0"/>
              <a:t>have the </a:t>
            </a:r>
            <a:r>
              <a:rPr lang="en-US" sz="2400" dirty="0"/>
              <a:t>highest importance </a:t>
            </a:r>
            <a:r>
              <a:rPr lang="en-US" sz="2400" dirty="0" smtClean="0"/>
              <a:t>for </a:t>
            </a:r>
            <a:r>
              <a:rPr lang="en-US" sz="2400" i="1" dirty="0" smtClean="0">
                <a:solidFill>
                  <a:srgbClr val="767171"/>
                </a:solidFill>
              </a:rPr>
              <a:t>A. </a:t>
            </a:r>
            <a:r>
              <a:rPr lang="en-US" sz="2400" i="1" dirty="0" err="1">
                <a:solidFill>
                  <a:srgbClr val="767171"/>
                </a:solidFill>
              </a:rPr>
              <a:t>aegypti</a:t>
            </a:r>
            <a:r>
              <a:rPr lang="en-US" sz="2400" i="1" dirty="0">
                <a:solidFill>
                  <a:srgbClr val="767171"/>
                </a:solidFill>
              </a:rPr>
              <a:t> </a:t>
            </a:r>
            <a:r>
              <a:rPr lang="en-US" sz="2400" dirty="0" smtClean="0"/>
              <a:t>suitability</a:t>
            </a:r>
          </a:p>
          <a:p>
            <a:pPr marL="347663" indent="-347663"/>
            <a:r>
              <a:rPr lang="en-US" sz="2400" b="1" dirty="0">
                <a:solidFill>
                  <a:schemeClr val="accent1"/>
                </a:solidFill>
              </a:rPr>
              <a:t>TP, DLST</a:t>
            </a:r>
            <a:r>
              <a:rPr lang="en-US" sz="2400" b="1" dirty="0"/>
              <a:t>,</a:t>
            </a:r>
            <a:r>
              <a:rPr lang="en-US" sz="2400" dirty="0"/>
              <a:t> and </a:t>
            </a:r>
            <a:r>
              <a:rPr lang="en-US" sz="2400" b="1" dirty="0">
                <a:solidFill>
                  <a:schemeClr val="accent1"/>
                </a:solidFill>
              </a:rPr>
              <a:t>NLST </a:t>
            </a:r>
            <a:r>
              <a:rPr lang="en-US" sz="2400" dirty="0"/>
              <a:t>seasons are closely related to Dengue seasons (May to November/ </a:t>
            </a:r>
            <a:r>
              <a:rPr lang="en-US" sz="2400" dirty="0" smtClean="0"/>
              <a:t>December time frame) </a:t>
            </a:r>
            <a:r>
              <a:rPr lang="en-US" sz="2400" dirty="0"/>
              <a:t>when accounting for proper lag </a:t>
            </a:r>
            <a:r>
              <a:rPr lang="en-US" sz="2400" dirty="0" smtClean="0"/>
              <a:t>times</a:t>
            </a:r>
          </a:p>
          <a:p>
            <a:pPr marL="347663" indent="-347663"/>
            <a:r>
              <a:rPr lang="en-US" sz="2400" dirty="0" smtClean="0"/>
              <a:t>Its is </a:t>
            </a:r>
            <a:r>
              <a:rPr lang="en-US" sz="2400" b="1" dirty="0" smtClean="0">
                <a:solidFill>
                  <a:schemeClr val="accent1"/>
                </a:solidFill>
              </a:rPr>
              <a:t>Warmer</a:t>
            </a:r>
            <a:r>
              <a:rPr lang="en-US" sz="2400" dirty="0" smtClean="0">
                <a:solidFill>
                  <a:schemeClr val="accent1"/>
                </a:solidFill>
              </a:rPr>
              <a:t> </a:t>
            </a:r>
            <a:r>
              <a:rPr lang="en-US" sz="2400" dirty="0"/>
              <a:t>and </a:t>
            </a:r>
            <a:r>
              <a:rPr lang="en-US" sz="2400" b="1" dirty="0">
                <a:solidFill>
                  <a:schemeClr val="accent1"/>
                </a:solidFill>
              </a:rPr>
              <a:t>drier</a:t>
            </a:r>
            <a:r>
              <a:rPr lang="en-US" sz="2400" b="1" dirty="0"/>
              <a:t> </a:t>
            </a:r>
            <a:r>
              <a:rPr lang="en-US" sz="2400" dirty="0"/>
              <a:t>in the</a:t>
            </a:r>
            <a:r>
              <a:rPr lang="en-US" sz="2400" b="1" dirty="0"/>
              <a:t> </a:t>
            </a:r>
            <a:r>
              <a:rPr lang="en-US" sz="2400" b="1" dirty="0">
                <a:solidFill>
                  <a:schemeClr val="accent1"/>
                </a:solidFill>
              </a:rPr>
              <a:t>West</a:t>
            </a:r>
            <a:r>
              <a:rPr lang="en-US" sz="2400" b="1" dirty="0"/>
              <a:t> </a:t>
            </a:r>
            <a:r>
              <a:rPr lang="en-US" sz="2400" dirty="0" smtClean="0"/>
              <a:t>overall during the most recent years for the study period</a:t>
            </a:r>
          </a:p>
          <a:p>
            <a:pPr marL="347663" indent="-347663"/>
            <a:r>
              <a:rPr lang="en-US" sz="2400" dirty="0" smtClean="0"/>
              <a:t>It is </a:t>
            </a:r>
            <a:r>
              <a:rPr lang="en-US" sz="2400" b="1" dirty="0" smtClean="0">
                <a:solidFill>
                  <a:schemeClr val="accent1"/>
                </a:solidFill>
              </a:rPr>
              <a:t>Warmer</a:t>
            </a:r>
            <a:r>
              <a:rPr lang="en-US" sz="2400" b="1" dirty="0" smtClean="0"/>
              <a:t> </a:t>
            </a:r>
            <a:r>
              <a:rPr lang="en-US" sz="2400" dirty="0"/>
              <a:t>and </a:t>
            </a:r>
            <a:r>
              <a:rPr lang="en-US" sz="2400" b="1" dirty="0">
                <a:solidFill>
                  <a:schemeClr val="accent1"/>
                </a:solidFill>
              </a:rPr>
              <a:t>wetter</a:t>
            </a:r>
            <a:r>
              <a:rPr lang="en-US" sz="2400" b="1" dirty="0"/>
              <a:t> </a:t>
            </a:r>
            <a:r>
              <a:rPr lang="en-US" sz="2400" dirty="0"/>
              <a:t>in the </a:t>
            </a:r>
            <a:r>
              <a:rPr lang="en-US" sz="2400" b="1" dirty="0">
                <a:solidFill>
                  <a:schemeClr val="accent1"/>
                </a:solidFill>
              </a:rPr>
              <a:t>East </a:t>
            </a:r>
            <a:r>
              <a:rPr lang="en-US" sz="2400" b="1" u="sng" dirty="0">
                <a:solidFill>
                  <a:schemeClr val="accent1"/>
                </a:solidFill>
              </a:rPr>
              <a:t>during </a:t>
            </a:r>
            <a:r>
              <a:rPr lang="en-US" sz="2400" b="1" u="sng" dirty="0" smtClean="0">
                <a:solidFill>
                  <a:schemeClr val="accent1"/>
                </a:solidFill>
              </a:rPr>
              <a:t>spring </a:t>
            </a:r>
            <a:r>
              <a:rPr lang="en-US" sz="2400" dirty="0"/>
              <a:t>during the most recent years for the study period</a:t>
            </a:r>
          </a:p>
          <a:p>
            <a:pPr marL="0" indent="0">
              <a:buNone/>
            </a:pPr>
            <a:endParaRPr lang="en-US" sz="2400" b="1" u="sng" dirty="0">
              <a:solidFill>
                <a:schemeClr val="accent1"/>
              </a:solidFill>
            </a:endParaRPr>
          </a:p>
        </p:txBody>
      </p:sp>
      <p:sp>
        <p:nvSpPr>
          <p:cNvPr id="34" name="TextBox 33"/>
          <p:cNvSpPr txBox="1"/>
          <p:nvPr/>
        </p:nvSpPr>
        <p:spPr>
          <a:xfrm>
            <a:off x="483504" y="31066858"/>
            <a:ext cx="12343280" cy="4216539"/>
          </a:xfrm>
          <a:prstGeom prst="rect">
            <a:avLst/>
          </a:prstGeom>
          <a:noFill/>
        </p:spPr>
        <p:txBody>
          <a:bodyPr wrap="square" rtlCol="0">
            <a:spAutoFit/>
          </a:bodyPr>
          <a:lstStyle/>
          <a:p>
            <a:pPr algn="just"/>
            <a:r>
              <a:rPr lang="en-US" sz="2400" dirty="0"/>
              <a:t>We would like to thank Emily “Chippie” Kislik and Victoria Ly from Ames DEVELOP for their input and guidance throughout this project, along with Nirav </a:t>
            </a:r>
            <a:r>
              <a:rPr lang="en-US" sz="2400" dirty="0" err="1"/>
              <a:t>Nikunji</a:t>
            </a:r>
            <a:r>
              <a:rPr lang="en-US" sz="2400" dirty="0"/>
              <a:t> Patel from </a:t>
            </a:r>
            <a:r>
              <a:rPr lang="en-US" sz="2400" dirty="0" err="1" smtClean="0"/>
              <a:t>WorldPop</a:t>
            </a:r>
            <a:r>
              <a:rPr lang="en-US" sz="2400" dirty="0" smtClean="0"/>
              <a:t> </a:t>
            </a:r>
            <a:r>
              <a:rPr lang="en-US" sz="2400" dirty="0"/>
              <a:t>for </a:t>
            </a:r>
            <a:r>
              <a:rPr lang="en-US" sz="2400" dirty="0" smtClean="0"/>
              <a:t>providing </a:t>
            </a:r>
            <a:r>
              <a:rPr lang="en-US" sz="2400" dirty="0"/>
              <a:t>gridded population density data for Puerto Rico. We would also like to thank Alannah Johansen from Ames DEVELOP for </a:t>
            </a:r>
            <a:r>
              <a:rPr lang="en-US" sz="2400" dirty="0" smtClean="0"/>
              <a:t>her vast contributions </a:t>
            </a:r>
            <a:r>
              <a:rPr lang="en-US" sz="2400" dirty="0"/>
              <a:t>to the project during the previous term.  </a:t>
            </a:r>
            <a:endParaRPr lang="en-US" sz="2400" dirty="0" smtClean="0"/>
          </a:p>
          <a:p>
            <a:pPr algn="just"/>
            <a:endParaRPr lang="en-US" sz="2400" dirty="0"/>
          </a:p>
          <a:p>
            <a:pPr algn="just"/>
            <a:r>
              <a:rPr lang="en-US" sz="2400" dirty="0"/>
              <a:t>We would like to acknowledge Dr. Pablo M</a:t>
            </a:r>
            <a:r>
              <a:rPr lang="en-US" sz="2400" dirty="0">
                <a:solidFill>
                  <a:srgbClr val="767171"/>
                </a:solidFill>
              </a:rPr>
              <a:t>é</a:t>
            </a:r>
            <a:r>
              <a:rPr lang="en-US" sz="2400" dirty="0"/>
              <a:t>ndez-</a:t>
            </a:r>
            <a:r>
              <a:rPr lang="en-US" sz="2400" dirty="0" err="1"/>
              <a:t>Lázaro</a:t>
            </a:r>
            <a:r>
              <a:rPr lang="en-US" sz="2400" dirty="0"/>
              <a:t> </a:t>
            </a:r>
            <a:r>
              <a:rPr lang="en-US" sz="2400" dirty="0" smtClean="0"/>
              <a:t>from the </a:t>
            </a:r>
            <a:r>
              <a:rPr lang="en-US" sz="2400" dirty="0"/>
              <a:t>University of Puerto Rico, Graduate School of Medical Sciences</a:t>
            </a:r>
            <a:r>
              <a:rPr lang="en-US" sz="2400" dirty="0" smtClean="0"/>
              <a:t>, </a:t>
            </a:r>
            <a:r>
              <a:rPr lang="en-US" sz="2400" dirty="0"/>
              <a:t>and Dr. Roberto Barrera from the U.S. Centers for Disease Control and Prevention (CDC) Dengue Branch for project advisement and data sources. </a:t>
            </a:r>
            <a:r>
              <a:rPr lang="en-US" sz="2400" dirty="0" smtClean="0"/>
              <a:t>Lastly, we would like to thank Jessica </a:t>
            </a:r>
            <a:r>
              <a:rPr lang="en-US" sz="2400" dirty="0"/>
              <a:t>Cabrera from the Puerto Rico Department of Health for her overall support on the project</a:t>
            </a:r>
            <a:r>
              <a:rPr lang="en-US" sz="2800" dirty="0"/>
              <a:t>.</a:t>
            </a:r>
          </a:p>
          <a:p>
            <a:endParaRPr lang="en-US" sz="2400" dirty="0"/>
          </a:p>
        </p:txBody>
      </p:sp>
      <p:sp>
        <p:nvSpPr>
          <p:cNvPr id="12" name="TextBox 11"/>
          <p:cNvSpPr txBox="1"/>
          <p:nvPr/>
        </p:nvSpPr>
        <p:spPr>
          <a:xfrm>
            <a:off x="3666787" y="20090185"/>
            <a:ext cx="2825774" cy="2377254"/>
          </a:xfrm>
          <a:prstGeom prst="rect">
            <a:avLst/>
          </a:prstGeom>
          <a:noFill/>
        </p:spPr>
        <p:txBody>
          <a:bodyPr wrap="none" rtlCol="0">
            <a:spAutoFit/>
          </a:bodyPr>
          <a:lstStyle/>
          <a:p>
            <a:r>
              <a:rPr lang="en-US" sz="2200" b="1" dirty="0"/>
              <a:t>5)</a:t>
            </a:r>
            <a:r>
              <a:rPr lang="en-US" sz="2200" dirty="0"/>
              <a:t> DLST </a:t>
            </a:r>
            <a:r>
              <a:rPr lang="en-US" sz="2200" i="1" dirty="0"/>
              <a:t>(MODIS)</a:t>
            </a:r>
            <a:endParaRPr lang="en-US" sz="2200" b="1" dirty="0"/>
          </a:p>
          <a:p>
            <a:r>
              <a:rPr lang="en-US" sz="2200" b="1" dirty="0"/>
              <a:t>6)</a:t>
            </a:r>
            <a:r>
              <a:rPr lang="en-US" sz="2200" dirty="0"/>
              <a:t> NLST </a:t>
            </a:r>
            <a:r>
              <a:rPr lang="en-US" sz="2200" i="1" dirty="0"/>
              <a:t>(MODIS)</a:t>
            </a:r>
          </a:p>
          <a:p>
            <a:r>
              <a:rPr lang="en-US" sz="2200" b="1" dirty="0"/>
              <a:t>7)</a:t>
            </a:r>
            <a:r>
              <a:rPr lang="en-US" sz="2200" dirty="0"/>
              <a:t> RH </a:t>
            </a:r>
            <a:r>
              <a:rPr lang="en-US" sz="2200" i="1" dirty="0"/>
              <a:t>(GOES-PRWEB)</a:t>
            </a:r>
          </a:p>
          <a:p>
            <a:r>
              <a:rPr lang="en-US" sz="2200" b="1" dirty="0"/>
              <a:t>8) </a:t>
            </a:r>
            <a:r>
              <a:rPr lang="en-US" sz="2200" dirty="0"/>
              <a:t>Elevation </a:t>
            </a:r>
            <a:r>
              <a:rPr lang="en-US" sz="2200" i="1" dirty="0"/>
              <a:t>(USGS)</a:t>
            </a:r>
          </a:p>
          <a:p>
            <a:endParaRPr lang="en-US" dirty="0"/>
          </a:p>
        </p:txBody>
      </p:sp>
      <p:cxnSp>
        <p:nvCxnSpPr>
          <p:cNvPr id="104" name="Straight Connector 103"/>
          <p:cNvCxnSpPr/>
          <p:nvPr/>
        </p:nvCxnSpPr>
        <p:spPr>
          <a:xfrm flipV="1">
            <a:off x="13352484" y="21551229"/>
            <a:ext cx="13714017" cy="34173"/>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66241" y="23711555"/>
            <a:ext cx="6809503" cy="42014"/>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8401752" y="22647983"/>
            <a:ext cx="4085114" cy="26386"/>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5136</TotalTime>
  <Words>1210</Words>
  <Application>Microsoft Office PowerPoint</Application>
  <PresentationFormat>Custom</PresentationFormat>
  <Paragraphs>77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Kislik, Emily A. (ARC-SGE)[SCIENCE SYSTEMS AND APPLICATIONS, INC]</cp:lastModifiedBy>
  <cp:revision>308</cp:revision>
  <dcterms:created xsi:type="dcterms:W3CDTF">2015-06-02T14:58:58Z</dcterms:created>
  <dcterms:modified xsi:type="dcterms:W3CDTF">2016-04-06T23:50:29Z</dcterms:modified>
</cp:coreProperties>
</file>