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Lst>
  <p:notesMasterIdLst>
    <p:notesMasterId r:id="rId16"/>
  </p:notesMasterIdLst>
  <p:sldIdLst>
    <p:sldId id="256" r:id="rId6"/>
    <p:sldId id="257" r:id="rId7"/>
    <p:sldId id="259" r:id="rId8"/>
    <p:sldId id="260" r:id="rId9"/>
    <p:sldId id="261" r:id="rId10"/>
    <p:sldId id="263" r:id="rId11"/>
    <p:sldId id="264" r:id="rId12"/>
    <p:sldId id="267"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zniak, Daniel A. (LARC-E3)[SSAI DEVELOP]" initials="WDA(D" lastIdx="3" clrIdx="0">
    <p:extLst>
      <p:ext uri="{19B8F6BF-5375-455C-9EA6-DF929625EA0E}">
        <p15:presenceInfo xmlns:p15="http://schemas.microsoft.com/office/powerpoint/2012/main" userId="S-1-5-21-330711430-3775241029-4075259233-653906" providerId="AD"/>
      </p:ext>
    </p:extLst>
  </p:cmAuthor>
  <p:cmAuthor id="2" name="Adams, Emily C. (LARC-E3)[SSAI DEVELOP]" initials="AEC(D" lastIdx="1" clrIdx="1">
    <p:extLst>
      <p:ext uri="{19B8F6BF-5375-455C-9EA6-DF929625EA0E}">
        <p15:presenceInfo xmlns:p15="http://schemas.microsoft.com/office/powerpoint/2012/main" userId="S-1-5-21-330711430-3775241029-4075259233-6418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9" autoAdjust="0"/>
    <p:restoredTop sz="59375" autoAdjust="0"/>
  </p:normalViewPr>
  <p:slideViewPr>
    <p:cSldViewPr snapToGrid="0">
      <p:cViewPr varScale="1">
        <p:scale>
          <a:sx n="69" d="100"/>
          <a:sy n="69" d="100"/>
        </p:scale>
        <p:origin x="170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7-17T10:32:20.958" idx="3">
    <p:pos x="7437" y="1291"/>
    <p:text>Is this a map of 2045, 2065, 2095, or an average of all three?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5-07-17T10:28:02.246" idx="2">
    <p:pos x="10" y="10"/>
    <p:text>No Acknowledgements slide?</p:text>
    <p:extLst>
      <p:ext uri="{C676402C-5697-4E1C-873F-D02D1690AC5C}">
        <p15:threadingInfo xmlns:p15="http://schemas.microsoft.com/office/powerpoint/2012/main" timeZoneBias="240"/>
      </p:ext>
    </p:extLst>
  </p:cm>
  <p:cm authorId="2" dt="2015-07-20T11:39:30.999" idx="1">
    <p:pos x="10" y="106"/>
    <p:text>Double check with Lauren to see if you need to include it - with 10 slides its difficult</p:text>
    <p:extLst>
      <p:ext uri="{C676402C-5697-4E1C-873F-D02D1690AC5C}">
        <p15:threadingInfo xmlns:p15="http://schemas.microsoft.com/office/powerpoint/2012/main" timeZoneBias="240">
          <p15:parentCm authorId="1"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AC95A8-35A5-433B-9E23-5412DA117B75}" type="datetimeFigureOut">
              <a:rPr lang="en-US" smtClean="0"/>
              <a:t>7/20/2015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A5600-F83B-4326-B289-826BEDF3CB22}" type="slidenum">
              <a:rPr lang="en-US" smtClean="0"/>
              <a:t>‹#›</a:t>
            </a:fld>
            <a:endParaRPr lang="en-US" dirty="0"/>
          </a:p>
        </p:txBody>
      </p:sp>
    </p:spTree>
    <p:extLst>
      <p:ext uri="{BB962C8B-B14F-4D97-AF65-F5344CB8AC3E}">
        <p14:creationId xmlns:p14="http://schemas.microsoft.com/office/powerpoint/2010/main" val="182871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dirty="0"/>
          </a:p>
        </p:txBody>
      </p:sp>
      <p:sp>
        <p:nvSpPr>
          <p:cNvPr id="113" name="Shape 1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82871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In conclusion, the current conditions</a:t>
            </a:r>
            <a:r>
              <a:rPr lang="en-US" baseline="0" dirty="0" smtClean="0"/>
              <a:t> show that the apple orchards are currently located in areas with ideal apple growing climates. However, the moderate emissions scenarios show that conditions will steadily worsen, with unsuitable conditions already occurring by 2045. The north will be the only marginally suitable area by 2095. For the extreme scenarios, the phzs and the suitability maps both show a significant worsening of conditions, and by 2095, the entire state of Washington is very unsuitable for apple growth. </a:t>
            </a:r>
            <a:endParaRPr dirty="0"/>
          </a:p>
        </p:txBody>
      </p:sp>
      <p:sp>
        <p:nvSpPr>
          <p:cNvPr id="221" name="Shape 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3899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baseline="0" dirty="0" smtClean="0">
                <a:solidFill>
                  <a:schemeClr val="dk1"/>
                </a:solidFill>
                <a:latin typeface="Calibri"/>
                <a:ea typeface="Calibri"/>
                <a:cs typeface="Calibri"/>
                <a:sym typeface="Calibri"/>
              </a:rPr>
              <a:t>Washington State’s climate is currently well-suited for apple production with its warm, dry summers and cool, wet winters. As a result, the state produces 65% of the nations apples and adds 2.2 billion dollars to the nations economy. The map on the right shows where the apples are primarily grown, which is to the right of the Cascade mountains in high apple-producing counties like Yakima and Grant counties. The community concern is that future climate change, especially rising temperatures, will result in a shift of these ideal growing conditions. Therefore, our study area is the state of Washington and our study periods are both the present-day period to assess the climate that apples currently grow in, and the future decades of the 2040s, 2060s, and 2090s to assess how these growing conditions may shift. </a:t>
            </a:r>
          </a:p>
          <a:p>
            <a:pPr marL="0" marR="0" lvl="0" indent="0" algn="l" rtl="0">
              <a:spcBef>
                <a:spcPts val="0"/>
              </a:spcBef>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baseline="0" dirty="0" smtClean="0">
                <a:solidFill>
                  <a:schemeClr val="dk1"/>
                </a:solidFill>
                <a:latin typeface="Calibri"/>
                <a:ea typeface="Calibri"/>
                <a:cs typeface="Calibri"/>
                <a:sym typeface="Calibri"/>
              </a:rPr>
              <a:t>NOTE: currently an animation that adds the study area/periods at the bottom after ~20 seconds. Could make it all one static slide, but may look too busy? </a:t>
            </a:r>
            <a:endParaRPr sz="1200" b="0" i="0" u="none" strike="noStrike" cap="none" baseline="0" dirty="0">
              <a:solidFill>
                <a:schemeClr val="dk1"/>
              </a:solidFill>
              <a:latin typeface="Calibri"/>
              <a:ea typeface="Calibri"/>
              <a:cs typeface="Calibri"/>
              <a:sym typeface="Calibri"/>
            </a:endParaRPr>
          </a:p>
        </p:txBody>
      </p:sp>
      <p:sp>
        <p:nvSpPr>
          <p:cNvPr id="122" name="Shape 12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srgbClr val="000000"/>
                </a:solidFill>
              </a:rPr>
              <a:pPr>
                <a:buSzPct val="25000"/>
              </a:pPr>
              <a:t>2</a:t>
            </a:fld>
            <a:endParaRPr lang="en-US" dirty="0">
              <a:solidFill>
                <a:srgbClr val="000000"/>
              </a:solidFill>
            </a:endParaRPr>
          </a:p>
        </p:txBody>
      </p:sp>
    </p:spTree>
    <p:extLst>
      <p:ext uri="{BB962C8B-B14F-4D97-AF65-F5344CB8AC3E}">
        <p14:creationId xmlns:p14="http://schemas.microsoft.com/office/powerpoint/2010/main" val="3478168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So</a:t>
            </a:r>
            <a:r>
              <a:rPr lang="en-US" baseline="0" dirty="0" smtClean="0"/>
              <a:t> how do we project changes in growing season suitability? O</a:t>
            </a:r>
            <a:r>
              <a:rPr lang="en-US" dirty="0" smtClean="0"/>
              <a:t>ne way to</a:t>
            </a:r>
            <a:r>
              <a:rPr lang="en-US" baseline="0" dirty="0" smtClean="0"/>
              <a:t> determine plant suitability is with Plant Hardiness Zones. These 10 degree F. zones are calculated by the USDA and based on average annual extreme minimum temperature. They act as a guide to determining which plants will thrive at a given location based on their tolerance to cold. For apples, one of the main limitations for production is winter injury, so it is very important to know the lower temperature limits of an area and whether or not an apple could survive there. In addition, apples need cooler climates that allow for an accumulation of chill hours, so apples do not thrive in the hotter zones either.  Therefore, Apples grow best in zones 5 &amp; 6, but the species span through ones 4-9.</a:t>
            </a:r>
            <a:endParaRPr dirty="0"/>
          </a:p>
        </p:txBody>
      </p:sp>
      <p:sp>
        <p:nvSpPr>
          <p:cNvPr id="152" name="Shape 15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0587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In</a:t>
            </a:r>
            <a:r>
              <a:rPr lang="en-US" baseline="0" dirty="0" smtClean="0"/>
              <a:t> addition to plant hardiness zones, growing degree days and average growing season temperature can both be estimated using temperature data and directly relate to whether an area is suitable for growing apples. Growing degree days look specifically at how many days are above and below the minimum and maximum thresholds of a species. For our project, high growing degree days is inversely related to apple suitability because we are calculating the amount of days for the codling moth, which can greatly destroy apple crops. In addition, it is important to look at the average growing season temperature. The growing season lasts from May through September, and the ideal temperature for apples is 19 degrees Celsius. </a:t>
            </a:r>
            <a:endParaRPr dirty="0"/>
          </a:p>
        </p:txBody>
      </p:sp>
      <p:sp>
        <p:nvSpPr>
          <p:cNvPr id="163" name="Shape 1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1320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have partnered with Dr. Michael Glenn from the UDSA’s Agricultural Research Service for this project. This is his third term with DEVELOP and he has been with the Northwest U.S. Agriculture project since it’s inception. </a:t>
            </a:r>
            <a:r>
              <a:rPr lang="en-US" dirty="0" smtClean="0"/>
              <a:t>In </a:t>
            </a:r>
            <a:r>
              <a:rPr lang="en-US" baseline="0" dirty="0" smtClean="0"/>
              <a:t>partnership with Dr. Michael Glenn, we created current and forecasted PHZ maps; as well as suitability maps that combine PHZs, GDDs, and AGSTs. </a:t>
            </a:r>
            <a:endParaRPr lang="en-US" dirty="0" smtClean="0"/>
          </a:p>
          <a:p>
            <a:pPr>
              <a:spcBef>
                <a:spcPts val="0"/>
              </a:spcBef>
              <a:buNone/>
            </a:pPr>
            <a:endParaRPr dirty="0"/>
          </a:p>
        </p:txBody>
      </p:sp>
      <p:sp>
        <p:nvSpPr>
          <p:cNvPr id="131" name="Shape 1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52533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Our</a:t>
            </a:r>
            <a:r>
              <a:rPr lang="en-US" baseline="0" dirty="0" smtClean="0"/>
              <a:t> project uses 2 NASA datasets to complete our objectives. First, the present-day maps were calculated based on daily land surface temperature measurements </a:t>
            </a:r>
            <a:r>
              <a:rPr lang="en-US" sz="1200" b="0" i="0" u="none" strike="noStrike" kern="1200" dirty="0" smtClean="0">
                <a:solidFill>
                  <a:schemeClr val="tx1"/>
                </a:solidFill>
                <a:effectLst/>
                <a:latin typeface="+mn-lt"/>
                <a:ea typeface="+mn-ea"/>
                <a:cs typeface="+mn-cs"/>
              </a:rPr>
              <a:t>from the MODIS instrument on NASA’s Aqua satellite from January 2002 to June 2015. MODIS was chosen because of it’s….For</a:t>
            </a:r>
            <a:r>
              <a:rPr lang="en-US" sz="1200" b="0" i="0" u="none" strike="noStrike" kern="1200" baseline="0" dirty="0" smtClean="0">
                <a:solidFill>
                  <a:schemeClr val="tx1"/>
                </a:solidFill>
                <a:effectLst/>
                <a:latin typeface="+mn-lt"/>
                <a:ea typeface="+mn-ea"/>
                <a:cs typeface="+mn-cs"/>
              </a:rPr>
              <a:t> future temperature projections, we used NASA’s Earth Exchange Downscaled Climate Projections, or the NEX-DCP30 dataset. With 800m resolution, the NEX-DCP30 dataset has much higher resolution than many other climate projections. Currently-Modis data clipped, projected but not converted to air temperature.</a:t>
            </a:r>
            <a:endParaRPr lang="en-US" dirty="0"/>
          </a:p>
        </p:txBody>
      </p:sp>
      <p:sp>
        <p:nvSpPr>
          <p:cNvPr id="172" name="Shape 1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98783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Once the data wa</a:t>
            </a:r>
            <a:r>
              <a:rPr lang="en-US" baseline="0" dirty="0" smtClean="0"/>
              <a:t>s processed, it was converted to air temperature using a  linear regression obtained from historic weather station data, then combined into five day rolling averages to calculate GDD. </a:t>
            </a:r>
            <a:r>
              <a:rPr lang="en-US" dirty="0" smtClean="0"/>
              <a:t>The annual minimum values were averaged together</a:t>
            </a:r>
            <a:r>
              <a:rPr lang="en-US" baseline="0" dirty="0" smtClean="0"/>
              <a:t> to create the PHZ maps. Once all three parameters were calculated, they were ranked on a standard scale and combined to create suitability maps. </a:t>
            </a:r>
            <a:r>
              <a:rPr lang="en-US" dirty="0" smtClean="0"/>
              <a:t>The</a:t>
            </a:r>
            <a:r>
              <a:rPr lang="en-US" baseline="0" dirty="0" smtClean="0"/>
              <a:t> accuracy of the maps was assessed by comparing our maps to the map currently used by the USDA, and a map created with PRISM data that spans 2002 to 2015 which is the dataset that USDA uses and the time period for the MODIS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methodology an animation which cycles between the three stages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a:spcBef>
                <a:spcPts val="0"/>
              </a:spcBef>
              <a:buNone/>
            </a:pPr>
            <a:endParaRPr dirty="0"/>
          </a:p>
        </p:txBody>
      </p:sp>
      <p:sp>
        <p:nvSpPr>
          <p:cNvPr id="178" name="Shape 1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3829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The large map</a:t>
            </a:r>
            <a:r>
              <a:rPr lang="en-US" baseline="0" dirty="0" smtClean="0"/>
              <a:t> on your left shows the current plant hardiness zones that were produced with the MODIS data. Based on this map, apples currently are produced in the suitable zones of 6b through 8a. However, as seen on the right, by 2045, the plant hardiness zones shift towards a much warmer climate. The suitable zone of 6-8a completely disappear from the entire state in both the moderate emissions scenario (on top right) and extreme emissions scenario (bottom right) and apple-growing zones are now zones 9a-10a. The zones shift towards warmer zones even more by 2065, and by 2095, the apple growing region is dominated by unsuitable zones like 10a-11b. Interestingly, the zone layout of 2095 is similar to the current zones of Florida!</a:t>
            </a:r>
          </a:p>
          <a:p>
            <a:pPr>
              <a:spcBef>
                <a:spcPts val="0"/>
              </a:spcBef>
              <a:buNone/>
            </a:pPr>
            <a:endParaRPr lang="en-US" baseline="0" dirty="0" smtClean="0"/>
          </a:p>
          <a:p>
            <a:pPr>
              <a:spcBef>
                <a:spcPts val="0"/>
              </a:spcBef>
              <a:buNone/>
            </a:pPr>
            <a:r>
              <a:rPr lang="en-US" baseline="0" dirty="0" smtClean="0"/>
              <a:t>NOTE: Animation with the two right panels rotating between scenarios, with timing staying on 2045 longer than the next two scenarios. It totals 30 seconds.</a:t>
            </a:r>
            <a:endParaRPr dirty="0"/>
          </a:p>
        </p:txBody>
      </p:sp>
      <p:sp>
        <p:nvSpPr>
          <p:cNvPr id="221" name="Shape 2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858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By combining</a:t>
            </a:r>
            <a:r>
              <a:rPr lang="en-US" baseline="0" dirty="0" smtClean="0"/>
              <a:t> PHZ, GDD, and AGST, we created suitability maps for Washington state. Suitability is ranked on a scale of 0 to 100, 100 being the most suitable. Currently, orchards are within zones of high to moderately high suitability. </a:t>
            </a:r>
            <a:r>
              <a:rPr lang="en-US" dirty="0" smtClean="0"/>
              <a:t>Suitability significantly</a:t>
            </a:r>
            <a:r>
              <a:rPr lang="en-US" baseline="0" dirty="0" smtClean="0"/>
              <a:t> decreases in 2045. In the north, conditions are moderately suitable; while in the south, conditions are moderately unsuitable. </a:t>
            </a:r>
            <a:r>
              <a:rPr lang="en-US" dirty="0" smtClean="0"/>
              <a:t>In 2065, the</a:t>
            </a:r>
            <a:r>
              <a:rPr lang="en-US" baseline="0" dirty="0" smtClean="0"/>
              <a:t> unsuitable areas have expanded. The extreme scenario shows strips of very low suitability appearing in the south. </a:t>
            </a:r>
            <a:r>
              <a:rPr lang="en-US" dirty="0" smtClean="0"/>
              <a:t>The moderate scenario shows very little change</a:t>
            </a:r>
            <a:r>
              <a:rPr lang="en-US" baseline="0" dirty="0" smtClean="0"/>
              <a:t> between 2065 and 2095; however, the extreme scenario shows a drastic change in conditions. Suitability is extremely low for all apple orchards.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right</a:t>
            </a:r>
            <a:r>
              <a:rPr lang="en-US" baseline="0" dirty="0" smtClean="0"/>
              <a:t> panel an animation with similar timing to that on previous slide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B2A5600-F83B-4326-B289-826BEDF3CB22}" type="slidenum">
              <a:rPr lang="en-US" smtClean="0"/>
              <a:t>9</a:t>
            </a:fld>
            <a:endParaRPr lang="en-US" dirty="0"/>
          </a:p>
        </p:txBody>
      </p:sp>
    </p:spTree>
    <p:extLst>
      <p:ext uri="{BB962C8B-B14F-4D97-AF65-F5344CB8AC3E}">
        <p14:creationId xmlns:p14="http://schemas.microsoft.com/office/powerpoint/2010/main" val="1450652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dirty="0"/>
          </a:p>
        </p:txBody>
      </p:sp>
    </p:spTree>
    <p:extLst>
      <p:ext uri="{BB962C8B-B14F-4D97-AF65-F5344CB8AC3E}">
        <p14:creationId xmlns:p14="http://schemas.microsoft.com/office/powerpoint/2010/main" val="40256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dirty="0"/>
          </a:p>
        </p:txBody>
      </p:sp>
    </p:spTree>
    <p:extLst>
      <p:ext uri="{BB962C8B-B14F-4D97-AF65-F5344CB8AC3E}">
        <p14:creationId xmlns:p14="http://schemas.microsoft.com/office/powerpoint/2010/main" val="1139395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dirty="0"/>
          </a:p>
        </p:txBody>
      </p:sp>
    </p:spTree>
    <p:extLst>
      <p:ext uri="{BB962C8B-B14F-4D97-AF65-F5344CB8AC3E}">
        <p14:creationId xmlns:p14="http://schemas.microsoft.com/office/powerpoint/2010/main" val="3341278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887599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166295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09584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717564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436305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191447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883144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38742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DDCC43-D019-4B00-AA4C-00BEB0F11F29}" type="datetimeFigureOut">
              <a:rPr lang="en-US" smtClean="0"/>
              <a:t>7/20/2015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dirty="0"/>
          </a:p>
        </p:txBody>
      </p:sp>
    </p:spTree>
    <p:extLst>
      <p:ext uri="{BB962C8B-B14F-4D97-AF65-F5344CB8AC3E}">
        <p14:creationId xmlns:p14="http://schemas.microsoft.com/office/powerpoint/2010/main" val="1852370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6255903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313648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547080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314282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31039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370951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604376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087534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546626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58869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DDCC43-D019-4B00-AA4C-00BEB0F11F29}" type="datetimeFigureOut">
              <a:rPr lang="en-US" smtClean="0"/>
              <a:t>7/20/2015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481672-E10C-47C0-99AC-2D72C5754E9B}" type="slidenum">
              <a:rPr lang="en-US" smtClean="0"/>
              <a:t>‹#›</a:t>
            </a:fld>
            <a:endParaRPr lang="en-US" dirty="0"/>
          </a:p>
        </p:txBody>
      </p:sp>
    </p:spTree>
    <p:extLst>
      <p:ext uri="{BB962C8B-B14F-4D97-AF65-F5344CB8AC3E}">
        <p14:creationId xmlns:p14="http://schemas.microsoft.com/office/powerpoint/2010/main" val="39141234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2425010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450422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511454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763056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4339948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900716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1400363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243910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29079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90127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DDCC43-D019-4B00-AA4C-00BEB0F11F29}" type="datetimeFigureOut">
              <a:rPr lang="en-US" smtClean="0"/>
              <a:t>7/20/2015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481672-E10C-47C0-99AC-2D72C5754E9B}" type="slidenum">
              <a:rPr lang="en-US" smtClean="0"/>
              <a:t>‹#›</a:t>
            </a:fld>
            <a:endParaRPr lang="en-US" dirty="0"/>
          </a:p>
        </p:txBody>
      </p:sp>
    </p:spTree>
    <p:extLst>
      <p:ext uri="{BB962C8B-B14F-4D97-AF65-F5344CB8AC3E}">
        <p14:creationId xmlns:p14="http://schemas.microsoft.com/office/powerpoint/2010/main" val="907063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769761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5736997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998636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646169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513112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8"/>
            <a:ext cx="12192000" cy="73151"/>
          </a:xfrm>
          <a:prstGeom prst="rect">
            <a:avLst/>
          </a:prstGeom>
          <a:solidFill>
            <a:schemeClr val="dk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pic>
        <p:nvPicPr>
          <p:cNvPr id="16" name="Shape 16"/>
          <p:cNvPicPr preferRelativeResize="0"/>
          <p:nvPr/>
        </p:nvPicPr>
        <p:blipFill rotWithShape="1">
          <a:blip r:embed="rId2">
            <a:alphaModFix/>
          </a:blip>
          <a:srcRect/>
          <a:stretch/>
        </p:blipFill>
        <p:spPr>
          <a:xfrm>
            <a:off x="484127" y="5467377"/>
            <a:ext cx="1347372" cy="1010529"/>
          </a:xfrm>
          <a:prstGeom prst="rect">
            <a:avLst/>
          </a:prstGeom>
          <a:noFill/>
          <a:ln>
            <a:noFill/>
          </a:ln>
        </p:spPr>
      </p:pic>
      <p:sp>
        <p:nvSpPr>
          <p:cNvPr id="17" name="Shape 17"/>
          <p:cNvSpPr txBox="1">
            <a:spLocks noGrp="1"/>
          </p:cNvSpPr>
          <p:nvPr>
            <p:ph type="body" idx="1"/>
          </p:nvPr>
        </p:nvSpPr>
        <p:spPr>
          <a:xfrm>
            <a:off x="7546847"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7546847"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7550911"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999233" y="6153912"/>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999233" y="5751576"/>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999233" y="5358383"/>
            <a:ext cx="4242815"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304800" y="5168335"/>
            <a:ext cx="115824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524000" y="4032504"/>
            <a:ext cx="9144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914400" y="1426463"/>
            <a:ext cx="103632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12192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a:buClr>
                  <a:srgbClr val="767171"/>
                </a:buClr>
                <a:buFont typeface="Century Gothic"/>
                <a:buNone/>
              </a:pPr>
              <a:endParaRPr sz="1800" kern="0" dirty="0">
                <a:solidFill>
                  <a:srgbClr val="767171"/>
                </a:solidFill>
                <a:latin typeface="Questrial"/>
                <a:ea typeface="Questrial"/>
                <a:cs typeface="Questrial"/>
                <a:sym typeface="Questrial"/>
                <a:rtl val="0"/>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kern="0" dirty="0">
                <a:solidFill>
                  <a:srgbClr val="FFFFFF"/>
                </a:solidFill>
                <a:latin typeface="Helvetica Neue"/>
                <a:ea typeface="Helvetica Neue"/>
                <a:cs typeface="Helvetica Neue"/>
                <a:sym typeface="Helvetica Neue"/>
                <a:rtl val="0"/>
              </a:endParaRPr>
            </a:p>
            <a:p>
              <a:pPr algn="ctr">
                <a:buClr>
                  <a:srgbClr val="FFFFFF"/>
                </a:buClr>
                <a:buSzPct val="25000"/>
                <a:buFont typeface="Helvetica Neue"/>
                <a:buNone/>
              </a:pPr>
              <a:r>
                <a:rPr lang="en-US" sz="800" kern="0" dirty="0">
                  <a:solidFill>
                    <a:srgbClr val="FFFFFF"/>
                  </a:solidFill>
                  <a:latin typeface="Helvetica Neue"/>
                  <a:ea typeface="Helvetica Neue"/>
                  <a:cs typeface="Helvetica Neue"/>
                  <a:sym typeface="Helvetica Neue"/>
                  <a:rtl val="0"/>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172843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2" name="Shape 32"/>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3" name="Shape 33"/>
          <p:cNvSpPr txBox="1">
            <a:spLocks noGrp="1"/>
          </p:cNvSpPr>
          <p:nvPr>
            <p:ph type="body" idx="1"/>
          </p:nvPr>
        </p:nvSpPr>
        <p:spPr>
          <a:xfrm>
            <a:off x="6803135"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6803135"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0" y="0"/>
            <a:ext cx="6096000" cy="6858000"/>
          </a:xfrm>
          <a:prstGeom prst="rect">
            <a:avLst/>
          </a:prstGeom>
          <a:noFill/>
          <a:ln>
            <a:noFill/>
          </a:ln>
        </p:spPr>
      </p:sp>
      <p:sp>
        <p:nvSpPr>
          <p:cNvPr id="36" name="Shape 36"/>
          <p:cNvSpPr txBox="1">
            <a:spLocks noGrp="1"/>
          </p:cNvSpPr>
          <p:nvPr>
            <p:ph type="body" idx="4"/>
          </p:nvPr>
        </p:nvSpPr>
        <p:spPr>
          <a:xfrm>
            <a:off x="3438145" y="6583680"/>
            <a:ext cx="2657855"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421765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39" name="Shape 39"/>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0" name="Shape 40"/>
          <p:cNvSpPr txBox="1">
            <a:spLocks noGrp="1"/>
          </p:cNvSpPr>
          <p:nvPr>
            <p:ph type="body" idx="1"/>
          </p:nvPr>
        </p:nvSpPr>
        <p:spPr>
          <a:xfrm>
            <a:off x="694944" y="2130552"/>
            <a:ext cx="4791456"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731519" y="640079"/>
            <a:ext cx="475487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6096000" y="0"/>
            <a:ext cx="6096000" cy="6858000"/>
          </a:xfrm>
          <a:prstGeom prst="rect">
            <a:avLst/>
          </a:prstGeom>
          <a:noFill/>
          <a:ln>
            <a:noFill/>
          </a:ln>
        </p:spPr>
      </p:sp>
      <p:sp>
        <p:nvSpPr>
          <p:cNvPr id="43" name="Shape 43"/>
          <p:cNvSpPr txBox="1">
            <a:spLocks noGrp="1"/>
          </p:cNvSpPr>
          <p:nvPr>
            <p:ph type="body" idx="4"/>
          </p:nvPr>
        </p:nvSpPr>
        <p:spPr>
          <a:xfrm>
            <a:off x="6096001" y="6583680"/>
            <a:ext cx="2657855"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015052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6" name="Shape 46"/>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47" name="Shape 47"/>
          <p:cNvSpPr txBox="1">
            <a:spLocks noGrp="1"/>
          </p:cNvSpPr>
          <p:nvPr>
            <p:ph type="body" idx="1"/>
          </p:nvPr>
        </p:nvSpPr>
        <p:spPr>
          <a:xfrm>
            <a:off x="768097" y="4814316"/>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768097" y="395478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12192000" cy="3429000"/>
          </a:xfrm>
          <a:prstGeom prst="rect">
            <a:avLst/>
          </a:prstGeom>
          <a:noFill/>
          <a:ln>
            <a:noFill/>
          </a:ln>
        </p:spPr>
      </p:sp>
      <p:sp>
        <p:nvSpPr>
          <p:cNvPr id="50" name="Shape 50"/>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2069985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3" name="Shape 5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54" name="Shape 54"/>
          <p:cNvSpPr txBox="1">
            <a:spLocks noGrp="1"/>
          </p:cNvSpPr>
          <p:nvPr>
            <p:ph type="body" idx="1"/>
          </p:nvPr>
        </p:nvSpPr>
        <p:spPr>
          <a:xfrm>
            <a:off x="6096001" y="4709160"/>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426719" y="548639"/>
            <a:ext cx="1133856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792481" y="211531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6096001" y="210311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792481" y="472135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792481" y="3418332"/>
            <a:ext cx="475487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6096001" y="3406139"/>
            <a:ext cx="52669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10424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DDCC43-D019-4B00-AA4C-00BEB0F11F29}" type="datetimeFigureOut">
              <a:rPr lang="en-US" smtClean="0"/>
              <a:t>7/20/2015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481672-E10C-47C0-99AC-2D72C5754E9B}" type="slidenum">
              <a:rPr lang="en-US" smtClean="0"/>
              <a:t>‹#›</a:t>
            </a:fld>
            <a:endParaRPr lang="en-US" dirty="0"/>
          </a:p>
        </p:txBody>
      </p:sp>
    </p:spTree>
    <p:extLst>
      <p:ext uri="{BB962C8B-B14F-4D97-AF65-F5344CB8AC3E}">
        <p14:creationId xmlns:p14="http://schemas.microsoft.com/office/powerpoint/2010/main" val="1806056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61"/>
        <p:cNvGrpSpPr/>
        <p:nvPr/>
      </p:nvGrpSpPr>
      <p:grpSpPr>
        <a:xfrm>
          <a:off x="0" y="0"/>
          <a:ext cx="0" cy="0"/>
          <a:chOff x="0" y="0"/>
          <a:chExt cx="0" cy="0"/>
        </a:xfrm>
      </p:grpSpPr>
      <p:sp>
        <p:nvSpPr>
          <p:cNvPr id="62" name="Shape 6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3" name="Shape 6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4" name="Shape 64"/>
          <p:cNvSpPr txBox="1">
            <a:spLocks noGrp="1"/>
          </p:cNvSpPr>
          <p:nvPr>
            <p:ph type="body" idx="1"/>
          </p:nvPr>
        </p:nvSpPr>
        <p:spPr>
          <a:xfrm>
            <a:off x="999744" y="2255520"/>
            <a:ext cx="10204704"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999744" y="779403"/>
            <a:ext cx="10204704"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946554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6"/>
        <p:cNvGrpSpPr/>
        <p:nvPr/>
      </p:nvGrpSpPr>
      <p:grpSpPr>
        <a:xfrm>
          <a:off x="0" y="0"/>
          <a:ext cx="0" cy="0"/>
          <a:chOff x="0" y="0"/>
          <a:chExt cx="0" cy="0"/>
        </a:xfrm>
      </p:grpSpPr>
      <p:sp>
        <p:nvSpPr>
          <p:cNvPr id="67" name="Shape 67"/>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8" name="Shape 68"/>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69" name="Shape 69"/>
          <p:cNvSpPr txBox="1">
            <a:spLocks noGrp="1"/>
          </p:cNvSpPr>
          <p:nvPr>
            <p:ph type="body" idx="1"/>
          </p:nvPr>
        </p:nvSpPr>
        <p:spPr>
          <a:xfrm>
            <a:off x="6108192" y="750018"/>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0" name="Shape 70"/>
          <p:cNvSpPr txBox="1">
            <a:spLocks noGrp="1"/>
          </p:cNvSpPr>
          <p:nvPr>
            <p:ph type="body" idx="2"/>
          </p:nvPr>
        </p:nvSpPr>
        <p:spPr>
          <a:xfrm>
            <a:off x="987553" y="675560"/>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3"/>
          </p:nvPr>
        </p:nvSpPr>
        <p:spPr>
          <a:xfrm>
            <a:off x="0" y="3429000"/>
            <a:ext cx="12192000" cy="3429000"/>
          </a:xfrm>
          <a:prstGeom prst="rect">
            <a:avLst/>
          </a:prstGeom>
          <a:noFill/>
          <a:ln>
            <a:noFill/>
          </a:ln>
        </p:spPr>
      </p:sp>
      <p:sp>
        <p:nvSpPr>
          <p:cNvPr id="72" name="Shape 72"/>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0478036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3"/>
        <p:cNvGrpSpPr/>
        <p:nvPr/>
      </p:nvGrpSpPr>
      <p:grpSpPr>
        <a:xfrm>
          <a:off x="0" y="0"/>
          <a:ext cx="0" cy="0"/>
          <a:chOff x="0" y="0"/>
          <a:chExt cx="0" cy="0"/>
        </a:xfrm>
      </p:grpSpPr>
      <p:sp>
        <p:nvSpPr>
          <p:cNvPr id="74" name="Shape 74"/>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5" name="Shape 75"/>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76" name="Shape 76"/>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77" name="Shape 77"/>
          <p:cNvSpPr txBox="1">
            <a:spLocks noGrp="1"/>
          </p:cNvSpPr>
          <p:nvPr>
            <p:ph type="body" idx="1"/>
          </p:nvPr>
        </p:nvSpPr>
        <p:spPr>
          <a:xfrm>
            <a:off x="761611" y="1421133"/>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8" name="Shape 78"/>
          <p:cNvSpPr txBox="1">
            <a:spLocks noGrp="1"/>
          </p:cNvSpPr>
          <p:nvPr>
            <p:ph type="body" idx="2"/>
          </p:nvPr>
        </p:nvSpPr>
        <p:spPr>
          <a:xfrm>
            <a:off x="761609" y="3011686"/>
            <a:ext cx="10735444"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3"/>
          </p:nvPr>
        </p:nvSpPr>
        <p:spPr>
          <a:xfrm>
            <a:off x="761611" y="4628567"/>
            <a:ext cx="1073544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0" name="Shape 80"/>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Tree>
    <p:extLst>
      <p:ext uri="{BB962C8B-B14F-4D97-AF65-F5344CB8AC3E}">
        <p14:creationId xmlns:p14="http://schemas.microsoft.com/office/powerpoint/2010/main" val="1340652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1"/>
        <p:cNvGrpSpPr/>
        <p:nvPr/>
      </p:nvGrpSpPr>
      <p:grpSpPr>
        <a:xfrm>
          <a:off x="0" y="0"/>
          <a:ext cx="0" cy="0"/>
          <a:chOff x="0" y="0"/>
          <a:chExt cx="0" cy="0"/>
        </a:xfrm>
      </p:grpSpPr>
      <p:sp>
        <p:nvSpPr>
          <p:cNvPr id="82" name="Shape 82"/>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3" name="Shape 83"/>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84" name="Shape 84"/>
          <p:cNvSpPr txBox="1">
            <a:spLocks noGrp="1"/>
          </p:cNvSpPr>
          <p:nvPr>
            <p:ph type="body" idx="1"/>
          </p:nvPr>
        </p:nvSpPr>
        <p:spPr>
          <a:xfrm>
            <a:off x="6108192" y="4123944"/>
            <a:ext cx="530352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5" name="Shape 85"/>
          <p:cNvSpPr txBox="1">
            <a:spLocks noGrp="1"/>
          </p:cNvSpPr>
          <p:nvPr>
            <p:ph type="body" idx="2"/>
          </p:nvPr>
        </p:nvSpPr>
        <p:spPr>
          <a:xfrm>
            <a:off x="987553" y="4049485"/>
            <a:ext cx="414527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6" name="Shape 86"/>
          <p:cNvSpPr>
            <a:spLocks noGrp="1"/>
          </p:cNvSpPr>
          <p:nvPr>
            <p:ph type="pic" idx="3"/>
          </p:nvPr>
        </p:nvSpPr>
        <p:spPr>
          <a:xfrm>
            <a:off x="0" y="0"/>
            <a:ext cx="12192000" cy="3429000"/>
          </a:xfrm>
          <a:prstGeom prst="rect">
            <a:avLst/>
          </a:prstGeom>
          <a:noFill/>
          <a:ln>
            <a:noFill/>
          </a:ln>
        </p:spPr>
      </p:sp>
      <p:sp>
        <p:nvSpPr>
          <p:cNvPr id="87" name="Shape 87"/>
          <p:cNvSpPr txBox="1">
            <a:spLocks noGrp="1"/>
          </p:cNvSpPr>
          <p:nvPr>
            <p:ph type="body" idx="4"/>
          </p:nvPr>
        </p:nvSpPr>
        <p:spPr>
          <a:xfrm>
            <a:off x="8253983" y="342900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5174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88"/>
        <p:cNvGrpSpPr/>
        <p:nvPr/>
      </p:nvGrpSpPr>
      <p:grpSpPr>
        <a:xfrm>
          <a:off x="0" y="0"/>
          <a:ext cx="0" cy="0"/>
          <a:chOff x="0" y="0"/>
          <a:chExt cx="0" cy="0"/>
        </a:xfrm>
      </p:grpSpPr>
      <p:sp>
        <p:nvSpPr>
          <p:cNvPr id="89" name="Shape 89"/>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0" name="Shape 90"/>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1" name="Shape 91"/>
          <p:cNvSpPr txBox="1">
            <a:spLocks noGrp="1"/>
          </p:cNvSpPr>
          <p:nvPr>
            <p:ph type="body" idx="1"/>
          </p:nvPr>
        </p:nvSpPr>
        <p:spPr>
          <a:xfrm>
            <a:off x="768097" y="1438655"/>
            <a:ext cx="10643615"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2" name="Shape 92"/>
          <p:cNvSpPr txBox="1">
            <a:spLocks noGrp="1"/>
          </p:cNvSpPr>
          <p:nvPr>
            <p:ph type="body" idx="2"/>
          </p:nvPr>
        </p:nvSpPr>
        <p:spPr>
          <a:xfrm>
            <a:off x="768097" y="579120"/>
            <a:ext cx="10643615"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3" name="Shape 93"/>
          <p:cNvSpPr>
            <a:spLocks noGrp="1"/>
          </p:cNvSpPr>
          <p:nvPr>
            <p:ph type="pic" idx="3"/>
          </p:nvPr>
        </p:nvSpPr>
        <p:spPr>
          <a:xfrm>
            <a:off x="0" y="3429000"/>
            <a:ext cx="12192000" cy="3429000"/>
          </a:xfrm>
          <a:prstGeom prst="rect">
            <a:avLst/>
          </a:prstGeom>
          <a:noFill/>
          <a:ln>
            <a:noFill/>
          </a:ln>
        </p:spPr>
      </p:sp>
      <p:sp>
        <p:nvSpPr>
          <p:cNvPr id="94" name="Shape 94"/>
          <p:cNvSpPr txBox="1">
            <a:spLocks noGrp="1"/>
          </p:cNvSpPr>
          <p:nvPr>
            <p:ph type="body" idx="4"/>
          </p:nvPr>
        </p:nvSpPr>
        <p:spPr>
          <a:xfrm>
            <a:off x="8253983" y="3154681"/>
            <a:ext cx="3060192"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2554153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95"/>
        <p:cNvGrpSpPr/>
        <p:nvPr/>
      </p:nvGrpSpPr>
      <p:grpSpPr>
        <a:xfrm>
          <a:off x="0" y="0"/>
          <a:ext cx="0" cy="0"/>
          <a:chOff x="0" y="0"/>
          <a:chExt cx="0" cy="0"/>
        </a:xfrm>
      </p:grpSpPr>
      <p:sp>
        <p:nvSpPr>
          <p:cNvPr id="96" name="Shape 96"/>
          <p:cNvSpPr/>
          <p:nvPr/>
        </p:nvSpPr>
        <p:spPr>
          <a:xfrm>
            <a:off x="0" y="0"/>
            <a:ext cx="12192000" cy="117986"/>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7" name="Shape 97"/>
          <p:cNvSpPr/>
          <p:nvPr/>
        </p:nvSpPr>
        <p:spPr>
          <a:xfrm>
            <a:off x="0" y="6784848"/>
            <a:ext cx="12192000" cy="73151"/>
          </a:xfrm>
          <a:prstGeom prst="rect">
            <a:avLst/>
          </a:prstGeom>
          <a:solidFill>
            <a:schemeClr val="accent1"/>
          </a:solidFill>
          <a:ln>
            <a:noFill/>
          </a:ln>
        </p:spPr>
        <p:txBody>
          <a:bodyPr lIns="91425" tIns="45700" rIns="91425" bIns="45700" anchor="ctr" anchorCtr="0">
            <a:noAutofit/>
          </a:bodyPr>
          <a:lstStyle/>
          <a:p>
            <a:pPr algn="ctr"/>
            <a:endParaRPr sz="1800" kern="0" dirty="0">
              <a:solidFill>
                <a:srgbClr val="FFFFFF"/>
              </a:solidFill>
              <a:latin typeface="Century Gothic"/>
              <a:ea typeface="Century Gothic"/>
              <a:cs typeface="Century Gothic"/>
              <a:sym typeface="Century Gothic"/>
              <a:rtl val="0"/>
            </a:endParaRPr>
          </a:p>
        </p:txBody>
      </p:sp>
      <p:sp>
        <p:nvSpPr>
          <p:cNvPr id="98" name="Shape 98"/>
          <p:cNvSpPr/>
          <p:nvPr/>
        </p:nvSpPr>
        <p:spPr>
          <a:xfrm>
            <a:off x="0" y="6579439"/>
            <a:ext cx="12192000" cy="246220"/>
          </a:xfrm>
          <a:prstGeom prst="rect">
            <a:avLst/>
          </a:prstGeom>
          <a:noFill/>
          <a:ln>
            <a:noFill/>
          </a:ln>
        </p:spPr>
        <p:txBody>
          <a:bodyPr lIns="91425" tIns="45700" rIns="91425" bIns="45700" anchor="t" anchorCtr="0">
            <a:noAutofit/>
          </a:bodyPr>
          <a:lstStyle/>
          <a:p>
            <a:pPr algn="ctr">
              <a:buSzPct val="25000"/>
            </a:pPr>
            <a:r>
              <a:rPr lang="en-US" sz="1000" i="1" kern="0" dirty="0">
                <a:solidFill>
                  <a:srgbClr val="7F7F7F"/>
                </a:solidFill>
                <a:ea typeface="Arial"/>
                <a:cs typeface="Arial"/>
                <a:sym typeface="Arial"/>
                <a:rtl val="0"/>
              </a:rPr>
              <a:t>This material is based upon work supported by NASA through contract NNL11AA00B and cooperative agreement NNX14AB60A.</a:t>
            </a:r>
          </a:p>
        </p:txBody>
      </p:sp>
      <p:sp>
        <p:nvSpPr>
          <p:cNvPr id="99" name="Shape 99"/>
          <p:cNvSpPr txBox="1"/>
          <p:nvPr/>
        </p:nvSpPr>
        <p:spPr>
          <a:xfrm>
            <a:off x="426720" y="242134"/>
            <a:ext cx="11338560" cy="707886"/>
          </a:xfrm>
          <a:prstGeom prst="rect">
            <a:avLst/>
          </a:prstGeom>
          <a:noFill/>
          <a:ln>
            <a:noFill/>
          </a:ln>
        </p:spPr>
        <p:txBody>
          <a:bodyPr lIns="91425" tIns="45700" rIns="91425" bIns="45700" anchor="b" anchorCtr="0">
            <a:noAutofit/>
          </a:bodyPr>
          <a:lstStyle/>
          <a:p>
            <a:pPr algn="ctr">
              <a:buSzPct val="25000"/>
            </a:pPr>
            <a:r>
              <a:rPr lang="en-US" sz="4000" b="1" kern="0" dirty="0">
                <a:solidFill>
                  <a:srgbClr val="BFBFBF"/>
                </a:solidFill>
                <a:latin typeface="Century Gothic"/>
                <a:ea typeface="Century Gothic"/>
                <a:cs typeface="Century Gothic"/>
                <a:sym typeface="Century Gothic"/>
                <a:rtl val="0"/>
              </a:rPr>
              <a:t>Acknowledgements</a:t>
            </a:r>
          </a:p>
        </p:txBody>
      </p:sp>
      <p:sp>
        <p:nvSpPr>
          <p:cNvPr id="100" name="Shape 100"/>
          <p:cNvSpPr txBox="1">
            <a:spLocks noGrp="1"/>
          </p:cNvSpPr>
          <p:nvPr>
            <p:ph type="body" idx="1"/>
          </p:nvPr>
        </p:nvSpPr>
        <p:spPr>
          <a:xfrm>
            <a:off x="4681728" y="1220919"/>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1" name="Shape 101"/>
          <p:cNvSpPr txBox="1">
            <a:spLocks noGrp="1"/>
          </p:cNvSpPr>
          <p:nvPr>
            <p:ph type="body" idx="2"/>
          </p:nvPr>
        </p:nvSpPr>
        <p:spPr>
          <a:xfrm>
            <a:off x="4681728" y="2369944"/>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3"/>
          </p:nvPr>
        </p:nvSpPr>
        <p:spPr>
          <a:xfrm>
            <a:off x="4681728" y="4118716"/>
            <a:ext cx="6815328"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325273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DDCC43-D019-4B00-AA4C-00BEB0F11F29}" type="datetimeFigureOut">
              <a:rPr lang="en-US" smtClean="0"/>
              <a:t>7/20/2015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481672-E10C-47C0-99AC-2D72C5754E9B}" type="slidenum">
              <a:rPr lang="en-US" smtClean="0"/>
              <a:t>‹#›</a:t>
            </a:fld>
            <a:endParaRPr lang="en-US" dirty="0"/>
          </a:p>
        </p:txBody>
      </p:sp>
    </p:spTree>
    <p:extLst>
      <p:ext uri="{BB962C8B-B14F-4D97-AF65-F5344CB8AC3E}">
        <p14:creationId xmlns:p14="http://schemas.microsoft.com/office/powerpoint/2010/main" val="3619586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DDCC43-D019-4B00-AA4C-00BEB0F11F29}" type="datetimeFigureOut">
              <a:rPr lang="en-US" smtClean="0"/>
              <a:t>7/20/2015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481672-E10C-47C0-99AC-2D72C5754E9B}" type="slidenum">
              <a:rPr lang="en-US" smtClean="0"/>
              <a:t>‹#›</a:t>
            </a:fld>
            <a:endParaRPr lang="en-US" dirty="0"/>
          </a:p>
        </p:txBody>
      </p:sp>
    </p:spTree>
    <p:extLst>
      <p:ext uri="{BB962C8B-B14F-4D97-AF65-F5344CB8AC3E}">
        <p14:creationId xmlns:p14="http://schemas.microsoft.com/office/powerpoint/2010/main" val="969604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DCC43-D019-4B00-AA4C-00BEB0F11F29}" type="datetimeFigureOut">
              <a:rPr lang="en-US" smtClean="0"/>
              <a:t>7/20/2015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481672-E10C-47C0-99AC-2D72C5754E9B}" type="slidenum">
              <a:rPr lang="en-US" smtClean="0"/>
              <a:t>‹#›</a:t>
            </a:fld>
            <a:endParaRPr lang="en-US" dirty="0"/>
          </a:p>
        </p:txBody>
      </p:sp>
    </p:spTree>
    <p:extLst>
      <p:ext uri="{BB962C8B-B14F-4D97-AF65-F5344CB8AC3E}">
        <p14:creationId xmlns:p14="http://schemas.microsoft.com/office/powerpoint/2010/main" val="241224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DDCC43-D019-4B00-AA4C-00BEB0F11F29}" type="datetimeFigureOut">
              <a:rPr lang="en-US" smtClean="0"/>
              <a:t>7/20/2015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481672-E10C-47C0-99AC-2D72C5754E9B}" type="slidenum">
              <a:rPr lang="en-US" smtClean="0"/>
              <a:t>‹#›</a:t>
            </a:fld>
            <a:endParaRPr lang="en-US" dirty="0"/>
          </a:p>
        </p:txBody>
      </p:sp>
    </p:spTree>
    <p:extLst>
      <p:ext uri="{BB962C8B-B14F-4D97-AF65-F5344CB8AC3E}">
        <p14:creationId xmlns:p14="http://schemas.microsoft.com/office/powerpoint/2010/main" val="1738298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DCC43-D019-4B00-AA4C-00BEB0F11F29}" type="datetimeFigureOut">
              <a:rPr lang="en-US" smtClean="0"/>
              <a:t>7/20/2015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481672-E10C-47C0-99AC-2D72C5754E9B}" type="slidenum">
              <a:rPr lang="en-US" smtClean="0"/>
              <a:t>‹#›</a:t>
            </a:fld>
            <a:endParaRPr lang="en-US" dirty="0"/>
          </a:p>
        </p:txBody>
      </p:sp>
    </p:spTree>
    <p:extLst>
      <p:ext uri="{BB962C8B-B14F-4D97-AF65-F5344CB8AC3E}">
        <p14:creationId xmlns:p14="http://schemas.microsoft.com/office/powerpoint/2010/main" val="3311971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419417268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134617512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3932295567"/>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1F8EE">
            <a:alpha val="80000"/>
          </a:srgbClr>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838200" y="365126"/>
            <a:ext cx="105156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838200" y="1825625"/>
            <a:ext cx="105156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838200" y="6356352"/>
            <a:ext cx="27432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2" name="Shape 12"/>
          <p:cNvSpPr txBox="1">
            <a:spLocks noGrp="1"/>
          </p:cNvSpPr>
          <p:nvPr>
            <p:ph type="ftr" idx="11"/>
          </p:nvPr>
        </p:nvSpPr>
        <p:spPr>
          <a:xfrm>
            <a:off x="4038601" y="6356352"/>
            <a:ext cx="41147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sz="1400" kern="0" dirty="0">
              <a:solidFill>
                <a:srgbClr val="000000"/>
              </a:solidFill>
              <a:cs typeface="Arial"/>
              <a:sym typeface="Arial"/>
              <a:rtl val="0"/>
            </a:endParaRPr>
          </a:p>
        </p:txBody>
      </p:sp>
      <p:sp>
        <p:nvSpPr>
          <p:cNvPr id="13" name="Shape 13"/>
          <p:cNvSpPr txBox="1">
            <a:spLocks noGrp="1"/>
          </p:cNvSpPr>
          <p:nvPr>
            <p:ph type="sldNum" idx="12"/>
          </p:nvPr>
        </p:nvSpPr>
        <p:spPr>
          <a:xfrm>
            <a:off x="8610600" y="6356352"/>
            <a:ext cx="27432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a:buSzPct val="25000"/>
            </a:pPr>
            <a:fld id="{00000000-1234-1234-1234-123412341234}" type="slidenum">
              <a:rPr lang="en-US" kern="0">
                <a:rtl val="0"/>
              </a:rPr>
              <a:pPr>
                <a:buSzPct val="25000"/>
              </a:pPr>
              <a:t>‹#›</a:t>
            </a:fld>
            <a:endParaRPr lang="en-US" kern="0" dirty="0">
              <a:rtl val="0"/>
            </a:endParaRPr>
          </a:p>
        </p:txBody>
      </p:sp>
    </p:spTree>
    <p:extLst>
      <p:ext uri="{BB962C8B-B14F-4D97-AF65-F5344CB8AC3E}">
        <p14:creationId xmlns:p14="http://schemas.microsoft.com/office/powerpoint/2010/main" val="2535451135"/>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6.gif"/><Relationship Id="rId5" Type="http://schemas.openxmlformats.org/officeDocument/2006/relationships/image" Target="../media/image5.emf"/><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13.png"/><Relationship Id="rId5" Type="http://schemas.openxmlformats.org/officeDocument/2006/relationships/image" Target="../media/image12.tiff"/><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8.xml"/><Relationship Id="rId1" Type="http://schemas.openxmlformats.org/officeDocument/2006/relationships/slideLayout" Target="../slideLayouts/slideLayout49.xm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1734601" y="1274075"/>
            <a:ext cx="8771699" cy="2432400"/>
          </a:xfrm>
          <a:prstGeom prst="rect">
            <a:avLst/>
          </a:prstGeom>
          <a:noFill/>
          <a:ln>
            <a:noFill/>
          </a:ln>
        </p:spPr>
        <p:txBody>
          <a:bodyPr lIns="91425" tIns="45700" rIns="91425" bIns="45700" anchor="b" anchorCtr="0">
            <a:noAutofit/>
          </a:bodyPr>
          <a:lstStyle/>
          <a:p>
            <a:pPr algn="ctr">
              <a:lnSpc>
                <a:spcPct val="75000"/>
              </a:lnSpc>
              <a:buClr>
                <a:schemeClr val="accent1"/>
              </a:buClr>
              <a:buSzPct val="25000"/>
            </a:pPr>
            <a:r>
              <a:rPr lang="en-US" sz="6800" b="1" dirty="0">
                <a:solidFill>
                  <a:schemeClr val="accent1"/>
                </a:solidFill>
                <a:latin typeface="Century Gothic"/>
                <a:ea typeface="Century Gothic"/>
                <a:cs typeface="Century Gothic"/>
                <a:sym typeface="Century Gothic"/>
              </a:rPr>
              <a:t>Northwest United States Agriculture III</a:t>
            </a:r>
          </a:p>
        </p:txBody>
      </p:sp>
      <p:sp>
        <p:nvSpPr>
          <p:cNvPr id="105" name="Shape 105"/>
          <p:cNvSpPr txBox="1">
            <a:spLocks noGrp="1"/>
          </p:cNvSpPr>
          <p:nvPr>
            <p:ph type="body" idx="2"/>
          </p:nvPr>
        </p:nvSpPr>
        <p:spPr>
          <a:xfrm>
            <a:off x="3657601" y="5358376"/>
            <a:ext cx="3352799" cy="369299"/>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Madeline Ruid (Team Lead)</a:t>
            </a:r>
          </a:p>
        </p:txBody>
      </p:sp>
      <p:sp>
        <p:nvSpPr>
          <p:cNvPr id="106" name="Shape 106"/>
          <p:cNvSpPr txBox="1">
            <a:spLocks noGrp="1"/>
          </p:cNvSpPr>
          <p:nvPr>
            <p:ph type="body" idx="3"/>
          </p:nvPr>
        </p:nvSpPr>
        <p:spPr>
          <a:xfrm>
            <a:off x="3773425" y="5751576"/>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Matthew Mullen</a:t>
            </a:r>
          </a:p>
        </p:txBody>
      </p:sp>
      <p:sp>
        <p:nvSpPr>
          <p:cNvPr id="107" name="Shape 107"/>
          <p:cNvSpPr txBox="1">
            <a:spLocks noGrp="1"/>
          </p:cNvSpPr>
          <p:nvPr>
            <p:ph type="body" idx="4"/>
          </p:nvPr>
        </p:nvSpPr>
        <p:spPr>
          <a:xfrm>
            <a:off x="3773425" y="6153912"/>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James Hendrickson</a:t>
            </a:r>
          </a:p>
        </p:txBody>
      </p:sp>
      <p:sp>
        <p:nvSpPr>
          <p:cNvPr id="108" name="Shape 108"/>
          <p:cNvSpPr txBox="1">
            <a:spLocks noGrp="1"/>
          </p:cNvSpPr>
          <p:nvPr>
            <p:ph type="body" idx="5"/>
          </p:nvPr>
        </p:nvSpPr>
        <p:spPr>
          <a:xfrm>
            <a:off x="7187184" y="5358383"/>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Teresa Fenn</a:t>
            </a:r>
          </a:p>
        </p:txBody>
      </p:sp>
      <p:sp>
        <p:nvSpPr>
          <p:cNvPr id="109" name="Shape 109"/>
          <p:cNvSpPr txBox="1">
            <a:spLocks noGrp="1"/>
          </p:cNvSpPr>
          <p:nvPr>
            <p:ph type="body" idx="6"/>
          </p:nvPr>
        </p:nvSpPr>
        <p:spPr>
          <a:xfrm>
            <a:off x="7184136" y="5751576"/>
            <a:ext cx="3182111" cy="369332"/>
          </a:xfrm>
          <a:prstGeom prst="rect">
            <a:avLst/>
          </a:prstGeom>
          <a:noFill/>
          <a:ln>
            <a:noFill/>
          </a:ln>
        </p:spPr>
        <p:txBody>
          <a:bodyPr lIns="91425" tIns="45700" rIns="91425" bIns="45700" anchor="t" anchorCtr="0">
            <a:noAutofit/>
          </a:bodyPr>
          <a:lstStyle/>
          <a:p>
            <a:pPr>
              <a:buSzPct val="25000"/>
            </a:pPr>
            <a:r>
              <a:rPr lang="en-US" sz="1800" dirty="0">
                <a:solidFill>
                  <a:srgbClr val="A5A5A5"/>
                </a:solidFill>
                <a:latin typeface="Century Gothic"/>
                <a:ea typeface="Century Gothic"/>
                <a:cs typeface="Century Gothic"/>
                <a:sym typeface="Century Gothic"/>
              </a:rPr>
              <a:t>Sarah Philbrick</a:t>
            </a:r>
          </a:p>
        </p:txBody>
      </p:sp>
      <p:sp>
        <p:nvSpPr>
          <p:cNvPr id="110" name="Shape 110"/>
          <p:cNvSpPr txBox="1">
            <a:spLocks noGrp="1"/>
          </p:cNvSpPr>
          <p:nvPr>
            <p:ph type="body" idx="7"/>
          </p:nvPr>
        </p:nvSpPr>
        <p:spPr>
          <a:xfrm>
            <a:off x="2667000" y="4032504"/>
            <a:ext cx="6858000" cy="740663"/>
          </a:xfrm>
          <a:prstGeom prst="rect">
            <a:avLst/>
          </a:prstGeom>
          <a:noFill/>
          <a:ln>
            <a:noFill/>
          </a:ln>
        </p:spPr>
        <p:txBody>
          <a:bodyPr lIns="91425" tIns="45700" rIns="91425" bIns="45700" anchor="t" anchorCtr="0">
            <a:noAutofit/>
          </a:bodyPr>
          <a:lstStyle/>
          <a:p>
            <a:pPr>
              <a:lnSpc>
                <a:spcPct val="75000"/>
              </a:lnSpc>
              <a:buSzPct val="25000"/>
            </a:pPr>
            <a:r>
              <a:rPr lang="en-US" sz="1950" i="1" dirty="0">
                <a:solidFill>
                  <a:schemeClr val="dk1"/>
                </a:solidFill>
                <a:latin typeface="Century Gothic"/>
                <a:ea typeface="Century Gothic"/>
                <a:cs typeface="Century Gothic"/>
                <a:sym typeface="Century Gothic"/>
              </a:rPr>
              <a:t>Assessing Current and Future Plant Hardiness Zones for Apple Production in Washington State using Climate Models and NASA Earth Observations</a:t>
            </a:r>
          </a:p>
        </p:txBody>
      </p:sp>
    </p:spTree>
    <p:extLst>
      <p:ext uri="{BB962C8B-B14F-4D97-AF65-F5344CB8AC3E}">
        <p14:creationId xmlns:p14="http://schemas.microsoft.com/office/powerpoint/2010/main" val="502330842"/>
      </p:ext>
    </p:extLst>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Shape 213"/>
          <p:cNvSpPr txBox="1">
            <a:spLocks noGrp="1"/>
          </p:cNvSpPr>
          <p:nvPr>
            <p:ph type="body" idx="2"/>
          </p:nvPr>
        </p:nvSpPr>
        <p:spPr>
          <a:xfrm>
            <a:off x="1711837" y="125674"/>
            <a:ext cx="8503920" cy="923544"/>
          </a:xfrm>
          <a:prstGeom prst="rect">
            <a:avLst/>
          </a:prstGeom>
          <a:noFill/>
          <a:ln>
            <a:noFill/>
          </a:ln>
        </p:spPr>
        <p:txBody>
          <a:bodyPr lIns="91425" tIns="45700" rIns="91425" bIns="45700" anchor="b" anchorCtr="0">
            <a:noAutofit/>
          </a:bodyPr>
          <a:lstStyle/>
          <a:p>
            <a:pPr>
              <a:buSzPct val="25000"/>
            </a:pPr>
            <a:r>
              <a:rPr lang="en-US" sz="5400" b="1" dirty="0">
                <a:solidFill>
                  <a:schemeClr val="accent1"/>
                </a:solidFill>
                <a:latin typeface="Century Gothic"/>
                <a:ea typeface="Century Gothic"/>
                <a:cs typeface="Century Gothic"/>
                <a:sym typeface="Century Gothic"/>
              </a:rPr>
              <a:t>Conclusions</a:t>
            </a:r>
          </a:p>
        </p:txBody>
      </p:sp>
      <p:sp>
        <p:nvSpPr>
          <p:cNvPr id="214" name="Shape 214"/>
          <p:cNvSpPr txBox="1">
            <a:spLocks noGrp="1"/>
          </p:cNvSpPr>
          <p:nvPr>
            <p:ph type="body" idx="3"/>
          </p:nvPr>
        </p:nvSpPr>
        <p:spPr>
          <a:xfrm>
            <a:off x="1342662" y="1584142"/>
            <a:ext cx="4341858" cy="768095"/>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Current Conditions</a:t>
            </a:r>
            <a:endParaRPr sz="4400" b="1" dirty="0">
              <a:solidFill>
                <a:schemeClr val="accent1"/>
              </a:solidFill>
              <a:latin typeface="Century Gothic"/>
              <a:ea typeface="Century Gothic"/>
              <a:cs typeface="Century Gothic"/>
              <a:sym typeface="Century Gothic"/>
            </a:endParaRPr>
          </a:p>
        </p:txBody>
      </p:sp>
      <p:sp>
        <p:nvSpPr>
          <p:cNvPr id="216" name="Shape 216"/>
          <p:cNvSpPr txBox="1">
            <a:spLocks noGrp="1"/>
          </p:cNvSpPr>
          <p:nvPr>
            <p:ph type="body" idx="5"/>
          </p:nvPr>
        </p:nvSpPr>
        <p:spPr>
          <a:xfrm>
            <a:off x="2118361" y="4721352"/>
            <a:ext cx="3566159" cy="768095"/>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Extreme Scenario</a:t>
            </a:r>
            <a:endParaRPr sz="4400" b="1" dirty="0">
              <a:solidFill>
                <a:schemeClr val="accent1"/>
              </a:solidFill>
              <a:latin typeface="Century Gothic"/>
              <a:ea typeface="Century Gothic"/>
              <a:cs typeface="Century Gothic"/>
              <a:sym typeface="Century Gothic"/>
            </a:endParaRPr>
          </a:p>
        </p:txBody>
      </p:sp>
      <p:sp>
        <p:nvSpPr>
          <p:cNvPr id="217" name="Shape 217"/>
          <p:cNvSpPr txBox="1">
            <a:spLocks noGrp="1"/>
          </p:cNvSpPr>
          <p:nvPr>
            <p:ph type="body" idx="6"/>
          </p:nvPr>
        </p:nvSpPr>
        <p:spPr>
          <a:xfrm>
            <a:off x="787078" y="3152747"/>
            <a:ext cx="4897442" cy="768095"/>
          </a:xfrm>
          <a:prstGeom prst="rect">
            <a:avLst/>
          </a:prstGeom>
          <a:noFill/>
          <a:ln>
            <a:noFill/>
          </a:ln>
        </p:spPr>
        <p:txBody>
          <a:bodyPr lIns="91425" tIns="45700" rIns="91425" bIns="45700" anchor="t" anchorCtr="0">
            <a:noAutofit/>
          </a:bodyPr>
          <a:lstStyle/>
          <a:p>
            <a:r>
              <a:rPr lang="en-US" sz="4400" b="1" dirty="0" smtClean="0">
                <a:solidFill>
                  <a:schemeClr val="accent1"/>
                </a:solidFill>
                <a:latin typeface="Century Gothic"/>
                <a:ea typeface="Century Gothic"/>
                <a:cs typeface="Century Gothic"/>
                <a:sym typeface="Century Gothic"/>
              </a:rPr>
              <a:t>Moderate Scenario</a:t>
            </a:r>
            <a:endParaRPr sz="4400" b="1" dirty="0">
              <a:solidFill>
                <a:schemeClr val="accent1"/>
              </a:solidFill>
              <a:latin typeface="Century Gothic"/>
              <a:ea typeface="Century Gothic"/>
              <a:cs typeface="Century Gothic"/>
              <a:sym typeface="Century Gothic"/>
            </a:endParaRPr>
          </a:p>
        </p:txBody>
      </p:sp>
      <p:sp>
        <p:nvSpPr>
          <p:cNvPr id="7" name="Shape 157"/>
          <p:cNvSpPr txBox="1">
            <a:spLocks noGrp="1"/>
          </p:cNvSpPr>
          <p:nvPr>
            <p:ph type="body" idx="4"/>
          </p:nvPr>
        </p:nvSpPr>
        <p:spPr>
          <a:xfrm>
            <a:off x="5811838" y="1829153"/>
            <a:ext cx="3950207" cy="704088"/>
          </a:xfrm>
          <a:prstGeom prst="rect">
            <a:avLst/>
          </a:prstGeom>
          <a:noFill/>
          <a:ln>
            <a:noFill/>
          </a:ln>
        </p:spPr>
        <p:txBody>
          <a:bodyPr lIns="91425" tIns="45700" rIns="91425" bIns="45700" anchor="t" anchorCtr="0">
            <a:noAutofit/>
          </a:bodyPr>
          <a:lstStyle/>
          <a:p>
            <a:pPr>
              <a:buSzPct val="25000"/>
            </a:pPr>
            <a:r>
              <a:rPr lang="en-US" sz="2000" dirty="0" smtClean="0">
                <a:solidFill>
                  <a:schemeClr val="dk1"/>
                </a:solidFill>
                <a:latin typeface="Century Gothic"/>
                <a:ea typeface="Century Gothic"/>
                <a:cs typeface="Century Gothic"/>
                <a:sym typeface="Century Gothic"/>
              </a:rPr>
              <a:t>PHZ and suitability map shows good conditions for apples.  </a:t>
            </a:r>
            <a:endParaRPr lang="en-US" sz="2000" dirty="0">
              <a:solidFill>
                <a:schemeClr val="dk1"/>
              </a:solidFill>
              <a:latin typeface="Century Gothic"/>
              <a:ea typeface="Century Gothic"/>
              <a:cs typeface="Century Gothic"/>
              <a:sym typeface="Century Gothic"/>
            </a:endParaRPr>
          </a:p>
        </p:txBody>
      </p:sp>
      <p:sp>
        <p:nvSpPr>
          <p:cNvPr id="8" name="Shape 157"/>
          <p:cNvSpPr txBox="1">
            <a:spLocks noGrp="1"/>
          </p:cNvSpPr>
          <p:nvPr>
            <p:ph type="body" idx="4"/>
          </p:nvPr>
        </p:nvSpPr>
        <p:spPr>
          <a:xfrm>
            <a:off x="5811839" y="3327567"/>
            <a:ext cx="3950207" cy="704088"/>
          </a:xfrm>
          <a:prstGeom prst="rect">
            <a:avLst/>
          </a:prstGeom>
          <a:noFill/>
          <a:ln>
            <a:noFill/>
          </a:ln>
        </p:spPr>
        <p:txBody>
          <a:bodyPr lIns="91425" tIns="45700" rIns="91425" bIns="45700" anchor="t" anchorCtr="0">
            <a:noAutofit/>
          </a:bodyPr>
          <a:lstStyle/>
          <a:p>
            <a:pPr>
              <a:buSzPct val="25000"/>
            </a:pPr>
            <a:r>
              <a:rPr lang="en-US" sz="2000" dirty="0" smtClean="0">
                <a:solidFill>
                  <a:schemeClr val="dk1"/>
                </a:solidFill>
                <a:latin typeface="Century Gothic"/>
                <a:ea typeface="Century Gothic"/>
                <a:cs typeface="Century Gothic"/>
                <a:sym typeface="Century Gothic"/>
              </a:rPr>
              <a:t>Conditions steadily worsen. Marginally suitable in the north by 2095. </a:t>
            </a:r>
            <a:endParaRPr lang="en-US" sz="2000" dirty="0">
              <a:solidFill>
                <a:schemeClr val="dk1"/>
              </a:solidFill>
              <a:latin typeface="Century Gothic"/>
              <a:ea typeface="Century Gothic"/>
              <a:cs typeface="Century Gothic"/>
              <a:sym typeface="Century Gothic"/>
            </a:endParaRPr>
          </a:p>
        </p:txBody>
      </p:sp>
      <p:sp>
        <p:nvSpPr>
          <p:cNvPr id="9" name="Shape 157"/>
          <p:cNvSpPr txBox="1">
            <a:spLocks noGrp="1"/>
          </p:cNvSpPr>
          <p:nvPr>
            <p:ph type="body" idx="4"/>
          </p:nvPr>
        </p:nvSpPr>
        <p:spPr>
          <a:xfrm>
            <a:off x="5811839" y="4966502"/>
            <a:ext cx="3950207" cy="704088"/>
          </a:xfrm>
          <a:prstGeom prst="rect">
            <a:avLst/>
          </a:prstGeom>
          <a:noFill/>
          <a:ln>
            <a:noFill/>
          </a:ln>
        </p:spPr>
        <p:txBody>
          <a:bodyPr lIns="91425" tIns="45700" rIns="91425" bIns="45700" anchor="t" anchorCtr="0">
            <a:noAutofit/>
          </a:bodyPr>
          <a:lstStyle/>
          <a:p>
            <a:pPr>
              <a:buSzPct val="25000"/>
            </a:pPr>
            <a:r>
              <a:rPr lang="en-US" sz="2000" dirty="0" smtClean="0">
                <a:solidFill>
                  <a:schemeClr val="dk1"/>
                </a:solidFill>
                <a:latin typeface="Century Gothic"/>
                <a:ea typeface="Century Gothic"/>
                <a:cs typeface="Century Gothic"/>
                <a:sym typeface="Century Gothic"/>
              </a:rPr>
              <a:t>Significant worsening of conditions. By 2095, Washington very unsuitable.</a:t>
            </a:r>
            <a:endParaRPr lang="en-US" sz="2000"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77776982"/>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397385" y="1631813"/>
            <a:ext cx="3593592" cy="3374135"/>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Washington’s </a:t>
            </a:r>
            <a:r>
              <a:rPr lang="en-US" sz="2000" dirty="0">
                <a:solidFill>
                  <a:schemeClr val="dk1"/>
                </a:solidFill>
                <a:latin typeface="Century Gothic"/>
                <a:ea typeface="Century Gothic"/>
                <a:cs typeface="Century Gothic"/>
                <a:sym typeface="Century Gothic"/>
              </a:rPr>
              <a:t>climate is currently well-suited to apple production</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Produces 65% of the nation’s apples, adds $2.2 billion to economy</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Future climate change may result in a shift of these ideal locations</a:t>
            </a:r>
          </a:p>
        </p:txBody>
      </p:sp>
      <p:sp>
        <p:nvSpPr>
          <p:cNvPr id="116" name="Shape 116"/>
          <p:cNvSpPr txBox="1">
            <a:spLocks noGrp="1"/>
          </p:cNvSpPr>
          <p:nvPr>
            <p:ph type="body" idx="2"/>
          </p:nvPr>
        </p:nvSpPr>
        <p:spPr>
          <a:xfrm>
            <a:off x="424818" y="180097"/>
            <a:ext cx="3566159" cy="1325880"/>
          </a:xfrm>
          <a:prstGeom prst="rect">
            <a:avLst/>
          </a:prstGeom>
          <a:noFill/>
          <a:ln>
            <a:noFill/>
          </a:ln>
        </p:spPr>
        <p:txBody>
          <a:bodyPr lIns="91425" tIns="45700" rIns="91425" bIns="45700" anchor="b" anchorCtr="0">
            <a:noAutofit/>
          </a:bodyPr>
          <a:lstStyle/>
          <a:p>
            <a:pPr>
              <a:buSzPct val="25000"/>
            </a:pPr>
            <a:r>
              <a:rPr lang="en-US" sz="4000" b="1" dirty="0">
                <a:solidFill>
                  <a:schemeClr val="accent1"/>
                </a:solidFill>
                <a:latin typeface="Century Gothic"/>
                <a:ea typeface="Century Gothic"/>
                <a:cs typeface="Century Gothic"/>
                <a:sym typeface="Century Gothic"/>
              </a:rPr>
              <a:t>Community Concerns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922" t="2200" r="1822" b="2177"/>
          <a:stretch/>
        </p:blipFill>
        <p:spPr>
          <a:xfrm>
            <a:off x="5559741" y="410588"/>
            <a:ext cx="5986332" cy="459536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8210" y="3179090"/>
            <a:ext cx="1437576" cy="1110854"/>
          </a:xfrm>
          <a:prstGeom prst="rect">
            <a:avLst/>
          </a:prstGeom>
        </p:spPr>
      </p:pic>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9985544" y="4194288"/>
            <a:ext cx="1150049" cy="191312"/>
          </a:xfrm>
          <a:prstGeom prst="rect">
            <a:avLst/>
          </a:prstGeom>
          <a:noFill/>
          <a:ln>
            <a:noFill/>
          </a:ln>
        </p:spPr>
      </p:pic>
      <p:sp>
        <p:nvSpPr>
          <p:cNvPr id="10" name="TextBox 9"/>
          <p:cNvSpPr txBox="1"/>
          <p:nvPr/>
        </p:nvSpPr>
        <p:spPr>
          <a:xfrm>
            <a:off x="7373623" y="488909"/>
            <a:ext cx="4021227" cy="338554"/>
          </a:xfrm>
          <a:prstGeom prst="rect">
            <a:avLst/>
          </a:prstGeom>
          <a:noFill/>
        </p:spPr>
        <p:txBody>
          <a:bodyPr wrap="square" rtlCol="0">
            <a:spAutoFit/>
          </a:bodyPr>
          <a:lstStyle/>
          <a:p>
            <a:pPr algn="ctr"/>
            <a:r>
              <a:rPr lang="en-US" sz="1600" b="1" kern="0" dirty="0">
                <a:solidFill>
                  <a:srgbClr val="000000"/>
                </a:solidFill>
                <a:latin typeface="Century Gothic" panose="020B0502020202020204" pitchFamily="34" charset="0"/>
                <a:cs typeface="Arial"/>
                <a:sym typeface="Arial"/>
                <a:rtl val="0"/>
              </a:rPr>
              <a:t>Apple Orchards in Washington State</a:t>
            </a:r>
          </a:p>
        </p:txBody>
      </p:sp>
      <p:sp>
        <p:nvSpPr>
          <p:cNvPr id="12" name="Shape 116"/>
          <p:cNvSpPr txBox="1">
            <a:spLocks/>
          </p:cNvSpPr>
          <p:nvPr/>
        </p:nvSpPr>
        <p:spPr>
          <a:xfrm>
            <a:off x="299424" y="4494420"/>
            <a:ext cx="6766361" cy="1325880"/>
          </a:xfrm>
          <a:prstGeom prst="rect">
            <a:avLst/>
          </a:prstGeom>
          <a:noFill/>
          <a:ln>
            <a:noFill/>
          </a:ln>
        </p:spPr>
        <p:txBody>
          <a:bodyPr lIns="91425" tIns="45700" rIns="91425" bIns="45700" anchor="b"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accent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pPr>
            <a:r>
              <a:rPr lang="en-US" sz="4000" b="1" kern="0" dirty="0" smtClean="0">
                <a:solidFill>
                  <a:schemeClr val="accent1"/>
                </a:solidFill>
                <a:latin typeface="Century Gothic"/>
                <a:ea typeface="Century Gothic"/>
                <a:cs typeface="Century Gothic"/>
                <a:sym typeface="Century Gothic"/>
              </a:rPr>
              <a:t>Study Area/ Time Periods:</a:t>
            </a:r>
            <a:endParaRPr lang="en-US" sz="4000" b="1" kern="0" dirty="0">
              <a:solidFill>
                <a:schemeClr val="accent1"/>
              </a:solidFill>
              <a:latin typeface="Century Gothic"/>
              <a:ea typeface="Century Gothic"/>
              <a:cs typeface="Century Gothic"/>
              <a:sym typeface="Century Gothic"/>
            </a:endParaRPr>
          </a:p>
        </p:txBody>
      </p:sp>
      <p:sp>
        <p:nvSpPr>
          <p:cNvPr id="13" name="Shape 115"/>
          <p:cNvSpPr txBox="1">
            <a:spLocks/>
          </p:cNvSpPr>
          <p:nvPr/>
        </p:nvSpPr>
        <p:spPr>
          <a:xfrm>
            <a:off x="397384" y="5820300"/>
            <a:ext cx="11794615" cy="879873"/>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dk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457200" indent="-355600">
              <a:buSzPct val="100000"/>
              <a:buFont typeface="Century Gothic"/>
              <a:buChar char="●"/>
            </a:pPr>
            <a:r>
              <a:rPr lang="en-US" sz="2000" kern="0" dirty="0" smtClean="0">
                <a:solidFill>
                  <a:schemeClr val="dk1"/>
                </a:solidFill>
                <a:latin typeface="Century Gothic"/>
                <a:ea typeface="Century Gothic"/>
                <a:cs typeface="Century Gothic"/>
                <a:sym typeface="Century Gothic"/>
              </a:rPr>
              <a:t>Washington State</a:t>
            </a:r>
          </a:p>
          <a:p>
            <a:pPr marL="457200" indent="-355600">
              <a:buSzPct val="100000"/>
              <a:buFont typeface="Century Gothic"/>
              <a:buChar char="●"/>
            </a:pPr>
            <a:r>
              <a:rPr lang="en-US" sz="2000" kern="0" dirty="0" smtClean="0">
                <a:solidFill>
                  <a:schemeClr val="dk1"/>
                </a:solidFill>
                <a:latin typeface="Century Gothic"/>
                <a:ea typeface="Century Gothic"/>
                <a:cs typeface="Century Gothic"/>
                <a:sym typeface="Century Gothic"/>
              </a:rPr>
              <a:t>Present: (2002-2015) &amp; Future: 2045 (2040-2049), 2065 (2060-2069), 2095 (2090-2099)</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508995335"/>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3" name="Picture Placeholder 2"/>
          <p:cNvPicPr>
            <a:picLocks noGrp="1" noChangeAspect="1"/>
          </p:cNvPicPr>
          <p:nvPr>
            <p:ph type="pic" idx="2"/>
          </p:nvPr>
        </p:nvPicPr>
        <p:blipFill>
          <a:blip r:embed="rId3" cstate="print">
            <a:extLst>
              <a:ext uri="{28A0092B-C50C-407E-A947-70E740481C1C}">
                <a14:useLocalDpi xmlns:a14="http://schemas.microsoft.com/office/drawing/2010/main" val="0"/>
              </a:ext>
            </a:extLst>
          </a:blip>
          <a:srcRect l="25000" r="25000"/>
          <a:stretch>
            <a:fillRect/>
          </a:stretch>
        </p:blipFill>
        <p:spPr>
          <a:xfrm flipH="1">
            <a:off x="2484482" y="2908454"/>
            <a:ext cx="1002535" cy="1503802"/>
          </a:xfrm>
          <a:prstGeom prst="rect">
            <a:avLst/>
          </a:prstGeom>
          <a:noFill/>
          <a:ln>
            <a:noFill/>
          </a:ln>
        </p:spPr>
      </p:pic>
      <p:sp>
        <p:nvSpPr>
          <p:cNvPr id="145" name="Shape 145"/>
          <p:cNvSpPr txBox="1">
            <a:spLocks noGrp="1"/>
          </p:cNvSpPr>
          <p:nvPr>
            <p:ph type="body" idx="1"/>
          </p:nvPr>
        </p:nvSpPr>
        <p:spPr>
          <a:xfrm>
            <a:off x="7661937" y="2158646"/>
            <a:ext cx="3593592" cy="3374135"/>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Based on average annual extreme minimum </a:t>
            </a:r>
            <a:r>
              <a:rPr lang="en-US" sz="2000" dirty="0" smtClean="0">
                <a:solidFill>
                  <a:schemeClr val="dk1"/>
                </a:solidFill>
                <a:latin typeface="Century Gothic"/>
                <a:ea typeface="Century Gothic"/>
                <a:cs typeface="Century Gothic"/>
                <a:sym typeface="Century Gothic"/>
              </a:rPr>
              <a:t>temperature</a:t>
            </a:r>
          </a:p>
          <a:p>
            <a:pPr marL="101600">
              <a:buSzPct val="100000"/>
            </a:pPr>
            <a:endParaRPr lang="en-US" sz="2000" dirty="0" smtClean="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Divided into 10 degree Fahrenheit </a:t>
            </a:r>
            <a:r>
              <a:rPr lang="en-US" sz="2000" dirty="0" smtClean="0">
                <a:solidFill>
                  <a:schemeClr val="dk1"/>
                </a:solidFill>
                <a:latin typeface="Century Gothic"/>
                <a:ea typeface="Century Gothic"/>
                <a:cs typeface="Century Gothic"/>
                <a:sym typeface="Century Gothic"/>
              </a:rPr>
              <a:t>zones</a:t>
            </a:r>
            <a:endParaRPr lang="en-US" sz="2000" dirty="0">
              <a:solidFill>
                <a:schemeClr val="dk1"/>
              </a:solidFill>
              <a:latin typeface="Century Gothic"/>
              <a:ea typeface="Century Gothic"/>
              <a:cs typeface="Century Gothic"/>
              <a:sym typeface="Century Gothic"/>
            </a:endParaRPr>
          </a:p>
          <a:p>
            <a:pPr marL="101600">
              <a:buSzPct val="100000"/>
            </a:pPr>
            <a:endParaRPr lang="en-US" sz="2000" dirty="0" smtClean="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smtClean="0">
                <a:solidFill>
                  <a:schemeClr val="dk1"/>
                </a:solidFill>
                <a:latin typeface="Century Gothic"/>
                <a:ea typeface="Century Gothic"/>
                <a:cs typeface="Century Gothic"/>
                <a:sym typeface="Century Gothic"/>
              </a:rPr>
              <a:t>Guide </a:t>
            </a:r>
            <a:r>
              <a:rPr lang="en-US" sz="2000" dirty="0">
                <a:solidFill>
                  <a:schemeClr val="dk1"/>
                </a:solidFill>
                <a:latin typeface="Century Gothic"/>
                <a:ea typeface="Century Gothic"/>
                <a:cs typeface="Century Gothic"/>
                <a:sym typeface="Century Gothic"/>
              </a:rPr>
              <a:t>as to which plants will thrive at a given location</a:t>
            </a:r>
          </a:p>
          <a:p>
            <a:endParaRPr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Apples grow best in zones 5 and 6</a:t>
            </a:r>
          </a:p>
          <a:p>
            <a:endParaRPr sz="2000" dirty="0">
              <a:solidFill>
                <a:schemeClr val="dk1"/>
              </a:solidFill>
              <a:latin typeface="Century Gothic"/>
              <a:ea typeface="Century Gothic"/>
              <a:cs typeface="Century Gothic"/>
              <a:sym typeface="Century Gothic"/>
            </a:endParaRPr>
          </a:p>
        </p:txBody>
      </p:sp>
      <p:sp>
        <p:nvSpPr>
          <p:cNvPr id="146" name="Shape 146"/>
          <p:cNvSpPr txBox="1">
            <a:spLocks noGrp="1"/>
          </p:cNvSpPr>
          <p:nvPr>
            <p:ph type="body" idx="3"/>
          </p:nvPr>
        </p:nvSpPr>
        <p:spPr>
          <a:xfrm>
            <a:off x="7661937" y="607028"/>
            <a:ext cx="3241415" cy="1325880"/>
          </a:xfrm>
          <a:prstGeom prst="rect">
            <a:avLst/>
          </a:prstGeom>
          <a:noFill/>
          <a:ln>
            <a:noFill/>
          </a:ln>
        </p:spPr>
        <p:txBody>
          <a:bodyPr lIns="91425" tIns="45700" rIns="91425" bIns="45700" anchor="b" anchorCtr="0">
            <a:noAutofit/>
          </a:bodyPr>
          <a:lstStyle/>
          <a:p>
            <a:pPr algn="l" rtl="0">
              <a:lnSpc>
                <a:spcPct val="75000"/>
              </a:lnSpc>
              <a:buClr>
                <a:schemeClr val="accent1"/>
              </a:buClr>
              <a:buSzPct val="25000"/>
            </a:pPr>
            <a:r>
              <a:rPr lang="en-US" sz="3700" b="1" dirty="0">
                <a:solidFill>
                  <a:schemeClr val="accent1"/>
                </a:solidFill>
                <a:latin typeface="Century Gothic"/>
                <a:ea typeface="Century Gothic"/>
                <a:cs typeface="Century Gothic"/>
                <a:sym typeface="Century Gothic"/>
              </a:rPr>
              <a:t>Plant Hardiness Zones</a:t>
            </a:r>
          </a:p>
        </p:txBody>
      </p:sp>
      <p:pic>
        <p:nvPicPr>
          <p:cNvPr id="149" name="Shape 149"/>
          <p:cNvPicPr preferRelativeResize="0"/>
          <p:nvPr/>
        </p:nvPicPr>
        <p:blipFill>
          <a:blip r:embed="rId4">
            <a:alphaModFix/>
          </a:blip>
          <a:stretch>
            <a:fillRect/>
          </a:stretch>
        </p:blipFill>
        <p:spPr>
          <a:xfrm>
            <a:off x="242371" y="848299"/>
            <a:ext cx="7249099" cy="4869454"/>
          </a:xfrm>
          <a:prstGeom prst="rect">
            <a:avLst/>
          </a:prstGeom>
          <a:noFill/>
          <a:ln>
            <a:noFill/>
          </a:ln>
        </p:spPr>
      </p:pic>
      <p:sp>
        <p:nvSpPr>
          <p:cNvPr id="2" name="Text Placeholder 1"/>
          <p:cNvSpPr>
            <a:spLocks noGrp="1"/>
          </p:cNvSpPr>
          <p:nvPr>
            <p:ph type="body" idx="4"/>
          </p:nvPr>
        </p:nvSpPr>
        <p:spPr>
          <a:xfrm>
            <a:off x="1446725" y="6595561"/>
            <a:ext cx="3078050" cy="378349"/>
          </a:xfrm>
        </p:spPr>
        <p:txBody>
          <a:bodyPr/>
          <a:lstStyle/>
          <a:p>
            <a:pPr algn="l"/>
            <a:r>
              <a:rPr lang="en-US" sz="1200" dirty="0">
                <a:solidFill>
                  <a:schemeClr val="bg1"/>
                </a:solidFill>
                <a:latin typeface="Century Gothic" panose="020B0502020202020204" pitchFamily="34" charset="0"/>
              </a:rPr>
              <a:t>Image Source: Placeuvm, Flickr</a:t>
            </a:r>
            <a:br>
              <a:rPr lang="en-US" sz="1200" dirty="0">
                <a:solidFill>
                  <a:schemeClr val="bg1"/>
                </a:solidFill>
                <a:latin typeface="Century Gothic" panose="020B0502020202020204" pitchFamily="34" charset="0"/>
              </a:rPr>
            </a:br>
            <a:endParaRPr lang="en-US" sz="1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45341386"/>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096001" y="4709160"/>
            <a:ext cx="3950207" cy="704088"/>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entury Gothic"/>
                <a:ea typeface="Century Gothic"/>
                <a:cs typeface="Century Gothic"/>
                <a:sym typeface="Century Gothic"/>
              </a:rPr>
              <a:t>Ideal average temperature of 19 °C </a:t>
            </a:r>
          </a:p>
        </p:txBody>
      </p:sp>
      <p:sp>
        <p:nvSpPr>
          <p:cNvPr id="155" name="Shape 155"/>
          <p:cNvSpPr txBox="1">
            <a:spLocks noGrp="1"/>
          </p:cNvSpPr>
          <p:nvPr>
            <p:ph type="body" idx="2"/>
          </p:nvPr>
        </p:nvSpPr>
        <p:spPr>
          <a:xfrm>
            <a:off x="1844039" y="548639"/>
            <a:ext cx="8503920" cy="923544"/>
          </a:xfrm>
          <a:prstGeom prst="rect">
            <a:avLst/>
          </a:prstGeom>
          <a:noFill/>
          <a:ln>
            <a:noFill/>
          </a:ln>
        </p:spPr>
        <p:txBody>
          <a:bodyPr lIns="91425" tIns="45700" rIns="91425" bIns="45700" anchor="b" anchorCtr="0">
            <a:noAutofit/>
          </a:bodyPr>
          <a:lstStyle/>
          <a:p>
            <a:pPr>
              <a:buSzPct val="25000"/>
            </a:pPr>
            <a:r>
              <a:rPr lang="en-US" sz="5400" b="1" dirty="0">
                <a:solidFill>
                  <a:schemeClr val="accent1"/>
                </a:solidFill>
                <a:latin typeface="Century Gothic"/>
                <a:ea typeface="Century Gothic"/>
                <a:cs typeface="Century Gothic"/>
                <a:sym typeface="Century Gothic"/>
              </a:rPr>
              <a:t>Apple Suitability</a:t>
            </a:r>
          </a:p>
        </p:txBody>
      </p:sp>
      <p:sp>
        <p:nvSpPr>
          <p:cNvPr id="156" name="Shape 156"/>
          <p:cNvSpPr txBox="1">
            <a:spLocks noGrp="1"/>
          </p:cNvSpPr>
          <p:nvPr>
            <p:ph type="body" idx="3"/>
          </p:nvPr>
        </p:nvSpPr>
        <p:spPr>
          <a:xfrm>
            <a:off x="2118361" y="2115312"/>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Plant Hardiness Zones</a:t>
            </a:r>
          </a:p>
        </p:txBody>
      </p:sp>
      <p:sp>
        <p:nvSpPr>
          <p:cNvPr id="157" name="Shape 157"/>
          <p:cNvSpPr txBox="1">
            <a:spLocks noGrp="1"/>
          </p:cNvSpPr>
          <p:nvPr>
            <p:ph type="body" idx="4"/>
          </p:nvPr>
        </p:nvSpPr>
        <p:spPr>
          <a:xfrm>
            <a:off x="6096001" y="2103119"/>
            <a:ext cx="3950207" cy="704088"/>
          </a:xfrm>
          <a:prstGeom prst="rect">
            <a:avLst/>
          </a:prstGeom>
          <a:noFill/>
          <a:ln>
            <a:noFill/>
          </a:ln>
        </p:spPr>
        <p:txBody>
          <a:bodyPr lIns="91425" tIns="45700" rIns="91425" bIns="45700" anchor="t" anchorCtr="0">
            <a:noAutofit/>
          </a:bodyPr>
          <a:lstStyle/>
          <a:p>
            <a:pPr>
              <a:buSzPct val="25000"/>
            </a:pPr>
            <a:r>
              <a:rPr lang="en-US" sz="2000" dirty="0">
                <a:solidFill>
                  <a:schemeClr val="dk1"/>
                </a:solidFill>
                <a:latin typeface="Century Gothic"/>
                <a:ea typeface="Century Gothic"/>
                <a:cs typeface="Century Gothic"/>
                <a:sym typeface="Century Gothic"/>
              </a:rPr>
              <a:t>Based on average annual extreme minimum temperature</a:t>
            </a:r>
          </a:p>
        </p:txBody>
      </p:sp>
      <p:sp>
        <p:nvSpPr>
          <p:cNvPr id="158" name="Shape 158"/>
          <p:cNvSpPr txBox="1">
            <a:spLocks noGrp="1"/>
          </p:cNvSpPr>
          <p:nvPr>
            <p:ph type="body" idx="5"/>
          </p:nvPr>
        </p:nvSpPr>
        <p:spPr>
          <a:xfrm>
            <a:off x="2118361" y="4721352"/>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Growing Season Temperature</a:t>
            </a:r>
          </a:p>
        </p:txBody>
      </p:sp>
      <p:sp>
        <p:nvSpPr>
          <p:cNvPr id="159" name="Shape 159"/>
          <p:cNvSpPr txBox="1">
            <a:spLocks noGrp="1"/>
          </p:cNvSpPr>
          <p:nvPr>
            <p:ph type="body" idx="6"/>
          </p:nvPr>
        </p:nvSpPr>
        <p:spPr>
          <a:xfrm>
            <a:off x="2118361" y="3418333"/>
            <a:ext cx="3566159" cy="768095"/>
          </a:xfrm>
          <a:prstGeom prst="rect">
            <a:avLst/>
          </a:prstGeom>
          <a:noFill/>
          <a:ln>
            <a:noFill/>
          </a:ln>
        </p:spPr>
        <p:txBody>
          <a:bodyPr lIns="91425" tIns="45700" rIns="91425" bIns="45700" anchor="t" anchorCtr="0">
            <a:noAutofit/>
          </a:bodyPr>
          <a:lstStyle/>
          <a:p>
            <a:pPr>
              <a:lnSpc>
                <a:spcPct val="75000"/>
              </a:lnSpc>
              <a:buSzPct val="25000"/>
            </a:pPr>
            <a:r>
              <a:rPr lang="en-US" sz="3100" b="1" dirty="0">
                <a:solidFill>
                  <a:schemeClr val="accent1"/>
                </a:solidFill>
                <a:latin typeface="Century Gothic"/>
                <a:ea typeface="Century Gothic"/>
                <a:cs typeface="Century Gothic"/>
                <a:sym typeface="Century Gothic"/>
              </a:rPr>
              <a:t>Growing Degree Days</a:t>
            </a:r>
          </a:p>
        </p:txBody>
      </p:sp>
      <p:sp>
        <p:nvSpPr>
          <p:cNvPr id="160" name="Shape 160"/>
          <p:cNvSpPr txBox="1">
            <a:spLocks noGrp="1"/>
          </p:cNvSpPr>
          <p:nvPr>
            <p:ph type="body" idx="7"/>
          </p:nvPr>
        </p:nvSpPr>
        <p:spPr>
          <a:xfrm>
            <a:off x="6096001" y="3406139"/>
            <a:ext cx="3950207" cy="704088"/>
          </a:xfrm>
          <a:prstGeom prst="rect">
            <a:avLst/>
          </a:prstGeom>
          <a:noFill/>
          <a:ln>
            <a:noFill/>
          </a:ln>
        </p:spPr>
        <p:txBody>
          <a:bodyPr lIns="91425" tIns="45700" rIns="91425" bIns="45700" anchor="t" anchorCtr="0">
            <a:noAutofit/>
          </a:bodyPr>
          <a:lstStyle/>
          <a:p>
            <a:pPr>
              <a:lnSpc>
                <a:spcPct val="115000"/>
              </a:lnSpc>
              <a:buClr>
                <a:srgbClr val="000000"/>
              </a:buClr>
              <a:buSzPct val="55000"/>
            </a:pPr>
            <a:r>
              <a:rPr lang="en-US" sz="2000" dirty="0">
                <a:solidFill>
                  <a:schemeClr val="dk1"/>
                </a:solidFill>
                <a:latin typeface="Century Gothic"/>
                <a:ea typeface="Century Gothic"/>
                <a:cs typeface="Century Gothic"/>
                <a:sym typeface="Century Gothic"/>
              </a:rPr>
              <a:t>Heat accumulation formula:</a:t>
            </a:r>
          </a:p>
          <a:p>
            <a:pPr>
              <a:lnSpc>
                <a:spcPct val="115000"/>
              </a:lnSpc>
              <a:buClr>
                <a:srgbClr val="000000"/>
              </a:buClr>
              <a:buSzPct val="55000"/>
            </a:pPr>
            <a:r>
              <a:rPr lang="en-US" sz="2000" dirty="0">
                <a:solidFill>
                  <a:schemeClr val="dk1"/>
                </a:solidFill>
                <a:latin typeface="Century Gothic"/>
                <a:ea typeface="Century Gothic"/>
                <a:cs typeface="Century Gothic"/>
                <a:sym typeface="Century Gothic"/>
              </a:rPr>
              <a:t>([Tmax + Tmin]/2) - 5 °C</a:t>
            </a:r>
          </a:p>
          <a:p>
            <a:endParaRPr sz="2000"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9330919"/>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2045208" y="2130552"/>
            <a:ext cx="3593592" cy="3374135"/>
          </a:xfrm>
          <a:prstGeom prst="rect">
            <a:avLst/>
          </a:prstGeom>
          <a:noFill/>
          <a:ln>
            <a:noFill/>
          </a:ln>
        </p:spPr>
        <p:txBody>
          <a:bodyPr lIns="91425" tIns="45700" rIns="91425" bIns="45700" anchor="t" anchorCtr="0">
            <a:noAutofit/>
          </a:bodyPr>
          <a:lstStyle/>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Map Plant Hardiness Zones</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Forecasted (2045, 2065, and 2095)</a:t>
            </a:r>
          </a:p>
          <a:p>
            <a:pPr marL="558800" lvl="1" indent="0">
              <a:buSzPct val="100000"/>
              <a:buNone/>
            </a:pPr>
            <a:endParaRPr lang="en-US" sz="2000" dirty="0">
              <a:solidFill>
                <a:schemeClr val="dk1"/>
              </a:solidFill>
              <a:latin typeface="Century Gothic"/>
              <a:ea typeface="Century Gothic"/>
              <a:cs typeface="Century Gothic"/>
              <a:sym typeface="Century Gothic"/>
            </a:endParaRPr>
          </a:p>
          <a:p>
            <a:pPr marL="457200" indent="-355600">
              <a:buSzPct val="100000"/>
              <a:buFont typeface="Century Gothic"/>
              <a:buChar char="●"/>
            </a:pPr>
            <a:r>
              <a:rPr lang="en-US" sz="2000" dirty="0">
                <a:solidFill>
                  <a:schemeClr val="dk1"/>
                </a:solidFill>
                <a:latin typeface="Century Gothic"/>
                <a:ea typeface="Century Gothic"/>
                <a:cs typeface="Century Gothic"/>
                <a:sym typeface="Century Gothic"/>
              </a:rPr>
              <a:t>Map areas suitable for apple growth</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Current</a:t>
            </a:r>
          </a:p>
          <a:p>
            <a:pPr marL="914400" lvl="1" indent="-355600">
              <a:buSzPct val="100000"/>
              <a:buFont typeface="Century Gothic"/>
              <a:buChar char="○"/>
            </a:pPr>
            <a:r>
              <a:rPr lang="en-US" sz="2000" dirty="0">
                <a:solidFill>
                  <a:schemeClr val="dk1"/>
                </a:solidFill>
                <a:latin typeface="Century Gothic"/>
                <a:ea typeface="Century Gothic"/>
                <a:cs typeface="Century Gothic"/>
                <a:sym typeface="Century Gothic"/>
              </a:rPr>
              <a:t>Forecasted (2045, 2065, and 2095)</a:t>
            </a:r>
          </a:p>
        </p:txBody>
      </p:sp>
      <p:sp>
        <p:nvSpPr>
          <p:cNvPr id="125" name="Shape 125"/>
          <p:cNvSpPr txBox="1">
            <a:spLocks noGrp="1"/>
          </p:cNvSpPr>
          <p:nvPr>
            <p:ph type="body" idx="2"/>
          </p:nvPr>
        </p:nvSpPr>
        <p:spPr>
          <a:xfrm>
            <a:off x="2072640" y="640079"/>
            <a:ext cx="3566159" cy="1325880"/>
          </a:xfrm>
          <a:prstGeom prst="rect">
            <a:avLst/>
          </a:prstGeom>
          <a:noFill/>
          <a:ln>
            <a:noFill/>
          </a:ln>
        </p:spPr>
        <p:txBody>
          <a:bodyPr lIns="91425" tIns="45700" rIns="91425" bIns="45700" anchor="b" anchorCtr="0">
            <a:noAutofit/>
          </a:bodyPr>
          <a:lstStyle/>
          <a:p>
            <a:pPr>
              <a:buSzPct val="25000"/>
            </a:pPr>
            <a:r>
              <a:rPr lang="en-US" sz="4000" b="1" dirty="0">
                <a:solidFill>
                  <a:schemeClr val="accent1"/>
                </a:solidFill>
                <a:latin typeface="Century Gothic"/>
                <a:ea typeface="Century Gothic"/>
                <a:cs typeface="Century Gothic"/>
                <a:sym typeface="Century Gothic"/>
              </a:rPr>
              <a:t>Objectives</a:t>
            </a:r>
          </a:p>
        </p:txBody>
      </p:sp>
      <p:sp>
        <p:nvSpPr>
          <p:cNvPr id="126" name="Shape 126"/>
          <p:cNvSpPr txBox="1">
            <a:spLocks noGrp="1"/>
          </p:cNvSpPr>
          <p:nvPr>
            <p:ph type="body" idx="3"/>
          </p:nvPr>
        </p:nvSpPr>
        <p:spPr>
          <a:xfrm>
            <a:off x="6217919" y="2130551"/>
            <a:ext cx="3974592" cy="4270248"/>
          </a:xfrm>
          <a:prstGeom prst="rect">
            <a:avLst/>
          </a:prstGeom>
          <a:noFill/>
          <a:ln>
            <a:noFill/>
          </a:ln>
        </p:spPr>
        <p:txBody>
          <a:bodyPr lIns="91425" tIns="45700" rIns="91425" bIns="45700" anchor="t" anchorCtr="0">
            <a:noAutofit/>
          </a:bodyPr>
          <a:lstStyle/>
          <a:p>
            <a:pPr marL="457200" indent="-355600" algn="l" rtl="0">
              <a:lnSpc>
                <a:spcPct val="90000"/>
              </a:lnSpc>
              <a:buClr>
                <a:schemeClr val="dk1"/>
              </a:buClr>
              <a:buSzPct val="100000"/>
              <a:buFont typeface="Century Gothic"/>
              <a:buChar char="●"/>
            </a:pPr>
            <a:r>
              <a:rPr lang="en-US" sz="2000" dirty="0">
                <a:solidFill>
                  <a:schemeClr val="dk1"/>
                </a:solidFill>
                <a:latin typeface="Century Gothic"/>
                <a:ea typeface="Century Gothic"/>
                <a:cs typeface="Century Gothic"/>
                <a:sym typeface="Century Gothic"/>
              </a:rPr>
              <a:t>Dr. Michael Glen, Ph.D. United States Department of Agriculture</a:t>
            </a:r>
          </a:p>
        </p:txBody>
      </p:sp>
      <p:pic>
        <p:nvPicPr>
          <p:cNvPr id="128" name="Shape 128"/>
          <p:cNvPicPr preferRelativeResize="0"/>
          <p:nvPr/>
        </p:nvPicPr>
        <p:blipFill>
          <a:blip r:embed="rId3">
            <a:alphaModFix/>
          </a:blip>
          <a:stretch>
            <a:fillRect/>
          </a:stretch>
        </p:blipFill>
        <p:spPr>
          <a:xfrm>
            <a:off x="6770735" y="3451288"/>
            <a:ext cx="2381250" cy="1628775"/>
          </a:xfrm>
          <a:prstGeom prst="rect">
            <a:avLst/>
          </a:prstGeom>
          <a:noFill/>
          <a:ln>
            <a:noFill/>
          </a:ln>
        </p:spPr>
      </p:pic>
      <p:sp>
        <p:nvSpPr>
          <p:cNvPr id="8" name="Shape 125"/>
          <p:cNvSpPr txBox="1">
            <a:spLocks/>
          </p:cNvSpPr>
          <p:nvPr/>
        </p:nvSpPr>
        <p:spPr>
          <a:xfrm>
            <a:off x="6234846" y="640079"/>
            <a:ext cx="3770376" cy="1325880"/>
          </a:xfrm>
          <a:prstGeom prst="rect">
            <a:avLst/>
          </a:prstGeom>
          <a:noFill/>
          <a:ln>
            <a:noFill/>
          </a:ln>
        </p:spPr>
        <p:txBody>
          <a:bodyPr lIns="91425" tIns="45700" rIns="91425" bIns="45700" anchor="b" anchorCtr="0">
            <a:noAutofit/>
          </a:bodyPr>
          <a:lstStyle>
            <a:defPPr marR="0" algn="l" rtl="0">
              <a:lnSpc>
                <a:spcPct val="100000"/>
              </a:lnSpc>
              <a:spcBef>
                <a:spcPts val="0"/>
              </a:spcBef>
              <a:spcAft>
                <a:spcPts val="0"/>
              </a:spcAft>
            </a:defPPr>
            <a:lvl1pPr marL="0" marR="0" indent="0" algn="l" rtl="0">
              <a:lnSpc>
                <a:spcPct val="90000"/>
              </a:lnSpc>
              <a:spcBef>
                <a:spcPts val="0"/>
              </a:spcBef>
              <a:spcAft>
                <a:spcPts val="0"/>
              </a:spcAft>
              <a:buClr>
                <a:schemeClr val="accent1"/>
              </a:buClr>
              <a:buFont typeface="Century Gothic"/>
              <a:buNone/>
              <a:defRPr sz="1400" b="0" i="0" u="none" strike="noStrike" cap="none" baseline="0">
                <a:solidFill>
                  <a:srgbClr val="000000"/>
                </a:solidFill>
                <a:latin typeface="Arial"/>
                <a:ea typeface="Arial"/>
                <a:cs typeface="Arial"/>
                <a:sym typeface="Arial"/>
                <a:rtl val="0"/>
              </a:defRPr>
            </a:lvl1pPr>
            <a:lvl2pPr marL="685800" marR="0" indent="-762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1016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14300" algn="l" rtl="0">
              <a:lnSpc>
                <a:spcPct val="90000"/>
              </a:lnSpc>
              <a:spcBef>
                <a:spcPts val="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a:buSzPct val="25000"/>
              <a:buFont typeface="Arial"/>
              <a:buNone/>
            </a:pPr>
            <a:r>
              <a:rPr lang="en-US" sz="4000" b="1" dirty="0">
                <a:solidFill>
                  <a:schemeClr val="accent1"/>
                </a:solidFill>
                <a:latin typeface="Century Gothic"/>
                <a:ea typeface="Century Gothic"/>
                <a:cs typeface="Century Gothic"/>
                <a:sym typeface="Century Gothic"/>
              </a:rPr>
              <a:t>Project Partner</a:t>
            </a:r>
          </a:p>
        </p:txBody>
      </p:sp>
    </p:spTree>
    <p:extLst>
      <p:ext uri="{BB962C8B-B14F-4D97-AF65-F5344CB8AC3E}">
        <p14:creationId xmlns:p14="http://schemas.microsoft.com/office/powerpoint/2010/main" val="2486104885"/>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Shape 166"/>
          <p:cNvSpPr txBox="1">
            <a:spLocks noGrp="1"/>
          </p:cNvSpPr>
          <p:nvPr>
            <p:ph type="body" idx="2"/>
          </p:nvPr>
        </p:nvSpPr>
        <p:spPr>
          <a:xfrm>
            <a:off x="1095632" y="-277872"/>
            <a:ext cx="9796957" cy="1289400"/>
          </a:xfrm>
          <a:prstGeom prst="rect">
            <a:avLst/>
          </a:prstGeom>
          <a:noFill/>
          <a:ln>
            <a:noFill/>
          </a:ln>
        </p:spPr>
        <p:txBody>
          <a:bodyPr lIns="91425" tIns="45700" rIns="91425" bIns="45700" anchor="b" anchorCtr="0">
            <a:noAutofit/>
          </a:bodyPr>
          <a:lstStyle/>
          <a:p>
            <a:pPr algn="l">
              <a:buSzPct val="25000"/>
            </a:pPr>
            <a:r>
              <a:rPr lang="en-US" sz="4000" b="1" dirty="0" smtClean="0">
                <a:solidFill>
                  <a:schemeClr val="accent1"/>
                </a:solidFill>
                <a:latin typeface="Century Gothic"/>
                <a:ea typeface="Century Gothic"/>
                <a:cs typeface="Century Gothic"/>
                <a:sym typeface="Century Gothic"/>
              </a:rPr>
              <a:t>NASA Earth Observations &amp; Projections</a:t>
            </a:r>
            <a:endParaRPr lang="en-US" sz="4000" b="1" dirty="0">
              <a:solidFill>
                <a:schemeClr val="accent1"/>
              </a:solidFill>
              <a:latin typeface="Century Gothic"/>
              <a:ea typeface="Century Gothic"/>
              <a:cs typeface="Century Gothic"/>
              <a:sym typeface="Century Gothic"/>
            </a:endParaRPr>
          </a:p>
        </p:txBody>
      </p:sp>
      <p:sp>
        <p:nvSpPr>
          <p:cNvPr id="168" name="Shape 168"/>
          <p:cNvSpPr txBox="1">
            <a:spLocks noGrp="1"/>
          </p:cNvSpPr>
          <p:nvPr>
            <p:ph type="body" idx="4294967295"/>
          </p:nvPr>
        </p:nvSpPr>
        <p:spPr>
          <a:xfrm>
            <a:off x="1143762" y="2280660"/>
            <a:ext cx="927599" cy="274199"/>
          </a:xfrm>
          <a:prstGeom prst="rect">
            <a:avLst/>
          </a:prstGeom>
          <a:noFill/>
          <a:ln>
            <a:noFill/>
          </a:ln>
        </p:spPr>
        <p:txBody>
          <a:bodyPr lIns="91425" tIns="45700" rIns="91425" bIns="45700" anchor="t" anchorCtr="0">
            <a:noAutofit/>
          </a:bodyPr>
          <a:lstStyle/>
          <a:p>
            <a:pPr marL="0" indent="0">
              <a:spcBef>
                <a:spcPts val="0"/>
              </a:spcBef>
              <a:buSzPct val="25000"/>
              <a:buNone/>
            </a:pPr>
            <a:r>
              <a:rPr lang="en-US" sz="1800" dirty="0">
                <a:solidFill>
                  <a:schemeClr val="dk1"/>
                </a:solidFill>
                <a:latin typeface="Century Gothic"/>
                <a:ea typeface="Century Gothic"/>
                <a:cs typeface="Century Gothic"/>
                <a:sym typeface="Century Gothic"/>
              </a:rPr>
              <a:t>Aqua</a:t>
            </a:r>
          </a:p>
        </p:txBody>
      </p:sp>
      <p:sp>
        <p:nvSpPr>
          <p:cNvPr id="7" name="TextBox 6"/>
          <p:cNvSpPr txBox="1"/>
          <p:nvPr/>
        </p:nvSpPr>
        <p:spPr>
          <a:xfrm>
            <a:off x="1800730" y="1394922"/>
            <a:ext cx="4386320" cy="584775"/>
          </a:xfrm>
          <a:prstGeom prst="rect">
            <a:avLst/>
          </a:prstGeom>
          <a:noFill/>
        </p:spPr>
        <p:txBody>
          <a:bodyPr wrap="square" rtlCol="0">
            <a:spAutoFit/>
          </a:bodyPr>
          <a:lstStyle/>
          <a:p>
            <a:pPr algn="r"/>
            <a:r>
              <a:rPr lang="en-US" sz="1600" b="1" dirty="0">
                <a:latin typeface="Century Gothic" panose="020B0502020202020204" pitchFamily="34" charset="0"/>
              </a:rPr>
              <a:t>MODIS Land Surface </a:t>
            </a:r>
            <a:r>
              <a:rPr lang="en-US" sz="1600" b="1" dirty="0" smtClean="0">
                <a:latin typeface="Century Gothic" panose="020B0502020202020204" pitchFamily="34" charset="0"/>
              </a:rPr>
              <a:t>Temperatures </a:t>
            </a:r>
            <a:r>
              <a:rPr lang="en-US" sz="1600" b="1" dirty="0">
                <a:latin typeface="Century Gothic" panose="020B0502020202020204" pitchFamily="34" charset="0"/>
              </a:rPr>
              <a:t>in  Washington </a:t>
            </a:r>
            <a:r>
              <a:rPr lang="en-US" sz="1600" b="1" dirty="0" smtClean="0">
                <a:latin typeface="Century Gothic" panose="020B0502020202020204" pitchFamily="34" charset="0"/>
              </a:rPr>
              <a:t>State from 2002-2015</a:t>
            </a:r>
            <a:endParaRPr lang="en-US" sz="1600" b="1" dirty="0">
              <a:latin typeface="Century Gothic" panose="020B0502020202020204" pitchFamily="34" charset="0"/>
            </a:endParaRPr>
          </a:p>
        </p:txBody>
      </p:sp>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790946" y="5398640"/>
            <a:ext cx="843286" cy="736958"/>
          </a:xfrm>
          <a:prstGeom prst="rect">
            <a:avLst/>
          </a:prstGeom>
          <a:noFill/>
          <a:ln>
            <a:noFill/>
          </a:ln>
        </p:spPr>
      </p:pic>
      <p:sp>
        <p:nvSpPr>
          <p:cNvPr id="12" name="TextBox 11"/>
          <p:cNvSpPr txBox="1"/>
          <p:nvPr/>
        </p:nvSpPr>
        <p:spPr>
          <a:xfrm>
            <a:off x="6785809" y="1394922"/>
            <a:ext cx="5021102" cy="584775"/>
          </a:xfrm>
          <a:prstGeom prst="rect">
            <a:avLst/>
          </a:prstGeom>
          <a:noFill/>
        </p:spPr>
        <p:txBody>
          <a:bodyPr wrap="square" rtlCol="0">
            <a:spAutoFit/>
          </a:bodyPr>
          <a:lstStyle/>
          <a:p>
            <a:pPr algn="r"/>
            <a:r>
              <a:rPr lang="en-US" sz="1600" b="1" dirty="0" smtClean="0">
                <a:latin typeface="Century Gothic" panose="020B0502020202020204" pitchFamily="34" charset="0"/>
              </a:rPr>
              <a:t>NASA Earth Exchange Downscaled Climate Projections (NEX-DCP30) for 2045, 2065, and 2095</a:t>
            </a:r>
            <a:endParaRPr lang="en-US" sz="1600" b="1" dirty="0">
              <a:latin typeface="Century Gothic" panose="020B0502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761" y="2049147"/>
            <a:ext cx="5309349" cy="4102679"/>
          </a:xfrm>
          <a:prstGeom prst="rect">
            <a:avLst/>
          </a:prstGeom>
          <a:effectLst>
            <a:outerShdw blurRad="292100" dist="139700" dir="2700000" algn="tl" rotWithShape="0">
              <a:prstClr val="black">
                <a:alpha val="65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3111" y="2049147"/>
            <a:ext cx="5353800" cy="4137028"/>
          </a:xfrm>
          <a:prstGeom prst="rect">
            <a:avLst/>
          </a:prstGeom>
          <a:effectLst>
            <a:outerShdw blurRad="292100" dist="139700" dir="2700000" algn="tl" rotWithShape="0">
              <a:prstClr val="black">
                <a:alpha val="65000"/>
              </a:prst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338" y="1394922"/>
            <a:ext cx="2500000" cy="1524390"/>
          </a:xfrm>
          <a:prstGeom prst="rect">
            <a:avLst/>
          </a:prstGeom>
        </p:spPr>
      </p:pic>
    </p:spTree>
    <p:extLst>
      <p:ext uri="{BB962C8B-B14F-4D97-AF65-F5344CB8AC3E}">
        <p14:creationId xmlns:p14="http://schemas.microsoft.com/office/powerpoint/2010/main" val="2108285050"/>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682" y="159243"/>
            <a:ext cx="9563291" cy="6624615"/>
          </a:xfrm>
          <a:prstGeom prst="rect">
            <a:avLst/>
          </a:prstGeom>
        </p:spPr>
      </p:pic>
    </p:spTree>
    <p:extLst>
      <p:ext uri="{BB962C8B-B14F-4D97-AF65-F5344CB8AC3E}">
        <p14:creationId xmlns:p14="http://schemas.microsoft.com/office/powerpoint/2010/main" val="2858867246"/>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Shape 213"/>
          <p:cNvSpPr txBox="1">
            <a:spLocks noGrp="1"/>
          </p:cNvSpPr>
          <p:nvPr>
            <p:ph type="body" idx="2"/>
          </p:nvPr>
        </p:nvSpPr>
        <p:spPr>
          <a:xfrm>
            <a:off x="-937658" y="129734"/>
            <a:ext cx="8503920" cy="923544"/>
          </a:xfrm>
          <a:prstGeom prst="rect">
            <a:avLst/>
          </a:prstGeom>
          <a:noFill/>
          <a:ln>
            <a:noFill/>
          </a:ln>
        </p:spPr>
        <p:txBody>
          <a:bodyPr lIns="91425" tIns="45700" rIns="91425" bIns="45700" anchor="b" anchorCtr="0">
            <a:noAutofit/>
          </a:bodyPr>
          <a:lstStyle/>
          <a:p>
            <a:pPr>
              <a:buSzPct val="25000"/>
            </a:pPr>
            <a:r>
              <a:rPr lang="en-US" sz="5400" b="1" dirty="0" smtClean="0">
                <a:solidFill>
                  <a:schemeClr val="accent1"/>
                </a:solidFill>
                <a:latin typeface="Century Gothic"/>
                <a:ea typeface="Century Gothic"/>
                <a:cs typeface="Century Gothic"/>
                <a:sym typeface="Century Gothic"/>
              </a:rPr>
              <a:t>Conclusions: PHZs</a:t>
            </a:r>
            <a:endParaRPr lang="en-US" sz="5400" b="1" dirty="0">
              <a:solidFill>
                <a:schemeClr val="accent1"/>
              </a:solidFill>
              <a:latin typeface="Century Gothic"/>
              <a:ea typeface="Century Gothic"/>
              <a:cs typeface="Century Gothic"/>
              <a:sym typeface="Century Gothic"/>
            </a:endParaRPr>
          </a:p>
        </p:txBody>
      </p:sp>
      <p:sp>
        <p:nvSpPr>
          <p:cNvPr id="214" name="Shape 214"/>
          <p:cNvSpPr txBox="1">
            <a:spLocks noGrp="1"/>
          </p:cNvSpPr>
          <p:nvPr>
            <p:ph type="body" idx="3"/>
          </p:nvPr>
        </p:nvSpPr>
        <p:spPr>
          <a:xfrm>
            <a:off x="2118361" y="2115312"/>
            <a:ext cx="3566159" cy="768095"/>
          </a:xfrm>
          <a:prstGeom prst="rect">
            <a:avLst/>
          </a:prstGeom>
          <a:noFill/>
          <a:ln>
            <a:noFill/>
          </a:ln>
        </p:spPr>
        <p:txBody>
          <a:bodyPr lIns="91425" tIns="45700" rIns="91425" bIns="45700" anchor="t" anchorCtr="0">
            <a:noAutofit/>
          </a:bodyPr>
          <a:lstStyle/>
          <a:p>
            <a:endParaRPr sz="4400" b="1" dirty="0">
              <a:solidFill>
                <a:schemeClr val="accent1"/>
              </a:solidFill>
              <a:latin typeface="Century Gothic"/>
              <a:ea typeface="Century Gothic"/>
              <a:cs typeface="Century Gothic"/>
              <a:sym typeface="Century Gothic"/>
            </a:endParaRPr>
          </a:p>
        </p:txBody>
      </p:sp>
      <p:sp>
        <p:nvSpPr>
          <p:cNvPr id="216" name="Shape 216"/>
          <p:cNvSpPr txBox="1">
            <a:spLocks noGrp="1"/>
          </p:cNvSpPr>
          <p:nvPr>
            <p:ph type="body" idx="5"/>
          </p:nvPr>
        </p:nvSpPr>
        <p:spPr>
          <a:xfrm>
            <a:off x="2118361" y="4721352"/>
            <a:ext cx="3566159" cy="768095"/>
          </a:xfrm>
          <a:prstGeom prst="rect">
            <a:avLst/>
          </a:prstGeom>
          <a:noFill/>
          <a:ln>
            <a:noFill/>
          </a:ln>
        </p:spPr>
        <p:txBody>
          <a:bodyPr lIns="91425" tIns="45700" rIns="91425" bIns="45700" anchor="t" anchorCtr="0">
            <a:noAutofit/>
          </a:bodyPr>
          <a:lstStyle/>
          <a:p>
            <a:endParaRPr sz="4400" b="1" dirty="0">
              <a:solidFill>
                <a:schemeClr val="accent1"/>
              </a:solidFill>
              <a:latin typeface="Century Gothic"/>
              <a:ea typeface="Century Gothic"/>
              <a:cs typeface="Century Gothic"/>
              <a:sym typeface="Century Gothic"/>
            </a:endParaRPr>
          </a:p>
        </p:txBody>
      </p:sp>
      <p:sp>
        <p:nvSpPr>
          <p:cNvPr id="217" name="Shape 217"/>
          <p:cNvSpPr txBox="1">
            <a:spLocks noGrp="1"/>
          </p:cNvSpPr>
          <p:nvPr>
            <p:ph type="body" idx="6"/>
          </p:nvPr>
        </p:nvSpPr>
        <p:spPr>
          <a:xfrm>
            <a:off x="2118361" y="3418333"/>
            <a:ext cx="3566159" cy="768095"/>
          </a:xfrm>
          <a:prstGeom prst="rect">
            <a:avLst/>
          </a:prstGeom>
          <a:noFill/>
          <a:ln>
            <a:noFill/>
          </a:ln>
        </p:spPr>
        <p:txBody>
          <a:bodyPr lIns="91425" tIns="45700" rIns="91425" bIns="45700" anchor="t" anchorCtr="0">
            <a:noAutofit/>
          </a:bodyPr>
          <a:lstStyle/>
          <a:p>
            <a:endParaRPr sz="4400" b="1" dirty="0">
              <a:solidFill>
                <a:schemeClr val="accent1"/>
              </a:solidFill>
              <a:latin typeface="Century Gothic"/>
              <a:ea typeface="Century Gothic"/>
              <a:cs typeface="Century Gothic"/>
              <a:sym typeface="Century Gothic"/>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1799" y="990796"/>
            <a:ext cx="3529374" cy="557480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78" y="981682"/>
            <a:ext cx="7221124" cy="5579959"/>
          </a:xfrm>
          <a:prstGeom prst="rect">
            <a:avLst/>
          </a:prstGeom>
        </p:spPr>
      </p:pic>
      <p:sp>
        <p:nvSpPr>
          <p:cNvPr id="5" name="TextBox 4"/>
          <p:cNvSpPr txBox="1"/>
          <p:nvPr/>
        </p:nvSpPr>
        <p:spPr>
          <a:xfrm>
            <a:off x="2539528" y="1206576"/>
            <a:ext cx="2723823" cy="369332"/>
          </a:xfrm>
          <a:prstGeom prst="rect">
            <a:avLst/>
          </a:prstGeom>
          <a:noFill/>
        </p:spPr>
        <p:txBody>
          <a:bodyPr wrap="none" rtlCol="0">
            <a:spAutoFit/>
          </a:bodyPr>
          <a:lstStyle/>
          <a:p>
            <a:r>
              <a:rPr lang="en-US" dirty="0" smtClean="0">
                <a:solidFill>
                  <a:srgbClr val="000000"/>
                </a:solidFill>
              </a:rPr>
              <a:t>Present-day with MODIS</a:t>
            </a:r>
            <a:endParaRPr lang="en-US" dirty="0">
              <a:solidFill>
                <a:srgbClr val="000000"/>
              </a:solidFill>
            </a:endParaRPr>
          </a:p>
        </p:txBody>
      </p:sp>
      <p:pic>
        <p:nvPicPr>
          <p:cNvPr id="14" name="Picture 13"/>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8082" y="3778201"/>
            <a:ext cx="1256182" cy="2654396"/>
          </a:xfrm>
          <a:prstGeom prst="rect">
            <a:avLst/>
          </a:prstGeom>
        </p:spPr>
      </p:pic>
    </p:spTree>
    <p:extLst>
      <p:ext uri="{BB962C8B-B14F-4D97-AF65-F5344CB8AC3E}">
        <p14:creationId xmlns:p14="http://schemas.microsoft.com/office/powerpoint/2010/main" val="137516042"/>
      </p:ext>
    </p:extLst>
  </p:cSld>
  <p:clrMapOvr>
    <a:masterClrMapping/>
  </p:clrMapOvr>
  <p:transition spd="slow" advTm="30000">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3"/>
          </p:nvPr>
        </p:nvSpPr>
        <p:spPr/>
        <p:txBody>
          <a:bodyPr/>
          <a:lstStyle/>
          <a:p>
            <a:endParaRPr lang="en-US" dirty="0"/>
          </a:p>
        </p:txBody>
      </p:sp>
      <p:sp>
        <p:nvSpPr>
          <p:cNvPr id="6" name="Text Placeholder 5"/>
          <p:cNvSpPr>
            <a:spLocks noGrp="1"/>
          </p:cNvSpPr>
          <p:nvPr>
            <p:ph type="body" idx="5"/>
          </p:nvPr>
        </p:nvSpPr>
        <p:spPr/>
        <p:txBody>
          <a:bodyPr/>
          <a:lstStyle/>
          <a:p>
            <a:endParaRPr lang="en-US" dirty="0"/>
          </a:p>
        </p:txBody>
      </p:sp>
      <p:sp>
        <p:nvSpPr>
          <p:cNvPr id="7" name="Text Placeholder 6"/>
          <p:cNvSpPr>
            <a:spLocks noGrp="1"/>
          </p:cNvSpPr>
          <p:nvPr>
            <p:ph type="body" idx="6"/>
          </p:nvPr>
        </p:nvSpPr>
        <p:spPr/>
        <p:txBody>
          <a:bodyPr/>
          <a:lstStyle/>
          <a:p>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0143" y="967079"/>
            <a:ext cx="3495095" cy="552066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317" y="960124"/>
            <a:ext cx="7162385" cy="5534570"/>
          </a:xfrm>
          <a:prstGeom prst="rect">
            <a:avLst/>
          </a:prstGeom>
        </p:spPr>
      </p:pic>
      <p:sp>
        <p:nvSpPr>
          <p:cNvPr id="12" name="Shape 213"/>
          <p:cNvSpPr txBox="1">
            <a:spLocks noGrp="1"/>
          </p:cNvSpPr>
          <p:nvPr>
            <p:ph type="body" idx="2"/>
          </p:nvPr>
        </p:nvSpPr>
        <p:spPr>
          <a:xfrm>
            <a:off x="-586308" y="123947"/>
            <a:ext cx="11658496" cy="923544"/>
          </a:xfrm>
          <a:prstGeom prst="rect">
            <a:avLst/>
          </a:prstGeom>
          <a:noFill/>
          <a:ln>
            <a:noFill/>
          </a:ln>
        </p:spPr>
        <p:txBody>
          <a:bodyPr lIns="91425" tIns="45700" rIns="91425" bIns="45700" anchor="b" anchorCtr="0">
            <a:noAutofit/>
          </a:bodyPr>
          <a:lstStyle/>
          <a:p>
            <a:pPr>
              <a:buSzPct val="25000"/>
            </a:pPr>
            <a:r>
              <a:rPr lang="en-US" sz="5400" b="1" dirty="0" smtClean="0">
                <a:solidFill>
                  <a:schemeClr val="accent1"/>
                </a:solidFill>
                <a:latin typeface="Century Gothic"/>
                <a:ea typeface="Century Gothic"/>
                <a:cs typeface="Century Gothic"/>
                <a:sym typeface="Century Gothic"/>
              </a:rPr>
              <a:t>Conclusions: Apple Suitability</a:t>
            </a:r>
            <a:endParaRPr lang="en-US" sz="5400" b="1" dirty="0">
              <a:solidFill>
                <a:schemeClr val="accent1"/>
              </a:solidFill>
              <a:latin typeface="Century Gothic"/>
              <a:ea typeface="Century Gothic"/>
              <a:cs typeface="Century Gothic"/>
              <a:sym typeface="Century Gothic"/>
            </a:endParaRPr>
          </a:p>
        </p:txBody>
      </p:sp>
      <p:pic>
        <p:nvPicPr>
          <p:cNvPr id="16" name="Picture 15"/>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254" y="5029112"/>
            <a:ext cx="926546" cy="873848"/>
          </a:xfrm>
          <a:prstGeom prst="rect">
            <a:avLst/>
          </a:prstGeom>
          <a:noFill/>
          <a:ln>
            <a:noFill/>
          </a:ln>
        </p:spPr>
      </p:pic>
      <p:pic>
        <p:nvPicPr>
          <p:cNvPr id="17" name="Picture 16"/>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8254" y="5891022"/>
            <a:ext cx="1597106" cy="319698"/>
          </a:xfrm>
          <a:prstGeom prst="rect">
            <a:avLst/>
          </a:prstGeom>
          <a:noFill/>
          <a:ln>
            <a:noFill/>
          </a:ln>
        </p:spPr>
      </p:pic>
      <p:pic>
        <p:nvPicPr>
          <p:cNvPr id="18" name="Picture 17"/>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1092" y="2893973"/>
            <a:ext cx="528734" cy="546651"/>
          </a:xfrm>
          <a:prstGeom prst="rect">
            <a:avLst/>
          </a:prstGeom>
          <a:noFill/>
          <a:ln>
            <a:noFill/>
          </a:ln>
        </p:spPr>
      </p:pic>
      <p:pic>
        <p:nvPicPr>
          <p:cNvPr id="19" name="Picture 18"/>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1092" y="3386208"/>
            <a:ext cx="911389" cy="199993"/>
          </a:xfrm>
          <a:prstGeom prst="rect">
            <a:avLst/>
          </a:prstGeom>
          <a:noFill/>
          <a:ln>
            <a:noFill/>
          </a:ln>
        </p:spPr>
      </p:pic>
      <p:pic>
        <p:nvPicPr>
          <p:cNvPr id="20" name="Picture 19"/>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0932" y="5721844"/>
            <a:ext cx="528734" cy="546651"/>
          </a:xfrm>
          <a:prstGeom prst="rect">
            <a:avLst/>
          </a:prstGeom>
          <a:noFill/>
          <a:ln>
            <a:noFill/>
          </a:ln>
        </p:spPr>
      </p:pic>
      <p:pic>
        <p:nvPicPr>
          <p:cNvPr id="21" name="Picture 20"/>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0932" y="6214079"/>
            <a:ext cx="911389" cy="199993"/>
          </a:xfrm>
          <a:prstGeom prst="rect">
            <a:avLst/>
          </a:prstGeom>
          <a:noFill/>
          <a:ln>
            <a:noFill/>
          </a:ln>
        </p:spPr>
      </p:pic>
      <p:sp>
        <p:nvSpPr>
          <p:cNvPr id="22" name="TextBox 21"/>
          <p:cNvSpPr txBox="1"/>
          <p:nvPr/>
        </p:nvSpPr>
        <p:spPr>
          <a:xfrm>
            <a:off x="2387128" y="1206577"/>
            <a:ext cx="2723823" cy="369332"/>
          </a:xfrm>
          <a:prstGeom prst="rect">
            <a:avLst/>
          </a:prstGeom>
          <a:noFill/>
        </p:spPr>
        <p:txBody>
          <a:bodyPr wrap="none" rtlCol="0">
            <a:spAutoFit/>
          </a:bodyPr>
          <a:lstStyle/>
          <a:p>
            <a:r>
              <a:rPr lang="en-US" dirty="0" smtClean="0">
                <a:solidFill>
                  <a:srgbClr val="000000"/>
                </a:solidFill>
              </a:rPr>
              <a:t>Present-day with MODIS</a:t>
            </a:r>
            <a:endParaRPr lang="en-US" dirty="0">
              <a:solidFill>
                <a:srgbClr val="000000"/>
              </a:solidFill>
            </a:endParaRPr>
          </a:p>
        </p:txBody>
      </p:sp>
    </p:spTree>
    <p:extLst>
      <p:ext uri="{BB962C8B-B14F-4D97-AF65-F5344CB8AC3E}">
        <p14:creationId xmlns:p14="http://schemas.microsoft.com/office/powerpoint/2010/main" val="15835121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Agriculture 15">
      <a:dk1>
        <a:srgbClr val="767171"/>
      </a:dk1>
      <a:lt1>
        <a:srgbClr val="FFFFFF"/>
      </a:lt1>
      <a:dk2>
        <a:srgbClr val="767171"/>
      </a:dk2>
      <a:lt2>
        <a:srgbClr val="FFFFFF"/>
      </a:lt2>
      <a:accent1>
        <a:srgbClr val="7EB761"/>
      </a:accent1>
      <a:accent2>
        <a:srgbClr val="638E7C"/>
      </a:accent2>
      <a:accent3>
        <a:srgbClr val="4E6A89"/>
      </a:accent3>
      <a:accent4>
        <a:srgbClr val="D2AB70"/>
      </a:accent4>
      <a:accent5>
        <a:srgbClr val="CA8978"/>
      </a:accent5>
      <a:accent6>
        <a:srgbClr val="C3677B"/>
      </a:accent6>
      <a:hlink>
        <a:srgbClr val="7EB761"/>
      </a:hlink>
      <a:folHlink>
        <a:srgbClr val="7EB76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2484</TotalTime>
  <Words>1472</Words>
  <Application>Microsoft Office PowerPoint</Application>
  <PresentationFormat>Widescreen</PresentationFormat>
  <Paragraphs>79</Paragraphs>
  <Slides>10</Slides>
  <Notes>10</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10</vt:i4>
      </vt:variant>
    </vt:vector>
  </HeadingPairs>
  <TitlesOfParts>
    <vt:vector size="21" baseType="lpstr">
      <vt:lpstr>Arial</vt:lpstr>
      <vt:lpstr>Calibri</vt:lpstr>
      <vt:lpstr>Calibri Light</vt:lpstr>
      <vt:lpstr>Century Gothic</vt:lpstr>
      <vt:lpstr>Helvetica Neue</vt:lpstr>
      <vt:lpstr>Questrial</vt:lpstr>
      <vt:lpstr>Office Theme</vt:lpstr>
      <vt:lpstr>1_Office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Ruid, Madeline R. (LARC-E3)[SSAI DEVELOP]</dc:creator>
  <cp:lastModifiedBy>Adams, Emily C. (LARC-E3)[SSAI DEVELOP]</cp:lastModifiedBy>
  <cp:revision>39</cp:revision>
  <dcterms:created xsi:type="dcterms:W3CDTF">2015-07-13T14:47:29Z</dcterms:created>
  <dcterms:modified xsi:type="dcterms:W3CDTF">2015-07-20T15:39:47Z</dcterms:modified>
</cp:coreProperties>
</file>