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2608" userDrawn="1">
          <p15:clr>
            <a:srgbClr val="A4A3A4"/>
          </p15:clr>
        </p15:guide>
        <p15:guide id="2" pos="56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50" autoAdjust="0"/>
    <p:restoredTop sz="93802" autoAdjust="0"/>
  </p:normalViewPr>
  <p:slideViewPr>
    <p:cSldViewPr>
      <p:cViewPr>
        <p:scale>
          <a:sx n="60" d="100"/>
          <a:sy n="60" d="100"/>
        </p:scale>
        <p:origin x="42" y="-7656"/>
      </p:cViewPr>
      <p:guideLst>
        <p:guide orient="horz" pos="22608"/>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646446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49" name="Shape 4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864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34" name="Shape 39"/>
          <p:cNvPicPr preferRelativeResize="0"/>
          <p:nvPr/>
        </p:nvPicPr>
        <p:blipFill rotWithShape="1">
          <a:blip r:embed="rId3">
            <a:alphaModFix/>
          </a:blip>
          <a:srcRect/>
          <a:stretch/>
        </p:blipFill>
        <p:spPr>
          <a:xfrm>
            <a:off x="23358432" y="13877141"/>
            <a:ext cx="2935311" cy="1479472"/>
          </a:xfrm>
          <a:prstGeom prst="rect">
            <a:avLst/>
          </a:prstGeom>
          <a:noFill/>
          <a:ln>
            <a:noFill/>
          </a:ln>
        </p:spPr>
      </p:pic>
      <p:pic>
        <p:nvPicPr>
          <p:cNvPr id="1071" name="Picture 12" descr="C:\Users\varya1\Downloads\12_SR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8432" y="15356612"/>
            <a:ext cx="1946080" cy="2150364"/>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3600" b="1" i="0" u="none" strike="noStrike" cap="none" baseline="0" dirty="0" smtClean="0">
                <a:solidFill>
                  <a:schemeClr val="dk1"/>
                </a:solidFill>
                <a:latin typeface="Century Gothic" panose="020B0502020202020204" pitchFamily="34" charset="0"/>
                <a:ea typeface="Century Gothic"/>
                <a:cs typeface="Century Gothic"/>
                <a:sym typeface="Century Gothic"/>
              </a:rPr>
              <a:t>NASA Ames Research Center</a:t>
            </a:r>
            <a:endParaRPr sz="3600" b="1" i="0" u="none" strike="noStrike" cap="none" baseline="0" dirty="0">
              <a:solidFill>
                <a:schemeClr val="dk1"/>
              </a:solidFill>
              <a:latin typeface="Century Gothic" panose="020B0502020202020204" pitchFamily="34" charset="0"/>
              <a:ea typeface="Century Gothic"/>
              <a:cs typeface="Century Gothic"/>
              <a:sym typeface="Century Gothic"/>
            </a:endParaRPr>
          </a:p>
        </p:txBody>
      </p:sp>
      <p:sp>
        <p:nvSpPr>
          <p:cNvPr id="17" name="Shape 17"/>
          <p:cNvSpPr txBox="1">
            <a:spLocks noGrp="1"/>
          </p:cNvSpPr>
          <p:nvPr>
            <p:ph type="body" idx="3"/>
          </p:nvPr>
        </p:nvSpPr>
        <p:spPr>
          <a:xfrm>
            <a:off x="3536536" y="1905000"/>
            <a:ext cx="20358926" cy="1847850"/>
          </a:xfrm>
          <a:prstGeom prst="rect">
            <a:avLst/>
          </a:prstGeom>
          <a:noFill/>
          <a:ln>
            <a:noFill/>
          </a:ln>
        </p:spPr>
        <p:txBody>
          <a:bodyPr lIns="91425" tIns="45700" rIns="91425" bIns="45700" anchor="t" anchorCtr="0">
            <a:noAutofit/>
          </a:bodyPr>
          <a:lstStyle/>
          <a:p>
            <a:pPr lvl="0">
              <a:lnSpc>
                <a:spcPct val="90000"/>
              </a:lnSpc>
              <a:buSzPct val="25000"/>
            </a:pPr>
            <a:r>
              <a:rPr lang="en-US" sz="5400" dirty="0" smtClean="0">
                <a:solidFill>
                  <a:schemeClr val="tx1"/>
                </a:solidFill>
                <a:latin typeface="Century Gothic" panose="020B0502020202020204" pitchFamily="34" charset="0"/>
              </a:rPr>
              <a:t>Quantifying the </a:t>
            </a:r>
            <a:r>
              <a:rPr lang="en-US" sz="5400" dirty="0" smtClean="0">
                <a:solidFill>
                  <a:schemeClr val="tx1"/>
                </a:solidFill>
                <a:latin typeface="Century Gothic" panose="020B0502020202020204" pitchFamily="34" charset="0"/>
              </a:rPr>
              <a:t>Effects </a:t>
            </a:r>
            <a:r>
              <a:rPr lang="en-US" sz="5400" dirty="0" smtClean="0">
                <a:solidFill>
                  <a:schemeClr val="tx1"/>
                </a:solidFill>
                <a:latin typeface="Century Gothic" panose="020B0502020202020204" pitchFamily="34" charset="0"/>
              </a:rPr>
              <a:t>of </a:t>
            </a:r>
            <a:r>
              <a:rPr lang="en-US" sz="5400" dirty="0" smtClean="0">
                <a:solidFill>
                  <a:schemeClr val="tx1"/>
                </a:solidFill>
                <a:latin typeface="Century Gothic" panose="020B0502020202020204" pitchFamily="34" charset="0"/>
              </a:rPr>
              <a:t>Wildfire </a:t>
            </a:r>
            <a:r>
              <a:rPr lang="en-US" sz="5400" dirty="0">
                <a:solidFill>
                  <a:schemeClr val="tx1"/>
                </a:solidFill>
                <a:latin typeface="Century Gothic" panose="020B0502020202020204" pitchFamily="34" charset="0"/>
              </a:rPr>
              <a:t>S</a:t>
            </a:r>
            <a:r>
              <a:rPr lang="en-US" sz="5400" dirty="0" smtClean="0">
                <a:solidFill>
                  <a:schemeClr val="tx1"/>
                </a:solidFill>
                <a:latin typeface="Century Gothic" panose="020B0502020202020204" pitchFamily="34" charset="0"/>
              </a:rPr>
              <a:t>everity </a:t>
            </a:r>
            <a:r>
              <a:rPr lang="en-US" sz="5400" dirty="0" smtClean="0">
                <a:solidFill>
                  <a:schemeClr val="tx1"/>
                </a:solidFill>
                <a:latin typeface="Century Gothic" panose="020B0502020202020204" pitchFamily="34" charset="0"/>
              </a:rPr>
              <a:t>on </a:t>
            </a:r>
            <a:r>
              <a:rPr lang="en-US" sz="5400" dirty="0" smtClean="0">
                <a:solidFill>
                  <a:schemeClr val="tx1"/>
                </a:solidFill>
                <a:latin typeface="Century Gothic" panose="020B0502020202020204" pitchFamily="34" charset="0"/>
              </a:rPr>
              <a:t>Snow </a:t>
            </a:r>
            <a:r>
              <a:rPr lang="en-US" sz="5400" dirty="0">
                <a:solidFill>
                  <a:schemeClr val="tx1"/>
                </a:solidFill>
                <a:latin typeface="Century Gothic" panose="020B0502020202020204" pitchFamily="34" charset="0"/>
              </a:rPr>
              <a:t>W</a:t>
            </a:r>
            <a:r>
              <a:rPr lang="en-US" sz="5400" dirty="0" smtClean="0">
                <a:solidFill>
                  <a:schemeClr val="tx1"/>
                </a:solidFill>
                <a:latin typeface="Century Gothic" panose="020B0502020202020204" pitchFamily="34" charset="0"/>
              </a:rPr>
              <a:t>ater </a:t>
            </a:r>
            <a:r>
              <a:rPr lang="en-US" sz="5400" dirty="0">
                <a:solidFill>
                  <a:schemeClr val="tx1"/>
                </a:solidFill>
                <a:latin typeface="Century Gothic" panose="020B0502020202020204" pitchFamily="34" charset="0"/>
              </a:rPr>
              <a:t>E</a:t>
            </a:r>
            <a:r>
              <a:rPr lang="en-US" sz="5400" dirty="0" smtClean="0">
                <a:solidFill>
                  <a:schemeClr val="tx1"/>
                </a:solidFill>
                <a:latin typeface="Century Gothic" panose="020B0502020202020204" pitchFamily="34" charset="0"/>
              </a:rPr>
              <a:t>quivalent </a:t>
            </a:r>
            <a:r>
              <a:rPr lang="en-US" sz="5400" dirty="0" smtClean="0">
                <a:solidFill>
                  <a:schemeClr val="tx1"/>
                </a:solidFill>
                <a:latin typeface="Century Gothic" panose="020B0502020202020204" pitchFamily="34" charset="0"/>
              </a:rPr>
              <a:t>in the Sierra Nevada</a:t>
            </a:r>
            <a:endParaRPr lang="en-US" sz="5400" b="1" i="0" u="none" strike="noStrike" cap="none" baseline="0" dirty="0">
              <a:solidFill>
                <a:schemeClr val="tx1"/>
              </a:solidFill>
              <a:latin typeface="Century Gothic" panose="020B0502020202020204" pitchFamily="34" charset="0"/>
              <a:ea typeface="Century Gothic"/>
              <a:cs typeface="Century Gothic"/>
              <a:sym typeface="Century Gothic"/>
            </a:endParaRPr>
          </a:p>
        </p:txBody>
      </p:sp>
      <p:sp>
        <p:nvSpPr>
          <p:cNvPr id="27" name="Shape 27"/>
          <p:cNvSpPr txBox="1"/>
          <p:nvPr/>
        </p:nvSpPr>
        <p:spPr>
          <a:xfrm>
            <a:off x="399792" y="5510708"/>
            <a:ext cx="8050388"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Abstract</a:t>
            </a:r>
          </a:p>
        </p:txBody>
      </p:sp>
      <p:sp>
        <p:nvSpPr>
          <p:cNvPr id="28" name="Shape 28"/>
          <p:cNvSpPr txBox="1"/>
          <p:nvPr/>
        </p:nvSpPr>
        <p:spPr>
          <a:xfrm>
            <a:off x="8964788" y="12810429"/>
            <a:ext cx="10243533"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Objectives</a:t>
            </a:r>
          </a:p>
        </p:txBody>
      </p:sp>
      <p:sp>
        <p:nvSpPr>
          <p:cNvPr id="30" name="Shape 30"/>
          <p:cNvSpPr txBox="1"/>
          <p:nvPr/>
        </p:nvSpPr>
        <p:spPr>
          <a:xfrm>
            <a:off x="422552" y="12810430"/>
            <a:ext cx="8027627"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Study Area</a:t>
            </a:r>
          </a:p>
        </p:txBody>
      </p:sp>
      <p:sp>
        <p:nvSpPr>
          <p:cNvPr id="32" name="Shape 32"/>
          <p:cNvSpPr txBox="1"/>
          <p:nvPr/>
        </p:nvSpPr>
        <p:spPr>
          <a:xfrm>
            <a:off x="8964788" y="18441658"/>
            <a:ext cx="18067419" cy="8369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Results</a:t>
            </a:r>
          </a:p>
        </p:txBody>
      </p:sp>
      <p:sp>
        <p:nvSpPr>
          <p:cNvPr id="33" name="Shape 33"/>
          <p:cNvSpPr txBox="1"/>
          <p:nvPr/>
        </p:nvSpPr>
        <p:spPr>
          <a:xfrm>
            <a:off x="9042387" y="29086608"/>
            <a:ext cx="17912222" cy="774139"/>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Conclusions</a:t>
            </a:r>
          </a:p>
        </p:txBody>
      </p:sp>
      <p:sp>
        <p:nvSpPr>
          <p:cNvPr id="34" name="Shape 34"/>
          <p:cNvSpPr txBox="1"/>
          <p:nvPr/>
        </p:nvSpPr>
        <p:spPr>
          <a:xfrm>
            <a:off x="424090" y="22887726"/>
            <a:ext cx="8050388"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Acknowledgements</a:t>
            </a:r>
          </a:p>
        </p:txBody>
      </p:sp>
      <p:sp>
        <p:nvSpPr>
          <p:cNvPr id="35" name="Shape 35"/>
          <p:cNvSpPr txBox="1"/>
          <p:nvPr/>
        </p:nvSpPr>
        <p:spPr>
          <a:xfrm>
            <a:off x="399791" y="26274722"/>
            <a:ext cx="8057910"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Project Partners</a:t>
            </a:r>
          </a:p>
        </p:txBody>
      </p:sp>
      <p:sp>
        <p:nvSpPr>
          <p:cNvPr id="36" name="Shape 36"/>
          <p:cNvSpPr txBox="1"/>
          <p:nvPr/>
        </p:nvSpPr>
        <p:spPr>
          <a:xfrm>
            <a:off x="392269" y="29091305"/>
            <a:ext cx="8057910"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Team Members</a:t>
            </a:r>
          </a:p>
        </p:txBody>
      </p:sp>
      <p:sp>
        <p:nvSpPr>
          <p:cNvPr id="37" name="Shape 37"/>
          <p:cNvSpPr txBox="1"/>
          <p:nvPr/>
        </p:nvSpPr>
        <p:spPr>
          <a:xfrm>
            <a:off x="914400" y="4148883"/>
            <a:ext cx="25603199" cy="1361825"/>
          </a:xfrm>
          <a:prstGeom prst="rect">
            <a:avLst/>
          </a:prstGeom>
          <a:noFill/>
          <a:ln>
            <a:noFill/>
          </a:ln>
        </p:spPr>
        <p:txBody>
          <a:bodyPr lIns="91425" tIns="45700" rIns="91425" bIns="45700" anchor="t" anchorCtr="0">
            <a:noAutofit/>
          </a:bodyPr>
          <a:lstStyle/>
          <a:p>
            <a:pPr algn="ctr"/>
            <a:r>
              <a:rPr lang="en-US" sz="3200" dirty="0">
                <a:solidFill>
                  <a:schemeClr val="tx1"/>
                </a:solidFill>
                <a:latin typeface="Garamond" panose="02020404030301010803" pitchFamily="18" charset="0"/>
              </a:rPr>
              <a:t>Sean Cunningham (Team </a:t>
            </a:r>
            <a:r>
              <a:rPr lang="en-US" sz="3200" dirty="0" smtClean="0">
                <a:solidFill>
                  <a:schemeClr val="tx1"/>
                </a:solidFill>
                <a:latin typeface="Garamond" panose="02020404030301010803" pitchFamily="18" charset="0"/>
              </a:rPr>
              <a:t>Lead)</a:t>
            </a:r>
            <a:r>
              <a:rPr lang="en-US" sz="3200" baseline="30000" dirty="0" smtClean="0">
                <a:solidFill>
                  <a:schemeClr val="tx1"/>
                </a:solidFill>
                <a:latin typeface="Garamond" panose="02020404030301010803" pitchFamily="18" charset="0"/>
              </a:rPr>
              <a:t>1</a:t>
            </a:r>
            <a:r>
              <a:rPr lang="en-US" sz="3200" dirty="0">
                <a:solidFill>
                  <a:schemeClr val="tx1"/>
                </a:solidFill>
                <a:latin typeface="Garamond" panose="02020404030301010803" pitchFamily="18" charset="0"/>
              </a:rPr>
              <a:t>, Vishal </a:t>
            </a:r>
            <a:r>
              <a:rPr lang="en-US" sz="3200" dirty="0" smtClean="0">
                <a:solidFill>
                  <a:schemeClr val="tx1"/>
                </a:solidFill>
                <a:latin typeface="Garamond" panose="02020404030301010803" pitchFamily="18" charset="0"/>
              </a:rPr>
              <a:t>Arya</a:t>
            </a:r>
            <a:r>
              <a:rPr lang="en-US" sz="3200" baseline="30000" dirty="0" smtClean="0">
                <a:solidFill>
                  <a:schemeClr val="tx1"/>
                </a:solidFill>
                <a:latin typeface="Garamond" panose="02020404030301010803" pitchFamily="18" charset="0"/>
              </a:rPr>
              <a:t>1</a:t>
            </a:r>
            <a:r>
              <a:rPr lang="en-US" sz="3200" dirty="0" smtClean="0">
                <a:solidFill>
                  <a:schemeClr val="tx1"/>
                </a:solidFill>
                <a:latin typeface="Garamond" panose="02020404030301010803" pitchFamily="18" charset="0"/>
              </a:rPr>
              <a:t>, </a:t>
            </a:r>
            <a:r>
              <a:rPr lang="en-US" sz="3200" dirty="0">
                <a:solidFill>
                  <a:schemeClr val="tx1"/>
                </a:solidFill>
                <a:latin typeface="Garamond" panose="02020404030301010803" pitchFamily="18" charset="0"/>
              </a:rPr>
              <a:t>Clayton </a:t>
            </a:r>
            <a:r>
              <a:rPr lang="en-US" sz="3200" dirty="0" smtClean="0">
                <a:solidFill>
                  <a:schemeClr val="tx1"/>
                </a:solidFill>
                <a:latin typeface="Garamond" panose="02020404030301010803" pitchFamily="18" charset="0"/>
              </a:rPr>
              <a:t>Sodergren</a:t>
            </a:r>
            <a:r>
              <a:rPr lang="en-US" sz="3200" baseline="30000" dirty="0" smtClean="0">
                <a:solidFill>
                  <a:schemeClr val="tx1"/>
                </a:solidFill>
                <a:latin typeface="Garamond" panose="02020404030301010803" pitchFamily="18" charset="0"/>
              </a:rPr>
              <a:t>1</a:t>
            </a:r>
            <a:r>
              <a:rPr lang="en-US" sz="3200" dirty="0" smtClean="0">
                <a:solidFill>
                  <a:schemeClr val="tx1"/>
                </a:solidFill>
                <a:latin typeface="Garamond" panose="02020404030301010803" pitchFamily="18" charset="0"/>
              </a:rPr>
              <a:t>, </a:t>
            </a:r>
            <a:r>
              <a:rPr lang="en-US" sz="3200" dirty="0">
                <a:solidFill>
                  <a:schemeClr val="tx1"/>
                </a:solidFill>
                <a:latin typeface="Garamond" panose="02020404030301010803" pitchFamily="18" charset="0"/>
              </a:rPr>
              <a:t>Nolan </a:t>
            </a:r>
            <a:r>
              <a:rPr lang="en-US" sz="3200" dirty="0" smtClean="0">
                <a:solidFill>
                  <a:schemeClr val="tx1"/>
                </a:solidFill>
                <a:latin typeface="Garamond" panose="02020404030301010803" pitchFamily="18" charset="0"/>
              </a:rPr>
              <a:t>Cate</a:t>
            </a:r>
            <a:r>
              <a:rPr lang="en-US" sz="3200" baseline="30000" dirty="0" smtClean="0">
                <a:solidFill>
                  <a:schemeClr val="tx1"/>
                </a:solidFill>
                <a:latin typeface="Garamond" panose="02020404030301010803" pitchFamily="18" charset="0"/>
              </a:rPr>
              <a:t>1</a:t>
            </a:r>
            <a:r>
              <a:rPr lang="en-US" sz="3200" dirty="0" smtClean="0">
                <a:solidFill>
                  <a:schemeClr val="tx1"/>
                </a:solidFill>
                <a:latin typeface="Garamond" panose="02020404030301010803" pitchFamily="18" charset="0"/>
              </a:rPr>
              <a:t>, Justin Anzelc</a:t>
            </a:r>
            <a:r>
              <a:rPr lang="en-US" sz="3200" baseline="30000" dirty="0" smtClean="0">
                <a:solidFill>
                  <a:schemeClr val="tx1"/>
                </a:solidFill>
                <a:latin typeface="Garamond" panose="02020404030301010803" pitchFamily="18" charset="0"/>
              </a:rPr>
              <a:t>1</a:t>
            </a:r>
            <a:r>
              <a:rPr lang="en-US" sz="3200" dirty="0" smtClean="0">
                <a:solidFill>
                  <a:schemeClr val="tx1"/>
                </a:solidFill>
                <a:latin typeface="Garamond" panose="02020404030301010803" pitchFamily="18" charset="0"/>
              </a:rPr>
              <a:t> </a:t>
            </a:r>
            <a:endParaRPr lang="en-US" sz="3200" baseline="30000" dirty="0">
              <a:solidFill>
                <a:schemeClr val="tx1"/>
              </a:solidFill>
              <a:latin typeface="Garamond" panose="02020404030301010803" pitchFamily="18" charset="0"/>
            </a:endParaRPr>
          </a:p>
          <a:p>
            <a:pPr algn="ctr"/>
            <a:r>
              <a:rPr lang="en-US" sz="3200" baseline="20000" dirty="0">
                <a:solidFill>
                  <a:schemeClr val="tx1"/>
                </a:solidFill>
                <a:latin typeface="Garamond" panose="02020404030301010803" pitchFamily="18" charset="0"/>
              </a:rPr>
              <a:t>¹</a:t>
            </a:r>
            <a:r>
              <a:rPr lang="en-US" sz="2400" dirty="0">
                <a:solidFill>
                  <a:schemeClr val="tx1"/>
                </a:solidFill>
                <a:latin typeface="Garamond" panose="02020404030301010803" pitchFamily="18" charset="0"/>
              </a:rPr>
              <a:t>NASA DEVELOP </a:t>
            </a:r>
            <a:r>
              <a:rPr lang="en-US" sz="2400" dirty="0" smtClean="0">
                <a:solidFill>
                  <a:schemeClr val="tx1"/>
                </a:solidFill>
                <a:latin typeface="Garamond" panose="02020404030301010803" pitchFamily="18" charset="0"/>
              </a:rPr>
              <a:t>Program at </a:t>
            </a:r>
            <a:r>
              <a:rPr lang="en-US" sz="2400" dirty="0">
                <a:solidFill>
                  <a:schemeClr val="tx1"/>
                </a:solidFill>
                <a:latin typeface="Garamond" panose="02020404030301010803" pitchFamily="18" charset="0"/>
              </a:rPr>
              <a:t>NASA Ames Research </a:t>
            </a:r>
            <a:r>
              <a:rPr lang="en-US" sz="2400" dirty="0" smtClean="0">
                <a:solidFill>
                  <a:schemeClr val="tx1"/>
                </a:solidFill>
                <a:latin typeface="Garamond" panose="02020404030301010803" pitchFamily="18" charset="0"/>
              </a:rPr>
              <a:t>Center</a:t>
            </a:r>
            <a:endParaRPr lang="en-US" sz="2400" dirty="0">
              <a:solidFill>
                <a:schemeClr val="tx1"/>
              </a:solidFill>
              <a:latin typeface="Garamond" panose="02020404030301010803" pitchFamily="18" charset="0"/>
            </a:endParaRPr>
          </a:p>
        </p:txBody>
      </p:sp>
      <p:pic>
        <p:nvPicPr>
          <p:cNvPr id="38" name="Shape 38"/>
          <p:cNvPicPr preferRelativeResize="0"/>
          <p:nvPr/>
        </p:nvPicPr>
        <p:blipFill rotWithShape="1">
          <a:blip r:embed="rId5">
            <a:alphaModFix/>
          </a:blip>
          <a:srcRect t="26595" b="23711"/>
          <a:stretch/>
        </p:blipFill>
        <p:spPr>
          <a:xfrm>
            <a:off x="1320956" y="29988374"/>
            <a:ext cx="6230817" cy="3976253"/>
          </a:xfrm>
          <a:prstGeom prst="rect">
            <a:avLst/>
          </a:prstGeom>
          <a:noFill/>
          <a:ln>
            <a:noFill/>
          </a:ln>
        </p:spPr>
      </p:pic>
      <p:pic>
        <p:nvPicPr>
          <p:cNvPr id="43" name="Shape 43"/>
          <p:cNvPicPr preferRelativeResize="0"/>
          <p:nvPr/>
        </p:nvPicPr>
        <p:blipFill>
          <a:blip r:embed="rId6">
            <a:alphaModFix/>
          </a:blip>
          <a:stretch>
            <a:fillRect/>
          </a:stretch>
        </p:blipFill>
        <p:spPr>
          <a:xfrm>
            <a:off x="2514600" y="27209633"/>
            <a:ext cx="1524000" cy="1716202"/>
          </a:xfrm>
          <a:prstGeom prst="rect">
            <a:avLst/>
          </a:prstGeom>
          <a:noFill/>
          <a:ln>
            <a:noFill/>
          </a:ln>
        </p:spPr>
      </p:pic>
      <p:pic>
        <p:nvPicPr>
          <p:cNvPr id="44" name="Shape 44"/>
          <p:cNvPicPr preferRelativeResize="0"/>
          <p:nvPr/>
        </p:nvPicPr>
        <p:blipFill>
          <a:blip r:embed="rId7">
            <a:alphaModFix/>
          </a:blip>
          <a:stretch>
            <a:fillRect/>
          </a:stretch>
        </p:blipFill>
        <p:spPr>
          <a:xfrm>
            <a:off x="4568991" y="27232139"/>
            <a:ext cx="1370094" cy="1674238"/>
          </a:xfrm>
          <a:prstGeom prst="rect">
            <a:avLst/>
          </a:prstGeom>
          <a:noFill/>
          <a:ln>
            <a:noFill/>
          </a:ln>
        </p:spPr>
      </p:pic>
      <p:sp>
        <p:nvSpPr>
          <p:cNvPr id="47" name="Text Placeholder 16"/>
          <p:cNvSpPr txBox="1">
            <a:spLocks/>
          </p:cNvSpPr>
          <p:nvPr/>
        </p:nvSpPr>
        <p:spPr>
          <a:xfrm>
            <a:off x="9684470" y="13690664"/>
            <a:ext cx="9505881" cy="452113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a:latin typeface="Garamond" panose="02020404030301010803" pitchFamily="18" charset="0"/>
              </a:rPr>
              <a:t>Use Landsat data to map snow and vegetation cover from 1984-2015 within the area of nine wildfires and quantify the effect of wildfire burn severity on snow cover</a:t>
            </a:r>
            <a:r>
              <a:rPr lang="en-US" sz="3000" dirty="0" smtClean="0">
                <a:latin typeface="Garamond" panose="02020404030301010803" pitchFamily="18" charset="0"/>
              </a:rPr>
              <a:t>.</a:t>
            </a:r>
          </a:p>
          <a:p>
            <a:pPr marL="347663" indent="-347663"/>
            <a:r>
              <a:rPr lang="en-US" sz="3000" dirty="0">
                <a:latin typeface="Garamond" panose="02020404030301010803" pitchFamily="18" charset="0"/>
              </a:rPr>
              <a:t>Quantify the </a:t>
            </a:r>
            <a:r>
              <a:rPr lang="en-US" sz="3000" dirty="0" smtClean="0">
                <a:latin typeface="Garamond" panose="02020404030301010803" pitchFamily="18" charset="0"/>
              </a:rPr>
              <a:t>effects </a:t>
            </a:r>
            <a:r>
              <a:rPr lang="en-US" sz="3000" dirty="0">
                <a:latin typeface="Garamond" panose="02020404030301010803" pitchFamily="18" charset="0"/>
              </a:rPr>
              <a:t>of wildfire burn severity on land-surface temperature (LST</a:t>
            </a:r>
            <a:r>
              <a:rPr lang="en-US" sz="3000" dirty="0" smtClean="0">
                <a:latin typeface="Garamond" panose="02020404030301010803" pitchFamily="18" charset="0"/>
              </a:rPr>
              <a:t>), soil water storage, </a:t>
            </a:r>
            <a:r>
              <a:rPr lang="en-US" sz="3000" dirty="0">
                <a:latin typeface="Garamond" panose="02020404030301010803" pitchFamily="18" charset="0"/>
              </a:rPr>
              <a:t>snow melt timing and snow water equivalent (SWE) using the California 2014 Basin Characterization Model (BCM</a:t>
            </a:r>
            <a:r>
              <a:rPr lang="en-US" sz="3000" dirty="0" smtClean="0">
                <a:latin typeface="Garamond" panose="02020404030301010803" pitchFamily="18" charset="0"/>
              </a:rPr>
              <a:t>) data.</a:t>
            </a:r>
            <a:endParaRPr lang="en-US" sz="3000" dirty="0" smtClean="0">
              <a:latin typeface="Garamond" panose="02020404030301010803" pitchFamily="18" charset="0"/>
            </a:endParaRPr>
          </a:p>
          <a:p>
            <a:pPr marL="347663" indent="-347663"/>
            <a:r>
              <a:rPr lang="en-US" sz="3000" dirty="0">
                <a:latin typeface="Garamond" panose="02020404030301010803" pitchFamily="18" charset="0"/>
              </a:rPr>
              <a:t>Conduct seasonal trend analysis to quantify changes in the seasonality of snow cover in relation to wildfire burn </a:t>
            </a:r>
            <a:r>
              <a:rPr lang="en-US" sz="3000" dirty="0" smtClean="0">
                <a:latin typeface="Garamond" panose="02020404030301010803" pitchFamily="18" charset="0"/>
              </a:rPr>
              <a:t>severity.</a:t>
            </a:r>
          </a:p>
        </p:txBody>
      </p:sp>
      <p:sp>
        <p:nvSpPr>
          <p:cNvPr id="3" name="TextBox 2"/>
          <p:cNvSpPr txBox="1"/>
          <p:nvPr/>
        </p:nvSpPr>
        <p:spPr>
          <a:xfrm>
            <a:off x="639678" y="6280149"/>
            <a:ext cx="7810501" cy="6370975"/>
          </a:xfrm>
          <a:prstGeom prst="rect">
            <a:avLst/>
          </a:prstGeom>
          <a:noFill/>
        </p:spPr>
        <p:txBody>
          <a:bodyPr wrap="square" rtlCol="0">
            <a:spAutoFit/>
          </a:bodyPr>
          <a:lstStyle/>
          <a:p>
            <a:r>
              <a:rPr lang="en-US" sz="2400" dirty="0" smtClean="0">
                <a:solidFill>
                  <a:schemeClr val="tx1"/>
                </a:solidFill>
                <a:latin typeface="Garamond" panose="02020404030301010803" pitchFamily="18" charset="0"/>
                <a:cs typeface="Arial" panose="020B0604020202020204" pitchFamily="34" charset="0"/>
              </a:rPr>
              <a:t>	Snowpack in</a:t>
            </a:r>
            <a:r>
              <a:rPr lang="en-US" sz="2400" dirty="0" smtClean="0">
                <a:solidFill>
                  <a:schemeClr val="tx1"/>
                </a:solidFill>
                <a:latin typeface="Garamond" panose="02020404030301010803" pitchFamily="18" charset="0"/>
              </a:rPr>
              <a:t> </a:t>
            </a:r>
            <a:r>
              <a:rPr lang="en-US" sz="2400" dirty="0">
                <a:solidFill>
                  <a:schemeClr val="tx1"/>
                </a:solidFill>
                <a:latin typeface="Garamond" panose="02020404030301010803" pitchFamily="18" charset="0"/>
              </a:rPr>
              <a:t>the Sierra Nevada is a crucial component of the California water supply. Climate change effects on forest ecosystems in this region have reduced snowpack and resulted in earlier snowmelt. Wildfire frequency and severity in the Sierra Nevada have also increased, due to higher temperatures, drought, and a legacy of fire suppression policies leading to augmented fuel loads beyond their range of historic variability. These combined factors have the potential to severely impact the California water supply. The effects of wildfire severity on snowpack and snow water equivalent have not been quantified. To achieve this, the team at DEVELOP partnered with the USDA Forest Service and National Park Service and used NASA Earth Observing Systems data to quantify the effect of low, moderate, and high severity wildfire on snowpack and snow water equivalent in the Sierra Nevada</a:t>
            </a:r>
            <a:r>
              <a:rPr lang="en-US" sz="2400">
                <a:solidFill>
                  <a:schemeClr val="tx1"/>
                </a:solidFill>
                <a:latin typeface="Garamond" panose="02020404030301010803" pitchFamily="18" charset="0"/>
              </a:rPr>
              <a:t>. </a:t>
            </a:r>
            <a:r>
              <a:rPr lang="en-US" sz="2400" smtClean="0">
                <a:solidFill>
                  <a:schemeClr val="tx1"/>
                </a:solidFill>
                <a:latin typeface="Garamond" panose="02020404030301010803" pitchFamily="18" charset="0"/>
              </a:rPr>
              <a:t>This </a:t>
            </a:r>
            <a:r>
              <a:rPr lang="en-US" sz="2400" dirty="0">
                <a:solidFill>
                  <a:schemeClr val="tx1"/>
                </a:solidFill>
                <a:latin typeface="Garamond" panose="02020404030301010803" pitchFamily="18" charset="0"/>
              </a:rPr>
              <a:t>information will improve management of forest ecosystems and water resources in a changing environment</a:t>
            </a:r>
            <a:r>
              <a:rPr lang="en-US" sz="2400" dirty="0" smtClean="0">
                <a:solidFill>
                  <a:schemeClr val="tx1"/>
                </a:solidFill>
                <a:latin typeface="Garamond" panose="02020404030301010803" pitchFamily="18" charset="0"/>
              </a:rPr>
              <a:t>. </a:t>
            </a:r>
            <a:endParaRPr lang="en-US" sz="2400" dirty="0">
              <a:solidFill>
                <a:schemeClr val="bg1"/>
              </a:solidFill>
              <a:latin typeface="Garamond" panose="02020404030301010803" pitchFamily="18" charset="0"/>
              <a:cs typeface="Arial" panose="020B0604020202020204" pitchFamily="34" charset="0"/>
            </a:endParaRPr>
          </a:p>
        </p:txBody>
      </p:sp>
      <p:sp>
        <p:nvSpPr>
          <p:cNvPr id="29" name="Shape 29"/>
          <p:cNvSpPr txBox="1"/>
          <p:nvPr/>
        </p:nvSpPr>
        <p:spPr>
          <a:xfrm>
            <a:off x="8964788" y="5510709"/>
            <a:ext cx="18067420" cy="769440"/>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Methodology</a:t>
            </a:r>
          </a:p>
        </p:txBody>
      </p:sp>
      <p:sp>
        <p:nvSpPr>
          <p:cNvPr id="62" name="Rounded Rectangle 61"/>
          <p:cNvSpPr/>
          <p:nvPr/>
        </p:nvSpPr>
        <p:spPr>
          <a:xfrm>
            <a:off x="18898206" y="10650819"/>
            <a:ext cx="2526525" cy="1084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C</a:t>
            </a:r>
            <a:r>
              <a:rPr lang="en-US" sz="1600" b="1" dirty="0" smtClean="0">
                <a:latin typeface="Century Gothic" panose="020B0502020202020204" pitchFamily="34" charset="0"/>
              </a:rPr>
              <a:t>orrelations between fire severity, snowpack and climate variables</a:t>
            </a:r>
            <a:endParaRPr lang="en-US" sz="1600" b="1" dirty="0">
              <a:latin typeface="Century Gothic" panose="020B0502020202020204" pitchFamily="34" charset="0"/>
            </a:endParaRPr>
          </a:p>
        </p:txBody>
      </p:sp>
      <p:sp>
        <p:nvSpPr>
          <p:cNvPr id="61" name="Rounded Rectangle 60"/>
          <p:cNvSpPr/>
          <p:nvPr/>
        </p:nvSpPr>
        <p:spPr>
          <a:xfrm>
            <a:off x="18897600" y="9422224"/>
            <a:ext cx="2527131" cy="1033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Time series trend analysis, NDVI, NDSI</a:t>
            </a:r>
            <a:endParaRPr lang="en-US" sz="1600" b="1" dirty="0">
              <a:latin typeface="Century Gothic" panose="020B0502020202020204" pitchFamily="34" charset="0"/>
            </a:endParaRPr>
          </a:p>
        </p:txBody>
      </p:sp>
      <p:sp>
        <p:nvSpPr>
          <p:cNvPr id="60" name="Rounded Rectangle 59"/>
          <p:cNvSpPr/>
          <p:nvPr/>
        </p:nvSpPr>
        <p:spPr>
          <a:xfrm>
            <a:off x="18898209" y="7352189"/>
            <a:ext cx="2527131"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Nine fires for study area (Three low, two moderate, and four high severity) </a:t>
            </a:r>
            <a:endParaRPr lang="en-US" sz="1600" b="1" dirty="0">
              <a:latin typeface="Century Gothic" panose="020B0502020202020204" pitchFamily="34" charset="0"/>
            </a:endParaRPr>
          </a:p>
        </p:txBody>
      </p:sp>
      <p:sp>
        <p:nvSpPr>
          <p:cNvPr id="58" name="Rounded Rectangle 57"/>
          <p:cNvSpPr/>
          <p:nvPr/>
        </p:nvSpPr>
        <p:spPr>
          <a:xfrm>
            <a:off x="12555444" y="9399761"/>
            <a:ext cx="2527128"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Century Gothic" panose="020B0502020202020204" pitchFamily="34" charset="0"/>
              </a:rPr>
              <a:t>Fmask</a:t>
            </a:r>
            <a:r>
              <a:rPr lang="en-US" sz="1600" b="1" dirty="0" smtClean="0">
                <a:latin typeface="Century Gothic" panose="020B0502020202020204" pitchFamily="34" charset="0"/>
              </a:rPr>
              <a:t>, reclassify, </a:t>
            </a:r>
            <a:r>
              <a:rPr lang="en-US" sz="1600" b="1" dirty="0" err="1" smtClean="0">
                <a:latin typeface="Century Gothic" panose="020B0502020202020204" pitchFamily="34" charset="0"/>
              </a:rPr>
              <a:t>zeropad</a:t>
            </a:r>
            <a:r>
              <a:rPr lang="en-US" sz="1600" b="1" dirty="0" smtClean="0">
                <a:latin typeface="Century Gothic" panose="020B0502020202020204" pitchFamily="34" charset="0"/>
              </a:rPr>
              <a:t>, resample</a:t>
            </a:r>
            <a:r>
              <a:rPr lang="en-US" sz="1600" b="1" dirty="0" smtClean="0">
                <a:latin typeface="Century Gothic" panose="020B0502020202020204" pitchFamily="34" charset="0"/>
              </a:rPr>
              <a:t>, and </a:t>
            </a:r>
            <a:r>
              <a:rPr lang="en-US" sz="1600" b="1" dirty="0" smtClean="0">
                <a:latin typeface="Century Gothic" panose="020B0502020202020204" pitchFamily="34" charset="0"/>
              </a:rPr>
              <a:t>mask</a:t>
            </a:r>
            <a:endParaRPr lang="en-US" sz="1600" b="1" dirty="0">
              <a:latin typeface="Century Gothic" panose="020B0502020202020204" pitchFamily="34" charset="0"/>
            </a:endParaRPr>
          </a:p>
        </p:txBody>
      </p:sp>
      <p:sp>
        <p:nvSpPr>
          <p:cNvPr id="57" name="Rounded Rectangle 56"/>
          <p:cNvSpPr/>
          <p:nvPr/>
        </p:nvSpPr>
        <p:spPr>
          <a:xfrm>
            <a:off x="12555443" y="8140264"/>
            <a:ext cx="2527129"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Clip to wilderness areas and elevation &gt; 1500 m, create Fire Severity Index</a:t>
            </a:r>
            <a:endParaRPr lang="en-US" sz="1600" b="1" dirty="0">
              <a:latin typeface="Century Gothic" panose="020B0502020202020204" pitchFamily="34" charset="0"/>
            </a:endParaRPr>
          </a:p>
        </p:txBody>
      </p:sp>
      <p:sp>
        <p:nvSpPr>
          <p:cNvPr id="56" name="Rounded Rectangle 55"/>
          <p:cNvSpPr/>
          <p:nvPr/>
        </p:nvSpPr>
        <p:spPr>
          <a:xfrm>
            <a:off x="12555443" y="6876312"/>
            <a:ext cx="2527131"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Mosaic DEM and clip to M261 watersheds for elevation mask</a:t>
            </a:r>
            <a:endParaRPr lang="en-US" sz="1600" b="1" dirty="0">
              <a:latin typeface="Century Gothic" panose="020B0502020202020204" pitchFamily="34" charset="0"/>
            </a:endParaRPr>
          </a:p>
        </p:txBody>
      </p:sp>
      <p:sp>
        <p:nvSpPr>
          <p:cNvPr id="55" name="Rounded Rectangle 54"/>
          <p:cNvSpPr/>
          <p:nvPr/>
        </p:nvSpPr>
        <p:spPr>
          <a:xfrm>
            <a:off x="9677399" y="10650818"/>
            <a:ext cx="2526108"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Acquire 2014 CA Basin Characterization Model</a:t>
            </a:r>
            <a:endParaRPr lang="en-US" sz="1600" b="1" dirty="0">
              <a:latin typeface="Century Gothic" panose="020B0502020202020204" pitchFamily="34" charset="0"/>
            </a:endParaRPr>
          </a:p>
        </p:txBody>
      </p:sp>
      <p:sp>
        <p:nvSpPr>
          <p:cNvPr id="54" name="Rounded Rectangle 53"/>
          <p:cNvSpPr/>
          <p:nvPr/>
        </p:nvSpPr>
        <p:spPr>
          <a:xfrm>
            <a:off x="9677399" y="9399761"/>
            <a:ext cx="2527131" cy="1078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Download Landsat Imagery from 1984-2014</a:t>
            </a:r>
            <a:endParaRPr lang="en-US" sz="1600" b="1" dirty="0">
              <a:latin typeface="Century Gothic" panose="020B0502020202020204" pitchFamily="34" charset="0"/>
            </a:endParaRPr>
          </a:p>
        </p:txBody>
      </p:sp>
      <p:sp>
        <p:nvSpPr>
          <p:cNvPr id="53" name="Rounded Rectangle 52"/>
          <p:cNvSpPr/>
          <p:nvPr/>
        </p:nvSpPr>
        <p:spPr>
          <a:xfrm>
            <a:off x="9677399" y="8140264"/>
            <a:ext cx="2527131" cy="108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Download USFS Region 5 Burn Severity Data</a:t>
            </a:r>
            <a:endParaRPr lang="en-US" sz="1600" b="1" dirty="0">
              <a:latin typeface="Century Gothic" panose="020B0502020202020204" pitchFamily="34" charset="0"/>
            </a:endParaRPr>
          </a:p>
        </p:txBody>
      </p:sp>
      <p:pic>
        <p:nvPicPr>
          <p:cNvPr id="1031" name="Picture 7" descr="C:\Users\varya1\Desktop\Fmas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2711" y="9067800"/>
            <a:ext cx="1951111" cy="1746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15471" y="6376395"/>
            <a:ext cx="1752286" cy="433390"/>
          </a:xfrm>
          <a:prstGeom prst="rect">
            <a:avLst/>
          </a:prstGeom>
          <a:noFill/>
        </p:spPr>
        <p:txBody>
          <a:bodyPr wrap="square" rtlCol="0">
            <a:spAutoFit/>
          </a:bodyPr>
          <a:lstStyle/>
          <a:p>
            <a:r>
              <a:rPr lang="en-US" sz="2400" dirty="0" smtClean="0">
                <a:latin typeface="Garamond" panose="02020404030301010803" pitchFamily="18" charset="0"/>
              </a:rPr>
              <a:t>Initial Data</a:t>
            </a:r>
            <a:endParaRPr lang="en-US" sz="2400" dirty="0">
              <a:latin typeface="Garamond" panose="02020404030301010803" pitchFamily="18" charset="0"/>
            </a:endParaRPr>
          </a:p>
        </p:txBody>
      </p:sp>
      <p:sp>
        <p:nvSpPr>
          <p:cNvPr id="51" name="TextBox 50"/>
          <p:cNvSpPr txBox="1"/>
          <p:nvPr/>
        </p:nvSpPr>
        <p:spPr>
          <a:xfrm>
            <a:off x="12696769" y="6376395"/>
            <a:ext cx="2250705" cy="433390"/>
          </a:xfrm>
          <a:prstGeom prst="rect">
            <a:avLst/>
          </a:prstGeom>
          <a:noFill/>
        </p:spPr>
        <p:txBody>
          <a:bodyPr wrap="square" rtlCol="0">
            <a:spAutoFit/>
          </a:bodyPr>
          <a:lstStyle/>
          <a:p>
            <a:r>
              <a:rPr lang="en-US" sz="2400" dirty="0" smtClean="0">
                <a:latin typeface="Garamond" panose="02020404030301010803" pitchFamily="18" charset="0"/>
              </a:rPr>
              <a:t>Preprocessing</a:t>
            </a:r>
            <a:endParaRPr lang="en-US" sz="2400" dirty="0">
              <a:latin typeface="Garamond" panose="02020404030301010803" pitchFamily="18" charset="0"/>
            </a:endParaRPr>
          </a:p>
        </p:txBody>
      </p:sp>
      <p:sp>
        <p:nvSpPr>
          <p:cNvPr id="52" name="TextBox 51"/>
          <p:cNvSpPr txBox="1"/>
          <p:nvPr/>
        </p:nvSpPr>
        <p:spPr>
          <a:xfrm>
            <a:off x="19878368" y="6391455"/>
            <a:ext cx="1834081" cy="433390"/>
          </a:xfrm>
          <a:prstGeom prst="rect">
            <a:avLst/>
          </a:prstGeom>
          <a:noFill/>
        </p:spPr>
        <p:txBody>
          <a:bodyPr wrap="square" rtlCol="0">
            <a:spAutoFit/>
          </a:bodyPr>
          <a:lstStyle/>
          <a:p>
            <a:r>
              <a:rPr lang="en-US" sz="2400" dirty="0" smtClean="0">
                <a:latin typeface="Garamond" panose="02020404030301010803" pitchFamily="18" charset="0"/>
              </a:rPr>
              <a:t>Final Analysis</a:t>
            </a:r>
            <a:endParaRPr lang="en-US" sz="2400" dirty="0">
              <a:latin typeface="Garamond" panose="02020404030301010803" pitchFamily="18" charset="0"/>
            </a:endParaRPr>
          </a:p>
        </p:txBody>
      </p:sp>
      <p:sp>
        <p:nvSpPr>
          <p:cNvPr id="10" name="Rounded Rectangle 9"/>
          <p:cNvSpPr/>
          <p:nvPr/>
        </p:nvSpPr>
        <p:spPr>
          <a:xfrm>
            <a:off x="9684469" y="6876311"/>
            <a:ext cx="2527131"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Download SRTM Data</a:t>
            </a:r>
            <a:endParaRPr lang="en-US" sz="1600" b="1" dirty="0">
              <a:latin typeface="Century Gothic" panose="020B0502020202020204" pitchFamily="34" charset="0"/>
            </a:endParaRPr>
          </a:p>
        </p:txBody>
      </p:sp>
      <p:pic>
        <p:nvPicPr>
          <p:cNvPr id="1030" name="Picture 6" descr="C:\Users\varya1\Desktop\DE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92400" y="6982019"/>
            <a:ext cx="1416804" cy="1825152"/>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Arrow Connector 1033"/>
          <p:cNvCxnSpPr>
            <a:stCxn id="53" idx="3"/>
            <a:endCxn id="57" idx="1"/>
          </p:cNvCxnSpPr>
          <p:nvPr/>
        </p:nvCxnSpPr>
        <p:spPr>
          <a:xfrm>
            <a:off x="12204530" y="8680601"/>
            <a:ext cx="350913" cy="2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54" idx="3"/>
            <a:endCxn id="58" idx="1"/>
          </p:cNvCxnSpPr>
          <p:nvPr/>
        </p:nvCxnSpPr>
        <p:spPr>
          <a:xfrm>
            <a:off x="12204530" y="9939214"/>
            <a:ext cx="350914" cy="29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a:stCxn id="10" idx="3"/>
            <a:endCxn id="56" idx="1"/>
          </p:cNvCxnSpPr>
          <p:nvPr/>
        </p:nvCxnSpPr>
        <p:spPr>
          <a:xfrm>
            <a:off x="12211600" y="7418716"/>
            <a:ext cx="34384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stCxn id="58" idx="3"/>
            <a:endCxn id="1031" idx="1"/>
          </p:cNvCxnSpPr>
          <p:nvPr/>
        </p:nvCxnSpPr>
        <p:spPr>
          <a:xfrm flipV="1">
            <a:off x="15082572" y="9941232"/>
            <a:ext cx="950139" cy="9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a:stCxn id="55" idx="3"/>
            <a:endCxn id="82" idx="1"/>
          </p:cNvCxnSpPr>
          <p:nvPr/>
        </p:nvCxnSpPr>
        <p:spPr>
          <a:xfrm>
            <a:off x="12203507" y="11193223"/>
            <a:ext cx="35193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31" idx="3"/>
            <a:endCxn id="61" idx="1"/>
          </p:cNvCxnSpPr>
          <p:nvPr/>
        </p:nvCxnSpPr>
        <p:spPr>
          <a:xfrm flipV="1">
            <a:off x="17983822" y="9938822"/>
            <a:ext cx="913778" cy="24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70" name="Picture 8" descr="C:\Users\varya1\Desktop\StudyAre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46069" y="6982018"/>
            <a:ext cx="1410271" cy="182515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6865951" y="7750131"/>
            <a:ext cx="380118" cy="338554"/>
          </a:xfrm>
          <a:prstGeom prst="rect">
            <a:avLst/>
          </a:prstGeom>
          <a:noFill/>
        </p:spPr>
        <p:txBody>
          <a:bodyPr wrap="square" rtlCol="0">
            <a:spAutoFit/>
          </a:bodyPr>
          <a:lstStyle/>
          <a:p>
            <a:r>
              <a:rPr lang="en-US" sz="1600" dirty="0" smtClean="0">
                <a:latin typeface="Century Gothic" panose="020B0502020202020204" pitchFamily="34" charset="0"/>
              </a:rPr>
              <a:t>+</a:t>
            </a:r>
            <a:endParaRPr lang="en-US" sz="1600" dirty="0">
              <a:latin typeface="Century Gothic" panose="020B0502020202020204" pitchFamily="34" charset="0"/>
            </a:endParaRPr>
          </a:p>
        </p:txBody>
      </p:sp>
      <p:cxnSp>
        <p:nvCxnSpPr>
          <p:cNvPr id="77" name="Straight Arrow Connector 76"/>
          <p:cNvCxnSpPr>
            <a:stCxn id="56" idx="3"/>
            <a:endCxn id="1030" idx="1"/>
          </p:cNvCxnSpPr>
          <p:nvPr/>
        </p:nvCxnSpPr>
        <p:spPr>
          <a:xfrm>
            <a:off x="15082574" y="7418717"/>
            <a:ext cx="309826" cy="4758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0" idx="3"/>
            <a:endCxn id="60" idx="1"/>
          </p:cNvCxnSpPr>
          <p:nvPr/>
        </p:nvCxnSpPr>
        <p:spPr>
          <a:xfrm>
            <a:off x="18656340" y="7894594"/>
            <a:ext cx="24186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7" idx="3"/>
            <a:endCxn id="1030" idx="1"/>
          </p:cNvCxnSpPr>
          <p:nvPr/>
        </p:nvCxnSpPr>
        <p:spPr>
          <a:xfrm flipV="1">
            <a:off x="15082572" y="7894595"/>
            <a:ext cx="309828" cy="7880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0" idx="3"/>
          </p:cNvCxnSpPr>
          <p:nvPr/>
        </p:nvCxnSpPr>
        <p:spPr>
          <a:xfrm>
            <a:off x="21425340" y="7894594"/>
            <a:ext cx="571623" cy="13134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1" idx="3"/>
            <a:endCxn id="74" idx="1"/>
          </p:cNvCxnSpPr>
          <p:nvPr/>
        </p:nvCxnSpPr>
        <p:spPr>
          <a:xfrm flipV="1">
            <a:off x="21424731" y="8939301"/>
            <a:ext cx="579874" cy="9995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6" name="Straight Arrow Connector 1055"/>
          <p:cNvCxnSpPr>
            <a:stCxn id="62" idx="3"/>
            <a:endCxn id="74" idx="1"/>
          </p:cNvCxnSpPr>
          <p:nvPr/>
        </p:nvCxnSpPr>
        <p:spPr>
          <a:xfrm flipV="1">
            <a:off x="21424731" y="8939301"/>
            <a:ext cx="579874" cy="22539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Shape 31"/>
          <p:cNvSpPr txBox="1"/>
          <p:nvPr/>
        </p:nvSpPr>
        <p:spPr>
          <a:xfrm>
            <a:off x="19529161" y="12810430"/>
            <a:ext cx="7503046"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Earth Observations</a:t>
            </a:r>
          </a:p>
        </p:txBody>
      </p:sp>
      <p:sp>
        <p:nvSpPr>
          <p:cNvPr id="4" name="TextBox 3"/>
          <p:cNvSpPr txBox="1"/>
          <p:nvPr/>
        </p:nvSpPr>
        <p:spPr>
          <a:xfrm>
            <a:off x="20766774" y="14165529"/>
            <a:ext cx="2460378" cy="461665"/>
          </a:xfrm>
          <a:prstGeom prst="rect">
            <a:avLst/>
          </a:prstGeom>
          <a:noFill/>
        </p:spPr>
        <p:txBody>
          <a:bodyPr wrap="square" rtlCol="0">
            <a:spAutoFit/>
          </a:bodyPr>
          <a:lstStyle/>
          <a:p>
            <a:r>
              <a:rPr lang="en-US" sz="2400" dirty="0" smtClean="0">
                <a:latin typeface="Garamond" panose="02020404030301010803" pitchFamily="18" charset="0"/>
              </a:rPr>
              <a:t>Landsat 4-5 (TM)</a:t>
            </a:r>
            <a:endParaRPr lang="en-US" sz="2400" dirty="0">
              <a:latin typeface="Garamond" panose="02020404030301010803" pitchFamily="18" charset="0"/>
            </a:endParaRPr>
          </a:p>
        </p:txBody>
      </p:sp>
      <p:sp>
        <p:nvSpPr>
          <p:cNvPr id="48" name="TextBox 47"/>
          <p:cNvSpPr txBox="1"/>
          <p:nvPr/>
        </p:nvSpPr>
        <p:spPr>
          <a:xfrm>
            <a:off x="24474324" y="14865624"/>
            <a:ext cx="2540199" cy="461665"/>
          </a:xfrm>
          <a:prstGeom prst="rect">
            <a:avLst/>
          </a:prstGeom>
          <a:noFill/>
        </p:spPr>
        <p:txBody>
          <a:bodyPr wrap="square" rtlCol="0">
            <a:spAutoFit/>
          </a:bodyPr>
          <a:lstStyle/>
          <a:p>
            <a:r>
              <a:rPr lang="en-US" sz="2400" dirty="0" smtClean="0">
                <a:latin typeface="Garamond" panose="02020404030301010803" pitchFamily="18" charset="0"/>
              </a:rPr>
              <a:t>Landsat 7 (ETM+)</a:t>
            </a:r>
          </a:p>
        </p:txBody>
      </p:sp>
      <p:sp>
        <p:nvSpPr>
          <p:cNvPr id="49" name="TextBox 48"/>
          <p:cNvSpPr txBox="1"/>
          <p:nvPr/>
        </p:nvSpPr>
        <p:spPr>
          <a:xfrm>
            <a:off x="21009479" y="16964404"/>
            <a:ext cx="2348953" cy="461665"/>
          </a:xfrm>
          <a:prstGeom prst="rect">
            <a:avLst/>
          </a:prstGeom>
          <a:noFill/>
        </p:spPr>
        <p:txBody>
          <a:bodyPr wrap="square" rtlCol="0">
            <a:spAutoFit/>
          </a:bodyPr>
          <a:lstStyle/>
          <a:p>
            <a:r>
              <a:rPr lang="en-US" sz="2400" dirty="0" smtClean="0">
                <a:latin typeface="Garamond" panose="02020404030301010803" pitchFamily="18" charset="0"/>
              </a:rPr>
              <a:t>Landsat 8 (OLI)</a:t>
            </a:r>
            <a:endParaRPr lang="en-US" sz="2400" dirty="0">
              <a:latin typeface="Garamond" panose="02020404030301010803" pitchFamily="18" charset="0"/>
            </a:endParaRPr>
          </a:p>
        </p:txBody>
      </p:sp>
      <p:pic>
        <p:nvPicPr>
          <p:cNvPr id="135" name="Shape 40"/>
          <p:cNvPicPr preferRelativeResize="0"/>
          <p:nvPr/>
        </p:nvPicPr>
        <p:blipFill rotWithShape="1">
          <a:blip r:embed="rId11">
            <a:alphaModFix/>
          </a:blip>
          <a:srcRect/>
          <a:stretch/>
        </p:blipFill>
        <p:spPr>
          <a:xfrm>
            <a:off x="19775342" y="15814474"/>
            <a:ext cx="2129806" cy="1581553"/>
          </a:xfrm>
          <a:prstGeom prst="rect">
            <a:avLst/>
          </a:prstGeom>
          <a:noFill/>
          <a:ln>
            <a:noFill/>
          </a:ln>
        </p:spPr>
      </p:pic>
      <p:pic>
        <p:nvPicPr>
          <p:cNvPr id="136" name="Shape 41"/>
          <p:cNvPicPr preferRelativeResize="0"/>
          <p:nvPr/>
        </p:nvPicPr>
        <p:blipFill rotWithShape="1">
          <a:blip r:embed="rId12">
            <a:alphaModFix/>
          </a:blip>
          <a:srcRect/>
          <a:stretch/>
        </p:blipFill>
        <p:spPr>
          <a:xfrm>
            <a:off x="19994752" y="13564033"/>
            <a:ext cx="2129806" cy="2041693"/>
          </a:xfrm>
          <a:prstGeom prst="rect">
            <a:avLst/>
          </a:prstGeom>
          <a:noFill/>
          <a:ln>
            <a:noFill/>
          </a:ln>
        </p:spPr>
      </p:pic>
      <p:sp>
        <p:nvSpPr>
          <p:cNvPr id="50" name="TextBox 49"/>
          <p:cNvSpPr txBox="1"/>
          <p:nvPr/>
        </p:nvSpPr>
        <p:spPr>
          <a:xfrm>
            <a:off x="25195105" y="16982355"/>
            <a:ext cx="1098638" cy="461665"/>
          </a:xfrm>
          <a:prstGeom prst="rect">
            <a:avLst/>
          </a:prstGeom>
          <a:noFill/>
        </p:spPr>
        <p:txBody>
          <a:bodyPr wrap="square" rtlCol="0">
            <a:spAutoFit/>
          </a:bodyPr>
          <a:lstStyle/>
          <a:p>
            <a:r>
              <a:rPr lang="en-US" sz="2400" dirty="0" smtClean="0">
                <a:latin typeface="Garamond" panose="02020404030301010803" pitchFamily="18" charset="0"/>
              </a:rPr>
              <a:t>SRTM</a:t>
            </a:r>
            <a:endParaRPr lang="en-US" sz="2400" dirty="0">
              <a:latin typeface="Garamond" panose="02020404030301010803" pitchFamily="18" charset="0"/>
            </a:endParaRPr>
          </a:p>
        </p:txBody>
      </p:sp>
      <p:sp>
        <p:nvSpPr>
          <p:cNvPr id="1068" name="TextBox 1067"/>
          <p:cNvSpPr txBox="1"/>
          <p:nvPr/>
        </p:nvSpPr>
        <p:spPr>
          <a:xfrm>
            <a:off x="457537" y="21460542"/>
            <a:ext cx="8027627" cy="1200329"/>
          </a:xfrm>
          <a:prstGeom prst="rect">
            <a:avLst/>
          </a:prstGeom>
          <a:noFill/>
        </p:spPr>
        <p:txBody>
          <a:bodyPr wrap="square" rtlCol="0">
            <a:spAutoFit/>
          </a:bodyPr>
          <a:lstStyle/>
          <a:p>
            <a:r>
              <a:rPr lang="en-US" sz="2400" dirty="0" smtClean="0">
                <a:solidFill>
                  <a:schemeClr val="tx1"/>
                </a:solidFill>
                <a:latin typeface="Garamond" panose="02020404030301010803" pitchFamily="18" charset="0"/>
              </a:rPr>
              <a:t>Low, moderate, and high severity wildfires within the Sierra Nevada were </a:t>
            </a:r>
            <a:r>
              <a:rPr lang="en-US" sz="2400" dirty="0" smtClean="0">
                <a:solidFill>
                  <a:schemeClr val="tx1"/>
                </a:solidFill>
                <a:latin typeface="Garamond" panose="02020404030301010803" pitchFamily="18" charset="0"/>
              </a:rPr>
              <a:t>analyzed.</a:t>
            </a:r>
            <a:r>
              <a:rPr lang="en-US" sz="2400" dirty="0">
                <a:solidFill>
                  <a:schemeClr val="tx1"/>
                </a:solidFill>
                <a:latin typeface="Garamond" panose="02020404030301010803" pitchFamily="18" charset="0"/>
              </a:rPr>
              <a:t> </a:t>
            </a:r>
            <a:r>
              <a:rPr lang="en-US" sz="2400" dirty="0" smtClean="0">
                <a:solidFill>
                  <a:schemeClr val="tx1"/>
                </a:solidFill>
                <a:latin typeface="Garamond" panose="02020404030301010803" pitchFamily="18" charset="0"/>
              </a:rPr>
              <a:t>Three </a:t>
            </a:r>
            <a:r>
              <a:rPr lang="en-US" sz="2400" dirty="0" smtClean="0">
                <a:solidFill>
                  <a:schemeClr val="tx1"/>
                </a:solidFill>
                <a:latin typeface="Garamond" panose="02020404030301010803" pitchFamily="18" charset="0"/>
              </a:rPr>
              <a:t>low severity, two moderate severity, and four high severity wildfires were selected.</a:t>
            </a:r>
            <a:endParaRPr lang="en-US" sz="1600" dirty="0">
              <a:solidFill>
                <a:schemeClr val="tx1"/>
              </a:solidFill>
              <a:latin typeface="Garamond" panose="02020404030301010803" pitchFamily="18" charset="0"/>
            </a:endParaRPr>
          </a:p>
        </p:txBody>
      </p:sp>
      <p:sp>
        <p:nvSpPr>
          <p:cNvPr id="1070" name="TextBox 1069"/>
          <p:cNvSpPr txBox="1"/>
          <p:nvPr/>
        </p:nvSpPr>
        <p:spPr>
          <a:xfrm>
            <a:off x="422552" y="23739902"/>
            <a:ext cx="7677409" cy="2308324"/>
          </a:xfrm>
          <a:prstGeom prst="rect">
            <a:avLst/>
          </a:prstGeom>
          <a:noFill/>
        </p:spPr>
        <p:txBody>
          <a:bodyPr wrap="square" rtlCol="0">
            <a:spAutoFit/>
          </a:bodyPr>
          <a:lstStyle/>
          <a:p>
            <a:r>
              <a:rPr lang="en-US" sz="2400" dirty="0">
                <a:solidFill>
                  <a:schemeClr val="tx1"/>
                </a:solidFill>
                <a:latin typeface="Garamond" panose="02020404030301010803" pitchFamily="18" charset="0"/>
              </a:rPr>
              <a:t>Special thanks to </a:t>
            </a:r>
            <a:r>
              <a:rPr lang="en-US" sz="2400" b="1" dirty="0">
                <a:solidFill>
                  <a:schemeClr val="tx1"/>
                </a:solidFill>
                <a:latin typeface="Garamond" panose="02020404030301010803" pitchFamily="18" charset="0"/>
              </a:rPr>
              <a:t>Marc Meyer </a:t>
            </a:r>
            <a:r>
              <a:rPr lang="en-US" sz="2400" dirty="0">
                <a:solidFill>
                  <a:schemeClr val="tx1"/>
                </a:solidFill>
                <a:latin typeface="Garamond" panose="02020404030301010803" pitchFamily="18" charset="0"/>
              </a:rPr>
              <a:t>of the USDA Forest Service and </a:t>
            </a:r>
            <a:r>
              <a:rPr lang="en-US" sz="2400" b="1" dirty="0">
                <a:solidFill>
                  <a:schemeClr val="tx1"/>
                </a:solidFill>
                <a:latin typeface="Garamond" panose="02020404030301010803" pitchFamily="18" charset="0"/>
              </a:rPr>
              <a:t>Jim Roche </a:t>
            </a:r>
            <a:r>
              <a:rPr lang="en-US" sz="2400" dirty="0">
                <a:solidFill>
                  <a:schemeClr val="tx1"/>
                </a:solidFill>
                <a:latin typeface="Garamond" panose="02020404030301010803" pitchFamily="18" charset="0"/>
              </a:rPr>
              <a:t>of the National Park Service.</a:t>
            </a:r>
          </a:p>
          <a:p>
            <a:r>
              <a:rPr lang="en-US" sz="2400" dirty="0">
                <a:solidFill>
                  <a:schemeClr val="tx1"/>
                </a:solidFill>
                <a:latin typeface="Garamond" panose="02020404030301010803" pitchFamily="18" charset="0"/>
              </a:rPr>
              <a:t> </a:t>
            </a:r>
          </a:p>
          <a:p>
            <a:r>
              <a:rPr lang="en-US" sz="2400" dirty="0">
                <a:solidFill>
                  <a:schemeClr val="tx1"/>
                </a:solidFill>
                <a:latin typeface="Garamond" panose="02020404030301010803" pitchFamily="18" charset="0"/>
              </a:rPr>
              <a:t>The authors also wish to thank the Ames DEVELOP management team, </a:t>
            </a:r>
            <a:r>
              <a:rPr lang="en-US" sz="2400" b="1" dirty="0">
                <a:solidFill>
                  <a:schemeClr val="tx1"/>
                </a:solidFill>
                <a:latin typeface="Garamond" panose="02020404030301010803" pitchFamily="18" charset="0"/>
              </a:rPr>
              <a:t>Andrew Nguyen </a:t>
            </a:r>
            <a:r>
              <a:rPr lang="en-US" sz="2400" dirty="0">
                <a:solidFill>
                  <a:schemeClr val="tx1"/>
                </a:solidFill>
                <a:latin typeface="Garamond" panose="02020404030301010803" pitchFamily="18" charset="0"/>
              </a:rPr>
              <a:t>and </a:t>
            </a:r>
            <a:r>
              <a:rPr lang="en-US" sz="2400" b="1" dirty="0">
                <a:solidFill>
                  <a:schemeClr val="tx1"/>
                </a:solidFill>
                <a:latin typeface="Garamond" panose="02020404030301010803" pitchFamily="18" charset="0"/>
              </a:rPr>
              <a:t>Chippie Kislik</a:t>
            </a:r>
            <a:r>
              <a:rPr lang="en-US" sz="2400" dirty="0">
                <a:solidFill>
                  <a:schemeClr val="tx1"/>
                </a:solidFill>
                <a:latin typeface="Garamond" panose="02020404030301010803" pitchFamily="18" charset="0"/>
              </a:rPr>
              <a:t>, for their overall support and help with this project</a:t>
            </a:r>
            <a:r>
              <a:rPr lang="en-US" sz="2400" dirty="0" smtClean="0">
                <a:solidFill>
                  <a:schemeClr val="tx1"/>
                </a:solidFill>
                <a:latin typeface="Garamond" panose="02020404030301010803" pitchFamily="18" charset="0"/>
              </a:rPr>
              <a:t>.</a:t>
            </a:r>
            <a:endParaRPr lang="en-US" sz="2400" dirty="0">
              <a:solidFill>
                <a:schemeClr val="tx1"/>
              </a:solidFill>
              <a:latin typeface="Garamond" panose="02020404030301010803" pitchFamily="18" charset="0"/>
            </a:endParaRPr>
          </a:p>
        </p:txBody>
      </p:sp>
      <p:sp>
        <p:nvSpPr>
          <p:cNvPr id="148" name="TextBox 147"/>
          <p:cNvSpPr txBox="1"/>
          <p:nvPr/>
        </p:nvSpPr>
        <p:spPr>
          <a:xfrm>
            <a:off x="1315823" y="33960727"/>
            <a:ext cx="6458209" cy="1200329"/>
          </a:xfrm>
          <a:prstGeom prst="rect">
            <a:avLst/>
          </a:prstGeom>
          <a:noFill/>
        </p:spPr>
        <p:txBody>
          <a:bodyPr wrap="square" rtlCol="0">
            <a:spAutoFit/>
          </a:bodyPr>
          <a:lstStyle/>
          <a:p>
            <a:r>
              <a:rPr lang="en-US" sz="2400" b="1" dirty="0" smtClean="0">
                <a:solidFill>
                  <a:schemeClr val="tx1"/>
                </a:solidFill>
                <a:latin typeface="Garamond" panose="02020404030301010803" pitchFamily="18" charset="0"/>
              </a:rPr>
              <a:t>From Left to Right: </a:t>
            </a:r>
            <a:r>
              <a:rPr lang="en-US" sz="2400" dirty="0" smtClean="0">
                <a:solidFill>
                  <a:schemeClr val="tx1"/>
                </a:solidFill>
                <a:latin typeface="Garamond" panose="02020404030301010803" pitchFamily="18" charset="0"/>
              </a:rPr>
              <a:t>Clayton </a:t>
            </a:r>
            <a:r>
              <a:rPr lang="en-US" sz="2400" dirty="0" err="1" smtClean="0">
                <a:solidFill>
                  <a:schemeClr val="tx1"/>
                </a:solidFill>
                <a:latin typeface="Garamond" panose="02020404030301010803" pitchFamily="18" charset="0"/>
              </a:rPr>
              <a:t>Sodergren</a:t>
            </a:r>
            <a:r>
              <a:rPr lang="en-US" sz="2400" dirty="0" smtClean="0">
                <a:solidFill>
                  <a:schemeClr val="tx1"/>
                </a:solidFill>
                <a:latin typeface="Garamond" panose="02020404030301010803" pitchFamily="18" charset="0"/>
              </a:rPr>
              <a:t>, Nolan Cate, Justin </a:t>
            </a:r>
            <a:r>
              <a:rPr lang="en-US" sz="2400" dirty="0" err="1" smtClean="0">
                <a:solidFill>
                  <a:schemeClr val="tx1"/>
                </a:solidFill>
                <a:latin typeface="Garamond" panose="02020404030301010803" pitchFamily="18" charset="0"/>
              </a:rPr>
              <a:t>Anzelc</a:t>
            </a:r>
            <a:r>
              <a:rPr lang="en-US" sz="2400" dirty="0" smtClean="0">
                <a:solidFill>
                  <a:schemeClr val="tx1"/>
                </a:solidFill>
                <a:latin typeface="Garamond" panose="02020404030301010803" pitchFamily="18" charset="0"/>
              </a:rPr>
              <a:t>, Vishal Arya, Sean Cunningham</a:t>
            </a:r>
            <a:endParaRPr lang="en-US" sz="2400" i="1" dirty="0">
              <a:solidFill>
                <a:schemeClr val="tx1"/>
              </a:solidFill>
              <a:latin typeface="Garamond" panose="02020404030301010803" pitchFamily="18" charset="0"/>
            </a:endParaRPr>
          </a:p>
          <a:p>
            <a:endParaRPr lang="en-US" sz="2400" i="1" dirty="0" smtClean="0">
              <a:solidFill>
                <a:schemeClr val="tx1"/>
              </a:solidFill>
              <a:latin typeface="Garamond" panose="02020404030301010803" pitchFamily="18" charset="0"/>
            </a:endParaRPr>
          </a:p>
        </p:txBody>
      </p:sp>
      <p:sp>
        <p:nvSpPr>
          <p:cNvPr id="2" name="TextBox 1"/>
          <p:cNvSpPr txBox="1"/>
          <p:nvPr/>
        </p:nvSpPr>
        <p:spPr>
          <a:xfrm>
            <a:off x="6363497" y="609600"/>
            <a:ext cx="16454996" cy="1538883"/>
          </a:xfrm>
          <a:prstGeom prst="rect">
            <a:avLst/>
          </a:prstGeom>
          <a:noFill/>
        </p:spPr>
        <p:txBody>
          <a:bodyPr wrap="square" rtlCol="0">
            <a:spAutoFit/>
          </a:bodyPr>
          <a:lstStyle/>
          <a:p>
            <a:pPr lvl="0"/>
            <a:r>
              <a:rPr lang="en-US" sz="8000" b="1" dirty="0" smtClean="0">
                <a:solidFill>
                  <a:schemeClr val="accent1"/>
                </a:solidFill>
                <a:latin typeface="Century Gothic"/>
                <a:ea typeface="Century Gothic"/>
                <a:cs typeface="Century Gothic"/>
                <a:sym typeface="Century Gothic"/>
              </a:rPr>
              <a:t>Sierra Nevada Water Resources</a:t>
            </a:r>
            <a:endParaRPr lang="en-US" sz="8000" b="1" dirty="0">
              <a:solidFill>
                <a:schemeClr val="accent1"/>
              </a:solidFill>
              <a:latin typeface="Century Gothic"/>
              <a:ea typeface="Century Gothic"/>
              <a:cs typeface="Century Gothic"/>
              <a:sym typeface="Century Gothic"/>
            </a:endParaRPr>
          </a:p>
          <a:p>
            <a:endParaRPr lang="en-US" dirty="0"/>
          </a:p>
        </p:txBody>
      </p:sp>
      <p:sp>
        <p:nvSpPr>
          <p:cNvPr id="82" name="Rounded Rectangle 81"/>
          <p:cNvSpPr/>
          <p:nvPr/>
        </p:nvSpPr>
        <p:spPr>
          <a:xfrm>
            <a:off x="12555443" y="10650819"/>
            <a:ext cx="2527128" cy="108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entury Gothic" panose="020B0502020202020204" pitchFamily="34" charset="0"/>
              </a:rPr>
              <a:t>Define projection, convert to </a:t>
            </a:r>
            <a:r>
              <a:rPr lang="en-US" sz="1600" b="1" dirty="0" err="1" smtClean="0">
                <a:latin typeface="Century Gothic" panose="020B0502020202020204" pitchFamily="34" charset="0"/>
              </a:rPr>
              <a:t>geotiff</a:t>
            </a:r>
            <a:r>
              <a:rPr lang="en-US" sz="1600" b="1" dirty="0" smtClean="0">
                <a:latin typeface="Century Gothic" panose="020B0502020202020204" pitchFamily="34" charset="0"/>
              </a:rPr>
              <a:t>, clip to study area, extract zonal statistics</a:t>
            </a:r>
            <a:endParaRPr lang="en-US" sz="1600" b="1" dirty="0">
              <a:latin typeface="Century Gothic" panose="020B0502020202020204" pitchFamily="34" charset="0"/>
            </a:endParaRPr>
          </a:p>
        </p:txBody>
      </p:sp>
      <p:pic>
        <p:nvPicPr>
          <p:cNvPr id="5" name="Picture 4"/>
          <p:cNvPicPr>
            <a:picLocks noChangeAspect="1"/>
          </p:cNvPicPr>
          <p:nvPr/>
        </p:nvPicPr>
        <p:blipFill>
          <a:blip r:embed="rId13"/>
          <a:stretch>
            <a:fillRect/>
          </a:stretch>
        </p:blipFill>
        <p:spPr>
          <a:xfrm>
            <a:off x="426252" y="13643738"/>
            <a:ext cx="8046065" cy="7865592"/>
          </a:xfrm>
          <a:prstGeom prst="rect">
            <a:avLst/>
          </a:prstGeom>
        </p:spPr>
      </p:pic>
      <p:pic>
        <p:nvPicPr>
          <p:cNvPr id="1065" name="Picture 11" descr="C:\Users\varya1\Desktop\StudyArea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3823872"/>
            <a:ext cx="3192205" cy="27301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stretch>
            <a:fillRect/>
          </a:stretch>
        </p:blipFill>
        <p:spPr>
          <a:xfrm>
            <a:off x="685800" y="18703644"/>
            <a:ext cx="1828800" cy="2066691"/>
          </a:xfrm>
          <a:prstGeom prst="rect">
            <a:avLst/>
          </a:prstGeom>
        </p:spPr>
      </p:pic>
      <p:cxnSp>
        <p:nvCxnSpPr>
          <p:cNvPr id="71" name="Straight Arrow Connector 70"/>
          <p:cNvCxnSpPr>
            <a:endCxn id="62" idx="1"/>
          </p:cNvCxnSpPr>
          <p:nvPr/>
        </p:nvCxnSpPr>
        <p:spPr>
          <a:xfrm>
            <a:off x="14442751" y="11193222"/>
            <a:ext cx="4455455"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65591" y="19583400"/>
            <a:ext cx="17733009" cy="919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 Placeholder 16"/>
          <p:cNvSpPr txBox="1">
            <a:spLocks/>
          </p:cNvSpPr>
          <p:nvPr/>
        </p:nvSpPr>
        <p:spPr>
          <a:xfrm>
            <a:off x="9653615" y="30327600"/>
            <a:ext cx="16863984" cy="228433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4800" dirty="0">
                <a:latin typeface="Garamond" panose="02020404030301010803" pitchFamily="18" charset="0"/>
              </a:rPr>
              <a:t>NDSI </a:t>
            </a:r>
            <a:r>
              <a:rPr lang="en-US" sz="4800" dirty="0" smtClean="0">
                <a:latin typeface="Garamond" panose="02020404030301010803" pitchFamily="18" charset="0"/>
              </a:rPr>
              <a:t>values in both low and high severity fires increased post-fire.</a:t>
            </a:r>
          </a:p>
          <a:p>
            <a:pPr marL="347663" indent="-347663"/>
            <a:r>
              <a:rPr lang="en-US" sz="4800" dirty="0" smtClean="0">
                <a:latin typeface="Garamond" panose="02020404030301010803" pitchFamily="18" charset="0"/>
              </a:rPr>
              <a:t>Minimum temperature in burned areas increased post-fire.</a:t>
            </a:r>
          </a:p>
          <a:p>
            <a:pPr marL="347663" indent="-347663"/>
            <a:r>
              <a:rPr lang="en-US" sz="4800" dirty="0" smtClean="0">
                <a:latin typeface="Garamond" panose="02020404030301010803" pitchFamily="18" charset="0"/>
              </a:rPr>
              <a:t>There was no significant difference in snowmelt in burned areas post-fire</a:t>
            </a:r>
            <a:r>
              <a:rPr lang="en-US" sz="4000" dirty="0" smtClean="0">
                <a:latin typeface="Garamond" panose="02020404030301010803" pitchFamily="18" charset="0"/>
              </a:rPr>
              <a:t>.</a:t>
            </a:r>
          </a:p>
        </p:txBody>
      </p:sp>
      <p:pic>
        <p:nvPicPr>
          <p:cNvPr id="74" name="Picture 7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004605" y="7232786"/>
            <a:ext cx="3838656" cy="3413030"/>
          </a:xfrm>
          <a:prstGeom prst="rect">
            <a:avLst/>
          </a:prstGeom>
        </p:spPr>
      </p:pic>
      <p:pic>
        <p:nvPicPr>
          <p:cNvPr id="75" name="Picture 7" descr="C:\Users\varya1\Desktop\Fmas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2397" y="7884456"/>
            <a:ext cx="3717004" cy="33967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descr="C:\Users\csodergr\Downloads\NDSI_poster.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446797" y="8527173"/>
            <a:ext cx="3680403" cy="328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TotalTime>
  <Words>376</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 Vishal (ARC-SGE)[SSAI DEVELOP]</dc:creator>
  <cp:lastModifiedBy>Andrew Nguyen</cp:lastModifiedBy>
  <cp:revision>87</cp:revision>
  <dcterms:modified xsi:type="dcterms:W3CDTF">2015-07-23T05:49:14Z</dcterms:modified>
</cp:coreProperties>
</file>