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y, Cheryl T. (ARC-SGE)[SSAI DEVELOP]" initials="CCT(D" lastIdx="1" clrIdx="0">
    <p:extLst/>
  </p:cmAuthor>
  <p:cmAuthor id="2" name="Amberle Keith" initials="AK"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38"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2T18:00:25.632" idx="1">
    <p:pos x="-202" y="11318"/>
    <p:text>We're working on improving the two images containing the NN boundaries. They will ultimately be PNGs with no background.</p:text>
    <p:extLst>
      <p:ext uri="{C676402C-5697-4E1C-873F-D02D1690AC5C}">
        <p15:threadingInfo xmlns:p15="http://schemas.microsoft.com/office/powerpoint/2012/main" timeZoneBias="420"/>
      </p:ext>
    </p:extLst>
  </p:cm>
  <p:cm authorId="2" dt="2015-07-03T13:52:58.874" idx="1">
    <p:pos x="2532" y="3577"/>
    <p:text>Keep this blank for now.</p:text>
  </p:cm>
  <p:cm authorId="2" dt="2015-07-03T13:56:08.915" idx="2">
    <p:pos x="12863" y="8271"/>
    <p:text>The legend should be separate from the image.</p:text>
  </p:cm>
  <p:cm authorId="2" dt="2015-07-03T13:58:58.918" idx="3">
    <p:pos x="15431" y="10065"/>
    <p:text>The use of "Figure 1" is unnecessary here. Also, the title "Study Area" denotes that this is the study area. Consider changing the caption here to something such as Navajo Nation. You can also just remove the caption all together.</p:text>
  </p:cm>
  <p:cm authorId="2" dt="2015-07-03T14:00:32.668" idx="4">
    <p:pos x="10626" y="17749"/>
    <p:text>Since the Project Partner and the Acknowledgment sections are small, consider for the final draft stacking these sections one over the other. This may give you more room for your results.</p:text>
  </p:cm>
  <p:cm authorId="2" dt="2015-07-03T14:00:54.830" idx="5">
    <p:pos x="12748" y="19372"/>
    <p:text>Affiliation?</p:text>
  </p:cm>
  <p:cm authorId="2" dt="2015-07-03T14:02:00.792" idx="6">
    <p:pos x="48" y="11744"/>
    <p:text>I look forward to seeing the final methodology section! :)</p:text>
  </p:cm>
  <p:cm authorId="2" dt="2015-07-03T14:02:34.072" idx="7">
    <p:pos x="333" y="21528"/>
    <p:text>Great team photo! :)</p:text>
  </p:cm>
  <p:cm authorId="2" dt="2015-07-06T15:55:19.477" idx="8">
    <p:pos x="14127" y="2910"/>
    <p:text>Do not include the students' school affiliations here. They should only be NASA DEVELOP National Program at NASA Ames Research Center.
Only people listed on the poster who are not DEVELOP participants (ex: a mentor) should have another affiliation besides DEVELOP.
If you have any questions about this, please do not hesitate to contact the Project Coordination Team.</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93972" y="10773897"/>
            <a:ext cx="16916400" cy="10002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Monitoring drought conditions in the Navajo Nation using NASA Earth observations</a:t>
            </a:r>
            <a:endParaRPr lang="en-US" dirty="0"/>
          </a:p>
        </p:txBody>
      </p:sp>
      <p:sp>
        <p:nvSpPr>
          <p:cNvPr id="5" name="Text Placeholder 4"/>
          <p:cNvSpPr>
            <a:spLocks noGrp="1"/>
          </p:cNvSpPr>
          <p:nvPr>
            <p:ph type="body" sz="quarter" idx="10"/>
          </p:nvPr>
        </p:nvSpPr>
        <p:spPr/>
        <p:txBody>
          <a:bodyPr/>
          <a:lstStyle/>
          <a:p>
            <a:r>
              <a:rPr lang="en-US" dirty="0" smtClean="0"/>
              <a:t>Navajo Nation Climate II</a:t>
            </a:r>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Navajo </a:t>
            </a:r>
            <a:r>
              <a:rPr lang="en-US" dirty="0"/>
              <a:t>Technical </a:t>
            </a:r>
            <a:r>
              <a:rPr lang="en-US" dirty="0" smtClean="0"/>
              <a:t>University</a:t>
            </a:r>
            <a:endParaRPr lang="en-US" dirty="0"/>
          </a:p>
          <a:p>
            <a:r>
              <a:rPr lang="en-US" dirty="0"/>
              <a:t>Navajo Nation Department of </a:t>
            </a:r>
            <a:r>
              <a:rPr lang="en-US" dirty="0" smtClean="0"/>
              <a:t>Water Resources</a:t>
            </a:r>
            <a:r>
              <a:rPr lang="en-US" dirty="0"/>
              <a:t>: Water Management Branch</a:t>
            </a:r>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a:t>
            </a:r>
            <a:r>
              <a:rPr lang="en-US" dirty="0"/>
              <a:t>. Jay W. Skiles, NASA Ames</a:t>
            </a:r>
          </a:p>
          <a:p>
            <a:endParaRPr lang="en-US" dirty="0"/>
          </a:p>
          <a:p>
            <a:r>
              <a:rPr lang="en-US" dirty="0"/>
              <a:t>Dr. </a:t>
            </a:r>
            <a:r>
              <a:rPr lang="en-US" dirty="0" err="1"/>
              <a:t>Venkat</a:t>
            </a:r>
            <a:r>
              <a:rPr lang="en-US" dirty="0"/>
              <a:t> Lakshmi, University of </a:t>
            </a:r>
            <a:r>
              <a:rPr lang="en-US" dirty="0" smtClean="0"/>
              <a:t>South Carolina</a:t>
            </a:r>
            <a:endParaRPr lang="en-US" dirty="0"/>
          </a:p>
          <a:p>
            <a:endParaRPr lang="en-US" dirty="0" smtClean="0"/>
          </a:p>
          <a:p>
            <a:r>
              <a:rPr lang="en-US" dirty="0" smtClean="0"/>
              <a:t>Clayton </a:t>
            </a:r>
            <a:r>
              <a:rPr lang="en-US" dirty="0" err="1" smtClean="0"/>
              <a:t>Sodergren</a:t>
            </a:r>
            <a:endParaRPr lang="en-US" dirty="0" smtClean="0"/>
          </a:p>
          <a:p>
            <a:endParaRPr lang="en-US" dirty="0"/>
          </a:p>
          <a:p>
            <a:r>
              <a:rPr lang="en-US" dirty="0"/>
              <a:t>Amber </a:t>
            </a:r>
            <a:r>
              <a:rPr lang="en-US" dirty="0" smtClean="0"/>
              <a:t>Brooks, Chippie Kislik </a:t>
            </a:r>
            <a:r>
              <a:rPr lang="en-US" dirty="0"/>
              <a:t>and Andrew Nguyen, NASA</a:t>
            </a:r>
          </a:p>
          <a:p>
            <a:r>
              <a:rPr lang="en-US" dirty="0"/>
              <a:t>DEVELOP National Program.</a:t>
            </a: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4744455" y="1116910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403303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strike="sngStrike" dirty="0">
                <a:solidFill>
                  <a:srgbClr val="FF0000"/>
                </a:solidFill>
              </a:rPr>
              <a:t>The Navajo Nation, a 65,700 km</a:t>
            </a:r>
            <a:r>
              <a:rPr lang="en-US" sz="2400" strike="sngStrike" baseline="30000" dirty="0">
                <a:solidFill>
                  <a:srgbClr val="FF0000"/>
                </a:solidFill>
              </a:rPr>
              <a:t>2</a:t>
            </a:r>
            <a:r>
              <a:rPr lang="en-US" sz="2400" strike="sngStrike" dirty="0">
                <a:solidFill>
                  <a:srgbClr val="FF0000"/>
                </a:solidFill>
              </a:rPr>
              <a:t> Native American territory located in the southwestern United States, has been increasingly impacted by severe drought events and changes in climate. These events are coupled with a lack of domestic water infrastructure and economic resources, leaving approximately one-third of the population without access to potable water in their homes. Current methods of monitoring climate and drought are dependent on national-scale state-based monthly drought maps calculated by the Western Regional Climate Center. These maps do not provide the spatial resolution needed to illustrate differences in drought severity across the vast Nation. To better understand and monitor drought events and drought regime changes in the Navajo Nation, this project investigated methodologies to create a tool that calculates Standard Precipitation Index </a:t>
            </a:r>
            <a:r>
              <a:rPr lang="en-US" sz="2400" strike="sngStrike" dirty="0" err="1">
                <a:solidFill>
                  <a:srgbClr val="FF0000"/>
                </a:solidFill>
              </a:rPr>
              <a:t>rasters</a:t>
            </a:r>
            <a:r>
              <a:rPr lang="en-US" sz="2400" strike="sngStrike" dirty="0">
                <a:solidFill>
                  <a:srgbClr val="FF0000"/>
                </a:solidFill>
              </a:rPr>
              <a:t> for the study area, and created a geodatabase of historical climate information for use by the tool. The tool and geodatabase use Tropical Rainfall Monitoring Mission observed precipitation data and Parameter-elevation Relationships on Independent Slopes Model modeled historical precipitation data. These products allow resource managers in the Navajo Nation to utilize current and future NASA Earth observation data for increased decision-making capacity regarding future climate change impact on water resources.</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pPr>
            <a:r>
              <a:rPr lang="en-US" altLang="en-US" dirty="0"/>
              <a:t>Create a Standardized Precipitation Index tool specific to Navajo Nation boundaries</a:t>
            </a:r>
          </a:p>
          <a:p>
            <a:pPr>
              <a:spcBef>
                <a:spcPts val="1200"/>
              </a:spcBef>
            </a:pPr>
            <a:r>
              <a:rPr lang="en-US" altLang="en-US" dirty="0"/>
              <a:t>Compare SPI drought intensity to other climate variables in the area</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93972" y="10004456"/>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99543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Cheryl Cary</a:t>
            </a:r>
            <a:r>
              <a:rPr lang="en-US" sz="2800" baseline="30000" dirty="0" smtClean="0"/>
              <a:t>1,6</a:t>
            </a:r>
            <a:r>
              <a:rPr lang="en-US" dirty="0" smtClean="0"/>
              <a:t> (Project Lead), Michael Gao</a:t>
            </a:r>
            <a:r>
              <a:rPr lang="en-US" sz="2800" baseline="30000" dirty="0" smtClean="0"/>
              <a:t>2,6</a:t>
            </a:r>
            <a:r>
              <a:rPr lang="en-US" dirty="0" smtClean="0"/>
              <a:t>, Vickie Ly</a:t>
            </a:r>
            <a:r>
              <a:rPr lang="en-US" sz="2800" baseline="30000" dirty="0" smtClean="0"/>
              <a:t>3,6</a:t>
            </a:r>
            <a:r>
              <a:rPr lang="en-US" dirty="0" smtClean="0"/>
              <a:t>,  Anton Surunis</a:t>
            </a:r>
            <a:r>
              <a:rPr lang="en-US" sz="2800" baseline="30000" dirty="0" smtClean="0"/>
              <a:t>4,6</a:t>
            </a:r>
            <a:r>
              <a:rPr lang="en-US" dirty="0" smtClean="0"/>
              <a:t>, Sophie Turnbull-Appell</a:t>
            </a:r>
            <a:r>
              <a:rPr lang="en-US" sz="2800" baseline="30000" dirty="0" smtClean="0"/>
              <a:t>5,6</a:t>
            </a:r>
          </a:p>
          <a:p>
            <a:r>
              <a:rPr lang="en-US" sz="2400" baseline="30000" dirty="0" smtClean="0"/>
              <a:t>1</a:t>
            </a:r>
            <a:r>
              <a:rPr lang="en-US" sz="2400" dirty="0" smtClean="0"/>
              <a:t>University of California, Santa Cruz; </a:t>
            </a:r>
            <a:r>
              <a:rPr lang="en-US" sz="2400" baseline="30000" dirty="0" smtClean="0"/>
              <a:t>2</a:t>
            </a:r>
            <a:r>
              <a:rPr lang="en-US" sz="2400" dirty="0" smtClean="0"/>
              <a:t>Johns Hopkins University; </a:t>
            </a:r>
            <a:r>
              <a:rPr lang="en-US" sz="2400" baseline="30000" dirty="0" smtClean="0"/>
              <a:t>3</a:t>
            </a:r>
            <a:r>
              <a:rPr lang="en-US" sz="2400" dirty="0" smtClean="0"/>
              <a:t>University of California, Berkeley; </a:t>
            </a:r>
            <a:r>
              <a:rPr lang="en-US" sz="2400" baseline="30000" dirty="0" smtClean="0"/>
              <a:t>4</a:t>
            </a:r>
            <a:r>
              <a:rPr lang="en-US" sz="2400" dirty="0" smtClean="0"/>
              <a:t>University of California, Davis; </a:t>
            </a:r>
            <a:r>
              <a:rPr lang="en-US" sz="2400" baseline="30000" dirty="0" smtClean="0"/>
              <a:t>5</a:t>
            </a:r>
            <a:r>
              <a:rPr lang="en-US" sz="2400" dirty="0" smtClean="0"/>
              <a:t>University of California, Los Angeles; </a:t>
            </a:r>
            <a:r>
              <a:rPr lang="en-US" sz="2400" baseline="30000" dirty="0" smtClean="0"/>
              <a:t>6</a:t>
            </a:r>
            <a:r>
              <a:rPr lang="en-US" sz="2400" dirty="0" smtClean="0"/>
              <a:t>DEVELOP National Program</a:t>
            </a:r>
            <a:endParaRPr lang="en-US" sz="2400" baseline="30000" dirty="0"/>
          </a:p>
        </p:txBody>
      </p:sp>
      <p:pic>
        <p:nvPicPr>
          <p:cNvPr id="33" name="Picture 2" descr="C:\NN\Images\Study Area.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52" t="33144" r="22772" b="33144"/>
          <a:stretch/>
        </p:blipFill>
        <p:spPr bwMode="auto">
          <a:xfrm>
            <a:off x="19795596" y="12409151"/>
            <a:ext cx="5027762" cy="3390900"/>
          </a:xfrm>
          <a:prstGeom prst="rect">
            <a:avLst/>
          </a:prstGeom>
          <a:solidFill>
            <a:schemeClr val="accent3"/>
          </a:solidFill>
          <a:ln>
            <a:solidFill>
              <a:schemeClr val="bg1">
                <a:lumMod val="75000"/>
              </a:schemeClr>
            </a:solidFill>
          </a:ln>
          <a:extLst/>
        </p:spPr>
      </p:pic>
      <p:sp>
        <p:nvSpPr>
          <p:cNvPr id="34" name="TextBox 33"/>
          <p:cNvSpPr txBox="1"/>
          <p:nvPr/>
        </p:nvSpPr>
        <p:spPr>
          <a:xfrm>
            <a:off x="20365466" y="15863113"/>
            <a:ext cx="3921265" cy="461665"/>
          </a:xfrm>
          <a:prstGeom prst="rect">
            <a:avLst/>
          </a:prstGeom>
          <a:noFill/>
        </p:spPr>
        <p:txBody>
          <a:bodyPr wrap="none" rtlCol="0">
            <a:spAutoFit/>
          </a:bodyPr>
          <a:lstStyle/>
          <a:p>
            <a:pPr algn="ctr"/>
            <a:r>
              <a:rPr lang="en-US" sz="2400" dirty="0" smtClean="0"/>
              <a:t>Figure 1: Study area map</a:t>
            </a:r>
          </a:p>
        </p:txBody>
      </p:sp>
      <p:pic>
        <p:nvPicPr>
          <p:cNvPr id="40" name="Picture 16" descr="C:\Users\ctcary\Downloads\TRMM_SATELLITE.blurred.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12"/>
          <a:stretch/>
        </p:blipFill>
        <p:spPr bwMode="auto">
          <a:xfrm>
            <a:off x="23503079" y="17262642"/>
            <a:ext cx="2560320" cy="20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descr="C:\NN\Images\gp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7064" y="1890050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16"/>
          <p:cNvSpPr txBox="1">
            <a:spLocks/>
          </p:cNvSpPr>
          <p:nvPr/>
        </p:nvSpPr>
        <p:spPr>
          <a:xfrm>
            <a:off x="21329969" y="19902262"/>
            <a:ext cx="4063681"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Global Precipitation Monitor (GPM</a:t>
            </a:r>
            <a:r>
              <a:rPr lang="en-US" dirty="0"/>
              <a:t>)</a:t>
            </a:r>
            <a:endParaRPr lang="en-US" dirty="0" smtClean="0"/>
          </a:p>
        </p:txBody>
      </p:sp>
      <p:sp>
        <p:nvSpPr>
          <p:cNvPr id="43" name="Text Placeholder 16"/>
          <p:cNvSpPr txBox="1">
            <a:spLocks/>
          </p:cNvSpPr>
          <p:nvPr/>
        </p:nvSpPr>
        <p:spPr>
          <a:xfrm>
            <a:off x="18288000" y="10740273"/>
            <a:ext cx="8229600"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ltLang="en-US" dirty="0"/>
              <a:t>The Navajo Nation is a 65,700 km</a:t>
            </a:r>
            <a:r>
              <a:rPr lang="en-US" altLang="en-US" baseline="30000" dirty="0"/>
              <a:t>2</a:t>
            </a:r>
            <a:r>
              <a:rPr lang="en-US" altLang="en-US" dirty="0"/>
              <a:t> Native American territory. The project used USGS Hydrologic Unit Code 8 (HUC 8) watershed boundaries that intersect with the political boundary of the Nation. </a:t>
            </a:r>
          </a:p>
        </p:txBody>
      </p:sp>
      <p:sp>
        <p:nvSpPr>
          <p:cNvPr id="44" name="Flowchart: Magnetic Disk 43"/>
          <p:cNvSpPr/>
          <p:nvPr/>
        </p:nvSpPr>
        <p:spPr>
          <a:xfrm>
            <a:off x="1724079" y="11450893"/>
            <a:ext cx="2902667" cy="16561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Monthly Accumulated Rainfall </a:t>
            </a:r>
            <a:r>
              <a:rPr lang="en-US" sz="2800" dirty="0" err="1" smtClean="0">
                <a:solidFill>
                  <a:schemeClr val="tx1"/>
                </a:solidFill>
              </a:rPr>
              <a:t>Rasters</a:t>
            </a:r>
            <a:endParaRPr lang="en-US" sz="2800" dirty="0" smtClean="0">
              <a:solidFill>
                <a:schemeClr val="tx1"/>
              </a:solidFill>
            </a:endParaRPr>
          </a:p>
          <a:p>
            <a:pPr algn="ctr"/>
            <a:endParaRPr lang="en-US" sz="2800" dirty="0">
              <a:solidFill>
                <a:schemeClr val="tx1"/>
              </a:solidFill>
            </a:endParaRPr>
          </a:p>
        </p:txBody>
      </p:sp>
      <p:sp>
        <p:nvSpPr>
          <p:cNvPr id="45" name="Vertical Scroll 44"/>
          <p:cNvSpPr/>
          <p:nvPr/>
        </p:nvSpPr>
        <p:spPr>
          <a:xfrm>
            <a:off x="7961059" y="11121499"/>
            <a:ext cx="2551176" cy="2350008"/>
          </a:xfrm>
          <a:prstGeom prst="verticalScroll">
            <a:avLst/>
          </a:prstGeom>
          <a:solidFill>
            <a:schemeClr val="tx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User -chosen SPI Algorithm</a:t>
            </a:r>
            <a:endParaRPr lang="en-US" sz="2800" dirty="0">
              <a:solidFill>
                <a:schemeClr val="tx1"/>
              </a:solidFill>
            </a:endParaRPr>
          </a:p>
        </p:txBody>
      </p:sp>
      <p:grpSp>
        <p:nvGrpSpPr>
          <p:cNvPr id="46" name="Group 45"/>
          <p:cNvGrpSpPr/>
          <p:nvPr/>
        </p:nvGrpSpPr>
        <p:grpSpPr>
          <a:xfrm>
            <a:off x="13252243" y="11057520"/>
            <a:ext cx="3101340" cy="2150287"/>
            <a:chOff x="14478000" y="16994963"/>
            <a:chExt cx="3101340" cy="2150287"/>
          </a:xfrm>
        </p:grpSpPr>
        <p:sp>
          <p:nvSpPr>
            <p:cNvPr id="47" name="Parallelogram 46"/>
            <p:cNvSpPr/>
            <p:nvPr/>
          </p:nvSpPr>
          <p:spPr>
            <a:xfrm>
              <a:off x="14478000" y="17316450"/>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a:off x="14706600" y="17160941"/>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a:off x="14988540" y="16994963"/>
              <a:ext cx="2590800"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SPI </a:t>
              </a:r>
              <a:r>
                <a:rPr lang="en-US" sz="2800" dirty="0" err="1" smtClean="0">
                  <a:solidFill>
                    <a:schemeClr val="tx1"/>
                  </a:solidFill>
                </a:rPr>
                <a:t>Rasters</a:t>
              </a:r>
              <a:endParaRPr lang="en-US" sz="2800" dirty="0">
                <a:solidFill>
                  <a:schemeClr val="tx1"/>
                </a:solidFill>
              </a:endParaRPr>
            </a:p>
          </p:txBody>
        </p:sp>
      </p:grpSp>
      <p:grpSp>
        <p:nvGrpSpPr>
          <p:cNvPr id="50" name="Group 49"/>
          <p:cNvGrpSpPr/>
          <p:nvPr/>
        </p:nvGrpSpPr>
        <p:grpSpPr>
          <a:xfrm>
            <a:off x="1516960" y="15415525"/>
            <a:ext cx="3101340" cy="2150287"/>
            <a:chOff x="14478000" y="16994963"/>
            <a:chExt cx="3101340" cy="2150287"/>
          </a:xfrm>
        </p:grpSpPr>
        <p:sp>
          <p:nvSpPr>
            <p:cNvPr id="51" name="Parallelogram 50"/>
            <p:cNvSpPr/>
            <p:nvPr/>
          </p:nvSpPr>
          <p:spPr>
            <a:xfrm>
              <a:off x="14478000" y="17316450"/>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14706600" y="17160941"/>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a:off x="14988540" y="16994963"/>
              <a:ext cx="2590800"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SPI </a:t>
              </a:r>
              <a:r>
                <a:rPr lang="en-US" sz="2800" dirty="0" err="1" smtClean="0">
                  <a:solidFill>
                    <a:schemeClr val="tx1"/>
                  </a:solidFill>
                </a:rPr>
                <a:t>Rasters</a:t>
              </a:r>
              <a:endParaRPr lang="en-US" sz="2800" dirty="0">
                <a:solidFill>
                  <a:schemeClr val="tx1"/>
                </a:solidFill>
              </a:endParaRPr>
            </a:p>
          </p:txBody>
        </p:sp>
      </p:grpSp>
      <p:cxnSp>
        <p:nvCxnSpPr>
          <p:cNvPr id="54" name="Straight Arrow Connector 53"/>
          <p:cNvCxnSpPr>
            <a:stCxn id="44" idx="4"/>
            <a:endCxn id="45" idx="1"/>
          </p:cNvCxnSpPr>
          <p:nvPr/>
        </p:nvCxnSpPr>
        <p:spPr>
          <a:xfrm>
            <a:off x="4626746" y="12278959"/>
            <a:ext cx="3628064" cy="17544"/>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5" idx="3"/>
            <a:endCxn id="47" idx="5"/>
          </p:cNvCxnSpPr>
          <p:nvPr/>
        </p:nvCxnSpPr>
        <p:spPr>
          <a:xfrm flipV="1">
            <a:off x="10218484" y="12293407"/>
            <a:ext cx="3262359" cy="309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rotWithShape="1">
          <a:blip r:embed="rId5" cstate="print">
            <a:extLst>
              <a:ext uri="{28A0092B-C50C-407E-A947-70E740481C1C}">
                <a14:useLocalDpi xmlns:a14="http://schemas.microsoft.com/office/drawing/2010/main" val="0"/>
              </a:ext>
            </a:extLst>
          </a:blip>
          <a:srcRect l="16129" r="16241"/>
          <a:stretch/>
        </p:blipFill>
        <p:spPr>
          <a:xfrm>
            <a:off x="1470288" y="18110884"/>
            <a:ext cx="3390900" cy="2779776"/>
          </a:xfrm>
          <a:prstGeom prst="rect">
            <a:avLst/>
          </a:prstGeom>
        </p:spPr>
      </p:pic>
      <p:sp>
        <p:nvSpPr>
          <p:cNvPr id="57" name="Vertical Scroll 56"/>
          <p:cNvSpPr/>
          <p:nvPr/>
        </p:nvSpPr>
        <p:spPr>
          <a:xfrm>
            <a:off x="7953630" y="16690218"/>
            <a:ext cx="2552700" cy="2352369"/>
          </a:xfrm>
          <a:prstGeom prst="verticalScroll">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Zonal Statistics</a:t>
            </a:r>
            <a:endParaRPr lang="en-US" sz="2800" dirty="0">
              <a:solidFill>
                <a:schemeClr val="tx1"/>
              </a:solidFill>
            </a:endParaRPr>
          </a:p>
        </p:txBody>
      </p:sp>
      <p:sp>
        <p:nvSpPr>
          <p:cNvPr id="58" name="Rectangle 57"/>
          <p:cNvSpPr/>
          <p:nvPr/>
        </p:nvSpPr>
        <p:spPr>
          <a:xfrm>
            <a:off x="1365106" y="14541260"/>
            <a:ext cx="4568879" cy="523220"/>
          </a:xfrm>
          <a:prstGeom prst="rect">
            <a:avLst/>
          </a:prstGeom>
        </p:spPr>
        <p:txBody>
          <a:bodyPr wrap="none">
            <a:spAutoFit/>
          </a:bodyPr>
          <a:lstStyle/>
          <a:p>
            <a:pPr marL="457200" indent="-457200">
              <a:buClr>
                <a:schemeClr val="accent1">
                  <a:lumMod val="60000"/>
                  <a:lumOff val="40000"/>
                </a:schemeClr>
              </a:buClr>
              <a:buFont typeface="Webdings" panose="05030102010509060703" pitchFamily="18" charset="2"/>
              <a:buChar char=""/>
            </a:pPr>
            <a:r>
              <a:rPr lang="en-US" sz="2800" u="sng" dirty="0" smtClean="0"/>
              <a:t>Boundary Specific SPI: </a:t>
            </a:r>
            <a:endParaRPr lang="en-US" sz="2800" u="sng" dirty="0"/>
          </a:p>
        </p:txBody>
      </p:sp>
      <p:cxnSp>
        <p:nvCxnSpPr>
          <p:cNvPr id="59" name="Straight Arrow Connector 58"/>
          <p:cNvCxnSpPr>
            <a:stCxn id="53" idx="2"/>
            <a:endCxn id="57" idx="1"/>
          </p:cNvCxnSpPr>
          <p:nvPr/>
        </p:nvCxnSpPr>
        <p:spPr>
          <a:xfrm>
            <a:off x="4389700" y="16329925"/>
            <a:ext cx="3857976" cy="153647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7" idx="1"/>
          </p:cNvCxnSpPr>
          <p:nvPr/>
        </p:nvCxnSpPr>
        <p:spPr>
          <a:xfrm flipV="1">
            <a:off x="5106815" y="17866403"/>
            <a:ext cx="3140861" cy="171176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7" idx="3"/>
            <a:endCxn id="65" idx="1"/>
          </p:cNvCxnSpPr>
          <p:nvPr/>
        </p:nvCxnSpPr>
        <p:spPr>
          <a:xfrm flipV="1">
            <a:off x="10212284" y="17862922"/>
            <a:ext cx="2857460" cy="348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2801942" y="19294989"/>
            <a:ext cx="3746413" cy="954107"/>
          </a:xfrm>
          <a:prstGeom prst="rect">
            <a:avLst/>
          </a:prstGeom>
          <a:noFill/>
        </p:spPr>
        <p:txBody>
          <a:bodyPr wrap="square" rtlCol="0">
            <a:spAutoFit/>
          </a:bodyPr>
          <a:lstStyle/>
          <a:p>
            <a:r>
              <a:rPr lang="en-US" sz="2800" dirty="0" smtClean="0"/>
              <a:t>Average SPI values for a </a:t>
            </a:r>
          </a:p>
          <a:p>
            <a:pPr algn="ctr"/>
            <a:r>
              <a:rPr lang="en-US" sz="2800" dirty="0"/>
              <a:t>u</a:t>
            </a:r>
            <a:r>
              <a:rPr lang="en-US" sz="2800" dirty="0" smtClean="0"/>
              <a:t>ser chosen polygon</a:t>
            </a:r>
            <a:endParaRPr lang="en-US" sz="2800" dirty="0"/>
          </a:p>
        </p:txBody>
      </p:sp>
      <p:sp>
        <p:nvSpPr>
          <p:cNvPr id="63" name="TextBox 62"/>
          <p:cNvSpPr txBox="1"/>
          <p:nvPr/>
        </p:nvSpPr>
        <p:spPr>
          <a:xfrm>
            <a:off x="8152694" y="13539321"/>
            <a:ext cx="1930336" cy="769441"/>
          </a:xfrm>
          <a:prstGeom prst="rect">
            <a:avLst/>
          </a:prstGeom>
          <a:noFill/>
        </p:spPr>
        <p:txBody>
          <a:bodyPr wrap="none" rtlCol="0">
            <a:spAutoFit/>
          </a:bodyPr>
          <a:lstStyle/>
          <a:p>
            <a:pPr algn="ctr"/>
            <a:r>
              <a:rPr lang="en-US" sz="2200" i="1" dirty="0" smtClean="0"/>
              <a:t>ex. 6-, 9-, </a:t>
            </a:r>
          </a:p>
          <a:p>
            <a:pPr algn="ctr"/>
            <a:r>
              <a:rPr lang="en-US" sz="2200" i="1" dirty="0" smtClean="0"/>
              <a:t>12-month SPI</a:t>
            </a:r>
            <a:endParaRPr lang="en-US" sz="2200" i="1" dirty="0"/>
          </a:p>
        </p:txBody>
      </p:sp>
      <p:grpSp>
        <p:nvGrpSpPr>
          <p:cNvPr id="64" name="Group 63"/>
          <p:cNvGrpSpPr/>
          <p:nvPr/>
        </p:nvGrpSpPr>
        <p:grpSpPr>
          <a:xfrm>
            <a:off x="13069744" y="16471271"/>
            <a:ext cx="3409950" cy="2783301"/>
            <a:chOff x="9734550" y="22163648"/>
            <a:chExt cx="3409950" cy="2783301"/>
          </a:xfrm>
        </p:grpSpPr>
        <p:pic>
          <p:nvPicPr>
            <p:cNvPr id="65" name="Picture 64"/>
            <p:cNvPicPr>
              <a:picLocks noChangeAspect="1"/>
            </p:cNvPicPr>
            <p:nvPr/>
          </p:nvPicPr>
          <p:blipFill rotWithShape="1">
            <a:blip r:embed="rId6" cstate="print">
              <a:extLst>
                <a:ext uri="{28A0092B-C50C-407E-A947-70E740481C1C}">
                  <a14:useLocalDpi xmlns:a14="http://schemas.microsoft.com/office/drawing/2010/main" val="0"/>
                </a:ext>
              </a:extLst>
            </a:blip>
            <a:srcRect l="15869" r="16207"/>
            <a:stretch/>
          </p:blipFill>
          <p:spPr>
            <a:xfrm>
              <a:off x="9734550" y="22163648"/>
              <a:ext cx="3409950" cy="2783301"/>
            </a:xfrm>
            <a:prstGeom prst="rect">
              <a:avLst/>
            </a:prstGeom>
          </p:spPr>
        </p:pic>
        <p:sp>
          <p:nvSpPr>
            <p:cNvPr id="66" name="TextBox 65"/>
            <p:cNvSpPr txBox="1"/>
            <p:nvPr/>
          </p:nvSpPr>
          <p:spPr>
            <a:xfrm>
              <a:off x="10373084" y="22830685"/>
              <a:ext cx="492443" cy="307777"/>
            </a:xfrm>
            <a:prstGeom prst="rect">
              <a:avLst/>
            </a:prstGeom>
            <a:noFill/>
          </p:spPr>
          <p:txBody>
            <a:bodyPr wrap="none" rtlCol="0">
              <a:spAutoFit/>
            </a:bodyPr>
            <a:lstStyle/>
            <a:p>
              <a:r>
                <a:rPr lang="en-US" sz="1400" dirty="0" smtClean="0"/>
                <a:t>-1.7</a:t>
              </a:r>
              <a:endParaRPr lang="en-US" sz="1400" dirty="0"/>
            </a:p>
          </p:txBody>
        </p:sp>
        <p:sp>
          <p:nvSpPr>
            <p:cNvPr id="67" name="TextBox 66"/>
            <p:cNvSpPr txBox="1"/>
            <p:nvPr/>
          </p:nvSpPr>
          <p:spPr>
            <a:xfrm>
              <a:off x="12131471" y="23526262"/>
              <a:ext cx="492443" cy="307777"/>
            </a:xfrm>
            <a:prstGeom prst="rect">
              <a:avLst/>
            </a:prstGeom>
            <a:noFill/>
          </p:spPr>
          <p:txBody>
            <a:bodyPr wrap="none" rtlCol="0">
              <a:spAutoFit/>
            </a:bodyPr>
            <a:lstStyle/>
            <a:p>
              <a:r>
                <a:rPr lang="en-US" sz="1400" dirty="0" smtClean="0"/>
                <a:t>-0.6</a:t>
              </a:r>
              <a:endParaRPr lang="en-US" sz="1400" dirty="0"/>
            </a:p>
          </p:txBody>
        </p:sp>
        <p:sp>
          <p:nvSpPr>
            <p:cNvPr id="68" name="TextBox 67"/>
            <p:cNvSpPr txBox="1"/>
            <p:nvPr/>
          </p:nvSpPr>
          <p:spPr>
            <a:xfrm>
              <a:off x="11469556" y="22934466"/>
              <a:ext cx="492443" cy="307777"/>
            </a:xfrm>
            <a:prstGeom prst="rect">
              <a:avLst/>
            </a:prstGeom>
            <a:noFill/>
          </p:spPr>
          <p:txBody>
            <a:bodyPr wrap="none" rtlCol="0">
              <a:spAutoFit/>
            </a:bodyPr>
            <a:lstStyle/>
            <a:p>
              <a:r>
                <a:rPr lang="en-US" sz="1400" dirty="0" smtClean="0"/>
                <a:t>-1.4</a:t>
              </a:r>
            </a:p>
          </p:txBody>
        </p:sp>
        <p:sp>
          <p:nvSpPr>
            <p:cNvPr id="69" name="TextBox 68"/>
            <p:cNvSpPr txBox="1"/>
            <p:nvPr/>
          </p:nvSpPr>
          <p:spPr>
            <a:xfrm>
              <a:off x="11058810" y="23859281"/>
              <a:ext cx="492443" cy="307777"/>
            </a:xfrm>
            <a:prstGeom prst="rect">
              <a:avLst/>
            </a:prstGeom>
            <a:noFill/>
          </p:spPr>
          <p:txBody>
            <a:bodyPr wrap="none" rtlCol="0">
              <a:spAutoFit/>
            </a:bodyPr>
            <a:lstStyle/>
            <a:p>
              <a:r>
                <a:rPr lang="en-US" sz="1400" dirty="0" smtClean="0"/>
                <a:t>-0.9</a:t>
              </a:r>
            </a:p>
          </p:txBody>
        </p:sp>
        <p:sp>
          <p:nvSpPr>
            <p:cNvPr id="70" name="TextBox 69"/>
            <p:cNvSpPr txBox="1"/>
            <p:nvPr/>
          </p:nvSpPr>
          <p:spPr>
            <a:xfrm>
              <a:off x="10977113" y="23324417"/>
              <a:ext cx="492443" cy="307777"/>
            </a:xfrm>
            <a:prstGeom prst="rect">
              <a:avLst/>
            </a:prstGeom>
            <a:noFill/>
          </p:spPr>
          <p:txBody>
            <a:bodyPr wrap="none" rtlCol="0">
              <a:spAutoFit/>
            </a:bodyPr>
            <a:lstStyle/>
            <a:p>
              <a:r>
                <a:rPr lang="en-US" sz="1400" dirty="0" smtClean="0"/>
                <a:t>-1.2</a:t>
              </a:r>
              <a:endParaRPr lang="en-US" sz="1400" dirty="0"/>
            </a:p>
          </p:txBody>
        </p:sp>
      </p:grpSp>
      <p:sp>
        <p:nvSpPr>
          <p:cNvPr id="71" name="Rectangle 70"/>
          <p:cNvSpPr/>
          <p:nvPr/>
        </p:nvSpPr>
        <p:spPr>
          <a:xfrm>
            <a:off x="1516162" y="10921495"/>
            <a:ext cx="3839513" cy="523220"/>
          </a:xfrm>
          <a:prstGeom prst="rect">
            <a:avLst/>
          </a:prstGeom>
        </p:spPr>
        <p:txBody>
          <a:bodyPr wrap="none">
            <a:spAutoFit/>
          </a:bodyPr>
          <a:lstStyle/>
          <a:p>
            <a:pPr marL="457200" indent="-457200">
              <a:buClr>
                <a:schemeClr val="accent1">
                  <a:lumMod val="60000"/>
                  <a:lumOff val="40000"/>
                </a:schemeClr>
              </a:buClr>
              <a:buFont typeface="Webdings" panose="05030102010509060703" pitchFamily="18" charset="2"/>
              <a:buChar char=""/>
            </a:pPr>
            <a:r>
              <a:rPr lang="en-US" sz="2800" u="sng" dirty="0" smtClean="0"/>
              <a:t>SPI Raster Calculation:</a:t>
            </a:r>
            <a:endParaRPr lang="en-US" sz="2800" u="sng" dirty="0"/>
          </a:p>
        </p:txBody>
      </p:sp>
      <p:sp>
        <p:nvSpPr>
          <p:cNvPr id="77" name="Text Placeholder 16"/>
          <p:cNvSpPr txBox="1">
            <a:spLocks/>
          </p:cNvSpPr>
          <p:nvPr/>
        </p:nvSpPr>
        <p:spPr>
          <a:xfrm>
            <a:off x="19225099" y="17844589"/>
            <a:ext cx="4917818"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Tropical Rainfall Monitoring Mission (TRMM)</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28545152"/>
            <a:ext cx="8229600" cy="5486400"/>
          </a:xfrm>
          <a:prstGeom prst="rect">
            <a:avLst/>
          </a:prstGeom>
        </p:spPr>
      </p:pic>
      <p:sp>
        <p:nvSpPr>
          <p:cNvPr id="17" name="TextBox 16"/>
          <p:cNvSpPr txBox="1"/>
          <p:nvPr/>
        </p:nvSpPr>
        <p:spPr>
          <a:xfrm>
            <a:off x="1306112" y="33965476"/>
            <a:ext cx="7110152" cy="923330"/>
          </a:xfrm>
          <a:prstGeom prst="rect">
            <a:avLst/>
          </a:prstGeom>
          <a:noFill/>
        </p:spPr>
        <p:txBody>
          <a:bodyPr wrap="none" rtlCol="0">
            <a:spAutoFit/>
          </a:bodyPr>
          <a:lstStyle/>
          <a:p>
            <a:pPr algn="ctr"/>
            <a:r>
              <a:rPr lang="en-US" sz="2700" dirty="0" smtClean="0"/>
              <a:t>Vickie Ly, Michael Gao, Anton </a:t>
            </a:r>
            <a:r>
              <a:rPr lang="en-US" sz="2700" dirty="0" err="1" smtClean="0"/>
              <a:t>Surunis</a:t>
            </a:r>
            <a:r>
              <a:rPr lang="en-US" sz="2700" dirty="0" smtClean="0"/>
              <a:t>, </a:t>
            </a:r>
          </a:p>
          <a:p>
            <a:pPr algn="ctr"/>
            <a:r>
              <a:rPr lang="en-US" sz="2700" dirty="0" smtClean="0"/>
              <a:t>Cheryl Cary (Project Lead), Sophie Turnbull-</a:t>
            </a:r>
            <a:r>
              <a:rPr lang="en-US" sz="2700" dirty="0" err="1" smtClean="0"/>
              <a:t>Appell</a:t>
            </a:r>
            <a:endParaRPr lang="en-US" sz="27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1424</TotalTime>
  <Words>518</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Brumbaugh, Beth (LARC-E3)[SSAI DEVELOP]</cp:lastModifiedBy>
  <cp:revision>84</cp:revision>
  <dcterms:created xsi:type="dcterms:W3CDTF">2015-06-02T14:58:58Z</dcterms:created>
  <dcterms:modified xsi:type="dcterms:W3CDTF">2015-07-13T17:59:53Z</dcterms:modified>
</cp:coreProperties>
</file>