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6" r:id="rId3"/>
    <p:sldId id="284" r:id="rId4"/>
    <p:sldId id="279" r:id="rId5"/>
    <p:sldId id="287" r:id="rId6"/>
    <p:sldId id="285" r:id="rId7"/>
    <p:sldId id="281" r:id="rId8"/>
    <p:sldId id="288" r:id="rId9"/>
    <p:sldId id="289" r:id="rId10"/>
    <p:sldId id="290" r:id="rId11"/>
    <p:sldId id="291" r:id="rId12"/>
    <p:sldId id="292"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B43"/>
    <a:srgbClr val="000000"/>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5695" autoAdjust="0"/>
  </p:normalViewPr>
  <p:slideViewPr>
    <p:cSldViewPr snapToGrid="0">
      <p:cViewPr>
        <p:scale>
          <a:sx n="100" d="100"/>
          <a:sy n="100" d="100"/>
        </p:scale>
        <p:origin x="-552" y="56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08B4A-C92C-4F67-8676-8711B7BE22CE}"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3885F2B2-72B4-4A31-A5E8-23937A166312}">
      <dgm:prSet phldrT="[Text]"/>
      <dgm:spPr>
        <a:xfrm rot="5400000">
          <a:off x="-222646" y="222654"/>
          <a:ext cx="1484312" cy="1039018"/>
        </a:xfrm>
        <a:solidFill>
          <a:srgbClr val="112B43">
            <a:alpha val="80000"/>
          </a:srgb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Acquisition</a:t>
          </a:r>
          <a:r>
            <a:rPr lang="en-US" dirty="0" smtClean="0">
              <a:solidFill>
                <a:srgbClr val="FFFFFF"/>
              </a:solidFill>
              <a:latin typeface="Arial"/>
              <a:ea typeface="+mn-ea"/>
              <a:cs typeface="+mn-cs"/>
            </a:rPr>
            <a:t> </a:t>
          </a:r>
          <a:endParaRPr lang="en-US" dirty="0">
            <a:solidFill>
              <a:srgbClr val="FFFFFF"/>
            </a:solidFill>
            <a:latin typeface="Arial"/>
            <a:ea typeface="+mn-ea"/>
            <a:cs typeface="+mn-cs"/>
          </a:endParaRPr>
        </a:p>
      </dgm:t>
    </dgm:pt>
    <dgm:pt modelId="{F25D401A-783C-4674-97F5-32C2D0982E0F}" type="parTrans" cxnId="{11540450-190F-40A4-9500-8584066BDDC4}">
      <dgm:prSet/>
      <dgm:spPr/>
      <dgm:t>
        <a:bodyPr/>
        <a:lstStyle/>
        <a:p>
          <a:endParaRPr lang="en-US"/>
        </a:p>
      </dgm:t>
    </dgm:pt>
    <dgm:pt modelId="{B4C7B4D5-8971-413D-B727-1704AE47F3EA}" type="sibTrans" cxnId="{11540450-190F-40A4-9500-8584066BDDC4}">
      <dgm:prSet/>
      <dgm:spPr/>
      <dgm:t>
        <a:bodyPr/>
        <a:lstStyle/>
        <a:p>
          <a:endParaRPr lang="en-US"/>
        </a:p>
      </dgm:t>
    </dgm:pt>
    <dgm:pt modelId="{B10A3D5E-A5F5-4DDC-872F-01D2F97F26D4}">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Landsat 8 OLI surface reflectance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37548767-589B-47D2-9A9A-6C5E3D2067F9}" type="parTrans" cxnId="{E5CB9F59-997E-47F5-BE27-2095083B26E0}">
      <dgm:prSet/>
      <dgm:spPr/>
      <dgm:t>
        <a:bodyPr/>
        <a:lstStyle/>
        <a:p>
          <a:endParaRPr lang="en-US"/>
        </a:p>
      </dgm:t>
    </dgm:pt>
    <dgm:pt modelId="{5F03BA4E-4FE7-4D6A-AA00-486C2AC9ED46}" type="sibTrans" cxnId="{E5CB9F59-997E-47F5-BE27-2095083B26E0}">
      <dgm:prSet/>
      <dgm:spPr/>
      <dgm:t>
        <a:bodyPr/>
        <a:lstStyle/>
        <a:p>
          <a:endParaRPr lang="en-US"/>
        </a:p>
      </dgm:t>
    </dgm:pt>
    <dgm:pt modelId="{C8A29392-584C-47D7-8BF6-15BC6B6BAC20}">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VECOS </a:t>
          </a:r>
          <a:r>
            <a:rPr lang="en-US" i="1" dirty="0" smtClean="0">
              <a:solidFill>
                <a:srgbClr val="767171">
                  <a:hueOff val="0"/>
                  <a:satOff val="0"/>
                  <a:lumOff val="0"/>
                  <a:alphaOff val="0"/>
                </a:srgbClr>
              </a:solidFill>
              <a:latin typeface="Garamond" panose="02020404030301010803" pitchFamily="18" charset="0"/>
              <a:ea typeface="+mn-ea"/>
              <a:cs typeface="+mn-cs"/>
            </a:rPr>
            <a:t>in situ </a:t>
          </a:r>
          <a:r>
            <a:rPr lang="en-US" dirty="0" smtClean="0">
              <a:solidFill>
                <a:srgbClr val="767171">
                  <a:hueOff val="0"/>
                  <a:satOff val="0"/>
                  <a:lumOff val="0"/>
                  <a:alphaOff val="0"/>
                </a:srgbClr>
              </a:solidFill>
              <a:latin typeface="Garamond" panose="02020404030301010803" pitchFamily="18" charset="0"/>
              <a:ea typeface="+mn-ea"/>
              <a:cs typeface="+mn-cs"/>
            </a:rPr>
            <a:t>water quality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AA81F13D-2BF1-4055-B988-ED0165CC1EF6}" type="parTrans" cxnId="{F3815339-EBB1-437F-A16E-3B0D5B450554}">
      <dgm:prSet/>
      <dgm:spPr/>
      <dgm:t>
        <a:bodyPr/>
        <a:lstStyle/>
        <a:p>
          <a:endParaRPr lang="en-US"/>
        </a:p>
      </dgm:t>
    </dgm:pt>
    <dgm:pt modelId="{48342E1D-62AD-4538-B4FC-1542B6BC1D8D}" type="sibTrans" cxnId="{F3815339-EBB1-437F-A16E-3B0D5B450554}">
      <dgm:prSet/>
      <dgm:spPr/>
      <dgm:t>
        <a:bodyPr/>
        <a:lstStyle/>
        <a:p>
          <a:endParaRPr lang="en-US"/>
        </a:p>
      </dgm:t>
    </dgm:pt>
    <dgm:pt modelId="{534A8AF9-42DF-4B8D-9041-A5DF365EC86B}">
      <dgm:prSet phldrT="[Text]"/>
      <dgm:spPr>
        <a:xfrm rot="5400000">
          <a:off x="-222646" y="1512490"/>
          <a:ext cx="1484312" cy="1039018"/>
        </a:xfrm>
        <a:solidFill>
          <a:schemeClr val="accent1">
            <a:lumMod val="50000"/>
            <a:alpha val="93000"/>
          </a:scheme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ArcGIS</a:t>
          </a:r>
          <a:endParaRPr lang="en-US" b="1" dirty="0">
            <a:solidFill>
              <a:srgbClr val="FFFFFF"/>
            </a:solidFill>
            <a:latin typeface="Garamond" panose="02020404030301010803" pitchFamily="18" charset="0"/>
            <a:ea typeface="+mn-ea"/>
            <a:cs typeface="+mn-cs"/>
          </a:endParaRPr>
        </a:p>
      </dgm:t>
    </dgm:pt>
    <dgm:pt modelId="{95A023FC-9681-4597-8823-26CE41F020B3}" type="parTrans" cxnId="{F688537C-DE5A-4841-B636-691BE45C2D46}">
      <dgm:prSet/>
      <dgm:spPr/>
      <dgm:t>
        <a:bodyPr/>
        <a:lstStyle/>
        <a:p>
          <a:endParaRPr lang="en-US"/>
        </a:p>
      </dgm:t>
    </dgm:pt>
    <dgm:pt modelId="{5FA43B16-BCE1-4679-9B04-C21AB12C614E}" type="sibTrans" cxnId="{F688537C-DE5A-4841-B636-691BE45C2D46}">
      <dgm:prSet/>
      <dgm:spPr/>
      <dgm:t>
        <a:bodyPr/>
        <a:lstStyle/>
        <a:p>
          <a:endParaRPr lang="en-US"/>
        </a:p>
      </dgm:t>
    </dgm:pt>
    <dgm:pt modelId="{6A7CBCE6-292C-4166-9C62-B709E0644E9E}">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Masks were created to remove land and clouds</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D68DF7A6-9240-45EE-8C7A-A57246A115F7}" type="parTrans" cxnId="{A302369A-3364-4999-9603-9FFCFC33AA69}">
      <dgm:prSet/>
      <dgm:spPr/>
      <dgm:t>
        <a:bodyPr/>
        <a:lstStyle/>
        <a:p>
          <a:endParaRPr lang="en-US"/>
        </a:p>
      </dgm:t>
    </dgm:pt>
    <dgm:pt modelId="{3857A5CB-DCA1-4498-B36B-8826197983C4}" type="sibTrans" cxnId="{A302369A-3364-4999-9603-9FFCFC33AA69}">
      <dgm:prSet/>
      <dgm:spPr/>
      <dgm:t>
        <a:bodyPr/>
        <a:lstStyle/>
        <a:p>
          <a:endParaRPr lang="en-US"/>
        </a:p>
      </dgm:t>
    </dgm:pt>
    <dgm:pt modelId="{176578D4-B88D-4A79-9E6B-C0D25B729FD4}">
      <dgm:prSet phldrT="[Text]"/>
      <dgm:spPr>
        <a:xfrm rot="5400000">
          <a:off x="-222646" y="2802326"/>
          <a:ext cx="1484312" cy="1039018"/>
        </a:xfrm>
        <a:solidFill>
          <a:schemeClr val="accent1">
            <a:lumMod val="75000"/>
            <a:alpha val="84000"/>
          </a:scheme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R</a:t>
          </a:r>
          <a:r>
            <a:rPr lang="en-US" dirty="0" smtClean="0">
              <a:solidFill>
                <a:srgbClr val="FFFFFF"/>
              </a:solidFill>
              <a:latin typeface="Arial"/>
              <a:ea typeface="+mn-ea"/>
              <a:cs typeface="+mn-cs"/>
            </a:rPr>
            <a:t> </a:t>
          </a:r>
          <a:endParaRPr lang="en-US" dirty="0">
            <a:solidFill>
              <a:srgbClr val="FFFFFF"/>
            </a:solidFill>
            <a:latin typeface="Arial"/>
            <a:ea typeface="+mn-ea"/>
            <a:cs typeface="+mn-cs"/>
          </a:endParaRPr>
        </a:p>
      </dgm:t>
    </dgm:pt>
    <dgm:pt modelId="{A7E06293-2F1A-4167-A11F-11DE33D362E0}" type="parTrans" cxnId="{547D4415-BB63-42EA-9923-6B0065070F87}">
      <dgm:prSet/>
      <dgm:spPr/>
      <dgm:t>
        <a:bodyPr/>
        <a:lstStyle/>
        <a:p>
          <a:endParaRPr lang="en-US"/>
        </a:p>
      </dgm:t>
    </dgm:pt>
    <dgm:pt modelId="{ABFD11A1-F04F-4EAA-AD07-CEA21F14556D}" type="sibTrans" cxnId="{547D4415-BB63-42EA-9923-6B0065070F87}">
      <dgm:prSet/>
      <dgm:spPr/>
      <dgm:t>
        <a:bodyPr/>
        <a:lstStyle/>
        <a:p>
          <a:endParaRPr lang="en-US"/>
        </a:p>
      </dgm:t>
    </dgm:pt>
    <dgm:pt modelId="{5E96DB1E-0582-4233-8DA5-0FFBBFD62A3B}">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Ran linear and nonlinear regression models</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246F96D1-FDB1-4BD8-9304-C2A6DEACE5F9}" type="parTrans" cxnId="{5BA54FBE-5B59-4718-8DBF-DE77EF18BE46}">
      <dgm:prSet/>
      <dgm:spPr/>
      <dgm:t>
        <a:bodyPr/>
        <a:lstStyle/>
        <a:p>
          <a:endParaRPr lang="en-US"/>
        </a:p>
      </dgm:t>
    </dgm:pt>
    <dgm:pt modelId="{E569A0D2-9E87-4D32-8446-A9E928AE05DB}" type="sibTrans" cxnId="{5BA54FBE-5B59-4718-8DBF-DE77EF18BE46}">
      <dgm:prSet/>
      <dgm:spPr/>
      <dgm:t>
        <a:bodyPr/>
        <a:lstStyle/>
        <a:p>
          <a:endParaRPr lang="en-US"/>
        </a:p>
      </dgm:t>
    </dgm:pt>
    <dgm:pt modelId="{ED663275-E1EF-48A9-927B-433D3F59C4C1}">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Aqua MODIS chlorophyll 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E9404D9A-505C-4AFC-93BF-7A30D68B6CAD}" type="parTrans" cxnId="{AF24B1E9-34FC-4B31-AA61-057FD2F365A4}">
      <dgm:prSet/>
      <dgm:spPr/>
      <dgm:t>
        <a:bodyPr/>
        <a:lstStyle/>
        <a:p>
          <a:endParaRPr lang="en-US"/>
        </a:p>
      </dgm:t>
    </dgm:pt>
    <dgm:pt modelId="{969BA78A-D363-4659-941D-F52E092DB75F}" type="sibTrans" cxnId="{AF24B1E9-34FC-4B31-AA61-057FD2F365A4}">
      <dgm:prSet/>
      <dgm:spPr/>
      <dgm:t>
        <a:bodyPr/>
        <a:lstStyle/>
        <a:p>
          <a:endParaRPr lang="en-US"/>
        </a:p>
      </dgm:t>
    </dgm:pt>
    <dgm:pt modelId="{516AA71A-618E-4E47-9969-DAE7DF6E8E42}">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Matched </a:t>
          </a:r>
          <a:r>
            <a:rPr lang="en-US" dirty="0" smtClean="0">
              <a:solidFill>
                <a:srgbClr val="767171">
                  <a:hueOff val="0"/>
                  <a:satOff val="0"/>
                  <a:lumOff val="0"/>
                  <a:alphaOff val="0"/>
                </a:srgbClr>
              </a:solidFill>
              <a:latin typeface="Garamond" panose="02020404030301010803" pitchFamily="18" charset="0"/>
              <a:ea typeface="+mn-ea"/>
              <a:cs typeface="+mn-cs"/>
            </a:rPr>
            <a:t>Landsat and </a:t>
          </a:r>
          <a:r>
            <a:rPr lang="en-US" i="0" dirty="0" smtClean="0">
              <a:solidFill>
                <a:srgbClr val="767171">
                  <a:hueOff val="0"/>
                  <a:satOff val="0"/>
                  <a:lumOff val="0"/>
                  <a:alphaOff val="0"/>
                </a:srgbClr>
              </a:solidFill>
              <a:latin typeface="Garamond" panose="02020404030301010803" pitchFamily="18" charset="0"/>
              <a:ea typeface="+mn-ea"/>
              <a:cs typeface="+mn-cs"/>
            </a:rPr>
            <a:t>VIMS</a:t>
          </a:r>
          <a:r>
            <a:rPr lang="en-US" i="1" dirty="0" smtClean="0">
              <a:solidFill>
                <a:srgbClr val="767171">
                  <a:hueOff val="0"/>
                  <a:satOff val="0"/>
                  <a:lumOff val="0"/>
                  <a:alphaOff val="0"/>
                </a:srgbClr>
              </a:solidFill>
              <a:latin typeface="Garamond" panose="02020404030301010803" pitchFamily="18" charset="0"/>
              <a:ea typeface="+mn-ea"/>
              <a:cs typeface="+mn-cs"/>
            </a:rPr>
            <a:t> in-situ</a:t>
          </a:r>
          <a:r>
            <a:rPr lang="en-US" i="0" dirty="0" smtClean="0">
              <a:solidFill>
                <a:srgbClr val="767171">
                  <a:hueOff val="0"/>
                  <a:satOff val="0"/>
                  <a:lumOff val="0"/>
                  <a:alphaOff val="0"/>
                </a:srgbClr>
              </a:solidFill>
              <a:latin typeface="Garamond" panose="02020404030301010803" pitchFamily="18" charset="0"/>
              <a:ea typeface="+mn-ea"/>
              <a:cs typeface="+mn-cs"/>
            </a:rPr>
            <a:t>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B9DC7A41-EE73-4DA4-81E2-54DAAE519218}" type="parTrans" cxnId="{000555F2-1CA3-4A7A-8A9B-547DDE99E007}">
      <dgm:prSet/>
      <dgm:spPr/>
      <dgm:t>
        <a:bodyPr/>
        <a:lstStyle/>
        <a:p>
          <a:endParaRPr lang="en-US"/>
        </a:p>
      </dgm:t>
    </dgm:pt>
    <dgm:pt modelId="{C33C48F0-811D-481F-B4D8-00842F1A54FD}" type="sibTrans" cxnId="{000555F2-1CA3-4A7A-8A9B-547DDE99E007}">
      <dgm:prSet/>
      <dgm:spPr/>
      <dgm:t>
        <a:bodyPr/>
        <a:lstStyle/>
        <a:p>
          <a:endParaRPr lang="en-US"/>
        </a:p>
      </dgm:t>
    </dgm:pt>
    <dgm:pt modelId="{D0C0006A-1CEB-46CF-9C49-A7C700429370}">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NOAA Bathymetry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08E90D11-DFCA-48A4-B295-AF4A48A1540D}" type="parTrans" cxnId="{6F23FB2D-6DBB-4F1F-B975-8F5EA2AA6020}">
      <dgm:prSet/>
      <dgm:spPr/>
      <dgm:t>
        <a:bodyPr/>
        <a:lstStyle/>
        <a:p>
          <a:endParaRPr lang="en-US"/>
        </a:p>
      </dgm:t>
    </dgm:pt>
    <dgm:pt modelId="{359F94DF-B4CE-407E-86FA-35337FFA461B}" type="sibTrans" cxnId="{6F23FB2D-6DBB-4F1F-B975-8F5EA2AA6020}">
      <dgm:prSet/>
      <dgm:spPr/>
      <dgm:t>
        <a:bodyPr/>
        <a:lstStyle/>
        <a:p>
          <a:endParaRPr lang="en-US"/>
        </a:p>
      </dgm:t>
    </dgm:pt>
    <dgm:pt modelId="{E6CD3DC0-3D6B-4631-AC2B-E445C9085B88}">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Created true color </a:t>
          </a:r>
          <a:r>
            <a:rPr lang="en-US" smtClean="0">
              <a:solidFill>
                <a:srgbClr val="767171">
                  <a:hueOff val="0"/>
                  <a:satOff val="0"/>
                  <a:lumOff val="0"/>
                  <a:alphaOff val="0"/>
                </a:srgbClr>
              </a:solidFill>
              <a:latin typeface="Garamond" panose="02020404030301010803" pitchFamily="18" charset="0"/>
              <a:ea typeface="+mn-ea"/>
              <a:cs typeface="+mn-cs"/>
            </a:rPr>
            <a:t>reflectance images for Landsat 8 </a:t>
          </a:r>
          <a:r>
            <a:rPr lang="en-US" dirty="0" smtClean="0">
              <a:solidFill>
                <a:srgbClr val="767171">
                  <a:hueOff val="0"/>
                  <a:satOff val="0"/>
                  <a:lumOff val="0"/>
                  <a:alphaOff val="0"/>
                </a:srgbClr>
              </a:solidFill>
              <a:latin typeface="Garamond" panose="02020404030301010803" pitchFamily="18" charset="0"/>
              <a:ea typeface="+mn-ea"/>
              <a:cs typeface="+mn-cs"/>
            </a:rPr>
            <a:t>bands 1-5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FBC4F9D7-2913-49F1-AB94-6E64F8E6EB2E}" type="parTrans" cxnId="{2FC5C76B-8786-4F68-9EC7-69B6DB6D5C6E}">
      <dgm:prSet/>
      <dgm:spPr/>
      <dgm:t>
        <a:bodyPr/>
        <a:lstStyle/>
        <a:p>
          <a:endParaRPr lang="en-US"/>
        </a:p>
      </dgm:t>
    </dgm:pt>
    <dgm:pt modelId="{82506B69-BA6E-4252-BAC8-251C4BB024B7}" type="sibTrans" cxnId="{2FC5C76B-8786-4F68-9EC7-69B6DB6D5C6E}">
      <dgm:prSet/>
      <dgm:spPr/>
      <dgm:t>
        <a:bodyPr/>
        <a:lstStyle/>
        <a:p>
          <a:endParaRPr lang="en-US"/>
        </a:p>
      </dgm:t>
    </dgm:pt>
    <dgm:pt modelId="{9A0ADA2B-03EE-42BE-AE71-56CAD0033A19}">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Combined layers into data table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91B38FCE-5888-4C94-9C87-104D87AF7863}" type="parTrans" cxnId="{A24D33DE-EFEB-4776-BDCE-22E15F563D8D}">
      <dgm:prSet/>
      <dgm:spPr/>
      <dgm:t>
        <a:bodyPr/>
        <a:lstStyle/>
        <a:p>
          <a:endParaRPr lang="en-US"/>
        </a:p>
      </dgm:t>
    </dgm:pt>
    <dgm:pt modelId="{F33BD66F-CBD2-4AD7-9A5F-924F224AD947}" type="sibTrans" cxnId="{A24D33DE-EFEB-4776-BDCE-22E15F563D8D}">
      <dgm:prSet/>
      <dgm:spPr/>
      <dgm:t>
        <a:bodyPr/>
        <a:lstStyle/>
        <a:p>
          <a:endParaRPr lang="en-US"/>
        </a:p>
      </dgm:t>
    </dgm:pt>
    <dgm:pt modelId="{2D2A8B5F-5459-4315-8D5A-ECE5F0B7259A}">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Plotted data on scatter plot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C2110CC9-5C69-4B94-BBC5-84FFCB5BFC34}" type="parTrans" cxnId="{6DE34113-22BE-483A-94AD-65BA49C5876A}">
      <dgm:prSet/>
      <dgm:spPr/>
      <dgm:t>
        <a:bodyPr/>
        <a:lstStyle/>
        <a:p>
          <a:endParaRPr lang="en-US"/>
        </a:p>
      </dgm:t>
    </dgm:pt>
    <dgm:pt modelId="{B29DB735-EF7D-47FE-8EB4-68C7BCDFA876}" type="sibTrans" cxnId="{6DE34113-22BE-483A-94AD-65BA49C5876A}">
      <dgm:prSet/>
      <dgm:spPr/>
      <dgm:t>
        <a:bodyPr/>
        <a:lstStyle/>
        <a:p>
          <a:endParaRPr lang="en-US"/>
        </a:p>
      </dgm:t>
    </dgm:pt>
    <dgm:pt modelId="{17209239-B65A-459A-B307-E8EF5ECC556D}">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Used best fit relationship as predictive model</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9AE7B948-79A6-43BE-807C-D177AB73A6C6}" type="parTrans" cxnId="{8BA9C311-CB28-4C07-9AAA-113A674E8193}">
      <dgm:prSet/>
      <dgm:spPr/>
      <dgm:t>
        <a:bodyPr/>
        <a:lstStyle/>
        <a:p>
          <a:endParaRPr lang="en-US"/>
        </a:p>
      </dgm:t>
    </dgm:pt>
    <dgm:pt modelId="{972DF16C-690B-4F57-83D9-DB69702D9858}" type="sibTrans" cxnId="{8BA9C311-CB28-4C07-9AAA-113A674E8193}">
      <dgm:prSet/>
      <dgm:spPr/>
      <dgm:t>
        <a:bodyPr/>
        <a:lstStyle/>
        <a:p>
          <a:endParaRPr lang="en-US"/>
        </a:p>
      </dgm:t>
    </dgm:pt>
    <dgm:pt modelId="{799313B0-DA8E-4B13-9555-6FD5711F6D80}" type="pres">
      <dgm:prSet presAssocID="{F9D08B4A-C92C-4F67-8676-8711B7BE22CE}" presName="linearFlow" presStyleCnt="0">
        <dgm:presLayoutVars>
          <dgm:dir/>
          <dgm:animLvl val="lvl"/>
          <dgm:resizeHandles val="exact"/>
        </dgm:presLayoutVars>
      </dgm:prSet>
      <dgm:spPr/>
      <dgm:t>
        <a:bodyPr/>
        <a:lstStyle/>
        <a:p>
          <a:endParaRPr lang="en-US"/>
        </a:p>
      </dgm:t>
    </dgm:pt>
    <dgm:pt modelId="{ECD0984F-C636-4981-80A9-4A9464E1CD8D}" type="pres">
      <dgm:prSet presAssocID="{3885F2B2-72B4-4A31-A5E8-23937A166312}" presName="composite" presStyleCnt="0"/>
      <dgm:spPr/>
    </dgm:pt>
    <dgm:pt modelId="{C38089AE-CE67-4837-A983-F27C98881290}" type="pres">
      <dgm:prSet presAssocID="{3885F2B2-72B4-4A31-A5E8-23937A166312}" presName="parentText" presStyleLbl="alignNode1" presStyleIdx="0" presStyleCnt="3" custLinFactNeighborX="0" custLinFactNeighborY="-79">
        <dgm:presLayoutVars>
          <dgm:chMax val="1"/>
          <dgm:bulletEnabled val="1"/>
        </dgm:presLayoutVars>
      </dgm:prSet>
      <dgm:spPr>
        <a:prstGeom prst="chevron">
          <a:avLst/>
        </a:prstGeom>
      </dgm:spPr>
      <dgm:t>
        <a:bodyPr/>
        <a:lstStyle/>
        <a:p>
          <a:endParaRPr lang="en-US"/>
        </a:p>
      </dgm:t>
    </dgm:pt>
    <dgm:pt modelId="{C439B9C3-82C1-46CB-886E-1C04F982E75E}" type="pres">
      <dgm:prSet presAssocID="{3885F2B2-72B4-4A31-A5E8-23937A166312}" presName="descendantText" presStyleLbl="alignAcc1" presStyleIdx="0" presStyleCnt="3" custScaleY="100000" custLinFactNeighborX="0" custLinFactNeighborY="-122">
        <dgm:presLayoutVars>
          <dgm:bulletEnabled val="1"/>
        </dgm:presLayoutVars>
      </dgm:prSet>
      <dgm:spPr>
        <a:prstGeom prst="round2SameRect">
          <a:avLst/>
        </a:prstGeom>
      </dgm:spPr>
      <dgm:t>
        <a:bodyPr/>
        <a:lstStyle/>
        <a:p>
          <a:endParaRPr lang="en-US"/>
        </a:p>
      </dgm:t>
    </dgm:pt>
    <dgm:pt modelId="{759956AA-9F1B-4400-8199-37617A0CCA1C}" type="pres">
      <dgm:prSet presAssocID="{B4C7B4D5-8971-413D-B727-1704AE47F3EA}" presName="sp" presStyleCnt="0"/>
      <dgm:spPr/>
    </dgm:pt>
    <dgm:pt modelId="{D49DF315-A72B-4AE0-89B0-9E24AF16037E}" type="pres">
      <dgm:prSet presAssocID="{534A8AF9-42DF-4B8D-9041-A5DF365EC86B}" presName="composite" presStyleCnt="0"/>
      <dgm:spPr/>
    </dgm:pt>
    <dgm:pt modelId="{C65351A9-8CA0-4278-B93F-2CF29F62F050}" type="pres">
      <dgm:prSet presAssocID="{534A8AF9-42DF-4B8D-9041-A5DF365EC86B}"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B3729847-DFBD-46A2-BEF2-BC5766BC817C}" type="pres">
      <dgm:prSet presAssocID="{534A8AF9-42DF-4B8D-9041-A5DF365EC86B}" presName="descendantText" presStyleLbl="alignAcc1" presStyleIdx="1" presStyleCnt="3" custScaleY="98148">
        <dgm:presLayoutVars>
          <dgm:bulletEnabled val="1"/>
        </dgm:presLayoutVars>
      </dgm:prSet>
      <dgm:spPr>
        <a:prstGeom prst="round2SameRect">
          <a:avLst/>
        </a:prstGeom>
      </dgm:spPr>
      <dgm:t>
        <a:bodyPr/>
        <a:lstStyle/>
        <a:p>
          <a:endParaRPr lang="en-US"/>
        </a:p>
      </dgm:t>
    </dgm:pt>
    <dgm:pt modelId="{2CBA39B7-35AB-42DA-A33F-BCA3202B9D3C}" type="pres">
      <dgm:prSet presAssocID="{5FA43B16-BCE1-4679-9B04-C21AB12C614E}" presName="sp" presStyleCnt="0"/>
      <dgm:spPr/>
    </dgm:pt>
    <dgm:pt modelId="{2BB30D68-CB98-41D5-94C0-B6C93801A55F}" type="pres">
      <dgm:prSet presAssocID="{176578D4-B88D-4A79-9E6B-C0D25B729FD4}" presName="composite" presStyleCnt="0"/>
      <dgm:spPr/>
    </dgm:pt>
    <dgm:pt modelId="{E28FA2C4-812F-42B9-8F42-C0565E5706EB}" type="pres">
      <dgm:prSet presAssocID="{176578D4-B88D-4A79-9E6B-C0D25B729FD4}" presName="parentText" presStyleLbl="alignNode1" presStyleIdx="2" presStyleCnt="3" custLinFactNeighborX="0" custLinFactNeighborY="79">
        <dgm:presLayoutVars>
          <dgm:chMax val="1"/>
          <dgm:bulletEnabled val="1"/>
        </dgm:presLayoutVars>
      </dgm:prSet>
      <dgm:spPr>
        <a:prstGeom prst="chevron">
          <a:avLst/>
        </a:prstGeom>
      </dgm:spPr>
      <dgm:t>
        <a:bodyPr/>
        <a:lstStyle/>
        <a:p>
          <a:endParaRPr lang="en-US"/>
        </a:p>
      </dgm:t>
    </dgm:pt>
    <dgm:pt modelId="{BD8DA0CE-DB9D-40E6-AECE-1CE1870E03F0}" type="pres">
      <dgm:prSet presAssocID="{176578D4-B88D-4A79-9E6B-C0D25B729FD4}" presName="descendantText" presStyleLbl="alignAcc1" presStyleIdx="2" presStyleCnt="3" custScaleY="97202">
        <dgm:presLayoutVars>
          <dgm:bulletEnabled val="1"/>
        </dgm:presLayoutVars>
      </dgm:prSet>
      <dgm:spPr>
        <a:prstGeom prst="round2SameRect">
          <a:avLst/>
        </a:prstGeom>
      </dgm:spPr>
      <dgm:t>
        <a:bodyPr/>
        <a:lstStyle/>
        <a:p>
          <a:endParaRPr lang="en-US"/>
        </a:p>
      </dgm:t>
    </dgm:pt>
  </dgm:ptLst>
  <dgm:cxnLst>
    <dgm:cxn modelId="{8BA9C311-CB28-4C07-9AAA-113A674E8193}" srcId="{176578D4-B88D-4A79-9E6B-C0D25B729FD4}" destId="{17209239-B65A-459A-B307-E8EF5ECC556D}" srcOrd="2" destOrd="0" parTransId="{9AE7B948-79A6-43BE-807C-D177AB73A6C6}" sibTransId="{972DF16C-690B-4F57-83D9-DB69702D9858}"/>
    <dgm:cxn modelId="{F3815339-EBB1-437F-A16E-3B0D5B450554}" srcId="{3885F2B2-72B4-4A31-A5E8-23937A166312}" destId="{C8A29392-584C-47D7-8BF6-15BC6B6BAC20}" srcOrd="2" destOrd="0" parTransId="{AA81F13D-2BF1-4055-B988-ED0165CC1EF6}" sibTransId="{48342E1D-62AD-4538-B4FC-1542B6BC1D8D}"/>
    <dgm:cxn modelId="{000555F2-1CA3-4A7A-8A9B-547DDE99E007}" srcId="{534A8AF9-42DF-4B8D-9041-A5DF365EC86B}" destId="{516AA71A-618E-4E47-9969-DAE7DF6E8E42}" srcOrd="2" destOrd="0" parTransId="{B9DC7A41-EE73-4DA4-81E2-54DAAE519218}" sibTransId="{C33C48F0-811D-481F-B4D8-00842F1A54FD}"/>
    <dgm:cxn modelId="{A302369A-3364-4999-9603-9FFCFC33AA69}" srcId="{534A8AF9-42DF-4B8D-9041-A5DF365EC86B}" destId="{6A7CBCE6-292C-4166-9C62-B709E0644E9E}" srcOrd="1" destOrd="0" parTransId="{D68DF7A6-9240-45EE-8C7A-A57246A115F7}" sibTransId="{3857A5CB-DCA1-4498-B36B-8826197983C4}"/>
    <dgm:cxn modelId="{A23A0F9F-E87C-4541-967A-C8EAA378C542}" type="presOf" srcId="{F9D08B4A-C92C-4F67-8676-8711B7BE22CE}" destId="{799313B0-DA8E-4B13-9555-6FD5711F6D80}" srcOrd="0" destOrd="0" presId="urn:microsoft.com/office/officeart/2005/8/layout/chevron2"/>
    <dgm:cxn modelId="{E8D1C6CD-7CFD-4F83-8E91-128B05D079D4}" type="presOf" srcId="{534A8AF9-42DF-4B8D-9041-A5DF365EC86B}" destId="{C65351A9-8CA0-4278-B93F-2CF29F62F050}" srcOrd="0" destOrd="0" presId="urn:microsoft.com/office/officeart/2005/8/layout/chevron2"/>
    <dgm:cxn modelId="{E5CB9F59-997E-47F5-BE27-2095083B26E0}" srcId="{3885F2B2-72B4-4A31-A5E8-23937A166312}" destId="{B10A3D5E-A5F5-4DDC-872F-01D2F97F26D4}" srcOrd="0" destOrd="0" parTransId="{37548767-589B-47D2-9A9A-6C5E3D2067F9}" sibTransId="{5F03BA4E-4FE7-4D6A-AA00-486C2AC9ED46}"/>
    <dgm:cxn modelId="{46167A57-FA49-4012-992D-440ACE0CAB79}" type="presOf" srcId="{E6CD3DC0-3D6B-4631-AC2B-E445C9085B88}" destId="{B3729847-DFBD-46A2-BEF2-BC5766BC817C}" srcOrd="0" destOrd="0" presId="urn:microsoft.com/office/officeart/2005/8/layout/chevron2"/>
    <dgm:cxn modelId="{6DE34113-22BE-483A-94AD-65BA49C5876A}" srcId="{176578D4-B88D-4A79-9E6B-C0D25B729FD4}" destId="{2D2A8B5F-5459-4315-8D5A-ECE5F0B7259A}" srcOrd="0" destOrd="0" parTransId="{C2110CC9-5C69-4B94-BBC5-84FFCB5BFC34}" sibTransId="{B29DB735-EF7D-47FE-8EB4-68C7BCDFA876}"/>
    <dgm:cxn modelId="{D5FA25A9-7DEF-4C8E-8D2D-A6936315A3FD}" type="presOf" srcId="{176578D4-B88D-4A79-9E6B-C0D25B729FD4}" destId="{E28FA2C4-812F-42B9-8F42-C0565E5706EB}" srcOrd="0" destOrd="0" presId="urn:microsoft.com/office/officeart/2005/8/layout/chevron2"/>
    <dgm:cxn modelId="{51DB7F02-F884-4B48-B6F8-8A1419790A4D}" type="presOf" srcId="{5E96DB1E-0582-4233-8DA5-0FFBBFD62A3B}" destId="{BD8DA0CE-DB9D-40E6-AECE-1CE1870E03F0}" srcOrd="0" destOrd="1" presId="urn:microsoft.com/office/officeart/2005/8/layout/chevron2"/>
    <dgm:cxn modelId="{547D4415-BB63-42EA-9923-6B0065070F87}" srcId="{F9D08B4A-C92C-4F67-8676-8711B7BE22CE}" destId="{176578D4-B88D-4A79-9E6B-C0D25B729FD4}" srcOrd="2" destOrd="0" parTransId="{A7E06293-2F1A-4167-A11F-11DE33D362E0}" sibTransId="{ABFD11A1-F04F-4EAA-AD07-CEA21F14556D}"/>
    <dgm:cxn modelId="{A23A4F35-E41D-4C38-A61C-E7F2BDB579E6}" type="presOf" srcId="{C8A29392-584C-47D7-8BF6-15BC6B6BAC20}" destId="{C439B9C3-82C1-46CB-886E-1C04F982E75E}" srcOrd="0" destOrd="2" presId="urn:microsoft.com/office/officeart/2005/8/layout/chevron2"/>
    <dgm:cxn modelId="{3D89A7BB-8366-492E-9133-1AC3CBD16D38}" type="presOf" srcId="{2D2A8B5F-5459-4315-8D5A-ECE5F0B7259A}" destId="{BD8DA0CE-DB9D-40E6-AECE-1CE1870E03F0}" srcOrd="0" destOrd="0" presId="urn:microsoft.com/office/officeart/2005/8/layout/chevron2"/>
    <dgm:cxn modelId="{1BD8F27C-0575-4929-B75A-1A7A8279D998}" type="presOf" srcId="{6A7CBCE6-292C-4166-9C62-B709E0644E9E}" destId="{B3729847-DFBD-46A2-BEF2-BC5766BC817C}" srcOrd="0" destOrd="1" presId="urn:microsoft.com/office/officeart/2005/8/layout/chevron2"/>
    <dgm:cxn modelId="{17593160-0C0D-441F-A57B-2F7E3EFB2C5B}" type="presOf" srcId="{D0C0006A-1CEB-46CF-9C49-A7C700429370}" destId="{C439B9C3-82C1-46CB-886E-1C04F982E75E}" srcOrd="0" destOrd="3" presId="urn:microsoft.com/office/officeart/2005/8/layout/chevron2"/>
    <dgm:cxn modelId="{A24D33DE-EFEB-4776-BDCE-22E15F563D8D}" srcId="{534A8AF9-42DF-4B8D-9041-A5DF365EC86B}" destId="{9A0ADA2B-03EE-42BE-AE71-56CAD0033A19}" srcOrd="3" destOrd="0" parTransId="{91B38FCE-5888-4C94-9C87-104D87AF7863}" sibTransId="{F33BD66F-CBD2-4AD7-9A5F-924F224AD947}"/>
    <dgm:cxn modelId="{44435B0A-E5A9-49DC-BA23-1759D4C0FD87}" type="presOf" srcId="{B10A3D5E-A5F5-4DDC-872F-01D2F97F26D4}" destId="{C439B9C3-82C1-46CB-886E-1C04F982E75E}" srcOrd="0" destOrd="0" presId="urn:microsoft.com/office/officeart/2005/8/layout/chevron2"/>
    <dgm:cxn modelId="{F688537C-DE5A-4841-B636-691BE45C2D46}" srcId="{F9D08B4A-C92C-4F67-8676-8711B7BE22CE}" destId="{534A8AF9-42DF-4B8D-9041-A5DF365EC86B}" srcOrd="1" destOrd="0" parTransId="{95A023FC-9681-4597-8823-26CE41F020B3}" sibTransId="{5FA43B16-BCE1-4679-9B04-C21AB12C614E}"/>
    <dgm:cxn modelId="{E0D53193-2E16-45C1-A714-6501795B2E86}" type="presOf" srcId="{9A0ADA2B-03EE-42BE-AE71-56CAD0033A19}" destId="{B3729847-DFBD-46A2-BEF2-BC5766BC817C}" srcOrd="0" destOrd="3" presId="urn:microsoft.com/office/officeart/2005/8/layout/chevron2"/>
    <dgm:cxn modelId="{9E102EDF-C702-40CE-AA6B-62ADEFA9A4AF}" type="presOf" srcId="{3885F2B2-72B4-4A31-A5E8-23937A166312}" destId="{C38089AE-CE67-4837-A983-F27C98881290}" srcOrd="0" destOrd="0" presId="urn:microsoft.com/office/officeart/2005/8/layout/chevron2"/>
    <dgm:cxn modelId="{2FC5C76B-8786-4F68-9EC7-69B6DB6D5C6E}" srcId="{534A8AF9-42DF-4B8D-9041-A5DF365EC86B}" destId="{E6CD3DC0-3D6B-4631-AC2B-E445C9085B88}" srcOrd="0" destOrd="0" parTransId="{FBC4F9D7-2913-49F1-AB94-6E64F8E6EB2E}" sibTransId="{82506B69-BA6E-4252-BAC8-251C4BB024B7}"/>
    <dgm:cxn modelId="{6F23FB2D-6DBB-4F1F-B975-8F5EA2AA6020}" srcId="{3885F2B2-72B4-4A31-A5E8-23937A166312}" destId="{D0C0006A-1CEB-46CF-9C49-A7C700429370}" srcOrd="3" destOrd="0" parTransId="{08E90D11-DFCA-48A4-B295-AF4A48A1540D}" sibTransId="{359F94DF-B4CE-407E-86FA-35337FFA461B}"/>
    <dgm:cxn modelId="{5BA54FBE-5B59-4718-8DBF-DE77EF18BE46}" srcId="{176578D4-B88D-4A79-9E6B-C0D25B729FD4}" destId="{5E96DB1E-0582-4233-8DA5-0FFBBFD62A3B}" srcOrd="1" destOrd="0" parTransId="{246F96D1-FDB1-4BD8-9304-C2A6DEACE5F9}" sibTransId="{E569A0D2-9E87-4D32-8446-A9E928AE05DB}"/>
    <dgm:cxn modelId="{5141938C-58BF-4520-B93F-08930596AB4D}" type="presOf" srcId="{ED663275-E1EF-48A9-927B-433D3F59C4C1}" destId="{C439B9C3-82C1-46CB-886E-1C04F982E75E}" srcOrd="0" destOrd="1" presId="urn:microsoft.com/office/officeart/2005/8/layout/chevron2"/>
    <dgm:cxn modelId="{AF24B1E9-34FC-4B31-AA61-057FD2F365A4}" srcId="{3885F2B2-72B4-4A31-A5E8-23937A166312}" destId="{ED663275-E1EF-48A9-927B-433D3F59C4C1}" srcOrd="1" destOrd="0" parTransId="{E9404D9A-505C-4AFC-93BF-7A30D68B6CAD}" sibTransId="{969BA78A-D363-4659-941D-F52E092DB75F}"/>
    <dgm:cxn modelId="{E68159C2-1B0F-4A88-9469-384B1305517A}" type="presOf" srcId="{516AA71A-618E-4E47-9969-DAE7DF6E8E42}" destId="{B3729847-DFBD-46A2-BEF2-BC5766BC817C}" srcOrd="0" destOrd="2" presId="urn:microsoft.com/office/officeart/2005/8/layout/chevron2"/>
    <dgm:cxn modelId="{11540450-190F-40A4-9500-8584066BDDC4}" srcId="{F9D08B4A-C92C-4F67-8676-8711B7BE22CE}" destId="{3885F2B2-72B4-4A31-A5E8-23937A166312}" srcOrd="0" destOrd="0" parTransId="{F25D401A-783C-4674-97F5-32C2D0982E0F}" sibTransId="{B4C7B4D5-8971-413D-B727-1704AE47F3EA}"/>
    <dgm:cxn modelId="{39B0594D-9257-4BEB-9BFE-4FDE9EEC5F4B}" type="presOf" srcId="{17209239-B65A-459A-B307-E8EF5ECC556D}" destId="{BD8DA0CE-DB9D-40E6-AECE-1CE1870E03F0}" srcOrd="0" destOrd="2" presId="urn:microsoft.com/office/officeart/2005/8/layout/chevron2"/>
    <dgm:cxn modelId="{06304C88-1313-4922-8F67-CA86AF6DB133}" type="presParOf" srcId="{799313B0-DA8E-4B13-9555-6FD5711F6D80}" destId="{ECD0984F-C636-4981-80A9-4A9464E1CD8D}" srcOrd="0" destOrd="0" presId="urn:microsoft.com/office/officeart/2005/8/layout/chevron2"/>
    <dgm:cxn modelId="{2ECD67C6-9EC5-4A59-BA0F-30229933689A}" type="presParOf" srcId="{ECD0984F-C636-4981-80A9-4A9464E1CD8D}" destId="{C38089AE-CE67-4837-A983-F27C98881290}" srcOrd="0" destOrd="0" presId="urn:microsoft.com/office/officeart/2005/8/layout/chevron2"/>
    <dgm:cxn modelId="{0A255F3B-BEE1-4CC4-97E8-D74688B7381C}" type="presParOf" srcId="{ECD0984F-C636-4981-80A9-4A9464E1CD8D}" destId="{C439B9C3-82C1-46CB-886E-1C04F982E75E}" srcOrd="1" destOrd="0" presId="urn:microsoft.com/office/officeart/2005/8/layout/chevron2"/>
    <dgm:cxn modelId="{4DF05B71-8258-4370-B329-EDE370AD63E2}" type="presParOf" srcId="{799313B0-DA8E-4B13-9555-6FD5711F6D80}" destId="{759956AA-9F1B-4400-8199-37617A0CCA1C}" srcOrd="1" destOrd="0" presId="urn:microsoft.com/office/officeart/2005/8/layout/chevron2"/>
    <dgm:cxn modelId="{45B8FC43-A932-426D-9EE5-211F2F31B8D8}" type="presParOf" srcId="{799313B0-DA8E-4B13-9555-6FD5711F6D80}" destId="{D49DF315-A72B-4AE0-89B0-9E24AF16037E}" srcOrd="2" destOrd="0" presId="urn:microsoft.com/office/officeart/2005/8/layout/chevron2"/>
    <dgm:cxn modelId="{A95D4078-D08F-4498-BD44-C8F0943A5553}" type="presParOf" srcId="{D49DF315-A72B-4AE0-89B0-9E24AF16037E}" destId="{C65351A9-8CA0-4278-B93F-2CF29F62F050}" srcOrd="0" destOrd="0" presId="urn:microsoft.com/office/officeart/2005/8/layout/chevron2"/>
    <dgm:cxn modelId="{4243839F-E283-4A10-9B36-6C9B64E891E1}" type="presParOf" srcId="{D49DF315-A72B-4AE0-89B0-9E24AF16037E}" destId="{B3729847-DFBD-46A2-BEF2-BC5766BC817C}" srcOrd="1" destOrd="0" presId="urn:microsoft.com/office/officeart/2005/8/layout/chevron2"/>
    <dgm:cxn modelId="{6A08677F-6F52-448A-8C2C-F7A2D4B9457F}" type="presParOf" srcId="{799313B0-DA8E-4B13-9555-6FD5711F6D80}" destId="{2CBA39B7-35AB-42DA-A33F-BCA3202B9D3C}" srcOrd="3" destOrd="0" presId="urn:microsoft.com/office/officeart/2005/8/layout/chevron2"/>
    <dgm:cxn modelId="{1F0B0990-B5A4-4557-8795-1418B1E16584}" type="presParOf" srcId="{799313B0-DA8E-4B13-9555-6FD5711F6D80}" destId="{2BB30D68-CB98-41D5-94C0-B6C93801A55F}" srcOrd="4" destOrd="0" presId="urn:microsoft.com/office/officeart/2005/8/layout/chevron2"/>
    <dgm:cxn modelId="{E3601802-A6DD-4185-B312-BFE4D2AD5FA8}" type="presParOf" srcId="{2BB30D68-CB98-41D5-94C0-B6C93801A55F}" destId="{E28FA2C4-812F-42B9-8F42-C0565E5706EB}" srcOrd="0" destOrd="0" presId="urn:microsoft.com/office/officeart/2005/8/layout/chevron2"/>
    <dgm:cxn modelId="{8568F4A2-6E9F-4B13-AD7E-68C205330AD4}" type="presParOf" srcId="{2BB30D68-CB98-41D5-94C0-B6C93801A55F}" destId="{BD8DA0CE-DB9D-40E6-AECE-1CE1870E03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881399"/>
        <a:ext cx="1549934" cy="907376"/>
      </dsp:txXfrm>
    </dsp:sp>
    <dsp:sp modelId="{34577070-7267-4B59-B5F1-545ED434455F}">
      <dsp:nvSpPr>
        <dsp:cNvPr id="0" name=""/>
        <dsp:cNvSpPr/>
      </dsp:nvSpPr>
      <dsp:spPr>
        <a:xfrm>
          <a:off x="1772409" y="1135894"/>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1215571"/>
        <a:ext cx="238389" cy="239031"/>
      </dsp:txXfrm>
    </dsp:sp>
    <dsp:sp modelId="{B81B95B1-F40B-427C-9FEB-70EB9EAF49A7}">
      <dsp:nvSpPr>
        <dsp:cNvPr id="0" name=""/>
        <dsp:cNvSpPr/>
      </dsp:nvSpPr>
      <dsp:spPr>
        <a:xfrm>
          <a:off x="2254327"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881399"/>
        <a:ext cx="1549934" cy="907376"/>
      </dsp:txXfrm>
    </dsp:sp>
    <dsp:sp modelId="{D94D754A-83A7-4887-B3F2-47FEA93CD2F1}">
      <dsp:nvSpPr>
        <dsp:cNvPr id="0" name=""/>
        <dsp:cNvSpPr/>
      </dsp:nvSpPr>
      <dsp:spPr>
        <a:xfrm>
          <a:off x="4021361" y="1135894"/>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1215571"/>
        <a:ext cx="238389" cy="239031"/>
      </dsp:txXfrm>
    </dsp:sp>
    <dsp:sp modelId="{1A228A3B-535C-4A49-871B-2E2E577A65BD}">
      <dsp:nvSpPr>
        <dsp:cNvPr id="0" name=""/>
        <dsp:cNvSpPr/>
      </dsp:nvSpPr>
      <dsp:spPr>
        <a:xfrm>
          <a:off x="4503280"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881399"/>
        <a:ext cx="1549934" cy="907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089AE-CE67-4837-A983-F27C98881290}">
      <dsp:nvSpPr>
        <dsp:cNvPr id="0" name=""/>
        <dsp:cNvSpPr/>
      </dsp:nvSpPr>
      <dsp:spPr>
        <a:xfrm rot="5400000">
          <a:off x="-222377" y="222621"/>
          <a:ext cx="1482517" cy="1037761"/>
        </a:xfrm>
        <a:prstGeom prst="chevron">
          <a:avLst/>
        </a:prstGeom>
        <a:solidFill>
          <a:srgbClr val="112B43">
            <a:alpha val="8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Acquisition</a:t>
          </a:r>
          <a:r>
            <a:rPr lang="en-US" sz="1600" kern="1200" dirty="0" smtClean="0">
              <a:solidFill>
                <a:srgbClr val="FFFFFF"/>
              </a:solidFill>
              <a:latin typeface="Arial"/>
              <a:ea typeface="+mn-ea"/>
              <a:cs typeface="+mn-cs"/>
            </a:rPr>
            <a:t> </a:t>
          </a:r>
          <a:endParaRPr lang="en-US" sz="1600" kern="1200" dirty="0">
            <a:solidFill>
              <a:srgbClr val="FFFFFF"/>
            </a:solidFill>
            <a:latin typeface="Arial"/>
            <a:ea typeface="+mn-ea"/>
            <a:cs typeface="+mn-cs"/>
          </a:endParaRPr>
        </a:p>
      </dsp:txBody>
      <dsp:txXfrm rot="-5400000">
        <a:off x="2" y="519124"/>
        <a:ext cx="1037761" cy="444756"/>
      </dsp:txXfrm>
    </dsp:sp>
    <dsp:sp modelId="{C439B9C3-82C1-46CB-886E-1C04F982E75E}">
      <dsp:nvSpPr>
        <dsp:cNvPr id="0" name=""/>
        <dsp:cNvSpPr/>
      </dsp:nvSpPr>
      <dsp:spPr>
        <a:xfrm rot="5400000">
          <a:off x="4130086" y="-3092085"/>
          <a:ext cx="963636" cy="7148286"/>
        </a:xfrm>
        <a:prstGeom prst="round2SameRect">
          <a:avLst/>
        </a:prstGeom>
        <a:solidFill>
          <a:srgbClr val="FFFFFF">
            <a:alpha val="90000"/>
            <a:hueOff val="0"/>
            <a:satOff val="0"/>
            <a:lumOff val="0"/>
            <a:alphaOff val="0"/>
          </a:srgbClr>
        </a:solidFill>
        <a:ln w="9525" cap="flat" cmpd="sng" algn="ctr">
          <a:solidFill>
            <a:srgbClr val="112B4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Landsat 8 OLI surface reflectance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Aqua MODIS chlorophyll 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VECOS </a:t>
          </a:r>
          <a:r>
            <a:rPr lang="en-US" sz="1400" i="1" kern="1200" dirty="0" smtClean="0">
              <a:solidFill>
                <a:srgbClr val="767171">
                  <a:hueOff val="0"/>
                  <a:satOff val="0"/>
                  <a:lumOff val="0"/>
                  <a:alphaOff val="0"/>
                </a:srgbClr>
              </a:solidFill>
              <a:latin typeface="Garamond" panose="02020404030301010803" pitchFamily="18" charset="0"/>
              <a:ea typeface="+mn-ea"/>
              <a:cs typeface="+mn-cs"/>
            </a:rPr>
            <a:t>in situ </a:t>
          </a:r>
          <a:r>
            <a:rPr lang="en-US" sz="1400" kern="1200" dirty="0" smtClean="0">
              <a:solidFill>
                <a:srgbClr val="767171">
                  <a:hueOff val="0"/>
                  <a:satOff val="0"/>
                  <a:lumOff val="0"/>
                  <a:alphaOff val="0"/>
                </a:srgbClr>
              </a:solidFill>
              <a:latin typeface="Garamond" panose="02020404030301010803" pitchFamily="18" charset="0"/>
              <a:ea typeface="+mn-ea"/>
              <a:cs typeface="+mn-cs"/>
            </a:rPr>
            <a:t>water quality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NOAA Bathymetry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47280"/>
        <a:ext cx="7101245" cy="869554"/>
      </dsp:txXfrm>
    </dsp:sp>
    <dsp:sp modelId="{C65351A9-8CA0-4278-B93F-2CF29F62F050}">
      <dsp:nvSpPr>
        <dsp:cNvPr id="0" name=""/>
        <dsp:cNvSpPr/>
      </dsp:nvSpPr>
      <dsp:spPr>
        <a:xfrm rot="5400000">
          <a:off x="-222377" y="1510661"/>
          <a:ext cx="1482517" cy="1037761"/>
        </a:xfrm>
        <a:prstGeom prst="chevron">
          <a:avLst/>
        </a:prstGeom>
        <a:solidFill>
          <a:schemeClr val="accent1">
            <a:lumMod val="50000"/>
            <a:alpha val="93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ArcGIS</a:t>
          </a:r>
          <a:endParaRPr lang="en-US" sz="1600" b="1" kern="1200" dirty="0">
            <a:solidFill>
              <a:srgbClr val="FFFFFF"/>
            </a:solidFill>
            <a:latin typeface="Garamond" panose="02020404030301010803" pitchFamily="18" charset="0"/>
            <a:ea typeface="+mn-ea"/>
            <a:cs typeface="+mn-cs"/>
          </a:endParaRPr>
        </a:p>
      </dsp:txBody>
      <dsp:txXfrm rot="-5400000">
        <a:off x="2" y="1807164"/>
        <a:ext cx="1037761" cy="444756"/>
      </dsp:txXfrm>
    </dsp:sp>
    <dsp:sp modelId="{B3729847-DFBD-46A2-BEF2-BC5766BC817C}">
      <dsp:nvSpPr>
        <dsp:cNvPr id="0" name=""/>
        <dsp:cNvSpPr/>
      </dsp:nvSpPr>
      <dsp:spPr>
        <a:xfrm rot="5400000">
          <a:off x="4139010" y="-1804041"/>
          <a:ext cx="945789" cy="7148286"/>
        </a:xfrm>
        <a:prstGeom prst="round2SameRect">
          <a:avLst/>
        </a:prstGeom>
        <a:solidFill>
          <a:srgbClr val="FFFFFF">
            <a:alpha val="90000"/>
            <a:hueOff val="0"/>
            <a:satOff val="0"/>
            <a:lumOff val="0"/>
            <a:alphaOff val="0"/>
          </a:srgbClr>
        </a:solidFill>
        <a:ln w="9525"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Created true color </a:t>
          </a:r>
          <a:r>
            <a:rPr lang="en-US" sz="1400" kern="1200" smtClean="0">
              <a:solidFill>
                <a:srgbClr val="767171">
                  <a:hueOff val="0"/>
                  <a:satOff val="0"/>
                  <a:lumOff val="0"/>
                  <a:alphaOff val="0"/>
                </a:srgbClr>
              </a:solidFill>
              <a:latin typeface="Garamond" panose="02020404030301010803" pitchFamily="18" charset="0"/>
              <a:ea typeface="+mn-ea"/>
              <a:cs typeface="+mn-cs"/>
            </a:rPr>
            <a:t>reflectance images for Landsat 8 </a:t>
          </a:r>
          <a:r>
            <a:rPr lang="en-US" sz="1400" kern="1200" dirty="0" smtClean="0">
              <a:solidFill>
                <a:srgbClr val="767171">
                  <a:hueOff val="0"/>
                  <a:satOff val="0"/>
                  <a:lumOff val="0"/>
                  <a:alphaOff val="0"/>
                </a:srgbClr>
              </a:solidFill>
              <a:latin typeface="Garamond" panose="02020404030301010803" pitchFamily="18" charset="0"/>
              <a:ea typeface="+mn-ea"/>
              <a:cs typeface="+mn-cs"/>
            </a:rPr>
            <a:t>bands 1-5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Masks were created to remove land and clouds</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Matched </a:t>
          </a:r>
          <a:r>
            <a:rPr lang="en-US" sz="1400" kern="1200" dirty="0" smtClean="0">
              <a:solidFill>
                <a:srgbClr val="767171">
                  <a:hueOff val="0"/>
                  <a:satOff val="0"/>
                  <a:lumOff val="0"/>
                  <a:alphaOff val="0"/>
                </a:srgbClr>
              </a:solidFill>
              <a:latin typeface="Garamond" panose="02020404030301010803" pitchFamily="18" charset="0"/>
              <a:ea typeface="+mn-ea"/>
              <a:cs typeface="+mn-cs"/>
            </a:rPr>
            <a:t>Landsat and </a:t>
          </a:r>
          <a:r>
            <a:rPr lang="en-US" sz="1400" i="0" kern="1200" dirty="0" smtClean="0">
              <a:solidFill>
                <a:srgbClr val="767171">
                  <a:hueOff val="0"/>
                  <a:satOff val="0"/>
                  <a:lumOff val="0"/>
                  <a:alphaOff val="0"/>
                </a:srgbClr>
              </a:solidFill>
              <a:latin typeface="Garamond" panose="02020404030301010803" pitchFamily="18" charset="0"/>
              <a:ea typeface="+mn-ea"/>
              <a:cs typeface="+mn-cs"/>
            </a:rPr>
            <a:t>VIMS</a:t>
          </a:r>
          <a:r>
            <a:rPr lang="en-US" sz="1400" i="1" kern="1200" dirty="0" smtClean="0">
              <a:solidFill>
                <a:srgbClr val="767171">
                  <a:hueOff val="0"/>
                  <a:satOff val="0"/>
                  <a:lumOff val="0"/>
                  <a:alphaOff val="0"/>
                </a:srgbClr>
              </a:solidFill>
              <a:latin typeface="Garamond" panose="02020404030301010803" pitchFamily="18" charset="0"/>
              <a:ea typeface="+mn-ea"/>
              <a:cs typeface="+mn-cs"/>
            </a:rPr>
            <a:t> in-situ</a:t>
          </a:r>
          <a:r>
            <a:rPr lang="en-US" sz="1400" i="0" kern="1200" dirty="0" smtClean="0">
              <a:solidFill>
                <a:srgbClr val="767171">
                  <a:hueOff val="0"/>
                  <a:satOff val="0"/>
                  <a:lumOff val="0"/>
                  <a:alphaOff val="0"/>
                </a:srgbClr>
              </a:solidFill>
              <a:latin typeface="Garamond" panose="02020404030301010803" pitchFamily="18" charset="0"/>
              <a:ea typeface="+mn-ea"/>
              <a:cs typeface="+mn-cs"/>
            </a:rPr>
            <a:t>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Combined layers into data table  </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1343377"/>
        <a:ext cx="7102116" cy="853449"/>
      </dsp:txXfrm>
    </dsp:sp>
    <dsp:sp modelId="{E28FA2C4-812F-42B9-8F42-C0565E5706EB}">
      <dsp:nvSpPr>
        <dsp:cNvPr id="0" name=""/>
        <dsp:cNvSpPr/>
      </dsp:nvSpPr>
      <dsp:spPr>
        <a:xfrm rot="5400000">
          <a:off x="-222377" y="2798700"/>
          <a:ext cx="1482517" cy="1037761"/>
        </a:xfrm>
        <a:prstGeom prst="chevron">
          <a:avLst/>
        </a:prstGeom>
        <a:solidFill>
          <a:schemeClr val="accent1">
            <a:lumMod val="75000"/>
            <a:alpha val="84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R</a:t>
          </a:r>
          <a:r>
            <a:rPr lang="en-US" sz="1600" kern="1200" dirty="0" smtClean="0">
              <a:solidFill>
                <a:srgbClr val="FFFFFF"/>
              </a:solidFill>
              <a:latin typeface="Arial"/>
              <a:ea typeface="+mn-ea"/>
              <a:cs typeface="+mn-cs"/>
            </a:rPr>
            <a:t> </a:t>
          </a:r>
          <a:endParaRPr lang="en-US" sz="1600" kern="1200" dirty="0">
            <a:solidFill>
              <a:srgbClr val="FFFFFF"/>
            </a:solidFill>
            <a:latin typeface="Arial"/>
            <a:ea typeface="+mn-ea"/>
            <a:cs typeface="+mn-cs"/>
          </a:endParaRPr>
        </a:p>
      </dsp:txBody>
      <dsp:txXfrm rot="-5400000">
        <a:off x="2" y="3095203"/>
        <a:ext cx="1037761" cy="444756"/>
      </dsp:txXfrm>
    </dsp:sp>
    <dsp:sp modelId="{BD8DA0CE-DB9D-40E6-AECE-1CE1870E03F0}">
      <dsp:nvSpPr>
        <dsp:cNvPr id="0" name=""/>
        <dsp:cNvSpPr/>
      </dsp:nvSpPr>
      <dsp:spPr>
        <a:xfrm rot="5400000">
          <a:off x="4143568" y="-517173"/>
          <a:ext cx="936673" cy="7148286"/>
        </a:xfrm>
        <a:prstGeom prst="round2SameRect">
          <a:avLst/>
        </a:prstGeom>
        <a:solidFill>
          <a:srgbClr val="FFFFFF">
            <a:alpha val="90000"/>
            <a:hueOff val="0"/>
            <a:satOff val="0"/>
            <a:lumOff val="0"/>
            <a:alphaOff val="0"/>
          </a:srgbClr>
        </a:solidFill>
        <a:ln w="952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Plotted data on scatter plot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Ran linear and nonlinear regression models</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Used best fit relationship as predictive model</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2634358"/>
        <a:ext cx="7102561" cy="845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t>Our Data was collected between May 2011 and October 2015</a:t>
            </a:r>
            <a:r>
              <a:rPr lang="en-US" baseline="0" dirty="0" smtClean="0">
                <a:solidFill>
                  <a:srgbClr val="FF0000"/>
                </a:solidFill>
              </a:rPr>
              <a:t>. </a:t>
            </a:r>
            <a:r>
              <a:rPr lang="en-US" baseline="0" dirty="0" smtClean="0">
                <a:solidFill>
                  <a:srgbClr val="FF0000"/>
                </a:solidFill>
              </a:rPr>
              <a:t>  ***We may have to change our study period for this project, depending on what dates we use to clarify***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smtClean="0"/>
              <a:t>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endParaRPr lang="en-US" baseline="0" dirty="0" smtClean="0"/>
          </a:p>
          <a:p>
            <a:endParaRPr lang="en-US" baseline="0" dirty="0" smtClean="0"/>
          </a:p>
          <a:p>
            <a:r>
              <a:rPr lang="en-US" baseline="0" dirty="0" smtClean="0"/>
              <a:t>Increased nutrients promote excessive growth of algae.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a:t>
            </a:r>
            <a:r>
              <a:rPr lang="en-US" baseline="0" dirty="0" smtClean="0"/>
              <a:t>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a:t>
            </a:r>
            <a:r>
              <a:rPr lang="en-US" baseline="0" dirty="0" smtClean="0"/>
              <a:t>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endParaRPr lang="en-US" baseline="0" dirty="0" smtClean="0"/>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week.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a:p>
            <a:pPr marL="228600" indent="-228600">
              <a:buAutoNum type="arabicPeriod"/>
            </a:pPr>
            <a:r>
              <a:rPr lang="en-US" baseline="0" dirty="0" err="1" smtClean="0"/>
              <a:t>AquaMODIS</a:t>
            </a:r>
            <a:r>
              <a:rPr lang="en-US" baseline="0" dirty="0" smtClean="0"/>
              <a:t>: Downloaded from NOAA’s </a:t>
            </a:r>
            <a:r>
              <a:rPr lang="en-US" baseline="0" dirty="0" err="1" smtClean="0"/>
              <a:t>CoastWatch</a:t>
            </a:r>
            <a:r>
              <a:rPr lang="en-US" baseline="0" dirty="0" smtClean="0"/>
              <a:t> East Coast Node, used to detect chlorophyll-a. 1.4km resolution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True color composites were compiled by dividing the pixel values by 10,000 for bands 1-5 of the Landsat8 data. </a:t>
            </a:r>
          </a:p>
          <a:p>
            <a:pPr marL="228600" indent="-228600">
              <a:buAutoNum type="arabicPeriod"/>
            </a:pPr>
            <a:r>
              <a:rPr lang="en-US" dirty="0" smtClean="0"/>
              <a:t>Land pixels were removed using a water mask created by calculating the NVDI with bands 4 and 5 to determine density of plant growth. </a:t>
            </a:r>
            <a:r>
              <a:rPr lang="en-US" dirty="0" smtClean="0"/>
              <a:t> A water mask was created</a:t>
            </a:r>
            <a:r>
              <a:rPr lang="en-US" baseline="0" dirty="0" smtClean="0"/>
              <a:t> by reclassifying pixels in the NDVI with a value less than 0 (“VALUE &lt; 0”) as 1, and reclassifying all other pixels as “</a:t>
            </a:r>
            <a:r>
              <a:rPr lang="en-US" baseline="0" dirty="0" err="1" smtClean="0"/>
              <a:t>NoData</a:t>
            </a:r>
            <a:r>
              <a:rPr lang="en-US" baseline="0" dirty="0" smtClean="0"/>
              <a:t>”.  This mask was used on the Landsat bands to obtain water-only images.</a:t>
            </a:r>
            <a:endParaRPr lang="en-US" dirty="0" smtClean="0"/>
          </a:p>
          <a:p>
            <a:pPr marL="228600" indent="-228600">
              <a:buAutoNum type="arabicPeriod" startAt="3"/>
            </a:pPr>
            <a:r>
              <a:rPr lang="en-US" dirty="0" smtClean="0"/>
              <a:t>Clouds </a:t>
            </a:r>
            <a:r>
              <a:rPr lang="en-US" dirty="0" smtClean="0"/>
              <a:t>were removed using a cloud mask created with the </a:t>
            </a:r>
            <a:r>
              <a:rPr lang="en-US" dirty="0" err="1" smtClean="0"/>
              <a:t>cf_mask_layer</a:t>
            </a:r>
            <a:r>
              <a:rPr lang="en-US" dirty="0" smtClean="0"/>
              <a:t> from the </a:t>
            </a:r>
            <a:r>
              <a:rPr lang="en-US" dirty="0" smtClean="0"/>
              <a:t>Landsat</a:t>
            </a:r>
            <a:r>
              <a:rPr lang="en-US" baseline="0" dirty="0" smtClean="0"/>
              <a:t> CDR data download.  Pixels of value 2 and 4 were Reclassified as “</a:t>
            </a:r>
            <a:r>
              <a:rPr lang="en-US" baseline="0" dirty="0" err="1" smtClean="0"/>
              <a:t>NoData</a:t>
            </a:r>
            <a:r>
              <a:rPr lang="en-US" baseline="0" dirty="0" smtClean="0"/>
              <a:t>”.  All other pixels were reclassified to “1”.  This mask was applied to the water-only bands, and the result was an image with land pixels and cloud pixels removed.</a:t>
            </a:r>
            <a:r>
              <a:rPr lang="en-US" dirty="0" smtClean="0"/>
              <a:t>  </a:t>
            </a:r>
          </a:p>
          <a:p>
            <a:pPr marL="228600" indent="-228600">
              <a:buAutoNum type="arabicPeriod" startAt="3"/>
            </a:pPr>
            <a:r>
              <a:rPr lang="en-US" dirty="0" smtClean="0"/>
              <a:t>We</a:t>
            </a:r>
            <a:r>
              <a:rPr lang="en-US" baseline="0" dirty="0" smtClean="0"/>
              <a:t> imported the in-situ data into ArcMap and used the points of the in-situ as the reference shape file for extracting the pixel values of the Landsat data.</a:t>
            </a:r>
          </a:p>
          <a:p>
            <a:pPr marL="228600" indent="-228600">
              <a:buAutoNum type="arabicPeriod" startAt="3"/>
            </a:pPr>
            <a:r>
              <a:rPr lang="en-US" baseline="0" dirty="0" smtClean="0"/>
              <a:t>Once the pixel values were extracted, they were saved to a .csv that also included the in-situ </a:t>
            </a:r>
            <a:r>
              <a:rPr lang="en-US" baseline="0" dirty="0" err="1" smtClean="0"/>
              <a:t>chl</a:t>
            </a:r>
            <a:r>
              <a:rPr lang="en-US" baseline="0" dirty="0" smtClean="0"/>
              <a:t> measurements.</a:t>
            </a:r>
          </a:p>
          <a:p>
            <a:pPr marL="228600" indent="-228600">
              <a:buAutoNum type="arabicPeriod" startAt="3"/>
            </a:pPr>
            <a:r>
              <a:rPr lang="en-US" baseline="0" dirty="0" smtClean="0"/>
              <a:t>This .csv was imported into R, where the data was plotted on a scatter plot.  Linear and nonlinear regression models were run to find a best fit equation.  </a:t>
            </a:r>
          </a:p>
          <a:p>
            <a:pPr marL="228600" indent="-228600">
              <a:buAutoNum type="arabicPeriod" startAt="3"/>
            </a:pPr>
            <a:r>
              <a:rPr lang="en-US" baseline="0" dirty="0" smtClean="0"/>
              <a:t>The equation was used in the python tool to create a map of chlorophyll concentration.</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9" name="Text Placeholder 8"/>
          <p:cNvSpPr>
            <a:spLocks noGrp="1"/>
          </p:cNvSpPr>
          <p:nvPr>
            <p:ph type="body" sz="quarter" idx="17"/>
          </p:nvPr>
        </p:nvSpPr>
        <p:spPr/>
        <p:txBody>
          <a:bodyPr>
            <a:normAutofit fontScale="85000" lnSpcReduction="10000"/>
          </a:bodyPr>
          <a:lstStyle/>
          <a:p>
            <a:r>
              <a:rPr lang="en-US" dirty="0" smtClean="0"/>
              <a:t>Utilizing NASA </a:t>
            </a:r>
            <a:r>
              <a:rPr lang="en-US" dirty="0"/>
              <a:t>E</a:t>
            </a:r>
            <a:r>
              <a:rPr lang="en-US" dirty="0" smtClean="0"/>
              <a:t>arth Observations to Identify Harmful Algal Blooms in the Chesapeake Bay</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069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Errors and Uncertainties </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93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231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165623"/>
            <a:ext cx="5194554" cy="1569907"/>
          </a:xfrm>
        </p:spPr>
        <p:txBody>
          <a:bodyPr>
            <a:noAutofit/>
          </a:bodyPr>
          <a:lstStyle/>
          <a:p>
            <a:r>
              <a:rPr lang="en-US" sz="1400" dirty="0" smtClean="0"/>
              <a:t>Dr. Kenton Ross, NASA DEVELOP </a:t>
            </a:r>
          </a:p>
          <a:p>
            <a:r>
              <a:rPr lang="en-US" sz="1400" dirty="0" smtClean="0"/>
              <a:t>Robert </a:t>
            </a:r>
            <a:r>
              <a:rPr lang="en-US" sz="1400" dirty="0" err="1" smtClean="0"/>
              <a:t>VanGundy</a:t>
            </a:r>
            <a:r>
              <a:rPr lang="en-US" sz="1400" dirty="0" smtClean="0"/>
              <a:t>, University of Virginia’s College at Wise</a:t>
            </a:r>
          </a:p>
          <a:p>
            <a:r>
              <a:rPr lang="en-US" sz="1400" dirty="0" smtClean="0"/>
              <a:t>Dr. DeWayne Cecil, Global Science and Technology, Inc. </a:t>
            </a:r>
          </a:p>
          <a:p>
            <a:r>
              <a:rPr lang="en-US" sz="1400" dirty="0" err="1" smtClean="0"/>
              <a:t>Malanie</a:t>
            </a:r>
            <a:r>
              <a:rPr lang="en-US" sz="1400" dirty="0" smtClean="0"/>
              <a:t> </a:t>
            </a:r>
            <a:r>
              <a:rPr lang="en-US" sz="1400" dirty="0" err="1" smtClean="0"/>
              <a:t>Salyer</a:t>
            </a:r>
            <a:r>
              <a:rPr lang="en-US" sz="1400" dirty="0" smtClean="0"/>
              <a:t>, NASA DEVELOP Wise County </a:t>
            </a:r>
            <a:endParaRPr lang="en-US" sz="1400" dirty="0"/>
          </a:p>
        </p:txBody>
      </p:sp>
      <p:sp>
        <p:nvSpPr>
          <p:cNvPr id="3" name="Text Placeholder 2"/>
          <p:cNvSpPr>
            <a:spLocks noGrp="1"/>
          </p:cNvSpPr>
          <p:nvPr>
            <p:ph type="body" sz="quarter" idx="11"/>
          </p:nvPr>
        </p:nvSpPr>
        <p:spPr>
          <a:xfrm>
            <a:off x="3511296" y="2909530"/>
            <a:ext cx="5194554" cy="1238607"/>
          </a:xfrm>
        </p:spPr>
        <p:txBody>
          <a:bodyPr>
            <a:noAutofit/>
          </a:bodyPr>
          <a:lstStyle/>
          <a:p>
            <a:r>
              <a:rPr lang="en-US" sz="1400" dirty="0" smtClean="0"/>
              <a:t>Dr. Kim Reece, Virginia Institute of Marine Science</a:t>
            </a:r>
          </a:p>
          <a:p>
            <a:r>
              <a:rPr lang="en-US" sz="1400" dirty="0" smtClean="0"/>
              <a:t>Russ Baxter, Virginia Deputy Secretary of Natural Resources for the Chesapeake Bay</a:t>
            </a:r>
          </a:p>
          <a:p>
            <a:r>
              <a:rPr lang="en-US" sz="1400" dirty="0" smtClean="0"/>
              <a:t>Will </a:t>
            </a:r>
            <a:r>
              <a:rPr lang="en-US" sz="1400" dirty="0" err="1" smtClean="0"/>
              <a:t>Hunley</a:t>
            </a:r>
            <a:r>
              <a:rPr lang="en-US" sz="1400" dirty="0" smtClean="0"/>
              <a:t>, Hampton Roads Sanitation Department</a:t>
            </a:r>
          </a:p>
          <a:p>
            <a:r>
              <a:rPr lang="en-US" sz="1400" dirty="0" smtClean="0"/>
              <a:t>Todd Egerton, Old Dominion University</a:t>
            </a:r>
            <a:endParaRPr lang="en-US" sz="1400" dirty="0"/>
          </a:p>
        </p:txBody>
      </p:sp>
      <p:sp>
        <p:nvSpPr>
          <p:cNvPr id="4" name="Text Placeholder 3"/>
          <p:cNvSpPr>
            <a:spLocks noGrp="1"/>
          </p:cNvSpPr>
          <p:nvPr>
            <p:ph type="body" sz="quarter" idx="12"/>
          </p:nvPr>
        </p:nvSpPr>
        <p:spPr>
          <a:xfrm>
            <a:off x="3492246" y="4834413"/>
            <a:ext cx="5111496" cy="704088"/>
          </a:xfrm>
        </p:spPr>
        <p:txBody>
          <a:bodyPr>
            <a:normAutofit/>
          </a:bodyPr>
          <a:lstStyle/>
          <a:p>
            <a:r>
              <a:rPr lang="en-US" sz="1400" dirty="0" smtClean="0"/>
              <a:t>Dr. Sara </a:t>
            </a:r>
            <a:r>
              <a:rPr lang="en-US" sz="1400" dirty="0" err="1" smtClean="0"/>
              <a:t>Lubkin</a:t>
            </a:r>
            <a:r>
              <a:rPr lang="en-US" sz="1400" dirty="0" smtClean="0"/>
              <a:t> and Cassandra Morgan</a:t>
            </a:r>
            <a:endParaRPr lang="en-US" sz="1400" dirty="0"/>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909530"/>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65343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491163" y="1404065"/>
            <a:ext cx="3437080" cy="4718129"/>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2943046" y="1390236"/>
            <a:ext cx="2286198" cy="1414395"/>
          </a:xfrm>
          <a:prstGeom prst="rect">
            <a:avLst/>
          </a:prstGeom>
        </p:spPr>
      </p:pic>
      <p:sp>
        <p:nvSpPr>
          <p:cNvPr id="3" name="Text Placeholder 2"/>
          <p:cNvSpPr>
            <a:spLocks noGrp="1"/>
          </p:cNvSpPr>
          <p:nvPr>
            <p:ph type="body" sz="quarter" idx="14"/>
          </p:nvPr>
        </p:nvSpPr>
        <p:spPr/>
        <p:txBody>
          <a:bodyPr/>
          <a:lstStyle/>
          <a:p>
            <a:r>
              <a:rPr lang="en-US" dirty="0" smtClean="0"/>
              <a:t>Chesapeake Bay Watershed</a:t>
            </a:r>
          </a:p>
        </p:txBody>
      </p:sp>
      <p:pic>
        <p:nvPicPr>
          <p:cNvPr id="10" name="Picture 3" descr="C:\Users\DEVELOP4\Desktop\chesapeakebayzoo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2175" y="2981325"/>
            <a:ext cx="1867006" cy="3166549"/>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78743" y="5188710"/>
            <a:ext cx="483606" cy="690619"/>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69142" y="1968690"/>
            <a:ext cx="182974" cy="191589"/>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4661" y="1968690"/>
            <a:ext cx="2428385" cy="1754326"/>
          </a:xfrm>
          <a:prstGeom prst="rect">
            <a:avLst/>
          </a:prstGeom>
          <a:noFill/>
        </p:spPr>
        <p:txBody>
          <a:bodyPr wrap="square" rtlCol="0">
            <a:spAutoFit/>
          </a:bodyPr>
          <a:lstStyle/>
          <a:p>
            <a:r>
              <a:rPr lang="en-US" dirty="0" smtClean="0"/>
              <a:t>Study Area:</a:t>
            </a:r>
          </a:p>
          <a:p>
            <a:r>
              <a:rPr lang="en-US" dirty="0" smtClean="0"/>
              <a:t>Lower Chesapeake Bay</a:t>
            </a:r>
          </a:p>
          <a:p>
            <a:endParaRPr lang="en-US" dirty="0"/>
          </a:p>
          <a:p>
            <a:r>
              <a:rPr lang="en-US" dirty="0" smtClean="0"/>
              <a:t>Study Period: May 2011-October 2015</a:t>
            </a:r>
            <a:endParaRPr lang="en-US" dirty="0"/>
          </a:p>
        </p:txBody>
      </p:sp>
      <p:cxnSp>
        <p:nvCxnSpPr>
          <p:cNvPr id="4" name="Straight Connector 3"/>
          <p:cNvCxnSpPr/>
          <p:nvPr/>
        </p:nvCxnSpPr>
        <p:spPr>
          <a:xfrm flipV="1">
            <a:off x="3152175" y="2160279"/>
            <a:ext cx="1716967" cy="82104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3"/>
          </p:cNvCxnSpPr>
          <p:nvPr/>
        </p:nvCxnSpPr>
        <p:spPr>
          <a:xfrm flipV="1">
            <a:off x="5019181" y="2064485"/>
            <a:ext cx="32935" cy="9168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62349" y="1404066"/>
            <a:ext cx="1328814" cy="378464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2349" y="5879329"/>
            <a:ext cx="1312145" cy="24286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2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US" dirty="0" smtClean="0"/>
              <a:t>Harmful Algal Blooms (HABs)</a:t>
            </a:r>
            <a:endParaRPr lang="en-US" dirty="0"/>
          </a:p>
        </p:txBody>
      </p:sp>
      <p:sp>
        <p:nvSpPr>
          <p:cNvPr id="9" name="Picture Placeholder 8"/>
          <p:cNvSpPr>
            <a:spLocks noGrp="1"/>
          </p:cNvSpPr>
          <p:nvPr>
            <p:ph type="pic" sz="quarter" idx="12"/>
          </p:nvPr>
        </p:nvSpPr>
        <p:spPr/>
      </p:sp>
      <p:sp>
        <p:nvSpPr>
          <p:cNvPr id="3" name="Text Placeholder 2"/>
          <p:cNvSpPr>
            <a:spLocks noGrp="1"/>
          </p:cNvSpPr>
          <p:nvPr>
            <p:ph type="body" sz="quarter" idx="13"/>
          </p:nvPr>
        </p:nvSpPr>
        <p:spPr>
          <a:xfrm>
            <a:off x="6930009" y="3429000"/>
            <a:ext cx="2295144" cy="274320"/>
          </a:xfrm>
        </p:spPr>
        <p:txBody>
          <a:bodyPr>
            <a:normAutofit fontScale="77500" lnSpcReduction="20000"/>
          </a:bodyPr>
          <a:lstStyle/>
          <a:p>
            <a:r>
              <a:rPr lang="en-US" dirty="0" smtClean="0"/>
              <a:t>Kim Reece. Sarah’s Creek. 10/19/2015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 y="111490"/>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689559740"/>
              </p:ext>
            </p:extLst>
          </p:nvPr>
        </p:nvGraphicFramePr>
        <p:xfrm>
          <a:off x="1428750" y="4058047"/>
          <a:ext cx="6115050" cy="2670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noAutofit/>
          </a:bodyPr>
          <a:lstStyle/>
          <a:p>
            <a:r>
              <a:rPr lang="en-US" dirty="0" smtClean="0"/>
              <a:t>Degrade </a:t>
            </a:r>
            <a:r>
              <a:rPr lang="en-US" dirty="0" smtClean="0"/>
              <a:t>water quality</a:t>
            </a:r>
          </a:p>
          <a:p>
            <a:pPr marL="1028700" lvl="1" indent="-342900"/>
            <a:r>
              <a:rPr lang="en-US" sz="2000" dirty="0" smtClean="0"/>
              <a:t>Reduce </a:t>
            </a:r>
            <a:r>
              <a:rPr lang="en-US" sz="2000" dirty="0" smtClean="0"/>
              <a:t>sunlight</a:t>
            </a:r>
          </a:p>
          <a:p>
            <a:pPr marL="1028700" lvl="1" indent="-342900"/>
            <a:r>
              <a:rPr lang="en-US" sz="2000" dirty="0" smtClean="0"/>
              <a:t>Deplete </a:t>
            </a:r>
            <a:r>
              <a:rPr lang="en-US" sz="2000" dirty="0" smtClean="0"/>
              <a:t>oxygen</a:t>
            </a:r>
          </a:p>
          <a:p>
            <a:pPr marL="1028700" lvl="1" indent="-342900"/>
            <a:r>
              <a:rPr lang="en-US" sz="2000" dirty="0" smtClean="0"/>
              <a:t>Produce </a:t>
            </a:r>
            <a:r>
              <a:rPr lang="en-US" sz="2000" dirty="0" smtClean="0"/>
              <a:t>toxins</a:t>
            </a:r>
          </a:p>
          <a:p>
            <a:r>
              <a:rPr lang="en-US" dirty="0" smtClean="0"/>
              <a:t>Threaten:</a:t>
            </a:r>
            <a:endParaRPr lang="en-US" dirty="0" smtClean="0"/>
          </a:p>
          <a:p>
            <a:pPr marL="1028700" lvl="1" indent="-342900"/>
            <a:r>
              <a:rPr lang="en-US" sz="2000" dirty="0" smtClean="0"/>
              <a:t>Fishing industry</a:t>
            </a:r>
          </a:p>
          <a:p>
            <a:pPr marL="1028700" lvl="1" indent="-342900"/>
            <a:r>
              <a:rPr lang="en-US" sz="2000" dirty="0" smtClean="0"/>
              <a:t>Tourism industry</a:t>
            </a:r>
          </a:p>
          <a:p>
            <a:pPr marL="1028700" lvl="1" indent="-342900"/>
            <a:r>
              <a:rPr lang="en-US" sz="2000" dirty="0" smtClean="0"/>
              <a:t>Human health</a:t>
            </a:r>
          </a:p>
          <a:p>
            <a:pPr marL="1028700" lvl="1" indent="-342900"/>
            <a:r>
              <a:rPr lang="en-US" sz="2000" dirty="0" smtClean="0"/>
              <a:t>Ecological health</a:t>
            </a:r>
            <a:endParaRPr lang="en-US" sz="2000"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640080"/>
            <a:ext cx="3809365" cy="2857024"/>
          </a:xfrm>
          <a:prstGeom prst="rect">
            <a:avLst/>
          </a:prstGeom>
        </p:spPr>
      </p:pic>
      <p:sp>
        <p:nvSpPr>
          <p:cNvPr id="15" name="TextBox 14"/>
          <p:cNvSpPr txBox="1"/>
          <p:nvPr/>
        </p:nvSpPr>
        <p:spPr>
          <a:xfrm>
            <a:off x="533103" y="3479786"/>
            <a:ext cx="3727549" cy="215444"/>
          </a:xfrm>
          <a:prstGeom prst="rect">
            <a:avLst/>
          </a:prstGeom>
          <a:noFill/>
        </p:spPr>
        <p:txBody>
          <a:bodyPr wrap="square" rtlCol="0">
            <a:spAutoFit/>
          </a:bodyPr>
          <a:lstStyle/>
          <a:p>
            <a:pPr algn="ctr"/>
            <a:r>
              <a:rPr lang="en-US" sz="800" dirty="0" smtClean="0"/>
              <a:t>Jennifer Graham. Harmful Algal Blooms. 10/19/2015</a:t>
            </a:r>
            <a:endParaRPr lang="en-US" sz="8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657603"/>
            <a:ext cx="3809365" cy="2857024"/>
          </a:xfrm>
          <a:prstGeom prst="rect">
            <a:avLst/>
          </a:prstGeom>
        </p:spPr>
      </p:pic>
      <p:sp>
        <p:nvSpPr>
          <p:cNvPr id="17" name="TextBox 16"/>
          <p:cNvSpPr txBox="1"/>
          <p:nvPr/>
        </p:nvSpPr>
        <p:spPr>
          <a:xfrm>
            <a:off x="622398" y="6505849"/>
            <a:ext cx="3809365" cy="338554"/>
          </a:xfrm>
          <a:prstGeom prst="rect">
            <a:avLst/>
          </a:prstGeom>
          <a:noFill/>
        </p:spPr>
        <p:txBody>
          <a:bodyPr wrap="square" rtlCol="0">
            <a:spAutoFit/>
          </a:bodyPr>
          <a:lstStyle/>
          <a:p>
            <a:r>
              <a:rPr lang="en-US" sz="800" dirty="0" smtClean="0"/>
              <a:t>Mike Hooper. </a:t>
            </a:r>
            <a:r>
              <a:rPr lang="en-US" sz="800" dirty="0"/>
              <a:t>Dead Fish Washed Ashore during Golden Alga Toxic </a:t>
            </a:r>
            <a:r>
              <a:rPr lang="en-US" sz="800" dirty="0" smtClean="0"/>
              <a:t>Bloom. 10/19/15</a:t>
            </a:r>
            <a:endParaRPr lang="en-US" sz="8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lgalBloom_081110_Mill_Cr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006" y="1296162"/>
            <a:ext cx="5355770" cy="3561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160020" y="2258568"/>
            <a:ext cx="7982712" cy="1444752"/>
          </a:xfrm>
        </p:spPr>
        <p:txBody>
          <a:bodyPr>
            <a:noAutofit/>
          </a:bodyPr>
          <a:lstStyle/>
          <a:p>
            <a:pPr marL="342900" indent="-342900">
              <a:buFont typeface="Arial" panose="020B0604020202020204" pitchFamily="34" charset="0"/>
              <a:buChar char="•"/>
            </a:pPr>
            <a:r>
              <a:rPr lang="en-US" dirty="0"/>
              <a:t>HAB Task Force</a:t>
            </a:r>
          </a:p>
          <a:p>
            <a:pPr marL="1028700" lvl="1" indent="-342900"/>
            <a:r>
              <a:rPr lang="en-US" sz="2000" dirty="0"/>
              <a:t>Detect &amp; Study</a:t>
            </a:r>
          </a:p>
          <a:p>
            <a:pPr marL="342900" indent="-342900">
              <a:buFont typeface="Arial" panose="020B0604020202020204" pitchFamily="34" charset="0"/>
              <a:buChar char="•"/>
            </a:pPr>
            <a:r>
              <a:rPr lang="en-US" dirty="0"/>
              <a:t>HAB Hotline</a:t>
            </a:r>
          </a:p>
          <a:p>
            <a:pPr marL="1028700" lvl="1" indent="-342900"/>
            <a:r>
              <a:rPr lang="en-US" sz="2000" dirty="0"/>
              <a:t>Report</a:t>
            </a:r>
          </a:p>
          <a:p>
            <a:pPr marL="342900" indent="-342900">
              <a:buFont typeface="Arial" panose="020B0604020202020204" pitchFamily="34" charset="0"/>
              <a:buChar char="•"/>
            </a:pPr>
            <a:r>
              <a:rPr lang="en-US" dirty="0"/>
              <a:t>VA Health Department</a:t>
            </a:r>
          </a:p>
          <a:p>
            <a:pPr marL="1028700" lvl="1" indent="-342900"/>
            <a:r>
              <a:rPr lang="en-US" sz="2000" dirty="0"/>
              <a:t>Respond</a:t>
            </a:r>
          </a:p>
          <a:p>
            <a:endParaRPr lang="en-US" dirty="0"/>
          </a:p>
        </p:txBody>
      </p:sp>
      <p:sp>
        <p:nvSpPr>
          <p:cNvPr id="19" name="Text Placeholder 18"/>
          <p:cNvSpPr>
            <a:spLocks noGrp="1"/>
          </p:cNvSpPr>
          <p:nvPr>
            <p:ph type="body" sz="quarter" idx="14"/>
          </p:nvPr>
        </p:nvSpPr>
        <p:spPr>
          <a:xfrm>
            <a:off x="276225" y="592074"/>
            <a:ext cx="7982712" cy="704088"/>
          </a:xfrm>
        </p:spPr>
        <p:txBody>
          <a:bodyPr/>
          <a:lstStyle/>
          <a:p>
            <a:r>
              <a:rPr lang="en-US" dirty="0" smtClean="0"/>
              <a:t>Current </a:t>
            </a:r>
          </a:p>
          <a:p>
            <a:r>
              <a:rPr lang="en-US" dirty="0" smtClean="0"/>
              <a:t>Practices</a:t>
            </a:r>
            <a:endParaRPr lang="en-US" dirty="0"/>
          </a:p>
        </p:txBody>
      </p:sp>
      <p:sp>
        <p:nvSpPr>
          <p:cNvPr id="10" name="Text Placeholder 9"/>
          <p:cNvSpPr>
            <a:spLocks noGrp="1"/>
          </p:cNvSpPr>
          <p:nvPr>
            <p:ph type="body" sz="quarter" idx="13"/>
          </p:nvPr>
        </p:nvSpPr>
        <p:spPr>
          <a:xfrm>
            <a:off x="6572632" y="5023485"/>
            <a:ext cx="2295144" cy="274320"/>
          </a:xfrm>
        </p:spPr>
        <p:txBody>
          <a:bodyPr>
            <a:normAutofit fontScale="40000" lnSpcReduction="20000"/>
          </a:bodyPr>
          <a:lstStyle/>
          <a:p>
            <a:r>
              <a:rPr lang="en-US" sz="2000" dirty="0" smtClean="0"/>
              <a:t>Chesapeake Bay Foundation. Hampton Roads Algal Bloom. 10/19/2015</a:t>
            </a:r>
            <a:endParaRPr lang="en-US" sz="2000" dirty="0"/>
          </a:p>
        </p:txBody>
      </p:sp>
    </p:spTree>
    <p:extLst>
      <p:ext uri="{BB962C8B-B14F-4D97-AF65-F5344CB8AC3E}">
        <p14:creationId xmlns:p14="http://schemas.microsoft.com/office/powerpoint/2010/main" val="380630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Autofit/>
          </a:bodyPr>
          <a:lstStyle/>
          <a:p>
            <a:r>
              <a:rPr lang="en-US" b="1" dirty="0" smtClean="0"/>
              <a:t>Improve</a:t>
            </a:r>
            <a:r>
              <a:rPr lang="en-US" dirty="0" smtClean="0"/>
              <a:t> routine and emergency assessment of HABs</a:t>
            </a:r>
          </a:p>
          <a:p>
            <a:r>
              <a:rPr lang="en-US" b="1" dirty="0" smtClean="0"/>
              <a:t>Improve</a:t>
            </a:r>
            <a:r>
              <a:rPr lang="en-US" dirty="0" smtClean="0"/>
              <a:t> policies and regulations that prevent HABs</a:t>
            </a:r>
            <a:endParaRPr lang="en-US" dirty="0"/>
          </a:p>
        </p:txBody>
      </p:sp>
      <p:sp>
        <p:nvSpPr>
          <p:cNvPr id="7" name="Text Placeholder 6"/>
          <p:cNvSpPr>
            <a:spLocks noGrp="1"/>
          </p:cNvSpPr>
          <p:nvPr>
            <p:ph type="body" sz="quarter" idx="14"/>
          </p:nvPr>
        </p:nvSpPr>
        <p:spPr/>
        <p:txBody>
          <a:bodyPr>
            <a:noAutofit/>
          </a:bodyPr>
          <a:lstStyle/>
          <a:p>
            <a:pPr marL="347663" indent="-347663"/>
            <a:r>
              <a:rPr lang="en-US" dirty="0" smtClean="0"/>
              <a:t>Objectives</a:t>
            </a:r>
            <a:endParaRPr lang="en-US" dirty="0"/>
          </a:p>
        </p:txBody>
      </p:sp>
      <p:sp>
        <p:nvSpPr>
          <p:cNvPr id="10" name="Text Placeholder 9"/>
          <p:cNvSpPr>
            <a:spLocks noGrp="1"/>
          </p:cNvSpPr>
          <p:nvPr>
            <p:ph type="body" sz="quarter" idx="15"/>
          </p:nvPr>
        </p:nvSpPr>
        <p:spPr/>
        <p:txBody>
          <a:bodyPr/>
          <a:lstStyle/>
          <a:p>
            <a:r>
              <a:rPr lang="en-US" dirty="0" smtClean="0"/>
              <a:t>Create</a:t>
            </a:r>
            <a:endParaRPr lang="en-US" dirty="0"/>
          </a:p>
        </p:txBody>
      </p:sp>
      <p:sp>
        <p:nvSpPr>
          <p:cNvPr id="11" name="Text Placeholder 10"/>
          <p:cNvSpPr>
            <a:spLocks noGrp="1"/>
          </p:cNvSpPr>
          <p:nvPr>
            <p:ph type="body" sz="quarter" idx="16"/>
          </p:nvPr>
        </p:nvSpPr>
        <p:spPr/>
        <p:txBody>
          <a:bodyPr>
            <a:noAutofit/>
          </a:bodyPr>
          <a:lstStyle/>
          <a:p>
            <a:r>
              <a:rPr lang="en-US" b="1" dirty="0" smtClean="0"/>
              <a:t>Create</a:t>
            </a:r>
            <a:r>
              <a:rPr lang="en-US" dirty="0" smtClean="0"/>
              <a:t> a tool to estimate chlorophyll-a concentrations from Landsat 8 OLI Data</a:t>
            </a:r>
            <a:endParaRPr lang="en-US" dirty="0"/>
          </a:p>
        </p:txBody>
      </p:sp>
      <p:sp>
        <p:nvSpPr>
          <p:cNvPr id="12" name="Text Placeholder 11"/>
          <p:cNvSpPr>
            <a:spLocks noGrp="1"/>
          </p:cNvSpPr>
          <p:nvPr>
            <p:ph type="body" sz="quarter" idx="17"/>
          </p:nvPr>
        </p:nvSpPr>
        <p:spPr/>
        <p:txBody>
          <a:bodyPr/>
          <a:lstStyle/>
          <a:p>
            <a:r>
              <a:rPr lang="en-US" dirty="0" smtClean="0"/>
              <a:t>Improve</a:t>
            </a:r>
            <a:endParaRPr lang="en-US" dirty="0"/>
          </a:p>
        </p:txBody>
      </p:sp>
      <p:sp>
        <p:nvSpPr>
          <p:cNvPr id="13" name="Text Placeholder 12"/>
          <p:cNvSpPr>
            <a:spLocks noGrp="1"/>
          </p:cNvSpPr>
          <p:nvPr>
            <p:ph type="body" sz="quarter" idx="18"/>
          </p:nvPr>
        </p:nvSpPr>
        <p:spPr/>
        <p:txBody>
          <a:bodyPr/>
          <a:lstStyle/>
          <a:p>
            <a:r>
              <a:rPr lang="en-US" dirty="0" smtClean="0"/>
              <a:t>Cultivate</a:t>
            </a:r>
            <a:endParaRPr lang="en-US" dirty="0"/>
          </a:p>
        </p:txBody>
      </p:sp>
      <p:sp>
        <p:nvSpPr>
          <p:cNvPr id="14" name="Text Placeholder 13"/>
          <p:cNvSpPr>
            <a:spLocks noGrp="1"/>
          </p:cNvSpPr>
          <p:nvPr>
            <p:ph type="body" sz="quarter" idx="19"/>
          </p:nvPr>
        </p:nvSpPr>
        <p:spPr/>
        <p:txBody>
          <a:bodyPr>
            <a:noAutofit/>
          </a:bodyPr>
          <a:lstStyle/>
          <a:p>
            <a:r>
              <a:rPr lang="en-US" b="1" dirty="0" smtClean="0"/>
              <a:t>Cultivate</a:t>
            </a:r>
            <a:r>
              <a:rPr lang="en-US" dirty="0" smtClean="0"/>
              <a:t> a better understanding of the causes and impacts of HABs</a:t>
            </a:r>
            <a:endParaRPr lang="en-US" dirty="0"/>
          </a:p>
        </p:txBody>
      </p:sp>
    </p:spTree>
    <p:extLst>
      <p:ext uri="{BB962C8B-B14F-4D97-AF65-F5344CB8AC3E}">
        <p14:creationId xmlns:p14="http://schemas.microsoft.com/office/powerpoint/2010/main" val="38077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Satellites Used</a:t>
            </a:r>
            <a:endParaRPr lang="en-US" dirty="0"/>
          </a:p>
        </p:txBody>
      </p:sp>
      <p:sp>
        <p:nvSpPr>
          <p:cNvPr id="4" name="Text Placeholder 3"/>
          <p:cNvSpPr>
            <a:spLocks noGrp="1"/>
          </p:cNvSpPr>
          <p:nvPr>
            <p:ph type="body" sz="quarter" idx="15"/>
          </p:nvPr>
        </p:nvSpPr>
        <p:spPr>
          <a:xfrm>
            <a:off x="883918" y="1888743"/>
            <a:ext cx="2728163" cy="768096"/>
          </a:xfrm>
        </p:spPr>
        <p:txBody>
          <a:bodyPr>
            <a:normAutofit fontScale="70000" lnSpcReduction="20000"/>
          </a:bodyPr>
          <a:lstStyle/>
          <a:p>
            <a:r>
              <a:rPr lang="en-US" dirty="0" smtClean="0"/>
              <a:t>Landsat 8 OLI</a:t>
            </a:r>
            <a:endParaRPr lang="en-US" dirty="0"/>
          </a:p>
        </p:txBody>
      </p:sp>
      <p:sp>
        <p:nvSpPr>
          <p:cNvPr id="6" name="Text Placeholder 5"/>
          <p:cNvSpPr>
            <a:spLocks noGrp="1"/>
          </p:cNvSpPr>
          <p:nvPr>
            <p:ph type="body" sz="quarter" idx="17"/>
          </p:nvPr>
        </p:nvSpPr>
        <p:spPr>
          <a:xfrm>
            <a:off x="5283391" y="1887055"/>
            <a:ext cx="3078481" cy="768096"/>
          </a:xfrm>
        </p:spPr>
        <p:txBody>
          <a:bodyPr>
            <a:normAutofit fontScale="77500" lnSpcReduction="20000"/>
          </a:bodyPr>
          <a:lstStyle/>
          <a:p>
            <a:pPr algn="l"/>
            <a:r>
              <a:rPr lang="en-US" dirty="0" smtClean="0"/>
              <a:t>Aqua MODIS</a:t>
            </a:r>
            <a:endParaRPr lang="en-US" dirty="0"/>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131" y="2656839"/>
            <a:ext cx="2276502" cy="1858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06 Aqu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386" y="2656839"/>
            <a:ext cx="3549486" cy="185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r>
              <a:rPr lang="en-US" dirty="0" smtClean="0"/>
              <a:t>Methodology</a:t>
            </a:r>
            <a:endParaRPr lang="en-US" dirty="0"/>
          </a:p>
        </p:txBody>
      </p:sp>
      <p:grpSp>
        <p:nvGrpSpPr>
          <p:cNvPr id="6" name="Group 5"/>
          <p:cNvGrpSpPr/>
          <p:nvPr/>
        </p:nvGrpSpPr>
        <p:grpSpPr>
          <a:xfrm>
            <a:off x="381742" y="1524000"/>
            <a:ext cx="8271153" cy="5067300"/>
            <a:chOff x="97147" y="10743923"/>
            <a:chExt cx="6159376" cy="5073437"/>
          </a:xfrm>
        </p:grpSpPr>
        <p:sp>
          <p:nvSpPr>
            <p:cNvPr id="7" name="Rounded Rectangle 6"/>
            <p:cNvSpPr/>
            <p:nvPr/>
          </p:nvSpPr>
          <p:spPr>
            <a:xfrm>
              <a:off x="1498669" y="14907322"/>
              <a:ext cx="4757854" cy="910038"/>
            </a:xfrm>
            <a:prstGeom prst="roundRect">
              <a:avLst/>
            </a:prstGeom>
            <a:solidFill>
              <a:srgbClr val="FFFFFF"/>
            </a:solidFill>
            <a:ln w="25400" cap="flat" cmpd="sng" algn="ctr">
              <a:solidFill>
                <a:srgbClr val="699A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aphicFrame>
          <p:nvGraphicFramePr>
            <p:cNvPr id="8" name="Diagram 7"/>
            <p:cNvGraphicFramePr/>
            <p:nvPr>
              <p:extLst>
                <p:ext uri="{D42A27DB-BD31-4B8C-83A1-F6EECF244321}">
                  <p14:modId xmlns:p14="http://schemas.microsoft.com/office/powerpoint/2010/main" val="419717915"/>
                </p:ext>
              </p:extLst>
            </p:nvPr>
          </p:nvGraphicFramePr>
          <p:xfrm>
            <a:off x="116113" y="1074392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189440" y="14946339"/>
              <a:ext cx="3376312" cy="832003"/>
            </a:xfrm>
            <a:prstGeom prst="rect">
              <a:avLst/>
            </a:prstGeom>
            <a:noFill/>
          </p:spPr>
          <p:txBody>
            <a:bodyPr wrap="square" rtlCol="0">
              <a:spAutoFit/>
            </a:bodyPr>
            <a:lstStyle/>
            <a:p>
              <a:pPr algn="ctr" defTabSz="914400"/>
              <a:r>
                <a:rPr lang="en-US" sz="2400" b="1" kern="0" dirty="0" smtClean="0">
                  <a:solidFill>
                    <a:srgbClr val="767171"/>
                  </a:solidFill>
                  <a:cs typeface="Arial"/>
                  <a:sym typeface="Arial"/>
                </a:rPr>
                <a:t>Chesapeake Bay </a:t>
              </a:r>
              <a:endParaRPr lang="en-US" sz="2400" b="1" kern="0" dirty="0" smtClean="0">
                <a:solidFill>
                  <a:srgbClr val="767171"/>
                </a:solidFill>
                <a:cs typeface="Arial"/>
                <a:sym typeface="Arial"/>
              </a:endParaRPr>
            </a:p>
            <a:p>
              <a:pPr algn="ctr" defTabSz="914400"/>
              <a:r>
                <a:rPr lang="en-US" sz="2400" b="1" kern="0" dirty="0" smtClean="0">
                  <a:solidFill>
                    <a:srgbClr val="767171"/>
                  </a:solidFill>
                  <a:cs typeface="Arial"/>
                  <a:sym typeface="Arial"/>
                </a:rPr>
                <a:t>Chlorophyll </a:t>
              </a:r>
              <a:r>
                <a:rPr lang="en-US" sz="2400" b="1" kern="0" dirty="0" smtClean="0">
                  <a:solidFill>
                    <a:srgbClr val="767171"/>
                  </a:solidFill>
                  <a:cs typeface="Arial"/>
                  <a:sym typeface="Arial"/>
                </a:rPr>
                <a:t>Hotspot Identifier   </a:t>
              </a:r>
              <a:endParaRPr lang="en-US" sz="2400" b="1" kern="0" dirty="0">
                <a:solidFill>
                  <a:srgbClr val="767171"/>
                </a:solidFill>
                <a:cs typeface="Arial"/>
                <a:sym typeface="Arial"/>
              </a:endParaRPr>
            </a:p>
          </p:txBody>
        </p:sp>
        <p:sp>
          <p:nvSpPr>
            <p:cNvPr id="10" name="Chevron 9"/>
            <p:cNvSpPr/>
            <p:nvPr/>
          </p:nvSpPr>
          <p:spPr>
            <a:xfrm>
              <a:off x="97147" y="14907323"/>
              <a:ext cx="1338146" cy="910037"/>
            </a:xfrm>
            <a:prstGeom prst="chevron">
              <a:avLst/>
            </a:prstGeom>
            <a:solidFill>
              <a:schemeClr val="accent1">
                <a:alpha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767171"/>
                </a:solidFill>
                <a:effectLst/>
                <a:uLnTx/>
                <a:uFillTx/>
                <a:latin typeface="Arial"/>
                <a:ea typeface="+mn-ea"/>
                <a:cs typeface="+mn-cs"/>
                <a:sym typeface="Arial"/>
              </a:endParaRPr>
            </a:p>
          </p:txBody>
        </p:sp>
        <p:sp>
          <p:nvSpPr>
            <p:cNvPr id="11" name="TextBox 10"/>
            <p:cNvSpPr txBox="1"/>
            <p:nvPr/>
          </p:nvSpPr>
          <p:spPr>
            <a:xfrm>
              <a:off x="485016" y="15180062"/>
              <a:ext cx="817755" cy="364559"/>
            </a:xfrm>
            <a:prstGeom prst="rect">
              <a:avLst/>
            </a:prstGeom>
            <a:noFill/>
          </p:spPr>
          <p:txBody>
            <a:bodyPr wrap="square" rtlCol="0">
              <a:spAutoFit/>
            </a:bodyPr>
            <a:lstStyle/>
            <a:p>
              <a:pPr defTabSz="914400"/>
              <a:r>
                <a:rPr lang="en-US" sz="2000" b="1" kern="0" dirty="0" smtClean="0">
                  <a:solidFill>
                    <a:srgbClr val="FFFFFF"/>
                  </a:solidFill>
                  <a:cs typeface="Arial"/>
                  <a:sym typeface="Arial"/>
                </a:rPr>
                <a:t>Python</a:t>
              </a:r>
              <a:endParaRPr lang="en-US" sz="2000" b="1" kern="0" dirty="0">
                <a:solidFill>
                  <a:srgbClr val="FFFFFF"/>
                </a:solidFill>
                <a:cs typeface="Arial"/>
                <a:sym typeface="Arial"/>
              </a:endParaRPr>
            </a:p>
          </p:txBody>
        </p:sp>
      </p:grpSp>
    </p:spTree>
    <p:extLst>
      <p:ext uri="{BB962C8B-B14F-4D97-AF65-F5344CB8AC3E}">
        <p14:creationId xmlns:p14="http://schemas.microsoft.com/office/powerpoint/2010/main" val="21466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87658028"/>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2509</TotalTime>
  <Words>1173</Words>
  <Application>Microsoft Office PowerPoint</Application>
  <PresentationFormat>On-screen Show (4:3)</PresentationFormat>
  <Paragraphs>127</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DEVELOP4</cp:lastModifiedBy>
  <cp:revision>139</cp:revision>
  <dcterms:created xsi:type="dcterms:W3CDTF">2015-05-18T13:26:09Z</dcterms:created>
  <dcterms:modified xsi:type="dcterms:W3CDTF">2015-10-21T14:45:31Z</dcterms:modified>
</cp:coreProperties>
</file>