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olan Cate" initials="" lastIdx="1" clrIdx="0"/>
  <p:cmAuthor id="1" name="Vishal Arya" initials="" lastIdx="12" clrIdx="1"/>
  <p:cmAuthor id="2" name="Fenn, Teresa E. (LARC-E3)[SSAI DEVELOP]" initials="FTE(D" lastIdx="4"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296" autoAdjust="0"/>
    <p:restoredTop sz="98097" autoAdjust="0"/>
  </p:normalViewPr>
  <p:slideViewPr>
    <p:cSldViewPr snapToGrid="0">
      <p:cViewPr varScale="1">
        <p:scale>
          <a:sx n="21" d="100"/>
          <a:sy n="21" d="100"/>
        </p:scale>
        <p:origin x="1536" y="13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ableStyles" Target="tableStyles.xml"/><Relationship Id="rId5" Type="http://schemas.openxmlformats.org/officeDocument/2006/relationships/font" Target="fonts/font2.fntdata"/><Relationship Id="rId10"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0-16T09:47:21.321" idx="3">
    <p:pos x="13310" y="606"/>
    <p:text>Please change all headings to Century Gothic</p:text>
  </p:cm>
  <p:cm authorId="1" dt="2015-10-16T09:47:59.565" idx="5">
    <p:pos x="12922" y="1503"/>
    <p:text>This should be Century Gothic</p:text>
  </p:cm>
  <p:cm authorId="1" dt="2015-10-16T09:48:24.060" idx="6">
    <p:pos x="2061" y="3491"/>
    <p:text>All section headings need to be Century Gothic</p:text>
  </p:cm>
  <p:cm authorId="1" dt="2015-10-16T09:49:32.594" idx="7">
    <p:pos x="16874" y="6401"/>
    <p:text>For final draft, please make sure that legend is a separate image file from the study area image. </p:text>
  </p:cm>
  <p:cm authorId="2" dt="2015-10-19T09:35:22.584" idx="3">
    <p:pos x="16874" y="6497"/>
    <p:text>The legend should also be slightly larger so that it is more legible.</p:text>
    <p:extLst>
      <p:ext uri="{C676402C-5697-4E1C-873F-D02D1690AC5C}">
        <p15:threadingInfo xmlns:p15="http://schemas.microsoft.com/office/powerpoint/2012/main" timeZoneBias="240">
          <p15:parentCm authorId="1" idx="7"/>
        </p15:threadingInfo>
      </p:ext>
    </p:extLst>
  </p:cm>
  <p:cm authorId="1" dt="2015-10-16T09:51:32.985" idx="8">
    <p:pos x="7855" y="3952"/>
    <p:text>I did not review this. Please just make sure to update this with the final version from the Project Summary FD</p:text>
  </p:cm>
  <p:cm authorId="1" dt="2015-10-16T09:54:11.560" idx="9">
    <p:pos x="17053" y="3961"/>
    <p:text>Please make sure for final draft that all text remains within margins</p:text>
  </p:cm>
  <p:cm authorId="1" dt="2015-10-16T09:55:29.713" idx="1">
    <p:pos x="13674" y="3491"/>
    <p:text>Make sure to use the correct bullet type for final draft. Refer to template as needed. Needs correcting in this section as well as in Conclusions and Acknowledgements</p:text>
  </p:cm>
  <p:cm authorId="1" dt="2015-10-16T09:56:57.090" idx="10">
    <p:pos x="2829" y="7903"/>
    <p:text>You may have already been planning to include this, but if not, might be good to discuss the algorithm you are creating in this section. </p:text>
  </p:cm>
  <p:cm authorId="1" dt="2015-10-16T10:01:15.725" idx="11">
    <p:pos x="11017" y="2725"/>
    <p:text>NPO wants this so I have included it for you. </p:text>
  </p:cm>
  <p:cm authorId="1" dt="2015-10-16T10:01:57.890" idx="12">
    <p:pos x="8368" y="2680"/>
    <p:text>make sure you change this font size accordingly once all fonts have been finalized. </p:text>
  </p:cm>
  <p:cm authorId="2" dt="2015-10-19T09:25:21.280" idx="2">
    <p:pos x="13809" y="4790"/>
    <p:text>Objective bullets should be sentences that stand alone. That is, a reader could understand one bullet without referencing any other bullet.</p:text>
    <p:extLst>
      <p:ext uri="{C676402C-5697-4E1C-873F-D02D1690AC5C}">
        <p15:threadingInfo xmlns:p15="http://schemas.microsoft.com/office/powerpoint/2012/main" timeZoneBias="240"/>
      </p:ext>
    </p:extLst>
  </p:cm>
  <p:cm authorId="2" dt="2015-10-19T09:36:12.403" idx="4">
    <p:pos x="4269" y="11257"/>
    <p:text>Try to include a bit more detail here. What are the four steps?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025110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9" name="Shape 5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20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a:solidFill>
                  <a:schemeClr val="dk1"/>
                </a:solidFill>
              </a:rPr>
              <a:t>NASA Ames Research Center</a:t>
            </a:r>
          </a:p>
        </p:txBody>
      </p:sp>
      <p:sp>
        <p:nvSpPr>
          <p:cNvPr id="16" name="Shape 16"/>
          <p:cNvSpPr txBox="1">
            <a:spLocks noGrp="1"/>
          </p:cNvSpPr>
          <p:nvPr>
            <p:ph type="body" idx="2"/>
          </p:nvPr>
        </p:nvSpPr>
        <p:spPr>
          <a:xfrm>
            <a:off x="3364225" y="2328675"/>
            <a:ext cx="20802599" cy="1216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dirty="0">
                <a:solidFill>
                  <a:schemeClr val="dk1"/>
                </a:solidFill>
              </a:rPr>
              <a:t>Creating an Algorithm for Global Continuous Lake Level Monitoring </a:t>
            </a:r>
          </a:p>
          <a:p>
            <a:pPr marL="0" marR="0" lvl="0" indent="0" algn="ctr" rtl="0">
              <a:lnSpc>
                <a:spcPct val="90000"/>
              </a:lnSpc>
              <a:spcBef>
                <a:spcPts val="0"/>
              </a:spcBef>
              <a:buClr>
                <a:schemeClr val="dk1"/>
              </a:buClr>
              <a:buSzPct val="25000"/>
              <a:buFont typeface="Arial"/>
              <a:buNone/>
            </a:pPr>
            <a:r>
              <a:rPr lang="en-US" dirty="0">
                <a:solidFill>
                  <a:schemeClr val="dk1"/>
                </a:solidFill>
              </a:rPr>
              <a:t>using Landsat Imagery </a:t>
            </a: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dirty="0"/>
              <a:t>Lake Tahoe Water Resources</a:t>
            </a:r>
          </a:p>
        </p:txBody>
      </p:sp>
      <p:sp>
        <p:nvSpPr>
          <p:cNvPr id="18" name="Shape 18"/>
          <p:cNvSpPr txBox="1"/>
          <p:nvPr/>
        </p:nvSpPr>
        <p:spPr>
          <a:xfrm>
            <a:off x="914400" y="33043750"/>
            <a:ext cx="8229600" cy="1216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(From left to right) </a:t>
            </a:r>
          </a:p>
          <a:p>
            <a:pPr marL="0" marR="0" lvl="0" indent="0" algn="l" rtl="0">
              <a:lnSpc>
                <a:spcPct val="10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Anton </a:t>
            </a:r>
            <a:r>
              <a:rPr lang="en-US" sz="2700" dirty="0" err="1">
                <a:solidFill>
                  <a:schemeClr val="dk1"/>
                </a:solidFill>
                <a:latin typeface="Garamond"/>
                <a:ea typeface="Garamond"/>
                <a:cs typeface="Garamond"/>
                <a:sym typeface="Garamond"/>
              </a:rPr>
              <a:t>Surunis</a:t>
            </a:r>
            <a:r>
              <a:rPr lang="en-US" sz="2700" dirty="0">
                <a:solidFill>
                  <a:schemeClr val="dk1"/>
                </a:solidFill>
                <a:latin typeface="Garamond"/>
                <a:ea typeface="Garamond"/>
                <a:cs typeface="Garamond"/>
                <a:sym typeface="Garamond"/>
              </a:rPr>
              <a:t>, Chelsea </a:t>
            </a:r>
            <a:r>
              <a:rPr lang="en-US" sz="2700" dirty="0" err="1">
                <a:solidFill>
                  <a:schemeClr val="dk1"/>
                </a:solidFill>
                <a:latin typeface="Garamond"/>
                <a:ea typeface="Garamond"/>
                <a:cs typeface="Garamond"/>
                <a:sym typeface="Garamond"/>
              </a:rPr>
              <a:t>Ackroyd</a:t>
            </a:r>
            <a:r>
              <a:rPr lang="en-US" sz="2700" dirty="0">
                <a:solidFill>
                  <a:schemeClr val="dk1"/>
                </a:solidFill>
                <a:latin typeface="Garamond"/>
                <a:ea typeface="Garamond"/>
                <a:cs typeface="Garamond"/>
                <a:sym typeface="Garamond"/>
              </a:rPr>
              <a:t>, Nolan Cate</a:t>
            </a:r>
          </a:p>
        </p:txBody>
      </p:sp>
      <p:sp>
        <p:nvSpPr>
          <p:cNvPr id="19" name="Shape 19"/>
          <p:cNvSpPr txBox="1"/>
          <p:nvPr/>
        </p:nvSpPr>
        <p:spPr>
          <a:xfrm>
            <a:off x="18288000" y="32287406"/>
            <a:ext cx="8229600" cy="2834699"/>
          </a:xfrm>
          <a:prstGeom prst="rect">
            <a:avLst/>
          </a:prstGeom>
          <a:noFill/>
          <a:ln>
            <a:noFill/>
          </a:ln>
        </p:spPr>
        <p:txBody>
          <a:bodyPr lIns="91425" tIns="45700" rIns="91425" bIns="45700" anchor="t" anchorCtr="0">
            <a:noAutofit/>
          </a:bodyPr>
          <a:lstStyle/>
          <a:p>
            <a:pPr marL="514350" lvl="0" indent="-457200" rtl="0">
              <a:spcBef>
                <a:spcPts val="0"/>
              </a:spcBef>
              <a:buClr>
                <a:schemeClr val="accent1"/>
              </a:buClr>
              <a:buSzPct val="100000"/>
              <a:buFont typeface="Wingdings" panose="05000000000000000000" pitchFamily="2" charset="2"/>
              <a:buChar char="Ø"/>
            </a:pPr>
            <a:r>
              <a:rPr lang="en-US" sz="2700" dirty="0">
                <a:latin typeface="Garamond"/>
                <a:ea typeface="Garamond"/>
                <a:cs typeface="Garamond"/>
                <a:sym typeface="Garamond"/>
              </a:rPr>
              <a:t>Dr. Brian </a:t>
            </a:r>
            <a:r>
              <a:rPr lang="en-US" sz="2700" dirty="0" err="1">
                <a:latin typeface="Garamond"/>
                <a:ea typeface="Garamond"/>
                <a:cs typeface="Garamond"/>
                <a:sym typeface="Garamond"/>
              </a:rPr>
              <a:t>Coltin</a:t>
            </a:r>
            <a:r>
              <a:rPr lang="en-US" sz="2700" dirty="0">
                <a:latin typeface="Garamond"/>
                <a:ea typeface="Garamond"/>
                <a:cs typeface="Garamond"/>
                <a:sym typeface="Garamond"/>
              </a:rPr>
              <a:t> (NASA Ames Research Center)</a:t>
            </a:r>
          </a:p>
          <a:p>
            <a:pPr marL="514350" lvl="0" indent="-457200" rtl="0">
              <a:spcBef>
                <a:spcPts val="0"/>
              </a:spcBef>
              <a:buClr>
                <a:schemeClr val="accent1"/>
              </a:buClr>
              <a:buSzPct val="100000"/>
              <a:buFont typeface="Wingdings" panose="05000000000000000000" pitchFamily="2" charset="2"/>
              <a:buChar char="Ø"/>
            </a:pPr>
            <a:r>
              <a:rPr lang="en-US" sz="2700" dirty="0">
                <a:latin typeface="Garamond"/>
                <a:ea typeface="Garamond"/>
                <a:cs typeface="Garamond"/>
                <a:sym typeface="Garamond"/>
              </a:rPr>
              <a:t>Dr. Juan Torres-Perez </a:t>
            </a:r>
          </a:p>
          <a:p>
            <a:pPr marL="457200" lvl="0" rtl="0">
              <a:spcBef>
                <a:spcPts val="0"/>
              </a:spcBef>
              <a:buClr>
                <a:schemeClr val="accent1"/>
              </a:buClr>
            </a:pPr>
            <a:r>
              <a:rPr lang="en-US" sz="2700" dirty="0">
                <a:latin typeface="Garamond"/>
                <a:ea typeface="Garamond"/>
                <a:cs typeface="Garamond"/>
                <a:sym typeface="Garamond"/>
              </a:rPr>
              <a:t>	</a:t>
            </a:r>
            <a:r>
              <a:rPr lang="en-US" sz="2700" dirty="0" smtClean="0">
                <a:latin typeface="Garamond"/>
                <a:ea typeface="Garamond"/>
                <a:cs typeface="Garamond"/>
                <a:sym typeface="Garamond"/>
              </a:rPr>
              <a:t>(</a:t>
            </a:r>
            <a:r>
              <a:rPr lang="en-US" sz="2700" dirty="0">
                <a:latin typeface="Garamond"/>
                <a:ea typeface="Garamond"/>
                <a:cs typeface="Garamond"/>
                <a:sym typeface="Garamond"/>
              </a:rPr>
              <a:t>Bay Area Environmental Research Institute)</a:t>
            </a:r>
          </a:p>
          <a:p>
            <a:pPr marL="514350" lvl="0" indent="-457200" rtl="0">
              <a:spcBef>
                <a:spcPts val="0"/>
              </a:spcBef>
              <a:buClr>
                <a:schemeClr val="accent1"/>
              </a:buClr>
              <a:buSzPct val="100000"/>
              <a:buFont typeface="Wingdings" panose="05000000000000000000" pitchFamily="2" charset="2"/>
              <a:buChar char="Ø"/>
            </a:pPr>
            <a:r>
              <a:rPr lang="en-US" sz="2700" dirty="0">
                <a:latin typeface="Garamond"/>
                <a:ea typeface="Garamond"/>
                <a:cs typeface="Garamond"/>
                <a:sym typeface="Garamond"/>
              </a:rPr>
              <a:t>Dr. Joey Keely </a:t>
            </a:r>
          </a:p>
          <a:p>
            <a:pPr marL="914400" lvl="0" rtl="0">
              <a:spcBef>
                <a:spcPts val="0"/>
              </a:spcBef>
              <a:buClr>
                <a:schemeClr val="accent1"/>
              </a:buClr>
            </a:pPr>
            <a:r>
              <a:rPr lang="en-US" sz="2700" dirty="0">
                <a:latin typeface="Garamond"/>
                <a:ea typeface="Garamond"/>
                <a:cs typeface="Garamond"/>
                <a:sym typeface="Garamond"/>
              </a:rPr>
              <a:t>(Lake Tahoe Basin Management Unit, USDA Forest Service)</a:t>
            </a:r>
          </a:p>
        </p:txBody>
      </p:sp>
      <p:sp>
        <p:nvSpPr>
          <p:cNvPr id="20" name="Shape 20"/>
          <p:cNvSpPr txBox="1"/>
          <p:nvPr/>
        </p:nvSpPr>
        <p:spPr>
          <a:xfrm>
            <a:off x="914400" y="20416817"/>
            <a:ext cx="16916400" cy="5760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Use images.</a:t>
            </a:r>
          </a:p>
          <a:p>
            <a:pPr marL="0" marR="0" lvl="0" indent="0" algn="l" rtl="0">
              <a:lnSpc>
                <a:spcPct val="90000"/>
              </a:lnSpc>
              <a:spcBef>
                <a:spcPts val="180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Make sure that it has some sort of flow, that it makes sense.  Show your results in a logical order.</a:t>
            </a:r>
          </a:p>
          <a:p>
            <a:pPr marL="0" marR="0" lvl="0" indent="0" algn="l" rtl="0">
              <a:lnSpc>
                <a:spcPct val="90000"/>
              </a:lnSpc>
              <a:spcBef>
                <a:spcPts val="180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No bullets.</a:t>
            </a:r>
          </a:p>
        </p:txBody>
      </p:sp>
      <p:sp>
        <p:nvSpPr>
          <p:cNvPr id="21" name="Shape 21"/>
          <p:cNvSpPr txBox="1"/>
          <p:nvPr/>
        </p:nvSpPr>
        <p:spPr>
          <a:xfrm>
            <a:off x="18288000" y="20480604"/>
            <a:ext cx="8229600" cy="5760599"/>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buClr>
                <a:schemeClr val="accent1"/>
              </a:buClr>
              <a:buSzPct val="100000"/>
              <a:buFont typeface="Wingdings" panose="05000000000000000000" pitchFamily="2" charset="2"/>
              <a:buChar char="Ø"/>
            </a:pPr>
            <a:r>
              <a:rPr lang="en-US" sz="2700" b="0" i="0" u="none" strike="noStrike" cap="none" baseline="0" dirty="0">
                <a:solidFill>
                  <a:schemeClr val="dk1"/>
                </a:solidFill>
                <a:latin typeface="Garamond"/>
                <a:ea typeface="Garamond"/>
                <a:cs typeface="Garamond"/>
                <a:sym typeface="Garamond"/>
              </a:rPr>
              <a:t>Use bullets.</a:t>
            </a:r>
          </a:p>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b="0" i="0" u="none" strike="noStrike" cap="none" baseline="0" dirty="0">
                <a:solidFill>
                  <a:schemeClr val="dk1"/>
                </a:solidFill>
                <a:latin typeface="Garamond"/>
                <a:ea typeface="Garamond"/>
                <a:cs typeface="Garamond"/>
                <a:sym typeface="Garamond"/>
              </a:rPr>
              <a:t>Use complete sentences with periods.</a:t>
            </a:r>
          </a:p>
        </p:txBody>
      </p:sp>
      <p:sp>
        <p:nvSpPr>
          <p:cNvPr id="22" name="Shape 22"/>
          <p:cNvSpPr txBox="1"/>
          <p:nvPr/>
        </p:nvSpPr>
        <p:spPr>
          <a:xfrm>
            <a:off x="914400" y="18000325"/>
            <a:ext cx="2781300"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a:solidFill>
                  <a:schemeClr val="dk1"/>
                </a:solidFill>
                <a:latin typeface="Garamond"/>
                <a:ea typeface="Garamond"/>
                <a:cs typeface="Garamond"/>
                <a:sym typeface="Garamond"/>
              </a:rPr>
              <a:t>Locate water body</a:t>
            </a:r>
          </a:p>
        </p:txBody>
      </p:sp>
      <p:sp>
        <p:nvSpPr>
          <p:cNvPr id="23" name="Shape 23"/>
          <p:cNvSpPr txBox="1"/>
          <p:nvPr/>
        </p:nvSpPr>
        <p:spPr>
          <a:xfrm>
            <a:off x="18288000" y="10458825"/>
            <a:ext cx="8229600" cy="28346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a:p>
        </p:txBody>
      </p:sp>
      <p:sp>
        <p:nvSpPr>
          <p:cNvPr id="24" name="Shape 24"/>
          <p:cNvSpPr txBox="1"/>
          <p:nvPr/>
        </p:nvSpPr>
        <p:spPr>
          <a:xfrm>
            <a:off x="914400" y="6243400"/>
            <a:ext cx="11658599" cy="6377099"/>
          </a:xfrm>
          <a:prstGeom prst="rect">
            <a:avLst/>
          </a:prstGeom>
          <a:noFill/>
          <a:ln>
            <a:noFill/>
          </a:ln>
        </p:spPr>
        <p:txBody>
          <a:bodyPr lIns="91425" tIns="45700" rIns="91425" bIns="45700" anchor="t" anchorCtr="0">
            <a:noAutofit/>
          </a:bodyPr>
          <a:lstStyle/>
          <a:p>
            <a:pPr lvl="0" rtl="0">
              <a:spcBef>
                <a:spcPts val="0"/>
              </a:spcBef>
              <a:buClr>
                <a:srgbClr val="000000"/>
              </a:buClr>
              <a:buSzPct val="40740"/>
              <a:buFont typeface="Arial"/>
              <a:buNone/>
            </a:pPr>
            <a:r>
              <a:rPr lang="en-US" sz="2700" dirty="0">
                <a:latin typeface="Garamond"/>
                <a:ea typeface="Garamond"/>
                <a:cs typeface="Garamond"/>
                <a:sym typeface="Garamond"/>
              </a:rPr>
              <a:t>As global climate change continues to escalate and droughts become more frequent and more severe, it becomes increasingly necessary to monitor available water resources. Lake Tahoe (CA/NV) is an important reservoir particularly in the tourism industry. With nearly 5 million visitors each year, Lake Tahoe is one of northern California’s most popular attractions. Its tourists contribute at least $300 million to the local economy annually. The lowering water levels, therefore, are a concern for both residents and the economy. Current methods for monitoring lake levels, however, are often based on gauges that require time intensive field work to record data. This project provides a continuous detection lake level monitoring algorithm based on Landsat imagery and an Modified Normalized Difference Water Index, coupled with radar altimetry. The algorithm allows managers in the Lake Tahoe Basin Management Unit to monitor the lake level in near real-time. The final objective is to produce a lake level monitoring algorithm that measures Lake Tahoe, as well as lakes and reservoirs throughout the world.</a:t>
            </a:r>
          </a:p>
        </p:txBody>
      </p:sp>
      <p:sp>
        <p:nvSpPr>
          <p:cNvPr id="25" name="Shape 25"/>
          <p:cNvSpPr txBox="1"/>
          <p:nvPr/>
        </p:nvSpPr>
        <p:spPr>
          <a:xfrm>
            <a:off x="18802350" y="6249125"/>
            <a:ext cx="8325000" cy="3395100"/>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dirty="0">
                <a:solidFill>
                  <a:schemeClr val="dk1"/>
                </a:solidFill>
                <a:latin typeface="Garamond"/>
                <a:ea typeface="Garamond"/>
                <a:cs typeface="Garamond"/>
                <a:sym typeface="Garamond"/>
              </a:rPr>
              <a:t>Create a tool to allow LTBMU to continually monitor the level of Lake Tahoe and the surrounding lakes</a:t>
            </a:r>
          </a:p>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dirty="0">
                <a:solidFill>
                  <a:schemeClr val="dk1"/>
                </a:solidFill>
                <a:latin typeface="Garamond"/>
                <a:ea typeface="Garamond"/>
                <a:cs typeface="Garamond"/>
                <a:sym typeface="Garamond"/>
              </a:rPr>
              <a:t>Provide a method to consistently measure lake turbidity </a:t>
            </a:r>
          </a:p>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dirty="0">
                <a:solidFill>
                  <a:schemeClr val="dk1"/>
                </a:solidFill>
                <a:latin typeface="Garamond"/>
                <a:ea typeface="Garamond"/>
                <a:cs typeface="Garamond"/>
                <a:sym typeface="Garamond"/>
              </a:rPr>
              <a:t>Generalize the tool to make it accessible to water managers worldwide for localized resource monitoring</a:t>
            </a:r>
          </a:p>
        </p:txBody>
      </p:sp>
      <p:sp>
        <p:nvSpPr>
          <p:cNvPr id="26" name="Shape 26"/>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Questrial"/>
                <a:ea typeface="Questrial"/>
                <a:cs typeface="Questrial"/>
                <a:sym typeface="Questrial"/>
              </a:rPr>
              <a:t>Abstract</a:t>
            </a:r>
          </a:p>
        </p:txBody>
      </p:sp>
      <p:sp>
        <p:nvSpPr>
          <p:cNvPr id="27" name="Shape 27"/>
          <p:cNvSpPr txBox="1"/>
          <p:nvPr/>
        </p:nvSpPr>
        <p:spPr>
          <a:xfrm>
            <a:off x="18802350" y="5510700"/>
            <a:ext cx="80853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Questrial"/>
                <a:ea typeface="Questrial"/>
                <a:cs typeface="Questrial"/>
                <a:sym typeface="Questrial"/>
              </a:rPr>
              <a:t>Objectives</a:t>
            </a:r>
          </a:p>
        </p:txBody>
      </p:sp>
      <p:sp>
        <p:nvSpPr>
          <p:cNvPr id="28" name="Shape 28"/>
          <p:cNvSpPr txBox="1"/>
          <p:nvPr/>
        </p:nvSpPr>
        <p:spPr>
          <a:xfrm>
            <a:off x="914400" y="12517639"/>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Questrial"/>
                <a:ea typeface="Questrial"/>
                <a:cs typeface="Questrial"/>
                <a:sym typeface="Questrial"/>
              </a:rPr>
              <a:t>Methodology</a:t>
            </a:r>
          </a:p>
        </p:txBody>
      </p:sp>
      <p:sp>
        <p:nvSpPr>
          <p:cNvPr id="29" name="Shape 29"/>
          <p:cNvSpPr txBox="1"/>
          <p:nvPr/>
        </p:nvSpPr>
        <p:spPr>
          <a:xfrm>
            <a:off x="18802348" y="961860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Questrial"/>
                <a:ea typeface="Questrial"/>
                <a:cs typeface="Questrial"/>
                <a:sym typeface="Questrial"/>
              </a:rPr>
              <a:t>Study Area</a:t>
            </a:r>
          </a:p>
        </p:txBody>
      </p:sp>
      <p:sp>
        <p:nvSpPr>
          <p:cNvPr id="30" name="Shape 30"/>
          <p:cNvSpPr txBox="1"/>
          <p:nvPr/>
        </p:nvSpPr>
        <p:spPr>
          <a:xfrm>
            <a:off x="12630150" y="551069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Questrial"/>
                <a:ea typeface="Questrial"/>
                <a:cs typeface="Questrial"/>
                <a:sym typeface="Questrial"/>
              </a:rPr>
              <a:t>Earth Observations</a:t>
            </a:r>
          </a:p>
        </p:txBody>
      </p:sp>
      <p:sp>
        <p:nvSpPr>
          <p:cNvPr id="31" name="Shape 31"/>
          <p:cNvSpPr txBox="1"/>
          <p:nvPr/>
        </p:nvSpPr>
        <p:spPr>
          <a:xfrm>
            <a:off x="914400" y="19758079"/>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Results</a:t>
            </a:r>
          </a:p>
        </p:txBody>
      </p:sp>
      <p:sp>
        <p:nvSpPr>
          <p:cNvPr id="32" name="Shape 32"/>
          <p:cNvSpPr txBox="1"/>
          <p:nvPr/>
        </p:nvSpPr>
        <p:spPr>
          <a:xfrm>
            <a:off x="18288000" y="1975808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Conclusions</a:t>
            </a:r>
          </a:p>
        </p:txBody>
      </p:sp>
      <p:sp>
        <p:nvSpPr>
          <p:cNvPr id="33" name="Shape 33"/>
          <p:cNvSpPr txBox="1"/>
          <p:nvPr/>
        </p:nvSpPr>
        <p:spPr>
          <a:xfrm>
            <a:off x="18288000" y="3156061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Acknowledgements</a:t>
            </a:r>
          </a:p>
        </p:txBody>
      </p:sp>
      <p:sp>
        <p:nvSpPr>
          <p:cNvPr id="34" name="Shape 34"/>
          <p:cNvSpPr txBox="1"/>
          <p:nvPr/>
        </p:nvSpPr>
        <p:spPr>
          <a:xfrm>
            <a:off x="18288000" y="278436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Project Partners</a:t>
            </a:r>
          </a:p>
        </p:txBody>
      </p:sp>
      <p:sp>
        <p:nvSpPr>
          <p:cNvPr id="35" name="Shape 35"/>
          <p:cNvSpPr txBox="1"/>
          <p:nvPr/>
        </p:nvSpPr>
        <p:spPr>
          <a:xfrm>
            <a:off x="914400" y="278436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Team Members</a:t>
            </a:r>
          </a:p>
        </p:txBody>
      </p:sp>
      <p:sp>
        <p:nvSpPr>
          <p:cNvPr id="36" name="Shape 36"/>
          <p:cNvSpPr txBox="1"/>
          <p:nvPr/>
        </p:nvSpPr>
        <p:spPr>
          <a:xfrm>
            <a:off x="914400" y="4148883"/>
            <a:ext cx="25603199" cy="950976"/>
          </a:xfrm>
          <a:prstGeom prst="rect">
            <a:avLst/>
          </a:prstGeom>
          <a:noFill/>
          <a:ln>
            <a:noFill/>
          </a:ln>
        </p:spPr>
        <p:txBody>
          <a:bodyPr lIns="91425" tIns="45700" rIns="91425" bIns="45700" anchor="t" anchorCtr="0">
            <a:noAutofit/>
          </a:bodyPr>
          <a:lstStyle/>
          <a:p>
            <a:pPr lvl="0" algn="ctr">
              <a:lnSpc>
                <a:spcPct val="90000"/>
              </a:lnSpc>
              <a:buClr>
                <a:schemeClr val="dk1"/>
              </a:buClr>
              <a:buSzPct val="25000"/>
            </a:pPr>
            <a:r>
              <a:rPr lang="en-US" sz="3200" dirty="0">
                <a:solidFill>
                  <a:schemeClr val="dk1"/>
                </a:solidFill>
                <a:latin typeface="Garamond"/>
                <a:ea typeface="Garamond"/>
                <a:cs typeface="Garamond"/>
                <a:sym typeface="Garamond"/>
              </a:rPr>
              <a:t>Nolan Cate</a:t>
            </a:r>
            <a:r>
              <a:rPr lang="en-US" sz="3200" b="0" i="0" u="none" strike="noStrike" cap="none" baseline="0" dirty="0">
                <a:solidFill>
                  <a:schemeClr val="dk1"/>
                </a:solidFill>
                <a:latin typeface="Garamond"/>
                <a:ea typeface="Garamond"/>
                <a:cs typeface="Garamond"/>
                <a:sym typeface="Garamond"/>
              </a:rPr>
              <a:t> (Project Lead</a:t>
            </a:r>
            <a:r>
              <a:rPr lang="en-US" sz="3200" b="0" i="0" u="none" strike="noStrike" cap="none" baseline="0" dirty="0" smtClean="0">
                <a:solidFill>
                  <a:schemeClr val="dk1"/>
                </a:solidFill>
                <a:latin typeface="Garamond"/>
                <a:ea typeface="Garamond"/>
                <a:cs typeface="Garamond"/>
                <a:sym typeface="Garamond"/>
              </a:rPr>
              <a:t>)</a:t>
            </a:r>
            <a:r>
              <a:rPr lang="en-US" sz="3200" baseline="30000" dirty="0"/>
              <a:t> </a:t>
            </a:r>
            <a:r>
              <a:rPr lang="en-US" sz="3200" b="0" i="0" u="none" strike="noStrike" cap="none" baseline="0" dirty="0" smtClean="0">
                <a:solidFill>
                  <a:schemeClr val="dk1"/>
                </a:solidFill>
                <a:latin typeface="Garamond"/>
                <a:ea typeface="Garamond"/>
                <a:cs typeface="Garamond"/>
                <a:sym typeface="Garamond"/>
              </a:rPr>
              <a:t>, </a:t>
            </a:r>
            <a:r>
              <a:rPr lang="en-US" sz="3200" dirty="0">
                <a:solidFill>
                  <a:schemeClr val="dk1"/>
                </a:solidFill>
                <a:latin typeface="Garamond"/>
                <a:ea typeface="Garamond"/>
                <a:cs typeface="Garamond"/>
                <a:sym typeface="Garamond"/>
              </a:rPr>
              <a:t>Anton </a:t>
            </a:r>
            <a:r>
              <a:rPr lang="en-US" sz="3200" dirty="0" err="1" smtClean="0">
                <a:solidFill>
                  <a:schemeClr val="dk1"/>
                </a:solidFill>
                <a:latin typeface="Garamond"/>
                <a:ea typeface="Garamond"/>
                <a:cs typeface="Garamond"/>
                <a:sym typeface="Garamond"/>
              </a:rPr>
              <a:t>Surunis</a:t>
            </a:r>
            <a:r>
              <a:rPr lang="en-US" sz="3200" b="0" i="0" u="none" strike="noStrike" cap="none" baseline="0" dirty="0" smtClean="0">
                <a:solidFill>
                  <a:schemeClr val="dk1"/>
                </a:solidFill>
                <a:latin typeface="Garamond"/>
                <a:ea typeface="Garamond"/>
                <a:cs typeface="Garamond"/>
                <a:sym typeface="Garamond"/>
              </a:rPr>
              <a:t>, </a:t>
            </a:r>
            <a:r>
              <a:rPr lang="en-US" sz="3200" dirty="0">
                <a:solidFill>
                  <a:schemeClr val="dk1"/>
                </a:solidFill>
                <a:latin typeface="Garamond"/>
                <a:ea typeface="Garamond"/>
                <a:cs typeface="Garamond"/>
                <a:sym typeface="Garamond"/>
              </a:rPr>
              <a:t>Chelsea </a:t>
            </a:r>
            <a:r>
              <a:rPr lang="en-US" sz="3200" dirty="0" err="1" smtClean="0">
                <a:solidFill>
                  <a:schemeClr val="dk1"/>
                </a:solidFill>
                <a:latin typeface="Garamond"/>
                <a:ea typeface="Garamond"/>
                <a:cs typeface="Garamond"/>
                <a:sym typeface="Garamond"/>
              </a:rPr>
              <a:t>Ackroyd</a:t>
            </a:r>
            <a:endParaRPr lang="en-US" sz="3200" dirty="0">
              <a:solidFill>
                <a:schemeClr val="dk1"/>
              </a:solidFill>
              <a:latin typeface="Garamond"/>
              <a:ea typeface="Garamond"/>
              <a:cs typeface="Garamond"/>
              <a:sym typeface="Garamond"/>
            </a:endParaRPr>
          </a:p>
          <a:p>
            <a:pPr lvl="0" algn="ctr">
              <a:lnSpc>
                <a:spcPct val="90000"/>
              </a:lnSpc>
              <a:buClr>
                <a:schemeClr val="dk1"/>
              </a:buClr>
              <a:buSzPct val="25000"/>
            </a:pPr>
            <a:r>
              <a:rPr lang="en-US" sz="2400" smtClean="0">
                <a:solidFill>
                  <a:schemeClr val="dk1"/>
                </a:solidFill>
                <a:latin typeface="Garamond"/>
                <a:ea typeface="Garamond"/>
                <a:cs typeface="Garamond"/>
                <a:sym typeface="Garamond"/>
              </a:rPr>
              <a:t>DEVELOP </a:t>
            </a:r>
            <a:r>
              <a:rPr lang="en-US" sz="2400" dirty="0">
                <a:solidFill>
                  <a:schemeClr val="dk1"/>
                </a:solidFill>
                <a:latin typeface="Garamond"/>
                <a:ea typeface="Garamond"/>
                <a:cs typeface="Garamond"/>
                <a:sym typeface="Garamond"/>
              </a:rPr>
              <a:t>National </a:t>
            </a:r>
            <a:r>
              <a:rPr lang="en-US" sz="2400" dirty="0" smtClean="0">
                <a:solidFill>
                  <a:schemeClr val="dk1"/>
                </a:solidFill>
                <a:latin typeface="Garamond"/>
                <a:ea typeface="Garamond"/>
                <a:cs typeface="Garamond"/>
                <a:sym typeface="Garamond"/>
              </a:rPr>
              <a:t>Program at NASA Ames Research Center</a:t>
            </a:r>
            <a:endParaRPr lang="en-US" sz="2400" dirty="0">
              <a:solidFill>
                <a:schemeClr val="dk1"/>
              </a:solidFill>
              <a:latin typeface="Garamond"/>
              <a:ea typeface="Garamond"/>
              <a:cs typeface="Garamond"/>
              <a:sym typeface="Garamond"/>
            </a:endParaRPr>
          </a:p>
          <a:p>
            <a:pPr marL="0" marR="0" lvl="0" indent="0" algn="ctr" rtl="0">
              <a:lnSpc>
                <a:spcPct val="90000"/>
              </a:lnSpc>
              <a:spcBef>
                <a:spcPts val="0"/>
              </a:spcBef>
              <a:buClr>
                <a:schemeClr val="dk1"/>
              </a:buClr>
              <a:buFont typeface="Arial"/>
              <a:buNone/>
            </a:pPr>
            <a:endParaRPr sz="2400" b="0" i="0" u="none" strike="noStrike" cap="none" baseline="0" dirty="0">
              <a:solidFill>
                <a:schemeClr val="dk1"/>
              </a:solidFill>
              <a:latin typeface="Garamond"/>
              <a:ea typeface="Garamond"/>
              <a:cs typeface="Garamond"/>
              <a:sym typeface="Garamond"/>
            </a:endParaRPr>
          </a:p>
        </p:txBody>
      </p:sp>
      <p:pic>
        <p:nvPicPr>
          <p:cNvPr id="37" name="Shape 37"/>
          <p:cNvPicPr preferRelativeResize="0"/>
          <p:nvPr/>
        </p:nvPicPr>
        <p:blipFill>
          <a:blip r:embed="rId3">
            <a:alphaModFix/>
          </a:blip>
          <a:stretch>
            <a:fillRect/>
          </a:stretch>
        </p:blipFill>
        <p:spPr>
          <a:xfrm>
            <a:off x="13201650" y="6342325"/>
            <a:ext cx="2445981" cy="2363101"/>
          </a:xfrm>
          <a:prstGeom prst="rect">
            <a:avLst/>
          </a:prstGeom>
          <a:noFill/>
          <a:ln>
            <a:noFill/>
          </a:ln>
        </p:spPr>
      </p:pic>
      <p:pic>
        <p:nvPicPr>
          <p:cNvPr id="38" name="Shape 38"/>
          <p:cNvPicPr preferRelativeResize="0"/>
          <p:nvPr/>
        </p:nvPicPr>
        <p:blipFill>
          <a:blip r:embed="rId4">
            <a:alphaModFix/>
          </a:blip>
          <a:stretch>
            <a:fillRect/>
          </a:stretch>
        </p:blipFill>
        <p:spPr>
          <a:xfrm>
            <a:off x="15950625" y="6487423"/>
            <a:ext cx="2445974" cy="1999090"/>
          </a:xfrm>
          <a:prstGeom prst="rect">
            <a:avLst/>
          </a:prstGeom>
          <a:noFill/>
          <a:ln>
            <a:noFill/>
          </a:ln>
        </p:spPr>
      </p:pic>
      <p:pic>
        <p:nvPicPr>
          <p:cNvPr id="39" name="Shape 39"/>
          <p:cNvPicPr preferRelativeResize="0"/>
          <p:nvPr/>
        </p:nvPicPr>
        <p:blipFill rotWithShape="1">
          <a:blip r:embed="rId5">
            <a:alphaModFix/>
          </a:blip>
          <a:srcRect/>
          <a:stretch/>
        </p:blipFill>
        <p:spPr>
          <a:xfrm>
            <a:off x="18393382" y="28786684"/>
            <a:ext cx="2293799" cy="2656500"/>
          </a:xfrm>
          <a:prstGeom prst="rect">
            <a:avLst/>
          </a:prstGeom>
          <a:noFill/>
          <a:ln>
            <a:noFill/>
          </a:ln>
        </p:spPr>
      </p:pic>
      <p:pic>
        <p:nvPicPr>
          <p:cNvPr id="40" name="Shape 40"/>
          <p:cNvPicPr preferRelativeResize="0"/>
          <p:nvPr/>
        </p:nvPicPr>
        <p:blipFill rotWithShape="1">
          <a:blip r:embed="rId6">
            <a:alphaModFix/>
          </a:blip>
          <a:srcRect l="7741" r="11535"/>
          <a:stretch/>
        </p:blipFill>
        <p:spPr>
          <a:xfrm>
            <a:off x="914400" y="13585350"/>
            <a:ext cx="2781300" cy="4395775"/>
          </a:xfrm>
          <a:prstGeom prst="rect">
            <a:avLst/>
          </a:prstGeom>
          <a:noFill/>
          <a:ln>
            <a:noFill/>
          </a:ln>
        </p:spPr>
      </p:pic>
      <p:pic>
        <p:nvPicPr>
          <p:cNvPr id="41" name="Shape 41"/>
          <p:cNvPicPr preferRelativeResize="0"/>
          <p:nvPr/>
        </p:nvPicPr>
        <p:blipFill rotWithShape="1">
          <a:blip r:embed="rId7">
            <a:alphaModFix/>
          </a:blip>
          <a:srcRect l="22678" t="7872" r="32154" b="8107"/>
          <a:stretch/>
        </p:blipFill>
        <p:spPr>
          <a:xfrm>
            <a:off x="4364075" y="13585350"/>
            <a:ext cx="2834759" cy="4395775"/>
          </a:xfrm>
          <a:prstGeom prst="rect">
            <a:avLst/>
          </a:prstGeom>
          <a:noFill/>
          <a:ln>
            <a:noFill/>
          </a:ln>
        </p:spPr>
      </p:pic>
      <p:pic>
        <p:nvPicPr>
          <p:cNvPr id="42" name="Shape 42"/>
          <p:cNvPicPr preferRelativeResize="0"/>
          <p:nvPr/>
        </p:nvPicPr>
        <p:blipFill rotWithShape="1">
          <a:blip r:embed="rId8">
            <a:alphaModFix/>
          </a:blip>
          <a:srcRect l="7768" r="9852"/>
          <a:stretch/>
        </p:blipFill>
        <p:spPr>
          <a:xfrm>
            <a:off x="7955225" y="13585350"/>
            <a:ext cx="2834750" cy="4395775"/>
          </a:xfrm>
          <a:prstGeom prst="rect">
            <a:avLst/>
          </a:prstGeom>
          <a:noFill/>
          <a:ln>
            <a:noFill/>
          </a:ln>
        </p:spPr>
      </p:pic>
      <p:sp>
        <p:nvSpPr>
          <p:cNvPr id="43" name="Shape 43"/>
          <p:cNvSpPr txBox="1"/>
          <p:nvPr/>
        </p:nvSpPr>
        <p:spPr>
          <a:xfrm>
            <a:off x="4286250" y="18000325"/>
            <a:ext cx="2781300" cy="1416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Four step water detection process</a:t>
            </a:r>
          </a:p>
        </p:txBody>
      </p:sp>
      <p:sp>
        <p:nvSpPr>
          <p:cNvPr id="44" name="Shape 44"/>
          <p:cNvSpPr txBox="1"/>
          <p:nvPr/>
        </p:nvSpPr>
        <p:spPr>
          <a:xfrm>
            <a:off x="7981950" y="18000325"/>
            <a:ext cx="2781300" cy="1695599"/>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a:solidFill>
                  <a:schemeClr val="dk1"/>
                </a:solidFill>
                <a:latin typeface="Garamond"/>
                <a:ea typeface="Garamond"/>
                <a:cs typeface="Garamond"/>
                <a:sym typeface="Garamond"/>
              </a:rPr>
              <a:t>Calculate turbidity and algal information</a:t>
            </a:r>
          </a:p>
        </p:txBody>
      </p:sp>
      <p:sp>
        <p:nvSpPr>
          <p:cNvPr id="45" name="Shape 45"/>
          <p:cNvSpPr/>
          <p:nvPr/>
        </p:nvSpPr>
        <p:spPr>
          <a:xfrm>
            <a:off x="3695700" y="157734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 name="Shape 46"/>
          <p:cNvSpPr/>
          <p:nvPr/>
        </p:nvSpPr>
        <p:spPr>
          <a:xfrm>
            <a:off x="7205475" y="157734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 name="Shape 47"/>
          <p:cNvSpPr/>
          <p:nvPr/>
        </p:nvSpPr>
        <p:spPr>
          <a:xfrm>
            <a:off x="10796625" y="157734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8" name="Shape 48"/>
          <p:cNvPicPr preferRelativeResize="0"/>
          <p:nvPr/>
        </p:nvPicPr>
        <p:blipFill>
          <a:blip r:embed="rId9">
            <a:alphaModFix/>
          </a:blip>
          <a:stretch>
            <a:fillRect/>
          </a:stretch>
        </p:blipFill>
        <p:spPr>
          <a:xfrm>
            <a:off x="11546375" y="13585350"/>
            <a:ext cx="5837013" cy="4395775"/>
          </a:xfrm>
          <a:prstGeom prst="rect">
            <a:avLst/>
          </a:prstGeom>
          <a:noFill/>
          <a:ln>
            <a:noFill/>
          </a:ln>
        </p:spPr>
      </p:pic>
      <p:sp>
        <p:nvSpPr>
          <p:cNvPr id="49" name="Shape 49"/>
          <p:cNvSpPr txBox="1"/>
          <p:nvPr/>
        </p:nvSpPr>
        <p:spPr>
          <a:xfrm>
            <a:off x="13074237" y="18000325"/>
            <a:ext cx="2781300" cy="1695599"/>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dirty="0">
                <a:solidFill>
                  <a:schemeClr val="dk1"/>
                </a:solidFill>
                <a:latin typeface="Garamond"/>
                <a:ea typeface="Garamond"/>
                <a:cs typeface="Garamond"/>
                <a:sym typeface="Garamond"/>
              </a:rPr>
              <a:t>Output statistics</a:t>
            </a:r>
          </a:p>
        </p:txBody>
      </p:sp>
      <p:pic>
        <p:nvPicPr>
          <p:cNvPr id="50" name="Shape 50"/>
          <p:cNvPicPr preferRelativeResize="0"/>
          <p:nvPr/>
        </p:nvPicPr>
        <p:blipFill rotWithShape="1">
          <a:blip r:embed="rId10">
            <a:alphaModFix/>
          </a:blip>
          <a:srcRect/>
          <a:stretch/>
        </p:blipFill>
        <p:spPr>
          <a:xfrm>
            <a:off x="21654750" y="10161562"/>
            <a:ext cx="5132625" cy="6642224"/>
          </a:xfrm>
          <a:prstGeom prst="rect">
            <a:avLst/>
          </a:prstGeom>
          <a:noFill/>
          <a:ln>
            <a:noFill/>
          </a:ln>
        </p:spPr>
      </p:pic>
      <p:pic>
        <p:nvPicPr>
          <p:cNvPr id="51" name="Shape 51"/>
          <p:cNvPicPr preferRelativeResize="0"/>
          <p:nvPr/>
        </p:nvPicPr>
        <p:blipFill rotWithShape="1">
          <a:blip r:embed="rId11">
            <a:alphaModFix/>
          </a:blip>
          <a:srcRect l="12606" t="24434" r="11995" b="42894"/>
          <a:stretch/>
        </p:blipFill>
        <p:spPr>
          <a:xfrm>
            <a:off x="914400" y="28613100"/>
            <a:ext cx="5391151" cy="4152894"/>
          </a:xfrm>
          <a:prstGeom prst="rect">
            <a:avLst/>
          </a:prstGeom>
          <a:noFill/>
          <a:ln>
            <a:noFill/>
          </a:ln>
        </p:spPr>
      </p:pic>
      <p:pic>
        <p:nvPicPr>
          <p:cNvPr id="52" name="Shape 52"/>
          <p:cNvPicPr preferRelativeResize="0"/>
          <p:nvPr/>
        </p:nvPicPr>
        <p:blipFill>
          <a:blip r:embed="rId12">
            <a:alphaModFix/>
          </a:blip>
          <a:stretch>
            <a:fillRect/>
          </a:stretch>
        </p:blipFill>
        <p:spPr>
          <a:xfrm>
            <a:off x="18935112" y="12277424"/>
            <a:ext cx="2713850" cy="3037047"/>
          </a:xfrm>
          <a:prstGeom prst="rect">
            <a:avLst/>
          </a:prstGeom>
          <a:noFill/>
          <a:ln>
            <a:noFill/>
          </a:ln>
        </p:spPr>
      </p:pic>
      <p:sp>
        <p:nvSpPr>
          <p:cNvPr id="53" name="Shape 53"/>
          <p:cNvSpPr txBox="1"/>
          <p:nvPr/>
        </p:nvSpPr>
        <p:spPr>
          <a:xfrm>
            <a:off x="21031200" y="29222700"/>
            <a:ext cx="4457700" cy="1664399"/>
          </a:xfrm>
          <a:prstGeom prst="rect">
            <a:avLst/>
          </a:prstGeom>
          <a:noFill/>
          <a:ln>
            <a:noFill/>
          </a:ln>
        </p:spPr>
        <p:txBody>
          <a:bodyPr lIns="91425" tIns="91425" rIns="91425" bIns="91425" anchor="t" anchorCtr="0">
            <a:noAutofit/>
          </a:bodyPr>
          <a:lstStyle/>
          <a:p>
            <a:pPr algn="ctr" rtl="0">
              <a:spcBef>
                <a:spcPts val="0"/>
              </a:spcBef>
              <a:buNone/>
            </a:pPr>
            <a:r>
              <a:rPr lang="en-US" sz="2700" dirty="0">
                <a:latin typeface="Garamond"/>
                <a:ea typeface="Garamond"/>
                <a:cs typeface="Garamond"/>
                <a:sym typeface="Garamond"/>
              </a:rPr>
              <a:t>Lake Tahoe Basin </a:t>
            </a:r>
          </a:p>
          <a:p>
            <a:pPr algn="ctr" rtl="0">
              <a:spcBef>
                <a:spcPts val="0"/>
              </a:spcBef>
              <a:buNone/>
            </a:pPr>
            <a:r>
              <a:rPr lang="en-US" sz="2700" dirty="0">
                <a:latin typeface="Garamond"/>
                <a:ea typeface="Garamond"/>
                <a:cs typeface="Garamond"/>
                <a:sym typeface="Garamond"/>
              </a:rPr>
              <a:t>Management Unit, </a:t>
            </a:r>
          </a:p>
          <a:p>
            <a:pPr algn="ctr">
              <a:spcBef>
                <a:spcPts val="0"/>
              </a:spcBef>
              <a:buNone/>
            </a:pPr>
            <a:r>
              <a:rPr lang="en-US" sz="2700" dirty="0">
                <a:latin typeface="Garamond"/>
                <a:ea typeface="Garamond"/>
                <a:cs typeface="Garamond"/>
                <a:sym typeface="Garamond"/>
              </a:rPr>
              <a:t>USDA Forest Service</a:t>
            </a:r>
          </a:p>
        </p:txBody>
      </p:sp>
      <p:pic>
        <p:nvPicPr>
          <p:cNvPr id="54" name="Shape 54"/>
          <p:cNvPicPr preferRelativeResize="0"/>
          <p:nvPr/>
        </p:nvPicPr>
        <p:blipFill>
          <a:blip r:embed="rId13">
            <a:alphaModFix/>
          </a:blip>
          <a:stretch>
            <a:fillRect/>
          </a:stretch>
        </p:blipFill>
        <p:spPr>
          <a:xfrm>
            <a:off x="13411200" y="9792825"/>
            <a:ext cx="5029200" cy="2045224"/>
          </a:xfrm>
          <a:prstGeom prst="rect">
            <a:avLst/>
          </a:prstGeom>
          <a:noFill/>
          <a:ln>
            <a:noFill/>
          </a:ln>
        </p:spPr>
      </p:pic>
      <p:sp>
        <p:nvSpPr>
          <p:cNvPr id="55" name="Shape 55"/>
          <p:cNvSpPr txBox="1"/>
          <p:nvPr/>
        </p:nvSpPr>
        <p:spPr>
          <a:xfrm>
            <a:off x="12801600" y="8889282"/>
            <a:ext cx="8229600" cy="719699"/>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dirty="0">
                <a:latin typeface="Garamond"/>
                <a:ea typeface="Garamond"/>
                <a:cs typeface="Garamond"/>
                <a:sym typeface="Garamond"/>
              </a:rPr>
              <a:t>Landsat 4-5 (TM)            Landsat 8 (OLI)</a:t>
            </a:r>
          </a:p>
        </p:txBody>
      </p:sp>
      <p:sp>
        <p:nvSpPr>
          <p:cNvPr id="56" name="Shape 56"/>
          <p:cNvSpPr txBox="1"/>
          <p:nvPr/>
        </p:nvSpPr>
        <p:spPr>
          <a:xfrm>
            <a:off x="13639800" y="12021900"/>
            <a:ext cx="3803099" cy="719699"/>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dirty="0">
                <a:latin typeface="Garamond"/>
                <a:ea typeface="Garamond"/>
                <a:cs typeface="Garamond"/>
                <a:sym typeface="Garamond"/>
              </a:rPr>
              <a:t>Landsat 7 (ETM+)</a:t>
            </a:r>
          </a:p>
        </p:txBody>
      </p:sp>
    </p:spTree>
  </p:cSld>
  <p:clrMapOvr>
    <a:masterClrMapping/>
  </p:clrMapOvr>
  <p:transition spd="slow">
    <p:cut/>
  </p:transition>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388</Words>
  <Application>Microsoft Office PowerPoint</Application>
  <PresentationFormat>Custom</PresentationFormat>
  <Paragraphs>41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Questrial</vt:lpstr>
      <vt:lpstr>Arial</vt:lpstr>
      <vt:lpstr>Wingdings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Childs, Lauren M. (LARC-E3)[DEVELOP - Wise County (LaRC)]</cp:lastModifiedBy>
  <cp:revision>12</cp:revision>
  <dcterms:modified xsi:type="dcterms:W3CDTF">2015-10-23T16:50:23Z</dcterms:modified>
</cp:coreProperties>
</file>