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E2D"/>
    <a:srgbClr val="D2672B"/>
    <a:srgbClr val="236F99"/>
    <a:srgbClr val="8A5A9A"/>
    <a:srgbClr val="9DB23F"/>
    <a:srgbClr val="67A478"/>
    <a:srgbClr val="BA3A50"/>
    <a:srgbClr val="5372B3"/>
    <a:srgbClr val="8A8480"/>
    <a:srgbClr val="895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40" d="100"/>
          <a:sy n="40" d="100"/>
        </p:scale>
        <p:origin x="629" y="-2626"/>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BB23911A-C6CA-4196-B176-5C122A35B45B}" authorId="{77B347A8-9765-A4C3-5464-E43998E04CB8}" created="2025-01-24T21:54:18.998">
    <ac:deMkLst xmlns:ac="http://schemas.microsoft.com/office/drawing/2013/main/command">
      <pc:docMk xmlns:pc="http://schemas.microsoft.com/office/powerpoint/2013/main/command"/>
      <pc:sldMk xmlns:pc="http://schemas.microsoft.com/office/powerpoint/2013/main/command" cId="2680647682" sldId="290"/>
      <ac:spMk id="36" creationId="{DE3241B7-9DEB-7C6C-39C4-3C37AE7FC1D3}"/>
    </ac:deMkLst>
    <p188:txBody>
      <a:bodyPr/>
      <a:lstStyle/>
      <a:p>
        <a:r>
          <a:rPr lang="en-US"/>
          <a:t>Please ensure that all content fits within this red box. Delete this prior to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C13E2D"/>
                </a:solidFill>
              </a:defRPr>
            </a:lvl1pPr>
          </a:lstStyle>
          <a:p>
            <a:pPr lvl="0"/>
            <a:r>
              <a:rPr lang="en-US" dirty="0"/>
              <a:t>Study Area Wildland Fires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C13E2D"/>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7629"/>
              <a:ext cx="2195621" cy="2194216"/>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2384"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18/10/relationships/comments" Target="../comments/modernComment_122_9FC77002.xml"/><Relationship Id="rId7" Type="http://schemas.openxmlformats.org/officeDocument/2006/relationships/hyperlink" Target="https://support.office.com/en-us/article/Crop-a-picture-to-fit-in-a-shape-1CE8CF89-6A19-4EE4-82CA-4F8E8146959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devpedia.developexchange.com/dp/index.php?title=List_of_Satellite_Pictures"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DE3241B7-9DEB-7C6C-39C4-3C37AE7FC1D3}"/>
              </a:ext>
            </a:extLst>
          </p:cNvPr>
          <p:cNvSpPr/>
          <p:nvPr/>
        </p:nvSpPr>
        <p:spPr>
          <a:xfrm>
            <a:off x="932546" y="5231588"/>
            <a:ext cx="25527904" cy="2753441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Placeholder 16">
            <a:extLst>
              <a:ext uri="{FF2B5EF4-FFF2-40B4-BE49-F238E27FC236}">
                <a16:creationId xmlns:a16="http://schemas.microsoft.com/office/drawing/2014/main" id="{D93099A8-4D86-C3AC-8C79-324547B99793}"/>
              </a:ext>
            </a:extLst>
          </p:cNvPr>
          <p:cNvSpPr txBox="1">
            <a:spLocks/>
          </p:cNvSpPr>
          <p:nvPr/>
        </p:nvSpPr>
        <p:spPr>
          <a:xfrm>
            <a:off x="931962" y="16279648"/>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14 point font stated above).</a:t>
            </a:r>
          </a:p>
          <a:p>
            <a:r>
              <a:rPr lang="en-US" dirty="0">
                <a:solidFill>
                  <a:schemeClr val="tx1">
                    <a:lumMod val="75000"/>
                    <a:lumOff val="25000"/>
                  </a:schemeClr>
                </a:solidFill>
                <a:latin typeface="Garamond" panose="02020404030301010803" pitchFamily="18" charset="0"/>
              </a:rPr>
              <a:t>Don’t paste images of flowcharts—all images should be separate and editable.</a:t>
            </a:r>
          </a:p>
        </p:txBody>
      </p:sp>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173839"/>
            <a:ext cx="11516347"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60" y="11076921"/>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are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with the standard solid round bullet in your application area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122201"/>
            <a:ext cx="8568969"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5364994"/>
            <a:ext cx="11407715"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296128"/>
            <a:ext cx="822960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935593" y="20596818"/>
            <a:ext cx="9835317"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329902"/>
            <a:ext cx="962801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2048194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C13E2D"/>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buClr>
                <a:srgbClr val="C13E2D"/>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complete sentences with periods. Provide nuanced conclusions while remaining concise.</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562400"/>
            <a:ext cx="822960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9259878"/>
            <a:ext cx="7278066"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4363322"/>
            <a:ext cx="728803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585127"/>
            <a:ext cx="4542503"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Team Members</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9261337"/>
            <a:ext cx="2103120"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9261337"/>
            <a:ext cx="2103120"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9261337"/>
            <a:ext cx="2103120"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9261337"/>
            <a:ext cx="2103120" cy="2083075"/>
          </a:xfrm>
          <a:prstGeom prst="rect">
            <a:avLst/>
          </a:prstGeom>
        </p:spPr>
      </p:pic>
      <p:grpSp>
        <p:nvGrpSpPr>
          <p:cNvPr id="37" name="Group 36">
            <a:extLst>
              <a:ext uri="{FF2B5EF4-FFF2-40B4-BE49-F238E27FC236}">
                <a16:creationId xmlns:a16="http://schemas.microsoft.com/office/drawing/2014/main" id="{A3181F8D-B849-0B3C-C1B7-221987BB920E}"/>
              </a:ext>
            </a:extLst>
          </p:cNvPr>
          <p:cNvGrpSpPr/>
          <p:nvPr/>
        </p:nvGrpSpPr>
        <p:grpSpPr>
          <a:xfrm>
            <a:off x="1383205" y="29460864"/>
            <a:ext cx="1645920" cy="1645920"/>
            <a:chOff x="1394751" y="29466980"/>
            <a:chExt cx="1645920" cy="1645920"/>
          </a:xfrm>
        </p:grpSpPr>
        <p:pic>
          <p:nvPicPr>
            <p:cNvPr id="38" name="Picture 37" descr="A satellite image of the earth&#10;&#10;Description automatically generated with medium confidence">
              <a:extLst>
                <a:ext uri="{FF2B5EF4-FFF2-40B4-BE49-F238E27FC236}">
                  <a16:creationId xmlns:a16="http://schemas.microsoft.com/office/drawing/2014/main" id="{171C2F08-C992-2964-0B23-7C71714F48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39" name="TextBox 34">
              <a:extLst>
                <a:ext uri="{FF2B5EF4-FFF2-40B4-BE49-F238E27FC236}">
                  <a16:creationId xmlns:a16="http://schemas.microsoft.com/office/drawing/2014/main" id="{3DEB4326-B155-9A82-7777-C1EC721E5E1E}"/>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34" name="Text Placeholder 16">
            <a:extLst>
              <a:ext uri="{FF2B5EF4-FFF2-40B4-BE49-F238E27FC236}">
                <a16:creationId xmlns:a16="http://schemas.microsoft.com/office/drawing/2014/main" id="{82F2E12E-3BCC-7077-9F28-D9E75D6A3DFB}"/>
              </a:ext>
            </a:extLst>
          </p:cNvPr>
          <p:cNvSpPr txBox="1">
            <a:spLocks/>
          </p:cNvSpPr>
          <p:nvPr/>
        </p:nvSpPr>
        <p:spPr>
          <a:xfrm>
            <a:off x="14605026" y="617066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an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5" name="Text Placeholder 16">
            <a:extLst>
              <a:ext uri="{FF2B5EF4-FFF2-40B4-BE49-F238E27FC236}">
                <a16:creationId xmlns:a16="http://schemas.microsoft.com/office/drawing/2014/main" id="{61872416-B431-2EB4-FDD4-937AB2646D14}"/>
              </a:ext>
            </a:extLst>
          </p:cNvPr>
          <p:cNvSpPr txBox="1">
            <a:spLocks/>
          </p:cNvSpPr>
          <p:nvPr/>
        </p:nvSpPr>
        <p:spPr>
          <a:xfrm>
            <a:off x="971550" y="21467640"/>
            <a:ext cx="12744450" cy="11825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spacecraft icon for each Earth observation used. Satellite icons can be found on </a:t>
            </a:r>
            <a:r>
              <a:rPr lang="en-US" dirty="0" err="1">
                <a:solidFill>
                  <a:schemeClr val="tx1">
                    <a:lumMod val="75000"/>
                  </a:schemeClr>
                </a:solidFill>
                <a:latin typeface="Garamond" panose="02020404030301010803" pitchFamily="18" charset="0"/>
                <a:hlinkClick r:id="rId6"/>
              </a:rPr>
              <a:t>DEVELOPedia</a:t>
            </a:r>
            <a:r>
              <a:rPr lang="en-US" dirty="0">
                <a:solidFill>
                  <a:schemeClr val="tx1">
                    <a:lumMod val="75000"/>
                  </a:schemeClr>
                </a:solidFill>
                <a:latin typeface="Garamond" panose="02020404030301010803" pitchFamily="18" charset="0"/>
                <a:hlinkClick r:id="rId6"/>
              </a:rPr>
              <a:t>.</a:t>
            </a:r>
            <a:r>
              <a:rPr lang="en-US" dirty="0">
                <a:solidFill>
                  <a:schemeClr val="tx1">
                    <a:lumMod val="75000"/>
                  </a:schemeClr>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Include both the satellite name and sensor acronym but no additional information. An example is provided below: </a:t>
            </a:r>
          </a:p>
        </p:txBody>
      </p:sp>
      <p:sp>
        <p:nvSpPr>
          <p:cNvPr id="40" name="Text Placeholder 16">
            <a:extLst>
              <a:ext uri="{FF2B5EF4-FFF2-40B4-BE49-F238E27FC236}">
                <a16:creationId xmlns:a16="http://schemas.microsoft.com/office/drawing/2014/main" id="{E8A44652-6716-8D56-05A6-0E78100F3BA5}"/>
              </a:ext>
            </a:extLst>
          </p:cNvPr>
          <p:cNvSpPr txBox="1">
            <a:spLocks/>
          </p:cNvSpPr>
          <p:nvPr/>
        </p:nvSpPr>
        <p:spPr>
          <a:xfrm>
            <a:off x="14618828" y="132118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Focus on maps and figures for this section.</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this section has some sort of flow.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41" name="Text Placeholder 16">
            <a:extLst>
              <a:ext uri="{FF2B5EF4-FFF2-40B4-BE49-F238E27FC236}">
                <a16:creationId xmlns:a16="http://schemas.microsoft.com/office/drawing/2014/main" id="{AE892816-67A1-FD0E-330B-052504F21F20}"/>
              </a:ext>
            </a:extLst>
          </p:cNvPr>
          <p:cNvSpPr txBox="1">
            <a:spLocks/>
          </p:cNvSpPr>
          <p:nvPr/>
        </p:nvSpPr>
        <p:spPr>
          <a:xfrm>
            <a:off x="14648791" y="30071818"/>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42" name="Text Placeholder 16">
            <a:extLst>
              <a:ext uri="{FF2B5EF4-FFF2-40B4-BE49-F238E27FC236}">
                <a16:creationId xmlns:a16="http://schemas.microsoft.com/office/drawing/2014/main" id="{CD82C740-9347-F5E3-F028-14637CCCFBC7}"/>
              </a:ext>
            </a:extLst>
          </p:cNvPr>
          <p:cNvSpPr txBox="1">
            <a:spLocks/>
          </p:cNvSpPr>
          <p:nvPr/>
        </p:nvSpPr>
        <p:spPr>
          <a:xfrm>
            <a:off x="14681086" y="25200413"/>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
        <p:nvSpPr>
          <p:cNvPr id="43" name="Text Placeholder 16">
            <a:extLst>
              <a:ext uri="{FF2B5EF4-FFF2-40B4-BE49-F238E27FC236}">
                <a16:creationId xmlns:a16="http://schemas.microsoft.com/office/drawing/2014/main" id="{E246E5B1-B09B-3A68-8F82-CE9FF5F9F41B}"/>
              </a:ext>
            </a:extLst>
          </p:cNvPr>
          <p:cNvSpPr txBox="1">
            <a:spLocks/>
          </p:cNvSpPr>
          <p:nvPr/>
        </p:nvSpPr>
        <p:spPr>
          <a:xfrm>
            <a:off x="935899" y="26446061"/>
            <a:ext cx="9174477" cy="23989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7"/>
              </a:rPr>
              <a:t>here</a:t>
            </a:r>
            <a:r>
              <a:rPr lang="en-US" dirty="0">
                <a:solidFill>
                  <a:schemeClr val="tx1">
                    <a:lumMod val="75000"/>
                    <a:lumOff val="25000"/>
                  </a:schemeClr>
                </a:solidFill>
                <a:latin typeface="Garamond" panose="02020404030301010803" pitchFamily="18" charset="0"/>
              </a:rPr>
              <a:t>.</a:t>
            </a:r>
          </a:p>
        </p:txBody>
      </p:sp>
      <p:sp>
        <p:nvSpPr>
          <p:cNvPr id="44" name="Text Placeholder 16">
            <a:extLst>
              <a:ext uri="{FF2B5EF4-FFF2-40B4-BE49-F238E27FC236}">
                <a16:creationId xmlns:a16="http://schemas.microsoft.com/office/drawing/2014/main" id="{701BA685-6FB7-9E9C-A19C-25A3A20FBC96}"/>
              </a:ext>
            </a:extLst>
          </p:cNvPr>
          <p:cNvSpPr txBox="1">
            <a:spLocks/>
          </p:cNvSpPr>
          <p:nvPr/>
        </p:nvSpPr>
        <p:spPr>
          <a:xfrm>
            <a:off x="722815" y="315030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45" name="Text Placeholder 16">
            <a:extLst>
              <a:ext uri="{FF2B5EF4-FFF2-40B4-BE49-F238E27FC236}">
                <a16:creationId xmlns:a16="http://schemas.microsoft.com/office/drawing/2014/main" id="{90BBE47A-11F7-D8F8-1CD9-80C7BA2249DE}"/>
              </a:ext>
            </a:extLst>
          </p:cNvPr>
          <p:cNvSpPr txBox="1">
            <a:spLocks/>
          </p:cNvSpPr>
          <p:nvPr/>
        </p:nvSpPr>
        <p:spPr>
          <a:xfrm>
            <a:off x="3662592" y="3153898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6" name="Text Placeholder 16">
            <a:extLst>
              <a:ext uri="{FF2B5EF4-FFF2-40B4-BE49-F238E27FC236}">
                <a16:creationId xmlns:a16="http://schemas.microsoft.com/office/drawing/2014/main" id="{2B495474-2E21-E9CA-DC27-5A66EF30C212}"/>
              </a:ext>
            </a:extLst>
          </p:cNvPr>
          <p:cNvSpPr txBox="1">
            <a:spLocks/>
          </p:cNvSpPr>
          <p:nvPr/>
        </p:nvSpPr>
        <p:spPr>
          <a:xfrm>
            <a:off x="6570892" y="3155586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7" name="Text Placeholder 16">
            <a:extLst>
              <a:ext uri="{FF2B5EF4-FFF2-40B4-BE49-F238E27FC236}">
                <a16:creationId xmlns:a16="http://schemas.microsoft.com/office/drawing/2014/main" id="{C7272F76-6391-9A88-5FAA-E40324D0273E}"/>
              </a:ext>
            </a:extLst>
          </p:cNvPr>
          <p:cNvSpPr txBox="1">
            <a:spLocks/>
          </p:cNvSpPr>
          <p:nvPr/>
        </p:nvSpPr>
        <p:spPr>
          <a:xfrm>
            <a:off x="9493489" y="315562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8" name="Text Placeholder 16">
            <a:extLst>
              <a:ext uri="{FF2B5EF4-FFF2-40B4-BE49-F238E27FC236}">
                <a16:creationId xmlns:a16="http://schemas.microsoft.com/office/drawing/2014/main" id="{A7FDF65E-E368-1B2D-BEBD-3E297E1BB17F}"/>
              </a:ext>
            </a:extLst>
          </p:cNvPr>
          <p:cNvSpPr txBox="1">
            <a:spLocks/>
          </p:cNvSpPr>
          <p:nvPr/>
        </p:nvSpPr>
        <p:spPr>
          <a:xfrm>
            <a:off x="928002" y="606556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more information regarding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 </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image text should be at least 14 point font.</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9" name="TextBox 48">
            <a:extLst>
              <a:ext uri="{FF2B5EF4-FFF2-40B4-BE49-F238E27FC236}">
                <a16:creationId xmlns:a16="http://schemas.microsoft.com/office/drawing/2014/main" id="{A5A3E3C8-97F9-4063-B63E-F8763C06719A}"/>
              </a:ext>
            </a:extLst>
          </p:cNvPr>
          <p:cNvSpPr txBox="1"/>
          <p:nvPr/>
        </p:nvSpPr>
        <p:spPr>
          <a:xfrm>
            <a:off x="1079204" y="24836778"/>
            <a:ext cx="3973172" cy="461665"/>
          </a:xfrm>
          <a:prstGeom prst="rect">
            <a:avLst/>
          </a:prstGeom>
          <a:noFill/>
        </p:spPr>
        <p:txBody>
          <a:bodyPr wrap="square" rtlCol="0">
            <a:spAutoFit/>
          </a:bodyPr>
          <a:lstStyle/>
          <a:p>
            <a:pPr algn="ctr"/>
            <a:r>
              <a:rPr lang="en-US" sz="2400" dirty="0">
                <a:solidFill>
                  <a:schemeClr val="tx1">
                    <a:lumMod val="75000"/>
                    <a:lumOff val="25000"/>
                  </a:schemeClr>
                </a:solidFill>
                <a:latin typeface="Garamond" panose="02020404030301010803" pitchFamily="18" charset="0"/>
              </a:rPr>
              <a:t>Landsat 9 OLI-2</a:t>
            </a:r>
          </a:p>
        </p:txBody>
      </p:sp>
      <p:pic>
        <p:nvPicPr>
          <p:cNvPr id="50" name="Picture 49" descr="A satellite in space with solar panels&#10;&#10;Description automatically generated">
            <a:extLst>
              <a:ext uri="{FF2B5EF4-FFF2-40B4-BE49-F238E27FC236}">
                <a16:creationId xmlns:a16="http://schemas.microsoft.com/office/drawing/2014/main" id="{56D6C338-F777-B4A8-E9DB-36DF97D0D55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1871" y="22821070"/>
            <a:ext cx="3657600" cy="2114292"/>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17002</TotalTime>
  <Words>525</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96</cp:revision>
  <dcterms:created xsi:type="dcterms:W3CDTF">2019-02-05T16:32:03Z</dcterms:created>
  <dcterms:modified xsi:type="dcterms:W3CDTF">2025-01-27T20:19:23Z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