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7"/>
  </p:notesMasterIdLst>
  <p:sldIdLst>
    <p:sldId id="256" r:id="rId5"/>
    <p:sldId id="296" r:id="rId6"/>
    <p:sldId id="294" r:id="rId7"/>
    <p:sldId id="269" r:id="rId8"/>
    <p:sldId id="259" r:id="rId9"/>
    <p:sldId id="271" r:id="rId10"/>
    <p:sldId id="274" r:id="rId11"/>
    <p:sldId id="270" r:id="rId12"/>
    <p:sldId id="273" r:id="rId13"/>
    <p:sldId id="292" r:id="rId14"/>
    <p:sldId id="289" r:id="rId15"/>
    <p:sldId id="303" r:id="rId16"/>
    <p:sldId id="300" r:id="rId17"/>
    <p:sldId id="288" r:id="rId18"/>
    <p:sldId id="282" r:id="rId19"/>
    <p:sldId id="305" r:id="rId20"/>
    <p:sldId id="290" r:id="rId21"/>
    <p:sldId id="291" r:id="rId22"/>
    <p:sldId id="299" r:id="rId23"/>
    <p:sldId id="301" r:id="rId24"/>
    <p:sldId id="307" r:id="rId25"/>
    <p:sldId id="25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FDA52E-B336-9320-5DAB-9699F2088976}" name="Mccartney, Sean (GSFC-610.0)[SCIENCE SYSTEMS AND APPLICATIONS INC]" initials="SM" userId="S::smccart4@ndc.nasa.gov::e88bd411-76b0-4812-8fd7-62f268a53505" providerId="AD"/>
  <p188:author id="{EE2D433D-E8C7-3D45-24B0-8BA54B0AB354}" name="Marisa J. Smedsrud" initials="MS" userId="S::marisa.j.smedsrud@ama-inc.com::3a879f23-f3e8-46be-913f-43ff3a167cac" providerId="AD"/>
  <p188:author id="{291C175D-665C-E15C-5906-8F801A209BAC}" name="Ross, Kenton W. (LARC-E3)" initials="RKW(E" userId="S::kwross@ndc.nasa.gov::73e742de-0059-4beb-8279-f6afc2201575" providerId="AD"/>
  <p188:author id="{77B347A8-9765-A4C3-5464-E43998E04CB8}" name="Smedsrud, Marisa J. (LARC-E3)[RSES]" initials="SMJ(E" userId="S::mjsmedsr@ndc.nasa.gov::1b1cb6bd-eaaa-4051-8cbf-4cc1e9d80411" providerId="AD"/>
  <p188:author id="{A7E47EBC-9413-A6DC-DDF3-69438CBFAFA9}" name="Mahnoor Naeem" initials="MN" userId="S::mahnoor.naeem@ama-inc.com::2c7749cf-051e-4943-8319-30e0e2c65708" providerId="AD"/>
  <p188:author id="{1C22E9C3-3EF4-CF02-8D27-E2D91371D51B}" name="Christian E. Sarro" initials="CS" userId="S::christian.e.sarro@ama-inc.com::5ec11cec-539c-4542-92cc-a6ad1ab4089a" providerId="AD"/>
  <p188:author id="{DCD78CFB-5695-C7DD-0D00-6F168FBC9D51}" name="Madison A. Arndt" initials="MA" userId="S::madison.a.arndt@ama-inc.com::578e624d-0d15-4bd6-82d8-4175d66fd6c2" providerId="AD"/>
  <p188:author id="{62C2D4FE-475C-02FF-66B9-79A906E4EF5C}" name="Benjamin S. Silver" initials="BS" userId="S::benjamin.s.silver@ama-inc.com::88af26f9-8146-48b0-89e5-0db340bb089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7A478"/>
    <a:srgbClr val="005E67"/>
    <a:srgbClr val="10703F"/>
    <a:srgbClr val="008671"/>
    <a:srgbClr val="025C65"/>
    <a:srgbClr val="7D9171"/>
    <a:srgbClr val="AFC9A1"/>
    <a:srgbClr val="D8F6E0"/>
    <a:srgbClr val="C5E0B4"/>
    <a:srgbClr val="4AA7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035A3A-663A-1D56-75B0-2169171844CB}" v="25" dt="2024-03-19T21:03:27.907"/>
    <p1510:client id="{6EC2FC4B-7F0C-EEF1-F42D-D484DF827C6D}" v="3" dt="2024-03-19T18:51:46.585"/>
    <p1510:client id="{77304787-9356-D03B-34BF-64F2763ED2E6}" v="1" dt="2024-03-19T21:17:09.154"/>
    <p1510:client id="{BF2B5A6D-C460-5FFB-D1D4-1A4343E5477E}" v="17" dt="2024-03-20T12:47:38.778"/>
    <p1510:client id="{FB118BA3-6CF4-4AA4-5637-6FE2A0F7C8EB}" v="2" dt="2024-03-18T18:34:03.8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D0E093-D8B4-9C4B-AE2E-2D657A2CC790}" type="datetimeFigureOut">
              <a:rPr lang="en-US" smtClean="0"/>
              <a:t>3/21/2024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634832-CB61-F249-9EBA-9A73519C39EF}" type="slidenum">
              <a:rPr lang="en-US" smtClean="0"/>
              <a:t>‹#›</a:t>
            </a:fld>
            <a:endParaRPr lang="en-US"/>
          </a:p>
        </p:txBody>
      </p:sp>
    </p:spTree>
    <p:extLst>
      <p:ext uri="{BB962C8B-B14F-4D97-AF65-F5344CB8AC3E}">
        <p14:creationId xmlns:p14="http://schemas.microsoft.com/office/powerpoint/2010/main" val="1367627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science.nasa.gov/multimedia-galleries/spacecraft-icon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oi.org/10.1515/ami-2020-011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cience.nasa.gov/wp-content/uploads/2023/05/landsat9.png"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commons.wikimedia.org/wiki/File:Sentinel_2-IMG_5873-white_(crop).jpg" TargetMode="External"/><Relationship Id="rId4" Type="http://schemas.openxmlformats.org/officeDocument/2006/relationships/hyperlink" Target="https://commons.wikimedia.org/wiki/File:Sentinel_1-IMG_5874-white.jpg"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cience.nasa.gov/wp-content/uploads/2023/05/landsat9.png"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commons.wikimedia.org/wiki/File:Sentinel_2-IMG_5873-white_(crop).jpg"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r>
              <a:rPr lang="en-US">
                <a:ea typeface="Calibri"/>
                <a:cs typeface="Calibri"/>
              </a:rPr>
              <a:t>------------------------------------------------------------------------------------------------------</a:t>
            </a:r>
          </a:p>
          <a:p>
            <a:r>
              <a:rPr lang="en-US">
                <a:ea typeface="Calibri"/>
                <a:cs typeface="Calibri"/>
              </a:rPr>
              <a:t>Icons: Microsoft Office</a:t>
            </a:r>
          </a:p>
        </p:txBody>
      </p:sp>
      <p:sp>
        <p:nvSpPr>
          <p:cNvPr id="4" name="Slide Number Placeholder 3"/>
          <p:cNvSpPr>
            <a:spLocks noGrp="1"/>
          </p:cNvSpPr>
          <p:nvPr>
            <p:ph type="sldNum" sz="quarter" idx="5"/>
          </p:nvPr>
        </p:nvSpPr>
        <p:spPr/>
        <p:txBody>
          <a:bodyPr/>
          <a:lstStyle/>
          <a:p>
            <a:fld id="{B2634832-CB61-F249-9EBA-9A73519C39EF}" type="slidenum">
              <a:rPr lang="en-US" smtClean="0"/>
              <a:t>3</a:t>
            </a:fld>
            <a:endParaRPr lang="en-US"/>
          </a:p>
        </p:txBody>
      </p:sp>
    </p:spTree>
    <p:extLst>
      <p:ext uri="{BB962C8B-B14F-4D97-AF65-F5344CB8AC3E}">
        <p14:creationId xmlns:p14="http://schemas.microsoft.com/office/powerpoint/2010/main" val="3005339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Annual spectral reflectance indices using NDII over stretches of the East Kobuk and Colville River depict the river ice phenology and the date of freezing for each year show promising results for the use of NDII to capture changes in ice phenology in arctic and subarctic regions. </a:t>
            </a:r>
          </a:p>
        </p:txBody>
      </p:sp>
      <p:sp>
        <p:nvSpPr>
          <p:cNvPr id="4" name="Slide Number Placeholder 3"/>
          <p:cNvSpPr>
            <a:spLocks noGrp="1"/>
          </p:cNvSpPr>
          <p:nvPr>
            <p:ph type="sldNum" sz="quarter" idx="5"/>
          </p:nvPr>
        </p:nvSpPr>
        <p:spPr/>
        <p:txBody>
          <a:bodyPr/>
          <a:lstStyle/>
          <a:p>
            <a:fld id="{B2634832-CB61-F249-9EBA-9A73519C39EF}" type="slidenum">
              <a:rPr lang="en-US" smtClean="0"/>
              <a:t>12</a:t>
            </a:fld>
            <a:endParaRPr lang="en-US"/>
          </a:p>
        </p:txBody>
      </p:sp>
    </p:spTree>
    <p:extLst>
      <p:ext uri="{BB962C8B-B14F-4D97-AF65-F5344CB8AC3E}">
        <p14:creationId xmlns:p14="http://schemas.microsoft.com/office/powerpoint/2010/main" val="4091411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uFont typeface="Arial" panose="020B0604020202020204" pitchFamily="34" charset="0"/>
              <a:buChar char="•"/>
            </a:pPr>
            <a:r>
              <a:rPr lang="en-US">
                <a:effectLst/>
              </a:rPr>
              <a:t>We used the Normalized Difference Infrared Index to identify ice in optical imagery over the study period </a:t>
            </a:r>
            <a:endParaRPr lang="en-US"/>
          </a:p>
          <a:p>
            <a:pPr marL="742950" lvl="1" indent="-285750" rtl="0">
              <a:buFont typeface="Arial" panose="020B0604020202020204" pitchFamily="34" charset="0"/>
              <a:buChar char="•"/>
            </a:pPr>
            <a:r>
              <a:rPr lang="en-US">
                <a:effectLst/>
              </a:rPr>
              <a:t>This region was selected due to high image availability </a:t>
            </a:r>
          </a:p>
          <a:p>
            <a:pPr rtl="0">
              <a:buFont typeface="Arial" panose="020B0604020202020204" pitchFamily="34" charset="0"/>
              <a:buChar char="•"/>
            </a:pPr>
            <a:r>
              <a:rPr lang="en-US">
                <a:effectLst/>
              </a:rPr>
              <a:t>The above time series visualization illustrates the ice formation period over one year (2019) within a seven-mile stretch of the Colville </a:t>
            </a:r>
            <a:endParaRPr lang="en-US"/>
          </a:p>
          <a:p>
            <a:pPr rtl="0">
              <a:buFont typeface="Arial" panose="020B0604020202020204" pitchFamily="34" charset="0"/>
              <a:buChar char="•"/>
            </a:pPr>
            <a:r>
              <a:rPr lang="en-US">
                <a:effectLst/>
              </a:rPr>
              <a:t>We can compare the index classifications to the true color land cover depictions in the top right images </a:t>
            </a:r>
            <a:endParaRPr lang="en-US"/>
          </a:p>
          <a:p>
            <a:pPr rtl="0">
              <a:buFont typeface="Arial" panose="020B0604020202020204" pitchFamily="34" charset="0"/>
              <a:buChar char="•"/>
            </a:pPr>
            <a:r>
              <a:rPr lang="en-US">
                <a:effectLst/>
              </a:rPr>
              <a:t>Light blue indicates snow/ice cover, dark blue indicates open water, and red indicates sediment </a:t>
            </a:r>
            <a:endParaRPr lang="en-US"/>
          </a:p>
          <a:p>
            <a:pPr rtl="0">
              <a:buFont typeface="Arial" panose="020B0604020202020204" pitchFamily="34" charset="0"/>
              <a:buChar char="•"/>
            </a:pPr>
            <a:r>
              <a:rPr lang="en-US">
                <a:effectLst/>
              </a:rPr>
              <a:t>The open water region shrinks over the course of the fall, starting during the approximate 2019 ice onset date of October 14  </a:t>
            </a:r>
            <a:endParaRPr lang="en-US"/>
          </a:p>
          <a:p>
            <a:pPr rtl="0">
              <a:buFont typeface="Arial" panose="020B0604020202020204" pitchFamily="34" charset="0"/>
              <a:buChar char="•"/>
            </a:pPr>
            <a:r>
              <a:rPr lang="en-US">
                <a:effectLst/>
              </a:rPr>
              <a:t>We also compared NDII and temperature </a:t>
            </a:r>
            <a:endParaRPr lang="en-US"/>
          </a:p>
          <a:p>
            <a:pPr marL="742950" lvl="1" indent="-285750" rtl="0">
              <a:buFont typeface="Arial" panose="020B0604020202020204" pitchFamily="34" charset="0"/>
              <a:buChar char="•"/>
            </a:pPr>
            <a:r>
              <a:rPr lang="en-US">
                <a:effectLst/>
              </a:rPr>
              <a:t>The predictive functions have similar shapes </a:t>
            </a:r>
          </a:p>
          <a:p>
            <a:pPr marL="742950" lvl="1" indent="-285750" rtl="0">
              <a:buFont typeface="Arial" panose="020B0604020202020204" pitchFamily="34" charset="0"/>
              <a:buChar char="•"/>
            </a:pPr>
            <a:r>
              <a:rPr lang="en-US">
                <a:effectLst/>
              </a:rPr>
              <a:t>Near the start of the ice formation period, both temperature and NDII curves begin to increase until stabilizing once ice is nearly completely frozen </a:t>
            </a:r>
          </a:p>
          <a:p>
            <a:endParaRPr lang="en-US"/>
          </a:p>
        </p:txBody>
      </p:sp>
      <p:sp>
        <p:nvSpPr>
          <p:cNvPr id="4" name="Slide Number Placeholder 3"/>
          <p:cNvSpPr>
            <a:spLocks noGrp="1"/>
          </p:cNvSpPr>
          <p:nvPr>
            <p:ph type="sldNum" sz="quarter" idx="5"/>
          </p:nvPr>
        </p:nvSpPr>
        <p:spPr/>
        <p:txBody>
          <a:bodyPr/>
          <a:lstStyle/>
          <a:p>
            <a:fld id="{B2634832-CB61-F249-9EBA-9A73519C39EF}" type="slidenum">
              <a:rPr lang="en-US" smtClean="0"/>
              <a:t>13</a:t>
            </a:fld>
            <a:endParaRPr lang="en-US"/>
          </a:p>
        </p:txBody>
      </p:sp>
    </p:spTree>
    <p:extLst>
      <p:ext uri="{BB962C8B-B14F-4D97-AF65-F5344CB8AC3E}">
        <p14:creationId xmlns:p14="http://schemas.microsoft.com/office/powerpoint/2010/main" val="776293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Synthetic Aperture Radar (SAR) was utilized to analyze backscatter to detect ice formation. Sentinel-1 C-SAR data was filtered to acquire imagery for the fall, particularly from September 1st to November 30th to focus the analysis on the fall freeze-up period as well as to supplement the results found with the passive sensors. The dataset was filtered to only include images with the VV and VH polarizations and the Interferometric Wide instrument mode as they are commonly used for surface analysis. A speckle filter was applied to the Sentinel-1 images to reduce the noise and speckles.</a:t>
            </a:r>
          </a:p>
          <a:p>
            <a:endParaRPr lang="en-US"/>
          </a:p>
          <a:p>
            <a:r>
              <a:rPr lang="en-US"/>
              <a:t>The SAR imagery was analyzed by investigating the mean values of the VV and VH bands from the ascending and descending satellites aboard Sentinel-1. The mean backscatter values were taken for both the descending and ascending orbits to detect differences between the two, primarily looking for significantly higher backscatter values which may indicate ice presence.</a:t>
            </a:r>
            <a:endParaRPr lang="en-US">
              <a:ea typeface="Calibri"/>
              <a:cs typeface="Calibri"/>
            </a:endParaRPr>
          </a:p>
          <a:p>
            <a:endParaRPr lang="en-US">
              <a:ea typeface="Calibri"/>
              <a:cs typeface="Calibri"/>
            </a:endParaRPr>
          </a:p>
          <a:p>
            <a:r>
              <a:rPr lang="en-US"/>
              <a:t>------------------------------Image Information Below ------------------------------</a:t>
            </a:r>
            <a:endParaRPr lang="en-US">
              <a:ea typeface="Calibri" panose="020F0502020204030204"/>
              <a:cs typeface="Calibri" panose="020F0502020204030204"/>
            </a:endParaRPr>
          </a:p>
          <a:p>
            <a:r>
              <a:rPr lang="en-US"/>
              <a:t>Sentinel-1 Satellite Icon</a:t>
            </a:r>
            <a:endParaRPr lang="en-US">
              <a:ea typeface="Calibri"/>
              <a:cs typeface="Calibri"/>
            </a:endParaRPr>
          </a:p>
          <a:p>
            <a:r>
              <a:rPr lang="en-US"/>
              <a:t>Image Credit: ESA</a:t>
            </a:r>
            <a:endParaRPr lang="en-US">
              <a:ea typeface="Calibri"/>
              <a:cs typeface="Calibri"/>
            </a:endParaRPr>
          </a:p>
          <a:p>
            <a:r>
              <a:rPr lang="en-US"/>
              <a:t>Image Source: </a:t>
            </a:r>
            <a:r>
              <a:rPr lang="en-US">
                <a:hlinkClick r:id="rId3"/>
              </a:rPr>
              <a:t>https://science.nasa.gov/multimedia-galleries/spacecraft-icons</a:t>
            </a:r>
            <a:r>
              <a:rPr lang="en-US"/>
              <a:t> (public domain)</a:t>
            </a:r>
            <a:endParaRPr lang="en-US">
              <a:ea typeface="Calibri"/>
              <a:cs typeface="Calibri"/>
            </a:endParaRPr>
          </a:p>
          <a:p>
            <a:endParaRPr lang="en-US"/>
          </a:p>
          <a:p>
            <a:r>
              <a:rPr lang="en-US"/>
              <a:t>All images and figures created by the DEVELOP team</a:t>
            </a:r>
            <a:endParaRPr lang="en-US">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B2634832-CB61-F249-9EBA-9A73519C39EF}" type="slidenum">
              <a:rPr lang="en-US" smtClean="0"/>
              <a:t>14</a:t>
            </a:fld>
            <a:endParaRPr lang="en-US"/>
          </a:p>
        </p:txBody>
      </p:sp>
    </p:spTree>
    <p:extLst>
      <p:ext uri="{BB962C8B-B14F-4D97-AF65-F5344CB8AC3E}">
        <p14:creationId xmlns:p14="http://schemas.microsoft.com/office/powerpoint/2010/main" val="749825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Through our analysis using Sentinel-1 we found that the VH band mean backscatter was consistently low when water was present and relatively higher when ice was formed. During the formation process, the VH backscatter values had a somewhat linear increase. This trend was seen throughout the study period from 2017 to 2023. However, across the years the inflection point changed. For example, in 2023, the ice formation began around a week earlier than other years and had a quicker jump from water to ice. In 2019, water was present in the river for longer and ice began forming in mid-October.</a:t>
            </a:r>
          </a:p>
        </p:txBody>
      </p:sp>
      <p:sp>
        <p:nvSpPr>
          <p:cNvPr id="4" name="Slide Number Placeholder 3"/>
          <p:cNvSpPr>
            <a:spLocks noGrp="1"/>
          </p:cNvSpPr>
          <p:nvPr>
            <p:ph type="sldNum" sz="quarter" idx="5"/>
          </p:nvPr>
        </p:nvSpPr>
        <p:spPr/>
        <p:txBody>
          <a:bodyPr/>
          <a:lstStyle/>
          <a:p>
            <a:fld id="{B2634832-CB61-F249-9EBA-9A73519C39EF}" type="slidenum">
              <a:rPr lang="en-US" smtClean="0"/>
              <a:t>15</a:t>
            </a:fld>
            <a:endParaRPr lang="en-US"/>
          </a:p>
        </p:txBody>
      </p:sp>
    </p:spTree>
    <p:extLst>
      <p:ext uri="{BB962C8B-B14F-4D97-AF65-F5344CB8AC3E}">
        <p14:creationId xmlns:p14="http://schemas.microsoft.com/office/powerpoint/2010/main" val="2090802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GIF depicts one day each year in mid October from 2017 to 2023. The dates were picked to try to be as close to one another as possible during the river ice formation time however because of satellite imagery availability this was not always possible. (mention Sentinel-1 ascending stopping in 2022). In 2017 and 2018, the VV mean values were low indicating a smooth surface of water. 2019 has a high VV value meaning the river's surface became more rough. This data is shown with the temperature data for the respective dates. </a:t>
            </a:r>
          </a:p>
        </p:txBody>
      </p:sp>
      <p:sp>
        <p:nvSpPr>
          <p:cNvPr id="4" name="Slide Number Placeholder 3"/>
          <p:cNvSpPr>
            <a:spLocks noGrp="1"/>
          </p:cNvSpPr>
          <p:nvPr>
            <p:ph type="sldNum" sz="quarter" idx="5"/>
          </p:nvPr>
        </p:nvSpPr>
        <p:spPr/>
        <p:txBody>
          <a:bodyPr/>
          <a:lstStyle/>
          <a:p>
            <a:fld id="{B2634832-CB61-F249-9EBA-9A73519C39EF}" type="slidenum">
              <a:rPr lang="en-US" smtClean="0"/>
              <a:t>16</a:t>
            </a:fld>
            <a:endParaRPr lang="en-US"/>
          </a:p>
        </p:txBody>
      </p:sp>
    </p:spTree>
    <p:extLst>
      <p:ext uri="{BB962C8B-B14F-4D97-AF65-F5344CB8AC3E}">
        <p14:creationId xmlns:p14="http://schemas.microsoft.com/office/powerpoint/2010/main" val="1584639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plot depicts the correlation between temperature and VH backscatter mean. Around the time when temperature hits 0 degrees Celsius, the VV backscatter begins to increase as ice begins to form and as temperature lowers, the backscatter continues to increase.</a:t>
            </a:r>
          </a:p>
        </p:txBody>
      </p:sp>
      <p:sp>
        <p:nvSpPr>
          <p:cNvPr id="4" name="Slide Number Placeholder 3"/>
          <p:cNvSpPr>
            <a:spLocks noGrp="1"/>
          </p:cNvSpPr>
          <p:nvPr>
            <p:ph type="sldNum" sz="quarter" idx="5"/>
          </p:nvPr>
        </p:nvSpPr>
        <p:spPr/>
        <p:txBody>
          <a:bodyPr/>
          <a:lstStyle/>
          <a:p>
            <a:fld id="{B2634832-CB61-F249-9EBA-9A73519C39EF}" type="slidenum">
              <a:rPr lang="en-US" smtClean="0"/>
              <a:t>17</a:t>
            </a:fld>
            <a:endParaRPr lang="en-US"/>
          </a:p>
        </p:txBody>
      </p:sp>
    </p:spTree>
    <p:extLst>
      <p:ext uri="{BB962C8B-B14F-4D97-AF65-F5344CB8AC3E}">
        <p14:creationId xmlns:p14="http://schemas.microsoft.com/office/powerpoint/2010/main" val="3274428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GIF depicts the timeline of the river freezing up in the fall of 2020. The images were chosen based on satellite image availability for that portion of the river. The images are complimented by the temperature and VV backscatter mean plots. A correlation can be seen between VV backscatter values and the air temperature. The darker blue area of the river is reflective of lower VV values which indicates a smoother surface which can be seen as water. The lighter blue is reflective of high VV values which indicate rougher surfaces, possibly depicting ice. </a:t>
            </a:r>
          </a:p>
        </p:txBody>
      </p:sp>
      <p:sp>
        <p:nvSpPr>
          <p:cNvPr id="4" name="Slide Number Placeholder 3"/>
          <p:cNvSpPr>
            <a:spLocks noGrp="1"/>
          </p:cNvSpPr>
          <p:nvPr>
            <p:ph type="sldNum" sz="quarter" idx="5"/>
          </p:nvPr>
        </p:nvSpPr>
        <p:spPr/>
        <p:txBody>
          <a:bodyPr/>
          <a:lstStyle/>
          <a:p>
            <a:fld id="{B2634832-CB61-F249-9EBA-9A73519C39EF}" type="slidenum">
              <a:rPr lang="en-US" smtClean="0"/>
              <a:t>18</a:t>
            </a:fld>
            <a:endParaRPr lang="en-US"/>
          </a:p>
        </p:txBody>
      </p:sp>
    </p:spTree>
    <p:extLst>
      <p:ext uri="{BB962C8B-B14F-4D97-AF65-F5344CB8AC3E}">
        <p14:creationId xmlns:p14="http://schemas.microsoft.com/office/powerpoint/2010/main" val="1914828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There were errors in our study pertaining to the satellite images and river phenology more generally. While we used multiple Earth observations datasets, each presented unique challenges.  While we originally intended to use the Harmonized Landsat Sentinel-2 (HLS) dataset, there were considerable gaps that undermined its usability. Both the Landsat and Sentinel datasets have low temporal resolutions that limited the number of days with useable images, and the lack of sunlight in the winter prevented us from having any images after early November. Even usable images often only partially overlapped with the caribou migration sites identified by our project partners. Some years also lacked data, as Landsat 8 had no data for 2022 and 2023 and Sentinel-1B was discontinued after 2022 due to satellite malfunctions. Many images from both satellites contained cloud cover, and we struggled to accurately remove them. Our methods were effective for some images but also extraneously removed snow cover.  Identifying pixels for analysis was also challenging due to complexities in working with hydrological data. Season water level fluctuations, unequal flow distribution, and changes in river sediment deposition all yielded uncertainty in accurately identifying water, even if partially alleviated through NDWI calculations. Because of spatial heterogeneity throughout long river sections, our summary statistics may not accurately explain ice phenology conditions at different points in the same study area. Finally, while we could identify ice, we could not differentiate between different ice cover types. Any areas with ice therefore are not necessarily be strong or thick enough for caribou to cross.</a:t>
            </a:r>
          </a:p>
          <a:p>
            <a:endParaRPr lang="en-US"/>
          </a:p>
          <a:p>
            <a:r>
              <a:rPr lang="en-US"/>
              <a:t>----------------------------------------------------------------------------------------------</a:t>
            </a:r>
          </a:p>
          <a:p>
            <a:r>
              <a:rPr lang="en-US"/>
              <a:t>Icons: Microsoft Office</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B2634832-CB61-F249-9EBA-9A73519C39EF}" type="slidenum">
              <a:rPr lang="en-US" smtClean="0"/>
              <a:t>19</a:t>
            </a:fld>
            <a:endParaRPr lang="en-US"/>
          </a:p>
        </p:txBody>
      </p:sp>
    </p:spTree>
    <p:extLst>
      <p:ext uri="{BB962C8B-B14F-4D97-AF65-F5344CB8AC3E}">
        <p14:creationId xmlns:p14="http://schemas.microsoft.com/office/powerpoint/2010/main" val="2213457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uFont typeface="Arial" panose="020B0604020202020204" pitchFamily="34" charset="0"/>
              <a:buChar char="•"/>
            </a:pPr>
            <a:r>
              <a:rPr lang="en-US">
                <a:effectLst/>
              </a:rPr>
              <a:t>Radar is a more accurate river ice presence predictor than optical </a:t>
            </a:r>
          </a:p>
          <a:p>
            <a:pPr marL="742950" lvl="1" indent="-285750" rtl="0">
              <a:buFont typeface="Arial" panose="020B0604020202020204" pitchFamily="34" charset="0"/>
              <a:buChar char="•"/>
            </a:pPr>
            <a:r>
              <a:rPr lang="en-US">
                <a:effectLst/>
              </a:rPr>
              <a:t>We noticed stronger trends in the relationships between backscatter and time than spectral reflectance index values </a:t>
            </a:r>
          </a:p>
          <a:p>
            <a:pPr marL="742950" lvl="1" indent="-285750" rtl="0">
              <a:buFont typeface="Arial" panose="020B0604020202020204" pitchFamily="34" charset="0"/>
              <a:buChar char="•"/>
            </a:pPr>
            <a:r>
              <a:rPr lang="en-US">
                <a:effectLst/>
              </a:rPr>
              <a:t>Could be due to its higher temporal resolution and insensitivity cloud coverages </a:t>
            </a:r>
          </a:p>
          <a:p>
            <a:pPr rtl="0">
              <a:buFont typeface="Arial" panose="020B0604020202020204" pitchFamily="34" charset="0"/>
              <a:buChar char="•"/>
            </a:pPr>
            <a:r>
              <a:rPr lang="en-US">
                <a:effectLst/>
              </a:rPr>
              <a:t>Optical imagery can better identify ice onset dates: </a:t>
            </a:r>
          </a:p>
          <a:p>
            <a:pPr marL="742950" lvl="1" indent="-285750" rtl="0">
              <a:buFont typeface="Arial" panose="020B0604020202020204" pitchFamily="34" charset="0"/>
              <a:buChar char="•"/>
            </a:pPr>
            <a:r>
              <a:rPr lang="en-US">
                <a:effectLst/>
              </a:rPr>
              <a:t>While there is a correlation between backscatter measurements and ice coverage, there are no known binary decision thresholds </a:t>
            </a:r>
          </a:p>
          <a:p>
            <a:pPr rtl="0">
              <a:buFont typeface="Arial" panose="020B0604020202020204" pitchFamily="34" charset="0"/>
              <a:buChar char="•"/>
            </a:pPr>
            <a:r>
              <a:rPr lang="en-US">
                <a:effectLst/>
              </a:rPr>
              <a:t>Indices could not robustly distinguish between spectral similarities of snow/ice/cloud </a:t>
            </a:r>
          </a:p>
          <a:p>
            <a:pPr marL="742950" lvl="1" indent="-285750" rtl="0">
              <a:buFont typeface="Arial" panose="020B0604020202020204" pitchFamily="34" charset="0"/>
              <a:buChar char="•"/>
            </a:pPr>
            <a:r>
              <a:rPr lang="en-US">
                <a:effectLst/>
              </a:rPr>
              <a:t>This means that we had to classify snow/ice as the same color for the optical time series maps </a:t>
            </a:r>
          </a:p>
          <a:p>
            <a:pPr marL="742950" lvl="1" indent="-285750" rtl="0">
              <a:buFont typeface="Arial" panose="020B0604020202020204" pitchFamily="34" charset="0"/>
              <a:buChar char="•"/>
            </a:pPr>
            <a:r>
              <a:rPr lang="en-US">
                <a:effectLst/>
              </a:rPr>
              <a:t>It also means that clouds might be impacting index values </a:t>
            </a:r>
          </a:p>
          <a:p>
            <a:pPr rtl="0">
              <a:buFont typeface="Arial" panose="020B0604020202020204" pitchFamily="34" charset="0"/>
              <a:buChar char="•"/>
            </a:pPr>
            <a:r>
              <a:rPr lang="en-US">
                <a:effectLst/>
              </a:rPr>
              <a:t>In summary, we found radar data more useful in quantifying ice coverage throughout the study period due to the aforementioned correlations and lack of cloud distortions, but optical is still useful in qualitatively assessing ice phase changes </a:t>
            </a:r>
          </a:p>
          <a:p>
            <a:endParaRPr lang="en-US">
              <a:ea typeface="Calibri"/>
              <a:cs typeface="Calibri"/>
            </a:endParaRPr>
          </a:p>
          <a:p>
            <a:r>
              <a:rPr lang="en-US"/>
              <a:t>----------------------------------------------------------------------------------------------</a:t>
            </a:r>
          </a:p>
          <a:p>
            <a:r>
              <a:rPr lang="en-US"/>
              <a:t>Icons: Microsoft Office</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B2634832-CB61-F249-9EBA-9A73519C39EF}" type="slidenum">
              <a:rPr lang="en-US" smtClean="0"/>
              <a:t>20</a:t>
            </a:fld>
            <a:endParaRPr lang="en-US"/>
          </a:p>
        </p:txBody>
      </p:sp>
    </p:spTree>
    <p:extLst>
      <p:ext uri="{BB962C8B-B14F-4D97-AF65-F5344CB8AC3E}">
        <p14:creationId xmlns:p14="http://schemas.microsoft.com/office/powerpoint/2010/main" val="2046983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Missing Optical Imagery: While the Sentinel-1 A/B datasets contained ample usable data, the optical data contained considerable gaps. Future work should use more substantial optical imagery datasets through acquiring missing 2017 and 2018 Sentinel-2 imagery within the study area. This includes harnessing the advantages of higher Landsat data availability from the recent release of Landsat-9 imagery. </a:t>
            </a:r>
          </a:p>
          <a:p>
            <a:r>
              <a:rPr lang="en-US">
                <a:cs typeface="Calibri"/>
              </a:rPr>
              <a:t>Temperature Data Validation: The aforementioned optical imagery challenges warrant additional data validation initiatives to verify the presence/absence of ice throughout the study period. We began comparing temperature and index/backscattering values, but future research should complete more advanced validation initiatives. Stakeholders could aggregate measurements from multiple weather stations and/or compare ice phenology results to in situ data to more accurately estimate ice formation times and duration.</a:t>
            </a:r>
          </a:p>
          <a:p>
            <a:r>
              <a:rPr lang="en-US">
                <a:cs typeface="Calibri"/>
              </a:rPr>
              <a:t>Crossable Ice Thresholds: While we could predict presence and absence of ice, our data offered a limited capacity to characterize ice types or quantify its thickness. Knowing this information would allow biologists to differentiate between ice strong enough to support caribou and conduct more accurate risk assessments at crossing locations.</a:t>
            </a:r>
          </a:p>
          <a:p>
            <a:r>
              <a:rPr lang="en-US">
                <a:cs typeface="Calibri"/>
              </a:rPr>
              <a:t>Ice Classification Models: Limitations in both optical and radar imagery underscore the importance of designing more advanced ice analysis workflows. Given similarities in the spectral reflectances between ice and snow/cloud cover, future researchers should develop a supervised classification model. This algorithm should be trained on images encompassing various dates, atmospheric conditions, topographies, etc.   </a:t>
            </a:r>
          </a:p>
          <a:p>
            <a:r>
              <a:rPr lang="en-US">
                <a:cs typeface="Calibri"/>
              </a:rPr>
              <a:t> </a:t>
            </a:r>
            <a:endParaRPr lang="en-US"/>
          </a:p>
          <a:p>
            <a:r>
              <a:rPr lang="en-US"/>
              <a:t>----------------------------------------------------------------------------------------------</a:t>
            </a:r>
            <a:endParaRPr lang="en-US">
              <a:cs typeface="Calibri"/>
            </a:endParaRPr>
          </a:p>
          <a:p>
            <a:r>
              <a:rPr lang="en-US"/>
              <a:t>Icons: Microsoft Office</a:t>
            </a:r>
            <a:endParaRPr lang="en-US">
              <a:cs typeface="Calibri"/>
            </a:endParaRPr>
          </a:p>
        </p:txBody>
      </p:sp>
      <p:sp>
        <p:nvSpPr>
          <p:cNvPr id="4" name="Slide Number Placeholder 3"/>
          <p:cNvSpPr>
            <a:spLocks noGrp="1"/>
          </p:cNvSpPr>
          <p:nvPr>
            <p:ph type="sldNum" sz="quarter" idx="5"/>
          </p:nvPr>
        </p:nvSpPr>
        <p:spPr/>
        <p:txBody>
          <a:bodyPr/>
          <a:lstStyle/>
          <a:p>
            <a:fld id="{B2634832-CB61-F249-9EBA-9A73519C39EF}" type="slidenum">
              <a:rPr lang="en-US" smtClean="0"/>
              <a:t>21</a:t>
            </a:fld>
            <a:endParaRPr lang="en-US"/>
          </a:p>
        </p:txBody>
      </p:sp>
    </p:spTree>
    <p:extLst>
      <p:ext uri="{BB962C8B-B14F-4D97-AF65-F5344CB8AC3E}">
        <p14:creationId xmlns:p14="http://schemas.microsoft.com/office/powerpoint/2010/main" val="1210856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cs typeface="Calibri" panose="020F0502020204030204"/>
              </a:rPr>
              <a:t>Climate breakdown has caused disproportionate warming in arctic regions and higher latitudes, and these changes have delayed the onset of river ice as well as increased the time between the onset of freezing and ice levels that are crossable. Caribou are adept swimmers and commonly swim across open water including rivers, but increased duration of partially-frozen rivers poses the risk of delaying, lengthening, and altering migratory patterns in the fall season where caribou travel towards calving grounds and readily available, high-energy feed in the southern extent of their range. Migratory cues in caribou are triggered mainly by snow fall and falling temperatures and supplemented by changes in plant senescence and changes in wind. Partially-frozen rivers act as barriers to migration, and cause migratory patterns in caribou to become more bioenergetically costly, </a:t>
            </a:r>
            <a:r>
              <a:rPr lang="en-US"/>
              <a:t>negatively</a:t>
            </a:r>
            <a:r>
              <a:rPr lang="en-US">
                <a:cs typeface="Calibri" panose="020F0502020204030204"/>
              </a:rPr>
              <a:t> affecting reproductive success and herd size. These changes would also affect the variability of migration routes, which could present challenges of access in the communities that rely on the herd as a food source. </a:t>
            </a:r>
          </a:p>
          <a:p>
            <a:pPr>
              <a:lnSpc>
                <a:spcPct val="90000"/>
              </a:lnSpc>
              <a:spcBef>
                <a:spcPts val="1000"/>
              </a:spcBef>
            </a:pPr>
            <a:r>
              <a:rPr lang="en-US">
                <a:ea typeface="Calibri"/>
                <a:cs typeface="Calibri" panose="020F0502020204030204"/>
              </a:rPr>
              <a:t>There are feedbacks created by migration in caribou that have a positive effect on herd size, in conjunction with feedbacks in herd size that increase migratory capability. It is accepted that there are threshold herd sizes that allow the herd to trigger long-distance migrations. The impediment of migration through extending durations in partially-frozen river ice (such as pancake ice) would have negative effects on the population of the herd through the diminishment of these mechanisms. </a:t>
            </a:r>
            <a:endParaRPr lang="en-US">
              <a:cs typeface="Calibri" panose="020F0502020204030204"/>
            </a:endParaRPr>
          </a:p>
          <a:p>
            <a:pPr>
              <a:lnSpc>
                <a:spcPct val="90000"/>
              </a:lnSpc>
              <a:spcBef>
                <a:spcPts val="1000"/>
              </a:spcBef>
            </a:pPr>
            <a:r>
              <a:rPr lang="en-US">
                <a:cs typeface="Calibri" panose="020F0502020204030204"/>
              </a:rPr>
              <a:t> </a:t>
            </a:r>
            <a:endParaRPr lang="en-US">
              <a:ea typeface="Calibri"/>
              <a:cs typeface="Calibri" panose="020F0502020204030204"/>
            </a:endParaRPr>
          </a:p>
          <a:p>
            <a:pPr>
              <a:lnSpc>
                <a:spcPct val="90000"/>
              </a:lnSpc>
              <a:spcBef>
                <a:spcPts val="1000"/>
              </a:spcBef>
            </a:pPr>
            <a:r>
              <a:rPr lang="en-US">
                <a:ea typeface="Calibri"/>
                <a:cs typeface="Calibri" panose="020F0502020204030204"/>
              </a:rPr>
              <a:t>--------------------------------------------------------------------------------------------------------</a:t>
            </a:r>
          </a:p>
          <a:p>
            <a:pPr>
              <a:lnSpc>
                <a:spcPct val="90000"/>
              </a:lnSpc>
              <a:spcBef>
                <a:spcPts val="1000"/>
              </a:spcBef>
            </a:pPr>
            <a:r>
              <a:rPr lang="en-US" b="0" i="0">
                <a:solidFill>
                  <a:srgbClr val="333333"/>
                </a:solidFill>
                <a:effectLst/>
                <a:latin typeface="-apple-system"/>
              </a:rPr>
              <a:t>Cameron, M.D., Eisaguirre, J.M., Breed, G.A. </a:t>
            </a:r>
            <a:r>
              <a:rPr lang="en-US" b="0" i="1">
                <a:solidFill>
                  <a:srgbClr val="333333"/>
                </a:solidFill>
                <a:effectLst/>
                <a:latin typeface="-apple-system"/>
              </a:rPr>
              <a:t>et al.</a:t>
            </a:r>
            <a:r>
              <a:rPr lang="en-US" b="0" i="0">
                <a:solidFill>
                  <a:srgbClr val="333333"/>
                </a:solidFill>
                <a:effectLst/>
                <a:latin typeface="-apple-system"/>
              </a:rPr>
              <a:t> (2021). Mechanistic movement models identify continuously updated autumn migration cues in Arctic caribou. </a:t>
            </a:r>
            <a:r>
              <a:rPr lang="en-US" b="0" i="1">
                <a:solidFill>
                  <a:srgbClr val="333333"/>
                </a:solidFill>
                <a:effectLst/>
                <a:latin typeface="-apple-system"/>
              </a:rPr>
              <a:t>Mov Ecol</a:t>
            </a:r>
            <a:r>
              <a:rPr lang="en-US" b="0" i="0">
                <a:solidFill>
                  <a:srgbClr val="333333"/>
                </a:solidFill>
                <a:effectLst/>
                <a:latin typeface="-apple-system"/>
              </a:rPr>
              <a:t> </a:t>
            </a:r>
            <a:r>
              <a:rPr lang="en-US" b="1" i="0">
                <a:solidFill>
                  <a:srgbClr val="333333"/>
                </a:solidFill>
                <a:effectLst/>
                <a:latin typeface="-apple-system"/>
              </a:rPr>
              <a:t>9</a:t>
            </a:r>
            <a:r>
              <a:rPr lang="en-US" b="0" i="0">
                <a:solidFill>
                  <a:srgbClr val="333333"/>
                </a:solidFill>
                <a:effectLst/>
                <a:latin typeface="-apple-system"/>
              </a:rPr>
              <a:t>:54. https://doi.org/10.1186/s40462-021-00288-0</a:t>
            </a:r>
          </a:p>
          <a:p>
            <a:pPr>
              <a:lnSpc>
                <a:spcPct val="90000"/>
              </a:lnSpc>
              <a:spcBef>
                <a:spcPts val="1000"/>
              </a:spcBef>
            </a:pPr>
            <a:endParaRPr lang="en-US" b="0" i="0">
              <a:solidFill>
                <a:srgbClr val="333333"/>
              </a:solidFill>
              <a:effectLst/>
              <a:latin typeface="-apple-system"/>
            </a:endParaRPr>
          </a:p>
          <a:p>
            <a:pPr>
              <a:lnSpc>
                <a:spcPct val="90000"/>
              </a:lnSpc>
              <a:spcBef>
                <a:spcPts val="1000"/>
              </a:spcBef>
            </a:pPr>
            <a:r>
              <a:rPr lang="en-US" b="0" i="0">
                <a:solidFill>
                  <a:srgbClr val="3B3D3F"/>
                </a:solidFill>
                <a:effectLst/>
                <a:latin typeface="Montserrat" panose="020B0604020202020204" pitchFamily="2" charset="0"/>
              </a:rPr>
              <a:t>Joly, K., Gunn, A., Côté, S. D., Panzacchi, M., Adamczewski, J., Suitor, M. J., and Gurarie, E. (2021). Caribou and reindeer migrations in the changing Arctic. </a:t>
            </a:r>
            <a:r>
              <a:rPr lang="en-US" b="0" i="1">
                <a:solidFill>
                  <a:srgbClr val="3B3D3F"/>
                </a:solidFill>
                <a:effectLst/>
                <a:latin typeface="Montserrat" panose="020B0604020202020204" pitchFamily="2" charset="0"/>
              </a:rPr>
              <a:t>Animal Migration</a:t>
            </a:r>
            <a:r>
              <a:rPr lang="en-US" b="0" i="0">
                <a:solidFill>
                  <a:srgbClr val="3B3D3F"/>
                </a:solidFill>
                <a:effectLst/>
                <a:latin typeface="Montserrat" panose="020B0604020202020204" pitchFamily="2" charset="0"/>
              </a:rPr>
              <a:t>, 8:1 </a:t>
            </a:r>
            <a:r>
              <a:rPr lang="en-US" b="0" i="0" u="none" strike="noStrike">
                <a:effectLst/>
                <a:latin typeface="Montserrat" panose="020B0604020202020204" pitchFamily="2" charset="0"/>
                <a:hlinkClick r:id="rId3"/>
              </a:rPr>
              <a:t>https://doi.org/10.1515/ami-2020-0110</a:t>
            </a:r>
            <a:endParaRPr lang="en-US"/>
          </a:p>
          <a:p>
            <a:pPr>
              <a:lnSpc>
                <a:spcPct val="90000"/>
              </a:lnSpc>
              <a:spcBef>
                <a:spcPts val="500"/>
              </a:spcBef>
            </a:pPr>
            <a:r>
              <a:rPr lang="en-US">
                <a:ea typeface="Calibri"/>
                <a:cs typeface="Calibri"/>
              </a:rPr>
              <a:t>----------------------------------------------------------------------------------------------------------------</a:t>
            </a:r>
          </a:p>
          <a:p>
            <a:pPr>
              <a:lnSpc>
                <a:spcPct val="90000"/>
              </a:lnSpc>
              <a:spcBef>
                <a:spcPts val="500"/>
              </a:spcBef>
            </a:pPr>
            <a:r>
              <a:rPr lang="en-US"/>
              <a:t>Images used with permission</a:t>
            </a:r>
            <a:endParaRPr lang="en-US">
              <a:ea typeface="Calibri"/>
              <a:cs typeface="Calibri"/>
            </a:endParaRPr>
          </a:p>
          <a:p>
            <a:pPr>
              <a:lnSpc>
                <a:spcPct val="90000"/>
              </a:lnSpc>
              <a:spcBef>
                <a:spcPts val="500"/>
              </a:spcBef>
            </a:pPr>
            <a:r>
              <a:rPr lang="en-US">
                <a:ea typeface="Calibri"/>
                <a:cs typeface="Calibri"/>
              </a:rPr>
              <a:t>Image Credit: Kyle Joly, National Park Service; used with permission</a:t>
            </a:r>
            <a:endParaRPr lang="en-US"/>
          </a:p>
          <a:p>
            <a:pPr>
              <a:lnSpc>
                <a:spcPct val="90000"/>
              </a:lnSpc>
              <a:spcBef>
                <a:spcPts val="500"/>
              </a:spcBef>
            </a:pPr>
            <a:r>
              <a:rPr lang="en-US"/>
              <a:t>Image Credit: Kyle Joly, National Park Service; used with permission</a:t>
            </a:r>
            <a:endParaRPr lang="en-US">
              <a:ea typeface="Calibri"/>
              <a:cs typeface="Calibri"/>
            </a:endParaRPr>
          </a:p>
          <a:p>
            <a:pPr>
              <a:lnSpc>
                <a:spcPct val="90000"/>
              </a:lnSpc>
              <a:spcBef>
                <a:spcPts val="500"/>
              </a:spcBef>
            </a:pPr>
            <a:r>
              <a:rPr lang="en-US"/>
              <a:t>Image Credit: Kyle Joly, National Park Service; used with permission</a:t>
            </a:r>
            <a:endParaRPr lang="en-US">
              <a:ea typeface="Calibri"/>
              <a:cs typeface="Calibri"/>
            </a:endParaRPr>
          </a:p>
          <a:p>
            <a:pPr>
              <a:lnSpc>
                <a:spcPct val="90000"/>
              </a:lnSpc>
              <a:spcBef>
                <a:spcPts val="500"/>
              </a:spcBef>
            </a:pPr>
            <a:r>
              <a:rPr lang="en-US">
                <a:cs typeface="Calibri"/>
              </a:rPr>
              <a:t>Icons: Microsoft Office</a:t>
            </a:r>
            <a:endParaRPr lang="en-US"/>
          </a:p>
          <a:p>
            <a:pPr>
              <a:lnSpc>
                <a:spcPct val="90000"/>
              </a:lnSpc>
              <a:spcBef>
                <a:spcPts val="500"/>
              </a:spcBef>
            </a:pPr>
            <a:endParaRPr lang="en-US">
              <a:ea typeface="Calibri"/>
              <a:cs typeface="Calibri"/>
            </a:endParaRPr>
          </a:p>
          <a:p>
            <a:pPr marL="1143000" lvl="2">
              <a:lnSpc>
                <a:spcPct val="90000"/>
              </a:lnSpc>
              <a:spcBef>
                <a:spcPts val="500"/>
              </a:spcBef>
            </a:pPr>
            <a:r>
              <a:rPr lang="en-US">
                <a:ea typeface="Calibri"/>
                <a:cs typeface="Calibri"/>
              </a:rPr>
              <a:t>  </a:t>
            </a:r>
          </a:p>
        </p:txBody>
      </p:sp>
      <p:sp>
        <p:nvSpPr>
          <p:cNvPr id="4" name="Slide Number Placeholder 3"/>
          <p:cNvSpPr>
            <a:spLocks noGrp="1"/>
          </p:cNvSpPr>
          <p:nvPr>
            <p:ph type="sldNum" sz="quarter" idx="5"/>
          </p:nvPr>
        </p:nvSpPr>
        <p:spPr/>
        <p:txBody>
          <a:bodyPr/>
          <a:lstStyle/>
          <a:p>
            <a:fld id="{B2634832-CB61-F249-9EBA-9A73519C39EF}" type="slidenum">
              <a:rPr lang="en-US" smtClean="0"/>
              <a:t>4</a:t>
            </a:fld>
            <a:endParaRPr lang="en-US"/>
          </a:p>
        </p:txBody>
      </p:sp>
    </p:spTree>
    <p:extLst>
      <p:ext uri="{BB962C8B-B14F-4D97-AF65-F5344CB8AC3E}">
        <p14:creationId xmlns:p14="http://schemas.microsoft.com/office/powerpoint/2010/main" val="3654575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634832-CB61-F249-9EBA-9A73519C39EF}" type="slidenum">
              <a:rPr lang="en-US" smtClean="0"/>
              <a:t>22</a:t>
            </a:fld>
            <a:endParaRPr lang="en-US"/>
          </a:p>
        </p:txBody>
      </p:sp>
    </p:spTree>
    <p:extLst>
      <p:ext uri="{BB962C8B-B14F-4D97-AF65-F5344CB8AC3E}">
        <p14:creationId xmlns:p14="http://schemas.microsoft.com/office/powerpoint/2010/main" val="3940821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cs typeface="Calibri" panose="020F0502020204030204"/>
              </a:rPr>
              <a:t>Our study area was northwestern Alaska. This region was selected due to the high abundance of caribou (</a:t>
            </a:r>
            <a:r>
              <a:rPr lang="en-US" i="1">
                <a:cs typeface="Calibri" panose="020F0502020204030204"/>
              </a:rPr>
              <a:t>Rangifer tarandus) </a:t>
            </a:r>
            <a:r>
              <a:rPr lang="en-US">
                <a:cs typeface="Calibri" panose="020F0502020204030204"/>
              </a:rPr>
              <a:t>that migrate through </a:t>
            </a:r>
            <a:r>
              <a:rPr lang="en-US"/>
              <a:t>Gates of the Arctic National Park and Noatak National Preserve. Three</a:t>
            </a:r>
            <a:r>
              <a:rPr lang="en-US">
                <a:cs typeface="Calibri" panose="020F0502020204030204"/>
              </a:rPr>
              <a:t> main landmarks that caribou may cross over their journey are the Colville and Kobuk rivers, so the study area was focused on crossing locations specified by the National Park Service. We acquired polygon shapefiles of these waterbodies from the USGS National Hydrography Dataset and overlaid them with georeferenced approximations of caribou crossing regions provided by our project partners.</a:t>
            </a:r>
          </a:p>
          <a:p>
            <a:pPr>
              <a:lnSpc>
                <a:spcPct val="90000"/>
              </a:lnSpc>
              <a:spcBef>
                <a:spcPts val="1000"/>
              </a:spcBef>
            </a:pPr>
            <a:endParaRPr lang="en-US">
              <a:cs typeface="Calibri" panose="020F0502020204030204"/>
            </a:endParaRPr>
          </a:p>
          <a:p>
            <a:pPr>
              <a:lnSpc>
                <a:spcPct val="90000"/>
              </a:lnSpc>
              <a:spcBef>
                <a:spcPts val="1000"/>
              </a:spcBef>
            </a:pPr>
            <a:r>
              <a:rPr lang="en-US">
                <a:cs typeface="Calibri" panose="020F0502020204030204"/>
              </a:rPr>
              <a:t>Caribou migrate southward in early to mid-October and return to calving grounds in April. We focused on fall migration during this study because our partners were interested in how the timing and duration of ice formation in the fall impacts caribou ability to travel across rivers. Our partners hypothesize that rapidly changing arctic climate conditions have delayed annual ice formation and the start of fall migrations. We acquired NASA Earth observation satellite data from 2017 – 2023 to investigate these changes. To visualize the river in its solid, liquid, and intermediate stages, we examined data from the beginning of the fall (early September) to middle of the winter (early February). Due to low sunlight, no images could be obtained from December and</a:t>
            </a:r>
            <a:r>
              <a:rPr lang="en-US"/>
              <a:t> the Arctic National Park and Preserve. Additionally, images could not be obtained every day in the study period due to the temporal resolutions in Landsat and Sentinel imagery.</a:t>
            </a:r>
            <a:endParaRPr lang="en-US">
              <a:cs typeface="Calibri"/>
            </a:endParaRPr>
          </a:p>
          <a:p>
            <a:r>
              <a:rPr lang="en-US">
                <a:cs typeface="Calibri"/>
              </a:rPr>
              <a:t>-------------------------------------------------------------------------</a:t>
            </a:r>
            <a:endParaRPr lang="en-US">
              <a:ea typeface="Calibri"/>
              <a:cs typeface="Calibri"/>
            </a:endParaRPr>
          </a:p>
          <a:p>
            <a:r>
              <a:rPr lang="en-US"/>
              <a:t>Icons: Microsoft Office</a:t>
            </a:r>
          </a:p>
          <a:p>
            <a:r>
              <a:rPr lang="en-US">
                <a:cs typeface="Calibri"/>
              </a:rPr>
              <a:t>Basemap Credit: </a:t>
            </a:r>
            <a:r>
              <a:rPr lang="en-US"/>
              <a:t>Basemap: ESRI, GEBCO, Garmin, NaturalVue</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2634832-CB61-F249-9EBA-9A73519C39EF}" type="slidenum">
              <a:rPr lang="en-US" smtClean="0"/>
              <a:t>5</a:t>
            </a:fld>
            <a:endParaRPr lang="en-US"/>
          </a:p>
        </p:txBody>
      </p:sp>
    </p:spTree>
    <p:extLst>
      <p:ext uri="{BB962C8B-B14F-4D97-AF65-F5344CB8AC3E}">
        <p14:creationId xmlns:p14="http://schemas.microsoft.com/office/powerpoint/2010/main" val="576906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 partner for this project is the National Parks Service. The agency is divided into geographic regions across the United States. The region that this project focuses on is region 11. </a:t>
            </a:r>
            <a:r>
              <a:rPr lang="en-US"/>
              <a:t>The National Park Service currently studies the interactions between wildlife in Northwestern Alaska, including caribou, and their habitat, through fieldwork, GIS, and remote sensing. One initiative NPS is currently involved in is managing caribou harvesting. With the rapid decline of caribou in the region, NPS is interested in learning more about the timing of caribou migration and the deflections and delays significantly impacting migration. </a:t>
            </a:r>
            <a:endParaRPr lang="en-US">
              <a:ea typeface="Calibri"/>
              <a:cs typeface="Calibri"/>
            </a:endParaRPr>
          </a:p>
          <a:p>
            <a:endParaRPr lang="en-US">
              <a:ea typeface="Calibri"/>
              <a:cs typeface="Calibri"/>
            </a:endParaRPr>
          </a:p>
          <a:p>
            <a:r>
              <a:rPr lang="en-US">
                <a:ea typeface="Calibri"/>
                <a:cs typeface="Calibri"/>
              </a:rPr>
              <a:t>The NPS Region 11 </a:t>
            </a:r>
            <a:r>
              <a:rPr lang="en-US"/>
              <a:t>Regional Park Office is based in Anchorage. Employees manage 15 national parks, preserves, monuments and national historical parks in Alaska, as well as the 13 national wild rivers, two affiliated areas, 50 National Historic landmarks, and a national heritage area in the state.</a:t>
            </a:r>
            <a:endParaRPr lang="en-US">
              <a:ea typeface="Calibri"/>
              <a:cs typeface="Calibri"/>
            </a:endParaRPr>
          </a:p>
          <a:p>
            <a:r>
              <a:rPr lang="en-US"/>
              <a:t>Kyle Joly is a wildlife biologist with a focus on spatial ecology of caribou who has been exploring the Alaska interior for more than twenty years while working for the Gates of the Arctic National Park and Preserve and the Yukon-Charley National Park and Preserve. </a:t>
            </a:r>
            <a:endParaRPr lang="en-US">
              <a:cs typeface="Calibri"/>
            </a:endParaRPr>
          </a:p>
          <a:p>
            <a:endParaRPr lang="en-US">
              <a:ea typeface="Calibri"/>
              <a:cs typeface="Calibri"/>
            </a:endParaRPr>
          </a:p>
          <a:p>
            <a:r>
              <a:rPr lang="en-US">
                <a:cs typeface="Calibri"/>
              </a:rPr>
              <a:t>----------------------------------------------------------------------------------------------------------------------------------------------------------------------------------</a:t>
            </a:r>
            <a:endParaRPr lang="en-US">
              <a:ea typeface="Calibri"/>
              <a:cs typeface="Calibri"/>
            </a:endParaRPr>
          </a:p>
          <a:p>
            <a:r>
              <a:rPr lang="en-US"/>
              <a:t>Image Source (National Parks Service Logo) https://www.nps.gov/theme/assets/dist/images/branding/logo.png </a:t>
            </a:r>
            <a:endParaRPr lang="en-US">
              <a:ea typeface="Calibri"/>
              <a:cs typeface="Calibri"/>
            </a:endParaRPr>
          </a:p>
          <a:p>
            <a:r>
              <a:rPr lang="en-US"/>
              <a:t>Image Credit: Kyle Joly, National Park Service; used with permission </a:t>
            </a:r>
            <a:endParaRPr lang="en-US">
              <a:cs typeface="Calibri"/>
            </a:endParaRPr>
          </a:p>
          <a:p>
            <a:r>
              <a:rPr lang="en-US"/>
              <a:t>Image Credit: Kyle Joly, National Park Service; used with permission  </a:t>
            </a:r>
            <a:endParaRPr lang="en-US">
              <a:ea typeface="Calibri"/>
              <a:cs typeface="Calibri"/>
            </a:endParaRPr>
          </a:p>
          <a:p>
            <a:r>
              <a:rPr lang="en-US"/>
              <a:t>Image Credit: Kyle Joly, National Park Service; used with permission  </a:t>
            </a:r>
            <a:endParaRPr lang="en-US">
              <a:ea typeface="Calibri"/>
              <a:cs typeface="Calibri"/>
            </a:endParaRPr>
          </a:p>
          <a:p>
            <a:r>
              <a:rPr lang="en-US"/>
              <a:t>Image Credit: Kyle Joly, National Park Service; used with permission  </a:t>
            </a:r>
            <a:endParaRPr lang="en-US">
              <a:ea typeface="Calibri"/>
              <a:cs typeface="Calibri"/>
            </a:endParaRPr>
          </a:p>
        </p:txBody>
      </p:sp>
      <p:sp>
        <p:nvSpPr>
          <p:cNvPr id="4" name="Slide Number Placeholder 3"/>
          <p:cNvSpPr>
            <a:spLocks noGrp="1"/>
          </p:cNvSpPr>
          <p:nvPr>
            <p:ph type="sldNum" sz="quarter" idx="5"/>
          </p:nvPr>
        </p:nvSpPr>
        <p:spPr/>
        <p:txBody>
          <a:bodyPr/>
          <a:lstStyle/>
          <a:p>
            <a:fld id="{B2634832-CB61-F249-9EBA-9A73519C39EF}" type="slidenum">
              <a:rPr lang="en-US" smtClean="0"/>
              <a:t>6</a:t>
            </a:fld>
            <a:endParaRPr lang="en-US"/>
          </a:p>
        </p:txBody>
      </p:sp>
    </p:spTree>
    <p:extLst>
      <p:ext uri="{BB962C8B-B14F-4D97-AF65-F5344CB8AC3E}">
        <p14:creationId xmlns:p14="http://schemas.microsoft.com/office/powerpoint/2010/main" val="1510370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Western Arctic Caribou Herd population declined from 490,000 in 2003 to 152,000 in 2023. This rate of decline is alarming and signals significant changes to the ecosystem. </a:t>
            </a:r>
          </a:p>
          <a:p>
            <a:r>
              <a:rPr lang="en-US"/>
              <a:t>The local population in Northwestern Alaska relies on hunting for many parts of their lifestyle, including food and culture. Hunting, for many in the region, including indigenous people is a part of their cultural identity, and with the unusual patterns of freezing in the fall time, it becomes difficult for hunters to predict the conditions to hunt safely. </a:t>
            </a:r>
            <a:endParaRPr lang="en-US">
              <a:cs typeface="Calibri"/>
            </a:endParaRPr>
          </a:p>
          <a:p>
            <a:r>
              <a:rPr lang="en-US"/>
              <a:t>Going off of the threat posed to traditional hunting practices, this concern extends to the problem of food security and the economy of the region. With unpredictable hunting conditions and the caribou population decline, food insecurity is exacerbated. Caribou meat is an essential source of nutrition for communities in the region. As hunting caribous becomes less possible, people have to rely on alternate/exported food sources which may be difficult to access, expensive, and less culturally significant. This goes hand in hand with the economic repercussions in the area. Many people rely on hunting as a source of income, including the sale of antlers, hides, and more. With river ice freezing uncertainties causing problems with hunting ability and caribou populations, it is causing an economic decline in the region. </a:t>
            </a:r>
            <a:endParaRPr lang="en-US">
              <a:cs typeface="Calibri"/>
            </a:endParaRPr>
          </a:p>
          <a:p>
            <a:endParaRPr lang="en-US">
              <a:ea typeface="Calibri" panose="020F0502020204030204"/>
              <a:cs typeface="Calibri"/>
            </a:endParaRPr>
          </a:p>
          <a:p>
            <a:r>
              <a:rPr lang="en-US">
                <a:cs typeface="Calibri"/>
              </a:rPr>
              <a:t>----------------------------------------------------------------------------------------------</a:t>
            </a:r>
          </a:p>
          <a:p>
            <a:r>
              <a:rPr lang="en-US">
                <a:cs typeface="Calibri"/>
              </a:rPr>
              <a:t>Icons: </a:t>
            </a:r>
            <a:r>
              <a:rPr lang="en-US"/>
              <a:t>Microsoft Office</a:t>
            </a:r>
            <a:endParaRPr lang="en-US">
              <a:cs typeface="Calibri"/>
            </a:endParaRPr>
          </a:p>
        </p:txBody>
      </p:sp>
      <p:sp>
        <p:nvSpPr>
          <p:cNvPr id="4" name="Slide Number Placeholder 3"/>
          <p:cNvSpPr>
            <a:spLocks noGrp="1"/>
          </p:cNvSpPr>
          <p:nvPr>
            <p:ph type="sldNum" sz="quarter" idx="5"/>
          </p:nvPr>
        </p:nvSpPr>
        <p:spPr/>
        <p:txBody>
          <a:bodyPr/>
          <a:lstStyle/>
          <a:p>
            <a:fld id="{B2634832-CB61-F249-9EBA-9A73519C39EF}" type="slidenum">
              <a:rPr lang="en-US" smtClean="0"/>
              <a:t>7</a:t>
            </a:fld>
            <a:endParaRPr lang="en-US"/>
          </a:p>
        </p:txBody>
      </p:sp>
    </p:spTree>
    <p:extLst>
      <p:ext uri="{BB962C8B-B14F-4D97-AF65-F5344CB8AC3E}">
        <p14:creationId xmlns:p14="http://schemas.microsoft.com/office/powerpoint/2010/main" val="1403297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 objectives of this study were to investigate the feasibility of earth observation systems through a time series identifying river phenology phases. First, we investigated the extents to which ice types can be identified through remote sensing, this includes snow covered river ice, clear, and black ice detectable through remote sensing. We then sought to identify ice formation and thawing dates indicating the length of seasons year to year. Plotting spectral reflectance to indicate critical thresholds of river ice was the next objective of our study. This would allow us to detect increments of time as the river ice forms. This increment is characterized by the flowing ice chunks or "pancake ice" which makes the river dangerous to cross. This period would then be isolated as an uncrossable segment of the fall season for Caribou.</a:t>
            </a:r>
          </a:p>
          <a:p>
            <a:endParaRPr lang="en-US">
              <a:ea typeface="Calibri"/>
              <a:cs typeface="Calibri"/>
            </a:endParaRPr>
          </a:p>
          <a:p>
            <a:r>
              <a:rPr lang="en-US">
                <a:ea typeface="Calibri"/>
                <a:cs typeface="Calibri"/>
              </a:rPr>
              <a:t>-----------------------------------------------------------------------------------------------------------</a:t>
            </a:r>
          </a:p>
          <a:p>
            <a:r>
              <a:rPr lang="en-US"/>
              <a:t>Icons: Microsoft Office</a:t>
            </a:r>
            <a:endParaRPr lang="en-US">
              <a:ea typeface="Calibri"/>
              <a:cs typeface="Calibri"/>
            </a:endParaRPr>
          </a:p>
          <a:p>
            <a:r>
              <a:rPr lang="en-US">
                <a:ea typeface="Calibri"/>
                <a:cs typeface="Calibri"/>
              </a:rPr>
              <a:t>Image taken on Sentinel-2 MSI accessed via Google Earth Engine.</a:t>
            </a:r>
          </a:p>
        </p:txBody>
      </p:sp>
      <p:sp>
        <p:nvSpPr>
          <p:cNvPr id="4" name="Slide Number Placeholder 3"/>
          <p:cNvSpPr>
            <a:spLocks noGrp="1"/>
          </p:cNvSpPr>
          <p:nvPr>
            <p:ph type="sldNum" sz="quarter" idx="5"/>
          </p:nvPr>
        </p:nvSpPr>
        <p:spPr/>
        <p:txBody>
          <a:bodyPr/>
          <a:lstStyle/>
          <a:p>
            <a:fld id="{B2634832-CB61-F249-9EBA-9A73519C39EF}" type="slidenum">
              <a:rPr lang="en-US" smtClean="0"/>
              <a:t>8</a:t>
            </a:fld>
            <a:endParaRPr lang="en-US"/>
          </a:p>
        </p:txBody>
      </p:sp>
    </p:spTree>
    <p:extLst>
      <p:ext uri="{BB962C8B-B14F-4D97-AF65-F5344CB8AC3E}">
        <p14:creationId xmlns:p14="http://schemas.microsoft.com/office/powerpoint/2010/main" val="526402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Five satellites were used for our Earth observations of river phenology in Alaska. Our study utilized both optical and radar imagery to meet our objective of a time series. The harmonized imagery set including the Landsat 8, and Landsat 9, and Sentinel-2 A &amp; B were employed on Google Earth Engine. The Sentinal-1 SAR was used for our active sensor analysis for ice coverage.</a:t>
            </a:r>
          </a:p>
          <a:p>
            <a:endParaRPr lang="en-US"/>
          </a:p>
          <a:p>
            <a:r>
              <a:rPr lang="en-US"/>
              <a:t>-------------Image Information----------------</a:t>
            </a:r>
            <a:endParaRPr lang="en-US">
              <a:ea typeface="Calibri" panose="020F0502020204030204"/>
              <a:cs typeface="Calibri" panose="020F0502020204030204"/>
            </a:endParaRPr>
          </a:p>
          <a:p>
            <a:r>
              <a:rPr lang="en-US"/>
              <a:t>Space Background</a:t>
            </a:r>
          </a:p>
          <a:p>
            <a:r>
              <a:rPr lang="en-US"/>
              <a:t>Image Credit: NASA</a:t>
            </a:r>
          </a:p>
          <a:p>
            <a:r>
              <a:rPr lang="en-US"/>
              <a:t>Image Source: https://science.nasa.gov/missions/hubble/hubble-astronomers-assemble-wide-view-of-the-evolving-universe/</a:t>
            </a:r>
          </a:p>
          <a:p>
            <a:r>
              <a:rPr lang="en-US"/>
              <a:t>Landsat 8 OLI Satellite Icon</a:t>
            </a:r>
            <a:endParaRPr lang="en-US">
              <a:ea typeface="Calibri" panose="020F0502020204030204"/>
              <a:cs typeface="Calibri" panose="020F0502020204030204"/>
            </a:endParaRPr>
          </a:p>
          <a:p>
            <a:r>
              <a:rPr lang="en-US"/>
              <a:t>Image Credit: NASA </a:t>
            </a:r>
            <a:endParaRPr lang="en-US">
              <a:ea typeface="Calibri" panose="020F0502020204030204"/>
              <a:cs typeface="Calibri" panose="020F0502020204030204"/>
            </a:endParaRPr>
          </a:p>
          <a:p>
            <a:r>
              <a:rPr lang="en-US"/>
              <a:t>Image source: </a:t>
            </a:r>
            <a:r>
              <a:rPr lang="en-US">
                <a:hlinkClick r:id="rId3"/>
              </a:rPr>
              <a:t>https://science.nasa.gov/wp-content/uploads/2023/05/landsat8.png</a:t>
            </a:r>
            <a:r>
              <a:rPr lang="en-US"/>
              <a:t> (public domain)</a:t>
            </a:r>
            <a:endParaRPr lang="en-US">
              <a:ea typeface="Calibri"/>
              <a:cs typeface="Calibri"/>
            </a:endParaRPr>
          </a:p>
          <a:p>
            <a:endParaRPr lang="en-US"/>
          </a:p>
          <a:p>
            <a:r>
              <a:rPr lang="en-US"/>
              <a:t>Landsat 9 OLI-2 Satellite Icon</a:t>
            </a:r>
            <a:endParaRPr lang="en-US">
              <a:ea typeface="Calibri"/>
              <a:cs typeface="Calibri"/>
            </a:endParaRPr>
          </a:p>
          <a:p>
            <a:r>
              <a:rPr lang="en-US"/>
              <a:t>Image Credit: NASA </a:t>
            </a:r>
            <a:endParaRPr lang="en-US">
              <a:ea typeface="Calibri"/>
              <a:cs typeface="Calibri"/>
            </a:endParaRPr>
          </a:p>
          <a:p>
            <a:r>
              <a:rPr lang="en-US"/>
              <a:t>Image source: </a:t>
            </a:r>
            <a:r>
              <a:rPr lang="en-US">
                <a:hlinkClick r:id="rId3"/>
              </a:rPr>
              <a:t>https://science.nasa.gov/wp-content/uploads/2023/05/landsat9.png</a:t>
            </a:r>
            <a:r>
              <a:rPr lang="en-US"/>
              <a:t> (public domain)</a:t>
            </a:r>
            <a:endParaRPr lang="en-US">
              <a:ea typeface="Calibri"/>
              <a:cs typeface="Calibri"/>
            </a:endParaRPr>
          </a:p>
          <a:p>
            <a:endParaRPr lang="en-US"/>
          </a:p>
          <a:p>
            <a:r>
              <a:rPr lang="en-US"/>
              <a:t>Sentinel-1 Satellite Icon</a:t>
            </a:r>
            <a:endParaRPr lang="en-US">
              <a:ea typeface="Calibri" panose="020F0502020204030204"/>
              <a:cs typeface="Calibri" panose="020F0502020204030204"/>
            </a:endParaRPr>
          </a:p>
          <a:p>
            <a:r>
              <a:rPr lang="en-US"/>
              <a:t>Image Credit: Rama </a:t>
            </a:r>
            <a:endParaRPr lang="en-US">
              <a:cs typeface="Calibri" panose="020F0502020204030204"/>
            </a:endParaRPr>
          </a:p>
          <a:p>
            <a:r>
              <a:rPr lang="en-US"/>
              <a:t>Image Source Sentinel-1: </a:t>
            </a:r>
            <a:r>
              <a:rPr lang="en-US">
                <a:hlinkClick r:id="rId4"/>
              </a:rPr>
              <a:t>File:Sentinel 1-IMG 5874-white.jpg - Wikimedia Commons</a:t>
            </a:r>
            <a:r>
              <a:rPr lang="en-US"/>
              <a:t> (</a:t>
            </a:r>
            <a:r>
              <a:rPr lang="en-US" b="1"/>
              <a:t>CC BY-SA 2.0 FR</a:t>
            </a:r>
            <a:r>
              <a:rPr lang="en-US"/>
              <a:t>)</a:t>
            </a:r>
            <a:endParaRPr lang="en-US">
              <a:cs typeface="Calibri"/>
            </a:endParaRPr>
          </a:p>
          <a:p>
            <a:endParaRPr lang="en-US">
              <a:cs typeface="Calibri"/>
            </a:endParaRPr>
          </a:p>
          <a:p>
            <a:r>
              <a:rPr lang="en-US"/>
              <a:t>Sentinel-2 Satellite Icon</a:t>
            </a:r>
          </a:p>
          <a:p>
            <a:r>
              <a:rPr lang="en-US"/>
              <a:t>Image Credit: Rama</a:t>
            </a:r>
          </a:p>
          <a:p>
            <a:r>
              <a:rPr lang="en-US"/>
              <a:t>Image Source Sentinel-2: </a:t>
            </a:r>
            <a:r>
              <a:rPr lang="en-US">
                <a:hlinkClick r:id="rId5"/>
              </a:rPr>
              <a:t>https://commons.wikimedia.org/wiki/File:Sentinel_2-IMG_5873-white_(crop).jpg</a:t>
            </a:r>
            <a:r>
              <a:rPr lang="en-US"/>
              <a:t> </a:t>
            </a:r>
            <a:r>
              <a:rPr lang="en-US" b="1"/>
              <a:t>CC BY-SA 2.0 FR</a:t>
            </a:r>
            <a:r>
              <a:rPr lang="en-US"/>
              <a:t> </a:t>
            </a:r>
          </a:p>
          <a:p>
            <a:endParaRPr lang="en-US"/>
          </a:p>
          <a:p>
            <a:r>
              <a:rPr lang="en-US"/>
              <a:t>Icons: Microsoft Office</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B2634832-CB61-F249-9EBA-9A73519C39EF}" type="slidenum">
              <a:rPr lang="en-US" smtClean="0"/>
              <a:t>9</a:t>
            </a:fld>
            <a:endParaRPr lang="en-US"/>
          </a:p>
        </p:txBody>
      </p:sp>
    </p:spTree>
    <p:extLst>
      <p:ext uri="{BB962C8B-B14F-4D97-AF65-F5344CB8AC3E}">
        <p14:creationId xmlns:p14="http://schemas.microsoft.com/office/powerpoint/2010/main" val="3098233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Specific river study areas were generated, rather than extracted from a hydrography dataset, due to seasonal fluctuations in river flow, volume, and adjacent water bodies. Using caribou migration sites provided by the project partners, team members digitized polygons around the study sites using Google Earth Engine (GEE). Pixels for processing were identified by referencing Landsat 8 OLI Tier 2 and Sentinel-2A/B SR optical imagery, normalized difference water index (NDWI), and the NHDPlus river shapefile. These layers were set to 50% transparency to capture consistent overlapping river flow to counter seasonal changes. </a:t>
            </a:r>
          </a:p>
          <a:p>
            <a:endParaRPr lang="en-US"/>
          </a:p>
          <a:p>
            <a:r>
              <a:rPr lang="en-US"/>
              <a:t>Images were collected from September 1st to November 30th to capture the annual period of ice formation in the Colville and Kobuk rivers, which influences the feasibility of caribou migration. While some river areas did not completely freeze by November 30th, optical imagery was no longer available due to the shortening of days in Alaska. Image availability varied site to site, as data for the northern Colville study site ended in mid-October, while the southern Kobuk River continued through November. Landsat and Sentinel Image collections for each year were filtered to only include images with under 30% cloud coverage. </a:t>
            </a:r>
            <a:endParaRPr lang="en-US">
              <a:ea typeface="Calibri"/>
              <a:cs typeface="Calibri"/>
            </a:endParaRPr>
          </a:p>
          <a:p>
            <a:endParaRPr lang="en-US"/>
          </a:p>
          <a:p>
            <a:r>
              <a:rPr lang="en-US"/>
              <a:t>Mosaics were generated annually for each date containing images, and a new image collection was defined for the resulting series. A cloud mask was applied to each image in the collection to remove cloud interference for index analysis. The cloud mask was created from the quality assessment band within the metadata containing the information on the quality of each pixel, including cloud classification. It then performed a bitwise operation to remove any pixels from the image that are classified as clouds or cloud shadows.</a:t>
            </a:r>
            <a:endParaRPr lang="en-US">
              <a:ea typeface="Calibri"/>
              <a:cs typeface="Calibri"/>
            </a:endParaRPr>
          </a:p>
          <a:p>
            <a:endParaRPr lang="en-US">
              <a:ea typeface="Calibri"/>
              <a:cs typeface="Calibri"/>
            </a:endParaRPr>
          </a:p>
          <a:p>
            <a:r>
              <a:rPr lang="en-US"/>
              <a:t>A normalized difference water index (NDWI) was used to determine free-flowing water. For Sentinel-2A/B the normalized difference index was completed with the B3 (Green) and B8 (NIR) bands. Landsat NDWI calculations used B3 (Green) and B5 (NIR). Each pixel in the river shapefile provided an NDWI value reduced to print the mean value of NDWI for the river. This was then used to determine the threshold for free-flowing water. A second NDWI index was implemented utilizing the short-wave infrared bands (SWIR) using Sentinel-2's B3 (Green) and B11 (SWIR) bands and Landsat 8 and 9’s bands B3 (Green) and B6 (SWIR). </a:t>
            </a:r>
            <a:endParaRPr lang="en-US">
              <a:ea typeface="Calibri"/>
              <a:cs typeface="Calibri"/>
            </a:endParaRPr>
          </a:p>
          <a:p>
            <a:endParaRPr lang="en-US"/>
          </a:p>
          <a:p>
            <a:r>
              <a:rPr lang="en-US"/>
              <a:t>The normalized difference infrared index (NDII) has been used in various ways to detect moisture and land surface water (Ji et al, 2011). The calculation was completed through the normalized difference function in GEE using the near-infrared and shortwave infrared bands. The B8 (NIR)/B11 (SWIR1) and B5 (NIR)/B7 (SWIR1) bands were used for the Sentinel 2-A/B and Landsat 8/9 data, respectively. This yielded an estimate of infrared energy for each pixel within the river shapefile, which is a useful indicator in identifying open water. This value was reduced and exported to determine a mean NDII value for the study site.</a:t>
            </a:r>
            <a:endParaRPr lang="en-US">
              <a:ea typeface="Calibri"/>
              <a:cs typeface="Calibri"/>
            </a:endParaRPr>
          </a:p>
          <a:p>
            <a:endParaRPr lang="en-US"/>
          </a:p>
          <a:p>
            <a:r>
              <a:rPr lang="en-US"/>
              <a:t>The relative difference river ice index (RDRI) separated the visible light from the shortwave infrared (Li et al., 2021). This index was created by Li and colleagues to detect and distinguish between river ice and snow cover by taking the difference in the reflectivity in the red and NIR bands and dividing that by the sum of the reflectivity of the NIR and SWIR bands (Li et al., 2021). Index mean values were calculated through the reducer function in GEE. For each index, the image collection means were converted to feature collections. exported to a table, and then plotted along a time series chart to determine river ice phases.</a:t>
            </a:r>
            <a:endParaRPr lang="en-US">
              <a:ea typeface="Calibri"/>
              <a:cs typeface="Calibri"/>
            </a:endParaRPr>
          </a:p>
          <a:p>
            <a:endParaRPr lang="en-US"/>
          </a:p>
          <a:p>
            <a:r>
              <a:rPr lang="en-US"/>
              <a:t>No pre-existing literature existed which determined an index for river ice cross-ability. Li and colleagues’ research on the Tibetan plateau supplied a basis for establishing an RDRI threshold (Li et al., 2021). To determine frozen, unfrozen and mixed ice types, we referenced the NDWI and RDRI values during summer imagery to determine an upper boundary for a thawed river. The same methodology was applied for establishing a frozen boundary from winter river imagery. Investigating threshold values present for the ice formation period was a significant and novel ambition of this feasibility study. </a:t>
            </a:r>
            <a:endParaRPr lang="en-US">
              <a:ea typeface="Calibri"/>
              <a:cs typeface="Calibri"/>
            </a:endParaRPr>
          </a:p>
          <a:p>
            <a:endParaRPr lang="en-US">
              <a:ea typeface="Calibri"/>
              <a:cs typeface="Calibri"/>
            </a:endParaRPr>
          </a:p>
          <a:p>
            <a:r>
              <a:rPr lang="en-US"/>
              <a:t>------------------------------Image Information Below ------------------------------</a:t>
            </a:r>
            <a:endParaRPr lang="en-US">
              <a:ea typeface="Calibri" panose="020F0502020204030204"/>
              <a:cs typeface="Calibri" panose="020F0502020204030204"/>
            </a:endParaRPr>
          </a:p>
          <a:p>
            <a:r>
              <a:rPr lang="en-US"/>
              <a:t>Landsat 8 OLI Satellite Icon</a:t>
            </a:r>
          </a:p>
          <a:p>
            <a:r>
              <a:rPr lang="en-US"/>
              <a:t>Image Credit: NASA </a:t>
            </a:r>
          </a:p>
          <a:p>
            <a:r>
              <a:rPr lang="en-US"/>
              <a:t>Image source: </a:t>
            </a:r>
            <a:r>
              <a:rPr lang="en-US">
                <a:hlinkClick r:id="rId3"/>
              </a:rPr>
              <a:t>https://science.nasa.gov/wp-content/uploads/2023/05/landsat8.png</a:t>
            </a:r>
            <a:r>
              <a:rPr lang="en-US"/>
              <a:t> (public domain)</a:t>
            </a:r>
          </a:p>
          <a:p>
            <a:endParaRPr lang="en-US"/>
          </a:p>
          <a:p>
            <a:r>
              <a:rPr lang="en-US"/>
              <a:t>Landsat 9 OLI-2 Satellite Icon</a:t>
            </a:r>
          </a:p>
          <a:p>
            <a:r>
              <a:rPr lang="en-US"/>
              <a:t>Image Credit: NASA </a:t>
            </a:r>
          </a:p>
          <a:p>
            <a:r>
              <a:rPr lang="en-US"/>
              <a:t>Image source: </a:t>
            </a:r>
            <a:r>
              <a:rPr lang="en-US">
                <a:hlinkClick r:id="rId3"/>
              </a:rPr>
              <a:t>https://science.nasa.gov/wp-content/uploads/2023/05/landsat9.png</a:t>
            </a:r>
            <a:r>
              <a:rPr lang="en-US"/>
              <a:t> (public domain)</a:t>
            </a:r>
          </a:p>
          <a:p>
            <a:endParaRPr lang="en-US"/>
          </a:p>
          <a:p>
            <a:r>
              <a:rPr lang="en-US"/>
              <a:t>Sentinel-2 Satellite Icon</a:t>
            </a:r>
            <a:endParaRPr lang="en-US">
              <a:cs typeface="Calibri" panose="020F0502020204030204"/>
            </a:endParaRPr>
          </a:p>
          <a:p>
            <a:r>
              <a:rPr lang="en-US"/>
              <a:t>Image Credit: Rama</a:t>
            </a:r>
          </a:p>
          <a:p>
            <a:r>
              <a:rPr lang="en-US"/>
              <a:t>Image Source Sentinel-2: </a:t>
            </a:r>
            <a:r>
              <a:rPr lang="en-US">
                <a:hlinkClick r:id="rId4"/>
              </a:rPr>
              <a:t>https://commons.wikimedia.org/wiki/File:Sentinel_2-IMG_5873-white_(crop).jpg</a:t>
            </a:r>
            <a:r>
              <a:rPr lang="en-US"/>
              <a:t> </a:t>
            </a:r>
            <a:r>
              <a:rPr lang="en-US" b="1"/>
              <a:t>CC BY-SA 2.0 FR</a:t>
            </a:r>
            <a:r>
              <a:rPr lang="en-US"/>
              <a:t> </a:t>
            </a:r>
          </a:p>
          <a:p>
            <a:endParaRPr lang="en-US">
              <a:ea typeface="Calibri"/>
              <a:cs typeface="Calibri"/>
            </a:endParaRPr>
          </a:p>
          <a:p>
            <a:endParaRPr lang="en-US"/>
          </a:p>
          <a:p>
            <a:r>
              <a:rPr lang="en-US"/>
              <a:t>All other images and figures created by the DEVELOP team</a:t>
            </a:r>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B2634832-CB61-F249-9EBA-9A73519C39EF}" type="slidenum">
              <a:rPr lang="en-US" smtClean="0"/>
              <a:t>10</a:t>
            </a:fld>
            <a:endParaRPr lang="en-US"/>
          </a:p>
        </p:txBody>
      </p:sp>
    </p:spTree>
    <p:extLst>
      <p:ext uri="{BB962C8B-B14F-4D97-AF65-F5344CB8AC3E}">
        <p14:creationId xmlns:p14="http://schemas.microsoft.com/office/powerpoint/2010/main" val="4101745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These graphics identify the yearly arrivals of ice, formation of ice jams, and full freezing in the stretches of the East Kobuk, West Kobuk , and Colville Rivers. The boldest colors signify days with a satellite observation from either Sentinel-2, Landsat 8, or Landsat 9. The days with lighter shades indicate days without imagery where a continuation of ice conditions was assumed for the visualization of ice formation periods until an imagery confirmation. This method was conducted with only optical imagery. The graphics are arranged to compare the yearly fluctuations in ice formation as well as the differences among study sites.</a:t>
            </a:r>
          </a:p>
        </p:txBody>
      </p:sp>
      <p:sp>
        <p:nvSpPr>
          <p:cNvPr id="4" name="Slide Number Placeholder 3"/>
          <p:cNvSpPr>
            <a:spLocks noGrp="1"/>
          </p:cNvSpPr>
          <p:nvPr>
            <p:ph type="sldNum" sz="quarter" idx="5"/>
          </p:nvPr>
        </p:nvSpPr>
        <p:spPr/>
        <p:txBody>
          <a:bodyPr/>
          <a:lstStyle/>
          <a:p>
            <a:fld id="{B2634832-CB61-F249-9EBA-9A73519C39EF}" type="slidenum">
              <a:rPr lang="en-US" smtClean="0"/>
              <a:t>11</a:t>
            </a:fld>
            <a:endParaRPr lang="en-US"/>
          </a:p>
        </p:txBody>
      </p:sp>
    </p:spTree>
    <p:extLst>
      <p:ext uri="{BB962C8B-B14F-4D97-AF65-F5344CB8AC3E}">
        <p14:creationId xmlns:p14="http://schemas.microsoft.com/office/powerpoint/2010/main" val="37946232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6EBAC8C4-2CBD-A6CE-A26F-D457BEBBD0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549" t="398" r="7437" b="-398"/>
          <a:stretch/>
        </p:blipFill>
        <p:spPr>
          <a:xfrm>
            <a:off x="-725" y="-8926"/>
            <a:ext cx="5975311" cy="6893144"/>
          </a:xfrm>
          <a:prstGeom prst="rect">
            <a:avLst/>
          </a:prstGeom>
          <a:effectLst>
            <a:outerShdw blurRad="50800" dist="38100" dir="2700000" algn="tl" rotWithShape="0">
              <a:prstClr val="black">
                <a:alpha val="40000"/>
              </a:prstClr>
            </a:outerShdw>
          </a:effectLst>
        </p:spPr>
      </p:pic>
      <p:sp>
        <p:nvSpPr>
          <p:cNvPr id="33" name="Parallelogram 32" hidden="1">
            <a:extLst>
              <a:ext uri="{FF2B5EF4-FFF2-40B4-BE49-F238E27FC236}">
                <a16:creationId xmlns:a16="http://schemas.microsoft.com/office/drawing/2014/main" id="{30F2A8E2-7B7A-52E8-1469-DF65D54F9371}"/>
              </a:ext>
            </a:extLst>
          </p:cNvPr>
          <p:cNvSpPr/>
          <p:nvPr userDrawn="1"/>
        </p:nvSpPr>
        <p:spPr>
          <a:xfrm>
            <a:off x="1903344" y="-20320"/>
            <a:ext cx="4439916" cy="6878320"/>
          </a:xfrm>
          <a:prstGeom prst="parallelogram">
            <a:avLst>
              <a:gd name="adj" fmla="val 47883"/>
            </a:avLst>
          </a:prstGeom>
          <a:gradFill flip="none" rotWithShape="1">
            <a:gsLst>
              <a:gs pos="0">
                <a:srgbClr val="4DAEB3">
                  <a:shade val="30000"/>
                  <a:satMod val="115000"/>
                </a:srgbClr>
              </a:gs>
              <a:gs pos="50000">
                <a:srgbClr val="4DAEB3">
                  <a:shade val="67500"/>
                  <a:satMod val="115000"/>
                </a:srgbClr>
              </a:gs>
              <a:gs pos="100000">
                <a:srgbClr val="4DAEB3">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C24044-F600-0F26-1399-F9615538037E}"/>
              </a:ext>
            </a:extLst>
          </p:cNvPr>
          <p:cNvSpPr>
            <a:spLocks noGrp="1"/>
          </p:cNvSpPr>
          <p:nvPr>
            <p:ph type="title" hasCustomPrompt="1"/>
          </p:nvPr>
        </p:nvSpPr>
        <p:spPr>
          <a:xfrm>
            <a:off x="6379770" y="1282064"/>
            <a:ext cx="5545530" cy="1991533"/>
          </a:xfrm>
        </p:spPr>
        <p:txBody>
          <a:bodyPr>
            <a:noAutofit/>
          </a:bodyPr>
          <a:lstStyle>
            <a:lvl1pPr>
              <a:defRPr sz="3600">
                <a:solidFill>
                  <a:srgbClr val="67A478"/>
                </a:solidFill>
              </a:defRPr>
            </a:lvl1pPr>
          </a:lstStyle>
          <a:p>
            <a:r>
              <a:rPr lang="en-US"/>
              <a:t>STUDY AREA</a:t>
            </a:r>
            <a:br>
              <a:rPr lang="en-US"/>
            </a:br>
            <a:r>
              <a:rPr lang="en-US"/>
              <a:t>ECOLOGICAL CONSERVATION</a:t>
            </a:r>
            <a:br>
              <a:rPr lang="en-US"/>
            </a:br>
            <a:r>
              <a:rPr lang="en-US"/>
              <a:t>(ALL CAPS)</a:t>
            </a:r>
          </a:p>
        </p:txBody>
      </p:sp>
      <p:sp>
        <p:nvSpPr>
          <p:cNvPr id="3" name="Content Placeholder 2">
            <a:extLst>
              <a:ext uri="{FF2B5EF4-FFF2-40B4-BE49-F238E27FC236}">
                <a16:creationId xmlns:a16="http://schemas.microsoft.com/office/drawing/2014/main" id="{2081B911-6836-70D9-3D3F-5E7D8864E9A7}"/>
              </a:ext>
            </a:extLst>
          </p:cNvPr>
          <p:cNvSpPr>
            <a:spLocks noGrp="1"/>
          </p:cNvSpPr>
          <p:nvPr>
            <p:ph idx="1" hasCustomPrompt="1"/>
          </p:nvPr>
        </p:nvSpPr>
        <p:spPr>
          <a:xfrm>
            <a:off x="6379770" y="3358733"/>
            <a:ext cx="5545530" cy="512040"/>
          </a:xfrm>
          <a:prstGeom prst="rect">
            <a:avLst/>
          </a:prstGeom>
        </p:spPr>
        <p:txBody>
          <a:bodyPr/>
          <a:lstStyle>
            <a:lvl1pPr>
              <a:defRPr>
                <a:solidFill>
                  <a:srgbClr val="67A478"/>
                </a:solidFill>
              </a:defRPr>
            </a:lvl1pPr>
          </a:lstStyle>
          <a:p>
            <a:pPr lvl="0"/>
            <a:r>
              <a:rPr lang="en-US"/>
              <a:t>Project Long Title (Title Case)</a:t>
            </a:r>
          </a:p>
        </p:txBody>
      </p:sp>
      <p:grpSp>
        <p:nvGrpSpPr>
          <p:cNvPr id="10" name="Group 9">
            <a:extLst>
              <a:ext uri="{FF2B5EF4-FFF2-40B4-BE49-F238E27FC236}">
                <a16:creationId xmlns:a16="http://schemas.microsoft.com/office/drawing/2014/main" id="{C686A37E-4511-7883-7B85-68DAE1ECC968}"/>
              </a:ext>
            </a:extLst>
          </p:cNvPr>
          <p:cNvGrpSpPr/>
          <p:nvPr userDrawn="1"/>
        </p:nvGrpSpPr>
        <p:grpSpPr>
          <a:xfrm>
            <a:off x="9322544" y="381671"/>
            <a:ext cx="2609014" cy="741586"/>
            <a:chOff x="9147470" y="238125"/>
            <a:chExt cx="2609014" cy="741586"/>
          </a:xfrm>
        </p:grpSpPr>
        <p:pic>
          <p:nvPicPr>
            <p:cNvPr id="11" name="Picture 10">
              <a:extLst>
                <a:ext uri="{FF2B5EF4-FFF2-40B4-BE49-F238E27FC236}">
                  <a16:creationId xmlns:a16="http://schemas.microsoft.com/office/drawing/2014/main" id="{A25EADDE-DA27-DAF8-8CB3-2F023FA946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12" name="TextBox 11">
              <a:extLst>
                <a:ext uri="{FF2B5EF4-FFF2-40B4-BE49-F238E27FC236}">
                  <a16:creationId xmlns:a16="http://schemas.microsoft.com/office/drawing/2014/main" id="{EC985A66-2CD4-2569-320D-CB51B8C3DDD1}"/>
                </a:ext>
              </a:extLst>
            </p:cNvPr>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BC9CE837-41AB-5993-883A-4CF4EAAE591B}"/>
                </a:ext>
              </a:extLst>
            </p:cNvPr>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01E2F97F-EA63-1247-DA93-DEE3ADEFA101}"/>
              </a:ext>
            </a:extLst>
          </p:cNvPr>
          <p:cNvCxnSpPr>
            <a:cxnSpLocks/>
          </p:cNvCxnSpPr>
          <p:nvPr userDrawn="1"/>
        </p:nvCxnSpPr>
        <p:spPr>
          <a:xfrm>
            <a:off x="6350873" y="4053075"/>
            <a:ext cx="5574427" cy="0"/>
          </a:xfrm>
          <a:prstGeom prst="line">
            <a:avLst/>
          </a:prstGeom>
          <a:ln>
            <a:solidFill>
              <a:srgbClr val="67A478"/>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C465560D-224E-6477-5001-6F202A108419}"/>
              </a:ext>
            </a:extLst>
          </p:cNvPr>
          <p:cNvSpPr>
            <a:spLocks noGrp="1"/>
          </p:cNvSpPr>
          <p:nvPr>
            <p:ph type="body" sz="quarter" idx="17" hasCustomPrompt="1"/>
          </p:nvPr>
        </p:nvSpPr>
        <p:spPr>
          <a:xfrm>
            <a:off x="6350873" y="4240201"/>
            <a:ext cx="2595384" cy="512064"/>
          </a:xfrm>
          <a:prstGeom prst="rect">
            <a:avLst/>
          </a:prstGeom>
        </p:spPr>
        <p:txBody>
          <a:bodyPr>
            <a:normAutofit/>
          </a:bodyPr>
          <a:lstStyle>
            <a:lvl1pPr>
              <a:defRPr sz="2200"/>
            </a:lvl1pPr>
          </a:lstStyle>
          <a:p>
            <a:pPr lvl="0"/>
            <a:r>
              <a:rPr lang="en-US"/>
              <a:t>Team Member</a:t>
            </a:r>
          </a:p>
        </p:txBody>
      </p:sp>
      <p:sp>
        <p:nvSpPr>
          <p:cNvPr id="26" name="Text Placeholder 24">
            <a:extLst>
              <a:ext uri="{FF2B5EF4-FFF2-40B4-BE49-F238E27FC236}">
                <a16:creationId xmlns:a16="http://schemas.microsoft.com/office/drawing/2014/main" id="{E0C96220-BC1F-B0F4-CF26-971C3715066B}"/>
              </a:ext>
            </a:extLst>
          </p:cNvPr>
          <p:cNvSpPr>
            <a:spLocks noGrp="1"/>
          </p:cNvSpPr>
          <p:nvPr>
            <p:ph type="body" sz="quarter" idx="18" hasCustomPrompt="1"/>
          </p:nvPr>
        </p:nvSpPr>
        <p:spPr>
          <a:xfrm>
            <a:off x="6350873" y="4752265"/>
            <a:ext cx="2595384" cy="512064"/>
          </a:xfrm>
          <a:prstGeom prst="rect">
            <a:avLst/>
          </a:prstGeom>
        </p:spPr>
        <p:txBody>
          <a:bodyPr>
            <a:normAutofit/>
          </a:bodyPr>
          <a:lstStyle>
            <a:lvl1pPr>
              <a:defRPr sz="2200"/>
            </a:lvl1pPr>
          </a:lstStyle>
          <a:p>
            <a:pPr lvl="0"/>
            <a:r>
              <a:rPr lang="en-US"/>
              <a:t>Team Member</a:t>
            </a:r>
          </a:p>
        </p:txBody>
      </p:sp>
      <p:sp>
        <p:nvSpPr>
          <p:cNvPr id="27" name="Text Placeholder 24">
            <a:extLst>
              <a:ext uri="{FF2B5EF4-FFF2-40B4-BE49-F238E27FC236}">
                <a16:creationId xmlns:a16="http://schemas.microsoft.com/office/drawing/2014/main" id="{43E057FB-DE24-C87C-5A9A-8F60A7CF79E9}"/>
              </a:ext>
            </a:extLst>
          </p:cNvPr>
          <p:cNvSpPr>
            <a:spLocks noGrp="1"/>
          </p:cNvSpPr>
          <p:nvPr>
            <p:ph type="body" sz="quarter" idx="19" hasCustomPrompt="1"/>
          </p:nvPr>
        </p:nvSpPr>
        <p:spPr>
          <a:xfrm>
            <a:off x="6350873" y="5258712"/>
            <a:ext cx="2595384" cy="512064"/>
          </a:xfrm>
          <a:prstGeom prst="rect">
            <a:avLst/>
          </a:prstGeom>
        </p:spPr>
        <p:txBody>
          <a:bodyPr>
            <a:normAutofit/>
          </a:bodyPr>
          <a:lstStyle>
            <a:lvl1pPr>
              <a:defRPr sz="2200"/>
            </a:lvl1pPr>
          </a:lstStyle>
          <a:p>
            <a:pPr lvl="0"/>
            <a:r>
              <a:rPr lang="en-US"/>
              <a:t>Team Member</a:t>
            </a:r>
          </a:p>
        </p:txBody>
      </p:sp>
      <p:sp>
        <p:nvSpPr>
          <p:cNvPr id="28" name="Text Placeholder 24">
            <a:extLst>
              <a:ext uri="{FF2B5EF4-FFF2-40B4-BE49-F238E27FC236}">
                <a16:creationId xmlns:a16="http://schemas.microsoft.com/office/drawing/2014/main" id="{E11CC762-C0B0-A50C-B94F-4CC962378B40}"/>
              </a:ext>
            </a:extLst>
          </p:cNvPr>
          <p:cNvSpPr>
            <a:spLocks noGrp="1"/>
          </p:cNvSpPr>
          <p:nvPr>
            <p:ph type="body" sz="quarter" idx="20" hasCustomPrompt="1"/>
          </p:nvPr>
        </p:nvSpPr>
        <p:spPr>
          <a:xfrm>
            <a:off x="9322544" y="4240201"/>
            <a:ext cx="2595385" cy="512064"/>
          </a:xfrm>
          <a:prstGeom prst="rect">
            <a:avLst/>
          </a:prstGeom>
        </p:spPr>
        <p:txBody>
          <a:bodyPr>
            <a:normAutofit/>
          </a:bodyPr>
          <a:lstStyle>
            <a:lvl1pPr>
              <a:defRPr sz="2200"/>
            </a:lvl1pPr>
          </a:lstStyle>
          <a:p>
            <a:pPr lvl="0"/>
            <a:r>
              <a:rPr lang="en-US"/>
              <a:t>Team Member</a:t>
            </a:r>
          </a:p>
        </p:txBody>
      </p:sp>
      <p:sp>
        <p:nvSpPr>
          <p:cNvPr id="29" name="Text Placeholder 24">
            <a:extLst>
              <a:ext uri="{FF2B5EF4-FFF2-40B4-BE49-F238E27FC236}">
                <a16:creationId xmlns:a16="http://schemas.microsoft.com/office/drawing/2014/main" id="{757D0F30-2AE7-01E5-2D87-31F421834949}"/>
              </a:ext>
            </a:extLst>
          </p:cNvPr>
          <p:cNvSpPr>
            <a:spLocks noGrp="1"/>
          </p:cNvSpPr>
          <p:nvPr>
            <p:ph type="body" sz="quarter" idx="21" hasCustomPrompt="1"/>
          </p:nvPr>
        </p:nvSpPr>
        <p:spPr>
          <a:xfrm>
            <a:off x="9322544" y="4752265"/>
            <a:ext cx="2595385" cy="512064"/>
          </a:xfrm>
          <a:prstGeom prst="rect">
            <a:avLst/>
          </a:prstGeom>
        </p:spPr>
        <p:txBody>
          <a:bodyPr>
            <a:normAutofit/>
          </a:bodyPr>
          <a:lstStyle>
            <a:lvl1pPr>
              <a:defRPr sz="2200"/>
            </a:lvl1pPr>
          </a:lstStyle>
          <a:p>
            <a:pPr lvl="0"/>
            <a:r>
              <a:rPr lang="en-US"/>
              <a:t>Team Member</a:t>
            </a:r>
          </a:p>
        </p:txBody>
      </p:sp>
      <p:sp>
        <p:nvSpPr>
          <p:cNvPr id="30" name="Text Placeholder 24">
            <a:extLst>
              <a:ext uri="{FF2B5EF4-FFF2-40B4-BE49-F238E27FC236}">
                <a16:creationId xmlns:a16="http://schemas.microsoft.com/office/drawing/2014/main" id="{63585C19-6978-573D-6282-A058FE8120D1}"/>
              </a:ext>
            </a:extLst>
          </p:cNvPr>
          <p:cNvSpPr>
            <a:spLocks noGrp="1"/>
          </p:cNvSpPr>
          <p:nvPr>
            <p:ph type="body" sz="quarter" idx="22" hasCustomPrompt="1"/>
          </p:nvPr>
        </p:nvSpPr>
        <p:spPr>
          <a:xfrm>
            <a:off x="9322544" y="5258712"/>
            <a:ext cx="2595385" cy="512064"/>
          </a:xfrm>
          <a:prstGeom prst="rect">
            <a:avLst/>
          </a:prstGeom>
        </p:spPr>
        <p:txBody>
          <a:bodyPr>
            <a:normAutofit/>
          </a:bodyPr>
          <a:lstStyle>
            <a:lvl1pPr>
              <a:defRPr sz="2200"/>
            </a:lvl1pPr>
          </a:lstStyle>
          <a:p>
            <a:pPr lvl="0"/>
            <a:r>
              <a:rPr lang="en-US"/>
              <a:t>Team Member</a:t>
            </a:r>
          </a:p>
        </p:txBody>
      </p:sp>
      <p:grpSp>
        <p:nvGrpSpPr>
          <p:cNvPr id="34" name="Group 33" hidden="1">
            <a:extLst>
              <a:ext uri="{FF2B5EF4-FFF2-40B4-BE49-F238E27FC236}">
                <a16:creationId xmlns:a16="http://schemas.microsoft.com/office/drawing/2014/main" id="{D2697244-63D3-7E7B-5820-0B6E37B8452F}"/>
              </a:ext>
            </a:extLst>
          </p:cNvPr>
          <p:cNvGrpSpPr/>
          <p:nvPr userDrawn="1"/>
        </p:nvGrpSpPr>
        <p:grpSpPr>
          <a:xfrm>
            <a:off x="-1449781" y="-1473777"/>
            <a:ext cx="7545781" cy="10299576"/>
            <a:chOff x="-1449781" y="-1473777"/>
            <a:chExt cx="7545781" cy="10299576"/>
          </a:xfrm>
          <a:blipFill dpi="0" rotWithShape="1">
            <a:blip r:embed="rId4"/>
            <a:srcRect/>
            <a:stretch>
              <a:fillRect/>
            </a:stretch>
          </a:blipFill>
        </p:grpSpPr>
        <p:sp>
          <p:nvSpPr>
            <p:cNvPr id="5" name="Picture Placeholder 2">
              <a:extLst>
                <a:ext uri="{FF2B5EF4-FFF2-40B4-BE49-F238E27FC236}">
                  <a16:creationId xmlns:a16="http://schemas.microsoft.com/office/drawing/2014/main" id="{2E03D62D-9263-B984-489C-EDBE3ECA5893}"/>
                </a:ext>
              </a:extLst>
            </p:cNvPr>
            <p:cNvSpPr txBox="1">
              <a:spLocks/>
            </p:cNvSpPr>
            <p:nvPr userDrawn="1"/>
          </p:nvSpPr>
          <p:spPr>
            <a:xfrm>
              <a:off x="-1449781" y="2403061"/>
              <a:ext cx="2867054" cy="2505452"/>
            </a:xfrm>
            <a:prstGeom prst="hexagon">
              <a:avLst/>
            </a:prstGeom>
            <a:grpFill/>
            <a:ln>
              <a:noFill/>
            </a:ln>
            <a:effectLst>
              <a:outerShdw blurRad="50800" dist="38100" dir="2700000" algn="tl" rotWithShape="0">
                <a:prstClr val="black">
                  <a:alpha val="40000"/>
                </a:prstClr>
              </a:outerShdw>
            </a:effectLst>
          </p:spPr>
        </p:sp>
        <p:sp>
          <p:nvSpPr>
            <p:cNvPr id="6" name="Picture Placeholder 2">
              <a:extLst>
                <a:ext uri="{FF2B5EF4-FFF2-40B4-BE49-F238E27FC236}">
                  <a16:creationId xmlns:a16="http://schemas.microsoft.com/office/drawing/2014/main" id="{6FBFC9D8-99B7-4258-AA3A-DBE0625DBD7B}"/>
                </a:ext>
              </a:extLst>
            </p:cNvPr>
            <p:cNvSpPr txBox="1">
              <a:spLocks/>
            </p:cNvSpPr>
            <p:nvPr userDrawn="1"/>
          </p:nvSpPr>
          <p:spPr>
            <a:xfrm>
              <a:off x="-1449781" y="5013525"/>
              <a:ext cx="2867054" cy="2505452"/>
            </a:xfrm>
            <a:prstGeom prst="hexagon">
              <a:avLst/>
            </a:prstGeom>
            <a:grpFill/>
            <a:ln>
              <a:noFill/>
            </a:ln>
            <a:effectLst>
              <a:outerShdw blurRad="50800" dist="38100" dir="2700000" algn="tl" rotWithShape="0">
                <a:prstClr val="black">
                  <a:alpha val="40000"/>
                </a:prstClr>
              </a:outerShdw>
            </a:effectLst>
          </p:spPr>
        </p:sp>
        <p:sp>
          <p:nvSpPr>
            <p:cNvPr id="7" name="Picture Placeholder 2">
              <a:extLst>
                <a:ext uri="{FF2B5EF4-FFF2-40B4-BE49-F238E27FC236}">
                  <a16:creationId xmlns:a16="http://schemas.microsoft.com/office/drawing/2014/main" id="{21D35522-8119-0FF8-21CE-9904B0921E38}"/>
                </a:ext>
              </a:extLst>
            </p:cNvPr>
            <p:cNvSpPr txBox="1">
              <a:spLocks/>
            </p:cNvSpPr>
            <p:nvPr userDrawn="1"/>
          </p:nvSpPr>
          <p:spPr>
            <a:xfrm>
              <a:off x="886707" y="1124064"/>
              <a:ext cx="2867054" cy="2505452"/>
            </a:xfrm>
            <a:prstGeom prst="hexagon">
              <a:avLst/>
            </a:prstGeom>
            <a:grpFill/>
            <a:ln>
              <a:noFill/>
            </a:ln>
            <a:effectLst>
              <a:outerShdw blurRad="50800" dist="38100" dir="2700000" algn="tl" rotWithShape="0">
                <a:prstClr val="black">
                  <a:alpha val="40000"/>
                </a:prstClr>
              </a:outerShdw>
            </a:effectLst>
          </p:spPr>
        </p:sp>
        <p:sp>
          <p:nvSpPr>
            <p:cNvPr id="14" name="Picture Placeholder 2">
              <a:extLst>
                <a:ext uri="{FF2B5EF4-FFF2-40B4-BE49-F238E27FC236}">
                  <a16:creationId xmlns:a16="http://schemas.microsoft.com/office/drawing/2014/main" id="{1503D125-72F7-57F7-0008-0C76D01DE6B4}"/>
                </a:ext>
              </a:extLst>
            </p:cNvPr>
            <p:cNvSpPr txBox="1">
              <a:spLocks/>
            </p:cNvSpPr>
            <p:nvPr userDrawn="1"/>
          </p:nvSpPr>
          <p:spPr>
            <a:xfrm>
              <a:off x="886707" y="3721905"/>
              <a:ext cx="2867054" cy="2505452"/>
            </a:xfrm>
            <a:prstGeom prst="hexagon">
              <a:avLst/>
            </a:prstGeom>
            <a:grpFill/>
            <a:ln>
              <a:noFill/>
            </a:ln>
            <a:effectLst>
              <a:outerShdw blurRad="50800" dist="38100" dir="2700000" algn="tl" rotWithShape="0">
                <a:prstClr val="black">
                  <a:alpha val="40000"/>
                </a:prstClr>
              </a:outerShdw>
            </a:effectLst>
          </p:spPr>
        </p:sp>
        <p:sp>
          <p:nvSpPr>
            <p:cNvPr id="15" name="Picture Placeholder 2">
              <a:extLst>
                <a:ext uri="{FF2B5EF4-FFF2-40B4-BE49-F238E27FC236}">
                  <a16:creationId xmlns:a16="http://schemas.microsoft.com/office/drawing/2014/main" id="{DE5F4962-473D-4B8A-BF61-968FBE514B6A}"/>
                </a:ext>
              </a:extLst>
            </p:cNvPr>
            <p:cNvSpPr txBox="1">
              <a:spLocks/>
            </p:cNvSpPr>
            <p:nvPr userDrawn="1"/>
          </p:nvSpPr>
          <p:spPr>
            <a:xfrm>
              <a:off x="886707" y="6320347"/>
              <a:ext cx="2867054" cy="2505452"/>
            </a:xfrm>
            <a:prstGeom prst="hexagon">
              <a:avLst/>
            </a:prstGeom>
            <a:grpFill/>
            <a:ln>
              <a:noFill/>
            </a:ln>
            <a:effectLst>
              <a:outerShdw blurRad="50800" dist="38100" dir="2700000" algn="tl" rotWithShape="0">
                <a:prstClr val="black">
                  <a:alpha val="40000"/>
                </a:prstClr>
              </a:outerShdw>
            </a:effectLst>
          </p:spPr>
        </p:sp>
        <p:sp>
          <p:nvSpPr>
            <p:cNvPr id="16" name="Picture Placeholder 2">
              <a:extLst>
                <a:ext uri="{FF2B5EF4-FFF2-40B4-BE49-F238E27FC236}">
                  <a16:creationId xmlns:a16="http://schemas.microsoft.com/office/drawing/2014/main" id="{BE27875C-0BBE-F963-D4E0-AD59DD4B3E6C}"/>
                </a:ext>
              </a:extLst>
            </p:cNvPr>
            <p:cNvSpPr txBox="1">
              <a:spLocks/>
            </p:cNvSpPr>
            <p:nvPr userDrawn="1"/>
          </p:nvSpPr>
          <p:spPr>
            <a:xfrm>
              <a:off x="886707" y="-1473777"/>
              <a:ext cx="2867054" cy="2505452"/>
            </a:xfrm>
            <a:prstGeom prst="hexagon">
              <a:avLst/>
            </a:prstGeom>
            <a:grpFill/>
            <a:ln>
              <a:noFill/>
            </a:ln>
            <a:effectLst>
              <a:outerShdw blurRad="50800" dist="38100" dir="2700000" algn="tl" rotWithShape="0">
                <a:prstClr val="black">
                  <a:alpha val="40000"/>
                </a:prstClr>
              </a:outerShdw>
            </a:effectLst>
          </p:spPr>
        </p:sp>
        <p:sp>
          <p:nvSpPr>
            <p:cNvPr id="17" name="Picture Placeholder 2">
              <a:extLst>
                <a:ext uri="{FF2B5EF4-FFF2-40B4-BE49-F238E27FC236}">
                  <a16:creationId xmlns:a16="http://schemas.microsoft.com/office/drawing/2014/main" id="{19FD3A28-426C-6DD7-97BF-C0D5641AFF4E}"/>
                </a:ext>
              </a:extLst>
            </p:cNvPr>
            <p:cNvSpPr txBox="1">
              <a:spLocks/>
            </p:cNvSpPr>
            <p:nvPr userDrawn="1"/>
          </p:nvSpPr>
          <p:spPr>
            <a:xfrm>
              <a:off x="3223195" y="-166955"/>
              <a:ext cx="2867054" cy="2505452"/>
            </a:xfrm>
            <a:prstGeom prst="hexagon">
              <a:avLst/>
            </a:prstGeom>
            <a:grpFill/>
            <a:ln>
              <a:noFill/>
            </a:ln>
            <a:effectLst>
              <a:outerShdw blurRad="50800" dist="38100" dir="2700000" algn="tl" rotWithShape="0">
                <a:prstClr val="black">
                  <a:alpha val="40000"/>
                </a:prstClr>
              </a:outerShdw>
            </a:effectLst>
          </p:spPr>
        </p:sp>
        <p:sp>
          <p:nvSpPr>
            <p:cNvPr id="18" name="Picture Placeholder 2">
              <a:extLst>
                <a:ext uri="{FF2B5EF4-FFF2-40B4-BE49-F238E27FC236}">
                  <a16:creationId xmlns:a16="http://schemas.microsoft.com/office/drawing/2014/main" id="{455EDC6E-3AF2-35B6-8EB3-8D6CAD071577}"/>
                </a:ext>
              </a:extLst>
            </p:cNvPr>
            <p:cNvSpPr txBox="1">
              <a:spLocks/>
            </p:cNvSpPr>
            <p:nvPr userDrawn="1"/>
          </p:nvSpPr>
          <p:spPr>
            <a:xfrm>
              <a:off x="3223195" y="2430886"/>
              <a:ext cx="2867054" cy="2505452"/>
            </a:xfrm>
            <a:prstGeom prst="hexagon">
              <a:avLst/>
            </a:prstGeom>
            <a:grpFill/>
            <a:ln>
              <a:noFill/>
            </a:ln>
            <a:effectLst>
              <a:outerShdw blurRad="50800" dist="38100" dir="2700000" algn="tl" rotWithShape="0">
                <a:prstClr val="black">
                  <a:alpha val="40000"/>
                </a:prstClr>
              </a:outerShdw>
            </a:effectLst>
          </p:spPr>
        </p:sp>
        <p:sp>
          <p:nvSpPr>
            <p:cNvPr id="19" name="Picture Placeholder 2">
              <a:extLst>
                <a:ext uri="{FF2B5EF4-FFF2-40B4-BE49-F238E27FC236}">
                  <a16:creationId xmlns:a16="http://schemas.microsoft.com/office/drawing/2014/main" id="{AA763E78-E63A-F968-A0BB-B0A3ADE5193C}"/>
                </a:ext>
              </a:extLst>
            </p:cNvPr>
            <p:cNvSpPr txBox="1">
              <a:spLocks/>
            </p:cNvSpPr>
            <p:nvPr userDrawn="1"/>
          </p:nvSpPr>
          <p:spPr>
            <a:xfrm>
              <a:off x="3228946" y="5028727"/>
              <a:ext cx="2867054" cy="2505452"/>
            </a:xfrm>
            <a:prstGeom prst="hexagon">
              <a:avLst/>
            </a:prstGeom>
            <a:grpFill/>
            <a:ln>
              <a:noFill/>
            </a:ln>
            <a:effectLst>
              <a:outerShdw blurRad="50800" dist="38100" dir="2700000" algn="tl" rotWithShape="0">
                <a:prstClr val="black">
                  <a:alpha val="40000"/>
                </a:prstClr>
              </a:outerShdw>
            </a:effectLst>
          </p:spPr>
        </p:sp>
        <p:sp>
          <p:nvSpPr>
            <p:cNvPr id="22" name="Picture Placeholder 2">
              <a:extLst>
                <a:ext uri="{FF2B5EF4-FFF2-40B4-BE49-F238E27FC236}">
                  <a16:creationId xmlns:a16="http://schemas.microsoft.com/office/drawing/2014/main" id="{4556ADE3-6C94-2DA4-18BC-AD315B83CA3F}"/>
                </a:ext>
              </a:extLst>
            </p:cNvPr>
            <p:cNvSpPr txBox="1">
              <a:spLocks/>
            </p:cNvSpPr>
            <p:nvPr userDrawn="1"/>
          </p:nvSpPr>
          <p:spPr>
            <a:xfrm>
              <a:off x="-1449781" y="-194780"/>
              <a:ext cx="2867054" cy="2505452"/>
            </a:xfrm>
            <a:prstGeom prst="hexagon">
              <a:avLst/>
            </a:prstGeom>
            <a:grpFill/>
            <a:ln>
              <a:noFill/>
            </a:ln>
            <a:effectLst>
              <a:outerShdw blurRad="50800" dist="38100" dir="2700000" algn="tl" rotWithShape="0">
                <a:prstClr val="black">
                  <a:alpha val="40000"/>
                </a:prstClr>
              </a:outerShdw>
            </a:effectLst>
          </p:spPr>
          <p:txBody>
            <a:bodyPr vert="horz" lIns="91440" tIns="45720" rIns="91440" bIns="45720" rtlCol="0">
              <a:normAutofit/>
            </a:bodyPr>
            <a:lstStyle/>
            <a:p>
              <a:endParaRPr lang="en-US"/>
            </a:p>
          </p:txBody>
        </p:sp>
      </p:grpSp>
      <p:pic>
        <p:nvPicPr>
          <p:cNvPr id="37" name="Picture 36" descr="A picture containing map&#10;&#10;Description automatically generated" hidden="1">
            <a:extLst>
              <a:ext uri="{FF2B5EF4-FFF2-40B4-BE49-F238E27FC236}">
                <a16:creationId xmlns:a16="http://schemas.microsoft.com/office/drawing/2014/main" id="{D0D98052-EAC5-C17F-CADF-684D628A133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83273" y="-745540"/>
            <a:ext cx="11666816" cy="8750112"/>
          </a:xfrm>
          <a:prstGeom prst="rect">
            <a:avLst/>
          </a:prstGeom>
        </p:spPr>
      </p:pic>
      <p:sp>
        <p:nvSpPr>
          <p:cNvPr id="68" name="Oval 67">
            <a:extLst>
              <a:ext uri="{FF2B5EF4-FFF2-40B4-BE49-F238E27FC236}">
                <a16:creationId xmlns:a16="http://schemas.microsoft.com/office/drawing/2014/main" id="{73954BEF-EFD6-258D-6C72-D87AD910E1F4}"/>
              </a:ext>
            </a:extLst>
          </p:cNvPr>
          <p:cNvSpPr/>
          <p:nvPr userDrawn="1"/>
        </p:nvSpPr>
        <p:spPr>
          <a:xfrm>
            <a:off x="216921" y="5792418"/>
            <a:ext cx="984624" cy="984624"/>
          </a:xfrm>
          <a:prstGeom prst="ellipse">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665DF3D7-767B-B8BF-E72E-AC149607E780}"/>
              </a:ext>
            </a:extLst>
          </p:cNvPr>
          <p:cNvGrpSpPr/>
          <p:nvPr userDrawn="1"/>
        </p:nvGrpSpPr>
        <p:grpSpPr>
          <a:xfrm>
            <a:off x="-59779" y="5848350"/>
            <a:ext cx="12438744" cy="870324"/>
            <a:chOff x="-59779" y="5848350"/>
            <a:chExt cx="12438744" cy="870324"/>
          </a:xfrm>
        </p:grpSpPr>
        <p:sp>
          <p:nvSpPr>
            <p:cNvPr id="61" name="Rectangle 60">
              <a:extLst>
                <a:ext uri="{FF2B5EF4-FFF2-40B4-BE49-F238E27FC236}">
                  <a16:creationId xmlns:a16="http://schemas.microsoft.com/office/drawing/2014/main" id="{43BEEE8B-6BC5-54B7-F825-6720672287F9}"/>
                </a:ext>
              </a:extLst>
            </p:cNvPr>
            <p:cNvSpPr/>
            <p:nvPr userDrawn="1"/>
          </p:nvSpPr>
          <p:spPr>
            <a:xfrm>
              <a:off x="-59779" y="6094782"/>
              <a:ext cx="12438744" cy="510818"/>
            </a:xfrm>
            <a:prstGeom prst="rect">
              <a:avLst/>
            </a:prstGeom>
            <a:solidFill>
              <a:srgbClr val="67A47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75F4561D-61DF-AB2A-B8B3-8181F1227BC4}"/>
                </a:ext>
              </a:extLst>
            </p:cNvPr>
            <p:cNvGrpSpPr/>
            <p:nvPr userDrawn="1"/>
          </p:nvGrpSpPr>
          <p:grpSpPr>
            <a:xfrm>
              <a:off x="274071" y="5848350"/>
              <a:ext cx="870324" cy="870324"/>
              <a:chOff x="274071" y="5848350"/>
              <a:chExt cx="870324" cy="870324"/>
            </a:xfrm>
          </p:grpSpPr>
          <p:sp>
            <p:nvSpPr>
              <p:cNvPr id="62" name="Oval 61">
                <a:extLst>
                  <a:ext uri="{FF2B5EF4-FFF2-40B4-BE49-F238E27FC236}">
                    <a16:creationId xmlns:a16="http://schemas.microsoft.com/office/drawing/2014/main" id="{1479EDB3-B190-B55E-6CE4-6918D3CAD30A}"/>
                  </a:ext>
                </a:extLst>
              </p:cNvPr>
              <p:cNvSpPr/>
              <p:nvPr userDrawn="1"/>
            </p:nvSpPr>
            <p:spPr>
              <a:xfrm>
                <a:off x="274071" y="5848350"/>
                <a:ext cx="870324" cy="870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text, sign, device, meter&#10;&#10;Description automatically generated">
                <a:extLst>
                  <a:ext uri="{FF2B5EF4-FFF2-40B4-BE49-F238E27FC236}">
                    <a16:creationId xmlns:a16="http://schemas.microsoft.com/office/drawing/2014/main" id="{580299C6-538E-C527-E331-3A00354C03E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9211" y="5908429"/>
                <a:ext cx="751158" cy="759845"/>
              </a:xfrm>
              <a:prstGeom prst="rect">
                <a:avLst/>
              </a:prstGeom>
            </p:spPr>
          </p:pic>
        </p:grpSp>
        <p:grpSp>
          <p:nvGrpSpPr>
            <p:cNvPr id="66" name="Group 65">
              <a:extLst>
                <a:ext uri="{FF2B5EF4-FFF2-40B4-BE49-F238E27FC236}">
                  <a16:creationId xmlns:a16="http://schemas.microsoft.com/office/drawing/2014/main" id="{5AED782F-6D26-6A89-5C24-F8D8156AAF8D}"/>
                </a:ext>
              </a:extLst>
            </p:cNvPr>
            <p:cNvGrpSpPr/>
            <p:nvPr userDrawn="1"/>
          </p:nvGrpSpPr>
          <p:grpSpPr>
            <a:xfrm>
              <a:off x="11084866" y="5868349"/>
              <a:ext cx="833063" cy="833063"/>
              <a:chOff x="11084866" y="5868349"/>
              <a:chExt cx="833063" cy="833063"/>
            </a:xfrm>
          </p:grpSpPr>
          <p:sp>
            <p:nvSpPr>
              <p:cNvPr id="63" name="Oval 62">
                <a:extLst>
                  <a:ext uri="{FF2B5EF4-FFF2-40B4-BE49-F238E27FC236}">
                    <a16:creationId xmlns:a16="http://schemas.microsoft.com/office/drawing/2014/main" id="{778F140C-FDD9-2CE2-AC2E-B56EA3FF4E18}"/>
                  </a:ext>
                </a:extLst>
              </p:cNvPr>
              <p:cNvSpPr/>
              <p:nvPr userDrawn="1"/>
            </p:nvSpPr>
            <p:spPr>
              <a:xfrm>
                <a:off x="11084866" y="5868349"/>
                <a:ext cx="833063" cy="833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86F95DF2-A59A-8AB5-10FF-28A787D7689E}"/>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144709" y="5920009"/>
                <a:ext cx="721056" cy="721056"/>
              </a:xfrm>
              <a:prstGeom prst="rect">
                <a:avLst/>
              </a:prstGeom>
            </p:spPr>
          </p:pic>
        </p:grpSp>
      </p:grpSp>
      <p:sp>
        <p:nvSpPr>
          <p:cNvPr id="57" name="Text Placeholder 56">
            <a:extLst>
              <a:ext uri="{FF2B5EF4-FFF2-40B4-BE49-F238E27FC236}">
                <a16:creationId xmlns:a16="http://schemas.microsoft.com/office/drawing/2014/main" id="{9E4751E8-0010-5B28-6309-50D9712EC4E1}"/>
              </a:ext>
            </a:extLst>
          </p:cNvPr>
          <p:cNvSpPr>
            <a:spLocks noGrp="1"/>
          </p:cNvSpPr>
          <p:nvPr>
            <p:ph type="body" sz="quarter" idx="23" hasCustomPrompt="1"/>
          </p:nvPr>
        </p:nvSpPr>
        <p:spPr>
          <a:xfrm>
            <a:off x="1257185" y="6094782"/>
            <a:ext cx="4308249" cy="510818"/>
          </a:xfrm>
          <a:prstGeom prst="rect">
            <a:avLst/>
          </a:prstGeom>
        </p:spPr>
        <p:txBody>
          <a:bodyPr anchor="ctr">
            <a:noAutofit/>
          </a:bodyPr>
          <a:lstStyle>
            <a:lvl1pPr>
              <a:defRPr sz="2200" b="1">
                <a:solidFill>
                  <a:schemeClr val="bg1"/>
                </a:solidFill>
              </a:defRPr>
            </a:lvl1pPr>
          </a:lstStyle>
          <a:p>
            <a:pPr lvl="0"/>
            <a:r>
              <a:rPr lang="en-US"/>
              <a:t>Node Location | Term &amp; Year</a:t>
            </a:r>
          </a:p>
        </p:txBody>
      </p:sp>
    </p:spTree>
    <p:extLst>
      <p:ext uri="{BB962C8B-B14F-4D97-AF65-F5344CB8AC3E}">
        <p14:creationId xmlns:p14="http://schemas.microsoft.com/office/powerpoint/2010/main" val="421513840"/>
      </p:ext>
    </p:extLst>
  </p:cSld>
  <p:clrMapOvr>
    <a:masterClrMapping/>
  </p:clrMapOvr>
  <p:extLst>
    <p:ext uri="{DCECCB84-F9BA-43D5-87BE-67443E8EF086}">
      <p15:sldGuideLst xmlns:p15="http://schemas.microsoft.com/office/powerpoint/2012/main">
        <p15:guide id="1" orient="horz" pos="3696" userDrawn="1">
          <p15:clr>
            <a:srgbClr val="FBAE40"/>
          </p15:clr>
        </p15:guide>
        <p15:guide id="2" orient="horz" pos="4224" userDrawn="1">
          <p15:clr>
            <a:srgbClr val="FBAE40"/>
          </p15:clr>
        </p15:guide>
        <p15:guide id="3" pos="751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mplate 1">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67A478"/>
                </a:solidFill>
              </a:defRPr>
            </a:lvl1pPr>
          </a:lstStyle>
          <a:p>
            <a:r>
              <a:rPr lang="en-US"/>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8681837"/>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67A478"/>
                </a:solidFill>
              </a:defRPr>
            </a:lvl1pPr>
          </a:lstStyle>
          <a:p>
            <a:r>
              <a:rPr lang="en-US"/>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A8369D19-BFA9-4BB8-6F47-46606B11B03E}"/>
              </a:ext>
            </a:extLst>
          </p:cNvPr>
          <p:cNvCxnSpPr>
            <a:cxnSpLocks/>
          </p:cNvCxnSpPr>
          <p:nvPr userDrawn="1"/>
        </p:nvCxnSpPr>
        <p:spPr>
          <a:xfrm>
            <a:off x="506895" y="1020147"/>
            <a:ext cx="11178209" cy="0"/>
          </a:xfrm>
          <a:prstGeom prst="line">
            <a:avLst/>
          </a:prstGeom>
          <a:ln w="12700">
            <a:solidFill>
              <a:srgbClr val="67A4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949256"/>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mplate 3">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04FADD02-D13D-9026-9FFF-55F748AEE95D}"/>
              </a:ext>
            </a:extLst>
          </p:cNvPr>
          <p:cNvSpPr/>
          <p:nvPr userDrawn="1"/>
        </p:nvSpPr>
        <p:spPr>
          <a:xfrm>
            <a:off x="0" y="-17532"/>
            <a:ext cx="12192000" cy="855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244F5C8-F0C5-D490-1ADB-34D1B4D19D10}"/>
              </a:ext>
            </a:extLst>
          </p:cNvPr>
          <p:cNvSpPr>
            <a:spLocks noGrp="1"/>
          </p:cNvSpPr>
          <p:nvPr>
            <p:ph type="title" hasCustomPrompt="1"/>
          </p:nvPr>
        </p:nvSpPr>
        <p:spPr>
          <a:xfrm>
            <a:off x="1" y="256268"/>
            <a:ext cx="12239626" cy="825844"/>
          </a:xfrm>
          <a:solidFill>
            <a:srgbClr val="67A478"/>
          </a:solidFill>
          <a:effectLst>
            <a:outerShdw blurRad="50800" dist="38100" dir="5400000" algn="t" rotWithShape="0">
              <a:prstClr val="black">
                <a:alpha val="40000"/>
              </a:prstClr>
            </a:outerShdw>
          </a:effectLst>
        </p:spPr>
        <p:txBody>
          <a:bodyPr anchor="ctr">
            <a:normAutofit/>
          </a:bodyPr>
          <a:lstStyle>
            <a:lvl1pPr marL="502920">
              <a:defRPr sz="4400">
                <a:solidFill>
                  <a:schemeClr val="bg1"/>
                </a:solidFill>
              </a:defRPr>
            </a:lvl1pPr>
          </a:lstStyle>
          <a:p>
            <a:r>
              <a:rPr lang="en-US"/>
              <a:t>Slide Header</a:t>
            </a:r>
          </a:p>
        </p:txBody>
      </p:sp>
      <p:grpSp>
        <p:nvGrpSpPr>
          <p:cNvPr id="24" name="Group 23" hidden="1">
            <a:extLst>
              <a:ext uri="{FF2B5EF4-FFF2-40B4-BE49-F238E27FC236}">
                <a16:creationId xmlns:a16="http://schemas.microsoft.com/office/drawing/2014/main" id="{3ABC1DB5-53A8-A8EF-3AA0-ABCEA23F4CD5}"/>
              </a:ext>
            </a:extLst>
          </p:cNvPr>
          <p:cNvGrpSpPr/>
          <p:nvPr userDrawn="1"/>
        </p:nvGrpSpPr>
        <p:grpSpPr>
          <a:xfrm>
            <a:off x="11558104" y="6223000"/>
            <a:ext cx="892004" cy="908790"/>
            <a:chOff x="-136377" y="-748660"/>
            <a:chExt cx="1398014" cy="1424321"/>
          </a:xfrm>
        </p:grpSpPr>
        <p:sp>
          <p:nvSpPr>
            <p:cNvPr id="25" name="Hexagon 24">
              <a:extLst>
                <a:ext uri="{FF2B5EF4-FFF2-40B4-BE49-F238E27FC236}">
                  <a16:creationId xmlns:a16="http://schemas.microsoft.com/office/drawing/2014/main" id="{DF813A7B-A4EC-392C-607F-86969C77A75D}"/>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4790DFB-8B0D-0E89-6D5B-81C8E6AB0C6E}"/>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36BFF2BB-2709-061A-A344-74FCE8C9CBFC}"/>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descr="A black and white logo&#10;&#10;Description automatically generated with low confidence" hidden="1">
            <a:extLst>
              <a:ext uri="{FF2B5EF4-FFF2-40B4-BE49-F238E27FC236}">
                <a16:creationId xmlns:a16="http://schemas.microsoft.com/office/drawing/2014/main" id="{E2647D46-68D1-5179-674C-EF14C91EAC9D}"/>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643361" y="6285395"/>
            <a:ext cx="305840" cy="305840"/>
          </a:xfrm>
          <a:prstGeom prst="rect">
            <a:avLst/>
          </a:prstGeom>
        </p:spPr>
      </p:pic>
      <p:sp>
        <p:nvSpPr>
          <p:cNvPr id="7" name="Content Placeholder 21">
            <a:extLst>
              <a:ext uri="{FF2B5EF4-FFF2-40B4-BE49-F238E27FC236}">
                <a16:creationId xmlns:a16="http://schemas.microsoft.com/office/drawing/2014/main" id="{F817FFB6-3762-D691-C241-AF601D94FEEF}"/>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6069512"/>
      </p:ext>
    </p:extLst>
  </p:cSld>
  <p:clrMapOvr>
    <a:masterClrMapping/>
  </p:clrMapOvr>
  <p:extLst>
    <p:ext uri="{DCECCB84-F9BA-43D5-87BE-67443E8EF086}">
      <p15:sldGuideLst xmlns:p15="http://schemas.microsoft.com/office/powerpoint/2012/main">
        <p15:guide id="1" orient="horz" pos="5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mplate 4">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2D33F3-DDD8-5A8F-7556-07012382B9F8}"/>
              </a:ext>
            </a:extLst>
          </p:cNvPr>
          <p:cNvSpPr/>
          <p:nvPr userDrawn="1"/>
        </p:nvSpPr>
        <p:spPr>
          <a:xfrm>
            <a:off x="11049419" y="0"/>
            <a:ext cx="1142580" cy="68580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a:extLst>
              <a:ext uri="{FF2B5EF4-FFF2-40B4-BE49-F238E27FC236}">
                <a16:creationId xmlns:a16="http://schemas.microsoft.com/office/drawing/2014/main" id="{4008541E-0C5D-667E-ABCE-E7AEECAD3EC0}"/>
              </a:ext>
            </a:extLst>
          </p:cNvPr>
          <p:cNvGrpSpPr/>
          <p:nvPr userDrawn="1"/>
        </p:nvGrpSpPr>
        <p:grpSpPr>
          <a:xfrm>
            <a:off x="10062388" y="5499148"/>
            <a:ext cx="2825197" cy="1590505"/>
            <a:chOff x="-84721" y="6584685"/>
            <a:chExt cx="2496809" cy="1405630"/>
          </a:xfrm>
          <a:noFill/>
        </p:grpSpPr>
        <p:sp>
          <p:nvSpPr>
            <p:cNvPr id="103" name="Hexagon 102">
              <a:extLst>
                <a:ext uri="{FF2B5EF4-FFF2-40B4-BE49-F238E27FC236}">
                  <a16:creationId xmlns:a16="http://schemas.microsoft.com/office/drawing/2014/main" id="{E1999ED7-11CE-94EC-0F80-6B68C7E52B37}"/>
                </a:ext>
              </a:extLst>
            </p:cNvPr>
            <p:cNvSpPr/>
            <p:nvPr userDrawn="1"/>
          </p:nvSpPr>
          <p:spPr>
            <a:xfrm rot="5400000">
              <a:off x="1314884"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Hexagon 104">
              <a:extLst>
                <a:ext uri="{FF2B5EF4-FFF2-40B4-BE49-F238E27FC236}">
                  <a16:creationId xmlns:a16="http://schemas.microsoft.com/office/drawing/2014/main" id="{70520965-F8BB-BE04-BAA0-BD2A291E289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exagon 105">
              <a:extLst>
                <a:ext uri="{FF2B5EF4-FFF2-40B4-BE49-F238E27FC236}">
                  <a16:creationId xmlns:a16="http://schemas.microsoft.com/office/drawing/2014/main" id="{FE86AE59-0020-FDBB-2439-9243E268DA06}"/>
                </a:ext>
              </a:extLst>
            </p:cNvPr>
            <p:cNvSpPr/>
            <p:nvPr userDrawn="1"/>
          </p:nvSpPr>
          <p:spPr>
            <a:xfrm rot="5400000">
              <a:off x="590059"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exagon 106">
              <a:extLst>
                <a:ext uri="{FF2B5EF4-FFF2-40B4-BE49-F238E27FC236}">
                  <a16:creationId xmlns:a16="http://schemas.microsoft.com/office/drawing/2014/main" id="{34452725-3E50-E661-249A-527D95CC50B8}"/>
                </a:ext>
              </a:extLst>
            </p:cNvPr>
            <p:cNvSpPr/>
            <p:nvPr userDrawn="1"/>
          </p:nvSpPr>
          <p:spPr>
            <a:xfrm rot="5400000">
              <a:off x="1697259"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Hexagon 108">
              <a:extLst>
                <a:ext uri="{FF2B5EF4-FFF2-40B4-BE49-F238E27FC236}">
                  <a16:creationId xmlns:a16="http://schemas.microsoft.com/office/drawing/2014/main" id="{F826EBA8-D902-2DDC-ECE6-AE1425ACE647}"/>
                </a:ext>
              </a:extLst>
            </p:cNvPr>
            <p:cNvSpPr/>
            <p:nvPr userDrawn="1"/>
          </p:nvSpPr>
          <p:spPr>
            <a:xfrm rot="5400000">
              <a:off x="23248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Hexagon 109">
              <a:extLst>
                <a:ext uri="{FF2B5EF4-FFF2-40B4-BE49-F238E27FC236}">
                  <a16:creationId xmlns:a16="http://schemas.microsoft.com/office/drawing/2014/main" id="{FA916CF3-8F97-6F7C-C972-1CA8508A7193}"/>
                </a:ext>
              </a:extLst>
            </p:cNvPr>
            <p:cNvSpPr/>
            <p:nvPr userDrawn="1"/>
          </p:nvSpPr>
          <p:spPr>
            <a:xfrm rot="5400000">
              <a:off x="947178"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D6BEE349-D434-C3A7-1E58-904EA5528EC1}"/>
              </a:ext>
            </a:extLst>
          </p:cNvPr>
          <p:cNvGrpSpPr/>
          <p:nvPr userDrawn="1"/>
        </p:nvGrpSpPr>
        <p:grpSpPr>
          <a:xfrm>
            <a:off x="10037765" y="-307852"/>
            <a:ext cx="2834722" cy="1590505"/>
            <a:chOff x="-84721" y="6584685"/>
            <a:chExt cx="2505227" cy="1405630"/>
          </a:xfrm>
          <a:noFill/>
        </p:grpSpPr>
        <p:sp>
          <p:nvSpPr>
            <p:cNvPr id="31" name="Hexagon 30">
              <a:extLst>
                <a:ext uri="{FF2B5EF4-FFF2-40B4-BE49-F238E27FC236}">
                  <a16:creationId xmlns:a16="http://schemas.microsoft.com/office/drawing/2014/main" id="{855CFDB3-2BF7-EF93-F8FF-97183BD7E31F}"/>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32">
              <a:extLst>
                <a:ext uri="{FF2B5EF4-FFF2-40B4-BE49-F238E27FC236}">
                  <a16:creationId xmlns:a16="http://schemas.microsoft.com/office/drawing/2014/main" id="{A1C094DB-1CA1-7C59-9287-C812846F2382}"/>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a:extLst>
                <a:ext uri="{FF2B5EF4-FFF2-40B4-BE49-F238E27FC236}">
                  <a16:creationId xmlns:a16="http://schemas.microsoft.com/office/drawing/2014/main" id="{43F901D1-BB0B-50DE-EC98-9EC3DAB1C534}"/>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a:extLst>
                <a:ext uri="{FF2B5EF4-FFF2-40B4-BE49-F238E27FC236}">
                  <a16:creationId xmlns:a16="http://schemas.microsoft.com/office/drawing/2014/main" id="{ECD95275-B356-437F-9C0B-7CEEA96D0C7B}"/>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a:extLst>
                <a:ext uri="{FF2B5EF4-FFF2-40B4-BE49-F238E27FC236}">
                  <a16:creationId xmlns:a16="http://schemas.microsoft.com/office/drawing/2014/main" id="{934BB05E-6294-C1ED-CF5B-26FC55F035B6}"/>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a:extLst>
                <a:ext uri="{FF2B5EF4-FFF2-40B4-BE49-F238E27FC236}">
                  <a16:creationId xmlns:a16="http://schemas.microsoft.com/office/drawing/2014/main" id="{F58B4FB4-83D9-1840-0710-E973D035D229}"/>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9F93176B-37C7-35E6-19B0-BA3166E0A466}"/>
              </a:ext>
            </a:extLst>
          </p:cNvPr>
          <p:cNvGrpSpPr/>
          <p:nvPr userDrawn="1"/>
        </p:nvGrpSpPr>
        <p:grpSpPr>
          <a:xfrm>
            <a:off x="10037765" y="1149304"/>
            <a:ext cx="2834722" cy="1590505"/>
            <a:chOff x="-84721" y="6584685"/>
            <a:chExt cx="2505227" cy="1405630"/>
          </a:xfrm>
          <a:noFill/>
        </p:grpSpPr>
        <p:sp>
          <p:nvSpPr>
            <p:cNvPr id="76" name="Hexagon 75">
              <a:extLst>
                <a:ext uri="{FF2B5EF4-FFF2-40B4-BE49-F238E27FC236}">
                  <a16:creationId xmlns:a16="http://schemas.microsoft.com/office/drawing/2014/main" id="{09311B5F-EA17-89A5-DBD5-46D6ED983777}"/>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exagon 77">
              <a:extLst>
                <a:ext uri="{FF2B5EF4-FFF2-40B4-BE49-F238E27FC236}">
                  <a16:creationId xmlns:a16="http://schemas.microsoft.com/office/drawing/2014/main" id="{B49A8879-79E4-28B0-DBB5-0739B4DA46B3}"/>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Hexagon 78">
              <a:extLst>
                <a:ext uri="{FF2B5EF4-FFF2-40B4-BE49-F238E27FC236}">
                  <a16:creationId xmlns:a16="http://schemas.microsoft.com/office/drawing/2014/main" id="{5C53638C-F843-7276-E0A8-AB1A3D09A47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Hexagon 79">
              <a:extLst>
                <a:ext uri="{FF2B5EF4-FFF2-40B4-BE49-F238E27FC236}">
                  <a16:creationId xmlns:a16="http://schemas.microsoft.com/office/drawing/2014/main" id="{E4162E6A-0FBD-ACAF-5BC1-6D7DE7D94B99}"/>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Hexagon 81">
              <a:extLst>
                <a:ext uri="{FF2B5EF4-FFF2-40B4-BE49-F238E27FC236}">
                  <a16:creationId xmlns:a16="http://schemas.microsoft.com/office/drawing/2014/main" id="{C1BB6E33-5BE8-11C5-21CB-FD1077EC0FC8}"/>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Hexagon 82">
              <a:extLst>
                <a:ext uri="{FF2B5EF4-FFF2-40B4-BE49-F238E27FC236}">
                  <a16:creationId xmlns:a16="http://schemas.microsoft.com/office/drawing/2014/main" id="{6521AE67-0B01-3F16-95BF-2DF46A50D966}"/>
                </a:ext>
              </a:extLst>
            </p:cNvPr>
            <p:cNvSpPr/>
            <p:nvPr userDrawn="1"/>
          </p:nvSpPr>
          <p:spPr>
            <a:xfrm rot="5400000">
              <a:off x="972432"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055C3CB5-8E6E-A3FF-4AD1-A03181C03F38}"/>
              </a:ext>
            </a:extLst>
          </p:cNvPr>
          <p:cNvGrpSpPr/>
          <p:nvPr userDrawn="1"/>
        </p:nvGrpSpPr>
        <p:grpSpPr>
          <a:xfrm>
            <a:off x="10037765" y="2595648"/>
            <a:ext cx="2834722" cy="1590505"/>
            <a:chOff x="-84721" y="6584685"/>
            <a:chExt cx="2505227" cy="1405630"/>
          </a:xfrm>
          <a:noFill/>
        </p:grpSpPr>
        <p:sp>
          <p:nvSpPr>
            <p:cNvPr id="85" name="Hexagon 84">
              <a:extLst>
                <a:ext uri="{FF2B5EF4-FFF2-40B4-BE49-F238E27FC236}">
                  <a16:creationId xmlns:a16="http://schemas.microsoft.com/office/drawing/2014/main" id="{122A98AB-E2F5-7991-C264-300153632FF3}"/>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Hexagon 86">
              <a:extLst>
                <a:ext uri="{FF2B5EF4-FFF2-40B4-BE49-F238E27FC236}">
                  <a16:creationId xmlns:a16="http://schemas.microsoft.com/office/drawing/2014/main" id="{FA62EEE8-9C2D-43A0-7B56-9F0C8D73BE5D}"/>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Hexagon 87">
              <a:extLst>
                <a:ext uri="{FF2B5EF4-FFF2-40B4-BE49-F238E27FC236}">
                  <a16:creationId xmlns:a16="http://schemas.microsoft.com/office/drawing/2014/main" id="{3DE868D4-490E-4CB9-4009-809C3B5841A3}"/>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Hexagon 88">
              <a:extLst>
                <a:ext uri="{FF2B5EF4-FFF2-40B4-BE49-F238E27FC236}">
                  <a16:creationId xmlns:a16="http://schemas.microsoft.com/office/drawing/2014/main" id="{920BC924-60E0-9A73-0028-C8B8BAA30185}"/>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exagon 90">
              <a:extLst>
                <a:ext uri="{FF2B5EF4-FFF2-40B4-BE49-F238E27FC236}">
                  <a16:creationId xmlns:a16="http://schemas.microsoft.com/office/drawing/2014/main" id="{2DC19D0E-75D2-9DDA-A707-A98DA976E9EE}"/>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exagon 91">
              <a:extLst>
                <a:ext uri="{FF2B5EF4-FFF2-40B4-BE49-F238E27FC236}">
                  <a16:creationId xmlns:a16="http://schemas.microsoft.com/office/drawing/2014/main" id="{0DE1D996-3C5A-1AAA-46F6-B5C0087C81E2}"/>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a:extLst>
              <a:ext uri="{FF2B5EF4-FFF2-40B4-BE49-F238E27FC236}">
                <a16:creationId xmlns:a16="http://schemas.microsoft.com/office/drawing/2014/main" id="{EF6AC336-9B61-DEF1-89F6-0BD962476923}"/>
              </a:ext>
            </a:extLst>
          </p:cNvPr>
          <p:cNvGrpSpPr/>
          <p:nvPr userDrawn="1"/>
        </p:nvGrpSpPr>
        <p:grpSpPr>
          <a:xfrm>
            <a:off x="10037765" y="4052804"/>
            <a:ext cx="2834722" cy="1590505"/>
            <a:chOff x="-84721" y="6584685"/>
            <a:chExt cx="2505227" cy="1405630"/>
          </a:xfrm>
          <a:noFill/>
        </p:grpSpPr>
        <p:sp>
          <p:nvSpPr>
            <p:cNvPr id="94" name="Hexagon 93">
              <a:extLst>
                <a:ext uri="{FF2B5EF4-FFF2-40B4-BE49-F238E27FC236}">
                  <a16:creationId xmlns:a16="http://schemas.microsoft.com/office/drawing/2014/main" id="{C43796AC-265D-9BF2-F514-923CF56CFB94}"/>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a:extLst>
                <a:ext uri="{FF2B5EF4-FFF2-40B4-BE49-F238E27FC236}">
                  <a16:creationId xmlns:a16="http://schemas.microsoft.com/office/drawing/2014/main" id="{A669E070-5B2E-234A-C0CF-4CF1D27EF43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a:extLst>
                <a:ext uri="{FF2B5EF4-FFF2-40B4-BE49-F238E27FC236}">
                  <a16:creationId xmlns:a16="http://schemas.microsoft.com/office/drawing/2014/main" id="{6D094AEB-9518-F082-347E-2C46B49552F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a:extLst>
                <a:ext uri="{FF2B5EF4-FFF2-40B4-BE49-F238E27FC236}">
                  <a16:creationId xmlns:a16="http://schemas.microsoft.com/office/drawing/2014/main" id="{E8263F7C-86E0-304D-0F31-C11818B6662F}"/>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Hexagon 99">
              <a:extLst>
                <a:ext uri="{FF2B5EF4-FFF2-40B4-BE49-F238E27FC236}">
                  <a16:creationId xmlns:a16="http://schemas.microsoft.com/office/drawing/2014/main" id="{C1845CF7-6365-9AA3-6BB6-D5FD017F5481}"/>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Hexagon 100">
              <a:extLst>
                <a:ext uri="{FF2B5EF4-FFF2-40B4-BE49-F238E27FC236}">
                  <a16:creationId xmlns:a16="http://schemas.microsoft.com/office/drawing/2014/main" id="{7AF47CC6-16C4-5D0C-02E7-16F89A4AACFD}"/>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Rectangle 110">
            <a:extLst>
              <a:ext uri="{FF2B5EF4-FFF2-40B4-BE49-F238E27FC236}">
                <a16:creationId xmlns:a16="http://schemas.microsoft.com/office/drawing/2014/main" id="{535772C4-96E0-643F-5B61-F933FF3B155C}"/>
              </a:ext>
            </a:extLst>
          </p:cNvPr>
          <p:cNvSpPr/>
          <p:nvPr userDrawn="1"/>
        </p:nvSpPr>
        <p:spPr>
          <a:xfrm>
            <a:off x="0" y="0"/>
            <a:ext cx="11045527" cy="6858000"/>
          </a:xfrm>
          <a:prstGeom prst="rect">
            <a:avLst/>
          </a:prstGeom>
          <a:solidFill>
            <a:schemeClr val="bg1"/>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0218940" cy="690466"/>
          </a:xfrm>
        </p:spPr>
        <p:txBody>
          <a:bodyPr anchor="t">
            <a:normAutofit/>
          </a:bodyPr>
          <a:lstStyle>
            <a:lvl1pPr>
              <a:defRPr sz="4400">
                <a:solidFill>
                  <a:srgbClr val="67A478"/>
                </a:solidFill>
              </a:defRPr>
            </a:lvl1pPr>
          </a:lstStyle>
          <a:p>
            <a:r>
              <a:rPr lang="en-US"/>
              <a:t>Slide Header</a:t>
            </a:r>
          </a:p>
        </p:txBody>
      </p:sp>
      <p:sp>
        <p:nvSpPr>
          <p:cNvPr id="3" name="Content Placeholder 21">
            <a:extLst>
              <a:ext uri="{FF2B5EF4-FFF2-40B4-BE49-F238E27FC236}">
                <a16:creationId xmlns:a16="http://schemas.microsoft.com/office/drawing/2014/main" id="{DEEF9AAA-56D5-E6F6-3827-B32C0BF23EEC}"/>
              </a:ext>
            </a:extLst>
          </p:cNvPr>
          <p:cNvSpPr>
            <a:spLocks noGrp="1"/>
          </p:cNvSpPr>
          <p:nvPr>
            <p:ph sz="quarter" idx="10"/>
          </p:nvPr>
        </p:nvSpPr>
        <p:spPr>
          <a:xfrm>
            <a:off x="506897" y="1295400"/>
            <a:ext cx="10209414"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9089036"/>
      </p:ext>
    </p:extLst>
  </p:cSld>
  <p:clrMapOvr>
    <a:masterClrMapping/>
  </p:clrMapOvr>
  <p:extLst>
    <p:ext uri="{DCECCB84-F9BA-43D5-87BE-67443E8EF086}">
      <p15:sldGuideLst xmlns:p15="http://schemas.microsoft.com/office/powerpoint/2012/main">
        <p15:guide id="1" pos="763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mplate 5">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1179175" cy="690466"/>
          </a:xfrm>
        </p:spPr>
        <p:txBody>
          <a:bodyPr anchor="t">
            <a:normAutofit/>
          </a:bodyPr>
          <a:lstStyle>
            <a:lvl1pPr>
              <a:defRPr sz="4400">
                <a:solidFill>
                  <a:srgbClr val="67A478"/>
                </a:solidFill>
              </a:defRPr>
            </a:lvl1pPr>
          </a:lstStyle>
          <a:p>
            <a:r>
              <a:rPr lang="en-US"/>
              <a:t>Slide Header</a:t>
            </a:r>
          </a:p>
        </p:txBody>
      </p:sp>
      <p:pic>
        <p:nvPicPr>
          <p:cNvPr id="19" name="Picture 18" descr="A black and white logo&#10;&#10;Description automatically generated with low confidence">
            <a:extLst>
              <a:ext uri="{FF2B5EF4-FFF2-40B4-BE49-F238E27FC236}">
                <a16:creationId xmlns:a16="http://schemas.microsoft.com/office/drawing/2014/main" id="{68B3E7C2-9A12-6357-E537-36FA627B56CB}"/>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166706" y="6075533"/>
            <a:ext cx="567983" cy="567983"/>
          </a:xfrm>
          <a:prstGeom prst="rect">
            <a:avLst/>
          </a:prstGeom>
        </p:spPr>
      </p:pic>
      <p:sp>
        <p:nvSpPr>
          <p:cNvPr id="3" name="Content Placeholder 21">
            <a:extLst>
              <a:ext uri="{FF2B5EF4-FFF2-40B4-BE49-F238E27FC236}">
                <a16:creationId xmlns:a16="http://schemas.microsoft.com/office/drawing/2014/main" id="{2A761A5E-8729-ADC9-50FF-1A446907793D}"/>
              </a:ext>
            </a:extLst>
          </p:cNvPr>
          <p:cNvSpPr>
            <a:spLocks noGrp="1"/>
          </p:cNvSpPr>
          <p:nvPr userDrawn="1">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 name="Freeform: Shape 50">
            <a:extLst>
              <a:ext uri="{FF2B5EF4-FFF2-40B4-BE49-F238E27FC236}">
                <a16:creationId xmlns:a16="http://schemas.microsoft.com/office/drawing/2014/main" id="{F52E3164-2D35-C28F-DA1A-025903CD875C}"/>
              </a:ext>
            </a:extLst>
          </p:cNvPr>
          <p:cNvSpPr/>
          <p:nvPr userDrawn="1"/>
        </p:nvSpPr>
        <p:spPr>
          <a:xfrm>
            <a:off x="-25399" y="66676"/>
            <a:ext cx="529521" cy="1228725"/>
          </a:xfrm>
          <a:custGeom>
            <a:avLst/>
            <a:gdLst>
              <a:gd name="connsiteX0" fmla="*/ 25047 w 529521"/>
              <a:gd name="connsiteY0" fmla="*/ 0 h 1228725"/>
              <a:gd name="connsiteX1" fmla="*/ 529521 w 529521"/>
              <a:gd name="connsiteY1" fmla="*/ 252237 h 1228725"/>
              <a:gd name="connsiteX2" fmla="*/ 529521 w 529521"/>
              <a:gd name="connsiteY2" fmla="*/ 976489 h 1228725"/>
              <a:gd name="connsiteX3" fmla="*/ 25047 w 529521"/>
              <a:gd name="connsiteY3" fmla="*/ 1228725 h 1228725"/>
              <a:gd name="connsiteX4" fmla="*/ 0 w 529521"/>
              <a:gd name="connsiteY4" fmla="*/ 1216202 h 1228725"/>
              <a:gd name="connsiteX5" fmla="*/ 0 w 529521"/>
              <a:gd name="connsiteY5" fmla="*/ 12524 h 1228725"/>
              <a:gd name="connsiteX6" fmla="*/ 25047 w 529521"/>
              <a:gd name="connsiteY6" fmla="*/ 0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521" h="1228725">
                <a:moveTo>
                  <a:pt x="25047" y="0"/>
                </a:moveTo>
                <a:lnTo>
                  <a:pt x="529521" y="252237"/>
                </a:lnTo>
                <a:lnTo>
                  <a:pt x="529521" y="976489"/>
                </a:lnTo>
                <a:lnTo>
                  <a:pt x="25047" y="1228725"/>
                </a:lnTo>
                <a:lnTo>
                  <a:pt x="0" y="1216202"/>
                </a:lnTo>
                <a:lnTo>
                  <a:pt x="0" y="12524"/>
                </a:lnTo>
                <a:lnTo>
                  <a:pt x="25047" y="0"/>
                </a:lnTo>
                <a:close/>
              </a:path>
            </a:pathLst>
          </a:cu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90223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ments">
    <p:spTree>
      <p:nvGrpSpPr>
        <p:cNvPr id="1" name=""/>
        <p:cNvGrpSpPr/>
        <p:nvPr/>
      </p:nvGrpSpPr>
      <p:grpSpPr>
        <a:xfrm>
          <a:off x="0" y="0"/>
          <a:ext cx="0" cy="0"/>
          <a:chOff x="0" y="0"/>
          <a:chExt cx="0" cy="0"/>
        </a:xfrm>
      </p:grpSpPr>
      <p:sp>
        <p:nvSpPr>
          <p:cNvPr id="11" name="Arrow: Pentagon 10">
            <a:extLst>
              <a:ext uri="{FF2B5EF4-FFF2-40B4-BE49-F238E27FC236}">
                <a16:creationId xmlns:a16="http://schemas.microsoft.com/office/drawing/2014/main" id="{B09BF83D-67AF-A36F-0D52-1CD9978F2BB2}"/>
              </a:ext>
            </a:extLst>
          </p:cNvPr>
          <p:cNvSpPr/>
          <p:nvPr userDrawn="1"/>
        </p:nvSpPr>
        <p:spPr>
          <a:xfrm rot="5400000">
            <a:off x="8604114" y="2281136"/>
            <a:ext cx="5632315" cy="1070042"/>
          </a:xfrm>
          <a:prstGeom prst="homePlate">
            <a:avLst/>
          </a:prstGeom>
          <a:solidFill>
            <a:srgbClr val="67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 device, meter&#10;&#10;Description automatically generated">
            <a:extLst>
              <a:ext uri="{FF2B5EF4-FFF2-40B4-BE49-F238E27FC236}">
                <a16:creationId xmlns:a16="http://schemas.microsoft.com/office/drawing/2014/main" id="{8E2C8C4E-F03E-79B2-F29A-B1BB3E6FCA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9844" y="5842431"/>
            <a:ext cx="751158" cy="759845"/>
          </a:xfrm>
          <a:prstGeom prst="rect">
            <a:avLst/>
          </a:prstGeom>
        </p:spPr>
      </p:pic>
      <p:pic>
        <p:nvPicPr>
          <p:cNvPr id="10" name="Picture 9">
            <a:extLst>
              <a:ext uri="{FF2B5EF4-FFF2-40B4-BE49-F238E27FC236}">
                <a16:creationId xmlns:a16="http://schemas.microsoft.com/office/drawing/2014/main" id="{C8C90640-7C33-80F4-69B5-960CA01E93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25642" y="255724"/>
            <a:ext cx="764423" cy="764423"/>
          </a:xfrm>
          <a:prstGeom prst="rect">
            <a:avLst/>
          </a:prstGeom>
        </p:spPr>
      </p:pic>
      <p:sp>
        <p:nvSpPr>
          <p:cNvPr id="4" name="Title 1">
            <a:extLst>
              <a:ext uri="{FF2B5EF4-FFF2-40B4-BE49-F238E27FC236}">
                <a16:creationId xmlns:a16="http://schemas.microsoft.com/office/drawing/2014/main" id="{778AA538-93EB-5999-ACD7-17F87DFC8152}"/>
              </a:ext>
            </a:extLst>
          </p:cNvPr>
          <p:cNvSpPr txBox="1">
            <a:spLocks/>
          </p:cNvSpPr>
          <p:nvPr userDrawn="1"/>
        </p:nvSpPr>
        <p:spPr>
          <a:xfrm>
            <a:off x="506895" y="329681"/>
            <a:ext cx="10320761" cy="69046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4DAEB3"/>
                </a:solidFill>
                <a:latin typeface="+mj-lt"/>
                <a:ea typeface="+mj-ea"/>
                <a:cs typeface="+mj-cs"/>
              </a:defRPr>
            </a:lvl1pPr>
          </a:lstStyle>
          <a:p>
            <a:r>
              <a:rPr lang="en-US">
                <a:solidFill>
                  <a:srgbClr val="67A478"/>
                </a:solidFill>
              </a:rPr>
              <a:t>Acknowledgments</a:t>
            </a:r>
          </a:p>
        </p:txBody>
      </p:sp>
      <p:sp>
        <p:nvSpPr>
          <p:cNvPr id="6" name="Text Placeholder 5">
            <a:extLst>
              <a:ext uri="{FF2B5EF4-FFF2-40B4-BE49-F238E27FC236}">
                <a16:creationId xmlns:a16="http://schemas.microsoft.com/office/drawing/2014/main" id="{B8BB4FF0-9FE6-EE5E-D204-F45A707BCF9E}"/>
              </a:ext>
            </a:extLst>
          </p:cNvPr>
          <p:cNvSpPr>
            <a:spLocks noGrp="1"/>
          </p:cNvSpPr>
          <p:nvPr>
            <p:ph type="body" sz="quarter" idx="10"/>
          </p:nvPr>
        </p:nvSpPr>
        <p:spPr>
          <a:xfrm>
            <a:off x="506895" y="1295400"/>
            <a:ext cx="10213975" cy="4757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A7BC8501-AA58-2BDE-FF49-A1E7B2896317}"/>
              </a:ext>
            </a:extLst>
          </p:cNvPr>
          <p:cNvSpPr/>
          <p:nvPr userDrawn="1"/>
        </p:nvSpPr>
        <p:spPr>
          <a:xfrm>
            <a:off x="380998" y="6151819"/>
            <a:ext cx="10391777" cy="45397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prstClr val="black"/>
              </a:buClr>
              <a:buSzPct val="25000"/>
              <a:defRPr/>
            </a:pPr>
            <a:r>
              <a:rPr lang="en-US" sz="750" i="1">
                <a:solidFill>
                  <a:schemeClr val="tx1">
                    <a:lumMod val="75000"/>
                    <a:lumOff val="25000"/>
                  </a:schemeClr>
                </a:solidFill>
                <a:latin typeface="+mj-lt"/>
              </a:rPr>
              <a:t>This material is based upon work supported by NASA through contract 80LARC23FA024.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579466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3E20B6-997D-7207-E530-00F862A31900}"/>
              </a:ext>
            </a:extLst>
          </p:cNvPr>
          <p:cNvSpPr>
            <a:spLocks noGrp="1"/>
          </p:cNvSpPr>
          <p:nvPr>
            <p:ph type="title"/>
          </p:nvPr>
        </p:nvSpPr>
        <p:spPr>
          <a:xfrm>
            <a:off x="5162549" y="1289050"/>
            <a:ext cx="5753100" cy="1325563"/>
          </a:xfrm>
          <a:prstGeom prst="rect">
            <a:avLst/>
          </a:prstGeom>
        </p:spPr>
        <p:txBody>
          <a:bodyPr vert="horz" lIns="91440" tIns="45720" rIns="91440" bIns="45720" rtlCol="0" anchor="ctr">
            <a:normAutofit/>
          </a:bodyPr>
          <a:lstStyle/>
          <a:p>
            <a:r>
              <a:rPr lang="en-US"/>
              <a:t>PROJECT SHORT TITLE (ALL CAPS)</a:t>
            </a:r>
          </a:p>
        </p:txBody>
      </p:sp>
      <p:sp>
        <p:nvSpPr>
          <p:cNvPr id="6" name="Text Placeholder 5">
            <a:extLst>
              <a:ext uri="{FF2B5EF4-FFF2-40B4-BE49-F238E27FC236}">
                <a16:creationId xmlns:a16="http://schemas.microsoft.com/office/drawing/2014/main" id="{8D346387-C5EA-58A9-32AA-202FDE7B05AC}"/>
              </a:ext>
            </a:extLst>
          </p:cNvPr>
          <p:cNvSpPr>
            <a:spLocks noGrp="1"/>
          </p:cNvSpPr>
          <p:nvPr>
            <p:ph type="body" idx="1"/>
          </p:nvPr>
        </p:nvSpPr>
        <p:spPr>
          <a:xfrm>
            <a:off x="5162549" y="2867025"/>
            <a:ext cx="5753100" cy="33099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4673419"/>
      </p:ext>
    </p:extLst>
  </p:cSld>
  <p:clrMap bg1="lt1" tx1="dk1" bg2="lt2" tx2="dk2" accent1="accent1" accent2="accent2" accent3="accent3" accent4="accent4" accent5="accent5" accent6="accent6" hlink="hlink" folHlink="folHlink"/>
  <p:sldLayoutIdLst>
    <p:sldLayoutId id="2147483673" r:id="rId1"/>
    <p:sldLayoutId id="2147483668" r:id="rId2"/>
    <p:sldLayoutId id="2147483679" r:id="rId3"/>
    <p:sldLayoutId id="2147483666" r:id="rId4"/>
    <p:sldLayoutId id="2147483674" r:id="rId5"/>
    <p:sldLayoutId id="2147483678" r:id="rId6"/>
    <p:sldLayoutId id="2147483663" r:id="rId7"/>
  </p:sldLayoutIdLst>
  <p:txStyles>
    <p:titleStyle>
      <a:lvl1pPr marL="0" indent="0" algn="l" defTabSz="914400" rtl="0" eaLnBrk="1" latinLnBrk="0" hangingPunct="1">
        <a:lnSpc>
          <a:spcPct val="90000"/>
        </a:lnSpc>
        <a:spcBef>
          <a:spcPct val="0"/>
        </a:spcBef>
        <a:buClr>
          <a:srgbClr val="4DAEB3"/>
        </a:buClr>
        <a:buFont typeface="Arial" panose="020B0604020202020204" pitchFamily="34" charset="0"/>
        <a:buNone/>
        <a:defRPr sz="4400" b="1" kern="120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70.png"/><Relationship Id="rId3" Type="http://schemas.openxmlformats.org/officeDocument/2006/relationships/image" Target="../media/image76.png"/><Relationship Id="rId7" Type="http://schemas.microsoft.com/office/2007/relationships/hdphoto" Target="../media/hdphoto2.wdp"/><Relationship Id="rId12"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78.png"/><Relationship Id="rId11" Type="http://schemas.openxmlformats.org/officeDocument/2006/relationships/image" Target="../media/image80.png"/><Relationship Id="rId5" Type="http://schemas.openxmlformats.org/officeDocument/2006/relationships/image" Target="../media/image77.png"/><Relationship Id="rId15" Type="http://schemas.microsoft.com/office/2007/relationships/hdphoto" Target="../media/hdphoto4.wdp"/><Relationship Id="rId10" Type="http://schemas.openxmlformats.org/officeDocument/2006/relationships/image" Target="../media/image73.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81.png"/></Relationships>
</file>

<file path=ppt/slides/_rels/slide1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83.png"/></Relationships>
</file>

<file path=ppt/slides/_rels/slide1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85.jpeg"/></Relationships>
</file>

<file path=ppt/slides/_rels/slide13.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7.png"/><Relationship Id="rId7" Type="http://schemas.openxmlformats.org/officeDocument/2006/relationships/image" Target="../media/image90.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101.svg"/><Relationship Id="rId13" Type="http://schemas.openxmlformats.org/officeDocument/2006/relationships/image" Target="../media/image106.png"/><Relationship Id="rId18" Type="http://schemas.openxmlformats.org/officeDocument/2006/relationships/image" Target="../media/image111.sv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svg"/><Relationship Id="rId17" Type="http://schemas.openxmlformats.org/officeDocument/2006/relationships/image" Target="../media/image110.png"/><Relationship Id="rId2" Type="http://schemas.openxmlformats.org/officeDocument/2006/relationships/notesSlide" Target="../notesSlides/notesSlide17.xml"/><Relationship Id="rId16" Type="http://schemas.openxmlformats.org/officeDocument/2006/relationships/image" Target="../media/image109.svg"/><Relationship Id="rId20" Type="http://schemas.openxmlformats.org/officeDocument/2006/relationships/image" Target="../media/image113.svg"/><Relationship Id="rId1" Type="http://schemas.openxmlformats.org/officeDocument/2006/relationships/slideLayout" Target="../slideLayouts/slideLayout4.xml"/><Relationship Id="rId6" Type="http://schemas.openxmlformats.org/officeDocument/2006/relationships/image" Target="../media/image99.svg"/><Relationship Id="rId11" Type="http://schemas.openxmlformats.org/officeDocument/2006/relationships/image" Target="../media/image104.png"/><Relationship Id="rId5" Type="http://schemas.openxmlformats.org/officeDocument/2006/relationships/image" Target="../media/image98.png"/><Relationship Id="rId15" Type="http://schemas.openxmlformats.org/officeDocument/2006/relationships/image" Target="../media/image108.png"/><Relationship Id="rId10" Type="http://schemas.openxmlformats.org/officeDocument/2006/relationships/image" Target="../media/image103.svg"/><Relationship Id="rId19" Type="http://schemas.openxmlformats.org/officeDocument/2006/relationships/image" Target="../media/image112.png"/><Relationship Id="rId4" Type="http://schemas.openxmlformats.org/officeDocument/2006/relationships/image" Target="../media/image97.svg"/><Relationship Id="rId9" Type="http://schemas.openxmlformats.org/officeDocument/2006/relationships/image" Target="../media/image102.png"/><Relationship Id="rId14" Type="http://schemas.openxmlformats.org/officeDocument/2006/relationships/image" Target="../media/image107.sv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123.sv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17.sv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svg"/><Relationship Id="rId4" Type="http://schemas.openxmlformats.org/officeDocument/2006/relationships/image" Target="../media/image115.svg"/><Relationship Id="rId9" Type="http://schemas.openxmlformats.org/officeDocument/2006/relationships/image" Target="../media/image120.png"/></Relationships>
</file>

<file path=ppt/slides/_rels/slide21.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27.svg"/><Relationship Id="rId5" Type="http://schemas.openxmlformats.org/officeDocument/2006/relationships/image" Target="../media/image126.png"/><Relationship Id="rId4" Type="http://schemas.openxmlformats.org/officeDocument/2006/relationships/image" Target="../media/image125.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3.pn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6.svg"/><Relationship Id="rId11" Type="http://schemas.openxmlformats.org/officeDocument/2006/relationships/image" Target="../media/image31.jpeg"/><Relationship Id="rId5" Type="http://schemas.openxmlformats.org/officeDocument/2006/relationships/image" Target="../media/image16.png"/><Relationship Id="rId10" Type="http://schemas.openxmlformats.org/officeDocument/2006/relationships/image" Target="../media/image30.jpeg"/><Relationship Id="rId4" Type="http://schemas.openxmlformats.org/officeDocument/2006/relationships/image" Target="../media/image25.svg"/><Relationship Id="rId9" Type="http://schemas.openxmlformats.org/officeDocument/2006/relationships/image" Target="../media/image29.jpe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sv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svg"/></Relationships>
</file>

<file path=ppt/slides/_rels/slide7.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18" Type="http://schemas.openxmlformats.org/officeDocument/2006/relationships/image" Target="../media/image59.sv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17" Type="http://schemas.openxmlformats.org/officeDocument/2006/relationships/image" Target="../media/image58.png"/><Relationship Id="rId2" Type="http://schemas.openxmlformats.org/officeDocument/2006/relationships/notesSlide" Target="../notesSlides/notesSlide5.xml"/><Relationship Id="rId16" Type="http://schemas.openxmlformats.org/officeDocument/2006/relationships/image" Target="../media/image57.svg"/><Relationship Id="rId1" Type="http://schemas.openxmlformats.org/officeDocument/2006/relationships/slideLayout" Target="../slideLayouts/slideLayout4.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 Id="rId14" Type="http://schemas.openxmlformats.org/officeDocument/2006/relationships/image" Target="../media/image55.svg"/></Relationships>
</file>

<file path=ppt/slides/_rels/slide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sv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66.svg"/></Relationships>
</file>

<file path=ppt/slides/_rels/slide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70.png"/><Relationship Id="rId11" Type="http://schemas.openxmlformats.org/officeDocument/2006/relationships/image" Target="../media/image75.svg"/><Relationship Id="rId5" Type="http://schemas.openxmlformats.org/officeDocument/2006/relationships/image" Target="../media/image69.sv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2EFCFCEF-41EA-16EE-4BCC-BF587D092343}"/>
              </a:ext>
            </a:extLst>
          </p:cNvPr>
          <p:cNvSpPr>
            <a:spLocks noGrp="1"/>
          </p:cNvSpPr>
          <p:nvPr>
            <p:ph type="title"/>
          </p:nvPr>
        </p:nvSpPr>
        <p:spPr>
          <a:xfrm>
            <a:off x="6279629" y="1311409"/>
            <a:ext cx="5545530" cy="1991533"/>
          </a:xfrm>
        </p:spPr>
        <p:txBody>
          <a:bodyPr/>
          <a:lstStyle/>
          <a:p>
            <a:r>
              <a:rPr lang="en-US"/>
              <a:t>ALASKA ECOLOGICAL CONSERVATION</a:t>
            </a:r>
          </a:p>
        </p:txBody>
      </p:sp>
      <p:sp>
        <p:nvSpPr>
          <p:cNvPr id="35" name="Content Placeholder 34">
            <a:extLst>
              <a:ext uri="{FF2B5EF4-FFF2-40B4-BE49-F238E27FC236}">
                <a16:creationId xmlns:a16="http://schemas.microsoft.com/office/drawing/2014/main" id="{03C51CF1-EF5E-F40F-9DD0-4AAD46204D3A}"/>
              </a:ext>
            </a:extLst>
          </p:cNvPr>
          <p:cNvSpPr>
            <a:spLocks noGrp="1"/>
          </p:cNvSpPr>
          <p:nvPr>
            <p:ph idx="1"/>
          </p:nvPr>
        </p:nvSpPr>
        <p:spPr>
          <a:xfrm>
            <a:off x="6279629" y="2936014"/>
            <a:ext cx="5545530" cy="947468"/>
          </a:xfrm>
        </p:spPr>
        <p:txBody>
          <a:bodyPr vert="horz" lIns="91440" tIns="45720" rIns="91440" bIns="45720" rtlCol="0" anchor="t">
            <a:noAutofit/>
          </a:bodyPr>
          <a:lstStyle/>
          <a:p>
            <a:pPr>
              <a:lnSpc>
                <a:spcPct val="114000"/>
              </a:lnSpc>
            </a:pPr>
            <a:r>
              <a:rPr lang="en-US" sz="1800"/>
              <a:t>Using NASA Earth Observations to Identify Recent Changes in River Ice Phenology and Its Impacts on Caribou Migration </a:t>
            </a:r>
          </a:p>
        </p:txBody>
      </p:sp>
      <p:sp>
        <p:nvSpPr>
          <p:cNvPr id="36" name="Text Placeholder 35">
            <a:extLst>
              <a:ext uri="{FF2B5EF4-FFF2-40B4-BE49-F238E27FC236}">
                <a16:creationId xmlns:a16="http://schemas.microsoft.com/office/drawing/2014/main" id="{E64E20C6-46C5-4F6B-6EDC-775A43D9F554}"/>
              </a:ext>
            </a:extLst>
          </p:cNvPr>
          <p:cNvSpPr>
            <a:spLocks noGrp="1"/>
          </p:cNvSpPr>
          <p:nvPr>
            <p:ph type="body" sz="quarter" idx="17"/>
          </p:nvPr>
        </p:nvSpPr>
        <p:spPr/>
        <p:txBody>
          <a:bodyPr vert="horz" lIns="91440" tIns="45720" rIns="91440" bIns="45720" rtlCol="0" anchor="t">
            <a:normAutofit/>
          </a:bodyPr>
          <a:lstStyle/>
          <a:p>
            <a:r>
              <a:rPr lang="en-US"/>
              <a:t>Mahnoor Naeem</a:t>
            </a:r>
          </a:p>
        </p:txBody>
      </p:sp>
      <p:sp>
        <p:nvSpPr>
          <p:cNvPr id="37" name="Text Placeholder 36">
            <a:extLst>
              <a:ext uri="{FF2B5EF4-FFF2-40B4-BE49-F238E27FC236}">
                <a16:creationId xmlns:a16="http://schemas.microsoft.com/office/drawing/2014/main" id="{680B75BD-16B7-62EC-8D92-29CCBA755FCD}"/>
              </a:ext>
            </a:extLst>
          </p:cNvPr>
          <p:cNvSpPr>
            <a:spLocks noGrp="1"/>
          </p:cNvSpPr>
          <p:nvPr>
            <p:ph type="body" sz="quarter" idx="18"/>
          </p:nvPr>
        </p:nvSpPr>
        <p:spPr/>
        <p:txBody>
          <a:bodyPr vert="horz" lIns="91440" tIns="45720" rIns="91440" bIns="45720" rtlCol="0" anchor="t">
            <a:normAutofit/>
          </a:bodyPr>
          <a:lstStyle/>
          <a:p>
            <a:r>
              <a:rPr lang="en-US"/>
              <a:t>Levi Mitchell</a:t>
            </a:r>
          </a:p>
        </p:txBody>
      </p:sp>
      <p:sp>
        <p:nvSpPr>
          <p:cNvPr id="39" name="Text Placeholder 38">
            <a:extLst>
              <a:ext uri="{FF2B5EF4-FFF2-40B4-BE49-F238E27FC236}">
                <a16:creationId xmlns:a16="http://schemas.microsoft.com/office/drawing/2014/main" id="{60E33F46-8021-1230-FC65-3C865E265A32}"/>
              </a:ext>
            </a:extLst>
          </p:cNvPr>
          <p:cNvSpPr>
            <a:spLocks noGrp="1"/>
          </p:cNvSpPr>
          <p:nvPr>
            <p:ph type="body" sz="quarter" idx="20"/>
          </p:nvPr>
        </p:nvSpPr>
        <p:spPr/>
        <p:txBody>
          <a:bodyPr vert="horz" lIns="91440" tIns="45720" rIns="91440" bIns="45720" rtlCol="0" anchor="t">
            <a:normAutofit/>
          </a:bodyPr>
          <a:lstStyle/>
          <a:p>
            <a:r>
              <a:rPr lang="en-US"/>
              <a:t>Ben Silver</a:t>
            </a:r>
          </a:p>
        </p:txBody>
      </p:sp>
      <p:sp>
        <p:nvSpPr>
          <p:cNvPr id="40" name="Text Placeholder 39">
            <a:extLst>
              <a:ext uri="{FF2B5EF4-FFF2-40B4-BE49-F238E27FC236}">
                <a16:creationId xmlns:a16="http://schemas.microsoft.com/office/drawing/2014/main" id="{2B459FAF-F53D-184D-3232-9B07CB63F2E7}"/>
              </a:ext>
            </a:extLst>
          </p:cNvPr>
          <p:cNvSpPr>
            <a:spLocks noGrp="1"/>
          </p:cNvSpPr>
          <p:nvPr>
            <p:ph type="body" sz="quarter" idx="21"/>
          </p:nvPr>
        </p:nvSpPr>
        <p:spPr/>
        <p:txBody>
          <a:bodyPr vert="horz" lIns="91440" tIns="45720" rIns="91440" bIns="45720" rtlCol="0" anchor="t">
            <a:normAutofit/>
          </a:bodyPr>
          <a:lstStyle/>
          <a:p>
            <a:r>
              <a:rPr lang="en-US"/>
              <a:t>Christian Sarro</a:t>
            </a:r>
          </a:p>
        </p:txBody>
      </p:sp>
      <p:sp>
        <p:nvSpPr>
          <p:cNvPr id="42" name="Text Placeholder 41">
            <a:extLst>
              <a:ext uri="{FF2B5EF4-FFF2-40B4-BE49-F238E27FC236}">
                <a16:creationId xmlns:a16="http://schemas.microsoft.com/office/drawing/2014/main" id="{7B3FE8F8-A0C4-7E52-6FD1-EB79A54A977F}"/>
              </a:ext>
            </a:extLst>
          </p:cNvPr>
          <p:cNvSpPr>
            <a:spLocks noGrp="1"/>
          </p:cNvSpPr>
          <p:nvPr>
            <p:ph type="body" sz="quarter" idx="23"/>
          </p:nvPr>
        </p:nvSpPr>
        <p:spPr>
          <a:xfrm>
            <a:off x="1257185" y="6094782"/>
            <a:ext cx="5242606" cy="510818"/>
          </a:xfrm>
        </p:spPr>
        <p:txBody>
          <a:bodyPr/>
          <a:lstStyle/>
          <a:p>
            <a:r>
              <a:rPr lang="en-US"/>
              <a:t>Massachusetts – Boston| Spring 2024</a:t>
            </a:r>
          </a:p>
        </p:txBody>
      </p:sp>
    </p:spTree>
    <p:extLst>
      <p:ext uri="{BB962C8B-B14F-4D97-AF65-F5344CB8AC3E}">
        <p14:creationId xmlns:p14="http://schemas.microsoft.com/office/powerpoint/2010/main" val="2640687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662AA8-8013-DF1B-7F30-E342596C4B5C}"/>
              </a:ext>
            </a:extLst>
          </p:cNvPr>
          <p:cNvSpPr/>
          <p:nvPr/>
        </p:nvSpPr>
        <p:spPr>
          <a:xfrm>
            <a:off x="10086952" y="1744540"/>
            <a:ext cx="1444751" cy="1078992"/>
          </a:xfrm>
          <a:prstGeom prst="roundRect">
            <a:avLst/>
          </a:prstGeom>
          <a:solidFill>
            <a:srgbClr val="10703F"/>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11" name="Picture 10" descr="A red and blue map&#10;&#10;Description automatically generated">
            <a:extLst>
              <a:ext uri="{FF2B5EF4-FFF2-40B4-BE49-F238E27FC236}">
                <a16:creationId xmlns:a16="http://schemas.microsoft.com/office/drawing/2014/main" id="{37FC6CA6-3952-FA4A-05AD-3F7821D546B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Lst>
          </a:blip>
          <a:stretch>
            <a:fillRect/>
          </a:stretch>
        </p:blipFill>
        <p:spPr>
          <a:xfrm>
            <a:off x="6172808" y="5251809"/>
            <a:ext cx="2769603" cy="108112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 name="Picture 9" descr="A green and yellow map&#10;&#10;Description automatically generated">
            <a:extLst>
              <a:ext uri="{FF2B5EF4-FFF2-40B4-BE49-F238E27FC236}">
                <a16:creationId xmlns:a16="http://schemas.microsoft.com/office/drawing/2014/main" id="{F7FC3378-B906-8E66-8936-B17DABCCFF7F}"/>
              </a:ext>
            </a:extLst>
          </p:cNvPr>
          <p:cNvPicPr>
            <a:picLocks noChangeAspect="1"/>
          </p:cNvPicPr>
          <p:nvPr/>
        </p:nvPicPr>
        <p:blipFill>
          <a:blip r:embed="rId5"/>
          <a:stretch>
            <a:fillRect/>
          </a:stretch>
        </p:blipFill>
        <p:spPr>
          <a:xfrm>
            <a:off x="6175492" y="4337982"/>
            <a:ext cx="2770732" cy="110813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4" name="Picture 13">
            <a:extLst>
              <a:ext uri="{FF2B5EF4-FFF2-40B4-BE49-F238E27FC236}">
                <a16:creationId xmlns:a16="http://schemas.microsoft.com/office/drawing/2014/main" id="{A8D2066D-DB9A-8328-5B9A-1A6889AF614A}"/>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3000"/>
                    </a14:imgEffect>
                  </a14:imgLayer>
                </a14:imgProps>
              </a:ext>
            </a:extLst>
          </a:blip>
          <a:stretch>
            <a:fillRect/>
          </a:stretch>
        </p:blipFill>
        <p:spPr>
          <a:xfrm>
            <a:off x="6149804" y="3412043"/>
            <a:ext cx="2773181" cy="114365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Picture 8" descr="A map of a river&#10;&#10;Description automatically generated">
            <a:extLst>
              <a:ext uri="{FF2B5EF4-FFF2-40B4-BE49-F238E27FC236}">
                <a16:creationId xmlns:a16="http://schemas.microsoft.com/office/drawing/2014/main" id="{7A64146D-95A9-3DB3-0F54-AAF0EF22B31A}"/>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8000"/>
                    </a14:imgEffect>
                  </a14:imgLayer>
                </a14:imgProps>
              </a:ext>
            </a:extLst>
          </a:blip>
          <a:stretch>
            <a:fillRect/>
          </a:stretch>
        </p:blipFill>
        <p:spPr>
          <a:xfrm>
            <a:off x="6167442" y="2447068"/>
            <a:ext cx="2769315" cy="115165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90" name="Rectangle: Rounded Corners 89">
            <a:extLst>
              <a:ext uri="{FF2B5EF4-FFF2-40B4-BE49-F238E27FC236}">
                <a16:creationId xmlns:a16="http://schemas.microsoft.com/office/drawing/2014/main" id="{028AB85A-CA9A-F5AF-D4E7-7C0EDE8FA545}"/>
              </a:ext>
            </a:extLst>
          </p:cNvPr>
          <p:cNvSpPr/>
          <p:nvPr/>
        </p:nvSpPr>
        <p:spPr>
          <a:xfrm>
            <a:off x="10115339" y="5339767"/>
            <a:ext cx="1513043" cy="1078992"/>
          </a:xfrm>
          <a:prstGeom prst="roundRect">
            <a:avLst/>
          </a:prstGeom>
          <a:solidFill>
            <a:srgbClr val="10703F"/>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9" name="Rectangle: Rounded Corners 88">
            <a:extLst>
              <a:ext uri="{FF2B5EF4-FFF2-40B4-BE49-F238E27FC236}">
                <a16:creationId xmlns:a16="http://schemas.microsoft.com/office/drawing/2014/main" id="{25CF8EBA-ACAD-76C1-ABF5-B498446DECB4}"/>
              </a:ext>
            </a:extLst>
          </p:cNvPr>
          <p:cNvSpPr/>
          <p:nvPr/>
        </p:nvSpPr>
        <p:spPr>
          <a:xfrm>
            <a:off x="10086325" y="4163901"/>
            <a:ext cx="1509449" cy="1078992"/>
          </a:xfrm>
          <a:prstGeom prst="roundRect">
            <a:avLst/>
          </a:prstGeom>
          <a:solidFill>
            <a:srgbClr val="10703F"/>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8" name="Rectangle: Rounded Corners 87">
            <a:extLst>
              <a:ext uri="{FF2B5EF4-FFF2-40B4-BE49-F238E27FC236}">
                <a16:creationId xmlns:a16="http://schemas.microsoft.com/office/drawing/2014/main" id="{F904D9F0-F5EE-8BFC-15F3-ACB475D35C6E}"/>
              </a:ext>
            </a:extLst>
          </p:cNvPr>
          <p:cNvSpPr/>
          <p:nvPr/>
        </p:nvSpPr>
        <p:spPr>
          <a:xfrm>
            <a:off x="10086068" y="2944441"/>
            <a:ext cx="1491477" cy="1078992"/>
          </a:xfrm>
          <a:prstGeom prst="roundRect">
            <a:avLst/>
          </a:prstGeom>
          <a:solidFill>
            <a:srgbClr val="10703F"/>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60" name="Picture 59" descr="A satellite with a solar panel&#10;&#10;Description automatically generated">
            <a:extLst>
              <a:ext uri="{FF2B5EF4-FFF2-40B4-BE49-F238E27FC236}">
                <a16:creationId xmlns:a16="http://schemas.microsoft.com/office/drawing/2014/main" id="{4FECAA51-E1F0-9FC4-834F-04E7B9DE30D1}"/>
              </a:ext>
            </a:extLst>
          </p:cNvPr>
          <p:cNvPicPr>
            <a:picLocks noChangeAspect="1"/>
          </p:cNvPicPr>
          <p:nvPr/>
        </p:nvPicPr>
        <p:blipFill>
          <a:blip r:embed="rId10"/>
          <a:stretch>
            <a:fillRect/>
          </a:stretch>
        </p:blipFill>
        <p:spPr>
          <a:xfrm>
            <a:off x="190933" y="1618922"/>
            <a:ext cx="1871408" cy="1525640"/>
          </a:xfrm>
          <a:prstGeom prst="rect">
            <a:avLst/>
          </a:prstGeom>
        </p:spPr>
      </p:pic>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a:solidFill>
            <a:srgbClr val="10703F"/>
          </a:solidFill>
        </p:spPr>
        <p:txBody>
          <a:bodyPr/>
          <a:lstStyle/>
          <a:p>
            <a:r>
              <a:rPr lang="en-US"/>
              <a:t>Methodology </a:t>
            </a:r>
            <a:r>
              <a:rPr lang="en-US" sz="3200"/>
              <a:t>– Optical Imagery</a:t>
            </a:r>
          </a:p>
        </p:txBody>
      </p:sp>
      <p:sp>
        <p:nvSpPr>
          <p:cNvPr id="29" name="Arrow: Chevron 28">
            <a:extLst>
              <a:ext uri="{FF2B5EF4-FFF2-40B4-BE49-F238E27FC236}">
                <a16:creationId xmlns:a16="http://schemas.microsoft.com/office/drawing/2014/main" id="{75924690-105D-B57C-6D40-08401DA957DA}"/>
              </a:ext>
            </a:extLst>
          </p:cNvPr>
          <p:cNvSpPr/>
          <p:nvPr/>
        </p:nvSpPr>
        <p:spPr>
          <a:xfrm>
            <a:off x="2677979" y="3428551"/>
            <a:ext cx="744028" cy="1319123"/>
          </a:xfrm>
          <a:prstGeom prst="chevron">
            <a:avLst/>
          </a:prstGeom>
          <a:solidFill>
            <a:srgbClr val="107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8" name="Picture 37" descr="A map of land with clouds and snow&#10;&#10;Description automatically generated">
            <a:extLst>
              <a:ext uri="{FF2B5EF4-FFF2-40B4-BE49-F238E27FC236}">
                <a16:creationId xmlns:a16="http://schemas.microsoft.com/office/drawing/2014/main" id="{77AB5EA1-D5F3-9A43-4278-A83C5A8BE643}"/>
              </a:ext>
            </a:extLst>
          </p:cNvPr>
          <p:cNvPicPr>
            <a:picLocks noChangeAspect="1"/>
          </p:cNvPicPr>
          <p:nvPr/>
        </p:nvPicPr>
        <p:blipFill>
          <a:blip r:embed="rId11"/>
          <a:stretch>
            <a:fillRect/>
          </a:stretch>
        </p:blipFill>
        <p:spPr>
          <a:xfrm>
            <a:off x="3639109" y="3552807"/>
            <a:ext cx="1445991" cy="10739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5" name="TextBox 44">
            <a:extLst>
              <a:ext uri="{FF2B5EF4-FFF2-40B4-BE49-F238E27FC236}">
                <a16:creationId xmlns:a16="http://schemas.microsoft.com/office/drawing/2014/main" id="{D4D8014F-BED4-6C6E-7D27-AEF7C7495297}"/>
              </a:ext>
            </a:extLst>
          </p:cNvPr>
          <p:cNvSpPr txBox="1"/>
          <p:nvPr/>
        </p:nvSpPr>
        <p:spPr>
          <a:xfrm>
            <a:off x="3636839" y="3927115"/>
            <a:ext cx="140074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highlight>
                  <a:srgbClr val="6B7191"/>
                </a:highlight>
                <a:latin typeface="Century Gothic"/>
              </a:rPr>
              <a:t>Cloud Mask</a:t>
            </a:r>
          </a:p>
        </p:txBody>
      </p:sp>
      <p:sp>
        <p:nvSpPr>
          <p:cNvPr id="52" name="Content Placeholder 3">
            <a:extLst>
              <a:ext uri="{FF2B5EF4-FFF2-40B4-BE49-F238E27FC236}">
                <a16:creationId xmlns:a16="http://schemas.microsoft.com/office/drawing/2014/main" id="{F8B828C6-08FF-84B7-EA17-20FFBBC07711}"/>
              </a:ext>
            </a:extLst>
          </p:cNvPr>
          <p:cNvSpPr txBox="1">
            <a:spLocks/>
          </p:cNvSpPr>
          <p:nvPr/>
        </p:nvSpPr>
        <p:spPr>
          <a:xfrm>
            <a:off x="1127599" y="2843401"/>
            <a:ext cx="1283618" cy="30208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t>Landsat 8 OLI</a:t>
            </a:r>
          </a:p>
        </p:txBody>
      </p:sp>
      <p:pic>
        <p:nvPicPr>
          <p:cNvPr id="62" name="Picture 61" descr="A satellite in space&#10;&#10;Description automatically generated">
            <a:extLst>
              <a:ext uri="{FF2B5EF4-FFF2-40B4-BE49-F238E27FC236}">
                <a16:creationId xmlns:a16="http://schemas.microsoft.com/office/drawing/2014/main" id="{077CAD8B-63D2-98C7-7D87-E8C7E7965063}"/>
              </a:ext>
            </a:extLst>
          </p:cNvPr>
          <p:cNvPicPr>
            <a:picLocks noChangeAspect="1"/>
          </p:cNvPicPr>
          <p:nvPr/>
        </p:nvPicPr>
        <p:blipFill>
          <a:blip r:embed="rId12"/>
          <a:stretch>
            <a:fillRect/>
          </a:stretch>
        </p:blipFill>
        <p:spPr>
          <a:xfrm>
            <a:off x="146246" y="3560986"/>
            <a:ext cx="2163407" cy="1218830"/>
          </a:xfrm>
          <a:prstGeom prst="rect">
            <a:avLst/>
          </a:prstGeom>
        </p:spPr>
      </p:pic>
      <p:sp>
        <p:nvSpPr>
          <p:cNvPr id="68" name="Content Placeholder 3">
            <a:extLst>
              <a:ext uri="{FF2B5EF4-FFF2-40B4-BE49-F238E27FC236}">
                <a16:creationId xmlns:a16="http://schemas.microsoft.com/office/drawing/2014/main" id="{CF5E1AA7-BDC5-FD8A-778F-5842A62E3562}"/>
              </a:ext>
            </a:extLst>
          </p:cNvPr>
          <p:cNvSpPr txBox="1">
            <a:spLocks/>
          </p:cNvSpPr>
          <p:nvPr/>
        </p:nvSpPr>
        <p:spPr>
          <a:xfrm>
            <a:off x="1041823" y="4471619"/>
            <a:ext cx="1402231" cy="30927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t>Landsat 9 OLI-2</a:t>
            </a:r>
          </a:p>
        </p:txBody>
      </p:sp>
      <p:sp>
        <p:nvSpPr>
          <p:cNvPr id="70" name="Content Placeholder 3">
            <a:extLst>
              <a:ext uri="{FF2B5EF4-FFF2-40B4-BE49-F238E27FC236}">
                <a16:creationId xmlns:a16="http://schemas.microsoft.com/office/drawing/2014/main" id="{AF5B4A47-279E-4CAE-F1EF-CACAE21B292F}"/>
              </a:ext>
            </a:extLst>
          </p:cNvPr>
          <p:cNvSpPr txBox="1">
            <a:spLocks/>
          </p:cNvSpPr>
          <p:nvPr/>
        </p:nvSpPr>
        <p:spPr>
          <a:xfrm>
            <a:off x="898677" y="5411290"/>
            <a:ext cx="1513656" cy="26614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t>Sentinel-2 A/B MSI</a:t>
            </a:r>
          </a:p>
        </p:txBody>
      </p:sp>
      <p:pic>
        <p:nvPicPr>
          <p:cNvPr id="72" name="Picture 71" descr="A gold robot with blue solar panels&#10;&#10;Description automatically generated">
            <a:extLst>
              <a:ext uri="{FF2B5EF4-FFF2-40B4-BE49-F238E27FC236}">
                <a16:creationId xmlns:a16="http://schemas.microsoft.com/office/drawing/2014/main" id="{5E602346-D8EF-FA6A-411A-1D642ED8A2D4}"/>
              </a:ext>
            </a:extLst>
          </p:cNvPr>
          <p:cNvPicPr>
            <a:picLocks noChangeAspect="1"/>
          </p:cNvPicPr>
          <p:nvPr/>
        </p:nvPicPr>
        <p:blipFill>
          <a:blip r:embed="rId13"/>
          <a:stretch>
            <a:fillRect/>
          </a:stretch>
        </p:blipFill>
        <p:spPr>
          <a:xfrm>
            <a:off x="340347" y="5237504"/>
            <a:ext cx="1651542" cy="1244735"/>
          </a:xfrm>
          <a:prstGeom prst="rect">
            <a:avLst/>
          </a:prstGeom>
        </p:spPr>
      </p:pic>
      <p:sp>
        <p:nvSpPr>
          <p:cNvPr id="73" name="Arrow: Chevron 72">
            <a:extLst>
              <a:ext uri="{FF2B5EF4-FFF2-40B4-BE49-F238E27FC236}">
                <a16:creationId xmlns:a16="http://schemas.microsoft.com/office/drawing/2014/main" id="{1FE80C46-E91B-3A2E-DB30-033070B22618}"/>
              </a:ext>
            </a:extLst>
          </p:cNvPr>
          <p:cNvSpPr/>
          <p:nvPr/>
        </p:nvSpPr>
        <p:spPr>
          <a:xfrm>
            <a:off x="5258769" y="3430711"/>
            <a:ext cx="744028" cy="1319123"/>
          </a:xfrm>
          <a:prstGeom prst="chevron">
            <a:avLst/>
          </a:prstGeom>
          <a:solidFill>
            <a:srgbClr val="107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Arrow: Chevron 73">
            <a:extLst>
              <a:ext uri="{FF2B5EF4-FFF2-40B4-BE49-F238E27FC236}">
                <a16:creationId xmlns:a16="http://schemas.microsoft.com/office/drawing/2014/main" id="{4E0ADEBD-0604-B5E0-B32C-9F5351550164}"/>
              </a:ext>
            </a:extLst>
          </p:cNvPr>
          <p:cNvSpPr/>
          <p:nvPr/>
        </p:nvSpPr>
        <p:spPr>
          <a:xfrm>
            <a:off x="9164607" y="3426388"/>
            <a:ext cx="744028" cy="1319123"/>
          </a:xfrm>
          <a:prstGeom prst="chevron">
            <a:avLst/>
          </a:prstGeom>
          <a:solidFill>
            <a:srgbClr val="107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TextBox 77">
            <a:extLst>
              <a:ext uri="{FF2B5EF4-FFF2-40B4-BE49-F238E27FC236}">
                <a16:creationId xmlns:a16="http://schemas.microsoft.com/office/drawing/2014/main" id="{1EBA264E-4B55-1317-874B-6CC54F106B6A}"/>
              </a:ext>
            </a:extLst>
          </p:cNvPr>
          <p:cNvSpPr txBox="1"/>
          <p:nvPr/>
        </p:nvSpPr>
        <p:spPr>
          <a:xfrm>
            <a:off x="10019260" y="2142447"/>
            <a:ext cx="16307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Century Gothic"/>
              </a:rPr>
              <a:t>Time Series Plots</a:t>
            </a:r>
            <a:endParaRPr lang="en-US" sz="1600">
              <a:solidFill>
                <a:schemeClr val="bg1"/>
              </a:solidFill>
              <a:latin typeface="Century Gothic"/>
            </a:endParaRPr>
          </a:p>
        </p:txBody>
      </p:sp>
      <p:sp>
        <p:nvSpPr>
          <p:cNvPr id="80" name="TextBox 79">
            <a:extLst>
              <a:ext uri="{FF2B5EF4-FFF2-40B4-BE49-F238E27FC236}">
                <a16:creationId xmlns:a16="http://schemas.microsoft.com/office/drawing/2014/main" id="{17856E49-B76F-33A5-E5F3-7BEF3FAFDF7F}"/>
              </a:ext>
            </a:extLst>
          </p:cNvPr>
          <p:cNvSpPr txBox="1"/>
          <p:nvPr/>
        </p:nvSpPr>
        <p:spPr>
          <a:xfrm>
            <a:off x="9990764" y="3310452"/>
            <a:ext cx="170626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Century Gothic"/>
              </a:rPr>
              <a:t>Time Series Maps</a:t>
            </a:r>
            <a:endParaRPr lang="en-US" sz="1600">
              <a:solidFill>
                <a:schemeClr val="bg1"/>
              </a:solidFill>
              <a:latin typeface="Century Gothic"/>
            </a:endParaRPr>
          </a:p>
        </p:txBody>
      </p:sp>
      <p:sp>
        <p:nvSpPr>
          <p:cNvPr id="82" name="TextBox 81">
            <a:extLst>
              <a:ext uri="{FF2B5EF4-FFF2-40B4-BE49-F238E27FC236}">
                <a16:creationId xmlns:a16="http://schemas.microsoft.com/office/drawing/2014/main" id="{27C45849-F34C-B1AC-C26F-D2BAADFA39E9}"/>
              </a:ext>
            </a:extLst>
          </p:cNvPr>
          <p:cNvSpPr txBox="1"/>
          <p:nvPr/>
        </p:nvSpPr>
        <p:spPr>
          <a:xfrm>
            <a:off x="10095258" y="4414689"/>
            <a:ext cx="151576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Century Gothic"/>
              </a:rPr>
              <a:t>River phase changes</a:t>
            </a:r>
            <a:endParaRPr lang="en-US">
              <a:solidFill>
                <a:schemeClr val="bg1"/>
              </a:solidFill>
            </a:endParaRPr>
          </a:p>
        </p:txBody>
      </p:sp>
      <p:sp>
        <p:nvSpPr>
          <p:cNvPr id="86" name="TextBox 85">
            <a:extLst>
              <a:ext uri="{FF2B5EF4-FFF2-40B4-BE49-F238E27FC236}">
                <a16:creationId xmlns:a16="http://schemas.microsoft.com/office/drawing/2014/main" id="{B0590DF8-0A12-5308-D98A-3060CB115D1C}"/>
              </a:ext>
            </a:extLst>
          </p:cNvPr>
          <p:cNvSpPr txBox="1"/>
          <p:nvPr/>
        </p:nvSpPr>
        <p:spPr>
          <a:xfrm>
            <a:off x="10109636" y="5489809"/>
            <a:ext cx="151935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Century Gothic"/>
              </a:rPr>
              <a:t>Yearly Fall Freezing Timeline</a:t>
            </a:r>
            <a:endParaRPr lang="en-US">
              <a:solidFill>
                <a:schemeClr val="bg1"/>
              </a:solidFill>
              <a:latin typeface="Century Gothic"/>
            </a:endParaRPr>
          </a:p>
        </p:txBody>
      </p:sp>
      <p:pic>
        <p:nvPicPr>
          <p:cNvPr id="8" name="Picture 7" descr="A satellite image of a river&#10;&#10;Description automatically generated">
            <a:extLst>
              <a:ext uri="{FF2B5EF4-FFF2-40B4-BE49-F238E27FC236}">
                <a16:creationId xmlns:a16="http://schemas.microsoft.com/office/drawing/2014/main" id="{809297D2-2747-BAD8-B8C5-863D8C356826}"/>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5000"/>
                    </a14:imgEffect>
                  </a14:imgLayer>
                </a14:imgProps>
              </a:ext>
            </a:extLst>
          </a:blip>
          <a:stretch>
            <a:fillRect/>
          </a:stretch>
        </p:blipFill>
        <p:spPr>
          <a:xfrm>
            <a:off x="6148661" y="1419442"/>
            <a:ext cx="2770609" cy="128235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0" name="Rectangle: Diagonal Corners Rounded 19">
            <a:extLst>
              <a:ext uri="{FF2B5EF4-FFF2-40B4-BE49-F238E27FC236}">
                <a16:creationId xmlns:a16="http://schemas.microsoft.com/office/drawing/2014/main" id="{024A5B4F-6086-98E2-32EE-B62F337D04D9}"/>
              </a:ext>
            </a:extLst>
          </p:cNvPr>
          <p:cNvSpPr/>
          <p:nvPr/>
        </p:nvSpPr>
        <p:spPr>
          <a:xfrm rot="240000">
            <a:off x="5713762" y="2895625"/>
            <a:ext cx="2134002" cy="826395"/>
          </a:xfrm>
          <a:prstGeom prst="flowChartInputOutput">
            <a:avLst/>
          </a:prstGeom>
          <a:noFill/>
          <a:ln w="28575">
            <a:noFill/>
          </a:ln>
        </p:spPr>
        <p:style>
          <a:lnRef idx="0">
            <a:schemeClr val="accent2"/>
          </a:lnRef>
          <a:fillRef idx="3">
            <a:schemeClr val="accent2"/>
          </a:fillRef>
          <a:effectRef idx="3">
            <a:schemeClr val="accent2"/>
          </a:effectRef>
          <a:fontRef idx="minor">
            <a:schemeClr val="lt1"/>
          </a:fontRef>
        </p:style>
        <p:txBody>
          <a:bodyPr lIns="91440" tIns="45720" rIns="91440" bIns="45720" rtlCol="0" anchor="ctr"/>
          <a:lstStyle/>
          <a:p>
            <a:pPr algn="ctr"/>
            <a:r>
              <a:rPr lang="en-US" b="1" i="1">
                <a:latin typeface="Century Gothic"/>
              </a:rPr>
              <a:t>NDWI NIR</a:t>
            </a:r>
            <a:endParaRPr lang="en-US">
              <a:latin typeface="Century Gothic"/>
            </a:endParaRPr>
          </a:p>
        </p:txBody>
      </p:sp>
      <p:sp>
        <p:nvSpPr>
          <p:cNvPr id="21" name="Rectangle: Diagonal Corners Rounded 19">
            <a:extLst>
              <a:ext uri="{FF2B5EF4-FFF2-40B4-BE49-F238E27FC236}">
                <a16:creationId xmlns:a16="http://schemas.microsoft.com/office/drawing/2014/main" id="{470B9048-C63B-DA25-2E7B-60619F411723}"/>
              </a:ext>
            </a:extLst>
          </p:cNvPr>
          <p:cNvSpPr/>
          <p:nvPr/>
        </p:nvSpPr>
        <p:spPr>
          <a:xfrm rot="240000">
            <a:off x="5641841" y="4217730"/>
            <a:ext cx="2396900" cy="137231"/>
          </a:xfrm>
          <a:prstGeom prst="flowChartInputOutput">
            <a:avLst/>
          </a:prstGeom>
          <a:noFill/>
          <a:ln w="28575">
            <a:noFill/>
          </a:ln>
        </p:spPr>
        <p:style>
          <a:lnRef idx="0">
            <a:schemeClr val="accent2"/>
          </a:lnRef>
          <a:fillRef idx="3">
            <a:schemeClr val="accent2"/>
          </a:fillRef>
          <a:effectRef idx="3">
            <a:schemeClr val="accent2"/>
          </a:effectRef>
          <a:fontRef idx="minor">
            <a:schemeClr val="lt1"/>
          </a:fontRef>
        </p:style>
        <p:txBody>
          <a:bodyPr lIns="91440" tIns="45720" rIns="91440" bIns="45720" rtlCol="0" anchor="ctr"/>
          <a:lstStyle/>
          <a:p>
            <a:pPr algn="ctr"/>
            <a:r>
              <a:rPr lang="en-US" b="1" i="1">
                <a:latin typeface="Century Gothic"/>
              </a:rPr>
              <a:t>NDWI SWIR</a:t>
            </a:r>
            <a:endParaRPr lang="en-US">
              <a:latin typeface="Century Gothic"/>
            </a:endParaRPr>
          </a:p>
        </p:txBody>
      </p:sp>
      <p:sp>
        <p:nvSpPr>
          <p:cNvPr id="22" name="Rectangle: Diagonal Corners Rounded 19">
            <a:extLst>
              <a:ext uri="{FF2B5EF4-FFF2-40B4-BE49-F238E27FC236}">
                <a16:creationId xmlns:a16="http://schemas.microsoft.com/office/drawing/2014/main" id="{1D82461A-2A33-93A0-91EE-C25B085AFEEA}"/>
              </a:ext>
            </a:extLst>
          </p:cNvPr>
          <p:cNvSpPr/>
          <p:nvPr/>
        </p:nvSpPr>
        <p:spPr>
          <a:xfrm rot="240000">
            <a:off x="5600431" y="4758699"/>
            <a:ext cx="1781577" cy="826395"/>
          </a:xfrm>
          <a:prstGeom prst="flowChartInputOutput">
            <a:avLst/>
          </a:prstGeom>
          <a:noFill/>
          <a:ln w="28575">
            <a:noFill/>
          </a:ln>
        </p:spPr>
        <p:style>
          <a:lnRef idx="0">
            <a:schemeClr val="accent2"/>
          </a:lnRef>
          <a:fillRef idx="3">
            <a:schemeClr val="accent2"/>
          </a:fillRef>
          <a:effectRef idx="3">
            <a:schemeClr val="accent2"/>
          </a:effectRef>
          <a:fontRef idx="minor">
            <a:schemeClr val="lt1"/>
          </a:fontRef>
        </p:style>
        <p:txBody>
          <a:bodyPr lIns="91440" tIns="45720" rIns="91440" bIns="45720" rtlCol="0" anchor="ctr"/>
          <a:lstStyle/>
          <a:p>
            <a:pPr algn="ctr"/>
            <a:r>
              <a:rPr lang="en-US" b="1" i="1">
                <a:latin typeface="Century Gothic"/>
              </a:rPr>
              <a:t>NDII</a:t>
            </a:r>
          </a:p>
        </p:txBody>
      </p:sp>
      <p:sp>
        <p:nvSpPr>
          <p:cNvPr id="23" name="Rectangle: Diagonal Corners Rounded 19">
            <a:extLst>
              <a:ext uri="{FF2B5EF4-FFF2-40B4-BE49-F238E27FC236}">
                <a16:creationId xmlns:a16="http://schemas.microsoft.com/office/drawing/2014/main" id="{52285723-59EE-0658-31D9-207182BF11E7}"/>
              </a:ext>
            </a:extLst>
          </p:cNvPr>
          <p:cNvSpPr/>
          <p:nvPr/>
        </p:nvSpPr>
        <p:spPr>
          <a:xfrm rot="240000">
            <a:off x="5659096" y="5604610"/>
            <a:ext cx="1781577" cy="826395"/>
          </a:xfrm>
          <a:prstGeom prst="flowChartInputOutput">
            <a:avLst/>
          </a:prstGeom>
          <a:noFill/>
          <a:ln w="28575">
            <a:noFill/>
          </a:ln>
        </p:spPr>
        <p:style>
          <a:lnRef idx="0">
            <a:schemeClr val="accent2"/>
          </a:lnRef>
          <a:fillRef idx="3">
            <a:schemeClr val="accent2"/>
          </a:fillRef>
          <a:effectRef idx="3">
            <a:schemeClr val="accent2"/>
          </a:effectRef>
          <a:fontRef idx="minor">
            <a:schemeClr val="lt1"/>
          </a:fontRef>
        </p:style>
        <p:txBody>
          <a:bodyPr lIns="91440" tIns="45720" rIns="91440" bIns="45720" rtlCol="0" anchor="ctr"/>
          <a:lstStyle/>
          <a:p>
            <a:pPr algn="ctr"/>
            <a:r>
              <a:rPr lang="en-US" b="1" i="1">
                <a:latin typeface="Century Gothic"/>
              </a:rPr>
              <a:t>RDRI</a:t>
            </a:r>
          </a:p>
        </p:txBody>
      </p:sp>
      <p:sp>
        <p:nvSpPr>
          <p:cNvPr id="24" name="Rectangle: Diagonal Corners Rounded 19">
            <a:extLst>
              <a:ext uri="{FF2B5EF4-FFF2-40B4-BE49-F238E27FC236}">
                <a16:creationId xmlns:a16="http://schemas.microsoft.com/office/drawing/2014/main" id="{808616B9-7EAB-05AD-A4BB-97F6F2FFBB77}"/>
              </a:ext>
            </a:extLst>
          </p:cNvPr>
          <p:cNvSpPr/>
          <p:nvPr/>
        </p:nvSpPr>
        <p:spPr>
          <a:xfrm rot="240000">
            <a:off x="5598377" y="2187699"/>
            <a:ext cx="1785171" cy="452584"/>
          </a:xfrm>
          <a:prstGeom prst="flowChartInputOutput">
            <a:avLst/>
          </a:prstGeom>
          <a:noFill/>
          <a:ln w="28575">
            <a:noFill/>
          </a:ln>
        </p:spPr>
        <p:style>
          <a:lnRef idx="0">
            <a:schemeClr val="accent2"/>
          </a:lnRef>
          <a:fillRef idx="3">
            <a:schemeClr val="accent2"/>
          </a:fillRef>
          <a:effectRef idx="3">
            <a:schemeClr val="accent2"/>
          </a:effectRef>
          <a:fontRef idx="minor">
            <a:schemeClr val="lt1"/>
          </a:fontRef>
        </p:style>
        <p:txBody>
          <a:bodyPr lIns="91440" tIns="45720" rIns="91440" bIns="45720" rtlCol="0" anchor="ctr"/>
          <a:lstStyle/>
          <a:p>
            <a:pPr algn="ctr"/>
            <a:r>
              <a:rPr lang="en-US" b="1" i="1">
                <a:latin typeface="Century Gothic"/>
              </a:rPr>
              <a:t>RGB</a:t>
            </a:r>
            <a:endParaRPr lang="en-US" sz="2000">
              <a:latin typeface="Century Gothic"/>
            </a:endParaRPr>
          </a:p>
        </p:txBody>
      </p:sp>
      <p:sp>
        <p:nvSpPr>
          <p:cNvPr id="6" name="Text Placeholder 4">
            <a:extLst>
              <a:ext uri="{FF2B5EF4-FFF2-40B4-BE49-F238E27FC236}">
                <a16:creationId xmlns:a16="http://schemas.microsoft.com/office/drawing/2014/main" id="{672FD95C-17D4-3109-8B83-E23EEBDEA01A}"/>
              </a:ext>
            </a:extLst>
          </p:cNvPr>
          <p:cNvSpPr txBox="1">
            <a:spLocks/>
          </p:cNvSpPr>
          <p:nvPr/>
        </p:nvSpPr>
        <p:spPr>
          <a:xfrm>
            <a:off x="8839177" y="6592496"/>
            <a:ext cx="3348559" cy="233620"/>
          </a:xfrm>
          <a:prstGeom prst="rect">
            <a:avLst/>
          </a:prstGeom>
          <a:solidFill>
            <a:schemeClr val="bg1"/>
          </a:solidFill>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400">
                <a:solidFill>
                  <a:prstClr val="black">
                    <a:lumMod val="75000"/>
                    <a:lumOff val="25000"/>
                  </a:prstClr>
                </a:solidFill>
                <a:latin typeface="Century Gothic"/>
              </a:rPr>
              <a:t>Images</a:t>
            </a:r>
            <a:r>
              <a:rPr kumimoji="0" lang="en-US" sz="1400" i="0" u="none" strike="noStrike" kern="1200" cap="none" spc="0" normalizeH="0" baseline="0" noProof="0">
                <a:ln>
                  <a:noFill/>
                </a:ln>
                <a:solidFill>
                  <a:prstClr val="black">
                    <a:lumMod val="75000"/>
                    <a:lumOff val="25000"/>
                  </a:prstClr>
                </a:solidFill>
                <a:effectLst/>
                <a:uLnTx/>
                <a:uFillTx/>
                <a:latin typeface="Century Gothic"/>
              </a:rPr>
              <a:t> Credit: </a:t>
            </a:r>
            <a:r>
              <a:rPr lang="en-US" sz="1400">
                <a:solidFill>
                  <a:prstClr val="black">
                    <a:lumMod val="75000"/>
                    <a:lumOff val="25000"/>
                  </a:prstClr>
                </a:solidFill>
                <a:latin typeface="Century Gothic"/>
              </a:rPr>
              <a:t>NASA &amp; Rama</a:t>
            </a:r>
            <a:endParaRPr kumimoji="0" lang="en-US" sz="140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96955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a:solidFill>
            <a:srgbClr val="00886F"/>
          </a:solidFill>
        </p:spPr>
        <p:txBody>
          <a:bodyPr/>
          <a:lstStyle/>
          <a:p>
            <a:r>
              <a:rPr lang="en-US"/>
              <a:t>Results </a:t>
            </a:r>
            <a:r>
              <a:rPr lang="en-US" sz="3200"/>
              <a:t>– Yearly Fall Freezing Timeline</a:t>
            </a:r>
          </a:p>
        </p:txBody>
      </p:sp>
      <p:pic>
        <p:nvPicPr>
          <p:cNvPr id="12" name="Picture 11" descr="A screenshot of a calendar&#10;&#10;Description automatically generated">
            <a:extLst>
              <a:ext uri="{FF2B5EF4-FFF2-40B4-BE49-F238E27FC236}">
                <a16:creationId xmlns:a16="http://schemas.microsoft.com/office/drawing/2014/main" id="{776D4341-F6DF-8214-8336-73FAD6D7A7B4}"/>
              </a:ext>
            </a:extLst>
          </p:cNvPr>
          <p:cNvPicPr>
            <a:picLocks noChangeAspect="1"/>
          </p:cNvPicPr>
          <p:nvPr/>
        </p:nvPicPr>
        <p:blipFill rotWithShape="1">
          <a:blip r:embed="rId3"/>
          <a:srcRect t="59694" r="64263" b="-255"/>
          <a:stretch/>
        </p:blipFill>
        <p:spPr>
          <a:xfrm>
            <a:off x="7824140" y="2987116"/>
            <a:ext cx="3900474" cy="1870902"/>
          </a:xfrm>
          <a:prstGeom prst="rect">
            <a:avLst/>
          </a:prstGeom>
        </p:spPr>
      </p:pic>
      <p:pic>
        <p:nvPicPr>
          <p:cNvPr id="3" name="Picture 2">
            <a:extLst>
              <a:ext uri="{FF2B5EF4-FFF2-40B4-BE49-F238E27FC236}">
                <a16:creationId xmlns:a16="http://schemas.microsoft.com/office/drawing/2014/main" id="{3AFDA778-B52A-F747-CC84-59B77ED9DD96}"/>
              </a:ext>
            </a:extLst>
          </p:cNvPr>
          <p:cNvPicPr>
            <a:picLocks noChangeAspect="1"/>
          </p:cNvPicPr>
          <p:nvPr/>
        </p:nvPicPr>
        <p:blipFill>
          <a:blip r:embed="rId4"/>
          <a:stretch>
            <a:fillRect/>
          </a:stretch>
        </p:blipFill>
        <p:spPr>
          <a:xfrm>
            <a:off x="618111" y="1440872"/>
            <a:ext cx="6738798" cy="4963390"/>
          </a:xfrm>
          <a:prstGeom prst="rect">
            <a:avLst/>
          </a:prstGeom>
        </p:spPr>
      </p:pic>
    </p:spTree>
    <p:extLst>
      <p:ext uri="{BB962C8B-B14F-4D97-AF65-F5344CB8AC3E}">
        <p14:creationId xmlns:p14="http://schemas.microsoft.com/office/powerpoint/2010/main" val="2337018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a:solidFill>
            <a:srgbClr val="00886F"/>
          </a:solidFill>
        </p:spPr>
        <p:txBody>
          <a:bodyPr/>
          <a:lstStyle/>
          <a:p>
            <a:r>
              <a:rPr lang="en-US"/>
              <a:t>Results </a:t>
            </a:r>
            <a:r>
              <a:rPr lang="en-US" sz="3200"/>
              <a:t>– Spectral Reflectance Time Series (NDII)</a:t>
            </a:r>
          </a:p>
        </p:txBody>
      </p:sp>
      <p:pic>
        <p:nvPicPr>
          <p:cNvPr id="3" name="Picture 2" descr="A graph of different colored lines&#10;&#10;Description automatically generated">
            <a:extLst>
              <a:ext uri="{FF2B5EF4-FFF2-40B4-BE49-F238E27FC236}">
                <a16:creationId xmlns:a16="http://schemas.microsoft.com/office/drawing/2014/main" id="{FA72A36E-A670-CF6A-CCFD-A51BAAC2F7DF}"/>
              </a:ext>
            </a:extLst>
          </p:cNvPr>
          <p:cNvPicPr>
            <a:picLocks noChangeAspect="1"/>
          </p:cNvPicPr>
          <p:nvPr/>
        </p:nvPicPr>
        <p:blipFill>
          <a:blip r:embed="rId3"/>
          <a:stretch>
            <a:fillRect/>
          </a:stretch>
        </p:blipFill>
        <p:spPr>
          <a:xfrm>
            <a:off x="260350" y="1135062"/>
            <a:ext cx="6096000" cy="3902075"/>
          </a:xfrm>
          <a:prstGeom prst="rect">
            <a:avLst/>
          </a:prstGeom>
        </p:spPr>
      </p:pic>
      <p:pic>
        <p:nvPicPr>
          <p:cNvPr id="4" name="Picture 3" descr="A graph showing different colored lines&#10;&#10;Description automatically generated">
            <a:extLst>
              <a:ext uri="{FF2B5EF4-FFF2-40B4-BE49-F238E27FC236}">
                <a16:creationId xmlns:a16="http://schemas.microsoft.com/office/drawing/2014/main" id="{3E3B3A45-BB08-293F-D9BD-6CB9F6A1C382}"/>
              </a:ext>
            </a:extLst>
          </p:cNvPr>
          <p:cNvPicPr>
            <a:picLocks noChangeAspect="1"/>
          </p:cNvPicPr>
          <p:nvPr/>
        </p:nvPicPr>
        <p:blipFill>
          <a:blip r:embed="rId4"/>
          <a:stretch>
            <a:fillRect/>
          </a:stretch>
        </p:blipFill>
        <p:spPr>
          <a:xfrm>
            <a:off x="6362700" y="3142406"/>
            <a:ext cx="5676900" cy="3633887"/>
          </a:xfrm>
          <a:prstGeom prst="rect">
            <a:avLst/>
          </a:prstGeom>
        </p:spPr>
      </p:pic>
    </p:spTree>
    <p:extLst>
      <p:ext uri="{BB962C8B-B14F-4D97-AF65-F5344CB8AC3E}">
        <p14:creationId xmlns:p14="http://schemas.microsoft.com/office/powerpoint/2010/main" val="3973064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a:solidFill>
            <a:srgbClr val="008671"/>
          </a:solidFill>
        </p:spPr>
        <p:txBody>
          <a:bodyPr/>
          <a:lstStyle/>
          <a:p>
            <a:r>
              <a:rPr lang="en-US"/>
              <a:t>Results </a:t>
            </a:r>
            <a:r>
              <a:rPr lang="en-US" sz="3200"/>
              <a:t>– Fall 2019 Freezing Timeline</a:t>
            </a:r>
          </a:p>
        </p:txBody>
      </p:sp>
      <p:sp>
        <p:nvSpPr>
          <p:cNvPr id="4" name="Rectangle: Rounded Corners 3">
            <a:extLst>
              <a:ext uri="{FF2B5EF4-FFF2-40B4-BE49-F238E27FC236}">
                <a16:creationId xmlns:a16="http://schemas.microsoft.com/office/drawing/2014/main" id="{A423EAC6-B1CC-06A9-DE46-9D060FDD79C3}"/>
              </a:ext>
            </a:extLst>
          </p:cNvPr>
          <p:cNvSpPr/>
          <p:nvPr/>
        </p:nvSpPr>
        <p:spPr>
          <a:xfrm>
            <a:off x="111308" y="3736001"/>
            <a:ext cx="2297019" cy="398960"/>
          </a:xfrm>
          <a:prstGeom prst="roundRect">
            <a:avLst/>
          </a:pr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b="1">
                <a:solidFill>
                  <a:srgbClr val="008671"/>
                </a:solidFill>
                <a:latin typeface="Century Gothic"/>
              </a:rPr>
              <a:t>Colville River</a:t>
            </a:r>
            <a:endParaRPr lang="en-US" sz="1400">
              <a:solidFill>
                <a:srgbClr val="008671"/>
              </a:solidFill>
            </a:endParaRPr>
          </a:p>
          <a:p>
            <a:endParaRPr lang="en-US" sz="1100">
              <a:solidFill>
                <a:srgbClr val="67A478"/>
              </a:solidFill>
            </a:endParaRPr>
          </a:p>
        </p:txBody>
      </p:sp>
      <p:pic>
        <p:nvPicPr>
          <p:cNvPr id="2" name="Picture 1" descr="A map of a river&#10;&#10;Description automatically generated">
            <a:extLst>
              <a:ext uri="{FF2B5EF4-FFF2-40B4-BE49-F238E27FC236}">
                <a16:creationId xmlns:a16="http://schemas.microsoft.com/office/drawing/2014/main" id="{0968A73E-D709-555A-7237-6BDEBB7B475C}"/>
              </a:ext>
            </a:extLst>
          </p:cNvPr>
          <p:cNvPicPr>
            <a:picLocks noChangeAspect="1"/>
          </p:cNvPicPr>
          <p:nvPr/>
        </p:nvPicPr>
        <p:blipFill>
          <a:blip r:embed="rId3"/>
          <a:stretch>
            <a:fillRect/>
          </a:stretch>
        </p:blipFill>
        <p:spPr>
          <a:xfrm>
            <a:off x="3150454" y="1141452"/>
            <a:ext cx="8593310" cy="5650860"/>
          </a:xfrm>
          <a:prstGeom prst="rect">
            <a:avLst/>
          </a:prstGeom>
        </p:spPr>
      </p:pic>
    </p:spTree>
    <p:extLst>
      <p:ext uri="{BB962C8B-B14F-4D97-AF65-F5344CB8AC3E}">
        <p14:creationId xmlns:p14="http://schemas.microsoft.com/office/powerpoint/2010/main" val="667635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and white image of a river&#10;&#10;Description automatically generated">
            <a:extLst>
              <a:ext uri="{FF2B5EF4-FFF2-40B4-BE49-F238E27FC236}">
                <a16:creationId xmlns:a16="http://schemas.microsoft.com/office/drawing/2014/main" id="{71144600-B61D-E596-FA5B-A32B87F8A261}"/>
              </a:ext>
            </a:extLst>
          </p:cNvPr>
          <p:cNvPicPr>
            <a:picLocks noChangeAspect="1"/>
          </p:cNvPicPr>
          <p:nvPr/>
        </p:nvPicPr>
        <p:blipFill>
          <a:blip r:embed="rId3"/>
          <a:stretch>
            <a:fillRect/>
          </a:stretch>
        </p:blipFill>
        <p:spPr>
          <a:xfrm>
            <a:off x="3567891" y="3036497"/>
            <a:ext cx="1899096" cy="13974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0" name="Rectangle: Rounded Corners 89">
            <a:extLst>
              <a:ext uri="{FF2B5EF4-FFF2-40B4-BE49-F238E27FC236}">
                <a16:creationId xmlns:a16="http://schemas.microsoft.com/office/drawing/2014/main" id="{028AB85A-CA9A-F5AF-D4E7-7C0EDE8FA545}"/>
              </a:ext>
            </a:extLst>
          </p:cNvPr>
          <p:cNvSpPr/>
          <p:nvPr/>
        </p:nvSpPr>
        <p:spPr>
          <a:xfrm>
            <a:off x="10107798" y="4377569"/>
            <a:ext cx="1444751" cy="1078992"/>
          </a:xfrm>
          <a:prstGeom prst="roundRect">
            <a:avLst/>
          </a:prstGeom>
          <a:solidFill>
            <a:srgbClr val="10703F"/>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8" name="Rectangle: Rounded Corners 87">
            <a:extLst>
              <a:ext uri="{FF2B5EF4-FFF2-40B4-BE49-F238E27FC236}">
                <a16:creationId xmlns:a16="http://schemas.microsoft.com/office/drawing/2014/main" id="{F904D9F0-F5EE-8BFC-15F3-ACB475D35C6E}"/>
              </a:ext>
            </a:extLst>
          </p:cNvPr>
          <p:cNvSpPr/>
          <p:nvPr/>
        </p:nvSpPr>
        <p:spPr>
          <a:xfrm>
            <a:off x="10108804" y="3186334"/>
            <a:ext cx="1444751" cy="1078992"/>
          </a:xfrm>
          <a:prstGeom prst="roundRect">
            <a:avLst/>
          </a:prstGeom>
          <a:solidFill>
            <a:srgbClr val="10703F"/>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a:solidFill>
            <a:srgbClr val="10703F"/>
          </a:solidFill>
        </p:spPr>
        <p:txBody>
          <a:bodyPr/>
          <a:lstStyle/>
          <a:p>
            <a:r>
              <a:rPr lang="en-US"/>
              <a:t>Methodology </a:t>
            </a:r>
            <a:r>
              <a:rPr lang="en-US" sz="3200"/>
              <a:t>– SAR Imagery</a:t>
            </a:r>
          </a:p>
        </p:txBody>
      </p:sp>
      <p:sp>
        <p:nvSpPr>
          <p:cNvPr id="29" name="Arrow: Chevron 28">
            <a:extLst>
              <a:ext uri="{FF2B5EF4-FFF2-40B4-BE49-F238E27FC236}">
                <a16:creationId xmlns:a16="http://schemas.microsoft.com/office/drawing/2014/main" id="{75924690-105D-B57C-6D40-08401DA957DA}"/>
              </a:ext>
            </a:extLst>
          </p:cNvPr>
          <p:cNvSpPr/>
          <p:nvPr/>
        </p:nvSpPr>
        <p:spPr>
          <a:xfrm>
            <a:off x="2637944" y="3061926"/>
            <a:ext cx="744028" cy="1319123"/>
          </a:xfrm>
          <a:prstGeom prst="chevron">
            <a:avLst/>
          </a:prstGeom>
          <a:solidFill>
            <a:srgbClr val="107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TextBox 44">
            <a:extLst>
              <a:ext uri="{FF2B5EF4-FFF2-40B4-BE49-F238E27FC236}">
                <a16:creationId xmlns:a16="http://schemas.microsoft.com/office/drawing/2014/main" id="{D4D8014F-BED4-6C6E-7D27-AEF7C7495297}"/>
              </a:ext>
            </a:extLst>
          </p:cNvPr>
          <p:cNvSpPr txBox="1"/>
          <p:nvPr/>
        </p:nvSpPr>
        <p:spPr>
          <a:xfrm>
            <a:off x="3603623" y="3646756"/>
            <a:ext cx="184644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latin typeface="Century Gothic"/>
              </a:rPr>
              <a:t>Speckle Filter</a:t>
            </a:r>
            <a:endParaRPr lang="en-US">
              <a:solidFill>
                <a:schemeClr val="bg1"/>
              </a:solidFill>
              <a:latin typeface="Century Gothic"/>
            </a:endParaRPr>
          </a:p>
        </p:txBody>
      </p:sp>
      <p:sp>
        <p:nvSpPr>
          <p:cNvPr id="73" name="Arrow: Chevron 72">
            <a:extLst>
              <a:ext uri="{FF2B5EF4-FFF2-40B4-BE49-F238E27FC236}">
                <a16:creationId xmlns:a16="http://schemas.microsoft.com/office/drawing/2014/main" id="{1FE80C46-E91B-3A2E-DB30-033070B22618}"/>
              </a:ext>
            </a:extLst>
          </p:cNvPr>
          <p:cNvSpPr/>
          <p:nvPr/>
        </p:nvSpPr>
        <p:spPr>
          <a:xfrm>
            <a:off x="5675159" y="3061926"/>
            <a:ext cx="744028" cy="1319123"/>
          </a:xfrm>
          <a:prstGeom prst="chevron">
            <a:avLst/>
          </a:prstGeom>
          <a:solidFill>
            <a:srgbClr val="107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Arrow: Chevron 73">
            <a:extLst>
              <a:ext uri="{FF2B5EF4-FFF2-40B4-BE49-F238E27FC236}">
                <a16:creationId xmlns:a16="http://schemas.microsoft.com/office/drawing/2014/main" id="{4E0ADEBD-0604-B5E0-B32C-9F5351550164}"/>
              </a:ext>
            </a:extLst>
          </p:cNvPr>
          <p:cNvSpPr/>
          <p:nvPr/>
        </p:nvSpPr>
        <p:spPr>
          <a:xfrm>
            <a:off x="9129320" y="3061926"/>
            <a:ext cx="744028" cy="1319123"/>
          </a:xfrm>
          <a:prstGeom prst="chevron">
            <a:avLst/>
          </a:prstGeom>
          <a:solidFill>
            <a:srgbClr val="107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TextBox 79">
            <a:extLst>
              <a:ext uri="{FF2B5EF4-FFF2-40B4-BE49-F238E27FC236}">
                <a16:creationId xmlns:a16="http://schemas.microsoft.com/office/drawing/2014/main" id="{17856E49-B76F-33A5-E5F3-7BEF3FAFDF7F}"/>
              </a:ext>
            </a:extLst>
          </p:cNvPr>
          <p:cNvSpPr txBox="1"/>
          <p:nvPr/>
        </p:nvSpPr>
        <p:spPr>
          <a:xfrm>
            <a:off x="10026708" y="3391556"/>
            <a:ext cx="158046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Century Gothic"/>
              </a:rPr>
              <a:t>Temperature</a:t>
            </a:r>
            <a:r>
              <a:rPr lang="en-US" sz="1400">
                <a:latin typeface="Century Gothic"/>
              </a:rPr>
              <a:t> </a:t>
            </a:r>
            <a:r>
              <a:rPr lang="en-US" sz="1400">
                <a:solidFill>
                  <a:schemeClr val="bg1"/>
                </a:solidFill>
                <a:latin typeface="Century Gothic"/>
              </a:rPr>
              <a:t>VS Backscatter Plots</a:t>
            </a:r>
            <a:endParaRPr lang="en-US">
              <a:solidFill>
                <a:schemeClr val="bg1"/>
              </a:solidFill>
              <a:latin typeface="Century Gothic"/>
            </a:endParaRPr>
          </a:p>
        </p:txBody>
      </p:sp>
      <p:sp>
        <p:nvSpPr>
          <p:cNvPr id="86" name="TextBox 85">
            <a:extLst>
              <a:ext uri="{FF2B5EF4-FFF2-40B4-BE49-F238E27FC236}">
                <a16:creationId xmlns:a16="http://schemas.microsoft.com/office/drawing/2014/main" id="{B0590DF8-0A12-5308-D98A-3060CB115D1C}"/>
              </a:ext>
            </a:extLst>
          </p:cNvPr>
          <p:cNvSpPr txBox="1"/>
          <p:nvPr/>
        </p:nvSpPr>
        <p:spPr>
          <a:xfrm>
            <a:off x="10012330" y="4544809"/>
            <a:ext cx="164156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Century Gothic"/>
              </a:rPr>
              <a:t>Fall Freezing Timeline Plots &amp; Maps</a:t>
            </a:r>
            <a:endParaRPr lang="en-US">
              <a:solidFill>
                <a:schemeClr val="bg1"/>
              </a:solidFill>
              <a:latin typeface="Century Gothic"/>
            </a:endParaRPr>
          </a:p>
        </p:txBody>
      </p:sp>
      <p:pic>
        <p:nvPicPr>
          <p:cNvPr id="3" name="Picture 2" descr="A satellite in space&#10;&#10;Description automatically generated">
            <a:extLst>
              <a:ext uri="{FF2B5EF4-FFF2-40B4-BE49-F238E27FC236}">
                <a16:creationId xmlns:a16="http://schemas.microsoft.com/office/drawing/2014/main" id="{853DA4B4-C817-19EE-8340-92160E5E7462}"/>
              </a:ext>
            </a:extLst>
          </p:cNvPr>
          <p:cNvPicPr>
            <a:picLocks noChangeAspect="1"/>
          </p:cNvPicPr>
          <p:nvPr/>
        </p:nvPicPr>
        <p:blipFill>
          <a:blip r:embed="rId4"/>
          <a:stretch>
            <a:fillRect/>
          </a:stretch>
        </p:blipFill>
        <p:spPr>
          <a:xfrm>
            <a:off x="108586" y="2759160"/>
            <a:ext cx="2398826" cy="1918570"/>
          </a:xfrm>
          <a:prstGeom prst="rect">
            <a:avLst/>
          </a:prstGeom>
        </p:spPr>
      </p:pic>
      <p:sp>
        <p:nvSpPr>
          <p:cNvPr id="6" name="Content Placeholder 3">
            <a:extLst>
              <a:ext uri="{FF2B5EF4-FFF2-40B4-BE49-F238E27FC236}">
                <a16:creationId xmlns:a16="http://schemas.microsoft.com/office/drawing/2014/main" id="{69543A83-6A20-0356-20AF-151375EAFAB5}"/>
              </a:ext>
            </a:extLst>
          </p:cNvPr>
          <p:cNvSpPr txBox="1">
            <a:spLocks/>
          </p:cNvSpPr>
          <p:nvPr/>
        </p:nvSpPr>
        <p:spPr>
          <a:xfrm>
            <a:off x="988336" y="4072381"/>
            <a:ext cx="1850479" cy="52852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a:t>Sentinel-1 SAR </a:t>
            </a:r>
          </a:p>
          <a:p>
            <a:pPr>
              <a:lnSpc>
                <a:spcPct val="100000"/>
              </a:lnSpc>
              <a:spcBef>
                <a:spcPts val="0"/>
              </a:spcBef>
            </a:pPr>
            <a:r>
              <a:rPr lang="en-US" sz="1600"/>
              <a:t>C-band</a:t>
            </a:r>
          </a:p>
        </p:txBody>
      </p:sp>
      <p:pic>
        <p:nvPicPr>
          <p:cNvPr id="9" name="Picture 8" descr="A close-up of a stone&#10;&#10;Description automatically generated">
            <a:extLst>
              <a:ext uri="{FF2B5EF4-FFF2-40B4-BE49-F238E27FC236}">
                <a16:creationId xmlns:a16="http://schemas.microsoft.com/office/drawing/2014/main" id="{5E170E6C-02FC-24CA-CEF6-4CC3BB8976C2}"/>
              </a:ext>
            </a:extLst>
          </p:cNvPr>
          <p:cNvPicPr>
            <a:picLocks noChangeAspect="1"/>
          </p:cNvPicPr>
          <p:nvPr/>
        </p:nvPicPr>
        <p:blipFill>
          <a:blip r:embed="rId5"/>
          <a:srcRect t="15321" b="15321"/>
          <a:stretch>
            <a:fillRect/>
          </a:stretch>
        </p:blipFill>
        <p:spPr>
          <a:xfrm>
            <a:off x="6564974" y="4275378"/>
            <a:ext cx="2276862" cy="9805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1" name="Picture 10" descr="A black and white image of a black and white image of a black and white image of a black and white image of a black and white image of a black and white image of a black and&#10;&#10;Description automatically generated">
            <a:extLst>
              <a:ext uri="{FF2B5EF4-FFF2-40B4-BE49-F238E27FC236}">
                <a16:creationId xmlns:a16="http://schemas.microsoft.com/office/drawing/2014/main" id="{A5EB1E9C-4966-7D42-0061-10234F8CB0EB}"/>
              </a:ext>
            </a:extLst>
          </p:cNvPr>
          <p:cNvPicPr>
            <a:picLocks noChangeAspect="1"/>
          </p:cNvPicPr>
          <p:nvPr/>
        </p:nvPicPr>
        <p:blipFill>
          <a:blip r:embed="rId6"/>
          <a:srcRect t="15176" b="15176"/>
          <a:stretch>
            <a:fillRect/>
          </a:stretch>
        </p:blipFill>
        <p:spPr>
          <a:xfrm>
            <a:off x="6524612" y="3772058"/>
            <a:ext cx="2300331" cy="99477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3" name="Picture 12" descr="A close-up of a river&#10;&#10;Description automatically generated">
            <a:extLst>
              <a:ext uri="{FF2B5EF4-FFF2-40B4-BE49-F238E27FC236}">
                <a16:creationId xmlns:a16="http://schemas.microsoft.com/office/drawing/2014/main" id="{06F248D8-862D-6A31-5EA8-10CFCE7F4D3A}"/>
              </a:ext>
            </a:extLst>
          </p:cNvPr>
          <p:cNvPicPr>
            <a:picLocks noChangeAspect="1"/>
          </p:cNvPicPr>
          <p:nvPr/>
        </p:nvPicPr>
        <p:blipFill>
          <a:blip r:embed="rId7"/>
          <a:srcRect t="9937" b="9937"/>
          <a:stretch>
            <a:fillRect/>
          </a:stretch>
        </p:blipFill>
        <p:spPr>
          <a:xfrm>
            <a:off x="6500465" y="2502346"/>
            <a:ext cx="2343476" cy="106307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5" name="Picture 14" descr="A black and white image of a river&#10;&#10;Description automatically generated">
            <a:extLst>
              <a:ext uri="{FF2B5EF4-FFF2-40B4-BE49-F238E27FC236}">
                <a16:creationId xmlns:a16="http://schemas.microsoft.com/office/drawing/2014/main" id="{00ACFB05-945B-629A-B6FA-A274769D0315}"/>
              </a:ext>
            </a:extLst>
          </p:cNvPr>
          <p:cNvPicPr>
            <a:picLocks noChangeAspect="1"/>
          </p:cNvPicPr>
          <p:nvPr/>
        </p:nvPicPr>
        <p:blipFill>
          <a:blip r:embed="rId8"/>
          <a:srcRect t="14833" b="14833"/>
          <a:stretch>
            <a:fillRect/>
          </a:stretch>
        </p:blipFill>
        <p:spPr>
          <a:xfrm>
            <a:off x="6460484" y="1990857"/>
            <a:ext cx="2342181" cy="10228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0" name="TextBox 19">
            <a:extLst>
              <a:ext uri="{FF2B5EF4-FFF2-40B4-BE49-F238E27FC236}">
                <a16:creationId xmlns:a16="http://schemas.microsoft.com/office/drawing/2014/main" id="{C4484B65-5E0C-58B6-1082-1C975E945844}"/>
              </a:ext>
            </a:extLst>
          </p:cNvPr>
          <p:cNvSpPr txBox="1"/>
          <p:nvPr/>
        </p:nvSpPr>
        <p:spPr>
          <a:xfrm rot="180000">
            <a:off x="6464778" y="2688422"/>
            <a:ext cx="182664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Century Gothic"/>
              </a:rPr>
              <a:t>VH Ascending </a:t>
            </a:r>
          </a:p>
        </p:txBody>
      </p:sp>
      <p:sp>
        <p:nvSpPr>
          <p:cNvPr id="21" name="TextBox 20">
            <a:extLst>
              <a:ext uri="{FF2B5EF4-FFF2-40B4-BE49-F238E27FC236}">
                <a16:creationId xmlns:a16="http://schemas.microsoft.com/office/drawing/2014/main" id="{DDF8E366-75C5-6AB1-BA8F-D38C59146750}"/>
              </a:ext>
            </a:extLst>
          </p:cNvPr>
          <p:cNvSpPr txBox="1"/>
          <p:nvPr/>
        </p:nvSpPr>
        <p:spPr>
          <a:xfrm rot="180000">
            <a:off x="6464777" y="3241950"/>
            <a:ext cx="182664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Century Gothic"/>
              </a:rPr>
              <a:t>VV Ascending </a:t>
            </a:r>
          </a:p>
        </p:txBody>
      </p:sp>
      <p:sp>
        <p:nvSpPr>
          <p:cNvPr id="22" name="TextBox 21">
            <a:extLst>
              <a:ext uri="{FF2B5EF4-FFF2-40B4-BE49-F238E27FC236}">
                <a16:creationId xmlns:a16="http://schemas.microsoft.com/office/drawing/2014/main" id="{27CD9C2D-D9A4-DCF2-6B01-A497974ACC40}"/>
              </a:ext>
            </a:extLst>
          </p:cNvPr>
          <p:cNvSpPr txBox="1"/>
          <p:nvPr/>
        </p:nvSpPr>
        <p:spPr>
          <a:xfrm rot="180000">
            <a:off x="6572608" y="4963638"/>
            <a:ext cx="182664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Century Gothic"/>
              </a:rPr>
              <a:t>VV Descending </a:t>
            </a:r>
          </a:p>
        </p:txBody>
      </p:sp>
      <p:sp>
        <p:nvSpPr>
          <p:cNvPr id="24" name="TextBox 23">
            <a:extLst>
              <a:ext uri="{FF2B5EF4-FFF2-40B4-BE49-F238E27FC236}">
                <a16:creationId xmlns:a16="http://schemas.microsoft.com/office/drawing/2014/main" id="{488A5BB5-4563-8687-8038-4C2E430D407D}"/>
              </a:ext>
            </a:extLst>
          </p:cNvPr>
          <p:cNvSpPr txBox="1"/>
          <p:nvPr/>
        </p:nvSpPr>
        <p:spPr>
          <a:xfrm rot="180000">
            <a:off x="6529476" y="4474809"/>
            <a:ext cx="182664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Century Gothic"/>
              </a:rPr>
              <a:t>VH Descending</a:t>
            </a:r>
            <a:endParaRPr lang="en-US">
              <a:solidFill>
                <a:schemeClr val="bg1"/>
              </a:solidFill>
            </a:endParaRPr>
          </a:p>
        </p:txBody>
      </p:sp>
      <p:sp>
        <p:nvSpPr>
          <p:cNvPr id="4" name="Rectangle: Rounded Corners 3">
            <a:extLst>
              <a:ext uri="{FF2B5EF4-FFF2-40B4-BE49-F238E27FC236}">
                <a16:creationId xmlns:a16="http://schemas.microsoft.com/office/drawing/2014/main" id="{268B5E0C-9F7F-AEED-EFE1-185D7729FEA2}"/>
              </a:ext>
            </a:extLst>
          </p:cNvPr>
          <p:cNvSpPr/>
          <p:nvPr/>
        </p:nvSpPr>
        <p:spPr>
          <a:xfrm>
            <a:off x="10090833" y="1928315"/>
            <a:ext cx="1444751" cy="1078992"/>
          </a:xfrm>
          <a:prstGeom prst="roundRect">
            <a:avLst/>
          </a:prstGeom>
          <a:solidFill>
            <a:srgbClr val="10703F"/>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8" name="TextBox 77">
            <a:extLst>
              <a:ext uri="{FF2B5EF4-FFF2-40B4-BE49-F238E27FC236}">
                <a16:creationId xmlns:a16="http://schemas.microsoft.com/office/drawing/2014/main" id="{1EBA264E-4B55-1317-874B-6CC54F106B6A}"/>
              </a:ext>
            </a:extLst>
          </p:cNvPr>
          <p:cNvSpPr txBox="1"/>
          <p:nvPr/>
        </p:nvSpPr>
        <p:spPr>
          <a:xfrm>
            <a:off x="9994503" y="2333096"/>
            <a:ext cx="16379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FFFFFF"/>
                </a:solidFill>
                <a:latin typeface="Century Gothic"/>
              </a:rPr>
              <a:t>Time-series Plots</a:t>
            </a:r>
            <a:endParaRPr lang="en-US" sz="1600">
              <a:solidFill>
                <a:srgbClr val="FFFFFF"/>
              </a:solidFill>
              <a:latin typeface="Century Gothic"/>
            </a:endParaRPr>
          </a:p>
        </p:txBody>
      </p:sp>
      <p:sp>
        <p:nvSpPr>
          <p:cNvPr id="8" name="Text Placeholder 4">
            <a:extLst>
              <a:ext uri="{FF2B5EF4-FFF2-40B4-BE49-F238E27FC236}">
                <a16:creationId xmlns:a16="http://schemas.microsoft.com/office/drawing/2014/main" id="{848CF30A-F810-1610-B98E-D19E48EC3060}"/>
              </a:ext>
            </a:extLst>
          </p:cNvPr>
          <p:cNvSpPr txBox="1">
            <a:spLocks/>
          </p:cNvSpPr>
          <p:nvPr/>
        </p:nvSpPr>
        <p:spPr>
          <a:xfrm>
            <a:off x="8839177" y="6592496"/>
            <a:ext cx="3348559" cy="233620"/>
          </a:xfrm>
          <a:prstGeom prst="rect">
            <a:avLst/>
          </a:prstGeom>
          <a:solidFill>
            <a:schemeClr val="bg1"/>
          </a:solidFill>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400">
                <a:solidFill>
                  <a:prstClr val="black">
                    <a:lumMod val="75000"/>
                    <a:lumOff val="25000"/>
                  </a:prstClr>
                </a:solidFill>
                <a:latin typeface="Century Gothic"/>
              </a:rPr>
              <a:t>Images</a:t>
            </a:r>
            <a:r>
              <a:rPr kumimoji="0" lang="en-US" sz="1400" i="0" u="none" strike="noStrike" kern="1200" cap="none" spc="0" normalizeH="0" baseline="0" noProof="0">
                <a:ln>
                  <a:noFill/>
                </a:ln>
                <a:solidFill>
                  <a:prstClr val="black">
                    <a:lumMod val="75000"/>
                    <a:lumOff val="25000"/>
                  </a:prstClr>
                </a:solidFill>
                <a:effectLst/>
                <a:uLnTx/>
                <a:uFillTx/>
                <a:latin typeface="Century Gothic"/>
              </a:rPr>
              <a:t> Credit:</a:t>
            </a:r>
            <a:r>
              <a:rPr lang="en-US" sz="1400">
                <a:solidFill>
                  <a:prstClr val="black">
                    <a:lumMod val="75000"/>
                    <a:lumOff val="25000"/>
                  </a:prstClr>
                </a:solidFill>
                <a:latin typeface="Century Gothic"/>
              </a:rPr>
              <a:t> Rama</a:t>
            </a:r>
            <a:endParaRPr kumimoji="0" lang="en-US" sz="140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91255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a:solidFill>
            <a:srgbClr val="00886F"/>
          </a:solidFill>
        </p:spPr>
        <p:txBody>
          <a:bodyPr/>
          <a:lstStyle/>
          <a:p>
            <a:r>
              <a:rPr lang="en-US"/>
              <a:t>Results </a:t>
            </a:r>
            <a:r>
              <a:rPr lang="en-US" sz="3200"/>
              <a:t>– Backscatter Time Series</a:t>
            </a:r>
          </a:p>
        </p:txBody>
      </p:sp>
      <p:pic>
        <p:nvPicPr>
          <p:cNvPr id="6" name="Picture 5" descr="A graph of colored lines&#10;&#10;Description automatically generated">
            <a:extLst>
              <a:ext uri="{FF2B5EF4-FFF2-40B4-BE49-F238E27FC236}">
                <a16:creationId xmlns:a16="http://schemas.microsoft.com/office/drawing/2014/main" id="{158AA598-96AA-9EE3-BCD5-AD34CB8E5320}"/>
              </a:ext>
            </a:extLst>
          </p:cNvPr>
          <p:cNvPicPr>
            <a:picLocks noChangeAspect="1"/>
          </p:cNvPicPr>
          <p:nvPr/>
        </p:nvPicPr>
        <p:blipFill rotWithShape="1">
          <a:blip r:embed="rId3"/>
          <a:srcRect l="-12" r="668"/>
          <a:stretch/>
        </p:blipFill>
        <p:spPr>
          <a:xfrm>
            <a:off x="2474471" y="1691165"/>
            <a:ext cx="7247151" cy="4877461"/>
          </a:xfrm>
          <a:prstGeom prst="rect">
            <a:avLst/>
          </a:prstGeom>
        </p:spPr>
      </p:pic>
      <p:sp>
        <p:nvSpPr>
          <p:cNvPr id="7" name="TextBox 6">
            <a:extLst>
              <a:ext uri="{FF2B5EF4-FFF2-40B4-BE49-F238E27FC236}">
                <a16:creationId xmlns:a16="http://schemas.microsoft.com/office/drawing/2014/main" id="{F9B414AA-8C4A-E497-E8AE-D5FD87CF3F65}"/>
              </a:ext>
            </a:extLst>
          </p:cNvPr>
          <p:cNvSpPr txBox="1"/>
          <p:nvPr/>
        </p:nvSpPr>
        <p:spPr>
          <a:xfrm>
            <a:off x="9122806" y="3206343"/>
            <a:ext cx="515878"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tx1">
                    <a:lumMod val="75000"/>
                    <a:lumOff val="25000"/>
                  </a:schemeClr>
                </a:solidFill>
                <a:latin typeface="Century Gothic"/>
              </a:rPr>
              <a:t>Year</a:t>
            </a:r>
          </a:p>
        </p:txBody>
      </p:sp>
      <p:sp>
        <p:nvSpPr>
          <p:cNvPr id="8" name="TextBox 7">
            <a:extLst>
              <a:ext uri="{FF2B5EF4-FFF2-40B4-BE49-F238E27FC236}">
                <a16:creationId xmlns:a16="http://schemas.microsoft.com/office/drawing/2014/main" id="{8195BEA5-3483-6882-B832-CA679A942503}"/>
              </a:ext>
            </a:extLst>
          </p:cNvPr>
          <p:cNvSpPr txBox="1"/>
          <p:nvPr/>
        </p:nvSpPr>
        <p:spPr>
          <a:xfrm>
            <a:off x="5632173" y="6355195"/>
            <a:ext cx="515878"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tx1">
                    <a:lumMod val="75000"/>
                    <a:lumOff val="25000"/>
                  </a:schemeClr>
                </a:solidFill>
                <a:latin typeface="Century Gothic"/>
              </a:rPr>
              <a:t>Date</a:t>
            </a:r>
          </a:p>
        </p:txBody>
      </p:sp>
      <p:sp>
        <p:nvSpPr>
          <p:cNvPr id="9" name="TextBox 8">
            <a:extLst>
              <a:ext uri="{FF2B5EF4-FFF2-40B4-BE49-F238E27FC236}">
                <a16:creationId xmlns:a16="http://schemas.microsoft.com/office/drawing/2014/main" id="{7DDC4DD1-5706-676E-BB2D-11D431803BDF}"/>
              </a:ext>
            </a:extLst>
          </p:cNvPr>
          <p:cNvSpPr txBox="1"/>
          <p:nvPr/>
        </p:nvSpPr>
        <p:spPr>
          <a:xfrm rot="16200000">
            <a:off x="2096718" y="3721812"/>
            <a:ext cx="89687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75000"/>
                    <a:lumOff val="25000"/>
                  </a:schemeClr>
                </a:solidFill>
                <a:latin typeface="Century Gothic"/>
              </a:rPr>
              <a:t>VH Mean</a:t>
            </a:r>
          </a:p>
        </p:txBody>
      </p:sp>
      <p:sp>
        <p:nvSpPr>
          <p:cNvPr id="11" name="TextBox 10">
            <a:extLst>
              <a:ext uri="{FF2B5EF4-FFF2-40B4-BE49-F238E27FC236}">
                <a16:creationId xmlns:a16="http://schemas.microsoft.com/office/drawing/2014/main" id="{F0C467CB-EC02-D942-EA41-B924A26A7BD5}"/>
              </a:ext>
            </a:extLst>
          </p:cNvPr>
          <p:cNvSpPr txBox="1"/>
          <p:nvPr/>
        </p:nvSpPr>
        <p:spPr>
          <a:xfrm>
            <a:off x="3231969" y="1298582"/>
            <a:ext cx="582746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West Kobuk VH Backscatter Mean – 2017 to 2023</a:t>
            </a:r>
          </a:p>
        </p:txBody>
      </p:sp>
    </p:spTree>
    <p:extLst>
      <p:ext uri="{BB962C8B-B14F-4D97-AF65-F5344CB8AC3E}">
        <p14:creationId xmlns:p14="http://schemas.microsoft.com/office/powerpoint/2010/main" val="1833563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a:solidFill>
            <a:srgbClr val="008671"/>
          </a:solidFill>
        </p:spPr>
        <p:txBody>
          <a:bodyPr/>
          <a:lstStyle/>
          <a:p>
            <a:r>
              <a:rPr lang="en-US"/>
              <a:t>Results </a:t>
            </a:r>
            <a:r>
              <a:rPr lang="en-US" sz="3200"/>
              <a:t>– Mid October Over the Years (2017–2023)</a:t>
            </a:r>
          </a:p>
        </p:txBody>
      </p:sp>
      <p:sp>
        <p:nvSpPr>
          <p:cNvPr id="4" name="Rectangle: Rounded Corners 3">
            <a:extLst>
              <a:ext uri="{FF2B5EF4-FFF2-40B4-BE49-F238E27FC236}">
                <a16:creationId xmlns:a16="http://schemas.microsoft.com/office/drawing/2014/main" id="{A423EAC6-B1CC-06A9-DE46-9D060FDD79C3}"/>
              </a:ext>
            </a:extLst>
          </p:cNvPr>
          <p:cNvSpPr/>
          <p:nvPr/>
        </p:nvSpPr>
        <p:spPr>
          <a:xfrm>
            <a:off x="4055250" y="1286568"/>
            <a:ext cx="4082600" cy="431173"/>
          </a:xfrm>
          <a:prstGeom prst="roundRect">
            <a:avLst/>
          </a:pr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b="1">
                <a:solidFill>
                  <a:srgbClr val="008671"/>
                </a:solidFill>
                <a:latin typeface="Century Gothic"/>
              </a:rPr>
              <a:t>West Kobuk River</a:t>
            </a:r>
            <a:endParaRPr lang="en-US" sz="1400">
              <a:solidFill>
                <a:srgbClr val="008671"/>
              </a:solidFill>
            </a:endParaRPr>
          </a:p>
          <a:p>
            <a:endParaRPr lang="en-US" sz="1100">
              <a:solidFill>
                <a:srgbClr val="67A478"/>
              </a:solidFill>
            </a:endParaRPr>
          </a:p>
        </p:txBody>
      </p:sp>
      <p:pic>
        <p:nvPicPr>
          <p:cNvPr id="2" name="Picture 1">
            <a:extLst>
              <a:ext uri="{FF2B5EF4-FFF2-40B4-BE49-F238E27FC236}">
                <a16:creationId xmlns:a16="http://schemas.microsoft.com/office/drawing/2014/main" id="{9BE9BF4E-3A64-A3FE-B46E-A2B0EC25B6F7}"/>
              </a:ext>
            </a:extLst>
          </p:cNvPr>
          <p:cNvPicPr>
            <a:picLocks noChangeAspect="1"/>
          </p:cNvPicPr>
          <p:nvPr/>
        </p:nvPicPr>
        <p:blipFill>
          <a:blip r:embed="rId3"/>
          <a:stretch>
            <a:fillRect/>
          </a:stretch>
        </p:blipFill>
        <p:spPr>
          <a:xfrm>
            <a:off x="1159008" y="1897937"/>
            <a:ext cx="9925209" cy="4694983"/>
          </a:xfrm>
          <a:prstGeom prst="rect">
            <a:avLst/>
          </a:prstGeom>
        </p:spPr>
      </p:pic>
    </p:spTree>
    <p:extLst>
      <p:ext uri="{BB962C8B-B14F-4D97-AF65-F5344CB8AC3E}">
        <p14:creationId xmlns:p14="http://schemas.microsoft.com/office/powerpoint/2010/main" val="658762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a:solidFill>
            <a:srgbClr val="008671"/>
          </a:solidFill>
        </p:spPr>
        <p:txBody>
          <a:bodyPr/>
          <a:lstStyle/>
          <a:p>
            <a:r>
              <a:rPr lang="en-US"/>
              <a:t>Results </a:t>
            </a:r>
            <a:r>
              <a:rPr lang="en-US" sz="3200"/>
              <a:t>– Temperature VS Backscatter</a:t>
            </a:r>
          </a:p>
        </p:txBody>
      </p:sp>
      <p:pic>
        <p:nvPicPr>
          <p:cNvPr id="2" name="Picture 1">
            <a:extLst>
              <a:ext uri="{FF2B5EF4-FFF2-40B4-BE49-F238E27FC236}">
                <a16:creationId xmlns:a16="http://schemas.microsoft.com/office/drawing/2014/main" id="{28D48C2B-6FC6-7487-6419-11C672A9B712}"/>
              </a:ext>
            </a:extLst>
          </p:cNvPr>
          <p:cNvPicPr>
            <a:picLocks noChangeAspect="1"/>
          </p:cNvPicPr>
          <p:nvPr/>
        </p:nvPicPr>
        <p:blipFill rotWithShape="1">
          <a:blip r:embed="rId3"/>
          <a:srcRect l="2649" r="189" b="1532"/>
          <a:stretch/>
        </p:blipFill>
        <p:spPr>
          <a:xfrm>
            <a:off x="2173331" y="2079649"/>
            <a:ext cx="7489279" cy="4453162"/>
          </a:xfrm>
          <a:prstGeom prst="rect">
            <a:avLst/>
          </a:prstGeom>
        </p:spPr>
      </p:pic>
      <p:sp>
        <p:nvSpPr>
          <p:cNvPr id="4" name="TextBox 3">
            <a:extLst>
              <a:ext uri="{FF2B5EF4-FFF2-40B4-BE49-F238E27FC236}">
                <a16:creationId xmlns:a16="http://schemas.microsoft.com/office/drawing/2014/main" id="{9A0C2136-9CBA-D186-D95C-AC84EFE60BD0}"/>
              </a:ext>
            </a:extLst>
          </p:cNvPr>
          <p:cNvSpPr txBox="1"/>
          <p:nvPr/>
        </p:nvSpPr>
        <p:spPr>
          <a:xfrm>
            <a:off x="4915079" y="6337720"/>
            <a:ext cx="1809750"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tx1">
                    <a:lumMod val="75000"/>
                    <a:lumOff val="25000"/>
                  </a:schemeClr>
                </a:solidFill>
                <a:latin typeface="Century Gothic"/>
              </a:rPr>
              <a:t>Date</a:t>
            </a:r>
          </a:p>
        </p:txBody>
      </p:sp>
      <p:sp>
        <p:nvSpPr>
          <p:cNvPr id="11" name="TextBox 10">
            <a:extLst>
              <a:ext uri="{FF2B5EF4-FFF2-40B4-BE49-F238E27FC236}">
                <a16:creationId xmlns:a16="http://schemas.microsoft.com/office/drawing/2014/main" id="{66E69E16-0700-9D99-921C-0DC0AD679A93}"/>
              </a:ext>
            </a:extLst>
          </p:cNvPr>
          <p:cNvSpPr txBox="1"/>
          <p:nvPr/>
        </p:nvSpPr>
        <p:spPr>
          <a:xfrm rot="5400000">
            <a:off x="8577914" y="3170701"/>
            <a:ext cx="1849287" cy="246221"/>
          </a:xfrm>
          <a:prstGeom prst="rect">
            <a:avLst/>
          </a:prstGeom>
          <a:solidFill>
            <a:srgbClr val="D9D9D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chemeClr val="tx1">
                    <a:lumMod val="75000"/>
                    <a:lumOff val="25000"/>
                  </a:schemeClr>
                </a:solidFill>
                <a:latin typeface="Century Gothic"/>
              </a:rPr>
              <a:t>Temperature</a:t>
            </a:r>
            <a:r>
              <a:rPr lang="en-US" sz="1000">
                <a:solidFill>
                  <a:schemeClr val="tx1">
                    <a:lumMod val="75000"/>
                    <a:lumOff val="25000"/>
                  </a:schemeClr>
                </a:solidFill>
                <a:latin typeface="Century Gothic"/>
                <a:ea typeface="+mn-lt"/>
                <a:cs typeface="+mn-lt"/>
              </a:rPr>
              <a:t> </a:t>
            </a:r>
            <a:r>
              <a:rPr lang="en-US" sz="1000">
                <a:solidFill>
                  <a:schemeClr val="tx1">
                    <a:lumMod val="75000"/>
                    <a:lumOff val="25000"/>
                  </a:schemeClr>
                </a:solidFill>
                <a:latin typeface="Garamond"/>
                <a:ea typeface="+mn-lt"/>
                <a:cs typeface="+mn-lt"/>
              </a:rPr>
              <a:t>°</a:t>
            </a:r>
            <a:r>
              <a:rPr lang="en-US" sz="1000">
                <a:solidFill>
                  <a:schemeClr val="tx1">
                    <a:lumMod val="75000"/>
                    <a:lumOff val="25000"/>
                  </a:schemeClr>
                </a:solidFill>
                <a:latin typeface="Century Gothic"/>
              </a:rPr>
              <a:t>C</a:t>
            </a:r>
            <a:endParaRPr lang="en-US" sz="1100">
              <a:solidFill>
                <a:schemeClr val="tx1">
                  <a:lumMod val="75000"/>
                  <a:lumOff val="25000"/>
                </a:schemeClr>
              </a:solidFill>
            </a:endParaRPr>
          </a:p>
        </p:txBody>
      </p:sp>
      <p:sp>
        <p:nvSpPr>
          <p:cNvPr id="12" name="TextBox 11">
            <a:extLst>
              <a:ext uri="{FF2B5EF4-FFF2-40B4-BE49-F238E27FC236}">
                <a16:creationId xmlns:a16="http://schemas.microsoft.com/office/drawing/2014/main" id="{2E0C6B2D-ED0F-3CF5-B509-E5694C810776}"/>
              </a:ext>
            </a:extLst>
          </p:cNvPr>
          <p:cNvSpPr txBox="1"/>
          <p:nvPr/>
        </p:nvSpPr>
        <p:spPr>
          <a:xfrm rot="5400000">
            <a:off x="8563161" y="5087425"/>
            <a:ext cx="1881634" cy="246221"/>
          </a:xfrm>
          <a:prstGeom prst="rect">
            <a:avLst/>
          </a:prstGeom>
          <a:solidFill>
            <a:srgbClr val="D9D9D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chemeClr val="tx1">
                    <a:lumMod val="75000"/>
                    <a:lumOff val="25000"/>
                  </a:schemeClr>
                </a:solidFill>
                <a:latin typeface="Century Gothic"/>
              </a:rPr>
              <a:t>VH Mean</a:t>
            </a:r>
            <a:endParaRPr lang="en-US">
              <a:solidFill>
                <a:schemeClr val="tx1">
                  <a:lumMod val="75000"/>
                  <a:lumOff val="25000"/>
                </a:schemeClr>
              </a:solidFill>
            </a:endParaRPr>
          </a:p>
        </p:txBody>
      </p:sp>
      <p:sp>
        <p:nvSpPr>
          <p:cNvPr id="6" name="Rectangle: Rounded Corners 5">
            <a:extLst>
              <a:ext uri="{FF2B5EF4-FFF2-40B4-BE49-F238E27FC236}">
                <a16:creationId xmlns:a16="http://schemas.microsoft.com/office/drawing/2014/main" id="{A2BE6D33-F240-80A9-122C-9BD6C5C0C4DD}"/>
              </a:ext>
            </a:extLst>
          </p:cNvPr>
          <p:cNvSpPr/>
          <p:nvPr/>
        </p:nvSpPr>
        <p:spPr>
          <a:xfrm>
            <a:off x="3839590" y="1444719"/>
            <a:ext cx="4082600" cy="431173"/>
          </a:xfrm>
          <a:prstGeom prst="roundRect">
            <a:avLst/>
          </a:pr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b="1">
                <a:solidFill>
                  <a:srgbClr val="008671"/>
                </a:solidFill>
                <a:latin typeface="Century Gothic"/>
              </a:rPr>
              <a:t>West Kobuk River</a:t>
            </a:r>
            <a:endParaRPr lang="en-US" sz="1400">
              <a:solidFill>
                <a:srgbClr val="008671"/>
              </a:solidFill>
            </a:endParaRPr>
          </a:p>
          <a:p>
            <a:endParaRPr lang="en-US" sz="1100">
              <a:solidFill>
                <a:srgbClr val="67A478"/>
              </a:solidFill>
            </a:endParaRPr>
          </a:p>
        </p:txBody>
      </p:sp>
    </p:spTree>
    <p:extLst>
      <p:ext uri="{BB962C8B-B14F-4D97-AF65-F5344CB8AC3E}">
        <p14:creationId xmlns:p14="http://schemas.microsoft.com/office/powerpoint/2010/main" val="655759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a:solidFill>
            <a:srgbClr val="008671"/>
          </a:solidFill>
        </p:spPr>
        <p:txBody>
          <a:bodyPr/>
          <a:lstStyle/>
          <a:p>
            <a:r>
              <a:rPr lang="en-US"/>
              <a:t>Results </a:t>
            </a:r>
            <a:r>
              <a:rPr lang="en-US" sz="3200"/>
              <a:t>– Fall 2020 Freezing Timeline</a:t>
            </a:r>
          </a:p>
        </p:txBody>
      </p:sp>
      <p:sp>
        <p:nvSpPr>
          <p:cNvPr id="4" name="Rectangle: Rounded Corners 3">
            <a:extLst>
              <a:ext uri="{FF2B5EF4-FFF2-40B4-BE49-F238E27FC236}">
                <a16:creationId xmlns:a16="http://schemas.microsoft.com/office/drawing/2014/main" id="{A423EAC6-B1CC-06A9-DE46-9D060FDD79C3}"/>
              </a:ext>
            </a:extLst>
          </p:cNvPr>
          <p:cNvSpPr/>
          <p:nvPr/>
        </p:nvSpPr>
        <p:spPr>
          <a:xfrm>
            <a:off x="4055250" y="1308444"/>
            <a:ext cx="4082600" cy="431173"/>
          </a:xfrm>
          <a:prstGeom prst="roundRect">
            <a:avLst/>
          </a:pr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b="1">
                <a:solidFill>
                  <a:srgbClr val="008671"/>
                </a:solidFill>
                <a:latin typeface="Century Gothic"/>
              </a:rPr>
              <a:t>West Kobuk River</a:t>
            </a:r>
            <a:endParaRPr lang="en-US" sz="1400">
              <a:solidFill>
                <a:srgbClr val="008671"/>
              </a:solidFill>
            </a:endParaRPr>
          </a:p>
          <a:p>
            <a:endParaRPr lang="en-US" sz="1100">
              <a:solidFill>
                <a:srgbClr val="67A478"/>
              </a:solidFill>
            </a:endParaRPr>
          </a:p>
        </p:txBody>
      </p:sp>
      <p:pic>
        <p:nvPicPr>
          <p:cNvPr id="3" name="Picture 2">
            <a:extLst>
              <a:ext uri="{FF2B5EF4-FFF2-40B4-BE49-F238E27FC236}">
                <a16:creationId xmlns:a16="http://schemas.microsoft.com/office/drawing/2014/main" id="{0CA70584-9447-DECF-9D3B-038FF3F3FC11}"/>
              </a:ext>
            </a:extLst>
          </p:cNvPr>
          <p:cNvPicPr>
            <a:picLocks noChangeAspect="1"/>
          </p:cNvPicPr>
          <p:nvPr/>
        </p:nvPicPr>
        <p:blipFill>
          <a:blip r:embed="rId3"/>
          <a:stretch>
            <a:fillRect/>
          </a:stretch>
        </p:blipFill>
        <p:spPr>
          <a:xfrm>
            <a:off x="1126991" y="1910743"/>
            <a:ext cx="9938015" cy="4714193"/>
          </a:xfrm>
          <a:prstGeom prst="rect">
            <a:avLst/>
          </a:prstGeom>
        </p:spPr>
      </p:pic>
    </p:spTree>
    <p:extLst>
      <p:ext uri="{BB962C8B-B14F-4D97-AF65-F5344CB8AC3E}">
        <p14:creationId xmlns:p14="http://schemas.microsoft.com/office/powerpoint/2010/main" val="2690942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a:solidFill>
            <a:srgbClr val="008671"/>
          </a:solidFill>
        </p:spPr>
        <p:txBody>
          <a:bodyPr/>
          <a:lstStyle/>
          <a:p>
            <a:r>
              <a:rPr lang="en-US"/>
              <a:t>Results </a:t>
            </a:r>
            <a:r>
              <a:rPr lang="en-US" sz="3200"/>
              <a:t>- Errors &amp; Uncertainties</a:t>
            </a:r>
          </a:p>
        </p:txBody>
      </p:sp>
      <p:sp>
        <p:nvSpPr>
          <p:cNvPr id="15" name="Rectangle: Rounded Corners 14">
            <a:extLst>
              <a:ext uri="{FF2B5EF4-FFF2-40B4-BE49-F238E27FC236}">
                <a16:creationId xmlns:a16="http://schemas.microsoft.com/office/drawing/2014/main" id="{86EE684F-7F8E-4E0B-AB6F-FB62305A985F}"/>
              </a:ext>
            </a:extLst>
          </p:cNvPr>
          <p:cNvSpPr/>
          <p:nvPr/>
        </p:nvSpPr>
        <p:spPr>
          <a:xfrm>
            <a:off x="2550239" y="4009036"/>
            <a:ext cx="3355005" cy="2216057"/>
          </a:xfrm>
          <a:prstGeom prst="roundRect">
            <a:avLst/>
          </a:prstGeom>
          <a:solidFill>
            <a:srgbClr val="AFC9A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chemeClr val="tx1">
                    <a:lumMod val="75000"/>
                    <a:lumOff val="25000"/>
                  </a:schemeClr>
                </a:solidFill>
                <a:latin typeface="Century Gothic"/>
              </a:rPr>
              <a:t>River Pixel Identification</a:t>
            </a:r>
            <a:endParaRPr lang="en-US" sz="3200">
              <a:solidFill>
                <a:schemeClr val="tx1">
                  <a:lumMod val="75000"/>
                  <a:lumOff val="25000"/>
                </a:schemeClr>
              </a:solidFill>
            </a:endParaRPr>
          </a:p>
          <a:p>
            <a:endParaRPr lang="en-US" sz="1400">
              <a:solidFill>
                <a:schemeClr val="tx1">
                  <a:lumMod val="75000"/>
                  <a:lumOff val="25000"/>
                </a:schemeClr>
              </a:solidFill>
            </a:endParaRPr>
          </a:p>
        </p:txBody>
      </p:sp>
      <p:sp>
        <p:nvSpPr>
          <p:cNvPr id="11" name="Rectangle: Rounded Corners 10">
            <a:extLst>
              <a:ext uri="{FF2B5EF4-FFF2-40B4-BE49-F238E27FC236}">
                <a16:creationId xmlns:a16="http://schemas.microsoft.com/office/drawing/2014/main" id="{0FDAB5C9-A6BD-F28E-2559-A3FBFE36A81C}"/>
              </a:ext>
            </a:extLst>
          </p:cNvPr>
          <p:cNvSpPr/>
          <p:nvPr/>
        </p:nvSpPr>
        <p:spPr>
          <a:xfrm>
            <a:off x="6166698" y="1537653"/>
            <a:ext cx="3348137" cy="2226530"/>
          </a:xfrm>
          <a:prstGeom prst="roundRect">
            <a:avLst/>
          </a:prstGeom>
          <a:solidFill>
            <a:srgbClr val="D8F6E0"/>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chemeClr val="tx1">
                    <a:lumMod val="75000"/>
                    <a:lumOff val="25000"/>
                  </a:schemeClr>
                </a:solidFill>
                <a:latin typeface="Century Gothic"/>
              </a:rPr>
              <a:t>Cloud </a:t>
            </a:r>
            <a:endParaRPr lang="en-US" sz="3200">
              <a:solidFill>
                <a:schemeClr val="tx1">
                  <a:lumMod val="75000"/>
                  <a:lumOff val="25000"/>
                </a:schemeClr>
              </a:solidFill>
              <a:latin typeface="Garamond"/>
            </a:endParaRPr>
          </a:p>
          <a:p>
            <a:pPr algn="ctr"/>
            <a:r>
              <a:rPr lang="en-US" sz="3200" b="1">
                <a:solidFill>
                  <a:schemeClr val="tx1">
                    <a:lumMod val="75000"/>
                    <a:lumOff val="25000"/>
                  </a:schemeClr>
                </a:solidFill>
                <a:latin typeface="Century Gothic"/>
              </a:rPr>
              <a:t>Coverage</a:t>
            </a:r>
            <a:endParaRPr lang="en-US" sz="3200">
              <a:solidFill>
                <a:schemeClr val="tx1">
                  <a:lumMod val="75000"/>
                  <a:lumOff val="25000"/>
                </a:schemeClr>
              </a:solidFill>
            </a:endParaRPr>
          </a:p>
          <a:p>
            <a:endParaRPr lang="en-US" sz="1400" b="1">
              <a:solidFill>
                <a:schemeClr val="tx1">
                  <a:lumMod val="75000"/>
                  <a:lumOff val="25000"/>
                </a:schemeClr>
              </a:solidFill>
            </a:endParaRPr>
          </a:p>
        </p:txBody>
      </p:sp>
      <p:sp>
        <p:nvSpPr>
          <p:cNvPr id="13" name="Rectangle: Rounded Corners 12">
            <a:extLst>
              <a:ext uri="{FF2B5EF4-FFF2-40B4-BE49-F238E27FC236}">
                <a16:creationId xmlns:a16="http://schemas.microsoft.com/office/drawing/2014/main" id="{69A5C5DC-D6CD-E847-72D0-50C30A5AC33E}"/>
              </a:ext>
            </a:extLst>
          </p:cNvPr>
          <p:cNvSpPr/>
          <p:nvPr/>
        </p:nvSpPr>
        <p:spPr>
          <a:xfrm>
            <a:off x="2520994" y="1537653"/>
            <a:ext cx="3350839" cy="2275175"/>
          </a:xfrm>
          <a:prstGeom prst="roundRect">
            <a:avLst/>
          </a:prstGeom>
          <a:solidFill>
            <a:schemeClr val="accent6">
              <a:lumMod val="40000"/>
              <a:lumOff val="60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chemeClr val="tx1">
                    <a:lumMod val="75000"/>
                    <a:lumOff val="25000"/>
                  </a:schemeClr>
                </a:solidFill>
                <a:latin typeface="Century Gothic"/>
              </a:rPr>
              <a:t>Image </a:t>
            </a:r>
            <a:endParaRPr lang="en-US" sz="3200">
              <a:solidFill>
                <a:schemeClr val="tx1">
                  <a:lumMod val="75000"/>
                  <a:lumOff val="25000"/>
                </a:schemeClr>
              </a:solidFill>
              <a:latin typeface="Garamond"/>
            </a:endParaRPr>
          </a:p>
          <a:p>
            <a:pPr algn="ctr"/>
            <a:r>
              <a:rPr lang="en-US" sz="3200" b="1">
                <a:solidFill>
                  <a:schemeClr val="tx1">
                    <a:lumMod val="75000"/>
                    <a:lumOff val="25000"/>
                  </a:schemeClr>
                </a:solidFill>
                <a:latin typeface="Century Gothic"/>
              </a:rPr>
              <a:t>Availability</a:t>
            </a:r>
            <a:endParaRPr lang="en-US" sz="3200">
              <a:solidFill>
                <a:schemeClr val="tx1">
                  <a:lumMod val="75000"/>
                  <a:lumOff val="25000"/>
                </a:schemeClr>
              </a:solidFill>
            </a:endParaRPr>
          </a:p>
          <a:p>
            <a:endParaRPr lang="en-US" sz="1400">
              <a:solidFill>
                <a:schemeClr val="tx1">
                  <a:lumMod val="75000"/>
                  <a:lumOff val="25000"/>
                </a:schemeClr>
              </a:solidFill>
            </a:endParaRPr>
          </a:p>
        </p:txBody>
      </p:sp>
      <p:sp>
        <p:nvSpPr>
          <p:cNvPr id="18" name="Rectangle: Rounded Corners 17">
            <a:extLst>
              <a:ext uri="{FF2B5EF4-FFF2-40B4-BE49-F238E27FC236}">
                <a16:creationId xmlns:a16="http://schemas.microsoft.com/office/drawing/2014/main" id="{23871FA4-38B9-4070-82BB-83D601E74B99}"/>
              </a:ext>
            </a:extLst>
          </p:cNvPr>
          <p:cNvSpPr/>
          <p:nvPr/>
        </p:nvSpPr>
        <p:spPr>
          <a:xfrm>
            <a:off x="6178806" y="3966089"/>
            <a:ext cx="3339459" cy="2271011"/>
          </a:xfrm>
          <a:prstGeom prst="roundRect">
            <a:avLst/>
          </a:prstGeom>
          <a:solidFill>
            <a:srgbClr val="7D917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chemeClr val="tx1">
                    <a:lumMod val="75000"/>
                    <a:lumOff val="25000"/>
                  </a:schemeClr>
                </a:solidFill>
                <a:latin typeface="Century Gothic"/>
              </a:rPr>
              <a:t>Caribou Crossability</a:t>
            </a:r>
          </a:p>
          <a:p>
            <a:endParaRPr lang="en-US" sz="1400">
              <a:solidFill>
                <a:schemeClr val="tx1">
                  <a:lumMod val="75000"/>
                  <a:lumOff val="25000"/>
                </a:schemeClr>
              </a:solidFill>
            </a:endParaRPr>
          </a:p>
        </p:txBody>
      </p:sp>
      <p:grpSp>
        <p:nvGrpSpPr>
          <p:cNvPr id="2" name="Group 1">
            <a:extLst>
              <a:ext uri="{FF2B5EF4-FFF2-40B4-BE49-F238E27FC236}">
                <a16:creationId xmlns:a16="http://schemas.microsoft.com/office/drawing/2014/main" id="{54044FC9-694F-2CA3-ACAC-DF2E8D4906E3}"/>
              </a:ext>
            </a:extLst>
          </p:cNvPr>
          <p:cNvGrpSpPr/>
          <p:nvPr/>
        </p:nvGrpSpPr>
        <p:grpSpPr>
          <a:xfrm>
            <a:off x="9752046" y="1613820"/>
            <a:ext cx="2221930" cy="2006773"/>
            <a:chOff x="169650" y="1502289"/>
            <a:chExt cx="2221930" cy="2006773"/>
          </a:xfrm>
        </p:grpSpPr>
        <p:pic>
          <p:nvPicPr>
            <p:cNvPr id="3" name="Graphic 2" descr="Cloud with solid fill">
              <a:extLst>
                <a:ext uri="{FF2B5EF4-FFF2-40B4-BE49-F238E27FC236}">
                  <a16:creationId xmlns:a16="http://schemas.microsoft.com/office/drawing/2014/main" id="{9B5DBA45-02CB-1AA0-EA96-C768EEAF40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9650" y="2228678"/>
              <a:ext cx="1288320" cy="1280384"/>
            </a:xfrm>
            <a:prstGeom prst="rect">
              <a:avLst/>
            </a:prstGeom>
          </p:spPr>
        </p:pic>
        <p:pic>
          <p:nvPicPr>
            <p:cNvPr id="7" name="Graphic 6" descr="Partial sun outline">
              <a:extLst>
                <a:ext uri="{FF2B5EF4-FFF2-40B4-BE49-F238E27FC236}">
                  <a16:creationId xmlns:a16="http://schemas.microsoft.com/office/drawing/2014/main" id="{A5F7A5FA-8AE1-08E1-B794-30B3054B2E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2548" y="1502289"/>
              <a:ext cx="1476460" cy="1447929"/>
            </a:xfrm>
            <a:prstGeom prst="rect">
              <a:avLst/>
            </a:prstGeom>
          </p:spPr>
        </p:pic>
        <p:pic>
          <p:nvPicPr>
            <p:cNvPr id="9" name="Graphic 8" descr="Cloud with solid fill">
              <a:extLst>
                <a:ext uri="{FF2B5EF4-FFF2-40B4-BE49-F238E27FC236}">
                  <a16:creationId xmlns:a16="http://schemas.microsoft.com/office/drawing/2014/main" id="{CBE250F4-CBF2-B533-75F3-C2992D811C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60052" y="2349074"/>
              <a:ext cx="931528" cy="907717"/>
            </a:xfrm>
            <a:prstGeom prst="rect">
              <a:avLst/>
            </a:prstGeom>
          </p:spPr>
        </p:pic>
      </p:grpSp>
      <p:pic>
        <p:nvPicPr>
          <p:cNvPr id="10" name="Graphic 9" descr="Image outline">
            <a:extLst>
              <a:ext uri="{FF2B5EF4-FFF2-40B4-BE49-F238E27FC236}">
                <a16:creationId xmlns:a16="http://schemas.microsoft.com/office/drawing/2014/main" id="{38CA71C4-9AC0-630E-A667-4E87BFD1841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3118" y="1896926"/>
            <a:ext cx="1501775" cy="1485900"/>
          </a:xfrm>
          <a:prstGeom prst="rect">
            <a:avLst/>
          </a:prstGeom>
        </p:spPr>
      </p:pic>
      <p:pic>
        <p:nvPicPr>
          <p:cNvPr id="17" name="Graphic 16" descr="Close outline">
            <a:extLst>
              <a:ext uri="{FF2B5EF4-FFF2-40B4-BE49-F238E27FC236}">
                <a16:creationId xmlns:a16="http://schemas.microsoft.com/office/drawing/2014/main" id="{73F3BAF0-16CE-6CAF-FF46-C904819EA3B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8729" y="1547935"/>
            <a:ext cx="2057400" cy="2073274"/>
          </a:xfrm>
          <a:prstGeom prst="rect">
            <a:avLst/>
          </a:prstGeom>
        </p:spPr>
      </p:pic>
      <p:grpSp>
        <p:nvGrpSpPr>
          <p:cNvPr id="33" name="Group 32">
            <a:extLst>
              <a:ext uri="{FF2B5EF4-FFF2-40B4-BE49-F238E27FC236}">
                <a16:creationId xmlns:a16="http://schemas.microsoft.com/office/drawing/2014/main" id="{9436D8C0-6D9C-798B-C18E-A328CC22582D}"/>
              </a:ext>
            </a:extLst>
          </p:cNvPr>
          <p:cNvGrpSpPr/>
          <p:nvPr/>
        </p:nvGrpSpPr>
        <p:grpSpPr>
          <a:xfrm>
            <a:off x="168729" y="4007239"/>
            <a:ext cx="1596702" cy="1619866"/>
            <a:chOff x="114300" y="3797300"/>
            <a:chExt cx="2343150" cy="2335212"/>
          </a:xfrm>
        </p:grpSpPr>
        <p:pic>
          <p:nvPicPr>
            <p:cNvPr id="23" name="Graphic 22" descr="Table outline">
              <a:extLst>
                <a:ext uri="{FF2B5EF4-FFF2-40B4-BE49-F238E27FC236}">
                  <a16:creationId xmlns:a16="http://schemas.microsoft.com/office/drawing/2014/main" id="{6B4F42B0-F82C-5925-DE2D-3EE4A266B45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4300" y="3797300"/>
              <a:ext cx="2343150" cy="2335212"/>
            </a:xfrm>
            <a:prstGeom prst="rect">
              <a:avLst/>
            </a:prstGeom>
          </p:spPr>
        </p:pic>
        <p:sp>
          <p:nvSpPr>
            <p:cNvPr id="24" name="Rectangle 23">
              <a:extLst>
                <a:ext uri="{FF2B5EF4-FFF2-40B4-BE49-F238E27FC236}">
                  <a16:creationId xmlns:a16="http://schemas.microsoft.com/office/drawing/2014/main" id="{B9A9FE13-4F4F-0E7B-6926-AECF199ABEC8}"/>
                </a:ext>
              </a:extLst>
            </p:cNvPr>
            <p:cNvSpPr/>
            <p:nvPr/>
          </p:nvSpPr>
          <p:spPr>
            <a:xfrm>
              <a:off x="396550" y="4365948"/>
              <a:ext cx="571824" cy="38845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7" name="Rectangle 26">
              <a:extLst>
                <a:ext uri="{FF2B5EF4-FFF2-40B4-BE49-F238E27FC236}">
                  <a16:creationId xmlns:a16="http://schemas.microsoft.com/office/drawing/2014/main" id="{4611F46B-0FBD-4460-CE5E-38131F9FA1D8}"/>
                </a:ext>
              </a:extLst>
            </p:cNvPr>
            <p:cNvSpPr/>
            <p:nvPr/>
          </p:nvSpPr>
          <p:spPr>
            <a:xfrm>
              <a:off x="1018591" y="4785826"/>
              <a:ext cx="517398" cy="334024"/>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8" name="Rectangle 27">
              <a:extLst>
                <a:ext uri="{FF2B5EF4-FFF2-40B4-BE49-F238E27FC236}">
                  <a16:creationId xmlns:a16="http://schemas.microsoft.com/office/drawing/2014/main" id="{46A8E223-2485-12AA-A461-CB8B353EF9F8}"/>
                </a:ext>
              </a:extLst>
            </p:cNvPr>
            <p:cNvSpPr/>
            <p:nvPr/>
          </p:nvSpPr>
          <p:spPr>
            <a:xfrm>
              <a:off x="396550" y="5166825"/>
              <a:ext cx="571824" cy="37290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9" name="Rectangle 28">
              <a:extLst>
                <a:ext uri="{FF2B5EF4-FFF2-40B4-BE49-F238E27FC236}">
                  <a16:creationId xmlns:a16="http://schemas.microsoft.com/office/drawing/2014/main" id="{CDE40ACF-1655-6773-F180-FD43F3978729}"/>
                </a:ext>
              </a:extLst>
            </p:cNvPr>
            <p:cNvSpPr/>
            <p:nvPr/>
          </p:nvSpPr>
          <p:spPr>
            <a:xfrm>
              <a:off x="1578429" y="5174601"/>
              <a:ext cx="602926" cy="35734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0" name="Rectangle 29">
              <a:extLst>
                <a:ext uri="{FF2B5EF4-FFF2-40B4-BE49-F238E27FC236}">
                  <a16:creationId xmlns:a16="http://schemas.microsoft.com/office/drawing/2014/main" id="{797C4093-45AE-A5A9-26E2-79291B170F62}"/>
                </a:ext>
              </a:extLst>
            </p:cNvPr>
            <p:cNvSpPr/>
            <p:nvPr/>
          </p:nvSpPr>
          <p:spPr>
            <a:xfrm>
              <a:off x="1018590" y="4365947"/>
              <a:ext cx="556273" cy="38067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2" name="Rectangle 31">
              <a:extLst>
                <a:ext uri="{FF2B5EF4-FFF2-40B4-BE49-F238E27FC236}">
                  <a16:creationId xmlns:a16="http://schemas.microsoft.com/office/drawing/2014/main" id="{FD177E16-11DA-DA3D-D0AF-B3DD341E4D5E}"/>
                </a:ext>
              </a:extLst>
            </p:cNvPr>
            <p:cNvSpPr/>
            <p:nvPr/>
          </p:nvSpPr>
          <p:spPr>
            <a:xfrm>
              <a:off x="396550" y="4778051"/>
              <a:ext cx="564048" cy="357348"/>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pic>
        <p:nvPicPr>
          <p:cNvPr id="34" name="Graphic 33" descr="Magnifying glass with solid fill">
            <a:extLst>
              <a:ext uri="{FF2B5EF4-FFF2-40B4-BE49-F238E27FC236}">
                <a16:creationId xmlns:a16="http://schemas.microsoft.com/office/drawing/2014/main" id="{C3A2AA77-153E-EEA3-28E4-7D868E37658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65719" y="4558004"/>
            <a:ext cx="1489787" cy="1489787"/>
          </a:xfrm>
          <a:prstGeom prst="rect">
            <a:avLst/>
          </a:prstGeom>
        </p:spPr>
      </p:pic>
      <p:pic>
        <p:nvPicPr>
          <p:cNvPr id="40" name="Graphic 39" descr="Deer outline">
            <a:extLst>
              <a:ext uri="{FF2B5EF4-FFF2-40B4-BE49-F238E27FC236}">
                <a16:creationId xmlns:a16="http://schemas.microsoft.com/office/drawing/2014/main" id="{BAA4B13A-10C0-D4B5-BE52-3486B6F620E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929408" y="4172891"/>
            <a:ext cx="765835" cy="758060"/>
          </a:xfrm>
          <a:prstGeom prst="rect">
            <a:avLst/>
          </a:prstGeom>
        </p:spPr>
      </p:pic>
      <p:pic>
        <p:nvPicPr>
          <p:cNvPr id="44" name="Graphic 43" descr="Deer outline">
            <a:extLst>
              <a:ext uri="{FF2B5EF4-FFF2-40B4-BE49-F238E27FC236}">
                <a16:creationId xmlns:a16="http://schemas.microsoft.com/office/drawing/2014/main" id="{C4919B68-F0D0-AB42-B4D2-A9F66EE0496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929408" y="5082627"/>
            <a:ext cx="765835" cy="758060"/>
          </a:xfrm>
          <a:prstGeom prst="rect">
            <a:avLst/>
          </a:prstGeom>
        </p:spPr>
      </p:pic>
      <p:cxnSp>
        <p:nvCxnSpPr>
          <p:cNvPr id="45" name="Straight Arrow Connector 44">
            <a:extLst>
              <a:ext uri="{FF2B5EF4-FFF2-40B4-BE49-F238E27FC236}">
                <a16:creationId xmlns:a16="http://schemas.microsoft.com/office/drawing/2014/main" id="{CA4721E4-248D-4B3B-5EFE-5BB40035A3E4}"/>
              </a:ext>
            </a:extLst>
          </p:cNvPr>
          <p:cNvCxnSpPr/>
          <p:nvPr/>
        </p:nvCxnSpPr>
        <p:spPr>
          <a:xfrm>
            <a:off x="9728720" y="4861250"/>
            <a:ext cx="1175345" cy="24881"/>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067BBFD7-A40C-BA78-EA5C-3797EC03E03C}"/>
              </a:ext>
            </a:extLst>
          </p:cNvPr>
          <p:cNvCxnSpPr>
            <a:cxnSpLocks/>
          </p:cNvCxnSpPr>
          <p:nvPr/>
        </p:nvCxnSpPr>
        <p:spPr>
          <a:xfrm>
            <a:off x="9752046" y="5770984"/>
            <a:ext cx="1175345" cy="24881"/>
          </a:xfrm>
          <a:prstGeom prst="straightConnector1">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7" name="Graphic 46" descr="Checkmark with solid fill">
            <a:extLst>
              <a:ext uri="{FF2B5EF4-FFF2-40B4-BE49-F238E27FC236}">
                <a16:creationId xmlns:a16="http://schemas.microsoft.com/office/drawing/2014/main" id="{C31106FE-1F68-7160-1B59-72224A7170F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066108" y="5117840"/>
            <a:ext cx="836644" cy="813319"/>
          </a:xfrm>
          <a:prstGeom prst="rect">
            <a:avLst/>
          </a:prstGeom>
        </p:spPr>
      </p:pic>
      <p:pic>
        <p:nvPicPr>
          <p:cNvPr id="49" name="Graphic 48" descr="Close with solid fill">
            <a:extLst>
              <a:ext uri="{FF2B5EF4-FFF2-40B4-BE49-F238E27FC236}">
                <a16:creationId xmlns:a16="http://schemas.microsoft.com/office/drawing/2014/main" id="{903D0E96-B313-EA2E-D27F-92DF71E5810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988352" y="4099249"/>
            <a:ext cx="914400" cy="914400"/>
          </a:xfrm>
          <a:prstGeom prst="rect">
            <a:avLst/>
          </a:prstGeom>
        </p:spPr>
      </p:pic>
    </p:spTree>
    <p:extLst>
      <p:ext uri="{BB962C8B-B14F-4D97-AF65-F5344CB8AC3E}">
        <p14:creationId xmlns:p14="http://schemas.microsoft.com/office/powerpoint/2010/main" val="3789704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65657-24B6-0855-1300-61824674FE4E}"/>
              </a:ext>
            </a:extLst>
          </p:cNvPr>
          <p:cNvSpPr>
            <a:spLocks noGrp="1"/>
          </p:cNvSpPr>
          <p:nvPr>
            <p:ph type="title"/>
          </p:nvPr>
        </p:nvSpPr>
        <p:spPr>
          <a:solidFill>
            <a:srgbClr val="C5E0B5"/>
          </a:solidFill>
        </p:spPr>
        <p:txBody>
          <a:bodyPr/>
          <a:lstStyle/>
          <a:p>
            <a:r>
              <a:rPr lang="en-US"/>
              <a:t>Massachusetts – Boston Team</a:t>
            </a:r>
          </a:p>
        </p:txBody>
      </p:sp>
      <p:sp>
        <p:nvSpPr>
          <p:cNvPr id="21" name="TextBox 20">
            <a:extLst>
              <a:ext uri="{FF2B5EF4-FFF2-40B4-BE49-F238E27FC236}">
                <a16:creationId xmlns:a16="http://schemas.microsoft.com/office/drawing/2014/main" id="{667C6B19-FD46-194D-81EE-5AE97DC94FE6}"/>
              </a:ext>
            </a:extLst>
          </p:cNvPr>
          <p:cNvSpPr txBox="1"/>
          <p:nvPr/>
        </p:nvSpPr>
        <p:spPr>
          <a:xfrm>
            <a:off x="3630977" y="5308763"/>
            <a:ext cx="2148084" cy="313873"/>
          </a:xfrm>
          <a:prstGeom prst="rect">
            <a:avLst/>
          </a:prstGeom>
          <a:noFill/>
          <a:ln>
            <a:solidFill>
              <a:srgbClr val="4BA573"/>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Century Gothic"/>
              </a:rPr>
              <a:t>Ben Silver</a:t>
            </a:r>
            <a:endParaRPr lang="en-US"/>
          </a:p>
        </p:txBody>
      </p:sp>
      <p:sp>
        <p:nvSpPr>
          <p:cNvPr id="23" name="TextBox 22">
            <a:extLst>
              <a:ext uri="{FF2B5EF4-FFF2-40B4-BE49-F238E27FC236}">
                <a16:creationId xmlns:a16="http://schemas.microsoft.com/office/drawing/2014/main" id="{7289F9C4-B966-8541-A38C-999DD2F589B1}"/>
              </a:ext>
            </a:extLst>
          </p:cNvPr>
          <p:cNvSpPr txBox="1"/>
          <p:nvPr/>
        </p:nvSpPr>
        <p:spPr>
          <a:xfrm>
            <a:off x="6447121" y="5312358"/>
            <a:ext cx="2151562" cy="313873"/>
          </a:xfrm>
          <a:prstGeom prst="rect">
            <a:avLst/>
          </a:prstGeom>
          <a:noFill/>
          <a:ln>
            <a:solidFill>
              <a:srgbClr val="00887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Century Gothic"/>
              </a:rPr>
              <a:t>Levi Mitchell</a:t>
            </a:r>
            <a:endParaRPr lang="en-US"/>
          </a:p>
        </p:txBody>
      </p:sp>
      <p:sp>
        <p:nvSpPr>
          <p:cNvPr id="24" name="TextBox 23">
            <a:extLst>
              <a:ext uri="{FF2B5EF4-FFF2-40B4-BE49-F238E27FC236}">
                <a16:creationId xmlns:a16="http://schemas.microsoft.com/office/drawing/2014/main" id="{5949E60F-3E12-DA47-B09B-E5E38D893371}"/>
              </a:ext>
            </a:extLst>
          </p:cNvPr>
          <p:cNvSpPr txBox="1"/>
          <p:nvPr/>
        </p:nvSpPr>
        <p:spPr>
          <a:xfrm>
            <a:off x="9372994" y="5312358"/>
            <a:ext cx="2153486" cy="313873"/>
          </a:xfrm>
          <a:prstGeom prst="rect">
            <a:avLst/>
          </a:prstGeom>
          <a:noFill/>
          <a:ln>
            <a:solidFill>
              <a:srgbClr val="005E6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Century Gothic"/>
              </a:rPr>
              <a:t>Christian Sarro</a:t>
            </a:r>
            <a:endParaRPr lang="en-US"/>
          </a:p>
        </p:txBody>
      </p:sp>
      <p:sp>
        <p:nvSpPr>
          <p:cNvPr id="20" name="TextBox 19">
            <a:extLst>
              <a:ext uri="{FF2B5EF4-FFF2-40B4-BE49-F238E27FC236}">
                <a16:creationId xmlns:a16="http://schemas.microsoft.com/office/drawing/2014/main" id="{BAC35C2C-6D4E-5845-9C9E-9A7E9983ABC9}"/>
              </a:ext>
            </a:extLst>
          </p:cNvPr>
          <p:cNvSpPr txBox="1"/>
          <p:nvPr/>
        </p:nvSpPr>
        <p:spPr>
          <a:xfrm>
            <a:off x="784352" y="5312358"/>
            <a:ext cx="2156195" cy="307777"/>
          </a:xfrm>
          <a:prstGeom prst="rect">
            <a:avLst/>
          </a:prstGeom>
          <a:noFill/>
          <a:ln>
            <a:solidFill>
              <a:srgbClr val="C4E0B3"/>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Century Gothic"/>
              </a:rPr>
              <a:t>Mahnoor Naeem</a:t>
            </a:r>
            <a:endParaRPr lang="en-US"/>
          </a:p>
        </p:txBody>
      </p:sp>
      <p:pic>
        <p:nvPicPr>
          <p:cNvPr id="5" name="Picture 4" descr="A person standing in front of a body of water with a city in the background&#10;&#10;Description automatically generated">
            <a:extLst>
              <a:ext uri="{FF2B5EF4-FFF2-40B4-BE49-F238E27FC236}">
                <a16:creationId xmlns:a16="http://schemas.microsoft.com/office/drawing/2014/main" id="{DAFC24AF-9C5E-037F-E085-7D1EBE73EE7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6000482" y="2334017"/>
            <a:ext cx="3039301" cy="2181057"/>
          </a:xfrm>
          <a:prstGeom prst="roundRect">
            <a:avLst/>
          </a:prstGeom>
          <a:ln>
            <a:solidFill>
              <a:srgbClr val="008671"/>
            </a:solidFill>
          </a:ln>
        </p:spPr>
      </p:pic>
      <p:pic>
        <p:nvPicPr>
          <p:cNvPr id="6" name="Picture 5" descr="A person standing in front of water with city in the background&#10;&#10;Description automatically generated">
            <a:extLst>
              <a:ext uri="{FF2B5EF4-FFF2-40B4-BE49-F238E27FC236}">
                <a16:creationId xmlns:a16="http://schemas.microsoft.com/office/drawing/2014/main" id="{E8950006-7C55-1AED-9D35-C09E6950689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3188975" y="2373095"/>
            <a:ext cx="3029704" cy="2106653"/>
          </a:xfrm>
          <a:prstGeom prst="roundRect">
            <a:avLst/>
          </a:prstGeom>
          <a:ln>
            <a:solidFill>
              <a:srgbClr val="67A478"/>
            </a:solidFill>
          </a:ln>
        </p:spPr>
      </p:pic>
      <p:pic>
        <p:nvPicPr>
          <p:cNvPr id="4" name="Picture 3" descr="A person standing in front of water with a city in the background&#10;&#10;Description automatically generated">
            <a:extLst>
              <a:ext uri="{FF2B5EF4-FFF2-40B4-BE49-F238E27FC236}">
                <a16:creationId xmlns:a16="http://schemas.microsoft.com/office/drawing/2014/main" id="{6D951F14-EBBB-48E7-EAED-FE8BE8F84FE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348212" y="2315788"/>
            <a:ext cx="3031978" cy="2244292"/>
          </a:xfrm>
          <a:prstGeom prst="roundRect">
            <a:avLst/>
          </a:prstGeom>
          <a:ln>
            <a:solidFill>
              <a:schemeClr val="accent6">
                <a:lumMod val="40000"/>
                <a:lumOff val="60000"/>
              </a:schemeClr>
            </a:solidFill>
          </a:ln>
        </p:spPr>
      </p:pic>
      <p:pic>
        <p:nvPicPr>
          <p:cNvPr id="3" name="Picture 2" descr="A person standing in front of water with city in the background&#10;&#10;Description automatically generated">
            <a:extLst>
              <a:ext uri="{FF2B5EF4-FFF2-40B4-BE49-F238E27FC236}">
                <a16:creationId xmlns:a16="http://schemas.microsoft.com/office/drawing/2014/main" id="{87398F44-4897-DFF0-6FD4-64229D4490C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8929229" y="2297766"/>
            <a:ext cx="3037754" cy="2247151"/>
          </a:xfrm>
          <a:prstGeom prst="roundRect">
            <a:avLst/>
          </a:prstGeom>
          <a:ln>
            <a:solidFill>
              <a:srgbClr val="005E67"/>
            </a:solidFill>
          </a:ln>
        </p:spPr>
      </p:pic>
    </p:spTree>
    <p:extLst>
      <p:ext uri="{BB962C8B-B14F-4D97-AF65-F5344CB8AC3E}">
        <p14:creationId xmlns:p14="http://schemas.microsoft.com/office/powerpoint/2010/main" val="2238212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a:solidFill>
            <a:srgbClr val="005C65"/>
          </a:solidFill>
        </p:spPr>
        <p:txBody>
          <a:bodyPr/>
          <a:lstStyle/>
          <a:p>
            <a:r>
              <a:rPr lang="en-US">
                <a:solidFill>
                  <a:srgbClr val="FFFFFF"/>
                </a:solidFill>
              </a:rPr>
              <a:t>Conclusion</a:t>
            </a:r>
            <a:endParaRPr lang="en-US" sz="2900">
              <a:solidFill>
                <a:srgbClr val="FFFFFF"/>
              </a:solidFill>
            </a:endParaRPr>
          </a:p>
        </p:txBody>
      </p:sp>
      <p:sp>
        <p:nvSpPr>
          <p:cNvPr id="6" name="Rectangle: Rounded Corners 5">
            <a:extLst>
              <a:ext uri="{FF2B5EF4-FFF2-40B4-BE49-F238E27FC236}">
                <a16:creationId xmlns:a16="http://schemas.microsoft.com/office/drawing/2014/main" id="{30D453AA-F7E2-7420-9D10-7EF59A83E58F}"/>
              </a:ext>
            </a:extLst>
          </p:cNvPr>
          <p:cNvSpPr/>
          <p:nvPr/>
        </p:nvSpPr>
        <p:spPr>
          <a:xfrm>
            <a:off x="8497165" y="5521556"/>
            <a:ext cx="1087011" cy="1053635"/>
          </a:xfrm>
          <a:prstGeom prst="roundRect">
            <a:avLst/>
          </a:prstGeom>
          <a:solidFill>
            <a:srgbClr val="7D917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7" name="Rectangle: Rounded Corners 6">
            <a:extLst>
              <a:ext uri="{FF2B5EF4-FFF2-40B4-BE49-F238E27FC236}">
                <a16:creationId xmlns:a16="http://schemas.microsoft.com/office/drawing/2014/main" id="{15B7CC8C-BB35-F784-3450-28B869C06FAB}"/>
              </a:ext>
            </a:extLst>
          </p:cNvPr>
          <p:cNvSpPr/>
          <p:nvPr/>
        </p:nvSpPr>
        <p:spPr>
          <a:xfrm>
            <a:off x="6906490" y="5521556"/>
            <a:ext cx="1087011" cy="1053635"/>
          </a:xfrm>
          <a:prstGeom prst="roundRect">
            <a:avLst/>
          </a:prstGeom>
          <a:solidFill>
            <a:srgbClr val="AFC9A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8" name="Rectangle: Rounded Corners 7">
            <a:extLst>
              <a:ext uri="{FF2B5EF4-FFF2-40B4-BE49-F238E27FC236}">
                <a16:creationId xmlns:a16="http://schemas.microsoft.com/office/drawing/2014/main" id="{C69D8764-A18B-78B5-C4EF-16A4A0EE5E9F}"/>
              </a:ext>
            </a:extLst>
          </p:cNvPr>
          <p:cNvSpPr/>
          <p:nvPr/>
        </p:nvSpPr>
        <p:spPr>
          <a:xfrm>
            <a:off x="5325340" y="5531082"/>
            <a:ext cx="1087011" cy="1053635"/>
          </a:xfrm>
          <a:prstGeom prst="roundRect">
            <a:avLst/>
          </a:prstGeom>
          <a:solidFill>
            <a:srgbClr val="C5E0B4"/>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9" name="Rectangle: Rounded Corners 8">
            <a:extLst>
              <a:ext uri="{FF2B5EF4-FFF2-40B4-BE49-F238E27FC236}">
                <a16:creationId xmlns:a16="http://schemas.microsoft.com/office/drawing/2014/main" id="{931115CA-0AB0-0409-7753-B92792FF0147}"/>
              </a:ext>
            </a:extLst>
          </p:cNvPr>
          <p:cNvSpPr/>
          <p:nvPr/>
        </p:nvSpPr>
        <p:spPr>
          <a:xfrm>
            <a:off x="2501992" y="5559746"/>
            <a:ext cx="1889209" cy="1033626"/>
          </a:xfrm>
          <a:prstGeom prst="roundRect">
            <a:avLst/>
          </a:prstGeom>
          <a:solidFill>
            <a:srgbClr val="D8F6E0"/>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10" name="TextBox 13">
            <a:extLst>
              <a:ext uri="{FF2B5EF4-FFF2-40B4-BE49-F238E27FC236}">
                <a16:creationId xmlns:a16="http://schemas.microsoft.com/office/drawing/2014/main" id="{4E44CA3A-CE2C-5277-15C2-7E1C45CC3103}"/>
              </a:ext>
            </a:extLst>
          </p:cNvPr>
          <p:cNvSpPr txBox="1"/>
          <p:nvPr/>
        </p:nvSpPr>
        <p:spPr>
          <a:xfrm>
            <a:off x="5325340" y="5535926"/>
            <a:ext cx="1072055"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chemeClr val="tx1">
                    <a:lumMod val="75000"/>
                    <a:lumOff val="25000"/>
                  </a:schemeClr>
                </a:solidFill>
                <a:latin typeface="Century Gothic"/>
              </a:rPr>
              <a:t>Radar</a:t>
            </a:r>
          </a:p>
        </p:txBody>
      </p:sp>
      <p:sp>
        <p:nvSpPr>
          <p:cNvPr id="11" name="TextBox 14">
            <a:extLst>
              <a:ext uri="{FF2B5EF4-FFF2-40B4-BE49-F238E27FC236}">
                <a16:creationId xmlns:a16="http://schemas.microsoft.com/office/drawing/2014/main" id="{3B650625-D72E-98FE-2BAC-81CC7C12132C}"/>
              </a:ext>
            </a:extLst>
          </p:cNvPr>
          <p:cNvSpPr txBox="1"/>
          <p:nvPr/>
        </p:nvSpPr>
        <p:spPr>
          <a:xfrm>
            <a:off x="6901059" y="5532640"/>
            <a:ext cx="1092442"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chemeClr val="tx1">
                    <a:lumMod val="75000"/>
                    <a:lumOff val="25000"/>
                  </a:schemeClr>
                </a:solidFill>
                <a:latin typeface="Century Gothic"/>
              </a:rPr>
              <a:t>Optical</a:t>
            </a:r>
            <a:endParaRPr lang="en-US">
              <a:solidFill>
                <a:schemeClr val="tx1">
                  <a:lumMod val="75000"/>
                  <a:lumOff val="25000"/>
                </a:schemeClr>
              </a:solidFill>
            </a:endParaRPr>
          </a:p>
        </p:txBody>
      </p:sp>
      <p:sp>
        <p:nvSpPr>
          <p:cNvPr id="12" name="TextBox 15">
            <a:extLst>
              <a:ext uri="{FF2B5EF4-FFF2-40B4-BE49-F238E27FC236}">
                <a16:creationId xmlns:a16="http://schemas.microsoft.com/office/drawing/2014/main" id="{A0268DE7-691A-188C-2560-CD262CCCD070}"/>
              </a:ext>
            </a:extLst>
          </p:cNvPr>
          <p:cNvSpPr txBox="1"/>
          <p:nvPr/>
        </p:nvSpPr>
        <p:spPr>
          <a:xfrm>
            <a:off x="8497165" y="5536799"/>
            <a:ext cx="108701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chemeClr val="tx1">
                    <a:lumMod val="75000"/>
                    <a:lumOff val="25000"/>
                  </a:schemeClr>
                </a:solidFill>
                <a:latin typeface="Century Gothic"/>
              </a:rPr>
              <a:t>Indices</a:t>
            </a:r>
            <a:endParaRPr lang="en-US">
              <a:solidFill>
                <a:schemeClr val="tx1">
                  <a:lumMod val="75000"/>
                  <a:lumOff val="25000"/>
                </a:schemeClr>
              </a:solidFill>
            </a:endParaRPr>
          </a:p>
        </p:txBody>
      </p:sp>
      <p:sp>
        <p:nvSpPr>
          <p:cNvPr id="13" name="TextBox 20">
            <a:extLst>
              <a:ext uri="{FF2B5EF4-FFF2-40B4-BE49-F238E27FC236}">
                <a16:creationId xmlns:a16="http://schemas.microsoft.com/office/drawing/2014/main" id="{20929B77-FA92-C015-0840-33D0E62096E7}"/>
              </a:ext>
            </a:extLst>
          </p:cNvPr>
          <p:cNvSpPr txBox="1"/>
          <p:nvPr/>
        </p:nvSpPr>
        <p:spPr>
          <a:xfrm>
            <a:off x="2522007" y="5868530"/>
            <a:ext cx="1833665"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chemeClr val="tx1">
                    <a:lumMod val="75000"/>
                    <a:lumOff val="25000"/>
                  </a:schemeClr>
                </a:solidFill>
                <a:latin typeface="Century Gothic"/>
              </a:rPr>
              <a:t>Effectiveness</a:t>
            </a:r>
            <a:endParaRPr lang="en-US">
              <a:solidFill>
                <a:schemeClr val="tx1">
                  <a:lumMod val="75000"/>
                  <a:lumOff val="25000"/>
                </a:schemeClr>
              </a:solidFill>
            </a:endParaRPr>
          </a:p>
        </p:txBody>
      </p:sp>
      <p:pic>
        <p:nvPicPr>
          <p:cNvPr id="14" name="Graphic 22" descr="Close with solid fill">
            <a:extLst>
              <a:ext uri="{FF2B5EF4-FFF2-40B4-BE49-F238E27FC236}">
                <a16:creationId xmlns:a16="http://schemas.microsoft.com/office/drawing/2014/main" id="{4610F1BA-3CB5-CB9E-C9E6-D782087B92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73454" y="5889278"/>
            <a:ext cx="523875" cy="514350"/>
          </a:xfrm>
          <a:prstGeom prst="rect">
            <a:avLst/>
          </a:prstGeom>
        </p:spPr>
      </p:pic>
      <p:pic>
        <p:nvPicPr>
          <p:cNvPr id="15" name="Graphic 26" descr="Checkmark with solid fill">
            <a:extLst>
              <a:ext uri="{FF2B5EF4-FFF2-40B4-BE49-F238E27FC236}">
                <a16:creationId xmlns:a16="http://schemas.microsoft.com/office/drawing/2014/main" id="{CA368CE1-5EAB-02EB-BC4B-10DE747E6E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56967" y="5851265"/>
            <a:ext cx="569944" cy="584719"/>
          </a:xfrm>
          <a:prstGeom prst="rect">
            <a:avLst/>
          </a:prstGeom>
        </p:spPr>
      </p:pic>
      <p:pic>
        <p:nvPicPr>
          <p:cNvPr id="16" name="Graphic 27" descr="Checkmark with solid fill">
            <a:extLst>
              <a:ext uri="{FF2B5EF4-FFF2-40B4-BE49-F238E27FC236}">
                <a16:creationId xmlns:a16="http://schemas.microsoft.com/office/drawing/2014/main" id="{962D19A9-1ADE-BBAF-69EE-A232C9A353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84537" y="5889365"/>
            <a:ext cx="569944" cy="556144"/>
          </a:xfrm>
          <a:prstGeom prst="rect">
            <a:avLst/>
          </a:prstGeom>
        </p:spPr>
      </p:pic>
      <p:cxnSp>
        <p:nvCxnSpPr>
          <p:cNvPr id="17" name="Straight Arrow Connector 16">
            <a:extLst>
              <a:ext uri="{FF2B5EF4-FFF2-40B4-BE49-F238E27FC236}">
                <a16:creationId xmlns:a16="http://schemas.microsoft.com/office/drawing/2014/main" id="{C10A33B5-7C61-D145-D85A-730DC3EF0D0F}"/>
              </a:ext>
            </a:extLst>
          </p:cNvPr>
          <p:cNvCxnSpPr>
            <a:cxnSpLocks/>
          </p:cNvCxnSpPr>
          <p:nvPr/>
        </p:nvCxnSpPr>
        <p:spPr>
          <a:xfrm flipV="1">
            <a:off x="2500426" y="5256226"/>
            <a:ext cx="7189363" cy="2013"/>
          </a:xfrm>
          <a:prstGeom prst="straightConnector1">
            <a:avLst/>
          </a:prstGeom>
          <a:ln>
            <a:solidFill>
              <a:srgbClr val="025C65"/>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78780037-6A93-327B-D0B5-60B694283C39}"/>
              </a:ext>
            </a:extLst>
          </p:cNvPr>
          <p:cNvSpPr/>
          <p:nvPr/>
        </p:nvSpPr>
        <p:spPr>
          <a:xfrm>
            <a:off x="470287" y="2225907"/>
            <a:ext cx="3204736" cy="2301410"/>
          </a:xfrm>
          <a:prstGeom prst="roundRect">
            <a:avLst/>
          </a:prstGeom>
          <a:solidFill>
            <a:srgbClr val="D8F6E0"/>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19" name="Rectangle: Rounded Corners 18">
            <a:extLst>
              <a:ext uri="{FF2B5EF4-FFF2-40B4-BE49-F238E27FC236}">
                <a16:creationId xmlns:a16="http://schemas.microsoft.com/office/drawing/2014/main" id="{E374363A-878D-409C-B81C-7BF5C6D284E9}"/>
              </a:ext>
            </a:extLst>
          </p:cNvPr>
          <p:cNvSpPr/>
          <p:nvPr/>
        </p:nvSpPr>
        <p:spPr>
          <a:xfrm>
            <a:off x="4464569" y="2252955"/>
            <a:ext cx="3242836" cy="2304585"/>
          </a:xfrm>
          <a:prstGeom prst="roundRect">
            <a:avLst/>
          </a:prstGeom>
          <a:solidFill>
            <a:srgbClr val="C5E0B4"/>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21" name="TextBox 34">
            <a:extLst>
              <a:ext uri="{FF2B5EF4-FFF2-40B4-BE49-F238E27FC236}">
                <a16:creationId xmlns:a16="http://schemas.microsoft.com/office/drawing/2014/main" id="{EA4B67F6-393A-AB93-E728-B9A53319EAC1}"/>
              </a:ext>
            </a:extLst>
          </p:cNvPr>
          <p:cNvSpPr txBox="1"/>
          <p:nvPr/>
        </p:nvSpPr>
        <p:spPr>
          <a:xfrm>
            <a:off x="407561" y="2560116"/>
            <a:ext cx="3305907" cy="163121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chemeClr val="tx1">
                    <a:lumMod val="75000"/>
                    <a:lumOff val="25000"/>
                  </a:schemeClr>
                </a:solidFill>
                <a:latin typeface="Century Gothic"/>
                <a:ea typeface="+mn-lt"/>
                <a:cs typeface="+mn-lt"/>
              </a:rPr>
              <a:t>SAR data appeared to be more successful than spectral reflectance in analyzing river ice presence</a:t>
            </a:r>
            <a:endParaRPr lang="en-US">
              <a:solidFill>
                <a:schemeClr val="tx1">
                  <a:lumMod val="75000"/>
                  <a:lumOff val="25000"/>
                </a:schemeClr>
              </a:solidFill>
            </a:endParaRPr>
          </a:p>
        </p:txBody>
      </p:sp>
      <p:sp>
        <p:nvSpPr>
          <p:cNvPr id="22" name="TextBox 36">
            <a:extLst>
              <a:ext uri="{FF2B5EF4-FFF2-40B4-BE49-F238E27FC236}">
                <a16:creationId xmlns:a16="http://schemas.microsoft.com/office/drawing/2014/main" id="{7EBFD856-255D-6F35-3622-D5A35741C724}"/>
              </a:ext>
            </a:extLst>
          </p:cNvPr>
          <p:cNvSpPr txBox="1"/>
          <p:nvPr/>
        </p:nvSpPr>
        <p:spPr>
          <a:xfrm>
            <a:off x="4839665" y="2743527"/>
            <a:ext cx="2629632" cy="13234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chemeClr val="tx1">
                    <a:lumMod val="75000"/>
                    <a:lumOff val="25000"/>
                  </a:schemeClr>
                </a:solidFill>
                <a:latin typeface="Century Gothic"/>
              </a:rPr>
              <a:t>Optical imagery can better identify the ice onset date than SAR</a:t>
            </a:r>
          </a:p>
        </p:txBody>
      </p:sp>
      <p:sp>
        <p:nvSpPr>
          <p:cNvPr id="23" name="Rectangle: Rounded Corners 22">
            <a:extLst>
              <a:ext uri="{FF2B5EF4-FFF2-40B4-BE49-F238E27FC236}">
                <a16:creationId xmlns:a16="http://schemas.microsoft.com/office/drawing/2014/main" id="{B54E9271-50ED-D1F2-E3C9-8EA711D361B1}"/>
              </a:ext>
            </a:extLst>
          </p:cNvPr>
          <p:cNvSpPr/>
          <p:nvPr/>
        </p:nvSpPr>
        <p:spPr>
          <a:xfrm>
            <a:off x="8445113" y="2283057"/>
            <a:ext cx="3239661" cy="2301410"/>
          </a:xfrm>
          <a:prstGeom prst="roundRect">
            <a:avLst/>
          </a:prstGeom>
          <a:solidFill>
            <a:srgbClr val="AFC9A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26" name="TextBox 39">
            <a:extLst>
              <a:ext uri="{FF2B5EF4-FFF2-40B4-BE49-F238E27FC236}">
                <a16:creationId xmlns:a16="http://schemas.microsoft.com/office/drawing/2014/main" id="{ADCFF67E-F062-B1EC-E634-AAB4D1A5A574}"/>
              </a:ext>
            </a:extLst>
          </p:cNvPr>
          <p:cNvSpPr txBox="1"/>
          <p:nvPr/>
        </p:nvSpPr>
        <p:spPr>
          <a:xfrm>
            <a:off x="8842729" y="2608509"/>
            <a:ext cx="2629632" cy="19389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chemeClr val="tx1">
                    <a:lumMod val="75000"/>
                    <a:lumOff val="25000"/>
                  </a:schemeClr>
                </a:solidFill>
                <a:latin typeface="Century Gothic"/>
              </a:rPr>
              <a:t>Indices could not robustly distinguish between spectral similarities of snow, ice, and cloud</a:t>
            </a:r>
          </a:p>
          <a:p>
            <a:pPr marL="342900" indent="-342900">
              <a:buFont typeface="Arial"/>
              <a:buChar char="•"/>
            </a:pPr>
            <a:endParaRPr lang="en-US" sz="2000">
              <a:solidFill>
                <a:schemeClr val="tx1">
                  <a:lumMod val="75000"/>
                  <a:lumOff val="25000"/>
                </a:schemeClr>
              </a:solidFill>
              <a:latin typeface="Century Gothic"/>
            </a:endParaRPr>
          </a:p>
        </p:txBody>
      </p:sp>
      <p:pic>
        <p:nvPicPr>
          <p:cNvPr id="27" name="Graphic 2" descr="Satellite dish with solid fill">
            <a:extLst>
              <a:ext uri="{FF2B5EF4-FFF2-40B4-BE49-F238E27FC236}">
                <a16:creationId xmlns:a16="http://schemas.microsoft.com/office/drawing/2014/main" id="{AA962941-E74F-6F8D-6B8E-A9E14346FF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18974" y="1293191"/>
            <a:ext cx="914400" cy="914400"/>
          </a:xfrm>
          <a:prstGeom prst="rect">
            <a:avLst/>
          </a:prstGeom>
        </p:spPr>
      </p:pic>
      <p:pic>
        <p:nvPicPr>
          <p:cNvPr id="28" name="Graphic 5" descr="Snow with solid fill">
            <a:extLst>
              <a:ext uri="{FF2B5EF4-FFF2-40B4-BE49-F238E27FC236}">
                <a16:creationId xmlns:a16="http://schemas.microsoft.com/office/drawing/2014/main" id="{8012E398-2FD4-6F76-1951-B3EB8E7934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14452" y="1381539"/>
            <a:ext cx="914400" cy="914400"/>
          </a:xfrm>
          <a:prstGeom prst="rect">
            <a:avLst/>
          </a:prstGeom>
        </p:spPr>
      </p:pic>
      <p:pic>
        <p:nvPicPr>
          <p:cNvPr id="29" name="Graphic 7" descr="Eye with solid fill">
            <a:extLst>
              <a:ext uri="{FF2B5EF4-FFF2-40B4-BE49-F238E27FC236}">
                <a16:creationId xmlns:a16="http://schemas.microsoft.com/office/drawing/2014/main" id="{2994D592-21A4-B429-2A86-162B2514A5A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16713" y="1260061"/>
            <a:ext cx="914400" cy="914400"/>
          </a:xfrm>
          <a:prstGeom prst="rect">
            <a:avLst/>
          </a:prstGeom>
        </p:spPr>
      </p:pic>
    </p:spTree>
    <p:extLst>
      <p:ext uri="{BB962C8B-B14F-4D97-AF65-F5344CB8AC3E}">
        <p14:creationId xmlns:p14="http://schemas.microsoft.com/office/powerpoint/2010/main" val="643496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a:solidFill>
            <a:srgbClr val="005C65"/>
          </a:solidFill>
        </p:spPr>
        <p:txBody>
          <a:bodyPr/>
          <a:lstStyle/>
          <a:p>
            <a:r>
              <a:rPr lang="en-US">
                <a:solidFill>
                  <a:srgbClr val="FFFFFF"/>
                </a:solidFill>
              </a:rPr>
              <a:t>Conclusion </a:t>
            </a:r>
            <a:r>
              <a:rPr lang="en-US" sz="2900">
                <a:solidFill>
                  <a:srgbClr val="FFFFFF"/>
                </a:solidFill>
              </a:rPr>
              <a:t>– </a:t>
            </a:r>
            <a:r>
              <a:rPr lang="en-US" sz="3200">
                <a:solidFill>
                  <a:srgbClr val="FFFFFF"/>
                </a:solidFill>
              </a:rPr>
              <a:t>Future Work</a:t>
            </a:r>
          </a:p>
        </p:txBody>
      </p:sp>
      <p:sp>
        <p:nvSpPr>
          <p:cNvPr id="2" name="Rectangle: Rounded Corners 1">
            <a:extLst>
              <a:ext uri="{FF2B5EF4-FFF2-40B4-BE49-F238E27FC236}">
                <a16:creationId xmlns:a16="http://schemas.microsoft.com/office/drawing/2014/main" id="{4F64F87A-FF11-7CD6-7A5F-AABC2155201C}"/>
              </a:ext>
            </a:extLst>
          </p:cNvPr>
          <p:cNvSpPr/>
          <p:nvPr/>
        </p:nvSpPr>
        <p:spPr>
          <a:xfrm>
            <a:off x="998036" y="3429751"/>
            <a:ext cx="8393152" cy="867630"/>
          </a:xfrm>
          <a:prstGeom prst="roundRect">
            <a:avLst/>
          </a:prstGeom>
          <a:solidFill>
            <a:srgbClr val="C5E0B4"/>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800" b="1">
              <a:solidFill>
                <a:schemeClr val="tx1">
                  <a:lumMod val="75000"/>
                  <a:lumOff val="25000"/>
                </a:schemeClr>
              </a:solidFill>
              <a:latin typeface="Century Gothic"/>
            </a:endParaRPr>
          </a:p>
          <a:p>
            <a:pPr algn="ctr"/>
            <a:r>
              <a:rPr lang="en-US" sz="2800" b="1">
                <a:solidFill>
                  <a:schemeClr val="tx1">
                    <a:lumMod val="75000"/>
                    <a:lumOff val="25000"/>
                  </a:schemeClr>
                </a:solidFill>
                <a:latin typeface="Century Gothic"/>
              </a:rPr>
              <a:t>Temperature Data Validation</a:t>
            </a:r>
            <a:endParaRPr lang="en-US" sz="2800">
              <a:solidFill>
                <a:schemeClr val="tx1">
                  <a:lumMod val="75000"/>
                  <a:lumOff val="25000"/>
                </a:schemeClr>
              </a:solidFill>
              <a:latin typeface="Century Gothic"/>
            </a:endParaRPr>
          </a:p>
          <a:p>
            <a:endParaRPr lang="en-US" sz="1400">
              <a:solidFill>
                <a:schemeClr val="tx1">
                  <a:lumMod val="75000"/>
                  <a:lumOff val="25000"/>
                </a:schemeClr>
              </a:solidFill>
              <a:latin typeface="Garamond"/>
            </a:endParaRPr>
          </a:p>
          <a:p>
            <a:endParaRPr lang="en-US" sz="1400" b="1">
              <a:solidFill>
                <a:schemeClr val="tx1">
                  <a:lumMod val="75000"/>
                  <a:lumOff val="25000"/>
                </a:schemeClr>
              </a:solidFill>
            </a:endParaRPr>
          </a:p>
        </p:txBody>
      </p:sp>
      <p:sp>
        <p:nvSpPr>
          <p:cNvPr id="4" name="Rectangle: Rounded Corners 3">
            <a:extLst>
              <a:ext uri="{FF2B5EF4-FFF2-40B4-BE49-F238E27FC236}">
                <a16:creationId xmlns:a16="http://schemas.microsoft.com/office/drawing/2014/main" id="{585B43E6-86A9-B2AB-7AC6-DEBE9A044F43}"/>
              </a:ext>
            </a:extLst>
          </p:cNvPr>
          <p:cNvSpPr/>
          <p:nvPr/>
        </p:nvSpPr>
        <p:spPr>
          <a:xfrm>
            <a:off x="998036" y="5094713"/>
            <a:ext cx="8393152" cy="867630"/>
          </a:xfrm>
          <a:prstGeom prst="roundRect">
            <a:avLst/>
          </a:prstGeom>
          <a:solidFill>
            <a:srgbClr val="AFC9A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sz="1400">
              <a:solidFill>
                <a:schemeClr val="tx1">
                  <a:lumMod val="75000"/>
                  <a:lumOff val="25000"/>
                </a:schemeClr>
              </a:solidFill>
              <a:latin typeface="Garamond"/>
            </a:endParaRPr>
          </a:p>
          <a:p>
            <a:pPr algn="ctr"/>
            <a:r>
              <a:rPr lang="en-US" sz="2800" b="1">
                <a:solidFill>
                  <a:schemeClr val="tx1">
                    <a:lumMod val="75000"/>
                    <a:lumOff val="25000"/>
                  </a:schemeClr>
                </a:solidFill>
                <a:latin typeface="Century Gothic"/>
              </a:rPr>
              <a:t>Crossable Ice Thresholds</a:t>
            </a:r>
          </a:p>
          <a:p>
            <a:endParaRPr lang="en-US" sz="1400" b="1">
              <a:solidFill>
                <a:schemeClr val="tx1">
                  <a:lumMod val="75000"/>
                  <a:lumOff val="25000"/>
                </a:schemeClr>
              </a:solidFill>
            </a:endParaRPr>
          </a:p>
        </p:txBody>
      </p:sp>
      <p:pic>
        <p:nvPicPr>
          <p:cNvPr id="10" name="Graphic 9" descr="Satellite with solid fill">
            <a:extLst>
              <a:ext uri="{FF2B5EF4-FFF2-40B4-BE49-F238E27FC236}">
                <a16:creationId xmlns:a16="http://schemas.microsoft.com/office/drawing/2014/main" id="{CF56FAF7-30CD-8B21-55AE-00320D1E8A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58880" y="1781068"/>
            <a:ext cx="914400" cy="914400"/>
          </a:xfrm>
          <a:prstGeom prst="rect">
            <a:avLst/>
          </a:prstGeom>
        </p:spPr>
      </p:pic>
      <p:pic>
        <p:nvPicPr>
          <p:cNvPr id="15" name="Graphic 14" descr="Deer outline">
            <a:extLst>
              <a:ext uri="{FF2B5EF4-FFF2-40B4-BE49-F238E27FC236}">
                <a16:creationId xmlns:a16="http://schemas.microsoft.com/office/drawing/2014/main" id="{9F63C9FB-AE01-3F1D-FF83-2EE5F8011A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58879" y="4984855"/>
            <a:ext cx="914400" cy="914400"/>
          </a:xfrm>
          <a:prstGeom prst="rect">
            <a:avLst/>
          </a:prstGeom>
        </p:spPr>
      </p:pic>
      <p:pic>
        <p:nvPicPr>
          <p:cNvPr id="17" name="Graphic 16" descr="Thermometer outline">
            <a:extLst>
              <a:ext uri="{FF2B5EF4-FFF2-40B4-BE49-F238E27FC236}">
                <a16:creationId xmlns:a16="http://schemas.microsoft.com/office/drawing/2014/main" id="{B38A893C-D6CC-F377-3E94-6346559BA4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58879" y="3377734"/>
            <a:ext cx="914400" cy="914400"/>
          </a:xfrm>
          <a:prstGeom prst="rect">
            <a:avLst/>
          </a:prstGeom>
        </p:spPr>
      </p:pic>
      <p:sp>
        <p:nvSpPr>
          <p:cNvPr id="3" name="Rectangle: Rounded Corners 2">
            <a:extLst>
              <a:ext uri="{FF2B5EF4-FFF2-40B4-BE49-F238E27FC236}">
                <a16:creationId xmlns:a16="http://schemas.microsoft.com/office/drawing/2014/main" id="{9316BED9-4C64-39F8-36AF-8B731E3F7CC7}"/>
              </a:ext>
            </a:extLst>
          </p:cNvPr>
          <p:cNvSpPr/>
          <p:nvPr/>
        </p:nvSpPr>
        <p:spPr>
          <a:xfrm>
            <a:off x="998035" y="1804894"/>
            <a:ext cx="8393152" cy="867630"/>
          </a:xfrm>
          <a:prstGeom prst="roundRect">
            <a:avLst/>
          </a:prstGeom>
          <a:solidFill>
            <a:srgbClr val="D8F6E0"/>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800" b="1">
              <a:solidFill>
                <a:schemeClr val="tx1">
                  <a:lumMod val="75000"/>
                  <a:lumOff val="25000"/>
                </a:schemeClr>
              </a:solidFill>
              <a:latin typeface="Century Gothic"/>
            </a:endParaRPr>
          </a:p>
          <a:p>
            <a:pPr algn="ctr"/>
            <a:r>
              <a:rPr lang="en-US" sz="2800" b="1">
                <a:solidFill>
                  <a:schemeClr val="tx1">
                    <a:lumMod val="75000"/>
                    <a:lumOff val="25000"/>
                  </a:schemeClr>
                </a:solidFill>
                <a:latin typeface="Century Gothic"/>
              </a:rPr>
              <a:t>Missing Optical Imagery</a:t>
            </a:r>
            <a:endParaRPr lang="en-US">
              <a:solidFill>
                <a:schemeClr val="tx1">
                  <a:lumMod val="75000"/>
                  <a:lumOff val="25000"/>
                </a:schemeClr>
              </a:solidFill>
            </a:endParaRPr>
          </a:p>
          <a:p>
            <a:endParaRPr lang="en-US" sz="1400">
              <a:solidFill>
                <a:schemeClr val="tx1">
                  <a:lumMod val="75000"/>
                  <a:lumOff val="25000"/>
                </a:schemeClr>
              </a:solidFill>
              <a:latin typeface="Garamond"/>
            </a:endParaRPr>
          </a:p>
          <a:p>
            <a:endParaRPr lang="en-US" sz="1400" b="1">
              <a:solidFill>
                <a:schemeClr val="tx1">
                  <a:lumMod val="75000"/>
                  <a:lumOff val="25000"/>
                </a:schemeClr>
              </a:solidFill>
            </a:endParaRPr>
          </a:p>
        </p:txBody>
      </p:sp>
    </p:spTree>
    <p:extLst>
      <p:ext uri="{BB962C8B-B14F-4D97-AF65-F5344CB8AC3E}">
        <p14:creationId xmlns:p14="http://schemas.microsoft.com/office/powerpoint/2010/main" val="3192004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0CEB88-4CC8-EDCB-CBC2-5E21500D1537}"/>
              </a:ext>
            </a:extLst>
          </p:cNvPr>
          <p:cNvSpPr>
            <a:spLocks noGrp="1"/>
          </p:cNvSpPr>
          <p:nvPr>
            <p:ph type="body" idx="4294967295"/>
          </p:nvPr>
        </p:nvSpPr>
        <p:spPr>
          <a:xfrm>
            <a:off x="506413" y="1160463"/>
            <a:ext cx="10190162" cy="4878387"/>
          </a:xfrm>
        </p:spPr>
        <p:txBody>
          <a:bodyPr vert="horz" lIns="91440" tIns="45720" rIns="91440" bIns="45720" rtlCol="0" anchor="t">
            <a:normAutofit/>
          </a:bodyPr>
          <a:lstStyle/>
          <a:p>
            <a:pPr marL="457200" indent="-457200">
              <a:buClr>
                <a:srgbClr val="67A478"/>
              </a:buClr>
              <a:buFont typeface="Arial" panose="020B0604020202020204" pitchFamily="34" charset="0"/>
              <a:buChar char="•"/>
            </a:pPr>
            <a:r>
              <a:rPr lang="en-US" b="1">
                <a:solidFill>
                  <a:srgbClr val="67A478"/>
                </a:solidFill>
              </a:rPr>
              <a:t>Project Partner</a:t>
            </a:r>
          </a:p>
          <a:p>
            <a:pPr marL="1143000" lvl="1"/>
            <a:r>
              <a:rPr lang="en-US"/>
              <a:t>Dr. Kyle Joly, National Parks Service – Gates of the Arctic National Park and Preserve</a:t>
            </a:r>
          </a:p>
          <a:p>
            <a:pPr marL="457200" indent="-457200">
              <a:buClr>
                <a:srgbClr val="67A478"/>
              </a:buClr>
              <a:buFont typeface="Arial" panose="020B0604020202020204" pitchFamily="34" charset="0"/>
              <a:buChar char="•"/>
            </a:pPr>
            <a:r>
              <a:rPr lang="en-US" b="1">
                <a:solidFill>
                  <a:srgbClr val="67A478"/>
                </a:solidFill>
              </a:rPr>
              <a:t>Science Advisors</a:t>
            </a:r>
          </a:p>
          <a:p>
            <a:pPr marL="1143000" lvl="1"/>
            <a:r>
              <a:rPr lang="en-US"/>
              <a:t>Dr. C</a:t>
            </a:r>
            <a:r>
              <a:rPr lang="en-US">
                <a:ea typeface="+mj-lt"/>
                <a:cs typeface="+mj-lt"/>
              </a:rPr>
              <a:t>é</a:t>
            </a:r>
            <a:r>
              <a:rPr lang="en-US"/>
              <a:t>dric Fichot, Boston University</a:t>
            </a:r>
          </a:p>
          <a:p>
            <a:pPr marL="457200" indent="-457200">
              <a:buClr>
                <a:srgbClr val="67A478"/>
              </a:buClr>
              <a:buFont typeface="Arial" panose="020B0604020202020204" pitchFamily="34" charset="0"/>
              <a:buChar char="•"/>
            </a:pPr>
            <a:r>
              <a:rPr lang="en-US" b="1">
                <a:solidFill>
                  <a:srgbClr val="67A478"/>
                </a:solidFill>
              </a:rPr>
              <a:t>NASA DEVELOP</a:t>
            </a:r>
          </a:p>
          <a:p>
            <a:pPr marL="1143000" lvl="1"/>
            <a:r>
              <a:rPr lang="en-US"/>
              <a:t>Madison Arndt, DEVELOP Lead, Massachusetts – Boston</a:t>
            </a:r>
          </a:p>
          <a:p>
            <a:pPr marL="457200" indent="-457200">
              <a:buClr>
                <a:srgbClr val="67A478"/>
              </a:buClr>
              <a:buFont typeface="Arial" panose="020B0604020202020204" pitchFamily="34" charset="0"/>
              <a:buChar char="•"/>
            </a:pPr>
            <a:r>
              <a:rPr lang="en-US" b="1">
                <a:solidFill>
                  <a:srgbClr val="67A478"/>
                </a:solidFill>
              </a:rPr>
              <a:t>Special Thanks</a:t>
            </a:r>
          </a:p>
          <a:p>
            <a:pPr marL="1143000" lvl="1"/>
            <a:r>
              <a:rPr lang="en-US"/>
              <a:t>Seamore Zhu, Boston University PhD Student</a:t>
            </a:r>
          </a:p>
          <a:p>
            <a:pPr marL="457200" indent="-457200">
              <a:buClr>
                <a:srgbClr val="67A478"/>
              </a:buClr>
              <a:buChar char="•"/>
            </a:pPr>
            <a:endParaRPr lang="en-US"/>
          </a:p>
        </p:txBody>
      </p:sp>
      <p:sp>
        <p:nvSpPr>
          <p:cNvPr id="2" name="TextBox 1">
            <a:extLst>
              <a:ext uri="{FF2B5EF4-FFF2-40B4-BE49-F238E27FC236}">
                <a16:creationId xmlns:a16="http://schemas.microsoft.com/office/drawing/2014/main" id="{C07994BC-FF6C-FF3B-CF54-6CA9B4CD1267}"/>
              </a:ext>
            </a:extLst>
          </p:cNvPr>
          <p:cNvSpPr txBox="1"/>
          <p:nvPr/>
        </p:nvSpPr>
        <p:spPr>
          <a:xfrm>
            <a:off x="962025" y="5667375"/>
            <a:ext cx="102679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rPr>
              <a:t>This material contains modified Copernicus Sentinel data (2017-2023), processed by ESA.</a:t>
            </a:r>
            <a:r>
              <a:rPr lang="en-US">
                <a:latin typeface="Century Gothic"/>
              </a:rPr>
              <a:t>​</a:t>
            </a:r>
            <a:endParaRPr lang="en-US"/>
          </a:p>
        </p:txBody>
      </p:sp>
    </p:spTree>
    <p:extLst>
      <p:ext uri="{BB962C8B-B14F-4D97-AF65-F5344CB8AC3E}">
        <p14:creationId xmlns:p14="http://schemas.microsoft.com/office/powerpoint/2010/main" val="3159649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65657-24B6-0855-1300-61824674FE4E}"/>
              </a:ext>
            </a:extLst>
          </p:cNvPr>
          <p:cNvSpPr>
            <a:spLocks noGrp="1"/>
          </p:cNvSpPr>
          <p:nvPr>
            <p:ph type="title"/>
          </p:nvPr>
        </p:nvSpPr>
        <p:spPr>
          <a:solidFill>
            <a:srgbClr val="C5E0B5"/>
          </a:solidFill>
        </p:spPr>
        <p:txBody>
          <a:bodyPr/>
          <a:lstStyle/>
          <a:p>
            <a:r>
              <a:rPr lang="en-US"/>
              <a:t>Presentation Outline</a:t>
            </a:r>
          </a:p>
        </p:txBody>
      </p:sp>
      <p:grpSp>
        <p:nvGrpSpPr>
          <p:cNvPr id="6" name="Group 5">
            <a:extLst>
              <a:ext uri="{FF2B5EF4-FFF2-40B4-BE49-F238E27FC236}">
                <a16:creationId xmlns:a16="http://schemas.microsoft.com/office/drawing/2014/main" id="{B1D5FDD2-6ED0-89E2-2804-FE3AD2802D67}"/>
              </a:ext>
            </a:extLst>
          </p:cNvPr>
          <p:cNvGrpSpPr/>
          <p:nvPr/>
        </p:nvGrpSpPr>
        <p:grpSpPr>
          <a:xfrm>
            <a:off x="114108" y="1425410"/>
            <a:ext cx="11964134" cy="5100511"/>
            <a:chOff x="132080" y="1163023"/>
            <a:chExt cx="11964134" cy="5100511"/>
          </a:xfrm>
        </p:grpSpPr>
        <p:pic>
          <p:nvPicPr>
            <p:cNvPr id="8" name="Picture 7">
              <a:extLst>
                <a:ext uri="{FF2B5EF4-FFF2-40B4-BE49-F238E27FC236}">
                  <a16:creationId xmlns:a16="http://schemas.microsoft.com/office/drawing/2014/main" id="{C1DA3543-7103-0B40-8144-D9B899DF32D9}"/>
                </a:ext>
              </a:extLst>
            </p:cNvPr>
            <p:cNvPicPr>
              <a:picLocks noChangeAspect="1"/>
            </p:cNvPicPr>
            <p:nvPr/>
          </p:nvPicPr>
          <p:blipFill rotWithShape="1">
            <a:blip r:embed="rId3">
              <a:extLst>
                <a:ext uri="{28A0092B-C50C-407E-A947-70E740481C1C}">
                  <a14:useLocalDpi xmlns:a14="http://schemas.microsoft.com/office/drawing/2010/main" val="0"/>
                </a:ext>
              </a:extLst>
            </a:blip>
            <a:srcRect l="5266" t="17252" r="4756" b="20760"/>
            <a:stretch/>
          </p:blipFill>
          <p:spPr>
            <a:xfrm>
              <a:off x="818707" y="1711840"/>
              <a:ext cx="10865338" cy="4210496"/>
            </a:xfrm>
            <a:prstGeom prst="rect">
              <a:avLst/>
            </a:prstGeom>
          </p:spPr>
        </p:pic>
        <p:sp>
          <p:nvSpPr>
            <p:cNvPr id="20" name="TextBox 19">
              <a:extLst>
                <a:ext uri="{FF2B5EF4-FFF2-40B4-BE49-F238E27FC236}">
                  <a16:creationId xmlns:a16="http://schemas.microsoft.com/office/drawing/2014/main" id="{BAC35C2C-6D4E-5845-9C9E-9A7E9983ABC9}"/>
                </a:ext>
              </a:extLst>
            </p:cNvPr>
            <p:cNvSpPr txBox="1"/>
            <p:nvPr/>
          </p:nvSpPr>
          <p:spPr>
            <a:xfrm>
              <a:off x="132080" y="1205051"/>
              <a:ext cx="1587235" cy="1015663"/>
            </a:xfrm>
            <a:prstGeom prst="rect">
              <a:avLst/>
            </a:prstGeom>
            <a:noFill/>
            <a:ln>
              <a:solidFill>
                <a:srgbClr val="C4E0B3"/>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a:solidFill>
                    <a:schemeClr val="tx1">
                      <a:lumMod val="75000"/>
                      <a:lumOff val="25000"/>
                    </a:schemeClr>
                  </a:solidFill>
                  <a:latin typeface="Century Gothic"/>
                </a:rPr>
                <a:t>Study area, partner, &amp; background information</a:t>
              </a:r>
              <a:endParaRPr lang="en-US" sz="1500">
                <a:solidFill>
                  <a:schemeClr val="tx1">
                    <a:lumMod val="75000"/>
                    <a:lumOff val="25000"/>
                  </a:schemeClr>
                </a:solidFill>
              </a:endParaRPr>
            </a:p>
          </p:txBody>
        </p:sp>
        <p:sp>
          <p:nvSpPr>
            <p:cNvPr id="21" name="TextBox 20">
              <a:extLst>
                <a:ext uri="{FF2B5EF4-FFF2-40B4-BE49-F238E27FC236}">
                  <a16:creationId xmlns:a16="http://schemas.microsoft.com/office/drawing/2014/main" id="{667C6B19-FD46-194D-81EE-5AE97DC94FE6}"/>
                </a:ext>
              </a:extLst>
            </p:cNvPr>
            <p:cNvSpPr txBox="1"/>
            <p:nvPr/>
          </p:nvSpPr>
          <p:spPr>
            <a:xfrm>
              <a:off x="3007299" y="5445282"/>
              <a:ext cx="2337060" cy="784830"/>
            </a:xfrm>
            <a:prstGeom prst="rect">
              <a:avLst/>
            </a:prstGeom>
            <a:noFill/>
            <a:ln>
              <a:solidFill>
                <a:srgbClr val="4BA573"/>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a:solidFill>
                    <a:schemeClr val="tx1">
                      <a:lumMod val="75000"/>
                      <a:lumOff val="25000"/>
                    </a:schemeClr>
                  </a:solidFill>
                  <a:latin typeface="Century Gothic"/>
                </a:rPr>
                <a:t>Converting community concerns to project objectives</a:t>
              </a:r>
              <a:endParaRPr lang="en-US" sz="1500">
                <a:solidFill>
                  <a:schemeClr val="tx1">
                    <a:lumMod val="75000"/>
                    <a:lumOff val="25000"/>
                  </a:schemeClr>
                </a:solidFill>
              </a:endParaRPr>
            </a:p>
          </p:txBody>
        </p:sp>
        <p:sp>
          <p:nvSpPr>
            <p:cNvPr id="22" name="TextBox 21">
              <a:extLst>
                <a:ext uri="{FF2B5EF4-FFF2-40B4-BE49-F238E27FC236}">
                  <a16:creationId xmlns:a16="http://schemas.microsoft.com/office/drawing/2014/main" id="{2132FF68-7792-EE42-AFBA-208D7B00A52D}"/>
                </a:ext>
              </a:extLst>
            </p:cNvPr>
            <p:cNvSpPr txBox="1"/>
            <p:nvPr/>
          </p:nvSpPr>
          <p:spPr>
            <a:xfrm>
              <a:off x="6117825" y="1163023"/>
              <a:ext cx="1885370" cy="1015663"/>
            </a:xfrm>
            <a:prstGeom prst="rect">
              <a:avLst/>
            </a:prstGeom>
            <a:noFill/>
            <a:ln>
              <a:solidFill>
                <a:srgbClr val="14724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a:solidFill>
                    <a:schemeClr val="tx1">
                      <a:lumMod val="75000"/>
                      <a:lumOff val="25000"/>
                    </a:schemeClr>
                  </a:solidFill>
                  <a:latin typeface="Century Gothic"/>
                </a:rPr>
                <a:t>Using Earth observations and other data to explore analysis</a:t>
              </a:r>
              <a:endParaRPr lang="en-US" sz="1500">
                <a:solidFill>
                  <a:schemeClr val="tx1">
                    <a:lumMod val="75000"/>
                    <a:lumOff val="25000"/>
                  </a:schemeClr>
                </a:solidFill>
              </a:endParaRPr>
            </a:p>
          </p:txBody>
        </p:sp>
        <p:sp>
          <p:nvSpPr>
            <p:cNvPr id="23" name="TextBox 22">
              <a:extLst>
                <a:ext uri="{FF2B5EF4-FFF2-40B4-BE49-F238E27FC236}">
                  <a16:creationId xmlns:a16="http://schemas.microsoft.com/office/drawing/2014/main" id="{7289F9C4-B966-8541-A38C-999DD2F589B1}"/>
                </a:ext>
              </a:extLst>
            </p:cNvPr>
            <p:cNvSpPr txBox="1"/>
            <p:nvPr/>
          </p:nvSpPr>
          <p:spPr>
            <a:xfrm>
              <a:off x="7025123" y="5709536"/>
              <a:ext cx="2159690" cy="553998"/>
            </a:xfrm>
            <a:prstGeom prst="rect">
              <a:avLst/>
            </a:prstGeom>
            <a:noFill/>
            <a:ln>
              <a:solidFill>
                <a:srgbClr val="00887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a:solidFill>
                    <a:schemeClr val="tx1">
                      <a:lumMod val="75000"/>
                      <a:lumOff val="25000"/>
                    </a:schemeClr>
                  </a:solidFill>
                  <a:latin typeface="Century Gothic"/>
                </a:rPr>
                <a:t>End products, errors &amp; uncertainties</a:t>
              </a:r>
              <a:endParaRPr lang="en-US" sz="1500">
                <a:solidFill>
                  <a:schemeClr val="tx1">
                    <a:lumMod val="75000"/>
                    <a:lumOff val="25000"/>
                  </a:schemeClr>
                </a:solidFill>
              </a:endParaRPr>
            </a:p>
          </p:txBody>
        </p:sp>
        <p:sp>
          <p:nvSpPr>
            <p:cNvPr id="24" name="TextBox 23">
              <a:extLst>
                <a:ext uri="{FF2B5EF4-FFF2-40B4-BE49-F238E27FC236}">
                  <a16:creationId xmlns:a16="http://schemas.microsoft.com/office/drawing/2014/main" id="{5949E60F-3E12-DA47-B09B-E5E38D893371}"/>
                </a:ext>
              </a:extLst>
            </p:cNvPr>
            <p:cNvSpPr txBox="1"/>
            <p:nvPr/>
          </p:nvSpPr>
          <p:spPr>
            <a:xfrm>
              <a:off x="10178863" y="1438987"/>
              <a:ext cx="1917351" cy="784830"/>
            </a:xfrm>
            <a:prstGeom prst="rect">
              <a:avLst/>
            </a:prstGeom>
            <a:noFill/>
            <a:ln>
              <a:solidFill>
                <a:srgbClr val="005E6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a:solidFill>
                    <a:schemeClr val="tx1">
                      <a:lumMod val="75000"/>
                      <a:lumOff val="25000"/>
                    </a:schemeClr>
                  </a:solidFill>
                  <a:latin typeface="Century Gothic"/>
                </a:rPr>
                <a:t>Future work, conclusions &amp; acknowledgments</a:t>
              </a:r>
              <a:endParaRPr lang="en-US" sz="1500">
                <a:solidFill>
                  <a:schemeClr val="tx1">
                    <a:lumMod val="75000"/>
                    <a:lumOff val="25000"/>
                  </a:schemeClr>
                </a:solidFill>
              </a:endParaRPr>
            </a:p>
          </p:txBody>
        </p:sp>
        <p:pic>
          <p:nvPicPr>
            <p:cNvPr id="27" name="Graphic 26" descr="Snow outline">
              <a:extLst>
                <a:ext uri="{FF2B5EF4-FFF2-40B4-BE49-F238E27FC236}">
                  <a16:creationId xmlns:a16="http://schemas.microsoft.com/office/drawing/2014/main" id="{84B2AF0B-AEBD-6C44-879E-C67B66B96D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07586" y="2565197"/>
              <a:ext cx="1437737" cy="1418972"/>
            </a:xfrm>
            <a:prstGeom prst="rect">
              <a:avLst/>
            </a:prstGeom>
          </p:spPr>
        </p:pic>
        <p:pic>
          <p:nvPicPr>
            <p:cNvPr id="28" name="Graphic 27" descr="Snowflake outline">
              <a:extLst>
                <a:ext uri="{FF2B5EF4-FFF2-40B4-BE49-F238E27FC236}">
                  <a16:creationId xmlns:a16="http://schemas.microsoft.com/office/drawing/2014/main" id="{48461C29-18E9-7444-8FA0-EE90C999E78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28204" y="3818740"/>
              <a:ext cx="1451735" cy="1440692"/>
            </a:xfrm>
            <a:prstGeom prst="rect">
              <a:avLst/>
            </a:prstGeom>
          </p:spPr>
        </p:pic>
        <p:pic>
          <p:nvPicPr>
            <p:cNvPr id="3" name="Graphic 2" descr="Deer outline">
              <a:extLst>
                <a:ext uri="{FF2B5EF4-FFF2-40B4-BE49-F238E27FC236}">
                  <a16:creationId xmlns:a16="http://schemas.microsoft.com/office/drawing/2014/main" id="{764A5D47-037A-766B-1108-48D5F19B218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28775" y="2608987"/>
              <a:ext cx="1143000" cy="1162050"/>
            </a:xfrm>
            <a:prstGeom prst="rect">
              <a:avLst/>
            </a:prstGeom>
          </p:spPr>
        </p:pic>
        <p:pic>
          <p:nvPicPr>
            <p:cNvPr id="4" name="Graphic 3" descr="Mountains outline">
              <a:extLst>
                <a:ext uri="{FF2B5EF4-FFF2-40B4-BE49-F238E27FC236}">
                  <a16:creationId xmlns:a16="http://schemas.microsoft.com/office/drawing/2014/main" id="{42AE25DF-15B8-DE1B-29B7-79A0C65BD15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81375" y="3764825"/>
              <a:ext cx="1257300" cy="1257300"/>
            </a:xfrm>
            <a:prstGeom prst="rect">
              <a:avLst/>
            </a:prstGeom>
          </p:spPr>
        </p:pic>
        <p:pic>
          <p:nvPicPr>
            <p:cNvPr id="5" name="Graphic 4" descr="Road outline">
              <a:extLst>
                <a:ext uri="{FF2B5EF4-FFF2-40B4-BE49-F238E27FC236}">
                  <a16:creationId xmlns:a16="http://schemas.microsoft.com/office/drawing/2014/main" id="{361F9A7E-F944-A1A7-2E52-9A86341EF8C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505950" y="2638425"/>
              <a:ext cx="1228725" cy="1247775"/>
            </a:xfrm>
            <a:prstGeom prst="rect">
              <a:avLst/>
            </a:prstGeom>
          </p:spPr>
        </p:pic>
      </p:grpSp>
    </p:spTree>
    <p:extLst>
      <p:ext uri="{BB962C8B-B14F-4D97-AF65-F5344CB8AC3E}">
        <p14:creationId xmlns:p14="http://schemas.microsoft.com/office/powerpoint/2010/main" val="3312568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1928EF08-08D0-AF4B-0C7D-889F1619545E}"/>
              </a:ext>
            </a:extLst>
          </p:cNvPr>
          <p:cNvSpPr/>
          <p:nvPr/>
        </p:nvSpPr>
        <p:spPr>
          <a:xfrm>
            <a:off x="1303028" y="5439138"/>
            <a:ext cx="3984171" cy="762000"/>
          </a:xfrm>
          <a:prstGeom prst="roundRect">
            <a:avLst/>
          </a:prstGeom>
          <a:solidFill>
            <a:srgbClr val="AFC9A1">
              <a:alpha val="95000"/>
            </a:srgb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9" name="Rectangle: Rounded Corners 18">
            <a:extLst>
              <a:ext uri="{FF2B5EF4-FFF2-40B4-BE49-F238E27FC236}">
                <a16:creationId xmlns:a16="http://schemas.microsoft.com/office/drawing/2014/main" id="{2B24967A-E838-6093-9BD3-8BAFEC38CB94}"/>
              </a:ext>
            </a:extLst>
          </p:cNvPr>
          <p:cNvSpPr/>
          <p:nvPr/>
        </p:nvSpPr>
        <p:spPr>
          <a:xfrm>
            <a:off x="1303028" y="1637181"/>
            <a:ext cx="3984171" cy="762000"/>
          </a:xfrm>
          <a:prstGeom prst="roundRect">
            <a:avLst/>
          </a:prstGeom>
          <a:solidFill>
            <a:srgbClr val="D8F6E0"/>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a:solidFill>
            <a:srgbClr val="C5E0B4"/>
          </a:solidFill>
        </p:spPr>
        <p:txBody>
          <a:bodyPr>
            <a:noAutofit/>
          </a:bodyPr>
          <a:lstStyle/>
          <a:p>
            <a:r>
              <a:rPr lang="en-US"/>
              <a:t>Caribou &amp; Ice Relationship</a:t>
            </a:r>
          </a:p>
        </p:txBody>
      </p:sp>
      <p:pic>
        <p:nvPicPr>
          <p:cNvPr id="9" name="Content Placeholder 8" descr="Highway scene outline">
            <a:extLst>
              <a:ext uri="{FF2B5EF4-FFF2-40B4-BE49-F238E27FC236}">
                <a16:creationId xmlns:a16="http://schemas.microsoft.com/office/drawing/2014/main" id="{72300A4A-7D0E-97D6-7970-BCBBB49A94AC}"/>
              </a:ext>
            </a:extLst>
          </p:cNvPr>
          <p:cNvPicPr>
            <a:picLocks noGrp="1" noChangeAspect="1"/>
          </p:cNvPicPr>
          <p:nvPr>
            <p:ph sz="quarter" idx="10"/>
          </p:nvPr>
        </p:nvPicPr>
        <p:blipFill>
          <a:blip r:embed="rId3">
            <a:extLst>
              <a:ext uri="{96DAC541-7B7A-43D3-8B79-37D633B846F1}">
                <asvg:svgBlip xmlns:asvg="http://schemas.microsoft.com/office/drawing/2016/SVG/main" r:embed="rId4"/>
              </a:ext>
            </a:extLst>
          </a:blip>
          <a:stretch>
            <a:fillRect/>
          </a:stretch>
        </p:blipFill>
        <p:spPr>
          <a:xfrm>
            <a:off x="288266" y="3369415"/>
            <a:ext cx="914400" cy="914400"/>
          </a:xfrm>
        </p:spPr>
      </p:pic>
      <p:sp>
        <p:nvSpPr>
          <p:cNvPr id="10" name="TextBox 9">
            <a:extLst>
              <a:ext uri="{FF2B5EF4-FFF2-40B4-BE49-F238E27FC236}">
                <a16:creationId xmlns:a16="http://schemas.microsoft.com/office/drawing/2014/main" id="{BB5809A6-D2F9-0B58-3933-5AE0A390FA8F}"/>
              </a:ext>
            </a:extLst>
          </p:cNvPr>
          <p:cNvSpPr txBox="1"/>
          <p:nvPr/>
        </p:nvSpPr>
        <p:spPr>
          <a:xfrm>
            <a:off x="1175429" y="1818695"/>
            <a:ext cx="423718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rPr>
              <a:t>Changes in River Ice Phenology</a:t>
            </a:r>
          </a:p>
        </p:txBody>
      </p:sp>
      <p:pic>
        <p:nvPicPr>
          <p:cNvPr id="13" name="Graphic 12" descr="Snowflake outline">
            <a:extLst>
              <a:ext uri="{FF2B5EF4-FFF2-40B4-BE49-F238E27FC236}">
                <a16:creationId xmlns:a16="http://schemas.microsoft.com/office/drawing/2014/main" id="{D15E584E-51F9-AFEB-737F-D8C770C669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0038" y="1533398"/>
            <a:ext cx="1012371" cy="1012371"/>
          </a:xfrm>
          <a:prstGeom prst="rect">
            <a:avLst/>
          </a:prstGeom>
        </p:spPr>
      </p:pic>
      <p:sp>
        <p:nvSpPr>
          <p:cNvPr id="14" name="Arrow: Down 13">
            <a:extLst>
              <a:ext uri="{FF2B5EF4-FFF2-40B4-BE49-F238E27FC236}">
                <a16:creationId xmlns:a16="http://schemas.microsoft.com/office/drawing/2014/main" id="{F971F344-8152-4C6D-DC9F-724A75F9CFDB}"/>
              </a:ext>
            </a:extLst>
          </p:cNvPr>
          <p:cNvSpPr/>
          <p:nvPr/>
        </p:nvSpPr>
        <p:spPr>
          <a:xfrm>
            <a:off x="2787490" y="4526456"/>
            <a:ext cx="1012371" cy="707571"/>
          </a:xfrm>
          <a:prstGeom prst="downArrow">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5" name="TextBox 14">
            <a:extLst>
              <a:ext uri="{FF2B5EF4-FFF2-40B4-BE49-F238E27FC236}">
                <a16:creationId xmlns:a16="http://schemas.microsoft.com/office/drawing/2014/main" id="{4D57E6F5-6B97-7ED1-2371-F6A50E4214BD}"/>
              </a:ext>
            </a:extLst>
          </p:cNvPr>
          <p:cNvSpPr txBox="1"/>
          <p:nvPr/>
        </p:nvSpPr>
        <p:spPr>
          <a:xfrm>
            <a:off x="1175084" y="5463077"/>
            <a:ext cx="4237181" cy="70788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rPr>
              <a:t>Less Reproductive Success </a:t>
            </a:r>
          </a:p>
          <a:p>
            <a:pPr algn="ctr"/>
            <a:r>
              <a:rPr lang="en-US" sz="2000">
                <a:solidFill>
                  <a:schemeClr val="tx1">
                    <a:lumMod val="75000"/>
                    <a:lumOff val="25000"/>
                  </a:schemeClr>
                </a:solidFill>
                <a:latin typeface="Century Gothic"/>
              </a:rPr>
              <a:t>Less Predictable Migrations</a:t>
            </a:r>
            <a:endParaRPr lang="en-US" sz="2000">
              <a:solidFill>
                <a:schemeClr val="tx1">
                  <a:lumMod val="75000"/>
                  <a:lumOff val="25000"/>
                </a:schemeClr>
              </a:solidFill>
            </a:endParaRPr>
          </a:p>
        </p:txBody>
      </p:sp>
      <p:sp>
        <p:nvSpPr>
          <p:cNvPr id="18" name="Rectangle: Rounded Corners 17">
            <a:extLst>
              <a:ext uri="{FF2B5EF4-FFF2-40B4-BE49-F238E27FC236}">
                <a16:creationId xmlns:a16="http://schemas.microsoft.com/office/drawing/2014/main" id="{8DE13957-614F-DCBC-3F0C-991147D3D88A}"/>
              </a:ext>
            </a:extLst>
          </p:cNvPr>
          <p:cNvSpPr/>
          <p:nvPr/>
        </p:nvSpPr>
        <p:spPr>
          <a:xfrm>
            <a:off x="1303028" y="3497876"/>
            <a:ext cx="3984171" cy="762000"/>
          </a:xfrm>
          <a:prstGeom prst="roundRect">
            <a:avLst/>
          </a:prstGeom>
          <a:solidFill>
            <a:schemeClr val="accent6">
              <a:lumMod val="40000"/>
              <a:lumOff val="60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pic>
        <p:nvPicPr>
          <p:cNvPr id="16" name="Graphic 15" descr="Downward trend graph with solid fill">
            <a:extLst>
              <a:ext uri="{FF2B5EF4-FFF2-40B4-BE49-F238E27FC236}">
                <a16:creationId xmlns:a16="http://schemas.microsoft.com/office/drawing/2014/main" id="{AEA47898-B246-F62C-10A1-A9DF863C53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8266" y="5364923"/>
            <a:ext cx="914400" cy="914400"/>
          </a:xfrm>
          <a:prstGeom prst="rect">
            <a:avLst/>
          </a:prstGeom>
        </p:spPr>
      </p:pic>
      <p:sp>
        <p:nvSpPr>
          <p:cNvPr id="12" name="TextBox 11">
            <a:extLst>
              <a:ext uri="{FF2B5EF4-FFF2-40B4-BE49-F238E27FC236}">
                <a16:creationId xmlns:a16="http://schemas.microsoft.com/office/drawing/2014/main" id="{B9876D9A-C91F-BA7F-7753-3DCC6E638806}"/>
              </a:ext>
            </a:extLst>
          </p:cNvPr>
          <p:cNvSpPr txBox="1"/>
          <p:nvPr/>
        </p:nvSpPr>
        <p:spPr>
          <a:xfrm>
            <a:off x="1177226" y="3679390"/>
            <a:ext cx="423718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rPr>
              <a:t>Longer and Altered Migration</a:t>
            </a:r>
          </a:p>
        </p:txBody>
      </p:sp>
      <p:pic>
        <p:nvPicPr>
          <p:cNvPr id="3" name="Picture 2" descr="A river with ice on it&#10;&#10;Description automatically generated">
            <a:extLst>
              <a:ext uri="{FF2B5EF4-FFF2-40B4-BE49-F238E27FC236}">
                <a16:creationId xmlns:a16="http://schemas.microsoft.com/office/drawing/2014/main" id="{197E2B7C-CFBE-FC50-EFD1-CF2D2ADC1BC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873219" y="1670227"/>
            <a:ext cx="3060184" cy="4599354"/>
          </a:xfrm>
          <a:prstGeom prst="rect">
            <a:avLst/>
          </a:prstGeom>
          <a:ln>
            <a:noFill/>
          </a:ln>
          <a:effectLst>
            <a:outerShdw blurRad="50800" dist="38100" dir="2700000" algn="tl" rotWithShape="0">
              <a:prstClr val="black">
                <a:alpha val="40000"/>
              </a:prstClr>
            </a:outerShdw>
          </a:effectLst>
        </p:spPr>
      </p:pic>
      <p:pic>
        <p:nvPicPr>
          <p:cNvPr id="2" name="Picture 1" descr="A group of deer walking on snow&#10;&#10;Description automatically generated">
            <a:extLst>
              <a:ext uri="{FF2B5EF4-FFF2-40B4-BE49-F238E27FC236}">
                <a16:creationId xmlns:a16="http://schemas.microsoft.com/office/drawing/2014/main" id="{D7134E68-E68E-A0AF-1901-3897F57879B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671396" y="1675370"/>
            <a:ext cx="3108268" cy="2305757"/>
          </a:xfrm>
          <a:prstGeom prst="rect">
            <a:avLst/>
          </a:prstGeom>
          <a:ln>
            <a:noFill/>
          </a:ln>
          <a:effectLst>
            <a:outerShdw blurRad="50800" dist="38100" dir="2700000" algn="tl" rotWithShape="0">
              <a:prstClr val="black">
                <a:alpha val="40000"/>
              </a:prstClr>
            </a:outerShdw>
          </a:effectLst>
        </p:spPr>
      </p:pic>
      <p:pic>
        <p:nvPicPr>
          <p:cNvPr id="4" name="Picture 3" descr="A group of animals swimming in water&#10;&#10;Description automatically generated">
            <a:extLst>
              <a:ext uri="{FF2B5EF4-FFF2-40B4-BE49-F238E27FC236}">
                <a16:creationId xmlns:a16="http://schemas.microsoft.com/office/drawing/2014/main" id="{E43E1D62-253F-883F-7481-7A2AA411BD8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667471" y="4096406"/>
            <a:ext cx="3096824" cy="2176042"/>
          </a:xfrm>
          <a:prstGeom prst="rect">
            <a:avLst/>
          </a:prstGeom>
          <a:ln>
            <a:noFill/>
          </a:ln>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474C2FD9-8530-18E4-AA8A-6D944A169E1D}"/>
              </a:ext>
            </a:extLst>
          </p:cNvPr>
          <p:cNvSpPr txBox="1"/>
          <p:nvPr/>
        </p:nvSpPr>
        <p:spPr>
          <a:xfrm>
            <a:off x="5662448" y="3702170"/>
            <a:ext cx="176048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D8D8D8"/>
                </a:solidFill>
                <a:latin typeface="Century Gothic"/>
              </a:rPr>
              <a:t>Credit: Kyle Joly, NPS</a:t>
            </a:r>
          </a:p>
        </p:txBody>
      </p:sp>
      <p:sp>
        <p:nvSpPr>
          <p:cNvPr id="21" name="TextBox 20">
            <a:extLst>
              <a:ext uri="{FF2B5EF4-FFF2-40B4-BE49-F238E27FC236}">
                <a16:creationId xmlns:a16="http://schemas.microsoft.com/office/drawing/2014/main" id="{9C4E5C6A-4E39-D47C-A464-06010BDFAF35}"/>
              </a:ext>
            </a:extLst>
          </p:cNvPr>
          <p:cNvSpPr txBox="1"/>
          <p:nvPr/>
        </p:nvSpPr>
        <p:spPr>
          <a:xfrm>
            <a:off x="5675586" y="5988170"/>
            <a:ext cx="178676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BFBFBF"/>
                </a:solidFill>
                <a:latin typeface="Century Gothic"/>
              </a:rPr>
              <a:t>Credit: Kyle Joly, NPS</a:t>
            </a:r>
          </a:p>
        </p:txBody>
      </p:sp>
      <p:sp>
        <p:nvSpPr>
          <p:cNvPr id="22" name="TextBox 21">
            <a:extLst>
              <a:ext uri="{FF2B5EF4-FFF2-40B4-BE49-F238E27FC236}">
                <a16:creationId xmlns:a16="http://schemas.microsoft.com/office/drawing/2014/main" id="{91A8E739-4EE4-3ECB-AAF7-EE8270D80D1C}"/>
              </a:ext>
            </a:extLst>
          </p:cNvPr>
          <p:cNvSpPr txBox="1"/>
          <p:nvPr/>
        </p:nvSpPr>
        <p:spPr>
          <a:xfrm>
            <a:off x="10181896" y="5961894"/>
            <a:ext cx="173420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solidFill>
                  <a:schemeClr val="bg1">
                    <a:lumMod val="75000"/>
                  </a:schemeClr>
                </a:solidFill>
                <a:latin typeface="Century Gothic"/>
              </a:rPr>
              <a:t>Credit: Kyle Joly, NPS</a:t>
            </a:r>
            <a:endParaRPr lang="en-US">
              <a:solidFill>
                <a:schemeClr val="bg1">
                  <a:lumMod val="75000"/>
                </a:schemeClr>
              </a:solidFill>
            </a:endParaRPr>
          </a:p>
        </p:txBody>
      </p:sp>
      <p:sp>
        <p:nvSpPr>
          <p:cNvPr id="6" name="Arrow: Down 5">
            <a:extLst>
              <a:ext uri="{FF2B5EF4-FFF2-40B4-BE49-F238E27FC236}">
                <a16:creationId xmlns:a16="http://schemas.microsoft.com/office/drawing/2014/main" id="{AD629654-94B6-8AFB-2ECA-1052530BD88D}"/>
              </a:ext>
            </a:extLst>
          </p:cNvPr>
          <p:cNvSpPr/>
          <p:nvPr/>
        </p:nvSpPr>
        <p:spPr>
          <a:xfrm>
            <a:off x="2787490" y="2573831"/>
            <a:ext cx="1012371" cy="707571"/>
          </a:xfrm>
          <a:prstGeom prst="downArrow">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Tree>
    <p:extLst>
      <p:ext uri="{BB962C8B-B14F-4D97-AF65-F5344CB8AC3E}">
        <p14:creationId xmlns:p14="http://schemas.microsoft.com/office/powerpoint/2010/main" val="932238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map of a continent with a map and a map with a map and a map with a map and a map with a map and a map with a map and a map with a map and&#10;&#10;Description automatically generated">
            <a:extLst>
              <a:ext uri="{FF2B5EF4-FFF2-40B4-BE49-F238E27FC236}">
                <a16:creationId xmlns:a16="http://schemas.microsoft.com/office/drawing/2014/main" id="{5284FA84-AD66-1000-9D77-5C62C670378A}"/>
              </a:ext>
            </a:extLst>
          </p:cNvPr>
          <p:cNvPicPr>
            <a:picLocks noChangeAspect="1"/>
          </p:cNvPicPr>
          <p:nvPr/>
        </p:nvPicPr>
        <p:blipFill>
          <a:blip r:embed="rId3"/>
          <a:stretch>
            <a:fillRect/>
          </a:stretch>
        </p:blipFill>
        <p:spPr>
          <a:xfrm>
            <a:off x="5207530" y="1770063"/>
            <a:ext cx="6645275" cy="4143376"/>
          </a:xfrm>
          <a:prstGeom prst="rect">
            <a:avLst/>
          </a:prstGeom>
        </p:spPr>
      </p:pic>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a:solidFill>
            <a:srgbClr val="C5E0B4"/>
          </a:solidFill>
        </p:spPr>
        <p:txBody>
          <a:bodyPr/>
          <a:lstStyle/>
          <a:p>
            <a:r>
              <a:rPr lang="en-US"/>
              <a:t>Study Area &amp; Period</a:t>
            </a:r>
          </a:p>
        </p:txBody>
      </p:sp>
      <p:sp>
        <p:nvSpPr>
          <p:cNvPr id="35" name="Rectangle: Rounded Corners 34">
            <a:extLst>
              <a:ext uri="{FF2B5EF4-FFF2-40B4-BE49-F238E27FC236}">
                <a16:creationId xmlns:a16="http://schemas.microsoft.com/office/drawing/2014/main" id="{6AF63239-E4C5-CFF5-C82E-0E143588157B}"/>
              </a:ext>
            </a:extLst>
          </p:cNvPr>
          <p:cNvSpPr/>
          <p:nvPr/>
        </p:nvSpPr>
        <p:spPr>
          <a:xfrm>
            <a:off x="631372" y="2665170"/>
            <a:ext cx="4350327" cy="1207095"/>
          </a:xfrm>
          <a:prstGeom prst="roundRect">
            <a:avLst/>
          </a:prstGeom>
          <a:solidFill>
            <a:srgbClr val="C5E0B4"/>
          </a:solid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6" name="TextBox 35">
            <a:extLst>
              <a:ext uri="{FF2B5EF4-FFF2-40B4-BE49-F238E27FC236}">
                <a16:creationId xmlns:a16="http://schemas.microsoft.com/office/drawing/2014/main" id="{183B6388-AEAD-8877-5E70-997DC7670717}"/>
              </a:ext>
            </a:extLst>
          </p:cNvPr>
          <p:cNvSpPr txBox="1"/>
          <p:nvPr/>
        </p:nvSpPr>
        <p:spPr>
          <a:xfrm>
            <a:off x="821375" y="2795650"/>
            <a:ext cx="395596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Century Gothic"/>
              </a:rPr>
              <a:t>Study Area: </a:t>
            </a:r>
            <a:r>
              <a:rPr lang="en-US">
                <a:solidFill>
                  <a:schemeClr val="tx1">
                    <a:lumMod val="75000"/>
                    <a:lumOff val="25000"/>
                  </a:schemeClr>
                </a:solidFill>
                <a:latin typeface="Century Gothic"/>
              </a:rPr>
              <a:t>Northwestern Alaska </a:t>
            </a:r>
            <a:endParaRPr lang="en-US">
              <a:solidFill>
                <a:schemeClr val="tx1">
                  <a:lumMod val="75000"/>
                  <a:lumOff val="25000"/>
                </a:schemeClr>
              </a:solidFill>
              <a:latin typeface="Garamond"/>
            </a:endParaRPr>
          </a:p>
          <a:p>
            <a:pPr marL="285750" indent="-285750">
              <a:buFont typeface="Arial"/>
              <a:buChar char="•"/>
            </a:pPr>
            <a:r>
              <a:rPr lang="en-US">
                <a:solidFill>
                  <a:schemeClr val="tx1">
                    <a:lumMod val="75000"/>
                    <a:lumOff val="25000"/>
                  </a:schemeClr>
                </a:solidFill>
                <a:latin typeface="Century Gothic"/>
              </a:rPr>
              <a:t>Colville River</a:t>
            </a:r>
          </a:p>
          <a:p>
            <a:pPr marL="285750" indent="-285750">
              <a:buFont typeface="Arial"/>
              <a:buChar char="•"/>
            </a:pPr>
            <a:r>
              <a:rPr lang="en-US">
                <a:solidFill>
                  <a:schemeClr val="tx1">
                    <a:lumMod val="75000"/>
                    <a:lumOff val="25000"/>
                  </a:schemeClr>
                </a:solidFill>
                <a:latin typeface="Century Gothic"/>
              </a:rPr>
              <a:t>Kobuk River</a:t>
            </a:r>
          </a:p>
        </p:txBody>
      </p:sp>
      <p:pic>
        <p:nvPicPr>
          <p:cNvPr id="37" name="Graphic 36" descr="Globe outline">
            <a:extLst>
              <a:ext uri="{FF2B5EF4-FFF2-40B4-BE49-F238E27FC236}">
                <a16:creationId xmlns:a16="http://schemas.microsoft.com/office/drawing/2014/main" id="{DE44408C-01E3-8DBE-3B9C-9F8B2F7F5B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956" y="3020524"/>
            <a:ext cx="461817" cy="475505"/>
          </a:xfrm>
          <a:prstGeom prst="rect">
            <a:avLst/>
          </a:prstGeom>
        </p:spPr>
      </p:pic>
      <p:sp>
        <p:nvSpPr>
          <p:cNvPr id="38" name="Rectangle: Rounded Corners 37">
            <a:extLst>
              <a:ext uri="{FF2B5EF4-FFF2-40B4-BE49-F238E27FC236}">
                <a16:creationId xmlns:a16="http://schemas.microsoft.com/office/drawing/2014/main" id="{EF37FD48-8FE6-04E3-5DF0-396D0B60FA43}"/>
              </a:ext>
            </a:extLst>
          </p:cNvPr>
          <p:cNvSpPr/>
          <p:nvPr/>
        </p:nvSpPr>
        <p:spPr>
          <a:xfrm>
            <a:off x="622613" y="4313723"/>
            <a:ext cx="4350327" cy="900544"/>
          </a:xfrm>
          <a:prstGeom prst="roundRect">
            <a:avLst/>
          </a:prstGeom>
          <a:solidFill>
            <a:srgbClr val="C5E0B4"/>
          </a:solid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9" name="TextBox 38">
            <a:extLst>
              <a:ext uri="{FF2B5EF4-FFF2-40B4-BE49-F238E27FC236}">
                <a16:creationId xmlns:a16="http://schemas.microsoft.com/office/drawing/2014/main" id="{7A00A4B6-B161-2657-1556-7A00D9A0289B}"/>
              </a:ext>
            </a:extLst>
          </p:cNvPr>
          <p:cNvSpPr txBox="1"/>
          <p:nvPr/>
        </p:nvSpPr>
        <p:spPr>
          <a:xfrm>
            <a:off x="812616" y="4435445"/>
            <a:ext cx="395596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Century Gothic"/>
              </a:rPr>
              <a:t>Study Period: </a:t>
            </a:r>
            <a:r>
              <a:rPr lang="en-US">
                <a:solidFill>
                  <a:schemeClr val="tx1">
                    <a:lumMod val="75000"/>
                    <a:lumOff val="25000"/>
                  </a:schemeClr>
                </a:solidFill>
                <a:latin typeface="Century Gothic"/>
              </a:rPr>
              <a:t>2017–2023, September to November </a:t>
            </a:r>
          </a:p>
        </p:txBody>
      </p:sp>
      <p:pic>
        <p:nvPicPr>
          <p:cNvPr id="41" name="Graphic 40" descr="Stopwatch with solid fill">
            <a:extLst>
              <a:ext uri="{FF2B5EF4-FFF2-40B4-BE49-F238E27FC236}">
                <a16:creationId xmlns:a16="http://schemas.microsoft.com/office/drawing/2014/main" id="{ECB271FA-D2D9-C0AD-0ED9-F392A9C7E05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082" y="4527586"/>
            <a:ext cx="490195" cy="474484"/>
          </a:xfrm>
          <a:prstGeom prst="rect">
            <a:avLst/>
          </a:prstGeom>
        </p:spPr>
      </p:pic>
      <p:grpSp>
        <p:nvGrpSpPr>
          <p:cNvPr id="29" name="Group 28">
            <a:extLst>
              <a:ext uri="{FF2B5EF4-FFF2-40B4-BE49-F238E27FC236}">
                <a16:creationId xmlns:a16="http://schemas.microsoft.com/office/drawing/2014/main" id="{CE446BA1-8D69-8670-0C28-FC7E84E16706}"/>
              </a:ext>
            </a:extLst>
          </p:cNvPr>
          <p:cNvGrpSpPr/>
          <p:nvPr/>
        </p:nvGrpSpPr>
        <p:grpSpPr>
          <a:xfrm>
            <a:off x="5098330" y="2518976"/>
            <a:ext cx="6140207" cy="3912295"/>
            <a:chOff x="5098330" y="2518976"/>
            <a:chExt cx="6140207" cy="3912295"/>
          </a:xfrm>
        </p:grpSpPr>
        <p:sp>
          <p:nvSpPr>
            <p:cNvPr id="17" name="TextBox 16">
              <a:extLst>
                <a:ext uri="{FF2B5EF4-FFF2-40B4-BE49-F238E27FC236}">
                  <a16:creationId xmlns:a16="http://schemas.microsoft.com/office/drawing/2014/main" id="{FF3E25FD-41E5-33BA-E31F-61449BD294A5}"/>
                </a:ext>
              </a:extLst>
            </p:cNvPr>
            <p:cNvSpPr txBox="1"/>
            <p:nvPr/>
          </p:nvSpPr>
          <p:spPr>
            <a:xfrm>
              <a:off x="7726875" y="2518976"/>
              <a:ext cx="1333362" cy="29238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a:solidFill>
                    <a:schemeClr val="tx1">
                      <a:lumMod val="75000"/>
                      <a:lumOff val="25000"/>
                    </a:schemeClr>
                  </a:solidFill>
                  <a:latin typeface="Century Gothic"/>
                </a:rPr>
                <a:t>Colville River</a:t>
              </a:r>
            </a:p>
          </p:txBody>
        </p:sp>
        <p:sp>
          <p:nvSpPr>
            <p:cNvPr id="21" name="TextBox 20">
              <a:extLst>
                <a:ext uri="{FF2B5EF4-FFF2-40B4-BE49-F238E27FC236}">
                  <a16:creationId xmlns:a16="http://schemas.microsoft.com/office/drawing/2014/main" id="{04BBA7F8-853A-3550-C464-C02ABE5503A8}"/>
                </a:ext>
              </a:extLst>
            </p:cNvPr>
            <p:cNvSpPr txBox="1"/>
            <p:nvPr/>
          </p:nvSpPr>
          <p:spPr>
            <a:xfrm>
              <a:off x="7620771" y="4435711"/>
              <a:ext cx="1214609" cy="29238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a:solidFill>
                    <a:schemeClr val="tx1">
                      <a:lumMod val="75000"/>
                      <a:lumOff val="25000"/>
                    </a:schemeClr>
                  </a:solidFill>
                  <a:latin typeface="Century Gothic"/>
                </a:rPr>
                <a:t>Kobuk River</a:t>
              </a:r>
            </a:p>
          </p:txBody>
        </p:sp>
        <p:sp>
          <p:nvSpPr>
            <p:cNvPr id="3" name="TextBox 2">
              <a:extLst>
                <a:ext uri="{FF2B5EF4-FFF2-40B4-BE49-F238E27FC236}">
                  <a16:creationId xmlns:a16="http://schemas.microsoft.com/office/drawing/2014/main" id="{16F3140A-652D-AA82-80C2-8B8C17013397}"/>
                </a:ext>
              </a:extLst>
            </p:cNvPr>
            <p:cNvSpPr txBox="1"/>
            <p:nvPr/>
          </p:nvSpPr>
          <p:spPr>
            <a:xfrm>
              <a:off x="7062784" y="5444955"/>
              <a:ext cx="264583" cy="2769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chemeClr val="tx1">
                      <a:lumMod val="75000"/>
                      <a:lumOff val="25000"/>
                    </a:schemeClr>
                  </a:solidFill>
                  <a:latin typeface="Century Gothic"/>
                </a:rPr>
                <a:t>0</a:t>
              </a:r>
            </a:p>
          </p:txBody>
        </p:sp>
        <p:sp>
          <p:nvSpPr>
            <p:cNvPr id="18" name="TextBox 17">
              <a:extLst>
                <a:ext uri="{FF2B5EF4-FFF2-40B4-BE49-F238E27FC236}">
                  <a16:creationId xmlns:a16="http://schemas.microsoft.com/office/drawing/2014/main" id="{FCEE00E7-05AE-3309-FE65-9543101AE018}"/>
                </a:ext>
              </a:extLst>
            </p:cNvPr>
            <p:cNvSpPr txBox="1"/>
            <p:nvPr/>
          </p:nvSpPr>
          <p:spPr>
            <a:xfrm>
              <a:off x="8721041" y="5447205"/>
              <a:ext cx="486833" cy="2769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chemeClr val="tx1">
                      <a:lumMod val="75000"/>
                      <a:lumOff val="25000"/>
                    </a:schemeClr>
                  </a:solidFill>
                  <a:latin typeface="Century Gothic"/>
                </a:rPr>
                <a:t>100</a:t>
              </a:r>
            </a:p>
          </p:txBody>
        </p:sp>
        <p:sp>
          <p:nvSpPr>
            <p:cNvPr id="20" name="TextBox 19">
              <a:extLst>
                <a:ext uri="{FF2B5EF4-FFF2-40B4-BE49-F238E27FC236}">
                  <a16:creationId xmlns:a16="http://schemas.microsoft.com/office/drawing/2014/main" id="{843BCB90-849D-1C73-A639-419FCF341D02}"/>
                </a:ext>
              </a:extLst>
            </p:cNvPr>
            <p:cNvSpPr txBox="1"/>
            <p:nvPr/>
          </p:nvSpPr>
          <p:spPr>
            <a:xfrm>
              <a:off x="7838659" y="5450771"/>
              <a:ext cx="389417" cy="2769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chemeClr val="tx1">
                      <a:lumMod val="75000"/>
                      <a:lumOff val="25000"/>
                    </a:schemeClr>
                  </a:solidFill>
                  <a:latin typeface="Century Gothic"/>
                </a:rPr>
                <a:t>50</a:t>
              </a:r>
              <a:endParaRPr lang="en-US" sz="1200">
                <a:solidFill>
                  <a:schemeClr val="tx1">
                    <a:lumMod val="75000"/>
                    <a:lumOff val="25000"/>
                  </a:schemeClr>
                </a:solidFill>
              </a:endParaRPr>
            </a:p>
          </p:txBody>
        </p:sp>
        <p:sp>
          <p:nvSpPr>
            <p:cNvPr id="22" name="TextBox 21">
              <a:extLst>
                <a:ext uri="{FF2B5EF4-FFF2-40B4-BE49-F238E27FC236}">
                  <a16:creationId xmlns:a16="http://schemas.microsoft.com/office/drawing/2014/main" id="{76A43639-17DF-3983-EF60-E56BDF8551F3}"/>
                </a:ext>
              </a:extLst>
            </p:cNvPr>
            <p:cNvSpPr txBox="1"/>
            <p:nvPr/>
          </p:nvSpPr>
          <p:spPr>
            <a:xfrm>
              <a:off x="9038260" y="5450770"/>
              <a:ext cx="709083" cy="2769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chemeClr val="tx1">
                      <a:lumMod val="75000"/>
                      <a:lumOff val="25000"/>
                    </a:schemeClr>
                  </a:solidFill>
                  <a:latin typeface="Century Gothic"/>
                </a:rPr>
                <a:t>Miles</a:t>
              </a:r>
            </a:p>
          </p:txBody>
        </p:sp>
        <p:sp>
          <p:nvSpPr>
            <p:cNvPr id="24" name="TextBox 23">
              <a:extLst>
                <a:ext uri="{FF2B5EF4-FFF2-40B4-BE49-F238E27FC236}">
                  <a16:creationId xmlns:a16="http://schemas.microsoft.com/office/drawing/2014/main" id="{58433EB6-D165-329B-EE2C-6E22079274A7}"/>
                </a:ext>
              </a:extLst>
            </p:cNvPr>
            <p:cNvSpPr txBox="1"/>
            <p:nvPr/>
          </p:nvSpPr>
          <p:spPr>
            <a:xfrm>
              <a:off x="10503613" y="4814886"/>
              <a:ext cx="734924" cy="2769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chemeClr val="tx1">
                      <a:lumMod val="75000"/>
                      <a:lumOff val="25000"/>
                    </a:schemeClr>
                  </a:solidFill>
                  <a:latin typeface="Century Gothic"/>
                </a:rPr>
                <a:t>Alaska</a:t>
              </a:r>
            </a:p>
          </p:txBody>
        </p:sp>
        <p:sp>
          <p:nvSpPr>
            <p:cNvPr id="43" name="TextBox 42">
              <a:extLst>
                <a:ext uri="{FF2B5EF4-FFF2-40B4-BE49-F238E27FC236}">
                  <a16:creationId xmlns:a16="http://schemas.microsoft.com/office/drawing/2014/main" id="{B9BD8CC9-489A-8BFA-9A61-BE6DAFAF4FB0}"/>
                </a:ext>
              </a:extLst>
            </p:cNvPr>
            <p:cNvSpPr txBox="1"/>
            <p:nvPr/>
          </p:nvSpPr>
          <p:spPr>
            <a:xfrm>
              <a:off x="5098330" y="6123494"/>
              <a:ext cx="4381499"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cs typeface="Calibri"/>
                </a:rPr>
                <a:t>Basemap: ESRI, GEBCO, Garmin, NaturalVue</a:t>
              </a:r>
              <a:endParaRPr lang="en-US" sz="1400" b="1">
                <a:solidFill>
                  <a:schemeClr val="tx1">
                    <a:lumMod val="75000"/>
                    <a:lumOff val="25000"/>
                  </a:schemeClr>
                </a:solidFill>
                <a:latin typeface="Century Gothic"/>
              </a:endParaRPr>
            </a:p>
          </p:txBody>
        </p:sp>
        <p:sp>
          <p:nvSpPr>
            <p:cNvPr id="47" name="TextBox 46">
              <a:extLst>
                <a:ext uri="{FF2B5EF4-FFF2-40B4-BE49-F238E27FC236}">
                  <a16:creationId xmlns:a16="http://schemas.microsoft.com/office/drawing/2014/main" id="{182AE56F-2963-C630-559B-C8315D6F149A}"/>
                </a:ext>
              </a:extLst>
            </p:cNvPr>
            <p:cNvSpPr txBox="1"/>
            <p:nvPr/>
          </p:nvSpPr>
          <p:spPr>
            <a:xfrm>
              <a:off x="5302065" y="5443872"/>
              <a:ext cx="1789598" cy="28469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50">
                  <a:solidFill>
                    <a:schemeClr val="tx1">
                      <a:lumMod val="75000"/>
                      <a:lumOff val="25000"/>
                    </a:schemeClr>
                  </a:solidFill>
                  <a:latin typeface="Century Gothic"/>
                </a:rPr>
                <a:t>Crossing Zones</a:t>
              </a:r>
            </a:p>
          </p:txBody>
        </p:sp>
        <p:sp>
          <p:nvSpPr>
            <p:cNvPr id="51" name="TextBox 50">
              <a:extLst>
                <a:ext uri="{FF2B5EF4-FFF2-40B4-BE49-F238E27FC236}">
                  <a16:creationId xmlns:a16="http://schemas.microsoft.com/office/drawing/2014/main" id="{929F45E9-D5D3-F0E7-FAC3-2C3CFC5FDCDA}"/>
                </a:ext>
              </a:extLst>
            </p:cNvPr>
            <p:cNvSpPr txBox="1"/>
            <p:nvPr/>
          </p:nvSpPr>
          <p:spPr>
            <a:xfrm>
              <a:off x="5318139" y="5264182"/>
              <a:ext cx="1466487" cy="29238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50">
                  <a:solidFill>
                    <a:schemeClr val="tx1">
                      <a:lumMod val="75000"/>
                      <a:lumOff val="25000"/>
                    </a:schemeClr>
                  </a:solidFill>
                  <a:latin typeface="Century Gothic"/>
                </a:rPr>
                <a:t>Rivers</a:t>
              </a:r>
            </a:p>
          </p:txBody>
        </p:sp>
        <p:cxnSp>
          <p:nvCxnSpPr>
            <p:cNvPr id="52" name="Straight Arrow Connector 51">
              <a:extLst>
                <a:ext uri="{FF2B5EF4-FFF2-40B4-BE49-F238E27FC236}">
                  <a16:creationId xmlns:a16="http://schemas.microsoft.com/office/drawing/2014/main" id="{FA5BD507-47AF-AB0A-9899-15334BB60B1E}"/>
                </a:ext>
              </a:extLst>
            </p:cNvPr>
            <p:cNvCxnSpPr/>
            <p:nvPr/>
          </p:nvCxnSpPr>
          <p:spPr>
            <a:xfrm>
              <a:off x="8366147" y="6012758"/>
              <a:ext cx="1721506" cy="1781"/>
            </a:xfrm>
            <a:prstGeom prst="straightConnector1">
              <a:avLst/>
            </a:prstGeom>
            <a:ln w="28575">
              <a:noFill/>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9A25D991-AB6E-729B-647C-76D7CD5E4C53}"/>
                </a:ext>
              </a:extLst>
            </p:cNvPr>
            <p:cNvCxnSpPr/>
            <p:nvPr/>
          </p:nvCxnSpPr>
          <p:spPr>
            <a:xfrm flipH="1">
              <a:off x="8380210" y="5919264"/>
              <a:ext cx="1778" cy="103316"/>
            </a:xfrm>
            <a:prstGeom prst="straightConnector1">
              <a:avLst/>
            </a:prstGeom>
            <a:ln w="28575">
              <a:no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B7B3046-D3BE-F911-8721-81544826AD36}"/>
                </a:ext>
              </a:extLst>
            </p:cNvPr>
            <p:cNvCxnSpPr>
              <a:cxnSpLocks/>
            </p:cNvCxnSpPr>
            <p:nvPr/>
          </p:nvCxnSpPr>
          <p:spPr>
            <a:xfrm flipH="1">
              <a:off x="10066065" y="5921346"/>
              <a:ext cx="2572" cy="103256"/>
            </a:xfrm>
            <a:prstGeom prst="straightConnector1">
              <a:avLst/>
            </a:prstGeom>
            <a:ln w="28575">
              <a:no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5247A85-5942-BC33-4509-A6061648244D}"/>
                </a:ext>
              </a:extLst>
            </p:cNvPr>
            <p:cNvCxnSpPr>
              <a:cxnSpLocks/>
            </p:cNvCxnSpPr>
            <p:nvPr/>
          </p:nvCxnSpPr>
          <p:spPr>
            <a:xfrm flipH="1">
              <a:off x="9205145" y="5904832"/>
              <a:ext cx="1778" cy="117694"/>
            </a:xfrm>
            <a:prstGeom prst="straightConnector1">
              <a:avLst/>
            </a:prstGeom>
            <a:ln w="28575">
              <a:no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B18E0CC-42AF-FDB5-C71E-321F03F086FD}"/>
                </a:ext>
              </a:extLst>
            </p:cNvPr>
            <p:cNvCxnSpPr>
              <a:cxnSpLocks/>
            </p:cNvCxnSpPr>
            <p:nvPr/>
          </p:nvCxnSpPr>
          <p:spPr>
            <a:xfrm flipH="1">
              <a:off x="9643944" y="5925896"/>
              <a:ext cx="1778" cy="99722"/>
            </a:xfrm>
            <a:prstGeom prst="straightConnector1">
              <a:avLst/>
            </a:prstGeom>
            <a:ln w="12700">
              <a:no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0DB4C19-C5D6-2579-3E8A-34E7B3E0A3CA}"/>
                </a:ext>
              </a:extLst>
            </p:cNvPr>
            <p:cNvCxnSpPr>
              <a:cxnSpLocks/>
            </p:cNvCxnSpPr>
            <p:nvPr/>
          </p:nvCxnSpPr>
          <p:spPr>
            <a:xfrm flipH="1">
              <a:off x="8787501" y="5922159"/>
              <a:ext cx="1778" cy="96128"/>
            </a:xfrm>
            <a:prstGeom prst="straightConnector1">
              <a:avLst/>
            </a:prstGeom>
            <a:ln w="12700">
              <a:no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AF0AC803-AC90-D66E-4346-BB2B9220D46D}"/>
                </a:ext>
              </a:extLst>
            </p:cNvPr>
            <p:cNvSpPr/>
            <p:nvPr/>
          </p:nvSpPr>
          <p:spPr>
            <a:xfrm>
              <a:off x="5250293" y="5521051"/>
              <a:ext cx="130610" cy="130789"/>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3" name="Rectangle: Rounded Corners 22">
              <a:extLst>
                <a:ext uri="{FF2B5EF4-FFF2-40B4-BE49-F238E27FC236}">
                  <a16:creationId xmlns:a16="http://schemas.microsoft.com/office/drawing/2014/main" id="{AC0C0EC3-6EA2-3BAE-1923-5864FCCC360D}"/>
                </a:ext>
              </a:extLst>
            </p:cNvPr>
            <p:cNvSpPr/>
            <p:nvPr/>
          </p:nvSpPr>
          <p:spPr>
            <a:xfrm>
              <a:off x="5248626" y="5333546"/>
              <a:ext cx="130037" cy="13201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5" name="Rectangle: Rounded Corners 24">
              <a:extLst>
                <a:ext uri="{FF2B5EF4-FFF2-40B4-BE49-F238E27FC236}">
                  <a16:creationId xmlns:a16="http://schemas.microsoft.com/office/drawing/2014/main" id="{2146A3B4-3839-52C6-8633-AD9677195E3B}"/>
                </a:ext>
              </a:extLst>
            </p:cNvPr>
            <p:cNvSpPr/>
            <p:nvPr/>
          </p:nvSpPr>
          <p:spPr>
            <a:xfrm>
              <a:off x="5255304" y="5729502"/>
              <a:ext cx="125768" cy="129220"/>
            </a:xfrm>
            <a:prstGeom prst="roundRect">
              <a:avLst/>
            </a:prstGeom>
            <a:solidFill>
              <a:srgbClr val="8870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7" name="TextBox 26">
              <a:extLst>
                <a:ext uri="{FF2B5EF4-FFF2-40B4-BE49-F238E27FC236}">
                  <a16:creationId xmlns:a16="http://schemas.microsoft.com/office/drawing/2014/main" id="{29FA395E-2702-7BAE-EDD5-D28708FED465}"/>
                </a:ext>
              </a:extLst>
            </p:cNvPr>
            <p:cNvSpPr txBox="1"/>
            <p:nvPr/>
          </p:nvSpPr>
          <p:spPr>
            <a:xfrm>
              <a:off x="5314301" y="5655638"/>
              <a:ext cx="1738798" cy="28469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50">
                  <a:solidFill>
                    <a:schemeClr val="tx1">
                      <a:lumMod val="75000"/>
                      <a:lumOff val="25000"/>
                    </a:schemeClr>
                  </a:solidFill>
                  <a:latin typeface="Century Gothic"/>
                </a:rPr>
                <a:t>Park Boundaries</a:t>
              </a:r>
              <a:endParaRPr lang="en-US">
                <a:solidFill>
                  <a:schemeClr val="tx1">
                    <a:lumMod val="75000"/>
                    <a:lumOff val="25000"/>
                  </a:schemeClr>
                </a:solidFill>
              </a:endParaRPr>
            </a:p>
          </p:txBody>
        </p:sp>
      </p:grpSp>
      <p:pic>
        <p:nvPicPr>
          <p:cNvPr id="2" name="Picture 1" descr="A black arrow pointing up&#10;&#10;Description automatically generated">
            <a:extLst>
              <a:ext uri="{FF2B5EF4-FFF2-40B4-BE49-F238E27FC236}">
                <a16:creationId xmlns:a16="http://schemas.microsoft.com/office/drawing/2014/main" id="{0C3E4526-9D3E-9301-A036-FD1413F77926}"/>
              </a:ext>
            </a:extLst>
          </p:cNvPr>
          <p:cNvPicPr>
            <a:picLocks noChangeAspect="1"/>
          </p:cNvPicPr>
          <p:nvPr/>
        </p:nvPicPr>
        <p:blipFill>
          <a:blip r:embed="rId8"/>
          <a:stretch>
            <a:fillRect/>
          </a:stretch>
        </p:blipFill>
        <p:spPr>
          <a:xfrm>
            <a:off x="5422408" y="2019100"/>
            <a:ext cx="434931" cy="641127"/>
          </a:xfrm>
          <a:prstGeom prst="rect">
            <a:avLst/>
          </a:prstGeom>
        </p:spPr>
      </p:pic>
      <p:sp>
        <p:nvSpPr>
          <p:cNvPr id="6" name="TextBox 5">
            <a:extLst>
              <a:ext uri="{FF2B5EF4-FFF2-40B4-BE49-F238E27FC236}">
                <a16:creationId xmlns:a16="http://schemas.microsoft.com/office/drawing/2014/main" id="{73F112DF-C4A6-D024-774C-1B540A8E57CD}"/>
              </a:ext>
            </a:extLst>
          </p:cNvPr>
          <p:cNvSpPr txBox="1"/>
          <p:nvPr/>
        </p:nvSpPr>
        <p:spPr>
          <a:xfrm>
            <a:off x="5492548" y="1834434"/>
            <a:ext cx="295053" cy="2846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50">
                <a:solidFill>
                  <a:schemeClr val="tx1">
                    <a:lumMod val="75000"/>
                    <a:lumOff val="25000"/>
                  </a:schemeClr>
                </a:solidFill>
                <a:latin typeface="Century Gothic"/>
              </a:rPr>
              <a:t>N</a:t>
            </a:r>
          </a:p>
        </p:txBody>
      </p:sp>
      <p:cxnSp>
        <p:nvCxnSpPr>
          <p:cNvPr id="16" name="Straight Arrow Connector 15">
            <a:extLst>
              <a:ext uri="{FF2B5EF4-FFF2-40B4-BE49-F238E27FC236}">
                <a16:creationId xmlns:a16="http://schemas.microsoft.com/office/drawing/2014/main" id="{4EC9A896-F75F-1E3E-0323-4489555D167C}"/>
              </a:ext>
            </a:extLst>
          </p:cNvPr>
          <p:cNvCxnSpPr/>
          <p:nvPr/>
        </p:nvCxnSpPr>
        <p:spPr>
          <a:xfrm flipV="1">
            <a:off x="7168617" y="5753391"/>
            <a:ext cx="1891620" cy="4653"/>
          </a:xfrm>
          <a:prstGeom prst="straightConnector1">
            <a:avLst/>
          </a:prstGeom>
          <a:ln w="12700"/>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001E2599-53E6-1E33-8C79-0B6C1EB73AAF}"/>
              </a:ext>
            </a:extLst>
          </p:cNvPr>
          <p:cNvCxnSpPr/>
          <p:nvPr/>
        </p:nvCxnSpPr>
        <p:spPr>
          <a:xfrm>
            <a:off x="7197790" y="5655111"/>
            <a:ext cx="2107" cy="98204"/>
          </a:xfrm>
          <a:prstGeom prst="straightConnector1">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C267778-C195-85D2-81EA-A6CC025FFF6B}"/>
              </a:ext>
            </a:extLst>
          </p:cNvPr>
          <p:cNvCxnSpPr>
            <a:cxnSpLocks/>
          </p:cNvCxnSpPr>
          <p:nvPr/>
        </p:nvCxnSpPr>
        <p:spPr>
          <a:xfrm>
            <a:off x="8020893" y="5655110"/>
            <a:ext cx="2107" cy="98204"/>
          </a:xfrm>
          <a:prstGeom prst="straightConnector1">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2BE692B-2741-80F8-2B4B-65574AD7CA4B}"/>
              </a:ext>
            </a:extLst>
          </p:cNvPr>
          <p:cNvCxnSpPr>
            <a:cxnSpLocks/>
          </p:cNvCxnSpPr>
          <p:nvPr/>
        </p:nvCxnSpPr>
        <p:spPr>
          <a:xfrm>
            <a:off x="8944638" y="5655109"/>
            <a:ext cx="2107" cy="98204"/>
          </a:xfrm>
          <a:prstGeom prst="straightConnector1">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5648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a:solidFill>
            <a:srgbClr val="C5E0B4"/>
          </a:solidFill>
        </p:spPr>
        <p:txBody>
          <a:bodyPr/>
          <a:lstStyle/>
          <a:p>
            <a:r>
              <a:rPr lang="en-US"/>
              <a:t>Partners</a:t>
            </a:r>
          </a:p>
        </p:txBody>
      </p:sp>
      <p:sp>
        <p:nvSpPr>
          <p:cNvPr id="4" name="Content Placeholder 6">
            <a:extLst>
              <a:ext uri="{FF2B5EF4-FFF2-40B4-BE49-F238E27FC236}">
                <a16:creationId xmlns:a16="http://schemas.microsoft.com/office/drawing/2014/main" id="{1AEB6A81-4F49-6F52-9064-6F85B44EC483}"/>
              </a:ext>
            </a:extLst>
          </p:cNvPr>
          <p:cNvSpPr txBox="1">
            <a:spLocks/>
          </p:cNvSpPr>
          <p:nvPr/>
        </p:nvSpPr>
        <p:spPr>
          <a:xfrm>
            <a:off x="211475" y="1326705"/>
            <a:ext cx="9712395" cy="115212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a:ea typeface="+mj-lt"/>
                <a:cs typeface="+mj-lt"/>
              </a:rPr>
              <a:t>Dr. Kyle Joly, Wildlife Biologist </a:t>
            </a:r>
            <a:endParaRPr lang="en-US"/>
          </a:p>
          <a:p>
            <a:pPr>
              <a:lnSpc>
                <a:spcPct val="100000"/>
              </a:lnSpc>
              <a:spcBef>
                <a:spcPts val="0"/>
              </a:spcBef>
            </a:pPr>
            <a:r>
              <a:rPr lang="en-US" sz="2400"/>
              <a:t>National Parks Service – Region 11: Alaska</a:t>
            </a:r>
          </a:p>
        </p:txBody>
      </p:sp>
      <p:grpSp>
        <p:nvGrpSpPr>
          <p:cNvPr id="10" name="Group 9">
            <a:extLst>
              <a:ext uri="{FF2B5EF4-FFF2-40B4-BE49-F238E27FC236}">
                <a16:creationId xmlns:a16="http://schemas.microsoft.com/office/drawing/2014/main" id="{A7358F72-AE6C-252A-3227-C5D64A83BE73}"/>
              </a:ext>
            </a:extLst>
          </p:cNvPr>
          <p:cNvGrpSpPr/>
          <p:nvPr/>
        </p:nvGrpSpPr>
        <p:grpSpPr>
          <a:xfrm>
            <a:off x="1518972" y="1812842"/>
            <a:ext cx="9149248" cy="4855508"/>
            <a:chOff x="1081041" y="1471256"/>
            <a:chExt cx="10042628" cy="5284680"/>
          </a:xfrm>
        </p:grpSpPr>
        <p:pic>
          <p:nvPicPr>
            <p:cNvPr id="2" name="Graphic 1">
              <a:extLst>
                <a:ext uri="{FF2B5EF4-FFF2-40B4-BE49-F238E27FC236}">
                  <a16:creationId xmlns:a16="http://schemas.microsoft.com/office/drawing/2014/main" id="{CD52A9A3-8C32-A4B7-6CDC-F920330B61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35777" y="2101005"/>
              <a:ext cx="3575597" cy="4654931"/>
            </a:xfrm>
            <a:prstGeom prst="rect">
              <a:avLst/>
            </a:prstGeom>
          </p:spPr>
        </p:pic>
        <p:cxnSp>
          <p:nvCxnSpPr>
            <p:cNvPr id="31" name="Straight Arrow Connector 30">
              <a:extLst>
                <a:ext uri="{FF2B5EF4-FFF2-40B4-BE49-F238E27FC236}">
                  <a16:creationId xmlns:a16="http://schemas.microsoft.com/office/drawing/2014/main" id="{7831F15F-6056-99E2-6F71-BAB4BFBB4A70}"/>
                </a:ext>
              </a:extLst>
            </p:cNvPr>
            <p:cNvCxnSpPr>
              <a:cxnSpLocks/>
            </p:cNvCxnSpPr>
            <p:nvPr/>
          </p:nvCxnSpPr>
          <p:spPr>
            <a:xfrm>
              <a:off x="3891883" y="4162937"/>
              <a:ext cx="966332" cy="13542"/>
            </a:xfrm>
            <a:prstGeom prst="straightConnector1">
              <a:avLst/>
            </a:prstGeom>
            <a:ln w="12700">
              <a:solidFill>
                <a:srgbClr val="6E4A3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98298D8-AA41-D6D4-2122-C6797E01A62F}"/>
                </a:ext>
              </a:extLst>
            </p:cNvPr>
            <p:cNvCxnSpPr>
              <a:cxnSpLocks/>
            </p:cNvCxnSpPr>
            <p:nvPr/>
          </p:nvCxnSpPr>
          <p:spPr>
            <a:xfrm flipV="1">
              <a:off x="6783342" y="1505103"/>
              <a:ext cx="1604312" cy="1624498"/>
            </a:xfrm>
            <a:prstGeom prst="straightConnector1">
              <a:avLst/>
            </a:prstGeom>
            <a:ln w="12700">
              <a:solidFill>
                <a:srgbClr val="6E4A30"/>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7338546-922A-D9D2-ABCA-955DFD5418FF}"/>
                </a:ext>
              </a:extLst>
            </p:cNvPr>
            <p:cNvCxnSpPr/>
            <p:nvPr/>
          </p:nvCxnSpPr>
          <p:spPr>
            <a:xfrm>
              <a:off x="6257159" y="3924358"/>
              <a:ext cx="368689" cy="247187"/>
            </a:xfrm>
            <a:prstGeom prst="straightConnector1">
              <a:avLst/>
            </a:prstGeom>
            <a:ln w="12700">
              <a:solidFill>
                <a:srgbClr val="6E4A30"/>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D337CFCD-D101-6D5A-2077-602E69D7E846}"/>
                </a:ext>
              </a:extLst>
            </p:cNvPr>
            <p:cNvCxnSpPr>
              <a:cxnSpLocks/>
            </p:cNvCxnSpPr>
            <p:nvPr/>
          </p:nvCxnSpPr>
          <p:spPr>
            <a:xfrm>
              <a:off x="4458444" y="4825776"/>
              <a:ext cx="1164437" cy="946695"/>
            </a:xfrm>
            <a:prstGeom prst="straightConnector1">
              <a:avLst/>
            </a:prstGeom>
            <a:ln w="12700">
              <a:solidFill>
                <a:srgbClr val="6E4A3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EBA84F4-B7A0-9024-D986-5B2A534ABC4F}"/>
                </a:ext>
              </a:extLst>
            </p:cNvPr>
            <p:cNvCxnSpPr>
              <a:cxnSpLocks/>
            </p:cNvCxnSpPr>
            <p:nvPr/>
          </p:nvCxnSpPr>
          <p:spPr>
            <a:xfrm flipV="1">
              <a:off x="4376945" y="5779769"/>
              <a:ext cx="1242309" cy="742621"/>
            </a:xfrm>
            <a:prstGeom prst="straightConnector1">
              <a:avLst/>
            </a:prstGeom>
            <a:ln w="12700">
              <a:solidFill>
                <a:srgbClr val="6E4A3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DAC638F-4286-1A5C-2B55-7F9C9C560940}"/>
                </a:ext>
              </a:extLst>
            </p:cNvPr>
            <p:cNvCxnSpPr>
              <a:cxnSpLocks/>
            </p:cNvCxnSpPr>
            <p:nvPr/>
          </p:nvCxnSpPr>
          <p:spPr>
            <a:xfrm>
              <a:off x="5634970" y="3504335"/>
              <a:ext cx="582037" cy="386620"/>
            </a:xfrm>
            <a:prstGeom prst="straightConnector1">
              <a:avLst/>
            </a:prstGeom>
            <a:ln w="12700">
              <a:solidFill>
                <a:srgbClr val="6E4A3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0DE8E01-ED2B-A0D6-E3FF-A07CF60C3AFF}"/>
                </a:ext>
              </a:extLst>
            </p:cNvPr>
            <p:cNvCxnSpPr>
              <a:cxnSpLocks/>
            </p:cNvCxnSpPr>
            <p:nvPr/>
          </p:nvCxnSpPr>
          <p:spPr>
            <a:xfrm>
              <a:off x="6132494" y="3834812"/>
              <a:ext cx="66810" cy="39791"/>
            </a:xfrm>
            <a:prstGeom prst="straightConnector1">
              <a:avLst/>
            </a:prstGeom>
            <a:ln w="12700">
              <a:solidFill>
                <a:srgbClr val="6E4A30"/>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798B9E8-324E-1BC4-F2C9-BC0CA5ED213A}"/>
                </a:ext>
              </a:extLst>
            </p:cNvPr>
            <p:cNvCxnSpPr>
              <a:cxnSpLocks/>
            </p:cNvCxnSpPr>
            <p:nvPr/>
          </p:nvCxnSpPr>
          <p:spPr>
            <a:xfrm>
              <a:off x="3869825" y="2315134"/>
              <a:ext cx="1213592" cy="810226"/>
            </a:xfrm>
            <a:prstGeom prst="straightConnector1">
              <a:avLst/>
            </a:prstGeom>
            <a:ln w="12700">
              <a:solidFill>
                <a:srgbClr val="6E4A3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7920009-C027-0DAA-6E6B-53ABAE4B470F}"/>
                </a:ext>
              </a:extLst>
            </p:cNvPr>
            <p:cNvCxnSpPr>
              <a:cxnSpLocks/>
            </p:cNvCxnSpPr>
            <p:nvPr/>
          </p:nvCxnSpPr>
          <p:spPr>
            <a:xfrm>
              <a:off x="5564353" y="4174800"/>
              <a:ext cx="1066346" cy="1680"/>
            </a:xfrm>
            <a:prstGeom prst="straightConnector1">
              <a:avLst/>
            </a:prstGeom>
            <a:ln w="12700">
              <a:solidFill>
                <a:srgbClr val="6E4A3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DEDD9AE0-6399-E445-B5AB-BBC91D7F0C1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628425" y="4775654"/>
              <a:ext cx="2838999" cy="1767202"/>
            </a:xfrm>
            <a:prstGeom prst="rect">
              <a:avLst/>
            </a:prstGeom>
            <a:ln>
              <a:noFill/>
            </a:ln>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27AF332A-07A2-2A02-5EBF-17FD056EEAB2}"/>
                </a:ext>
              </a:extLst>
            </p:cNvPr>
            <p:cNvSpPr/>
            <p:nvPr/>
          </p:nvSpPr>
          <p:spPr>
            <a:xfrm>
              <a:off x="6240902" y="3902798"/>
              <a:ext cx="107829" cy="395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B29F2E6-E7C9-6EEF-5F99-E291924A0D97}"/>
                </a:ext>
              </a:extLst>
            </p:cNvPr>
            <p:cNvSpPr/>
            <p:nvPr/>
          </p:nvSpPr>
          <p:spPr>
            <a:xfrm rot="5400000">
              <a:off x="6376793" y="3971366"/>
              <a:ext cx="118613" cy="467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5CC7E7A-1EC2-0105-3E15-03C097B72EE0}"/>
                </a:ext>
              </a:extLst>
            </p:cNvPr>
            <p:cNvSpPr/>
            <p:nvPr/>
          </p:nvSpPr>
          <p:spPr>
            <a:xfrm>
              <a:off x="6470615" y="4262507"/>
              <a:ext cx="86264" cy="215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4E351FB7-0B39-5D25-55F7-8A9C6382FA49}"/>
                </a:ext>
              </a:extLst>
            </p:cNvPr>
            <p:cNvCxnSpPr>
              <a:cxnSpLocks/>
            </p:cNvCxnSpPr>
            <p:nvPr/>
          </p:nvCxnSpPr>
          <p:spPr>
            <a:xfrm>
              <a:off x="7258708" y="3382062"/>
              <a:ext cx="1121385" cy="640896"/>
            </a:xfrm>
            <a:prstGeom prst="straightConnector1">
              <a:avLst/>
            </a:prstGeom>
            <a:ln w="12700">
              <a:solidFill>
                <a:srgbClr val="6E4A30"/>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6B10415-AE2D-7DE4-0D70-446219D20677}"/>
                </a:ext>
              </a:extLst>
            </p:cNvPr>
            <p:cNvCxnSpPr>
              <a:cxnSpLocks/>
            </p:cNvCxnSpPr>
            <p:nvPr/>
          </p:nvCxnSpPr>
          <p:spPr>
            <a:xfrm>
              <a:off x="6780659" y="3108891"/>
              <a:ext cx="168885" cy="98151"/>
            </a:xfrm>
            <a:prstGeom prst="straightConnector1">
              <a:avLst/>
            </a:prstGeom>
            <a:ln w="12700">
              <a:solidFill>
                <a:srgbClr val="6E4A30"/>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F879CF0-EB4D-6883-67A1-31E1BCA41935}"/>
                </a:ext>
              </a:extLst>
            </p:cNvPr>
            <p:cNvCxnSpPr>
              <a:cxnSpLocks/>
            </p:cNvCxnSpPr>
            <p:nvPr/>
          </p:nvCxnSpPr>
          <p:spPr>
            <a:xfrm>
              <a:off x="7154471" y="3324551"/>
              <a:ext cx="39121" cy="26265"/>
            </a:xfrm>
            <a:prstGeom prst="straightConnector1">
              <a:avLst/>
            </a:prstGeom>
            <a:ln w="12700">
              <a:solidFill>
                <a:srgbClr val="6E4A30"/>
              </a:solidFill>
            </a:ln>
          </p:spPr>
          <p:style>
            <a:lnRef idx="1">
              <a:schemeClr val="accent1"/>
            </a:lnRef>
            <a:fillRef idx="0">
              <a:schemeClr val="accent1"/>
            </a:fillRef>
            <a:effectRef idx="0">
              <a:schemeClr val="accent1"/>
            </a:effectRef>
            <a:fontRef idx="minor">
              <a:schemeClr val="tx1"/>
            </a:fontRef>
          </p:style>
        </p:cxnSp>
        <p:pic>
          <p:nvPicPr>
            <p:cNvPr id="8" name="Picture 7" descr="A person holding a yellow helicopter&#10;&#10;Description automatically generated">
              <a:extLst>
                <a:ext uri="{FF2B5EF4-FFF2-40B4-BE49-F238E27FC236}">
                  <a16:creationId xmlns:a16="http://schemas.microsoft.com/office/drawing/2014/main" id="{A4D98859-611B-D99E-2FB8-FC3C9C9537F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81805" y="2273276"/>
              <a:ext cx="2891399" cy="1925014"/>
            </a:xfrm>
            <a:prstGeom prst="rect">
              <a:avLst/>
            </a:prstGeom>
            <a:ln>
              <a:noFill/>
            </a:ln>
            <a:effectLst>
              <a:outerShdw blurRad="50800" dist="38100" dir="2700000" algn="tl" rotWithShape="0">
                <a:prstClr val="black">
                  <a:alpha val="40000"/>
                </a:prstClr>
              </a:outerShdw>
            </a:effectLst>
          </p:spPr>
        </p:pic>
        <p:pic>
          <p:nvPicPr>
            <p:cNvPr id="6" name="Picture 5" descr="A person holding antlers to another person">
              <a:extLst>
                <a:ext uri="{FF2B5EF4-FFF2-40B4-BE49-F238E27FC236}">
                  <a16:creationId xmlns:a16="http://schemas.microsoft.com/office/drawing/2014/main" id="{7BA971E7-670A-D40E-B6B2-66F2052D055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362312" y="1471256"/>
              <a:ext cx="1943890" cy="2580473"/>
            </a:xfrm>
            <a:prstGeom prst="rect">
              <a:avLst/>
            </a:prstGeom>
            <a:ln>
              <a:noFill/>
            </a:ln>
            <a:effectLst>
              <a:outerShdw blurRad="50800" dist="38100" dir="2700000" algn="tl" rotWithShape="0">
                <a:prstClr val="black">
                  <a:alpha val="40000"/>
                </a:prstClr>
              </a:outerShdw>
            </a:effectLst>
          </p:spPr>
        </p:pic>
        <p:cxnSp>
          <p:nvCxnSpPr>
            <p:cNvPr id="18" name="Straight Arrow Connector 17">
              <a:extLst>
                <a:ext uri="{FF2B5EF4-FFF2-40B4-BE49-F238E27FC236}">
                  <a16:creationId xmlns:a16="http://schemas.microsoft.com/office/drawing/2014/main" id="{56FCB015-9E42-E251-1478-ECA4DAF7A868}"/>
                </a:ext>
              </a:extLst>
            </p:cNvPr>
            <p:cNvCxnSpPr>
              <a:cxnSpLocks/>
            </p:cNvCxnSpPr>
            <p:nvPr/>
          </p:nvCxnSpPr>
          <p:spPr>
            <a:xfrm flipV="1">
              <a:off x="7006365" y="4347792"/>
              <a:ext cx="1981186" cy="994909"/>
            </a:xfrm>
            <a:prstGeom prst="straightConnector1">
              <a:avLst/>
            </a:prstGeom>
            <a:ln w="12700">
              <a:solidFill>
                <a:srgbClr val="6E4A30"/>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0BD2B9B-AC01-FD90-13A2-06FCCD6F6B21}"/>
                </a:ext>
              </a:extLst>
            </p:cNvPr>
            <p:cNvCxnSpPr>
              <a:cxnSpLocks/>
            </p:cNvCxnSpPr>
            <p:nvPr/>
          </p:nvCxnSpPr>
          <p:spPr>
            <a:xfrm>
              <a:off x="7001018" y="5335379"/>
              <a:ext cx="1983813" cy="1246788"/>
            </a:xfrm>
            <a:prstGeom prst="straightConnector1">
              <a:avLst/>
            </a:prstGeom>
            <a:ln w="12700">
              <a:solidFill>
                <a:srgbClr val="6E4A30"/>
              </a:solidFill>
            </a:ln>
          </p:spPr>
          <p:style>
            <a:lnRef idx="1">
              <a:schemeClr val="accent1"/>
            </a:lnRef>
            <a:fillRef idx="0">
              <a:schemeClr val="accent1"/>
            </a:fillRef>
            <a:effectRef idx="0">
              <a:schemeClr val="accent1"/>
            </a:effectRef>
            <a:fontRef idx="minor">
              <a:schemeClr val="tx1"/>
            </a:fontRef>
          </p:style>
        </p:cxnSp>
        <p:pic>
          <p:nvPicPr>
            <p:cNvPr id="3" name="Picture 2" descr="A river running through a snowy mountain&#10;&#10;Description automatically generated">
              <a:extLst>
                <a:ext uri="{FF2B5EF4-FFF2-40B4-BE49-F238E27FC236}">
                  <a16:creationId xmlns:a16="http://schemas.microsoft.com/office/drawing/2014/main" id="{CE8E95B3-99D8-FC36-D0E0-2891BA1BAFDC}"/>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958616" y="4323998"/>
              <a:ext cx="2165053" cy="2287690"/>
            </a:xfrm>
            <a:prstGeom prst="rect">
              <a:avLst/>
            </a:prstGeom>
            <a:ln>
              <a:noFill/>
            </a:ln>
            <a:effectLst>
              <a:outerShdw blurRad="50800" dist="38100" dir="2700000" algn="tl" rotWithShape="0">
                <a:prstClr val="black">
                  <a:alpha val="40000"/>
                </a:prstClr>
              </a:outerShdw>
            </a:effectLst>
          </p:spPr>
        </p:pic>
        <p:sp>
          <p:nvSpPr>
            <p:cNvPr id="27" name="Rectangle 26">
              <a:extLst>
                <a:ext uri="{FF2B5EF4-FFF2-40B4-BE49-F238E27FC236}">
                  <a16:creationId xmlns:a16="http://schemas.microsoft.com/office/drawing/2014/main" id="{B2F4FDEB-5C6C-3C23-A44B-F316ABD17188}"/>
                </a:ext>
              </a:extLst>
            </p:cNvPr>
            <p:cNvSpPr/>
            <p:nvPr/>
          </p:nvSpPr>
          <p:spPr>
            <a:xfrm>
              <a:off x="7114002" y="3241438"/>
              <a:ext cx="32348" cy="1114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4D351FE-EA37-B77A-17FD-B1ECA86DD75B}"/>
                </a:ext>
              </a:extLst>
            </p:cNvPr>
            <p:cNvSpPr/>
            <p:nvPr/>
          </p:nvSpPr>
          <p:spPr>
            <a:xfrm>
              <a:off x="6930321" y="3155173"/>
              <a:ext cx="32348" cy="1114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Block Arc 28">
              <a:extLst>
                <a:ext uri="{FF2B5EF4-FFF2-40B4-BE49-F238E27FC236}">
                  <a16:creationId xmlns:a16="http://schemas.microsoft.com/office/drawing/2014/main" id="{FF8F8AA8-EB9D-61A5-6A9F-09B694329BC5}"/>
                </a:ext>
              </a:extLst>
            </p:cNvPr>
            <p:cNvSpPr/>
            <p:nvPr/>
          </p:nvSpPr>
          <p:spPr>
            <a:xfrm>
              <a:off x="6656915" y="3121417"/>
              <a:ext cx="203869" cy="120570"/>
            </a:xfrm>
            <a:prstGeom prst="blockArc">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Block Arc 29">
              <a:extLst>
                <a:ext uri="{FF2B5EF4-FFF2-40B4-BE49-F238E27FC236}">
                  <a16:creationId xmlns:a16="http://schemas.microsoft.com/office/drawing/2014/main" id="{134C6BCD-5DA4-2A19-67C4-AFECC2ACE394}"/>
                </a:ext>
              </a:extLst>
            </p:cNvPr>
            <p:cNvSpPr/>
            <p:nvPr/>
          </p:nvSpPr>
          <p:spPr>
            <a:xfrm>
              <a:off x="5986598" y="3811586"/>
              <a:ext cx="136585" cy="111424"/>
            </a:xfrm>
            <a:prstGeom prst="blockArc">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2" name="Straight Arrow Connector 31">
              <a:extLst>
                <a:ext uri="{FF2B5EF4-FFF2-40B4-BE49-F238E27FC236}">
                  <a16:creationId xmlns:a16="http://schemas.microsoft.com/office/drawing/2014/main" id="{64582A36-F2D0-674E-961F-99E0F6C7F885}"/>
                </a:ext>
              </a:extLst>
            </p:cNvPr>
            <p:cNvCxnSpPr>
              <a:cxnSpLocks/>
            </p:cNvCxnSpPr>
            <p:nvPr/>
          </p:nvCxnSpPr>
          <p:spPr>
            <a:xfrm>
              <a:off x="5335285" y="4173718"/>
              <a:ext cx="149206" cy="6354"/>
            </a:xfrm>
            <a:prstGeom prst="straightConnector1">
              <a:avLst/>
            </a:prstGeom>
            <a:ln w="12700">
              <a:solidFill>
                <a:srgbClr val="6E4A3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9E76A1C0-00B0-45C4-EEBD-985057386F40}"/>
                </a:ext>
              </a:extLst>
            </p:cNvPr>
            <p:cNvSpPr/>
            <p:nvPr/>
          </p:nvSpPr>
          <p:spPr>
            <a:xfrm rot="5400000">
              <a:off x="6107542" y="3903446"/>
              <a:ext cx="219255" cy="467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32EBBDED-5B4B-9D3F-07AF-3614240D063D}"/>
                </a:ext>
              </a:extLst>
            </p:cNvPr>
            <p:cNvSpPr txBox="1"/>
            <p:nvPr/>
          </p:nvSpPr>
          <p:spPr>
            <a:xfrm>
              <a:off x="1081041" y="3918189"/>
              <a:ext cx="1904692" cy="3014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D8D8D8"/>
                  </a:solidFill>
                  <a:latin typeface="Century Gothic"/>
                </a:rPr>
                <a:t>Credit: Kyle Joly, NPS</a:t>
              </a:r>
            </a:p>
          </p:txBody>
        </p:sp>
        <p:sp>
          <p:nvSpPr>
            <p:cNvPr id="38" name="TextBox 37">
              <a:extLst>
                <a:ext uri="{FF2B5EF4-FFF2-40B4-BE49-F238E27FC236}">
                  <a16:creationId xmlns:a16="http://schemas.microsoft.com/office/drawing/2014/main" id="{91CD0BFE-EBA4-2D6D-51B3-95238B4313A8}"/>
                </a:ext>
              </a:extLst>
            </p:cNvPr>
            <p:cNvSpPr txBox="1"/>
            <p:nvPr/>
          </p:nvSpPr>
          <p:spPr>
            <a:xfrm>
              <a:off x="8315338" y="3757382"/>
              <a:ext cx="1904692" cy="3014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D8D8D8"/>
                  </a:solidFill>
                  <a:latin typeface="Century Gothic"/>
                </a:rPr>
                <a:t>Credit: Kyle Joly, NPS</a:t>
              </a:r>
            </a:p>
          </p:txBody>
        </p:sp>
      </p:grpSp>
      <p:sp>
        <p:nvSpPr>
          <p:cNvPr id="40" name="TextBox 39">
            <a:extLst>
              <a:ext uri="{FF2B5EF4-FFF2-40B4-BE49-F238E27FC236}">
                <a16:creationId xmlns:a16="http://schemas.microsoft.com/office/drawing/2014/main" id="{506101C3-C1E9-9E73-6C2C-33094B2E38CC}"/>
              </a:ext>
            </a:extLst>
          </p:cNvPr>
          <p:cNvSpPr txBox="1"/>
          <p:nvPr/>
        </p:nvSpPr>
        <p:spPr>
          <a:xfrm>
            <a:off x="8718558" y="6187641"/>
            <a:ext cx="1760484" cy="276999"/>
          </a:xfrm>
          <a:prstGeom prst="rect">
            <a:avLst/>
          </a:prstGeom>
          <a:solidFill>
            <a:srgbClr val="D0CECE">
              <a:alpha val="50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Credit: Kyle Joly, NPS</a:t>
            </a:r>
            <a:endParaRPr lang="en-US">
              <a:solidFill>
                <a:schemeClr val="tx1">
                  <a:lumMod val="75000"/>
                  <a:lumOff val="25000"/>
                </a:schemeClr>
              </a:solidFill>
            </a:endParaRPr>
          </a:p>
        </p:txBody>
      </p:sp>
      <p:sp>
        <p:nvSpPr>
          <p:cNvPr id="36" name="TextBox 35">
            <a:extLst>
              <a:ext uri="{FF2B5EF4-FFF2-40B4-BE49-F238E27FC236}">
                <a16:creationId xmlns:a16="http://schemas.microsoft.com/office/drawing/2014/main" id="{8BA94C1B-458B-1FE4-ABFB-2B3CA4331623}"/>
              </a:ext>
            </a:extLst>
          </p:cNvPr>
          <p:cNvSpPr txBox="1"/>
          <p:nvPr/>
        </p:nvSpPr>
        <p:spPr>
          <a:xfrm>
            <a:off x="2010103" y="6151309"/>
            <a:ext cx="176048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D8D8D8"/>
                </a:solidFill>
                <a:latin typeface="Century Gothic"/>
              </a:rPr>
              <a:t>Credit: Kyle Joly, NPS</a:t>
            </a:r>
          </a:p>
        </p:txBody>
      </p:sp>
    </p:spTree>
    <p:extLst>
      <p:ext uri="{BB962C8B-B14F-4D97-AF65-F5344CB8AC3E}">
        <p14:creationId xmlns:p14="http://schemas.microsoft.com/office/powerpoint/2010/main" val="1138503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7">
            <a:extLst>
              <a:ext uri="{FF2B5EF4-FFF2-40B4-BE49-F238E27FC236}">
                <a16:creationId xmlns:a16="http://schemas.microsoft.com/office/drawing/2014/main" id="{43C09DB8-EC8C-5EC7-51F4-8E90DE6AD4E1}"/>
              </a:ext>
            </a:extLst>
          </p:cNvPr>
          <p:cNvSpPr/>
          <p:nvPr/>
        </p:nvSpPr>
        <p:spPr>
          <a:xfrm>
            <a:off x="6719640" y="2546813"/>
            <a:ext cx="1842197" cy="1574241"/>
          </a:xfrm>
          <a:prstGeom prst="roundRect">
            <a:avLst/>
          </a:prstGeom>
          <a:solidFill>
            <a:srgbClr val="AFC9A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7">
            <a:extLst>
              <a:ext uri="{FF2B5EF4-FFF2-40B4-BE49-F238E27FC236}">
                <a16:creationId xmlns:a16="http://schemas.microsoft.com/office/drawing/2014/main" id="{D94CF325-D4BE-5776-359D-8BF3312A36F6}"/>
              </a:ext>
            </a:extLst>
          </p:cNvPr>
          <p:cNvSpPr/>
          <p:nvPr/>
        </p:nvSpPr>
        <p:spPr>
          <a:xfrm>
            <a:off x="3683994" y="2535700"/>
            <a:ext cx="1847718" cy="1574241"/>
          </a:xfrm>
          <a:prstGeom prst="roundRect">
            <a:avLst/>
          </a:prstGeom>
          <a:solidFill>
            <a:schemeClr val="accent6">
              <a:lumMod val="40000"/>
              <a:lumOff val="60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B584A7"/>
              </a:solidFill>
            </a:endParaRPr>
          </a:p>
        </p:txBody>
      </p:sp>
      <p:sp>
        <p:nvSpPr>
          <p:cNvPr id="18" name="Rectangle 17">
            <a:extLst>
              <a:ext uri="{FF2B5EF4-FFF2-40B4-BE49-F238E27FC236}">
                <a16:creationId xmlns:a16="http://schemas.microsoft.com/office/drawing/2014/main" id="{0881E207-D3BA-9B15-261B-7D467838D6E7}"/>
              </a:ext>
            </a:extLst>
          </p:cNvPr>
          <p:cNvSpPr/>
          <p:nvPr/>
        </p:nvSpPr>
        <p:spPr>
          <a:xfrm>
            <a:off x="653869" y="2535700"/>
            <a:ext cx="1842197" cy="1574241"/>
          </a:xfrm>
          <a:prstGeom prst="roundRect">
            <a:avLst/>
          </a:prstGeom>
          <a:solidFill>
            <a:srgbClr val="D8F6E0"/>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Deer with solid fill">
            <a:extLst>
              <a:ext uri="{FF2B5EF4-FFF2-40B4-BE49-F238E27FC236}">
                <a16:creationId xmlns:a16="http://schemas.microsoft.com/office/drawing/2014/main" id="{44A9FC32-D316-3079-90ED-3F1F61CC85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46284" y="2698229"/>
            <a:ext cx="1097317" cy="1105408"/>
          </a:xfrm>
          <a:prstGeom prst="rect">
            <a:avLst/>
          </a:prstGeom>
        </p:spPr>
      </p:pic>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a:solidFill>
            <a:srgbClr val="4AA772"/>
          </a:solidFill>
        </p:spPr>
        <p:txBody>
          <a:bodyPr/>
          <a:lstStyle/>
          <a:p>
            <a:r>
              <a:rPr lang="en-US"/>
              <a:t>Community Concerns</a:t>
            </a:r>
          </a:p>
        </p:txBody>
      </p:sp>
      <p:pic>
        <p:nvPicPr>
          <p:cNvPr id="4" name="Graphic 3" descr="Target outline">
            <a:extLst>
              <a:ext uri="{FF2B5EF4-FFF2-40B4-BE49-F238E27FC236}">
                <a16:creationId xmlns:a16="http://schemas.microsoft.com/office/drawing/2014/main" id="{08AA1325-B10F-864A-AA4A-A279FB8411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38256" y="2497355"/>
            <a:ext cx="1603610" cy="1603591"/>
          </a:xfrm>
          <a:prstGeom prst="rect">
            <a:avLst/>
          </a:prstGeom>
        </p:spPr>
      </p:pic>
      <p:pic>
        <p:nvPicPr>
          <p:cNvPr id="2" name="Content Placeholder 1" descr="Plate outline">
            <a:extLst>
              <a:ext uri="{FF2B5EF4-FFF2-40B4-BE49-F238E27FC236}">
                <a16:creationId xmlns:a16="http://schemas.microsoft.com/office/drawing/2014/main" id="{939D0815-35E8-E0CE-44C5-43907178CFED}"/>
              </a:ext>
            </a:extLst>
          </p:cNvPr>
          <p:cNvPicPr>
            <a:picLocks noGrp="1" noChangeAspect="1"/>
          </p:cNvPicPr>
          <p:nvPr>
            <p:ph sz="quarter" idx="10"/>
          </p:nvPr>
        </p:nvPicPr>
        <p:blipFill>
          <a:blip r:embed="rId7">
            <a:extLst>
              <a:ext uri="{96DAC541-7B7A-43D3-8B79-37D633B846F1}">
                <asvg:svgBlip xmlns:asvg="http://schemas.microsoft.com/office/drawing/2016/SVG/main" r:embed="rId8"/>
              </a:ext>
            </a:extLst>
          </a:blip>
          <a:stretch>
            <a:fillRect/>
          </a:stretch>
        </p:blipFill>
        <p:spPr>
          <a:xfrm>
            <a:off x="7010864" y="3157001"/>
            <a:ext cx="1148861" cy="1148861"/>
          </a:xfrm>
        </p:spPr>
      </p:pic>
      <p:pic>
        <p:nvPicPr>
          <p:cNvPr id="6" name="Graphic 5" descr="Crying face outline with solid fill">
            <a:extLst>
              <a:ext uri="{FF2B5EF4-FFF2-40B4-BE49-F238E27FC236}">
                <a16:creationId xmlns:a16="http://schemas.microsoft.com/office/drawing/2014/main" id="{998F7C50-28C7-D5C0-AEAA-F712AD7D43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65435" y="2630060"/>
            <a:ext cx="1148861" cy="1148861"/>
          </a:xfrm>
          <a:prstGeom prst="rect">
            <a:avLst/>
          </a:prstGeom>
        </p:spPr>
      </p:pic>
      <p:pic>
        <p:nvPicPr>
          <p:cNvPr id="7" name="Graphic 6" descr="Spoon outline">
            <a:extLst>
              <a:ext uri="{FF2B5EF4-FFF2-40B4-BE49-F238E27FC236}">
                <a16:creationId xmlns:a16="http://schemas.microsoft.com/office/drawing/2014/main" id="{04716375-5AE6-F975-1529-16732A0872A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4500000">
            <a:off x="6905359" y="3362046"/>
            <a:ext cx="554333" cy="566893"/>
          </a:xfrm>
          <a:prstGeom prst="rect">
            <a:avLst/>
          </a:prstGeom>
        </p:spPr>
      </p:pic>
      <p:pic>
        <p:nvPicPr>
          <p:cNvPr id="11" name="Graphic 10" descr="Downward trend graph outline">
            <a:extLst>
              <a:ext uri="{FF2B5EF4-FFF2-40B4-BE49-F238E27FC236}">
                <a16:creationId xmlns:a16="http://schemas.microsoft.com/office/drawing/2014/main" id="{AA631A59-0456-3561-2BA3-1CD61FA12AF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5385" y="2544403"/>
            <a:ext cx="1559169" cy="1559169"/>
          </a:xfrm>
          <a:prstGeom prst="rect">
            <a:avLst/>
          </a:prstGeom>
        </p:spPr>
      </p:pic>
      <p:sp>
        <p:nvSpPr>
          <p:cNvPr id="15" name="Content Placeholder 3">
            <a:extLst>
              <a:ext uri="{FF2B5EF4-FFF2-40B4-BE49-F238E27FC236}">
                <a16:creationId xmlns:a16="http://schemas.microsoft.com/office/drawing/2014/main" id="{878FFD8E-9059-4918-F45E-EBB9B09CBCC8}"/>
              </a:ext>
            </a:extLst>
          </p:cNvPr>
          <p:cNvSpPr txBox="1">
            <a:spLocks/>
          </p:cNvSpPr>
          <p:nvPr/>
        </p:nvSpPr>
        <p:spPr>
          <a:xfrm>
            <a:off x="248713" y="4433552"/>
            <a:ext cx="2652507" cy="133369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a:t>Rapid caribou population decline of 338,000 in the last decade</a:t>
            </a:r>
          </a:p>
          <a:p>
            <a:pPr lvl="1" indent="0" algn="ctr">
              <a:buFont typeface="Arial" panose="020B0604020202020204" pitchFamily="34" charset="0"/>
              <a:buNone/>
            </a:pPr>
            <a:endParaRPr lang="en-US" sz="2200"/>
          </a:p>
          <a:p>
            <a:pPr lvl="1" indent="0" algn="ctr">
              <a:buNone/>
            </a:pPr>
            <a:endParaRPr lang="en-US" sz="2200"/>
          </a:p>
          <a:p>
            <a:pPr marL="1143000" lvl="1" indent="-457200" algn="ctr">
              <a:buFontTx/>
              <a:buChar char="-"/>
            </a:pPr>
            <a:endParaRPr lang="en-US" sz="2200"/>
          </a:p>
        </p:txBody>
      </p:sp>
      <p:sp>
        <p:nvSpPr>
          <p:cNvPr id="16" name="Content Placeholder 3">
            <a:extLst>
              <a:ext uri="{FF2B5EF4-FFF2-40B4-BE49-F238E27FC236}">
                <a16:creationId xmlns:a16="http://schemas.microsoft.com/office/drawing/2014/main" id="{E9515D31-28FC-72EA-DE4F-A37793E0311E}"/>
              </a:ext>
            </a:extLst>
          </p:cNvPr>
          <p:cNvSpPr txBox="1">
            <a:spLocks/>
          </p:cNvSpPr>
          <p:nvPr/>
        </p:nvSpPr>
        <p:spPr>
          <a:xfrm>
            <a:off x="3541926" y="4433552"/>
            <a:ext cx="2106032" cy="133369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a:t>A threat to traditional hunting practices</a:t>
            </a:r>
          </a:p>
        </p:txBody>
      </p:sp>
      <p:sp>
        <p:nvSpPr>
          <p:cNvPr id="17" name="Content Placeholder 3">
            <a:extLst>
              <a:ext uri="{FF2B5EF4-FFF2-40B4-BE49-F238E27FC236}">
                <a16:creationId xmlns:a16="http://schemas.microsoft.com/office/drawing/2014/main" id="{7A53E0A6-B70C-E31E-E4A3-0471377C79F9}"/>
              </a:ext>
            </a:extLst>
          </p:cNvPr>
          <p:cNvSpPr txBox="1">
            <a:spLocks/>
          </p:cNvSpPr>
          <p:nvPr/>
        </p:nvSpPr>
        <p:spPr>
          <a:xfrm>
            <a:off x="6855794" y="4444664"/>
            <a:ext cx="1569887" cy="133369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a:t>Intensified food insecurity</a:t>
            </a:r>
          </a:p>
        </p:txBody>
      </p:sp>
      <p:sp>
        <p:nvSpPr>
          <p:cNvPr id="14" name="Rectangle 17">
            <a:extLst>
              <a:ext uri="{FF2B5EF4-FFF2-40B4-BE49-F238E27FC236}">
                <a16:creationId xmlns:a16="http://schemas.microsoft.com/office/drawing/2014/main" id="{3CB8614A-1349-EB49-E83F-CB39619851F6}"/>
              </a:ext>
            </a:extLst>
          </p:cNvPr>
          <p:cNvSpPr/>
          <p:nvPr/>
        </p:nvSpPr>
        <p:spPr>
          <a:xfrm>
            <a:off x="9749765" y="2546813"/>
            <a:ext cx="1842197" cy="1574241"/>
          </a:xfrm>
          <a:prstGeom prst="roundRect">
            <a:avLst/>
          </a:prstGeom>
          <a:solidFill>
            <a:srgbClr val="7D917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Deer with solid fill">
            <a:extLst>
              <a:ext uri="{FF2B5EF4-FFF2-40B4-BE49-F238E27FC236}">
                <a16:creationId xmlns:a16="http://schemas.microsoft.com/office/drawing/2014/main" id="{4CDF20A3-144B-30D5-D5C0-618387594C9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230842" y="2910830"/>
            <a:ext cx="519290" cy="515258"/>
          </a:xfrm>
          <a:prstGeom prst="rect">
            <a:avLst/>
          </a:prstGeom>
        </p:spPr>
      </p:pic>
      <p:sp>
        <p:nvSpPr>
          <p:cNvPr id="24" name="Content Placeholder 3">
            <a:extLst>
              <a:ext uri="{FF2B5EF4-FFF2-40B4-BE49-F238E27FC236}">
                <a16:creationId xmlns:a16="http://schemas.microsoft.com/office/drawing/2014/main" id="{B3EB6C27-0EFB-7883-9CE4-FC87A82CE019}"/>
              </a:ext>
            </a:extLst>
          </p:cNvPr>
          <p:cNvSpPr txBox="1">
            <a:spLocks/>
          </p:cNvSpPr>
          <p:nvPr/>
        </p:nvSpPr>
        <p:spPr>
          <a:xfrm>
            <a:off x="9846693" y="4444664"/>
            <a:ext cx="1776635" cy="133369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a:t> Economic decline in the region</a:t>
            </a:r>
          </a:p>
        </p:txBody>
      </p:sp>
      <p:pic>
        <p:nvPicPr>
          <p:cNvPr id="25" name="Graphic 24" descr="Bank outline">
            <a:extLst>
              <a:ext uri="{FF2B5EF4-FFF2-40B4-BE49-F238E27FC236}">
                <a16:creationId xmlns:a16="http://schemas.microsoft.com/office/drawing/2014/main" id="{B0842627-E5E4-A081-A034-700E8927A13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032165" y="2653509"/>
            <a:ext cx="1315452" cy="1315452"/>
          </a:xfrm>
          <a:prstGeom prst="rect">
            <a:avLst/>
          </a:prstGeom>
        </p:spPr>
      </p:pic>
      <p:sp>
        <p:nvSpPr>
          <p:cNvPr id="10" name="Content Placeholder 3">
            <a:extLst>
              <a:ext uri="{FF2B5EF4-FFF2-40B4-BE49-F238E27FC236}">
                <a16:creationId xmlns:a16="http://schemas.microsoft.com/office/drawing/2014/main" id="{CC9718BB-8C7D-B088-A1DE-D172CFBB73A5}"/>
              </a:ext>
            </a:extLst>
          </p:cNvPr>
          <p:cNvSpPr txBox="1">
            <a:spLocks/>
          </p:cNvSpPr>
          <p:nvPr/>
        </p:nvSpPr>
        <p:spPr>
          <a:xfrm>
            <a:off x="1452395" y="1480146"/>
            <a:ext cx="9282616" cy="70877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a:t>Changes in the timing of fall river freeze up causes...</a:t>
            </a:r>
          </a:p>
        </p:txBody>
      </p:sp>
    </p:spTree>
    <p:extLst>
      <p:ext uri="{BB962C8B-B14F-4D97-AF65-F5344CB8AC3E}">
        <p14:creationId xmlns:p14="http://schemas.microsoft.com/office/powerpoint/2010/main" val="2345217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Rounded Corners 54">
            <a:extLst>
              <a:ext uri="{FF2B5EF4-FFF2-40B4-BE49-F238E27FC236}">
                <a16:creationId xmlns:a16="http://schemas.microsoft.com/office/drawing/2014/main" id="{2A8F604B-EFAE-35F9-C27A-BF74822B4B74}"/>
              </a:ext>
            </a:extLst>
          </p:cNvPr>
          <p:cNvSpPr/>
          <p:nvPr/>
        </p:nvSpPr>
        <p:spPr>
          <a:xfrm>
            <a:off x="971282" y="1579546"/>
            <a:ext cx="5493218" cy="1371791"/>
          </a:xfrm>
          <a:prstGeom prst="roundRect">
            <a:avLst/>
          </a:prstGeom>
          <a:solidFill>
            <a:srgbClr val="C5E0B4"/>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7A478"/>
              </a:solidFill>
            </a:endParaRPr>
          </a:p>
        </p:txBody>
      </p:sp>
      <p:sp>
        <p:nvSpPr>
          <p:cNvPr id="2" name="Rectangle: Rounded Corners 1">
            <a:extLst>
              <a:ext uri="{FF2B5EF4-FFF2-40B4-BE49-F238E27FC236}">
                <a16:creationId xmlns:a16="http://schemas.microsoft.com/office/drawing/2014/main" id="{10EB0FD7-F775-CCC1-03F9-D82D5CDCC951}"/>
              </a:ext>
            </a:extLst>
          </p:cNvPr>
          <p:cNvSpPr/>
          <p:nvPr/>
        </p:nvSpPr>
        <p:spPr>
          <a:xfrm>
            <a:off x="956904" y="3290451"/>
            <a:ext cx="5493218" cy="1371791"/>
          </a:xfrm>
          <a:prstGeom prst="roundRect">
            <a:avLst/>
          </a:prstGeom>
          <a:solidFill>
            <a:srgbClr val="C5E0B4"/>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7A478"/>
              </a:solidFill>
            </a:endParaRPr>
          </a:p>
        </p:txBody>
      </p:sp>
      <p:sp>
        <p:nvSpPr>
          <p:cNvPr id="3" name="Rectangle: Rounded Corners 2">
            <a:extLst>
              <a:ext uri="{FF2B5EF4-FFF2-40B4-BE49-F238E27FC236}">
                <a16:creationId xmlns:a16="http://schemas.microsoft.com/office/drawing/2014/main" id="{2D0F7ECB-99EF-47A9-A719-BA9C8845B7B4}"/>
              </a:ext>
            </a:extLst>
          </p:cNvPr>
          <p:cNvSpPr/>
          <p:nvPr/>
        </p:nvSpPr>
        <p:spPr>
          <a:xfrm>
            <a:off x="971281" y="5001357"/>
            <a:ext cx="5493218" cy="1371791"/>
          </a:xfrm>
          <a:prstGeom prst="roundRect">
            <a:avLst/>
          </a:prstGeom>
          <a:solidFill>
            <a:srgbClr val="C5E0B4"/>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7A478"/>
              </a:solidFill>
            </a:endParaRPr>
          </a:p>
        </p:txBody>
      </p:sp>
      <p:pic>
        <p:nvPicPr>
          <p:cNvPr id="1969" name="Picture 1968" descr="A blue and white background&#10;&#10;Description automatically generated">
            <a:extLst>
              <a:ext uri="{FF2B5EF4-FFF2-40B4-BE49-F238E27FC236}">
                <a16:creationId xmlns:a16="http://schemas.microsoft.com/office/drawing/2014/main" id="{7A175029-46C4-951E-4142-85749737F15C}"/>
              </a:ext>
            </a:extLst>
          </p:cNvPr>
          <p:cNvPicPr>
            <a:picLocks noChangeAspect="1"/>
          </p:cNvPicPr>
          <p:nvPr/>
        </p:nvPicPr>
        <p:blipFill rotWithShape="1">
          <a:blip r:embed="rId3"/>
          <a:srcRect l="11252" t="14053" r="20871" b="1059"/>
          <a:stretch/>
        </p:blipFill>
        <p:spPr>
          <a:xfrm>
            <a:off x="7353562" y="1562867"/>
            <a:ext cx="4434427" cy="4948638"/>
          </a:xfrm>
          <a:prstGeom prst="rect">
            <a:avLst/>
          </a:prstGeom>
          <a:ln>
            <a:noFill/>
          </a:ln>
          <a:effectLst>
            <a:outerShdw blurRad="50800" dist="38100" dir="2700000" algn="tl" rotWithShape="0">
              <a:prstClr val="black">
                <a:alpha val="40000"/>
              </a:prstClr>
            </a:outerShdw>
          </a:effectLst>
        </p:spPr>
      </p:pic>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a:solidFill>
            <a:srgbClr val="4AA772"/>
          </a:solidFill>
        </p:spPr>
        <p:txBody>
          <a:bodyPr/>
          <a:lstStyle/>
          <a:p>
            <a:r>
              <a:rPr lang="en-US"/>
              <a:t>Objectives</a:t>
            </a:r>
          </a:p>
        </p:txBody>
      </p:sp>
      <p:pic>
        <p:nvPicPr>
          <p:cNvPr id="10" name="Graphic 9" descr="Iceberg outline">
            <a:extLst>
              <a:ext uri="{FF2B5EF4-FFF2-40B4-BE49-F238E27FC236}">
                <a16:creationId xmlns:a16="http://schemas.microsoft.com/office/drawing/2014/main" id="{F5A9FA4E-77D7-D039-F15A-7230D078C2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06983" y="5278660"/>
            <a:ext cx="911399" cy="931719"/>
          </a:xfrm>
          <a:prstGeom prst="rect">
            <a:avLst/>
          </a:prstGeom>
        </p:spPr>
      </p:pic>
      <p:pic>
        <p:nvPicPr>
          <p:cNvPr id="2027" name="Graphic 2026" descr="Deer with solid fill">
            <a:extLst>
              <a:ext uri="{FF2B5EF4-FFF2-40B4-BE49-F238E27FC236}">
                <a16:creationId xmlns:a16="http://schemas.microsoft.com/office/drawing/2014/main" id="{538C001B-1E37-0DB2-F143-DF3B41441D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51271" y="3471194"/>
            <a:ext cx="905640" cy="892989"/>
          </a:xfrm>
          <a:prstGeom prst="rect">
            <a:avLst/>
          </a:prstGeom>
        </p:spPr>
      </p:pic>
      <p:sp>
        <p:nvSpPr>
          <p:cNvPr id="59" name="TextBox 58">
            <a:extLst>
              <a:ext uri="{FF2B5EF4-FFF2-40B4-BE49-F238E27FC236}">
                <a16:creationId xmlns:a16="http://schemas.microsoft.com/office/drawing/2014/main" id="{611DDAFC-655C-DAB2-BD06-DA2701634C4C}"/>
              </a:ext>
            </a:extLst>
          </p:cNvPr>
          <p:cNvSpPr txBox="1"/>
          <p:nvPr/>
        </p:nvSpPr>
        <p:spPr>
          <a:xfrm>
            <a:off x="978627" y="3341022"/>
            <a:ext cx="476990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tx1">
                    <a:lumMod val="75000"/>
                    <a:lumOff val="25000"/>
                  </a:schemeClr>
                </a:solidFill>
                <a:latin typeface="Century Gothic"/>
              </a:rPr>
              <a:t>River Phases</a:t>
            </a:r>
          </a:p>
          <a:p>
            <a:pPr marL="285750" indent="-285750">
              <a:buFont typeface="Arial,Sans-Serif"/>
              <a:buChar char="•"/>
            </a:pPr>
            <a:r>
              <a:rPr lang="en-US" sz="2000">
                <a:solidFill>
                  <a:schemeClr val="tx1">
                    <a:lumMod val="75000"/>
                    <a:lumOff val="25000"/>
                  </a:schemeClr>
                </a:solidFill>
                <a:latin typeface="Century Gothic"/>
              </a:rPr>
              <a:t>Detect liquid to solid changes</a:t>
            </a:r>
          </a:p>
          <a:p>
            <a:pPr marL="285750" indent="-285750">
              <a:buFont typeface="Arial,Sans-Serif"/>
              <a:buChar char="•"/>
            </a:pPr>
            <a:r>
              <a:rPr lang="en-US" sz="2000">
                <a:solidFill>
                  <a:schemeClr val="tx1">
                    <a:lumMod val="75000"/>
                    <a:lumOff val="25000"/>
                  </a:schemeClr>
                </a:solidFill>
                <a:latin typeface="Century Gothic"/>
              </a:rPr>
              <a:t>Isolate uncrossable periods for </a:t>
            </a:r>
            <a:endParaRPr lang="en-US" sz="2000">
              <a:solidFill>
                <a:schemeClr val="tx1">
                  <a:lumMod val="75000"/>
                  <a:lumOff val="25000"/>
                </a:schemeClr>
              </a:solidFill>
              <a:latin typeface="Garamond"/>
            </a:endParaRPr>
          </a:p>
          <a:p>
            <a:r>
              <a:rPr lang="en-US" sz="2000">
                <a:solidFill>
                  <a:schemeClr val="tx1">
                    <a:lumMod val="75000"/>
                    <a:lumOff val="25000"/>
                  </a:schemeClr>
                </a:solidFill>
                <a:latin typeface="Century Gothic"/>
              </a:rPr>
              <a:t>  caribou</a:t>
            </a:r>
            <a:endParaRPr lang="en-US" sz="2000">
              <a:solidFill>
                <a:schemeClr val="tx1">
                  <a:lumMod val="75000"/>
                  <a:lumOff val="25000"/>
                </a:schemeClr>
              </a:solidFill>
            </a:endParaRPr>
          </a:p>
        </p:txBody>
      </p:sp>
      <p:sp>
        <p:nvSpPr>
          <p:cNvPr id="61" name="TextBox 60">
            <a:extLst>
              <a:ext uri="{FF2B5EF4-FFF2-40B4-BE49-F238E27FC236}">
                <a16:creationId xmlns:a16="http://schemas.microsoft.com/office/drawing/2014/main" id="{2941E3D5-B627-0FCE-DC0A-7B3132E71A6C}"/>
              </a:ext>
            </a:extLst>
          </p:cNvPr>
          <p:cNvSpPr txBox="1"/>
          <p:nvPr/>
        </p:nvSpPr>
        <p:spPr>
          <a:xfrm>
            <a:off x="978627" y="5148115"/>
            <a:ext cx="444287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tx1">
                    <a:lumMod val="75000"/>
                    <a:lumOff val="25000"/>
                  </a:schemeClr>
                </a:solidFill>
                <a:latin typeface="Century Gothic"/>
              </a:rPr>
              <a:t>Feasibility</a:t>
            </a:r>
          </a:p>
          <a:p>
            <a:pPr marL="285750" indent="-285750">
              <a:buFont typeface="Arial,Sans-Serif"/>
              <a:buChar char="•"/>
            </a:pPr>
            <a:r>
              <a:rPr lang="en-US" sz="2000">
                <a:solidFill>
                  <a:schemeClr val="tx1">
                    <a:lumMod val="75000"/>
                    <a:lumOff val="25000"/>
                  </a:schemeClr>
                </a:solidFill>
                <a:latin typeface="Century Gothic"/>
              </a:rPr>
              <a:t>Detect ice types</a:t>
            </a:r>
          </a:p>
          <a:p>
            <a:pPr marL="285750" indent="-285750">
              <a:buFont typeface="Arial,Sans-Serif"/>
              <a:buChar char="•"/>
            </a:pPr>
            <a:r>
              <a:rPr lang="en-US" sz="2000">
                <a:solidFill>
                  <a:schemeClr val="tx1">
                    <a:lumMod val="75000"/>
                    <a:lumOff val="25000"/>
                  </a:schemeClr>
                </a:solidFill>
                <a:latin typeface="Century Gothic"/>
              </a:rPr>
              <a:t>Identify ice formation dates</a:t>
            </a:r>
            <a:endParaRPr lang="en-US" sz="2000">
              <a:solidFill>
                <a:schemeClr val="tx1">
                  <a:lumMod val="75000"/>
                  <a:lumOff val="25000"/>
                </a:schemeClr>
              </a:solidFill>
            </a:endParaRPr>
          </a:p>
        </p:txBody>
      </p:sp>
      <p:sp>
        <p:nvSpPr>
          <p:cNvPr id="63" name="TextBox 62">
            <a:extLst>
              <a:ext uri="{FF2B5EF4-FFF2-40B4-BE49-F238E27FC236}">
                <a16:creationId xmlns:a16="http://schemas.microsoft.com/office/drawing/2014/main" id="{BE944B7E-6DB5-7091-F58C-6EAE524CF919}"/>
              </a:ext>
            </a:extLst>
          </p:cNvPr>
          <p:cNvSpPr txBox="1"/>
          <p:nvPr/>
        </p:nvSpPr>
        <p:spPr>
          <a:xfrm>
            <a:off x="986871" y="1603722"/>
            <a:ext cx="452011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tx1">
                    <a:lumMod val="75000"/>
                    <a:lumOff val="25000"/>
                  </a:schemeClr>
                </a:solidFill>
                <a:latin typeface="Century Gothic"/>
              </a:rPr>
              <a:t>Time Series</a:t>
            </a:r>
          </a:p>
          <a:p>
            <a:pPr marL="285750" indent="-285750">
              <a:buFont typeface="Arial"/>
              <a:buChar char="•"/>
            </a:pPr>
            <a:r>
              <a:rPr lang="en-US" sz="2000">
                <a:solidFill>
                  <a:schemeClr val="tx1">
                    <a:lumMod val="75000"/>
                    <a:lumOff val="25000"/>
                  </a:schemeClr>
                </a:solidFill>
                <a:latin typeface="Century Gothic"/>
              </a:rPr>
              <a:t>Plot optical and radar time series</a:t>
            </a:r>
          </a:p>
          <a:p>
            <a:pPr marL="285750" indent="-285750">
              <a:buFont typeface="Arial"/>
              <a:buChar char="•"/>
            </a:pPr>
            <a:r>
              <a:rPr lang="en-US" sz="2000">
                <a:solidFill>
                  <a:schemeClr val="tx1">
                    <a:lumMod val="75000"/>
                    <a:lumOff val="25000"/>
                  </a:schemeClr>
                </a:solidFill>
                <a:latin typeface="Century Gothic"/>
              </a:rPr>
              <a:t>Analyze annual changes</a:t>
            </a:r>
          </a:p>
        </p:txBody>
      </p:sp>
      <p:pic>
        <p:nvPicPr>
          <p:cNvPr id="11" name="Graphic 10" descr="Scatterplot outline">
            <a:extLst>
              <a:ext uri="{FF2B5EF4-FFF2-40B4-BE49-F238E27FC236}">
                <a16:creationId xmlns:a16="http://schemas.microsoft.com/office/drawing/2014/main" id="{C61CBE5E-C674-F07B-4FCE-54EFBAC4E04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23909" y="1776648"/>
            <a:ext cx="985554" cy="979612"/>
          </a:xfrm>
          <a:prstGeom prst="rect">
            <a:avLst/>
          </a:prstGeom>
        </p:spPr>
      </p:pic>
    </p:spTree>
    <p:extLst>
      <p:ext uri="{BB962C8B-B14F-4D97-AF65-F5344CB8AC3E}">
        <p14:creationId xmlns:p14="http://schemas.microsoft.com/office/powerpoint/2010/main" val="2430163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215617-C16D-1211-A175-CBF4B75C099E}"/>
              </a:ext>
            </a:extLst>
          </p:cNvPr>
          <p:cNvPicPr>
            <a:picLocks/>
          </p:cNvPicPr>
          <p:nvPr/>
        </p:nvPicPr>
        <p:blipFill>
          <a:blip r:embed="rId3">
            <a:extLst>
              <a:ext uri="{28A0092B-C50C-407E-A947-70E740481C1C}">
                <a14:useLocalDpi xmlns:a14="http://schemas.microsoft.com/office/drawing/2010/main" val="0"/>
              </a:ext>
            </a:extLst>
          </a:blip>
          <a:srcRect t="14200" b="14200"/>
          <a:stretch/>
        </p:blipFill>
        <p:spPr>
          <a:xfrm>
            <a:off x="8210044" y="3584359"/>
            <a:ext cx="3740731" cy="2201153"/>
          </a:xfrm>
          <a:prstGeom prst="ellipse">
            <a:avLst/>
          </a:prstGeom>
          <a:ln>
            <a:noFill/>
          </a:ln>
          <a:effectLst>
            <a:softEdge rad="112500"/>
          </a:effectLst>
        </p:spPr>
      </p:pic>
      <p:pic>
        <p:nvPicPr>
          <p:cNvPr id="30" name="Content Placeholder 8" descr="Highway scene outline">
            <a:extLst>
              <a:ext uri="{FF2B5EF4-FFF2-40B4-BE49-F238E27FC236}">
                <a16:creationId xmlns:a16="http://schemas.microsoft.com/office/drawing/2014/main" id="{F6E5DB56-06E1-84F7-1449-1E9BF9D494A6}"/>
              </a:ext>
            </a:extLst>
          </p:cNvPr>
          <p:cNvPicPr>
            <a:picLocks noGrp="1" noChangeAspect="1"/>
          </p:cNvPicPr>
          <p:nvPr>
            <p:ph sz="quarter" idx="10"/>
          </p:nvPr>
        </p:nvPicPr>
        <p:blipFill>
          <a:blip r:embed="rId4">
            <a:extLst>
              <a:ext uri="{96DAC541-7B7A-43D3-8B79-37D633B846F1}">
                <asvg:svgBlip xmlns:asvg="http://schemas.microsoft.com/office/drawing/2016/SVG/main" r:embed="rId5"/>
              </a:ext>
            </a:extLst>
          </a:blip>
          <a:stretch>
            <a:fillRect/>
          </a:stretch>
        </p:blipFill>
        <p:spPr>
          <a:xfrm>
            <a:off x="4210061" y="3204365"/>
            <a:ext cx="4121974" cy="4071256"/>
          </a:xfrm>
        </p:spPr>
      </p:pic>
      <p:pic>
        <p:nvPicPr>
          <p:cNvPr id="18" name="Picture 17">
            <a:extLst>
              <a:ext uri="{FF2B5EF4-FFF2-40B4-BE49-F238E27FC236}">
                <a16:creationId xmlns:a16="http://schemas.microsoft.com/office/drawing/2014/main" id="{1B3A2537-3D35-CA8C-50BB-85C6A890462C}"/>
              </a:ext>
            </a:extLst>
          </p:cNvPr>
          <p:cNvPicPr>
            <a:picLocks/>
          </p:cNvPicPr>
          <p:nvPr/>
        </p:nvPicPr>
        <p:blipFill>
          <a:blip r:embed="rId3">
            <a:extLst>
              <a:ext uri="{28A0092B-C50C-407E-A947-70E740481C1C}">
                <a14:useLocalDpi xmlns:a14="http://schemas.microsoft.com/office/drawing/2010/main" val="0"/>
              </a:ext>
            </a:extLst>
          </a:blip>
          <a:srcRect t="14429" b="14429"/>
          <a:stretch/>
        </p:blipFill>
        <p:spPr>
          <a:xfrm>
            <a:off x="2019331" y="1335513"/>
            <a:ext cx="3740731" cy="2187042"/>
          </a:xfrm>
          <a:prstGeom prst="ellipse">
            <a:avLst/>
          </a:prstGeom>
          <a:ln>
            <a:noFill/>
          </a:ln>
          <a:effectLst>
            <a:softEdge rad="112500"/>
          </a:effectLst>
        </p:spPr>
      </p:pic>
      <p:sp>
        <p:nvSpPr>
          <p:cNvPr id="25" name="Flowchart: Connector 24">
            <a:extLst>
              <a:ext uri="{FF2B5EF4-FFF2-40B4-BE49-F238E27FC236}">
                <a16:creationId xmlns:a16="http://schemas.microsoft.com/office/drawing/2014/main" id="{EE12985E-2299-7419-A825-E8B482251A02}"/>
              </a:ext>
            </a:extLst>
          </p:cNvPr>
          <p:cNvSpPr/>
          <p:nvPr/>
        </p:nvSpPr>
        <p:spPr>
          <a:xfrm>
            <a:off x="2145651" y="1453280"/>
            <a:ext cx="3482351" cy="1952390"/>
          </a:xfrm>
          <a:prstGeom prst="flowChartConnector">
            <a:avLst/>
          </a:prstGeom>
          <a:noFill/>
          <a:ln w="57150">
            <a:solidFill>
              <a:srgbClr val="A366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2C203A8A-4117-4444-885F-F3236950815C}"/>
              </a:ext>
            </a:extLst>
          </p:cNvPr>
          <p:cNvPicPr>
            <a:picLocks/>
          </p:cNvPicPr>
          <p:nvPr/>
        </p:nvPicPr>
        <p:blipFill>
          <a:blip r:embed="rId3">
            <a:extLst>
              <a:ext uri="{28A0092B-C50C-407E-A947-70E740481C1C}">
                <a14:useLocalDpi xmlns:a14="http://schemas.microsoft.com/office/drawing/2010/main" val="0"/>
              </a:ext>
            </a:extLst>
          </a:blip>
          <a:srcRect t="14200" b="14200"/>
          <a:stretch/>
        </p:blipFill>
        <p:spPr>
          <a:xfrm>
            <a:off x="103182" y="3607805"/>
            <a:ext cx="3740731" cy="2201153"/>
          </a:xfrm>
          <a:prstGeom prst="ellipse">
            <a:avLst/>
          </a:prstGeom>
          <a:ln>
            <a:noFill/>
          </a:ln>
          <a:effectLst>
            <a:softEdge rad="112500"/>
          </a:effectLst>
        </p:spPr>
      </p:pic>
      <p:sp>
        <p:nvSpPr>
          <p:cNvPr id="28" name="Flowchart: Connector 27">
            <a:extLst>
              <a:ext uri="{FF2B5EF4-FFF2-40B4-BE49-F238E27FC236}">
                <a16:creationId xmlns:a16="http://schemas.microsoft.com/office/drawing/2014/main" id="{3C05DD86-3799-EED8-ED06-47DAC6F5D5E2}"/>
              </a:ext>
            </a:extLst>
          </p:cNvPr>
          <p:cNvSpPr/>
          <p:nvPr/>
        </p:nvSpPr>
        <p:spPr>
          <a:xfrm>
            <a:off x="229502" y="3753794"/>
            <a:ext cx="3482351" cy="1952390"/>
          </a:xfrm>
          <a:prstGeom prst="flowChartConnector">
            <a:avLst/>
          </a:prstGeom>
          <a:noFill/>
          <a:ln w="57150">
            <a:solidFill>
              <a:srgbClr val="A366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FB644E7-3CDC-F857-EC31-808A3D998ED5}"/>
              </a:ext>
            </a:extLst>
          </p:cNvPr>
          <p:cNvPicPr>
            <a:picLocks/>
          </p:cNvPicPr>
          <p:nvPr/>
        </p:nvPicPr>
        <p:blipFill>
          <a:blip r:embed="rId3">
            <a:extLst>
              <a:ext uri="{28A0092B-C50C-407E-A947-70E740481C1C}">
                <a14:useLocalDpi xmlns:a14="http://schemas.microsoft.com/office/drawing/2010/main" val="0"/>
              </a:ext>
            </a:extLst>
          </a:blip>
          <a:srcRect t="14429" b="14429"/>
          <a:stretch/>
        </p:blipFill>
        <p:spPr>
          <a:xfrm>
            <a:off x="6187174" y="1341451"/>
            <a:ext cx="3740731" cy="2187042"/>
          </a:xfrm>
          <a:prstGeom prst="ellipse">
            <a:avLst/>
          </a:prstGeom>
          <a:ln>
            <a:noFill/>
          </a:ln>
          <a:effectLst>
            <a:softEdge rad="112500"/>
          </a:effectLst>
        </p:spPr>
      </p:pic>
      <p:sp>
        <p:nvSpPr>
          <p:cNvPr id="7" name="Flowchart: Connector 6">
            <a:extLst>
              <a:ext uri="{FF2B5EF4-FFF2-40B4-BE49-F238E27FC236}">
                <a16:creationId xmlns:a16="http://schemas.microsoft.com/office/drawing/2014/main" id="{74F91A9A-4F13-1305-EF6F-DC3EF265D1AA}"/>
              </a:ext>
            </a:extLst>
          </p:cNvPr>
          <p:cNvSpPr/>
          <p:nvPr/>
        </p:nvSpPr>
        <p:spPr>
          <a:xfrm>
            <a:off x="6313494" y="1459218"/>
            <a:ext cx="3482351" cy="1952390"/>
          </a:xfrm>
          <a:prstGeom prst="flowChartConnector">
            <a:avLst/>
          </a:prstGeom>
          <a:noFill/>
          <a:ln w="57150">
            <a:solidFill>
              <a:srgbClr val="A366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E1C13EFA-CEE0-068A-94B8-96FD8296C0CF}"/>
              </a:ext>
            </a:extLst>
          </p:cNvPr>
          <p:cNvSpPr/>
          <p:nvPr/>
        </p:nvSpPr>
        <p:spPr>
          <a:xfrm>
            <a:off x="8326692" y="3701774"/>
            <a:ext cx="3482351" cy="1952390"/>
          </a:xfrm>
          <a:prstGeom prst="flowChartConnector">
            <a:avLst/>
          </a:prstGeom>
          <a:noFill/>
          <a:ln w="57150">
            <a:solidFill>
              <a:srgbClr val="A366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a:xfrm>
            <a:off x="1" y="386820"/>
            <a:ext cx="12239626" cy="825844"/>
          </a:xfrm>
          <a:solidFill>
            <a:srgbClr val="10703F"/>
          </a:solidFill>
        </p:spPr>
        <p:txBody>
          <a:bodyPr/>
          <a:lstStyle/>
          <a:p>
            <a:r>
              <a:rPr lang="en-US"/>
              <a:t>Earth Observations</a:t>
            </a:r>
          </a:p>
        </p:txBody>
      </p:sp>
      <p:sp>
        <p:nvSpPr>
          <p:cNvPr id="8" name="Content Placeholder 3">
            <a:extLst>
              <a:ext uri="{FF2B5EF4-FFF2-40B4-BE49-F238E27FC236}">
                <a16:creationId xmlns:a16="http://schemas.microsoft.com/office/drawing/2014/main" id="{2D7EF380-6F5B-FB5B-DB7D-1E72F0295C85}"/>
              </a:ext>
            </a:extLst>
          </p:cNvPr>
          <p:cNvSpPr txBox="1">
            <a:spLocks/>
          </p:cNvSpPr>
          <p:nvPr/>
        </p:nvSpPr>
        <p:spPr>
          <a:xfrm>
            <a:off x="2019810" y="4498667"/>
            <a:ext cx="2228929" cy="53212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chemeClr val="bg1"/>
                </a:solidFill>
              </a:rPr>
              <a:t>Landsat 8 OLI</a:t>
            </a:r>
          </a:p>
        </p:txBody>
      </p:sp>
      <p:sp>
        <p:nvSpPr>
          <p:cNvPr id="11" name="Content Placeholder 3">
            <a:extLst>
              <a:ext uri="{FF2B5EF4-FFF2-40B4-BE49-F238E27FC236}">
                <a16:creationId xmlns:a16="http://schemas.microsoft.com/office/drawing/2014/main" id="{3C1B2367-AD03-7CFC-E77F-A2251120BF27}"/>
              </a:ext>
            </a:extLst>
          </p:cNvPr>
          <p:cNvSpPr txBox="1">
            <a:spLocks/>
          </p:cNvSpPr>
          <p:nvPr/>
        </p:nvSpPr>
        <p:spPr>
          <a:xfrm>
            <a:off x="7643863" y="2153572"/>
            <a:ext cx="2228929" cy="53212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chemeClr val="bg1"/>
                </a:solidFill>
              </a:rPr>
              <a:t>Sentinel-2 A/B MSI</a:t>
            </a:r>
          </a:p>
        </p:txBody>
      </p:sp>
      <p:pic>
        <p:nvPicPr>
          <p:cNvPr id="12" name="Picture 11" descr="A gold robot with blue solar panels&#10;&#10;Description automatically generated">
            <a:extLst>
              <a:ext uri="{FF2B5EF4-FFF2-40B4-BE49-F238E27FC236}">
                <a16:creationId xmlns:a16="http://schemas.microsoft.com/office/drawing/2014/main" id="{3FE29404-42B4-B6D0-18D2-300B9DF6D8A4}"/>
              </a:ext>
            </a:extLst>
          </p:cNvPr>
          <p:cNvPicPr>
            <a:picLocks noChangeAspect="1"/>
          </p:cNvPicPr>
          <p:nvPr/>
        </p:nvPicPr>
        <p:blipFill>
          <a:blip r:embed="rId6"/>
          <a:stretch>
            <a:fillRect/>
          </a:stretch>
        </p:blipFill>
        <p:spPr>
          <a:xfrm>
            <a:off x="6905816" y="1828825"/>
            <a:ext cx="1820475" cy="1370536"/>
          </a:xfrm>
          <a:prstGeom prst="rect">
            <a:avLst/>
          </a:prstGeom>
        </p:spPr>
      </p:pic>
      <p:pic>
        <p:nvPicPr>
          <p:cNvPr id="13" name="Picture 12" descr="A satellite in space&#10;&#10;Description automatically generated">
            <a:extLst>
              <a:ext uri="{FF2B5EF4-FFF2-40B4-BE49-F238E27FC236}">
                <a16:creationId xmlns:a16="http://schemas.microsoft.com/office/drawing/2014/main" id="{C0B20CF7-5BA9-8590-F2A7-53832B8FA460}"/>
              </a:ext>
            </a:extLst>
          </p:cNvPr>
          <p:cNvPicPr>
            <a:picLocks noChangeAspect="1"/>
          </p:cNvPicPr>
          <p:nvPr/>
        </p:nvPicPr>
        <p:blipFill>
          <a:blip r:embed="rId7"/>
          <a:stretch>
            <a:fillRect/>
          </a:stretch>
        </p:blipFill>
        <p:spPr>
          <a:xfrm>
            <a:off x="8833726" y="3850617"/>
            <a:ext cx="1848893" cy="1512411"/>
          </a:xfrm>
          <a:prstGeom prst="rect">
            <a:avLst/>
          </a:prstGeom>
        </p:spPr>
      </p:pic>
      <p:sp>
        <p:nvSpPr>
          <p:cNvPr id="14" name="Content Placeholder 3">
            <a:extLst>
              <a:ext uri="{FF2B5EF4-FFF2-40B4-BE49-F238E27FC236}">
                <a16:creationId xmlns:a16="http://schemas.microsoft.com/office/drawing/2014/main" id="{7A10F04F-1AB3-F346-1F9C-21CD2FE43218}"/>
              </a:ext>
            </a:extLst>
          </p:cNvPr>
          <p:cNvSpPr txBox="1">
            <a:spLocks/>
          </p:cNvSpPr>
          <p:nvPr/>
        </p:nvSpPr>
        <p:spPr>
          <a:xfrm>
            <a:off x="9868320" y="4724827"/>
            <a:ext cx="2425574" cy="53212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a:solidFill>
                  <a:srgbClr val="FFFFFF"/>
                </a:solidFill>
              </a:rPr>
              <a:t>Sentinel-1 SAR </a:t>
            </a:r>
            <a:endParaRPr lang="en-US">
              <a:solidFill>
                <a:srgbClr val="FFFFFF"/>
              </a:solidFill>
            </a:endParaRPr>
          </a:p>
          <a:p>
            <a:pPr>
              <a:lnSpc>
                <a:spcPct val="100000"/>
              </a:lnSpc>
              <a:spcBef>
                <a:spcPts val="0"/>
              </a:spcBef>
            </a:pPr>
            <a:r>
              <a:rPr lang="en-US" sz="1600">
                <a:solidFill>
                  <a:srgbClr val="FFFFFF"/>
                </a:solidFill>
              </a:rPr>
              <a:t>C-band</a:t>
            </a:r>
            <a:endParaRPr lang="en-US">
              <a:solidFill>
                <a:srgbClr val="FFFFFF"/>
              </a:solidFill>
            </a:endParaRPr>
          </a:p>
        </p:txBody>
      </p:sp>
      <p:pic>
        <p:nvPicPr>
          <p:cNvPr id="16" name="Picture 15" descr="A satellite in space&#10;&#10;Description automatically generated">
            <a:extLst>
              <a:ext uri="{FF2B5EF4-FFF2-40B4-BE49-F238E27FC236}">
                <a16:creationId xmlns:a16="http://schemas.microsoft.com/office/drawing/2014/main" id="{F4185F4A-E33C-E146-EBAE-5CE7373087FB}"/>
              </a:ext>
            </a:extLst>
          </p:cNvPr>
          <p:cNvPicPr>
            <a:picLocks noChangeAspect="1"/>
          </p:cNvPicPr>
          <p:nvPr/>
        </p:nvPicPr>
        <p:blipFill>
          <a:blip r:embed="rId8"/>
          <a:stretch>
            <a:fillRect/>
          </a:stretch>
        </p:blipFill>
        <p:spPr>
          <a:xfrm>
            <a:off x="2150642" y="1498027"/>
            <a:ext cx="2810388" cy="1585452"/>
          </a:xfrm>
          <a:prstGeom prst="rect">
            <a:avLst/>
          </a:prstGeom>
        </p:spPr>
      </p:pic>
      <p:sp>
        <p:nvSpPr>
          <p:cNvPr id="15" name="Content Placeholder 3">
            <a:extLst>
              <a:ext uri="{FF2B5EF4-FFF2-40B4-BE49-F238E27FC236}">
                <a16:creationId xmlns:a16="http://schemas.microsoft.com/office/drawing/2014/main" id="{727D3891-B8E5-473A-391F-B284A0BB326B}"/>
              </a:ext>
            </a:extLst>
          </p:cNvPr>
          <p:cNvSpPr txBox="1">
            <a:spLocks/>
          </p:cNvSpPr>
          <p:nvPr/>
        </p:nvSpPr>
        <p:spPr>
          <a:xfrm>
            <a:off x="3279850" y="2653075"/>
            <a:ext cx="2228929" cy="53212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chemeClr val="bg1"/>
                </a:solidFill>
              </a:rPr>
              <a:t>Landsat 9 OLI-2</a:t>
            </a:r>
          </a:p>
        </p:txBody>
      </p:sp>
      <p:pic>
        <p:nvPicPr>
          <p:cNvPr id="19" name="Picture 18" descr="A satellite with a solar panel&#10;&#10;Description automatically generated">
            <a:extLst>
              <a:ext uri="{FF2B5EF4-FFF2-40B4-BE49-F238E27FC236}">
                <a16:creationId xmlns:a16="http://schemas.microsoft.com/office/drawing/2014/main" id="{8B96BD75-2888-8E8E-C654-C2A4C2B8DDCB}"/>
              </a:ext>
            </a:extLst>
          </p:cNvPr>
          <p:cNvPicPr>
            <a:picLocks noChangeAspect="1"/>
          </p:cNvPicPr>
          <p:nvPr/>
        </p:nvPicPr>
        <p:blipFill>
          <a:blip r:embed="rId9"/>
          <a:stretch>
            <a:fillRect/>
          </a:stretch>
        </p:blipFill>
        <p:spPr>
          <a:xfrm>
            <a:off x="641040" y="4000244"/>
            <a:ext cx="1871408" cy="1525640"/>
          </a:xfrm>
          <a:prstGeom prst="rect">
            <a:avLst/>
          </a:prstGeom>
        </p:spPr>
      </p:pic>
      <p:pic>
        <p:nvPicPr>
          <p:cNvPr id="27" name="Graphic 26" descr="Deer outline">
            <a:extLst>
              <a:ext uri="{FF2B5EF4-FFF2-40B4-BE49-F238E27FC236}">
                <a16:creationId xmlns:a16="http://schemas.microsoft.com/office/drawing/2014/main" id="{2363243D-0D41-FE55-25A7-50E89AE8809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18735" y="5704667"/>
            <a:ext cx="1123508" cy="1123508"/>
          </a:xfrm>
          <a:prstGeom prst="rect">
            <a:avLst/>
          </a:prstGeom>
        </p:spPr>
      </p:pic>
      <p:sp>
        <p:nvSpPr>
          <p:cNvPr id="21" name="Text Placeholder 4">
            <a:extLst>
              <a:ext uri="{FF2B5EF4-FFF2-40B4-BE49-F238E27FC236}">
                <a16:creationId xmlns:a16="http://schemas.microsoft.com/office/drawing/2014/main" id="{39D73659-F747-7765-B70E-54D68B32131D}"/>
              </a:ext>
            </a:extLst>
          </p:cNvPr>
          <p:cNvSpPr txBox="1">
            <a:spLocks/>
          </p:cNvSpPr>
          <p:nvPr/>
        </p:nvSpPr>
        <p:spPr>
          <a:xfrm>
            <a:off x="8839177" y="6592496"/>
            <a:ext cx="3348559" cy="233620"/>
          </a:xfrm>
          <a:prstGeom prst="rect">
            <a:avLst/>
          </a:prstGeom>
          <a:solidFill>
            <a:schemeClr val="bg1"/>
          </a:solidFill>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400">
                <a:solidFill>
                  <a:prstClr val="black">
                    <a:lumMod val="75000"/>
                    <a:lumOff val="25000"/>
                  </a:prstClr>
                </a:solidFill>
                <a:latin typeface="Century Gothic"/>
              </a:rPr>
              <a:t>Images</a:t>
            </a:r>
            <a:r>
              <a:rPr kumimoji="0" lang="en-US" sz="1400" i="0" u="none" strike="noStrike" kern="1200" cap="none" spc="0" normalizeH="0" baseline="0" noProof="0">
                <a:ln>
                  <a:noFill/>
                </a:ln>
                <a:solidFill>
                  <a:prstClr val="black">
                    <a:lumMod val="75000"/>
                    <a:lumOff val="25000"/>
                  </a:prstClr>
                </a:solidFill>
                <a:effectLst/>
                <a:uLnTx/>
                <a:uFillTx/>
                <a:latin typeface="Century Gothic"/>
              </a:rPr>
              <a:t> Credit: </a:t>
            </a:r>
            <a:r>
              <a:rPr lang="en-US" sz="1400">
                <a:solidFill>
                  <a:prstClr val="black">
                    <a:lumMod val="75000"/>
                    <a:lumOff val="25000"/>
                  </a:prstClr>
                </a:solidFill>
                <a:latin typeface="Century Gothic"/>
              </a:rPr>
              <a:t>NASA &amp; Rama</a:t>
            </a:r>
            <a:endParaRPr kumimoji="0" lang="en-US" sz="140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95258306"/>
      </p:ext>
    </p:extLst>
  </p:cSld>
  <p:clrMapOvr>
    <a:masterClrMapping/>
  </p:clrMapOvr>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35D3DFE-AAA9-4497-9054-C4846D90ADAB}" vid="{9191D8A4-AE79-4FA9-BA16-DAD56F4863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eda033e-a47d-4c30-b1aa-2ec495e3f466">
      <Terms xmlns="http://schemas.microsoft.com/office/infopath/2007/PartnerControls"/>
    </lcf76f155ced4ddcb4097134ff3c332f>
    <TaxCatchAll xmlns="5ab83896-aab5-4bd0-8483-2509975cde9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079F8CB76D0E34B89531DCE233395D6" ma:contentTypeVersion="14" ma:contentTypeDescription="Create a new document." ma:contentTypeScope="" ma:versionID="93ef6ba1eec22353d41df9ec55573abe">
  <xsd:schema xmlns:xsd="http://www.w3.org/2001/XMLSchema" xmlns:xs="http://www.w3.org/2001/XMLSchema" xmlns:p="http://schemas.microsoft.com/office/2006/metadata/properties" xmlns:ns2="4eda033e-a47d-4c30-b1aa-2ec495e3f466" xmlns:ns3="5ab83896-aab5-4bd0-8483-2509975cde97" targetNamespace="http://schemas.microsoft.com/office/2006/metadata/properties" ma:root="true" ma:fieldsID="e5d758b5938bc3b38c424dd150b05899" ns2:_="" ns3:_="">
    <xsd:import namespace="4eda033e-a47d-4c30-b1aa-2ec495e3f466"/>
    <xsd:import namespace="5ab83896-aab5-4bd0-8483-2509975cde9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da033e-a47d-4c30-b1aa-2ec495e3f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b3ad41c-e6ec-499d-904a-2db7fbc6f09d"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ab83896-aab5-4bd0-8483-2509975cde9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ded2f76-3d7f-42dd-9c06-17f0be1886d6}" ma:internalName="TaxCatchAll" ma:showField="CatchAllData" ma:web="5ab83896-aab5-4bd0-8483-2509975cde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8AEC11A-B16B-48D8-BE3E-084470C2E9C2}">
  <ds:schemaRefs>
    <ds:schemaRef ds:uri="http://schemas.microsoft.com/sharepoint/v3/contenttype/forms"/>
  </ds:schemaRefs>
</ds:datastoreItem>
</file>

<file path=customXml/itemProps2.xml><?xml version="1.0" encoding="utf-8"?>
<ds:datastoreItem xmlns:ds="http://schemas.openxmlformats.org/officeDocument/2006/customXml" ds:itemID="{07E57A83-119D-4212-AE9F-F4A81C43452B}">
  <ds:schemaRefs>
    <ds:schemaRef ds:uri="4eda033e-a47d-4c30-b1aa-2ec495e3f466"/>
    <ds:schemaRef ds:uri="5ab83896-aab5-4bd0-8483-2509975cde9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9D555FE-F745-4F2A-9A8E-B3767CBF7D91}">
  <ds:schemaRefs>
    <ds:schemaRef ds:uri="4eda033e-a47d-4c30-b1aa-2ec495e3f466"/>
    <ds:schemaRef ds:uri="5ab83896-aab5-4bd0-8483-2509975cde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22</Slides>
  <Notes>20</Notes>
  <HiddenSlides>0</HiddenSlide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Title</vt:lpstr>
      <vt:lpstr>ALASKA ECOLOGICAL CONSERVATION</vt:lpstr>
      <vt:lpstr>Massachusetts – Boston Team</vt:lpstr>
      <vt:lpstr>Presentation Outline</vt:lpstr>
      <vt:lpstr>Caribou &amp; Ice Relationship</vt:lpstr>
      <vt:lpstr>Study Area &amp; Period</vt:lpstr>
      <vt:lpstr>Partners</vt:lpstr>
      <vt:lpstr>Community Concerns</vt:lpstr>
      <vt:lpstr>Objectives</vt:lpstr>
      <vt:lpstr>Earth Observations</vt:lpstr>
      <vt:lpstr>Methodology – Optical Imagery</vt:lpstr>
      <vt:lpstr>Results – Yearly Fall Freezing Timeline</vt:lpstr>
      <vt:lpstr>Results – Spectral Reflectance Time Series (NDII)</vt:lpstr>
      <vt:lpstr>Results – Fall 2019 Freezing Timeline</vt:lpstr>
      <vt:lpstr>Methodology – SAR Imagery</vt:lpstr>
      <vt:lpstr>Results – Backscatter Time Series</vt:lpstr>
      <vt:lpstr>Results – Mid October Over the Years (2017–2023)</vt:lpstr>
      <vt:lpstr>Results – Temperature VS Backscatter</vt:lpstr>
      <vt:lpstr>Results – Fall 2020 Freezing Timeline</vt:lpstr>
      <vt:lpstr>Results - Errors &amp; Uncertainties</vt:lpstr>
      <vt:lpstr>Conclusion</vt:lpstr>
      <vt:lpstr>Conclusion – Future Work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revision>14</cp:revision>
  <dcterms:created xsi:type="dcterms:W3CDTF">2023-10-31T16:04:03Z</dcterms:created>
  <dcterms:modified xsi:type="dcterms:W3CDTF">2024-03-21T15:08:13Z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0x0101002079F8CB76D0E34B89531DCE233395D6</vt:lpwstr>
  </property>
  <property fmtid="{D5CDD505-2E9C-101B-9397-08002B2CF9AE}" pid="3" name="MediaServiceImageTags">
    <vt:lpwstr/>
  </property>
</Properties>
</file>