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89"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 id="{1DE68FE0-777C-CC37-4B6C-2365A8590F41}" name="Madison Arndt" initials="MA" userId="S::madison.arndt@ssaihq.com::e0d6eb17-171d-412c-bfbe-066ac8eee8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47A"/>
    <a:srgbClr val="FF50C6"/>
    <a:srgbClr val="FF63F2"/>
    <a:srgbClr val="CDAA66"/>
    <a:srgbClr val="D8C29E"/>
    <a:srgbClr val="40B6C5"/>
    <a:srgbClr val="225EA8"/>
    <a:srgbClr val="071D58"/>
    <a:srgbClr val="000000"/>
    <a:srgbClr val="2896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45EBF-F05F-48EF-8C3D-F4E2B2C710A1}" v="9" dt="2023-03-21T17:51:20.256"/>
    <p1510:client id="{361C3D3D-12E0-4C2C-8E2C-60D518332942}" v="402" dt="2023-03-21T19:33:30.628"/>
    <p1510:client id="{3696CD6B-CCF4-46E1-AEF2-4FD903AF58F1}" v="247" dt="2023-03-21T20:16:09.639"/>
    <p1510:client id="{39B71825-C7AB-C1CF-6FEE-9FB9A1D7AE19}" v="526" dt="2023-03-21T21:11:55.294"/>
    <p1510:client id="{3DDE5038-D399-48E1-9141-382765E237D7}" v="119" dt="2023-03-21T21:14:09.189"/>
    <p1510:client id="{400B53DB-D4BA-9E4A-D475-9EF4CA138B05}" v="85" dt="2023-03-21T20:16:03.774"/>
    <p1510:client id="{5906D822-8447-43D7-B597-378DFAD9009F}" v="91" dt="2023-03-21T19:44:30.616"/>
    <p1510:client id="{5C0AC578-1411-4EF8-94B3-06944B22237D}" v="8" dt="2023-03-21T21:08:41.367"/>
    <p1510:client id="{674C90C1-0720-026D-27F7-C6CCDFFEA7AF}" v="4" dt="2023-03-21T21:17:37.142"/>
    <p1510:client id="{91D7D253-1707-4890-AD4D-596FB5BF4D72}" v="16" dt="2023-03-21T18:37:56.373"/>
    <p1510:client id="{95E13B4A-2120-7368-74A1-1B6CCA96E75A}" v="5" dt="2023-03-21T21:14:53.561"/>
    <p1510:client id="{9932E976-CC19-53F0-A79E-110835B51C7B}" v="54" dt="2023-03-21T17:33:08.893"/>
    <p1510:client id="{A3412A26-28DB-4505-81B4-2066E48F572D}" v="5" dt="2023-03-21T18:01:34.602"/>
    <p1510:client id="{D01155BB-3966-624D-4AA9-39B1B25CEB27}" v="285" dt="2023-03-21T20:16:36.137"/>
    <p1510:client id="{D37FB8AF-440E-4AAE-8AD8-5F45AF58000F}" v="20" dt="2023-03-21T19:35:20.835"/>
    <p1510:client id="{D423914A-7553-45E4-8A40-AF9D23074DA8}" v="144" dt="2023-03-21T18:28:35.254"/>
    <p1510:client id="{D8E86ED9-24CF-0B3D-5F2B-063A18D9AC07}" v="273" dt="2023-03-21T21:13:34.257"/>
    <p1510:client id="{D91C3030-7BAC-E928-24F5-67F2352E5938}" v="39" dt="2023-03-21T19:11:27.482"/>
    <p1510:client id="{D98292D8-411F-4C3C-A4A9-C82F233D092D}" v="50" dt="2023-03-21T18:32:34.115"/>
    <p1510:client id="{EF467EE0-4215-40E1-9168-B98A1BB046C7}" v="1" dt="2023-03-21T21:17:04.141"/>
    <p1510:client id="{F040E524-7DBA-4027-B020-7500AAB3B054}" v="26" dt="2023-03-21T20:39:17.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3"/>
    <p:restoredTop sz="94666"/>
  </p:normalViewPr>
  <p:slideViewPr>
    <p:cSldViewPr snapToGrid="0">
      <p:cViewPr>
        <p:scale>
          <a:sx n="62" d="100"/>
          <a:sy n="62" d="100"/>
        </p:scale>
        <p:origin x="34" y="-10771"/>
      </p:cViewPr>
      <p:guideLst>
        <p:guide pos="7632"/>
        <p:guide orient="horz" pos="20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commentAuthors" Target="commentAuthors.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8" y="32673369"/>
            <a:ext cx="25691925" cy="2877394"/>
            <a:chOff x="837528" y="32673369"/>
            <a:chExt cx="25691925"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a:solidFill>
                    <a:schemeClr val="bg1"/>
                  </a:solidFill>
                </a:rPr>
                <a:t>ANNIVERSARY</a:t>
              </a:r>
            </a:p>
          </p:txBody>
        </p:sp>
        <p:pic>
          <p:nvPicPr>
            <p:cNvPr id="4" name="Picture 3" descr="Text&#10;&#10;Description automatically generated">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28" y="32673369"/>
              <a:ext cx="5669952" cy="2310401"/>
            </a:xfrm>
            <a:prstGeom prst="rect">
              <a:avLst/>
            </a:prstGeom>
          </p:spPr>
        </p:pic>
      </p:grpSp>
      <p:sp>
        <p:nvSpPr>
          <p:cNvPr id="155" name="Rectangle 154"/>
          <p:cNvSpPr/>
          <p:nvPr userDrawn="1"/>
        </p:nvSpPr>
        <p:spPr>
          <a:xfrm>
            <a:off x="893617" y="35562082"/>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descr="Logo, icon&#10;&#10;Description automatically generated">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a:solidFill>
                  <a:schemeClr val="bg1"/>
                </a:solidFill>
              </a:rPr>
              <a:t>| Spring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3/22/2023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20" descr="A picture containing bird, black, loon, aquatic bird&#10;&#10;Description automatically generated">
            <a:extLst>
              <a:ext uri="{FF2B5EF4-FFF2-40B4-BE49-F238E27FC236}">
                <a16:creationId xmlns:a16="http://schemas.microsoft.com/office/drawing/2014/main" id="{099C3C0E-B968-7F97-2CEE-ED59C2541C44}"/>
              </a:ext>
            </a:extLst>
          </p:cNvPr>
          <p:cNvPicPr>
            <a:picLocks noChangeAspect="1"/>
          </p:cNvPicPr>
          <p:nvPr/>
        </p:nvPicPr>
        <p:blipFill rotWithShape="1">
          <a:blip r:embed="rId2"/>
          <a:srcRect l="12149" t="22727" r="12643" b="27175"/>
          <a:stretch/>
        </p:blipFill>
        <p:spPr>
          <a:xfrm>
            <a:off x="20565791" y="17361107"/>
            <a:ext cx="6410251" cy="2704578"/>
          </a:xfrm>
          <a:prstGeom prst="rect">
            <a:avLst/>
          </a:prstGeom>
        </p:spPr>
      </p:pic>
      <p:pic>
        <p:nvPicPr>
          <p:cNvPr id="20" name="Picture 21" descr="Map&#10;&#10;Description automatically generated">
            <a:extLst>
              <a:ext uri="{FF2B5EF4-FFF2-40B4-BE49-F238E27FC236}">
                <a16:creationId xmlns:a16="http://schemas.microsoft.com/office/drawing/2014/main" id="{E26478EC-9F66-2188-2165-A7ADEBE65E06}"/>
              </a:ext>
            </a:extLst>
          </p:cNvPr>
          <p:cNvPicPr>
            <a:picLocks noChangeAspect="1"/>
          </p:cNvPicPr>
          <p:nvPr/>
        </p:nvPicPr>
        <p:blipFill rotWithShape="1">
          <a:blip r:embed="rId3"/>
          <a:srcRect l="26973" r="12532"/>
          <a:stretch/>
        </p:blipFill>
        <p:spPr>
          <a:xfrm>
            <a:off x="2143283" y="16273178"/>
            <a:ext cx="9825221" cy="13080806"/>
          </a:xfrm>
          <a:prstGeom prst="rect">
            <a:avLst/>
          </a:prstGeom>
        </p:spPr>
      </p:pic>
      <p:sp>
        <p:nvSpPr>
          <p:cNvPr id="11" name="TextBox 10">
            <a:extLst>
              <a:ext uri="{FF2B5EF4-FFF2-40B4-BE49-F238E27FC236}">
                <a16:creationId xmlns:a16="http://schemas.microsoft.com/office/drawing/2014/main" id="{48239D3A-096E-E5F9-822E-6EB4ED6F427E}"/>
              </a:ext>
            </a:extLst>
          </p:cNvPr>
          <p:cNvSpPr txBox="1"/>
          <p:nvPr/>
        </p:nvSpPr>
        <p:spPr>
          <a:xfrm>
            <a:off x="21106908" y="19625686"/>
            <a:ext cx="5862335" cy="4909036"/>
          </a:xfrm>
          <a:prstGeom prst="rect">
            <a:avLst/>
          </a:prstGeom>
          <a:noFill/>
          <a:ln w="57150">
            <a:solidFill>
              <a:srgbClr val="6CA47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gn="ctr"/>
            <a:r>
              <a:rPr lang="en-US" sz="4000" b="1" dirty="0">
                <a:solidFill>
                  <a:schemeClr val="tx1">
                    <a:lumMod val="75000"/>
                    <a:lumOff val="25000"/>
                  </a:schemeClr>
                </a:solidFill>
                <a:ea typeface="+mn-lt"/>
                <a:cs typeface="+mn-lt"/>
              </a:rPr>
              <a:t>Land Use/Land Cover</a:t>
            </a:r>
            <a:endParaRPr lang="en-US" sz="4000" dirty="0">
              <a:solidFill>
                <a:schemeClr val="tx1">
                  <a:lumMod val="75000"/>
                  <a:lumOff val="25000"/>
                </a:schemeClr>
              </a:solidFill>
            </a:endParaRPr>
          </a:p>
          <a:p>
            <a:pPr marL="571500" indent="-228600">
              <a:spcBef>
                <a:spcPts val="1800"/>
              </a:spcBef>
              <a:buFont typeface="Arial"/>
              <a:buChar char="•"/>
            </a:pPr>
            <a:r>
              <a:rPr lang="en-US" sz="3000" dirty="0">
                <a:solidFill>
                  <a:schemeClr val="tx1">
                    <a:lumMod val="75000"/>
                    <a:lumOff val="25000"/>
                  </a:schemeClr>
                </a:solidFill>
                <a:latin typeface="Garamond"/>
                <a:ea typeface="+mn-lt"/>
                <a:cs typeface="+mn-lt"/>
              </a:rPr>
              <a:t>Variations in development patterns; overall small increases in shoreline development between 2001–2019</a:t>
            </a:r>
            <a:br>
              <a:rPr lang="en-US" sz="3000" dirty="0">
                <a:latin typeface="Garamond"/>
              </a:rPr>
            </a:br>
            <a:endParaRPr lang="en-US" sz="3000" dirty="0">
              <a:solidFill>
                <a:schemeClr val="tx1">
                  <a:lumMod val="75000"/>
                  <a:lumOff val="25000"/>
                </a:schemeClr>
              </a:solidFill>
              <a:latin typeface="Garamond"/>
            </a:endParaRPr>
          </a:p>
          <a:p>
            <a:pPr marL="571500" indent="-228600">
              <a:buFont typeface="Arial"/>
              <a:buChar char="•"/>
            </a:pPr>
            <a:r>
              <a:rPr lang="en-US" sz="3000" dirty="0">
                <a:solidFill>
                  <a:schemeClr val="tx1">
                    <a:lumMod val="75000"/>
                    <a:lumOff val="25000"/>
                  </a:schemeClr>
                </a:solidFill>
                <a:latin typeface="Garamond"/>
                <a:ea typeface="+mn-lt"/>
                <a:cs typeface="+mn-lt"/>
              </a:rPr>
              <a:t>Lakes with surrounding protected lands have low overall development</a:t>
            </a:r>
            <a:endParaRPr lang="en-US" sz="3000" dirty="0">
              <a:solidFill>
                <a:schemeClr val="tx1">
                  <a:lumMod val="75000"/>
                  <a:lumOff val="25000"/>
                </a:schemeClr>
              </a:solidFill>
              <a:latin typeface="Garamond"/>
            </a:endParaRPr>
          </a:p>
          <a:p>
            <a:pPr algn="l"/>
            <a:endParaRPr lang="en-US" dirty="0"/>
          </a:p>
        </p:txBody>
      </p:sp>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5601524" y="34862108"/>
            <a:ext cx="7205240" cy="627419"/>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dirty="0">
                <a:solidFill>
                  <a:schemeClr val="bg1"/>
                </a:solidFill>
              </a:rPr>
              <a:t>Massachusetts – Boston </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chor="t">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None/>
              <a:defRPr/>
            </a:pPr>
            <a:r>
              <a:rPr lang="en-US" sz="7200" b="1">
                <a:solidFill>
                  <a:srgbClr val="6CA47A"/>
                </a:solidFill>
                <a:latin typeface="Century Gothic" panose="020F0302020204030204"/>
              </a:rPr>
              <a:t>New Hampshire </a:t>
            </a:r>
            <a:r>
              <a:rPr lang="en-US" sz="7200">
                <a:solidFill>
                  <a:srgbClr val="6CA47A"/>
                </a:solidFill>
                <a:latin typeface="Century Gothic" panose="020F0302020204030204"/>
              </a:rPr>
              <a:t>Ecological Conservation</a:t>
            </a:r>
            <a:endParaRPr lang="en-US" sz="7500">
              <a:solidFill>
                <a:srgbClr val="6CA47A"/>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2008243"/>
            <a:ext cx="19944331" cy="1062131"/>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a:t>Predicting Future Conflicts between Loon Habitats and Human Development in New Hampshire using NASA Earth Observations</a:t>
            </a:r>
          </a:p>
          <a:p>
            <a:pPr algn="l"/>
            <a:endParaRPr lang="en-US" sz="4400"/>
          </a:p>
        </p:txBody>
      </p:sp>
      <p:sp>
        <p:nvSpPr>
          <p:cNvPr id="37" name="Text Placeholder 16">
            <a:extLst>
              <a:ext uri="{FF2B5EF4-FFF2-40B4-BE49-F238E27FC236}">
                <a16:creationId xmlns:a16="http://schemas.microsoft.com/office/drawing/2014/main" id="{0DE2807D-F408-4480-8E13-C3F0C4B0A2F5}"/>
              </a:ext>
            </a:extLst>
          </p:cNvPr>
          <p:cNvSpPr txBox="1">
            <a:spLocks/>
          </p:cNvSpPr>
          <p:nvPr/>
        </p:nvSpPr>
        <p:spPr>
          <a:xfrm>
            <a:off x="7035091" y="32583163"/>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500" dirty="0">
                <a:solidFill>
                  <a:schemeClr val="tx1">
                    <a:lumMod val="75000"/>
                    <a:lumOff val="25000"/>
                  </a:schemeClr>
                </a:solidFill>
                <a:latin typeface="Century Gothic"/>
              </a:rPr>
              <a:t>Jane Zugarek</a:t>
            </a:r>
          </a:p>
          <a:p>
            <a:pPr algn="ctr">
              <a:lnSpc>
                <a:spcPct val="100000"/>
              </a:lnSpc>
              <a:spcBef>
                <a:spcPts val="0"/>
              </a:spcBef>
            </a:pPr>
            <a:r>
              <a:rPr lang="en-US" sz="2500" dirty="0">
                <a:solidFill>
                  <a:schemeClr val="tx1">
                    <a:lumMod val="75000"/>
                    <a:lumOff val="25000"/>
                  </a:schemeClr>
                </a:solidFill>
                <a:latin typeface="Century Gothic"/>
              </a:rPr>
              <a:t>Project Lead</a:t>
            </a:r>
          </a:p>
        </p:txBody>
      </p:sp>
      <p:sp>
        <p:nvSpPr>
          <p:cNvPr id="40" name="Text Placeholder 16">
            <a:extLst>
              <a:ext uri="{FF2B5EF4-FFF2-40B4-BE49-F238E27FC236}">
                <a16:creationId xmlns:a16="http://schemas.microsoft.com/office/drawing/2014/main" id="{2F797D64-81F4-4782-8198-930177809422}"/>
              </a:ext>
            </a:extLst>
          </p:cNvPr>
          <p:cNvSpPr txBox="1">
            <a:spLocks/>
          </p:cNvSpPr>
          <p:nvPr/>
        </p:nvSpPr>
        <p:spPr>
          <a:xfrm>
            <a:off x="9854307" y="32583163"/>
            <a:ext cx="2872251" cy="60359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500" dirty="0">
                <a:solidFill>
                  <a:schemeClr val="tx1">
                    <a:lumMod val="75000"/>
                    <a:lumOff val="25000"/>
                  </a:schemeClr>
                </a:solidFill>
                <a:latin typeface="Century Gothic"/>
              </a:rPr>
              <a:t>Madison Arndt</a:t>
            </a:r>
          </a:p>
        </p:txBody>
      </p:sp>
      <p:sp>
        <p:nvSpPr>
          <p:cNvPr id="41" name="Text Placeholder 16">
            <a:extLst>
              <a:ext uri="{FF2B5EF4-FFF2-40B4-BE49-F238E27FC236}">
                <a16:creationId xmlns:a16="http://schemas.microsoft.com/office/drawing/2014/main" id="{FAF14BF6-7C61-4CA3-8CFB-EAE3172F38DE}"/>
              </a:ext>
            </a:extLst>
          </p:cNvPr>
          <p:cNvSpPr txBox="1">
            <a:spLocks/>
          </p:cNvSpPr>
          <p:nvPr/>
        </p:nvSpPr>
        <p:spPr>
          <a:xfrm>
            <a:off x="12584690" y="32583163"/>
            <a:ext cx="3002160" cy="47998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500" dirty="0">
                <a:solidFill>
                  <a:schemeClr val="tx1">
                    <a:lumMod val="75000"/>
                    <a:lumOff val="25000"/>
                  </a:schemeClr>
                </a:solidFill>
                <a:latin typeface="Century Gothic"/>
              </a:rPr>
              <a:t>Jessica Gray</a:t>
            </a:r>
          </a:p>
        </p:txBody>
      </p:sp>
      <p:sp>
        <p:nvSpPr>
          <p:cNvPr id="42" name="Text Placeholder 16">
            <a:extLst>
              <a:ext uri="{FF2B5EF4-FFF2-40B4-BE49-F238E27FC236}">
                <a16:creationId xmlns:a16="http://schemas.microsoft.com/office/drawing/2014/main" id="{1CC23D9A-CDAF-4B3F-8082-004D4FCB7955}"/>
              </a:ext>
            </a:extLst>
          </p:cNvPr>
          <p:cNvSpPr txBox="1">
            <a:spLocks/>
          </p:cNvSpPr>
          <p:nvPr/>
        </p:nvSpPr>
        <p:spPr>
          <a:xfrm>
            <a:off x="15440060" y="32569982"/>
            <a:ext cx="3002160" cy="76944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500" dirty="0">
                <a:solidFill>
                  <a:schemeClr val="tx1">
                    <a:lumMod val="75000"/>
                    <a:lumOff val="25000"/>
                  </a:schemeClr>
                </a:solidFill>
                <a:latin typeface="Century Gothic"/>
              </a:rPr>
              <a:t>Amelia Untiedt</a:t>
            </a:r>
          </a:p>
        </p:txBody>
      </p:sp>
      <p:pic>
        <p:nvPicPr>
          <p:cNvPr id="46" name="Picture 45">
            <a:extLst>
              <a:ext uri="{FF2B5EF4-FFF2-40B4-BE49-F238E27FC236}">
                <a16:creationId xmlns:a16="http://schemas.microsoft.com/office/drawing/2014/main" id="{3B3A9546-0B74-4C64-8ECC-A0373EB3B2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034210" y="30491283"/>
            <a:ext cx="2103120" cy="2103120"/>
          </a:xfrm>
          <a:prstGeom prst="rect">
            <a:avLst/>
          </a:prstGeom>
        </p:spPr>
      </p:pic>
      <p:pic>
        <p:nvPicPr>
          <p:cNvPr id="47" name="Picture 46">
            <a:extLst>
              <a:ext uri="{FF2B5EF4-FFF2-40B4-BE49-F238E27FC236}">
                <a16:creationId xmlns:a16="http://schemas.microsoft.com/office/drawing/2014/main" id="{E527BFAB-4DFF-4794-BEEC-798244BFD4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238872" y="30491283"/>
            <a:ext cx="2103120" cy="2103120"/>
          </a:xfrm>
          <a:prstGeom prst="rect">
            <a:avLst/>
          </a:prstGeom>
        </p:spPr>
      </p:pic>
      <p:pic>
        <p:nvPicPr>
          <p:cNvPr id="48" name="Picture 47">
            <a:extLst>
              <a:ext uri="{FF2B5EF4-FFF2-40B4-BE49-F238E27FC236}">
                <a16:creationId xmlns:a16="http://schemas.microsoft.com/office/drawing/2014/main" id="{A5375DDD-E064-4A3D-AFB3-6EF30502B0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889580" y="30491283"/>
            <a:ext cx="2103120" cy="2103120"/>
          </a:xfrm>
          <a:prstGeom prst="rect">
            <a:avLst/>
          </a:prstGeom>
        </p:spPr>
      </p:pic>
      <p:pic>
        <p:nvPicPr>
          <p:cNvPr id="49" name="Picture 48">
            <a:extLst>
              <a:ext uri="{FF2B5EF4-FFF2-40B4-BE49-F238E27FC236}">
                <a16:creationId xmlns:a16="http://schemas.microsoft.com/office/drawing/2014/main" id="{0115E1D1-0F54-4C9C-8836-AA4E215902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19656" y="30491283"/>
            <a:ext cx="2103120" cy="2103120"/>
          </a:xfrm>
          <a:prstGeom prst="rect">
            <a:avLst/>
          </a:prstGeom>
        </p:spPr>
      </p:pic>
      <p:grpSp>
        <p:nvGrpSpPr>
          <p:cNvPr id="8" name="Group 7">
            <a:extLst>
              <a:ext uri="{FF2B5EF4-FFF2-40B4-BE49-F238E27FC236}">
                <a16:creationId xmlns:a16="http://schemas.microsoft.com/office/drawing/2014/main" id="{D1507394-A267-42CD-6D8F-7AB9FD067614}"/>
              </a:ext>
            </a:extLst>
          </p:cNvPr>
          <p:cNvGrpSpPr/>
          <p:nvPr/>
        </p:nvGrpSpPr>
        <p:grpSpPr>
          <a:xfrm>
            <a:off x="19099114" y="29575842"/>
            <a:ext cx="7870130" cy="3573984"/>
            <a:chOff x="18137609" y="20096038"/>
            <a:chExt cx="7870130" cy="3573984"/>
          </a:xfrm>
        </p:grpSpPr>
        <p:sp>
          <p:nvSpPr>
            <p:cNvPr id="53" name="Text Placeholder 16">
              <a:extLst>
                <a:ext uri="{FF2B5EF4-FFF2-40B4-BE49-F238E27FC236}">
                  <a16:creationId xmlns:a16="http://schemas.microsoft.com/office/drawing/2014/main" id="{A33569C9-DA88-49AC-B858-D3E23CF31162}"/>
                </a:ext>
              </a:extLst>
            </p:cNvPr>
            <p:cNvSpPr txBox="1">
              <a:spLocks/>
            </p:cNvSpPr>
            <p:nvPr/>
          </p:nvSpPr>
          <p:spPr>
            <a:xfrm>
              <a:off x="18182736" y="20923052"/>
              <a:ext cx="7825003" cy="274697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400"/>
                </a:spcBef>
              </a:pPr>
              <a:r>
                <a:rPr lang="en-US" sz="2000" b="1" dirty="0">
                  <a:solidFill>
                    <a:schemeClr val="tx1">
                      <a:lumMod val="75000"/>
                      <a:lumOff val="25000"/>
                    </a:schemeClr>
                  </a:solidFill>
                  <a:latin typeface="Garamond"/>
                </a:rPr>
                <a:t>Tyler Pantle - </a:t>
              </a:r>
              <a:r>
                <a:rPr lang="en-US" sz="2000" dirty="0">
                  <a:solidFill>
                    <a:schemeClr val="tx1">
                      <a:lumMod val="75000"/>
                      <a:lumOff val="25000"/>
                    </a:schemeClr>
                  </a:solidFill>
                  <a:latin typeface="Garamond"/>
                </a:rPr>
                <a:t>NASA DEVELOP Fellow</a:t>
              </a:r>
            </a:p>
            <a:p>
              <a:pPr>
                <a:spcBef>
                  <a:spcPts val="400"/>
                </a:spcBef>
              </a:pPr>
              <a:r>
                <a:rPr lang="en-US" sz="2000" b="1" dirty="0">
                  <a:solidFill>
                    <a:schemeClr val="tx1">
                      <a:lumMod val="75000"/>
                      <a:lumOff val="25000"/>
                    </a:schemeClr>
                  </a:solidFill>
                  <a:latin typeface="Garamond"/>
                </a:rPr>
                <a:t>Dr. Cedric Fichot - </a:t>
              </a:r>
              <a:r>
                <a:rPr lang="en-US" sz="2000" dirty="0">
                  <a:solidFill>
                    <a:schemeClr val="tx1">
                      <a:lumMod val="75000"/>
                      <a:lumOff val="25000"/>
                    </a:schemeClr>
                  </a:solidFill>
                  <a:latin typeface="Garamond"/>
                </a:rPr>
                <a:t>Science Advisor, Boston University</a:t>
              </a:r>
            </a:p>
            <a:p>
              <a:pPr>
                <a:spcBef>
                  <a:spcPts val="400"/>
                </a:spcBef>
              </a:pPr>
              <a:r>
                <a:rPr lang="en-US" sz="2000" b="1" dirty="0">
                  <a:solidFill>
                    <a:schemeClr val="tx1">
                      <a:lumMod val="75000"/>
                      <a:lumOff val="25000"/>
                    </a:schemeClr>
                  </a:solidFill>
                  <a:latin typeface="Garamond"/>
                </a:rPr>
                <a:t>Joseph Spruce -</a:t>
              </a:r>
              <a:r>
                <a:rPr lang="en-US" sz="2000" dirty="0">
                  <a:solidFill>
                    <a:schemeClr val="tx1">
                      <a:lumMod val="75000"/>
                      <a:lumOff val="25000"/>
                    </a:schemeClr>
                  </a:solidFill>
                  <a:latin typeface="Garamond"/>
                </a:rPr>
                <a:t> Science Advisor, Science Systems &amp; Applications, Inc.</a:t>
              </a:r>
            </a:p>
            <a:p>
              <a:pPr>
                <a:spcBef>
                  <a:spcPts val="400"/>
                </a:spcBef>
              </a:pPr>
              <a:r>
                <a:rPr lang="en-US" sz="2000" b="1" dirty="0">
                  <a:solidFill>
                    <a:schemeClr val="tx1">
                      <a:lumMod val="75000"/>
                      <a:lumOff val="25000"/>
                    </a:schemeClr>
                  </a:solidFill>
                  <a:latin typeface="Garamond"/>
                </a:rPr>
                <a:t>Harry Vogel - </a:t>
              </a:r>
              <a:r>
                <a:rPr lang="en-US" sz="2000" dirty="0">
                  <a:solidFill>
                    <a:schemeClr val="tx1">
                      <a:lumMod val="75000"/>
                      <a:lumOff val="25000"/>
                    </a:schemeClr>
                  </a:solidFill>
                  <a:latin typeface="Garamond"/>
                </a:rPr>
                <a:t>LPC Director, Senior Biologist</a:t>
              </a:r>
            </a:p>
            <a:p>
              <a:pPr>
                <a:spcBef>
                  <a:spcPts val="400"/>
                </a:spcBef>
              </a:pPr>
              <a:r>
                <a:rPr lang="en-US" sz="2000" b="1" dirty="0">
                  <a:solidFill>
                    <a:schemeClr val="tx1">
                      <a:lumMod val="75000"/>
                      <a:lumOff val="25000"/>
                    </a:schemeClr>
                  </a:solidFill>
                  <a:latin typeface="Garamond"/>
                </a:rPr>
                <a:t>John Cooley - </a:t>
              </a:r>
              <a:r>
                <a:rPr lang="en-US" sz="2000" dirty="0">
                  <a:solidFill>
                    <a:schemeClr val="tx1">
                      <a:lumMod val="75000"/>
                      <a:lumOff val="25000"/>
                    </a:schemeClr>
                  </a:solidFill>
                  <a:latin typeface="Garamond"/>
                </a:rPr>
                <a:t>LPC Senior Biologist</a:t>
              </a:r>
            </a:p>
            <a:p>
              <a:pPr>
                <a:spcBef>
                  <a:spcPts val="400"/>
                </a:spcBef>
              </a:pPr>
              <a:r>
                <a:rPr lang="en-US" sz="2000" b="1" dirty="0">
                  <a:solidFill>
                    <a:schemeClr val="tx1">
                      <a:lumMod val="75000"/>
                      <a:lumOff val="25000"/>
                    </a:schemeClr>
                  </a:solidFill>
                  <a:latin typeface="Garamond"/>
                </a:rPr>
                <a:t>Caroline Hughes -</a:t>
              </a:r>
              <a:r>
                <a:rPr lang="en-US" sz="2000" dirty="0">
                  <a:solidFill>
                    <a:schemeClr val="tx1">
                      <a:lumMod val="75000"/>
                      <a:lumOff val="25000"/>
                    </a:schemeClr>
                  </a:solidFill>
                  <a:latin typeface="Garamond"/>
                </a:rPr>
                <a:t> LPC Volunteer and Outreach Biologist</a:t>
              </a:r>
            </a:p>
            <a:p>
              <a:pPr>
                <a:spcBef>
                  <a:spcPts val="400"/>
                </a:spcBef>
              </a:pPr>
              <a:r>
                <a:rPr lang="en-US" sz="2000" b="1" dirty="0">
                  <a:solidFill>
                    <a:schemeClr val="tx1">
                      <a:lumMod val="75000"/>
                      <a:lumOff val="25000"/>
                    </a:schemeClr>
                  </a:solidFill>
                  <a:latin typeface="Garamond"/>
                </a:rPr>
                <a:t>Anne Kuhn-Hines -</a:t>
              </a:r>
              <a:r>
                <a:rPr lang="en-US" sz="2000" dirty="0">
                  <a:solidFill>
                    <a:schemeClr val="tx1">
                      <a:lumMod val="75000"/>
                      <a:lumOff val="25000"/>
                    </a:schemeClr>
                  </a:solidFill>
                  <a:latin typeface="Garamond"/>
                </a:rPr>
                <a:t> LPC Board Member &amp; Environmental Protection Agency Research Ecologist</a:t>
              </a:r>
            </a:p>
          </p:txBody>
        </p:sp>
        <p:sp>
          <p:nvSpPr>
            <p:cNvPr id="54" name="TextBox 53">
              <a:extLst>
                <a:ext uri="{FF2B5EF4-FFF2-40B4-BE49-F238E27FC236}">
                  <a16:creationId xmlns:a16="http://schemas.microsoft.com/office/drawing/2014/main" id="{16AF8A6B-597F-44E0-9AB1-C32F072E1972}"/>
                </a:ext>
              </a:extLst>
            </p:cNvPr>
            <p:cNvSpPr txBox="1"/>
            <p:nvPr/>
          </p:nvSpPr>
          <p:spPr>
            <a:xfrm>
              <a:off x="18137609" y="20096038"/>
              <a:ext cx="7278066" cy="769441"/>
            </a:xfrm>
            <a:prstGeom prst="rect">
              <a:avLst/>
            </a:prstGeom>
            <a:noFill/>
          </p:spPr>
          <p:txBody>
            <a:bodyPr wrap="square" lIns="91440" tIns="45720" rIns="91440" bIns="45720" rtlCol="0" anchor="t">
              <a:spAutoFit/>
            </a:bodyPr>
            <a:lstStyle/>
            <a:p>
              <a:r>
                <a:rPr lang="en-US" sz="4400" b="1" dirty="0">
                  <a:solidFill>
                    <a:srgbClr val="6CA47A"/>
                  </a:solidFill>
                  <a:latin typeface="Century Gothic"/>
                </a:rPr>
                <a:t>Acknowledgements</a:t>
              </a:r>
            </a:p>
          </p:txBody>
        </p:sp>
      </p:grpSp>
      <p:pic>
        <p:nvPicPr>
          <p:cNvPr id="3" name="Picture 3">
            <a:extLst>
              <a:ext uri="{FF2B5EF4-FFF2-40B4-BE49-F238E27FC236}">
                <a16:creationId xmlns:a16="http://schemas.microsoft.com/office/drawing/2014/main" id="{C2BBB2AF-7DA9-2FB4-BA53-DCAAF2ADEE43}"/>
              </a:ext>
            </a:extLst>
          </p:cNvPr>
          <p:cNvPicPr>
            <a:picLocks noChangeAspect="1"/>
          </p:cNvPicPr>
          <p:nvPr/>
        </p:nvPicPr>
        <p:blipFill rotWithShape="1">
          <a:blip r:embed="rId5"/>
          <a:srcRect l="41004" t="22441" r="36222" b="44094"/>
          <a:stretch/>
        </p:blipFill>
        <p:spPr>
          <a:xfrm>
            <a:off x="7639908" y="30719590"/>
            <a:ext cx="1662616" cy="1646506"/>
          </a:xfrm>
          <a:prstGeom prst="flowChartConnector">
            <a:avLst/>
          </a:prstGeom>
        </p:spPr>
      </p:pic>
      <p:sp>
        <p:nvSpPr>
          <p:cNvPr id="2" name="TextBox 1">
            <a:extLst>
              <a:ext uri="{FF2B5EF4-FFF2-40B4-BE49-F238E27FC236}">
                <a16:creationId xmlns:a16="http://schemas.microsoft.com/office/drawing/2014/main" id="{4AF3F1AA-87EB-B0D2-0568-D7182C479D35}"/>
              </a:ext>
            </a:extLst>
          </p:cNvPr>
          <p:cNvSpPr txBox="1"/>
          <p:nvPr/>
        </p:nvSpPr>
        <p:spPr>
          <a:xfrm>
            <a:off x="849291" y="4517331"/>
            <a:ext cx="14752233" cy="329320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200" dirty="0">
                <a:solidFill>
                  <a:schemeClr val="tx1">
                    <a:lumMod val="75000"/>
                    <a:lumOff val="25000"/>
                  </a:schemeClr>
                </a:solidFill>
                <a:latin typeface="Garamond"/>
                <a:ea typeface="+mn-lt"/>
                <a:cs typeface="+mn-lt"/>
              </a:rPr>
              <a:t>Loons represent </a:t>
            </a:r>
            <a:r>
              <a:rPr lang="en-US" sz="3200" b="1" dirty="0">
                <a:solidFill>
                  <a:srgbClr val="6CA47A"/>
                </a:solidFill>
                <a:latin typeface="Garamond"/>
                <a:ea typeface="+mn-lt"/>
                <a:cs typeface="+mn-lt"/>
              </a:rPr>
              <a:t>ecological </a:t>
            </a:r>
            <a:r>
              <a:rPr lang="en-US" sz="3200" dirty="0">
                <a:solidFill>
                  <a:schemeClr val="tx1">
                    <a:lumMod val="75000"/>
                    <a:lumOff val="25000"/>
                  </a:schemeClr>
                </a:solidFill>
                <a:latin typeface="Garamond"/>
                <a:ea typeface="+mn-lt"/>
                <a:cs typeface="+mn-lt"/>
              </a:rPr>
              <a:t>and </a:t>
            </a:r>
            <a:r>
              <a:rPr lang="en-US" sz="3200" b="1" dirty="0">
                <a:solidFill>
                  <a:srgbClr val="6CA47A"/>
                </a:solidFill>
                <a:latin typeface="Garamond"/>
                <a:ea typeface="+mn-lt"/>
                <a:cs typeface="+mn-lt"/>
              </a:rPr>
              <a:t>anthropogenic </a:t>
            </a:r>
            <a:r>
              <a:rPr lang="en-US" sz="3200" dirty="0">
                <a:solidFill>
                  <a:schemeClr val="tx1">
                    <a:lumMod val="75000"/>
                    <a:lumOff val="25000"/>
                  </a:schemeClr>
                </a:solidFill>
                <a:latin typeface="Garamond"/>
                <a:ea typeface="+mn-lt"/>
                <a:cs typeface="+mn-lt"/>
              </a:rPr>
              <a:t>impacts on suitable lakefront habitat in New Hampshire</a:t>
            </a:r>
            <a:endParaRPr lang="en-US" sz="1600" dirty="0">
              <a:solidFill>
                <a:schemeClr val="tx1">
                  <a:lumMod val="75000"/>
                  <a:lumOff val="25000"/>
                </a:schemeClr>
              </a:solidFill>
            </a:endParaRPr>
          </a:p>
          <a:p>
            <a:endParaRPr lang="en-US" sz="800" dirty="0">
              <a:solidFill>
                <a:schemeClr val="tx1">
                  <a:lumMod val="75000"/>
                  <a:lumOff val="25000"/>
                </a:schemeClr>
              </a:solidFill>
              <a:latin typeface="Garamond"/>
              <a:ea typeface="+mn-lt"/>
              <a:cs typeface="+mn-lt"/>
            </a:endParaRPr>
          </a:p>
          <a:p>
            <a:pPr marL="571500" indent="-571500">
              <a:buFont typeface="Arial"/>
              <a:buChar char="•"/>
            </a:pPr>
            <a:r>
              <a:rPr lang="en-US" sz="3200" dirty="0">
                <a:solidFill>
                  <a:schemeClr val="tx1">
                    <a:lumMod val="75000"/>
                    <a:lumOff val="25000"/>
                  </a:schemeClr>
                </a:solidFill>
                <a:latin typeface="Garamond"/>
                <a:ea typeface="+mn-lt"/>
                <a:cs typeface="+mn-lt"/>
              </a:rPr>
              <a:t>Understanding local land use and land cover (LULC), land surface temperature (LST), and water quality parameters are </a:t>
            </a:r>
            <a:r>
              <a:rPr lang="en-US" sz="3200" b="1" dirty="0">
                <a:solidFill>
                  <a:srgbClr val="6CA47A"/>
                </a:solidFill>
                <a:latin typeface="Garamond"/>
                <a:ea typeface="+mn-lt"/>
                <a:cs typeface="+mn-lt"/>
              </a:rPr>
              <a:t>key in supporting loon abundance</a:t>
            </a:r>
          </a:p>
          <a:p>
            <a:endParaRPr lang="en-US" sz="800" b="1" dirty="0">
              <a:solidFill>
                <a:srgbClr val="6CA47A"/>
              </a:solidFill>
              <a:latin typeface="Garamond"/>
              <a:ea typeface="+mn-lt"/>
              <a:cs typeface="+mn-lt"/>
            </a:endParaRPr>
          </a:p>
          <a:p>
            <a:pPr marL="571500" indent="-571500">
              <a:buFont typeface="Arial"/>
              <a:buChar char="•"/>
            </a:pPr>
            <a:r>
              <a:rPr lang="en-US" sz="3200" dirty="0">
                <a:solidFill>
                  <a:schemeClr val="tx1">
                    <a:lumMod val="75000"/>
                    <a:lumOff val="25000"/>
                  </a:schemeClr>
                </a:solidFill>
                <a:latin typeface="Garamond"/>
                <a:ea typeface="+mn-lt"/>
                <a:cs typeface="+mn-lt"/>
              </a:rPr>
              <a:t>Worked with the </a:t>
            </a:r>
            <a:r>
              <a:rPr lang="en-US" sz="3200" b="1" dirty="0">
                <a:solidFill>
                  <a:srgbClr val="6CA47A"/>
                </a:solidFill>
                <a:latin typeface="Garamond"/>
                <a:ea typeface="+mn-lt"/>
                <a:cs typeface="+mn-lt"/>
              </a:rPr>
              <a:t>Loon Preservation Committee (LPC)</a:t>
            </a:r>
            <a:r>
              <a:rPr lang="en-US" sz="3200" dirty="0">
                <a:solidFill>
                  <a:schemeClr val="tx1">
                    <a:lumMod val="75000"/>
                    <a:lumOff val="25000"/>
                  </a:schemeClr>
                </a:solidFill>
                <a:latin typeface="Garamond"/>
                <a:ea typeface="+mn-lt"/>
                <a:cs typeface="+mn-lt"/>
              </a:rPr>
              <a:t> to explore remote sensing as a monitoring technique</a:t>
            </a:r>
            <a:endParaRPr lang="en-US" sz="3200" dirty="0">
              <a:solidFill>
                <a:schemeClr val="tx1">
                  <a:lumMod val="75000"/>
                  <a:lumOff val="25000"/>
                </a:schemeClr>
              </a:solidFill>
              <a:latin typeface="Garamond"/>
            </a:endParaRPr>
          </a:p>
        </p:txBody>
      </p:sp>
      <p:sp>
        <p:nvSpPr>
          <p:cNvPr id="6" name="TextBox 5">
            <a:extLst>
              <a:ext uri="{FF2B5EF4-FFF2-40B4-BE49-F238E27FC236}">
                <a16:creationId xmlns:a16="http://schemas.microsoft.com/office/drawing/2014/main" id="{F084CFDF-E0F5-3288-0EFE-006EDFCCFF39}"/>
              </a:ext>
            </a:extLst>
          </p:cNvPr>
          <p:cNvSpPr txBox="1"/>
          <p:nvPr/>
        </p:nvSpPr>
        <p:spPr>
          <a:xfrm>
            <a:off x="16278844" y="4489648"/>
            <a:ext cx="11857795" cy="376513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dirty="0">
                <a:solidFill>
                  <a:srgbClr val="6CA47A"/>
                </a:solidFill>
              </a:rPr>
              <a:t>Study Area</a:t>
            </a:r>
          </a:p>
          <a:p>
            <a:pPr>
              <a:spcBef>
                <a:spcPts val="1000"/>
              </a:spcBef>
              <a:spcAft>
                <a:spcPts val="600"/>
              </a:spcAft>
            </a:pPr>
            <a:r>
              <a:rPr lang="en-US" sz="3600" dirty="0">
                <a:solidFill>
                  <a:schemeClr val="tx1">
                    <a:lumMod val="75000"/>
                    <a:lumOff val="25000"/>
                  </a:schemeClr>
                </a:solidFill>
                <a:latin typeface="Garamond"/>
              </a:rPr>
              <a:t>New Hampshire &amp;</a:t>
            </a:r>
            <a:endParaRPr lang="en-US" sz="3600" dirty="0">
              <a:solidFill>
                <a:schemeClr val="tx1">
                  <a:lumMod val="75000"/>
                  <a:lumOff val="25000"/>
                </a:schemeClr>
              </a:solidFill>
              <a:latin typeface="Garamond"/>
              <a:ea typeface="+mn-lt"/>
              <a:cs typeface="+mn-lt"/>
            </a:endParaRPr>
          </a:p>
          <a:p>
            <a:pPr>
              <a:spcBef>
                <a:spcPts val="1000"/>
              </a:spcBef>
              <a:spcAft>
                <a:spcPts val="600"/>
              </a:spcAft>
            </a:pPr>
            <a:r>
              <a:rPr lang="en-US" sz="3600" b="1" dirty="0">
                <a:solidFill>
                  <a:srgbClr val="6CA47A"/>
                </a:solidFill>
                <a:latin typeface="Garamond"/>
              </a:rPr>
              <a:t>8</a:t>
            </a:r>
            <a:r>
              <a:rPr lang="en-US" sz="3600" b="1" dirty="0">
                <a:solidFill>
                  <a:srgbClr val="289603"/>
                </a:solidFill>
                <a:latin typeface="Garamond"/>
              </a:rPr>
              <a:t> </a:t>
            </a:r>
            <a:r>
              <a:rPr lang="en-US" sz="3600" dirty="0">
                <a:solidFill>
                  <a:schemeClr val="tx1">
                    <a:lumMod val="75000"/>
                    <a:lumOff val="25000"/>
                  </a:schemeClr>
                </a:solidFill>
                <a:latin typeface="Garamond"/>
              </a:rPr>
              <a:t>Case Study Lakes (shown in</a:t>
            </a:r>
            <a:r>
              <a:rPr lang="en-US" sz="3600" b="1" dirty="0">
                <a:solidFill>
                  <a:schemeClr val="tx1">
                    <a:lumMod val="75000"/>
                    <a:lumOff val="25000"/>
                  </a:schemeClr>
                </a:solidFill>
                <a:latin typeface="Garamond"/>
              </a:rPr>
              <a:t> </a:t>
            </a:r>
            <a:r>
              <a:rPr lang="en-US" sz="3600" b="1" dirty="0">
                <a:solidFill>
                  <a:schemeClr val="accent1">
                    <a:lumMod val="75000"/>
                  </a:schemeClr>
                </a:solidFill>
                <a:latin typeface="Garamond"/>
              </a:rPr>
              <a:t>blue</a:t>
            </a:r>
            <a:r>
              <a:rPr lang="en-US" sz="3600" dirty="0">
                <a:solidFill>
                  <a:schemeClr val="tx1">
                    <a:lumMod val="75000"/>
                    <a:lumOff val="25000"/>
                  </a:schemeClr>
                </a:solidFill>
                <a:latin typeface="Garamond"/>
              </a:rPr>
              <a:t>)</a:t>
            </a:r>
          </a:p>
          <a:p>
            <a:endParaRPr lang="en-US" sz="3600" dirty="0">
              <a:latin typeface="Garamond"/>
            </a:endParaRPr>
          </a:p>
          <a:p>
            <a:endParaRPr lang="en-US" sz="4800" dirty="0"/>
          </a:p>
        </p:txBody>
      </p:sp>
      <p:pic>
        <p:nvPicPr>
          <p:cNvPr id="15" name="Picture 15" descr="Map&#10;&#10;Description automatically generated">
            <a:extLst>
              <a:ext uri="{FF2B5EF4-FFF2-40B4-BE49-F238E27FC236}">
                <a16:creationId xmlns:a16="http://schemas.microsoft.com/office/drawing/2014/main" id="{6DB23717-0B24-6F88-1953-4DEE90F92E33}"/>
              </a:ext>
            </a:extLst>
          </p:cNvPr>
          <p:cNvPicPr>
            <a:picLocks noChangeAspect="1"/>
          </p:cNvPicPr>
          <p:nvPr/>
        </p:nvPicPr>
        <p:blipFill>
          <a:blip r:embed="rId6"/>
          <a:stretch>
            <a:fillRect/>
          </a:stretch>
        </p:blipFill>
        <p:spPr>
          <a:xfrm>
            <a:off x="22520170" y="4456344"/>
            <a:ext cx="2766091" cy="4114800"/>
          </a:xfrm>
          <a:prstGeom prst="rect">
            <a:avLst/>
          </a:prstGeom>
        </p:spPr>
      </p:pic>
      <p:pic>
        <p:nvPicPr>
          <p:cNvPr id="10" name="Graphic 7" descr="Thermometer with solid fill">
            <a:extLst>
              <a:ext uri="{FF2B5EF4-FFF2-40B4-BE49-F238E27FC236}">
                <a16:creationId xmlns:a16="http://schemas.microsoft.com/office/drawing/2014/main" id="{DAFD2FED-11F2-D1D2-0BED-69EDB3BB15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719" y="11703314"/>
            <a:ext cx="1802998" cy="1828800"/>
          </a:xfrm>
          <a:prstGeom prst="rect">
            <a:avLst/>
          </a:prstGeom>
        </p:spPr>
      </p:pic>
      <p:pic>
        <p:nvPicPr>
          <p:cNvPr id="13" name="Graphic 4" descr="City with solid fill">
            <a:extLst>
              <a:ext uri="{FF2B5EF4-FFF2-40B4-BE49-F238E27FC236}">
                <a16:creationId xmlns:a16="http://schemas.microsoft.com/office/drawing/2014/main" id="{A47390EE-E3D4-EBFF-E644-D6F5BB1ECF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294" y="8328673"/>
            <a:ext cx="1684891" cy="1645920"/>
          </a:xfrm>
          <a:prstGeom prst="rect">
            <a:avLst/>
          </a:prstGeom>
        </p:spPr>
      </p:pic>
      <p:sp>
        <p:nvSpPr>
          <p:cNvPr id="16" name="TextBox 15">
            <a:extLst>
              <a:ext uri="{FF2B5EF4-FFF2-40B4-BE49-F238E27FC236}">
                <a16:creationId xmlns:a16="http://schemas.microsoft.com/office/drawing/2014/main" id="{1C98F878-EC0B-B5B9-8653-034E184A1E58}"/>
              </a:ext>
            </a:extLst>
          </p:cNvPr>
          <p:cNvSpPr txBox="1"/>
          <p:nvPr/>
        </p:nvSpPr>
        <p:spPr>
          <a:xfrm>
            <a:off x="2960754" y="8919908"/>
            <a:ext cx="60415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6CA47A"/>
                </a:solidFill>
              </a:rPr>
              <a:t>Assess</a:t>
            </a:r>
            <a:r>
              <a:rPr lang="en-US" sz="3600" dirty="0"/>
              <a:t> </a:t>
            </a:r>
            <a:r>
              <a:rPr lang="en-US" sz="3600" dirty="0">
                <a:solidFill>
                  <a:schemeClr val="tx1">
                    <a:lumMod val="75000"/>
                    <a:lumOff val="25000"/>
                  </a:schemeClr>
                </a:solidFill>
              </a:rPr>
              <a:t>land use change</a:t>
            </a:r>
          </a:p>
        </p:txBody>
      </p:sp>
      <p:pic>
        <p:nvPicPr>
          <p:cNvPr id="12" name="Graphic 6" descr="Wave with solid fill">
            <a:extLst>
              <a:ext uri="{FF2B5EF4-FFF2-40B4-BE49-F238E27FC236}">
                <a16:creationId xmlns:a16="http://schemas.microsoft.com/office/drawing/2014/main" id="{8DC1B163-DCD6-4D21-510F-C465FEF3E8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8824" y="9980072"/>
            <a:ext cx="1693143" cy="1645920"/>
          </a:xfrm>
          <a:prstGeom prst="rect">
            <a:avLst/>
          </a:prstGeom>
        </p:spPr>
      </p:pic>
      <p:sp>
        <p:nvSpPr>
          <p:cNvPr id="18" name="TextBox 17">
            <a:extLst>
              <a:ext uri="{FF2B5EF4-FFF2-40B4-BE49-F238E27FC236}">
                <a16:creationId xmlns:a16="http://schemas.microsoft.com/office/drawing/2014/main" id="{0D7C457F-EDB4-EB98-7D21-50742E0C426A}"/>
              </a:ext>
            </a:extLst>
          </p:cNvPr>
          <p:cNvSpPr txBox="1"/>
          <p:nvPr/>
        </p:nvSpPr>
        <p:spPr>
          <a:xfrm>
            <a:off x="2960754" y="10571307"/>
            <a:ext cx="48227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6CA47A"/>
                </a:solidFill>
              </a:rPr>
              <a:t>Explore </a:t>
            </a:r>
            <a:r>
              <a:rPr lang="en-US" sz="3600" dirty="0">
                <a:solidFill>
                  <a:schemeClr val="tx1">
                    <a:lumMod val="75000"/>
                    <a:lumOff val="25000"/>
                  </a:schemeClr>
                </a:solidFill>
              </a:rPr>
              <a:t>water clarity</a:t>
            </a:r>
          </a:p>
        </p:txBody>
      </p:sp>
      <p:sp>
        <p:nvSpPr>
          <p:cNvPr id="19" name="TextBox 18">
            <a:extLst>
              <a:ext uri="{FF2B5EF4-FFF2-40B4-BE49-F238E27FC236}">
                <a16:creationId xmlns:a16="http://schemas.microsoft.com/office/drawing/2014/main" id="{776CCE56-8759-639D-B28E-3FA9D6986772}"/>
              </a:ext>
            </a:extLst>
          </p:cNvPr>
          <p:cNvSpPr txBox="1"/>
          <p:nvPr/>
        </p:nvSpPr>
        <p:spPr>
          <a:xfrm>
            <a:off x="2960754" y="12294549"/>
            <a:ext cx="54433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6CA47A"/>
                </a:solidFill>
              </a:rPr>
              <a:t>Analyze</a:t>
            </a:r>
            <a:r>
              <a:rPr lang="en-US" sz="3600" dirty="0"/>
              <a:t> </a:t>
            </a:r>
            <a:r>
              <a:rPr lang="en-US" sz="3600" dirty="0">
                <a:solidFill>
                  <a:schemeClr val="tx1">
                    <a:lumMod val="75000"/>
                    <a:lumOff val="25000"/>
                  </a:schemeClr>
                </a:solidFill>
              </a:rPr>
              <a:t>temperature</a:t>
            </a:r>
          </a:p>
        </p:txBody>
      </p:sp>
      <p:sp>
        <p:nvSpPr>
          <p:cNvPr id="29" name="TextBox 28">
            <a:extLst>
              <a:ext uri="{FF2B5EF4-FFF2-40B4-BE49-F238E27FC236}">
                <a16:creationId xmlns:a16="http://schemas.microsoft.com/office/drawing/2014/main" id="{89328989-AF2E-3652-85AD-9D6C304A5649}"/>
              </a:ext>
            </a:extLst>
          </p:cNvPr>
          <p:cNvSpPr txBox="1"/>
          <p:nvPr/>
        </p:nvSpPr>
        <p:spPr>
          <a:xfrm>
            <a:off x="16624647" y="11435709"/>
            <a:ext cx="26472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3F3F3F"/>
                </a:solidFill>
              </a:rPr>
              <a:t>Landsat 8 </a:t>
            </a:r>
            <a:r>
              <a:rPr lang="en-US" sz="2800" dirty="0">
                <a:solidFill>
                  <a:srgbClr val="3F3F3F"/>
                </a:solidFill>
              </a:rPr>
              <a:t>OLI</a:t>
            </a:r>
          </a:p>
        </p:txBody>
      </p:sp>
      <p:sp>
        <p:nvSpPr>
          <p:cNvPr id="31" name="TextBox 30">
            <a:extLst>
              <a:ext uri="{FF2B5EF4-FFF2-40B4-BE49-F238E27FC236}">
                <a16:creationId xmlns:a16="http://schemas.microsoft.com/office/drawing/2014/main" id="{2850C08F-62C2-7ED8-4039-5AA0722E4767}"/>
              </a:ext>
            </a:extLst>
          </p:cNvPr>
          <p:cNvSpPr txBox="1"/>
          <p:nvPr/>
        </p:nvSpPr>
        <p:spPr>
          <a:xfrm>
            <a:off x="10236607" y="11384730"/>
            <a:ext cx="24948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3F3F3F"/>
                </a:solidFill>
              </a:rPr>
              <a:t>Landsat 5 </a:t>
            </a:r>
            <a:r>
              <a:rPr lang="en-US" sz="2800" dirty="0">
                <a:solidFill>
                  <a:srgbClr val="3F3F3F"/>
                </a:solidFill>
              </a:rPr>
              <a:t>TM</a:t>
            </a:r>
          </a:p>
        </p:txBody>
      </p:sp>
      <p:sp>
        <p:nvSpPr>
          <p:cNvPr id="32" name="TextBox 31">
            <a:extLst>
              <a:ext uri="{FF2B5EF4-FFF2-40B4-BE49-F238E27FC236}">
                <a16:creationId xmlns:a16="http://schemas.microsoft.com/office/drawing/2014/main" id="{EEC4900C-4174-222F-F6D3-5E2D29122857}"/>
              </a:ext>
            </a:extLst>
          </p:cNvPr>
          <p:cNvSpPr txBox="1"/>
          <p:nvPr/>
        </p:nvSpPr>
        <p:spPr>
          <a:xfrm>
            <a:off x="23361551" y="11423053"/>
            <a:ext cx="24948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3F3F3F"/>
                </a:solidFill>
              </a:rPr>
              <a:t>Terra </a:t>
            </a:r>
            <a:r>
              <a:rPr lang="en-US" sz="2800" dirty="0">
                <a:solidFill>
                  <a:srgbClr val="3F3F3F"/>
                </a:solidFill>
              </a:rPr>
              <a:t>MODIS</a:t>
            </a:r>
            <a:endParaRPr lang="en-US" sz="2800" b="1" dirty="0">
              <a:solidFill>
                <a:srgbClr val="3F3F3F"/>
              </a:solidFill>
            </a:endParaRPr>
          </a:p>
        </p:txBody>
      </p:sp>
      <p:pic>
        <p:nvPicPr>
          <p:cNvPr id="4" name="Picture 22" descr="A picture containing outdoor&#10;&#10;Description automatically generated">
            <a:extLst>
              <a:ext uri="{FF2B5EF4-FFF2-40B4-BE49-F238E27FC236}">
                <a16:creationId xmlns:a16="http://schemas.microsoft.com/office/drawing/2014/main" id="{00139D2F-D620-A7F5-3A08-0103FDEE56B7}"/>
              </a:ext>
            </a:extLst>
          </p:cNvPr>
          <p:cNvPicPr>
            <a:picLocks noChangeAspect="1"/>
          </p:cNvPicPr>
          <p:nvPr/>
        </p:nvPicPr>
        <p:blipFill rotWithShape="1">
          <a:blip r:embed="rId13"/>
          <a:srcRect l="34317" t="20540" r="33178" b="36127"/>
          <a:stretch/>
        </p:blipFill>
        <p:spPr>
          <a:xfrm>
            <a:off x="10471631" y="30722271"/>
            <a:ext cx="1637603" cy="1641144"/>
          </a:xfrm>
          <a:prstGeom prst="flowChartConnector">
            <a:avLst/>
          </a:prstGeom>
        </p:spPr>
      </p:pic>
      <p:pic>
        <p:nvPicPr>
          <p:cNvPr id="59" name="Picture 59">
            <a:extLst>
              <a:ext uri="{FF2B5EF4-FFF2-40B4-BE49-F238E27FC236}">
                <a16:creationId xmlns:a16="http://schemas.microsoft.com/office/drawing/2014/main" id="{D9688E6F-1C4F-79EB-BAEB-3A12D81DDA22}"/>
              </a:ext>
            </a:extLst>
          </p:cNvPr>
          <p:cNvPicPr>
            <a:picLocks noChangeAspect="1"/>
          </p:cNvPicPr>
          <p:nvPr/>
        </p:nvPicPr>
        <p:blipFill rotWithShape="1">
          <a:blip r:embed="rId14"/>
          <a:srcRect l="39016" t="25545" r="35230" b="42331"/>
          <a:stretch/>
        </p:blipFill>
        <p:spPr>
          <a:xfrm>
            <a:off x="13264861" y="30720760"/>
            <a:ext cx="1641818" cy="1644166"/>
          </a:xfrm>
          <a:prstGeom prst="flowChartConnector">
            <a:avLst/>
          </a:prstGeom>
        </p:spPr>
      </p:pic>
      <p:pic>
        <p:nvPicPr>
          <p:cNvPr id="60" name="Picture 60">
            <a:extLst>
              <a:ext uri="{FF2B5EF4-FFF2-40B4-BE49-F238E27FC236}">
                <a16:creationId xmlns:a16="http://schemas.microsoft.com/office/drawing/2014/main" id="{834A0718-EF45-7EF4-9131-37A318BE71B9}"/>
              </a:ext>
            </a:extLst>
          </p:cNvPr>
          <p:cNvPicPr>
            <a:picLocks noChangeAspect="1"/>
          </p:cNvPicPr>
          <p:nvPr/>
        </p:nvPicPr>
        <p:blipFill rotWithShape="1">
          <a:blip r:embed="rId15"/>
          <a:srcRect l="38422" t="29234" r="39616" b="38960"/>
          <a:stretch/>
        </p:blipFill>
        <p:spPr>
          <a:xfrm>
            <a:off x="16119950" y="30710559"/>
            <a:ext cx="1642380" cy="1664569"/>
          </a:xfrm>
          <a:prstGeom prst="flowChartConnector">
            <a:avLst/>
          </a:prstGeom>
        </p:spPr>
      </p:pic>
      <p:sp>
        <p:nvSpPr>
          <p:cNvPr id="21" name="TextBox 20">
            <a:extLst>
              <a:ext uri="{FF2B5EF4-FFF2-40B4-BE49-F238E27FC236}">
                <a16:creationId xmlns:a16="http://schemas.microsoft.com/office/drawing/2014/main" id="{1BC1C029-4B74-E823-0B17-8ABE22B3F9D8}"/>
              </a:ext>
            </a:extLst>
          </p:cNvPr>
          <p:cNvSpPr txBox="1"/>
          <p:nvPr/>
        </p:nvSpPr>
        <p:spPr>
          <a:xfrm>
            <a:off x="857717" y="14779628"/>
            <a:ext cx="5577840" cy="5755422"/>
          </a:xfrm>
          <a:prstGeom prst="rect">
            <a:avLst/>
          </a:prstGeom>
          <a:noFill/>
          <a:ln w="57150">
            <a:solidFill>
              <a:srgbClr val="6CA47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114300"/>
            <a:r>
              <a:rPr lang="en-US" sz="4800" b="1" dirty="0">
                <a:solidFill>
                  <a:schemeClr val="tx1">
                    <a:lumMod val="75000"/>
                    <a:lumOff val="25000"/>
                  </a:schemeClr>
                </a:solidFill>
              </a:rPr>
              <a:t>LST</a:t>
            </a:r>
            <a:endParaRPr lang="en-US" dirty="0">
              <a:solidFill>
                <a:schemeClr val="tx1">
                  <a:lumMod val="75000"/>
                  <a:lumOff val="25000"/>
                </a:schemeClr>
              </a:solidFill>
            </a:endParaRPr>
          </a:p>
          <a:p>
            <a:pPr marL="457200" indent="-228600">
              <a:buFont typeface="Arial"/>
              <a:buChar char="•"/>
            </a:pPr>
            <a:r>
              <a:rPr lang="en-US" sz="3200" dirty="0">
                <a:solidFill>
                  <a:schemeClr val="tx1">
                    <a:lumMod val="75000"/>
                    <a:lumOff val="25000"/>
                  </a:schemeClr>
                </a:solidFill>
                <a:latin typeface="Garamond"/>
              </a:rPr>
              <a:t>3% of NH is facing extreme temperatures greater than 2.7 </a:t>
            </a:r>
            <a:r>
              <a:rPr lang="en-US" sz="3200" dirty="0">
                <a:solidFill>
                  <a:schemeClr val="tx1">
                    <a:lumMod val="75000"/>
                    <a:lumOff val="25000"/>
                  </a:schemeClr>
                </a:solidFill>
                <a:latin typeface="Garamond"/>
                <a:ea typeface="+mn-lt"/>
                <a:cs typeface="+mn-lt"/>
              </a:rPr>
              <a:t>°F</a:t>
            </a:r>
            <a:endParaRPr lang="en-US" sz="3200" dirty="0">
              <a:solidFill>
                <a:schemeClr val="tx1">
                  <a:lumMod val="75000"/>
                  <a:lumOff val="25000"/>
                </a:schemeClr>
              </a:solidFill>
              <a:latin typeface="Garamond"/>
            </a:endParaRPr>
          </a:p>
          <a:p>
            <a:pPr marL="457200" indent="-228600">
              <a:buFont typeface="Arial"/>
              <a:buChar char="•"/>
            </a:pPr>
            <a:endParaRPr lang="en-US" sz="3200" dirty="0">
              <a:solidFill>
                <a:schemeClr val="tx1">
                  <a:lumMod val="75000"/>
                  <a:lumOff val="25000"/>
                </a:schemeClr>
              </a:solidFill>
              <a:latin typeface="Garamond"/>
              <a:ea typeface="+mn-lt"/>
              <a:cs typeface="+mn-lt"/>
            </a:endParaRPr>
          </a:p>
          <a:p>
            <a:pPr marL="457200" indent="-228600">
              <a:buFont typeface="Arial"/>
              <a:buChar char="•"/>
            </a:pPr>
            <a:r>
              <a:rPr lang="en-US" sz="3200" dirty="0">
                <a:solidFill>
                  <a:schemeClr val="tx1">
                    <a:lumMod val="75000"/>
                    <a:lumOff val="25000"/>
                  </a:schemeClr>
                </a:solidFill>
                <a:latin typeface="Garamond"/>
                <a:ea typeface="+mn-lt"/>
                <a:cs typeface="+mn-lt"/>
              </a:rPr>
              <a:t>4% of loon nests are in areas of extreme temperatures</a:t>
            </a:r>
          </a:p>
          <a:p>
            <a:pPr marL="457200" indent="-228600">
              <a:buFont typeface="Arial"/>
              <a:buChar char="•"/>
            </a:pPr>
            <a:endParaRPr lang="en-US" sz="3200" dirty="0">
              <a:solidFill>
                <a:schemeClr val="tx1">
                  <a:lumMod val="75000"/>
                  <a:lumOff val="25000"/>
                </a:schemeClr>
              </a:solidFill>
              <a:latin typeface="Garamond"/>
              <a:ea typeface="+mn-lt"/>
              <a:cs typeface="+mn-lt"/>
            </a:endParaRPr>
          </a:p>
          <a:p>
            <a:pPr marL="457200" indent="-228600">
              <a:buFont typeface="Arial"/>
              <a:buChar char="•"/>
            </a:pPr>
            <a:r>
              <a:rPr lang="en-US" sz="3200" dirty="0">
                <a:solidFill>
                  <a:schemeClr val="tx1">
                    <a:lumMod val="75000"/>
                    <a:lumOff val="25000"/>
                  </a:schemeClr>
                </a:solidFill>
                <a:latin typeface="Garamond"/>
                <a:ea typeface="+mn-lt"/>
                <a:cs typeface="+mn-lt"/>
              </a:rPr>
              <a:t>Despite this, loons have continuously been nesting in these areas</a:t>
            </a:r>
          </a:p>
        </p:txBody>
      </p:sp>
      <p:grpSp>
        <p:nvGrpSpPr>
          <p:cNvPr id="62" name="Group 61">
            <a:extLst>
              <a:ext uri="{FF2B5EF4-FFF2-40B4-BE49-F238E27FC236}">
                <a16:creationId xmlns:a16="http://schemas.microsoft.com/office/drawing/2014/main" id="{B2E240AE-8D2E-4F87-A31A-BA467F629E7D}"/>
              </a:ext>
            </a:extLst>
          </p:cNvPr>
          <p:cNvGrpSpPr/>
          <p:nvPr/>
        </p:nvGrpSpPr>
        <p:grpSpPr>
          <a:xfrm>
            <a:off x="827723" y="27891745"/>
            <a:ext cx="2190737" cy="2252397"/>
            <a:chOff x="427673" y="27891745"/>
            <a:chExt cx="2190737" cy="2252397"/>
          </a:xfrm>
        </p:grpSpPr>
        <p:pic>
          <p:nvPicPr>
            <p:cNvPr id="64" name="Picture 64">
              <a:extLst>
                <a:ext uri="{FF2B5EF4-FFF2-40B4-BE49-F238E27FC236}">
                  <a16:creationId xmlns:a16="http://schemas.microsoft.com/office/drawing/2014/main" id="{693F12D9-57F6-FAB9-B04E-D525D198E5C9}"/>
                </a:ext>
              </a:extLst>
            </p:cNvPr>
            <p:cNvPicPr>
              <a:picLocks noChangeAspect="1"/>
            </p:cNvPicPr>
            <p:nvPr/>
          </p:nvPicPr>
          <p:blipFill>
            <a:blip r:embed="rId16"/>
            <a:stretch>
              <a:fillRect/>
            </a:stretch>
          </p:blipFill>
          <p:spPr>
            <a:xfrm>
              <a:off x="427673" y="27916653"/>
              <a:ext cx="799648" cy="2227489"/>
            </a:xfrm>
            <a:prstGeom prst="rect">
              <a:avLst/>
            </a:prstGeom>
          </p:spPr>
        </p:pic>
        <p:sp>
          <p:nvSpPr>
            <p:cNvPr id="66" name="TextBox 65">
              <a:extLst>
                <a:ext uri="{FF2B5EF4-FFF2-40B4-BE49-F238E27FC236}">
                  <a16:creationId xmlns:a16="http://schemas.microsoft.com/office/drawing/2014/main" id="{FE8D6F99-D79C-B66A-E61D-1822C58642C4}"/>
                </a:ext>
              </a:extLst>
            </p:cNvPr>
            <p:cNvSpPr txBox="1"/>
            <p:nvPr/>
          </p:nvSpPr>
          <p:spPr>
            <a:xfrm>
              <a:off x="1216719" y="27891745"/>
              <a:ext cx="1401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3F3F3F"/>
                  </a:solidFill>
                </a:rPr>
                <a:t>5 °F</a:t>
              </a:r>
            </a:p>
          </p:txBody>
        </p:sp>
        <p:sp>
          <p:nvSpPr>
            <p:cNvPr id="68" name="TextBox 67">
              <a:extLst>
                <a:ext uri="{FF2B5EF4-FFF2-40B4-BE49-F238E27FC236}">
                  <a16:creationId xmlns:a16="http://schemas.microsoft.com/office/drawing/2014/main" id="{B8AF1657-821B-68CE-7555-8E02F6139855}"/>
                </a:ext>
              </a:extLst>
            </p:cNvPr>
            <p:cNvSpPr txBox="1"/>
            <p:nvPr/>
          </p:nvSpPr>
          <p:spPr>
            <a:xfrm>
              <a:off x="1216719" y="29597858"/>
              <a:ext cx="1401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3F3F3F"/>
                  </a:solidFill>
                </a:rPr>
                <a:t>-2 °F</a:t>
              </a:r>
            </a:p>
          </p:txBody>
        </p:sp>
      </p:grpSp>
      <p:pic>
        <p:nvPicPr>
          <p:cNvPr id="34" name="Picture 35" descr="Map&#10;&#10;Description automatically generated">
            <a:extLst>
              <a:ext uri="{FF2B5EF4-FFF2-40B4-BE49-F238E27FC236}">
                <a16:creationId xmlns:a16="http://schemas.microsoft.com/office/drawing/2014/main" id="{724B3F01-43AC-4DA4-62B9-F91596A6C002}"/>
              </a:ext>
            </a:extLst>
          </p:cNvPr>
          <p:cNvPicPr>
            <a:picLocks noChangeAspect="1"/>
          </p:cNvPicPr>
          <p:nvPr/>
        </p:nvPicPr>
        <p:blipFill rotWithShape="1">
          <a:blip r:embed="rId17"/>
          <a:srcRect l="8169" t="11475" r="7269" b="1844"/>
          <a:stretch/>
        </p:blipFill>
        <p:spPr>
          <a:xfrm>
            <a:off x="11752404" y="19796014"/>
            <a:ext cx="10030517" cy="9429026"/>
          </a:xfrm>
          <a:prstGeom prst="rect">
            <a:avLst/>
          </a:prstGeom>
        </p:spPr>
      </p:pic>
      <p:sp>
        <p:nvSpPr>
          <p:cNvPr id="9" name="TextBox 8">
            <a:extLst>
              <a:ext uri="{FF2B5EF4-FFF2-40B4-BE49-F238E27FC236}">
                <a16:creationId xmlns:a16="http://schemas.microsoft.com/office/drawing/2014/main" id="{06510FF5-A1F5-F1BE-8B64-15D1BC9BD5EA}"/>
              </a:ext>
            </a:extLst>
          </p:cNvPr>
          <p:cNvSpPr txBox="1"/>
          <p:nvPr/>
        </p:nvSpPr>
        <p:spPr>
          <a:xfrm>
            <a:off x="21106909" y="12299118"/>
            <a:ext cx="5394960" cy="4447371"/>
          </a:xfrm>
          <a:prstGeom prst="rect">
            <a:avLst/>
          </a:prstGeom>
          <a:noFill/>
          <a:ln w="57150">
            <a:solidFill>
              <a:srgbClr val="6CA47A"/>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114300" algn="ctr"/>
            <a:r>
              <a:rPr lang="en-US" sz="4000" b="1" dirty="0">
                <a:solidFill>
                  <a:schemeClr val="tx1">
                    <a:lumMod val="75000"/>
                    <a:lumOff val="25000"/>
                  </a:schemeClr>
                </a:solidFill>
                <a:ea typeface="+mn-lt"/>
                <a:cs typeface="+mn-lt"/>
              </a:rPr>
              <a:t>Turbidity (FNU)</a:t>
            </a:r>
            <a:endParaRPr lang="en-US" sz="4000" dirty="0">
              <a:solidFill>
                <a:schemeClr val="tx1">
                  <a:lumMod val="75000"/>
                  <a:lumOff val="25000"/>
                </a:schemeClr>
              </a:solidFill>
            </a:endParaRPr>
          </a:p>
          <a:p>
            <a:pPr marL="514350" indent="-228600">
              <a:spcBef>
                <a:spcPts val="1800"/>
              </a:spcBef>
              <a:buFont typeface="Arial"/>
              <a:buChar char="•"/>
            </a:pPr>
            <a:r>
              <a:rPr lang="en-US" sz="3000" dirty="0">
                <a:solidFill>
                  <a:schemeClr val="tx1">
                    <a:lumMod val="75000"/>
                    <a:lumOff val="25000"/>
                  </a:schemeClr>
                </a:solidFill>
                <a:latin typeface="Garamond"/>
                <a:ea typeface="+mn-lt"/>
                <a:cs typeface="+mn-lt"/>
              </a:rPr>
              <a:t>Lakes with the greatest percentage of shoreline development were estimated to have the least turbid waters</a:t>
            </a:r>
            <a:endParaRPr lang="en-US" sz="3000" dirty="0">
              <a:solidFill>
                <a:schemeClr val="tx1">
                  <a:lumMod val="75000"/>
                  <a:lumOff val="25000"/>
                </a:schemeClr>
              </a:solidFill>
              <a:latin typeface="Garamond"/>
            </a:endParaRPr>
          </a:p>
          <a:p>
            <a:pPr marL="514350" indent="-228600">
              <a:buFont typeface="Arial"/>
              <a:buChar char="•"/>
            </a:pPr>
            <a:endParaRPr lang="en-US" sz="3000" dirty="0">
              <a:solidFill>
                <a:schemeClr val="tx1">
                  <a:lumMod val="75000"/>
                  <a:lumOff val="25000"/>
                </a:schemeClr>
              </a:solidFill>
              <a:latin typeface="Garamond"/>
              <a:ea typeface="+mn-lt"/>
              <a:cs typeface="+mn-lt"/>
            </a:endParaRPr>
          </a:p>
          <a:p>
            <a:pPr marL="514350" indent="-228600">
              <a:buFont typeface="Arial"/>
              <a:buChar char="•"/>
            </a:pPr>
            <a:r>
              <a:rPr lang="en-US" sz="3000" dirty="0">
                <a:solidFill>
                  <a:schemeClr val="tx1">
                    <a:lumMod val="75000"/>
                    <a:lumOff val="25000"/>
                  </a:schemeClr>
                </a:solidFill>
                <a:latin typeface="Garamond"/>
                <a:ea typeface="+mn-lt"/>
                <a:cs typeface="+mn-lt"/>
              </a:rPr>
              <a:t>Lake turbidity increased with an increase in latitude</a:t>
            </a:r>
            <a:endParaRPr lang="en-US" sz="3000" dirty="0">
              <a:solidFill>
                <a:schemeClr val="tx1">
                  <a:lumMod val="75000"/>
                  <a:lumOff val="25000"/>
                </a:schemeClr>
              </a:solidFill>
              <a:latin typeface="Garamond"/>
            </a:endParaRPr>
          </a:p>
          <a:p>
            <a:endParaRPr lang="en-US" dirty="0"/>
          </a:p>
        </p:txBody>
      </p:sp>
      <p:pic>
        <p:nvPicPr>
          <p:cNvPr id="51" name="Picture 51" descr="Map&#10;&#10;Description automatically generated">
            <a:extLst>
              <a:ext uri="{FF2B5EF4-FFF2-40B4-BE49-F238E27FC236}">
                <a16:creationId xmlns:a16="http://schemas.microsoft.com/office/drawing/2014/main" id="{F0BBD210-F6F3-E9F4-CC79-A2FCA5338A23}"/>
              </a:ext>
            </a:extLst>
          </p:cNvPr>
          <p:cNvPicPr>
            <a:picLocks noChangeAspect="1"/>
          </p:cNvPicPr>
          <p:nvPr/>
        </p:nvPicPr>
        <p:blipFill rotWithShape="1">
          <a:blip r:embed="rId18"/>
          <a:srcRect l="8805" t="11207" r="6120" b="3017"/>
          <a:stretch/>
        </p:blipFill>
        <p:spPr>
          <a:xfrm>
            <a:off x="9624583" y="12019842"/>
            <a:ext cx="9825220" cy="9390308"/>
          </a:xfrm>
          <a:prstGeom prst="rect">
            <a:avLst/>
          </a:prstGeom>
        </p:spPr>
      </p:pic>
      <p:sp>
        <p:nvSpPr>
          <p:cNvPr id="36" name="Arrow: Right 35">
            <a:extLst>
              <a:ext uri="{FF2B5EF4-FFF2-40B4-BE49-F238E27FC236}">
                <a16:creationId xmlns:a16="http://schemas.microsoft.com/office/drawing/2014/main" id="{4C2FDA09-C965-AC61-0CAD-A12BEE3DAA09}"/>
              </a:ext>
            </a:extLst>
          </p:cNvPr>
          <p:cNvSpPr/>
          <p:nvPr/>
        </p:nvSpPr>
        <p:spPr>
          <a:xfrm rot="18600000" flipV="1">
            <a:off x="8275314" y="21137523"/>
            <a:ext cx="6575247" cy="191699"/>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09F88231-304D-E3C1-BB15-2C6A18CDF233}"/>
              </a:ext>
            </a:extLst>
          </p:cNvPr>
          <p:cNvSpPr/>
          <p:nvPr/>
        </p:nvSpPr>
        <p:spPr>
          <a:xfrm rot="300000">
            <a:off x="9469632" y="23794520"/>
            <a:ext cx="3105510" cy="191699"/>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ame 44">
            <a:extLst>
              <a:ext uri="{FF2B5EF4-FFF2-40B4-BE49-F238E27FC236}">
                <a16:creationId xmlns:a16="http://schemas.microsoft.com/office/drawing/2014/main" id="{D288DBEA-5900-F67A-9C0B-E538ED9F00A3}"/>
              </a:ext>
            </a:extLst>
          </p:cNvPr>
          <p:cNvSpPr/>
          <p:nvPr/>
        </p:nvSpPr>
        <p:spPr>
          <a:xfrm>
            <a:off x="7073602" y="23691933"/>
            <a:ext cx="2453734" cy="1916979"/>
          </a:xfrm>
          <a:prstGeom prst="frame">
            <a:avLst>
              <a:gd name="adj1" fmla="val 4735"/>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B7A0DB85-86A9-7C94-82E6-483B5C366FEC}"/>
              </a:ext>
            </a:extLst>
          </p:cNvPr>
          <p:cNvSpPr txBox="1"/>
          <p:nvPr/>
        </p:nvSpPr>
        <p:spPr>
          <a:xfrm>
            <a:off x="15696385" y="19901647"/>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pSp>
        <p:nvGrpSpPr>
          <p:cNvPr id="90" name="Group 89">
            <a:extLst>
              <a:ext uri="{FF2B5EF4-FFF2-40B4-BE49-F238E27FC236}">
                <a16:creationId xmlns:a16="http://schemas.microsoft.com/office/drawing/2014/main" id="{A34170BC-3E4C-4571-8B3B-A290B165ADF2}"/>
              </a:ext>
            </a:extLst>
          </p:cNvPr>
          <p:cNvGrpSpPr/>
          <p:nvPr/>
        </p:nvGrpSpPr>
        <p:grpSpPr>
          <a:xfrm>
            <a:off x="2931506" y="29030607"/>
            <a:ext cx="7581149" cy="523220"/>
            <a:chOff x="2560031" y="29687832"/>
            <a:chExt cx="7581149" cy="523220"/>
          </a:xfrm>
        </p:grpSpPr>
        <p:sp>
          <p:nvSpPr>
            <p:cNvPr id="25" name="TextBox 24">
              <a:extLst>
                <a:ext uri="{FF2B5EF4-FFF2-40B4-BE49-F238E27FC236}">
                  <a16:creationId xmlns:a16="http://schemas.microsoft.com/office/drawing/2014/main" id="{98ED1A02-3269-E3DD-8D8B-743B359BEDAF}"/>
                </a:ext>
              </a:extLst>
            </p:cNvPr>
            <p:cNvSpPr txBox="1"/>
            <p:nvPr/>
          </p:nvSpPr>
          <p:spPr>
            <a:xfrm>
              <a:off x="3150056" y="29687832"/>
              <a:ext cx="699112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3F3F3F"/>
                  </a:solidFill>
                </a:rPr>
                <a:t>Nests in Extreme Temperatures (≥ 2.7 °F)</a:t>
              </a:r>
            </a:p>
          </p:txBody>
        </p:sp>
        <p:sp>
          <p:nvSpPr>
            <p:cNvPr id="63" name="Oval 62">
              <a:extLst>
                <a:ext uri="{FF2B5EF4-FFF2-40B4-BE49-F238E27FC236}">
                  <a16:creationId xmlns:a16="http://schemas.microsoft.com/office/drawing/2014/main" id="{5ECFA6EF-D23F-2643-BD17-A4F093CE9CF8}"/>
                </a:ext>
              </a:extLst>
            </p:cNvPr>
            <p:cNvSpPr/>
            <p:nvPr/>
          </p:nvSpPr>
          <p:spPr>
            <a:xfrm>
              <a:off x="2560031" y="29749284"/>
              <a:ext cx="365760" cy="36576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a:extLst>
              <a:ext uri="{FF2B5EF4-FFF2-40B4-BE49-F238E27FC236}">
                <a16:creationId xmlns:a16="http://schemas.microsoft.com/office/drawing/2014/main" id="{0C29ADD8-4773-4781-A638-A1FDE414AFBE}"/>
              </a:ext>
            </a:extLst>
          </p:cNvPr>
          <p:cNvGrpSpPr/>
          <p:nvPr/>
        </p:nvGrpSpPr>
        <p:grpSpPr>
          <a:xfrm>
            <a:off x="21192895" y="26530044"/>
            <a:ext cx="5348669" cy="2193489"/>
            <a:chOff x="21192895" y="26787219"/>
            <a:chExt cx="5348669" cy="2193489"/>
          </a:xfrm>
        </p:grpSpPr>
        <p:sp>
          <p:nvSpPr>
            <p:cNvPr id="23" name="TextBox 2">
              <a:extLst>
                <a:ext uri="{FF2B5EF4-FFF2-40B4-BE49-F238E27FC236}">
                  <a16:creationId xmlns:a16="http://schemas.microsoft.com/office/drawing/2014/main" id="{A1DABDA7-19AC-8E00-00DD-7EB733505A8E}"/>
                </a:ext>
              </a:extLst>
            </p:cNvPr>
            <p:cNvSpPr txBox="1"/>
            <p:nvPr/>
          </p:nvSpPr>
          <p:spPr>
            <a:xfrm>
              <a:off x="21774569" y="28457488"/>
              <a:ext cx="404066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rgbClr val="3F3F3F"/>
                  </a:solidFill>
                  <a:latin typeface="Century Gothic"/>
                  <a:cs typeface="Calibri"/>
                </a:rPr>
                <a:t>Loon Pair Nesting Sites</a:t>
              </a:r>
              <a:endParaRPr lang="en-US" sz="2800" dirty="0">
                <a:solidFill>
                  <a:srgbClr val="3F3F3F"/>
                </a:solidFill>
                <a:latin typeface="Century Gothic"/>
              </a:endParaRPr>
            </a:p>
          </p:txBody>
        </p:sp>
        <p:sp>
          <p:nvSpPr>
            <p:cNvPr id="24" name="Teardrop 23">
              <a:extLst>
                <a:ext uri="{FF2B5EF4-FFF2-40B4-BE49-F238E27FC236}">
                  <a16:creationId xmlns:a16="http://schemas.microsoft.com/office/drawing/2014/main" id="{B1FD47FC-6B1D-01BC-9C36-DBB838B851FD}"/>
                </a:ext>
              </a:extLst>
            </p:cNvPr>
            <p:cNvSpPr/>
            <p:nvPr/>
          </p:nvSpPr>
          <p:spPr>
            <a:xfrm rot="8187368">
              <a:off x="21329663" y="28508219"/>
              <a:ext cx="275630" cy="285315"/>
            </a:xfrm>
            <a:prstGeom prst="teardrop">
              <a:avLst>
                <a:gd name="adj" fmla="val 121881"/>
              </a:avLst>
            </a:prstGeom>
            <a:solidFill>
              <a:srgbClr val="FF50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3258E0-9598-1D78-3EE1-4BE16EE14F07}"/>
                </a:ext>
              </a:extLst>
            </p:cNvPr>
            <p:cNvSpPr/>
            <p:nvPr/>
          </p:nvSpPr>
          <p:spPr>
            <a:xfrm>
              <a:off x="21192895" y="26865899"/>
              <a:ext cx="450494" cy="372158"/>
            </a:xfrm>
            <a:prstGeom prst="rect">
              <a:avLst/>
            </a:prstGeom>
            <a:solidFill>
              <a:srgbClr val="FF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4" name="TextBox 73">
              <a:extLst>
                <a:ext uri="{FF2B5EF4-FFF2-40B4-BE49-F238E27FC236}">
                  <a16:creationId xmlns:a16="http://schemas.microsoft.com/office/drawing/2014/main" id="{829589F0-5480-15F2-C8E2-36C035469643}"/>
                </a:ext>
              </a:extLst>
            </p:cNvPr>
            <p:cNvSpPr txBox="1"/>
            <p:nvPr/>
          </p:nvSpPr>
          <p:spPr>
            <a:xfrm>
              <a:off x="21785640" y="26787219"/>
              <a:ext cx="475592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3F3F3F"/>
                  </a:solidFill>
                </a:rPr>
                <a:t>2001 Urban Development</a:t>
              </a:r>
            </a:p>
          </p:txBody>
        </p:sp>
        <p:sp>
          <p:nvSpPr>
            <p:cNvPr id="75" name="TextBox 74">
              <a:extLst>
                <a:ext uri="{FF2B5EF4-FFF2-40B4-BE49-F238E27FC236}">
                  <a16:creationId xmlns:a16="http://schemas.microsoft.com/office/drawing/2014/main" id="{456FC3B1-BBA6-91E9-9A41-1DBF46779C9D}"/>
                </a:ext>
              </a:extLst>
            </p:cNvPr>
            <p:cNvSpPr txBox="1"/>
            <p:nvPr/>
          </p:nvSpPr>
          <p:spPr>
            <a:xfrm>
              <a:off x="21785640" y="27441935"/>
              <a:ext cx="47559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3F3F3F"/>
                  </a:solidFill>
                </a:rPr>
                <a:t>2001–2019 New Urban Development </a:t>
              </a:r>
            </a:p>
          </p:txBody>
        </p:sp>
        <p:sp>
          <p:nvSpPr>
            <p:cNvPr id="94" name="Rectangle 93">
              <a:extLst>
                <a:ext uri="{FF2B5EF4-FFF2-40B4-BE49-F238E27FC236}">
                  <a16:creationId xmlns:a16="http://schemas.microsoft.com/office/drawing/2014/main" id="{4B317DBC-137C-BB77-019E-85D4F56D2AA2}"/>
                </a:ext>
              </a:extLst>
            </p:cNvPr>
            <p:cNvSpPr/>
            <p:nvPr/>
          </p:nvSpPr>
          <p:spPr>
            <a:xfrm>
              <a:off x="21192895" y="27729144"/>
              <a:ext cx="450494" cy="3721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a:extLst>
              <a:ext uri="{FF2B5EF4-FFF2-40B4-BE49-F238E27FC236}">
                <a16:creationId xmlns:a16="http://schemas.microsoft.com/office/drawing/2014/main" id="{44DFB9C9-CC32-4BD3-9101-B4425D96B81C}"/>
              </a:ext>
            </a:extLst>
          </p:cNvPr>
          <p:cNvGrpSpPr>
            <a:grpSpLocks/>
          </p:cNvGrpSpPr>
          <p:nvPr/>
        </p:nvGrpSpPr>
        <p:grpSpPr>
          <a:xfrm>
            <a:off x="10160131" y="8778061"/>
            <a:ext cx="2368296" cy="2371763"/>
            <a:chOff x="13327173" y="8472225"/>
            <a:chExt cx="1369595" cy="1369167"/>
          </a:xfrm>
        </p:grpSpPr>
        <p:pic>
          <p:nvPicPr>
            <p:cNvPr id="81" name="Picture 14" descr="A picture containing nature&#10;&#10;Description automatically generated">
              <a:extLst>
                <a:ext uri="{FF2B5EF4-FFF2-40B4-BE49-F238E27FC236}">
                  <a16:creationId xmlns:a16="http://schemas.microsoft.com/office/drawing/2014/main" id="{AF793882-E449-4BE0-8167-F2D08748823B}"/>
                </a:ext>
              </a:extLst>
            </p:cNvPr>
            <p:cNvPicPr>
              <a:picLocks noChangeAspect="1"/>
            </p:cNvPicPr>
            <p:nvPr/>
          </p:nvPicPr>
          <p:blipFill>
            <a:blip r:embed="rId19"/>
            <a:stretch>
              <a:fillRect/>
            </a:stretch>
          </p:blipFill>
          <p:spPr>
            <a:xfrm>
              <a:off x="13327173" y="8472225"/>
              <a:ext cx="1369595" cy="1369167"/>
            </a:xfrm>
            <a:prstGeom prst="flowChartConnector">
              <a:avLst/>
            </a:prstGeom>
            <a:ln w="57150">
              <a:solidFill>
                <a:srgbClr val="74C476"/>
              </a:solidFill>
            </a:ln>
          </p:spPr>
        </p:pic>
        <p:pic>
          <p:nvPicPr>
            <p:cNvPr id="82" name="Picture 46" descr="A picture containing satellite, transport&#10;&#10;Description automatically generated">
              <a:extLst>
                <a:ext uri="{FF2B5EF4-FFF2-40B4-BE49-F238E27FC236}">
                  <a16:creationId xmlns:a16="http://schemas.microsoft.com/office/drawing/2014/main" id="{49B58DD3-4AAA-410C-A119-F27837F50194}"/>
                </a:ext>
              </a:extLst>
            </p:cNvPr>
            <p:cNvPicPr>
              <a:picLocks noChangeAspect="1"/>
            </p:cNvPicPr>
            <p:nvPr/>
          </p:nvPicPr>
          <p:blipFill>
            <a:blip r:embed="rId20"/>
            <a:stretch>
              <a:fillRect/>
            </a:stretch>
          </p:blipFill>
          <p:spPr>
            <a:xfrm rot="-1020000">
              <a:off x="13346965" y="8504156"/>
              <a:ext cx="1176101" cy="1142666"/>
            </a:xfrm>
            <a:prstGeom prst="rect">
              <a:avLst/>
            </a:prstGeom>
          </p:spPr>
        </p:pic>
      </p:grpSp>
      <p:grpSp>
        <p:nvGrpSpPr>
          <p:cNvPr id="83" name="Group 82">
            <a:extLst>
              <a:ext uri="{FF2B5EF4-FFF2-40B4-BE49-F238E27FC236}">
                <a16:creationId xmlns:a16="http://schemas.microsoft.com/office/drawing/2014/main" id="{66759AB3-8A9C-4FBA-A84B-F67BFCBB70AF}"/>
              </a:ext>
            </a:extLst>
          </p:cNvPr>
          <p:cNvGrpSpPr/>
          <p:nvPr/>
        </p:nvGrpSpPr>
        <p:grpSpPr>
          <a:xfrm>
            <a:off x="23108958" y="8868095"/>
            <a:ext cx="2368296" cy="2368296"/>
            <a:chOff x="10387660" y="4296012"/>
            <a:chExt cx="1369719" cy="1379830"/>
          </a:xfrm>
        </p:grpSpPr>
        <p:pic>
          <p:nvPicPr>
            <p:cNvPr id="85" name="Picture 3" descr="A picture containing valley, canyon, nature, painting&#10;&#10;Description automatically generated">
              <a:extLst>
                <a:ext uri="{FF2B5EF4-FFF2-40B4-BE49-F238E27FC236}">
                  <a16:creationId xmlns:a16="http://schemas.microsoft.com/office/drawing/2014/main" id="{80F0F8AC-B3CB-470D-B111-38F23CE9F1AB}"/>
                </a:ext>
              </a:extLst>
            </p:cNvPr>
            <p:cNvPicPr>
              <a:picLocks noChangeAspect="1"/>
            </p:cNvPicPr>
            <p:nvPr/>
          </p:nvPicPr>
          <p:blipFill>
            <a:blip r:embed="rId21"/>
            <a:stretch>
              <a:fillRect/>
            </a:stretch>
          </p:blipFill>
          <p:spPr>
            <a:xfrm>
              <a:off x="10387660" y="4296012"/>
              <a:ext cx="1369719" cy="1379830"/>
            </a:xfrm>
            <a:prstGeom prst="flowChartConnector">
              <a:avLst/>
            </a:prstGeom>
            <a:ln w="57150">
              <a:solidFill>
                <a:srgbClr val="74C476"/>
              </a:solidFill>
            </a:ln>
          </p:spPr>
        </p:pic>
        <p:pic>
          <p:nvPicPr>
            <p:cNvPr id="86" name="Picture 3" descr="A picture containing transport, satellite&#10;&#10;Description automatically generated">
              <a:extLst>
                <a:ext uri="{FF2B5EF4-FFF2-40B4-BE49-F238E27FC236}">
                  <a16:creationId xmlns:a16="http://schemas.microsoft.com/office/drawing/2014/main" id="{2E6454FF-D4A4-49BC-BDC2-2D4322D2FEDD}"/>
                </a:ext>
              </a:extLst>
            </p:cNvPr>
            <p:cNvPicPr>
              <a:picLocks noChangeAspect="1"/>
            </p:cNvPicPr>
            <p:nvPr/>
          </p:nvPicPr>
          <p:blipFill>
            <a:blip r:embed="rId22"/>
            <a:stretch>
              <a:fillRect/>
            </a:stretch>
          </p:blipFill>
          <p:spPr>
            <a:xfrm rot="20700000">
              <a:off x="10426251" y="4495881"/>
              <a:ext cx="1247940" cy="831529"/>
            </a:xfrm>
            <a:prstGeom prst="rect">
              <a:avLst/>
            </a:prstGeom>
            <a:ln>
              <a:noFill/>
            </a:ln>
          </p:spPr>
        </p:pic>
      </p:grpSp>
      <p:grpSp>
        <p:nvGrpSpPr>
          <p:cNvPr id="7" name="Group 6">
            <a:extLst>
              <a:ext uri="{FF2B5EF4-FFF2-40B4-BE49-F238E27FC236}">
                <a16:creationId xmlns:a16="http://schemas.microsoft.com/office/drawing/2014/main" id="{DD4781EF-4134-46A4-9242-87AF91D27E97}"/>
              </a:ext>
            </a:extLst>
          </p:cNvPr>
          <p:cNvGrpSpPr>
            <a:grpSpLocks noChangeAspect="1"/>
          </p:cNvGrpSpPr>
          <p:nvPr/>
        </p:nvGrpSpPr>
        <p:grpSpPr>
          <a:xfrm>
            <a:off x="17004609" y="8852816"/>
            <a:ext cx="2359002" cy="2368296"/>
            <a:chOff x="20257795" y="6596581"/>
            <a:chExt cx="1369595" cy="1374991"/>
          </a:xfrm>
        </p:grpSpPr>
        <p:pic>
          <p:nvPicPr>
            <p:cNvPr id="87" name="Picture 17" descr="A picture containing mountain&#10;&#10;Description automatically generated">
              <a:extLst>
                <a:ext uri="{FF2B5EF4-FFF2-40B4-BE49-F238E27FC236}">
                  <a16:creationId xmlns:a16="http://schemas.microsoft.com/office/drawing/2014/main" id="{B46B5D70-EAD3-400C-A939-449FBE5A4A80}"/>
                </a:ext>
              </a:extLst>
            </p:cNvPr>
            <p:cNvPicPr>
              <a:picLocks noChangeAspect="1"/>
            </p:cNvPicPr>
            <p:nvPr/>
          </p:nvPicPr>
          <p:blipFill>
            <a:blip r:embed="rId23"/>
            <a:stretch>
              <a:fillRect/>
            </a:stretch>
          </p:blipFill>
          <p:spPr>
            <a:xfrm>
              <a:off x="20257795" y="6596581"/>
              <a:ext cx="1369595" cy="1374991"/>
            </a:xfrm>
            <a:prstGeom prst="flowChartConnector">
              <a:avLst/>
            </a:prstGeom>
            <a:ln w="57150">
              <a:solidFill>
                <a:srgbClr val="74C476"/>
              </a:solidFill>
            </a:ln>
          </p:spPr>
        </p:pic>
        <p:pic>
          <p:nvPicPr>
            <p:cNvPr id="88" name="Picture 8" descr="A picture containing satellite&#10;&#10;Description automatically generated">
              <a:extLst>
                <a:ext uri="{FF2B5EF4-FFF2-40B4-BE49-F238E27FC236}">
                  <a16:creationId xmlns:a16="http://schemas.microsoft.com/office/drawing/2014/main" id="{CCB51F65-05F1-40AD-A436-EB99CBDCE7DE}"/>
                </a:ext>
              </a:extLst>
            </p:cNvPr>
            <p:cNvPicPr>
              <a:picLocks noChangeAspect="1"/>
            </p:cNvPicPr>
            <p:nvPr/>
          </p:nvPicPr>
          <p:blipFill>
            <a:blip r:embed="rId24"/>
            <a:stretch>
              <a:fillRect/>
            </a:stretch>
          </p:blipFill>
          <p:spPr>
            <a:xfrm>
              <a:off x="20354500" y="6953244"/>
              <a:ext cx="1178059" cy="867850"/>
            </a:xfrm>
            <a:prstGeom prst="rect">
              <a:avLst/>
            </a:prstGeom>
          </p:spPr>
        </p:pic>
      </p:grpSp>
      <p:sp>
        <p:nvSpPr>
          <p:cNvPr id="89" name="TextBox 88">
            <a:extLst>
              <a:ext uri="{FF2B5EF4-FFF2-40B4-BE49-F238E27FC236}">
                <a16:creationId xmlns:a16="http://schemas.microsoft.com/office/drawing/2014/main" id="{DF5A9FC6-F65B-478B-8299-EBA9AA2D3575}"/>
              </a:ext>
            </a:extLst>
          </p:cNvPr>
          <p:cNvSpPr txBox="1"/>
          <p:nvPr/>
        </p:nvSpPr>
        <p:spPr>
          <a:xfrm>
            <a:off x="21309397" y="19328435"/>
            <a:ext cx="1828800" cy="246221"/>
          </a:xfrm>
          <a:prstGeom prst="rect">
            <a:avLst/>
          </a:prstGeom>
          <a:noFill/>
        </p:spPr>
        <p:txBody>
          <a:bodyPr wrap="square">
            <a:spAutoFit/>
          </a:bodyPr>
          <a:lstStyle/>
          <a:p>
            <a:r>
              <a:rPr lang="en-US" sz="1000" dirty="0">
                <a:solidFill>
                  <a:schemeClr val="bg1"/>
                </a:solidFill>
                <a:latin typeface="Garamond"/>
                <a:ea typeface="+mn-lt"/>
                <a:cs typeface="+mn-lt"/>
              </a:rPr>
              <a:t>Credit: LPC</a:t>
            </a:r>
            <a:endParaRPr lang="en-US" sz="1000" dirty="0">
              <a:solidFill>
                <a:schemeClr val="bg1"/>
              </a:solidFill>
            </a:endParaRPr>
          </a:p>
        </p:txBody>
      </p:sp>
      <p:grpSp>
        <p:nvGrpSpPr>
          <p:cNvPr id="14" name="Group 13">
            <a:extLst>
              <a:ext uri="{FF2B5EF4-FFF2-40B4-BE49-F238E27FC236}">
                <a16:creationId xmlns:a16="http://schemas.microsoft.com/office/drawing/2014/main" id="{C01D8850-55BE-8373-9A0F-91D3B7C95988}"/>
              </a:ext>
            </a:extLst>
          </p:cNvPr>
          <p:cNvGrpSpPr/>
          <p:nvPr/>
        </p:nvGrpSpPr>
        <p:grpSpPr>
          <a:xfrm>
            <a:off x="17535156" y="12378479"/>
            <a:ext cx="3365989" cy="4096330"/>
            <a:chOff x="17535156" y="12215194"/>
            <a:chExt cx="3365989" cy="4096330"/>
          </a:xfrm>
        </p:grpSpPr>
        <p:grpSp>
          <p:nvGrpSpPr>
            <p:cNvPr id="78" name="Group 77">
              <a:extLst>
                <a:ext uri="{FF2B5EF4-FFF2-40B4-BE49-F238E27FC236}">
                  <a16:creationId xmlns:a16="http://schemas.microsoft.com/office/drawing/2014/main" id="{8DBB3015-3289-937E-8E3D-443139C658D1}"/>
                </a:ext>
              </a:extLst>
            </p:cNvPr>
            <p:cNvGrpSpPr/>
            <p:nvPr/>
          </p:nvGrpSpPr>
          <p:grpSpPr>
            <a:xfrm>
              <a:off x="17570804" y="12790921"/>
              <a:ext cx="3330341" cy="3520603"/>
              <a:chOff x="18165547" y="11779850"/>
              <a:chExt cx="3330341" cy="3520603"/>
            </a:xfrm>
          </p:grpSpPr>
          <p:grpSp>
            <p:nvGrpSpPr>
              <p:cNvPr id="77" name="Group 76">
                <a:extLst>
                  <a:ext uri="{FF2B5EF4-FFF2-40B4-BE49-F238E27FC236}">
                    <a16:creationId xmlns:a16="http://schemas.microsoft.com/office/drawing/2014/main" id="{60F46D2F-6F75-8330-D84B-606BF680179C}"/>
                  </a:ext>
                </a:extLst>
              </p:cNvPr>
              <p:cNvGrpSpPr/>
              <p:nvPr/>
            </p:nvGrpSpPr>
            <p:grpSpPr>
              <a:xfrm>
                <a:off x="18165547" y="11779850"/>
                <a:ext cx="3330341" cy="3520603"/>
                <a:chOff x="18165547" y="11779850"/>
                <a:chExt cx="3330341" cy="3520603"/>
              </a:xfrm>
            </p:grpSpPr>
            <p:grpSp>
              <p:nvGrpSpPr>
                <p:cNvPr id="65" name="Group 64">
                  <a:extLst>
                    <a:ext uri="{FF2B5EF4-FFF2-40B4-BE49-F238E27FC236}">
                      <a16:creationId xmlns:a16="http://schemas.microsoft.com/office/drawing/2014/main" id="{BDE6249F-D12A-E7B3-57D0-733CA6B16323}"/>
                    </a:ext>
                  </a:extLst>
                </p:cNvPr>
                <p:cNvGrpSpPr/>
                <p:nvPr/>
              </p:nvGrpSpPr>
              <p:grpSpPr>
                <a:xfrm>
                  <a:off x="18740182" y="11779850"/>
                  <a:ext cx="2755706" cy="2574376"/>
                  <a:chOff x="18740182" y="12266730"/>
                  <a:chExt cx="2755706" cy="2574376"/>
                </a:xfrm>
              </p:grpSpPr>
              <p:sp>
                <p:nvSpPr>
                  <p:cNvPr id="27" name="TextBox 26">
                    <a:extLst>
                      <a:ext uri="{FF2B5EF4-FFF2-40B4-BE49-F238E27FC236}">
                        <a16:creationId xmlns:a16="http://schemas.microsoft.com/office/drawing/2014/main" id="{CA74132C-F045-AA30-8300-83CE6360E87E}"/>
                      </a:ext>
                    </a:extLst>
                  </p:cNvPr>
                  <p:cNvSpPr txBox="1"/>
                  <p:nvPr/>
                </p:nvSpPr>
                <p:spPr>
                  <a:xfrm>
                    <a:off x="18752688" y="1226673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0.23 – 1.43</a:t>
                    </a:r>
                  </a:p>
                </p:txBody>
              </p:sp>
              <p:sp>
                <p:nvSpPr>
                  <p:cNvPr id="52" name="TextBox 51">
                    <a:extLst>
                      <a:ext uri="{FF2B5EF4-FFF2-40B4-BE49-F238E27FC236}">
                        <a16:creationId xmlns:a16="http://schemas.microsoft.com/office/drawing/2014/main" id="{88E3A783-C4E1-17C3-0101-BF02A0911015}"/>
                      </a:ext>
                    </a:extLst>
                  </p:cNvPr>
                  <p:cNvSpPr txBox="1"/>
                  <p:nvPr/>
                </p:nvSpPr>
                <p:spPr>
                  <a:xfrm>
                    <a:off x="18740182" y="1279210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1.44 – 1.77</a:t>
                    </a:r>
                  </a:p>
                </p:txBody>
              </p:sp>
              <p:sp>
                <p:nvSpPr>
                  <p:cNvPr id="55" name="TextBox 54">
                    <a:extLst>
                      <a:ext uri="{FF2B5EF4-FFF2-40B4-BE49-F238E27FC236}">
                        <a16:creationId xmlns:a16="http://schemas.microsoft.com/office/drawing/2014/main" id="{BD19B9A7-CF67-1592-E342-182B579FE32F}"/>
                      </a:ext>
                    </a:extLst>
                  </p:cNvPr>
                  <p:cNvSpPr txBox="1"/>
                  <p:nvPr/>
                </p:nvSpPr>
                <p:spPr>
                  <a:xfrm>
                    <a:off x="18742129" y="1329831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1.78 – 2.03</a:t>
                    </a:r>
                  </a:p>
                </p:txBody>
              </p:sp>
              <p:sp>
                <p:nvSpPr>
                  <p:cNvPr id="57" name="TextBox 56">
                    <a:extLst>
                      <a:ext uri="{FF2B5EF4-FFF2-40B4-BE49-F238E27FC236}">
                        <a16:creationId xmlns:a16="http://schemas.microsoft.com/office/drawing/2014/main" id="{4FB3B8DF-953A-96F7-09AC-49E4CFB9409E}"/>
                      </a:ext>
                    </a:extLst>
                  </p:cNvPr>
                  <p:cNvSpPr txBox="1"/>
                  <p:nvPr/>
                </p:nvSpPr>
                <p:spPr>
                  <a:xfrm>
                    <a:off x="18744830" y="138449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2.04 – 2.36</a:t>
                    </a:r>
                    <a:endParaRPr lang="en-US" dirty="0">
                      <a:solidFill>
                        <a:schemeClr val="tx1">
                          <a:lumMod val="75000"/>
                          <a:lumOff val="25000"/>
                        </a:schemeClr>
                      </a:solidFill>
                    </a:endParaRPr>
                  </a:p>
                </p:txBody>
              </p:sp>
              <p:sp>
                <p:nvSpPr>
                  <p:cNvPr id="61" name="TextBox 60">
                    <a:extLst>
                      <a:ext uri="{FF2B5EF4-FFF2-40B4-BE49-F238E27FC236}">
                        <a16:creationId xmlns:a16="http://schemas.microsoft.com/office/drawing/2014/main" id="{731DA398-CEB7-A0B2-5E6F-899AB0284659}"/>
                      </a:ext>
                    </a:extLst>
                  </p:cNvPr>
                  <p:cNvSpPr txBox="1"/>
                  <p:nvPr/>
                </p:nvSpPr>
                <p:spPr>
                  <a:xfrm>
                    <a:off x="18746263" y="1431788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rPr>
                      <a:t>2.37 – 17.27</a:t>
                    </a:r>
                    <a:endParaRPr lang="en-US" dirty="0">
                      <a:solidFill>
                        <a:schemeClr val="tx1">
                          <a:lumMod val="75000"/>
                          <a:lumOff val="25000"/>
                        </a:schemeClr>
                      </a:solidFill>
                    </a:endParaRPr>
                  </a:p>
                </p:txBody>
              </p:sp>
            </p:grpSp>
            <p:sp>
              <p:nvSpPr>
                <p:cNvPr id="69" name="TextBox 2">
                  <a:extLst>
                    <a:ext uri="{FF2B5EF4-FFF2-40B4-BE49-F238E27FC236}">
                      <a16:creationId xmlns:a16="http://schemas.microsoft.com/office/drawing/2014/main" id="{9F17B5C7-7BCC-CE2E-E6FC-507A549E2A53}"/>
                    </a:ext>
                  </a:extLst>
                </p:cNvPr>
                <p:cNvSpPr txBox="1"/>
                <p:nvPr/>
              </p:nvSpPr>
              <p:spPr>
                <a:xfrm>
                  <a:off x="18738001" y="14346346"/>
                  <a:ext cx="2527000"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chemeClr val="tx1">
                          <a:lumMod val="75000"/>
                          <a:lumOff val="25000"/>
                        </a:schemeClr>
                      </a:solidFill>
                      <a:latin typeface="Century Gothic"/>
                      <a:cs typeface="Calibri"/>
                    </a:rPr>
                    <a:t>Loon Pair Nesting Sites</a:t>
                  </a:r>
                  <a:endParaRPr lang="en-US" sz="2800" dirty="0">
                    <a:solidFill>
                      <a:schemeClr val="tx1">
                        <a:lumMod val="75000"/>
                        <a:lumOff val="25000"/>
                      </a:schemeClr>
                    </a:solidFill>
                    <a:latin typeface="Century Gothic"/>
                  </a:endParaRPr>
                </a:p>
              </p:txBody>
            </p:sp>
            <p:grpSp>
              <p:nvGrpSpPr>
                <p:cNvPr id="76" name="Group 75">
                  <a:extLst>
                    <a:ext uri="{FF2B5EF4-FFF2-40B4-BE49-F238E27FC236}">
                      <a16:creationId xmlns:a16="http://schemas.microsoft.com/office/drawing/2014/main" id="{032219FE-CE25-F918-D94D-44E791CCD1AF}"/>
                    </a:ext>
                  </a:extLst>
                </p:cNvPr>
                <p:cNvGrpSpPr/>
                <p:nvPr/>
              </p:nvGrpSpPr>
              <p:grpSpPr>
                <a:xfrm>
                  <a:off x="18165547" y="11863322"/>
                  <a:ext cx="437642" cy="2432891"/>
                  <a:chOff x="18165547" y="11863322"/>
                  <a:chExt cx="437642" cy="2432891"/>
                </a:xfrm>
              </p:grpSpPr>
              <p:sp>
                <p:nvSpPr>
                  <p:cNvPr id="22" name="Rectangle 21">
                    <a:extLst>
                      <a:ext uri="{FF2B5EF4-FFF2-40B4-BE49-F238E27FC236}">
                        <a16:creationId xmlns:a16="http://schemas.microsoft.com/office/drawing/2014/main" id="{1EC2AFAC-42D6-E548-895E-50E340C83C5B}"/>
                      </a:ext>
                    </a:extLst>
                  </p:cNvPr>
                  <p:cNvSpPr/>
                  <p:nvPr/>
                </p:nvSpPr>
                <p:spPr>
                  <a:xfrm>
                    <a:off x="18165547" y="11863322"/>
                    <a:ext cx="428057" cy="378520"/>
                  </a:xfrm>
                  <a:prstGeom prst="rect">
                    <a:avLst/>
                  </a:prstGeom>
                  <a:solidFill>
                    <a:srgbClr val="071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7" name="Rectangle 66">
                    <a:extLst>
                      <a:ext uri="{FF2B5EF4-FFF2-40B4-BE49-F238E27FC236}">
                        <a16:creationId xmlns:a16="http://schemas.microsoft.com/office/drawing/2014/main" id="{06F4E5C3-2943-D743-A985-74D9201D605D}"/>
                      </a:ext>
                    </a:extLst>
                  </p:cNvPr>
                  <p:cNvSpPr/>
                  <p:nvPr/>
                </p:nvSpPr>
                <p:spPr>
                  <a:xfrm>
                    <a:off x="18175132" y="12376915"/>
                    <a:ext cx="428057" cy="378520"/>
                  </a:xfrm>
                  <a:prstGeom prst="rect">
                    <a:avLst/>
                  </a:prstGeom>
                  <a:solidFill>
                    <a:srgbClr val="225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0" name="Rectangle 69">
                    <a:extLst>
                      <a:ext uri="{FF2B5EF4-FFF2-40B4-BE49-F238E27FC236}">
                        <a16:creationId xmlns:a16="http://schemas.microsoft.com/office/drawing/2014/main" id="{44E68996-404E-8242-BC2D-77CFAA3E8697}"/>
                      </a:ext>
                    </a:extLst>
                  </p:cNvPr>
                  <p:cNvSpPr/>
                  <p:nvPr/>
                </p:nvSpPr>
                <p:spPr>
                  <a:xfrm>
                    <a:off x="18175132" y="12890508"/>
                    <a:ext cx="428057" cy="378520"/>
                  </a:xfrm>
                  <a:prstGeom prst="rect">
                    <a:avLst/>
                  </a:prstGeom>
                  <a:solidFill>
                    <a:srgbClr val="40B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1" name="Rectangle 70">
                    <a:extLst>
                      <a:ext uri="{FF2B5EF4-FFF2-40B4-BE49-F238E27FC236}">
                        <a16:creationId xmlns:a16="http://schemas.microsoft.com/office/drawing/2014/main" id="{430CBB97-B2D5-8146-A8A4-398374D7505F}"/>
                      </a:ext>
                    </a:extLst>
                  </p:cNvPr>
                  <p:cNvSpPr/>
                  <p:nvPr/>
                </p:nvSpPr>
                <p:spPr>
                  <a:xfrm>
                    <a:off x="18175132" y="13404100"/>
                    <a:ext cx="428057" cy="378520"/>
                  </a:xfrm>
                  <a:prstGeom prst="rect">
                    <a:avLst/>
                  </a:prstGeom>
                  <a:solidFill>
                    <a:srgbClr val="D8C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2" name="Rectangle 71">
                    <a:extLst>
                      <a:ext uri="{FF2B5EF4-FFF2-40B4-BE49-F238E27FC236}">
                        <a16:creationId xmlns:a16="http://schemas.microsoft.com/office/drawing/2014/main" id="{0CA55877-A964-774A-A062-0129C1151C2D}"/>
                      </a:ext>
                    </a:extLst>
                  </p:cNvPr>
                  <p:cNvSpPr/>
                  <p:nvPr/>
                </p:nvSpPr>
                <p:spPr>
                  <a:xfrm>
                    <a:off x="18175132" y="13917693"/>
                    <a:ext cx="428057" cy="378520"/>
                  </a:xfrm>
                  <a:prstGeom prst="rect">
                    <a:avLst/>
                  </a:prstGeom>
                  <a:solidFill>
                    <a:srgbClr val="CDA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sp>
            <p:nvSpPr>
              <p:cNvPr id="44" name="Teardrop 43">
                <a:extLst>
                  <a:ext uri="{FF2B5EF4-FFF2-40B4-BE49-F238E27FC236}">
                    <a16:creationId xmlns:a16="http://schemas.microsoft.com/office/drawing/2014/main" id="{65211B26-5EFE-D942-A06A-4B436BEE6878}"/>
                  </a:ext>
                </a:extLst>
              </p:cNvPr>
              <p:cNvSpPr/>
              <p:nvPr/>
            </p:nvSpPr>
            <p:spPr>
              <a:xfrm rot="8187368">
                <a:off x="18254755" y="14498288"/>
                <a:ext cx="275630" cy="285315"/>
              </a:xfrm>
              <a:prstGeom prst="teardrop">
                <a:avLst>
                  <a:gd name="adj" fmla="val 121881"/>
                </a:avLst>
              </a:prstGeom>
              <a:solidFill>
                <a:srgbClr val="FF50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5" name="TextBox 4">
              <a:extLst>
                <a:ext uri="{FF2B5EF4-FFF2-40B4-BE49-F238E27FC236}">
                  <a16:creationId xmlns:a16="http://schemas.microsoft.com/office/drawing/2014/main" id="{4709095D-F3F3-B42B-908A-618A4833FE3E}"/>
                </a:ext>
              </a:extLst>
            </p:cNvPr>
            <p:cNvSpPr txBox="1"/>
            <p:nvPr/>
          </p:nvSpPr>
          <p:spPr>
            <a:xfrm>
              <a:off x="17535156" y="1221519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rPr>
                <a:t>Turbidity (FNU)</a:t>
              </a:r>
            </a:p>
          </p:txBody>
        </p:sp>
      </p:grpSp>
    </p:spTree>
    <p:extLst>
      <p:ext uri="{BB962C8B-B14F-4D97-AF65-F5344CB8AC3E}">
        <p14:creationId xmlns:p14="http://schemas.microsoft.com/office/powerpoint/2010/main" val="25554131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19850C-B132-4F9E-91AE-B86D28DA0AF3}">
  <ds:schemaRefs>
    <ds:schemaRef ds:uri="00f424ab-aac1-4e85-aff3-5353efc4b0c5"/>
    <ds:schemaRef ds:uri="21e6a8e8-1dff-48a6-ab9b-8d556c6946c0"/>
    <ds:schemaRef ds:uri="7a041d2c-28c4-4898-9d7f-fdf3d423cb64"/>
    <ds:schemaRef ds:uri="7df78d0b-135a-4de7-9166-7c181cd87fb4"/>
    <ds:schemaRef ds:uri="8fe16c19-f07e-451f-b6f8-9bd333cc244d"/>
    <ds:schemaRef ds:uri="b82b8420-1224-434e-88dd-320f73c97df7"/>
    <ds:schemaRef ds:uri="b8b77cdf-f277-4f3c-b37c-f518764b1e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34981E2-3F0A-4B97-A8EE-7C3D1CAA1FC0}"/>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TotalTime>
  <Words>330</Words>
  <Application>Microsoft Office PowerPoint</Application>
  <PresentationFormat>Custom</PresentationFormat>
  <Paragraphs>57</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6</cp:revision>
  <dcterms:created xsi:type="dcterms:W3CDTF">2019-02-05T16:32:03Z</dcterms:created>
  <dcterms:modified xsi:type="dcterms:W3CDTF">2023-03-22T21:55:04Z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