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1" r:id="rId2"/>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ddle, Madison P. (LARC-E3)[SSAI DEVELOP]" initials="BMP(D" lastIdx="30" clrIdx="0">
    <p:extLst>
      <p:ext uri="{19B8F6BF-5375-455C-9EA6-DF929625EA0E}">
        <p15:presenceInfo xmlns:p15="http://schemas.microsoft.com/office/powerpoint/2012/main" userId="S-1-5-21-330711430-3775241029-4075259233-855781" providerId="AD"/>
      </p:ext>
    </p:extLst>
  </p:cmAuthor>
  <p:cmAuthor id="2" name="Frier, Patrick (LARC-E3)[SSAI DEVELOP]" initials="FP(D" lastIdx="6" clrIdx="1">
    <p:extLst>
      <p:ext uri="{19B8F6BF-5375-455C-9EA6-DF929625EA0E}">
        <p15:presenceInfo xmlns:p15="http://schemas.microsoft.com/office/powerpoint/2012/main" userId="S-1-5-21-330711430-3775241029-4075259233-821484" providerId="AD"/>
      </p:ext>
    </p:extLst>
  </p:cmAuthor>
  <p:cmAuthor id="3" name="Shelby I" initials="SI" lastIdx="4" clrIdx="2">
    <p:extLst>
      <p:ext uri="{19B8F6BF-5375-455C-9EA6-DF929625EA0E}">
        <p15:presenceInfo xmlns:p15="http://schemas.microsoft.com/office/powerpoint/2012/main" userId="0e14de7fa584a2c7" providerId="Windows Live"/>
      </p:ext>
    </p:extLst>
  </p:cmAuthor>
  <p:cmAuthor id="4" name="crms" initials="c" lastIdx="3" clrIdx="3">
    <p:extLst>
      <p:ext uri="{19B8F6BF-5375-455C-9EA6-DF929625EA0E}">
        <p15:presenceInfo xmlns:p15="http://schemas.microsoft.com/office/powerpoint/2012/main" userId="crm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AADB"/>
    <a:srgbClr val="238754"/>
    <a:srgbClr val="7DB761"/>
    <a:srgbClr val="9299A8"/>
    <a:srgbClr val="964135"/>
    <a:srgbClr val="E97844"/>
    <a:srgbClr val="7DB961"/>
    <a:srgbClr val="2559A8"/>
    <a:srgbClr val="3F4268"/>
    <a:srgbClr val="EBA3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0" autoAdjust="0"/>
    <p:restoredTop sz="96265" autoAdjust="0"/>
  </p:normalViewPr>
  <p:slideViewPr>
    <p:cSldViewPr snapToGrid="0">
      <p:cViewPr varScale="1">
        <p:scale>
          <a:sx n="22" d="100"/>
          <a:sy n="22" d="100"/>
        </p:scale>
        <p:origin x="31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Sheet1!$B$1</c:f>
              <c:strCache>
                <c:ptCount val="1"/>
                <c:pt idx="0">
                  <c:v>NDVI</c:v>
                </c:pt>
              </c:strCache>
            </c:strRef>
          </c:tx>
          <c:spPr>
            <a:ln w="19050" cap="rnd">
              <a:solidFill>
                <a:schemeClr val="accent6"/>
              </a:solidFill>
              <a:round/>
            </a:ln>
            <a:effectLst/>
          </c:spPr>
          <c:marker>
            <c:symbol val="triangle"/>
            <c:size val="7"/>
            <c:spPr>
              <a:solidFill>
                <a:schemeClr val="accent6"/>
              </a:solidFill>
              <a:ln w="9525">
                <a:solidFill>
                  <a:schemeClr val="accent6"/>
                </a:solidFill>
              </a:ln>
              <a:effectLst/>
            </c:spPr>
          </c:marker>
          <c:trendline>
            <c:spPr>
              <a:ln w="19050" cap="rnd">
                <a:solidFill>
                  <a:schemeClr val="accent6"/>
                </a:solidFill>
                <a:prstDash val="sysDot"/>
              </a:ln>
              <a:effectLst/>
            </c:spPr>
            <c:trendlineType val="linear"/>
            <c:dispRSqr val="0"/>
            <c:dispEq val="0"/>
          </c:trendline>
          <c:xVal>
            <c:numRef>
              <c:f>Sheet1!$A$2:$A$30</c:f>
              <c:numCache>
                <c:formatCode>General</c:formatCode>
                <c:ptCount val="29"/>
                <c:pt idx="0">
                  <c:v>1987</c:v>
                </c:pt>
                <c:pt idx="1">
                  <c:v>1990</c:v>
                </c:pt>
                <c:pt idx="2">
                  <c:v>1991</c:v>
                </c:pt>
                <c:pt idx="3">
                  <c:v>1992</c:v>
                </c:pt>
                <c:pt idx="4">
                  <c:v>1993</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numCache>
            </c:numRef>
          </c:xVal>
          <c:yVal>
            <c:numRef>
              <c:f>Sheet1!$B$2:$B$30</c:f>
              <c:numCache>
                <c:formatCode>General</c:formatCode>
                <c:ptCount val="29"/>
                <c:pt idx="0">
                  <c:v>0.76200000000000001</c:v>
                </c:pt>
                <c:pt idx="1">
                  <c:v>0.74199999999999999</c:v>
                </c:pt>
                <c:pt idx="2">
                  <c:v>0.69099999999999995</c:v>
                </c:pt>
                <c:pt idx="3">
                  <c:v>0.66800000000000004</c:v>
                </c:pt>
                <c:pt idx="4">
                  <c:v>0.73099999999999998</c:v>
                </c:pt>
                <c:pt idx="5">
                  <c:v>0.77400000000000002</c:v>
                </c:pt>
                <c:pt idx="6">
                  <c:v>0.80900000000000005</c:v>
                </c:pt>
                <c:pt idx="7">
                  <c:v>0.77</c:v>
                </c:pt>
                <c:pt idx="8">
                  <c:v>0.79300000000000004</c:v>
                </c:pt>
                <c:pt idx="9">
                  <c:v>0.81599999999999995</c:v>
                </c:pt>
                <c:pt idx="10">
                  <c:v>0.81599999999999995</c:v>
                </c:pt>
                <c:pt idx="11">
                  <c:v>0.80900000000000005</c:v>
                </c:pt>
                <c:pt idx="12">
                  <c:v>0.80900000000000005</c:v>
                </c:pt>
                <c:pt idx="13">
                  <c:v>0.746</c:v>
                </c:pt>
                <c:pt idx="14">
                  <c:v>0.79300000000000004</c:v>
                </c:pt>
                <c:pt idx="15">
                  <c:v>0.82399999999999995</c:v>
                </c:pt>
                <c:pt idx="16">
                  <c:v>0.80900000000000005</c:v>
                </c:pt>
                <c:pt idx="17">
                  <c:v>0.80900000000000005</c:v>
                </c:pt>
                <c:pt idx="18">
                  <c:v>0.81599999999999995</c:v>
                </c:pt>
                <c:pt idx="19">
                  <c:v>0.80500000000000005</c:v>
                </c:pt>
                <c:pt idx="20">
                  <c:v>0.80900000000000005</c:v>
                </c:pt>
                <c:pt idx="21">
                  <c:v>0.83199999999999996</c:v>
                </c:pt>
                <c:pt idx="22">
                  <c:v>0.83199999999999996</c:v>
                </c:pt>
                <c:pt idx="23">
                  <c:v>0.86799999999999999</c:v>
                </c:pt>
                <c:pt idx="24">
                  <c:v>0.871</c:v>
                </c:pt>
                <c:pt idx="25">
                  <c:v>0.879</c:v>
                </c:pt>
                <c:pt idx="26">
                  <c:v>0.871</c:v>
                </c:pt>
                <c:pt idx="27">
                  <c:v>0.879</c:v>
                </c:pt>
                <c:pt idx="28">
                  <c:v>0.86799999999999999</c:v>
                </c:pt>
              </c:numCache>
            </c:numRef>
          </c:yVal>
          <c:smooth val="1"/>
          <c:extLst xmlns:c16r2="http://schemas.microsoft.com/office/drawing/2015/06/chart">
            <c:ext xmlns:c16="http://schemas.microsoft.com/office/drawing/2014/chart" uri="{C3380CC4-5D6E-409C-BE32-E72D297353CC}">
              <c16:uniqueId val="{00000000-AA5F-42E5-B7DC-27B7BEAF3B83}"/>
            </c:ext>
          </c:extLst>
        </c:ser>
        <c:ser>
          <c:idx val="1"/>
          <c:order val="1"/>
          <c:tx>
            <c:strRef>
              <c:f>Sheet1!$C$1</c:f>
              <c:strCache>
                <c:ptCount val="1"/>
                <c:pt idx="0">
                  <c:v>EVI</c:v>
                </c:pt>
              </c:strCache>
            </c:strRef>
          </c:tx>
          <c:spPr>
            <a:ln w="19050" cap="rnd">
              <a:solidFill>
                <a:schemeClr val="accent1"/>
              </a:solidFill>
              <a:round/>
            </a:ln>
            <a:effectLst/>
          </c:spPr>
          <c:marker>
            <c:symbol val="star"/>
            <c:size val="7"/>
            <c:spPr>
              <a:solidFill>
                <a:schemeClr val="accent1"/>
              </a:solidFill>
              <a:ln w="9525">
                <a:solidFill>
                  <a:schemeClr val="accent1"/>
                </a:solidFill>
              </a:ln>
              <a:effectLst/>
            </c:spPr>
          </c:marker>
          <c:trendline>
            <c:spPr>
              <a:ln w="19050" cap="rnd">
                <a:solidFill>
                  <a:schemeClr val="accent2"/>
                </a:solidFill>
                <a:prstDash val="sysDot"/>
              </a:ln>
              <a:effectLst/>
            </c:spPr>
            <c:trendlineType val="linear"/>
            <c:dispRSqr val="0"/>
            <c:dispEq val="0"/>
          </c:trendline>
          <c:xVal>
            <c:numRef>
              <c:f>Sheet1!$A$2:$A$30</c:f>
              <c:numCache>
                <c:formatCode>General</c:formatCode>
                <c:ptCount val="29"/>
                <c:pt idx="0">
                  <c:v>1987</c:v>
                </c:pt>
                <c:pt idx="1">
                  <c:v>1990</c:v>
                </c:pt>
                <c:pt idx="2">
                  <c:v>1991</c:v>
                </c:pt>
                <c:pt idx="3">
                  <c:v>1992</c:v>
                </c:pt>
                <c:pt idx="4">
                  <c:v>1993</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numCache>
            </c:numRef>
          </c:xVal>
          <c:yVal>
            <c:numRef>
              <c:f>Sheet1!$C$2:$C$30</c:f>
              <c:numCache>
                <c:formatCode>General</c:formatCode>
                <c:ptCount val="29"/>
                <c:pt idx="0">
                  <c:v>0.53500000000000003</c:v>
                </c:pt>
                <c:pt idx="1">
                  <c:v>0.51600000000000001</c:v>
                </c:pt>
                <c:pt idx="2">
                  <c:v>0.53900000000000003</c:v>
                </c:pt>
                <c:pt idx="3">
                  <c:v>0.48499999999999999</c:v>
                </c:pt>
                <c:pt idx="4">
                  <c:v>0.41</c:v>
                </c:pt>
                <c:pt idx="5">
                  <c:v>0.54700000000000004</c:v>
                </c:pt>
                <c:pt idx="6">
                  <c:v>0.53900000000000003</c:v>
                </c:pt>
                <c:pt idx="7">
                  <c:v>0.52700000000000002</c:v>
                </c:pt>
                <c:pt idx="8">
                  <c:v>0.53300000000000003</c:v>
                </c:pt>
                <c:pt idx="9">
                  <c:v>0.55500000000000005</c:v>
                </c:pt>
                <c:pt idx="10">
                  <c:v>0.55500000000000005</c:v>
                </c:pt>
                <c:pt idx="11">
                  <c:v>0.55500000000000005</c:v>
                </c:pt>
                <c:pt idx="12">
                  <c:v>0.55500000000000005</c:v>
                </c:pt>
                <c:pt idx="13">
                  <c:v>0.53300000000000003</c:v>
                </c:pt>
                <c:pt idx="14">
                  <c:v>0.53300000000000003</c:v>
                </c:pt>
                <c:pt idx="15">
                  <c:v>0.55500000000000005</c:v>
                </c:pt>
                <c:pt idx="16">
                  <c:v>0.57799999999999996</c:v>
                </c:pt>
                <c:pt idx="17">
                  <c:v>0.53300000000000003</c:v>
                </c:pt>
                <c:pt idx="18">
                  <c:v>0.53900000000000003</c:v>
                </c:pt>
                <c:pt idx="19">
                  <c:v>0.59399999999999997</c:v>
                </c:pt>
                <c:pt idx="20">
                  <c:v>0.60499999999999998</c:v>
                </c:pt>
                <c:pt idx="21">
                  <c:v>0.54700000000000004</c:v>
                </c:pt>
                <c:pt idx="22">
                  <c:v>0.53300000000000003</c:v>
                </c:pt>
                <c:pt idx="23">
                  <c:v>0.59</c:v>
                </c:pt>
                <c:pt idx="24">
                  <c:v>0.60899999999999999</c:v>
                </c:pt>
                <c:pt idx="25">
                  <c:v>0.60199999999999998</c:v>
                </c:pt>
                <c:pt idx="26">
                  <c:v>0.56599999999999995</c:v>
                </c:pt>
                <c:pt idx="27">
                  <c:v>0.59</c:v>
                </c:pt>
                <c:pt idx="28">
                  <c:v>0.54700000000000004</c:v>
                </c:pt>
              </c:numCache>
            </c:numRef>
          </c:yVal>
          <c:smooth val="1"/>
          <c:extLst xmlns:c16r2="http://schemas.microsoft.com/office/drawing/2015/06/chart">
            <c:ext xmlns:c16="http://schemas.microsoft.com/office/drawing/2014/chart" uri="{C3380CC4-5D6E-409C-BE32-E72D297353CC}">
              <c16:uniqueId val="{00000001-AA5F-42E5-B7DC-27B7BEAF3B83}"/>
            </c:ext>
          </c:extLst>
        </c:ser>
        <c:dLbls>
          <c:showLegendKey val="0"/>
          <c:showVal val="0"/>
          <c:showCatName val="0"/>
          <c:showSerName val="0"/>
          <c:showPercent val="0"/>
          <c:showBubbleSize val="0"/>
        </c:dLbls>
        <c:axId val="348334288"/>
        <c:axId val="348335464"/>
      </c:scatterChart>
      <c:valAx>
        <c:axId val="348334288"/>
        <c:scaling>
          <c:orientation val="minMax"/>
          <c:max val="2020"/>
          <c:min val="1985"/>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348335464"/>
        <c:crosses val="autoZero"/>
        <c:crossBetween val="midCat"/>
      </c:valAx>
      <c:valAx>
        <c:axId val="348335464"/>
        <c:scaling>
          <c:orientation val="minMax"/>
          <c:min val="0.3000000000000000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75000"/>
                        <a:lumOff val="25000"/>
                      </a:schemeClr>
                    </a:solidFill>
                    <a:latin typeface="Century Gothic" panose="020B0502020202020204" pitchFamily="34" charset="0"/>
                    <a:ea typeface="+mn-ea"/>
                    <a:cs typeface="+mn-cs"/>
                  </a:defRPr>
                </a:pPr>
                <a:r>
                  <a:rPr lang="en-US" sz="1800" dirty="0" smtClean="0">
                    <a:solidFill>
                      <a:schemeClr val="tx1">
                        <a:lumMod val="75000"/>
                        <a:lumOff val="25000"/>
                      </a:schemeClr>
                    </a:solidFill>
                    <a:latin typeface="Century Gothic" panose="020B0502020202020204" pitchFamily="34" charset="0"/>
                  </a:rPr>
                  <a:t>Vegetation Index</a:t>
                </a:r>
                <a:endParaRPr lang="en-US" sz="1800" dirty="0">
                  <a:solidFill>
                    <a:schemeClr val="tx1">
                      <a:lumMod val="75000"/>
                      <a:lumOff val="25000"/>
                    </a:schemeClr>
                  </a:solidFill>
                  <a:latin typeface="Century Gothic" panose="020B0502020202020204" pitchFamily="34" charset="0"/>
                </a:endParaRPr>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34833428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riculture &amp; Food Security">
    <p:spTree>
      <p:nvGrpSpPr>
        <p:cNvPr id="1" name=""/>
        <p:cNvGrpSpPr/>
        <p:nvPr/>
      </p:nvGrpSpPr>
      <p:grpSpPr>
        <a:xfrm>
          <a:off x="0" y="0"/>
          <a:ext cx="0" cy="0"/>
          <a:chOff x="0" y="0"/>
          <a:chExt cx="0" cy="0"/>
        </a:xfrm>
      </p:grpSpPr>
      <p:sp>
        <p:nvSpPr>
          <p:cNvPr id="35" name="Rectangle 34"/>
          <p:cNvSpPr/>
          <p:nvPr userDrawn="1"/>
        </p:nvSpPr>
        <p:spPr>
          <a:xfrm>
            <a:off x="914399" y="35661599"/>
            <a:ext cx="25603201" cy="415567"/>
          </a:xfrm>
          <a:prstGeom prst="rect">
            <a:avLst/>
          </a:prstGeom>
          <a:solidFill>
            <a:srgbClr val="238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157" name="Rectangle 156"/>
          <p:cNvSpPr/>
          <p:nvPr userDrawn="1"/>
        </p:nvSpPr>
        <p:spPr>
          <a:xfrm>
            <a:off x="914400" y="3662904"/>
            <a:ext cx="25623984" cy="260911"/>
          </a:xfrm>
          <a:prstGeom prst="rect">
            <a:avLst/>
          </a:prstGeom>
          <a:solidFill>
            <a:srgbClr val="238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238754"/>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dirty="0"/>
              <a:t>Project Subtitle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6470" y="876300"/>
            <a:ext cx="2508115" cy="2176272"/>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399" y="34530721"/>
            <a:ext cx="4480560" cy="903722"/>
          </a:xfrm>
          <a:prstGeom prst="rect">
            <a:avLst/>
          </a:prstGeom>
        </p:spPr>
      </p:pic>
    </p:spTree>
    <p:extLst>
      <p:ext uri="{BB962C8B-B14F-4D97-AF65-F5344CB8AC3E}">
        <p14:creationId xmlns:p14="http://schemas.microsoft.com/office/powerpoint/2010/main" val="804774885"/>
      </p:ext>
    </p:extLst>
  </p:cSld>
  <p:clrMapOvr>
    <a:masterClrMapping/>
  </p:clrMapOvr>
  <p:extLst mod="1">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userDrawn="1">
          <p15:clr>
            <a:srgbClr val="FBAE40"/>
          </p15:clr>
        </p15:guide>
        <p15:guide id="6" orient="horz" pos="22296" userDrawn="1">
          <p15:clr>
            <a:srgbClr val="FBAE40"/>
          </p15:clr>
        </p15:guide>
        <p15:guide id="7" orient="horz" pos="21792" userDrawn="1">
          <p15:clr>
            <a:srgbClr val="FBAE40"/>
          </p15:clr>
        </p15:guide>
        <p15:guide id="8" pos="15552" userDrawn="1">
          <p15:clr>
            <a:srgbClr val="FBAE40"/>
          </p15:clr>
        </p15:guide>
        <p15:guide id="9" orient="horz" pos="21312" userDrawn="1">
          <p15:clr>
            <a:srgbClr val="FBAE40"/>
          </p15:clr>
        </p15:guide>
        <p15:guide id="10" pos="15264" userDrawn="1">
          <p15:clr>
            <a:srgbClr val="FBAE40"/>
          </p15:clr>
        </p15:guide>
        <p15:guide id="11" orient="horz" pos="2928" userDrawn="1">
          <p15:clr>
            <a:srgbClr val="FBAE40"/>
          </p15:clr>
        </p15:guide>
        <p15:guide id="12" pos="7776" userDrawn="1">
          <p15:clr>
            <a:srgbClr val="FBAE40"/>
          </p15:clr>
        </p15:guide>
        <p15:guide id="14" orient="horz" pos="1920" userDrawn="1">
          <p15:clr>
            <a:srgbClr val="FBAE40"/>
          </p15:clr>
        </p15:guide>
        <p15:guide id="15" orient="horz" pos="1536" userDrawn="1">
          <p15:clr>
            <a:srgbClr val="FBAE40"/>
          </p15:clr>
        </p15:guide>
        <p15:guide id="16" orient="horz" pos="960" userDrawn="1">
          <p15:clr>
            <a:srgbClr val="FBAE40"/>
          </p15:clr>
        </p15:guide>
        <p15:guide id="17" pos="8064"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3/27/2019</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3.wdp"/><Relationship Id="rId18" Type="http://schemas.openxmlformats.org/officeDocument/2006/relationships/image" Target="../media/image17.png"/><Relationship Id="rId3" Type="http://schemas.microsoft.com/office/2007/relationships/hdphoto" Target="../media/hdphoto1.wdp"/><Relationship Id="rId21" Type="http://schemas.openxmlformats.org/officeDocument/2006/relationships/image" Target="../media/image19.png"/><Relationship Id="rId7" Type="http://schemas.microsoft.com/office/2007/relationships/hdphoto" Target="../media/hdphoto2.wdp"/><Relationship Id="rId12" Type="http://schemas.openxmlformats.org/officeDocument/2006/relationships/image" Target="../media/image12.png"/><Relationship Id="rId17" Type="http://schemas.openxmlformats.org/officeDocument/2006/relationships/image" Target="../media/image16.jpg"/><Relationship Id="rId2" Type="http://schemas.openxmlformats.org/officeDocument/2006/relationships/image" Target="../media/image4.png"/><Relationship Id="rId16" Type="http://schemas.openxmlformats.org/officeDocument/2006/relationships/image" Target="../media/image15.jpeg"/><Relationship Id="rId20" Type="http://schemas.openxmlformats.org/officeDocument/2006/relationships/chart" Target="../charts/chart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jpeg"/><Relationship Id="rId24" Type="http://schemas.openxmlformats.org/officeDocument/2006/relationships/image" Target="../media/image22.png"/><Relationship Id="rId5" Type="http://schemas.openxmlformats.org/officeDocument/2006/relationships/image" Target="../media/image6.png"/><Relationship Id="rId15" Type="http://schemas.openxmlformats.org/officeDocument/2006/relationships/image" Target="../media/image14.jpeg"/><Relationship Id="rId23" Type="http://schemas.openxmlformats.org/officeDocument/2006/relationships/image" Target="../media/image21.png"/><Relationship Id="rId10" Type="http://schemas.openxmlformats.org/officeDocument/2006/relationships/image" Target="../media/image10.jpeg"/><Relationship Id="rId19"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9.jpeg"/><Relationship Id="rId14" Type="http://schemas.openxmlformats.org/officeDocument/2006/relationships/image" Target="../media/image13.jpeg"/><Relationship Id="rId2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 xmlns:a16="http://schemas.microsoft.com/office/drawing/2014/main" id="{B8B36FA5-1A7D-41E2-9C3E-D4DA2EAC6D0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273" b="73859" l="7998" r="93518">
                        <a14:foregroundMark x1="13434" y1="46101" x2="8782" y2="49172"/>
                        <a14:foregroundMark x1="8782" y1="49172" x2="9462" y2="53859"/>
                        <a14:foregroundMark x1="9462" y1="53859" x2="14271" y2="51152"/>
                        <a14:foregroundMark x1="14271" y1="51152" x2="14271" y2="46626"/>
                        <a14:foregroundMark x1="14271" y1="46626" x2="12546" y2="46303"/>
                        <a14:foregroundMark x1="9148" y1="53293" x2="7998" y2="48889"/>
                        <a14:foregroundMark x1="7998" y1="48889" x2="9148" y2="53980"/>
                        <a14:foregroundMark x1="64924" y1="19838" x2="64506" y2="15313"/>
                        <a14:foregroundMark x1="64506" y1="15313" x2="72870" y2="20081"/>
                        <a14:foregroundMark x1="86722" y1="25091" x2="86618" y2="34465"/>
                        <a14:foregroundMark x1="86618" y1="34465" x2="92159" y2="32848"/>
                        <a14:foregroundMark x1="92159" y1="32848" x2="94668" y2="28283"/>
                        <a14:foregroundMark x1="94668" y1="28283" x2="89441" y2="25414"/>
                        <a14:foregroundMark x1="89441" y1="25414" x2="85886" y2="25091"/>
                        <a14:foregroundMark x1="92943" y1="30586" x2="93518" y2="30586"/>
                      </a14:backgroundRemoval>
                    </a14:imgEffect>
                  </a14:imgLayer>
                </a14:imgProps>
              </a:ext>
              <a:ext uri="{28A0092B-C50C-407E-A947-70E740481C1C}">
                <a14:useLocalDpi xmlns:a14="http://schemas.microsoft.com/office/drawing/2010/main" val="0"/>
              </a:ext>
            </a:extLst>
          </a:blip>
          <a:srcRect l="4790" t="13189" r="4189" b="19362"/>
          <a:stretch/>
        </p:blipFill>
        <p:spPr>
          <a:xfrm>
            <a:off x="1317610" y="21270255"/>
            <a:ext cx="7739793" cy="7422219"/>
          </a:xfrm>
          <a:prstGeom prst="rect">
            <a:avLst/>
          </a:prstGeom>
        </p:spPr>
      </p:pic>
      <p:pic>
        <p:nvPicPr>
          <p:cNvPr id="198" name="Picture 197">
            <a:extLst>
              <a:ext uri="{FF2B5EF4-FFF2-40B4-BE49-F238E27FC236}">
                <a16:creationId xmlns="" xmlns:a16="http://schemas.microsoft.com/office/drawing/2014/main" id="{30A94D35-C90E-446C-A687-18B6B5EB6354}"/>
              </a:ext>
            </a:extLst>
          </p:cNvPr>
          <p:cNvPicPr>
            <a:picLocks noChangeAspect="1"/>
          </p:cNvPicPr>
          <p:nvPr/>
        </p:nvPicPr>
        <p:blipFill rotWithShape="1">
          <a:blip r:embed="rId4">
            <a:extLst>
              <a:ext uri="{28A0092B-C50C-407E-A947-70E740481C1C}">
                <a14:useLocalDpi xmlns:a14="http://schemas.microsoft.com/office/drawing/2010/main" val="0"/>
              </a:ext>
            </a:extLst>
          </a:blip>
          <a:srcRect l="11871" t="65375" r="82513" b="27997"/>
          <a:stretch/>
        </p:blipFill>
        <p:spPr>
          <a:xfrm>
            <a:off x="1102116" y="26310527"/>
            <a:ext cx="629164" cy="961109"/>
          </a:xfrm>
          <a:prstGeom prst="rect">
            <a:avLst/>
          </a:prstGeom>
        </p:spPr>
      </p:pic>
      <p:grpSp>
        <p:nvGrpSpPr>
          <p:cNvPr id="199" name="Group 198">
            <a:extLst>
              <a:ext uri="{FF2B5EF4-FFF2-40B4-BE49-F238E27FC236}">
                <a16:creationId xmlns="" xmlns:a16="http://schemas.microsoft.com/office/drawing/2014/main" id="{379EE8E5-EDD2-4F77-86E2-BE429A527BCE}"/>
              </a:ext>
            </a:extLst>
          </p:cNvPr>
          <p:cNvGrpSpPr/>
          <p:nvPr/>
        </p:nvGrpSpPr>
        <p:grpSpPr>
          <a:xfrm>
            <a:off x="1187029" y="27159667"/>
            <a:ext cx="3468820" cy="645911"/>
            <a:chOff x="1185997" y="26540659"/>
            <a:chExt cx="3468820" cy="645911"/>
          </a:xfrm>
        </p:grpSpPr>
        <p:pic>
          <p:nvPicPr>
            <p:cNvPr id="200" name="Picture 199">
              <a:extLst>
                <a:ext uri="{FF2B5EF4-FFF2-40B4-BE49-F238E27FC236}">
                  <a16:creationId xmlns="" xmlns:a16="http://schemas.microsoft.com/office/drawing/2014/main" id="{61BB6A68-6303-4161-A2E0-A311C4D87F2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911" t="75614" r="57966" b="22981"/>
            <a:stretch/>
          </p:blipFill>
          <p:spPr>
            <a:xfrm>
              <a:off x="1249854" y="26829749"/>
              <a:ext cx="2646553" cy="154617"/>
            </a:xfrm>
            <a:prstGeom prst="rect">
              <a:avLst/>
            </a:prstGeom>
          </p:spPr>
        </p:pic>
        <p:sp>
          <p:nvSpPr>
            <p:cNvPr id="201" name="Rectangle 200">
              <a:extLst>
                <a:ext uri="{FF2B5EF4-FFF2-40B4-BE49-F238E27FC236}">
                  <a16:creationId xmlns="" xmlns:a16="http://schemas.microsoft.com/office/drawing/2014/main" id="{02617BC0-F33F-4ECA-BA2F-5F7894656257}"/>
                </a:ext>
              </a:extLst>
            </p:cNvPr>
            <p:cNvSpPr/>
            <p:nvPr/>
          </p:nvSpPr>
          <p:spPr>
            <a:xfrm>
              <a:off x="3956567" y="26721753"/>
              <a:ext cx="521427" cy="464817"/>
            </a:xfrm>
            <a:prstGeom prst="rect">
              <a:avLst/>
            </a:prstGeom>
            <a:noFill/>
            <a:ln>
              <a:noFill/>
            </a:ln>
          </p:spPr>
          <p:txBody>
            <a:bodyPr spcFirstLastPara="1" wrap="square" lIns="91425" tIns="45700" rIns="91425" bIns="45700" anchor="t" anchorCtr="0">
              <a:noAutofit/>
            </a:bodyPr>
            <a:lstStyle/>
            <a:p>
              <a:pPr marL="0" marR="0">
                <a:lnSpc>
                  <a:spcPct val="115000"/>
                </a:lnSpc>
                <a:spcBef>
                  <a:spcPts val="0"/>
                </a:spcBef>
                <a:spcAft>
                  <a:spcPts val="0"/>
                </a:spcAft>
              </a:pPr>
              <a:r>
                <a:rPr lang="en-US" sz="1600" kern="1200" dirty="0">
                  <a:solidFill>
                    <a:schemeClr val="tx1">
                      <a:lumMod val="75000"/>
                      <a:lumOff val="25000"/>
                    </a:schemeClr>
                  </a:solidFill>
                  <a:effectLst/>
                  <a:latin typeface="Century Gothic" panose="020B0502020202020204" pitchFamily="34" charset="0"/>
                  <a:ea typeface="Century Gothic" panose="020B0502020202020204" pitchFamily="34" charset="0"/>
                  <a:cs typeface="Century Gothic" panose="020B0502020202020204" pitchFamily="34" charset="0"/>
                </a:rPr>
                <a:t>Km</a:t>
              </a:r>
              <a:endParaRPr lang="en-US" sz="1600" dirty="0">
                <a:solidFill>
                  <a:schemeClr val="tx1">
                    <a:lumMod val="75000"/>
                    <a:lumOff val="25000"/>
                  </a:schemeClr>
                </a:solidFill>
                <a:effectLst/>
                <a:latin typeface="Times New Roman" panose="02020603050405020304" pitchFamily="18" charset="0"/>
                <a:ea typeface="Times New Roman" panose="02020603050405020304" pitchFamily="18" charset="0"/>
              </a:endParaRPr>
            </a:p>
          </p:txBody>
        </p:sp>
        <p:sp>
          <p:nvSpPr>
            <p:cNvPr id="202" name="Rectangle 201">
              <a:extLst>
                <a:ext uri="{FF2B5EF4-FFF2-40B4-BE49-F238E27FC236}">
                  <a16:creationId xmlns="" xmlns:a16="http://schemas.microsoft.com/office/drawing/2014/main" id="{9271045E-627B-4739-BCAF-62D9275BE054}"/>
                </a:ext>
              </a:extLst>
            </p:cNvPr>
            <p:cNvSpPr/>
            <p:nvPr/>
          </p:nvSpPr>
          <p:spPr>
            <a:xfrm>
              <a:off x="1185997" y="26540659"/>
              <a:ext cx="3468820" cy="289090"/>
            </a:xfrm>
            <a:prstGeom prst="rect">
              <a:avLst/>
            </a:prstGeom>
            <a:noFill/>
            <a:ln>
              <a:noFill/>
            </a:ln>
          </p:spPr>
          <p:txBody>
            <a:bodyPr spcFirstLastPara="1" wrap="square" lIns="91425" tIns="45700" rIns="91425" bIns="45700" anchor="t" anchorCtr="0">
              <a:noAutofit/>
            </a:bodyPr>
            <a:lstStyle/>
            <a:p>
              <a:pPr marL="0" marR="0">
                <a:lnSpc>
                  <a:spcPct val="115000"/>
                </a:lnSpc>
                <a:spcBef>
                  <a:spcPts val="0"/>
                </a:spcBef>
                <a:spcAft>
                  <a:spcPts val="0"/>
                </a:spcAft>
              </a:pPr>
              <a:r>
                <a:rPr lang="en-US" sz="1600" dirty="0">
                  <a:solidFill>
                    <a:schemeClr val="tx1">
                      <a:lumMod val="75000"/>
                      <a:lumOff val="25000"/>
                    </a:schemeClr>
                  </a:solidFill>
                  <a:effectLst/>
                  <a:ea typeface="Times New Roman" panose="02020603050405020304" pitchFamily="18" charset="0"/>
                </a:rPr>
                <a:t>0   5   10       20         30       40 </a:t>
              </a:r>
            </a:p>
          </p:txBody>
        </p:sp>
      </p:grpSp>
      <p:pic>
        <p:nvPicPr>
          <p:cNvPr id="64" name="Picture 63">
            <a:extLst>
              <a:ext uri="{FF2B5EF4-FFF2-40B4-BE49-F238E27FC236}">
                <a16:creationId xmlns="" xmlns:a16="http://schemas.microsoft.com/office/drawing/2014/main" id="{4AD2299D-9284-4F06-855D-F25625F4AC2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80" b="89980" l="6848" r="92316">
                        <a14:foregroundMark x1="90120" y1="31636" x2="92054" y2="36444"/>
                        <a14:foregroundMark x1="92054" y1="36444" x2="91375" y2="34020"/>
                        <a14:foregroundMark x1="92316" y1="31394" x2="92316" y2="31394"/>
                        <a14:foregroundMark x1="9671" y1="57697" x2="8991" y2="52889"/>
                        <a14:foregroundMark x1="8991" y1="52889" x2="9043" y2="57212"/>
                        <a14:foregroundMark x1="7162" y1="56040" x2="6848" y2="55556"/>
                      </a14:backgroundRemoval>
                    </a14:imgEffect>
                  </a14:imgLayer>
                </a14:imgProps>
              </a:ext>
              <a:ext uri="{28A0092B-C50C-407E-A947-70E740481C1C}">
                <a14:useLocalDpi xmlns:a14="http://schemas.microsoft.com/office/drawing/2010/main" val="0"/>
              </a:ext>
            </a:extLst>
          </a:blip>
          <a:srcRect l="6091" t="18006" r="5963" b="22693"/>
          <a:stretch/>
        </p:blipFill>
        <p:spPr>
          <a:xfrm>
            <a:off x="15479651" y="17331947"/>
            <a:ext cx="8757636" cy="7641868"/>
          </a:xfrm>
          <a:prstGeom prst="rect">
            <a:avLst/>
          </a:prstGeom>
        </p:spPr>
      </p:pic>
      <p:sp>
        <p:nvSpPr>
          <p:cNvPr id="68" name="Text Placeholder 16"/>
          <p:cNvSpPr txBox="1">
            <a:spLocks/>
          </p:cNvSpPr>
          <p:nvPr/>
        </p:nvSpPr>
        <p:spPr>
          <a:xfrm>
            <a:off x="914400" y="5178568"/>
            <a:ext cx="11430000" cy="487394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400" dirty="0">
                <a:solidFill>
                  <a:schemeClr val="tx1">
                    <a:lumMod val="75000"/>
                    <a:lumOff val="25000"/>
                  </a:schemeClr>
                </a:solidFill>
                <a:latin typeface="Garamond" panose="02020404030301010803" pitchFamily="18" charset="0"/>
              </a:rPr>
              <a:t>Costa Rica houses many diverse environments, including La Amistad International Peace Park in the Talamanca Mountains and Corcovado National Park on the </a:t>
            </a:r>
            <a:r>
              <a:rPr lang="en-US" sz="2400" dirty="0" err="1">
                <a:solidFill>
                  <a:schemeClr val="tx1">
                    <a:lumMod val="75000"/>
                    <a:lumOff val="25000"/>
                  </a:schemeClr>
                </a:solidFill>
                <a:latin typeface="Garamond" panose="02020404030301010803" pitchFamily="18" charset="0"/>
              </a:rPr>
              <a:t>Osa</a:t>
            </a:r>
            <a:r>
              <a:rPr lang="en-US" sz="2400" dirty="0">
                <a:solidFill>
                  <a:schemeClr val="tx1">
                    <a:lumMod val="75000"/>
                    <a:lumOff val="25000"/>
                  </a:schemeClr>
                </a:solidFill>
                <a:latin typeface="Garamond" panose="02020404030301010803" pitchFamily="18" charset="0"/>
              </a:rPr>
              <a:t> Peninsula. Jaguars (</a:t>
            </a:r>
            <a:r>
              <a:rPr lang="en-US" sz="2400" i="1" dirty="0" err="1">
                <a:solidFill>
                  <a:schemeClr val="tx1">
                    <a:lumMod val="75000"/>
                    <a:lumOff val="25000"/>
                  </a:schemeClr>
                </a:solidFill>
                <a:latin typeface="Garamond" panose="02020404030301010803" pitchFamily="18" charset="0"/>
              </a:rPr>
              <a:t>Panthera</a:t>
            </a:r>
            <a:r>
              <a:rPr lang="en-US" sz="2400" i="1" dirty="0">
                <a:solidFill>
                  <a:schemeClr val="tx1">
                    <a:lumMod val="75000"/>
                    <a:lumOff val="25000"/>
                  </a:schemeClr>
                </a:solidFill>
                <a:latin typeface="Garamond" panose="02020404030301010803" pitchFamily="18" charset="0"/>
              </a:rPr>
              <a:t> </a:t>
            </a:r>
            <a:r>
              <a:rPr lang="en-US" sz="2400" i="1" dirty="0" err="1">
                <a:solidFill>
                  <a:schemeClr val="tx1">
                    <a:lumMod val="75000"/>
                    <a:lumOff val="25000"/>
                  </a:schemeClr>
                </a:solidFill>
                <a:latin typeface="Garamond" panose="02020404030301010803" pitchFamily="18" charset="0"/>
              </a:rPr>
              <a:t>onca</a:t>
            </a:r>
            <a:r>
              <a:rPr lang="en-US" sz="2400" dirty="0">
                <a:solidFill>
                  <a:schemeClr val="tx1">
                    <a:lumMod val="75000"/>
                    <a:lumOff val="25000"/>
                  </a:schemeClr>
                </a:solidFill>
                <a:latin typeface="Garamond" panose="02020404030301010803" pitchFamily="18" charset="0"/>
              </a:rPr>
              <a:t>) can be found throughout these two parks, but urbanization and agricultural development have fragmented habitats, isolating these populations. As a result, this apex predator and keystone species, is endangered throughout the country. NASA DEVELOP partnered with the Arizona Center for Nature Conservation – Phoenix Zoo and </a:t>
            </a:r>
            <a:r>
              <a:rPr lang="en-US" sz="2400" dirty="0" err="1">
                <a:solidFill>
                  <a:schemeClr val="tx1">
                    <a:lumMod val="75000"/>
                    <a:lumOff val="25000"/>
                  </a:schemeClr>
                </a:solidFill>
                <a:latin typeface="Garamond" panose="02020404030301010803" pitchFamily="18" charset="0"/>
              </a:rPr>
              <a:t>Osa</a:t>
            </a:r>
            <a:r>
              <a:rPr lang="en-US" sz="2400" dirty="0">
                <a:solidFill>
                  <a:schemeClr val="tx1">
                    <a:lumMod val="75000"/>
                    <a:lumOff val="25000"/>
                  </a:schemeClr>
                </a:solidFill>
                <a:latin typeface="Garamond" panose="02020404030301010803" pitchFamily="18" charset="0"/>
              </a:rPr>
              <a:t> Conservation to design a jaguar corridor between these two protected areas to connect isolated populations by linking habitat fragments, facilitating movement. This project used Landsat 5 Thematic Mapper (TM), Landsat 8 Operational Land Imager (OLI) and </a:t>
            </a:r>
            <a:r>
              <a:rPr lang="en-US" sz="2400" dirty="0" err="1">
                <a:solidFill>
                  <a:schemeClr val="tx1">
                    <a:lumMod val="75000"/>
                    <a:lumOff val="25000"/>
                  </a:schemeClr>
                </a:solidFill>
                <a:latin typeface="Garamond" panose="02020404030301010803" pitchFamily="18" charset="0"/>
              </a:rPr>
              <a:t>PlanetScope</a:t>
            </a:r>
            <a:r>
              <a:rPr lang="en-US" sz="2400" dirty="0">
                <a:solidFill>
                  <a:schemeClr val="tx1">
                    <a:lumMod val="75000"/>
                    <a:lumOff val="25000"/>
                  </a:schemeClr>
                </a:solidFill>
                <a:latin typeface="Garamond" panose="02020404030301010803" pitchFamily="18" charset="0"/>
              </a:rPr>
              <a:t> satellite imagery to assess historical vegetation health and classify current land use and land cover. Forecasting classifications to 2030 identified potential risk areas for agricultural expansion, increased development, preserved habitat fragments, and human-jaguar conflict. This land use trend analysis informed a suitability assessment for the implementation of a jaguar corridor.</a:t>
            </a:r>
          </a:p>
        </p:txBody>
      </p:sp>
      <p:sp>
        <p:nvSpPr>
          <p:cNvPr id="45" name="Title 3"/>
          <p:cNvSpPr txBox="1">
            <a:spLocks/>
          </p:cNvSpPr>
          <p:nvPr/>
        </p:nvSpPr>
        <p:spPr>
          <a:xfrm>
            <a:off x="24721960" y="4648201"/>
            <a:ext cx="1780985" cy="29222699"/>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1000" b="1" dirty="0">
                <a:solidFill>
                  <a:srgbClr val="238754"/>
                </a:solidFill>
              </a:rPr>
              <a:t>Talamanca-</a:t>
            </a:r>
            <a:r>
              <a:rPr lang="en-US" sz="11000" b="1" dirty="0" err="1">
                <a:solidFill>
                  <a:srgbClr val="238754"/>
                </a:solidFill>
              </a:rPr>
              <a:t>Osa</a:t>
            </a:r>
            <a:r>
              <a:rPr lang="en-US" sz="11000" b="1" dirty="0">
                <a:solidFill>
                  <a:srgbClr val="238754"/>
                </a:solidFill>
              </a:rPr>
              <a:t> </a:t>
            </a:r>
            <a:r>
              <a:rPr lang="en-US" sz="11000" dirty="0">
                <a:solidFill>
                  <a:srgbClr val="2E8652"/>
                </a:solidFill>
              </a:rPr>
              <a:t>Ecological Forecasting</a:t>
            </a:r>
            <a:endParaRPr lang="en-US" sz="11000" dirty="0">
              <a:solidFill>
                <a:srgbClr val="238754"/>
              </a:solidFill>
            </a:endParaRPr>
          </a:p>
        </p:txBody>
      </p:sp>
      <p:sp>
        <p:nvSpPr>
          <p:cNvPr id="15" name="TextBox 14"/>
          <p:cNvSpPr txBox="1"/>
          <p:nvPr/>
        </p:nvSpPr>
        <p:spPr>
          <a:xfrm>
            <a:off x="898636" y="4536545"/>
            <a:ext cx="2475358"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Abstract</a:t>
            </a:r>
          </a:p>
        </p:txBody>
      </p:sp>
      <p:sp>
        <p:nvSpPr>
          <p:cNvPr id="14" name="Text Placeholder 16"/>
          <p:cNvSpPr txBox="1">
            <a:spLocks/>
          </p:cNvSpPr>
          <p:nvPr/>
        </p:nvSpPr>
        <p:spPr>
          <a:xfrm>
            <a:off x="863255" y="10685106"/>
            <a:ext cx="11407461" cy="395361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238754"/>
              </a:buClr>
            </a:pPr>
            <a:r>
              <a:rPr lang="en-US" sz="2400" b="1" dirty="0">
                <a:solidFill>
                  <a:srgbClr val="238754"/>
                </a:solidFill>
                <a:latin typeface="Garamond" panose="02020404030301010803" pitchFamily="18" charset="0"/>
              </a:rPr>
              <a:t>Produce </a:t>
            </a:r>
            <a:r>
              <a:rPr lang="en-US" sz="2400" dirty="0">
                <a:solidFill>
                  <a:schemeClr val="tx1">
                    <a:lumMod val="75000"/>
                    <a:lumOff val="25000"/>
                  </a:schemeClr>
                </a:solidFill>
                <a:latin typeface="Garamond" panose="02020404030301010803" pitchFamily="18" charset="0"/>
              </a:rPr>
              <a:t>January 1987 through </a:t>
            </a:r>
            <a:r>
              <a:rPr lang="en-US" sz="2400" dirty="0" smtClean="0">
                <a:solidFill>
                  <a:schemeClr val="tx1">
                    <a:lumMod val="75000"/>
                    <a:lumOff val="25000"/>
                  </a:schemeClr>
                </a:solidFill>
                <a:latin typeface="Garamond" panose="02020404030301010803" pitchFamily="18" charset="0"/>
              </a:rPr>
              <a:t>March </a:t>
            </a:r>
            <a:r>
              <a:rPr lang="en-US" sz="2400" dirty="0">
                <a:solidFill>
                  <a:schemeClr val="tx1">
                    <a:lumMod val="75000"/>
                    <a:lumOff val="25000"/>
                  </a:schemeClr>
                </a:solidFill>
                <a:latin typeface="Garamond" panose="02020404030301010803" pitchFamily="18" charset="0"/>
              </a:rPr>
              <a:t>2019 Normalized Difference Vegetation Index (NDVI) and Enhanced Vegetation Index (EVI) time series maps to evaluate </a:t>
            </a:r>
            <a:r>
              <a:rPr lang="en-US" sz="2400" b="1" dirty="0">
                <a:solidFill>
                  <a:schemeClr val="tx1">
                    <a:lumMod val="75000"/>
                    <a:lumOff val="25000"/>
                  </a:schemeClr>
                </a:solidFill>
                <a:latin typeface="Garamond" panose="02020404030301010803" pitchFamily="18" charset="0"/>
              </a:rPr>
              <a:t>trends in vegetation health</a:t>
            </a:r>
            <a:r>
              <a:rPr lang="en-US" sz="2400" dirty="0">
                <a:solidFill>
                  <a:schemeClr val="tx1">
                    <a:lumMod val="75000"/>
                    <a:lumOff val="25000"/>
                  </a:schemeClr>
                </a:solidFill>
                <a:latin typeface="Garamond" panose="02020404030301010803" pitchFamily="18" charset="0"/>
              </a:rPr>
              <a:t> </a:t>
            </a:r>
          </a:p>
          <a:p>
            <a:pPr>
              <a:lnSpc>
                <a:spcPct val="100000"/>
              </a:lnSpc>
              <a:spcBef>
                <a:spcPts val="0"/>
              </a:spcBef>
              <a:spcAft>
                <a:spcPts val="600"/>
              </a:spcAft>
              <a:buClr>
                <a:srgbClr val="238754"/>
              </a:buClr>
            </a:pPr>
            <a:r>
              <a:rPr lang="en-US" sz="2400" b="1" dirty="0">
                <a:solidFill>
                  <a:srgbClr val="238754"/>
                </a:solidFill>
                <a:latin typeface="Garamond" panose="02020404030301010803" pitchFamily="18" charset="0"/>
              </a:rPr>
              <a:t>Conduct</a:t>
            </a:r>
            <a:r>
              <a:rPr lang="en-US" sz="2400" dirty="0">
                <a:solidFill>
                  <a:schemeClr val="tx1">
                    <a:lumMod val="75000"/>
                    <a:lumOff val="25000"/>
                  </a:schemeClr>
                </a:solidFill>
                <a:latin typeface="Garamond" panose="02020404030301010803" pitchFamily="18" charset="0"/>
              </a:rPr>
              <a:t> current </a:t>
            </a:r>
            <a:r>
              <a:rPr lang="en-US" sz="2400" dirty="0" smtClean="0">
                <a:solidFill>
                  <a:schemeClr val="tx1">
                    <a:lumMod val="75000"/>
                    <a:lumOff val="25000"/>
                  </a:schemeClr>
                </a:solidFill>
                <a:latin typeface="Garamond" panose="02020404030301010803" pitchFamily="18" charset="0"/>
              </a:rPr>
              <a:t>(March </a:t>
            </a:r>
            <a:r>
              <a:rPr lang="en-US" sz="2400" dirty="0">
                <a:solidFill>
                  <a:schemeClr val="tx1">
                    <a:lumMod val="75000"/>
                    <a:lumOff val="25000"/>
                  </a:schemeClr>
                </a:solidFill>
                <a:latin typeface="Garamond" panose="02020404030301010803" pitchFamily="18" charset="0"/>
              </a:rPr>
              <a:t>2018 to </a:t>
            </a:r>
            <a:r>
              <a:rPr lang="en-US" sz="2400" dirty="0" smtClean="0">
                <a:solidFill>
                  <a:schemeClr val="tx1">
                    <a:lumMod val="75000"/>
                    <a:lumOff val="25000"/>
                  </a:schemeClr>
                </a:solidFill>
                <a:latin typeface="Garamond" panose="02020404030301010803" pitchFamily="18" charset="0"/>
              </a:rPr>
              <a:t>March </a:t>
            </a:r>
            <a:r>
              <a:rPr lang="en-US" sz="2400" dirty="0">
                <a:solidFill>
                  <a:schemeClr val="tx1">
                    <a:lumMod val="75000"/>
                    <a:lumOff val="25000"/>
                  </a:schemeClr>
                </a:solidFill>
                <a:latin typeface="Garamond" panose="02020404030301010803" pitchFamily="18" charset="0"/>
              </a:rPr>
              <a:t>2019) </a:t>
            </a:r>
            <a:r>
              <a:rPr lang="en-US" sz="2400" b="1" dirty="0">
                <a:solidFill>
                  <a:schemeClr val="tx1">
                    <a:lumMod val="75000"/>
                    <a:lumOff val="25000"/>
                  </a:schemeClr>
                </a:solidFill>
                <a:latin typeface="Garamond" panose="02020404030301010803" pitchFamily="18" charset="0"/>
              </a:rPr>
              <a:t>land use and land cover classifications </a:t>
            </a:r>
            <a:r>
              <a:rPr lang="en-US" sz="2400" dirty="0">
                <a:solidFill>
                  <a:schemeClr val="tx1">
                    <a:lumMod val="75000"/>
                    <a:lumOff val="25000"/>
                  </a:schemeClr>
                </a:solidFill>
                <a:latin typeface="Garamond" panose="02020404030301010803" pitchFamily="18" charset="0"/>
              </a:rPr>
              <a:t>to evaluate habitat loss, fragmentation and </a:t>
            </a:r>
            <a:r>
              <a:rPr lang="en-US" sz="2400" dirty="0" smtClean="0">
                <a:solidFill>
                  <a:schemeClr val="tx1">
                    <a:lumMod val="75000"/>
                    <a:lumOff val="25000"/>
                  </a:schemeClr>
                </a:solidFill>
                <a:latin typeface="Garamond" panose="02020404030301010803" pitchFamily="18" charset="0"/>
              </a:rPr>
              <a:t>the suitability of implementing a jaguar corridor</a:t>
            </a:r>
          </a:p>
          <a:p>
            <a:pPr>
              <a:lnSpc>
                <a:spcPct val="100000"/>
              </a:lnSpc>
              <a:spcBef>
                <a:spcPts val="0"/>
              </a:spcBef>
              <a:spcAft>
                <a:spcPts val="600"/>
              </a:spcAft>
              <a:buClr>
                <a:srgbClr val="238754"/>
              </a:buClr>
            </a:pPr>
            <a:r>
              <a:rPr lang="en-US" sz="2400" b="1" dirty="0" smtClean="0">
                <a:solidFill>
                  <a:srgbClr val="238754"/>
                </a:solidFill>
                <a:latin typeface="Garamond" panose="02020404030301010803" pitchFamily="18" charset="0"/>
              </a:rPr>
              <a:t>Forecast</a:t>
            </a:r>
            <a:r>
              <a:rPr lang="en-US" sz="2400" dirty="0" smtClean="0">
                <a:solidFill>
                  <a:schemeClr val="tx1">
                    <a:lumMod val="75000"/>
                    <a:lumOff val="25000"/>
                  </a:schemeClr>
                </a:solidFill>
                <a:latin typeface="Garamond" panose="02020404030301010803" pitchFamily="18" charset="0"/>
              </a:rPr>
              <a:t> </a:t>
            </a:r>
            <a:r>
              <a:rPr lang="en-US" sz="2400" dirty="0">
                <a:solidFill>
                  <a:schemeClr val="tx1">
                    <a:lumMod val="75000"/>
                    <a:lumOff val="25000"/>
                  </a:schemeClr>
                </a:solidFill>
                <a:latin typeface="Garamond" panose="02020404030301010803" pitchFamily="18" charset="0"/>
              </a:rPr>
              <a:t>land use and land cover classifications to 2030 to identify areas of </a:t>
            </a:r>
            <a:r>
              <a:rPr lang="en-US" sz="2400" b="1" dirty="0">
                <a:solidFill>
                  <a:schemeClr val="tx1">
                    <a:lumMod val="75000"/>
                    <a:lumOff val="25000"/>
                  </a:schemeClr>
                </a:solidFill>
                <a:latin typeface="Garamond" panose="02020404030301010803" pitchFamily="18" charset="0"/>
              </a:rPr>
              <a:t>potential human-jaguar conflicts</a:t>
            </a:r>
            <a:r>
              <a:rPr lang="en-US" sz="2400" dirty="0">
                <a:solidFill>
                  <a:schemeClr val="tx1">
                    <a:lumMod val="75000"/>
                    <a:lumOff val="25000"/>
                  </a:schemeClr>
                </a:solidFill>
                <a:latin typeface="Garamond" panose="02020404030301010803" pitchFamily="18" charset="0"/>
              </a:rPr>
              <a:t> and </a:t>
            </a:r>
            <a:r>
              <a:rPr lang="en-US" sz="2400" b="1" dirty="0">
                <a:solidFill>
                  <a:schemeClr val="tx1">
                    <a:lumMod val="75000"/>
                    <a:lumOff val="25000"/>
                  </a:schemeClr>
                </a:solidFill>
                <a:latin typeface="Garamond" panose="02020404030301010803" pitchFamily="18" charset="0"/>
              </a:rPr>
              <a:t>habitat loss</a:t>
            </a:r>
          </a:p>
          <a:p>
            <a:pPr>
              <a:lnSpc>
                <a:spcPct val="100000"/>
              </a:lnSpc>
              <a:spcBef>
                <a:spcPts val="0"/>
              </a:spcBef>
              <a:spcAft>
                <a:spcPts val="600"/>
              </a:spcAft>
              <a:buClr>
                <a:srgbClr val="238754"/>
              </a:buClr>
            </a:pPr>
            <a:r>
              <a:rPr lang="en-US" sz="2400" b="1" dirty="0">
                <a:solidFill>
                  <a:srgbClr val="238754"/>
                </a:solidFill>
                <a:latin typeface="Garamond" panose="02020404030301010803" pitchFamily="18" charset="0"/>
              </a:rPr>
              <a:t>Provide </a:t>
            </a:r>
            <a:r>
              <a:rPr lang="en-US" sz="2400" dirty="0">
                <a:solidFill>
                  <a:schemeClr val="tx1">
                    <a:lumMod val="65000"/>
                    <a:lumOff val="35000"/>
                  </a:schemeClr>
                </a:solidFill>
                <a:latin typeface="Garamond" panose="02020404030301010803" pitchFamily="18" charset="0"/>
              </a:rPr>
              <a:t>guidance</a:t>
            </a:r>
            <a:r>
              <a:rPr lang="en-US" sz="2400" dirty="0">
                <a:solidFill>
                  <a:schemeClr val="tx1">
                    <a:lumMod val="75000"/>
                    <a:lumOff val="25000"/>
                  </a:schemeClr>
                </a:solidFill>
                <a:latin typeface="Garamond" panose="02020404030301010803" pitchFamily="18" charset="0"/>
              </a:rPr>
              <a:t> on how to use land use and land cover forecasts to </a:t>
            </a:r>
            <a:r>
              <a:rPr lang="en-US" sz="2400" b="1" dirty="0">
                <a:solidFill>
                  <a:schemeClr val="tx1">
                    <a:lumMod val="75000"/>
                    <a:lumOff val="25000"/>
                  </a:schemeClr>
                </a:solidFill>
                <a:latin typeface="Garamond" panose="02020404030301010803" pitchFamily="18" charset="0"/>
              </a:rPr>
              <a:t>determine the location of a potential jaguar corridor</a:t>
            </a:r>
            <a:r>
              <a:rPr lang="en-US" sz="2400" dirty="0">
                <a:solidFill>
                  <a:schemeClr val="tx1">
                    <a:lumMod val="75000"/>
                    <a:lumOff val="25000"/>
                  </a:schemeClr>
                </a:solidFill>
                <a:latin typeface="Garamond" panose="02020404030301010803" pitchFamily="18" charset="0"/>
              </a:rPr>
              <a:t>.</a:t>
            </a:r>
            <a:endParaRPr lang="en-US" sz="2400" b="1" dirty="0">
              <a:solidFill>
                <a:schemeClr val="tx1">
                  <a:lumMod val="75000"/>
                  <a:lumOff val="25000"/>
                </a:schemeClr>
              </a:solidFill>
              <a:latin typeface="Garamond" panose="02020404030301010803" pitchFamily="18" charset="0"/>
            </a:endParaRPr>
          </a:p>
        </p:txBody>
      </p:sp>
      <p:sp>
        <p:nvSpPr>
          <p:cNvPr id="16" name="TextBox 15"/>
          <p:cNvSpPr txBox="1"/>
          <p:nvPr/>
        </p:nvSpPr>
        <p:spPr>
          <a:xfrm>
            <a:off x="898636" y="9965339"/>
            <a:ext cx="3127779"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Objectives</a:t>
            </a:r>
          </a:p>
        </p:txBody>
      </p:sp>
      <p:sp>
        <p:nvSpPr>
          <p:cNvPr id="18" name="TextBox 17"/>
          <p:cNvSpPr txBox="1"/>
          <p:nvPr/>
        </p:nvSpPr>
        <p:spPr>
          <a:xfrm>
            <a:off x="12728734" y="4499198"/>
            <a:ext cx="3172663"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Study Area</a:t>
            </a:r>
          </a:p>
        </p:txBody>
      </p:sp>
      <p:sp>
        <p:nvSpPr>
          <p:cNvPr id="9" name="Text Placeholder 16"/>
          <p:cNvSpPr txBox="1">
            <a:spLocks/>
          </p:cNvSpPr>
          <p:nvPr/>
        </p:nvSpPr>
        <p:spPr>
          <a:xfrm>
            <a:off x="914400" y="28985973"/>
            <a:ext cx="11356316" cy="332632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238754"/>
              </a:buClr>
              <a:buFont typeface="Webdings" panose="05030102010509060703" pitchFamily="18" charset="2"/>
              <a:buChar char=""/>
            </a:pPr>
            <a:r>
              <a:rPr lang="en-US" sz="2400" dirty="0">
                <a:solidFill>
                  <a:schemeClr val="tx1">
                    <a:lumMod val="75000"/>
                    <a:lumOff val="25000"/>
                  </a:schemeClr>
                </a:solidFill>
                <a:latin typeface="Garamond" panose="02020404030301010803" pitchFamily="18" charset="0"/>
              </a:rPr>
              <a:t>The results of our NDVI and EVI analyses show an overall increase in vegetation between 1987 and 2019.</a:t>
            </a:r>
          </a:p>
          <a:p>
            <a:pPr>
              <a:lnSpc>
                <a:spcPct val="100000"/>
              </a:lnSpc>
              <a:spcBef>
                <a:spcPts val="0"/>
              </a:spcBef>
              <a:spcAft>
                <a:spcPts val="600"/>
              </a:spcAft>
              <a:buClr>
                <a:srgbClr val="238754"/>
              </a:buClr>
              <a:buFont typeface="Webdings" panose="05030102010509060703" pitchFamily="18" charset="2"/>
              <a:buChar char=""/>
            </a:pPr>
            <a:r>
              <a:rPr lang="en-US" sz="2400" dirty="0">
                <a:solidFill>
                  <a:schemeClr val="tx1">
                    <a:lumMod val="75000"/>
                    <a:lumOff val="25000"/>
                  </a:schemeClr>
                </a:solidFill>
                <a:latin typeface="Garamond" panose="02020404030301010803" pitchFamily="18" charset="0"/>
              </a:rPr>
              <a:t>The region between Piedras </a:t>
            </a:r>
            <a:r>
              <a:rPr lang="en-US" sz="2400" dirty="0" err="1">
                <a:solidFill>
                  <a:schemeClr val="tx1">
                    <a:lumMod val="75000"/>
                    <a:lumOff val="25000"/>
                  </a:schemeClr>
                </a:solidFill>
                <a:latin typeface="Garamond" panose="02020404030301010803" pitchFamily="18" charset="0"/>
              </a:rPr>
              <a:t>Blancas</a:t>
            </a:r>
            <a:r>
              <a:rPr lang="en-US" sz="2400" dirty="0">
                <a:solidFill>
                  <a:schemeClr val="tx1">
                    <a:lumMod val="75000"/>
                    <a:lumOff val="25000"/>
                  </a:schemeClr>
                </a:solidFill>
                <a:latin typeface="Garamond" panose="02020404030301010803" pitchFamily="18" charset="0"/>
              </a:rPr>
              <a:t> and La Amistad National Parks experienced a decrease in vegetation and an increase in habitat fragmentation between 1987 and 2019. </a:t>
            </a:r>
          </a:p>
          <a:p>
            <a:pPr>
              <a:lnSpc>
                <a:spcPct val="100000"/>
              </a:lnSpc>
              <a:spcBef>
                <a:spcPts val="0"/>
              </a:spcBef>
              <a:spcAft>
                <a:spcPts val="600"/>
              </a:spcAft>
              <a:buClr>
                <a:srgbClr val="238754"/>
              </a:buClr>
              <a:buFont typeface="Webdings" panose="05030102010509060703" pitchFamily="18" charset="2"/>
              <a:buChar char=""/>
            </a:pPr>
            <a:r>
              <a:rPr lang="en-US" sz="2400" dirty="0">
                <a:solidFill>
                  <a:schemeClr val="tx1">
                    <a:lumMod val="75000"/>
                    <a:lumOff val="25000"/>
                  </a:schemeClr>
                </a:solidFill>
                <a:latin typeface="Garamond" panose="02020404030301010803" pitchFamily="18" charset="0"/>
              </a:rPr>
              <a:t>Palm plantations dominate the area close to the Inter American Highway, highlighting the need for focused restoration efforts in the region. </a:t>
            </a:r>
          </a:p>
          <a:p>
            <a:pPr>
              <a:lnSpc>
                <a:spcPct val="100000"/>
              </a:lnSpc>
              <a:spcBef>
                <a:spcPts val="0"/>
              </a:spcBef>
              <a:spcAft>
                <a:spcPts val="600"/>
              </a:spcAft>
              <a:buClr>
                <a:srgbClr val="238754"/>
              </a:buClr>
              <a:buFont typeface="Webdings" panose="05030102010509060703" pitchFamily="18" charset="2"/>
              <a:buChar char=""/>
            </a:pPr>
            <a:r>
              <a:rPr lang="en-US" sz="2400" dirty="0">
                <a:solidFill>
                  <a:schemeClr val="tx1">
                    <a:lumMod val="75000"/>
                    <a:lumOff val="25000"/>
                  </a:schemeClr>
                </a:solidFill>
                <a:latin typeface="Garamond" panose="02020404030301010803" pitchFamily="18" charset="0"/>
              </a:rPr>
              <a:t>Localized NDVI and EVI decrease between 1987 and 2019 can be attributed to urbanization and exposed soil.</a:t>
            </a:r>
          </a:p>
          <a:p>
            <a:pPr>
              <a:lnSpc>
                <a:spcPct val="100000"/>
              </a:lnSpc>
              <a:spcBef>
                <a:spcPts val="0"/>
              </a:spcBef>
              <a:spcAft>
                <a:spcPts val="600"/>
              </a:spcAft>
              <a:buClr>
                <a:srgbClr val="238754"/>
              </a:buClr>
              <a:buFont typeface="Webdings" panose="05030102010509060703" pitchFamily="18" charset="2"/>
              <a:buChar char=""/>
            </a:pPr>
            <a:endParaRPr lang="en-US" sz="2400" dirty="0">
              <a:solidFill>
                <a:schemeClr val="tx1">
                  <a:lumMod val="75000"/>
                  <a:lumOff val="25000"/>
                </a:schemeClr>
              </a:solidFill>
              <a:latin typeface="Garamond" panose="02020404030301010803" pitchFamily="18" charset="0"/>
            </a:endParaRPr>
          </a:p>
        </p:txBody>
      </p:sp>
      <p:sp>
        <p:nvSpPr>
          <p:cNvPr id="21" name="TextBox 20"/>
          <p:cNvSpPr txBox="1"/>
          <p:nvPr/>
        </p:nvSpPr>
        <p:spPr>
          <a:xfrm>
            <a:off x="898636" y="28302094"/>
            <a:ext cx="3468821" cy="1152628"/>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Conclusions</a:t>
            </a:r>
          </a:p>
        </p:txBody>
      </p:sp>
      <p:sp>
        <p:nvSpPr>
          <p:cNvPr id="7" name="Text Placeholder 16"/>
          <p:cNvSpPr txBox="1">
            <a:spLocks/>
          </p:cNvSpPr>
          <p:nvPr/>
        </p:nvSpPr>
        <p:spPr>
          <a:xfrm>
            <a:off x="12866052" y="26144983"/>
            <a:ext cx="11425711" cy="393988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400" dirty="0">
                <a:solidFill>
                  <a:schemeClr val="tx1">
                    <a:lumMod val="75000"/>
                    <a:lumOff val="25000"/>
                  </a:schemeClr>
                </a:solidFill>
                <a:latin typeface="Garamond" panose="02020404030301010803" pitchFamily="18" charset="0"/>
              </a:rPr>
              <a:t>The team would like to thank the project partners, as well as the following people from the NASA DEVELOP Program:</a:t>
            </a:r>
          </a:p>
          <a:p>
            <a:pPr>
              <a:lnSpc>
                <a:spcPct val="100000"/>
              </a:lnSpc>
              <a:spcBef>
                <a:spcPts val="0"/>
              </a:spcBef>
              <a:spcAft>
                <a:spcPts val="600"/>
              </a:spcAft>
            </a:pPr>
            <a:r>
              <a:rPr lang="en-US" sz="2400" b="1" dirty="0">
                <a:solidFill>
                  <a:schemeClr val="tx1">
                    <a:lumMod val="75000"/>
                    <a:lumOff val="25000"/>
                  </a:schemeClr>
                </a:solidFill>
                <a:latin typeface="Garamond" panose="02020404030301010803" pitchFamily="18" charset="0"/>
              </a:rPr>
              <a:t>Dr. Marguerite Madden </a:t>
            </a:r>
            <a:r>
              <a:rPr lang="en-US" sz="2400" dirty="0">
                <a:solidFill>
                  <a:schemeClr val="tx1">
                    <a:lumMod val="75000"/>
                    <a:lumOff val="25000"/>
                  </a:schemeClr>
                </a:solidFill>
                <a:latin typeface="Garamond" panose="02020404030301010803" pitchFamily="18" charset="0"/>
              </a:rPr>
              <a:t>(Science Advisor, University of Georgia)</a:t>
            </a:r>
          </a:p>
          <a:p>
            <a:pPr>
              <a:lnSpc>
                <a:spcPct val="100000"/>
              </a:lnSpc>
              <a:spcBef>
                <a:spcPts val="0"/>
              </a:spcBef>
              <a:spcAft>
                <a:spcPts val="600"/>
              </a:spcAft>
            </a:pPr>
            <a:r>
              <a:rPr lang="en-US" sz="2400" b="1" dirty="0">
                <a:solidFill>
                  <a:schemeClr val="tx1">
                    <a:lumMod val="75000"/>
                    <a:lumOff val="25000"/>
                  </a:schemeClr>
                </a:solidFill>
                <a:latin typeface="Garamond" panose="02020404030301010803" pitchFamily="18" charset="0"/>
              </a:rPr>
              <a:t>Steve Padgett-Vazquez </a:t>
            </a:r>
            <a:r>
              <a:rPr lang="en-US" sz="2400" dirty="0">
                <a:solidFill>
                  <a:schemeClr val="tx1">
                    <a:lumMod val="75000"/>
                    <a:lumOff val="25000"/>
                  </a:schemeClr>
                </a:solidFill>
                <a:latin typeface="Garamond" panose="02020404030301010803" pitchFamily="18" charset="0"/>
              </a:rPr>
              <a:t>(Science Advisor, University of Georgia)</a:t>
            </a:r>
          </a:p>
          <a:p>
            <a:pPr>
              <a:lnSpc>
                <a:spcPct val="100000"/>
              </a:lnSpc>
              <a:spcBef>
                <a:spcPts val="0"/>
              </a:spcBef>
              <a:spcAft>
                <a:spcPts val="600"/>
              </a:spcAft>
            </a:pPr>
            <a:r>
              <a:rPr lang="en-US" sz="2400" b="1" dirty="0">
                <a:solidFill>
                  <a:schemeClr val="tx1">
                    <a:lumMod val="75000"/>
                    <a:lumOff val="25000"/>
                  </a:schemeClr>
                </a:solidFill>
                <a:latin typeface="Garamond" panose="02020404030301010803" pitchFamily="18" charset="0"/>
              </a:rPr>
              <a:t>Marie </a:t>
            </a:r>
            <a:r>
              <a:rPr lang="en-US" sz="2400" b="1" dirty="0" err="1">
                <a:solidFill>
                  <a:schemeClr val="tx1">
                    <a:lumMod val="75000"/>
                    <a:lumOff val="25000"/>
                  </a:schemeClr>
                </a:solidFill>
                <a:latin typeface="Garamond" panose="02020404030301010803" pitchFamily="18" charset="0"/>
              </a:rPr>
              <a:t>Bouffard</a:t>
            </a:r>
            <a:r>
              <a:rPr lang="en-US" sz="2400" b="1" dirty="0">
                <a:solidFill>
                  <a:schemeClr val="tx1">
                    <a:lumMod val="75000"/>
                    <a:lumOff val="25000"/>
                  </a:schemeClr>
                </a:solidFill>
                <a:latin typeface="Garamond" panose="02020404030301010803" pitchFamily="18" charset="0"/>
              </a:rPr>
              <a:t> </a:t>
            </a:r>
            <a:r>
              <a:rPr lang="en-US" sz="2400" dirty="0">
                <a:solidFill>
                  <a:schemeClr val="tx1">
                    <a:lumMod val="75000"/>
                    <a:lumOff val="25000"/>
                  </a:schemeClr>
                </a:solidFill>
                <a:latin typeface="Garamond" panose="02020404030301010803" pitchFamily="18" charset="0"/>
              </a:rPr>
              <a:t>(DEVELOP Center Lead, Georgia-Athens Node)</a:t>
            </a:r>
          </a:p>
          <a:p>
            <a:pPr>
              <a:lnSpc>
                <a:spcPct val="100000"/>
              </a:lnSpc>
              <a:spcBef>
                <a:spcPts val="0"/>
              </a:spcBef>
              <a:spcAft>
                <a:spcPts val="600"/>
              </a:spcAft>
            </a:pPr>
            <a:r>
              <a:rPr lang="en-US" sz="2400" b="1" dirty="0">
                <a:solidFill>
                  <a:schemeClr val="tx1">
                    <a:lumMod val="75000"/>
                    <a:lumOff val="25000"/>
                  </a:schemeClr>
                </a:solidFill>
                <a:latin typeface="Garamond" panose="02020404030301010803" pitchFamily="18" charset="0"/>
              </a:rPr>
              <a:t>Shelby Ingram </a:t>
            </a:r>
            <a:r>
              <a:rPr lang="en-US" sz="2400" dirty="0">
                <a:solidFill>
                  <a:schemeClr val="tx1">
                    <a:lumMod val="75000"/>
                    <a:lumOff val="25000"/>
                  </a:schemeClr>
                </a:solidFill>
                <a:latin typeface="Garamond" panose="02020404030301010803" pitchFamily="18" charset="0"/>
              </a:rPr>
              <a:t>(Project Coordination </a:t>
            </a:r>
            <a:r>
              <a:rPr lang="en-US" sz="2400" dirty="0" smtClean="0">
                <a:solidFill>
                  <a:schemeClr val="tx1">
                    <a:lumMod val="75000"/>
                    <a:lumOff val="25000"/>
                  </a:schemeClr>
                </a:solidFill>
                <a:latin typeface="Garamond" panose="02020404030301010803" pitchFamily="18" charset="0"/>
              </a:rPr>
              <a:t>Fellow</a:t>
            </a:r>
            <a:r>
              <a:rPr lang="en-US" sz="2400" dirty="0">
                <a:solidFill>
                  <a:schemeClr val="tx1">
                    <a:lumMod val="75000"/>
                    <a:lumOff val="25000"/>
                  </a:schemeClr>
                </a:solidFill>
                <a:latin typeface="Garamond" panose="02020404030301010803" pitchFamily="18" charset="0"/>
              </a:rPr>
              <a:t>, Georgia-Athens Node)</a:t>
            </a:r>
          </a:p>
          <a:p>
            <a:pPr>
              <a:lnSpc>
                <a:spcPct val="100000"/>
              </a:lnSpc>
              <a:spcBef>
                <a:spcPts val="0"/>
              </a:spcBef>
              <a:spcAft>
                <a:spcPts val="600"/>
              </a:spcAft>
            </a:pPr>
            <a:r>
              <a:rPr lang="en-US" sz="2400" b="1" dirty="0">
                <a:solidFill>
                  <a:schemeClr val="tx1">
                    <a:lumMod val="75000"/>
                    <a:lumOff val="25000"/>
                  </a:schemeClr>
                </a:solidFill>
                <a:latin typeface="Garamond" panose="02020404030301010803" pitchFamily="18" charset="0"/>
              </a:rPr>
              <a:t>Dr. Sergio </a:t>
            </a:r>
            <a:r>
              <a:rPr lang="en-US" sz="2400" b="1" dirty="0" err="1">
                <a:solidFill>
                  <a:schemeClr val="tx1">
                    <a:lumMod val="75000"/>
                    <a:lumOff val="25000"/>
                  </a:schemeClr>
                </a:solidFill>
                <a:latin typeface="Garamond" panose="02020404030301010803" pitchFamily="18" charset="0"/>
              </a:rPr>
              <a:t>Bernardes</a:t>
            </a:r>
            <a:r>
              <a:rPr lang="en-US" sz="2400" b="1" dirty="0">
                <a:solidFill>
                  <a:schemeClr val="tx1">
                    <a:lumMod val="75000"/>
                    <a:lumOff val="25000"/>
                  </a:schemeClr>
                </a:solidFill>
                <a:latin typeface="Garamond" panose="02020404030301010803" pitchFamily="18" charset="0"/>
              </a:rPr>
              <a:t> </a:t>
            </a:r>
            <a:r>
              <a:rPr lang="en-US" sz="2400" dirty="0">
                <a:solidFill>
                  <a:schemeClr val="tx1">
                    <a:lumMod val="75000"/>
                    <a:lumOff val="25000"/>
                  </a:schemeClr>
                </a:solidFill>
                <a:latin typeface="Garamond" panose="02020404030301010803" pitchFamily="18" charset="0"/>
              </a:rPr>
              <a:t>(Assistant Director Center for Geospatial Research, University of Georgia)</a:t>
            </a:r>
          </a:p>
          <a:p>
            <a:pPr>
              <a:lnSpc>
                <a:spcPct val="100000"/>
              </a:lnSpc>
              <a:spcBef>
                <a:spcPts val="0"/>
              </a:spcBef>
              <a:spcAft>
                <a:spcPts val="600"/>
              </a:spcAft>
            </a:pPr>
            <a:r>
              <a:rPr lang="en-US" sz="2400" b="1" dirty="0" err="1">
                <a:solidFill>
                  <a:schemeClr val="tx1">
                    <a:lumMod val="75000"/>
                    <a:lumOff val="25000"/>
                  </a:schemeClr>
                </a:solidFill>
                <a:latin typeface="Garamond" panose="02020404030301010803" pitchFamily="18" charset="0"/>
              </a:rPr>
              <a:t>Suravi</a:t>
            </a:r>
            <a:r>
              <a:rPr lang="en-US" sz="2400" b="1" dirty="0">
                <a:solidFill>
                  <a:schemeClr val="tx1">
                    <a:lumMod val="75000"/>
                    <a:lumOff val="25000"/>
                  </a:schemeClr>
                </a:solidFill>
                <a:latin typeface="Garamond" panose="02020404030301010803" pitchFamily="18" charset="0"/>
              </a:rPr>
              <a:t> Shrestha &amp; </a:t>
            </a:r>
            <a:r>
              <a:rPr lang="en-US" sz="2400" b="1" dirty="0" err="1">
                <a:solidFill>
                  <a:schemeClr val="tx1">
                    <a:lumMod val="75000"/>
                    <a:lumOff val="25000"/>
                  </a:schemeClr>
                </a:solidFill>
                <a:latin typeface="Garamond" panose="02020404030301010803" pitchFamily="18" charset="0"/>
              </a:rPr>
              <a:t>Taufiq</a:t>
            </a:r>
            <a:r>
              <a:rPr lang="en-US" sz="2400" b="1" dirty="0">
                <a:solidFill>
                  <a:schemeClr val="tx1">
                    <a:lumMod val="75000"/>
                    <a:lumOff val="25000"/>
                  </a:schemeClr>
                </a:solidFill>
                <a:latin typeface="Garamond" panose="02020404030301010803" pitchFamily="18" charset="0"/>
              </a:rPr>
              <a:t> Rashid</a:t>
            </a:r>
            <a:r>
              <a:rPr lang="en-US" sz="2400" dirty="0">
                <a:solidFill>
                  <a:schemeClr val="tx1">
                    <a:lumMod val="75000"/>
                    <a:lumOff val="25000"/>
                  </a:schemeClr>
                </a:solidFill>
                <a:latin typeface="Garamond" panose="02020404030301010803" pitchFamily="18" charset="0"/>
              </a:rPr>
              <a:t> (</a:t>
            </a:r>
            <a:r>
              <a:rPr lang="en-US" sz="2400" dirty="0" err="1">
                <a:solidFill>
                  <a:schemeClr val="tx1">
                    <a:lumMod val="75000"/>
                    <a:lumOff val="25000"/>
                  </a:schemeClr>
                </a:solidFill>
                <a:latin typeface="Garamond" panose="02020404030301010803" pitchFamily="18" charset="0"/>
              </a:rPr>
              <a:t>Osa</a:t>
            </a:r>
            <a:r>
              <a:rPr lang="en-US" sz="2400" dirty="0">
                <a:solidFill>
                  <a:schemeClr val="tx1">
                    <a:lumMod val="75000"/>
                    <a:lumOff val="25000"/>
                  </a:schemeClr>
                </a:solidFill>
                <a:latin typeface="Garamond" panose="02020404030301010803" pitchFamily="18" charset="0"/>
              </a:rPr>
              <a:t> Peninsula Water Resources II project)</a:t>
            </a:r>
            <a:endParaRPr lang="en-US" sz="2400" b="1" dirty="0">
              <a:solidFill>
                <a:schemeClr val="tx1">
                  <a:lumMod val="75000"/>
                  <a:lumOff val="25000"/>
                </a:schemeClr>
              </a:solidFill>
              <a:latin typeface="Garamond" panose="02020404030301010803" pitchFamily="18" charset="0"/>
            </a:endParaRPr>
          </a:p>
        </p:txBody>
      </p:sp>
      <p:sp>
        <p:nvSpPr>
          <p:cNvPr id="22" name="TextBox 21"/>
          <p:cNvSpPr txBox="1"/>
          <p:nvPr/>
        </p:nvSpPr>
        <p:spPr>
          <a:xfrm>
            <a:off x="12728734" y="25417061"/>
            <a:ext cx="5747425" cy="769441"/>
          </a:xfrm>
          <a:prstGeom prst="rect">
            <a:avLst/>
          </a:prstGeom>
          <a:noFill/>
        </p:spPr>
        <p:txBody>
          <a:bodyPr wrap="square" rtlCol="0">
            <a:spAutoFit/>
          </a:bodyPr>
          <a:lstStyle/>
          <a:p>
            <a:r>
              <a:rPr lang="en-US" sz="4400" b="1" dirty="0">
                <a:solidFill>
                  <a:srgbClr val="238754"/>
                </a:solidFill>
                <a:latin typeface="Century Gothic" panose="020B0502020202020204" pitchFamily="34" charset="0"/>
              </a:rPr>
              <a:t>Acknowledgements       </a:t>
            </a:r>
          </a:p>
        </p:txBody>
      </p:sp>
      <p:sp>
        <p:nvSpPr>
          <p:cNvPr id="6" name="Text Placeholder 16"/>
          <p:cNvSpPr txBox="1">
            <a:spLocks/>
          </p:cNvSpPr>
          <p:nvPr/>
        </p:nvSpPr>
        <p:spPr>
          <a:xfrm>
            <a:off x="920389" y="32899297"/>
            <a:ext cx="10508795" cy="137943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238754"/>
              </a:buClr>
            </a:pPr>
            <a:r>
              <a:rPr lang="en-US" sz="2400" dirty="0">
                <a:solidFill>
                  <a:schemeClr val="tx1">
                    <a:lumMod val="75000"/>
                    <a:lumOff val="25000"/>
                  </a:schemeClr>
                </a:solidFill>
                <a:latin typeface="Garamond" panose="02020404030301010803" pitchFamily="18" charset="0"/>
              </a:rPr>
              <a:t>Arizona Center for Nature </a:t>
            </a:r>
            <a:r>
              <a:rPr lang="en-US" sz="2400" dirty="0" smtClean="0">
                <a:solidFill>
                  <a:schemeClr val="tx1">
                    <a:lumMod val="75000"/>
                    <a:lumOff val="25000"/>
                  </a:schemeClr>
                </a:solidFill>
                <a:latin typeface="Garamond" panose="02020404030301010803" pitchFamily="18" charset="0"/>
              </a:rPr>
              <a:t>Conservation – Phoenix Zoo</a:t>
            </a:r>
            <a:endParaRPr lang="en-US" sz="2400" dirty="0">
              <a:solidFill>
                <a:schemeClr val="tx1">
                  <a:lumMod val="75000"/>
                  <a:lumOff val="25000"/>
                </a:schemeClr>
              </a:solidFill>
              <a:latin typeface="Garamond" panose="02020404030301010803" pitchFamily="18" charset="0"/>
            </a:endParaRPr>
          </a:p>
          <a:p>
            <a:pPr>
              <a:lnSpc>
                <a:spcPct val="100000"/>
              </a:lnSpc>
              <a:spcBef>
                <a:spcPts val="0"/>
              </a:spcBef>
              <a:spcAft>
                <a:spcPts val="600"/>
              </a:spcAft>
              <a:buClr>
                <a:srgbClr val="238754"/>
              </a:buClr>
            </a:pPr>
            <a:r>
              <a:rPr lang="en-US" sz="2400" dirty="0" err="1">
                <a:solidFill>
                  <a:schemeClr val="tx1">
                    <a:lumMod val="75000"/>
                    <a:lumOff val="25000"/>
                  </a:schemeClr>
                </a:solidFill>
                <a:latin typeface="Garamond" panose="02020404030301010803" pitchFamily="18" charset="0"/>
              </a:rPr>
              <a:t>Osa</a:t>
            </a:r>
            <a:r>
              <a:rPr lang="en-US" sz="2400" dirty="0">
                <a:solidFill>
                  <a:schemeClr val="tx1">
                    <a:lumMod val="75000"/>
                    <a:lumOff val="25000"/>
                  </a:schemeClr>
                </a:solidFill>
                <a:latin typeface="Garamond" panose="02020404030301010803" pitchFamily="18" charset="0"/>
              </a:rPr>
              <a:t> Conservation</a:t>
            </a:r>
          </a:p>
        </p:txBody>
      </p:sp>
      <p:sp>
        <p:nvSpPr>
          <p:cNvPr id="23" name="TextBox 22"/>
          <p:cNvSpPr txBox="1"/>
          <p:nvPr/>
        </p:nvSpPr>
        <p:spPr>
          <a:xfrm>
            <a:off x="898636" y="32224824"/>
            <a:ext cx="4403770"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Project Partners</a:t>
            </a:r>
          </a:p>
        </p:txBody>
      </p:sp>
      <p:sp>
        <p:nvSpPr>
          <p:cNvPr id="24" name="TextBox 23"/>
          <p:cNvSpPr txBox="1"/>
          <p:nvPr/>
        </p:nvSpPr>
        <p:spPr>
          <a:xfrm>
            <a:off x="12728734" y="30016528"/>
            <a:ext cx="4542503"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Team Members</a:t>
            </a:r>
          </a:p>
        </p:txBody>
      </p:sp>
      <p:sp>
        <p:nvSpPr>
          <p:cNvPr id="43" name="Text Placeholder 42"/>
          <p:cNvSpPr>
            <a:spLocks noGrp="1"/>
          </p:cNvSpPr>
          <p:nvPr>
            <p:ph type="body" sz="quarter" idx="11"/>
          </p:nvPr>
        </p:nvSpPr>
        <p:spPr>
          <a:xfrm>
            <a:off x="4704382" y="876300"/>
            <a:ext cx="18023236" cy="2171700"/>
          </a:xfrm>
        </p:spPr>
        <p:txBody>
          <a:bodyPr>
            <a:normAutofit lnSpcReduction="10000"/>
          </a:bodyPr>
          <a:lstStyle/>
          <a:p>
            <a:r>
              <a:rPr lang="en-US" dirty="0"/>
              <a:t>Determining Habitat Suitability to Establish a Jaguar Corridor </a:t>
            </a:r>
            <a:r>
              <a:rPr lang="en-US" dirty="0" smtClean="0"/>
              <a:t>between </a:t>
            </a:r>
            <a:r>
              <a:rPr lang="en-US" dirty="0"/>
              <a:t>the Talamanca Mountains and the </a:t>
            </a:r>
            <a:r>
              <a:rPr lang="en-US" dirty="0" err="1"/>
              <a:t>Osa</a:t>
            </a:r>
            <a:r>
              <a:rPr lang="en-US" dirty="0"/>
              <a:t> Peninsula in Costa Rica</a:t>
            </a:r>
          </a:p>
        </p:txBody>
      </p:sp>
      <p:sp>
        <p:nvSpPr>
          <p:cNvPr id="44" name="Text Placeholder 11"/>
          <p:cNvSpPr txBox="1">
            <a:spLocks/>
          </p:cNvSpPr>
          <p:nvPr/>
        </p:nvSpPr>
        <p:spPr>
          <a:xfrm>
            <a:off x="14592300" y="34594801"/>
            <a:ext cx="11925301" cy="800100"/>
          </a:xfrm>
          <a:prstGeom prst="rect">
            <a:avLst/>
          </a:prstGeom>
        </p:spPr>
        <p:txBody>
          <a:bodyPr wrap="none" anchor="ctr">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5200" dirty="0">
                <a:solidFill>
                  <a:srgbClr val="238754"/>
                </a:solidFill>
              </a:rPr>
              <a:t> Georgia – Athens| </a:t>
            </a:r>
            <a:r>
              <a:rPr lang="en-US" sz="5200" spc="100" baseline="0" dirty="0">
                <a:solidFill>
                  <a:srgbClr val="238754"/>
                </a:solidFill>
              </a:rPr>
              <a:t>Spring</a:t>
            </a:r>
            <a:r>
              <a:rPr lang="en-US" sz="5200" dirty="0">
                <a:solidFill>
                  <a:srgbClr val="238754"/>
                </a:solidFill>
              </a:rPr>
              <a:t> 2019</a:t>
            </a:r>
          </a:p>
        </p:txBody>
      </p:sp>
      <p:grpSp>
        <p:nvGrpSpPr>
          <p:cNvPr id="38" name="Group 37"/>
          <p:cNvGrpSpPr/>
          <p:nvPr/>
        </p:nvGrpSpPr>
        <p:grpSpPr>
          <a:xfrm>
            <a:off x="12717343" y="30799944"/>
            <a:ext cx="2834640" cy="3091533"/>
            <a:chOff x="844023" y="30799944"/>
            <a:chExt cx="2834640" cy="3091533"/>
          </a:xfrm>
        </p:grpSpPr>
        <p:pic>
          <p:nvPicPr>
            <p:cNvPr id="39" name="Picture 38"/>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209783" y="30799944"/>
              <a:ext cx="2103120" cy="2103120"/>
            </a:xfrm>
            <a:prstGeom prst="rect">
              <a:avLst/>
            </a:prstGeom>
          </p:spPr>
        </p:pic>
        <p:sp>
          <p:nvSpPr>
            <p:cNvPr id="40" name="Text Placeholder 16"/>
            <p:cNvSpPr txBox="1">
              <a:spLocks/>
            </p:cNvSpPr>
            <p:nvPr/>
          </p:nvSpPr>
          <p:spPr>
            <a:xfrm>
              <a:off x="844023" y="32968147"/>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dirty="0" err="1">
                  <a:solidFill>
                    <a:schemeClr val="tx1">
                      <a:lumMod val="75000"/>
                      <a:lumOff val="25000"/>
                    </a:schemeClr>
                  </a:solidFill>
                  <a:latin typeface="Garamond" panose="02020404030301010803" pitchFamily="18" charset="0"/>
                </a:rPr>
                <a:t>Hikari</a:t>
              </a:r>
              <a:r>
                <a:rPr lang="en-US" b="1" dirty="0">
                  <a:solidFill>
                    <a:schemeClr val="tx1">
                      <a:lumMod val="75000"/>
                      <a:lumOff val="25000"/>
                    </a:schemeClr>
                  </a:solidFill>
                  <a:latin typeface="Garamond" panose="02020404030301010803" pitchFamily="18" charset="0"/>
                </a:rPr>
                <a:t> Murayama</a:t>
              </a:r>
            </a:p>
            <a:p>
              <a:pPr algn="ctr">
                <a:lnSpc>
                  <a:spcPct val="100000"/>
                </a:lnSpc>
                <a:spcBef>
                  <a:spcPts val="0"/>
                </a:spcBef>
              </a:pPr>
              <a:r>
                <a:rPr lang="en-US" dirty="0">
                  <a:solidFill>
                    <a:schemeClr val="tx1">
                      <a:lumMod val="75000"/>
                      <a:lumOff val="25000"/>
                    </a:schemeClr>
                  </a:solidFill>
                  <a:latin typeface="Garamond" panose="02020404030301010803" pitchFamily="18" charset="0"/>
                </a:rPr>
                <a:t>Project Lead</a:t>
              </a:r>
            </a:p>
          </p:txBody>
        </p:sp>
      </p:grpSp>
      <p:grpSp>
        <p:nvGrpSpPr>
          <p:cNvPr id="41" name="Group 40"/>
          <p:cNvGrpSpPr/>
          <p:nvPr/>
        </p:nvGrpSpPr>
        <p:grpSpPr>
          <a:xfrm>
            <a:off x="18556559" y="30799944"/>
            <a:ext cx="2834640" cy="2676034"/>
            <a:chOff x="6683239" y="30799944"/>
            <a:chExt cx="2834640" cy="2676034"/>
          </a:xfrm>
        </p:grpSpPr>
        <p:pic>
          <p:nvPicPr>
            <p:cNvPr id="42" name="Picture 41"/>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7048999" y="30799944"/>
              <a:ext cx="2103120" cy="2103120"/>
            </a:xfrm>
            <a:prstGeom prst="rect">
              <a:avLst/>
            </a:prstGeom>
          </p:spPr>
        </p:pic>
        <p:sp>
          <p:nvSpPr>
            <p:cNvPr id="46" name="Text Placeholder 16"/>
            <p:cNvSpPr txBox="1">
              <a:spLocks/>
            </p:cNvSpPr>
            <p:nvPr/>
          </p:nvSpPr>
          <p:spPr>
            <a:xfrm>
              <a:off x="6683239" y="32968147"/>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Ryan Palmer</a:t>
              </a:r>
            </a:p>
          </p:txBody>
        </p:sp>
      </p:grpSp>
      <p:grpSp>
        <p:nvGrpSpPr>
          <p:cNvPr id="47" name="Group 46"/>
          <p:cNvGrpSpPr/>
          <p:nvPr/>
        </p:nvGrpSpPr>
        <p:grpSpPr>
          <a:xfrm>
            <a:off x="21476167" y="30799944"/>
            <a:ext cx="2834640" cy="2676034"/>
            <a:chOff x="9602847" y="30799944"/>
            <a:chExt cx="2834640" cy="2676034"/>
          </a:xfrm>
        </p:grpSpPr>
        <p:pic>
          <p:nvPicPr>
            <p:cNvPr id="48" name="Picture 47"/>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9968607" y="30799944"/>
              <a:ext cx="2103120" cy="2103120"/>
            </a:xfrm>
            <a:prstGeom prst="rect">
              <a:avLst/>
            </a:prstGeom>
          </p:spPr>
        </p:pic>
        <p:sp>
          <p:nvSpPr>
            <p:cNvPr id="49" name="Text Placeholder 16"/>
            <p:cNvSpPr txBox="1">
              <a:spLocks/>
            </p:cNvSpPr>
            <p:nvPr/>
          </p:nvSpPr>
          <p:spPr>
            <a:xfrm>
              <a:off x="9602847" y="32968147"/>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Samuel Furey</a:t>
              </a:r>
            </a:p>
          </p:txBody>
        </p:sp>
      </p:grpSp>
      <p:grpSp>
        <p:nvGrpSpPr>
          <p:cNvPr id="50" name="Group 49"/>
          <p:cNvGrpSpPr/>
          <p:nvPr/>
        </p:nvGrpSpPr>
        <p:grpSpPr>
          <a:xfrm>
            <a:off x="15636951" y="30799944"/>
            <a:ext cx="2834640" cy="2676034"/>
            <a:chOff x="3763631" y="30799944"/>
            <a:chExt cx="2834640" cy="2676034"/>
          </a:xfrm>
        </p:grpSpPr>
        <p:pic>
          <p:nvPicPr>
            <p:cNvPr id="51" name="Picture 50"/>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4129391" y="30799944"/>
              <a:ext cx="2103120" cy="2103120"/>
            </a:xfrm>
            <a:prstGeom prst="rect">
              <a:avLst/>
            </a:prstGeom>
          </p:spPr>
        </p:pic>
        <p:sp>
          <p:nvSpPr>
            <p:cNvPr id="52" name="Text Placeholder 16"/>
            <p:cNvSpPr txBox="1">
              <a:spLocks/>
            </p:cNvSpPr>
            <p:nvPr/>
          </p:nvSpPr>
          <p:spPr>
            <a:xfrm>
              <a:off x="3763631" y="32968147"/>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Brooke Bartlett</a:t>
              </a:r>
            </a:p>
          </p:txBody>
        </p:sp>
      </p:grpSp>
      <p:pic>
        <p:nvPicPr>
          <p:cNvPr id="2" name="Picture 1"/>
          <p:cNvPicPr>
            <a:picLocks noChangeAspect="1"/>
          </p:cNvPicPr>
          <p:nvPr/>
        </p:nvPicPr>
        <p:blipFill rotWithShape="1">
          <a:blip r:embed="rId9" cstate="print">
            <a:extLst>
              <a:ext uri="{28A0092B-C50C-407E-A947-70E740481C1C}">
                <a14:useLocalDpi xmlns:a14="http://schemas.microsoft.com/office/drawing/2010/main" val="0"/>
              </a:ext>
            </a:extLst>
          </a:blip>
          <a:srcRect l="18092" t="29034" r="45948" b="23020"/>
          <a:stretch/>
        </p:blipFill>
        <p:spPr>
          <a:xfrm rot="5400000">
            <a:off x="13311703" y="31028544"/>
            <a:ext cx="1645920" cy="1645920"/>
          </a:xfrm>
          <a:prstGeom prst="ellipse">
            <a:avLst/>
          </a:prstGeom>
        </p:spPr>
      </p:pic>
      <p:pic>
        <p:nvPicPr>
          <p:cNvPr id="3" name="Picture 2"/>
          <p:cNvPicPr>
            <a:picLocks noChangeAspect="1"/>
          </p:cNvPicPr>
          <p:nvPr/>
        </p:nvPicPr>
        <p:blipFill rotWithShape="1">
          <a:blip r:embed="rId10" cstate="print">
            <a:extLst>
              <a:ext uri="{28A0092B-C50C-407E-A947-70E740481C1C}">
                <a14:useLocalDpi xmlns:a14="http://schemas.microsoft.com/office/drawing/2010/main" val="0"/>
              </a:ext>
            </a:extLst>
          </a:blip>
          <a:srcRect l="25365" t="34369" r="38887" b="17967"/>
          <a:stretch/>
        </p:blipFill>
        <p:spPr>
          <a:xfrm rot="5400000">
            <a:off x="19150919" y="31028544"/>
            <a:ext cx="1645920" cy="1645920"/>
          </a:xfrm>
          <a:prstGeom prst="ellipse">
            <a:avLst/>
          </a:prstGeom>
        </p:spPr>
      </p:pic>
      <p:pic>
        <p:nvPicPr>
          <p:cNvPr id="4" name="Picture 3"/>
          <p:cNvPicPr>
            <a:picLocks noChangeAspect="1"/>
          </p:cNvPicPr>
          <p:nvPr/>
        </p:nvPicPr>
        <p:blipFill rotWithShape="1">
          <a:blip r:embed="rId11" cstate="print">
            <a:extLst>
              <a:ext uri="{28A0092B-C50C-407E-A947-70E740481C1C}">
                <a14:useLocalDpi xmlns:a14="http://schemas.microsoft.com/office/drawing/2010/main" val="0"/>
              </a:ext>
            </a:extLst>
          </a:blip>
          <a:srcRect l="22101" t="26867" r="40493" b="23256"/>
          <a:stretch/>
        </p:blipFill>
        <p:spPr>
          <a:xfrm rot="5400000">
            <a:off x="22070527" y="31028544"/>
            <a:ext cx="1645920" cy="1645920"/>
          </a:xfrm>
          <a:prstGeom prst="ellipse">
            <a:avLst/>
          </a:prstGeom>
        </p:spPr>
      </p:pic>
      <p:pic>
        <p:nvPicPr>
          <p:cNvPr id="5" name="Picture 4"/>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10000"/>
                    </a14:imgEffect>
                  </a14:imgLayer>
                </a14:imgProps>
              </a:ext>
              <a:ext uri="{28A0092B-C50C-407E-A947-70E740481C1C}">
                <a14:useLocalDpi xmlns:a14="http://schemas.microsoft.com/office/drawing/2010/main" val="0"/>
              </a:ext>
            </a:extLst>
          </a:blip>
          <a:srcRect l="27966" t="27116" r="36974" b="26136"/>
          <a:stretch/>
        </p:blipFill>
        <p:spPr>
          <a:xfrm rot="5400000">
            <a:off x="16230287" y="31028544"/>
            <a:ext cx="1645920" cy="1645920"/>
          </a:xfrm>
          <a:prstGeom prst="ellipse">
            <a:avLst/>
          </a:prstGeom>
        </p:spPr>
      </p:pic>
      <p:sp>
        <p:nvSpPr>
          <p:cNvPr id="19" name="TextBox 18"/>
          <p:cNvSpPr txBox="1"/>
          <p:nvPr/>
        </p:nvSpPr>
        <p:spPr>
          <a:xfrm>
            <a:off x="898636" y="14637330"/>
            <a:ext cx="3945602" cy="503479"/>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Earth Observations</a:t>
            </a:r>
          </a:p>
        </p:txBody>
      </p:sp>
      <p:sp>
        <p:nvSpPr>
          <p:cNvPr id="20" name="TextBox 19"/>
          <p:cNvSpPr txBox="1"/>
          <p:nvPr/>
        </p:nvSpPr>
        <p:spPr>
          <a:xfrm>
            <a:off x="898636" y="16940041"/>
            <a:ext cx="2012089"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Results</a:t>
            </a:r>
          </a:p>
        </p:txBody>
      </p:sp>
      <p:pic>
        <p:nvPicPr>
          <p:cNvPr id="2050" name="Picture 1"/>
          <p:cNvPicPr>
            <a:picLocks noChangeAspect="1" noChangeArrowheads="1"/>
          </p:cNvPicPr>
          <p:nvPr/>
        </p:nvPicPr>
        <p:blipFill rotWithShape="1">
          <a:blip r:embed="rId14">
            <a:extLst>
              <a:ext uri="{28A0092B-C50C-407E-A947-70E740481C1C}">
                <a14:useLocalDpi xmlns:a14="http://schemas.microsoft.com/office/drawing/2010/main" val="0"/>
              </a:ext>
            </a:extLst>
          </a:blip>
          <a:srcRect l="11382" t="19024" r="11523" b="15556"/>
          <a:stretch/>
        </p:blipFill>
        <p:spPr bwMode="auto">
          <a:xfrm>
            <a:off x="17239762" y="4661681"/>
            <a:ext cx="6991838" cy="767905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49" name="Picture 9"/>
          <p:cNvPicPr>
            <a:picLocks noChangeAspect="1" noChangeArrowheads="1"/>
          </p:cNvPicPr>
          <p:nvPr/>
        </p:nvPicPr>
        <p:blipFill>
          <a:blip r:embed="rId15">
            <a:extLst>
              <a:ext uri="{28A0092B-C50C-407E-A947-70E740481C1C}">
                <a14:useLocalDpi xmlns:a14="http://schemas.microsoft.com/office/drawing/2010/main" val="0"/>
              </a:ext>
            </a:extLst>
          </a:blip>
          <a:srcRect l="3986" t="12560" r="6236" b="20580"/>
          <a:stretch>
            <a:fillRect/>
          </a:stretch>
        </p:blipFill>
        <p:spPr bwMode="auto">
          <a:xfrm>
            <a:off x="12801600" y="6366989"/>
            <a:ext cx="3488760" cy="3360729"/>
          </a:xfrm>
          <a:prstGeom prst="rect">
            <a:avLst/>
          </a:prstGeom>
          <a:noFill/>
          <a:ln w="12700">
            <a:solidFill>
              <a:srgbClr val="75AADB"/>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12971278" y="4619811"/>
            <a:ext cx="34461796" cy="527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pSp>
        <p:nvGrpSpPr>
          <p:cNvPr id="10" name="Group 9"/>
          <p:cNvGrpSpPr/>
          <p:nvPr/>
        </p:nvGrpSpPr>
        <p:grpSpPr>
          <a:xfrm>
            <a:off x="17382488" y="10630869"/>
            <a:ext cx="5282801" cy="1447191"/>
            <a:chOff x="17430113" y="11326471"/>
            <a:chExt cx="5282801" cy="1447191"/>
          </a:xfrm>
        </p:grpSpPr>
        <p:sp>
          <p:nvSpPr>
            <p:cNvPr id="151" name="Rectangle 150"/>
            <p:cNvSpPr/>
            <p:nvPr/>
          </p:nvSpPr>
          <p:spPr>
            <a:xfrm>
              <a:off x="17430113" y="11326471"/>
              <a:ext cx="4215236" cy="1447191"/>
            </a:xfrm>
            <a:prstGeom prst="rect">
              <a:avLst/>
            </a:prstGeom>
            <a:solidFill>
              <a:schemeClr val="bg1"/>
            </a:solidFill>
            <a:ln w="25400" cap="flat" cmpd="sng">
              <a:solidFill>
                <a:schemeClr val="lt1"/>
              </a:solidFill>
              <a:prstDash val="solid"/>
              <a:round/>
              <a:headEnd type="none" w="sm" len="sm"/>
              <a:tailEnd type="none" w="sm" len="sm"/>
            </a:ln>
          </p:spPr>
          <p:txBody>
            <a:bodyPr spcFirstLastPara="1" wrap="square" lIns="91425" tIns="91425" rIns="91425" bIns="91425" anchor="ctr" anchorCtr="0"/>
            <a:lstStyle/>
            <a:p>
              <a:pPr marL="0" marR="0">
                <a:lnSpc>
                  <a:spcPct val="115000"/>
                </a:lnSpc>
                <a:spcBef>
                  <a:spcPts val="0"/>
                </a:spcBef>
                <a:spcAft>
                  <a:spcPts val="0"/>
                </a:spcAft>
              </a:pPr>
              <a:r>
                <a:rPr lang="en-US" sz="1100" kern="120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p:txBody>
        </p:sp>
        <p:sp>
          <p:nvSpPr>
            <p:cNvPr id="153" name="Rectangle 152"/>
            <p:cNvSpPr/>
            <p:nvPr/>
          </p:nvSpPr>
          <p:spPr>
            <a:xfrm>
              <a:off x="17825091" y="11394536"/>
              <a:ext cx="4887823" cy="1236419"/>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n-US" sz="2000" kern="1200" dirty="0">
                  <a:solidFill>
                    <a:schemeClr val="tx1">
                      <a:lumMod val="75000"/>
                      <a:lumOff val="25000"/>
                    </a:schemeClr>
                  </a:solidFill>
                  <a:effectLst/>
                  <a:latin typeface="Century Gothic" panose="020B0502020202020204" pitchFamily="34" charset="0"/>
                  <a:ea typeface="Century Gothic" panose="020B0502020202020204" pitchFamily="34" charset="0"/>
                  <a:cs typeface="Century Gothic" panose="020B0502020202020204" pitchFamily="34" charset="0"/>
                </a:rPr>
                <a:t>Study area</a:t>
              </a:r>
              <a:endParaRPr lang="en-US" sz="2000" dirty="0">
                <a:solidFill>
                  <a:schemeClr val="tx1">
                    <a:lumMod val="75000"/>
                    <a:lumOff val="25000"/>
                  </a:schemeClr>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000" kern="1200" dirty="0">
                  <a:solidFill>
                    <a:schemeClr val="tx1">
                      <a:lumMod val="75000"/>
                      <a:lumOff val="25000"/>
                    </a:schemeClr>
                  </a:solidFill>
                  <a:effectLst/>
                  <a:latin typeface="Century Gothic" panose="020B0502020202020204" pitchFamily="34" charset="0"/>
                  <a:ea typeface="Century Gothic" panose="020B0502020202020204" pitchFamily="34" charset="0"/>
                  <a:cs typeface="Century Gothic" panose="020B0502020202020204" pitchFamily="34" charset="0"/>
                </a:rPr>
                <a:t>Corcovado National Park</a:t>
              </a:r>
              <a:endParaRPr lang="en-US" sz="2000" dirty="0">
                <a:solidFill>
                  <a:schemeClr val="tx1">
                    <a:lumMod val="75000"/>
                    <a:lumOff val="25000"/>
                  </a:schemeClr>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000" kern="1200" dirty="0">
                  <a:solidFill>
                    <a:schemeClr val="tx1">
                      <a:lumMod val="75000"/>
                      <a:lumOff val="25000"/>
                    </a:schemeClr>
                  </a:solidFill>
                  <a:effectLst/>
                  <a:latin typeface="Century Gothic" panose="020B0502020202020204" pitchFamily="34" charset="0"/>
                  <a:ea typeface="Century Gothic" panose="020B0502020202020204" pitchFamily="34" charset="0"/>
                  <a:cs typeface="Century Gothic" panose="020B0502020202020204" pitchFamily="34" charset="0"/>
                </a:rPr>
                <a:t>Piedras Blancas National Park</a:t>
              </a:r>
              <a:endParaRPr lang="en-US" sz="2000" dirty="0">
                <a:solidFill>
                  <a:schemeClr val="tx1">
                    <a:lumMod val="75000"/>
                    <a:lumOff val="25000"/>
                  </a:schemeClr>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000" kern="1200" dirty="0">
                  <a:solidFill>
                    <a:schemeClr val="tx1">
                      <a:lumMod val="75000"/>
                      <a:lumOff val="25000"/>
                    </a:schemeClr>
                  </a:solidFill>
                  <a:effectLst/>
                  <a:latin typeface="Century Gothic" panose="020B0502020202020204" pitchFamily="34" charset="0"/>
                  <a:ea typeface="Century Gothic" panose="020B0502020202020204" pitchFamily="34" charset="0"/>
                  <a:cs typeface="Century Gothic" panose="020B0502020202020204" pitchFamily="34" charset="0"/>
                </a:rPr>
                <a:t>La Amistad National Park</a:t>
              </a:r>
              <a:endParaRPr lang="en-US" sz="2000" dirty="0">
                <a:solidFill>
                  <a:schemeClr val="tx1">
                    <a:lumMod val="75000"/>
                    <a:lumOff val="25000"/>
                  </a:schemeClr>
                </a:solidFill>
                <a:effectLst/>
                <a:latin typeface="Times New Roman" panose="02020603050405020304" pitchFamily="18" charset="0"/>
                <a:ea typeface="Times New Roman" panose="02020603050405020304" pitchFamily="18" charset="0"/>
              </a:endParaRPr>
            </a:p>
          </p:txBody>
        </p:sp>
        <p:sp>
          <p:nvSpPr>
            <p:cNvPr id="161" name="Rectangle 160"/>
            <p:cNvSpPr/>
            <p:nvPr/>
          </p:nvSpPr>
          <p:spPr>
            <a:xfrm>
              <a:off x="17511476" y="11430382"/>
              <a:ext cx="315400" cy="275621"/>
            </a:xfrm>
            <a:prstGeom prst="rect">
              <a:avLst/>
            </a:prstGeom>
            <a:noFill/>
            <a:ln w="25400" cap="flat" cmpd="sng">
              <a:solidFill>
                <a:srgbClr val="E49907"/>
              </a:solidFill>
              <a:prstDash val="solid"/>
              <a:round/>
              <a:headEnd type="none" w="sm" len="sm"/>
              <a:tailEnd type="none" w="sm" len="sm"/>
            </a:ln>
          </p:spPr>
          <p:txBody>
            <a:bodyPr spcFirstLastPara="1" wrap="square" lIns="91425" tIns="91425" rIns="91425" bIns="91425" anchor="ctr" anchorCtr="0"/>
            <a:lstStyle/>
            <a:p>
              <a:pPr marL="0" marR="0">
                <a:lnSpc>
                  <a:spcPct val="115000"/>
                </a:lnSpc>
                <a:spcBef>
                  <a:spcPts val="0"/>
                </a:spcBef>
                <a:spcAft>
                  <a:spcPts val="0"/>
                </a:spcAft>
              </a:pPr>
              <a:r>
                <a:rPr lang="en-US" sz="1100" kern="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sp>
          <p:nvSpPr>
            <p:cNvPr id="162" name="Rectangle 161"/>
            <p:cNvSpPr/>
            <p:nvPr/>
          </p:nvSpPr>
          <p:spPr>
            <a:xfrm>
              <a:off x="17505301" y="11753961"/>
              <a:ext cx="315400" cy="275621"/>
            </a:xfrm>
            <a:prstGeom prst="rect">
              <a:avLst/>
            </a:prstGeom>
            <a:solidFill>
              <a:srgbClr val="D2FFBE"/>
            </a:solidFill>
            <a:ln w="9525" cap="flat" cmpd="sng">
              <a:solidFill>
                <a:schemeClr val="dk1"/>
              </a:solidFill>
              <a:prstDash val="solid"/>
              <a:round/>
              <a:headEnd type="none" w="sm" len="sm"/>
              <a:tailEnd type="none" w="sm" len="sm"/>
            </a:ln>
          </p:spPr>
          <p:txBody>
            <a:bodyPr spcFirstLastPara="1" wrap="square" lIns="91425" tIns="91425" rIns="91425" bIns="91425" anchor="ctr" anchorCtr="0"/>
            <a:lstStyle/>
            <a:p>
              <a:pPr marL="0" marR="0">
                <a:lnSpc>
                  <a:spcPct val="115000"/>
                </a:lnSpc>
                <a:spcBef>
                  <a:spcPts val="0"/>
                </a:spcBef>
                <a:spcAft>
                  <a:spcPts val="0"/>
                </a:spcAft>
              </a:pPr>
              <a:r>
                <a:rPr lang="en-US" sz="1100" kern="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sp>
          <p:nvSpPr>
            <p:cNvPr id="163" name="Rectangle 162"/>
            <p:cNvSpPr/>
            <p:nvPr/>
          </p:nvSpPr>
          <p:spPr>
            <a:xfrm>
              <a:off x="17505301" y="12067954"/>
              <a:ext cx="315400" cy="275621"/>
            </a:xfrm>
            <a:prstGeom prst="rect">
              <a:avLst/>
            </a:prstGeom>
            <a:solidFill>
              <a:srgbClr val="FEBEBE"/>
            </a:solidFill>
            <a:ln w="9525" cap="flat" cmpd="sng">
              <a:solidFill>
                <a:schemeClr val="dk1"/>
              </a:solidFill>
              <a:prstDash val="solid"/>
              <a:round/>
              <a:headEnd type="none" w="sm" len="sm"/>
              <a:tailEnd type="none" w="sm" len="sm"/>
            </a:ln>
          </p:spPr>
          <p:txBody>
            <a:bodyPr spcFirstLastPara="1" wrap="square" lIns="91425" tIns="91425" rIns="91425" bIns="91425" anchor="ctr" anchorCtr="0"/>
            <a:lstStyle/>
            <a:p>
              <a:pPr marL="0" marR="0">
                <a:lnSpc>
                  <a:spcPct val="115000"/>
                </a:lnSpc>
                <a:spcBef>
                  <a:spcPts val="0"/>
                </a:spcBef>
                <a:spcAft>
                  <a:spcPts val="0"/>
                </a:spcAft>
              </a:pPr>
              <a:r>
                <a:rPr lang="en-US" sz="1100" kern="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sp>
          <p:nvSpPr>
            <p:cNvPr id="165" name="Rectangle 164"/>
            <p:cNvSpPr/>
            <p:nvPr/>
          </p:nvSpPr>
          <p:spPr>
            <a:xfrm>
              <a:off x="17505301" y="12383547"/>
              <a:ext cx="315400" cy="275621"/>
            </a:xfrm>
            <a:prstGeom prst="rect">
              <a:avLst/>
            </a:prstGeom>
            <a:solidFill>
              <a:srgbClr val="BEE8FF"/>
            </a:solidFill>
            <a:ln w="9525" cap="flat" cmpd="sng">
              <a:solidFill>
                <a:schemeClr val="dk1"/>
              </a:solidFill>
              <a:prstDash val="solid"/>
              <a:round/>
              <a:headEnd type="none" w="sm" len="sm"/>
              <a:tailEnd type="none" w="sm" len="sm"/>
            </a:ln>
          </p:spPr>
          <p:txBody>
            <a:bodyPr spcFirstLastPara="1" wrap="square" lIns="91425" tIns="91425" rIns="91425" bIns="91425" anchor="ctr" anchorCtr="0"/>
            <a:lstStyle/>
            <a:p>
              <a:pPr marL="0" marR="0">
                <a:lnSpc>
                  <a:spcPct val="115000"/>
                </a:lnSpc>
                <a:spcBef>
                  <a:spcPts val="0"/>
                </a:spcBef>
                <a:spcAft>
                  <a:spcPts val="0"/>
                </a:spcAft>
              </a:pPr>
              <a:r>
                <a:rPr lang="en-US" sz="1100" kern="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grpSp>
      <p:sp>
        <p:nvSpPr>
          <p:cNvPr id="172" name="Rectangle 171"/>
          <p:cNvSpPr/>
          <p:nvPr/>
        </p:nvSpPr>
        <p:spPr>
          <a:xfrm>
            <a:off x="13329542" y="7029288"/>
            <a:ext cx="2181014" cy="506640"/>
          </a:xfrm>
          <a:prstGeom prst="rect">
            <a:avLst/>
          </a:prstGeom>
          <a:noFill/>
          <a:ln>
            <a:noFill/>
          </a:ln>
        </p:spPr>
        <p:txBody>
          <a:bodyPr spcFirstLastPara="1" wrap="square" lIns="91425" tIns="45700" rIns="91425" bIns="45700" anchor="t" anchorCtr="0">
            <a:noAutofit/>
          </a:bodyPr>
          <a:lstStyle/>
          <a:p>
            <a:pPr marL="0" marR="0" algn="ctr">
              <a:lnSpc>
                <a:spcPct val="115000"/>
              </a:lnSpc>
              <a:spcBef>
                <a:spcPts val="0"/>
              </a:spcBef>
              <a:spcAft>
                <a:spcPts val="0"/>
              </a:spcAft>
            </a:pPr>
            <a:r>
              <a:rPr lang="en-US" sz="2400" kern="1200" dirty="0">
                <a:solidFill>
                  <a:srgbClr val="FFFFFF"/>
                </a:solidFill>
                <a:effectLst/>
                <a:latin typeface="Century Gothic" panose="020B0502020202020204" pitchFamily="34" charset="0"/>
                <a:ea typeface="Century Gothic" panose="020B0502020202020204" pitchFamily="34" charset="0"/>
                <a:cs typeface="Century Gothic" panose="020B0502020202020204" pitchFamily="34" charset="0"/>
              </a:rPr>
              <a:t>Costa Rica</a:t>
            </a:r>
            <a:endParaRPr lang="en-US" sz="2400" dirty="0">
              <a:effectLst/>
              <a:latin typeface="Times New Roman" panose="02020603050405020304" pitchFamily="18" charset="0"/>
              <a:ea typeface="Times New Roman" panose="02020603050405020304" pitchFamily="18" charset="0"/>
            </a:endParaRPr>
          </a:p>
        </p:txBody>
      </p:sp>
      <p:cxnSp>
        <p:nvCxnSpPr>
          <p:cNvPr id="11" name="Straight Arrow Connector 10"/>
          <p:cNvCxnSpPr/>
          <p:nvPr/>
        </p:nvCxnSpPr>
        <p:spPr>
          <a:xfrm flipH="1">
            <a:off x="16290360" y="5065733"/>
            <a:ext cx="990047" cy="16278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16302304" y="9705235"/>
            <a:ext cx="944248" cy="25515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3" name="Rectangle 172"/>
          <p:cNvSpPr/>
          <p:nvPr/>
        </p:nvSpPr>
        <p:spPr>
          <a:xfrm>
            <a:off x="20590809" y="10166326"/>
            <a:ext cx="656648" cy="464817"/>
          </a:xfrm>
          <a:prstGeom prst="rect">
            <a:avLst/>
          </a:prstGeom>
          <a:noFill/>
          <a:ln>
            <a:noFill/>
          </a:ln>
        </p:spPr>
        <p:txBody>
          <a:bodyPr spcFirstLastPara="1" wrap="square" lIns="91425" tIns="45700" rIns="91425" bIns="45700" anchor="t" anchorCtr="0">
            <a:noAutofit/>
          </a:bodyPr>
          <a:lstStyle/>
          <a:p>
            <a:pPr marL="0" marR="0">
              <a:lnSpc>
                <a:spcPct val="115000"/>
              </a:lnSpc>
              <a:spcBef>
                <a:spcPts val="0"/>
              </a:spcBef>
              <a:spcAft>
                <a:spcPts val="0"/>
              </a:spcAft>
            </a:pPr>
            <a:r>
              <a:rPr lang="en-US" sz="1600" kern="1200" dirty="0">
                <a:solidFill>
                  <a:srgbClr val="FFFFFF"/>
                </a:solidFill>
                <a:effectLst/>
                <a:latin typeface="Century Gothic" panose="020B0502020202020204" pitchFamily="34" charset="0"/>
                <a:ea typeface="Century Gothic" panose="020B0502020202020204" pitchFamily="34" charset="0"/>
                <a:cs typeface="Century Gothic" panose="020B0502020202020204" pitchFamily="34" charset="0"/>
              </a:rPr>
              <a:t>Km</a:t>
            </a:r>
            <a:endParaRPr lang="en-US" sz="1600" dirty="0">
              <a:effectLst/>
              <a:latin typeface="Times New Roman" panose="02020603050405020304" pitchFamily="18" charset="0"/>
              <a:ea typeface="Times New Roman" panose="02020603050405020304" pitchFamily="18" charset="0"/>
            </a:endParaRPr>
          </a:p>
        </p:txBody>
      </p:sp>
      <p:sp>
        <p:nvSpPr>
          <p:cNvPr id="176" name="Rectangle 175"/>
          <p:cNvSpPr/>
          <p:nvPr/>
        </p:nvSpPr>
        <p:spPr>
          <a:xfrm>
            <a:off x="23607466" y="10911194"/>
            <a:ext cx="357654" cy="414051"/>
          </a:xfrm>
          <a:prstGeom prst="rect">
            <a:avLst/>
          </a:prstGeom>
          <a:noFill/>
          <a:ln>
            <a:noFill/>
          </a:ln>
        </p:spPr>
        <p:txBody>
          <a:bodyPr spcFirstLastPara="1" wrap="square" lIns="91425" tIns="45700" rIns="91425" bIns="45700" anchor="t" anchorCtr="0"/>
          <a:lstStyle/>
          <a:p>
            <a:pPr marL="0" marR="0">
              <a:lnSpc>
                <a:spcPct val="115000"/>
              </a:lnSpc>
              <a:spcBef>
                <a:spcPts val="0"/>
              </a:spcBef>
              <a:spcAft>
                <a:spcPts val="0"/>
              </a:spcAft>
            </a:pPr>
            <a:r>
              <a:rPr lang="en-US" sz="2000" kern="1200" dirty="0">
                <a:solidFill>
                  <a:srgbClr val="FFFFFF"/>
                </a:solidFill>
                <a:effectLst/>
                <a:latin typeface="Century Gothic" panose="020B0502020202020204" pitchFamily="34" charset="0"/>
                <a:ea typeface="Century Gothic" panose="020B0502020202020204" pitchFamily="34" charset="0"/>
                <a:cs typeface="Century Gothic" panose="020B0502020202020204" pitchFamily="34" charset="0"/>
              </a:rPr>
              <a:t>N</a:t>
            </a:r>
            <a:endParaRPr lang="en-US" sz="2000" dirty="0">
              <a:effectLst/>
              <a:latin typeface="Times New Roman" panose="02020603050405020304" pitchFamily="18" charset="0"/>
              <a:ea typeface="Times New Roman" panose="02020603050405020304" pitchFamily="18" charset="0"/>
            </a:endParaRPr>
          </a:p>
        </p:txBody>
      </p:sp>
      <p:pic>
        <p:nvPicPr>
          <p:cNvPr id="177" name="Picture 176" descr="C:\Users\roberta\Desktop\Spring2019\Talamanca study area\north arrow.JPG"/>
          <p:cNvPicPr/>
          <p:nvPr/>
        </p:nvPicPr>
        <p:blipFill>
          <a:blip r:embed="rId16">
            <a:extLst>
              <a:ext uri="{28A0092B-C50C-407E-A947-70E740481C1C}">
                <a14:useLocalDpi xmlns:a14="http://schemas.microsoft.com/office/drawing/2010/main" val="0"/>
              </a:ext>
            </a:extLst>
          </a:blip>
          <a:srcRect/>
          <a:stretch>
            <a:fillRect/>
          </a:stretch>
        </p:blipFill>
        <p:spPr bwMode="auto">
          <a:xfrm>
            <a:off x="23517065" y="11341794"/>
            <a:ext cx="538457" cy="729623"/>
          </a:xfrm>
          <a:prstGeom prst="rect">
            <a:avLst/>
          </a:prstGeom>
          <a:noFill/>
          <a:ln>
            <a:noFill/>
          </a:ln>
        </p:spPr>
      </p:pic>
      <p:sp>
        <p:nvSpPr>
          <p:cNvPr id="17" name="TextBox 16"/>
          <p:cNvSpPr txBox="1"/>
          <p:nvPr/>
        </p:nvSpPr>
        <p:spPr>
          <a:xfrm>
            <a:off x="12728734" y="12452803"/>
            <a:ext cx="3849131"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Methodology</a:t>
            </a:r>
          </a:p>
        </p:txBody>
      </p:sp>
      <p:grpSp>
        <p:nvGrpSpPr>
          <p:cNvPr id="31" name="Group 30"/>
          <p:cNvGrpSpPr/>
          <p:nvPr/>
        </p:nvGrpSpPr>
        <p:grpSpPr>
          <a:xfrm>
            <a:off x="13205693" y="13218923"/>
            <a:ext cx="10705983" cy="3512624"/>
            <a:chOff x="934686" y="10889795"/>
            <a:chExt cx="11285802" cy="3579691"/>
          </a:xfrm>
        </p:grpSpPr>
        <p:grpSp>
          <p:nvGrpSpPr>
            <p:cNvPr id="111" name="Group 110">
              <a:extLst>
                <a:ext uri="{FF2B5EF4-FFF2-40B4-BE49-F238E27FC236}">
                  <a16:creationId xmlns="" xmlns:a16="http://schemas.microsoft.com/office/drawing/2014/main" id="{AA9C095C-58C2-4D7E-84BC-DFFC50E1CAB2}"/>
                </a:ext>
              </a:extLst>
            </p:cNvPr>
            <p:cNvGrpSpPr/>
            <p:nvPr/>
          </p:nvGrpSpPr>
          <p:grpSpPr>
            <a:xfrm>
              <a:off x="980926" y="12955256"/>
              <a:ext cx="3913632" cy="1514230"/>
              <a:chOff x="332417" y="3601178"/>
              <a:chExt cx="3913632" cy="1514230"/>
            </a:xfrm>
            <a:effectLst>
              <a:outerShdw blurRad="50800" dist="38100" dir="2700000" algn="tl" rotWithShape="0">
                <a:prstClr val="black">
                  <a:alpha val="40000"/>
                </a:prstClr>
              </a:outerShdw>
            </a:effectLst>
          </p:grpSpPr>
          <p:grpSp>
            <p:nvGrpSpPr>
              <p:cNvPr id="112" name="Group 111">
                <a:extLst>
                  <a:ext uri="{FF2B5EF4-FFF2-40B4-BE49-F238E27FC236}">
                    <a16:creationId xmlns="" xmlns:a16="http://schemas.microsoft.com/office/drawing/2014/main" id="{7C804DC2-1F00-45F3-BC5F-0719E98B9791}"/>
                  </a:ext>
                </a:extLst>
              </p:cNvPr>
              <p:cNvGrpSpPr/>
              <p:nvPr/>
            </p:nvGrpSpPr>
            <p:grpSpPr>
              <a:xfrm>
                <a:off x="332417" y="4786224"/>
                <a:ext cx="3913632" cy="329184"/>
                <a:chOff x="300058" y="5183248"/>
                <a:chExt cx="3913632" cy="329184"/>
              </a:xfrm>
            </p:grpSpPr>
            <p:sp>
              <p:nvSpPr>
                <p:cNvPr id="115" name="Pentagon 114"/>
                <p:cNvSpPr/>
                <p:nvPr/>
              </p:nvSpPr>
              <p:spPr>
                <a:xfrm>
                  <a:off x="300058" y="5183248"/>
                  <a:ext cx="3913632" cy="329184"/>
                </a:xfrm>
                <a:prstGeom prst="homePlate">
                  <a:avLst>
                    <a:gd name="adj" fmla="val 50000"/>
                  </a:avLst>
                </a:prstGeom>
                <a:solidFill>
                  <a:srgbClr val="E7E6E6"/>
                </a:solidFill>
                <a:ln>
                  <a:noFill/>
                </a:ln>
              </p:spPr>
              <p:txBody>
                <a:bodyPr spcFirstLastPara="1" wrap="square" lIns="91425" tIns="91425" rIns="91425" bIns="91425" anchor="ctr" anchorCtr="0"/>
                <a:lstStyle/>
                <a:p>
                  <a:pPr marL="0" marR="0">
                    <a:lnSpc>
                      <a:spcPct val="115000"/>
                    </a:lnSpc>
                    <a:spcBef>
                      <a:spcPts val="0"/>
                    </a:spcBef>
                    <a:spcAft>
                      <a:spcPts val="0"/>
                    </a:spcAft>
                  </a:pPr>
                  <a:r>
                    <a:rPr lang="en-US" sz="1100" dirty="0">
                      <a:solidFill>
                        <a:schemeClr val="tx1">
                          <a:lumMod val="75000"/>
                          <a:lumOff val="25000"/>
                        </a:schemeClr>
                      </a:solidFill>
                      <a:effectLst/>
                      <a:latin typeface="+mj-lt"/>
                      <a:ea typeface="Arial" panose="020B0604020202020204" pitchFamily="34" charset="0"/>
                    </a:rPr>
                    <a:t> </a:t>
                  </a:r>
                </a:p>
              </p:txBody>
            </p:sp>
            <p:sp>
              <p:nvSpPr>
                <p:cNvPr id="116" name="Rectangle 115"/>
                <p:cNvSpPr/>
                <p:nvPr/>
              </p:nvSpPr>
              <p:spPr>
                <a:xfrm>
                  <a:off x="1222575" y="5208110"/>
                  <a:ext cx="2017634" cy="279460"/>
                </a:xfrm>
                <a:prstGeom prst="rect">
                  <a:avLst/>
                </a:prstGeom>
                <a:noFill/>
                <a:ln>
                  <a:noFill/>
                </a:ln>
              </p:spPr>
              <p:txBody>
                <a:bodyPr spcFirstLastPara="1" wrap="square" lIns="91425" tIns="45700" rIns="91425" bIns="45700" anchor="ctr" anchorCtr="0"/>
                <a:lstStyle/>
                <a:p>
                  <a:pPr marL="0" marR="0" algn="ctr">
                    <a:lnSpc>
                      <a:spcPct val="115000"/>
                    </a:lnSpc>
                    <a:spcBef>
                      <a:spcPts val="0"/>
                    </a:spcBef>
                    <a:spcAft>
                      <a:spcPts val="0"/>
                    </a:spcAft>
                  </a:pPr>
                  <a:r>
                    <a:rPr lang="en-US" sz="1600" dirty="0">
                      <a:solidFill>
                        <a:srgbClr val="000000"/>
                      </a:solidFill>
                      <a:effectLst/>
                      <a:latin typeface="+mj-lt"/>
                      <a:ea typeface="Century Gothic" panose="020B0502020202020204" pitchFamily="34" charset="0"/>
                      <a:cs typeface="Century Gothic" panose="020B0502020202020204" pitchFamily="34" charset="0"/>
                    </a:rPr>
                    <a:t>2018 to 2019</a:t>
                  </a:r>
                  <a:endParaRPr lang="en-US" sz="1600" dirty="0">
                    <a:effectLst/>
                    <a:latin typeface="+mj-lt"/>
                    <a:ea typeface="Arial" panose="020B0604020202020204" pitchFamily="34" charset="0"/>
                  </a:endParaRPr>
                </a:p>
              </p:txBody>
            </p:sp>
          </p:grpSp>
          <p:sp>
            <p:nvSpPr>
              <p:cNvPr id="113" name="Rectangle 112"/>
              <p:cNvSpPr/>
              <p:nvPr/>
            </p:nvSpPr>
            <p:spPr>
              <a:xfrm>
                <a:off x="332417" y="3601178"/>
                <a:ext cx="3913632" cy="457200"/>
              </a:xfrm>
              <a:prstGeom prst="rect">
                <a:avLst/>
              </a:prstGeom>
              <a:solidFill>
                <a:srgbClr val="D0E0E3"/>
              </a:solidFill>
              <a:ln>
                <a:noFill/>
              </a:ln>
            </p:spPr>
            <p:txBody>
              <a:bodyPr spcFirstLastPara="1" wrap="square" lIns="91425" tIns="91425" rIns="91425" bIns="91425" anchor="ctr" anchorCtr="0"/>
              <a:lstStyle/>
              <a:p>
                <a:pPr marL="0" marR="0" algn="ctr">
                  <a:lnSpc>
                    <a:spcPct val="115000"/>
                  </a:lnSpc>
                  <a:spcBef>
                    <a:spcPts val="0"/>
                  </a:spcBef>
                  <a:spcAft>
                    <a:spcPts val="0"/>
                  </a:spcAft>
                </a:pPr>
                <a:r>
                  <a:rPr lang="en-US" sz="2200" b="1" dirty="0">
                    <a:solidFill>
                      <a:schemeClr val="tx1">
                        <a:lumMod val="75000"/>
                        <a:lumOff val="25000"/>
                      </a:schemeClr>
                    </a:solidFill>
                    <a:effectLst/>
                    <a:latin typeface="+mj-lt"/>
                    <a:ea typeface="Century Gothic" panose="020B0502020202020204" pitchFamily="34" charset="0"/>
                    <a:cs typeface="Century Gothic" panose="020B0502020202020204" pitchFamily="34" charset="0"/>
                  </a:rPr>
                  <a:t>Landsat 8</a:t>
                </a:r>
                <a:r>
                  <a:rPr lang="en-US" sz="2200" dirty="0">
                    <a:solidFill>
                      <a:schemeClr val="tx1">
                        <a:lumMod val="75000"/>
                        <a:lumOff val="25000"/>
                      </a:schemeClr>
                    </a:solidFill>
                    <a:effectLst/>
                    <a:latin typeface="+mj-lt"/>
                    <a:ea typeface="Century Gothic" panose="020B0502020202020204" pitchFamily="34" charset="0"/>
                    <a:cs typeface="Century Gothic" panose="020B0502020202020204" pitchFamily="34" charset="0"/>
                  </a:rPr>
                  <a:t> OLI</a:t>
                </a:r>
                <a:endParaRPr lang="en-US" sz="2200" dirty="0">
                  <a:solidFill>
                    <a:schemeClr val="tx1">
                      <a:lumMod val="75000"/>
                      <a:lumOff val="25000"/>
                    </a:schemeClr>
                  </a:solidFill>
                  <a:effectLst/>
                  <a:latin typeface="+mj-lt"/>
                  <a:ea typeface="Arial" panose="020B0604020202020204" pitchFamily="34" charset="0"/>
                </a:endParaRPr>
              </a:p>
            </p:txBody>
          </p:sp>
          <p:sp>
            <p:nvSpPr>
              <p:cNvPr id="114" name="Rectangle 113"/>
              <p:cNvSpPr/>
              <p:nvPr/>
            </p:nvSpPr>
            <p:spPr>
              <a:xfrm>
                <a:off x="332417" y="4193308"/>
                <a:ext cx="3913632" cy="457200"/>
              </a:xfrm>
              <a:prstGeom prst="rect">
                <a:avLst/>
              </a:prstGeom>
              <a:solidFill>
                <a:srgbClr val="D0E0E3"/>
              </a:solidFill>
              <a:ln>
                <a:noFill/>
              </a:ln>
            </p:spPr>
            <p:txBody>
              <a:bodyPr spcFirstLastPara="1" wrap="square" lIns="91425" tIns="91425" rIns="91425" bIns="91425" anchor="ctr" anchorCtr="0"/>
              <a:lstStyle/>
              <a:p>
                <a:pPr marL="0" marR="0" algn="ctr">
                  <a:lnSpc>
                    <a:spcPct val="115000"/>
                  </a:lnSpc>
                  <a:spcBef>
                    <a:spcPts val="0"/>
                  </a:spcBef>
                  <a:spcAft>
                    <a:spcPts val="0"/>
                  </a:spcAft>
                </a:pPr>
                <a:r>
                  <a:rPr lang="en-US" sz="2200" b="1" dirty="0">
                    <a:solidFill>
                      <a:schemeClr val="tx1">
                        <a:lumMod val="75000"/>
                        <a:lumOff val="25000"/>
                      </a:schemeClr>
                    </a:solidFill>
                    <a:latin typeface="+mj-lt"/>
                    <a:ea typeface="Arial" panose="020B0604020202020204" pitchFamily="34" charset="0"/>
                  </a:rPr>
                  <a:t>PlanetScope</a:t>
                </a:r>
                <a:endParaRPr lang="en-US" sz="2200" dirty="0">
                  <a:solidFill>
                    <a:schemeClr val="tx1">
                      <a:lumMod val="75000"/>
                      <a:lumOff val="25000"/>
                    </a:schemeClr>
                  </a:solidFill>
                  <a:effectLst/>
                  <a:latin typeface="+mj-lt"/>
                  <a:ea typeface="Arial" panose="020B0604020202020204" pitchFamily="34" charset="0"/>
                </a:endParaRPr>
              </a:p>
            </p:txBody>
          </p:sp>
        </p:grpSp>
        <p:grpSp>
          <p:nvGrpSpPr>
            <p:cNvPr id="117" name="Group 116">
              <a:extLst>
                <a:ext uri="{FF2B5EF4-FFF2-40B4-BE49-F238E27FC236}">
                  <a16:creationId xmlns="" xmlns:a16="http://schemas.microsoft.com/office/drawing/2014/main" id="{BEDAEDD6-B8E9-4861-8136-F4180B6E8ADE}"/>
                </a:ext>
              </a:extLst>
            </p:cNvPr>
            <p:cNvGrpSpPr/>
            <p:nvPr/>
          </p:nvGrpSpPr>
          <p:grpSpPr>
            <a:xfrm>
              <a:off x="5091779" y="12955256"/>
              <a:ext cx="7128709" cy="1049330"/>
              <a:chOff x="4443270" y="3601178"/>
              <a:chExt cx="7128709" cy="1049330"/>
            </a:xfrm>
            <a:effectLst>
              <a:outerShdw blurRad="50800" dist="38100" dir="2700000" algn="tl" rotWithShape="0">
                <a:prstClr val="black">
                  <a:alpha val="40000"/>
                </a:prstClr>
              </a:outerShdw>
            </a:effectLst>
          </p:grpSpPr>
          <p:sp>
            <p:nvSpPr>
              <p:cNvPr id="118" name="Rounded Rectangle 117"/>
              <p:cNvSpPr/>
              <p:nvPr/>
            </p:nvSpPr>
            <p:spPr>
              <a:xfrm>
                <a:off x="5066208" y="3601178"/>
                <a:ext cx="1731417" cy="1049330"/>
              </a:xfrm>
              <a:prstGeom prst="roundRect">
                <a:avLst>
                  <a:gd name="adj" fmla="val 16667"/>
                </a:avLst>
              </a:prstGeom>
              <a:solidFill>
                <a:srgbClr val="FDE9D8"/>
              </a:solidFill>
              <a:ln>
                <a:noFill/>
              </a:ln>
            </p:spPr>
            <p:txBody>
              <a:bodyPr spcFirstLastPara="1" wrap="square" lIns="91425" tIns="91425" rIns="91425" bIns="91425" anchor="ctr" anchorCtr="0"/>
              <a:lstStyle/>
              <a:p>
                <a:pPr marL="0" marR="0" algn="ctr">
                  <a:lnSpc>
                    <a:spcPct val="115000"/>
                  </a:lnSpc>
                  <a:spcBef>
                    <a:spcPts val="0"/>
                  </a:spcBef>
                  <a:spcAft>
                    <a:spcPts val="0"/>
                  </a:spcAft>
                </a:pPr>
                <a:r>
                  <a:rPr lang="en-US" dirty="0">
                    <a:solidFill>
                      <a:schemeClr val="tx1">
                        <a:lumMod val="75000"/>
                        <a:lumOff val="25000"/>
                      </a:schemeClr>
                    </a:solidFill>
                    <a:effectLst/>
                    <a:latin typeface="+mj-lt"/>
                    <a:ea typeface="Century Gothic" panose="020B0502020202020204" pitchFamily="34" charset="0"/>
                    <a:cs typeface="Century Gothic" panose="020B0502020202020204" pitchFamily="34" charset="0"/>
                  </a:rPr>
                  <a:t>Land Use and Land Cover Map</a:t>
                </a:r>
                <a:endParaRPr lang="en-US" dirty="0">
                  <a:solidFill>
                    <a:schemeClr val="tx1">
                      <a:lumMod val="75000"/>
                      <a:lumOff val="25000"/>
                    </a:schemeClr>
                  </a:solidFill>
                  <a:effectLst/>
                  <a:latin typeface="+mj-lt"/>
                  <a:ea typeface="Arial" panose="020B0604020202020204" pitchFamily="34" charset="0"/>
                </a:endParaRPr>
              </a:p>
            </p:txBody>
          </p:sp>
          <p:cxnSp>
            <p:nvCxnSpPr>
              <p:cNvPr id="119" name="Straight Arrow Connector 118"/>
              <p:cNvCxnSpPr/>
              <p:nvPr/>
            </p:nvCxnSpPr>
            <p:spPr>
              <a:xfrm flipV="1">
                <a:off x="6963363" y="4120370"/>
                <a:ext cx="457200" cy="2149"/>
              </a:xfrm>
              <a:prstGeom prst="straightConnector1">
                <a:avLst/>
              </a:prstGeom>
              <a:noFill/>
              <a:ln w="76200" cap="flat" cmpd="sng">
                <a:solidFill>
                  <a:srgbClr val="44546A"/>
                </a:solidFill>
                <a:prstDash val="solid"/>
                <a:round/>
                <a:headEnd type="none" w="sm" len="sm"/>
                <a:tailEnd type="stealth" w="med" len="med"/>
              </a:ln>
            </p:spPr>
          </p:cxnSp>
          <p:sp>
            <p:nvSpPr>
              <p:cNvPr id="120" name="Cube 119"/>
              <p:cNvSpPr/>
              <p:nvPr/>
            </p:nvSpPr>
            <p:spPr>
              <a:xfrm>
                <a:off x="7581997" y="3682801"/>
                <a:ext cx="1188244" cy="840803"/>
              </a:xfrm>
              <a:prstGeom prst="cube">
                <a:avLst>
                  <a:gd name="adj" fmla="val 25000"/>
                </a:avLst>
              </a:prstGeom>
              <a:solidFill>
                <a:srgbClr val="262626"/>
              </a:solidFill>
              <a:ln>
                <a:noFill/>
              </a:ln>
            </p:spPr>
            <p:txBody>
              <a:bodyPr spcFirstLastPara="1" wrap="square" lIns="91425" tIns="45700" rIns="91425" bIns="45700" anchor="ctr" anchorCtr="0"/>
              <a:lstStyle/>
              <a:p>
                <a:pPr marL="0" marR="0" algn="ctr">
                  <a:lnSpc>
                    <a:spcPct val="115000"/>
                  </a:lnSpc>
                  <a:spcBef>
                    <a:spcPts val="0"/>
                  </a:spcBef>
                  <a:spcAft>
                    <a:spcPts val="0"/>
                  </a:spcAft>
                </a:pPr>
                <a:r>
                  <a:rPr lang="en-US" dirty="0">
                    <a:solidFill>
                      <a:srgbClr val="FFFFFF"/>
                    </a:solidFill>
                    <a:effectLst/>
                    <a:latin typeface="+mj-lt"/>
                    <a:ea typeface="Century Gothic" panose="020B0502020202020204" pitchFamily="34" charset="0"/>
                    <a:cs typeface="Century Gothic" panose="020B0502020202020204" pitchFamily="34" charset="0"/>
                  </a:rPr>
                  <a:t>TerrSet</a:t>
                </a:r>
                <a:endParaRPr lang="en-US" dirty="0">
                  <a:effectLst/>
                  <a:latin typeface="+mj-lt"/>
                  <a:ea typeface="Arial" panose="020B0604020202020204" pitchFamily="34" charset="0"/>
                </a:endParaRPr>
              </a:p>
            </p:txBody>
          </p:sp>
          <p:sp>
            <p:nvSpPr>
              <p:cNvPr id="121" name="Rounded Rectangle 120"/>
              <p:cNvSpPr/>
              <p:nvPr/>
            </p:nvSpPr>
            <p:spPr>
              <a:xfrm>
                <a:off x="9563222" y="3601178"/>
                <a:ext cx="2008757" cy="1049330"/>
              </a:xfrm>
              <a:prstGeom prst="roundRect">
                <a:avLst>
                  <a:gd name="adj" fmla="val 16667"/>
                </a:avLst>
              </a:prstGeom>
              <a:solidFill>
                <a:srgbClr val="FDE9D8"/>
              </a:solidFill>
              <a:ln>
                <a:noFill/>
              </a:ln>
            </p:spPr>
            <p:txBody>
              <a:bodyPr spcFirstLastPara="1" wrap="square" lIns="91425" tIns="91425" rIns="91425" bIns="91425" anchor="ctr" anchorCtr="0"/>
              <a:lstStyle/>
              <a:p>
                <a:pPr marL="0" marR="0" algn="ctr">
                  <a:lnSpc>
                    <a:spcPct val="115000"/>
                  </a:lnSpc>
                  <a:spcBef>
                    <a:spcPts val="0"/>
                  </a:spcBef>
                  <a:spcAft>
                    <a:spcPts val="0"/>
                  </a:spcAft>
                </a:pPr>
                <a:r>
                  <a:rPr lang="en-US" dirty="0">
                    <a:solidFill>
                      <a:schemeClr val="tx1">
                        <a:lumMod val="75000"/>
                        <a:lumOff val="25000"/>
                      </a:schemeClr>
                    </a:solidFill>
                    <a:effectLst/>
                    <a:latin typeface="+mj-lt"/>
                    <a:ea typeface="Century Gothic" panose="020B0502020202020204" pitchFamily="34" charset="0"/>
                    <a:cs typeface="Century Gothic" panose="020B0502020202020204" pitchFamily="34" charset="0"/>
                  </a:rPr>
                  <a:t>Land Use and Land Cover Map 2030</a:t>
                </a:r>
                <a:endParaRPr lang="en-US" dirty="0">
                  <a:solidFill>
                    <a:schemeClr val="tx1">
                      <a:lumMod val="75000"/>
                      <a:lumOff val="25000"/>
                    </a:schemeClr>
                  </a:solidFill>
                  <a:effectLst/>
                  <a:latin typeface="+mj-lt"/>
                  <a:ea typeface="Arial" panose="020B0604020202020204" pitchFamily="34" charset="0"/>
                </a:endParaRPr>
              </a:p>
            </p:txBody>
          </p:sp>
          <p:cxnSp>
            <p:nvCxnSpPr>
              <p:cNvPr id="122" name="Straight Arrow Connector 121"/>
              <p:cNvCxnSpPr>
                <a:cxnSpLocks/>
              </p:cNvCxnSpPr>
              <p:nvPr/>
            </p:nvCxnSpPr>
            <p:spPr>
              <a:xfrm flipV="1">
                <a:off x="8940283" y="4069659"/>
                <a:ext cx="457200" cy="2149"/>
              </a:xfrm>
              <a:prstGeom prst="straightConnector1">
                <a:avLst/>
              </a:prstGeom>
              <a:noFill/>
              <a:ln w="76200" cap="flat" cmpd="sng">
                <a:solidFill>
                  <a:srgbClr val="44546A"/>
                </a:solidFill>
                <a:prstDash val="solid"/>
                <a:round/>
                <a:headEnd type="none" w="sm" len="sm"/>
                <a:tailEnd type="stealth" w="med" len="med"/>
              </a:ln>
            </p:spPr>
          </p:cxnSp>
          <p:cxnSp>
            <p:nvCxnSpPr>
              <p:cNvPr id="123" name="Straight Arrow Connector 122"/>
              <p:cNvCxnSpPr>
                <a:cxnSpLocks/>
              </p:cNvCxnSpPr>
              <p:nvPr/>
            </p:nvCxnSpPr>
            <p:spPr>
              <a:xfrm flipV="1">
                <a:off x="4443270" y="4125392"/>
                <a:ext cx="457200" cy="2149"/>
              </a:xfrm>
              <a:prstGeom prst="straightConnector1">
                <a:avLst/>
              </a:prstGeom>
              <a:noFill/>
              <a:ln w="76200" cap="flat" cmpd="sng">
                <a:solidFill>
                  <a:srgbClr val="44546A"/>
                </a:solidFill>
                <a:prstDash val="solid"/>
                <a:round/>
                <a:headEnd type="none" w="sm" len="sm"/>
                <a:tailEnd type="stealth" w="med" len="med"/>
              </a:ln>
            </p:spPr>
          </p:cxnSp>
        </p:grpSp>
        <p:grpSp>
          <p:nvGrpSpPr>
            <p:cNvPr id="124" name="Group 123">
              <a:extLst>
                <a:ext uri="{FF2B5EF4-FFF2-40B4-BE49-F238E27FC236}">
                  <a16:creationId xmlns="" xmlns:a16="http://schemas.microsoft.com/office/drawing/2014/main" id="{8EFBD2B3-0693-42BB-B005-B0A1C3294B15}"/>
                </a:ext>
              </a:extLst>
            </p:cNvPr>
            <p:cNvGrpSpPr/>
            <p:nvPr/>
          </p:nvGrpSpPr>
          <p:grpSpPr>
            <a:xfrm>
              <a:off x="5091779" y="10922151"/>
              <a:ext cx="2354354" cy="1052750"/>
              <a:chOff x="4443270" y="1568073"/>
              <a:chExt cx="2354354" cy="1052750"/>
            </a:xfrm>
            <a:effectLst>
              <a:outerShdw blurRad="50800" dist="38100" dir="2700000" algn="tl" rotWithShape="0">
                <a:prstClr val="black">
                  <a:alpha val="40000"/>
                </a:prstClr>
              </a:outerShdw>
            </a:effectLst>
          </p:grpSpPr>
          <p:sp>
            <p:nvSpPr>
              <p:cNvPr id="125" name="Rounded Rectangle 124"/>
              <p:cNvSpPr/>
              <p:nvPr/>
            </p:nvSpPr>
            <p:spPr>
              <a:xfrm>
                <a:off x="5112394" y="1568073"/>
                <a:ext cx="1685230" cy="457200"/>
              </a:xfrm>
              <a:prstGeom prst="roundRect">
                <a:avLst>
                  <a:gd name="adj" fmla="val 16667"/>
                </a:avLst>
              </a:prstGeom>
              <a:solidFill>
                <a:srgbClr val="9CC2E5"/>
              </a:solidFill>
              <a:ln>
                <a:noFill/>
              </a:ln>
            </p:spPr>
            <p:txBody>
              <a:bodyPr spcFirstLastPara="1" wrap="square" lIns="91425" tIns="91425" rIns="91425" bIns="91425" anchor="ctr" anchorCtr="0"/>
              <a:lstStyle/>
              <a:p>
                <a:pPr marL="0" marR="0" algn="ctr">
                  <a:lnSpc>
                    <a:spcPct val="115000"/>
                  </a:lnSpc>
                  <a:spcBef>
                    <a:spcPts val="0"/>
                  </a:spcBef>
                  <a:spcAft>
                    <a:spcPts val="0"/>
                  </a:spcAft>
                </a:pPr>
                <a:r>
                  <a:rPr lang="en-US" sz="2000" dirty="0">
                    <a:solidFill>
                      <a:schemeClr val="tx1">
                        <a:lumMod val="75000"/>
                        <a:lumOff val="25000"/>
                      </a:schemeClr>
                    </a:solidFill>
                    <a:effectLst/>
                    <a:latin typeface="+mj-lt"/>
                    <a:ea typeface="Century Gothic" panose="020B0502020202020204" pitchFamily="34" charset="0"/>
                    <a:cs typeface="Century Gothic" panose="020B0502020202020204" pitchFamily="34" charset="0"/>
                  </a:rPr>
                  <a:t>EVI maps</a:t>
                </a:r>
                <a:endParaRPr lang="en-US" sz="2000" dirty="0">
                  <a:solidFill>
                    <a:schemeClr val="tx1">
                      <a:lumMod val="75000"/>
                      <a:lumOff val="25000"/>
                    </a:schemeClr>
                  </a:solidFill>
                  <a:effectLst/>
                  <a:latin typeface="+mj-lt"/>
                  <a:ea typeface="Arial" panose="020B0604020202020204" pitchFamily="34" charset="0"/>
                </a:endParaRPr>
              </a:p>
            </p:txBody>
          </p:sp>
          <p:sp>
            <p:nvSpPr>
              <p:cNvPr id="126" name="Rounded Rectangle 125"/>
              <p:cNvSpPr/>
              <p:nvPr/>
            </p:nvSpPr>
            <p:spPr>
              <a:xfrm>
                <a:off x="5112393" y="2163623"/>
                <a:ext cx="1685231" cy="457200"/>
              </a:xfrm>
              <a:prstGeom prst="roundRect">
                <a:avLst>
                  <a:gd name="adj" fmla="val 16667"/>
                </a:avLst>
              </a:prstGeom>
              <a:solidFill>
                <a:srgbClr val="9CC2E5"/>
              </a:solidFill>
              <a:ln>
                <a:noFill/>
              </a:ln>
            </p:spPr>
            <p:txBody>
              <a:bodyPr spcFirstLastPara="1" wrap="square" lIns="91425" tIns="91425" rIns="91425" bIns="91425" anchor="ctr" anchorCtr="0"/>
              <a:lstStyle/>
              <a:p>
                <a:pPr marL="0" marR="0" algn="ctr">
                  <a:lnSpc>
                    <a:spcPct val="115000"/>
                  </a:lnSpc>
                  <a:spcBef>
                    <a:spcPts val="0"/>
                  </a:spcBef>
                  <a:spcAft>
                    <a:spcPts val="0"/>
                  </a:spcAft>
                </a:pPr>
                <a:r>
                  <a:rPr lang="en-US" sz="2000" dirty="0">
                    <a:solidFill>
                      <a:schemeClr val="tx1">
                        <a:lumMod val="75000"/>
                        <a:lumOff val="25000"/>
                      </a:schemeClr>
                    </a:solidFill>
                    <a:effectLst/>
                    <a:latin typeface="+mj-lt"/>
                    <a:ea typeface="Century Gothic" panose="020B0502020202020204" pitchFamily="34" charset="0"/>
                    <a:cs typeface="Century Gothic" panose="020B0502020202020204" pitchFamily="34" charset="0"/>
                  </a:rPr>
                  <a:t>NDVI maps</a:t>
                </a:r>
                <a:endParaRPr lang="en-US" sz="2000" dirty="0">
                  <a:solidFill>
                    <a:schemeClr val="tx1">
                      <a:lumMod val="75000"/>
                      <a:lumOff val="25000"/>
                    </a:schemeClr>
                  </a:solidFill>
                  <a:effectLst/>
                  <a:latin typeface="+mj-lt"/>
                  <a:ea typeface="Arial" panose="020B0604020202020204" pitchFamily="34" charset="0"/>
                </a:endParaRPr>
              </a:p>
            </p:txBody>
          </p:sp>
          <p:cxnSp>
            <p:nvCxnSpPr>
              <p:cNvPr id="127" name="Straight Arrow Connector 126"/>
              <p:cNvCxnSpPr>
                <a:cxnSpLocks/>
              </p:cNvCxnSpPr>
              <p:nvPr/>
            </p:nvCxnSpPr>
            <p:spPr>
              <a:xfrm flipV="1">
                <a:off x="4443270" y="2091589"/>
                <a:ext cx="457200" cy="2149"/>
              </a:xfrm>
              <a:prstGeom prst="straightConnector1">
                <a:avLst/>
              </a:prstGeom>
              <a:noFill/>
              <a:ln w="76200" cap="flat" cmpd="sng">
                <a:solidFill>
                  <a:srgbClr val="44546A"/>
                </a:solidFill>
                <a:prstDash val="solid"/>
                <a:round/>
                <a:headEnd type="none" w="sm" len="sm"/>
                <a:tailEnd type="stealth" w="med" len="med"/>
              </a:ln>
            </p:spPr>
          </p:cxnSp>
        </p:grpSp>
        <p:grpSp>
          <p:nvGrpSpPr>
            <p:cNvPr id="128" name="Group 127">
              <a:extLst>
                <a:ext uri="{FF2B5EF4-FFF2-40B4-BE49-F238E27FC236}">
                  <a16:creationId xmlns="" xmlns:a16="http://schemas.microsoft.com/office/drawing/2014/main" id="{35C066DD-224F-4DC2-9B56-52F9F0A05AB7}"/>
                </a:ext>
              </a:extLst>
            </p:cNvPr>
            <p:cNvGrpSpPr/>
            <p:nvPr/>
          </p:nvGrpSpPr>
          <p:grpSpPr>
            <a:xfrm>
              <a:off x="934686" y="10922151"/>
              <a:ext cx="4010164" cy="1542339"/>
              <a:chOff x="286177" y="1568073"/>
              <a:chExt cx="4010164" cy="1542339"/>
            </a:xfrm>
            <a:effectLst>
              <a:outerShdw blurRad="50800" dist="38100" dir="2700000" algn="tl" rotWithShape="0">
                <a:prstClr val="black">
                  <a:alpha val="40000"/>
                </a:prstClr>
              </a:outerShdw>
            </a:effectLst>
          </p:grpSpPr>
          <p:sp>
            <p:nvSpPr>
              <p:cNvPr id="129" name="Rectangle 128"/>
              <p:cNvSpPr/>
              <p:nvPr/>
            </p:nvSpPr>
            <p:spPr>
              <a:xfrm>
                <a:off x="339471" y="2163622"/>
                <a:ext cx="3906578" cy="457200"/>
              </a:xfrm>
              <a:prstGeom prst="rect">
                <a:avLst/>
              </a:prstGeom>
              <a:solidFill>
                <a:srgbClr val="D0E0E3"/>
              </a:solidFill>
              <a:ln>
                <a:noFill/>
              </a:ln>
            </p:spPr>
            <p:txBody>
              <a:bodyPr spcFirstLastPara="1" wrap="square" lIns="91425" tIns="91425" rIns="91425" bIns="91425" anchor="ctr" anchorCtr="0"/>
              <a:lstStyle/>
              <a:p>
                <a:pPr marL="0" marR="0" algn="ctr">
                  <a:lnSpc>
                    <a:spcPct val="115000"/>
                  </a:lnSpc>
                  <a:spcBef>
                    <a:spcPts val="0"/>
                  </a:spcBef>
                  <a:spcAft>
                    <a:spcPts val="0"/>
                  </a:spcAft>
                </a:pPr>
                <a:r>
                  <a:rPr lang="en-US" sz="2200" b="1" dirty="0">
                    <a:solidFill>
                      <a:schemeClr val="tx1">
                        <a:lumMod val="75000"/>
                        <a:lumOff val="25000"/>
                      </a:schemeClr>
                    </a:solidFill>
                    <a:effectLst/>
                    <a:latin typeface="+mj-lt"/>
                    <a:ea typeface="Century Gothic" panose="020B0502020202020204" pitchFamily="34" charset="0"/>
                    <a:cs typeface="Century Gothic" panose="020B0502020202020204" pitchFamily="34" charset="0"/>
                  </a:rPr>
                  <a:t>Landsat 8</a:t>
                </a:r>
                <a:r>
                  <a:rPr lang="en-US" sz="2200" dirty="0">
                    <a:solidFill>
                      <a:schemeClr val="tx1">
                        <a:lumMod val="75000"/>
                        <a:lumOff val="25000"/>
                      </a:schemeClr>
                    </a:solidFill>
                    <a:effectLst/>
                    <a:latin typeface="+mj-lt"/>
                    <a:ea typeface="Century Gothic" panose="020B0502020202020204" pitchFamily="34" charset="0"/>
                    <a:cs typeface="Century Gothic" panose="020B0502020202020204" pitchFamily="34" charset="0"/>
                  </a:rPr>
                  <a:t> OLI</a:t>
                </a:r>
                <a:endParaRPr lang="en-US" sz="2200" dirty="0">
                  <a:solidFill>
                    <a:schemeClr val="tx1">
                      <a:lumMod val="75000"/>
                      <a:lumOff val="25000"/>
                    </a:schemeClr>
                  </a:solidFill>
                  <a:effectLst/>
                  <a:latin typeface="+mj-lt"/>
                  <a:ea typeface="Arial" panose="020B0604020202020204" pitchFamily="34" charset="0"/>
                </a:endParaRPr>
              </a:p>
            </p:txBody>
          </p:sp>
          <p:sp>
            <p:nvSpPr>
              <p:cNvPr id="130" name="Rectangle 129"/>
              <p:cNvSpPr/>
              <p:nvPr/>
            </p:nvSpPr>
            <p:spPr>
              <a:xfrm>
                <a:off x="336469" y="1568073"/>
                <a:ext cx="3909580" cy="457200"/>
              </a:xfrm>
              <a:prstGeom prst="rect">
                <a:avLst/>
              </a:prstGeom>
              <a:solidFill>
                <a:srgbClr val="D0E0E3"/>
              </a:solidFill>
              <a:ln>
                <a:noFill/>
              </a:ln>
            </p:spPr>
            <p:txBody>
              <a:bodyPr spcFirstLastPara="1" wrap="square" lIns="91425" tIns="91425" rIns="91425" bIns="91425" anchor="ctr" anchorCtr="0"/>
              <a:lstStyle/>
              <a:p>
                <a:pPr marL="0" marR="0" algn="ctr">
                  <a:lnSpc>
                    <a:spcPct val="115000"/>
                  </a:lnSpc>
                  <a:spcBef>
                    <a:spcPts val="0"/>
                  </a:spcBef>
                  <a:spcAft>
                    <a:spcPts val="0"/>
                  </a:spcAft>
                </a:pPr>
                <a:r>
                  <a:rPr lang="en-US" sz="2200" b="1" dirty="0">
                    <a:solidFill>
                      <a:schemeClr val="tx1">
                        <a:lumMod val="75000"/>
                        <a:lumOff val="25000"/>
                      </a:schemeClr>
                    </a:solidFill>
                    <a:effectLst/>
                    <a:latin typeface="+mj-lt"/>
                    <a:ea typeface="Century Gothic" panose="020B0502020202020204" pitchFamily="34" charset="0"/>
                    <a:cs typeface="Century Gothic" panose="020B0502020202020204" pitchFamily="34" charset="0"/>
                  </a:rPr>
                  <a:t>Landsat 5 </a:t>
                </a:r>
                <a:r>
                  <a:rPr lang="en-US" sz="2200" dirty="0">
                    <a:solidFill>
                      <a:schemeClr val="tx1">
                        <a:lumMod val="75000"/>
                        <a:lumOff val="25000"/>
                      </a:schemeClr>
                    </a:solidFill>
                    <a:effectLst/>
                    <a:latin typeface="+mj-lt"/>
                    <a:ea typeface="Century Gothic" panose="020B0502020202020204" pitchFamily="34" charset="0"/>
                    <a:cs typeface="Century Gothic" panose="020B0502020202020204" pitchFamily="34" charset="0"/>
                  </a:rPr>
                  <a:t>TM</a:t>
                </a:r>
                <a:endParaRPr lang="en-US" sz="2200" dirty="0">
                  <a:solidFill>
                    <a:schemeClr val="tx1">
                      <a:lumMod val="75000"/>
                      <a:lumOff val="25000"/>
                    </a:schemeClr>
                  </a:solidFill>
                  <a:effectLst/>
                  <a:latin typeface="+mj-lt"/>
                  <a:ea typeface="Arial" panose="020B0604020202020204" pitchFamily="34" charset="0"/>
                </a:endParaRPr>
              </a:p>
            </p:txBody>
          </p:sp>
          <p:grpSp>
            <p:nvGrpSpPr>
              <p:cNvPr id="131" name="Group 130">
                <a:extLst>
                  <a:ext uri="{FF2B5EF4-FFF2-40B4-BE49-F238E27FC236}">
                    <a16:creationId xmlns="" xmlns:a16="http://schemas.microsoft.com/office/drawing/2014/main" id="{F0AEE466-401E-4F11-BB9F-09E87BA7B48D}"/>
                  </a:ext>
                </a:extLst>
              </p:cNvPr>
              <p:cNvGrpSpPr/>
              <p:nvPr/>
            </p:nvGrpSpPr>
            <p:grpSpPr>
              <a:xfrm>
                <a:off x="286177" y="2734965"/>
                <a:ext cx="4010164" cy="375447"/>
                <a:chOff x="286177" y="2740256"/>
                <a:chExt cx="4010164" cy="375447"/>
              </a:xfrm>
            </p:grpSpPr>
            <p:grpSp>
              <p:nvGrpSpPr>
                <p:cNvPr id="132" name="Group 131">
                  <a:extLst>
                    <a:ext uri="{FF2B5EF4-FFF2-40B4-BE49-F238E27FC236}">
                      <a16:creationId xmlns="" xmlns:a16="http://schemas.microsoft.com/office/drawing/2014/main" id="{19A845FE-8E20-46CE-BE7E-F3BD0C1319C6}"/>
                    </a:ext>
                  </a:extLst>
                </p:cNvPr>
                <p:cNvGrpSpPr/>
                <p:nvPr/>
              </p:nvGrpSpPr>
              <p:grpSpPr>
                <a:xfrm>
                  <a:off x="286177" y="2740256"/>
                  <a:ext cx="1106425" cy="375447"/>
                  <a:chOff x="286177" y="2742859"/>
                  <a:chExt cx="1106425" cy="375447"/>
                </a:xfrm>
              </p:grpSpPr>
              <p:sp>
                <p:nvSpPr>
                  <p:cNvPr id="142" name="Google Shape;60;p13"/>
                  <p:cNvSpPr/>
                  <p:nvPr/>
                </p:nvSpPr>
                <p:spPr>
                  <a:xfrm>
                    <a:off x="286177" y="2765991"/>
                    <a:ext cx="1106425" cy="329184"/>
                  </a:xfrm>
                  <a:prstGeom prst="homePlate">
                    <a:avLst>
                      <a:gd name="adj" fmla="val 50000"/>
                    </a:avLst>
                  </a:prstGeom>
                  <a:solidFill>
                    <a:srgbClr val="E7E6E6"/>
                  </a:solidFill>
                  <a:ln>
                    <a:noFill/>
                  </a:ln>
                </p:spPr>
                <p:txBody>
                  <a:bodyPr spcFirstLastPara="1" wrap="square" lIns="91425" tIns="91425" rIns="91425" bIns="91425" anchor="ctr" anchorCtr="0">
                    <a:noAutofit/>
                  </a:body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sz="65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Century Gothic"/>
                      <a:cs typeface="Century Gothic"/>
                      <a:sym typeface="Century Gothic"/>
                    </a:endParaRPr>
                  </a:p>
                </p:txBody>
              </p:sp>
              <p:sp>
                <p:nvSpPr>
                  <p:cNvPr id="143" name="Rectangle 142"/>
                  <p:cNvSpPr/>
                  <p:nvPr/>
                </p:nvSpPr>
                <p:spPr>
                  <a:xfrm>
                    <a:off x="501061" y="2742859"/>
                    <a:ext cx="676656" cy="375447"/>
                  </a:xfrm>
                  <a:prstGeom prst="rect">
                    <a:avLst/>
                  </a:prstGeom>
                  <a:noFill/>
                  <a:ln>
                    <a:noFill/>
                  </a:ln>
                </p:spPr>
                <p:txBody>
                  <a:bodyPr spcFirstLastPara="1" wrap="square" lIns="91425" tIns="45700" rIns="91425" bIns="45700" anchor="ctr" anchorCtr="0">
                    <a:spAutoFit/>
                  </a:bodyPr>
                  <a:lstStyle/>
                  <a:p>
                    <a:pPr marL="0" marR="0" algn="ctr">
                      <a:lnSpc>
                        <a:spcPct val="115000"/>
                      </a:lnSpc>
                      <a:spcBef>
                        <a:spcPts val="0"/>
                      </a:spcBef>
                      <a:spcAft>
                        <a:spcPts val="0"/>
                      </a:spcAft>
                    </a:pPr>
                    <a:r>
                      <a:rPr lang="en-US" sz="1600" dirty="0">
                        <a:solidFill>
                          <a:schemeClr val="tx1">
                            <a:lumMod val="75000"/>
                            <a:lumOff val="25000"/>
                          </a:schemeClr>
                        </a:solidFill>
                        <a:latin typeface="+mj-lt"/>
                        <a:ea typeface="Arial" panose="020B0604020202020204" pitchFamily="34" charset="0"/>
                      </a:rPr>
                      <a:t>1987</a:t>
                    </a:r>
                    <a:endParaRPr lang="en-US" sz="1600" dirty="0">
                      <a:solidFill>
                        <a:schemeClr val="tx1">
                          <a:lumMod val="75000"/>
                          <a:lumOff val="25000"/>
                        </a:schemeClr>
                      </a:solidFill>
                      <a:effectLst/>
                      <a:latin typeface="+mj-lt"/>
                      <a:ea typeface="Arial" panose="020B0604020202020204" pitchFamily="34" charset="0"/>
                    </a:endParaRPr>
                  </a:p>
                </p:txBody>
              </p:sp>
            </p:grpSp>
            <p:grpSp>
              <p:nvGrpSpPr>
                <p:cNvPr id="133" name="Group 132">
                  <a:extLst>
                    <a:ext uri="{FF2B5EF4-FFF2-40B4-BE49-F238E27FC236}">
                      <a16:creationId xmlns="" xmlns:a16="http://schemas.microsoft.com/office/drawing/2014/main" id="{8E2D85AD-B32D-416C-BD69-3CBCCC3CFC3F}"/>
                    </a:ext>
                  </a:extLst>
                </p:cNvPr>
                <p:cNvGrpSpPr/>
                <p:nvPr/>
              </p:nvGrpSpPr>
              <p:grpSpPr>
                <a:xfrm>
                  <a:off x="1303906" y="2740256"/>
                  <a:ext cx="1005840" cy="375447"/>
                  <a:chOff x="1408237" y="3098144"/>
                  <a:chExt cx="1005840" cy="375447"/>
                </a:xfrm>
              </p:grpSpPr>
              <p:sp>
                <p:nvSpPr>
                  <p:cNvPr id="140" name="Google Shape;61;p13"/>
                  <p:cNvSpPr/>
                  <p:nvPr/>
                </p:nvSpPr>
                <p:spPr>
                  <a:xfrm>
                    <a:off x="1408237" y="3118782"/>
                    <a:ext cx="1005840" cy="329184"/>
                  </a:xfrm>
                  <a:prstGeom prst="chevron">
                    <a:avLst>
                      <a:gd name="adj" fmla="val 50000"/>
                    </a:avLst>
                  </a:prstGeom>
                  <a:solidFill>
                    <a:srgbClr val="E7E6E6"/>
                  </a:solidFill>
                  <a:ln>
                    <a:noFill/>
                  </a:ln>
                </p:spPr>
                <p:txBody>
                  <a:bodyPr spcFirstLastPara="1" wrap="square" lIns="91425" tIns="91425" rIns="91425" bIns="91425" anchor="ctr" anchorCtr="0">
                    <a:noAutofit/>
                  </a:bodyPr>
                  <a:lstStyle/>
                  <a:p>
                    <a:pPr marL="0" marR="0" lvl="0" indent="0" defTabSz="3072384" eaLnBrk="1" fontAlgn="auto" latinLnBrk="0" hangingPunct="1">
                      <a:lnSpc>
                        <a:spcPct val="100000"/>
                      </a:lnSpc>
                      <a:spcBef>
                        <a:spcPts val="0"/>
                      </a:spcBef>
                      <a:spcAft>
                        <a:spcPts val="0"/>
                      </a:spcAft>
                      <a:buClrTx/>
                      <a:buSzTx/>
                      <a:buFontTx/>
                      <a:buNone/>
                      <a:tabLst/>
                      <a:defRPr/>
                    </a:pPr>
                    <a:endParaRPr kumimoji="0" sz="65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Century Gothic"/>
                      <a:cs typeface="Century Gothic"/>
                      <a:sym typeface="Century Gothic"/>
                    </a:endParaRPr>
                  </a:p>
                </p:txBody>
              </p:sp>
              <p:sp>
                <p:nvSpPr>
                  <p:cNvPr id="141" name="Rectangle 140">
                    <a:extLst>
                      <a:ext uri="{FF2B5EF4-FFF2-40B4-BE49-F238E27FC236}">
                        <a16:creationId xmlns="" xmlns:a16="http://schemas.microsoft.com/office/drawing/2014/main" id="{8DA8458C-BA9C-4192-8BF2-8FBE9B81347F}"/>
                      </a:ext>
                    </a:extLst>
                  </p:cNvPr>
                  <p:cNvSpPr/>
                  <p:nvPr/>
                </p:nvSpPr>
                <p:spPr>
                  <a:xfrm>
                    <a:off x="1538995" y="3098144"/>
                    <a:ext cx="744322" cy="375447"/>
                  </a:xfrm>
                  <a:prstGeom prst="rect">
                    <a:avLst/>
                  </a:prstGeom>
                  <a:noFill/>
                  <a:ln>
                    <a:noFill/>
                  </a:ln>
                </p:spPr>
                <p:txBody>
                  <a:bodyPr spcFirstLastPara="1" wrap="square" lIns="91425" tIns="45700" rIns="91425" bIns="45700" anchor="ctr" anchorCtr="0">
                    <a:spAutoFit/>
                  </a:bodyPr>
                  <a:lstStyle/>
                  <a:p>
                    <a:pPr marL="0" marR="0" algn="ctr">
                      <a:lnSpc>
                        <a:spcPct val="115000"/>
                      </a:lnSpc>
                      <a:spcBef>
                        <a:spcPts val="0"/>
                      </a:spcBef>
                      <a:spcAft>
                        <a:spcPts val="0"/>
                      </a:spcAft>
                    </a:pPr>
                    <a:r>
                      <a:rPr lang="en-US" sz="1600" dirty="0">
                        <a:solidFill>
                          <a:schemeClr val="tx1">
                            <a:lumMod val="75000"/>
                            <a:lumOff val="25000"/>
                          </a:schemeClr>
                        </a:solidFill>
                        <a:effectLst/>
                        <a:latin typeface="+mj-lt"/>
                        <a:ea typeface="Century Gothic" panose="020B0502020202020204" pitchFamily="34" charset="0"/>
                        <a:cs typeface="Century Gothic" panose="020B0502020202020204" pitchFamily="34" charset="0"/>
                      </a:rPr>
                      <a:t>1997</a:t>
                    </a:r>
                    <a:endParaRPr lang="en-US" sz="1600" dirty="0">
                      <a:solidFill>
                        <a:schemeClr val="tx1">
                          <a:lumMod val="75000"/>
                          <a:lumOff val="25000"/>
                        </a:schemeClr>
                      </a:solidFill>
                      <a:effectLst/>
                      <a:latin typeface="+mj-lt"/>
                      <a:ea typeface="Arial" panose="020B0604020202020204" pitchFamily="34" charset="0"/>
                    </a:endParaRPr>
                  </a:p>
                </p:txBody>
              </p:sp>
            </p:grpSp>
            <p:grpSp>
              <p:nvGrpSpPr>
                <p:cNvPr id="134" name="Group 133">
                  <a:extLst>
                    <a:ext uri="{FF2B5EF4-FFF2-40B4-BE49-F238E27FC236}">
                      <a16:creationId xmlns="" xmlns:a16="http://schemas.microsoft.com/office/drawing/2014/main" id="{D9D68D6C-8502-456F-B554-03020D09279A}"/>
                    </a:ext>
                  </a:extLst>
                </p:cNvPr>
                <p:cNvGrpSpPr/>
                <p:nvPr/>
              </p:nvGrpSpPr>
              <p:grpSpPr>
                <a:xfrm>
                  <a:off x="2225635" y="2740256"/>
                  <a:ext cx="1106424" cy="375447"/>
                  <a:chOff x="2438521" y="3053317"/>
                  <a:chExt cx="1106424" cy="375447"/>
                </a:xfrm>
              </p:grpSpPr>
              <p:sp>
                <p:nvSpPr>
                  <p:cNvPr id="138" name="Google Shape;61;p13"/>
                  <p:cNvSpPr/>
                  <p:nvPr/>
                </p:nvSpPr>
                <p:spPr>
                  <a:xfrm>
                    <a:off x="2438521" y="3076449"/>
                    <a:ext cx="1106424" cy="329184"/>
                  </a:xfrm>
                  <a:prstGeom prst="chevron">
                    <a:avLst>
                      <a:gd name="adj" fmla="val 50000"/>
                    </a:avLst>
                  </a:prstGeom>
                  <a:solidFill>
                    <a:srgbClr val="E7E6E6"/>
                  </a:solidFill>
                  <a:ln>
                    <a:noFill/>
                  </a:ln>
                </p:spPr>
                <p:txBody>
                  <a:bodyPr spcFirstLastPara="1" wrap="square" lIns="91425" tIns="91425" rIns="91425" bIns="91425" anchor="ctr" anchorCtr="0">
                    <a:noAutofit/>
                  </a:bodyPr>
                  <a:lstStyle/>
                  <a:p>
                    <a:pPr marL="0" marR="0" lvl="0" indent="0" defTabSz="3072384" eaLnBrk="1" fontAlgn="auto" latinLnBrk="0" hangingPunct="1">
                      <a:lnSpc>
                        <a:spcPct val="100000"/>
                      </a:lnSpc>
                      <a:spcBef>
                        <a:spcPts val="0"/>
                      </a:spcBef>
                      <a:spcAft>
                        <a:spcPts val="0"/>
                      </a:spcAft>
                      <a:buClrTx/>
                      <a:buSzTx/>
                      <a:buFontTx/>
                      <a:buNone/>
                      <a:tabLst/>
                      <a:defRPr/>
                    </a:pPr>
                    <a:endParaRPr kumimoji="0" sz="65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Century Gothic"/>
                      <a:cs typeface="Century Gothic"/>
                      <a:sym typeface="Century Gothic"/>
                    </a:endParaRPr>
                  </a:p>
                </p:txBody>
              </p:sp>
              <p:sp>
                <p:nvSpPr>
                  <p:cNvPr id="139" name="Rectangle 138">
                    <a:extLst>
                      <a:ext uri="{FF2B5EF4-FFF2-40B4-BE49-F238E27FC236}">
                        <a16:creationId xmlns="" xmlns:a16="http://schemas.microsoft.com/office/drawing/2014/main" id="{851FC905-D1B7-4881-A36A-EC1CC48A98C7}"/>
                      </a:ext>
                    </a:extLst>
                  </p:cNvPr>
                  <p:cNvSpPr/>
                  <p:nvPr/>
                </p:nvSpPr>
                <p:spPr>
                  <a:xfrm>
                    <a:off x="2653406" y="3053317"/>
                    <a:ext cx="676656" cy="375447"/>
                  </a:xfrm>
                  <a:prstGeom prst="rect">
                    <a:avLst/>
                  </a:prstGeom>
                  <a:noFill/>
                  <a:ln>
                    <a:noFill/>
                  </a:ln>
                </p:spPr>
                <p:txBody>
                  <a:bodyPr spcFirstLastPara="1" wrap="square" lIns="91425" tIns="45700" rIns="91425" bIns="45700" anchor="ctr" anchorCtr="0">
                    <a:spAutoFit/>
                  </a:bodyPr>
                  <a:lstStyle/>
                  <a:p>
                    <a:pPr marL="0" marR="0" algn="ctr">
                      <a:lnSpc>
                        <a:spcPct val="115000"/>
                      </a:lnSpc>
                      <a:spcBef>
                        <a:spcPts val="0"/>
                      </a:spcBef>
                      <a:spcAft>
                        <a:spcPts val="0"/>
                      </a:spcAft>
                    </a:pPr>
                    <a:r>
                      <a:rPr lang="en-US" sz="1600" dirty="0">
                        <a:solidFill>
                          <a:schemeClr val="tx1">
                            <a:lumMod val="75000"/>
                            <a:lumOff val="25000"/>
                          </a:schemeClr>
                        </a:solidFill>
                        <a:effectLst/>
                        <a:latin typeface="+mj-lt"/>
                        <a:ea typeface="Arial" panose="020B0604020202020204" pitchFamily="34" charset="0"/>
                      </a:rPr>
                      <a:t>2017</a:t>
                    </a:r>
                  </a:p>
                </p:txBody>
              </p:sp>
            </p:grpSp>
            <p:grpSp>
              <p:nvGrpSpPr>
                <p:cNvPr id="135" name="Group 134">
                  <a:extLst>
                    <a:ext uri="{FF2B5EF4-FFF2-40B4-BE49-F238E27FC236}">
                      <a16:creationId xmlns="" xmlns:a16="http://schemas.microsoft.com/office/drawing/2014/main" id="{97E77F37-2BE9-43A8-9128-9953C5EB2841}"/>
                    </a:ext>
                  </a:extLst>
                </p:cNvPr>
                <p:cNvGrpSpPr/>
                <p:nvPr/>
              </p:nvGrpSpPr>
              <p:grpSpPr>
                <a:xfrm>
                  <a:off x="3189917" y="2740256"/>
                  <a:ext cx="1106424" cy="375447"/>
                  <a:chOff x="3585027" y="3081046"/>
                  <a:chExt cx="1106424" cy="375447"/>
                </a:xfrm>
              </p:grpSpPr>
              <p:sp>
                <p:nvSpPr>
                  <p:cNvPr id="136" name="Google Shape;61;p13"/>
                  <p:cNvSpPr/>
                  <p:nvPr/>
                </p:nvSpPr>
                <p:spPr>
                  <a:xfrm>
                    <a:off x="3585027" y="3104178"/>
                    <a:ext cx="1106424" cy="329184"/>
                  </a:xfrm>
                  <a:prstGeom prst="chevron">
                    <a:avLst>
                      <a:gd name="adj" fmla="val 50000"/>
                    </a:avLst>
                  </a:prstGeom>
                  <a:solidFill>
                    <a:srgbClr val="E7E6E6"/>
                  </a:solidFill>
                  <a:ln>
                    <a:noFill/>
                  </a:ln>
                </p:spPr>
                <p:txBody>
                  <a:bodyPr spcFirstLastPara="1" wrap="square" lIns="91425" tIns="91425" rIns="91425" bIns="91425" anchor="ctr" anchorCtr="0">
                    <a:noAutofit/>
                  </a:bodyPr>
                  <a:lstStyle/>
                  <a:p>
                    <a:pPr marL="0" marR="0" lvl="0" indent="0" defTabSz="3072384"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Century Gothic"/>
                      <a:cs typeface="Century Gothic"/>
                      <a:sym typeface="Century Gothic"/>
                    </a:endParaRPr>
                  </a:p>
                </p:txBody>
              </p:sp>
              <p:sp>
                <p:nvSpPr>
                  <p:cNvPr id="137" name="Rectangle 136">
                    <a:extLst>
                      <a:ext uri="{FF2B5EF4-FFF2-40B4-BE49-F238E27FC236}">
                        <a16:creationId xmlns="" xmlns:a16="http://schemas.microsoft.com/office/drawing/2014/main" id="{08D9B394-2A4B-47F1-8ED6-A4102793761E}"/>
                      </a:ext>
                    </a:extLst>
                  </p:cNvPr>
                  <p:cNvSpPr/>
                  <p:nvPr/>
                </p:nvSpPr>
                <p:spPr>
                  <a:xfrm>
                    <a:off x="3799911" y="3081046"/>
                    <a:ext cx="676656" cy="375447"/>
                  </a:xfrm>
                  <a:prstGeom prst="rect">
                    <a:avLst/>
                  </a:prstGeom>
                  <a:noFill/>
                  <a:ln>
                    <a:noFill/>
                  </a:ln>
                </p:spPr>
                <p:txBody>
                  <a:bodyPr spcFirstLastPara="1" wrap="square" lIns="91425" tIns="45700" rIns="91425" bIns="45700" anchor="ctr" anchorCtr="0">
                    <a:spAutoFit/>
                  </a:bodyPr>
                  <a:lstStyle/>
                  <a:p>
                    <a:pPr marL="0" marR="0" algn="ctr">
                      <a:lnSpc>
                        <a:spcPct val="115000"/>
                      </a:lnSpc>
                      <a:spcBef>
                        <a:spcPts val="0"/>
                      </a:spcBef>
                      <a:spcAft>
                        <a:spcPts val="0"/>
                      </a:spcAft>
                    </a:pPr>
                    <a:r>
                      <a:rPr lang="en-US" sz="1600" dirty="0">
                        <a:solidFill>
                          <a:schemeClr val="tx1">
                            <a:lumMod val="75000"/>
                            <a:lumOff val="25000"/>
                          </a:schemeClr>
                        </a:solidFill>
                        <a:effectLst/>
                        <a:latin typeface="+mj-lt"/>
                        <a:ea typeface="Arial" panose="020B0604020202020204" pitchFamily="34" charset="0"/>
                      </a:rPr>
                      <a:t>2019</a:t>
                    </a:r>
                  </a:p>
                </p:txBody>
              </p:sp>
            </p:grpSp>
          </p:grpSp>
        </p:grpSp>
        <p:grpSp>
          <p:nvGrpSpPr>
            <p:cNvPr id="30" name="Group 29"/>
            <p:cNvGrpSpPr/>
            <p:nvPr/>
          </p:nvGrpSpPr>
          <p:grpSpPr>
            <a:xfrm>
              <a:off x="7629694" y="10889795"/>
              <a:ext cx="3301620" cy="1359734"/>
              <a:chOff x="7629684" y="10989316"/>
              <a:chExt cx="3301620" cy="1359734"/>
            </a:xfrm>
          </p:grpSpPr>
          <p:cxnSp>
            <p:nvCxnSpPr>
              <p:cNvPr id="152" name="Straight Arrow Connector 151"/>
              <p:cNvCxnSpPr>
                <a:cxnSpLocks/>
              </p:cNvCxnSpPr>
              <p:nvPr/>
            </p:nvCxnSpPr>
            <p:spPr>
              <a:xfrm flipV="1">
                <a:off x="7629684" y="11231208"/>
                <a:ext cx="457200" cy="2149"/>
              </a:xfrm>
              <a:prstGeom prst="straightConnector1">
                <a:avLst/>
              </a:prstGeom>
              <a:noFill/>
              <a:ln w="76200" cap="flat" cmpd="sng">
                <a:solidFill>
                  <a:srgbClr val="44546A"/>
                </a:solidFill>
                <a:prstDash val="solid"/>
                <a:round/>
                <a:headEnd type="none" w="sm" len="sm"/>
                <a:tailEnd type="stealth" w="med" len="med"/>
              </a:ln>
              <a:effectLst>
                <a:outerShdw blurRad="50800" dist="38100" dir="2700000" algn="tl" rotWithShape="0">
                  <a:prstClr val="black">
                    <a:alpha val="40000"/>
                  </a:prstClr>
                </a:outerShdw>
              </a:effectLst>
            </p:spPr>
          </p:cxnSp>
          <p:sp>
            <p:nvSpPr>
              <p:cNvPr id="157" name="Rounded Rectangle 156"/>
              <p:cNvSpPr/>
              <p:nvPr/>
            </p:nvSpPr>
            <p:spPr>
              <a:xfrm>
                <a:off x="8230496" y="10989316"/>
                <a:ext cx="2700808" cy="483783"/>
              </a:xfrm>
              <a:prstGeom prst="roundRect">
                <a:avLst>
                  <a:gd name="adj" fmla="val 16667"/>
                </a:avLst>
              </a:prstGeom>
              <a:solidFill>
                <a:srgbClr val="9CC2E5"/>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lstStyle/>
              <a:p>
                <a:pPr marL="0" marR="0" algn="ctr">
                  <a:lnSpc>
                    <a:spcPct val="115000"/>
                  </a:lnSpc>
                  <a:spcBef>
                    <a:spcPts val="0"/>
                  </a:spcBef>
                  <a:spcAft>
                    <a:spcPts val="0"/>
                  </a:spcAft>
                </a:pPr>
                <a:r>
                  <a:rPr lang="en-US" sz="2000" dirty="0">
                    <a:solidFill>
                      <a:schemeClr val="tx1">
                        <a:lumMod val="75000"/>
                        <a:lumOff val="25000"/>
                      </a:schemeClr>
                    </a:solidFill>
                    <a:effectLst/>
                    <a:latin typeface="+mj-lt"/>
                    <a:ea typeface="Century Gothic" panose="020B0502020202020204" pitchFamily="34" charset="0"/>
                    <a:cs typeface="Century Gothic" panose="020B0502020202020204" pitchFamily="34" charset="0"/>
                  </a:rPr>
                  <a:t>EVI Change Map</a:t>
                </a:r>
                <a:endParaRPr lang="en-US" sz="2000" dirty="0">
                  <a:solidFill>
                    <a:schemeClr val="tx1">
                      <a:lumMod val="75000"/>
                      <a:lumOff val="25000"/>
                    </a:schemeClr>
                  </a:solidFill>
                  <a:effectLst/>
                  <a:latin typeface="+mj-lt"/>
                  <a:ea typeface="Arial" panose="020B0604020202020204" pitchFamily="34" charset="0"/>
                </a:endParaRPr>
              </a:p>
            </p:txBody>
          </p:sp>
          <p:cxnSp>
            <p:nvCxnSpPr>
              <p:cNvPr id="158" name="Straight Arrow Connector 157"/>
              <p:cNvCxnSpPr>
                <a:cxnSpLocks/>
              </p:cNvCxnSpPr>
              <p:nvPr/>
            </p:nvCxnSpPr>
            <p:spPr>
              <a:xfrm flipV="1">
                <a:off x="7629684" y="11842397"/>
                <a:ext cx="457200" cy="2149"/>
              </a:xfrm>
              <a:prstGeom prst="straightConnector1">
                <a:avLst/>
              </a:prstGeom>
              <a:noFill/>
              <a:ln w="76200" cap="flat" cmpd="sng">
                <a:solidFill>
                  <a:srgbClr val="44546A"/>
                </a:solidFill>
                <a:prstDash val="solid"/>
                <a:round/>
                <a:headEnd type="none" w="sm" len="sm"/>
                <a:tailEnd type="stealth" w="med" len="med"/>
              </a:ln>
              <a:effectLst>
                <a:outerShdw blurRad="50800" dist="38100" dir="2700000" algn="tl" rotWithShape="0">
                  <a:prstClr val="black">
                    <a:alpha val="40000"/>
                  </a:prstClr>
                </a:outerShdw>
              </a:effectLst>
            </p:spPr>
          </p:cxnSp>
          <p:sp>
            <p:nvSpPr>
              <p:cNvPr id="159" name="Rounded Rectangle 158"/>
              <p:cNvSpPr/>
              <p:nvPr/>
            </p:nvSpPr>
            <p:spPr>
              <a:xfrm>
                <a:off x="8230496" y="11612522"/>
                <a:ext cx="2700808" cy="736528"/>
              </a:xfrm>
              <a:prstGeom prst="roundRect">
                <a:avLst>
                  <a:gd name="adj" fmla="val 16667"/>
                </a:avLst>
              </a:prstGeom>
              <a:solidFill>
                <a:srgbClr val="9CC2E5"/>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lstStyle/>
              <a:p>
                <a:pPr marL="0" marR="0" algn="ctr">
                  <a:lnSpc>
                    <a:spcPct val="115000"/>
                  </a:lnSpc>
                  <a:spcBef>
                    <a:spcPts val="0"/>
                  </a:spcBef>
                  <a:spcAft>
                    <a:spcPts val="0"/>
                  </a:spcAft>
                </a:pPr>
                <a:r>
                  <a:rPr lang="en-US" sz="2000" dirty="0">
                    <a:solidFill>
                      <a:schemeClr val="tx1">
                        <a:lumMod val="75000"/>
                        <a:lumOff val="25000"/>
                      </a:schemeClr>
                    </a:solidFill>
                    <a:latin typeface="+mj-lt"/>
                    <a:ea typeface="Century Gothic" panose="020B0502020202020204" pitchFamily="34" charset="0"/>
                    <a:cs typeface="Century Gothic" panose="020B0502020202020204" pitchFamily="34" charset="0"/>
                  </a:rPr>
                  <a:t>ND</a:t>
                </a:r>
                <a:r>
                  <a:rPr lang="en-US" sz="2000" dirty="0">
                    <a:solidFill>
                      <a:schemeClr val="tx1">
                        <a:lumMod val="75000"/>
                        <a:lumOff val="25000"/>
                      </a:schemeClr>
                    </a:solidFill>
                    <a:effectLst/>
                    <a:latin typeface="+mj-lt"/>
                    <a:ea typeface="Century Gothic" panose="020B0502020202020204" pitchFamily="34" charset="0"/>
                    <a:cs typeface="Century Gothic" panose="020B0502020202020204" pitchFamily="34" charset="0"/>
                  </a:rPr>
                  <a:t>VI Change </a:t>
                </a:r>
                <a:r>
                  <a:rPr lang="en-US" sz="2000" dirty="0">
                    <a:solidFill>
                      <a:schemeClr val="tx1">
                        <a:lumMod val="75000"/>
                        <a:lumOff val="25000"/>
                      </a:schemeClr>
                    </a:solidFill>
                    <a:latin typeface="+mj-lt"/>
                    <a:ea typeface="Century Gothic" panose="020B0502020202020204" pitchFamily="34" charset="0"/>
                    <a:cs typeface="Century Gothic" panose="020B0502020202020204" pitchFamily="34" charset="0"/>
                  </a:rPr>
                  <a:t>M</a:t>
                </a:r>
                <a:r>
                  <a:rPr lang="en-US" sz="2000" dirty="0">
                    <a:solidFill>
                      <a:schemeClr val="tx1">
                        <a:lumMod val="75000"/>
                        <a:lumOff val="25000"/>
                      </a:schemeClr>
                    </a:solidFill>
                    <a:effectLst/>
                    <a:latin typeface="+mj-lt"/>
                    <a:ea typeface="Century Gothic" panose="020B0502020202020204" pitchFamily="34" charset="0"/>
                    <a:cs typeface="Century Gothic" panose="020B0502020202020204" pitchFamily="34" charset="0"/>
                  </a:rPr>
                  <a:t>ap</a:t>
                </a:r>
                <a:endParaRPr lang="en-US" sz="2000" dirty="0">
                  <a:solidFill>
                    <a:schemeClr val="tx1">
                      <a:lumMod val="75000"/>
                      <a:lumOff val="25000"/>
                    </a:schemeClr>
                  </a:solidFill>
                  <a:effectLst/>
                  <a:latin typeface="+mj-lt"/>
                  <a:ea typeface="Arial" panose="020B0604020202020204" pitchFamily="34" charset="0"/>
                </a:endParaRPr>
              </a:p>
            </p:txBody>
          </p:sp>
        </p:grpSp>
      </p:grpSp>
      <p:grpSp>
        <p:nvGrpSpPr>
          <p:cNvPr id="54" name="Group 53">
            <a:extLst>
              <a:ext uri="{FF2B5EF4-FFF2-40B4-BE49-F238E27FC236}">
                <a16:creationId xmlns="" xmlns:a16="http://schemas.microsoft.com/office/drawing/2014/main" id="{EA7D4FC9-6F54-4022-ABE6-521B95D6ADB0}"/>
              </a:ext>
            </a:extLst>
          </p:cNvPr>
          <p:cNvGrpSpPr/>
          <p:nvPr/>
        </p:nvGrpSpPr>
        <p:grpSpPr>
          <a:xfrm>
            <a:off x="12968443" y="17854554"/>
            <a:ext cx="2325589" cy="3293209"/>
            <a:chOff x="21928028" y="22055116"/>
            <a:chExt cx="1990842" cy="2840879"/>
          </a:xfrm>
        </p:grpSpPr>
        <p:sp>
          <p:nvSpPr>
            <p:cNvPr id="160" name="TextBox 159">
              <a:extLst>
                <a:ext uri="{FF2B5EF4-FFF2-40B4-BE49-F238E27FC236}">
                  <a16:creationId xmlns="" xmlns:a16="http://schemas.microsoft.com/office/drawing/2014/main" id="{D478AE28-1C7C-4A3C-8820-D3834F43C3DB}"/>
                </a:ext>
              </a:extLst>
            </p:cNvPr>
            <p:cNvSpPr txBox="1"/>
            <p:nvPr/>
          </p:nvSpPr>
          <p:spPr>
            <a:xfrm>
              <a:off x="22130534" y="22055116"/>
              <a:ext cx="1788336" cy="284087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rPr>
                <a:t>Coffee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rPr>
                <a:t>Exposed Soil/Urban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rPr>
                <a:t>Grassland/Pasture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rPr>
                <a:t>Mangrove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rPr>
                <a:t>Melina/Teak</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rPr>
                <a:t>Natural Palm</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rPr>
                <a:t>Palm Plantation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schemeClr val="tx1">
                      <a:lumMod val="75000"/>
                      <a:lumOff val="25000"/>
                    </a:schemeClr>
                  </a:solidFill>
                  <a:effectLst/>
                  <a:uLnTx/>
                  <a:uFillTx/>
                </a:rPr>
                <a:t>Páramos</a:t>
              </a:r>
              <a:endParaRPr kumimoji="0" lang="en-US" sz="1600" b="0" i="0" u="none" strike="noStrike" kern="0" cap="none" spc="0" normalizeH="0" baseline="0" noProof="0" dirty="0">
                <a:ln>
                  <a:noFill/>
                </a:ln>
                <a:solidFill>
                  <a:schemeClr val="tx1">
                    <a:lumMod val="75000"/>
                    <a:lumOff val="25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rPr>
                <a:t>Pineapple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rPr>
                <a:t>Primary Forest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rPr>
                <a:t>Secondary Forest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rPr>
                <a:t>Water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rPr>
                <a:t>Wetlands</a:t>
              </a:r>
            </a:p>
          </p:txBody>
        </p:sp>
        <p:grpSp>
          <p:nvGrpSpPr>
            <p:cNvPr id="37" name="Group 36">
              <a:extLst>
                <a:ext uri="{FF2B5EF4-FFF2-40B4-BE49-F238E27FC236}">
                  <a16:creationId xmlns="" xmlns:a16="http://schemas.microsoft.com/office/drawing/2014/main" id="{AD1D5FAB-54B8-49AD-BDE8-E0E0A822C481}"/>
                </a:ext>
              </a:extLst>
            </p:cNvPr>
            <p:cNvGrpSpPr/>
            <p:nvPr/>
          </p:nvGrpSpPr>
          <p:grpSpPr>
            <a:xfrm>
              <a:off x="21928028" y="22124661"/>
              <a:ext cx="148856" cy="2700666"/>
              <a:chOff x="21928028" y="22124661"/>
              <a:chExt cx="148856" cy="2700666"/>
            </a:xfrm>
          </p:grpSpPr>
          <p:sp>
            <p:nvSpPr>
              <p:cNvPr id="166" name="Rectangle 165">
                <a:extLst>
                  <a:ext uri="{FF2B5EF4-FFF2-40B4-BE49-F238E27FC236}">
                    <a16:creationId xmlns="" xmlns:a16="http://schemas.microsoft.com/office/drawing/2014/main" id="{2CD06F93-EC29-4487-AB25-5B2F62AB9FBF}"/>
                  </a:ext>
                </a:extLst>
              </p:cNvPr>
              <p:cNvSpPr/>
              <p:nvPr/>
            </p:nvSpPr>
            <p:spPr>
              <a:xfrm>
                <a:off x="21928028" y="22124661"/>
                <a:ext cx="148856" cy="148856"/>
              </a:xfrm>
              <a:prstGeom prst="rect">
                <a:avLst/>
              </a:prstGeom>
              <a:solidFill>
                <a:srgbClr val="FF6C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7" name="Rectangle 166">
                <a:extLst>
                  <a:ext uri="{FF2B5EF4-FFF2-40B4-BE49-F238E27FC236}">
                    <a16:creationId xmlns="" xmlns:a16="http://schemas.microsoft.com/office/drawing/2014/main" id="{633C3326-D2EA-46B7-813B-C284329190A2}"/>
                  </a:ext>
                </a:extLst>
              </p:cNvPr>
              <p:cNvSpPr/>
              <p:nvPr/>
            </p:nvSpPr>
            <p:spPr>
              <a:xfrm>
                <a:off x="21928028" y="22337312"/>
                <a:ext cx="148856" cy="148856"/>
              </a:xfrm>
              <a:prstGeom prst="rect">
                <a:avLst/>
              </a:prstGeom>
              <a:solidFill>
                <a:srgbClr val="9A551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8" name="Rectangle 167">
                <a:extLst>
                  <a:ext uri="{FF2B5EF4-FFF2-40B4-BE49-F238E27FC236}">
                    <a16:creationId xmlns="" xmlns:a16="http://schemas.microsoft.com/office/drawing/2014/main" id="{9F237ECD-0D42-49BC-8BB1-B3996CC0A85A}"/>
                  </a:ext>
                </a:extLst>
              </p:cNvPr>
              <p:cNvSpPr/>
              <p:nvPr/>
            </p:nvSpPr>
            <p:spPr>
              <a:xfrm>
                <a:off x="21928028" y="22549963"/>
                <a:ext cx="148856" cy="148856"/>
              </a:xfrm>
              <a:prstGeom prst="rect">
                <a:avLst/>
              </a:prstGeom>
              <a:solidFill>
                <a:srgbClr val="C7FFC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9" name="Rectangle 168">
                <a:extLst>
                  <a:ext uri="{FF2B5EF4-FFF2-40B4-BE49-F238E27FC236}">
                    <a16:creationId xmlns="" xmlns:a16="http://schemas.microsoft.com/office/drawing/2014/main" id="{E15B47A4-7498-464B-B17A-792A5B70C1B4}"/>
                  </a:ext>
                </a:extLst>
              </p:cNvPr>
              <p:cNvSpPr/>
              <p:nvPr/>
            </p:nvSpPr>
            <p:spPr>
              <a:xfrm>
                <a:off x="21928028" y="22762614"/>
                <a:ext cx="148856" cy="148856"/>
              </a:xfrm>
              <a:prstGeom prst="rect">
                <a:avLst/>
              </a:prstGeom>
              <a:solidFill>
                <a:srgbClr val="03FDC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0" name="Rectangle 169">
                <a:extLst>
                  <a:ext uri="{FF2B5EF4-FFF2-40B4-BE49-F238E27FC236}">
                    <a16:creationId xmlns="" xmlns:a16="http://schemas.microsoft.com/office/drawing/2014/main" id="{9528E746-83D0-4CD7-96D5-202B85AFDE95}"/>
                  </a:ext>
                </a:extLst>
              </p:cNvPr>
              <p:cNvSpPr/>
              <p:nvPr/>
            </p:nvSpPr>
            <p:spPr>
              <a:xfrm>
                <a:off x="21928028" y="22975265"/>
                <a:ext cx="148856" cy="148856"/>
              </a:xfrm>
              <a:prstGeom prst="rect">
                <a:avLst/>
              </a:prstGeom>
              <a:solidFill>
                <a:srgbClr val="F805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1" name="Rectangle 170">
                <a:extLst>
                  <a:ext uri="{FF2B5EF4-FFF2-40B4-BE49-F238E27FC236}">
                    <a16:creationId xmlns="" xmlns:a16="http://schemas.microsoft.com/office/drawing/2014/main" id="{59C71CB3-692E-4870-A464-7F7B23704A7A}"/>
                  </a:ext>
                </a:extLst>
              </p:cNvPr>
              <p:cNvSpPr/>
              <p:nvPr/>
            </p:nvSpPr>
            <p:spPr>
              <a:xfrm>
                <a:off x="21928028" y="23187916"/>
                <a:ext cx="148856" cy="148856"/>
              </a:xfrm>
              <a:prstGeom prst="rect">
                <a:avLst/>
              </a:prstGeom>
              <a:solidFill>
                <a:srgbClr val="FDBFB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4" name="Rectangle 173">
                <a:extLst>
                  <a:ext uri="{FF2B5EF4-FFF2-40B4-BE49-F238E27FC236}">
                    <a16:creationId xmlns="" xmlns:a16="http://schemas.microsoft.com/office/drawing/2014/main" id="{6CC596EA-B2FA-4B4F-9E51-CB9E8ECA0DC1}"/>
                  </a:ext>
                </a:extLst>
              </p:cNvPr>
              <p:cNvSpPr/>
              <p:nvPr/>
            </p:nvSpPr>
            <p:spPr>
              <a:xfrm>
                <a:off x="21928028" y="23400567"/>
                <a:ext cx="148856" cy="148856"/>
              </a:xfrm>
              <a:prstGeom prst="rect">
                <a:avLst/>
              </a:prstGeom>
              <a:solidFill>
                <a:srgbClr val="FFFC0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8" name="Rectangle 177">
                <a:extLst>
                  <a:ext uri="{FF2B5EF4-FFF2-40B4-BE49-F238E27FC236}">
                    <a16:creationId xmlns="" xmlns:a16="http://schemas.microsoft.com/office/drawing/2014/main" id="{206DDDB0-E0DE-4D3B-92B9-D59B5F6809E8}"/>
                  </a:ext>
                </a:extLst>
              </p:cNvPr>
              <p:cNvSpPr/>
              <p:nvPr/>
            </p:nvSpPr>
            <p:spPr>
              <a:xfrm>
                <a:off x="21928028" y="23613218"/>
                <a:ext cx="148856" cy="148856"/>
              </a:xfrm>
              <a:prstGeom prst="rect">
                <a:avLst/>
              </a:prstGeom>
              <a:solidFill>
                <a:srgbClr val="F21BE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9" name="Rectangle 178">
                <a:extLst>
                  <a:ext uri="{FF2B5EF4-FFF2-40B4-BE49-F238E27FC236}">
                    <a16:creationId xmlns="" xmlns:a16="http://schemas.microsoft.com/office/drawing/2014/main" id="{55E740EC-156B-4877-A555-A5F9D6760E21}"/>
                  </a:ext>
                </a:extLst>
              </p:cNvPr>
              <p:cNvSpPr/>
              <p:nvPr/>
            </p:nvSpPr>
            <p:spPr>
              <a:xfrm>
                <a:off x="21928028" y="23825869"/>
                <a:ext cx="148856" cy="148856"/>
              </a:xfrm>
              <a:prstGeom prst="rect">
                <a:avLst/>
              </a:prstGeom>
              <a:solidFill>
                <a:srgbClr val="A603F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0" name="Rectangle 179">
                <a:extLst>
                  <a:ext uri="{FF2B5EF4-FFF2-40B4-BE49-F238E27FC236}">
                    <a16:creationId xmlns="" xmlns:a16="http://schemas.microsoft.com/office/drawing/2014/main" id="{70F5E4C5-A145-46E6-BCE4-5A1F4D9CD30D}"/>
                  </a:ext>
                </a:extLst>
              </p:cNvPr>
              <p:cNvSpPr/>
              <p:nvPr/>
            </p:nvSpPr>
            <p:spPr>
              <a:xfrm>
                <a:off x="21928028" y="24038520"/>
                <a:ext cx="148856" cy="148856"/>
              </a:xfrm>
              <a:prstGeom prst="rect">
                <a:avLst/>
              </a:prstGeom>
              <a:solidFill>
                <a:srgbClr val="2262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1" name="Rectangle 180">
                <a:extLst>
                  <a:ext uri="{FF2B5EF4-FFF2-40B4-BE49-F238E27FC236}">
                    <a16:creationId xmlns="" xmlns:a16="http://schemas.microsoft.com/office/drawing/2014/main" id="{E06047B6-A5F8-43C5-865E-D54279BEEF28}"/>
                  </a:ext>
                </a:extLst>
              </p:cNvPr>
              <p:cNvSpPr/>
              <p:nvPr/>
            </p:nvSpPr>
            <p:spPr>
              <a:xfrm>
                <a:off x="21928028" y="24251171"/>
                <a:ext cx="148856" cy="148856"/>
              </a:xfrm>
              <a:prstGeom prst="rect">
                <a:avLst/>
              </a:prstGeom>
              <a:solidFill>
                <a:srgbClr val="4FBF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2" name="Rectangle 181">
                <a:extLst>
                  <a:ext uri="{FF2B5EF4-FFF2-40B4-BE49-F238E27FC236}">
                    <a16:creationId xmlns="" xmlns:a16="http://schemas.microsoft.com/office/drawing/2014/main" id="{96545AC5-EAD6-4BAA-ADF6-DB46F947A170}"/>
                  </a:ext>
                </a:extLst>
              </p:cNvPr>
              <p:cNvSpPr/>
              <p:nvPr/>
            </p:nvSpPr>
            <p:spPr>
              <a:xfrm>
                <a:off x="21928028" y="24463822"/>
                <a:ext cx="148856" cy="148856"/>
              </a:xfrm>
              <a:prstGeom prst="rect">
                <a:avLst/>
              </a:prstGeom>
              <a:solidFill>
                <a:srgbClr val="0558E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3" name="Rectangle 182">
                <a:extLst>
                  <a:ext uri="{FF2B5EF4-FFF2-40B4-BE49-F238E27FC236}">
                    <a16:creationId xmlns="" xmlns:a16="http://schemas.microsoft.com/office/drawing/2014/main" id="{1B096694-FE49-4957-AEEF-C96700EED8B9}"/>
                  </a:ext>
                </a:extLst>
              </p:cNvPr>
              <p:cNvSpPr/>
              <p:nvPr/>
            </p:nvSpPr>
            <p:spPr>
              <a:xfrm>
                <a:off x="21928028" y="24676471"/>
                <a:ext cx="148856" cy="148856"/>
              </a:xfrm>
              <a:prstGeom prst="rect">
                <a:avLst/>
              </a:prstGeom>
              <a:solidFill>
                <a:srgbClr val="6BB4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pic>
        <p:nvPicPr>
          <p:cNvPr id="144" name="Picture 14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342670" y="10327499"/>
            <a:ext cx="3303636" cy="231254"/>
          </a:xfrm>
          <a:prstGeom prst="rect">
            <a:avLst/>
          </a:prstGeom>
        </p:spPr>
      </p:pic>
      <p:sp>
        <p:nvSpPr>
          <p:cNvPr id="145" name="Rectangle 144"/>
          <p:cNvSpPr/>
          <p:nvPr/>
        </p:nvSpPr>
        <p:spPr>
          <a:xfrm>
            <a:off x="17307857" y="10031203"/>
            <a:ext cx="3635216" cy="385538"/>
          </a:xfrm>
          <a:prstGeom prst="rect">
            <a:avLst/>
          </a:prstGeom>
          <a:noFill/>
          <a:ln>
            <a:noFill/>
          </a:ln>
        </p:spPr>
        <p:txBody>
          <a:bodyPr spcFirstLastPara="1" wrap="square" lIns="91425" tIns="45700" rIns="91425" bIns="45700" anchor="t" anchorCtr="0"/>
          <a:lstStyle/>
          <a:p>
            <a:pPr marL="0" marR="0">
              <a:lnSpc>
                <a:spcPct val="115000"/>
              </a:lnSpc>
              <a:spcBef>
                <a:spcPts val="0"/>
              </a:spcBef>
              <a:spcAft>
                <a:spcPts val="0"/>
              </a:spcAft>
            </a:pPr>
            <a:r>
              <a:rPr lang="en-US" sz="1600" dirty="0">
                <a:solidFill>
                  <a:srgbClr val="FFFFFF"/>
                </a:solidFill>
                <a:effectLst/>
                <a:latin typeface="Century Gothic" panose="020B0502020202020204" pitchFamily="34" charset="0"/>
                <a:ea typeface="Century Gothic" panose="020B0502020202020204" pitchFamily="34" charset="0"/>
                <a:cs typeface="Century Gothic" panose="020B0502020202020204" pitchFamily="34" charset="0"/>
              </a:rPr>
              <a:t>0   </a:t>
            </a:r>
            <a:r>
              <a:rPr lang="en-US" sz="1600" dirty="0" smtClean="0">
                <a:solidFill>
                  <a:srgbClr val="FFFFFF"/>
                </a:solidFill>
                <a:effectLst/>
                <a:latin typeface="Century Gothic" panose="020B0502020202020204" pitchFamily="34" charset="0"/>
                <a:ea typeface="Century Gothic" panose="020B0502020202020204" pitchFamily="34" charset="0"/>
                <a:cs typeface="Century Gothic" panose="020B0502020202020204" pitchFamily="34" charset="0"/>
              </a:rPr>
              <a:t>5    </a:t>
            </a:r>
            <a:r>
              <a:rPr lang="en-US" sz="1600" dirty="0" smtClean="0">
                <a:solidFill>
                  <a:srgbClr val="FFFFFF"/>
                </a:solidFill>
                <a:latin typeface="Century Gothic" panose="020B0502020202020204" pitchFamily="34" charset="0"/>
                <a:ea typeface="Century Gothic" panose="020B0502020202020204" pitchFamily="34" charset="0"/>
                <a:cs typeface="Century Gothic" panose="020B0502020202020204" pitchFamily="34" charset="0"/>
              </a:rPr>
              <a:t>10</a:t>
            </a:r>
            <a:r>
              <a:rPr lang="en-US" sz="1600" dirty="0" smtClean="0">
                <a:solidFill>
                  <a:srgbClr val="FFFFFF"/>
                </a:solidFill>
                <a:effectLst/>
                <a:latin typeface="Century Gothic" panose="020B0502020202020204" pitchFamily="34" charset="0"/>
                <a:ea typeface="Century Gothic" panose="020B0502020202020204" pitchFamily="34" charset="0"/>
                <a:cs typeface="Century Gothic" panose="020B0502020202020204" pitchFamily="34" charset="0"/>
              </a:rPr>
              <a:t>       20       30        40</a:t>
            </a:r>
            <a:endParaRPr lang="en-US" sz="1600" dirty="0">
              <a:effectLst/>
              <a:latin typeface="Arial" panose="020B0604020202020204" pitchFamily="34" charset="0"/>
              <a:ea typeface="Arial" panose="020B0604020202020204" pitchFamily="34" charset="0"/>
            </a:endParaRPr>
          </a:p>
        </p:txBody>
      </p:sp>
      <p:grpSp>
        <p:nvGrpSpPr>
          <p:cNvPr id="71" name="Group 70">
            <a:extLst>
              <a:ext uri="{FF2B5EF4-FFF2-40B4-BE49-F238E27FC236}">
                <a16:creationId xmlns="" xmlns:a16="http://schemas.microsoft.com/office/drawing/2014/main" id="{3317FC3A-00EF-4129-9BCC-60785E6FB8D3}"/>
              </a:ext>
            </a:extLst>
          </p:cNvPr>
          <p:cNvGrpSpPr/>
          <p:nvPr/>
        </p:nvGrpSpPr>
        <p:grpSpPr>
          <a:xfrm>
            <a:off x="9968583" y="24218486"/>
            <a:ext cx="2198327" cy="2675150"/>
            <a:chOff x="10050003" y="24156512"/>
            <a:chExt cx="2198327" cy="2675150"/>
          </a:xfrm>
        </p:grpSpPr>
        <p:pic>
          <p:nvPicPr>
            <p:cNvPr id="164" name="Picture 163">
              <a:extLst>
                <a:ext uri="{FF2B5EF4-FFF2-40B4-BE49-F238E27FC236}">
                  <a16:creationId xmlns="" xmlns:a16="http://schemas.microsoft.com/office/drawing/2014/main" id="{E83171A9-B6C1-40D3-BA20-C9E2C504239D}"/>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78845" t="62862" r="15628" b="19362"/>
            <a:stretch/>
          </p:blipFill>
          <p:spPr>
            <a:xfrm>
              <a:off x="10050003" y="24357193"/>
              <a:ext cx="469994" cy="1956058"/>
            </a:xfrm>
            <a:prstGeom prst="rect">
              <a:avLst/>
            </a:prstGeom>
          </p:spPr>
        </p:pic>
        <p:sp>
          <p:nvSpPr>
            <p:cNvPr id="189" name="Rectangle 188">
              <a:extLst>
                <a:ext uri="{FF2B5EF4-FFF2-40B4-BE49-F238E27FC236}">
                  <a16:creationId xmlns="" xmlns:a16="http://schemas.microsoft.com/office/drawing/2014/main" id="{0037F93C-A043-4225-B9B8-A4F027F9A534}"/>
                </a:ext>
              </a:extLst>
            </p:cNvPr>
            <p:cNvSpPr/>
            <p:nvPr/>
          </p:nvSpPr>
          <p:spPr>
            <a:xfrm>
              <a:off x="10129458" y="24156512"/>
              <a:ext cx="2118872" cy="732795"/>
            </a:xfrm>
            <a:prstGeom prst="rect">
              <a:avLst/>
            </a:prstGeom>
            <a:noFill/>
            <a:ln>
              <a:noFill/>
            </a:ln>
          </p:spPr>
          <p:txBody>
            <a:bodyPr spcFirstLastPara="1" wrap="square" lIns="91425" tIns="45700" rIns="91425" bIns="45700" anchor="t" anchorCtr="0">
              <a:noAutofit/>
            </a:bodyPr>
            <a:lstStyle/>
            <a:p>
              <a:pPr marL="0" marR="0">
                <a:lnSpc>
                  <a:spcPct val="115000"/>
                </a:lnSpc>
                <a:spcBef>
                  <a:spcPts val="0"/>
                </a:spcBef>
                <a:spcAft>
                  <a:spcPts val="0"/>
                </a:spcAft>
              </a:pPr>
              <a:r>
                <a:rPr lang="en-US" sz="2000" dirty="0">
                  <a:solidFill>
                    <a:schemeClr val="tx1">
                      <a:lumMod val="75000"/>
                      <a:lumOff val="25000"/>
                    </a:schemeClr>
                  </a:solidFill>
                  <a:latin typeface="Century Gothic" panose="020B0502020202020204" pitchFamily="34" charset="0"/>
                  <a:ea typeface="Times New Roman" panose="02020603050405020304" pitchFamily="18" charset="0"/>
                </a:rPr>
                <a:t>Increased EVI</a:t>
              </a:r>
              <a:endParaRPr lang="en-US" sz="2000" dirty="0">
                <a:solidFill>
                  <a:schemeClr val="tx1">
                    <a:lumMod val="75000"/>
                    <a:lumOff val="25000"/>
                  </a:schemeClr>
                </a:solidFill>
                <a:effectLst/>
                <a:latin typeface="Times New Roman" panose="02020603050405020304" pitchFamily="18" charset="0"/>
                <a:ea typeface="Times New Roman" panose="02020603050405020304" pitchFamily="18" charset="0"/>
              </a:endParaRPr>
            </a:p>
          </p:txBody>
        </p:sp>
        <p:sp>
          <p:nvSpPr>
            <p:cNvPr id="190" name="Rectangle 189">
              <a:extLst>
                <a:ext uri="{FF2B5EF4-FFF2-40B4-BE49-F238E27FC236}">
                  <a16:creationId xmlns="" xmlns:a16="http://schemas.microsoft.com/office/drawing/2014/main" id="{2901D9D6-8789-460F-8AA6-BE33A5229362}"/>
                </a:ext>
              </a:extLst>
            </p:cNvPr>
            <p:cNvSpPr/>
            <p:nvPr/>
          </p:nvSpPr>
          <p:spPr>
            <a:xfrm>
              <a:off x="10123734" y="26098867"/>
              <a:ext cx="2118872" cy="732795"/>
            </a:xfrm>
            <a:prstGeom prst="rect">
              <a:avLst/>
            </a:prstGeom>
            <a:noFill/>
            <a:ln>
              <a:noFill/>
            </a:ln>
          </p:spPr>
          <p:txBody>
            <a:bodyPr spcFirstLastPara="1" wrap="square" lIns="91425" tIns="45700" rIns="91425" bIns="45700" anchor="t" anchorCtr="0">
              <a:noAutofit/>
            </a:bodyPr>
            <a:lstStyle/>
            <a:p>
              <a:pPr marL="0" marR="0">
                <a:lnSpc>
                  <a:spcPct val="115000"/>
                </a:lnSpc>
                <a:spcBef>
                  <a:spcPts val="0"/>
                </a:spcBef>
                <a:spcAft>
                  <a:spcPts val="0"/>
                </a:spcAft>
              </a:pPr>
              <a:r>
                <a:rPr lang="en-US" sz="2000" dirty="0">
                  <a:solidFill>
                    <a:schemeClr val="tx1">
                      <a:lumMod val="75000"/>
                      <a:lumOff val="25000"/>
                    </a:schemeClr>
                  </a:solidFill>
                  <a:latin typeface="Century Gothic" panose="020B0502020202020204" pitchFamily="34" charset="0"/>
                  <a:ea typeface="Times New Roman" panose="02020603050405020304" pitchFamily="18" charset="0"/>
                </a:rPr>
                <a:t>Decreased EVI</a:t>
              </a:r>
              <a:endParaRPr lang="en-US" sz="2000" dirty="0">
                <a:solidFill>
                  <a:schemeClr val="tx1">
                    <a:lumMod val="75000"/>
                    <a:lumOff val="25000"/>
                  </a:schemeClr>
                </a:solidFill>
                <a:effectLst/>
                <a:latin typeface="Times New Roman" panose="02020603050405020304" pitchFamily="18" charset="0"/>
                <a:ea typeface="Times New Roman" panose="02020603050405020304" pitchFamily="18" charset="0"/>
              </a:endParaRPr>
            </a:p>
          </p:txBody>
        </p:sp>
      </p:grpSp>
      <p:sp>
        <p:nvSpPr>
          <p:cNvPr id="81" name="TextBox 80">
            <a:extLst>
              <a:ext uri="{FF2B5EF4-FFF2-40B4-BE49-F238E27FC236}">
                <a16:creationId xmlns="" xmlns:a16="http://schemas.microsoft.com/office/drawing/2014/main" id="{8CF1BF62-3540-4B3B-B12B-242DBD9917D7}"/>
              </a:ext>
            </a:extLst>
          </p:cNvPr>
          <p:cNvSpPr txBox="1"/>
          <p:nvPr/>
        </p:nvSpPr>
        <p:spPr>
          <a:xfrm>
            <a:off x="4329597" y="20880386"/>
            <a:ext cx="4440556" cy="461665"/>
          </a:xfrm>
          <a:prstGeom prst="rect">
            <a:avLst/>
          </a:prstGeom>
          <a:noFill/>
        </p:spPr>
        <p:txBody>
          <a:bodyPr wrap="square" rtlCol="0">
            <a:spAutoFit/>
          </a:bodyPr>
          <a:lstStyle/>
          <a:p>
            <a:pPr algn="ctr"/>
            <a:r>
              <a:rPr lang="en-US" sz="2400" dirty="0">
                <a:latin typeface="Garamond" panose="02020404030301010803" pitchFamily="18" charset="0"/>
              </a:rPr>
              <a:t>Median NDVI and EVI time series</a:t>
            </a:r>
          </a:p>
        </p:txBody>
      </p:sp>
      <p:sp>
        <p:nvSpPr>
          <p:cNvPr id="203" name="TextBox 202">
            <a:extLst>
              <a:ext uri="{FF2B5EF4-FFF2-40B4-BE49-F238E27FC236}">
                <a16:creationId xmlns="" xmlns:a16="http://schemas.microsoft.com/office/drawing/2014/main" id="{E6931C48-9492-4C7A-9CC5-083D568DE4C1}"/>
              </a:ext>
            </a:extLst>
          </p:cNvPr>
          <p:cNvSpPr txBox="1"/>
          <p:nvPr/>
        </p:nvSpPr>
        <p:spPr>
          <a:xfrm>
            <a:off x="3205402" y="27748009"/>
            <a:ext cx="6774312" cy="461665"/>
          </a:xfrm>
          <a:prstGeom prst="rect">
            <a:avLst/>
          </a:prstGeom>
          <a:noFill/>
        </p:spPr>
        <p:txBody>
          <a:bodyPr wrap="square" rtlCol="0">
            <a:spAutoFit/>
          </a:bodyPr>
          <a:lstStyle/>
          <a:p>
            <a:pPr algn="ctr"/>
            <a:r>
              <a:rPr lang="en-US" sz="2400" dirty="0">
                <a:latin typeface="Garamond" panose="02020404030301010803" pitchFamily="18" charset="0"/>
              </a:rPr>
              <a:t>EVI change comparing 1986 and 2018 through 2019 </a:t>
            </a:r>
          </a:p>
        </p:txBody>
      </p:sp>
      <p:sp>
        <p:nvSpPr>
          <p:cNvPr id="204" name="TextBox 203">
            <a:extLst>
              <a:ext uri="{FF2B5EF4-FFF2-40B4-BE49-F238E27FC236}">
                <a16:creationId xmlns="" xmlns:a16="http://schemas.microsoft.com/office/drawing/2014/main" id="{E1C67361-640F-4F54-B34A-3447827E2055}"/>
              </a:ext>
            </a:extLst>
          </p:cNvPr>
          <p:cNvSpPr txBox="1"/>
          <p:nvPr/>
        </p:nvSpPr>
        <p:spPr>
          <a:xfrm>
            <a:off x="13965782" y="24838977"/>
            <a:ext cx="9011618" cy="461665"/>
          </a:xfrm>
          <a:prstGeom prst="rect">
            <a:avLst/>
          </a:prstGeom>
          <a:noFill/>
        </p:spPr>
        <p:txBody>
          <a:bodyPr wrap="square" rtlCol="0">
            <a:spAutoFit/>
          </a:bodyPr>
          <a:lstStyle/>
          <a:p>
            <a:pPr algn="ctr"/>
            <a:r>
              <a:rPr lang="en-US" sz="2400" dirty="0" smtClean="0">
                <a:latin typeface="Garamond" panose="02020404030301010803" pitchFamily="18" charset="0"/>
              </a:rPr>
              <a:t>Preliminary land </a:t>
            </a:r>
            <a:r>
              <a:rPr lang="en-US" sz="2400" dirty="0">
                <a:latin typeface="Garamond" panose="02020404030301010803" pitchFamily="18" charset="0"/>
              </a:rPr>
              <a:t>use and </a:t>
            </a:r>
            <a:r>
              <a:rPr lang="en-US" sz="2400" dirty="0" smtClean="0">
                <a:latin typeface="Garamond" panose="02020404030301010803" pitchFamily="18" charset="0"/>
              </a:rPr>
              <a:t>land </a:t>
            </a:r>
            <a:r>
              <a:rPr lang="en-US" sz="2400" dirty="0">
                <a:latin typeface="Garamond" panose="02020404030301010803" pitchFamily="18" charset="0"/>
              </a:rPr>
              <a:t>cover classification for 2018 through 2019</a:t>
            </a:r>
          </a:p>
        </p:txBody>
      </p:sp>
      <p:pic>
        <p:nvPicPr>
          <p:cNvPr id="205" name="Picture 204">
            <a:extLst>
              <a:ext uri="{FF2B5EF4-FFF2-40B4-BE49-F238E27FC236}">
                <a16:creationId xmlns="" xmlns:a16="http://schemas.microsoft.com/office/drawing/2014/main" id="{19EE23EA-7C10-46B6-870C-88EAEC20A541}"/>
              </a:ext>
            </a:extLst>
          </p:cNvPr>
          <p:cNvPicPr>
            <a:picLocks noChangeAspect="1"/>
          </p:cNvPicPr>
          <p:nvPr/>
        </p:nvPicPr>
        <p:blipFill rotWithShape="1">
          <a:blip r:embed="rId4">
            <a:extLst>
              <a:ext uri="{28A0092B-C50C-407E-A947-70E740481C1C}">
                <a14:useLocalDpi xmlns:a14="http://schemas.microsoft.com/office/drawing/2010/main" val="0"/>
              </a:ext>
            </a:extLst>
          </a:blip>
          <a:srcRect l="11722" t="65514" r="81960" b="29180"/>
          <a:stretch/>
        </p:blipFill>
        <p:spPr>
          <a:xfrm>
            <a:off x="13392150" y="23319090"/>
            <a:ext cx="707666" cy="769441"/>
          </a:xfrm>
          <a:prstGeom prst="rect">
            <a:avLst/>
          </a:prstGeom>
        </p:spPr>
      </p:pic>
      <p:pic>
        <p:nvPicPr>
          <p:cNvPr id="206" name="Picture 205">
            <a:extLst>
              <a:ext uri="{FF2B5EF4-FFF2-40B4-BE49-F238E27FC236}">
                <a16:creationId xmlns="" xmlns:a16="http://schemas.microsoft.com/office/drawing/2014/main" id="{A2A5EDA3-4EF4-4D2F-82B8-FAD54063B40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522920" y="24457996"/>
            <a:ext cx="2603556" cy="154617"/>
          </a:xfrm>
          <a:prstGeom prst="rect">
            <a:avLst/>
          </a:prstGeom>
        </p:spPr>
      </p:pic>
      <p:sp>
        <p:nvSpPr>
          <p:cNvPr id="207" name="Rectangle 206">
            <a:extLst>
              <a:ext uri="{FF2B5EF4-FFF2-40B4-BE49-F238E27FC236}">
                <a16:creationId xmlns="" xmlns:a16="http://schemas.microsoft.com/office/drawing/2014/main" id="{5314442F-21A5-40E2-9946-0F8C6F4DC6D5}"/>
              </a:ext>
            </a:extLst>
          </p:cNvPr>
          <p:cNvSpPr/>
          <p:nvPr/>
        </p:nvSpPr>
        <p:spPr>
          <a:xfrm>
            <a:off x="16208135" y="24362032"/>
            <a:ext cx="521427" cy="464817"/>
          </a:xfrm>
          <a:prstGeom prst="rect">
            <a:avLst/>
          </a:prstGeom>
          <a:noFill/>
          <a:ln>
            <a:noFill/>
          </a:ln>
        </p:spPr>
        <p:txBody>
          <a:bodyPr spcFirstLastPara="1" wrap="square" lIns="91425" tIns="45700" rIns="91425" bIns="45700" anchor="t" anchorCtr="0">
            <a:noAutofit/>
          </a:bodyPr>
          <a:lstStyle/>
          <a:p>
            <a:pPr marL="0" marR="0">
              <a:lnSpc>
                <a:spcPct val="115000"/>
              </a:lnSpc>
              <a:spcBef>
                <a:spcPts val="0"/>
              </a:spcBef>
              <a:spcAft>
                <a:spcPts val="0"/>
              </a:spcAft>
            </a:pPr>
            <a:r>
              <a:rPr lang="en-US" sz="1600" kern="1200" dirty="0">
                <a:solidFill>
                  <a:schemeClr val="tx1">
                    <a:lumMod val="75000"/>
                    <a:lumOff val="25000"/>
                  </a:schemeClr>
                </a:solidFill>
                <a:effectLst/>
                <a:latin typeface="Century Gothic" panose="020B0502020202020204" pitchFamily="34" charset="0"/>
                <a:ea typeface="Century Gothic" panose="020B0502020202020204" pitchFamily="34" charset="0"/>
                <a:cs typeface="Century Gothic" panose="020B0502020202020204" pitchFamily="34" charset="0"/>
              </a:rPr>
              <a:t>Km</a:t>
            </a:r>
            <a:endParaRPr lang="en-US" sz="1600" dirty="0">
              <a:solidFill>
                <a:schemeClr val="tx1">
                  <a:lumMod val="75000"/>
                  <a:lumOff val="25000"/>
                </a:schemeClr>
              </a:solidFill>
              <a:effectLst/>
              <a:latin typeface="Times New Roman" panose="02020603050405020304" pitchFamily="18" charset="0"/>
              <a:ea typeface="Times New Roman" panose="02020603050405020304" pitchFamily="18" charset="0"/>
            </a:endParaRPr>
          </a:p>
        </p:txBody>
      </p:sp>
      <p:sp>
        <p:nvSpPr>
          <p:cNvPr id="208" name="Rectangle 207">
            <a:extLst>
              <a:ext uri="{FF2B5EF4-FFF2-40B4-BE49-F238E27FC236}">
                <a16:creationId xmlns="" xmlns:a16="http://schemas.microsoft.com/office/drawing/2014/main" id="{A28931F0-2199-4F32-B5B8-29A53907DCDD}"/>
              </a:ext>
            </a:extLst>
          </p:cNvPr>
          <p:cNvSpPr/>
          <p:nvPr/>
        </p:nvSpPr>
        <p:spPr>
          <a:xfrm>
            <a:off x="13437564" y="24168906"/>
            <a:ext cx="3478347" cy="289090"/>
          </a:xfrm>
          <a:prstGeom prst="rect">
            <a:avLst/>
          </a:prstGeom>
          <a:noFill/>
          <a:ln>
            <a:noFill/>
          </a:ln>
        </p:spPr>
        <p:txBody>
          <a:bodyPr spcFirstLastPara="1" wrap="square" lIns="91425" tIns="45700" rIns="91425" bIns="45700" anchor="t" anchorCtr="0">
            <a:noAutofit/>
          </a:bodyPr>
          <a:lstStyle/>
          <a:p>
            <a:pPr marL="0" marR="0">
              <a:lnSpc>
                <a:spcPct val="115000"/>
              </a:lnSpc>
              <a:spcBef>
                <a:spcPts val="0"/>
              </a:spcBef>
              <a:spcAft>
                <a:spcPts val="0"/>
              </a:spcAft>
            </a:pPr>
            <a:r>
              <a:rPr lang="en-US" sz="1600" dirty="0">
                <a:solidFill>
                  <a:schemeClr val="tx1">
                    <a:lumMod val="75000"/>
                    <a:lumOff val="25000"/>
                  </a:schemeClr>
                </a:solidFill>
                <a:effectLst/>
                <a:ea typeface="Times New Roman" panose="02020603050405020304" pitchFamily="18" charset="0"/>
              </a:rPr>
              <a:t>0   5   10       20        30        40 </a:t>
            </a:r>
          </a:p>
        </p:txBody>
      </p:sp>
      <p:sp>
        <p:nvSpPr>
          <p:cNvPr id="82" name="TextBox 81">
            <a:extLst>
              <a:ext uri="{FF2B5EF4-FFF2-40B4-BE49-F238E27FC236}">
                <a16:creationId xmlns="" xmlns:a16="http://schemas.microsoft.com/office/drawing/2014/main" id="{9EF811E4-8237-4299-90ED-712485AAE577}"/>
              </a:ext>
            </a:extLst>
          </p:cNvPr>
          <p:cNvSpPr txBox="1"/>
          <p:nvPr/>
        </p:nvSpPr>
        <p:spPr>
          <a:xfrm>
            <a:off x="1273571" y="26016065"/>
            <a:ext cx="359419" cy="338554"/>
          </a:xfrm>
          <a:prstGeom prst="rect">
            <a:avLst/>
          </a:prstGeom>
          <a:noFill/>
        </p:spPr>
        <p:txBody>
          <a:bodyPr wrap="square" rtlCol="0">
            <a:spAutoFit/>
          </a:bodyPr>
          <a:lstStyle/>
          <a:p>
            <a:r>
              <a:rPr lang="en-US" sz="1600" dirty="0"/>
              <a:t>N</a:t>
            </a:r>
          </a:p>
        </p:txBody>
      </p:sp>
      <p:sp>
        <p:nvSpPr>
          <p:cNvPr id="210" name="TextBox 209">
            <a:extLst>
              <a:ext uri="{FF2B5EF4-FFF2-40B4-BE49-F238E27FC236}">
                <a16:creationId xmlns="" xmlns:a16="http://schemas.microsoft.com/office/drawing/2014/main" id="{E75A31E3-2954-416C-A94D-B7E9F7C36692}"/>
              </a:ext>
            </a:extLst>
          </p:cNvPr>
          <p:cNvSpPr txBox="1"/>
          <p:nvPr/>
        </p:nvSpPr>
        <p:spPr>
          <a:xfrm>
            <a:off x="13577769" y="23025978"/>
            <a:ext cx="359419" cy="338554"/>
          </a:xfrm>
          <a:prstGeom prst="rect">
            <a:avLst/>
          </a:prstGeom>
          <a:noFill/>
        </p:spPr>
        <p:txBody>
          <a:bodyPr wrap="square" rtlCol="0">
            <a:spAutoFit/>
          </a:bodyPr>
          <a:lstStyle/>
          <a:p>
            <a:r>
              <a:rPr lang="en-US" sz="1600" dirty="0"/>
              <a:t>N</a:t>
            </a:r>
          </a:p>
        </p:txBody>
      </p:sp>
      <p:graphicFrame>
        <p:nvGraphicFramePr>
          <p:cNvPr id="146" name="Chart 145"/>
          <p:cNvGraphicFramePr/>
          <p:nvPr>
            <p:extLst>
              <p:ext uri="{D42A27DB-BD31-4B8C-83A1-F6EECF244321}">
                <p14:modId xmlns:p14="http://schemas.microsoft.com/office/powerpoint/2010/main" val="3891201801"/>
              </p:ext>
            </p:extLst>
          </p:nvPr>
        </p:nvGraphicFramePr>
        <p:xfrm>
          <a:off x="828504" y="17590317"/>
          <a:ext cx="11393367" cy="3327621"/>
        </p:xfrm>
        <a:graphic>
          <a:graphicData uri="http://schemas.openxmlformats.org/drawingml/2006/chart">
            <c:chart xmlns:c="http://schemas.openxmlformats.org/drawingml/2006/chart" xmlns:r="http://schemas.openxmlformats.org/officeDocument/2006/relationships" r:id="rId20"/>
          </a:graphicData>
        </a:graphic>
      </p:graphicFrame>
      <p:grpSp>
        <p:nvGrpSpPr>
          <p:cNvPr id="34" name="Group 33"/>
          <p:cNvGrpSpPr/>
          <p:nvPr/>
        </p:nvGrpSpPr>
        <p:grpSpPr>
          <a:xfrm>
            <a:off x="2814143" y="17817359"/>
            <a:ext cx="1402670" cy="854800"/>
            <a:chOff x="9713390" y="21990902"/>
            <a:chExt cx="1402670" cy="854800"/>
          </a:xfrm>
        </p:grpSpPr>
        <p:sp>
          <p:nvSpPr>
            <p:cNvPr id="33" name="Rectangle 32"/>
            <p:cNvSpPr/>
            <p:nvPr/>
          </p:nvSpPr>
          <p:spPr>
            <a:xfrm>
              <a:off x="9713390" y="21990902"/>
              <a:ext cx="1402670" cy="85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rotWithShape="1">
            <a:blip r:embed="rId21"/>
            <a:srcRect t="11504" b="59534"/>
            <a:stretch/>
          </p:blipFill>
          <p:spPr>
            <a:xfrm>
              <a:off x="9745717" y="22023340"/>
              <a:ext cx="765964" cy="355601"/>
            </a:xfrm>
            <a:prstGeom prst="rect">
              <a:avLst/>
            </a:prstGeom>
          </p:spPr>
        </p:pic>
        <p:sp>
          <p:nvSpPr>
            <p:cNvPr id="28" name="TextBox 27"/>
            <p:cNvSpPr txBox="1"/>
            <p:nvPr/>
          </p:nvSpPr>
          <p:spPr>
            <a:xfrm>
              <a:off x="10436066" y="22043770"/>
              <a:ext cx="679994" cy="769441"/>
            </a:xfrm>
            <a:prstGeom prst="rect">
              <a:avLst/>
            </a:prstGeom>
            <a:noFill/>
          </p:spPr>
          <p:txBody>
            <a:bodyPr wrap="none" rtlCol="0">
              <a:spAutoFit/>
            </a:bodyPr>
            <a:lstStyle/>
            <a:p>
              <a:r>
                <a:rPr lang="en-US" sz="1600" dirty="0" smtClean="0">
                  <a:solidFill>
                    <a:schemeClr val="tx1">
                      <a:lumMod val="75000"/>
                      <a:lumOff val="25000"/>
                    </a:schemeClr>
                  </a:solidFill>
                </a:rPr>
                <a:t>NDVI</a:t>
              </a:r>
            </a:p>
            <a:p>
              <a:endParaRPr lang="en-US" sz="1200" dirty="0">
                <a:solidFill>
                  <a:schemeClr val="tx1">
                    <a:lumMod val="75000"/>
                    <a:lumOff val="25000"/>
                  </a:schemeClr>
                </a:solidFill>
              </a:endParaRPr>
            </a:p>
            <a:p>
              <a:r>
                <a:rPr lang="en-US" sz="1600" dirty="0" smtClean="0">
                  <a:solidFill>
                    <a:schemeClr val="tx1">
                      <a:lumMod val="75000"/>
                      <a:lumOff val="25000"/>
                    </a:schemeClr>
                  </a:solidFill>
                </a:rPr>
                <a:t>EVI</a:t>
              </a:r>
            </a:p>
          </p:txBody>
        </p:sp>
        <p:pic>
          <p:nvPicPr>
            <p:cNvPr id="147" name="Picture 146"/>
            <p:cNvPicPr>
              <a:picLocks noChangeAspect="1"/>
            </p:cNvPicPr>
            <p:nvPr/>
          </p:nvPicPr>
          <p:blipFill rotWithShape="1">
            <a:blip r:embed="rId21"/>
            <a:srcRect l="6987" t="62630" b="10916"/>
            <a:stretch/>
          </p:blipFill>
          <p:spPr>
            <a:xfrm>
              <a:off x="9802466" y="22484403"/>
              <a:ext cx="712447" cy="324800"/>
            </a:xfrm>
            <a:prstGeom prst="rect">
              <a:avLst/>
            </a:prstGeom>
          </p:spPr>
        </p:pic>
      </p:grpSp>
      <p:sp>
        <p:nvSpPr>
          <p:cNvPr id="149" name="Text Placeholder 16"/>
          <p:cNvSpPr txBox="1">
            <a:spLocks/>
          </p:cNvSpPr>
          <p:nvPr/>
        </p:nvSpPr>
        <p:spPr>
          <a:xfrm>
            <a:off x="2536803" y="15439551"/>
            <a:ext cx="1847518" cy="90922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sz="2800" b="1" dirty="0">
                <a:solidFill>
                  <a:schemeClr val="tx1">
                    <a:lumMod val="75000"/>
                    <a:lumOff val="25000"/>
                  </a:schemeClr>
                </a:solidFill>
                <a:latin typeface="Garamond" panose="02020404030301010803" pitchFamily="18" charset="0"/>
              </a:rPr>
              <a:t>Landsat 5 TM</a:t>
            </a:r>
          </a:p>
        </p:txBody>
      </p:sp>
      <p:pic>
        <p:nvPicPr>
          <p:cNvPr id="150" name="Picture 14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66058" y="15620020"/>
            <a:ext cx="1731847" cy="1463040"/>
          </a:xfrm>
          <a:prstGeom prst="rect">
            <a:avLst/>
          </a:prstGeom>
          <a:ln>
            <a:noFill/>
          </a:ln>
          <a:effectLst>
            <a:outerShdw blurRad="292100" dist="139700" dir="2700000" algn="tl" rotWithShape="0">
              <a:srgbClr val="333333">
                <a:alpha val="65000"/>
              </a:srgbClr>
            </a:outerShdw>
          </a:effectLst>
        </p:spPr>
      </p:pic>
      <p:pic>
        <p:nvPicPr>
          <p:cNvPr id="154" name="Picture 15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600586" y="15620020"/>
            <a:ext cx="2047194" cy="1463040"/>
          </a:xfrm>
          <a:prstGeom prst="rect">
            <a:avLst/>
          </a:prstGeom>
          <a:ln>
            <a:noFill/>
          </a:ln>
          <a:effectLst>
            <a:outerShdw blurRad="292100" dist="139700" dir="2700000" algn="tl" rotWithShape="0">
              <a:srgbClr val="333333">
                <a:alpha val="65000"/>
              </a:srgbClr>
            </a:outerShdw>
          </a:effectLst>
        </p:spPr>
      </p:pic>
      <p:sp>
        <p:nvSpPr>
          <p:cNvPr id="155" name="Text Placeholder 16"/>
          <p:cNvSpPr txBox="1">
            <a:spLocks/>
          </p:cNvSpPr>
          <p:nvPr/>
        </p:nvSpPr>
        <p:spPr>
          <a:xfrm>
            <a:off x="6573764" y="15439551"/>
            <a:ext cx="1847518" cy="95318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sz="2800" b="1" dirty="0">
                <a:solidFill>
                  <a:schemeClr val="tx1">
                    <a:lumMod val="75000"/>
                    <a:lumOff val="25000"/>
                  </a:schemeClr>
                </a:solidFill>
                <a:latin typeface="Garamond" panose="02020404030301010803" pitchFamily="18" charset="0"/>
              </a:rPr>
              <a:t>Landsat 8 OLI</a:t>
            </a:r>
          </a:p>
        </p:txBody>
      </p:sp>
      <p:pic>
        <p:nvPicPr>
          <p:cNvPr id="156" name="Picture 15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187611" y="15620020"/>
            <a:ext cx="2662041" cy="1463040"/>
          </a:xfrm>
          <a:prstGeom prst="rect">
            <a:avLst/>
          </a:prstGeom>
          <a:ln>
            <a:noFill/>
          </a:ln>
          <a:effectLst>
            <a:outerShdw blurRad="292100" dist="139700" dir="2700000" algn="tl" rotWithShape="0">
              <a:srgbClr val="333333">
                <a:alpha val="65000"/>
              </a:srgbClr>
            </a:outerShdw>
          </a:effectLst>
        </p:spPr>
      </p:pic>
      <p:sp>
        <p:nvSpPr>
          <p:cNvPr id="175" name="Text Placeholder 16"/>
          <p:cNvSpPr txBox="1">
            <a:spLocks/>
          </p:cNvSpPr>
          <p:nvPr/>
        </p:nvSpPr>
        <p:spPr>
          <a:xfrm>
            <a:off x="10296668" y="15439551"/>
            <a:ext cx="2143818" cy="55140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sz="2800" b="1" dirty="0" err="1" smtClean="0">
                <a:solidFill>
                  <a:schemeClr val="tx1">
                    <a:lumMod val="75000"/>
                    <a:lumOff val="25000"/>
                  </a:schemeClr>
                </a:solidFill>
                <a:latin typeface="Garamond" panose="02020404030301010803" pitchFamily="18" charset="0"/>
              </a:rPr>
              <a:t>PlanetScope</a:t>
            </a:r>
            <a:endParaRPr lang="en-US" sz="2800" b="1" dirty="0">
              <a:solidFill>
                <a:schemeClr val="tx1">
                  <a:lumMod val="75000"/>
                  <a:lumOff val="25000"/>
                </a:schemeClr>
              </a:solidFill>
              <a:latin typeface="Garamond" panose="02020404030301010803" pitchFamily="18" charset="0"/>
            </a:endParaRPr>
          </a:p>
        </p:txBody>
      </p:sp>
    </p:spTree>
    <p:extLst>
      <p:ext uri="{BB962C8B-B14F-4D97-AF65-F5344CB8AC3E}">
        <p14:creationId xmlns:p14="http://schemas.microsoft.com/office/powerpoint/2010/main" val="39024883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3174</TotalTime>
  <Words>662</Words>
  <Application>Microsoft Office PowerPoint</Application>
  <PresentationFormat>Custom</PresentationFormat>
  <Paragraphs>97</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Century Gothic</vt:lpstr>
      <vt:lpstr>Garamond</vt:lpstr>
      <vt:lpstr>Times New Roman</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Shelby I</cp:lastModifiedBy>
  <cp:revision>269</cp:revision>
  <dcterms:created xsi:type="dcterms:W3CDTF">2019-02-05T16:32:03Z</dcterms:created>
  <dcterms:modified xsi:type="dcterms:W3CDTF">2019-03-27T18:54:49Z</dcterms:modified>
</cp:coreProperties>
</file>