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Lst>
  <p:sldSz cx="27432000" cy="36576000"/>
  <p:notesSz cx="6858000" cy="9144000"/>
  <p:defaultTex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13" autoAdjust="0"/>
    <p:restoredTop sz="94660"/>
  </p:normalViewPr>
  <p:slideViewPr>
    <p:cSldViewPr snapToGrid="0">
      <p:cViewPr varScale="1">
        <p:scale>
          <a:sx n="20" d="100"/>
          <a:sy n="20" d="100"/>
        </p:scale>
        <p:origin x="306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Node Location"/>
          <p:cNvSpPr>
            <a:spLocks noGrp="1"/>
          </p:cNvSpPr>
          <p:nvPr>
            <p:ph type="body" sz="quarter" idx="13" hasCustomPrompt="1"/>
          </p:nvPr>
        </p:nvSpPr>
        <p:spPr>
          <a:xfrm>
            <a:off x="685800" y="35350704"/>
            <a:ext cx="26060400" cy="594360"/>
          </a:xfrm>
          <a:prstGeom prst="rect">
            <a:avLst/>
          </a:prstGeom>
        </p:spPr>
        <p:txBody>
          <a:bodyPr/>
          <a:lstStyle>
            <a:lvl1pPr marL="0" indent="0">
              <a:buNone/>
              <a:defRPr sz="3600" b="1" baseline="0">
                <a:latin typeface="+mj-lt"/>
              </a:defRPr>
            </a:lvl1pPr>
            <a:lvl2pPr>
              <a:defRPr b="1">
                <a:latin typeface="+mj-lt"/>
              </a:defRPr>
            </a:lvl2pPr>
            <a:lvl3pPr>
              <a:defRPr b="1">
                <a:latin typeface="+mj-lt"/>
              </a:defRPr>
            </a:lvl3pPr>
            <a:lvl4pPr>
              <a:defRPr b="1">
                <a:latin typeface="+mj-lt"/>
              </a:defRPr>
            </a:lvl4pPr>
            <a:lvl5pPr>
              <a:defRPr b="1">
                <a:latin typeface="+mj-lt"/>
              </a:defRPr>
            </a:lvl5pPr>
          </a:lstStyle>
          <a:p>
            <a:pPr lvl="0"/>
            <a:r>
              <a:rPr lang="en-US" dirty="0" smtClean="0"/>
              <a:t>DEVELOP Node Location</a:t>
            </a:r>
            <a:endParaRPr lang="en-US" dirty="0"/>
          </a:p>
        </p:txBody>
      </p:sp>
      <p:sp>
        <p:nvSpPr>
          <p:cNvPr id="10" name="Subtitle"/>
          <p:cNvSpPr>
            <a:spLocks noGrp="1"/>
          </p:cNvSpPr>
          <p:nvPr>
            <p:ph type="body" sz="quarter" idx="11" hasCustomPrompt="1"/>
          </p:nvPr>
        </p:nvSpPr>
        <p:spPr>
          <a:xfrm>
            <a:off x="4014216" y="2176272"/>
            <a:ext cx="19412712" cy="1216152"/>
          </a:xfrm>
          <a:prstGeom prst="rect">
            <a:avLst/>
          </a:prstGeom>
        </p:spPr>
        <p:txBody>
          <a:bodyPr/>
          <a:lstStyle>
            <a:lvl1pPr marL="0" indent="0" algn="ctr">
              <a:buNone/>
              <a:defRPr sz="3600" baseline="0">
                <a:latin typeface="+mj-lt"/>
              </a:defRPr>
            </a:lvl1pPr>
            <a:lvl2pPr>
              <a:defRPr sz="4800"/>
            </a:lvl2pPr>
            <a:lvl3pPr>
              <a:defRPr sz="4000"/>
            </a:lvl3pPr>
            <a:lvl4pPr>
              <a:defRPr sz="3600"/>
            </a:lvl4pPr>
            <a:lvl5pPr>
              <a:defRPr sz="3600"/>
            </a:lvl5pPr>
          </a:lstStyle>
          <a:p>
            <a:pPr lvl="0"/>
            <a:r>
              <a:rPr lang="en-US" dirty="0" smtClean="0"/>
              <a:t>Project subtitle [use sentence case]</a:t>
            </a:r>
            <a:endParaRPr lang="en-US" dirty="0"/>
          </a:p>
        </p:txBody>
      </p:sp>
      <p:sp>
        <p:nvSpPr>
          <p:cNvPr id="8" name="Main Title"/>
          <p:cNvSpPr>
            <a:spLocks noGrp="1"/>
          </p:cNvSpPr>
          <p:nvPr>
            <p:ph type="body" sz="quarter" idx="10" hasCustomPrompt="1"/>
          </p:nvPr>
        </p:nvSpPr>
        <p:spPr>
          <a:xfrm>
            <a:off x="4572000" y="914400"/>
            <a:ext cx="18288000" cy="1152144"/>
          </a:xfrm>
          <a:prstGeom prst="rect">
            <a:avLst/>
          </a:prstGeom>
        </p:spPr>
        <p:txBody>
          <a:bodyPr/>
          <a:lstStyle>
            <a:lvl1pPr marL="0" indent="0" algn="ctr">
              <a:buNone/>
              <a:defRPr sz="8400" b="1" baseline="0">
                <a:solidFill>
                  <a:schemeClr val="accent1"/>
                </a:solidFill>
                <a:latin typeface="+mj-lt"/>
              </a:defRPr>
            </a:lvl1pPr>
          </a:lstStyle>
          <a:p>
            <a:pPr lvl="0"/>
            <a:r>
              <a:rPr lang="en-US" dirty="0" smtClean="0"/>
              <a:t>Project Title [Use Title Case]</a:t>
            </a:r>
            <a:endParaRPr lang="en-US" dirty="0"/>
          </a:p>
        </p:txBody>
      </p:sp>
    </p:spTree>
    <p:extLst>
      <p:ext uri="{BB962C8B-B14F-4D97-AF65-F5344CB8AC3E}">
        <p14:creationId xmlns:p14="http://schemas.microsoft.com/office/powerpoint/2010/main" val="341177245"/>
      </p:ext>
    </p:extLst>
  </p:cSld>
  <p:clrMapOvr>
    <a:masterClrMapping/>
  </p:clrMapOvr>
  <p:extLst mod="1">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10" name="footer boundary line"/>
          <p:cNvCxnSpPr/>
          <p:nvPr userDrawn="1"/>
        </p:nvCxnSpPr>
        <p:spPr>
          <a:xfrm>
            <a:off x="685800" y="34978415"/>
            <a:ext cx="26060400" cy="0"/>
          </a:xfrm>
          <a:prstGeom prst="line">
            <a:avLst/>
          </a:prstGeom>
          <a:ln w="101600" cap="rnd">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9" name="header boundary line"/>
          <p:cNvCxnSpPr/>
          <p:nvPr userDrawn="1"/>
        </p:nvCxnSpPr>
        <p:spPr>
          <a:xfrm>
            <a:off x="685800" y="3918857"/>
            <a:ext cx="26060400" cy="0"/>
          </a:xfrm>
          <a:prstGeom prst="line">
            <a:avLst/>
          </a:prstGeom>
          <a:ln w="101600" cap="rnd">
            <a:solidFill>
              <a:schemeClr val="accent1"/>
            </a:solidFill>
            <a:round/>
          </a:ln>
        </p:spPr>
        <p:style>
          <a:lnRef idx="1">
            <a:schemeClr val="accent1"/>
          </a:lnRef>
          <a:fillRef idx="0">
            <a:schemeClr val="accent1"/>
          </a:fillRef>
          <a:effectRef idx="0">
            <a:schemeClr val="accent1"/>
          </a:effectRef>
          <a:fontRef idx="minor">
            <a:schemeClr val="tx1"/>
          </a:fontRef>
        </p:style>
      </p:cxnSp>
      <p:pic>
        <p:nvPicPr>
          <p:cNvPr id="7" name="nasa logo" descr="BnW.psd"/>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4138370" y="948900"/>
            <a:ext cx="2329895" cy="193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develop logo"/>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44495" y="661797"/>
            <a:ext cx="2158130" cy="2592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contract info"/>
          <p:cNvSpPr/>
          <p:nvPr userDrawn="1"/>
        </p:nvSpPr>
        <p:spPr>
          <a:xfrm>
            <a:off x="16780042" y="35271802"/>
            <a:ext cx="9966158" cy="738664"/>
          </a:xfrm>
          <a:prstGeom prst="rect">
            <a:avLst/>
          </a:prstGeom>
        </p:spPr>
        <p:txBody>
          <a:bodyPr wrap="square">
            <a:spAutoFit/>
          </a:bodyPr>
          <a:ls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a:lstStyle>
          <a:p>
            <a:pPr lvl="0" algn="r">
              <a:buClr>
                <a:schemeClr val="dk1"/>
              </a:buClr>
              <a:buSzPct val="25000"/>
            </a:pPr>
            <a:r>
              <a:rPr lang="en-US" sz="1400" i="1" baseline="0" dirty="0" smtClean="0">
                <a:solidFill>
                  <a:schemeClr val="bg2">
                    <a:lumMod val="50000"/>
                  </a:schemeClr>
                </a:solidFill>
                <a:latin typeface="Arial" panose="020B0604020202020204" pitchFamily="34" charset="0"/>
                <a:ea typeface="Questrial"/>
                <a:cs typeface="Arial" panose="020B0604020202020204" pitchFamily="34" charset="0"/>
                <a:sym typeface="Questrial"/>
              </a:rPr>
              <a:t>Any opinions, findings, and conclusions or recommendations expressed in this material are those of the author(s) and do not necessarily reflect the views of the National Aeronautics and Space Administration. This material is based upon work supported by NASA through contract NNL11AA00B and cooperative agreement NNX14AB60A.</a:t>
            </a:r>
            <a:endParaRPr lang="en-US" sz="1400" i="1" baseline="0" dirty="0">
              <a:solidFill>
                <a:schemeClr val="bg2">
                  <a:lumMod val="50000"/>
                </a:schemeClr>
              </a:solidFill>
              <a:latin typeface="Arial" panose="020B0604020202020204" pitchFamily="34" charset="0"/>
              <a:ea typeface="Questrial"/>
              <a:cs typeface="Arial" panose="020B0604020202020204" pitchFamily="34" charset="0"/>
              <a:sym typeface="Questrial"/>
            </a:endParaRPr>
          </a:p>
        </p:txBody>
      </p:sp>
    </p:spTree>
    <p:extLst>
      <p:ext uri="{BB962C8B-B14F-4D97-AF65-F5344CB8AC3E}">
        <p14:creationId xmlns:p14="http://schemas.microsoft.com/office/powerpoint/2010/main" val="557721729"/>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8640" userDrawn="1">
          <p15:clr>
            <a:srgbClr val="F26B43"/>
          </p15:clr>
        </p15:guide>
        <p15:guide id="2" orient="horz" pos="11520" userDrawn="1">
          <p15:clr>
            <a:srgbClr val="F26B43"/>
          </p15:clr>
        </p15:guide>
        <p15:guide id="3" pos="576" userDrawn="1">
          <p15:clr>
            <a:srgbClr val="F26B43"/>
          </p15:clr>
        </p15:guide>
        <p15:guide id="4" pos="16704" userDrawn="1">
          <p15:clr>
            <a:srgbClr val="F26B43"/>
          </p15:clr>
        </p15:guide>
        <p15:guide id="5" orient="horz" pos="21888" userDrawn="1">
          <p15:clr>
            <a:srgbClr val="F26B43"/>
          </p15:clr>
        </p15:guide>
        <p15:guide id="6" orient="horz" pos="3456" userDrawn="1">
          <p15:clr>
            <a:srgbClr val="F26B43"/>
          </p15:clr>
        </p15:guide>
        <p15:guide id="7" pos="5760" userDrawn="1">
          <p15:clr>
            <a:srgbClr val="A4A3A4"/>
          </p15:clr>
        </p15:guide>
        <p15:guide id="8" pos="6048" userDrawn="1">
          <p15:clr>
            <a:srgbClr val="A4A3A4"/>
          </p15:clr>
        </p15:guide>
        <p15:guide id="9" pos="11520" userDrawn="1">
          <p15:clr>
            <a:srgbClr val="A4A3A4"/>
          </p15:clr>
        </p15:guide>
        <p15:guide id="10" pos="11232" userDrawn="1">
          <p15:clr>
            <a:srgbClr val="A4A3A4"/>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endParaRPr lang="en-US"/>
          </a:p>
        </p:txBody>
      </p:sp>
      <p:sp>
        <p:nvSpPr>
          <p:cNvPr id="4" name="Text Placeholder 3"/>
          <p:cNvSpPr>
            <a:spLocks noGrp="1"/>
          </p:cNvSpPr>
          <p:nvPr>
            <p:ph type="body" sz="quarter" idx="11"/>
          </p:nvPr>
        </p:nvSpPr>
        <p:spPr/>
        <p:txBody>
          <a:bodyPr/>
          <a:lstStyle/>
          <a:p>
            <a:endParaRPr lang="en-US"/>
          </a:p>
        </p:txBody>
      </p:sp>
      <p:sp>
        <p:nvSpPr>
          <p:cNvPr id="5" name="Text Placeholder 4"/>
          <p:cNvSpPr>
            <a:spLocks noGrp="1"/>
          </p:cNvSpPr>
          <p:nvPr>
            <p:ph type="body" sz="quarter" idx="10"/>
          </p:nvPr>
        </p:nvSpPr>
        <p:spPr/>
        <p:txBody>
          <a:bodyPr/>
          <a:lstStyle/>
          <a:p>
            <a:endParaRPr lang="en-US" dirty="0"/>
          </a:p>
        </p:txBody>
      </p:sp>
      <p:sp>
        <p:nvSpPr>
          <p:cNvPr id="9" name="Text Placeholder 16"/>
          <p:cNvSpPr txBox="1">
            <a:spLocks/>
          </p:cNvSpPr>
          <p:nvPr/>
        </p:nvSpPr>
        <p:spPr>
          <a:xfrm>
            <a:off x="914400" y="28555043"/>
            <a:ext cx="82296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Use a professional-looking photo.</a:t>
            </a:r>
          </a:p>
          <a:p>
            <a:r>
              <a:rPr lang="en-US" dirty="0" smtClean="0"/>
              <a:t>Individual headshots are ok, if they aren’t pixelated and are all the same size.</a:t>
            </a:r>
          </a:p>
          <a:p>
            <a:r>
              <a:rPr lang="en-US" dirty="0" smtClean="0"/>
              <a:t>Include a caption that states the team members’ names.</a:t>
            </a:r>
          </a:p>
        </p:txBody>
      </p:sp>
      <p:sp>
        <p:nvSpPr>
          <p:cNvPr id="10" name="Text Placeholder 16"/>
          <p:cNvSpPr txBox="1">
            <a:spLocks/>
          </p:cNvSpPr>
          <p:nvPr/>
        </p:nvSpPr>
        <p:spPr>
          <a:xfrm>
            <a:off x="9601200" y="28555043"/>
            <a:ext cx="82296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mtClean="0"/>
              <a:t>Only use federal logos—no state or local government logos, or NGO logos.</a:t>
            </a:r>
          </a:p>
          <a:p>
            <a:r>
              <a:rPr lang="en-US" smtClean="0"/>
              <a:t>Some logos are on DEVELOPedia.</a:t>
            </a:r>
          </a:p>
          <a:p>
            <a:r>
              <a:rPr lang="en-US" smtClean="0"/>
              <a:t>Keep images and text ungrouped.</a:t>
            </a:r>
            <a:endParaRPr lang="en-US" dirty="0" smtClean="0"/>
          </a:p>
        </p:txBody>
      </p:sp>
      <p:sp>
        <p:nvSpPr>
          <p:cNvPr id="11" name="Text Placeholder 16"/>
          <p:cNvSpPr txBox="1">
            <a:spLocks/>
          </p:cNvSpPr>
          <p:nvPr/>
        </p:nvSpPr>
        <p:spPr>
          <a:xfrm>
            <a:off x="18288000" y="28555043"/>
            <a:ext cx="82296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Include anyone who has helped you with the project.</a:t>
            </a:r>
          </a:p>
          <a:p>
            <a:r>
              <a:rPr lang="en-US" dirty="0" smtClean="0"/>
              <a:t>If this is a continuation project, credit the previous team members and contributors.</a:t>
            </a:r>
          </a:p>
          <a:p>
            <a:r>
              <a:rPr lang="en-US" dirty="0" smtClean="0"/>
              <a:t>If you are including affiliations, use DEVELOP as the affiliation for a </a:t>
            </a:r>
            <a:r>
              <a:rPr lang="en-US" dirty="0" err="1" smtClean="0"/>
              <a:t>DEVELOPer</a:t>
            </a:r>
            <a:r>
              <a:rPr lang="en-US" dirty="0" smtClean="0"/>
              <a:t> or former </a:t>
            </a:r>
            <a:r>
              <a:rPr lang="en-US" dirty="0" err="1" smtClean="0"/>
              <a:t>DEVELOPer</a:t>
            </a:r>
            <a:r>
              <a:rPr lang="en-US" dirty="0" smtClean="0"/>
              <a:t>—not their school or former school.</a:t>
            </a:r>
          </a:p>
        </p:txBody>
      </p:sp>
      <p:sp>
        <p:nvSpPr>
          <p:cNvPr id="8" name="Text Placeholder 16"/>
          <p:cNvSpPr txBox="1">
            <a:spLocks/>
          </p:cNvSpPr>
          <p:nvPr/>
        </p:nvSpPr>
        <p:spPr>
          <a:xfrm>
            <a:off x="914400" y="21547304"/>
            <a:ext cx="169164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Use images.</a:t>
            </a:r>
          </a:p>
          <a:p>
            <a:r>
              <a:rPr lang="en-US" dirty="0" smtClean="0"/>
              <a:t>Make sure that it has some sort of flow, that it makes sense.  Show your results in a logical order.</a:t>
            </a:r>
          </a:p>
          <a:p>
            <a:r>
              <a:rPr lang="en-US" dirty="0" smtClean="0"/>
              <a:t>No bullets.</a:t>
            </a:r>
          </a:p>
        </p:txBody>
      </p:sp>
      <p:sp>
        <p:nvSpPr>
          <p:cNvPr id="12" name="Text Placeholder 16"/>
          <p:cNvSpPr txBox="1">
            <a:spLocks/>
          </p:cNvSpPr>
          <p:nvPr/>
        </p:nvSpPr>
        <p:spPr>
          <a:xfrm>
            <a:off x="18288000" y="21547304"/>
            <a:ext cx="8229600" cy="576072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r>
              <a:rPr lang="en-US" dirty="0" smtClean="0"/>
              <a:t>Use bullets.</a:t>
            </a:r>
          </a:p>
          <a:p>
            <a:pPr marL="347663" indent="-347663"/>
            <a:r>
              <a:rPr lang="en-US" dirty="0" smtClean="0"/>
              <a:t>Use complete sentences with periods.</a:t>
            </a:r>
          </a:p>
        </p:txBody>
      </p:sp>
      <p:sp>
        <p:nvSpPr>
          <p:cNvPr id="7" name="Text Placeholder 16"/>
          <p:cNvSpPr txBox="1">
            <a:spLocks/>
          </p:cNvSpPr>
          <p:nvPr/>
        </p:nvSpPr>
        <p:spPr>
          <a:xfrm>
            <a:off x="914400" y="13259405"/>
            <a:ext cx="16916400" cy="704088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Use imagery or a workflow here.</a:t>
            </a:r>
          </a:p>
          <a:p>
            <a:r>
              <a:rPr lang="en-US" dirty="0" smtClean="0"/>
              <a:t>Keep text to a minimum.</a:t>
            </a:r>
          </a:p>
          <a:p>
            <a:r>
              <a:rPr lang="en-US" dirty="0" smtClean="0"/>
              <a:t>The font should be easily readable.</a:t>
            </a:r>
          </a:p>
          <a:p>
            <a:r>
              <a:rPr lang="en-US" dirty="0" smtClean="0"/>
              <a:t>Don’t paste images of flowcharts—all images should be editable.</a:t>
            </a:r>
          </a:p>
          <a:p>
            <a:r>
              <a:rPr lang="en-US" dirty="0" smtClean="0"/>
              <a:t>Feel free to delete this text box as appropriate to your workflow.</a:t>
            </a:r>
          </a:p>
        </p:txBody>
      </p:sp>
      <p:sp>
        <p:nvSpPr>
          <p:cNvPr id="13" name="Text Placeholder 16"/>
          <p:cNvSpPr txBox="1">
            <a:spLocks/>
          </p:cNvSpPr>
          <p:nvPr/>
        </p:nvSpPr>
        <p:spPr>
          <a:xfrm>
            <a:off x="18288000" y="13251150"/>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Include a map that has easily readable text and a legend.</a:t>
            </a:r>
          </a:p>
          <a:p>
            <a:r>
              <a:rPr lang="en-US" dirty="0" smtClean="0"/>
              <a:t>Including the study period is optional.</a:t>
            </a:r>
          </a:p>
        </p:txBody>
      </p:sp>
      <p:sp>
        <p:nvSpPr>
          <p:cNvPr id="14" name="Text Placeholder 16"/>
          <p:cNvSpPr txBox="1">
            <a:spLocks/>
          </p:cNvSpPr>
          <p:nvPr/>
        </p:nvSpPr>
        <p:spPr>
          <a:xfrm>
            <a:off x="18288000" y="17465645"/>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Earth observation icons can be found on </a:t>
            </a:r>
            <a:r>
              <a:rPr lang="en-US" dirty="0" err="1" smtClean="0"/>
              <a:t>DEVELOPedia</a:t>
            </a:r>
            <a:r>
              <a:rPr lang="en-US" dirty="0" smtClean="0"/>
              <a:t>.</a:t>
            </a:r>
          </a:p>
          <a:p>
            <a:r>
              <a:rPr lang="en-US" dirty="0" smtClean="0"/>
              <a:t>Keep any text editable.</a:t>
            </a:r>
          </a:p>
        </p:txBody>
      </p:sp>
      <p:sp>
        <p:nvSpPr>
          <p:cNvPr id="6" name="Text Placeholder 16"/>
          <p:cNvSpPr txBox="1">
            <a:spLocks/>
          </p:cNvSpPr>
          <p:nvPr/>
        </p:nvSpPr>
        <p:spPr>
          <a:xfrm>
            <a:off x="914400" y="6243411"/>
            <a:ext cx="16916400" cy="5760720"/>
          </a:xfrm>
          <a:prstGeom prst="rect">
            <a:avLst/>
          </a:prstGeom>
        </p:spPr>
        <p:txBody>
          <a:bodyPr numCol="2"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Keep this blank for now.</a:t>
            </a:r>
          </a:p>
          <a:p>
            <a:r>
              <a:rPr lang="en-US" dirty="0" smtClean="0"/>
              <a:t>Body text point size should be at least 24.</a:t>
            </a:r>
          </a:p>
          <a:p>
            <a:r>
              <a:rPr lang="en-US" dirty="0" smtClean="0"/>
              <a:t>Caption text point size should be at least 16.</a:t>
            </a:r>
          </a:p>
          <a:p>
            <a:r>
              <a:rPr lang="en-US" dirty="0" smtClean="0"/>
              <a:t>Feel free to rename, move, and resize sections as needed.</a:t>
            </a:r>
          </a:p>
        </p:txBody>
      </p:sp>
      <p:sp>
        <p:nvSpPr>
          <p:cNvPr id="15" name="Text Placeholder 16"/>
          <p:cNvSpPr txBox="1">
            <a:spLocks/>
          </p:cNvSpPr>
          <p:nvPr/>
        </p:nvSpPr>
        <p:spPr>
          <a:xfrm>
            <a:off x="18288000" y="6243411"/>
            <a:ext cx="8229600" cy="576072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r>
              <a:rPr lang="en-US" dirty="0" smtClean="0"/>
              <a:t>This should be a bulleted list.</a:t>
            </a:r>
          </a:p>
          <a:p>
            <a:pPr marL="347663" indent="-347663"/>
            <a:r>
              <a:rPr lang="en-US" dirty="0" smtClean="0"/>
              <a:t>Do not change the bullet style or color.</a:t>
            </a:r>
          </a:p>
          <a:p>
            <a:pPr marL="347663" indent="-347663"/>
            <a:r>
              <a:rPr lang="en-US" dirty="0" smtClean="0"/>
              <a:t>If you are using complete sentences, place a period at the end of each objective. If you are using incomplete sentences, do not do this. Use a consistent style of bullets throughout.</a:t>
            </a:r>
          </a:p>
          <a:p>
            <a:pPr marL="347663" indent="-347663"/>
            <a:r>
              <a:rPr lang="en-US" dirty="0" smtClean="0"/>
              <a:t>The objectives listed here should be the same as or very similar to the ones in the project summary or technical paper.</a:t>
            </a:r>
          </a:p>
        </p:txBody>
      </p:sp>
      <p:sp>
        <p:nvSpPr>
          <p:cNvPr id="16" name="TextBox 15"/>
          <p:cNvSpPr txBox="1"/>
          <p:nvPr/>
        </p:nvSpPr>
        <p:spPr>
          <a:xfrm>
            <a:off x="914400" y="5510709"/>
            <a:ext cx="16916399"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Abstract</a:t>
            </a:r>
          </a:p>
        </p:txBody>
      </p:sp>
      <p:sp>
        <p:nvSpPr>
          <p:cNvPr id="23" name="TextBox 22"/>
          <p:cNvSpPr txBox="1"/>
          <p:nvPr/>
        </p:nvSpPr>
        <p:spPr>
          <a:xfrm>
            <a:off x="18288000" y="5504988"/>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Objectives</a:t>
            </a:r>
          </a:p>
        </p:txBody>
      </p:sp>
      <p:sp>
        <p:nvSpPr>
          <p:cNvPr id="24" name="TextBox 23"/>
          <p:cNvSpPr txBox="1"/>
          <p:nvPr/>
        </p:nvSpPr>
        <p:spPr>
          <a:xfrm>
            <a:off x="914400" y="12517639"/>
            <a:ext cx="169164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Methodology</a:t>
            </a:r>
          </a:p>
        </p:txBody>
      </p:sp>
      <p:sp>
        <p:nvSpPr>
          <p:cNvPr id="25" name="TextBox 24"/>
          <p:cNvSpPr txBox="1"/>
          <p:nvPr/>
        </p:nvSpPr>
        <p:spPr>
          <a:xfrm>
            <a:off x="18287999" y="12511918"/>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Study Area</a:t>
            </a:r>
          </a:p>
        </p:txBody>
      </p:sp>
      <p:sp>
        <p:nvSpPr>
          <p:cNvPr id="26" name="TextBox 25"/>
          <p:cNvSpPr txBox="1"/>
          <p:nvPr/>
        </p:nvSpPr>
        <p:spPr>
          <a:xfrm>
            <a:off x="18288000" y="16729798"/>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Earth Observations</a:t>
            </a:r>
          </a:p>
        </p:txBody>
      </p:sp>
      <p:sp>
        <p:nvSpPr>
          <p:cNvPr id="27" name="TextBox 26"/>
          <p:cNvSpPr txBox="1"/>
          <p:nvPr/>
        </p:nvSpPr>
        <p:spPr>
          <a:xfrm>
            <a:off x="914401" y="20830504"/>
            <a:ext cx="16916398"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Results</a:t>
            </a:r>
          </a:p>
        </p:txBody>
      </p:sp>
      <p:sp>
        <p:nvSpPr>
          <p:cNvPr id="28" name="TextBox 27"/>
          <p:cNvSpPr txBox="1"/>
          <p:nvPr/>
        </p:nvSpPr>
        <p:spPr>
          <a:xfrm>
            <a:off x="18288000" y="20824783"/>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Conclusions</a:t>
            </a:r>
          </a:p>
        </p:txBody>
      </p:sp>
      <p:sp>
        <p:nvSpPr>
          <p:cNvPr id="29" name="TextBox 28"/>
          <p:cNvSpPr txBox="1"/>
          <p:nvPr/>
        </p:nvSpPr>
        <p:spPr>
          <a:xfrm>
            <a:off x="182880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Acknowledgements</a:t>
            </a:r>
          </a:p>
        </p:txBody>
      </p:sp>
      <p:sp>
        <p:nvSpPr>
          <p:cNvPr id="30" name="TextBox 29"/>
          <p:cNvSpPr txBox="1"/>
          <p:nvPr/>
        </p:nvSpPr>
        <p:spPr>
          <a:xfrm>
            <a:off x="96012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Project Partners</a:t>
            </a:r>
          </a:p>
        </p:txBody>
      </p:sp>
      <p:sp>
        <p:nvSpPr>
          <p:cNvPr id="31" name="TextBox 30"/>
          <p:cNvSpPr txBox="1"/>
          <p:nvPr/>
        </p:nvSpPr>
        <p:spPr>
          <a:xfrm>
            <a:off x="9144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Team Members</a:t>
            </a:r>
          </a:p>
        </p:txBody>
      </p:sp>
      <p:sp>
        <p:nvSpPr>
          <p:cNvPr id="32" name="Team Members"/>
          <p:cNvSpPr txBox="1">
            <a:spLocks/>
          </p:cNvSpPr>
          <p:nvPr/>
        </p:nvSpPr>
        <p:spPr>
          <a:xfrm>
            <a:off x="914400" y="4148884"/>
            <a:ext cx="25603200" cy="950976"/>
          </a:xfrm>
          <a:prstGeom prst="rect">
            <a:avLst/>
          </a:prstGeom>
        </p:spPr>
        <p:txBody>
          <a:bodyPr anchor="t"/>
          <a:lstStyle>
            <a:lvl1pPr marL="0" indent="0" algn="ctr" defTabSz="2743200" rtl="0" eaLnBrk="1" latinLnBrk="0" hangingPunct="1">
              <a:lnSpc>
                <a:spcPct val="90000"/>
              </a:lnSpc>
              <a:spcBef>
                <a:spcPts val="0"/>
              </a:spcBef>
              <a:buFont typeface="Arial" panose="020B0604020202020204" pitchFamily="34" charset="0"/>
              <a:buNone/>
              <a:defRPr sz="32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Team Member (Project Lead), Team Member, Team Member, …</a:t>
            </a:r>
          </a:p>
          <a:p>
            <a:r>
              <a:rPr lang="en-US" sz="2400" dirty="0" smtClean="0"/>
              <a:t>Affiliation(s)</a:t>
            </a:r>
            <a:endParaRPr lang="en-US" sz="2400" dirty="0"/>
          </a:p>
        </p:txBody>
      </p:sp>
    </p:spTree>
    <p:extLst>
      <p:ext uri="{BB962C8B-B14F-4D97-AF65-F5344CB8AC3E}">
        <p14:creationId xmlns:p14="http://schemas.microsoft.com/office/powerpoint/2010/main" val="567650982"/>
      </p:ext>
    </p:extLst>
  </p:cSld>
  <p:clrMapOvr>
    <a:masterClrMapping/>
  </p:clrMapOvr>
</p:sld>
</file>

<file path=ppt/theme/theme1.xml><?xml version="1.0" encoding="utf-8"?>
<a:theme xmlns:a="http://schemas.openxmlformats.org/drawingml/2006/main" name="Office Theme">
  <a:themeElements>
    <a:clrScheme name="Health &amp; AQ 15">
      <a:dk1>
        <a:srgbClr val="767171"/>
      </a:dk1>
      <a:lt1>
        <a:srgbClr val="FFFFFF"/>
      </a:lt1>
      <a:dk2>
        <a:srgbClr val="767171"/>
      </a:dk2>
      <a:lt2>
        <a:srgbClr val="FFFFFF"/>
      </a:lt2>
      <a:accent1>
        <a:srgbClr val="BE5341"/>
      </a:accent1>
      <a:accent2>
        <a:srgbClr val="D07D56"/>
      </a:accent2>
      <a:accent3>
        <a:srgbClr val="E5AA6F"/>
      </a:accent3>
      <a:accent4>
        <a:srgbClr val="497F8D"/>
      </a:accent4>
      <a:accent5>
        <a:srgbClr val="4C9380"/>
      </a:accent5>
      <a:accent6>
        <a:srgbClr val="51A96D"/>
      </a:accent6>
      <a:hlink>
        <a:srgbClr val="BE5341"/>
      </a:hlink>
      <a:folHlink>
        <a:srgbClr val="BE5341"/>
      </a:folHlink>
    </a:clrScheme>
    <a:fontScheme name="DEVELOP_poster">
      <a:majorFont>
        <a:latin typeface="Century Gothic"/>
        <a:ea typeface=""/>
        <a:cs typeface=""/>
      </a:majorFont>
      <a:minorFont>
        <a:latin typeface="Garamon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1338</TotalTime>
  <Words>364</Words>
  <Application>Microsoft Office PowerPoint</Application>
  <PresentationFormat>Custom</PresentationFormat>
  <Paragraphs>43</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Century Gothic</vt:lpstr>
      <vt:lpstr>Garamond</vt:lpstr>
      <vt:lpstr>Questrial</vt:lpstr>
      <vt:lpstr>Webdings</vt:lpstr>
      <vt:lpstr>Office Theme</vt:lpstr>
      <vt:lpstr>PowerPoint Presentation</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McKeel, Christopher A. (LARC-E3)[SSAI DEVELOP]</dc:creator>
  <cp:lastModifiedBy>Childs, Lauren M. (LARC-E3)[DEVELOP - Wise County (LaRC)]</cp:lastModifiedBy>
  <cp:revision>83</cp:revision>
  <dcterms:created xsi:type="dcterms:W3CDTF">2015-06-02T14:58:58Z</dcterms:created>
  <dcterms:modified xsi:type="dcterms:W3CDTF">2015-09-11T15:07:44Z</dcterms:modified>
</cp:coreProperties>
</file>