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23"/>
  </p:notesMasterIdLst>
  <p:sldIdLst>
    <p:sldId id="321" r:id="rId5"/>
    <p:sldId id="379" r:id="rId6"/>
    <p:sldId id="361" r:id="rId7"/>
    <p:sldId id="389" r:id="rId8"/>
    <p:sldId id="386" r:id="rId9"/>
    <p:sldId id="338" r:id="rId10"/>
    <p:sldId id="384" r:id="rId11"/>
    <p:sldId id="258" r:id="rId12"/>
    <p:sldId id="257" r:id="rId13"/>
    <p:sldId id="347" r:id="rId14"/>
    <p:sldId id="259" r:id="rId15"/>
    <p:sldId id="260" r:id="rId16"/>
    <p:sldId id="261" r:id="rId17"/>
    <p:sldId id="363" r:id="rId18"/>
    <p:sldId id="388" r:id="rId19"/>
    <p:sldId id="373" r:id="rId20"/>
    <p:sldId id="334" r:id="rId21"/>
    <p:sldId id="35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C25F39-2C7A-E2D2-4FFB-32119ECFB02A}" name="Adriana Le Compte" initials="ALC" userId="Adriana Le Compte" providerId="None"/>
  <p188:author id="{0533903F-4E8A-989E-B9DB-9A8EE2C9B5DE}" name="Susan Jarvis" initials="SJ" userId="S::susan.jarvis@ssaihq.com::11d77a4c-9c70-406a-8059-3a60192d4acc" providerId="AD"/>
  <p188:author id="{1860896B-4C53-E6F8-E376-B7CD9C35915F}" name="Adriana Le Compte" initials="AC" userId="S::adriana.lecompte@ssaihq.com::9ca78715-16ca-42c8-8801-8544539c8678" providerId="AD"/>
  <p188:author id="{B347DD81-380F-D69E-5092-9FE44AA22099}" name="Lily Oliver" initials="LO" userId="S::lily.oliver@ssaihq.com::3f38da48-697a-41e0-9fe5-52fbca5af3b8" providerId="AD"/>
  <p188:author id="{AA08AD98-E2DE-1134-BD2E-1683DDD7A612}" name="Rachael Barrows" initials="RB" userId="S::rachael.barrows@ssaihq.com::41c7b7ef-ee2a-4964-9dbf-6e6e44db6278" providerId="AD"/>
  <p188:author id="{75A839BE-D7A5-4191-C46E-401FD1B97D33}" name="Tamara Barbakova" initials="TB" userId="S::tamara.barbakova@ssaihq.com::c5b038eb-f46c-42fd-a929-91fca4bff84e" providerId="AD"/>
  <p188:author id="{C3E00CD3-E8F9-8265-0B4F-06B474C9FCAD}" name="Robert Byles" initials="RB" userId="S::robert.byles@ssaihq.com::c798ae76-1ca0-48cd-999b-80a00bd13fc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7D4F"/>
    <a:srgbClr val="4DAEB4"/>
    <a:srgbClr val="A1C28D"/>
    <a:srgbClr val="93B381"/>
    <a:srgbClr val="FFFFFF"/>
    <a:srgbClr val="779466"/>
    <a:srgbClr val="658255"/>
    <a:srgbClr val="435837"/>
    <a:srgbClr val="4D6340"/>
    <a:srgbClr val="8097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B5EE47-9C58-0648-A6B6-BC9DC742AE3E}" v="15" dt="2022-03-19T00:59:14.6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6508" autoAdjust="0"/>
  </p:normalViewPr>
  <p:slideViewPr>
    <p:cSldViewPr snapToGrid="0">
      <p:cViewPr varScale="1">
        <p:scale>
          <a:sx n="88" d="100"/>
          <a:sy n="88" d="100"/>
        </p:scale>
        <p:origin x="14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6/13/2022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devpedia.developexchange.com/dp/index.php?title=List_of_Satellite_Picture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devpedia.developexchange.com/dp/index.php?title=List_of_Satellite_Picture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jobanerr/photo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jobanerr/photo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evpedia.developexchange.com/dp/index.php?title=List_of_Satellite_Picture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Hello and thank you for joining us today! My name is [insert name], and this is our Jobos Bay Water Resources II: [insert team member's names]. Our team will be presenting information on the mangrove extent, </a:t>
            </a:r>
            <a:r>
              <a:rPr lang="en-US" dirty="0"/>
              <a:t>land use land cover</a:t>
            </a:r>
            <a:r>
              <a:rPr lang="en-US" dirty="0">
                <a:cs typeface="Calibri"/>
              </a:rPr>
              <a:t>, and water quality in and around Jobos Bay, Puerto Rico that we have gathered over the past 10 weeks. We are excited to share this information with you, and it has been a pleasure to be able to work with our </a:t>
            </a:r>
            <a:r>
              <a:rPr lang="en-US" dirty="0"/>
              <a:t>science advisors at NASA and </a:t>
            </a:r>
            <a:r>
              <a:rPr lang="en-US" dirty="0">
                <a:cs typeface="Calibri"/>
              </a:rPr>
              <a:t>partners at the Jobos Bay National Estuarine Research Reserve.</a:t>
            </a: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3342604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Lily.</a:t>
            </a:r>
          </a:p>
          <a:p>
            <a:endParaRPr lang="en-US" dirty="0"/>
          </a:p>
          <a:p>
            <a:r>
              <a:rPr lang="en-US" dirty="0"/>
              <a:t>For the Land Use Land Cover classification, </a:t>
            </a:r>
            <a:endParaRPr lang="en-US" dirty="0">
              <a:cs typeface="Calibri" panose="020F0502020204030204"/>
            </a:endParaRPr>
          </a:p>
          <a:p>
            <a:r>
              <a:rPr lang="en-US" dirty="0"/>
              <a:t>Sentinel-2 MSI: MultiSpectral Instrument, Level-2A, 10m resolution Imagery composites were collected in Google Earth Engine. The date range was Jan 1, 2021 to June 30, 2021.</a:t>
            </a:r>
            <a:endParaRPr lang="en-US" dirty="0">
              <a:cs typeface="Calibri"/>
            </a:endParaRPr>
          </a:p>
          <a:p>
            <a:endParaRPr lang="en-US" dirty="0"/>
          </a:p>
          <a:p>
            <a:r>
              <a:rPr lang="en-US" dirty="0"/>
              <a:t>Once the imagery was filtered for cloud cover to get the least cloudy image, and the dates were composited together correctly over our study area, the imagery was exported into Arc GIS Pro to assign the training data and begin the classification processing steps within the Arc GIS Pro Classification Wizard. </a:t>
            </a:r>
            <a:endParaRPr lang="en-US" dirty="0">
              <a:cs typeface="Calibri" panose="020F0502020204030204"/>
            </a:endParaRPr>
          </a:p>
          <a:p>
            <a:endParaRPr lang="en-US" dirty="0"/>
          </a:p>
          <a:p>
            <a:r>
              <a:rPr lang="en-US" dirty="0"/>
              <a:t>Our team chose to classify (10) land cover types and applied a minimum of 15 training polygons to each class.</a:t>
            </a:r>
            <a:endParaRPr lang="en-US" dirty="0">
              <a:cs typeface="Calibri" panose="020F0502020204030204"/>
            </a:endParaRPr>
          </a:p>
          <a:p>
            <a:endParaRPr lang="en-US" dirty="0">
              <a:ea typeface="Calibri"/>
              <a:cs typeface="Calibri"/>
            </a:endParaRPr>
          </a:p>
          <a:p>
            <a:endParaRPr lang="en-US" dirty="0">
              <a:ea typeface="Calibri"/>
              <a:cs typeface="Calibri"/>
            </a:endParaRPr>
          </a:p>
          <a:p>
            <a:r>
              <a:rPr lang="en-US" dirty="0">
                <a:cs typeface="Calibri"/>
              </a:rPr>
              <a:t> </a:t>
            </a:r>
            <a:r>
              <a:rPr lang="en-US" dirty="0"/>
              <a:t>----- Image Credits -----</a:t>
            </a:r>
            <a:endParaRPr lang="en-US" dirty="0">
              <a:cs typeface="Calibri"/>
            </a:endParaRPr>
          </a:p>
          <a:p>
            <a:r>
              <a:rPr lang="en-US" dirty="0"/>
              <a:t>Satellite Images | ESA retrieved from </a:t>
            </a:r>
            <a:r>
              <a:rPr lang="en-US" dirty="0">
                <a:hlinkClick r:id="rId3"/>
              </a:rPr>
              <a:t>http://www.devpedia.developexchange.com/dp/index.php?title=List_of_Satellite_Pictures</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1421416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image shows the results of the 2021 LULC analysis with 10 land cover classes. </a:t>
            </a:r>
            <a:r>
              <a:rPr lang="en-US" dirty="0"/>
              <a:t>We chose to use the Classification wizard in Arc GIS Pro, and we used the Random forest classifier for the supervised classification and matched our color palette to the Jobos Bay Team 1 for a closer comparison.</a:t>
            </a:r>
          </a:p>
          <a:p>
            <a:endParaRPr lang="en-US" dirty="0">
              <a:cs typeface="Calibri"/>
            </a:endParaRPr>
          </a:p>
          <a:p>
            <a:r>
              <a:rPr lang="en-US" dirty="0">
                <a:cs typeface="Calibri"/>
              </a:rPr>
              <a:t>The results from the processed imagery within ArcGIS Pro supported the findings of the mangrove recovery analysis. The LULC analysis was able to pick up the increases in mangrove extent from 2020 to 2021. Mangroves are classified within the ‘scrub wet’ class.</a:t>
            </a:r>
          </a:p>
          <a:p>
            <a:endParaRPr lang="en-US" dirty="0">
              <a:cs typeface="Calibri"/>
            </a:endParaRPr>
          </a:p>
          <a:p>
            <a:r>
              <a:rPr lang="en-US" dirty="0"/>
              <a:t>The results were then refined and compared against ESRI 2020 LULC, and the previous Jobos Bay team's 2020 LULC analysis. For validation efforts, we began with running 500 accuracy assessment point features, and ground-truthing the points against the Sentinel-2 imagery to create a confusion matrix to obtain an overall percentage of how accurately the locations the points were classified match the supervised classification schema. </a:t>
            </a:r>
            <a:endParaRPr lang="en-US" dirty="0">
              <a:cs typeface="Calibri"/>
            </a:endParaRPr>
          </a:p>
          <a:p>
            <a:endParaRPr lang="en-US" dirty="0"/>
          </a:p>
          <a:p>
            <a:endParaRPr lang="en-US" dirty="0">
              <a:cs typeface="Calibri"/>
            </a:endParaRPr>
          </a:p>
          <a:p>
            <a:endParaRPr lang="en-US" dirty="0">
              <a:cs typeface="Calibri"/>
            </a:endParaRPr>
          </a:p>
          <a:p>
            <a:r>
              <a:rPr lang="en-US" dirty="0"/>
              <a:t>----- Image Credits -----</a:t>
            </a:r>
            <a:endParaRPr lang="en-US" dirty="0">
              <a:cs typeface="Calibri"/>
            </a:endParaRPr>
          </a:p>
          <a:p>
            <a:r>
              <a:rPr lang="en-US" dirty="0"/>
              <a:t>1. Image Collection: LULC Map: Sentinel-2 MSI: MultiSpectral Instrument, Level-2A, 10 m resolution composite; ESRI World Ocean Base</a:t>
            </a:r>
            <a:endParaRPr lang="en-US" dirty="0">
              <a:cs typeface="Calibri"/>
            </a:endParaRPr>
          </a:p>
          <a:p>
            <a:r>
              <a:rPr lang="en-US" dirty="0"/>
              <a:t>2. Arrow | PowerPoint Symbol Public Domain</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2246448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To validate our work with an authoritative source, we compared our LULC results with a publicly-available LULC dataset produced by Esri using Sentinel-2 Imagery. This product has fewer available land cover classes available (</a:t>
            </a:r>
            <a:r>
              <a:rPr lang="en-US" b="0" i="0" dirty="0">
                <a:solidFill>
                  <a:srgbClr val="242424"/>
                </a:solidFill>
                <a:effectLst/>
                <a:latin typeface="Segoe UI" panose="020B0502040204020203" pitchFamily="34" charset="0"/>
              </a:rPr>
              <a:t>Water, Trees, Grass, Flooded Vegetation, Crops, Scrub/Shrub, Built Area and Bare Ground</a:t>
            </a:r>
            <a:r>
              <a:rPr lang="en-US" dirty="0">
                <a:ea typeface="Calibri"/>
                <a:cs typeface="Calibri"/>
              </a:rPr>
              <a:t>), but our 2021 model showed similar patterns to the Esri Product. For this visualization, the Esri land cover data were displayed using the classes from the 2021 classification. Our product was able to show more information at a different scale, and provides and in-depth, updated visualization of how the LULC for our study area has changed from 2020 to 2021. </a:t>
            </a:r>
            <a:r>
              <a:rPr lang="en-US" dirty="0"/>
              <a:t>The results from the Arc GIS Pro classification wizard tool allow for greater detail when analyzing landcover compared to the Esri 2020 classification. </a:t>
            </a:r>
          </a:p>
          <a:p>
            <a:endParaRPr lang="en-US" dirty="0">
              <a:cs typeface="Calibri"/>
            </a:endParaRPr>
          </a:p>
          <a:p>
            <a:endParaRPr lang="en-US" dirty="0">
              <a:cs typeface="Calibri"/>
            </a:endParaRPr>
          </a:p>
          <a:p>
            <a:r>
              <a:rPr lang="en-US" dirty="0"/>
              <a:t>----- Image Credits -----</a:t>
            </a:r>
            <a:endParaRPr lang="en-US" dirty="0">
              <a:cs typeface="Calibri"/>
            </a:endParaRPr>
          </a:p>
          <a:p>
            <a:r>
              <a:rPr lang="en-US" dirty="0"/>
              <a:t>1. Image Collection: LULC Map: Sentinel-2 MSI: MultiSpectral Instrument, Level-2A, 10 m resolution composite; ESRI World Ocean Base</a:t>
            </a:r>
          </a:p>
          <a:p>
            <a:r>
              <a:rPr lang="en-US" dirty="0"/>
              <a:t>2. Arrow | PowerPoint Symbol Public Domain</a:t>
            </a: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929792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visualization highlights the results of our LULC classifications for 2021, and the 10 land cover classes utilized in comparison with the LULC analysis ran by the previous term Jobos Bay team. </a:t>
            </a:r>
            <a:endParaRPr lang="en-US" dirty="0"/>
          </a:p>
          <a:p>
            <a:endParaRPr lang="en-US" dirty="0">
              <a:cs typeface="Calibri"/>
            </a:endParaRPr>
          </a:p>
          <a:p>
            <a:r>
              <a:rPr lang="en-US" dirty="0">
                <a:cs typeface="Calibri"/>
              </a:rPr>
              <a:t>The previous term utilized Google Earth Engine and pre-processed their imagery through Arc GIS Pro. The 2021 LULC analysis was processed entirely within Arc GIS Pro with the Classification Wizard Tool. The different methodologies both produced similar map visualizations, and they highlight the opportunities of continuing education within JBNERR for experimenting with different remote sensing strategies for comparison and validation. </a:t>
            </a:r>
          </a:p>
          <a:p>
            <a:endParaRPr lang="en-US" dirty="0">
              <a:cs typeface="Calibri"/>
            </a:endParaRPr>
          </a:p>
          <a:p>
            <a:r>
              <a:rPr lang="en-US" dirty="0"/>
              <a:t>----- Image Credits -----</a:t>
            </a:r>
            <a:endParaRPr lang="en-US" dirty="0">
              <a:cs typeface="Calibri"/>
            </a:endParaRPr>
          </a:p>
          <a:p>
            <a:r>
              <a:rPr lang="en-US" dirty="0"/>
              <a:t>1. Image Collection: LULC Map: Sentinel-2 MSI: MultiSpectral Instrument, Level-2A, 10 m resolution composite; ESRI World Ocean Base</a:t>
            </a:r>
            <a:endParaRPr lang="en-US" dirty="0">
              <a:cs typeface="Calibri"/>
            </a:endParaRPr>
          </a:p>
          <a:p>
            <a:r>
              <a:rPr lang="en-US" dirty="0">
                <a:cs typeface="Calibri"/>
              </a:rPr>
              <a:t>2. 2020 Jobos Bay 1I Team | </a:t>
            </a:r>
            <a:r>
              <a:rPr lang="en-US" dirty="0"/>
              <a:t>Spencer, O., McGhee, E., &amp; Conklin, T. (2021). Jobos Bay Water Resources: Using Earth Observations to Analyze Shoreline Changes and Understand the Effects of Sea Level Rise in Southern Puerto Rico [Unpublished Manuscript]. NASA DEVELOP National Program.</a:t>
            </a:r>
          </a:p>
          <a:p>
            <a:r>
              <a:rPr lang="en-US" dirty="0"/>
              <a:t>3. Arrow | PowerPoint Symbol Public Domain</a:t>
            </a: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242328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For our water quality analysis, our goal was to provide a check on the methodology of using satellite and in-situ measurements together. DEVELOP's Optical Reef Assessment Tool (ORCAA) allows users to monitor, track, and evaluate water parameters by loading in NASA satellite data. We, therefore, loaded in Sentinel 2 and Landsat 8 data for the Jobos Bay overpass that coincided with the dates of in-situ measurement, which was the 23rd of March. </a:t>
            </a:r>
            <a:r>
              <a:rPr lang="en-US" b="0" i="0" dirty="0">
                <a:solidFill>
                  <a:srgbClr val="000000"/>
                </a:solidFill>
                <a:effectLst/>
                <a:latin typeface="Roboto" panose="02000000000000000000" pitchFamily="2" charset="0"/>
              </a:rPr>
              <a:t>We did not have data in time for this presentation, but we should be able to provide the analysis in our technical paper to be finished at the end of the project. The paper will be given to our partners and can inform their future management techniques.</a:t>
            </a:r>
            <a:endParaRPr lang="en-US" dirty="0">
              <a:cs typeface="Calibri"/>
            </a:endParaRPr>
          </a:p>
          <a:p>
            <a:endParaRPr lang="en-US" dirty="0">
              <a:cs typeface="Calibri"/>
            </a:endParaRPr>
          </a:p>
          <a:p>
            <a:r>
              <a:rPr lang="en-US" dirty="0"/>
              <a:t>----- Image Credits -----</a:t>
            </a:r>
            <a:endParaRPr lang="en-US" dirty="0">
              <a:cs typeface="Calibri"/>
            </a:endParaRPr>
          </a:p>
          <a:p>
            <a:r>
              <a:rPr lang="en-US" dirty="0"/>
              <a:t>1. Satellite Images | NASA Public Domain, ESA | retrieved from </a:t>
            </a:r>
            <a:r>
              <a:rPr lang="en-US" dirty="0">
                <a:hlinkClick r:id="rId3"/>
              </a:rPr>
              <a:t>https://www.devpedia.developexchange.com/dp/index.php?title=List_of_Satellite_Pictures</a:t>
            </a:r>
            <a:endParaRPr lang="en-US" dirty="0">
              <a:cs typeface="Calibri"/>
              <a:hlinkClick r:id="rId3"/>
            </a:endParaRPr>
          </a:p>
          <a:p>
            <a:r>
              <a:rPr lang="en-US" dirty="0">
                <a:cs typeface="Calibri"/>
              </a:rPr>
              <a:t>2. In-situ Image | PowerPoint Symbol Public Domain</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1475362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The limitations for our project were bottom surface reflectance, sun glint, Sentinel-2 Availability, data limitations, leaf stripping, and time.</a:t>
            </a:r>
          </a:p>
          <a:p>
            <a:r>
              <a:rPr lang="en-US" dirty="0">
                <a:cs typeface="Calibri"/>
              </a:rPr>
              <a:t>Bottom surface reflectance and sun glint are obstacles when using satellite imagery on shallow waters. </a:t>
            </a:r>
            <a:r>
              <a:rPr lang="en-US" dirty="0"/>
              <a:t>The reflectance of the bottom surface in shallow waters or reef dominated waters results in incorrect results and sun glint can cause image color distortion, impacting water quality measurements.</a:t>
            </a:r>
            <a:endParaRPr lang="en-US" dirty="0">
              <a:cs typeface="Calibri"/>
            </a:endParaRPr>
          </a:p>
          <a:p>
            <a:r>
              <a:rPr lang="en-US" dirty="0">
                <a:cs typeface="Calibri"/>
              </a:rPr>
              <a:t>While we aimed to set our study period to avoid the effects of leaf stripping, which would cause overestimation of mangrove death due to the hurricanes. However, it's possible that this was still a factor in the months after the hurricanes and that this was captured in the analysis. </a:t>
            </a:r>
          </a:p>
          <a:p>
            <a:r>
              <a:rPr lang="en-US" dirty="0">
                <a:cs typeface="Calibri"/>
              </a:rPr>
              <a:t>For our land use land cover analysis </a:t>
            </a:r>
            <a:r>
              <a:rPr lang="en-US" dirty="0"/>
              <a:t>Sentinel-2 MSI, Level-2A  was a limitation for because the start date of available imagery in GEE did not align with our project time frame. The conversion of Sentinel-2MSI, Level-2A to Sentinel-2MSI Level 1C provided a secondary limitation when trying to compare 2017 LULC data. </a:t>
            </a:r>
            <a:endParaRPr lang="en-US" dirty="0">
              <a:ea typeface="Calibri"/>
              <a:cs typeface="Calibri"/>
            </a:endParaRPr>
          </a:p>
          <a:p>
            <a:endParaRPr lang="en-US" dirty="0">
              <a:ea typeface="Calibri"/>
              <a:cs typeface="Calibri"/>
            </a:endParaRPr>
          </a:p>
          <a:p>
            <a:r>
              <a:rPr lang="en-US" dirty="0"/>
              <a:t>----- Image Credits -----</a:t>
            </a:r>
            <a:endParaRPr lang="en-US" dirty="0">
              <a:cs typeface="Calibri"/>
            </a:endParaRPr>
          </a:p>
          <a:p>
            <a:r>
              <a:rPr lang="en-US" dirty="0"/>
              <a:t>Nighthawks| received from partners at JBNERR | used with permission</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3057802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ea typeface="Calibri"/>
                <a:cs typeface="Calibri"/>
              </a:rPr>
              <a:t>Conclusions we came to during our project were that mangrove extent has visibly grown since Hurricane Maria through restoration efforts and natural growth. We learned through our attempts to improve on the previous team's LULC work that there are various ways to complete and analysis and that these methods can change the result. Expanding the variety of tools that you use, even just from one coding software, like ArcPro, to another, like Google Earth Engine, can change the ease and results of your analysis. This can be helpful for our partners to know so they can see the variety of tools available to them. We learned through our water quality analysis the benefit of using satellite data alongside in-situ data to get a more wholistic view of an area.</a:t>
            </a:r>
          </a:p>
          <a:p>
            <a:endParaRPr lang="en-US" dirty="0">
              <a:ea typeface="Calibri"/>
              <a:cs typeface="Calibri"/>
            </a:endParaRPr>
          </a:p>
          <a:p>
            <a:endParaRPr lang="en-US" dirty="0"/>
          </a:p>
          <a:p>
            <a:r>
              <a:rPr lang="en-US" dirty="0"/>
              <a:t>----- Image Credits -----</a:t>
            </a:r>
            <a:endParaRPr lang="en-US" dirty="0">
              <a:cs typeface="Calibri"/>
            </a:endParaRPr>
          </a:p>
          <a:p>
            <a:r>
              <a:rPr lang="en-US" dirty="0"/>
              <a:t>1. Lesser Yellow Legs | received from partners at JBNERR, used with permission</a:t>
            </a:r>
            <a:endParaRPr lang="en-US" dirty="0">
              <a:cs typeface="Calibri" panose="020F0502020204030204"/>
            </a:endParaRPr>
          </a:p>
          <a:p>
            <a:r>
              <a:rPr lang="en-US" dirty="0">
                <a:cs typeface="Calibri" panose="020F0502020204030204"/>
              </a:rPr>
              <a:t>2. Killdeer</a:t>
            </a:r>
            <a:r>
              <a:rPr lang="en-US" dirty="0"/>
              <a:t>| JBNERR Facebook Page | retrieved from partner permission</a:t>
            </a:r>
            <a:endParaRPr lang="en-US" dirty="0">
              <a:cs typeface="Calibri"/>
            </a:endParaRPr>
          </a:p>
          <a:p>
            <a:r>
              <a:rPr lang="en-US" dirty="0"/>
              <a:t>3. Manatees| JBNERR Facebook Page | retrieved from partner permission</a:t>
            </a:r>
            <a:endParaRPr lang="en-US" dirty="0">
              <a:cs typeface="Calibri"/>
            </a:endParaRPr>
          </a:p>
          <a:p>
            <a:r>
              <a:rPr lang="en-US" dirty="0">
                <a:cs typeface="Calibri"/>
              </a:rPr>
              <a:t>4. </a:t>
            </a:r>
            <a:r>
              <a:rPr lang="en-US" dirty="0"/>
              <a:t>Pelican| received from partners at JBNERR, used with permission</a:t>
            </a:r>
            <a:endParaRPr lang="en-US" dirty="0">
              <a:cs typeface="Calibri"/>
            </a:endParaRPr>
          </a:p>
          <a:p>
            <a:r>
              <a:rPr lang="en-US" dirty="0">
                <a:cs typeface="Calibri"/>
              </a:rPr>
              <a:t>5. </a:t>
            </a:r>
            <a:r>
              <a:rPr lang="en-US" dirty="0"/>
              <a:t>Yellow Warbler| JBNERR Facebook Page | retrieved from partner permission</a:t>
            </a:r>
            <a:endParaRPr lang="en-US" dirty="0">
              <a:cs typeface="Calibri"/>
            </a:endParaRPr>
          </a:p>
          <a:p>
            <a:r>
              <a:rPr lang="en-US" dirty="0">
                <a:cs typeface="Calibri"/>
              </a:rPr>
              <a:t>6. </a:t>
            </a:r>
            <a:r>
              <a:rPr lang="en-US" dirty="0"/>
              <a:t>Open Shrubs| JBNERR Facebook Page | retrieved from partner permission</a:t>
            </a:r>
            <a:endParaRPr lang="en-US" dirty="0">
              <a:cs typeface="Calibri"/>
            </a:endParaRPr>
          </a:p>
          <a:p>
            <a:r>
              <a:rPr lang="en-US" dirty="0">
                <a:cs typeface="Calibri"/>
              </a:rPr>
              <a:t>7. </a:t>
            </a:r>
            <a:r>
              <a:rPr lang="en-US" dirty="0"/>
              <a:t>Heron| JBNERR Facebook Page | retrieved from partner permission</a:t>
            </a:r>
            <a:endParaRPr lang="en-US" dirty="0">
              <a:cs typeface="Calibri"/>
            </a:endParaRPr>
          </a:p>
          <a:p>
            <a:r>
              <a:rPr lang="en-US" dirty="0">
                <a:cs typeface="Calibri"/>
              </a:rPr>
              <a:t>8. Swampland</a:t>
            </a:r>
            <a:r>
              <a:rPr lang="en-US" dirty="0"/>
              <a:t>| JBNERR Facebook Page | retrieved from partner permission</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3792343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In our project, we were able to see that mangrove extent has grown since the 2017 hurricanes, but we cannot prove a specific reason as to why. Further work looking into causes of mangrove increase can help researchers at JBNERR  know which management practices are working and continue to implement useful practices.</a:t>
            </a:r>
          </a:p>
          <a:p>
            <a:r>
              <a:rPr lang="en-US" dirty="0">
                <a:cs typeface="Calibri"/>
              </a:rPr>
              <a:t>This work could also help with risk management and understanding how to prevent further mangrove loss in the case of future storms.</a:t>
            </a:r>
          </a:p>
          <a:p>
            <a:r>
              <a:rPr lang="en-US" dirty="0">
                <a:cs typeface="Calibri"/>
              </a:rPr>
              <a:t>Also, the second version of the ORCAA tool, which we used for our water quality analysis, is currently under construction, but would be useful for future water quality research. The new version will have kd90 and kdPAR parameters, which are useful for comparing between satellite and in-situ observations and will correct for bottom surface reflectance better. </a:t>
            </a:r>
          </a:p>
          <a:p>
            <a:r>
              <a:rPr lang="en-US" dirty="0">
                <a:cs typeface="Calibri"/>
              </a:rPr>
              <a:t>One other future consideration is continuing to do updated LULC analysis because of development of the shoreline, which can drastically change mangrove extent and impact the ecosystem.</a:t>
            </a:r>
          </a:p>
          <a:p>
            <a:endParaRPr lang="en-US" dirty="0">
              <a:ea typeface="Calibri"/>
              <a:cs typeface="Calibri"/>
            </a:endParaRPr>
          </a:p>
          <a:p>
            <a:r>
              <a:rPr lang="en-US" dirty="0"/>
              <a:t>In September 2019, the U.S. Fish and Wildlife Service Caribbean Ecological Services Field Office (CESFO) completed a restoration project at the Jobos Bay National Estuarine Research Reserve in southern Puerto Rico.</a:t>
            </a:r>
            <a:br>
              <a:rPr lang="en-US" dirty="0">
                <a:cs typeface="+mn-lt"/>
              </a:rPr>
            </a:br>
            <a:r>
              <a:rPr lang="en-US" dirty="0"/>
              <a:t>The project enhanced approximately 1.24 acres of mangrove-wetland forest and salt flats habitat providing better habitat for a variety of fish, crustaceans, insects, resident and migratory birds as well as other wildlife species. In addition, it will increase research, outreach and educational opportunities in the area.</a:t>
            </a:r>
            <a:endParaRPr lang="en-US" dirty="0">
              <a:ea typeface="Calibri"/>
              <a:cs typeface="Calibri"/>
            </a:endParaRPr>
          </a:p>
          <a:p>
            <a:endParaRPr lang="en-US" dirty="0">
              <a:cs typeface="Calibri" panose="020F0502020204030204"/>
            </a:endParaRPr>
          </a:p>
          <a:p>
            <a:endParaRPr lang="en-US" dirty="0"/>
          </a:p>
          <a:p>
            <a:r>
              <a:rPr lang="en-US" dirty="0"/>
              <a:t>----- Image Credits -----</a:t>
            </a:r>
            <a:endParaRPr lang="en-US" dirty="0">
              <a:cs typeface="Calibri"/>
            </a:endParaRPr>
          </a:p>
          <a:p>
            <a:r>
              <a:rPr lang="en-US" dirty="0"/>
              <a:t>Manatees| received from partners at JBNERR | used with permission</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2717579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We want to acknowledge our partners at JBNERR, Aitza, Angel, and Milton, as well as to Dr. Juan Torres-Perez, Dr. Kenton Ross, and Lauren Childs-Gleason for their dedication and guidance on this project. Further thanks goes to Olivia, Ethan, Liliana, Taylor, and Andrew, the Jobos Bay I Team who provided a foundation for our project. Finally, thank you to Adriana Le Compte, our fellow, and Dr. Roy Armstrong and Dr. William Hernandez Lopez for guidance and in-situ work.</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Century Gothic"/>
                <a:ea typeface="+mn-lt"/>
                <a:cs typeface="+mn-lt"/>
              </a:rPr>
              <a:t>Maps throughout this work were created using ArcGIS® software by Esri. ArcGIS® and ArcMap™ are the intellectual property of Esri and are used herein under license. </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18</a:t>
            </a:fld>
            <a:endParaRPr lang="en-US" dirty="0"/>
          </a:p>
        </p:txBody>
      </p:sp>
    </p:spTree>
    <p:extLst>
      <p:ext uri="{BB962C8B-B14F-4D97-AF65-F5344CB8AC3E}">
        <p14:creationId xmlns:p14="http://schemas.microsoft.com/office/powerpoint/2010/main" val="2098222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The study area of this project focused on </a:t>
            </a:r>
            <a:r>
              <a:rPr lang="en-US" dirty="0"/>
              <a:t>Jobos Bay, Puerto Rico. This includes the Jobos Bay National Estuarine Research Reserve (JBNERR),</a:t>
            </a:r>
            <a:r>
              <a:rPr lang="en-US" dirty="0">
                <a:cs typeface="Calibri"/>
              </a:rPr>
              <a:t> the surrounding watershed and community, and the Aguierre forest to the East of the bay. Jobos Bay lies between the municipalities of Salinas and Guayama and is influenced by five main watersheds. Lying on the South-East part of Puerto Rico, Jobos Bay is directly in the path of storms. Our study period, therefore, focused around the 2017 hurricanes and the recovery of the bay since then.</a:t>
            </a:r>
            <a:endParaRPr lang="en-US" dirty="0"/>
          </a:p>
          <a:p>
            <a:endParaRPr lang="en-US" dirty="0">
              <a:cs typeface="Calibri" panose="020F0502020204030204"/>
            </a:endParaRPr>
          </a:p>
          <a:p>
            <a:r>
              <a:rPr lang="en-US" dirty="0"/>
              <a:t>----- Image Credits -----</a:t>
            </a:r>
            <a:endParaRPr lang="en-US" dirty="0">
              <a:cs typeface="Calibri"/>
            </a:endParaRPr>
          </a:p>
          <a:p>
            <a:r>
              <a:rPr lang="en-US" dirty="0">
                <a:cs typeface="Calibri"/>
              </a:rPr>
              <a:t>1. Study Area Map: Landsat 8 OLI 2021 composite; ESRI World Ocean Base</a:t>
            </a:r>
          </a:p>
          <a:p>
            <a:r>
              <a:rPr lang="en-US" dirty="0">
                <a:cs typeface="Calibri"/>
              </a:rPr>
              <a:t>2. Inset Map: Light Grey Base from ESRI</a:t>
            </a:r>
          </a:p>
          <a:p>
            <a:r>
              <a:rPr lang="en-US" dirty="0"/>
              <a:t>3. Arrow | PowerPoint Symbol Public Domain</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1989848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t>To know why Jobos Bay was chosen for study and protection, we must understand its ecological and social importance. Jobos Bay provides recreation, education, and protection to the surrounding communities. Jobos Bay also holds many important nursery habitats for economically important fish as well as protected species like the Antillian Manatee. These habitats include coral reefs and seagrass beds as well as mangrove forests. Mangroves provide protective services to the land, including erosion prevention, flood mitigation, and nutrient and habitat creation. The water quality of the bay is affected by surrounding agriculture and development and can in turn impact the ecosystems residing in it.</a:t>
            </a:r>
            <a:endParaRPr lang="en-US" dirty="0">
              <a:cs typeface="Calibri"/>
            </a:endParaRPr>
          </a:p>
          <a:p>
            <a:endParaRPr lang="en-US" dirty="0">
              <a:cs typeface="Calibri"/>
            </a:endParaRPr>
          </a:p>
          <a:p>
            <a:endParaRPr lang="en-US" dirty="0"/>
          </a:p>
          <a:p>
            <a:r>
              <a:rPr lang="en-US" dirty="0"/>
              <a:t>----- Image Credits -----</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Coral Reef | JBNERR Facebook Page | retrieved from </a:t>
            </a:r>
            <a:r>
              <a:rPr lang="en-US" dirty="0">
                <a:hlinkClick r:id="rId3"/>
              </a:rPr>
              <a:t>https://www.facebook.com/jobanerr/photos</a:t>
            </a:r>
            <a:r>
              <a:rPr lang="en-US" dirty="0"/>
              <a:t> used with permission</a:t>
            </a:r>
            <a:endParaRPr lang="en-US"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Mangrove Roots | JBNERR Facebook Page | retrieved from </a:t>
            </a:r>
            <a:r>
              <a:rPr lang="en-US" dirty="0">
                <a:hlinkClick r:id="rId3"/>
              </a:rPr>
              <a:t>https://www.facebook.com/jobanerr/photos</a:t>
            </a:r>
            <a:r>
              <a:rPr lang="en-US" dirty="0"/>
              <a:t> used with permission</a:t>
            </a:r>
            <a:endParaRPr lang="en-US"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Manatee| JBNERR Facebook Page | retrieved from </a:t>
            </a:r>
            <a:r>
              <a:rPr lang="en-US" dirty="0">
                <a:hlinkClick r:id="rId3"/>
              </a:rPr>
              <a:t>https://www.facebook.com/jobanerr/photos</a:t>
            </a:r>
            <a:r>
              <a:rPr lang="en-US" dirty="0"/>
              <a:t> used with permission</a:t>
            </a:r>
            <a:endParaRPr lang="en-US"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Sea Grass | JBNERR Facebook Page | retrieved from </a:t>
            </a:r>
            <a:r>
              <a:rPr lang="en-US" dirty="0">
                <a:hlinkClick r:id="rId3"/>
              </a:rPr>
              <a:t>https://www.facebook.com/jobanerr/photos</a:t>
            </a:r>
            <a:r>
              <a:rPr lang="en-US" dirty="0"/>
              <a:t> used with permission</a:t>
            </a:r>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3779069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This brings us to the issues Jobos Bay faces and why it needs protection. The island was recently impacted by Hurricanes Irma and Maria in 2017, and Jobos Bay is still recovering. Mangroves are highly affected by these storms, and their services to the surrounding community can decrease with this damage. Also, changing land use can harm both mangrove extent and water quality. The cultural, educational, and recreational services Jobos Bay National Estuarine Research Reserve provides to the surrounding community depend on sustaining its ecosystem, and there is worry about reduction of these benefits, especially because there has been limited past research on these impacts.</a:t>
            </a:r>
            <a:endParaRPr lang="en-US" dirty="0"/>
          </a:p>
          <a:p>
            <a:endParaRPr lang="en-US" dirty="0">
              <a:cs typeface="Calibri" panose="020F0502020204030204"/>
            </a:endParaRPr>
          </a:p>
          <a:p>
            <a:endParaRPr lang="en-US" dirty="0">
              <a:cs typeface="Calibri" panose="020F0502020204030204"/>
            </a:endParaRPr>
          </a:p>
          <a:p>
            <a:r>
              <a:rPr lang="en-US" dirty="0">
                <a:cs typeface="Calibri" panose="020F0502020204030204"/>
              </a:rPr>
              <a:t>----- Image Credits -----</a:t>
            </a:r>
          </a:p>
          <a:p>
            <a:r>
              <a:rPr lang="en-US" dirty="0"/>
              <a:t>1. Broken Dock| received from partners at JBNERR | used with permission</a:t>
            </a:r>
            <a:endParaRPr lang="en-US" dirty="0">
              <a:cs typeface="Calibri" panose="020F0502020204030204"/>
            </a:endParaRPr>
          </a:p>
          <a:p>
            <a:r>
              <a:rPr lang="en-US" dirty="0">
                <a:cs typeface="Calibri" panose="020F0502020204030204"/>
              </a:rPr>
              <a:t>2. Flooded</a:t>
            </a:r>
            <a:r>
              <a:rPr lang="en-US" dirty="0"/>
              <a:t> Room| received from partners at JBNERR | used with permission</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692432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Our partners at the Jobos Bay National Estuarine Research Reserve (JBNERR) monitor the reserve for its marine recreation, commercial and recreational fishing, and ecotourism. To promote these functions of the reserve, JBNERR conducts research, education, management, and community participation through workshops, seminars, and hands on experience opportunities. JBNERR is managed by the Puerto Rican Department of Natural and Environmental Resources and the National Oceanic and Atmospheric Administration (NOAA) Office of Coastal Management. They manage the reserve using a combination of drone imagery and in-situ data monitoring, and our project will help them with future methodology and monitoring decisions.</a:t>
            </a:r>
          </a:p>
          <a:p>
            <a:endParaRPr lang="en-US" dirty="0"/>
          </a:p>
          <a:p>
            <a:endParaRPr lang="en-US" dirty="0"/>
          </a:p>
          <a:p>
            <a:r>
              <a:rPr lang="en-US" dirty="0"/>
              <a:t>----- Image Credits -----</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Mangroves over water | JBNERR Facebook Page | retrieved from </a:t>
            </a:r>
            <a:r>
              <a:rPr lang="en-US" dirty="0">
                <a:hlinkClick r:id="rId3"/>
              </a:rPr>
              <a:t>https://www.facebook.com/jobanerr/photos </a:t>
            </a:r>
            <a:r>
              <a:rPr lang="en-US" dirty="0"/>
              <a:t>used with permission</a:t>
            </a:r>
            <a:endParaRPr lang="en-US" dirty="0">
              <a:cs typeface="Calibri" panose="020F0502020204030204"/>
            </a:endParaRPr>
          </a:p>
          <a:p>
            <a:endParaRPr lang="en-US" dirty="0">
              <a:cs typeface="Calibri"/>
              <a:hlinkClick r:id="rId3"/>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1881731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a:p>
            <a:r>
              <a:rPr lang="en-US" dirty="0">
                <a:cs typeface="Calibri" panose="020F0502020204030204"/>
              </a:rPr>
              <a:t>Our project objectives were to provide JBNERR with data to help inform their management decisions. Our goals were to create LULC analysis for 2021 to observe current land cover conditions for Jobos Bay and analyze the effects on mangroves and track the recovery, and compare in-situ and satellite water quality measuring techniques.</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2610772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 mangrove analysis, our goal was to map changes in mangrove extent related to Hurricanes Irma and Maria, while differentiating mangrove vegetation from other terrestrial vegetation. This information helps to analyze the storm impacts on mangroves and gives JBNERR information on which areas need the most restoration. To do this, we composited Landsat 8 Operational Land Imager</a:t>
            </a:r>
            <a:r>
              <a:rPr lang="en-US" dirty="0"/>
              <a:t> imagery from January through June of 2017, 2018, and 2021 in Google Earth Engine. </a:t>
            </a:r>
            <a:r>
              <a:rPr lang="en-US" b="1" dirty="0"/>
              <a:t>We chose these months, rather than directly after the September hurricanes, to minimize over estimation of mangrove destruction due to the effect of leaf stripping by high winds</a:t>
            </a:r>
            <a:r>
              <a:rPr lang="en-US" dirty="0"/>
              <a:t>. We masked out water from the imagery and removed areas with low vegetation, then applied several indices that are specifically helpful for mangrove classification. Finally, we trained the model with points for mangroves, non-mangrove vegetation, and other land cover, and quantified mangrove extent from the model outputs. We assessed classification accuracy with stratified random sampling, and used these maps, along with the quantification of mangrove area, to understand the both short term and long term impacts of Hurricanes Maria and Irma on mangroves in Jobos Bay. </a:t>
            </a:r>
          </a:p>
          <a:p>
            <a:endParaRPr lang="en-US" dirty="0"/>
          </a:p>
          <a:p>
            <a:r>
              <a:rPr lang="en-US" dirty="0"/>
              <a:t>----- Image Credits -----</a:t>
            </a:r>
            <a:endParaRPr lang="en-US" dirty="0">
              <a:ea typeface="Calibri"/>
              <a:cs typeface="Calibri"/>
            </a:endParaRPr>
          </a:p>
          <a:p>
            <a:r>
              <a:rPr lang="en-US" dirty="0"/>
              <a:t>Satellite Images | NASA Public Domain | retrieved from </a:t>
            </a:r>
            <a:r>
              <a:rPr lang="en-US" dirty="0">
                <a:hlinkClick r:id="rId3"/>
              </a:rPr>
              <a:t>https://www.devpedia.developexchange.com/dp/index.php?title=List_of_Satellite_Pictures</a:t>
            </a:r>
            <a:endParaRPr lang="en-US" dirty="0"/>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3881388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So, from this process we mapped about 10 square km of mangroves before the hurricanes, and about 1.2 square km after the hurricanes. Based on these results, we estimate an over 85% decrease in pre-hurricane mangrove extent. This is important information because it tells us what the potential impacts of high intensity storms are on Jobos Bay especially if these types of events are becoming more frequent. </a:t>
            </a:r>
            <a:endParaRPr lang="en-US" dirty="0"/>
          </a:p>
          <a:p>
            <a:endParaRPr lang="en-US" dirty="0">
              <a:cs typeface="Calibri"/>
            </a:endParaRPr>
          </a:p>
          <a:p>
            <a:r>
              <a:rPr lang="en-US" dirty="0">
                <a:cs typeface="Calibri"/>
              </a:rPr>
              <a:t>Note: Green 2017 layer is under yellow 2018 layer</a:t>
            </a:r>
          </a:p>
          <a:p>
            <a:endParaRPr lang="en-US" dirty="0">
              <a:cs typeface="Calibri"/>
            </a:endParaRPr>
          </a:p>
          <a:p>
            <a:r>
              <a:rPr lang="en-US" dirty="0">
                <a:cs typeface="Calibri"/>
              </a:rPr>
              <a:t>----Image Credit---</a:t>
            </a:r>
          </a:p>
          <a:p>
            <a:r>
              <a:rPr lang="en-US" dirty="0">
                <a:cs typeface="Calibri"/>
              </a:rPr>
              <a:t>1. Mangrove Extent by team, Light Grey Base from ESRI</a:t>
            </a:r>
          </a:p>
          <a:p>
            <a:r>
              <a:rPr lang="en-US" dirty="0"/>
              <a:t>2. Arrow | PowerPoint Symbol Public Domain</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623877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wanted to understand what the impact of these storms are in the long term, and we can see that mangrove extent increased from 1.2 square km that we mapped after the hurricanes, to about 7.3 square kilometers in 2021. So, in the three years after the hurricanes, the current mangrove area is restored to about 70% of the pre-hurricane mangrove area. While this may not be a direct relation, since other events such as restoration efforts, droughts, and development have also impacted mangrove extent in this time, it does give the partners some idea of how mangrove forests are impacted on a longer time scale by specific storm events like Maria and Irma. </a:t>
            </a:r>
            <a:endParaRPr lang="en-US" dirty="0">
              <a:cs typeface="Calibri"/>
            </a:endParaRPr>
          </a:p>
          <a:p>
            <a:endParaRPr lang="en-US" dirty="0">
              <a:cs typeface="Calibri"/>
            </a:endParaRPr>
          </a:p>
          <a:p>
            <a:r>
              <a:rPr lang="en-US" dirty="0">
                <a:cs typeface="Calibri"/>
              </a:rPr>
              <a:t>Note: Blue 2021 layer is under yellow 2018 layer</a:t>
            </a:r>
            <a:endParaRPr lang="en-US" dirty="0"/>
          </a:p>
          <a:p>
            <a:endParaRPr lang="en-US" dirty="0"/>
          </a:p>
          <a:p>
            <a:r>
              <a:rPr lang="en-US" dirty="0"/>
              <a:t>----Image Credit---</a:t>
            </a:r>
            <a:endParaRPr lang="en-US" dirty="0">
              <a:cs typeface="Calibri" panose="020F0502020204030204"/>
            </a:endParaRPr>
          </a:p>
          <a:p>
            <a:r>
              <a:rPr lang="en-US" dirty="0"/>
              <a:t>1. Mangrove Extent by team, Light Grey Base from ESRI</a:t>
            </a:r>
            <a:endParaRPr lang="en-US" dirty="0">
              <a:cs typeface="Calibri"/>
            </a:endParaRPr>
          </a:p>
          <a:p>
            <a:r>
              <a:rPr lang="en-US" dirty="0"/>
              <a:t>2. Arrow | PowerPoint Symbol Public Domain</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6238779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pic>
        <p:nvPicPr>
          <p:cNvPr id="24" name="Picture 23" descr="Logo, icon&#10;&#10;Description automatically generated">
            <a:extLst>
              <a:ext uri="{FF2B5EF4-FFF2-40B4-BE49-F238E27FC236}">
                <a16:creationId xmlns:a16="http://schemas.microsoft.com/office/drawing/2014/main" id="{DADE89A0-6D9B-4A9C-807B-5AD4049563E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pic>
        <p:nvPicPr>
          <p:cNvPr id="10" name="Picture 9" descr="Map&#10;&#10;Description automatically generated">
            <a:extLst>
              <a:ext uri="{FF2B5EF4-FFF2-40B4-BE49-F238E27FC236}">
                <a16:creationId xmlns:a16="http://schemas.microsoft.com/office/drawing/2014/main" id="{759D13AF-7EBD-A44E-9903-3982C95535D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716" r="8662"/>
          <a:stretch/>
        </p:blipFill>
        <p:spPr>
          <a:xfrm>
            <a:off x="6097447" y="1079479"/>
            <a:ext cx="6155506" cy="520939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Logo, icon&#10;&#10;Description automatically generated">
            <a:extLst>
              <a:ext uri="{FF2B5EF4-FFF2-40B4-BE49-F238E27FC236}">
                <a16:creationId xmlns:a16="http://schemas.microsoft.com/office/drawing/2014/main" id="{FB406A75-71C7-4FAC-8650-1732B63CC00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Logo, icon&#10;&#10;Description automatically generated">
            <a:extLst>
              <a:ext uri="{FF2B5EF4-FFF2-40B4-BE49-F238E27FC236}">
                <a16:creationId xmlns:a16="http://schemas.microsoft.com/office/drawing/2014/main" id="{7E950B24-E3C6-4031-A4A4-5FEB940B851F}"/>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1378" y="1551586"/>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Logo, icon&#10;&#10;Description automatically generated">
            <a:extLst>
              <a:ext uri="{FF2B5EF4-FFF2-40B4-BE49-F238E27FC236}">
                <a16:creationId xmlns:a16="http://schemas.microsoft.com/office/drawing/2014/main" id="{8ED29B3A-7D82-476B-BC21-2969C855D9E1}"/>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16495145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895577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0982508"/>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Logo, icon&#10;&#10;Description automatically generated">
            <a:extLst>
              <a:ext uri="{FF2B5EF4-FFF2-40B4-BE49-F238E27FC236}">
                <a16:creationId xmlns:a16="http://schemas.microsoft.com/office/drawing/2014/main" id="{7E950B24-E3C6-4031-A4A4-5FEB940B851F}"/>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1378" y="1551586"/>
            <a:ext cx="4572000" cy="4572000"/>
          </a:xfrm>
          <a:prstGeom prst="rect">
            <a:avLst/>
          </a:prstGeom>
        </p:spPr>
      </p:pic>
    </p:spTree>
    <p:extLst>
      <p:ext uri="{BB962C8B-B14F-4D97-AF65-F5344CB8AC3E}">
        <p14:creationId xmlns:p14="http://schemas.microsoft.com/office/powerpoint/2010/main" val="2907025109"/>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pic>
        <p:nvPicPr>
          <p:cNvPr id="18" name="Picture 17" descr="Logo, icon&#10;&#10;Description automatically generated">
            <a:extLst>
              <a:ext uri="{FF2B5EF4-FFF2-40B4-BE49-F238E27FC236}">
                <a16:creationId xmlns:a16="http://schemas.microsoft.com/office/drawing/2014/main" id="{9D3FD202-EA15-4B6D-A765-B4F1283CA42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7375" y="1528986"/>
            <a:ext cx="841248" cy="841248"/>
          </a:xfrm>
          <a:prstGeom prst="rect">
            <a:avLst/>
          </a:prstGeom>
        </p:spPr>
      </p:pic>
      <p:pic>
        <p:nvPicPr>
          <p:cNvPr id="13" name="Picture 12" descr="Map&#10;&#10;Description automatically generated">
            <a:extLst>
              <a:ext uri="{FF2B5EF4-FFF2-40B4-BE49-F238E27FC236}">
                <a16:creationId xmlns:a16="http://schemas.microsoft.com/office/drawing/2014/main" id="{6BA44ECB-FD1C-CD45-9051-865812A5927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716" r="8662"/>
          <a:stretch/>
        </p:blipFill>
        <p:spPr>
          <a:xfrm>
            <a:off x="6097447" y="1079479"/>
            <a:ext cx="6155506" cy="5209396"/>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958AF-03E4-44FA-B99D-37513DF597E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Icon&#10;&#10;Description automatically generated">
            <a:extLst>
              <a:ext uri="{FF2B5EF4-FFF2-40B4-BE49-F238E27FC236}">
                <a16:creationId xmlns:a16="http://schemas.microsoft.com/office/drawing/2014/main" id="{2966BBD3-05B3-4C44-9966-5B0EBC7A9769}"/>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10000" y="1571625"/>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3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Logo, icon&#10;&#10;Description automatically generated">
            <a:extLst>
              <a:ext uri="{FF2B5EF4-FFF2-40B4-BE49-F238E27FC236}">
                <a16:creationId xmlns:a16="http://schemas.microsoft.com/office/drawing/2014/main" id="{8ED29B3A-7D82-476B-BC21-2969C855D9E1}"/>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Logo, icon&#10;&#10;Description automatically generated">
            <a:extLst>
              <a:ext uri="{FF2B5EF4-FFF2-40B4-BE49-F238E27FC236}">
                <a16:creationId xmlns:a16="http://schemas.microsoft.com/office/drawing/2014/main" id="{C24AA502-47DC-4F8B-85AA-422E5B47F8D9}"/>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9" r:id="rId2"/>
    <p:sldLayoutId id="2147483718" r:id="rId3"/>
    <p:sldLayoutId id="2147483725" r:id="rId4"/>
    <p:sldLayoutId id="2147483731" r:id="rId5"/>
    <p:sldLayoutId id="2147483679" r:id="rId6"/>
    <p:sldLayoutId id="2147483721" r:id="rId7"/>
    <p:sldLayoutId id="2147483720" r:id="rId8"/>
    <p:sldLayoutId id="2147483707" r:id="rId9"/>
    <p:sldLayoutId id="2147483722" r:id="rId10"/>
    <p:sldLayoutId id="2147483690" r:id="rId11"/>
    <p:sldLayoutId id="2147483717" r:id="rId12"/>
    <p:sldLayoutId id="2147483762" r:id="rId13"/>
    <p:sldLayoutId id="2147483763" r:id="rId14"/>
    <p:sldLayoutId id="2147483764" r:id="rId15"/>
    <p:sldLayoutId id="214748376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13.sv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6.png"/><Relationship Id="rId7" Type="http://schemas.openxmlformats.org/officeDocument/2006/relationships/image" Target="../media/image13.sv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png"/><Relationship Id="rId7" Type="http://schemas.openxmlformats.org/officeDocument/2006/relationships/image" Target="../media/image13.sv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png"/><Relationship Id="rId9"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3.sv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3.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lIns="91440" tIns="45720" rIns="91440" bIns="45720" anchor="ctr">
            <a:noAutofit/>
          </a:bodyPr>
          <a:lstStyle/>
          <a:p>
            <a:r>
              <a:rPr lang="en-US" sz="1600" dirty="0">
                <a:solidFill>
                  <a:schemeClr val="bg1"/>
                </a:solidFill>
                <a:latin typeface="Century Gothic"/>
              </a:rPr>
              <a:t>Virginia – Langley</a:t>
            </a:r>
            <a:endParaRPr lang="en-US" dirty="0">
              <a:solidFill>
                <a:schemeClr val="bg1"/>
              </a:solidFill>
            </a:endParaRPr>
          </a:p>
        </p:txBody>
      </p:sp>
      <p:sp>
        <p:nvSpPr>
          <p:cNvPr id="4" name="Title 1">
            <a:extLst>
              <a:ext uri="{FF2B5EF4-FFF2-40B4-BE49-F238E27FC236}">
                <a16:creationId xmlns:a16="http://schemas.microsoft.com/office/drawing/2014/main" id="{D0B65BBE-F4B6-48C1-A7D3-08517E6C54A3}"/>
              </a:ext>
            </a:extLst>
          </p:cNvPr>
          <p:cNvSpPr txBox="1">
            <a:spLocks/>
          </p:cNvSpPr>
          <p:nvPr/>
        </p:nvSpPr>
        <p:spPr>
          <a:xfrm>
            <a:off x="1258398" y="2566085"/>
            <a:ext cx="3598598"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sz="4400" spc="0" dirty="0">
                <a:solidFill>
                  <a:srgbClr val="4DAEB4"/>
                </a:solidFill>
                <a:latin typeface="Century Gothic"/>
              </a:rPr>
              <a:t>Jobos Bay</a:t>
            </a:r>
            <a:endParaRPr lang="en-US" sz="4400" spc="0" baseline="0" dirty="0">
              <a:solidFill>
                <a:srgbClr val="4DAEB4"/>
              </a:solidFill>
            </a:endParaRPr>
          </a:p>
          <a:p>
            <a:r>
              <a:rPr lang="en-US" sz="3000" b="0" spc="0" dirty="0">
                <a:solidFill>
                  <a:srgbClr val="4DAEB4"/>
                </a:solidFill>
                <a:latin typeface="Century Gothic"/>
              </a:rPr>
              <a:t>Water Resources II</a:t>
            </a:r>
            <a:endParaRPr lang="en-US" sz="3000" b="0" spc="0" baseline="0" dirty="0">
              <a:solidFill>
                <a:srgbClr val="4DAEB4"/>
              </a:solidFill>
            </a:endParaRPr>
          </a:p>
        </p:txBody>
      </p:sp>
      <p:sp>
        <p:nvSpPr>
          <p:cNvPr id="5" name="Subtitle 2">
            <a:extLst>
              <a:ext uri="{FF2B5EF4-FFF2-40B4-BE49-F238E27FC236}">
                <a16:creationId xmlns:a16="http://schemas.microsoft.com/office/drawing/2014/main" id="{14A2CAFE-C138-4653-8B25-02CD974F84D4}"/>
              </a:ext>
            </a:extLst>
          </p:cNvPr>
          <p:cNvSpPr txBox="1">
            <a:spLocks/>
          </p:cNvSpPr>
          <p:nvPr/>
        </p:nvSpPr>
        <p:spPr>
          <a:xfrm>
            <a:off x="665890" y="3942010"/>
            <a:ext cx="4783614" cy="1021339"/>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600" dirty="0">
                <a:solidFill>
                  <a:schemeClr val="tx1">
                    <a:lumMod val="75000"/>
                    <a:lumOff val="25000"/>
                  </a:schemeClr>
                </a:solidFill>
                <a:latin typeface="Century Gothic"/>
              </a:rPr>
              <a:t>Using Earth Observations to Analyze Coastal Changes, Mangrove Extent, and Water Quality in Southern Puerto Rico </a:t>
            </a:r>
            <a:endParaRPr lang="en-US" sz="1600" dirty="0">
              <a:solidFill>
                <a:schemeClr val="tx1">
                  <a:lumMod val="75000"/>
                  <a:lumOff val="25000"/>
                </a:schemeClr>
              </a:solidFill>
            </a:endParaRPr>
          </a:p>
        </p:txBody>
      </p:sp>
      <p:sp>
        <p:nvSpPr>
          <p:cNvPr id="6" name="TextBox 5">
            <a:extLst>
              <a:ext uri="{FF2B5EF4-FFF2-40B4-BE49-F238E27FC236}">
                <a16:creationId xmlns:a16="http://schemas.microsoft.com/office/drawing/2014/main" id="{D9D34997-050B-417C-A703-B12B2478D61D}"/>
              </a:ext>
            </a:extLst>
          </p:cNvPr>
          <p:cNvSpPr txBox="1"/>
          <p:nvPr/>
        </p:nvSpPr>
        <p:spPr>
          <a:xfrm>
            <a:off x="311447" y="5154500"/>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Lily Oliver</a:t>
            </a:r>
          </a:p>
          <a:p>
            <a:pPr algn="ctr"/>
            <a:r>
              <a:rPr lang="en-US" sz="1400" dirty="0">
                <a:solidFill>
                  <a:schemeClr val="tx1">
                    <a:lumMod val="75000"/>
                    <a:lumOff val="25000"/>
                  </a:schemeClr>
                </a:solidFill>
                <a:latin typeface="Century Gothic"/>
              </a:rPr>
              <a:t>Susan Jarvis</a:t>
            </a:r>
          </a:p>
          <a:p>
            <a:pPr algn="ctr"/>
            <a:r>
              <a:rPr lang="en-US" sz="1400" dirty="0">
                <a:solidFill>
                  <a:schemeClr val="tx1">
                    <a:lumMod val="75000"/>
                    <a:lumOff val="25000"/>
                  </a:schemeClr>
                </a:solidFill>
                <a:latin typeface="Century Gothic"/>
              </a:rPr>
              <a:t>Rachael Barrows</a:t>
            </a:r>
          </a:p>
          <a:p>
            <a:pPr algn="ctr"/>
            <a:r>
              <a:rPr lang="en-US" sz="1400" dirty="0">
                <a:solidFill>
                  <a:schemeClr val="tx1">
                    <a:lumMod val="75000"/>
                    <a:lumOff val="25000"/>
                  </a:schemeClr>
                </a:solidFill>
                <a:latin typeface="Century Gothic"/>
              </a:rPr>
              <a:t>Katherine Hahn</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EA34D2-492A-407F-879F-14B9118B97B5}"/>
              </a:ext>
            </a:extLst>
          </p:cNvPr>
          <p:cNvSpPr txBox="1">
            <a:spLocks/>
          </p:cNvSpPr>
          <p:nvPr/>
        </p:nvSpPr>
        <p:spPr>
          <a:xfrm>
            <a:off x="1104602" y="308312"/>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4DAEB4"/>
                </a:solidFill>
                <a:latin typeface="Century Gothic"/>
              </a:rPr>
              <a:t>Methodology: LULC</a:t>
            </a:r>
            <a:endParaRPr lang="en-US" dirty="0">
              <a:solidFill>
                <a:srgbClr val="4DAEB4"/>
              </a:solidFill>
              <a:cs typeface="Calibri Light"/>
            </a:endParaRPr>
          </a:p>
        </p:txBody>
      </p:sp>
      <p:sp>
        <p:nvSpPr>
          <p:cNvPr id="8" name="Rectangle: Single Corner Rounded 7">
            <a:extLst>
              <a:ext uri="{FF2B5EF4-FFF2-40B4-BE49-F238E27FC236}">
                <a16:creationId xmlns:a16="http://schemas.microsoft.com/office/drawing/2014/main" id="{98337983-4445-46D8-AABC-8E6FA2395F0A}"/>
              </a:ext>
            </a:extLst>
          </p:cNvPr>
          <p:cNvSpPr/>
          <p:nvPr/>
        </p:nvSpPr>
        <p:spPr>
          <a:xfrm>
            <a:off x="6286079" y="3328519"/>
            <a:ext cx="1494644" cy="497471"/>
          </a:xfrm>
          <a:prstGeom prst="round1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rgbClr val="A84919"/>
                </a:solidFill>
                <a:latin typeface="Century Gothic"/>
                <a:cs typeface="Calibri"/>
              </a:rPr>
              <a:t>ArcGIS Pro</a:t>
            </a:r>
            <a:endParaRPr lang="en-US" b="1" dirty="0">
              <a:solidFill>
                <a:srgbClr val="A84919"/>
              </a:solidFill>
              <a:latin typeface="Century Gothic"/>
            </a:endParaRPr>
          </a:p>
        </p:txBody>
      </p:sp>
      <p:sp>
        <p:nvSpPr>
          <p:cNvPr id="5" name="Rectangle: Rounded Corners 4">
            <a:extLst>
              <a:ext uri="{FF2B5EF4-FFF2-40B4-BE49-F238E27FC236}">
                <a16:creationId xmlns:a16="http://schemas.microsoft.com/office/drawing/2014/main" id="{7A998B66-C18E-4387-9DC1-9F208A6E75CF}"/>
              </a:ext>
            </a:extLst>
          </p:cNvPr>
          <p:cNvSpPr/>
          <p:nvPr/>
        </p:nvSpPr>
        <p:spPr>
          <a:xfrm>
            <a:off x="813463" y="1432522"/>
            <a:ext cx="2034818" cy="1872226"/>
          </a:xfrm>
          <a:prstGeom prst="roundRect">
            <a:avLst/>
          </a:prstGeom>
          <a:solidFill>
            <a:srgbClr val="652C0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Century Gothic"/>
                <a:ea typeface="+mn-lt"/>
                <a:cs typeface="+mn-lt"/>
              </a:rPr>
              <a:t>Collect </a:t>
            </a:r>
            <a:endParaRPr lang="en-US" dirty="0">
              <a:latin typeface="Century Gothic"/>
            </a:endParaRPr>
          </a:p>
          <a:p>
            <a:pPr algn="ctr"/>
            <a:r>
              <a:rPr lang="en-US" sz="2000" dirty="0">
                <a:latin typeface="Century Gothic"/>
                <a:ea typeface="+mn-lt"/>
                <a:cs typeface="+mn-lt"/>
              </a:rPr>
              <a:t>Sentinel-2 MSI</a:t>
            </a:r>
          </a:p>
          <a:p>
            <a:pPr algn="ctr"/>
            <a:r>
              <a:rPr lang="en-US" sz="2000" dirty="0">
                <a:latin typeface="Century Gothic"/>
                <a:ea typeface="+mn-lt"/>
                <a:cs typeface="+mn-lt"/>
              </a:rPr>
              <a:t> Imagery </a:t>
            </a:r>
            <a:endParaRPr lang="en-US" dirty="0">
              <a:latin typeface="Century Gothic"/>
              <a:ea typeface="+mn-lt"/>
              <a:cs typeface="+mn-lt"/>
            </a:endParaRPr>
          </a:p>
        </p:txBody>
      </p:sp>
      <p:sp>
        <p:nvSpPr>
          <p:cNvPr id="24" name="Rectangle: Rounded Corners 23">
            <a:extLst>
              <a:ext uri="{FF2B5EF4-FFF2-40B4-BE49-F238E27FC236}">
                <a16:creationId xmlns:a16="http://schemas.microsoft.com/office/drawing/2014/main" id="{9C0B6A4A-0356-419E-A287-E2CDBED48F8C}"/>
              </a:ext>
            </a:extLst>
          </p:cNvPr>
          <p:cNvSpPr/>
          <p:nvPr/>
        </p:nvSpPr>
        <p:spPr>
          <a:xfrm>
            <a:off x="4299642" y="1432522"/>
            <a:ext cx="2034818" cy="1872226"/>
          </a:xfrm>
          <a:prstGeom prst="roundRect">
            <a:avLst/>
          </a:prstGeom>
          <a:solidFill>
            <a:srgbClr val="A8491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Century Gothic"/>
                <a:ea typeface="+mn-lt"/>
                <a:cs typeface="+mn-lt"/>
              </a:rPr>
              <a:t>Assign training data</a:t>
            </a:r>
            <a:endParaRPr lang="en-US" dirty="0"/>
          </a:p>
        </p:txBody>
      </p:sp>
      <p:sp>
        <p:nvSpPr>
          <p:cNvPr id="25" name="Rectangle: Rounded Corners 24">
            <a:extLst>
              <a:ext uri="{FF2B5EF4-FFF2-40B4-BE49-F238E27FC236}">
                <a16:creationId xmlns:a16="http://schemas.microsoft.com/office/drawing/2014/main" id="{0A08AA7A-37A8-4EE4-B1C8-E1BACCB57ED2}"/>
              </a:ext>
            </a:extLst>
          </p:cNvPr>
          <p:cNvSpPr/>
          <p:nvPr/>
        </p:nvSpPr>
        <p:spPr>
          <a:xfrm>
            <a:off x="7775925" y="1432522"/>
            <a:ext cx="2034818" cy="1872226"/>
          </a:xfrm>
          <a:prstGeom prst="roundRect">
            <a:avLst/>
          </a:prstGeom>
          <a:solidFill>
            <a:srgbClr val="A8491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Century Gothic"/>
                <a:ea typeface="+mn-lt"/>
                <a:cs typeface="+mn-lt"/>
              </a:rPr>
              <a:t>Set classifier, chose land cover classes</a:t>
            </a:r>
            <a:endParaRPr lang="en-US" dirty="0"/>
          </a:p>
        </p:txBody>
      </p:sp>
      <p:sp>
        <p:nvSpPr>
          <p:cNvPr id="26" name="Rectangle: Rounded Corners 25">
            <a:extLst>
              <a:ext uri="{FF2B5EF4-FFF2-40B4-BE49-F238E27FC236}">
                <a16:creationId xmlns:a16="http://schemas.microsoft.com/office/drawing/2014/main" id="{67B124A4-BC82-4936-AAE4-96E21C932C1C}"/>
              </a:ext>
            </a:extLst>
          </p:cNvPr>
          <p:cNvSpPr/>
          <p:nvPr/>
        </p:nvSpPr>
        <p:spPr>
          <a:xfrm>
            <a:off x="9479628" y="3968278"/>
            <a:ext cx="2241592" cy="1864120"/>
          </a:xfrm>
          <a:prstGeom prst="roundRect">
            <a:avLst/>
          </a:prstGeom>
          <a:solidFill>
            <a:srgbClr val="A8491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Century Gothic"/>
                <a:ea typeface="+mn-lt"/>
                <a:cs typeface="+mn-lt"/>
              </a:rPr>
              <a:t>Compare </a:t>
            </a:r>
          </a:p>
          <a:p>
            <a:pPr algn="ctr"/>
            <a:r>
              <a:rPr lang="en-US" sz="2000" dirty="0">
                <a:latin typeface="Century Gothic"/>
                <a:ea typeface="+mn-lt"/>
                <a:cs typeface="+mn-lt"/>
              </a:rPr>
              <a:t>Unsupervised pixels with Supervised</a:t>
            </a:r>
            <a:endParaRPr lang="en-US" sz="2000" dirty="0">
              <a:latin typeface="Century Gothic"/>
              <a:cs typeface="Calibri"/>
            </a:endParaRPr>
          </a:p>
        </p:txBody>
      </p:sp>
      <p:sp>
        <p:nvSpPr>
          <p:cNvPr id="27" name="Rectangle: Rounded Corners 26">
            <a:extLst>
              <a:ext uri="{FF2B5EF4-FFF2-40B4-BE49-F238E27FC236}">
                <a16:creationId xmlns:a16="http://schemas.microsoft.com/office/drawing/2014/main" id="{FA0A85DD-7889-4D53-9C07-4D0E9A65190A}"/>
              </a:ext>
            </a:extLst>
          </p:cNvPr>
          <p:cNvSpPr/>
          <p:nvPr/>
        </p:nvSpPr>
        <p:spPr>
          <a:xfrm>
            <a:off x="6019522" y="3963330"/>
            <a:ext cx="2034818" cy="1872226"/>
          </a:xfrm>
          <a:prstGeom prst="roundRect">
            <a:avLst/>
          </a:prstGeom>
          <a:solidFill>
            <a:srgbClr val="A8491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Century Gothic"/>
                <a:ea typeface="+mn-lt"/>
                <a:cs typeface="+mn-lt"/>
              </a:rPr>
              <a:t>Validation and accuracy assessment</a:t>
            </a:r>
            <a:endParaRPr lang="en-US" dirty="0"/>
          </a:p>
        </p:txBody>
      </p:sp>
      <p:sp>
        <p:nvSpPr>
          <p:cNvPr id="29" name="Rectangle: Rounded Corners 28">
            <a:extLst>
              <a:ext uri="{FF2B5EF4-FFF2-40B4-BE49-F238E27FC236}">
                <a16:creationId xmlns:a16="http://schemas.microsoft.com/office/drawing/2014/main" id="{6E8FD1B1-D992-49FF-901D-C24421A8BB9C}"/>
              </a:ext>
            </a:extLst>
          </p:cNvPr>
          <p:cNvSpPr/>
          <p:nvPr/>
        </p:nvSpPr>
        <p:spPr>
          <a:xfrm>
            <a:off x="2559415" y="3963330"/>
            <a:ext cx="2034818" cy="1872226"/>
          </a:xfrm>
          <a:prstGeom prst="roundRect">
            <a:avLst/>
          </a:prstGeom>
          <a:solidFill>
            <a:srgbClr val="A8491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Century Gothic"/>
                <a:ea typeface="+mn-lt"/>
                <a:cs typeface="+mn-lt"/>
              </a:rPr>
              <a:t>Save LULC composites for future work</a:t>
            </a:r>
            <a:endParaRPr lang="en-US" dirty="0"/>
          </a:p>
        </p:txBody>
      </p:sp>
      <p:sp>
        <p:nvSpPr>
          <p:cNvPr id="2" name="Rectangle: Single Corner Rounded 1">
            <a:extLst>
              <a:ext uri="{FF2B5EF4-FFF2-40B4-BE49-F238E27FC236}">
                <a16:creationId xmlns:a16="http://schemas.microsoft.com/office/drawing/2014/main" id="{8ABF5F9C-2247-43B4-B6E4-E371967E267F}"/>
              </a:ext>
            </a:extLst>
          </p:cNvPr>
          <p:cNvSpPr/>
          <p:nvPr/>
        </p:nvSpPr>
        <p:spPr>
          <a:xfrm>
            <a:off x="405769" y="3298503"/>
            <a:ext cx="2757854" cy="575489"/>
          </a:xfrm>
          <a:prstGeom prst="round1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rgbClr val="652C0F"/>
                </a:solidFill>
                <a:latin typeface="Century Gothic"/>
                <a:cs typeface="Calibri"/>
              </a:rPr>
              <a:t>Google Earth Engine</a:t>
            </a:r>
            <a:endParaRPr lang="en-US" b="1" dirty="0">
              <a:solidFill>
                <a:srgbClr val="652C0F"/>
              </a:solidFill>
              <a:latin typeface="Century Gothic"/>
            </a:endParaRPr>
          </a:p>
        </p:txBody>
      </p:sp>
      <p:pic>
        <p:nvPicPr>
          <p:cNvPr id="9" name="Picture 8">
            <a:extLst>
              <a:ext uri="{FF2B5EF4-FFF2-40B4-BE49-F238E27FC236}">
                <a16:creationId xmlns:a16="http://schemas.microsoft.com/office/drawing/2014/main" id="{6AE97343-8731-4AE9-B5E1-226A35B7937B}"/>
              </a:ext>
            </a:extLst>
          </p:cNvPr>
          <p:cNvPicPr>
            <a:picLocks noChangeAspect="1"/>
          </p:cNvPicPr>
          <p:nvPr/>
        </p:nvPicPr>
        <p:blipFill>
          <a:blip r:embed="rId3"/>
          <a:stretch>
            <a:fillRect/>
          </a:stretch>
        </p:blipFill>
        <p:spPr>
          <a:xfrm rot="6720000">
            <a:off x="182521" y="1119082"/>
            <a:ext cx="1594247" cy="1193177"/>
          </a:xfrm>
          <a:prstGeom prst="rect">
            <a:avLst/>
          </a:prstGeom>
        </p:spPr>
      </p:pic>
      <p:sp>
        <p:nvSpPr>
          <p:cNvPr id="10" name="Arrow: Bent-Up 9">
            <a:extLst>
              <a:ext uri="{FF2B5EF4-FFF2-40B4-BE49-F238E27FC236}">
                <a16:creationId xmlns:a16="http://schemas.microsoft.com/office/drawing/2014/main" id="{E373B6E3-A717-4432-9247-F4E2002BC7E7}"/>
              </a:ext>
            </a:extLst>
          </p:cNvPr>
          <p:cNvSpPr/>
          <p:nvPr/>
        </p:nvSpPr>
        <p:spPr>
          <a:xfrm flipV="1">
            <a:off x="10015195" y="2179677"/>
            <a:ext cx="910440" cy="1603169"/>
          </a:xfrm>
          <a:prstGeom prst="bentUpArrow">
            <a:avLst/>
          </a:prstGeom>
          <a:solidFill>
            <a:srgbClr val="A84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Arrow: Right 27">
            <a:extLst>
              <a:ext uri="{FF2B5EF4-FFF2-40B4-BE49-F238E27FC236}">
                <a16:creationId xmlns:a16="http://schemas.microsoft.com/office/drawing/2014/main" id="{4FCDDA43-E245-42DF-BB97-EA31DD2FCAEA}"/>
              </a:ext>
            </a:extLst>
          </p:cNvPr>
          <p:cNvSpPr/>
          <p:nvPr/>
        </p:nvSpPr>
        <p:spPr>
          <a:xfrm>
            <a:off x="3175060" y="2055976"/>
            <a:ext cx="796499" cy="559658"/>
          </a:xfrm>
          <a:prstGeom prst="rightArrow">
            <a:avLst/>
          </a:prstGeom>
          <a:solidFill>
            <a:srgbClr val="863A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0" name="Arrow: Right 29">
            <a:extLst>
              <a:ext uri="{FF2B5EF4-FFF2-40B4-BE49-F238E27FC236}">
                <a16:creationId xmlns:a16="http://schemas.microsoft.com/office/drawing/2014/main" id="{39975A8E-09FD-45D0-9630-5926A91F7EF6}"/>
              </a:ext>
            </a:extLst>
          </p:cNvPr>
          <p:cNvSpPr/>
          <p:nvPr/>
        </p:nvSpPr>
        <p:spPr>
          <a:xfrm>
            <a:off x="6638696" y="2055975"/>
            <a:ext cx="796499" cy="559658"/>
          </a:xfrm>
          <a:prstGeom prst="rightArrow">
            <a:avLst/>
          </a:prstGeom>
          <a:solidFill>
            <a:srgbClr val="A84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1" name="Arrow: Right 30">
            <a:extLst>
              <a:ext uri="{FF2B5EF4-FFF2-40B4-BE49-F238E27FC236}">
                <a16:creationId xmlns:a16="http://schemas.microsoft.com/office/drawing/2014/main" id="{39DF84C4-5CAD-42EB-9B9C-84B769A8A788}"/>
              </a:ext>
            </a:extLst>
          </p:cNvPr>
          <p:cNvSpPr/>
          <p:nvPr/>
        </p:nvSpPr>
        <p:spPr>
          <a:xfrm rot="10800000">
            <a:off x="8330929" y="4628961"/>
            <a:ext cx="796499" cy="559658"/>
          </a:xfrm>
          <a:prstGeom prst="rightArrow">
            <a:avLst/>
          </a:prstGeom>
          <a:solidFill>
            <a:srgbClr val="A84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2" name="Arrow: Right 31">
            <a:extLst>
              <a:ext uri="{FF2B5EF4-FFF2-40B4-BE49-F238E27FC236}">
                <a16:creationId xmlns:a16="http://schemas.microsoft.com/office/drawing/2014/main" id="{50E1BF5F-35A7-4BE9-9D12-8EA98AB83AAF}"/>
              </a:ext>
            </a:extLst>
          </p:cNvPr>
          <p:cNvSpPr/>
          <p:nvPr/>
        </p:nvSpPr>
        <p:spPr>
          <a:xfrm rot="10800000">
            <a:off x="4857396" y="4619065"/>
            <a:ext cx="796499" cy="559658"/>
          </a:xfrm>
          <a:prstGeom prst="rightArrow">
            <a:avLst/>
          </a:prstGeom>
          <a:solidFill>
            <a:srgbClr val="A84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9" name="Text Placeholder 4">
            <a:extLst>
              <a:ext uri="{FF2B5EF4-FFF2-40B4-BE49-F238E27FC236}">
                <a16:creationId xmlns:a16="http://schemas.microsoft.com/office/drawing/2014/main" id="{DEF1773F-CFEA-4F74-888F-6D028C1EC54C}"/>
              </a:ext>
            </a:extLst>
          </p:cNvPr>
          <p:cNvSpPr txBox="1">
            <a:spLocks/>
          </p:cNvSpPr>
          <p:nvPr/>
        </p:nvSpPr>
        <p:spPr>
          <a:xfrm>
            <a:off x="-1760" y="6636393"/>
            <a:ext cx="2244076" cy="262354"/>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sz="1100" dirty="0">
                <a:solidFill>
                  <a:srgbClr val="FFFFFF"/>
                </a:solidFill>
                <a:latin typeface="Century Gothic"/>
              </a:rPr>
              <a:t>Image Credit: ESA</a:t>
            </a:r>
            <a:endParaRPr lang="en-US" sz="1100" dirty="0">
              <a:solidFill>
                <a:srgbClr val="FFFFFF"/>
              </a:solidFill>
            </a:endParaRPr>
          </a:p>
        </p:txBody>
      </p:sp>
    </p:spTree>
    <p:extLst>
      <p:ext uri="{BB962C8B-B14F-4D97-AF65-F5344CB8AC3E}">
        <p14:creationId xmlns:p14="http://schemas.microsoft.com/office/powerpoint/2010/main" val="513621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48E6072-BE75-47AA-90B7-D6EB17828AB1}"/>
              </a:ext>
            </a:extLst>
          </p:cNvPr>
          <p:cNvSpPr txBox="1">
            <a:spLocks/>
          </p:cNvSpPr>
          <p:nvPr/>
        </p:nvSpPr>
        <p:spPr>
          <a:xfrm>
            <a:off x="1274548" y="349875"/>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4DAEB4"/>
                </a:solidFill>
                <a:latin typeface="Century Gothic"/>
              </a:rPr>
              <a:t>Results: LULC</a:t>
            </a:r>
            <a:endParaRPr lang="en-US" dirty="0">
              <a:solidFill>
                <a:srgbClr val="4DAEB4"/>
              </a:solidFill>
              <a:cs typeface="Calibri Light"/>
            </a:endParaRPr>
          </a:p>
        </p:txBody>
      </p:sp>
      <p:grpSp>
        <p:nvGrpSpPr>
          <p:cNvPr id="2" name="Group 1">
            <a:extLst>
              <a:ext uri="{FF2B5EF4-FFF2-40B4-BE49-F238E27FC236}">
                <a16:creationId xmlns:a16="http://schemas.microsoft.com/office/drawing/2014/main" id="{4621269A-DF18-DAAB-F5F9-988A0ABFE886}"/>
              </a:ext>
            </a:extLst>
          </p:cNvPr>
          <p:cNvGrpSpPr/>
          <p:nvPr/>
        </p:nvGrpSpPr>
        <p:grpSpPr>
          <a:xfrm>
            <a:off x="555723" y="915250"/>
            <a:ext cx="7848875" cy="5590631"/>
            <a:chOff x="555723" y="915250"/>
            <a:chExt cx="7848875" cy="5590631"/>
          </a:xfrm>
        </p:grpSpPr>
        <p:pic>
          <p:nvPicPr>
            <p:cNvPr id="3" name="Picture 3" descr="Map&#10;&#10;Description automatically generated">
              <a:extLst>
                <a:ext uri="{FF2B5EF4-FFF2-40B4-BE49-F238E27FC236}">
                  <a16:creationId xmlns:a16="http://schemas.microsoft.com/office/drawing/2014/main" id="{003A4BC8-18F4-4E6D-8113-3A95B30114F5}"/>
                </a:ext>
              </a:extLst>
            </p:cNvPr>
            <p:cNvPicPr>
              <a:picLocks noChangeAspect="1"/>
            </p:cNvPicPr>
            <p:nvPr/>
          </p:nvPicPr>
          <p:blipFill rotWithShape="1">
            <a:blip r:embed="rId3"/>
            <a:srcRect t="128" b="128"/>
            <a:stretch/>
          </p:blipFill>
          <p:spPr>
            <a:xfrm>
              <a:off x="555723" y="915250"/>
              <a:ext cx="7848875" cy="5590631"/>
            </a:xfrm>
            <a:prstGeom prst="rect">
              <a:avLst/>
            </a:prstGeom>
            <a:ln>
              <a:noFill/>
            </a:ln>
            <a:effectLst>
              <a:outerShdw blurRad="190500" algn="tl" rotWithShape="0">
                <a:srgbClr val="000000">
                  <a:alpha val="70000"/>
                </a:srgbClr>
              </a:outerShdw>
            </a:effectLst>
          </p:spPr>
        </p:pic>
        <p:sp>
          <p:nvSpPr>
            <p:cNvPr id="11" name="TextBox 10">
              <a:extLst>
                <a:ext uri="{FF2B5EF4-FFF2-40B4-BE49-F238E27FC236}">
                  <a16:creationId xmlns:a16="http://schemas.microsoft.com/office/drawing/2014/main" id="{0708EE32-3C81-4CD5-869E-DFBFCD20F0BB}"/>
                </a:ext>
              </a:extLst>
            </p:cNvPr>
            <p:cNvSpPr txBox="1"/>
            <p:nvPr/>
          </p:nvSpPr>
          <p:spPr>
            <a:xfrm>
              <a:off x="5763337" y="5894307"/>
              <a:ext cx="3932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FFFFFF"/>
                  </a:solidFill>
                  <a:latin typeface="Century Gothic"/>
                </a:rPr>
                <a:t>0</a:t>
              </a:r>
            </a:p>
          </p:txBody>
        </p:sp>
        <p:sp>
          <p:nvSpPr>
            <p:cNvPr id="16" name="TextBox 15">
              <a:extLst>
                <a:ext uri="{FF2B5EF4-FFF2-40B4-BE49-F238E27FC236}">
                  <a16:creationId xmlns:a16="http://schemas.microsoft.com/office/drawing/2014/main" id="{50DD91ED-60B8-4907-A19B-ABE9FE438233}"/>
                </a:ext>
              </a:extLst>
            </p:cNvPr>
            <p:cNvSpPr txBox="1"/>
            <p:nvPr/>
          </p:nvSpPr>
          <p:spPr>
            <a:xfrm>
              <a:off x="6248496" y="5892540"/>
              <a:ext cx="4645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bg1"/>
                  </a:solidFill>
                  <a:latin typeface="Century Gothic"/>
                </a:rPr>
                <a:t>1.5</a:t>
              </a:r>
            </a:p>
          </p:txBody>
        </p:sp>
        <p:sp>
          <p:nvSpPr>
            <p:cNvPr id="20" name="TextBox 19">
              <a:extLst>
                <a:ext uri="{FF2B5EF4-FFF2-40B4-BE49-F238E27FC236}">
                  <a16:creationId xmlns:a16="http://schemas.microsoft.com/office/drawing/2014/main" id="{7806645E-268C-4844-895F-DE4CEB0A3791}"/>
                </a:ext>
              </a:extLst>
            </p:cNvPr>
            <p:cNvSpPr txBox="1"/>
            <p:nvPr/>
          </p:nvSpPr>
          <p:spPr>
            <a:xfrm>
              <a:off x="7026893" y="5997440"/>
              <a:ext cx="11745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bg1"/>
                  </a:solidFill>
                  <a:latin typeface="Century Gothic"/>
                </a:rPr>
                <a:t>Kilometers</a:t>
              </a:r>
              <a:endParaRPr lang="en-US" sz="1400">
                <a:solidFill>
                  <a:schemeClr val="bg1"/>
                </a:solidFill>
                <a:latin typeface="Century Gothic"/>
                <a:cs typeface="Calibri"/>
              </a:endParaRPr>
            </a:p>
          </p:txBody>
        </p:sp>
        <p:sp>
          <p:nvSpPr>
            <p:cNvPr id="18" name="TextBox 17">
              <a:extLst>
                <a:ext uri="{FF2B5EF4-FFF2-40B4-BE49-F238E27FC236}">
                  <a16:creationId xmlns:a16="http://schemas.microsoft.com/office/drawing/2014/main" id="{98A302BF-2E01-418A-9327-A30E3426E1CA}"/>
                </a:ext>
              </a:extLst>
            </p:cNvPr>
            <p:cNvSpPr txBox="1"/>
            <p:nvPr/>
          </p:nvSpPr>
          <p:spPr>
            <a:xfrm>
              <a:off x="6884157" y="5889134"/>
              <a:ext cx="296615" cy="3157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latin typeface="Century Gothic"/>
                </a:rPr>
                <a:t>3</a:t>
              </a:r>
            </a:p>
          </p:txBody>
        </p:sp>
        <p:pic>
          <p:nvPicPr>
            <p:cNvPr id="4" name="Graphic 24" descr="Direction with solid fill">
              <a:extLst>
                <a:ext uri="{FF2B5EF4-FFF2-40B4-BE49-F238E27FC236}">
                  <a16:creationId xmlns:a16="http://schemas.microsoft.com/office/drawing/2014/main" id="{4F810A04-42DB-4F75-858B-A57C0D085B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900000">
              <a:off x="7529332" y="5355706"/>
              <a:ext cx="533823" cy="572293"/>
            </a:xfrm>
            <a:prstGeom prst="rect">
              <a:avLst/>
            </a:prstGeom>
          </p:spPr>
        </p:pic>
        <p:sp>
          <p:nvSpPr>
            <p:cNvPr id="7" name="TextBox 6">
              <a:extLst>
                <a:ext uri="{FF2B5EF4-FFF2-40B4-BE49-F238E27FC236}">
                  <a16:creationId xmlns:a16="http://schemas.microsoft.com/office/drawing/2014/main" id="{BFC9568C-4D1D-4504-ACA8-82E7322C97D7}"/>
                </a:ext>
              </a:extLst>
            </p:cNvPr>
            <p:cNvSpPr txBox="1"/>
            <p:nvPr/>
          </p:nvSpPr>
          <p:spPr>
            <a:xfrm>
              <a:off x="7590089" y="5655379"/>
              <a:ext cx="38744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solidFill>
                    <a:schemeClr val="tx1">
                      <a:lumMod val="75000"/>
                      <a:lumOff val="25000"/>
                    </a:schemeClr>
                  </a:solidFill>
                  <a:latin typeface="Century Gothic"/>
                </a:rPr>
                <a:t>N</a:t>
              </a:r>
            </a:p>
          </p:txBody>
        </p:sp>
      </p:grpSp>
      <p:grpSp>
        <p:nvGrpSpPr>
          <p:cNvPr id="8" name="Group 7">
            <a:extLst>
              <a:ext uri="{FF2B5EF4-FFF2-40B4-BE49-F238E27FC236}">
                <a16:creationId xmlns:a16="http://schemas.microsoft.com/office/drawing/2014/main" id="{6332F76D-D555-43E8-97E5-0D60FCDF642C}"/>
              </a:ext>
            </a:extLst>
          </p:cNvPr>
          <p:cNvGrpSpPr/>
          <p:nvPr/>
        </p:nvGrpSpPr>
        <p:grpSpPr>
          <a:xfrm>
            <a:off x="9087574" y="2127538"/>
            <a:ext cx="2465331" cy="3232263"/>
            <a:chOff x="4041058" y="5234401"/>
            <a:chExt cx="2465331" cy="3232263"/>
          </a:xfrm>
        </p:grpSpPr>
        <p:pic>
          <p:nvPicPr>
            <p:cNvPr id="33" name="Picture 6" descr="Icon&#10;&#10;Description automatically generated">
              <a:extLst>
                <a:ext uri="{FF2B5EF4-FFF2-40B4-BE49-F238E27FC236}">
                  <a16:creationId xmlns:a16="http://schemas.microsoft.com/office/drawing/2014/main" id="{3906C77C-26E1-4698-A695-07B6091DB224}"/>
                </a:ext>
              </a:extLst>
            </p:cNvPr>
            <p:cNvPicPr>
              <a:picLocks noChangeAspect="1"/>
            </p:cNvPicPr>
            <p:nvPr/>
          </p:nvPicPr>
          <p:blipFill>
            <a:blip r:embed="rId6"/>
            <a:stretch>
              <a:fillRect/>
            </a:stretch>
          </p:blipFill>
          <p:spPr>
            <a:xfrm>
              <a:off x="4055853" y="5234401"/>
              <a:ext cx="549729" cy="1612447"/>
            </a:xfrm>
            <a:prstGeom prst="rect">
              <a:avLst/>
            </a:prstGeom>
          </p:spPr>
        </p:pic>
        <p:pic>
          <p:nvPicPr>
            <p:cNvPr id="34" name="Picture 7" descr="Icon&#10;&#10;Description automatically generated">
              <a:extLst>
                <a:ext uri="{FF2B5EF4-FFF2-40B4-BE49-F238E27FC236}">
                  <a16:creationId xmlns:a16="http://schemas.microsoft.com/office/drawing/2014/main" id="{9A24E2A6-7FC0-4EA6-833D-A63E557D769C}"/>
                </a:ext>
              </a:extLst>
            </p:cNvPr>
            <p:cNvPicPr>
              <a:picLocks noChangeAspect="1"/>
            </p:cNvPicPr>
            <p:nvPr/>
          </p:nvPicPr>
          <p:blipFill>
            <a:blip r:embed="rId7"/>
            <a:stretch>
              <a:fillRect/>
            </a:stretch>
          </p:blipFill>
          <p:spPr>
            <a:xfrm>
              <a:off x="4041058" y="6769854"/>
              <a:ext cx="545647" cy="1696810"/>
            </a:xfrm>
            <a:prstGeom prst="rect">
              <a:avLst/>
            </a:prstGeom>
          </p:spPr>
        </p:pic>
        <p:sp>
          <p:nvSpPr>
            <p:cNvPr id="35" name="TextBox 34">
              <a:extLst>
                <a:ext uri="{FF2B5EF4-FFF2-40B4-BE49-F238E27FC236}">
                  <a16:creationId xmlns:a16="http://schemas.microsoft.com/office/drawing/2014/main" id="{0C71A959-7941-4754-A0CB-88C25E790821}"/>
                </a:ext>
              </a:extLst>
            </p:cNvPr>
            <p:cNvSpPr txBox="1"/>
            <p:nvPr/>
          </p:nvSpPr>
          <p:spPr>
            <a:xfrm>
              <a:off x="4589166" y="5576579"/>
              <a:ext cx="14001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rPr>
                <a:t>Agriculture</a:t>
              </a:r>
            </a:p>
          </p:txBody>
        </p:sp>
        <p:sp>
          <p:nvSpPr>
            <p:cNvPr id="36" name="TextBox 35">
              <a:extLst>
                <a:ext uri="{FF2B5EF4-FFF2-40B4-BE49-F238E27FC236}">
                  <a16:creationId xmlns:a16="http://schemas.microsoft.com/office/drawing/2014/main" id="{6EE2F3FC-3DAA-4CB7-BB6B-0D5975B48295}"/>
                </a:ext>
              </a:extLst>
            </p:cNvPr>
            <p:cNvSpPr txBox="1"/>
            <p:nvPr/>
          </p:nvSpPr>
          <p:spPr>
            <a:xfrm>
              <a:off x="4590527" y="5251431"/>
              <a:ext cx="904875" cy="3788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cs typeface="Calibri"/>
                </a:rPr>
                <a:t>Water</a:t>
              </a:r>
            </a:p>
          </p:txBody>
        </p:sp>
        <p:sp>
          <p:nvSpPr>
            <p:cNvPr id="37" name="TextBox 36">
              <a:extLst>
                <a:ext uri="{FF2B5EF4-FFF2-40B4-BE49-F238E27FC236}">
                  <a16:creationId xmlns:a16="http://schemas.microsoft.com/office/drawing/2014/main" id="{691766D9-7295-4219-B1C6-0587823F029E}"/>
                </a:ext>
              </a:extLst>
            </p:cNvPr>
            <p:cNvSpPr txBox="1"/>
            <p:nvPr/>
          </p:nvSpPr>
          <p:spPr>
            <a:xfrm>
              <a:off x="4591888" y="5896022"/>
              <a:ext cx="9048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rPr>
                <a:t>Barren</a:t>
              </a:r>
            </a:p>
          </p:txBody>
        </p:sp>
        <p:sp>
          <p:nvSpPr>
            <p:cNvPr id="38" name="TextBox 37">
              <a:extLst>
                <a:ext uri="{FF2B5EF4-FFF2-40B4-BE49-F238E27FC236}">
                  <a16:creationId xmlns:a16="http://schemas.microsoft.com/office/drawing/2014/main" id="{E9E466DB-7F06-4DF6-9871-EF526ECAE297}"/>
                </a:ext>
              </a:extLst>
            </p:cNvPr>
            <p:cNvSpPr txBox="1"/>
            <p:nvPr/>
          </p:nvSpPr>
          <p:spPr>
            <a:xfrm>
              <a:off x="4592541" y="6177345"/>
              <a:ext cx="14954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cs typeface="Calibri"/>
                </a:rPr>
                <a:t>Forest (wet)</a:t>
              </a:r>
            </a:p>
          </p:txBody>
        </p:sp>
        <p:sp>
          <p:nvSpPr>
            <p:cNvPr id="39" name="TextBox 38">
              <a:extLst>
                <a:ext uri="{FF2B5EF4-FFF2-40B4-BE49-F238E27FC236}">
                  <a16:creationId xmlns:a16="http://schemas.microsoft.com/office/drawing/2014/main" id="{D4B98966-232E-484E-8B0C-93E1AEDBF7A3}"/>
                </a:ext>
              </a:extLst>
            </p:cNvPr>
            <p:cNvSpPr txBox="1"/>
            <p:nvPr/>
          </p:nvSpPr>
          <p:spPr>
            <a:xfrm>
              <a:off x="4558294" y="6492710"/>
              <a:ext cx="14001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cs typeface="Calibri"/>
                </a:rPr>
                <a:t>Grasslands</a:t>
              </a:r>
            </a:p>
          </p:txBody>
        </p:sp>
        <p:sp>
          <p:nvSpPr>
            <p:cNvPr id="40" name="TextBox 39">
              <a:extLst>
                <a:ext uri="{FF2B5EF4-FFF2-40B4-BE49-F238E27FC236}">
                  <a16:creationId xmlns:a16="http://schemas.microsoft.com/office/drawing/2014/main" id="{41E62D5B-BCCD-4C52-A853-C9F8BE7ABEEF}"/>
                </a:ext>
              </a:extLst>
            </p:cNvPr>
            <p:cNvSpPr txBox="1"/>
            <p:nvPr/>
          </p:nvSpPr>
          <p:spPr>
            <a:xfrm>
              <a:off x="4591864" y="6826231"/>
              <a:ext cx="1914525" cy="3788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Scrub (upland)</a:t>
              </a:r>
            </a:p>
          </p:txBody>
        </p:sp>
        <p:sp>
          <p:nvSpPr>
            <p:cNvPr id="41" name="TextBox 40">
              <a:extLst>
                <a:ext uri="{FF2B5EF4-FFF2-40B4-BE49-F238E27FC236}">
                  <a16:creationId xmlns:a16="http://schemas.microsoft.com/office/drawing/2014/main" id="{65931B7D-23F2-42DE-8CA9-82C4F2B05C5E}"/>
                </a:ext>
              </a:extLst>
            </p:cNvPr>
            <p:cNvSpPr txBox="1"/>
            <p:nvPr/>
          </p:nvSpPr>
          <p:spPr>
            <a:xfrm>
              <a:off x="4591864" y="7151775"/>
              <a:ext cx="1524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Scrub (wet)</a:t>
              </a:r>
            </a:p>
          </p:txBody>
        </p:sp>
        <p:sp>
          <p:nvSpPr>
            <p:cNvPr id="42" name="TextBox 41">
              <a:extLst>
                <a:ext uri="{FF2B5EF4-FFF2-40B4-BE49-F238E27FC236}">
                  <a16:creationId xmlns:a16="http://schemas.microsoft.com/office/drawing/2014/main" id="{8D6683E9-3AAA-4171-9BA0-688E51600530}"/>
                </a:ext>
              </a:extLst>
            </p:cNvPr>
            <p:cNvSpPr txBox="1"/>
            <p:nvPr/>
          </p:nvSpPr>
          <p:spPr>
            <a:xfrm>
              <a:off x="4591864" y="7431916"/>
              <a:ext cx="16287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Forest (land)</a:t>
              </a:r>
            </a:p>
          </p:txBody>
        </p:sp>
        <p:sp>
          <p:nvSpPr>
            <p:cNvPr id="43" name="TextBox 42">
              <a:extLst>
                <a:ext uri="{FF2B5EF4-FFF2-40B4-BE49-F238E27FC236}">
                  <a16:creationId xmlns:a16="http://schemas.microsoft.com/office/drawing/2014/main" id="{D7431483-7D65-493F-9C56-1C648688F422}"/>
                </a:ext>
              </a:extLst>
            </p:cNvPr>
            <p:cNvSpPr txBox="1"/>
            <p:nvPr/>
          </p:nvSpPr>
          <p:spPr>
            <a:xfrm>
              <a:off x="4591864" y="7754161"/>
              <a:ext cx="11715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rPr>
                <a:t>Mudflats</a:t>
              </a:r>
            </a:p>
          </p:txBody>
        </p:sp>
        <p:sp>
          <p:nvSpPr>
            <p:cNvPr id="44" name="TextBox 43">
              <a:extLst>
                <a:ext uri="{FF2B5EF4-FFF2-40B4-BE49-F238E27FC236}">
                  <a16:creationId xmlns:a16="http://schemas.microsoft.com/office/drawing/2014/main" id="{4105B382-F155-4BA2-81B6-A276D5524D95}"/>
                </a:ext>
              </a:extLst>
            </p:cNvPr>
            <p:cNvSpPr txBox="1"/>
            <p:nvPr/>
          </p:nvSpPr>
          <p:spPr>
            <a:xfrm>
              <a:off x="4568418" y="8064307"/>
              <a:ext cx="18002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Urban buildup</a:t>
              </a:r>
            </a:p>
          </p:txBody>
        </p:sp>
      </p:grpSp>
      <p:sp>
        <p:nvSpPr>
          <p:cNvPr id="25" name="Text Placeholder 4">
            <a:extLst>
              <a:ext uri="{FF2B5EF4-FFF2-40B4-BE49-F238E27FC236}">
                <a16:creationId xmlns:a16="http://schemas.microsoft.com/office/drawing/2014/main" id="{BCB6E1BA-C8CC-40E5-9192-29A0A1DE82D2}"/>
              </a:ext>
            </a:extLst>
          </p:cNvPr>
          <p:cNvSpPr txBox="1">
            <a:spLocks/>
          </p:cNvSpPr>
          <p:nvPr/>
        </p:nvSpPr>
        <p:spPr>
          <a:xfrm>
            <a:off x="526433" y="6246339"/>
            <a:ext cx="2244076" cy="262354"/>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sz="800" dirty="0">
                <a:solidFill>
                  <a:schemeClr val="bg2">
                    <a:lumMod val="75000"/>
                  </a:schemeClr>
                </a:solidFill>
                <a:latin typeface="Century Gothic"/>
              </a:rPr>
              <a:t>ESRI World Ocean Base</a:t>
            </a:r>
            <a:endParaRPr lang="en-US" sz="800" dirty="0">
              <a:solidFill>
                <a:schemeClr val="bg2">
                  <a:lumMod val="75000"/>
                </a:schemeClr>
              </a:solidFill>
            </a:endParaRPr>
          </a:p>
        </p:txBody>
      </p:sp>
    </p:spTree>
    <p:extLst>
      <p:ext uri="{BB962C8B-B14F-4D97-AF65-F5344CB8AC3E}">
        <p14:creationId xmlns:p14="http://schemas.microsoft.com/office/powerpoint/2010/main" val="3677907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A274893-462A-40D9-9722-5962FB03D024}"/>
              </a:ext>
            </a:extLst>
          </p:cNvPr>
          <p:cNvGrpSpPr/>
          <p:nvPr/>
        </p:nvGrpSpPr>
        <p:grpSpPr>
          <a:xfrm>
            <a:off x="3903453" y="4941054"/>
            <a:ext cx="4823622" cy="1696810"/>
            <a:chOff x="3903453" y="4941054"/>
            <a:chExt cx="4823622" cy="1696810"/>
          </a:xfrm>
        </p:grpSpPr>
        <p:pic>
          <p:nvPicPr>
            <p:cNvPr id="6" name="Picture 6" descr="Icon&#10;&#10;Description automatically generated">
              <a:extLst>
                <a:ext uri="{FF2B5EF4-FFF2-40B4-BE49-F238E27FC236}">
                  <a16:creationId xmlns:a16="http://schemas.microsoft.com/office/drawing/2014/main" id="{2D5D35D5-11A4-438B-ACDF-F62344DC5EE9}"/>
                </a:ext>
              </a:extLst>
            </p:cNvPr>
            <p:cNvPicPr>
              <a:picLocks noChangeAspect="1"/>
            </p:cNvPicPr>
            <p:nvPr/>
          </p:nvPicPr>
          <p:blipFill>
            <a:blip r:embed="rId3"/>
            <a:stretch>
              <a:fillRect/>
            </a:stretch>
          </p:blipFill>
          <p:spPr>
            <a:xfrm>
              <a:off x="3903453" y="4994915"/>
              <a:ext cx="549729" cy="1612447"/>
            </a:xfrm>
            <a:prstGeom prst="rect">
              <a:avLst/>
            </a:prstGeom>
          </p:spPr>
        </p:pic>
        <p:pic>
          <p:nvPicPr>
            <p:cNvPr id="7" name="Picture 7" descr="Icon&#10;&#10;Description automatically generated">
              <a:extLst>
                <a:ext uri="{FF2B5EF4-FFF2-40B4-BE49-F238E27FC236}">
                  <a16:creationId xmlns:a16="http://schemas.microsoft.com/office/drawing/2014/main" id="{CF771510-BF9D-403C-A11B-29E77684813B}"/>
                </a:ext>
              </a:extLst>
            </p:cNvPr>
            <p:cNvPicPr>
              <a:picLocks noChangeAspect="1"/>
            </p:cNvPicPr>
            <p:nvPr/>
          </p:nvPicPr>
          <p:blipFill>
            <a:blip r:embed="rId4"/>
            <a:stretch>
              <a:fillRect/>
            </a:stretch>
          </p:blipFill>
          <p:spPr>
            <a:xfrm>
              <a:off x="6261744" y="4941054"/>
              <a:ext cx="545647" cy="1696810"/>
            </a:xfrm>
            <a:prstGeom prst="rect">
              <a:avLst/>
            </a:prstGeom>
          </p:spPr>
        </p:pic>
        <p:sp>
          <p:nvSpPr>
            <p:cNvPr id="8" name="TextBox 7">
              <a:extLst>
                <a:ext uri="{FF2B5EF4-FFF2-40B4-BE49-F238E27FC236}">
                  <a16:creationId xmlns:a16="http://schemas.microsoft.com/office/drawing/2014/main" id="{C34AB66F-2685-4658-BE9B-25FDA50C3C82}"/>
                </a:ext>
              </a:extLst>
            </p:cNvPr>
            <p:cNvSpPr txBox="1"/>
            <p:nvPr/>
          </p:nvSpPr>
          <p:spPr>
            <a:xfrm>
              <a:off x="4504499" y="5322579"/>
              <a:ext cx="14001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rPr>
                <a:t>Agriculture</a:t>
              </a:r>
            </a:p>
          </p:txBody>
        </p:sp>
        <p:sp>
          <p:nvSpPr>
            <p:cNvPr id="9" name="TextBox 8">
              <a:extLst>
                <a:ext uri="{FF2B5EF4-FFF2-40B4-BE49-F238E27FC236}">
                  <a16:creationId xmlns:a16="http://schemas.microsoft.com/office/drawing/2014/main" id="{2049C5C3-78D5-40B2-AA2D-F0C710FB3D55}"/>
                </a:ext>
              </a:extLst>
            </p:cNvPr>
            <p:cNvSpPr txBox="1"/>
            <p:nvPr/>
          </p:nvSpPr>
          <p:spPr>
            <a:xfrm>
              <a:off x="4505860" y="4997431"/>
              <a:ext cx="904875" cy="3788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cs typeface="Calibri"/>
                </a:rPr>
                <a:t>Water</a:t>
              </a:r>
            </a:p>
          </p:txBody>
        </p:sp>
        <p:sp>
          <p:nvSpPr>
            <p:cNvPr id="10" name="TextBox 9">
              <a:extLst>
                <a:ext uri="{FF2B5EF4-FFF2-40B4-BE49-F238E27FC236}">
                  <a16:creationId xmlns:a16="http://schemas.microsoft.com/office/drawing/2014/main" id="{EBA1EAAC-29E2-46D5-9034-85415115DFAE}"/>
                </a:ext>
              </a:extLst>
            </p:cNvPr>
            <p:cNvSpPr txBox="1"/>
            <p:nvPr/>
          </p:nvSpPr>
          <p:spPr>
            <a:xfrm>
              <a:off x="4507221" y="5642022"/>
              <a:ext cx="9048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rPr>
                <a:t>Barren</a:t>
              </a:r>
            </a:p>
          </p:txBody>
        </p:sp>
        <p:sp>
          <p:nvSpPr>
            <p:cNvPr id="11" name="TextBox 10">
              <a:extLst>
                <a:ext uri="{FF2B5EF4-FFF2-40B4-BE49-F238E27FC236}">
                  <a16:creationId xmlns:a16="http://schemas.microsoft.com/office/drawing/2014/main" id="{C6A2809E-0802-44F5-9152-28E001A9C078}"/>
                </a:ext>
              </a:extLst>
            </p:cNvPr>
            <p:cNvSpPr txBox="1"/>
            <p:nvPr/>
          </p:nvSpPr>
          <p:spPr>
            <a:xfrm>
              <a:off x="4507874" y="5923345"/>
              <a:ext cx="14954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cs typeface="Calibri"/>
                </a:rPr>
                <a:t>Forest (wet)</a:t>
              </a:r>
            </a:p>
          </p:txBody>
        </p:sp>
        <p:sp>
          <p:nvSpPr>
            <p:cNvPr id="12" name="TextBox 11">
              <a:extLst>
                <a:ext uri="{FF2B5EF4-FFF2-40B4-BE49-F238E27FC236}">
                  <a16:creationId xmlns:a16="http://schemas.microsoft.com/office/drawing/2014/main" id="{409A2664-01C6-4C3B-BA5A-6ACE1540AE2E}"/>
                </a:ext>
              </a:extLst>
            </p:cNvPr>
            <p:cNvSpPr txBox="1"/>
            <p:nvPr/>
          </p:nvSpPr>
          <p:spPr>
            <a:xfrm>
              <a:off x="4473627" y="6238710"/>
              <a:ext cx="14001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cs typeface="Calibri"/>
                </a:rPr>
                <a:t>Grasslands</a:t>
              </a:r>
            </a:p>
          </p:txBody>
        </p:sp>
        <p:sp>
          <p:nvSpPr>
            <p:cNvPr id="13" name="TextBox 12">
              <a:extLst>
                <a:ext uri="{FF2B5EF4-FFF2-40B4-BE49-F238E27FC236}">
                  <a16:creationId xmlns:a16="http://schemas.microsoft.com/office/drawing/2014/main" id="{CDD290F7-D0E7-4196-BF43-A4581760DEBB}"/>
                </a:ext>
              </a:extLst>
            </p:cNvPr>
            <p:cNvSpPr txBox="1"/>
            <p:nvPr/>
          </p:nvSpPr>
          <p:spPr>
            <a:xfrm>
              <a:off x="6812550" y="4997431"/>
              <a:ext cx="1914525" cy="3788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Scrub (upland)</a:t>
              </a:r>
            </a:p>
          </p:txBody>
        </p:sp>
        <p:sp>
          <p:nvSpPr>
            <p:cNvPr id="14" name="TextBox 13">
              <a:extLst>
                <a:ext uri="{FF2B5EF4-FFF2-40B4-BE49-F238E27FC236}">
                  <a16:creationId xmlns:a16="http://schemas.microsoft.com/office/drawing/2014/main" id="{265558C3-8767-41CF-A167-AF9F4A7B9168}"/>
                </a:ext>
              </a:extLst>
            </p:cNvPr>
            <p:cNvSpPr txBox="1"/>
            <p:nvPr/>
          </p:nvSpPr>
          <p:spPr>
            <a:xfrm>
              <a:off x="6812550" y="5322975"/>
              <a:ext cx="1524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Scrub (wet)</a:t>
              </a:r>
            </a:p>
          </p:txBody>
        </p:sp>
        <p:sp>
          <p:nvSpPr>
            <p:cNvPr id="15" name="TextBox 14">
              <a:extLst>
                <a:ext uri="{FF2B5EF4-FFF2-40B4-BE49-F238E27FC236}">
                  <a16:creationId xmlns:a16="http://schemas.microsoft.com/office/drawing/2014/main" id="{CEC8C325-CD50-4792-8C87-8EDF31A92DBB}"/>
                </a:ext>
              </a:extLst>
            </p:cNvPr>
            <p:cNvSpPr txBox="1"/>
            <p:nvPr/>
          </p:nvSpPr>
          <p:spPr>
            <a:xfrm>
              <a:off x="6812550" y="5603116"/>
              <a:ext cx="16287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Forest (land)</a:t>
              </a:r>
            </a:p>
          </p:txBody>
        </p:sp>
        <p:sp>
          <p:nvSpPr>
            <p:cNvPr id="16" name="TextBox 15">
              <a:extLst>
                <a:ext uri="{FF2B5EF4-FFF2-40B4-BE49-F238E27FC236}">
                  <a16:creationId xmlns:a16="http://schemas.microsoft.com/office/drawing/2014/main" id="{98E5F29B-226A-4C8A-A428-47C0874828DC}"/>
                </a:ext>
              </a:extLst>
            </p:cNvPr>
            <p:cNvSpPr txBox="1"/>
            <p:nvPr/>
          </p:nvSpPr>
          <p:spPr>
            <a:xfrm>
              <a:off x="6812550" y="5925361"/>
              <a:ext cx="11715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rPr>
                <a:t>Mudflats</a:t>
              </a:r>
            </a:p>
          </p:txBody>
        </p:sp>
        <p:sp>
          <p:nvSpPr>
            <p:cNvPr id="17" name="TextBox 16">
              <a:extLst>
                <a:ext uri="{FF2B5EF4-FFF2-40B4-BE49-F238E27FC236}">
                  <a16:creationId xmlns:a16="http://schemas.microsoft.com/office/drawing/2014/main" id="{21568661-B920-4FF8-9422-91BD7568140E}"/>
                </a:ext>
              </a:extLst>
            </p:cNvPr>
            <p:cNvSpPr txBox="1"/>
            <p:nvPr/>
          </p:nvSpPr>
          <p:spPr>
            <a:xfrm>
              <a:off x="6789104" y="6235507"/>
              <a:ext cx="18002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Urban buildup</a:t>
              </a:r>
            </a:p>
          </p:txBody>
        </p:sp>
      </p:grpSp>
      <p:sp>
        <p:nvSpPr>
          <p:cNvPr id="3" name="Title 1">
            <a:extLst>
              <a:ext uri="{FF2B5EF4-FFF2-40B4-BE49-F238E27FC236}">
                <a16:creationId xmlns:a16="http://schemas.microsoft.com/office/drawing/2014/main" id="{8655BBAE-E62C-4C76-A056-D6C634337ACF}"/>
              </a:ext>
            </a:extLst>
          </p:cNvPr>
          <p:cNvSpPr txBox="1">
            <a:spLocks/>
          </p:cNvSpPr>
          <p:nvPr/>
        </p:nvSpPr>
        <p:spPr>
          <a:xfrm>
            <a:off x="90082" y="320481"/>
            <a:ext cx="12007346" cy="48633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4DAEB4"/>
                </a:solidFill>
                <a:latin typeface="Century Gothic"/>
              </a:rPr>
              <a:t>Results: LULC Compared to 2020 Esri Product</a:t>
            </a:r>
            <a:endParaRPr lang="en-US" dirty="0">
              <a:solidFill>
                <a:srgbClr val="4DAEB4"/>
              </a:solidFill>
              <a:cs typeface="Calibri Light"/>
            </a:endParaRPr>
          </a:p>
        </p:txBody>
      </p:sp>
      <p:sp>
        <p:nvSpPr>
          <p:cNvPr id="35" name="TextBox 1">
            <a:extLst>
              <a:ext uri="{FF2B5EF4-FFF2-40B4-BE49-F238E27FC236}">
                <a16:creationId xmlns:a16="http://schemas.microsoft.com/office/drawing/2014/main" id="{684EBD51-C85D-4DE7-86CC-D9980CD1D899}"/>
              </a:ext>
            </a:extLst>
          </p:cNvPr>
          <p:cNvSpPr txBox="1"/>
          <p:nvPr/>
        </p:nvSpPr>
        <p:spPr>
          <a:xfrm>
            <a:off x="368285" y="4990125"/>
            <a:ext cx="2743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lumMod val="75000"/>
                    <a:lumOff val="25000"/>
                  </a:schemeClr>
                </a:solidFill>
                <a:latin typeface="Century Gothic"/>
                <a:cs typeface="Calibri"/>
              </a:rPr>
              <a:t>Esri 2020 Land Cover Product</a:t>
            </a:r>
            <a:endParaRPr lang="en-US">
              <a:solidFill>
                <a:schemeClr val="tx1">
                  <a:lumMod val="75000"/>
                  <a:lumOff val="25000"/>
                </a:schemeClr>
              </a:solidFill>
              <a:latin typeface="Calibri" panose="020F0502020204030204"/>
              <a:cs typeface="Calibri"/>
            </a:endParaRPr>
          </a:p>
        </p:txBody>
      </p:sp>
      <p:sp>
        <p:nvSpPr>
          <p:cNvPr id="18" name="TextBox 17">
            <a:extLst>
              <a:ext uri="{FF2B5EF4-FFF2-40B4-BE49-F238E27FC236}">
                <a16:creationId xmlns:a16="http://schemas.microsoft.com/office/drawing/2014/main" id="{B99A73C5-DD88-420F-8D75-517174B7ACDE}"/>
              </a:ext>
            </a:extLst>
          </p:cNvPr>
          <p:cNvSpPr txBox="1"/>
          <p:nvPr/>
        </p:nvSpPr>
        <p:spPr>
          <a:xfrm>
            <a:off x="9205442" y="4937642"/>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dirty="0">
                <a:solidFill>
                  <a:schemeClr val="tx1">
                    <a:lumMod val="75000"/>
                    <a:lumOff val="25000"/>
                  </a:schemeClr>
                </a:solidFill>
                <a:latin typeface="Century Gothic"/>
                <a:cs typeface="Calibri"/>
              </a:rPr>
              <a:t>ArcGIS Pro 2021 Classification Wizard</a:t>
            </a:r>
          </a:p>
        </p:txBody>
      </p:sp>
      <p:pic>
        <p:nvPicPr>
          <p:cNvPr id="20" name="Picture 20" descr="Map&#10;&#10;Description automatically generated">
            <a:extLst>
              <a:ext uri="{FF2B5EF4-FFF2-40B4-BE49-F238E27FC236}">
                <a16:creationId xmlns:a16="http://schemas.microsoft.com/office/drawing/2014/main" id="{978B2E32-61DC-4980-8868-E43FD3B44B1B}"/>
              </a:ext>
            </a:extLst>
          </p:cNvPr>
          <p:cNvPicPr>
            <a:picLocks noChangeAspect="1"/>
          </p:cNvPicPr>
          <p:nvPr/>
        </p:nvPicPr>
        <p:blipFill rotWithShape="1">
          <a:blip r:embed="rId5"/>
          <a:srcRect l="11359" r="-95" b="128"/>
          <a:stretch/>
        </p:blipFill>
        <p:spPr>
          <a:xfrm>
            <a:off x="314519" y="986292"/>
            <a:ext cx="5583189" cy="3868706"/>
          </a:xfrm>
          <a:prstGeom prst="rect">
            <a:avLst/>
          </a:prstGeom>
          <a:ln>
            <a:noFill/>
          </a:ln>
          <a:effectLst>
            <a:outerShdw blurRad="190500" algn="tl" rotWithShape="0">
              <a:srgbClr val="000000">
                <a:alpha val="70000"/>
              </a:srgbClr>
            </a:outerShdw>
          </a:effectLst>
        </p:spPr>
      </p:pic>
      <p:sp>
        <p:nvSpPr>
          <p:cNvPr id="23" name="TextBox 22">
            <a:extLst>
              <a:ext uri="{FF2B5EF4-FFF2-40B4-BE49-F238E27FC236}">
                <a16:creationId xmlns:a16="http://schemas.microsoft.com/office/drawing/2014/main" id="{FB4DE6B0-E195-45B4-B95D-A598CB360388}"/>
              </a:ext>
            </a:extLst>
          </p:cNvPr>
          <p:cNvSpPr txBox="1"/>
          <p:nvPr/>
        </p:nvSpPr>
        <p:spPr>
          <a:xfrm>
            <a:off x="3830849" y="4483358"/>
            <a:ext cx="422953"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800">
              <a:solidFill>
                <a:schemeClr val="bg1"/>
              </a:solidFill>
              <a:latin typeface="Century Gothic"/>
            </a:endParaRPr>
          </a:p>
        </p:txBody>
      </p:sp>
      <p:pic>
        <p:nvPicPr>
          <p:cNvPr id="44" name="Graphic 24" descr="Direction with solid fill">
            <a:extLst>
              <a:ext uri="{FF2B5EF4-FFF2-40B4-BE49-F238E27FC236}">
                <a16:creationId xmlns:a16="http://schemas.microsoft.com/office/drawing/2014/main" id="{70FD6650-B1EC-4782-B926-C1BA4741F7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8900000">
            <a:off x="5479132" y="4202325"/>
            <a:ext cx="301652" cy="292459"/>
          </a:xfrm>
          <a:prstGeom prst="rect">
            <a:avLst/>
          </a:prstGeom>
        </p:spPr>
      </p:pic>
      <p:sp>
        <p:nvSpPr>
          <p:cNvPr id="46" name="TextBox 45">
            <a:extLst>
              <a:ext uri="{FF2B5EF4-FFF2-40B4-BE49-F238E27FC236}">
                <a16:creationId xmlns:a16="http://schemas.microsoft.com/office/drawing/2014/main" id="{5A7DDAEF-B446-456E-9A13-7DF72B509F93}"/>
              </a:ext>
            </a:extLst>
          </p:cNvPr>
          <p:cNvSpPr txBox="1"/>
          <p:nvPr/>
        </p:nvSpPr>
        <p:spPr>
          <a:xfrm flipH="1" flipV="1">
            <a:off x="5478415" y="4357292"/>
            <a:ext cx="31421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solidFill>
                  <a:schemeClr val="tx1">
                    <a:lumMod val="75000"/>
                    <a:lumOff val="25000"/>
                  </a:schemeClr>
                </a:solidFill>
                <a:latin typeface="Century Gothic"/>
              </a:rPr>
              <a:t>N</a:t>
            </a:r>
          </a:p>
        </p:txBody>
      </p:sp>
      <p:sp>
        <p:nvSpPr>
          <p:cNvPr id="47" name="TextBox 46">
            <a:extLst>
              <a:ext uri="{FF2B5EF4-FFF2-40B4-BE49-F238E27FC236}">
                <a16:creationId xmlns:a16="http://schemas.microsoft.com/office/drawing/2014/main" id="{009D9E08-6D94-4629-94E2-7F8BF3ADF666}"/>
              </a:ext>
            </a:extLst>
          </p:cNvPr>
          <p:cNvSpPr txBox="1"/>
          <p:nvPr/>
        </p:nvSpPr>
        <p:spPr>
          <a:xfrm flipH="1" flipV="1">
            <a:off x="11166662" y="4270782"/>
            <a:ext cx="31421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solidFill>
                  <a:schemeClr val="tx1">
                    <a:lumMod val="75000"/>
                    <a:lumOff val="25000"/>
                  </a:schemeClr>
                </a:solidFill>
                <a:latin typeface="Century Gothic"/>
              </a:rPr>
              <a:t>N</a:t>
            </a:r>
          </a:p>
        </p:txBody>
      </p:sp>
      <p:grpSp>
        <p:nvGrpSpPr>
          <p:cNvPr id="2" name="Group 1">
            <a:extLst>
              <a:ext uri="{FF2B5EF4-FFF2-40B4-BE49-F238E27FC236}">
                <a16:creationId xmlns:a16="http://schemas.microsoft.com/office/drawing/2014/main" id="{4DB0C082-CF93-400A-9796-9B94A72CF9BC}"/>
              </a:ext>
            </a:extLst>
          </p:cNvPr>
          <p:cNvGrpSpPr/>
          <p:nvPr/>
        </p:nvGrpSpPr>
        <p:grpSpPr>
          <a:xfrm>
            <a:off x="3550663" y="4418548"/>
            <a:ext cx="1809506" cy="432869"/>
            <a:chOff x="3550663" y="4418548"/>
            <a:chExt cx="1809506" cy="432869"/>
          </a:xfrm>
        </p:grpSpPr>
        <p:sp>
          <p:nvSpPr>
            <p:cNvPr id="21" name="TextBox 20">
              <a:extLst>
                <a:ext uri="{FF2B5EF4-FFF2-40B4-BE49-F238E27FC236}">
                  <a16:creationId xmlns:a16="http://schemas.microsoft.com/office/drawing/2014/main" id="{6D61D0EC-6003-445C-8641-356EA0AD079B}"/>
                </a:ext>
              </a:extLst>
            </p:cNvPr>
            <p:cNvSpPr txBox="1"/>
            <p:nvPr/>
          </p:nvSpPr>
          <p:spPr>
            <a:xfrm>
              <a:off x="3550663" y="4422050"/>
              <a:ext cx="2394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FFFFFF"/>
                  </a:solidFill>
                  <a:latin typeface="Century Gothic"/>
                </a:rPr>
                <a:t>0</a:t>
              </a:r>
            </a:p>
          </p:txBody>
        </p:sp>
        <p:sp>
          <p:nvSpPr>
            <p:cNvPr id="25" name="TextBox 24">
              <a:extLst>
                <a:ext uri="{FF2B5EF4-FFF2-40B4-BE49-F238E27FC236}">
                  <a16:creationId xmlns:a16="http://schemas.microsoft.com/office/drawing/2014/main" id="{ABF55EE6-54B9-4CF9-832A-266DC54009B1}"/>
                </a:ext>
              </a:extLst>
            </p:cNvPr>
            <p:cNvSpPr txBox="1"/>
            <p:nvPr/>
          </p:nvSpPr>
          <p:spPr>
            <a:xfrm>
              <a:off x="4296427" y="4543640"/>
              <a:ext cx="10637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bg1"/>
                  </a:solidFill>
                  <a:latin typeface="Century Gothic"/>
                </a:rPr>
                <a:t>Kilometers</a:t>
              </a:r>
              <a:endParaRPr lang="en-US" sz="1400">
                <a:solidFill>
                  <a:schemeClr val="bg1"/>
                </a:solidFill>
                <a:latin typeface="Century Gothic"/>
                <a:cs typeface="Calibri"/>
              </a:endParaRPr>
            </a:p>
          </p:txBody>
        </p:sp>
        <p:sp>
          <p:nvSpPr>
            <p:cNvPr id="32" name="TextBox 31">
              <a:extLst>
                <a:ext uri="{FF2B5EF4-FFF2-40B4-BE49-F238E27FC236}">
                  <a16:creationId xmlns:a16="http://schemas.microsoft.com/office/drawing/2014/main" id="{956EFDC5-B33D-4E5C-8E0F-FA57156623D4}"/>
                </a:ext>
              </a:extLst>
            </p:cNvPr>
            <p:cNvSpPr txBox="1"/>
            <p:nvPr/>
          </p:nvSpPr>
          <p:spPr>
            <a:xfrm>
              <a:off x="4102837" y="4422050"/>
              <a:ext cx="2394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FFFFFF"/>
                  </a:solidFill>
                  <a:latin typeface="Century Gothic"/>
                </a:rPr>
                <a:t>2</a:t>
              </a:r>
            </a:p>
          </p:txBody>
        </p:sp>
        <p:sp>
          <p:nvSpPr>
            <p:cNvPr id="33" name="TextBox 32">
              <a:extLst>
                <a:ext uri="{FF2B5EF4-FFF2-40B4-BE49-F238E27FC236}">
                  <a16:creationId xmlns:a16="http://schemas.microsoft.com/office/drawing/2014/main" id="{A3110FDD-8C28-4943-A51E-C6C0609980F0}"/>
                </a:ext>
              </a:extLst>
            </p:cNvPr>
            <p:cNvSpPr txBox="1"/>
            <p:nvPr/>
          </p:nvSpPr>
          <p:spPr>
            <a:xfrm>
              <a:off x="3833752" y="4418548"/>
              <a:ext cx="2394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FFFFFF"/>
                  </a:solidFill>
                  <a:latin typeface="Century Gothic"/>
                </a:rPr>
                <a:t>1</a:t>
              </a:r>
            </a:p>
          </p:txBody>
        </p:sp>
      </p:grpSp>
      <p:grpSp>
        <p:nvGrpSpPr>
          <p:cNvPr id="24" name="Group 23">
            <a:extLst>
              <a:ext uri="{FF2B5EF4-FFF2-40B4-BE49-F238E27FC236}">
                <a16:creationId xmlns:a16="http://schemas.microsoft.com/office/drawing/2014/main" id="{CA02340B-24BF-F998-FA0F-64F9B4AE5A69}"/>
              </a:ext>
            </a:extLst>
          </p:cNvPr>
          <p:cNvGrpSpPr/>
          <p:nvPr/>
        </p:nvGrpSpPr>
        <p:grpSpPr>
          <a:xfrm>
            <a:off x="6176201" y="988833"/>
            <a:ext cx="5704595" cy="3877153"/>
            <a:chOff x="6176201" y="988833"/>
            <a:chExt cx="5704595" cy="3877153"/>
          </a:xfrm>
        </p:grpSpPr>
        <p:pic>
          <p:nvPicPr>
            <p:cNvPr id="19" name="Picture 3" descr="Map&#10;&#10;Description automatically generated">
              <a:extLst>
                <a:ext uri="{FF2B5EF4-FFF2-40B4-BE49-F238E27FC236}">
                  <a16:creationId xmlns:a16="http://schemas.microsoft.com/office/drawing/2014/main" id="{778B1A94-29F9-46FC-B4AC-496813F8BB95}"/>
                </a:ext>
              </a:extLst>
            </p:cNvPr>
            <p:cNvPicPr>
              <a:picLocks noChangeAspect="1"/>
            </p:cNvPicPr>
            <p:nvPr/>
          </p:nvPicPr>
          <p:blipFill rotWithShape="1">
            <a:blip r:embed="rId8"/>
            <a:srcRect t="1693" b="1693"/>
            <a:stretch/>
          </p:blipFill>
          <p:spPr>
            <a:xfrm>
              <a:off x="6176201" y="988833"/>
              <a:ext cx="5619551" cy="3877153"/>
            </a:xfrm>
            <a:prstGeom prst="rect">
              <a:avLst/>
            </a:prstGeom>
            <a:ln>
              <a:noFill/>
            </a:ln>
            <a:effectLst>
              <a:outerShdw blurRad="190500" algn="tl" rotWithShape="0">
                <a:srgbClr val="000000">
                  <a:alpha val="70000"/>
                </a:srgbClr>
              </a:outerShdw>
            </a:effectLst>
          </p:spPr>
        </p:pic>
        <p:pic>
          <p:nvPicPr>
            <p:cNvPr id="48" name="Graphic 24" descr="Direction with solid fill">
              <a:extLst>
                <a:ext uri="{FF2B5EF4-FFF2-40B4-BE49-F238E27FC236}">
                  <a16:creationId xmlns:a16="http://schemas.microsoft.com/office/drawing/2014/main" id="{700E4DF1-A2E2-4FF7-8238-49CD0D05E7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8900000">
              <a:off x="11175400" y="4124930"/>
              <a:ext cx="301652" cy="292459"/>
            </a:xfrm>
            <a:prstGeom prst="rect">
              <a:avLst/>
            </a:prstGeom>
          </p:spPr>
        </p:pic>
        <p:grpSp>
          <p:nvGrpSpPr>
            <p:cNvPr id="36" name="Group 35">
              <a:extLst>
                <a:ext uri="{FF2B5EF4-FFF2-40B4-BE49-F238E27FC236}">
                  <a16:creationId xmlns:a16="http://schemas.microsoft.com/office/drawing/2014/main" id="{77C37F98-38FE-4F83-AE11-82A1137476E5}"/>
                </a:ext>
              </a:extLst>
            </p:cNvPr>
            <p:cNvGrpSpPr/>
            <p:nvPr/>
          </p:nvGrpSpPr>
          <p:grpSpPr>
            <a:xfrm>
              <a:off x="9866459" y="4417666"/>
              <a:ext cx="2014337" cy="369972"/>
              <a:chOff x="4039947" y="4492009"/>
              <a:chExt cx="2014337" cy="369972"/>
            </a:xfrm>
          </p:grpSpPr>
          <p:sp>
            <p:nvSpPr>
              <p:cNvPr id="37" name="TextBox 36">
                <a:extLst>
                  <a:ext uri="{FF2B5EF4-FFF2-40B4-BE49-F238E27FC236}">
                    <a16:creationId xmlns:a16="http://schemas.microsoft.com/office/drawing/2014/main" id="{2FADD283-A1E1-417D-AD7F-3A7E0158F1F7}"/>
                  </a:ext>
                </a:extLst>
              </p:cNvPr>
              <p:cNvSpPr txBox="1"/>
              <p:nvPr/>
            </p:nvSpPr>
            <p:spPr>
              <a:xfrm>
                <a:off x="4039947" y="4502261"/>
                <a:ext cx="2394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FFFFFF"/>
                    </a:solidFill>
                    <a:latin typeface="Century Gothic"/>
                  </a:rPr>
                  <a:t>0</a:t>
                </a:r>
              </a:p>
            </p:txBody>
          </p:sp>
          <p:sp>
            <p:nvSpPr>
              <p:cNvPr id="38" name="TextBox 37">
                <a:extLst>
                  <a:ext uri="{FF2B5EF4-FFF2-40B4-BE49-F238E27FC236}">
                    <a16:creationId xmlns:a16="http://schemas.microsoft.com/office/drawing/2014/main" id="{33FC550C-9B8B-43A0-8CCD-6469E4125F9F}"/>
                  </a:ext>
                </a:extLst>
              </p:cNvPr>
              <p:cNvSpPr txBox="1"/>
              <p:nvPr/>
            </p:nvSpPr>
            <p:spPr>
              <a:xfrm>
                <a:off x="4990542" y="4554204"/>
                <a:ext cx="10637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bg1"/>
                    </a:solidFill>
                    <a:latin typeface="Century Gothic"/>
                  </a:rPr>
                  <a:t>Kilometers</a:t>
                </a:r>
                <a:endParaRPr lang="en-US" sz="1400">
                  <a:solidFill>
                    <a:schemeClr val="bg1"/>
                  </a:solidFill>
                  <a:latin typeface="Century Gothic"/>
                  <a:cs typeface="Calibri"/>
                </a:endParaRPr>
              </a:p>
            </p:txBody>
          </p:sp>
          <p:sp>
            <p:nvSpPr>
              <p:cNvPr id="43" name="TextBox 42">
                <a:extLst>
                  <a:ext uri="{FF2B5EF4-FFF2-40B4-BE49-F238E27FC236}">
                    <a16:creationId xmlns:a16="http://schemas.microsoft.com/office/drawing/2014/main" id="{13F52738-C3BF-4E03-B8C1-66D567FB8623}"/>
                  </a:ext>
                </a:extLst>
              </p:cNvPr>
              <p:cNvSpPr txBox="1"/>
              <p:nvPr/>
            </p:nvSpPr>
            <p:spPr>
              <a:xfrm>
                <a:off x="4843414" y="4495511"/>
                <a:ext cx="2394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FFFFFF"/>
                    </a:solidFill>
                    <a:latin typeface="Century Gothic"/>
                  </a:rPr>
                  <a:t>3</a:t>
                </a:r>
              </a:p>
            </p:txBody>
          </p:sp>
          <p:sp>
            <p:nvSpPr>
              <p:cNvPr id="45" name="TextBox 44">
                <a:extLst>
                  <a:ext uri="{FF2B5EF4-FFF2-40B4-BE49-F238E27FC236}">
                    <a16:creationId xmlns:a16="http://schemas.microsoft.com/office/drawing/2014/main" id="{7905E39E-DBB9-4FDA-9CC4-90AF0BEB7884}"/>
                  </a:ext>
                </a:extLst>
              </p:cNvPr>
              <p:cNvSpPr txBox="1"/>
              <p:nvPr/>
            </p:nvSpPr>
            <p:spPr>
              <a:xfrm>
                <a:off x="4359816" y="4492009"/>
                <a:ext cx="4881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FFFFFF"/>
                    </a:solidFill>
                    <a:latin typeface="Century Gothic"/>
                  </a:rPr>
                  <a:t>1.5</a:t>
                </a:r>
              </a:p>
            </p:txBody>
          </p:sp>
        </p:grpSp>
        <p:sp>
          <p:nvSpPr>
            <p:cNvPr id="49" name="TextBox 48">
              <a:extLst>
                <a:ext uri="{FF2B5EF4-FFF2-40B4-BE49-F238E27FC236}">
                  <a16:creationId xmlns:a16="http://schemas.microsoft.com/office/drawing/2014/main" id="{BA25D827-5333-46C8-A684-261776EC5D3B}"/>
                </a:ext>
              </a:extLst>
            </p:cNvPr>
            <p:cNvSpPr txBox="1"/>
            <p:nvPr/>
          </p:nvSpPr>
          <p:spPr>
            <a:xfrm flipH="1" flipV="1">
              <a:off x="11176850" y="4249618"/>
              <a:ext cx="31421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solidFill>
                    <a:schemeClr val="tx1">
                      <a:lumMod val="75000"/>
                      <a:lumOff val="25000"/>
                    </a:schemeClr>
                  </a:solidFill>
                  <a:latin typeface="Century Gothic"/>
                </a:rPr>
                <a:t>N</a:t>
              </a:r>
            </a:p>
          </p:txBody>
        </p:sp>
      </p:grpSp>
      <p:sp>
        <p:nvSpPr>
          <p:cNvPr id="39" name="Text Placeholder 4">
            <a:extLst>
              <a:ext uri="{FF2B5EF4-FFF2-40B4-BE49-F238E27FC236}">
                <a16:creationId xmlns:a16="http://schemas.microsoft.com/office/drawing/2014/main" id="{260B8E51-C5DB-4FB8-9E65-40F66670D173}"/>
              </a:ext>
            </a:extLst>
          </p:cNvPr>
          <p:cNvSpPr txBox="1">
            <a:spLocks/>
          </p:cNvSpPr>
          <p:nvPr/>
        </p:nvSpPr>
        <p:spPr>
          <a:xfrm>
            <a:off x="266700" y="4641451"/>
            <a:ext cx="2244076" cy="262354"/>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sz="800" dirty="0">
                <a:solidFill>
                  <a:schemeClr val="bg2">
                    <a:lumMod val="75000"/>
                  </a:schemeClr>
                </a:solidFill>
                <a:latin typeface="Century Gothic"/>
              </a:rPr>
              <a:t>ESRI World Ocean Base</a:t>
            </a:r>
            <a:endParaRPr lang="en-US" sz="800" dirty="0">
              <a:solidFill>
                <a:schemeClr val="bg2">
                  <a:lumMod val="75000"/>
                </a:schemeClr>
              </a:solidFill>
            </a:endParaRPr>
          </a:p>
        </p:txBody>
      </p:sp>
      <p:sp>
        <p:nvSpPr>
          <p:cNvPr id="40" name="Text Placeholder 4">
            <a:extLst>
              <a:ext uri="{FF2B5EF4-FFF2-40B4-BE49-F238E27FC236}">
                <a16:creationId xmlns:a16="http://schemas.microsoft.com/office/drawing/2014/main" id="{F73A8863-83C5-472E-BAC7-2960B7254CC7}"/>
              </a:ext>
            </a:extLst>
          </p:cNvPr>
          <p:cNvSpPr txBox="1">
            <a:spLocks/>
          </p:cNvSpPr>
          <p:nvPr/>
        </p:nvSpPr>
        <p:spPr>
          <a:xfrm>
            <a:off x="6149391" y="4620903"/>
            <a:ext cx="2244076" cy="262354"/>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sz="800" dirty="0">
                <a:solidFill>
                  <a:schemeClr val="bg2">
                    <a:lumMod val="75000"/>
                  </a:schemeClr>
                </a:solidFill>
                <a:latin typeface="Century Gothic"/>
              </a:rPr>
              <a:t>ESRI World Ocean Base</a:t>
            </a:r>
            <a:endParaRPr lang="en-US" sz="800" dirty="0">
              <a:solidFill>
                <a:schemeClr val="bg2">
                  <a:lumMod val="75000"/>
                </a:schemeClr>
              </a:solidFill>
            </a:endParaRPr>
          </a:p>
        </p:txBody>
      </p:sp>
    </p:spTree>
    <p:extLst>
      <p:ext uri="{BB962C8B-B14F-4D97-AF65-F5344CB8AC3E}">
        <p14:creationId xmlns:p14="http://schemas.microsoft.com/office/powerpoint/2010/main" val="1356966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descr="Map&#10;&#10;Description automatically generated">
            <a:extLst>
              <a:ext uri="{FF2B5EF4-FFF2-40B4-BE49-F238E27FC236}">
                <a16:creationId xmlns:a16="http://schemas.microsoft.com/office/drawing/2014/main" id="{EA3280BC-B945-49F0-9AA3-FA422131BD65}"/>
              </a:ext>
            </a:extLst>
          </p:cNvPr>
          <p:cNvPicPr>
            <a:picLocks noChangeAspect="1"/>
          </p:cNvPicPr>
          <p:nvPr/>
        </p:nvPicPr>
        <p:blipFill rotWithShape="1">
          <a:blip r:embed="rId3"/>
          <a:srcRect t="1693" b="1693"/>
          <a:stretch/>
        </p:blipFill>
        <p:spPr>
          <a:xfrm>
            <a:off x="6176201" y="988833"/>
            <a:ext cx="5619551" cy="3877153"/>
          </a:xfrm>
          <a:prstGeom prst="rect">
            <a:avLst/>
          </a:prstGeom>
          <a:ln>
            <a:noFill/>
          </a:ln>
          <a:effectLst>
            <a:outerShdw blurRad="190500" algn="tl" rotWithShape="0">
              <a:srgbClr val="000000">
                <a:alpha val="70000"/>
              </a:srgbClr>
            </a:outerShdw>
          </a:effectLst>
        </p:spPr>
      </p:pic>
      <p:sp>
        <p:nvSpPr>
          <p:cNvPr id="4" name="Title 1">
            <a:extLst>
              <a:ext uri="{FF2B5EF4-FFF2-40B4-BE49-F238E27FC236}">
                <a16:creationId xmlns:a16="http://schemas.microsoft.com/office/drawing/2014/main" id="{9EEA34D2-492A-407F-879F-14B9118B97B5}"/>
              </a:ext>
            </a:extLst>
          </p:cNvPr>
          <p:cNvSpPr txBox="1">
            <a:spLocks/>
          </p:cNvSpPr>
          <p:nvPr/>
        </p:nvSpPr>
        <p:spPr>
          <a:xfrm>
            <a:off x="4143355" y="371722"/>
            <a:ext cx="3905494" cy="38921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4DAEB4"/>
                </a:solidFill>
                <a:latin typeface="Century Gothic"/>
              </a:rPr>
              <a:t>Results: LULC</a:t>
            </a:r>
            <a:endParaRPr lang="en-US" dirty="0">
              <a:solidFill>
                <a:srgbClr val="4DAEB4"/>
              </a:solidFill>
              <a:cs typeface="Calibri Light"/>
            </a:endParaRPr>
          </a:p>
        </p:txBody>
      </p:sp>
      <p:sp>
        <p:nvSpPr>
          <p:cNvPr id="8" name="TextBox 7">
            <a:extLst>
              <a:ext uri="{FF2B5EF4-FFF2-40B4-BE49-F238E27FC236}">
                <a16:creationId xmlns:a16="http://schemas.microsoft.com/office/drawing/2014/main" id="{25CDEAB5-96C1-4455-A712-B1D29D49C406}"/>
              </a:ext>
            </a:extLst>
          </p:cNvPr>
          <p:cNvSpPr txBox="1"/>
          <p:nvPr/>
        </p:nvSpPr>
        <p:spPr>
          <a:xfrm>
            <a:off x="304405" y="4866192"/>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GEE Random Forest 2020 </a:t>
            </a:r>
            <a:r>
              <a:rPr lang="en-US" err="1">
                <a:solidFill>
                  <a:schemeClr val="tx1">
                    <a:lumMod val="75000"/>
                    <a:lumOff val="25000"/>
                  </a:schemeClr>
                </a:solidFill>
                <a:latin typeface="Century Gothic"/>
              </a:rPr>
              <a:t>Jobos</a:t>
            </a:r>
            <a:r>
              <a:rPr lang="en-US">
                <a:solidFill>
                  <a:schemeClr val="tx1">
                    <a:lumMod val="75000"/>
                    <a:lumOff val="25000"/>
                  </a:schemeClr>
                </a:solidFill>
                <a:latin typeface="Century Gothic"/>
              </a:rPr>
              <a:t> Bay 1 Team</a:t>
            </a:r>
          </a:p>
        </p:txBody>
      </p:sp>
      <p:grpSp>
        <p:nvGrpSpPr>
          <p:cNvPr id="11" name="Group 10">
            <a:extLst>
              <a:ext uri="{FF2B5EF4-FFF2-40B4-BE49-F238E27FC236}">
                <a16:creationId xmlns:a16="http://schemas.microsoft.com/office/drawing/2014/main" id="{0D4E606E-886B-4142-9F58-065892F2181B}"/>
              </a:ext>
            </a:extLst>
          </p:cNvPr>
          <p:cNvGrpSpPr/>
          <p:nvPr/>
        </p:nvGrpSpPr>
        <p:grpSpPr>
          <a:xfrm>
            <a:off x="255494" y="999078"/>
            <a:ext cx="5726393" cy="3880792"/>
            <a:chOff x="133574" y="1380077"/>
            <a:chExt cx="5442511" cy="3320499"/>
          </a:xfrm>
        </p:grpSpPr>
        <p:pic>
          <p:nvPicPr>
            <p:cNvPr id="27" name="Picture 27" descr="Map&#10;&#10;Description automatically generated">
              <a:extLst>
                <a:ext uri="{FF2B5EF4-FFF2-40B4-BE49-F238E27FC236}">
                  <a16:creationId xmlns:a16="http://schemas.microsoft.com/office/drawing/2014/main" id="{60685E52-1437-4197-83C3-D11F23125474}"/>
                </a:ext>
              </a:extLst>
            </p:cNvPr>
            <p:cNvPicPr>
              <a:picLocks noChangeAspect="1"/>
            </p:cNvPicPr>
            <p:nvPr/>
          </p:nvPicPr>
          <p:blipFill rotWithShape="1">
            <a:blip r:embed="rId4"/>
            <a:srcRect l="1179" t="3526" r="1264" b="3326"/>
            <a:stretch/>
          </p:blipFill>
          <p:spPr>
            <a:xfrm>
              <a:off x="133574" y="1380077"/>
              <a:ext cx="5442511" cy="3320499"/>
            </a:xfrm>
            <a:prstGeom prst="rect">
              <a:avLst/>
            </a:prstGeom>
            <a:ln>
              <a:noFill/>
            </a:ln>
            <a:effectLst>
              <a:outerShdw blurRad="190500" algn="tl" rotWithShape="0">
                <a:srgbClr val="000000">
                  <a:alpha val="70000"/>
                </a:srgbClr>
              </a:outerShdw>
            </a:effectLst>
          </p:spPr>
        </p:pic>
        <p:pic>
          <p:nvPicPr>
            <p:cNvPr id="30" name="Picture 30">
              <a:extLst>
                <a:ext uri="{FF2B5EF4-FFF2-40B4-BE49-F238E27FC236}">
                  <a16:creationId xmlns:a16="http://schemas.microsoft.com/office/drawing/2014/main" id="{40A19166-CD83-40DD-935E-5BE32A544593}"/>
                </a:ext>
              </a:extLst>
            </p:cNvPr>
            <p:cNvPicPr>
              <a:picLocks noChangeAspect="1"/>
            </p:cNvPicPr>
            <p:nvPr/>
          </p:nvPicPr>
          <p:blipFill>
            <a:blip r:embed="rId5"/>
            <a:stretch>
              <a:fillRect/>
            </a:stretch>
          </p:blipFill>
          <p:spPr>
            <a:xfrm>
              <a:off x="2809557" y="4254500"/>
              <a:ext cx="1533525" cy="381000"/>
            </a:xfrm>
            <a:prstGeom prst="rect">
              <a:avLst/>
            </a:prstGeom>
          </p:spPr>
        </p:pic>
      </p:grpSp>
      <p:sp>
        <p:nvSpPr>
          <p:cNvPr id="31" name="TextBox 30">
            <a:extLst>
              <a:ext uri="{FF2B5EF4-FFF2-40B4-BE49-F238E27FC236}">
                <a16:creationId xmlns:a16="http://schemas.microsoft.com/office/drawing/2014/main" id="{FD94B4E5-8242-4127-9945-C35F5AE97AF8}"/>
              </a:ext>
            </a:extLst>
          </p:cNvPr>
          <p:cNvSpPr txBox="1"/>
          <p:nvPr/>
        </p:nvSpPr>
        <p:spPr>
          <a:xfrm>
            <a:off x="3044844" y="4344487"/>
            <a:ext cx="2284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FFFFFF"/>
                </a:solidFill>
                <a:latin typeface="Century Gothic"/>
              </a:rPr>
              <a:t>0</a:t>
            </a:r>
            <a:endParaRPr lang="en-US" sz="800">
              <a:solidFill>
                <a:srgbClr val="FFFFFF"/>
              </a:solidFill>
              <a:latin typeface="Century Gothic"/>
            </a:endParaRPr>
          </a:p>
        </p:txBody>
      </p:sp>
      <p:sp>
        <p:nvSpPr>
          <p:cNvPr id="33" name="TextBox 32">
            <a:extLst>
              <a:ext uri="{FF2B5EF4-FFF2-40B4-BE49-F238E27FC236}">
                <a16:creationId xmlns:a16="http://schemas.microsoft.com/office/drawing/2014/main" id="{5557F290-15B8-4B44-B03B-8D24927DFEBF}"/>
              </a:ext>
            </a:extLst>
          </p:cNvPr>
          <p:cNvSpPr txBox="1"/>
          <p:nvPr/>
        </p:nvSpPr>
        <p:spPr>
          <a:xfrm>
            <a:off x="3661486" y="4326415"/>
            <a:ext cx="4880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bg1"/>
                </a:solidFill>
                <a:latin typeface="Century Gothic"/>
              </a:rPr>
              <a:t>2.5</a:t>
            </a:r>
            <a:endParaRPr lang="en-US" sz="800">
              <a:solidFill>
                <a:schemeClr val="bg1"/>
              </a:solidFill>
              <a:latin typeface="Century Gothic"/>
            </a:endParaRPr>
          </a:p>
        </p:txBody>
      </p:sp>
      <p:sp>
        <p:nvSpPr>
          <p:cNvPr id="34" name="TextBox 33">
            <a:extLst>
              <a:ext uri="{FF2B5EF4-FFF2-40B4-BE49-F238E27FC236}">
                <a16:creationId xmlns:a16="http://schemas.microsoft.com/office/drawing/2014/main" id="{E0A43B51-B748-446C-9786-3BB033F1E091}"/>
              </a:ext>
            </a:extLst>
          </p:cNvPr>
          <p:cNvSpPr txBox="1"/>
          <p:nvPr/>
        </p:nvSpPr>
        <p:spPr>
          <a:xfrm>
            <a:off x="4419632" y="4347765"/>
            <a:ext cx="31152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FFFF"/>
                </a:solidFill>
                <a:latin typeface="Century Gothic"/>
              </a:rPr>
              <a:t>5</a:t>
            </a:r>
            <a:endParaRPr lang="en-US" sz="800">
              <a:solidFill>
                <a:srgbClr val="FFFFFF"/>
              </a:solidFill>
              <a:latin typeface="Century Gothic"/>
            </a:endParaRPr>
          </a:p>
        </p:txBody>
      </p:sp>
      <p:sp>
        <p:nvSpPr>
          <p:cNvPr id="36" name="TextBox 35">
            <a:extLst>
              <a:ext uri="{FF2B5EF4-FFF2-40B4-BE49-F238E27FC236}">
                <a16:creationId xmlns:a16="http://schemas.microsoft.com/office/drawing/2014/main" id="{40629007-8904-4F22-A020-B5EDB52E46E9}"/>
              </a:ext>
            </a:extLst>
          </p:cNvPr>
          <p:cNvSpPr txBox="1"/>
          <p:nvPr/>
        </p:nvSpPr>
        <p:spPr>
          <a:xfrm>
            <a:off x="4570935" y="4476178"/>
            <a:ext cx="10637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bg1"/>
                </a:solidFill>
                <a:latin typeface="Century Gothic"/>
              </a:rPr>
              <a:t>Kilometers</a:t>
            </a:r>
            <a:endParaRPr lang="en-US" sz="1400">
              <a:solidFill>
                <a:schemeClr val="bg1"/>
              </a:solidFill>
              <a:latin typeface="Century Gothic"/>
              <a:cs typeface="Calibri"/>
            </a:endParaRPr>
          </a:p>
        </p:txBody>
      </p:sp>
      <p:sp>
        <p:nvSpPr>
          <p:cNvPr id="37" name="TextBox 36">
            <a:extLst>
              <a:ext uri="{FF2B5EF4-FFF2-40B4-BE49-F238E27FC236}">
                <a16:creationId xmlns:a16="http://schemas.microsoft.com/office/drawing/2014/main" id="{AFA737A3-DA77-45F4-BC4A-233C0C2E284D}"/>
              </a:ext>
            </a:extLst>
          </p:cNvPr>
          <p:cNvSpPr txBox="1"/>
          <p:nvPr/>
        </p:nvSpPr>
        <p:spPr>
          <a:xfrm flipH="1" flipV="1">
            <a:off x="5527122" y="4188755"/>
            <a:ext cx="31421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solidFill>
                  <a:schemeClr val="tx1">
                    <a:lumMod val="75000"/>
                    <a:lumOff val="25000"/>
                  </a:schemeClr>
                </a:solidFill>
                <a:latin typeface="Century Gothic"/>
              </a:rPr>
              <a:t>N</a:t>
            </a:r>
          </a:p>
        </p:txBody>
      </p:sp>
      <p:pic>
        <p:nvPicPr>
          <p:cNvPr id="41" name="Graphic 24" descr="Direction with solid fill">
            <a:extLst>
              <a:ext uri="{FF2B5EF4-FFF2-40B4-BE49-F238E27FC236}">
                <a16:creationId xmlns:a16="http://schemas.microsoft.com/office/drawing/2014/main" id="{E328A2A3-F35D-4B59-AAD9-92D03F7892A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8900000">
            <a:off x="5537999" y="4042902"/>
            <a:ext cx="301652" cy="292459"/>
          </a:xfrm>
          <a:prstGeom prst="rect">
            <a:avLst/>
          </a:prstGeom>
        </p:spPr>
      </p:pic>
      <p:pic>
        <p:nvPicPr>
          <p:cNvPr id="9" name="Graphic 24" descr="Direction with solid fill">
            <a:extLst>
              <a:ext uri="{FF2B5EF4-FFF2-40B4-BE49-F238E27FC236}">
                <a16:creationId xmlns:a16="http://schemas.microsoft.com/office/drawing/2014/main" id="{EB9B380E-7516-A831-1048-8E45892B3D5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8900000">
            <a:off x="11175400" y="4124930"/>
            <a:ext cx="301652" cy="292459"/>
          </a:xfrm>
          <a:prstGeom prst="rect">
            <a:avLst/>
          </a:prstGeom>
        </p:spPr>
      </p:pic>
      <p:sp>
        <p:nvSpPr>
          <p:cNvPr id="10" name="TextBox 9">
            <a:extLst>
              <a:ext uri="{FF2B5EF4-FFF2-40B4-BE49-F238E27FC236}">
                <a16:creationId xmlns:a16="http://schemas.microsoft.com/office/drawing/2014/main" id="{1CD274D0-3624-53A3-F683-DB6B52F43E19}"/>
              </a:ext>
            </a:extLst>
          </p:cNvPr>
          <p:cNvSpPr txBox="1"/>
          <p:nvPr/>
        </p:nvSpPr>
        <p:spPr>
          <a:xfrm>
            <a:off x="9866459" y="4427918"/>
            <a:ext cx="2394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FFFFFF"/>
                </a:solidFill>
                <a:latin typeface="Century Gothic"/>
              </a:rPr>
              <a:t>0</a:t>
            </a:r>
          </a:p>
        </p:txBody>
      </p:sp>
      <p:sp>
        <p:nvSpPr>
          <p:cNvPr id="13" name="TextBox 12">
            <a:extLst>
              <a:ext uri="{FF2B5EF4-FFF2-40B4-BE49-F238E27FC236}">
                <a16:creationId xmlns:a16="http://schemas.microsoft.com/office/drawing/2014/main" id="{2C328152-7DDB-8D47-EC6A-AC45235A138F}"/>
              </a:ext>
            </a:extLst>
          </p:cNvPr>
          <p:cNvSpPr txBox="1"/>
          <p:nvPr/>
        </p:nvSpPr>
        <p:spPr>
          <a:xfrm>
            <a:off x="10817054" y="4479861"/>
            <a:ext cx="10637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bg1"/>
                </a:solidFill>
                <a:latin typeface="Century Gothic"/>
              </a:rPr>
              <a:t>Kilometers</a:t>
            </a:r>
            <a:endParaRPr lang="en-US" sz="1400">
              <a:solidFill>
                <a:schemeClr val="bg1"/>
              </a:solidFill>
              <a:latin typeface="Century Gothic"/>
              <a:cs typeface="Calibri"/>
            </a:endParaRPr>
          </a:p>
        </p:txBody>
      </p:sp>
      <p:sp>
        <p:nvSpPr>
          <p:cNvPr id="14" name="TextBox 13">
            <a:extLst>
              <a:ext uri="{FF2B5EF4-FFF2-40B4-BE49-F238E27FC236}">
                <a16:creationId xmlns:a16="http://schemas.microsoft.com/office/drawing/2014/main" id="{30AEF4C6-23EB-40A2-691C-3C4B0CF6F321}"/>
              </a:ext>
            </a:extLst>
          </p:cNvPr>
          <p:cNvSpPr txBox="1"/>
          <p:nvPr/>
        </p:nvSpPr>
        <p:spPr>
          <a:xfrm>
            <a:off x="10661905" y="4421168"/>
            <a:ext cx="2394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FFFFFF"/>
                </a:solidFill>
                <a:latin typeface="Century Gothic"/>
              </a:rPr>
              <a:t>3</a:t>
            </a:r>
          </a:p>
        </p:txBody>
      </p:sp>
      <p:sp>
        <p:nvSpPr>
          <p:cNvPr id="16" name="TextBox 15">
            <a:extLst>
              <a:ext uri="{FF2B5EF4-FFF2-40B4-BE49-F238E27FC236}">
                <a16:creationId xmlns:a16="http://schemas.microsoft.com/office/drawing/2014/main" id="{DB631C6E-60F8-2082-0586-8767BA9AF832}"/>
              </a:ext>
            </a:extLst>
          </p:cNvPr>
          <p:cNvSpPr txBox="1"/>
          <p:nvPr/>
        </p:nvSpPr>
        <p:spPr>
          <a:xfrm>
            <a:off x="10186328" y="4417666"/>
            <a:ext cx="4881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FFFFFF"/>
                </a:solidFill>
                <a:latin typeface="Century Gothic"/>
              </a:rPr>
              <a:t>1.5</a:t>
            </a:r>
          </a:p>
        </p:txBody>
      </p:sp>
      <p:sp>
        <p:nvSpPr>
          <p:cNvPr id="18" name="TextBox 17">
            <a:extLst>
              <a:ext uri="{FF2B5EF4-FFF2-40B4-BE49-F238E27FC236}">
                <a16:creationId xmlns:a16="http://schemas.microsoft.com/office/drawing/2014/main" id="{8A6724C1-836B-6DFD-E1CC-DD725806CF92}"/>
              </a:ext>
            </a:extLst>
          </p:cNvPr>
          <p:cNvSpPr txBox="1"/>
          <p:nvPr/>
        </p:nvSpPr>
        <p:spPr>
          <a:xfrm flipH="1" flipV="1">
            <a:off x="11176850" y="4249618"/>
            <a:ext cx="31421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solidFill>
                  <a:schemeClr val="tx1">
                    <a:lumMod val="75000"/>
                    <a:lumOff val="25000"/>
                  </a:schemeClr>
                </a:solidFill>
                <a:latin typeface="Century Gothic"/>
              </a:rPr>
              <a:t>N</a:t>
            </a:r>
          </a:p>
        </p:txBody>
      </p:sp>
      <p:grpSp>
        <p:nvGrpSpPr>
          <p:cNvPr id="22" name="Group 21">
            <a:extLst>
              <a:ext uri="{FF2B5EF4-FFF2-40B4-BE49-F238E27FC236}">
                <a16:creationId xmlns:a16="http://schemas.microsoft.com/office/drawing/2014/main" id="{759B80FD-A28D-DD3D-467F-D17B7D711A18}"/>
              </a:ext>
            </a:extLst>
          </p:cNvPr>
          <p:cNvGrpSpPr/>
          <p:nvPr/>
        </p:nvGrpSpPr>
        <p:grpSpPr>
          <a:xfrm>
            <a:off x="3903453" y="4941054"/>
            <a:ext cx="4823622" cy="1696810"/>
            <a:chOff x="3903453" y="4941054"/>
            <a:chExt cx="4823622" cy="1696810"/>
          </a:xfrm>
        </p:grpSpPr>
        <p:pic>
          <p:nvPicPr>
            <p:cNvPr id="44" name="Picture 6" descr="Icon&#10;&#10;Description automatically generated">
              <a:extLst>
                <a:ext uri="{FF2B5EF4-FFF2-40B4-BE49-F238E27FC236}">
                  <a16:creationId xmlns:a16="http://schemas.microsoft.com/office/drawing/2014/main" id="{FC7D2EF6-07CB-11AE-1009-A50DB3EE0009}"/>
                </a:ext>
              </a:extLst>
            </p:cNvPr>
            <p:cNvPicPr>
              <a:picLocks noChangeAspect="1"/>
            </p:cNvPicPr>
            <p:nvPr/>
          </p:nvPicPr>
          <p:blipFill>
            <a:blip r:embed="rId8"/>
            <a:stretch>
              <a:fillRect/>
            </a:stretch>
          </p:blipFill>
          <p:spPr>
            <a:xfrm>
              <a:off x="3903453" y="4994915"/>
              <a:ext cx="549729" cy="1612447"/>
            </a:xfrm>
            <a:prstGeom prst="rect">
              <a:avLst/>
            </a:prstGeom>
          </p:spPr>
        </p:pic>
        <p:pic>
          <p:nvPicPr>
            <p:cNvPr id="45" name="Picture 7" descr="Icon&#10;&#10;Description automatically generated">
              <a:extLst>
                <a:ext uri="{FF2B5EF4-FFF2-40B4-BE49-F238E27FC236}">
                  <a16:creationId xmlns:a16="http://schemas.microsoft.com/office/drawing/2014/main" id="{1B5E72E7-CF84-E51D-3462-FFC5B1B73EAE}"/>
                </a:ext>
              </a:extLst>
            </p:cNvPr>
            <p:cNvPicPr>
              <a:picLocks noChangeAspect="1"/>
            </p:cNvPicPr>
            <p:nvPr/>
          </p:nvPicPr>
          <p:blipFill>
            <a:blip r:embed="rId9"/>
            <a:stretch>
              <a:fillRect/>
            </a:stretch>
          </p:blipFill>
          <p:spPr>
            <a:xfrm>
              <a:off x="6261744" y="4941054"/>
              <a:ext cx="545647" cy="1696810"/>
            </a:xfrm>
            <a:prstGeom prst="rect">
              <a:avLst/>
            </a:prstGeom>
          </p:spPr>
        </p:pic>
        <p:sp>
          <p:nvSpPr>
            <p:cNvPr id="46" name="TextBox 45">
              <a:extLst>
                <a:ext uri="{FF2B5EF4-FFF2-40B4-BE49-F238E27FC236}">
                  <a16:creationId xmlns:a16="http://schemas.microsoft.com/office/drawing/2014/main" id="{E8EF9AA9-680F-6416-C25F-F5808DC7695F}"/>
                </a:ext>
              </a:extLst>
            </p:cNvPr>
            <p:cNvSpPr txBox="1"/>
            <p:nvPr/>
          </p:nvSpPr>
          <p:spPr>
            <a:xfrm>
              <a:off x="4504499" y="5322579"/>
              <a:ext cx="14001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rPr>
                <a:t>Agriculture</a:t>
              </a:r>
            </a:p>
          </p:txBody>
        </p:sp>
        <p:sp>
          <p:nvSpPr>
            <p:cNvPr id="47" name="TextBox 46">
              <a:extLst>
                <a:ext uri="{FF2B5EF4-FFF2-40B4-BE49-F238E27FC236}">
                  <a16:creationId xmlns:a16="http://schemas.microsoft.com/office/drawing/2014/main" id="{5E0508E7-8667-F5C7-52AE-21145A7C798A}"/>
                </a:ext>
              </a:extLst>
            </p:cNvPr>
            <p:cNvSpPr txBox="1"/>
            <p:nvPr/>
          </p:nvSpPr>
          <p:spPr>
            <a:xfrm>
              <a:off x="4505860" y="4997431"/>
              <a:ext cx="904875" cy="3788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cs typeface="Calibri"/>
                </a:rPr>
                <a:t>Water</a:t>
              </a:r>
            </a:p>
          </p:txBody>
        </p:sp>
        <p:sp>
          <p:nvSpPr>
            <p:cNvPr id="48" name="TextBox 47">
              <a:extLst>
                <a:ext uri="{FF2B5EF4-FFF2-40B4-BE49-F238E27FC236}">
                  <a16:creationId xmlns:a16="http://schemas.microsoft.com/office/drawing/2014/main" id="{7126E457-8264-21B6-935C-A149A70FCBE6}"/>
                </a:ext>
              </a:extLst>
            </p:cNvPr>
            <p:cNvSpPr txBox="1"/>
            <p:nvPr/>
          </p:nvSpPr>
          <p:spPr>
            <a:xfrm>
              <a:off x="4507221" y="5642022"/>
              <a:ext cx="9048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rPr>
                <a:t>Barren</a:t>
              </a:r>
            </a:p>
          </p:txBody>
        </p:sp>
        <p:sp>
          <p:nvSpPr>
            <p:cNvPr id="49" name="TextBox 48">
              <a:extLst>
                <a:ext uri="{FF2B5EF4-FFF2-40B4-BE49-F238E27FC236}">
                  <a16:creationId xmlns:a16="http://schemas.microsoft.com/office/drawing/2014/main" id="{D95386C8-4737-435F-D61F-1B72A64EA24C}"/>
                </a:ext>
              </a:extLst>
            </p:cNvPr>
            <p:cNvSpPr txBox="1"/>
            <p:nvPr/>
          </p:nvSpPr>
          <p:spPr>
            <a:xfrm>
              <a:off x="4507874" y="5923345"/>
              <a:ext cx="14954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cs typeface="Calibri"/>
                </a:rPr>
                <a:t>Forest (wet)</a:t>
              </a:r>
            </a:p>
          </p:txBody>
        </p:sp>
        <p:sp>
          <p:nvSpPr>
            <p:cNvPr id="50" name="TextBox 49">
              <a:extLst>
                <a:ext uri="{FF2B5EF4-FFF2-40B4-BE49-F238E27FC236}">
                  <a16:creationId xmlns:a16="http://schemas.microsoft.com/office/drawing/2014/main" id="{B3F9917B-9135-AFA6-7975-E4488E51A868}"/>
                </a:ext>
              </a:extLst>
            </p:cNvPr>
            <p:cNvSpPr txBox="1"/>
            <p:nvPr/>
          </p:nvSpPr>
          <p:spPr>
            <a:xfrm>
              <a:off x="4473627" y="6238710"/>
              <a:ext cx="14001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cs typeface="Calibri"/>
                </a:rPr>
                <a:t>Grasslands</a:t>
              </a:r>
            </a:p>
          </p:txBody>
        </p:sp>
        <p:sp>
          <p:nvSpPr>
            <p:cNvPr id="51" name="TextBox 50">
              <a:extLst>
                <a:ext uri="{FF2B5EF4-FFF2-40B4-BE49-F238E27FC236}">
                  <a16:creationId xmlns:a16="http://schemas.microsoft.com/office/drawing/2014/main" id="{6AC7DC60-69C4-792C-194B-D93236EBE300}"/>
                </a:ext>
              </a:extLst>
            </p:cNvPr>
            <p:cNvSpPr txBox="1"/>
            <p:nvPr/>
          </p:nvSpPr>
          <p:spPr>
            <a:xfrm>
              <a:off x="6812550" y="4997431"/>
              <a:ext cx="1914525" cy="3788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Scrub (upland)</a:t>
              </a:r>
            </a:p>
          </p:txBody>
        </p:sp>
        <p:sp>
          <p:nvSpPr>
            <p:cNvPr id="52" name="TextBox 51">
              <a:extLst>
                <a:ext uri="{FF2B5EF4-FFF2-40B4-BE49-F238E27FC236}">
                  <a16:creationId xmlns:a16="http://schemas.microsoft.com/office/drawing/2014/main" id="{5DB25AF2-6E70-7D56-274E-4CCCA75C4D09}"/>
                </a:ext>
              </a:extLst>
            </p:cNvPr>
            <p:cNvSpPr txBox="1"/>
            <p:nvPr/>
          </p:nvSpPr>
          <p:spPr>
            <a:xfrm>
              <a:off x="6812550" y="5322975"/>
              <a:ext cx="1524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Scrub (wet)</a:t>
              </a:r>
            </a:p>
          </p:txBody>
        </p:sp>
        <p:sp>
          <p:nvSpPr>
            <p:cNvPr id="53" name="TextBox 52">
              <a:extLst>
                <a:ext uri="{FF2B5EF4-FFF2-40B4-BE49-F238E27FC236}">
                  <a16:creationId xmlns:a16="http://schemas.microsoft.com/office/drawing/2014/main" id="{36EF4983-C9A6-FFFF-C7FF-7875F10A2106}"/>
                </a:ext>
              </a:extLst>
            </p:cNvPr>
            <p:cNvSpPr txBox="1"/>
            <p:nvPr/>
          </p:nvSpPr>
          <p:spPr>
            <a:xfrm>
              <a:off x="6812550" y="5603116"/>
              <a:ext cx="16287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Forest (land)</a:t>
              </a:r>
            </a:p>
          </p:txBody>
        </p:sp>
        <p:sp>
          <p:nvSpPr>
            <p:cNvPr id="54" name="TextBox 53">
              <a:extLst>
                <a:ext uri="{FF2B5EF4-FFF2-40B4-BE49-F238E27FC236}">
                  <a16:creationId xmlns:a16="http://schemas.microsoft.com/office/drawing/2014/main" id="{764FFCA8-3693-7DA8-385A-CAE3C25276ED}"/>
                </a:ext>
              </a:extLst>
            </p:cNvPr>
            <p:cNvSpPr txBox="1"/>
            <p:nvPr/>
          </p:nvSpPr>
          <p:spPr>
            <a:xfrm>
              <a:off x="6812550" y="5925361"/>
              <a:ext cx="11715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rPr>
                <a:t>Mudflats</a:t>
              </a:r>
            </a:p>
          </p:txBody>
        </p:sp>
        <p:sp>
          <p:nvSpPr>
            <p:cNvPr id="55" name="TextBox 54">
              <a:extLst>
                <a:ext uri="{FF2B5EF4-FFF2-40B4-BE49-F238E27FC236}">
                  <a16:creationId xmlns:a16="http://schemas.microsoft.com/office/drawing/2014/main" id="{31984A3E-61B7-29C2-4C61-2FA08A1B9BFC}"/>
                </a:ext>
              </a:extLst>
            </p:cNvPr>
            <p:cNvSpPr txBox="1"/>
            <p:nvPr/>
          </p:nvSpPr>
          <p:spPr>
            <a:xfrm>
              <a:off x="6789104" y="6235507"/>
              <a:ext cx="18002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Urban buildup</a:t>
              </a:r>
            </a:p>
          </p:txBody>
        </p:sp>
      </p:grpSp>
      <p:sp>
        <p:nvSpPr>
          <p:cNvPr id="24" name="TextBox 23">
            <a:extLst>
              <a:ext uri="{FF2B5EF4-FFF2-40B4-BE49-F238E27FC236}">
                <a16:creationId xmlns:a16="http://schemas.microsoft.com/office/drawing/2014/main" id="{CDBEE23C-3EC7-1626-D38C-1302E175BDE0}"/>
              </a:ext>
            </a:extLst>
          </p:cNvPr>
          <p:cNvSpPr txBox="1"/>
          <p:nvPr/>
        </p:nvSpPr>
        <p:spPr>
          <a:xfrm>
            <a:off x="9205442" y="4937642"/>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solidFill>
                  <a:schemeClr val="tx1">
                    <a:lumMod val="75000"/>
                    <a:lumOff val="25000"/>
                  </a:schemeClr>
                </a:solidFill>
                <a:latin typeface="Century Gothic"/>
                <a:cs typeface="Calibri"/>
              </a:rPr>
              <a:t>ArcGIS Pro 2021 Classification Wizard</a:t>
            </a:r>
          </a:p>
        </p:txBody>
      </p:sp>
      <p:sp>
        <p:nvSpPr>
          <p:cNvPr id="35" name="Text Placeholder 4">
            <a:extLst>
              <a:ext uri="{FF2B5EF4-FFF2-40B4-BE49-F238E27FC236}">
                <a16:creationId xmlns:a16="http://schemas.microsoft.com/office/drawing/2014/main" id="{ECE6A599-20EA-49F3-AF55-E36663385AC5}"/>
              </a:ext>
            </a:extLst>
          </p:cNvPr>
          <p:cNvSpPr txBox="1">
            <a:spLocks/>
          </p:cNvSpPr>
          <p:nvPr/>
        </p:nvSpPr>
        <p:spPr>
          <a:xfrm>
            <a:off x="266700" y="4641451"/>
            <a:ext cx="2244076" cy="262354"/>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sz="800" dirty="0">
                <a:solidFill>
                  <a:schemeClr val="bg1">
                    <a:lumMod val="85000"/>
                  </a:schemeClr>
                </a:solidFill>
                <a:latin typeface="Century Gothic"/>
              </a:rPr>
              <a:t>ESRI World Ocean Base</a:t>
            </a:r>
            <a:endParaRPr lang="en-US" sz="800" dirty="0">
              <a:solidFill>
                <a:schemeClr val="bg1">
                  <a:lumMod val="85000"/>
                </a:schemeClr>
              </a:solidFill>
            </a:endParaRPr>
          </a:p>
        </p:txBody>
      </p:sp>
      <p:sp>
        <p:nvSpPr>
          <p:cNvPr id="38" name="Text Placeholder 4">
            <a:extLst>
              <a:ext uri="{FF2B5EF4-FFF2-40B4-BE49-F238E27FC236}">
                <a16:creationId xmlns:a16="http://schemas.microsoft.com/office/drawing/2014/main" id="{0897DE61-2238-4765-9663-8BBD8EE47509}"/>
              </a:ext>
            </a:extLst>
          </p:cNvPr>
          <p:cNvSpPr txBox="1">
            <a:spLocks/>
          </p:cNvSpPr>
          <p:nvPr/>
        </p:nvSpPr>
        <p:spPr>
          <a:xfrm>
            <a:off x="6155295" y="4607166"/>
            <a:ext cx="2244076" cy="262354"/>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sz="800" dirty="0">
                <a:solidFill>
                  <a:schemeClr val="bg2">
                    <a:lumMod val="75000"/>
                  </a:schemeClr>
                </a:solidFill>
                <a:latin typeface="Century Gothic"/>
              </a:rPr>
              <a:t>ESRI World Ocean Base</a:t>
            </a:r>
            <a:endParaRPr lang="en-US" sz="800" dirty="0">
              <a:solidFill>
                <a:schemeClr val="bg2">
                  <a:lumMod val="75000"/>
                </a:schemeClr>
              </a:solidFill>
            </a:endParaRPr>
          </a:p>
        </p:txBody>
      </p:sp>
    </p:spTree>
    <p:extLst>
      <p:ext uri="{BB962C8B-B14F-4D97-AF65-F5344CB8AC3E}">
        <p14:creationId xmlns:p14="http://schemas.microsoft.com/office/powerpoint/2010/main" val="1595144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Bent-Up 6">
            <a:extLst>
              <a:ext uri="{FF2B5EF4-FFF2-40B4-BE49-F238E27FC236}">
                <a16:creationId xmlns:a16="http://schemas.microsoft.com/office/drawing/2014/main" id="{218B6AAA-8C38-4E2E-9957-E1AB4A921FCF}"/>
              </a:ext>
            </a:extLst>
          </p:cNvPr>
          <p:cNvSpPr/>
          <p:nvPr/>
        </p:nvSpPr>
        <p:spPr>
          <a:xfrm flipV="1">
            <a:off x="8695061" y="2226639"/>
            <a:ext cx="1792270" cy="729336"/>
          </a:xfrm>
          <a:prstGeom prst="bentUpArrow">
            <a:avLst/>
          </a:prstGeom>
          <a:solidFill>
            <a:srgbClr val="539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rrow: Bent-Up 5">
            <a:extLst>
              <a:ext uri="{FF2B5EF4-FFF2-40B4-BE49-F238E27FC236}">
                <a16:creationId xmlns:a16="http://schemas.microsoft.com/office/drawing/2014/main" id="{CCD00A94-CFB6-4A8C-8559-358D7FDDA121}"/>
              </a:ext>
            </a:extLst>
          </p:cNvPr>
          <p:cNvSpPr/>
          <p:nvPr/>
        </p:nvSpPr>
        <p:spPr>
          <a:xfrm>
            <a:off x="6861132" y="5193543"/>
            <a:ext cx="3627686" cy="728550"/>
          </a:xfrm>
          <a:prstGeom prst="bentUpArrow">
            <a:avLst/>
          </a:prstGeom>
          <a:solidFill>
            <a:srgbClr val="539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9EEA34D2-492A-407F-879F-14B9118B97B5}"/>
              </a:ext>
            </a:extLst>
          </p:cNvPr>
          <p:cNvSpPr txBox="1">
            <a:spLocks/>
          </p:cNvSpPr>
          <p:nvPr/>
        </p:nvSpPr>
        <p:spPr>
          <a:xfrm>
            <a:off x="1272836" y="328104"/>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4DAEB4"/>
                </a:solidFill>
                <a:latin typeface="Century Gothic"/>
              </a:rPr>
              <a:t>Methodology: Water Quality</a:t>
            </a:r>
            <a:endParaRPr lang="en-US" dirty="0">
              <a:solidFill>
                <a:srgbClr val="4DAEB4"/>
              </a:solidFill>
              <a:cs typeface="Calibri Light"/>
            </a:endParaRPr>
          </a:p>
        </p:txBody>
      </p:sp>
      <p:sp>
        <p:nvSpPr>
          <p:cNvPr id="2" name="Rectangle: Rounded Corners 1">
            <a:extLst>
              <a:ext uri="{FF2B5EF4-FFF2-40B4-BE49-F238E27FC236}">
                <a16:creationId xmlns:a16="http://schemas.microsoft.com/office/drawing/2014/main" id="{CB38B53F-AFDA-4F39-8913-966A76B4EA26}"/>
              </a:ext>
            </a:extLst>
          </p:cNvPr>
          <p:cNvSpPr/>
          <p:nvPr/>
        </p:nvSpPr>
        <p:spPr>
          <a:xfrm>
            <a:off x="1295840" y="1507226"/>
            <a:ext cx="2101527" cy="1529764"/>
          </a:xfrm>
          <a:prstGeom prst="roundRect">
            <a:avLst/>
          </a:prstGeom>
          <a:solidFill>
            <a:srgbClr val="457A7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Century Gothic"/>
                <a:cs typeface="Calibri"/>
              </a:rPr>
              <a:t> Download Sentinel-2 and Landsat 8 data</a:t>
            </a:r>
            <a:endParaRPr lang="en-US" sz="2000" dirty="0">
              <a:latin typeface="Century Gothic"/>
            </a:endParaRPr>
          </a:p>
        </p:txBody>
      </p:sp>
      <p:sp>
        <p:nvSpPr>
          <p:cNvPr id="10" name="Rectangle: Rounded Corners 9">
            <a:extLst>
              <a:ext uri="{FF2B5EF4-FFF2-40B4-BE49-F238E27FC236}">
                <a16:creationId xmlns:a16="http://schemas.microsoft.com/office/drawing/2014/main" id="{DA065F42-903D-4371-BBEB-922BDDDF14D8}"/>
              </a:ext>
            </a:extLst>
          </p:cNvPr>
          <p:cNvSpPr/>
          <p:nvPr/>
        </p:nvSpPr>
        <p:spPr>
          <a:xfrm>
            <a:off x="6588678" y="1507224"/>
            <a:ext cx="2221759" cy="1661468"/>
          </a:xfrm>
          <a:prstGeom prst="roundRect">
            <a:avLst/>
          </a:prstGeom>
          <a:solidFill>
            <a:srgbClr val="457A7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Century Gothic"/>
                <a:cs typeface="Calibri"/>
              </a:rPr>
              <a:t>Turbidity and </a:t>
            </a:r>
          </a:p>
          <a:p>
            <a:pPr algn="ctr"/>
            <a:r>
              <a:rPr lang="en-US" sz="2000" dirty="0">
                <a:latin typeface="Century Gothic"/>
                <a:cs typeface="Calibri"/>
              </a:rPr>
              <a:t>Chl-a data generated for satellite overpass</a:t>
            </a:r>
            <a:endParaRPr lang="en-US" sz="2000" dirty="0">
              <a:latin typeface="Century Gothic"/>
            </a:endParaRPr>
          </a:p>
        </p:txBody>
      </p:sp>
      <p:sp>
        <p:nvSpPr>
          <p:cNvPr id="12" name="Rectangle: Rounded Corners 11">
            <a:extLst>
              <a:ext uri="{FF2B5EF4-FFF2-40B4-BE49-F238E27FC236}">
                <a16:creationId xmlns:a16="http://schemas.microsoft.com/office/drawing/2014/main" id="{C021087B-530A-40B8-9B5D-AB65BC58A2E4}"/>
              </a:ext>
            </a:extLst>
          </p:cNvPr>
          <p:cNvSpPr/>
          <p:nvPr/>
        </p:nvSpPr>
        <p:spPr>
          <a:xfrm>
            <a:off x="1345886" y="4332991"/>
            <a:ext cx="5656569" cy="1710446"/>
          </a:xfrm>
          <a:prstGeom prst="roundRect">
            <a:avLst/>
          </a:prstGeom>
          <a:solidFill>
            <a:srgbClr val="325A5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Century Gothic"/>
                <a:cs typeface="Calibri"/>
              </a:rPr>
              <a:t>In-situ measurements collected by</a:t>
            </a:r>
          </a:p>
          <a:p>
            <a:pPr algn="ctr"/>
            <a:r>
              <a:rPr lang="en-US" sz="2000" dirty="0">
                <a:latin typeface="Century Gothic"/>
                <a:cs typeface="Calibri"/>
              </a:rPr>
              <a:t> Dr. Armstrong </a:t>
            </a:r>
            <a:r>
              <a:rPr lang="en-US" sz="2000" dirty="0">
                <a:latin typeface="Century Gothic"/>
                <a:ea typeface="+mn-lt"/>
                <a:cs typeface="+mn-lt"/>
              </a:rPr>
              <a:t>&amp; Dr. Hernandez López</a:t>
            </a:r>
          </a:p>
        </p:txBody>
      </p:sp>
      <p:sp>
        <p:nvSpPr>
          <p:cNvPr id="13" name="Rectangle: Rounded Corners 12">
            <a:extLst>
              <a:ext uri="{FF2B5EF4-FFF2-40B4-BE49-F238E27FC236}">
                <a16:creationId xmlns:a16="http://schemas.microsoft.com/office/drawing/2014/main" id="{D847DA83-CB45-47F7-9829-A5B53D88980C}"/>
              </a:ext>
            </a:extLst>
          </p:cNvPr>
          <p:cNvSpPr/>
          <p:nvPr/>
        </p:nvSpPr>
        <p:spPr>
          <a:xfrm>
            <a:off x="8993322" y="3178995"/>
            <a:ext cx="2554982" cy="1868783"/>
          </a:xfrm>
          <a:prstGeom prst="roundRect">
            <a:avLst/>
          </a:prstGeom>
          <a:solidFill>
            <a:srgbClr val="64A1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Century Gothic"/>
                <a:cs typeface="Calibri"/>
              </a:rPr>
              <a:t>Compare</a:t>
            </a:r>
            <a:endParaRPr lang="en-US" dirty="0"/>
          </a:p>
          <a:p>
            <a:pPr algn="ctr"/>
            <a:r>
              <a:rPr lang="en-US" sz="2000" dirty="0">
                <a:latin typeface="Century Gothic"/>
                <a:cs typeface="Calibri"/>
              </a:rPr>
              <a:t> in-situ and satellite measurements</a:t>
            </a:r>
            <a:endParaRPr lang="en-US" dirty="0"/>
          </a:p>
        </p:txBody>
      </p:sp>
      <p:sp>
        <p:nvSpPr>
          <p:cNvPr id="3" name="Arrow: Right 2">
            <a:extLst>
              <a:ext uri="{FF2B5EF4-FFF2-40B4-BE49-F238E27FC236}">
                <a16:creationId xmlns:a16="http://schemas.microsoft.com/office/drawing/2014/main" id="{F2E4089B-E495-43CC-8C21-391479B19432}"/>
              </a:ext>
            </a:extLst>
          </p:cNvPr>
          <p:cNvSpPr/>
          <p:nvPr/>
        </p:nvSpPr>
        <p:spPr>
          <a:xfrm>
            <a:off x="3401617" y="2173451"/>
            <a:ext cx="386954" cy="291703"/>
          </a:xfrm>
          <a:prstGeom prst="rightArrow">
            <a:avLst/>
          </a:prstGeom>
          <a:solidFill>
            <a:srgbClr val="457A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Single Corner Rounded 7">
            <a:extLst>
              <a:ext uri="{FF2B5EF4-FFF2-40B4-BE49-F238E27FC236}">
                <a16:creationId xmlns:a16="http://schemas.microsoft.com/office/drawing/2014/main" id="{87836DD1-E8ED-416C-8424-2B2BF7CF72F2}"/>
              </a:ext>
            </a:extLst>
          </p:cNvPr>
          <p:cNvSpPr/>
          <p:nvPr/>
        </p:nvSpPr>
        <p:spPr>
          <a:xfrm>
            <a:off x="2351959" y="3166096"/>
            <a:ext cx="5587874" cy="528818"/>
          </a:xfrm>
          <a:prstGeom prst="round1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325A58"/>
                </a:solidFill>
                <a:latin typeface="Century Gothic"/>
                <a:cs typeface="Calibri"/>
              </a:rPr>
              <a:t>DEVELOP ORCAA tool</a:t>
            </a:r>
            <a:endParaRPr lang="en-US" dirty="0">
              <a:solidFill>
                <a:srgbClr val="325A58"/>
              </a:solidFill>
              <a:latin typeface="Century Gothic"/>
            </a:endParaRPr>
          </a:p>
        </p:txBody>
      </p:sp>
      <p:pic>
        <p:nvPicPr>
          <p:cNvPr id="5" name="Picture 8">
            <a:extLst>
              <a:ext uri="{FF2B5EF4-FFF2-40B4-BE49-F238E27FC236}">
                <a16:creationId xmlns:a16="http://schemas.microsoft.com/office/drawing/2014/main" id="{A989862A-A7AD-41FE-97A8-68B66CFC1521}"/>
              </a:ext>
            </a:extLst>
          </p:cNvPr>
          <p:cNvPicPr>
            <a:picLocks noChangeAspect="1"/>
          </p:cNvPicPr>
          <p:nvPr/>
        </p:nvPicPr>
        <p:blipFill>
          <a:blip r:embed="rId3"/>
          <a:stretch>
            <a:fillRect/>
          </a:stretch>
        </p:blipFill>
        <p:spPr>
          <a:xfrm>
            <a:off x="601371" y="4832403"/>
            <a:ext cx="1220922" cy="1224356"/>
          </a:xfrm>
          <a:prstGeom prst="rect">
            <a:avLst/>
          </a:prstGeom>
          <a:ln>
            <a:noFill/>
          </a:ln>
        </p:spPr>
      </p:pic>
      <p:pic>
        <p:nvPicPr>
          <p:cNvPr id="11" name="Picture 11">
            <a:extLst>
              <a:ext uri="{FF2B5EF4-FFF2-40B4-BE49-F238E27FC236}">
                <a16:creationId xmlns:a16="http://schemas.microsoft.com/office/drawing/2014/main" id="{AC2E43F8-682B-471F-BD03-809ABC1B5F54}"/>
              </a:ext>
            </a:extLst>
          </p:cNvPr>
          <p:cNvPicPr>
            <a:picLocks noChangeAspect="1"/>
          </p:cNvPicPr>
          <p:nvPr/>
        </p:nvPicPr>
        <p:blipFill>
          <a:blip r:embed="rId4"/>
          <a:stretch>
            <a:fillRect/>
          </a:stretch>
        </p:blipFill>
        <p:spPr>
          <a:xfrm rot="1140000">
            <a:off x="684891" y="2501831"/>
            <a:ext cx="1594247" cy="1193177"/>
          </a:xfrm>
          <a:prstGeom prst="rect">
            <a:avLst/>
          </a:prstGeom>
          <a:ln>
            <a:noFill/>
          </a:ln>
        </p:spPr>
      </p:pic>
      <p:pic>
        <p:nvPicPr>
          <p:cNvPr id="14" name="Picture 13">
            <a:extLst>
              <a:ext uri="{FF2B5EF4-FFF2-40B4-BE49-F238E27FC236}">
                <a16:creationId xmlns:a16="http://schemas.microsoft.com/office/drawing/2014/main" id="{2F7CCB72-4E5A-4A59-A9DB-0B3110C252F6}"/>
              </a:ext>
            </a:extLst>
          </p:cNvPr>
          <p:cNvPicPr>
            <a:picLocks noChangeAspect="1"/>
          </p:cNvPicPr>
          <p:nvPr/>
        </p:nvPicPr>
        <p:blipFill>
          <a:blip r:embed="rId5"/>
          <a:stretch>
            <a:fillRect/>
          </a:stretch>
        </p:blipFill>
        <p:spPr>
          <a:xfrm>
            <a:off x="389438" y="538738"/>
            <a:ext cx="1751841" cy="1448668"/>
          </a:xfrm>
          <a:prstGeom prst="rect">
            <a:avLst/>
          </a:prstGeom>
        </p:spPr>
      </p:pic>
      <p:sp>
        <p:nvSpPr>
          <p:cNvPr id="17" name="Rectangle: Rounded Corners 16">
            <a:extLst>
              <a:ext uri="{FF2B5EF4-FFF2-40B4-BE49-F238E27FC236}">
                <a16:creationId xmlns:a16="http://schemas.microsoft.com/office/drawing/2014/main" id="{80995C48-75EE-4F9F-85EB-D8F5D3DFEFE6}"/>
              </a:ext>
            </a:extLst>
          </p:cNvPr>
          <p:cNvSpPr/>
          <p:nvPr/>
        </p:nvSpPr>
        <p:spPr>
          <a:xfrm>
            <a:off x="3857593" y="1497817"/>
            <a:ext cx="2391091" cy="1670874"/>
          </a:xfrm>
          <a:prstGeom prst="roundRect">
            <a:avLst/>
          </a:prstGeom>
          <a:solidFill>
            <a:srgbClr val="457A7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Century Gothic"/>
                <a:cs typeface="Calibri"/>
              </a:rPr>
              <a:t>Cloud mask and atmospherically correct data</a:t>
            </a:r>
          </a:p>
        </p:txBody>
      </p:sp>
      <p:sp>
        <p:nvSpPr>
          <p:cNvPr id="18" name="Arrow: Right 17">
            <a:extLst>
              <a:ext uri="{FF2B5EF4-FFF2-40B4-BE49-F238E27FC236}">
                <a16:creationId xmlns:a16="http://schemas.microsoft.com/office/drawing/2014/main" id="{BF917A8D-16D6-4F11-BFAA-1647138E56BF}"/>
              </a:ext>
            </a:extLst>
          </p:cNvPr>
          <p:cNvSpPr/>
          <p:nvPr/>
        </p:nvSpPr>
        <p:spPr>
          <a:xfrm>
            <a:off x="6193981" y="2166907"/>
            <a:ext cx="386954" cy="291703"/>
          </a:xfrm>
          <a:prstGeom prst="rightArrow">
            <a:avLst/>
          </a:prstGeom>
          <a:solidFill>
            <a:srgbClr val="457A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4">
            <a:extLst>
              <a:ext uri="{FF2B5EF4-FFF2-40B4-BE49-F238E27FC236}">
                <a16:creationId xmlns:a16="http://schemas.microsoft.com/office/drawing/2014/main" id="{72AD2A93-4A67-4801-9298-41CAF9B1C95E}"/>
              </a:ext>
            </a:extLst>
          </p:cNvPr>
          <p:cNvSpPr txBox="1">
            <a:spLocks/>
          </p:cNvSpPr>
          <p:nvPr/>
        </p:nvSpPr>
        <p:spPr>
          <a:xfrm>
            <a:off x="-1760" y="6643877"/>
            <a:ext cx="2244076" cy="262354"/>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100" dirty="0">
                <a:solidFill>
                  <a:srgbClr val="FFFFFF"/>
                </a:solidFill>
                <a:latin typeface="Century Gothic"/>
              </a:rPr>
              <a:t>Image Credit: NASA, ESA</a:t>
            </a:r>
            <a:endParaRPr lang="en-US" sz="1100" dirty="0">
              <a:solidFill>
                <a:srgbClr val="FFFFFF"/>
              </a:solidFill>
            </a:endParaRPr>
          </a:p>
        </p:txBody>
      </p:sp>
    </p:spTree>
    <p:extLst>
      <p:ext uri="{BB962C8B-B14F-4D97-AF65-F5344CB8AC3E}">
        <p14:creationId xmlns:p14="http://schemas.microsoft.com/office/powerpoint/2010/main" val="1761088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7D95ECE-3794-4A73-A368-5597D900CBFF}"/>
              </a:ext>
            </a:extLst>
          </p:cNvPr>
          <p:cNvSpPr txBox="1">
            <a:spLocks/>
          </p:cNvSpPr>
          <p:nvPr/>
        </p:nvSpPr>
        <p:spPr>
          <a:xfrm>
            <a:off x="-1463" y="250"/>
            <a:ext cx="12202062" cy="1016331"/>
          </a:xfrm>
          <a:prstGeom prst="rect">
            <a:avLst/>
          </a:prstGeom>
          <a:solidFill>
            <a:srgbClr val="4DAEB4"/>
          </a:solidFill>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Century Gothic"/>
                <a:cs typeface="Calibri Light"/>
              </a:rPr>
              <a:t>Limitations &amp; Uncertainties</a:t>
            </a:r>
          </a:p>
        </p:txBody>
      </p:sp>
      <p:pic>
        <p:nvPicPr>
          <p:cNvPr id="13" name="Picture 13" descr="A picture containing ground, close&#10;&#10;Description automatically generated">
            <a:extLst>
              <a:ext uri="{FF2B5EF4-FFF2-40B4-BE49-F238E27FC236}">
                <a16:creationId xmlns:a16="http://schemas.microsoft.com/office/drawing/2014/main" id="{B6796F95-F2D8-433C-A91C-A48049391436}"/>
              </a:ext>
            </a:extLst>
          </p:cNvPr>
          <p:cNvPicPr>
            <a:picLocks noChangeAspect="1"/>
          </p:cNvPicPr>
          <p:nvPr/>
        </p:nvPicPr>
        <p:blipFill rotWithShape="1">
          <a:blip r:embed="rId3"/>
          <a:srcRect l="19169" r="18850" b="481"/>
          <a:stretch/>
        </p:blipFill>
        <p:spPr>
          <a:xfrm>
            <a:off x="6213366" y="1154193"/>
            <a:ext cx="5046053" cy="5337914"/>
          </a:xfrm>
          <a:prstGeom prst="rect">
            <a:avLst/>
          </a:prstGeom>
          <a:ln>
            <a:noFill/>
          </a:ln>
          <a:effectLst>
            <a:outerShdw blurRad="190500" algn="tl" rotWithShape="0">
              <a:srgbClr val="000000">
                <a:alpha val="70000"/>
              </a:srgbClr>
            </a:outerShdw>
          </a:effectLst>
        </p:spPr>
      </p:pic>
      <p:sp>
        <p:nvSpPr>
          <p:cNvPr id="15" name="Text Placeholder 3">
            <a:extLst>
              <a:ext uri="{FF2B5EF4-FFF2-40B4-BE49-F238E27FC236}">
                <a16:creationId xmlns:a16="http://schemas.microsoft.com/office/drawing/2014/main" id="{F45BDDEA-5470-4B79-B8E2-B335E58D5E18}"/>
              </a:ext>
            </a:extLst>
          </p:cNvPr>
          <p:cNvSpPr txBox="1">
            <a:spLocks/>
          </p:cNvSpPr>
          <p:nvPr/>
        </p:nvSpPr>
        <p:spPr>
          <a:xfrm>
            <a:off x="731033" y="419198"/>
            <a:ext cx="5364967" cy="470676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300000"/>
              </a:lnSpc>
              <a:spcAft>
                <a:spcPts val="600"/>
              </a:spcAft>
              <a:buClr>
                <a:srgbClr val="4DAEB3"/>
              </a:buClr>
              <a:buNone/>
            </a:pPr>
            <a:endParaRPr lang="en-US" sz="3000" dirty="0">
              <a:solidFill>
                <a:schemeClr val="tx1">
                  <a:lumMod val="75000"/>
                  <a:lumOff val="25000"/>
                </a:schemeClr>
              </a:solidFill>
              <a:latin typeface="Century Gothic" panose="020F0302020204030204"/>
            </a:endParaRPr>
          </a:p>
          <a:p>
            <a:pPr marL="342900" indent="-342900">
              <a:lnSpc>
                <a:spcPct val="200000"/>
              </a:lnSpc>
              <a:spcBef>
                <a:spcPts val="500"/>
              </a:spcBef>
              <a:spcAft>
                <a:spcPts val="400"/>
              </a:spcAft>
              <a:buClr>
                <a:srgbClr val="4DAEB3"/>
              </a:buClr>
              <a:buFont typeface="Webdings" panose="05030102010509060703" pitchFamily="18" charset="2"/>
              <a:buChar char=""/>
            </a:pPr>
            <a:r>
              <a:rPr lang="en-US" sz="3000" dirty="0">
                <a:solidFill>
                  <a:schemeClr val="tx1">
                    <a:lumMod val="75000"/>
                    <a:lumOff val="25000"/>
                  </a:schemeClr>
                </a:solidFill>
                <a:latin typeface="Century Gothic"/>
                <a:ea typeface="+mn-lt"/>
                <a:cs typeface="+mn-lt"/>
              </a:rPr>
              <a:t>Bottom reflectance</a:t>
            </a:r>
          </a:p>
          <a:p>
            <a:pPr marL="342900" indent="-342900">
              <a:lnSpc>
                <a:spcPct val="200000"/>
              </a:lnSpc>
              <a:spcBef>
                <a:spcPts val="500"/>
              </a:spcBef>
              <a:spcAft>
                <a:spcPts val="400"/>
              </a:spcAft>
              <a:buClr>
                <a:srgbClr val="4DAEB3"/>
              </a:buClr>
              <a:buFont typeface="Webdings" panose="05030102010509060703" pitchFamily="18" charset="2"/>
              <a:buChar char=""/>
            </a:pPr>
            <a:r>
              <a:rPr lang="en-US" sz="3000" dirty="0">
                <a:solidFill>
                  <a:schemeClr val="tx1">
                    <a:lumMod val="75000"/>
                    <a:lumOff val="25000"/>
                  </a:schemeClr>
                </a:solidFill>
                <a:latin typeface="Century Gothic"/>
                <a:ea typeface="+mn-lt"/>
                <a:cs typeface="+mn-lt"/>
              </a:rPr>
              <a:t>Leaf stripping effect</a:t>
            </a:r>
          </a:p>
          <a:p>
            <a:pPr marL="342900" indent="-342900">
              <a:lnSpc>
                <a:spcPct val="200000"/>
              </a:lnSpc>
              <a:spcBef>
                <a:spcPts val="500"/>
              </a:spcBef>
              <a:spcAft>
                <a:spcPts val="400"/>
              </a:spcAft>
              <a:buClr>
                <a:srgbClr val="4DAEB3"/>
              </a:buClr>
              <a:buFont typeface="Webdings" panose="05030102010509060703" pitchFamily="18" charset="2"/>
              <a:buChar char=""/>
            </a:pPr>
            <a:r>
              <a:rPr lang="en-US" sz="3000" dirty="0">
                <a:solidFill>
                  <a:schemeClr val="tx1">
                    <a:lumMod val="75000"/>
                    <a:lumOff val="25000"/>
                  </a:schemeClr>
                </a:solidFill>
                <a:latin typeface="Century Gothic"/>
                <a:ea typeface="+mn-lt"/>
                <a:cs typeface="+mn-lt"/>
              </a:rPr>
              <a:t>Dataset availability</a:t>
            </a:r>
          </a:p>
        </p:txBody>
      </p:sp>
      <p:sp>
        <p:nvSpPr>
          <p:cNvPr id="2" name="Text Placeholder 4">
            <a:extLst>
              <a:ext uri="{FF2B5EF4-FFF2-40B4-BE49-F238E27FC236}">
                <a16:creationId xmlns:a16="http://schemas.microsoft.com/office/drawing/2014/main" id="{D484D575-98CC-464E-AA5C-89A4B57CA9D3}"/>
              </a:ext>
            </a:extLst>
          </p:cNvPr>
          <p:cNvSpPr txBox="1">
            <a:spLocks/>
          </p:cNvSpPr>
          <p:nvPr/>
        </p:nvSpPr>
        <p:spPr>
          <a:xfrm>
            <a:off x="-1760" y="6636393"/>
            <a:ext cx="2244076" cy="262354"/>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100" dirty="0">
                <a:solidFill>
                  <a:srgbClr val="FFFFFF"/>
                </a:solidFill>
                <a:latin typeface="Century Gothic"/>
              </a:rPr>
              <a:t>Image Credit: JBNERR</a:t>
            </a:r>
            <a:endParaRPr lang="en-US" sz="1100" dirty="0">
              <a:solidFill>
                <a:srgbClr val="FFFFFF"/>
              </a:solidFill>
            </a:endParaRPr>
          </a:p>
        </p:txBody>
      </p:sp>
    </p:spTree>
    <p:extLst>
      <p:ext uri="{BB962C8B-B14F-4D97-AF65-F5344CB8AC3E}">
        <p14:creationId xmlns:p14="http://schemas.microsoft.com/office/powerpoint/2010/main" val="688840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9E726C13-0200-4486-BB17-0C48862AFCAF}"/>
              </a:ext>
            </a:extLst>
          </p:cNvPr>
          <p:cNvSpPr/>
          <p:nvPr/>
        </p:nvSpPr>
        <p:spPr>
          <a:xfrm>
            <a:off x="11279578" y="5682749"/>
            <a:ext cx="910441" cy="9104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F12D25F-6101-45EB-9241-6800D4180409}"/>
              </a:ext>
            </a:extLst>
          </p:cNvPr>
          <p:cNvPicPr>
            <a:picLocks noChangeAspect="1"/>
          </p:cNvPicPr>
          <p:nvPr/>
        </p:nvPicPr>
        <p:blipFill rotWithShape="1">
          <a:blip r:embed="rId3"/>
          <a:srcRect r="11055"/>
          <a:stretch/>
        </p:blipFill>
        <p:spPr>
          <a:xfrm>
            <a:off x="-4484" y="4987848"/>
            <a:ext cx="2240943" cy="1696311"/>
          </a:xfrm>
          <a:prstGeom prst="rect">
            <a:avLst/>
          </a:prstGeom>
        </p:spPr>
      </p:pic>
      <p:pic>
        <p:nvPicPr>
          <p:cNvPr id="6" name="Picture 6">
            <a:extLst>
              <a:ext uri="{FF2B5EF4-FFF2-40B4-BE49-F238E27FC236}">
                <a16:creationId xmlns:a16="http://schemas.microsoft.com/office/drawing/2014/main" id="{F6CA248C-DC4B-40C5-9C09-07412AE2FDF2}"/>
              </a:ext>
            </a:extLst>
          </p:cNvPr>
          <p:cNvPicPr>
            <a:picLocks noChangeAspect="1"/>
          </p:cNvPicPr>
          <p:nvPr/>
        </p:nvPicPr>
        <p:blipFill rotWithShape="1">
          <a:blip r:embed="rId4"/>
          <a:srcRect t="5430" r="-22" b="-281"/>
          <a:stretch/>
        </p:blipFill>
        <p:spPr>
          <a:xfrm>
            <a:off x="-4484" y="3254542"/>
            <a:ext cx="2242211" cy="1781581"/>
          </a:xfrm>
          <a:prstGeom prst="rect">
            <a:avLst/>
          </a:prstGeom>
        </p:spPr>
      </p:pic>
      <p:sp>
        <p:nvSpPr>
          <p:cNvPr id="5" name="Flowchart: Connector 4">
            <a:extLst>
              <a:ext uri="{FF2B5EF4-FFF2-40B4-BE49-F238E27FC236}">
                <a16:creationId xmlns:a16="http://schemas.microsoft.com/office/drawing/2014/main" id="{DBC79C0E-5CD1-4A73-9D83-A45BA6C8CF5C}"/>
              </a:ext>
            </a:extLst>
          </p:cNvPr>
          <p:cNvSpPr/>
          <p:nvPr/>
        </p:nvSpPr>
        <p:spPr>
          <a:xfrm>
            <a:off x="3403271" y="785752"/>
            <a:ext cx="5373582" cy="5284517"/>
          </a:xfrm>
          <a:prstGeom prst="flowChartConnector">
            <a:avLst/>
          </a:prstGeom>
          <a:solidFill>
            <a:srgbClr val="4DAE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9EEA34D2-492A-407F-879F-14B9118B97B5}"/>
              </a:ext>
            </a:extLst>
          </p:cNvPr>
          <p:cNvSpPr txBox="1">
            <a:spLocks/>
          </p:cNvSpPr>
          <p:nvPr/>
        </p:nvSpPr>
        <p:spPr>
          <a:xfrm>
            <a:off x="4425988" y="1228624"/>
            <a:ext cx="3307847" cy="62827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Century Gothic"/>
              </a:rPr>
              <a:t>Conclusions</a:t>
            </a:r>
            <a:endParaRPr lang="en-US" dirty="0">
              <a:solidFill>
                <a:schemeClr val="bg1"/>
              </a:solidFill>
              <a:cs typeface="Calibri Light"/>
            </a:endParaRPr>
          </a:p>
        </p:txBody>
      </p:sp>
      <p:pic>
        <p:nvPicPr>
          <p:cNvPr id="13" name="Picture 13">
            <a:extLst>
              <a:ext uri="{FF2B5EF4-FFF2-40B4-BE49-F238E27FC236}">
                <a16:creationId xmlns:a16="http://schemas.microsoft.com/office/drawing/2014/main" id="{54460F0F-5126-4CAF-A466-B93C6DD196ED}"/>
              </a:ext>
            </a:extLst>
          </p:cNvPr>
          <p:cNvPicPr>
            <a:picLocks noChangeAspect="1"/>
          </p:cNvPicPr>
          <p:nvPr/>
        </p:nvPicPr>
        <p:blipFill>
          <a:blip r:embed="rId5"/>
          <a:stretch>
            <a:fillRect/>
          </a:stretch>
        </p:blipFill>
        <p:spPr>
          <a:xfrm>
            <a:off x="9945874" y="5052090"/>
            <a:ext cx="2234733" cy="1624643"/>
          </a:xfrm>
          <a:prstGeom prst="rect">
            <a:avLst/>
          </a:prstGeom>
        </p:spPr>
      </p:pic>
      <p:pic>
        <p:nvPicPr>
          <p:cNvPr id="16" name="Picture 16">
            <a:extLst>
              <a:ext uri="{FF2B5EF4-FFF2-40B4-BE49-F238E27FC236}">
                <a16:creationId xmlns:a16="http://schemas.microsoft.com/office/drawing/2014/main" id="{7E058341-BF7B-4405-8683-7BCC401D18C4}"/>
              </a:ext>
            </a:extLst>
          </p:cNvPr>
          <p:cNvPicPr>
            <a:picLocks noChangeAspect="1"/>
          </p:cNvPicPr>
          <p:nvPr/>
        </p:nvPicPr>
        <p:blipFill>
          <a:blip r:embed="rId6"/>
          <a:stretch>
            <a:fillRect/>
          </a:stretch>
        </p:blipFill>
        <p:spPr>
          <a:xfrm>
            <a:off x="-4484" y="2242"/>
            <a:ext cx="2243137" cy="1700212"/>
          </a:xfrm>
          <a:prstGeom prst="rect">
            <a:avLst/>
          </a:prstGeom>
        </p:spPr>
      </p:pic>
      <p:pic>
        <p:nvPicPr>
          <p:cNvPr id="17" name="Picture 17" descr="A picture containing grass, outdoor, water, aquatic bird&#10;&#10;Description automatically generated">
            <a:extLst>
              <a:ext uri="{FF2B5EF4-FFF2-40B4-BE49-F238E27FC236}">
                <a16:creationId xmlns:a16="http://schemas.microsoft.com/office/drawing/2014/main" id="{01354D88-D7D1-4976-AB47-F7321728572C}"/>
              </a:ext>
            </a:extLst>
          </p:cNvPr>
          <p:cNvPicPr>
            <a:picLocks noChangeAspect="1"/>
          </p:cNvPicPr>
          <p:nvPr/>
        </p:nvPicPr>
        <p:blipFill>
          <a:blip r:embed="rId7"/>
          <a:stretch>
            <a:fillRect/>
          </a:stretch>
        </p:blipFill>
        <p:spPr>
          <a:xfrm>
            <a:off x="9945874" y="3337057"/>
            <a:ext cx="2235667" cy="1779587"/>
          </a:xfrm>
          <a:prstGeom prst="rect">
            <a:avLst/>
          </a:prstGeom>
        </p:spPr>
      </p:pic>
      <p:pic>
        <p:nvPicPr>
          <p:cNvPr id="20" name="Picture 20">
            <a:extLst>
              <a:ext uri="{FF2B5EF4-FFF2-40B4-BE49-F238E27FC236}">
                <a16:creationId xmlns:a16="http://schemas.microsoft.com/office/drawing/2014/main" id="{3551998F-F923-4849-8701-EB7D0157E582}"/>
              </a:ext>
            </a:extLst>
          </p:cNvPr>
          <p:cNvPicPr>
            <a:picLocks noChangeAspect="1"/>
          </p:cNvPicPr>
          <p:nvPr/>
        </p:nvPicPr>
        <p:blipFill>
          <a:blip r:embed="rId8"/>
          <a:stretch>
            <a:fillRect/>
          </a:stretch>
        </p:blipFill>
        <p:spPr>
          <a:xfrm>
            <a:off x="9945874" y="2241"/>
            <a:ext cx="2234734" cy="1699279"/>
          </a:xfrm>
          <a:prstGeom prst="rect">
            <a:avLst/>
          </a:prstGeom>
        </p:spPr>
      </p:pic>
      <p:pic>
        <p:nvPicPr>
          <p:cNvPr id="21" name="Picture 21" descr="A picture containing sky, grass, outdoor, field&#10;&#10;Description automatically generated">
            <a:extLst>
              <a:ext uri="{FF2B5EF4-FFF2-40B4-BE49-F238E27FC236}">
                <a16:creationId xmlns:a16="http://schemas.microsoft.com/office/drawing/2014/main" id="{C1373B89-971A-40A9-96B1-EF61A9B3FB72}"/>
              </a:ext>
            </a:extLst>
          </p:cNvPr>
          <p:cNvPicPr>
            <a:picLocks noChangeAspect="1"/>
          </p:cNvPicPr>
          <p:nvPr/>
        </p:nvPicPr>
        <p:blipFill>
          <a:blip r:embed="rId9"/>
          <a:stretch>
            <a:fillRect/>
          </a:stretch>
        </p:blipFill>
        <p:spPr>
          <a:xfrm>
            <a:off x="9945874" y="1637899"/>
            <a:ext cx="2235200" cy="1764180"/>
          </a:xfrm>
          <a:prstGeom prst="rect">
            <a:avLst/>
          </a:prstGeom>
        </p:spPr>
      </p:pic>
      <p:pic>
        <p:nvPicPr>
          <p:cNvPr id="18" name="Picture 18">
            <a:extLst>
              <a:ext uri="{FF2B5EF4-FFF2-40B4-BE49-F238E27FC236}">
                <a16:creationId xmlns:a16="http://schemas.microsoft.com/office/drawing/2014/main" id="{BD84F33D-BDAA-4BF7-9C89-C4377B07A62C}"/>
              </a:ext>
            </a:extLst>
          </p:cNvPr>
          <p:cNvPicPr>
            <a:picLocks noChangeAspect="1"/>
          </p:cNvPicPr>
          <p:nvPr/>
        </p:nvPicPr>
        <p:blipFill>
          <a:blip r:embed="rId10"/>
          <a:stretch>
            <a:fillRect/>
          </a:stretch>
        </p:blipFill>
        <p:spPr>
          <a:xfrm>
            <a:off x="-4484" y="1640299"/>
            <a:ext cx="2243605" cy="1685271"/>
          </a:xfrm>
          <a:prstGeom prst="rect">
            <a:avLst/>
          </a:prstGeom>
        </p:spPr>
      </p:pic>
      <p:sp>
        <p:nvSpPr>
          <p:cNvPr id="7" name="TextBox 6">
            <a:extLst>
              <a:ext uri="{FF2B5EF4-FFF2-40B4-BE49-F238E27FC236}">
                <a16:creationId xmlns:a16="http://schemas.microsoft.com/office/drawing/2014/main" id="{2DBC5ED7-438F-487D-B692-0E8CB516994F}"/>
              </a:ext>
            </a:extLst>
          </p:cNvPr>
          <p:cNvSpPr txBox="1"/>
          <p:nvPr/>
        </p:nvSpPr>
        <p:spPr>
          <a:xfrm>
            <a:off x="3871969" y="1528172"/>
            <a:ext cx="4752674" cy="43104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dirty="0">
              <a:solidFill>
                <a:schemeClr val="bg1"/>
              </a:solidFill>
              <a:latin typeface="Century Gothic"/>
            </a:endParaRPr>
          </a:p>
          <a:p>
            <a:pPr marL="342900" indent="-342900">
              <a:spcBef>
                <a:spcPts val="500"/>
              </a:spcBef>
              <a:spcAft>
                <a:spcPts val="400"/>
              </a:spcAft>
              <a:buFont typeface="Webdings,Sans-Serif"/>
              <a:buChar char=""/>
            </a:pPr>
            <a:r>
              <a:rPr lang="en-US" sz="2400" dirty="0">
                <a:solidFill>
                  <a:schemeClr val="bg1"/>
                </a:solidFill>
                <a:latin typeface="Century Gothic"/>
                <a:ea typeface="+mn-lt"/>
                <a:cs typeface="+mn-lt"/>
              </a:rPr>
              <a:t>Success of mangrove recovery</a:t>
            </a:r>
          </a:p>
          <a:p>
            <a:pPr marL="342900" indent="-342900">
              <a:spcBef>
                <a:spcPts val="500"/>
              </a:spcBef>
              <a:spcAft>
                <a:spcPts val="400"/>
              </a:spcAft>
              <a:buFont typeface="Webdings,Sans-Serif"/>
              <a:buChar char=""/>
            </a:pPr>
            <a:r>
              <a:rPr lang="en-US" sz="2400" dirty="0">
                <a:solidFill>
                  <a:schemeClr val="bg1"/>
                </a:solidFill>
                <a:latin typeface="Century Gothic"/>
                <a:cs typeface="Calibri"/>
              </a:rPr>
              <a:t>Various methods can highlight remote sensing utility</a:t>
            </a:r>
          </a:p>
          <a:p>
            <a:pPr marL="342900" indent="-342900">
              <a:spcBef>
                <a:spcPts val="500"/>
              </a:spcBef>
              <a:spcAft>
                <a:spcPts val="400"/>
              </a:spcAft>
              <a:buFont typeface="Webdings,Sans-Serif"/>
              <a:buChar char=""/>
            </a:pPr>
            <a:r>
              <a:rPr lang="en-US" sz="2400" dirty="0">
                <a:solidFill>
                  <a:schemeClr val="bg1"/>
                </a:solidFill>
                <a:latin typeface="Century Gothic"/>
                <a:cs typeface="Calibri"/>
              </a:rPr>
              <a:t>Satellite data can be used in comparison with in-situ water quality analysis</a:t>
            </a:r>
          </a:p>
          <a:p>
            <a:pPr>
              <a:lnSpc>
                <a:spcPct val="150000"/>
              </a:lnSpc>
              <a:spcBef>
                <a:spcPts val="500"/>
              </a:spcBef>
              <a:spcAft>
                <a:spcPts val="400"/>
              </a:spcAft>
            </a:pPr>
            <a:endParaRPr lang="en-US" sz="2400" dirty="0">
              <a:solidFill>
                <a:schemeClr val="bg1"/>
              </a:solidFill>
              <a:latin typeface="Century Gothic"/>
              <a:cs typeface="Calibri"/>
            </a:endParaRPr>
          </a:p>
        </p:txBody>
      </p:sp>
      <p:sp>
        <p:nvSpPr>
          <p:cNvPr id="2" name="Text Placeholder 4">
            <a:extLst>
              <a:ext uri="{FF2B5EF4-FFF2-40B4-BE49-F238E27FC236}">
                <a16:creationId xmlns:a16="http://schemas.microsoft.com/office/drawing/2014/main" id="{39BBC15C-7B8D-4378-814D-47C311370475}"/>
              </a:ext>
            </a:extLst>
          </p:cNvPr>
          <p:cNvSpPr txBox="1">
            <a:spLocks/>
          </p:cNvSpPr>
          <p:nvPr/>
        </p:nvSpPr>
        <p:spPr>
          <a:xfrm>
            <a:off x="-1760" y="6658165"/>
            <a:ext cx="2244076" cy="262354"/>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100" dirty="0">
                <a:solidFill>
                  <a:srgbClr val="FFFFFF"/>
                </a:solidFill>
                <a:latin typeface="Century Gothic"/>
              </a:rPr>
              <a:t>Image Credit: JBNERR</a:t>
            </a:r>
            <a:endParaRPr lang="en-US" sz="1100" dirty="0">
              <a:solidFill>
                <a:srgbClr val="FFFFFF"/>
              </a:solidFill>
            </a:endParaRPr>
          </a:p>
        </p:txBody>
      </p:sp>
    </p:spTree>
    <p:extLst>
      <p:ext uri="{BB962C8B-B14F-4D97-AF65-F5344CB8AC3E}">
        <p14:creationId xmlns:p14="http://schemas.microsoft.com/office/powerpoint/2010/main" val="276820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EA34D2-492A-407F-879F-14B9118B97B5}"/>
              </a:ext>
            </a:extLst>
          </p:cNvPr>
          <p:cNvSpPr txBox="1">
            <a:spLocks/>
          </p:cNvSpPr>
          <p:nvPr/>
        </p:nvSpPr>
        <p:spPr>
          <a:xfrm>
            <a:off x="1272836" y="328104"/>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latin typeface="Century Gothic"/>
              </a:rPr>
              <a:t>Future Work</a:t>
            </a:r>
            <a:endParaRPr lang="en-US" dirty="0">
              <a:solidFill>
                <a:schemeClr val="bg1"/>
              </a:solidFill>
              <a:latin typeface="Century Gothic"/>
            </a:endParaRPr>
          </a:p>
        </p:txBody>
      </p:sp>
      <p:sp>
        <p:nvSpPr>
          <p:cNvPr id="18" name="Rectangle: Rounded Corners 17">
            <a:extLst>
              <a:ext uri="{FF2B5EF4-FFF2-40B4-BE49-F238E27FC236}">
                <a16:creationId xmlns:a16="http://schemas.microsoft.com/office/drawing/2014/main" id="{62E3B4AB-401B-41CA-ABFC-671DE7A1F6A3}"/>
              </a:ext>
            </a:extLst>
          </p:cNvPr>
          <p:cNvSpPr/>
          <p:nvPr/>
        </p:nvSpPr>
        <p:spPr>
          <a:xfrm>
            <a:off x="1327767" y="2546242"/>
            <a:ext cx="4093352" cy="1133448"/>
          </a:xfrm>
          <a:prstGeom prst="roundRect">
            <a:avLst/>
          </a:prstGeom>
          <a:noFill/>
          <a:ln w="57150">
            <a:solidFill>
              <a:srgbClr val="BF790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a:rPr>
              <a:t>Risk management</a:t>
            </a:r>
          </a:p>
        </p:txBody>
      </p:sp>
      <p:sp>
        <p:nvSpPr>
          <p:cNvPr id="20" name="Rectangle: Rounded Corners 19">
            <a:extLst>
              <a:ext uri="{FF2B5EF4-FFF2-40B4-BE49-F238E27FC236}">
                <a16:creationId xmlns:a16="http://schemas.microsoft.com/office/drawing/2014/main" id="{55519255-3023-4BC6-9E93-B0942C380659}"/>
              </a:ext>
            </a:extLst>
          </p:cNvPr>
          <p:cNvSpPr/>
          <p:nvPr/>
        </p:nvSpPr>
        <p:spPr>
          <a:xfrm>
            <a:off x="575862" y="1140572"/>
            <a:ext cx="4093352" cy="1133448"/>
          </a:xfrm>
          <a:prstGeom prst="roundRect">
            <a:avLst/>
          </a:prstGeom>
          <a:noFill/>
          <a:ln w="57150">
            <a:solidFill>
              <a:srgbClr val="607D4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a:rPr>
              <a:t>Analyzing causes of mangrove change</a:t>
            </a:r>
            <a:endParaRPr lang="en-US" sz="2000" dirty="0">
              <a:solidFill>
                <a:schemeClr val="tx1">
                  <a:lumMod val="75000"/>
                  <a:lumOff val="25000"/>
                </a:schemeClr>
              </a:solidFill>
              <a:ea typeface="+mn-lt"/>
              <a:cs typeface="+mn-lt"/>
            </a:endParaRPr>
          </a:p>
        </p:txBody>
      </p:sp>
      <p:sp>
        <p:nvSpPr>
          <p:cNvPr id="22" name="Rectangle: Rounded Corners 21">
            <a:extLst>
              <a:ext uri="{FF2B5EF4-FFF2-40B4-BE49-F238E27FC236}">
                <a16:creationId xmlns:a16="http://schemas.microsoft.com/office/drawing/2014/main" id="{51D288B9-4CB9-4B71-B5A3-A6D37CA37490}"/>
              </a:ext>
            </a:extLst>
          </p:cNvPr>
          <p:cNvSpPr/>
          <p:nvPr/>
        </p:nvSpPr>
        <p:spPr>
          <a:xfrm>
            <a:off x="1330168" y="5348823"/>
            <a:ext cx="4089361" cy="1130045"/>
          </a:xfrm>
          <a:prstGeom prst="roundRect">
            <a:avLst/>
          </a:prstGeom>
          <a:noFill/>
          <a:ln w="57150">
            <a:solidFill>
              <a:srgbClr val="A8491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a:rPr>
              <a:t>Continuous land cover analysis</a:t>
            </a:r>
          </a:p>
        </p:txBody>
      </p:sp>
      <p:sp>
        <p:nvSpPr>
          <p:cNvPr id="24" name="Rectangle: Rounded Corners 23">
            <a:extLst>
              <a:ext uri="{FF2B5EF4-FFF2-40B4-BE49-F238E27FC236}">
                <a16:creationId xmlns:a16="http://schemas.microsoft.com/office/drawing/2014/main" id="{EBEF9E24-3671-4139-9FD4-0BC8C5AA9564}"/>
              </a:ext>
            </a:extLst>
          </p:cNvPr>
          <p:cNvSpPr/>
          <p:nvPr/>
        </p:nvSpPr>
        <p:spPr>
          <a:xfrm>
            <a:off x="482188" y="3943153"/>
            <a:ext cx="4093352" cy="1133448"/>
          </a:xfrm>
          <a:prstGeom prst="roundRect">
            <a:avLst/>
          </a:prstGeom>
          <a:noFill/>
          <a:ln w="57150">
            <a:solidFill>
              <a:srgbClr val="53969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ea typeface="+mn-lt"/>
                <a:cs typeface="+mn-lt"/>
              </a:rPr>
              <a:t>Water quality analysis with updated ORCAA</a:t>
            </a:r>
            <a:endParaRPr lang="en-US" sz="2000" dirty="0">
              <a:solidFill>
                <a:schemeClr val="tx1">
                  <a:lumMod val="75000"/>
                  <a:lumOff val="25000"/>
                </a:schemeClr>
              </a:solidFill>
              <a:latin typeface="Century Gothic"/>
              <a:cs typeface="Calibri"/>
            </a:endParaRPr>
          </a:p>
        </p:txBody>
      </p:sp>
      <p:sp>
        <p:nvSpPr>
          <p:cNvPr id="6" name="Title 1">
            <a:extLst>
              <a:ext uri="{FF2B5EF4-FFF2-40B4-BE49-F238E27FC236}">
                <a16:creationId xmlns:a16="http://schemas.microsoft.com/office/drawing/2014/main" id="{8FF59823-D135-463E-BAA4-149B5DF4EFC2}"/>
              </a:ext>
            </a:extLst>
          </p:cNvPr>
          <p:cNvSpPr txBox="1">
            <a:spLocks/>
          </p:cNvSpPr>
          <p:nvPr/>
        </p:nvSpPr>
        <p:spPr>
          <a:xfrm>
            <a:off x="-1463" y="250"/>
            <a:ext cx="12202062" cy="1016331"/>
          </a:xfrm>
          <a:prstGeom prst="rect">
            <a:avLst/>
          </a:prstGeom>
          <a:solidFill>
            <a:srgbClr val="4DAEB4"/>
          </a:solidFill>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Century Gothic"/>
                <a:cs typeface="Calibri Light"/>
              </a:rPr>
              <a:t>Future Work</a:t>
            </a:r>
          </a:p>
        </p:txBody>
      </p:sp>
      <p:pic>
        <p:nvPicPr>
          <p:cNvPr id="7" name="Picture 7">
            <a:extLst>
              <a:ext uri="{FF2B5EF4-FFF2-40B4-BE49-F238E27FC236}">
                <a16:creationId xmlns:a16="http://schemas.microsoft.com/office/drawing/2014/main" id="{7DDDBD91-6493-470C-85AC-BB4B29345287}"/>
              </a:ext>
            </a:extLst>
          </p:cNvPr>
          <p:cNvPicPr>
            <a:picLocks noChangeAspect="1"/>
          </p:cNvPicPr>
          <p:nvPr/>
        </p:nvPicPr>
        <p:blipFill rotWithShape="1">
          <a:blip r:embed="rId3"/>
          <a:srcRect l="3834" r="44409" b="-568"/>
          <a:stretch/>
        </p:blipFill>
        <p:spPr>
          <a:xfrm>
            <a:off x="6335986" y="1142234"/>
            <a:ext cx="4932014" cy="5379334"/>
          </a:xfrm>
          <a:prstGeom prst="rect">
            <a:avLst/>
          </a:prstGeom>
          <a:ln>
            <a:noFill/>
          </a:ln>
          <a:effectLst>
            <a:outerShdw blurRad="190500" algn="tl" rotWithShape="0">
              <a:srgbClr val="000000">
                <a:alpha val="70000"/>
              </a:srgbClr>
            </a:outerShdw>
          </a:effectLst>
        </p:spPr>
      </p:pic>
      <p:sp>
        <p:nvSpPr>
          <p:cNvPr id="5" name="Text Placeholder 4">
            <a:extLst>
              <a:ext uri="{FF2B5EF4-FFF2-40B4-BE49-F238E27FC236}">
                <a16:creationId xmlns:a16="http://schemas.microsoft.com/office/drawing/2014/main" id="{5A072D7E-AEBD-49CC-833D-F662BC5548C9}"/>
              </a:ext>
            </a:extLst>
          </p:cNvPr>
          <p:cNvSpPr txBox="1">
            <a:spLocks/>
          </p:cNvSpPr>
          <p:nvPr/>
        </p:nvSpPr>
        <p:spPr>
          <a:xfrm>
            <a:off x="-1760" y="6658165"/>
            <a:ext cx="2244076" cy="262354"/>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100" dirty="0">
                <a:solidFill>
                  <a:srgbClr val="FFFFFF"/>
                </a:solidFill>
                <a:latin typeface="Century Gothic"/>
              </a:rPr>
              <a:t>Image Credit: JBNERR</a:t>
            </a:r>
            <a:endParaRPr lang="en-US" sz="1100" dirty="0">
              <a:solidFill>
                <a:srgbClr val="FFFFFF"/>
              </a:solidFill>
            </a:endParaRPr>
          </a:p>
        </p:txBody>
      </p:sp>
    </p:spTree>
    <p:extLst>
      <p:ext uri="{BB962C8B-B14F-4D97-AF65-F5344CB8AC3E}">
        <p14:creationId xmlns:p14="http://schemas.microsoft.com/office/powerpoint/2010/main" val="1475191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DEB23D0-552C-6449-8F99-B77D80A74CA4}"/>
              </a:ext>
            </a:extLst>
          </p:cNvPr>
          <p:cNvSpPr/>
          <p:nvPr/>
        </p:nvSpPr>
        <p:spPr>
          <a:xfrm>
            <a:off x="481941" y="2619061"/>
            <a:ext cx="11560628" cy="1461939"/>
          </a:xfrm>
          <a:prstGeom prst="rect">
            <a:avLst/>
          </a:prstGeom>
        </p:spPr>
        <p:txBody>
          <a:bodyPr wrap="square" lIns="91440" tIns="45720" rIns="91440" bIns="45720" anchor="t">
            <a:spAutoFit/>
          </a:bodyPr>
          <a:lstStyle/>
          <a:p>
            <a:pPr>
              <a:spcAft>
                <a:spcPts val="600"/>
              </a:spcAft>
              <a:buClr>
                <a:srgbClr val="4DAEB3"/>
              </a:buClr>
            </a:pPr>
            <a:r>
              <a:rPr lang="en-US" sz="2000" b="1" dirty="0">
                <a:solidFill>
                  <a:srgbClr val="4DAEB4"/>
                </a:solidFill>
                <a:latin typeface="Century Gothic"/>
              </a:rPr>
              <a:t>Science Advisors</a:t>
            </a:r>
            <a:endParaRPr lang="en-US" sz="2000" dirty="0">
              <a:solidFill>
                <a:srgbClr val="4DAEB4"/>
              </a:solidFill>
              <a:cs typeface="Calibri"/>
            </a:endParaRPr>
          </a:p>
          <a:p>
            <a:pPr marL="342900" indent="-342900">
              <a:spcAft>
                <a:spcPts val="600"/>
              </a:spcAft>
              <a:buClr>
                <a:srgbClr val="4DAEB3"/>
              </a:buClr>
              <a:buFont typeface="Webdings" panose="05030102010509060703" pitchFamily="18" charset="2"/>
              <a:buChar char=""/>
            </a:pPr>
            <a:r>
              <a:rPr lang="en-US" b="1" dirty="0">
                <a:solidFill>
                  <a:schemeClr val="tx1">
                    <a:lumMod val="75000"/>
                    <a:lumOff val="25000"/>
                  </a:schemeClr>
                </a:solidFill>
                <a:latin typeface="Century Gothic"/>
                <a:ea typeface="+mn-lt"/>
                <a:cs typeface="+mn-lt"/>
              </a:rPr>
              <a:t>Dr. Juan Torres-Pérez </a:t>
            </a:r>
            <a:r>
              <a:rPr lang="en-US" dirty="0">
                <a:solidFill>
                  <a:schemeClr val="tx1">
                    <a:lumMod val="75000"/>
                    <a:lumOff val="25000"/>
                  </a:schemeClr>
                </a:solidFill>
                <a:latin typeface="Century Gothic"/>
                <a:ea typeface="+mn-lt"/>
                <a:cs typeface="+mn-lt"/>
              </a:rPr>
              <a:t>(NASA Ames Research Center)</a:t>
            </a:r>
            <a:endParaRPr lang="en-US" dirty="0">
              <a:solidFill>
                <a:schemeClr val="tx1">
                  <a:lumMod val="75000"/>
                  <a:lumOff val="25000"/>
                </a:schemeClr>
              </a:solidFill>
              <a:latin typeface="Century Gothic"/>
              <a:cs typeface="Calibri"/>
            </a:endParaRPr>
          </a:p>
          <a:p>
            <a:pPr marL="342900" indent="-342900">
              <a:spcAft>
                <a:spcPts val="600"/>
              </a:spcAft>
              <a:buClr>
                <a:srgbClr val="4DAEB3"/>
              </a:buClr>
              <a:buFont typeface="Webdings" panose="05030102010509060703" pitchFamily="18" charset="2"/>
              <a:buChar char=""/>
            </a:pPr>
            <a:r>
              <a:rPr lang="en-US" b="1" dirty="0">
                <a:solidFill>
                  <a:schemeClr val="tx1">
                    <a:lumMod val="75000"/>
                    <a:lumOff val="25000"/>
                  </a:schemeClr>
                </a:solidFill>
                <a:latin typeface="Century Gothic"/>
                <a:ea typeface="+mn-lt"/>
                <a:cs typeface="+mn-lt"/>
              </a:rPr>
              <a:t>Dr. Kenton Ross</a:t>
            </a:r>
            <a:r>
              <a:rPr lang="en-US" dirty="0">
                <a:solidFill>
                  <a:schemeClr val="tx1">
                    <a:lumMod val="75000"/>
                    <a:lumOff val="25000"/>
                  </a:schemeClr>
                </a:solidFill>
                <a:latin typeface="Century Gothic"/>
                <a:ea typeface="+mn-lt"/>
                <a:cs typeface="+mn-lt"/>
              </a:rPr>
              <a:t> (NASA Langley Research Center)</a:t>
            </a:r>
            <a:endParaRPr lang="en-US" dirty="0">
              <a:solidFill>
                <a:schemeClr val="tx1">
                  <a:lumMod val="75000"/>
                  <a:lumOff val="25000"/>
                </a:schemeClr>
              </a:solidFill>
              <a:latin typeface="Century Gothic"/>
            </a:endParaRPr>
          </a:p>
          <a:p>
            <a:pPr marL="342900" indent="-342900">
              <a:spcAft>
                <a:spcPts val="600"/>
              </a:spcAft>
              <a:buClr>
                <a:srgbClr val="4DAEB3"/>
              </a:buClr>
              <a:buFont typeface="Webdings" panose="05030102010509060703" pitchFamily="18" charset="2"/>
              <a:buChar char=""/>
            </a:pPr>
            <a:r>
              <a:rPr lang="en-US" b="1" dirty="0">
                <a:solidFill>
                  <a:schemeClr val="tx1">
                    <a:lumMod val="75000"/>
                    <a:lumOff val="25000"/>
                  </a:schemeClr>
                </a:solidFill>
                <a:latin typeface="Century Gothic"/>
                <a:ea typeface="+mn-lt"/>
                <a:cs typeface="+mn-lt"/>
              </a:rPr>
              <a:t>Lauren Childs-Gleason </a:t>
            </a:r>
            <a:r>
              <a:rPr lang="en-US" dirty="0">
                <a:solidFill>
                  <a:schemeClr val="tx1">
                    <a:lumMod val="75000"/>
                    <a:lumOff val="25000"/>
                  </a:schemeClr>
                </a:solidFill>
                <a:latin typeface="Century Gothic"/>
                <a:ea typeface="+mn-lt"/>
                <a:cs typeface="+mn-lt"/>
              </a:rPr>
              <a:t>(NASA Langley Research Center)</a:t>
            </a:r>
            <a:endParaRPr lang="en-US" sz="2000" b="1" dirty="0">
              <a:solidFill>
                <a:srgbClr val="4DAEB4"/>
              </a:solidFill>
              <a:latin typeface="Century Gothic"/>
            </a:endParaRPr>
          </a:p>
        </p:txBody>
      </p:sp>
      <p:sp>
        <p:nvSpPr>
          <p:cNvPr id="6" name="Rectangle 5">
            <a:extLst>
              <a:ext uri="{FF2B5EF4-FFF2-40B4-BE49-F238E27FC236}">
                <a16:creationId xmlns:a16="http://schemas.microsoft.com/office/drawing/2014/main" id="{987D17A3-C324-FE43-856C-247589680C57}"/>
              </a:ext>
            </a:extLst>
          </p:cNvPr>
          <p:cNvSpPr/>
          <p:nvPr/>
        </p:nvSpPr>
        <p:spPr>
          <a:xfrm>
            <a:off x="468086" y="1075841"/>
            <a:ext cx="11560628" cy="1461939"/>
          </a:xfrm>
          <a:prstGeom prst="rect">
            <a:avLst/>
          </a:prstGeom>
        </p:spPr>
        <p:txBody>
          <a:bodyPr wrap="square" lIns="91440" tIns="45720" rIns="91440" bIns="45720" anchor="t">
            <a:spAutoFit/>
          </a:bodyPr>
          <a:lstStyle/>
          <a:p>
            <a:pPr>
              <a:spcAft>
                <a:spcPts val="600"/>
              </a:spcAft>
              <a:buClr>
                <a:srgbClr val="4DAEB3"/>
              </a:buClr>
            </a:pPr>
            <a:r>
              <a:rPr lang="en-US" sz="2000" b="1" dirty="0">
                <a:solidFill>
                  <a:srgbClr val="4DAEB4"/>
                </a:solidFill>
                <a:latin typeface="Century Gothic"/>
              </a:rPr>
              <a:t>Partners</a:t>
            </a:r>
            <a:endParaRPr lang="en-US" sz="2000" b="1" dirty="0">
              <a:solidFill>
                <a:schemeClr val="tx1">
                  <a:lumMod val="75000"/>
                  <a:lumOff val="25000"/>
                </a:schemeClr>
              </a:solidFill>
              <a:latin typeface="Century Gothic"/>
              <a:ea typeface="+mn-lt"/>
              <a:cs typeface="+mn-lt"/>
            </a:endParaRPr>
          </a:p>
          <a:p>
            <a:pPr marL="342900" indent="-342900">
              <a:spcAft>
                <a:spcPts val="600"/>
              </a:spcAft>
              <a:buClr>
                <a:srgbClr val="4DAEB3"/>
              </a:buClr>
              <a:buFont typeface="Webdings" panose="05030102010509060703" pitchFamily="18" charset="2"/>
              <a:buChar char=""/>
            </a:pPr>
            <a:r>
              <a:rPr lang="en-US" b="1" dirty="0">
                <a:solidFill>
                  <a:schemeClr val="tx1">
                    <a:lumMod val="75000"/>
                    <a:lumOff val="25000"/>
                  </a:schemeClr>
                </a:solidFill>
                <a:latin typeface="Century Gothic"/>
                <a:ea typeface="+mn-lt"/>
                <a:cs typeface="+mn-lt"/>
              </a:rPr>
              <a:t>Aitza E. Pabón Valentín</a:t>
            </a:r>
            <a:r>
              <a:rPr lang="en-US" dirty="0">
                <a:solidFill>
                  <a:schemeClr val="tx1">
                    <a:lumMod val="75000"/>
                    <a:lumOff val="25000"/>
                  </a:schemeClr>
                </a:solidFill>
                <a:latin typeface="Century Gothic"/>
                <a:ea typeface="+mn-lt"/>
                <a:cs typeface="+mn-lt"/>
              </a:rPr>
              <a:t> (JBNERR Director)</a:t>
            </a:r>
            <a:endParaRPr lang="en-US" b="1" dirty="0">
              <a:solidFill>
                <a:schemeClr val="tx1">
                  <a:lumMod val="75000"/>
                  <a:lumOff val="25000"/>
                </a:schemeClr>
              </a:solidFill>
              <a:latin typeface="Century Gothic"/>
              <a:cs typeface="Calibri"/>
            </a:endParaRPr>
          </a:p>
          <a:p>
            <a:pPr marL="342900" indent="-342900">
              <a:spcAft>
                <a:spcPts val="600"/>
              </a:spcAft>
              <a:buClr>
                <a:srgbClr val="4DAEB3"/>
              </a:buClr>
              <a:buFont typeface="Webdings" panose="05030102010509060703" pitchFamily="18" charset="2"/>
              <a:buChar char=""/>
            </a:pPr>
            <a:r>
              <a:rPr lang="en-US" b="1" dirty="0">
                <a:solidFill>
                  <a:schemeClr val="tx1">
                    <a:lumMod val="75000"/>
                    <a:lumOff val="25000"/>
                  </a:schemeClr>
                </a:solidFill>
                <a:latin typeface="Century Gothic"/>
                <a:ea typeface="+mn-lt"/>
                <a:cs typeface="+mn-lt"/>
              </a:rPr>
              <a:t>Angel Dieppa</a:t>
            </a:r>
            <a:r>
              <a:rPr lang="en-US" dirty="0">
                <a:solidFill>
                  <a:schemeClr val="tx1">
                    <a:lumMod val="75000"/>
                    <a:lumOff val="25000"/>
                  </a:schemeClr>
                </a:solidFill>
                <a:latin typeface="Century Gothic"/>
                <a:ea typeface="+mn-lt"/>
                <a:cs typeface="+mn-lt"/>
              </a:rPr>
              <a:t> (JBNERR Research and Monitoring Coordinator)</a:t>
            </a:r>
            <a:endParaRPr lang="en-US" dirty="0">
              <a:solidFill>
                <a:schemeClr val="tx1">
                  <a:lumMod val="75000"/>
                  <a:lumOff val="25000"/>
                </a:schemeClr>
              </a:solidFill>
              <a:latin typeface="Century Gothic"/>
            </a:endParaRPr>
          </a:p>
          <a:p>
            <a:pPr marL="342900" indent="-342900">
              <a:spcAft>
                <a:spcPts val="600"/>
              </a:spcAft>
              <a:buClr>
                <a:srgbClr val="4DAEB3"/>
              </a:buClr>
              <a:buFont typeface="Webdings" panose="05030102010509060703" pitchFamily="18" charset="2"/>
              <a:buChar char=""/>
            </a:pPr>
            <a:r>
              <a:rPr lang="en-US" b="1" dirty="0">
                <a:solidFill>
                  <a:schemeClr val="tx1">
                    <a:lumMod val="75000"/>
                    <a:lumOff val="25000"/>
                  </a:schemeClr>
                </a:solidFill>
                <a:latin typeface="Century Gothic"/>
                <a:ea typeface="+mn-lt"/>
                <a:cs typeface="+mn-lt"/>
              </a:rPr>
              <a:t>Milton Muñoz Hincapié</a:t>
            </a:r>
            <a:r>
              <a:rPr lang="en-US" dirty="0">
                <a:solidFill>
                  <a:schemeClr val="tx1">
                    <a:lumMod val="75000"/>
                    <a:lumOff val="25000"/>
                  </a:schemeClr>
                </a:solidFill>
                <a:latin typeface="Century Gothic"/>
                <a:ea typeface="+mn-lt"/>
                <a:cs typeface="+mn-lt"/>
              </a:rPr>
              <a:t> (JBNERR Stewardship Coordinator)</a:t>
            </a:r>
          </a:p>
        </p:txBody>
      </p:sp>
      <p:sp>
        <p:nvSpPr>
          <p:cNvPr id="7" name="Rectangle 6">
            <a:extLst>
              <a:ext uri="{FF2B5EF4-FFF2-40B4-BE49-F238E27FC236}">
                <a16:creationId xmlns:a16="http://schemas.microsoft.com/office/drawing/2014/main" id="{D9C1637C-1809-AA42-B486-401CD3DB7DA8}"/>
              </a:ext>
            </a:extLst>
          </p:cNvPr>
          <p:cNvSpPr/>
          <p:nvPr/>
        </p:nvSpPr>
        <p:spPr>
          <a:xfrm>
            <a:off x="492825" y="4162281"/>
            <a:ext cx="11560628" cy="754053"/>
          </a:xfrm>
          <a:prstGeom prst="rect">
            <a:avLst/>
          </a:prstGeom>
        </p:spPr>
        <p:txBody>
          <a:bodyPr wrap="square" lIns="91440" tIns="45720" rIns="91440" bIns="45720" anchor="t">
            <a:spAutoFit/>
          </a:bodyPr>
          <a:lstStyle/>
          <a:p>
            <a:pPr>
              <a:spcAft>
                <a:spcPts val="600"/>
              </a:spcAft>
              <a:buClr>
                <a:srgbClr val="4DAEB3"/>
              </a:buClr>
            </a:pPr>
            <a:r>
              <a:rPr lang="en-US" sz="2000" b="1" dirty="0">
                <a:solidFill>
                  <a:srgbClr val="4DAEB4"/>
                </a:solidFill>
                <a:latin typeface="Century Gothic"/>
              </a:rPr>
              <a:t>Past Contributors</a:t>
            </a:r>
            <a:r>
              <a:rPr lang="en-US" b="1" dirty="0">
                <a:solidFill>
                  <a:srgbClr val="4DAEB4"/>
                </a:solidFill>
                <a:latin typeface="Century Gothic"/>
              </a:rPr>
              <a:t> </a:t>
            </a:r>
          </a:p>
          <a:p>
            <a:pPr marL="342900" indent="-342900">
              <a:spcAft>
                <a:spcPts val="600"/>
              </a:spcAft>
              <a:buClr>
                <a:srgbClr val="4DAEB3"/>
              </a:buClr>
              <a:buFont typeface="Webdings" panose="05030102010509060703" pitchFamily="18" charset="2"/>
              <a:buChar char=""/>
            </a:pPr>
            <a:r>
              <a:rPr lang="en-US" b="1" dirty="0">
                <a:solidFill>
                  <a:schemeClr val="tx1">
                    <a:lumMod val="75000"/>
                    <a:lumOff val="25000"/>
                  </a:schemeClr>
                </a:solidFill>
                <a:latin typeface="Century Gothic"/>
                <a:ea typeface="+mn-lt"/>
                <a:cs typeface="+mn-lt"/>
              </a:rPr>
              <a:t>Olivia Spencer, Ethan McGhee, Liliana Hernandez Gonzalez, Taylor Conklin, Andrew Altizer</a:t>
            </a:r>
            <a:endParaRPr lang="en-US" sz="2000" b="1" dirty="0">
              <a:solidFill>
                <a:srgbClr val="4DAEB4"/>
              </a:solidFill>
              <a:latin typeface="Century Gothic"/>
            </a:endParaRPr>
          </a:p>
        </p:txBody>
      </p:sp>
      <p:sp>
        <p:nvSpPr>
          <p:cNvPr id="8" name="Rectangle 7">
            <a:extLst>
              <a:ext uri="{FF2B5EF4-FFF2-40B4-BE49-F238E27FC236}">
                <a16:creationId xmlns:a16="http://schemas.microsoft.com/office/drawing/2014/main" id="{C2BEE944-A0AD-A948-8FA9-DA56C7CA6D8A}"/>
              </a:ext>
            </a:extLst>
          </p:cNvPr>
          <p:cNvSpPr/>
          <p:nvPr/>
        </p:nvSpPr>
        <p:spPr>
          <a:xfrm>
            <a:off x="492825" y="4997614"/>
            <a:ext cx="11560628" cy="677108"/>
          </a:xfrm>
          <a:prstGeom prst="rect">
            <a:avLst/>
          </a:prstGeom>
        </p:spPr>
        <p:txBody>
          <a:bodyPr wrap="square" lIns="91440" tIns="45720" rIns="91440" bIns="45720" anchor="t">
            <a:spAutoFit/>
          </a:bodyPr>
          <a:lstStyle/>
          <a:p>
            <a:pPr>
              <a:spcAft>
                <a:spcPts val="600"/>
              </a:spcAft>
              <a:buClr>
                <a:srgbClr val="4DAEB3"/>
              </a:buClr>
            </a:pPr>
            <a:r>
              <a:rPr lang="en-US" sz="2000" b="1" dirty="0">
                <a:solidFill>
                  <a:srgbClr val="4DAEB4"/>
                </a:solidFill>
                <a:latin typeface="Century Gothic"/>
              </a:rPr>
              <a:t>Additional Thanks To:</a:t>
            </a:r>
            <a:r>
              <a:rPr lang="en-US" b="1" dirty="0">
                <a:solidFill>
                  <a:schemeClr val="tx1">
                    <a:lumMod val="75000"/>
                    <a:lumOff val="25000"/>
                  </a:schemeClr>
                </a:solidFill>
                <a:latin typeface="Century Gothic"/>
              </a:rPr>
              <a:t> </a:t>
            </a:r>
            <a:r>
              <a:rPr lang="en-US" b="1" dirty="0">
                <a:solidFill>
                  <a:schemeClr val="tx1">
                    <a:lumMod val="75000"/>
                    <a:lumOff val="25000"/>
                  </a:schemeClr>
                </a:solidFill>
                <a:latin typeface="Century Gothic"/>
                <a:cs typeface="Calibri"/>
              </a:rPr>
              <a:t>Adriana Le Compte </a:t>
            </a:r>
            <a:r>
              <a:rPr lang="en-US" dirty="0">
                <a:solidFill>
                  <a:schemeClr val="tx1">
                    <a:lumMod val="75000"/>
                    <a:lumOff val="25000"/>
                  </a:schemeClr>
                </a:solidFill>
                <a:latin typeface="Century Gothic"/>
                <a:cs typeface="Calibri"/>
              </a:rPr>
              <a:t>(DEVELOP LaRC Fellow), </a:t>
            </a:r>
            <a:r>
              <a:rPr lang="en-US" b="1" dirty="0">
                <a:solidFill>
                  <a:schemeClr val="tx1">
                    <a:lumMod val="75000"/>
                    <a:lumOff val="25000"/>
                  </a:schemeClr>
                </a:solidFill>
                <a:latin typeface="Century Gothic"/>
                <a:ea typeface="+mn-lt"/>
                <a:cs typeface="+mn-lt"/>
              </a:rPr>
              <a:t>Dr. Roy Armstrong</a:t>
            </a:r>
            <a:r>
              <a:rPr lang="en-US" dirty="0">
                <a:solidFill>
                  <a:schemeClr val="tx1">
                    <a:lumMod val="75000"/>
                    <a:lumOff val="25000"/>
                  </a:schemeClr>
                </a:solidFill>
                <a:latin typeface="Century Gothic"/>
                <a:ea typeface="+mn-lt"/>
                <a:cs typeface="+mn-lt"/>
              </a:rPr>
              <a:t> </a:t>
            </a:r>
            <a:r>
              <a:rPr lang="en-US" b="1" dirty="0">
                <a:solidFill>
                  <a:schemeClr val="tx1">
                    <a:lumMod val="75000"/>
                    <a:lumOff val="25000"/>
                  </a:schemeClr>
                </a:solidFill>
                <a:latin typeface="Century Gothic"/>
                <a:ea typeface="+mn-lt"/>
                <a:cs typeface="+mn-lt"/>
              </a:rPr>
              <a:t>&amp;</a:t>
            </a:r>
            <a:r>
              <a:rPr lang="en-US" dirty="0">
                <a:solidFill>
                  <a:schemeClr val="tx1">
                    <a:lumMod val="75000"/>
                    <a:lumOff val="25000"/>
                  </a:schemeClr>
                </a:solidFill>
                <a:latin typeface="Century Gothic"/>
                <a:ea typeface="+mn-lt"/>
                <a:cs typeface="+mn-lt"/>
              </a:rPr>
              <a:t> </a:t>
            </a:r>
            <a:r>
              <a:rPr lang="en-US" b="1" dirty="0">
                <a:solidFill>
                  <a:schemeClr val="tx1">
                    <a:lumMod val="75000"/>
                    <a:lumOff val="25000"/>
                  </a:schemeClr>
                </a:solidFill>
                <a:latin typeface="Century Gothic"/>
                <a:ea typeface="+mn-lt"/>
                <a:cs typeface="+mn-lt"/>
              </a:rPr>
              <a:t>Dr. William J Hernandez López </a:t>
            </a:r>
            <a:r>
              <a:rPr lang="en-US" dirty="0">
                <a:solidFill>
                  <a:schemeClr val="tx1">
                    <a:lumMod val="75000"/>
                    <a:lumOff val="25000"/>
                  </a:schemeClr>
                </a:solidFill>
                <a:latin typeface="Century Gothic"/>
                <a:ea typeface="+mn-lt"/>
                <a:cs typeface="+mn-lt"/>
              </a:rPr>
              <a:t>(University of Puerto Rico, Department of Marine Sciences)</a:t>
            </a:r>
            <a:endParaRPr lang="en-US" b="1" dirty="0">
              <a:solidFill>
                <a:schemeClr val="tx1">
                  <a:lumMod val="75000"/>
                  <a:lumOff val="25000"/>
                </a:schemeClr>
              </a:solidFill>
              <a:latin typeface="Century Gothic"/>
              <a:cs typeface="Calibri"/>
            </a:endParaRPr>
          </a:p>
        </p:txBody>
      </p:sp>
    </p:spTree>
    <p:extLst>
      <p:ext uri="{BB962C8B-B14F-4D97-AF65-F5344CB8AC3E}">
        <p14:creationId xmlns:p14="http://schemas.microsoft.com/office/powerpoint/2010/main" val="214304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4" descr="Map&#10;&#10;Description automatically generated">
            <a:extLst>
              <a:ext uri="{FF2B5EF4-FFF2-40B4-BE49-F238E27FC236}">
                <a16:creationId xmlns:a16="http://schemas.microsoft.com/office/drawing/2014/main" id="{5EEDA18B-812D-44CE-920A-052474ED518D}"/>
              </a:ext>
            </a:extLst>
          </p:cNvPr>
          <p:cNvPicPr>
            <a:picLocks noChangeAspect="1"/>
          </p:cNvPicPr>
          <p:nvPr/>
        </p:nvPicPr>
        <p:blipFill rotWithShape="1">
          <a:blip r:embed="rId3"/>
          <a:srcRect l="3544" t="1354" r="7975" b="3291"/>
          <a:stretch/>
        </p:blipFill>
        <p:spPr>
          <a:xfrm>
            <a:off x="5280025" y="1103246"/>
            <a:ext cx="6849673" cy="5531552"/>
          </a:xfrm>
          <a:prstGeom prst="rect">
            <a:avLst/>
          </a:prstGeom>
          <a:ln>
            <a:noFill/>
          </a:ln>
          <a:effectLst>
            <a:outerShdw blurRad="190500" algn="tl" rotWithShape="0">
              <a:srgbClr val="000000">
                <a:alpha val="70000"/>
              </a:srgbClr>
            </a:outerShdw>
          </a:effectLst>
        </p:spPr>
      </p:pic>
      <p:sp>
        <p:nvSpPr>
          <p:cNvPr id="11" name="Text Placeholder 3">
            <a:extLst>
              <a:ext uri="{FF2B5EF4-FFF2-40B4-BE49-F238E27FC236}">
                <a16:creationId xmlns:a16="http://schemas.microsoft.com/office/drawing/2014/main" id="{AB52B1A4-8E6C-4ACB-9865-FF2B8F4AF128}"/>
              </a:ext>
            </a:extLst>
          </p:cNvPr>
          <p:cNvSpPr txBox="1">
            <a:spLocks/>
          </p:cNvSpPr>
          <p:nvPr/>
        </p:nvSpPr>
        <p:spPr>
          <a:xfrm>
            <a:off x="332209" y="1127487"/>
            <a:ext cx="4291201" cy="548306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4DAEB3"/>
              </a:buClr>
              <a:buNone/>
            </a:pPr>
            <a:endParaRPr lang="en-US" sz="2500" dirty="0">
              <a:solidFill>
                <a:schemeClr val="tx1">
                  <a:lumMod val="75000"/>
                  <a:lumOff val="25000"/>
                </a:schemeClr>
              </a:solidFill>
              <a:latin typeface="Century Gothic" panose="020F0302020204030204"/>
            </a:endParaRPr>
          </a:p>
          <a:p>
            <a:pPr marL="342900" indent="-342900">
              <a:lnSpc>
                <a:spcPct val="100000"/>
              </a:lnSpc>
              <a:spcBef>
                <a:spcPts val="500"/>
              </a:spcBef>
              <a:spcAft>
                <a:spcPts val="400"/>
              </a:spcAft>
              <a:buClr>
                <a:srgbClr val="4DAEB3"/>
              </a:buClr>
              <a:buFont typeface="Webdings" panose="05030102010509060703" pitchFamily="18" charset="2"/>
              <a:buChar char=""/>
            </a:pPr>
            <a:r>
              <a:rPr lang="en-US" sz="2500" dirty="0">
                <a:solidFill>
                  <a:schemeClr val="tx1">
                    <a:lumMod val="75000"/>
                    <a:lumOff val="25000"/>
                  </a:schemeClr>
                </a:solidFill>
                <a:latin typeface="Century Gothic"/>
                <a:ea typeface="+mn-lt"/>
                <a:cs typeface="+mn-lt"/>
              </a:rPr>
              <a:t>Jobos Bay National </a:t>
            </a:r>
          </a:p>
          <a:p>
            <a:pPr marL="0" indent="0">
              <a:lnSpc>
                <a:spcPct val="100000"/>
              </a:lnSpc>
              <a:spcBef>
                <a:spcPts val="500"/>
              </a:spcBef>
              <a:spcAft>
                <a:spcPts val="400"/>
              </a:spcAft>
              <a:buClr>
                <a:srgbClr val="4DAEB3"/>
              </a:buClr>
              <a:buNone/>
            </a:pPr>
            <a:r>
              <a:rPr lang="en-US" sz="2500" dirty="0">
                <a:solidFill>
                  <a:schemeClr val="tx1">
                    <a:lumMod val="75000"/>
                    <a:lumOff val="25000"/>
                  </a:schemeClr>
                </a:solidFill>
                <a:latin typeface="Century Gothic"/>
                <a:ea typeface="+mn-lt"/>
                <a:cs typeface="+mn-lt"/>
              </a:rPr>
              <a:t>    Estuarine Research </a:t>
            </a:r>
          </a:p>
          <a:p>
            <a:pPr marL="0" indent="0">
              <a:lnSpc>
                <a:spcPct val="100000"/>
              </a:lnSpc>
              <a:spcBef>
                <a:spcPts val="500"/>
              </a:spcBef>
              <a:spcAft>
                <a:spcPts val="400"/>
              </a:spcAft>
              <a:buNone/>
            </a:pPr>
            <a:r>
              <a:rPr lang="en-US" sz="2500" dirty="0">
                <a:solidFill>
                  <a:schemeClr val="tx1">
                    <a:lumMod val="75000"/>
                    <a:lumOff val="25000"/>
                  </a:schemeClr>
                </a:solidFill>
                <a:latin typeface="Century Gothic"/>
                <a:ea typeface="+mn-lt"/>
                <a:cs typeface="+mn-lt"/>
              </a:rPr>
              <a:t>    Reserve (JBNERR)</a:t>
            </a:r>
            <a:endParaRPr lang="en-US" sz="1500" dirty="0">
              <a:solidFill>
                <a:schemeClr val="tx1">
                  <a:lumMod val="75000"/>
                  <a:lumOff val="25000"/>
                </a:schemeClr>
              </a:solidFill>
              <a:latin typeface="Century Gothic" panose="020F0302020204030204"/>
              <a:cs typeface="Calibri"/>
            </a:endParaRPr>
          </a:p>
          <a:p>
            <a:pPr marL="342900" indent="-342900">
              <a:lnSpc>
                <a:spcPct val="150000"/>
              </a:lnSpc>
              <a:spcBef>
                <a:spcPts val="500"/>
              </a:spcBef>
              <a:spcAft>
                <a:spcPts val="400"/>
              </a:spcAft>
              <a:buClr>
                <a:srgbClr val="4DAEB3"/>
              </a:buClr>
              <a:buFont typeface="Webdings" panose="05030102010509060703" pitchFamily="18" charset="2"/>
              <a:buChar char=""/>
            </a:pPr>
            <a:r>
              <a:rPr lang="en-US" sz="2500" dirty="0">
                <a:solidFill>
                  <a:schemeClr val="tx1">
                    <a:lumMod val="75000"/>
                    <a:lumOff val="25000"/>
                  </a:schemeClr>
                </a:solidFill>
                <a:latin typeface="Century Gothic" panose="020F0302020204030204"/>
              </a:rPr>
              <a:t>Aguirre Forest</a:t>
            </a:r>
            <a:endParaRPr lang="en-US" sz="1500" dirty="0">
              <a:solidFill>
                <a:schemeClr val="tx1">
                  <a:lumMod val="75000"/>
                  <a:lumOff val="25000"/>
                </a:schemeClr>
              </a:solidFill>
              <a:latin typeface="Century Gothic"/>
              <a:cs typeface="Calibri"/>
            </a:endParaRPr>
          </a:p>
          <a:p>
            <a:pPr marL="342900" indent="-342900">
              <a:lnSpc>
                <a:spcPct val="100000"/>
              </a:lnSpc>
              <a:spcBef>
                <a:spcPts val="500"/>
              </a:spcBef>
              <a:spcAft>
                <a:spcPts val="400"/>
              </a:spcAft>
              <a:buClr>
                <a:srgbClr val="4DAEB3"/>
              </a:buClr>
              <a:buFont typeface="Webdings" panose="05030102010509060703" pitchFamily="18" charset="2"/>
              <a:buChar char=""/>
            </a:pPr>
            <a:r>
              <a:rPr lang="en-US" sz="2500" dirty="0">
                <a:solidFill>
                  <a:schemeClr val="tx1">
                    <a:lumMod val="75000"/>
                    <a:lumOff val="25000"/>
                  </a:schemeClr>
                </a:solidFill>
                <a:latin typeface="Century Gothic"/>
                <a:cs typeface="Calibri"/>
              </a:rPr>
              <a:t>Watershed and surrounding community</a:t>
            </a:r>
          </a:p>
        </p:txBody>
      </p:sp>
      <p:sp>
        <p:nvSpPr>
          <p:cNvPr id="3" name="Title 1">
            <a:extLst>
              <a:ext uri="{FF2B5EF4-FFF2-40B4-BE49-F238E27FC236}">
                <a16:creationId xmlns:a16="http://schemas.microsoft.com/office/drawing/2014/main" id="{0636638A-68C0-4B1A-83A4-41D9DC5A1B1D}"/>
              </a:ext>
            </a:extLst>
          </p:cNvPr>
          <p:cNvSpPr txBox="1">
            <a:spLocks/>
          </p:cNvSpPr>
          <p:nvPr/>
        </p:nvSpPr>
        <p:spPr>
          <a:xfrm>
            <a:off x="-1463" y="250"/>
            <a:ext cx="12182270" cy="1016331"/>
          </a:xfrm>
          <a:prstGeom prst="rect">
            <a:avLst/>
          </a:prstGeom>
          <a:solidFill>
            <a:srgbClr val="4DAEB4"/>
          </a:solidFill>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Century Gothic"/>
              </a:rPr>
              <a:t>Study Area: Jobos Bay</a:t>
            </a:r>
            <a:r>
              <a:rPr lang="en-US" sz="3300" b="1" dirty="0">
                <a:solidFill>
                  <a:schemeClr val="bg1"/>
                </a:solidFill>
                <a:latin typeface="Century Gothic"/>
              </a:rPr>
              <a:t> </a:t>
            </a:r>
            <a:endParaRPr lang="en-US" sz="3300" b="1" dirty="0">
              <a:solidFill>
                <a:schemeClr val="bg1"/>
              </a:solidFill>
              <a:latin typeface="Calibri Light" panose="020F0302020204030204"/>
              <a:cs typeface="Calibri Light"/>
            </a:endParaRPr>
          </a:p>
        </p:txBody>
      </p:sp>
      <p:pic>
        <p:nvPicPr>
          <p:cNvPr id="5" name="Picture 5">
            <a:extLst>
              <a:ext uri="{FF2B5EF4-FFF2-40B4-BE49-F238E27FC236}">
                <a16:creationId xmlns:a16="http://schemas.microsoft.com/office/drawing/2014/main" id="{6A87E954-ECA3-4E2C-A69A-F2AF56024FFE}"/>
              </a:ext>
            </a:extLst>
          </p:cNvPr>
          <p:cNvPicPr>
            <a:picLocks noChangeAspect="1"/>
          </p:cNvPicPr>
          <p:nvPr/>
        </p:nvPicPr>
        <p:blipFill rotWithShape="1">
          <a:blip r:embed="rId4"/>
          <a:srcRect l="6338" t="19919" r="5634" b="28455"/>
          <a:stretch/>
        </p:blipFill>
        <p:spPr>
          <a:xfrm>
            <a:off x="4187239" y="1382679"/>
            <a:ext cx="2719439" cy="1377723"/>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D5BF31BB-1254-4C3F-987C-D477F528BB40}"/>
              </a:ext>
            </a:extLst>
          </p:cNvPr>
          <p:cNvSpPr txBox="1"/>
          <p:nvPr/>
        </p:nvSpPr>
        <p:spPr>
          <a:xfrm>
            <a:off x="4593917" y="1877791"/>
            <a:ext cx="1525953" cy="38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900" dirty="0">
                <a:solidFill>
                  <a:schemeClr val="tx1">
                    <a:lumMod val="75000"/>
                    <a:lumOff val="25000"/>
                  </a:schemeClr>
                </a:solidFill>
                <a:latin typeface="Century Gothic"/>
              </a:rPr>
              <a:t>Puerto Rico</a:t>
            </a:r>
          </a:p>
        </p:txBody>
      </p:sp>
      <p:sp>
        <p:nvSpPr>
          <p:cNvPr id="10" name="TextBox 9">
            <a:extLst>
              <a:ext uri="{FF2B5EF4-FFF2-40B4-BE49-F238E27FC236}">
                <a16:creationId xmlns:a16="http://schemas.microsoft.com/office/drawing/2014/main" id="{2D43A6EE-9CA3-4036-A3E2-5EC81778B8CC}"/>
              </a:ext>
            </a:extLst>
          </p:cNvPr>
          <p:cNvSpPr txBox="1"/>
          <p:nvPr/>
        </p:nvSpPr>
        <p:spPr>
          <a:xfrm>
            <a:off x="8458370" y="4433872"/>
            <a:ext cx="173696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bg1"/>
                </a:solidFill>
                <a:latin typeface="Century Gothic"/>
              </a:rPr>
              <a:t>Jobos Bay</a:t>
            </a:r>
          </a:p>
        </p:txBody>
      </p:sp>
      <p:sp>
        <p:nvSpPr>
          <p:cNvPr id="13" name="Star: 5 Points 12">
            <a:extLst>
              <a:ext uri="{FF2B5EF4-FFF2-40B4-BE49-F238E27FC236}">
                <a16:creationId xmlns:a16="http://schemas.microsoft.com/office/drawing/2014/main" id="{C4A68D91-3948-48E9-96C1-FB145CFB383C}"/>
              </a:ext>
            </a:extLst>
          </p:cNvPr>
          <p:cNvSpPr/>
          <p:nvPr/>
        </p:nvSpPr>
        <p:spPr>
          <a:xfrm>
            <a:off x="10184862" y="4482685"/>
            <a:ext cx="381000" cy="312616"/>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830FCB51-9CD5-42DC-A1F0-6C9FC6522A4A}"/>
              </a:ext>
            </a:extLst>
          </p:cNvPr>
          <p:cNvSpPr txBox="1"/>
          <p:nvPr/>
        </p:nvSpPr>
        <p:spPr>
          <a:xfrm>
            <a:off x="10458036" y="4481709"/>
            <a:ext cx="93589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bg1"/>
                </a:solidFill>
                <a:latin typeface="Century Gothic"/>
              </a:rPr>
              <a:t>Aguierre Forest</a:t>
            </a:r>
          </a:p>
        </p:txBody>
      </p:sp>
      <p:grpSp>
        <p:nvGrpSpPr>
          <p:cNvPr id="15" name="Group 14">
            <a:extLst>
              <a:ext uri="{FF2B5EF4-FFF2-40B4-BE49-F238E27FC236}">
                <a16:creationId xmlns:a16="http://schemas.microsoft.com/office/drawing/2014/main" id="{74B6520C-C31D-4798-80E3-40F130F70C24}"/>
              </a:ext>
            </a:extLst>
          </p:cNvPr>
          <p:cNvGrpSpPr/>
          <p:nvPr/>
        </p:nvGrpSpPr>
        <p:grpSpPr>
          <a:xfrm>
            <a:off x="9559723" y="5596467"/>
            <a:ext cx="2526444" cy="720040"/>
            <a:chOff x="9322656" y="5613400"/>
            <a:chExt cx="2526444" cy="720040"/>
          </a:xfrm>
        </p:grpSpPr>
        <p:pic>
          <p:nvPicPr>
            <p:cNvPr id="17" name="Picture 16" descr="Background pattern&#10;&#10;Description automatically generated">
              <a:extLst>
                <a:ext uri="{FF2B5EF4-FFF2-40B4-BE49-F238E27FC236}">
                  <a16:creationId xmlns:a16="http://schemas.microsoft.com/office/drawing/2014/main" id="{FBEC6750-20BC-405B-BA0E-7247F000F777}"/>
                </a:ext>
              </a:extLst>
            </p:cNvPr>
            <p:cNvPicPr>
              <a:picLocks noChangeAspect="1"/>
            </p:cNvPicPr>
            <p:nvPr/>
          </p:nvPicPr>
          <p:blipFill rotWithShape="1">
            <a:blip r:embed="rId5"/>
            <a:srcRect l="20895" t="27068" r="18657" b="41353"/>
            <a:stretch/>
          </p:blipFill>
          <p:spPr>
            <a:xfrm>
              <a:off x="9322656" y="5621948"/>
              <a:ext cx="610521" cy="315982"/>
            </a:xfrm>
            <a:prstGeom prst="rect">
              <a:avLst/>
            </a:prstGeom>
          </p:spPr>
        </p:pic>
        <p:sp>
          <p:nvSpPr>
            <p:cNvPr id="19" name="Rectangle 18">
              <a:extLst>
                <a:ext uri="{FF2B5EF4-FFF2-40B4-BE49-F238E27FC236}">
                  <a16:creationId xmlns:a16="http://schemas.microsoft.com/office/drawing/2014/main" id="{FAD41793-DCCF-48DC-869E-9E86CC73C623}"/>
                </a:ext>
              </a:extLst>
            </p:cNvPr>
            <p:cNvSpPr/>
            <p:nvPr/>
          </p:nvSpPr>
          <p:spPr>
            <a:xfrm>
              <a:off x="9325755" y="6042841"/>
              <a:ext cx="593851" cy="277308"/>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17439A1F-B631-49B2-847D-28387C7CE168}"/>
                </a:ext>
              </a:extLst>
            </p:cNvPr>
            <p:cNvSpPr txBox="1"/>
            <p:nvPr/>
          </p:nvSpPr>
          <p:spPr>
            <a:xfrm>
              <a:off x="9994900" y="5613400"/>
              <a:ext cx="1854200"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chemeClr val="tx1">
                      <a:lumMod val="75000"/>
                      <a:lumOff val="25000"/>
                    </a:schemeClr>
                  </a:solidFill>
                  <a:latin typeface="Century Gothic"/>
                </a:rPr>
                <a:t>JBNERR Extent</a:t>
              </a:r>
              <a:endParaRPr lang="en-US" sz="1500" dirty="0">
                <a:solidFill>
                  <a:schemeClr val="tx1">
                    <a:lumMod val="75000"/>
                    <a:lumOff val="25000"/>
                  </a:schemeClr>
                </a:solidFill>
                <a:cs typeface="Calibri"/>
              </a:endParaRPr>
            </a:p>
          </p:txBody>
        </p:sp>
        <p:sp>
          <p:nvSpPr>
            <p:cNvPr id="23" name="TextBox 22">
              <a:extLst>
                <a:ext uri="{FF2B5EF4-FFF2-40B4-BE49-F238E27FC236}">
                  <a16:creationId xmlns:a16="http://schemas.microsoft.com/office/drawing/2014/main" id="{E619D087-6867-44BA-B98F-35C25FF4CFD7}"/>
                </a:ext>
              </a:extLst>
            </p:cNvPr>
            <p:cNvSpPr txBox="1"/>
            <p:nvPr/>
          </p:nvSpPr>
          <p:spPr>
            <a:xfrm>
              <a:off x="9994899" y="6010275"/>
              <a:ext cx="1854200"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chemeClr val="tx1">
                      <a:lumMod val="75000"/>
                      <a:lumOff val="25000"/>
                    </a:schemeClr>
                  </a:solidFill>
                  <a:latin typeface="Century Gothic"/>
                </a:rPr>
                <a:t>Study Area Extent</a:t>
              </a:r>
            </a:p>
          </p:txBody>
        </p:sp>
      </p:grpSp>
      <p:sp>
        <p:nvSpPr>
          <p:cNvPr id="4" name="Text Placeholder 4">
            <a:extLst>
              <a:ext uri="{FF2B5EF4-FFF2-40B4-BE49-F238E27FC236}">
                <a16:creationId xmlns:a16="http://schemas.microsoft.com/office/drawing/2014/main" id="{5DBD772F-6D27-4ED0-8A70-42B16952B402}"/>
              </a:ext>
            </a:extLst>
          </p:cNvPr>
          <p:cNvSpPr txBox="1">
            <a:spLocks/>
          </p:cNvSpPr>
          <p:nvPr/>
        </p:nvSpPr>
        <p:spPr>
          <a:xfrm>
            <a:off x="-1760" y="6636079"/>
            <a:ext cx="2111555" cy="28444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kumimoji="0" lang="en-US" sz="1100" i="0" u="none" strike="noStrike" kern="1200" cap="none" spc="0" normalizeH="0" baseline="0" noProof="0" dirty="0">
                <a:ln>
                  <a:noFill/>
                </a:ln>
                <a:solidFill>
                  <a:srgbClr val="FFFFFF"/>
                </a:solidFill>
                <a:effectLst/>
                <a:uLnTx/>
                <a:uFillTx/>
                <a:latin typeface="Century Gothic"/>
              </a:rPr>
              <a:t>Image Credit:</a:t>
            </a:r>
            <a:r>
              <a:rPr lang="en-US" sz="1100" dirty="0">
                <a:solidFill>
                  <a:srgbClr val="FFFFFF"/>
                </a:solidFill>
                <a:latin typeface="Century Gothic"/>
              </a:rPr>
              <a:t> ESRI</a:t>
            </a:r>
            <a:endParaRPr lang="en-US" sz="1100" dirty="0">
              <a:solidFill>
                <a:srgbClr val="FFFFFF"/>
              </a:solidFill>
            </a:endParaRPr>
          </a:p>
        </p:txBody>
      </p:sp>
      <p:sp>
        <p:nvSpPr>
          <p:cNvPr id="7" name="TextBox 6">
            <a:extLst>
              <a:ext uri="{FF2B5EF4-FFF2-40B4-BE49-F238E27FC236}">
                <a16:creationId xmlns:a16="http://schemas.microsoft.com/office/drawing/2014/main" id="{14EE9790-F157-4C67-B781-CAA5AF95B30B}"/>
              </a:ext>
            </a:extLst>
          </p:cNvPr>
          <p:cNvSpPr txBox="1"/>
          <p:nvPr/>
        </p:nvSpPr>
        <p:spPr>
          <a:xfrm>
            <a:off x="7009020" y="6163848"/>
            <a:ext cx="49033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5</a:t>
            </a:r>
          </a:p>
        </p:txBody>
      </p:sp>
      <p:sp>
        <p:nvSpPr>
          <p:cNvPr id="21" name="TextBox 20">
            <a:extLst>
              <a:ext uri="{FF2B5EF4-FFF2-40B4-BE49-F238E27FC236}">
                <a16:creationId xmlns:a16="http://schemas.microsoft.com/office/drawing/2014/main" id="{3630D389-187B-4134-BF4A-7B20FE47DB89}"/>
              </a:ext>
            </a:extLst>
          </p:cNvPr>
          <p:cNvSpPr txBox="1"/>
          <p:nvPr/>
        </p:nvSpPr>
        <p:spPr>
          <a:xfrm>
            <a:off x="5289411" y="6166954"/>
            <a:ext cx="5124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0</a:t>
            </a:r>
            <a:endParaRPr lang="en-US" sz="1400" dirty="0">
              <a:solidFill>
                <a:schemeClr val="tx1">
                  <a:lumMod val="75000"/>
                  <a:lumOff val="25000"/>
                </a:schemeClr>
              </a:solidFill>
              <a:latin typeface="Century Gothic"/>
              <a:cs typeface="Calibri"/>
            </a:endParaRPr>
          </a:p>
        </p:txBody>
      </p:sp>
      <p:grpSp>
        <p:nvGrpSpPr>
          <p:cNvPr id="28" name="Group 27">
            <a:extLst>
              <a:ext uri="{FF2B5EF4-FFF2-40B4-BE49-F238E27FC236}">
                <a16:creationId xmlns:a16="http://schemas.microsoft.com/office/drawing/2014/main" id="{5AFEE590-A22D-4F8F-BCE2-C7D18B3C1F29}"/>
              </a:ext>
            </a:extLst>
          </p:cNvPr>
          <p:cNvGrpSpPr/>
          <p:nvPr/>
        </p:nvGrpSpPr>
        <p:grpSpPr>
          <a:xfrm>
            <a:off x="5344387" y="5190908"/>
            <a:ext cx="737705" cy="982371"/>
            <a:chOff x="5421692" y="5058386"/>
            <a:chExt cx="737705" cy="982371"/>
          </a:xfrm>
        </p:grpSpPr>
        <p:pic>
          <p:nvPicPr>
            <p:cNvPr id="18" name="Graphic 24" descr="Direction with solid fill">
              <a:extLst>
                <a:ext uri="{FF2B5EF4-FFF2-40B4-BE49-F238E27FC236}">
                  <a16:creationId xmlns:a16="http://schemas.microsoft.com/office/drawing/2014/main" id="{C00841AF-8D4B-4189-8ACD-07515AF4E50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8900000">
              <a:off x="5421692" y="5058386"/>
              <a:ext cx="737705" cy="726661"/>
            </a:xfrm>
            <a:prstGeom prst="rect">
              <a:avLst/>
            </a:prstGeom>
          </p:spPr>
        </p:pic>
        <p:sp>
          <p:nvSpPr>
            <p:cNvPr id="25" name="TextBox 24">
              <a:extLst>
                <a:ext uri="{FF2B5EF4-FFF2-40B4-BE49-F238E27FC236}">
                  <a16:creationId xmlns:a16="http://schemas.microsoft.com/office/drawing/2014/main" id="{C2EA68FD-C613-4E22-8EC1-9F35CBBA9543}"/>
                </a:ext>
              </a:extLst>
            </p:cNvPr>
            <p:cNvSpPr txBox="1"/>
            <p:nvPr/>
          </p:nvSpPr>
          <p:spPr>
            <a:xfrm>
              <a:off x="5607878" y="5563703"/>
              <a:ext cx="368853"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500" b="1" dirty="0">
                  <a:solidFill>
                    <a:schemeClr val="tx1">
                      <a:lumMod val="75000"/>
                      <a:lumOff val="25000"/>
                    </a:schemeClr>
                  </a:solidFill>
                  <a:latin typeface="Century Gothic"/>
                </a:rPr>
                <a:t>N</a:t>
              </a:r>
            </a:p>
          </p:txBody>
        </p:sp>
      </p:grpSp>
      <p:sp>
        <p:nvSpPr>
          <p:cNvPr id="27" name="TextBox 26">
            <a:extLst>
              <a:ext uri="{FF2B5EF4-FFF2-40B4-BE49-F238E27FC236}">
                <a16:creationId xmlns:a16="http://schemas.microsoft.com/office/drawing/2014/main" id="{E3F6DE64-5C42-4EB4-9B06-C45A3E7A4268}"/>
              </a:ext>
            </a:extLst>
          </p:cNvPr>
          <p:cNvSpPr txBox="1"/>
          <p:nvPr/>
        </p:nvSpPr>
        <p:spPr>
          <a:xfrm>
            <a:off x="7153274" y="6369187"/>
            <a:ext cx="108667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Kilometers</a:t>
            </a:r>
            <a:endParaRPr lang="en-US" sz="1400" dirty="0">
              <a:solidFill>
                <a:schemeClr val="tx1">
                  <a:lumMod val="75000"/>
                  <a:lumOff val="25000"/>
                </a:schemeClr>
              </a:solidFill>
              <a:latin typeface="Century Gothic"/>
              <a:cs typeface="Calibri"/>
            </a:endParaRPr>
          </a:p>
        </p:txBody>
      </p:sp>
    </p:spTree>
    <p:extLst>
      <p:ext uri="{BB962C8B-B14F-4D97-AF65-F5344CB8AC3E}">
        <p14:creationId xmlns:p14="http://schemas.microsoft.com/office/powerpoint/2010/main" val="294089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outdoor, nature, plant, ocean floor&#10;&#10;Description automatically generated">
            <a:extLst>
              <a:ext uri="{FF2B5EF4-FFF2-40B4-BE49-F238E27FC236}">
                <a16:creationId xmlns:a16="http://schemas.microsoft.com/office/drawing/2014/main" id="{575972FB-11A0-46B6-96E5-34B591AD9761}"/>
              </a:ext>
            </a:extLst>
          </p:cNvPr>
          <p:cNvPicPr>
            <a:picLocks noChangeAspect="1"/>
          </p:cNvPicPr>
          <p:nvPr/>
        </p:nvPicPr>
        <p:blipFill rotWithShape="1">
          <a:blip r:embed="rId3"/>
          <a:srcRect t="16228" b="-228"/>
          <a:stretch/>
        </p:blipFill>
        <p:spPr>
          <a:xfrm>
            <a:off x="9217974" y="2699615"/>
            <a:ext cx="2601937" cy="3652663"/>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CB74EE1D-0677-49E3-A48D-E305F8596DB9}"/>
              </a:ext>
            </a:extLst>
          </p:cNvPr>
          <p:cNvSpPr txBox="1">
            <a:spLocks/>
          </p:cNvSpPr>
          <p:nvPr/>
        </p:nvSpPr>
        <p:spPr>
          <a:xfrm>
            <a:off x="-1463" y="250"/>
            <a:ext cx="12202062" cy="1016331"/>
          </a:xfrm>
          <a:prstGeom prst="rect">
            <a:avLst/>
          </a:prstGeom>
          <a:solidFill>
            <a:srgbClr val="4DAEB4"/>
          </a:solidFill>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Century Gothic"/>
              </a:rPr>
              <a:t>Background: Jobos Bay</a:t>
            </a:r>
            <a:r>
              <a:rPr lang="en-US" sz="3300" b="1" dirty="0">
                <a:solidFill>
                  <a:schemeClr val="bg1"/>
                </a:solidFill>
                <a:latin typeface="Century Gothic"/>
              </a:rPr>
              <a:t> </a:t>
            </a:r>
            <a:endParaRPr lang="en-US" sz="3300" b="1" dirty="0">
              <a:solidFill>
                <a:schemeClr val="bg1"/>
              </a:solidFill>
              <a:latin typeface="Calibri Light" panose="020F0302020204030204"/>
              <a:cs typeface="Calibri Light"/>
            </a:endParaRPr>
          </a:p>
        </p:txBody>
      </p:sp>
      <p:sp>
        <p:nvSpPr>
          <p:cNvPr id="6" name="TextBox 5">
            <a:extLst>
              <a:ext uri="{FF2B5EF4-FFF2-40B4-BE49-F238E27FC236}">
                <a16:creationId xmlns:a16="http://schemas.microsoft.com/office/drawing/2014/main" id="{D7EA61CC-A71A-44FA-8730-8EBBA95CBC8E}"/>
              </a:ext>
            </a:extLst>
          </p:cNvPr>
          <p:cNvSpPr txBox="1"/>
          <p:nvPr/>
        </p:nvSpPr>
        <p:spPr>
          <a:xfrm>
            <a:off x="3751101" y="1960946"/>
            <a:ext cx="175544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200" b="1" dirty="0">
                <a:solidFill>
                  <a:srgbClr val="607D4F"/>
                </a:solidFill>
                <a:latin typeface="Century Gothic"/>
              </a:rPr>
              <a:t>Mangroves</a:t>
            </a:r>
          </a:p>
        </p:txBody>
      </p:sp>
      <p:sp>
        <p:nvSpPr>
          <p:cNvPr id="7" name="TextBox 6">
            <a:extLst>
              <a:ext uri="{FF2B5EF4-FFF2-40B4-BE49-F238E27FC236}">
                <a16:creationId xmlns:a16="http://schemas.microsoft.com/office/drawing/2014/main" id="{CAC87FA3-963D-4010-958D-19792EC31E1E}"/>
              </a:ext>
            </a:extLst>
          </p:cNvPr>
          <p:cNvSpPr txBox="1"/>
          <p:nvPr/>
        </p:nvSpPr>
        <p:spPr>
          <a:xfrm>
            <a:off x="880349" y="5622142"/>
            <a:ext cx="1596987"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solidFill>
                  <a:srgbClr val="539691"/>
                </a:solidFill>
                <a:latin typeface="Century Gothic"/>
              </a:rPr>
              <a:t>Coral Reef</a:t>
            </a:r>
          </a:p>
        </p:txBody>
      </p:sp>
      <p:sp>
        <p:nvSpPr>
          <p:cNvPr id="8" name="TextBox 7">
            <a:extLst>
              <a:ext uri="{FF2B5EF4-FFF2-40B4-BE49-F238E27FC236}">
                <a16:creationId xmlns:a16="http://schemas.microsoft.com/office/drawing/2014/main" id="{F72A03F7-01A3-4881-8CC9-308CA2A4DB2B}"/>
              </a:ext>
            </a:extLst>
          </p:cNvPr>
          <p:cNvSpPr txBox="1"/>
          <p:nvPr/>
        </p:nvSpPr>
        <p:spPr>
          <a:xfrm>
            <a:off x="6763547" y="5457078"/>
            <a:ext cx="159698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dirty="0">
                <a:solidFill>
                  <a:srgbClr val="A84919"/>
                </a:solidFill>
                <a:latin typeface="Century Gothic"/>
              </a:rPr>
              <a:t>Protected Species</a:t>
            </a:r>
            <a:endParaRPr lang="en-US" sz="2200" dirty="0">
              <a:latin typeface="Century Gothic"/>
            </a:endParaRPr>
          </a:p>
        </p:txBody>
      </p:sp>
      <p:sp>
        <p:nvSpPr>
          <p:cNvPr id="11" name="TextBox 10">
            <a:extLst>
              <a:ext uri="{FF2B5EF4-FFF2-40B4-BE49-F238E27FC236}">
                <a16:creationId xmlns:a16="http://schemas.microsoft.com/office/drawing/2014/main" id="{8655E38F-7FA5-4485-B5AC-756B1D84D6B5}"/>
              </a:ext>
            </a:extLst>
          </p:cNvPr>
          <p:cNvSpPr txBox="1"/>
          <p:nvPr/>
        </p:nvSpPr>
        <p:spPr>
          <a:xfrm>
            <a:off x="9214073" y="1787956"/>
            <a:ext cx="259789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dirty="0">
                <a:solidFill>
                  <a:srgbClr val="CF7F30"/>
                </a:solidFill>
                <a:latin typeface="Century Gothic"/>
              </a:rPr>
              <a:t>Sea Grass Meadows</a:t>
            </a:r>
            <a:endParaRPr lang="en-US" sz="2200" dirty="0">
              <a:latin typeface="Century Gothic"/>
            </a:endParaRPr>
          </a:p>
        </p:txBody>
      </p:sp>
      <p:pic>
        <p:nvPicPr>
          <p:cNvPr id="10" name="Picture 9">
            <a:extLst>
              <a:ext uri="{FF2B5EF4-FFF2-40B4-BE49-F238E27FC236}">
                <a16:creationId xmlns:a16="http://schemas.microsoft.com/office/drawing/2014/main" id="{C4BEF20C-05B7-455B-9BBE-4C427949AE75}"/>
              </a:ext>
            </a:extLst>
          </p:cNvPr>
          <p:cNvPicPr>
            <a:picLocks noChangeAspect="1"/>
          </p:cNvPicPr>
          <p:nvPr/>
        </p:nvPicPr>
        <p:blipFill rotWithShape="1">
          <a:blip r:embed="rId4"/>
          <a:srcRect t="7069" r="-382" b="26342"/>
          <a:stretch/>
        </p:blipFill>
        <p:spPr>
          <a:xfrm>
            <a:off x="6266248" y="1459837"/>
            <a:ext cx="2605195" cy="3826329"/>
          </a:xfrm>
          <a:prstGeom prst="rect">
            <a:avLst/>
          </a:prstGeom>
          <a:ln>
            <a:noFill/>
          </a:ln>
          <a:effectLst>
            <a:outerShdw blurRad="190500" algn="tl" rotWithShape="0">
              <a:srgbClr val="000000">
                <a:alpha val="70000"/>
              </a:srgbClr>
            </a:outerShdw>
          </a:effectLst>
        </p:spPr>
      </p:pic>
      <p:pic>
        <p:nvPicPr>
          <p:cNvPr id="13" name="Picture 12" descr="A picture containing tree, outdoor, plant&#10;&#10;Description automatically generated">
            <a:extLst>
              <a:ext uri="{FF2B5EF4-FFF2-40B4-BE49-F238E27FC236}">
                <a16:creationId xmlns:a16="http://schemas.microsoft.com/office/drawing/2014/main" id="{6172D743-D76F-4AA3-A6BF-FB206E1D2C4D}"/>
              </a:ext>
            </a:extLst>
          </p:cNvPr>
          <p:cNvPicPr>
            <a:picLocks noChangeAspect="1"/>
          </p:cNvPicPr>
          <p:nvPr/>
        </p:nvPicPr>
        <p:blipFill rotWithShape="1">
          <a:blip r:embed="rId5"/>
          <a:srcRect t="12704" r="-82" b="20327"/>
          <a:stretch/>
        </p:blipFill>
        <p:spPr>
          <a:xfrm>
            <a:off x="3325408" y="2696904"/>
            <a:ext cx="2598142" cy="3651617"/>
          </a:xfrm>
          <a:prstGeom prst="rect">
            <a:avLst/>
          </a:prstGeom>
          <a:ln>
            <a:noFill/>
          </a:ln>
          <a:effectLst>
            <a:outerShdw blurRad="190500" algn="tl" rotWithShape="0">
              <a:srgbClr val="000000">
                <a:alpha val="70000"/>
              </a:srgbClr>
            </a:outerShdw>
          </a:effectLst>
        </p:spPr>
      </p:pic>
      <p:pic>
        <p:nvPicPr>
          <p:cNvPr id="9" name="Picture 13" descr="A picture containing outdoor, plant, ocean floor&#10;&#10;Description automatically generated">
            <a:extLst>
              <a:ext uri="{FF2B5EF4-FFF2-40B4-BE49-F238E27FC236}">
                <a16:creationId xmlns:a16="http://schemas.microsoft.com/office/drawing/2014/main" id="{E31D9A25-7601-402A-BA3D-CF8F1C321540}"/>
              </a:ext>
            </a:extLst>
          </p:cNvPr>
          <p:cNvPicPr>
            <a:picLocks noChangeAspect="1"/>
          </p:cNvPicPr>
          <p:nvPr/>
        </p:nvPicPr>
        <p:blipFill rotWithShape="1">
          <a:blip r:embed="rId6"/>
          <a:srcRect l="17718" t="-47" r="3303" b="19583"/>
          <a:stretch/>
        </p:blipFill>
        <p:spPr>
          <a:xfrm>
            <a:off x="373682" y="1458475"/>
            <a:ext cx="2608138" cy="3815553"/>
          </a:xfrm>
          <a:prstGeom prst="rect">
            <a:avLst/>
          </a:prstGeom>
          <a:ln>
            <a:noFill/>
          </a:ln>
          <a:effectLst>
            <a:outerShdw blurRad="190500" algn="tl" rotWithShape="0">
              <a:srgbClr val="000000">
                <a:alpha val="70000"/>
              </a:srgbClr>
            </a:outerShdw>
          </a:effectLst>
        </p:spPr>
      </p:pic>
      <p:sp>
        <p:nvSpPr>
          <p:cNvPr id="12" name="Text Placeholder 4">
            <a:extLst>
              <a:ext uri="{FF2B5EF4-FFF2-40B4-BE49-F238E27FC236}">
                <a16:creationId xmlns:a16="http://schemas.microsoft.com/office/drawing/2014/main" id="{84244218-CFE1-44F9-979C-7E067069A94C}"/>
              </a:ext>
            </a:extLst>
          </p:cNvPr>
          <p:cNvSpPr txBox="1">
            <a:spLocks/>
          </p:cNvSpPr>
          <p:nvPr/>
        </p:nvSpPr>
        <p:spPr>
          <a:xfrm>
            <a:off x="-1760" y="6643651"/>
            <a:ext cx="2244076" cy="262354"/>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100" dirty="0">
                <a:solidFill>
                  <a:srgbClr val="FFFFFF"/>
                </a:solidFill>
                <a:latin typeface="Century Gothic"/>
              </a:rPr>
              <a:t>Image Credit: JBNERR</a:t>
            </a:r>
            <a:endParaRPr lang="en-US" sz="1100" dirty="0">
              <a:solidFill>
                <a:srgbClr val="FFFFFF"/>
              </a:solidFill>
            </a:endParaRPr>
          </a:p>
        </p:txBody>
      </p:sp>
    </p:spTree>
    <p:extLst>
      <p:ext uri="{BB962C8B-B14F-4D97-AF65-F5344CB8AC3E}">
        <p14:creationId xmlns:p14="http://schemas.microsoft.com/office/powerpoint/2010/main" val="1443241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E3702625-C679-405D-8755-023F899889D3}"/>
              </a:ext>
            </a:extLst>
          </p:cNvPr>
          <p:cNvSpPr txBox="1">
            <a:spLocks/>
          </p:cNvSpPr>
          <p:nvPr/>
        </p:nvSpPr>
        <p:spPr>
          <a:xfrm>
            <a:off x="167534" y="871688"/>
            <a:ext cx="6954022" cy="511956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spcAft>
                <a:spcPts val="100"/>
              </a:spcAft>
              <a:buClr>
                <a:srgbClr val="4DAEB3"/>
              </a:buClr>
              <a:buNone/>
            </a:pPr>
            <a:endParaRPr lang="en-US" sz="2500" dirty="0">
              <a:solidFill>
                <a:schemeClr val="tx1">
                  <a:lumMod val="75000"/>
                  <a:lumOff val="25000"/>
                </a:schemeClr>
              </a:solidFill>
              <a:latin typeface="Century Gothic" panose="020F0302020204030204"/>
            </a:endParaRPr>
          </a:p>
          <a:p>
            <a:pPr marL="342900" indent="-342900">
              <a:lnSpc>
                <a:spcPct val="100000"/>
              </a:lnSpc>
              <a:spcBef>
                <a:spcPts val="200"/>
              </a:spcBef>
              <a:spcAft>
                <a:spcPts val="100"/>
              </a:spcAft>
              <a:buClr>
                <a:srgbClr val="4DAEB3"/>
              </a:buClr>
              <a:buFont typeface="Webdings" panose="05030102010509060703" pitchFamily="18" charset="2"/>
              <a:buChar char=""/>
            </a:pPr>
            <a:r>
              <a:rPr lang="en-US" sz="2500" dirty="0">
                <a:solidFill>
                  <a:schemeClr val="tx1">
                    <a:lumMod val="75000"/>
                    <a:lumOff val="25000"/>
                  </a:schemeClr>
                </a:solidFill>
                <a:latin typeface="Century Gothic"/>
                <a:ea typeface="+mn-lt"/>
                <a:cs typeface="+mn-lt"/>
              </a:rPr>
              <a:t>Increased</a:t>
            </a:r>
            <a:r>
              <a:rPr lang="en-US" sz="2500" b="1" dirty="0">
                <a:solidFill>
                  <a:srgbClr val="BF790F"/>
                </a:solidFill>
                <a:latin typeface="Century Gothic"/>
                <a:ea typeface="+mn-lt"/>
                <a:cs typeface="+mn-lt"/>
              </a:rPr>
              <a:t> high-intensity storms</a:t>
            </a:r>
          </a:p>
          <a:p>
            <a:pPr marL="342900" indent="-342900">
              <a:lnSpc>
                <a:spcPct val="100000"/>
              </a:lnSpc>
              <a:spcBef>
                <a:spcPts val="200"/>
              </a:spcBef>
              <a:spcAft>
                <a:spcPts val="100"/>
              </a:spcAft>
              <a:buClr>
                <a:srgbClr val="4DAEB3"/>
              </a:buClr>
              <a:buFont typeface="Webdings" panose="05030102010509060703" pitchFamily="18" charset="2"/>
              <a:buChar char=""/>
            </a:pPr>
            <a:endParaRPr lang="en-US" sz="2500" b="1" dirty="0">
              <a:solidFill>
                <a:srgbClr val="BF790F"/>
              </a:solidFill>
              <a:latin typeface="Century Gothic"/>
              <a:ea typeface="+mn-lt"/>
              <a:cs typeface="+mn-lt"/>
            </a:endParaRPr>
          </a:p>
          <a:p>
            <a:pPr marL="342900" indent="-342900">
              <a:lnSpc>
                <a:spcPct val="100000"/>
              </a:lnSpc>
              <a:spcBef>
                <a:spcPts val="200"/>
              </a:spcBef>
              <a:spcAft>
                <a:spcPts val="100"/>
              </a:spcAft>
              <a:buClr>
                <a:srgbClr val="4DAEB3"/>
              </a:buClr>
              <a:buFont typeface="Webdings" panose="05030102010509060703" pitchFamily="18" charset="2"/>
              <a:buChar char=""/>
            </a:pPr>
            <a:r>
              <a:rPr lang="en-US" sz="2500" dirty="0">
                <a:solidFill>
                  <a:schemeClr val="tx1">
                    <a:lumMod val="75000"/>
                    <a:lumOff val="25000"/>
                  </a:schemeClr>
                </a:solidFill>
                <a:latin typeface="Century Gothic"/>
                <a:ea typeface="+mn-lt"/>
                <a:cs typeface="+mn-lt"/>
              </a:rPr>
              <a:t>Reduced functionality of </a:t>
            </a:r>
            <a:r>
              <a:rPr lang="en-US" sz="2500" b="1" dirty="0">
                <a:solidFill>
                  <a:srgbClr val="36703D"/>
                </a:solidFill>
                <a:latin typeface="Century Gothic"/>
                <a:ea typeface="+mn-lt"/>
                <a:cs typeface="+mn-lt"/>
              </a:rPr>
              <a:t>mangrove forests</a:t>
            </a:r>
            <a:r>
              <a:rPr lang="en-US" sz="2500" dirty="0">
                <a:solidFill>
                  <a:schemeClr val="tx1">
                    <a:lumMod val="75000"/>
                    <a:lumOff val="25000"/>
                  </a:schemeClr>
                </a:solidFill>
                <a:latin typeface="Century Gothic"/>
                <a:ea typeface="+mn-lt"/>
                <a:cs typeface="+mn-lt"/>
              </a:rPr>
              <a:t> benefits</a:t>
            </a:r>
          </a:p>
          <a:p>
            <a:pPr marL="342900" indent="-342900">
              <a:lnSpc>
                <a:spcPct val="100000"/>
              </a:lnSpc>
              <a:spcBef>
                <a:spcPts val="200"/>
              </a:spcBef>
              <a:spcAft>
                <a:spcPts val="100"/>
              </a:spcAft>
              <a:buClr>
                <a:srgbClr val="4DAEB3"/>
              </a:buClr>
              <a:buFont typeface="Webdings" panose="05030102010509060703" pitchFamily="18" charset="2"/>
              <a:buChar char=""/>
            </a:pPr>
            <a:endParaRPr lang="en-US" dirty="0">
              <a:solidFill>
                <a:schemeClr val="tx1">
                  <a:lumMod val="75000"/>
                  <a:lumOff val="25000"/>
                </a:schemeClr>
              </a:solidFill>
              <a:cs typeface="Calibri" panose="020F0502020204030204"/>
            </a:endParaRPr>
          </a:p>
          <a:p>
            <a:pPr marL="342900" indent="-342900">
              <a:lnSpc>
                <a:spcPct val="100000"/>
              </a:lnSpc>
              <a:spcBef>
                <a:spcPts val="200"/>
              </a:spcBef>
              <a:spcAft>
                <a:spcPts val="100"/>
              </a:spcAft>
              <a:buClr>
                <a:srgbClr val="4DAEB3"/>
              </a:buClr>
              <a:buFont typeface="Webdings" panose="05030102010509060703" pitchFamily="18" charset="2"/>
              <a:buChar char=""/>
            </a:pPr>
            <a:r>
              <a:rPr lang="en-US" sz="2500" b="1" dirty="0">
                <a:solidFill>
                  <a:srgbClr val="A84919"/>
                </a:solidFill>
                <a:latin typeface="Century Gothic"/>
                <a:ea typeface="+mn-lt"/>
                <a:cs typeface="+mn-lt"/>
              </a:rPr>
              <a:t>Land use</a:t>
            </a:r>
            <a:r>
              <a:rPr lang="en-US" sz="2500" dirty="0">
                <a:solidFill>
                  <a:schemeClr val="tx1">
                    <a:lumMod val="75000"/>
                    <a:lumOff val="25000"/>
                  </a:schemeClr>
                </a:solidFill>
                <a:latin typeface="Century Gothic"/>
                <a:ea typeface="+mn-lt"/>
                <a:cs typeface="+mn-lt"/>
              </a:rPr>
              <a:t> encroachment and </a:t>
            </a:r>
          </a:p>
          <a:p>
            <a:pPr marL="0" indent="0">
              <a:lnSpc>
                <a:spcPct val="100000"/>
              </a:lnSpc>
              <a:spcBef>
                <a:spcPts val="0"/>
              </a:spcBef>
              <a:spcAft>
                <a:spcPts val="100"/>
              </a:spcAft>
              <a:buClr>
                <a:srgbClr val="4DAEB3"/>
              </a:buClr>
              <a:buNone/>
            </a:pPr>
            <a:r>
              <a:rPr lang="en-US" sz="2500" dirty="0">
                <a:solidFill>
                  <a:schemeClr val="tx1">
                    <a:lumMod val="75000"/>
                    <a:lumOff val="25000"/>
                  </a:schemeClr>
                </a:solidFill>
                <a:latin typeface="Century Gothic"/>
                <a:ea typeface="+mn-lt"/>
                <a:cs typeface="+mn-lt"/>
              </a:rPr>
              <a:t>    effect on </a:t>
            </a:r>
            <a:r>
              <a:rPr lang="en-US" sz="2500" b="1" dirty="0">
                <a:solidFill>
                  <a:srgbClr val="539691"/>
                </a:solidFill>
                <a:latin typeface="Century Gothic"/>
                <a:ea typeface="+mn-lt"/>
                <a:cs typeface="+mn-lt"/>
              </a:rPr>
              <a:t>water quality</a:t>
            </a:r>
          </a:p>
          <a:p>
            <a:pPr marL="0" indent="0">
              <a:lnSpc>
                <a:spcPct val="100000"/>
              </a:lnSpc>
              <a:spcBef>
                <a:spcPts val="0"/>
              </a:spcBef>
              <a:spcAft>
                <a:spcPts val="100"/>
              </a:spcAft>
              <a:buClr>
                <a:srgbClr val="4DAEB3"/>
              </a:buClr>
              <a:buNone/>
            </a:pPr>
            <a:endParaRPr lang="en-US" sz="2500" dirty="0">
              <a:solidFill>
                <a:schemeClr val="tx1">
                  <a:lumMod val="75000"/>
                  <a:lumOff val="25000"/>
                </a:schemeClr>
              </a:solidFill>
              <a:latin typeface="Century Gothic"/>
              <a:cs typeface="Calibri"/>
            </a:endParaRPr>
          </a:p>
          <a:p>
            <a:pPr marL="342900" indent="-342900">
              <a:lnSpc>
                <a:spcPct val="100000"/>
              </a:lnSpc>
              <a:spcBef>
                <a:spcPts val="200"/>
              </a:spcBef>
              <a:spcAft>
                <a:spcPts val="100"/>
              </a:spcAft>
              <a:buClr>
                <a:srgbClr val="4DAEB3"/>
              </a:buClr>
              <a:buFont typeface="Webdings" panose="05030102010509060703" pitchFamily="18" charset="2"/>
              <a:buChar char=""/>
            </a:pPr>
            <a:r>
              <a:rPr lang="en-US" sz="2500" dirty="0">
                <a:solidFill>
                  <a:schemeClr val="tx1">
                    <a:lumMod val="75000"/>
                    <a:lumOff val="25000"/>
                  </a:schemeClr>
                </a:solidFill>
                <a:latin typeface="Century Gothic"/>
                <a:cs typeface="Calibri"/>
              </a:rPr>
              <a:t>Reduction of JBNERR's services</a:t>
            </a:r>
          </a:p>
          <a:p>
            <a:pPr marL="342900" indent="-342900">
              <a:lnSpc>
                <a:spcPct val="100000"/>
              </a:lnSpc>
              <a:spcBef>
                <a:spcPts val="200"/>
              </a:spcBef>
              <a:spcAft>
                <a:spcPts val="100"/>
              </a:spcAft>
              <a:buClr>
                <a:srgbClr val="4DAEB3"/>
              </a:buClr>
              <a:buFont typeface="Webdings" panose="05030102010509060703" pitchFamily="18" charset="2"/>
              <a:buChar char=""/>
            </a:pPr>
            <a:endParaRPr lang="en-US" sz="2500" dirty="0">
              <a:solidFill>
                <a:schemeClr val="tx1">
                  <a:lumMod val="75000"/>
                  <a:lumOff val="25000"/>
                </a:schemeClr>
              </a:solidFill>
              <a:latin typeface="Century Gothic"/>
              <a:cs typeface="Calibri"/>
            </a:endParaRPr>
          </a:p>
          <a:p>
            <a:pPr marL="342900" indent="-342900">
              <a:lnSpc>
                <a:spcPct val="100000"/>
              </a:lnSpc>
              <a:spcBef>
                <a:spcPts val="200"/>
              </a:spcBef>
              <a:spcAft>
                <a:spcPts val="100"/>
              </a:spcAft>
              <a:buClr>
                <a:srgbClr val="4DAEB3"/>
              </a:buClr>
              <a:buFont typeface="Webdings" panose="05030102010509060703" pitchFamily="18" charset="2"/>
              <a:buChar char=""/>
            </a:pPr>
            <a:r>
              <a:rPr lang="en-US" sz="2500" dirty="0">
                <a:solidFill>
                  <a:schemeClr val="tx1">
                    <a:lumMod val="75000"/>
                    <a:lumOff val="25000"/>
                  </a:schemeClr>
                </a:solidFill>
                <a:latin typeface="Century Gothic"/>
                <a:cs typeface="Calibri"/>
              </a:rPr>
              <a:t>Limited current research</a:t>
            </a:r>
          </a:p>
        </p:txBody>
      </p:sp>
      <p:sp>
        <p:nvSpPr>
          <p:cNvPr id="9" name="Title 1">
            <a:extLst>
              <a:ext uri="{FF2B5EF4-FFF2-40B4-BE49-F238E27FC236}">
                <a16:creationId xmlns:a16="http://schemas.microsoft.com/office/drawing/2014/main" id="{E46D979E-CC86-44B7-98C4-F416C3FF7F53}"/>
              </a:ext>
            </a:extLst>
          </p:cNvPr>
          <p:cNvSpPr txBox="1">
            <a:spLocks/>
          </p:cNvSpPr>
          <p:nvPr/>
        </p:nvSpPr>
        <p:spPr>
          <a:xfrm>
            <a:off x="-1463" y="250"/>
            <a:ext cx="12202062" cy="1016331"/>
          </a:xfrm>
          <a:prstGeom prst="rect">
            <a:avLst/>
          </a:prstGeom>
          <a:solidFill>
            <a:srgbClr val="4DAEB4"/>
          </a:solidFill>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Century Gothic"/>
              </a:rPr>
              <a:t>Community Concerns</a:t>
            </a:r>
            <a:endParaRPr lang="en-US" sz="3300" b="1" dirty="0">
              <a:solidFill>
                <a:schemeClr val="bg1"/>
              </a:solidFill>
              <a:latin typeface="Century Gothic"/>
              <a:cs typeface="Calibri Light"/>
            </a:endParaRPr>
          </a:p>
        </p:txBody>
      </p:sp>
      <p:pic>
        <p:nvPicPr>
          <p:cNvPr id="4" name="Picture 5" descr="A picture containing indoor, wall, floor, room&#10;&#10;Description automatically generated">
            <a:extLst>
              <a:ext uri="{FF2B5EF4-FFF2-40B4-BE49-F238E27FC236}">
                <a16:creationId xmlns:a16="http://schemas.microsoft.com/office/drawing/2014/main" id="{AA7E91D0-A9B1-451D-A86F-5FDD44E4250C}"/>
              </a:ext>
            </a:extLst>
          </p:cNvPr>
          <p:cNvPicPr>
            <a:picLocks noChangeAspect="1"/>
          </p:cNvPicPr>
          <p:nvPr/>
        </p:nvPicPr>
        <p:blipFill rotWithShape="1">
          <a:blip r:embed="rId3"/>
          <a:srcRect t="400" b="15000"/>
          <a:stretch/>
        </p:blipFill>
        <p:spPr>
          <a:xfrm>
            <a:off x="5725884" y="3940628"/>
            <a:ext cx="4550229" cy="2565263"/>
          </a:xfrm>
          <a:prstGeom prst="rect">
            <a:avLst/>
          </a:prstGeom>
          <a:ln>
            <a:noFill/>
          </a:ln>
          <a:effectLst>
            <a:outerShdw blurRad="190500" algn="tl" rotWithShape="0">
              <a:srgbClr val="000000">
                <a:alpha val="70000"/>
              </a:srgbClr>
            </a:outerShdw>
          </a:effectLst>
        </p:spPr>
      </p:pic>
      <p:pic>
        <p:nvPicPr>
          <p:cNvPr id="6" name="Picture 6">
            <a:extLst>
              <a:ext uri="{FF2B5EF4-FFF2-40B4-BE49-F238E27FC236}">
                <a16:creationId xmlns:a16="http://schemas.microsoft.com/office/drawing/2014/main" id="{C01EF4BB-52E4-4BDE-9C87-61F2D87C3D4B}"/>
              </a:ext>
            </a:extLst>
          </p:cNvPr>
          <p:cNvPicPr>
            <a:picLocks noChangeAspect="1"/>
          </p:cNvPicPr>
          <p:nvPr/>
        </p:nvPicPr>
        <p:blipFill rotWithShape="1">
          <a:blip r:embed="rId4"/>
          <a:srcRect b="13402"/>
          <a:stretch/>
        </p:blipFill>
        <p:spPr>
          <a:xfrm>
            <a:off x="7478485" y="1137557"/>
            <a:ext cx="4223657" cy="2743202"/>
          </a:xfrm>
          <a:prstGeom prst="rect">
            <a:avLst/>
          </a:prstGeom>
          <a:ln>
            <a:noFill/>
          </a:ln>
          <a:effectLst>
            <a:outerShdw blurRad="190500" algn="tl" rotWithShape="0">
              <a:srgbClr val="000000">
                <a:alpha val="70000"/>
              </a:srgbClr>
            </a:outerShdw>
          </a:effectLst>
        </p:spPr>
      </p:pic>
      <p:sp>
        <p:nvSpPr>
          <p:cNvPr id="7" name="Text Placeholder 4">
            <a:extLst>
              <a:ext uri="{FF2B5EF4-FFF2-40B4-BE49-F238E27FC236}">
                <a16:creationId xmlns:a16="http://schemas.microsoft.com/office/drawing/2014/main" id="{DEF1773F-CFEA-4F74-888F-6D028C1EC54C}"/>
              </a:ext>
            </a:extLst>
          </p:cNvPr>
          <p:cNvSpPr txBox="1">
            <a:spLocks/>
          </p:cNvSpPr>
          <p:nvPr/>
        </p:nvSpPr>
        <p:spPr>
          <a:xfrm>
            <a:off x="-1760" y="6650907"/>
            <a:ext cx="2244076" cy="262354"/>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sz="1100" dirty="0">
                <a:solidFill>
                  <a:srgbClr val="FFFFFF"/>
                </a:solidFill>
                <a:latin typeface="Century Gothic"/>
              </a:rPr>
              <a:t>Image Credit: JBNERR</a:t>
            </a:r>
            <a:endParaRPr lang="en-US" sz="1100" dirty="0">
              <a:solidFill>
                <a:srgbClr val="FFFFFF"/>
              </a:solidFill>
            </a:endParaRPr>
          </a:p>
        </p:txBody>
      </p:sp>
    </p:spTree>
    <p:extLst>
      <p:ext uri="{BB962C8B-B14F-4D97-AF65-F5344CB8AC3E}">
        <p14:creationId xmlns:p14="http://schemas.microsoft.com/office/powerpoint/2010/main" val="2675813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B30F41E-4D56-45AC-B07D-D19AA74AD5AD}"/>
              </a:ext>
            </a:extLst>
          </p:cNvPr>
          <p:cNvSpPr/>
          <p:nvPr/>
        </p:nvSpPr>
        <p:spPr>
          <a:xfrm>
            <a:off x="7690887" y="1271157"/>
            <a:ext cx="4093352" cy="1133448"/>
          </a:xfrm>
          <a:prstGeom prst="roundRect">
            <a:avLst/>
          </a:prstGeom>
          <a:noFill/>
          <a:ln w="57150">
            <a:solidFill>
              <a:srgbClr val="BF790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ea typeface="+mn-lt"/>
                <a:cs typeface="+mn-lt"/>
              </a:rPr>
              <a:t>Research</a:t>
            </a:r>
            <a:endParaRPr lang="en-US" sz="2000" dirty="0">
              <a:solidFill>
                <a:schemeClr val="tx1">
                  <a:lumMod val="75000"/>
                  <a:lumOff val="25000"/>
                </a:schemeClr>
              </a:solidFill>
              <a:latin typeface="Century Gothic"/>
              <a:cs typeface="Calibri"/>
            </a:endParaRPr>
          </a:p>
        </p:txBody>
      </p:sp>
      <p:sp>
        <p:nvSpPr>
          <p:cNvPr id="14" name="Rectangle: Rounded Corners 13">
            <a:extLst>
              <a:ext uri="{FF2B5EF4-FFF2-40B4-BE49-F238E27FC236}">
                <a16:creationId xmlns:a16="http://schemas.microsoft.com/office/drawing/2014/main" id="{C3E55DF0-B88F-4CE7-92CF-C186C458B701}"/>
              </a:ext>
            </a:extLst>
          </p:cNvPr>
          <p:cNvSpPr/>
          <p:nvPr/>
        </p:nvSpPr>
        <p:spPr>
          <a:xfrm>
            <a:off x="7010174" y="5248903"/>
            <a:ext cx="4093352" cy="1133448"/>
          </a:xfrm>
          <a:prstGeom prst="roundRect">
            <a:avLst/>
          </a:prstGeom>
          <a:noFill/>
          <a:ln w="57150">
            <a:solidFill>
              <a:srgbClr val="607D4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ea typeface="+mn-lt"/>
                <a:cs typeface="+mn-lt"/>
              </a:rPr>
              <a:t>Community Participation</a:t>
            </a:r>
          </a:p>
        </p:txBody>
      </p:sp>
      <p:sp>
        <p:nvSpPr>
          <p:cNvPr id="15" name="Rectangle: Rounded Corners 14">
            <a:extLst>
              <a:ext uri="{FF2B5EF4-FFF2-40B4-BE49-F238E27FC236}">
                <a16:creationId xmlns:a16="http://schemas.microsoft.com/office/drawing/2014/main" id="{70B91FEC-B423-4E3E-8BF7-C2152C191D31}"/>
              </a:ext>
            </a:extLst>
          </p:cNvPr>
          <p:cNvSpPr/>
          <p:nvPr/>
        </p:nvSpPr>
        <p:spPr>
          <a:xfrm>
            <a:off x="7625815" y="3902508"/>
            <a:ext cx="4097800" cy="1153597"/>
          </a:xfrm>
          <a:prstGeom prst="roundRect">
            <a:avLst/>
          </a:prstGeom>
          <a:noFill/>
          <a:ln w="57150">
            <a:solidFill>
              <a:srgbClr val="A8491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ea typeface="+mn-lt"/>
                <a:cs typeface="+mn-lt"/>
              </a:rPr>
              <a:t>Management</a:t>
            </a:r>
          </a:p>
        </p:txBody>
      </p:sp>
      <p:sp>
        <p:nvSpPr>
          <p:cNvPr id="16" name="Rectangle: Rounded Corners 15">
            <a:extLst>
              <a:ext uri="{FF2B5EF4-FFF2-40B4-BE49-F238E27FC236}">
                <a16:creationId xmlns:a16="http://schemas.microsoft.com/office/drawing/2014/main" id="{133A7380-9469-4C05-A436-1DB9363C08E6}"/>
              </a:ext>
            </a:extLst>
          </p:cNvPr>
          <p:cNvSpPr/>
          <p:nvPr/>
        </p:nvSpPr>
        <p:spPr>
          <a:xfrm>
            <a:off x="7008372" y="2591781"/>
            <a:ext cx="4093352" cy="1133448"/>
          </a:xfrm>
          <a:prstGeom prst="roundRect">
            <a:avLst/>
          </a:prstGeom>
          <a:noFill/>
          <a:ln w="57150">
            <a:solidFill>
              <a:srgbClr val="53969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ea typeface="+mn-lt"/>
                <a:cs typeface="+mn-lt"/>
              </a:rPr>
              <a:t>Education</a:t>
            </a:r>
            <a:endParaRPr lang="en-US" sz="2000" dirty="0">
              <a:solidFill>
                <a:schemeClr val="tx1">
                  <a:lumMod val="75000"/>
                  <a:lumOff val="25000"/>
                </a:schemeClr>
              </a:solidFill>
              <a:latin typeface="Century Gothic"/>
              <a:cs typeface="Calibri"/>
            </a:endParaRPr>
          </a:p>
        </p:txBody>
      </p:sp>
      <p:sp>
        <p:nvSpPr>
          <p:cNvPr id="9" name="Title 1">
            <a:extLst>
              <a:ext uri="{FF2B5EF4-FFF2-40B4-BE49-F238E27FC236}">
                <a16:creationId xmlns:a16="http://schemas.microsoft.com/office/drawing/2014/main" id="{662BEF70-0D01-45BA-8161-1233C3050D3A}"/>
              </a:ext>
            </a:extLst>
          </p:cNvPr>
          <p:cNvSpPr txBox="1">
            <a:spLocks/>
          </p:cNvSpPr>
          <p:nvPr/>
        </p:nvSpPr>
        <p:spPr>
          <a:xfrm>
            <a:off x="-1463" y="250"/>
            <a:ext cx="12202062" cy="1016331"/>
          </a:xfrm>
          <a:prstGeom prst="rect">
            <a:avLst/>
          </a:prstGeom>
          <a:solidFill>
            <a:srgbClr val="4DAEB4"/>
          </a:solidFill>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700" b="1" dirty="0">
                <a:solidFill>
                  <a:schemeClr val="bg1"/>
                </a:solidFill>
                <a:latin typeface="Century Gothic"/>
                <a:cs typeface="Calibri Light"/>
              </a:rPr>
              <a:t>Jobos Bay National Estuarine Research Reserve</a:t>
            </a:r>
          </a:p>
        </p:txBody>
      </p:sp>
      <p:pic>
        <p:nvPicPr>
          <p:cNvPr id="4" name="Picture 7" descr="A body of water surrounded by trees&#10;&#10;Description automatically generated">
            <a:extLst>
              <a:ext uri="{FF2B5EF4-FFF2-40B4-BE49-F238E27FC236}">
                <a16:creationId xmlns:a16="http://schemas.microsoft.com/office/drawing/2014/main" id="{ECE214FC-BA10-4929-8DE9-44DE012AE269}"/>
              </a:ext>
            </a:extLst>
          </p:cNvPr>
          <p:cNvPicPr>
            <a:picLocks noChangeAspect="1"/>
          </p:cNvPicPr>
          <p:nvPr/>
        </p:nvPicPr>
        <p:blipFill rotWithShape="1">
          <a:blip r:embed="rId3"/>
          <a:srcRect l="35115" t="98" r="254" b="-455"/>
          <a:stretch/>
        </p:blipFill>
        <p:spPr>
          <a:xfrm>
            <a:off x="612086" y="1330732"/>
            <a:ext cx="5735049" cy="4981507"/>
          </a:xfrm>
          <a:prstGeom prst="rect">
            <a:avLst/>
          </a:prstGeom>
          <a:ln>
            <a:noFill/>
          </a:ln>
          <a:effectLst>
            <a:outerShdw blurRad="190500" algn="tl" rotWithShape="0">
              <a:srgbClr val="000000">
                <a:alpha val="70000"/>
              </a:srgbClr>
            </a:outerShdw>
          </a:effectLst>
        </p:spPr>
      </p:pic>
      <p:sp>
        <p:nvSpPr>
          <p:cNvPr id="10" name="Text Placeholder 4">
            <a:extLst>
              <a:ext uri="{FF2B5EF4-FFF2-40B4-BE49-F238E27FC236}">
                <a16:creationId xmlns:a16="http://schemas.microsoft.com/office/drawing/2014/main" id="{DEF1773F-CFEA-4F74-888F-6D028C1EC54C}"/>
              </a:ext>
            </a:extLst>
          </p:cNvPr>
          <p:cNvSpPr txBox="1">
            <a:spLocks/>
          </p:cNvSpPr>
          <p:nvPr/>
        </p:nvSpPr>
        <p:spPr>
          <a:xfrm>
            <a:off x="-1760" y="6643877"/>
            <a:ext cx="2244076" cy="262354"/>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sz="1100" dirty="0">
                <a:solidFill>
                  <a:srgbClr val="FFFFFF"/>
                </a:solidFill>
                <a:latin typeface="Century Gothic"/>
              </a:rPr>
              <a:t>Image Credit: JBNERR</a:t>
            </a:r>
            <a:endParaRPr lang="en-US" sz="1100" dirty="0">
              <a:solidFill>
                <a:srgbClr val="FFFFFF"/>
              </a:solidFill>
            </a:endParaRPr>
          </a:p>
        </p:txBody>
      </p:sp>
    </p:spTree>
    <p:extLst>
      <p:ext uri="{BB962C8B-B14F-4D97-AF65-F5344CB8AC3E}">
        <p14:creationId xmlns:p14="http://schemas.microsoft.com/office/powerpoint/2010/main" val="1836581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EA34D2-492A-407F-879F-14B9118B97B5}"/>
              </a:ext>
            </a:extLst>
          </p:cNvPr>
          <p:cNvSpPr txBox="1">
            <a:spLocks/>
          </p:cNvSpPr>
          <p:nvPr/>
        </p:nvSpPr>
        <p:spPr>
          <a:xfrm>
            <a:off x="-1942" y="-3288"/>
            <a:ext cx="5124997" cy="1035285"/>
          </a:xfrm>
          <a:prstGeom prst="rect">
            <a:avLst/>
          </a:prstGeom>
          <a:solidFill>
            <a:srgbClr val="4DAEB4"/>
          </a:solidFill>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Century Gothic"/>
              </a:rPr>
              <a:t>Project Objectives</a:t>
            </a:r>
            <a:endParaRPr lang="en-US" sz="4000" b="1" dirty="0">
              <a:solidFill>
                <a:schemeClr val="bg1"/>
              </a:solidFill>
              <a:cs typeface="Calibri Light"/>
            </a:endParaRPr>
          </a:p>
        </p:txBody>
      </p:sp>
      <p:sp>
        <p:nvSpPr>
          <p:cNvPr id="18" name="Rectangle: Rounded Corners 17">
            <a:extLst>
              <a:ext uri="{FF2B5EF4-FFF2-40B4-BE49-F238E27FC236}">
                <a16:creationId xmlns:a16="http://schemas.microsoft.com/office/drawing/2014/main" id="{BD00EBE8-3618-4EA5-8312-FF1144AAC983}"/>
              </a:ext>
            </a:extLst>
          </p:cNvPr>
          <p:cNvSpPr/>
          <p:nvPr/>
        </p:nvSpPr>
        <p:spPr>
          <a:xfrm>
            <a:off x="5890756" y="1093584"/>
            <a:ext cx="6055096" cy="1409065"/>
          </a:xfrm>
          <a:prstGeom prst="roundRect">
            <a:avLst/>
          </a:prstGeom>
          <a:solidFill>
            <a:srgbClr val="B85A35"/>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700" dirty="0">
                <a:latin typeface="Century Gothic"/>
                <a:ea typeface="+mn-lt"/>
                <a:cs typeface="+mn-lt"/>
              </a:rPr>
              <a:t>Create 2021 </a:t>
            </a:r>
            <a:r>
              <a:rPr lang="en-US" sz="2700" b="1" dirty="0">
                <a:latin typeface="Century Gothic"/>
                <a:ea typeface="+mn-lt"/>
                <a:cs typeface="+mn-lt"/>
              </a:rPr>
              <a:t>LULC analysis</a:t>
            </a:r>
            <a:r>
              <a:rPr lang="en-US" sz="2700" dirty="0">
                <a:latin typeface="Century Gothic"/>
                <a:ea typeface="+mn-lt"/>
                <a:cs typeface="+mn-lt"/>
              </a:rPr>
              <a:t> </a:t>
            </a:r>
          </a:p>
        </p:txBody>
      </p:sp>
      <p:sp>
        <p:nvSpPr>
          <p:cNvPr id="25" name="Rectangle: Rounded Corners 24">
            <a:extLst>
              <a:ext uri="{FF2B5EF4-FFF2-40B4-BE49-F238E27FC236}">
                <a16:creationId xmlns:a16="http://schemas.microsoft.com/office/drawing/2014/main" id="{890E160C-F83D-4D89-B374-75966CEE4A38}"/>
              </a:ext>
            </a:extLst>
          </p:cNvPr>
          <p:cNvSpPr/>
          <p:nvPr/>
        </p:nvSpPr>
        <p:spPr>
          <a:xfrm>
            <a:off x="3068452" y="3117980"/>
            <a:ext cx="6055096" cy="1418472"/>
          </a:xfrm>
          <a:prstGeom prst="roundRect">
            <a:avLst/>
          </a:prstGeom>
          <a:solidFill>
            <a:srgbClr val="607D4F"/>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700" dirty="0">
                <a:latin typeface="Century Gothic"/>
                <a:ea typeface="+mn-lt"/>
                <a:cs typeface="+mn-lt"/>
              </a:rPr>
              <a:t>Analyze hurricane effects on </a:t>
            </a:r>
            <a:r>
              <a:rPr lang="en-US" sz="2700" b="1" dirty="0">
                <a:latin typeface="Century Gothic"/>
                <a:ea typeface="+mn-lt"/>
                <a:cs typeface="+mn-lt"/>
              </a:rPr>
              <a:t>mangroves</a:t>
            </a:r>
            <a:r>
              <a:rPr lang="en-US" sz="2700" dirty="0">
                <a:latin typeface="Century Gothic"/>
                <a:ea typeface="+mn-lt"/>
                <a:cs typeface="+mn-lt"/>
              </a:rPr>
              <a:t> and track recovery</a:t>
            </a:r>
          </a:p>
        </p:txBody>
      </p:sp>
      <p:sp>
        <p:nvSpPr>
          <p:cNvPr id="26" name="Rectangle: Rounded Corners 25">
            <a:extLst>
              <a:ext uri="{FF2B5EF4-FFF2-40B4-BE49-F238E27FC236}">
                <a16:creationId xmlns:a16="http://schemas.microsoft.com/office/drawing/2014/main" id="{78A8DBA7-F014-43E9-BE9D-D2F8679035EC}"/>
              </a:ext>
            </a:extLst>
          </p:cNvPr>
          <p:cNvSpPr/>
          <p:nvPr/>
        </p:nvSpPr>
        <p:spPr>
          <a:xfrm>
            <a:off x="292308" y="5151783"/>
            <a:ext cx="6055096" cy="1399657"/>
          </a:xfrm>
          <a:prstGeom prst="roundRect">
            <a:avLst/>
          </a:prstGeom>
          <a:solidFill>
            <a:srgbClr val="53969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700" b="1" dirty="0">
                <a:latin typeface="Century Gothic"/>
                <a:ea typeface="+mn-lt"/>
                <a:cs typeface="+mn-lt"/>
              </a:rPr>
              <a:t>Compare</a:t>
            </a:r>
            <a:r>
              <a:rPr lang="en-US" sz="2700" dirty="0">
                <a:latin typeface="Century Gothic"/>
                <a:ea typeface="+mn-lt"/>
                <a:cs typeface="+mn-lt"/>
              </a:rPr>
              <a:t> in-situ and satellite </a:t>
            </a:r>
            <a:r>
              <a:rPr lang="en-US" sz="2700" b="1" dirty="0">
                <a:latin typeface="Century Gothic"/>
                <a:ea typeface="+mn-lt"/>
                <a:cs typeface="+mn-lt"/>
              </a:rPr>
              <a:t>water quality data</a:t>
            </a:r>
          </a:p>
        </p:txBody>
      </p:sp>
    </p:spTree>
    <p:extLst>
      <p:ext uri="{BB962C8B-B14F-4D97-AF65-F5344CB8AC3E}">
        <p14:creationId xmlns:p14="http://schemas.microsoft.com/office/powerpoint/2010/main" val="267237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5"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EA34D2-492A-407F-879F-14B9118B97B5}"/>
              </a:ext>
            </a:extLst>
          </p:cNvPr>
          <p:cNvSpPr txBox="1">
            <a:spLocks/>
          </p:cNvSpPr>
          <p:nvPr/>
        </p:nvSpPr>
        <p:spPr>
          <a:xfrm>
            <a:off x="1272836" y="328104"/>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4DAEB4"/>
                </a:solidFill>
                <a:latin typeface="Century Gothic"/>
              </a:rPr>
              <a:t>Methodology: Mangroves</a:t>
            </a:r>
            <a:endParaRPr lang="en-US" dirty="0">
              <a:solidFill>
                <a:srgbClr val="4DAEB4"/>
              </a:solidFill>
              <a:cs typeface="Calibri Light"/>
            </a:endParaRPr>
          </a:p>
        </p:txBody>
      </p:sp>
      <p:sp>
        <p:nvSpPr>
          <p:cNvPr id="17" name="Rectangle: Single Corner Rounded 16">
            <a:extLst>
              <a:ext uri="{FF2B5EF4-FFF2-40B4-BE49-F238E27FC236}">
                <a16:creationId xmlns:a16="http://schemas.microsoft.com/office/drawing/2014/main" id="{877D39FE-5678-44CA-B365-5E547D4F4779}"/>
              </a:ext>
            </a:extLst>
          </p:cNvPr>
          <p:cNvSpPr/>
          <p:nvPr/>
        </p:nvSpPr>
        <p:spPr>
          <a:xfrm>
            <a:off x="8235227" y="1199438"/>
            <a:ext cx="1413596" cy="388161"/>
          </a:xfrm>
          <a:prstGeom prst="round1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rgbClr val="779466"/>
                </a:solidFill>
                <a:latin typeface="Century Gothic"/>
                <a:cs typeface="Calibri"/>
              </a:rPr>
              <a:t>ArcGIS Pro</a:t>
            </a:r>
            <a:endParaRPr lang="en-US" b="1" dirty="0">
              <a:solidFill>
                <a:srgbClr val="779466"/>
              </a:solidFill>
              <a:latin typeface="Century Gothic"/>
            </a:endParaRPr>
          </a:p>
        </p:txBody>
      </p:sp>
      <p:grpSp>
        <p:nvGrpSpPr>
          <p:cNvPr id="7" name="Group 6">
            <a:extLst>
              <a:ext uri="{FF2B5EF4-FFF2-40B4-BE49-F238E27FC236}">
                <a16:creationId xmlns:a16="http://schemas.microsoft.com/office/drawing/2014/main" id="{727225F6-544E-4C73-94B8-58949553AC47}"/>
              </a:ext>
            </a:extLst>
          </p:cNvPr>
          <p:cNvGrpSpPr/>
          <p:nvPr/>
        </p:nvGrpSpPr>
        <p:grpSpPr>
          <a:xfrm>
            <a:off x="222779" y="675215"/>
            <a:ext cx="11551222" cy="5315318"/>
            <a:chOff x="461962" y="569382"/>
            <a:chExt cx="11551222" cy="5315318"/>
          </a:xfrm>
        </p:grpSpPr>
        <p:sp>
          <p:nvSpPr>
            <p:cNvPr id="13" name="TextBox 12">
              <a:extLst>
                <a:ext uri="{FF2B5EF4-FFF2-40B4-BE49-F238E27FC236}">
                  <a16:creationId xmlns:a16="http://schemas.microsoft.com/office/drawing/2014/main" id="{3A54A041-61B8-469A-BB67-1C3DA98BBB99}"/>
                </a:ext>
              </a:extLst>
            </p:cNvPr>
            <p:cNvSpPr txBox="1"/>
            <p:nvPr/>
          </p:nvSpPr>
          <p:spPr>
            <a:xfrm>
              <a:off x="461962" y="1768192"/>
              <a:ext cx="18541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435837"/>
                  </a:solidFill>
                  <a:latin typeface="Century Gothic"/>
                  <a:cs typeface="Calibri"/>
                </a:rPr>
                <a:t>Landsat 8 OLI</a:t>
              </a:r>
            </a:p>
          </p:txBody>
        </p:sp>
        <p:sp>
          <p:nvSpPr>
            <p:cNvPr id="15" name="Rectangle: Single Corner Rounded 14">
              <a:extLst>
                <a:ext uri="{FF2B5EF4-FFF2-40B4-BE49-F238E27FC236}">
                  <a16:creationId xmlns:a16="http://schemas.microsoft.com/office/drawing/2014/main" id="{82DCE150-9319-426D-9A7D-CB131986048E}"/>
                </a:ext>
              </a:extLst>
            </p:cNvPr>
            <p:cNvSpPr/>
            <p:nvPr/>
          </p:nvSpPr>
          <p:spPr>
            <a:xfrm>
              <a:off x="3772557" y="4134533"/>
              <a:ext cx="4089797" cy="500063"/>
            </a:xfrm>
            <a:prstGeom prst="round1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rgbClr val="435837"/>
                  </a:solidFill>
                  <a:latin typeface="Century Gothic"/>
                  <a:cs typeface="Calibri"/>
                </a:rPr>
                <a:t>Google Earth Engine</a:t>
              </a:r>
              <a:endParaRPr lang="en-US" b="1" dirty="0">
                <a:solidFill>
                  <a:srgbClr val="435837"/>
                </a:solidFill>
                <a:latin typeface="Century Gothic"/>
              </a:endParaRPr>
            </a:p>
          </p:txBody>
        </p:sp>
        <p:sp>
          <p:nvSpPr>
            <p:cNvPr id="6" name="Arrow: Right 5">
              <a:extLst>
                <a:ext uri="{FF2B5EF4-FFF2-40B4-BE49-F238E27FC236}">
                  <a16:creationId xmlns:a16="http://schemas.microsoft.com/office/drawing/2014/main" id="{1D5C0765-9F1F-4DE4-B431-26EB4D182269}"/>
                </a:ext>
              </a:extLst>
            </p:cNvPr>
            <p:cNvSpPr/>
            <p:nvPr/>
          </p:nvSpPr>
          <p:spPr>
            <a:xfrm>
              <a:off x="3311256" y="3096899"/>
              <a:ext cx="286313" cy="277326"/>
            </a:xfrm>
            <a:prstGeom prst="rightArrow">
              <a:avLst/>
            </a:prstGeom>
            <a:solidFill>
              <a:srgbClr val="435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Bent-Up 7">
              <a:extLst>
                <a:ext uri="{FF2B5EF4-FFF2-40B4-BE49-F238E27FC236}">
                  <a16:creationId xmlns:a16="http://schemas.microsoft.com/office/drawing/2014/main" id="{165DFE0C-EE2B-4157-80EA-3168EDC0FF80}"/>
                </a:ext>
              </a:extLst>
            </p:cNvPr>
            <p:cNvSpPr/>
            <p:nvPr/>
          </p:nvSpPr>
          <p:spPr>
            <a:xfrm>
              <a:off x="10012002" y="2169160"/>
              <a:ext cx="444631" cy="732234"/>
            </a:xfrm>
            <a:prstGeom prst="bentUpArrow">
              <a:avLst/>
            </a:prstGeom>
            <a:solidFill>
              <a:srgbClr val="7794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Arrow: Bent-Up 23">
              <a:extLst>
                <a:ext uri="{FF2B5EF4-FFF2-40B4-BE49-F238E27FC236}">
                  <a16:creationId xmlns:a16="http://schemas.microsoft.com/office/drawing/2014/main" id="{72493F0B-A8C8-404E-B8BF-160CC2814252}"/>
                </a:ext>
              </a:extLst>
            </p:cNvPr>
            <p:cNvSpPr/>
            <p:nvPr/>
          </p:nvSpPr>
          <p:spPr>
            <a:xfrm flipV="1">
              <a:off x="10044743" y="3547709"/>
              <a:ext cx="410765" cy="732234"/>
            </a:xfrm>
            <a:prstGeom prst="bentUpArrow">
              <a:avLst/>
            </a:prstGeom>
            <a:solidFill>
              <a:srgbClr val="7794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Rounded Corners 1">
              <a:extLst>
                <a:ext uri="{FF2B5EF4-FFF2-40B4-BE49-F238E27FC236}">
                  <a16:creationId xmlns:a16="http://schemas.microsoft.com/office/drawing/2014/main" id="{4F108F59-0DD3-4E5C-A281-C18B392DAE33}"/>
                </a:ext>
              </a:extLst>
            </p:cNvPr>
            <p:cNvSpPr/>
            <p:nvPr/>
          </p:nvSpPr>
          <p:spPr>
            <a:xfrm>
              <a:off x="1465273" y="2529326"/>
              <a:ext cx="1888557" cy="1421233"/>
            </a:xfrm>
            <a:prstGeom prst="roundRect">
              <a:avLst/>
            </a:prstGeom>
            <a:solidFill>
              <a:srgbClr val="43583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Century Gothic"/>
                  <a:ea typeface="+mn-lt"/>
                  <a:cs typeface="+mn-lt"/>
                </a:rPr>
                <a:t>January – June composites</a:t>
              </a:r>
              <a:endParaRPr lang="en-US" sz="2000" dirty="0">
                <a:latin typeface="Century Gothic"/>
                <a:ea typeface="Calibri"/>
                <a:cs typeface="Calibri"/>
              </a:endParaRPr>
            </a:p>
          </p:txBody>
        </p:sp>
        <p:sp>
          <p:nvSpPr>
            <p:cNvPr id="30" name="Rectangle: Rounded Corners 29">
              <a:extLst>
                <a:ext uri="{FF2B5EF4-FFF2-40B4-BE49-F238E27FC236}">
                  <a16:creationId xmlns:a16="http://schemas.microsoft.com/office/drawing/2014/main" id="{CAA0EF24-6629-4D92-BC49-CC203CB5205C}"/>
                </a:ext>
              </a:extLst>
            </p:cNvPr>
            <p:cNvSpPr/>
            <p:nvPr/>
          </p:nvSpPr>
          <p:spPr>
            <a:xfrm>
              <a:off x="3668636" y="2529325"/>
              <a:ext cx="1902935" cy="1421233"/>
            </a:xfrm>
            <a:prstGeom prst="roundRect">
              <a:avLst/>
            </a:prstGeom>
            <a:solidFill>
              <a:srgbClr val="43583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Century Gothic"/>
                  <a:ea typeface="+mn-lt"/>
                  <a:cs typeface="+mn-lt"/>
                </a:rPr>
                <a:t>Mask, threshold, apply indices</a:t>
              </a:r>
              <a:endParaRPr lang="en-US" dirty="0"/>
            </a:p>
          </p:txBody>
        </p:sp>
        <p:sp>
          <p:nvSpPr>
            <p:cNvPr id="33" name="Rectangle: Rounded Corners 32">
              <a:extLst>
                <a:ext uri="{FF2B5EF4-FFF2-40B4-BE49-F238E27FC236}">
                  <a16:creationId xmlns:a16="http://schemas.microsoft.com/office/drawing/2014/main" id="{3730755F-B9B7-452C-86E2-92E91F556A15}"/>
                </a:ext>
              </a:extLst>
            </p:cNvPr>
            <p:cNvSpPr/>
            <p:nvPr/>
          </p:nvSpPr>
          <p:spPr>
            <a:xfrm>
              <a:off x="10052740" y="569382"/>
              <a:ext cx="1960444" cy="1464365"/>
            </a:xfrm>
            <a:prstGeom prst="roundRect">
              <a:avLst/>
            </a:prstGeom>
            <a:solidFill>
              <a:srgbClr val="7794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Century Gothic"/>
                  <a:cs typeface="Calibri"/>
                </a:rPr>
                <a:t> Mangrove extent maps</a:t>
              </a:r>
              <a:endParaRPr lang="en-US" dirty="0"/>
            </a:p>
          </p:txBody>
        </p:sp>
        <p:sp>
          <p:nvSpPr>
            <p:cNvPr id="34" name="Rectangle: Rounded Corners 33">
              <a:extLst>
                <a:ext uri="{FF2B5EF4-FFF2-40B4-BE49-F238E27FC236}">
                  <a16:creationId xmlns:a16="http://schemas.microsoft.com/office/drawing/2014/main" id="{830FC634-EDCC-4726-B62F-6B8D51AFA4BE}"/>
                </a:ext>
              </a:extLst>
            </p:cNvPr>
            <p:cNvSpPr/>
            <p:nvPr/>
          </p:nvSpPr>
          <p:spPr>
            <a:xfrm>
              <a:off x="10047825" y="4420335"/>
              <a:ext cx="1960444" cy="1464365"/>
            </a:xfrm>
            <a:prstGeom prst="roundRect">
              <a:avLst/>
            </a:prstGeom>
            <a:solidFill>
              <a:srgbClr val="A1C28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bg1"/>
                  </a:solidFill>
                  <a:latin typeface="Century Gothic"/>
                  <a:cs typeface="Calibri"/>
                </a:rPr>
                <a:t>Assess accuracy</a:t>
              </a:r>
            </a:p>
          </p:txBody>
        </p:sp>
        <p:sp>
          <p:nvSpPr>
            <p:cNvPr id="27" name="Rectangle: Rounded Corners 26">
              <a:extLst>
                <a:ext uri="{FF2B5EF4-FFF2-40B4-BE49-F238E27FC236}">
                  <a16:creationId xmlns:a16="http://schemas.microsoft.com/office/drawing/2014/main" id="{3495DF0F-6507-4105-BE2C-B35705687337}"/>
                </a:ext>
              </a:extLst>
            </p:cNvPr>
            <p:cNvSpPr/>
            <p:nvPr/>
          </p:nvSpPr>
          <p:spPr>
            <a:xfrm>
              <a:off x="5912302" y="2529324"/>
              <a:ext cx="1902935" cy="1421233"/>
            </a:xfrm>
            <a:prstGeom prst="roundRect">
              <a:avLst/>
            </a:prstGeom>
            <a:solidFill>
              <a:srgbClr val="43583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Century Gothic"/>
                  <a:ea typeface="Calibri"/>
                  <a:cs typeface="Calibri"/>
                </a:rPr>
                <a:t>Train mangrove model</a:t>
              </a:r>
            </a:p>
          </p:txBody>
        </p:sp>
        <p:sp>
          <p:nvSpPr>
            <p:cNvPr id="29" name="Rectangle: Rounded Corners 28">
              <a:extLst>
                <a:ext uri="{FF2B5EF4-FFF2-40B4-BE49-F238E27FC236}">
                  <a16:creationId xmlns:a16="http://schemas.microsoft.com/office/drawing/2014/main" id="{365297BB-E27E-4908-9AD0-F929FC47B648}"/>
                </a:ext>
              </a:extLst>
            </p:cNvPr>
            <p:cNvSpPr/>
            <p:nvPr/>
          </p:nvSpPr>
          <p:spPr>
            <a:xfrm>
              <a:off x="8153940" y="2529325"/>
              <a:ext cx="1888557" cy="1421233"/>
            </a:xfrm>
            <a:prstGeom prst="roundRect">
              <a:avLst/>
            </a:prstGeom>
            <a:solidFill>
              <a:srgbClr val="43583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Century Gothic"/>
                  <a:ea typeface="Calibri"/>
                  <a:cs typeface="Calibri"/>
                </a:rPr>
                <a:t>Quantify mangrove extent</a:t>
              </a:r>
            </a:p>
          </p:txBody>
        </p:sp>
        <p:sp>
          <p:nvSpPr>
            <p:cNvPr id="35" name="Arrow: Right 34">
              <a:extLst>
                <a:ext uri="{FF2B5EF4-FFF2-40B4-BE49-F238E27FC236}">
                  <a16:creationId xmlns:a16="http://schemas.microsoft.com/office/drawing/2014/main" id="{3108F4F4-3F78-4CC9-B5A8-231D61A3EA6D}"/>
                </a:ext>
              </a:extLst>
            </p:cNvPr>
            <p:cNvSpPr/>
            <p:nvPr/>
          </p:nvSpPr>
          <p:spPr>
            <a:xfrm>
              <a:off x="7804172" y="3096898"/>
              <a:ext cx="286313" cy="277326"/>
            </a:xfrm>
            <a:prstGeom prst="rightArrow">
              <a:avLst/>
            </a:prstGeom>
            <a:solidFill>
              <a:srgbClr val="435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FF50487F-35EF-4991-8759-D6317F4F6979}"/>
                </a:ext>
              </a:extLst>
            </p:cNvPr>
            <p:cNvPicPr>
              <a:picLocks noChangeAspect="1"/>
            </p:cNvPicPr>
            <p:nvPr/>
          </p:nvPicPr>
          <p:blipFill>
            <a:blip r:embed="rId3"/>
            <a:stretch>
              <a:fillRect/>
            </a:stretch>
          </p:blipFill>
          <p:spPr>
            <a:xfrm>
              <a:off x="471502" y="2204467"/>
              <a:ext cx="1686990" cy="1391924"/>
            </a:xfrm>
            <a:prstGeom prst="rect">
              <a:avLst/>
            </a:prstGeom>
          </p:spPr>
        </p:pic>
        <p:sp>
          <p:nvSpPr>
            <p:cNvPr id="37" name="Arrow: Right 36">
              <a:extLst>
                <a:ext uri="{FF2B5EF4-FFF2-40B4-BE49-F238E27FC236}">
                  <a16:creationId xmlns:a16="http://schemas.microsoft.com/office/drawing/2014/main" id="{FE45AF32-607C-4983-AC59-2555C1D58095}"/>
                </a:ext>
              </a:extLst>
            </p:cNvPr>
            <p:cNvSpPr/>
            <p:nvPr/>
          </p:nvSpPr>
          <p:spPr>
            <a:xfrm>
              <a:off x="5533755" y="3096899"/>
              <a:ext cx="286313" cy="277326"/>
            </a:xfrm>
            <a:prstGeom prst="rightArrow">
              <a:avLst/>
            </a:prstGeom>
            <a:solidFill>
              <a:srgbClr val="435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Rectangle: Single Corner Rounded 21">
            <a:extLst>
              <a:ext uri="{FF2B5EF4-FFF2-40B4-BE49-F238E27FC236}">
                <a16:creationId xmlns:a16="http://schemas.microsoft.com/office/drawing/2014/main" id="{AE8B0406-3649-4138-9F34-2F958DF51704}"/>
              </a:ext>
            </a:extLst>
          </p:cNvPr>
          <p:cNvSpPr/>
          <p:nvPr/>
        </p:nvSpPr>
        <p:spPr>
          <a:xfrm>
            <a:off x="7421605" y="5032091"/>
            <a:ext cx="2573529" cy="388161"/>
          </a:xfrm>
          <a:prstGeom prst="round1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rgbClr val="A1C28D"/>
                </a:solidFill>
                <a:latin typeface="Century Gothic"/>
                <a:cs typeface="Calibri"/>
              </a:rPr>
              <a:t>ArcGIS Pro &amp;</a:t>
            </a:r>
          </a:p>
          <a:p>
            <a:pPr algn="ctr"/>
            <a:r>
              <a:rPr lang="en-US" b="1" dirty="0">
                <a:solidFill>
                  <a:srgbClr val="A1C28D"/>
                </a:solidFill>
                <a:latin typeface="Century Gothic"/>
                <a:cs typeface="Calibri"/>
              </a:rPr>
              <a:t> Google Earth Pro</a:t>
            </a:r>
            <a:endParaRPr lang="en-US" b="1" dirty="0">
              <a:solidFill>
                <a:srgbClr val="A1C28D"/>
              </a:solidFill>
              <a:latin typeface="Century Gothic"/>
            </a:endParaRPr>
          </a:p>
        </p:txBody>
      </p:sp>
      <p:sp>
        <p:nvSpPr>
          <p:cNvPr id="23" name="Text Placeholder 4">
            <a:extLst>
              <a:ext uri="{FF2B5EF4-FFF2-40B4-BE49-F238E27FC236}">
                <a16:creationId xmlns:a16="http://schemas.microsoft.com/office/drawing/2014/main" id="{DEF1773F-CFEA-4F74-888F-6D028C1EC54C}"/>
              </a:ext>
            </a:extLst>
          </p:cNvPr>
          <p:cNvSpPr txBox="1">
            <a:spLocks/>
          </p:cNvSpPr>
          <p:nvPr/>
        </p:nvSpPr>
        <p:spPr>
          <a:xfrm>
            <a:off x="-1760" y="6643877"/>
            <a:ext cx="2244076" cy="262354"/>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sz="1100" dirty="0">
                <a:solidFill>
                  <a:srgbClr val="FFFFFF"/>
                </a:solidFill>
                <a:latin typeface="Century Gothic"/>
              </a:rPr>
              <a:t>Image Credit: NASA</a:t>
            </a:r>
            <a:endParaRPr lang="en-US" sz="1100" dirty="0">
              <a:solidFill>
                <a:srgbClr val="FFFFFF"/>
              </a:solidFill>
            </a:endParaRPr>
          </a:p>
        </p:txBody>
      </p:sp>
    </p:spTree>
    <p:extLst>
      <p:ext uri="{BB962C8B-B14F-4D97-AF65-F5344CB8AC3E}">
        <p14:creationId xmlns:p14="http://schemas.microsoft.com/office/powerpoint/2010/main" val="3986103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2" descr="Map&#10;&#10;Description automatically generated">
            <a:extLst>
              <a:ext uri="{FF2B5EF4-FFF2-40B4-BE49-F238E27FC236}">
                <a16:creationId xmlns:a16="http://schemas.microsoft.com/office/drawing/2014/main" id="{B1707CED-D488-46EB-8CAB-692F0E5F746C}"/>
              </a:ext>
            </a:extLst>
          </p:cNvPr>
          <p:cNvPicPr>
            <a:picLocks noChangeAspect="1"/>
          </p:cNvPicPr>
          <p:nvPr/>
        </p:nvPicPr>
        <p:blipFill>
          <a:blip r:embed="rId3"/>
          <a:stretch>
            <a:fillRect/>
          </a:stretch>
        </p:blipFill>
        <p:spPr>
          <a:xfrm>
            <a:off x="644323" y="873823"/>
            <a:ext cx="10874415" cy="5119998"/>
          </a:xfrm>
          <a:prstGeom prst="rect">
            <a:avLst/>
          </a:prstGeom>
          <a:ln>
            <a:noFill/>
          </a:ln>
          <a:effectLst>
            <a:outerShdw blurRad="190500" algn="tl" rotWithShape="0">
              <a:srgbClr val="000000">
                <a:alpha val="70000"/>
              </a:srgbClr>
            </a:outerShdw>
          </a:effectLst>
        </p:spPr>
      </p:pic>
      <p:sp>
        <p:nvSpPr>
          <p:cNvPr id="4" name="Title 1">
            <a:extLst>
              <a:ext uri="{FF2B5EF4-FFF2-40B4-BE49-F238E27FC236}">
                <a16:creationId xmlns:a16="http://schemas.microsoft.com/office/drawing/2014/main" id="{9EEA34D2-492A-407F-879F-14B9118B97B5}"/>
              </a:ext>
            </a:extLst>
          </p:cNvPr>
          <p:cNvSpPr txBox="1">
            <a:spLocks/>
          </p:cNvSpPr>
          <p:nvPr/>
        </p:nvSpPr>
        <p:spPr>
          <a:xfrm>
            <a:off x="1272836" y="328104"/>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4DAEB4"/>
                </a:solidFill>
                <a:latin typeface="Century Gothic"/>
              </a:rPr>
              <a:t>Results: Mangroves</a:t>
            </a:r>
            <a:endParaRPr lang="en-US">
              <a:solidFill>
                <a:srgbClr val="4DAEB4"/>
              </a:solidFill>
              <a:cs typeface="Calibri Light"/>
            </a:endParaRPr>
          </a:p>
        </p:txBody>
      </p:sp>
      <p:sp>
        <p:nvSpPr>
          <p:cNvPr id="6" name="Text Placeholder 4">
            <a:extLst>
              <a:ext uri="{FF2B5EF4-FFF2-40B4-BE49-F238E27FC236}">
                <a16:creationId xmlns:a16="http://schemas.microsoft.com/office/drawing/2014/main" id="{64609376-BDA7-4296-91BC-E25644CB6D5C}"/>
              </a:ext>
            </a:extLst>
          </p:cNvPr>
          <p:cNvSpPr txBox="1">
            <a:spLocks/>
          </p:cNvSpPr>
          <p:nvPr/>
        </p:nvSpPr>
        <p:spPr>
          <a:xfrm>
            <a:off x="8482324" y="5546424"/>
            <a:ext cx="3445002" cy="27432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400" b="1"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ndParaRPr>
          </a:p>
        </p:txBody>
      </p:sp>
      <p:grpSp>
        <p:nvGrpSpPr>
          <p:cNvPr id="3" name="Group 2">
            <a:extLst>
              <a:ext uri="{FF2B5EF4-FFF2-40B4-BE49-F238E27FC236}">
                <a16:creationId xmlns:a16="http://schemas.microsoft.com/office/drawing/2014/main" id="{424D6F24-8048-1C94-B524-97BC4B0DF215}"/>
              </a:ext>
            </a:extLst>
          </p:cNvPr>
          <p:cNvGrpSpPr/>
          <p:nvPr/>
        </p:nvGrpSpPr>
        <p:grpSpPr>
          <a:xfrm>
            <a:off x="674928" y="1213754"/>
            <a:ext cx="10343437" cy="4801465"/>
            <a:chOff x="674928" y="1213754"/>
            <a:chExt cx="10343437" cy="4801465"/>
          </a:xfrm>
        </p:grpSpPr>
        <p:grpSp>
          <p:nvGrpSpPr>
            <p:cNvPr id="20" name="Group 19">
              <a:extLst>
                <a:ext uri="{FF2B5EF4-FFF2-40B4-BE49-F238E27FC236}">
                  <a16:creationId xmlns:a16="http://schemas.microsoft.com/office/drawing/2014/main" id="{CA42CB23-6072-475B-AC36-E2C1EE69C538}"/>
                </a:ext>
              </a:extLst>
            </p:cNvPr>
            <p:cNvGrpSpPr/>
            <p:nvPr/>
          </p:nvGrpSpPr>
          <p:grpSpPr>
            <a:xfrm>
              <a:off x="7946301" y="4685743"/>
              <a:ext cx="3072064" cy="797121"/>
              <a:chOff x="9622589" y="1596189"/>
              <a:chExt cx="3072064" cy="797121"/>
            </a:xfrm>
          </p:grpSpPr>
          <p:sp>
            <p:nvSpPr>
              <p:cNvPr id="16" name="Rectangle 15">
                <a:extLst>
                  <a:ext uri="{FF2B5EF4-FFF2-40B4-BE49-F238E27FC236}">
                    <a16:creationId xmlns:a16="http://schemas.microsoft.com/office/drawing/2014/main" id="{7752101B-7D42-4CA5-9BEB-57A31D4EE1FC}"/>
                  </a:ext>
                </a:extLst>
              </p:cNvPr>
              <p:cNvSpPr/>
              <p:nvPr/>
            </p:nvSpPr>
            <p:spPr>
              <a:xfrm>
                <a:off x="9622589" y="1715168"/>
                <a:ext cx="254000" cy="147053"/>
              </a:xfrm>
              <a:prstGeom prst="rect">
                <a:avLst/>
              </a:prstGeom>
              <a:solidFill>
                <a:srgbClr val="0073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36A8984-68B0-4E7C-85B1-FCBD8E36B6A7}"/>
                  </a:ext>
                </a:extLst>
              </p:cNvPr>
              <p:cNvSpPr/>
              <p:nvPr/>
            </p:nvSpPr>
            <p:spPr>
              <a:xfrm>
                <a:off x="9627936" y="2134936"/>
                <a:ext cx="254000" cy="147053"/>
              </a:xfrm>
              <a:prstGeom prst="rect">
                <a:avLst/>
              </a:prstGeom>
              <a:solidFill>
                <a:srgbClr val="FFFF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721959D-0A34-4714-B89A-286803691857}"/>
                  </a:ext>
                </a:extLst>
              </p:cNvPr>
              <p:cNvSpPr txBox="1"/>
              <p:nvPr/>
            </p:nvSpPr>
            <p:spPr>
              <a:xfrm>
                <a:off x="9951453" y="159618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2017 Mangrove Extent</a:t>
                </a:r>
                <a:endParaRPr lang="en-US">
                  <a:solidFill>
                    <a:schemeClr val="tx1">
                      <a:lumMod val="75000"/>
                      <a:lumOff val="25000"/>
                    </a:schemeClr>
                  </a:solidFill>
                  <a:latin typeface="Century Gothic"/>
                  <a:ea typeface="Calibri"/>
                  <a:cs typeface="Calibri"/>
                </a:endParaRPr>
              </a:p>
            </p:txBody>
          </p:sp>
          <p:sp>
            <p:nvSpPr>
              <p:cNvPr id="19" name="TextBox 18">
                <a:extLst>
                  <a:ext uri="{FF2B5EF4-FFF2-40B4-BE49-F238E27FC236}">
                    <a16:creationId xmlns:a16="http://schemas.microsoft.com/office/drawing/2014/main" id="{442324AC-66F6-43AF-B624-2AA26948EA37}"/>
                  </a:ext>
                </a:extLst>
              </p:cNvPr>
              <p:cNvSpPr txBox="1"/>
              <p:nvPr/>
            </p:nvSpPr>
            <p:spPr>
              <a:xfrm>
                <a:off x="9951452" y="202397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2018 Mangrove Extent</a:t>
                </a:r>
                <a:endParaRPr lang="en-US">
                  <a:solidFill>
                    <a:schemeClr val="tx1">
                      <a:lumMod val="75000"/>
                      <a:lumOff val="25000"/>
                    </a:schemeClr>
                  </a:solidFill>
                  <a:latin typeface="Century Gothic"/>
                  <a:ea typeface="Calibri"/>
                  <a:cs typeface="Calibri"/>
                </a:endParaRPr>
              </a:p>
            </p:txBody>
          </p:sp>
        </p:grpSp>
        <p:grpSp>
          <p:nvGrpSpPr>
            <p:cNvPr id="13" name="Group 12">
              <a:extLst>
                <a:ext uri="{FF2B5EF4-FFF2-40B4-BE49-F238E27FC236}">
                  <a16:creationId xmlns:a16="http://schemas.microsoft.com/office/drawing/2014/main" id="{BB39C131-483E-4AF1-A510-B415F87B093F}"/>
                </a:ext>
              </a:extLst>
            </p:cNvPr>
            <p:cNvGrpSpPr/>
            <p:nvPr/>
          </p:nvGrpSpPr>
          <p:grpSpPr>
            <a:xfrm>
              <a:off x="841829" y="1213754"/>
              <a:ext cx="3183359" cy="369334"/>
              <a:chOff x="841829" y="1213754"/>
              <a:chExt cx="3183359" cy="369334"/>
            </a:xfrm>
          </p:grpSpPr>
          <p:sp>
            <p:nvSpPr>
              <p:cNvPr id="7" name="TextBox 6">
                <a:extLst>
                  <a:ext uri="{FF2B5EF4-FFF2-40B4-BE49-F238E27FC236}">
                    <a16:creationId xmlns:a16="http://schemas.microsoft.com/office/drawing/2014/main" id="{AE09E26B-AF21-4564-A9A4-613E60B7EC55}"/>
                  </a:ext>
                </a:extLst>
              </p:cNvPr>
              <p:cNvSpPr txBox="1"/>
              <p:nvPr/>
            </p:nvSpPr>
            <p:spPr>
              <a:xfrm>
                <a:off x="841829" y="1213756"/>
                <a:ext cx="2939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rPr>
                  <a:t>0</a:t>
                </a:r>
              </a:p>
            </p:txBody>
          </p:sp>
          <p:sp>
            <p:nvSpPr>
              <p:cNvPr id="21" name="TextBox 20">
                <a:extLst>
                  <a:ext uri="{FF2B5EF4-FFF2-40B4-BE49-F238E27FC236}">
                    <a16:creationId xmlns:a16="http://schemas.microsoft.com/office/drawing/2014/main" id="{8F95564D-46A6-482E-82D1-A47BEA855C8A}"/>
                  </a:ext>
                </a:extLst>
              </p:cNvPr>
              <p:cNvSpPr txBox="1"/>
              <p:nvPr/>
            </p:nvSpPr>
            <p:spPr>
              <a:xfrm>
                <a:off x="1658257" y="1213755"/>
                <a:ext cx="2939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rPr>
                  <a:t>1</a:t>
                </a:r>
              </a:p>
            </p:txBody>
          </p:sp>
          <p:sp>
            <p:nvSpPr>
              <p:cNvPr id="22" name="TextBox 21">
                <a:extLst>
                  <a:ext uri="{FF2B5EF4-FFF2-40B4-BE49-F238E27FC236}">
                    <a16:creationId xmlns:a16="http://schemas.microsoft.com/office/drawing/2014/main" id="{2B5E4ADE-6532-4BBB-90AA-0136036C10CB}"/>
                  </a:ext>
                </a:extLst>
              </p:cNvPr>
              <p:cNvSpPr txBox="1"/>
              <p:nvPr/>
            </p:nvSpPr>
            <p:spPr>
              <a:xfrm>
                <a:off x="2456542" y="1213754"/>
                <a:ext cx="15686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2 Kilometers</a:t>
                </a:r>
              </a:p>
            </p:txBody>
          </p:sp>
        </p:grpSp>
        <p:grpSp>
          <p:nvGrpSpPr>
            <p:cNvPr id="15" name="Group 14">
              <a:extLst>
                <a:ext uri="{FF2B5EF4-FFF2-40B4-BE49-F238E27FC236}">
                  <a16:creationId xmlns:a16="http://schemas.microsoft.com/office/drawing/2014/main" id="{A00698F7-C0E1-469D-AEEA-1D47D7D82D69}"/>
                </a:ext>
              </a:extLst>
            </p:cNvPr>
            <p:cNvGrpSpPr/>
            <p:nvPr/>
          </p:nvGrpSpPr>
          <p:grpSpPr>
            <a:xfrm>
              <a:off x="674928" y="5032848"/>
              <a:ext cx="737705" cy="982371"/>
              <a:chOff x="5478842" y="5010761"/>
              <a:chExt cx="737705" cy="982371"/>
            </a:xfrm>
          </p:grpSpPr>
          <p:pic>
            <p:nvPicPr>
              <p:cNvPr id="24" name="Graphic 24" descr="Direction with solid fill">
                <a:extLst>
                  <a:ext uri="{FF2B5EF4-FFF2-40B4-BE49-F238E27FC236}">
                    <a16:creationId xmlns:a16="http://schemas.microsoft.com/office/drawing/2014/main" id="{6C7F973F-1B6D-4F47-AD4E-EBACFF8ABD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900000">
                <a:off x="5478842" y="5010761"/>
                <a:ext cx="737705" cy="726661"/>
              </a:xfrm>
              <a:prstGeom prst="rect">
                <a:avLst/>
              </a:prstGeom>
            </p:spPr>
          </p:pic>
          <p:sp>
            <p:nvSpPr>
              <p:cNvPr id="25" name="TextBox 24">
                <a:extLst>
                  <a:ext uri="{FF2B5EF4-FFF2-40B4-BE49-F238E27FC236}">
                    <a16:creationId xmlns:a16="http://schemas.microsoft.com/office/drawing/2014/main" id="{21DDEA1B-4B37-433A-927D-DFED83ADC3BA}"/>
                  </a:ext>
                </a:extLst>
              </p:cNvPr>
              <p:cNvSpPr txBox="1"/>
              <p:nvPr/>
            </p:nvSpPr>
            <p:spPr>
              <a:xfrm>
                <a:off x="5665028" y="5516078"/>
                <a:ext cx="368853"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500" b="1">
                    <a:solidFill>
                      <a:schemeClr val="tx1">
                        <a:lumMod val="75000"/>
                        <a:lumOff val="25000"/>
                      </a:schemeClr>
                    </a:solidFill>
                    <a:latin typeface="Century Gothic"/>
                  </a:rPr>
                  <a:t>N</a:t>
                </a:r>
              </a:p>
            </p:txBody>
          </p:sp>
        </p:grpSp>
      </p:grpSp>
    </p:spTree>
    <p:extLst>
      <p:ext uri="{BB962C8B-B14F-4D97-AF65-F5344CB8AC3E}">
        <p14:creationId xmlns:p14="http://schemas.microsoft.com/office/powerpoint/2010/main" val="3926198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8" descr="Map&#10;&#10;Description automatically generated">
            <a:extLst>
              <a:ext uri="{FF2B5EF4-FFF2-40B4-BE49-F238E27FC236}">
                <a16:creationId xmlns:a16="http://schemas.microsoft.com/office/drawing/2014/main" id="{CB1EA740-E35F-4E02-AA58-641DB901CDC3}"/>
              </a:ext>
            </a:extLst>
          </p:cNvPr>
          <p:cNvPicPr>
            <a:picLocks noChangeAspect="1"/>
          </p:cNvPicPr>
          <p:nvPr/>
        </p:nvPicPr>
        <p:blipFill>
          <a:blip r:embed="rId3"/>
          <a:stretch>
            <a:fillRect/>
          </a:stretch>
        </p:blipFill>
        <p:spPr>
          <a:xfrm>
            <a:off x="644324" y="893114"/>
            <a:ext cx="10874415" cy="5129644"/>
          </a:xfrm>
          <a:prstGeom prst="rect">
            <a:avLst/>
          </a:prstGeom>
          <a:ln>
            <a:noFill/>
          </a:ln>
          <a:effectLst>
            <a:outerShdw blurRad="190500" algn="tl" rotWithShape="0">
              <a:srgbClr val="000000">
                <a:alpha val="70000"/>
              </a:srgbClr>
            </a:outerShdw>
          </a:effectLst>
        </p:spPr>
      </p:pic>
      <p:sp>
        <p:nvSpPr>
          <p:cNvPr id="4" name="Title 1">
            <a:extLst>
              <a:ext uri="{FF2B5EF4-FFF2-40B4-BE49-F238E27FC236}">
                <a16:creationId xmlns:a16="http://schemas.microsoft.com/office/drawing/2014/main" id="{9EEA34D2-492A-407F-879F-14B9118B97B5}"/>
              </a:ext>
            </a:extLst>
          </p:cNvPr>
          <p:cNvSpPr txBox="1">
            <a:spLocks/>
          </p:cNvSpPr>
          <p:nvPr/>
        </p:nvSpPr>
        <p:spPr>
          <a:xfrm>
            <a:off x="1272836" y="328104"/>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4DAEB4"/>
                </a:solidFill>
                <a:latin typeface="Century Gothic"/>
              </a:rPr>
              <a:t>Results: Mangroves</a:t>
            </a:r>
            <a:endParaRPr lang="en-US">
              <a:solidFill>
                <a:srgbClr val="4DAEB4"/>
              </a:solidFill>
              <a:cs typeface="Calibri Light"/>
            </a:endParaRPr>
          </a:p>
        </p:txBody>
      </p:sp>
      <p:sp>
        <p:nvSpPr>
          <p:cNvPr id="6" name="Text Placeholder 4">
            <a:extLst>
              <a:ext uri="{FF2B5EF4-FFF2-40B4-BE49-F238E27FC236}">
                <a16:creationId xmlns:a16="http://schemas.microsoft.com/office/drawing/2014/main" id="{64609376-BDA7-4296-91BC-E25644CB6D5C}"/>
              </a:ext>
            </a:extLst>
          </p:cNvPr>
          <p:cNvSpPr txBox="1">
            <a:spLocks/>
          </p:cNvSpPr>
          <p:nvPr/>
        </p:nvSpPr>
        <p:spPr>
          <a:xfrm>
            <a:off x="8482324" y="5546424"/>
            <a:ext cx="3445002" cy="27432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400" b="1"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ndParaRPr>
          </a:p>
        </p:txBody>
      </p:sp>
      <p:grpSp>
        <p:nvGrpSpPr>
          <p:cNvPr id="12" name="Group 11">
            <a:extLst>
              <a:ext uri="{FF2B5EF4-FFF2-40B4-BE49-F238E27FC236}">
                <a16:creationId xmlns:a16="http://schemas.microsoft.com/office/drawing/2014/main" id="{1D233F75-AD54-4574-A1E1-52C5EE138488}"/>
              </a:ext>
            </a:extLst>
          </p:cNvPr>
          <p:cNvGrpSpPr/>
          <p:nvPr/>
        </p:nvGrpSpPr>
        <p:grpSpPr>
          <a:xfrm>
            <a:off x="7937834" y="4661401"/>
            <a:ext cx="3072064" cy="797121"/>
            <a:chOff x="9622589" y="1596189"/>
            <a:chExt cx="3072064" cy="797121"/>
          </a:xfrm>
        </p:grpSpPr>
        <p:sp>
          <p:nvSpPr>
            <p:cNvPr id="5" name="Rectangle 4">
              <a:extLst>
                <a:ext uri="{FF2B5EF4-FFF2-40B4-BE49-F238E27FC236}">
                  <a16:creationId xmlns:a16="http://schemas.microsoft.com/office/drawing/2014/main" id="{E38B2C59-973E-4D62-A194-CD79B6A6ACE7}"/>
                </a:ext>
              </a:extLst>
            </p:cNvPr>
            <p:cNvSpPr/>
            <p:nvPr/>
          </p:nvSpPr>
          <p:spPr>
            <a:xfrm>
              <a:off x="9622589" y="1715168"/>
              <a:ext cx="254000" cy="147053"/>
            </a:xfrm>
            <a:prstGeom prst="rect">
              <a:avLst/>
            </a:prstGeom>
            <a:solidFill>
              <a:srgbClr val="FFFF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FBA879D-36A9-41F3-9494-BBBED64DD46E}"/>
                </a:ext>
              </a:extLst>
            </p:cNvPr>
            <p:cNvSpPr/>
            <p:nvPr/>
          </p:nvSpPr>
          <p:spPr>
            <a:xfrm>
              <a:off x="9627936" y="2134936"/>
              <a:ext cx="254000" cy="147053"/>
            </a:xfrm>
            <a:prstGeom prst="rect">
              <a:avLst/>
            </a:prstGeom>
            <a:solidFill>
              <a:srgbClr val="004D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8C45C6E-F343-4073-A660-A539A7716954}"/>
                </a:ext>
              </a:extLst>
            </p:cNvPr>
            <p:cNvSpPr txBox="1"/>
            <p:nvPr/>
          </p:nvSpPr>
          <p:spPr>
            <a:xfrm>
              <a:off x="9951453" y="159618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a:rPr>
                <a:t>2018 Mangrove Extent</a:t>
              </a:r>
              <a:endParaRPr lang="en-US">
                <a:latin typeface="Century Gothic"/>
                <a:ea typeface="Calibri"/>
                <a:cs typeface="Calibri"/>
              </a:endParaRPr>
            </a:p>
          </p:txBody>
        </p:sp>
        <p:sp>
          <p:nvSpPr>
            <p:cNvPr id="11" name="TextBox 10">
              <a:extLst>
                <a:ext uri="{FF2B5EF4-FFF2-40B4-BE49-F238E27FC236}">
                  <a16:creationId xmlns:a16="http://schemas.microsoft.com/office/drawing/2014/main" id="{A96C7E01-7AFD-4FFB-8CEA-2DD1AF2612ED}"/>
                </a:ext>
              </a:extLst>
            </p:cNvPr>
            <p:cNvSpPr txBox="1"/>
            <p:nvPr/>
          </p:nvSpPr>
          <p:spPr>
            <a:xfrm>
              <a:off x="9951452" y="202397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a:rPr>
                <a:t>2021 Mangrove Extent</a:t>
              </a:r>
              <a:endParaRPr lang="en-US">
                <a:latin typeface="Century Gothic"/>
                <a:ea typeface="Calibri"/>
                <a:cs typeface="Calibri"/>
              </a:endParaRPr>
            </a:p>
          </p:txBody>
        </p:sp>
      </p:grpSp>
      <p:grpSp>
        <p:nvGrpSpPr>
          <p:cNvPr id="13" name="Group 12">
            <a:extLst>
              <a:ext uri="{FF2B5EF4-FFF2-40B4-BE49-F238E27FC236}">
                <a16:creationId xmlns:a16="http://schemas.microsoft.com/office/drawing/2014/main" id="{BB39C131-483E-4AF1-A510-B415F87B093F}"/>
              </a:ext>
            </a:extLst>
          </p:cNvPr>
          <p:cNvGrpSpPr/>
          <p:nvPr/>
        </p:nvGrpSpPr>
        <p:grpSpPr>
          <a:xfrm>
            <a:off x="841829" y="1213754"/>
            <a:ext cx="3191780" cy="369334"/>
            <a:chOff x="841829" y="1213754"/>
            <a:chExt cx="3191780" cy="369334"/>
          </a:xfrm>
        </p:grpSpPr>
        <p:sp>
          <p:nvSpPr>
            <p:cNvPr id="7" name="TextBox 6">
              <a:extLst>
                <a:ext uri="{FF2B5EF4-FFF2-40B4-BE49-F238E27FC236}">
                  <a16:creationId xmlns:a16="http://schemas.microsoft.com/office/drawing/2014/main" id="{AE09E26B-AF21-4564-A9A4-613E60B7EC55}"/>
                </a:ext>
              </a:extLst>
            </p:cNvPr>
            <p:cNvSpPr txBox="1"/>
            <p:nvPr/>
          </p:nvSpPr>
          <p:spPr>
            <a:xfrm>
              <a:off x="841829" y="1213756"/>
              <a:ext cx="2939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rPr>
                <a:t>0</a:t>
              </a:r>
            </a:p>
          </p:txBody>
        </p:sp>
        <p:sp>
          <p:nvSpPr>
            <p:cNvPr id="21" name="TextBox 20">
              <a:extLst>
                <a:ext uri="{FF2B5EF4-FFF2-40B4-BE49-F238E27FC236}">
                  <a16:creationId xmlns:a16="http://schemas.microsoft.com/office/drawing/2014/main" id="{8F95564D-46A6-482E-82D1-A47BEA855C8A}"/>
                </a:ext>
              </a:extLst>
            </p:cNvPr>
            <p:cNvSpPr txBox="1"/>
            <p:nvPr/>
          </p:nvSpPr>
          <p:spPr>
            <a:xfrm>
              <a:off x="1658257" y="1213755"/>
              <a:ext cx="2939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rPr>
                <a:t>1</a:t>
              </a:r>
            </a:p>
          </p:txBody>
        </p:sp>
        <p:sp>
          <p:nvSpPr>
            <p:cNvPr id="22" name="TextBox 21">
              <a:extLst>
                <a:ext uri="{FF2B5EF4-FFF2-40B4-BE49-F238E27FC236}">
                  <a16:creationId xmlns:a16="http://schemas.microsoft.com/office/drawing/2014/main" id="{2B5E4ADE-6532-4BBB-90AA-0136036C10CB}"/>
                </a:ext>
              </a:extLst>
            </p:cNvPr>
            <p:cNvSpPr txBox="1"/>
            <p:nvPr/>
          </p:nvSpPr>
          <p:spPr>
            <a:xfrm>
              <a:off x="2456542" y="1213754"/>
              <a:ext cx="15770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2 Kilometers</a:t>
              </a:r>
            </a:p>
          </p:txBody>
        </p:sp>
      </p:grpSp>
      <p:pic>
        <p:nvPicPr>
          <p:cNvPr id="29" name="Graphic 24" descr="Direction with solid fill">
            <a:extLst>
              <a:ext uri="{FF2B5EF4-FFF2-40B4-BE49-F238E27FC236}">
                <a16:creationId xmlns:a16="http://schemas.microsoft.com/office/drawing/2014/main" id="{E6521B96-C777-48EC-84FD-31013A657E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900000">
            <a:off x="685800" y="5038294"/>
            <a:ext cx="737705" cy="726661"/>
          </a:xfrm>
          <a:prstGeom prst="rect">
            <a:avLst/>
          </a:prstGeom>
        </p:spPr>
      </p:pic>
      <p:sp>
        <p:nvSpPr>
          <p:cNvPr id="33" name="TextBox 32">
            <a:extLst>
              <a:ext uri="{FF2B5EF4-FFF2-40B4-BE49-F238E27FC236}">
                <a16:creationId xmlns:a16="http://schemas.microsoft.com/office/drawing/2014/main" id="{53F4533B-8FCF-4D3B-8416-3CA9E1E306F5}"/>
              </a:ext>
            </a:extLst>
          </p:cNvPr>
          <p:cNvSpPr txBox="1"/>
          <p:nvPr/>
        </p:nvSpPr>
        <p:spPr>
          <a:xfrm>
            <a:off x="871986" y="5543611"/>
            <a:ext cx="368853"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500" b="1">
                <a:solidFill>
                  <a:schemeClr val="tx1">
                    <a:lumMod val="75000"/>
                    <a:lumOff val="25000"/>
                  </a:schemeClr>
                </a:solidFill>
                <a:latin typeface="Century Gothic"/>
              </a:rPr>
              <a:t>N</a:t>
            </a:r>
          </a:p>
        </p:txBody>
      </p:sp>
    </p:spTree>
    <p:extLst>
      <p:ext uri="{BB962C8B-B14F-4D97-AF65-F5344CB8AC3E}">
        <p14:creationId xmlns:p14="http://schemas.microsoft.com/office/powerpoint/2010/main" val="814625151"/>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Kaitlyn Bretz</DisplayName>
        <AccountId>18</AccountId>
        <AccountType/>
      </UserInfo>
      <UserInfo>
        <DisplayName>Lily Oliver</DisplayName>
        <AccountId>671</AccountId>
        <AccountType/>
      </UserInfo>
      <UserInfo>
        <DisplayName>Adriana Le Compte</DisplayName>
        <AccountId>47</AccountId>
        <AccountType/>
      </UserInfo>
      <UserInfo>
        <DisplayName>Tamara Barbakova</DisplayName>
        <AccountId>499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DFF6FF-AB3A-4891-A209-9B7A918B3BB0}">
  <ds:schemaRefs>
    <ds:schemaRef ds:uri="http://schemas.microsoft.com/sharepoint/v3/contenttype/forms"/>
  </ds:schemaRefs>
</ds:datastoreItem>
</file>

<file path=customXml/itemProps2.xml><?xml version="1.0" encoding="utf-8"?>
<ds:datastoreItem xmlns:ds="http://schemas.openxmlformats.org/officeDocument/2006/customXml" ds:itemID="{3C9A41F3-44F3-4D9A-9BC7-4D51479DD56E}">
  <ds:schemaRefs>
    <ds:schemaRef ds:uri="21e6a8e8-1dff-48a6-ab9b-8d556c6946c0"/>
    <ds:schemaRef ds:uri="http://schemas.microsoft.com/office/2006/documentManagement/types"/>
    <ds:schemaRef ds:uri="7df78d0b-135a-4de7-9166-7c181cd87fb4"/>
    <ds:schemaRef ds:uri="http://purl.org/dc/terms/"/>
    <ds:schemaRef ds:uri="http://schemas.microsoft.com/office/infopath/2007/PartnerControls"/>
    <ds:schemaRef ds:uri="http://purl.org/dc/elements/1.1/"/>
    <ds:schemaRef ds:uri="http://www.w3.org/XML/1998/namespace"/>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B6F9B111-4ABF-4A32-9C6E-BB2D305478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365</TotalTime>
  <Words>3777</Words>
  <Application>Microsoft Office PowerPoint</Application>
  <PresentationFormat>Widescreen</PresentationFormat>
  <Paragraphs>353</Paragraphs>
  <Slides>18</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Calibri</vt:lpstr>
      <vt:lpstr>Calibri Light</vt:lpstr>
      <vt:lpstr>Century Gothic</vt:lpstr>
      <vt:lpstr>Roboto</vt:lpstr>
      <vt:lpstr>Segoe UI</vt:lpstr>
      <vt:lpstr>Webdings</vt:lpstr>
      <vt:lpstr>Webdings,Sans-Serif</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Sophia Skoglund</cp:lastModifiedBy>
  <cp:revision>11</cp:revision>
  <dcterms:created xsi:type="dcterms:W3CDTF">2019-11-12T17:46:59Z</dcterms:created>
  <dcterms:modified xsi:type="dcterms:W3CDTF">2022-06-13T15:45:28Z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