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9"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520">
          <p15:clr>
            <a:srgbClr val="A4A3A4"/>
          </p15:clr>
        </p15:guide>
        <p15:guide id="2" pos="82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1" clrIdx="0">
    <p:extLst/>
  </p:cmAuthor>
  <p:cmAuthor id="2" name="Zhuoyan He" initials="ZH" lastIdx="13" clrIdx="1">
    <p:extLst/>
  </p:cmAuthor>
  <p:cmAuthor id="3" name="Jessica Li" initials="" lastIdx="0" clrIdx="2"/>
  <p:cmAuthor id="4" name="DEVELOP-14" initials="D" lastIdx="6"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7B0"/>
    <a:srgbClr val="389CC4"/>
    <a:srgbClr val="9199A8"/>
    <a:srgbClr val="7F7F7F"/>
    <a:srgbClr val="964035"/>
    <a:srgbClr val="E9A14A"/>
    <a:srgbClr val="3E4268"/>
    <a:srgbClr val="262626"/>
    <a:srgbClr val="7FB662"/>
    <a:srgbClr val="C9E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4660"/>
  </p:normalViewPr>
  <p:slideViewPr>
    <p:cSldViewPr snapToGrid="0">
      <p:cViewPr>
        <p:scale>
          <a:sx n="54" d="100"/>
          <a:sy n="54" d="100"/>
        </p:scale>
        <p:origin x="88" y="6560"/>
      </p:cViewPr>
      <p:guideLst>
        <p:guide orient="horz" pos="11520"/>
        <p:guide pos="8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A8B31-A1EE-384C-98FE-9319E0C4779B}" type="datetimeFigureOut">
              <a:rPr lang="en-US" smtClean="0"/>
              <a:t>2/08/18</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3639B-4788-CB42-B833-FF32EAC97013}" type="slidenum">
              <a:rPr lang="en-US" smtClean="0"/>
              <a:t>‹#›</a:t>
            </a:fld>
            <a:endParaRPr lang="en-US"/>
          </a:p>
        </p:txBody>
      </p:sp>
    </p:spTree>
    <p:extLst>
      <p:ext uri="{BB962C8B-B14F-4D97-AF65-F5344CB8AC3E}">
        <p14:creationId xmlns:p14="http://schemas.microsoft.com/office/powerpoint/2010/main" val="8824571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389CC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4" name="TextBox 3"/>
          <p:cNvSpPr txBox="1"/>
          <p:nvPr userDrawn="1"/>
        </p:nvSpPr>
        <p:spPr>
          <a:xfrm>
            <a:off x="3286898" y="35523895"/>
            <a:ext cx="23230702" cy="213905"/>
          </a:xfrm>
          <a:prstGeom prst="rect">
            <a:avLst/>
          </a:prstGeom>
          <a:noFill/>
        </p:spPr>
        <p:txBody>
          <a:bodyPr wrap="square" rtlCol="0">
            <a:spAutoFit/>
          </a:bodyPr>
          <a:lstStyle/>
          <a:p>
            <a:pPr algn="ctr"/>
            <a:r>
              <a:rPr lang="en-US" sz="790" i="1" dirty="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15.jpeg"/><Relationship Id="rId16" Type="http://schemas.openxmlformats.org/officeDocument/2006/relationships/image" Target="../media/image16.jpeg"/><Relationship Id="rId17" Type="http://schemas.openxmlformats.org/officeDocument/2006/relationships/image" Target="../media/image17.jpeg"/><Relationship Id="rId18" Type="http://schemas.openxmlformats.org/officeDocument/2006/relationships/image" Target="../media/image18.jpeg"/><Relationship Id="rId19"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gif"/><Relationship Id="rId9" Type="http://schemas.openxmlformats.org/officeDocument/2006/relationships/image" Target="../media/image9.jpeg"/><Relationship Id="rId10"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87514" y="5029456"/>
            <a:ext cx="11516347"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Abstract</a:t>
            </a:r>
          </a:p>
        </p:txBody>
      </p:sp>
      <p:sp>
        <p:nvSpPr>
          <p:cNvPr id="14" name="TextBox 13"/>
          <p:cNvSpPr txBox="1"/>
          <p:nvPr/>
        </p:nvSpPr>
        <p:spPr>
          <a:xfrm>
            <a:off x="859805" y="10591140"/>
            <a:ext cx="7859752"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Objectives</a:t>
            </a:r>
          </a:p>
        </p:txBody>
      </p:sp>
      <p:sp>
        <p:nvSpPr>
          <p:cNvPr id="15" name="TextBox 14"/>
          <p:cNvSpPr txBox="1"/>
          <p:nvPr/>
        </p:nvSpPr>
        <p:spPr>
          <a:xfrm>
            <a:off x="13720774" y="5014807"/>
            <a:ext cx="11407715"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Methodology</a:t>
            </a:r>
          </a:p>
        </p:txBody>
      </p:sp>
      <p:sp>
        <p:nvSpPr>
          <p:cNvPr id="16" name="TextBox 15"/>
          <p:cNvSpPr txBox="1"/>
          <p:nvPr/>
        </p:nvSpPr>
        <p:spPr>
          <a:xfrm>
            <a:off x="890864" y="13228333"/>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Study Area</a:t>
            </a:r>
          </a:p>
        </p:txBody>
      </p:sp>
      <p:sp>
        <p:nvSpPr>
          <p:cNvPr id="18" name="TextBox 17"/>
          <p:cNvSpPr txBox="1"/>
          <p:nvPr/>
        </p:nvSpPr>
        <p:spPr>
          <a:xfrm>
            <a:off x="13757049" y="13334197"/>
            <a:ext cx="11550315"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Results</a:t>
            </a:r>
            <a:endParaRPr lang="en-US" sz="4400" b="1" dirty="0">
              <a:solidFill>
                <a:srgbClr val="FF0000"/>
              </a:solidFill>
              <a:latin typeface="Century Gothic" panose="020B0502020202020204" pitchFamily="34" charset="0"/>
            </a:endParaRPr>
          </a:p>
        </p:txBody>
      </p:sp>
      <p:sp>
        <p:nvSpPr>
          <p:cNvPr id="32" name="Text Placeholder 16"/>
          <p:cNvSpPr txBox="1">
            <a:spLocks/>
          </p:cNvSpPr>
          <p:nvPr/>
        </p:nvSpPr>
        <p:spPr>
          <a:xfrm>
            <a:off x="914400" y="5739587"/>
            <a:ext cx="12207240" cy="55956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lumOff val="25000"/>
                  </a:schemeClr>
                </a:solidFill>
              </a:rPr>
              <a:t>As a largely snowmelt-fed watershed, Utah’s Fremont River Basin provides year-round irrigation for approximately 16,000 acres of agricultural areas, including historic orchards and pastures maintained by Capitol Reef National Park (CARE). However, forecasts for seasonal water availability within the basin based on </a:t>
            </a:r>
            <a:r>
              <a:rPr lang="en-US" i="1" dirty="0">
                <a:solidFill>
                  <a:schemeClr val="tx1">
                    <a:lumMod val="75000"/>
                    <a:lumOff val="25000"/>
                  </a:schemeClr>
                </a:solidFill>
              </a:rPr>
              <a:t>in situ</a:t>
            </a:r>
            <a:r>
              <a:rPr lang="en-US" dirty="0">
                <a:solidFill>
                  <a:schemeClr val="tx1">
                    <a:lumMod val="75000"/>
                    <a:lumOff val="25000"/>
                  </a:schemeClr>
                </a:solidFill>
              </a:rPr>
              <a:t> snowpack data have been unreliable compared to water use allocations in the past. For this reason, a more robust method was required to provide accurate water availability assessments that help CARE plan future water allocations more effectively. Multiple NASA Earth observations and </a:t>
            </a:r>
            <a:r>
              <a:rPr lang="en-US" i="1" dirty="0">
                <a:solidFill>
                  <a:schemeClr val="tx1">
                    <a:lumMod val="75000"/>
                    <a:lumOff val="25000"/>
                  </a:schemeClr>
                </a:solidFill>
              </a:rPr>
              <a:t>in situ</a:t>
            </a:r>
            <a:r>
              <a:rPr lang="en-US" dirty="0">
                <a:solidFill>
                  <a:schemeClr val="tx1">
                    <a:lumMod val="75000"/>
                    <a:lumOff val="25000"/>
                  </a:schemeClr>
                </a:solidFill>
              </a:rPr>
              <a:t> data were employed to derive key trends and data insights for snowmelt and relevant climate variables across the watershed. Furthermore, a forecasting tool that predicts seasonal streamflow in the Fremont River Basin was created using machine learning models. The results of the snowmelt and climate analyses along with the forecasting tool will inform water resource management and enhance future irrigation allocation plans at CARE.</a:t>
            </a:r>
          </a:p>
        </p:txBody>
      </p:sp>
      <p:sp>
        <p:nvSpPr>
          <p:cNvPr id="40" name="TextBox 39"/>
          <p:cNvSpPr txBox="1"/>
          <p:nvPr/>
        </p:nvSpPr>
        <p:spPr>
          <a:xfrm>
            <a:off x="16408400" y="34696400"/>
            <a:ext cx="10109200" cy="812801"/>
          </a:xfrm>
          <a:prstGeom prst="rect">
            <a:avLst/>
          </a:prstGeom>
          <a:noFill/>
        </p:spPr>
        <p:txBody>
          <a:bodyPr wrap="square" rtlCol="0" anchor="ctr">
            <a:noAutofit/>
          </a:bodyPr>
          <a:lstStyle/>
          <a:p>
            <a:pPr algn="r"/>
            <a:r>
              <a:rPr lang="en-US" sz="4000" dirty="0">
                <a:solidFill>
                  <a:schemeClr val="bg1"/>
                </a:solidFill>
                <a:latin typeface="+mj-lt"/>
              </a:rPr>
              <a:t>Virginia – Wise | Summer 2018</a:t>
            </a:r>
          </a:p>
        </p:txBody>
      </p:sp>
      <p:sp>
        <p:nvSpPr>
          <p:cNvPr id="42" name="TextBox 41"/>
          <p:cNvSpPr txBox="1"/>
          <p:nvPr/>
        </p:nvSpPr>
        <p:spPr>
          <a:xfrm>
            <a:off x="3522133" y="34696400"/>
            <a:ext cx="11354452" cy="795867"/>
          </a:xfrm>
          <a:prstGeom prst="rect">
            <a:avLst/>
          </a:prstGeom>
          <a:noFill/>
        </p:spPr>
        <p:txBody>
          <a:bodyPr wrap="square" rtlCol="0" anchor="ctr">
            <a:noAutofit/>
          </a:bodyPr>
          <a:lstStyle/>
          <a:p>
            <a:r>
              <a:rPr lang="en-US" sz="4000" dirty="0">
                <a:solidFill>
                  <a:schemeClr val="bg1"/>
                </a:solidFill>
                <a:latin typeface="+mj-lt"/>
              </a:rPr>
              <a:t>Fremont River Basin Water Resources II</a:t>
            </a:r>
          </a:p>
        </p:txBody>
      </p:sp>
      <p:sp>
        <p:nvSpPr>
          <p:cNvPr id="43" name="Subtitle"/>
          <p:cNvSpPr>
            <a:spLocks noGrp="1"/>
          </p:cNvSpPr>
          <p:nvPr>
            <p:ph type="body" sz="quarter" idx="13"/>
          </p:nvPr>
        </p:nvSpPr>
        <p:spPr>
          <a:xfrm>
            <a:off x="914400" y="510540"/>
            <a:ext cx="17221200" cy="2872316"/>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algn="l"/>
            <a:r>
              <a:rPr lang="en-US" sz="5400" dirty="0">
                <a:solidFill>
                  <a:srgbClr val="389CC4"/>
                </a:solidFill>
              </a:rPr>
              <a:t>Water Availability Assessment from Annual Snow Cover in the Fremont River Basin Based on NASA Earth Observations and In Situ Data </a:t>
            </a:r>
          </a:p>
        </p:txBody>
      </p:sp>
      <p:grpSp>
        <p:nvGrpSpPr>
          <p:cNvPr id="8" name="Group 7">
            <a:extLst>
              <a:ext uri="{FF2B5EF4-FFF2-40B4-BE49-F238E27FC236}">
                <a16:creationId xmlns="" xmlns:a16="http://schemas.microsoft.com/office/drawing/2014/main" id="{4851C73B-A118-6F48-AFD1-B2E2DCB11402}"/>
              </a:ext>
            </a:extLst>
          </p:cNvPr>
          <p:cNvGrpSpPr/>
          <p:nvPr/>
        </p:nvGrpSpPr>
        <p:grpSpPr>
          <a:xfrm>
            <a:off x="746805" y="27422642"/>
            <a:ext cx="12523225" cy="3362575"/>
            <a:chOff x="746805" y="27641300"/>
            <a:chExt cx="12523225" cy="3362575"/>
          </a:xfrm>
        </p:grpSpPr>
        <p:sp>
          <p:nvSpPr>
            <p:cNvPr id="19" name="TextBox 18"/>
            <p:cNvSpPr txBox="1"/>
            <p:nvPr/>
          </p:nvSpPr>
          <p:spPr>
            <a:xfrm>
              <a:off x="899387" y="27641300"/>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Conclusions </a:t>
              </a:r>
              <a:endParaRPr lang="en-US" sz="4400" b="1" dirty="0">
                <a:solidFill>
                  <a:srgbClr val="FF0000"/>
                </a:solidFill>
                <a:latin typeface="Century Gothic" panose="020B0502020202020204" pitchFamily="34" charset="0"/>
              </a:endParaRPr>
            </a:p>
          </p:txBody>
        </p:sp>
        <p:sp>
          <p:nvSpPr>
            <p:cNvPr id="49" name="Text Placeholder 16"/>
            <p:cNvSpPr txBox="1">
              <a:spLocks/>
            </p:cNvSpPr>
            <p:nvPr/>
          </p:nvSpPr>
          <p:spPr>
            <a:xfrm>
              <a:off x="746805" y="28354033"/>
              <a:ext cx="12523225" cy="264984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389CC4"/>
                </a:buClr>
              </a:pPr>
              <a:r>
                <a:rPr lang="en-US" i="1" dirty="0">
                  <a:solidFill>
                    <a:schemeClr val="tx1">
                      <a:lumMod val="75000"/>
                      <a:lumOff val="25000"/>
                    </a:schemeClr>
                  </a:solidFill>
                </a:rPr>
                <a:t>In</a:t>
              </a:r>
              <a:r>
                <a:rPr lang="en-US" dirty="0">
                  <a:solidFill>
                    <a:schemeClr val="tx1">
                      <a:lumMod val="75000"/>
                      <a:lumOff val="25000"/>
                    </a:schemeClr>
                  </a:solidFill>
                </a:rPr>
                <a:t> </a:t>
              </a:r>
              <a:r>
                <a:rPr lang="en-US" i="1" dirty="0">
                  <a:solidFill>
                    <a:schemeClr val="tx1">
                      <a:lumMod val="75000"/>
                      <a:lumOff val="25000"/>
                    </a:schemeClr>
                  </a:solidFill>
                </a:rPr>
                <a:t>situ</a:t>
              </a:r>
              <a:r>
                <a:rPr lang="en-US" dirty="0">
                  <a:solidFill>
                    <a:schemeClr val="tx1">
                      <a:lumMod val="75000"/>
                      <a:lumOff val="25000"/>
                    </a:schemeClr>
                  </a:solidFill>
                </a:rPr>
                <a:t> and remotely sensed Terra MODIS data are effective inputs for training machine learning algorithms to forecast streamflow. </a:t>
              </a:r>
            </a:p>
            <a:p>
              <a:pPr marL="347663" indent="-347663" algn="just">
                <a:buClr>
                  <a:srgbClr val="389CC4"/>
                </a:buClr>
              </a:pPr>
              <a:r>
                <a:rPr lang="en-US" dirty="0">
                  <a:solidFill>
                    <a:schemeClr val="tx1">
                      <a:lumMod val="75000"/>
                      <a:lumOff val="25000"/>
                    </a:schemeClr>
                  </a:solidFill>
                </a:rPr>
                <a:t>SPAM exhibited greater accuracy (MAE, RMSE) in modeling streamflow over SNOW-M.</a:t>
              </a:r>
            </a:p>
            <a:p>
              <a:pPr marL="347663" indent="-347663" algn="just">
                <a:buClr>
                  <a:srgbClr val="389CC4"/>
                </a:buClr>
              </a:pPr>
              <a:r>
                <a:rPr lang="en-US" dirty="0">
                  <a:solidFill>
                    <a:schemeClr val="tx1">
                      <a:lumMod val="75000"/>
                      <a:lumOff val="25000"/>
                    </a:schemeClr>
                  </a:solidFill>
                </a:rPr>
                <a:t>The Streamflow variable was most correlated with Precipitation and Snow Cover</a:t>
              </a:r>
              <a:r>
                <a:rPr lang="zh-CN" altLang="en-US" dirty="0">
                  <a:solidFill>
                    <a:schemeClr val="tx1">
                      <a:lumMod val="75000"/>
                      <a:lumOff val="25000"/>
                    </a:schemeClr>
                  </a:solidFill>
                </a:rPr>
                <a:t> </a:t>
              </a:r>
              <a:r>
                <a:rPr lang="en-US" altLang="zh-CN" dirty="0">
                  <a:solidFill>
                    <a:schemeClr val="tx1">
                      <a:lumMod val="75000"/>
                      <a:lumOff val="25000"/>
                    </a:schemeClr>
                  </a:solidFill>
                </a:rPr>
                <a:t>Area.</a:t>
              </a:r>
              <a:endParaRPr lang="en-US" dirty="0">
                <a:solidFill>
                  <a:schemeClr val="tx1">
                    <a:lumMod val="75000"/>
                    <a:lumOff val="25000"/>
                  </a:schemeClr>
                </a:solidFill>
              </a:endParaRPr>
            </a:p>
            <a:p>
              <a:pPr marL="347663" indent="-347663" algn="just">
                <a:buClr>
                  <a:srgbClr val="389CC4"/>
                </a:buClr>
              </a:pPr>
              <a:r>
                <a:rPr lang="en-US" dirty="0">
                  <a:solidFill>
                    <a:schemeClr val="tx1">
                      <a:lumMod val="75000"/>
                      <a:lumOff val="25000"/>
                    </a:schemeClr>
                  </a:solidFill>
                </a:rPr>
                <a:t>Mean Snow Cover Area data greatly fluctuated year to year from 2000 to 2017, with 203.15 sq. km in 2001 (min. year) and 399.44 sq. km in 2009 (max. year)</a:t>
              </a:r>
            </a:p>
          </p:txBody>
        </p:sp>
      </p:grpSp>
      <p:sp>
        <p:nvSpPr>
          <p:cNvPr id="50" name="Text Placeholder 16"/>
          <p:cNvSpPr txBox="1">
            <a:spLocks/>
          </p:cNvSpPr>
          <p:nvPr/>
        </p:nvSpPr>
        <p:spPr>
          <a:xfrm>
            <a:off x="756185" y="11364925"/>
            <a:ext cx="12073128" cy="201710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spcBef>
                <a:spcPts val="1200"/>
              </a:spcBef>
              <a:buClr>
                <a:srgbClr val="389CC4"/>
              </a:buClr>
            </a:pPr>
            <a:r>
              <a:rPr lang="en-US" b="1" dirty="0">
                <a:solidFill>
                  <a:srgbClr val="389CC4"/>
                </a:solidFill>
              </a:rPr>
              <a:t>Devise</a:t>
            </a:r>
            <a:r>
              <a:rPr lang="en-US" dirty="0">
                <a:solidFill>
                  <a:schemeClr val="tx1">
                    <a:lumMod val="75000"/>
                    <a:lumOff val="25000"/>
                  </a:schemeClr>
                </a:solidFill>
              </a:rPr>
              <a:t> the most suitable model to forecast streamflow in the Fremont River Basin</a:t>
            </a:r>
          </a:p>
          <a:p>
            <a:pPr marL="347663" indent="-347663" algn="just">
              <a:spcBef>
                <a:spcPts val="1200"/>
              </a:spcBef>
              <a:buClr>
                <a:srgbClr val="389CC4"/>
              </a:buClr>
            </a:pPr>
            <a:r>
              <a:rPr lang="en-US" b="1" dirty="0">
                <a:solidFill>
                  <a:srgbClr val="389CC4"/>
                </a:solidFill>
              </a:rPr>
              <a:t>Conduct </a:t>
            </a:r>
            <a:r>
              <a:rPr lang="en-US" dirty="0">
                <a:solidFill>
                  <a:schemeClr val="tx1">
                    <a:lumMod val="75000"/>
                    <a:lumOff val="25000"/>
                  </a:schemeClr>
                </a:solidFill>
              </a:rPr>
              <a:t>an Exploratory Data Analysis report revealing key snowmelt and climate trends over time</a:t>
            </a:r>
          </a:p>
          <a:p>
            <a:pPr marL="347663" indent="-347663" algn="just">
              <a:spcBef>
                <a:spcPts val="1200"/>
              </a:spcBef>
              <a:buClr>
                <a:srgbClr val="389CC4"/>
              </a:buClr>
            </a:pPr>
            <a:r>
              <a:rPr lang="en-US" b="1" dirty="0">
                <a:solidFill>
                  <a:srgbClr val="389CC4"/>
                </a:solidFill>
              </a:rPr>
              <a:t>Visualize</a:t>
            </a:r>
            <a:r>
              <a:rPr lang="en-US" dirty="0">
                <a:solidFill>
                  <a:schemeClr val="tx1">
                    <a:lumMod val="75000"/>
                    <a:lumOff val="25000"/>
                  </a:schemeClr>
                </a:solidFill>
              </a:rPr>
              <a:t> time series of snow cover changes in the Fremont River Basin</a:t>
            </a:r>
          </a:p>
        </p:txBody>
      </p:sp>
      <p:sp>
        <p:nvSpPr>
          <p:cNvPr id="39" name="TextBox 38"/>
          <p:cNvSpPr txBox="1"/>
          <p:nvPr/>
        </p:nvSpPr>
        <p:spPr>
          <a:xfrm rot="20028308">
            <a:off x="14248188" y="31921246"/>
            <a:ext cx="1463040" cy="457200"/>
          </a:xfrm>
          <a:prstGeom prst="rect">
            <a:avLst/>
          </a:prstGeom>
        </p:spPr>
        <p:txBody>
          <a:bodyPr wrap="square" numCol="1" spcCol="640080" rtlCol="0">
            <a:spAutoFit/>
          </a:bodyPr>
          <a:lstStyle/>
          <a:p>
            <a:pPr algn="just"/>
            <a:r>
              <a:rPr lang="en-US" sz="2000" b="1" dirty="0">
                <a:solidFill>
                  <a:schemeClr val="bg1"/>
                </a:solidFill>
              </a:rPr>
              <a:t>EXAMPLE</a:t>
            </a:r>
          </a:p>
        </p:txBody>
      </p:sp>
      <p:grpSp>
        <p:nvGrpSpPr>
          <p:cNvPr id="75" name="Group 74">
            <a:extLst>
              <a:ext uri="{FF2B5EF4-FFF2-40B4-BE49-F238E27FC236}">
                <a16:creationId xmlns="" xmlns:a16="http://schemas.microsoft.com/office/drawing/2014/main" id="{6AC95CEA-5AF6-CF47-B62A-2A27083649D7}"/>
              </a:ext>
            </a:extLst>
          </p:cNvPr>
          <p:cNvGrpSpPr/>
          <p:nvPr/>
        </p:nvGrpSpPr>
        <p:grpSpPr>
          <a:xfrm>
            <a:off x="810298" y="20659208"/>
            <a:ext cx="11667782" cy="3177004"/>
            <a:chOff x="810298" y="21077179"/>
            <a:chExt cx="11667782" cy="3177004"/>
          </a:xfrm>
        </p:grpSpPr>
        <p:grpSp>
          <p:nvGrpSpPr>
            <p:cNvPr id="68" name="Group 67">
              <a:extLst>
                <a:ext uri="{FF2B5EF4-FFF2-40B4-BE49-F238E27FC236}">
                  <a16:creationId xmlns="" xmlns:a16="http://schemas.microsoft.com/office/drawing/2014/main" id="{6FB12B5B-4C4F-3C45-A730-7117207D0C11}"/>
                </a:ext>
              </a:extLst>
            </p:cNvPr>
            <p:cNvGrpSpPr/>
            <p:nvPr/>
          </p:nvGrpSpPr>
          <p:grpSpPr>
            <a:xfrm>
              <a:off x="810298" y="21077179"/>
              <a:ext cx="5715222" cy="2993060"/>
              <a:chOff x="892662" y="21989646"/>
              <a:chExt cx="5715222" cy="2993060"/>
            </a:xfrm>
          </p:grpSpPr>
          <p:sp>
            <p:nvSpPr>
              <p:cNvPr id="17" name="TextBox 16"/>
              <p:cNvSpPr txBox="1"/>
              <p:nvPr/>
            </p:nvSpPr>
            <p:spPr>
              <a:xfrm>
                <a:off x="892662" y="21989646"/>
                <a:ext cx="5650156"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Earth Observations </a:t>
                </a:r>
              </a:p>
            </p:txBody>
          </p:sp>
          <p:pic>
            <p:nvPicPr>
              <p:cNvPr id="48" name="Picture 47">
                <a:extLst>
                  <a:ext uri="{FF2B5EF4-FFF2-40B4-BE49-F238E27FC236}">
                    <a16:creationId xmlns="" xmlns:a16="http://schemas.microsoft.com/office/drawing/2014/main" id="{6F38C0CE-23EE-8E44-8FA2-62D34DEBAA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421" y="22663358"/>
                <a:ext cx="3081055" cy="2319348"/>
              </a:xfrm>
              <a:prstGeom prst="rect">
                <a:avLst/>
              </a:prstGeom>
            </p:spPr>
          </p:pic>
          <p:sp>
            <p:nvSpPr>
              <p:cNvPr id="51" name="Text Placeholder 16">
                <a:extLst>
                  <a:ext uri="{FF2B5EF4-FFF2-40B4-BE49-F238E27FC236}">
                    <a16:creationId xmlns="" xmlns:a16="http://schemas.microsoft.com/office/drawing/2014/main" id="{E24B2915-0AAB-3E44-B857-8EDE8543B7B3}"/>
                  </a:ext>
                </a:extLst>
              </p:cNvPr>
              <p:cNvSpPr txBox="1">
                <a:spLocks/>
              </p:cNvSpPr>
              <p:nvPr/>
            </p:nvSpPr>
            <p:spPr>
              <a:xfrm>
                <a:off x="3895312" y="24380119"/>
                <a:ext cx="2712572" cy="51607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a:solidFill>
                      <a:schemeClr val="tx1">
                        <a:lumMod val="75000"/>
                        <a:lumOff val="25000"/>
                      </a:schemeClr>
                    </a:solidFill>
                  </a:rPr>
                  <a:t>Terra MODIS</a:t>
                </a:r>
              </a:p>
            </p:txBody>
          </p:sp>
        </p:grpSp>
        <p:pic>
          <p:nvPicPr>
            <p:cNvPr id="3" name="Picture 2">
              <a:extLst>
                <a:ext uri="{FF2B5EF4-FFF2-40B4-BE49-F238E27FC236}">
                  <a16:creationId xmlns="" xmlns:a16="http://schemas.microsoft.com/office/drawing/2014/main" id="{B6755E34-BA8D-AE46-93A2-89823E7A5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7803" y="21131282"/>
              <a:ext cx="3229850" cy="3122901"/>
            </a:xfrm>
            <a:prstGeom prst="rect">
              <a:avLst/>
            </a:prstGeom>
          </p:spPr>
        </p:pic>
        <p:sp>
          <p:nvSpPr>
            <p:cNvPr id="288" name="Text Placeholder 16">
              <a:extLst>
                <a:ext uri="{FF2B5EF4-FFF2-40B4-BE49-F238E27FC236}">
                  <a16:creationId xmlns="" xmlns:a16="http://schemas.microsoft.com/office/drawing/2014/main" id="{4D0FADA5-B7AA-AD41-92EA-77BD936E5424}"/>
                </a:ext>
              </a:extLst>
            </p:cNvPr>
            <p:cNvSpPr txBox="1">
              <a:spLocks/>
            </p:cNvSpPr>
            <p:nvPr/>
          </p:nvSpPr>
          <p:spPr>
            <a:xfrm>
              <a:off x="9765508" y="23440663"/>
              <a:ext cx="2712572" cy="51607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a:solidFill>
                    <a:schemeClr val="tx1">
                      <a:lumMod val="75000"/>
                      <a:lumOff val="25000"/>
                    </a:schemeClr>
                  </a:solidFill>
                </a:rPr>
                <a:t>Landsat 5 TM      </a:t>
              </a:r>
            </a:p>
          </p:txBody>
        </p:sp>
      </p:grpSp>
      <p:grpSp>
        <p:nvGrpSpPr>
          <p:cNvPr id="67" name="Group 66">
            <a:extLst>
              <a:ext uri="{FF2B5EF4-FFF2-40B4-BE49-F238E27FC236}">
                <a16:creationId xmlns="" xmlns:a16="http://schemas.microsoft.com/office/drawing/2014/main" id="{35C09298-0746-3249-8E20-5AA7C9F01F38}"/>
              </a:ext>
            </a:extLst>
          </p:cNvPr>
          <p:cNvGrpSpPr/>
          <p:nvPr/>
        </p:nvGrpSpPr>
        <p:grpSpPr>
          <a:xfrm>
            <a:off x="530324" y="23706730"/>
            <a:ext cx="7927138" cy="4086678"/>
            <a:chOff x="436667" y="27468634"/>
            <a:chExt cx="7927138" cy="4086678"/>
          </a:xfrm>
        </p:grpSpPr>
        <p:sp>
          <p:nvSpPr>
            <p:cNvPr id="22" name="TextBox 21"/>
            <p:cNvSpPr txBox="1"/>
            <p:nvPr/>
          </p:nvSpPr>
          <p:spPr>
            <a:xfrm>
              <a:off x="789966" y="27468634"/>
              <a:ext cx="4542503"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Team Members</a:t>
              </a:r>
            </a:p>
          </p:txBody>
        </p:sp>
        <p:sp>
          <p:nvSpPr>
            <p:cNvPr id="57" name="Text Placeholder 16"/>
            <p:cNvSpPr txBox="1">
              <a:spLocks/>
            </p:cNvSpPr>
            <p:nvPr/>
          </p:nvSpPr>
          <p:spPr>
            <a:xfrm>
              <a:off x="436667" y="30307419"/>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rPr>
                <a:t>Jessica Li</a:t>
              </a:r>
            </a:p>
            <a:p>
              <a:pPr algn="ctr">
                <a:lnSpc>
                  <a:spcPct val="100000"/>
                </a:lnSpc>
                <a:spcBef>
                  <a:spcPts val="0"/>
                </a:spcBef>
              </a:pPr>
              <a:r>
                <a:rPr lang="en-US" dirty="0">
                  <a:solidFill>
                    <a:schemeClr val="tx1">
                      <a:lumMod val="75000"/>
                      <a:lumOff val="25000"/>
                    </a:schemeClr>
                  </a:solidFill>
                </a:rPr>
                <a:t>Project Lead</a:t>
              </a:r>
            </a:p>
          </p:txBody>
        </p:sp>
        <p:sp>
          <p:nvSpPr>
            <p:cNvPr id="59" name="Text Placeholder 16"/>
            <p:cNvSpPr txBox="1">
              <a:spLocks/>
            </p:cNvSpPr>
            <p:nvPr/>
          </p:nvSpPr>
          <p:spPr>
            <a:xfrm>
              <a:off x="2899156" y="30307418"/>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Zhuoyan He</a:t>
              </a:r>
            </a:p>
          </p:txBody>
        </p:sp>
        <p:sp>
          <p:nvSpPr>
            <p:cNvPr id="60" name="Text Placeholder 16"/>
            <p:cNvSpPr txBox="1">
              <a:spLocks/>
            </p:cNvSpPr>
            <p:nvPr/>
          </p:nvSpPr>
          <p:spPr>
            <a:xfrm>
              <a:off x="5361645" y="30307419"/>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a:solidFill>
                    <a:schemeClr val="tx1">
                      <a:lumMod val="75000"/>
                      <a:lumOff val="25000"/>
                    </a:schemeClr>
                  </a:solidFill>
                </a:rPr>
                <a:t>Chenyu</a:t>
              </a:r>
              <a:r>
                <a:rPr lang="en-US" dirty="0">
                  <a:solidFill>
                    <a:schemeClr val="tx1">
                      <a:lumMod val="75000"/>
                      <a:lumOff val="25000"/>
                    </a:schemeClr>
                  </a:solidFill>
                </a:rPr>
                <a:t> Shi</a:t>
              </a:r>
            </a:p>
          </p:txBody>
        </p:sp>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6579" y="28293493"/>
              <a:ext cx="2057404" cy="2046184"/>
            </a:xfrm>
            <a:prstGeom prst="rect">
              <a:avLst/>
            </a:prstGeom>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4023" y="28284757"/>
              <a:ext cx="2057404" cy="2046184"/>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090" y="28293493"/>
              <a:ext cx="2057404" cy="2046184"/>
            </a:xfrm>
            <a:prstGeom prst="rect">
              <a:avLst/>
            </a:prstGeom>
          </p:spPr>
        </p:pic>
        <p:pic>
          <p:nvPicPr>
            <p:cNvPr id="334" name="Picture 333">
              <a:extLst>
                <a:ext uri="{FF2B5EF4-FFF2-40B4-BE49-F238E27FC236}">
                  <a16:creationId xmlns="" xmlns:a16="http://schemas.microsoft.com/office/drawing/2014/main" id="{7F636DD8-E4BC-BE41-85F8-3A7E3FA387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2321" y="28493625"/>
              <a:ext cx="1645920" cy="1645920"/>
            </a:xfrm>
            <a:prstGeom prst="ellipse">
              <a:avLst/>
            </a:prstGeom>
          </p:spPr>
        </p:pic>
        <p:pic>
          <p:nvPicPr>
            <p:cNvPr id="335" name="Picture 334">
              <a:extLst>
                <a:ext uri="{FF2B5EF4-FFF2-40B4-BE49-F238E27FC236}">
                  <a16:creationId xmlns="" xmlns:a16="http://schemas.microsoft.com/office/drawing/2014/main" id="{6E1FCF14-2321-6941-91EE-2A8704BD01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546" y="28493604"/>
              <a:ext cx="1645920" cy="1645920"/>
            </a:xfrm>
            <a:prstGeom prst="ellipse">
              <a:avLst/>
            </a:prstGeom>
          </p:spPr>
        </p:pic>
        <p:pic>
          <p:nvPicPr>
            <p:cNvPr id="336" name="Picture 335">
              <a:extLst>
                <a:ext uri="{FF2B5EF4-FFF2-40B4-BE49-F238E27FC236}">
                  <a16:creationId xmlns="" xmlns:a16="http://schemas.microsoft.com/office/drawing/2014/main" id="{C1BD59D4-49FF-C540-AA76-65997F2E45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0986" y="28494825"/>
              <a:ext cx="1643477" cy="1643477"/>
            </a:xfrm>
            <a:prstGeom prst="ellipse">
              <a:avLst/>
            </a:prstGeom>
          </p:spPr>
        </p:pic>
      </p:grpSp>
      <p:grpSp>
        <p:nvGrpSpPr>
          <p:cNvPr id="31" name="Group 30">
            <a:extLst>
              <a:ext uri="{FF2B5EF4-FFF2-40B4-BE49-F238E27FC236}">
                <a16:creationId xmlns="" xmlns:a16="http://schemas.microsoft.com/office/drawing/2014/main" id="{0CB04621-1B0D-364A-9820-6AC7972B61E4}"/>
              </a:ext>
            </a:extLst>
          </p:cNvPr>
          <p:cNvGrpSpPr/>
          <p:nvPr/>
        </p:nvGrpSpPr>
        <p:grpSpPr>
          <a:xfrm>
            <a:off x="13270031" y="5289493"/>
            <a:ext cx="13320721" cy="7881507"/>
            <a:chOff x="14292213" y="5705186"/>
            <a:chExt cx="11693041" cy="6712148"/>
          </a:xfrm>
        </p:grpSpPr>
        <p:grpSp>
          <p:nvGrpSpPr>
            <p:cNvPr id="286" name="Group 285">
              <a:extLst>
                <a:ext uri="{FF2B5EF4-FFF2-40B4-BE49-F238E27FC236}">
                  <a16:creationId xmlns="" xmlns:a16="http://schemas.microsoft.com/office/drawing/2014/main" id="{6FE9CCC4-09A6-E44C-8EA3-A839D97B189B}"/>
                </a:ext>
              </a:extLst>
            </p:cNvPr>
            <p:cNvGrpSpPr/>
            <p:nvPr/>
          </p:nvGrpSpPr>
          <p:grpSpPr>
            <a:xfrm>
              <a:off x="14292213" y="5705186"/>
              <a:ext cx="11693041" cy="6712148"/>
              <a:chOff x="-39885" y="-1"/>
              <a:chExt cx="11693041" cy="6712148"/>
            </a:xfrm>
          </p:grpSpPr>
          <p:grpSp>
            <p:nvGrpSpPr>
              <p:cNvPr id="287" name="Group 286">
                <a:extLst>
                  <a:ext uri="{FF2B5EF4-FFF2-40B4-BE49-F238E27FC236}">
                    <a16:creationId xmlns="" xmlns:a16="http://schemas.microsoft.com/office/drawing/2014/main" id="{5731BCC2-DD9F-A843-8975-6F96B6EC29F8}"/>
                  </a:ext>
                </a:extLst>
              </p:cNvPr>
              <p:cNvGrpSpPr/>
              <p:nvPr/>
            </p:nvGrpSpPr>
            <p:grpSpPr>
              <a:xfrm>
                <a:off x="-39885" y="-1"/>
                <a:ext cx="11693041" cy="6712148"/>
                <a:chOff x="-242160" y="34080"/>
                <a:chExt cx="12346185" cy="7172563"/>
              </a:xfrm>
            </p:grpSpPr>
            <p:sp>
              <p:nvSpPr>
                <p:cNvPr id="296" name="TextBox 295">
                  <a:extLst>
                    <a:ext uri="{FF2B5EF4-FFF2-40B4-BE49-F238E27FC236}">
                      <a16:creationId xmlns="" xmlns:a16="http://schemas.microsoft.com/office/drawing/2014/main" id="{C5012100-453F-5440-8F87-9C7A6D56074F}"/>
                    </a:ext>
                  </a:extLst>
                </p:cNvPr>
                <p:cNvSpPr txBox="1"/>
                <p:nvPr/>
              </p:nvSpPr>
              <p:spPr>
                <a:xfrm>
                  <a:off x="-242160" y="5748237"/>
                  <a:ext cx="173846" cy="423482"/>
                </a:xfrm>
                <a:prstGeom prst="rect">
                  <a:avLst/>
                </a:prstGeom>
                <a:noFill/>
              </p:spPr>
              <p:txBody>
                <a:bodyPr wrap="square" rtlCol="0">
                  <a:spAutoFit/>
                </a:bodyPr>
                <a:lstStyle/>
                <a:p>
                  <a:endParaRPr lang="en-US" sz="1600" dirty="0">
                    <a:latin typeface="Garamond" panose="02020404030301010803" pitchFamily="18" charset="0"/>
                  </a:endParaRPr>
                </a:p>
              </p:txBody>
            </p:sp>
            <p:grpSp>
              <p:nvGrpSpPr>
                <p:cNvPr id="297" name="Group 296">
                  <a:extLst>
                    <a:ext uri="{FF2B5EF4-FFF2-40B4-BE49-F238E27FC236}">
                      <a16:creationId xmlns="" xmlns:a16="http://schemas.microsoft.com/office/drawing/2014/main" id="{698B53B5-E0AA-F845-AC8E-1D1071A712D6}"/>
                    </a:ext>
                  </a:extLst>
                </p:cNvPr>
                <p:cNvGrpSpPr/>
                <p:nvPr/>
              </p:nvGrpSpPr>
              <p:grpSpPr>
                <a:xfrm>
                  <a:off x="214952" y="34080"/>
                  <a:ext cx="11889073" cy="7172563"/>
                  <a:chOff x="401990" y="117208"/>
                  <a:chExt cx="11889073" cy="7172563"/>
                </a:xfrm>
              </p:grpSpPr>
              <p:cxnSp>
                <p:nvCxnSpPr>
                  <p:cNvPr id="304" name="Straight Connector 303">
                    <a:extLst>
                      <a:ext uri="{FF2B5EF4-FFF2-40B4-BE49-F238E27FC236}">
                        <a16:creationId xmlns="" xmlns:a16="http://schemas.microsoft.com/office/drawing/2014/main" id="{AB715E4E-9304-5649-B961-CE6123D5ECA8}"/>
                      </a:ext>
                    </a:extLst>
                  </p:cNvPr>
                  <p:cNvCxnSpPr/>
                  <p:nvPr/>
                </p:nvCxnSpPr>
                <p:spPr>
                  <a:xfrm>
                    <a:off x="9874108" y="3095860"/>
                    <a:ext cx="0" cy="151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5" name="Group 304">
                    <a:extLst>
                      <a:ext uri="{FF2B5EF4-FFF2-40B4-BE49-F238E27FC236}">
                        <a16:creationId xmlns="" xmlns:a16="http://schemas.microsoft.com/office/drawing/2014/main" id="{663D3A9A-354B-C04D-9714-B0191D15902D}"/>
                      </a:ext>
                    </a:extLst>
                  </p:cNvPr>
                  <p:cNvGrpSpPr/>
                  <p:nvPr/>
                </p:nvGrpSpPr>
                <p:grpSpPr>
                  <a:xfrm>
                    <a:off x="401990" y="117208"/>
                    <a:ext cx="11889073" cy="7172563"/>
                    <a:chOff x="1846742" y="144888"/>
                    <a:chExt cx="11889073" cy="7172563"/>
                  </a:xfrm>
                </p:grpSpPr>
                <p:cxnSp>
                  <p:nvCxnSpPr>
                    <p:cNvPr id="308" name="Straight Arrow Connector 307">
                      <a:extLst>
                        <a:ext uri="{FF2B5EF4-FFF2-40B4-BE49-F238E27FC236}">
                          <a16:creationId xmlns="" xmlns:a16="http://schemas.microsoft.com/office/drawing/2014/main" id="{B4E1A38D-5579-DE4A-8E5D-6C848E9454DF}"/>
                        </a:ext>
                      </a:extLst>
                    </p:cNvPr>
                    <p:cNvCxnSpPr>
                      <a:cxnSpLocks/>
                      <a:endCxn id="425" idx="3"/>
                    </p:cNvCxnSpPr>
                    <p:nvPr/>
                  </p:nvCxnSpPr>
                  <p:spPr>
                    <a:xfrm>
                      <a:off x="6982066" y="5573483"/>
                      <a:ext cx="0" cy="273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 xmlns:a16="http://schemas.microsoft.com/office/drawing/2014/main" id="{8E26687D-6577-8947-9625-2631A3791C5A}"/>
                        </a:ext>
                      </a:extLst>
                    </p:cNvPr>
                    <p:cNvCxnSpPr>
                      <a:cxnSpLocks/>
                    </p:cNvCxnSpPr>
                    <p:nvPr/>
                  </p:nvCxnSpPr>
                  <p:spPr>
                    <a:xfrm>
                      <a:off x="10066535" y="835733"/>
                      <a:ext cx="497474" cy="388"/>
                    </a:xfrm>
                    <a:prstGeom prst="straightConnector1">
                      <a:avLst/>
                    </a:prstGeom>
                    <a:ln>
                      <a:headEnd w="med" len="sm"/>
                      <a:tailEnd type="triangle"/>
                    </a:ln>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 xmlns:a16="http://schemas.microsoft.com/office/drawing/2014/main" id="{D787925E-B89E-5B4D-83A0-9B8EE9C0A5F1}"/>
                        </a:ext>
                      </a:extLst>
                    </p:cNvPr>
                    <p:cNvCxnSpPr/>
                    <p:nvPr/>
                  </p:nvCxnSpPr>
                  <p:spPr>
                    <a:xfrm>
                      <a:off x="9586522" y="3119883"/>
                      <a:ext cx="0" cy="151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 xmlns:a16="http://schemas.microsoft.com/office/drawing/2014/main" id="{4403E094-5369-8740-8452-0DB43E35CA3B}"/>
                        </a:ext>
                      </a:extLst>
                    </p:cNvPr>
                    <p:cNvCxnSpPr>
                      <a:cxnSpLocks/>
                    </p:cNvCxnSpPr>
                    <p:nvPr/>
                  </p:nvCxnSpPr>
                  <p:spPr>
                    <a:xfrm>
                      <a:off x="7866831" y="3112583"/>
                      <a:ext cx="0" cy="489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 xmlns:a16="http://schemas.microsoft.com/office/drawing/2014/main" id="{E8E6107A-1D69-6344-97A2-CCD05A1049D6}"/>
                        </a:ext>
                      </a:extLst>
                    </p:cNvPr>
                    <p:cNvCxnSpPr>
                      <a:cxnSpLocks/>
                    </p:cNvCxnSpPr>
                    <p:nvPr/>
                  </p:nvCxnSpPr>
                  <p:spPr>
                    <a:xfrm>
                      <a:off x="6132372" y="3119843"/>
                      <a:ext cx="0" cy="151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 xmlns:a16="http://schemas.microsoft.com/office/drawing/2014/main" id="{B4335748-12E1-6249-BAD8-A4588936B41D}"/>
                        </a:ext>
                      </a:extLst>
                    </p:cNvPr>
                    <p:cNvCxnSpPr>
                      <a:cxnSpLocks/>
                    </p:cNvCxnSpPr>
                    <p:nvPr/>
                  </p:nvCxnSpPr>
                  <p:spPr>
                    <a:xfrm>
                      <a:off x="4405170" y="3119843"/>
                      <a:ext cx="0" cy="151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 xmlns:a16="http://schemas.microsoft.com/office/drawing/2014/main" id="{20763014-2194-8D46-BC1B-1DAD9A735172}"/>
                        </a:ext>
                      </a:extLst>
                    </p:cNvPr>
                    <p:cNvCxnSpPr>
                      <a:cxnSpLocks/>
                    </p:cNvCxnSpPr>
                    <p:nvPr/>
                  </p:nvCxnSpPr>
                  <p:spPr>
                    <a:xfrm>
                      <a:off x="3018486" y="2964929"/>
                      <a:ext cx="332419" cy="3062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5" name="Group 314">
                      <a:extLst>
                        <a:ext uri="{FF2B5EF4-FFF2-40B4-BE49-F238E27FC236}">
                          <a16:creationId xmlns="" xmlns:a16="http://schemas.microsoft.com/office/drawing/2014/main" id="{C0CB15D9-D751-F64E-B09D-C43B4B5DE091}"/>
                        </a:ext>
                      </a:extLst>
                    </p:cNvPr>
                    <p:cNvGrpSpPr>
                      <a:grpSpLocks noChangeAspect="1"/>
                    </p:cNvGrpSpPr>
                    <p:nvPr/>
                  </p:nvGrpSpPr>
                  <p:grpSpPr>
                    <a:xfrm>
                      <a:off x="10519664" y="144888"/>
                      <a:ext cx="1457596" cy="1463040"/>
                      <a:chOff x="7688088" y="3659131"/>
                      <a:chExt cx="2312525" cy="2321158"/>
                    </a:xfrm>
                    <a:solidFill>
                      <a:srgbClr val="E1F0F6"/>
                    </a:solidFill>
                  </p:grpSpPr>
                  <p:sp>
                    <p:nvSpPr>
                      <p:cNvPr id="431" name="Hexagon 430">
                        <a:extLst>
                          <a:ext uri="{FF2B5EF4-FFF2-40B4-BE49-F238E27FC236}">
                            <a16:creationId xmlns="" xmlns:a16="http://schemas.microsoft.com/office/drawing/2014/main" id="{26E45662-194A-3346-B33B-DA6BDF92BDE4}"/>
                          </a:ext>
                        </a:extLst>
                      </p:cNvPr>
                      <p:cNvSpPr/>
                      <p:nvPr/>
                    </p:nvSpPr>
                    <p:spPr>
                      <a:xfrm rot="5400000">
                        <a:off x="7751988" y="3731664"/>
                        <a:ext cx="2321158" cy="2176092"/>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32" name="Text Box 2">
                        <a:extLst>
                          <a:ext uri="{FF2B5EF4-FFF2-40B4-BE49-F238E27FC236}">
                            <a16:creationId xmlns="" xmlns:a16="http://schemas.microsoft.com/office/drawing/2014/main" id="{D915EEB2-FA1E-3E4B-BAA4-EE9ABFE895CD}"/>
                          </a:ext>
                        </a:extLst>
                      </p:cNvPr>
                      <p:cNvSpPr txBox="1">
                        <a:spLocks noChangeArrowheads="1"/>
                      </p:cNvSpPr>
                      <p:nvPr/>
                    </p:nvSpPr>
                    <p:spPr bwMode="auto">
                      <a:xfrm>
                        <a:off x="7688088" y="4127477"/>
                        <a:ext cx="2274116" cy="1203650"/>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err="1">
                            <a:latin typeface="+mj-lt"/>
                            <a:ea typeface="Calibri" panose="020F0502020204030204" pitchFamily="34" charset="0"/>
                            <a:cs typeface="Times New Roman" panose="02020603050405020304" pitchFamily="18" charset="0"/>
                          </a:rPr>
                          <a:t>ArcSWAT</a:t>
                        </a:r>
                        <a:r>
                          <a:rPr lang="en-US" sz="1600" b="1" dirty="0">
                            <a:latin typeface="+mj-lt"/>
                            <a:ea typeface="Calibri" panose="020F0502020204030204" pitchFamily="34" charset="0"/>
                            <a:cs typeface="Times New Roman" panose="02020603050405020304" pitchFamily="18" charset="0"/>
                          </a:rPr>
                          <a:t> Watershed  Delineation</a:t>
                        </a:r>
                      </a:p>
                    </p:txBody>
                  </p:sp>
                </p:grpSp>
                <p:grpSp>
                  <p:nvGrpSpPr>
                    <p:cNvPr id="316" name="Group 315">
                      <a:extLst>
                        <a:ext uri="{FF2B5EF4-FFF2-40B4-BE49-F238E27FC236}">
                          <a16:creationId xmlns="" xmlns:a16="http://schemas.microsoft.com/office/drawing/2014/main" id="{9DFA33EF-D336-3040-9743-4CA5DBF05C02}"/>
                        </a:ext>
                      </a:extLst>
                    </p:cNvPr>
                    <p:cNvGrpSpPr>
                      <a:grpSpLocks noChangeAspect="1"/>
                    </p:cNvGrpSpPr>
                    <p:nvPr/>
                  </p:nvGrpSpPr>
                  <p:grpSpPr>
                    <a:xfrm>
                      <a:off x="7179487" y="1728583"/>
                      <a:ext cx="1371600" cy="1463040"/>
                      <a:chOff x="812103" y="1799659"/>
                      <a:chExt cx="2176089" cy="2321160"/>
                    </a:xfrm>
                    <a:solidFill>
                      <a:srgbClr val="AFD7E7"/>
                    </a:solidFill>
                  </p:grpSpPr>
                  <p:sp>
                    <p:nvSpPr>
                      <p:cNvPr id="429" name="Hexagon 428">
                        <a:extLst>
                          <a:ext uri="{FF2B5EF4-FFF2-40B4-BE49-F238E27FC236}">
                            <a16:creationId xmlns="" xmlns:a16="http://schemas.microsoft.com/office/drawing/2014/main" id="{F02E3F8E-A939-5140-9B55-7F3620B7E388}"/>
                          </a:ext>
                        </a:extLst>
                      </p:cNvPr>
                      <p:cNvSpPr/>
                      <p:nvPr/>
                    </p:nvSpPr>
                    <p:spPr>
                      <a:xfrm rot="5400000">
                        <a:off x="739568" y="1872194"/>
                        <a:ext cx="2321160" cy="2176089"/>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30" name="Text Box 2">
                        <a:extLst>
                          <a:ext uri="{FF2B5EF4-FFF2-40B4-BE49-F238E27FC236}">
                            <a16:creationId xmlns="" xmlns:a16="http://schemas.microsoft.com/office/drawing/2014/main" id="{51D2E92A-04DA-C64D-BE33-61DAE4DE7160}"/>
                          </a:ext>
                        </a:extLst>
                      </p:cNvPr>
                      <p:cNvSpPr txBox="1">
                        <a:spLocks noChangeArrowheads="1"/>
                      </p:cNvSpPr>
                      <p:nvPr/>
                    </p:nvSpPr>
                    <p:spPr bwMode="auto">
                      <a:xfrm>
                        <a:off x="924595" y="2347902"/>
                        <a:ext cx="1941628" cy="1265367"/>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i="1" dirty="0">
                            <a:latin typeface="+mj-lt"/>
                            <a:ea typeface="Calibri" panose="020F0502020204030204" pitchFamily="34" charset="0"/>
                            <a:cs typeface="Times New Roman" panose="02020603050405020304" pitchFamily="18" charset="0"/>
                          </a:rPr>
                          <a:t>In-situ</a:t>
                        </a:r>
                        <a:r>
                          <a:rPr lang="en-US" sz="1600" b="1" dirty="0">
                            <a:latin typeface="+mj-lt"/>
                            <a:ea typeface="Calibri" panose="020F0502020204030204" pitchFamily="34" charset="0"/>
                            <a:cs typeface="Times New Roman" panose="02020603050405020304" pitchFamily="18" charset="0"/>
                          </a:rPr>
                          <a:t> SNOTEL Data</a:t>
                        </a:r>
                      </a:p>
                    </p:txBody>
                  </p:sp>
                </p:grpSp>
                <p:grpSp>
                  <p:nvGrpSpPr>
                    <p:cNvPr id="317" name="Group 316">
                      <a:extLst>
                        <a:ext uri="{FF2B5EF4-FFF2-40B4-BE49-F238E27FC236}">
                          <a16:creationId xmlns="" xmlns:a16="http://schemas.microsoft.com/office/drawing/2014/main" id="{53E4F1F1-A1B5-5947-AEA8-CD9E30A49352}"/>
                        </a:ext>
                      </a:extLst>
                    </p:cNvPr>
                    <p:cNvGrpSpPr>
                      <a:grpSpLocks noChangeAspect="1"/>
                    </p:cNvGrpSpPr>
                    <p:nvPr/>
                  </p:nvGrpSpPr>
                  <p:grpSpPr>
                    <a:xfrm>
                      <a:off x="8890153" y="157395"/>
                      <a:ext cx="1371600" cy="1463040"/>
                      <a:chOff x="3534394" y="1799655"/>
                      <a:chExt cx="2176090" cy="2321160"/>
                    </a:xfrm>
                    <a:solidFill>
                      <a:srgbClr val="E1F0F6"/>
                    </a:solidFill>
                  </p:grpSpPr>
                  <p:sp>
                    <p:nvSpPr>
                      <p:cNvPr id="427" name="Hexagon 426">
                        <a:extLst>
                          <a:ext uri="{FF2B5EF4-FFF2-40B4-BE49-F238E27FC236}">
                            <a16:creationId xmlns="" xmlns:a16="http://schemas.microsoft.com/office/drawing/2014/main" id="{B0A912CA-E0F1-C447-9F72-FE80DB1C8147}"/>
                          </a:ext>
                        </a:extLst>
                      </p:cNvPr>
                      <p:cNvSpPr/>
                      <p:nvPr/>
                    </p:nvSpPr>
                    <p:spPr>
                      <a:xfrm rot="5400000">
                        <a:off x="3461859" y="1872190"/>
                        <a:ext cx="2321160" cy="2176090"/>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28" name="Text Box 2">
                        <a:extLst>
                          <a:ext uri="{FF2B5EF4-FFF2-40B4-BE49-F238E27FC236}">
                            <a16:creationId xmlns="" xmlns:a16="http://schemas.microsoft.com/office/drawing/2014/main" id="{6F8A41B1-7E51-8E44-9099-0926576094D5}"/>
                          </a:ext>
                        </a:extLst>
                      </p:cNvPr>
                      <p:cNvSpPr txBox="1">
                        <a:spLocks noChangeArrowheads="1"/>
                      </p:cNvSpPr>
                      <p:nvPr/>
                    </p:nvSpPr>
                    <p:spPr bwMode="auto">
                      <a:xfrm>
                        <a:off x="3646883" y="2149372"/>
                        <a:ext cx="1941629" cy="1592681"/>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DEM</a:t>
                        </a:r>
                      </a:p>
                    </p:txBody>
                  </p:sp>
                </p:grpSp>
                <p:grpSp>
                  <p:nvGrpSpPr>
                    <p:cNvPr id="318" name="Group 317">
                      <a:extLst>
                        <a:ext uri="{FF2B5EF4-FFF2-40B4-BE49-F238E27FC236}">
                          <a16:creationId xmlns="" xmlns:a16="http://schemas.microsoft.com/office/drawing/2014/main" id="{736CDB41-4880-8A49-A8AB-BCA2FCC4EDA9}"/>
                        </a:ext>
                      </a:extLst>
                    </p:cNvPr>
                    <p:cNvGrpSpPr>
                      <a:grpSpLocks noChangeAspect="1"/>
                    </p:cNvGrpSpPr>
                    <p:nvPr/>
                  </p:nvGrpSpPr>
                  <p:grpSpPr>
                    <a:xfrm>
                      <a:off x="6226227" y="5847456"/>
                      <a:ext cx="1513990" cy="1469995"/>
                      <a:chOff x="11022896" y="8325607"/>
                      <a:chExt cx="2402002" cy="2332198"/>
                    </a:xfrm>
                    <a:solidFill>
                      <a:srgbClr val="379CC4"/>
                    </a:solidFill>
                  </p:grpSpPr>
                  <p:sp>
                    <p:nvSpPr>
                      <p:cNvPr id="425" name="Hexagon 424">
                        <a:extLst>
                          <a:ext uri="{FF2B5EF4-FFF2-40B4-BE49-F238E27FC236}">
                            <a16:creationId xmlns="" xmlns:a16="http://schemas.microsoft.com/office/drawing/2014/main" id="{00B7C15F-6200-904B-A955-024DEB3B5355}"/>
                          </a:ext>
                        </a:extLst>
                      </p:cNvPr>
                      <p:cNvSpPr/>
                      <p:nvPr/>
                    </p:nvSpPr>
                    <p:spPr>
                      <a:xfrm rot="5400000">
                        <a:off x="11061481" y="8398146"/>
                        <a:ext cx="2321163" cy="2176085"/>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26" name="Text Box 2">
                        <a:extLst>
                          <a:ext uri="{FF2B5EF4-FFF2-40B4-BE49-F238E27FC236}">
                            <a16:creationId xmlns="" xmlns:a16="http://schemas.microsoft.com/office/drawing/2014/main" id="{D8B61973-52B1-3F4D-9012-DC13487C447F}"/>
                          </a:ext>
                        </a:extLst>
                      </p:cNvPr>
                      <p:cNvSpPr txBox="1">
                        <a:spLocks noChangeArrowheads="1"/>
                      </p:cNvSpPr>
                      <p:nvPr/>
                    </p:nvSpPr>
                    <p:spPr bwMode="auto">
                      <a:xfrm>
                        <a:off x="11022896" y="8913523"/>
                        <a:ext cx="2402002" cy="1744282"/>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Predicted Streamflow</a:t>
                        </a:r>
                      </a:p>
                    </p:txBody>
                  </p:sp>
                </p:grpSp>
                <p:grpSp>
                  <p:nvGrpSpPr>
                    <p:cNvPr id="319" name="Group 318">
                      <a:extLst>
                        <a:ext uri="{FF2B5EF4-FFF2-40B4-BE49-F238E27FC236}">
                          <a16:creationId xmlns="" xmlns:a16="http://schemas.microsoft.com/office/drawing/2014/main" id="{CA0BD147-CC64-3940-A539-1FD2A7F1AA74}"/>
                        </a:ext>
                      </a:extLst>
                    </p:cNvPr>
                    <p:cNvGrpSpPr>
                      <a:grpSpLocks noChangeAspect="1"/>
                    </p:cNvGrpSpPr>
                    <p:nvPr/>
                  </p:nvGrpSpPr>
                  <p:grpSpPr>
                    <a:xfrm>
                      <a:off x="1979305" y="1728580"/>
                      <a:ext cx="1371600" cy="1463040"/>
                      <a:chOff x="758651" y="6994023"/>
                      <a:chExt cx="2176086" cy="2321158"/>
                    </a:xfrm>
                    <a:solidFill>
                      <a:srgbClr val="AFD7E7"/>
                    </a:solidFill>
                  </p:grpSpPr>
                  <p:sp>
                    <p:nvSpPr>
                      <p:cNvPr id="423" name="Hexagon 422">
                        <a:extLst>
                          <a:ext uri="{FF2B5EF4-FFF2-40B4-BE49-F238E27FC236}">
                            <a16:creationId xmlns="" xmlns:a16="http://schemas.microsoft.com/office/drawing/2014/main" id="{4244515B-697B-1243-BA8A-F124321A1FB8}"/>
                          </a:ext>
                        </a:extLst>
                      </p:cNvPr>
                      <p:cNvSpPr/>
                      <p:nvPr/>
                    </p:nvSpPr>
                    <p:spPr>
                      <a:xfrm rot="5400000">
                        <a:off x="686115" y="7066559"/>
                        <a:ext cx="2321158" cy="2176086"/>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24" name="Text Box 2">
                        <a:extLst>
                          <a:ext uri="{FF2B5EF4-FFF2-40B4-BE49-F238E27FC236}">
                            <a16:creationId xmlns="" xmlns:a16="http://schemas.microsoft.com/office/drawing/2014/main" id="{22632F68-78BF-F644-9A8D-4792562B8069}"/>
                          </a:ext>
                        </a:extLst>
                      </p:cNvPr>
                      <p:cNvSpPr txBox="1">
                        <a:spLocks noChangeArrowheads="1"/>
                      </p:cNvSpPr>
                      <p:nvPr/>
                    </p:nvSpPr>
                    <p:spPr bwMode="auto">
                      <a:xfrm>
                        <a:off x="827816" y="7579321"/>
                        <a:ext cx="2068746" cy="1213290"/>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MODIS NDSI</a:t>
                        </a:r>
                      </a:p>
                    </p:txBody>
                  </p:sp>
                </p:grpSp>
                <p:grpSp>
                  <p:nvGrpSpPr>
                    <p:cNvPr id="320" name="Group 319">
                      <a:extLst>
                        <a:ext uri="{FF2B5EF4-FFF2-40B4-BE49-F238E27FC236}">
                          <a16:creationId xmlns="" xmlns:a16="http://schemas.microsoft.com/office/drawing/2014/main" id="{C330A7BE-ADF6-AC48-B59F-2CB163FAA2A1}"/>
                        </a:ext>
                      </a:extLst>
                    </p:cNvPr>
                    <p:cNvGrpSpPr>
                      <a:grpSpLocks noChangeAspect="1"/>
                    </p:cNvGrpSpPr>
                    <p:nvPr/>
                  </p:nvGrpSpPr>
                  <p:grpSpPr>
                    <a:xfrm>
                      <a:off x="1846742" y="5831536"/>
                      <a:ext cx="1585349" cy="1463040"/>
                      <a:chOff x="4898583" y="4505432"/>
                      <a:chExt cx="2515209" cy="2321158"/>
                    </a:xfrm>
                    <a:solidFill>
                      <a:srgbClr val="379CC4"/>
                    </a:solidFill>
                  </p:grpSpPr>
                  <p:sp>
                    <p:nvSpPr>
                      <p:cNvPr id="421" name="Hexagon 420">
                        <a:extLst>
                          <a:ext uri="{FF2B5EF4-FFF2-40B4-BE49-F238E27FC236}">
                            <a16:creationId xmlns="" xmlns:a16="http://schemas.microsoft.com/office/drawing/2014/main" id="{B0EF7A49-265F-534F-BA7D-44E3F89C38A9}"/>
                          </a:ext>
                        </a:extLst>
                      </p:cNvPr>
                      <p:cNvSpPr/>
                      <p:nvPr/>
                    </p:nvSpPr>
                    <p:spPr>
                      <a:xfrm rot="5400000">
                        <a:off x="4995609" y="4577966"/>
                        <a:ext cx="2321158" cy="2176089"/>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22" name="Text Box 2">
                        <a:extLst>
                          <a:ext uri="{FF2B5EF4-FFF2-40B4-BE49-F238E27FC236}">
                            <a16:creationId xmlns="" xmlns:a16="http://schemas.microsoft.com/office/drawing/2014/main" id="{78EFB6A0-1B37-764E-B5AF-7A5017F6CABC}"/>
                          </a:ext>
                        </a:extLst>
                      </p:cNvPr>
                      <p:cNvSpPr txBox="1">
                        <a:spLocks noChangeArrowheads="1"/>
                      </p:cNvSpPr>
                      <p:nvPr/>
                    </p:nvSpPr>
                    <p:spPr bwMode="auto">
                      <a:xfrm>
                        <a:off x="4898583" y="5221205"/>
                        <a:ext cx="2515209" cy="1137992"/>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Snow cover Maps</a:t>
                        </a:r>
                      </a:p>
                    </p:txBody>
                  </p:sp>
                </p:grpSp>
                <p:grpSp>
                  <p:nvGrpSpPr>
                    <p:cNvPr id="321" name="Group 320">
                      <a:extLst>
                        <a:ext uri="{FF2B5EF4-FFF2-40B4-BE49-F238E27FC236}">
                          <a16:creationId xmlns="" xmlns:a16="http://schemas.microsoft.com/office/drawing/2014/main" id="{8A901CB9-C10F-1840-98A9-098D7906AEFF}"/>
                        </a:ext>
                      </a:extLst>
                    </p:cNvPr>
                    <p:cNvGrpSpPr>
                      <a:grpSpLocks noChangeAspect="1"/>
                    </p:cNvGrpSpPr>
                    <p:nvPr/>
                  </p:nvGrpSpPr>
                  <p:grpSpPr>
                    <a:xfrm>
                      <a:off x="3615652" y="1728577"/>
                      <a:ext cx="1554480" cy="1463040"/>
                      <a:chOff x="739569" y="2258099"/>
                      <a:chExt cx="2466231" cy="2321159"/>
                    </a:xfrm>
                    <a:solidFill>
                      <a:srgbClr val="AFD7E7"/>
                    </a:solidFill>
                  </p:grpSpPr>
                  <p:sp>
                    <p:nvSpPr>
                      <p:cNvPr id="419" name="Hexagon 418">
                        <a:extLst>
                          <a:ext uri="{FF2B5EF4-FFF2-40B4-BE49-F238E27FC236}">
                            <a16:creationId xmlns="" xmlns:a16="http://schemas.microsoft.com/office/drawing/2014/main" id="{0B7C2B69-A2D6-7E41-B6BB-096410273F3A}"/>
                          </a:ext>
                        </a:extLst>
                      </p:cNvPr>
                      <p:cNvSpPr/>
                      <p:nvPr/>
                    </p:nvSpPr>
                    <p:spPr>
                      <a:xfrm rot="5400000">
                        <a:off x="826695" y="2330636"/>
                        <a:ext cx="2321159" cy="2176086"/>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20" name="Text Box 2">
                        <a:extLst>
                          <a:ext uri="{FF2B5EF4-FFF2-40B4-BE49-F238E27FC236}">
                            <a16:creationId xmlns="" xmlns:a16="http://schemas.microsoft.com/office/drawing/2014/main" id="{5B16463A-A7BC-DD4A-ABE5-DC8B6D9347E3}"/>
                          </a:ext>
                        </a:extLst>
                      </p:cNvPr>
                      <p:cNvSpPr txBox="1">
                        <a:spLocks noChangeArrowheads="1"/>
                      </p:cNvSpPr>
                      <p:nvPr/>
                    </p:nvSpPr>
                    <p:spPr bwMode="auto">
                      <a:xfrm>
                        <a:off x="739569" y="2840554"/>
                        <a:ext cx="2466231" cy="1352756"/>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pPr>
                        <a:r>
                          <a:rPr lang="en-US" sz="1600" b="1" dirty="0">
                            <a:latin typeface="+mj-lt"/>
                            <a:ea typeface="Calibri" panose="020F0502020204030204" pitchFamily="34" charset="0"/>
                            <a:cs typeface="Times New Roman" panose="02020603050405020304" pitchFamily="18" charset="0"/>
                          </a:rPr>
                          <a:t>MODIS</a:t>
                        </a:r>
                      </a:p>
                      <a:p>
                        <a:pPr algn="ctr">
                          <a:lnSpc>
                            <a:spcPct val="107000"/>
                          </a:lnSpc>
                        </a:pPr>
                        <a:r>
                          <a:rPr lang="en-US" sz="1600" b="1" dirty="0">
                            <a:latin typeface="+mj-lt"/>
                            <a:ea typeface="Calibri" panose="020F0502020204030204" pitchFamily="34" charset="0"/>
                            <a:cs typeface="Times New Roman" panose="02020603050405020304" pitchFamily="18" charset="0"/>
                          </a:rPr>
                          <a:t>LST</a:t>
                        </a:r>
                      </a:p>
                    </p:txBody>
                  </p:sp>
                </p:grpSp>
                <p:grpSp>
                  <p:nvGrpSpPr>
                    <p:cNvPr id="322" name="Group 321">
                      <a:extLst>
                        <a:ext uri="{FF2B5EF4-FFF2-40B4-BE49-F238E27FC236}">
                          <a16:creationId xmlns="" xmlns:a16="http://schemas.microsoft.com/office/drawing/2014/main" id="{E07DA195-1F0D-4D4A-8C46-BBF0C15A329C}"/>
                        </a:ext>
                      </a:extLst>
                    </p:cNvPr>
                    <p:cNvGrpSpPr>
                      <a:grpSpLocks noChangeAspect="1"/>
                    </p:cNvGrpSpPr>
                    <p:nvPr/>
                  </p:nvGrpSpPr>
                  <p:grpSpPr>
                    <a:xfrm>
                      <a:off x="5298675" y="1728581"/>
                      <a:ext cx="1625594" cy="1463040"/>
                      <a:chOff x="566839" y="1799657"/>
                      <a:chExt cx="2579059" cy="2321160"/>
                    </a:xfrm>
                    <a:solidFill>
                      <a:srgbClr val="AFD7E7"/>
                    </a:solidFill>
                  </p:grpSpPr>
                  <p:sp>
                    <p:nvSpPr>
                      <p:cNvPr id="417" name="Hexagon 416">
                        <a:extLst>
                          <a:ext uri="{FF2B5EF4-FFF2-40B4-BE49-F238E27FC236}">
                            <a16:creationId xmlns="" xmlns:a16="http://schemas.microsoft.com/office/drawing/2014/main" id="{0D611224-F4FC-B24C-927C-6DC72BF55B9D}"/>
                          </a:ext>
                        </a:extLst>
                      </p:cNvPr>
                      <p:cNvSpPr/>
                      <p:nvPr/>
                    </p:nvSpPr>
                    <p:spPr>
                      <a:xfrm rot="5400000">
                        <a:off x="739570" y="1872192"/>
                        <a:ext cx="2321160" cy="2176089"/>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18" name="Text Box 2">
                        <a:extLst>
                          <a:ext uri="{FF2B5EF4-FFF2-40B4-BE49-F238E27FC236}">
                            <a16:creationId xmlns="" xmlns:a16="http://schemas.microsoft.com/office/drawing/2014/main" id="{1066C24D-0EA4-F047-AA6F-E86D68FAF84C}"/>
                          </a:ext>
                        </a:extLst>
                      </p:cNvPr>
                      <p:cNvSpPr txBox="1">
                        <a:spLocks noChangeArrowheads="1"/>
                      </p:cNvSpPr>
                      <p:nvPr/>
                    </p:nvSpPr>
                    <p:spPr bwMode="auto">
                      <a:xfrm>
                        <a:off x="566839" y="2405547"/>
                        <a:ext cx="2579059" cy="844011"/>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PERSIANN Precipitation</a:t>
                        </a:r>
                      </a:p>
                    </p:txBody>
                  </p:sp>
                </p:grpSp>
                <p:grpSp>
                  <p:nvGrpSpPr>
                    <p:cNvPr id="323" name="Group 322">
                      <a:extLst>
                        <a:ext uri="{FF2B5EF4-FFF2-40B4-BE49-F238E27FC236}">
                          <a16:creationId xmlns="" xmlns:a16="http://schemas.microsoft.com/office/drawing/2014/main" id="{C1957B4B-8223-E74D-8755-D8B5A12CC22A}"/>
                        </a:ext>
                      </a:extLst>
                    </p:cNvPr>
                    <p:cNvGrpSpPr>
                      <a:grpSpLocks noChangeAspect="1"/>
                    </p:cNvGrpSpPr>
                    <p:nvPr/>
                  </p:nvGrpSpPr>
                  <p:grpSpPr>
                    <a:xfrm>
                      <a:off x="8905713" y="1728581"/>
                      <a:ext cx="1371600" cy="1463040"/>
                      <a:chOff x="539502" y="1799660"/>
                      <a:chExt cx="2176088" cy="2321160"/>
                    </a:xfrm>
                    <a:solidFill>
                      <a:srgbClr val="AFD7E7"/>
                    </a:solidFill>
                  </p:grpSpPr>
                  <p:sp>
                    <p:nvSpPr>
                      <p:cNvPr id="415" name="Hexagon 414">
                        <a:extLst>
                          <a:ext uri="{FF2B5EF4-FFF2-40B4-BE49-F238E27FC236}">
                            <a16:creationId xmlns="" xmlns:a16="http://schemas.microsoft.com/office/drawing/2014/main" id="{5229EEDE-FCC5-5E4B-98E8-7BD92C343101}"/>
                          </a:ext>
                        </a:extLst>
                      </p:cNvPr>
                      <p:cNvSpPr/>
                      <p:nvPr/>
                    </p:nvSpPr>
                    <p:spPr>
                      <a:xfrm rot="5400000">
                        <a:off x="466966" y="1872196"/>
                        <a:ext cx="2321160" cy="2176088"/>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16" name="Text Box 2">
                        <a:extLst>
                          <a:ext uri="{FF2B5EF4-FFF2-40B4-BE49-F238E27FC236}">
                            <a16:creationId xmlns="" xmlns:a16="http://schemas.microsoft.com/office/drawing/2014/main" id="{5B4E451C-299A-D24B-B756-B5EC04AAEE2D}"/>
                          </a:ext>
                        </a:extLst>
                      </p:cNvPr>
                      <p:cNvSpPr txBox="1">
                        <a:spLocks noChangeArrowheads="1"/>
                      </p:cNvSpPr>
                      <p:nvPr/>
                    </p:nvSpPr>
                    <p:spPr bwMode="auto">
                      <a:xfrm>
                        <a:off x="670201" y="2073652"/>
                        <a:ext cx="1898730" cy="1253702"/>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i="1" dirty="0">
                            <a:latin typeface="+mj-lt"/>
                            <a:ea typeface="Calibri" panose="020F0502020204030204" pitchFamily="34" charset="0"/>
                            <a:cs typeface="Times New Roman" panose="02020603050405020304" pitchFamily="18" charset="0"/>
                          </a:rPr>
                          <a:t>In-situ</a:t>
                        </a:r>
                        <a:r>
                          <a:rPr lang="en-US" sz="1600" b="1" dirty="0">
                            <a:latin typeface="+mj-lt"/>
                            <a:ea typeface="Calibri" panose="020F0502020204030204" pitchFamily="34" charset="0"/>
                            <a:cs typeface="Times New Roman" panose="02020603050405020304" pitchFamily="18" charset="0"/>
                          </a:rPr>
                          <a:t> Stream Gauge Data</a:t>
                        </a:r>
                      </a:p>
                    </p:txBody>
                  </p:sp>
                </p:grpSp>
                <p:grpSp>
                  <p:nvGrpSpPr>
                    <p:cNvPr id="324" name="Group 323">
                      <a:extLst>
                        <a:ext uri="{FF2B5EF4-FFF2-40B4-BE49-F238E27FC236}">
                          <a16:creationId xmlns="" xmlns:a16="http://schemas.microsoft.com/office/drawing/2014/main" id="{DFB860E6-B0CE-1B49-8BF8-CA4F7B48BCA4}"/>
                        </a:ext>
                      </a:extLst>
                    </p:cNvPr>
                    <p:cNvGrpSpPr>
                      <a:grpSpLocks noChangeAspect="1"/>
                    </p:cNvGrpSpPr>
                    <p:nvPr/>
                  </p:nvGrpSpPr>
                  <p:grpSpPr>
                    <a:xfrm>
                      <a:off x="12364215" y="1728582"/>
                      <a:ext cx="1371600" cy="1463040"/>
                      <a:chOff x="11893216" y="3738551"/>
                      <a:chExt cx="2176087" cy="2321163"/>
                    </a:xfrm>
                    <a:solidFill>
                      <a:srgbClr val="AFD7E7"/>
                    </a:solidFill>
                  </p:grpSpPr>
                  <p:sp>
                    <p:nvSpPr>
                      <p:cNvPr id="413" name="Hexagon 412">
                        <a:extLst>
                          <a:ext uri="{FF2B5EF4-FFF2-40B4-BE49-F238E27FC236}">
                            <a16:creationId xmlns="" xmlns:a16="http://schemas.microsoft.com/office/drawing/2014/main" id="{6E41278A-7699-CE46-B291-401149AC36B8}"/>
                          </a:ext>
                        </a:extLst>
                      </p:cNvPr>
                      <p:cNvSpPr/>
                      <p:nvPr/>
                    </p:nvSpPr>
                    <p:spPr>
                      <a:xfrm rot="5400000">
                        <a:off x="11820678" y="3811089"/>
                        <a:ext cx="2321163" cy="2176087"/>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14" name="Text Box 2">
                        <a:extLst>
                          <a:ext uri="{FF2B5EF4-FFF2-40B4-BE49-F238E27FC236}">
                            <a16:creationId xmlns="" xmlns:a16="http://schemas.microsoft.com/office/drawing/2014/main" id="{D259771C-2254-534A-AB80-DF172D28F7A9}"/>
                          </a:ext>
                        </a:extLst>
                      </p:cNvPr>
                      <p:cNvSpPr txBox="1">
                        <a:spLocks noChangeArrowheads="1"/>
                      </p:cNvSpPr>
                      <p:nvPr/>
                    </p:nvSpPr>
                    <p:spPr bwMode="auto">
                      <a:xfrm>
                        <a:off x="11983229" y="4320528"/>
                        <a:ext cx="2086070" cy="1259321"/>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Elevation Zones</a:t>
                        </a:r>
                      </a:p>
                    </p:txBody>
                  </p:sp>
                </p:grpSp>
                <p:grpSp>
                  <p:nvGrpSpPr>
                    <p:cNvPr id="325" name="Group 324">
                      <a:extLst>
                        <a:ext uri="{FF2B5EF4-FFF2-40B4-BE49-F238E27FC236}">
                          <a16:creationId xmlns="" xmlns:a16="http://schemas.microsoft.com/office/drawing/2014/main" id="{3A1FF0AE-E88C-A045-B53C-1D5EBC76B972}"/>
                        </a:ext>
                      </a:extLst>
                    </p:cNvPr>
                    <p:cNvGrpSpPr>
                      <a:grpSpLocks noChangeAspect="1"/>
                    </p:cNvGrpSpPr>
                    <p:nvPr/>
                  </p:nvGrpSpPr>
                  <p:grpSpPr>
                    <a:xfrm>
                      <a:off x="5557312" y="3811775"/>
                      <a:ext cx="1478247" cy="1463040"/>
                      <a:chOff x="3851265" y="4164022"/>
                      <a:chExt cx="2345288" cy="2321157"/>
                    </a:xfrm>
                    <a:solidFill>
                      <a:srgbClr val="78BBD6"/>
                    </a:solidFill>
                  </p:grpSpPr>
                  <p:sp>
                    <p:nvSpPr>
                      <p:cNvPr id="411" name="Hexagon 410">
                        <a:extLst>
                          <a:ext uri="{FF2B5EF4-FFF2-40B4-BE49-F238E27FC236}">
                            <a16:creationId xmlns="" xmlns:a16="http://schemas.microsoft.com/office/drawing/2014/main" id="{91E630D9-F922-7540-AAFD-45780EF3AE2C}"/>
                          </a:ext>
                        </a:extLst>
                      </p:cNvPr>
                      <p:cNvSpPr/>
                      <p:nvPr/>
                    </p:nvSpPr>
                    <p:spPr>
                      <a:xfrm rot="5400000">
                        <a:off x="3873100" y="4236556"/>
                        <a:ext cx="2321157" cy="2176089"/>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12" name="Text Box 2">
                        <a:extLst>
                          <a:ext uri="{FF2B5EF4-FFF2-40B4-BE49-F238E27FC236}">
                            <a16:creationId xmlns="" xmlns:a16="http://schemas.microsoft.com/office/drawing/2014/main" id="{FA8AF68F-606A-2A4B-B164-764835344F02}"/>
                          </a:ext>
                        </a:extLst>
                      </p:cNvPr>
                      <p:cNvSpPr txBox="1">
                        <a:spLocks noChangeArrowheads="1"/>
                      </p:cNvSpPr>
                      <p:nvPr/>
                    </p:nvSpPr>
                    <p:spPr bwMode="auto">
                      <a:xfrm>
                        <a:off x="3851265" y="4718819"/>
                        <a:ext cx="2345288" cy="1189177"/>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SPAM</a:t>
                        </a:r>
                      </a:p>
                    </p:txBody>
                  </p:sp>
                </p:grpSp>
                <p:grpSp>
                  <p:nvGrpSpPr>
                    <p:cNvPr id="326" name="Group 325">
                      <a:extLst>
                        <a:ext uri="{FF2B5EF4-FFF2-40B4-BE49-F238E27FC236}">
                          <a16:creationId xmlns="" xmlns:a16="http://schemas.microsoft.com/office/drawing/2014/main" id="{AFE4BB32-9A66-8245-BED1-5188D90377F9}"/>
                        </a:ext>
                      </a:extLst>
                    </p:cNvPr>
                    <p:cNvGrpSpPr>
                      <a:grpSpLocks noChangeAspect="1"/>
                    </p:cNvGrpSpPr>
                    <p:nvPr/>
                  </p:nvGrpSpPr>
                  <p:grpSpPr>
                    <a:xfrm>
                      <a:off x="4313641" y="5847441"/>
                      <a:ext cx="1696743" cy="1463040"/>
                      <a:chOff x="10878914" y="7875198"/>
                      <a:chExt cx="2691939" cy="2321163"/>
                    </a:xfrm>
                    <a:solidFill>
                      <a:srgbClr val="379CC4"/>
                    </a:solidFill>
                  </p:grpSpPr>
                  <p:sp>
                    <p:nvSpPr>
                      <p:cNvPr id="409" name="Hexagon 408">
                        <a:extLst>
                          <a:ext uri="{FF2B5EF4-FFF2-40B4-BE49-F238E27FC236}">
                            <a16:creationId xmlns="" xmlns:a16="http://schemas.microsoft.com/office/drawing/2014/main" id="{16C49D35-BAE2-0B44-81D2-D70B4BAFD410}"/>
                          </a:ext>
                        </a:extLst>
                      </p:cNvPr>
                      <p:cNvSpPr/>
                      <p:nvPr/>
                    </p:nvSpPr>
                    <p:spPr>
                      <a:xfrm rot="5400000">
                        <a:off x="11042192" y="7947736"/>
                        <a:ext cx="2321163" cy="2176087"/>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10" name="Text Box 2">
                        <a:extLst>
                          <a:ext uri="{FF2B5EF4-FFF2-40B4-BE49-F238E27FC236}">
                            <a16:creationId xmlns="" xmlns:a16="http://schemas.microsoft.com/office/drawing/2014/main" id="{597698BA-7D87-524D-AFCA-F87782929BC7}"/>
                          </a:ext>
                        </a:extLst>
                      </p:cNvPr>
                      <p:cNvSpPr txBox="1">
                        <a:spLocks noChangeArrowheads="1"/>
                      </p:cNvSpPr>
                      <p:nvPr/>
                    </p:nvSpPr>
                    <p:spPr bwMode="auto">
                      <a:xfrm>
                        <a:off x="10878914" y="8462025"/>
                        <a:ext cx="2691939" cy="1097105"/>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Confidence Intervals</a:t>
                        </a:r>
                      </a:p>
                    </p:txBody>
                  </p:sp>
                </p:grpSp>
                <p:grpSp>
                  <p:nvGrpSpPr>
                    <p:cNvPr id="327" name="Group 326">
                      <a:extLst>
                        <a:ext uri="{FF2B5EF4-FFF2-40B4-BE49-F238E27FC236}">
                          <a16:creationId xmlns="" xmlns:a16="http://schemas.microsoft.com/office/drawing/2014/main" id="{9623A814-BA40-8D4D-BA1A-E2AA51EC82CB}"/>
                        </a:ext>
                      </a:extLst>
                    </p:cNvPr>
                    <p:cNvGrpSpPr>
                      <a:grpSpLocks noChangeAspect="1"/>
                    </p:cNvGrpSpPr>
                    <p:nvPr/>
                  </p:nvGrpSpPr>
                  <p:grpSpPr>
                    <a:xfrm>
                      <a:off x="8139729" y="5847464"/>
                      <a:ext cx="1371600" cy="1463040"/>
                      <a:chOff x="11114720" y="7875186"/>
                      <a:chExt cx="2176087" cy="2321163"/>
                    </a:xfrm>
                    <a:solidFill>
                      <a:srgbClr val="379CC4"/>
                    </a:solidFill>
                  </p:grpSpPr>
                  <p:sp>
                    <p:nvSpPr>
                      <p:cNvPr id="407" name="Hexagon 406">
                        <a:extLst>
                          <a:ext uri="{FF2B5EF4-FFF2-40B4-BE49-F238E27FC236}">
                            <a16:creationId xmlns="" xmlns:a16="http://schemas.microsoft.com/office/drawing/2014/main" id="{44194379-12E5-204D-9333-BCCC23708878}"/>
                          </a:ext>
                        </a:extLst>
                      </p:cNvPr>
                      <p:cNvSpPr/>
                      <p:nvPr/>
                    </p:nvSpPr>
                    <p:spPr>
                      <a:xfrm rot="5400000">
                        <a:off x="11042182" y="7947724"/>
                        <a:ext cx="2321163" cy="2176087"/>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08" name="Text Box 2">
                        <a:extLst>
                          <a:ext uri="{FF2B5EF4-FFF2-40B4-BE49-F238E27FC236}">
                            <a16:creationId xmlns="" xmlns:a16="http://schemas.microsoft.com/office/drawing/2014/main" id="{C871B1C1-C97D-134D-A23F-EA7B2C7A33FF}"/>
                          </a:ext>
                        </a:extLst>
                      </p:cNvPr>
                      <p:cNvSpPr txBox="1">
                        <a:spLocks noChangeArrowheads="1"/>
                      </p:cNvSpPr>
                      <p:nvPr/>
                    </p:nvSpPr>
                    <p:spPr bwMode="auto">
                      <a:xfrm>
                        <a:off x="11456130" y="8456217"/>
                        <a:ext cx="1454371" cy="1421392"/>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GUI Tool</a:t>
                        </a:r>
                      </a:p>
                    </p:txBody>
                  </p:sp>
                </p:grpSp>
                <p:cxnSp>
                  <p:nvCxnSpPr>
                    <p:cNvPr id="328" name="Straight Connector 327">
                      <a:extLst>
                        <a:ext uri="{FF2B5EF4-FFF2-40B4-BE49-F238E27FC236}">
                          <a16:creationId xmlns="" xmlns:a16="http://schemas.microsoft.com/office/drawing/2014/main" id="{23D9696E-5E53-C34B-817D-679725DD5CE8}"/>
                        </a:ext>
                      </a:extLst>
                    </p:cNvPr>
                    <p:cNvCxnSpPr>
                      <a:cxnSpLocks/>
                      <a:stCxn id="432" idx="3"/>
                      <a:endCxn id="432" idx="3"/>
                    </p:cNvCxnSpPr>
                    <p:nvPr/>
                  </p:nvCxnSpPr>
                  <p:spPr>
                    <a:xfrm>
                      <a:off x="11953049" y="8194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 xmlns:a16="http://schemas.microsoft.com/office/drawing/2014/main" id="{D4553E26-175A-894E-945C-D0FE98B5993A}"/>
                        </a:ext>
                      </a:extLst>
                    </p:cNvPr>
                    <p:cNvCxnSpPr>
                      <a:cxnSpLocks/>
                      <a:stCxn id="432" idx="3"/>
                    </p:cNvCxnSpPr>
                    <p:nvPr/>
                  </p:nvCxnSpPr>
                  <p:spPr>
                    <a:xfrm flipV="1">
                      <a:off x="11953050" y="817206"/>
                      <a:ext cx="1053933" cy="2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Arrow Connector 329">
                      <a:extLst>
                        <a:ext uri="{FF2B5EF4-FFF2-40B4-BE49-F238E27FC236}">
                          <a16:creationId xmlns="" xmlns:a16="http://schemas.microsoft.com/office/drawing/2014/main" id="{9A8D5881-91E1-D24B-9725-FEC2940C7C7B}"/>
                        </a:ext>
                      </a:extLst>
                    </p:cNvPr>
                    <p:cNvCxnSpPr>
                      <a:cxnSpLocks/>
                    </p:cNvCxnSpPr>
                    <p:nvPr/>
                  </p:nvCxnSpPr>
                  <p:spPr>
                    <a:xfrm>
                      <a:off x="13006983" y="835733"/>
                      <a:ext cx="0" cy="8928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Straight Arrow Connector 330">
                      <a:extLst>
                        <a:ext uri="{FF2B5EF4-FFF2-40B4-BE49-F238E27FC236}">
                          <a16:creationId xmlns="" xmlns:a16="http://schemas.microsoft.com/office/drawing/2014/main" id="{02F3932A-D20F-CF4F-B8E5-C0D7250DC671}"/>
                        </a:ext>
                      </a:extLst>
                    </p:cNvPr>
                    <p:cNvCxnSpPr>
                      <a:cxnSpLocks/>
                      <a:stCxn id="423" idx="0"/>
                      <a:endCxn id="421" idx="3"/>
                    </p:cNvCxnSpPr>
                    <p:nvPr/>
                  </p:nvCxnSpPr>
                  <p:spPr>
                    <a:xfrm flipH="1">
                      <a:off x="2639417" y="3191620"/>
                      <a:ext cx="25688" cy="2639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 xmlns:a16="http://schemas.microsoft.com/office/drawing/2014/main" id="{6E1F2342-EF0A-D645-B04E-3F791926C39E}"/>
                        </a:ext>
                      </a:extLst>
                    </p:cNvPr>
                    <p:cNvCxnSpPr>
                      <a:cxnSpLocks/>
                    </p:cNvCxnSpPr>
                    <p:nvPr/>
                  </p:nvCxnSpPr>
                  <p:spPr>
                    <a:xfrm>
                      <a:off x="3350905" y="3274443"/>
                      <a:ext cx="9699110" cy="1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 xmlns:a16="http://schemas.microsoft.com/office/drawing/2014/main" id="{C9FE4544-C798-034C-8352-F73897CCCC12}"/>
                        </a:ext>
                      </a:extLst>
                    </p:cNvPr>
                    <p:cNvCxnSpPr>
                      <a:cxnSpLocks/>
                    </p:cNvCxnSpPr>
                    <p:nvPr/>
                  </p:nvCxnSpPr>
                  <p:spPr>
                    <a:xfrm>
                      <a:off x="5170132" y="5558041"/>
                      <a:ext cx="5454479" cy="2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 xmlns:a16="http://schemas.microsoft.com/office/drawing/2014/main" id="{78CA77F8-05FC-9E4D-AFF8-C6867D3F1176}"/>
                        </a:ext>
                      </a:extLst>
                    </p:cNvPr>
                    <p:cNvCxnSpPr>
                      <a:cxnSpLocks/>
                    </p:cNvCxnSpPr>
                    <p:nvPr/>
                  </p:nvCxnSpPr>
                  <p:spPr>
                    <a:xfrm>
                      <a:off x="5175285" y="5566192"/>
                      <a:ext cx="0" cy="2739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 xmlns:a16="http://schemas.microsoft.com/office/drawing/2014/main" id="{91159A7F-5B6E-0C43-B509-37431FDBC7D3}"/>
                        </a:ext>
                      </a:extLst>
                    </p:cNvPr>
                    <p:cNvCxnSpPr>
                      <a:cxnSpLocks/>
                    </p:cNvCxnSpPr>
                    <p:nvPr/>
                  </p:nvCxnSpPr>
                  <p:spPr>
                    <a:xfrm>
                      <a:off x="8853566" y="5571046"/>
                      <a:ext cx="1" cy="269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 xmlns:a16="http://schemas.microsoft.com/office/drawing/2014/main" id="{DEE5BF93-E298-FA49-A825-4DF5FBBA2B81}"/>
                        </a:ext>
                      </a:extLst>
                    </p:cNvPr>
                    <p:cNvCxnSpPr>
                      <a:cxnSpLocks/>
                    </p:cNvCxnSpPr>
                    <p:nvPr/>
                  </p:nvCxnSpPr>
                  <p:spPr>
                    <a:xfrm flipH="1">
                      <a:off x="6282064" y="3582130"/>
                      <a:ext cx="0" cy="2296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 xmlns:a16="http://schemas.microsoft.com/office/drawing/2014/main" id="{489BDC1A-180B-7A4B-8047-DA6BD8323C4E}"/>
                        </a:ext>
                      </a:extLst>
                    </p:cNvPr>
                    <p:cNvCxnSpPr>
                      <a:cxnSpLocks/>
                      <a:stCxn id="413" idx="0"/>
                    </p:cNvCxnSpPr>
                    <p:nvPr/>
                  </p:nvCxnSpPr>
                  <p:spPr>
                    <a:xfrm>
                      <a:off x="13050015" y="3191622"/>
                      <a:ext cx="0" cy="79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6" name="Hexagon 305">
                    <a:extLst>
                      <a:ext uri="{FF2B5EF4-FFF2-40B4-BE49-F238E27FC236}">
                        <a16:creationId xmlns="" xmlns:a16="http://schemas.microsoft.com/office/drawing/2014/main" id="{C3CC0D13-1C90-7C4C-AED0-4CD828FEF6D0}"/>
                      </a:ext>
                    </a:extLst>
                  </p:cNvPr>
                  <p:cNvSpPr/>
                  <p:nvPr/>
                </p:nvSpPr>
                <p:spPr>
                  <a:xfrm rot="5400000">
                    <a:off x="9140612" y="1724462"/>
                    <a:ext cx="1463040" cy="1371600"/>
                  </a:xfrm>
                  <a:prstGeom prst="hexagon">
                    <a:avLst/>
                  </a:prstGeom>
                  <a:solidFill>
                    <a:srgbClr val="AFD7E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307" name="Text Box 2">
                    <a:extLst>
                      <a:ext uri="{FF2B5EF4-FFF2-40B4-BE49-F238E27FC236}">
                        <a16:creationId xmlns="" xmlns:a16="http://schemas.microsoft.com/office/drawing/2014/main" id="{A44B52CC-B995-DF4A-AFF6-B4897F40D681}"/>
                      </a:ext>
                    </a:extLst>
                  </p:cNvPr>
                  <p:cNvSpPr txBox="1">
                    <a:spLocks noChangeArrowheads="1"/>
                  </p:cNvSpPr>
                  <p:nvPr/>
                </p:nvSpPr>
                <p:spPr bwMode="auto">
                  <a:xfrm>
                    <a:off x="9193436" y="2027239"/>
                    <a:ext cx="1314862" cy="793756"/>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smtClean="0">
                        <a:latin typeface="+mj-lt"/>
                        <a:ea typeface="Calibri" panose="020F0502020204030204" pitchFamily="34" charset="0"/>
                        <a:cs typeface="Times New Roman" panose="02020603050405020304" pitchFamily="18" charset="0"/>
                      </a:rPr>
                      <a:t>Additional Variables</a:t>
                    </a:r>
                    <a:endParaRPr lang="en-US" sz="1600" b="1" dirty="0">
                      <a:latin typeface="+mj-lt"/>
                      <a:ea typeface="Calibri" panose="020F0502020204030204" pitchFamily="34" charset="0"/>
                      <a:cs typeface="Times New Roman" panose="02020603050405020304" pitchFamily="18" charset="0"/>
                    </a:endParaRPr>
                  </a:p>
                </p:txBody>
              </p:sp>
            </p:grpSp>
            <p:cxnSp>
              <p:nvCxnSpPr>
                <p:cNvPr id="298" name="Straight Connector 297">
                  <a:extLst>
                    <a:ext uri="{FF2B5EF4-FFF2-40B4-BE49-F238E27FC236}">
                      <a16:creationId xmlns="" xmlns:a16="http://schemas.microsoft.com/office/drawing/2014/main" id="{8EDA312A-949F-8F49-A463-06AB2A9D88FC}"/>
                    </a:ext>
                  </a:extLst>
                </p:cNvPr>
                <p:cNvCxnSpPr>
                  <a:cxnSpLocks/>
                </p:cNvCxnSpPr>
                <p:nvPr/>
              </p:nvCxnSpPr>
              <p:spPr>
                <a:xfrm>
                  <a:off x="4650274" y="3491742"/>
                  <a:ext cx="3200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 xmlns:a16="http://schemas.microsoft.com/office/drawing/2014/main" id="{4FEB7F21-1A12-E141-909E-FEAD7E003071}"/>
                    </a:ext>
                  </a:extLst>
                </p:cNvPr>
                <p:cNvCxnSpPr>
                  <a:cxnSpLocks/>
                </p:cNvCxnSpPr>
                <p:nvPr/>
              </p:nvCxnSpPr>
              <p:spPr>
                <a:xfrm flipH="1">
                  <a:off x="7850949" y="3462866"/>
                  <a:ext cx="0" cy="2296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0" name="Hexagon 299">
                  <a:extLst>
                    <a:ext uri="{FF2B5EF4-FFF2-40B4-BE49-F238E27FC236}">
                      <a16:creationId xmlns="" xmlns:a16="http://schemas.microsoft.com/office/drawing/2014/main" id="{BCD227C2-C3B9-D040-95BC-D183DBD64209}"/>
                    </a:ext>
                  </a:extLst>
                </p:cNvPr>
                <p:cNvSpPr/>
                <p:nvPr/>
              </p:nvSpPr>
              <p:spPr>
                <a:xfrm rot="5400000">
                  <a:off x="7135763" y="3750450"/>
                  <a:ext cx="1463040" cy="1371600"/>
                </a:xfrm>
                <a:prstGeom prst="hexagon">
                  <a:avLst/>
                </a:prstGeom>
                <a:solidFill>
                  <a:srgbClr val="78BBD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301" name="Text Box 2">
                  <a:extLst>
                    <a:ext uri="{FF2B5EF4-FFF2-40B4-BE49-F238E27FC236}">
                      <a16:creationId xmlns="" xmlns:a16="http://schemas.microsoft.com/office/drawing/2014/main" id="{EFF7F16E-2637-4741-ADF7-045377AEAB54}"/>
                    </a:ext>
                  </a:extLst>
                </p:cNvPr>
                <p:cNvSpPr txBox="1">
                  <a:spLocks noChangeArrowheads="1"/>
                </p:cNvSpPr>
                <p:nvPr/>
              </p:nvSpPr>
              <p:spPr bwMode="auto">
                <a:xfrm>
                  <a:off x="7122002" y="4054422"/>
                  <a:ext cx="1478247" cy="749546"/>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SNOW-M</a:t>
                  </a:r>
                </a:p>
              </p:txBody>
            </p:sp>
            <p:cxnSp>
              <p:nvCxnSpPr>
                <p:cNvPr id="302" name="Straight Arrow Connector 301">
                  <a:extLst>
                    <a:ext uri="{FF2B5EF4-FFF2-40B4-BE49-F238E27FC236}">
                      <a16:creationId xmlns="" xmlns:a16="http://schemas.microsoft.com/office/drawing/2014/main" id="{2029D033-5871-A247-8149-E2AF21E453E9}"/>
                    </a:ext>
                  </a:extLst>
                </p:cNvPr>
                <p:cNvCxnSpPr>
                  <a:stCxn id="301" idx="1"/>
                  <a:endCxn id="412" idx="3"/>
                </p:cNvCxnSpPr>
                <p:nvPr/>
              </p:nvCxnSpPr>
              <p:spPr>
                <a:xfrm flipH="1" flipV="1">
                  <a:off x="5403769" y="4425432"/>
                  <a:ext cx="1718233" cy="376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03" name="Text Box 2">
                  <a:extLst>
                    <a:ext uri="{FF2B5EF4-FFF2-40B4-BE49-F238E27FC236}">
                      <a16:creationId xmlns="" xmlns:a16="http://schemas.microsoft.com/office/drawing/2014/main" id="{0861825B-CCC5-7E4F-9D46-8F9838DEC082}"/>
                    </a:ext>
                  </a:extLst>
                </p:cNvPr>
                <p:cNvSpPr txBox="1">
                  <a:spLocks noChangeArrowheads="1"/>
                </p:cNvSpPr>
                <p:nvPr/>
              </p:nvSpPr>
              <p:spPr bwMode="auto">
                <a:xfrm>
                  <a:off x="5435740" y="4023713"/>
                  <a:ext cx="1632873" cy="326856"/>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Comparison</a:t>
                  </a:r>
                </a:p>
              </p:txBody>
            </p:sp>
          </p:grpSp>
          <p:sp>
            <p:nvSpPr>
              <p:cNvPr id="289" name="Hexagon 288">
                <a:extLst>
                  <a:ext uri="{FF2B5EF4-FFF2-40B4-BE49-F238E27FC236}">
                    <a16:creationId xmlns="" xmlns:a16="http://schemas.microsoft.com/office/drawing/2014/main" id="{E87DC545-8F92-1E46-B85C-93525DAAF173}"/>
                  </a:ext>
                </a:extLst>
              </p:cNvPr>
              <p:cNvSpPr/>
              <p:nvPr/>
            </p:nvSpPr>
            <p:spPr>
              <a:xfrm rot="5400000">
                <a:off x="7995401" y="5356655"/>
                <a:ext cx="1369125" cy="1299039"/>
              </a:xfrm>
              <a:prstGeom prst="hexagon">
                <a:avLst/>
              </a:prstGeom>
              <a:solidFill>
                <a:srgbClr val="379CC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290" name="Text Box 2">
                <a:extLst>
                  <a:ext uri="{FF2B5EF4-FFF2-40B4-BE49-F238E27FC236}">
                    <a16:creationId xmlns="" xmlns:a16="http://schemas.microsoft.com/office/drawing/2014/main" id="{24998B65-CC76-0B4E-8FEE-7936A85BA995}"/>
                  </a:ext>
                </a:extLst>
              </p:cNvPr>
              <p:cNvSpPr txBox="1">
                <a:spLocks noChangeArrowheads="1"/>
              </p:cNvSpPr>
              <p:nvPr/>
            </p:nvSpPr>
            <p:spPr bwMode="auto">
              <a:xfrm>
                <a:off x="8010059" y="5594193"/>
                <a:ext cx="1339807" cy="838400"/>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Exploratory Data Analysis</a:t>
                </a:r>
              </a:p>
            </p:txBody>
          </p:sp>
          <p:cxnSp>
            <p:nvCxnSpPr>
              <p:cNvPr id="291" name="Straight Arrow Connector 290">
                <a:extLst>
                  <a:ext uri="{FF2B5EF4-FFF2-40B4-BE49-F238E27FC236}">
                    <a16:creationId xmlns="" xmlns:a16="http://schemas.microsoft.com/office/drawing/2014/main" id="{AF6EC10D-3BF5-5445-A586-F1AF5FFFE234}"/>
                  </a:ext>
                </a:extLst>
              </p:cNvPr>
              <p:cNvCxnSpPr>
                <a:cxnSpLocks/>
              </p:cNvCxnSpPr>
              <p:nvPr/>
            </p:nvCxnSpPr>
            <p:spPr>
              <a:xfrm>
                <a:off x="8706542" y="5062981"/>
                <a:ext cx="1" cy="251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37" name="Straight Connector 336">
              <a:extLst>
                <a:ext uri="{FF2B5EF4-FFF2-40B4-BE49-F238E27FC236}">
                  <a16:creationId xmlns="" xmlns:a16="http://schemas.microsoft.com/office/drawing/2014/main" id="{62B9E344-B6E4-8D45-8575-0311767D3D48}"/>
                </a:ext>
              </a:extLst>
            </p:cNvPr>
            <p:cNvCxnSpPr>
              <a:cxnSpLocks/>
            </p:cNvCxnSpPr>
            <p:nvPr/>
          </p:nvCxnSpPr>
          <p:spPr>
            <a:xfrm>
              <a:off x="20441500" y="9824775"/>
              <a:ext cx="11625" cy="943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3" name="Group 362">
            <a:extLst>
              <a:ext uri="{FF2B5EF4-FFF2-40B4-BE49-F238E27FC236}">
                <a16:creationId xmlns="" xmlns:a16="http://schemas.microsoft.com/office/drawing/2014/main" id="{BF005403-9F09-2645-B05D-67840CBFCFDA}"/>
              </a:ext>
            </a:extLst>
          </p:cNvPr>
          <p:cNvGrpSpPr/>
          <p:nvPr/>
        </p:nvGrpSpPr>
        <p:grpSpPr>
          <a:xfrm>
            <a:off x="954929" y="14045779"/>
            <a:ext cx="12072928" cy="6466832"/>
            <a:chOff x="0" y="10274"/>
            <a:chExt cx="5759807" cy="3087445"/>
          </a:xfrm>
        </p:grpSpPr>
        <p:pic>
          <p:nvPicPr>
            <p:cNvPr id="364" name="Picture 363" descr="Macintosh HD:Users:JessicaLi:Downloads:fremont_studyareamap.GIF">
              <a:extLst>
                <a:ext uri="{FF2B5EF4-FFF2-40B4-BE49-F238E27FC236}">
                  <a16:creationId xmlns="" xmlns:a16="http://schemas.microsoft.com/office/drawing/2014/main" id="{E0BD791E-D5B2-624C-9F62-4F8CDC7D6CE0}"/>
                </a:ext>
              </a:extLst>
            </p:cNvPr>
            <p:cNvPicPr>
              <a:picLocks noChangeAspect="1"/>
            </p:cNvPicPr>
            <p:nvPr/>
          </p:nvPicPr>
          <p:blipFill rotWithShape="1">
            <a:blip r:embed="rId8">
              <a:extLst>
                <a:ext uri="{28A0092B-C50C-407E-A947-70E740481C1C}">
                  <a14:useLocalDpi xmlns:a14="http://schemas.microsoft.com/office/drawing/2010/main" val="0"/>
                </a:ext>
              </a:extLst>
            </a:blip>
            <a:srcRect l="4210" t="12084" r="4050" b="3750"/>
            <a:stretch/>
          </p:blipFill>
          <p:spPr bwMode="auto">
            <a:xfrm>
              <a:off x="1746607" y="10274"/>
              <a:ext cx="4013200" cy="3078480"/>
            </a:xfrm>
            <a:prstGeom prst="rect">
              <a:avLst/>
            </a:prstGeom>
            <a:noFill/>
            <a:ln>
              <a:noFill/>
            </a:ln>
            <a:extLst>
              <a:ext uri="{53640926-AAD7-44d8-BBD7-CCE9431645EC}">
                <a14:shadowObscured xmlns:a14="http://schemas.microsoft.com/office/drawing/2010/main"/>
              </a:ext>
            </a:extLst>
          </p:spPr>
        </p:pic>
        <p:pic>
          <p:nvPicPr>
            <p:cNvPr id="365" name="Picture 364" descr="Macintosh HD:Users:JessicaLi:Downloads:fremont_studyareamap_legend.JPG">
              <a:extLst>
                <a:ext uri="{FF2B5EF4-FFF2-40B4-BE49-F238E27FC236}">
                  <a16:creationId xmlns="" xmlns:a16="http://schemas.microsoft.com/office/drawing/2014/main" id="{08464948-5C9B-9F46-8493-D553D5E73D13}"/>
                </a:ext>
              </a:extLst>
            </p:cNvPr>
            <p:cNvPicPr>
              <a:picLocks noChangeAspect="1"/>
            </p:cNvPicPr>
            <p:nvPr/>
          </p:nvPicPr>
          <p:blipFill rotWithShape="1">
            <a:blip r:embed="rId9">
              <a:extLst>
                <a:ext uri="{28A0092B-C50C-407E-A947-70E740481C1C}">
                  <a14:useLocalDpi xmlns:a14="http://schemas.microsoft.com/office/drawing/2010/main" val="0"/>
                </a:ext>
              </a:extLst>
            </a:blip>
            <a:srcRect l="-2567" t="9263" r="2567" b="-1482"/>
            <a:stretch/>
          </p:blipFill>
          <p:spPr bwMode="auto">
            <a:xfrm>
              <a:off x="5099" y="1730945"/>
              <a:ext cx="1274645" cy="1357122"/>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366" name="Picture 365" descr="Macintosh HD:Users:JessicaLi:Downloads:fremont_zoomoutmap.JPG">
              <a:extLst>
                <a:ext uri="{FF2B5EF4-FFF2-40B4-BE49-F238E27FC236}">
                  <a16:creationId xmlns="" xmlns:a16="http://schemas.microsoft.com/office/drawing/2014/main" id="{15AA3848-C243-324D-AA1B-89BAF7A32B9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26281"/>
              <a:ext cx="1551305" cy="1485900"/>
            </a:xfrm>
            <a:prstGeom prst="rect">
              <a:avLst/>
            </a:prstGeom>
            <a:noFill/>
            <a:ln>
              <a:noFill/>
            </a:ln>
          </p:spPr>
        </p:pic>
        <p:sp>
          <p:nvSpPr>
            <p:cNvPr id="367" name="Oval 366">
              <a:extLst>
                <a:ext uri="{FF2B5EF4-FFF2-40B4-BE49-F238E27FC236}">
                  <a16:creationId xmlns="" xmlns:a16="http://schemas.microsoft.com/office/drawing/2014/main" id="{2929B23B-9C2C-F04B-A52B-8A1C7847A9CE}"/>
                </a:ext>
              </a:extLst>
            </p:cNvPr>
            <p:cNvSpPr/>
            <p:nvPr/>
          </p:nvSpPr>
          <p:spPr>
            <a:xfrm>
              <a:off x="493160" y="741007"/>
              <a:ext cx="488950" cy="457200"/>
            </a:xfrm>
            <a:prstGeom prst="ellipse">
              <a:avLst/>
            </a:prstGeom>
            <a:no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6600" dirty="0"/>
            </a:p>
          </p:txBody>
        </p:sp>
        <p:cxnSp>
          <p:nvCxnSpPr>
            <p:cNvPr id="368" name="Straight Connector 367">
              <a:extLst>
                <a:ext uri="{FF2B5EF4-FFF2-40B4-BE49-F238E27FC236}">
                  <a16:creationId xmlns="" xmlns:a16="http://schemas.microsoft.com/office/drawing/2014/main" id="{0BF87184-EA8F-7641-812C-918A64158D05}"/>
                </a:ext>
              </a:extLst>
            </p:cNvPr>
            <p:cNvCxnSpPr>
              <a:cxnSpLocks/>
              <a:stCxn id="367" idx="7"/>
            </p:cNvCxnSpPr>
            <p:nvPr/>
          </p:nvCxnSpPr>
          <p:spPr>
            <a:xfrm flipV="1">
              <a:off x="910505" y="21008"/>
              <a:ext cx="842096" cy="786954"/>
            </a:xfrm>
            <a:prstGeom prst="line">
              <a:avLst/>
            </a:prstGeom>
            <a:ln w="3810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 xmlns:a16="http://schemas.microsoft.com/office/drawing/2014/main" id="{BF77170F-E9A1-B14E-B004-AC774AFCAAB0}"/>
                </a:ext>
              </a:extLst>
            </p:cNvPr>
            <p:cNvCxnSpPr>
              <a:cxnSpLocks/>
              <a:stCxn id="367" idx="5"/>
            </p:cNvCxnSpPr>
            <p:nvPr/>
          </p:nvCxnSpPr>
          <p:spPr>
            <a:xfrm>
              <a:off x="910505" y="1131252"/>
              <a:ext cx="842097" cy="1278658"/>
            </a:xfrm>
            <a:prstGeom prst="line">
              <a:avLst/>
            </a:prstGeom>
            <a:ln w="3810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0" name="Text Box 51">
              <a:extLst>
                <a:ext uri="{FF2B5EF4-FFF2-40B4-BE49-F238E27FC236}">
                  <a16:creationId xmlns="" xmlns:a16="http://schemas.microsoft.com/office/drawing/2014/main" id="{5400E6E1-F083-9642-B912-84C43FC49C1D}"/>
                </a:ext>
              </a:extLst>
            </p:cNvPr>
            <p:cNvSpPr txBox="1"/>
            <p:nvPr/>
          </p:nvSpPr>
          <p:spPr>
            <a:xfrm>
              <a:off x="588889" y="532071"/>
              <a:ext cx="34925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800" b="1" dirty="0">
                  <a:solidFill>
                    <a:srgbClr val="FFFFFF"/>
                  </a:solidFill>
                  <a:effectLst/>
                  <a:latin typeface="+mj-lt"/>
                  <a:ea typeface="SimHei" panose="02010609060101010101" pitchFamily="49" charset="-122"/>
                  <a:cs typeface="Times New Roman" panose="02020603050405020304" pitchFamily="18" charset="0"/>
                </a:rPr>
                <a:t>UT</a:t>
              </a:r>
              <a:endParaRPr lang="en-US" sz="1800" dirty="0">
                <a:effectLst/>
                <a:latin typeface="+mj-lt"/>
                <a:ea typeface="SimHei" panose="02010609060101010101" pitchFamily="49" charset="-122"/>
                <a:cs typeface="Times New Roman" panose="02020603050405020304" pitchFamily="18" charset="0"/>
              </a:endParaRPr>
            </a:p>
          </p:txBody>
        </p:sp>
        <p:sp>
          <p:nvSpPr>
            <p:cNvPr id="371" name="Text Box 52">
              <a:extLst>
                <a:ext uri="{FF2B5EF4-FFF2-40B4-BE49-F238E27FC236}">
                  <a16:creationId xmlns="" xmlns:a16="http://schemas.microsoft.com/office/drawing/2014/main" id="{143ED5F2-9059-B748-99D1-982511CE051C}"/>
                </a:ext>
              </a:extLst>
            </p:cNvPr>
            <p:cNvSpPr txBox="1"/>
            <p:nvPr/>
          </p:nvSpPr>
          <p:spPr>
            <a:xfrm>
              <a:off x="34084" y="672374"/>
              <a:ext cx="34925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800" b="1" dirty="0">
                  <a:solidFill>
                    <a:srgbClr val="FFFFFF"/>
                  </a:solidFill>
                  <a:effectLst/>
                  <a:latin typeface="+mj-lt"/>
                  <a:ea typeface="SimHei" panose="02010609060101010101" pitchFamily="49" charset="-122"/>
                  <a:cs typeface="Times New Roman" panose="02020603050405020304" pitchFamily="18" charset="0"/>
                </a:rPr>
                <a:t>NV</a:t>
              </a:r>
              <a:endParaRPr lang="en-US" sz="1800" dirty="0">
                <a:effectLst/>
                <a:latin typeface="+mj-lt"/>
                <a:ea typeface="SimHei" panose="02010609060101010101" pitchFamily="49" charset="-122"/>
                <a:cs typeface="Times New Roman" panose="02020603050405020304" pitchFamily="18" charset="0"/>
              </a:endParaRPr>
            </a:p>
          </p:txBody>
        </p:sp>
        <p:sp>
          <p:nvSpPr>
            <p:cNvPr id="372" name="Text Box 53">
              <a:extLst>
                <a:ext uri="{FF2B5EF4-FFF2-40B4-BE49-F238E27FC236}">
                  <a16:creationId xmlns="" xmlns:a16="http://schemas.microsoft.com/office/drawing/2014/main" id="{E4902BDA-11E2-CD40-833E-C46F862A88F2}"/>
                </a:ext>
              </a:extLst>
            </p:cNvPr>
            <p:cNvSpPr txBox="1"/>
            <p:nvPr/>
          </p:nvSpPr>
          <p:spPr>
            <a:xfrm>
              <a:off x="527244" y="1309540"/>
              <a:ext cx="34925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800" b="1" dirty="0">
                  <a:solidFill>
                    <a:srgbClr val="FFFFFF"/>
                  </a:solidFill>
                  <a:effectLst/>
                  <a:latin typeface="+mj-lt"/>
                  <a:ea typeface="SimHei" panose="02010609060101010101" pitchFamily="49" charset="-122"/>
                  <a:cs typeface="Times New Roman" panose="02020603050405020304" pitchFamily="18" charset="0"/>
                </a:rPr>
                <a:t>AZ</a:t>
              </a:r>
              <a:endParaRPr lang="en-US" sz="1800" dirty="0">
                <a:effectLst/>
                <a:latin typeface="+mj-lt"/>
                <a:ea typeface="SimHei" panose="02010609060101010101" pitchFamily="49" charset="-122"/>
                <a:cs typeface="Times New Roman" panose="02020603050405020304" pitchFamily="18" charset="0"/>
              </a:endParaRPr>
            </a:p>
          </p:txBody>
        </p:sp>
        <p:sp>
          <p:nvSpPr>
            <p:cNvPr id="373" name="Text Box 54">
              <a:extLst>
                <a:ext uri="{FF2B5EF4-FFF2-40B4-BE49-F238E27FC236}">
                  <a16:creationId xmlns="" xmlns:a16="http://schemas.microsoft.com/office/drawing/2014/main" id="{6BD369C5-3025-6E42-B396-D7E87B0E50DB}"/>
                </a:ext>
              </a:extLst>
            </p:cNvPr>
            <p:cNvSpPr txBox="1"/>
            <p:nvPr/>
          </p:nvSpPr>
          <p:spPr>
            <a:xfrm>
              <a:off x="1153967" y="1309540"/>
              <a:ext cx="41910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800" b="1" dirty="0">
                  <a:solidFill>
                    <a:srgbClr val="FFFFFF"/>
                  </a:solidFill>
                  <a:effectLst/>
                  <a:latin typeface="+mj-lt"/>
                  <a:ea typeface="SimHei" panose="02010609060101010101" pitchFamily="49" charset="-122"/>
                  <a:cs typeface="Times New Roman" panose="02020603050405020304" pitchFamily="18" charset="0"/>
                </a:rPr>
                <a:t>NM</a:t>
              </a:r>
              <a:endParaRPr lang="en-US" sz="1800" dirty="0">
                <a:effectLst/>
                <a:latin typeface="+mj-lt"/>
                <a:ea typeface="SimHei" panose="02010609060101010101" pitchFamily="49" charset="-122"/>
                <a:cs typeface="Times New Roman" panose="02020603050405020304" pitchFamily="18" charset="0"/>
              </a:endParaRPr>
            </a:p>
          </p:txBody>
        </p:sp>
        <p:sp>
          <p:nvSpPr>
            <p:cNvPr id="374" name="Text Box 55">
              <a:extLst>
                <a:ext uri="{FF2B5EF4-FFF2-40B4-BE49-F238E27FC236}">
                  <a16:creationId xmlns="" xmlns:a16="http://schemas.microsoft.com/office/drawing/2014/main" id="{F2ED03E3-32E4-E949-90A3-9D4B3E27125B}"/>
                </a:ext>
              </a:extLst>
            </p:cNvPr>
            <p:cNvSpPr txBox="1"/>
            <p:nvPr/>
          </p:nvSpPr>
          <p:spPr>
            <a:xfrm>
              <a:off x="1153967" y="758104"/>
              <a:ext cx="41910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800" b="1" dirty="0">
                  <a:solidFill>
                    <a:srgbClr val="FFFFFF"/>
                  </a:solidFill>
                  <a:effectLst/>
                  <a:latin typeface="+mj-lt"/>
                  <a:ea typeface="SimHei" panose="02010609060101010101" pitchFamily="49" charset="-122"/>
                  <a:cs typeface="Times New Roman" panose="02020603050405020304" pitchFamily="18" charset="0"/>
                </a:rPr>
                <a:t>CO</a:t>
              </a:r>
              <a:endParaRPr lang="en-US" sz="1800" dirty="0">
                <a:effectLst/>
                <a:latin typeface="+mj-lt"/>
                <a:ea typeface="SimHei" panose="02010609060101010101" pitchFamily="49" charset="-122"/>
                <a:cs typeface="Times New Roman" panose="02020603050405020304" pitchFamily="18" charset="0"/>
              </a:endParaRPr>
            </a:p>
          </p:txBody>
        </p:sp>
        <p:sp>
          <p:nvSpPr>
            <p:cNvPr id="375" name="Text Box 56">
              <a:extLst>
                <a:ext uri="{FF2B5EF4-FFF2-40B4-BE49-F238E27FC236}">
                  <a16:creationId xmlns="" xmlns:a16="http://schemas.microsoft.com/office/drawing/2014/main" id="{2002F983-3BD1-E141-A3D1-052074C977B8}"/>
                </a:ext>
              </a:extLst>
            </p:cNvPr>
            <p:cNvSpPr txBox="1"/>
            <p:nvPr/>
          </p:nvSpPr>
          <p:spPr>
            <a:xfrm>
              <a:off x="903831" y="182750"/>
              <a:ext cx="41910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800" b="1" dirty="0">
                  <a:solidFill>
                    <a:srgbClr val="FFFFFF"/>
                  </a:solidFill>
                  <a:effectLst/>
                  <a:latin typeface="+mj-lt"/>
                  <a:ea typeface="SimHei" panose="02010609060101010101" pitchFamily="49" charset="-122"/>
                  <a:cs typeface="Times New Roman" panose="02020603050405020304" pitchFamily="18" charset="0"/>
                </a:rPr>
                <a:t>WY</a:t>
              </a:r>
              <a:endParaRPr lang="en-US" sz="1800" dirty="0">
                <a:effectLst/>
                <a:latin typeface="+mj-lt"/>
                <a:ea typeface="SimHei" panose="02010609060101010101" pitchFamily="49" charset="-122"/>
                <a:cs typeface="Times New Roman" panose="02020603050405020304" pitchFamily="18" charset="0"/>
              </a:endParaRPr>
            </a:p>
          </p:txBody>
        </p:sp>
        <p:sp>
          <p:nvSpPr>
            <p:cNvPr id="376" name="Text Box 57">
              <a:extLst>
                <a:ext uri="{FF2B5EF4-FFF2-40B4-BE49-F238E27FC236}">
                  <a16:creationId xmlns="" xmlns:a16="http://schemas.microsoft.com/office/drawing/2014/main" id="{1C8D22E1-C1A8-3C46-BB0B-0F9AA61737D4}"/>
                </a:ext>
              </a:extLst>
            </p:cNvPr>
            <p:cNvSpPr txBox="1"/>
            <p:nvPr/>
          </p:nvSpPr>
          <p:spPr>
            <a:xfrm>
              <a:off x="383404" y="69736"/>
              <a:ext cx="41910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800" b="1" dirty="0">
                  <a:solidFill>
                    <a:srgbClr val="FFFFFF"/>
                  </a:solidFill>
                  <a:effectLst/>
                  <a:latin typeface="+mj-lt"/>
                  <a:ea typeface="SimHei" panose="02010609060101010101" pitchFamily="49" charset="-122"/>
                  <a:cs typeface="Times New Roman" panose="02020603050405020304" pitchFamily="18" charset="0"/>
                </a:rPr>
                <a:t>ID</a:t>
              </a:r>
              <a:endParaRPr lang="en-US" sz="1800" dirty="0">
                <a:effectLst/>
                <a:latin typeface="+mj-lt"/>
                <a:ea typeface="SimHei" panose="02010609060101010101" pitchFamily="49" charset="-122"/>
                <a:cs typeface="Times New Roman" panose="02020603050405020304" pitchFamily="18" charset="0"/>
              </a:endParaRPr>
            </a:p>
          </p:txBody>
        </p:sp>
        <p:sp>
          <p:nvSpPr>
            <p:cNvPr id="377" name="Text Box 58">
              <a:extLst>
                <a:ext uri="{FF2B5EF4-FFF2-40B4-BE49-F238E27FC236}">
                  <a16:creationId xmlns="" xmlns:a16="http://schemas.microsoft.com/office/drawing/2014/main" id="{3D2157DA-C14B-314E-A740-786E167A17FD}"/>
                </a:ext>
              </a:extLst>
            </p:cNvPr>
            <p:cNvSpPr txBox="1"/>
            <p:nvPr/>
          </p:nvSpPr>
          <p:spPr>
            <a:xfrm>
              <a:off x="327333" y="1770261"/>
              <a:ext cx="62865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mj-lt"/>
                  <a:ea typeface="SimHei" panose="02010609060101010101" pitchFamily="49" charset="-122"/>
                  <a:cs typeface="Times New Roman" panose="02020603050405020304" pitchFamily="18" charset="0"/>
                </a:rPr>
                <a:t>Stream gauge</a:t>
              </a:r>
            </a:p>
          </p:txBody>
        </p:sp>
        <p:sp>
          <p:nvSpPr>
            <p:cNvPr id="378" name="Text Box 59">
              <a:extLst>
                <a:ext uri="{FF2B5EF4-FFF2-40B4-BE49-F238E27FC236}">
                  <a16:creationId xmlns="" xmlns:a16="http://schemas.microsoft.com/office/drawing/2014/main" id="{6257F757-2764-9A48-951F-05CF830C1B90}"/>
                </a:ext>
              </a:extLst>
            </p:cNvPr>
            <p:cNvSpPr txBox="1"/>
            <p:nvPr/>
          </p:nvSpPr>
          <p:spPr>
            <a:xfrm>
              <a:off x="327333" y="1936302"/>
              <a:ext cx="685800" cy="1905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err="1">
                  <a:effectLst/>
                  <a:latin typeface="+mj-lt"/>
                  <a:ea typeface="SimHei" panose="02010609060101010101" pitchFamily="49" charset="-122"/>
                  <a:cs typeface="Times New Roman" panose="02020603050405020304" pitchFamily="18" charset="0"/>
                </a:rPr>
                <a:t>SnoTEL</a:t>
              </a:r>
              <a:r>
                <a:rPr lang="en-US" sz="1100" dirty="0">
                  <a:effectLst/>
                  <a:latin typeface="+mj-lt"/>
                  <a:ea typeface="SimHei" panose="02010609060101010101" pitchFamily="49" charset="-122"/>
                  <a:cs typeface="Times New Roman" panose="02020603050405020304" pitchFamily="18" charset="0"/>
                </a:rPr>
                <a:t> station</a:t>
              </a:r>
            </a:p>
          </p:txBody>
        </p:sp>
        <p:sp>
          <p:nvSpPr>
            <p:cNvPr id="379" name="Text Box 60">
              <a:extLst>
                <a:ext uri="{FF2B5EF4-FFF2-40B4-BE49-F238E27FC236}">
                  <a16:creationId xmlns="" xmlns:a16="http://schemas.microsoft.com/office/drawing/2014/main" id="{0720E18D-BCF3-854E-955D-2E444B55E8B1}"/>
                </a:ext>
              </a:extLst>
            </p:cNvPr>
            <p:cNvSpPr txBox="1"/>
            <p:nvPr/>
          </p:nvSpPr>
          <p:spPr>
            <a:xfrm>
              <a:off x="327333" y="2100711"/>
              <a:ext cx="685800" cy="20764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mj-lt"/>
                  <a:ea typeface="SimHei" panose="02010609060101010101" pitchFamily="49" charset="-122"/>
                  <a:cs typeface="Times New Roman" panose="02020603050405020304" pitchFamily="18" charset="0"/>
                </a:rPr>
                <a:t>River</a:t>
              </a:r>
            </a:p>
          </p:txBody>
        </p:sp>
        <p:sp>
          <p:nvSpPr>
            <p:cNvPr id="380" name="Text Box 39">
              <a:extLst>
                <a:ext uri="{FF2B5EF4-FFF2-40B4-BE49-F238E27FC236}">
                  <a16:creationId xmlns="" xmlns:a16="http://schemas.microsoft.com/office/drawing/2014/main" id="{1EA428DF-253B-8E49-82BD-A05BE6C6AFE9}"/>
                </a:ext>
              </a:extLst>
            </p:cNvPr>
            <p:cNvSpPr txBox="1"/>
            <p:nvPr/>
          </p:nvSpPr>
          <p:spPr>
            <a:xfrm>
              <a:off x="330690" y="2259931"/>
              <a:ext cx="855980" cy="20764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mj-lt"/>
                  <a:ea typeface="SimHei" panose="02010609060101010101" pitchFamily="49" charset="-122"/>
                  <a:cs typeface="Times New Roman" panose="02020603050405020304" pitchFamily="18" charset="0"/>
                </a:rPr>
                <a:t>Fremont River Basin</a:t>
              </a:r>
            </a:p>
          </p:txBody>
        </p:sp>
        <p:sp>
          <p:nvSpPr>
            <p:cNvPr id="381" name="Text Box 40">
              <a:extLst>
                <a:ext uri="{FF2B5EF4-FFF2-40B4-BE49-F238E27FC236}">
                  <a16:creationId xmlns="" xmlns:a16="http://schemas.microsoft.com/office/drawing/2014/main" id="{AFFEA521-1B12-5149-80A5-12E5C077D824}"/>
                </a:ext>
              </a:extLst>
            </p:cNvPr>
            <p:cNvSpPr txBox="1"/>
            <p:nvPr/>
          </p:nvSpPr>
          <p:spPr>
            <a:xfrm>
              <a:off x="327333" y="2422604"/>
              <a:ext cx="855980" cy="20764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mj-lt"/>
                  <a:ea typeface="SimHei" panose="02010609060101010101" pitchFamily="49" charset="-122"/>
                  <a:cs typeface="Times New Roman" panose="02020603050405020304" pitchFamily="18" charset="0"/>
                </a:rPr>
                <a:t>Low Elevation Zone</a:t>
              </a:r>
            </a:p>
          </p:txBody>
        </p:sp>
        <p:sp>
          <p:nvSpPr>
            <p:cNvPr id="382" name="Text Box 46">
              <a:extLst>
                <a:ext uri="{FF2B5EF4-FFF2-40B4-BE49-F238E27FC236}">
                  <a16:creationId xmlns="" xmlns:a16="http://schemas.microsoft.com/office/drawing/2014/main" id="{D03282EC-2B3B-8D4C-B041-5CD20C0AC3E7}"/>
                </a:ext>
              </a:extLst>
            </p:cNvPr>
            <p:cNvSpPr txBox="1"/>
            <p:nvPr/>
          </p:nvSpPr>
          <p:spPr>
            <a:xfrm>
              <a:off x="317060" y="2583560"/>
              <a:ext cx="1018540" cy="20764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mj-lt"/>
                  <a:ea typeface="SimHei" panose="02010609060101010101" pitchFamily="49" charset="-122"/>
                  <a:cs typeface="Times New Roman" panose="02020603050405020304" pitchFamily="18" charset="0"/>
                </a:rPr>
                <a:t>Moderate Elevation Zone</a:t>
              </a:r>
            </a:p>
          </p:txBody>
        </p:sp>
        <p:sp>
          <p:nvSpPr>
            <p:cNvPr id="383" name="Text Box 61">
              <a:extLst>
                <a:ext uri="{FF2B5EF4-FFF2-40B4-BE49-F238E27FC236}">
                  <a16:creationId xmlns="" xmlns:a16="http://schemas.microsoft.com/office/drawing/2014/main" id="{47C82ED9-5CC4-8641-9867-A11C29EDF316}"/>
                </a:ext>
              </a:extLst>
            </p:cNvPr>
            <p:cNvSpPr txBox="1"/>
            <p:nvPr/>
          </p:nvSpPr>
          <p:spPr>
            <a:xfrm>
              <a:off x="317060" y="2737676"/>
              <a:ext cx="1018540" cy="20764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mj-lt"/>
                  <a:ea typeface="SimHei" panose="02010609060101010101" pitchFamily="49" charset="-122"/>
                  <a:cs typeface="Times New Roman" panose="02020603050405020304" pitchFamily="18" charset="0"/>
                </a:rPr>
                <a:t>High Elevation Zone</a:t>
              </a:r>
            </a:p>
          </p:txBody>
        </p:sp>
        <p:sp>
          <p:nvSpPr>
            <p:cNvPr id="384" name="Text Box 62">
              <a:extLst>
                <a:ext uri="{FF2B5EF4-FFF2-40B4-BE49-F238E27FC236}">
                  <a16:creationId xmlns="" xmlns:a16="http://schemas.microsoft.com/office/drawing/2014/main" id="{F73F9EF4-B665-6E4C-A757-978642BFAD0D}"/>
                </a:ext>
              </a:extLst>
            </p:cNvPr>
            <p:cNvSpPr txBox="1"/>
            <p:nvPr/>
          </p:nvSpPr>
          <p:spPr>
            <a:xfrm>
              <a:off x="317060" y="2890074"/>
              <a:ext cx="1018540" cy="20764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mj-lt"/>
                  <a:ea typeface="SimHei" panose="02010609060101010101" pitchFamily="49" charset="-122"/>
                  <a:cs typeface="Times New Roman" panose="02020603050405020304" pitchFamily="18" charset="0"/>
                </a:rPr>
                <a:t>Capitol Reef National Park</a:t>
              </a:r>
            </a:p>
          </p:txBody>
        </p:sp>
        <p:sp>
          <p:nvSpPr>
            <p:cNvPr id="385" name="Text Box 63">
              <a:extLst>
                <a:ext uri="{FF2B5EF4-FFF2-40B4-BE49-F238E27FC236}">
                  <a16:creationId xmlns="" xmlns:a16="http://schemas.microsoft.com/office/drawing/2014/main" id="{96FE5571-AC34-4647-9DC8-E4E3CA2110AC}"/>
                </a:ext>
              </a:extLst>
            </p:cNvPr>
            <p:cNvSpPr txBox="1"/>
            <p:nvPr/>
          </p:nvSpPr>
          <p:spPr>
            <a:xfrm>
              <a:off x="2725912" y="1044429"/>
              <a:ext cx="584200" cy="18478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b="1" dirty="0">
                  <a:solidFill>
                    <a:srgbClr val="FFFFFF"/>
                  </a:solidFill>
                  <a:effectLst/>
                  <a:latin typeface="+mj-lt"/>
                  <a:ea typeface="SimHei" panose="02010609060101010101" pitchFamily="49" charset="-122"/>
                  <a:cs typeface="Times New Roman" panose="02020603050405020304" pitchFamily="18" charset="0"/>
                </a:rPr>
                <a:t>Fremont</a:t>
              </a:r>
              <a:endParaRPr lang="en-US" sz="1400" dirty="0">
                <a:effectLst/>
                <a:latin typeface="+mj-lt"/>
                <a:ea typeface="SimHei" panose="02010609060101010101" pitchFamily="49" charset="-122"/>
                <a:cs typeface="Times New Roman" panose="02020603050405020304" pitchFamily="18" charset="0"/>
              </a:endParaRPr>
            </a:p>
          </p:txBody>
        </p:sp>
        <p:sp>
          <p:nvSpPr>
            <p:cNvPr id="386" name="Text Box 64">
              <a:extLst>
                <a:ext uri="{FF2B5EF4-FFF2-40B4-BE49-F238E27FC236}">
                  <a16:creationId xmlns="" xmlns:a16="http://schemas.microsoft.com/office/drawing/2014/main" id="{4DD6A323-D303-6045-A849-49792FC474BB}"/>
                </a:ext>
              </a:extLst>
            </p:cNvPr>
            <p:cNvSpPr txBox="1"/>
            <p:nvPr/>
          </p:nvSpPr>
          <p:spPr>
            <a:xfrm>
              <a:off x="2862836" y="1249913"/>
              <a:ext cx="584200" cy="18478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b="1" dirty="0">
                  <a:solidFill>
                    <a:srgbClr val="FFFFFF"/>
                  </a:solidFill>
                  <a:effectLst/>
                  <a:latin typeface="+mj-lt"/>
                  <a:ea typeface="SimHei" panose="02010609060101010101" pitchFamily="49" charset="-122"/>
                  <a:cs typeface="Times New Roman" panose="02020603050405020304" pitchFamily="18" charset="0"/>
                </a:rPr>
                <a:t>Lyman</a:t>
              </a:r>
              <a:endParaRPr lang="en-US" sz="1400" dirty="0">
                <a:effectLst/>
                <a:latin typeface="+mj-lt"/>
                <a:ea typeface="SimHei" panose="02010609060101010101" pitchFamily="49" charset="-122"/>
                <a:cs typeface="Times New Roman" panose="02020603050405020304" pitchFamily="18" charset="0"/>
              </a:endParaRPr>
            </a:p>
          </p:txBody>
        </p:sp>
        <p:sp>
          <p:nvSpPr>
            <p:cNvPr id="387" name="Text Box 65">
              <a:extLst>
                <a:ext uri="{FF2B5EF4-FFF2-40B4-BE49-F238E27FC236}">
                  <a16:creationId xmlns="" xmlns:a16="http://schemas.microsoft.com/office/drawing/2014/main" id="{D5E9D4C8-57EC-BC4B-852E-DC88963EF4A1}"/>
                </a:ext>
              </a:extLst>
            </p:cNvPr>
            <p:cNvSpPr txBox="1"/>
            <p:nvPr/>
          </p:nvSpPr>
          <p:spPr>
            <a:xfrm>
              <a:off x="2756735" y="1393751"/>
              <a:ext cx="543560" cy="18478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b="1" dirty="0">
                  <a:solidFill>
                    <a:srgbClr val="FFFFFF"/>
                  </a:solidFill>
                  <a:effectLst/>
                  <a:latin typeface="+mj-lt"/>
                  <a:ea typeface="SimHei" panose="02010609060101010101" pitchFamily="49" charset="-122"/>
                  <a:cs typeface="Times New Roman" panose="02020603050405020304" pitchFamily="18" charset="0"/>
                </a:rPr>
                <a:t>Bicknell</a:t>
              </a:r>
              <a:endParaRPr lang="en-US" sz="1400" dirty="0">
                <a:effectLst/>
                <a:latin typeface="+mj-lt"/>
                <a:ea typeface="SimHei" panose="02010609060101010101" pitchFamily="49" charset="-122"/>
                <a:cs typeface="Times New Roman" panose="02020603050405020304" pitchFamily="18" charset="0"/>
              </a:endParaRPr>
            </a:p>
          </p:txBody>
        </p:sp>
        <p:sp>
          <p:nvSpPr>
            <p:cNvPr id="388" name="Text Box 66">
              <a:extLst>
                <a:ext uri="{FF2B5EF4-FFF2-40B4-BE49-F238E27FC236}">
                  <a16:creationId xmlns="" xmlns:a16="http://schemas.microsoft.com/office/drawing/2014/main" id="{9E7034C2-8DDC-7441-A7B9-16A9663190D3}"/>
                </a:ext>
              </a:extLst>
            </p:cNvPr>
            <p:cNvSpPr txBox="1"/>
            <p:nvPr/>
          </p:nvSpPr>
          <p:spPr>
            <a:xfrm>
              <a:off x="3167702" y="1445118"/>
              <a:ext cx="584200" cy="18478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b="1">
                  <a:solidFill>
                    <a:srgbClr val="FFFFFF"/>
                  </a:solidFill>
                  <a:effectLst/>
                  <a:latin typeface="+mj-lt"/>
                  <a:ea typeface="SimHei" panose="02010609060101010101" pitchFamily="49" charset="-122"/>
                  <a:cs typeface="Times New Roman" panose="02020603050405020304" pitchFamily="18" charset="0"/>
                </a:rPr>
                <a:t>Torrey</a:t>
              </a:r>
              <a:endParaRPr lang="en-US" sz="1400">
                <a:effectLst/>
                <a:latin typeface="+mj-lt"/>
                <a:ea typeface="SimHei" panose="02010609060101010101" pitchFamily="49" charset="-122"/>
                <a:cs typeface="Times New Roman" panose="02020603050405020304" pitchFamily="18" charset="0"/>
              </a:endParaRPr>
            </a:p>
          </p:txBody>
        </p:sp>
        <p:sp>
          <p:nvSpPr>
            <p:cNvPr id="389" name="Text Box 67">
              <a:extLst>
                <a:ext uri="{FF2B5EF4-FFF2-40B4-BE49-F238E27FC236}">
                  <a16:creationId xmlns="" xmlns:a16="http://schemas.microsoft.com/office/drawing/2014/main" id="{F1721D18-6D44-7648-8C9D-47E371E38218}"/>
                </a:ext>
              </a:extLst>
            </p:cNvPr>
            <p:cNvSpPr txBox="1"/>
            <p:nvPr/>
          </p:nvSpPr>
          <p:spPr>
            <a:xfrm>
              <a:off x="3013590" y="1660959"/>
              <a:ext cx="584200" cy="18478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b="1" dirty="0">
                  <a:solidFill>
                    <a:srgbClr val="FFFFFF"/>
                  </a:solidFill>
                  <a:effectLst/>
                  <a:latin typeface="+mj-lt"/>
                  <a:ea typeface="SimHei" panose="02010609060101010101" pitchFamily="49" charset="-122"/>
                  <a:cs typeface="Times New Roman" panose="02020603050405020304" pitchFamily="18" charset="0"/>
                </a:rPr>
                <a:t>Teasdale </a:t>
              </a:r>
              <a:endParaRPr lang="en-US" sz="1400" dirty="0">
                <a:effectLst/>
                <a:latin typeface="+mj-lt"/>
                <a:ea typeface="SimHei" panose="02010609060101010101" pitchFamily="49" charset="-122"/>
                <a:cs typeface="Times New Roman" panose="02020603050405020304" pitchFamily="18" charset="0"/>
              </a:endParaRPr>
            </a:p>
          </p:txBody>
        </p:sp>
      </p:grpSp>
      <p:grpSp>
        <p:nvGrpSpPr>
          <p:cNvPr id="7" name="Group 6">
            <a:extLst>
              <a:ext uri="{FF2B5EF4-FFF2-40B4-BE49-F238E27FC236}">
                <a16:creationId xmlns="" xmlns:a16="http://schemas.microsoft.com/office/drawing/2014/main" id="{6CDF1572-5023-C048-93B9-E88330BE1056}"/>
              </a:ext>
            </a:extLst>
          </p:cNvPr>
          <p:cNvGrpSpPr/>
          <p:nvPr/>
        </p:nvGrpSpPr>
        <p:grpSpPr>
          <a:xfrm>
            <a:off x="875499" y="31102115"/>
            <a:ext cx="12230901" cy="2602599"/>
            <a:chOff x="875499" y="30934475"/>
            <a:chExt cx="12230901" cy="2602599"/>
          </a:xfrm>
        </p:grpSpPr>
        <p:sp>
          <p:nvSpPr>
            <p:cNvPr id="20" name="TextBox 19"/>
            <p:cNvSpPr txBox="1"/>
            <p:nvPr/>
          </p:nvSpPr>
          <p:spPr>
            <a:xfrm>
              <a:off x="875499" y="30934475"/>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Acknowledgements</a:t>
              </a:r>
            </a:p>
          </p:txBody>
        </p:sp>
        <p:sp>
          <p:nvSpPr>
            <p:cNvPr id="391" name="Text Placeholder 16">
              <a:extLst>
                <a:ext uri="{FF2B5EF4-FFF2-40B4-BE49-F238E27FC236}">
                  <a16:creationId xmlns="" xmlns:a16="http://schemas.microsoft.com/office/drawing/2014/main" id="{3A8CAA86-8D51-E046-ABF6-BCBAAB89ACD6}"/>
                </a:ext>
              </a:extLst>
            </p:cNvPr>
            <p:cNvSpPr txBox="1">
              <a:spLocks/>
            </p:cNvSpPr>
            <p:nvPr/>
          </p:nvSpPr>
          <p:spPr>
            <a:xfrm>
              <a:off x="940118" y="31617571"/>
              <a:ext cx="12166282" cy="19195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spcBef>
                  <a:spcPts val="0"/>
                </a:spcBef>
              </a:pPr>
              <a:r>
                <a:rPr lang="en-US" sz="2000" b="1" dirty="0">
                  <a:solidFill>
                    <a:schemeClr val="tx1">
                      <a:lumMod val="75000"/>
                      <a:lumOff val="25000"/>
                    </a:schemeClr>
                  </a:solidFill>
                </a:rPr>
                <a:t>Joseph Spruce</a:t>
              </a:r>
              <a:r>
                <a:rPr lang="en-US" sz="2000" dirty="0">
                  <a:solidFill>
                    <a:schemeClr val="tx1">
                      <a:lumMod val="75000"/>
                      <a:lumOff val="25000"/>
                    </a:schemeClr>
                  </a:solidFill>
                </a:rPr>
                <a:t>, Lead Science Advisor for NASA DEVELOP VA – Wise County</a:t>
              </a:r>
            </a:p>
            <a:p>
              <a:pPr fontAlgn="base">
                <a:spcBef>
                  <a:spcPts val="0"/>
                </a:spcBef>
              </a:pPr>
              <a:r>
                <a:rPr lang="en-US" sz="2000" b="1" dirty="0">
                  <a:solidFill>
                    <a:schemeClr val="tx1">
                      <a:lumMod val="75000"/>
                      <a:lumOff val="25000"/>
                    </a:schemeClr>
                  </a:solidFill>
                </a:rPr>
                <a:t>Dr. L. DeWayne Cecil</a:t>
              </a:r>
              <a:r>
                <a:rPr lang="en-US" sz="2000" dirty="0">
                  <a:solidFill>
                    <a:schemeClr val="tx1">
                      <a:lumMod val="75000"/>
                      <a:lumOff val="25000"/>
                    </a:schemeClr>
                  </a:solidFill>
                </a:rPr>
                <a:t>, Chief Climatologist at NOAA National Centers for Environmental Information and Program Manager of Global Science &amp; Technology, Inc.</a:t>
              </a:r>
            </a:p>
            <a:p>
              <a:pPr fontAlgn="base">
                <a:spcBef>
                  <a:spcPts val="0"/>
                </a:spcBef>
              </a:pPr>
              <a:r>
                <a:rPr lang="en-US" sz="2000" b="1" dirty="0">
                  <a:solidFill>
                    <a:schemeClr val="tx1">
                      <a:lumMod val="75000"/>
                      <a:lumOff val="25000"/>
                    </a:schemeClr>
                  </a:solidFill>
                </a:rPr>
                <a:t>Bob </a:t>
              </a:r>
              <a:r>
                <a:rPr lang="en-US" sz="2000" b="1" dirty="0" err="1">
                  <a:solidFill>
                    <a:schemeClr val="tx1">
                      <a:lumMod val="75000"/>
                      <a:lumOff val="25000"/>
                    </a:schemeClr>
                  </a:solidFill>
                </a:rPr>
                <a:t>VanGundy</a:t>
              </a:r>
              <a:r>
                <a:rPr lang="en-US" sz="2000" dirty="0">
                  <a:solidFill>
                    <a:schemeClr val="tx1">
                      <a:lumMod val="75000"/>
                      <a:lumOff val="25000"/>
                    </a:schemeClr>
                  </a:solidFill>
                </a:rPr>
                <a:t>, Geology Instructor at The University of Virginia’s College at Wise</a:t>
              </a:r>
            </a:p>
            <a:p>
              <a:pPr fontAlgn="base">
                <a:spcBef>
                  <a:spcPts val="0"/>
                </a:spcBef>
              </a:pPr>
              <a:r>
                <a:rPr lang="en-US" sz="2000" b="1" dirty="0">
                  <a:solidFill>
                    <a:schemeClr val="tx1">
                      <a:lumMod val="75000"/>
                      <a:lumOff val="25000"/>
                    </a:schemeClr>
                  </a:solidFill>
                </a:rPr>
                <a:t>Brooke Colley</a:t>
              </a:r>
              <a:r>
                <a:rPr lang="en-US" sz="2000" dirty="0">
                  <a:solidFill>
                    <a:schemeClr val="tx1">
                      <a:lumMod val="75000"/>
                      <a:lumOff val="25000"/>
                    </a:schemeClr>
                  </a:solidFill>
                </a:rPr>
                <a:t>, Center Lead at NASA DEVELOP Wise County Clerk of Circuit Court’s Office</a:t>
              </a:r>
            </a:p>
            <a:p>
              <a:pPr fontAlgn="base">
                <a:spcBef>
                  <a:spcPts val="0"/>
                </a:spcBef>
              </a:pPr>
              <a:r>
                <a:rPr lang="en-US" sz="2000" b="1" dirty="0">
                  <a:solidFill>
                    <a:schemeClr val="tx1">
                      <a:lumMod val="75000"/>
                      <a:lumOff val="25000"/>
                    </a:schemeClr>
                  </a:solidFill>
                </a:rPr>
                <a:t>Margaret Mulhern</a:t>
              </a:r>
              <a:r>
                <a:rPr lang="en-US" sz="2000" dirty="0">
                  <a:solidFill>
                    <a:schemeClr val="tx1">
                      <a:lumMod val="75000"/>
                      <a:lumOff val="25000"/>
                    </a:schemeClr>
                  </a:solidFill>
                </a:rPr>
                <a:t>, </a:t>
              </a:r>
              <a:r>
                <a:rPr lang="en-US" sz="2000" b="1" dirty="0">
                  <a:solidFill>
                    <a:schemeClr val="tx1">
                      <a:lumMod val="75000"/>
                      <a:lumOff val="25000"/>
                    </a:schemeClr>
                  </a:solidFill>
                </a:rPr>
                <a:t>Manda Au</a:t>
              </a:r>
              <a:r>
                <a:rPr lang="en-US" sz="2000" dirty="0">
                  <a:solidFill>
                    <a:schemeClr val="tx1">
                      <a:lumMod val="75000"/>
                      <a:lumOff val="25000"/>
                    </a:schemeClr>
                  </a:solidFill>
                </a:rPr>
                <a:t>, </a:t>
              </a:r>
              <a:r>
                <a:rPr lang="en-US" sz="2000" b="1" dirty="0">
                  <a:solidFill>
                    <a:schemeClr val="tx1">
                      <a:lumMod val="75000"/>
                      <a:lumOff val="25000"/>
                    </a:schemeClr>
                  </a:solidFill>
                </a:rPr>
                <a:t>Nolan Barrette</a:t>
              </a:r>
              <a:r>
                <a:rPr lang="en-US" sz="2000" dirty="0">
                  <a:solidFill>
                    <a:schemeClr val="tx1">
                      <a:lumMod val="75000"/>
                      <a:lumOff val="25000"/>
                    </a:schemeClr>
                  </a:solidFill>
                </a:rPr>
                <a:t>, &amp; </a:t>
              </a:r>
              <a:r>
                <a:rPr lang="en-US" sz="2000" b="1" dirty="0">
                  <a:solidFill>
                    <a:schemeClr val="tx1">
                      <a:lumMod val="75000"/>
                      <a:lumOff val="25000"/>
                    </a:schemeClr>
                  </a:solidFill>
                </a:rPr>
                <a:t>Austin Counts</a:t>
              </a:r>
              <a:r>
                <a:rPr lang="en-US" sz="2000" dirty="0">
                  <a:solidFill>
                    <a:schemeClr val="tx1">
                      <a:lumMod val="75000"/>
                      <a:lumOff val="25000"/>
                    </a:schemeClr>
                  </a:solidFill>
                </a:rPr>
                <a:t>, NASA DEVELOP VA – Wise County </a:t>
              </a:r>
            </a:p>
            <a:p>
              <a:pPr fontAlgn="base">
                <a:spcBef>
                  <a:spcPts val="0"/>
                </a:spcBef>
              </a:pPr>
              <a:endParaRPr lang="en-US" sz="2000" dirty="0">
                <a:solidFill>
                  <a:schemeClr val="tx1">
                    <a:lumMod val="75000"/>
                    <a:lumOff val="25000"/>
                  </a:schemeClr>
                </a:solidFill>
              </a:endParaRPr>
            </a:p>
          </p:txBody>
        </p:sp>
      </p:grpSp>
      <p:grpSp>
        <p:nvGrpSpPr>
          <p:cNvPr id="4" name="Group 3">
            <a:extLst>
              <a:ext uri="{FF2B5EF4-FFF2-40B4-BE49-F238E27FC236}">
                <a16:creationId xmlns="" xmlns:a16="http://schemas.microsoft.com/office/drawing/2014/main" id="{EC6316FD-9883-574E-B1A6-84F87E6AAB6C}"/>
              </a:ext>
            </a:extLst>
          </p:cNvPr>
          <p:cNvGrpSpPr/>
          <p:nvPr/>
        </p:nvGrpSpPr>
        <p:grpSpPr>
          <a:xfrm>
            <a:off x="13768759" y="27109298"/>
            <a:ext cx="12848961" cy="6425579"/>
            <a:chOff x="13768759" y="26961380"/>
            <a:chExt cx="12848961" cy="7092512"/>
          </a:xfrm>
        </p:grpSpPr>
        <p:grpSp>
          <p:nvGrpSpPr>
            <p:cNvPr id="83" name="Group 82">
              <a:extLst>
                <a:ext uri="{FF2B5EF4-FFF2-40B4-BE49-F238E27FC236}">
                  <a16:creationId xmlns="" xmlns:a16="http://schemas.microsoft.com/office/drawing/2014/main" id="{4E36287C-CBA4-5A40-9666-38487E7CB350}"/>
                </a:ext>
              </a:extLst>
            </p:cNvPr>
            <p:cNvGrpSpPr/>
            <p:nvPr/>
          </p:nvGrpSpPr>
          <p:grpSpPr>
            <a:xfrm>
              <a:off x="13768759" y="26961380"/>
              <a:ext cx="12848961" cy="7092512"/>
              <a:chOff x="13768759" y="26867641"/>
              <a:chExt cx="12848961" cy="7092512"/>
            </a:xfrm>
          </p:grpSpPr>
          <p:pic>
            <p:nvPicPr>
              <p:cNvPr id="72" name="Picture 71">
                <a:extLst>
                  <a:ext uri="{FF2B5EF4-FFF2-40B4-BE49-F238E27FC236}">
                    <a16:creationId xmlns="" xmlns:a16="http://schemas.microsoft.com/office/drawing/2014/main" id="{B387EF69-7DDE-9A44-9A39-A62254D084D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443" t="3970" b="6547"/>
              <a:stretch/>
            </p:blipFill>
            <p:spPr>
              <a:xfrm>
                <a:off x="14386035" y="27257626"/>
                <a:ext cx="12231685" cy="6123678"/>
              </a:xfrm>
              <a:prstGeom prst="rect">
                <a:avLst/>
              </a:prstGeom>
            </p:spPr>
          </p:pic>
          <p:grpSp>
            <p:nvGrpSpPr>
              <p:cNvPr id="452" name="Group 451">
                <a:extLst>
                  <a:ext uri="{FF2B5EF4-FFF2-40B4-BE49-F238E27FC236}">
                    <a16:creationId xmlns="" xmlns:a16="http://schemas.microsoft.com/office/drawing/2014/main" id="{894467AC-3BAC-5541-A014-3F82B80C0456}"/>
                  </a:ext>
                </a:extLst>
              </p:cNvPr>
              <p:cNvGrpSpPr/>
              <p:nvPr/>
            </p:nvGrpSpPr>
            <p:grpSpPr>
              <a:xfrm>
                <a:off x="23173839" y="27878318"/>
                <a:ext cx="2787178" cy="1067098"/>
                <a:chOff x="24497574" y="24679464"/>
                <a:chExt cx="1677765" cy="577672"/>
              </a:xfrm>
            </p:grpSpPr>
            <p:sp>
              <p:nvSpPr>
                <p:cNvPr id="453" name="Rectangle 452">
                  <a:extLst>
                    <a:ext uri="{FF2B5EF4-FFF2-40B4-BE49-F238E27FC236}">
                      <a16:creationId xmlns="" xmlns:a16="http://schemas.microsoft.com/office/drawing/2014/main" id="{93C5C955-D1C1-4848-AC1D-9BB76D068FBD}"/>
                    </a:ext>
                  </a:extLst>
                </p:cNvPr>
                <p:cNvSpPr/>
                <p:nvPr/>
              </p:nvSpPr>
              <p:spPr>
                <a:xfrm>
                  <a:off x="24497574" y="24679464"/>
                  <a:ext cx="1677765" cy="577672"/>
                </a:xfrm>
                <a:prstGeom prst="rect">
                  <a:avLst/>
                </a:prstGeom>
                <a:solidFill>
                  <a:schemeClr val="bg1"/>
                </a:solidFill>
                <a:ln w="3175">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54" name="Straight Connector 453">
                  <a:extLst>
                    <a:ext uri="{FF2B5EF4-FFF2-40B4-BE49-F238E27FC236}">
                      <a16:creationId xmlns="" xmlns:a16="http://schemas.microsoft.com/office/drawing/2014/main" id="{B49DE233-495E-D24A-AC59-5D05F4D4BDEE}"/>
                    </a:ext>
                  </a:extLst>
                </p:cNvPr>
                <p:cNvCxnSpPr/>
                <p:nvPr/>
              </p:nvCxnSpPr>
              <p:spPr>
                <a:xfrm>
                  <a:off x="24681350" y="24867128"/>
                  <a:ext cx="603081" cy="0"/>
                </a:xfrm>
                <a:prstGeom prst="line">
                  <a:avLst/>
                </a:prstGeom>
                <a:ln w="28575"/>
              </p:spPr>
              <p:style>
                <a:lnRef idx="3">
                  <a:schemeClr val="accent5"/>
                </a:lnRef>
                <a:fillRef idx="0">
                  <a:schemeClr val="accent5"/>
                </a:fillRef>
                <a:effectRef idx="2">
                  <a:schemeClr val="accent5"/>
                </a:effectRef>
                <a:fontRef idx="minor">
                  <a:schemeClr val="tx1"/>
                </a:fontRef>
              </p:style>
            </p:cxnSp>
            <p:cxnSp>
              <p:nvCxnSpPr>
                <p:cNvPr id="455" name="Straight Connector 454">
                  <a:extLst>
                    <a:ext uri="{FF2B5EF4-FFF2-40B4-BE49-F238E27FC236}">
                      <a16:creationId xmlns="" xmlns:a16="http://schemas.microsoft.com/office/drawing/2014/main" id="{03AE953F-B3B0-0540-9C4C-72CF723EB2C2}"/>
                    </a:ext>
                  </a:extLst>
                </p:cNvPr>
                <p:cNvCxnSpPr/>
                <p:nvPr/>
              </p:nvCxnSpPr>
              <p:spPr>
                <a:xfrm>
                  <a:off x="24691181" y="25083461"/>
                  <a:ext cx="60308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456" name="Rectangle 455">
                  <a:extLst>
                    <a:ext uri="{FF2B5EF4-FFF2-40B4-BE49-F238E27FC236}">
                      <a16:creationId xmlns="" xmlns:a16="http://schemas.microsoft.com/office/drawing/2014/main" id="{EA40BFCE-1D82-6B44-BC26-BA66EE32E91F}"/>
                    </a:ext>
                  </a:extLst>
                </p:cNvPr>
                <p:cNvSpPr/>
                <p:nvPr/>
              </p:nvSpPr>
              <p:spPr>
                <a:xfrm>
                  <a:off x="25346886" y="24771934"/>
                  <a:ext cx="558894" cy="199937"/>
                </a:xfrm>
                <a:prstGeom prst="rect">
                  <a:avLst/>
                </a:prstGeom>
              </p:spPr>
              <p:txBody>
                <a:bodyPr wrap="none">
                  <a:spAutoFit/>
                </a:bodyPr>
                <a:lstStyle/>
                <a:p>
                  <a:r>
                    <a:rPr lang="en-US" sz="1800" dirty="0">
                      <a:solidFill>
                        <a:schemeClr val="tx1">
                          <a:lumMod val="75000"/>
                          <a:lumOff val="25000"/>
                        </a:schemeClr>
                      </a:solidFill>
                      <a:latin typeface="+mj-lt"/>
                      <a:cs typeface="Arial" panose="020B0604020202020204" pitchFamily="34" charset="0"/>
                    </a:rPr>
                    <a:t>Actual</a:t>
                  </a:r>
                  <a:endParaRPr lang="en-US" sz="1800" dirty="0">
                    <a:latin typeface="+mj-lt"/>
                    <a:cs typeface="Arial" panose="020B0604020202020204" pitchFamily="34" charset="0"/>
                  </a:endParaRPr>
                </a:p>
              </p:txBody>
            </p:sp>
            <p:sp>
              <p:nvSpPr>
                <p:cNvPr id="457" name="Rectangle 456">
                  <a:extLst>
                    <a:ext uri="{FF2B5EF4-FFF2-40B4-BE49-F238E27FC236}">
                      <a16:creationId xmlns="" xmlns:a16="http://schemas.microsoft.com/office/drawing/2014/main" id="{C795E124-0854-CC46-9AAA-D346F17CA6BF}"/>
                    </a:ext>
                  </a:extLst>
                </p:cNvPr>
                <p:cNvSpPr/>
                <p:nvPr/>
              </p:nvSpPr>
              <p:spPr>
                <a:xfrm>
                  <a:off x="25354110" y="24978450"/>
                  <a:ext cx="810744" cy="199937"/>
                </a:xfrm>
                <a:prstGeom prst="rect">
                  <a:avLst/>
                </a:prstGeom>
              </p:spPr>
              <p:txBody>
                <a:bodyPr wrap="none">
                  <a:spAutoFit/>
                </a:bodyPr>
                <a:lstStyle/>
                <a:p>
                  <a:r>
                    <a:rPr lang="en-US" sz="1800" dirty="0">
                      <a:solidFill>
                        <a:schemeClr val="tx1">
                          <a:lumMod val="75000"/>
                          <a:lumOff val="25000"/>
                        </a:schemeClr>
                      </a:solidFill>
                      <a:latin typeface="+mj-lt"/>
                      <a:cs typeface="Arial" panose="020B0604020202020204" pitchFamily="34" charset="0"/>
                    </a:rPr>
                    <a:t>Predicted </a:t>
                  </a:r>
                  <a:endParaRPr lang="en-US" sz="1800" dirty="0">
                    <a:latin typeface="+mj-lt"/>
                    <a:cs typeface="Arial" panose="020B0604020202020204" pitchFamily="34" charset="0"/>
                  </a:endParaRPr>
                </a:p>
              </p:txBody>
            </p:sp>
          </p:grpSp>
          <p:sp>
            <p:nvSpPr>
              <p:cNvPr id="458" name="TextBox 457">
                <a:extLst>
                  <a:ext uri="{FF2B5EF4-FFF2-40B4-BE49-F238E27FC236}">
                    <a16:creationId xmlns="" xmlns:a16="http://schemas.microsoft.com/office/drawing/2014/main" id="{303DCC70-3AA9-2F46-B420-0FB5B61A87C7}"/>
                  </a:ext>
                </a:extLst>
              </p:cNvPr>
              <p:cNvSpPr txBox="1"/>
              <p:nvPr/>
            </p:nvSpPr>
            <p:spPr>
              <a:xfrm>
                <a:off x="14634126" y="26867641"/>
                <a:ext cx="11706740" cy="369332"/>
              </a:xfrm>
              <a:prstGeom prst="rect">
                <a:avLst/>
              </a:prstGeom>
            </p:spPr>
            <p:txBody>
              <a:bodyPr wrap="square" numCol="1" spcCol="640080" rtlCol="0">
                <a:spAutoFit/>
              </a:bodyPr>
              <a:lstStyle/>
              <a:p>
                <a:pPr algn="ctr"/>
                <a:r>
                  <a:rPr lang="en-US" sz="1800" b="1" dirty="0">
                    <a:solidFill>
                      <a:schemeClr val="tx1">
                        <a:lumMod val="75000"/>
                        <a:lumOff val="25000"/>
                      </a:schemeClr>
                    </a:solidFill>
                    <a:latin typeface="+mj-lt"/>
                  </a:rPr>
                  <a:t>Actual vs. Predicted Streamflow by SPAM </a:t>
                </a:r>
              </a:p>
            </p:txBody>
          </p:sp>
          <p:sp>
            <p:nvSpPr>
              <p:cNvPr id="459" name="Rectangle 458">
                <a:extLst>
                  <a:ext uri="{FF2B5EF4-FFF2-40B4-BE49-F238E27FC236}">
                    <a16:creationId xmlns="" xmlns:a16="http://schemas.microsoft.com/office/drawing/2014/main" id="{F250D7E1-586E-D04A-A1BC-5D989E9FA514}"/>
                  </a:ext>
                </a:extLst>
              </p:cNvPr>
              <p:cNvSpPr/>
              <p:nvPr/>
            </p:nvSpPr>
            <p:spPr>
              <a:xfrm rot="16200000">
                <a:off x="12963249" y="30126826"/>
                <a:ext cx="1949573" cy="338554"/>
              </a:xfrm>
              <a:prstGeom prst="rect">
                <a:avLst/>
              </a:prstGeom>
            </p:spPr>
            <p:txBody>
              <a:bodyPr wrap="none">
                <a:spAutoFit/>
              </a:bodyPr>
              <a:lstStyle/>
              <a:p>
                <a:r>
                  <a:rPr lang="en-US" sz="1600" dirty="0">
                    <a:solidFill>
                      <a:schemeClr val="tx1">
                        <a:lumMod val="75000"/>
                        <a:lumOff val="25000"/>
                      </a:schemeClr>
                    </a:solidFill>
                    <a:latin typeface="+mj-lt"/>
                    <a:cs typeface="Arial" panose="020B0604020202020204" pitchFamily="34" charset="0"/>
                  </a:rPr>
                  <a:t>Streamflow (m</a:t>
                </a:r>
                <a:r>
                  <a:rPr lang="en-US" sz="1600" baseline="30000" dirty="0">
                    <a:solidFill>
                      <a:schemeClr val="tx1">
                        <a:lumMod val="75000"/>
                        <a:lumOff val="25000"/>
                      </a:schemeClr>
                    </a:solidFill>
                    <a:latin typeface="+mj-lt"/>
                    <a:cs typeface="Arial" panose="020B0604020202020204" pitchFamily="34" charset="0"/>
                  </a:rPr>
                  <a:t>3</a:t>
                </a:r>
                <a:r>
                  <a:rPr lang="en-US" sz="1600" dirty="0">
                    <a:solidFill>
                      <a:schemeClr val="tx1">
                        <a:lumMod val="75000"/>
                        <a:lumOff val="25000"/>
                      </a:schemeClr>
                    </a:solidFill>
                    <a:latin typeface="+mj-lt"/>
                    <a:cs typeface="Arial" panose="020B0604020202020204" pitchFamily="34" charset="0"/>
                  </a:rPr>
                  <a:t>/s)</a:t>
                </a:r>
                <a:endParaRPr lang="en-US" sz="1600" dirty="0">
                  <a:latin typeface="+mj-lt"/>
                  <a:cs typeface="Arial" panose="020B0604020202020204" pitchFamily="34" charset="0"/>
                </a:endParaRPr>
              </a:p>
            </p:txBody>
          </p:sp>
          <p:sp>
            <p:nvSpPr>
              <p:cNvPr id="460" name="Rectangle 459">
                <a:extLst>
                  <a:ext uri="{FF2B5EF4-FFF2-40B4-BE49-F238E27FC236}">
                    <a16:creationId xmlns="" xmlns:a16="http://schemas.microsoft.com/office/drawing/2014/main" id="{28595EAA-852E-3A41-8D53-8947BB33DB65}"/>
                  </a:ext>
                </a:extLst>
              </p:cNvPr>
              <p:cNvSpPr/>
              <p:nvPr/>
            </p:nvSpPr>
            <p:spPr>
              <a:xfrm>
                <a:off x="18633966" y="33586459"/>
                <a:ext cx="3171661" cy="373694"/>
              </a:xfrm>
              <a:prstGeom prst="rect">
                <a:avLst/>
              </a:prstGeom>
            </p:spPr>
            <p:txBody>
              <a:bodyPr wrap="none">
                <a:spAutoFit/>
              </a:bodyPr>
              <a:lstStyle/>
              <a:p>
                <a:r>
                  <a:rPr lang="en-US" sz="1600" dirty="0" smtClean="0">
                    <a:solidFill>
                      <a:schemeClr val="tx1">
                        <a:lumMod val="75000"/>
                        <a:lumOff val="25000"/>
                      </a:schemeClr>
                    </a:solidFill>
                    <a:latin typeface="+mj-lt"/>
                    <a:cs typeface="Arial" panose="020B0604020202020204" pitchFamily="34" charset="0"/>
                  </a:rPr>
                  <a:t>Day since September 14, 2011</a:t>
                </a:r>
                <a:endParaRPr lang="en-US" sz="1600" dirty="0">
                  <a:latin typeface="+mj-lt"/>
                  <a:cs typeface="Arial" panose="020B0604020202020204" pitchFamily="34" charset="0"/>
                </a:endParaRPr>
              </a:p>
            </p:txBody>
          </p:sp>
        </p:grpSp>
        <p:cxnSp>
          <p:nvCxnSpPr>
            <p:cNvPr id="85" name="Straight Connector 84">
              <a:extLst>
                <a:ext uri="{FF2B5EF4-FFF2-40B4-BE49-F238E27FC236}">
                  <a16:creationId xmlns="" xmlns:a16="http://schemas.microsoft.com/office/drawing/2014/main" id="{C47777CE-A2F4-E84D-B304-03B02EB2033F}"/>
                </a:ext>
              </a:extLst>
            </p:cNvPr>
            <p:cNvCxnSpPr>
              <a:cxnSpLocks/>
            </p:cNvCxnSpPr>
            <p:nvPr/>
          </p:nvCxnSpPr>
          <p:spPr>
            <a:xfrm>
              <a:off x="22709383" y="27414255"/>
              <a:ext cx="0" cy="5934871"/>
            </a:xfrm>
            <a:prstGeom prst="line">
              <a:avLst/>
            </a:prstGeom>
            <a:ln>
              <a:solidFill>
                <a:schemeClr val="bg1">
                  <a:lumMod val="75000"/>
                </a:schemeClr>
              </a:solidFill>
              <a:prstDash val="dash"/>
            </a:ln>
          </p:spPr>
          <p:style>
            <a:lnRef idx="3">
              <a:schemeClr val="accent3"/>
            </a:lnRef>
            <a:fillRef idx="0">
              <a:schemeClr val="accent3"/>
            </a:fillRef>
            <a:effectRef idx="2">
              <a:schemeClr val="accent3"/>
            </a:effectRef>
            <a:fontRef idx="minor">
              <a:schemeClr val="tx1"/>
            </a:fontRef>
          </p:style>
        </p:cxnSp>
        <p:cxnSp>
          <p:nvCxnSpPr>
            <p:cNvPr id="472" name="Straight Connector 471">
              <a:extLst>
                <a:ext uri="{FF2B5EF4-FFF2-40B4-BE49-F238E27FC236}">
                  <a16:creationId xmlns="" xmlns:a16="http://schemas.microsoft.com/office/drawing/2014/main" id="{5BD14055-AD73-804E-8EC7-9B145A7542DE}"/>
                </a:ext>
              </a:extLst>
            </p:cNvPr>
            <p:cNvCxnSpPr>
              <a:cxnSpLocks/>
            </p:cNvCxnSpPr>
            <p:nvPr/>
          </p:nvCxnSpPr>
          <p:spPr>
            <a:xfrm>
              <a:off x="18886125" y="27420883"/>
              <a:ext cx="0" cy="5934871"/>
            </a:xfrm>
            <a:prstGeom prst="line">
              <a:avLst/>
            </a:prstGeom>
            <a:ln>
              <a:solidFill>
                <a:schemeClr val="bg1">
                  <a:lumMod val="75000"/>
                </a:schemeClr>
              </a:solidFill>
              <a:prstDash val="dash"/>
            </a:ln>
          </p:spPr>
          <p:style>
            <a:lnRef idx="3">
              <a:schemeClr val="accent3"/>
            </a:lnRef>
            <a:fillRef idx="0">
              <a:schemeClr val="accent3"/>
            </a:fillRef>
            <a:effectRef idx="2">
              <a:schemeClr val="accent3"/>
            </a:effectRef>
            <a:fontRef idx="minor">
              <a:schemeClr val="tx1"/>
            </a:fontRef>
          </p:style>
        </p:cxnSp>
        <p:cxnSp>
          <p:nvCxnSpPr>
            <p:cNvPr id="479" name="Straight Connector 478">
              <a:extLst>
                <a:ext uri="{FF2B5EF4-FFF2-40B4-BE49-F238E27FC236}">
                  <a16:creationId xmlns="" xmlns:a16="http://schemas.microsoft.com/office/drawing/2014/main" id="{6AAADC64-2969-C646-88B7-C2F1FE15D02E}"/>
                </a:ext>
              </a:extLst>
            </p:cNvPr>
            <p:cNvCxnSpPr>
              <a:cxnSpLocks/>
            </p:cNvCxnSpPr>
            <p:nvPr/>
          </p:nvCxnSpPr>
          <p:spPr>
            <a:xfrm>
              <a:off x="24620554" y="27414251"/>
              <a:ext cx="0" cy="5934871"/>
            </a:xfrm>
            <a:prstGeom prst="line">
              <a:avLst/>
            </a:prstGeom>
            <a:ln>
              <a:solidFill>
                <a:schemeClr val="bg1">
                  <a:lumMod val="75000"/>
                </a:schemeClr>
              </a:solidFill>
              <a:prstDash val="dash"/>
            </a:ln>
          </p:spPr>
          <p:style>
            <a:lnRef idx="3">
              <a:schemeClr val="accent3"/>
            </a:lnRef>
            <a:fillRef idx="0">
              <a:schemeClr val="accent3"/>
            </a:fillRef>
            <a:effectRef idx="2">
              <a:schemeClr val="accent3"/>
            </a:effectRef>
            <a:fontRef idx="minor">
              <a:schemeClr val="tx1"/>
            </a:fontRef>
          </p:style>
        </p:cxnSp>
        <p:cxnSp>
          <p:nvCxnSpPr>
            <p:cNvPr id="473" name="Straight Connector 472">
              <a:extLst>
                <a:ext uri="{FF2B5EF4-FFF2-40B4-BE49-F238E27FC236}">
                  <a16:creationId xmlns="" xmlns:a16="http://schemas.microsoft.com/office/drawing/2014/main" id="{4CE63553-1FD6-B445-96D3-3A047B0B90FE}"/>
                </a:ext>
              </a:extLst>
            </p:cNvPr>
            <p:cNvCxnSpPr>
              <a:cxnSpLocks/>
            </p:cNvCxnSpPr>
            <p:nvPr/>
          </p:nvCxnSpPr>
          <p:spPr>
            <a:xfrm>
              <a:off x="20797051" y="27414254"/>
              <a:ext cx="0" cy="5934871"/>
            </a:xfrm>
            <a:prstGeom prst="line">
              <a:avLst/>
            </a:prstGeom>
            <a:ln>
              <a:solidFill>
                <a:schemeClr val="bg1">
                  <a:lumMod val="75000"/>
                </a:schemeClr>
              </a:solidFill>
              <a:prstDash val="dash"/>
            </a:ln>
          </p:spPr>
          <p:style>
            <a:lnRef idx="3">
              <a:schemeClr val="accent3"/>
            </a:lnRef>
            <a:fillRef idx="0">
              <a:schemeClr val="accent3"/>
            </a:fillRef>
            <a:effectRef idx="2">
              <a:schemeClr val="accent3"/>
            </a:effectRef>
            <a:fontRef idx="minor">
              <a:schemeClr val="tx1"/>
            </a:fontRef>
          </p:style>
        </p:cxnSp>
        <p:cxnSp>
          <p:nvCxnSpPr>
            <p:cNvPr id="475" name="Straight Connector 474">
              <a:extLst>
                <a:ext uri="{FF2B5EF4-FFF2-40B4-BE49-F238E27FC236}">
                  <a16:creationId xmlns="" xmlns:a16="http://schemas.microsoft.com/office/drawing/2014/main" id="{D2341C35-61E7-0A44-BA3E-47971E96AA48}"/>
                </a:ext>
              </a:extLst>
            </p:cNvPr>
            <p:cNvCxnSpPr>
              <a:cxnSpLocks/>
            </p:cNvCxnSpPr>
            <p:nvPr/>
          </p:nvCxnSpPr>
          <p:spPr>
            <a:xfrm>
              <a:off x="15062867" y="27420881"/>
              <a:ext cx="0" cy="5934871"/>
            </a:xfrm>
            <a:prstGeom prst="line">
              <a:avLst/>
            </a:prstGeom>
            <a:ln>
              <a:solidFill>
                <a:schemeClr val="bg1">
                  <a:lumMod val="75000"/>
                </a:schemeClr>
              </a:solidFill>
              <a:prstDash val="dash"/>
            </a:ln>
          </p:spPr>
          <p:style>
            <a:lnRef idx="3">
              <a:schemeClr val="accent3"/>
            </a:lnRef>
            <a:fillRef idx="0">
              <a:schemeClr val="accent3"/>
            </a:fillRef>
            <a:effectRef idx="2">
              <a:schemeClr val="accent3"/>
            </a:effectRef>
            <a:fontRef idx="minor">
              <a:schemeClr val="tx1"/>
            </a:fontRef>
          </p:style>
        </p:cxnSp>
        <p:cxnSp>
          <p:nvCxnSpPr>
            <p:cNvPr id="476" name="Straight Connector 475">
              <a:extLst>
                <a:ext uri="{FF2B5EF4-FFF2-40B4-BE49-F238E27FC236}">
                  <a16:creationId xmlns="" xmlns:a16="http://schemas.microsoft.com/office/drawing/2014/main" id="{5E17AC46-0B59-224A-8771-15C5152F039B}"/>
                </a:ext>
              </a:extLst>
            </p:cNvPr>
            <p:cNvCxnSpPr>
              <a:cxnSpLocks/>
            </p:cNvCxnSpPr>
            <p:nvPr/>
          </p:nvCxnSpPr>
          <p:spPr>
            <a:xfrm>
              <a:off x="16973793" y="27414252"/>
              <a:ext cx="0" cy="5934871"/>
            </a:xfrm>
            <a:prstGeom prst="line">
              <a:avLst/>
            </a:prstGeom>
            <a:ln>
              <a:solidFill>
                <a:schemeClr val="bg1">
                  <a:lumMod val="75000"/>
                </a:schemeClr>
              </a:solidFill>
              <a:prstDash val="dash"/>
            </a:ln>
          </p:spPr>
          <p:style>
            <a:lnRef idx="3">
              <a:schemeClr val="accent3"/>
            </a:lnRef>
            <a:fillRef idx="0">
              <a:schemeClr val="accent3"/>
            </a:fillRef>
            <a:effectRef idx="2">
              <a:schemeClr val="accent3"/>
            </a:effectRef>
            <a:fontRef idx="minor">
              <a:schemeClr val="tx1"/>
            </a:fontRef>
          </p:style>
        </p:cxnSp>
      </p:grpSp>
      <p:grpSp>
        <p:nvGrpSpPr>
          <p:cNvPr id="482" name="Group 481">
            <a:extLst>
              <a:ext uri="{FF2B5EF4-FFF2-40B4-BE49-F238E27FC236}">
                <a16:creationId xmlns="" xmlns:a16="http://schemas.microsoft.com/office/drawing/2014/main" id="{774352CD-5F8F-314E-AC02-7E853144E68C}"/>
              </a:ext>
            </a:extLst>
          </p:cNvPr>
          <p:cNvGrpSpPr/>
          <p:nvPr/>
        </p:nvGrpSpPr>
        <p:grpSpPr>
          <a:xfrm>
            <a:off x="8593163" y="23809737"/>
            <a:ext cx="4365839" cy="3479454"/>
            <a:chOff x="8422605" y="24497755"/>
            <a:chExt cx="4365839" cy="3479454"/>
          </a:xfrm>
        </p:grpSpPr>
        <p:grpSp>
          <p:nvGrpSpPr>
            <p:cNvPr id="66" name="Group 65">
              <a:extLst>
                <a:ext uri="{FF2B5EF4-FFF2-40B4-BE49-F238E27FC236}">
                  <a16:creationId xmlns="" xmlns:a16="http://schemas.microsoft.com/office/drawing/2014/main" id="{C32937AF-B765-EB41-BE7D-8070184BB617}"/>
                </a:ext>
              </a:extLst>
            </p:cNvPr>
            <p:cNvGrpSpPr/>
            <p:nvPr/>
          </p:nvGrpSpPr>
          <p:grpSpPr>
            <a:xfrm>
              <a:off x="8422605" y="24497755"/>
              <a:ext cx="4365839" cy="3018729"/>
              <a:chOff x="903383" y="10618236"/>
              <a:chExt cx="4365839" cy="3018729"/>
            </a:xfrm>
          </p:grpSpPr>
          <p:sp>
            <p:nvSpPr>
              <p:cNvPr id="21" name="TextBox 20"/>
              <p:cNvSpPr txBox="1"/>
              <p:nvPr/>
            </p:nvSpPr>
            <p:spPr>
              <a:xfrm>
                <a:off x="903384" y="10618236"/>
                <a:ext cx="4365838"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Project Partners</a:t>
                </a:r>
              </a:p>
            </p:txBody>
          </p:sp>
          <p:sp>
            <p:nvSpPr>
              <p:cNvPr id="41" name="Text Placeholder 16">
                <a:extLst>
                  <a:ext uri="{FF2B5EF4-FFF2-40B4-BE49-F238E27FC236}">
                    <a16:creationId xmlns="" xmlns:a16="http://schemas.microsoft.com/office/drawing/2014/main" id="{AFB218DD-E572-D140-AB08-83597C0B70C6}"/>
                  </a:ext>
                </a:extLst>
              </p:cNvPr>
              <p:cNvSpPr txBox="1">
                <a:spLocks/>
              </p:cNvSpPr>
              <p:nvPr/>
            </p:nvSpPr>
            <p:spPr>
              <a:xfrm>
                <a:off x="903383" y="11566578"/>
                <a:ext cx="4365838" cy="636127"/>
              </a:xfrm>
              <a:prstGeom prst="rect">
                <a:avLst/>
              </a:prstGeom>
            </p:spPr>
            <p:txBody>
              <a:bodyPr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89CC4"/>
                  </a:buClr>
                </a:pPr>
                <a:r>
                  <a:rPr lang="en-US" dirty="0">
                    <a:solidFill>
                      <a:schemeClr val="tx1">
                        <a:lumMod val="75000"/>
                        <a:lumOff val="25000"/>
                      </a:schemeClr>
                    </a:solidFill>
                  </a:rPr>
                  <a:t>Capitol Reef National Park</a:t>
                </a:r>
              </a:p>
            </p:txBody>
          </p:sp>
          <p:pic>
            <p:nvPicPr>
              <p:cNvPr id="45" name="Picture 44">
                <a:extLst>
                  <a:ext uri="{FF2B5EF4-FFF2-40B4-BE49-F238E27FC236}">
                    <a16:creationId xmlns="" xmlns:a16="http://schemas.microsoft.com/office/drawing/2014/main" id="{0348EDE0-ECA8-424A-A483-8191AEB2FCA9}"/>
                  </a:ext>
                </a:extLst>
              </p:cNvPr>
              <p:cNvPicPr>
                <a:picLocks noChangeAspect="1"/>
              </p:cNvPicPr>
              <p:nvPr/>
            </p:nvPicPr>
            <p:blipFill>
              <a:blip r:embed="rId12"/>
              <a:stretch>
                <a:fillRect/>
              </a:stretch>
            </p:blipFill>
            <p:spPr>
              <a:xfrm>
                <a:off x="4018270" y="12126280"/>
                <a:ext cx="1159363" cy="1510685"/>
              </a:xfrm>
              <a:prstGeom prst="rect">
                <a:avLst/>
              </a:prstGeom>
            </p:spPr>
          </p:pic>
        </p:grpSp>
        <p:sp>
          <p:nvSpPr>
            <p:cNvPr id="481" name="Text Placeholder 16">
              <a:extLst>
                <a:ext uri="{FF2B5EF4-FFF2-40B4-BE49-F238E27FC236}">
                  <a16:creationId xmlns="" xmlns:a16="http://schemas.microsoft.com/office/drawing/2014/main" id="{7C59FB4A-7F4C-024F-9B5C-1CBEC5A2637C}"/>
                </a:ext>
              </a:extLst>
            </p:cNvPr>
            <p:cNvSpPr txBox="1">
              <a:spLocks/>
            </p:cNvSpPr>
            <p:nvPr/>
          </p:nvSpPr>
          <p:spPr>
            <a:xfrm>
              <a:off x="8435271" y="26042561"/>
              <a:ext cx="3293060" cy="1934648"/>
            </a:xfrm>
            <a:prstGeom prst="rect">
              <a:avLst/>
            </a:prstGeom>
          </p:spPr>
          <p:txBody>
            <a:bodyPr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89CC4"/>
                </a:buClr>
              </a:pPr>
              <a:r>
                <a:rPr lang="en-US" dirty="0">
                  <a:solidFill>
                    <a:schemeClr val="tx1">
                      <a:lumMod val="75000"/>
                      <a:lumOff val="25000"/>
                    </a:schemeClr>
                  </a:solidFill>
                </a:rPr>
                <a:t>National Park Service, Northern Colorado Plateau Network</a:t>
              </a:r>
              <a:endParaRPr lang="en-US" strike="sngStrike" dirty="0">
                <a:solidFill>
                  <a:schemeClr val="tx1">
                    <a:lumMod val="75000"/>
                    <a:lumOff val="25000"/>
                  </a:schemeClr>
                </a:solidFill>
              </a:endParaRPr>
            </a:p>
            <a:p>
              <a:pPr marL="347663" indent="-347663" algn="just">
                <a:buClr>
                  <a:srgbClr val="389CC4"/>
                </a:buClr>
              </a:pPr>
              <a:endParaRPr lang="en-US" dirty="0">
                <a:solidFill>
                  <a:schemeClr val="tx1">
                    <a:lumMod val="75000"/>
                    <a:lumOff val="25000"/>
                  </a:schemeClr>
                </a:solidFill>
              </a:endParaRPr>
            </a:p>
          </p:txBody>
        </p:sp>
      </p:grpSp>
      <p:grpSp>
        <p:nvGrpSpPr>
          <p:cNvPr id="9" name="Group 8">
            <a:extLst>
              <a:ext uri="{FF2B5EF4-FFF2-40B4-BE49-F238E27FC236}">
                <a16:creationId xmlns="" xmlns:a16="http://schemas.microsoft.com/office/drawing/2014/main" id="{007CFC53-4BDA-9847-AB81-D0C691CB237A}"/>
              </a:ext>
            </a:extLst>
          </p:cNvPr>
          <p:cNvGrpSpPr/>
          <p:nvPr/>
        </p:nvGrpSpPr>
        <p:grpSpPr>
          <a:xfrm>
            <a:off x="13758239" y="24096097"/>
            <a:ext cx="12768687" cy="2687843"/>
            <a:chOff x="13758239" y="24096097"/>
            <a:chExt cx="12768687" cy="2687843"/>
          </a:xfrm>
        </p:grpSpPr>
        <p:grpSp>
          <p:nvGrpSpPr>
            <p:cNvPr id="6" name="Group 5">
              <a:extLst>
                <a:ext uri="{FF2B5EF4-FFF2-40B4-BE49-F238E27FC236}">
                  <a16:creationId xmlns="" xmlns:a16="http://schemas.microsoft.com/office/drawing/2014/main" id="{41952862-C3A8-EE45-AAED-5438828F5771}"/>
                </a:ext>
              </a:extLst>
            </p:cNvPr>
            <p:cNvGrpSpPr/>
            <p:nvPr/>
          </p:nvGrpSpPr>
          <p:grpSpPr>
            <a:xfrm>
              <a:off x="14408684" y="24096097"/>
              <a:ext cx="12118242" cy="2687843"/>
              <a:chOff x="14408684" y="24055756"/>
              <a:chExt cx="12118242" cy="2687843"/>
            </a:xfrm>
          </p:grpSpPr>
          <p:grpSp>
            <p:nvGrpSpPr>
              <p:cNvPr id="5" name="Group 4">
                <a:extLst>
                  <a:ext uri="{FF2B5EF4-FFF2-40B4-BE49-F238E27FC236}">
                    <a16:creationId xmlns="" xmlns:a16="http://schemas.microsoft.com/office/drawing/2014/main" id="{2BAD2452-59AC-384D-8ADF-A21888B071CD}"/>
                  </a:ext>
                </a:extLst>
              </p:cNvPr>
              <p:cNvGrpSpPr/>
              <p:nvPr/>
            </p:nvGrpSpPr>
            <p:grpSpPr>
              <a:xfrm>
                <a:off x="14408684" y="24055756"/>
                <a:ext cx="12118242" cy="2148750"/>
                <a:chOff x="14408684" y="24203673"/>
                <a:chExt cx="12118242" cy="2148750"/>
              </a:xfrm>
            </p:grpSpPr>
            <p:pic>
              <p:nvPicPr>
                <p:cNvPr id="70" name="Picture 69">
                  <a:extLst>
                    <a:ext uri="{FF2B5EF4-FFF2-40B4-BE49-F238E27FC236}">
                      <a16:creationId xmlns="" xmlns:a16="http://schemas.microsoft.com/office/drawing/2014/main" id="{636A7596-63E3-9C4C-BD81-3A07BBB0A5C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184" b="8432"/>
                <a:stretch/>
              </p:blipFill>
              <p:spPr>
                <a:xfrm>
                  <a:off x="14408684" y="24715539"/>
                  <a:ext cx="12118242" cy="1636884"/>
                </a:xfrm>
                <a:prstGeom prst="rect">
                  <a:avLst/>
                </a:prstGeom>
              </p:spPr>
            </p:pic>
            <p:sp>
              <p:nvSpPr>
                <p:cNvPr id="449" name="TextBox 448">
                  <a:extLst>
                    <a:ext uri="{FF2B5EF4-FFF2-40B4-BE49-F238E27FC236}">
                      <a16:creationId xmlns="" xmlns:a16="http://schemas.microsoft.com/office/drawing/2014/main" id="{B3BBF660-B931-4147-9AC7-E91F09260F5D}"/>
                    </a:ext>
                  </a:extLst>
                </p:cNvPr>
                <p:cNvSpPr txBox="1"/>
                <p:nvPr/>
              </p:nvSpPr>
              <p:spPr>
                <a:xfrm>
                  <a:off x="14421933" y="24203673"/>
                  <a:ext cx="11706740" cy="369332"/>
                </a:xfrm>
                <a:prstGeom prst="rect">
                  <a:avLst/>
                </a:prstGeom>
              </p:spPr>
              <p:txBody>
                <a:bodyPr wrap="square" numCol="1" spcCol="640080" rtlCol="0">
                  <a:spAutoFit/>
                </a:bodyPr>
                <a:lstStyle/>
                <a:p>
                  <a:pPr algn="ctr"/>
                  <a:r>
                    <a:rPr lang="en-US" sz="1800" b="1" dirty="0">
                      <a:solidFill>
                        <a:schemeClr val="tx1">
                          <a:lumMod val="75000"/>
                          <a:lumOff val="25000"/>
                        </a:schemeClr>
                      </a:solidFill>
                      <a:latin typeface="+mj-lt"/>
                    </a:rPr>
                    <a:t>Actual vs. Predicted Streamflow by SNOW-M </a:t>
                  </a:r>
                </a:p>
              </p:txBody>
            </p:sp>
            <p:grpSp>
              <p:nvGrpSpPr>
                <p:cNvPr id="82" name="Group 81">
                  <a:extLst>
                    <a:ext uri="{FF2B5EF4-FFF2-40B4-BE49-F238E27FC236}">
                      <a16:creationId xmlns="" xmlns:a16="http://schemas.microsoft.com/office/drawing/2014/main" id="{4AAB3839-A3E0-0B48-82E1-E6E8EFE9F7EC}"/>
                    </a:ext>
                  </a:extLst>
                </p:cNvPr>
                <p:cNvGrpSpPr/>
                <p:nvPr/>
              </p:nvGrpSpPr>
              <p:grpSpPr>
                <a:xfrm>
                  <a:off x="24341631" y="24767499"/>
                  <a:ext cx="1999235" cy="577672"/>
                  <a:chOff x="24341631" y="24628954"/>
                  <a:chExt cx="1999235" cy="577672"/>
                </a:xfrm>
              </p:grpSpPr>
              <p:sp>
                <p:nvSpPr>
                  <p:cNvPr id="76" name="Rectangle 75">
                    <a:extLst>
                      <a:ext uri="{FF2B5EF4-FFF2-40B4-BE49-F238E27FC236}">
                        <a16:creationId xmlns="" xmlns:a16="http://schemas.microsoft.com/office/drawing/2014/main" id="{27D90F07-F81C-7943-BAED-04B7110E4A86}"/>
                      </a:ext>
                    </a:extLst>
                  </p:cNvPr>
                  <p:cNvSpPr/>
                  <p:nvPr/>
                </p:nvSpPr>
                <p:spPr>
                  <a:xfrm>
                    <a:off x="24341631" y="24628954"/>
                    <a:ext cx="1999235" cy="577672"/>
                  </a:xfrm>
                  <a:prstGeom prst="rect">
                    <a:avLst/>
                  </a:prstGeom>
                  <a:ln w="3175">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cxnSp>
                <p:nvCxnSpPr>
                  <p:cNvPr id="80" name="Straight Connector 79">
                    <a:extLst>
                      <a:ext uri="{FF2B5EF4-FFF2-40B4-BE49-F238E27FC236}">
                        <a16:creationId xmlns="" xmlns:a16="http://schemas.microsoft.com/office/drawing/2014/main" id="{ABC78D04-122B-9940-8CA1-6038E5F80CF4}"/>
                      </a:ext>
                    </a:extLst>
                  </p:cNvPr>
                  <p:cNvCxnSpPr/>
                  <p:nvPr/>
                </p:nvCxnSpPr>
                <p:spPr>
                  <a:xfrm>
                    <a:off x="24525408" y="24816618"/>
                    <a:ext cx="603081"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450" name="Straight Connector 449">
                    <a:extLst>
                      <a:ext uri="{FF2B5EF4-FFF2-40B4-BE49-F238E27FC236}">
                        <a16:creationId xmlns="" xmlns:a16="http://schemas.microsoft.com/office/drawing/2014/main" id="{E1198A4A-78B1-F548-B49A-9CC4DB137877}"/>
                      </a:ext>
                    </a:extLst>
                  </p:cNvPr>
                  <p:cNvCxnSpPr/>
                  <p:nvPr/>
                </p:nvCxnSpPr>
                <p:spPr>
                  <a:xfrm>
                    <a:off x="24535239" y="25061509"/>
                    <a:ext cx="60308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81" name="Rectangle 80">
                    <a:extLst>
                      <a:ext uri="{FF2B5EF4-FFF2-40B4-BE49-F238E27FC236}">
                        <a16:creationId xmlns="" xmlns:a16="http://schemas.microsoft.com/office/drawing/2014/main" id="{63CFE68D-D5FD-754C-832E-53154951BD6F}"/>
                      </a:ext>
                    </a:extLst>
                  </p:cNvPr>
                  <p:cNvSpPr/>
                  <p:nvPr/>
                </p:nvSpPr>
                <p:spPr>
                  <a:xfrm>
                    <a:off x="25190944" y="24649899"/>
                    <a:ext cx="761747" cy="307777"/>
                  </a:xfrm>
                  <a:prstGeom prst="rect">
                    <a:avLst/>
                  </a:prstGeom>
                </p:spPr>
                <p:txBody>
                  <a:bodyPr wrap="none">
                    <a:spAutoFit/>
                  </a:bodyPr>
                  <a:lstStyle/>
                  <a:p>
                    <a:r>
                      <a:rPr lang="en-US" sz="1400" dirty="0">
                        <a:solidFill>
                          <a:schemeClr val="tx1">
                            <a:lumMod val="75000"/>
                            <a:lumOff val="25000"/>
                          </a:schemeClr>
                        </a:solidFill>
                        <a:latin typeface="+mj-lt"/>
                        <a:cs typeface="Arial" panose="020B0604020202020204" pitchFamily="34" charset="0"/>
                      </a:rPr>
                      <a:t>Actual</a:t>
                    </a:r>
                    <a:endParaRPr lang="en-US" sz="1400" dirty="0">
                      <a:latin typeface="+mj-lt"/>
                      <a:cs typeface="Arial" panose="020B0604020202020204" pitchFamily="34" charset="0"/>
                    </a:endParaRPr>
                  </a:p>
                </p:txBody>
              </p:sp>
              <p:sp>
                <p:nvSpPr>
                  <p:cNvPr id="451" name="Rectangle 450">
                    <a:extLst>
                      <a:ext uri="{FF2B5EF4-FFF2-40B4-BE49-F238E27FC236}">
                        <a16:creationId xmlns="" xmlns:a16="http://schemas.microsoft.com/office/drawing/2014/main" id="{40AAA286-A198-8D46-800D-E04EF5B91D89}"/>
                      </a:ext>
                    </a:extLst>
                  </p:cNvPr>
                  <p:cNvSpPr/>
                  <p:nvPr/>
                </p:nvSpPr>
                <p:spPr>
                  <a:xfrm>
                    <a:off x="25198167" y="24879532"/>
                    <a:ext cx="1087157" cy="307777"/>
                  </a:xfrm>
                  <a:prstGeom prst="rect">
                    <a:avLst/>
                  </a:prstGeom>
                </p:spPr>
                <p:txBody>
                  <a:bodyPr wrap="none">
                    <a:spAutoFit/>
                  </a:bodyPr>
                  <a:lstStyle/>
                  <a:p>
                    <a:r>
                      <a:rPr lang="en-US" sz="1400" dirty="0">
                        <a:solidFill>
                          <a:schemeClr val="tx1">
                            <a:lumMod val="75000"/>
                            <a:lumOff val="25000"/>
                          </a:schemeClr>
                        </a:solidFill>
                        <a:latin typeface="+mj-lt"/>
                        <a:cs typeface="Arial" panose="020B0604020202020204" pitchFamily="34" charset="0"/>
                      </a:rPr>
                      <a:t>Predicted </a:t>
                    </a:r>
                    <a:endParaRPr lang="en-US" sz="1400" dirty="0">
                      <a:latin typeface="+mj-lt"/>
                      <a:cs typeface="Arial" panose="020B0604020202020204" pitchFamily="34" charset="0"/>
                    </a:endParaRPr>
                  </a:p>
                </p:txBody>
              </p:sp>
            </p:grpSp>
          </p:grpSp>
          <p:sp>
            <p:nvSpPr>
              <p:cNvPr id="209" name="Rectangle 208">
                <a:extLst>
                  <a:ext uri="{FF2B5EF4-FFF2-40B4-BE49-F238E27FC236}">
                    <a16:creationId xmlns="" xmlns:a16="http://schemas.microsoft.com/office/drawing/2014/main" id="{AB58F7C5-B7E5-B74F-B8BE-701AB31131F5}"/>
                  </a:ext>
                </a:extLst>
              </p:cNvPr>
              <p:cNvSpPr/>
              <p:nvPr/>
            </p:nvSpPr>
            <p:spPr>
              <a:xfrm>
                <a:off x="19275209" y="26405045"/>
                <a:ext cx="2348720" cy="338554"/>
              </a:xfrm>
              <a:prstGeom prst="rect">
                <a:avLst/>
              </a:prstGeom>
            </p:spPr>
            <p:txBody>
              <a:bodyPr wrap="none">
                <a:spAutoFit/>
              </a:bodyPr>
              <a:lstStyle/>
              <a:p>
                <a:r>
                  <a:rPr lang="en-US" sz="1600" dirty="0">
                    <a:solidFill>
                      <a:schemeClr val="tx1">
                        <a:lumMod val="75000"/>
                        <a:lumOff val="25000"/>
                      </a:schemeClr>
                    </a:solidFill>
                    <a:latin typeface="+mj-lt"/>
                    <a:cs typeface="Arial" panose="020B0604020202020204" pitchFamily="34" charset="0"/>
                  </a:rPr>
                  <a:t>2016-2017 Water Year</a:t>
                </a:r>
                <a:endParaRPr lang="en-US" sz="1600" dirty="0">
                  <a:latin typeface="+mj-lt"/>
                  <a:cs typeface="Arial" panose="020B0604020202020204" pitchFamily="34" charset="0"/>
                </a:endParaRPr>
              </a:p>
            </p:txBody>
          </p:sp>
        </p:grpSp>
        <p:sp>
          <p:nvSpPr>
            <p:cNvPr id="213" name="Rectangle 212">
              <a:extLst>
                <a:ext uri="{FF2B5EF4-FFF2-40B4-BE49-F238E27FC236}">
                  <a16:creationId xmlns="" xmlns:a16="http://schemas.microsoft.com/office/drawing/2014/main" id="{9F6CF9C9-6BBF-4549-ADD2-4C1992ADA9AE}"/>
                </a:ext>
              </a:extLst>
            </p:cNvPr>
            <p:cNvSpPr/>
            <p:nvPr/>
          </p:nvSpPr>
          <p:spPr>
            <a:xfrm rot="16200000">
              <a:off x="12958340" y="25205637"/>
              <a:ext cx="1938351" cy="338554"/>
            </a:xfrm>
            <a:prstGeom prst="rect">
              <a:avLst/>
            </a:prstGeom>
          </p:spPr>
          <p:txBody>
            <a:bodyPr wrap="none">
              <a:spAutoFit/>
            </a:bodyPr>
            <a:lstStyle/>
            <a:p>
              <a:r>
                <a:rPr lang="en-US" sz="1600" dirty="0">
                  <a:solidFill>
                    <a:schemeClr val="tx1">
                      <a:lumMod val="75000"/>
                      <a:lumOff val="25000"/>
                    </a:schemeClr>
                  </a:solidFill>
                  <a:latin typeface="+mj-lt"/>
                  <a:cs typeface="Arial" panose="020B0604020202020204" pitchFamily="34" charset="0"/>
                </a:rPr>
                <a:t>Streamflow (</a:t>
              </a:r>
              <a:r>
                <a:rPr lang="en-US" sz="1600" dirty="0">
                  <a:solidFill>
                    <a:schemeClr val="tx1">
                      <a:lumMod val="75000"/>
                      <a:lumOff val="25000"/>
                    </a:schemeClr>
                  </a:solidFill>
                  <a:cs typeface="Arial" panose="020B0604020202020204" pitchFamily="34" charset="0"/>
                </a:rPr>
                <a:t>m</a:t>
              </a:r>
              <a:r>
                <a:rPr lang="en-US" sz="1600" baseline="30000" dirty="0">
                  <a:solidFill>
                    <a:schemeClr val="tx1">
                      <a:lumMod val="75000"/>
                      <a:lumOff val="25000"/>
                    </a:schemeClr>
                  </a:solidFill>
                  <a:cs typeface="Arial" panose="020B0604020202020204" pitchFamily="34" charset="0"/>
                </a:rPr>
                <a:t>3</a:t>
              </a:r>
              <a:r>
                <a:rPr lang="en-US" sz="1600" dirty="0">
                  <a:solidFill>
                    <a:schemeClr val="tx1">
                      <a:lumMod val="75000"/>
                      <a:lumOff val="25000"/>
                    </a:schemeClr>
                  </a:solidFill>
                  <a:cs typeface="Arial" panose="020B0604020202020204" pitchFamily="34" charset="0"/>
                </a:rPr>
                <a:t>/s</a:t>
              </a:r>
              <a:r>
                <a:rPr lang="en-US" sz="1600" dirty="0">
                  <a:solidFill>
                    <a:schemeClr val="tx1">
                      <a:lumMod val="75000"/>
                      <a:lumOff val="25000"/>
                    </a:schemeClr>
                  </a:solidFill>
                  <a:latin typeface="+mj-lt"/>
                  <a:cs typeface="Arial" panose="020B0604020202020204" pitchFamily="34" charset="0"/>
                </a:rPr>
                <a:t>)</a:t>
              </a:r>
              <a:endParaRPr lang="en-US" sz="1600" dirty="0">
                <a:latin typeface="+mj-lt"/>
                <a:cs typeface="Arial" panose="020B0604020202020204" pitchFamily="34" charset="0"/>
              </a:endParaRPr>
            </a:p>
          </p:txBody>
        </p:sp>
      </p:grpSp>
      <p:sp>
        <p:nvSpPr>
          <p:cNvPr id="216" name="Rectangle 215">
            <a:extLst>
              <a:ext uri="{FF2B5EF4-FFF2-40B4-BE49-F238E27FC236}">
                <a16:creationId xmlns="" xmlns:a16="http://schemas.microsoft.com/office/drawing/2014/main" id="{A9BEA8F1-A6DC-E74F-8914-3E1B84B13FAB}"/>
              </a:ext>
            </a:extLst>
          </p:cNvPr>
          <p:cNvSpPr/>
          <p:nvPr/>
        </p:nvSpPr>
        <p:spPr>
          <a:xfrm rot="16200000">
            <a:off x="20237926" y="16308464"/>
            <a:ext cx="1643399" cy="338554"/>
          </a:xfrm>
          <a:prstGeom prst="rect">
            <a:avLst/>
          </a:prstGeom>
        </p:spPr>
        <p:txBody>
          <a:bodyPr wrap="none">
            <a:spAutoFit/>
          </a:bodyPr>
          <a:lstStyle/>
          <a:p>
            <a:r>
              <a:rPr lang="en-US" sz="1600" dirty="0">
                <a:solidFill>
                  <a:schemeClr val="tx1">
                    <a:lumMod val="75000"/>
                    <a:lumOff val="25000"/>
                  </a:schemeClr>
                </a:solidFill>
                <a:latin typeface="+mj-lt"/>
                <a:cs typeface="Arial" panose="020B0604020202020204" pitchFamily="34" charset="0"/>
              </a:rPr>
              <a:t>Area(sq. miles)</a:t>
            </a:r>
            <a:endParaRPr lang="en-US" sz="1600" dirty="0">
              <a:latin typeface="+mj-lt"/>
              <a:cs typeface="Arial" panose="020B0604020202020204" pitchFamily="34" charset="0"/>
            </a:endParaRPr>
          </a:p>
        </p:txBody>
      </p:sp>
      <p:grpSp>
        <p:nvGrpSpPr>
          <p:cNvPr id="2" name="Group 1">
            <a:extLst>
              <a:ext uri="{FF2B5EF4-FFF2-40B4-BE49-F238E27FC236}">
                <a16:creationId xmlns="" xmlns:a16="http://schemas.microsoft.com/office/drawing/2014/main" id="{D3EA312E-616C-9246-92FC-50FCA22B17E2}"/>
              </a:ext>
            </a:extLst>
          </p:cNvPr>
          <p:cNvGrpSpPr/>
          <p:nvPr/>
        </p:nvGrpSpPr>
        <p:grpSpPr>
          <a:xfrm>
            <a:off x="13644316" y="14177081"/>
            <a:ext cx="13509070" cy="9620456"/>
            <a:chOff x="13644316" y="14177081"/>
            <a:chExt cx="13509070" cy="9620456"/>
          </a:xfrm>
        </p:grpSpPr>
        <p:grpSp>
          <p:nvGrpSpPr>
            <p:cNvPr id="95" name="Group 94">
              <a:extLst>
                <a:ext uri="{FF2B5EF4-FFF2-40B4-BE49-F238E27FC236}">
                  <a16:creationId xmlns="" xmlns:a16="http://schemas.microsoft.com/office/drawing/2014/main" id="{40FFF946-7B98-9B4A-84B4-9B755150BB81}"/>
                </a:ext>
              </a:extLst>
            </p:cNvPr>
            <p:cNvGrpSpPr/>
            <p:nvPr/>
          </p:nvGrpSpPr>
          <p:grpSpPr>
            <a:xfrm>
              <a:off x="13644316" y="14177081"/>
              <a:ext cx="13509070" cy="9620456"/>
              <a:chOff x="13644316" y="14163829"/>
              <a:chExt cx="13509070" cy="9620456"/>
            </a:xfrm>
          </p:grpSpPr>
          <p:grpSp>
            <p:nvGrpSpPr>
              <p:cNvPr id="94" name="Group 93">
                <a:extLst>
                  <a:ext uri="{FF2B5EF4-FFF2-40B4-BE49-F238E27FC236}">
                    <a16:creationId xmlns="" xmlns:a16="http://schemas.microsoft.com/office/drawing/2014/main" id="{6A764498-200A-2147-B14D-795DCB0B3C34}"/>
                  </a:ext>
                </a:extLst>
              </p:cNvPr>
              <p:cNvGrpSpPr/>
              <p:nvPr/>
            </p:nvGrpSpPr>
            <p:grpSpPr>
              <a:xfrm>
                <a:off x="13644316" y="14163829"/>
                <a:ext cx="13509070" cy="9620456"/>
                <a:chOff x="13644316" y="14163829"/>
                <a:chExt cx="13509070" cy="9620456"/>
              </a:xfrm>
            </p:grpSpPr>
            <p:grpSp>
              <p:nvGrpSpPr>
                <p:cNvPr id="65" name="Group 64">
                  <a:extLst>
                    <a:ext uri="{FF2B5EF4-FFF2-40B4-BE49-F238E27FC236}">
                      <a16:creationId xmlns="" xmlns:a16="http://schemas.microsoft.com/office/drawing/2014/main" id="{EA4EBE0B-795C-234C-8508-F3E61D0FF365}"/>
                    </a:ext>
                  </a:extLst>
                </p:cNvPr>
                <p:cNvGrpSpPr/>
                <p:nvPr/>
              </p:nvGrpSpPr>
              <p:grpSpPr>
                <a:xfrm>
                  <a:off x="13644316" y="14163829"/>
                  <a:ext cx="13509070" cy="9620456"/>
                  <a:chOff x="13602290" y="21518669"/>
                  <a:chExt cx="13509070" cy="9620456"/>
                </a:xfrm>
              </p:grpSpPr>
              <p:sp>
                <p:nvSpPr>
                  <p:cNvPr id="121" name="AutoShape 4">
                    <a:extLst>
                      <a:ext uri="{FF2B5EF4-FFF2-40B4-BE49-F238E27FC236}">
                        <a16:creationId xmlns="" xmlns:a16="http://schemas.microsoft.com/office/drawing/2014/main" id="{AAC74366-C17E-FF4B-AD14-6560E719B03A}"/>
                      </a:ext>
                    </a:extLst>
                  </p:cNvPr>
                  <p:cNvSpPr>
                    <a:spLocks noChangeAspect="1" noChangeArrowheads="1" noTextEdit="1"/>
                  </p:cNvSpPr>
                  <p:nvPr/>
                </p:nvSpPr>
                <p:spPr bwMode="auto">
                  <a:xfrm>
                    <a:off x="21953136" y="23951634"/>
                    <a:ext cx="2738437"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122" name="Rectangle 6">
                    <a:extLst>
                      <a:ext uri="{FF2B5EF4-FFF2-40B4-BE49-F238E27FC236}">
                        <a16:creationId xmlns="" xmlns:a16="http://schemas.microsoft.com/office/drawing/2014/main" id="{785A179A-D0E1-4F4C-9414-5061FC9B2AC0}"/>
                      </a:ext>
                    </a:extLst>
                  </p:cNvPr>
                  <p:cNvSpPr>
                    <a:spLocks noChangeArrowheads="1"/>
                  </p:cNvSpPr>
                  <p:nvPr/>
                </p:nvSpPr>
                <p:spPr bwMode="auto">
                  <a:xfrm>
                    <a:off x="13784063" y="26847528"/>
                    <a:ext cx="9105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lumMod val="75000"/>
                            <a:lumOff val="25000"/>
                          </a:schemeClr>
                        </a:solidFill>
                        <a:effectLst/>
                        <a:latin typeface="+mj-lt"/>
                        <a:cs typeface="Arial" pitchFamily="34" charset="0"/>
                      </a:rPr>
                      <a:t>Difference</a:t>
                    </a:r>
                  </a:p>
                </p:txBody>
              </p:sp>
              <p:sp>
                <p:nvSpPr>
                  <p:cNvPr id="120" name="TextBox 119">
                    <a:extLst>
                      <a:ext uri="{FF2B5EF4-FFF2-40B4-BE49-F238E27FC236}">
                        <a16:creationId xmlns="" xmlns:a16="http://schemas.microsoft.com/office/drawing/2014/main" id="{F5F05FE4-9144-5840-B39F-23C364443274}"/>
                      </a:ext>
                    </a:extLst>
                  </p:cNvPr>
                  <p:cNvSpPr txBox="1"/>
                  <p:nvPr/>
                </p:nvSpPr>
                <p:spPr>
                  <a:xfrm>
                    <a:off x="14752828" y="26402924"/>
                    <a:ext cx="11706740" cy="369332"/>
                  </a:xfrm>
                  <a:prstGeom prst="rect">
                    <a:avLst/>
                  </a:prstGeom>
                </p:spPr>
                <p:txBody>
                  <a:bodyPr wrap="square" numCol="1" spcCol="640080" rtlCol="0">
                    <a:spAutoFit/>
                  </a:bodyPr>
                  <a:lstStyle/>
                  <a:p>
                    <a:pPr algn="ctr"/>
                    <a:r>
                      <a:rPr lang="en-US" sz="1800" b="1" dirty="0">
                        <a:solidFill>
                          <a:schemeClr val="tx1">
                            <a:lumMod val="75000"/>
                            <a:lumOff val="25000"/>
                          </a:schemeClr>
                        </a:solidFill>
                        <a:latin typeface="+mj-lt"/>
                      </a:rPr>
                      <a:t>Snow Cover Area for Minimum and Maximum Years vs. Mean Snow Cover Area</a:t>
                    </a:r>
                  </a:p>
                </p:txBody>
              </p:sp>
              <p:pic>
                <p:nvPicPr>
                  <p:cNvPr id="46" name="Picture 45">
                    <a:extLst>
                      <a:ext uri="{FF2B5EF4-FFF2-40B4-BE49-F238E27FC236}">
                        <a16:creationId xmlns="" xmlns:a16="http://schemas.microsoft.com/office/drawing/2014/main" id="{D43C21E1-3EA5-E540-AA2D-CBE1DD453F9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73" t="550" r="90110" b="21014"/>
                  <a:stretch/>
                </p:blipFill>
                <p:spPr>
                  <a:xfrm>
                    <a:off x="13633610" y="27116309"/>
                    <a:ext cx="688189" cy="4022816"/>
                  </a:xfrm>
                  <a:prstGeom prst="rect">
                    <a:avLst/>
                  </a:prstGeom>
                </p:spPr>
              </p:pic>
              <p:pic>
                <p:nvPicPr>
                  <p:cNvPr id="38" name="Picture 37">
                    <a:extLst>
                      <a:ext uri="{FF2B5EF4-FFF2-40B4-BE49-F238E27FC236}">
                        <a16:creationId xmlns="" xmlns:a16="http://schemas.microsoft.com/office/drawing/2014/main" id="{ACE1174B-D2B7-E240-97E3-319C2BE7226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774905" y="26855863"/>
                    <a:ext cx="5709995" cy="4282497"/>
                  </a:xfrm>
                  <a:prstGeom prst="rect">
                    <a:avLst/>
                  </a:prstGeom>
                </p:spPr>
              </p:pic>
              <p:pic>
                <p:nvPicPr>
                  <p:cNvPr id="36" name="Picture 35">
                    <a:extLst>
                      <a:ext uri="{FF2B5EF4-FFF2-40B4-BE49-F238E27FC236}">
                        <a16:creationId xmlns="" xmlns:a16="http://schemas.microsoft.com/office/drawing/2014/main" id="{92FFD617-5BAC-B04D-9EA4-1C1EA978384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223200" y="26855864"/>
                    <a:ext cx="5670791" cy="4253093"/>
                  </a:xfrm>
                  <a:prstGeom prst="rect">
                    <a:avLst/>
                  </a:prstGeom>
                </p:spPr>
              </p:pic>
              <p:pic>
                <p:nvPicPr>
                  <p:cNvPr id="54" name="Picture 53">
                    <a:extLst>
                      <a:ext uri="{FF2B5EF4-FFF2-40B4-BE49-F238E27FC236}">
                        <a16:creationId xmlns="" xmlns:a16="http://schemas.microsoft.com/office/drawing/2014/main" id="{B127B4E2-E97C-D345-8952-F829860BDC9E}"/>
                      </a:ext>
                    </a:extLst>
                  </p:cNvPr>
                  <p:cNvPicPr>
                    <a:picLocks noChangeAspect="1"/>
                  </p:cNvPicPr>
                  <p:nvPr/>
                </p:nvPicPr>
                <p:blipFill rotWithShape="1">
                  <a:blip r:embed="rId17">
                    <a:extLst>
                      <a:ext uri="{28A0092B-C50C-407E-A947-70E740481C1C}">
                        <a14:useLocalDpi xmlns:a14="http://schemas.microsoft.com/office/drawing/2010/main" val="0"/>
                      </a:ext>
                    </a:extLst>
                  </a:blip>
                  <a:srcRect r="88863" b="18086"/>
                  <a:stretch/>
                </p:blipFill>
                <p:spPr>
                  <a:xfrm>
                    <a:off x="13602290" y="22310948"/>
                    <a:ext cx="685973" cy="3784128"/>
                  </a:xfrm>
                  <a:prstGeom prst="rect">
                    <a:avLst/>
                  </a:prstGeom>
                </p:spPr>
              </p:pic>
              <p:pic>
                <p:nvPicPr>
                  <p:cNvPr id="56" name="Picture 55">
                    <a:extLst>
                      <a:ext uri="{FF2B5EF4-FFF2-40B4-BE49-F238E27FC236}">
                        <a16:creationId xmlns="" xmlns:a16="http://schemas.microsoft.com/office/drawing/2014/main" id="{235167A7-F77B-5747-8826-6415538B7DF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212886" y="21986675"/>
                    <a:ext cx="5550509" cy="4162881"/>
                  </a:xfrm>
                  <a:prstGeom prst="rect">
                    <a:avLst/>
                  </a:prstGeom>
                </p:spPr>
              </p:pic>
              <p:pic>
                <p:nvPicPr>
                  <p:cNvPr id="61" name="Picture 60">
                    <a:extLst>
                      <a:ext uri="{FF2B5EF4-FFF2-40B4-BE49-F238E27FC236}">
                        <a16:creationId xmlns="" xmlns:a16="http://schemas.microsoft.com/office/drawing/2014/main" id="{0A94DF05-B0E6-8745-870B-46AB03968E39}"/>
                      </a:ext>
                    </a:extLst>
                  </p:cNvPr>
                  <p:cNvPicPr>
                    <a:picLocks noChangeAspect="1"/>
                  </p:cNvPicPr>
                  <p:nvPr/>
                </p:nvPicPr>
                <p:blipFill rotWithShape="1">
                  <a:blip r:embed="rId19">
                    <a:extLst>
                      <a:ext uri="{28A0092B-C50C-407E-A947-70E740481C1C}">
                        <a14:useLocalDpi xmlns:a14="http://schemas.microsoft.com/office/drawing/2010/main" val="0"/>
                      </a:ext>
                    </a:extLst>
                  </a:blip>
                  <a:srcRect l="7070" t="7459" b="7193"/>
                  <a:stretch/>
                </p:blipFill>
                <p:spPr>
                  <a:xfrm>
                    <a:off x="21482445" y="21987449"/>
                    <a:ext cx="5118795" cy="3948434"/>
                  </a:xfrm>
                  <a:prstGeom prst="rect">
                    <a:avLst/>
                  </a:prstGeom>
                </p:spPr>
              </p:pic>
              <p:sp>
                <p:nvSpPr>
                  <p:cNvPr id="392" name="Rectangle 6">
                    <a:extLst>
                      <a:ext uri="{FF2B5EF4-FFF2-40B4-BE49-F238E27FC236}">
                        <a16:creationId xmlns="" xmlns:a16="http://schemas.microsoft.com/office/drawing/2014/main" id="{32474D5C-EA5C-554C-AE2C-3DF81AE5B0DE}"/>
                      </a:ext>
                    </a:extLst>
                  </p:cNvPr>
                  <p:cNvSpPr>
                    <a:spLocks noChangeArrowheads="1"/>
                  </p:cNvSpPr>
                  <p:nvPr/>
                </p:nvSpPr>
                <p:spPr bwMode="auto">
                  <a:xfrm>
                    <a:off x="13786195" y="22062227"/>
                    <a:ext cx="10483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dirty="0">
                        <a:solidFill>
                          <a:schemeClr val="tx1">
                            <a:lumMod val="75000"/>
                            <a:lumOff val="25000"/>
                          </a:schemeClr>
                        </a:solidFill>
                        <a:latin typeface="+mj-lt"/>
                      </a:rPr>
                      <a:t>Snow Cover</a:t>
                    </a:r>
                    <a:endParaRPr kumimoji="0" lang="en-US" altLang="en-US" sz="1400" i="0" u="none" strike="noStrike" cap="none" normalizeH="0" baseline="0" dirty="0">
                      <a:ln>
                        <a:noFill/>
                      </a:ln>
                      <a:solidFill>
                        <a:schemeClr val="tx1">
                          <a:lumMod val="75000"/>
                          <a:lumOff val="25000"/>
                        </a:schemeClr>
                      </a:solidFill>
                      <a:effectLst/>
                      <a:latin typeface="+mj-lt"/>
                      <a:cs typeface="Arial" pitchFamily="34" charset="0"/>
                    </a:endParaRPr>
                  </a:p>
                </p:txBody>
              </p:sp>
              <p:grpSp>
                <p:nvGrpSpPr>
                  <p:cNvPr id="393" name="Group 158">
                    <a:extLst>
                      <a:ext uri="{FF2B5EF4-FFF2-40B4-BE49-F238E27FC236}">
                        <a16:creationId xmlns="" xmlns:a16="http://schemas.microsoft.com/office/drawing/2014/main" id="{61F1D9A8-876F-CA45-BB37-B02016830DE8}"/>
                      </a:ext>
                    </a:extLst>
                  </p:cNvPr>
                  <p:cNvGrpSpPr>
                    <a:grpSpLocks noChangeAspect="1"/>
                  </p:cNvGrpSpPr>
                  <p:nvPr/>
                </p:nvGrpSpPr>
                <p:grpSpPr bwMode="auto">
                  <a:xfrm>
                    <a:off x="23459480" y="26949072"/>
                    <a:ext cx="3187224" cy="548707"/>
                    <a:chOff x="10945" y="16306"/>
                    <a:chExt cx="2428" cy="418"/>
                  </a:xfrm>
                </p:grpSpPr>
                <p:sp>
                  <p:nvSpPr>
                    <p:cNvPr id="394" name="AutoShape 157">
                      <a:extLst>
                        <a:ext uri="{FF2B5EF4-FFF2-40B4-BE49-F238E27FC236}">
                          <a16:creationId xmlns="" xmlns:a16="http://schemas.microsoft.com/office/drawing/2014/main" id="{3E17890B-535A-174B-A813-0BDDE4031E20}"/>
                        </a:ext>
                      </a:extLst>
                    </p:cNvPr>
                    <p:cNvSpPr>
                      <a:spLocks noChangeAspect="1" noChangeArrowheads="1" noTextEdit="1"/>
                    </p:cNvSpPr>
                    <p:nvPr/>
                  </p:nvSpPr>
                  <p:spPr bwMode="auto">
                    <a:xfrm>
                      <a:off x="10945" y="16306"/>
                      <a:ext cx="2428"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395" name="Line 159">
                      <a:extLst>
                        <a:ext uri="{FF2B5EF4-FFF2-40B4-BE49-F238E27FC236}">
                          <a16:creationId xmlns="" xmlns:a16="http://schemas.microsoft.com/office/drawing/2014/main" id="{EE3E8467-8B92-2144-A4CC-7A61071642DE}"/>
                        </a:ext>
                      </a:extLst>
                    </p:cNvPr>
                    <p:cNvSpPr>
                      <a:spLocks noChangeShapeType="1"/>
                    </p:cNvSpPr>
                    <p:nvPr/>
                  </p:nvSpPr>
                  <p:spPr bwMode="auto">
                    <a:xfrm flipV="1">
                      <a:off x="11018" y="16570"/>
                      <a:ext cx="0" cy="130"/>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396" name="Line 160">
                      <a:extLst>
                        <a:ext uri="{FF2B5EF4-FFF2-40B4-BE49-F238E27FC236}">
                          <a16:creationId xmlns="" xmlns:a16="http://schemas.microsoft.com/office/drawing/2014/main" id="{BAA6059E-AFBE-8C42-B0FE-9CA7599E8AB3}"/>
                        </a:ext>
                      </a:extLst>
                    </p:cNvPr>
                    <p:cNvSpPr>
                      <a:spLocks noChangeShapeType="1"/>
                    </p:cNvSpPr>
                    <p:nvPr/>
                  </p:nvSpPr>
                  <p:spPr bwMode="auto">
                    <a:xfrm flipV="1">
                      <a:off x="11585" y="16570"/>
                      <a:ext cx="0" cy="130"/>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397" name="Line 161">
                      <a:extLst>
                        <a:ext uri="{FF2B5EF4-FFF2-40B4-BE49-F238E27FC236}">
                          <a16:creationId xmlns="" xmlns:a16="http://schemas.microsoft.com/office/drawing/2014/main" id="{520F9597-BA5F-2649-B86C-89E78FB9699D}"/>
                        </a:ext>
                      </a:extLst>
                    </p:cNvPr>
                    <p:cNvSpPr>
                      <a:spLocks noChangeShapeType="1"/>
                    </p:cNvSpPr>
                    <p:nvPr/>
                  </p:nvSpPr>
                  <p:spPr bwMode="auto">
                    <a:xfrm flipV="1">
                      <a:off x="12152" y="16570"/>
                      <a:ext cx="0" cy="130"/>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398" name="Line 162">
                      <a:extLst>
                        <a:ext uri="{FF2B5EF4-FFF2-40B4-BE49-F238E27FC236}">
                          <a16:creationId xmlns="" xmlns:a16="http://schemas.microsoft.com/office/drawing/2014/main" id="{85E46987-847C-A946-803E-FA5A073FE493}"/>
                        </a:ext>
                      </a:extLst>
                    </p:cNvPr>
                    <p:cNvSpPr>
                      <a:spLocks noChangeShapeType="1"/>
                    </p:cNvSpPr>
                    <p:nvPr/>
                  </p:nvSpPr>
                  <p:spPr bwMode="auto">
                    <a:xfrm flipV="1">
                      <a:off x="11158" y="16606"/>
                      <a:ext cx="0" cy="94"/>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399" name="Line 163">
                      <a:extLst>
                        <a:ext uri="{FF2B5EF4-FFF2-40B4-BE49-F238E27FC236}">
                          <a16:creationId xmlns="" xmlns:a16="http://schemas.microsoft.com/office/drawing/2014/main" id="{AC7A0FE0-D057-8244-AF39-04D923D492F7}"/>
                        </a:ext>
                      </a:extLst>
                    </p:cNvPr>
                    <p:cNvSpPr>
                      <a:spLocks noChangeShapeType="1"/>
                    </p:cNvSpPr>
                    <p:nvPr/>
                  </p:nvSpPr>
                  <p:spPr bwMode="auto">
                    <a:xfrm flipV="1">
                      <a:off x="11299" y="16606"/>
                      <a:ext cx="0" cy="94"/>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400" name="Line 164">
                      <a:extLst>
                        <a:ext uri="{FF2B5EF4-FFF2-40B4-BE49-F238E27FC236}">
                          <a16:creationId xmlns="" xmlns:a16="http://schemas.microsoft.com/office/drawing/2014/main" id="{8CEA3C6C-8624-A146-90AF-A1A41EE3E6D0}"/>
                        </a:ext>
                      </a:extLst>
                    </p:cNvPr>
                    <p:cNvSpPr>
                      <a:spLocks noChangeShapeType="1"/>
                    </p:cNvSpPr>
                    <p:nvPr/>
                  </p:nvSpPr>
                  <p:spPr bwMode="auto">
                    <a:xfrm flipV="1">
                      <a:off x="11444" y="16606"/>
                      <a:ext cx="0" cy="94"/>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401" name="Line 165">
                      <a:extLst>
                        <a:ext uri="{FF2B5EF4-FFF2-40B4-BE49-F238E27FC236}">
                          <a16:creationId xmlns="" xmlns:a16="http://schemas.microsoft.com/office/drawing/2014/main" id="{7F54AB8F-5752-624A-95D6-76415B9667DC}"/>
                        </a:ext>
                      </a:extLst>
                    </p:cNvPr>
                    <p:cNvSpPr>
                      <a:spLocks noChangeShapeType="1"/>
                    </p:cNvSpPr>
                    <p:nvPr/>
                  </p:nvSpPr>
                  <p:spPr bwMode="auto">
                    <a:xfrm flipV="1">
                      <a:off x="11725" y="16606"/>
                      <a:ext cx="0" cy="94"/>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402" name="Line 166">
                      <a:extLst>
                        <a:ext uri="{FF2B5EF4-FFF2-40B4-BE49-F238E27FC236}">
                          <a16:creationId xmlns="" xmlns:a16="http://schemas.microsoft.com/office/drawing/2014/main" id="{0DFB5845-9A18-5B41-A97F-C102234ADA79}"/>
                        </a:ext>
                      </a:extLst>
                    </p:cNvPr>
                    <p:cNvSpPr>
                      <a:spLocks noChangeShapeType="1"/>
                    </p:cNvSpPr>
                    <p:nvPr/>
                  </p:nvSpPr>
                  <p:spPr bwMode="auto">
                    <a:xfrm flipV="1">
                      <a:off x="11866" y="16606"/>
                      <a:ext cx="0" cy="94"/>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433" name="Line 167">
                      <a:extLst>
                        <a:ext uri="{FF2B5EF4-FFF2-40B4-BE49-F238E27FC236}">
                          <a16:creationId xmlns="" xmlns:a16="http://schemas.microsoft.com/office/drawing/2014/main" id="{7BD7D6E3-DED5-854F-904C-F1D6D538E6D2}"/>
                        </a:ext>
                      </a:extLst>
                    </p:cNvPr>
                    <p:cNvSpPr>
                      <a:spLocks noChangeShapeType="1"/>
                    </p:cNvSpPr>
                    <p:nvPr/>
                  </p:nvSpPr>
                  <p:spPr bwMode="auto">
                    <a:xfrm flipV="1">
                      <a:off x="12006" y="16606"/>
                      <a:ext cx="0" cy="94"/>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434" name="Line 168">
                      <a:extLst>
                        <a:ext uri="{FF2B5EF4-FFF2-40B4-BE49-F238E27FC236}">
                          <a16:creationId xmlns="" xmlns:a16="http://schemas.microsoft.com/office/drawing/2014/main" id="{8D96987E-DE35-2D42-9A57-87B20B35A09B}"/>
                        </a:ext>
                      </a:extLst>
                    </p:cNvPr>
                    <p:cNvSpPr>
                      <a:spLocks noChangeShapeType="1"/>
                    </p:cNvSpPr>
                    <p:nvPr/>
                  </p:nvSpPr>
                  <p:spPr bwMode="auto">
                    <a:xfrm>
                      <a:off x="11018" y="16700"/>
                      <a:ext cx="1134" cy="0"/>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435" name="Rectangle 169">
                      <a:extLst>
                        <a:ext uri="{FF2B5EF4-FFF2-40B4-BE49-F238E27FC236}">
                          <a16:creationId xmlns="" xmlns:a16="http://schemas.microsoft.com/office/drawing/2014/main" id="{2D769901-8AE8-8C4A-A8B6-72B07E1BC1C9}"/>
                        </a:ext>
                      </a:extLst>
                    </p:cNvPr>
                    <p:cNvSpPr>
                      <a:spLocks noChangeArrowheads="1"/>
                    </p:cNvSpPr>
                    <p:nvPr/>
                  </p:nvSpPr>
                  <p:spPr bwMode="auto">
                    <a:xfrm>
                      <a:off x="10986" y="16354"/>
                      <a:ext cx="6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lumMod val="75000"/>
                              <a:lumOff val="25000"/>
                            </a:schemeClr>
                          </a:solidFill>
                          <a:effectLst/>
                          <a:latin typeface="+mj-lt"/>
                          <a:cs typeface="Arial" pitchFamily="34" charset="0"/>
                        </a:rPr>
                        <a:t>0</a:t>
                      </a:r>
                    </a:p>
                  </p:txBody>
                </p:sp>
                <p:sp>
                  <p:nvSpPr>
                    <p:cNvPr id="436" name="Rectangle 170">
                      <a:extLst>
                        <a:ext uri="{FF2B5EF4-FFF2-40B4-BE49-F238E27FC236}">
                          <a16:creationId xmlns="" xmlns:a16="http://schemas.microsoft.com/office/drawing/2014/main" id="{36F4BF38-018B-0249-BE0C-7456A27E4CB8}"/>
                        </a:ext>
                      </a:extLst>
                    </p:cNvPr>
                    <p:cNvSpPr>
                      <a:spLocks noChangeArrowheads="1"/>
                    </p:cNvSpPr>
                    <p:nvPr/>
                  </p:nvSpPr>
                  <p:spPr bwMode="auto">
                    <a:xfrm>
                      <a:off x="11499" y="16354"/>
                      <a:ext cx="13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lumMod val="75000"/>
                              <a:lumOff val="25000"/>
                            </a:schemeClr>
                          </a:solidFill>
                          <a:effectLst/>
                          <a:latin typeface="+mj-lt"/>
                          <a:cs typeface="Arial" pitchFamily="34" charset="0"/>
                        </a:rPr>
                        <a:t>30</a:t>
                      </a:r>
                    </a:p>
                  </p:txBody>
                </p:sp>
                <p:sp>
                  <p:nvSpPr>
                    <p:cNvPr id="437" name="Rectangle 171">
                      <a:extLst>
                        <a:ext uri="{FF2B5EF4-FFF2-40B4-BE49-F238E27FC236}">
                          <a16:creationId xmlns="" xmlns:a16="http://schemas.microsoft.com/office/drawing/2014/main" id="{A46E1EFF-5127-394A-8346-1102A16B14A9}"/>
                        </a:ext>
                      </a:extLst>
                    </p:cNvPr>
                    <p:cNvSpPr>
                      <a:spLocks noChangeArrowheads="1"/>
                    </p:cNvSpPr>
                    <p:nvPr/>
                  </p:nvSpPr>
                  <p:spPr bwMode="auto">
                    <a:xfrm>
                      <a:off x="12066" y="16354"/>
                      <a:ext cx="13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lumMod val="75000"/>
                              <a:lumOff val="25000"/>
                            </a:schemeClr>
                          </a:solidFill>
                          <a:effectLst/>
                          <a:latin typeface="+mj-lt"/>
                          <a:cs typeface="Arial" pitchFamily="34" charset="0"/>
                        </a:rPr>
                        <a:t>60</a:t>
                      </a:r>
                    </a:p>
                  </p:txBody>
                </p:sp>
                <p:sp>
                  <p:nvSpPr>
                    <p:cNvPr id="438" name="Rectangle 172">
                      <a:extLst>
                        <a:ext uri="{FF2B5EF4-FFF2-40B4-BE49-F238E27FC236}">
                          <a16:creationId xmlns="" xmlns:a16="http://schemas.microsoft.com/office/drawing/2014/main" id="{30AD7DD4-B575-814D-84FC-96B9EEE6BD39}"/>
                        </a:ext>
                      </a:extLst>
                    </p:cNvPr>
                    <p:cNvSpPr>
                      <a:spLocks noChangeArrowheads="1"/>
                    </p:cNvSpPr>
                    <p:nvPr/>
                  </p:nvSpPr>
                  <p:spPr bwMode="auto">
                    <a:xfrm>
                      <a:off x="11229" y="16354"/>
                      <a:ext cx="13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lumMod val="75000"/>
                              <a:lumOff val="25000"/>
                            </a:schemeClr>
                          </a:solidFill>
                          <a:effectLst/>
                          <a:latin typeface="+mj-lt"/>
                          <a:cs typeface="Arial" pitchFamily="34" charset="0"/>
                        </a:rPr>
                        <a:t>15</a:t>
                      </a:r>
                    </a:p>
                  </p:txBody>
                </p:sp>
                <p:sp>
                  <p:nvSpPr>
                    <p:cNvPr id="439" name="Rectangle 173">
                      <a:extLst>
                        <a:ext uri="{FF2B5EF4-FFF2-40B4-BE49-F238E27FC236}">
                          <a16:creationId xmlns="" xmlns:a16="http://schemas.microsoft.com/office/drawing/2014/main" id="{7EC43224-F427-4248-97A4-3EC324D2AA13}"/>
                        </a:ext>
                      </a:extLst>
                    </p:cNvPr>
                    <p:cNvSpPr>
                      <a:spLocks noChangeArrowheads="1"/>
                    </p:cNvSpPr>
                    <p:nvPr/>
                  </p:nvSpPr>
                  <p:spPr bwMode="auto">
                    <a:xfrm>
                      <a:off x="12294" y="16362"/>
                      <a:ext cx="58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lumMod val="75000"/>
                              <a:lumOff val="25000"/>
                            </a:schemeClr>
                          </a:solidFill>
                          <a:effectLst/>
                          <a:latin typeface="+mj-lt"/>
                          <a:cs typeface="Arial" pitchFamily="34" charset="0"/>
                        </a:rPr>
                        <a:t>Kilometers</a:t>
                      </a:r>
                    </a:p>
                  </p:txBody>
                </p:sp>
              </p:grpSp>
              <p:sp>
                <p:nvSpPr>
                  <p:cNvPr id="441" name="TextBox 440">
                    <a:extLst>
                      <a:ext uri="{FF2B5EF4-FFF2-40B4-BE49-F238E27FC236}">
                        <a16:creationId xmlns="" xmlns:a16="http://schemas.microsoft.com/office/drawing/2014/main" id="{24513207-6315-0240-8C92-F91C64A58209}"/>
                      </a:ext>
                    </a:extLst>
                  </p:cNvPr>
                  <p:cNvSpPr txBox="1"/>
                  <p:nvPr/>
                </p:nvSpPr>
                <p:spPr>
                  <a:xfrm>
                    <a:off x="14752828" y="21518670"/>
                    <a:ext cx="6374372" cy="369332"/>
                  </a:xfrm>
                  <a:prstGeom prst="rect">
                    <a:avLst/>
                  </a:prstGeom>
                </p:spPr>
                <p:txBody>
                  <a:bodyPr wrap="square" numCol="1" spcCol="640080" rtlCol="0">
                    <a:spAutoFit/>
                  </a:bodyPr>
                  <a:lstStyle/>
                  <a:p>
                    <a:pPr algn="ctr"/>
                    <a:r>
                      <a:rPr lang="en-US" sz="1800" b="1" dirty="0">
                        <a:solidFill>
                          <a:schemeClr val="tx1">
                            <a:lumMod val="75000"/>
                            <a:lumOff val="25000"/>
                          </a:schemeClr>
                        </a:solidFill>
                        <a:latin typeface="+mj-lt"/>
                      </a:rPr>
                      <a:t>Mean Snow Cover Area (2000-2016)</a:t>
                    </a:r>
                  </a:p>
                </p:txBody>
              </p:sp>
              <p:sp>
                <p:nvSpPr>
                  <p:cNvPr id="442" name="TextBox 441">
                    <a:extLst>
                      <a:ext uri="{FF2B5EF4-FFF2-40B4-BE49-F238E27FC236}">
                        <a16:creationId xmlns="" xmlns:a16="http://schemas.microsoft.com/office/drawing/2014/main" id="{D76C9341-BF4D-8B48-9841-64F06FFAFD9F}"/>
                      </a:ext>
                    </a:extLst>
                  </p:cNvPr>
                  <p:cNvSpPr txBox="1"/>
                  <p:nvPr/>
                </p:nvSpPr>
                <p:spPr>
                  <a:xfrm>
                    <a:off x="20736988" y="21518669"/>
                    <a:ext cx="6374372" cy="369332"/>
                  </a:xfrm>
                  <a:prstGeom prst="rect">
                    <a:avLst/>
                  </a:prstGeom>
                </p:spPr>
                <p:txBody>
                  <a:bodyPr wrap="square" numCol="1" spcCol="640080" rtlCol="0">
                    <a:spAutoFit/>
                  </a:bodyPr>
                  <a:lstStyle/>
                  <a:p>
                    <a:pPr algn="ctr"/>
                    <a:r>
                      <a:rPr lang="en-US" sz="1800" b="1" dirty="0">
                        <a:solidFill>
                          <a:schemeClr val="tx1">
                            <a:lumMod val="75000"/>
                            <a:lumOff val="25000"/>
                          </a:schemeClr>
                        </a:solidFill>
                        <a:latin typeface="+mj-lt"/>
                      </a:rPr>
                      <a:t>Annual Snow Cover Area in 2000-2016</a:t>
                    </a:r>
                  </a:p>
                </p:txBody>
              </p:sp>
              <p:sp>
                <p:nvSpPr>
                  <p:cNvPr id="443" name="TextBox 442">
                    <a:extLst>
                      <a:ext uri="{FF2B5EF4-FFF2-40B4-BE49-F238E27FC236}">
                        <a16:creationId xmlns="" xmlns:a16="http://schemas.microsoft.com/office/drawing/2014/main" id="{DE889013-E2EF-8B40-9CA6-FBCA60FAAAE4}"/>
                      </a:ext>
                    </a:extLst>
                  </p:cNvPr>
                  <p:cNvSpPr txBox="1"/>
                  <p:nvPr/>
                </p:nvSpPr>
                <p:spPr>
                  <a:xfrm>
                    <a:off x="15188539" y="30550120"/>
                    <a:ext cx="2641298" cy="276999"/>
                  </a:xfrm>
                  <a:prstGeom prst="rect">
                    <a:avLst/>
                  </a:prstGeom>
                </p:spPr>
                <p:txBody>
                  <a:bodyPr wrap="square" numCol="1" spcCol="640080" rtlCol="0">
                    <a:spAutoFit/>
                  </a:bodyPr>
                  <a:lstStyle/>
                  <a:p>
                    <a:pPr algn="ctr"/>
                    <a:r>
                      <a:rPr lang="en-US" sz="1200" b="1" dirty="0">
                        <a:solidFill>
                          <a:schemeClr val="tx1">
                            <a:lumMod val="75000"/>
                            <a:lumOff val="25000"/>
                          </a:schemeClr>
                        </a:solidFill>
                        <a:latin typeface="+mj-lt"/>
                      </a:rPr>
                      <a:t>2001 (Minimum)</a:t>
                    </a:r>
                  </a:p>
                </p:txBody>
              </p:sp>
              <p:sp>
                <p:nvSpPr>
                  <p:cNvPr id="445" name="TextBox 444">
                    <a:extLst>
                      <a:ext uri="{FF2B5EF4-FFF2-40B4-BE49-F238E27FC236}">
                        <a16:creationId xmlns="" xmlns:a16="http://schemas.microsoft.com/office/drawing/2014/main" id="{E18EB329-D3C9-0448-B100-0A3AFF6A3AA5}"/>
                      </a:ext>
                    </a:extLst>
                  </p:cNvPr>
                  <p:cNvSpPr txBox="1"/>
                  <p:nvPr/>
                </p:nvSpPr>
                <p:spPr>
                  <a:xfrm>
                    <a:off x="20851083" y="30544523"/>
                    <a:ext cx="2641298" cy="276999"/>
                  </a:xfrm>
                  <a:prstGeom prst="rect">
                    <a:avLst/>
                  </a:prstGeom>
                </p:spPr>
                <p:txBody>
                  <a:bodyPr wrap="square" numCol="1" spcCol="640080" rtlCol="0">
                    <a:spAutoFit/>
                  </a:bodyPr>
                  <a:lstStyle/>
                  <a:p>
                    <a:pPr algn="ctr"/>
                    <a:r>
                      <a:rPr lang="en-US" sz="1200" b="1" dirty="0" smtClean="0">
                        <a:solidFill>
                          <a:schemeClr val="tx1">
                            <a:lumMod val="75000"/>
                            <a:lumOff val="25000"/>
                          </a:schemeClr>
                        </a:solidFill>
                        <a:latin typeface="+mj-lt"/>
                      </a:rPr>
                      <a:t>2009 </a:t>
                    </a:r>
                    <a:r>
                      <a:rPr lang="en-US" sz="1200" b="1" dirty="0">
                        <a:solidFill>
                          <a:schemeClr val="tx1">
                            <a:lumMod val="75000"/>
                            <a:lumOff val="25000"/>
                          </a:schemeClr>
                        </a:solidFill>
                        <a:latin typeface="+mj-lt"/>
                      </a:rPr>
                      <a:t>(Maximum)</a:t>
                    </a:r>
                  </a:p>
                </p:txBody>
              </p:sp>
            </p:grpSp>
            <p:sp>
              <p:nvSpPr>
                <p:cNvPr id="461" name="Text Box 60">
                  <a:extLst>
                    <a:ext uri="{FF2B5EF4-FFF2-40B4-BE49-F238E27FC236}">
                      <a16:creationId xmlns="" xmlns:a16="http://schemas.microsoft.com/office/drawing/2014/main" id="{E643225E-CE3E-F14E-B6F7-4E7F4F94E3B5}"/>
                    </a:ext>
                  </a:extLst>
                </p:cNvPr>
                <p:cNvSpPr txBox="1"/>
                <p:nvPr/>
              </p:nvSpPr>
              <p:spPr>
                <a:xfrm>
                  <a:off x="14296520" y="19811066"/>
                  <a:ext cx="1437481" cy="35443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River</a:t>
                  </a:r>
                </a:p>
              </p:txBody>
            </p:sp>
            <p:sp>
              <p:nvSpPr>
                <p:cNvPr id="462" name="Text Box 60">
                  <a:extLst>
                    <a:ext uri="{FF2B5EF4-FFF2-40B4-BE49-F238E27FC236}">
                      <a16:creationId xmlns="" xmlns:a16="http://schemas.microsoft.com/office/drawing/2014/main" id="{AF5CCA64-8E8B-BB45-A309-0DF4EFD4C2B3}"/>
                    </a:ext>
                  </a:extLst>
                </p:cNvPr>
                <p:cNvSpPr txBox="1"/>
                <p:nvPr/>
              </p:nvSpPr>
              <p:spPr>
                <a:xfrm>
                  <a:off x="14299987" y="20144579"/>
                  <a:ext cx="704656" cy="35443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Basin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463" name="Text Box 60">
                  <a:extLst>
                    <a:ext uri="{FF2B5EF4-FFF2-40B4-BE49-F238E27FC236}">
                      <a16:creationId xmlns="" xmlns:a16="http://schemas.microsoft.com/office/drawing/2014/main" id="{9D6D61BE-DBAC-8949-AEDC-3E884260C079}"/>
                    </a:ext>
                  </a:extLst>
                </p:cNvPr>
                <p:cNvSpPr txBox="1"/>
                <p:nvPr/>
              </p:nvSpPr>
              <p:spPr>
                <a:xfrm>
                  <a:off x="14299987" y="20478017"/>
                  <a:ext cx="704656" cy="35443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CARE</a:t>
                  </a:r>
                </a:p>
              </p:txBody>
            </p:sp>
          </p:grpSp>
          <p:sp>
            <p:nvSpPr>
              <p:cNvPr id="464" name="Text Box 60">
                <a:extLst>
                  <a:ext uri="{FF2B5EF4-FFF2-40B4-BE49-F238E27FC236}">
                    <a16:creationId xmlns="" xmlns:a16="http://schemas.microsoft.com/office/drawing/2014/main" id="{4F94C83F-051C-C342-BFC8-B82A79B658FA}"/>
                  </a:ext>
                </a:extLst>
              </p:cNvPr>
              <p:cNvSpPr txBox="1"/>
              <p:nvPr/>
            </p:nvSpPr>
            <p:spPr>
              <a:xfrm>
                <a:off x="14296520" y="15411788"/>
                <a:ext cx="1437481" cy="35443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River</a:t>
                </a:r>
              </a:p>
            </p:txBody>
          </p:sp>
          <p:sp>
            <p:nvSpPr>
              <p:cNvPr id="465" name="Text Box 60">
                <a:extLst>
                  <a:ext uri="{FF2B5EF4-FFF2-40B4-BE49-F238E27FC236}">
                    <a16:creationId xmlns="" xmlns:a16="http://schemas.microsoft.com/office/drawing/2014/main" id="{F10BD1D4-06B5-4944-999A-8FB9A4CC2323}"/>
                  </a:ext>
                </a:extLst>
              </p:cNvPr>
              <p:cNvSpPr txBox="1"/>
              <p:nvPr/>
            </p:nvSpPr>
            <p:spPr>
              <a:xfrm>
                <a:off x="14298759" y="15101571"/>
                <a:ext cx="704656" cy="35443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Basin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466" name="Text Box 60">
                <a:extLst>
                  <a:ext uri="{FF2B5EF4-FFF2-40B4-BE49-F238E27FC236}">
                    <a16:creationId xmlns="" xmlns:a16="http://schemas.microsoft.com/office/drawing/2014/main" id="{933D25C9-E806-0D4C-AD31-FE05FF174631}"/>
                  </a:ext>
                </a:extLst>
              </p:cNvPr>
              <p:cNvSpPr txBox="1"/>
              <p:nvPr/>
            </p:nvSpPr>
            <p:spPr>
              <a:xfrm>
                <a:off x="14292955" y="15761690"/>
                <a:ext cx="704656" cy="35443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CARE</a:t>
                </a:r>
              </a:p>
            </p:txBody>
          </p:sp>
        </p:grpSp>
        <p:sp>
          <p:nvSpPr>
            <p:cNvPr id="217" name="Text Box 60">
              <a:extLst>
                <a:ext uri="{FF2B5EF4-FFF2-40B4-BE49-F238E27FC236}">
                  <a16:creationId xmlns="" xmlns:a16="http://schemas.microsoft.com/office/drawing/2014/main" id="{A043FBE2-CB22-DD4E-AEE5-32346E19BE2D}"/>
                </a:ext>
              </a:extLst>
            </p:cNvPr>
            <p:cNvSpPr txBox="1"/>
            <p:nvPr/>
          </p:nvSpPr>
          <p:spPr>
            <a:xfrm>
              <a:off x="14311152" y="16089275"/>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0 - 1 %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18" name="Text Box 60">
              <a:extLst>
                <a:ext uri="{FF2B5EF4-FFF2-40B4-BE49-F238E27FC236}">
                  <a16:creationId xmlns="" xmlns:a16="http://schemas.microsoft.com/office/drawing/2014/main" id="{5C5BCAB1-FFD4-3C4F-AFD0-42A29EFFA418}"/>
                </a:ext>
              </a:extLst>
            </p:cNvPr>
            <p:cNvSpPr txBox="1"/>
            <p:nvPr/>
          </p:nvSpPr>
          <p:spPr>
            <a:xfrm>
              <a:off x="14309632" y="16411963"/>
              <a:ext cx="875612" cy="282379"/>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1 – 1.5 %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19" name="Text Box 60">
              <a:extLst>
                <a:ext uri="{FF2B5EF4-FFF2-40B4-BE49-F238E27FC236}">
                  <a16:creationId xmlns="" xmlns:a16="http://schemas.microsoft.com/office/drawing/2014/main" id="{9A28622D-D647-704D-AE4A-367D6B49E392}"/>
                </a:ext>
              </a:extLst>
            </p:cNvPr>
            <p:cNvSpPr txBox="1"/>
            <p:nvPr/>
          </p:nvSpPr>
          <p:spPr>
            <a:xfrm>
              <a:off x="14309632" y="16734598"/>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1.5 – 2.5 %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0" name="Text Box 60">
              <a:extLst>
                <a:ext uri="{FF2B5EF4-FFF2-40B4-BE49-F238E27FC236}">
                  <a16:creationId xmlns="" xmlns:a16="http://schemas.microsoft.com/office/drawing/2014/main" id="{8FE74DD9-592C-9948-B660-DA0EDF23EEA8}"/>
                </a:ext>
              </a:extLst>
            </p:cNvPr>
            <p:cNvSpPr txBox="1"/>
            <p:nvPr/>
          </p:nvSpPr>
          <p:spPr>
            <a:xfrm>
              <a:off x="14317226" y="17072874"/>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2.5 – 4.5 %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1" name="Text Box 60">
              <a:extLst>
                <a:ext uri="{FF2B5EF4-FFF2-40B4-BE49-F238E27FC236}">
                  <a16:creationId xmlns="" xmlns:a16="http://schemas.microsoft.com/office/drawing/2014/main" id="{0F2E716A-B731-CC4B-8663-1F93C30FD673}"/>
                </a:ext>
              </a:extLst>
            </p:cNvPr>
            <p:cNvSpPr txBox="1"/>
            <p:nvPr/>
          </p:nvSpPr>
          <p:spPr>
            <a:xfrm>
              <a:off x="14317226" y="17406358"/>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4.5 – 9 %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2" name="Text Box 60">
              <a:extLst>
                <a:ext uri="{FF2B5EF4-FFF2-40B4-BE49-F238E27FC236}">
                  <a16:creationId xmlns="" xmlns:a16="http://schemas.microsoft.com/office/drawing/2014/main" id="{79C56EF1-236E-454B-98E5-0E37513748F5}"/>
                </a:ext>
              </a:extLst>
            </p:cNvPr>
            <p:cNvSpPr txBox="1"/>
            <p:nvPr/>
          </p:nvSpPr>
          <p:spPr>
            <a:xfrm>
              <a:off x="14316456" y="17740801"/>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9 – 17 %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3" name="Text Box 60">
              <a:extLst>
                <a:ext uri="{FF2B5EF4-FFF2-40B4-BE49-F238E27FC236}">
                  <a16:creationId xmlns="" xmlns:a16="http://schemas.microsoft.com/office/drawing/2014/main" id="{94B13125-D678-924E-BED6-BA0567397303}"/>
                </a:ext>
              </a:extLst>
            </p:cNvPr>
            <p:cNvSpPr txBox="1"/>
            <p:nvPr/>
          </p:nvSpPr>
          <p:spPr>
            <a:xfrm>
              <a:off x="14283955" y="18061468"/>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17 – 34 %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4" name="Text Box 60">
              <a:extLst>
                <a:ext uri="{FF2B5EF4-FFF2-40B4-BE49-F238E27FC236}">
                  <a16:creationId xmlns="" xmlns:a16="http://schemas.microsoft.com/office/drawing/2014/main" id="{E6017EDA-ECFD-4B46-BC52-0247A7DCCE5A}"/>
                </a:ext>
              </a:extLst>
            </p:cNvPr>
            <p:cNvSpPr txBox="1"/>
            <p:nvPr/>
          </p:nvSpPr>
          <p:spPr>
            <a:xfrm>
              <a:off x="14284122" y="18387272"/>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34 – 68 %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grpSp>
      <p:sp>
        <p:nvSpPr>
          <p:cNvPr id="225" name="Text Box 60">
            <a:extLst>
              <a:ext uri="{FF2B5EF4-FFF2-40B4-BE49-F238E27FC236}">
                <a16:creationId xmlns="" xmlns:a16="http://schemas.microsoft.com/office/drawing/2014/main" id="{12147DED-3FF6-DE4B-819B-C0AA0A2F6966}"/>
              </a:ext>
            </a:extLst>
          </p:cNvPr>
          <p:cNvSpPr txBox="1"/>
          <p:nvPr/>
        </p:nvSpPr>
        <p:spPr>
          <a:xfrm>
            <a:off x="14278651" y="20800730"/>
            <a:ext cx="993408" cy="282432"/>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-100 - -70 %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6" name="Text Box 60">
            <a:extLst>
              <a:ext uri="{FF2B5EF4-FFF2-40B4-BE49-F238E27FC236}">
                <a16:creationId xmlns="" xmlns:a16="http://schemas.microsoft.com/office/drawing/2014/main" id="{FB1A245F-6E30-004F-A420-DCC6B9E88EBD}"/>
              </a:ext>
            </a:extLst>
          </p:cNvPr>
          <p:cNvSpPr txBox="1"/>
          <p:nvPr/>
        </p:nvSpPr>
        <p:spPr>
          <a:xfrm>
            <a:off x="14284121" y="21124230"/>
            <a:ext cx="994928" cy="31568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-70 – -40 %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7" name="Text Box 60">
            <a:extLst>
              <a:ext uri="{FF2B5EF4-FFF2-40B4-BE49-F238E27FC236}">
                <a16:creationId xmlns="" xmlns:a16="http://schemas.microsoft.com/office/drawing/2014/main" id="{0B1FCD28-6D95-4F49-B5B8-61194DA9C11B}"/>
              </a:ext>
            </a:extLst>
          </p:cNvPr>
          <p:cNvSpPr txBox="1"/>
          <p:nvPr/>
        </p:nvSpPr>
        <p:spPr>
          <a:xfrm>
            <a:off x="14287533" y="21434273"/>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-40 – 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8" name="Text Box 60">
            <a:extLst>
              <a:ext uri="{FF2B5EF4-FFF2-40B4-BE49-F238E27FC236}">
                <a16:creationId xmlns="" xmlns:a16="http://schemas.microsoft.com/office/drawing/2014/main" id="{9F344E5F-4472-874B-8FCA-3B0C59D8F2E3}"/>
              </a:ext>
            </a:extLst>
          </p:cNvPr>
          <p:cNvSpPr txBox="1"/>
          <p:nvPr/>
        </p:nvSpPr>
        <p:spPr>
          <a:xfrm>
            <a:off x="14291714" y="21768895"/>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0 – 150 %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9" name="Text Box 60">
            <a:extLst>
              <a:ext uri="{FF2B5EF4-FFF2-40B4-BE49-F238E27FC236}">
                <a16:creationId xmlns="" xmlns:a16="http://schemas.microsoft.com/office/drawing/2014/main" id="{855F6E97-362C-6D46-8EE5-AA333ABCE4AB}"/>
              </a:ext>
            </a:extLst>
          </p:cNvPr>
          <p:cNvSpPr txBox="1"/>
          <p:nvPr/>
        </p:nvSpPr>
        <p:spPr>
          <a:xfrm>
            <a:off x="14265588" y="22094101"/>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150 – 250 %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0" name="Text Box 60">
            <a:extLst>
              <a:ext uri="{FF2B5EF4-FFF2-40B4-BE49-F238E27FC236}">
                <a16:creationId xmlns="" xmlns:a16="http://schemas.microsoft.com/office/drawing/2014/main" id="{F38B3653-CAC3-C745-81A1-6AB7F3485020}"/>
              </a:ext>
            </a:extLst>
          </p:cNvPr>
          <p:cNvSpPr txBox="1"/>
          <p:nvPr/>
        </p:nvSpPr>
        <p:spPr>
          <a:xfrm>
            <a:off x="14289543" y="22400761"/>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250 – 350 %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1" name="Text Box 60">
            <a:extLst>
              <a:ext uri="{FF2B5EF4-FFF2-40B4-BE49-F238E27FC236}">
                <a16:creationId xmlns="" xmlns:a16="http://schemas.microsoft.com/office/drawing/2014/main" id="{A3E0A964-F065-6547-988D-BFAE12EE7DD1}"/>
              </a:ext>
            </a:extLst>
          </p:cNvPr>
          <p:cNvSpPr txBox="1"/>
          <p:nvPr/>
        </p:nvSpPr>
        <p:spPr>
          <a:xfrm>
            <a:off x="14283506" y="22720808"/>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350 – 550 %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2" name="Text Box 60">
            <a:extLst>
              <a:ext uri="{FF2B5EF4-FFF2-40B4-BE49-F238E27FC236}">
                <a16:creationId xmlns="" xmlns:a16="http://schemas.microsoft.com/office/drawing/2014/main" id="{645F2963-5436-6B42-8D43-4C2C8D65DE5E}"/>
              </a:ext>
            </a:extLst>
          </p:cNvPr>
          <p:cNvSpPr txBox="1"/>
          <p:nvPr/>
        </p:nvSpPr>
        <p:spPr>
          <a:xfrm>
            <a:off x="14279892" y="23062617"/>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550 – 750 %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3" name="Text Box 60">
            <a:extLst>
              <a:ext uri="{FF2B5EF4-FFF2-40B4-BE49-F238E27FC236}">
                <a16:creationId xmlns="" xmlns:a16="http://schemas.microsoft.com/office/drawing/2014/main" id="{EE67B0DD-B576-C94B-B296-40120B2B7703}"/>
              </a:ext>
            </a:extLst>
          </p:cNvPr>
          <p:cNvSpPr txBox="1"/>
          <p:nvPr/>
        </p:nvSpPr>
        <p:spPr>
          <a:xfrm>
            <a:off x="14266981" y="23383158"/>
            <a:ext cx="1176089" cy="28749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750 – 1,750 %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4" name="Text Box 60">
            <a:extLst>
              <a:ext uri="{FF2B5EF4-FFF2-40B4-BE49-F238E27FC236}">
                <a16:creationId xmlns="" xmlns:a16="http://schemas.microsoft.com/office/drawing/2014/main" id="{3905EC97-D770-BD4B-9CA3-E44B7A0E6F1F}"/>
              </a:ext>
            </a:extLst>
          </p:cNvPr>
          <p:cNvSpPr txBox="1"/>
          <p:nvPr/>
        </p:nvSpPr>
        <p:spPr>
          <a:xfrm>
            <a:off x="21142658" y="14902506"/>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a:t>
            </a: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50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5" name="Text Box 60">
            <a:extLst>
              <a:ext uri="{FF2B5EF4-FFF2-40B4-BE49-F238E27FC236}">
                <a16:creationId xmlns="" xmlns:a16="http://schemas.microsoft.com/office/drawing/2014/main" id="{DC536B3A-D2C7-E84D-9760-9811D83665D4}"/>
              </a:ext>
            </a:extLst>
          </p:cNvPr>
          <p:cNvSpPr txBox="1"/>
          <p:nvPr/>
        </p:nvSpPr>
        <p:spPr>
          <a:xfrm>
            <a:off x="21142658" y="15358719"/>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14</a:t>
            </a: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6" name="Text Box 60">
            <a:extLst>
              <a:ext uri="{FF2B5EF4-FFF2-40B4-BE49-F238E27FC236}">
                <a16:creationId xmlns="" xmlns:a16="http://schemas.microsoft.com/office/drawing/2014/main" id="{EEFD2F20-F77C-3A48-8F7F-EB522977413F}"/>
              </a:ext>
            </a:extLst>
          </p:cNvPr>
          <p:cNvSpPr txBox="1"/>
          <p:nvPr/>
        </p:nvSpPr>
        <p:spPr>
          <a:xfrm>
            <a:off x="21142658" y="1581493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13</a:t>
            </a: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7" name="Text Box 60">
            <a:extLst>
              <a:ext uri="{FF2B5EF4-FFF2-40B4-BE49-F238E27FC236}">
                <a16:creationId xmlns="" xmlns:a16="http://schemas.microsoft.com/office/drawing/2014/main" id="{F86F6BBB-AD8D-1D42-BCC3-EAC715D6792A}"/>
              </a:ext>
            </a:extLst>
          </p:cNvPr>
          <p:cNvSpPr txBox="1"/>
          <p:nvPr/>
        </p:nvSpPr>
        <p:spPr>
          <a:xfrm>
            <a:off x="21142658" y="16261191"/>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12</a:t>
            </a: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8" name="Text Box 60">
            <a:extLst>
              <a:ext uri="{FF2B5EF4-FFF2-40B4-BE49-F238E27FC236}">
                <a16:creationId xmlns="" xmlns:a16="http://schemas.microsoft.com/office/drawing/2014/main" id="{E8D1B1DB-06EE-CE4E-A8E6-0CB734EE1433}"/>
              </a:ext>
            </a:extLst>
          </p:cNvPr>
          <p:cNvSpPr txBox="1"/>
          <p:nvPr/>
        </p:nvSpPr>
        <p:spPr>
          <a:xfrm>
            <a:off x="21149339" y="16725000"/>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11</a:t>
            </a: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9" name="Text Box 60">
            <a:extLst>
              <a:ext uri="{FF2B5EF4-FFF2-40B4-BE49-F238E27FC236}">
                <a16:creationId xmlns="" xmlns:a16="http://schemas.microsoft.com/office/drawing/2014/main" id="{E1EF3D3E-C712-7640-819C-9904230A16A3}"/>
              </a:ext>
            </a:extLst>
          </p:cNvPr>
          <p:cNvSpPr txBox="1"/>
          <p:nvPr/>
        </p:nvSpPr>
        <p:spPr>
          <a:xfrm>
            <a:off x="21142658" y="17198500"/>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10</a:t>
            </a: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0" name="Text Box 60">
            <a:extLst>
              <a:ext uri="{FF2B5EF4-FFF2-40B4-BE49-F238E27FC236}">
                <a16:creationId xmlns="" xmlns:a16="http://schemas.microsoft.com/office/drawing/2014/main" id="{985BD1B9-EA03-C94A-89F0-DEE5C6770F93}"/>
              </a:ext>
            </a:extLst>
          </p:cNvPr>
          <p:cNvSpPr txBox="1"/>
          <p:nvPr/>
        </p:nvSpPr>
        <p:spPr>
          <a:xfrm>
            <a:off x="21247463" y="17652407"/>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90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1" name="Text Box 60">
            <a:extLst>
              <a:ext uri="{FF2B5EF4-FFF2-40B4-BE49-F238E27FC236}">
                <a16:creationId xmlns="" xmlns:a16="http://schemas.microsoft.com/office/drawing/2014/main" id="{A8CB3C4E-EC62-8441-B8F9-B725CB7B1CA2}"/>
              </a:ext>
            </a:extLst>
          </p:cNvPr>
          <p:cNvSpPr txBox="1"/>
          <p:nvPr/>
        </p:nvSpPr>
        <p:spPr>
          <a:xfrm>
            <a:off x="21247463" y="18103801"/>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80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2" name="Text Box 60">
            <a:extLst>
              <a:ext uri="{FF2B5EF4-FFF2-40B4-BE49-F238E27FC236}">
                <a16:creationId xmlns="" xmlns:a16="http://schemas.microsoft.com/office/drawing/2014/main" id="{76380E79-D762-EA4D-8C30-5BC8E2F8F0F3}"/>
              </a:ext>
            </a:extLst>
          </p:cNvPr>
          <p:cNvSpPr txBox="1"/>
          <p:nvPr/>
        </p:nvSpPr>
        <p:spPr>
          <a:xfrm>
            <a:off x="21567760" y="18539001"/>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2000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3" name="Text Box 60">
            <a:extLst>
              <a:ext uri="{FF2B5EF4-FFF2-40B4-BE49-F238E27FC236}">
                <a16:creationId xmlns="" xmlns:a16="http://schemas.microsoft.com/office/drawing/2014/main" id="{6ED118B4-638A-2145-91D0-138EA4719BEE}"/>
              </a:ext>
            </a:extLst>
          </p:cNvPr>
          <p:cNvSpPr txBox="1"/>
          <p:nvPr/>
        </p:nvSpPr>
        <p:spPr>
          <a:xfrm>
            <a:off x="22105752" y="18543418"/>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2002</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4" name="Text Box 60">
            <a:extLst>
              <a:ext uri="{FF2B5EF4-FFF2-40B4-BE49-F238E27FC236}">
                <a16:creationId xmlns="" xmlns:a16="http://schemas.microsoft.com/office/drawing/2014/main" id="{D3883DBD-D189-8145-B588-1D7ED22B3877}"/>
              </a:ext>
            </a:extLst>
          </p:cNvPr>
          <p:cNvSpPr txBox="1"/>
          <p:nvPr/>
        </p:nvSpPr>
        <p:spPr>
          <a:xfrm>
            <a:off x="22665760" y="18532845"/>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2004</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5" name="Text Box 60">
            <a:extLst>
              <a:ext uri="{FF2B5EF4-FFF2-40B4-BE49-F238E27FC236}">
                <a16:creationId xmlns="" xmlns:a16="http://schemas.microsoft.com/office/drawing/2014/main" id="{74D82D40-F1FD-5C4E-A8F1-834FFD257E1E}"/>
              </a:ext>
            </a:extLst>
          </p:cNvPr>
          <p:cNvSpPr txBox="1"/>
          <p:nvPr/>
        </p:nvSpPr>
        <p:spPr>
          <a:xfrm>
            <a:off x="23230659" y="18534799"/>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2006</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6" name="Text Box 60">
            <a:extLst>
              <a:ext uri="{FF2B5EF4-FFF2-40B4-BE49-F238E27FC236}">
                <a16:creationId xmlns="" xmlns:a16="http://schemas.microsoft.com/office/drawing/2014/main" id="{C04578A8-E3EE-5F40-8E64-334395179E4B}"/>
              </a:ext>
            </a:extLst>
          </p:cNvPr>
          <p:cNvSpPr txBox="1"/>
          <p:nvPr/>
        </p:nvSpPr>
        <p:spPr>
          <a:xfrm>
            <a:off x="23777415" y="18532844"/>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2008</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7" name="Text Box 60">
            <a:extLst>
              <a:ext uri="{FF2B5EF4-FFF2-40B4-BE49-F238E27FC236}">
                <a16:creationId xmlns="" xmlns:a16="http://schemas.microsoft.com/office/drawing/2014/main" id="{66D5286F-0143-8E42-9220-3A731BABC8EE}"/>
              </a:ext>
            </a:extLst>
          </p:cNvPr>
          <p:cNvSpPr txBox="1"/>
          <p:nvPr/>
        </p:nvSpPr>
        <p:spPr>
          <a:xfrm>
            <a:off x="24331763" y="18537035"/>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2010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9" name="Text Box 60">
            <a:extLst>
              <a:ext uri="{FF2B5EF4-FFF2-40B4-BE49-F238E27FC236}">
                <a16:creationId xmlns="" xmlns:a16="http://schemas.microsoft.com/office/drawing/2014/main" id="{AA31474C-1312-2547-AC84-C57CEDDB700C}"/>
              </a:ext>
            </a:extLst>
          </p:cNvPr>
          <p:cNvSpPr txBox="1"/>
          <p:nvPr/>
        </p:nvSpPr>
        <p:spPr>
          <a:xfrm>
            <a:off x="24883410" y="18532843"/>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2012</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50" name="Text Box 60">
            <a:extLst>
              <a:ext uri="{FF2B5EF4-FFF2-40B4-BE49-F238E27FC236}">
                <a16:creationId xmlns="" xmlns:a16="http://schemas.microsoft.com/office/drawing/2014/main" id="{B1062FDC-DE9B-DD47-85D4-A4AE3A7E1E69}"/>
              </a:ext>
            </a:extLst>
          </p:cNvPr>
          <p:cNvSpPr txBox="1"/>
          <p:nvPr/>
        </p:nvSpPr>
        <p:spPr>
          <a:xfrm>
            <a:off x="25440314" y="18532843"/>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2014</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51" name="Text Box 60">
            <a:extLst>
              <a:ext uri="{FF2B5EF4-FFF2-40B4-BE49-F238E27FC236}">
                <a16:creationId xmlns="" xmlns:a16="http://schemas.microsoft.com/office/drawing/2014/main" id="{D1E5FAC7-867E-6848-8C37-9EB44FB32B00}"/>
              </a:ext>
            </a:extLst>
          </p:cNvPr>
          <p:cNvSpPr txBox="1"/>
          <p:nvPr/>
        </p:nvSpPr>
        <p:spPr>
          <a:xfrm>
            <a:off x="25981410" y="18532843"/>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2016</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1" name="Text Box 60">
            <a:extLst>
              <a:ext uri="{FF2B5EF4-FFF2-40B4-BE49-F238E27FC236}">
                <a16:creationId xmlns="" xmlns:a16="http://schemas.microsoft.com/office/drawing/2014/main" id="{A04B2C36-E0B1-3B41-BF9F-42D231C4381A}"/>
              </a:ext>
            </a:extLst>
          </p:cNvPr>
          <p:cNvSpPr txBox="1"/>
          <p:nvPr/>
        </p:nvSpPr>
        <p:spPr>
          <a:xfrm>
            <a:off x="14146917" y="24605920"/>
            <a:ext cx="580870" cy="278826"/>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6   </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2" name="Text Box 60">
            <a:extLst>
              <a:ext uri="{FF2B5EF4-FFF2-40B4-BE49-F238E27FC236}">
                <a16:creationId xmlns="" xmlns:a16="http://schemas.microsoft.com/office/drawing/2014/main" id="{28508929-2EF6-254E-85C2-FB34F2D047E5}"/>
              </a:ext>
            </a:extLst>
          </p:cNvPr>
          <p:cNvSpPr txBox="1"/>
          <p:nvPr/>
        </p:nvSpPr>
        <p:spPr>
          <a:xfrm>
            <a:off x="14148409" y="24888477"/>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5 </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3" name="Text Box 60">
            <a:extLst>
              <a:ext uri="{FF2B5EF4-FFF2-40B4-BE49-F238E27FC236}">
                <a16:creationId xmlns="" xmlns:a16="http://schemas.microsoft.com/office/drawing/2014/main" id="{C242AFA1-A078-5746-92FC-FBF6C863CC9F}"/>
              </a:ext>
            </a:extLst>
          </p:cNvPr>
          <p:cNvSpPr txBox="1"/>
          <p:nvPr/>
        </p:nvSpPr>
        <p:spPr>
          <a:xfrm>
            <a:off x="14145425" y="25161455"/>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4</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4" name="Text Box 60">
            <a:extLst>
              <a:ext uri="{FF2B5EF4-FFF2-40B4-BE49-F238E27FC236}">
                <a16:creationId xmlns="" xmlns:a16="http://schemas.microsoft.com/office/drawing/2014/main" id="{5EF67DB6-5FA7-244E-A85B-BE2FFAEC031E}"/>
              </a:ext>
            </a:extLst>
          </p:cNvPr>
          <p:cNvSpPr txBox="1"/>
          <p:nvPr/>
        </p:nvSpPr>
        <p:spPr>
          <a:xfrm>
            <a:off x="14145425" y="25445200"/>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3</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5" name="Text Box 60">
            <a:extLst>
              <a:ext uri="{FF2B5EF4-FFF2-40B4-BE49-F238E27FC236}">
                <a16:creationId xmlns="" xmlns:a16="http://schemas.microsoft.com/office/drawing/2014/main" id="{FD3958E2-9F50-AB47-88D2-24126D989DD3}"/>
              </a:ext>
            </a:extLst>
          </p:cNvPr>
          <p:cNvSpPr txBox="1"/>
          <p:nvPr/>
        </p:nvSpPr>
        <p:spPr>
          <a:xfrm>
            <a:off x="14141305" y="25726348"/>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2</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6" name="Text Box 60">
            <a:extLst>
              <a:ext uri="{FF2B5EF4-FFF2-40B4-BE49-F238E27FC236}">
                <a16:creationId xmlns="" xmlns:a16="http://schemas.microsoft.com/office/drawing/2014/main" id="{50D8F95C-0B53-3642-A06C-30BD29B43DE4}"/>
              </a:ext>
            </a:extLst>
          </p:cNvPr>
          <p:cNvSpPr txBox="1"/>
          <p:nvPr/>
        </p:nvSpPr>
        <p:spPr>
          <a:xfrm>
            <a:off x="14148849" y="2598630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a:t>
            </a:r>
          </a:p>
        </p:txBody>
      </p:sp>
      <p:sp>
        <p:nvSpPr>
          <p:cNvPr id="277" name="Text Box 60">
            <a:extLst>
              <a:ext uri="{FF2B5EF4-FFF2-40B4-BE49-F238E27FC236}">
                <a16:creationId xmlns="" xmlns:a16="http://schemas.microsoft.com/office/drawing/2014/main" id="{992BF4D8-E254-5442-B9B3-09FAD3AE5A8A}"/>
              </a:ext>
            </a:extLst>
          </p:cNvPr>
          <p:cNvSpPr txBox="1"/>
          <p:nvPr/>
        </p:nvSpPr>
        <p:spPr>
          <a:xfrm>
            <a:off x="15892259" y="26181481"/>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50</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8" name="Text Box 60">
            <a:extLst>
              <a:ext uri="{FF2B5EF4-FFF2-40B4-BE49-F238E27FC236}">
                <a16:creationId xmlns="" xmlns:a16="http://schemas.microsoft.com/office/drawing/2014/main" id="{968242DF-8B8E-DC4A-9981-90A8C5D5F785}"/>
              </a:ext>
            </a:extLst>
          </p:cNvPr>
          <p:cNvSpPr txBox="1"/>
          <p:nvPr/>
        </p:nvSpPr>
        <p:spPr>
          <a:xfrm>
            <a:off x="17496855" y="26193361"/>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100</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9" name="Text Box 60">
            <a:extLst>
              <a:ext uri="{FF2B5EF4-FFF2-40B4-BE49-F238E27FC236}">
                <a16:creationId xmlns="" xmlns:a16="http://schemas.microsoft.com/office/drawing/2014/main" id="{58F09709-7E01-374C-BBCF-7B56503D4D33}"/>
              </a:ext>
            </a:extLst>
          </p:cNvPr>
          <p:cNvSpPr txBox="1"/>
          <p:nvPr/>
        </p:nvSpPr>
        <p:spPr>
          <a:xfrm>
            <a:off x="19158603" y="2618820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150</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80" name="Text Box 60">
            <a:extLst>
              <a:ext uri="{FF2B5EF4-FFF2-40B4-BE49-F238E27FC236}">
                <a16:creationId xmlns="" xmlns:a16="http://schemas.microsoft.com/office/drawing/2014/main" id="{A7A7E554-43A3-114A-9A57-4792DF7D97FB}"/>
              </a:ext>
            </a:extLst>
          </p:cNvPr>
          <p:cNvSpPr txBox="1"/>
          <p:nvPr/>
        </p:nvSpPr>
        <p:spPr>
          <a:xfrm>
            <a:off x="20820351" y="2618820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200</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81" name="Text Box 60">
            <a:extLst>
              <a:ext uri="{FF2B5EF4-FFF2-40B4-BE49-F238E27FC236}">
                <a16:creationId xmlns="" xmlns:a16="http://schemas.microsoft.com/office/drawing/2014/main" id="{1972A3F1-5201-7C48-A64F-7254D4EA2BAD}"/>
              </a:ext>
            </a:extLst>
          </p:cNvPr>
          <p:cNvSpPr txBox="1"/>
          <p:nvPr/>
        </p:nvSpPr>
        <p:spPr>
          <a:xfrm>
            <a:off x="22478625" y="2618820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250</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82" name="Text Box 60">
            <a:extLst>
              <a:ext uri="{FF2B5EF4-FFF2-40B4-BE49-F238E27FC236}">
                <a16:creationId xmlns="" xmlns:a16="http://schemas.microsoft.com/office/drawing/2014/main" id="{83ABFF08-4DCA-BC4C-B75F-5A821E2B9670}"/>
              </a:ext>
            </a:extLst>
          </p:cNvPr>
          <p:cNvSpPr txBox="1"/>
          <p:nvPr/>
        </p:nvSpPr>
        <p:spPr>
          <a:xfrm>
            <a:off x="24129743" y="2618820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300</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83" name="Text Box 60">
            <a:extLst>
              <a:ext uri="{FF2B5EF4-FFF2-40B4-BE49-F238E27FC236}">
                <a16:creationId xmlns="" xmlns:a16="http://schemas.microsoft.com/office/drawing/2014/main" id="{0E4C0A25-10A0-284F-8AF2-F9C6EB1ADB28}"/>
              </a:ext>
            </a:extLst>
          </p:cNvPr>
          <p:cNvSpPr txBox="1"/>
          <p:nvPr/>
        </p:nvSpPr>
        <p:spPr>
          <a:xfrm>
            <a:off x="25795149" y="2618820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350</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84" name="Text Box 60">
            <a:extLst>
              <a:ext uri="{FF2B5EF4-FFF2-40B4-BE49-F238E27FC236}">
                <a16:creationId xmlns="" xmlns:a16="http://schemas.microsoft.com/office/drawing/2014/main" id="{D468A7E0-7480-874C-9F0A-4C2B632F7058}"/>
              </a:ext>
            </a:extLst>
          </p:cNvPr>
          <p:cNvSpPr txBox="1"/>
          <p:nvPr/>
        </p:nvSpPr>
        <p:spPr>
          <a:xfrm>
            <a:off x="14114301" y="27807600"/>
            <a:ext cx="580870" cy="278826"/>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6   </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85" name="Text Box 60">
            <a:extLst>
              <a:ext uri="{FF2B5EF4-FFF2-40B4-BE49-F238E27FC236}">
                <a16:creationId xmlns="" xmlns:a16="http://schemas.microsoft.com/office/drawing/2014/main" id="{72B13D40-1BCF-6748-B814-D4D5A3191E18}"/>
              </a:ext>
            </a:extLst>
          </p:cNvPr>
          <p:cNvSpPr txBox="1"/>
          <p:nvPr/>
        </p:nvSpPr>
        <p:spPr>
          <a:xfrm>
            <a:off x="14115793" y="28726435"/>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5 </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92" name="Text Box 60">
            <a:extLst>
              <a:ext uri="{FF2B5EF4-FFF2-40B4-BE49-F238E27FC236}">
                <a16:creationId xmlns="" xmlns:a16="http://schemas.microsoft.com/office/drawing/2014/main" id="{247EFE5A-5ADD-4248-92D2-6AB3C5B3B661}"/>
              </a:ext>
            </a:extLst>
          </p:cNvPr>
          <p:cNvSpPr txBox="1"/>
          <p:nvPr/>
        </p:nvSpPr>
        <p:spPr>
          <a:xfrm>
            <a:off x="14112809" y="29652838"/>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4</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93" name="Text Box 60">
            <a:extLst>
              <a:ext uri="{FF2B5EF4-FFF2-40B4-BE49-F238E27FC236}">
                <a16:creationId xmlns="" xmlns:a16="http://schemas.microsoft.com/office/drawing/2014/main" id="{882103C1-311E-BF44-A124-01E8550A0A32}"/>
              </a:ext>
            </a:extLst>
          </p:cNvPr>
          <p:cNvSpPr txBox="1"/>
          <p:nvPr/>
        </p:nvSpPr>
        <p:spPr>
          <a:xfrm>
            <a:off x="14112809" y="30573813"/>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3</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94" name="Text Box 60">
            <a:extLst>
              <a:ext uri="{FF2B5EF4-FFF2-40B4-BE49-F238E27FC236}">
                <a16:creationId xmlns="" xmlns:a16="http://schemas.microsoft.com/office/drawing/2014/main" id="{D5253948-3903-0041-AA56-A0DABE80426C}"/>
              </a:ext>
            </a:extLst>
          </p:cNvPr>
          <p:cNvSpPr txBox="1"/>
          <p:nvPr/>
        </p:nvSpPr>
        <p:spPr>
          <a:xfrm>
            <a:off x="14108689" y="31477885"/>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95" name="Text Box 60">
            <a:extLst>
              <a:ext uri="{FF2B5EF4-FFF2-40B4-BE49-F238E27FC236}">
                <a16:creationId xmlns="" xmlns:a16="http://schemas.microsoft.com/office/drawing/2014/main" id="{C334FFCA-A27F-0A4F-98CD-B9D8C2D44357}"/>
              </a:ext>
            </a:extLst>
          </p:cNvPr>
          <p:cNvSpPr txBox="1"/>
          <p:nvPr/>
        </p:nvSpPr>
        <p:spPr>
          <a:xfrm>
            <a:off x="14136128" y="3239469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a:t>
            </a:r>
          </a:p>
        </p:txBody>
      </p:sp>
      <p:sp>
        <p:nvSpPr>
          <p:cNvPr id="338" name="Text Box 60">
            <a:extLst>
              <a:ext uri="{FF2B5EF4-FFF2-40B4-BE49-F238E27FC236}">
                <a16:creationId xmlns="" xmlns:a16="http://schemas.microsoft.com/office/drawing/2014/main" id="{CD4241FC-866C-2342-9AF5-8F6B5247A08D}"/>
              </a:ext>
            </a:extLst>
          </p:cNvPr>
          <p:cNvSpPr txBox="1"/>
          <p:nvPr/>
        </p:nvSpPr>
        <p:spPr>
          <a:xfrm>
            <a:off x="17373792" y="32925938"/>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500 </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339" name="Text Box 60">
            <a:extLst>
              <a:ext uri="{FF2B5EF4-FFF2-40B4-BE49-F238E27FC236}">
                <a16:creationId xmlns="" xmlns:a16="http://schemas.microsoft.com/office/drawing/2014/main" id="{E785F242-62CD-5046-AEF2-ABACF932DA27}"/>
              </a:ext>
            </a:extLst>
          </p:cNvPr>
          <p:cNvSpPr txBox="1"/>
          <p:nvPr/>
        </p:nvSpPr>
        <p:spPr>
          <a:xfrm>
            <a:off x="14869130" y="32937649"/>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0 </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340" name="Text Box 60">
            <a:extLst>
              <a:ext uri="{FF2B5EF4-FFF2-40B4-BE49-F238E27FC236}">
                <a16:creationId xmlns="" xmlns:a16="http://schemas.microsoft.com/office/drawing/2014/main" id="{2776B5DB-CE0D-8A40-8F84-542F9F73ABCA}"/>
              </a:ext>
            </a:extLst>
          </p:cNvPr>
          <p:cNvSpPr txBox="1"/>
          <p:nvPr/>
        </p:nvSpPr>
        <p:spPr>
          <a:xfrm>
            <a:off x="19940365" y="32925937"/>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1000 </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341" name="Text Box 60">
            <a:extLst>
              <a:ext uri="{FF2B5EF4-FFF2-40B4-BE49-F238E27FC236}">
                <a16:creationId xmlns="" xmlns:a16="http://schemas.microsoft.com/office/drawing/2014/main" id="{456E557A-D24D-D243-AC17-C5733AD953B7}"/>
              </a:ext>
            </a:extLst>
          </p:cNvPr>
          <p:cNvSpPr txBox="1"/>
          <p:nvPr/>
        </p:nvSpPr>
        <p:spPr>
          <a:xfrm>
            <a:off x="22530763" y="32958076"/>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1500 </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342" name="Text Box 60">
            <a:extLst>
              <a:ext uri="{FF2B5EF4-FFF2-40B4-BE49-F238E27FC236}">
                <a16:creationId xmlns="" xmlns:a16="http://schemas.microsoft.com/office/drawing/2014/main" id="{1212E8C5-7040-AE4E-87A8-B7DD690AFA0C}"/>
              </a:ext>
            </a:extLst>
          </p:cNvPr>
          <p:cNvSpPr txBox="1"/>
          <p:nvPr/>
        </p:nvSpPr>
        <p:spPr>
          <a:xfrm>
            <a:off x="25166575" y="32925936"/>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2000 </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507759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4354</TotalTime>
  <Words>748</Words>
  <Application>Microsoft Macintosh PowerPoint</Application>
  <PresentationFormat>Custom</PresentationFormat>
  <Paragraphs>160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Jessica Li</cp:lastModifiedBy>
  <cp:revision>195</cp:revision>
  <dcterms:created xsi:type="dcterms:W3CDTF">2017-06-02T16:06:25Z</dcterms:created>
  <dcterms:modified xsi:type="dcterms:W3CDTF">2018-08-02T16:37:41Z</dcterms:modified>
</cp:coreProperties>
</file>