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Garamond" panose="02020404030301010803" pitchFamily="18" charset="0"/>
      <p:regular r:id="rId4"/>
      <p:bold r:id="rId5"/>
      <p:italic r:id="rId6"/>
    </p:embeddedFont>
    <p:embeddedFont>
      <p:font typeface="Wingdings 3" panose="05040102010807070707" pitchFamily="18" charset="2"/>
      <p:regular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manda Clayton" initials="AC" lastIdx="7" clrIdx="1">
    <p:extLst>
      <p:ext uri="{19B8F6BF-5375-455C-9EA6-DF929625EA0E}">
        <p15:presenceInfo xmlns:p15="http://schemas.microsoft.com/office/powerpoint/2012/main" userId="S-1-5-21-330711430-3775241029-4075259233-682401" providerId="AD"/>
      </p:ext>
    </p:extLst>
  </p:cmAuthor>
  <p:cmAuthor id="3" name="Higa, Erika Y (329B-Affiliate)" initials="HEY(" lastIdx="8" clrIdx="2">
    <p:extLst>
      <p:ext uri="{19B8F6BF-5375-455C-9EA6-DF929625EA0E}">
        <p15:presenceInfo xmlns:p15="http://schemas.microsoft.com/office/powerpoint/2012/main" userId="S-1-5-21-1608413684-1126320247-1535859923-128899" providerId="AD"/>
      </p:ext>
    </p:extLst>
  </p:cmAuthor>
  <p:cmAuthor id="4" name="Acdan, Juanito J. (ARC-SGE)[SSAI DEVELOP]" initials="JA" lastIdx="3" clrIdx="3">
    <p:extLst>
      <p:ext uri="{19B8F6BF-5375-455C-9EA6-DF929625EA0E}">
        <p15:presenceInfo xmlns:p15="http://schemas.microsoft.com/office/powerpoint/2012/main" userId="Acdan, Juanito J. (ARC-SGE)[SSAI DEVEL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441" autoAdjust="0"/>
    <p:restoredTop sz="95768" autoAdjust="0"/>
  </p:normalViewPr>
  <p:slideViewPr>
    <p:cSldViewPr snapToGrid="0">
      <p:cViewPr>
        <p:scale>
          <a:sx n="30" d="100"/>
          <a:sy n="30" d="100"/>
        </p:scale>
        <p:origin x="1766" y="-3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868702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
        <p:cNvGrpSpPr/>
        <p:nvPr/>
      </p:nvGrpSpPr>
      <p:grpSpPr>
        <a:xfrm>
          <a:off x="0" y="0"/>
          <a:ext cx="0" cy="0"/>
          <a:chOff x="0" y="0"/>
          <a:chExt cx="0" cy="0"/>
        </a:xfrm>
      </p:grpSpPr>
      <p:sp>
        <p:nvSpPr>
          <p:cNvPr id="11" name="Google Shape;1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800"/>
              </a:spcBef>
              <a:spcAft>
                <a:spcPts val="0"/>
              </a:spcAft>
              <a:buClr>
                <a:srgbClr val="3F3F3F"/>
              </a:buClr>
              <a:buSzPts val="2700"/>
              <a:buFont typeface="Arial"/>
              <a:buNone/>
            </a:pPr>
            <a:endParaRPr sz="1200" dirty="0">
              <a:solidFill>
                <a:srgbClr val="3F3F3F"/>
              </a:solidFill>
              <a:latin typeface="Garamond"/>
              <a:ea typeface="Garamond"/>
              <a:cs typeface="Garamond"/>
              <a:sym typeface="Garamond"/>
            </a:endParaRPr>
          </a:p>
          <a:p>
            <a:pPr marL="0" marR="0" lvl="0" indent="0" algn="l" rtl="0">
              <a:lnSpc>
                <a:spcPct val="90000"/>
              </a:lnSpc>
              <a:spcBef>
                <a:spcPts val="1800"/>
              </a:spcBef>
              <a:spcAft>
                <a:spcPts val="0"/>
              </a:spcAft>
              <a:buClr>
                <a:srgbClr val="3F3F3F"/>
              </a:buClr>
              <a:buSzPts val="2700"/>
              <a:buFont typeface="Arial"/>
              <a:buNone/>
            </a:pPr>
            <a:endParaRPr sz="1200" dirty="0">
              <a:solidFill>
                <a:srgbClr val="3F3F3F"/>
              </a:solidFill>
              <a:latin typeface="Garamond"/>
              <a:ea typeface="Garamond"/>
              <a:cs typeface="Garamond"/>
              <a:sym typeface="Garamond"/>
            </a:endParaRPr>
          </a:p>
        </p:txBody>
      </p:sp>
      <p:sp>
        <p:nvSpPr>
          <p:cNvPr id="12" name="Google Shape;1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090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275" y="0"/>
            <a:ext cx="27431451" cy="36575996"/>
          </a:xfrm>
          <a:prstGeom prst="rect">
            <a:avLst/>
          </a:prstGeom>
          <a:noFill/>
          <a:ln>
            <a:noFill/>
          </a:ln>
        </p:spPr>
      </p:pic>
      <p:sp>
        <p:nvSpPr>
          <p:cNvPr id="8" name="Google Shape;8;p2"/>
          <p:cNvSpPr txBox="1">
            <a:spLocks noGrp="1"/>
          </p:cNvSpPr>
          <p:nvPr>
            <p:ph type="body" idx="1"/>
          </p:nvPr>
        </p:nvSpPr>
        <p:spPr>
          <a:xfrm>
            <a:off x="914400" y="438150"/>
            <a:ext cx="17183101" cy="3383280"/>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0"/>
              </a:spcBef>
              <a:spcAft>
                <a:spcPts val="0"/>
              </a:spcAft>
              <a:buClr>
                <a:srgbClr val="2E8654"/>
              </a:buClr>
              <a:buSzPts val="6000"/>
              <a:buFont typeface="Arial"/>
              <a:buNone/>
              <a:defRPr sz="6000" b="1" i="0" u="none" strike="noStrike" cap="none">
                <a:solidFill>
                  <a:srgbClr val="2E8654"/>
                </a:solidFill>
                <a:latin typeface="Century Gothic"/>
                <a:ea typeface="Century Gothic"/>
                <a:cs typeface="Century Gothic"/>
                <a:sym typeface="Century Gothic"/>
              </a:defRPr>
            </a:lvl1pPr>
            <a:lvl2pPr marL="914400" marR="0" lvl="1" indent="-533400" algn="l" rtl="0">
              <a:lnSpc>
                <a:spcPct val="90000"/>
              </a:lnSpc>
              <a:spcBef>
                <a:spcPts val="1500"/>
              </a:spcBef>
              <a:spcAft>
                <a:spcPts val="0"/>
              </a:spcAft>
              <a:buClr>
                <a:schemeClr val="dk1"/>
              </a:buClr>
              <a:buSzPts val="4800"/>
              <a:buFont typeface="Arial"/>
              <a:buChar char="•"/>
              <a:defRPr sz="4800" b="0" i="0" u="none" strike="noStrike" cap="none">
                <a:solidFill>
                  <a:schemeClr val="dk1"/>
                </a:solidFill>
                <a:latin typeface="Garamond"/>
                <a:ea typeface="Garamond"/>
                <a:cs typeface="Garamond"/>
                <a:sym typeface="Garamond"/>
              </a:defRPr>
            </a:lvl2pPr>
            <a:lvl3pPr marL="1371600" marR="0" lvl="2" indent="-482600" algn="l" rtl="0">
              <a:lnSpc>
                <a:spcPct val="90000"/>
              </a:lnSpc>
              <a:spcBef>
                <a:spcPts val="1500"/>
              </a:spcBef>
              <a:spcAft>
                <a:spcPts val="0"/>
              </a:spcAft>
              <a:buClr>
                <a:schemeClr val="dk1"/>
              </a:buClr>
              <a:buSzPts val="4000"/>
              <a:buFont typeface="Arial"/>
              <a:buChar char="•"/>
              <a:defRPr sz="4000" b="0" i="0" u="none" strike="noStrike" cap="none">
                <a:solidFill>
                  <a:schemeClr val="dk1"/>
                </a:solidFill>
                <a:latin typeface="Garamond"/>
                <a:ea typeface="Garamond"/>
                <a:cs typeface="Garamond"/>
                <a:sym typeface="Garamond"/>
              </a:defRPr>
            </a:lvl3pPr>
            <a:lvl4pPr marL="1828800" marR="0" lvl="3"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4pPr>
            <a:lvl5pPr marL="2286000" marR="0" lvl="4" indent="-457200" algn="l" rtl="0">
              <a:lnSpc>
                <a:spcPct val="90000"/>
              </a:lnSpc>
              <a:spcBef>
                <a:spcPts val="1500"/>
              </a:spcBef>
              <a:spcAft>
                <a:spcPts val="0"/>
              </a:spcAft>
              <a:buClr>
                <a:schemeClr val="dk1"/>
              </a:buClr>
              <a:buSzPts val="3600"/>
              <a:buFont typeface="Arial"/>
              <a:buChar char="•"/>
              <a:defRPr sz="3600" b="0" i="0" u="none" strike="noStrike" cap="none">
                <a:solidFill>
                  <a:schemeClr val="dk1"/>
                </a:solidFill>
                <a:latin typeface="Garamond"/>
                <a:ea typeface="Garamond"/>
                <a:cs typeface="Garamond"/>
                <a:sym typeface="Garamond"/>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9" name="Google Shape;9;p2"/>
          <p:cNvSpPr txBox="1"/>
          <p:nvPr/>
        </p:nvSpPr>
        <p:spPr>
          <a:xfrm>
            <a:off x="3286898" y="35523894"/>
            <a:ext cx="23230702" cy="2139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a:solidFill>
                  <a:srgbClr val="A5A5A5"/>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800" b="0" i="1" u="none" strike="noStrike" cap="none">
              <a:solidFill>
                <a:srgbClr val="A5A5A5"/>
              </a:solidFill>
              <a:latin typeface="Century Gothic"/>
              <a:ea typeface="Century Gothic"/>
              <a:cs typeface="Century Gothic"/>
              <a:sym typeface="Century Gothic"/>
            </a:endParaRPr>
          </a:p>
        </p:txBody>
      </p:sp>
    </p:spTree>
  </p:cSld>
  <p:clrMapOvr>
    <a:masterClrMapping/>
  </p:clrMapOvr>
  <p:extLst>
    <p:ext uri="{DCECCB84-F9BA-43D5-87BE-67443E8EF086}">
      <p15:sldGuideLst xmlns:p15="http://schemas.microsoft.com/office/powerpoint/2012/main">
        <p15:guide id="1" pos="16704">
          <p15:clr>
            <a:srgbClr val="FBAE40"/>
          </p15:clr>
        </p15:guide>
        <p15:guide id="2" pos="576">
          <p15:clr>
            <a:srgbClr val="FBAE40"/>
          </p15:clr>
        </p15:guide>
        <p15:guide id="3" pos="8640">
          <p15:clr>
            <a:srgbClr val="FBAE40"/>
          </p15:clr>
        </p15:guide>
        <p15:guide id="4" orient="horz" pos="264">
          <p15:clr>
            <a:srgbClr val="FBAE40"/>
          </p15:clr>
        </p15:guide>
        <p15:guide id="5" orient="horz" pos="22752">
          <p15:clr>
            <a:srgbClr val="FBAE40"/>
          </p15:clr>
        </p15:guide>
        <p15:guide id="6" orient="horz" pos="3240">
          <p15:clr>
            <a:srgbClr val="FBAE40"/>
          </p15:clr>
        </p15:guide>
        <p15:guide id="7" orient="horz" pos="21120">
          <p15:clr>
            <a:srgbClr val="FBAE40"/>
          </p15:clr>
        </p15:guide>
        <p15:guide id="8" orient="horz" pos="1872">
          <p15:clr>
            <a:srgbClr val="FBAE40"/>
          </p15:clr>
        </p15:guide>
        <p15:guide id="9" pos="1142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18" Type="http://schemas.openxmlformats.org/officeDocument/2006/relationships/image" Target="../media/image16.JPG"/><Relationship Id="rId26" Type="http://schemas.microsoft.com/office/2007/relationships/hdphoto" Target="../media/hdphoto4.wdp"/><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0.png"/><Relationship Id="rId28" Type="http://schemas.openxmlformats.org/officeDocument/2006/relationships/image" Target="../media/image23.png"/><Relationship Id="rId10" Type="http://schemas.openxmlformats.org/officeDocument/2006/relationships/image" Target="../media/image9.pn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microsoft.com/office/2007/relationships/hdphoto" Target="../media/hdphoto2.wdp"/><Relationship Id="rId2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
        <p:cNvGrpSpPr/>
        <p:nvPr/>
      </p:nvGrpSpPr>
      <p:grpSpPr>
        <a:xfrm>
          <a:off x="0" y="0"/>
          <a:ext cx="0" cy="0"/>
          <a:chOff x="0" y="0"/>
          <a:chExt cx="0" cy="0"/>
        </a:xfrm>
      </p:grpSpPr>
      <p:pic>
        <p:nvPicPr>
          <p:cNvPr id="1031" name="Picture 7" descr="https://lh3.googleusercontent.com/aw8kFcfxwEvHklw_NPQW3xvMe6WjPYAbCWWcwa98VuclMVfYRTzwljaHleaC2XbLy-1yVTI6WfBUV-3dEfV9NWjOdvxVUD1WcDueYw7T1T63X_UgvwQdjIOk1xtKNJXFA6RFQ67h9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3650">
            <a:off x="5004412" y="21040518"/>
            <a:ext cx="4581138" cy="444899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68696" y="13570133"/>
            <a:ext cx="6837021" cy="5093957"/>
            <a:chOff x="13882015" y="9551069"/>
            <a:chExt cx="8722564" cy="649879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882015" y="9551069"/>
              <a:ext cx="8722564" cy="6498790"/>
            </a:xfrm>
            <a:prstGeom prst="rect">
              <a:avLst/>
            </a:prstGeom>
          </p:spPr>
        </p:pic>
        <p:sp>
          <p:nvSpPr>
            <p:cNvPr id="16" name="Google Shape;16;p3"/>
            <p:cNvSpPr txBox="1"/>
            <p:nvPr/>
          </p:nvSpPr>
          <p:spPr>
            <a:xfrm>
              <a:off x="19704355" y="15085825"/>
              <a:ext cx="1095214" cy="399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500 km</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7" name="Google Shape;17;p3"/>
            <p:cNvSpPr txBox="1"/>
            <p:nvPr/>
          </p:nvSpPr>
          <p:spPr>
            <a:xfrm>
              <a:off x="18840275" y="15085824"/>
              <a:ext cx="665089" cy="4615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250</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8" name="Google Shape;18;p3"/>
            <p:cNvSpPr txBox="1"/>
            <p:nvPr/>
          </p:nvSpPr>
          <p:spPr>
            <a:xfrm>
              <a:off x="18332095" y="15085825"/>
              <a:ext cx="731721" cy="399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125</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9" name="Google Shape;19;p3"/>
            <p:cNvSpPr txBox="1"/>
            <p:nvPr/>
          </p:nvSpPr>
          <p:spPr>
            <a:xfrm>
              <a:off x="17902680" y="15085825"/>
              <a:ext cx="335307" cy="39977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tx1">
                      <a:lumMod val="75000"/>
                      <a:lumOff val="25000"/>
                    </a:schemeClr>
                  </a:solidFill>
                  <a:latin typeface="Garamond"/>
                  <a:ea typeface="Garamond"/>
                  <a:cs typeface="Garamond"/>
                  <a:sym typeface="Garamond"/>
                </a:rPr>
                <a:t>0</a:t>
              </a:r>
              <a:endParaRPr sz="1800" b="0" i="0" u="none" strike="noStrike" cap="none">
                <a:solidFill>
                  <a:schemeClr val="tx1">
                    <a:lumMod val="75000"/>
                    <a:lumOff val="25000"/>
                  </a:schemeClr>
                </a:solidFill>
                <a:latin typeface="Garamond"/>
                <a:ea typeface="Garamond"/>
                <a:cs typeface="Garamond"/>
                <a:sym typeface="Garamond"/>
              </a:endParaRPr>
            </a:p>
          </p:txBody>
        </p:sp>
        <p:sp>
          <p:nvSpPr>
            <p:cNvPr id="20" name="Google Shape;20;p3"/>
            <p:cNvSpPr txBox="1"/>
            <p:nvPr/>
          </p:nvSpPr>
          <p:spPr>
            <a:xfrm>
              <a:off x="16079409" y="9914846"/>
              <a:ext cx="2265108" cy="3518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700" b="0" i="0" u="none" strike="noStrike" cap="none" dirty="0" err="1">
                  <a:solidFill>
                    <a:schemeClr val="tx1">
                      <a:lumMod val="75000"/>
                      <a:lumOff val="25000"/>
                    </a:schemeClr>
                  </a:solidFill>
                  <a:latin typeface="Garamond"/>
                  <a:ea typeface="Garamond"/>
                  <a:cs typeface="Garamond"/>
                  <a:sym typeface="Garamond"/>
                </a:rPr>
                <a:t>Crea</a:t>
              </a:r>
              <a:r>
                <a:rPr lang="en-US" sz="2700" b="0" i="0" u="none" strike="noStrike" cap="none" dirty="0">
                  <a:solidFill>
                    <a:schemeClr val="tx1">
                      <a:lumMod val="75000"/>
                      <a:lumOff val="25000"/>
                    </a:schemeClr>
                  </a:solidFill>
                  <a:latin typeface="Garamond"/>
                  <a:ea typeface="Garamond"/>
                  <a:cs typeface="Garamond"/>
                  <a:sym typeface="Garamond"/>
                </a:rPr>
                <a:t> Creek</a:t>
              </a:r>
              <a:endParaRPr sz="2700" b="0" i="0" u="none" strike="noStrike" cap="none" dirty="0">
                <a:solidFill>
                  <a:schemeClr val="tx1">
                    <a:lumMod val="75000"/>
                    <a:lumOff val="25000"/>
                  </a:schemeClr>
                </a:solidFill>
                <a:latin typeface="Garamond"/>
                <a:ea typeface="Garamond"/>
                <a:cs typeface="Garamond"/>
                <a:sym typeface="Garamond"/>
              </a:endParaRPr>
            </a:p>
          </p:txBody>
        </p:sp>
        <p:sp>
          <p:nvSpPr>
            <p:cNvPr id="21" name="Google Shape;21;p3"/>
            <p:cNvSpPr txBox="1"/>
            <p:nvPr/>
          </p:nvSpPr>
          <p:spPr>
            <a:xfrm>
              <a:off x="19063816" y="11384817"/>
              <a:ext cx="3540763" cy="3304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Canvasback Lake</a:t>
              </a:r>
              <a:endParaRPr sz="2700" b="0" i="0" u="none" strike="noStrike" cap="none" dirty="0">
                <a:solidFill>
                  <a:schemeClr val="tx1">
                    <a:lumMod val="75000"/>
                    <a:lumOff val="25000"/>
                  </a:schemeClr>
                </a:solidFill>
                <a:latin typeface="Garamond"/>
                <a:ea typeface="Garamond"/>
                <a:cs typeface="Garamond"/>
                <a:sym typeface="Garamond"/>
              </a:endParaRPr>
            </a:p>
          </p:txBody>
        </p:sp>
        <p:sp>
          <p:nvSpPr>
            <p:cNvPr id="22" name="Google Shape;22;p3"/>
            <p:cNvSpPr txBox="1"/>
            <p:nvPr/>
          </p:nvSpPr>
          <p:spPr>
            <a:xfrm>
              <a:off x="18612476" y="12123764"/>
              <a:ext cx="3642205" cy="40342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700" b="0" i="0" u="none" strike="noStrike" cap="none" dirty="0" err="1">
                  <a:solidFill>
                    <a:schemeClr val="tx1">
                      <a:lumMod val="75000"/>
                      <a:lumOff val="25000"/>
                    </a:schemeClr>
                  </a:solidFill>
                  <a:latin typeface="Garamond"/>
                  <a:ea typeface="Garamond"/>
                  <a:cs typeface="Garamond"/>
                  <a:sym typeface="Garamond"/>
                </a:rPr>
                <a:t>Goldstream</a:t>
              </a:r>
              <a:r>
                <a:rPr lang="en-US" sz="2700" b="0" i="0" u="none" strike="noStrike" cap="none" dirty="0">
                  <a:solidFill>
                    <a:schemeClr val="tx1">
                      <a:lumMod val="75000"/>
                      <a:lumOff val="25000"/>
                    </a:schemeClr>
                  </a:solidFill>
                  <a:latin typeface="Garamond"/>
                  <a:ea typeface="Garamond"/>
                  <a:cs typeface="Garamond"/>
                  <a:sym typeface="Garamond"/>
                </a:rPr>
                <a:t> Valley</a:t>
              </a:r>
              <a:endParaRPr sz="2700" b="0" i="0" u="none" strike="noStrike" cap="none" dirty="0">
                <a:solidFill>
                  <a:schemeClr val="tx1">
                    <a:lumMod val="75000"/>
                    <a:lumOff val="25000"/>
                  </a:schemeClr>
                </a:solidFill>
                <a:latin typeface="Garamond"/>
                <a:ea typeface="Garamond"/>
                <a:cs typeface="Garamond"/>
                <a:sym typeface="Garamond"/>
              </a:endParaRPr>
            </a:p>
          </p:txBody>
        </p:sp>
        <p:sp>
          <p:nvSpPr>
            <p:cNvPr id="23" name="Google Shape;23;p3"/>
            <p:cNvSpPr txBox="1"/>
            <p:nvPr/>
          </p:nvSpPr>
          <p:spPr>
            <a:xfrm>
              <a:off x="19362881" y="10034718"/>
              <a:ext cx="2436395" cy="59455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Area 1002</a:t>
              </a:r>
              <a:endParaRPr sz="2700" b="0" i="0" u="none" strike="noStrike" cap="none" dirty="0">
                <a:solidFill>
                  <a:schemeClr val="tx1">
                    <a:lumMod val="75000"/>
                    <a:lumOff val="25000"/>
                  </a:schemeClr>
                </a:solidFill>
                <a:latin typeface="Garamond"/>
                <a:ea typeface="Garamond"/>
                <a:cs typeface="Garamond"/>
                <a:sym typeface="Garamond"/>
              </a:endParaRPr>
            </a:p>
          </p:txBody>
        </p:sp>
        <p:sp>
          <p:nvSpPr>
            <p:cNvPr id="24" name="Google Shape;24;p3"/>
            <p:cNvSpPr txBox="1"/>
            <p:nvPr/>
          </p:nvSpPr>
          <p:spPr>
            <a:xfrm>
              <a:off x="16301166" y="12016861"/>
              <a:ext cx="1969674" cy="463492"/>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Bear Lake</a:t>
              </a:r>
              <a:endParaRPr sz="2700" b="0" i="0" u="none" strike="noStrike" cap="none" dirty="0">
                <a:solidFill>
                  <a:schemeClr val="tx1">
                    <a:lumMod val="75000"/>
                    <a:lumOff val="25000"/>
                  </a:schemeClr>
                </a:solidFill>
                <a:latin typeface="Garamond"/>
                <a:ea typeface="Garamond"/>
                <a:cs typeface="Garamond"/>
                <a:sym typeface="Garamond"/>
              </a:endParaRPr>
            </a:p>
          </p:txBody>
        </p:sp>
        <p:sp>
          <p:nvSpPr>
            <p:cNvPr id="25" name="Google Shape;25;p3"/>
            <p:cNvSpPr txBox="1"/>
            <p:nvPr/>
          </p:nvSpPr>
          <p:spPr>
            <a:xfrm>
              <a:off x="15231804" y="10982327"/>
              <a:ext cx="1512349" cy="3052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700" b="0" i="0" u="none" strike="noStrike" cap="none" dirty="0" err="1">
                  <a:solidFill>
                    <a:schemeClr val="tx1">
                      <a:lumMod val="75000"/>
                      <a:lumOff val="25000"/>
                    </a:schemeClr>
                  </a:solidFill>
                  <a:latin typeface="Garamond"/>
                  <a:ea typeface="Garamond"/>
                  <a:cs typeface="Garamond"/>
                  <a:sym typeface="Garamond"/>
                </a:rPr>
                <a:t>Selawik</a:t>
              </a:r>
              <a:endParaRPr sz="2700" b="0" i="0" u="none" strike="noStrike" cap="none" dirty="0">
                <a:solidFill>
                  <a:schemeClr val="tx1">
                    <a:lumMod val="75000"/>
                    <a:lumOff val="25000"/>
                  </a:schemeClr>
                </a:solidFill>
                <a:latin typeface="Garamond"/>
                <a:ea typeface="Garamond"/>
                <a:cs typeface="Garamond"/>
                <a:sym typeface="Garamond"/>
              </a:endParaRPr>
            </a:p>
          </p:txBody>
        </p:sp>
        <p:pic>
          <p:nvPicPr>
            <p:cNvPr id="52" name="Google Shape;52;p3"/>
            <p:cNvPicPr preferRelativeResize="0"/>
            <p:nvPr/>
          </p:nvPicPr>
          <p:blipFill rotWithShape="1">
            <a:blip r:embed="rId5" cstate="email">
              <a:alphaModFix amt="62000"/>
              <a:extLst>
                <a:ext uri="{28A0092B-C50C-407E-A947-70E740481C1C}">
                  <a14:useLocalDpi xmlns:a14="http://schemas.microsoft.com/office/drawing/2010/main" val="0"/>
                </a:ext>
              </a:extLst>
            </a:blip>
            <a:srcRect/>
            <a:stretch/>
          </p:blipFill>
          <p:spPr>
            <a:xfrm>
              <a:off x="19836727" y="14463981"/>
              <a:ext cx="415235" cy="600702"/>
            </a:xfrm>
            <a:prstGeom prst="rect">
              <a:avLst/>
            </a:prstGeom>
            <a:noFill/>
            <a:ln>
              <a:noFill/>
            </a:ln>
          </p:spPr>
        </p:pic>
      </p:grpSp>
      <p:sp>
        <p:nvSpPr>
          <p:cNvPr id="39" name="Google Shape;39;p3"/>
          <p:cNvSpPr txBox="1"/>
          <p:nvPr/>
        </p:nvSpPr>
        <p:spPr>
          <a:xfrm>
            <a:off x="1135500" y="27097582"/>
            <a:ext cx="24557700" cy="1878290"/>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SAR’s </a:t>
            </a:r>
            <a:r>
              <a:rPr lang="en-US" sz="2700" i="0" u="none" strike="noStrike" cap="none" dirty="0">
                <a:solidFill>
                  <a:schemeClr val="tx1">
                    <a:lumMod val="75000"/>
                    <a:lumOff val="25000"/>
                  </a:schemeClr>
                </a:solidFill>
                <a:latin typeface="Garamond"/>
                <a:ea typeface="Garamond"/>
                <a:cs typeface="Garamond"/>
                <a:sym typeface="Garamond"/>
              </a:rPr>
              <a:t>sensitivity to water and reliable data collection on cloudy days</a:t>
            </a:r>
            <a:r>
              <a:rPr lang="en-US" sz="2700" dirty="0">
                <a:solidFill>
                  <a:schemeClr val="tx1">
                    <a:lumMod val="75000"/>
                    <a:lumOff val="25000"/>
                  </a:schemeClr>
                </a:solidFill>
                <a:latin typeface="Garamond"/>
                <a:ea typeface="Garamond"/>
                <a:cs typeface="Garamond"/>
                <a:sym typeface="Garamond"/>
              </a:rPr>
              <a:t> make it a valuable source of data for mapping inundation in Alaska. </a:t>
            </a:r>
            <a:endParaRPr sz="2700" i="0" u="none" strike="noStrike" cap="none" dirty="0">
              <a:solidFill>
                <a:schemeClr val="tx1">
                  <a:lumMod val="75000"/>
                  <a:lumOff val="25000"/>
                </a:schemeClr>
              </a:solidFill>
              <a:latin typeface="Garamond"/>
              <a:ea typeface="Garamond"/>
              <a:cs typeface="Garamond"/>
              <a:sym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Landsat</a:t>
            </a:r>
            <a:r>
              <a:rPr lang="en-US" sz="2700" i="0" u="none" strike="noStrike" cap="none" dirty="0">
                <a:solidFill>
                  <a:schemeClr val="tx1">
                    <a:lumMod val="75000"/>
                    <a:lumOff val="25000"/>
                  </a:schemeClr>
                </a:solidFill>
                <a:latin typeface="Garamond"/>
                <a:ea typeface="Garamond"/>
                <a:cs typeface="Garamond"/>
                <a:sym typeface="Garamond"/>
              </a:rPr>
              <a:t> 8 OLI and Planet Imagery were limited by cloud cover and detection of inundation below canopy cover, but were helpful for validating Sentinel-1 C-SAR classifications. </a:t>
            </a:r>
            <a:endParaRPr sz="2700" i="0" u="none" strike="noStrike" cap="none" dirty="0">
              <a:solidFill>
                <a:schemeClr val="tx1">
                  <a:lumMod val="75000"/>
                  <a:lumOff val="25000"/>
                </a:schemeClr>
              </a:solidFill>
              <a:latin typeface="Garamond"/>
              <a:ea typeface="Garamond"/>
              <a:cs typeface="Garamond"/>
              <a:sym typeface="Garamond"/>
            </a:endParaRPr>
          </a:p>
          <a:p>
            <a:pPr marL="457200" lvl="0" indent="-457200" algn="just">
              <a:lnSpc>
                <a:spcPct val="90000"/>
              </a:lnSpc>
              <a:spcBef>
                <a:spcPts val="1800"/>
              </a:spcBef>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a:ea typeface="Garamond"/>
                <a:cs typeface="Garamond"/>
                <a:sym typeface="Garamond"/>
              </a:rPr>
              <a:t>This algorithm allows for the efficient production of inundation maps in Alaska that can supplement current wetland mapping efforts.</a:t>
            </a:r>
            <a:endParaRPr sz="2700" dirty="0">
              <a:solidFill>
                <a:schemeClr val="tx1">
                  <a:lumMod val="75000"/>
                  <a:lumOff val="25000"/>
                </a:schemeClr>
              </a:solidFill>
              <a:latin typeface="Garamond"/>
              <a:ea typeface="Garamond"/>
              <a:cs typeface="Garamond"/>
              <a:sym typeface="Garamond"/>
            </a:endParaRPr>
          </a:p>
        </p:txBody>
      </p:sp>
      <p:sp>
        <p:nvSpPr>
          <p:cNvPr id="27" name="Google Shape;27;p3"/>
          <p:cNvSpPr txBox="1"/>
          <p:nvPr/>
        </p:nvSpPr>
        <p:spPr>
          <a:xfrm>
            <a:off x="4939848" y="16065590"/>
            <a:ext cx="1304254" cy="394451"/>
          </a:xfrm>
          <a:prstGeom prst="rect">
            <a:avLst/>
          </a:prstGeom>
          <a:noFill/>
          <a:ln>
            <a:noFill/>
          </a:ln>
        </p:spPr>
        <p:txBody>
          <a:bodyPr spcFirstLastPara="1" wrap="square" lIns="91425" tIns="45700" rIns="91425" bIns="45700" anchor="t" anchorCtr="0">
            <a:noAutofit/>
          </a:bodyPr>
          <a:lstStyle/>
          <a:p>
            <a:r>
              <a:rPr lang="en-US" sz="1600" dirty="0">
                <a:solidFill>
                  <a:schemeClr val="tx1">
                    <a:lumMod val="75000"/>
                    <a:lumOff val="25000"/>
                  </a:schemeClr>
                </a:solidFill>
                <a:latin typeface="Garamond" panose="02020404030301010803" pitchFamily="18" charset="0"/>
              </a:rPr>
              <a:t>Modeling site</a:t>
            </a:r>
          </a:p>
          <a:p>
            <a:r>
              <a:rPr lang="en-US" sz="4400" dirty="0">
                <a:solidFill>
                  <a:schemeClr val="tx1">
                    <a:lumMod val="75000"/>
                    <a:lumOff val="25000"/>
                  </a:schemeClr>
                </a:solidFill>
              </a:rPr>
              <a:t/>
            </a:r>
            <a:br>
              <a:rPr lang="en-US" sz="4400" dirty="0">
                <a:solidFill>
                  <a:schemeClr val="tx1">
                    <a:lumMod val="75000"/>
                    <a:lumOff val="25000"/>
                  </a:schemeClr>
                </a:solidFill>
              </a:rPr>
            </a:br>
            <a:endParaRPr sz="1400" b="0" i="0" u="none" strike="noStrike" cap="none" dirty="0">
              <a:solidFill>
                <a:schemeClr val="tx1">
                  <a:lumMod val="75000"/>
                  <a:lumOff val="25000"/>
                </a:schemeClr>
              </a:solidFill>
              <a:sym typeface="Arial"/>
            </a:endParaRPr>
          </a:p>
        </p:txBody>
      </p:sp>
      <p:sp>
        <p:nvSpPr>
          <p:cNvPr id="28" name="Google Shape;28;p3"/>
          <p:cNvSpPr txBox="1"/>
          <p:nvPr/>
        </p:nvSpPr>
        <p:spPr>
          <a:xfrm>
            <a:off x="887514" y="4970823"/>
            <a:ext cx="11516347"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Abstract</a:t>
            </a:r>
            <a:endParaRPr sz="1400" b="0" i="0" u="none" strike="noStrike" cap="none" dirty="0">
              <a:solidFill>
                <a:srgbClr val="2E8654"/>
              </a:solidFill>
              <a:sym typeface="Arial"/>
            </a:endParaRPr>
          </a:p>
        </p:txBody>
      </p:sp>
      <p:sp>
        <p:nvSpPr>
          <p:cNvPr id="29" name="Google Shape;29;p3"/>
          <p:cNvSpPr txBox="1"/>
          <p:nvPr/>
        </p:nvSpPr>
        <p:spPr>
          <a:xfrm>
            <a:off x="13595075" y="4965907"/>
            <a:ext cx="8229600"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Objectives</a:t>
            </a:r>
            <a:endParaRPr sz="1400" b="0" i="0" u="none" strike="noStrike" cap="none" dirty="0">
              <a:solidFill>
                <a:srgbClr val="000000"/>
              </a:solidFill>
              <a:latin typeface="Arial"/>
              <a:ea typeface="Arial"/>
              <a:cs typeface="Arial"/>
              <a:sym typeface="Arial"/>
            </a:endParaRPr>
          </a:p>
        </p:txBody>
      </p:sp>
      <p:sp>
        <p:nvSpPr>
          <p:cNvPr id="30" name="Google Shape;30;p3"/>
          <p:cNvSpPr txBox="1"/>
          <p:nvPr/>
        </p:nvSpPr>
        <p:spPr>
          <a:xfrm>
            <a:off x="887514" y="12605858"/>
            <a:ext cx="8229600" cy="76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Study Area</a:t>
            </a:r>
            <a:endParaRPr sz="1400" b="0" i="0" u="none" strike="noStrike" cap="none" dirty="0">
              <a:solidFill>
                <a:srgbClr val="000000"/>
              </a:solidFill>
              <a:latin typeface="Arial"/>
              <a:ea typeface="Arial"/>
              <a:cs typeface="Arial"/>
              <a:sym typeface="Arial"/>
            </a:endParaRPr>
          </a:p>
        </p:txBody>
      </p:sp>
      <p:sp>
        <p:nvSpPr>
          <p:cNvPr id="31" name="Google Shape;31;p3"/>
          <p:cNvSpPr txBox="1"/>
          <p:nvPr/>
        </p:nvSpPr>
        <p:spPr>
          <a:xfrm>
            <a:off x="7733446" y="12522044"/>
            <a:ext cx="5266185" cy="76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Earth Observations</a:t>
            </a:r>
            <a:endParaRPr sz="1400" b="0" i="0" u="none" strike="noStrike" cap="none" dirty="0">
              <a:solidFill>
                <a:srgbClr val="000000"/>
              </a:solidFill>
              <a:latin typeface="Arial"/>
              <a:ea typeface="Arial"/>
              <a:cs typeface="Arial"/>
              <a:sym typeface="Arial"/>
            </a:endParaRPr>
          </a:p>
        </p:txBody>
      </p:sp>
      <p:grpSp>
        <p:nvGrpSpPr>
          <p:cNvPr id="4" name="Group 3"/>
          <p:cNvGrpSpPr/>
          <p:nvPr/>
        </p:nvGrpSpPr>
        <p:grpSpPr>
          <a:xfrm>
            <a:off x="8393071" y="29761697"/>
            <a:ext cx="8229600" cy="4058913"/>
            <a:chOff x="19216406" y="30054808"/>
            <a:chExt cx="8229600" cy="3353926"/>
          </a:xfrm>
        </p:grpSpPr>
        <p:sp>
          <p:nvSpPr>
            <p:cNvPr id="32" name="Google Shape;32;p3"/>
            <p:cNvSpPr txBox="1"/>
            <p:nvPr/>
          </p:nvSpPr>
          <p:spPr>
            <a:xfrm>
              <a:off x="19254839" y="30695000"/>
              <a:ext cx="7534200" cy="2713734"/>
            </a:xfrm>
            <a:prstGeom prst="rect">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Bruce Chapman</a:t>
              </a:r>
              <a:r>
                <a:rPr lang="en-US" sz="2700" b="0" i="0" u="none" strike="noStrike" cap="none" dirty="0">
                  <a:solidFill>
                    <a:schemeClr val="tx1">
                      <a:lumMod val="75000"/>
                      <a:lumOff val="25000"/>
                    </a:schemeClr>
                  </a:solidFill>
                  <a:latin typeface="Garamond"/>
                  <a:ea typeface="Garamond"/>
                  <a:cs typeface="Garamond"/>
                  <a:sym typeface="Garamond"/>
                </a:rPr>
                <a:t>, NASA Jet Propulsion Laboratory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25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Megan Lang</a:t>
              </a:r>
              <a:r>
                <a:rPr lang="en-US" sz="2700" b="0" i="0" u="none" strike="noStrike" cap="none" dirty="0">
                  <a:solidFill>
                    <a:schemeClr val="tx1">
                      <a:lumMod val="75000"/>
                      <a:lumOff val="25000"/>
                    </a:schemeClr>
                  </a:solidFill>
                  <a:latin typeface="Garamond"/>
                  <a:ea typeface="Garamond"/>
                  <a:cs typeface="Garamond"/>
                  <a:sym typeface="Garamond"/>
                </a:rPr>
                <a:t>, US FWS, National Wetlands Inventory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25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Jeremy Nicoll</a:t>
              </a:r>
              <a:r>
                <a:rPr lang="en-US" sz="2700" b="0" i="0" u="none" strike="noStrike" cap="none" dirty="0">
                  <a:solidFill>
                    <a:schemeClr val="tx1">
                      <a:lumMod val="75000"/>
                      <a:lumOff val="25000"/>
                    </a:schemeClr>
                  </a:solidFill>
                  <a:latin typeface="Garamond"/>
                  <a:ea typeface="Garamond"/>
                  <a:cs typeface="Garamond"/>
                  <a:sym typeface="Garamond"/>
                </a:rPr>
                <a:t>, Alaska Satellite Facility</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25000"/>
                </a:lnSpc>
                <a:spcBef>
                  <a:spcPts val="0"/>
                </a:spcBef>
                <a:spcAft>
                  <a:spcPts val="0"/>
                </a:spcAft>
                <a:buClr>
                  <a:srgbClr val="3F3F3F"/>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Franz Meyer</a:t>
              </a:r>
              <a:r>
                <a:rPr lang="en-US" sz="2700" b="0" i="0" u="none" strike="noStrike" cap="none" dirty="0">
                  <a:solidFill>
                    <a:schemeClr val="tx1">
                      <a:lumMod val="75000"/>
                      <a:lumOff val="25000"/>
                    </a:schemeClr>
                  </a:solidFill>
                  <a:latin typeface="Garamond"/>
                  <a:ea typeface="Garamond"/>
                  <a:cs typeface="Garamond"/>
                  <a:sym typeface="Garamond"/>
                </a:rPr>
                <a:t>, Alaska Satellite </a:t>
              </a:r>
              <a:r>
                <a:rPr lang="en-US" sz="2700" b="0" i="0" u="none" strike="noStrike" cap="none" dirty="0" smtClean="0">
                  <a:solidFill>
                    <a:schemeClr val="tx1">
                      <a:lumMod val="75000"/>
                      <a:lumOff val="25000"/>
                    </a:schemeClr>
                  </a:solidFill>
                  <a:latin typeface="Garamond"/>
                  <a:ea typeface="Garamond"/>
                  <a:cs typeface="Garamond"/>
                  <a:sym typeface="Garamond"/>
                </a:rPr>
                <a:t>Facility</a:t>
              </a:r>
            </a:p>
            <a:p>
              <a:pPr>
                <a:lnSpc>
                  <a:spcPct val="125000"/>
                </a:lnSpc>
                <a:buClr>
                  <a:srgbClr val="3F3F3F"/>
                </a:buClr>
                <a:buSzPts val="2700"/>
              </a:pPr>
              <a:r>
                <a:rPr lang="en-US" sz="2400" dirty="0">
                  <a:solidFill>
                    <a:schemeClr val="tx1">
                      <a:lumMod val="75000"/>
                      <a:lumOff val="25000"/>
                    </a:schemeClr>
                  </a:solidFill>
                  <a:latin typeface="Garamond" panose="02020404030301010803" pitchFamily="18" charset="0"/>
                </a:rPr>
                <a:t>This material contains modified Copernicus Sentinel data </a:t>
              </a:r>
              <a:r>
                <a:rPr lang="en-US" sz="2400" dirty="0" smtClean="0">
                  <a:solidFill>
                    <a:schemeClr val="tx1">
                      <a:lumMod val="75000"/>
                      <a:lumOff val="25000"/>
                    </a:schemeClr>
                  </a:solidFill>
                  <a:latin typeface="Garamond" panose="02020404030301010803" pitchFamily="18" charset="0"/>
                </a:rPr>
                <a:t>(2017), </a:t>
              </a:r>
              <a:r>
                <a:rPr lang="en-US" sz="2400" dirty="0">
                  <a:solidFill>
                    <a:schemeClr val="tx1">
                      <a:lumMod val="75000"/>
                      <a:lumOff val="25000"/>
                    </a:schemeClr>
                  </a:solidFill>
                  <a:latin typeface="Garamond" panose="02020404030301010803" pitchFamily="18" charset="0"/>
                </a:rPr>
                <a:t>processed by ESA. </a:t>
              </a:r>
            </a:p>
            <a:p>
              <a:pPr marL="0" marR="0" lvl="0" indent="0" algn="l" rtl="0">
                <a:lnSpc>
                  <a:spcPct val="150000"/>
                </a:lnSpc>
                <a:spcBef>
                  <a:spcPts val="0"/>
                </a:spcBef>
                <a:spcAft>
                  <a:spcPts val="0"/>
                </a:spcAft>
                <a:buClr>
                  <a:srgbClr val="3F3F3F"/>
                </a:buClr>
                <a:buSzPts val="2700"/>
                <a:buFont typeface="Arial"/>
                <a:buNone/>
              </a:pPr>
              <a:endParaRPr sz="2700" b="0" i="0" u="none" strike="noStrike" cap="none" dirty="0">
                <a:solidFill>
                  <a:schemeClr val="tx1">
                    <a:lumMod val="75000"/>
                    <a:lumOff val="25000"/>
                  </a:schemeClr>
                </a:solidFill>
                <a:latin typeface="Garamond"/>
                <a:ea typeface="Garamond"/>
                <a:cs typeface="Garamond"/>
                <a:sym typeface="Garamond"/>
              </a:endParaRPr>
            </a:p>
            <a:p>
              <a:pPr marL="45720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chemeClr val="tx1">
                    <a:lumMod val="75000"/>
                    <a:lumOff val="25000"/>
                  </a:schemeClr>
                </a:solidFill>
                <a:latin typeface="Garamond"/>
                <a:ea typeface="Garamond"/>
                <a:cs typeface="Garamond"/>
                <a:sym typeface="Garamond"/>
              </a:endParaRPr>
            </a:p>
          </p:txBody>
        </p:sp>
        <p:sp>
          <p:nvSpPr>
            <p:cNvPr id="33" name="Google Shape;33;p3"/>
            <p:cNvSpPr txBox="1"/>
            <p:nvPr/>
          </p:nvSpPr>
          <p:spPr>
            <a:xfrm>
              <a:off x="19216406" y="30054808"/>
              <a:ext cx="8229600" cy="71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Acknowledgements</a:t>
              </a:r>
              <a:endParaRPr sz="1400" b="0" i="0" u="none" strike="noStrike" cap="none" dirty="0">
                <a:solidFill>
                  <a:srgbClr val="000000"/>
                </a:solidFill>
                <a:latin typeface="Arial"/>
                <a:ea typeface="Arial"/>
                <a:cs typeface="Arial"/>
                <a:sym typeface="Arial"/>
              </a:endParaRPr>
            </a:p>
          </p:txBody>
        </p:sp>
      </p:grpSp>
      <p:sp>
        <p:nvSpPr>
          <p:cNvPr id="34" name="Google Shape;34;p3"/>
          <p:cNvSpPr txBox="1"/>
          <p:nvPr/>
        </p:nvSpPr>
        <p:spPr>
          <a:xfrm>
            <a:off x="914399" y="26407311"/>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Conclusions</a:t>
            </a:r>
            <a:endParaRPr sz="1400" b="0" i="0" u="none" strike="noStrike" cap="none" dirty="0">
              <a:solidFill>
                <a:srgbClr val="000000"/>
              </a:solidFill>
              <a:latin typeface="Arial"/>
              <a:ea typeface="Arial"/>
              <a:cs typeface="Arial"/>
              <a:sym typeface="Arial"/>
            </a:endParaRPr>
          </a:p>
        </p:txBody>
      </p:sp>
      <p:sp>
        <p:nvSpPr>
          <p:cNvPr id="35" name="Google Shape;35;p3"/>
          <p:cNvSpPr txBox="1"/>
          <p:nvPr/>
        </p:nvSpPr>
        <p:spPr>
          <a:xfrm>
            <a:off x="955288" y="5644707"/>
            <a:ext cx="12207819" cy="7145079"/>
          </a:xfrm>
          <a:prstGeom prst="rect">
            <a:avLst/>
          </a:prstGeom>
          <a:noFill/>
          <a:ln>
            <a:noFill/>
          </a:ln>
        </p:spPr>
        <p:txBody>
          <a:bodyPr spcFirstLastPara="1" wrap="square" lIns="91425" tIns="45700" rIns="91425" bIns="45700" anchor="t" anchorCtr="0">
            <a:noAutofit/>
          </a:bodyPr>
          <a:lstStyle/>
          <a:p>
            <a:pPr algn="just">
              <a:lnSpc>
                <a:spcPct val="90000"/>
              </a:lnSpc>
              <a:spcBef>
                <a:spcPts val="1800"/>
              </a:spcBef>
            </a:pPr>
            <a:r>
              <a:rPr lang="en-US" sz="26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Alaska’s wetlands cover approximately one third of the state and provide a multitude of ecosystem services, including nutrient retention, water purification, and provision of habitat for fish, wildlife, and vegetation. The temporal variation in wetland inundation affects these ecosystem functions, and for effective wetland policy and management, it is important to track patterns and changes in inundation. In collaboration with the US Fish and Wildlife Service (</a:t>
            </a:r>
            <a:r>
              <a:rPr lang="en-US" sz="2600" dirty="0" smtClean="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USFWS) and the Alaska </a:t>
            </a:r>
            <a:r>
              <a:rPr lang="en-US" sz="26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Satellite Facility (ASF</a:t>
            </a:r>
            <a:r>
              <a:rPr lang="en-US" sz="2600" dirty="0" smtClean="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a:t>
            </a:r>
            <a:r>
              <a:rPr lang="en-US" sz="26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the fall 2018 NASA DEVELOP Alaska Ecological Forecasting team produced an inundation tool to detect and classify inundation extent in Alaska’s wetlands from C-band synthetic aperture radar (C-SAR) data. The team used Earth observation products, including Sentinel-1 C-SAR, Landsat 8 Operational Land Imager (OLI), </a:t>
            </a:r>
            <a:r>
              <a:rPr lang="en-US" sz="2600"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PlanetScope</a:t>
            </a:r>
            <a:r>
              <a:rPr lang="en-US" sz="26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and </a:t>
            </a:r>
            <a:r>
              <a:rPr lang="en-US" sz="2600"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RapidEye</a:t>
            </a:r>
            <a:r>
              <a:rPr lang="en-US" sz="26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satellite imagery, to create the tool’s </a:t>
            </a:r>
            <a:r>
              <a:rPr lang="en-US" sz="2600"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thresholding</a:t>
            </a:r>
            <a:r>
              <a:rPr lang="en-US" sz="26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algorithm and generate land cover classifications for validation. The inundation tool effectively mapped wetland inundation due to SAR imagery’s sensitivity to water and reliable data collection on cloudy days. The optical datasets, Landsat 8 OLI and high resolution Planet imagery, were limited by cloud cover and detection of inundation below vegetation and canopy cover but were helpful for visual validations of Sentinel-1 C-SAR classifications.  The tool’s ability to map wetland inundation can support the development and refinement of National Wetland Inventory (NWI) wetland maps in Alaska and build the capacity of operational federal programs to use SAR. </a:t>
            </a:r>
            <a:endParaRPr lang="en-US" sz="2600" dirty="0">
              <a:solidFill>
                <a:schemeClr val="tx1">
                  <a:lumMod val="75000"/>
                  <a:lumOff val="25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36" name="Google Shape;36;p3"/>
          <p:cNvSpPr txBox="1"/>
          <p:nvPr/>
        </p:nvSpPr>
        <p:spPr>
          <a:xfrm>
            <a:off x="16408400" y="34696400"/>
            <a:ext cx="10109200" cy="8128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Century Gothic"/>
                <a:ea typeface="Century Gothic"/>
                <a:cs typeface="Century Gothic"/>
                <a:sym typeface="Century Gothic"/>
              </a:rPr>
              <a:t>California </a:t>
            </a:r>
            <a:r>
              <a:rPr lang="en-US" sz="4000" b="0" i="0" u="none" strike="noStrike" cap="none" dirty="0">
                <a:solidFill>
                  <a:schemeClr val="lt1"/>
                </a:solidFill>
                <a:latin typeface="Century Gothic" panose="020B0502020202020204" pitchFamily="34" charset="0"/>
                <a:ea typeface="Century Gothic"/>
                <a:cs typeface="Century Gothic"/>
                <a:sym typeface="Century Gothic"/>
              </a:rPr>
              <a:t>–</a:t>
            </a:r>
            <a:r>
              <a:rPr lang="en-US" sz="4000" b="0" i="0" u="none" strike="noStrike" cap="none" dirty="0">
                <a:solidFill>
                  <a:schemeClr val="lt1"/>
                </a:solidFill>
                <a:latin typeface="Century Gothic"/>
                <a:ea typeface="Century Gothic"/>
                <a:cs typeface="Century Gothic"/>
                <a:sym typeface="Century Gothic"/>
              </a:rPr>
              <a:t> JPL | Fall 2018</a:t>
            </a:r>
            <a:endParaRPr sz="4000" b="0" i="0" u="none" strike="noStrike" cap="none" dirty="0">
              <a:solidFill>
                <a:schemeClr val="lt1"/>
              </a:solidFill>
              <a:latin typeface="Century Gothic"/>
              <a:ea typeface="Century Gothic"/>
              <a:cs typeface="Century Gothic"/>
              <a:sym typeface="Century Gothic"/>
            </a:endParaRPr>
          </a:p>
        </p:txBody>
      </p:sp>
      <p:sp>
        <p:nvSpPr>
          <p:cNvPr id="37" name="Google Shape;37;p3"/>
          <p:cNvSpPr txBox="1"/>
          <p:nvPr/>
        </p:nvSpPr>
        <p:spPr>
          <a:xfrm>
            <a:off x="3522133" y="34696400"/>
            <a:ext cx="11354452" cy="79586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Century Gothic"/>
                <a:ea typeface="Century Gothic"/>
                <a:cs typeface="Century Gothic"/>
                <a:sym typeface="Century Gothic"/>
              </a:rPr>
              <a:t>Alaska Ecological Forecasting</a:t>
            </a:r>
            <a:endParaRPr sz="4000" b="0" i="0" u="none" strike="noStrike" cap="none" dirty="0">
              <a:solidFill>
                <a:schemeClr val="lt1"/>
              </a:solidFill>
              <a:latin typeface="Century Gothic"/>
              <a:ea typeface="Century Gothic"/>
              <a:cs typeface="Century Gothic"/>
              <a:sym typeface="Century Gothic"/>
            </a:endParaRPr>
          </a:p>
        </p:txBody>
      </p:sp>
      <p:sp>
        <p:nvSpPr>
          <p:cNvPr id="38" name="Google Shape;38;p3"/>
          <p:cNvSpPr txBox="1">
            <a:spLocks noGrp="1"/>
          </p:cNvSpPr>
          <p:nvPr>
            <p:ph type="body" idx="1"/>
          </p:nvPr>
        </p:nvSpPr>
        <p:spPr>
          <a:xfrm>
            <a:off x="637953" y="525426"/>
            <a:ext cx="17497647" cy="3184894"/>
          </a:xfrm>
          <a:prstGeom prst="rect">
            <a:avLst/>
          </a:prstGeom>
          <a:noFill/>
          <a:ln>
            <a:noFill/>
          </a:ln>
        </p:spPr>
        <p:txBody>
          <a:bodyPr spcFirstLastPara="1" wrap="square" lIns="91425" tIns="45700" rIns="91425" bIns="45700" anchor="ctr" anchorCtr="0">
            <a:noAutofit/>
          </a:bodyPr>
          <a:lstStyle/>
          <a:p>
            <a:pPr indent="0"/>
            <a:r>
              <a:rPr lang="en-US" dirty="0"/>
              <a:t>Automated Wetland Hydroperiod Mapping by Integrating Optical Satellite Imagery and Synthetic Aperture Radar</a:t>
            </a:r>
            <a:endParaRPr dirty="0"/>
          </a:p>
          <a:p>
            <a:endParaRPr dirty="0"/>
          </a:p>
        </p:txBody>
      </p:sp>
      <p:sp>
        <p:nvSpPr>
          <p:cNvPr id="40" name="Google Shape;40;p3"/>
          <p:cNvSpPr txBox="1"/>
          <p:nvPr/>
        </p:nvSpPr>
        <p:spPr>
          <a:xfrm>
            <a:off x="13525500" y="5921258"/>
            <a:ext cx="12581450" cy="3857185"/>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90000"/>
              </a:lnSpc>
              <a:spcBef>
                <a:spcPts val="0"/>
              </a:spcBef>
              <a:spcAft>
                <a:spcPts val="0"/>
              </a:spcAft>
              <a:buClr>
                <a:srgbClr val="2E8654"/>
              </a:buClr>
              <a:buSzPts val="2700"/>
              <a:buFont typeface="Wingdings 3" panose="05040102010807070707" pitchFamily="18" charset="2"/>
              <a:buChar char=""/>
            </a:pPr>
            <a:r>
              <a:rPr lang="en-US" sz="2700" b="1" i="0" u="none" strike="noStrike" cap="none" dirty="0">
                <a:solidFill>
                  <a:srgbClr val="2E8654"/>
                </a:solidFill>
                <a:latin typeface="Garamond"/>
                <a:ea typeface="Garamond"/>
                <a:cs typeface="Garamond"/>
                <a:sym typeface="Garamond"/>
              </a:rPr>
              <a:t>Create</a:t>
            </a:r>
            <a:r>
              <a:rPr lang="en-US" sz="2700" b="0" i="0" u="none" strike="noStrike" cap="none" dirty="0">
                <a:solidFill>
                  <a:srgbClr val="2E8654"/>
                </a:solidFill>
                <a:latin typeface="Garamond"/>
                <a:ea typeface="Garamond"/>
                <a:cs typeface="Garamond"/>
                <a:sym typeface="Garamond"/>
              </a:rPr>
              <a:t> </a:t>
            </a:r>
            <a:r>
              <a:rPr lang="en-US" sz="2700" b="0" i="0" u="none" strike="noStrike" cap="none" dirty="0">
                <a:solidFill>
                  <a:schemeClr val="tx1">
                    <a:lumMod val="75000"/>
                    <a:lumOff val="25000"/>
                  </a:schemeClr>
                </a:solidFill>
                <a:latin typeface="Garamond"/>
                <a:ea typeface="Garamond"/>
                <a:cs typeface="Garamond"/>
                <a:sym typeface="Garamond"/>
              </a:rPr>
              <a:t>algorithm to detect wetland inundation extent from Sentinel-1 C-band SAR data</a:t>
            </a:r>
            <a:endParaRPr sz="1400" b="0" i="0" u="none" strike="noStrike" cap="none" dirty="0">
              <a:solidFill>
                <a:schemeClr val="tx1">
                  <a:lumMod val="75000"/>
                  <a:lumOff val="25000"/>
                </a:schemeClr>
              </a:solidFill>
              <a:sym typeface="Arial"/>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b="1" i="0" u="none" strike="noStrike" cap="none" dirty="0">
                <a:solidFill>
                  <a:srgbClr val="2E8654"/>
                </a:solidFill>
                <a:latin typeface="Garamond"/>
                <a:ea typeface="Garamond"/>
                <a:cs typeface="Garamond"/>
                <a:sym typeface="Garamond"/>
              </a:rPr>
              <a:t>Validate</a:t>
            </a:r>
            <a:r>
              <a:rPr lang="en-US" sz="2700" b="0" i="0" u="none" strike="noStrike" cap="none" dirty="0">
                <a:solidFill>
                  <a:srgbClr val="7FB662"/>
                </a:solidFill>
                <a:latin typeface="Garamond"/>
                <a:ea typeface="Garamond"/>
                <a:cs typeface="Garamond"/>
                <a:sym typeface="Garamond"/>
              </a:rPr>
              <a:t> </a:t>
            </a:r>
            <a:r>
              <a:rPr lang="en-US" sz="2700" b="0" i="0" u="none" strike="noStrike" cap="none" dirty="0">
                <a:solidFill>
                  <a:schemeClr val="tx1">
                    <a:lumMod val="75000"/>
                    <a:lumOff val="25000"/>
                  </a:schemeClr>
                </a:solidFill>
                <a:latin typeface="Garamond"/>
                <a:ea typeface="Garamond"/>
                <a:cs typeface="Garamond"/>
                <a:sym typeface="Garamond"/>
              </a:rPr>
              <a:t>algorithm using optical imagery</a:t>
            </a: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b="1" i="0" u="none" strike="noStrike" cap="none" dirty="0">
                <a:solidFill>
                  <a:srgbClr val="2E8654"/>
                </a:solidFill>
                <a:latin typeface="Garamond"/>
                <a:ea typeface="Garamond"/>
                <a:cs typeface="Garamond"/>
                <a:sym typeface="Garamond"/>
              </a:rPr>
              <a:t>Integrate</a:t>
            </a:r>
            <a:r>
              <a:rPr lang="en-US" sz="2700" b="0" i="0" u="none" strike="noStrike" cap="none" dirty="0">
                <a:solidFill>
                  <a:srgbClr val="7FB662"/>
                </a:solidFill>
                <a:latin typeface="Garamond"/>
                <a:ea typeface="Garamond"/>
                <a:cs typeface="Garamond"/>
                <a:sym typeface="Garamond"/>
              </a:rPr>
              <a:t> </a:t>
            </a:r>
            <a:r>
              <a:rPr lang="en-US" sz="2700" b="0" i="0" u="none" strike="noStrike" cap="none" dirty="0">
                <a:solidFill>
                  <a:schemeClr val="tx1">
                    <a:lumMod val="75000"/>
                    <a:lumOff val="25000"/>
                  </a:schemeClr>
                </a:solidFill>
                <a:latin typeface="Garamond"/>
                <a:ea typeface="Garamond"/>
                <a:cs typeface="Garamond"/>
                <a:sym typeface="Garamond"/>
              </a:rPr>
              <a:t>algorithm with the Alaska Satellite F</a:t>
            </a:r>
            <a:r>
              <a:rPr lang="en-US" sz="2700" dirty="0">
                <a:solidFill>
                  <a:schemeClr val="tx1">
                    <a:lumMod val="75000"/>
                    <a:lumOff val="25000"/>
                  </a:schemeClr>
                </a:solidFill>
                <a:latin typeface="Garamond"/>
                <a:ea typeface="Garamond"/>
                <a:cs typeface="Garamond"/>
                <a:sym typeface="Garamond"/>
              </a:rPr>
              <a:t>a</a:t>
            </a:r>
            <a:r>
              <a:rPr lang="en-US" sz="2700" b="0" i="0" u="none" strike="noStrike" cap="none" dirty="0">
                <a:solidFill>
                  <a:schemeClr val="tx1">
                    <a:lumMod val="75000"/>
                    <a:lumOff val="25000"/>
                  </a:schemeClr>
                </a:solidFill>
                <a:latin typeface="Garamond"/>
                <a:ea typeface="Garamond"/>
                <a:cs typeface="Garamond"/>
                <a:sym typeface="Garamond"/>
              </a:rPr>
              <a:t>cility SAR processing tool, HyP3</a:t>
            </a:r>
            <a:endParaRPr sz="2700" b="0" i="0" u="none" strike="noStrike" cap="none" dirty="0">
              <a:solidFill>
                <a:schemeClr val="tx1">
                  <a:lumMod val="75000"/>
                  <a:lumOff val="25000"/>
                </a:schemeClr>
              </a:solidFill>
              <a:latin typeface="Garamond"/>
              <a:ea typeface="Garamond"/>
              <a:cs typeface="Garamond"/>
              <a:sym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b="1" dirty="0">
                <a:solidFill>
                  <a:srgbClr val="2E8654"/>
                </a:solidFill>
                <a:latin typeface="Garamond"/>
                <a:ea typeface="Garamond"/>
                <a:cs typeface="Garamond"/>
                <a:sym typeface="Garamond"/>
              </a:rPr>
              <a:t>Enhance</a:t>
            </a:r>
            <a:r>
              <a:rPr lang="en-US" sz="2700" dirty="0">
                <a:solidFill>
                  <a:srgbClr val="3F3F3F"/>
                </a:solidFill>
                <a:latin typeface="Garamond"/>
                <a:ea typeface="Garamond"/>
                <a:cs typeface="Garamond"/>
                <a:sym typeface="Garamond"/>
              </a:rPr>
              <a:t> </a:t>
            </a:r>
            <a:r>
              <a:rPr lang="en-US" sz="2700" dirty="0">
                <a:solidFill>
                  <a:schemeClr val="tx1">
                    <a:lumMod val="75000"/>
                    <a:lumOff val="25000"/>
                  </a:schemeClr>
                </a:solidFill>
                <a:latin typeface="Garamond"/>
                <a:ea typeface="Garamond"/>
                <a:cs typeface="Garamond"/>
                <a:sym typeface="Garamond"/>
              </a:rPr>
              <a:t>the National Wetland Inventory’s mapping capability through inundation map generation</a:t>
            </a:r>
            <a:endParaRPr sz="2700" dirty="0">
              <a:solidFill>
                <a:schemeClr val="tx1">
                  <a:lumMod val="75000"/>
                  <a:lumOff val="25000"/>
                </a:schemeClr>
              </a:solidFill>
              <a:latin typeface="Garamond"/>
              <a:ea typeface="Garamond"/>
              <a:cs typeface="Garamond"/>
              <a:sym typeface="Garamond"/>
            </a:endParaRPr>
          </a:p>
        </p:txBody>
      </p:sp>
      <p:grpSp>
        <p:nvGrpSpPr>
          <p:cNvPr id="41" name="Google Shape;41;p3"/>
          <p:cNvGrpSpPr/>
          <p:nvPr/>
        </p:nvGrpSpPr>
        <p:grpSpPr>
          <a:xfrm>
            <a:off x="10479842" y="14435994"/>
            <a:ext cx="2508300" cy="2237139"/>
            <a:chOff x="21586900" y="16230238"/>
            <a:chExt cx="2508300" cy="2237139"/>
          </a:xfrm>
        </p:grpSpPr>
        <p:pic>
          <p:nvPicPr>
            <p:cNvPr id="42" name="Google Shape;42;p3"/>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a:off x="21768701" y="16714514"/>
              <a:ext cx="2144698" cy="1752863"/>
            </a:xfrm>
            <a:prstGeom prst="rect">
              <a:avLst/>
            </a:prstGeom>
            <a:noFill/>
            <a:ln>
              <a:noFill/>
            </a:ln>
          </p:spPr>
        </p:pic>
        <p:sp>
          <p:nvSpPr>
            <p:cNvPr id="43" name="Google Shape;43;p3"/>
            <p:cNvSpPr txBox="1"/>
            <p:nvPr/>
          </p:nvSpPr>
          <p:spPr>
            <a:xfrm>
              <a:off x="21586900" y="16230238"/>
              <a:ext cx="2508300" cy="70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Landsat 8 OLI</a:t>
              </a:r>
              <a:endParaRPr sz="2700" b="1" i="0" u="none" strike="noStrike" cap="none" dirty="0">
                <a:solidFill>
                  <a:schemeClr val="tx1">
                    <a:lumMod val="75000"/>
                    <a:lumOff val="25000"/>
                  </a:schemeClr>
                </a:solidFill>
                <a:latin typeface="Garamond"/>
                <a:ea typeface="Garamond"/>
                <a:cs typeface="Garamond"/>
                <a:sym typeface="Garamond"/>
              </a:endParaRPr>
            </a:p>
          </p:txBody>
        </p:sp>
      </p:grpSp>
      <p:grpSp>
        <p:nvGrpSpPr>
          <p:cNvPr id="2" name="Group 1"/>
          <p:cNvGrpSpPr/>
          <p:nvPr/>
        </p:nvGrpSpPr>
        <p:grpSpPr>
          <a:xfrm>
            <a:off x="8316006" y="17043630"/>
            <a:ext cx="4542600" cy="1965019"/>
            <a:chOff x="20556982" y="17194094"/>
            <a:chExt cx="4542600" cy="1965019"/>
          </a:xfrm>
        </p:grpSpPr>
        <p:pic>
          <p:nvPicPr>
            <p:cNvPr id="44" name="Google Shape;44;p3"/>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21598557" y="17807437"/>
              <a:ext cx="2459450" cy="1351676"/>
            </a:xfrm>
            <a:prstGeom prst="rect">
              <a:avLst/>
            </a:prstGeom>
            <a:noFill/>
            <a:ln>
              <a:noFill/>
            </a:ln>
          </p:spPr>
        </p:pic>
        <p:sp>
          <p:nvSpPr>
            <p:cNvPr id="46" name="Google Shape;46;p3"/>
            <p:cNvSpPr txBox="1"/>
            <p:nvPr/>
          </p:nvSpPr>
          <p:spPr>
            <a:xfrm>
              <a:off x="20556982" y="17194094"/>
              <a:ext cx="4542600" cy="508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1" i="0" u="none" strike="noStrike" cap="none" dirty="0" err="1">
                  <a:solidFill>
                    <a:schemeClr val="tx1">
                      <a:lumMod val="75000"/>
                      <a:lumOff val="25000"/>
                    </a:schemeClr>
                  </a:solidFill>
                  <a:latin typeface="Garamond"/>
                  <a:ea typeface="Garamond"/>
                  <a:cs typeface="Garamond"/>
                  <a:sym typeface="Garamond"/>
                </a:rPr>
                <a:t>PlanetScope</a:t>
              </a:r>
              <a:r>
                <a:rPr lang="en-US" sz="2700" b="1" i="0" u="none" strike="noStrike" cap="none" dirty="0">
                  <a:solidFill>
                    <a:schemeClr val="tx1">
                      <a:lumMod val="75000"/>
                      <a:lumOff val="25000"/>
                    </a:schemeClr>
                  </a:solidFill>
                  <a:latin typeface="Garamond"/>
                  <a:ea typeface="Garamond"/>
                  <a:cs typeface="Garamond"/>
                  <a:sym typeface="Garamond"/>
                </a:rPr>
                <a:t> &amp; </a:t>
              </a:r>
              <a:r>
                <a:rPr lang="en-US" sz="2700" b="1" i="0" u="none" strike="noStrike" cap="none" dirty="0" err="1" smtClean="0">
                  <a:solidFill>
                    <a:schemeClr val="tx1">
                      <a:lumMod val="75000"/>
                      <a:lumOff val="25000"/>
                    </a:schemeClr>
                  </a:solidFill>
                  <a:latin typeface="Garamond"/>
                  <a:ea typeface="Garamond"/>
                  <a:cs typeface="Garamond"/>
                  <a:sym typeface="Garamond"/>
                </a:rPr>
                <a:t>RapidEye</a:t>
              </a:r>
              <a:endParaRPr sz="1400" b="1" i="0" u="none" strike="noStrike" cap="none" dirty="0">
                <a:solidFill>
                  <a:schemeClr val="tx1">
                    <a:lumMod val="75000"/>
                    <a:lumOff val="25000"/>
                  </a:schemeClr>
                </a:solidFill>
              </a:endParaRPr>
            </a:p>
          </p:txBody>
        </p:sp>
      </p:grpSp>
      <p:grpSp>
        <p:nvGrpSpPr>
          <p:cNvPr id="53" name="Google Shape;53;p3"/>
          <p:cNvGrpSpPr/>
          <p:nvPr/>
        </p:nvGrpSpPr>
        <p:grpSpPr>
          <a:xfrm>
            <a:off x="7751259" y="13776336"/>
            <a:ext cx="2728148" cy="2179558"/>
            <a:chOff x="23975921" y="16230599"/>
            <a:chExt cx="2728148" cy="2179558"/>
          </a:xfrm>
        </p:grpSpPr>
        <p:pic>
          <p:nvPicPr>
            <p:cNvPr id="54" name="Google Shape;54;p3"/>
            <p:cNvPicPr preferRelativeResize="0"/>
            <p:nvPr/>
          </p:nvPicPr>
          <p:blipFill rotWithShape="1">
            <a:blip r:embed="rId8" cstate="email">
              <a:alphaModFix/>
              <a:extLst>
                <a:ext uri="{28A0092B-C50C-407E-A947-70E740481C1C}">
                  <a14:useLocalDpi xmlns:a14="http://schemas.microsoft.com/office/drawing/2010/main" val="0"/>
                </a:ext>
              </a:extLst>
            </a:blip>
            <a:srcRect/>
            <a:stretch/>
          </p:blipFill>
          <p:spPr>
            <a:xfrm>
              <a:off x="24270449" y="16657282"/>
              <a:ext cx="2139093" cy="1752875"/>
            </a:xfrm>
            <a:prstGeom prst="rect">
              <a:avLst/>
            </a:prstGeom>
            <a:noFill/>
            <a:ln>
              <a:noFill/>
            </a:ln>
          </p:spPr>
        </p:pic>
        <p:sp>
          <p:nvSpPr>
            <p:cNvPr id="55" name="Google Shape;55;p3"/>
            <p:cNvSpPr txBox="1"/>
            <p:nvPr/>
          </p:nvSpPr>
          <p:spPr>
            <a:xfrm>
              <a:off x="23975921" y="16230599"/>
              <a:ext cx="2728148" cy="52072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dirty="0">
                  <a:solidFill>
                    <a:schemeClr val="tx1">
                      <a:lumMod val="75000"/>
                      <a:lumOff val="25000"/>
                    </a:schemeClr>
                  </a:solidFill>
                  <a:latin typeface="Garamond"/>
                  <a:ea typeface="Garamond"/>
                  <a:cs typeface="Garamond"/>
                  <a:sym typeface="Garamond"/>
                </a:rPr>
                <a:t>Sentinel-1 C-SAR</a:t>
              </a:r>
              <a:endParaRPr sz="2700" b="1" i="0" u="none" strike="noStrike" cap="none" dirty="0">
                <a:solidFill>
                  <a:schemeClr val="tx1">
                    <a:lumMod val="75000"/>
                    <a:lumOff val="25000"/>
                  </a:schemeClr>
                </a:solidFill>
                <a:latin typeface="Garamond"/>
                <a:ea typeface="Garamond"/>
                <a:cs typeface="Garamond"/>
                <a:sym typeface="Garamond"/>
              </a:endParaRPr>
            </a:p>
          </p:txBody>
        </p:sp>
      </p:grpSp>
      <p:sp>
        <p:nvSpPr>
          <p:cNvPr id="62" name="Google Shape;62;p3"/>
          <p:cNvSpPr txBox="1"/>
          <p:nvPr/>
        </p:nvSpPr>
        <p:spPr>
          <a:xfrm>
            <a:off x="1031496" y="25204879"/>
            <a:ext cx="4146900" cy="64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Figure 1: </a:t>
            </a:r>
            <a:r>
              <a:rPr lang="en-US" sz="1800" dirty="0">
                <a:solidFill>
                  <a:schemeClr val="tx1">
                    <a:lumMod val="75000"/>
                    <a:lumOff val="25000"/>
                  </a:schemeClr>
                </a:solidFill>
                <a:latin typeface="Garamond"/>
                <a:ea typeface="Garamond"/>
                <a:cs typeface="Garamond"/>
                <a:sym typeface="Garamond"/>
              </a:rPr>
              <a:t>Inundation extent or  areas open water and inundated vegetation (in white) derived from Sentinel-1 C-SAR data.  </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66" name="Google Shape;66;p3"/>
          <p:cNvSpPr txBox="1"/>
          <p:nvPr/>
        </p:nvSpPr>
        <p:spPr>
          <a:xfrm>
            <a:off x="13553957" y="8880759"/>
            <a:ext cx="114078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Methodology</a:t>
            </a:r>
            <a:endParaRPr sz="1400" b="0" i="0" u="none" strike="noStrike" cap="none" dirty="0">
              <a:solidFill>
                <a:srgbClr val="000000"/>
              </a:solidFill>
              <a:latin typeface="Arial"/>
              <a:ea typeface="Arial"/>
              <a:cs typeface="Arial"/>
              <a:sym typeface="Arial"/>
            </a:endParaRPr>
          </a:p>
        </p:txBody>
      </p:sp>
      <p:grpSp>
        <p:nvGrpSpPr>
          <p:cNvPr id="5" name="Group 4"/>
          <p:cNvGrpSpPr/>
          <p:nvPr/>
        </p:nvGrpSpPr>
        <p:grpSpPr>
          <a:xfrm>
            <a:off x="1000175" y="29762795"/>
            <a:ext cx="8229600" cy="2448744"/>
            <a:chOff x="11058399" y="29783146"/>
            <a:chExt cx="8229600" cy="2448744"/>
          </a:xfrm>
        </p:grpSpPr>
        <p:pic>
          <p:nvPicPr>
            <p:cNvPr id="67" name="Google Shape;67;p3"/>
            <p:cNvPicPr preferRelativeResize="0"/>
            <p:nvPr/>
          </p:nvPicPr>
          <p:blipFill rotWithShape="1">
            <a:blip r:embed="rId9" cstate="email">
              <a:alphaModFix/>
              <a:extLst>
                <a:ext uri="{28A0092B-C50C-407E-A947-70E740481C1C}">
                  <a14:useLocalDpi xmlns:a14="http://schemas.microsoft.com/office/drawing/2010/main" val="0"/>
                </a:ext>
              </a:extLst>
            </a:blip>
            <a:srcRect/>
            <a:stretch/>
          </p:blipFill>
          <p:spPr>
            <a:xfrm>
              <a:off x="16350116" y="30044038"/>
              <a:ext cx="1489200" cy="1772876"/>
            </a:xfrm>
            <a:prstGeom prst="rect">
              <a:avLst/>
            </a:prstGeom>
            <a:noFill/>
            <a:ln>
              <a:noFill/>
            </a:ln>
          </p:spPr>
        </p:pic>
        <p:sp>
          <p:nvSpPr>
            <p:cNvPr id="68" name="Google Shape;68;p3"/>
            <p:cNvSpPr txBox="1"/>
            <p:nvPr/>
          </p:nvSpPr>
          <p:spPr>
            <a:xfrm>
              <a:off x="11251900" y="30558850"/>
              <a:ext cx="5342400" cy="1673040"/>
            </a:xfrm>
            <a:prstGeom prst="rect">
              <a:avLst/>
            </a:prstGeom>
            <a:noFill/>
            <a:ln>
              <a:noFill/>
            </a:ln>
          </p:spPr>
          <p:txBody>
            <a:bodyPr spcFirstLastPara="1" wrap="square" lIns="91425" tIns="91425" rIns="91425" bIns="91425" anchor="t" anchorCtr="0">
              <a:noAutofit/>
            </a:bodyPr>
            <a:lstStyle/>
            <a:p>
              <a:pPr marL="457200" marR="0" lvl="0" indent="-457200" rtl="0">
                <a:lnSpc>
                  <a:spcPct val="90000"/>
                </a:lnSpc>
                <a:spcBef>
                  <a:spcPts val="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panose="02020404030301010803" pitchFamily="18" charset="0"/>
                  <a:ea typeface="Garamond"/>
                  <a:cs typeface="Garamond"/>
                  <a:sym typeface="Garamond"/>
                </a:rPr>
                <a:t>US Fish and Wildlife Service, National Wetlands Inventory</a:t>
              </a:r>
              <a:endParaRPr sz="2700" dirty="0">
                <a:solidFill>
                  <a:schemeClr val="tx1">
                    <a:lumMod val="75000"/>
                    <a:lumOff val="25000"/>
                  </a:schemeClr>
                </a:solidFill>
                <a:latin typeface="Garamond" panose="02020404030301010803" pitchFamily="18" charset="0"/>
                <a:ea typeface="Garamond"/>
                <a:cs typeface="Garamond"/>
              </a:endParaRPr>
            </a:p>
            <a:p>
              <a:pPr marL="457200" marR="0" lvl="0" indent="-457200" algn="just" rtl="0">
                <a:lnSpc>
                  <a:spcPct val="90000"/>
                </a:lnSpc>
                <a:spcBef>
                  <a:spcPts val="1800"/>
                </a:spcBef>
                <a:spcAft>
                  <a:spcPts val="0"/>
                </a:spcAft>
                <a:buClr>
                  <a:srgbClr val="2E8654"/>
                </a:buClr>
                <a:buSzPts val="2700"/>
                <a:buFont typeface="Wingdings 3" panose="05040102010807070707" pitchFamily="18" charset="2"/>
                <a:buChar char="}"/>
              </a:pPr>
              <a:r>
                <a:rPr lang="en-US" sz="2700" dirty="0">
                  <a:solidFill>
                    <a:schemeClr val="tx1">
                      <a:lumMod val="75000"/>
                      <a:lumOff val="25000"/>
                    </a:schemeClr>
                  </a:solidFill>
                  <a:latin typeface="Garamond" panose="02020404030301010803" pitchFamily="18" charset="0"/>
                  <a:ea typeface="Garamond"/>
                  <a:cs typeface="Garamond"/>
                  <a:sym typeface="Garamond"/>
                </a:rPr>
                <a:t>Alaska </a:t>
              </a:r>
              <a:r>
                <a:rPr lang="en-US" sz="2700" b="0" i="0" u="none" strike="noStrike" cap="none" dirty="0">
                  <a:solidFill>
                    <a:schemeClr val="tx1">
                      <a:lumMod val="75000"/>
                      <a:lumOff val="25000"/>
                    </a:schemeClr>
                  </a:solidFill>
                  <a:latin typeface="Garamond" panose="02020404030301010803" pitchFamily="18" charset="0"/>
                  <a:ea typeface="Garamond"/>
                  <a:cs typeface="Garamond"/>
                  <a:sym typeface="Garamond"/>
                </a:rPr>
                <a:t>Satellite Facility</a:t>
              </a:r>
              <a:endParaRPr sz="1400" b="0" i="0" u="none" strike="noStrike" cap="none" dirty="0">
                <a:solidFill>
                  <a:schemeClr val="tx1">
                    <a:lumMod val="75000"/>
                    <a:lumOff val="25000"/>
                  </a:schemeClr>
                </a:solidFill>
                <a:latin typeface="Garamond" panose="02020404030301010803" pitchFamily="18" charset="0"/>
                <a:sym typeface="Arial"/>
              </a:endParaRPr>
            </a:p>
            <a:p>
              <a:pPr marL="0" marR="0" lvl="0" indent="0" algn="just" rtl="0">
                <a:lnSpc>
                  <a:spcPct val="90000"/>
                </a:lnSpc>
                <a:spcBef>
                  <a:spcPts val="18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9" name="Google Shape;69;p3"/>
            <p:cNvSpPr txBox="1"/>
            <p:nvPr/>
          </p:nvSpPr>
          <p:spPr>
            <a:xfrm>
              <a:off x="11058399" y="29783146"/>
              <a:ext cx="8229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Project Partners</a:t>
              </a:r>
              <a:endParaRPr sz="1400" b="0" i="0" u="none" strike="noStrike" cap="none" dirty="0">
                <a:solidFill>
                  <a:srgbClr val="000000"/>
                </a:solidFill>
                <a:latin typeface="Arial"/>
                <a:ea typeface="Arial"/>
                <a:cs typeface="Arial"/>
                <a:sym typeface="Arial"/>
              </a:endParaRPr>
            </a:p>
          </p:txBody>
        </p:sp>
      </p:grpSp>
      <p:grpSp>
        <p:nvGrpSpPr>
          <p:cNvPr id="9" name="Group 8"/>
          <p:cNvGrpSpPr/>
          <p:nvPr/>
        </p:nvGrpSpPr>
        <p:grpSpPr>
          <a:xfrm>
            <a:off x="13381756" y="9538878"/>
            <a:ext cx="12678200" cy="8598210"/>
            <a:chOff x="654075" y="10679641"/>
            <a:chExt cx="12678200" cy="8598210"/>
          </a:xfrm>
        </p:grpSpPr>
        <p:sp>
          <p:nvSpPr>
            <p:cNvPr id="90" name="Google Shape;90;p3"/>
            <p:cNvSpPr txBox="1"/>
            <p:nvPr/>
          </p:nvSpPr>
          <p:spPr>
            <a:xfrm>
              <a:off x="1059300" y="10679650"/>
              <a:ext cx="1305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Input</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1" name="Google Shape;91;p3"/>
            <p:cNvSpPr txBox="1"/>
            <p:nvPr/>
          </p:nvSpPr>
          <p:spPr>
            <a:xfrm>
              <a:off x="3051150" y="10679641"/>
              <a:ext cx="1533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Processing</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2" name="Google Shape;92;p3"/>
            <p:cNvSpPr txBox="1"/>
            <p:nvPr/>
          </p:nvSpPr>
          <p:spPr>
            <a:xfrm>
              <a:off x="5153888" y="10679641"/>
              <a:ext cx="1533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Calibration</a:t>
              </a:r>
              <a:endParaRPr sz="2100" b="1" i="0" u="none" strike="noStrike" cap="none" dirty="0">
                <a:solidFill>
                  <a:schemeClr val="tx1">
                    <a:lumMod val="75000"/>
                    <a:lumOff val="25000"/>
                  </a:schemeClr>
                </a:solidFill>
                <a:latin typeface="Garamond"/>
                <a:ea typeface="Garamond"/>
                <a:cs typeface="Garamond"/>
                <a:sym typeface="Garamond"/>
              </a:endParaRPr>
            </a:p>
            <a:p>
              <a:pPr marL="0" marR="0" lvl="0" indent="0" algn="l" rtl="0">
                <a:lnSpc>
                  <a:spcPct val="100000"/>
                </a:lnSpc>
                <a:spcBef>
                  <a:spcPts val="0"/>
                </a:spcBef>
                <a:spcAft>
                  <a:spcPts val="0"/>
                </a:spcAft>
                <a:buClr>
                  <a:srgbClr val="000000"/>
                </a:buClr>
                <a:buSzPts val="1800"/>
                <a:buFont typeface="Arial"/>
                <a:buNone/>
              </a:pPr>
              <a:endParaRPr sz="2000" b="1" i="0" u="none" strike="noStrike" cap="none" dirty="0">
                <a:solidFill>
                  <a:schemeClr val="tx1">
                    <a:lumMod val="75000"/>
                    <a:lumOff val="25000"/>
                  </a:schemeClr>
                </a:solidFill>
                <a:latin typeface="Garamond"/>
                <a:ea typeface="Garamond"/>
                <a:cs typeface="Garamond"/>
                <a:sym typeface="Garamond"/>
              </a:endParaRPr>
            </a:p>
          </p:txBody>
        </p:sp>
        <p:sp>
          <p:nvSpPr>
            <p:cNvPr id="93" name="Google Shape;93;p3"/>
            <p:cNvSpPr txBox="1"/>
            <p:nvPr/>
          </p:nvSpPr>
          <p:spPr>
            <a:xfrm>
              <a:off x="7214850" y="10679650"/>
              <a:ext cx="17286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Classification</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4" name="Google Shape;94;p3"/>
            <p:cNvSpPr txBox="1"/>
            <p:nvPr/>
          </p:nvSpPr>
          <p:spPr>
            <a:xfrm>
              <a:off x="9282420" y="10679641"/>
              <a:ext cx="15330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dirty="0">
                  <a:solidFill>
                    <a:schemeClr val="tx1">
                      <a:lumMod val="75000"/>
                      <a:lumOff val="25000"/>
                    </a:schemeClr>
                  </a:solidFill>
                  <a:latin typeface="Garamond"/>
                  <a:ea typeface="Garamond"/>
                  <a:cs typeface="Garamond"/>
                  <a:sym typeface="Garamond"/>
                </a:rPr>
                <a:t>Validation</a:t>
              </a:r>
              <a:endParaRPr sz="2100" b="1" i="0" u="none" strike="noStrike" cap="none" dirty="0">
                <a:solidFill>
                  <a:schemeClr val="tx1">
                    <a:lumMod val="75000"/>
                    <a:lumOff val="25000"/>
                  </a:schemeClr>
                </a:solidFill>
                <a:latin typeface="Garamond"/>
                <a:ea typeface="Garamond"/>
                <a:cs typeface="Garamond"/>
                <a:sym typeface="Garamond"/>
              </a:endParaRPr>
            </a:p>
          </p:txBody>
        </p:sp>
        <p:sp>
          <p:nvSpPr>
            <p:cNvPr id="95" name="Google Shape;95;p3"/>
            <p:cNvSpPr txBox="1"/>
            <p:nvPr/>
          </p:nvSpPr>
          <p:spPr>
            <a:xfrm>
              <a:off x="11648910" y="10679641"/>
              <a:ext cx="153300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tx1">
                      <a:lumMod val="75000"/>
                      <a:lumOff val="25000"/>
                    </a:schemeClr>
                  </a:solidFill>
                  <a:latin typeface="Garamond"/>
                  <a:ea typeface="Garamond"/>
                  <a:cs typeface="Garamond"/>
                  <a:sym typeface="Garamond"/>
                </a:rPr>
                <a:t>Output</a:t>
              </a:r>
              <a:endParaRPr sz="2000" b="1" i="0" u="none" strike="noStrike" cap="none" dirty="0">
                <a:solidFill>
                  <a:schemeClr val="tx1">
                    <a:lumMod val="75000"/>
                    <a:lumOff val="25000"/>
                  </a:schemeClr>
                </a:solidFill>
                <a:latin typeface="Garamond"/>
                <a:ea typeface="Garamond"/>
                <a:cs typeface="Garamond"/>
                <a:sym typeface="Garamond"/>
              </a:endParaRPr>
            </a:p>
          </p:txBody>
        </p:sp>
        <p:grpSp>
          <p:nvGrpSpPr>
            <p:cNvPr id="8" name="Group 7"/>
            <p:cNvGrpSpPr/>
            <p:nvPr/>
          </p:nvGrpSpPr>
          <p:grpSpPr>
            <a:xfrm>
              <a:off x="654075" y="11157500"/>
              <a:ext cx="12678200" cy="8120351"/>
              <a:chOff x="654075" y="11157500"/>
              <a:chExt cx="12678200" cy="8120351"/>
            </a:xfrm>
          </p:grpSpPr>
          <p:pic>
            <p:nvPicPr>
              <p:cNvPr id="70" name="Google Shape;70;p3"/>
              <p:cNvPicPr preferRelativeResize="0"/>
              <p:nvPr/>
            </p:nvPicPr>
            <p:blipFill rotWithShape="1">
              <a:blip r:embed="rId10" cstate="email">
                <a:alphaModFix/>
                <a:duotone>
                  <a:schemeClr val="accent6">
                    <a:shade val="45000"/>
                    <a:satMod val="135000"/>
                  </a:schemeClr>
                  <a:prstClr val="white"/>
                </a:duotone>
                <a:extLst>
                  <a:ext uri="{28A0092B-C50C-407E-A947-70E740481C1C}">
                    <a14:useLocalDpi xmlns:a14="http://schemas.microsoft.com/office/drawing/2010/main" val="0"/>
                  </a:ext>
                </a:extLst>
              </a:blip>
              <a:srcRect t="4158"/>
              <a:stretch/>
            </p:blipFill>
            <p:spPr>
              <a:xfrm>
                <a:off x="654075" y="11157500"/>
                <a:ext cx="12678200" cy="8120351"/>
              </a:xfrm>
              <a:prstGeom prst="rect">
                <a:avLst/>
              </a:prstGeom>
              <a:noFill/>
              <a:ln>
                <a:noFill/>
              </a:ln>
            </p:spPr>
          </p:pic>
          <p:sp>
            <p:nvSpPr>
              <p:cNvPr id="71" name="Google Shape;71;p3"/>
              <p:cNvSpPr txBox="1"/>
              <p:nvPr/>
            </p:nvSpPr>
            <p:spPr>
              <a:xfrm>
                <a:off x="1057275" y="11372850"/>
                <a:ext cx="1266900" cy="84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tx1">
                        <a:lumMod val="75000"/>
                        <a:lumOff val="25000"/>
                      </a:schemeClr>
                    </a:solidFill>
                    <a:latin typeface="Garamond"/>
                    <a:ea typeface="Garamond"/>
                    <a:cs typeface="Garamond"/>
                    <a:sym typeface="Garamond"/>
                  </a:rPr>
                  <a:t>Sentinel - 1</a:t>
                </a:r>
                <a:endParaRPr sz="1800" b="1"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C-SAR</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VV VH</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2" name="Google Shape;72;p3"/>
              <p:cNvSpPr txBox="1"/>
              <p:nvPr/>
            </p:nvSpPr>
            <p:spPr>
              <a:xfrm>
                <a:off x="1059275" y="17274300"/>
                <a:ext cx="1305000" cy="6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dirty="0">
                    <a:solidFill>
                      <a:schemeClr val="tx1">
                        <a:lumMod val="75000"/>
                        <a:lumOff val="25000"/>
                      </a:schemeClr>
                    </a:solidFill>
                    <a:latin typeface="Garamond"/>
                    <a:ea typeface="Garamond"/>
                    <a:cs typeface="Garamond"/>
                    <a:sym typeface="Garamond"/>
                  </a:rPr>
                  <a:t>Landsat 8 </a:t>
                </a:r>
                <a:r>
                  <a:rPr lang="en-US" sz="2000" b="0" i="0" u="none" strike="noStrike" cap="none" dirty="0">
                    <a:solidFill>
                      <a:schemeClr val="tx1">
                        <a:lumMod val="75000"/>
                        <a:lumOff val="25000"/>
                      </a:schemeClr>
                    </a:solidFill>
                    <a:latin typeface="Garamond"/>
                    <a:ea typeface="Garamond"/>
                    <a:cs typeface="Garamond"/>
                    <a:sym typeface="Garamond"/>
                  </a:rPr>
                  <a:t>OLI</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73" name="Google Shape;73;p3"/>
              <p:cNvSpPr txBox="1"/>
              <p:nvPr/>
            </p:nvSpPr>
            <p:spPr>
              <a:xfrm>
                <a:off x="1000175" y="18428800"/>
                <a:ext cx="1423200" cy="76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err="1">
                    <a:solidFill>
                      <a:schemeClr val="tx1">
                        <a:lumMod val="75000"/>
                        <a:lumOff val="25000"/>
                      </a:schemeClr>
                    </a:solidFill>
                    <a:latin typeface="Garamond"/>
                    <a:ea typeface="Garamond"/>
                    <a:cs typeface="Garamond"/>
                    <a:sym typeface="Garamond"/>
                  </a:rPr>
                  <a:t>PlanetScope</a:t>
                </a:r>
                <a:endParaRPr sz="1800" b="1"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Optical</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Data</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4" name="Google Shape;74;p3"/>
              <p:cNvSpPr txBox="1"/>
              <p:nvPr/>
            </p:nvSpPr>
            <p:spPr>
              <a:xfrm>
                <a:off x="3136500" y="11394150"/>
                <a:ext cx="1362300" cy="81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UTM Projection</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5" name="Google Shape;75;p3"/>
              <p:cNvSpPr txBox="1"/>
              <p:nvPr/>
            </p:nvSpPr>
            <p:spPr>
              <a:xfrm>
                <a:off x="3073050" y="12462138"/>
                <a:ext cx="1489200" cy="71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700" b="0" i="0" u="none" strike="noStrike" cap="none" dirty="0">
                    <a:solidFill>
                      <a:schemeClr val="tx1">
                        <a:lumMod val="75000"/>
                        <a:lumOff val="25000"/>
                      </a:schemeClr>
                    </a:solidFill>
                    <a:latin typeface="Garamond"/>
                    <a:ea typeface="Garamond"/>
                    <a:cs typeface="Garamond"/>
                    <a:sym typeface="Garamond"/>
                  </a:rPr>
                  <a:t>Image </a:t>
                </a:r>
                <a:r>
                  <a:rPr lang="en-US" sz="1700" b="0" i="0" u="none" strike="noStrike" cap="none" dirty="0" err="1">
                    <a:solidFill>
                      <a:schemeClr val="tx1">
                        <a:lumMod val="75000"/>
                        <a:lumOff val="25000"/>
                      </a:schemeClr>
                    </a:solidFill>
                    <a:latin typeface="Garamond"/>
                    <a:ea typeface="Garamond"/>
                    <a:cs typeface="Garamond"/>
                    <a:sym typeface="Garamond"/>
                  </a:rPr>
                  <a:t>Coregistration</a:t>
                </a:r>
                <a:endParaRPr sz="1700" b="0" i="0" u="none" strike="noStrike" cap="none" dirty="0">
                  <a:solidFill>
                    <a:schemeClr val="tx1">
                      <a:lumMod val="75000"/>
                      <a:lumOff val="25000"/>
                    </a:schemeClr>
                  </a:solidFill>
                  <a:latin typeface="Garamond"/>
                  <a:ea typeface="Garamond"/>
                  <a:cs typeface="Garamond"/>
                  <a:sym typeface="Garamond"/>
                </a:endParaRPr>
              </a:p>
            </p:txBody>
          </p:sp>
          <p:sp>
            <p:nvSpPr>
              <p:cNvPr id="76" name="Google Shape;76;p3"/>
              <p:cNvSpPr txBox="1"/>
              <p:nvPr/>
            </p:nvSpPr>
            <p:spPr>
              <a:xfrm>
                <a:off x="3136500" y="13641075"/>
                <a:ext cx="13623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Subset</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77" name="Google Shape;77;p3"/>
              <p:cNvSpPr txBox="1"/>
              <p:nvPr/>
            </p:nvSpPr>
            <p:spPr>
              <a:xfrm>
                <a:off x="3020700" y="16126139"/>
                <a:ext cx="1593900" cy="5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Multi-Temporal</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Average</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78" name="Google Shape;78;p3"/>
              <p:cNvSpPr txBox="1"/>
              <p:nvPr/>
            </p:nvSpPr>
            <p:spPr>
              <a:xfrm>
                <a:off x="5131275" y="11372850"/>
                <a:ext cx="1626600" cy="81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Multi-Temporal</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Mean Ratio</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79" name="Google Shape;79;p3"/>
              <p:cNvSpPr txBox="1"/>
              <p:nvPr/>
            </p:nvSpPr>
            <p:spPr>
              <a:xfrm>
                <a:off x="5225025" y="12544425"/>
                <a:ext cx="1423200" cy="79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VV / VH</a:t>
                </a:r>
                <a:endParaRPr sz="20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Ratio</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80" name="Google Shape;80;p3"/>
              <p:cNvSpPr txBox="1"/>
              <p:nvPr/>
            </p:nvSpPr>
            <p:spPr>
              <a:xfrm>
                <a:off x="5141475" y="13717275"/>
                <a:ext cx="1593900" cy="76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Average Region</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Brightness</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81" name="Google Shape;81;p3"/>
              <p:cNvSpPr txBox="1"/>
              <p:nvPr/>
            </p:nvSpPr>
            <p:spPr>
              <a:xfrm>
                <a:off x="5171775" y="14822350"/>
                <a:ext cx="1553400" cy="69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Average Pixel</a:t>
                </a:r>
                <a:endParaRPr sz="20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Brightness</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82" name="Google Shape;82;p3"/>
              <p:cNvSpPr txBox="1"/>
              <p:nvPr/>
            </p:nvSpPr>
            <p:spPr>
              <a:xfrm>
                <a:off x="5267325" y="16207125"/>
                <a:ext cx="1362300" cy="58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Normalize</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3" name="Google Shape;83;p3"/>
              <p:cNvSpPr txBox="1"/>
              <p:nvPr/>
            </p:nvSpPr>
            <p:spPr>
              <a:xfrm>
                <a:off x="7334550" y="12287451"/>
                <a:ext cx="1489200" cy="76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VV, VH,</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VV/VH</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4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Thresholds</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4" name="Google Shape;84;p3"/>
              <p:cNvSpPr txBox="1"/>
              <p:nvPr/>
            </p:nvSpPr>
            <p:spPr>
              <a:xfrm>
                <a:off x="7039550" y="13597875"/>
                <a:ext cx="1423200" cy="5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Classification</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Per Date</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5" name="Google Shape;85;p3"/>
              <p:cNvSpPr txBox="1"/>
              <p:nvPr/>
            </p:nvSpPr>
            <p:spPr>
              <a:xfrm>
                <a:off x="7647063" y="14525175"/>
                <a:ext cx="1677900" cy="5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Multi-Temp</a:t>
                </a:r>
                <a:endParaRPr sz="16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500"/>
                  <a:buFont typeface="Arial"/>
                  <a:buNone/>
                </a:pPr>
                <a:r>
                  <a:rPr lang="en-US" sz="1600" b="0" i="0" u="none" strike="noStrike" cap="none" dirty="0">
                    <a:solidFill>
                      <a:schemeClr val="tx1">
                        <a:lumMod val="75000"/>
                        <a:lumOff val="25000"/>
                      </a:schemeClr>
                    </a:solidFill>
                    <a:latin typeface="Garamond"/>
                    <a:ea typeface="Garamond"/>
                    <a:cs typeface="Garamond"/>
                    <a:sym typeface="Garamond"/>
                  </a:rPr>
                  <a:t>Classification</a:t>
                </a:r>
                <a:endParaRPr sz="1600" b="0" i="0" u="none" strike="noStrike" cap="none" dirty="0">
                  <a:solidFill>
                    <a:schemeClr val="tx1">
                      <a:lumMod val="75000"/>
                      <a:lumOff val="25000"/>
                    </a:schemeClr>
                  </a:solidFill>
                  <a:latin typeface="Garamond"/>
                  <a:ea typeface="Garamond"/>
                  <a:cs typeface="Garamond"/>
                  <a:sym typeface="Garamond"/>
                </a:endParaRPr>
              </a:p>
            </p:txBody>
          </p:sp>
          <p:sp>
            <p:nvSpPr>
              <p:cNvPr id="86" name="Google Shape;86;p3"/>
              <p:cNvSpPr txBox="1"/>
              <p:nvPr/>
            </p:nvSpPr>
            <p:spPr>
              <a:xfrm>
                <a:off x="7334550" y="15911725"/>
                <a:ext cx="1533000" cy="76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Refined</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Classification</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87" name="Google Shape;87;p3"/>
              <p:cNvSpPr txBox="1"/>
              <p:nvPr/>
            </p:nvSpPr>
            <p:spPr>
              <a:xfrm>
                <a:off x="9506150" y="13069425"/>
                <a:ext cx="1362300" cy="66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latin typeface="Garamond"/>
                    <a:ea typeface="Garamond"/>
                    <a:cs typeface="Garamond"/>
                    <a:sym typeface="Garamond"/>
                  </a:rPr>
                  <a:t>Accuracy</a:t>
                </a:r>
              </a:p>
              <a:p>
                <a:pPr marL="0" marR="0" lvl="0" indent="0" algn="ctr" rtl="0">
                  <a:lnSpc>
                    <a:spcPct val="100000"/>
                  </a:lnSpc>
                  <a:spcBef>
                    <a:spcPts val="0"/>
                  </a:spcBef>
                  <a:spcAft>
                    <a:spcPts val="0"/>
                  </a:spcAft>
                  <a:buClr>
                    <a:srgbClr val="000000"/>
                  </a:buClr>
                  <a:buSzPts val="1600"/>
                  <a:buFont typeface="Arial"/>
                  <a:buNone/>
                </a:pPr>
                <a:r>
                  <a:rPr lang="en-US" sz="2000" dirty="0">
                    <a:solidFill>
                      <a:schemeClr val="tx1">
                        <a:lumMod val="75000"/>
                        <a:lumOff val="25000"/>
                      </a:schemeClr>
                    </a:solidFill>
                    <a:latin typeface="Garamond"/>
                    <a:ea typeface="Garamond"/>
                    <a:cs typeface="Garamond"/>
                    <a:sym typeface="Garamond"/>
                  </a:rPr>
                  <a:t>Assessment</a:t>
                </a:r>
                <a:endParaRPr sz="2000" b="0" i="0" u="none" strike="noStrike" cap="none" dirty="0">
                  <a:solidFill>
                    <a:schemeClr val="tx1">
                      <a:lumMod val="75000"/>
                      <a:lumOff val="25000"/>
                    </a:schemeClr>
                  </a:solidFill>
                  <a:latin typeface="Garamond"/>
                  <a:ea typeface="Garamond"/>
                  <a:cs typeface="Garamond"/>
                  <a:sym typeface="Garamond"/>
                </a:endParaRPr>
              </a:p>
            </p:txBody>
          </p:sp>
          <p:sp>
            <p:nvSpPr>
              <p:cNvPr id="88" name="Google Shape;88;p3"/>
              <p:cNvSpPr txBox="1"/>
              <p:nvPr/>
            </p:nvSpPr>
            <p:spPr>
              <a:xfrm>
                <a:off x="7429500" y="17269675"/>
                <a:ext cx="1383300" cy="6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dirty="0">
                    <a:solidFill>
                      <a:schemeClr val="tx1">
                        <a:lumMod val="75000"/>
                        <a:lumOff val="25000"/>
                      </a:schemeClr>
                    </a:solidFill>
                    <a:latin typeface="Garamond"/>
                    <a:ea typeface="Garamond"/>
                    <a:cs typeface="Garamond"/>
                    <a:sym typeface="Garamond"/>
                  </a:rPr>
                  <a:t>Landcover</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Classification</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89" name="Google Shape;89;p3"/>
              <p:cNvSpPr txBox="1"/>
              <p:nvPr/>
            </p:nvSpPr>
            <p:spPr>
              <a:xfrm>
                <a:off x="11598525" y="13073325"/>
                <a:ext cx="1423200" cy="84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900" b="1" i="0" u="none" strike="noStrike" cap="none" dirty="0">
                    <a:solidFill>
                      <a:schemeClr val="tx1">
                        <a:lumMod val="75000"/>
                        <a:lumOff val="25000"/>
                      </a:schemeClr>
                    </a:solidFill>
                    <a:latin typeface="Garamond"/>
                    <a:ea typeface="Garamond"/>
                    <a:cs typeface="Garamond"/>
                    <a:sym typeface="Garamond"/>
                  </a:rPr>
                  <a:t>Wetland Inundation Map</a:t>
                </a:r>
                <a:endParaRPr sz="1900" b="1" i="0" u="none" strike="noStrike" cap="none" dirty="0">
                  <a:solidFill>
                    <a:schemeClr val="tx1">
                      <a:lumMod val="75000"/>
                      <a:lumOff val="25000"/>
                    </a:schemeClr>
                  </a:solidFill>
                  <a:latin typeface="Garamond"/>
                  <a:ea typeface="Garamond"/>
                  <a:cs typeface="Garamond"/>
                  <a:sym typeface="Garamond"/>
                </a:endParaRPr>
              </a:p>
            </p:txBody>
          </p:sp>
          <p:sp>
            <p:nvSpPr>
              <p:cNvPr id="96" name="Google Shape;96;p3"/>
              <p:cNvSpPr txBox="1"/>
              <p:nvPr/>
            </p:nvSpPr>
            <p:spPr>
              <a:xfrm>
                <a:off x="7429500" y="18426200"/>
                <a:ext cx="1383300" cy="6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Landcover</a:t>
                </a:r>
                <a:endParaRPr sz="18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Classification</a:t>
                </a:r>
                <a:endParaRPr sz="1800" b="0" i="0" u="none" strike="noStrike" cap="none" dirty="0">
                  <a:solidFill>
                    <a:schemeClr val="tx1">
                      <a:lumMod val="75000"/>
                      <a:lumOff val="25000"/>
                    </a:schemeClr>
                  </a:solidFill>
                  <a:latin typeface="Garamond"/>
                  <a:ea typeface="Garamond"/>
                  <a:cs typeface="Garamond"/>
                  <a:sym typeface="Garamond"/>
                </a:endParaRPr>
              </a:p>
            </p:txBody>
          </p:sp>
        </p:grpSp>
      </p:grpSp>
      <p:sp>
        <p:nvSpPr>
          <p:cNvPr id="98" name="Google Shape;98;p3"/>
          <p:cNvSpPr txBox="1"/>
          <p:nvPr/>
        </p:nvSpPr>
        <p:spPr>
          <a:xfrm>
            <a:off x="16151017" y="29730699"/>
            <a:ext cx="45426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2E8654"/>
                </a:solidFill>
                <a:latin typeface="Century Gothic"/>
                <a:ea typeface="Century Gothic"/>
                <a:cs typeface="Century Gothic"/>
                <a:sym typeface="Century Gothic"/>
              </a:rPr>
              <a:t>Team Members</a:t>
            </a:r>
            <a:endParaRPr sz="1400" b="0" i="0" u="none" strike="noStrike" cap="none" dirty="0">
              <a:solidFill>
                <a:srgbClr val="000000"/>
              </a:solidFill>
              <a:latin typeface="Arial"/>
              <a:ea typeface="Arial"/>
              <a:cs typeface="Arial"/>
              <a:sym typeface="Arial"/>
            </a:endParaRPr>
          </a:p>
        </p:txBody>
      </p:sp>
      <p:pic>
        <p:nvPicPr>
          <p:cNvPr id="1027" name="Picture 3" descr="image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2124" y="21468221"/>
            <a:ext cx="4176272" cy="3609124"/>
          </a:xfrm>
          <a:prstGeom prst="rect">
            <a:avLst/>
          </a:prstGeom>
          <a:noFill/>
          <a:extLst>
            <a:ext uri="{909E8E84-426E-40DD-AFC4-6F175D3DCCD1}">
              <a14:hiddenFill xmlns:a14="http://schemas.microsoft.com/office/drawing/2010/main">
                <a:solidFill>
                  <a:srgbClr val="FFFFFF"/>
                </a:solidFill>
              </a14:hiddenFill>
            </a:ext>
          </a:extLst>
        </p:spPr>
      </p:pic>
      <p:sp>
        <p:nvSpPr>
          <p:cNvPr id="107" name="Google Shape;62;p3"/>
          <p:cNvSpPr txBox="1"/>
          <p:nvPr/>
        </p:nvSpPr>
        <p:spPr>
          <a:xfrm>
            <a:off x="5207535" y="25186613"/>
            <a:ext cx="4146900" cy="6197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Figure </a:t>
            </a:r>
            <a:r>
              <a:rPr lang="en-US" sz="1800" dirty="0">
                <a:solidFill>
                  <a:schemeClr val="tx1">
                    <a:lumMod val="75000"/>
                    <a:lumOff val="25000"/>
                  </a:schemeClr>
                </a:solidFill>
                <a:latin typeface="Garamond"/>
                <a:ea typeface="Garamond"/>
                <a:cs typeface="Garamond"/>
                <a:sym typeface="Garamond"/>
              </a:rPr>
              <a:t>2</a:t>
            </a:r>
            <a:r>
              <a:rPr lang="en-US" sz="1800" b="0" i="0" u="none" strike="noStrike" cap="none" dirty="0">
                <a:solidFill>
                  <a:schemeClr val="tx1">
                    <a:lumMod val="75000"/>
                    <a:lumOff val="25000"/>
                  </a:schemeClr>
                </a:solidFill>
                <a:latin typeface="Garamond"/>
                <a:ea typeface="Garamond"/>
                <a:cs typeface="Garamond"/>
                <a:sym typeface="Garamond"/>
              </a:rPr>
              <a:t>: Dynamic Surface Water Extent model output </a:t>
            </a:r>
            <a:r>
              <a:rPr lang="en-US" sz="1800" dirty="0">
                <a:solidFill>
                  <a:schemeClr val="tx1">
                    <a:lumMod val="75000"/>
                    <a:lumOff val="25000"/>
                  </a:schemeClr>
                </a:solidFill>
                <a:latin typeface="Garamond"/>
                <a:ea typeface="Garamond"/>
                <a:cs typeface="Garamond"/>
                <a:sym typeface="Garamond"/>
              </a:rPr>
              <a:t>on</a:t>
            </a:r>
            <a:r>
              <a:rPr lang="en-US" sz="1800" b="0" i="0" u="none" strike="noStrike" cap="none" dirty="0">
                <a:solidFill>
                  <a:schemeClr val="tx1">
                    <a:lumMod val="75000"/>
                    <a:lumOff val="25000"/>
                  </a:schemeClr>
                </a:solidFill>
                <a:latin typeface="Garamond"/>
                <a:ea typeface="Garamond"/>
                <a:cs typeface="Garamond"/>
                <a:sym typeface="Garamond"/>
              </a:rPr>
              <a:t> Landsat 8 OLI. Areas in white are classified as inundated.</a:t>
            </a:r>
            <a:endParaRPr sz="1800" b="0" i="0" u="none" strike="noStrike" cap="none" dirty="0">
              <a:solidFill>
                <a:schemeClr val="tx1">
                  <a:lumMod val="75000"/>
                  <a:lumOff val="25000"/>
                </a:schemeClr>
              </a:solidFill>
              <a:latin typeface="Garamond"/>
              <a:ea typeface="Garamond"/>
              <a:cs typeface="Garamond"/>
              <a:sym typeface="Garamond"/>
            </a:endParaRPr>
          </a:p>
        </p:txBody>
      </p:sp>
      <p:pic>
        <p:nvPicPr>
          <p:cNvPr id="108" name="Picture 2" descr="https://lh3.googleusercontent.com/dtl5w31Vzxwct2xe2gxbdQ03q-EcUPLHUHcg972n5JzwDvSn8demtx_5kStU2DkqYyNgc1CjjxtUFXlkoqZ40ernVk-ZoMDFnBwLpgF33NfVLTyVppiz-Lr2kkhokLILNiER85YOpX0"/>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521152" y="21495931"/>
            <a:ext cx="3920973" cy="3556488"/>
          </a:xfrm>
          <a:prstGeom prst="rect">
            <a:avLst/>
          </a:prstGeom>
          <a:noFill/>
          <a:extLst>
            <a:ext uri="{909E8E84-426E-40DD-AFC4-6F175D3DCCD1}">
              <a14:hiddenFill xmlns:a14="http://schemas.microsoft.com/office/drawing/2010/main">
                <a:solidFill>
                  <a:srgbClr val="FFFFFF"/>
                </a:solidFill>
              </a14:hiddenFill>
            </a:ext>
          </a:extLst>
        </p:spPr>
      </p:pic>
      <p:sp>
        <p:nvSpPr>
          <p:cNvPr id="109" name="Google Shape;62;p3"/>
          <p:cNvSpPr txBox="1"/>
          <p:nvPr/>
        </p:nvSpPr>
        <p:spPr>
          <a:xfrm>
            <a:off x="9408188" y="25204879"/>
            <a:ext cx="4146900" cy="6594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Figure </a:t>
            </a:r>
            <a:r>
              <a:rPr lang="en-US" sz="1800" dirty="0">
                <a:solidFill>
                  <a:schemeClr val="tx1">
                    <a:lumMod val="75000"/>
                    <a:lumOff val="25000"/>
                  </a:schemeClr>
                </a:solidFill>
                <a:latin typeface="Garamond"/>
                <a:ea typeface="Garamond"/>
                <a:cs typeface="Garamond"/>
                <a:sym typeface="Garamond"/>
              </a:rPr>
              <a:t>3:</a:t>
            </a:r>
            <a:r>
              <a:rPr lang="en-US" sz="1800" b="0" i="0" u="none" strike="noStrike" cap="none" dirty="0">
                <a:solidFill>
                  <a:schemeClr val="tx1">
                    <a:lumMod val="75000"/>
                    <a:lumOff val="25000"/>
                  </a:schemeClr>
                </a:solidFill>
                <a:latin typeface="Garamond"/>
                <a:ea typeface="Garamond"/>
                <a:cs typeface="Garamond"/>
                <a:sym typeface="Garamond"/>
              </a:rPr>
              <a:t> Normalized difference water index for </a:t>
            </a:r>
            <a:r>
              <a:rPr lang="en-US" sz="1800" b="0" i="0" u="none" strike="noStrike" cap="none" dirty="0" err="1">
                <a:solidFill>
                  <a:schemeClr val="tx1">
                    <a:lumMod val="75000"/>
                    <a:lumOff val="25000"/>
                  </a:schemeClr>
                </a:solidFill>
                <a:latin typeface="Garamond"/>
                <a:ea typeface="Garamond"/>
                <a:cs typeface="Garamond"/>
                <a:sym typeface="Garamond"/>
              </a:rPr>
              <a:t>PlanetScope</a:t>
            </a:r>
            <a:r>
              <a:rPr lang="en-US" sz="1800" b="0" i="0" u="none" strike="noStrike" cap="none" dirty="0">
                <a:solidFill>
                  <a:schemeClr val="tx1">
                    <a:lumMod val="75000"/>
                    <a:lumOff val="25000"/>
                  </a:schemeClr>
                </a:solidFill>
                <a:latin typeface="Garamond"/>
                <a:ea typeface="Garamond"/>
                <a:cs typeface="Garamond"/>
                <a:sym typeface="Garamond"/>
              </a:rPr>
              <a:t> image. Brighter areas indicate higher NDWI values. </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0" name="Google Shape;27;p3"/>
          <p:cNvSpPr txBox="1"/>
          <p:nvPr/>
        </p:nvSpPr>
        <p:spPr>
          <a:xfrm>
            <a:off x="942101" y="19787209"/>
            <a:ext cx="10102888" cy="87062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4400"/>
              <a:buFont typeface="Arial"/>
              <a:buNone/>
            </a:pPr>
            <a:r>
              <a:rPr lang="en-US" sz="2600" b="1" i="0" u="none" strike="noStrike" cap="none" dirty="0">
                <a:solidFill>
                  <a:srgbClr val="2E8654"/>
                </a:solidFill>
                <a:latin typeface="Century Gothic" panose="020B0502020202020204" pitchFamily="34" charset="0"/>
                <a:ea typeface="Century Gothic"/>
                <a:cs typeface="Century Gothic"/>
                <a:sym typeface="Century Gothic"/>
              </a:rPr>
              <a:t>Bear Lake: Mapping Temporal Fluctuations in Inundation</a:t>
            </a:r>
          </a:p>
          <a:p>
            <a:pPr marL="0" marR="0" lvl="0" indent="0" rtl="0">
              <a:lnSpc>
                <a:spcPct val="100000"/>
              </a:lnSpc>
              <a:spcBef>
                <a:spcPts val="0"/>
              </a:spcBef>
              <a:spcAft>
                <a:spcPts val="0"/>
              </a:spcAft>
              <a:buClr>
                <a:srgbClr val="000000"/>
              </a:buClr>
              <a:buSzPts val="4400"/>
              <a:buFont typeface="Arial"/>
              <a:buNone/>
            </a:pPr>
            <a:r>
              <a:rPr lang="en-US" sz="2600" b="1" dirty="0">
                <a:solidFill>
                  <a:srgbClr val="2E8654"/>
                </a:solidFill>
                <a:latin typeface="Century Gothic" panose="020B0502020202020204" pitchFamily="34" charset="0"/>
                <a:ea typeface="Century Gothic"/>
                <a:cs typeface="Century Gothic"/>
                <a:sym typeface="Century Gothic"/>
              </a:rPr>
              <a:t>Single Date </a:t>
            </a:r>
            <a:r>
              <a:rPr lang="en-US" sz="2600" b="1" dirty="0" smtClean="0">
                <a:solidFill>
                  <a:srgbClr val="2E8654"/>
                </a:solidFill>
                <a:latin typeface="Century Gothic" panose="020B0502020202020204" pitchFamily="34" charset="0"/>
                <a:ea typeface="Century Gothic"/>
                <a:cs typeface="Century Gothic"/>
                <a:sym typeface="Century Gothic"/>
              </a:rPr>
              <a:t>Classifications</a:t>
            </a:r>
            <a:endParaRPr lang="en-US" sz="2600" b="1" i="0" u="none" strike="noStrike" cap="none" dirty="0">
              <a:solidFill>
                <a:srgbClr val="2E8654"/>
              </a:solidFill>
              <a:latin typeface="Century Gothic" panose="020B0502020202020204" pitchFamily="34" charset="0"/>
              <a:ea typeface="Century Gothic"/>
              <a:cs typeface="Century Gothic"/>
              <a:sym typeface="Century Gothic"/>
            </a:endParaRPr>
          </a:p>
        </p:txBody>
      </p:sp>
      <p:sp>
        <p:nvSpPr>
          <p:cNvPr id="111" name="Google Shape;27;p3"/>
          <p:cNvSpPr txBox="1"/>
          <p:nvPr/>
        </p:nvSpPr>
        <p:spPr>
          <a:xfrm>
            <a:off x="13545399" y="19787209"/>
            <a:ext cx="10811281" cy="790095"/>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rgbClr val="000000"/>
              </a:buClr>
              <a:buSzPts val="4400"/>
              <a:buFont typeface="Arial"/>
              <a:buNone/>
            </a:pPr>
            <a:r>
              <a:rPr lang="en-US" sz="2600" b="1" i="0" u="none" strike="noStrike" cap="none" dirty="0">
                <a:solidFill>
                  <a:srgbClr val="2E8654"/>
                </a:solidFill>
                <a:latin typeface="Century Gothic" panose="020B0502020202020204" pitchFamily="34" charset="0"/>
                <a:ea typeface="Century Gothic"/>
                <a:cs typeface="Century Gothic"/>
                <a:sym typeface="Century Gothic"/>
              </a:rPr>
              <a:t>Bear Lake: Typical Inundation State</a:t>
            </a:r>
          </a:p>
          <a:p>
            <a:pPr marL="0" marR="0" lvl="0" indent="0" rtl="0">
              <a:spcBef>
                <a:spcPts val="0"/>
              </a:spcBef>
              <a:spcAft>
                <a:spcPts val="0"/>
              </a:spcAft>
              <a:buClr>
                <a:srgbClr val="000000"/>
              </a:buClr>
              <a:buSzPts val="4400"/>
              <a:buFont typeface="Arial"/>
              <a:buNone/>
            </a:pPr>
            <a:r>
              <a:rPr lang="en-US" sz="2600" b="1" dirty="0">
                <a:solidFill>
                  <a:srgbClr val="2E8654"/>
                </a:solidFill>
                <a:latin typeface="Century Gothic" panose="020B0502020202020204" pitchFamily="34" charset="0"/>
                <a:ea typeface="Century Gothic"/>
                <a:cs typeface="Century Gothic"/>
                <a:sym typeface="Century Gothic"/>
              </a:rPr>
              <a:t>Multi-Temporal Averages from June 2017 to September 2017</a:t>
            </a:r>
            <a:endParaRPr lang="en-US" sz="2600" b="1" i="0" u="none" strike="noStrike" cap="none" dirty="0">
              <a:solidFill>
                <a:srgbClr val="2E8654"/>
              </a:solidFill>
              <a:latin typeface="Century Gothic" panose="020B0502020202020204" pitchFamily="34" charset="0"/>
              <a:ea typeface="Century Gothic"/>
              <a:cs typeface="Century Gothic"/>
              <a:sym typeface="Century Gothic"/>
            </a:endParaRPr>
          </a:p>
        </p:txBody>
      </p:sp>
      <p:pic>
        <p:nvPicPr>
          <p:cNvPr id="1035" name="Picture 11" descr="https://lh5.googleusercontent.com/JXAFzqYmFk2luiM7Oi3zpVhLhLaIRDXnaI_HneVN9E_4TonEXn7cYZvkjdFw0WLGGswGzpe0I8arKpVlzpBRdg9I8M_JLB9eYBkvqw-c7pFfdetBZ5LX3MZUzue4ScvJZ21xhQjbmeY"/>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24266826" y="20712387"/>
            <a:ext cx="304953" cy="5132509"/>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62;p3"/>
          <p:cNvSpPr txBox="1"/>
          <p:nvPr/>
        </p:nvSpPr>
        <p:spPr>
          <a:xfrm>
            <a:off x="24568160" y="25075273"/>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Open water</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4" name="Google Shape;62;p3"/>
          <p:cNvSpPr txBox="1"/>
          <p:nvPr/>
        </p:nvSpPr>
        <p:spPr>
          <a:xfrm>
            <a:off x="24568160" y="23909688"/>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lumMod val="75000"/>
                    <a:lumOff val="25000"/>
                  </a:schemeClr>
                </a:solidFill>
                <a:latin typeface="Garamond"/>
                <a:ea typeface="Garamond"/>
                <a:cs typeface="Garamond"/>
                <a:sym typeface="Garamond"/>
              </a:rPr>
              <a:t>Not inundated</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5" name="Google Shape;62;p3"/>
          <p:cNvSpPr txBox="1"/>
          <p:nvPr/>
        </p:nvSpPr>
        <p:spPr>
          <a:xfrm>
            <a:off x="24568160" y="22744102"/>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tx1">
                    <a:lumMod val="75000"/>
                    <a:lumOff val="25000"/>
                  </a:schemeClr>
                </a:solidFill>
                <a:latin typeface="Garamond"/>
                <a:ea typeface="Garamond"/>
                <a:cs typeface="Garamond"/>
                <a:sym typeface="Garamond"/>
              </a:rPr>
              <a:t>Inundated</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16" name="Google Shape;62;p3"/>
          <p:cNvSpPr txBox="1"/>
          <p:nvPr/>
        </p:nvSpPr>
        <p:spPr>
          <a:xfrm>
            <a:off x="24568160" y="21578516"/>
            <a:ext cx="1748340" cy="3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tx1">
                    <a:lumMod val="75000"/>
                    <a:lumOff val="25000"/>
                  </a:schemeClr>
                </a:solidFill>
                <a:latin typeface="Garamond"/>
                <a:ea typeface="Garamond"/>
                <a:cs typeface="Garamond"/>
                <a:sym typeface="Garamond"/>
              </a:rPr>
              <a:t>Unclassified</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101" name="Google Shape;101;p3"/>
          <p:cNvSpPr txBox="1"/>
          <p:nvPr/>
        </p:nvSpPr>
        <p:spPr>
          <a:xfrm>
            <a:off x="21520196" y="32698446"/>
            <a:ext cx="2211193" cy="607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Adam Vaccaro</a:t>
            </a:r>
            <a:endParaRPr sz="2700" b="0" i="0" u="none" strike="noStrike" cap="none" dirty="0">
              <a:solidFill>
                <a:schemeClr val="tx1">
                  <a:lumMod val="75000"/>
                  <a:lumOff val="25000"/>
                </a:schemeClr>
              </a:solidFill>
              <a:sym typeface="Arial"/>
            </a:endParaRPr>
          </a:p>
        </p:txBody>
      </p:sp>
      <p:pic>
        <p:nvPicPr>
          <p:cNvPr id="103" name="Google Shape;103;p3"/>
          <p:cNvPicPr preferRelativeResize="0"/>
          <p:nvPr/>
        </p:nvPicPr>
        <p:blipFill rotWithShape="1">
          <a:blip r:embed="rId15">
            <a:alphaModFix/>
            <a:extLst>
              <a:ext uri="{28A0092B-C50C-407E-A947-70E740481C1C}">
                <a14:useLocalDpi xmlns:a14="http://schemas.microsoft.com/office/drawing/2010/main" val="0"/>
              </a:ext>
            </a:extLst>
          </a:blip>
          <a:srcRect/>
          <a:stretch/>
        </p:blipFill>
        <p:spPr>
          <a:xfrm>
            <a:off x="21597090" y="30600794"/>
            <a:ext cx="2057404" cy="2046184"/>
          </a:xfrm>
          <a:prstGeom prst="rect">
            <a:avLst/>
          </a:prstGeom>
          <a:noFill/>
          <a:ln>
            <a:noFill/>
          </a:ln>
        </p:spPr>
      </p:pic>
      <p:pic>
        <p:nvPicPr>
          <p:cNvPr id="12" name="Picture 11"/>
          <p:cNvPicPr>
            <a:picLocks/>
          </p:cNvPicPr>
          <p:nvPr/>
        </p:nvPicPr>
        <p:blipFill>
          <a:blip r:embed="rId16">
            <a:extLst>
              <a:ext uri="{28A0092B-C50C-407E-A947-70E740481C1C}">
                <a14:useLocalDpi xmlns:a14="http://schemas.microsoft.com/office/drawing/2010/main" val="0"/>
              </a:ext>
            </a:extLst>
          </a:blip>
          <a:stretch>
            <a:fillRect/>
          </a:stretch>
        </p:blipFill>
        <p:spPr>
          <a:xfrm>
            <a:off x="21802832" y="30800926"/>
            <a:ext cx="1645920" cy="1645920"/>
          </a:xfrm>
          <a:prstGeom prst="ellipse">
            <a:avLst/>
          </a:prstGeom>
        </p:spPr>
      </p:pic>
      <p:sp>
        <p:nvSpPr>
          <p:cNvPr id="106" name="Google Shape;106;p3"/>
          <p:cNvSpPr txBox="1"/>
          <p:nvPr/>
        </p:nvSpPr>
        <p:spPr>
          <a:xfrm>
            <a:off x="24180835" y="32698446"/>
            <a:ext cx="1773518" cy="50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a:ea typeface="Garamond"/>
                <a:cs typeface="Garamond"/>
                <a:sym typeface="Garamond"/>
              </a:rPr>
              <a:t>Alice Lin</a:t>
            </a:r>
            <a:endParaRPr sz="2700" b="0" i="0" u="none" strike="noStrike" cap="none" dirty="0">
              <a:solidFill>
                <a:schemeClr val="tx1">
                  <a:lumMod val="75000"/>
                  <a:lumOff val="25000"/>
                </a:schemeClr>
              </a:solidFill>
              <a:sym typeface="Arial"/>
            </a:endParaRPr>
          </a:p>
        </p:txBody>
      </p:sp>
      <p:pic>
        <p:nvPicPr>
          <p:cNvPr id="105" name="Google Shape;105;p3"/>
          <p:cNvPicPr preferRelativeResize="0"/>
          <p:nvPr/>
        </p:nvPicPr>
        <p:blipFill rotWithShape="1">
          <a:blip r:embed="rId17">
            <a:alphaModFix/>
            <a:extLst>
              <a:ext uri="{28A0092B-C50C-407E-A947-70E740481C1C}">
                <a14:useLocalDpi xmlns:a14="http://schemas.microsoft.com/office/drawing/2010/main" val="0"/>
              </a:ext>
            </a:extLst>
          </a:blip>
          <a:srcRect/>
          <a:stretch/>
        </p:blipFill>
        <p:spPr>
          <a:xfrm>
            <a:off x="24024619" y="30586601"/>
            <a:ext cx="2057400" cy="2048256"/>
          </a:xfrm>
          <a:prstGeom prst="rect">
            <a:avLst/>
          </a:prstGeom>
          <a:noFill/>
          <a:ln>
            <a:noFill/>
          </a:ln>
        </p:spPr>
      </p:pic>
      <p:pic>
        <p:nvPicPr>
          <p:cNvPr id="13" name="Picture 12"/>
          <p:cNvPicPr>
            <a:picLocks/>
          </p:cNvPicPr>
          <p:nvPr/>
        </p:nvPicPr>
        <p:blipFill>
          <a:blip r:embed="rId18">
            <a:extLst>
              <a:ext uri="{28A0092B-C50C-407E-A947-70E740481C1C}">
                <a14:useLocalDpi xmlns:a14="http://schemas.microsoft.com/office/drawing/2010/main" val="0"/>
              </a:ext>
            </a:extLst>
          </a:blip>
          <a:stretch>
            <a:fillRect/>
          </a:stretch>
        </p:blipFill>
        <p:spPr>
          <a:xfrm>
            <a:off x="24230359" y="30787769"/>
            <a:ext cx="1645920" cy="1645920"/>
          </a:xfrm>
          <a:prstGeom prst="ellipse">
            <a:avLst/>
          </a:prstGeom>
        </p:spPr>
      </p:pic>
      <p:sp>
        <p:nvSpPr>
          <p:cNvPr id="99" name="Google Shape;99;p3"/>
          <p:cNvSpPr txBox="1"/>
          <p:nvPr/>
        </p:nvSpPr>
        <p:spPr>
          <a:xfrm>
            <a:off x="16004137" y="32698446"/>
            <a:ext cx="2872200" cy="124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panose="02020404030301010803" pitchFamily="18" charset="0"/>
                <a:ea typeface="Garamond"/>
                <a:cs typeface="Garamond"/>
                <a:sym typeface="Garamond"/>
              </a:rPr>
              <a:t>Annemarie Peacock</a:t>
            </a:r>
            <a:endParaRPr sz="2700" b="0" i="0" u="none" strike="noStrike" cap="none" dirty="0">
              <a:solidFill>
                <a:schemeClr val="tx1">
                  <a:lumMod val="75000"/>
                  <a:lumOff val="25000"/>
                </a:schemeClr>
              </a:solidFill>
              <a:latin typeface="Garamond" panose="02020404030301010803" pitchFamily="18" charset="0"/>
              <a:sym typeface="Arial"/>
            </a:endParaRPr>
          </a:p>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a:solidFill>
                  <a:schemeClr val="tx1">
                    <a:lumMod val="75000"/>
                    <a:lumOff val="25000"/>
                  </a:schemeClr>
                </a:solidFill>
                <a:latin typeface="Garamond" panose="02020404030301010803" pitchFamily="18" charset="0"/>
                <a:ea typeface="Garamond"/>
                <a:cs typeface="Garamond"/>
                <a:sym typeface="Garamond"/>
              </a:rPr>
              <a:t>Project Lead</a:t>
            </a:r>
            <a:endParaRPr sz="2700" b="0" i="0" u="none" strike="noStrike" cap="none" dirty="0">
              <a:solidFill>
                <a:schemeClr val="tx1">
                  <a:lumMod val="75000"/>
                  <a:lumOff val="25000"/>
                </a:schemeClr>
              </a:solidFill>
              <a:latin typeface="Garamond" panose="02020404030301010803" pitchFamily="18" charset="0"/>
              <a:sym typeface="Arial"/>
            </a:endParaRPr>
          </a:p>
        </p:txBody>
      </p:sp>
      <p:pic>
        <p:nvPicPr>
          <p:cNvPr id="104" name="Google Shape;104;p3"/>
          <p:cNvPicPr preferRelativeResize="0"/>
          <p:nvPr/>
        </p:nvPicPr>
        <p:blipFill rotWithShape="1">
          <a:blip r:embed="rId15">
            <a:alphaModFix/>
            <a:extLst>
              <a:ext uri="{28A0092B-C50C-407E-A947-70E740481C1C}">
                <a14:useLocalDpi xmlns:a14="http://schemas.microsoft.com/office/drawing/2010/main" val="0"/>
              </a:ext>
            </a:extLst>
          </a:blip>
          <a:srcRect/>
          <a:stretch/>
        </p:blipFill>
        <p:spPr>
          <a:xfrm>
            <a:off x="16411535" y="30600794"/>
            <a:ext cx="2057404" cy="2046184"/>
          </a:xfrm>
          <a:prstGeom prst="rect">
            <a:avLst/>
          </a:prstGeom>
          <a:noFill/>
          <a:ln>
            <a:noFill/>
          </a:ln>
        </p:spPr>
      </p:pic>
      <p:pic>
        <p:nvPicPr>
          <p:cNvPr id="1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6617277" y="30800926"/>
            <a:ext cx="1645920" cy="1645920"/>
          </a:xfrm>
          <a:prstGeom prst="ellipse">
            <a:avLst/>
          </a:prstGeom>
        </p:spPr>
      </p:pic>
      <p:sp>
        <p:nvSpPr>
          <p:cNvPr id="100" name="Google Shape;100;p3"/>
          <p:cNvSpPr txBox="1"/>
          <p:nvPr/>
        </p:nvSpPr>
        <p:spPr>
          <a:xfrm>
            <a:off x="19204793" y="32698446"/>
            <a:ext cx="1986946" cy="4589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F3F3F"/>
              </a:buClr>
              <a:buSzPts val="2700"/>
              <a:buFont typeface="Arial"/>
              <a:buNone/>
            </a:pPr>
            <a:r>
              <a:rPr lang="en-US" sz="2700" b="0" i="0" u="none" strike="noStrike" cap="none" dirty="0" err="1">
                <a:solidFill>
                  <a:schemeClr val="tx1">
                    <a:lumMod val="75000"/>
                    <a:lumOff val="25000"/>
                  </a:schemeClr>
                </a:solidFill>
                <a:latin typeface="Garamond"/>
                <a:ea typeface="Garamond"/>
                <a:cs typeface="Garamond"/>
                <a:sym typeface="Garamond"/>
              </a:rPr>
              <a:t>Briant</a:t>
            </a:r>
            <a:r>
              <a:rPr lang="en-US" sz="2700" b="0" i="0" u="none" strike="noStrike" cap="none" dirty="0">
                <a:solidFill>
                  <a:schemeClr val="tx1">
                    <a:lumMod val="75000"/>
                    <a:lumOff val="25000"/>
                  </a:schemeClr>
                </a:solidFill>
                <a:latin typeface="Garamond"/>
                <a:ea typeface="Garamond"/>
                <a:cs typeface="Garamond"/>
                <a:sym typeface="Garamond"/>
              </a:rPr>
              <a:t> </a:t>
            </a:r>
            <a:r>
              <a:rPr lang="en-US" sz="2700" b="0" i="0" u="none" strike="noStrike" cap="none" dirty="0" err="1">
                <a:solidFill>
                  <a:schemeClr val="tx1">
                    <a:lumMod val="75000"/>
                    <a:lumOff val="25000"/>
                  </a:schemeClr>
                </a:solidFill>
                <a:latin typeface="Garamond"/>
                <a:ea typeface="Garamond"/>
                <a:cs typeface="Garamond"/>
                <a:sym typeface="Garamond"/>
              </a:rPr>
              <a:t>Fabela</a:t>
            </a:r>
            <a:endParaRPr sz="2700" b="0" i="0" u="none" strike="noStrike" cap="none" dirty="0">
              <a:solidFill>
                <a:schemeClr val="tx1">
                  <a:lumMod val="75000"/>
                  <a:lumOff val="25000"/>
                </a:schemeClr>
              </a:solidFill>
              <a:latin typeface="Garamond"/>
              <a:ea typeface="Garamond"/>
              <a:cs typeface="Garamond"/>
              <a:sym typeface="Garamond"/>
            </a:endParaRPr>
          </a:p>
          <a:p>
            <a:pPr marL="0" marR="0" lvl="0" indent="0" algn="ctr" rtl="0">
              <a:lnSpc>
                <a:spcPct val="100000"/>
              </a:lnSpc>
              <a:spcBef>
                <a:spcPts val="0"/>
              </a:spcBef>
              <a:spcAft>
                <a:spcPts val="0"/>
              </a:spcAft>
              <a:buClr>
                <a:srgbClr val="3F3F3F"/>
              </a:buClr>
              <a:buSzPts val="2700"/>
              <a:buFont typeface="Arial"/>
              <a:buNone/>
            </a:pPr>
            <a:endParaRPr sz="2700" b="0" i="0" u="none" strike="noStrike" cap="none" dirty="0">
              <a:solidFill>
                <a:schemeClr val="tx1">
                  <a:lumMod val="75000"/>
                  <a:lumOff val="25000"/>
                </a:schemeClr>
              </a:solidFill>
              <a:latin typeface="Garamond"/>
              <a:ea typeface="Garamond"/>
              <a:cs typeface="Garamond"/>
              <a:sym typeface="Garamond"/>
            </a:endParaRPr>
          </a:p>
        </p:txBody>
      </p:sp>
      <p:pic>
        <p:nvPicPr>
          <p:cNvPr id="102" name="Google Shape;102;p3"/>
          <p:cNvPicPr preferRelativeResize="0"/>
          <p:nvPr/>
        </p:nvPicPr>
        <p:blipFill rotWithShape="1">
          <a:blip r:embed="rId15">
            <a:alphaModFix/>
            <a:extLst>
              <a:ext uri="{28A0092B-C50C-407E-A947-70E740481C1C}">
                <a14:useLocalDpi xmlns:a14="http://schemas.microsoft.com/office/drawing/2010/main" val="0"/>
              </a:ext>
            </a:extLst>
          </a:blip>
          <a:srcRect/>
          <a:stretch/>
        </p:blipFill>
        <p:spPr>
          <a:xfrm>
            <a:off x="19169567" y="30600811"/>
            <a:ext cx="2057399" cy="2046151"/>
          </a:xfrm>
          <a:prstGeom prst="rect">
            <a:avLst/>
          </a:prstGeom>
          <a:noFill/>
          <a:ln>
            <a:noFill/>
          </a:ln>
        </p:spPr>
      </p:pic>
      <p:pic>
        <p:nvPicPr>
          <p:cNvPr id="15" name="Picture 14"/>
          <p:cNvPicPr>
            <a:picLocks/>
          </p:cNvPicPr>
          <p:nvPr/>
        </p:nvPicPr>
        <p:blipFill>
          <a:blip r:embed="rId20">
            <a:extLst>
              <a:ext uri="{28A0092B-C50C-407E-A947-70E740481C1C}">
                <a14:useLocalDpi xmlns:a14="http://schemas.microsoft.com/office/drawing/2010/main" val="0"/>
              </a:ext>
            </a:extLst>
          </a:blip>
          <a:stretch>
            <a:fillRect/>
          </a:stretch>
        </p:blipFill>
        <p:spPr>
          <a:xfrm>
            <a:off x="19375306" y="30800926"/>
            <a:ext cx="1645920" cy="1645920"/>
          </a:xfrm>
          <a:prstGeom prst="ellipse">
            <a:avLst/>
          </a:prstGeom>
        </p:spPr>
      </p:pic>
      <p:pic>
        <p:nvPicPr>
          <p:cNvPr id="1030" name="Picture 6" descr="https://lh4.googleusercontent.com/qbNW7N2WjyCqjRDbjONXiVgvCcc7m9GiYlrqPPToSjQSmlFLZVPZtCb6EwJgLUrkEabit5SZpY9ioFerXSMob-bNZTm-bdPlDJOaFgdGhyPvLkT5p5be_6saveSJwToK59AxzPumaBKz21c0xw"/>
          <p:cNvPicPr>
            <a:picLocks noChangeAspect="1" noChangeArrowheads="1"/>
          </p:cNvPicPr>
          <p:nvPr/>
        </p:nvPicPr>
        <p:blipFill rotWithShape="1">
          <a:blip r:embed="rId21">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13761657" y="21087714"/>
            <a:ext cx="2021530" cy="1772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fl28Kkq2_c1Y8FyHK1CBFAOx7grL5bfKJ5lkQEf8GhVy-HYMLb7hcG4NOceWK96Y8qRqoPn90W1dlmJQLXcqV8Uz6qoVt6VMXryosmBPVJdsH0oSqZc4AtwJtuMgJ3dkNDzdVdOBP5D6P9BSQg"/>
          <p:cNvPicPr>
            <a:picLocks noChangeAspect="1" noChangeArrowheads="1"/>
          </p:cNvPicPr>
          <p:nvPr/>
        </p:nvPicPr>
        <p:blipFill rotWithShape="1">
          <a:blip r:embed="rId23">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15989218" y="21087715"/>
            <a:ext cx="2028825" cy="17951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3.googleusercontent.com/Pvi-bvumG3A49CbJhhOxqPdkQgZlPGJ5vXw_XIBv1qRlb0zU5FktlN3rulMxsQTfdOy9Rq3M5d_4XMg9N684unyVhXLEQXb7wDiNcJTvY947u_Xr9C3qQMyQwdsWRQdJsSrZpe0bFbRXPqKfqQ"/>
          <p:cNvPicPr>
            <a:picLocks noChangeAspect="1" noChangeArrowheads="1"/>
          </p:cNvPicPr>
          <p:nvPr/>
        </p:nvPicPr>
        <p:blipFill rotWithShape="1">
          <a:blip r:embed="rId25">
            <a:extLst>
              <a:ext uri="{BEBA8EAE-BF5A-486C-A8C5-ECC9F3942E4B}">
                <a14:imgProps xmlns:a14="http://schemas.microsoft.com/office/drawing/2010/main">
                  <a14:imgLayer r:embed="rId26">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14843853" y="23335614"/>
            <a:ext cx="2009775" cy="1744287"/>
          </a:xfrm>
          <a:prstGeom prst="rect">
            <a:avLst/>
          </a:prstGeom>
          <a:noFill/>
          <a:extLst>
            <a:ext uri="{909E8E84-426E-40DD-AFC4-6F175D3DCCD1}">
              <a14:hiddenFill xmlns:a14="http://schemas.microsoft.com/office/drawing/2010/main">
                <a:solidFill>
                  <a:srgbClr val="FFFFFF"/>
                </a:solidFill>
              </a14:hiddenFill>
            </a:ext>
          </a:extLst>
        </p:spPr>
      </p:pic>
      <p:sp>
        <p:nvSpPr>
          <p:cNvPr id="120" name="Google Shape;62;p3"/>
          <p:cNvSpPr txBox="1"/>
          <p:nvPr/>
        </p:nvSpPr>
        <p:spPr>
          <a:xfrm>
            <a:off x="13614329" y="25211606"/>
            <a:ext cx="4728758" cy="659428"/>
          </a:xfrm>
          <a:prstGeom prst="rect">
            <a:avLst/>
          </a:prstGeom>
          <a:noFill/>
          <a:ln>
            <a:noFill/>
          </a:ln>
        </p:spPr>
        <p:txBody>
          <a:bodyPr spcFirstLastPara="1" wrap="square" lIns="91425" tIns="91425" rIns="91425" bIns="91425" anchor="t" anchorCtr="0">
            <a:noAutofit/>
          </a:bodyPr>
          <a:lstStyle/>
          <a:p>
            <a:pPr lvl="0">
              <a:buSzPts val="1800"/>
            </a:pPr>
            <a:r>
              <a:rPr lang="en-US" sz="1800" b="0" i="0" u="none" strike="noStrike" cap="none" dirty="0">
                <a:solidFill>
                  <a:schemeClr val="tx1">
                    <a:lumMod val="75000"/>
                    <a:lumOff val="25000"/>
                  </a:schemeClr>
                </a:solidFill>
                <a:latin typeface="Garamond"/>
                <a:ea typeface="Garamond"/>
                <a:cs typeface="Garamond"/>
                <a:sym typeface="Garamond"/>
              </a:rPr>
              <a:t>Figure </a:t>
            </a:r>
            <a:r>
              <a:rPr lang="en-US" sz="1800" dirty="0">
                <a:solidFill>
                  <a:schemeClr val="tx1">
                    <a:lumMod val="75000"/>
                    <a:lumOff val="25000"/>
                  </a:schemeClr>
                </a:solidFill>
                <a:latin typeface="Garamond"/>
                <a:ea typeface="Garamond"/>
                <a:cs typeface="Garamond"/>
                <a:sym typeface="Garamond"/>
              </a:rPr>
              <a:t>4:</a:t>
            </a:r>
            <a:r>
              <a:rPr lang="en-US" sz="1800" b="0" i="0" u="none" strike="noStrike" cap="none" dirty="0">
                <a:solidFill>
                  <a:schemeClr val="tx1">
                    <a:lumMod val="75000"/>
                    <a:lumOff val="25000"/>
                  </a:schemeClr>
                </a:solidFill>
                <a:latin typeface="Garamond"/>
                <a:ea typeface="Garamond"/>
                <a:cs typeface="Garamond"/>
                <a:sym typeface="Garamond"/>
              </a:rPr>
              <a:t> Multi-temporal averages of VV, VH, and VV/ VH polarizations. Brighter areas indicate higher </a:t>
            </a:r>
            <a:r>
              <a:rPr lang="en-US" sz="1800" dirty="0">
                <a:solidFill>
                  <a:schemeClr val="tx1">
                    <a:lumMod val="75000"/>
                    <a:lumOff val="25000"/>
                  </a:schemeClr>
                </a:solidFill>
                <a:latin typeface="Garamond"/>
                <a:ea typeface="Garamond"/>
                <a:cs typeface="Garamond"/>
                <a:sym typeface="Garamond"/>
              </a:rPr>
              <a:t>backscatter. </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48" name="Rectangle 47"/>
          <p:cNvSpPr/>
          <p:nvPr/>
        </p:nvSpPr>
        <p:spPr>
          <a:xfrm>
            <a:off x="3122466" y="14285997"/>
            <a:ext cx="1393817" cy="769441"/>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rPr>
              <a:t>Modeling site</a:t>
            </a: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49" name="Rectangle 48"/>
          <p:cNvSpPr/>
          <p:nvPr/>
        </p:nvSpPr>
        <p:spPr>
          <a:xfrm>
            <a:off x="5409560" y="14384279"/>
            <a:ext cx="1623132" cy="769441"/>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rPr>
              <a:t>NWI Project</a:t>
            </a: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50" name="Rectangle 49"/>
          <p:cNvSpPr/>
          <p:nvPr/>
        </p:nvSpPr>
        <p:spPr>
          <a:xfrm>
            <a:off x="2259553" y="15165653"/>
            <a:ext cx="1228899" cy="769441"/>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rPr>
              <a:t>NWI Project</a:t>
            </a: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51" name="Rectangle 50"/>
          <p:cNvSpPr/>
          <p:nvPr/>
        </p:nvSpPr>
        <p:spPr>
          <a:xfrm>
            <a:off x="3002494" y="15924533"/>
            <a:ext cx="1898917" cy="1015663"/>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rPr>
              <a:t>Main algorithm testing site</a:t>
            </a: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sp>
        <p:nvSpPr>
          <p:cNvPr id="57" name="Rectangle 56"/>
          <p:cNvSpPr/>
          <p:nvPr/>
        </p:nvSpPr>
        <p:spPr>
          <a:xfrm>
            <a:off x="5108968" y="15391058"/>
            <a:ext cx="3045638" cy="769441"/>
          </a:xfrm>
          <a:prstGeom prst="rect">
            <a:avLst/>
          </a:prstGeom>
        </p:spPr>
        <p:txBody>
          <a:bodyPr wrap="square">
            <a:spAutoFit/>
          </a:bodyPr>
          <a:lstStyle/>
          <a:p>
            <a:r>
              <a:rPr lang="en-US" sz="1600" dirty="0">
                <a:solidFill>
                  <a:schemeClr val="tx1">
                    <a:lumMod val="75000"/>
                    <a:lumOff val="25000"/>
                  </a:schemeClr>
                </a:solidFill>
                <a:latin typeface="Garamond" panose="02020404030301010803" pitchFamily="18" charset="0"/>
              </a:rPr>
              <a:t>Potential NISAR </a:t>
            </a:r>
            <a:r>
              <a:rPr lang="en-US" sz="1600" dirty="0" err="1">
                <a:solidFill>
                  <a:schemeClr val="tx1">
                    <a:lumMod val="75000"/>
                    <a:lumOff val="25000"/>
                  </a:schemeClr>
                </a:solidFill>
                <a:latin typeface="Garamond" panose="02020404030301010803" pitchFamily="18" charset="0"/>
              </a:rPr>
              <a:t>cal</a:t>
            </a:r>
            <a:r>
              <a:rPr lang="en-US" sz="1600" dirty="0">
                <a:solidFill>
                  <a:schemeClr val="tx1">
                    <a:lumMod val="75000"/>
                    <a:lumOff val="25000"/>
                  </a:schemeClr>
                </a:solidFill>
                <a:latin typeface="Garamond" panose="02020404030301010803" pitchFamily="18" charset="0"/>
              </a:rPr>
              <a:t>/</a:t>
            </a:r>
            <a:r>
              <a:rPr lang="en-US" sz="1600" dirty="0" err="1">
                <a:solidFill>
                  <a:schemeClr val="tx1">
                    <a:lumMod val="75000"/>
                    <a:lumOff val="25000"/>
                  </a:schemeClr>
                </a:solidFill>
                <a:latin typeface="Garamond" panose="02020404030301010803" pitchFamily="18" charset="0"/>
              </a:rPr>
              <a:t>val</a:t>
            </a:r>
            <a:r>
              <a:rPr lang="en-US" sz="1600" dirty="0">
                <a:solidFill>
                  <a:schemeClr val="tx1">
                    <a:lumMod val="75000"/>
                    <a:lumOff val="25000"/>
                  </a:schemeClr>
                </a:solidFill>
                <a:latin typeface="Garamond" panose="02020404030301010803" pitchFamily="18" charset="0"/>
              </a:rPr>
              <a:t> site</a:t>
            </a:r>
          </a:p>
          <a:p>
            <a:r>
              <a:rPr lang="en-US" dirty="0">
                <a:solidFill>
                  <a:schemeClr val="tx1">
                    <a:lumMod val="75000"/>
                    <a:lumOff val="25000"/>
                  </a:schemeClr>
                </a:solidFill>
              </a:rPr>
              <a:t/>
            </a:r>
            <a:br>
              <a:rPr lang="en-US" dirty="0">
                <a:solidFill>
                  <a:schemeClr val="tx1">
                    <a:lumMod val="75000"/>
                    <a:lumOff val="25000"/>
                  </a:schemeClr>
                </a:solidFill>
              </a:rPr>
            </a:br>
            <a:endParaRPr lang="en-US" dirty="0">
              <a:solidFill>
                <a:schemeClr val="tx1">
                  <a:lumMod val="75000"/>
                  <a:lumOff val="25000"/>
                </a:schemeClr>
              </a:solidFill>
            </a:endParaRPr>
          </a:p>
        </p:txBody>
      </p:sp>
      <p:pic>
        <p:nvPicPr>
          <p:cNvPr id="1036" name="Picture 12" descr="https://lh3.googleusercontent.com/0rjtJwhhitoi5BexdggLwno8MT4yvGYjAMMVVZ786hAZCpMsBLWN0paPerLs2rgOrA8tZxpbgD2LtHxp7xB0-kcNR4ByFIEfr-oGXB1dCVwADB6C6V_oCj-hwbyezyrDdaCGxF_wPdA"/>
          <p:cNvPicPr>
            <a:picLocks noChangeAspect="1" noChangeArrowheads="1"/>
          </p:cNvPicPr>
          <p:nvPr/>
        </p:nvPicPr>
        <p:blipFill rotWithShape="1">
          <a:blip r:embed="rId27">
            <a:extLst>
              <a:ext uri="{28A0092B-C50C-407E-A947-70E740481C1C}">
                <a14:useLocalDpi xmlns:a14="http://schemas.microsoft.com/office/drawing/2010/main" val="0"/>
              </a:ext>
            </a:extLst>
          </a:blip>
          <a:srcRect/>
          <a:stretch/>
        </p:blipFill>
        <p:spPr bwMode="auto">
          <a:xfrm>
            <a:off x="18464209" y="20597051"/>
            <a:ext cx="5278696" cy="4591050"/>
          </a:xfrm>
          <a:prstGeom prst="rect">
            <a:avLst/>
          </a:prstGeom>
          <a:noFill/>
          <a:extLst>
            <a:ext uri="{909E8E84-426E-40DD-AFC4-6F175D3DCCD1}">
              <a14:hiddenFill xmlns:a14="http://schemas.microsoft.com/office/drawing/2010/main">
                <a:solidFill>
                  <a:srgbClr val="FFFFFF"/>
                </a:solidFill>
              </a14:hiddenFill>
            </a:ext>
          </a:extLst>
        </p:spPr>
      </p:pic>
      <p:sp>
        <p:nvSpPr>
          <p:cNvPr id="125" name="Google Shape;62;p3"/>
          <p:cNvSpPr txBox="1"/>
          <p:nvPr/>
        </p:nvSpPr>
        <p:spPr>
          <a:xfrm>
            <a:off x="18510179" y="25192556"/>
            <a:ext cx="5232726" cy="659428"/>
          </a:xfrm>
          <a:prstGeom prst="rect">
            <a:avLst/>
          </a:prstGeom>
          <a:noFill/>
          <a:ln>
            <a:noFill/>
          </a:ln>
        </p:spPr>
        <p:txBody>
          <a:bodyPr spcFirstLastPara="1" wrap="square" lIns="91425" tIns="91425" rIns="91425" bIns="91425" anchor="t" anchorCtr="0">
            <a:noAutofit/>
          </a:bodyPr>
          <a:lstStyle/>
          <a:p>
            <a:pPr lvl="0">
              <a:buSzPts val="1800"/>
            </a:pPr>
            <a:r>
              <a:rPr lang="en-US" sz="1800" b="0" i="0" u="none" strike="noStrike" cap="none" dirty="0">
                <a:solidFill>
                  <a:schemeClr val="tx1">
                    <a:lumMod val="75000"/>
                    <a:lumOff val="25000"/>
                  </a:schemeClr>
                </a:solidFill>
                <a:latin typeface="Garamond"/>
                <a:ea typeface="Garamond"/>
                <a:cs typeface="Garamond"/>
                <a:sym typeface="Garamond"/>
              </a:rPr>
              <a:t>Figure </a:t>
            </a:r>
            <a:r>
              <a:rPr lang="en-US" sz="1800" dirty="0">
                <a:solidFill>
                  <a:schemeClr val="tx1">
                    <a:lumMod val="75000"/>
                    <a:lumOff val="25000"/>
                  </a:schemeClr>
                </a:solidFill>
                <a:latin typeface="Garamond"/>
                <a:ea typeface="Garamond"/>
                <a:cs typeface="Garamond"/>
                <a:sym typeface="Garamond"/>
              </a:rPr>
              <a:t>5: Classification of multi-temporal averages using VV, VH, and VV/VH brightness thresholds.</a:t>
            </a:r>
            <a:endParaRPr sz="1800" b="0" i="0" u="none" strike="noStrike" cap="none" dirty="0">
              <a:solidFill>
                <a:schemeClr val="tx1">
                  <a:lumMod val="75000"/>
                  <a:lumOff val="25000"/>
                </a:schemeClr>
              </a:solidFill>
              <a:latin typeface="Garamond"/>
              <a:ea typeface="Garamond"/>
              <a:cs typeface="Garamond"/>
              <a:sym typeface="Garamond"/>
            </a:endParaRPr>
          </a:p>
        </p:txBody>
      </p:sp>
      <p:sp>
        <p:nvSpPr>
          <p:cNvPr id="58" name="TextBox 57"/>
          <p:cNvSpPr txBox="1"/>
          <p:nvPr/>
        </p:nvSpPr>
        <p:spPr>
          <a:xfrm>
            <a:off x="13804007" y="20748132"/>
            <a:ext cx="2317762" cy="400110"/>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VV Polarization</a:t>
            </a:r>
          </a:p>
        </p:txBody>
      </p:sp>
      <p:sp>
        <p:nvSpPr>
          <p:cNvPr id="127" name="TextBox 126"/>
          <p:cNvSpPr txBox="1"/>
          <p:nvPr/>
        </p:nvSpPr>
        <p:spPr>
          <a:xfrm>
            <a:off x="15992056" y="20767182"/>
            <a:ext cx="1976274" cy="400110"/>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VH Polarization</a:t>
            </a:r>
          </a:p>
        </p:txBody>
      </p:sp>
      <p:sp>
        <p:nvSpPr>
          <p:cNvPr id="128" name="TextBox 127"/>
          <p:cNvSpPr txBox="1"/>
          <p:nvPr/>
        </p:nvSpPr>
        <p:spPr>
          <a:xfrm>
            <a:off x="14420851" y="23012337"/>
            <a:ext cx="3292392" cy="400110"/>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VV / VH Ratio Polarization</a:t>
            </a:r>
          </a:p>
        </p:txBody>
      </p:sp>
      <p:sp>
        <p:nvSpPr>
          <p:cNvPr id="63" name="TextBox 62"/>
          <p:cNvSpPr txBox="1"/>
          <p:nvPr/>
        </p:nvSpPr>
        <p:spPr>
          <a:xfrm>
            <a:off x="2305050" y="21023777"/>
            <a:ext cx="3175896" cy="477054"/>
          </a:xfrm>
          <a:prstGeom prst="rect">
            <a:avLst/>
          </a:prstGeom>
          <a:noFill/>
        </p:spPr>
        <p:txBody>
          <a:bodyPr wrap="square" rtlCol="0">
            <a:spAutoFit/>
          </a:bodyPr>
          <a:lstStyle/>
          <a:p>
            <a:r>
              <a:rPr lang="en-US" sz="2500" dirty="0">
                <a:solidFill>
                  <a:schemeClr val="tx1">
                    <a:lumMod val="75000"/>
                    <a:lumOff val="25000"/>
                  </a:schemeClr>
                </a:solidFill>
                <a:latin typeface="Garamond" panose="02020404030301010803" pitchFamily="18" charset="0"/>
              </a:rPr>
              <a:t>July 7, 2017</a:t>
            </a:r>
          </a:p>
        </p:txBody>
      </p:sp>
      <p:sp>
        <p:nvSpPr>
          <p:cNvPr id="134" name="TextBox 133"/>
          <p:cNvSpPr txBox="1"/>
          <p:nvPr/>
        </p:nvSpPr>
        <p:spPr>
          <a:xfrm>
            <a:off x="6643560" y="21023777"/>
            <a:ext cx="3175896" cy="477054"/>
          </a:xfrm>
          <a:prstGeom prst="rect">
            <a:avLst/>
          </a:prstGeom>
          <a:noFill/>
        </p:spPr>
        <p:txBody>
          <a:bodyPr wrap="square" rtlCol="0">
            <a:spAutoFit/>
          </a:bodyPr>
          <a:lstStyle/>
          <a:p>
            <a:r>
              <a:rPr lang="en-US" sz="2500" dirty="0">
                <a:solidFill>
                  <a:schemeClr val="tx1">
                    <a:lumMod val="75000"/>
                    <a:lumOff val="25000"/>
                  </a:schemeClr>
                </a:solidFill>
                <a:latin typeface="Garamond" panose="02020404030301010803" pitchFamily="18" charset="0"/>
              </a:rPr>
              <a:t>July 6, 2017</a:t>
            </a:r>
          </a:p>
        </p:txBody>
      </p:sp>
      <p:sp>
        <p:nvSpPr>
          <p:cNvPr id="135" name="TextBox 134"/>
          <p:cNvSpPr txBox="1"/>
          <p:nvPr/>
        </p:nvSpPr>
        <p:spPr>
          <a:xfrm>
            <a:off x="9951828" y="21043724"/>
            <a:ext cx="3175896" cy="477054"/>
          </a:xfrm>
          <a:prstGeom prst="rect">
            <a:avLst/>
          </a:prstGeom>
          <a:noFill/>
        </p:spPr>
        <p:txBody>
          <a:bodyPr wrap="square" rtlCol="0">
            <a:spAutoFit/>
          </a:bodyPr>
          <a:lstStyle/>
          <a:p>
            <a:pPr algn="ctr"/>
            <a:r>
              <a:rPr lang="en-US" sz="2500" dirty="0">
                <a:solidFill>
                  <a:schemeClr val="tx1">
                    <a:lumMod val="75000"/>
                    <a:lumOff val="25000"/>
                  </a:schemeClr>
                </a:solidFill>
                <a:latin typeface="Garamond" panose="02020404030301010803" pitchFamily="18" charset="0"/>
              </a:rPr>
              <a:t>July 7, 2017</a:t>
            </a:r>
          </a:p>
        </p:txBody>
      </p:sp>
      <p:sp>
        <p:nvSpPr>
          <p:cNvPr id="64" name="Rectangle 63"/>
          <p:cNvSpPr/>
          <p:nvPr/>
        </p:nvSpPr>
        <p:spPr>
          <a:xfrm>
            <a:off x="21412751" y="24763297"/>
            <a:ext cx="2318638" cy="738664"/>
          </a:xfrm>
          <a:prstGeom prst="rect">
            <a:avLst/>
          </a:prstGeom>
        </p:spPr>
        <p:txBody>
          <a:bodyPr wrap="square">
            <a:spAutoFit/>
          </a:bodyPr>
          <a:lstStyle/>
          <a:p>
            <a:pPr fontAlgn="base"/>
            <a:r>
              <a:rPr lang="nn-NO" b="1" dirty="0">
                <a:solidFill>
                  <a:srgbClr val="434343"/>
                </a:solidFill>
                <a:latin typeface="Garamond" panose="02020404030301010803" pitchFamily="18" charset="0"/>
              </a:rPr>
              <a:t>0        2.5          5           10 km</a:t>
            </a:r>
            <a:endParaRPr lang="nn-NO" dirty="0">
              <a:solidFill>
                <a:srgbClr val="434343"/>
              </a:solidFill>
              <a:latin typeface="Garamond" panose="02020404030301010803" pitchFamily="18" charset="0"/>
            </a:endParaRPr>
          </a:p>
          <a:p>
            <a:r>
              <a:rPr lang="nn-NO" dirty="0"/>
              <a:t/>
            </a:r>
            <a:br>
              <a:rPr lang="nn-NO" dirty="0"/>
            </a:br>
            <a:endParaRPr lang="en-US" dirty="0"/>
          </a:p>
        </p:txBody>
      </p:sp>
      <p:pic>
        <p:nvPicPr>
          <p:cNvPr id="1041" name="Picture 17" descr="https://lh4.googleusercontent.com/R7wxb_Kb8LTUD0dHQ04mqnBJLxYHz83I76eRPMoBljPOuWVMl7WHGK863ywDSqUZbpy9onnwO1hfRVoBk589-3jfaJjEUpId-Q879cgQjrUotGHydrl3JBSZOrd64WSY6riGWYUEesQ"/>
          <p:cNvPicPr>
            <a:picLocks noChangeAspect="1" noChangeArrowheads="1"/>
          </p:cNvPicPr>
          <p:nvPr/>
        </p:nvPicPr>
        <p:blipFill rotWithShape="1">
          <a:blip r:embed="rId28">
            <a:extLst>
              <a:ext uri="{28A0092B-C50C-407E-A947-70E740481C1C}">
                <a14:useLocalDpi xmlns:a14="http://schemas.microsoft.com/office/drawing/2010/main" val="0"/>
              </a:ext>
            </a:extLst>
          </a:blip>
          <a:srcRect/>
          <a:stretch/>
        </p:blipFill>
        <p:spPr bwMode="auto">
          <a:xfrm>
            <a:off x="21463000" y="24654341"/>
            <a:ext cx="2244581" cy="169670"/>
          </a:xfrm>
          <a:prstGeom prst="rect">
            <a:avLst/>
          </a:prstGeom>
          <a:noFill/>
          <a:extLst>
            <a:ext uri="{909E8E84-426E-40DD-AFC4-6F175D3DCCD1}">
              <a14:hiddenFill xmlns:a14="http://schemas.microsoft.com/office/drawing/2010/main">
                <a:solidFill>
                  <a:srgbClr val="FFFFFF"/>
                </a:solidFill>
              </a14:hiddenFill>
            </a:ext>
          </a:extLst>
        </p:spPr>
      </p:pic>
      <p:sp>
        <p:nvSpPr>
          <p:cNvPr id="126" name="Google Shape;31;p3">
            <a:extLst>
              <a:ext uri="{FF2B5EF4-FFF2-40B4-BE49-F238E27FC236}">
                <a16:creationId xmlns:a16="http://schemas.microsoft.com/office/drawing/2014/main" id="{5292235D-29D5-454E-B56E-895D8B35D422}"/>
              </a:ext>
            </a:extLst>
          </p:cNvPr>
          <p:cNvSpPr txBox="1"/>
          <p:nvPr/>
        </p:nvSpPr>
        <p:spPr>
          <a:xfrm>
            <a:off x="887514" y="18984034"/>
            <a:ext cx="2338809" cy="769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dirty="0">
                <a:solidFill>
                  <a:srgbClr val="2E8654"/>
                </a:solidFill>
                <a:latin typeface="Century Gothic"/>
                <a:sym typeface="Century Gothic"/>
              </a:rPr>
              <a:t>Results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685</Words>
  <Application>Microsoft Office PowerPoint</Application>
  <PresentationFormat>Custom</PresentationFormat>
  <Paragraphs>122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Garamond</vt:lpstr>
      <vt:lpstr>Wingdings 3</vt:lpstr>
      <vt:lpstr>Century Gothic</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Annemarie E (329B-Affiliate)</dc:creator>
  <cp:lastModifiedBy>Clayton, Amanda L. (LARC-E3)[SSAI DEVELOP]</cp:lastModifiedBy>
  <cp:revision>63</cp:revision>
  <dcterms:modified xsi:type="dcterms:W3CDTF">2018-12-26T02:59:27Z</dcterms:modified>
</cp:coreProperties>
</file>