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75" r:id="rId2"/>
    <p:sldId id="285" r:id="rId3"/>
    <p:sldId id="286" r:id="rId4"/>
    <p:sldId id="287" r:id="rId5"/>
    <p:sldId id="288" r:id="rId6"/>
    <p:sldId id="289" r:id="rId7"/>
    <p:sldId id="297" r:id="rId8"/>
    <p:sldId id="298" r:id="rId9"/>
    <p:sldId id="299" r:id="rId10"/>
    <p:sldId id="292" r:id="rId11"/>
    <p:sldId id="291" r:id="rId12"/>
    <p:sldId id="294" r:id="rId13"/>
    <p:sldId id="293" r:id="rId14"/>
    <p:sldId id="295" r:id="rId15"/>
    <p:sldId id="29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ssica Sutton" initials="J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9A149"/>
    <a:srgbClr val="333333"/>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32" autoAdjust="0"/>
    <p:restoredTop sz="94660"/>
  </p:normalViewPr>
  <p:slideViewPr>
    <p:cSldViewPr snapToGrid="0">
      <p:cViewPr>
        <p:scale>
          <a:sx n="117" d="100"/>
          <a:sy n="117" d="100"/>
        </p:scale>
        <p:origin x="-1470" y="-72"/>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7/1/2015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24800310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096"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userDrawn="1"/>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7/1/2015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1.xml"/><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40000" lnSpcReduction="20000"/>
          </a:bodyPr>
          <a:lstStyle/>
          <a:p>
            <a:r>
              <a:rPr lang="en-US" dirty="0"/>
              <a:t>Using NOAA CDRs </a:t>
            </a:r>
            <a:r>
              <a:rPr lang="en-US" dirty="0" smtClean="0"/>
              <a:t>to </a:t>
            </a:r>
            <a:r>
              <a:rPr lang="en-US" dirty="0"/>
              <a:t>Connect Phases of the El Niño Southern Oscillation (ENSO) with Precipitation across Hawaii and the U.S. Affiliated Pacific Islands (USAPI)</a:t>
            </a:r>
          </a:p>
        </p:txBody>
      </p:sp>
      <p:sp>
        <p:nvSpPr>
          <p:cNvPr id="3" name="Text Placeholder 2"/>
          <p:cNvSpPr>
            <a:spLocks noGrp="1"/>
          </p:cNvSpPr>
          <p:nvPr>
            <p:ph type="body" sz="quarter" idx="11"/>
          </p:nvPr>
        </p:nvSpPr>
        <p:spPr/>
        <p:txBody>
          <a:bodyPr/>
          <a:lstStyle/>
          <a:p>
            <a:r>
              <a:rPr lang="en-US" dirty="0" smtClean="0"/>
              <a:t>Jessica Sutton</a:t>
            </a:r>
            <a:endParaRPr lang="en-US" dirty="0"/>
          </a:p>
        </p:txBody>
      </p:sp>
      <p:sp>
        <p:nvSpPr>
          <p:cNvPr id="4" name="Text Placeholder 3"/>
          <p:cNvSpPr>
            <a:spLocks noGrp="1"/>
          </p:cNvSpPr>
          <p:nvPr>
            <p:ph type="body" sz="quarter" idx="12"/>
          </p:nvPr>
        </p:nvSpPr>
        <p:spPr/>
        <p:txBody>
          <a:bodyPr/>
          <a:lstStyle/>
          <a:p>
            <a:r>
              <a:rPr lang="en-US" dirty="0" smtClean="0"/>
              <a:t>Nicholas </a:t>
            </a:r>
            <a:r>
              <a:rPr lang="en-US" dirty="0" err="1" smtClean="0"/>
              <a:t>Luchetti</a:t>
            </a:r>
            <a:endParaRPr lang="en-US" dirty="0"/>
          </a:p>
        </p:txBody>
      </p:sp>
      <p:sp>
        <p:nvSpPr>
          <p:cNvPr id="5" name="Text Placeholder 4"/>
          <p:cNvSpPr>
            <a:spLocks noGrp="1"/>
          </p:cNvSpPr>
          <p:nvPr>
            <p:ph type="body" sz="quarter" idx="13"/>
          </p:nvPr>
        </p:nvSpPr>
        <p:spPr/>
        <p:txBody>
          <a:bodyPr/>
          <a:lstStyle/>
          <a:p>
            <a:r>
              <a:rPr lang="en-US" dirty="0" smtClean="0"/>
              <a:t>Ethan Wright</a:t>
            </a:r>
            <a:endParaRPr lang="en-US" dirty="0"/>
          </a:p>
        </p:txBody>
      </p:sp>
      <p:sp>
        <p:nvSpPr>
          <p:cNvPr id="6" name="Text Placeholder 5"/>
          <p:cNvSpPr>
            <a:spLocks noGrp="1"/>
          </p:cNvSpPr>
          <p:nvPr>
            <p:ph type="body" sz="quarter" idx="14"/>
          </p:nvPr>
        </p:nvSpPr>
        <p:spPr/>
        <p:txBody>
          <a:bodyPr/>
          <a:lstStyle/>
          <a:p>
            <a:r>
              <a:rPr lang="en-US" dirty="0" smtClean="0"/>
              <a:t>Michael Kruk</a:t>
            </a:r>
            <a:endParaRPr lang="en-US" dirty="0"/>
          </a:p>
        </p:txBody>
      </p:sp>
      <p:sp>
        <p:nvSpPr>
          <p:cNvPr id="7" name="Text Placeholder 6"/>
          <p:cNvSpPr>
            <a:spLocks noGrp="1"/>
          </p:cNvSpPr>
          <p:nvPr>
            <p:ph type="body" sz="quarter" idx="15"/>
          </p:nvPr>
        </p:nvSpPr>
        <p:spPr/>
        <p:txBody>
          <a:bodyPr/>
          <a:lstStyle/>
          <a:p>
            <a:r>
              <a:rPr lang="en-US" dirty="0" smtClean="0"/>
              <a:t>John </a:t>
            </a:r>
            <a:r>
              <a:rPr lang="en-US" dirty="0" err="1" smtClean="0"/>
              <a:t>Marra</a:t>
            </a:r>
            <a:endParaRPr lang="en-US" dirty="0"/>
          </a:p>
        </p:txBody>
      </p:sp>
      <p:sp>
        <p:nvSpPr>
          <p:cNvPr id="9" name="Text Placeholder 8"/>
          <p:cNvSpPr>
            <a:spLocks noGrp="1"/>
          </p:cNvSpPr>
          <p:nvPr>
            <p:ph type="body" sz="quarter" idx="17"/>
          </p:nvPr>
        </p:nvSpPr>
        <p:spPr/>
        <p:txBody>
          <a:bodyPr/>
          <a:lstStyle/>
          <a:p>
            <a:r>
              <a:rPr lang="en-US" dirty="0" smtClean="0"/>
              <a:t>Pacific Water Resources</a:t>
            </a:r>
            <a:endParaRPr lang="en-US"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64969" y="432707"/>
            <a:ext cx="3566160" cy="659674"/>
          </a:xfrm>
        </p:spPr>
        <p:txBody>
          <a:bodyPr/>
          <a:lstStyle/>
          <a:p>
            <a:r>
              <a:rPr lang="en-US" dirty="0" smtClean="0"/>
              <a:t>Results</a:t>
            </a:r>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981" y="1804079"/>
            <a:ext cx="8668128"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67393" y="1241264"/>
            <a:ext cx="8450036" cy="369332"/>
          </a:xfrm>
          <a:prstGeom prst="rect">
            <a:avLst/>
          </a:prstGeom>
          <a:noFill/>
        </p:spPr>
        <p:txBody>
          <a:bodyPr wrap="square" rtlCol="0">
            <a:spAutoFit/>
          </a:bodyPr>
          <a:lstStyle/>
          <a:p>
            <a:r>
              <a:rPr lang="en-US" dirty="0" smtClean="0">
                <a:solidFill>
                  <a:srgbClr val="C00000"/>
                </a:solidFill>
              </a:rPr>
              <a:t>Place holder for animation showing seasonal means and time series graph </a:t>
            </a:r>
            <a:endParaRPr lang="en-US" dirty="0">
              <a:solidFill>
                <a:srgbClr val="C00000"/>
              </a:solidFill>
            </a:endParaRPr>
          </a:p>
        </p:txBody>
      </p:sp>
    </p:spTree>
    <p:extLst>
      <p:ext uri="{BB962C8B-B14F-4D97-AF65-F5344CB8AC3E}">
        <p14:creationId xmlns:p14="http://schemas.microsoft.com/office/powerpoint/2010/main" val="2769020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64969" y="432707"/>
            <a:ext cx="3566160" cy="659674"/>
          </a:xfrm>
        </p:spPr>
        <p:txBody>
          <a:bodyPr/>
          <a:lstStyle/>
          <a:p>
            <a:r>
              <a:rPr lang="en-US" dirty="0" smtClean="0"/>
              <a:t>Results</a:t>
            </a:r>
            <a:endParaRPr lang="en-US" dirty="0"/>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894" y="1757318"/>
            <a:ext cx="8671416" cy="3329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367393" y="1241264"/>
            <a:ext cx="8450036" cy="369332"/>
          </a:xfrm>
          <a:prstGeom prst="rect">
            <a:avLst/>
          </a:prstGeom>
          <a:noFill/>
        </p:spPr>
        <p:txBody>
          <a:bodyPr wrap="square" rtlCol="0">
            <a:spAutoFit/>
          </a:bodyPr>
          <a:lstStyle/>
          <a:p>
            <a:r>
              <a:rPr lang="en-US" dirty="0" smtClean="0">
                <a:solidFill>
                  <a:srgbClr val="C00000"/>
                </a:solidFill>
              </a:rPr>
              <a:t>Place holder for animation showing seasonal anomalies </a:t>
            </a:r>
            <a:endParaRPr lang="en-US" dirty="0">
              <a:solidFill>
                <a:srgbClr val="C00000"/>
              </a:solidFill>
            </a:endParaRPr>
          </a:p>
        </p:txBody>
      </p:sp>
    </p:spTree>
    <p:extLst>
      <p:ext uri="{BB962C8B-B14F-4D97-AF65-F5344CB8AC3E}">
        <p14:creationId xmlns:p14="http://schemas.microsoft.com/office/powerpoint/2010/main" val="540696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64969" y="432707"/>
            <a:ext cx="3566160" cy="659674"/>
          </a:xfrm>
        </p:spPr>
        <p:txBody>
          <a:bodyPr/>
          <a:lstStyle/>
          <a:p>
            <a:r>
              <a:rPr lang="en-US" dirty="0" smtClean="0"/>
              <a:t>Results</a:t>
            </a:r>
            <a:endParaRPr lang="en-US" dirty="0"/>
          </a:p>
        </p:txBody>
      </p:sp>
      <p:sp>
        <p:nvSpPr>
          <p:cNvPr id="13" name="TextBox 12"/>
          <p:cNvSpPr txBox="1"/>
          <p:nvPr/>
        </p:nvSpPr>
        <p:spPr>
          <a:xfrm>
            <a:off x="318406" y="1241264"/>
            <a:ext cx="8450036" cy="369332"/>
          </a:xfrm>
          <a:prstGeom prst="rect">
            <a:avLst/>
          </a:prstGeom>
          <a:noFill/>
        </p:spPr>
        <p:txBody>
          <a:bodyPr wrap="square" rtlCol="0">
            <a:spAutoFit/>
          </a:bodyPr>
          <a:lstStyle/>
          <a:p>
            <a:r>
              <a:rPr lang="en-US" dirty="0" smtClean="0">
                <a:solidFill>
                  <a:srgbClr val="C00000"/>
                </a:solidFill>
              </a:rPr>
              <a:t>Place holder for maps of ENSO phases </a:t>
            </a:r>
            <a:endParaRPr lang="en-US" dirty="0">
              <a:solidFill>
                <a:srgbClr val="C00000"/>
              </a:solidFill>
            </a:endParaRPr>
          </a:p>
        </p:txBody>
      </p:sp>
    </p:spTree>
    <p:extLst>
      <p:ext uri="{BB962C8B-B14F-4D97-AF65-F5344CB8AC3E}">
        <p14:creationId xmlns:p14="http://schemas.microsoft.com/office/powerpoint/2010/main" val="1037476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dirty="0"/>
          </a:p>
        </p:txBody>
      </p:sp>
      <p:sp>
        <p:nvSpPr>
          <p:cNvPr id="3" name="Text Placeholder 2"/>
          <p:cNvSpPr>
            <a:spLocks noGrp="1"/>
          </p:cNvSpPr>
          <p:nvPr>
            <p:ph type="body" sz="quarter" idx="10"/>
          </p:nvPr>
        </p:nvSpPr>
        <p:spPr/>
        <p:txBody>
          <a:bodyPr/>
          <a:lstStyle/>
          <a:p>
            <a:r>
              <a:rPr lang="en-US" dirty="0" smtClean="0"/>
              <a:t>Conclusions</a:t>
            </a:r>
            <a:endParaRPr lang="en-US" dirty="0"/>
          </a:p>
        </p:txBody>
      </p:sp>
      <p:sp>
        <p:nvSpPr>
          <p:cNvPr id="4" name="Picture Placeholder 3"/>
          <p:cNvSpPr>
            <a:spLocks noGrp="1"/>
          </p:cNvSpPr>
          <p:nvPr>
            <p:ph type="pic" sz="quarter" idx="12"/>
          </p:nvPr>
        </p:nvSpPr>
        <p:spPr/>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424288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342900" indent="-342900">
              <a:buFont typeface="Arial" panose="020B0604020202020204" pitchFamily="34" charset="0"/>
              <a:buChar char="•"/>
            </a:pPr>
            <a:r>
              <a:rPr lang="en-US" dirty="0" smtClean="0"/>
              <a:t>Compare CMORPH, TRMM, and PERSIANN precipitation data</a:t>
            </a:r>
          </a:p>
          <a:p>
            <a:pPr marL="342900" indent="-342900">
              <a:buFont typeface="Arial" panose="020B0604020202020204" pitchFamily="34" charset="0"/>
              <a:buChar char="•"/>
            </a:pPr>
            <a:endParaRPr lang="en-US" dirty="0"/>
          </a:p>
        </p:txBody>
      </p:sp>
      <p:sp>
        <p:nvSpPr>
          <p:cNvPr id="3" name="Text Placeholder 2"/>
          <p:cNvSpPr>
            <a:spLocks noGrp="1"/>
          </p:cNvSpPr>
          <p:nvPr>
            <p:ph type="body" sz="quarter" idx="14"/>
          </p:nvPr>
        </p:nvSpPr>
        <p:spPr/>
        <p:txBody>
          <a:bodyPr/>
          <a:lstStyle/>
          <a:p>
            <a:r>
              <a:rPr lang="en-US" sz="4000" dirty="0" smtClean="0"/>
              <a:t>Future Research</a:t>
            </a:r>
            <a:endParaRPr lang="en-US" sz="4000" dirty="0"/>
          </a:p>
        </p:txBody>
      </p:sp>
      <p:sp>
        <p:nvSpPr>
          <p:cNvPr id="4" name="Picture Placeholder 3"/>
          <p:cNvSpPr>
            <a:spLocks noGrp="1"/>
          </p:cNvSpPr>
          <p:nvPr>
            <p:ph type="pic" sz="quarter" idx="12"/>
          </p:nvPr>
        </p:nvSpPr>
        <p:spPr/>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005030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Michael Kruk, </a:t>
            </a:r>
            <a:r>
              <a:rPr lang="en-US" dirty="0" smtClean="0"/>
              <a:t>Pacific </a:t>
            </a:r>
            <a:r>
              <a:rPr lang="en-US" dirty="0"/>
              <a:t>Water Resources Product </a:t>
            </a:r>
            <a:r>
              <a:rPr lang="en-US" dirty="0" smtClean="0"/>
              <a:t>Development</a:t>
            </a:r>
          </a:p>
          <a:p>
            <a:r>
              <a:rPr lang="en-US" dirty="0" smtClean="0"/>
              <a:t>John </a:t>
            </a:r>
            <a:r>
              <a:rPr lang="en-US" dirty="0" err="1" smtClean="0"/>
              <a:t>Marra</a:t>
            </a:r>
            <a:r>
              <a:rPr lang="en-US" dirty="0"/>
              <a:t>, </a:t>
            </a:r>
            <a:r>
              <a:rPr lang="en-US" dirty="0" smtClean="0"/>
              <a:t>NOAA </a:t>
            </a:r>
            <a:r>
              <a:rPr lang="en-US" dirty="0"/>
              <a:t>Region Climate Services </a:t>
            </a:r>
            <a:endParaRPr lang="en-US" dirty="0"/>
          </a:p>
        </p:txBody>
      </p:sp>
      <p:sp>
        <p:nvSpPr>
          <p:cNvPr id="3" name="Text Placeholder 2"/>
          <p:cNvSpPr>
            <a:spLocks noGrp="1"/>
          </p:cNvSpPr>
          <p:nvPr>
            <p:ph type="body" sz="quarter" idx="11"/>
          </p:nvPr>
        </p:nvSpPr>
        <p:spPr/>
        <p:txBody>
          <a:bodyPr/>
          <a:lstStyle/>
          <a:p>
            <a:r>
              <a:rPr lang="en-US" dirty="0" smtClean="0"/>
              <a:t>John </a:t>
            </a:r>
            <a:r>
              <a:rPr lang="en-US" dirty="0" err="1" smtClean="0"/>
              <a:t>Marra</a:t>
            </a:r>
            <a:r>
              <a:rPr lang="en-US" dirty="0" smtClean="0"/>
              <a:t>, </a:t>
            </a:r>
            <a:r>
              <a:rPr lang="en-US" dirty="0"/>
              <a:t>NOAA Region Climate Services </a:t>
            </a:r>
          </a:p>
          <a:p>
            <a:endParaRPr lang="en-US" dirty="0"/>
          </a:p>
        </p:txBody>
      </p:sp>
      <p:sp>
        <p:nvSpPr>
          <p:cNvPr id="4" name="Text Placeholder 3"/>
          <p:cNvSpPr>
            <a:spLocks noGrp="1"/>
          </p:cNvSpPr>
          <p:nvPr>
            <p:ph type="body" sz="quarter" idx="12"/>
          </p:nvPr>
        </p:nvSpPr>
        <p:spPr/>
        <p:txBody>
          <a:bodyPr/>
          <a:lstStyle/>
          <a:p>
            <a:endParaRPr lang="en-US" dirty="0"/>
          </a:p>
        </p:txBody>
      </p:sp>
      <p:sp>
        <p:nvSpPr>
          <p:cNvPr id="5" name="TextBox 4"/>
          <p:cNvSpPr txBox="1"/>
          <p:nvPr/>
        </p:nvSpPr>
        <p:spPr>
          <a:xfrm>
            <a:off x="594359" y="940213"/>
            <a:ext cx="2577819" cy="523220"/>
          </a:xfrm>
          <a:prstGeom prst="rect">
            <a:avLst/>
          </a:prstGeom>
          <a:noFill/>
        </p:spPr>
        <p:txBody>
          <a:bodyPr wrap="square" rtlCol="0">
            <a:spAutoFit/>
          </a:bodyPr>
          <a:lstStyle/>
          <a:p>
            <a:pPr algn="l"/>
            <a:r>
              <a:rPr lang="en-US" sz="2800" b="1" dirty="0">
                <a:solidFill>
                  <a:schemeClr val="accent1"/>
                </a:solidFill>
                <a:latin typeface="Century Gothic" panose="020B0502020202020204" pitchFamily="34" charset="0"/>
              </a:rPr>
              <a:t>A</a:t>
            </a:r>
            <a:r>
              <a:rPr lang="en-US" sz="2800" b="1" dirty="0" smtClean="0">
                <a:solidFill>
                  <a:schemeClr val="accent1"/>
                </a:solidFill>
                <a:latin typeface="Century Gothic" panose="020B0502020202020204" pitchFamily="34" charset="0"/>
              </a:rPr>
              <a:t>dvisors</a:t>
            </a:r>
            <a:endParaRPr lang="en-US" sz="2800" dirty="0" smtClean="0">
              <a:solidFill>
                <a:schemeClr val="accent1"/>
              </a:solidFill>
              <a:latin typeface="Century Gothic" panose="020B0502020202020204" pitchFamily="34" charset="0"/>
            </a:endParaRPr>
          </a:p>
        </p:txBody>
      </p:sp>
      <p:sp>
        <p:nvSpPr>
          <p:cNvPr id="6" name="TextBox 5"/>
          <p:cNvSpPr txBox="1"/>
          <p:nvPr/>
        </p:nvSpPr>
        <p:spPr>
          <a:xfrm>
            <a:off x="594359" y="2547588"/>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Partners</a:t>
            </a:r>
            <a:endParaRPr lang="en-US" sz="2800" dirty="0" smtClean="0">
              <a:solidFill>
                <a:schemeClr val="accent1"/>
              </a:solidFill>
              <a:latin typeface="Century Gothic" panose="020B0502020202020204" pitchFamily="34" charset="0"/>
            </a:endParaRPr>
          </a:p>
        </p:txBody>
      </p:sp>
      <p:sp>
        <p:nvSpPr>
          <p:cNvPr id="7" name="TextBox 6"/>
          <p:cNvSpPr txBox="1"/>
          <p:nvPr/>
        </p:nvSpPr>
        <p:spPr>
          <a:xfrm>
            <a:off x="594359" y="4154963"/>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Others</a:t>
            </a:r>
            <a:endParaRPr lang="en-US" sz="2800" dirty="0" smtClean="0">
              <a:solidFill>
                <a:schemeClr val="accent1"/>
              </a:solidFill>
              <a:latin typeface="Century Gothic" panose="020B0502020202020204" pitchFamily="34" charset="0"/>
            </a:endParaRPr>
          </a:p>
        </p:txBody>
      </p:sp>
      <p:grpSp>
        <p:nvGrpSpPr>
          <p:cNvPr id="8" name="Group 7"/>
          <p:cNvGrpSpPr/>
          <p:nvPr/>
        </p:nvGrpSpPr>
        <p:grpSpPr>
          <a:xfrm>
            <a:off x="12907735" y="16451037"/>
            <a:ext cx="10523765" cy="2971800"/>
            <a:chOff x="9336775" y="16021051"/>
            <a:chExt cx="16537609" cy="8706137"/>
          </a:xfrm>
        </p:grpSpPr>
        <p:grpSp>
          <p:nvGrpSpPr>
            <p:cNvPr id="9" name="Group 8"/>
            <p:cNvGrpSpPr/>
            <p:nvPr/>
          </p:nvGrpSpPr>
          <p:grpSpPr>
            <a:xfrm>
              <a:off x="9336775" y="19681308"/>
              <a:ext cx="16276320" cy="3291554"/>
              <a:chOff x="9245335" y="19652859"/>
              <a:chExt cx="16459200" cy="3291554"/>
            </a:xfrm>
          </p:grpSpPr>
          <p:pic>
            <p:nvPicPr>
              <p:cNvPr id="1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45335" y="19652859"/>
                <a:ext cx="16459200" cy="3291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17942690" y="20738795"/>
                <a:ext cx="266374" cy="1176581"/>
              </a:xfrm>
              <a:prstGeom prst="rect">
                <a:avLst/>
              </a:prstGeom>
              <a:noFill/>
              <a:ln w="25400" cap="flat" cmpd="sng" algn="ctr">
                <a:solidFill>
                  <a:srgbClr val="060606"/>
                </a:solidFill>
                <a:prstDash val="solid"/>
                <a:miter lim="800000"/>
              </a:ln>
              <a:effectLst/>
            </p:spPr>
            <p:txBody>
              <a:bodyPr rtlCol="0" anchor="ctr"/>
              <a:lstStyle/>
              <a:p>
                <a:pPr marL="0" marR="0" lvl="0" indent="0" algn="ctr" defTabSz="3072384" eaLnBrk="1" fontAlgn="auto" latinLnBrk="0" hangingPunct="1">
                  <a:lnSpc>
                    <a:spcPct val="100000"/>
                  </a:lnSpc>
                  <a:spcBef>
                    <a:spcPts val="0"/>
                  </a:spcBef>
                  <a:spcAft>
                    <a:spcPts val="0"/>
                  </a:spcAft>
                  <a:buClrTx/>
                  <a:buSzTx/>
                  <a:buFontTx/>
                  <a:buNone/>
                  <a:tabLst/>
                  <a:defRPr/>
                </a:pPr>
                <a:endParaRPr kumimoji="0" lang="en-US" sz="6048" b="0" i="0" u="none" strike="noStrike" kern="0" cap="none" spc="0" normalizeH="0" baseline="0" noProof="0" smtClean="0">
                  <a:ln>
                    <a:noFill/>
                  </a:ln>
                  <a:solidFill>
                    <a:srgbClr val="FFFFFF"/>
                  </a:solidFill>
                  <a:effectLst/>
                  <a:uLnTx/>
                  <a:uFillTx/>
                  <a:latin typeface="Garamond"/>
                  <a:ea typeface="+mn-ea"/>
                  <a:cs typeface="+mn-cs"/>
                </a:endParaRPr>
              </a:p>
            </p:txBody>
          </p:sp>
        </p:grpSp>
        <p:sp>
          <p:nvSpPr>
            <p:cNvPr id="10" name="TextBox 9"/>
            <p:cNvSpPr txBox="1"/>
            <p:nvPr/>
          </p:nvSpPr>
          <p:spPr>
            <a:xfrm>
              <a:off x="9356584" y="22972862"/>
              <a:ext cx="16517800" cy="1754326"/>
            </a:xfrm>
            <a:prstGeom prst="rect">
              <a:avLst/>
            </a:prstGeom>
            <a:noFill/>
          </p:spPr>
          <p:txBody>
            <a:bodyPr wrap="square" rtlCol="0">
              <a:spAutoFit/>
            </a:bodyPr>
            <a:lstStyle/>
            <a:p>
              <a:pPr marL="0" marR="0" lvl="0" indent="0" defTabSz="3072384"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767171"/>
                  </a:solidFill>
                  <a:effectLst/>
                  <a:uLnTx/>
                  <a:uFillTx/>
                </a:rPr>
                <a:t>Figure 2. Mean PERSIANN precipitation for mean DJF for the eight moderate to strong La Niña years (88/89, 95/96, 98/99, 99,00, 00/01, 07/08, 10/11, 11/12) (top left), 30 year normal (1985-2014)(top middle), and for the eight moderate to strong El </a:t>
              </a:r>
              <a:r>
                <a:rPr kumimoji="0" lang="en-US" sz="1800" b="0" i="0" u="none" strike="noStrike" kern="0" cap="none" spc="0" normalizeH="0" baseline="0" noProof="0" dirty="0" err="1" smtClean="0">
                  <a:ln>
                    <a:noFill/>
                  </a:ln>
                  <a:solidFill>
                    <a:srgbClr val="767171"/>
                  </a:solidFill>
                  <a:effectLst/>
                  <a:uLnTx/>
                  <a:uFillTx/>
                </a:rPr>
                <a:t>Niños</a:t>
              </a:r>
              <a:r>
                <a:rPr kumimoji="0" lang="en-US" sz="1800" b="0" i="0" u="none" strike="noStrike" kern="0" cap="none" spc="0" normalizeH="0" baseline="0" noProof="0" dirty="0" smtClean="0">
                  <a:ln>
                    <a:noFill/>
                  </a:ln>
                  <a:solidFill>
                    <a:srgbClr val="767171"/>
                  </a:solidFill>
                  <a:effectLst/>
                  <a:uLnTx/>
                  <a:uFillTx/>
                </a:rPr>
                <a:t> (86/87, 87/89, 91/92, 94/95, 97/98, 02/03, 04/05,09/10)(top right). The Exclusive Economic Zones are shown outlined in black and the </a:t>
              </a:r>
              <a:r>
                <a:rPr kumimoji="0" lang="en-US" sz="1800" b="0" i="0" u="none" strike="noStrike" kern="0" cap="none" spc="0" normalizeH="0" baseline="0" noProof="0" dirty="0" err="1" smtClean="0">
                  <a:ln>
                    <a:noFill/>
                  </a:ln>
                  <a:solidFill>
                    <a:srgbClr val="767171"/>
                  </a:solidFill>
                  <a:effectLst/>
                  <a:uLnTx/>
                  <a:uFillTx/>
                </a:rPr>
                <a:t>Chuuk</a:t>
              </a:r>
              <a:r>
                <a:rPr kumimoji="0" lang="en-US" sz="1800" b="0" i="0" u="none" strike="noStrike" kern="0" cap="none" spc="0" normalizeH="0" baseline="0" noProof="0" dirty="0" smtClean="0">
                  <a:ln>
                    <a:noFill/>
                  </a:ln>
                  <a:solidFill>
                    <a:srgbClr val="767171"/>
                  </a:solidFill>
                  <a:effectLst/>
                  <a:uLnTx/>
                  <a:uFillTx/>
                </a:rPr>
                <a:t> NOAA station is highlighted using a colored circle which corresponds to the time series figure (bottom). The time series plot showing mean PERSIANN precipitation in </a:t>
              </a:r>
              <a:r>
                <a:rPr kumimoji="0" lang="en-US" sz="1800" b="0" i="0" u="none" strike="noStrike" kern="0" cap="none" spc="0" normalizeH="0" baseline="0" noProof="0" dirty="0" err="1" smtClean="0">
                  <a:ln>
                    <a:noFill/>
                  </a:ln>
                  <a:solidFill>
                    <a:srgbClr val="767171"/>
                  </a:solidFill>
                  <a:effectLst/>
                  <a:uLnTx/>
                  <a:uFillTx/>
                </a:rPr>
                <a:t>Chuuk</a:t>
              </a:r>
              <a:r>
                <a:rPr kumimoji="0" lang="en-US" sz="1800" b="0" i="0" u="none" strike="noStrike" kern="0" cap="none" spc="0" normalizeH="0" baseline="0" noProof="0" dirty="0" smtClean="0">
                  <a:ln>
                    <a:noFill/>
                  </a:ln>
                  <a:solidFill>
                    <a:srgbClr val="767171"/>
                  </a:solidFill>
                  <a:effectLst/>
                  <a:uLnTx/>
                  <a:uFillTx/>
                </a:rPr>
                <a:t> for each three month season for the eight moderate to strong El Niño years (red) and La Niña years (blue). The 30 year mean precipitation for each three month season is also shown (black). </a:t>
              </a:r>
            </a:p>
          </p:txBody>
        </p:sp>
        <p:grpSp>
          <p:nvGrpSpPr>
            <p:cNvPr id="11" name="Group 10"/>
            <p:cNvGrpSpPr/>
            <p:nvPr/>
          </p:nvGrpSpPr>
          <p:grpSpPr>
            <a:xfrm>
              <a:off x="9587093" y="16021051"/>
              <a:ext cx="16287291" cy="3657313"/>
              <a:chOff x="9587093" y="16021051"/>
              <a:chExt cx="16287291" cy="3657313"/>
            </a:xfrm>
          </p:grpSpPr>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t="9293" r="19128" b="7309"/>
              <a:stretch/>
            </p:blipFill>
            <p:spPr>
              <a:xfrm>
                <a:off x="9587093" y="16021051"/>
                <a:ext cx="5486400" cy="3600407"/>
              </a:xfrm>
              <a:prstGeom prst="rect">
                <a:avLst/>
              </a:prstGeom>
            </p:spPr>
          </p:pic>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8210" t="9293" r="19441" b="7309"/>
              <a:stretch/>
            </p:blipFill>
            <p:spPr>
              <a:xfrm>
                <a:off x="15035393" y="16021051"/>
                <a:ext cx="4908159" cy="3600407"/>
              </a:xfrm>
              <a:prstGeom prst="rect">
                <a:avLst/>
              </a:prstGeom>
            </p:spPr>
          </p:pic>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l="7722" t="9635" r="4416" b="5990"/>
              <a:stretch/>
            </p:blipFill>
            <p:spPr>
              <a:xfrm>
                <a:off x="19919174" y="16039052"/>
                <a:ext cx="5955210" cy="3639312"/>
              </a:xfrm>
              <a:prstGeom prst="rect">
                <a:avLst/>
              </a:prstGeom>
            </p:spPr>
          </p:pic>
        </p:grpSp>
      </p:grpSp>
    </p:spTree>
    <p:extLst>
      <p:ext uri="{BB962C8B-B14F-4D97-AF65-F5344CB8AC3E}">
        <p14:creationId xmlns:p14="http://schemas.microsoft.com/office/powerpoint/2010/main" val="1626051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a:bodyPr>
          <a:lstStyle/>
          <a:p>
            <a:pPr marL="342900" indent="-342900">
              <a:buFont typeface="Arial" panose="020B0604020202020204" pitchFamily="34" charset="0"/>
              <a:buChar char="•"/>
            </a:pPr>
            <a:r>
              <a:rPr lang="en-US" dirty="0" smtClean="0"/>
              <a:t>Understanding ENSO</a:t>
            </a:r>
          </a:p>
          <a:p>
            <a:pPr marL="342900" indent="-342900">
              <a:buFont typeface="Arial" panose="020B0604020202020204" pitchFamily="34" charset="0"/>
              <a:buChar char="•"/>
            </a:pPr>
            <a:r>
              <a:rPr lang="en-US" dirty="0" smtClean="0"/>
              <a:t>Effects of ENSO</a:t>
            </a:r>
          </a:p>
          <a:p>
            <a:pPr marL="342900" indent="-342900">
              <a:buFont typeface="Arial" panose="020B0604020202020204" pitchFamily="34" charset="0"/>
              <a:buChar char="•"/>
            </a:pPr>
            <a:r>
              <a:rPr lang="en-US" dirty="0" smtClean="0"/>
              <a:t>Study Area </a:t>
            </a:r>
          </a:p>
          <a:p>
            <a:pPr marL="342900" indent="-342900">
              <a:buFont typeface="Arial" panose="020B0604020202020204" pitchFamily="34" charset="0"/>
              <a:buChar char="•"/>
            </a:pPr>
            <a:r>
              <a:rPr lang="en-US" smtClean="0"/>
              <a:t>Research Objectives </a:t>
            </a:r>
            <a:endParaRPr lang="en-US" dirty="0" smtClean="0"/>
          </a:p>
          <a:p>
            <a:pPr marL="342900" indent="-342900">
              <a:buFont typeface="Arial" panose="020B0604020202020204" pitchFamily="34" charset="0"/>
              <a:buChar char="•"/>
            </a:pPr>
            <a:r>
              <a:rPr lang="en-US" dirty="0" smtClean="0"/>
              <a:t>Methodology</a:t>
            </a:r>
          </a:p>
          <a:p>
            <a:pPr marL="342900" indent="-342900">
              <a:buFont typeface="Arial" panose="020B0604020202020204" pitchFamily="34" charset="0"/>
              <a:buChar char="•"/>
            </a:pPr>
            <a:r>
              <a:rPr lang="en-US" dirty="0" smtClean="0"/>
              <a:t>Results </a:t>
            </a:r>
          </a:p>
          <a:p>
            <a:pPr marL="342900" indent="-342900">
              <a:buFont typeface="Arial" panose="020B0604020202020204" pitchFamily="34" charset="0"/>
              <a:buChar char="•"/>
            </a:pPr>
            <a:r>
              <a:rPr lang="en-US" dirty="0" smtClean="0"/>
              <a:t>Conclusions </a:t>
            </a:r>
          </a:p>
          <a:p>
            <a:pPr marL="342900" indent="-342900">
              <a:buFont typeface="Arial" panose="020B0604020202020204" pitchFamily="34" charset="0"/>
              <a:buChar char="•"/>
            </a:pPr>
            <a:r>
              <a:rPr lang="en-US" dirty="0" smtClean="0"/>
              <a:t>Future Research</a:t>
            </a:r>
            <a:endParaRPr lang="en-US" dirty="0"/>
          </a:p>
        </p:txBody>
      </p:sp>
      <p:sp>
        <p:nvSpPr>
          <p:cNvPr id="3" name="Text Placeholder 2"/>
          <p:cNvSpPr>
            <a:spLocks noGrp="1"/>
          </p:cNvSpPr>
          <p:nvPr>
            <p:ph type="body" sz="quarter" idx="10"/>
          </p:nvPr>
        </p:nvSpPr>
        <p:spPr/>
        <p:txBody>
          <a:bodyPr/>
          <a:lstStyle/>
          <a:p>
            <a:r>
              <a:rPr lang="en-US" dirty="0" smtClean="0"/>
              <a:t>Outline</a:t>
            </a:r>
            <a:endParaRPr lang="en-US" dirty="0"/>
          </a:p>
        </p:txBody>
      </p:sp>
      <p:sp>
        <p:nvSpPr>
          <p:cNvPr id="4" name="Picture Placeholder 3"/>
          <p:cNvSpPr>
            <a:spLocks noGrp="1"/>
          </p:cNvSpPr>
          <p:nvPr>
            <p:ph type="pic" sz="quarter" idx="12"/>
          </p:nvPr>
        </p:nvSpPr>
        <p:spPr/>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018894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833257" y="2223544"/>
            <a:ext cx="3862687" cy="3964985"/>
          </a:xfrm>
        </p:spPr>
        <p:txBody>
          <a:bodyPr>
            <a:normAutofit fontScale="92500"/>
          </a:bodyPr>
          <a:lstStyle/>
          <a:p>
            <a:pPr marL="571500" indent="-571500">
              <a:buFont typeface="Arial" panose="020B0604020202020204" pitchFamily="34" charset="0"/>
              <a:buChar char="•"/>
            </a:pPr>
            <a:r>
              <a:rPr lang="en-US" sz="2400" dirty="0" smtClean="0"/>
              <a:t>Interaction between the ocean and the atmosphere </a:t>
            </a:r>
          </a:p>
          <a:p>
            <a:pPr marL="571500" indent="-571500">
              <a:buFont typeface="Arial" panose="020B0604020202020204" pitchFamily="34" charset="0"/>
              <a:buChar char="•"/>
            </a:pPr>
            <a:r>
              <a:rPr lang="en-US" sz="2400" dirty="0" smtClean="0"/>
              <a:t>ENSO influences global climate but strongest in Pacific</a:t>
            </a:r>
          </a:p>
          <a:p>
            <a:pPr marL="571500" indent="-571500">
              <a:buFont typeface="Arial" panose="020B0604020202020204" pitchFamily="34" charset="0"/>
              <a:buChar char="•"/>
            </a:pPr>
            <a:r>
              <a:rPr lang="en-US" sz="2400" dirty="0" smtClean="0"/>
              <a:t>El Niño – cooler and drier in western Pacific </a:t>
            </a:r>
          </a:p>
          <a:p>
            <a:pPr marL="571500" indent="-571500">
              <a:buFont typeface="Arial" panose="020B0604020202020204" pitchFamily="34" charset="0"/>
              <a:buChar char="•"/>
            </a:pPr>
            <a:r>
              <a:rPr lang="en-US" sz="2400" dirty="0" smtClean="0"/>
              <a:t>La Niña -  warmer and wetter in western Pacific</a:t>
            </a:r>
          </a:p>
          <a:p>
            <a:pPr marL="571500" indent="-571500">
              <a:buFont typeface="Arial" panose="020B0604020202020204" pitchFamily="34" charset="0"/>
              <a:buChar char="•"/>
            </a:pPr>
            <a:endParaRPr lang="en-US" sz="2400" dirty="0"/>
          </a:p>
        </p:txBody>
      </p:sp>
      <p:sp>
        <p:nvSpPr>
          <p:cNvPr id="2" name="Text Placeholder 1"/>
          <p:cNvSpPr>
            <a:spLocks noGrp="1"/>
          </p:cNvSpPr>
          <p:nvPr>
            <p:ph type="body" sz="quarter" idx="10"/>
          </p:nvPr>
        </p:nvSpPr>
        <p:spPr>
          <a:xfrm>
            <a:off x="4841421" y="640080"/>
            <a:ext cx="3827091" cy="1325880"/>
          </a:xfrm>
        </p:spPr>
        <p:txBody>
          <a:bodyPr>
            <a:normAutofit/>
          </a:bodyPr>
          <a:lstStyle/>
          <a:p>
            <a:pPr algn="ctr"/>
            <a:r>
              <a:rPr lang="en-US" dirty="0" smtClean="0"/>
              <a:t>Understanding </a:t>
            </a:r>
          </a:p>
          <a:p>
            <a:pPr algn="ctr"/>
            <a:r>
              <a:rPr lang="en-US" dirty="0" smtClean="0"/>
              <a:t>ENSO</a:t>
            </a:r>
            <a:endParaRPr lang="en-US" dirty="0"/>
          </a:p>
        </p:txBody>
      </p:sp>
      <p:sp>
        <p:nvSpPr>
          <p:cNvPr id="8" name="Text Placeholder 7"/>
          <p:cNvSpPr>
            <a:spLocks noGrp="1"/>
          </p:cNvSpPr>
          <p:nvPr>
            <p:ph type="body" sz="quarter" idx="13"/>
          </p:nvPr>
        </p:nvSpPr>
        <p:spPr>
          <a:xfrm>
            <a:off x="2261507" y="6583680"/>
            <a:ext cx="2310493" cy="274320"/>
          </a:xfrm>
        </p:spPr>
        <p:txBody>
          <a:bodyPr>
            <a:normAutofit fontScale="70000" lnSpcReduction="20000"/>
          </a:bodyPr>
          <a:lstStyle/>
          <a:p>
            <a:r>
              <a:rPr lang="en-US" dirty="0"/>
              <a:t>Image Credit: http://www.bom.gov.au/</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867" y="120424"/>
            <a:ext cx="3403107" cy="2103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866" y="2349274"/>
            <a:ext cx="3403108" cy="2103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866" y="4452394"/>
            <a:ext cx="3403107" cy="2103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8403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572000" y="2351313"/>
            <a:ext cx="3977640" cy="3233057"/>
          </a:xfrm>
        </p:spPr>
        <p:txBody>
          <a:bodyPr>
            <a:normAutofit fontScale="70000" lnSpcReduction="20000"/>
          </a:bodyPr>
          <a:lstStyle/>
          <a:p>
            <a:pPr marL="342900" indent="-342900">
              <a:buFont typeface="Arial" panose="020B0604020202020204" pitchFamily="34" charset="0"/>
              <a:buChar char="•"/>
            </a:pPr>
            <a:r>
              <a:rPr lang="en-US" sz="2400" dirty="0" smtClean="0"/>
              <a:t>Varies across the USAPI</a:t>
            </a:r>
          </a:p>
          <a:p>
            <a:pPr marL="342900" indent="-342900">
              <a:buFont typeface="Arial" panose="020B0604020202020204" pitchFamily="34" charset="0"/>
              <a:buChar char="•"/>
            </a:pPr>
            <a:r>
              <a:rPr lang="en-US" sz="2400" dirty="0" smtClean="0"/>
              <a:t>El Niño</a:t>
            </a:r>
          </a:p>
          <a:p>
            <a:pPr marL="1028700" lvl="1" indent="-342900"/>
            <a:r>
              <a:rPr lang="en-US" sz="2000" dirty="0"/>
              <a:t>Crop losses </a:t>
            </a:r>
          </a:p>
          <a:p>
            <a:pPr marL="1028700" lvl="1" indent="-342900"/>
            <a:r>
              <a:rPr lang="en-US" sz="2000" dirty="0"/>
              <a:t>Water rationing</a:t>
            </a:r>
          </a:p>
          <a:p>
            <a:pPr marL="1028700" lvl="1" indent="-342900"/>
            <a:r>
              <a:rPr lang="en-US" sz="2000" dirty="0"/>
              <a:t>Wildfires </a:t>
            </a:r>
          </a:p>
          <a:p>
            <a:pPr marL="1028700" lvl="1" indent="-342900"/>
            <a:r>
              <a:rPr lang="en-US" sz="2000" dirty="0"/>
              <a:t>Loss of livestock </a:t>
            </a:r>
            <a:endParaRPr lang="en-US" sz="2000" dirty="0" smtClean="0"/>
          </a:p>
          <a:p>
            <a:pPr marL="1028700" lvl="1" indent="-342900"/>
            <a:r>
              <a:rPr lang="en-US" sz="2000" dirty="0" smtClean="0"/>
              <a:t>Changes in tropical cyclone tracks and frequency.</a:t>
            </a:r>
            <a:endParaRPr lang="en-US" sz="2000" dirty="0"/>
          </a:p>
          <a:p>
            <a:pPr marL="342900" indent="-342900">
              <a:buFont typeface="Arial" panose="020B0604020202020204" pitchFamily="34" charset="0"/>
              <a:buChar char="•"/>
            </a:pPr>
            <a:r>
              <a:rPr lang="en-US" sz="2400" dirty="0" smtClean="0"/>
              <a:t>La Niña </a:t>
            </a:r>
          </a:p>
          <a:p>
            <a:pPr marL="1028700" lvl="1" indent="-342900"/>
            <a:r>
              <a:rPr lang="en-US" sz="2200" dirty="0" smtClean="0"/>
              <a:t>Large surf and high tides </a:t>
            </a:r>
            <a:r>
              <a:rPr lang="en-US" sz="2200" dirty="0" smtClean="0">
                <a:sym typeface="Wingdings" panose="05000000000000000000" pitchFamily="2" charset="2"/>
              </a:rPr>
              <a:t>influence surface and ground water.</a:t>
            </a:r>
          </a:p>
          <a:p>
            <a:pPr marL="1028700" lvl="1" indent="-342900"/>
            <a:r>
              <a:rPr lang="en-US" sz="2200" dirty="0" smtClean="0">
                <a:sym typeface="Wingdings" panose="05000000000000000000" pitchFamily="2" charset="2"/>
              </a:rPr>
              <a:t>Changes in precipitation patterns affect water resources.</a:t>
            </a:r>
          </a:p>
          <a:p>
            <a:pPr marL="1028700" lvl="1" indent="-342900"/>
            <a:endParaRPr lang="en-US" sz="2200" dirty="0" smtClean="0">
              <a:sym typeface="Wingdings" panose="05000000000000000000" pitchFamily="2" charset="2"/>
            </a:endParaRPr>
          </a:p>
          <a:p>
            <a:pPr marL="1028700" lvl="1" indent="-342900"/>
            <a:endParaRPr lang="en-US" sz="2200" dirty="0" smtClean="0">
              <a:sym typeface="Wingdings" panose="05000000000000000000" pitchFamily="2" charset="2"/>
            </a:endParaRPr>
          </a:p>
          <a:p>
            <a:pPr marL="1028700" lvl="1" indent="-342900"/>
            <a:endParaRPr lang="en-US" sz="2200" dirty="0" smtClean="0"/>
          </a:p>
          <a:p>
            <a:pPr marL="342900" indent="-342900">
              <a:buFont typeface="Arial" panose="020B0604020202020204" pitchFamily="34" charset="0"/>
              <a:buChar char="•"/>
            </a:pPr>
            <a:endParaRPr lang="en-US" sz="2400" dirty="0" smtClean="0"/>
          </a:p>
          <a:p>
            <a:pPr marL="1028700" lvl="1" indent="-342900"/>
            <a:endParaRPr lang="en-US" dirty="0"/>
          </a:p>
        </p:txBody>
      </p:sp>
      <p:sp>
        <p:nvSpPr>
          <p:cNvPr id="3" name="Text Placeholder 2"/>
          <p:cNvSpPr>
            <a:spLocks noGrp="1"/>
          </p:cNvSpPr>
          <p:nvPr>
            <p:ph type="body" sz="quarter" idx="14"/>
          </p:nvPr>
        </p:nvSpPr>
        <p:spPr>
          <a:xfrm>
            <a:off x="626363" y="2253344"/>
            <a:ext cx="3108960" cy="1830106"/>
          </a:xfrm>
        </p:spPr>
        <p:txBody>
          <a:bodyPr/>
          <a:lstStyle/>
          <a:p>
            <a:pPr algn="ctr"/>
            <a:r>
              <a:rPr lang="en-US" sz="4000" dirty="0" smtClean="0"/>
              <a:t>Effects of ENSO</a:t>
            </a:r>
            <a:endParaRPr lang="en-US" sz="4000" dirty="0"/>
          </a:p>
        </p:txBody>
      </p:sp>
      <p:sp>
        <p:nvSpPr>
          <p:cNvPr id="5" name="Text Placeholder 4"/>
          <p:cNvSpPr>
            <a:spLocks noGrp="1"/>
          </p:cNvSpPr>
          <p:nvPr>
            <p:ph type="body" sz="quarter" idx="13"/>
          </p:nvPr>
        </p:nvSpPr>
        <p:spPr>
          <a:xfrm>
            <a:off x="6239473" y="1864178"/>
            <a:ext cx="2295144" cy="274320"/>
          </a:xfrm>
        </p:spPr>
        <p:txBody>
          <a:bodyPr/>
          <a:lstStyle/>
          <a:p>
            <a:r>
              <a:rPr lang="en-US" dirty="0" smtClean="0"/>
              <a:t>Image Credit: NPS</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4478"/>
            <a:ext cx="9144000"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636" y="3816867"/>
            <a:ext cx="3086100" cy="2061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77636" y="5890501"/>
            <a:ext cx="3086100" cy="400110"/>
          </a:xfrm>
          <a:prstGeom prst="rect">
            <a:avLst/>
          </a:prstGeom>
        </p:spPr>
        <p:txBody>
          <a:bodyPr wrap="square">
            <a:spAutoFit/>
          </a:bodyPr>
          <a:lstStyle/>
          <a:p>
            <a:pPr algn="r"/>
            <a:r>
              <a:rPr lang="en-US" sz="1000" dirty="0" smtClean="0"/>
              <a:t>Image Credit: </a:t>
            </a:r>
            <a:r>
              <a:rPr lang="en-US" sz="1000" dirty="0"/>
              <a:t>NOAA National Weather Service Pacific Region, 1998</a:t>
            </a:r>
          </a:p>
        </p:txBody>
      </p:sp>
    </p:spTree>
    <p:extLst>
      <p:ext uri="{BB962C8B-B14F-4D97-AF65-F5344CB8AC3E}">
        <p14:creationId xmlns:p14="http://schemas.microsoft.com/office/powerpoint/2010/main" val="3482667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7973" y="971552"/>
            <a:ext cx="7459274" cy="5763985"/>
          </a:xfrm>
          <a:prstGeom prst="rect">
            <a:avLst/>
          </a:prstGeom>
        </p:spPr>
      </p:pic>
      <p:sp>
        <p:nvSpPr>
          <p:cNvPr id="3" name="Text Placeholder 2"/>
          <p:cNvSpPr>
            <a:spLocks noGrp="1"/>
          </p:cNvSpPr>
          <p:nvPr>
            <p:ph type="body" sz="quarter" idx="10"/>
          </p:nvPr>
        </p:nvSpPr>
        <p:spPr>
          <a:xfrm>
            <a:off x="287383" y="320038"/>
            <a:ext cx="3566160" cy="880110"/>
          </a:xfrm>
        </p:spPr>
        <p:txBody>
          <a:bodyPr/>
          <a:lstStyle/>
          <a:p>
            <a:r>
              <a:rPr lang="en-US" dirty="0" smtClean="0"/>
              <a:t>Study Area</a:t>
            </a:r>
            <a:endParaRPr lang="en-US" dirty="0"/>
          </a:p>
        </p:txBody>
      </p:sp>
      <p:sp>
        <p:nvSpPr>
          <p:cNvPr id="5" name="Text Placeholder 4"/>
          <p:cNvSpPr>
            <a:spLocks noGrp="1"/>
          </p:cNvSpPr>
          <p:nvPr>
            <p:ph type="body" sz="quarter" idx="13"/>
          </p:nvPr>
        </p:nvSpPr>
        <p:spPr>
          <a:xfrm>
            <a:off x="5739493" y="6461217"/>
            <a:ext cx="2662863" cy="274320"/>
          </a:xfrm>
        </p:spPr>
        <p:txBody>
          <a:bodyPr>
            <a:normAutofit fontScale="70000" lnSpcReduction="20000"/>
          </a:bodyPr>
          <a:lstStyle/>
          <a:p>
            <a:pPr algn="r"/>
            <a:r>
              <a:rPr lang="en-US" dirty="0" smtClean="0"/>
              <a:t>Image Credit: Made in ArcGIS using </a:t>
            </a:r>
            <a:r>
              <a:rPr lang="en-US" dirty="0" err="1" smtClean="0"/>
              <a:t>basemap</a:t>
            </a:r>
            <a:r>
              <a:rPr lang="en-US" dirty="0" smtClean="0"/>
              <a:t>. </a:t>
            </a:r>
            <a:endParaRPr lang="en-US" dirty="0"/>
          </a:p>
        </p:txBody>
      </p:sp>
    </p:spTree>
    <p:extLst>
      <p:ext uri="{BB962C8B-B14F-4D97-AF65-F5344CB8AC3E}">
        <p14:creationId xmlns:p14="http://schemas.microsoft.com/office/powerpoint/2010/main" val="498147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139293" y="351064"/>
            <a:ext cx="4727122" cy="2628900"/>
          </a:xfrm>
        </p:spPr>
        <p:txBody>
          <a:bodyPr>
            <a:noAutofit/>
          </a:bodyPr>
          <a:lstStyle/>
          <a:p>
            <a:pPr marL="342900" indent="-342900">
              <a:buFont typeface="Arial" panose="020B0604020202020204" pitchFamily="34" charset="0"/>
              <a:buChar char="•"/>
            </a:pPr>
            <a:r>
              <a:rPr lang="en-US" sz="1400" dirty="0"/>
              <a:t>Provide an updated ENSO based climatology (1985-2014) of long-term precipitation patterns for each USAPI using the NOAA PERSIANN Climate Data Record (CDR) </a:t>
            </a:r>
          </a:p>
          <a:p>
            <a:pPr marL="342900" indent="-342900">
              <a:buFont typeface="Arial" panose="020B0604020202020204" pitchFamily="34" charset="0"/>
              <a:buChar char="•"/>
            </a:pPr>
            <a:r>
              <a:rPr lang="en-US" sz="1400" dirty="0"/>
              <a:t>Conduct verification analyses with </a:t>
            </a:r>
            <a:r>
              <a:rPr lang="en-US" sz="1400" i="1" dirty="0"/>
              <a:t>in situ </a:t>
            </a:r>
            <a:r>
              <a:rPr lang="en-US" sz="1400" dirty="0"/>
              <a:t>precipitation data</a:t>
            </a:r>
          </a:p>
          <a:p>
            <a:pPr marL="342900" indent="-342900">
              <a:buFont typeface="Arial" panose="020B0604020202020204" pitchFamily="34" charset="0"/>
              <a:buChar char="•"/>
            </a:pPr>
            <a:r>
              <a:rPr lang="en-US" sz="1400" dirty="0"/>
              <a:t>Determine the relationship between PERSIANN CDR precipitation and the seven ENSO phases</a:t>
            </a:r>
          </a:p>
          <a:p>
            <a:pPr marL="342900" indent="-342900">
              <a:buFont typeface="Arial" panose="020B0604020202020204" pitchFamily="34" charset="0"/>
              <a:buChar char="•"/>
            </a:pPr>
            <a:r>
              <a:rPr lang="en-US" sz="1400" dirty="0"/>
              <a:t>Determine precipitation ranges for each USAPI Exclusive Economic Zone (EEZ) during the seven ENSO phases</a:t>
            </a:r>
          </a:p>
          <a:p>
            <a:endParaRPr lang="en-US" sz="1400" dirty="0"/>
          </a:p>
        </p:txBody>
      </p:sp>
      <p:sp>
        <p:nvSpPr>
          <p:cNvPr id="6" name="Picture Placeholder 5"/>
          <p:cNvSpPr>
            <a:spLocks noGrp="1"/>
          </p:cNvSpPr>
          <p:nvPr>
            <p:ph type="pic" sz="quarter" idx="12"/>
          </p:nvPr>
        </p:nvSpPr>
        <p:spPr/>
      </p:sp>
      <p:sp>
        <p:nvSpPr>
          <p:cNvPr id="7" name="Text Placeholder 6"/>
          <p:cNvSpPr>
            <a:spLocks noGrp="1"/>
          </p:cNvSpPr>
          <p:nvPr>
            <p:ph type="body" sz="quarter" idx="13"/>
          </p:nvPr>
        </p:nvSpPr>
        <p:spPr/>
        <p:txBody>
          <a:bodyPr/>
          <a:lstStyle/>
          <a:p>
            <a:endParaRPr lang="en-US"/>
          </a:p>
        </p:txBody>
      </p:sp>
      <p:sp>
        <p:nvSpPr>
          <p:cNvPr id="8" name="Text Placeholder 7"/>
          <p:cNvSpPr>
            <a:spLocks noGrp="1"/>
          </p:cNvSpPr>
          <p:nvPr>
            <p:ph type="body" sz="quarter" idx="14"/>
          </p:nvPr>
        </p:nvSpPr>
        <p:spPr/>
        <p:txBody>
          <a:bodyPr/>
          <a:lstStyle/>
          <a:p>
            <a:r>
              <a:rPr lang="en-US" sz="4000" dirty="0" smtClean="0"/>
              <a:t>Research Objectives</a:t>
            </a:r>
            <a:endParaRPr lang="en-US" sz="4000" dirty="0"/>
          </a:p>
        </p:txBody>
      </p:sp>
    </p:spTree>
    <p:extLst>
      <p:ext uri="{BB962C8B-B14F-4D97-AF65-F5344CB8AC3E}">
        <p14:creationId xmlns:p14="http://schemas.microsoft.com/office/powerpoint/2010/main" val="839960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fontScale="92500" lnSpcReduction="10000"/>
          </a:bodyPr>
          <a:lstStyle/>
          <a:p>
            <a:pPr marL="342900" indent="-342900">
              <a:buFont typeface="Arial" panose="020B0604020202020204" pitchFamily="34" charset="0"/>
              <a:buChar char="•"/>
            </a:pPr>
            <a:r>
              <a:rPr lang="en-US" dirty="0" smtClean="0"/>
              <a:t>Specifications</a:t>
            </a:r>
          </a:p>
          <a:p>
            <a:pPr marL="1028700" lvl="1" indent="-342900"/>
            <a:r>
              <a:rPr lang="en-US" sz="1900" dirty="0"/>
              <a:t>0.25° resolution</a:t>
            </a:r>
          </a:p>
          <a:p>
            <a:pPr marL="1028700" lvl="1" indent="-342900"/>
            <a:r>
              <a:rPr lang="en-US" sz="1900" dirty="0"/>
              <a:t>Global</a:t>
            </a:r>
          </a:p>
          <a:p>
            <a:pPr marL="1028700" lvl="1" indent="-342900"/>
            <a:r>
              <a:rPr lang="en-US" sz="1900" dirty="0"/>
              <a:t>Daily </a:t>
            </a:r>
            <a:endParaRPr lang="en-US" sz="1900" dirty="0" smtClean="0"/>
          </a:p>
          <a:p>
            <a:pPr marL="342900" indent="-342900">
              <a:buFont typeface="Arial" panose="020B0604020202020204" pitchFamily="34" charset="0"/>
              <a:buChar char="•"/>
            </a:pPr>
            <a:r>
              <a:rPr lang="en-US" dirty="0" smtClean="0"/>
              <a:t>Limitations</a:t>
            </a:r>
          </a:p>
          <a:p>
            <a:pPr marL="342900" indent="-342900">
              <a:buFont typeface="Arial" panose="020B0604020202020204" pitchFamily="34" charset="0"/>
              <a:buChar char="•"/>
            </a:pPr>
            <a:endParaRPr lang="en-US" dirty="0"/>
          </a:p>
        </p:txBody>
      </p:sp>
      <p:sp>
        <p:nvSpPr>
          <p:cNvPr id="3" name="Text Placeholder 2"/>
          <p:cNvSpPr>
            <a:spLocks noGrp="1"/>
          </p:cNvSpPr>
          <p:nvPr>
            <p:ph type="body" sz="quarter" idx="14"/>
          </p:nvPr>
        </p:nvSpPr>
        <p:spPr/>
        <p:txBody>
          <a:bodyPr/>
          <a:lstStyle/>
          <a:p>
            <a:r>
              <a:rPr lang="en-US" sz="4000" dirty="0" smtClean="0"/>
              <a:t>PERSIANN CDR</a:t>
            </a:r>
            <a:endParaRPr lang="en-US" sz="4000" dirty="0"/>
          </a:p>
        </p:txBody>
      </p:sp>
      <p:sp>
        <p:nvSpPr>
          <p:cNvPr id="4" name="Picture Placeholder 3"/>
          <p:cNvSpPr>
            <a:spLocks noGrp="1"/>
          </p:cNvSpPr>
          <p:nvPr>
            <p:ph type="pic" sz="quarter" idx="12"/>
          </p:nvPr>
        </p:nvSpPr>
        <p:spPr/>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792319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6427" y="-278202"/>
            <a:ext cx="9115740" cy="6747600"/>
            <a:chOff x="9398218" y="4753809"/>
            <a:chExt cx="9115740" cy="6747600"/>
          </a:xfrm>
        </p:grpSpPr>
        <p:grpSp>
          <p:nvGrpSpPr>
            <p:cNvPr id="7" name="Group 6"/>
            <p:cNvGrpSpPr/>
            <p:nvPr/>
          </p:nvGrpSpPr>
          <p:grpSpPr>
            <a:xfrm>
              <a:off x="11107037" y="9668631"/>
              <a:ext cx="3665556" cy="1832778"/>
              <a:chOff x="10535537" y="9668631"/>
              <a:chExt cx="3665556" cy="1832778"/>
            </a:xfrm>
          </p:grpSpPr>
          <p:pic>
            <p:nvPicPr>
              <p:cNvPr id="25"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35537" y="9668631"/>
                <a:ext cx="3665556" cy="1832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TextBox 25"/>
              <p:cNvSpPr txBox="1"/>
              <p:nvPr/>
            </p:nvSpPr>
            <p:spPr>
              <a:xfrm>
                <a:off x="10710411" y="10770963"/>
                <a:ext cx="3396552" cy="369332"/>
              </a:xfrm>
              <a:prstGeom prst="rect">
                <a:avLst/>
              </a:prstGeom>
              <a:noFill/>
            </p:spPr>
            <p:txBody>
              <a:bodyPr wrap="square" rtlCol="0">
                <a:spAutoFit/>
              </a:bodyPr>
              <a:lstStyle/>
              <a:p>
                <a:pPr algn="ctr"/>
                <a:r>
                  <a:rPr lang="en-US" sz="1800" b="1" dirty="0" smtClean="0">
                    <a:latin typeface="+mj-lt"/>
                  </a:rPr>
                  <a:t>Oceanic Niño Index (ONI)</a:t>
                </a:r>
                <a:endParaRPr lang="en-US" sz="1800" b="1" dirty="0">
                  <a:latin typeface="+mj-lt"/>
                </a:endParaRPr>
              </a:p>
            </p:txBody>
          </p:sp>
        </p:grpSp>
        <p:grpSp>
          <p:nvGrpSpPr>
            <p:cNvPr id="8" name="Group 7"/>
            <p:cNvGrpSpPr/>
            <p:nvPr/>
          </p:nvGrpSpPr>
          <p:grpSpPr>
            <a:xfrm>
              <a:off x="9593822" y="4753809"/>
              <a:ext cx="8920136" cy="6468783"/>
              <a:chOff x="9593822" y="4289777"/>
              <a:chExt cx="8920136" cy="6468783"/>
            </a:xfrm>
          </p:grpSpPr>
          <p:grpSp>
            <p:nvGrpSpPr>
              <p:cNvPr id="11" name="Group 10"/>
              <p:cNvGrpSpPr/>
              <p:nvPr/>
            </p:nvGrpSpPr>
            <p:grpSpPr>
              <a:xfrm>
                <a:off x="14989431" y="8386835"/>
                <a:ext cx="3524527" cy="2371725"/>
                <a:chOff x="20530654" y="5564503"/>
                <a:chExt cx="3524527" cy="2371725"/>
              </a:xfrm>
            </p:grpSpPr>
            <p:pic>
              <p:nvPicPr>
                <p:cNvPr id="2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30654" y="5564503"/>
                  <a:ext cx="3505200"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20549981" y="5618815"/>
                  <a:ext cx="3505200" cy="1015663"/>
                </a:xfrm>
                <a:prstGeom prst="rect">
                  <a:avLst/>
                </a:prstGeom>
                <a:noFill/>
              </p:spPr>
              <p:txBody>
                <a:bodyPr wrap="square" rtlCol="0">
                  <a:spAutoFit/>
                </a:bodyPr>
                <a:lstStyle/>
                <a:p>
                  <a:pPr algn="ctr"/>
                  <a:endParaRPr lang="en-US" sz="2000" b="1" dirty="0" smtClean="0">
                    <a:latin typeface="+mj-lt"/>
                  </a:endParaRPr>
                </a:p>
                <a:p>
                  <a:pPr algn="ctr"/>
                  <a:r>
                    <a:rPr lang="en-US" sz="2000" b="1" dirty="0" smtClean="0">
                      <a:latin typeface="+mj-lt"/>
                    </a:rPr>
                    <a:t>EXCLUSIVE ECONOMIC ZONES (EEZ) </a:t>
                  </a:r>
                  <a:endParaRPr lang="en-US" sz="2000" b="1" dirty="0">
                    <a:latin typeface="+mj-lt"/>
                  </a:endParaRPr>
                </a:p>
              </p:txBody>
            </p:sp>
          </p:grpSp>
          <p:grpSp>
            <p:nvGrpSpPr>
              <p:cNvPr id="12" name="Group 11"/>
              <p:cNvGrpSpPr/>
              <p:nvPr/>
            </p:nvGrpSpPr>
            <p:grpSpPr>
              <a:xfrm>
                <a:off x="9843722" y="5229235"/>
                <a:ext cx="8670236" cy="4187522"/>
                <a:chOff x="9862879" y="4585181"/>
                <a:chExt cx="8670236" cy="4187522"/>
              </a:xfrm>
            </p:grpSpPr>
            <p:grpSp>
              <p:nvGrpSpPr>
                <p:cNvPr id="15" name="Group 14"/>
                <p:cNvGrpSpPr/>
                <p:nvPr/>
              </p:nvGrpSpPr>
              <p:grpSpPr>
                <a:xfrm>
                  <a:off x="14259565" y="4585181"/>
                  <a:ext cx="4273550" cy="3078163"/>
                  <a:chOff x="15116815" y="4566131"/>
                  <a:chExt cx="4273550" cy="3078163"/>
                </a:xfrm>
              </p:grpSpPr>
              <p:pic>
                <p:nvPicPr>
                  <p:cNvPr id="2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16815" y="4566131"/>
                    <a:ext cx="4273550" cy="307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5865838" y="5546244"/>
                    <a:ext cx="3375933" cy="1631216"/>
                  </a:xfrm>
                  <a:prstGeom prst="rect">
                    <a:avLst/>
                  </a:prstGeom>
                  <a:noFill/>
                </p:spPr>
                <p:txBody>
                  <a:bodyPr wrap="square" rtlCol="0">
                    <a:spAutoFit/>
                  </a:bodyPr>
                  <a:lstStyle/>
                  <a:p>
                    <a:r>
                      <a:rPr lang="en-US" sz="2000" b="1" dirty="0" smtClean="0">
                        <a:solidFill>
                          <a:srgbClr val="060606"/>
                        </a:solidFill>
                        <a:latin typeface="+mj-lt"/>
                      </a:rPr>
                      <a:t>  MONTHLY</a:t>
                    </a:r>
                  </a:p>
                  <a:p>
                    <a:endParaRPr lang="en-US" sz="2000" b="1" dirty="0" smtClean="0">
                      <a:solidFill>
                        <a:srgbClr val="060606"/>
                      </a:solidFill>
                      <a:latin typeface="+mj-lt"/>
                    </a:endParaRPr>
                  </a:p>
                  <a:p>
                    <a:r>
                      <a:rPr lang="en-US" sz="2000" b="1" dirty="0" smtClean="0">
                        <a:solidFill>
                          <a:srgbClr val="060606"/>
                        </a:solidFill>
                        <a:latin typeface="+mj-lt"/>
                      </a:rPr>
                      <a:t>            SEASONAL </a:t>
                    </a:r>
                  </a:p>
                  <a:p>
                    <a:endParaRPr lang="en-US" sz="2000" b="1" dirty="0" smtClean="0">
                      <a:solidFill>
                        <a:srgbClr val="060606"/>
                      </a:solidFill>
                      <a:latin typeface="+mj-lt"/>
                    </a:endParaRPr>
                  </a:p>
                  <a:p>
                    <a:r>
                      <a:rPr lang="en-US" sz="2000" b="1" dirty="0" smtClean="0">
                        <a:solidFill>
                          <a:srgbClr val="060606"/>
                        </a:solidFill>
                        <a:latin typeface="+mj-lt"/>
                      </a:rPr>
                      <a:t>                                YEARLY</a:t>
                    </a:r>
                    <a:endParaRPr lang="en-US" sz="2000" b="1" dirty="0">
                      <a:solidFill>
                        <a:srgbClr val="060606"/>
                      </a:solidFill>
                      <a:latin typeface="+mj-lt"/>
                    </a:endParaRPr>
                  </a:p>
                </p:txBody>
              </p:sp>
            </p:grpSp>
            <p:grpSp>
              <p:nvGrpSpPr>
                <p:cNvPr id="16" name="Group 15"/>
                <p:cNvGrpSpPr/>
                <p:nvPr/>
              </p:nvGrpSpPr>
              <p:grpSpPr>
                <a:xfrm>
                  <a:off x="9862879" y="5565294"/>
                  <a:ext cx="4508994" cy="3207409"/>
                  <a:chOff x="10339129" y="5565294"/>
                  <a:chExt cx="4508994" cy="3207409"/>
                </a:xfrm>
              </p:grpSpPr>
              <p:pic>
                <p:nvPicPr>
                  <p:cNvPr id="18" name="Picture 17"/>
                  <p:cNvPicPr>
                    <a:picLocks noChangeAspect="1"/>
                  </p:cNvPicPr>
                  <p:nvPr/>
                </p:nvPicPr>
                <p:blipFill rotWithShape="1">
                  <a:blip r:embed="rId5" cstate="print">
                    <a:extLst>
                      <a:ext uri="{28A0092B-C50C-407E-A947-70E740481C1C}">
                        <a14:useLocalDpi xmlns:a14="http://schemas.microsoft.com/office/drawing/2010/main" val="0"/>
                      </a:ext>
                    </a:extLst>
                  </a:blip>
                  <a:srcRect l="55172" t="70402"/>
                  <a:stretch/>
                </p:blipFill>
                <p:spPr>
                  <a:xfrm>
                    <a:off x="10339129" y="6215237"/>
                    <a:ext cx="4508994" cy="2232818"/>
                  </a:xfrm>
                  <a:prstGeom prst="rect">
                    <a:avLst/>
                  </a:prstGeom>
                </p:spPr>
              </p:pic>
              <p:sp>
                <p:nvSpPr>
                  <p:cNvPr id="19" name="TextBox 18"/>
                  <p:cNvSpPr txBox="1"/>
                  <p:nvPr/>
                </p:nvSpPr>
                <p:spPr>
                  <a:xfrm>
                    <a:off x="10945178" y="5565294"/>
                    <a:ext cx="2922793" cy="707886"/>
                  </a:xfrm>
                  <a:prstGeom prst="rect">
                    <a:avLst/>
                  </a:prstGeom>
                  <a:noFill/>
                </p:spPr>
                <p:txBody>
                  <a:bodyPr wrap="square" rtlCol="0">
                    <a:spAutoFit/>
                  </a:bodyPr>
                  <a:lstStyle/>
                  <a:p>
                    <a:pPr algn="ctr"/>
                    <a:r>
                      <a:rPr lang="en-US" sz="2000" dirty="0" smtClean="0">
                        <a:latin typeface="+mj-lt"/>
                      </a:rPr>
                      <a:t>GLOBAL PERSIANN PRECIPITATION </a:t>
                    </a:r>
                    <a:endParaRPr lang="en-US" sz="2000" dirty="0">
                      <a:latin typeface="+mj-lt"/>
                    </a:endParaRPr>
                  </a:p>
                </p:txBody>
              </p:sp>
              <p:sp>
                <p:nvSpPr>
                  <p:cNvPr id="20" name="TextBox 19"/>
                  <p:cNvSpPr txBox="1"/>
                  <p:nvPr/>
                </p:nvSpPr>
                <p:spPr>
                  <a:xfrm>
                    <a:off x="10991851" y="8372593"/>
                    <a:ext cx="3819358" cy="400110"/>
                  </a:xfrm>
                  <a:prstGeom prst="rect">
                    <a:avLst/>
                  </a:prstGeom>
                  <a:noFill/>
                </p:spPr>
                <p:txBody>
                  <a:bodyPr wrap="square" rtlCol="0">
                    <a:spAutoFit/>
                  </a:bodyPr>
                  <a:lstStyle/>
                  <a:p>
                    <a:pPr algn="ctr"/>
                    <a:r>
                      <a:rPr lang="en-US" sz="2000" dirty="0" smtClean="0">
                        <a:latin typeface="+mj-lt"/>
                      </a:rPr>
                      <a:t>Daily 0.25° resolution</a:t>
                    </a:r>
                    <a:endParaRPr lang="en-US" sz="2000" dirty="0">
                      <a:latin typeface="+mj-lt"/>
                    </a:endParaRPr>
                  </a:p>
                </p:txBody>
              </p:sp>
            </p:grpSp>
            <p:sp>
              <p:nvSpPr>
                <p:cNvPr id="17" name="Right Arrow 16"/>
                <p:cNvSpPr/>
                <p:nvPr/>
              </p:nvSpPr>
              <p:spPr>
                <a:xfrm rot="20018885">
                  <a:off x="13992733" y="6537766"/>
                  <a:ext cx="1091886" cy="702236"/>
                </a:xfrm>
                <a:prstGeom prst="rightArrow">
                  <a:avLst/>
                </a:prstGeom>
                <a:solidFill>
                  <a:schemeClr val="bg1"/>
                </a:solidFill>
                <a:ln>
                  <a:solidFill>
                    <a:srgbClr val="0606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rgbClr val="060606"/>
                      </a:solidFill>
                      <a:latin typeface="+mj-lt"/>
                    </a:rPr>
                    <a:t>sum</a:t>
                  </a:r>
                  <a:endParaRPr lang="en-US" sz="1800" dirty="0">
                    <a:solidFill>
                      <a:srgbClr val="060606"/>
                    </a:solidFill>
                    <a:latin typeface="+mj-lt"/>
                  </a:endParaRPr>
                </a:p>
              </p:txBody>
            </p:sp>
          </p:grpSp>
          <p:sp>
            <p:nvSpPr>
              <p:cNvPr id="13" name="Plus 12"/>
              <p:cNvSpPr/>
              <p:nvPr/>
            </p:nvSpPr>
            <p:spPr>
              <a:xfrm>
                <a:off x="16418458" y="7975700"/>
                <a:ext cx="685800" cy="600753"/>
              </a:xfrm>
              <a:prstGeom prst="mathPlus">
                <a:avLst/>
              </a:prstGeom>
              <a:solidFill>
                <a:schemeClr val="accent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7915" b="89950" l="2417" r="95271">
                            <a14:foregroundMark x1="7104" y1="49403" x2="7104" y2="49403"/>
                            <a14:foregroundMark x1="7938" y1="50251" x2="7938" y2="50251"/>
                            <a14:foregroundMark x1="6833" y1="46514" x2="6833" y2="46514"/>
                            <a14:foregroundMark x1="7104" y1="45666" x2="7104" y2="45666"/>
                            <a14:foregroundMark x1="41958" y1="39856" x2="41958" y2="39856"/>
                            <a14:foregroundMark x1="43938" y1="36872" x2="43938" y2="36872"/>
                            <a14:foregroundMark x1="26917" y1="12092" x2="26917" y2="12092"/>
                            <a14:foregroundMark x1="33833" y1="19849" x2="33833" y2="19849"/>
                            <a14:foregroundMark x1="14833" y1="55088" x2="14833" y2="55088"/>
                            <a14:foregroundMark x1="14625" y1="16583" x2="14625" y2="16583"/>
                            <a14:foregroundMark x1="17000" y1="13003" x2="17000" y2="13003"/>
                            <a14:foregroundMark x1="43542" y1="40766" x2="43542" y2="40766"/>
                            <a14:foregroundMark x1="12063" y1="54491" x2="12063" y2="54491"/>
                            <a14:foregroundMark x1="25333" y1="14196" x2="25333" y2="14196"/>
                            <a14:foregroundMark x1="29292" y1="12092" x2="29292" y2="12092"/>
                            <a14:foregroundMark x1="30875" y1="12406" x2="30875" y2="12406"/>
                            <a14:foregroundMark x1="13438" y1="55999" x2="13438" y2="55999"/>
                            <a14:foregroundMark x1="13833" y1="29711" x2="13833" y2="29711"/>
                          </a14:backgroundRemoval>
                        </a14:imgEffect>
                      </a14:imgLayer>
                    </a14:imgProps>
                  </a:ext>
                  <a:ext uri="{28A0092B-C50C-407E-A947-70E740481C1C}">
                    <a14:useLocalDpi xmlns:a14="http://schemas.microsoft.com/office/drawing/2010/main" val="0"/>
                  </a:ext>
                </a:extLst>
              </a:blip>
              <a:srcRect/>
              <a:stretch>
                <a:fillRect/>
              </a:stretch>
            </p:blipFill>
            <p:spPr bwMode="auto">
              <a:xfrm rot="17802089">
                <a:off x="9096829" y="4786770"/>
                <a:ext cx="2952434" cy="1958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9" name="TextBox 8"/>
            <p:cNvSpPr txBox="1"/>
            <p:nvPr/>
          </p:nvSpPr>
          <p:spPr>
            <a:xfrm>
              <a:off x="9398218" y="5361115"/>
              <a:ext cx="9115740" cy="461665"/>
            </a:xfrm>
            <a:prstGeom prst="rect">
              <a:avLst/>
            </a:prstGeom>
            <a:noFill/>
          </p:spPr>
          <p:txBody>
            <a:bodyPr wrap="square" rtlCol="0">
              <a:spAutoFit/>
            </a:bodyPr>
            <a:lstStyle/>
            <a:p>
              <a:pPr algn="ctr"/>
              <a:r>
                <a:rPr lang="en-US" sz="2400" b="1" i="1" u="sng" dirty="0" smtClean="0">
                  <a:latin typeface="+mj-lt"/>
                </a:rPr>
                <a:t>DATA PREPARATION &amp; ANALYSIS</a:t>
              </a:r>
              <a:endParaRPr lang="en-US" sz="2400" b="1" i="1" u="sng" dirty="0">
                <a:latin typeface="+mj-lt"/>
              </a:endParaRPr>
            </a:p>
          </p:txBody>
        </p:sp>
        <p:sp>
          <p:nvSpPr>
            <p:cNvPr id="10" name="Plus 9"/>
            <p:cNvSpPr/>
            <p:nvPr/>
          </p:nvSpPr>
          <p:spPr>
            <a:xfrm>
              <a:off x="14501000" y="10170210"/>
              <a:ext cx="685800" cy="600753"/>
            </a:xfrm>
            <a:prstGeom prst="mathPlus">
              <a:avLst/>
            </a:prstGeom>
            <a:solidFill>
              <a:schemeClr val="accent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22070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063" y="412750"/>
            <a:ext cx="7126287" cy="580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6179002"/>
      </p:ext>
    </p:extLst>
  </p:cSld>
  <p:clrMapOvr>
    <a:masterClrMapping/>
  </p:clrMapOvr>
</p:sld>
</file>

<file path=ppt/theme/theme1.xml><?xml version="1.0" encoding="utf-8"?>
<a:theme xmlns:a="http://schemas.openxmlformats.org/drawingml/2006/main" name="Office Theme">
  <a:themeElements>
    <a:clrScheme name="Water 15">
      <a:dk1>
        <a:srgbClr val="767171"/>
      </a:dk1>
      <a:lt1>
        <a:srgbClr val="FFFFFF"/>
      </a:lt1>
      <a:dk2>
        <a:srgbClr val="767171"/>
      </a:dk2>
      <a:lt2>
        <a:srgbClr val="FFFFFF"/>
      </a:lt2>
      <a:accent1>
        <a:srgbClr val="75AADB"/>
      </a:accent1>
      <a:accent2>
        <a:srgbClr val="8992C8"/>
      </a:accent2>
      <a:accent3>
        <a:srgbClr val="9879B7"/>
      </a:accent3>
      <a:accent4>
        <a:srgbClr val="FFE07F"/>
      </a:accent4>
      <a:accent5>
        <a:srgbClr val="FDC760"/>
      </a:accent5>
      <a:accent6>
        <a:srgbClr val="FBAE40"/>
      </a:accent6>
      <a:hlink>
        <a:srgbClr val="75AADB"/>
      </a:hlink>
      <a:folHlink>
        <a:srgbClr val="75AADB"/>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2715</TotalTime>
  <Words>496</Words>
  <Application>Microsoft Office PowerPoint</Application>
  <PresentationFormat>On-screen Show (4:3)</PresentationFormat>
  <Paragraphs>81</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Jessica Sutton</cp:lastModifiedBy>
  <cp:revision>126</cp:revision>
  <dcterms:created xsi:type="dcterms:W3CDTF">2015-05-18T13:26:09Z</dcterms:created>
  <dcterms:modified xsi:type="dcterms:W3CDTF">2015-07-01T17:50:39Z</dcterms:modified>
</cp:coreProperties>
</file>