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2" r:id="rId2"/>
    <p:sldId id="279" r:id="rId3"/>
    <p:sldId id="280" r:id="rId4"/>
    <p:sldId id="265" r:id="rId5"/>
    <p:sldId id="275" r:id="rId6"/>
    <p:sldId id="268" r:id="rId7"/>
    <p:sldId id="266" r:id="rId8"/>
    <p:sldId id="258" r:id="rId9"/>
    <p:sldId id="271" r:id="rId10"/>
    <p:sldId id="272" r:id="rId11"/>
    <p:sldId id="273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74487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More Specific Project Subtitle Here</a:t>
            </a:r>
            <a:endParaRPr lang="en-US" dirty="0"/>
          </a:p>
        </p:txBody>
      </p:sp>
      <p:sp>
        <p:nvSpPr>
          <p:cNvPr id="2" name="Main title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Main App Area Title Goes Here</a:t>
            </a:r>
            <a:endParaRPr lang="en-US" dirty="0"/>
          </a:p>
        </p:txBody>
      </p:sp>
      <p:sp>
        <p:nvSpPr>
          <p:cNvPr id="7" name="top NASA background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t Aero &amp; Space Admin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9" name="NAS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2" name="title subtitle break bar"/>
          <p:cNvSpPr/>
          <p:nvPr userDrawn="1"/>
        </p:nvSpPr>
        <p:spPr>
          <a:xfrm>
            <a:off x="685800" y="5240268"/>
            <a:ext cx="7772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ue background"/>
          <p:cNvSpPr/>
          <p:nvPr userDrawn="1"/>
        </p:nvSpPr>
        <p:spPr>
          <a:xfrm rot="10800000" flipV="1">
            <a:off x="0" y="6743699"/>
            <a:ext cx="9144000" cy="114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text"/>
          <p:cNvSpPr>
            <a:spLocks noGrp="1"/>
          </p:cNvSpPr>
          <p:nvPr userDrawn="1">
            <p:ph idx="1"/>
          </p:nvPr>
        </p:nvSpPr>
        <p:spPr>
          <a:xfrm>
            <a:off x="406400" y="1125415"/>
            <a:ext cx="8331200" cy="5486400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3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column"/>
          <p:cNvSpPr>
            <a:spLocks noGrp="1"/>
          </p:cNvSpPr>
          <p:nvPr>
            <p:ph sz="half" idx="2"/>
          </p:nvPr>
        </p:nvSpPr>
        <p:spPr>
          <a:xfrm>
            <a:off x="4629150" y="1139483"/>
            <a:ext cx="4135022" cy="5458264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column"/>
          <p:cNvSpPr>
            <a:spLocks noGrp="1"/>
          </p:cNvSpPr>
          <p:nvPr>
            <p:ph sz="half" idx="1"/>
          </p:nvPr>
        </p:nvSpPr>
        <p:spPr>
          <a:xfrm>
            <a:off x="406400" y="1139482"/>
            <a:ext cx="4108450" cy="5458265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column"/>
          <p:cNvSpPr>
            <a:spLocks noGrp="1"/>
          </p:cNvSpPr>
          <p:nvPr>
            <p:ph sz="quarter" idx="4"/>
          </p:nvPr>
        </p:nvSpPr>
        <p:spPr>
          <a:xfrm>
            <a:off x="4629150" y="2158543"/>
            <a:ext cx="4106887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ight Head"/>
          <p:cNvSpPr>
            <a:spLocks noGrp="1"/>
          </p:cNvSpPr>
          <p:nvPr>
            <p:ph type="body" sz="quarter" idx="3"/>
          </p:nvPr>
        </p:nvSpPr>
        <p:spPr>
          <a:xfrm>
            <a:off x="4629150" y="1125414"/>
            <a:ext cx="4106887" cy="866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eft column"/>
          <p:cNvSpPr>
            <a:spLocks noGrp="1"/>
          </p:cNvSpPr>
          <p:nvPr>
            <p:ph sz="half" idx="2"/>
          </p:nvPr>
        </p:nvSpPr>
        <p:spPr>
          <a:xfrm>
            <a:off x="406400" y="2158543"/>
            <a:ext cx="4091782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Head"/>
          <p:cNvSpPr>
            <a:spLocks noGrp="1"/>
          </p:cNvSpPr>
          <p:nvPr>
            <p:ph type="body" idx="1"/>
          </p:nvPr>
        </p:nvSpPr>
        <p:spPr>
          <a:xfrm>
            <a:off x="406400" y="1125414"/>
            <a:ext cx="4091782" cy="8669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9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5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hite background"/>
          <p:cNvSpPr/>
          <p:nvPr userDrawn="1"/>
        </p:nvSpPr>
        <p:spPr>
          <a:xfrm rot="10800000" flipV="1">
            <a:off x="116114" y="106587"/>
            <a:ext cx="8911772" cy="663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column"/>
          <p:cNvSpPr>
            <a:spLocks noGrp="1"/>
          </p:cNvSpPr>
          <p:nvPr>
            <p:ph idx="1"/>
          </p:nvPr>
        </p:nvSpPr>
        <p:spPr>
          <a:xfrm>
            <a:off x="3887391" y="1139483"/>
            <a:ext cx="4848646" cy="5472332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3200"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800"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400"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mage"/>
          <p:cNvSpPr>
            <a:spLocks noGrp="1" noChangeAspect="1"/>
          </p:cNvSpPr>
          <p:nvPr>
            <p:ph type="pic" idx="1"/>
          </p:nvPr>
        </p:nvSpPr>
        <p:spPr>
          <a:xfrm>
            <a:off x="3887390" y="1111348"/>
            <a:ext cx="4848647" cy="548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09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23581" y="3886310"/>
            <a:ext cx="7260609" cy="88710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Evaluating </a:t>
            </a:r>
            <a:r>
              <a:rPr lang="en-US" sz="1800" dirty="0" smtClean="0"/>
              <a:t>Suitability </a:t>
            </a:r>
            <a:r>
              <a:rPr lang="en-US" sz="1800" dirty="0" smtClean="0"/>
              <a:t>for </a:t>
            </a:r>
            <a:r>
              <a:rPr lang="en-US" sz="1800" dirty="0" smtClean="0"/>
              <a:t>Apple </a:t>
            </a:r>
            <a:r>
              <a:rPr lang="en-US" sz="1800" dirty="0"/>
              <a:t>C</a:t>
            </a:r>
            <a:r>
              <a:rPr lang="en-US" sz="1800" dirty="0" smtClean="0"/>
              <a:t>ultivation </a:t>
            </a:r>
            <a:r>
              <a:rPr lang="en-US" sz="1800" dirty="0"/>
              <a:t>B</a:t>
            </a:r>
            <a:r>
              <a:rPr lang="en-US" sz="1800" dirty="0" smtClean="0"/>
              <a:t>ased </a:t>
            </a:r>
            <a:r>
              <a:rPr lang="en-US" sz="1800" dirty="0" smtClean="0"/>
              <a:t>on </a:t>
            </a:r>
            <a:r>
              <a:rPr lang="en-US" sz="1800" dirty="0" smtClean="0"/>
              <a:t>Accumulated </a:t>
            </a:r>
            <a:r>
              <a:rPr lang="en-US" sz="1800" dirty="0"/>
              <a:t>C</a:t>
            </a:r>
            <a:r>
              <a:rPr lang="en-US" sz="1800" dirty="0" smtClean="0"/>
              <a:t>hill </a:t>
            </a:r>
            <a:r>
              <a:rPr lang="en-US" sz="1800" dirty="0"/>
              <a:t>H</a:t>
            </a:r>
            <a:r>
              <a:rPr lang="en-US" sz="1800" dirty="0" smtClean="0"/>
              <a:t>ours </a:t>
            </a:r>
            <a:r>
              <a:rPr lang="en-US" sz="1800" dirty="0" smtClean="0"/>
              <a:t>in Washington State from 2003-2065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Northwest United States </a:t>
            </a:r>
            <a:r>
              <a:rPr lang="en-US" dirty="0" smtClean="0"/>
              <a:t>Agriculture II</a:t>
            </a:r>
            <a:endParaRPr lang="en-US" dirty="0"/>
          </a:p>
        </p:txBody>
      </p:sp>
      <p:sp>
        <p:nvSpPr>
          <p:cNvPr id="5" name="team members"/>
          <p:cNvSpPr txBox="1">
            <a:spLocks/>
          </p:cNvSpPr>
          <p:nvPr/>
        </p:nvSpPr>
        <p:spPr>
          <a:xfrm>
            <a:off x="685801" y="5317589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Lydia </a:t>
            </a:r>
            <a:r>
              <a:rPr lang="en-US" dirty="0" smtClean="0"/>
              <a:t>Cuker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Laura Lykens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am members"/>
          <p:cNvSpPr txBox="1">
            <a:spLocks/>
          </p:cNvSpPr>
          <p:nvPr/>
        </p:nvSpPr>
        <p:spPr>
          <a:xfrm>
            <a:off x="4730975" y="5326296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Alyssa Walzak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Tim Stelter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6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2803" y="1029730"/>
            <a:ext cx="307238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96227" y="1029730"/>
            <a:ext cx="215798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Discussion</a:t>
            </a:r>
          </a:p>
          <a:p>
            <a:endParaRPr lang="en-US" dirty="0" smtClean="0"/>
          </a:p>
          <a:p>
            <a:r>
              <a:rPr lang="en-US" dirty="0" smtClean="0"/>
              <a:t>Uncertainty/Error Analysis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Benefits of Research</a:t>
            </a:r>
          </a:p>
          <a:p>
            <a:endParaRPr lang="en-US" dirty="0" smtClean="0"/>
          </a:p>
          <a:p>
            <a:r>
              <a:rPr lang="en-US" dirty="0" smtClean="0"/>
              <a:t>Any Future Work (if applicable)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Dr. Kenton Ross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NASA DEVELOP National 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Science Advisor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Dr. Noel Baker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Postdoctoral Program Fellow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Nathan Owen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– Langley Center Lead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Jeffry Ely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</a:t>
            </a:r>
            <a:r>
              <a:rPr lang="en-US" dirty="0" err="1"/>
              <a:t>Geoinformation</a:t>
            </a:r>
            <a:r>
              <a:rPr lang="en-US" dirty="0"/>
              <a:t> Scientist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Chad Smith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– Langley Assistant Center Lead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2991" y="6046237"/>
            <a:ext cx="701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This material is based upon work supported by NASA through contract NNL11AA00B and cooperative agreement NNX14AB60A.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1" y="1248977"/>
            <a:ext cx="2468604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Top </a:t>
            </a:r>
            <a:r>
              <a:rPr lang="en-US" dirty="0"/>
              <a:t>apple </a:t>
            </a:r>
            <a:r>
              <a:rPr lang="en-US" dirty="0" smtClean="0"/>
              <a:t>producing state </a:t>
            </a:r>
            <a:r>
              <a:rPr lang="en-US" dirty="0"/>
              <a:t>in </a:t>
            </a:r>
            <a:r>
              <a:rPr lang="en-US" dirty="0" smtClean="0"/>
              <a:t>US (USDA</a:t>
            </a:r>
            <a:r>
              <a:rPr lang="en-US" dirty="0"/>
              <a:t>)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Majority of apple orchards are east </a:t>
            </a:r>
            <a:r>
              <a:rPr lang="en-US" dirty="0"/>
              <a:t>of the Cascade </a:t>
            </a:r>
            <a:r>
              <a:rPr lang="en-US" dirty="0" smtClean="0"/>
              <a:t>Mountains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Study Period: 2003 – 2013, 2040 – 2070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Area: Washington, USA</a:t>
            </a:r>
            <a:endParaRPr 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77" y="1405500"/>
            <a:ext cx="6267459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19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fluctuations may alter temperature trends, resulting in negative impacts on apple growth</a:t>
            </a:r>
          </a:p>
          <a:p>
            <a:r>
              <a:rPr lang="en-US" dirty="0"/>
              <a:t>If temperatures rise there could </a:t>
            </a:r>
            <a:r>
              <a:rPr lang="en-US" dirty="0" smtClean="0"/>
              <a:t>be: </a:t>
            </a:r>
            <a:endParaRPr lang="en-US" dirty="0"/>
          </a:p>
          <a:p>
            <a:pPr lvl="1"/>
            <a:r>
              <a:rPr lang="en-US" dirty="0"/>
              <a:t>A reduction in accumulated chill hours for locations where apples are currently grown</a:t>
            </a:r>
          </a:p>
          <a:p>
            <a:pPr lvl="1"/>
            <a:r>
              <a:rPr lang="en-US" dirty="0"/>
              <a:t>An increased demand for irrigation resources, which could raise the cost of apple </a:t>
            </a:r>
            <a:r>
              <a:rPr lang="en-US" dirty="0" smtClean="0"/>
              <a:t>production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Concerns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45" y="3841647"/>
            <a:ext cx="2974291" cy="26974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21845" y="6535698"/>
            <a:ext cx="1276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J. Stein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4" y="3841647"/>
            <a:ext cx="3596640" cy="26974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1424" y="6527459"/>
            <a:ext cx="1276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Kasman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198" y="3575217"/>
            <a:ext cx="182879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Sunburn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6150" y="3575217"/>
            <a:ext cx="152814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Blight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399" y="1125415"/>
            <a:ext cx="4815857" cy="5486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Map </a:t>
            </a:r>
            <a:r>
              <a:rPr lang="en-US" dirty="0"/>
              <a:t>accumulated chill </a:t>
            </a:r>
            <a:r>
              <a:rPr lang="en-US" dirty="0" smtClean="0"/>
              <a:t>units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Current Accumulated Chill Units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Forecasted Accumulated Chill Units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 &amp; Project Partner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89" y="1182441"/>
            <a:ext cx="3459774" cy="52120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6399" y="6382610"/>
            <a:ext cx="280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S. Bauer, USDA - ARS</a:t>
            </a:r>
            <a:endParaRPr lang="en-US" sz="1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-1465442" y="3615202"/>
            <a:ext cx="8331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2800" b="1" dirty="0" smtClean="0"/>
              <a:t>Dr. Michael Glenn</a:t>
            </a:r>
          </a:p>
          <a:p>
            <a:pPr marL="0" indent="0" algn="ctr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en-US" sz="2200" dirty="0" smtClean="0"/>
              <a:t>Appalachian Fruit Research Station</a:t>
            </a:r>
          </a:p>
          <a:p>
            <a:pPr marL="0" indent="0" algn="ctr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en-US" sz="2200" dirty="0" smtClean="0"/>
              <a:t>USDA - Agriculture Research Service</a:t>
            </a:r>
          </a:p>
          <a:p>
            <a:pPr algn="ctr"/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82" y="4933114"/>
            <a:ext cx="2377440" cy="163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5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number of hours that fruit trees experience within a specific temperature </a:t>
            </a:r>
            <a:r>
              <a:rPr lang="en-US" dirty="0" smtClean="0"/>
              <a:t>range</a:t>
            </a:r>
          </a:p>
          <a:p>
            <a:pPr lvl="1"/>
            <a:r>
              <a:rPr lang="en-US" dirty="0"/>
              <a:t>1.4ºC &lt; </a:t>
            </a:r>
            <a:r>
              <a:rPr lang="en-US" dirty="0" err="1"/>
              <a:t>T</a:t>
            </a:r>
            <a:r>
              <a:rPr lang="en-US" baseline="-25000" dirty="0" err="1"/>
              <a:t>air</a:t>
            </a:r>
            <a:r>
              <a:rPr lang="en-US" dirty="0"/>
              <a:t> ≤ </a:t>
            </a:r>
            <a:r>
              <a:rPr lang="en-US" dirty="0" smtClean="0"/>
              <a:t>12.4ºC</a:t>
            </a:r>
            <a:endParaRPr lang="en-US" dirty="0"/>
          </a:p>
          <a:p>
            <a:r>
              <a:rPr lang="en-US" dirty="0"/>
              <a:t>Apple trees require 500-1000 chill hours to thrive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Chill Hours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13562"/>
          <a:stretch/>
        </p:blipFill>
        <p:spPr>
          <a:xfrm>
            <a:off x="1699441" y="3028202"/>
            <a:ext cx="5728496" cy="356616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437622" y="6388925"/>
            <a:ext cx="148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fauxto_digit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978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095" y="1139483"/>
            <a:ext cx="4135022" cy="5458264"/>
          </a:xfrm>
        </p:spPr>
        <p:txBody>
          <a:bodyPr/>
          <a:lstStyle/>
          <a:p>
            <a:r>
              <a:rPr lang="en-US" dirty="0" smtClean="0"/>
              <a:t>Terra MODIS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6399" y="1139482"/>
            <a:ext cx="8053859" cy="5458265"/>
          </a:xfrm>
        </p:spPr>
        <p:txBody>
          <a:bodyPr>
            <a:normAutofit/>
          </a:bodyPr>
          <a:lstStyle/>
          <a:p>
            <a:r>
              <a:rPr lang="en-US" dirty="0" smtClean="0"/>
              <a:t>Aqua MODIS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MODIS Lands Surface Temperature (LST)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 Observations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7" y="1605736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95" y="1684813"/>
            <a:ext cx="36464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7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80540" y="1298409"/>
                <a:ext cx="8331200" cy="5486400"/>
              </a:xfrm>
            </p:spPr>
            <p:txBody>
              <a:bodyPr/>
              <a:lstStyle/>
              <a:p>
                <a:r>
                  <a:rPr lang="en-US" dirty="0" smtClean="0"/>
                  <a:t>Calculates Accumulated Chill Units</a:t>
                </a:r>
              </a:p>
              <a:p>
                <a:r>
                  <a:rPr lang="en-US" dirty="0" smtClean="0"/>
                  <a:t>Developed by ___________</a:t>
                </a:r>
              </a:p>
              <a:p>
                <a:r>
                  <a:rPr lang="en-US" dirty="0" smtClean="0"/>
                  <a:t>Updated version of Chill Hours Model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AUTHOR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𝑈𝑡𝑎h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 xmlns="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≤1.4℃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:0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≤2.4℃            :0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≤9.1℃         :1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9.1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≤12.4℃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:0.5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≤15.9℃    :0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5.9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≤18.0℃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:−0.5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≥18.0℃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  :−1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40" y="1298409"/>
                <a:ext cx="8331200" cy="5486400"/>
              </a:xfrm>
              <a:blipFill rotWithShape="0">
                <a:blip r:embed="rId2"/>
                <a:stretch>
                  <a:fillRect l="-805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Utah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82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6519" y="1029730"/>
            <a:ext cx="288950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B552"/>
      </a:accent1>
      <a:accent2>
        <a:srgbClr val="4C7535"/>
      </a:accent2>
      <a:accent3>
        <a:srgbClr val="233618"/>
      </a:accent3>
      <a:accent4>
        <a:srgbClr val="692625"/>
      </a:accent4>
      <a:accent5>
        <a:srgbClr val="C24F4E"/>
      </a:accent5>
      <a:accent6>
        <a:srgbClr val="E8AFA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760</Words>
  <Application>Microsoft Macintosh PowerPoint</Application>
  <PresentationFormat>On-screen Show (4:3)</PresentationFormat>
  <Paragraphs>196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Northwest United States Agriculture II</vt:lpstr>
      <vt:lpstr>Study Area: Washington, USA</vt:lpstr>
      <vt:lpstr>Community Concerns</vt:lpstr>
      <vt:lpstr>Objective &amp; Project Partner</vt:lpstr>
      <vt:lpstr>Chill Hours</vt:lpstr>
      <vt:lpstr>Earth Observations</vt:lpstr>
      <vt:lpstr>Utah Model</vt:lpstr>
      <vt:lpstr>Project Methodology</vt:lpstr>
      <vt:lpstr>Project Methodology</vt:lpstr>
      <vt:lpstr>Project Methodology</vt:lpstr>
      <vt:lpstr>Project Methodology</vt:lpstr>
      <vt:lpstr>Results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Lydia Cuker</cp:lastModifiedBy>
  <cp:revision>108</cp:revision>
  <dcterms:created xsi:type="dcterms:W3CDTF">2014-05-22T17:39:16Z</dcterms:created>
  <dcterms:modified xsi:type="dcterms:W3CDTF">2015-03-03T12:54:06Z</dcterms:modified>
</cp:coreProperties>
</file>