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9"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hawman" initials="ph" lastIdx="5" clrIdx="0">
    <p:extLst>
      <p:ext uri="{19B8F6BF-5375-455C-9EA6-DF929625EA0E}">
        <p15:presenceInfo xmlns:p15="http://schemas.microsoft.com/office/powerpoint/2012/main" userId="52dc934910af06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680" autoAdjust="0"/>
    <p:restoredTop sz="94660"/>
  </p:normalViewPr>
  <p:slideViewPr>
    <p:cSldViewPr snapToGrid="0">
      <p:cViewPr varScale="1">
        <p:scale>
          <a:sx n="23" d="100"/>
          <a:sy n="23" d="100"/>
        </p:scale>
        <p:origin x="1500" y="60"/>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Poster">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4840713"/>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37160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 name="location"/>
          <p:cNvSpPr>
            <a:spLocks noGrp="1"/>
          </p:cNvSpPr>
          <p:nvPr userDrawn="1">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3" name="team member names"/>
          <p:cNvSpPr>
            <a:spLocks noGrp="1"/>
          </p:cNvSpPr>
          <p:nvPr userDrawn="1">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521762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userDrawn="1">
          <p15:clr>
            <a:srgbClr val="FBAE40"/>
          </p15:clr>
        </p15:guide>
        <p15:guide id="2" pos="86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oster Ver.2">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0842713"/>
            <a:ext cx="8008620"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29718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0842713"/>
            <a:ext cx="8090417"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29718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0842713"/>
            <a:ext cx="8025556" cy="4590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29718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1" name="conclusions text"/>
          <p:cNvSpPr>
            <a:spLocks noGrp="1"/>
          </p:cNvSpPr>
          <p:nvPr>
            <p:ph type="body" sz="quarter" idx="19"/>
          </p:nvPr>
        </p:nvSpPr>
        <p:spPr>
          <a:xfrm>
            <a:off x="18326100" y="23527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2" name="conclusions"/>
          <p:cNvGrpSpPr/>
          <p:nvPr userDrawn="1"/>
        </p:nvGrpSpPr>
        <p:grpSpPr>
          <a:xfrm>
            <a:off x="18166364" y="22402800"/>
            <a:ext cx="8351235" cy="914400"/>
            <a:chOff x="914400" y="6400800"/>
            <a:chExt cx="16459201" cy="914400"/>
          </a:xfrm>
        </p:grpSpPr>
        <p:sp>
          <p:nvSpPr>
            <p:cNvPr id="4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7"/>
            <a:ext cx="16658272" cy="57371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37" name="earth observations text"/>
          <p:cNvSpPr>
            <a:spLocks noGrp="1"/>
          </p:cNvSpPr>
          <p:nvPr>
            <p:ph type="body" sz="quarter" idx="18"/>
          </p:nvPr>
        </p:nvSpPr>
        <p:spPr>
          <a:xfrm>
            <a:off x="18326100" y="18955512"/>
            <a:ext cx="8008620" cy="29900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earth observations"/>
          <p:cNvGrpSpPr/>
          <p:nvPr userDrawn="1"/>
        </p:nvGrpSpPr>
        <p:grpSpPr>
          <a:xfrm>
            <a:off x="18166364" y="178308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29" name="study area text"/>
          <p:cNvSpPr>
            <a:spLocks noGrp="1"/>
          </p:cNvSpPr>
          <p:nvPr>
            <p:ph type="body" sz="quarter" idx="16"/>
          </p:nvPr>
        </p:nvSpPr>
        <p:spPr>
          <a:xfrm>
            <a:off x="18326100" y="11763130"/>
            <a:ext cx="8008620" cy="561046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study area"/>
          <p:cNvGrpSpPr/>
          <p:nvPr userDrawn="1"/>
        </p:nvGrpSpPr>
        <p:grpSpPr>
          <a:xfrm>
            <a:off x="18166364" y="10638418"/>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4"/>
            <a:ext cx="8008620" cy="256238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49"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0"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3174969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oster Ver.3">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1989341"/>
            <a:ext cx="8008620" cy="344365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0864628"/>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1985713"/>
            <a:ext cx="8090417"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0861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1985713"/>
            <a:ext cx="8025556" cy="3447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0861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37" name="conclusions text"/>
          <p:cNvSpPr>
            <a:spLocks noGrp="1"/>
          </p:cNvSpPr>
          <p:nvPr>
            <p:ph type="body" sz="quarter" idx="18"/>
          </p:nvPr>
        </p:nvSpPr>
        <p:spPr>
          <a:xfrm>
            <a:off x="18326100" y="27147012"/>
            <a:ext cx="8008620" cy="32948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conclusions"/>
          <p:cNvGrpSpPr/>
          <p:nvPr userDrawn="1"/>
        </p:nvGrpSpPr>
        <p:grpSpPr>
          <a:xfrm>
            <a:off x="18166364" y="26022300"/>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29" name="earth observations text"/>
          <p:cNvSpPr>
            <a:spLocks noGrp="1"/>
          </p:cNvSpPr>
          <p:nvPr>
            <p:ph type="body" sz="quarter" idx="16"/>
          </p:nvPr>
        </p:nvSpPr>
        <p:spPr>
          <a:xfrm>
            <a:off x="18326100" y="23527513"/>
            <a:ext cx="8008620" cy="20375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earth observations"/>
          <p:cNvGrpSpPr/>
          <p:nvPr userDrawn="1"/>
        </p:nvGrpSpPr>
        <p:grpSpPr>
          <a:xfrm>
            <a:off x="18166364" y="22402800"/>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3523678"/>
            <a:ext cx="16658272" cy="6918224"/>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2402800"/>
            <a:ext cx="1703485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9" name="study area text"/>
          <p:cNvSpPr>
            <a:spLocks noGrp="1"/>
          </p:cNvSpPr>
          <p:nvPr>
            <p:ph type="body" sz="quarter" idx="30"/>
          </p:nvPr>
        </p:nvSpPr>
        <p:spPr>
          <a:xfrm>
            <a:off x="18326100" y="14840713"/>
            <a:ext cx="8008620" cy="7104886"/>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study area"/>
          <p:cNvGrpSpPr/>
          <p:nvPr userDrawn="1"/>
        </p:nvGrpSpPr>
        <p:grpSpPr>
          <a:xfrm>
            <a:off x="18166364" y="13716000"/>
            <a:ext cx="8351235" cy="914400"/>
            <a:chOff x="914400" y="6400800"/>
            <a:chExt cx="16459201" cy="914400"/>
          </a:xfrm>
        </p:grpSpPr>
        <p:sp>
          <p:nvSpPr>
            <p:cNvPr id="5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4836876"/>
            <a:ext cx="16658272" cy="71087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3716000"/>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28" name="objectives text"/>
          <p:cNvSpPr>
            <a:spLocks noGrp="1"/>
          </p:cNvSpPr>
          <p:nvPr>
            <p:ph type="body" sz="quarter" idx="15"/>
          </p:nvPr>
        </p:nvSpPr>
        <p:spPr>
          <a:xfrm>
            <a:off x="18326100" y="7525513"/>
            <a:ext cx="8008620" cy="57332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19" name="objectives"/>
          <p:cNvGrpSpPr/>
          <p:nvPr userDrawn="1"/>
        </p:nvGrpSpPr>
        <p:grpSpPr>
          <a:xfrm>
            <a:off x="18166364" y="6400800"/>
            <a:ext cx="8351235" cy="914400"/>
            <a:chOff x="914400" y="6400800"/>
            <a:chExt cx="16459201" cy="914400"/>
          </a:xfrm>
        </p:grpSpPr>
        <p:sp>
          <p:nvSpPr>
            <p:cNvPr id="20"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5751870"/>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3"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4"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2181839388"/>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sults-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5" name="results text"/>
          <p:cNvSpPr>
            <a:spLocks noGrp="1"/>
          </p:cNvSpPr>
          <p:nvPr>
            <p:ph type="body" sz="quarter" idx="20"/>
          </p:nvPr>
        </p:nvSpPr>
        <p:spPr>
          <a:xfrm>
            <a:off x="1096328" y="244380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results"/>
          <p:cNvGrpSpPr/>
          <p:nvPr userDrawn="1"/>
        </p:nvGrpSpPr>
        <p:grpSpPr>
          <a:xfrm>
            <a:off x="914400" y="23317200"/>
            <a:ext cx="16840200"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Intermediate Results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0060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3700" y="23313364"/>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6155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Final Results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15945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1500378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methodology text"/>
          <p:cNvSpPr>
            <a:spLocks noGrp="1"/>
          </p:cNvSpPr>
          <p:nvPr>
            <p:ph type="body" sz="quarter" idx="17"/>
          </p:nvPr>
        </p:nvSpPr>
        <p:spPr>
          <a:xfrm>
            <a:off x="1096328" y="15945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methodology"/>
          <p:cNvGrpSpPr/>
          <p:nvPr userDrawn="1"/>
        </p:nvGrpSpPr>
        <p:grpSpPr>
          <a:xfrm>
            <a:off x="914400" y="14819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973836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p>
            <a:p>
              <a:pPr algn="ctr"/>
              <a:endParaRPr lang="en-US" dirty="0"/>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grpSp>
        <p:nvGrpSpPr>
          <p:cNvPr id="59" name="conclusions"/>
          <p:cNvGrpSpPr/>
          <p:nvPr userDrawn="1"/>
        </p:nvGrpSpPr>
        <p:grpSpPr>
          <a:xfrm>
            <a:off x="18163700" y="18021302"/>
            <a:ext cx="8351235" cy="914400"/>
            <a:chOff x="914400" y="6400800"/>
            <a:chExt cx="16459201" cy="914400"/>
          </a:xfrm>
        </p:grpSpPr>
        <p:sp>
          <p:nvSpPr>
            <p:cNvPr id="60"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ader text"/>
            <p:cNvSpPr txBox="1"/>
            <p:nvPr userDrawn="1"/>
          </p:nvSpPr>
          <p:spPr>
            <a:xfrm>
              <a:off x="914402" y="646155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Tree>
    <p:extLst>
      <p:ext uri="{BB962C8B-B14F-4D97-AF65-F5344CB8AC3E}">
        <p14:creationId xmlns:p14="http://schemas.microsoft.com/office/powerpoint/2010/main" val="49161804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ethodology-focused">
    <p:spTree>
      <p:nvGrpSpPr>
        <p:cNvPr id="1" name=""/>
        <p:cNvGrpSpPr/>
        <p:nvPr/>
      </p:nvGrpSpPr>
      <p:grpSpPr>
        <a:xfrm>
          <a:off x="0" y="0"/>
          <a:ext cx="0" cy="0"/>
          <a:chOff x="0" y="0"/>
          <a:chExt cx="0" cy="0"/>
        </a:xfrm>
      </p:grpSpPr>
      <p:sp>
        <p:nvSpPr>
          <p:cNvPr id="81" name="acknowledgements text"/>
          <p:cNvSpPr>
            <a:spLocks noGrp="1"/>
          </p:cNvSpPr>
          <p:nvPr>
            <p:ph type="body" sz="quarter" idx="26"/>
          </p:nvPr>
        </p:nvSpPr>
        <p:spPr>
          <a:xfrm>
            <a:off x="18326100" y="32366713"/>
            <a:ext cx="8008620"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82" name="acknowledgements"/>
          <p:cNvGrpSpPr/>
          <p:nvPr userDrawn="1"/>
        </p:nvGrpSpPr>
        <p:grpSpPr>
          <a:xfrm>
            <a:off x="18163700" y="31242000"/>
            <a:ext cx="8351235" cy="914400"/>
            <a:chOff x="914400" y="6400800"/>
            <a:chExt cx="16459201" cy="914400"/>
          </a:xfrm>
        </p:grpSpPr>
        <p:sp>
          <p:nvSpPr>
            <p:cNvPr id="83"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Acknowledgements</a:t>
              </a:r>
              <a:endParaRPr lang="en-US" sz="4800" b="1" cap="none" baseline="0" dirty="0">
                <a:solidFill>
                  <a:schemeClr val="bg1"/>
                </a:solidFill>
              </a:endParaRPr>
            </a:p>
          </p:txBody>
        </p:sp>
      </p:grpSp>
      <p:sp>
        <p:nvSpPr>
          <p:cNvPr id="93" name="project partners text"/>
          <p:cNvSpPr>
            <a:spLocks noGrp="1"/>
          </p:cNvSpPr>
          <p:nvPr>
            <p:ph type="body" sz="quarter" idx="29"/>
          </p:nvPr>
        </p:nvSpPr>
        <p:spPr>
          <a:xfrm>
            <a:off x="9677399" y="32366713"/>
            <a:ext cx="8090417"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4" name="project partners"/>
          <p:cNvGrpSpPr/>
          <p:nvPr userDrawn="1"/>
        </p:nvGrpSpPr>
        <p:grpSpPr>
          <a:xfrm>
            <a:off x="9512722" y="31242000"/>
            <a:ext cx="8436531" cy="914400"/>
            <a:chOff x="914400" y="6400800"/>
            <a:chExt cx="16459201" cy="914400"/>
          </a:xfrm>
        </p:grpSpPr>
        <p:sp>
          <p:nvSpPr>
            <p:cNvPr id="9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Project Partners</a:t>
              </a:r>
              <a:endParaRPr lang="en-US" sz="4800" b="1" cap="none" baseline="0" dirty="0">
                <a:solidFill>
                  <a:schemeClr val="bg1"/>
                </a:solidFill>
              </a:endParaRPr>
            </a:p>
          </p:txBody>
        </p:sp>
      </p:grpSp>
      <p:sp>
        <p:nvSpPr>
          <p:cNvPr id="89" name="team members text"/>
          <p:cNvSpPr>
            <a:spLocks noGrp="1"/>
          </p:cNvSpPr>
          <p:nvPr>
            <p:ph type="body" sz="quarter" idx="28"/>
          </p:nvPr>
        </p:nvSpPr>
        <p:spPr>
          <a:xfrm>
            <a:off x="1096328" y="32366713"/>
            <a:ext cx="8025556" cy="3107989"/>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90" name="team members"/>
          <p:cNvGrpSpPr/>
          <p:nvPr userDrawn="1"/>
        </p:nvGrpSpPr>
        <p:grpSpPr>
          <a:xfrm>
            <a:off x="934761" y="31242000"/>
            <a:ext cx="8368896" cy="914400"/>
            <a:chOff x="914400" y="6400800"/>
            <a:chExt cx="16459201" cy="914400"/>
          </a:xfrm>
        </p:grpSpPr>
        <p:sp>
          <p:nvSpPr>
            <p:cNvPr id="9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Team Members</a:t>
              </a:r>
              <a:endParaRPr lang="en-US" sz="4800" b="1" cap="none" baseline="0" dirty="0">
                <a:solidFill>
                  <a:schemeClr val="bg1"/>
                </a:solidFill>
              </a:endParaRPr>
            </a:p>
          </p:txBody>
        </p:sp>
      </p:grpSp>
      <p:sp>
        <p:nvSpPr>
          <p:cNvPr id="49" name="conclusions text"/>
          <p:cNvSpPr>
            <a:spLocks noGrp="1"/>
          </p:cNvSpPr>
          <p:nvPr>
            <p:ph type="body" sz="quarter" idx="30"/>
          </p:nvPr>
        </p:nvSpPr>
        <p:spPr>
          <a:xfrm>
            <a:off x="18326100" y="28061413"/>
            <a:ext cx="8008620" cy="28376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0" name="conclusions"/>
          <p:cNvGrpSpPr/>
          <p:nvPr userDrawn="1"/>
        </p:nvGrpSpPr>
        <p:grpSpPr>
          <a:xfrm>
            <a:off x="18166364" y="26936701"/>
            <a:ext cx="8351235" cy="914400"/>
            <a:chOff x="914400" y="6400800"/>
            <a:chExt cx="16459201" cy="914400"/>
          </a:xfrm>
        </p:grpSpPr>
        <p:sp>
          <p:nvSpPr>
            <p:cNvPr id="5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Conclusions</a:t>
              </a:r>
              <a:endParaRPr lang="en-US" sz="4800" b="1" cap="none" baseline="0" dirty="0">
                <a:solidFill>
                  <a:schemeClr val="bg1"/>
                </a:solidFill>
              </a:endParaRPr>
            </a:p>
          </p:txBody>
        </p:sp>
      </p:grpSp>
      <p:sp>
        <p:nvSpPr>
          <p:cNvPr id="53" name="earth observations text"/>
          <p:cNvSpPr>
            <a:spLocks noGrp="1"/>
          </p:cNvSpPr>
          <p:nvPr>
            <p:ph type="body" sz="quarter" idx="31"/>
          </p:nvPr>
        </p:nvSpPr>
        <p:spPr>
          <a:xfrm>
            <a:off x="18326100" y="239466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54" name="earth observations"/>
          <p:cNvGrpSpPr/>
          <p:nvPr userDrawn="1"/>
        </p:nvGrpSpPr>
        <p:grpSpPr>
          <a:xfrm>
            <a:off x="18166364" y="22821901"/>
            <a:ext cx="8351235" cy="914400"/>
            <a:chOff x="914400" y="6400800"/>
            <a:chExt cx="16459201" cy="914400"/>
          </a:xfrm>
        </p:grpSpPr>
        <p:sp>
          <p:nvSpPr>
            <p:cNvPr id="55"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Earth Observations</a:t>
              </a:r>
              <a:endParaRPr lang="en-US" sz="4800" b="1" cap="none" baseline="0" dirty="0">
                <a:solidFill>
                  <a:schemeClr val="bg1"/>
                </a:solidFill>
              </a:endParaRPr>
            </a:p>
          </p:txBody>
        </p:sp>
      </p:grpSp>
      <p:sp>
        <p:nvSpPr>
          <p:cNvPr id="33" name="results text"/>
          <p:cNvSpPr>
            <a:spLocks noGrp="1"/>
          </p:cNvSpPr>
          <p:nvPr>
            <p:ph type="body" sz="quarter" idx="17"/>
          </p:nvPr>
        </p:nvSpPr>
        <p:spPr>
          <a:xfrm>
            <a:off x="1096328" y="23946612"/>
            <a:ext cx="16658272" cy="69524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4" name="results"/>
          <p:cNvGrpSpPr/>
          <p:nvPr userDrawn="1"/>
        </p:nvGrpSpPr>
        <p:grpSpPr>
          <a:xfrm>
            <a:off x="914400" y="22820862"/>
            <a:ext cx="17034854" cy="914400"/>
            <a:chOff x="914400" y="6400800"/>
            <a:chExt cx="16459201" cy="914400"/>
          </a:xfrm>
        </p:grpSpPr>
        <p:sp>
          <p:nvSpPr>
            <p:cNvPr id="35"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Results</a:t>
              </a:r>
              <a:endParaRPr lang="en-US" sz="4800" b="1" cap="none" baseline="0" dirty="0">
                <a:solidFill>
                  <a:schemeClr val="bg1"/>
                </a:solidFill>
              </a:endParaRPr>
            </a:p>
          </p:txBody>
        </p:sp>
      </p:grpSp>
      <p:sp>
        <p:nvSpPr>
          <p:cNvPr id="45" name="methodology text"/>
          <p:cNvSpPr>
            <a:spLocks noGrp="1"/>
          </p:cNvSpPr>
          <p:nvPr>
            <p:ph type="body" sz="quarter" idx="20"/>
          </p:nvPr>
        </p:nvSpPr>
        <p:spPr>
          <a:xfrm>
            <a:off x="1096328" y="15903677"/>
            <a:ext cx="25238392" cy="6422923"/>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46" name="methodology"/>
          <p:cNvGrpSpPr/>
          <p:nvPr userDrawn="1"/>
        </p:nvGrpSpPr>
        <p:grpSpPr>
          <a:xfrm>
            <a:off x="914400" y="15057120"/>
            <a:ext cx="25600534" cy="914400"/>
            <a:chOff x="914400" y="6400800"/>
            <a:chExt cx="16459201" cy="914400"/>
          </a:xfrm>
        </p:grpSpPr>
        <p:sp>
          <p:nvSpPr>
            <p:cNvPr id="47"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ader text"/>
            <p:cNvSpPr txBox="1"/>
            <p:nvPr userDrawn="1"/>
          </p:nvSpPr>
          <p:spPr>
            <a:xfrm>
              <a:off x="914401" y="6442501"/>
              <a:ext cx="16459200" cy="830997"/>
            </a:xfrm>
            <a:prstGeom prst="rect">
              <a:avLst/>
            </a:prstGeom>
            <a:noFill/>
          </p:spPr>
          <p:txBody>
            <a:bodyPr wrap="square" rtlCol="0" anchor="ctr">
              <a:spAutoFit/>
            </a:bodyPr>
            <a:lstStyle/>
            <a:p>
              <a:pPr algn="ctr"/>
              <a:r>
                <a:rPr lang="en-US" sz="4800" b="1" cap="none" baseline="0" dirty="0" smtClean="0">
                  <a:solidFill>
                    <a:schemeClr val="bg1"/>
                  </a:solidFill>
                </a:rPr>
                <a:t>Methodology</a:t>
              </a:r>
              <a:endParaRPr lang="en-US" sz="4800" b="1" cap="none" baseline="0" dirty="0">
                <a:solidFill>
                  <a:schemeClr val="bg1"/>
                </a:solidFill>
              </a:endParaRPr>
            </a:p>
          </p:txBody>
        </p:sp>
      </p:grpSp>
      <p:sp>
        <p:nvSpPr>
          <p:cNvPr id="37" name="study area text"/>
          <p:cNvSpPr>
            <a:spLocks noGrp="1"/>
          </p:cNvSpPr>
          <p:nvPr>
            <p:ph type="body" sz="quarter" idx="18"/>
          </p:nvPr>
        </p:nvSpPr>
        <p:spPr>
          <a:xfrm>
            <a:off x="18326100" y="11640313"/>
            <a:ext cx="8008620" cy="2761487"/>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8" name="study area"/>
          <p:cNvGrpSpPr/>
          <p:nvPr userDrawn="1"/>
        </p:nvGrpSpPr>
        <p:grpSpPr>
          <a:xfrm>
            <a:off x="18166364" y="10195561"/>
            <a:ext cx="8351235" cy="914400"/>
            <a:chOff x="914400" y="6400800"/>
            <a:chExt cx="16459201" cy="914400"/>
          </a:xfrm>
        </p:grpSpPr>
        <p:sp>
          <p:nvSpPr>
            <p:cNvPr id="39"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Study Area</a:t>
              </a:r>
              <a:endParaRPr lang="en-US" sz="4800" b="1" cap="none" baseline="0" dirty="0">
                <a:solidFill>
                  <a:schemeClr val="bg1"/>
                </a:solidFill>
              </a:endParaRPr>
            </a:p>
          </p:txBody>
        </p:sp>
      </p:grpSp>
      <p:sp>
        <p:nvSpPr>
          <p:cNvPr id="29" name="objectives text"/>
          <p:cNvSpPr>
            <a:spLocks noGrp="1"/>
          </p:cNvSpPr>
          <p:nvPr>
            <p:ph type="body" sz="quarter" idx="16"/>
          </p:nvPr>
        </p:nvSpPr>
        <p:spPr>
          <a:xfrm>
            <a:off x="18326100" y="7525514"/>
            <a:ext cx="8008620" cy="2532888"/>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30" name="objectives"/>
          <p:cNvGrpSpPr/>
          <p:nvPr userDrawn="1"/>
        </p:nvGrpSpPr>
        <p:grpSpPr>
          <a:xfrm>
            <a:off x="18166364" y="6400801"/>
            <a:ext cx="8351235" cy="914400"/>
            <a:chOff x="914400" y="6400800"/>
            <a:chExt cx="16459201" cy="914400"/>
          </a:xfrm>
        </p:grpSpPr>
        <p:sp>
          <p:nvSpPr>
            <p:cNvPr id="31" name="header background"/>
            <p:cNvSpPr/>
            <p:nvPr userDrawn="1"/>
          </p:nvSpPr>
          <p:spPr>
            <a:xfrm>
              <a:off x="914400" y="6400800"/>
              <a:ext cx="16459199"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header text"/>
            <p:cNvSpPr txBox="1"/>
            <p:nvPr userDrawn="1"/>
          </p:nvSpPr>
          <p:spPr>
            <a:xfrm>
              <a:off x="914402" y="6442501"/>
              <a:ext cx="16459199" cy="830997"/>
            </a:xfrm>
            <a:prstGeom prst="rect">
              <a:avLst/>
            </a:prstGeom>
            <a:noFill/>
          </p:spPr>
          <p:txBody>
            <a:bodyPr wrap="square" rtlCol="0" anchor="ctr">
              <a:spAutoFit/>
            </a:bodyPr>
            <a:lstStyle/>
            <a:p>
              <a:pPr algn="ctr"/>
              <a:r>
                <a:rPr lang="en-US" sz="4800" b="1" cap="none" baseline="0" dirty="0" smtClean="0">
                  <a:solidFill>
                    <a:schemeClr val="bg1"/>
                  </a:solidFill>
                </a:rPr>
                <a:t>Objectives</a:t>
              </a:r>
              <a:endParaRPr lang="en-US" sz="4800" b="1" cap="none" baseline="0" dirty="0">
                <a:solidFill>
                  <a:schemeClr val="bg1"/>
                </a:solidFill>
              </a:endParaRPr>
            </a:p>
          </p:txBody>
        </p:sp>
      </p:grpSp>
      <p:sp>
        <p:nvSpPr>
          <p:cNvPr id="26" name="abstract text"/>
          <p:cNvSpPr>
            <a:spLocks noGrp="1"/>
          </p:cNvSpPr>
          <p:nvPr>
            <p:ph type="body" sz="quarter" idx="14"/>
          </p:nvPr>
        </p:nvSpPr>
        <p:spPr>
          <a:xfrm>
            <a:off x="1096328" y="7521678"/>
            <a:ext cx="16658272" cy="6880122"/>
          </a:xfrm>
          <a:prstGeom prst="rect">
            <a:avLst/>
          </a:prstGeom>
        </p:spPr>
        <p:txBody>
          <a:bodyPr/>
          <a:lstStyle>
            <a:lvl1pPr marL="685800" indent="-685800">
              <a:buClr>
                <a:schemeClr val="accent1">
                  <a:lumMod val="60000"/>
                  <a:lumOff val="40000"/>
                </a:schemeClr>
              </a:buClr>
              <a:buFont typeface="Webdings" panose="05030102010509060703" pitchFamily="18" charset="2"/>
              <a:buChar char="4"/>
              <a:defRPr sz="2800"/>
            </a:lvl1pPr>
          </a:lstStyle>
          <a:p>
            <a:pPr lvl="0"/>
            <a:r>
              <a:rPr lang="en-US" dirty="0" smtClean="0"/>
              <a:t>Click to edit Master text styles</a:t>
            </a:r>
          </a:p>
        </p:txBody>
      </p:sp>
      <p:grpSp>
        <p:nvGrpSpPr>
          <p:cNvPr id="22" name="abstract"/>
          <p:cNvGrpSpPr/>
          <p:nvPr userDrawn="1"/>
        </p:nvGrpSpPr>
        <p:grpSpPr>
          <a:xfrm>
            <a:off x="914400" y="6400800"/>
            <a:ext cx="17034854" cy="914400"/>
            <a:chOff x="914400" y="6400800"/>
            <a:chExt cx="16459201" cy="914400"/>
          </a:xfrm>
        </p:grpSpPr>
        <p:sp>
          <p:nvSpPr>
            <p:cNvPr id="11" name="header background"/>
            <p:cNvSpPr/>
            <p:nvPr userDrawn="1"/>
          </p:nvSpPr>
          <p:spPr>
            <a:xfrm>
              <a:off x="914400" y="6400800"/>
              <a:ext cx="16459200" cy="914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header text"/>
            <p:cNvSpPr txBox="1"/>
            <p:nvPr userDrawn="1"/>
          </p:nvSpPr>
          <p:spPr>
            <a:xfrm>
              <a:off x="914401" y="6400800"/>
              <a:ext cx="16459200" cy="914400"/>
            </a:xfrm>
            <a:prstGeom prst="rect">
              <a:avLst/>
            </a:prstGeom>
            <a:noFill/>
          </p:spPr>
          <p:txBody>
            <a:bodyPr wrap="square" rtlCol="0" anchor="ctr">
              <a:spAutoFit/>
            </a:bodyPr>
            <a:lstStyle/>
            <a:p>
              <a:pPr algn="ctr"/>
              <a:r>
                <a:rPr lang="en-US" sz="4800" b="1" cap="none" baseline="0" dirty="0" smtClean="0">
                  <a:solidFill>
                    <a:schemeClr val="bg1"/>
                  </a:solidFill>
                </a:rPr>
                <a:t>Abstract</a:t>
              </a:r>
              <a:endParaRPr lang="en-US" sz="4800" b="1" cap="none" baseline="0" dirty="0">
                <a:solidFill>
                  <a:schemeClr val="bg1"/>
                </a:solidFill>
              </a:endParaRPr>
            </a:p>
          </p:txBody>
        </p:sp>
      </p:grpSp>
      <p:sp>
        <p:nvSpPr>
          <p:cNvPr id="57" name="location"/>
          <p:cNvSpPr>
            <a:spLocks noGrp="1"/>
          </p:cNvSpPr>
          <p:nvPr>
            <p:ph type="body" sz="quarter" idx="13" hasCustomPrompt="1"/>
          </p:nvPr>
        </p:nvSpPr>
        <p:spPr>
          <a:xfrm>
            <a:off x="4572000" y="5367747"/>
            <a:ext cx="18288000" cy="590601"/>
          </a:xfrm>
          <a:prstGeom prst="rect">
            <a:avLst/>
          </a:prstGeom>
        </p:spPr>
        <p:txBody>
          <a:bodyPr anchor="ctr"/>
          <a:lstStyle>
            <a:lvl1pPr marL="0" indent="0" algn="ctr">
              <a:buNone/>
              <a:defRPr sz="4000" b="1" baseline="0">
                <a:solidFill>
                  <a:schemeClr val="bg1"/>
                </a:solidFill>
              </a:defRPr>
            </a:lvl1pPr>
          </a:lstStyle>
          <a:p>
            <a:pPr lvl="0"/>
            <a:r>
              <a:rPr lang="en-US" dirty="0" smtClean="0"/>
              <a:t>DEVELOP Node Location</a:t>
            </a:r>
            <a:endParaRPr lang="en-US" dirty="0"/>
          </a:p>
        </p:txBody>
      </p:sp>
      <p:sp>
        <p:nvSpPr>
          <p:cNvPr id="58" name="team member names"/>
          <p:cNvSpPr>
            <a:spLocks noGrp="1"/>
          </p:cNvSpPr>
          <p:nvPr>
            <p:ph type="body" sz="quarter" idx="12" hasCustomPrompt="1"/>
          </p:nvPr>
        </p:nvSpPr>
        <p:spPr>
          <a:xfrm>
            <a:off x="4572000" y="4244975"/>
            <a:ext cx="18288000" cy="946457"/>
          </a:xfrm>
          <a:prstGeom prst="rect">
            <a:avLst/>
          </a:prstGeom>
        </p:spPr>
        <p:txBody>
          <a:bodyPr anchor="b"/>
          <a:lstStyle>
            <a:lvl1pPr marL="0" marR="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sz="3200" i="0" baseline="0">
                <a:solidFill>
                  <a:schemeClr val="bg1"/>
                </a:solidFill>
              </a:defRPr>
            </a:lvl1pPr>
          </a:lstStyle>
          <a:p>
            <a:pPr marL="0" marR="0" lvl="0" indent="0" algn="ctr" defTabSz="2743200" rtl="0" eaLnBrk="1" fontAlgn="auto" latinLnBrk="0" hangingPunct="1">
              <a:lnSpc>
                <a:spcPct val="90000"/>
              </a:lnSpc>
              <a:spcBef>
                <a:spcPts val="3000"/>
              </a:spcBef>
              <a:spcAft>
                <a:spcPts val="0"/>
              </a:spcAft>
              <a:buClrTx/>
              <a:buSzTx/>
              <a:buFont typeface="Arial" panose="020B0604020202020204" pitchFamily="34" charset="0"/>
              <a:buNone/>
              <a:tabLst/>
              <a:defRPr/>
            </a:pPr>
            <a:r>
              <a:rPr lang="en-US" dirty="0" smtClean="0"/>
              <a:t>Team Member Name (Project Lead), Team Member Name, Team Member Name</a:t>
            </a:r>
          </a:p>
        </p:txBody>
      </p:sp>
      <p:sp>
        <p:nvSpPr>
          <p:cNvPr id="13" name="subtitle"/>
          <p:cNvSpPr>
            <a:spLocks noGrp="1"/>
          </p:cNvSpPr>
          <p:nvPr userDrawn="1">
            <p:ph type="body" sz="quarter" idx="11" hasCustomPrompt="1"/>
          </p:nvPr>
        </p:nvSpPr>
        <p:spPr>
          <a:xfrm>
            <a:off x="4572000" y="2758098"/>
            <a:ext cx="18288000" cy="1212323"/>
          </a:xfrm>
          <a:prstGeom prst="rect">
            <a:avLst/>
          </a:prstGeom>
        </p:spPr>
        <p:txBody>
          <a:bodyPr/>
          <a:lstStyle>
            <a:lvl1pPr marL="0" indent="0" algn="ctr">
              <a:buNone/>
              <a:defRPr sz="4000" b="1" i="1" cap="none" baseline="0">
                <a:solidFill>
                  <a:schemeClr val="bg1"/>
                </a:solidFill>
              </a:defRPr>
            </a:lvl1pPr>
          </a:lstStyle>
          <a:p>
            <a:pPr lvl="0"/>
            <a:r>
              <a:rPr lang="en-US" dirty="0" smtClean="0"/>
              <a:t>Lengthier Project Subtitle Goes Here</a:t>
            </a:r>
          </a:p>
        </p:txBody>
      </p:sp>
      <p:sp>
        <p:nvSpPr>
          <p:cNvPr id="12" name="title"/>
          <p:cNvSpPr>
            <a:spLocks noGrp="1"/>
          </p:cNvSpPr>
          <p:nvPr userDrawn="1">
            <p:ph type="body" sz="quarter" idx="10" hasCustomPrompt="1"/>
          </p:nvPr>
        </p:nvSpPr>
        <p:spPr>
          <a:xfrm>
            <a:off x="4572000" y="1476444"/>
            <a:ext cx="18288000" cy="1155031"/>
          </a:xfrm>
          <a:prstGeom prst="rect">
            <a:avLst/>
          </a:prstGeom>
        </p:spPr>
        <p:txBody>
          <a:bodyPr anchor="t"/>
          <a:lstStyle>
            <a:lvl1pPr marL="0" indent="0" algn="ctr">
              <a:buNone/>
              <a:defRPr b="1" cap="small" baseline="0">
                <a:solidFill>
                  <a:schemeClr val="bg1"/>
                </a:solidFill>
              </a:defRPr>
            </a:lvl1pPr>
          </a:lstStyle>
          <a:p>
            <a:pPr lvl="0"/>
            <a:r>
              <a:rPr lang="en-US" dirty="0" smtClean="0"/>
              <a:t>Project Main Title here</a:t>
            </a:r>
            <a:endParaRPr lang="en-US" dirty="0"/>
          </a:p>
        </p:txBody>
      </p:sp>
    </p:spTree>
    <p:extLst>
      <p:ext uri="{BB962C8B-B14F-4D97-AF65-F5344CB8AC3E}">
        <p14:creationId xmlns:p14="http://schemas.microsoft.com/office/powerpoint/2010/main" val="7539042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11520">
          <p15:clr>
            <a:srgbClr val="FBAE40"/>
          </p15:clr>
        </p15:guide>
        <p15:guide id="2" pos="86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color background"/>
          <p:cNvSpPr/>
          <p:nvPr userDrawn="1"/>
        </p:nvSpPr>
        <p:spPr>
          <a:xfrm>
            <a:off x="457200" y="457200"/>
            <a:ext cx="26517600" cy="35661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white background"/>
          <p:cNvSpPr/>
          <p:nvPr userDrawn="1"/>
        </p:nvSpPr>
        <p:spPr>
          <a:xfrm>
            <a:off x="685800" y="6164825"/>
            <a:ext cx="26060400" cy="297303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13" name="app icon"/>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541714" y="3895979"/>
            <a:ext cx="1828804" cy="1828804"/>
          </a:xfrm>
          <a:prstGeom prst="rect">
            <a:avLst/>
          </a:prstGeom>
        </p:spPr>
      </p:pic>
      <p:pic>
        <p:nvPicPr>
          <p:cNvPr id="9" name="nasa logo" descr="outline.psd"/>
          <p:cNvPicPr>
            <a:picLocks noChangeAspect="1"/>
          </p:cNvPicPr>
          <p:nvPr userDrawn="1"/>
        </p:nvPicPr>
        <p:blipFill>
          <a:blip r:embed="rId8" cstate="print">
            <a:extLst>
              <a:ext uri="{28A0092B-C50C-407E-A947-70E740481C1C}">
                <a14:useLocalDpi xmlns:a14="http://schemas.microsoft.com/office/drawing/2010/main" val="0"/>
              </a:ext>
            </a:extLst>
          </a:blip>
          <a:srcRect l="7327" t="12820" r="4886" b="16916"/>
          <a:stretch>
            <a:fillRect/>
          </a:stretch>
        </p:blipFill>
        <p:spPr bwMode="auto">
          <a:xfrm>
            <a:off x="23285197" y="674941"/>
            <a:ext cx="32639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develop logo"/>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21029" y="690816"/>
            <a:ext cx="2670175" cy="320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739046"/>
      </p:ext>
    </p:extLst>
  </p:cSld>
  <p:clrMap bg1="lt1" tx1="dk1" bg2="lt2" tx2="dk2" accent1="accent1" accent2="accent2" accent3="accent3" accent4="accent4" accent5="accent5" accent6="accent6" hlink="hlink" folHlink="folHlink"/>
  <p:sldLayoutIdLst>
    <p:sldLayoutId id="2147483661" r:id="rId1"/>
    <p:sldLayoutId id="2147483664" r:id="rId2"/>
    <p:sldLayoutId id="2147483663" r:id="rId3"/>
    <p:sldLayoutId id="2147483662" r:id="rId4"/>
    <p:sldLayoutId id="2147483665" r:id="rId5"/>
  </p:sldLayoutIdLst>
  <p:timing>
    <p:tnLst>
      <p:par>
        <p:cTn id="1" dur="indefinite" restart="never" nodeType="tmRoot"/>
      </p:par>
    </p:tnLst>
  </p:timing>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tif"/><Relationship Id="rId2" Type="http://schemas.openxmlformats.org/officeDocument/2006/relationships/image" Target="../media/image4.png"/><Relationship Id="rId1" Type="http://schemas.openxmlformats.org/officeDocument/2006/relationships/slideLayout" Target="../slideLayouts/slideLayout4.xml"/><Relationship Id="rId6" Type="http://schemas.openxmlformats.org/officeDocument/2006/relationships/image" Target="../media/image8.tif"/><Relationship Id="rId5" Type="http://schemas.openxmlformats.org/officeDocument/2006/relationships/image" Target="../media/image7.tif"/><Relationship Id="rId4" Type="http://schemas.openxmlformats.org/officeDocument/2006/relationships/image" Target="../media/image6.jpg"/><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30"/>
          </p:nvPr>
        </p:nvSpPr>
        <p:spPr>
          <a:xfrm>
            <a:off x="18134716" y="18928764"/>
            <a:ext cx="8008620" cy="3740621"/>
          </a:xfrm>
        </p:spPr>
        <p:txBody>
          <a:bodyPr/>
          <a:lstStyle/>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The Python script written to run the METRIC model successfully calculated ET</a:t>
            </a:r>
            <a:r>
              <a:rPr lang="en-US" sz="1800" kern="0" baseline="-2500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24</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using Landsat 8 imagery, AWOS weather data, and a DEM. </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The validated METRIC model was packaged into a tool, available in </a:t>
            </a:r>
            <a:r>
              <a:rPr lang="en-US" sz="1800" kern="0" dirty="0" err="1">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ArcToolbox</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through a software release process.   </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Questrial"/>
              <a:cs typeface="Arial" panose="020B0604020202020204" pitchFamily="34" charset="0"/>
              <a:sym typeface="Quest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METRIC is now a useful tool for calculating ET</a:t>
            </a:r>
            <a:r>
              <a:rPr lang="en-US" sz="1800" kern="0" baseline="-2500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24</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to improve irrigation planning and drought monitoring for the agriculture industry.</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Questrial"/>
              <a:cs typeface="Arial" panose="020B0604020202020204" pitchFamily="34" charset="0"/>
              <a:sym typeface="Quest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The use of the METRIC model will be beneficial to government officials and private industries involved in the agriculture industry. </a:t>
            </a:r>
          </a:p>
          <a:p>
            <a:pPr lvl="0" indent="-419100" defTabSz="914400">
              <a:lnSpc>
                <a:spcPct val="100000"/>
              </a:lnSpc>
              <a:spcBef>
                <a:spcPts val="0"/>
              </a:spcBef>
              <a:buClr>
                <a:srgbClr val="67B9B8"/>
              </a:buClr>
              <a:buFont typeface="Century Gothic" panose="020B0502020202020204" pitchFamily="34" charset="0"/>
              <a:buChar char="►"/>
            </a:pPr>
            <a:endParaRPr lang="en-US" sz="500" kern="0" dirty="0">
              <a:solidFill>
                <a:srgbClr val="000000"/>
              </a:solidFill>
              <a:latin typeface="Century Gothic" panose="020B0502020202020204" pitchFamily="34" charset="0"/>
              <a:ea typeface="Questrial"/>
              <a:cs typeface="Arial" panose="020B0604020202020204" pitchFamily="34" charset="0"/>
              <a:sym typeface="Questrial"/>
              <a:rtl val="0"/>
            </a:endParaRPr>
          </a:p>
          <a:p>
            <a:pPr lvl="0" indent="-419100" defTabSz="914400">
              <a:lnSpc>
                <a:spcPct val="100000"/>
              </a:lnSpc>
              <a:spcBef>
                <a:spcPts val="0"/>
              </a:spcBef>
              <a:buClr>
                <a:srgbClr val="67B9B8"/>
              </a:buClr>
              <a:buFont typeface="Century Gothic" panose="020B0502020202020204" pitchFamily="34" charset="0"/>
              <a:buChar char="►"/>
            </a:pP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Future work will need to focus on incorporating weather model data into the methods of Allen et al. (2007) to create a predictive scheme for ET</a:t>
            </a:r>
            <a:r>
              <a:rPr lang="en-US" sz="1800" kern="0" baseline="-2500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24</a:t>
            </a:r>
            <a:r>
              <a:rPr lang="en-US" sz="1800" kern="0" dirty="0">
                <a:solidFill>
                  <a:srgbClr val="000000"/>
                </a:solidFill>
                <a:latin typeface="Century Gothic" panose="020B0502020202020204" pitchFamily="34" charset="0"/>
                <a:ea typeface="Arial" panose="020B0604020202020204" pitchFamily="34" charset="0"/>
                <a:cs typeface="Arial" panose="020B0604020202020204" pitchFamily="34" charset="0"/>
                <a:sym typeface="Arial"/>
                <a:rtl val="0"/>
              </a:rPr>
              <a:t> values.</a:t>
            </a:r>
          </a:p>
          <a:p>
            <a:endParaRPr lang="en-US" dirty="0"/>
          </a:p>
        </p:txBody>
      </p:sp>
      <p:pic>
        <p:nvPicPr>
          <p:cNvPr id="17" name="Picture 16"/>
          <p:cNvPicPr>
            <a:picLocks noChangeAspect="1"/>
          </p:cNvPicPr>
          <p:nvPr/>
        </p:nvPicPr>
        <p:blipFill>
          <a:blip r:embed="rId2"/>
          <a:stretch>
            <a:fillRect/>
          </a:stretch>
        </p:blipFill>
        <p:spPr>
          <a:xfrm>
            <a:off x="18994436" y="16039645"/>
            <a:ext cx="2096137" cy="1689424"/>
          </a:xfrm>
          <a:prstGeom prst="rect">
            <a:avLst/>
          </a:prstGeom>
        </p:spPr>
      </p:pic>
      <p:sp>
        <p:nvSpPr>
          <p:cNvPr id="10" name="Text Placeholder 9"/>
          <p:cNvSpPr>
            <a:spLocks noGrp="1"/>
          </p:cNvSpPr>
          <p:nvPr>
            <p:ph type="body" sz="quarter" idx="16"/>
          </p:nvPr>
        </p:nvSpPr>
        <p:spPr>
          <a:xfrm>
            <a:off x="18326100" y="7324606"/>
            <a:ext cx="8008620" cy="2532888"/>
          </a:xfrm>
        </p:spPr>
        <p:txBody>
          <a:bodyPr/>
          <a:lstStyle/>
          <a:p>
            <a:pPr lvl="0">
              <a:lnSpc>
                <a:spcPct val="100000"/>
              </a:lnSpc>
              <a:spcBef>
                <a:spcPts val="0"/>
              </a:spcBef>
              <a:buClr>
                <a:srgbClr val="A3D4D4"/>
              </a:buClr>
              <a:buSzPct val="100000"/>
              <a:buFont typeface="Century Gothic" panose="020B0502020202020204" pitchFamily="34" charset="0"/>
              <a:buChar char="►"/>
            </a:pPr>
            <a:r>
              <a:rPr lang="en-US" sz="2400" dirty="0">
                <a:solidFill>
                  <a:srgbClr val="000000"/>
                </a:solidFill>
                <a:latin typeface="Century Gothic" panose="020B0502020202020204" pitchFamily="34" charset="0"/>
                <a:ea typeface="Questrial"/>
                <a:cs typeface="Questrial"/>
                <a:sym typeface="Questrial"/>
                <a:rtl val="0"/>
              </a:rPr>
              <a:t>To develop an operational, user-friendly, METRIC model</a:t>
            </a:r>
            <a:r>
              <a:rPr lang="en-US" sz="2400" dirty="0">
                <a:latin typeface="Century Gothic" panose="020B0502020202020204" pitchFamily="34" charset="0"/>
                <a:ea typeface="Questrial"/>
                <a:cs typeface="Questrial"/>
                <a:sym typeface="Questrial"/>
              </a:rPr>
              <a:t> for </a:t>
            </a:r>
            <a:r>
              <a:rPr lang="en-US" sz="2400" dirty="0">
                <a:solidFill>
                  <a:srgbClr val="000000"/>
                </a:solidFill>
                <a:latin typeface="Century Gothic" panose="020B0502020202020204" pitchFamily="34" charset="0"/>
                <a:ea typeface="Questrial"/>
                <a:cs typeface="Questrial"/>
                <a:sym typeface="Questrial"/>
                <a:rtl val="0"/>
              </a:rPr>
              <a:t>calculating ET</a:t>
            </a:r>
            <a:r>
              <a:rPr lang="en-US" sz="2400" baseline="-25000" dirty="0">
                <a:solidFill>
                  <a:srgbClr val="000000"/>
                </a:solidFill>
                <a:latin typeface="Century Gothic" panose="020B0502020202020204" pitchFamily="34" charset="0"/>
                <a:ea typeface="Questrial"/>
                <a:cs typeface="Questrial"/>
                <a:sym typeface="Questrial"/>
                <a:rtl val="0"/>
              </a:rPr>
              <a:t>24</a:t>
            </a:r>
            <a:r>
              <a:rPr lang="en-US" sz="2400" dirty="0">
                <a:solidFill>
                  <a:srgbClr val="000000"/>
                </a:solidFill>
                <a:latin typeface="Century Gothic" panose="020B0502020202020204" pitchFamily="34" charset="0"/>
                <a:ea typeface="Questrial"/>
                <a:cs typeface="Questrial"/>
                <a:sym typeface="Questrial"/>
                <a:rtl val="0"/>
              </a:rPr>
              <a:t> rates in the Mid-</a:t>
            </a:r>
            <a:r>
              <a:rPr lang="en-US" sz="2400" dirty="0">
                <a:latin typeface="Century Gothic" panose="020B0502020202020204" pitchFamily="34" charset="0"/>
                <a:ea typeface="Questrial"/>
                <a:cs typeface="Questrial"/>
                <a:sym typeface="Questrial"/>
              </a:rPr>
              <a:t>Atlantic </a:t>
            </a:r>
            <a:r>
              <a:rPr lang="en-US" sz="2400" dirty="0">
                <a:solidFill>
                  <a:srgbClr val="000000"/>
                </a:solidFill>
                <a:latin typeface="Century Gothic" panose="020B0502020202020204" pitchFamily="34" charset="0"/>
                <a:ea typeface="Questrial"/>
                <a:cs typeface="Questrial"/>
                <a:sym typeface="Questrial"/>
                <a:rtl val="0"/>
              </a:rPr>
              <a:t>coastal plain</a:t>
            </a:r>
            <a:r>
              <a:rPr lang="en-US" sz="2400" dirty="0" smtClean="0">
                <a:solidFill>
                  <a:srgbClr val="000000"/>
                </a:solidFill>
                <a:latin typeface="Century Gothic" panose="020B0502020202020204" pitchFamily="34" charset="0"/>
                <a:ea typeface="Questrial"/>
                <a:cs typeface="Questrial"/>
                <a:sym typeface="Questrial"/>
                <a:rtl val="0"/>
              </a:rPr>
              <a:t>.</a:t>
            </a:r>
            <a:endParaRPr lang="en-US" sz="2400" dirty="0">
              <a:latin typeface="Century Gothic" panose="020B0502020202020204" pitchFamily="34" charset="0"/>
              <a:ea typeface="Questrial"/>
              <a:cs typeface="Questrial"/>
              <a:sym typeface="Questrial"/>
              <a:rtl val="0"/>
            </a:endParaRPr>
          </a:p>
          <a:p>
            <a:pPr lvl="0">
              <a:lnSpc>
                <a:spcPct val="100000"/>
              </a:lnSpc>
              <a:spcBef>
                <a:spcPts val="0"/>
              </a:spcBef>
              <a:buClr>
                <a:srgbClr val="A3D4D4"/>
              </a:buClr>
              <a:buSzPct val="100000"/>
              <a:buFont typeface="Century Gothic" panose="020B0502020202020204" pitchFamily="34" charset="0"/>
              <a:buChar char="►"/>
            </a:pPr>
            <a:endParaRPr lang="en-US" sz="600" dirty="0">
              <a:solidFill>
                <a:srgbClr val="000000"/>
              </a:solidFill>
              <a:latin typeface="Century Gothic" panose="020B0502020202020204" pitchFamily="34" charset="0"/>
              <a:ea typeface="Questrial"/>
              <a:cs typeface="Questrial"/>
              <a:sym typeface="Questrial"/>
              <a:rtl val="0"/>
            </a:endParaRPr>
          </a:p>
          <a:p>
            <a:pPr lvl="0">
              <a:lnSpc>
                <a:spcPct val="100000"/>
              </a:lnSpc>
              <a:spcBef>
                <a:spcPts val="0"/>
              </a:spcBef>
              <a:buClr>
                <a:srgbClr val="A3D4D4"/>
              </a:buClr>
              <a:buSzPct val="100000"/>
              <a:buFont typeface="Century Gothic" panose="020B0502020202020204" pitchFamily="34" charset="0"/>
              <a:buChar char="►"/>
            </a:pPr>
            <a:r>
              <a:rPr lang="en-US" sz="2400" dirty="0">
                <a:latin typeface="Century Gothic" panose="020B0502020202020204" pitchFamily="34" charset="0"/>
                <a:ea typeface="Questrial"/>
                <a:cs typeface="Questrial"/>
                <a:sym typeface="Questrial"/>
              </a:rPr>
              <a:t>To p</a:t>
            </a:r>
            <a:r>
              <a:rPr lang="en-US" sz="2400" dirty="0">
                <a:solidFill>
                  <a:srgbClr val="000000"/>
                </a:solidFill>
                <a:latin typeface="Century Gothic" panose="020B0502020202020204" pitchFamily="34" charset="0"/>
                <a:ea typeface="Questrial"/>
                <a:cs typeface="Questrial"/>
                <a:sym typeface="Questrial"/>
                <a:rtl val="0"/>
              </a:rPr>
              <a:t>rovide end users with a handoff model, executable from Python Toolbox, to assist in efficient irrigation planning</a:t>
            </a:r>
          </a:p>
          <a:p>
            <a:endParaRPr lang="en-US" dirty="0"/>
          </a:p>
        </p:txBody>
      </p:sp>
      <p:sp>
        <p:nvSpPr>
          <p:cNvPr id="11" name="Text Placeholder 10"/>
          <p:cNvSpPr>
            <a:spLocks noGrp="1"/>
          </p:cNvSpPr>
          <p:nvPr>
            <p:ph type="body" sz="quarter" idx="14"/>
          </p:nvPr>
        </p:nvSpPr>
        <p:spPr/>
        <p:txBody>
          <a:bodyPr/>
          <a:lstStyle/>
          <a:p>
            <a:pPr marL="0" marR="0">
              <a:lnSpc>
                <a:spcPct val="115000"/>
              </a:lnSpc>
              <a:spcBef>
                <a:spcPts val="0"/>
              </a:spcBef>
              <a:spcAft>
                <a:spcPts val="0"/>
              </a:spcAft>
            </a:pPr>
            <a:r>
              <a:rPr lang="en-US" dirty="0">
                <a:solidFill>
                  <a:srgbClr val="000000"/>
                </a:solidFill>
                <a:latin typeface="Century Gothic" panose="020B0502020202020204" pitchFamily="34" charset="0"/>
                <a:ea typeface="Questrial"/>
                <a:cs typeface="Questrial"/>
              </a:rPr>
              <a:t>Crop irrigation accounts for a considerable amount of water use in the Coastal Mid-Atlantic region.  A better understanding of how much water farmers need to irrigate their fields will help decrease water waste and lower economic costs. The Mapping Evapotranspiration at High Resolution with Internalized Calibration (METRIC) model is a powerful tool that calculates evapotranspiration (ET) based on localized data.  Executable in </a:t>
            </a:r>
            <a:r>
              <a:rPr lang="en-US" dirty="0" err="1">
                <a:solidFill>
                  <a:srgbClr val="000000"/>
                </a:solidFill>
                <a:latin typeface="Century Gothic" panose="020B0502020202020204" pitchFamily="34" charset="0"/>
                <a:ea typeface="Questrial"/>
                <a:cs typeface="Questrial"/>
              </a:rPr>
              <a:t>Esri</a:t>
            </a:r>
            <a:r>
              <a:rPr lang="en-US" dirty="0">
                <a:solidFill>
                  <a:srgbClr val="000000"/>
                </a:solidFill>
                <a:latin typeface="Century Gothic" panose="020B0502020202020204" pitchFamily="34" charset="0"/>
                <a:ea typeface="Questrial"/>
                <a:cs typeface="Questrial"/>
              </a:rPr>
              <a:t> ArcGIS software from a Python script, the model can be used as a decision support tool that provides farmers with information regarding ET rates that will allow them to make more informed irrigation decisions. METRIC estimates ET using a series of equations where local input variables are acquired from Landsat 8 sensors, a United States Geological Survey (USGS) survey-based Digital Elevation Model (DEM), and local weather conditions.  While METRIC-derived ET estimates are beneficial for irrigation purposes, it can also provide state officials with a useful proxy for drought monitoring.  Utilizing data from NASA Earth observations in the Coastal Mid-Atlantic region will contribute to a large-scale, more-complete, understanding of water consumption behavior.  </a:t>
            </a:r>
            <a:endParaRPr lang="en-US" sz="3600" dirty="0">
              <a:solidFill>
                <a:srgbClr val="000000"/>
              </a:solidFill>
              <a:latin typeface="Questrial"/>
              <a:ea typeface="Questrial"/>
              <a:cs typeface="Questrial"/>
            </a:endParaRPr>
          </a:p>
          <a:p>
            <a:pPr marL="0" marR="0">
              <a:spcBef>
                <a:spcPts val="0"/>
              </a:spcBef>
              <a:spcAft>
                <a:spcPts val="0"/>
              </a:spcAft>
            </a:pPr>
            <a:r>
              <a:rPr lang="en-US" dirty="0">
                <a:solidFill>
                  <a:srgbClr val="000000"/>
                </a:solidFill>
                <a:latin typeface="Century Gothic" panose="020B0502020202020204" pitchFamily="34" charset="0"/>
                <a:ea typeface="Questrial"/>
                <a:cs typeface="Questrial"/>
              </a:rPr>
              <a:t> </a:t>
            </a:r>
            <a:endParaRPr lang="en-US" sz="3600" dirty="0">
              <a:solidFill>
                <a:srgbClr val="000000"/>
              </a:solidFill>
              <a:latin typeface="Questrial"/>
              <a:ea typeface="Questrial"/>
              <a:cs typeface="Questrial"/>
            </a:endParaRPr>
          </a:p>
          <a:p>
            <a:endParaRPr lang="en-US" dirty="0"/>
          </a:p>
        </p:txBody>
      </p:sp>
      <p:sp>
        <p:nvSpPr>
          <p:cNvPr id="12" name="Text Placeholder 11"/>
          <p:cNvSpPr>
            <a:spLocks noGrp="1"/>
          </p:cNvSpPr>
          <p:nvPr>
            <p:ph type="body" sz="quarter" idx="13"/>
          </p:nvPr>
        </p:nvSpPr>
        <p:spPr/>
        <p:txBody>
          <a:bodyPr/>
          <a:lstStyle/>
          <a:p>
            <a:r>
              <a:rPr lang="en-US" dirty="0" smtClean="0"/>
              <a:t>NASA Langley Research Center </a:t>
            </a:r>
            <a:endParaRPr lang="en-US" dirty="0"/>
          </a:p>
        </p:txBody>
      </p:sp>
      <p:sp>
        <p:nvSpPr>
          <p:cNvPr id="15" name="Text Placeholder 14"/>
          <p:cNvSpPr>
            <a:spLocks noGrp="1"/>
          </p:cNvSpPr>
          <p:nvPr>
            <p:ph type="body" sz="quarter" idx="10"/>
          </p:nvPr>
        </p:nvSpPr>
        <p:spPr/>
        <p:txBody>
          <a:bodyPr/>
          <a:lstStyle/>
          <a:p>
            <a:pPr lvl="0" defTabSz="914400">
              <a:spcBef>
                <a:spcPts val="0"/>
              </a:spcBef>
              <a:buClr>
                <a:srgbClr val="FFFFFF"/>
              </a:buClr>
              <a:buSzPct val="25000"/>
            </a:pPr>
            <a:r>
              <a:rPr lang="en-US" sz="6000" kern="0" dirty="0">
                <a:solidFill>
                  <a:srgbClr val="FFFFFF"/>
                </a:solidFill>
                <a:latin typeface="Century Gothic" panose="020B0502020202020204" pitchFamily="34" charset="0"/>
                <a:ea typeface="Questrial"/>
                <a:cs typeface="Questrial"/>
                <a:sym typeface="Questrial"/>
                <a:rtl val="0"/>
              </a:rPr>
              <a:t>Coastal Mid-Atlantic Water Resources III</a:t>
            </a:r>
          </a:p>
          <a:p>
            <a:endParaRPr lang="en-US" dirty="0"/>
          </a:p>
        </p:txBody>
      </p:sp>
      <p:pic>
        <p:nvPicPr>
          <p:cNvPr id="16" name="Shape 264"/>
          <p:cNvPicPr preferRelativeResize="0"/>
          <p:nvPr/>
        </p:nvPicPr>
        <p:blipFill rotWithShape="1">
          <a:blip r:embed="rId3">
            <a:alphaModFix/>
          </a:blip>
          <a:srcRect l="1546" t="29086" r="1776" b="2191"/>
          <a:stretch/>
        </p:blipFill>
        <p:spPr>
          <a:xfrm>
            <a:off x="18326100" y="10852387"/>
            <a:ext cx="8008620" cy="3987563"/>
          </a:xfrm>
          <a:prstGeom prst="rect">
            <a:avLst/>
          </a:prstGeom>
          <a:noFill/>
          <a:ln w="28575" cmpd="sng">
            <a:solidFill>
              <a:schemeClr val="tx1"/>
            </a:solidFill>
          </a:ln>
          <a:effectLst>
            <a:softEdge rad="0"/>
          </a:effectLst>
        </p:spPr>
      </p:pic>
      <p:sp>
        <p:nvSpPr>
          <p:cNvPr id="19" name="Shape 256"/>
          <p:cNvSpPr txBox="1">
            <a:spLocks/>
          </p:cNvSpPr>
          <p:nvPr/>
        </p:nvSpPr>
        <p:spPr>
          <a:xfrm>
            <a:off x="22330410" y="16315857"/>
            <a:ext cx="4105499" cy="56850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Clr>
                <a:schemeClr val="lt1"/>
              </a:buClr>
              <a:buFont typeface="Questrial"/>
              <a:buNone/>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685800" marR="0" lvl="0" indent="-508000" algn="l"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3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Landsat 8 OLI/TIRS</a:t>
            </a:r>
            <a:endParaRPr kumimoji="0" lang="en-US" sz="3600" b="1"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pic>
        <p:nvPicPr>
          <p:cNvPr id="20" name="Shape 265"/>
          <p:cNvPicPr preferRelativeResize="0"/>
          <p:nvPr/>
        </p:nvPicPr>
        <p:blipFill rotWithShape="1">
          <a:blip r:embed="rId4">
            <a:alphaModFix/>
          </a:blip>
          <a:srcRect b="5607"/>
          <a:stretch/>
        </p:blipFill>
        <p:spPr>
          <a:xfrm>
            <a:off x="920382" y="15965130"/>
            <a:ext cx="16595300" cy="7362050"/>
          </a:xfrm>
          <a:prstGeom prst="rect">
            <a:avLst/>
          </a:prstGeom>
          <a:noFill/>
          <a:ln>
            <a:noFill/>
          </a:ln>
        </p:spPr>
      </p:pic>
      <p:pic>
        <p:nvPicPr>
          <p:cNvPr id="21" name="Picture 20"/>
          <p:cNvPicPr>
            <a:picLocks noChangeAspect="1"/>
          </p:cNvPicPr>
          <p:nvPr/>
        </p:nvPicPr>
        <p:blipFill rotWithShape="1">
          <a:blip r:embed="rId5">
            <a:extLst>
              <a:ext uri="{28A0092B-C50C-407E-A947-70E740481C1C}">
                <a14:useLocalDpi xmlns:a14="http://schemas.microsoft.com/office/drawing/2010/main" val="0"/>
              </a:ext>
            </a:extLst>
          </a:blip>
          <a:srcRect t="6626" b="7702"/>
          <a:stretch/>
        </p:blipFill>
        <p:spPr>
          <a:xfrm>
            <a:off x="1096328" y="24540531"/>
            <a:ext cx="5690775" cy="6309360"/>
          </a:xfrm>
          <a:prstGeom prst="rect">
            <a:avLst/>
          </a:prstGeom>
        </p:spPr>
      </p:pic>
      <p:pic>
        <p:nvPicPr>
          <p:cNvPr id="22" name="Picture 21"/>
          <p:cNvPicPr>
            <a:picLocks noChangeAspect="1"/>
          </p:cNvPicPr>
          <p:nvPr/>
        </p:nvPicPr>
        <p:blipFill rotWithShape="1">
          <a:blip r:embed="rId6">
            <a:extLst>
              <a:ext uri="{28A0092B-C50C-407E-A947-70E740481C1C}">
                <a14:useLocalDpi xmlns:a14="http://schemas.microsoft.com/office/drawing/2010/main" val="0"/>
              </a:ext>
            </a:extLst>
          </a:blip>
          <a:srcRect t="6816" b="7537"/>
          <a:stretch/>
        </p:blipFill>
        <p:spPr>
          <a:xfrm>
            <a:off x="6557162" y="24540531"/>
            <a:ext cx="5692362" cy="6309360"/>
          </a:xfrm>
          <a:prstGeom prst="rect">
            <a:avLst/>
          </a:prstGeom>
        </p:spPr>
      </p:pic>
      <p:pic>
        <p:nvPicPr>
          <p:cNvPr id="23" name="Picture 22"/>
          <p:cNvPicPr>
            <a:picLocks noChangeAspect="1"/>
          </p:cNvPicPr>
          <p:nvPr/>
        </p:nvPicPr>
        <p:blipFill rotWithShape="1">
          <a:blip r:embed="rId7">
            <a:extLst>
              <a:ext uri="{28A0092B-C50C-407E-A947-70E740481C1C}">
                <a14:useLocalDpi xmlns:a14="http://schemas.microsoft.com/office/drawing/2010/main" val="0"/>
              </a:ext>
            </a:extLst>
          </a:blip>
          <a:srcRect t="6986" b="7036"/>
          <a:stretch/>
        </p:blipFill>
        <p:spPr>
          <a:xfrm>
            <a:off x="12019879" y="24540531"/>
            <a:ext cx="5670489" cy="6309360"/>
          </a:xfrm>
          <a:prstGeom prst="rect">
            <a:avLst/>
          </a:prstGeom>
        </p:spPr>
      </p:pic>
      <p:sp>
        <p:nvSpPr>
          <p:cNvPr id="27" name="Shape 254"/>
          <p:cNvSpPr txBox="1">
            <a:spLocks/>
          </p:cNvSpPr>
          <p:nvPr/>
        </p:nvSpPr>
        <p:spPr>
          <a:xfrm>
            <a:off x="9491633" y="32257530"/>
            <a:ext cx="8090417" cy="400084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685800" marR="0" indent="-419100" algn="l" rtl="0">
              <a:lnSpc>
                <a:spcPct val="100000"/>
              </a:lnSpc>
              <a:spcBef>
                <a:spcPts val="0"/>
              </a:spcBef>
              <a:spcAft>
                <a:spcPts val="0"/>
              </a:spcAft>
              <a:buClr>
                <a:srgbClr val="A3D4D4"/>
              </a:buClr>
              <a:buFont typeface="Questrial"/>
              <a:buChar char="4"/>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Digital Harvest </a:t>
            </a:r>
          </a:p>
          <a:p>
            <a:pPr marL="0" marR="0" lvl="0" indent="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Young Kim, General Manager</a:t>
            </a:r>
          </a:p>
          <a:p>
            <a:pPr marL="0" marR="0" lvl="0" indent="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Secretary of Natural Resources</a:t>
            </a: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Molly Ward, Secretary</a:t>
            </a: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Secretary of Technology</a:t>
            </a: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Karen Jackson, Secretary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Secretary of Agriculture &amp; Forestry</a:t>
            </a:r>
          </a:p>
          <a:p>
            <a:pPr marL="0" marR="0" lvl="0" indent="0" algn="ctr"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Todd </a:t>
            </a:r>
            <a:r>
              <a:rPr kumimoji="0" lang="en-US" sz="1600" b="0" i="0" u="none" strike="noStrike" kern="0" cap="none" spc="0" normalizeH="0" baseline="0" noProof="0" dirty="0" err="1" smtClean="0">
                <a:ln>
                  <a:noFill/>
                </a:ln>
                <a:solidFill>
                  <a:srgbClr val="000000"/>
                </a:solidFill>
                <a:effectLst/>
                <a:uLnTx/>
                <a:uFillTx/>
                <a:latin typeface="Century Gothic" panose="020B0502020202020204" pitchFamily="34" charset="0"/>
                <a:ea typeface="Questrial"/>
                <a:cs typeface="Questrial"/>
                <a:sym typeface="Questrial"/>
                <a:rtl val="0"/>
              </a:rPr>
              <a:t>Haymore</a:t>
            </a: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 Secretary</a:t>
            </a:r>
          </a:p>
          <a:p>
            <a:pPr marL="0" marR="0" lvl="0" indent="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r>
              <a:rPr kumimoji="0" lang="en-US" sz="16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Virginia Department of Environmental Quality</a:t>
            </a:r>
          </a:p>
          <a:p>
            <a:pPr marL="0" marR="0" lvl="0" indent="0" algn="ctr" defTabSz="914400" rtl="0" eaLnBrk="1" fontAlgn="auto" latinLnBrk="0" hangingPunct="1">
              <a:lnSpc>
                <a:spcPct val="100000"/>
              </a:lnSpc>
              <a:spcBef>
                <a:spcPts val="0"/>
              </a:spcBef>
              <a:spcAft>
                <a:spcPts val="0"/>
              </a:spcAft>
              <a:buClr>
                <a:srgbClr val="000000"/>
              </a:buClr>
              <a:buSzPct val="25000"/>
              <a:buFont typeface="Questrial"/>
              <a:buNone/>
              <a:tabLst/>
              <a:defRPr/>
            </a:pP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David </a:t>
            </a:r>
            <a:r>
              <a:rPr kumimoji="0" lang="en-US" sz="1600" b="0" i="0" u="none" strike="noStrike" kern="0" cap="none" spc="0" normalizeH="0" baseline="0" noProof="0" dirty="0" err="1" smtClean="0">
                <a:ln>
                  <a:noFill/>
                </a:ln>
                <a:solidFill>
                  <a:srgbClr val="000000"/>
                </a:solidFill>
                <a:effectLst/>
                <a:uLnTx/>
                <a:uFillTx/>
                <a:latin typeface="Century Gothic" panose="020B0502020202020204" pitchFamily="34" charset="0"/>
                <a:ea typeface="Questrial"/>
                <a:cs typeface="Questrial"/>
                <a:sym typeface="Questrial"/>
                <a:rtl val="0"/>
              </a:rPr>
              <a:t>Paylor</a:t>
            </a:r>
            <a:r>
              <a:rPr kumimoji="0" lang="en-US" sz="16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 State Water Commission</a:t>
            </a:r>
          </a:p>
          <a:p>
            <a:pPr marL="0" marR="0" lvl="0" indent="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900" b="0"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sp>
        <p:nvSpPr>
          <p:cNvPr id="28" name="Shape 255"/>
          <p:cNvSpPr txBox="1">
            <a:spLocks/>
          </p:cNvSpPr>
          <p:nvPr/>
        </p:nvSpPr>
        <p:spPr>
          <a:xfrm>
            <a:off x="18326101" y="32239075"/>
            <a:ext cx="8008619" cy="3443658"/>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685800" marR="0" indent="-419100" algn="l" rtl="0">
              <a:lnSpc>
                <a:spcPct val="100000"/>
              </a:lnSpc>
              <a:spcBef>
                <a:spcPts val="0"/>
              </a:spcBef>
              <a:spcAft>
                <a:spcPts val="0"/>
              </a:spcAft>
              <a:buClr>
                <a:srgbClr val="A3D4D4"/>
              </a:buClr>
              <a:buFont typeface="Questrial"/>
              <a:buChar char="4"/>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685800" marR="0" lvl="0" indent="-50800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8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DEVELOP Program National Science Advisor</a:t>
            </a: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Dr. Kenton Ross</a:t>
            </a:r>
          </a:p>
          <a:p>
            <a:pPr marL="685800" marR="0" lvl="0" indent="-50800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DEVELOP Program International Lead</a:t>
            </a: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Jamie Favors</a:t>
            </a:r>
          </a:p>
          <a:p>
            <a:pPr marL="685800" marR="0" lvl="0" indent="-508000" algn="ctr"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Summer 2014 Coastal Mid-Atlantic Water Resource DEVELOP Team</a:t>
            </a: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endPar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ctr" defTabSz="914400" rtl="0" eaLnBrk="1" fontAlgn="auto" latinLnBrk="0" hangingPunct="1">
              <a:lnSpc>
                <a:spcPct val="90000"/>
              </a:lnSpc>
              <a:spcBef>
                <a:spcPts val="0"/>
              </a:spcBef>
              <a:spcAft>
                <a:spcPts val="0"/>
              </a:spcAft>
              <a:buClr>
                <a:srgbClr val="A3D4D4"/>
              </a:buClr>
              <a:buSzPct val="25000"/>
              <a:buFont typeface="Arial"/>
              <a:buNone/>
              <a:tabLst/>
              <a:defRPr/>
            </a:pPr>
            <a:r>
              <a:rPr kumimoji="0" lang="en-US" sz="2400" b="1"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DEVELOP Fall 2014 Coastal Mid-Atlantic Water Resources Team </a:t>
            </a:r>
          </a:p>
          <a:p>
            <a:pPr marL="685800" marR="0" lvl="0" indent="-508000" algn="l"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1800" b="0"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sp>
        <p:nvSpPr>
          <p:cNvPr id="29" name="Shape 251"/>
          <p:cNvSpPr txBox="1">
            <a:spLocks/>
          </p:cNvSpPr>
          <p:nvPr/>
        </p:nvSpPr>
        <p:spPr>
          <a:xfrm>
            <a:off x="4572000" y="2672776"/>
            <a:ext cx="19399426" cy="1212321"/>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685800" marR="0" indent="-419100" algn="l" rtl="0">
              <a:lnSpc>
                <a:spcPct val="100000"/>
              </a:lnSpc>
              <a:spcBef>
                <a:spcPts val="0"/>
              </a:spcBef>
              <a:spcAft>
                <a:spcPts val="0"/>
              </a:spcAft>
              <a:buClr>
                <a:srgbClr val="A3D4D4"/>
              </a:buClr>
              <a:buFont typeface="Questrial"/>
              <a:buChar char="4"/>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indent="0" algn="ctr" defTabSz="914400">
              <a:lnSpc>
                <a:spcPct val="90000"/>
              </a:lnSpc>
              <a:buClr>
                <a:srgbClr val="FFFFFF"/>
              </a:buClr>
              <a:buSzPct val="25000"/>
              <a:buFont typeface="Questrial"/>
              <a:buNone/>
            </a:pPr>
            <a:r>
              <a:rPr lang="en-US" sz="3600" b="1" i="1" kern="0" dirty="0" smtClean="0">
                <a:solidFill>
                  <a:srgbClr val="FFFFFF"/>
                </a:solidFill>
                <a:latin typeface="Century Gothic" panose="020B0502020202020204" pitchFamily="34" charset="0"/>
                <a:ea typeface="Questrial"/>
                <a:cs typeface="Questrial"/>
                <a:sym typeface="Questrial"/>
              </a:rPr>
              <a:t>Using the METRIC Model to Estimate Evapotranspiration for Coastal Mid-Atlantic Region</a:t>
            </a:r>
          </a:p>
          <a:p>
            <a:pPr marL="0" indent="0" algn="ctr" defTabSz="914400">
              <a:buClr>
                <a:schemeClr val="lt1"/>
              </a:buClr>
              <a:buFont typeface="Questrial"/>
              <a:buNone/>
            </a:pPr>
            <a:endParaRPr lang="en-US" kern="0" dirty="0">
              <a:latin typeface="Century Gothic" panose="020B0502020202020204" pitchFamily="34" charset="0"/>
              <a:ea typeface="Questrial"/>
              <a:cs typeface="Questrial"/>
              <a:sym typeface="Questrial"/>
            </a:endParaRPr>
          </a:p>
        </p:txBody>
      </p:sp>
      <p:sp>
        <p:nvSpPr>
          <p:cNvPr id="31" name="Shape 250"/>
          <p:cNvSpPr txBox="1">
            <a:spLocks noGrp="1"/>
          </p:cNvSpPr>
          <p:nvPr>
            <p:ph type="body" idx="4294967295"/>
          </p:nvPr>
        </p:nvSpPr>
        <p:spPr>
          <a:xfrm>
            <a:off x="4572000" y="3878844"/>
            <a:ext cx="18288000" cy="1686230"/>
          </a:xfrm>
          <a:prstGeom prst="rect">
            <a:avLst/>
          </a:prstGeom>
          <a:noFill/>
          <a:ln>
            <a:noFill/>
          </a:ln>
        </p:spPr>
        <p:txBody>
          <a:bodyPr lIns="91425" tIns="91425" rIns="91425" bIns="91425" anchor="b" anchorCtr="0">
            <a:noAutofit/>
          </a:bodyPr>
          <a:lstStyle/>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endParaRPr lang="en-US" sz="3600" dirty="0" smtClean="0">
              <a:solidFill>
                <a:schemeClr val="lt1"/>
              </a:solidFill>
              <a:latin typeface="Century Gothic" panose="020B0502020202020204" pitchFamily="34" charset="0"/>
              <a:ea typeface="Questrial"/>
              <a:cs typeface="Questrial"/>
              <a:sym typeface="Questrial"/>
            </a:endParaRPr>
          </a:p>
          <a:p>
            <a:pPr marL="0" marR="0" lvl="0" indent="0" algn="ctr" rtl="0">
              <a:lnSpc>
                <a:spcPct val="100000"/>
              </a:lnSpc>
              <a:spcBef>
                <a:spcPts val="0"/>
              </a:spcBef>
              <a:spcAft>
                <a:spcPts val="0"/>
              </a:spcAft>
              <a:buClr>
                <a:schemeClr val="lt1"/>
              </a:buClr>
              <a:buSzPct val="25000"/>
              <a:buFont typeface="Questrial"/>
              <a:buNone/>
            </a:pPr>
            <a:r>
              <a:rPr lang="en-US" sz="3600" dirty="0" smtClean="0">
                <a:solidFill>
                  <a:schemeClr val="lt1"/>
                </a:solidFill>
                <a:latin typeface="Century Gothic" panose="020B0502020202020204" pitchFamily="34" charset="0"/>
                <a:ea typeface="Questrial"/>
                <a:cs typeface="Questrial"/>
                <a:sym typeface="Questrial"/>
              </a:rPr>
              <a:t>Kent Sparrow  (Project Lead)</a:t>
            </a:r>
          </a:p>
          <a:p>
            <a:pPr marL="0" marR="0" lvl="0" indent="0" algn="ctr" rtl="0">
              <a:lnSpc>
                <a:spcPct val="100000"/>
              </a:lnSpc>
              <a:spcBef>
                <a:spcPts val="0"/>
              </a:spcBef>
              <a:spcAft>
                <a:spcPts val="0"/>
              </a:spcAft>
              <a:buClr>
                <a:schemeClr val="lt1"/>
              </a:buClr>
              <a:buSzPct val="25000"/>
              <a:buFont typeface="Questrial"/>
              <a:buNone/>
            </a:pPr>
            <a:r>
              <a:rPr lang="en-US" sz="3600" b="0" i="0" u="none" strike="noStrike" cap="none" baseline="0" dirty="0" smtClean="0">
                <a:solidFill>
                  <a:schemeClr val="lt1"/>
                </a:solidFill>
                <a:latin typeface="Century Gothic" panose="020B0502020202020204" pitchFamily="34" charset="0"/>
                <a:ea typeface="Questrial"/>
                <a:cs typeface="Questrial"/>
                <a:sym typeface="Questrial"/>
                <a:rtl val="0"/>
              </a:rPr>
              <a:t>Jamie</a:t>
            </a:r>
            <a:r>
              <a:rPr lang="en-US" sz="3600" b="0" i="0" u="none" strike="noStrike" cap="none" dirty="0" smtClean="0">
                <a:solidFill>
                  <a:schemeClr val="lt1"/>
                </a:solidFill>
                <a:latin typeface="Century Gothic" panose="020B0502020202020204" pitchFamily="34" charset="0"/>
                <a:ea typeface="Questrial"/>
                <a:cs typeface="Questrial"/>
                <a:sym typeface="Questrial"/>
                <a:rtl val="0"/>
              </a:rPr>
              <a:t> VanderHeiden </a:t>
            </a:r>
            <a:endParaRPr lang="en-US" sz="3600" b="0" i="0" u="none" strike="noStrike" cap="none" baseline="0" dirty="0">
              <a:solidFill>
                <a:schemeClr val="lt1"/>
              </a:solidFill>
              <a:latin typeface="Century Gothic" panose="020B0502020202020204" pitchFamily="34" charset="0"/>
              <a:ea typeface="Questrial"/>
              <a:cs typeface="Questrial"/>
              <a:sym typeface="Questrial"/>
              <a:rtl val="0"/>
            </a:endParaRPr>
          </a:p>
          <a:p>
            <a:pPr marL="0" marR="0" lvl="0" indent="0" algn="ctr" rtl="0">
              <a:lnSpc>
                <a:spcPct val="100000"/>
              </a:lnSpc>
              <a:spcBef>
                <a:spcPts val="0"/>
              </a:spcBef>
              <a:spcAft>
                <a:spcPts val="0"/>
              </a:spcAft>
              <a:buClr>
                <a:schemeClr val="lt1"/>
              </a:buClr>
              <a:buSzPct val="25000"/>
              <a:buFont typeface="Questrial"/>
              <a:buNone/>
            </a:pPr>
            <a:r>
              <a:rPr lang="en-US" sz="1400" b="0" i="0" u="none" strike="noStrike" cap="none" baseline="0" dirty="0">
                <a:solidFill>
                  <a:srgbClr val="000000"/>
                </a:solidFill>
                <a:latin typeface="Century Gothic" panose="020B0502020202020204" pitchFamily="34" charset="0"/>
                <a:ea typeface="Questrial"/>
                <a:cs typeface="Questrial"/>
                <a:sym typeface="Questrial"/>
                <a:rtl val="0"/>
              </a:rPr>
              <a:t/>
            </a:r>
            <a:br>
              <a:rPr lang="en-US" sz="1400" b="0" i="0" u="none" strike="noStrike" cap="none" baseline="0" dirty="0">
                <a:solidFill>
                  <a:srgbClr val="000000"/>
                </a:solidFill>
                <a:latin typeface="Century Gothic" panose="020B0502020202020204" pitchFamily="34" charset="0"/>
                <a:ea typeface="Questrial"/>
                <a:cs typeface="Questrial"/>
                <a:sym typeface="Questrial"/>
                <a:rtl val="0"/>
              </a:rPr>
            </a:br>
            <a:endParaRPr lang="en-US" sz="1400" b="0" i="0" u="none" strike="noStrike" cap="none" baseline="0" dirty="0">
              <a:solidFill>
                <a:srgbClr val="000000"/>
              </a:solidFill>
              <a:latin typeface="Century Gothic" panose="020B0502020202020204" pitchFamily="34" charset="0"/>
              <a:ea typeface="Questrial"/>
              <a:cs typeface="Questrial"/>
              <a:sym typeface="Questrial"/>
              <a:rtl val="0"/>
            </a:endParaRPr>
          </a:p>
        </p:txBody>
      </p:sp>
      <p:pic>
        <p:nvPicPr>
          <p:cNvPr id="2" name="Picture 1"/>
          <p:cNvPicPr>
            <a:picLocks noChangeAspect="1"/>
          </p:cNvPicPr>
          <p:nvPr/>
        </p:nvPicPr>
        <p:blipFill rotWithShape="1">
          <a:blip r:embed="rId8">
            <a:extLst>
              <a:ext uri="{28A0092B-C50C-407E-A947-70E740481C1C}">
                <a14:useLocalDpi xmlns:a14="http://schemas.microsoft.com/office/drawing/2010/main" val="0"/>
              </a:ext>
            </a:extLst>
          </a:blip>
          <a:srcRect l="1795" t="9091" r="1237" b="742"/>
          <a:stretch/>
        </p:blipFill>
        <p:spPr>
          <a:xfrm>
            <a:off x="19314020" y="24409640"/>
            <a:ext cx="6032780" cy="6766560"/>
          </a:xfrm>
          <a:prstGeom prst="rect">
            <a:avLst/>
          </a:prstGeom>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t="13369"/>
          <a:stretch/>
        </p:blipFill>
        <p:spPr>
          <a:xfrm>
            <a:off x="1458531" y="32257530"/>
            <a:ext cx="7135536" cy="3477158"/>
          </a:xfrm>
          <a:prstGeom prst="rect">
            <a:avLst/>
          </a:prstGeom>
        </p:spPr>
      </p:pic>
      <p:sp>
        <p:nvSpPr>
          <p:cNvPr id="26" name="Shape 253"/>
          <p:cNvSpPr txBox="1">
            <a:spLocks/>
          </p:cNvSpPr>
          <p:nvPr/>
        </p:nvSpPr>
        <p:spPr>
          <a:xfrm>
            <a:off x="5735516" y="34257950"/>
            <a:ext cx="3255515" cy="1118840"/>
          </a:xfrm>
          <a:prstGeom prst="rect">
            <a:avLst/>
          </a:prstGeom>
          <a:noFill/>
          <a:ln>
            <a:noFill/>
          </a:ln>
        </p:spPr>
        <p:txBody>
          <a:bodyPr lIns="91425" tIns="45700" rIns="91425" bIns="45700" anchor="t" anchorCtr="0">
            <a:noAutofit/>
          </a:bodyPr>
          <a:lstStyle>
            <a:defPPr marR="0" algn="l" rtl="0">
              <a:lnSpc>
                <a:spcPct val="100000"/>
              </a:lnSpc>
              <a:spcBef>
                <a:spcPts val="0"/>
              </a:spcBef>
              <a:spcAft>
                <a:spcPts val="0"/>
              </a:spcAft>
            </a:defPPr>
            <a:lvl1pPr marL="266700" marR="0" indent="0" algn="l" rtl="0">
              <a:lnSpc>
                <a:spcPct val="100000"/>
              </a:lnSpc>
              <a:spcBef>
                <a:spcPts val="0"/>
              </a:spcBef>
              <a:spcAft>
                <a:spcPts val="0"/>
              </a:spcAft>
              <a:buClr>
                <a:srgbClr val="A3D4D4"/>
              </a:buClr>
              <a:buFont typeface="Questrial"/>
              <a:buNone/>
              <a:defRPr sz="1400" b="0" i="0" u="none" strike="noStrike" cap="none" baseline="0">
                <a:solidFill>
                  <a:srgbClr val="000000"/>
                </a:solidFill>
                <a:latin typeface="+mn-lt"/>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Jamie VanderHeiden</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Kent Sparrow</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rPr>
              <a:t>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0" i="0" u="none" strike="noStrike" kern="0" cap="none" spc="0" normalizeH="0" baseline="0" noProof="0" dirty="0" smtClean="0">
              <a:ln>
                <a:noFill/>
              </a:ln>
              <a:solidFill>
                <a:srgbClr val="000000"/>
              </a:solidFill>
              <a:effectLst/>
              <a:uLnTx/>
              <a:uFillTx/>
              <a:latin typeface="Century Gothic" panose="020B0502020202020204" pitchFamily="34" charset="0"/>
              <a:ea typeface="Questrial"/>
              <a:cs typeface="Questrial"/>
              <a:sym typeface="Questrial"/>
              <a:rtl val="0"/>
            </a:endParaRPr>
          </a:p>
          <a:p>
            <a:pPr marL="685800" marR="0" lvl="0" indent="-508000" algn="l" defTabSz="914400" rtl="0" eaLnBrk="1" fontAlgn="auto" latinLnBrk="0" hangingPunct="1">
              <a:lnSpc>
                <a:spcPct val="90000"/>
              </a:lnSpc>
              <a:spcBef>
                <a:spcPts val="0"/>
              </a:spcBef>
              <a:spcAft>
                <a:spcPts val="0"/>
              </a:spcAft>
              <a:buClr>
                <a:srgbClr val="A3D4D4"/>
              </a:buClr>
              <a:buSzTx/>
              <a:buFont typeface="Arial"/>
              <a:buNone/>
              <a:tabLst/>
              <a:defRPr/>
            </a:pPr>
            <a:endParaRPr kumimoji="0" lang="en-US" sz="2000" b="0" i="0" u="none" strike="noStrike" kern="0" cap="none" spc="0" normalizeH="0" baseline="0" noProof="0" dirty="0">
              <a:ln>
                <a:noFill/>
              </a:ln>
              <a:solidFill>
                <a:srgbClr val="000000"/>
              </a:solidFill>
              <a:effectLst/>
              <a:uLnTx/>
              <a:uFillTx/>
              <a:latin typeface="Century Gothic" panose="020B0502020202020204" pitchFamily="34" charset="0"/>
              <a:ea typeface="Questrial"/>
              <a:cs typeface="Questrial"/>
              <a:sym typeface="Questrial"/>
              <a:rtl val="0"/>
            </a:endParaRPr>
          </a:p>
        </p:txBody>
      </p:sp>
    </p:spTree>
  </p:cSld>
  <p:clrMapOvr>
    <a:masterClrMapping/>
  </p:clrMapOvr>
</p:sld>
</file>

<file path=ppt/theme/theme1.xml><?xml version="1.0" encoding="utf-8"?>
<a:theme xmlns:a="http://schemas.openxmlformats.org/drawingml/2006/main" name="Office Theme">
  <a:themeElements>
    <a:clrScheme name="Water">
      <a:dk1>
        <a:sysClr val="windowText" lastClr="000000"/>
      </a:dk1>
      <a:lt1>
        <a:sysClr val="window" lastClr="FFFFFF"/>
      </a:lt1>
      <a:dk2>
        <a:srgbClr val="44546A"/>
      </a:dk2>
      <a:lt2>
        <a:srgbClr val="E7E6E6"/>
      </a:lt2>
      <a:accent1>
        <a:srgbClr val="67B9B8"/>
      </a:accent1>
      <a:accent2>
        <a:srgbClr val="447979"/>
      </a:accent2>
      <a:accent3>
        <a:srgbClr val="203A39"/>
      </a:accent3>
      <a:accent4>
        <a:srgbClr val="6D3B27"/>
      </a:accent4>
      <a:accent5>
        <a:srgbClr val="B97F67"/>
      </a:accent5>
      <a:accent6>
        <a:srgbClr val="ECAA9B"/>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4505</TotalTime>
  <Words>463</Words>
  <Application>Microsoft Office PowerPoint</Application>
  <PresentationFormat>Custom</PresentationFormat>
  <Paragraphs>60</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Century Gothic</vt:lpstr>
      <vt:lpstr>Questrial</vt:lpstr>
      <vt:lpstr>Webdings</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Sparrow, Kent H. (LARC-E3)[SSAI DEVELOP]</cp:lastModifiedBy>
  <cp:revision>46</cp:revision>
  <dcterms:created xsi:type="dcterms:W3CDTF">2014-06-09T16:43:17Z</dcterms:created>
  <dcterms:modified xsi:type="dcterms:W3CDTF">2015-03-23T15:52:20Z</dcterms:modified>
</cp:coreProperties>
</file>