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21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x="12192000" cy="6858000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entury Gothic" panose="020B0502020202020204" pitchFamily="34" charset="0"/>
      <p:regular r:id="rId26"/>
      <p:bold r:id="rId27"/>
      <p:italic r:id="rId28"/>
      <p:boldItalic r:id="rId29"/>
    </p:embeddedFont>
    <p:embeddedFont>
      <p:font typeface="Georgia" panose="02040502050405020303" pitchFamily="18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4" roundtripDataSignature="AMtx7mgsC8MHxdwhzjHEFK3GhVsP4g16Y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8BD91FE-5E3E-4F8B-B55B-C25181CB841A}">
  <a:tblStyle styleId="{08BD91FE-5E3E-4F8B-B55B-C25181CB841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78" d="100"/>
          <a:sy n="78" d="100"/>
        </p:scale>
        <p:origin x="778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5.fntdata"/><Relationship Id="rId21" Type="http://schemas.openxmlformats.org/officeDocument/2006/relationships/notesMaster" Target="notesMasters/notesMaster1.xml"/><Relationship Id="rId34" Type="http://customschemas.google.com/relationships/presentationmetadata" Target="meta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0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9" name="Google Shape;20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8" name="Google Shape;238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3" name="Google Shape;263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1" name="Google Shape;281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1" name="Google Shape;301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" name="Google Shape;6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" name="Google Shape;12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" name="Google Shape;15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2">
  <p:cSld name="Title Slide 2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8"/>
          <p:cNvSpPr>
            <a:spLocks noGrp="1"/>
          </p:cNvSpPr>
          <p:nvPr>
            <p:ph type="pic" idx="2"/>
          </p:nvPr>
        </p:nvSpPr>
        <p:spPr>
          <a:xfrm>
            <a:off x="6276975" y="0"/>
            <a:ext cx="5915025" cy="68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595AC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595A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5" name="Google Shape;15;p18"/>
          <p:cNvSpPr>
            <a:spLocks noGrp="1"/>
          </p:cNvSpPr>
          <p:nvPr>
            <p:ph type="pic" idx="3"/>
          </p:nvPr>
        </p:nvSpPr>
        <p:spPr>
          <a:xfrm>
            <a:off x="6276975" y="3005138"/>
            <a:ext cx="1916113" cy="191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595AC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595A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pic>
        <p:nvPicPr>
          <p:cNvPr id="16" name="Google Shape;16;p18" descr="A picture containing man, black, photo, player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218" y="-184222"/>
            <a:ext cx="6625078" cy="4147127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8"/>
          <p:cNvSpPr>
            <a:spLocks noGrp="1"/>
          </p:cNvSpPr>
          <p:nvPr>
            <p:ph type="pic" idx="4"/>
          </p:nvPr>
        </p:nvSpPr>
        <p:spPr>
          <a:xfrm>
            <a:off x="3271838" y="0"/>
            <a:ext cx="3005137" cy="300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595AC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595A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8" name="Google Shape;18;p18"/>
          <p:cNvSpPr txBox="1">
            <a:spLocks noGrp="1"/>
          </p:cNvSpPr>
          <p:nvPr>
            <p:ph type="body" idx="1"/>
          </p:nvPr>
        </p:nvSpPr>
        <p:spPr>
          <a:xfrm>
            <a:off x="577607" y="4235187"/>
            <a:ext cx="5337703" cy="1372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44D60"/>
              </a:buClr>
              <a:buSzPts val="4400"/>
              <a:buNone/>
              <a:defRPr sz="4400" b="1">
                <a:solidFill>
                  <a:srgbClr val="244D60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ighlight and Content">
  <p:cSld name="Highlight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" name="Google Shape;21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570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A7278"/>
              </a:buClr>
              <a:buSzPts val="12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9"/>
          <p:cNvSpPr txBox="1">
            <a:spLocks noGrp="1"/>
          </p:cNvSpPr>
          <p:nvPr>
            <p:ph type="body" idx="1"/>
          </p:nvPr>
        </p:nvSpPr>
        <p:spPr>
          <a:xfrm>
            <a:off x="824846" y="1147023"/>
            <a:ext cx="4346378" cy="4726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595AC"/>
              </a:buClr>
              <a:buSzPts val="24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20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19"/>
          <p:cNvSpPr txBox="1">
            <a:spLocks noGrp="1"/>
          </p:cNvSpPr>
          <p:nvPr>
            <p:ph type="body" idx="2"/>
          </p:nvPr>
        </p:nvSpPr>
        <p:spPr>
          <a:xfrm>
            <a:off x="5728136" y="1147023"/>
            <a:ext cx="5625663" cy="4726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None/>
              <a:defRPr sz="1600">
                <a:solidFill>
                  <a:srgbClr val="6A7278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800"/>
              <a:buChar char="•"/>
              <a:defRPr sz="1800">
                <a:solidFill>
                  <a:srgbClr val="6A7278"/>
                </a:solidFill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800"/>
              <a:buChar char="•"/>
              <a:defRPr sz="1800">
                <a:solidFill>
                  <a:srgbClr val="6A7278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800"/>
              <a:buChar char="•"/>
              <a:defRPr sz="1800">
                <a:solidFill>
                  <a:srgbClr val="6A7278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800"/>
              <a:buChar char="•"/>
              <a:defRPr sz="1800">
                <a:solidFill>
                  <a:srgbClr val="6A7278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">
  <p:cSld name="Thank You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0"/>
          <p:cNvSpPr>
            <a:spLocks noGrp="1"/>
          </p:cNvSpPr>
          <p:nvPr>
            <p:ph type="pic" idx="2"/>
          </p:nvPr>
        </p:nvSpPr>
        <p:spPr>
          <a:xfrm>
            <a:off x="6276689" y="-6025"/>
            <a:ext cx="5915311" cy="6851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595AC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595A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26" name="Google Shape;26;p20"/>
          <p:cNvSpPr/>
          <p:nvPr/>
        </p:nvSpPr>
        <p:spPr>
          <a:xfrm>
            <a:off x="0" y="1828800"/>
            <a:ext cx="7366000" cy="3263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7" name="Google Shape;27;p20" descr="A picture containing man, black, photo, player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6194" y="88900"/>
            <a:ext cx="5707216" cy="222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1248" y="5930303"/>
            <a:ext cx="2138508" cy="5569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Grey">
  <p:cSld name="Title Slide Gre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1"/>
          <p:cNvSpPr/>
          <p:nvPr/>
        </p:nvSpPr>
        <p:spPr>
          <a:xfrm>
            <a:off x="0" y="0"/>
            <a:ext cx="9029700" cy="6858000"/>
          </a:xfrm>
          <a:prstGeom prst="rect">
            <a:avLst/>
          </a:prstGeom>
          <a:solidFill>
            <a:srgbClr val="53585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1" name="Google Shape;31;p21" descr="A picture containing man, black, photo, player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13000" y="0"/>
            <a:ext cx="9779000" cy="612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66142" y="5993792"/>
            <a:ext cx="2138508" cy="556958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21"/>
          <p:cNvSpPr txBox="1">
            <a:spLocks noGrp="1"/>
          </p:cNvSpPr>
          <p:nvPr>
            <p:ph type="body" idx="1"/>
          </p:nvPr>
        </p:nvSpPr>
        <p:spPr>
          <a:xfrm>
            <a:off x="577607" y="4145660"/>
            <a:ext cx="5337703" cy="1372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21"/>
          <p:cNvSpPr txBox="1">
            <a:spLocks noGrp="1"/>
          </p:cNvSpPr>
          <p:nvPr>
            <p:ph type="body" idx="2"/>
          </p:nvPr>
        </p:nvSpPr>
        <p:spPr>
          <a:xfrm>
            <a:off x="577607" y="5517944"/>
            <a:ext cx="5337703" cy="71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595AC"/>
              </a:buClr>
              <a:buSzPts val="2400"/>
              <a:buNone/>
              <a:defRPr>
                <a:solidFill>
                  <a:srgbClr val="5595AC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and Photos">
  <p:cSld name="Content and Photo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2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" name="Google Shape;37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5741275" cy="570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A7278"/>
              </a:buClr>
              <a:buSzPts val="12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2"/>
          <p:cNvSpPr txBox="1">
            <a:spLocks noGrp="1"/>
          </p:cNvSpPr>
          <p:nvPr>
            <p:ph type="body" idx="1"/>
          </p:nvPr>
        </p:nvSpPr>
        <p:spPr>
          <a:xfrm>
            <a:off x="838200" y="1057522"/>
            <a:ext cx="5741275" cy="1733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595AC"/>
              </a:buClr>
              <a:buSzPts val="2000"/>
              <a:buNone/>
              <a:defRPr sz="2000">
                <a:solidFill>
                  <a:srgbClr val="5595AC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600"/>
              <a:buChar char="•"/>
              <a:defRPr sz="1600">
                <a:solidFill>
                  <a:srgbClr val="6A7278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600"/>
              <a:buChar char="•"/>
              <a:defRPr sz="1600">
                <a:solidFill>
                  <a:srgbClr val="6A7278"/>
                </a:solidFill>
              </a:defRPr>
            </a:lvl3pPr>
            <a:lvl4pPr marL="1828800" lvl="3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600"/>
              <a:buChar char="•"/>
              <a:defRPr sz="1600">
                <a:solidFill>
                  <a:srgbClr val="6A7278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600"/>
              <a:buChar char="•"/>
              <a:defRPr sz="1600">
                <a:solidFill>
                  <a:srgbClr val="6A7278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22"/>
          <p:cNvSpPr txBox="1">
            <a:spLocks noGrp="1"/>
          </p:cNvSpPr>
          <p:nvPr>
            <p:ph type="body" idx="2"/>
          </p:nvPr>
        </p:nvSpPr>
        <p:spPr>
          <a:xfrm>
            <a:off x="838200" y="2913042"/>
            <a:ext cx="5741275" cy="3072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A7278"/>
              </a:buClr>
              <a:buSzPts val="1600"/>
              <a:buChar char="•"/>
              <a:defRPr sz="1600">
                <a:solidFill>
                  <a:srgbClr val="6A7278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600"/>
              <a:buChar char="•"/>
              <a:defRPr sz="1600">
                <a:solidFill>
                  <a:srgbClr val="6A7278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600"/>
              <a:buChar char="•"/>
              <a:defRPr sz="1600">
                <a:solidFill>
                  <a:srgbClr val="6A7278"/>
                </a:solidFill>
              </a:defRPr>
            </a:lvl3pPr>
            <a:lvl4pPr marL="1828800" lvl="3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600"/>
              <a:buChar char="•"/>
              <a:defRPr sz="1600">
                <a:solidFill>
                  <a:srgbClr val="6A7278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600"/>
              <a:buChar char="•"/>
              <a:defRPr sz="1600">
                <a:solidFill>
                  <a:srgbClr val="6A7278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2"/>
          <p:cNvSpPr>
            <a:spLocks noGrp="1"/>
          </p:cNvSpPr>
          <p:nvPr>
            <p:ph type="pic" idx="3"/>
          </p:nvPr>
        </p:nvSpPr>
        <p:spPr>
          <a:xfrm>
            <a:off x="7010400" y="1057522"/>
            <a:ext cx="4800600" cy="2371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595AC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595A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1" name="Google Shape;41;p22"/>
          <p:cNvSpPr>
            <a:spLocks noGrp="1"/>
          </p:cNvSpPr>
          <p:nvPr>
            <p:ph type="pic" idx="4"/>
          </p:nvPr>
        </p:nvSpPr>
        <p:spPr>
          <a:xfrm>
            <a:off x="7010400" y="3613688"/>
            <a:ext cx="4800600" cy="2371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595AC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595A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Photo">
  <p:cSld name="Large Photo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5741275" cy="570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A7278"/>
              </a:buClr>
              <a:buSzPts val="12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3"/>
          <p:cNvSpPr>
            <a:spLocks noGrp="1"/>
          </p:cNvSpPr>
          <p:nvPr>
            <p:ph type="pic" idx="2"/>
          </p:nvPr>
        </p:nvSpPr>
        <p:spPr>
          <a:xfrm>
            <a:off x="0" y="1181100"/>
            <a:ext cx="12192000" cy="56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595AC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595A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and Blue">
  <p:cSld name="Content and Blue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5741275" cy="570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A7278"/>
              </a:buClr>
              <a:buSzPts val="12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body" idx="1"/>
          </p:nvPr>
        </p:nvSpPr>
        <p:spPr>
          <a:xfrm>
            <a:off x="838200" y="1057522"/>
            <a:ext cx="5741275" cy="4848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A7278"/>
              </a:buClr>
              <a:buSzPts val="1600"/>
              <a:buChar char="•"/>
              <a:defRPr sz="1600">
                <a:solidFill>
                  <a:srgbClr val="6A7278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600"/>
              <a:buChar char="•"/>
              <a:defRPr sz="1600">
                <a:solidFill>
                  <a:srgbClr val="6A7278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600"/>
              <a:buChar char="•"/>
              <a:defRPr sz="1600">
                <a:solidFill>
                  <a:srgbClr val="6A7278"/>
                </a:solidFill>
              </a:defRPr>
            </a:lvl3pPr>
            <a:lvl4pPr marL="1828800" lvl="3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600"/>
              <a:buChar char="•"/>
              <a:defRPr sz="1600">
                <a:solidFill>
                  <a:srgbClr val="6A7278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600"/>
              <a:buChar char="•"/>
              <a:defRPr sz="1600">
                <a:solidFill>
                  <a:srgbClr val="6A7278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and Placeholder">
  <p:cSld name="Content and Placehold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5"/>
          <p:cNvSpPr/>
          <p:nvPr/>
        </p:nvSpPr>
        <p:spPr>
          <a:xfrm>
            <a:off x="7010400" y="0"/>
            <a:ext cx="5181600" cy="6858000"/>
          </a:xfrm>
          <a:prstGeom prst="rect">
            <a:avLst/>
          </a:prstGeom>
          <a:solidFill>
            <a:srgbClr val="5595A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2" name="Google Shape;52;p25"/>
          <p:cNvSpPr txBox="1">
            <a:spLocks noGrp="1"/>
          </p:cNvSpPr>
          <p:nvPr>
            <p:ph type="body" idx="1"/>
          </p:nvPr>
        </p:nvSpPr>
        <p:spPr>
          <a:xfrm>
            <a:off x="7445408" y="935182"/>
            <a:ext cx="4123672" cy="4970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20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25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4" name="Google Shape;54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5741275" cy="570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A7278"/>
              </a:buClr>
              <a:buSzPts val="12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5"/>
          <p:cNvSpPr txBox="1">
            <a:spLocks noGrp="1"/>
          </p:cNvSpPr>
          <p:nvPr>
            <p:ph type="body" idx="2"/>
          </p:nvPr>
        </p:nvSpPr>
        <p:spPr>
          <a:xfrm>
            <a:off x="838200" y="1057522"/>
            <a:ext cx="5741275" cy="4848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A7278"/>
              </a:buClr>
              <a:buSzPts val="1600"/>
              <a:buChar char="•"/>
              <a:defRPr sz="1600">
                <a:solidFill>
                  <a:srgbClr val="6A7278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600"/>
              <a:buChar char="•"/>
              <a:defRPr sz="1600">
                <a:solidFill>
                  <a:srgbClr val="6A7278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600"/>
              <a:buChar char="•"/>
              <a:defRPr sz="1600">
                <a:solidFill>
                  <a:srgbClr val="6A7278"/>
                </a:solidFill>
              </a:defRPr>
            </a:lvl3pPr>
            <a:lvl4pPr marL="1828800" lvl="3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600"/>
              <a:buChar char="•"/>
              <a:defRPr sz="1600">
                <a:solidFill>
                  <a:srgbClr val="6A7278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600"/>
              <a:buChar char="•"/>
              <a:defRPr sz="1600">
                <a:solidFill>
                  <a:srgbClr val="6A7278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body" idx="1"/>
          </p:nvPr>
        </p:nvSpPr>
        <p:spPr>
          <a:xfrm>
            <a:off x="838200" y="1253331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595AC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595A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6A727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6A727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6A727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6A727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6A727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6A727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6A727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6A727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6A727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570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A7278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6A727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19.png"/><Relationship Id="rId7" Type="http://schemas.openxmlformats.org/officeDocument/2006/relationships/image" Target="../media/image8.wmf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wmf"/><Relationship Id="rId11" Type="http://schemas.openxmlformats.org/officeDocument/2006/relationships/image" Target="../media/image12.png"/><Relationship Id="rId5" Type="http://schemas.openxmlformats.org/officeDocument/2006/relationships/image" Target="../media/image6.wmf"/><Relationship Id="rId10" Type="http://schemas.openxmlformats.org/officeDocument/2006/relationships/image" Target="../media/image11.wmf"/><Relationship Id="rId4" Type="http://schemas.openxmlformats.org/officeDocument/2006/relationships/image" Target="../media/image5.wmf"/><Relationship Id="rId9" Type="http://schemas.openxmlformats.org/officeDocument/2006/relationships/image" Target="../media/image10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20.jpg"/><Relationship Id="rId7" Type="http://schemas.openxmlformats.org/officeDocument/2006/relationships/image" Target="../media/image8.wmf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wmf"/><Relationship Id="rId11" Type="http://schemas.openxmlformats.org/officeDocument/2006/relationships/image" Target="../media/image12.png"/><Relationship Id="rId5" Type="http://schemas.openxmlformats.org/officeDocument/2006/relationships/image" Target="../media/image6.wmf"/><Relationship Id="rId10" Type="http://schemas.openxmlformats.org/officeDocument/2006/relationships/image" Target="../media/image11.wmf"/><Relationship Id="rId4" Type="http://schemas.openxmlformats.org/officeDocument/2006/relationships/image" Target="../media/image5.wmf"/><Relationship Id="rId9" Type="http://schemas.openxmlformats.org/officeDocument/2006/relationships/image" Target="../media/image10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5.wmf"/><Relationship Id="rId7" Type="http://schemas.openxmlformats.org/officeDocument/2006/relationships/image" Target="../media/image9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wmf"/><Relationship Id="rId11" Type="http://schemas.openxmlformats.org/officeDocument/2006/relationships/image" Target="../media/image13.png"/><Relationship Id="rId5" Type="http://schemas.openxmlformats.org/officeDocument/2006/relationships/image" Target="../media/image7.wmf"/><Relationship Id="rId10" Type="http://schemas.openxmlformats.org/officeDocument/2006/relationships/image" Target="../media/image12.png"/><Relationship Id="rId4" Type="http://schemas.openxmlformats.org/officeDocument/2006/relationships/image" Target="../media/image6.wmf"/><Relationship Id="rId9" Type="http://schemas.openxmlformats.org/officeDocument/2006/relationships/image" Target="../media/image11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5.wmf"/><Relationship Id="rId7" Type="http://schemas.openxmlformats.org/officeDocument/2006/relationships/image" Target="../media/image9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wmf"/><Relationship Id="rId11" Type="http://schemas.openxmlformats.org/officeDocument/2006/relationships/image" Target="../media/image13.png"/><Relationship Id="rId5" Type="http://schemas.openxmlformats.org/officeDocument/2006/relationships/image" Target="../media/image7.wmf"/><Relationship Id="rId10" Type="http://schemas.openxmlformats.org/officeDocument/2006/relationships/image" Target="../media/image12.png"/><Relationship Id="rId4" Type="http://schemas.openxmlformats.org/officeDocument/2006/relationships/image" Target="../media/image6.wmf"/><Relationship Id="rId9" Type="http://schemas.openxmlformats.org/officeDocument/2006/relationships/image" Target="../media/image11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21.png"/><Relationship Id="rId7" Type="http://schemas.openxmlformats.org/officeDocument/2006/relationships/image" Target="../media/image8.wmf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wmf"/><Relationship Id="rId11" Type="http://schemas.openxmlformats.org/officeDocument/2006/relationships/image" Target="../media/image12.png"/><Relationship Id="rId5" Type="http://schemas.openxmlformats.org/officeDocument/2006/relationships/image" Target="../media/image6.wmf"/><Relationship Id="rId10" Type="http://schemas.openxmlformats.org/officeDocument/2006/relationships/image" Target="../media/image11.wmf"/><Relationship Id="rId4" Type="http://schemas.openxmlformats.org/officeDocument/2006/relationships/image" Target="../media/image5.wmf"/><Relationship Id="rId9" Type="http://schemas.openxmlformats.org/officeDocument/2006/relationships/image" Target="../media/image10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5.wmf"/><Relationship Id="rId7" Type="http://schemas.openxmlformats.org/officeDocument/2006/relationships/image" Target="../media/image9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wmf"/><Relationship Id="rId11" Type="http://schemas.openxmlformats.org/officeDocument/2006/relationships/image" Target="../media/image13.png"/><Relationship Id="rId5" Type="http://schemas.openxmlformats.org/officeDocument/2006/relationships/image" Target="../media/image7.wmf"/><Relationship Id="rId10" Type="http://schemas.openxmlformats.org/officeDocument/2006/relationships/image" Target="../media/image12.png"/><Relationship Id="rId4" Type="http://schemas.openxmlformats.org/officeDocument/2006/relationships/image" Target="../media/image6.wmf"/><Relationship Id="rId9" Type="http://schemas.openxmlformats.org/officeDocument/2006/relationships/image" Target="../media/image11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13" Type="http://schemas.openxmlformats.org/officeDocument/2006/relationships/image" Target="../media/image12.png"/><Relationship Id="rId3" Type="http://schemas.openxmlformats.org/officeDocument/2006/relationships/image" Target="../media/image14.png"/><Relationship Id="rId7" Type="http://schemas.openxmlformats.org/officeDocument/2006/relationships/image" Target="../media/image6.wmf"/><Relationship Id="rId12" Type="http://schemas.openxmlformats.org/officeDocument/2006/relationships/image" Target="../media/image11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wmf"/><Relationship Id="rId11" Type="http://schemas.openxmlformats.org/officeDocument/2006/relationships/image" Target="../media/image10.wmf"/><Relationship Id="rId5" Type="http://schemas.openxmlformats.org/officeDocument/2006/relationships/image" Target="../media/image16.png"/><Relationship Id="rId10" Type="http://schemas.openxmlformats.org/officeDocument/2006/relationships/image" Target="../media/image9.wmf"/><Relationship Id="rId4" Type="http://schemas.openxmlformats.org/officeDocument/2006/relationships/image" Target="../media/image15.jpg"/><Relationship Id="rId9" Type="http://schemas.openxmlformats.org/officeDocument/2006/relationships/image" Target="../media/image8.wmf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5.wmf"/><Relationship Id="rId7" Type="http://schemas.openxmlformats.org/officeDocument/2006/relationships/image" Target="../media/image9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wmf"/><Relationship Id="rId11" Type="http://schemas.openxmlformats.org/officeDocument/2006/relationships/image" Target="../media/image13.png"/><Relationship Id="rId5" Type="http://schemas.openxmlformats.org/officeDocument/2006/relationships/image" Target="../media/image7.wmf"/><Relationship Id="rId10" Type="http://schemas.openxmlformats.org/officeDocument/2006/relationships/image" Target="../media/image12.png"/><Relationship Id="rId4" Type="http://schemas.openxmlformats.org/officeDocument/2006/relationships/image" Target="../media/image6.wmf"/><Relationship Id="rId9" Type="http://schemas.openxmlformats.org/officeDocument/2006/relationships/image" Target="../media/image11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image" Target="../media/image13.png"/><Relationship Id="rId3" Type="http://schemas.openxmlformats.org/officeDocument/2006/relationships/image" Target="../media/image17.png"/><Relationship Id="rId7" Type="http://schemas.openxmlformats.org/officeDocument/2006/relationships/image" Target="../media/image7.wmf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wmf"/><Relationship Id="rId11" Type="http://schemas.openxmlformats.org/officeDocument/2006/relationships/image" Target="../media/image11.wmf"/><Relationship Id="rId5" Type="http://schemas.openxmlformats.org/officeDocument/2006/relationships/image" Target="../media/image5.wmf"/><Relationship Id="rId10" Type="http://schemas.openxmlformats.org/officeDocument/2006/relationships/image" Target="../media/image10.wmf"/><Relationship Id="rId4" Type="http://schemas.openxmlformats.org/officeDocument/2006/relationships/image" Target="../media/image18.png"/><Relationship Id="rId9" Type="http://schemas.openxmlformats.org/officeDocument/2006/relationships/image" Target="../media/image9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5.wmf"/><Relationship Id="rId7" Type="http://schemas.openxmlformats.org/officeDocument/2006/relationships/image" Target="../media/image9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wmf"/><Relationship Id="rId11" Type="http://schemas.openxmlformats.org/officeDocument/2006/relationships/image" Target="../media/image13.png"/><Relationship Id="rId5" Type="http://schemas.openxmlformats.org/officeDocument/2006/relationships/image" Target="../media/image7.wmf"/><Relationship Id="rId10" Type="http://schemas.openxmlformats.org/officeDocument/2006/relationships/image" Target="../media/image12.png"/><Relationship Id="rId4" Type="http://schemas.openxmlformats.org/officeDocument/2006/relationships/image" Target="../media/image6.wmf"/><Relationship Id="rId9" Type="http://schemas.openxmlformats.org/officeDocument/2006/relationships/image" Target="../media/image11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5.wmf"/><Relationship Id="rId7" Type="http://schemas.openxmlformats.org/officeDocument/2006/relationships/image" Target="../media/image9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wmf"/><Relationship Id="rId11" Type="http://schemas.openxmlformats.org/officeDocument/2006/relationships/image" Target="../media/image13.png"/><Relationship Id="rId5" Type="http://schemas.openxmlformats.org/officeDocument/2006/relationships/image" Target="../media/image7.wmf"/><Relationship Id="rId10" Type="http://schemas.openxmlformats.org/officeDocument/2006/relationships/image" Target="../media/image12.png"/><Relationship Id="rId4" Type="http://schemas.openxmlformats.org/officeDocument/2006/relationships/image" Target="../media/image6.wmf"/><Relationship Id="rId9" Type="http://schemas.openxmlformats.org/officeDocument/2006/relationships/image" Target="../media/image11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5.wmf"/><Relationship Id="rId7" Type="http://schemas.openxmlformats.org/officeDocument/2006/relationships/image" Target="../media/image9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wmf"/><Relationship Id="rId11" Type="http://schemas.openxmlformats.org/officeDocument/2006/relationships/image" Target="../media/image13.png"/><Relationship Id="rId5" Type="http://schemas.openxmlformats.org/officeDocument/2006/relationships/image" Target="../media/image7.wmf"/><Relationship Id="rId10" Type="http://schemas.openxmlformats.org/officeDocument/2006/relationships/image" Target="../media/image12.png"/><Relationship Id="rId4" Type="http://schemas.openxmlformats.org/officeDocument/2006/relationships/image" Target="../media/image6.wmf"/><Relationship Id="rId9" Type="http://schemas.openxmlformats.org/officeDocument/2006/relationships/image" Target="../media/image1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"/>
          <p:cNvSpPr txBox="1">
            <a:spLocks noGrp="1"/>
          </p:cNvSpPr>
          <p:nvPr>
            <p:ph type="body" idx="1"/>
          </p:nvPr>
        </p:nvSpPr>
        <p:spPr>
          <a:xfrm>
            <a:off x="577607" y="3958389"/>
            <a:ext cx="5749451" cy="1649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600"/>
              <a:buNone/>
            </a:pPr>
            <a:r>
              <a:rPr lang="en-US" sz="3600" dirty="0">
                <a:solidFill>
                  <a:srgbClr val="595959"/>
                </a:solidFill>
              </a:rPr>
              <a:t>DEVELOP National Orientation (2022)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</a:pPr>
            <a:r>
              <a:rPr lang="en-US" sz="2800" b="0" dirty="0">
                <a:solidFill>
                  <a:srgbClr val="595959"/>
                </a:solidFill>
              </a:rPr>
              <a:t>Module 10. Project Team</a:t>
            </a:r>
            <a:endParaRPr sz="3600" b="0" dirty="0">
              <a:solidFill>
                <a:srgbClr val="595959"/>
              </a:solidFill>
            </a:endParaRPr>
          </a:p>
        </p:txBody>
      </p:sp>
      <p:pic>
        <p:nvPicPr>
          <p:cNvPr id="61" name="Google Shape;61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7607" y="5855346"/>
            <a:ext cx="2138508" cy="556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"/>
          <p:cNvPicPr preferRelativeResize="0"/>
          <p:nvPr/>
        </p:nvPicPr>
        <p:blipFill rotWithShape="1">
          <a:blip r:embed="rId4">
            <a:alphaModFix/>
          </a:blip>
          <a:srcRect l="6910" r="6910"/>
          <a:stretch/>
        </p:blipFill>
        <p:spPr>
          <a:xfrm>
            <a:off x="6276689" y="-6025"/>
            <a:ext cx="5915311" cy="686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570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A7278"/>
              </a:buClr>
              <a:buSzPts val="1400"/>
              <a:buFont typeface="Arial"/>
              <a:buNone/>
            </a:pP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PROJECT TEAM</a:t>
            </a:r>
            <a:endParaRPr sz="14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10"/>
          <p:cNvSpPr txBox="1">
            <a:spLocks noGrp="1"/>
          </p:cNvSpPr>
          <p:nvPr>
            <p:ph type="body" idx="1"/>
          </p:nvPr>
        </p:nvSpPr>
        <p:spPr>
          <a:xfrm>
            <a:off x="838199" y="984732"/>
            <a:ext cx="10712117" cy="820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95AC"/>
              </a:buClr>
              <a:buSzPts val="3200"/>
              <a:buNone/>
            </a:pPr>
            <a:r>
              <a:rPr lang="en-US" sz="3200"/>
              <a:t>Managing Partner Expectations</a:t>
            </a:r>
            <a:endParaRPr sz="3200"/>
          </a:p>
        </p:txBody>
      </p:sp>
      <p:sp>
        <p:nvSpPr>
          <p:cNvPr id="214" name="Google Shape;214;p10"/>
          <p:cNvSpPr txBox="1"/>
          <p:nvPr/>
        </p:nvSpPr>
        <p:spPr>
          <a:xfrm>
            <a:off x="7057523" y="784478"/>
            <a:ext cx="3190688" cy="1304079"/>
          </a:xfrm>
          <a:prstGeom prst="rect">
            <a:avLst/>
          </a:prstGeom>
          <a:noFill/>
          <a:ln w="9525" cap="flat" cmpd="sng">
            <a:solidFill>
              <a:srgbClr val="5496A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0325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A7278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Remember: </a:t>
            </a:r>
            <a:r>
              <a:rPr lang="en-US" sz="2000" b="0" i="0" u="sng" strike="noStrike" cap="none" dirty="0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partners</a:t>
            </a:r>
            <a:r>
              <a:rPr lang="en-US" sz="2000" b="0" i="0" u="none" strike="noStrike" cap="none" dirty="0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 are the ones who will be using the projects results.</a:t>
            </a:r>
            <a:endParaRPr dirty="0"/>
          </a:p>
        </p:txBody>
      </p:sp>
      <p:pic>
        <p:nvPicPr>
          <p:cNvPr id="224" name="Google Shape;224;p10" descr="noun_924881_cc.png"/>
          <p:cNvPicPr preferRelativeResize="0"/>
          <p:nvPr/>
        </p:nvPicPr>
        <p:blipFill rotWithShape="1">
          <a:blip r:embed="rId3">
            <a:alphaModFix/>
          </a:blip>
          <a:srcRect b="15518"/>
          <a:stretch/>
        </p:blipFill>
        <p:spPr>
          <a:xfrm>
            <a:off x="3155116" y="1890239"/>
            <a:ext cx="3355347" cy="2834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10" descr="noun_924881_cc.png"/>
          <p:cNvPicPr preferRelativeResize="0"/>
          <p:nvPr/>
        </p:nvPicPr>
        <p:blipFill rotWithShape="1">
          <a:blip r:embed="rId3">
            <a:alphaModFix/>
          </a:blip>
          <a:srcRect b="15839"/>
          <a:stretch/>
        </p:blipFill>
        <p:spPr>
          <a:xfrm>
            <a:off x="6509993" y="2686314"/>
            <a:ext cx="3368119" cy="2834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10" descr="noun_924881_cc.png"/>
          <p:cNvPicPr preferRelativeResize="0"/>
          <p:nvPr/>
        </p:nvPicPr>
        <p:blipFill rotWithShape="1">
          <a:blip r:embed="rId3">
            <a:alphaModFix/>
          </a:blip>
          <a:srcRect b="13761"/>
          <a:stretch/>
        </p:blipFill>
        <p:spPr>
          <a:xfrm>
            <a:off x="1083334" y="3247518"/>
            <a:ext cx="3286992" cy="2834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10" descr="noun_924881_cc.png"/>
          <p:cNvPicPr preferRelativeResize="0"/>
          <p:nvPr/>
        </p:nvPicPr>
        <p:blipFill rotWithShape="1">
          <a:blip r:embed="rId3">
            <a:alphaModFix/>
          </a:blip>
          <a:srcRect b="14109"/>
          <a:stretch/>
        </p:blipFill>
        <p:spPr>
          <a:xfrm>
            <a:off x="4431555" y="4044875"/>
            <a:ext cx="3300260" cy="2834640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10"/>
          <p:cNvSpPr txBox="1"/>
          <p:nvPr/>
        </p:nvSpPr>
        <p:spPr>
          <a:xfrm>
            <a:off x="1944805" y="4140103"/>
            <a:ext cx="1566082" cy="116955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3F3F3F"/>
                </a:solidFill>
                <a:latin typeface="Georgia"/>
                <a:ea typeface="Georgia"/>
                <a:cs typeface="Georgia"/>
                <a:sym typeface="Georgia"/>
              </a:rPr>
              <a:t>Maintain communication throughout the term.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3F3F3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29" name="Google Shape;229;p10"/>
          <p:cNvSpPr txBox="1"/>
          <p:nvPr/>
        </p:nvSpPr>
        <p:spPr>
          <a:xfrm>
            <a:off x="4049143" y="2652846"/>
            <a:ext cx="1581492" cy="138499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3F3F3F"/>
                </a:solidFill>
                <a:latin typeface="Georgia"/>
                <a:ea typeface="Georgia"/>
                <a:cs typeface="Georgia"/>
                <a:sym typeface="Georgia"/>
              </a:rPr>
              <a:t>Do not over commit on what you can accomplish or provide in one term.</a:t>
            </a:r>
            <a:endParaRPr/>
          </a:p>
        </p:txBody>
      </p:sp>
      <p:sp>
        <p:nvSpPr>
          <p:cNvPr id="230" name="Google Shape;230;p10"/>
          <p:cNvSpPr txBox="1"/>
          <p:nvPr/>
        </p:nvSpPr>
        <p:spPr>
          <a:xfrm>
            <a:off x="5352223" y="4892921"/>
            <a:ext cx="1458924" cy="116955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3F3F3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3F3F3F"/>
                </a:solidFill>
                <a:latin typeface="Georgia"/>
                <a:ea typeface="Georgia"/>
                <a:cs typeface="Georgia"/>
                <a:sym typeface="Georgia"/>
              </a:rPr>
              <a:t>Always follow through on promises.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3F3F3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31" name="Google Shape;231;p10"/>
          <p:cNvSpPr txBox="1"/>
          <p:nvPr/>
        </p:nvSpPr>
        <p:spPr>
          <a:xfrm>
            <a:off x="7470969" y="3536253"/>
            <a:ext cx="1458924" cy="116955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3F3F3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3F3F3F"/>
                </a:solidFill>
                <a:latin typeface="Georgia"/>
                <a:ea typeface="Georgia"/>
                <a:cs typeface="Georgia"/>
                <a:sym typeface="Georgia"/>
              </a:rPr>
              <a:t>Ensure end products meet partner needs.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3F3F3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32" name="Google Shape;232;p10"/>
          <p:cNvSpPr txBox="1"/>
          <p:nvPr/>
        </p:nvSpPr>
        <p:spPr>
          <a:xfrm>
            <a:off x="1226393" y="3117075"/>
            <a:ext cx="57259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1.</a:t>
            </a:r>
            <a:endParaRPr/>
          </a:p>
        </p:txBody>
      </p:sp>
      <p:sp>
        <p:nvSpPr>
          <p:cNvPr id="233" name="Google Shape;233;p10"/>
          <p:cNvSpPr txBox="1"/>
          <p:nvPr/>
        </p:nvSpPr>
        <p:spPr>
          <a:xfrm>
            <a:off x="3145638" y="2150706"/>
            <a:ext cx="57259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</a:t>
            </a:r>
            <a:endParaRPr/>
          </a:p>
        </p:txBody>
      </p:sp>
      <p:sp>
        <p:nvSpPr>
          <p:cNvPr id="234" name="Google Shape;234;p10"/>
          <p:cNvSpPr txBox="1"/>
          <p:nvPr/>
        </p:nvSpPr>
        <p:spPr>
          <a:xfrm>
            <a:off x="4572229" y="5975779"/>
            <a:ext cx="57259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3.</a:t>
            </a:r>
            <a:endParaRPr/>
          </a:p>
        </p:txBody>
      </p:sp>
      <p:sp>
        <p:nvSpPr>
          <p:cNvPr id="235" name="Google Shape;235;p10"/>
          <p:cNvSpPr txBox="1"/>
          <p:nvPr/>
        </p:nvSpPr>
        <p:spPr>
          <a:xfrm>
            <a:off x="7381936" y="2312446"/>
            <a:ext cx="57259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4.</a:t>
            </a:r>
            <a:endParaRPr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796203D-D060-45E6-99D3-73C42A78144D}"/>
              </a:ext>
            </a:extLst>
          </p:cNvPr>
          <p:cNvGrpSpPr/>
          <p:nvPr/>
        </p:nvGrpSpPr>
        <p:grpSpPr>
          <a:xfrm>
            <a:off x="10775708" y="22674"/>
            <a:ext cx="717868" cy="6821483"/>
            <a:chOff x="10775708" y="22674"/>
            <a:chExt cx="717868" cy="6821483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813F00D9-A7BB-4F1A-9B69-9661767DC1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9805" y="1553656"/>
              <a:ext cx="709675" cy="713232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D4A29E67-2320-4437-B372-CD062B80E97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9805" y="22674"/>
              <a:ext cx="709675" cy="713232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8A74AE93-B025-4D6C-B145-F519F69EB71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9810" y="3850129"/>
              <a:ext cx="709665" cy="713232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0DFD8EA-41CB-4C31-BA7F-A7F42BAE955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80538" y="2319147"/>
              <a:ext cx="708209" cy="713232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C4F63BCF-E3CA-493D-A101-FD48EBCA915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9802" y="3084638"/>
              <a:ext cx="709681" cy="713232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56E0E401-FC58-45AB-839F-467D391E76C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9805" y="788165"/>
              <a:ext cx="709675" cy="713232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F3D978E2-9CC9-41D1-AFD6-23694BB8AE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9810" y="4615620"/>
              <a:ext cx="709665" cy="713232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678F2070-69DB-43DF-A762-51E358E9226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8026" y="5381111"/>
              <a:ext cx="713232" cy="713232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67EB5F46-DA19-43A0-8EA6-A39458D11B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48" t="2359" r="1188" b="2741"/>
            <a:stretch/>
          </p:blipFill>
          <p:spPr>
            <a:xfrm>
              <a:off x="10775708" y="6130925"/>
              <a:ext cx="717868" cy="713232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570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A7278"/>
              </a:buClr>
              <a:buSzPts val="1400"/>
              <a:buFont typeface="Arial"/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PROJECT TEAM</a:t>
            </a: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11"/>
          <p:cNvSpPr txBox="1">
            <a:spLocks noGrp="1"/>
          </p:cNvSpPr>
          <p:nvPr>
            <p:ph type="body" idx="1"/>
          </p:nvPr>
        </p:nvSpPr>
        <p:spPr>
          <a:xfrm>
            <a:off x="838199" y="984732"/>
            <a:ext cx="10712117" cy="820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95AC"/>
              </a:buClr>
              <a:buSzPts val="3200"/>
              <a:buNone/>
            </a:pPr>
            <a:r>
              <a:rPr lang="en-US" sz="3200"/>
              <a:t>Partner Hand-Off</a:t>
            </a:r>
            <a:endParaRPr sz="3200"/>
          </a:p>
        </p:txBody>
      </p:sp>
      <p:sp>
        <p:nvSpPr>
          <p:cNvPr id="243" name="Google Shape;243;p11"/>
          <p:cNvSpPr txBox="1"/>
          <p:nvPr/>
        </p:nvSpPr>
        <p:spPr>
          <a:xfrm>
            <a:off x="838202" y="1775905"/>
            <a:ext cx="6189740" cy="91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0325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None/>
            </a:pPr>
            <a:r>
              <a:rPr lang="en-US" sz="1600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Clear, rehearsed, and prepared hand-offs are important to transition results and methods to end users</a:t>
            </a:r>
            <a:endParaRPr/>
          </a:p>
          <a:p>
            <a:pPr marL="971550" marR="0" lvl="1" indent="-1111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6A727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53" name="Google Shape;253;p11" descr="A person writing on a piece of paper&#10;&#10;Description automatically generated with low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27941" y="487612"/>
            <a:ext cx="3400413" cy="1814243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11"/>
          <p:cNvSpPr txBox="1"/>
          <p:nvPr/>
        </p:nvSpPr>
        <p:spPr>
          <a:xfrm>
            <a:off x="838199" y="2674460"/>
            <a:ext cx="9590153" cy="3661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0325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600"/>
              <a:buFont typeface="Arial"/>
              <a:buNone/>
            </a:pPr>
            <a:r>
              <a:rPr lang="en-US" sz="1600" b="1">
                <a:solidFill>
                  <a:srgbClr val="0070C0"/>
                </a:solidFill>
                <a:latin typeface="Georgia"/>
                <a:ea typeface="Georgia"/>
                <a:cs typeface="Georgia"/>
                <a:sym typeface="Georgia"/>
              </a:rPr>
              <a:t>Best practices:</a:t>
            </a:r>
            <a:endParaRPr/>
          </a:p>
          <a:p>
            <a:pPr marL="285750" marR="0" lvl="0" indent="-22542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Talk with your project partners early on in the term about scheduling a hand-off.</a:t>
            </a:r>
            <a:endParaRPr/>
          </a:p>
          <a:p>
            <a:pPr marL="285750" marR="0" lvl="0" indent="-22542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Identify what type of hand-off will be most beneficial (feasible) for partners &amp; the team.</a:t>
            </a:r>
            <a:endParaRPr/>
          </a:p>
          <a:p>
            <a:pPr marL="285750" marR="0" lvl="0" indent="-22542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Coordinate with all partners to ensure all interested parties can attend (keep in mind there may be differences in time zones).</a:t>
            </a:r>
            <a:endParaRPr/>
          </a:p>
          <a:p>
            <a:pPr marL="285750" marR="0" lvl="0" indent="-22542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Prepare a hand-off package of end products &amp; deliverables.</a:t>
            </a:r>
            <a:endParaRPr/>
          </a:p>
          <a:p>
            <a:pPr marL="285750" marR="0" lvl="0" indent="-22542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Explain the Software Release process &amp; timeline to partners in advance.                                 </a:t>
            </a:r>
            <a:endParaRPr/>
          </a:p>
          <a:p>
            <a:pPr marL="285750" marR="0" lvl="0" indent="-22542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Follow up with your end users to receive feedback or answer any questions (especially on multi-term projects).</a:t>
            </a:r>
            <a:endParaRPr/>
          </a:p>
          <a:p>
            <a:pPr marL="971550" marR="0" lvl="1" indent="-1111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6A727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03B2BAD-408D-406E-98EC-8C904299B14F}"/>
              </a:ext>
            </a:extLst>
          </p:cNvPr>
          <p:cNvGrpSpPr/>
          <p:nvPr/>
        </p:nvGrpSpPr>
        <p:grpSpPr>
          <a:xfrm>
            <a:off x="10775708" y="22674"/>
            <a:ext cx="717868" cy="6821483"/>
            <a:chOff x="10775708" y="22674"/>
            <a:chExt cx="717868" cy="6821483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763B702A-115B-43AD-AFA0-476DC83945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9805" y="1553656"/>
              <a:ext cx="709675" cy="713232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47236EBC-0E53-4641-B1D7-DE44FC9AC3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9805" y="22674"/>
              <a:ext cx="709675" cy="713232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2F1BD6BE-8622-4F9A-8D20-A2C2B42464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9810" y="3850129"/>
              <a:ext cx="709665" cy="713232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D94C2A4-0558-48FF-B2D9-1E371033922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80538" y="2319147"/>
              <a:ext cx="708209" cy="713232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A0887D9-873F-4115-B321-77485868B03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9802" y="3084638"/>
              <a:ext cx="709681" cy="713232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FB47BCA0-2245-4746-B172-6471847C44A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9805" y="788165"/>
              <a:ext cx="709675" cy="713232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649AB178-1D7D-4F30-A47E-51C088FA9D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9810" y="4615620"/>
              <a:ext cx="709665" cy="713232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10C7432-3586-4BF9-A551-4D5974C699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8026" y="5381111"/>
              <a:ext cx="713232" cy="713232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C312795B-89D6-494E-BDB1-23DAD16B49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48" t="2359" r="1188" b="2741"/>
            <a:stretch/>
          </p:blipFill>
          <p:spPr>
            <a:xfrm>
              <a:off x="10775708" y="6130925"/>
              <a:ext cx="717868" cy="713232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2"/>
          <p:cNvSpPr txBox="1">
            <a:spLocks noGrp="1"/>
          </p:cNvSpPr>
          <p:nvPr>
            <p:ph type="body" idx="1"/>
          </p:nvPr>
        </p:nvSpPr>
        <p:spPr>
          <a:xfrm>
            <a:off x="577607" y="3958389"/>
            <a:ext cx="5749451" cy="1649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4000"/>
              <a:buNone/>
            </a:pPr>
            <a:r>
              <a:rPr lang="en-US" sz="4000" b="0">
                <a:solidFill>
                  <a:srgbClr val="595959"/>
                </a:solidFill>
              </a:rPr>
              <a:t>Project Leads</a:t>
            </a:r>
            <a:endParaRPr sz="4800" b="0">
              <a:solidFill>
                <a:srgbClr val="595959"/>
              </a:solidFill>
            </a:endParaRPr>
          </a:p>
        </p:txBody>
      </p:sp>
      <p:pic>
        <p:nvPicPr>
          <p:cNvPr id="260" name="Google Shape;260;p12"/>
          <p:cNvPicPr preferRelativeResize="0"/>
          <p:nvPr/>
        </p:nvPicPr>
        <p:blipFill rotWithShape="1">
          <a:blip r:embed="rId3">
            <a:alphaModFix/>
          </a:blip>
          <a:srcRect l="6910" r="6910"/>
          <a:stretch/>
        </p:blipFill>
        <p:spPr>
          <a:xfrm>
            <a:off x="6276689" y="-6025"/>
            <a:ext cx="5915311" cy="686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570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A7278"/>
              </a:buClr>
              <a:buSzPts val="1400"/>
              <a:buFont typeface="Arial"/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PROJECT TEAM</a:t>
            </a: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13"/>
          <p:cNvSpPr txBox="1">
            <a:spLocks noGrp="1"/>
          </p:cNvSpPr>
          <p:nvPr>
            <p:ph type="body" idx="1"/>
          </p:nvPr>
        </p:nvSpPr>
        <p:spPr>
          <a:xfrm>
            <a:off x="838199" y="984732"/>
            <a:ext cx="10712117" cy="820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95AC"/>
              </a:buClr>
              <a:buSzPts val="3200"/>
              <a:buNone/>
            </a:pPr>
            <a:r>
              <a:rPr lang="en-US" sz="3200"/>
              <a:t>Leading Means…</a:t>
            </a:r>
            <a:endParaRPr sz="3200"/>
          </a:p>
        </p:txBody>
      </p:sp>
      <p:sp>
        <p:nvSpPr>
          <p:cNvPr id="268" name="Google Shape;268;p13"/>
          <p:cNvSpPr txBox="1"/>
          <p:nvPr/>
        </p:nvSpPr>
        <p:spPr>
          <a:xfrm>
            <a:off x="838201" y="1769407"/>
            <a:ext cx="10712115" cy="2770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marR="0" lvl="0" indent="-22542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Possess a clear </a:t>
            </a:r>
            <a:r>
              <a:rPr lang="en-US" sz="1600" b="1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vision</a:t>
            </a:r>
            <a:r>
              <a:rPr lang="en-US" sz="1600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 of the future and be compelled by it.</a:t>
            </a:r>
            <a:endParaRPr/>
          </a:p>
          <a:p>
            <a:pPr marL="285750" marR="0" lvl="0" indent="-22542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</a:pPr>
            <a:r>
              <a:rPr lang="en-US" sz="1600" b="1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Encourage</a:t>
            </a:r>
            <a:r>
              <a:rPr lang="en-US" sz="1600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 people to share ideas, needs, perspectives, dreams, and desires.</a:t>
            </a:r>
            <a:endParaRPr/>
          </a:p>
          <a:p>
            <a:pPr marL="285750" marR="0" lvl="0" indent="-22542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Stand for, </a:t>
            </a:r>
            <a:r>
              <a:rPr lang="en-US" sz="1600" b="1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demonstrate</a:t>
            </a:r>
            <a:r>
              <a:rPr lang="en-US" sz="1600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, and portray what you believe.</a:t>
            </a:r>
            <a:endParaRPr/>
          </a:p>
          <a:p>
            <a:pPr marL="285750" marR="0" lvl="0" indent="-22542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</a:pPr>
            <a:r>
              <a:rPr lang="en-US" sz="1600" b="1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Empower</a:t>
            </a:r>
            <a:r>
              <a:rPr lang="en-US" sz="1600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 people with the authority to use their own skills and knowledge.</a:t>
            </a:r>
            <a:endParaRPr/>
          </a:p>
          <a:p>
            <a:pPr marL="285750" marR="0" lvl="0" indent="-22542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</a:pPr>
            <a:r>
              <a:rPr lang="en-US" sz="1600" b="1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Evaluate</a:t>
            </a:r>
            <a:r>
              <a:rPr lang="en-US" sz="1600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 the people who work with them and the performance of the team.</a:t>
            </a:r>
            <a:endParaRPr/>
          </a:p>
          <a:p>
            <a:pPr marL="285750" marR="0" lvl="0" indent="-22542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</a:pPr>
            <a:r>
              <a:rPr lang="en-US" sz="1600" b="1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Inspire</a:t>
            </a:r>
            <a:r>
              <a:rPr lang="en-US" sz="1600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 and motivate others with </a:t>
            </a:r>
            <a:r>
              <a:rPr lang="en-US" sz="1600" b="1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passion</a:t>
            </a:r>
            <a:r>
              <a:rPr lang="en-US" sz="1600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 and example.</a:t>
            </a:r>
            <a:endParaRPr/>
          </a:p>
          <a:p>
            <a:pPr marL="285750" marR="0" lvl="0" indent="-12382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None/>
            </a:pPr>
            <a:endParaRPr sz="1600">
              <a:solidFill>
                <a:srgbClr val="6A7278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285750" marR="0" lvl="0" indent="-12382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None/>
            </a:pPr>
            <a:endParaRPr sz="1600">
              <a:solidFill>
                <a:srgbClr val="6A727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78" name="Google Shape;278;p13"/>
          <p:cNvSpPr/>
          <p:nvPr/>
        </p:nvSpPr>
        <p:spPr>
          <a:xfrm>
            <a:off x="1518440" y="4851401"/>
            <a:ext cx="8131169" cy="1143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5496AD"/>
                </a:solidFill>
                <a:latin typeface="Georgia"/>
                <a:ea typeface="Georgia"/>
                <a:cs typeface="Georgia"/>
                <a:sym typeface="Georgia"/>
              </a:rPr>
              <a:t>“When you include and acknowledge those in your corner, you propel yourself, your teammates, and your supporters to greater heights.”</a:t>
            </a:r>
            <a:endParaRPr/>
          </a:p>
          <a:p>
            <a:pPr marL="0" marR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5496AD"/>
                </a:solidFill>
                <a:latin typeface="Georgia"/>
                <a:ea typeface="Georgia"/>
                <a:cs typeface="Georgia"/>
                <a:sym typeface="Georgia"/>
              </a:rPr>
              <a:t> - Simon Sinek</a:t>
            </a:r>
            <a:endParaRPr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E4355AF-51E9-4DDE-A156-B23263B320F7}"/>
              </a:ext>
            </a:extLst>
          </p:cNvPr>
          <p:cNvGrpSpPr/>
          <p:nvPr/>
        </p:nvGrpSpPr>
        <p:grpSpPr>
          <a:xfrm>
            <a:off x="10775708" y="22674"/>
            <a:ext cx="717868" cy="6821483"/>
            <a:chOff x="10775708" y="22674"/>
            <a:chExt cx="717868" cy="6821483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44D3B26-9930-4ACC-9529-E3C765BAFF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9805" y="1553656"/>
              <a:ext cx="709675" cy="713232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430795F-2E41-42B5-9D0A-52218E9DFD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9805" y="22674"/>
              <a:ext cx="709675" cy="713232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589722A9-6169-49D3-89EF-51932E70A4A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9810" y="3850129"/>
              <a:ext cx="709665" cy="713232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3EB52AFD-A180-40D4-906C-0D72792BD60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80538" y="2319147"/>
              <a:ext cx="708209" cy="713232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4BF00B23-D992-4E6B-9A4D-880F77E8EB0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9802" y="3084638"/>
              <a:ext cx="709681" cy="713232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9854C056-E18D-40B2-9F01-AEEEB1DF19E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9805" y="788165"/>
              <a:ext cx="709675" cy="713232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36B45F9E-452D-4EDA-90D2-53FC8B5A8EE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9810" y="4615620"/>
              <a:ext cx="709665" cy="713232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46E41769-1049-40D3-A375-F95CF9E81F4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8026" y="5381111"/>
              <a:ext cx="713232" cy="713232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07B43E6-0D4C-4685-A11D-3F7419D556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48" t="2359" r="1188" b="2741"/>
            <a:stretch/>
          </p:blipFill>
          <p:spPr>
            <a:xfrm>
              <a:off x="10775708" y="6130925"/>
              <a:ext cx="717868" cy="713232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570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A7278"/>
              </a:buClr>
              <a:buSzPts val="1400"/>
              <a:buFont typeface="Arial"/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PROJECT TEAM</a:t>
            </a: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14"/>
          <p:cNvSpPr txBox="1">
            <a:spLocks noGrp="1"/>
          </p:cNvSpPr>
          <p:nvPr>
            <p:ph type="body" idx="1"/>
          </p:nvPr>
        </p:nvSpPr>
        <p:spPr>
          <a:xfrm>
            <a:off x="838199" y="984732"/>
            <a:ext cx="10712117" cy="820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95AC"/>
              </a:buClr>
              <a:buSzPts val="3200"/>
              <a:buNone/>
            </a:pPr>
            <a:r>
              <a:rPr lang="en-US" sz="3200"/>
              <a:t>Project Lead Duties</a:t>
            </a:r>
            <a:endParaRPr sz="3200"/>
          </a:p>
        </p:txBody>
      </p:sp>
      <p:sp>
        <p:nvSpPr>
          <p:cNvPr id="286" name="Google Shape;286;p14"/>
          <p:cNvSpPr txBox="1"/>
          <p:nvPr/>
        </p:nvSpPr>
        <p:spPr>
          <a:xfrm>
            <a:off x="838201" y="1769407"/>
            <a:ext cx="9596717" cy="430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marR="0" lvl="0" indent="-22542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</a:pPr>
            <a:r>
              <a:rPr lang="en-US" sz="1600" dirty="0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Acts as the primary point of contact for the project – coordinates communication with node leadership, advisors, partners, &amp; NPO</a:t>
            </a:r>
            <a:endParaRPr dirty="0"/>
          </a:p>
          <a:p>
            <a:pPr marL="285750" marR="0" lvl="0" indent="-22542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</a:pPr>
            <a:r>
              <a:rPr lang="en-US" sz="1600" dirty="0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Ensure that the project team effectively completes and submits all deliverables to NPO by the assigned deadlines</a:t>
            </a:r>
            <a:endParaRPr dirty="0"/>
          </a:p>
          <a:p>
            <a:pPr marL="285750" marR="0" lvl="0" indent="-22542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</a:pPr>
            <a:r>
              <a:rPr lang="en-US" sz="1600" dirty="0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Respond to edits, feedback, and questions from the Project Coordination team</a:t>
            </a:r>
            <a:endParaRPr dirty="0"/>
          </a:p>
          <a:p>
            <a:pPr marL="285750" marR="0" lvl="0" indent="-22542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</a:pPr>
            <a:r>
              <a:rPr lang="en-US" sz="1600" dirty="0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Report progress and issues to your lead regularly</a:t>
            </a:r>
            <a:endParaRPr dirty="0"/>
          </a:p>
          <a:p>
            <a:pPr marL="285750" marR="0" lvl="0" indent="-22542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</a:pPr>
            <a:r>
              <a:rPr lang="en-US" sz="1600" dirty="0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Foster a productive team dynamic and work environment</a:t>
            </a:r>
            <a:endParaRPr dirty="0"/>
          </a:p>
          <a:p>
            <a:pPr marL="285750" marR="0" lvl="0" indent="-22542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</a:pPr>
            <a:r>
              <a:rPr lang="en-US" sz="1600" dirty="0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Empower team members to take on different elements of the project</a:t>
            </a:r>
            <a:endParaRPr dirty="0"/>
          </a:p>
          <a:p>
            <a:pPr marL="285750" marR="0" lvl="0" indent="-22542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</a:pPr>
            <a:r>
              <a:rPr lang="en-US" sz="1600" dirty="0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Ensure compliance with all applicable Space Systems, NASA, and DEVELOP rules, regulations, policies, and procedures</a:t>
            </a:r>
            <a:endParaRPr dirty="0"/>
          </a:p>
          <a:p>
            <a:pPr marL="285750" marR="0" lvl="0" indent="-12382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None/>
            </a:pPr>
            <a:endParaRPr sz="1600" dirty="0">
              <a:solidFill>
                <a:srgbClr val="6A727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grpSp>
        <p:nvGrpSpPr>
          <p:cNvPr id="296" name="Google Shape;296;p14"/>
          <p:cNvGrpSpPr/>
          <p:nvPr/>
        </p:nvGrpSpPr>
        <p:grpSpPr>
          <a:xfrm>
            <a:off x="1362276" y="5799790"/>
            <a:ext cx="7988963" cy="767345"/>
            <a:chOff x="633612" y="5230611"/>
            <a:chExt cx="3695374" cy="789860"/>
          </a:xfrm>
        </p:grpSpPr>
        <p:sp>
          <p:nvSpPr>
            <p:cNvPr id="297" name="Google Shape;297;p14"/>
            <p:cNvSpPr txBox="1"/>
            <p:nvPr/>
          </p:nvSpPr>
          <p:spPr>
            <a:xfrm>
              <a:off x="633612" y="5267487"/>
              <a:ext cx="3695374" cy="7529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78C1"/>
                </a:buClr>
                <a:buSzPts val="1600"/>
                <a:buFont typeface="Arial"/>
                <a:buNone/>
              </a:pPr>
              <a:r>
                <a:rPr lang="en-US" sz="1600" b="1" i="1">
                  <a:solidFill>
                    <a:srgbClr val="0061AA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By The Way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78C1"/>
                </a:buClr>
                <a:buSzPts val="1500"/>
                <a:buFont typeface="Arial"/>
                <a:buNone/>
              </a:pPr>
              <a:r>
                <a:rPr lang="en-US" sz="150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All team members are expected to </a:t>
              </a:r>
              <a:r>
                <a:rPr lang="en-US" sz="1500" i="1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contribute</a:t>
              </a:r>
              <a:r>
                <a:rPr lang="en-US" sz="150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</a:t>
              </a:r>
              <a:r>
                <a:rPr lang="en-US" sz="1500" i="1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equally</a:t>
              </a:r>
              <a:r>
                <a:rPr lang="en-US" sz="150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to the project’s completion!</a:t>
              </a:r>
              <a:endParaRPr/>
            </a:p>
          </p:txBody>
        </p:sp>
        <p:sp>
          <p:nvSpPr>
            <p:cNvPr id="298" name="Google Shape;298;p14"/>
            <p:cNvSpPr/>
            <p:nvPr/>
          </p:nvSpPr>
          <p:spPr>
            <a:xfrm>
              <a:off x="637003" y="5230611"/>
              <a:ext cx="3691983" cy="752985"/>
            </a:xfrm>
            <a:prstGeom prst="roundRect">
              <a:avLst>
                <a:gd name="adj" fmla="val 16667"/>
              </a:avLst>
            </a:prstGeom>
            <a:noFill/>
            <a:ln w="12700" cap="flat" cmpd="sng">
              <a:solidFill>
                <a:srgbClr val="5496A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0E2AAF6-3734-409F-9ABD-FF63574D5501}"/>
              </a:ext>
            </a:extLst>
          </p:cNvPr>
          <p:cNvGrpSpPr/>
          <p:nvPr/>
        </p:nvGrpSpPr>
        <p:grpSpPr>
          <a:xfrm>
            <a:off x="10775708" y="22674"/>
            <a:ext cx="717868" cy="6821483"/>
            <a:chOff x="10775708" y="22674"/>
            <a:chExt cx="717868" cy="6821483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76661F86-B6D9-453B-A400-66616FBCFE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9805" y="1553656"/>
              <a:ext cx="709675" cy="713232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4BAC7149-E415-43FC-81DC-594E396FB1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9805" y="22674"/>
              <a:ext cx="709675" cy="713232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589E2EDE-4150-4D93-8795-41CAF8B25D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9810" y="3850129"/>
              <a:ext cx="709665" cy="713232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56B9ACC5-29D8-4059-BB4E-4A213FA3079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80538" y="2319147"/>
              <a:ext cx="708209" cy="713232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3B75449C-54A8-4C8C-A273-56B36C5478D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9802" y="3084638"/>
              <a:ext cx="709681" cy="713232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5E66306E-6D61-41C9-945C-9F4AAF47E34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9805" y="788165"/>
              <a:ext cx="709675" cy="713232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78394C78-E386-41EC-A1AC-6F14D172531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9810" y="4615620"/>
              <a:ext cx="709665" cy="713232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8B8B2B92-CDA6-4F90-BFFB-37598C14AD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8026" y="5381111"/>
              <a:ext cx="713232" cy="713232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F1585521-D0B2-49D6-9371-984AAC074C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48" t="2359" r="1188" b="2741"/>
            <a:stretch/>
          </p:blipFill>
          <p:spPr>
            <a:xfrm>
              <a:off x="10775708" y="6130925"/>
              <a:ext cx="717868" cy="713232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570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A7278"/>
              </a:buClr>
              <a:buSzPts val="1400"/>
              <a:buFont typeface="Arial"/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PROJECT TEAM</a:t>
            </a: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15"/>
          <p:cNvSpPr txBox="1">
            <a:spLocks noGrp="1"/>
          </p:cNvSpPr>
          <p:nvPr>
            <p:ph type="body" idx="1"/>
          </p:nvPr>
        </p:nvSpPr>
        <p:spPr>
          <a:xfrm>
            <a:off x="838199" y="984732"/>
            <a:ext cx="10712117" cy="820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95AC"/>
              </a:buClr>
              <a:buSzPts val="3200"/>
              <a:buNone/>
            </a:pPr>
            <a:r>
              <a:rPr lang="en-US" sz="3200"/>
              <a:t>Team Management</a:t>
            </a:r>
            <a:endParaRPr sz="3200"/>
          </a:p>
        </p:txBody>
      </p:sp>
      <p:sp>
        <p:nvSpPr>
          <p:cNvPr id="306" name="Google Shape;306;p15"/>
          <p:cNvSpPr txBox="1"/>
          <p:nvPr/>
        </p:nvSpPr>
        <p:spPr>
          <a:xfrm>
            <a:off x="838201" y="1769407"/>
            <a:ext cx="9532171" cy="4723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marR="0" lvl="0" indent="-22542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It is important to know your team’s strengths and interests in the project </a:t>
            </a:r>
            <a:endParaRPr/>
          </a:p>
          <a:p>
            <a:pPr marL="285750" marR="0" lvl="0" indent="-22542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Consider activities and exercises for team members to get to know each other.</a:t>
            </a:r>
            <a:endParaRPr/>
          </a:p>
          <a:p>
            <a:pPr marL="285750" marR="0" lvl="0" indent="-22542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Hold ice breakers at the beginning of the term.</a:t>
            </a:r>
            <a:endParaRPr/>
          </a:p>
          <a:p>
            <a:pPr marL="285750" marR="0" lvl="0" indent="-22542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Continue having team activities throughout the term (lunches &amp; outings!).</a:t>
            </a:r>
            <a:endParaRPr/>
          </a:p>
          <a:p>
            <a:pPr marL="285750" marR="0" lvl="0" indent="-22542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Understand team dynamics and delegate tasks accordingly.</a:t>
            </a:r>
            <a:endParaRPr/>
          </a:p>
          <a:p>
            <a:pPr marL="285750" marR="0" lvl="0" indent="-22542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Know team members’ personalities (NASA 4D and MBTI) and how they interact with others.</a:t>
            </a:r>
            <a:endParaRPr/>
          </a:p>
          <a:p>
            <a:pPr marL="285750" marR="0" lvl="0" indent="-22542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Identify the best ways to handle personnel issues when they arise.</a:t>
            </a:r>
            <a:endParaRPr/>
          </a:p>
          <a:p>
            <a:pPr marL="285750" marR="0" lvl="0" indent="-22542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Find out the individual goals &amp; expectations of all team members. </a:t>
            </a:r>
            <a:endParaRPr/>
          </a:p>
          <a:p>
            <a:pPr marL="285750" marR="0" lvl="0" indent="-22542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Strike a balance between team members’ learning and productivity. </a:t>
            </a:r>
            <a:endParaRPr/>
          </a:p>
          <a:p>
            <a:pPr marL="285750" marR="0" lvl="0" indent="-22542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Learn team member objectives for their time with DEVELOP and beyond.</a:t>
            </a:r>
            <a:endParaRPr/>
          </a:p>
          <a:p>
            <a:pPr marL="285750" marR="0" lvl="0" indent="-12382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None/>
            </a:pPr>
            <a:endParaRPr sz="1600">
              <a:solidFill>
                <a:srgbClr val="6A7278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285750" marR="0" lvl="0" indent="-12382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None/>
            </a:pPr>
            <a:endParaRPr sz="1600">
              <a:solidFill>
                <a:srgbClr val="6A727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16" name="Google Shape;316;p15" descr="noun_962525_cc.png"/>
          <p:cNvPicPr preferRelativeResize="0"/>
          <p:nvPr/>
        </p:nvPicPr>
        <p:blipFill rotWithShape="1">
          <a:blip r:embed="rId3">
            <a:alphaModFix/>
          </a:blip>
          <a:srcRect b="14035"/>
          <a:stretch/>
        </p:blipFill>
        <p:spPr>
          <a:xfrm rot="5651254">
            <a:off x="8234390" y="837149"/>
            <a:ext cx="2127409" cy="1828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BE8743CE-7DC7-438E-A884-A9D6B7A283E2}"/>
              </a:ext>
            </a:extLst>
          </p:cNvPr>
          <p:cNvGrpSpPr/>
          <p:nvPr/>
        </p:nvGrpSpPr>
        <p:grpSpPr>
          <a:xfrm>
            <a:off x="10775708" y="22674"/>
            <a:ext cx="717868" cy="6821483"/>
            <a:chOff x="10775708" y="22674"/>
            <a:chExt cx="717868" cy="6821483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12F60BD-328C-4EE7-B0D5-36A39500D9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9805" y="1553656"/>
              <a:ext cx="709675" cy="713232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90CF031-1A46-4D5F-88FF-6D5A8EC2DE7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9805" y="22674"/>
              <a:ext cx="709675" cy="713232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5F132430-FF42-40B7-AFE2-48FD5A2EE53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9810" y="3850129"/>
              <a:ext cx="709665" cy="713232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1B059EE4-8EF2-4A21-B767-4DCE5058B00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80538" y="2319147"/>
              <a:ext cx="708209" cy="713232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BA31B281-A6BB-4038-881C-61D376C80B1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9802" y="3084638"/>
              <a:ext cx="709681" cy="713232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7D40C636-F1F8-45EF-B264-563F822780D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9805" y="788165"/>
              <a:ext cx="709675" cy="713232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6B8272E3-550F-477F-96B3-5EF739CD17F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9810" y="4615620"/>
              <a:ext cx="709665" cy="713232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E525BE98-51F1-407E-B2C4-7E0AF9017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8026" y="5381111"/>
              <a:ext cx="713232" cy="713232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534F66DE-702E-49BE-84B4-D713991064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48" t="2359" r="1188" b="2741"/>
            <a:stretch/>
          </p:blipFill>
          <p:spPr>
            <a:xfrm>
              <a:off x="10775708" y="6130925"/>
              <a:ext cx="717868" cy="713232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6"/>
          <p:cNvSpPr txBox="1"/>
          <p:nvPr/>
        </p:nvSpPr>
        <p:spPr>
          <a:xfrm>
            <a:off x="671248" y="2403120"/>
            <a:ext cx="5337703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244D60"/>
                </a:solidFill>
                <a:latin typeface="Georgia"/>
                <a:ea typeface="Georgia"/>
                <a:cs typeface="Georgia"/>
                <a:sym typeface="Georgia"/>
              </a:rPr>
              <a:t>Thank You.</a:t>
            </a:r>
            <a:endParaRPr/>
          </a:p>
        </p:txBody>
      </p:sp>
      <p:sp>
        <p:nvSpPr>
          <p:cNvPr id="322" name="Google Shape;322;p16"/>
          <p:cNvSpPr txBox="1"/>
          <p:nvPr/>
        </p:nvSpPr>
        <p:spPr>
          <a:xfrm>
            <a:off x="671247" y="3419778"/>
            <a:ext cx="5057749" cy="16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3F3F3F"/>
                </a:solidFill>
                <a:latin typeface="Georgia"/>
                <a:ea typeface="Georgia"/>
                <a:cs typeface="Georgia"/>
                <a:sym typeface="Georgia"/>
              </a:rPr>
              <a:t>Joining the DEVELOP family means being part of NASA’s Legacy.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3F3F3F"/>
                </a:solidFill>
                <a:latin typeface="Georgia"/>
                <a:ea typeface="Georgia"/>
                <a:cs typeface="Georgia"/>
                <a:sym typeface="Georgia"/>
              </a:rPr>
              <a:t>Learn it. Know it. Live it. </a:t>
            </a:r>
            <a:endParaRPr/>
          </a:p>
        </p:txBody>
      </p:sp>
      <p:pic>
        <p:nvPicPr>
          <p:cNvPr id="323" name="Google Shape;323;p16" descr="Map&#10;&#10;Description automatically generated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6835" r="6835"/>
          <a:stretch/>
        </p:blipFill>
        <p:spPr>
          <a:xfrm>
            <a:off x="6276689" y="-6025"/>
            <a:ext cx="5915311" cy="68516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570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A7278"/>
              </a:buClr>
              <a:buSzPts val="1400"/>
              <a:buFont typeface="Arial"/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PROJECT TEAM</a:t>
            </a: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2"/>
          <p:cNvSpPr txBox="1">
            <a:spLocks noGrp="1"/>
          </p:cNvSpPr>
          <p:nvPr>
            <p:ph type="body" idx="1"/>
          </p:nvPr>
        </p:nvSpPr>
        <p:spPr>
          <a:xfrm>
            <a:off x="838199" y="984732"/>
            <a:ext cx="10712117" cy="820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95AC"/>
              </a:buClr>
              <a:buSzPts val="3200"/>
              <a:buNone/>
            </a:pPr>
            <a:r>
              <a:rPr lang="en-US" sz="3200"/>
              <a:t>How DEVELOP Builds Teams</a:t>
            </a:r>
            <a:endParaRPr sz="3200"/>
          </a:p>
        </p:txBody>
      </p:sp>
      <p:sp>
        <p:nvSpPr>
          <p:cNvPr id="70" name="Google Shape;70;p2"/>
          <p:cNvSpPr txBox="1"/>
          <p:nvPr/>
        </p:nvSpPr>
        <p:spPr>
          <a:xfrm>
            <a:off x="838201" y="1840453"/>
            <a:ext cx="6369423" cy="2532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285750" marR="0" lvl="0" indent="-22542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All DEVELOP projects are conducted by interdisciplinary teams</a:t>
            </a:r>
            <a:endParaRPr sz="1600" dirty="0"/>
          </a:p>
          <a:p>
            <a:pPr marL="285750" marR="0" lvl="0" indent="-22542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DEVELOP participants have:</a:t>
            </a:r>
            <a:endParaRPr sz="1600" dirty="0"/>
          </a:p>
          <a:p>
            <a:pPr marL="971550" marR="0" lvl="1" indent="-2254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Different academic backgrounds and work experience</a:t>
            </a:r>
            <a:endParaRPr sz="1600" dirty="0"/>
          </a:p>
          <a:p>
            <a:pPr marL="971550" marR="0" lvl="1" indent="-2254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Different levels of technical skills in GIS, remote sensing, &amp; coding</a:t>
            </a:r>
            <a:endParaRPr sz="1600" dirty="0"/>
          </a:p>
          <a:p>
            <a:pPr marL="971550" marR="0" lvl="1" indent="-2254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Different capacity building goals</a:t>
            </a:r>
            <a:endParaRPr sz="1600" dirty="0"/>
          </a:p>
          <a:p>
            <a:pPr marL="971550" marR="0" lvl="1" indent="-2254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Different career stages</a:t>
            </a:r>
            <a:endParaRPr sz="2000" b="0" i="0" u="none" strike="noStrike" cap="none" dirty="0">
              <a:solidFill>
                <a:srgbClr val="6A727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grpSp>
        <p:nvGrpSpPr>
          <p:cNvPr id="80" name="Google Shape;80;p2"/>
          <p:cNvGrpSpPr/>
          <p:nvPr/>
        </p:nvGrpSpPr>
        <p:grpSpPr>
          <a:xfrm>
            <a:off x="7645137" y="2174137"/>
            <a:ext cx="2685888" cy="1562431"/>
            <a:chOff x="1106054" y="5121451"/>
            <a:chExt cx="5456111" cy="1005840"/>
          </a:xfrm>
        </p:grpSpPr>
        <p:sp>
          <p:nvSpPr>
            <p:cNvPr id="81" name="Google Shape;81;p2"/>
            <p:cNvSpPr/>
            <p:nvPr/>
          </p:nvSpPr>
          <p:spPr>
            <a:xfrm>
              <a:off x="1109720" y="5121451"/>
              <a:ext cx="5452445" cy="1005840"/>
            </a:xfrm>
            <a:prstGeom prst="roundRect">
              <a:avLst>
                <a:gd name="adj" fmla="val 16667"/>
              </a:avLst>
            </a:prstGeom>
            <a:noFill/>
            <a:ln w="12700" cap="flat" cmpd="sng">
              <a:solidFill>
                <a:srgbClr val="5496A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82" name="Google Shape;82;p2"/>
            <p:cNvSpPr txBox="1"/>
            <p:nvPr/>
          </p:nvSpPr>
          <p:spPr>
            <a:xfrm>
              <a:off x="1106054" y="5179048"/>
              <a:ext cx="5452445" cy="9226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78C1"/>
                </a:buClr>
                <a:buSzPts val="1600"/>
                <a:buFont typeface="Arial"/>
                <a:buNone/>
              </a:pPr>
              <a:r>
                <a:rPr lang="en-US" sz="1600" b="1" i="1" u="none" strike="noStrike" cap="none" dirty="0">
                  <a:solidFill>
                    <a:srgbClr val="0061AA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By The Way</a:t>
              </a:r>
              <a:endParaRPr dirty="0"/>
            </a:p>
            <a:p>
              <a:pPr marL="0" marR="0" lvl="0" indent="0" algn="ctr" rtl="0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78C1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 dirty="0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Node Leads consider all of these factors when selecting DEVELOP teams!</a:t>
              </a:r>
              <a:endParaRPr dirty="0"/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78C1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83" name="Google Shape;83;p2"/>
          <p:cNvSpPr txBox="1"/>
          <p:nvPr/>
        </p:nvSpPr>
        <p:spPr>
          <a:xfrm>
            <a:off x="1538344" y="4030859"/>
            <a:ext cx="8294146" cy="2068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marR="0" lvl="0" indent="-9842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A7278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5496AD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60325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5496AD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5496AD"/>
                </a:solidFill>
                <a:latin typeface="Georgia"/>
                <a:ea typeface="Georgia"/>
                <a:cs typeface="Georgia"/>
                <a:sym typeface="Georgia"/>
              </a:rPr>
              <a:t>We use personality assessments as a tool for introductory conversations, ice breakers to get to know each other, meet &amp; greets with NPO and various guest speakers, and program-wide networking activities to engage the full DEVELOP team!</a:t>
            </a:r>
            <a:endParaRPr/>
          </a:p>
          <a:p>
            <a:pPr marL="285750" marR="0" lvl="0" indent="-9842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6A7278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5496AD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793C21E-099E-48DE-96F9-31E1B020C29D}"/>
              </a:ext>
            </a:extLst>
          </p:cNvPr>
          <p:cNvGrpSpPr/>
          <p:nvPr/>
        </p:nvGrpSpPr>
        <p:grpSpPr>
          <a:xfrm>
            <a:off x="10775708" y="22674"/>
            <a:ext cx="717868" cy="6821483"/>
            <a:chOff x="10775708" y="22674"/>
            <a:chExt cx="717868" cy="6821483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8D88853B-74D0-4B26-892D-50B6580289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9805" y="1553656"/>
              <a:ext cx="709675" cy="713232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5D2F5239-730F-48CB-8C4A-DBED28A8772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9805" y="22674"/>
              <a:ext cx="709675" cy="713232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F0AC0D4-A1EA-46DC-85F4-65CA1AC306F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9810" y="3850129"/>
              <a:ext cx="709665" cy="713232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6FC08E2F-228F-42D2-8CA0-44043497586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80538" y="2319147"/>
              <a:ext cx="708209" cy="713232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F9E3E5BA-69A1-4900-ABFD-41111B90FA4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9802" y="3084638"/>
              <a:ext cx="709681" cy="713232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564E0707-2570-4476-9B6E-CEE2176DE24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9805" y="788165"/>
              <a:ext cx="709675" cy="713232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1EA93BF4-6D4F-497A-89B9-0EFAFE15647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9810" y="4615620"/>
              <a:ext cx="709665" cy="713232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4546B966-FC29-478E-9D8A-724E5EAD60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8026" y="5381111"/>
              <a:ext cx="713232" cy="713232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4E187438-0FBD-436F-8635-E0EE4FFEDB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48" t="2359" r="1188" b="2741"/>
            <a:stretch/>
          </p:blipFill>
          <p:spPr>
            <a:xfrm>
              <a:off x="10775708" y="6130925"/>
              <a:ext cx="717868" cy="713232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570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A7278"/>
              </a:buClr>
              <a:buSzPts val="1400"/>
              <a:buFont typeface="Arial"/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PROJECT TEAM</a:t>
            </a: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3"/>
          <p:cNvSpPr txBox="1">
            <a:spLocks noGrp="1"/>
          </p:cNvSpPr>
          <p:nvPr>
            <p:ph type="body" idx="1"/>
          </p:nvPr>
        </p:nvSpPr>
        <p:spPr>
          <a:xfrm>
            <a:off x="838199" y="984732"/>
            <a:ext cx="10712117" cy="820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95AC"/>
              </a:buClr>
              <a:buSzPts val="3200"/>
              <a:buNone/>
            </a:pPr>
            <a:r>
              <a:rPr lang="en-US" sz="3200"/>
              <a:t>Communicating Across DEVELOP</a:t>
            </a:r>
            <a:endParaRPr sz="3200"/>
          </a:p>
        </p:txBody>
      </p:sp>
      <p:graphicFrame>
        <p:nvGraphicFramePr>
          <p:cNvPr id="100" name="Google Shape;100;p3"/>
          <p:cNvGraphicFramePr/>
          <p:nvPr/>
        </p:nvGraphicFramePr>
        <p:xfrm>
          <a:off x="838199" y="1877706"/>
          <a:ext cx="6949450" cy="4378845"/>
        </p:xfrm>
        <a:graphic>
          <a:graphicData uri="http://schemas.openxmlformats.org/drawingml/2006/table">
            <a:tbl>
              <a:tblPr>
                <a:noFill/>
                <a:tableStyleId>{08BD91FE-5E3E-4F8B-B55B-C25181CB841A}</a:tableStyleId>
              </a:tblPr>
              <a:tblGrid>
                <a:gridCol w="3474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74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 your node….</a:t>
                      </a:r>
                      <a:endParaRPr sz="1800" u="none" strike="noStrike" cap="none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87525" marR="87525" marT="87525" marB="875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496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With science advisors...</a:t>
                      </a:r>
                      <a:endParaRPr sz="1800" u="none" strike="noStrike" cap="none">
                        <a:solidFill>
                          <a:schemeClr val="lt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87525" marR="87525" marT="87525" marB="875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496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88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Talk with node leadership regularly. </a:t>
                      </a:r>
                      <a:endParaRPr sz="1400" b="0" u="none" strike="noStrike" cap="none"/>
                    </a:p>
                  </a:txBody>
                  <a:tcPr marL="87525" marR="87525" marT="87525" marB="875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Invite your advisors to team &amp; partner meetings.</a:t>
                      </a:r>
                      <a:endParaRPr sz="1400" b="0" u="none" strike="noStrike" cap="none"/>
                    </a:p>
                  </a:txBody>
                  <a:tcPr marL="87525" marR="87525" marT="87525" marB="875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26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Include Fellows &amp; team on all partner interactions (emails, calls, etc.).</a:t>
                      </a:r>
                      <a:endParaRPr sz="1400" b="0" u="none" strike="noStrike" cap="none"/>
                    </a:p>
                  </a:txBody>
                  <a:tcPr marL="87525" marR="87525" marT="87525" marB="875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Communicate regularly with advisors as their schedules allow.</a:t>
                      </a:r>
                      <a:endParaRPr sz="1400" b="0" u="none" strike="noStrike" cap="none"/>
                    </a:p>
                  </a:txBody>
                  <a:tcPr marL="87525" marR="87525" marT="87525" marB="875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26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Ask your node leadership for help if you need additional resources.</a:t>
                      </a:r>
                      <a:endParaRPr sz="1400" b="0" u="none" strike="noStrike" cap="none"/>
                    </a:p>
                  </a:txBody>
                  <a:tcPr marL="87525" marR="87525" marT="87525" marB="875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Ask advisors for help in all aspects of the project (including deliverable edits, methodology, &amp; end products).</a:t>
                      </a:r>
                      <a:endParaRPr sz="1400" b="0" u="none" strike="noStrike" cap="none"/>
                    </a:p>
                  </a:txBody>
                  <a:tcPr marL="87525" marR="87525" marT="87525" marB="875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26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Inform your node leadership if you plan on undergoing the publication process.</a:t>
                      </a:r>
                      <a:endParaRPr sz="1400" b="0" u="none" strike="noStrike" cap="none"/>
                    </a:p>
                  </a:txBody>
                  <a:tcPr marL="87525" marR="87525" marT="87525" marB="875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Always exercise professional email &amp; telecon etiquette when communicating with advisors. </a:t>
                      </a:r>
                      <a:endParaRPr sz="1400" b="0" u="none" strike="noStrike" cap="none"/>
                    </a:p>
                  </a:txBody>
                  <a:tcPr marL="87525" marR="87525" marT="87525" marB="875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26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Ask Fellows for help on tasks related to their Element responsibilities.</a:t>
                      </a:r>
                      <a:endParaRPr sz="1400" b="0" u="none" strike="noStrike" cap="none"/>
                    </a:p>
                  </a:txBody>
                  <a:tcPr marL="87525" marR="87525" marT="87525" marB="875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Include your advisors in email communication with project partners. </a:t>
                      </a:r>
                      <a:endParaRPr sz="1400" b="0" u="none" strike="noStrike" cap="none"/>
                    </a:p>
                  </a:txBody>
                  <a:tcPr marL="87525" marR="87525" marT="87525" marB="875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01" name="Google Shape;10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88264" y="1184483"/>
            <a:ext cx="2317715" cy="168374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02" name="Google Shape;102;p3"/>
          <p:cNvPicPr preferRelativeResize="0"/>
          <p:nvPr/>
        </p:nvPicPr>
        <p:blipFill rotWithShape="1">
          <a:blip r:embed="rId4">
            <a:alphaModFix/>
          </a:blip>
          <a:srcRect b="14698"/>
          <a:stretch/>
        </p:blipFill>
        <p:spPr>
          <a:xfrm>
            <a:off x="8088264" y="3010624"/>
            <a:ext cx="2317715" cy="148278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03" name="Google Shape;103;p3"/>
          <p:cNvPicPr preferRelativeResize="0"/>
          <p:nvPr/>
        </p:nvPicPr>
        <p:blipFill rotWithShape="1">
          <a:blip r:embed="rId5">
            <a:alphaModFix/>
          </a:blip>
          <a:srcRect t="6974"/>
          <a:stretch/>
        </p:blipFill>
        <p:spPr>
          <a:xfrm>
            <a:off x="8100508" y="4629882"/>
            <a:ext cx="2317715" cy="162255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3B7EC818-6D75-4C17-A43A-DAA9B813D69F}"/>
              </a:ext>
            </a:extLst>
          </p:cNvPr>
          <p:cNvGrpSpPr/>
          <p:nvPr/>
        </p:nvGrpSpPr>
        <p:grpSpPr>
          <a:xfrm>
            <a:off x="10775708" y="22674"/>
            <a:ext cx="717868" cy="6821483"/>
            <a:chOff x="10775708" y="22674"/>
            <a:chExt cx="717868" cy="6821483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34D0F182-E01A-42A0-BFAE-BB15EECB636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9805" y="1553656"/>
              <a:ext cx="709675" cy="713232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BD0CC07A-9CE2-4C1C-98C2-88CB1EEE3AD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9805" y="22674"/>
              <a:ext cx="709675" cy="713232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C797E56-E187-4E95-A759-7AF1E581AFF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9810" y="3850129"/>
              <a:ext cx="709665" cy="713232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3CB96B30-5FA7-4A7E-875E-E844786AC92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80538" y="2319147"/>
              <a:ext cx="708209" cy="713232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CCA685C3-478F-4CA9-B1E1-F805045D04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9802" y="3084638"/>
              <a:ext cx="709681" cy="713232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E264EC9C-2C1F-4ED4-A27B-E9F4F87BEC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9805" y="788165"/>
              <a:ext cx="709675" cy="713232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28A59913-6BD2-46D5-AE5A-401B7B64AE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9810" y="4615620"/>
              <a:ext cx="709665" cy="713232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50BA78BF-409C-439B-ADE6-37B62B59DC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8026" y="5381111"/>
              <a:ext cx="713232" cy="713232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D37A3BA3-6421-4C88-9FFE-EB17BCB52F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48" t="2359" r="1188" b="2741"/>
            <a:stretch/>
          </p:blipFill>
          <p:spPr>
            <a:xfrm>
              <a:off x="10775708" y="6130925"/>
              <a:ext cx="717868" cy="713232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570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A7278"/>
              </a:buClr>
              <a:buSzPts val="1400"/>
              <a:buFont typeface="Arial"/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PROJECT TEAM</a:t>
            </a: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4"/>
          <p:cNvSpPr txBox="1">
            <a:spLocks noGrp="1"/>
          </p:cNvSpPr>
          <p:nvPr>
            <p:ph type="body" idx="1"/>
          </p:nvPr>
        </p:nvSpPr>
        <p:spPr>
          <a:xfrm>
            <a:off x="838199" y="984732"/>
            <a:ext cx="10712117" cy="820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95AC"/>
              </a:buClr>
              <a:buSzPts val="3200"/>
              <a:buNone/>
            </a:pPr>
            <a:r>
              <a:rPr lang="en-US" sz="3200"/>
              <a:t>Conflict Resolution</a:t>
            </a:r>
            <a:endParaRPr sz="3200"/>
          </a:p>
        </p:txBody>
      </p:sp>
      <p:graphicFrame>
        <p:nvGraphicFramePr>
          <p:cNvPr id="120" name="Google Shape;120;p4"/>
          <p:cNvGraphicFramePr/>
          <p:nvPr/>
        </p:nvGraphicFramePr>
        <p:xfrm>
          <a:off x="838199" y="1858860"/>
          <a:ext cx="9252450" cy="3466895"/>
        </p:xfrm>
        <a:graphic>
          <a:graphicData uri="http://schemas.openxmlformats.org/drawingml/2006/table">
            <a:tbl>
              <a:tblPr>
                <a:noFill/>
                <a:tableStyleId>{08BD91FE-5E3E-4F8B-B55B-C25181CB841A}</a:tableStyleId>
              </a:tblPr>
              <a:tblGrid>
                <a:gridCol w="4626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26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9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lt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Some Topics to Discuss with Your Team</a:t>
                      </a:r>
                      <a:endParaRPr sz="1800" u="none" strike="noStrike" cap="none">
                        <a:solidFill>
                          <a:schemeClr val="lt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95250" marR="95250" marT="95250" marB="952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496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lt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How This Can Be Applied</a:t>
                      </a:r>
                      <a:endParaRPr sz="1800" u="none" strike="noStrike" cap="none">
                        <a:solidFill>
                          <a:schemeClr val="lt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496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9875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Does your NASA 4D color match what you thought you would get? Why or why not?</a:t>
                      </a:r>
                      <a:endParaRPr sz="1800" u="none" strike="noStrike" cap="none"/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Use this discussion to let your team members know that personality typing is a guide, not a verdict.</a:t>
                      </a:r>
                      <a:endParaRPr sz="1800" b="0" u="none" strike="noStrike" cap="none"/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300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What are the strengths and weaknesses of each team member’s personality type?</a:t>
                      </a:r>
                      <a:endParaRPr sz="1800" u="none" strike="noStrike" cap="none"/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Come prepared with some challenge scenarios related to the project and ask each team member how they might handle them (i.e. workload causing stress, collaborating across different work schedules, etc.).</a:t>
                      </a:r>
                      <a:endParaRPr sz="1800" b="0" u="none" strike="noStrike" cap="none"/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425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If conflict arises, how would you try to mitigate it?</a:t>
                      </a:r>
                      <a:endParaRPr sz="1800" u="none" strike="noStrike" cap="none"/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Again, come prepared with scenarios: a team member is making inappropriate comments, showing up to work late, etc. </a:t>
                      </a:r>
                      <a:r>
                        <a:rPr lang="en-US" sz="1400" b="0" i="1" u="sng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endParaRPr sz="1800" b="0" u="none" strike="noStrike" cap="none"/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121" name="Google Shape;121;p4"/>
          <p:cNvGrpSpPr/>
          <p:nvPr/>
        </p:nvGrpSpPr>
        <p:grpSpPr>
          <a:xfrm>
            <a:off x="2015195" y="5578475"/>
            <a:ext cx="7032524" cy="914400"/>
            <a:chOff x="633612" y="5290691"/>
            <a:chExt cx="3695374" cy="1056769"/>
          </a:xfrm>
        </p:grpSpPr>
        <p:sp>
          <p:nvSpPr>
            <p:cNvPr id="122" name="Google Shape;122;p4"/>
            <p:cNvSpPr txBox="1"/>
            <p:nvPr/>
          </p:nvSpPr>
          <p:spPr>
            <a:xfrm>
              <a:off x="633612" y="5307540"/>
              <a:ext cx="3695374" cy="9044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78C1"/>
                </a:buClr>
                <a:buSzPts val="1600"/>
                <a:buFont typeface="Arial"/>
                <a:buNone/>
              </a:pPr>
              <a:r>
                <a:rPr lang="en-US" sz="1600" b="1" i="1" u="none" strike="noStrike" cap="none">
                  <a:solidFill>
                    <a:srgbClr val="0061AA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By The Way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78C1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Communicate with your Lead about ANY personnel issues, no matter how minor. They need to be aware!</a:t>
              </a: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637003" y="5290691"/>
              <a:ext cx="3691983" cy="1056769"/>
            </a:xfrm>
            <a:prstGeom prst="roundRect">
              <a:avLst>
                <a:gd name="adj" fmla="val 16667"/>
              </a:avLst>
            </a:prstGeom>
            <a:noFill/>
            <a:ln w="12700" cap="flat" cmpd="sng">
              <a:solidFill>
                <a:srgbClr val="5496A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9DE2F53-8DA3-427A-AE76-BDB424787614}"/>
              </a:ext>
            </a:extLst>
          </p:cNvPr>
          <p:cNvGrpSpPr/>
          <p:nvPr/>
        </p:nvGrpSpPr>
        <p:grpSpPr>
          <a:xfrm>
            <a:off x="10775708" y="22674"/>
            <a:ext cx="717868" cy="6821483"/>
            <a:chOff x="10775708" y="22674"/>
            <a:chExt cx="717868" cy="6821483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22AD970B-0DBA-47E7-8BEC-4976F2B3FC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9805" y="1553656"/>
              <a:ext cx="709675" cy="713232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8797420F-6E9E-47D2-B110-CBBA91DBE0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9805" y="22674"/>
              <a:ext cx="709675" cy="713232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99BBC665-FF15-4404-BDE9-BA41AF6B435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9810" y="3850129"/>
              <a:ext cx="709665" cy="713232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7188FEEF-1CEE-434D-ACA7-0F9BFF7189E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80538" y="2319147"/>
              <a:ext cx="708209" cy="713232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D7E8537A-84F3-4009-9FEE-F868B571C50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9802" y="3084638"/>
              <a:ext cx="709681" cy="713232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4CB467E4-C2C2-47ED-8715-9F6F76D846F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9805" y="788165"/>
              <a:ext cx="709675" cy="713232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0A4E3E1-2E9E-4655-BB90-379D8C172AF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9810" y="4615620"/>
              <a:ext cx="709665" cy="713232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0EA03AEB-A2AB-40A5-8955-9C3B59F1DD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8026" y="5381111"/>
              <a:ext cx="713232" cy="713232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BE883AE3-484C-4201-B5F0-5E5D80F504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48" t="2359" r="1188" b="2741"/>
            <a:stretch/>
          </p:blipFill>
          <p:spPr>
            <a:xfrm>
              <a:off x="10775708" y="6130925"/>
              <a:ext cx="717868" cy="713232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"/>
          <p:cNvSpPr txBox="1">
            <a:spLocks noGrp="1"/>
          </p:cNvSpPr>
          <p:nvPr>
            <p:ph type="title"/>
          </p:nvPr>
        </p:nvSpPr>
        <p:spPr>
          <a:xfrm>
            <a:off x="1775012" y="365125"/>
            <a:ext cx="9578788" cy="570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A7278"/>
              </a:buClr>
              <a:buSzPts val="1400"/>
              <a:buFont typeface="Arial"/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PROJECT TEAM</a:t>
            </a: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5"/>
          <p:cNvSpPr txBox="1">
            <a:spLocks noGrp="1"/>
          </p:cNvSpPr>
          <p:nvPr>
            <p:ph type="body" idx="1"/>
          </p:nvPr>
        </p:nvSpPr>
        <p:spPr>
          <a:xfrm>
            <a:off x="1775012" y="984732"/>
            <a:ext cx="9775304" cy="820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95AC"/>
              </a:buClr>
              <a:buSzPts val="3200"/>
              <a:buNone/>
            </a:pPr>
            <a:r>
              <a:rPr lang="en-US" sz="3200"/>
              <a:t>When in Doubt…</a:t>
            </a:r>
            <a:endParaRPr sz="3200"/>
          </a:p>
        </p:txBody>
      </p:sp>
      <p:sp>
        <p:nvSpPr>
          <p:cNvPr id="131" name="Google Shape;131;p5"/>
          <p:cNvSpPr txBox="1"/>
          <p:nvPr/>
        </p:nvSpPr>
        <p:spPr>
          <a:xfrm>
            <a:off x="1775011" y="1840453"/>
            <a:ext cx="5658523" cy="4463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marR="0" lvl="0" indent="-22542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A7278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Google it</a:t>
            </a:r>
            <a:endParaRPr/>
          </a:p>
          <a:p>
            <a:pPr marL="285750" marR="0" lvl="0" indent="-22542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6A7278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Look on DEVELOPedia</a:t>
            </a:r>
            <a:endParaRPr/>
          </a:p>
          <a:p>
            <a:pPr marL="285750" marR="0" lvl="0" indent="-22542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6A7278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Look at past projects</a:t>
            </a:r>
            <a:endParaRPr/>
          </a:p>
          <a:p>
            <a:pPr marL="285750" marR="0" lvl="0" indent="-22542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6A7278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Ask your team</a:t>
            </a:r>
            <a:endParaRPr/>
          </a:p>
          <a:p>
            <a:pPr marL="285750" marR="0" lvl="0" indent="-22542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6A7278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Ask a Lead/Fellow</a:t>
            </a:r>
            <a:endParaRPr/>
          </a:p>
          <a:p>
            <a:pPr marL="285750" marR="0" lvl="0" indent="-22542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6A7278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Ask your Science Advisor</a:t>
            </a:r>
            <a:endParaRPr/>
          </a:p>
          <a:p>
            <a:pPr marL="285750" marR="0" lvl="0" indent="-22542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6A7278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Ask NPO</a:t>
            </a:r>
            <a:endParaRPr/>
          </a:p>
        </p:txBody>
      </p:sp>
      <p:sp>
        <p:nvSpPr>
          <p:cNvPr id="141" name="Google Shape;141;p5"/>
          <p:cNvSpPr/>
          <p:nvPr/>
        </p:nvSpPr>
        <p:spPr>
          <a:xfrm rot="687048">
            <a:off x="6353592" y="4877850"/>
            <a:ext cx="3063069" cy="9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5496AD"/>
                </a:solidFill>
                <a:latin typeface="Georgia"/>
                <a:ea typeface="Georgia"/>
                <a:cs typeface="Georgia"/>
                <a:sym typeface="Georgia"/>
              </a:rPr>
              <a:t>They are here to support you and ensure your success!</a:t>
            </a:r>
            <a:endParaRPr/>
          </a:p>
        </p:txBody>
      </p:sp>
      <p:sp>
        <p:nvSpPr>
          <p:cNvPr id="142" name="Google Shape;142;p5"/>
          <p:cNvSpPr/>
          <p:nvPr/>
        </p:nvSpPr>
        <p:spPr>
          <a:xfrm>
            <a:off x="5899573" y="4205289"/>
            <a:ext cx="392853" cy="1559263"/>
          </a:xfrm>
          <a:prstGeom prst="rightBrace">
            <a:avLst>
              <a:gd name="adj1" fmla="val 8333"/>
              <a:gd name="adj2" fmla="val 50000"/>
            </a:avLst>
          </a:prstGeom>
          <a:noFill/>
          <a:ln w="19050" cap="flat" cmpd="sng">
            <a:solidFill>
              <a:srgbClr val="5496A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43" name="Google Shape;14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452931">
            <a:off x="6174582" y="616431"/>
            <a:ext cx="5235559" cy="247941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44" name="Google Shape;144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64570" y="2831176"/>
            <a:ext cx="3119718" cy="214942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965A2B6B-CDF6-409B-A443-5528CFC8D2F3}"/>
              </a:ext>
            </a:extLst>
          </p:cNvPr>
          <p:cNvGrpSpPr/>
          <p:nvPr/>
        </p:nvGrpSpPr>
        <p:grpSpPr>
          <a:xfrm>
            <a:off x="698203" y="27039"/>
            <a:ext cx="717868" cy="6821483"/>
            <a:chOff x="10775708" y="22674"/>
            <a:chExt cx="717868" cy="6821483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9ABE8393-4362-401F-ADE6-BF08425B6E8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9805" y="1553656"/>
              <a:ext cx="709675" cy="713232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027A104A-A6F8-467F-8D4B-323E75D3BE9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9805" y="22674"/>
              <a:ext cx="709675" cy="713232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AC76E1A1-7432-4CCE-9483-CDAAA7D85EE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9810" y="3850129"/>
              <a:ext cx="709665" cy="713232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075AC90-8B9B-424C-986B-83AA9281006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80538" y="2319147"/>
              <a:ext cx="708209" cy="713232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92AFAD10-C1B1-4952-8B17-1783CB723C6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9802" y="3084638"/>
              <a:ext cx="709681" cy="713232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585B4DA6-97A1-42EB-87C2-A4B6909BC5D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9805" y="788165"/>
              <a:ext cx="709675" cy="713232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DF8D436B-373D-4860-BA26-91D61506EF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9810" y="4615620"/>
              <a:ext cx="709665" cy="713232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181D7E71-F2D6-4BCB-B02C-18389299F3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8026" y="5381111"/>
              <a:ext cx="713232" cy="713232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5D36915C-D446-4E9D-BF12-76C240F55A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48" t="2359" r="1188" b="2741"/>
            <a:stretch/>
          </p:blipFill>
          <p:spPr>
            <a:xfrm>
              <a:off x="10775708" y="6130925"/>
              <a:ext cx="717868" cy="713232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6"/>
          <p:cNvSpPr txBox="1">
            <a:spLocks noGrp="1"/>
          </p:cNvSpPr>
          <p:nvPr>
            <p:ph type="body" idx="1"/>
          </p:nvPr>
        </p:nvSpPr>
        <p:spPr>
          <a:xfrm>
            <a:off x="577607" y="3958389"/>
            <a:ext cx="5749451" cy="1649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4000"/>
              <a:buNone/>
            </a:pPr>
            <a:r>
              <a:rPr lang="en-US" sz="4000" b="0">
                <a:solidFill>
                  <a:srgbClr val="595959"/>
                </a:solidFill>
              </a:rPr>
              <a:t>Project Team Duties &amp; Responsibilities</a:t>
            </a:r>
            <a:endParaRPr sz="4800" b="0">
              <a:solidFill>
                <a:srgbClr val="595959"/>
              </a:solidFill>
            </a:endParaRPr>
          </a:p>
        </p:txBody>
      </p:sp>
      <p:pic>
        <p:nvPicPr>
          <p:cNvPr id="150" name="Google Shape;150;p6"/>
          <p:cNvPicPr preferRelativeResize="0"/>
          <p:nvPr/>
        </p:nvPicPr>
        <p:blipFill rotWithShape="1">
          <a:blip r:embed="rId3">
            <a:alphaModFix/>
          </a:blip>
          <a:srcRect l="6910" r="6910"/>
          <a:stretch/>
        </p:blipFill>
        <p:spPr>
          <a:xfrm>
            <a:off x="6276689" y="-6025"/>
            <a:ext cx="5915311" cy="686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570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A7278"/>
              </a:buClr>
              <a:buSzPts val="1400"/>
              <a:buFont typeface="Arial"/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PROJECT TEAM</a:t>
            </a: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7"/>
          <p:cNvSpPr txBox="1">
            <a:spLocks noGrp="1"/>
          </p:cNvSpPr>
          <p:nvPr>
            <p:ph type="body" idx="1"/>
          </p:nvPr>
        </p:nvSpPr>
        <p:spPr>
          <a:xfrm>
            <a:off x="838199" y="984732"/>
            <a:ext cx="10712117" cy="820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95AC"/>
              </a:buClr>
              <a:buSzPts val="3200"/>
              <a:buNone/>
            </a:pPr>
            <a:r>
              <a:rPr lang="en-US" sz="3200"/>
              <a:t>Key Responsibilities</a:t>
            </a:r>
            <a:endParaRPr sz="3200"/>
          </a:p>
        </p:txBody>
      </p:sp>
      <p:grpSp>
        <p:nvGrpSpPr>
          <p:cNvPr id="167" name="Google Shape;167;p7"/>
          <p:cNvGrpSpPr/>
          <p:nvPr/>
        </p:nvGrpSpPr>
        <p:grpSpPr>
          <a:xfrm>
            <a:off x="5776856" y="696787"/>
            <a:ext cx="4540775" cy="1238462"/>
            <a:chOff x="633612" y="5290691"/>
            <a:chExt cx="3695374" cy="1056769"/>
          </a:xfrm>
        </p:grpSpPr>
        <p:sp>
          <p:nvSpPr>
            <p:cNvPr id="168" name="Google Shape;168;p7"/>
            <p:cNvSpPr txBox="1"/>
            <p:nvPr/>
          </p:nvSpPr>
          <p:spPr>
            <a:xfrm>
              <a:off x="633612" y="5307539"/>
              <a:ext cx="3695374" cy="9497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78C1"/>
                </a:buClr>
                <a:buSzPts val="1600"/>
                <a:buFont typeface="Arial"/>
                <a:buNone/>
              </a:pPr>
              <a:r>
                <a:rPr lang="en-US" sz="1600" b="1" i="1" u="none" strike="noStrike" cap="none">
                  <a:solidFill>
                    <a:srgbClr val="0061AA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By The Way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78C1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rgbClr val="3F3F3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Project Leads are the main point of contact for project communication with multiple parties during the term.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78C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9" name="Google Shape;169;p7"/>
            <p:cNvSpPr/>
            <p:nvPr/>
          </p:nvSpPr>
          <p:spPr>
            <a:xfrm>
              <a:off x="637003" y="5290691"/>
              <a:ext cx="3691983" cy="1056769"/>
            </a:xfrm>
            <a:prstGeom prst="roundRect">
              <a:avLst>
                <a:gd name="adj" fmla="val 16667"/>
              </a:avLst>
            </a:prstGeom>
            <a:noFill/>
            <a:ln w="12700" cap="flat" cmpd="sng">
              <a:solidFill>
                <a:srgbClr val="5496A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graphicFrame>
        <p:nvGraphicFramePr>
          <p:cNvPr id="170" name="Google Shape;170;p7"/>
          <p:cNvGraphicFramePr/>
          <p:nvPr/>
        </p:nvGraphicFramePr>
        <p:xfrm>
          <a:off x="838199" y="2283037"/>
          <a:ext cx="9479425" cy="3698975"/>
        </p:xfrm>
        <a:graphic>
          <a:graphicData uri="http://schemas.openxmlformats.org/drawingml/2006/table">
            <a:tbl>
              <a:tblPr>
                <a:noFill/>
                <a:tableStyleId>{08BD91FE-5E3E-4F8B-B55B-C25181CB841A}</a:tableStyleId>
              </a:tblPr>
              <a:tblGrid>
                <a:gridCol w="3228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50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9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Key Things to Remember</a:t>
                      </a:r>
                      <a:endParaRPr sz="18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5250" marR="95250" marT="95250" marB="952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496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Some Tips &amp; Tricks</a:t>
                      </a:r>
                      <a:endParaRPr sz="18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5250" marR="95250" marT="95250" marB="9525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496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3225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Time management</a:t>
                      </a:r>
                      <a:endParaRPr sz="1600" u="none" strike="noStrike" cap="none"/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Make a schedule &amp; keep files &amp; tasks organized.</a:t>
                      </a:r>
                      <a:endParaRPr sz="2000" b="0" u="none" strike="noStrike" cap="none"/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8775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Managing project challenges</a:t>
                      </a:r>
                      <a:endParaRPr sz="1600" u="none" strike="noStrike" cap="none"/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Be flexible &amp; build in time to troubleshoot issues with your project methodology.</a:t>
                      </a:r>
                      <a:endParaRPr sz="2000" b="0" u="none" strike="noStrike" cap="none"/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8775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Communication</a:t>
                      </a:r>
                      <a:endParaRPr sz="1600" u="none" strike="noStrike" cap="none"/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Maintain open and consistent communication with node leadership, NPO, science advisors &amp; all partners.</a:t>
                      </a:r>
                      <a:endParaRPr sz="2000" b="0" u="none" strike="noStrike" cap="none"/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900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End products &amp; partner hand-off</a:t>
                      </a:r>
                      <a:endParaRPr sz="1600" u="none" strike="noStrike" cap="none"/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Begin planning for hand-off &amp; software release early in the term.</a:t>
                      </a:r>
                      <a:endParaRPr sz="2000" b="0" u="none" strike="noStrike" cap="none"/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17" name="Group 16">
            <a:extLst>
              <a:ext uri="{FF2B5EF4-FFF2-40B4-BE49-F238E27FC236}">
                <a16:creationId xmlns:a16="http://schemas.microsoft.com/office/drawing/2014/main" id="{E4E0A9C2-D33E-49C7-AFA6-29E5183BCB6B}"/>
              </a:ext>
            </a:extLst>
          </p:cNvPr>
          <p:cNvGrpSpPr/>
          <p:nvPr/>
        </p:nvGrpSpPr>
        <p:grpSpPr>
          <a:xfrm>
            <a:off x="10775708" y="22674"/>
            <a:ext cx="717868" cy="6821483"/>
            <a:chOff x="10775708" y="22674"/>
            <a:chExt cx="717868" cy="6821483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5944D943-0565-476A-B683-E3FD34D179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9805" y="1553656"/>
              <a:ext cx="709675" cy="713232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26ED4519-3786-46C8-AB0A-98637F7920F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9805" y="22674"/>
              <a:ext cx="709675" cy="713232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AD24D8AE-A796-464C-ADF6-27E0F916438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9810" y="3850129"/>
              <a:ext cx="709665" cy="713232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04862FCB-7D14-466E-BEFD-2BDBA0BECFE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80538" y="2319147"/>
              <a:ext cx="708209" cy="713232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8D38A9F3-913E-4264-9832-F8CA79CED2F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9802" y="3084638"/>
              <a:ext cx="709681" cy="713232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F377CF9C-56AE-44AD-9FF8-8AC889DF04C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9805" y="788165"/>
              <a:ext cx="709675" cy="713232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7F8041C4-8BC2-429B-B7D3-7BFA37E594C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9810" y="4615620"/>
              <a:ext cx="709665" cy="713232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1B2661C0-EB27-42B1-A336-7F1501096A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8026" y="5381111"/>
              <a:ext cx="713232" cy="713232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6A2491C9-E62D-4BD7-910E-C46AE1EDD4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48" t="2359" r="1188" b="2741"/>
            <a:stretch/>
          </p:blipFill>
          <p:spPr>
            <a:xfrm>
              <a:off x="10775708" y="6130925"/>
              <a:ext cx="717868" cy="713232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570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A7278"/>
              </a:buClr>
              <a:buSzPts val="1400"/>
              <a:buFont typeface="Arial"/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PROJECT TEAM</a:t>
            </a: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8"/>
          <p:cNvSpPr txBox="1">
            <a:spLocks noGrp="1"/>
          </p:cNvSpPr>
          <p:nvPr>
            <p:ph type="body" idx="1"/>
          </p:nvPr>
        </p:nvSpPr>
        <p:spPr>
          <a:xfrm>
            <a:off x="838199" y="984732"/>
            <a:ext cx="10712117" cy="820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95AC"/>
              </a:buClr>
              <a:buSzPts val="3200"/>
              <a:buNone/>
            </a:pPr>
            <a:r>
              <a:rPr lang="en-US" sz="3200"/>
              <a:t>Deliverable Management</a:t>
            </a:r>
            <a:endParaRPr sz="3200"/>
          </a:p>
        </p:txBody>
      </p:sp>
      <p:graphicFrame>
        <p:nvGraphicFramePr>
          <p:cNvPr id="187" name="Google Shape;187;p8"/>
          <p:cNvGraphicFramePr/>
          <p:nvPr>
            <p:extLst>
              <p:ext uri="{D42A27DB-BD31-4B8C-83A1-F6EECF244321}">
                <p14:modId xmlns:p14="http://schemas.microsoft.com/office/powerpoint/2010/main" val="423379638"/>
              </p:ext>
            </p:extLst>
          </p:nvPr>
        </p:nvGraphicFramePr>
        <p:xfrm>
          <a:off x="923316" y="2735831"/>
          <a:ext cx="9479425" cy="3757025"/>
        </p:xfrm>
        <a:graphic>
          <a:graphicData uri="http://schemas.openxmlformats.org/drawingml/2006/table">
            <a:tbl>
              <a:tblPr>
                <a:noFill/>
                <a:tableStyleId>{08BD91FE-5E3E-4F8B-B55B-C25181CB841A}</a:tableStyleId>
              </a:tblPr>
              <a:tblGrid>
                <a:gridCol w="3228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50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28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Key Things to Remember</a:t>
                      </a:r>
                      <a:endParaRPr sz="18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496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Some Tips &amp; Tricks</a:t>
                      </a:r>
                      <a:endParaRPr sz="18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496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960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Name files according to proper file nomenclature</a:t>
                      </a:r>
                      <a:endParaRPr sz="2000" u="none" strike="noStrike" cap="none"/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YearTerm_NODE_DeliverableName_RD/FD_Version#</a:t>
                      </a:r>
                      <a:endParaRPr sz="2000" b="0" u="none" strike="noStrike" cap="none"/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0475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Follow deliverable template formatting</a:t>
                      </a:r>
                      <a:endParaRPr sz="2000" u="none" strike="noStrike" cap="none"/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Reference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DEVELOPedia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for the deliverable templates &amp; checklists.</a:t>
                      </a:r>
                      <a:endParaRPr sz="2000" b="0" u="none" strike="noStrike" cap="none" dirty="0"/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955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Review deliverables before submission</a:t>
                      </a:r>
                      <a:endParaRPr sz="2000" u="none" strike="noStrike" cap="none"/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1016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Quality of writing, style, accuracy, etc. </a:t>
                      </a:r>
                      <a:endParaRPr/>
                    </a:p>
                    <a:p>
                      <a:pPr marL="0" marR="0" lvl="0" indent="-1016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Incorporate feedback from Node leadership</a:t>
                      </a:r>
                      <a:endParaRPr/>
                    </a:p>
                    <a:p>
                      <a:pPr marL="0" marR="0" lvl="0" indent="-1016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Address edits &amp; comments from the PC team</a:t>
                      </a:r>
                      <a:endParaRPr/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3525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Submit deliverables on time</a:t>
                      </a:r>
                      <a:endParaRPr sz="2000" u="none" strike="noStrike" cap="none"/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Be mindful of deliverable deadlines.</a:t>
                      </a:r>
                      <a:endParaRPr sz="2000" b="0" u="none" strike="noStrike" cap="none" dirty="0"/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8" name="Google Shape;188;p8"/>
          <p:cNvSpPr txBox="1"/>
          <p:nvPr/>
        </p:nvSpPr>
        <p:spPr>
          <a:xfrm>
            <a:off x="838201" y="1765147"/>
            <a:ext cx="9564547" cy="2190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marR="0" lvl="0" indent="-22542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Deliverables communicate your project purpose, methodology, and results to a variety of audiences </a:t>
            </a:r>
            <a:endParaRPr/>
          </a:p>
          <a:p>
            <a:pPr marL="285750" marR="0" lvl="0" indent="-225425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Ensure that high-quality deliverables are created and submitted</a:t>
            </a:r>
            <a:endParaRPr/>
          </a:p>
          <a:p>
            <a:pPr marL="971550" marR="0" lvl="1" indent="-111125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6A7278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6A727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228B6FC-C9F4-4BD6-BF7B-557805FCDB96}"/>
              </a:ext>
            </a:extLst>
          </p:cNvPr>
          <p:cNvGrpSpPr/>
          <p:nvPr/>
        </p:nvGrpSpPr>
        <p:grpSpPr>
          <a:xfrm>
            <a:off x="10775708" y="22674"/>
            <a:ext cx="717868" cy="6821483"/>
            <a:chOff x="10775708" y="22674"/>
            <a:chExt cx="717868" cy="6821483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4A81844-ECC5-4485-96AB-FC8D99E8D6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9805" y="1553656"/>
              <a:ext cx="709675" cy="713232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5B53EC8A-DA8F-4DA9-8EBC-D506132988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9805" y="22674"/>
              <a:ext cx="709675" cy="713232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5BDBE405-CB2F-4BC0-9EB7-90C78A3607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9810" y="3850129"/>
              <a:ext cx="709665" cy="713232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7C4F4589-C22E-4399-90B2-D526056F808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80538" y="2319147"/>
              <a:ext cx="708209" cy="713232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14515E5A-44F8-4DC4-B84D-726A387B1B1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9802" y="3084638"/>
              <a:ext cx="709681" cy="713232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30154D23-18E8-41B5-B983-3B1494ABDD1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9805" y="788165"/>
              <a:ext cx="709675" cy="713232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9CCDC432-3ADA-4786-9748-6D638D3CA5B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9810" y="4615620"/>
              <a:ext cx="709665" cy="713232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955444B8-A7BB-4AC6-8056-AE3386B55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8026" y="5381111"/>
              <a:ext cx="713232" cy="713232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945287E6-0606-47CB-AAA0-0FB1EEB105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48" t="2359" r="1188" b="2741"/>
            <a:stretch/>
          </p:blipFill>
          <p:spPr>
            <a:xfrm>
              <a:off x="10775708" y="6130925"/>
              <a:ext cx="717868" cy="713232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570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A7278"/>
              </a:buClr>
              <a:buSzPts val="1400"/>
              <a:buFont typeface="Arial"/>
              <a:buNone/>
            </a:pPr>
            <a:r>
              <a:rPr lang="en-US" sz="1400">
                <a:latin typeface="Arial"/>
                <a:ea typeface="Arial"/>
                <a:cs typeface="Arial"/>
                <a:sym typeface="Arial"/>
              </a:rPr>
              <a:t>PROJECT TEAM</a:t>
            </a: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9"/>
          <p:cNvSpPr txBox="1">
            <a:spLocks noGrp="1"/>
          </p:cNvSpPr>
          <p:nvPr>
            <p:ph type="body" idx="1"/>
          </p:nvPr>
        </p:nvSpPr>
        <p:spPr>
          <a:xfrm>
            <a:off x="838199" y="984732"/>
            <a:ext cx="10712117" cy="820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95AC"/>
              </a:buClr>
              <a:buSzPts val="3200"/>
              <a:buNone/>
            </a:pPr>
            <a:r>
              <a:rPr lang="en-US" sz="3200"/>
              <a:t>Partner Engagement</a:t>
            </a:r>
            <a:endParaRPr sz="3200"/>
          </a:p>
        </p:txBody>
      </p:sp>
      <p:sp>
        <p:nvSpPr>
          <p:cNvPr id="205" name="Google Shape;205;p9"/>
          <p:cNvSpPr txBox="1"/>
          <p:nvPr/>
        </p:nvSpPr>
        <p:spPr>
          <a:xfrm>
            <a:off x="838201" y="1775905"/>
            <a:ext cx="9564547" cy="2190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marR="0" lvl="0" indent="-22542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DEVELOP projects are created to meet partners’ needs &amp; build capacity.</a:t>
            </a:r>
            <a:endParaRPr/>
          </a:p>
          <a:p>
            <a:pPr marL="285750" marR="0" lvl="0" indent="-225425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6A7278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6A7278"/>
                </a:solidFill>
                <a:latin typeface="Georgia"/>
                <a:ea typeface="Georgia"/>
                <a:cs typeface="Georgia"/>
                <a:sym typeface="Georgia"/>
              </a:rPr>
              <a:t>Always be honest with your partners. Do not be afraid to give them updates (good or bad) or ask them for assistance. </a:t>
            </a:r>
            <a:endParaRPr/>
          </a:p>
          <a:p>
            <a:pPr marL="971550" marR="0" lvl="1" indent="-111125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6A7278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6A727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graphicFrame>
        <p:nvGraphicFramePr>
          <p:cNvPr id="206" name="Google Shape;206;p9"/>
          <p:cNvGraphicFramePr/>
          <p:nvPr>
            <p:extLst>
              <p:ext uri="{D42A27DB-BD31-4B8C-83A1-F6EECF244321}">
                <p14:modId xmlns:p14="http://schemas.microsoft.com/office/powerpoint/2010/main" val="1874559598"/>
              </p:ext>
            </p:extLst>
          </p:nvPr>
        </p:nvGraphicFramePr>
        <p:xfrm>
          <a:off x="838199" y="2935655"/>
          <a:ext cx="9479425" cy="3698975"/>
        </p:xfrm>
        <a:graphic>
          <a:graphicData uri="http://schemas.openxmlformats.org/drawingml/2006/table">
            <a:tbl>
              <a:tblPr>
                <a:noFill/>
                <a:tableStyleId>{08BD91FE-5E3E-4F8B-B55B-C25181CB841A}</a:tableStyleId>
              </a:tblPr>
              <a:tblGrid>
                <a:gridCol w="3228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50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9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Key Things to Remember</a:t>
                      </a:r>
                      <a:endParaRPr sz="18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496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Some Tips &amp; Tricks</a:t>
                      </a:r>
                      <a:endParaRPr sz="18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496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3225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Maintain consistency</a:t>
                      </a:r>
                      <a:endParaRPr sz="2000" u="none" strike="noStrike" cap="none"/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Establish a regular schedule &amp; follow through.</a:t>
                      </a:r>
                      <a:endParaRPr sz="2000" b="0" u="none" strike="noStrike" cap="none"/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8775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Keep node leadership informed</a:t>
                      </a:r>
                      <a:endParaRPr sz="2000" u="none" strike="noStrike" cap="none"/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Include node leadership and your team on all partner communication (email &amp; telecon).</a:t>
                      </a:r>
                      <a:endParaRPr sz="2000" b="0" u="none" strike="noStrike" cap="none"/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8775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Represent your team &amp; DEVELOP at all times</a:t>
                      </a:r>
                      <a:endParaRPr sz="2000" u="none" strike="noStrike" cap="none"/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Always maintain professional email and telecon etiquette.</a:t>
                      </a:r>
                      <a:endParaRPr sz="2000" b="0" u="none" strike="noStrike" cap="none"/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900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Increase available data/resources</a:t>
                      </a:r>
                      <a:endParaRPr sz="2000" u="none" strike="noStrike" cap="none"/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Ask for any data/resources that partners may have that could be useful. And ask early!</a:t>
                      </a:r>
                      <a:endParaRPr sz="2000" b="0" u="none" strike="noStrike" cap="none" dirty="0"/>
                    </a:p>
                  </a:txBody>
                  <a:tcPr marL="95250" marR="95250" marT="95250" marB="9525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id="{CC05BCD2-0519-4C52-ABD7-BAF213A83C91}"/>
              </a:ext>
            </a:extLst>
          </p:cNvPr>
          <p:cNvGrpSpPr/>
          <p:nvPr/>
        </p:nvGrpSpPr>
        <p:grpSpPr>
          <a:xfrm>
            <a:off x="10775708" y="22674"/>
            <a:ext cx="717868" cy="6821483"/>
            <a:chOff x="10775708" y="22674"/>
            <a:chExt cx="717868" cy="6821483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2247F9E-458A-4669-8A43-37729F6B43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9805" y="1553656"/>
              <a:ext cx="709675" cy="713232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1964FD9-23AE-4100-B170-63A842D51FB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9805" y="22674"/>
              <a:ext cx="709675" cy="713232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B5AD9B88-369E-482E-BBC4-16B21B6B852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9810" y="3850129"/>
              <a:ext cx="709665" cy="713232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5C48E0F3-9DA5-4498-9DCB-574BA5050B2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80538" y="2319147"/>
              <a:ext cx="708209" cy="713232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9D5B89AA-C868-4638-AC0E-9C19424A86F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9802" y="3084638"/>
              <a:ext cx="709681" cy="713232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3C0F588B-7AAC-4E36-95F3-F36B285D0BB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9805" y="788165"/>
              <a:ext cx="709675" cy="713232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67A1C2B6-FB78-4A4A-A2D3-36FE5C06C7E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9810" y="4615620"/>
              <a:ext cx="709665" cy="713232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940400EE-FB78-4CE8-83C0-DAC6609A93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8026" y="5381111"/>
              <a:ext cx="713232" cy="713232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91EEBEDD-2F41-49EA-B9C0-DADA8D1BF0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48" t="2359" r="1188" b="2741"/>
            <a:stretch/>
          </p:blipFill>
          <p:spPr>
            <a:xfrm>
              <a:off x="10775708" y="6130925"/>
              <a:ext cx="717868" cy="713232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_Theme2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137B7158B5884495B75C774E6EAA67" ma:contentTypeVersion="12" ma:contentTypeDescription="Create a new document." ma:contentTypeScope="" ma:versionID="5e7b20921abae08b3fd7932cda7a1f89">
  <xsd:schema xmlns:xsd="http://www.w3.org/2001/XMLSchema" xmlns:xs="http://www.w3.org/2001/XMLSchema" xmlns:p="http://schemas.microsoft.com/office/2006/metadata/properties" xmlns:ns2="21e6a8e8-1dff-48a6-ab9b-8d556c6946c0" xmlns:ns3="7df78d0b-135a-4de7-9166-7c181cd87fb4" targetNamespace="http://schemas.microsoft.com/office/2006/metadata/properties" ma:root="true" ma:fieldsID="b867505f7651fa3182d86d8975d876a8" ns2:_="" ns3:_="">
    <xsd:import namespace="21e6a8e8-1dff-48a6-ab9b-8d556c6946c0"/>
    <xsd:import namespace="7df78d0b-135a-4de7-9166-7c181cd87fb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e6a8e8-1dff-48a6-ab9b-8d556c6946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f78d0b-135a-4de7-9166-7c181cd87fb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294AE31-6BEB-4A41-8FCC-AD1AD4FA7B0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A271585A-A0FD-4917-A6FE-AED291B4B64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DBF46B3-B1C0-47A9-87A1-5D733B497C9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1e6a8e8-1dff-48a6-ab9b-8d556c6946c0"/>
    <ds:schemaRef ds:uri="7df78d0b-135a-4de7-9166-7c181cd87f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1349</Words>
  <Application>Microsoft Office PowerPoint</Application>
  <PresentationFormat>Widescreen</PresentationFormat>
  <Paragraphs>167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Century Gothic</vt:lpstr>
      <vt:lpstr>Georgia</vt:lpstr>
      <vt:lpstr>Calibri</vt:lpstr>
      <vt:lpstr>1_Theme2</vt:lpstr>
      <vt:lpstr>PowerPoint Presentation</vt:lpstr>
      <vt:lpstr>PROJECT TEAM</vt:lpstr>
      <vt:lpstr>PROJECT TEAM</vt:lpstr>
      <vt:lpstr>PROJECT TEAM</vt:lpstr>
      <vt:lpstr>PROJECT TEAM</vt:lpstr>
      <vt:lpstr>PowerPoint Presentation</vt:lpstr>
      <vt:lpstr>PROJECT TEAM</vt:lpstr>
      <vt:lpstr>PROJECT TEAM</vt:lpstr>
      <vt:lpstr>PROJECT TEAM</vt:lpstr>
      <vt:lpstr>PROJECT TEAM</vt:lpstr>
      <vt:lpstr>PROJECT TEAM</vt:lpstr>
      <vt:lpstr>PowerPoint Presentation</vt:lpstr>
      <vt:lpstr>PROJECT TEAM</vt:lpstr>
      <vt:lpstr>PROJECT TEAM</vt:lpstr>
      <vt:lpstr>PROJECT TEAM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Dina Rosenblatt</dc:creator>
  <cp:lastModifiedBy>Clayton, Amanda L. (LARC-E3)[SSAI DEVELOP]</cp:lastModifiedBy>
  <cp:revision>5</cp:revision>
  <dcterms:created xsi:type="dcterms:W3CDTF">2019-10-30T16:09:36Z</dcterms:created>
  <dcterms:modified xsi:type="dcterms:W3CDTF">2022-06-06T01:41:50Z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0x010100AA137B7158B5884495B75C774E6EAA67</vt:lpwstr>
  </property>
</Properties>
</file>