
<file path=[Content_Types].xml><?xml version="1.0" encoding="utf-8"?>
<Types xmlns="http://schemas.openxmlformats.org/package/2006/content-types">
  <Default ContentType="application/vnd.openxmlformats-package.relationships+xml" Extension="rels"/>
  <Default ContentType="image/png" Extension="png"/>
  <Default ContentType="application/xml" Extension="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1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16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2.xml"/>
  <Override ContentType="application/vnd.openxmlformats-officedocument.presentationml.slide+xml" PartName="/ppt/slides/slide9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18.xml"/>
  <Override ContentType="application/vnd.openxmlformats-officedocument.presentationml.slide+xml" PartName="/ppt/slides/slide15.xml"/>
  <Override ContentType="application/vnd.openxmlformats-officedocument.presentationml.slide+xml" PartName="/ppt/slides/slide7.xml"/>
  <Override ContentType="application/vnd.openxmlformats-officedocument.presentationml.slide+xml" PartName="/ppt/slides/slide17.xml"/>
  <Override ContentType="application/vnd.openxmlformats-officedocument.presentationml.slide+xml" PartName="/ppt/slides/slide8.xml"/>
  <Override ContentType="application/vnd.openxmlformats-officedocument.presentationml.slide+xml" PartName="/ppt/slides/slide4.xml"/>
  <Override ContentType="application/vnd.openxmlformats-officedocument.presentationml.slide+xml" PartName="/ppt/slides/slide10.xml"/>
  <Override ContentType="application/vnd.openxmlformats-officedocument.presentationml.slide+xml" PartName="/ppt/slides/slide14.xml"/>
  <Override ContentType="application/vnd.openxmlformats-officedocument.presentationml.slide+xml" PartName="/ppt/slides/slide11.xml"/>
  <Override ContentType="application/vnd.openxmlformats-officedocument.presentationml.slide+xml" PartName="/ppt/slides/slide5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y="6858000" cx="12192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9" Type="http://schemas.openxmlformats.org/officeDocument/2006/relationships/slide" Target="slides/slide14.xml"/><Relationship Id="rId18" Type="http://schemas.openxmlformats.org/officeDocument/2006/relationships/slide" Target="slides/slide1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21" Type="http://schemas.openxmlformats.org/officeDocument/2006/relationships/slide" Target="slides/slide16.xml"/><Relationship Id="rId2" Type="http://schemas.openxmlformats.org/officeDocument/2006/relationships/presProps" Target="presProps.xml"/><Relationship Id="rId12" Type="http://schemas.openxmlformats.org/officeDocument/2006/relationships/slide" Target="slides/slide7.xml"/><Relationship Id="rId22" Type="http://schemas.openxmlformats.org/officeDocument/2006/relationships/slide" Target="slides/slide17.xml"/><Relationship Id="rId13" Type="http://schemas.openxmlformats.org/officeDocument/2006/relationships/slide" Target="slides/slide8.xml"/><Relationship Id="rId1" Type="http://schemas.openxmlformats.org/officeDocument/2006/relationships/theme" Target="theme/theme3.xml"/><Relationship Id="rId23" Type="http://schemas.openxmlformats.org/officeDocument/2006/relationships/slide" Target="slides/slide18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3" Type="http://schemas.openxmlformats.org/officeDocument/2006/relationships/tableStyles" Target="tableStyles.xml"/><Relationship Id="rId11" Type="http://schemas.openxmlformats.org/officeDocument/2006/relationships/slide" Target="slides/slide6.xml"/><Relationship Id="rId20" Type="http://schemas.openxmlformats.org/officeDocument/2006/relationships/slide" Target="slides/slide15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9" name="Shape 9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7" name="Shape 16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3" name="Shape 17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9" name="Shape 17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9" name="Shape 18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6" name="Shape 19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5" name="Shape 20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2" name="Shape 212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0" name="Shape 220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6" name="Shape 226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5" name="Shape 10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1" name="Shape 11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7" name="Shape 11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3" name="Shape 12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3" name="Shape 13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1" name="Shape 14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7" name="Shape 14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7" name="Shape 157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lt1"/>
              </a:gs>
              <a:gs pos="100000">
                <a:srgbClr val="D8D8D8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Shape 16"/>
          <p:cNvSpPr txBox="1"/>
          <p:nvPr>
            <p:ph type="ctrTitle"/>
          </p:nvPr>
        </p:nvSpPr>
        <p:spPr>
          <a:xfrm>
            <a:off x="1524000" y="1122362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indent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indent="0" marL="9144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indent="0" marL="1371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indent="0" marL="18288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1" type="subTitle"/>
          </p:nvPr>
        </p:nvSpPr>
        <p:spPr>
          <a:xfrm>
            <a:off x="1524000" y="3602037"/>
            <a:ext cx="9144000" cy="16557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C000"/>
              </a:buClr>
              <a:buFont typeface="Noto Symbol"/>
              <a:buNone/>
              <a:defRPr/>
            </a:lvl1pPr>
            <a:lvl2pPr indent="0" marL="4572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48235"/>
              </a:buClr>
              <a:buFont typeface="Noto Symbol"/>
              <a:buNone/>
              <a:defRPr/>
            </a:lvl2pPr>
            <a:lvl3pPr indent="0" marL="9144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B0F0"/>
              </a:buClr>
              <a:buFont typeface="Noto Symbol"/>
              <a:buNone/>
              <a:defRPr/>
            </a:lvl3pPr>
            <a:lvl4pPr indent="0" marL="13716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22860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6pPr>
            <a:lvl7pPr indent="0" marL="27432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7pPr>
            <a:lvl8pPr indent="0" marL="32004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8pPr>
            <a:lvl9pPr indent="0" marL="36576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spcAft>
                <a:spcPts val="0"/>
              </a:spcAft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buNone/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lt1"/>
              </a:gs>
              <a:gs pos="100000">
                <a:srgbClr val="D8D8D8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" name="Shape 82"/>
          <p:cNvSpPr txBox="1"/>
          <p:nvPr>
            <p:ph type="title"/>
          </p:nvPr>
        </p:nvSpPr>
        <p:spPr>
          <a:xfrm>
            <a:off x="838200" y="365125"/>
            <a:ext cx="10515599" cy="904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1371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1828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83" name="Shape 83"/>
          <p:cNvSpPr txBox="1"/>
          <p:nvPr>
            <p:ph idx="1" type="body"/>
          </p:nvPr>
        </p:nvSpPr>
        <p:spPr>
          <a:xfrm rot="5400000">
            <a:off x="3769518" y="-1407318"/>
            <a:ext cx="4652963" cy="10515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C000"/>
              </a:buClr>
              <a:buFont typeface="Noto Symbol"/>
              <a:buChar char="▪"/>
              <a:defRPr/>
            </a:lvl1pPr>
            <a:lvl2pPr indent="-76200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48235"/>
              </a:buClr>
              <a:buFont typeface="Noto Symbol"/>
              <a:buChar char="▪"/>
              <a:defRPr/>
            </a:lvl2pPr>
            <a:lvl3pPr indent="-101600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B0F0"/>
              </a:buClr>
              <a:buFont typeface="Noto Symbol"/>
              <a:buChar char="▪"/>
              <a:defRPr/>
            </a:lvl3pPr>
            <a:lvl4pPr indent="-114300" marL="1600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4pPr>
            <a:lvl5pPr indent="-114300" marL="2057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5pPr>
            <a:lvl6pPr indent="-114300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14300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14300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14300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84" name="Shape 84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85" name="Shape 8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spcAft>
                <a:spcPts val="0"/>
              </a:spcAft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86" name="Shape 86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buNone/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lt1"/>
              </a:gs>
              <a:gs pos="100000">
                <a:srgbClr val="D8D8D8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Shape 89"/>
          <p:cNvSpPr txBox="1"/>
          <p:nvPr>
            <p:ph type="title"/>
          </p:nvPr>
        </p:nvSpPr>
        <p:spPr>
          <a:xfrm rot="5400000">
            <a:off x="7133431" y="1956594"/>
            <a:ext cx="5811838" cy="2628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1371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1828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90" name="Shape 90"/>
          <p:cNvSpPr txBox="1"/>
          <p:nvPr>
            <p:ph idx="1" type="body"/>
          </p:nvPr>
        </p:nvSpPr>
        <p:spPr>
          <a:xfrm rot="5400000">
            <a:off x="1799431" y="-596105"/>
            <a:ext cx="5811838" cy="7734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C000"/>
              </a:buClr>
              <a:buFont typeface="Noto Symbol"/>
              <a:buChar char="▪"/>
              <a:defRPr/>
            </a:lvl1pPr>
            <a:lvl2pPr indent="-76200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48235"/>
              </a:buClr>
              <a:buFont typeface="Noto Symbol"/>
              <a:buChar char="▪"/>
              <a:defRPr/>
            </a:lvl2pPr>
            <a:lvl3pPr indent="-101600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B0F0"/>
              </a:buClr>
              <a:buFont typeface="Noto Symbol"/>
              <a:buChar char="▪"/>
              <a:defRPr/>
            </a:lvl3pPr>
            <a:lvl4pPr indent="-114300" marL="1600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4pPr>
            <a:lvl5pPr indent="-114300" marL="2057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5pPr>
            <a:lvl6pPr indent="-114300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14300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14300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14300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91" name="Shape 91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92" name="Shape 9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spcAft>
                <a:spcPts val="0"/>
              </a:spcAft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93" name="Shape 93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buNone/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lt1"/>
              </a:gs>
              <a:gs pos="100000">
                <a:srgbClr val="D8D8D8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" name="Shape 23"/>
          <p:cNvSpPr txBox="1"/>
          <p:nvPr>
            <p:ph type="title"/>
          </p:nvPr>
        </p:nvSpPr>
        <p:spPr>
          <a:xfrm>
            <a:off x="838200" y="365125"/>
            <a:ext cx="10515599" cy="904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x="838200" y="1524000"/>
            <a:ext cx="10515599" cy="4652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marL="228600" rtl="0">
              <a:spcBef>
                <a:spcPts val="0"/>
              </a:spcBef>
              <a:buFont typeface="Arial"/>
              <a:buChar char="•"/>
              <a:defRPr/>
            </a:lvl1pPr>
            <a:lvl2pPr indent="-76200" marL="685800" rtl="0">
              <a:spcBef>
                <a:spcPts val="0"/>
              </a:spcBef>
              <a:buClr>
                <a:schemeClr val="dk1"/>
              </a:buClr>
              <a:buFont typeface="Arial"/>
              <a:buChar char="•"/>
              <a:defRPr/>
            </a:lvl2pPr>
            <a:lvl3pPr indent="-101600" marL="1143000" rtl="0">
              <a:spcBef>
                <a:spcPts val="0"/>
              </a:spcBef>
              <a:buFont typeface="Arial"/>
              <a:buChar char="•"/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spcAft>
                <a:spcPts val="0"/>
              </a:spcAft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buNone/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lt1"/>
              </a:gs>
              <a:gs pos="100000">
                <a:srgbClr val="D8D8D8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" name="Shape 30"/>
          <p:cNvSpPr txBox="1"/>
          <p:nvPr>
            <p:ph type="title"/>
          </p:nvPr>
        </p:nvSpPr>
        <p:spPr>
          <a:xfrm>
            <a:off x="831850" y="1709738"/>
            <a:ext cx="10515599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831850" y="4589462"/>
            <a:ext cx="10515599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spcAft>
                <a:spcPts val="0"/>
              </a:spcAft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buNone/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lt1"/>
              </a:gs>
              <a:gs pos="100000">
                <a:srgbClr val="D8D8D8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838200" y="365125"/>
            <a:ext cx="10515599" cy="904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1371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1828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C000"/>
              </a:buClr>
              <a:buFont typeface="Noto Symbol"/>
              <a:buChar char="▪"/>
              <a:defRPr/>
            </a:lvl1pPr>
            <a:lvl2pPr indent="-76200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48235"/>
              </a:buClr>
              <a:buFont typeface="Noto Symbol"/>
              <a:buChar char="▪"/>
              <a:defRPr/>
            </a:lvl2pPr>
            <a:lvl3pPr indent="-101600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B0F0"/>
              </a:buClr>
              <a:buFont typeface="Noto Symbol"/>
              <a:buChar char="▪"/>
              <a:defRPr/>
            </a:lvl3pPr>
            <a:lvl4pPr indent="-114300" marL="1600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4pPr>
            <a:lvl5pPr indent="-114300" marL="2057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5pPr>
            <a:lvl6pPr indent="-114300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14300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14300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14300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C000"/>
              </a:buClr>
              <a:buFont typeface="Noto Symbol"/>
              <a:buChar char="▪"/>
              <a:defRPr/>
            </a:lvl1pPr>
            <a:lvl2pPr indent="-76200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48235"/>
              </a:buClr>
              <a:buFont typeface="Noto Symbol"/>
              <a:buChar char="▪"/>
              <a:defRPr/>
            </a:lvl2pPr>
            <a:lvl3pPr indent="-101600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B0F0"/>
              </a:buClr>
              <a:buFont typeface="Noto Symbol"/>
              <a:buChar char="▪"/>
              <a:defRPr/>
            </a:lvl3pPr>
            <a:lvl4pPr indent="-114300" marL="1600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4pPr>
            <a:lvl5pPr indent="-114300" marL="2057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5pPr>
            <a:lvl6pPr indent="-114300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14300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14300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14300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1" name="Shape 4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spcAft>
                <a:spcPts val="0"/>
              </a:spcAft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buNone/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lt1"/>
              </a:gs>
              <a:gs pos="100000">
                <a:srgbClr val="D8D8D8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" name="Shape 45"/>
          <p:cNvSpPr txBox="1"/>
          <p:nvPr>
            <p:ph type="title"/>
          </p:nvPr>
        </p:nvSpPr>
        <p:spPr>
          <a:xfrm>
            <a:off x="839787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1371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1828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839787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2" type="body"/>
          </p:nvPr>
        </p:nvSpPr>
        <p:spPr>
          <a:xfrm>
            <a:off x="839787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C000"/>
              </a:buClr>
              <a:buFont typeface="Noto Symbol"/>
              <a:buChar char="▪"/>
              <a:defRPr/>
            </a:lvl1pPr>
            <a:lvl2pPr indent="-76200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48235"/>
              </a:buClr>
              <a:buFont typeface="Noto Symbol"/>
              <a:buChar char="▪"/>
              <a:defRPr/>
            </a:lvl2pPr>
            <a:lvl3pPr indent="-101600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B0F0"/>
              </a:buClr>
              <a:buFont typeface="Noto Symbol"/>
              <a:buChar char="▪"/>
              <a:defRPr/>
            </a:lvl3pPr>
            <a:lvl4pPr indent="-114300" marL="1600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4pPr>
            <a:lvl5pPr indent="-114300" marL="2057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5pPr>
            <a:lvl6pPr indent="-114300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14300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14300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14300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48" name="Shape 48"/>
          <p:cNvSpPr txBox="1"/>
          <p:nvPr>
            <p:ph idx="3" type="body"/>
          </p:nvPr>
        </p:nvSpPr>
        <p:spPr>
          <a:xfrm>
            <a:off x="6172200" y="1681163"/>
            <a:ext cx="51831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49" name="Shape 49"/>
          <p:cNvSpPr txBox="1"/>
          <p:nvPr>
            <p:ph idx="4" type="body"/>
          </p:nvPr>
        </p:nvSpPr>
        <p:spPr>
          <a:xfrm>
            <a:off x="6172200" y="2505075"/>
            <a:ext cx="51831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C000"/>
              </a:buClr>
              <a:buFont typeface="Noto Symbol"/>
              <a:buChar char="▪"/>
              <a:defRPr/>
            </a:lvl1pPr>
            <a:lvl2pPr indent="-76200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48235"/>
              </a:buClr>
              <a:buFont typeface="Noto Symbol"/>
              <a:buChar char="▪"/>
              <a:defRPr/>
            </a:lvl2pPr>
            <a:lvl3pPr indent="-101600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B0F0"/>
              </a:buClr>
              <a:buFont typeface="Noto Symbol"/>
              <a:buChar char="▪"/>
              <a:defRPr/>
            </a:lvl3pPr>
            <a:lvl4pPr indent="-114300" marL="1600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4pPr>
            <a:lvl5pPr indent="-114300" marL="2057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5pPr>
            <a:lvl6pPr indent="-114300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14300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14300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14300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50" name="Shape 50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1" name="Shape 5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spcAft>
                <a:spcPts val="0"/>
              </a:spcAft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buNone/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lt1"/>
              </a:gs>
              <a:gs pos="100000">
                <a:srgbClr val="D8D8D8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Shape 55"/>
          <p:cNvSpPr txBox="1"/>
          <p:nvPr>
            <p:ph type="title"/>
          </p:nvPr>
        </p:nvSpPr>
        <p:spPr>
          <a:xfrm>
            <a:off x="838200" y="365125"/>
            <a:ext cx="10515599" cy="904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1371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1828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56" name="Shape 56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7" name="Shape 5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spcAft>
                <a:spcPts val="0"/>
              </a:spcAft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8" name="Shape 58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buNone/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lt1"/>
              </a:gs>
              <a:gs pos="100000">
                <a:srgbClr val="D8D8D8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Shape 61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2" name="Shape 6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spcAft>
                <a:spcPts val="0"/>
              </a:spcAft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3" name="Shape 63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buNone/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lt1"/>
              </a:gs>
              <a:gs pos="100000">
                <a:srgbClr val="D8D8D8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" name="Shape 66"/>
          <p:cNvSpPr txBox="1"/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8" name="Shape 68"/>
          <p:cNvSpPr txBox="1"/>
          <p:nvPr>
            <p:ph idx="2" type="body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69" name="Shape 69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0" name="Shape 7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spcAft>
                <a:spcPts val="0"/>
              </a:spcAft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1" name="Shape 71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buNone/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lt1"/>
              </a:gs>
              <a:gs pos="100000">
                <a:srgbClr val="D8D8D8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Shape 74"/>
          <p:cNvSpPr txBox="1"/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75" name="Shape 75"/>
          <p:cNvSpPr/>
          <p:nvPr>
            <p:ph idx="2" type="pic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spcAft>
                <a:spcPts val="0"/>
              </a:spcAft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buNone/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3" Type="http://schemas.openxmlformats.org/officeDocument/2006/relationships/slideLayout" Target="../slideLayouts/slideLayout3.xml"/><Relationship Id="rId9" Type="http://schemas.openxmlformats.org/officeDocument/2006/relationships/slideLayout" Target="../slideLayouts/slideLayout9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lt1"/>
              </a:gs>
              <a:gs pos="100000">
                <a:srgbClr val="D8D8D8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Shape 6"/>
          <p:cNvSpPr txBox="1"/>
          <p:nvPr>
            <p:ph type="title"/>
          </p:nvPr>
        </p:nvSpPr>
        <p:spPr>
          <a:xfrm>
            <a:off x="838200" y="365125"/>
            <a:ext cx="10515599" cy="904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indent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indent="0" marL="9144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indent="0" marL="1371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indent="0" marL="18288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838200" y="1524000"/>
            <a:ext cx="10515599" cy="4652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C000"/>
              </a:buClr>
              <a:buFont typeface="Noto Symbol"/>
              <a:buChar char="▪"/>
              <a:defRPr/>
            </a:lvl1pPr>
            <a:lvl2pPr indent="-76200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48235"/>
              </a:buClr>
              <a:buFont typeface="Noto Symbol"/>
              <a:buChar char="▪"/>
              <a:defRPr/>
            </a:lvl2pPr>
            <a:lvl3pPr indent="-101600" marL="1143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B0F0"/>
              </a:buClr>
              <a:buFont typeface="Noto Symbol"/>
              <a:buChar char="▪"/>
              <a:defRPr/>
            </a:lvl3pPr>
            <a:lvl4pPr indent="-114300" marL="1600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4pPr>
            <a:lvl5pPr indent="-114300" marL="2057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5pPr>
            <a:lvl6pPr indent="-114300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14300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14300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14300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spcAft>
                <a:spcPts val="0"/>
              </a:spcAft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buNone/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  <p:sp>
        <p:nvSpPr>
          <p:cNvPr id="11" name="Shape 11"/>
          <p:cNvSpPr/>
          <p:nvPr/>
        </p:nvSpPr>
        <p:spPr>
          <a:xfrm>
            <a:off x="12103100" y="0"/>
            <a:ext cx="88900" cy="26162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Shape 12"/>
          <p:cNvSpPr/>
          <p:nvPr/>
        </p:nvSpPr>
        <p:spPr>
          <a:xfrm>
            <a:off x="12103100" y="2616200"/>
            <a:ext cx="88900" cy="1803400"/>
          </a:xfrm>
          <a:prstGeom prst="rect">
            <a:avLst/>
          </a:prstGeom>
          <a:solidFill>
            <a:srgbClr val="548135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Shape 13"/>
          <p:cNvSpPr/>
          <p:nvPr/>
        </p:nvSpPr>
        <p:spPr>
          <a:xfrm>
            <a:off x="12103100" y="4419600"/>
            <a:ext cx="88900" cy="243839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4.png"/></Relationships>
</file>

<file path=ppt/slides/_rels/slide1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evpedia.developexchange.com/dv/index.php?title=Dnppy#GitHub_for_DEVELOP" TargetMode="External"/><Relationship Id="rId3" Type="http://schemas.openxmlformats.org/officeDocument/2006/relationships/hyperlink" Target="http://www.git-tower.com/learn/git/ebook/command-line/basics/why-use-version-control" TargetMode="External"/><Relationship Id="rId6" Type="http://schemas.openxmlformats.org/officeDocument/2006/relationships/hyperlink" Target="https://training.github.com/kit/downloads/github-git-cheat-sheet.pdf" TargetMode="External"/><Relationship Id="rId5" Type="http://schemas.openxmlformats.org/officeDocument/2006/relationships/hyperlink" Target="https://guides.github.com/" TargetMode="External"/></Relationships>
</file>

<file path=ppt/slides/_rels/slide1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05.png"/><Relationship Id="rId3" Type="http://schemas.openxmlformats.org/officeDocument/2006/relationships/image" Target="../media/image06.png"/></Relationships>
</file>

<file path=ppt/slides/_rels/slide1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7.png"/></Relationships>
</file>

<file path=ppt/slides/_rels/slide1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8.png"/></Relationships>
</file>

<file path=ppt/slides/_rels/slide1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8.png"/></Relationships>
</file>

<file path=ppt/slides/_rels/slide1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8.png"/></Relationships>
</file>

<file path=ppt/slides/_rels/slide1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3" Type="http://schemas.openxmlformats.org/officeDocument/2006/relationships/hyperlink" Target="http://www.devpedia.developexchange.com/dv/index.php?title=Dnppy" TargetMode="External"/></Relationships>
</file>

<file path=ppt/slides/_rels/slide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00.png"/><Relationship Id="rId3" Type="http://schemas.openxmlformats.org/officeDocument/2006/relationships/image" Target="../media/image01.png"/></Relationships>
</file>

<file path=ppt/slides/_rels/slide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02.png"/><Relationship Id="rId3" Type="http://schemas.openxmlformats.org/officeDocument/2006/relationships/hyperlink" Target="https://github.com/nasa/dnppy" TargetMode="External"/></Relationships>
</file>

<file path=ppt/slides/_rels/slide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09.png"/><Relationship Id="rId3" Type="http://schemas.openxmlformats.org/officeDocument/2006/relationships/hyperlink" Target="https://github.com/nasa/dnppy/releases" TargetMode="External"/></Relationships>
</file>

<file path=ppt/slides/_rels/slide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ctrTitle"/>
          </p:nvPr>
        </p:nvSpPr>
        <p:spPr>
          <a:xfrm>
            <a:off x="1524000" y="1122362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baseline="0" i="0" lang="en-US" sz="6000" u="none" cap="none" strike="noStrike">
                <a:solidFill>
                  <a:srgbClr val="7030A0"/>
                </a:solidFill>
                <a:latin typeface="Consolas"/>
                <a:ea typeface="Consolas"/>
                <a:cs typeface="Consolas"/>
                <a:sym typeface="Consolas"/>
              </a:rPr>
              <a:t>dnppy</a:t>
            </a:r>
            <a:r>
              <a:rPr b="1" baseline="0" i="0" lang="en-US" sz="6000" u="none" cap="none" strike="noStrike">
                <a:solidFill>
                  <a:srgbClr val="FFC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1" baseline="0" i="0" lang="en-US" sz="6000" u="none" cap="none" strike="noStrik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+ </a:t>
            </a:r>
            <a:r>
              <a:rPr b="1" baseline="0" i="0" lang="en-US" sz="6000" u="none" cap="none" strike="noStrike">
                <a:solidFill>
                  <a:srgbClr val="548135"/>
                </a:solidFill>
                <a:latin typeface="Consolas"/>
                <a:ea typeface="Consolas"/>
                <a:cs typeface="Consolas"/>
                <a:sym typeface="Consolas"/>
              </a:rPr>
              <a:t>GitHub</a:t>
            </a:r>
          </a:p>
        </p:txBody>
      </p:sp>
      <p:sp>
        <p:nvSpPr>
          <p:cNvPr id="96" name="Shape 96"/>
          <p:cNvSpPr txBox="1"/>
          <p:nvPr>
            <p:ph idx="1" type="subTitle"/>
          </p:nvPr>
        </p:nvSpPr>
        <p:spPr>
          <a:xfrm>
            <a:off x="1524000" y="3602037"/>
            <a:ext cx="9144000" cy="18716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25000"/>
              <a:buFont typeface="Noto Symbol"/>
              <a:buNone/>
            </a:pPr>
            <a:r>
              <a:rPr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 Introduction to python programming and </a:t>
            </a: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25000"/>
              <a:buFont typeface="Noto Symbol"/>
              <a:buNone/>
            </a:pPr>
            <a:r>
              <a:rPr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software development </a:t>
            </a:r>
            <a:r>
              <a:rPr b="0" baseline="0" i="0" lang="en-US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DEVELOP participants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/>
          <p:nvPr>
            <p:ph type="title"/>
          </p:nvPr>
        </p:nvSpPr>
        <p:spPr>
          <a:xfrm>
            <a:off x="838200" y="365125"/>
            <a:ext cx="10515599" cy="904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baseline="0" i="0" lang="en-US" sz="5000" u="none" cap="none" strike="noStrik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Issues</a:t>
            </a:r>
          </a:p>
        </p:txBody>
      </p:sp>
      <p:sp>
        <p:nvSpPr>
          <p:cNvPr id="160" name="Shape 160"/>
          <p:cNvSpPr txBox="1"/>
          <p:nvPr>
            <p:ph idx="1" type="body"/>
          </p:nvPr>
        </p:nvSpPr>
        <p:spPr>
          <a:xfrm>
            <a:off x="838200" y="1524000"/>
            <a:ext cx="3591000" cy="55322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860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Help integrated into </a:t>
            </a:r>
            <a:r>
              <a:rPr b="1" lang="en-US" sz="2800">
                <a:solidFill>
                  <a:srgbClr val="548135"/>
                </a:solidFill>
                <a:latin typeface="Consolas"/>
                <a:ea typeface="Consolas"/>
                <a:cs typeface="Consolas"/>
                <a:sym typeface="Consolas"/>
              </a:rPr>
              <a:t>GitHub</a:t>
            </a: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issue tracker</a:t>
            </a:r>
          </a:p>
          <a:p>
            <a:pPr indent="-22860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requesting help, new functionality, reporting bugs, etc</a:t>
            </a:r>
          </a:p>
          <a:p>
            <a:pPr indent="-22860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Tightly integrated with code development</a:t>
            </a:r>
          </a:p>
          <a:p>
            <a:pPr indent="-22860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the                 tag when submitting help issues</a:t>
            </a:r>
          </a:p>
        </p:txBody>
      </p:sp>
      <p:pic>
        <p:nvPicPr>
          <p:cNvPr id="161" name="Shape 16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38662" y="1325562"/>
            <a:ext cx="7315200" cy="5532436"/>
          </a:xfrm>
          <a:prstGeom prst="rect">
            <a:avLst/>
          </a:prstGeom>
          <a:noFill/>
          <a:ln>
            <a:noFill/>
          </a:ln>
        </p:spPr>
      </p:pic>
      <p:sp>
        <p:nvSpPr>
          <p:cNvPr id="162" name="Shape 162"/>
          <p:cNvSpPr/>
          <p:nvPr/>
        </p:nvSpPr>
        <p:spPr>
          <a:xfrm>
            <a:off x="11439525" y="2717800"/>
            <a:ext cx="292100" cy="292100"/>
          </a:xfrm>
          <a:prstGeom prst="rect">
            <a:avLst/>
          </a:prstGeom>
          <a:noFill/>
          <a:ln cap="flat" cmpd="sng" w="38100">
            <a:solidFill>
              <a:srgbClr val="0070C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Shape 163"/>
          <p:cNvSpPr/>
          <p:nvPr/>
        </p:nvSpPr>
        <p:spPr>
          <a:xfrm>
            <a:off x="2343075" y="5031575"/>
            <a:ext cx="1168499" cy="342899"/>
          </a:xfrm>
          <a:prstGeom prst="rect">
            <a:avLst/>
          </a:prstGeom>
          <a:solidFill>
            <a:srgbClr val="159818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baseline="0" i="0" lang="en-US" sz="2800" u="none" cap="none" strike="noStrike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help!</a:t>
            </a:r>
          </a:p>
        </p:txBody>
      </p:sp>
      <p:cxnSp>
        <p:nvCxnSpPr>
          <p:cNvPr id="164" name="Shape 164"/>
          <p:cNvCxnSpPr>
            <a:endCxn id="162" idx="3"/>
          </p:cNvCxnSpPr>
          <p:nvPr/>
        </p:nvCxnSpPr>
        <p:spPr>
          <a:xfrm>
            <a:off x="3166925" y="869149"/>
            <a:ext cx="8564700" cy="1994700"/>
          </a:xfrm>
          <a:prstGeom prst="bentConnector3">
            <a:avLst>
              <a:gd fmla="val 102780" name="adj1"/>
            </a:avLst>
          </a:prstGeom>
          <a:noFill/>
          <a:ln cap="flat" cmpd="sng" w="38100">
            <a:solidFill>
              <a:srgbClr val="0070C0"/>
            </a:solidFill>
            <a:prstDash val="solid"/>
            <a:miter/>
            <a:headEnd len="med" w="med" type="none"/>
            <a:tailEnd len="lg" w="lg" type="triangle"/>
          </a:ln>
        </p:spPr>
      </p:cxn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/>
          <p:nvPr>
            <p:ph type="ctrTitle"/>
          </p:nvPr>
        </p:nvSpPr>
        <p:spPr>
          <a:xfrm>
            <a:off x="1524000" y="1122362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baseline="0" i="0" lang="en-US" sz="6000" u="none" cap="none" strike="noStrike">
                <a:solidFill>
                  <a:srgbClr val="548135"/>
                </a:solidFill>
                <a:latin typeface="Consolas"/>
                <a:ea typeface="Consolas"/>
                <a:cs typeface="Consolas"/>
                <a:sym typeface="Consolas"/>
              </a:rPr>
              <a:t>GitHub</a:t>
            </a:r>
          </a:p>
        </p:txBody>
      </p:sp>
      <p:sp>
        <p:nvSpPr>
          <p:cNvPr id="170" name="Shape 170"/>
          <p:cNvSpPr txBox="1"/>
          <p:nvPr>
            <p:ph idx="1" type="subTitle"/>
          </p:nvPr>
        </p:nvSpPr>
        <p:spPr>
          <a:xfrm>
            <a:off x="1524000" y="3602037"/>
            <a:ext cx="9144000" cy="16557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25000"/>
              <a:buFont typeface="Noto Symbol"/>
              <a:buNone/>
            </a:pPr>
            <a:r>
              <a:rPr b="0" baseline="0" i="0" lang="en-US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Collaborative software </a:t>
            </a:r>
          </a:p>
          <a:p>
            <a:pPr indent="0" lvl="0" mar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C000"/>
              </a:buClr>
              <a:buSzPct val="25000"/>
              <a:buFont typeface="Noto Symbol"/>
              <a:buNone/>
            </a:pPr>
            <a:r>
              <a:rPr b="0" baseline="0" i="0" lang="en-US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development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/>
          <p:nvPr>
            <p:ph type="title"/>
          </p:nvPr>
        </p:nvSpPr>
        <p:spPr>
          <a:xfrm>
            <a:off x="838200" y="365125"/>
            <a:ext cx="10515599" cy="904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baseline="0" i="0" lang="en-US" sz="5000" u="none" cap="none" strike="noStrik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Info + Reference</a:t>
            </a:r>
          </a:p>
        </p:txBody>
      </p:sp>
      <p:sp>
        <p:nvSpPr>
          <p:cNvPr id="176" name="Shape 176"/>
          <p:cNvSpPr txBox="1"/>
          <p:nvPr>
            <p:ph idx="1" type="body"/>
          </p:nvPr>
        </p:nvSpPr>
        <p:spPr>
          <a:xfrm>
            <a:off x="838200" y="1524000"/>
            <a:ext cx="10515599" cy="49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specific use of </a:t>
            </a:r>
            <a:r>
              <a:rPr b="1" lang="en-US" sz="2800">
                <a:solidFill>
                  <a:srgbClr val="548135"/>
                </a:solidFill>
                <a:latin typeface="Consolas"/>
                <a:ea typeface="Consolas"/>
                <a:cs typeface="Consolas"/>
                <a:sym typeface="Consolas"/>
              </a:rPr>
              <a:t>GitHub</a:t>
            </a: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intended for teams with substantial software component to their projects final products, and some introductory level programming skills already on the team.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8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Why should you use a version control system </a:t>
            </a: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like Git?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Detailed guide on </a:t>
            </a:r>
            <a:r>
              <a:rPr b="0" baseline="0" i="0" lang="en-US" sz="28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DEVELOPedia</a:t>
            </a: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on the </a:t>
            </a:r>
            <a:r>
              <a:rPr b="1" baseline="0" i="0" lang="en-US" sz="2800" u="none" cap="none" strike="noStrike">
                <a:solidFill>
                  <a:srgbClr val="7030A0"/>
                </a:solidFill>
                <a:latin typeface="Consolas"/>
                <a:ea typeface="Consolas"/>
                <a:cs typeface="Consolas"/>
                <a:sym typeface="Consolas"/>
              </a:rPr>
              <a:t>dnppy</a:t>
            </a: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page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Several </a:t>
            </a:r>
            <a:r>
              <a:rPr b="0" baseline="0" i="0" lang="en-US" sz="28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guides</a:t>
            </a: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exist to help understand the concept of configuration management and version control systems like Git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Consult this </a:t>
            </a:r>
            <a:r>
              <a:rPr b="0" baseline="0" i="0" lang="en-US" sz="28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6"/>
              </a:rPr>
              <a:t>cheat sheet</a:t>
            </a: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for Git shell commands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/>
          <p:nvPr>
            <p:ph type="title"/>
          </p:nvPr>
        </p:nvSpPr>
        <p:spPr>
          <a:xfrm>
            <a:off x="838200" y="365125"/>
            <a:ext cx="10515599" cy="904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baseline="0" i="0" lang="en-US" sz="5000" u="none" cap="none" strike="noStrik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Setting up the team</a:t>
            </a:r>
          </a:p>
        </p:txBody>
      </p:sp>
      <p:sp>
        <p:nvSpPr>
          <p:cNvPr id="182" name="Shape 182"/>
          <p:cNvSpPr txBox="1"/>
          <p:nvPr>
            <p:ph idx="1" type="body"/>
          </p:nvPr>
        </p:nvSpPr>
        <p:spPr>
          <a:xfrm>
            <a:off x="838200" y="1524000"/>
            <a:ext cx="10515599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860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Each team member creates a </a:t>
            </a:r>
            <a:r>
              <a:rPr b="1" baseline="0" i="0" lang="en-US" sz="2800" u="none" cap="none" strike="noStrike">
                <a:solidFill>
                  <a:srgbClr val="548135"/>
                </a:solidFill>
                <a:latin typeface="Consolas"/>
                <a:ea typeface="Consolas"/>
                <a:cs typeface="Consolas"/>
                <a:sym typeface="Consolas"/>
              </a:rPr>
              <a:t>GitHub</a:t>
            </a: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profile</a:t>
            </a:r>
          </a:p>
          <a:p>
            <a:pPr indent="-228600" lvl="0" marL="228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Team lead forms a new organization</a:t>
            </a:r>
          </a:p>
          <a:p>
            <a:pPr indent="-228600" lvl="0" marL="228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From the </a:t>
            </a:r>
            <a:r>
              <a:rPr b="1" baseline="0" i="0" lang="en-US" sz="2800" u="none" cap="none" strike="noStrike">
                <a:solidFill>
                  <a:srgbClr val="7030A0"/>
                </a:solidFill>
                <a:latin typeface="Consolas"/>
                <a:ea typeface="Consolas"/>
                <a:cs typeface="Consolas"/>
                <a:sym typeface="Consolas"/>
              </a:rPr>
              <a:t>dnppy </a:t>
            </a: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page, fork a copy for your organization</a:t>
            </a:r>
          </a:p>
          <a:p>
            <a:pPr indent="-50800" lvl="0" marL="228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Download the </a:t>
            </a:r>
            <a:r>
              <a:rPr b="1" baseline="0" i="0" lang="en-US" sz="2800" u="none" cap="none" strike="noStrike">
                <a:solidFill>
                  <a:srgbClr val="548135"/>
                </a:solidFill>
                <a:latin typeface="Consolas"/>
                <a:ea typeface="Consolas"/>
                <a:cs typeface="Consolas"/>
                <a:sym typeface="Consolas"/>
              </a:rPr>
              <a:t>GitHub </a:t>
            </a: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Windows client on each team members PC and clone the organization copy of </a:t>
            </a:r>
            <a:r>
              <a:rPr b="1" baseline="0" i="0" lang="en-US" sz="2800" u="none" cap="none" strike="noStrike">
                <a:solidFill>
                  <a:srgbClr val="7030A0"/>
                </a:solidFill>
                <a:latin typeface="Consolas"/>
                <a:ea typeface="Consolas"/>
                <a:cs typeface="Consolas"/>
                <a:sym typeface="Consolas"/>
              </a:rPr>
              <a:t>dnppy</a:t>
            </a:r>
          </a:p>
          <a:p>
            <a:pPr indent="-228600" lvl="0" marL="228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Teams can create separate branches within their fork if they wish, but it is not necessary. </a:t>
            </a:r>
          </a:p>
        </p:txBody>
      </p:sp>
      <p:pic>
        <p:nvPicPr>
          <p:cNvPr id="183" name="Shape 183"/>
          <p:cNvPicPr preferRelativeResize="0"/>
          <p:nvPr/>
        </p:nvPicPr>
        <p:blipFill rotWithShape="1">
          <a:blip r:embed="rId3">
            <a:alphaModFix/>
          </a:blip>
          <a:srcRect b="39680" l="0" r="0" t="0"/>
          <a:stretch/>
        </p:blipFill>
        <p:spPr>
          <a:xfrm>
            <a:off x="9367838" y="1446212"/>
            <a:ext cx="2409900" cy="11318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Shape 184"/>
          <p:cNvPicPr preferRelativeResize="0"/>
          <p:nvPr/>
        </p:nvPicPr>
        <p:blipFill rotWithShape="1">
          <a:blip r:embed="rId4">
            <a:alphaModFix/>
          </a:blip>
          <a:srcRect b="0" l="63158" r="0" t="0"/>
          <a:stretch/>
        </p:blipFill>
        <p:spPr>
          <a:xfrm>
            <a:off x="1163637" y="3165475"/>
            <a:ext cx="3559200" cy="534899"/>
          </a:xfrm>
          <a:prstGeom prst="rect">
            <a:avLst/>
          </a:prstGeom>
          <a:noFill/>
          <a:ln>
            <a:noFill/>
          </a:ln>
        </p:spPr>
      </p:pic>
      <p:sp>
        <p:nvSpPr>
          <p:cNvPr id="185" name="Shape 185"/>
          <p:cNvSpPr/>
          <p:nvPr/>
        </p:nvSpPr>
        <p:spPr>
          <a:xfrm>
            <a:off x="3673475" y="3287712"/>
            <a:ext cx="901799" cy="265199"/>
          </a:xfrm>
          <a:prstGeom prst="rect">
            <a:avLst/>
          </a:prstGeom>
          <a:noFill/>
          <a:ln cap="flat" cmpd="sng" w="38100">
            <a:solidFill>
              <a:srgbClr val="0070C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86" name="Shape 186"/>
          <p:cNvCxnSpPr>
            <a:endCxn id="183" idx="1"/>
          </p:cNvCxnSpPr>
          <p:nvPr/>
        </p:nvCxnSpPr>
        <p:spPr>
          <a:xfrm flipH="1" rot="10800000">
            <a:off x="6492938" y="2012162"/>
            <a:ext cx="2874900" cy="350700"/>
          </a:xfrm>
          <a:prstGeom prst="bentConnector3">
            <a:avLst>
              <a:gd fmla="val 86716" name="adj1"/>
            </a:avLst>
          </a:prstGeom>
          <a:noFill/>
          <a:ln cap="flat" cmpd="sng" w="38100">
            <a:solidFill>
              <a:srgbClr val="0070C0"/>
            </a:solidFill>
            <a:prstDash val="solid"/>
            <a:miter/>
            <a:headEnd len="med" w="med" type="none"/>
            <a:tailEnd len="lg" w="lg" type="triangle"/>
          </a:ln>
        </p:spPr>
      </p:cxn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/>
          <p:nvPr>
            <p:ph type="title"/>
          </p:nvPr>
        </p:nvSpPr>
        <p:spPr>
          <a:xfrm>
            <a:off x="838200" y="365125"/>
            <a:ext cx="10515599" cy="904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baseline="0" i="0" lang="en-US" sz="5000" u="none" cap="none" strike="noStrik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Adding your project</a:t>
            </a:r>
          </a:p>
        </p:txBody>
      </p:sp>
      <p:sp>
        <p:nvSpPr>
          <p:cNvPr id="192" name="Shape 192"/>
          <p:cNvSpPr txBox="1"/>
          <p:nvPr>
            <p:ph idx="1" type="body"/>
          </p:nvPr>
        </p:nvSpPr>
        <p:spPr>
          <a:xfrm>
            <a:off x="838200" y="1524000"/>
            <a:ext cx="10515599" cy="4652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 a project folder with the name</a:t>
            </a: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“Node-Year-ProjectID” under </a:t>
            </a:r>
            <a:r>
              <a:rPr b="1" baseline="0" i="0" lang="en-US" sz="28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\undeployed\proj_code\ </a:t>
            </a: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your local clone of </a:t>
            </a:r>
            <a:r>
              <a:rPr b="1" baseline="0" i="0" lang="en-US" sz="2800" u="none" cap="none" strike="noStrike">
                <a:solidFill>
                  <a:srgbClr val="7030A0"/>
                </a:solidFill>
                <a:latin typeface="Consolas"/>
                <a:ea typeface="Consolas"/>
                <a:cs typeface="Consolas"/>
                <a:sym typeface="Consolas"/>
              </a:rPr>
              <a:t>dnppy</a:t>
            </a:r>
          </a:p>
          <a:p>
            <a:pPr indent="-508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baseline="0" i="0" sz="2800" u="none" cap="none" strike="noStrike">
              <a:solidFill>
                <a:srgbClr val="7030A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508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baseline="0" i="0" sz="2800" u="none" cap="none" strike="noStrike">
              <a:solidFill>
                <a:srgbClr val="7030A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508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baseline="0" i="0" sz="2800" u="none" cap="none" strike="noStrike">
              <a:solidFill>
                <a:srgbClr val="7030A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508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baseline="0" i="0" sz="2800" u="none" cap="none" strike="noStrike">
              <a:solidFill>
                <a:srgbClr val="7030A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508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baseline="0" i="0" sz="2800" u="none" cap="none" strike="noStrike">
              <a:solidFill>
                <a:srgbClr val="7030A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508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3" name="Shape 19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84312" y="2952750"/>
            <a:ext cx="8948699" cy="2495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/>
          <p:nvPr>
            <p:ph type="title"/>
          </p:nvPr>
        </p:nvSpPr>
        <p:spPr>
          <a:xfrm>
            <a:off x="838200" y="365125"/>
            <a:ext cx="10515599" cy="904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baseline="0" i="0" lang="en-US" sz="5000" u="none" cap="none" strike="noStrik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First commit</a:t>
            </a:r>
          </a:p>
        </p:txBody>
      </p:sp>
      <p:sp>
        <p:nvSpPr>
          <p:cNvPr id="199" name="Shape 199"/>
          <p:cNvSpPr txBox="1"/>
          <p:nvPr>
            <p:ph idx="1" type="body"/>
          </p:nvPr>
        </p:nvSpPr>
        <p:spPr>
          <a:xfrm>
            <a:off x="838200" y="1524000"/>
            <a:ext cx="10970099" cy="2628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After the first file has been added, the option to “Commit” will appear in your </a:t>
            </a:r>
            <a:r>
              <a:rPr b="1" baseline="0" i="0" lang="en-US" sz="2800" u="none" cap="none" strike="noStrike">
                <a:solidFill>
                  <a:srgbClr val="548135"/>
                </a:solidFill>
                <a:latin typeface="Consolas"/>
                <a:ea typeface="Consolas"/>
                <a:cs typeface="Consolas"/>
                <a:sym typeface="Consolas"/>
              </a:rPr>
              <a:t>GitHub</a:t>
            </a: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desktop client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Fill out the commit fields, make the commit, then “sync” in the top right corner.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Team members will then be able to “sync” </a:t>
            </a: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update their repositories!</a:t>
            </a:r>
          </a:p>
        </p:txBody>
      </p:sp>
      <p:pic>
        <p:nvPicPr>
          <p:cNvPr id="200" name="Shape 20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04900" y="4152900"/>
            <a:ext cx="9612313" cy="2705100"/>
          </a:xfrm>
          <a:prstGeom prst="rect">
            <a:avLst/>
          </a:prstGeom>
          <a:noFill/>
          <a:ln>
            <a:noFill/>
          </a:ln>
        </p:spPr>
      </p:pic>
      <p:sp>
        <p:nvSpPr>
          <p:cNvPr id="201" name="Shape 201"/>
          <p:cNvSpPr/>
          <p:nvPr/>
        </p:nvSpPr>
        <p:spPr>
          <a:xfrm>
            <a:off x="9639300" y="4470400"/>
            <a:ext cx="587374" cy="263525"/>
          </a:xfrm>
          <a:prstGeom prst="rect">
            <a:avLst/>
          </a:prstGeom>
          <a:noFill/>
          <a:ln cap="flat" cmpd="sng" w="38100">
            <a:solidFill>
              <a:srgbClr val="0070C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" name="Shape 202"/>
          <p:cNvSpPr/>
          <p:nvPr/>
        </p:nvSpPr>
        <p:spPr>
          <a:xfrm>
            <a:off x="2552700" y="4864100"/>
            <a:ext cx="2832099" cy="1993900"/>
          </a:xfrm>
          <a:prstGeom prst="rect">
            <a:avLst/>
          </a:prstGeom>
          <a:noFill/>
          <a:ln cap="flat" cmpd="sng" w="38100">
            <a:solidFill>
              <a:srgbClr val="0070C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/>
          <p:nvPr>
            <p:ph type="title"/>
          </p:nvPr>
        </p:nvSpPr>
        <p:spPr>
          <a:xfrm>
            <a:off x="838200" y="365125"/>
            <a:ext cx="10515599" cy="9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5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Development</a:t>
            </a:r>
          </a:p>
        </p:txBody>
      </p:sp>
      <p:sp>
        <p:nvSpPr>
          <p:cNvPr id="208" name="Shape 208"/>
          <p:cNvSpPr txBox="1"/>
          <p:nvPr>
            <p:ph idx="1" type="body"/>
          </p:nvPr>
        </p:nvSpPr>
        <p:spPr>
          <a:xfrm>
            <a:off x="838200" y="1371600"/>
            <a:ext cx="10970099" cy="2628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Your team can continue to develop code in a full fledged Git environment, with all of its advantages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Frequent commits with good descriptions are the key to smooth software development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you run into trouble, contact geoinformatics</a:t>
            </a:r>
          </a:p>
        </p:txBody>
      </p:sp>
      <p:pic>
        <p:nvPicPr>
          <p:cNvPr id="209" name="Shape 20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04900" y="4152900"/>
            <a:ext cx="9612299" cy="2705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/>
          <p:nvPr>
            <p:ph type="title"/>
          </p:nvPr>
        </p:nvSpPr>
        <p:spPr>
          <a:xfrm>
            <a:off x="838200" y="365125"/>
            <a:ext cx="10515599" cy="9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5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End of term</a:t>
            </a:r>
          </a:p>
        </p:txBody>
      </p:sp>
      <p:sp>
        <p:nvSpPr>
          <p:cNvPr id="215" name="Shape 215"/>
          <p:cNvSpPr txBox="1"/>
          <p:nvPr>
            <p:ph idx="1" type="body"/>
          </p:nvPr>
        </p:nvSpPr>
        <p:spPr>
          <a:xfrm>
            <a:off x="838200" y="1371600"/>
            <a:ext cx="10970099" cy="2628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Create a pull request and your teams project changes will be merged into to the original  </a:t>
            </a:r>
            <a:r>
              <a:rPr b="1" lang="en-US" sz="2800">
                <a:solidFill>
                  <a:srgbClr val="7030A0"/>
                </a:solidFill>
                <a:latin typeface="Consolas"/>
                <a:ea typeface="Consolas"/>
                <a:cs typeface="Consolas"/>
                <a:sym typeface="Consolas"/>
              </a:rPr>
              <a:t>dnppy </a:t>
            </a: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repository on the NASA page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 project partners to this master repository to access software products!</a:t>
            </a:r>
          </a:p>
        </p:txBody>
      </p:sp>
      <p:pic>
        <p:nvPicPr>
          <p:cNvPr id="216" name="Shape 2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04900" y="4152900"/>
            <a:ext cx="9612299" cy="2705100"/>
          </a:xfrm>
          <a:prstGeom prst="rect">
            <a:avLst/>
          </a:prstGeom>
          <a:noFill/>
          <a:ln>
            <a:noFill/>
          </a:ln>
        </p:spPr>
      </p:pic>
      <p:sp>
        <p:nvSpPr>
          <p:cNvPr id="217" name="Shape 217"/>
          <p:cNvSpPr/>
          <p:nvPr/>
        </p:nvSpPr>
        <p:spPr>
          <a:xfrm>
            <a:off x="9258300" y="4470400"/>
            <a:ext cx="314400" cy="263400"/>
          </a:xfrm>
          <a:prstGeom prst="rect">
            <a:avLst/>
          </a:prstGeom>
          <a:noFill/>
          <a:ln cap="flat" cmpd="sng" w="38100">
            <a:solidFill>
              <a:srgbClr val="0070C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/>
          <p:nvPr>
            <p:ph type="title"/>
          </p:nvPr>
        </p:nvSpPr>
        <p:spPr>
          <a:xfrm>
            <a:off x="838200" y="365125"/>
            <a:ext cx="10515599" cy="9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5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Tips</a:t>
            </a:r>
          </a:p>
        </p:txBody>
      </p:sp>
      <p:sp>
        <p:nvSpPr>
          <p:cNvPr id="223" name="Shape 223"/>
          <p:cNvSpPr txBox="1"/>
          <p:nvPr>
            <p:ph idx="1" type="body"/>
          </p:nvPr>
        </p:nvSpPr>
        <p:spPr>
          <a:xfrm>
            <a:off x="838200" y="1381125"/>
            <a:ext cx="10829999" cy="53723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Please use a </a:t>
            </a:r>
            <a:r>
              <a:rPr b="1" lang="en-US" sz="2800">
                <a:solidFill>
                  <a:srgbClr val="7030A0"/>
                </a:solidFill>
                <a:latin typeface="Consolas"/>
                <a:ea typeface="Consolas"/>
                <a:cs typeface="Consolas"/>
                <a:sym typeface="Consolas"/>
              </a:rPr>
              <a:t>dnppy</a:t>
            </a: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fork to share project code with partners. </a:t>
            </a:r>
            <a:r>
              <a:rPr b="1"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 not</a:t>
            </a: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create new repositories for project handoff code. A new repository requires a new NASA Software Release Approval (SRA) request, which can take several months to complete.  If you believe your project should not be bundled into </a:t>
            </a:r>
            <a:r>
              <a:rPr b="1" lang="en-US" sz="2800">
                <a:solidFill>
                  <a:srgbClr val="7030A0"/>
                </a:solidFill>
                <a:latin typeface="Consolas"/>
                <a:ea typeface="Consolas"/>
                <a:cs typeface="Consolas"/>
                <a:sym typeface="Consolas"/>
              </a:rPr>
              <a:t>dnppy</a:t>
            </a: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contact geoinformatics for help with SRA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 are </a:t>
            </a:r>
            <a:r>
              <a:rPr b="1"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encouraged</a:t>
            </a: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create repositories on your personal </a:t>
            </a:r>
            <a:r>
              <a:rPr b="1" lang="en-US" sz="2800">
                <a:solidFill>
                  <a:srgbClr val="548135"/>
                </a:solidFill>
                <a:latin typeface="Consolas"/>
                <a:ea typeface="Consolas"/>
                <a:cs typeface="Consolas"/>
                <a:sym typeface="Consolas"/>
              </a:rPr>
              <a:t>GitHub </a:t>
            </a: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account for personal learning exercises, but not project handoff software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1"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Never</a:t>
            </a: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ever</a:t>
            </a: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put large datasets, especially raster data, in your git repository. Making a commit with excessively large files  will irreversibly bloat your repository to unwieldy sizes. Git is intended for use with text data like code.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>
            <a:off x="838200" y="365125"/>
            <a:ext cx="10515599" cy="904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baseline="0" i="0" lang="en-US" sz="5000" u="none" cap="none" strike="noStrik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Purpose</a:t>
            </a:r>
          </a:p>
        </p:txBody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838200" y="1524000"/>
            <a:ext cx="10515599" cy="50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860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Support DEVELOP’s capacity building mission</a:t>
            </a:r>
          </a:p>
          <a:p>
            <a:pPr indent="-228600" lvl="2" marL="11430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Basic programming skills are increasingly valuable</a:t>
            </a:r>
          </a:p>
          <a:p>
            <a:pPr indent="-228600" lvl="2" marL="11430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Git is an industry best practice for software development</a:t>
            </a:r>
          </a:p>
          <a:p>
            <a:pPr indent="-228600" lvl="0" marL="228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Improve institutional knowledge retention</a:t>
            </a:r>
          </a:p>
          <a:p>
            <a:pPr indent="-228600" lvl="2" marL="11430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Tools from past participants can be preserved and built upon</a:t>
            </a:r>
          </a:p>
          <a:p>
            <a:pPr indent="-228600" lvl="0" marL="228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Put more power in the hands of participants</a:t>
            </a:r>
          </a:p>
          <a:p>
            <a:pPr indent="-228600" lvl="2" marL="11430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Softens the learning curve for people who want to learn code</a:t>
            </a:r>
          </a:p>
          <a:p>
            <a:pPr indent="-228600" lvl="0" marL="228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Open the DEVELOP toolkit for public contribution and use</a:t>
            </a:r>
          </a:p>
          <a:p>
            <a:pPr indent="-228600" lvl="2" marL="11430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Open source software packages are almost self-marketing</a:t>
            </a:r>
          </a:p>
          <a:p>
            <a:pPr indent="-228600" lvl="0" marL="228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Increase the utility and accessibility of NASA data</a:t>
            </a:r>
          </a:p>
          <a:p>
            <a:pPr indent="-228600" lvl="2" marL="11430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Directly supports NASA science directorate level goals</a:t>
            </a:r>
          </a:p>
          <a:p>
            <a:pPr indent="-508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08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08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type="title"/>
          </p:nvPr>
        </p:nvSpPr>
        <p:spPr>
          <a:xfrm>
            <a:off x="838200" y="365125"/>
            <a:ext cx="10515599" cy="904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baseline="0" i="0" lang="en-US" sz="5000" u="none" cap="none" strike="noStrik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Strategy</a:t>
            </a:r>
          </a:p>
        </p:txBody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838200" y="1524000"/>
            <a:ext cx="10515599" cy="4652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860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</a:t>
            </a:r>
            <a:r>
              <a:rPr b="0" baseline="0" i="0" lang="en-US" sz="28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baseline="0" i="0" lang="en-US" sz="2800" u="none" cap="none" strike="noStrike">
                <a:solidFill>
                  <a:srgbClr val="7030A0"/>
                </a:solidFill>
                <a:latin typeface="Consolas"/>
                <a:ea typeface="Consolas"/>
                <a:cs typeface="Consolas"/>
                <a:sym typeface="Consolas"/>
              </a:rPr>
              <a:t>dnppy</a:t>
            </a:r>
            <a:r>
              <a:rPr b="0" baseline="0" i="0" lang="en-US" sz="28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 a collection of standardized python tools</a:t>
            </a:r>
          </a:p>
          <a:p>
            <a:pPr indent="-228600" lvl="2" marL="11430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Collection of building block style functions and classes for scalability</a:t>
            </a: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indent="-228600" lvl="2" marL="11430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Make python programming resources more accessible to new programmers</a:t>
            </a:r>
          </a:p>
          <a:p>
            <a:pPr indent="-228600" lvl="2" marL="11430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 can </a:t>
            </a: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access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these </a:t>
            </a: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resources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from 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your future places of work or study</a:t>
            </a:r>
          </a:p>
          <a:p>
            <a:pPr indent="-228600" lvl="2" marL="11430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Managed through NASA GitHub group for high visibility</a:t>
            </a:r>
          </a:p>
          <a:p>
            <a:pPr indent="-228600" lvl="2" marL="11430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 avoid excessive software release approval requests</a:t>
            </a:r>
          </a:p>
          <a:p>
            <a:pPr indent="-228600" lvl="0" marL="228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Put </a:t>
            </a:r>
            <a:r>
              <a:rPr b="1" baseline="0" i="0" lang="en-US" sz="2800" u="none" cap="none" strike="noStrike">
                <a:solidFill>
                  <a:srgbClr val="548135"/>
                </a:solidFill>
                <a:latin typeface="Consolas"/>
                <a:ea typeface="Consolas"/>
                <a:cs typeface="Consolas"/>
                <a:sym typeface="Consolas"/>
              </a:rPr>
              <a:t>github</a:t>
            </a: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into project workflows</a:t>
            </a:r>
          </a:p>
          <a:p>
            <a:pPr indent="-228600" lvl="2" marL="11430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Much better collaborative code writing</a:t>
            </a:r>
          </a:p>
          <a:p>
            <a:pPr indent="-228600" lvl="2" marL="11430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Much better configuration management</a:t>
            </a:r>
          </a:p>
          <a:p>
            <a:pPr indent="-228600" lvl="2" marL="11430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Allows code contributions from the public</a:t>
            </a:r>
          </a:p>
          <a:p>
            <a:pPr indent="-228600" lvl="2" marL="11430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Persistent access allows more fluid partner handoffs and updates</a:t>
            </a:r>
          </a:p>
          <a:p>
            <a:pPr indent="-762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762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762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762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762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type="ctrTitle"/>
          </p:nvPr>
        </p:nvSpPr>
        <p:spPr>
          <a:xfrm>
            <a:off x="1524000" y="1122362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baseline="0" i="0" lang="en-US" sz="6000" u="none" cap="none" strike="noStrike">
                <a:solidFill>
                  <a:srgbClr val="7030A0"/>
                </a:solidFill>
                <a:latin typeface="Consolas"/>
                <a:ea typeface="Consolas"/>
                <a:cs typeface="Consolas"/>
                <a:sym typeface="Consolas"/>
              </a:rPr>
              <a:t>dnppy</a:t>
            </a:r>
          </a:p>
        </p:txBody>
      </p:sp>
      <p:sp>
        <p:nvSpPr>
          <p:cNvPr id="114" name="Shape 114"/>
          <p:cNvSpPr txBox="1"/>
          <p:nvPr>
            <p:ph idx="1" type="subTitle"/>
          </p:nvPr>
        </p:nvSpPr>
        <p:spPr>
          <a:xfrm>
            <a:off x="1524000" y="3602037"/>
            <a:ext cx="9144000" cy="8683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25000"/>
              <a:buFont typeface="Noto Symbol"/>
              <a:buNone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DEVELOP National Program </a:t>
            </a:r>
          </a:p>
          <a:p>
            <a:pPr indent="0" lvl="0" marL="0" marR="0" rtl="0" algn="ctr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Clr>
                <a:srgbClr val="FFC000"/>
              </a:buClr>
              <a:buSzPct val="25000"/>
              <a:buFont typeface="Noto Symbol"/>
              <a:buNone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python package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type="title"/>
          </p:nvPr>
        </p:nvSpPr>
        <p:spPr>
          <a:xfrm>
            <a:off x="838200" y="365125"/>
            <a:ext cx="10515599" cy="904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baseline="0" i="0" lang="en-US" sz="5000" u="none" cap="none" strike="noStrik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Info + Reference</a:t>
            </a:r>
          </a:p>
        </p:txBody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838200" y="1524000"/>
            <a:ext cx="10515599" cy="4652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860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Collection of building block style functions and classes in python</a:t>
            </a:r>
          </a:p>
          <a:p>
            <a:pPr indent="-228600" lvl="0" marL="228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</a:t>
            </a: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 a </a:t>
            </a:r>
            <a:r>
              <a:rPr b="0" baseline="0" i="0" lang="en-US" sz="28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DEVELOPedia page</a:t>
            </a: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with additional info</a:t>
            </a:r>
          </a:p>
          <a:p>
            <a:pPr indent="-228600" lvl="0" marL="228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Maintained by class of Geoinformatics Fellows</a:t>
            </a:r>
          </a:p>
          <a:p>
            <a:pPr indent="-228600" lvl="0" marL="228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Started in December of 2014</a:t>
            </a:r>
          </a:p>
          <a:p>
            <a:pPr indent="-228600" lvl="0" marL="228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Planned updates at the end of each term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>
            <p:ph type="title"/>
          </p:nvPr>
        </p:nvSpPr>
        <p:spPr>
          <a:xfrm>
            <a:off x="838200" y="365125"/>
            <a:ext cx="10515599" cy="904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baseline="0" i="0" lang="en-US" sz="5000" u="none" cap="none" strike="noStrik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Access</a:t>
            </a:r>
          </a:p>
        </p:txBody>
      </p:sp>
      <p:pic>
        <p:nvPicPr>
          <p:cNvPr id="126" name="Shape 126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8991" t="0"/>
          <a:stretch/>
        </p:blipFill>
        <p:spPr>
          <a:xfrm>
            <a:off x="7486549" y="2578200"/>
            <a:ext cx="4467299" cy="4279799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Shape 127"/>
          <p:cNvSpPr txBox="1"/>
          <p:nvPr/>
        </p:nvSpPr>
        <p:spPr>
          <a:xfrm>
            <a:off x="838200" y="1524000"/>
            <a:ext cx="6519900" cy="4652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860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Extremely easy to find</a:t>
            </a:r>
          </a:p>
          <a:p>
            <a:pPr indent="-228600" lvl="0" marL="228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A</a:t>
            </a:r>
            <a:r>
              <a:rPr b="1" baseline="0" i="0" lang="en-US" sz="2800" u="none" cap="none" strike="noStrike">
                <a:solidFill>
                  <a:srgbClr val="548135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1" lang="en-US" sz="2800">
                <a:solidFill>
                  <a:srgbClr val="548135"/>
                </a:solidFill>
                <a:latin typeface="Consolas"/>
                <a:ea typeface="Consolas"/>
                <a:cs typeface="Consolas"/>
                <a:sym typeface="Consolas"/>
              </a:rPr>
              <a:t>G</a:t>
            </a:r>
            <a:r>
              <a:rPr b="1" baseline="0" i="0" lang="en-US" sz="2800" u="none" cap="none" strike="noStrike">
                <a:solidFill>
                  <a:srgbClr val="548135"/>
                </a:solidFill>
                <a:latin typeface="Consolas"/>
                <a:ea typeface="Consolas"/>
                <a:cs typeface="Consolas"/>
                <a:sym typeface="Consolas"/>
              </a:rPr>
              <a:t>it</a:t>
            </a:r>
            <a:r>
              <a:rPr b="1" lang="en-US" sz="2800">
                <a:solidFill>
                  <a:srgbClr val="548135"/>
                </a:solidFill>
                <a:latin typeface="Consolas"/>
                <a:ea typeface="Consolas"/>
                <a:cs typeface="Consolas"/>
                <a:sym typeface="Consolas"/>
              </a:rPr>
              <a:t>H</a:t>
            </a:r>
            <a:r>
              <a:rPr b="1" baseline="0" i="0" lang="en-US" sz="2800" u="none" cap="none" strike="noStrike">
                <a:solidFill>
                  <a:srgbClr val="548135"/>
                </a:solidFill>
                <a:latin typeface="Consolas"/>
                <a:ea typeface="Consolas"/>
                <a:cs typeface="Consolas"/>
                <a:sym typeface="Consolas"/>
              </a:rPr>
              <a:t>ub</a:t>
            </a: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account </a:t>
            </a: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 </a:t>
            </a:r>
            <a:r>
              <a:rPr b="1"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</a:t>
            </a: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required to download and use </a:t>
            </a:r>
            <a:r>
              <a:rPr b="1" lang="en-US" sz="2800">
                <a:solidFill>
                  <a:srgbClr val="7030A0"/>
                </a:solidFill>
                <a:latin typeface="Consolas"/>
                <a:ea typeface="Consolas"/>
                <a:cs typeface="Consolas"/>
                <a:sym typeface="Consolas"/>
              </a:rPr>
              <a:t>dnppy</a:t>
            </a:r>
          </a:p>
          <a:p>
            <a:pPr indent="-228600" lvl="0" marL="228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Admin rights are </a:t>
            </a:r>
            <a:r>
              <a:rPr b="1"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</a:t>
            </a: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required to install it</a:t>
            </a:r>
          </a:p>
          <a:p>
            <a:pPr indent="-762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762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762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762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762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8" name="Shape 128"/>
          <p:cNvPicPr preferRelativeResize="0"/>
          <p:nvPr/>
        </p:nvPicPr>
        <p:blipFill rotWithShape="1">
          <a:blip r:embed="rId4">
            <a:alphaModFix/>
          </a:blip>
          <a:srcRect b="16043" l="0" r="8667" t="0"/>
          <a:stretch/>
        </p:blipFill>
        <p:spPr>
          <a:xfrm>
            <a:off x="1156050" y="3930000"/>
            <a:ext cx="5532900" cy="292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Shape 129"/>
          <p:cNvSpPr/>
          <p:nvPr/>
        </p:nvSpPr>
        <p:spPr>
          <a:xfrm>
            <a:off x="8473963" y="5516662"/>
            <a:ext cx="1430399" cy="706499"/>
          </a:xfrm>
          <a:prstGeom prst="rect">
            <a:avLst/>
          </a:prstGeom>
          <a:noFill/>
          <a:ln cap="flat" cmpd="sng" w="38100">
            <a:solidFill>
              <a:srgbClr val="0070C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Shape 130"/>
          <p:cNvSpPr/>
          <p:nvPr/>
        </p:nvSpPr>
        <p:spPr>
          <a:xfrm>
            <a:off x="2146650" y="5703225"/>
            <a:ext cx="4016399" cy="825600"/>
          </a:xfrm>
          <a:prstGeom prst="rect">
            <a:avLst/>
          </a:prstGeom>
          <a:noFill/>
          <a:ln cap="flat" cmpd="sng" w="38100">
            <a:solidFill>
              <a:srgbClr val="0070C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/>
          <p:nvPr>
            <p:ph type="title"/>
          </p:nvPr>
        </p:nvSpPr>
        <p:spPr>
          <a:xfrm>
            <a:off x="838200" y="365125"/>
            <a:ext cx="10515599" cy="904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baseline="0" i="0" lang="en-US" sz="5000" u="none" cap="none" strike="noStrik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Navigation </a:t>
            </a:r>
            <a:r>
              <a:rPr b="1" baseline="0" i="0" lang="en-US" sz="5000" u="sng" cap="none" strike="noStrike">
                <a:solidFill>
                  <a:schemeClr val="hlink"/>
                </a:solidFill>
                <a:latin typeface="Consolas"/>
                <a:ea typeface="Consolas"/>
                <a:cs typeface="Consolas"/>
                <a:sym typeface="Consolas"/>
                <a:hlinkClick r:id="rId3"/>
              </a:rPr>
              <a:t>(Homepage)</a:t>
            </a:r>
          </a:p>
        </p:txBody>
      </p:sp>
      <p:pic>
        <p:nvPicPr>
          <p:cNvPr id="136" name="Shape 136"/>
          <p:cNvPicPr preferRelativeResize="0"/>
          <p:nvPr>
            <p:ph idx="1" type="body"/>
          </p:nvPr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30300" y="1422400"/>
            <a:ext cx="9839399" cy="5448300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Shape 137"/>
          <p:cNvSpPr/>
          <p:nvPr/>
        </p:nvSpPr>
        <p:spPr>
          <a:xfrm>
            <a:off x="8721725" y="2641600"/>
            <a:ext cx="1773299" cy="4229100"/>
          </a:xfrm>
          <a:prstGeom prst="rect">
            <a:avLst/>
          </a:prstGeom>
          <a:noFill/>
          <a:ln cap="flat" cmpd="sng" w="38100">
            <a:solidFill>
              <a:srgbClr val="0070C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Shape 138"/>
          <p:cNvSpPr/>
          <p:nvPr/>
        </p:nvSpPr>
        <p:spPr>
          <a:xfrm>
            <a:off x="5357825" y="2997200"/>
            <a:ext cx="1154999" cy="292200"/>
          </a:xfrm>
          <a:prstGeom prst="rect">
            <a:avLst/>
          </a:prstGeom>
          <a:noFill/>
          <a:ln cap="flat" cmpd="sng" w="38100">
            <a:solidFill>
              <a:schemeClr val="accent5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/>
          <p:nvPr>
            <p:ph type="title"/>
          </p:nvPr>
        </p:nvSpPr>
        <p:spPr>
          <a:xfrm>
            <a:off x="838200" y="365125"/>
            <a:ext cx="10515599" cy="904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50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Download </a:t>
            </a:r>
            <a:r>
              <a:rPr b="1" lang="en-US" sz="5000" u="sng">
                <a:solidFill>
                  <a:schemeClr val="hlink"/>
                </a:solidFill>
                <a:latin typeface="Consolas"/>
                <a:ea typeface="Consolas"/>
                <a:cs typeface="Consolas"/>
                <a:sym typeface="Consolas"/>
                <a:hlinkClick r:id="rId3"/>
              </a:rPr>
              <a:t>(Release Manager)</a:t>
            </a:r>
          </a:p>
        </p:txBody>
      </p:sp>
      <p:pic>
        <p:nvPicPr>
          <p:cNvPr id="144" name="Shape 14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44300" y="1404950"/>
            <a:ext cx="8445048" cy="5453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/>
          <p:nvPr>
            <p:ph type="title"/>
          </p:nvPr>
        </p:nvSpPr>
        <p:spPr>
          <a:xfrm>
            <a:off x="838200" y="365125"/>
            <a:ext cx="10515599" cy="9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baseline="0" i="0" lang="en-US" sz="5000" u="none" cap="none" strike="noStrik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Wiki</a:t>
            </a:r>
          </a:p>
        </p:txBody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x="838200" y="1524000"/>
            <a:ext cx="3924299" cy="4652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860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Walkthrough style navigation</a:t>
            </a:r>
          </a:p>
          <a:p>
            <a:pPr indent="-228600" lvl="0" marL="228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Covers some general python skill building topics </a:t>
            </a:r>
          </a:p>
          <a:p>
            <a:pPr indent="-228600" lvl="0" marL="228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Cataloged by “module”</a:t>
            </a: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indent="-228600" lvl="0" marL="228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Primary discovery and learning resource for </a:t>
            </a:r>
            <a:r>
              <a:rPr b="1" lang="en-US" sz="2800">
                <a:solidFill>
                  <a:srgbClr val="7030A0"/>
                </a:solidFill>
                <a:latin typeface="Consolas"/>
                <a:ea typeface="Consolas"/>
                <a:cs typeface="Consolas"/>
                <a:sym typeface="Consolas"/>
              </a:rPr>
              <a:t>dnppy</a:t>
            </a:r>
            <a:r>
              <a:rPr lang="en-US" sz="280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indent="-508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1" name="Shape 15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978400" y="1071562"/>
            <a:ext cx="6918299" cy="5643599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Shape 152"/>
          <p:cNvSpPr/>
          <p:nvPr/>
        </p:nvSpPr>
        <p:spPr>
          <a:xfrm>
            <a:off x="9728200" y="3035300"/>
            <a:ext cx="1625699" cy="2425800"/>
          </a:xfrm>
          <a:prstGeom prst="rect">
            <a:avLst/>
          </a:prstGeom>
          <a:noFill/>
          <a:ln cap="flat" cmpd="sng" w="38100">
            <a:solidFill>
              <a:srgbClr val="0070C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Shape 153"/>
          <p:cNvSpPr/>
          <p:nvPr/>
        </p:nvSpPr>
        <p:spPr>
          <a:xfrm>
            <a:off x="11452225" y="2921000"/>
            <a:ext cx="292200" cy="292200"/>
          </a:xfrm>
          <a:prstGeom prst="rect">
            <a:avLst/>
          </a:prstGeom>
          <a:noFill/>
          <a:ln cap="flat" cmpd="sng" w="38100">
            <a:solidFill>
              <a:srgbClr val="0070C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54" name="Shape 154"/>
          <p:cNvCxnSpPr>
            <a:endCxn id="153" idx="3"/>
          </p:cNvCxnSpPr>
          <p:nvPr/>
        </p:nvCxnSpPr>
        <p:spPr>
          <a:xfrm>
            <a:off x="2565624" y="774799"/>
            <a:ext cx="9178800" cy="2292300"/>
          </a:xfrm>
          <a:prstGeom prst="bentConnector3">
            <a:avLst>
              <a:gd fmla="val 103320" name="adj1"/>
            </a:avLst>
          </a:prstGeom>
          <a:noFill/>
          <a:ln cap="flat" cmpd="sng" w="38100">
            <a:solidFill>
              <a:srgbClr val="0070C0"/>
            </a:solidFill>
            <a:prstDash val="solid"/>
            <a:miter/>
            <a:headEnd len="med" w="med" type="none"/>
            <a:tailEnd len="lg" w="lg" type="triangle"/>
          </a:ln>
        </p:spPr>
      </p:cxn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