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358" r:id="rId6"/>
    <p:sldId id="339" r:id="rId7"/>
    <p:sldId id="359" r:id="rId8"/>
    <p:sldId id="365" r:id="rId9"/>
    <p:sldId id="367" r:id="rId10"/>
    <p:sldId id="325" r:id="rId11"/>
    <p:sldId id="327" r:id="rId12"/>
    <p:sldId id="337" r:id="rId13"/>
    <p:sldId id="351" r:id="rId14"/>
    <p:sldId id="338" r:id="rId15"/>
    <p:sldId id="352" r:id="rId16"/>
    <p:sldId id="328" r:id="rId17"/>
    <p:sldId id="361" r:id="rId18"/>
    <p:sldId id="343" r:id="rId19"/>
    <p:sldId id="363" r:id="rId20"/>
    <p:sldId id="342" r:id="rId21"/>
    <p:sldId id="345" r:id="rId22"/>
    <p:sldId id="344" r:id="rId23"/>
    <p:sldId id="353" r:id="rId24"/>
    <p:sldId id="341" r:id="rId25"/>
    <p:sldId id="370" r:id="rId26"/>
    <p:sldId id="362" r:id="rId27"/>
    <p:sldId id="346" r:id="rId28"/>
    <p:sldId id="334" r:id="rId29"/>
    <p:sldId id="333" r:id="rId30"/>
    <p:sldId id="3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 id="{808B4EE9-09AF-E93C-CCF1-D4513E51F1BC}" name="Lauren Mahoney" initials="LM" userId="S::lauren.mahoney@ssaihq.com::d8dcc63e-65d4-4474-923e-2c1217207713" providerId="AD"/>
  <p188:author id="{3C59C1F5-55A0-AA7F-972B-D0BB9D9E411E}" name="Erica Carcelen" initials="EC" userId="S::erica.carcelen@ssaihq.com::689eb818-d3c0-4002-8cbb-11fcc823a7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BA3A50"/>
    <a:srgbClr val="9DB23F"/>
    <a:srgbClr val="CF703B"/>
    <a:srgbClr val="4DAEB3"/>
    <a:srgbClr val="8A5A9A"/>
    <a:srgbClr val="69A478"/>
    <a:srgbClr val="CD7143"/>
    <a:srgbClr val="6CA47A"/>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FA8CF-36EE-5B9B-7048-EDDD621D059C}" v="628" dt="2022-03-10T22:43:03.308"/>
    <p1510:client id="{085D13D5-6CAC-566E-849C-962571E34004}" v="19" dt="2022-02-10T22:37:38.549"/>
    <p1510:client id="{0D8DA740-4A40-659C-D0A4-896630066055}" v="55" dt="2022-03-16T22:35:37.467"/>
    <p1510:client id="{1224C458-C484-4639-A294-A0BA802731B9}" v="859" dt="2022-03-17T22:05:41.792"/>
    <p1510:client id="{1FFF09EF-622E-5E04-06DD-AFD0E7D1F9D5}" v="94" dt="2022-03-17T22:40:57.778"/>
    <p1510:client id="{2117FF88-D88E-4AA4-BC8C-6430CDDE324F}" v="1309" dt="2022-03-17T23:39:04.434"/>
    <p1510:client id="{2AB90D0A-926C-45B8-B044-E53193FDA859}" v="178" dt="2022-03-10T18:13:21.973"/>
    <p1510:client id="{2B6CD241-0841-E156-873E-FC359D4A37C4}" v="4" dt="2022-03-16T21:33:22.828"/>
    <p1510:client id="{2D1DB73E-07C6-4BDE-8B1B-EF3E351BB69B}" v="120" dt="2022-03-17T22:54:34.107"/>
    <p1510:client id="{3C9CBA47-C47D-BB51-8FEE-3B7C89CA4C99}" v="533" dt="2022-03-10T23:21:29.765"/>
    <p1510:client id="{4296E63E-B438-4AB2-A4A0-3BC4E5C14C2B}" v="158" dt="2022-03-16T20:57:48.953"/>
    <p1510:client id="{436FC53B-508D-20F9-AD82-6BD2FB09E00F}" v="612" dt="2022-03-17T01:46:36.476"/>
    <p1510:client id="{49FE492B-D9DF-39BE-0737-7A0BC69FDF2E}" v="542" dt="2022-03-17T22:15:22.972"/>
    <p1510:client id="{4A4CD6F0-F513-444D-97A8-17AE4D44EA66}" v="200" dt="2022-02-25T19:09:17.860"/>
    <p1510:client id="{4ADA2EFA-BB93-E8E4-9C17-D13D405025E6}" v="6" dt="2022-03-17T20:28:29.796"/>
    <p1510:client id="{4DD2C962-348F-43A3-BEFD-FBFB120286E4}" v="17" dt="2022-03-17T18:21:18.439"/>
    <p1510:client id="{506D089E-931B-4AA2-903D-264EEDC15ADE}" v="162" dt="2022-02-24T18:09:33.290"/>
    <p1510:client id="{50826734-624E-689D-BF41-871E5800DBF7}" v="16" dt="2022-03-03T17:01:37.352"/>
    <p1510:client id="{574F3D84-0820-41F5-B5D9-E630D6648A0F}" v="194" dt="2022-03-09T23:23:35.044"/>
    <p1510:client id="{5CD3068C-F918-2FD6-44DA-2B9FB5EABC14}" v="1107" dt="2022-03-17T20:55:46.280"/>
    <p1510:client id="{616183F7-3D1D-E726-EE7F-F216DED1BC9F}" v="1" dt="2022-02-10T23:05:51.571"/>
    <p1510:client id="{6353E3C8-095A-40D1-8650-06A0A3D1B703}" v="3" dt="2022-03-10T20:59:42.405"/>
    <p1510:client id="{64DC45BF-7C23-456A-91C6-BAEF8713ADC3}" v="24" dt="2022-03-17T16:37:20.637"/>
    <p1510:client id="{684B16EB-80FC-B6CD-FB3A-336990DD7320}" v="966" dt="2022-03-02T23:01:17.159"/>
    <p1510:client id="{6DE6DEB0-9FE4-4D70-9AF5-0E03A363C942}" v="47" dt="2022-03-16T20:39:22.294"/>
    <p1510:client id="{6FF8257A-ACC5-491E-0F03-049973AFC802}" v="168" dt="2022-02-23T23:50:17.675"/>
    <p1510:client id="{723697A9-DC33-4708-A80F-DD7B32F6225B}" v="29" dt="2022-02-23T21:10:30.791"/>
    <p1510:client id="{7555CADB-ECC2-44CC-AF27-1155F5D61DA6}" v="48" dt="2022-03-10T22:15:11.885"/>
    <p1510:client id="{77FAA509-8406-7813-A0F6-7B5628ED8AE7}" v="52" dt="2022-03-08T18:21:02.895"/>
    <p1510:client id="{7AEBC75E-D819-93E6-05F3-EFC92AD5D7FE}" v="1348" dt="2022-03-10T22:06:35.847"/>
    <p1510:client id="{7F6F8E1F-F1CB-4BD2-693B-7E1205506CAC}" v="304" dt="2022-02-23T20:19:58.559"/>
    <p1510:client id="{84A0E7D8-254F-2F48-1CAA-FF2FDFF26D71}" v="712" dt="2022-02-24T19:55:24.734"/>
    <p1510:client id="{876F03D7-2D40-42CA-9ABD-D83DB24730D5}" v="2580" dt="2022-03-03T20:03:58.604"/>
    <p1510:client id="{8A3B10F1-CA66-0C24-E4AE-B91BDFF1AF3F}" v="137" dt="2022-03-16T19:08:16.555"/>
    <p1510:client id="{8B5BDEC3-8358-4067-B111-FAFCF45474ED}" v="1" dt="2022-02-23T19:37:27.663"/>
    <p1510:client id="{8C04CEDA-8980-F9D2-2333-CB2E3A0093B6}" v="178" dt="2022-02-25T19:06:24.845"/>
    <p1510:client id="{8D671573-E269-FA3D-8A61-C455D8BA50A7}" v="3" dt="2022-03-14T16:20:46.254"/>
    <p1510:client id="{91C72A1B-15E6-A76F-C78F-03B78993733A}" v="92" dt="2022-03-03T17:02:32.499"/>
    <p1510:client id="{95A6C9EF-E9DD-40A0-9FEA-68A3BB505B3E}" v="89" dt="2022-03-10T21:58:50.154"/>
    <p1510:client id="{9B74E12C-93E4-42ED-956F-0DC9FDC300FD}" v="9" dt="2022-03-10T20:55:23.072"/>
    <p1510:client id="{A6A41551-9895-8219-D4DB-4E6554EE2CB1}" v="650" dt="2022-03-03T16:22:46.867"/>
    <p1510:client id="{A80CE3D9-5469-B89A-1D8D-4B006427E733}" v="934" dt="2022-03-17T22:25:24.018"/>
    <p1510:client id="{A97F6A8E-2841-B181-764D-50A1123121B1}" v="11" dt="2022-03-17T23:24:02.231"/>
    <p1510:client id="{B3D1A16E-B543-48E5-9870-46C7371B4441}" v="154" dt="2022-02-24T18:13:26.594"/>
    <p1510:client id="{B537507F-A0A0-8207-3E2C-28FA7BEEB0CC}" v="79" dt="2022-03-08T21:08:31.413"/>
    <p1510:client id="{B755D8AE-DD3D-46C5-A09D-F4DF146303DB}" v="327" dt="2022-02-25T17:47:44.971"/>
    <p1510:client id="{B77EC570-25AD-4A90-B705-E54EC9939CF8}" v="6" dt="2022-02-25T17:39:48.680"/>
    <p1510:client id="{C8BEEB60-B640-2282-D626-2AB5118780B4}" v="306" dt="2022-03-09T23:37:12.785"/>
    <p1510:client id="{CAEDD4ED-A57A-414E-A4BF-1BDF700090EC}" v="582" dt="2022-03-17T17:58:44.942"/>
    <p1510:client id="{CEEA4193-38A0-221D-90D9-42EEB7679401}" v="41" dt="2022-02-24T16:34:26.650"/>
    <p1510:client id="{CF3835D8-7121-4919-BFB6-72537D4795BF}" v="1" dt="2022-03-17T15:59:59.406"/>
    <p1510:client id="{DB617DD3-13EF-CEF0-7997-949867875225}" v="1" dt="2022-02-10T23:27:39.886"/>
    <p1510:client id="{E37375C5-B51B-FF8F-E509-4E2F7013BB37}" v="365" dt="2022-02-23T17:24:23.375"/>
    <p1510:client id="{E386B799-E256-4165-D511-67D299F20F9E}" v="4" dt="2022-02-13T18:04:00.088"/>
    <p1510:client id="{EE08DEB7-830F-B4EF-7F27-50B28D422A0F}" v="34" dt="2022-03-17T17:27:31.723"/>
    <p1510:client id="{EF8A2D27-AE8B-1213-5AB7-9DBD116D30F8}" v="998" dt="2022-03-03T20:12:28.671"/>
    <p1510:client id="{F64DCF5C-B3D9-9228-8876-B655AEC4D381}" v="2" dt="2022-03-17T18:02:11.658"/>
    <p1510:client id="{F907CF2F-8394-6F3B-8979-C391A3FF5589}" v="274" dt="2022-03-17T23:08:44.847"/>
    <p1510:client id="{FB0F3703-3591-6319-92A0-CE690A2A5A41}" v="496" dt="2022-03-17T19:49:22.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95" autoAdjust="0"/>
  </p:normalViewPr>
  <p:slideViewPr>
    <p:cSldViewPr snapToGrid="0">
      <p:cViewPr varScale="1">
        <p:scale>
          <a:sx n="84" d="100"/>
          <a:sy n="84" d="100"/>
        </p:scale>
        <p:origin x="15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sgs.gov/special-topics/water-science-school/science/evapotranspiration-and-water-cycle#:~:text=Evapotranspiration%20is%20the%20sum%20of,surface%20plus%20transpiration%20from%20plan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sgs.gov/special-topics/water-science-school/science/evapotranspiration-and-water-cycle#:~:text=Evapotranspiration%20is%20the%20sum%20of,surface%20plus%20transpiration%20from%20plan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rotectouraquifer.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aeser.memphis.edu/resources/memphis-aquif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rotectouraquifer.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rotectouraquifer.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ros.usgs.gov/doi-remote-sensing-activities/2011/usgs/national-land-cover-database-nlcd-delivers-updat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devpedia.developexchange.com/dp/index.php?title=List_of_Satellite_Pictur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DEVELOP JPL water resources project utilized Earth Observations to understand groundwater recharge in the Mississippi Embayment.</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918858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 process GRACE data, </a:t>
            </a:r>
            <a:r>
              <a:rPr lang="en-US" dirty="0" err="1">
                <a:ea typeface="Calibri"/>
                <a:cs typeface="Calibri"/>
              </a:rPr>
              <a:t>netcdf</a:t>
            </a:r>
            <a:r>
              <a:rPr lang="en-US" dirty="0">
                <a:ea typeface="Calibri"/>
                <a:cs typeface="Calibri"/>
              </a:rPr>
              <a:t> files were processed in </a:t>
            </a:r>
            <a:r>
              <a:rPr lang="en-US" dirty="0" err="1">
                <a:ea typeface="Calibri"/>
                <a:cs typeface="Calibri"/>
              </a:rPr>
              <a:t>matlab</a:t>
            </a:r>
            <a:r>
              <a:rPr lang="en-US" dirty="0">
                <a:ea typeface="Calibri"/>
                <a:cs typeface="Calibri"/>
              </a:rPr>
              <a:t>. </a:t>
            </a:r>
            <a:r>
              <a:rPr lang="en-US" dirty="0" err="1">
                <a:ea typeface="Calibri"/>
                <a:cs typeface="Calibri"/>
              </a:rPr>
              <a:t>Qualily</a:t>
            </a:r>
            <a:r>
              <a:rPr lang="en-US" dirty="0">
                <a:ea typeface="Calibri"/>
                <a:cs typeface="Calibri"/>
              </a:rPr>
              <a:t> flagged values were removed and the data was scaled, </a:t>
            </a:r>
            <a:r>
              <a:rPr lang="en-US" dirty="0" err="1">
                <a:ea typeface="Calibri"/>
                <a:cs typeface="Calibri"/>
              </a:rPr>
              <a:t>regridded</a:t>
            </a:r>
            <a:r>
              <a:rPr lang="en-US" dirty="0">
                <a:ea typeface="Calibri"/>
                <a:cs typeface="Calibri"/>
              </a:rPr>
              <a:t>, and averaged yearly. </a:t>
            </a:r>
            <a:r>
              <a:rPr lang="en-US" dirty="0" err="1">
                <a:ea typeface="Calibri"/>
                <a:cs typeface="Calibri"/>
              </a:rPr>
              <a:t>Mothly</a:t>
            </a:r>
            <a:r>
              <a:rPr lang="en-US" dirty="0">
                <a:ea typeface="Calibri"/>
                <a:cs typeface="Calibri"/>
              </a:rPr>
              <a:t> and yearly averages were plotted in </a:t>
            </a:r>
            <a:r>
              <a:rPr lang="en-US" dirty="0" err="1">
                <a:ea typeface="Calibri"/>
                <a:cs typeface="Calibri"/>
              </a:rPr>
              <a:t>matlab</a:t>
            </a:r>
            <a:r>
              <a:rPr lang="en-US" dirty="0">
                <a:ea typeface="Calibri"/>
                <a:cs typeface="Calibri"/>
              </a:rPr>
              <a:t>. Data were exported into ArcGIS Pro for geospatial visualization </a:t>
            </a:r>
          </a:p>
          <a:p>
            <a:endParaRPr lang="en-US" dirty="0">
              <a:cs typeface="Calibri"/>
            </a:endParaRPr>
          </a:p>
          <a:p>
            <a:r>
              <a:rPr lang="en-US" dirty="0">
                <a:cs typeface="Calibri"/>
              </a:rPr>
              <a:t>Image credit: USGS</a:t>
            </a:r>
          </a:p>
          <a:p>
            <a:r>
              <a:rPr lang="en-US" dirty="0">
                <a:cs typeface="Calibri"/>
              </a:rPr>
              <a:t>Image source: </a:t>
            </a:r>
            <a:r>
              <a:rPr lang="en-US" dirty="0">
                <a:hlinkClick r:id="rId3"/>
              </a:rPr>
              <a:t> USGS Evapotranspiration and the Water Cycle | U.S. Geological Survey (usgs.gov)</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25628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Data Processing for ET and PET</a:t>
            </a:r>
          </a:p>
          <a:p>
            <a:pPr marL="228600" indent="-228600">
              <a:buAutoNum type="arabicPeriod"/>
            </a:pPr>
            <a:r>
              <a:rPr lang="en-US">
                <a:cs typeface="Calibri"/>
              </a:rPr>
              <a:t>Terra MODIS ET and PET were downloaded from </a:t>
            </a:r>
            <a:r>
              <a:rPr lang="en-US" err="1">
                <a:cs typeface="Calibri"/>
              </a:rPr>
              <a:t>AppEEARS</a:t>
            </a:r>
            <a:r>
              <a:rPr lang="en-US">
                <a:cs typeface="Calibri"/>
              </a:rPr>
              <a:t> as </a:t>
            </a:r>
            <a:r>
              <a:rPr lang="en-US" err="1">
                <a:cs typeface="Calibri"/>
              </a:rPr>
              <a:t>geoTIFF</a:t>
            </a:r>
            <a:r>
              <a:rPr lang="en-US">
                <a:cs typeface="Calibri"/>
              </a:rPr>
              <a:t> for annual ET from 2000-2022</a:t>
            </a:r>
          </a:p>
          <a:p>
            <a:pPr marL="228600" indent="-228600">
              <a:buAutoNum type="arabicPeriod"/>
            </a:pPr>
            <a:r>
              <a:rPr lang="en-US">
                <a:cs typeface="Calibri"/>
              </a:rPr>
              <a:t>Imported into R ~ created a RasterStack from all tiffs to create one tiff</a:t>
            </a:r>
          </a:p>
          <a:p>
            <a:pPr marL="228600" indent="-228600">
              <a:buAutoNum type="arabicPeriod"/>
            </a:pPr>
            <a:r>
              <a:rPr lang="en-US">
                <a:cs typeface="Calibri"/>
              </a:rPr>
              <a:t>Mask function to get rid of fill values (areas that had ET urban and water) that were greater then 50,000 (kg/m^2/year) *update to mm/year as in convert these units</a:t>
            </a:r>
          </a:p>
          <a:p>
            <a:pPr marL="228600" indent="-228600">
              <a:buAutoNum type="arabicPeriod"/>
            </a:pPr>
            <a:r>
              <a:rPr lang="en-US">
                <a:cs typeface="Calibri"/>
              </a:rPr>
              <a:t>Applied scale factor .1 to the RasterStack (tiff)</a:t>
            </a:r>
          </a:p>
          <a:p>
            <a:pPr marL="228600" indent="-228600">
              <a:buAutoNum type="arabicPeriod"/>
            </a:pPr>
            <a:r>
              <a:rPr lang="en-US">
                <a:cs typeface="Calibri"/>
              </a:rPr>
              <a:t>Derive values from Raster to create time series</a:t>
            </a:r>
          </a:p>
          <a:p>
            <a:pPr marL="228600" indent="-228600">
              <a:buAutoNum type="arabicPeriod"/>
            </a:pPr>
            <a:r>
              <a:rPr lang="en-US">
                <a:cs typeface="Calibri"/>
              </a:rPr>
              <a:t>Create individual maps for ET and PET and created gif (if we get there)</a:t>
            </a:r>
          </a:p>
          <a:p>
            <a:endParaRPr lang="en-US">
              <a:cs typeface="Calibri"/>
            </a:endParaRPr>
          </a:p>
          <a:p>
            <a:r>
              <a:rPr lang="en-US">
                <a:cs typeface="Calibri"/>
              </a:rPr>
              <a:t>Data Processing for Precipitation</a:t>
            </a:r>
          </a:p>
          <a:p>
            <a:pPr marL="228600" indent="-228600">
              <a:buAutoNum type="arabicPeriod"/>
            </a:pPr>
            <a:r>
              <a:rPr lang="en-US">
                <a:cs typeface="Calibri"/>
              </a:rPr>
              <a:t>TRMM/GPM IMERG data were downloaded from (…) and processed in Matlab from (.</a:t>
            </a:r>
            <a:r>
              <a:rPr lang="en-US" err="1">
                <a:cs typeface="Calibri"/>
              </a:rPr>
              <a:t>hncd</a:t>
            </a:r>
            <a:r>
              <a:rPr lang="en-US">
                <a:cs typeface="Calibri"/>
              </a:rPr>
              <a:t>?) to </a:t>
            </a:r>
            <a:r>
              <a:rPr lang="en-US" err="1">
                <a:cs typeface="Calibri"/>
              </a:rPr>
              <a:t>geotiff</a:t>
            </a:r>
            <a:r>
              <a:rPr lang="en-US">
                <a:cs typeface="Calibri"/>
              </a:rPr>
              <a:t> files</a:t>
            </a:r>
          </a:p>
          <a:p>
            <a:pPr marL="228600" indent="-228600">
              <a:buAutoNum type="arabicPeriod"/>
            </a:pPr>
            <a:r>
              <a:rPr lang="en-US">
                <a:cs typeface="Calibri"/>
              </a:rPr>
              <a:t>Imported into R </a:t>
            </a:r>
            <a:r>
              <a:rPr lang="en-US"/>
              <a:t>~ created a RasterStack from all tiffs to create one tiff</a:t>
            </a:r>
            <a:endParaRPr lang="en-US">
              <a:cs typeface="Calibri"/>
            </a:endParaRPr>
          </a:p>
          <a:p>
            <a:pPr marL="228600" indent="-228600">
              <a:buAutoNum type="arabicPeriod"/>
            </a:pPr>
            <a:r>
              <a:rPr lang="en-US">
                <a:cs typeface="Calibri"/>
              </a:rPr>
              <a:t>***Unkown step for processing? If needed</a:t>
            </a:r>
          </a:p>
          <a:p>
            <a:pPr marL="228600" indent="-228600">
              <a:buAutoNum type="arabicPeriod"/>
            </a:pPr>
            <a:r>
              <a:rPr lang="en-US">
                <a:cs typeface="Calibri"/>
              </a:rPr>
              <a:t>Apply scale factor (look up if there is one)</a:t>
            </a:r>
          </a:p>
          <a:p>
            <a:pPr marL="228600" indent="-228600">
              <a:buAutoNum type="arabicPeriod"/>
            </a:pPr>
            <a:r>
              <a:rPr lang="en-US"/>
              <a:t>Derive values from Raster to create time series</a:t>
            </a:r>
            <a:endParaRPr lang="en-US">
              <a:cs typeface="Calibri"/>
            </a:endParaRPr>
          </a:p>
          <a:p>
            <a:pPr marL="228600" indent="-228600">
              <a:buAutoNum type="arabicPeriod"/>
            </a:pPr>
            <a:r>
              <a:rPr lang="en-US"/>
              <a:t>Create individual maps for P for each year and create gif (if we get there)</a:t>
            </a:r>
            <a:endParaRPr lang="en-US">
              <a:cs typeface="Calibri"/>
            </a:endParaRPr>
          </a:p>
          <a:p>
            <a:endParaRPr lang="en-US">
              <a:cs typeface="Calibri"/>
            </a:endParaRPr>
          </a:p>
          <a:p>
            <a:r>
              <a:rPr lang="en-US">
                <a:cs typeface="Calibri"/>
              </a:rPr>
              <a:t>##Problem to check if it is mean of P for that year or to do total P for one year like ET (which one is better what do they show?)</a:t>
            </a:r>
          </a:p>
          <a:p>
            <a:endParaRPr lang="en-US">
              <a:cs typeface="Calibri"/>
            </a:endParaRPr>
          </a:p>
          <a:p>
            <a:r>
              <a:rPr lang="en-US">
                <a:cs typeface="Calibri"/>
              </a:rPr>
              <a:t>Data Processing for Landcover</a:t>
            </a:r>
          </a:p>
          <a:p>
            <a:r>
              <a:rPr lang="en-US">
                <a:cs typeface="Calibri"/>
              </a:rPr>
              <a:t>1. Retrieve data from Google Earth Engine and re-visualize using modified classification based on NLCD Landcover classes.</a:t>
            </a:r>
          </a:p>
          <a:p>
            <a:r>
              <a:rPr lang="en-US">
                <a:cs typeface="Calibri"/>
              </a:rPr>
              <a:t>2. Export </a:t>
            </a:r>
            <a:r>
              <a:rPr lang="en-US" err="1">
                <a:cs typeface="Calibri"/>
              </a:rPr>
              <a:t>geotiff</a:t>
            </a:r>
            <a:r>
              <a:rPr lang="en-US">
                <a:cs typeface="Calibri"/>
              </a:rPr>
              <a:t> of each year's landcover (8 images total) from GEE to drive. </a:t>
            </a:r>
          </a:p>
          <a:p>
            <a:r>
              <a:rPr lang="en-US">
                <a:cs typeface="Calibri"/>
              </a:rPr>
              <a:t>3. Import </a:t>
            </a:r>
            <a:r>
              <a:rPr lang="en-US" err="1">
                <a:cs typeface="Calibri"/>
              </a:rPr>
              <a:t>geotiff</a:t>
            </a:r>
            <a:r>
              <a:rPr lang="en-US">
                <a:cs typeface="Calibri"/>
              </a:rPr>
              <a:t> into ArcGIS Pro to create finalized maps.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43925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three main components we are considering for the thriving index. The evaporative stress index, water balance, and landcover change. </a:t>
            </a:r>
            <a:endParaRPr lang="en-US" dirty="0"/>
          </a:p>
          <a:p>
            <a:r>
              <a:rPr lang="en-US" dirty="0">
                <a:ea typeface="Calibri"/>
                <a:cs typeface="Calibri"/>
              </a:rPr>
              <a:t>The evaporative stress index or ESI is calculated from the actual evapotranspiration divided by the potential evapotranspiration. </a:t>
            </a:r>
          </a:p>
          <a:p>
            <a:r>
              <a:rPr lang="en-US" dirty="0">
                <a:ea typeface="Calibri"/>
                <a:cs typeface="Calibri"/>
              </a:rPr>
              <a:t>Higher ESI values indicate that evapotranspiration is occurring efficiently, as the actual evapotranspiration is near the potential. </a:t>
            </a:r>
          </a:p>
          <a:p>
            <a:r>
              <a:rPr lang="en-US" dirty="0">
                <a:ea typeface="Calibri"/>
                <a:cs typeface="Calibri"/>
              </a:rPr>
              <a:t>The water balance equation is calculated from the difference between precipitation and actual evapotranspiration. </a:t>
            </a:r>
          </a:p>
          <a:p>
            <a:r>
              <a:rPr lang="en-US" dirty="0">
                <a:ea typeface="Calibri"/>
                <a:cs typeface="Calibri"/>
              </a:rPr>
              <a:t>When this difference is low, vegetation is </a:t>
            </a:r>
            <a:r>
              <a:rPr lang="en-US" dirty="0" err="1">
                <a:ea typeface="Calibri"/>
                <a:cs typeface="Calibri"/>
              </a:rPr>
              <a:t>evapotranspiring</a:t>
            </a:r>
            <a:r>
              <a:rPr lang="en-US" dirty="0">
                <a:ea typeface="Calibri"/>
                <a:cs typeface="Calibri"/>
              </a:rPr>
              <a:t> efficiently and is incorporated into the thriving index </a:t>
            </a:r>
          </a:p>
          <a:p>
            <a:r>
              <a:rPr lang="en-US" dirty="0">
                <a:ea typeface="Calibri"/>
                <a:cs typeface="Calibri"/>
              </a:rPr>
              <a:t>Landcover such as alluvial planes, streams and forest lands are incorporated in the thriving index, streams help us understand where and how recharge may happen. Distinguishing certain land cover types that have specific conditions that would yield efficient groundwater recharge, such as forests, is valuable as well especially since deforestation was a problem in the study area </a:t>
            </a:r>
          </a:p>
          <a:p>
            <a:r>
              <a:rPr lang="en-US" dirty="0">
                <a:ea typeface="Calibri"/>
                <a:cs typeface="Calibri"/>
              </a:rPr>
              <a:t>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85050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section will cover the results found for Total Water Storage in the embayment.</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36781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time series depicts the average changes in total water storage in centimeters over the period of 2002-2020. </a:t>
            </a:r>
          </a:p>
          <a:p>
            <a:r>
              <a:rPr lang="en-US" dirty="0">
                <a:ea typeface="Calibri"/>
                <a:cs typeface="Calibri"/>
              </a:rPr>
              <a:t>The blue line shows the monthly total water storage and the orange line shows the annual moving mean generated from an average of the 12 months of each year </a:t>
            </a:r>
          </a:p>
          <a:p>
            <a:r>
              <a:rPr lang="en-US" dirty="0">
                <a:ea typeface="Calibri"/>
                <a:cs typeface="Calibri"/>
              </a:rPr>
              <a:t>Overall, the total water storage aligns to our expectations that the water table does not change much across the 20 year period, there are years where the water table rises above average and years where the water table is below average. </a:t>
            </a:r>
          </a:p>
          <a:p>
            <a:r>
              <a:rPr lang="en-US" dirty="0">
                <a:ea typeface="Calibri"/>
                <a:cs typeface="Calibri"/>
              </a:rPr>
              <a:t>Some notable features are that seasonally Is clearly exhibited in the monthly total water storage and that drought events, such as the one in 2011, carry into effect in the year of 2012.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4015088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depicts the averages changes in water storage In cm for the year 2021. Lighter blue values indicate reductions in the water table relative to the mean, and darker blue values indicate an increase of the water table. The ME is highlighted in red. Overall, observing the total water storage alone is not very informative due to its coarse resolution and the general nature of the data.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606715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section we will highlight groundwater factors results, including annual precipitation, evapotranspiration and potential evapotranspiration.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42364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average annual evapotranspiration show a clear increasing trend as it approaches 2021 with an R^2 value of 0.59 and p value of 3.09e-05.</a:t>
            </a:r>
            <a:endParaRPr lang="en-US">
              <a:ea typeface="Calibri"/>
              <a:cs typeface="Calibri"/>
            </a:endParaRPr>
          </a:p>
          <a:p>
            <a:r>
              <a:rPr lang="en-US">
                <a:ea typeface="Calibri"/>
                <a:cs typeface="Calibri"/>
              </a:rPr>
              <a:t>The R^2 value for the average annual potential evapotranspiration is 0.21 and the p value is 0.032. Over the period of 2000-2021, PET is slightly trending downwards, but the R value and spread of the data indicate that this negative relationship is not strong.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653835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plot depicts the annual precipitation timeseries. The precipitation does not significantly change over the time period and there is a weak upward trend throughout the period.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747463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Landcover classification based on NLCD 2019 release, modified for landcover types relevant to our region of interest for both 2001 and 2019. Major changes in both positive and negative directions can be seen for forested areas, urban areas, and pasture areas. In the circle in the Northeast of the embayment, we see increased forested areas in 2019 where previously there was more pasture, and increased urban sprawl in the Memphis area spreading outwards. We also see fluctuations in the circle in the Southwest of the embayment indicating both new growth and deforestation, with slightly more deforestation than new growth.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77756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location focused on the Mississippi Embayment, paying special attention to the recharge zone of this embayment as well as the Ford plant, which is also known as the "Blue Oval City".  </a:t>
            </a:r>
          </a:p>
          <a:p>
            <a:r>
              <a:rPr lang="en-US">
                <a:cs typeface="Calibri"/>
              </a:rPr>
              <a:t>Blue Oval City Fun Facts: </a:t>
            </a:r>
            <a:endParaRPr lang="en-US"/>
          </a:p>
          <a:p>
            <a:pPr marL="342900" indent="-342900">
              <a:spcAft>
                <a:spcPts val="600"/>
              </a:spcAft>
              <a:buFont typeface="Webdings,Sans-Serif"/>
              <a:buChar char="4"/>
            </a:pPr>
            <a:r>
              <a:rPr lang="en-US"/>
              <a:t>A new mega campus for Ford Motor Company to build electric trucks</a:t>
            </a:r>
            <a:endParaRPr lang="en-US">
              <a:cs typeface="Calibri"/>
            </a:endParaRPr>
          </a:p>
          <a:p>
            <a:pPr marL="342900" indent="-342900">
              <a:spcAft>
                <a:spcPts val="600"/>
              </a:spcAft>
              <a:buFont typeface="Webdings,Sans-Serif"/>
              <a:buChar char="4"/>
            </a:pPr>
            <a:r>
              <a:rPr lang="en-US"/>
              <a:t>To be built on 4100 acres in Stanton, TN </a:t>
            </a:r>
            <a:endParaRPr lang="en-US">
              <a:cs typeface="Calibri"/>
            </a:endParaRPr>
          </a:p>
          <a:p>
            <a:pPr marL="342900" indent="-342900">
              <a:spcAft>
                <a:spcPts val="600"/>
              </a:spcAft>
              <a:buFont typeface="Webdings,Sans-Serif"/>
              <a:buChar char="4"/>
            </a:pPr>
            <a:r>
              <a:rPr lang="en-US"/>
              <a:t>Estimated to bring in roughly 6,000 new jobs to Tennessee</a:t>
            </a:r>
            <a:endParaRPr lang="en-US">
              <a:cs typeface="Calibri"/>
            </a:endParaRPr>
          </a:p>
          <a:p>
            <a:pPr marL="342900" indent="-342900">
              <a:spcAft>
                <a:spcPts val="600"/>
              </a:spcAft>
              <a:buFont typeface="Webdings,Sans-Serif"/>
              <a:buChar char="4"/>
            </a:pPr>
            <a:r>
              <a:rPr lang="en-US"/>
              <a:t>Production is expected to begin in 2025 </a:t>
            </a:r>
            <a:endParaRPr lang="en-US">
              <a:cs typeface="Calibri"/>
            </a:endParaRPr>
          </a:p>
          <a:p>
            <a:pPr marL="342900" indent="-342900">
              <a:spcAft>
                <a:spcPts val="600"/>
              </a:spcAft>
              <a:buFont typeface="Webdings,Sans-Serif"/>
              <a:buChar char="4"/>
            </a:pPr>
            <a:r>
              <a:rPr lang="en-US"/>
              <a:t>Most expensive investment in Tennessee history, at $5.6 billion</a:t>
            </a:r>
            <a:endParaRPr lang="en-US">
              <a:cs typeface="Calibri"/>
            </a:endParaRPr>
          </a:p>
          <a:p>
            <a:pPr marL="342900" indent="-342900">
              <a:spcAft>
                <a:spcPts val="600"/>
              </a:spcAft>
              <a:buFont typeface="Webdings,Sans-Serif"/>
              <a:buChar char="4"/>
            </a:pPr>
            <a:endParaRPr lang="en-US">
              <a:cs typeface="Calibri"/>
            </a:endParaRPr>
          </a:p>
          <a:p>
            <a:pPr>
              <a:spcAft>
                <a:spcPts val="600"/>
              </a:spcAft>
            </a:pPr>
            <a:r>
              <a:rPr lang="en-US">
                <a:cs typeface="Calibri"/>
              </a:rPr>
              <a:t>Study Period</a:t>
            </a:r>
          </a:p>
          <a:p>
            <a:pPr>
              <a:spcAft>
                <a:spcPts val="600"/>
              </a:spcAft>
            </a:pPr>
            <a:r>
              <a:rPr lang="en-US"/>
              <a:t>Groundwater recharge factors were averaged yearly for comparison and assessed for the time period of 2000 - 2021. </a:t>
            </a:r>
            <a:endParaRPr lang="en-US">
              <a:cs typeface="Calibri"/>
            </a:endParaRPr>
          </a:p>
          <a:p>
            <a:pPr>
              <a:spcAft>
                <a:spcPts val="600"/>
              </a:spcAft>
            </a:pPr>
            <a:endParaRPr lang="en-US">
              <a:cs typeface="Calibri"/>
            </a:endParaRPr>
          </a:p>
          <a:p>
            <a:pPr>
              <a:spcAft>
                <a:spcPts val="600"/>
              </a:spcAft>
            </a:pPr>
            <a:r>
              <a:rPr lang="en-US">
                <a:cs typeface="Calibri"/>
              </a:rPr>
              <a:t>Credits for shapefiles:</a:t>
            </a:r>
          </a:p>
          <a:p>
            <a:pPr>
              <a:spcAft>
                <a:spcPts val="600"/>
              </a:spcAft>
            </a:pPr>
            <a:r>
              <a:rPr lang="en-US">
                <a:cs typeface="Calibri"/>
              </a:rPr>
              <a:t>Recharge zone: </a:t>
            </a:r>
            <a:r>
              <a:rPr lang="en-US"/>
              <a:t>Parks(1990)</a:t>
            </a:r>
            <a:endParaRPr lang="en-US">
              <a:cs typeface="Calibri" panose="020F0502020204030204"/>
            </a:endParaRPr>
          </a:p>
          <a:p>
            <a:r>
              <a:rPr lang="en-US">
                <a:cs typeface="Calibri" panose="020F0502020204030204"/>
              </a:rPr>
              <a:t>Mississippi Embayment: </a:t>
            </a:r>
            <a:r>
              <a:rPr lang="en-US"/>
              <a:t>Jeff Brantly and Ron Seanor, USGS Louisiana Water Science Center, Mike Bradley and Jack Carmichael, USGS Tennessee Water Science Center, Heather Welch, Jeannie Barlow, and </a:t>
            </a:r>
            <a:r>
              <a:rPr lang="en-US" err="1"/>
              <a:t>CLaire</a:t>
            </a:r>
            <a:r>
              <a:rPr lang="en-US"/>
              <a:t> Rose, USGS Mississippi Water Science Center, Lafayette and </a:t>
            </a:r>
            <a:r>
              <a:rPr lang="en-US" err="1"/>
              <a:t>ROlla</a:t>
            </a:r>
            <a:r>
              <a:rPr lang="en-US"/>
              <a:t> Publishing Service Centers.</a:t>
            </a:r>
          </a:p>
          <a:p>
            <a:r>
              <a:rPr lang="en-US" err="1">
                <a:cs typeface="Calibri"/>
              </a:rPr>
              <a:t>Basemap</a:t>
            </a:r>
            <a:r>
              <a:rPr lang="en-US">
                <a:cs typeface="Calibri"/>
              </a:rPr>
              <a:t> Credit: </a:t>
            </a:r>
            <a:r>
              <a:rPr lang="en-US"/>
              <a:t>Esri, CGIAR, USGS, Esri HERE, Garmin, FAO, NOAA, USGS, EPA NPS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851464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section we will cover results that contributed to the creation of the thriving index, including results on the evaporative stress index, water balance, and landcover.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786878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Evaporative Stress Index for the years 2000 to 2021 shows dark shades of red indicate areas of high rates of water use and light shades of blue show areas of low rates of water use across the lands surface. Areas with higher ESI values show areas that are thriving. The increasing trend of the average annual ESI for 2000-2021 is explain 53% of the variance of the mean ESI throughout time and is significant.</a:t>
            </a:r>
            <a:endParaRPr lang="en-US" b="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6672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annual mean precipitation is greater than the annual mean evapotranspiration inside the Mississippi Embayment in any given year. Excess precipitation in the form of runoff can directly recharge the aquifer in alluvial regions; outside of these areas, runoff can flow into stream systems and laterally recharge the aquifer. </a:t>
            </a:r>
          </a:p>
          <a:p>
            <a:r>
              <a:rPr lang="en-US" dirty="0"/>
              <a:t>A notably higher or lower water balance is apparent in some years during the time period. In 2010, water balance is high as precipitation is relatively large; while in 2011, water balance is low in response to a drought event. </a:t>
            </a:r>
          </a:p>
          <a:p>
            <a:r>
              <a:rPr lang="en-US" dirty="0"/>
              <a:t>2010 has a high water balance </a:t>
            </a:r>
          </a:p>
          <a:p>
            <a:endParaRPr lang="en-US" dirty="0">
              <a:cs typeface="Calibri"/>
            </a:endParaRPr>
          </a:p>
          <a:p>
            <a:r>
              <a:rPr lang="en-US" dirty="0">
                <a:cs typeface="Calibri"/>
              </a:rPr>
              <a:t>The annual 2019 water balance shows areas that have high amounts of precipitation and low amounts of ET in dark blue. However due to fill values such as the urban areas and river these locations would be closer to the stream beds. Areas that show similar amount of precipitation and ET show that vegetation is using all the precipitation that is available. This water balance is displayed with high levels of ET and low amounts of precipitation in areas that are yellow. The trend of average annual water shows years of high amounts of precipitation and droughts.</a:t>
            </a:r>
            <a:endParaRPr lang="en-US" dirty="0"/>
          </a:p>
          <a:p>
            <a:endParaRPr lang="en-US" dirty="0">
              <a:cs typeface="Calibri"/>
            </a:endParaRPr>
          </a:p>
          <a:p>
            <a:r>
              <a:rPr lang="en-US" dirty="0">
                <a:cs typeface="Calibri"/>
              </a:rPr>
              <a:t> Credits: </a:t>
            </a:r>
            <a:r>
              <a:rPr lang="en-US" dirty="0">
                <a:hlinkClick r:id="rId3"/>
              </a:rPr>
              <a:t>Evapotranspiration and the Water Cycle | U.S. Geological Survey (usgs.gov)</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308164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Where does the water go? </a:t>
            </a:r>
          </a:p>
          <a:p>
            <a:r>
              <a:rPr lang="en-US" dirty="0">
                <a:cs typeface="Calibri"/>
              </a:rPr>
              <a:t>Vegetation using </a:t>
            </a:r>
            <a:r>
              <a:rPr lang="en-US" dirty="0" err="1">
                <a:cs typeface="Calibri"/>
              </a:rPr>
              <a:t>precip</a:t>
            </a:r>
            <a:r>
              <a:rPr lang="en-US" dirty="0">
                <a:cs typeface="Calibri"/>
              </a:rPr>
              <a:t> right away --&gt; </a:t>
            </a:r>
            <a:r>
              <a:rPr lang="en-US" dirty="0" err="1">
                <a:cs typeface="Calibri"/>
              </a:rPr>
              <a:t>Precip</a:t>
            </a:r>
            <a:r>
              <a:rPr lang="en-US" dirty="0">
                <a:cs typeface="Calibri"/>
              </a:rPr>
              <a:t> high, high ET = close to zero</a:t>
            </a:r>
            <a:endParaRPr lang="en-US" dirty="0">
              <a:ea typeface="Calibri"/>
              <a:cs typeface="Calibri"/>
            </a:endParaRPr>
          </a:p>
          <a:p>
            <a:r>
              <a:rPr lang="en-US" dirty="0" err="1">
                <a:cs typeface="Calibri"/>
              </a:rPr>
              <a:t>Precip</a:t>
            </a:r>
            <a:r>
              <a:rPr lang="en-US" dirty="0">
                <a:cs typeface="Calibri"/>
              </a:rPr>
              <a:t> high, ET low--&gt; water going into streams = lateral recharge </a:t>
            </a:r>
            <a:endParaRPr lang="en-US" dirty="0">
              <a:ea typeface="Calibri"/>
              <a:cs typeface="Calibri"/>
            </a:endParaRPr>
          </a:p>
          <a:p>
            <a:r>
              <a:rPr lang="en-US" dirty="0">
                <a:cs typeface="Calibri"/>
              </a:rPr>
              <a:t>Alluvial plain= sandy soil, good for vertical infiltration </a:t>
            </a:r>
            <a:endParaRPr lang="en-US" dirty="0">
              <a:ea typeface="Calibri"/>
              <a:cs typeface="Calibri"/>
            </a:endParaRPr>
          </a:p>
          <a:p>
            <a:endParaRPr lang="en-US" dirty="0">
              <a:ea typeface="Calibri"/>
              <a:cs typeface="Calibri"/>
            </a:endParaRPr>
          </a:p>
          <a:p>
            <a:r>
              <a:rPr lang="en-US" dirty="0">
                <a:ea typeface="Calibri"/>
                <a:cs typeface="Calibri"/>
              </a:rPr>
              <a:t>Alluvial planes, in light blue, represent sandy or clay like areas of land where vertical infiltration of precipitation occurs and recharges the aquifer. Outside of these areas, when the water balance is higher, the aquifer is recharged laterally with runoff through stream systems. </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Basemap</a:t>
            </a:r>
            <a:r>
              <a:rPr lang="en-US" dirty="0">
                <a:cs typeface="Calibri"/>
              </a:rPr>
              <a:t> Credits:</a:t>
            </a:r>
            <a:r>
              <a:rPr lang="en-US" dirty="0"/>
              <a:t> Esri, HERE, Garmin, FAO, NOAA, USGS, EPA NPS</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391505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The Thriving Index identifies areas to prioritize for conservation </a:t>
            </a:r>
            <a:endParaRPr lang="en-US">
              <a:ea typeface="Calibri"/>
              <a:cs typeface="Calibri"/>
            </a:endParaRPr>
          </a:p>
          <a:p>
            <a:r>
              <a:rPr lang="en-US"/>
              <a:t>POA will use the Thriving Index and expanded knowledge of groundwater recharge factors to inform local policy </a:t>
            </a:r>
            <a:endParaRPr lang="en-US">
              <a:ea typeface="Calibri"/>
              <a:cs typeface="Calibri"/>
            </a:endParaRPr>
          </a:p>
          <a:p>
            <a:r>
              <a:rPr lang="en-US"/>
              <a:t>Protection of thriving forested areas, especially apparent with increasing trends of deforestation and land development, can be supported with the Thriving Index </a:t>
            </a:r>
            <a:endParaRPr lang="en-US">
              <a:ea typeface="Calibri"/>
              <a:cs typeface="Calibri"/>
            </a:endParaRPr>
          </a:p>
          <a:p>
            <a:endParaRPr lang="en-US">
              <a:ea typeface="Calibri"/>
              <a:cs typeface="Calibri"/>
            </a:endParaRPr>
          </a:p>
          <a:p>
            <a:endParaRPr lang="en-US">
              <a:ea typeface="Calibri"/>
              <a:cs typeface="Calibri"/>
            </a:endParaRPr>
          </a:p>
          <a:p>
            <a:endParaRPr lang="en-US">
              <a:cs typeface="Calibri"/>
            </a:endParaRPr>
          </a:p>
          <a:p>
            <a:endParaRPr lang="en-US">
              <a:cs typeface="Calibri"/>
            </a:endParaRPr>
          </a:p>
          <a:p>
            <a:r>
              <a:rPr lang="en-US">
                <a:cs typeface="Calibri"/>
              </a:rPr>
              <a:t>Image credit: </a:t>
            </a:r>
            <a:r>
              <a:rPr lang="en-US">
                <a:cs typeface="Calibri"/>
                <a:hlinkClick r:id="rId3"/>
              </a:rPr>
              <a:t>https://www.protectouraquifer.org/</a:t>
            </a:r>
            <a:r>
              <a:rPr lang="en-US">
                <a:cs typeface="Calibri"/>
              </a:rPr>
              <a:t> Provided by Sarah Houston, project partner</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4171513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Potential errors and uncertainties source from a p</a:t>
            </a:r>
            <a:r>
              <a:rPr lang="en-US"/>
              <a:t>otential </a:t>
            </a:r>
            <a:r>
              <a:rPr lang="en-US" b="1"/>
              <a:t>sensor error</a:t>
            </a:r>
            <a:r>
              <a:rPr lang="en-US"/>
              <a:t> that could produce bad pixels in ET/PET datasets, the effects of seasonally not adequately represented or accounted for within annually averaged data, the </a:t>
            </a:r>
            <a:r>
              <a:rPr lang="en-US" err="1"/>
              <a:t>ulitilization</a:t>
            </a:r>
            <a:r>
              <a:rPr lang="en-US"/>
              <a:t> of climatological averages to gap fill </a:t>
            </a:r>
            <a:r>
              <a:rPr lang="en-US" err="1"/>
              <a:t>precip</a:t>
            </a:r>
            <a:r>
              <a:rPr lang="en-US"/>
              <a:t> data, and the assumption that the </a:t>
            </a:r>
            <a:r>
              <a:rPr lang="en-US" b="1"/>
              <a:t>generalized classifications</a:t>
            </a:r>
            <a:r>
              <a:rPr lang="en-US"/>
              <a:t> in the NLCD dataset are adequately representative of our study area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523360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In the future it would be beneficial to conduct shorter term analyses with ECOSTRESS to better understand the response to climate events and see finer resolution data. In addition, validating Earth Observations with in-situ data from well data, precipitation gauges and flux towers for evapotranspiration would be useful to examine in the future.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483657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245632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Source: </a:t>
            </a:r>
            <a:r>
              <a:rPr lang="en-US" dirty="0">
                <a:hlinkClick r:id="rId3"/>
              </a:rPr>
              <a:t>https://caeser.memphis.edu/resources/memphis-aquifer</a:t>
            </a:r>
            <a:r>
              <a:rPr lang="en-US" dirty="0"/>
              <a:t> (Provided by Sarah Houston, project partner and creator of image)</a:t>
            </a:r>
            <a:endParaRPr lang="en-US" dirty="0">
              <a:cs typeface="Calibri"/>
            </a:endParaRPr>
          </a:p>
          <a:p>
            <a:endParaRPr lang="en-US" dirty="0">
              <a:cs typeface="Calibri"/>
            </a:endParaRPr>
          </a:p>
          <a:p>
            <a:r>
              <a:rPr lang="en-US" dirty="0">
                <a:cs typeface="Calibri"/>
              </a:rPr>
              <a:t>The Memphis Sand Aquifer is confined by a thick layer of clay which protects the historic groundwater from contaminants. The recharge zone of the aquifer is important for the replenishment of the groundwater and is the only place where rainwater can replenish the groundwater. Within this zone, there are outcrops of the "</a:t>
            </a:r>
            <a:r>
              <a:rPr lang="en-US" dirty="0" err="1">
                <a:cs typeface="Calibri"/>
              </a:rPr>
              <a:t>memphis</a:t>
            </a:r>
            <a:r>
              <a:rPr lang="en-US" dirty="0">
                <a:cs typeface="Calibri"/>
              </a:rPr>
              <a:t> sand" in which precipitation can most efficiently infiltrate to recharge the aquifer's groundwater. Breaches to the upper clay layer and threats to the outcrop areas of the </a:t>
            </a:r>
            <a:r>
              <a:rPr lang="en-US" dirty="0" err="1">
                <a:cs typeface="Calibri"/>
              </a:rPr>
              <a:t>memphis</a:t>
            </a:r>
            <a:r>
              <a:rPr lang="en-US" dirty="0">
                <a:cs typeface="Calibri"/>
              </a:rPr>
              <a:t> sand pose threat to the quality and quantity of the water within this aquifer. </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68375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Memphis Sand Aquifer is confined by a thick layer of clay which protects the historic groundwater from contaminants. The recharge zone of the aquifer is important for the replenishment of the groundwater and is the only place where rainwater can replenish the groundwater. Within this zone, there are outcrops of the "</a:t>
            </a:r>
            <a:r>
              <a:rPr lang="en-US" dirty="0" err="1">
                <a:cs typeface="Calibri"/>
              </a:rPr>
              <a:t>memphis</a:t>
            </a:r>
            <a:r>
              <a:rPr lang="en-US" dirty="0">
                <a:cs typeface="Calibri"/>
              </a:rPr>
              <a:t> sand" in which precipitation can most efficiently infiltrate to recharge the aquifer's groundwater. Breaches to the upper clay layer and threats to the outcrop areas of the </a:t>
            </a:r>
            <a:r>
              <a:rPr lang="en-US" dirty="0" err="1">
                <a:cs typeface="Calibri"/>
              </a:rPr>
              <a:t>memphis</a:t>
            </a:r>
            <a:r>
              <a:rPr lang="en-US" dirty="0">
                <a:cs typeface="Calibri"/>
              </a:rPr>
              <a:t> sand pose threat to the quality and quantity of the water within this aquifer. </a:t>
            </a:r>
          </a:p>
          <a:p>
            <a:endParaRPr lang="en-US" dirty="0">
              <a:cs typeface="Calibri"/>
            </a:endParaRPr>
          </a:p>
          <a:p>
            <a:r>
              <a:rPr lang="en-US" dirty="0" err="1">
                <a:cs typeface="Calibri"/>
              </a:rPr>
              <a:t>Basemap</a:t>
            </a:r>
            <a:r>
              <a:rPr lang="en-US" dirty="0">
                <a:cs typeface="Calibri"/>
              </a:rPr>
              <a:t> Credits:</a:t>
            </a:r>
            <a:r>
              <a:rPr lang="en-US" dirty="0"/>
              <a:t> Esri, HERE, Garmin, FAO, NOAA, USGS, EPA NPS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09865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Protect Our Aquifer (POA) is a science-based decision-making group that monitors use of Memphis Sand Aquifer and the larger aquifer system in Mississippi Embayment.  POA is interested in examining factors critical to groundwater recharge to inform local policy and advocate for at risk communities. These factors include precipitation, evapotranspiration, landcover change and total water storage. </a:t>
            </a:r>
            <a:endParaRPr lang="en-US" dirty="0">
              <a:cs typeface="Calibri"/>
            </a:endParaRPr>
          </a:p>
          <a:p>
            <a:pPr>
              <a:spcAft>
                <a:spcPts val="600"/>
              </a:spcAft>
              <a:buFont typeface="Webdings,Sans-Serif"/>
            </a:pPr>
            <a:endParaRPr lang="en-US" dirty="0">
              <a:cs typeface="Calibri"/>
            </a:endParaRPr>
          </a:p>
          <a:p>
            <a:pPr>
              <a:spcAft>
                <a:spcPts val="600"/>
              </a:spcAft>
            </a:pPr>
            <a:r>
              <a:rPr lang="en-US" dirty="0">
                <a:cs typeface="Calibri"/>
              </a:rPr>
              <a:t> Image Source: </a:t>
            </a:r>
            <a:r>
              <a:rPr lang="en-US" dirty="0">
                <a:cs typeface="Calibri" panose="020F0502020204030204"/>
                <a:hlinkClick r:id="rId3"/>
              </a:rPr>
              <a:t>https://www.protectouraquifer.org/</a:t>
            </a:r>
            <a:r>
              <a:rPr lang="en-US" dirty="0">
                <a:cs typeface="Calibri"/>
              </a:rPr>
              <a:t> Provided by Sarah Houston, project partner</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40450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water contained in this aquifer and it's ability to be recharged has raised community concerns about the possibility of reduced groundwater. Long term threats include unsustainable irrigation practices such as increased water pumping and landcover use by the agricultural industry which will likely contribute to reduced groundwater. Infrastructure development, specifically the massive Ford manufacturing site, also threatens the amount of groundwater availability to the community due to the land cover changes and increased water use associated with the construction and operation of the plant.</a:t>
            </a:r>
          </a:p>
          <a:p>
            <a:endParaRPr lang="en-US">
              <a:cs typeface="Calibri"/>
            </a:endParaRPr>
          </a:p>
          <a:p>
            <a:r>
              <a:rPr lang="en-US">
                <a:cs typeface="Calibri"/>
              </a:rPr>
              <a:t>Image Source: </a:t>
            </a:r>
            <a:r>
              <a:rPr lang="en-US">
                <a:cs typeface="Calibri"/>
                <a:hlinkClick r:id="rId3"/>
              </a:rPr>
              <a:t>https://www.protectouraquifer.org/</a:t>
            </a:r>
            <a:r>
              <a:rPr lang="en-US">
                <a:cs typeface="Calibri"/>
              </a:rPr>
              <a:t> Provided by Sarah Houston, project partner</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43178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objective of this project was to map and quantify changes of factors influential to groundwater recharge, including precipitation, evapotranspiration, landcover, and total water storage. This would help us achieve our second objective - identify thriving areas of the Mississippi Embayment recharge zone. This thriving index would allow our project partner to identify areas to prioritize for protection.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06290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next section we will discuss the methods the team used to examine groundwater recharge factors and the creation of the thriving index.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51694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understand groundwater recharge we first needed to look at total water storage to characterize and get background knowledge about the water table in the embayment. Our team utilized GRACE data to provide an understanding of how the water table has fluctuated from 2000 to 2021. We then looked at three critical groundwater recharge factors, Precipitation using GPM IMERG data, Potential Evapotranspiration using Terra MODIS, and landcover from the National Land Cover Dataset (NLCD). Evapotranspiration is the combination of evaporation from the Earth's surface and plant transpiration. </a:t>
            </a:r>
            <a:r>
              <a:rPr lang="en-US" dirty="0"/>
              <a:t>Evapotranspiration can influence how much precipitation infiltrates to the subsurface as recharge or runs off as surface water.</a:t>
            </a:r>
            <a:r>
              <a:rPr lang="en-US" dirty="0">
                <a:cs typeface="Calibri"/>
              </a:rPr>
              <a:t> </a:t>
            </a:r>
          </a:p>
          <a:p>
            <a:endParaRPr lang="en-US" dirty="0">
              <a:cs typeface="Calibri"/>
            </a:endParaRPr>
          </a:p>
          <a:p>
            <a:r>
              <a:rPr lang="en-US" dirty="0">
                <a:cs typeface="Calibri"/>
              </a:rPr>
              <a:t>NLCD</a:t>
            </a:r>
          </a:p>
          <a:p>
            <a:r>
              <a:rPr lang="en-US" dirty="0">
                <a:cs typeface="Calibri"/>
              </a:rPr>
              <a:t>Image credit: USGS NLCD</a:t>
            </a:r>
          </a:p>
          <a:p>
            <a:r>
              <a:rPr lang="en-US" dirty="0">
                <a:cs typeface="Calibri"/>
              </a:rPr>
              <a:t>Image source: </a:t>
            </a:r>
            <a:r>
              <a:rPr lang="en-US" dirty="0">
                <a:hlinkClick r:id="rId3"/>
              </a:rPr>
              <a:t>https://eros.usgs.gov/doi-remote-sensing-activities/2011/usgs/national-land-cover-database-nlcd-delivers-update</a:t>
            </a:r>
            <a:r>
              <a:rPr lang="en-US" dirty="0"/>
              <a:t> provided by USGS public domain</a:t>
            </a:r>
            <a:endParaRPr lang="en-US" dirty="0">
              <a:cs typeface="Calibri"/>
            </a:endParaRPr>
          </a:p>
          <a:p>
            <a:endParaRPr lang="en-US" dirty="0">
              <a:cs typeface="Calibri"/>
            </a:endParaRPr>
          </a:p>
          <a:p>
            <a:r>
              <a:rPr lang="en-US" dirty="0">
                <a:cs typeface="Calibri"/>
              </a:rPr>
              <a:t>Satellite pictures</a:t>
            </a:r>
          </a:p>
          <a:p>
            <a:r>
              <a:rPr lang="en-US" dirty="0">
                <a:cs typeface="Calibri"/>
              </a:rPr>
              <a:t>Image credit: NASA</a:t>
            </a:r>
          </a:p>
          <a:p>
            <a:r>
              <a:rPr lang="en-US" dirty="0">
                <a:cs typeface="Calibri"/>
              </a:rPr>
              <a:t>Image source: </a:t>
            </a:r>
            <a:r>
              <a:rPr lang="en-US" dirty="0">
                <a:cs typeface="Calibri"/>
                <a:hlinkClick r:id="rId4"/>
              </a:rPr>
              <a:t>https://www.devpedia.developexchange.com/dp/index.php?title=List_of_Satellite_Pictures</a:t>
            </a:r>
            <a:r>
              <a:rPr lang="en-US" dirty="0">
                <a:cs typeface="Calibri"/>
              </a:rPr>
              <a:t> Provided by DEVELOP</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92458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1185" r="17249"/>
          <a:stretch/>
        </p:blipFill>
        <p:spPr>
          <a:xfrm>
            <a:off x="0" y="0"/>
            <a:ext cx="5591174"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4DAEB3"/>
                </a:solidFill>
              </a:rPr>
              <a:t>STUDY AREA</a:t>
            </a:r>
          </a:p>
          <a:p>
            <a:pPr algn="ctr"/>
            <a:r>
              <a:rPr lang="en-US" sz="2600" b="0" spc="0" baseline="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8986"/>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33" r:id="rId2"/>
    <p:sldLayoutId id="2147483734" r:id="rId3"/>
    <p:sldLayoutId id="2147483722" r:id="rId4"/>
    <p:sldLayoutId id="2147483723" r:id="rId5"/>
    <p:sldLayoutId id="2147483737" r:id="rId6"/>
    <p:sldLayoutId id="2147483719" r:id="rId7"/>
    <p:sldLayoutId id="2147483721" r:id="rId8"/>
    <p:sldLayoutId id="2147483728" r:id="rId9"/>
    <p:sldLayoutId id="2147483736" r:id="rId10"/>
    <p:sldLayoutId id="2147483724" r:id="rId11"/>
    <p:sldLayoutId id="2147483716" r:id="rId12"/>
    <p:sldLayoutId id="2147483738" r:id="rId13"/>
    <p:sldLayoutId id="2147483718" r:id="rId14"/>
    <p:sldLayoutId id="2147483725" r:id="rId15"/>
    <p:sldLayoutId id="2147483726" r:id="rId16"/>
    <p:sldLayoutId id="2147483727" r:id="rId17"/>
    <p:sldLayoutId id="2147483740" r:id="rId18"/>
    <p:sldLayoutId id="2147483732" r:id="rId19"/>
    <p:sldLayoutId id="2147483730" r:id="rId20"/>
    <p:sldLayoutId id="2147483731" r:id="rId21"/>
    <p:sldLayoutId id="2147483679" r:id="rId22"/>
    <p:sldLayoutId id="2147483739" r:id="rId23"/>
    <p:sldLayoutId id="2147483720" r:id="rId24"/>
    <p:sldLayoutId id="2147483707" r:id="rId25"/>
    <p:sldLayoutId id="2147483735" r:id="rId26"/>
    <p:sldLayoutId id="2147483690" r:id="rId27"/>
    <p:sldLayoutId id="21474837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5.svg"/><Relationship Id="rId11" Type="http://schemas.openxmlformats.org/officeDocument/2006/relationships/image" Target="../media/image50.gif"/><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4.png"/><Relationship Id="rId7" Type="http://schemas.openxmlformats.org/officeDocument/2006/relationships/image" Target="../media/image42.png"/><Relationship Id="rId12" Type="http://schemas.openxmlformats.org/officeDocument/2006/relationships/image" Target="../media/image52.sv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7.sv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49.svg"/><Relationship Id="rId4" Type="http://schemas.openxmlformats.org/officeDocument/2006/relationships/image" Target="../media/image45.sv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5.xml"/><Relationship Id="rId16"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77.gif"/><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California – JPL </a:t>
            </a:r>
            <a:endParaRPr lang="en-US">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4DAEB3"/>
                </a:solidFill>
                <a:latin typeface="Century Gothic"/>
              </a:rPr>
              <a:t>MISSISSIPPI EMBAYMENT</a:t>
            </a:r>
            <a:endParaRPr lang="en-US" sz="3500" spc="0" baseline="0">
              <a:solidFill>
                <a:srgbClr val="4DAEB3"/>
              </a:solidFill>
            </a:endParaRPr>
          </a:p>
          <a:p>
            <a:pPr algn="ctr"/>
            <a:r>
              <a:rPr lang="en-US" sz="2600" b="0" spc="0" baseline="0">
                <a:solidFill>
                  <a:srgbClr val="4DAEB3"/>
                </a:solidFill>
              </a:rPr>
              <a:t>Water Resources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a:solidFill>
                  <a:schemeClr val="tx1">
                    <a:lumMod val="75000"/>
                    <a:lumOff val="25000"/>
                  </a:schemeClr>
                </a:solidFill>
                <a:latin typeface="Century Gothic"/>
              </a:rPr>
              <a:t>Utilizing NASA Earth observations to Understand Groundwater Recharge in the Mississippi Regional Aquifer System </a:t>
            </a:r>
            <a:endParaRPr lang="en-US" sz="160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Lauren Mahoney</a:t>
            </a:r>
          </a:p>
          <a:p>
            <a:pPr algn="ctr"/>
            <a:r>
              <a:rPr lang="en-US" sz="1400">
                <a:solidFill>
                  <a:schemeClr val="tx1">
                    <a:lumMod val="75000"/>
                    <a:lumOff val="25000"/>
                  </a:schemeClr>
                </a:solidFill>
                <a:latin typeface="Century Gothic"/>
              </a:rPr>
              <a:t>Brenna Hatch</a:t>
            </a:r>
          </a:p>
          <a:p>
            <a:pPr algn="ctr"/>
            <a:r>
              <a:rPr lang="en-US" sz="1400">
                <a:solidFill>
                  <a:schemeClr val="tx1">
                    <a:lumMod val="75000"/>
                    <a:lumOff val="25000"/>
                  </a:schemeClr>
                </a:solidFill>
                <a:latin typeface="Century Gothic"/>
              </a:rPr>
              <a:t>Claire Villanueva-Weeks</a:t>
            </a:r>
            <a:endParaRPr lang="en-US">
              <a:solidFill>
                <a:schemeClr val="tx1">
                  <a:lumMod val="75000"/>
                  <a:lumOff val="25000"/>
                </a:schemeClr>
              </a:solidFill>
            </a:endParaRPr>
          </a:p>
          <a:p>
            <a:pPr algn="ctr"/>
            <a:r>
              <a:rPr lang="en-US" sz="1400">
                <a:solidFill>
                  <a:schemeClr val="tx1">
                    <a:lumMod val="75000"/>
                    <a:lumOff val="25000"/>
                  </a:schemeClr>
                </a:solidFill>
                <a:latin typeface="Century Gothic"/>
              </a:rPr>
              <a:t>Lauren Webster</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46" descr="Globe with solid fill">
            <a:extLst>
              <a:ext uri="{FF2B5EF4-FFF2-40B4-BE49-F238E27FC236}">
                <a16:creationId xmlns:a16="http://schemas.microsoft.com/office/drawing/2014/main" id="{EA819B28-1D6D-473B-AE3D-6B6358228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3586" y="3626354"/>
            <a:ext cx="1118511" cy="1058723"/>
          </a:xfrm>
          <a:prstGeom prst="rect">
            <a:avLst/>
          </a:prstGeom>
        </p:spPr>
      </p:pic>
      <p:sp>
        <p:nvSpPr>
          <p:cNvPr id="3" name="Title 1">
            <a:extLst>
              <a:ext uri="{FF2B5EF4-FFF2-40B4-BE49-F238E27FC236}">
                <a16:creationId xmlns:a16="http://schemas.microsoft.com/office/drawing/2014/main" id="{0AB2A4C4-76EA-43BF-ACD1-1C05256B264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Data Processing: Total Water Storage</a:t>
            </a:r>
            <a:endParaRPr lang="en-US" sz="4000" b="1">
              <a:solidFill>
                <a:srgbClr val="4DAEB3"/>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E63DC631-863F-4750-8C3B-F2EA3F034675}"/>
              </a:ext>
            </a:extLst>
          </p:cNvPr>
          <p:cNvSpPr/>
          <p:nvPr/>
        </p:nvSpPr>
        <p:spPr>
          <a:xfrm>
            <a:off x="3490812" y="1623566"/>
            <a:ext cx="4181569" cy="1082686"/>
          </a:xfrm>
          <a:prstGeom prst="roundRect">
            <a:avLst/>
          </a:prstGeom>
          <a:no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6" name="TextBox 5">
            <a:extLst>
              <a:ext uri="{FF2B5EF4-FFF2-40B4-BE49-F238E27FC236}">
                <a16:creationId xmlns:a16="http://schemas.microsoft.com/office/drawing/2014/main" id="{17430EFB-E7D9-4E1E-8E1C-3F2A7042EB24}"/>
              </a:ext>
            </a:extLst>
          </p:cNvPr>
          <p:cNvSpPr txBox="1"/>
          <p:nvPr/>
        </p:nvSpPr>
        <p:spPr>
          <a:xfrm>
            <a:off x="4970007" y="2102193"/>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a:cs typeface="Calibri"/>
              </a:rPr>
              <a:t>Matlab</a:t>
            </a:r>
          </a:p>
        </p:txBody>
      </p:sp>
      <p:grpSp>
        <p:nvGrpSpPr>
          <p:cNvPr id="10" name="Group 9">
            <a:extLst>
              <a:ext uri="{FF2B5EF4-FFF2-40B4-BE49-F238E27FC236}">
                <a16:creationId xmlns:a16="http://schemas.microsoft.com/office/drawing/2014/main" id="{86629CCB-4D0E-44B8-9FEE-12EEDFF3409E}"/>
              </a:ext>
            </a:extLst>
          </p:cNvPr>
          <p:cNvGrpSpPr/>
          <p:nvPr/>
        </p:nvGrpSpPr>
        <p:grpSpPr>
          <a:xfrm>
            <a:off x="3762285" y="1626347"/>
            <a:ext cx="1057275" cy="1057275"/>
            <a:chOff x="4103016" y="3758313"/>
            <a:chExt cx="1057275" cy="1057275"/>
          </a:xfrm>
        </p:grpSpPr>
        <p:pic>
          <p:nvPicPr>
            <p:cNvPr id="8" name="Graphic 496" descr="Gears with solid fill">
              <a:extLst>
                <a:ext uri="{FF2B5EF4-FFF2-40B4-BE49-F238E27FC236}">
                  <a16:creationId xmlns:a16="http://schemas.microsoft.com/office/drawing/2014/main" id="{7FE5AE79-FB62-433C-932E-AF9DED297A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3016" y="3758313"/>
              <a:ext cx="914400" cy="914400"/>
            </a:xfrm>
            <a:prstGeom prst="rect">
              <a:avLst/>
            </a:prstGeom>
          </p:spPr>
        </p:pic>
        <p:pic>
          <p:nvPicPr>
            <p:cNvPr id="9" name="Graphic 497" descr="Gears outline">
              <a:extLst>
                <a:ext uri="{FF2B5EF4-FFF2-40B4-BE49-F238E27FC236}">
                  <a16:creationId xmlns:a16="http://schemas.microsoft.com/office/drawing/2014/main" id="{3A028A2E-BCBB-468F-9C4C-8AFD54A894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5891" y="3901188"/>
              <a:ext cx="914400" cy="914400"/>
            </a:xfrm>
            <a:prstGeom prst="rect">
              <a:avLst/>
            </a:prstGeom>
          </p:spPr>
        </p:pic>
      </p:grpSp>
      <p:sp>
        <p:nvSpPr>
          <p:cNvPr id="12" name="Rectangle: Rounded Corners 11">
            <a:extLst>
              <a:ext uri="{FF2B5EF4-FFF2-40B4-BE49-F238E27FC236}">
                <a16:creationId xmlns:a16="http://schemas.microsoft.com/office/drawing/2014/main" id="{6D55252C-0088-4423-AF65-9F852B71AFF4}"/>
              </a:ext>
            </a:extLst>
          </p:cNvPr>
          <p:cNvSpPr/>
          <p:nvPr/>
        </p:nvSpPr>
        <p:spPr>
          <a:xfrm>
            <a:off x="304427" y="1819245"/>
            <a:ext cx="2461701" cy="751169"/>
          </a:xfrm>
          <a:prstGeom prst="roundRect">
            <a:avLst/>
          </a:prstGeom>
          <a:solidFill>
            <a:srgbClr val="8A5A9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latin typeface="Century Gothic"/>
                <a:cs typeface="Calibri"/>
              </a:rPr>
              <a:t>GRACE</a:t>
            </a:r>
            <a:endParaRPr lang="en-US"/>
          </a:p>
        </p:txBody>
      </p:sp>
      <p:cxnSp>
        <p:nvCxnSpPr>
          <p:cNvPr id="14" name="Straight Arrow Connector 13">
            <a:extLst>
              <a:ext uri="{FF2B5EF4-FFF2-40B4-BE49-F238E27FC236}">
                <a16:creationId xmlns:a16="http://schemas.microsoft.com/office/drawing/2014/main" id="{92157A3F-7DD5-44C0-83ED-C33146BEC4C0}"/>
              </a:ext>
            </a:extLst>
          </p:cNvPr>
          <p:cNvCxnSpPr/>
          <p:nvPr/>
        </p:nvCxnSpPr>
        <p:spPr>
          <a:xfrm>
            <a:off x="2784187" y="2206913"/>
            <a:ext cx="741218" cy="2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D3A9171C-82B5-4214-8FA2-705D0892A8C0}"/>
              </a:ext>
            </a:extLst>
          </p:cNvPr>
          <p:cNvSpPr/>
          <p:nvPr/>
        </p:nvSpPr>
        <p:spPr>
          <a:xfrm>
            <a:off x="3492176" y="3663566"/>
            <a:ext cx="4181569" cy="1082686"/>
          </a:xfrm>
          <a:prstGeom prst="roundRect">
            <a:avLst/>
          </a:prstGeom>
          <a:no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16" name="TextBox 15">
            <a:extLst>
              <a:ext uri="{FF2B5EF4-FFF2-40B4-BE49-F238E27FC236}">
                <a16:creationId xmlns:a16="http://schemas.microsoft.com/office/drawing/2014/main" id="{F5E3D952-5429-44DC-A360-92710E310180}"/>
              </a:ext>
            </a:extLst>
          </p:cNvPr>
          <p:cNvSpPr txBox="1"/>
          <p:nvPr/>
        </p:nvSpPr>
        <p:spPr>
          <a:xfrm>
            <a:off x="5006007" y="4142193"/>
            <a:ext cx="2743200" cy="16619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a:cs typeface="Calibri"/>
              </a:rPr>
              <a:t>ArcGIS Pro</a:t>
            </a:r>
            <a:br>
              <a:rPr lang="en-US"/>
            </a:br>
            <a:endParaRPr lang="en-US"/>
          </a:p>
          <a:p>
            <a:pPr algn="ctr"/>
            <a:br>
              <a:rPr lang="en-US"/>
            </a:br>
            <a:endParaRPr lang="en-US"/>
          </a:p>
          <a:p>
            <a:pPr algn="ctr"/>
            <a:endParaRPr lang="en-US" sz="2400">
              <a:solidFill>
                <a:schemeClr val="tx1">
                  <a:lumMod val="75000"/>
                  <a:lumOff val="25000"/>
                </a:schemeClr>
              </a:solidFill>
              <a:latin typeface="Century Gothic"/>
              <a:cs typeface="Calibri"/>
            </a:endParaRPr>
          </a:p>
        </p:txBody>
      </p:sp>
      <p:cxnSp>
        <p:nvCxnSpPr>
          <p:cNvPr id="17" name="Straight Arrow Connector 16">
            <a:extLst>
              <a:ext uri="{FF2B5EF4-FFF2-40B4-BE49-F238E27FC236}">
                <a16:creationId xmlns:a16="http://schemas.microsoft.com/office/drawing/2014/main" id="{7CEFECA0-E1CB-4997-9D91-BDC95BBBFD23}"/>
              </a:ext>
            </a:extLst>
          </p:cNvPr>
          <p:cNvCxnSpPr/>
          <p:nvPr/>
        </p:nvCxnSpPr>
        <p:spPr>
          <a:xfrm>
            <a:off x="5582073" y="2690255"/>
            <a:ext cx="2400" cy="968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FE91A0-12DE-4282-BE80-622CB2F0897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Helvetica Neue"/>
            </a:endParaRPr>
          </a:p>
        </p:txBody>
      </p:sp>
      <p:pic>
        <p:nvPicPr>
          <p:cNvPr id="5" name="Graphic 45" descr="World outline">
            <a:extLst>
              <a:ext uri="{FF2B5EF4-FFF2-40B4-BE49-F238E27FC236}">
                <a16:creationId xmlns:a16="http://schemas.microsoft.com/office/drawing/2014/main" id="{4014F451-9552-425C-AB07-E109D2417E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40000">
            <a:off x="3732976" y="3616502"/>
            <a:ext cx="937326" cy="922988"/>
          </a:xfrm>
          <a:prstGeom prst="rect">
            <a:avLst/>
          </a:prstGeom>
        </p:spPr>
      </p:pic>
      <p:pic>
        <p:nvPicPr>
          <p:cNvPr id="18" name="Picture 18" descr="Diagram&#10;&#10;Description automatically generated">
            <a:extLst>
              <a:ext uri="{FF2B5EF4-FFF2-40B4-BE49-F238E27FC236}">
                <a16:creationId xmlns:a16="http://schemas.microsoft.com/office/drawing/2014/main" id="{EFE0FA82-C83D-4327-8AE2-746362A597A0}"/>
              </a:ext>
            </a:extLst>
          </p:cNvPr>
          <p:cNvPicPr>
            <a:picLocks noChangeAspect="1"/>
          </p:cNvPicPr>
          <p:nvPr/>
        </p:nvPicPr>
        <p:blipFill>
          <a:blip r:embed="rId11"/>
          <a:stretch>
            <a:fillRect/>
          </a:stretch>
        </p:blipFill>
        <p:spPr>
          <a:xfrm>
            <a:off x="8313920" y="2157309"/>
            <a:ext cx="3752601" cy="2244040"/>
          </a:xfrm>
          <a:prstGeom prst="rect">
            <a:avLst/>
          </a:prstGeom>
        </p:spPr>
      </p:pic>
      <p:sp>
        <p:nvSpPr>
          <p:cNvPr id="11" name="TextBox 10">
            <a:extLst>
              <a:ext uri="{FF2B5EF4-FFF2-40B4-BE49-F238E27FC236}">
                <a16:creationId xmlns:a16="http://schemas.microsoft.com/office/drawing/2014/main" id="{3938EB04-F033-4B54-84C6-3FADBC754A24}"/>
              </a:ext>
            </a:extLst>
          </p:cNvPr>
          <p:cNvSpPr txBox="1"/>
          <p:nvPr/>
        </p:nvSpPr>
        <p:spPr>
          <a:xfrm>
            <a:off x="0" y="638429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404040"/>
                </a:solidFill>
                <a:latin typeface="Century Gothic"/>
              </a:rPr>
              <a:t>Image Credit: USGS</a:t>
            </a:r>
            <a:endParaRPr lang="en-US" sz="1100" dirty="0"/>
          </a:p>
        </p:txBody>
      </p:sp>
    </p:spTree>
    <p:extLst>
      <p:ext uri="{BB962C8B-B14F-4D97-AF65-F5344CB8AC3E}">
        <p14:creationId xmlns:p14="http://schemas.microsoft.com/office/powerpoint/2010/main" val="3333907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339457-E299-46EE-A2D5-822781166921}"/>
              </a:ext>
            </a:extLst>
          </p:cNvPr>
          <p:cNvSpPr txBox="1">
            <a:spLocks/>
          </p:cNvSpPr>
          <p:nvPr/>
        </p:nvSpPr>
        <p:spPr>
          <a:xfrm>
            <a:off x="263069" y="421949"/>
            <a:ext cx="11547904"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Data Processing: Recharge Factors</a:t>
            </a:r>
            <a:endParaRPr lang="en-US" sz="4000" b="1">
              <a:solidFill>
                <a:srgbClr val="4DAEB3"/>
              </a:soli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243A8ADD-3E0C-412A-8CBD-1DAE7FD10D8B}"/>
              </a:ext>
            </a:extLst>
          </p:cNvPr>
          <p:cNvSpPr/>
          <p:nvPr/>
        </p:nvSpPr>
        <p:spPr>
          <a:xfrm>
            <a:off x="3572395" y="2816656"/>
            <a:ext cx="4181569" cy="1082686"/>
          </a:xfrm>
          <a:prstGeom prst="roundRect">
            <a:avLst/>
          </a:prstGeom>
          <a:noFill/>
          <a:ln w="12700">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6" name="TextBox 1">
            <a:extLst>
              <a:ext uri="{FF2B5EF4-FFF2-40B4-BE49-F238E27FC236}">
                <a16:creationId xmlns:a16="http://schemas.microsoft.com/office/drawing/2014/main" id="{AE25587E-00FB-4728-BAD3-E7201EC867E8}"/>
              </a:ext>
            </a:extLst>
          </p:cNvPr>
          <p:cNvSpPr txBox="1"/>
          <p:nvPr/>
        </p:nvSpPr>
        <p:spPr>
          <a:xfrm>
            <a:off x="5666602" y="3163658"/>
            <a:ext cx="210200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a:cs typeface="Calibri"/>
              </a:rPr>
              <a:t>R-Studio</a:t>
            </a:r>
          </a:p>
        </p:txBody>
      </p:sp>
      <p:sp>
        <p:nvSpPr>
          <p:cNvPr id="7" name="Rectangle: Rounded Corners 6">
            <a:extLst>
              <a:ext uri="{FF2B5EF4-FFF2-40B4-BE49-F238E27FC236}">
                <a16:creationId xmlns:a16="http://schemas.microsoft.com/office/drawing/2014/main" id="{D917D4D4-A346-4585-99BE-2318223DDA40}"/>
              </a:ext>
            </a:extLst>
          </p:cNvPr>
          <p:cNvSpPr/>
          <p:nvPr/>
        </p:nvSpPr>
        <p:spPr>
          <a:xfrm>
            <a:off x="3571349" y="4037435"/>
            <a:ext cx="4181569" cy="1082686"/>
          </a:xfrm>
          <a:prstGeom prst="roundRect">
            <a:avLst/>
          </a:prstGeom>
          <a:no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14" name="TextBox 1">
            <a:extLst>
              <a:ext uri="{FF2B5EF4-FFF2-40B4-BE49-F238E27FC236}">
                <a16:creationId xmlns:a16="http://schemas.microsoft.com/office/drawing/2014/main" id="{BB906617-ABF4-4C84-97D9-C9B7CDBBB1E0}"/>
              </a:ext>
            </a:extLst>
          </p:cNvPr>
          <p:cNvSpPr txBox="1"/>
          <p:nvPr/>
        </p:nvSpPr>
        <p:spPr>
          <a:xfrm>
            <a:off x="5256008" y="4165562"/>
            <a:ext cx="274320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a:cs typeface="Calibri"/>
              </a:rPr>
              <a:t>Google Earth Engine</a:t>
            </a:r>
          </a:p>
        </p:txBody>
      </p:sp>
      <p:sp>
        <p:nvSpPr>
          <p:cNvPr id="15" name="Rectangle: Rounded Corners 14">
            <a:extLst>
              <a:ext uri="{FF2B5EF4-FFF2-40B4-BE49-F238E27FC236}">
                <a16:creationId xmlns:a16="http://schemas.microsoft.com/office/drawing/2014/main" id="{21427C94-7E76-4616-8FD2-4472E09F7E6B}"/>
              </a:ext>
            </a:extLst>
          </p:cNvPr>
          <p:cNvSpPr/>
          <p:nvPr/>
        </p:nvSpPr>
        <p:spPr>
          <a:xfrm>
            <a:off x="3571630" y="1519657"/>
            <a:ext cx="4181569" cy="1082686"/>
          </a:xfrm>
          <a:prstGeom prst="roundRect">
            <a:avLst/>
          </a:prstGeom>
          <a:no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16" name="TextBox 1">
            <a:extLst>
              <a:ext uri="{FF2B5EF4-FFF2-40B4-BE49-F238E27FC236}">
                <a16:creationId xmlns:a16="http://schemas.microsoft.com/office/drawing/2014/main" id="{CFBBFB56-18B1-44D3-B649-08ABBEC56F0F}"/>
              </a:ext>
            </a:extLst>
          </p:cNvPr>
          <p:cNvSpPr txBox="1"/>
          <p:nvPr/>
        </p:nvSpPr>
        <p:spPr>
          <a:xfrm>
            <a:off x="5489552" y="1963648"/>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a:cs typeface="Calibri"/>
              </a:rPr>
              <a:t>Matlab</a:t>
            </a:r>
          </a:p>
        </p:txBody>
      </p:sp>
      <p:grpSp>
        <p:nvGrpSpPr>
          <p:cNvPr id="17" name="Group 16">
            <a:extLst>
              <a:ext uri="{FF2B5EF4-FFF2-40B4-BE49-F238E27FC236}">
                <a16:creationId xmlns:a16="http://schemas.microsoft.com/office/drawing/2014/main" id="{23B43421-350A-4413-939E-0600094C1F97}"/>
              </a:ext>
            </a:extLst>
          </p:cNvPr>
          <p:cNvGrpSpPr/>
          <p:nvPr/>
        </p:nvGrpSpPr>
        <p:grpSpPr>
          <a:xfrm>
            <a:off x="3808466" y="1522438"/>
            <a:ext cx="1057275" cy="1057275"/>
            <a:chOff x="4103016" y="3758313"/>
            <a:chExt cx="1057275" cy="1057275"/>
          </a:xfrm>
        </p:grpSpPr>
        <p:pic>
          <p:nvPicPr>
            <p:cNvPr id="18" name="Graphic 496" descr="Gears with solid fill">
              <a:extLst>
                <a:ext uri="{FF2B5EF4-FFF2-40B4-BE49-F238E27FC236}">
                  <a16:creationId xmlns:a16="http://schemas.microsoft.com/office/drawing/2014/main" id="{C5DFA426-30AA-4C7A-9A2C-8F53B3F6D8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3016" y="3758313"/>
              <a:ext cx="914400" cy="914400"/>
            </a:xfrm>
            <a:prstGeom prst="rect">
              <a:avLst/>
            </a:prstGeom>
          </p:spPr>
        </p:pic>
        <p:pic>
          <p:nvPicPr>
            <p:cNvPr id="19" name="Graphic 497" descr="Gears outline">
              <a:extLst>
                <a:ext uri="{FF2B5EF4-FFF2-40B4-BE49-F238E27FC236}">
                  <a16:creationId xmlns:a16="http://schemas.microsoft.com/office/drawing/2014/main" id="{E534D14E-F010-4BB7-9C2C-9175020796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45891" y="3901188"/>
              <a:ext cx="914400" cy="914400"/>
            </a:xfrm>
            <a:prstGeom prst="rect">
              <a:avLst/>
            </a:prstGeom>
          </p:spPr>
        </p:pic>
      </p:grpSp>
      <p:sp>
        <p:nvSpPr>
          <p:cNvPr id="23" name="Rectangle: Rounded Corners 22">
            <a:extLst>
              <a:ext uri="{FF2B5EF4-FFF2-40B4-BE49-F238E27FC236}">
                <a16:creationId xmlns:a16="http://schemas.microsoft.com/office/drawing/2014/main" id="{66CAA02E-D1C8-469B-AD06-88F726C5488F}"/>
              </a:ext>
            </a:extLst>
          </p:cNvPr>
          <p:cNvSpPr/>
          <p:nvPr/>
        </p:nvSpPr>
        <p:spPr>
          <a:xfrm>
            <a:off x="330117" y="2909123"/>
            <a:ext cx="2380882" cy="879816"/>
          </a:xfrm>
          <a:prstGeom prst="roundRect">
            <a:avLst/>
          </a:prstGeom>
          <a:solidFill>
            <a:srgbClr val="9DB23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latin typeface="Century Gothic"/>
                <a:cs typeface="Calibri"/>
              </a:rPr>
              <a:t>Terra MODIS</a:t>
            </a:r>
            <a:endParaRPr lang="en-US" b="1"/>
          </a:p>
          <a:p>
            <a:pPr algn="ctr"/>
            <a:r>
              <a:rPr lang="en-US">
                <a:latin typeface="Century Gothic"/>
                <a:cs typeface="Calibri" panose="020F0502020204030204"/>
              </a:rPr>
              <a:t>Potential</a:t>
            </a:r>
          </a:p>
          <a:p>
            <a:pPr algn="ctr"/>
            <a:r>
              <a:rPr lang="en-US">
                <a:latin typeface="Century Gothic"/>
                <a:cs typeface="Calibri" panose="020F0502020204030204"/>
              </a:rPr>
              <a:t>Evapotranspiration</a:t>
            </a:r>
            <a:endParaRPr lang="en-US">
              <a:latin typeface="Century Gothic"/>
            </a:endParaRPr>
          </a:p>
        </p:txBody>
      </p:sp>
      <p:sp>
        <p:nvSpPr>
          <p:cNvPr id="25" name="Rectangle: Rounded Corners 24">
            <a:extLst>
              <a:ext uri="{FF2B5EF4-FFF2-40B4-BE49-F238E27FC236}">
                <a16:creationId xmlns:a16="http://schemas.microsoft.com/office/drawing/2014/main" id="{9051CA0A-0759-442C-A129-8B4B14C0F8E7}"/>
              </a:ext>
            </a:extLst>
          </p:cNvPr>
          <p:cNvSpPr/>
          <p:nvPr/>
        </p:nvSpPr>
        <p:spPr>
          <a:xfrm>
            <a:off x="330402" y="4120502"/>
            <a:ext cx="2379234" cy="873220"/>
          </a:xfrm>
          <a:prstGeom prst="roundRect">
            <a:avLst/>
          </a:prstGeom>
          <a:solidFill>
            <a:srgbClr val="BA3A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latin typeface="Century Gothic"/>
                <a:cs typeface="Calibri"/>
              </a:rPr>
              <a:t>NLCD</a:t>
            </a:r>
          </a:p>
          <a:p>
            <a:pPr algn="ctr"/>
            <a:r>
              <a:rPr lang="en-US">
                <a:latin typeface="Century Gothic"/>
                <a:cs typeface="Calibri"/>
              </a:rPr>
              <a:t>Landcover</a:t>
            </a:r>
          </a:p>
        </p:txBody>
      </p:sp>
      <p:sp>
        <p:nvSpPr>
          <p:cNvPr id="27" name="Rectangle: Rounded Corners 26">
            <a:extLst>
              <a:ext uri="{FF2B5EF4-FFF2-40B4-BE49-F238E27FC236}">
                <a16:creationId xmlns:a16="http://schemas.microsoft.com/office/drawing/2014/main" id="{E0907BB2-BD35-41F5-AD86-B8F50DD4B419}"/>
              </a:ext>
            </a:extLst>
          </p:cNvPr>
          <p:cNvSpPr/>
          <p:nvPr/>
        </p:nvSpPr>
        <p:spPr>
          <a:xfrm>
            <a:off x="334114" y="1616374"/>
            <a:ext cx="2389130" cy="878169"/>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latin typeface="Century Gothic"/>
                <a:cs typeface="Calibri"/>
              </a:rPr>
              <a:t>GPM IMERG</a:t>
            </a:r>
          </a:p>
          <a:p>
            <a:pPr algn="ctr"/>
            <a:r>
              <a:rPr lang="en-US">
                <a:latin typeface="Century Gothic"/>
                <a:cs typeface="Calibri"/>
              </a:rPr>
              <a:t>Precipitation</a:t>
            </a:r>
          </a:p>
        </p:txBody>
      </p:sp>
      <p:sp>
        <p:nvSpPr>
          <p:cNvPr id="28" name="Rectangle: Rounded Corners 27">
            <a:extLst>
              <a:ext uri="{FF2B5EF4-FFF2-40B4-BE49-F238E27FC236}">
                <a16:creationId xmlns:a16="http://schemas.microsoft.com/office/drawing/2014/main" id="{ED0BCBF7-CF39-4B77-AFA1-7DB38A212B9E}"/>
              </a:ext>
            </a:extLst>
          </p:cNvPr>
          <p:cNvSpPr/>
          <p:nvPr/>
        </p:nvSpPr>
        <p:spPr>
          <a:xfrm>
            <a:off x="7196620" y="5332755"/>
            <a:ext cx="4181569" cy="1082686"/>
          </a:xfrm>
          <a:prstGeom prst="roundRect">
            <a:avLst/>
          </a:prstGeom>
          <a:no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cs typeface="Calibri"/>
            </a:endParaRPr>
          </a:p>
        </p:txBody>
      </p:sp>
      <p:sp>
        <p:nvSpPr>
          <p:cNvPr id="29" name="TextBox 1">
            <a:extLst>
              <a:ext uri="{FF2B5EF4-FFF2-40B4-BE49-F238E27FC236}">
                <a16:creationId xmlns:a16="http://schemas.microsoft.com/office/drawing/2014/main" id="{D769B7E8-D596-4BCE-95B4-7AD9612FC3ED}"/>
              </a:ext>
            </a:extLst>
          </p:cNvPr>
          <p:cNvSpPr txBox="1"/>
          <p:nvPr/>
        </p:nvSpPr>
        <p:spPr>
          <a:xfrm>
            <a:off x="9102998" y="5723805"/>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a:cs typeface="Calibri"/>
              </a:rPr>
              <a:t>ArcGIS Pro</a:t>
            </a:r>
          </a:p>
        </p:txBody>
      </p:sp>
      <p:sp>
        <p:nvSpPr>
          <p:cNvPr id="8" name="Arrow: Curved Left 7">
            <a:extLst>
              <a:ext uri="{FF2B5EF4-FFF2-40B4-BE49-F238E27FC236}">
                <a16:creationId xmlns:a16="http://schemas.microsoft.com/office/drawing/2014/main" id="{C64CB9DF-EEA3-41D4-988F-39A9F3A6E3BE}"/>
              </a:ext>
            </a:extLst>
          </p:cNvPr>
          <p:cNvSpPr/>
          <p:nvPr/>
        </p:nvSpPr>
        <p:spPr>
          <a:xfrm>
            <a:off x="7766674" y="1867930"/>
            <a:ext cx="630211" cy="1563704"/>
          </a:xfrm>
          <a:prstGeom prst="curvedLeftArrow">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Arrow Connector 21">
            <a:extLst>
              <a:ext uri="{FF2B5EF4-FFF2-40B4-BE49-F238E27FC236}">
                <a16:creationId xmlns:a16="http://schemas.microsoft.com/office/drawing/2014/main" id="{13B193C3-F638-4092-8139-D39213B42C56}"/>
              </a:ext>
            </a:extLst>
          </p:cNvPr>
          <p:cNvCxnSpPr>
            <a:cxnSpLocks/>
          </p:cNvCxnSpPr>
          <p:nvPr/>
        </p:nvCxnSpPr>
        <p:spPr>
          <a:xfrm>
            <a:off x="2713264" y="3292186"/>
            <a:ext cx="871517" cy="12206"/>
          </a:xfrm>
          <a:prstGeom prst="straightConnector1">
            <a:avLst/>
          </a:prstGeom>
          <a:ln>
            <a:solidFill>
              <a:srgbClr val="9DB23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C13EB2-20E2-4276-A83B-F2A20664BAE5}"/>
              </a:ext>
            </a:extLst>
          </p:cNvPr>
          <p:cNvCxnSpPr>
            <a:cxnSpLocks/>
          </p:cNvCxnSpPr>
          <p:nvPr/>
        </p:nvCxnSpPr>
        <p:spPr>
          <a:xfrm>
            <a:off x="2714911" y="4585276"/>
            <a:ext cx="822037" cy="2310"/>
          </a:xfrm>
          <a:prstGeom prst="straightConnector1">
            <a:avLst/>
          </a:prstGeom>
          <a:ln>
            <a:solidFill>
              <a:srgbClr val="BA3A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2CF665C-4DF1-4542-8A02-671004C183F6}"/>
              </a:ext>
            </a:extLst>
          </p:cNvPr>
          <p:cNvCxnSpPr>
            <a:cxnSpLocks/>
          </p:cNvCxnSpPr>
          <p:nvPr/>
        </p:nvCxnSpPr>
        <p:spPr>
          <a:xfrm flipV="1">
            <a:off x="2721510" y="2045937"/>
            <a:ext cx="871517" cy="7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4612309C-EB22-488E-B320-2629616172B1}"/>
              </a:ext>
            </a:extLst>
          </p:cNvPr>
          <p:cNvCxnSpPr>
            <a:cxnSpLocks/>
          </p:cNvCxnSpPr>
          <p:nvPr/>
        </p:nvCxnSpPr>
        <p:spPr>
          <a:xfrm>
            <a:off x="6257109" y="5120121"/>
            <a:ext cx="931091" cy="901988"/>
          </a:xfrm>
          <a:prstGeom prst="bentConnector3">
            <a:avLst/>
          </a:prstGeom>
          <a:ln>
            <a:solidFill>
              <a:srgbClr val="BA3A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38A89CF0-11F4-4979-9AA4-5B5D55DCEAF6}"/>
              </a:ext>
            </a:extLst>
          </p:cNvPr>
          <p:cNvCxnSpPr/>
          <p:nvPr/>
        </p:nvCxnSpPr>
        <p:spPr>
          <a:xfrm>
            <a:off x="7761720" y="3755449"/>
            <a:ext cx="1041400" cy="1584035"/>
          </a:xfrm>
          <a:prstGeom prst="bentConnector3">
            <a:avLst/>
          </a:prstGeom>
          <a:ln>
            <a:solidFill>
              <a:srgbClr val="9DB23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8C48AD69-0247-41B3-A8CC-7DFC900C9F34}"/>
              </a:ext>
            </a:extLst>
          </p:cNvPr>
          <p:cNvCxnSpPr>
            <a:cxnSpLocks/>
          </p:cNvCxnSpPr>
          <p:nvPr/>
        </p:nvCxnSpPr>
        <p:spPr>
          <a:xfrm>
            <a:off x="7773265" y="3524539"/>
            <a:ext cx="2103581" cy="1803398"/>
          </a:xfrm>
          <a:prstGeom prst="bentConnector3">
            <a:avLst/>
          </a:prstGeom>
          <a:ln>
            <a:solidFill>
              <a:srgbClr val="236F99"/>
            </a:solidFill>
            <a:tailEnd type="triangle"/>
          </a:ln>
        </p:spPr>
        <p:style>
          <a:lnRef idx="1">
            <a:schemeClr val="accent1"/>
          </a:lnRef>
          <a:fillRef idx="0">
            <a:schemeClr val="accent1"/>
          </a:fillRef>
          <a:effectRef idx="0">
            <a:schemeClr val="accent1"/>
          </a:effectRef>
          <a:fontRef idx="minor">
            <a:schemeClr val="tx1"/>
          </a:fontRef>
        </p:style>
      </p:cxnSp>
      <p:pic>
        <p:nvPicPr>
          <p:cNvPr id="36" name="Graphic 46" descr="Globe with solid fill">
            <a:extLst>
              <a:ext uri="{FF2B5EF4-FFF2-40B4-BE49-F238E27FC236}">
                <a16:creationId xmlns:a16="http://schemas.microsoft.com/office/drawing/2014/main" id="{D77A8300-2CEF-4E97-99D3-DA52FC4ECD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86714" y="5361192"/>
            <a:ext cx="1118511" cy="1058723"/>
          </a:xfrm>
          <a:prstGeom prst="rect">
            <a:avLst/>
          </a:prstGeom>
        </p:spPr>
      </p:pic>
      <p:pic>
        <p:nvPicPr>
          <p:cNvPr id="38" name="Graphic 45" descr="World outline">
            <a:extLst>
              <a:ext uri="{FF2B5EF4-FFF2-40B4-BE49-F238E27FC236}">
                <a16:creationId xmlns:a16="http://schemas.microsoft.com/office/drawing/2014/main" id="{517EC11C-3CBD-4B45-9B9D-D356339C4E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40000">
            <a:off x="7626103" y="5351340"/>
            <a:ext cx="937326" cy="922988"/>
          </a:xfrm>
          <a:prstGeom prst="rect">
            <a:avLst/>
          </a:prstGeom>
        </p:spPr>
      </p:pic>
      <p:pic>
        <p:nvPicPr>
          <p:cNvPr id="39" name="Graphic 498" descr="Programmer female with solid fill">
            <a:extLst>
              <a:ext uri="{FF2B5EF4-FFF2-40B4-BE49-F238E27FC236}">
                <a16:creationId xmlns:a16="http://schemas.microsoft.com/office/drawing/2014/main" id="{30F65C04-5C73-43BA-9957-4860FAAE70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46350" y="2893572"/>
            <a:ext cx="914400" cy="914400"/>
          </a:xfrm>
          <a:prstGeom prst="rect">
            <a:avLst/>
          </a:prstGeom>
        </p:spPr>
      </p:pic>
    </p:spTree>
    <p:extLst>
      <p:ext uri="{BB962C8B-B14F-4D97-AF65-F5344CB8AC3E}">
        <p14:creationId xmlns:p14="http://schemas.microsoft.com/office/powerpoint/2010/main" val="591873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74E1D4-9BE4-4A58-9FCA-239C0440B262}"/>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Thriving Index </a:t>
            </a:r>
            <a:endParaRPr lang="en-US" sz="4000" b="1">
              <a:solidFill>
                <a:srgbClr val="4DAEB3"/>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B9188232-FF32-4B7D-A104-FEE45EE2C7C6}"/>
              </a:ext>
            </a:extLst>
          </p:cNvPr>
          <p:cNvSpPr/>
          <p:nvPr/>
        </p:nvSpPr>
        <p:spPr>
          <a:xfrm>
            <a:off x="5038025" y="867525"/>
            <a:ext cx="2206483" cy="1412846"/>
          </a:xfrm>
          <a:prstGeom prst="roundRect">
            <a:avLst/>
          </a:prstGeom>
          <a:solidFill>
            <a:srgbClr val="69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a:p>
            <a:pPr algn="ctr"/>
            <a:r>
              <a:rPr lang="en-US">
                <a:latin typeface="Century Gothic"/>
                <a:cs typeface="Calibri"/>
              </a:rPr>
              <a:t> </a:t>
            </a:r>
            <a:r>
              <a:rPr lang="en-US" sz="2000">
                <a:latin typeface="Century Gothic"/>
                <a:cs typeface="Calibri"/>
              </a:rPr>
              <a:t>Actual </a:t>
            </a:r>
            <a:endParaRPr lang="en-US" sz="2000">
              <a:ea typeface="+mn-lt"/>
              <a:cs typeface="+mn-lt"/>
            </a:endParaRPr>
          </a:p>
          <a:p>
            <a:pPr algn="ctr"/>
            <a:r>
              <a:rPr lang="en-US" sz="2000" err="1">
                <a:latin typeface="Century Gothic"/>
                <a:cs typeface="Calibri"/>
              </a:rPr>
              <a:t>Evapo</a:t>
            </a:r>
            <a:r>
              <a:rPr lang="en-US" sz="2000">
                <a:latin typeface="Century Gothic"/>
                <a:cs typeface="Calibri"/>
              </a:rPr>
              <a:t>-transpiration</a:t>
            </a:r>
            <a:endParaRPr lang="en-US" sz="2000">
              <a:latin typeface="Century Gothic"/>
              <a:ea typeface="+mn-lt"/>
              <a:cs typeface="+mn-lt"/>
            </a:endParaRPr>
          </a:p>
          <a:p>
            <a:pPr algn="ctr"/>
            <a:r>
              <a:rPr lang="en-US" sz="2000">
                <a:latin typeface="Century Gothic"/>
                <a:cs typeface="Calibri"/>
              </a:rPr>
              <a:t>(ET)</a:t>
            </a:r>
            <a:endParaRPr lang="en-US" sz="2000">
              <a:ea typeface="+mn-lt"/>
              <a:cs typeface="+mn-lt"/>
            </a:endParaRPr>
          </a:p>
          <a:p>
            <a:pPr algn="ctr"/>
            <a:endParaRPr lang="en-US">
              <a:latin typeface="Century Gothic"/>
              <a:cs typeface="Calibri"/>
            </a:endParaRPr>
          </a:p>
        </p:txBody>
      </p:sp>
      <p:sp>
        <p:nvSpPr>
          <p:cNvPr id="8" name="Rectangle: Rounded Corners 7">
            <a:extLst>
              <a:ext uri="{FF2B5EF4-FFF2-40B4-BE49-F238E27FC236}">
                <a16:creationId xmlns:a16="http://schemas.microsoft.com/office/drawing/2014/main" id="{11839433-1E7B-408C-AB9A-26BAED1B0B8D}"/>
              </a:ext>
            </a:extLst>
          </p:cNvPr>
          <p:cNvSpPr/>
          <p:nvPr/>
        </p:nvSpPr>
        <p:spPr>
          <a:xfrm>
            <a:off x="8890180" y="873910"/>
            <a:ext cx="2289172" cy="1421047"/>
          </a:xfrm>
          <a:prstGeom prst="roundRect">
            <a:avLst/>
          </a:prstGeom>
          <a:solidFill>
            <a:srgbClr val="9DB23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Potential</a:t>
            </a:r>
            <a:endParaRPr lang="en-US" sz="2000">
              <a:ea typeface="+mn-lt"/>
              <a:cs typeface="+mn-lt"/>
            </a:endParaRPr>
          </a:p>
          <a:p>
            <a:pPr algn="ctr"/>
            <a:r>
              <a:rPr lang="en-US" sz="2000" err="1">
                <a:latin typeface="Century Gothic"/>
                <a:cs typeface="Calibri"/>
              </a:rPr>
              <a:t>Evapo</a:t>
            </a:r>
            <a:r>
              <a:rPr lang="en-US" sz="2000">
                <a:latin typeface="Century Gothic"/>
                <a:cs typeface="Calibri"/>
              </a:rPr>
              <a:t>-transpiration</a:t>
            </a:r>
            <a:endParaRPr lang="en-US" sz="2000">
              <a:ea typeface="+mn-lt"/>
              <a:cs typeface="+mn-lt"/>
            </a:endParaRPr>
          </a:p>
          <a:p>
            <a:pPr algn="ctr"/>
            <a:r>
              <a:rPr lang="en-US" sz="2000">
                <a:latin typeface="Century Gothic"/>
                <a:cs typeface="Calibri"/>
              </a:rPr>
              <a:t>(PET)</a:t>
            </a:r>
            <a:endParaRPr lang="en-US" sz="2000"/>
          </a:p>
        </p:txBody>
      </p:sp>
      <p:sp>
        <p:nvSpPr>
          <p:cNvPr id="10" name="Rectangle: Rounded Corners 9">
            <a:extLst>
              <a:ext uri="{FF2B5EF4-FFF2-40B4-BE49-F238E27FC236}">
                <a16:creationId xmlns:a16="http://schemas.microsoft.com/office/drawing/2014/main" id="{5581BE1D-24FC-4C60-92A9-2E88D1502D31}"/>
              </a:ext>
            </a:extLst>
          </p:cNvPr>
          <p:cNvSpPr/>
          <p:nvPr/>
        </p:nvSpPr>
        <p:spPr>
          <a:xfrm>
            <a:off x="1331607" y="955127"/>
            <a:ext cx="2223623" cy="1323934"/>
          </a:xfrm>
          <a:prstGeom prst="roundRect">
            <a:avLst/>
          </a:prstGeom>
          <a:solidFill>
            <a:srgbClr val="CF703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Evaporative Stress Index (ESI)</a:t>
            </a:r>
          </a:p>
        </p:txBody>
      </p:sp>
      <p:sp>
        <p:nvSpPr>
          <p:cNvPr id="16" name="Equals 15">
            <a:extLst>
              <a:ext uri="{FF2B5EF4-FFF2-40B4-BE49-F238E27FC236}">
                <a16:creationId xmlns:a16="http://schemas.microsoft.com/office/drawing/2014/main" id="{E19A6C7D-BC79-4FD2-B700-4A94553F1AE7}"/>
              </a:ext>
            </a:extLst>
          </p:cNvPr>
          <p:cNvSpPr/>
          <p:nvPr/>
        </p:nvSpPr>
        <p:spPr>
          <a:xfrm>
            <a:off x="3808452" y="1273511"/>
            <a:ext cx="910682" cy="884705"/>
          </a:xfrm>
          <a:prstGeom prst="mathEqual">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Rounded Corners 17">
            <a:extLst>
              <a:ext uri="{FF2B5EF4-FFF2-40B4-BE49-F238E27FC236}">
                <a16:creationId xmlns:a16="http://schemas.microsoft.com/office/drawing/2014/main" id="{954249CF-BB87-41CD-888A-100DBCA6A920}"/>
              </a:ext>
            </a:extLst>
          </p:cNvPr>
          <p:cNvSpPr/>
          <p:nvPr/>
        </p:nvSpPr>
        <p:spPr>
          <a:xfrm>
            <a:off x="5035608" y="2929954"/>
            <a:ext cx="2218352" cy="1347437"/>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Precipitation </a:t>
            </a:r>
          </a:p>
          <a:p>
            <a:pPr algn="ctr"/>
            <a:r>
              <a:rPr lang="en-US" sz="2000">
                <a:latin typeface="Century Gothic"/>
                <a:cs typeface="Calibri"/>
              </a:rPr>
              <a:t>(P)</a:t>
            </a:r>
            <a:endParaRPr lang="en-US" sz="2000">
              <a:latin typeface="Century Gothic"/>
            </a:endParaRPr>
          </a:p>
        </p:txBody>
      </p:sp>
      <p:sp>
        <p:nvSpPr>
          <p:cNvPr id="20" name="Rectangle: Rounded Corners 19">
            <a:extLst>
              <a:ext uri="{FF2B5EF4-FFF2-40B4-BE49-F238E27FC236}">
                <a16:creationId xmlns:a16="http://schemas.microsoft.com/office/drawing/2014/main" id="{081FDD06-BA29-413D-9B84-899EEE649FAE}"/>
              </a:ext>
            </a:extLst>
          </p:cNvPr>
          <p:cNvSpPr/>
          <p:nvPr/>
        </p:nvSpPr>
        <p:spPr>
          <a:xfrm>
            <a:off x="8889732" y="2932570"/>
            <a:ext cx="2293719" cy="1338777"/>
          </a:xfrm>
          <a:prstGeom prst="roundRect">
            <a:avLst/>
          </a:prstGeom>
          <a:solidFill>
            <a:srgbClr val="69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Actual</a:t>
            </a:r>
          </a:p>
          <a:p>
            <a:pPr algn="ctr"/>
            <a:r>
              <a:rPr lang="en-US" sz="2000" err="1">
                <a:latin typeface="Century Gothic"/>
                <a:cs typeface="Calibri"/>
              </a:rPr>
              <a:t>Evapo</a:t>
            </a:r>
            <a:r>
              <a:rPr lang="en-US" sz="2000">
                <a:latin typeface="Century Gothic"/>
                <a:cs typeface="Calibri"/>
              </a:rPr>
              <a:t>-transpiration</a:t>
            </a:r>
          </a:p>
          <a:p>
            <a:pPr algn="ctr"/>
            <a:r>
              <a:rPr lang="en-US" sz="2000">
                <a:latin typeface="Century Gothic"/>
                <a:cs typeface="Calibri"/>
              </a:rPr>
              <a:t>(ET)</a:t>
            </a:r>
            <a:endParaRPr lang="en-US" sz="2000"/>
          </a:p>
        </p:txBody>
      </p:sp>
      <p:sp>
        <p:nvSpPr>
          <p:cNvPr id="22" name="Rectangle: Rounded Corners 21">
            <a:extLst>
              <a:ext uri="{FF2B5EF4-FFF2-40B4-BE49-F238E27FC236}">
                <a16:creationId xmlns:a16="http://schemas.microsoft.com/office/drawing/2014/main" id="{61DA6729-BE9C-4C37-85BC-DBF093053A93}"/>
              </a:ext>
            </a:extLst>
          </p:cNvPr>
          <p:cNvSpPr/>
          <p:nvPr/>
        </p:nvSpPr>
        <p:spPr>
          <a:xfrm>
            <a:off x="1331552" y="2928241"/>
            <a:ext cx="2219500" cy="1351148"/>
          </a:xfrm>
          <a:prstGeom prst="roundRect">
            <a:avLst/>
          </a:prstGeom>
          <a:solidFill>
            <a:srgbClr val="4DAE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Water </a:t>
            </a:r>
            <a:endParaRPr lang="en-US" sz="2000">
              <a:cs typeface="Calibri"/>
            </a:endParaRPr>
          </a:p>
          <a:p>
            <a:pPr algn="ctr"/>
            <a:r>
              <a:rPr lang="en-US" sz="2000">
                <a:latin typeface="Century Gothic"/>
                <a:cs typeface="Calibri"/>
              </a:rPr>
              <a:t> Balance</a:t>
            </a:r>
            <a:endParaRPr lang="en-US" sz="2000"/>
          </a:p>
        </p:txBody>
      </p:sp>
      <p:sp>
        <p:nvSpPr>
          <p:cNvPr id="24" name="Minus Sign 23">
            <a:extLst>
              <a:ext uri="{FF2B5EF4-FFF2-40B4-BE49-F238E27FC236}">
                <a16:creationId xmlns:a16="http://schemas.microsoft.com/office/drawing/2014/main" id="{B32CBDC8-9608-4A0C-8531-3597ACF81226}"/>
              </a:ext>
            </a:extLst>
          </p:cNvPr>
          <p:cNvSpPr/>
          <p:nvPr/>
        </p:nvSpPr>
        <p:spPr>
          <a:xfrm>
            <a:off x="7406962" y="3050748"/>
            <a:ext cx="1187773" cy="936660"/>
          </a:xfrm>
          <a:prstGeom prst="mathMinus">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B536F14D-0109-42D7-BFC2-C930595E0289}"/>
              </a:ext>
            </a:extLst>
          </p:cNvPr>
          <p:cNvSpPr/>
          <p:nvPr/>
        </p:nvSpPr>
        <p:spPr>
          <a:xfrm>
            <a:off x="3811503" y="3137338"/>
            <a:ext cx="910682" cy="884705"/>
          </a:xfrm>
          <a:prstGeom prst="mathEqual">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Rounded Corners 27">
            <a:extLst>
              <a:ext uri="{FF2B5EF4-FFF2-40B4-BE49-F238E27FC236}">
                <a16:creationId xmlns:a16="http://schemas.microsoft.com/office/drawing/2014/main" id="{F353370E-814B-4DB3-A585-74D1733CAF54}"/>
              </a:ext>
            </a:extLst>
          </p:cNvPr>
          <p:cNvSpPr/>
          <p:nvPr/>
        </p:nvSpPr>
        <p:spPr>
          <a:xfrm>
            <a:off x="1329465" y="4880171"/>
            <a:ext cx="2212952" cy="1375315"/>
          </a:xfrm>
          <a:prstGeom prst="roundRect">
            <a:avLst/>
          </a:prstGeom>
          <a:solidFill>
            <a:srgbClr val="BA3A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Landcover Change</a:t>
            </a:r>
            <a:endParaRPr lang="en-US" sz="2000">
              <a:latin typeface="Century Gothic"/>
            </a:endParaRPr>
          </a:p>
        </p:txBody>
      </p:sp>
      <p:sp>
        <p:nvSpPr>
          <p:cNvPr id="4" name="Oval 3">
            <a:extLst>
              <a:ext uri="{FF2B5EF4-FFF2-40B4-BE49-F238E27FC236}">
                <a16:creationId xmlns:a16="http://schemas.microsoft.com/office/drawing/2014/main" id="{B5534D09-AE54-4368-97AB-56D15A4B9192}"/>
              </a:ext>
            </a:extLst>
          </p:cNvPr>
          <p:cNvSpPr/>
          <p:nvPr/>
        </p:nvSpPr>
        <p:spPr>
          <a:xfrm>
            <a:off x="195613" y="1124857"/>
            <a:ext cx="909418" cy="90490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1</a:t>
            </a:r>
            <a:endParaRPr lang="en-US">
              <a:latin typeface="Century Gothic"/>
            </a:endParaRPr>
          </a:p>
        </p:txBody>
      </p:sp>
      <p:sp>
        <p:nvSpPr>
          <p:cNvPr id="17" name="Oval 16">
            <a:extLst>
              <a:ext uri="{FF2B5EF4-FFF2-40B4-BE49-F238E27FC236}">
                <a16:creationId xmlns:a16="http://schemas.microsoft.com/office/drawing/2014/main" id="{750CFD8F-BAC2-4842-8DA9-0DE4BC724E46}"/>
              </a:ext>
            </a:extLst>
          </p:cNvPr>
          <p:cNvSpPr/>
          <p:nvPr/>
        </p:nvSpPr>
        <p:spPr>
          <a:xfrm>
            <a:off x="209712" y="3083387"/>
            <a:ext cx="920150" cy="8941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2</a:t>
            </a:r>
          </a:p>
        </p:txBody>
      </p:sp>
      <p:sp>
        <p:nvSpPr>
          <p:cNvPr id="19" name="Oval 18">
            <a:extLst>
              <a:ext uri="{FF2B5EF4-FFF2-40B4-BE49-F238E27FC236}">
                <a16:creationId xmlns:a16="http://schemas.microsoft.com/office/drawing/2014/main" id="{F2B3906F-E310-4612-A288-5155DEF9FEAF}"/>
              </a:ext>
            </a:extLst>
          </p:cNvPr>
          <p:cNvSpPr/>
          <p:nvPr/>
        </p:nvSpPr>
        <p:spPr>
          <a:xfrm>
            <a:off x="196619" y="5226938"/>
            <a:ext cx="920150" cy="89417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3</a:t>
            </a:r>
          </a:p>
        </p:txBody>
      </p:sp>
      <p:sp>
        <p:nvSpPr>
          <p:cNvPr id="5" name="Division Sign 4">
            <a:extLst>
              <a:ext uri="{FF2B5EF4-FFF2-40B4-BE49-F238E27FC236}">
                <a16:creationId xmlns:a16="http://schemas.microsoft.com/office/drawing/2014/main" id="{2E538784-72D1-430E-ACE2-DC8D6F5DD3D4}"/>
              </a:ext>
            </a:extLst>
          </p:cNvPr>
          <p:cNvSpPr/>
          <p:nvPr/>
        </p:nvSpPr>
        <p:spPr>
          <a:xfrm>
            <a:off x="7437695" y="1016797"/>
            <a:ext cx="1234224" cy="1126900"/>
          </a:xfrm>
          <a:prstGeom prst="mathDivid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8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B027E5-D6EA-438A-8F37-A8E2BB13B845}"/>
              </a:ext>
            </a:extLst>
          </p:cNvPr>
          <p:cNvSpPr txBox="1"/>
          <p:nvPr/>
        </p:nvSpPr>
        <p:spPr>
          <a:xfrm>
            <a:off x="1532604" y="2536210"/>
            <a:ext cx="912679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4DAEB3"/>
                </a:solidFill>
                <a:latin typeface="Century Gothic"/>
                <a:ea typeface="+mn-lt"/>
                <a:cs typeface="+mn-lt"/>
              </a:rPr>
              <a:t>Results: Total Water Storage</a:t>
            </a:r>
          </a:p>
        </p:txBody>
      </p:sp>
    </p:spTree>
    <p:extLst>
      <p:ext uri="{BB962C8B-B14F-4D97-AF65-F5344CB8AC3E}">
        <p14:creationId xmlns:p14="http://schemas.microsoft.com/office/powerpoint/2010/main" val="89856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617-5C5F-4B7D-BA1E-BE0B7EAF0DB2}"/>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Total Water Storage Timeseries </a:t>
            </a:r>
            <a:endParaRPr lang="en-US" sz="4000" b="1">
              <a:solidFill>
                <a:srgbClr val="4DAEB3"/>
              </a:solidFill>
              <a:latin typeface="Century Gothic" panose="020B0502020202020204" pitchFamily="34" charset="0"/>
            </a:endParaRPr>
          </a:p>
        </p:txBody>
      </p:sp>
      <p:pic>
        <p:nvPicPr>
          <p:cNvPr id="3" name="Picture 3" descr="Graphical user interface, chart&#10;&#10;Description automatically generated">
            <a:extLst>
              <a:ext uri="{FF2B5EF4-FFF2-40B4-BE49-F238E27FC236}">
                <a16:creationId xmlns:a16="http://schemas.microsoft.com/office/drawing/2014/main" id="{E13498EA-28DE-46C1-B5A9-50BCC7FA383F}"/>
              </a:ext>
            </a:extLst>
          </p:cNvPr>
          <p:cNvPicPr>
            <a:picLocks noChangeAspect="1"/>
          </p:cNvPicPr>
          <p:nvPr/>
        </p:nvPicPr>
        <p:blipFill rotWithShape="1">
          <a:blip r:embed="rId3"/>
          <a:srcRect l="12791" r="581" b="10137"/>
          <a:stretch/>
        </p:blipFill>
        <p:spPr>
          <a:xfrm>
            <a:off x="1498479" y="918324"/>
            <a:ext cx="9268667" cy="5101434"/>
          </a:xfrm>
          <a:prstGeom prst="rect">
            <a:avLst/>
          </a:prstGeom>
        </p:spPr>
      </p:pic>
      <p:sp>
        <p:nvSpPr>
          <p:cNvPr id="4" name="TextBox 3">
            <a:extLst>
              <a:ext uri="{FF2B5EF4-FFF2-40B4-BE49-F238E27FC236}">
                <a16:creationId xmlns:a16="http://schemas.microsoft.com/office/drawing/2014/main" id="{A6A44E6D-9913-407D-9391-63D4973BA931}"/>
              </a:ext>
            </a:extLst>
          </p:cNvPr>
          <p:cNvSpPr txBox="1"/>
          <p:nvPr/>
        </p:nvSpPr>
        <p:spPr>
          <a:xfrm>
            <a:off x="3430121" y="920003"/>
            <a:ext cx="41047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Changes in Total Water Storage</a:t>
            </a:r>
          </a:p>
        </p:txBody>
      </p:sp>
      <p:sp>
        <p:nvSpPr>
          <p:cNvPr id="7" name="TextBox 6">
            <a:extLst>
              <a:ext uri="{FF2B5EF4-FFF2-40B4-BE49-F238E27FC236}">
                <a16:creationId xmlns:a16="http://schemas.microsoft.com/office/drawing/2014/main" id="{CC70A437-5F27-4EEF-8EE8-913BC70B048E}"/>
              </a:ext>
            </a:extLst>
          </p:cNvPr>
          <p:cNvSpPr txBox="1"/>
          <p:nvPr/>
        </p:nvSpPr>
        <p:spPr>
          <a:xfrm rot="16200000">
            <a:off x="-685240" y="3572996"/>
            <a:ext cx="3124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Total Water Storage (cm)</a:t>
            </a:r>
          </a:p>
        </p:txBody>
      </p:sp>
      <p:sp>
        <p:nvSpPr>
          <p:cNvPr id="8" name="TextBox 7">
            <a:extLst>
              <a:ext uri="{FF2B5EF4-FFF2-40B4-BE49-F238E27FC236}">
                <a16:creationId xmlns:a16="http://schemas.microsoft.com/office/drawing/2014/main" id="{6CFE80AC-1650-407A-BDFE-2C0988706C38}"/>
              </a:ext>
            </a:extLst>
          </p:cNvPr>
          <p:cNvSpPr txBox="1"/>
          <p:nvPr/>
        </p:nvSpPr>
        <p:spPr>
          <a:xfrm>
            <a:off x="5127812" y="6164355"/>
            <a:ext cx="703728" cy="38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Year</a:t>
            </a:r>
            <a:endParaRPr lang="en-US">
              <a:solidFill>
                <a:schemeClr val="tx1">
                  <a:lumMod val="75000"/>
                  <a:lumOff val="25000"/>
                </a:schemeClr>
              </a:solidFill>
            </a:endParaRPr>
          </a:p>
        </p:txBody>
      </p:sp>
      <p:pic>
        <p:nvPicPr>
          <p:cNvPr id="12" name="Picture 12">
            <a:extLst>
              <a:ext uri="{FF2B5EF4-FFF2-40B4-BE49-F238E27FC236}">
                <a16:creationId xmlns:a16="http://schemas.microsoft.com/office/drawing/2014/main" id="{912E5C86-514C-4BEB-9738-A0438322E0EB}"/>
              </a:ext>
            </a:extLst>
          </p:cNvPr>
          <p:cNvPicPr>
            <a:picLocks noChangeAspect="1"/>
          </p:cNvPicPr>
          <p:nvPr/>
        </p:nvPicPr>
        <p:blipFill>
          <a:blip r:embed="rId4"/>
          <a:stretch>
            <a:fillRect/>
          </a:stretch>
        </p:blipFill>
        <p:spPr>
          <a:xfrm>
            <a:off x="9950577" y="1501140"/>
            <a:ext cx="447294" cy="33528"/>
          </a:xfrm>
          <a:prstGeom prst="rect">
            <a:avLst/>
          </a:prstGeom>
        </p:spPr>
      </p:pic>
      <p:pic>
        <p:nvPicPr>
          <p:cNvPr id="13" name="Picture 13">
            <a:extLst>
              <a:ext uri="{FF2B5EF4-FFF2-40B4-BE49-F238E27FC236}">
                <a16:creationId xmlns:a16="http://schemas.microsoft.com/office/drawing/2014/main" id="{CD39DAFE-162C-4A79-8D90-D0F70C776B37}"/>
              </a:ext>
            </a:extLst>
          </p:cNvPr>
          <p:cNvPicPr>
            <a:picLocks noChangeAspect="1"/>
          </p:cNvPicPr>
          <p:nvPr/>
        </p:nvPicPr>
        <p:blipFill>
          <a:blip r:embed="rId5"/>
          <a:stretch>
            <a:fillRect/>
          </a:stretch>
        </p:blipFill>
        <p:spPr>
          <a:xfrm flipV="1">
            <a:off x="9950577" y="1808988"/>
            <a:ext cx="447294" cy="39624"/>
          </a:xfrm>
          <a:prstGeom prst="rect">
            <a:avLst/>
          </a:prstGeom>
        </p:spPr>
      </p:pic>
      <p:sp>
        <p:nvSpPr>
          <p:cNvPr id="14" name="TextBox 13">
            <a:extLst>
              <a:ext uri="{FF2B5EF4-FFF2-40B4-BE49-F238E27FC236}">
                <a16:creationId xmlns:a16="http://schemas.microsoft.com/office/drawing/2014/main" id="{8EDC1D2E-956D-4983-9964-D5AD6067E8DE}"/>
              </a:ext>
            </a:extLst>
          </p:cNvPr>
          <p:cNvSpPr txBox="1"/>
          <p:nvPr/>
        </p:nvSpPr>
        <p:spPr>
          <a:xfrm>
            <a:off x="10399776" y="136550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Total Water Storage</a:t>
            </a:r>
          </a:p>
        </p:txBody>
      </p:sp>
      <p:sp>
        <p:nvSpPr>
          <p:cNvPr id="15" name="TextBox 14">
            <a:extLst>
              <a:ext uri="{FF2B5EF4-FFF2-40B4-BE49-F238E27FC236}">
                <a16:creationId xmlns:a16="http://schemas.microsoft.com/office/drawing/2014/main" id="{DD0B6D5D-248F-475C-A2D0-8A5211BC1407}"/>
              </a:ext>
            </a:extLst>
          </p:cNvPr>
          <p:cNvSpPr txBox="1"/>
          <p:nvPr/>
        </p:nvSpPr>
        <p:spPr>
          <a:xfrm>
            <a:off x="10399776" y="168859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Annual Moving Mean</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9BEE3891-C186-41B3-8060-3FCE5B276CFB}"/>
              </a:ext>
            </a:extLst>
          </p:cNvPr>
          <p:cNvSpPr txBox="1"/>
          <p:nvPr/>
        </p:nvSpPr>
        <p:spPr>
          <a:xfrm>
            <a:off x="1284194" y="5945841"/>
            <a:ext cx="5860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cs typeface="Calibri"/>
              </a:rPr>
              <a:t>2002        </a:t>
            </a:r>
            <a:endParaRPr lang="en-US" sz="1200" dirty="0">
              <a:latin typeface="Century Gothic"/>
            </a:endParaRPr>
          </a:p>
        </p:txBody>
      </p:sp>
      <p:sp>
        <p:nvSpPr>
          <p:cNvPr id="6" name="TextBox 5">
            <a:extLst>
              <a:ext uri="{FF2B5EF4-FFF2-40B4-BE49-F238E27FC236}">
                <a16:creationId xmlns:a16="http://schemas.microsoft.com/office/drawing/2014/main" id="{891079D3-CC79-417B-A60A-02C6A36478B4}"/>
              </a:ext>
            </a:extLst>
          </p:cNvPr>
          <p:cNvSpPr txBox="1"/>
          <p:nvPr/>
        </p:nvSpPr>
        <p:spPr>
          <a:xfrm>
            <a:off x="1191745" y="1186141"/>
            <a:ext cx="5132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30</a:t>
            </a:r>
          </a:p>
        </p:txBody>
      </p:sp>
      <p:sp>
        <p:nvSpPr>
          <p:cNvPr id="9" name="TextBox 8">
            <a:extLst>
              <a:ext uri="{FF2B5EF4-FFF2-40B4-BE49-F238E27FC236}">
                <a16:creationId xmlns:a16="http://schemas.microsoft.com/office/drawing/2014/main" id="{B1066354-D46C-4F60-AB6B-6437B5099594}"/>
              </a:ext>
            </a:extLst>
          </p:cNvPr>
          <p:cNvSpPr txBox="1"/>
          <p:nvPr/>
        </p:nvSpPr>
        <p:spPr>
          <a:xfrm>
            <a:off x="5010150" y="348615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0" name="TextBox 9">
            <a:extLst>
              <a:ext uri="{FF2B5EF4-FFF2-40B4-BE49-F238E27FC236}">
                <a16:creationId xmlns:a16="http://schemas.microsoft.com/office/drawing/2014/main" id="{393A266B-FA29-4891-A10D-2C190D339224}"/>
              </a:ext>
            </a:extLst>
          </p:cNvPr>
          <p:cNvSpPr txBox="1"/>
          <p:nvPr/>
        </p:nvSpPr>
        <p:spPr>
          <a:xfrm>
            <a:off x="1191746" y="1970554"/>
            <a:ext cx="3899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a:t>
            </a:r>
          </a:p>
        </p:txBody>
      </p:sp>
      <p:sp>
        <p:nvSpPr>
          <p:cNvPr id="11" name="TextBox 10">
            <a:extLst>
              <a:ext uri="{FF2B5EF4-FFF2-40B4-BE49-F238E27FC236}">
                <a16:creationId xmlns:a16="http://schemas.microsoft.com/office/drawing/2014/main" id="{D62C14B6-F113-420B-A836-F4E212ECBC97}"/>
              </a:ext>
            </a:extLst>
          </p:cNvPr>
          <p:cNvSpPr txBox="1"/>
          <p:nvPr/>
        </p:nvSpPr>
        <p:spPr>
          <a:xfrm>
            <a:off x="1132915" y="2740960"/>
            <a:ext cx="5020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ea typeface="+mn-lt"/>
                <a:cs typeface="+mn-lt"/>
              </a:rPr>
              <a:t>10</a:t>
            </a:r>
          </a:p>
        </p:txBody>
      </p:sp>
      <p:sp>
        <p:nvSpPr>
          <p:cNvPr id="16" name="TextBox 15">
            <a:extLst>
              <a:ext uri="{FF2B5EF4-FFF2-40B4-BE49-F238E27FC236}">
                <a16:creationId xmlns:a16="http://schemas.microsoft.com/office/drawing/2014/main" id="{A1F151B1-EB91-4AAD-9245-F354489D9539}"/>
              </a:ext>
            </a:extLst>
          </p:cNvPr>
          <p:cNvSpPr txBox="1"/>
          <p:nvPr/>
        </p:nvSpPr>
        <p:spPr>
          <a:xfrm>
            <a:off x="1191746" y="3488950"/>
            <a:ext cx="4179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0</a:t>
            </a:r>
          </a:p>
        </p:txBody>
      </p:sp>
      <p:sp>
        <p:nvSpPr>
          <p:cNvPr id="17" name="TextBox 16">
            <a:extLst>
              <a:ext uri="{FF2B5EF4-FFF2-40B4-BE49-F238E27FC236}">
                <a16:creationId xmlns:a16="http://schemas.microsoft.com/office/drawing/2014/main" id="{15D23BC7-14D7-4445-800E-B589089C405A}"/>
              </a:ext>
            </a:extLst>
          </p:cNvPr>
          <p:cNvSpPr txBox="1"/>
          <p:nvPr/>
        </p:nvSpPr>
        <p:spPr>
          <a:xfrm>
            <a:off x="1172136" y="4287370"/>
            <a:ext cx="6533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-10</a:t>
            </a:r>
          </a:p>
        </p:txBody>
      </p:sp>
      <p:sp>
        <p:nvSpPr>
          <p:cNvPr id="18" name="TextBox 17">
            <a:extLst>
              <a:ext uri="{FF2B5EF4-FFF2-40B4-BE49-F238E27FC236}">
                <a16:creationId xmlns:a16="http://schemas.microsoft.com/office/drawing/2014/main" id="{D0CF0ABC-A460-4789-9481-1BA5FCAB8288}"/>
              </a:ext>
            </a:extLst>
          </p:cNvPr>
          <p:cNvSpPr txBox="1"/>
          <p:nvPr/>
        </p:nvSpPr>
        <p:spPr>
          <a:xfrm>
            <a:off x="1174937" y="5040967"/>
            <a:ext cx="4291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a:t>
            </a:r>
          </a:p>
        </p:txBody>
      </p:sp>
      <p:sp>
        <p:nvSpPr>
          <p:cNvPr id="19" name="TextBox 18">
            <a:extLst>
              <a:ext uri="{FF2B5EF4-FFF2-40B4-BE49-F238E27FC236}">
                <a16:creationId xmlns:a16="http://schemas.microsoft.com/office/drawing/2014/main" id="{05E31128-82A4-422E-AD5C-F9692FA7B75B}"/>
              </a:ext>
            </a:extLst>
          </p:cNvPr>
          <p:cNvSpPr txBox="1"/>
          <p:nvPr/>
        </p:nvSpPr>
        <p:spPr>
          <a:xfrm>
            <a:off x="1132916" y="5805768"/>
            <a:ext cx="5356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-30</a:t>
            </a:r>
          </a:p>
        </p:txBody>
      </p:sp>
      <p:sp>
        <p:nvSpPr>
          <p:cNvPr id="20" name="TextBox 19">
            <a:extLst>
              <a:ext uri="{FF2B5EF4-FFF2-40B4-BE49-F238E27FC236}">
                <a16:creationId xmlns:a16="http://schemas.microsoft.com/office/drawing/2014/main" id="{9C770EA9-2894-4D3C-9817-F07D28742FF8}"/>
              </a:ext>
            </a:extLst>
          </p:cNvPr>
          <p:cNvSpPr txBox="1"/>
          <p:nvPr/>
        </p:nvSpPr>
        <p:spPr>
          <a:xfrm>
            <a:off x="2155451" y="5965453"/>
            <a:ext cx="6925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2004</a:t>
            </a:r>
          </a:p>
        </p:txBody>
      </p:sp>
      <p:sp>
        <p:nvSpPr>
          <p:cNvPr id="21" name="TextBox 20">
            <a:extLst>
              <a:ext uri="{FF2B5EF4-FFF2-40B4-BE49-F238E27FC236}">
                <a16:creationId xmlns:a16="http://schemas.microsoft.com/office/drawing/2014/main" id="{0D11A6A1-4D18-4CA4-8D2B-0098E096380D}"/>
              </a:ext>
            </a:extLst>
          </p:cNvPr>
          <p:cNvSpPr txBox="1"/>
          <p:nvPr/>
        </p:nvSpPr>
        <p:spPr>
          <a:xfrm>
            <a:off x="3093945" y="5945841"/>
            <a:ext cx="5692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2006</a:t>
            </a:r>
          </a:p>
        </p:txBody>
      </p:sp>
      <p:sp>
        <p:nvSpPr>
          <p:cNvPr id="22" name="TextBox 21">
            <a:extLst>
              <a:ext uri="{FF2B5EF4-FFF2-40B4-BE49-F238E27FC236}">
                <a16:creationId xmlns:a16="http://schemas.microsoft.com/office/drawing/2014/main" id="{1E79989F-7033-4D64-B3F4-46B89F5FB91F}"/>
              </a:ext>
            </a:extLst>
          </p:cNvPr>
          <p:cNvSpPr txBox="1"/>
          <p:nvPr/>
        </p:nvSpPr>
        <p:spPr>
          <a:xfrm>
            <a:off x="4015629" y="5948643"/>
            <a:ext cx="5356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2008</a:t>
            </a:r>
          </a:p>
        </p:txBody>
      </p:sp>
      <p:sp>
        <p:nvSpPr>
          <p:cNvPr id="23" name="TextBox 22">
            <a:extLst>
              <a:ext uri="{FF2B5EF4-FFF2-40B4-BE49-F238E27FC236}">
                <a16:creationId xmlns:a16="http://schemas.microsoft.com/office/drawing/2014/main" id="{51CA8B95-4909-4088-B66E-6156F1CF31E9}"/>
              </a:ext>
            </a:extLst>
          </p:cNvPr>
          <p:cNvSpPr txBox="1"/>
          <p:nvPr/>
        </p:nvSpPr>
        <p:spPr>
          <a:xfrm>
            <a:off x="4926106" y="5951443"/>
            <a:ext cx="6028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2010</a:t>
            </a:r>
          </a:p>
        </p:txBody>
      </p:sp>
      <p:sp>
        <p:nvSpPr>
          <p:cNvPr id="24" name="TextBox 23">
            <a:extLst>
              <a:ext uri="{FF2B5EF4-FFF2-40B4-BE49-F238E27FC236}">
                <a16:creationId xmlns:a16="http://schemas.microsoft.com/office/drawing/2014/main" id="{5189C258-FDE5-4777-B205-A5FFA9D00F65}"/>
              </a:ext>
            </a:extLst>
          </p:cNvPr>
          <p:cNvSpPr txBox="1"/>
          <p:nvPr/>
        </p:nvSpPr>
        <p:spPr>
          <a:xfrm>
            <a:off x="5830981" y="5954246"/>
            <a:ext cx="5580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2012</a:t>
            </a:r>
          </a:p>
        </p:txBody>
      </p:sp>
      <p:sp>
        <p:nvSpPr>
          <p:cNvPr id="25" name="TextBox 24">
            <a:extLst>
              <a:ext uri="{FF2B5EF4-FFF2-40B4-BE49-F238E27FC236}">
                <a16:creationId xmlns:a16="http://schemas.microsoft.com/office/drawing/2014/main" id="{1DDF72D3-9AA5-4490-8B1F-25A866B92A64}"/>
              </a:ext>
            </a:extLst>
          </p:cNvPr>
          <p:cNvSpPr txBox="1"/>
          <p:nvPr/>
        </p:nvSpPr>
        <p:spPr>
          <a:xfrm>
            <a:off x="6763870" y="5957048"/>
            <a:ext cx="6476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2014</a:t>
            </a:r>
          </a:p>
        </p:txBody>
      </p:sp>
      <p:sp>
        <p:nvSpPr>
          <p:cNvPr id="26" name="TextBox 25">
            <a:extLst>
              <a:ext uri="{FF2B5EF4-FFF2-40B4-BE49-F238E27FC236}">
                <a16:creationId xmlns:a16="http://schemas.microsoft.com/office/drawing/2014/main" id="{12291B6D-0E17-4A73-B3F1-BC2F5DE25F8E}"/>
              </a:ext>
            </a:extLst>
          </p:cNvPr>
          <p:cNvSpPr txBox="1"/>
          <p:nvPr/>
        </p:nvSpPr>
        <p:spPr>
          <a:xfrm>
            <a:off x="7752790" y="5948642"/>
            <a:ext cx="838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2016</a:t>
            </a:r>
          </a:p>
        </p:txBody>
      </p:sp>
      <p:sp>
        <p:nvSpPr>
          <p:cNvPr id="27" name="TextBox 26">
            <a:extLst>
              <a:ext uri="{FF2B5EF4-FFF2-40B4-BE49-F238E27FC236}">
                <a16:creationId xmlns:a16="http://schemas.microsoft.com/office/drawing/2014/main" id="{0B46EA3B-5681-456C-89CD-BEC15E9C1DAD}"/>
              </a:ext>
            </a:extLst>
          </p:cNvPr>
          <p:cNvSpPr txBox="1"/>
          <p:nvPr/>
        </p:nvSpPr>
        <p:spPr>
          <a:xfrm>
            <a:off x="8590429" y="5940238"/>
            <a:ext cx="5804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2018</a:t>
            </a:r>
          </a:p>
        </p:txBody>
      </p:sp>
      <p:sp>
        <p:nvSpPr>
          <p:cNvPr id="28" name="TextBox 27">
            <a:extLst>
              <a:ext uri="{FF2B5EF4-FFF2-40B4-BE49-F238E27FC236}">
                <a16:creationId xmlns:a16="http://schemas.microsoft.com/office/drawing/2014/main" id="{1B59E139-3723-463E-B453-BBAC75E33F77}"/>
              </a:ext>
            </a:extLst>
          </p:cNvPr>
          <p:cNvSpPr txBox="1"/>
          <p:nvPr/>
        </p:nvSpPr>
        <p:spPr>
          <a:xfrm>
            <a:off x="9523319" y="5948643"/>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2020</a:t>
            </a:r>
            <a:endParaRPr lang="en-US" sz="1200">
              <a:latin typeface="Century Gothic"/>
              <a:cs typeface="Calibri"/>
            </a:endParaRPr>
          </a:p>
        </p:txBody>
      </p:sp>
    </p:spTree>
    <p:extLst>
      <p:ext uri="{BB962C8B-B14F-4D97-AF65-F5344CB8AC3E}">
        <p14:creationId xmlns:p14="http://schemas.microsoft.com/office/powerpoint/2010/main" val="200032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617-5C5F-4B7D-BA1E-BE0B7EAF0DB2}"/>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Total Water Storage</a:t>
            </a:r>
            <a:endParaRPr lang="en-US" sz="4000" b="1">
              <a:solidFill>
                <a:srgbClr val="4DAEB3"/>
              </a:solidFill>
              <a:latin typeface="Century Gothic" panose="020B0502020202020204" pitchFamily="34" charset="0"/>
            </a:endParaRPr>
          </a:p>
        </p:txBody>
      </p:sp>
      <p:sp>
        <p:nvSpPr>
          <p:cNvPr id="16" name="TextBox 15">
            <a:extLst>
              <a:ext uri="{FF2B5EF4-FFF2-40B4-BE49-F238E27FC236}">
                <a16:creationId xmlns:a16="http://schemas.microsoft.com/office/drawing/2014/main" id="{E6C1AFDF-4BE1-44A8-A85A-089445AE8197}"/>
              </a:ext>
            </a:extLst>
          </p:cNvPr>
          <p:cNvSpPr txBox="1"/>
          <p:nvPr/>
        </p:nvSpPr>
        <p:spPr>
          <a:xfrm>
            <a:off x="8722936" y="18130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n-lt"/>
                <a:cs typeface="+mn-lt"/>
              </a:rPr>
              <a:t>-6.128285  –  -1.494265</a:t>
            </a:r>
            <a:endParaRPr lang="en-US"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67CABDE2-098D-4A68-BC93-10E601C3DAF1}"/>
              </a:ext>
            </a:extLst>
          </p:cNvPr>
          <p:cNvSpPr txBox="1"/>
          <p:nvPr/>
        </p:nvSpPr>
        <p:spPr>
          <a:xfrm>
            <a:off x="8722936" y="22467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n-lt"/>
                <a:cs typeface="+mn-lt"/>
              </a:rPr>
              <a:t>-1.494264 – 0.681480</a:t>
            </a:r>
            <a:endParaRPr lang="en-US" dirty="0">
              <a:solidFill>
                <a:schemeClr val="tx1">
                  <a:lumMod val="75000"/>
                  <a:lumOff val="25000"/>
                </a:schemeClr>
              </a:solidFill>
              <a:latin typeface="Century Gothic"/>
            </a:endParaRPr>
          </a:p>
        </p:txBody>
      </p:sp>
      <p:sp>
        <p:nvSpPr>
          <p:cNvPr id="18" name="TextBox 1">
            <a:extLst>
              <a:ext uri="{FF2B5EF4-FFF2-40B4-BE49-F238E27FC236}">
                <a16:creationId xmlns:a16="http://schemas.microsoft.com/office/drawing/2014/main" id="{4F065387-FFAC-4380-801E-6FBF007495BF}"/>
              </a:ext>
            </a:extLst>
          </p:cNvPr>
          <p:cNvSpPr txBox="1"/>
          <p:nvPr/>
        </p:nvSpPr>
        <p:spPr>
          <a:xfrm>
            <a:off x="8722936" y="1379456"/>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ea typeface="+mn-lt"/>
                <a:cs typeface="+mn-lt"/>
              </a:rPr>
              <a:t>-12.678212. –  -6.128286</a:t>
            </a:r>
            <a:endParaRPr lang="en-US" dirty="0">
              <a:solidFill>
                <a:schemeClr val="tx1">
                  <a:lumMod val="75000"/>
                  <a:lumOff val="25000"/>
                </a:schemeClr>
              </a:solidFill>
              <a:latin typeface="Century Gothic"/>
            </a:endParaRPr>
          </a:p>
        </p:txBody>
      </p:sp>
      <p:sp>
        <p:nvSpPr>
          <p:cNvPr id="19" name="TextBox 1">
            <a:extLst>
              <a:ext uri="{FF2B5EF4-FFF2-40B4-BE49-F238E27FC236}">
                <a16:creationId xmlns:a16="http://schemas.microsoft.com/office/drawing/2014/main" id="{08A16B00-2554-4CB3-A10D-8031144A2ECD}"/>
              </a:ext>
            </a:extLst>
          </p:cNvPr>
          <p:cNvSpPr txBox="1"/>
          <p:nvPr/>
        </p:nvSpPr>
        <p:spPr>
          <a:xfrm>
            <a:off x="8722936" y="945823"/>
            <a:ext cx="31988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ea typeface="+mn-lt"/>
                <a:cs typeface="+mn-lt"/>
              </a:rPr>
              <a:t>-18.208615  –  -12.678213</a:t>
            </a:r>
            <a:endParaRPr lang="en-US" dirty="0">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33D6C3DD-F828-41AE-A82A-E46F9AA89718}"/>
              </a:ext>
            </a:extLst>
          </p:cNvPr>
          <p:cNvSpPr txBox="1"/>
          <p:nvPr/>
        </p:nvSpPr>
        <p:spPr>
          <a:xfrm>
            <a:off x="8722936" y="26803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n-lt"/>
                <a:cs typeface="+mn-lt"/>
              </a:rPr>
              <a:t>0.681481 – 2.713758</a:t>
            </a:r>
            <a:endParaRPr lang="en-US"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C165AB61-E6D9-4E5F-9BCD-9931CC3A0324}"/>
              </a:ext>
            </a:extLst>
          </p:cNvPr>
          <p:cNvSpPr txBox="1"/>
          <p:nvPr/>
        </p:nvSpPr>
        <p:spPr>
          <a:xfrm>
            <a:off x="8722936" y="31139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n-lt"/>
                <a:cs typeface="+mn-lt"/>
              </a:rPr>
              <a:t>2.713759 – 5.370181</a:t>
            </a:r>
            <a:endParaRPr lang="en-US" dirty="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2782CEDF-B9F6-40AE-BA4C-F70F19A2BBAB}"/>
              </a:ext>
            </a:extLst>
          </p:cNvPr>
          <p:cNvSpPr txBox="1"/>
          <p:nvPr/>
        </p:nvSpPr>
        <p:spPr>
          <a:xfrm>
            <a:off x="8722936" y="354762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n-lt"/>
                <a:cs typeface="+mn-lt"/>
              </a:rPr>
              <a:t>5.370182 – 7.636449</a:t>
            </a:r>
            <a:endParaRPr lang="en-US" dirty="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81E61F4B-66FA-4ED5-B433-0AB92BC38CCC}"/>
              </a:ext>
            </a:extLst>
          </p:cNvPr>
          <p:cNvSpPr txBox="1"/>
          <p:nvPr/>
        </p:nvSpPr>
        <p:spPr>
          <a:xfrm>
            <a:off x="8722936" y="39812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n-lt"/>
                <a:cs typeface="+mn-lt"/>
              </a:rPr>
              <a:t>7.636450 – 10.916848 </a:t>
            </a:r>
            <a:endParaRPr lang="en-US" dirty="0">
              <a:solidFill>
                <a:schemeClr val="tx1">
                  <a:lumMod val="75000"/>
                  <a:lumOff val="25000"/>
                </a:schemeClr>
              </a:solidFill>
              <a:latin typeface="Century Gothic"/>
            </a:endParaRPr>
          </a:p>
        </p:txBody>
      </p:sp>
      <p:sp>
        <p:nvSpPr>
          <p:cNvPr id="24" name="TextBox 1">
            <a:extLst>
              <a:ext uri="{FF2B5EF4-FFF2-40B4-BE49-F238E27FC236}">
                <a16:creationId xmlns:a16="http://schemas.microsoft.com/office/drawing/2014/main" id="{E3C7D53E-B4FF-4152-9F37-427E15E0621E}"/>
              </a:ext>
            </a:extLst>
          </p:cNvPr>
          <p:cNvSpPr txBox="1"/>
          <p:nvPr/>
        </p:nvSpPr>
        <p:spPr>
          <a:xfrm>
            <a:off x="8722936" y="4414885"/>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ea typeface="+mn-lt"/>
                <a:cs typeface="+mn-lt"/>
              </a:rPr>
              <a:t>10.916849 – 14.747852 </a:t>
            </a:r>
            <a:endParaRPr lang="en-US" dirty="0">
              <a:solidFill>
                <a:schemeClr val="tx1">
                  <a:lumMod val="75000"/>
                  <a:lumOff val="25000"/>
                </a:schemeClr>
              </a:solidFill>
              <a:latin typeface="Century Gothic"/>
            </a:endParaRPr>
          </a:p>
        </p:txBody>
      </p:sp>
      <p:sp>
        <p:nvSpPr>
          <p:cNvPr id="25" name="TextBox 1">
            <a:extLst>
              <a:ext uri="{FF2B5EF4-FFF2-40B4-BE49-F238E27FC236}">
                <a16:creationId xmlns:a16="http://schemas.microsoft.com/office/drawing/2014/main" id="{48FE9578-42EB-48B1-B466-31FD00A622A5}"/>
              </a:ext>
            </a:extLst>
          </p:cNvPr>
          <p:cNvSpPr txBox="1"/>
          <p:nvPr/>
        </p:nvSpPr>
        <p:spPr>
          <a:xfrm>
            <a:off x="8722936" y="4848518"/>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ea typeface="+mn-lt"/>
                <a:cs typeface="+mn-lt"/>
              </a:rPr>
              <a:t>12.747853 – 24.858184 </a:t>
            </a:r>
            <a:endParaRPr lang="en-US" dirty="0">
              <a:solidFill>
                <a:schemeClr val="tx1">
                  <a:lumMod val="75000"/>
                  <a:lumOff val="25000"/>
                </a:schemeClr>
              </a:solidFill>
              <a:latin typeface="Century Gothic"/>
            </a:endParaRPr>
          </a:p>
        </p:txBody>
      </p:sp>
      <p:sp>
        <p:nvSpPr>
          <p:cNvPr id="28" name="TextBox 1">
            <a:extLst>
              <a:ext uri="{FF2B5EF4-FFF2-40B4-BE49-F238E27FC236}">
                <a16:creationId xmlns:a16="http://schemas.microsoft.com/office/drawing/2014/main" id="{425FB5BB-FDD8-43E1-BD4B-098524F7011F}"/>
              </a:ext>
            </a:extLst>
          </p:cNvPr>
          <p:cNvSpPr txBox="1"/>
          <p:nvPr/>
        </p:nvSpPr>
        <p:spPr>
          <a:xfrm>
            <a:off x="8722936" y="5282151"/>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ea typeface="+mn-lt"/>
                <a:cs typeface="+mn-lt"/>
              </a:rPr>
              <a:t>Mississippi Embayment</a:t>
            </a:r>
            <a:endParaRPr lang="en-US" dirty="0">
              <a:solidFill>
                <a:schemeClr val="tx1">
                  <a:lumMod val="75000"/>
                  <a:lumOff val="25000"/>
                </a:schemeClr>
              </a:solidFill>
              <a:latin typeface="Century Gothic"/>
            </a:endParaRPr>
          </a:p>
        </p:txBody>
      </p:sp>
      <p:pic>
        <p:nvPicPr>
          <p:cNvPr id="29" name="Picture 29" descr="A picture containing text, monitor, television, screen&#10;&#10;Description automatically generated">
            <a:extLst>
              <a:ext uri="{FF2B5EF4-FFF2-40B4-BE49-F238E27FC236}">
                <a16:creationId xmlns:a16="http://schemas.microsoft.com/office/drawing/2014/main" id="{ADCFE1BD-0205-4027-8782-D7B9160A4BA2}"/>
              </a:ext>
            </a:extLst>
          </p:cNvPr>
          <p:cNvPicPr>
            <a:picLocks noChangeAspect="1"/>
          </p:cNvPicPr>
          <p:nvPr/>
        </p:nvPicPr>
        <p:blipFill>
          <a:blip r:embed="rId3"/>
          <a:stretch>
            <a:fillRect/>
          </a:stretch>
        </p:blipFill>
        <p:spPr>
          <a:xfrm>
            <a:off x="7848011" y="5285000"/>
            <a:ext cx="776140" cy="372948"/>
          </a:xfrm>
          <a:prstGeom prst="rect">
            <a:avLst/>
          </a:prstGeom>
        </p:spPr>
      </p:pic>
      <p:pic>
        <p:nvPicPr>
          <p:cNvPr id="30" name="Picture 30" descr="A picture containing shape&#10;&#10;Description automatically generated">
            <a:extLst>
              <a:ext uri="{FF2B5EF4-FFF2-40B4-BE49-F238E27FC236}">
                <a16:creationId xmlns:a16="http://schemas.microsoft.com/office/drawing/2014/main" id="{B97F99BF-B8F7-49F3-97FA-D2A599D8D63A}"/>
              </a:ext>
            </a:extLst>
          </p:cNvPr>
          <p:cNvPicPr>
            <a:picLocks noChangeAspect="1"/>
          </p:cNvPicPr>
          <p:nvPr/>
        </p:nvPicPr>
        <p:blipFill>
          <a:blip r:embed="rId4"/>
          <a:stretch>
            <a:fillRect/>
          </a:stretch>
        </p:blipFill>
        <p:spPr>
          <a:xfrm>
            <a:off x="7840155" y="4849963"/>
            <a:ext cx="800886" cy="366271"/>
          </a:xfrm>
          <a:prstGeom prst="rect">
            <a:avLst/>
          </a:prstGeom>
        </p:spPr>
      </p:pic>
      <p:pic>
        <p:nvPicPr>
          <p:cNvPr id="31" name="Picture 31" descr="Shape, rectangle&#10;&#10;Description automatically generated">
            <a:extLst>
              <a:ext uri="{FF2B5EF4-FFF2-40B4-BE49-F238E27FC236}">
                <a16:creationId xmlns:a16="http://schemas.microsoft.com/office/drawing/2014/main" id="{E9A55495-7289-4F9B-98E6-6BCD9630D09E}"/>
              </a:ext>
            </a:extLst>
          </p:cNvPr>
          <p:cNvPicPr>
            <a:picLocks noChangeAspect="1"/>
          </p:cNvPicPr>
          <p:nvPr/>
        </p:nvPicPr>
        <p:blipFill>
          <a:blip r:embed="rId5"/>
          <a:stretch>
            <a:fillRect/>
          </a:stretch>
        </p:blipFill>
        <p:spPr>
          <a:xfrm>
            <a:off x="7848011" y="4414925"/>
            <a:ext cx="785174" cy="369610"/>
          </a:xfrm>
          <a:prstGeom prst="rect">
            <a:avLst/>
          </a:prstGeom>
        </p:spPr>
      </p:pic>
      <p:pic>
        <p:nvPicPr>
          <p:cNvPr id="32" name="Picture 32" descr="Shape&#10;&#10;Description automatically generated">
            <a:extLst>
              <a:ext uri="{FF2B5EF4-FFF2-40B4-BE49-F238E27FC236}">
                <a16:creationId xmlns:a16="http://schemas.microsoft.com/office/drawing/2014/main" id="{CF185B5B-4359-4B07-B1E1-14C2D84245A1}"/>
              </a:ext>
            </a:extLst>
          </p:cNvPr>
          <p:cNvPicPr>
            <a:picLocks noChangeAspect="1"/>
          </p:cNvPicPr>
          <p:nvPr/>
        </p:nvPicPr>
        <p:blipFill>
          <a:blip r:embed="rId6"/>
          <a:stretch>
            <a:fillRect/>
          </a:stretch>
        </p:blipFill>
        <p:spPr>
          <a:xfrm>
            <a:off x="7836227" y="3984297"/>
            <a:ext cx="808742" cy="366271"/>
          </a:xfrm>
          <a:prstGeom prst="rect">
            <a:avLst/>
          </a:prstGeom>
        </p:spPr>
      </p:pic>
      <p:pic>
        <p:nvPicPr>
          <p:cNvPr id="34" name="Picture 34" descr="A picture containing shape&#10;&#10;Description automatically generated">
            <a:extLst>
              <a:ext uri="{FF2B5EF4-FFF2-40B4-BE49-F238E27FC236}">
                <a16:creationId xmlns:a16="http://schemas.microsoft.com/office/drawing/2014/main" id="{89560F97-257A-48B0-AC20-D9C58C985462}"/>
              </a:ext>
            </a:extLst>
          </p:cNvPr>
          <p:cNvPicPr>
            <a:picLocks noChangeAspect="1"/>
          </p:cNvPicPr>
          <p:nvPr/>
        </p:nvPicPr>
        <p:blipFill>
          <a:blip r:embed="rId7"/>
          <a:stretch>
            <a:fillRect/>
          </a:stretch>
        </p:blipFill>
        <p:spPr>
          <a:xfrm>
            <a:off x="7836227" y="3544851"/>
            <a:ext cx="808742" cy="366271"/>
          </a:xfrm>
          <a:prstGeom prst="rect">
            <a:avLst/>
          </a:prstGeom>
        </p:spPr>
      </p:pic>
      <p:pic>
        <p:nvPicPr>
          <p:cNvPr id="35" name="Picture 35" descr="Shape, rectangle&#10;&#10;Description automatically generated">
            <a:extLst>
              <a:ext uri="{FF2B5EF4-FFF2-40B4-BE49-F238E27FC236}">
                <a16:creationId xmlns:a16="http://schemas.microsoft.com/office/drawing/2014/main" id="{FFE87404-3C91-4045-AC87-103609B7BF94}"/>
              </a:ext>
            </a:extLst>
          </p:cNvPr>
          <p:cNvPicPr>
            <a:picLocks noChangeAspect="1"/>
          </p:cNvPicPr>
          <p:nvPr/>
        </p:nvPicPr>
        <p:blipFill>
          <a:blip r:embed="rId8"/>
          <a:stretch>
            <a:fillRect/>
          </a:stretch>
        </p:blipFill>
        <p:spPr>
          <a:xfrm>
            <a:off x="7844083" y="3118503"/>
            <a:ext cx="793030" cy="377467"/>
          </a:xfrm>
          <a:prstGeom prst="rect">
            <a:avLst/>
          </a:prstGeom>
        </p:spPr>
      </p:pic>
      <p:pic>
        <p:nvPicPr>
          <p:cNvPr id="36" name="Picture 36" descr="Shape, rectangle&#10;&#10;Description automatically generated">
            <a:extLst>
              <a:ext uri="{FF2B5EF4-FFF2-40B4-BE49-F238E27FC236}">
                <a16:creationId xmlns:a16="http://schemas.microsoft.com/office/drawing/2014/main" id="{B2CB444E-8C32-4CF0-8A53-0FA7CD6AB76D}"/>
              </a:ext>
            </a:extLst>
          </p:cNvPr>
          <p:cNvPicPr>
            <a:picLocks noChangeAspect="1"/>
          </p:cNvPicPr>
          <p:nvPr/>
        </p:nvPicPr>
        <p:blipFill>
          <a:blip r:embed="rId9"/>
          <a:stretch>
            <a:fillRect/>
          </a:stretch>
        </p:blipFill>
        <p:spPr>
          <a:xfrm>
            <a:off x="7836227" y="2680256"/>
            <a:ext cx="808742" cy="366271"/>
          </a:xfrm>
          <a:prstGeom prst="rect">
            <a:avLst/>
          </a:prstGeom>
        </p:spPr>
      </p:pic>
      <p:pic>
        <p:nvPicPr>
          <p:cNvPr id="37" name="Picture 37" descr="Rectangle&#10;&#10;Description automatically generated">
            <a:extLst>
              <a:ext uri="{FF2B5EF4-FFF2-40B4-BE49-F238E27FC236}">
                <a16:creationId xmlns:a16="http://schemas.microsoft.com/office/drawing/2014/main" id="{1B4ADE75-2F1B-48A9-87D7-53E42B8ADD89}"/>
              </a:ext>
            </a:extLst>
          </p:cNvPr>
          <p:cNvPicPr>
            <a:picLocks noChangeAspect="1"/>
          </p:cNvPicPr>
          <p:nvPr/>
        </p:nvPicPr>
        <p:blipFill>
          <a:blip r:embed="rId10"/>
          <a:stretch>
            <a:fillRect/>
          </a:stretch>
        </p:blipFill>
        <p:spPr>
          <a:xfrm>
            <a:off x="7844083" y="2256050"/>
            <a:ext cx="793030" cy="358415"/>
          </a:xfrm>
          <a:prstGeom prst="rect">
            <a:avLst/>
          </a:prstGeom>
        </p:spPr>
      </p:pic>
      <p:pic>
        <p:nvPicPr>
          <p:cNvPr id="38" name="Picture 38">
            <a:extLst>
              <a:ext uri="{FF2B5EF4-FFF2-40B4-BE49-F238E27FC236}">
                <a16:creationId xmlns:a16="http://schemas.microsoft.com/office/drawing/2014/main" id="{99F30307-3517-49E0-AABE-CB50F22A34D6}"/>
              </a:ext>
            </a:extLst>
          </p:cNvPr>
          <p:cNvPicPr>
            <a:picLocks noChangeAspect="1"/>
          </p:cNvPicPr>
          <p:nvPr/>
        </p:nvPicPr>
        <p:blipFill>
          <a:blip r:embed="rId11"/>
          <a:stretch>
            <a:fillRect/>
          </a:stretch>
        </p:blipFill>
        <p:spPr>
          <a:xfrm>
            <a:off x="7836227" y="1816132"/>
            <a:ext cx="808742" cy="366272"/>
          </a:xfrm>
          <a:prstGeom prst="rect">
            <a:avLst/>
          </a:prstGeom>
        </p:spPr>
      </p:pic>
      <p:pic>
        <p:nvPicPr>
          <p:cNvPr id="39" name="Picture 39" descr="A picture containing shape&#10;&#10;Description automatically generated">
            <a:extLst>
              <a:ext uri="{FF2B5EF4-FFF2-40B4-BE49-F238E27FC236}">
                <a16:creationId xmlns:a16="http://schemas.microsoft.com/office/drawing/2014/main" id="{8FEC89DB-C35F-435D-8770-D1F454E09CC6}"/>
              </a:ext>
            </a:extLst>
          </p:cNvPr>
          <p:cNvPicPr>
            <a:picLocks noChangeAspect="1"/>
          </p:cNvPicPr>
          <p:nvPr/>
        </p:nvPicPr>
        <p:blipFill>
          <a:blip r:embed="rId12"/>
          <a:stretch>
            <a:fillRect/>
          </a:stretch>
        </p:blipFill>
        <p:spPr>
          <a:xfrm>
            <a:off x="7844083" y="1374546"/>
            <a:ext cx="793030" cy="361754"/>
          </a:xfrm>
          <a:prstGeom prst="rect">
            <a:avLst/>
          </a:prstGeom>
        </p:spPr>
      </p:pic>
      <p:pic>
        <p:nvPicPr>
          <p:cNvPr id="40" name="Picture 40" descr="A picture containing shape&#10;&#10;Description automatically generated">
            <a:extLst>
              <a:ext uri="{FF2B5EF4-FFF2-40B4-BE49-F238E27FC236}">
                <a16:creationId xmlns:a16="http://schemas.microsoft.com/office/drawing/2014/main" id="{B2B1212F-5A52-4925-9CA8-8E4CD1BB1DAB}"/>
              </a:ext>
            </a:extLst>
          </p:cNvPr>
          <p:cNvPicPr>
            <a:picLocks noChangeAspect="1"/>
          </p:cNvPicPr>
          <p:nvPr/>
        </p:nvPicPr>
        <p:blipFill>
          <a:blip r:embed="rId13"/>
          <a:stretch>
            <a:fillRect/>
          </a:stretch>
        </p:blipFill>
        <p:spPr>
          <a:xfrm>
            <a:off x="7848011" y="942483"/>
            <a:ext cx="785175" cy="369610"/>
          </a:xfrm>
          <a:prstGeom prst="rect">
            <a:avLst/>
          </a:prstGeom>
        </p:spPr>
      </p:pic>
      <p:pic>
        <p:nvPicPr>
          <p:cNvPr id="3" name="Picture 3">
            <a:extLst>
              <a:ext uri="{FF2B5EF4-FFF2-40B4-BE49-F238E27FC236}">
                <a16:creationId xmlns:a16="http://schemas.microsoft.com/office/drawing/2014/main" id="{D51E8D13-4CA2-4741-A3BB-FF11C9B89597}"/>
              </a:ext>
            </a:extLst>
          </p:cNvPr>
          <p:cNvPicPr>
            <a:picLocks noChangeAspect="1"/>
          </p:cNvPicPr>
          <p:nvPr/>
        </p:nvPicPr>
        <p:blipFill rotWithShape="1">
          <a:blip r:embed="rId14"/>
          <a:srcRect t="63380" r="-204" b="1408"/>
          <a:stretch/>
        </p:blipFill>
        <p:spPr>
          <a:xfrm>
            <a:off x="264460" y="6009856"/>
            <a:ext cx="3746132" cy="156391"/>
          </a:xfrm>
          <a:prstGeom prst="rect">
            <a:avLst/>
          </a:prstGeom>
        </p:spPr>
      </p:pic>
      <p:pic>
        <p:nvPicPr>
          <p:cNvPr id="5" name="Picture 5">
            <a:extLst>
              <a:ext uri="{FF2B5EF4-FFF2-40B4-BE49-F238E27FC236}">
                <a16:creationId xmlns:a16="http://schemas.microsoft.com/office/drawing/2014/main" id="{EFCC1F2F-13AE-4D73-8AB4-4DF967106246}"/>
              </a:ext>
            </a:extLst>
          </p:cNvPr>
          <p:cNvPicPr>
            <a:picLocks noChangeAspect="1"/>
          </p:cNvPicPr>
          <p:nvPr/>
        </p:nvPicPr>
        <p:blipFill>
          <a:blip r:embed="rId15"/>
          <a:stretch>
            <a:fillRect/>
          </a:stretch>
        </p:blipFill>
        <p:spPr>
          <a:xfrm>
            <a:off x="393327" y="1285576"/>
            <a:ext cx="6357097" cy="4410111"/>
          </a:xfrm>
          <a:prstGeom prst="rect">
            <a:avLst/>
          </a:prstGeom>
        </p:spPr>
      </p:pic>
      <p:sp>
        <p:nvSpPr>
          <p:cNvPr id="6" name="TextBox 5">
            <a:extLst>
              <a:ext uri="{FF2B5EF4-FFF2-40B4-BE49-F238E27FC236}">
                <a16:creationId xmlns:a16="http://schemas.microsoft.com/office/drawing/2014/main" id="{649C293E-D84B-438F-B6D1-074DA2D282AA}"/>
              </a:ext>
            </a:extLst>
          </p:cNvPr>
          <p:cNvSpPr txBox="1"/>
          <p:nvPr/>
        </p:nvSpPr>
        <p:spPr>
          <a:xfrm>
            <a:off x="491378" y="5621783"/>
            <a:ext cx="2779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33" name="TextBox 32">
            <a:extLst>
              <a:ext uri="{FF2B5EF4-FFF2-40B4-BE49-F238E27FC236}">
                <a16:creationId xmlns:a16="http://schemas.microsoft.com/office/drawing/2014/main" id="{2A2A23EF-CB01-42E3-BF17-4F85FB913DC4}"/>
              </a:ext>
            </a:extLst>
          </p:cNvPr>
          <p:cNvSpPr txBox="1"/>
          <p:nvPr/>
        </p:nvSpPr>
        <p:spPr>
          <a:xfrm>
            <a:off x="1987363" y="5662892"/>
            <a:ext cx="6589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400</a:t>
            </a:r>
          </a:p>
        </p:txBody>
      </p:sp>
      <p:sp>
        <p:nvSpPr>
          <p:cNvPr id="41" name="TextBox 40">
            <a:extLst>
              <a:ext uri="{FF2B5EF4-FFF2-40B4-BE49-F238E27FC236}">
                <a16:creationId xmlns:a16="http://schemas.microsoft.com/office/drawing/2014/main" id="{CB71FE84-C347-4457-AFB6-471D8EB3A54A}"/>
              </a:ext>
            </a:extLst>
          </p:cNvPr>
          <p:cNvSpPr txBox="1"/>
          <p:nvPr/>
        </p:nvSpPr>
        <p:spPr>
          <a:xfrm>
            <a:off x="3572995" y="5702112"/>
            <a:ext cx="6589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800</a:t>
            </a:r>
          </a:p>
        </p:txBody>
      </p:sp>
      <p:pic>
        <p:nvPicPr>
          <p:cNvPr id="7" name="Picture 4" descr="Shape&#10;&#10;Description automatically generated">
            <a:extLst>
              <a:ext uri="{FF2B5EF4-FFF2-40B4-BE49-F238E27FC236}">
                <a16:creationId xmlns:a16="http://schemas.microsoft.com/office/drawing/2014/main" id="{41F9197E-AC57-4AD3-B9DD-F711DF481C94}"/>
              </a:ext>
            </a:extLst>
          </p:cNvPr>
          <p:cNvPicPr>
            <a:picLocks noChangeAspect="1"/>
          </p:cNvPicPr>
          <p:nvPr/>
        </p:nvPicPr>
        <p:blipFill>
          <a:blip r:embed="rId16"/>
          <a:stretch>
            <a:fillRect/>
          </a:stretch>
        </p:blipFill>
        <p:spPr>
          <a:xfrm>
            <a:off x="6435279" y="4964452"/>
            <a:ext cx="264377" cy="732264"/>
          </a:xfrm>
          <a:prstGeom prst="rect">
            <a:avLst/>
          </a:prstGeom>
        </p:spPr>
      </p:pic>
    </p:spTree>
    <p:extLst>
      <p:ext uri="{BB962C8B-B14F-4D97-AF65-F5344CB8AC3E}">
        <p14:creationId xmlns:p14="http://schemas.microsoft.com/office/powerpoint/2010/main" val="98100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B027E5-D6EA-438A-8F37-A8E2BB13B845}"/>
              </a:ext>
            </a:extLst>
          </p:cNvPr>
          <p:cNvSpPr txBox="1"/>
          <p:nvPr/>
        </p:nvSpPr>
        <p:spPr>
          <a:xfrm>
            <a:off x="1532604" y="2536210"/>
            <a:ext cx="912679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4DAEB3"/>
                </a:solidFill>
                <a:latin typeface="Century Gothic"/>
                <a:ea typeface="+mn-lt"/>
                <a:cs typeface="+mn-lt"/>
              </a:rPr>
              <a:t>Results: Ground Water Factors</a:t>
            </a:r>
          </a:p>
        </p:txBody>
      </p:sp>
    </p:spTree>
    <p:extLst>
      <p:ext uri="{BB962C8B-B14F-4D97-AF65-F5344CB8AC3E}">
        <p14:creationId xmlns:p14="http://schemas.microsoft.com/office/powerpoint/2010/main" val="740254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617-5C5F-4B7D-BA1E-BE0B7EAF0DB2}"/>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Annual ET and PET Timeseries</a:t>
            </a:r>
            <a:endParaRPr lang="en-US" sz="4000" b="1">
              <a:solidFill>
                <a:srgbClr val="4DAEB3"/>
              </a:solidFill>
              <a:latin typeface="Century Gothic" panose="020B0502020202020204" pitchFamily="34" charset="0"/>
            </a:endParaRPr>
          </a:p>
        </p:txBody>
      </p:sp>
      <p:sp>
        <p:nvSpPr>
          <p:cNvPr id="6" name="Shape 214">
            <a:extLst>
              <a:ext uri="{FF2B5EF4-FFF2-40B4-BE49-F238E27FC236}">
                <a16:creationId xmlns:a16="http://schemas.microsoft.com/office/drawing/2014/main" id="{CF4EF193-7F7A-45B7-B820-36AEE4341A1F}"/>
              </a:ext>
            </a:extLst>
          </p:cNvPr>
          <p:cNvSpPr txBox="1"/>
          <p:nvPr/>
        </p:nvSpPr>
        <p:spPr>
          <a:xfrm>
            <a:off x="362485" y="1352741"/>
            <a:ext cx="5698956" cy="208625"/>
          </a:xfrm>
          <a:prstGeom prst="rect">
            <a:avLst/>
          </a:prstGeom>
          <a:solidFill>
            <a:srgbClr val="FFFFFF"/>
          </a:solidFill>
          <a:ln>
            <a:noFill/>
          </a:ln>
        </p:spPr>
        <p:txBody>
          <a:bodyPr lIns="91425" tIns="91425" rIns="91425" bIns="91425" anchor="t" anchorCtr="0">
            <a:noAutofit/>
          </a:bodyPr>
          <a:lstStyle/>
          <a:p>
            <a:pPr algn="ctr">
              <a:defRPr/>
            </a:pPr>
            <a:r>
              <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Average Annual </a:t>
            </a:r>
            <a:r>
              <a:rPr lang="en-US" sz="1500" b="1" kern="0" dirty="0">
                <a:solidFill>
                  <a:schemeClr val="tx1">
                    <a:lumMod val="75000"/>
                    <a:lumOff val="25000"/>
                  </a:schemeClr>
                </a:solidFill>
                <a:latin typeface="Century Gothic"/>
                <a:ea typeface="Century Gothic"/>
                <a:cs typeface="Century Gothic"/>
                <a:sym typeface="Century Gothic"/>
              </a:rPr>
              <a:t>Evapotranspiration 2000-2021</a:t>
            </a:r>
            <a:endPar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
        <p:nvSpPr>
          <p:cNvPr id="9" name="Shape 214">
            <a:extLst>
              <a:ext uri="{FF2B5EF4-FFF2-40B4-BE49-F238E27FC236}">
                <a16:creationId xmlns:a16="http://schemas.microsoft.com/office/drawing/2014/main" id="{DC2DA74F-00D2-4D50-9A57-0286E7449D59}"/>
              </a:ext>
            </a:extLst>
          </p:cNvPr>
          <p:cNvSpPr txBox="1"/>
          <p:nvPr/>
        </p:nvSpPr>
        <p:spPr>
          <a:xfrm>
            <a:off x="6554125" y="1350852"/>
            <a:ext cx="5698956" cy="208625"/>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Average Annual </a:t>
            </a:r>
            <a:r>
              <a:rPr lang="en-US" sz="1500" b="1" kern="0" dirty="0">
                <a:solidFill>
                  <a:schemeClr val="tx1">
                    <a:lumMod val="75000"/>
                    <a:lumOff val="25000"/>
                  </a:schemeClr>
                </a:solidFill>
                <a:latin typeface="Century Gothic"/>
                <a:ea typeface="Century Gothic"/>
                <a:cs typeface="Century Gothic"/>
                <a:sym typeface="Century Gothic"/>
              </a:rPr>
              <a:t>Potential Evapotranspiration 2000-2021</a:t>
            </a:r>
            <a:endPar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pic>
        <p:nvPicPr>
          <p:cNvPr id="7" name="Picture 7" descr="Chart, scatter chart&#10;&#10;Description automatically generated">
            <a:extLst>
              <a:ext uri="{FF2B5EF4-FFF2-40B4-BE49-F238E27FC236}">
                <a16:creationId xmlns:a16="http://schemas.microsoft.com/office/drawing/2014/main" id="{E1E69E9E-6F3C-40E7-9971-E0AAF6B8BB4F}"/>
              </a:ext>
            </a:extLst>
          </p:cNvPr>
          <p:cNvPicPr>
            <a:picLocks noChangeAspect="1"/>
          </p:cNvPicPr>
          <p:nvPr/>
        </p:nvPicPr>
        <p:blipFill rotWithShape="1">
          <a:blip r:embed="rId3"/>
          <a:srcRect l="5498" t="10000" r="1515" b="7537"/>
          <a:stretch/>
        </p:blipFill>
        <p:spPr>
          <a:xfrm>
            <a:off x="660891" y="1782684"/>
            <a:ext cx="5263342" cy="2919277"/>
          </a:xfrm>
          <a:prstGeom prst="rect">
            <a:avLst/>
          </a:prstGeom>
        </p:spPr>
      </p:pic>
      <p:pic>
        <p:nvPicPr>
          <p:cNvPr id="8" name="Picture 10" descr="Chart, scatter chart&#10;&#10;Description automatically generated">
            <a:extLst>
              <a:ext uri="{FF2B5EF4-FFF2-40B4-BE49-F238E27FC236}">
                <a16:creationId xmlns:a16="http://schemas.microsoft.com/office/drawing/2014/main" id="{4B1B7481-22C6-404C-9F3B-F5224040E1A2}"/>
              </a:ext>
            </a:extLst>
          </p:cNvPr>
          <p:cNvPicPr>
            <a:picLocks noChangeAspect="1"/>
          </p:cNvPicPr>
          <p:nvPr/>
        </p:nvPicPr>
        <p:blipFill rotWithShape="1">
          <a:blip r:embed="rId4"/>
          <a:srcRect l="7795" t="10030" r="380" b="8511"/>
          <a:stretch/>
        </p:blipFill>
        <p:spPr>
          <a:xfrm>
            <a:off x="6730268" y="1783107"/>
            <a:ext cx="5272811" cy="2921368"/>
          </a:xfrm>
          <a:prstGeom prst="rect">
            <a:avLst/>
          </a:prstGeom>
        </p:spPr>
      </p:pic>
      <p:sp>
        <p:nvSpPr>
          <p:cNvPr id="11" name="TextBox 10">
            <a:extLst>
              <a:ext uri="{FF2B5EF4-FFF2-40B4-BE49-F238E27FC236}">
                <a16:creationId xmlns:a16="http://schemas.microsoft.com/office/drawing/2014/main" id="{0DA83833-2F6C-443E-89AB-B7EBD05290E5}"/>
              </a:ext>
            </a:extLst>
          </p:cNvPr>
          <p:cNvSpPr txBox="1"/>
          <p:nvPr/>
        </p:nvSpPr>
        <p:spPr>
          <a:xfrm>
            <a:off x="701982" y="184811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0.59</a:t>
            </a:r>
          </a:p>
          <a:p>
            <a:r>
              <a:rPr lang="en-US" sz="1400" dirty="0">
                <a:solidFill>
                  <a:schemeClr val="tx1">
                    <a:lumMod val="75000"/>
                    <a:lumOff val="25000"/>
                  </a:schemeClr>
                </a:solidFill>
                <a:latin typeface="Century Gothic"/>
                <a:cs typeface="Calibri"/>
              </a:rPr>
              <a:t>p value = </a:t>
            </a:r>
            <a:r>
              <a:rPr lang="en-US" sz="1400" dirty="0">
                <a:solidFill>
                  <a:schemeClr val="tx1">
                    <a:lumMod val="75000"/>
                    <a:lumOff val="25000"/>
                  </a:schemeClr>
                </a:solidFill>
                <a:latin typeface="Century Gothic"/>
                <a:ea typeface="+mn-lt"/>
                <a:cs typeface="+mn-lt"/>
              </a:rPr>
              <a:t>3.09e-05</a:t>
            </a:r>
          </a:p>
        </p:txBody>
      </p:sp>
      <p:sp>
        <p:nvSpPr>
          <p:cNvPr id="12" name="TextBox 11">
            <a:extLst>
              <a:ext uri="{FF2B5EF4-FFF2-40B4-BE49-F238E27FC236}">
                <a16:creationId xmlns:a16="http://schemas.microsoft.com/office/drawing/2014/main" id="{F4D07E42-30F3-4124-8D8C-B19DE3D66D76}"/>
              </a:ext>
            </a:extLst>
          </p:cNvPr>
          <p:cNvSpPr txBox="1"/>
          <p:nvPr/>
        </p:nvSpPr>
        <p:spPr>
          <a:xfrm>
            <a:off x="10340925" y="184811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0.21</a:t>
            </a:r>
          </a:p>
          <a:p>
            <a:r>
              <a:rPr lang="en-US" sz="1400" dirty="0">
                <a:solidFill>
                  <a:schemeClr val="tx1">
                    <a:lumMod val="75000"/>
                    <a:lumOff val="25000"/>
                  </a:schemeClr>
                </a:solidFill>
                <a:latin typeface="Century Gothic"/>
                <a:cs typeface="Calibri"/>
              </a:rPr>
              <a:t>p value = </a:t>
            </a:r>
            <a:r>
              <a:rPr lang="en-US" sz="1400" dirty="0">
                <a:solidFill>
                  <a:schemeClr val="tx1">
                    <a:lumMod val="75000"/>
                    <a:lumOff val="25000"/>
                  </a:schemeClr>
                </a:solidFill>
                <a:latin typeface="Century Gothic"/>
                <a:ea typeface="+mn-lt"/>
                <a:cs typeface="+mn-lt"/>
              </a:rPr>
              <a:t>0.03233</a:t>
            </a:r>
          </a:p>
        </p:txBody>
      </p:sp>
      <p:sp>
        <p:nvSpPr>
          <p:cNvPr id="3" name="TextBox 2">
            <a:extLst>
              <a:ext uri="{FF2B5EF4-FFF2-40B4-BE49-F238E27FC236}">
                <a16:creationId xmlns:a16="http://schemas.microsoft.com/office/drawing/2014/main" id="{A143E0DA-633B-4B2C-9086-DABE885160FA}"/>
              </a:ext>
            </a:extLst>
          </p:cNvPr>
          <p:cNvSpPr txBox="1"/>
          <p:nvPr/>
        </p:nvSpPr>
        <p:spPr>
          <a:xfrm>
            <a:off x="2838079" y="49971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Years</a:t>
            </a:r>
          </a:p>
        </p:txBody>
      </p:sp>
      <p:sp>
        <p:nvSpPr>
          <p:cNvPr id="4" name="TextBox 3">
            <a:extLst>
              <a:ext uri="{FF2B5EF4-FFF2-40B4-BE49-F238E27FC236}">
                <a16:creationId xmlns:a16="http://schemas.microsoft.com/office/drawing/2014/main" id="{255CF66E-35CF-49AB-8355-5FE26D2FB93B}"/>
              </a:ext>
            </a:extLst>
          </p:cNvPr>
          <p:cNvSpPr txBox="1"/>
          <p:nvPr/>
        </p:nvSpPr>
        <p:spPr>
          <a:xfrm>
            <a:off x="8844148" y="50282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Years</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50D7823F-F0B3-4F21-8193-C4F2CCF8E0DA}"/>
              </a:ext>
            </a:extLst>
          </p:cNvPr>
          <p:cNvSpPr txBox="1"/>
          <p:nvPr/>
        </p:nvSpPr>
        <p:spPr>
          <a:xfrm>
            <a:off x="665348" y="466708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2000</a:t>
            </a:r>
          </a:p>
        </p:txBody>
      </p:sp>
      <p:sp>
        <p:nvSpPr>
          <p:cNvPr id="10" name="TextBox 9">
            <a:extLst>
              <a:ext uri="{FF2B5EF4-FFF2-40B4-BE49-F238E27FC236}">
                <a16:creationId xmlns:a16="http://schemas.microsoft.com/office/drawing/2014/main" id="{3F2DB935-C260-4810-A0F4-098DEBAB3334}"/>
              </a:ext>
            </a:extLst>
          </p:cNvPr>
          <p:cNvSpPr txBox="1"/>
          <p:nvPr/>
        </p:nvSpPr>
        <p:spPr>
          <a:xfrm>
            <a:off x="1705841" y="468370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2005</a:t>
            </a:r>
            <a:endParaRPr lang="en-US" sz="1600"/>
          </a:p>
        </p:txBody>
      </p:sp>
      <p:sp>
        <p:nvSpPr>
          <p:cNvPr id="13" name="TextBox 12">
            <a:extLst>
              <a:ext uri="{FF2B5EF4-FFF2-40B4-BE49-F238E27FC236}">
                <a16:creationId xmlns:a16="http://schemas.microsoft.com/office/drawing/2014/main" id="{799C0F00-47C3-433A-BA4C-723031BC1E6A}"/>
              </a:ext>
            </a:extLst>
          </p:cNvPr>
          <p:cNvSpPr txBox="1"/>
          <p:nvPr/>
        </p:nvSpPr>
        <p:spPr>
          <a:xfrm>
            <a:off x="6630019" y="4665766"/>
            <a:ext cx="665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2000</a:t>
            </a:r>
            <a:endParaRPr lang="en-US" sz="1600" dirty="0">
              <a:solidFill>
                <a:schemeClr val="tx1">
                  <a:lumMod val="75000"/>
                  <a:lumOff val="25000"/>
                </a:schemeClr>
              </a:solidFill>
            </a:endParaRPr>
          </a:p>
        </p:txBody>
      </p:sp>
      <p:sp>
        <p:nvSpPr>
          <p:cNvPr id="14" name="TextBox 13">
            <a:extLst>
              <a:ext uri="{FF2B5EF4-FFF2-40B4-BE49-F238E27FC236}">
                <a16:creationId xmlns:a16="http://schemas.microsoft.com/office/drawing/2014/main" id="{33EBAF0D-E7C1-4DB3-9169-A03439480147}"/>
              </a:ext>
            </a:extLst>
          </p:cNvPr>
          <p:cNvSpPr txBox="1"/>
          <p:nvPr/>
        </p:nvSpPr>
        <p:spPr>
          <a:xfrm>
            <a:off x="7733063" y="467677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2005</a:t>
            </a:r>
            <a:endParaRPr lang="en-US" sz="1600" dirty="0">
              <a:solidFill>
                <a:schemeClr val="tx1">
                  <a:lumMod val="75000"/>
                  <a:lumOff val="25000"/>
                </a:schemeClr>
              </a:solidFill>
            </a:endParaRPr>
          </a:p>
        </p:txBody>
      </p:sp>
      <p:sp>
        <p:nvSpPr>
          <p:cNvPr id="15" name="TextBox 14">
            <a:extLst>
              <a:ext uri="{FF2B5EF4-FFF2-40B4-BE49-F238E27FC236}">
                <a16:creationId xmlns:a16="http://schemas.microsoft.com/office/drawing/2014/main" id="{4ACC04F8-A59C-46F0-BA95-671163D2419A}"/>
              </a:ext>
            </a:extLst>
          </p:cNvPr>
          <p:cNvSpPr txBox="1"/>
          <p:nvPr/>
        </p:nvSpPr>
        <p:spPr>
          <a:xfrm>
            <a:off x="8875321" y="46668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2010</a:t>
            </a:r>
            <a:endParaRPr lang="en-US" sz="1600" dirty="0">
              <a:solidFill>
                <a:schemeClr val="tx1">
                  <a:lumMod val="75000"/>
                  <a:lumOff val="25000"/>
                </a:schemeClr>
              </a:solidFill>
            </a:endParaRPr>
          </a:p>
        </p:txBody>
      </p:sp>
      <p:sp>
        <p:nvSpPr>
          <p:cNvPr id="16" name="TextBox 15">
            <a:extLst>
              <a:ext uri="{FF2B5EF4-FFF2-40B4-BE49-F238E27FC236}">
                <a16:creationId xmlns:a16="http://schemas.microsoft.com/office/drawing/2014/main" id="{553B093A-E7E4-4483-9262-17FE25DB439B}"/>
              </a:ext>
            </a:extLst>
          </p:cNvPr>
          <p:cNvSpPr txBox="1"/>
          <p:nvPr/>
        </p:nvSpPr>
        <p:spPr>
          <a:xfrm>
            <a:off x="2877045" y="466391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2010</a:t>
            </a:r>
            <a:endParaRPr lang="en-US" sz="1600"/>
          </a:p>
        </p:txBody>
      </p:sp>
      <p:sp>
        <p:nvSpPr>
          <p:cNvPr id="17" name="TextBox 16">
            <a:extLst>
              <a:ext uri="{FF2B5EF4-FFF2-40B4-BE49-F238E27FC236}">
                <a16:creationId xmlns:a16="http://schemas.microsoft.com/office/drawing/2014/main" id="{D9ACFEF4-1905-4704-97DF-F69103A0B040}"/>
              </a:ext>
            </a:extLst>
          </p:cNvPr>
          <p:cNvSpPr txBox="1"/>
          <p:nvPr/>
        </p:nvSpPr>
        <p:spPr>
          <a:xfrm>
            <a:off x="4050105" y="466391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2015</a:t>
            </a:r>
            <a:endParaRPr lang="en-US" sz="1600"/>
          </a:p>
        </p:txBody>
      </p:sp>
      <p:sp>
        <p:nvSpPr>
          <p:cNvPr id="18" name="TextBox 17">
            <a:extLst>
              <a:ext uri="{FF2B5EF4-FFF2-40B4-BE49-F238E27FC236}">
                <a16:creationId xmlns:a16="http://schemas.microsoft.com/office/drawing/2014/main" id="{27EE6F7B-CBFD-4E5E-B093-9977D3870C14}"/>
              </a:ext>
            </a:extLst>
          </p:cNvPr>
          <p:cNvSpPr txBox="1"/>
          <p:nvPr/>
        </p:nvSpPr>
        <p:spPr>
          <a:xfrm>
            <a:off x="10059019" y="4675662"/>
            <a:ext cx="7639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2015</a:t>
            </a:r>
            <a:endParaRPr lang="en-US" sz="1600" dirty="0">
              <a:solidFill>
                <a:schemeClr val="tx1">
                  <a:lumMod val="75000"/>
                  <a:lumOff val="25000"/>
                </a:schemeClr>
              </a:solidFill>
            </a:endParaRPr>
          </a:p>
        </p:txBody>
      </p:sp>
      <p:sp>
        <p:nvSpPr>
          <p:cNvPr id="19" name="TextBox 18">
            <a:extLst>
              <a:ext uri="{FF2B5EF4-FFF2-40B4-BE49-F238E27FC236}">
                <a16:creationId xmlns:a16="http://schemas.microsoft.com/office/drawing/2014/main" id="{2F73A7A7-1D35-40F0-AE46-1DDD08FB21B8}"/>
              </a:ext>
            </a:extLst>
          </p:cNvPr>
          <p:cNvSpPr txBox="1"/>
          <p:nvPr/>
        </p:nvSpPr>
        <p:spPr>
          <a:xfrm>
            <a:off x="5163045" y="4673806"/>
            <a:ext cx="76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2020</a:t>
            </a:r>
            <a:endParaRPr lang="en-US" sz="1600"/>
          </a:p>
        </p:txBody>
      </p:sp>
      <p:sp>
        <p:nvSpPr>
          <p:cNvPr id="20" name="TextBox 19">
            <a:extLst>
              <a:ext uri="{FF2B5EF4-FFF2-40B4-BE49-F238E27FC236}">
                <a16:creationId xmlns:a16="http://schemas.microsoft.com/office/drawing/2014/main" id="{FBD1B7F9-B93C-42A9-B65F-69AF70298FBB}"/>
              </a:ext>
            </a:extLst>
          </p:cNvPr>
          <p:cNvSpPr txBox="1"/>
          <p:nvPr/>
        </p:nvSpPr>
        <p:spPr>
          <a:xfrm>
            <a:off x="11192122" y="4665766"/>
            <a:ext cx="8530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2020</a:t>
            </a:r>
            <a:endParaRPr lang="en-US" sz="1600" dirty="0">
              <a:solidFill>
                <a:schemeClr val="tx1">
                  <a:lumMod val="75000"/>
                  <a:lumOff val="25000"/>
                </a:schemeClr>
              </a:solidFill>
            </a:endParaRPr>
          </a:p>
        </p:txBody>
      </p:sp>
      <p:sp>
        <p:nvSpPr>
          <p:cNvPr id="21" name="TextBox 20">
            <a:extLst>
              <a:ext uri="{FF2B5EF4-FFF2-40B4-BE49-F238E27FC236}">
                <a16:creationId xmlns:a16="http://schemas.microsoft.com/office/drawing/2014/main" id="{82BCB660-DFFF-4732-8BB9-20004347CF04}"/>
              </a:ext>
            </a:extLst>
          </p:cNvPr>
          <p:cNvSpPr txBox="1"/>
          <p:nvPr/>
        </p:nvSpPr>
        <p:spPr>
          <a:xfrm rot="16200000">
            <a:off x="-811789" y="2779136"/>
            <a:ext cx="189027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Mean ET (mm)</a:t>
            </a:r>
          </a:p>
        </p:txBody>
      </p:sp>
      <p:sp>
        <p:nvSpPr>
          <p:cNvPr id="22" name="TextBox 21">
            <a:extLst>
              <a:ext uri="{FF2B5EF4-FFF2-40B4-BE49-F238E27FC236}">
                <a16:creationId xmlns:a16="http://schemas.microsoft.com/office/drawing/2014/main" id="{435F3D97-1CE1-4B81-9FA6-612DCF0D190B}"/>
              </a:ext>
            </a:extLst>
          </p:cNvPr>
          <p:cNvSpPr txBox="1"/>
          <p:nvPr/>
        </p:nvSpPr>
        <p:spPr>
          <a:xfrm rot="16200000">
            <a:off x="5127976" y="3016395"/>
            <a:ext cx="19370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Mean PET (mm)</a:t>
            </a:r>
            <a:endParaRPr lang="en-US" sz="1600" dirty="0">
              <a:solidFill>
                <a:schemeClr val="tx1">
                  <a:lumMod val="75000"/>
                  <a:lumOff val="25000"/>
                </a:schemeClr>
              </a:solidFill>
            </a:endParaRPr>
          </a:p>
        </p:txBody>
      </p:sp>
      <p:sp>
        <p:nvSpPr>
          <p:cNvPr id="23" name="TextBox 22">
            <a:extLst>
              <a:ext uri="{FF2B5EF4-FFF2-40B4-BE49-F238E27FC236}">
                <a16:creationId xmlns:a16="http://schemas.microsoft.com/office/drawing/2014/main" id="{BED948F3-8F6A-4C2E-AD2D-C2EAA479292D}"/>
              </a:ext>
            </a:extLst>
          </p:cNvPr>
          <p:cNvSpPr txBox="1"/>
          <p:nvPr/>
        </p:nvSpPr>
        <p:spPr>
          <a:xfrm>
            <a:off x="6155006" y="2082882"/>
            <a:ext cx="665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1650</a:t>
            </a:r>
          </a:p>
        </p:txBody>
      </p:sp>
      <p:sp>
        <p:nvSpPr>
          <p:cNvPr id="24" name="TextBox 23">
            <a:extLst>
              <a:ext uri="{FF2B5EF4-FFF2-40B4-BE49-F238E27FC236}">
                <a16:creationId xmlns:a16="http://schemas.microsoft.com/office/drawing/2014/main" id="{CD958121-4D28-473C-9AB5-70FC004FFBA9}"/>
              </a:ext>
            </a:extLst>
          </p:cNvPr>
          <p:cNvSpPr txBox="1"/>
          <p:nvPr/>
        </p:nvSpPr>
        <p:spPr>
          <a:xfrm>
            <a:off x="6155005" y="2834986"/>
            <a:ext cx="665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1600</a:t>
            </a:r>
          </a:p>
        </p:txBody>
      </p:sp>
      <p:sp>
        <p:nvSpPr>
          <p:cNvPr id="25" name="TextBox 24">
            <a:extLst>
              <a:ext uri="{FF2B5EF4-FFF2-40B4-BE49-F238E27FC236}">
                <a16:creationId xmlns:a16="http://schemas.microsoft.com/office/drawing/2014/main" id="{88591388-041E-429D-A5D1-A5AD9A059DDE}"/>
              </a:ext>
            </a:extLst>
          </p:cNvPr>
          <p:cNvSpPr txBox="1"/>
          <p:nvPr/>
        </p:nvSpPr>
        <p:spPr>
          <a:xfrm>
            <a:off x="6125317" y="3676155"/>
            <a:ext cx="665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1550</a:t>
            </a:r>
          </a:p>
        </p:txBody>
      </p:sp>
      <p:sp>
        <p:nvSpPr>
          <p:cNvPr id="26" name="TextBox 25">
            <a:extLst>
              <a:ext uri="{FF2B5EF4-FFF2-40B4-BE49-F238E27FC236}">
                <a16:creationId xmlns:a16="http://schemas.microsoft.com/office/drawing/2014/main" id="{4D96DD38-0ACA-4BF4-B8B2-DD09CACA2F0A}"/>
              </a:ext>
            </a:extLst>
          </p:cNvPr>
          <p:cNvSpPr txBox="1"/>
          <p:nvPr/>
        </p:nvSpPr>
        <p:spPr>
          <a:xfrm>
            <a:off x="6155006" y="4408467"/>
            <a:ext cx="665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1500</a:t>
            </a:r>
          </a:p>
        </p:txBody>
      </p:sp>
      <p:sp>
        <p:nvSpPr>
          <p:cNvPr id="28" name="TextBox 27">
            <a:extLst>
              <a:ext uri="{FF2B5EF4-FFF2-40B4-BE49-F238E27FC236}">
                <a16:creationId xmlns:a16="http://schemas.microsoft.com/office/drawing/2014/main" id="{1CEB972F-267E-443C-8484-DEA73CA7C3F3}"/>
              </a:ext>
            </a:extLst>
          </p:cNvPr>
          <p:cNvSpPr txBox="1"/>
          <p:nvPr/>
        </p:nvSpPr>
        <p:spPr>
          <a:xfrm>
            <a:off x="197551" y="3329791"/>
            <a:ext cx="665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700</a:t>
            </a:r>
          </a:p>
        </p:txBody>
      </p:sp>
      <p:sp>
        <p:nvSpPr>
          <p:cNvPr id="29" name="TextBox 28">
            <a:extLst>
              <a:ext uri="{FF2B5EF4-FFF2-40B4-BE49-F238E27FC236}">
                <a16:creationId xmlns:a16="http://schemas.microsoft.com/office/drawing/2014/main" id="{63882F88-C2EF-493A-8D1D-228DD0FFE68C}"/>
              </a:ext>
            </a:extLst>
          </p:cNvPr>
          <p:cNvSpPr txBox="1"/>
          <p:nvPr/>
        </p:nvSpPr>
        <p:spPr>
          <a:xfrm>
            <a:off x="197551" y="2261010"/>
            <a:ext cx="665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800</a:t>
            </a:r>
          </a:p>
        </p:txBody>
      </p:sp>
      <p:sp>
        <p:nvSpPr>
          <p:cNvPr id="30" name="TextBox 1">
            <a:extLst>
              <a:ext uri="{FF2B5EF4-FFF2-40B4-BE49-F238E27FC236}">
                <a16:creationId xmlns:a16="http://schemas.microsoft.com/office/drawing/2014/main" id="{B0D537AA-E399-44B8-9234-BBCB1FC55390}"/>
              </a:ext>
            </a:extLst>
          </p:cNvPr>
          <p:cNvSpPr txBox="1"/>
          <p:nvPr/>
        </p:nvSpPr>
        <p:spPr>
          <a:xfrm>
            <a:off x="197551" y="4408466"/>
            <a:ext cx="66501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600</a:t>
            </a:r>
          </a:p>
        </p:txBody>
      </p:sp>
    </p:spTree>
    <p:extLst>
      <p:ext uri="{BB962C8B-B14F-4D97-AF65-F5344CB8AC3E}">
        <p14:creationId xmlns:p14="http://schemas.microsoft.com/office/powerpoint/2010/main" val="92923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617-5C5F-4B7D-BA1E-BE0B7EAF0DB2}"/>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Annual Precipitation Timeseries</a:t>
            </a:r>
            <a:endParaRPr lang="en-US" sz="4000" b="1">
              <a:solidFill>
                <a:srgbClr val="4DAEB3"/>
              </a:solidFill>
              <a:latin typeface="Century Gothic" panose="020B0502020202020204" pitchFamily="34" charset="0"/>
            </a:endParaRPr>
          </a:p>
        </p:txBody>
      </p:sp>
      <p:pic>
        <p:nvPicPr>
          <p:cNvPr id="3" name="Picture 5" descr="Chart, scatter chart&#10;&#10;Description automatically generated">
            <a:extLst>
              <a:ext uri="{FF2B5EF4-FFF2-40B4-BE49-F238E27FC236}">
                <a16:creationId xmlns:a16="http://schemas.microsoft.com/office/drawing/2014/main" id="{ED40DBC1-6CEC-425B-A426-B98A3C6E65D3}"/>
              </a:ext>
            </a:extLst>
          </p:cNvPr>
          <p:cNvPicPr>
            <a:picLocks noChangeAspect="1"/>
          </p:cNvPicPr>
          <p:nvPr/>
        </p:nvPicPr>
        <p:blipFill>
          <a:blip r:embed="rId3"/>
          <a:stretch>
            <a:fillRect/>
          </a:stretch>
        </p:blipFill>
        <p:spPr>
          <a:xfrm>
            <a:off x="2854037" y="1268893"/>
            <a:ext cx="6157355" cy="3479044"/>
          </a:xfrm>
          <a:prstGeom prst="rect">
            <a:avLst/>
          </a:prstGeom>
        </p:spPr>
      </p:pic>
      <p:sp>
        <p:nvSpPr>
          <p:cNvPr id="7" name="TextBox 6">
            <a:extLst>
              <a:ext uri="{FF2B5EF4-FFF2-40B4-BE49-F238E27FC236}">
                <a16:creationId xmlns:a16="http://schemas.microsoft.com/office/drawing/2014/main" id="{A152F495-3BEC-40BF-86F2-3FE7DF8FAA34}"/>
              </a:ext>
            </a:extLst>
          </p:cNvPr>
          <p:cNvSpPr txBox="1"/>
          <p:nvPr/>
        </p:nvSpPr>
        <p:spPr>
          <a:xfrm>
            <a:off x="5579299" y="51258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Years</a:t>
            </a:r>
          </a:p>
        </p:txBody>
      </p:sp>
      <p:sp>
        <p:nvSpPr>
          <p:cNvPr id="9" name="TextBox 8">
            <a:extLst>
              <a:ext uri="{FF2B5EF4-FFF2-40B4-BE49-F238E27FC236}">
                <a16:creationId xmlns:a16="http://schemas.microsoft.com/office/drawing/2014/main" id="{F661DE94-F0AD-4714-96AD-8AC70C28C370}"/>
              </a:ext>
            </a:extLst>
          </p:cNvPr>
          <p:cNvSpPr txBox="1"/>
          <p:nvPr/>
        </p:nvSpPr>
        <p:spPr>
          <a:xfrm>
            <a:off x="2624776" y="479573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2000</a:t>
            </a:r>
          </a:p>
        </p:txBody>
      </p:sp>
      <p:sp>
        <p:nvSpPr>
          <p:cNvPr id="11" name="TextBox 10">
            <a:extLst>
              <a:ext uri="{FF2B5EF4-FFF2-40B4-BE49-F238E27FC236}">
                <a16:creationId xmlns:a16="http://schemas.microsoft.com/office/drawing/2014/main" id="{FC7A383C-A490-4240-9DE8-8490AC98D937}"/>
              </a:ext>
            </a:extLst>
          </p:cNvPr>
          <p:cNvSpPr txBox="1"/>
          <p:nvPr/>
        </p:nvSpPr>
        <p:spPr>
          <a:xfrm>
            <a:off x="3991841" y="47925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2005</a:t>
            </a:r>
            <a:endParaRPr lang="en-US" sz="1600"/>
          </a:p>
        </p:txBody>
      </p:sp>
      <p:sp>
        <p:nvSpPr>
          <p:cNvPr id="13" name="TextBox 12">
            <a:extLst>
              <a:ext uri="{FF2B5EF4-FFF2-40B4-BE49-F238E27FC236}">
                <a16:creationId xmlns:a16="http://schemas.microsoft.com/office/drawing/2014/main" id="{79405113-FD41-492D-B81F-C420C6E49840}"/>
              </a:ext>
            </a:extLst>
          </p:cNvPr>
          <p:cNvSpPr txBox="1"/>
          <p:nvPr/>
        </p:nvSpPr>
        <p:spPr>
          <a:xfrm>
            <a:off x="5370863" y="47925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2010</a:t>
            </a:r>
            <a:endParaRPr lang="en-US" sz="1600"/>
          </a:p>
        </p:txBody>
      </p:sp>
      <p:sp>
        <p:nvSpPr>
          <p:cNvPr id="15" name="TextBox 14">
            <a:extLst>
              <a:ext uri="{FF2B5EF4-FFF2-40B4-BE49-F238E27FC236}">
                <a16:creationId xmlns:a16="http://schemas.microsoft.com/office/drawing/2014/main" id="{860EB105-E3ED-4A21-B5C9-031869B94BBF}"/>
              </a:ext>
            </a:extLst>
          </p:cNvPr>
          <p:cNvSpPr txBox="1"/>
          <p:nvPr/>
        </p:nvSpPr>
        <p:spPr>
          <a:xfrm>
            <a:off x="8260525" y="4792559"/>
            <a:ext cx="76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2020</a:t>
            </a:r>
            <a:endParaRPr lang="en-US" sz="1600"/>
          </a:p>
        </p:txBody>
      </p:sp>
      <p:sp>
        <p:nvSpPr>
          <p:cNvPr id="16" name="TextBox 15">
            <a:extLst>
              <a:ext uri="{FF2B5EF4-FFF2-40B4-BE49-F238E27FC236}">
                <a16:creationId xmlns:a16="http://schemas.microsoft.com/office/drawing/2014/main" id="{7CE0052F-30C6-406A-915E-2052F038DFC6}"/>
              </a:ext>
            </a:extLst>
          </p:cNvPr>
          <p:cNvSpPr txBox="1"/>
          <p:nvPr/>
        </p:nvSpPr>
        <p:spPr>
          <a:xfrm>
            <a:off x="6815693" y="4792558"/>
            <a:ext cx="76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2015</a:t>
            </a:r>
            <a:endParaRPr lang="en-US" sz="1600"/>
          </a:p>
        </p:txBody>
      </p:sp>
      <p:sp>
        <p:nvSpPr>
          <p:cNvPr id="18" name="Shape 214">
            <a:extLst>
              <a:ext uri="{FF2B5EF4-FFF2-40B4-BE49-F238E27FC236}">
                <a16:creationId xmlns:a16="http://schemas.microsoft.com/office/drawing/2014/main" id="{5C04B95D-3C55-488F-A89E-EF70598A5700}"/>
              </a:ext>
            </a:extLst>
          </p:cNvPr>
          <p:cNvSpPr txBox="1"/>
          <p:nvPr/>
        </p:nvSpPr>
        <p:spPr>
          <a:xfrm>
            <a:off x="2945368" y="867832"/>
            <a:ext cx="5698956" cy="208625"/>
          </a:xfrm>
          <a:prstGeom prst="rect">
            <a:avLst/>
          </a:prstGeom>
          <a:solidFill>
            <a:srgbClr val="FFFFFF"/>
          </a:solidFill>
          <a:ln>
            <a:noFill/>
          </a:ln>
        </p:spPr>
        <p:txBody>
          <a:bodyPr lIns="91425" tIns="91425" rIns="91425" bIns="91425" anchor="t" anchorCtr="0">
            <a:noAutofit/>
          </a:bodyPr>
          <a:lstStyle/>
          <a:p>
            <a:pPr algn="ctr">
              <a:defRPr/>
            </a:pPr>
            <a:r>
              <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Average Annual </a:t>
            </a:r>
            <a:r>
              <a:rPr lang="en-US" sz="1500" b="1" kern="0" dirty="0">
                <a:solidFill>
                  <a:schemeClr val="tx1">
                    <a:lumMod val="75000"/>
                    <a:lumOff val="25000"/>
                  </a:schemeClr>
                </a:solidFill>
                <a:latin typeface="Century Gothic"/>
                <a:ea typeface="Century Gothic"/>
                <a:cs typeface="Century Gothic"/>
                <a:sym typeface="Century Gothic"/>
              </a:rPr>
              <a:t>Precipitation 2000-2021</a:t>
            </a:r>
            <a:endPar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
        <p:nvSpPr>
          <p:cNvPr id="20" name="TextBox 19">
            <a:extLst>
              <a:ext uri="{FF2B5EF4-FFF2-40B4-BE49-F238E27FC236}">
                <a16:creationId xmlns:a16="http://schemas.microsoft.com/office/drawing/2014/main" id="{AF273526-3F8B-4699-A79F-7E80EF23BA20}"/>
              </a:ext>
            </a:extLst>
          </p:cNvPr>
          <p:cNvSpPr txBox="1"/>
          <p:nvPr/>
        </p:nvSpPr>
        <p:spPr>
          <a:xfrm rot="16200000">
            <a:off x="865542" y="2718324"/>
            <a:ext cx="27809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Mean Precipitation (mm)</a:t>
            </a:r>
          </a:p>
        </p:txBody>
      </p:sp>
      <p:sp>
        <p:nvSpPr>
          <p:cNvPr id="21" name="TextBox 20">
            <a:extLst>
              <a:ext uri="{FF2B5EF4-FFF2-40B4-BE49-F238E27FC236}">
                <a16:creationId xmlns:a16="http://schemas.microsoft.com/office/drawing/2014/main" id="{4FDFA0F6-ACCC-4CFE-91DD-7E7ACB06271A}"/>
              </a:ext>
            </a:extLst>
          </p:cNvPr>
          <p:cNvSpPr txBox="1"/>
          <p:nvPr/>
        </p:nvSpPr>
        <p:spPr>
          <a:xfrm>
            <a:off x="2298204" y="1777422"/>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2000</a:t>
            </a:r>
          </a:p>
        </p:txBody>
      </p:sp>
      <p:sp>
        <p:nvSpPr>
          <p:cNvPr id="22" name="TextBox 21">
            <a:extLst>
              <a:ext uri="{FF2B5EF4-FFF2-40B4-BE49-F238E27FC236}">
                <a16:creationId xmlns:a16="http://schemas.microsoft.com/office/drawing/2014/main" id="{04D4E102-0538-4C5B-88AB-9B030CED4959}"/>
              </a:ext>
            </a:extLst>
          </p:cNvPr>
          <p:cNvSpPr txBox="1"/>
          <p:nvPr/>
        </p:nvSpPr>
        <p:spPr>
          <a:xfrm>
            <a:off x="2298204" y="2776928"/>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1750</a:t>
            </a:r>
            <a:endParaRPr lang="en-US"/>
          </a:p>
        </p:txBody>
      </p:sp>
      <p:sp>
        <p:nvSpPr>
          <p:cNvPr id="23" name="TextBox 22">
            <a:extLst>
              <a:ext uri="{FF2B5EF4-FFF2-40B4-BE49-F238E27FC236}">
                <a16:creationId xmlns:a16="http://schemas.microsoft.com/office/drawing/2014/main" id="{C12EC412-5490-4E6C-BED9-BC842A6B55DE}"/>
              </a:ext>
            </a:extLst>
          </p:cNvPr>
          <p:cNvSpPr txBox="1"/>
          <p:nvPr/>
        </p:nvSpPr>
        <p:spPr>
          <a:xfrm>
            <a:off x="2298203" y="3786330"/>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1500</a:t>
            </a:r>
          </a:p>
        </p:txBody>
      </p:sp>
    </p:spTree>
    <p:extLst>
      <p:ext uri="{BB962C8B-B14F-4D97-AF65-F5344CB8AC3E}">
        <p14:creationId xmlns:p14="http://schemas.microsoft.com/office/powerpoint/2010/main" val="2691034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617-5C5F-4B7D-BA1E-BE0B7EAF0DB2}"/>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Landcover Change</a:t>
            </a:r>
            <a:endParaRPr lang="en-US" sz="4000" b="1">
              <a:solidFill>
                <a:srgbClr val="4DAEB3"/>
              </a:solidFill>
              <a:latin typeface="Century Gothic" panose="020B0502020202020204" pitchFamily="34" charset="0"/>
            </a:endParaRPr>
          </a:p>
        </p:txBody>
      </p:sp>
      <p:sp>
        <p:nvSpPr>
          <p:cNvPr id="3" name="TextBox 2">
            <a:extLst>
              <a:ext uri="{FF2B5EF4-FFF2-40B4-BE49-F238E27FC236}">
                <a16:creationId xmlns:a16="http://schemas.microsoft.com/office/drawing/2014/main" id="{0070C084-E827-4842-AA88-1CE2D20251E9}"/>
              </a:ext>
            </a:extLst>
          </p:cNvPr>
          <p:cNvSpPr txBox="1"/>
          <p:nvPr/>
        </p:nvSpPr>
        <p:spPr>
          <a:xfrm>
            <a:off x="9643876" y="1358924"/>
            <a:ext cx="31888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Low Density Development</a:t>
            </a:r>
            <a:r>
              <a:rPr lang="en-US" sz="1400" dirty="0">
                <a:latin typeface="Century Gothic"/>
                <a:cs typeface="Calibri"/>
              </a:rPr>
              <a:t> </a:t>
            </a:r>
            <a:endParaRPr lang="en-US" sz="1400" dirty="0">
              <a:cs typeface="Calibri"/>
            </a:endParaRPr>
          </a:p>
        </p:txBody>
      </p:sp>
      <p:sp>
        <p:nvSpPr>
          <p:cNvPr id="17" name="TextBox 16">
            <a:extLst>
              <a:ext uri="{FF2B5EF4-FFF2-40B4-BE49-F238E27FC236}">
                <a16:creationId xmlns:a16="http://schemas.microsoft.com/office/drawing/2014/main" id="{8D02CA45-0605-4279-8BEA-8C86D3504F6B}"/>
              </a:ext>
            </a:extLst>
          </p:cNvPr>
          <p:cNvSpPr txBox="1"/>
          <p:nvPr/>
        </p:nvSpPr>
        <p:spPr>
          <a:xfrm>
            <a:off x="9643876" y="1704908"/>
            <a:ext cx="3188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Mid Density Development</a:t>
            </a:r>
            <a:r>
              <a:rPr lang="en-US" dirty="0">
                <a:latin typeface="Century Gothic"/>
                <a:cs typeface="Calibri"/>
              </a:rPr>
              <a:t> </a:t>
            </a:r>
            <a:endParaRPr lang="en-US" dirty="0">
              <a:cs typeface="Calibri"/>
            </a:endParaRPr>
          </a:p>
        </p:txBody>
      </p:sp>
      <p:sp>
        <p:nvSpPr>
          <p:cNvPr id="18" name="TextBox 17">
            <a:extLst>
              <a:ext uri="{FF2B5EF4-FFF2-40B4-BE49-F238E27FC236}">
                <a16:creationId xmlns:a16="http://schemas.microsoft.com/office/drawing/2014/main" id="{E765DA36-7B6E-4206-A4C7-1D22495C8B5A}"/>
              </a:ext>
            </a:extLst>
          </p:cNvPr>
          <p:cNvSpPr txBox="1"/>
          <p:nvPr/>
        </p:nvSpPr>
        <p:spPr>
          <a:xfrm>
            <a:off x="9643876" y="2181278"/>
            <a:ext cx="35051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High Density Development </a:t>
            </a:r>
            <a:endParaRPr lang="en-US" sz="1400" dirty="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7CDBE8D5-A243-4127-B717-CFC710BD42D3}"/>
              </a:ext>
            </a:extLst>
          </p:cNvPr>
          <p:cNvSpPr txBox="1"/>
          <p:nvPr/>
        </p:nvSpPr>
        <p:spPr>
          <a:xfrm>
            <a:off x="9566715" y="5098461"/>
            <a:ext cx="31888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Wetlands</a:t>
            </a:r>
            <a:endParaRPr lang="en-US" sz="1400">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F185B1AE-66E0-4331-9F30-517141B03F03}"/>
              </a:ext>
            </a:extLst>
          </p:cNvPr>
          <p:cNvSpPr txBox="1"/>
          <p:nvPr/>
        </p:nvSpPr>
        <p:spPr>
          <a:xfrm>
            <a:off x="9617138" y="2611198"/>
            <a:ext cx="31888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Grasslands</a:t>
            </a:r>
          </a:p>
        </p:txBody>
      </p:sp>
      <p:sp>
        <p:nvSpPr>
          <p:cNvPr id="21" name="TextBox 1">
            <a:extLst>
              <a:ext uri="{FF2B5EF4-FFF2-40B4-BE49-F238E27FC236}">
                <a16:creationId xmlns:a16="http://schemas.microsoft.com/office/drawing/2014/main" id="{56D93FB4-EA92-42CC-96D6-C04496277AAF}"/>
              </a:ext>
            </a:extLst>
          </p:cNvPr>
          <p:cNvSpPr txBox="1"/>
          <p:nvPr/>
        </p:nvSpPr>
        <p:spPr>
          <a:xfrm>
            <a:off x="9617139" y="3037697"/>
            <a:ext cx="318889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Pasture/Hay</a:t>
            </a:r>
          </a:p>
        </p:txBody>
      </p:sp>
      <p:sp>
        <p:nvSpPr>
          <p:cNvPr id="22" name="TextBox 1">
            <a:extLst>
              <a:ext uri="{FF2B5EF4-FFF2-40B4-BE49-F238E27FC236}">
                <a16:creationId xmlns:a16="http://schemas.microsoft.com/office/drawing/2014/main" id="{56D93FB4-EA92-42CC-96D6-C04496277AAF}"/>
              </a:ext>
            </a:extLst>
          </p:cNvPr>
          <p:cNvSpPr txBox="1"/>
          <p:nvPr/>
        </p:nvSpPr>
        <p:spPr>
          <a:xfrm>
            <a:off x="9616852" y="3438953"/>
            <a:ext cx="318889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Cultivated Crops</a:t>
            </a:r>
          </a:p>
        </p:txBody>
      </p:sp>
      <p:sp>
        <p:nvSpPr>
          <p:cNvPr id="23" name="TextBox 1">
            <a:extLst>
              <a:ext uri="{FF2B5EF4-FFF2-40B4-BE49-F238E27FC236}">
                <a16:creationId xmlns:a16="http://schemas.microsoft.com/office/drawing/2014/main" id="{56D93FB4-EA92-42CC-96D6-C04496277AAF}"/>
              </a:ext>
            </a:extLst>
          </p:cNvPr>
          <p:cNvSpPr txBox="1"/>
          <p:nvPr/>
        </p:nvSpPr>
        <p:spPr>
          <a:xfrm>
            <a:off x="9567315" y="5527789"/>
            <a:ext cx="318889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Water</a:t>
            </a:r>
            <a:endParaRPr lang="en-US" sz="1400">
              <a:solidFill>
                <a:schemeClr val="tx1">
                  <a:lumMod val="75000"/>
                  <a:lumOff val="25000"/>
                </a:schemeClr>
              </a:solidFill>
              <a:cs typeface="Calibri"/>
            </a:endParaRPr>
          </a:p>
        </p:txBody>
      </p:sp>
      <p:sp>
        <p:nvSpPr>
          <p:cNvPr id="24" name="TextBox 23">
            <a:extLst>
              <a:ext uri="{FF2B5EF4-FFF2-40B4-BE49-F238E27FC236}">
                <a16:creationId xmlns:a16="http://schemas.microsoft.com/office/drawing/2014/main" id="{9E4B8FAF-FC2E-4340-9FCA-4E61B04ACF2B}"/>
              </a:ext>
            </a:extLst>
          </p:cNvPr>
          <p:cNvSpPr txBox="1"/>
          <p:nvPr/>
        </p:nvSpPr>
        <p:spPr>
          <a:xfrm>
            <a:off x="9032677" y="880978"/>
            <a:ext cx="32973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Landcover Classification Types</a:t>
            </a:r>
            <a:endParaRPr lang="en-US" sz="1600" b="1" dirty="0">
              <a:solidFill>
                <a:schemeClr val="tx1">
                  <a:lumMod val="75000"/>
                  <a:lumOff val="25000"/>
                </a:schemeClr>
              </a:solidFill>
              <a:cs typeface="Calibri"/>
            </a:endParaRPr>
          </a:p>
        </p:txBody>
      </p:sp>
      <p:sp>
        <p:nvSpPr>
          <p:cNvPr id="25" name="TextBox 24">
            <a:extLst>
              <a:ext uri="{FF2B5EF4-FFF2-40B4-BE49-F238E27FC236}">
                <a16:creationId xmlns:a16="http://schemas.microsoft.com/office/drawing/2014/main" id="{A1C1BA3E-E95B-431E-925A-05653FB4BF5D}"/>
              </a:ext>
            </a:extLst>
          </p:cNvPr>
          <p:cNvSpPr txBox="1"/>
          <p:nvPr/>
        </p:nvSpPr>
        <p:spPr>
          <a:xfrm>
            <a:off x="4579781" y="4694834"/>
            <a:ext cx="42064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2019 Landcover in the Mississippi Embayment</a:t>
            </a:r>
          </a:p>
        </p:txBody>
      </p:sp>
      <p:pic>
        <p:nvPicPr>
          <p:cNvPr id="26" name="Picture 9" descr="Map&#10;&#10;Description automatically generated">
            <a:extLst>
              <a:ext uri="{FF2B5EF4-FFF2-40B4-BE49-F238E27FC236}">
                <a16:creationId xmlns:a16="http://schemas.microsoft.com/office/drawing/2014/main" id="{54E985CF-4B3C-4A21-B445-BB4C825A2A02}"/>
              </a:ext>
            </a:extLst>
          </p:cNvPr>
          <p:cNvPicPr>
            <a:picLocks noChangeAspect="1"/>
          </p:cNvPicPr>
          <p:nvPr/>
        </p:nvPicPr>
        <p:blipFill rotWithShape="1">
          <a:blip r:embed="rId3"/>
          <a:srcRect l="83929" t="78323" r="8928" b="9123"/>
          <a:stretch/>
        </p:blipFill>
        <p:spPr>
          <a:xfrm>
            <a:off x="8399545" y="4513907"/>
            <a:ext cx="374265" cy="853010"/>
          </a:xfrm>
          <a:prstGeom prst="rect">
            <a:avLst/>
          </a:prstGeom>
        </p:spPr>
      </p:pic>
      <p:pic>
        <p:nvPicPr>
          <p:cNvPr id="7" name="Picture 9" descr="Map&#10;&#10;Description automatically generated">
            <a:extLst>
              <a:ext uri="{FF2B5EF4-FFF2-40B4-BE49-F238E27FC236}">
                <a16:creationId xmlns:a16="http://schemas.microsoft.com/office/drawing/2014/main" id="{34D9FE3D-1407-493A-90D5-DFFB2BF0FE24}"/>
              </a:ext>
            </a:extLst>
          </p:cNvPr>
          <p:cNvPicPr>
            <a:picLocks noChangeAspect="1"/>
          </p:cNvPicPr>
          <p:nvPr/>
        </p:nvPicPr>
        <p:blipFill rotWithShape="1">
          <a:blip r:embed="rId3"/>
          <a:srcRect l="11111" t="12727" r="8458" b="33461"/>
          <a:stretch/>
        </p:blipFill>
        <p:spPr>
          <a:xfrm>
            <a:off x="4660596" y="1035432"/>
            <a:ext cx="4130402" cy="3572428"/>
          </a:xfrm>
          <a:prstGeom prst="rect">
            <a:avLst/>
          </a:prstGeom>
        </p:spPr>
      </p:pic>
      <p:pic>
        <p:nvPicPr>
          <p:cNvPr id="28" name="Picture 9" descr="Map&#10;&#10;Description automatically generated">
            <a:extLst>
              <a:ext uri="{FF2B5EF4-FFF2-40B4-BE49-F238E27FC236}">
                <a16:creationId xmlns:a16="http://schemas.microsoft.com/office/drawing/2014/main" id="{2307FBD1-81B4-4E31-9320-DF8418504D62}"/>
              </a:ext>
            </a:extLst>
          </p:cNvPr>
          <p:cNvPicPr>
            <a:picLocks noChangeAspect="1"/>
          </p:cNvPicPr>
          <p:nvPr/>
        </p:nvPicPr>
        <p:blipFill rotWithShape="1">
          <a:blip r:embed="rId3"/>
          <a:srcRect l="8058" t="85543" r="46281" b="12543"/>
          <a:stretch/>
        </p:blipFill>
        <p:spPr>
          <a:xfrm>
            <a:off x="1968472" y="5403952"/>
            <a:ext cx="4896232" cy="279068"/>
          </a:xfrm>
          <a:prstGeom prst="rect">
            <a:avLst/>
          </a:prstGeom>
        </p:spPr>
      </p:pic>
      <p:pic>
        <p:nvPicPr>
          <p:cNvPr id="10" name="Picture 10" descr="Map&#10;&#10;Description automatically generated">
            <a:extLst>
              <a:ext uri="{FF2B5EF4-FFF2-40B4-BE49-F238E27FC236}">
                <a16:creationId xmlns:a16="http://schemas.microsoft.com/office/drawing/2014/main" id="{1756C023-B34A-494B-8108-101F25B4FBFE}"/>
              </a:ext>
            </a:extLst>
          </p:cNvPr>
          <p:cNvPicPr>
            <a:picLocks noChangeAspect="1"/>
          </p:cNvPicPr>
          <p:nvPr/>
        </p:nvPicPr>
        <p:blipFill rotWithShape="1">
          <a:blip r:embed="rId4"/>
          <a:srcRect l="10869" t="12630" r="9030" b="33463"/>
          <a:stretch/>
        </p:blipFill>
        <p:spPr>
          <a:xfrm>
            <a:off x="393031" y="1039041"/>
            <a:ext cx="4130354" cy="3573288"/>
          </a:xfrm>
          <a:prstGeom prst="rect">
            <a:avLst/>
          </a:prstGeom>
        </p:spPr>
      </p:pic>
      <p:sp>
        <p:nvSpPr>
          <p:cNvPr id="29" name="TextBox 28">
            <a:extLst>
              <a:ext uri="{FF2B5EF4-FFF2-40B4-BE49-F238E27FC236}">
                <a16:creationId xmlns:a16="http://schemas.microsoft.com/office/drawing/2014/main" id="{2316370B-C458-4035-BA5E-13D1280CD30B}"/>
              </a:ext>
            </a:extLst>
          </p:cNvPr>
          <p:cNvSpPr txBox="1"/>
          <p:nvPr/>
        </p:nvSpPr>
        <p:spPr>
          <a:xfrm>
            <a:off x="261781" y="4641360"/>
            <a:ext cx="41262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2001 Landcover in the Mississippi Embayment</a:t>
            </a:r>
          </a:p>
        </p:txBody>
      </p:sp>
      <p:pic>
        <p:nvPicPr>
          <p:cNvPr id="6" name="Picture 7" descr="Timeline&#10;&#10;Description automatically generated">
            <a:extLst>
              <a:ext uri="{FF2B5EF4-FFF2-40B4-BE49-F238E27FC236}">
                <a16:creationId xmlns:a16="http://schemas.microsoft.com/office/drawing/2014/main" id="{772C1B6E-6380-40FC-9DB6-33F58407B9BA}"/>
              </a:ext>
            </a:extLst>
          </p:cNvPr>
          <p:cNvPicPr>
            <a:picLocks noChangeAspect="1"/>
          </p:cNvPicPr>
          <p:nvPr/>
        </p:nvPicPr>
        <p:blipFill rotWithShape="1">
          <a:blip r:embed="rId5"/>
          <a:srcRect t="60" r="85610" b="1147"/>
          <a:stretch/>
        </p:blipFill>
        <p:spPr>
          <a:xfrm>
            <a:off x="9023298" y="1204425"/>
            <a:ext cx="611933" cy="4815981"/>
          </a:xfrm>
          <a:prstGeom prst="rect">
            <a:avLst/>
          </a:prstGeom>
        </p:spPr>
      </p:pic>
      <p:sp>
        <p:nvSpPr>
          <p:cNvPr id="30" name="TextBox 1">
            <a:extLst>
              <a:ext uri="{FF2B5EF4-FFF2-40B4-BE49-F238E27FC236}">
                <a16:creationId xmlns:a16="http://schemas.microsoft.com/office/drawing/2014/main" id="{C2BB084B-F868-49CB-9ADC-916426EDAF43}"/>
              </a:ext>
            </a:extLst>
          </p:cNvPr>
          <p:cNvSpPr txBox="1"/>
          <p:nvPr/>
        </p:nvSpPr>
        <p:spPr>
          <a:xfrm>
            <a:off x="9621094" y="4298504"/>
            <a:ext cx="318889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Evergreen Forest</a:t>
            </a:r>
          </a:p>
        </p:txBody>
      </p:sp>
      <p:sp>
        <p:nvSpPr>
          <p:cNvPr id="31" name="TextBox 1">
            <a:extLst>
              <a:ext uri="{FF2B5EF4-FFF2-40B4-BE49-F238E27FC236}">
                <a16:creationId xmlns:a16="http://schemas.microsoft.com/office/drawing/2014/main" id="{B7FC494C-6667-40F1-A611-B7027B1C4F40}"/>
              </a:ext>
            </a:extLst>
          </p:cNvPr>
          <p:cNvSpPr txBox="1"/>
          <p:nvPr/>
        </p:nvSpPr>
        <p:spPr>
          <a:xfrm>
            <a:off x="9608642" y="3870715"/>
            <a:ext cx="318889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Deciduous Forest</a:t>
            </a:r>
          </a:p>
        </p:txBody>
      </p:sp>
      <p:sp>
        <p:nvSpPr>
          <p:cNvPr id="32" name="TextBox 1">
            <a:extLst>
              <a:ext uri="{FF2B5EF4-FFF2-40B4-BE49-F238E27FC236}">
                <a16:creationId xmlns:a16="http://schemas.microsoft.com/office/drawing/2014/main" id="{8F6E3FA8-15E7-4787-994A-EEE0571022E8}"/>
              </a:ext>
            </a:extLst>
          </p:cNvPr>
          <p:cNvSpPr txBox="1"/>
          <p:nvPr/>
        </p:nvSpPr>
        <p:spPr>
          <a:xfrm>
            <a:off x="9567314" y="4698946"/>
            <a:ext cx="318889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Mixed Forest</a:t>
            </a:r>
          </a:p>
        </p:txBody>
      </p:sp>
      <p:sp>
        <p:nvSpPr>
          <p:cNvPr id="11" name="TextBox 10">
            <a:extLst>
              <a:ext uri="{FF2B5EF4-FFF2-40B4-BE49-F238E27FC236}">
                <a16:creationId xmlns:a16="http://schemas.microsoft.com/office/drawing/2014/main" id="{FC663E68-97C5-4343-8BF6-27D0AD465CD9}"/>
              </a:ext>
            </a:extLst>
          </p:cNvPr>
          <p:cNvSpPr txBox="1"/>
          <p:nvPr/>
        </p:nvSpPr>
        <p:spPr>
          <a:xfrm>
            <a:off x="4277536" y="5222781"/>
            <a:ext cx="489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a:t>
            </a:r>
          </a:p>
        </p:txBody>
      </p:sp>
      <p:sp>
        <p:nvSpPr>
          <p:cNvPr id="12" name="TextBox 11">
            <a:extLst>
              <a:ext uri="{FF2B5EF4-FFF2-40B4-BE49-F238E27FC236}">
                <a16:creationId xmlns:a16="http://schemas.microsoft.com/office/drawing/2014/main" id="{73288D73-FA0E-48E2-9435-553C5AC73B85}"/>
              </a:ext>
            </a:extLst>
          </p:cNvPr>
          <p:cNvSpPr txBox="1"/>
          <p:nvPr/>
        </p:nvSpPr>
        <p:spPr>
          <a:xfrm>
            <a:off x="6915190" y="5374399"/>
            <a:ext cx="21020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Kilometers​</a:t>
            </a:r>
            <a:endParaRPr lang="en-US" sz="1400" dirty="0">
              <a:solidFill>
                <a:schemeClr val="tx1">
                  <a:lumMod val="75000"/>
                  <a:lumOff val="25000"/>
                </a:schemeClr>
              </a:solidFill>
            </a:endParaRPr>
          </a:p>
        </p:txBody>
      </p:sp>
      <p:sp>
        <p:nvSpPr>
          <p:cNvPr id="35" name="TextBox 34">
            <a:extLst>
              <a:ext uri="{FF2B5EF4-FFF2-40B4-BE49-F238E27FC236}">
                <a16:creationId xmlns:a16="http://schemas.microsoft.com/office/drawing/2014/main" id="{B3C88F0D-3419-41D9-A31A-1A1E47C40DD9}"/>
              </a:ext>
            </a:extLst>
          </p:cNvPr>
          <p:cNvSpPr txBox="1"/>
          <p:nvPr/>
        </p:nvSpPr>
        <p:spPr>
          <a:xfrm>
            <a:off x="5413851" y="5236148"/>
            <a:ext cx="503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300</a:t>
            </a:r>
          </a:p>
        </p:txBody>
      </p:sp>
      <p:sp>
        <p:nvSpPr>
          <p:cNvPr id="36" name="TextBox 1">
            <a:extLst>
              <a:ext uri="{FF2B5EF4-FFF2-40B4-BE49-F238E27FC236}">
                <a16:creationId xmlns:a16="http://schemas.microsoft.com/office/drawing/2014/main" id="{2F784A75-93D2-4293-97DE-254FE619CDE1}"/>
              </a:ext>
            </a:extLst>
          </p:cNvPr>
          <p:cNvSpPr txBox="1"/>
          <p:nvPr/>
        </p:nvSpPr>
        <p:spPr>
          <a:xfrm>
            <a:off x="3114482" y="5223391"/>
            <a:ext cx="54328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100</a:t>
            </a:r>
          </a:p>
        </p:txBody>
      </p:sp>
      <p:sp>
        <p:nvSpPr>
          <p:cNvPr id="37" name="TextBox 1">
            <a:extLst>
              <a:ext uri="{FF2B5EF4-FFF2-40B4-BE49-F238E27FC236}">
                <a16:creationId xmlns:a16="http://schemas.microsoft.com/office/drawing/2014/main" id="{2F784A75-93D2-4293-97DE-254FE619CDE1}"/>
              </a:ext>
            </a:extLst>
          </p:cNvPr>
          <p:cNvSpPr txBox="1"/>
          <p:nvPr/>
        </p:nvSpPr>
        <p:spPr>
          <a:xfrm>
            <a:off x="2321567" y="5205235"/>
            <a:ext cx="38285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50</a:t>
            </a:r>
          </a:p>
        </p:txBody>
      </p:sp>
      <p:sp>
        <p:nvSpPr>
          <p:cNvPr id="38" name="TextBox 1">
            <a:extLst>
              <a:ext uri="{FF2B5EF4-FFF2-40B4-BE49-F238E27FC236}">
                <a16:creationId xmlns:a16="http://schemas.microsoft.com/office/drawing/2014/main" id="{2F784A75-93D2-4293-97DE-254FE619CDE1}"/>
              </a:ext>
            </a:extLst>
          </p:cNvPr>
          <p:cNvSpPr txBox="1"/>
          <p:nvPr/>
        </p:nvSpPr>
        <p:spPr>
          <a:xfrm>
            <a:off x="2063696" y="5201363"/>
            <a:ext cx="38285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a:t>
            </a:r>
          </a:p>
        </p:txBody>
      </p:sp>
      <p:sp>
        <p:nvSpPr>
          <p:cNvPr id="39" name="TextBox 1">
            <a:extLst>
              <a:ext uri="{FF2B5EF4-FFF2-40B4-BE49-F238E27FC236}">
                <a16:creationId xmlns:a16="http://schemas.microsoft.com/office/drawing/2014/main" id="{2F784A75-93D2-4293-97DE-254FE619CDE1}"/>
              </a:ext>
            </a:extLst>
          </p:cNvPr>
          <p:cNvSpPr txBox="1"/>
          <p:nvPr/>
        </p:nvSpPr>
        <p:spPr>
          <a:xfrm>
            <a:off x="6577739" y="5209942"/>
            <a:ext cx="58338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400</a:t>
            </a:r>
          </a:p>
        </p:txBody>
      </p:sp>
      <p:sp>
        <p:nvSpPr>
          <p:cNvPr id="13" name="TextBox 12">
            <a:extLst>
              <a:ext uri="{FF2B5EF4-FFF2-40B4-BE49-F238E27FC236}">
                <a16:creationId xmlns:a16="http://schemas.microsoft.com/office/drawing/2014/main" id="{820B2C32-104C-4AEE-8C8E-B78F99FEC23A}"/>
              </a:ext>
            </a:extLst>
          </p:cNvPr>
          <p:cNvSpPr txBox="1"/>
          <p:nvPr/>
        </p:nvSpPr>
        <p:spPr>
          <a:xfrm>
            <a:off x="2144295" y="5727032"/>
            <a:ext cx="56441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DAEB3"/>
                </a:solidFill>
                <a:latin typeface="Century Gothic"/>
                <a:cs typeface="Calibri"/>
              </a:rPr>
              <a:t>Major changes in forested areas, urban areas, pasture areas. </a:t>
            </a:r>
            <a:endParaRPr lang="en-US" sz="2000" b="1" dirty="0">
              <a:solidFill>
                <a:srgbClr val="4DAEB3"/>
              </a:solidFill>
              <a:cs typeface="Calibri"/>
            </a:endParaRPr>
          </a:p>
        </p:txBody>
      </p:sp>
      <p:sp>
        <p:nvSpPr>
          <p:cNvPr id="14" name="Oval 13">
            <a:extLst>
              <a:ext uri="{FF2B5EF4-FFF2-40B4-BE49-F238E27FC236}">
                <a16:creationId xmlns:a16="http://schemas.microsoft.com/office/drawing/2014/main" id="{209E7F03-6ED5-4005-A565-738B6F69D427}"/>
              </a:ext>
            </a:extLst>
          </p:cNvPr>
          <p:cNvSpPr/>
          <p:nvPr/>
        </p:nvSpPr>
        <p:spPr>
          <a:xfrm>
            <a:off x="6974772" y="1992085"/>
            <a:ext cx="959921" cy="831272"/>
          </a:xfrm>
          <a:prstGeom prst="ellipse">
            <a:avLst/>
          </a:prstGeom>
          <a:noFill/>
          <a:ln w="57150">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048735A-B6DE-455C-8057-5A193309FC6B}"/>
              </a:ext>
            </a:extLst>
          </p:cNvPr>
          <p:cNvSpPr/>
          <p:nvPr/>
        </p:nvSpPr>
        <p:spPr>
          <a:xfrm>
            <a:off x="499827" y="2892631"/>
            <a:ext cx="1306283" cy="1385453"/>
          </a:xfrm>
          <a:prstGeom prst="ellipse">
            <a:avLst/>
          </a:prstGeom>
          <a:noFill/>
          <a:ln w="57150">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97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7F6D5-8438-41E6-927C-1D31DDF52801}"/>
              </a:ext>
            </a:extLst>
          </p:cNvPr>
          <p:cNvSpPr txBox="1">
            <a:spLocks/>
          </p:cNvSpPr>
          <p:nvPr/>
        </p:nvSpPr>
        <p:spPr>
          <a:xfrm>
            <a:off x="1329033" y="11153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4DAEB3"/>
                </a:solidFill>
                <a:latin typeface="Century Gothic"/>
              </a:rPr>
              <a:t>Project Location </a:t>
            </a:r>
            <a:endParaRPr lang="en-US" sz="4000" b="1">
              <a:solidFill>
                <a:srgbClr val="4DAEB3"/>
              </a:solidFill>
              <a:latin typeface="Century Gothic" panose="020B0502020202020204" pitchFamily="34" charset="0"/>
            </a:endParaRPr>
          </a:p>
        </p:txBody>
      </p:sp>
      <p:pic>
        <p:nvPicPr>
          <p:cNvPr id="2" name="Picture 3" descr="Map&#10;&#10;Description automatically generated">
            <a:extLst>
              <a:ext uri="{FF2B5EF4-FFF2-40B4-BE49-F238E27FC236}">
                <a16:creationId xmlns:a16="http://schemas.microsoft.com/office/drawing/2014/main" id="{5883F047-AFDD-414B-A50F-A2B26B68FD35}"/>
              </a:ext>
            </a:extLst>
          </p:cNvPr>
          <p:cNvPicPr>
            <a:picLocks noChangeAspect="1"/>
          </p:cNvPicPr>
          <p:nvPr/>
        </p:nvPicPr>
        <p:blipFill rotWithShape="1">
          <a:blip r:embed="rId3"/>
          <a:srcRect l="1480" t="2181" r="3454" b="6856"/>
          <a:stretch/>
        </p:blipFill>
        <p:spPr>
          <a:xfrm>
            <a:off x="3495444" y="758536"/>
            <a:ext cx="4999881" cy="4708545"/>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Shape&#10;&#10;Description automatically generated">
            <a:extLst>
              <a:ext uri="{FF2B5EF4-FFF2-40B4-BE49-F238E27FC236}">
                <a16:creationId xmlns:a16="http://schemas.microsoft.com/office/drawing/2014/main" id="{6F584CB0-F0F1-45D1-BDD2-A389C4C92BDD}"/>
              </a:ext>
            </a:extLst>
          </p:cNvPr>
          <p:cNvPicPr>
            <a:picLocks noChangeAspect="1"/>
          </p:cNvPicPr>
          <p:nvPr/>
        </p:nvPicPr>
        <p:blipFill>
          <a:blip r:embed="rId4"/>
          <a:stretch>
            <a:fillRect/>
          </a:stretch>
        </p:blipFill>
        <p:spPr>
          <a:xfrm>
            <a:off x="3701044" y="5855320"/>
            <a:ext cx="264377" cy="732264"/>
          </a:xfrm>
          <a:prstGeom prst="rect">
            <a:avLst/>
          </a:prstGeom>
        </p:spPr>
      </p:pic>
      <p:pic>
        <p:nvPicPr>
          <p:cNvPr id="5" name="Picture 5">
            <a:extLst>
              <a:ext uri="{FF2B5EF4-FFF2-40B4-BE49-F238E27FC236}">
                <a16:creationId xmlns:a16="http://schemas.microsoft.com/office/drawing/2014/main" id="{B1E8758B-6CDE-4C4F-B019-842F801992AB}"/>
              </a:ext>
            </a:extLst>
          </p:cNvPr>
          <p:cNvPicPr>
            <a:picLocks noChangeAspect="1"/>
          </p:cNvPicPr>
          <p:nvPr/>
        </p:nvPicPr>
        <p:blipFill>
          <a:blip r:embed="rId5"/>
          <a:stretch>
            <a:fillRect/>
          </a:stretch>
        </p:blipFill>
        <p:spPr>
          <a:xfrm>
            <a:off x="4269057" y="6139013"/>
            <a:ext cx="3161371" cy="136997"/>
          </a:xfrm>
          <a:prstGeom prst="rect">
            <a:avLst/>
          </a:prstGeom>
        </p:spPr>
      </p:pic>
      <p:pic>
        <p:nvPicPr>
          <p:cNvPr id="6" name="Picture 6">
            <a:extLst>
              <a:ext uri="{FF2B5EF4-FFF2-40B4-BE49-F238E27FC236}">
                <a16:creationId xmlns:a16="http://schemas.microsoft.com/office/drawing/2014/main" id="{E506EDA5-6773-4602-BA48-97EC3F12830B}"/>
              </a:ext>
            </a:extLst>
          </p:cNvPr>
          <p:cNvPicPr>
            <a:picLocks noChangeAspect="1"/>
          </p:cNvPicPr>
          <p:nvPr/>
        </p:nvPicPr>
        <p:blipFill>
          <a:blip r:embed="rId6"/>
          <a:stretch>
            <a:fillRect/>
          </a:stretch>
        </p:blipFill>
        <p:spPr>
          <a:xfrm>
            <a:off x="8740233" y="1779918"/>
            <a:ext cx="342900" cy="333375"/>
          </a:xfrm>
          <a:prstGeom prst="rect">
            <a:avLst/>
          </a:prstGeom>
        </p:spPr>
      </p:pic>
      <p:pic>
        <p:nvPicPr>
          <p:cNvPr id="7" name="Picture 7">
            <a:extLst>
              <a:ext uri="{FF2B5EF4-FFF2-40B4-BE49-F238E27FC236}">
                <a16:creationId xmlns:a16="http://schemas.microsoft.com/office/drawing/2014/main" id="{24BF7B92-B3E7-482D-A847-00F2C66C8742}"/>
              </a:ext>
            </a:extLst>
          </p:cNvPr>
          <p:cNvPicPr>
            <a:picLocks noChangeAspect="1"/>
          </p:cNvPicPr>
          <p:nvPr/>
        </p:nvPicPr>
        <p:blipFill>
          <a:blip r:embed="rId7"/>
          <a:stretch>
            <a:fillRect/>
          </a:stretch>
        </p:blipFill>
        <p:spPr>
          <a:xfrm>
            <a:off x="8678320" y="2170540"/>
            <a:ext cx="466725" cy="323850"/>
          </a:xfrm>
          <a:prstGeom prst="rect">
            <a:avLst/>
          </a:prstGeom>
        </p:spPr>
      </p:pic>
      <p:pic>
        <p:nvPicPr>
          <p:cNvPr id="8" name="Picture 8">
            <a:extLst>
              <a:ext uri="{FF2B5EF4-FFF2-40B4-BE49-F238E27FC236}">
                <a16:creationId xmlns:a16="http://schemas.microsoft.com/office/drawing/2014/main" id="{214C54AE-49D8-45E2-A1D7-E57CE673000B}"/>
              </a:ext>
            </a:extLst>
          </p:cNvPr>
          <p:cNvPicPr>
            <a:picLocks noChangeAspect="1"/>
          </p:cNvPicPr>
          <p:nvPr/>
        </p:nvPicPr>
        <p:blipFill>
          <a:blip r:embed="rId8"/>
          <a:stretch>
            <a:fillRect/>
          </a:stretch>
        </p:blipFill>
        <p:spPr>
          <a:xfrm>
            <a:off x="8625165" y="2655391"/>
            <a:ext cx="523875" cy="361950"/>
          </a:xfrm>
          <a:prstGeom prst="rect">
            <a:avLst/>
          </a:prstGeom>
        </p:spPr>
      </p:pic>
      <p:sp>
        <p:nvSpPr>
          <p:cNvPr id="9" name="TextBox 8">
            <a:extLst>
              <a:ext uri="{FF2B5EF4-FFF2-40B4-BE49-F238E27FC236}">
                <a16:creationId xmlns:a16="http://schemas.microsoft.com/office/drawing/2014/main" id="{9F04B3B7-96DF-4DFC-B3C7-6FD522E7C2AC}"/>
              </a:ext>
            </a:extLst>
          </p:cNvPr>
          <p:cNvSpPr txBox="1"/>
          <p:nvPr/>
        </p:nvSpPr>
        <p:spPr>
          <a:xfrm>
            <a:off x="9138424" y="184366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Blue Oval City (Ford Plant)</a:t>
            </a:r>
          </a:p>
        </p:txBody>
      </p:sp>
      <p:sp>
        <p:nvSpPr>
          <p:cNvPr id="11" name="TextBox 10">
            <a:extLst>
              <a:ext uri="{FF2B5EF4-FFF2-40B4-BE49-F238E27FC236}">
                <a16:creationId xmlns:a16="http://schemas.microsoft.com/office/drawing/2014/main" id="{1B5207DC-2088-4B2C-B7FB-E63A58C1A1D9}"/>
              </a:ext>
            </a:extLst>
          </p:cNvPr>
          <p:cNvSpPr txBox="1"/>
          <p:nvPr/>
        </p:nvSpPr>
        <p:spPr>
          <a:xfrm>
            <a:off x="9138424" y="2178205"/>
            <a:ext cx="3049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Memphis Sand Aquifer Recharge Zone</a:t>
            </a:r>
          </a:p>
        </p:txBody>
      </p:sp>
      <p:sp>
        <p:nvSpPr>
          <p:cNvPr id="12" name="TextBox 11">
            <a:extLst>
              <a:ext uri="{FF2B5EF4-FFF2-40B4-BE49-F238E27FC236}">
                <a16:creationId xmlns:a16="http://schemas.microsoft.com/office/drawing/2014/main" id="{13E28534-E899-4191-A560-579481AC9210}"/>
              </a:ext>
            </a:extLst>
          </p:cNvPr>
          <p:cNvSpPr txBox="1"/>
          <p:nvPr/>
        </p:nvSpPr>
        <p:spPr>
          <a:xfrm>
            <a:off x="9138424" y="2654229"/>
            <a:ext cx="31056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Mississippi Embayment </a:t>
            </a:r>
            <a:endParaRPr lang="en-US" sz="1400" dirty="0"/>
          </a:p>
        </p:txBody>
      </p:sp>
      <p:sp>
        <p:nvSpPr>
          <p:cNvPr id="13" name="TextBox 12">
            <a:extLst>
              <a:ext uri="{FF2B5EF4-FFF2-40B4-BE49-F238E27FC236}">
                <a16:creationId xmlns:a16="http://schemas.microsoft.com/office/drawing/2014/main" id="{6C3FB340-CD83-44C2-97B8-772683111129}"/>
              </a:ext>
            </a:extLst>
          </p:cNvPr>
          <p:cNvSpPr txBox="1"/>
          <p:nvPr/>
        </p:nvSpPr>
        <p:spPr>
          <a:xfrm>
            <a:off x="4148254" y="5904571"/>
            <a:ext cx="3085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a:t>
            </a:r>
            <a:endParaRPr lang="en-US" sz="1400"/>
          </a:p>
        </p:txBody>
      </p:sp>
      <p:sp>
        <p:nvSpPr>
          <p:cNvPr id="14" name="TextBox 13">
            <a:extLst>
              <a:ext uri="{FF2B5EF4-FFF2-40B4-BE49-F238E27FC236}">
                <a16:creationId xmlns:a16="http://schemas.microsoft.com/office/drawing/2014/main" id="{9527AEE7-2EDB-4426-BE76-C3ED2906E17B}"/>
              </a:ext>
            </a:extLst>
          </p:cNvPr>
          <p:cNvSpPr txBox="1"/>
          <p:nvPr/>
        </p:nvSpPr>
        <p:spPr>
          <a:xfrm>
            <a:off x="4585009" y="5904570"/>
            <a:ext cx="3828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60​</a:t>
            </a:r>
            <a:endParaRPr lang="en-US" sz="1400" dirty="0"/>
          </a:p>
        </p:txBody>
      </p:sp>
      <p:sp>
        <p:nvSpPr>
          <p:cNvPr id="15" name="TextBox 14">
            <a:extLst>
              <a:ext uri="{FF2B5EF4-FFF2-40B4-BE49-F238E27FC236}">
                <a16:creationId xmlns:a16="http://schemas.microsoft.com/office/drawing/2014/main" id="{7B7298F3-BD8C-4EAE-B7CD-9C8781B8401E}"/>
              </a:ext>
            </a:extLst>
          </p:cNvPr>
          <p:cNvSpPr txBox="1"/>
          <p:nvPr/>
        </p:nvSpPr>
        <p:spPr>
          <a:xfrm>
            <a:off x="5662961" y="5904570"/>
            <a:ext cx="5687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240​</a:t>
            </a:r>
            <a:endParaRPr lang="en-US" sz="1400"/>
          </a:p>
        </p:txBody>
      </p:sp>
      <p:sp>
        <p:nvSpPr>
          <p:cNvPr id="16" name="TextBox 15">
            <a:extLst>
              <a:ext uri="{FF2B5EF4-FFF2-40B4-BE49-F238E27FC236}">
                <a16:creationId xmlns:a16="http://schemas.microsoft.com/office/drawing/2014/main" id="{2E33EF92-56D1-4DC9-AD0F-70B1FD903017}"/>
              </a:ext>
            </a:extLst>
          </p:cNvPr>
          <p:cNvSpPr txBox="1"/>
          <p:nvPr/>
        </p:nvSpPr>
        <p:spPr>
          <a:xfrm>
            <a:off x="7224131" y="5904570"/>
            <a:ext cx="6337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480​</a:t>
            </a:r>
            <a:endParaRPr lang="en-US" sz="1400"/>
          </a:p>
        </p:txBody>
      </p:sp>
      <p:sp>
        <p:nvSpPr>
          <p:cNvPr id="17" name="TextBox 16">
            <a:extLst>
              <a:ext uri="{FF2B5EF4-FFF2-40B4-BE49-F238E27FC236}">
                <a16:creationId xmlns:a16="http://schemas.microsoft.com/office/drawing/2014/main" id="{CBE5D4B5-9174-4A13-9A63-0627D1F1FF1F}"/>
              </a:ext>
            </a:extLst>
          </p:cNvPr>
          <p:cNvSpPr txBox="1"/>
          <p:nvPr/>
        </p:nvSpPr>
        <p:spPr>
          <a:xfrm>
            <a:off x="6369205" y="5904570"/>
            <a:ext cx="5501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360​</a:t>
            </a:r>
            <a:endParaRPr lang="en-US" sz="1400" dirty="0"/>
          </a:p>
        </p:txBody>
      </p:sp>
      <p:sp>
        <p:nvSpPr>
          <p:cNvPr id="18" name="TextBox 17">
            <a:extLst>
              <a:ext uri="{FF2B5EF4-FFF2-40B4-BE49-F238E27FC236}">
                <a16:creationId xmlns:a16="http://schemas.microsoft.com/office/drawing/2014/main" id="{AD9A39E5-495A-427C-B672-B7CC2F849DC6}"/>
              </a:ext>
            </a:extLst>
          </p:cNvPr>
          <p:cNvSpPr txBox="1"/>
          <p:nvPr/>
        </p:nvSpPr>
        <p:spPr>
          <a:xfrm>
            <a:off x="7623717" y="6016083"/>
            <a:ext cx="21020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Kilometers​</a:t>
            </a:r>
            <a:endParaRPr lang="en-US" sz="1400" dirty="0"/>
          </a:p>
        </p:txBody>
      </p:sp>
      <p:sp>
        <p:nvSpPr>
          <p:cNvPr id="21" name="Text Placeholder 5">
            <a:extLst>
              <a:ext uri="{FF2B5EF4-FFF2-40B4-BE49-F238E27FC236}">
                <a16:creationId xmlns:a16="http://schemas.microsoft.com/office/drawing/2014/main" id="{24B45892-A1F1-415E-A9E9-1974870AB3D8}"/>
              </a:ext>
            </a:extLst>
          </p:cNvPr>
          <p:cNvSpPr txBox="1">
            <a:spLocks/>
          </p:cNvSpPr>
          <p:nvPr/>
        </p:nvSpPr>
        <p:spPr>
          <a:xfrm>
            <a:off x="272393" y="1232130"/>
            <a:ext cx="3108207" cy="46844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b="1" dirty="0">
                <a:solidFill>
                  <a:srgbClr val="4DAEB3"/>
                </a:solidFill>
                <a:latin typeface="Century Gothic"/>
              </a:rPr>
              <a:t>Study Area</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Mississippi Embayment</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Special focus on Recharge Zone and Ford Plant</a:t>
            </a:r>
          </a:p>
          <a:p>
            <a:pPr marL="342900" indent="-342900">
              <a:lnSpc>
                <a:spcPct val="100000"/>
              </a:lnSpc>
              <a:spcBef>
                <a:spcPts val="0"/>
              </a:spcBef>
              <a:spcAft>
                <a:spcPts val="600"/>
              </a:spcAft>
              <a:buClr>
                <a:srgbClr val="4DAEB3"/>
              </a:buClr>
              <a:buFont typeface="Webdings" panose="05030102010509060703" pitchFamily="18" charset="2"/>
              <a:buChar char="4"/>
            </a:pPr>
            <a:r>
              <a:rPr lang="en-US" b="1" dirty="0">
                <a:solidFill>
                  <a:srgbClr val="4DAEB3"/>
                </a:solidFill>
                <a:latin typeface="Century Gothic"/>
                <a:cs typeface="Calibri" panose="020F0502020204030204"/>
              </a:rPr>
              <a:t>Study Period</a:t>
            </a:r>
            <a:r>
              <a:rPr lang="en-US" dirty="0">
                <a:solidFill>
                  <a:schemeClr val="tx1">
                    <a:lumMod val="75000"/>
                    <a:lumOff val="25000"/>
                  </a:schemeClr>
                </a:solidFill>
                <a:latin typeface="Century Gothic"/>
                <a:cs typeface="Calibri" panose="020F0502020204030204"/>
              </a:rPr>
              <a:t> </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2000-2021</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Annual Averages</a:t>
            </a:r>
          </a:p>
          <a:p>
            <a:pPr marL="0"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227735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B027E5-D6EA-438A-8F37-A8E2BB13B845}"/>
              </a:ext>
            </a:extLst>
          </p:cNvPr>
          <p:cNvSpPr txBox="1"/>
          <p:nvPr/>
        </p:nvSpPr>
        <p:spPr>
          <a:xfrm>
            <a:off x="1532604" y="2536210"/>
            <a:ext cx="912679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4DAEB3"/>
                </a:solidFill>
                <a:latin typeface="Century Gothic"/>
                <a:ea typeface="+mn-lt"/>
                <a:cs typeface="+mn-lt"/>
              </a:rPr>
              <a:t>Results: Thriving Index</a:t>
            </a:r>
          </a:p>
        </p:txBody>
      </p:sp>
    </p:spTree>
    <p:extLst>
      <p:ext uri="{BB962C8B-B14F-4D97-AF65-F5344CB8AC3E}">
        <p14:creationId xmlns:p14="http://schemas.microsoft.com/office/powerpoint/2010/main" val="282061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C9A44A-81BC-4D1F-8FAB-B292F445FDBE}"/>
              </a:ext>
            </a:extLst>
          </p:cNvPr>
          <p:cNvSpPr txBox="1">
            <a:spLocks/>
          </p:cNvSpPr>
          <p:nvPr/>
        </p:nvSpPr>
        <p:spPr>
          <a:xfrm>
            <a:off x="266700" y="26496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Annual Evaporative Stress Index (ESI)</a:t>
            </a:r>
            <a:endParaRPr lang="en-US" sz="4000" b="1">
              <a:solidFill>
                <a:srgbClr val="4DAEB3"/>
              </a:solidFill>
              <a:latin typeface="Century Gothic" panose="020B0502020202020204" pitchFamily="34" charset="0"/>
            </a:endParaRPr>
          </a:p>
        </p:txBody>
      </p:sp>
      <p:pic>
        <p:nvPicPr>
          <p:cNvPr id="2" name="Picture 3">
            <a:extLst>
              <a:ext uri="{FF2B5EF4-FFF2-40B4-BE49-F238E27FC236}">
                <a16:creationId xmlns:a16="http://schemas.microsoft.com/office/drawing/2014/main" id="{0565C64A-18DC-40D2-AE2D-CC6A25DC5FC1}"/>
              </a:ext>
            </a:extLst>
          </p:cNvPr>
          <p:cNvPicPr>
            <a:picLocks noChangeAspect="1"/>
          </p:cNvPicPr>
          <p:nvPr/>
        </p:nvPicPr>
        <p:blipFill>
          <a:blip r:embed="rId3"/>
          <a:stretch>
            <a:fillRect/>
          </a:stretch>
        </p:blipFill>
        <p:spPr>
          <a:xfrm>
            <a:off x="274732" y="2408230"/>
            <a:ext cx="342035" cy="1320512"/>
          </a:xfrm>
          <a:prstGeom prst="rect">
            <a:avLst/>
          </a:prstGeom>
        </p:spPr>
      </p:pic>
      <p:sp>
        <p:nvSpPr>
          <p:cNvPr id="5" name="TextBox 4">
            <a:extLst>
              <a:ext uri="{FF2B5EF4-FFF2-40B4-BE49-F238E27FC236}">
                <a16:creationId xmlns:a16="http://schemas.microsoft.com/office/drawing/2014/main" id="{479788D9-F291-4405-BE78-FFA13C1F4A39}"/>
              </a:ext>
            </a:extLst>
          </p:cNvPr>
          <p:cNvSpPr txBox="1"/>
          <p:nvPr/>
        </p:nvSpPr>
        <p:spPr>
          <a:xfrm>
            <a:off x="206781" y="1964624"/>
            <a:ext cx="867372" cy="369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ESI​</a:t>
            </a:r>
            <a:endParaRPr lang="en-US" b="1" dirty="0">
              <a:solidFill>
                <a:schemeClr val="tx1">
                  <a:lumMod val="75000"/>
                  <a:lumOff val="25000"/>
                </a:schemeClr>
              </a:solidFill>
            </a:endParaRPr>
          </a:p>
        </p:txBody>
      </p:sp>
      <p:sp>
        <p:nvSpPr>
          <p:cNvPr id="16" name="TextBox 15">
            <a:extLst>
              <a:ext uri="{FF2B5EF4-FFF2-40B4-BE49-F238E27FC236}">
                <a16:creationId xmlns:a16="http://schemas.microsoft.com/office/drawing/2014/main" id="{33297EB9-D4AA-483A-82C7-174D52F26443}"/>
              </a:ext>
            </a:extLst>
          </p:cNvPr>
          <p:cNvSpPr txBox="1"/>
          <p:nvPr/>
        </p:nvSpPr>
        <p:spPr>
          <a:xfrm>
            <a:off x="517273" y="3317916"/>
            <a:ext cx="5226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0.0</a:t>
            </a:r>
          </a:p>
        </p:txBody>
      </p:sp>
      <p:sp>
        <p:nvSpPr>
          <p:cNvPr id="29" name="TextBox 28">
            <a:extLst>
              <a:ext uri="{FF2B5EF4-FFF2-40B4-BE49-F238E27FC236}">
                <a16:creationId xmlns:a16="http://schemas.microsoft.com/office/drawing/2014/main" id="{DA0AECD2-04E0-4014-BE0E-E61228296010}"/>
              </a:ext>
            </a:extLst>
          </p:cNvPr>
          <p:cNvSpPr txBox="1"/>
          <p:nvPr/>
        </p:nvSpPr>
        <p:spPr>
          <a:xfrm>
            <a:off x="517271" y="2804554"/>
            <a:ext cx="5226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0.5</a:t>
            </a:r>
            <a:endParaRPr lang="en-US" sz="1400">
              <a:solidFill>
                <a:schemeClr val="tx1">
                  <a:lumMod val="75000"/>
                  <a:lumOff val="25000"/>
                </a:schemeClr>
              </a:solidFill>
            </a:endParaRPr>
          </a:p>
        </p:txBody>
      </p:sp>
      <p:sp>
        <p:nvSpPr>
          <p:cNvPr id="30" name="TextBox 29">
            <a:extLst>
              <a:ext uri="{FF2B5EF4-FFF2-40B4-BE49-F238E27FC236}">
                <a16:creationId xmlns:a16="http://schemas.microsoft.com/office/drawing/2014/main" id="{266D6989-49F3-46F4-9B1F-8D285D63C1ED}"/>
              </a:ext>
            </a:extLst>
          </p:cNvPr>
          <p:cNvSpPr txBox="1"/>
          <p:nvPr/>
        </p:nvSpPr>
        <p:spPr>
          <a:xfrm>
            <a:off x="6091054" y="1050223"/>
            <a:ext cx="61901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Average Annual Evaporative Stress Index 2000-2021</a:t>
            </a:r>
            <a:endParaRPr lang="en-US" sz="1400" dirty="0">
              <a:solidFill>
                <a:schemeClr val="tx1">
                  <a:lumMod val="75000"/>
                  <a:lumOff val="25000"/>
                </a:schemeClr>
              </a:solidFill>
              <a:latin typeface="Century Gothic"/>
            </a:endParaRPr>
          </a:p>
        </p:txBody>
      </p:sp>
      <p:pic>
        <p:nvPicPr>
          <p:cNvPr id="33" name="Picture 33" descr="Chart, scatter chart&#10;&#10;Description automatically generated">
            <a:extLst>
              <a:ext uri="{FF2B5EF4-FFF2-40B4-BE49-F238E27FC236}">
                <a16:creationId xmlns:a16="http://schemas.microsoft.com/office/drawing/2014/main" id="{4C2CBE17-7682-4236-9C7E-2F506FDAD3E0}"/>
              </a:ext>
            </a:extLst>
          </p:cNvPr>
          <p:cNvPicPr>
            <a:picLocks noChangeAspect="1"/>
          </p:cNvPicPr>
          <p:nvPr/>
        </p:nvPicPr>
        <p:blipFill rotWithShape="1">
          <a:blip r:embed="rId4"/>
          <a:srcRect l="7812" t="9548" r="313" b="8662"/>
          <a:stretch/>
        </p:blipFill>
        <p:spPr>
          <a:xfrm>
            <a:off x="6171773" y="1460836"/>
            <a:ext cx="5912978" cy="3268077"/>
          </a:xfrm>
          <a:prstGeom prst="rect">
            <a:avLst/>
          </a:prstGeom>
        </p:spPr>
      </p:pic>
      <p:sp>
        <p:nvSpPr>
          <p:cNvPr id="34" name="TextBox 1">
            <a:extLst>
              <a:ext uri="{FF2B5EF4-FFF2-40B4-BE49-F238E27FC236}">
                <a16:creationId xmlns:a16="http://schemas.microsoft.com/office/drawing/2014/main" id="{5F916E7A-F7FB-414B-88FF-1E3CF606D62A}"/>
              </a:ext>
            </a:extLst>
          </p:cNvPr>
          <p:cNvSpPr txBox="1"/>
          <p:nvPr/>
        </p:nvSpPr>
        <p:spPr>
          <a:xfrm>
            <a:off x="10135210" y="3885643"/>
            <a:ext cx="274320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R</a:t>
            </a:r>
            <a:r>
              <a:rPr lang="en-US" sz="1400" baseline="30000">
                <a:latin typeface="Century Gothic"/>
                <a:cs typeface="Calibri"/>
              </a:rPr>
              <a:t>2</a:t>
            </a:r>
            <a:r>
              <a:rPr lang="en-US" sz="1400">
                <a:latin typeface="Century Gothic"/>
                <a:cs typeface="Calibri"/>
              </a:rPr>
              <a:t> = 0.53</a:t>
            </a:r>
          </a:p>
          <a:p>
            <a:r>
              <a:rPr lang="en-US" sz="1400">
                <a:latin typeface="Century Gothic"/>
                <a:cs typeface="Calibri"/>
              </a:rPr>
              <a:t>p value = </a:t>
            </a:r>
            <a:r>
              <a:rPr lang="en-US" sz="1400">
                <a:latin typeface="Century Gothic"/>
                <a:ea typeface="+mn-lt"/>
                <a:cs typeface="+mn-lt"/>
              </a:rPr>
              <a:t>0.0001197</a:t>
            </a:r>
          </a:p>
        </p:txBody>
      </p:sp>
      <p:sp>
        <p:nvSpPr>
          <p:cNvPr id="36" name="TextBox 35">
            <a:extLst>
              <a:ext uri="{FF2B5EF4-FFF2-40B4-BE49-F238E27FC236}">
                <a16:creationId xmlns:a16="http://schemas.microsoft.com/office/drawing/2014/main" id="{A514B85D-9EC7-4BB8-A779-7C52F1F8440D}"/>
              </a:ext>
            </a:extLst>
          </p:cNvPr>
          <p:cNvSpPr txBox="1"/>
          <p:nvPr/>
        </p:nvSpPr>
        <p:spPr>
          <a:xfrm rot="16200000">
            <a:off x="4825773" y="2739551"/>
            <a:ext cx="1476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Mean ESI</a:t>
            </a:r>
          </a:p>
        </p:txBody>
      </p:sp>
      <p:sp>
        <p:nvSpPr>
          <p:cNvPr id="37" name="TextBox 1">
            <a:extLst>
              <a:ext uri="{FF2B5EF4-FFF2-40B4-BE49-F238E27FC236}">
                <a16:creationId xmlns:a16="http://schemas.microsoft.com/office/drawing/2014/main" id="{ECB5E32E-6674-468F-8D56-6AA0A2022323}"/>
              </a:ext>
            </a:extLst>
          </p:cNvPr>
          <p:cNvSpPr txBox="1"/>
          <p:nvPr/>
        </p:nvSpPr>
        <p:spPr>
          <a:xfrm>
            <a:off x="517270" y="2362940"/>
            <a:ext cx="56655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1.0</a:t>
            </a:r>
            <a:endParaRPr lang="en-US" sz="1400">
              <a:solidFill>
                <a:schemeClr val="tx1">
                  <a:lumMod val="75000"/>
                  <a:lumOff val="25000"/>
                </a:schemeClr>
              </a:solidFill>
            </a:endParaRPr>
          </a:p>
        </p:txBody>
      </p:sp>
      <p:sp>
        <p:nvSpPr>
          <p:cNvPr id="40" name="TextBox 39">
            <a:extLst>
              <a:ext uri="{FF2B5EF4-FFF2-40B4-BE49-F238E27FC236}">
                <a16:creationId xmlns:a16="http://schemas.microsoft.com/office/drawing/2014/main" id="{40D85FF2-9052-4263-A550-631981AEB42B}"/>
              </a:ext>
            </a:extLst>
          </p:cNvPr>
          <p:cNvSpPr txBox="1"/>
          <p:nvPr/>
        </p:nvSpPr>
        <p:spPr>
          <a:xfrm>
            <a:off x="6127998" y="4726462"/>
            <a:ext cx="724395" cy="3484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2000</a:t>
            </a:r>
          </a:p>
        </p:txBody>
      </p:sp>
      <p:sp>
        <p:nvSpPr>
          <p:cNvPr id="42" name="TextBox 41">
            <a:extLst>
              <a:ext uri="{FF2B5EF4-FFF2-40B4-BE49-F238E27FC236}">
                <a16:creationId xmlns:a16="http://schemas.microsoft.com/office/drawing/2014/main" id="{86E9BBB5-35A3-4491-8D55-24529C978846}"/>
              </a:ext>
            </a:extLst>
          </p:cNvPr>
          <p:cNvSpPr txBox="1"/>
          <p:nvPr/>
        </p:nvSpPr>
        <p:spPr>
          <a:xfrm>
            <a:off x="7356516" y="4723287"/>
            <a:ext cx="7144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2005</a:t>
            </a:r>
            <a:endParaRPr lang="en-US" sz="1600"/>
          </a:p>
        </p:txBody>
      </p:sp>
      <p:sp>
        <p:nvSpPr>
          <p:cNvPr id="44" name="TextBox 43">
            <a:extLst>
              <a:ext uri="{FF2B5EF4-FFF2-40B4-BE49-F238E27FC236}">
                <a16:creationId xmlns:a16="http://schemas.microsoft.com/office/drawing/2014/main" id="{AE3F2340-694C-469B-9998-FCBAF60AE3CB}"/>
              </a:ext>
            </a:extLst>
          </p:cNvPr>
          <p:cNvSpPr txBox="1"/>
          <p:nvPr/>
        </p:nvSpPr>
        <p:spPr>
          <a:xfrm>
            <a:off x="8666266" y="4733183"/>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2010</a:t>
            </a:r>
            <a:endParaRPr lang="en-US" sz="1600"/>
          </a:p>
        </p:txBody>
      </p:sp>
      <p:sp>
        <p:nvSpPr>
          <p:cNvPr id="46" name="TextBox 45">
            <a:extLst>
              <a:ext uri="{FF2B5EF4-FFF2-40B4-BE49-F238E27FC236}">
                <a16:creationId xmlns:a16="http://schemas.microsoft.com/office/drawing/2014/main" id="{8EC30A6D-8D26-4DF5-AE54-F56D6987567F}"/>
              </a:ext>
            </a:extLst>
          </p:cNvPr>
          <p:cNvSpPr txBox="1"/>
          <p:nvPr/>
        </p:nvSpPr>
        <p:spPr>
          <a:xfrm>
            <a:off x="9938287" y="4723287"/>
            <a:ext cx="7837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2015</a:t>
            </a:r>
            <a:endParaRPr lang="en-US" sz="1600"/>
          </a:p>
        </p:txBody>
      </p:sp>
      <p:sp>
        <p:nvSpPr>
          <p:cNvPr id="48" name="TextBox 47">
            <a:extLst>
              <a:ext uri="{FF2B5EF4-FFF2-40B4-BE49-F238E27FC236}">
                <a16:creationId xmlns:a16="http://schemas.microsoft.com/office/drawing/2014/main" id="{6C140078-F9A6-457E-9B1C-742C70BA90D9}"/>
              </a:ext>
            </a:extLst>
          </p:cNvPr>
          <p:cNvSpPr txBox="1"/>
          <p:nvPr/>
        </p:nvSpPr>
        <p:spPr>
          <a:xfrm>
            <a:off x="11189772" y="4723287"/>
            <a:ext cx="76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2020</a:t>
            </a:r>
            <a:endParaRPr lang="en-US" sz="1600"/>
          </a:p>
        </p:txBody>
      </p:sp>
      <p:sp>
        <p:nvSpPr>
          <p:cNvPr id="50" name="TextBox 49">
            <a:extLst>
              <a:ext uri="{FF2B5EF4-FFF2-40B4-BE49-F238E27FC236}">
                <a16:creationId xmlns:a16="http://schemas.microsoft.com/office/drawing/2014/main" id="{D9FE2053-928B-46AE-A3C4-CF4961349B64}"/>
              </a:ext>
            </a:extLst>
          </p:cNvPr>
          <p:cNvSpPr txBox="1"/>
          <p:nvPr/>
        </p:nvSpPr>
        <p:spPr>
          <a:xfrm>
            <a:off x="8725395" y="50974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Years</a:t>
            </a:r>
            <a:endParaRPr lang="en-US">
              <a:solidFill>
                <a:schemeClr val="tx1">
                  <a:lumMod val="75000"/>
                  <a:lumOff val="25000"/>
                </a:schemeClr>
              </a:solidFill>
            </a:endParaRPr>
          </a:p>
        </p:txBody>
      </p:sp>
      <p:sp>
        <p:nvSpPr>
          <p:cNvPr id="51" name="TextBox 1">
            <a:extLst>
              <a:ext uri="{FF2B5EF4-FFF2-40B4-BE49-F238E27FC236}">
                <a16:creationId xmlns:a16="http://schemas.microsoft.com/office/drawing/2014/main" id="{B0D537AA-E399-44B8-9234-BBCB1FC55390}"/>
              </a:ext>
            </a:extLst>
          </p:cNvPr>
          <p:cNvSpPr txBox="1"/>
          <p:nvPr/>
        </p:nvSpPr>
        <p:spPr>
          <a:xfrm>
            <a:off x="5620616" y="1657349"/>
            <a:ext cx="66501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404040"/>
                </a:solidFill>
                <a:latin typeface="Century Gothic"/>
              </a:rPr>
              <a:t>0.55</a:t>
            </a:r>
          </a:p>
        </p:txBody>
      </p:sp>
      <p:sp>
        <p:nvSpPr>
          <p:cNvPr id="52" name="TextBox 1">
            <a:extLst>
              <a:ext uri="{FF2B5EF4-FFF2-40B4-BE49-F238E27FC236}">
                <a16:creationId xmlns:a16="http://schemas.microsoft.com/office/drawing/2014/main" id="{B0D537AA-E399-44B8-9234-BBCB1FC55390}"/>
              </a:ext>
            </a:extLst>
          </p:cNvPr>
          <p:cNvSpPr txBox="1"/>
          <p:nvPr/>
        </p:nvSpPr>
        <p:spPr>
          <a:xfrm>
            <a:off x="5615050" y="2334614"/>
            <a:ext cx="66501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404040"/>
                </a:solidFill>
                <a:latin typeface="Century Gothic"/>
              </a:rPr>
              <a:t>0.50</a:t>
            </a:r>
          </a:p>
        </p:txBody>
      </p:sp>
      <p:sp>
        <p:nvSpPr>
          <p:cNvPr id="53" name="TextBox 1">
            <a:extLst>
              <a:ext uri="{FF2B5EF4-FFF2-40B4-BE49-F238E27FC236}">
                <a16:creationId xmlns:a16="http://schemas.microsoft.com/office/drawing/2014/main" id="{B0D537AA-E399-44B8-9234-BBCB1FC55390}"/>
              </a:ext>
            </a:extLst>
          </p:cNvPr>
          <p:cNvSpPr txBox="1"/>
          <p:nvPr/>
        </p:nvSpPr>
        <p:spPr>
          <a:xfrm>
            <a:off x="5619379" y="3051463"/>
            <a:ext cx="66501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404040"/>
                </a:solidFill>
                <a:latin typeface="Century Gothic"/>
              </a:rPr>
              <a:t>0.45</a:t>
            </a:r>
          </a:p>
        </p:txBody>
      </p:sp>
      <p:sp>
        <p:nvSpPr>
          <p:cNvPr id="54" name="TextBox 1">
            <a:extLst>
              <a:ext uri="{FF2B5EF4-FFF2-40B4-BE49-F238E27FC236}">
                <a16:creationId xmlns:a16="http://schemas.microsoft.com/office/drawing/2014/main" id="{B0D537AA-E399-44B8-9234-BBCB1FC55390}"/>
              </a:ext>
            </a:extLst>
          </p:cNvPr>
          <p:cNvSpPr txBox="1"/>
          <p:nvPr/>
        </p:nvSpPr>
        <p:spPr>
          <a:xfrm>
            <a:off x="5623709" y="3807896"/>
            <a:ext cx="66501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404040"/>
                </a:solidFill>
                <a:latin typeface="Century Gothic"/>
              </a:rPr>
              <a:t>0.40</a:t>
            </a:r>
          </a:p>
        </p:txBody>
      </p:sp>
      <p:pic>
        <p:nvPicPr>
          <p:cNvPr id="4" name="Picture 5" descr="Map&#10;&#10;Description automatically generated">
            <a:extLst>
              <a:ext uri="{FF2B5EF4-FFF2-40B4-BE49-F238E27FC236}">
                <a16:creationId xmlns:a16="http://schemas.microsoft.com/office/drawing/2014/main" id="{9E15FD77-74CD-4FC1-B4E4-28C32A1F22A5}"/>
              </a:ext>
            </a:extLst>
          </p:cNvPr>
          <p:cNvPicPr>
            <a:picLocks noChangeAspect="1"/>
          </p:cNvPicPr>
          <p:nvPr/>
        </p:nvPicPr>
        <p:blipFill rotWithShape="1">
          <a:blip r:embed="rId5"/>
          <a:srcRect b="4606"/>
          <a:stretch/>
        </p:blipFill>
        <p:spPr>
          <a:xfrm>
            <a:off x="874815" y="1123712"/>
            <a:ext cx="4494809" cy="4343103"/>
          </a:xfrm>
          <a:prstGeom prst="rect">
            <a:avLst/>
          </a:prstGeom>
        </p:spPr>
      </p:pic>
      <p:sp>
        <p:nvSpPr>
          <p:cNvPr id="24" name="TextBox 23">
            <a:extLst>
              <a:ext uri="{FF2B5EF4-FFF2-40B4-BE49-F238E27FC236}">
                <a16:creationId xmlns:a16="http://schemas.microsoft.com/office/drawing/2014/main" id="{93DE5E7C-3BC7-4C1D-B4C4-54AB1EB2B8F0}"/>
              </a:ext>
            </a:extLst>
          </p:cNvPr>
          <p:cNvSpPr txBox="1"/>
          <p:nvPr/>
        </p:nvSpPr>
        <p:spPr>
          <a:xfrm>
            <a:off x="1407556" y="5676488"/>
            <a:ext cx="32874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Average Annual ESI 2000-2021</a:t>
            </a:r>
          </a:p>
        </p:txBody>
      </p:sp>
    </p:spTree>
    <p:extLst>
      <p:ext uri="{BB962C8B-B14F-4D97-AF65-F5344CB8AC3E}">
        <p14:creationId xmlns:p14="http://schemas.microsoft.com/office/powerpoint/2010/main" val="1797262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066A14-58F9-4CB1-9D36-D702E7649CDF}"/>
              </a:ext>
            </a:extLst>
          </p:cNvPr>
          <p:cNvSpPr txBox="1">
            <a:spLocks/>
          </p:cNvSpPr>
          <p:nvPr/>
        </p:nvSpPr>
        <p:spPr>
          <a:xfrm>
            <a:off x="197427" y="234043"/>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2019 Water Balance</a:t>
            </a:r>
            <a:endParaRPr lang="en-US" sz="4000" b="1">
              <a:solidFill>
                <a:srgbClr val="4DAEB3"/>
              </a:solidFill>
              <a:latin typeface="Century Gothic" panose="020B0502020202020204" pitchFamily="34" charset="0"/>
            </a:endParaRPr>
          </a:p>
        </p:txBody>
      </p:sp>
      <p:sp>
        <p:nvSpPr>
          <p:cNvPr id="11" name="TextBox 10">
            <a:extLst>
              <a:ext uri="{FF2B5EF4-FFF2-40B4-BE49-F238E27FC236}">
                <a16:creationId xmlns:a16="http://schemas.microsoft.com/office/drawing/2014/main" id="{617E273F-F44B-44C0-8045-85E552FA444A}"/>
              </a:ext>
            </a:extLst>
          </p:cNvPr>
          <p:cNvSpPr txBox="1"/>
          <p:nvPr/>
        </p:nvSpPr>
        <p:spPr>
          <a:xfrm>
            <a:off x="5427023" y="46229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Water Balance (mm/year)</a:t>
            </a:r>
          </a:p>
        </p:txBody>
      </p:sp>
      <p:pic>
        <p:nvPicPr>
          <p:cNvPr id="4" name="Picture 5" descr="Map&#10;&#10;Description automatically generated">
            <a:extLst>
              <a:ext uri="{FF2B5EF4-FFF2-40B4-BE49-F238E27FC236}">
                <a16:creationId xmlns:a16="http://schemas.microsoft.com/office/drawing/2014/main" id="{9037F02C-8AE6-B3E5-5025-4D3781162E8E}"/>
              </a:ext>
            </a:extLst>
          </p:cNvPr>
          <p:cNvPicPr>
            <a:picLocks noChangeAspect="1"/>
          </p:cNvPicPr>
          <p:nvPr/>
        </p:nvPicPr>
        <p:blipFill>
          <a:blip r:embed="rId3"/>
          <a:stretch>
            <a:fillRect/>
          </a:stretch>
        </p:blipFill>
        <p:spPr>
          <a:xfrm>
            <a:off x="464125" y="755600"/>
            <a:ext cx="4985904" cy="5225570"/>
          </a:xfrm>
          <a:prstGeom prst="rect">
            <a:avLst/>
          </a:prstGeom>
        </p:spPr>
      </p:pic>
      <p:pic>
        <p:nvPicPr>
          <p:cNvPr id="6" name="Picture 6">
            <a:extLst>
              <a:ext uri="{FF2B5EF4-FFF2-40B4-BE49-F238E27FC236}">
                <a16:creationId xmlns:a16="http://schemas.microsoft.com/office/drawing/2014/main" id="{0F25623C-9906-B566-81A4-658C25CC11C3}"/>
              </a:ext>
            </a:extLst>
          </p:cNvPr>
          <p:cNvPicPr>
            <a:picLocks noChangeAspect="1"/>
          </p:cNvPicPr>
          <p:nvPr/>
        </p:nvPicPr>
        <p:blipFill>
          <a:blip r:embed="rId4"/>
          <a:stretch>
            <a:fillRect/>
          </a:stretch>
        </p:blipFill>
        <p:spPr>
          <a:xfrm>
            <a:off x="5501802" y="5273387"/>
            <a:ext cx="364547" cy="1359477"/>
          </a:xfrm>
          <a:prstGeom prst="rect">
            <a:avLst/>
          </a:prstGeom>
        </p:spPr>
      </p:pic>
      <p:sp>
        <p:nvSpPr>
          <p:cNvPr id="7" name="TextBox 6">
            <a:extLst>
              <a:ext uri="{FF2B5EF4-FFF2-40B4-BE49-F238E27FC236}">
                <a16:creationId xmlns:a16="http://schemas.microsoft.com/office/drawing/2014/main" id="{DFD21F50-E7AA-CEBF-0847-E63E3268808D}"/>
              </a:ext>
            </a:extLst>
          </p:cNvPr>
          <p:cNvSpPr txBox="1"/>
          <p:nvPr/>
        </p:nvSpPr>
        <p:spPr>
          <a:xfrm>
            <a:off x="5793179" y="5282291"/>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2000</a:t>
            </a:r>
          </a:p>
        </p:txBody>
      </p:sp>
      <p:sp>
        <p:nvSpPr>
          <p:cNvPr id="16" name="TextBox 15">
            <a:extLst>
              <a:ext uri="{FF2B5EF4-FFF2-40B4-BE49-F238E27FC236}">
                <a16:creationId xmlns:a16="http://schemas.microsoft.com/office/drawing/2014/main" id="{4034DA5F-5F5C-C5E3-2E7E-C0C5A0B2E6E8}"/>
              </a:ext>
            </a:extLst>
          </p:cNvPr>
          <p:cNvSpPr txBox="1"/>
          <p:nvPr/>
        </p:nvSpPr>
        <p:spPr>
          <a:xfrm>
            <a:off x="5763490" y="6260768"/>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500</a:t>
            </a:r>
          </a:p>
        </p:txBody>
      </p:sp>
      <p:sp>
        <p:nvSpPr>
          <p:cNvPr id="19" name="TextBox 1">
            <a:extLst>
              <a:ext uri="{FF2B5EF4-FFF2-40B4-BE49-F238E27FC236}">
                <a16:creationId xmlns:a16="http://schemas.microsoft.com/office/drawing/2014/main" id="{2EA4A2D4-312B-9D97-9BB1-4E3807016E32}"/>
              </a:ext>
            </a:extLst>
          </p:cNvPr>
          <p:cNvSpPr txBox="1"/>
          <p:nvPr/>
        </p:nvSpPr>
        <p:spPr>
          <a:xfrm>
            <a:off x="5763490" y="5898323"/>
            <a:ext cx="264795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1000</a:t>
            </a:r>
          </a:p>
        </p:txBody>
      </p:sp>
      <p:sp>
        <p:nvSpPr>
          <p:cNvPr id="20" name="TextBox 1">
            <a:extLst>
              <a:ext uri="{FF2B5EF4-FFF2-40B4-BE49-F238E27FC236}">
                <a16:creationId xmlns:a16="http://schemas.microsoft.com/office/drawing/2014/main" id="{2EA4A2D4-312B-9D97-9BB1-4E3807016E32}"/>
              </a:ext>
            </a:extLst>
          </p:cNvPr>
          <p:cNvSpPr txBox="1"/>
          <p:nvPr/>
        </p:nvSpPr>
        <p:spPr>
          <a:xfrm>
            <a:off x="5760399" y="5590925"/>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1500</a:t>
            </a:r>
          </a:p>
        </p:txBody>
      </p:sp>
      <p:pic>
        <p:nvPicPr>
          <p:cNvPr id="8" name="Picture 4" descr="Shape&#10;&#10;Description automatically generated">
            <a:extLst>
              <a:ext uri="{FF2B5EF4-FFF2-40B4-BE49-F238E27FC236}">
                <a16:creationId xmlns:a16="http://schemas.microsoft.com/office/drawing/2014/main" id="{63B8F05B-207A-19D0-8DCA-59C286C9CEFF}"/>
              </a:ext>
            </a:extLst>
          </p:cNvPr>
          <p:cNvPicPr>
            <a:picLocks noChangeAspect="1"/>
          </p:cNvPicPr>
          <p:nvPr/>
        </p:nvPicPr>
        <p:blipFill>
          <a:blip r:embed="rId5"/>
          <a:stretch>
            <a:fillRect/>
          </a:stretch>
        </p:blipFill>
        <p:spPr>
          <a:xfrm>
            <a:off x="168135" y="5838002"/>
            <a:ext cx="264377" cy="732264"/>
          </a:xfrm>
          <a:prstGeom prst="rect">
            <a:avLst/>
          </a:prstGeom>
        </p:spPr>
      </p:pic>
      <p:pic>
        <p:nvPicPr>
          <p:cNvPr id="12" name="Picture 5">
            <a:extLst>
              <a:ext uri="{FF2B5EF4-FFF2-40B4-BE49-F238E27FC236}">
                <a16:creationId xmlns:a16="http://schemas.microsoft.com/office/drawing/2014/main" id="{F5F156CA-3F39-FBE3-53A3-EF0F31196479}"/>
              </a:ext>
            </a:extLst>
          </p:cNvPr>
          <p:cNvPicPr>
            <a:picLocks noChangeAspect="1"/>
          </p:cNvPicPr>
          <p:nvPr/>
        </p:nvPicPr>
        <p:blipFill>
          <a:blip r:embed="rId6"/>
          <a:stretch>
            <a:fillRect/>
          </a:stretch>
        </p:blipFill>
        <p:spPr>
          <a:xfrm>
            <a:off x="1248271" y="6239211"/>
            <a:ext cx="2979531" cy="136997"/>
          </a:xfrm>
          <a:prstGeom prst="rect">
            <a:avLst/>
          </a:prstGeom>
        </p:spPr>
      </p:pic>
      <p:sp>
        <p:nvSpPr>
          <p:cNvPr id="24" name="TextBox 23">
            <a:extLst>
              <a:ext uri="{FF2B5EF4-FFF2-40B4-BE49-F238E27FC236}">
                <a16:creationId xmlns:a16="http://schemas.microsoft.com/office/drawing/2014/main" id="{4040F580-35BF-A668-A48A-062739109F5E}"/>
              </a:ext>
            </a:extLst>
          </p:cNvPr>
          <p:cNvSpPr txBox="1"/>
          <p:nvPr/>
        </p:nvSpPr>
        <p:spPr>
          <a:xfrm>
            <a:off x="1196741" y="6039405"/>
            <a:ext cx="3085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a:t>
            </a:r>
            <a:endParaRPr lang="en-US" sz="1400"/>
          </a:p>
        </p:txBody>
      </p:sp>
      <p:sp>
        <p:nvSpPr>
          <p:cNvPr id="26" name="TextBox 25">
            <a:extLst>
              <a:ext uri="{FF2B5EF4-FFF2-40B4-BE49-F238E27FC236}">
                <a16:creationId xmlns:a16="http://schemas.microsoft.com/office/drawing/2014/main" id="{D004A8CF-7578-A2C7-7DB0-ADB4B6E409A9}"/>
              </a:ext>
            </a:extLst>
          </p:cNvPr>
          <p:cNvSpPr txBox="1"/>
          <p:nvPr/>
        </p:nvSpPr>
        <p:spPr>
          <a:xfrm>
            <a:off x="1551764" y="6039405"/>
            <a:ext cx="4124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60​</a:t>
            </a:r>
            <a:endParaRPr lang="en-US" sz="1400"/>
          </a:p>
        </p:txBody>
      </p:sp>
      <p:sp>
        <p:nvSpPr>
          <p:cNvPr id="28" name="TextBox 27">
            <a:extLst>
              <a:ext uri="{FF2B5EF4-FFF2-40B4-BE49-F238E27FC236}">
                <a16:creationId xmlns:a16="http://schemas.microsoft.com/office/drawing/2014/main" id="{76068DCB-4972-C34C-D2EA-76CCF17BC571}"/>
              </a:ext>
            </a:extLst>
          </p:cNvPr>
          <p:cNvSpPr txBox="1"/>
          <p:nvPr/>
        </p:nvSpPr>
        <p:spPr>
          <a:xfrm>
            <a:off x="3874300" y="6039404"/>
            <a:ext cx="6337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480​</a:t>
            </a:r>
            <a:endParaRPr lang="en-US" sz="1400"/>
          </a:p>
        </p:txBody>
      </p:sp>
      <p:sp>
        <p:nvSpPr>
          <p:cNvPr id="30" name="TextBox 29">
            <a:extLst>
              <a:ext uri="{FF2B5EF4-FFF2-40B4-BE49-F238E27FC236}">
                <a16:creationId xmlns:a16="http://schemas.microsoft.com/office/drawing/2014/main" id="{DF8C8DFE-A219-AA98-43AB-FF078FC5C048}"/>
              </a:ext>
            </a:extLst>
          </p:cNvPr>
          <p:cNvSpPr txBox="1"/>
          <p:nvPr/>
        </p:nvSpPr>
        <p:spPr>
          <a:xfrm>
            <a:off x="2451676" y="6039405"/>
            <a:ext cx="5687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240​</a:t>
            </a:r>
            <a:endParaRPr lang="en-US" sz="1400"/>
          </a:p>
        </p:txBody>
      </p:sp>
      <p:sp>
        <p:nvSpPr>
          <p:cNvPr id="32" name="TextBox 31">
            <a:extLst>
              <a:ext uri="{FF2B5EF4-FFF2-40B4-BE49-F238E27FC236}">
                <a16:creationId xmlns:a16="http://schemas.microsoft.com/office/drawing/2014/main" id="{484D129F-D250-6076-9313-56EA3245AD90}"/>
              </a:ext>
            </a:extLst>
          </p:cNvPr>
          <p:cNvSpPr txBox="1"/>
          <p:nvPr/>
        </p:nvSpPr>
        <p:spPr>
          <a:xfrm>
            <a:off x="3222335" y="6039404"/>
            <a:ext cx="5687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360​</a:t>
            </a:r>
            <a:endParaRPr lang="en-US" sz="1400"/>
          </a:p>
        </p:txBody>
      </p:sp>
      <p:pic>
        <p:nvPicPr>
          <p:cNvPr id="33" name="Picture 33" descr="A picture containing sky, outdoor, same, different&#10;&#10;Description automatically generated">
            <a:extLst>
              <a:ext uri="{FF2B5EF4-FFF2-40B4-BE49-F238E27FC236}">
                <a16:creationId xmlns:a16="http://schemas.microsoft.com/office/drawing/2014/main" id="{2758EE38-20E6-19C2-39A3-628011409D4E}"/>
              </a:ext>
            </a:extLst>
          </p:cNvPr>
          <p:cNvPicPr>
            <a:picLocks noChangeAspect="1"/>
          </p:cNvPicPr>
          <p:nvPr/>
        </p:nvPicPr>
        <p:blipFill>
          <a:blip r:embed="rId7"/>
          <a:stretch>
            <a:fillRect/>
          </a:stretch>
        </p:blipFill>
        <p:spPr>
          <a:xfrm>
            <a:off x="6492092" y="1006876"/>
            <a:ext cx="5564825" cy="3166856"/>
          </a:xfrm>
          <a:prstGeom prst="rect">
            <a:avLst/>
          </a:prstGeom>
        </p:spPr>
      </p:pic>
      <p:sp>
        <p:nvSpPr>
          <p:cNvPr id="36" name="TextBox 35">
            <a:extLst>
              <a:ext uri="{FF2B5EF4-FFF2-40B4-BE49-F238E27FC236}">
                <a16:creationId xmlns:a16="http://schemas.microsoft.com/office/drawing/2014/main" id="{1D4D3463-D400-A5BB-AD56-3666A53FECAC}"/>
              </a:ext>
            </a:extLst>
          </p:cNvPr>
          <p:cNvSpPr txBox="1"/>
          <p:nvPr/>
        </p:nvSpPr>
        <p:spPr>
          <a:xfrm>
            <a:off x="7026235" y="667986"/>
            <a:ext cx="61901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Average Annual Water Balance 2001-2021</a:t>
            </a:r>
            <a:endParaRPr lang="en-US" sz="1400">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C8E5D7FD-BD87-6A97-E81C-97DE09273839}"/>
              </a:ext>
            </a:extLst>
          </p:cNvPr>
          <p:cNvSpPr txBox="1"/>
          <p:nvPr/>
        </p:nvSpPr>
        <p:spPr>
          <a:xfrm>
            <a:off x="6213351" y="4178465"/>
            <a:ext cx="7243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2000</a:t>
            </a:r>
          </a:p>
        </p:txBody>
      </p:sp>
      <p:sp>
        <p:nvSpPr>
          <p:cNvPr id="40" name="TextBox 39">
            <a:extLst>
              <a:ext uri="{FF2B5EF4-FFF2-40B4-BE49-F238E27FC236}">
                <a16:creationId xmlns:a16="http://schemas.microsoft.com/office/drawing/2014/main" id="{9359CCE1-8ED3-054C-01AB-21BFE1962AE0}"/>
              </a:ext>
            </a:extLst>
          </p:cNvPr>
          <p:cNvSpPr txBox="1"/>
          <p:nvPr/>
        </p:nvSpPr>
        <p:spPr>
          <a:xfrm>
            <a:off x="7467846" y="4176527"/>
            <a:ext cx="7144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2005</a:t>
            </a:r>
            <a:endParaRPr lang="en-US" sz="1600"/>
          </a:p>
        </p:txBody>
      </p:sp>
      <p:sp>
        <p:nvSpPr>
          <p:cNvPr id="42" name="TextBox 41">
            <a:extLst>
              <a:ext uri="{FF2B5EF4-FFF2-40B4-BE49-F238E27FC236}">
                <a16:creationId xmlns:a16="http://schemas.microsoft.com/office/drawing/2014/main" id="{2E48BC5D-7533-5C37-9B3D-B0FD8E63A8FF}"/>
              </a:ext>
            </a:extLst>
          </p:cNvPr>
          <p:cNvSpPr txBox="1"/>
          <p:nvPr/>
        </p:nvSpPr>
        <p:spPr>
          <a:xfrm>
            <a:off x="8702139" y="4176526"/>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2010</a:t>
            </a:r>
            <a:endParaRPr lang="en-US" sz="1600"/>
          </a:p>
        </p:txBody>
      </p:sp>
      <p:sp>
        <p:nvSpPr>
          <p:cNvPr id="44" name="TextBox 43">
            <a:extLst>
              <a:ext uri="{FF2B5EF4-FFF2-40B4-BE49-F238E27FC236}">
                <a16:creationId xmlns:a16="http://schemas.microsoft.com/office/drawing/2014/main" id="{D6E62EF7-CE34-FCDA-9B5D-632D765675F2}"/>
              </a:ext>
            </a:extLst>
          </p:cNvPr>
          <p:cNvSpPr txBox="1"/>
          <p:nvPr/>
        </p:nvSpPr>
        <p:spPr>
          <a:xfrm>
            <a:off x="10001374" y="4176527"/>
            <a:ext cx="7837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2015</a:t>
            </a:r>
            <a:endParaRPr lang="en-US" sz="1600"/>
          </a:p>
        </p:txBody>
      </p:sp>
      <p:sp>
        <p:nvSpPr>
          <p:cNvPr id="46" name="TextBox 45">
            <a:extLst>
              <a:ext uri="{FF2B5EF4-FFF2-40B4-BE49-F238E27FC236}">
                <a16:creationId xmlns:a16="http://schemas.microsoft.com/office/drawing/2014/main" id="{D608F8D8-1EAF-0FFC-C8F7-642947C346F1}"/>
              </a:ext>
            </a:extLst>
          </p:cNvPr>
          <p:cNvSpPr txBox="1"/>
          <p:nvPr/>
        </p:nvSpPr>
        <p:spPr>
          <a:xfrm>
            <a:off x="11249148" y="4176527"/>
            <a:ext cx="76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2020</a:t>
            </a:r>
            <a:endParaRPr lang="en-US" sz="1600"/>
          </a:p>
        </p:txBody>
      </p:sp>
      <p:sp>
        <p:nvSpPr>
          <p:cNvPr id="48" name="TextBox 47">
            <a:extLst>
              <a:ext uri="{FF2B5EF4-FFF2-40B4-BE49-F238E27FC236}">
                <a16:creationId xmlns:a16="http://schemas.microsoft.com/office/drawing/2014/main" id="{5EE72DF9-3A26-2E6C-F5E5-ADEB6D00C14A}"/>
              </a:ext>
            </a:extLst>
          </p:cNvPr>
          <p:cNvSpPr txBox="1"/>
          <p:nvPr/>
        </p:nvSpPr>
        <p:spPr>
          <a:xfrm>
            <a:off x="8638803" y="4496294"/>
            <a:ext cx="9717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Years</a:t>
            </a:r>
            <a:endParaRPr lang="en-US">
              <a:solidFill>
                <a:schemeClr val="tx1">
                  <a:lumMod val="75000"/>
                  <a:lumOff val="25000"/>
                </a:schemeClr>
              </a:solidFill>
            </a:endParaRPr>
          </a:p>
        </p:txBody>
      </p:sp>
      <p:sp>
        <p:nvSpPr>
          <p:cNvPr id="50" name="TextBox 49">
            <a:extLst>
              <a:ext uri="{FF2B5EF4-FFF2-40B4-BE49-F238E27FC236}">
                <a16:creationId xmlns:a16="http://schemas.microsoft.com/office/drawing/2014/main" id="{5DC4F214-DDF6-229A-0D01-6520C7F7BC8A}"/>
              </a:ext>
            </a:extLst>
          </p:cNvPr>
          <p:cNvSpPr txBox="1"/>
          <p:nvPr/>
        </p:nvSpPr>
        <p:spPr>
          <a:xfrm rot="16200000">
            <a:off x="4264235" y="2193213"/>
            <a:ext cx="30493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Mean Water Balance (mm)</a:t>
            </a:r>
          </a:p>
        </p:txBody>
      </p:sp>
      <p:sp>
        <p:nvSpPr>
          <p:cNvPr id="52" name="TextBox 51">
            <a:extLst>
              <a:ext uri="{FF2B5EF4-FFF2-40B4-BE49-F238E27FC236}">
                <a16:creationId xmlns:a16="http://schemas.microsoft.com/office/drawing/2014/main" id="{CB7811B5-4F20-549A-B0FD-B6ECB786DDAF}"/>
              </a:ext>
            </a:extLst>
          </p:cNvPr>
          <p:cNvSpPr txBox="1"/>
          <p:nvPr/>
        </p:nvSpPr>
        <p:spPr>
          <a:xfrm>
            <a:off x="5890489" y="926358"/>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1400</a:t>
            </a:r>
          </a:p>
        </p:txBody>
      </p:sp>
      <p:sp>
        <p:nvSpPr>
          <p:cNvPr id="54" name="TextBox 53">
            <a:extLst>
              <a:ext uri="{FF2B5EF4-FFF2-40B4-BE49-F238E27FC236}">
                <a16:creationId xmlns:a16="http://schemas.microsoft.com/office/drawing/2014/main" id="{6CA61455-0666-FD26-FEAD-33E313E15D03}"/>
              </a:ext>
            </a:extLst>
          </p:cNvPr>
          <p:cNvSpPr txBox="1"/>
          <p:nvPr/>
        </p:nvSpPr>
        <p:spPr>
          <a:xfrm>
            <a:off x="5890489" y="1672275"/>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1200</a:t>
            </a:r>
            <a:endParaRPr lang="en-US"/>
          </a:p>
        </p:txBody>
      </p:sp>
      <p:sp>
        <p:nvSpPr>
          <p:cNvPr id="56" name="TextBox 55">
            <a:extLst>
              <a:ext uri="{FF2B5EF4-FFF2-40B4-BE49-F238E27FC236}">
                <a16:creationId xmlns:a16="http://schemas.microsoft.com/office/drawing/2014/main" id="{8B869FC5-6B7B-CB78-6021-C911A03454F2}"/>
              </a:ext>
            </a:extLst>
          </p:cNvPr>
          <p:cNvSpPr txBox="1"/>
          <p:nvPr/>
        </p:nvSpPr>
        <p:spPr>
          <a:xfrm>
            <a:off x="5890488" y="2447881"/>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1000</a:t>
            </a:r>
          </a:p>
        </p:txBody>
      </p:sp>
      <p:sp>
        <p:nvSpPr>
          <p:cNvPr id="57" name="TextBox 56">
            <a:extLst>
              <a:ext uri="{FF2B5EF4-FFF2-40B4-BE49-F238E27FC236}">
                <a16:creationId xmlns:a16="http://schemas.microsoft.com/office/drawing/2014/main" id="{798B971C-4A3E-165D-E7FA-30F6A0DBB990}"/>
              </a:ext>
            </a:extLst>
          </p:cNvPr>
          <p:cNvSpPr txBox="1"/>
          <p:nvPr/>
        </p:nvSpPr>
        <p:spPr>
          <a:xfrm>
            <a:off x="5959759" y="3264309"/>
            <a:ext cx="79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404040"/>
                </a:solidFill>
                <a:latin typeface="Century Gothic"/>
              </a:rPr>
              <a:t>800</a:t>
            </a:r>
          </a:p>
        </p:txBody>
      </p:sp>
      <p:sp>
        <p:nvSpPr>
          <p:cNvPr id="59" name="TextBox 58">
            <a:extLst>
              <a:ext uri="{FF2B5EF4-FFF2-40B4-BE49-F238E27FC236}">
                <a16:creationId xmlns:a16="http://schemas.microsoft.com/office/drawing/2014/main" id="{50CFC4C3-978F-4257-B6EA-CA6E58079900}"/>
              </a:ext>
            </a:extLst>
          </p:cNvPr>
          <p:cNvSpPr txBox="1"/>
          <p:nvPr/>
        </p:nvSpPr>
        <p:spPr>
          <a:xfrm>
            <a:off x="4304811" y="6107622"/>
            <a:ext cx="21020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Kilometers​</a:t>
            </a:r>
            <a:endParaRPr lang="en-US" sz="1400"/>
          </a:p>
        </p:txBody>
      </p:sp>
      <p:sp>
        <p:nvSpPr>
          <p:cNvPr id="60" name="TextBox 59">
            <a:extLst>
              <a:ext uri="{FF2B5EF4-FFF2-40B4-BE49-F238E27FC236}">
                <a16:creationId xmlns:a16="http://schemas.microsoft.com/office/drawing/2014/main" id="{E8F17EAA-8297-B121-3E68-1D1A26B5BDCF}"/>
              </a:ext>
            </a:extLst>
          </p:cNvPr>
          <p:cNvSpPr txBox="1"/>
          <p:nvPr/>
        </p:nvSpPr>
        <p:spPr>
          <a:xfrm>
            <a:off x="6802581" y="5434444"/>
            <a:ext cx="5197432" cy="307777"/>
          </a:xfrm>
          <a:prstGeom prst="rect">
            <a:avLst/>
          </a:prstGeom>
          <a:solidFill>
            <a:srgbClr val="4DAEB3"/>
          </a:solidFill>
          <a:ln>
            <a:solidFill>
              <a:srgbClr val="4DAEB3"/>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Water Balance = Precipitation – Actual Evapotranspiration</a:t>
            </a:r>
          </a:p>
        </p:txBody>
      </p:sp>
    </p:spTree>
    <p:extLst>
      <p:ext uri="{BB962C8B-B14F-4D97-AF65-F5344CB8AC3E}">
        <p14:creationId xmlns:p14="http://schemas.microsoft.com/office/powerpoint/2010/main" val="443136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275B80-1DB3-45E4-9A40-0663A9076C1F}"/>
              </a:ext>
            </a:extLst>
          </p:cNvPr>
          <p:cNvSpPr txBox="1">
            <a:spLocks/>
          </p:cNvSpPr>
          <p:nvPr/>
        </p:nvSpPr>
        <p:spPr>
          <a:xfrm>
            <a:off x="266700" y="342900"/>
            <a:ext cx="11061397" cy="442546"/>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Landcover: Streams and Alluvial  (2019)</a:t>
            </a:r>
            <a:endParaRPr lang="en-US" sz="4000" b="1">
              <a:solidFill>
                <a:srgbClr val="4DAEB3"/>
              </a:solidFill>
              <a:latin typeface="Century Gothic" panose="020B0502020202020204" pitchFamily="34" charset="0"/>
            </a:endParaRPr>
          </a:p>
        </p:txBody>
      </p:sp>
      <p:pic>
        <p:nvPicPr>
          <p:cNvPr id="2" name="Picture 2" descr="Map&#10;&#10;Description automatically generated">
            <a:extLst>
              <a:ext uri="{FF2B5EF4-FFF2-40B4-BE49-F238E27FC236}">
                <a16:creationId xmlns:a16="http://schemas.microsoft.com/office/drawing/2014/main" id="{C1A3F8AC-A5F4-45BB-ADC2-9D380EA0CF84}"/>
              </a:ext>
            </a:extLst>
          </p:cNvPr>
          <p:cNvPicPr>
            <a:picLocks noChangeAspect="1"/>
          </p:cNvPicPr>
          <p:nvPr/>
        </p:nvPicPr>
        <p:blipFill rotWithShape="1">
          <a:blip r:embed="rId3"/>
          <a:srcRect l="6061" t="8973" r="17508" b="31079"/>
          <a:stretch/>
        </p:blipFill>
        <p:spPr>
          <a:xfrm>
            <a:off x="3525607" y="928942"/>
            <a:ext cx="4783577" cy="4848766"/>
          </a:xfrm>
          <a:prstGeom prst="rect">
            <a:avLst/>
          </a:prstGeom>
        </p:spPr>
      </p:pic>
      <p:pic>
        <p:nvPicPr>
          <p:cNvPr id="5" name="Picture 2" descr="Map&#10;&#10;Description automatically generated">
            <a:extLst>
              <a:ext uri="{FF2B5EF4-FFF2-40B4-BE49-F238E27FC236}">
                <a16:creationId xmlns:a16="http://schemas.microsoft.com/office/drawing/2014/main" id="{D6EB39FE-9DE2-4F61-8674-84D3FB683633}"/>
              </a:ext>
            </a:extLst>
          </p:cNvPr>
          <p:cNvPicPr>
            <a:picLocks noChangeAspect="1"/>
          </p:cNvPicPr>
          <p:nvPr/>
        </p:nvPicPr>
        <p:blipFill rotWithShape="1">
          <a:blip r:embed="rId3"/>
          <a:srcRect l="3866" t="93125" r="37311" b="4736"/>
          <a:stretch/>
        </p:blipFill>
        <p:spPr>
          <a:xfrm>
            <a:off x="4371003" y="6320566"/>
            <a:ext cx="3460706" cy="162747"/>
          </a:xfrm>
          <a:prstGeom prst="rect">
            <a:avLst/>
          </a:prstGeom>
        </p:spPr>
      </p:pic>
      <p:pic>
        <p:nvPicPr>
          <p:cNvPr id="8" name="Picture 2" descr="Map&#10;&#10;Description automatically generated">
            <a:extLst>
              <a:ext uri="{FF2B5EF4-FFF2-40B4-BE49-F238E27FC236}">
                <a16:creationId xmlns:a16="http://schemas.microsoft.com/office/drawing/2014/main" id="{10C581FA-0EE7-4C60-8D2E-63CF7BEBE2A4}"/>
              </a:ext>
            </a:extLst>
          </p:cNvPr>
          <p:cNvPicPr>
            <a:picLocks noChangeAspect="1"/>
          </p:cNvPicPr>
          <p:nvPr/>
        </p:nvPicPr>
        <p:blipFill rotWithShape="1">
          <a:blip r:embed="rId3"/>
          <a:srcRect l="74873" t="80469" r="19561" b="11703"/>
          <a:stretch/>
        </p:blipFill>
        <p:spPr>
          <a:xfrm>
            <a:off x="3634872" y="5976357"/>
            <a:ext cx="327398" cy="595723"/>
          </a:xfrm>
          <a:prstGeom prst="rect">
            <a:avLst/>
          </a:prstGeom>
        </p:spPr>
      </p:pic>
      <p:sp>
        <p:nvSpPr>
          <p:cNvPr id="3" name="TextBox 2">
            <a:extLst>
              <a:ext uri="{FF2B5EF4-FFF2-40B4-BE49-F238E27FC236}">
                <a16:creationId xmlns:a16="http://schemas.microsoft.com/office/drawing/2014/main" id="{833F9EF5-CFF8-4AB7-AA39-E79B2F02E6AB}"/>
              </a:ext>
            </a:extLst>
          </p:cNvPr>
          <p:cNvSpPr txBox="1"/>
          <p:nvPr/>
        </p:nvSpPr>
        <p:spPr>
          <a:xfrm>
            <a:off x="9375168" y="2525427"/>
            <a:ext cx="31056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Mississippi Alluvial Plain Extent</a:t>
            </a:r>
            <a:endParaRPr lang="en-US" sz="1400"/>
          </a:p>
        </p:txBody>
      </p:sp>
      <p:sp>
        <p:nvSpPr>
          <p:cNvPr id="12" name="TextBox 11">
            <a:extLst>
              <a:ext uri="{FF2B5EF4-FFF2-40B4-BE49-F238E27FC236}">
                <a16:creationId xmlns:a16="http://schemas.microsoft.com/office/drawing/2014/main" id="{E335DEFB-E134-4C4D-AD4F-D0B89AF3BA80}"/>
              </a:ext>
            </a:extLst>
          </p:cNvPr>
          <p:cNvSpPr txBox="1"/>
          <p:nvPr/>
        </p:nvSpPr>
        <p:spPr>
          <a:xfrm>
            <a:off x="9375168" y="2222607"/>
            <a:ext cx="31056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Mississippi Embayment Streams </a:t>
            </a:r>
            <a:endParaRPr lang="en-US" sz="1400"/>
          </a:p>
        </p:txBody>
      </p:sp>
      <p:pic>
        <p:nvPicPr>
          <p:cNvPr id="13" name="Picture 2" descr="Map&#10;&#10;Description automatically generated">
            <a:extLst>
              <a:ext uri="{FF2B5EF4-FFF2-40B4-BE49-F238E27FC236}">
                <a16:creationId xmlns:a16="http://schemas.microsoft.com/office/drawing/2014/main" id="{3AF867F6-4708-40B1-9926-CCA646D4DFAA}"/>
              </a:ext>
            </a:extLst>
          </p:cNvPr>
          <p:cNvPicPr>
            <a:picLocks noChangeAspect="1"/>
          </p:cNvPicPr>
          <p:nvPr/>
        </p:nvPicPr>
        <p:blipFill rotWithShape="1">
          <a:blip r:embed="rId3"/>
          <a:srcRect l="3258" t="83405" r="92242" b="14515"/>
          <a:stretch/>
        </p:blipFill>
        <p:spPr>
          <a:xfrm>
            <a:off x="8794992" y="2207425"/>
            <a:ext cx="573757" cy="307735"/>
          </a:xfrm>
          <a:prstGeom prst="rect">
            <a:avLst/>
          </a:prstGeom>
        </p:spPr>
      </p:pic>
      <p:pic>
        <p:nvPicPr>
          <p:cNvPr id="14" name="Picture 2" descr="Map&#10;&#10;Description automatically generated">
            <a:extLst>
              <a:ext uri="{FF2B5EF4-FFF2-40B4-BE49-F238E27FC236}">
                <a16:creationId xmlns:a16="http://schemas.microsoft.com/office/drawing/2014/main" id="{77D3212F-5F89-494A-9B41-93DF444F5278}"/>
              </a:ext>
            </a:extLst>
          </p:cNvPr>
          <p:cNvPicPr>
            <a:picLocks noChangeAspect="1"/>
          </p:cNvPicPr>
          <p:nvPr/>
        </p:nvPicPr>
        <p:blipFill rotWithShape="1">
          <a:blip r:embed="rId3"/>
          <a:srcRect l="3258" t="81204" r="92242" b="16722"/>
          <a:stretch/>
        </p:blipFill>
        <p:spPr>
          <a:xfrm>
            <a:off x="8794994" y="2515093"/>
            <a:ext cx="573757" cy="306834"/>
          </a:xfrm>
          <a:prstGeom prst="rect">
            <a:avLst/>
          </a:prstGeom>
        </p:spPr>
      </p:pic>
      <p:sp>
        <p:nvSpPr>
          <p:cNvPr id="16" name="TextBox 15">
            <a:extLst>
              <a:ext uri="{FF2B5EF4-FFF2-40B4-BE49-F238E27FC236}">
                <a16:creationId xmlns:a16="http://schemas.microsoft.com/office/drawing/2014/main" id="{73649154-F3E3-4A13-8466-4E7CE1B5E4E3}"/>
              </a:ext>
            </a:extLst>
          </p:cNvPr>
          <p:cNvSpPr txBox="1"/>
          <p:nvPr/>
        </p:nvSpPr>
        <p:spPr>
          <a:xfrm>
            <a:off x="7964177" y="6255152"/>
            <a:ext cx="21020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Kilometers​</a:t>
            </a:r>
            <a:endParaRPr lang="en-US" sz="1400"/>
          </a:p>
        </p:txBody>
      </p:sp>
      <p:sp>
        <p:nvSpPr>
          <p:cNvPr id="18" name="TextBox 17">
            <a:extLst>
              <a:ext uri="{FF2B5EF4-FFF2-40B4-BE49-F238E27FC236}">
                <a16:creationId xmlns:a16="http://schemas.microsoft.com/office/drawing/2014/main" id="{6A46AFFA-A1FB-4B92-B161-1A4B6BEFF8C2}"/>
              </a:ext>
            </a:extLst>
          </p:cNvPr>
          <p:cNvSpPr txBox="1"/>
          <p:nvPr/>
        </p:nvSpPr>
        <p:spPr>
          <a:xfrm>
            <a:off x="7571203" y="6097110"/>
            <a:ext cx="503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800</a:t>
            </a:r>
          </a:p>
        </p:txBody>
      </p:sp>
      <p:sp>
        <p:nvSpPr>
          <p:cNvPr id="19" name="TextBox 18">
            <a:extLst>
              <a:ext uri="{FF2B5EF4-FFF2-40B4-BE49-F238E27FC236}">
                <a16:creationId xmlns:a16="http://schemas.microsoft.com/office/drawing/2014/main" id="{24BEB32A-A83B-4E4F-9ACD-32E3948846D3}"/>
              </a:ext>
            </a:extLst>
          </p:cNvPr>
          <p:cNvSpPr txBox="1"/>
          <p:nvPr/>
        </p:nvSpPr>
        <p:spPr>
          <a:xfrm>
            <a:off x="6680553" y="6097109"/>
            <a:ext cx="503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600</a:t>
            </a:r>
          </a:p>
        </p:txBody>
      </p:sp>
      <p:sp>
        <p:nvSpPr>
          <p:cNvPr id="20" name="TextBox 1">
            <a:extLst>
              <a:ext uri="{FF2B5EF4-FFF2-40B4-BE49-F238E27FC236}">
                <a16:creationId xmlns:a16="http://schemas.microsoft.com/office/drawing/2014/main" id="{8F1BC64B-4AF2-4277-8759-38C28DB057B4}"/>
              </a:ext>
            </a:extLst>
          </p:cNvPr>
          <p:cNvSpPr txBox="1"/>
          <p:nvPr/>
        </p:nvSpPr>
        <p:spPr>
          <a:xfrm>
            <a:off x="5849280" y="6097110"/>
            <a:ext cx="5031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400</a:t>
            </a:r>
          </a:p>
        </p:txBody>
      </p:sp>
      <p:sp>
        <p:nvSpPr>
          <p:cNvPr id="21" name="TextBox 1">
            <a:extLst>
              <a:ext uri="{FF2B5EF4-FFF2-40B4-BE49-F238E27FC236}">
                <a16:creationId xmlns:a16="http://schemas.microsoft.com/office/drawing/2014/main" id="{8F1BC64B-4AF2-4277-8759-38C28DB057B4}"/>
              </a:ext>
            </a:extLst>
          </p:cNvPr>
          <p:cNvSpPr txBox="1"/>
          <p:nvPr/>
        </p:nvSpPr>
        <p:spPr>
          <a:xfrm>
            <a:off x="5052025" y="6101440"/>
            <a:ext cx="5031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200</a:t>
            </a:r>
          </a:p>
        </p:txBody>
      </p:sp>
      <p:sp>
        <p:nvSpPr>
          <p:cNvPr id="22" name="TextBox 1">
            <a:extLst>
              <a:ext uri="{FF2B5EF4-FFF2-40B4-BE49-F238E27FC236}">
                <a16:creationId xmlns:a16="http://schemas.microsoft.com/office/drawing/2014/main" id="{8F1BC64B-4AF2-4277-8759-38C28DB057B4}"/>
              </a:ext>
            </a:extLst>
          </p:cNvPr>
          <p:cNvSpPr txBox="1"/>
          <p:nvPr/>
        </p:nvSpPr>
        <p:spPr>
          <a:xfrm>
            <a:off x="4581342" y="6105769"/>
            <a:ext cx="5031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100</a:t>
            </a:r>
          </a:p>
        </p:txBody>
      </p:sp>
      <p:sp>
        <p:nvSpPr>
          <p:cNvPr id="23" name="TextBox 1">
            <a:extLst>
              <a:ext uri="{FF2B5EF4-FFF2-40B4-BE49-F238E27FC236}">
                <a16:creationId xmlns:a16="http://schemas.microsoft.com/office/drawing/2014/main" id="{8F1BC64B-4AF2-4277-8759-38C28DB057B4}"/>
              </a:ext>
            </a:extLst>
          </p:cNvPr>
          <p:cNvSpPr txBox="1"/>
          <p:nvPr/>
        </p:nvSpPr>
        <p:spPr>
          <a:xfrm>
            <a:off x="4249203" y="6110098"/>
            <a:ext cx="24587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a:t>
            </a:r>
          </a:p>
        </p:txBody>
      </p:sp>
    </p:spTree>
    <p:extLst>
      <p:ext uri="{BB962C8B-B14F-4D97-AF65-F5344CB8AC3E}">
        <p14:creationId xmlns:p14="http://schemas.microsoft.com/office/powerpoint/2010/main" val="2168194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617-5C5F-4B7D-BA1E-BE0B7EAF0DB2}"/>
              </a:ext>
            </a:extLst>
          </p:cNvPr>
          <p:cNvSpPr txBox="1">
            <a:spLocks/>
          </p:cNvSpPr>
          <p:nvPr/>
        </p:nvSpPr>
        <p:spPr>
          <a:xfrm>
            <a:off x="266700" y="3429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Conclusion</a:t>
            </a:r>
            <a:endParaRPr lang="en-US" sz="4000" b="1">
              <a:solidFill>
                <a:srgbClr val="4DAEB3"/>
              </a:solidFill>
              <a:latin typeface="Century Gothic" panose="020B0502020202020204" pitchFamily="34" charset="0"/>
            </a:endParaRPr>
          </a:p>
        </p:txBody>
      </p:sp>
      <p:sp>
        <p:nvSpPr>
          <p:cNvPr id="5" name="Title 1">
            <a:extLst>
              <a:ext uri="{FF2B5EF4-FFF2-40B4-BE49-F238E27FC236}">
                <a16:creationId xmlns:a16="http://schemas.microsoft.com/office/drawing/2014/main" id="{7CBCDBDC-8FCF-4E8A-80A1-EF68847F46A2}"/>
              </a:ext>
            </a:extLst>
          </p:cNvPr>
          <p:cNvSpPr txBox="1">
            <a:spLocks/>
          </p:cNvSpPr>
          <p:nvPr/>
        </p:nvSpPr>
        <p:spPr>
          <a:xfrm>
            <a:off x="378812" y="85244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4DAEB3"/>
                </a:solidFill>
                <a:latin typeface="Century Gothic"/>
              </a:rPr>
              <a:t>Thriving</a:t>
            </a:r>
            <a:r>
              <a:rPr lang="en-US" sz="1800" b="1">
                <a:solidFill>
                  <a:srgbClr val="4DAEB3"/>
                </a:solidFill>
                <a:latin typeface="Century Gothic"/>
              </a:rPr>
              <a:t> </a:t>
            </a:r>
            <a:r>
              <a:rPr lang="en-US" sz="2000" b="1">
                <a:solidFill>
                  <a:srgbClr val="4DAEB3"/>
                </a:solidFill>
                <a:latin typeface="Century Gothic"/>
              </a:rPr>
              <a:t>Index</a:t>
            </a:r>
            <a:endParaRPr lang="en-US" sz="2000" b="1">
              <a:solidFill>
                <a:srgbClr val="4DAEB3"/>
              </a:solidFill>
              <a:latin typeface="Century Gothic" panose="020B0502020202020204" pitchFamily="34" charset="0"/>
            </a:endParaRPr>
          </a:p>
        </p:txBody>
      </p:sp>
      <p:pic>
        <p:nvPicPr>
          <p:cNvPr id="4" name="Picture 5">
            <a:extLst>
              <a:ext uri="{FF2B5EF4-FFF2-40B4-BE49-F238E27FC236}">
                <a16:creationId xmlns:a16="http://schemas.microsoft.com/office/drawing/2014/main" id="{718ECF01-25FB-4D8F-9FEE-50D6C3792174}"/>
              </a:ext>
            </a:extLst>
          </p:cNvPr>
          <p:cNvPicPr>
            <a:picLocks noChangeAspect="1"/>
          </p:cNvPicPr>
          <p:nvPr/>
        </p:nvPicPr>
        <p:blipFill>
          <a:blip r:embed="rId3"/>
          <a:stretch>
            <a:fillRect/>
          </a:stretch>
        </p:blipFill>
        <p:spPr>
          <a:xfrm rot="5400000">
            <a:off x="6356840" y="1549621"/>
            <a:ext cx="5144728" cy="3873909"/>
          </a:xfrm>
          <a:prstGeom prst="rect">
            <a:avLst/>
          </a:prstGeom>
        </p:spPr>
      </p:pic>
      <p:sp>
        <p:nvSpPr>
          <p:cNvPr id="6" name="TextBox 5">
            <a:extLst>
              <a:ext uri="{FF2B5EF4-FFF2-40B4-BE49-F238E27FC236}">
                <a16:creationId xmlns:a16="http://schemas.microsoft.com/office/drawing/2014/main" id="{96DAFD24-8C62-4EFC-BA8C-AFEE745DC88D}"/>
              </a:ext>
            </a:extLst>
          </p:cNvPr>
          <p:cNvSpPr txBox="1"/>
          <p:nvPr/>
        </p:nvSpPr>
        <p:spPr>
          <a:xfrm>
            <a:off x="3483077" y="63713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Text Placeholder 4">
            <a:extLst>
              <a:ext uri="{FF2B5EF4-FFF2-40B4-BE49-F238E27FC236}">
                <a16:creationId xmlns:a16="http://schemas.microsoft.com/office/drawing/2014/main" id="{06F9D6F3-07E3-4C3B-A601-CE18AFB0E916}"/>
              </a:ext>
            </a:extLst>
          </p:cNvPr>
          <p:cNvSpPr txBox="1">
            <a:spLocks/>
          </p:cNvSpPr>
          <p:nvPr/>
        </p:nvSpPr>
        <p:spPr>
          <a:xfrm>
            <a:off x="6883499" y="6107486"/>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400" b="1">
                <a:solidFill>
                  <a:schemeClr val="tx1">
                    <a:lumMod val="75000"/>
                    <a:lumOff val="25000"/>
                  </a:schemeClr>
                </a:solidFill>
                <a:latin typeface="Century Gothic"/>
              </a:rPr>
              <a:t>Protect Our Aquifer </a:t>
            </a:r>
            <a:endParaRPr lang="en-US" sz="1400" b="1">
              <a:solidFill>
                <a:schemeClr val="tx1">
                  <a:lumMod val="75000"/>
                  <a:lumOff val="25000"/>
                </a:schemeClr>
              </a:solidFill>
            </a:endParaRPr>
          </a:p>
        </p:txBody>
      </p:sp>
      <p:sp>
        <p:nvSpPr>
          <p:cNvPr id="7" name="Text Placeholder 5">
            <a:extLst>
              <a:ext uri="{FF2B5EF4-FFF2-40B4-BE49-F238E27FC236}">
                <a16:creationId xmlns:a16="http://schemas.microsoft.com/office/drawing/2014/main" id="{8E873828-CE6C-4703-BD0B-1EAC4C79084E}"/>
              </a:ext>
            </a:extLst>
          </p:cNvPr>
          <p:cNvSpPr txBox="1">
            <a:spLocks/>
          </p:cNvSpPr>
          <p:nvPr/>
        </p:nvSpPr>
        <p:spPr>
          <a:xfrm>
            <a:off x="371437" y="854997"/>
            <a:ext cx="6115965" cy="55135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The Thriving Index identifies areas to prioritize for conservation </a:t>
            </a:r>
            <a:endParaRPr lang="en-US" sz="24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POA will use the Thriving Index and expanded knowledge of groundwater recharge factors to inform local policy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Protection of thriving forested areas, especially apparent with increasing trends of deforestation and land development, can be supported with the Thriving Index </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ea typeface="Calibri"/>
              <a:cs typeface="Calibri" panose="020F0502020204030204"/>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457200" lvl="1"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cs typeface="Calibri"/>
            </a:endParaRPr>
          </a:p>
          <a:p>
            <a:pPr marL="457200" lvl="1" indent="0">
              <a:lnSpc>
                <a:spcPct val="100000"/>
              </a:lnSpc>
              <a:spcBef>
                <a:spcPts val="0"/>
              </a:spcBef>
              <a:spcAft>
                <a:spcPts val="600"/>
              </a:spcAft>
              <a:buNone/>
            </a:pPr>
            <a:endParaRPr lang="en-US"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4233240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C8A729-6CC8-47B2-8478-2331EACBE788}"/>
              </a:ext>
            </a:extLst>
          </p:cNvPr>
          <p:cNvSpPr txBox="1">
            <a:spLocks/>
          </p:cNvSpPr>
          <p:nvPr/>
        </p:nvSpPr>
        <p:spPr>
          <a:xfrm>
            <a:off x="373511" y="232656"/>
            <a:ext cx="6686225" cy="66840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ERRORS &amp; UNCERTAINTIES</a:t>
            </a:r>
            <a:endParaRPr lang="en-US"/>
          </a:p>
        </p:txBody>
      </p:sp>
      <p:sp>
        <p:nvSpPr>
          <p:cNvPr id="45" name="Google Shape;323;g6f552a9b71_0_11">
            <a:extLst>
              <a:ext uri="{FF2B5EF4-FFF2-40B4-BE49-F238E27FC236}">
                <a16:creationId xmlns:a16="http://schemas.microsoft.com/office/drawing/2014/main" id="{CEC1FB7A-2716-46B2-8EE4-29EE451312A7}"/>
              </a:ext>
            </a:extLst>
          </p:cNvPr>
          <p:cNvSpPr/>
          <p:nvPr/>
        </p:nvSpPr>
        <p:spPr>
          <a:xfrm>
            <a:off x="1689805" y="961806"/>
            <a:ext cx="8816418" cy="5044448"/>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sp>
        <p:nvSpPr>
          <p:cNvPr id="2" name="Text Placeholder 5">
            <a:extLst>
              <a:ext uri="{FF2B5EF4-FFF2-40B4-BE49-F238E27FC236}">
                <a16:creationId xmlns:a16="http://schemas.microsoft.com/office/drawing/2014/main" id="{07BA4AD9-1BA8-4114-B8F9-680262791BA3}"/>
              </a:ext>
            </a:extLst>
          </p:cNvPr>
          <p:cNvSpPr txBox="1">
            <a:spLocks/>
          </p:cNvSpPr>
          <p:nvPr/>
        </p:nvSpPr>
        <p:spPr>
          <a:xfrm>
            <a:off x="1973908" y="1204056"/>
            <a:ext cx="8240713" cy="480265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Potential </a:t>
            </a:r>
            <a:r>
              <a:rPr lang="en-US" sz="2400" b="1" dirty="0">
                <a:solidFill>
                  <a:schemeClr val="tx1">
                    <a:lumMod val="75000"/>
                    <a:lumOff val="25000"/>
                  </a:schemeClr>
                </a:solidFill>
                <a:latin typeface="Century Gothic"/>
              </a:rPr>
              <a:t>sensor error</a:t>
            </a:r>
            <a:r>
              <a:rPr lang="en-US" sz="2400" dirty="0">
                <a:solidFill>
                  <a:schemeClr val="tx1">
                    <a:lumMod val="75000"/>
                    <a:lumOff val="25000"/>
                  </a:schemeClr>
                </a:solidFill>
                <a:latin typeface="Century Gothic"/>
              </a:rPr>
              <a:t> producing bad pixels in ET/PET datasets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cs typeface="Calibri" panose="020F0502020204030204"/>
              </a:rPr>
              <a:t>Effects of </a:t>
            </a:r>
            <a:r>
              <a:rPr lang="en-US" sz="2400" b="1" dirty="0">
                <a:solidFill>
                  <a:schemeClr val="tx1">
                    <a:lumMod val="75000"/>
                    <a:lumOff val="25000"/>
                  </a:schemeClr>
                </a:solidFill>
                <a:latin typeface="Century Gothic"/>
                <a:cs typeface="Calibri" panose="020F0502020204030204"/>
              </a:rPr>
              <a:t>seasonality</a:t>
            </a:r>
            <a:r>
              <a:rPr lang="en-US" sz="2400" dirty="0">
                <a:solidFill>
                  <a:schemeClr val="tx1">
                    <a:lumMod val="75000"/>
                    <a:lumOff val="25000"/>
                  </a:schemeClr>
                </a:solidFill>
                <a:latin typeface="Century Gothic"/>
                <a:cs typeface="Calibri" panose="020F0502020204030204"/>
              </a:rPr>
              <a:t> not adequately represented within annually averaged data</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cs typeface="Calibri" panose="020F0502020204030204"/>
              </a:rPr>
              <a:t>Utilizing a climatological average to </a:t>
            </a:r>
            <a:r>
              <a:rPr lang="en-US" sz="2400" b="1" dirty="0">
                <a:solidFill>
                  <a:schemeClr val="tx1">
                    <a:lumMod val="75000"/>
                    <a:lumOff val="25000"/>
                  </a:schemeClr>
                </a:solidFill>
                <a:latin typeface="Century Gothic"/>
                <a:cs typeface="Calibri" panose="020F0502020204030204"/>
              </a:rPr>
              <a:t>gap fill</a:t>
            </a:r>
            <a:r>
              <a:rPr lang="en-US" sz="2400" dirty="0">
                <a:solidFill>
                  <a:schemeClr val="tx1">
                    <a:lumMod val="75000"/>
                    <a:lumOff val="25000"/>
                  </a:schemeClr>
                </a:solidFill>
                <a:latin typeface="Century Gothic"/>
                <a:cs typeface="Calibri" panose="020F0502020204030204"/>
              </a:rPr>
              <a:t> precipitation data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cs typeface="Calibri" panose="020F0502020204030204"/>
              </a:rPr>
              <a:t>Assumption that the </a:t>
            </a:r>
            <a:r>
              <a:rPr lang="en-US" sz="2400" b="1" dirty="0">
                <a:solidFill>
                  <a:schemeClr val="tx1">
                    <a:lumMod val="75000"/>
                    <a:lumOff val="25000"/>
                  </a:schemeClr>
                </a:solidFill>
                <a:latin typeface="Century Gothic"/>
                <a:cs typeface="Calibri" panose="020F0502020204030204"/>
              </a:rPr>
              <a:t>generalized classifications</a:t>
            </a:r>
            <a:r>
              <a:rPr lang="en-US" sz="2400" dirty="0">
                <a:solidFill>
                  <a:schemeClr val="tx1">
                    <a:lumMod val="75000"/>
                    <a:lumOff val="25000"/>
                  </a:schemeClr>
                </a:solidFill>
                <a:latin typeface="Century Gothic"/>
                <a:cs typeface="Calibri" panose="020F0502020204030204"/>
              </a:rPr>
              <a:t> in the NLCD dataset are adequately representative of our study area</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4DAEB3"/>
              </a:buClr>
              <a:buNone/>
            </a:pPr>
            <a:r>
              <a:rPr lang="en-US" sz="2400" dirty="0">
                <a:solidFill>
                  <a:schemeClr val="tx1">
                    <a:lumMod val="75000"/>
                    <a:lumOff val="25000"/>
                  </a:schemeClr>
                </a:solidFill>
                <a:latin typeface="Century Gothic"/>
              </a:rPr>
              <a:t>      </a:t>
            </a:r>
            <a:endParaRPr lang="en-US" sz="2400" dirty="0">
              <a:solidFill>
                <a:schemeClr val="tx1">
                  <a:lumMod val="75000"/>
                  <a:lumOff val="25000"/>
                </a:schemeClr>
              </a:solidFill>
              <a:latin typeface="Calibri" panose="020F0502020204030204"/>
              <a:cs typeface="Calibri" panose="020F0502020204030204"/>
            </a:endParaRPr>
          </a:p>
          <a:p>
            <a:pPr marL="0" indent="0">
              <a:lnSpc>
                <a:spcPct val="100000"/>
              </a:lnSpc>
              <a:spcBef>
                <a:spcPts val="0"/>
              </a:spcBef>
              <a:spcAft>
                <a:spcPts val="600"/>
              </a:spcAft>
              <a:buClr>
                <a:srgbClr val="4DAEB3"/>
              </a:buClr>
              <a:buNone/>
            </a:pPr>
            <a:endParaRPr lang="en-US" sz="2400" dirty="0">
              <a:solidFill>
                <a:schemeClr val="tx1">
                  <a:lumMod val="75000"/>
                  <a:lumOff val="25000"/>
                </a:schemeClr>
              </a:solidFill>
              <a:latin typeface="Century Gothic"/>
              <a:cs typeface="Calibri"/>
            </a:endParaRPr>
          </a:p>
          <a:p>
            <a:pPr marL="0" indent="0">
              <a:lnSpc>
                <a:spcPct val="100000"/>
              </a:lnSpc>
              <a:spcBef>
                <a:spcPts val="0"/>
              </a:spcBef>
              <a:spcAft>
                <a:spcPts val="600"/>
              </a:spcAft>
              <a:buNone/>
            </a:pPr>
            <a:endParaRPr lang="en-US" sz="24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457200" lvl="1"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cs typeface="Calibri"/>
            </a:endParaRPr>
          </a:p>
          <a:p>
            <a:pPr marL="457200" lvl="1" indent="0">
              <a:lnSpc>
                <a:spcPct val="100000"/>
              </a:lnSpc>
              <a:spcBef>
                <a:spcPts val="0"/>
              </a:spcBef>
              <a:spcAft>
                <a:spcPts val="600"/>
              </a:spcAft>
              <a:buNone/>
            </a:pPr>
            <a:endParaRPr lang="en-US"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4203615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41720B2-99A9-49E4-BFA6-C6198682A6D5}"/>
              </a:ext>
            </a:extLst>
          </p:cNvPr>
          <p:cNvSpPr/>
          <p:nvPr/>
        </p:nvSpPr>
        <p:spPr>
          <a:xfrm>
            <a:off x="1406410" y="1165239"/>
            <a:ext cx="1411083" cy="1410314"/>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10" name="Oval 9">
            <a:extLst>
              <a:ext uri="{FF2B5EF4-FFF2-40B4-BE49-F238E27FC236}">
                <a16:creationId xmlns:a16="http://schemas.microsoft.com/office/drawing/2014/main" id="{BE3E2BC4-07A2-45E8-AA4E-89005FA43EF5}"/>
              </a:ext>
            </a:extLst>
          </p:cNvPr>
          <p:cNvSpPr/>
          <p:nvPr/>
        </p:nvSpPr>
        <p:spPr>
          <a:xfrm>
            <a:off x="1400557" y="3018654"/>
            <a:ext cx="1411083" cy="1410314"/>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8" name="Oval 7">
            <a:extLst>
              <a:ext uri="{FF2B5EF4-FFF2-40B4-BE49-F238E27FC236}">
                <a16:creationId xmlns:a16="http://schemas.microsoft.com/office/drawing/2014/main" id="{184B8655-FBD9-47FB-A29F-8FB961669818}"/>
              </a:ext>
            </a:extLst>
          </p:cNvPr>
          <p:cNvSpPr/>
          <p:nvPr/>
        </p:nvSpPr>
        <p:spPr>
          <a:xfrm>
            <a:off x="1405232" y="4755400"/>
            <a:ext cx="1411083" cy="1410314"/>
          </a:xfrm>
          <a:prstGeom prst="ellipse">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6E99"/>
              </a:solidFill>
              <a:cs typeface="Calibri"/>
            </a:endParaRPr>
          </a:p>
        </p:txBody>
      </p:sp>
      <p:sp>
        <p:nvSpPr>
          <p:cNvPr id="3" name="Title 1">
            <a:extLst>
              <a:ext uri="{FF2B5EF4-FFF2-40B4-BE49-F238E27FC236}">
                <a16:creationId xmlns:a16="http://schemas.microsoft.com/office/drawing/2014/main" id="{C989523F-0D27-45AC-A552-18567CB834D0}"/>
              </a:ext>
            </a:extLst>
          </p:cNvPr>
          <p:cNvSpPr txBox="1">
            <a:spLocks/>
          </p:cNvSpPr>
          <p:nvPr/>
        </p:nvSpPr>
        <p:spPr>
          <a:xfrm>
            <a:off x="364331" y="176212"/>
            <a:ext cx="653757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FUTURE WORK </a:t>
            </a:r>
            <a:endParaRPr lang="en-US"/>
          </a:p>
        </p:txBody>
      </p:sp>
      <p:pic>
        <p:nvPicPr>
          <p:cNvPr id="2" name="Graphic 3" descr="Map with pin with solid fill">
            <a:extLst>
              <a:ext uri="{FF2B5EF4-FFF2-40B4-BE49-F238E27FC236}">
                <a16:creationId xmlns:a16="http://schemas.microsoft.com/office/drawing/2014/main" id="{E555A7BA-E0F4-478E-B929-17AF0F9B82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1545" y="3020962"/>
            <a:ext cx="1172498" cy="1184788"/>
          </a:xfrm>
          <a:prstGeom prst="rect">
            <a:avLst/>
          </a:prstGeom>
        </p:spPr>
      </p:pic>
      <p:pic>
        <p:nvPicPr>
          <p:cNvPr id="5" name="Graphic 5" descr="Supply And Demand with solid fill">
            <a:extLst>
              <a:ext uri="{FF2B5EF4-FFF2-40B4-BE49-F238E27FC236}">
                <a16:creationId xmlns:a16="http://schemas.microsoft.com/office/drawing/2014/main" id="{705C5F5F-43C0-469E-81D6-2C90B2A3C3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3087" y="4856028"/>
            <a:ext cx="1098756" cy="1111046"/>
          </a:xfrm>
          <a:prstGeom prst="rect">
            <a:avLst/>
          </a:prstGeom>
        </p:spPr>
      </p:pic>
      <p:pic>
        <p:nvPicPr>
          <p:cNvPr id="6" name="Graphic 6" descr="Adhesive Bandage with solid fill">
            <a:extLst>
              <a:ext uri="{FF2B5EF4-FFF2-40B4-BE49-F238E27FC236}">
                <a16:creationId xmlns:a16="http://schemas.microsoft.com/office/drawing/2014/main" id="{CD8F091D-A90A-4E8C-922A-A4ACB305D1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8116" y="1327320"/>
            <a:ext cx="1074175" cy="1074175"/>
          </a:xfrm>
          <a:prstGeom prst="rect">
            <a:avLst/>
          </a:prstGeom>
        </p:spPr>
      </p:pic>
      <p:sp>
        <p:nvSpPr>
          <p:cNvPr id="13" name="TextBox 12">
            <a:extLst>
              <a:ext uri="{FF2B5EF4-FFF2-40B4-BE49-F238E27FC236}">
                <a16:creationId xmlns:a16="http://schemas.microsoft.com/office/drawing/2014/main" id="{42DA7653-AC05-4978-A37E-5547A79C49AC}"/>
              </a:ext>
            </a:extLst>
          </p:cNvPr>
          <p:cNvSpPr txBox="1"/>
          <p:nvPr/>
        </p:nvSpPr>
        <p:spPr>
          <a:xfrm>
            <a:off x="2966167" y="1408770"/>
            <a:ext cx="70712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404040"/>
                </a:solidFill>
                <a:latin typeface="Century Gothic"/>
                <a:cs typeface="Segoe UI"/>
              </a:rPr>
              <a:t>Examine </a:t>
            </a:r>
            <a:r>
              <a:rPr lang="en-US" sz="2400" dirty="0">
                <a:solidFill>
                  <a:schemeClr val="tx1">
                    <a:lumMod val="75000"/>
                    <a:lumOff val="25000"/>
                  </a:schemeClr>
                </a:solidFill>
                <a:latin typeface="Century Gothic"/>
                <a:ea typeface="+mn-lt"/>
                <a:cs typeface="Segoe UI"/>
              </a:rPr>
              <a:t>groundwater</a:t>
            </a:r>
            <a:r>
              <a:rPr lang="en-US" sz="2400" dirty="0">
                <a:solidFill>
                  <a:srgbClr val="404040"/>
                </a:solidFill>
                <a:latin typeface="Century Gothic"/>
                <a:cs typeface="Segoe UI"/>
              </a:rPr>
              <a:t> recharge factors on </a:t>
            </a:r>
            <a:r>
              <a:rPr lang="en-US" sz="2400" b="1" dirty="0">
                <a:solidFill>
                  <a:srgbClr val="236F99"/>
                </a:solidFill>
                <a:latin typeface="Century Gothic"/>
                <a:cs typeface="Segoe UI"/>
              </a:rPr>
              <a:t>shorter-term scales</a:t>
            </a:r>
            <a:r>
              <a:rPr lang="en-US" sz="2400" dirty="0">
                <a:solidFill>
                  <a:srgbClr val="404040"/>
                </a:solidFill>
                <a:latin typeface="Century Gothic"/>
                <a:cs typeface="Segoe UI"/>
              </a:rPr>
              <a:t> to assess response to climate events</a:t>
            </a:r>
          </a:p>
        </p:txBody>
      </p:sp>
      <p:sp>
        <p:nvSpPr>
          <p:cNvPr id="16" name="TextBox 15">
            <a:extLst>
              <a:ext uri="{FF2B5EF4-FFF2-40B4-BE49-F238E27FC236}">
                <a16:creationId xmlns:a16="http://schemas.microsoft.com/office/drawing/2014/main" id="{5E6BD720-FF86-4800-83C1-A977EAC1F310}"/>
              </a:ext>
            </a:extLst>
          </p:cNvPr>
          <p:cNvSpPr txBox="1"/>
          <p:nvPr/>
        </p:nvSpPr>
        <p:spPr>
          <a:xfrm>
            <a:off x="2964246" y="3023909"/>
            <a:ext cx="75475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404040"/>
                </a:solidFill>
                <a:latin typeface="Century Gothic"/>
                <a:cs typeface="Segoe UI"/>
              </a:rPr>
              <a:t>Employ </a:t>
            </a:r>
            <a:r>
              <a:rPr lang="en-US" sz="2400" b="1" dirty="0">
                <a:solidFill>
                  <a:srgbClr val="236F99"/>
                </a:solidFill>
                <a:latin typeface="Century Gothic"/>
                <a:cs typeface="Segoe UI"/>
              </a:rPr>
              <a:t>finer-scaled ECOSTRESS data</a:t>
            </a:r>
            <a:r>
              <a:rPr lang="en-US" sz="2400" dirty="0">
                <a:solidFill>
                  <a:srgbClr val="404040"/>
                </a:solidFill>
                <a:latin typeface="Century Gothic"/>
                <a:cs typeface="Segoe UI"/>
              </a:rPr>
              <a:t> to observe groundwater recharge factors over shorter timescales and smaller areas</a:t>
            </a:r>
          </a:p>
        </p:txBody>
      </p:sp>
      <p:sp>
        <p:nvSpPr>
          <p:cNvPr id="17" name="TextBox 16">
            <a:extLst>
              <a:ext uri="{FF2B5EF4-FFF2-40B4-BE49-F238E27FC236}">
                <a16:creationId xmlns:a16="http://schemas.microsoft.com/office/drawing/2014/main" id="{4FFBF018-1A2B-4247-9B42-03B0D2C12ABB}"/>
              </a:ext>
            </a:extLst>
          </p:cNvPr>
          <p:cNvSpPr txBox="1"/>
          <p:nvPr/>
        </p:nvSpPr>
        <p:spPr>
          <a:xfrm>
            <a:off x="3082301" y="4860417"/>
            <a:ext cx="70712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404040"/>
                </a:solidFill>
                <a:latin typeface="Century Gothic"/>
                <a:cs typeface="Segoe UI"/>
              </a:rPr>
              <a:t>Validate Earth observations with </a:t>
            </a:r>
            <a:r>
              <a:rPr lang="en-US" sz="2400" b="1" dirty="0">
                <a:solidFill>
                  <a:srgbClr val="236F99"/>
                </a:solidFill>
                <a:latin typeface="Century Gothic"/>
                <a:cs typeface="Segoe UI"/>
              </a:rPr>
              <a:t>in-situ data</a:t>
            </a:r>
            <a:r>
              <a:rPr lang="en-US" sz="2400" dirty="0">
                <a:solidFill>
                  <a:srgbClr val="404040"/>
                </a:solidFill>
                <a:latin typeface="Century Gothic"/>
                <a:cs typeface="Segoe UI"/>
              </a:rPr>
              <a:t> from well data, precipitation gauges, and flux towers for evapotranspiration</a:t>
            </a:r>
          </a:p>
        </p:txBody>
      </p:sp>
    </p:spTree>
    <p:extLst>
      <p:ext uri="{BB962C8B-B14F-4D97-AF65-F5344CB8AC3E}">
        <p14:creationId xmlns:p14="http://schemas.microsoft.com/office/powerpoint/2010/main" val="4200022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3;g6f552a9b71_0_11">
            <a:extLst>
              <a:ext uri="{FF2B5EF4-FFF2-40B4-BE49-F238E27FC236}">
                <a16:creationId xmlns:a16="http://schemas.microsoft.com/office/drawing/2014/main" id="{556771F4-0878-40C7-9127-F86B027F9A89}"/>
              </a:ext>
            </a:extLst>
          </p:cNvPr>
          <p:cNvSpPr/>
          <p:nvPr/>
        </p:nvSpPr>
        <p:spPr>
          <a:xfrm>
            <a:off x="1687092" y="1100802"/>
            <a:ext cx="8815894" cy="5061573"/>
          </a:xfrm>
          <a:prstGeom prst="roundRect">
            <a:avLst>
              <a:gd name="adj" fmla="val 16667"/>
            </a:avLst>
          </a:prstGeom>
          <a:solidFill>
            <a:srgbClr val="54AEB2">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a:solidFill>
                <a:schemeClr val="tx1">
                  <a:lumMod val="75000"/>
                  <a:lumOff val="25000"/>
                </a:schemeClr>
              </a:solidFill>
              <a:highlight>
                <a:srgbClr val="379CC3"/>
              </a:highlight>
              <a:latin typeface="Century Gothic"/>
              <a:ea typeface="+mn-lt"/>
              <a:cs typeface="Arial"/>
            </a:endParaRPr>
          </a:p>
          <a:p>
            <a:pPr marL="285750" indent="-285750">
              <a:buChar char="•"/>
            </a:pPr>
            <a:endParaRPr lang="en-US" sz="1400">
              <a:solidFill>
                <a:schemeClr val="tx1">
                  <a:lumMod val="75000"/>
                  <a:lumOff val="25000"/>
                </a:schemeClr>
              </a:solidFill>
              <a:highlight>
                <a:srgbClr val="379CC3"/>
              </a:highlight>
              <a:latin typeface="Century Gothic"/>
              <a:ea typeface="+mn-lt"/>
              <a:cs typeface="Arial"/>
            </a:endParaRPr>
          </a:p>
        </p:txBody>
      </p:sp>
      <p:sp>
        <p:nvSpPr>
          <p:cNvPr id="2" name="TextBox 1">
            <a:extLst>
              <a:ext uri="{FF2B5EF4-FFF2-40B4-BE49-F238E27FC236}">
                <a16:creationId xmlns:a16="http://schemas.microsoft.com/office/drawing/2014/main" id="{369AEF98-ED45-4151-8FEA-F9045270671C}"/>
              </a:ext>
            </a:extLst>
          </p:cNvPr>
          <p:cNvSpPr txBox="1"/>
          <p:nvPr/>
        </p:nvSpPr>
        <p:spPr>
          <a:xfrm>
            <a:off x="2145258" y="1146269"/>
            <a:ext cx="8070307" cy="64735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Partners:</a:t>
            </a:r>
            <a:endParaRPr lang="en-US" sz="2000" dirty="0">
              <a:solidFill>
                <a:schemeClr val="tx1">
                  <a:lumMod val="75000"/>
                  <a:lumOff val="25000"/>
                </a:schemeClr>
              </a:solidFill>
              <a:ea typeface="+mn-lt"/>
              <a:cs typeface="+mn-lt"/>
            </a:endParaRPr>
          </a:p>
          <a:p>
            <a:pPr marL="285750" indent="-285750">
              <a:buFont typeface="Arial"/>
              <a:buChar char="•"/>
            </a:pPr>
            <a:r>
              <a:rPr lang="en-US" dirty="0">
                <a:solidFill>
                  <a:schemeClr val="tx1">
                    <a:lumMod val="75000"/>
                    <a:lumOff val="25000"/>
                  </a:schemeClr>
                </a:solidFill>
                <a:latin typeface="Century Gothic"/>
                <a:ea typeface="+mn-lt"/>
                <a:cs typeface="+mn-lt"/>
              </a:rPr>
              <a:t>Protect Our Aquifer (POA)</a:t>
            </a:r>
          </a:p>
          <a:p>
            <a:pPr marL="742950" lvl="1" indent="-285750">
              <a:buFont typeface="Arial"/>
              <a:buChar char="•"/>
            </a:pPr>
            <a:r>
              <a:rPr lang="en-US" dirty="0">
                <a:solidFill>
                  <a:schemeClr val="tx1">
                    <a:lumMod val="75000"/>
                    <a:lumOff val="25000"/>
                  </a:schemeClr>
                </a:solidFill>
                <a:latin typeface="Century Gothic"/>
                <a:ea typeface="+mn-lt"/>
                <a:cs typeface="+mn-lt"/>
              </a:rPr>
              <a:t>Sarah Houston- Executive Director</a:t>
            </a:r>
          </a:p>
          <a:p>
            <a:pPr marL="742950" lvl="1" indent="-285750">
              <a:buFont typeface="Arial"/>
              <a:buChar char="•"/>
            </a:pPr>
            <a:r>
              <a:rPr lang="en-US" dirty="0">
                <a:solidFill>
                  <a:schemeClr val="tx1">
                    <a:lumMod val="75000"/>
                    <a:lumOff val="25000"/>
                  </a:schemeClr>
                </a:solidFill>
                <a:latin typeface="Century Gothic"/>
                <a:cs typeface="Calibri" panose="020F0502020204030204"/>
              </a:rPr>
              <a:t>Ward Archer – President</a:t>
            </a:r>
          </a:p>
          <a:p>
            <a:pPr marL="742950" lvl="1" indent="-285750">
              <a:buFont typeface="Arial"/>
              <a:buChar char="•"/>
            </a:pPr>
            <a:r>
              <a:rPr lang="en-US" dirty="0">
                <a:solidFill>
                  <a:schemeClr val="tx1">
                    <a:lumMod val="75000"/>
                    <a:lumOff val="25000"/>
                  </a:schemeClr>
                </a:solidFill>
                <a:latin typeface="Century Gothic"/>
                <a:cs typeface="Calibri" panose="020F0502020204030204"/>
              </a:rPr>
              <a:t>Jim </a:t>
            </a:r>
            <a:r>
              <a:rPr lang="en-US" dirty="0" err="1">
                <a:solidFill>
                  <a:schemeClr val="tx1">
                    <a:lumMod val="75000"/>
                    <a:lumOff val="25000"/>
                  </a:schemeClr>
                </a:solidFill>
                <a:latin typeface="Century Gothic"/>
                <a:cs typeface="Calibri" panose="020F0502020204030204"/>
              </a:rPr>
              <a:t>Kovarik</a:t>
            </a:r>
            <a:r>
              <a:rPr lang="en-US" dirty="0">
                <a:solidFill>
                  <a:schemeClr val="tx1">
                    <a:lumMod val="75000"/>
                    <a:lumOff val="25000"/>
                  </a:schemeClr>
                </a:solidFill>
                <a:latin typeface="Century Gothic"/>
                <a:cs typeface="Calibri" panose="020F0502020204030204"/>
              </a:rPr>
              <a:t> – Board Member</a:t>
            </a:r>
          </a:p>
          <a:p>
            <a:pPr marL="742950" lvl="1" indent="-285750">
              <a:buFont typeface="Arial"/>
              <a:buChar char="•"/>
            </a:pPr>
            <a:endParaRPr lang="en-US" dirty="0">
              <a:solidFill>
                <a:schemeClr val="tx1">
                  <a:lumMod val="75000"/>
                  <a:lumOff val="25000"/>
                </a:schemeClr>
              </a:solidFill>
              <a:latin typeface="Century Gothic"/>
              <a:cs typeface="Calibri" panose="020F0502020204030204"/>
            </a:endParaRPr>
          </a:p>
          <a:p>
            <a:r>
              <a:rPr lang="en-US" sz="2000" b="1" dirty="0">
                <a:solidFill>
                  <a:schemeClr val="tx1">
                    <a:lumMod val="75000"/>
                    <a:lumOff val="25000"/>
                  </a:schemeClr>
                </a:solidFill>
                <a:latin typeface="Century Gothic"/>
              </a:rPr>
              <a:t>Science Advisor:</a:t>
            </a:r>
            <a:endParaRPr lang="en-US" sz="2000" dirty="0">
              <a:solidFill>
                <a:schemeClr val="tx1">
                  <a:lumMod val="75000"/>
                  <a:lumOff val="25000"/>
                </a:schemeClr>
              </a:solidFill>
              <a:ea typeface="+mn-lt"/>
              <a:cs typeface="+mn-lt"/>
            </a:endParaRPr>
          </a:p>
          <a:p>
            <a:pPr marL="742950" lvl="1" indent="-285750">
              <a:lnSpc>
                <a:spcPct val="90000"/>
              </a:lnSpc>
              <a:spcBef>
                <a:spcPts val="1000"/>
              </a:spcBef>
              <a:buFont typeface="Arial"/>
              <a:buChar char="•"/>
            </a:pPr>
            <a:r>
              <a:rPr lang="en-US" dirty="0">
                <a:solidFill>
                  <a:schemeClr val="tx1">
                    <a:lumMod val="75000"/>
                    <a:lumOff val="25000"/>
                  </a:schemeClr>
                </a:solidFill>
                <a:latin typeface="Century Gothic"/>
                <a:ea typeface="+mn-lt"/>
                <a:cs typeface="+mn-lt"/>
              </a:rPr>
              <a:t>Madeleine </a:t>
            </a:r>
            <a:r>
              <a:rPr lang="en-US" dirty="0" err="1">
                <a:solidFill>
                  <a:schemeClr val="tx1">
                    <a:lumMod val="75000"/>
                    <a:lumOff val="25000"/>
                  </a:schemeClr>
                </a:solidFill>
                <a:latin typeface="Century Gothic"/>
                <a:ea typeface="+mn-lt"/>
                <a:cs typeface="+mn-lt"/>
              </a:rPr>
              <a:t>Pascolini</a:t>
            </a:r>
            <a:r>
              <a:rPr lang="en-US" dirty="0">
                <a:solidFill>
                  <a:schemeClr val="tx1">
                    <a:lumMod val="75000"/>
                    <a:lumOff val="25000"/>
                  </a:schemeClr>
                </a:solidFill>
                <a:latin typeface="Century Gothic"/>
                <a:ea typeface="+mn-lt"/>
                <a:cs typeface="+mn-lt"/>
              </a:rPr>
              <a:t>-Campbell (NASA Jet Propulsion Laboratory, California Institute of Technology)</a:t>
            </a:r>
          </a:p>
          <a:p>
            <a:pPr marL="742950" lvl="1" indent="-285750">
              <a:lnSpc>
                <a:spcPct val="90000"/>
              </a:lnSpc>
              <a:spcBef>
                <a:spcPts val="1000"/>
              </a:spcBef>
              <a:buFont typeface="Arial"/>
              <a:buChar char="•"/>
            </a:pPr>
            <a:r>
              <a:rPr lang="en-US" dirty="0">
                <a:solidFill>
                  <a:schemeClr val="tx1">
                    <a:lumMod val="75000"/>
                    <a:lumOff val="25000"/>
                  </a:schemeClr>
                </a:solidFill>
                <a:latin typeface="Century Gothic"/>
                <a:ea typeface="+mn-lt"/>
                <a:cs typeface="+mn-lt"/>
              </a:rPr>
              <a:t>Kerry </a:t>
            </a:r>
            <a:r>
              <a:rPr lang="en-US" dirty="0" err="1">
                <a:solidFill>
                  <a:schemeClr val="tx1">
                    <a:lumMod val="75000"/>
                    <a:lumOff val="25000"/>
                  </a:schemeClr>
                </a:solidFill>
                <a:latin typeface="Century Gothic"/>
                <a:ea typeface="+mn-lt"/>
                <a:cs typeface="+mn-lt"/>
              </a:rPr>
              <a:t>Cawse</a:t>
            </a:r>
            <a:r>
              <a:rPr lang="en-US" dirty="0">
                <a:solidFill>
                  <a:schemeClr val="tx1">
                    <a:lumMod val="75000"/>
                    <a:lumOff val="25000"/>
                  </a:schemeClr>
                </a:solidFill>
                <a:latin typeface="Century Gothic"/>
                <a:ea typeface="+mn-lt"/>
                <a:cs typeface="+mn-lt"/>
              </a:rPr>
              <a:t>-Nicholson (NASA Jet Propulsion Laboratory, California Institute of Technology)</a:t>
            </a:r>
            <a:endParaRPr lang="en-US" dirty="0">
              <a:solidFill>
                <a:schemeClr val="tx1">
                  <a:lumMod val="75000"/>
                  <a:lumOff val="25000"/>
                </a:schemeClr>
              </a:solidFill>
              <a:latin typeface="Calibri" panose="020F0502020204030204"/>
              <a:ea typeface="+mn-lt"/>
              <a:cs typeface="+mn-lt"/>
            </a:endParaRPr>
          </a:p>
          <a:p>
            <a:pPr marL="742950" lvl="1" indent="-285750">
              <a:lnSpc>
                <a:spcPct val="90000"/>
              </a:lnSpc>
              <a:spcBef>
                <a:spcPts val="1000"/>
              </a:spcBef>
              <a:buFont typeface="Arial"/>
              <a:buChar char="•"/>
            </a:pPr>
            <a:r>
              <a:rPr lang="en-US" dirty="0">
                <a:solidFill>
                  <a:schemeClr val="tx1">
                    <a:lumMod val="75000"/>
                    <a:lumOff val="25000"/>
                  </a:schemeClr>
                </a:solidFill>
                <a:latin typeface="Century Gothic"/>
                <a:ea typeface="+mn-lt"/>
                <a:cs typeface="+mn-lt"/>
              </a:rPr>
              <a:t>Benjamin Holt (NASA Jet Propulsion Laboratory, California Institute of Technology)</a:t>
            </a:r>
            <a:endParaRPr lang="en-US" dirty="0">
              <a:solidFill>
                <a:schemeClr val="tx1">
                  <a:lumMod val="75000"/>
                  <a:lumOff val="25000"/>
                </a:schemeClr>
              </a:solidFill>
              <a:latin typeface="Calibri" panose="020F0502020204030204"/>
              <a:ea typeface="+mn-lt"/>
              <a:cs typeface="+mn-lt"/>
            </a:endParaRPr>
          </a:p>
          <a:p>
            <a:pPr marL="742950" lvl="1" indent="-285750">
              <a:lnSpc>
                <a:spcPct val="90000"/>
              </a:lnSpc>
              <a:spcBef>
                <a:spcPts val="1000"/>
              </a:spcBef>
              <a:buFont typeface="Arial"/>
              <a:buChar char="•"/>
            </a:pPr>
            <a:endParaRPr lang="en-US" dirty="0">
              <a:solidFill>
                <a:schemeClr val="tx1">
                  <a:lumMod val="75000"/>
                  <a:lumOff val="25000"/>
                </a:schemeClr>
              </a:solidFill>
              <a:latin typeface="Century Gothic"/>
              <a:cs typeface="Calibri" panose="020F0502020204030204"/>
            </a:endParaRPr>
          </a:p>
          <a:p>
            <a:r>
              <a:rPr lang="en-US" sz="2000" b="1" dirty="0">
                <a:solidFill>
                  <a:schemeClr val="tx1">
                    <a:lumMod val="75000"/>
                    <a:lumOff val="25000"/>
                  </a:schemeClr>
                </a:solidFill>
                <a:latin typeface="Century Gothic"/>
                <a:cs typeface="Calibri" panose="020F0502020204030204"/>
              </a:rPr>
              <a:t>NASA DEVELOP:</a:t>
            </a:r>
            <a:endParaRPr lang="en-US" sz="2000" dirty="0">
              <a:solidFill>
                <a:schemeClr val="tx1">
                  <a:lumMod val="75000"/>
                  <a:lumOff val="25000"/>
                </a:schemeClr>
              </a:solidFill>
              <a:ea typeface="+mn-lt"/>
              <a:cs typeface="+mn-lt"/>
            </a:endParaRPr>
          </a:p>
          <a:p>
            <a:pPr marL="285750" indent="-285750">
              <a:lnSpc>
                <a:spcPct val="90000"/>
              </a:lnSpc>
              <a:spcBef>
                <a:spcPts val="1000"/>
              </a:spcBef>
              <a:buFont typeface="Arial,Sans-Serif"/>
              <a:buChar char="•"/>
            </a:pPr>
            <a:r>
              <a:rPr lang="en-US" sz="2000" dirty="0">
                <a:solidFill>
                  <a:schemeClr val="tx1">
                    <a:lumMod val="75000"/>
                    <a:lumOff val="25000"/>
                  </a:schemeClr>
                </a:solidFill>
                <a:latin typeface="Century Gothic"/>
                <a:cs typeface="Calibri" panose="020F0502020204030204"/>
              </a:rPr>
              <a:t>Erica </a:t>
            </a:r>
            <a:r>
              <a:rPr lang="en-US" sz="2000" dirty="0" err="1">
                <a:solidFill>
                  <a:schemeClr val="tx1">
                    <a:lumMod val="75000"/>
                    <a:lumOff val="25000"/>
                  </a:schemeClr>
                </a:solidFill>
                <a:latin typeface="Century Gothic"/>
                <a:cs typeface="Calibri" panose="020F0502020204030204"/>
              </a:rPr>
              <a:t>Carcelen</a:t>
            </a:r>
            <a:r>
              <a:rPr lang="en-US" sz="2000" dirty="0">
                <a:solidFill>
                  <a:schemeClr val="tx1">
                    <a:lumMod val="75000"/>
                    <a:lumOff val="25000"/>
                  </a:schemeClr>
                </a:solidFill>
                <a:latin typeface="Century Gothic"/>
                <a:cs typeface="Calibri" panose="020F0502020204030204"/>
              </a:rPr>
              <a:t> (NASA DEVELOP JPL Fellow)</a:t>
            </a:r>
            <a:endParaRPr lang="en-US" sz="2000" dirty="0">
              <a:solidFill>
                <a:schemeClr val="tx1">
                  <a:lumMod val="75000"/>
                  <a:lumOff val="25000"/>
                </a:schemeClr>
              </a:solidFill>
              <a:cs typeface="Calibri" panose="020F0502020204030204"/>
            </a:endParaRPr>
          </a:p>
          <a:p>
            <a:pPr>
              <a:lnSpc>
                <a:spcPct val="90000"/>
              </a:lnSpc>
              <a:spcBef>
                <a:spcPts val="1000"/>
              </a:spcBef>
            </a:pPr>
            <a:endParaRPr lang="en-US" dirty="0">
              <a:solidFill>
                <a:schemeClr val="tx1">
                  <a:lumMod val="75000"/>
                  <a:lumOff val="25000"/>
                </a:schemeClr>
              </a:solidFill>
              <a:latin typeface="Century Gothic"/>
              <a:cs typeface="Calibri" panose="020F0502020204030204"/>
            </a:endParaRPr>
          </a:p>
          <a:p>
            <a:pPr>
              <a:lnSpc>
                <a:spcPct val="90000"/>
              </a:lnSpc>
              <a:spcBef>
                <a:spcPts val="1000"/>
              </a:spcBef>
            </a:pPr>
            <a:endParaRPr lang="en-US" b="1" dirty="0">
              <a:solidFill>
                <a:schemeClr val="tx1">
                  <a:lumMod val="75000"/>
                  <a:lumOff val="25000"/>
                </a:schemeClr>
              </a:solidFill>
              <a:latin typeface="Century Gothic"/>
              <a:cs typeface="Calibri" panose="020F0502020204030204"/>
            </a:endParaRPr>
          </a:p>
          <a:p>
            <a:pPr>
              <a:lnSpc>
                <a:spcPct val="90000"/>
              </a:lnSpc>
              <a:spcBef>
                <a:spcPts val="1000"/>
              </a:spcBef>
            </a:pPr>
            <a:endParaRPr lang="en-US" b="1" dirty="0">
              <a:solidFill>
                <a:schemeClr val="tx1">
                  <a:lumMod val="75000"/>
                  <a:lumOff val="25000"/>
                </a:schemeClr>
              </a:solidFill>
              <a:latin typeface="Century Gothic"/>
              <a:cs typeface="Calibri" panose="020F0502020204030204"/>
            </a:endParaRPr>
          </a:p>
          <a:p>
            <a:endParaRPr lang="en-US" b="1"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60828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F5C5D-AE23-435F-8AA1-9DE356E20A5E}"/>
              </a:ext>
            </a:extLst>
          </p:cNvPr>
          <p:cNvSpPr txBox="1">
            <a:spLocks/>
          </p:cNvSpPr>
          <p:nvPr/>
        </p:nvSpPr>
        <p:spPr>
          <a:xfrm>
            <a:off x="266700" y="342900"/>
            <a:ext cx="1005178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Geology of the Mississippi Embayment </a:t>
            </a:r>
            <a:endParaRPr lang="en-US" sz="4000" b="1">
              <a:solidFill>
                <a:srgbClr val="4DAEB3"/>
              </a:solidFill>
              <a:latin typeface="Century Gothic" panose="020B0502020202020204" pitchFamily="34" charset="0"/>
            </a:endParaRPr>
          </a:p>
        </p:txBody>
      </p:sp>
      <p:pic>
        <p:nvPicPr>
          <p:cNvPr id="4" name="Picture 4" descr="Diagram&#10;&#10;Description automatically generated">
            <a:extLst>
              <a:ext uri="{FF2B5EF4-FFF2-40B4-BE49-F238E27FC236}">
                <a16:creationId xmlns:a16="http://schemas.microsoft.com/office/drawing/2014/main" id="{6E5B55B5-F91E-40FA-BF7F-413C972C4E00}"/>
              </a:ext>
            </a:extLst>
          </p:cNvPr>
          <p:cNvPicPr>
            <a:picLocks noChangeAspect="1"/>
          </p:cNvPicPr>
          <p:nvPr/>
        </p:nvPicPr>
        <p:blipFill>
          <a:blip r:embed="rId3"/>
          <a:stretch>
            <a:fillRect/>
          </a:stretch>
        </p:blipFill>
        <p:spPr>
          <a:xfrm>
            <a:off x="6200728" y="1631371"/>
            <a:ext cx="4994563" cy="4004936"/>
          </a:xfrm>
          <a:prstGeom prst="rect">
            <a:avLst/>
          </a:prstGeom>
        </p:spPr>
      </p:pic>
      <p:sp>
        <p:nvSpPr>
          <p:cNvPr id="8" name="Text Placeholder 5">
            <a:extLst>
              <a:ext uri="{FF2B5EF4-FFF2-40B4-BE49-F238E27FC236}">
                <a16:creationId xmlns:a16="http://schemas.microsoft.com/office/drawing/2014/main" id="{E522F677-2362-4E65-99F1-C9134DA886D1}"/>
              </a:ext>
            </a:extLst>
          </p:cNvPr>
          <p:cNvSpPr txBox="1">
            <a:spLocks/>
          </p:cNvSpPr>
          <p:nvPr/>
        </p:nvSpPr>
        <p:spPr>
          <a:xfrm>
            <a:off x="309233" y="606181"/>
            <a:ext cx="5485790" cy="44509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Memphis Sand Aquifer is confined by a thick layer of clay</a:t>
            </a:r>
          </a:p>
          <a:p>
            <a:pPr marL="342900"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Recharge zone is the only place new rainwater replenishes the groundwater</a:t>
            </a:r>
          </a:p>
          <a:p>
            <a:pPr marL="342900"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Recharge is most efficient in areas where the Memphis sand is exposed</a:t>
            </a:r>
          </a:p>
          <a:p>
            <a:pPr marL="342900"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Water contained is</a:t>
            </a:r>
            <a:endParaRPr lang="en-US" dirty="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4DAEB3"/>
              </a:buClr>
              <a:buNone/>
            </a:pPr>
            <a:r>
              <a:rPr lang="en-US" dirty="0">
                <a:solidFill>
                  <a:schemeClr val="tx1">
                    <a:lumMod val="75000"/>
                    <a:lumOff val="25000"/>
                  </a:schemeClr>
                </a:solidFill>
                <a:latin typeface="Century Gothic"/>
              </a:rPr>
              <a:t>    ~2,000 – 3,000 years old</a:t>
            </a:r>
            <a:endParaRPr lang="en-US" dirty="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4DAEB3"/>
              </a:buClr>
              <a:buNone/>
            </a:pPr>
            <a:r>
              <a:rPr lang="en-US" dirty="0">
                <a:solidFill>
                  <a:schemeClr val="tx1">
                    <a:lumMod val="75000"/>
                    <a:lumOff val="25000"/>
                  </a:schemeClr>
                </a:solidFill>
                <a:latin typeface="Century Gothic"/>
              </a:rPr>
              <a:t>      </a:t>
            </a:r>
            <a:endParaRPr lang="en-US" dirty="0">
              <a:solidFill>
                <a:schemeClr val="tx1">
                  <a:lumMod val="75000"/>
                  <a:lumOff val="25000"/>
                </a:schemeClr>
              </a:solidFill>
              <a:latin typeface="Calibri" panose="020F0502020204030204"/>
              <a:cs typeface="Calibri" panose="020F0502020204030204"/>
            </a:endParaRPr>
          </a:p>
          <a:p>
            <a:pPr marL="0"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cs typeface="Calibri"/>
            </a:endParaRPr>
          </a:p>
          <a:p>
            <a:pPr marL="0" indent="0">
              <a:lnSpc>
                <a:spcPct val="100000"/>
              </a:lnSpc>
              <a:spcBef>
                <a:spcPts val="0"/>
              </a:spcBef>
              <a:spcAft>
                <a:spcPts val="600"/>
              </a:spcAft>
              <a:buNone/>
            </a:pPr>
            <a:endParaRPr lang="en-US"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457200" lvl="1"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cs typeface="Calibri"/>
            </a:endParaRPr>
          </a:p>
          <a:p>
            <a:pPr marL="457200" lvl="1" indent="0">
              <a:lnSpc>
                <a:spcPct val="100000"/>
              </a:lnSpc>
              <a:spcBef>
                <a:spcPts val="0"/>
              </a:spcBef>
              <a:spcAft>
                <a:spcPts val="600"/>
              </a:spcAft>
              <a:buNone/>
            </a:pPr>
            <a:endParaRPr lang="en-US" dirty="0">
              <a:solidFill>
                <a:schemeClr val="tx1">
                  <a:lumMod val="75000"/>
                  <a:lumOff val="25000"/>
                </a:schemeClr>
              </a:solidFill>
              <a:latin typeface="Century Gothic"/>
              <a:cs typeface="Calibri"/>
            </a:endParaRPr>
          </a:p>
        </p:txBody>
      </p:sp>
      <p:sp>
        <p:nvSpPr>
          <p:cNvPr id="10" name="Text Placeholder 4">
            <a:extLst>
              <a:ext uri="{FF2B5EF4-FFF2-40B4-BE49-F238E27FC236}">
                <a16:creationId xmlns:a16="http://schemas.microsoft.com/office/drawing/2014/main" id="{810B840E-C702-4E85-8F3C-ACA9105FE11B}"/>
              </a:ext>
            </a:extLst>
          </p:cNvPr>
          <p:cNvSpPr txBox="1">
            <a:spLocks/>
          </p:cNvSpPr>
          <p:nvPr/>
        </p:nvSpPr>
        <p:spPr>
          <a:xfrm>
            <a:off x="6509886" y="5835952"/>
            <a:ext cx="4354485" cy="29890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100" dirty="0">
                <a:solidFill>
                  <a:schemeClr val="tx1">
                    <a:lumMod val="75000"/>
                    <a:lumOff val="25000"/>
                  </a:schemeClr>
                </a:solidFill>
                <a:latin typeface="Century Gothic"/>
              </a:rPr>
              <a:t>University of Memphis Center for Applied Earth Science and Engineering Research</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1224094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0F5C5D-AE23-435F-8AA1-9DE356E20A5E}"/>
              </a:ext>
            </a:extLst>
          </p:cNvPr>
          <p:cNvSpPr txBox="1">
            <a:spLocks/>
          </p:cNvSpPr>
          <p:nvPr/>
        </p:nvSpPr>
        <p:spPr>
          <a:xfrm>
            <a:off x="266700" y="342900"/>
            <a:ext cx="1005178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Geology of the Mississippi Embayment </a:t>
            </a:r>
            <a:endParaRPr lang="en-US" sz="4000" b="1">
              <a:solidFill>
                <a:srgbClr val="4DAEB3"/>
              </a:solidFill>
              <a:latin typeface="Century Gothic" panose="020B0502020202020204" pitchFamily="34" charset="0"/>
            </a:endParaRPr>
          </a:p>
        </p:txBody>
      </p:sp>
      <p:sp>
        <p:nvSpPr>
          <p:cNvPr id="8" name="Text Placeholder 5">
            <a:extLst>
              <a:ext uri="{FF2B5EF4-FFF2-40B4-BE49-F238E27FC236}">
                <a16:creationId xmlns:a16="http://schemas.microsoft.com/office/drawing/2014/main" id="{E522F677-2362-4E65-99F1-C9134DA886D1}"/>
              </a:ext>
            </a:extLst>
          </p:cNvPr>
          <p:cNvSpPr txBox="1">
            <a:spLocks/>
          </p:cNvSpPr>
          <p:nvPr/>
        </p:nvSpPr>
        <p:spPr>
          <a:xfrm>
            <a:off x="309233" y="606181"/>
            <a:ext cx="5485790" cy="58108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a:rPr>
              <a:t>Memphis Sand Aquifer is confined by a thick layer of clay</a:t>
            </a:r>
          </a:p>
          <a:p>
            <a:pPr marL="342900" indent="-342900">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a:rPr>
              <a:t>Recharge zone is the only place new rainwater replenishes the groundwater</a:t>
            </a:r>
          </a:p>
          <a:p>
            <a:pPr marL="342900" indent="-342900">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a:rPr>
              <a:t>Recharge is most efficient in areas where the Memphis sand is exposed</a:t>
            </a:r>
          </a:p>
          <a:p>
            <a:pPr marL="342900" indent="-342900">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a:rPr>
              <a:t>Water contained is</a:t>
            </a:r>
            <a:endParaRPr lang="en-US">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4DAEB3"/>
              </a:buClr>
              <a:buNone/>
            </a:pPr>
            <a:r>
              <a:rPr lang="en-US">
                <a:solidFill>
                  <a:schemeClr val="tx1">
                    <a:lumMod val="75000"/>
                    <a:lumOff val="25000"/>
                  </a:schemeClr>
                </a:solidFill>
                <a:latin typeface="Century Gothic"/>
              </a:rPr>
              <a:t>    ~2,000 – 3,000 years old</a:t>
            </a:r>
            <a:endParaRPr lang="en-US">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4DAEB3"/>
              </a:buClr>
              <a:buNone/>
            </a:pPr>
            <a:r>
              <a:rPr lang="en-US">
                <a:solidFill>
                  <a:schemeClr val="tx1">
                    <a:lumMod val="75000"/>
                    <a:lumOff val="25000"/>
                  </a:schemeClr>
                </a:solidFill>
                <a:latin typeface="Century Gothic"/>
              </a:rPr>
              <a:t>      </a:t>
            </a:r>
            <a:endParaRPr lang="en-US">
              <a:solidFill>
                <a:schemeClr val="tx1">
                  <a:lumMod val="75000"/>
                  <a:lumOff val="25000"/>
                </a:schemeClr>
              </a:solidFill>
              <a:latin typeface="Calibri" panose="020F0502020204030204"/>
              <a:cs typeface="Calibri" panose="020F0502020204030204"/>
            </a:endParaRPr>
          </a:p>
          <a:p>
            <a:pPr marL="0" indent="0">
              <a:lnSpc>
                <a:spcPct val="100000"/>
              </a:lnSpc>
              <a:spcBef>
                <a:spcPts val="0"/>
              </a:spcBef>
              <a:spcAft>
                <a:spcPts val="600"/>
              </a:spcAft>
              <a:buClr>
                <a:srgbClr val="4DAEB3"/>
              </a:buClr>
              <a:buNone/>
            </a:pPr>
            <a:endParaRPr lang="en-US">
              <a:solidFill>
                <a:schemeClr val="tx1">
                  <a:lumMod val="75000"/>
                  <a:lumOff val="25000"/>
                </a:schemeClr>
              </a:solidFill>
              <a:latin typeface="Century Gothic"/>
              <a:cs typeface="Calibri"/>
            </a:endParaRPr>
          </a:p>
          <a:p>
            <a:pPr marL="0" indent="0">
              <a:lnSpc>
                <a:spcPct val="100000"/>
              </a:lnSpc>
              <a:spcBef>
                <a:spcPts val="0"/>
              </a:spcBef>
              <a:spcAft>
                <a:spcPts val="600"/>
              </a:spcAft>
              <a:buNone/>
            </a:pPr>
            <a:endParaRPr lang="en-US">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a:solidFill>
                <a:schemeClr val="tx1">
                  <a:lumMod val="75000"/>
                  <a:lumOff val="25000"/>
                </a:schemeClr>
              </a:solidFill>
              <a:latin typeface="Century Gothic"/>
              <a:cs typeface="Calibri"/>
            </a:endParaRPr>
          </a:p>
          <a:p>
            <a:pPr marL="457200" lvl="1" indent="0">
              <a:lnSpc>
                <a:spcPct val="100000"/>
              </a:lnSpc>
              <a:spcBef>
                <a:spcPts val="0"/>
              </a:spcBef>
              <a:spcAft>
                <a:spcPts val="600"/>
              </a:spcAft>
              <a:buClr>
                <a:srgbClr val="4DAEB3"/>
              </a:buClr>
              <a:buNone/>
            </a:pPr>
            <a:endParaRPr lang="en-US">
              <a:solidFill>
                <a:schemeClr val="tx1">
                  <a:lumMod val="75000"/>
                  <a:lumOff val="25000"/>
                </a:schemeClr>
              </a:solidFill>
              <a:latin typeface="Century Gothic"/>
              <a:cs typeface="Calibri"/>
            </a:endParaRPr>
          </a:p>
          <a:p>
            <a:pPr marL="457200" lvl="1" indent="0">
              <a:lnSpc>
                <a:spcPct val="100000"/>
              </a:lnSpc>
              <a:spcBef>
                <a:spcPts val="0"/>
              </a:spcBef>
              <a:spcAft>
                <a:spcPts val="600"/>
              </a:spcAft>
              <a:buNone/>
            </a:pPr>
            <a:endParaRPr lang="en-US">
              <a:solidFill>
                <a:schemeClr val="tx1">
                  <a:lumMod val="75000"/>
                  <a:lumOff val="25000"/>
                </a:schemeClr>
              </a:solidFill>
              <a:latin typeface="Century Gothic"/>
              <a:cs typeface="Calibri"/>
            </a:endParaRPr>
          </a:p>
        </p:txBody>
      </p:sp>
      <p:pic>
        <p:nvPicPr>
          <p:cNvPr id="2" name="Picture 4" descr="Map&#10;&#10;Description automatically generated">
            <a:extLst>
              <a:ext uri="{FF2B5EF4-FFF2-40B4-BE49-F238E27FC236}">
                <a16:creationId xmlns:a16="http://schemas.microsoft.com/office/drawing/2014/main" id="{DBC79E18-B7CF-4BCB-9CA7-A35FEB1ABAD5}"/>
              </a:ext>
            </a:extLst>
          </p:cNvPr>
          <p:cNvPicPr>
            <a:picLocks noChangeAspect="1"/>
          </p:cNvPicPr>
          <p:nvPr/>
        </p:nvPicPr>
        <p:blipFill rotWithShape="1">
          <a:blip r:embed="rId3"/>
          <a:srcRect l="3919" t="3871" r="28333" b="39097"/>
          <a:stretch/>
        </p:blipFill>
        <p:spPr>
          <a:xfrm>
            <a:off x="5714316" y="1083175"/>
            <a:ext cx="4016627" cy="4372699"/>
          </a:xfrm>
          <a:prstGeom prst="rect">
            <a:avLst/>
          </a:prstGeom>
        </p:spPr>
      </p:pic>
      <p:pic>
        <p:nvPicPr>
          <p:cNvPr id="5" name="Picture 5">
            <a:extLst>
              <a:ext uri="{FF2B5EF4-FFF2-40B4-BE49-F238E27FC236}">
                <a16:creationId xmlns:a16="http://schemas.microsoft.com/office/drawing/2014/main" id="{D260DA26-E63D-45D3-AAAC-3EC3AC30F74C}"/>
              </a:ext>
            </a:extLst>
          </p:cNvPr>
          <p:cNvPicPr>
            <a:picLocks noChangeAspect="1"/>
          </p:cNvPicPr>
          <p:nvPr/>
        </p:nvPicPr>
        <p:blipFill rotWithShape="1">
          <a:blip r:embed="rId4"/>
          <a:srcRect l="3150" t="80979" r="91740" b="16406"/>
          <a:stretch/>
        </p:blipFill>
        <p:spPr>
          <a:xfrm>
            <a:off x="9828130" y="1931779"/>
            <a:ext cx="497733" cy="328345"/>
          </a:xfrm>
          <a:prstGeom prst="rect">
            <a:avLst/>
          </a:prstGeom>
        </p:spPr>
      </p:pic>
      <p:pic>
        <p:nvPicPr>
          <p:cNvPr id="6" name="Picture 2" descr="Map&#10;&#10;Description automatically generated">
            <a:extLst>
              <a:ext uri="{FF2B5EF4-FFF2-40B4-BE49-F238E27FC236}">
                <a16:creationId xmlns:a16="http://schemas.microsoft.com/office/drawing/2014/main" id="{D3EE0CE5-8A95-4226-92A3-2D44E6543C0F}"/>
              </a:ext>
            </a:extLst>
          </p:cNvPr>
          <p:cNvPicPr>
            <a:picLocks noChangeAspect="1"/>
          </p:cNvPicPr>
          <p:nvPr/>
        </p:nvPicPr>
        <p:blipFill rotWithShape="1">
          <a:blip r:embed="rId5"/>
          <a:srcRect l="74873" t="80469" r="19561" b="11703"/>
          <a:stretch/>
        </p:blipFill>
        <p:spPr>
          <a:xfrm>
            <a:off x="5635407" y="5739307"/>
            <a:ext cx="327398" cy="595723"/>
          </a:xfrm>
          <a:prstGeom prst="rect">
            <a:avLst/>
          </a:prstGeom>
        </p:spPr>
      </p:pic>
      <p:sp>
        <p:nvSpPr>
          <p:cNvPr id="7" name="TextBox 6">
            <a:extLst>
              <a:ext uri="{FF2B5EF4-FFF2-40B4-BE49-F238E27FC236}">
                <a16:creationId xmlns:a16="http://schemas.microsoft.com/office/drawing/2014/main" id="{E6844736-8EC8-4B06-BADF-FD7BFBEAE2B2}"/>
              </a:ext>
            </a:extLst>
          </p:cNvPr>
          <p:cNvSpPr txBox="1"/>
          <p:nvPr/>
        </p:nvSpPr>
        <p:spPr>
          <a:xfrm>
            <a:off x="9424668" y="5898426"/>
            <a:ext cx="503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800</a:t>
            </a:r>
          </a:p>
        </p:txBody>
      </p:sp>
      <p:sp>
        <p:nvSpPr>
          <p:cNvPr id="13" name="TextBox 12">
            <a:extLst>
              <a:ext uri="{FF2B5EF4-FFF2-40B4-BE49-F238E27FC236}">
                <a16:creationId xmlns:a16="http://schemas.microsoft.com/office/drawing/2014/main" id="{A69354F0-F8A6-44C7-BC59-EB05EA927102}"/>
              </a:ext>
            </a:extLst>
          </p:cNvPr>
          <p:cNvSpPr txBox="1"/>
          <p:nvPr/>
        </p:nvSpPr>
        <p:spPr>
          <a:xfrm>
            <a:off x="8659774" y="5879395"/>
            <a:ext cx="503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600</a:t>
            </a:r>
          </a:p>
        </p:txBody>
      </p:sp>
      <p:sp>
        <p:nvSpPr>
          <p:cNvPr id="15" name="TextBox 14">
            <a:extLst>
              <a:ext uri="{FF2B5EF4-FFF2-40B4-BE49-F238E27FC236}">
                <a16:creationId xmlns:a16="http://schemas.microsoft.com/office/drawing/2014/main" id="{FB536A6E-2AC7-4ED5-9F3D-86BA1BF70745}"/>
              </a:ext>
            </a:extLst>
          </p:cNvPr>
          <p:cNvSpPr txBox="1"/>
          <p:nvPr/>
        </p:nvSpPr>
        <p:spPr>
          <a:xfrm>
            <a:off x="7754813" y="5894012"/>
            <a:ext cx="5031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400</a:t>
            </a:r>
          </a:p>
        </p:txBody>
      </p:sp>
      <p:sp>
        <p:nvSpPr>
          <p:cNvPr id="17" name="TextBox 16">
            <a:extLst>
              <a:ext uri="{FF2B5EF4-FFF2-40B4-BE49-F238E27FC236}">
                <a16:creationId xmlns:a16="http://schemas.microsoft.com/office/drawing/2014/main" id="{86C47361-0AD3-4F37-9B8B-6D98DC6D766E}"/>
              </a:ext>
            </a:extLst>
          </p:cNvPr>
          <p:cNvSpPr txBox="1"/>
          <p:nvPr/>
        </p:nvSpPr>
        <p:spPr>
          <a:xfrm>
            <a:off x="6904271" y="5890424"/>
            <a:ext cx="5031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200</a:t>
            </a:r>
          </a:p>
        </p:txBody>
      </p:sp>
      <p:sp>
        <p:nvSpPr>
          <p:cNvPr id="19" name="TextBox 18">
            <a:extLst>
              <a:ext uri="{FF2B5EF4-FFF2-40B4-BE49-F238E27FC236}">
                <a16:creationId xmlns:a16="http://schemas.microsoft.com/office/drawing/2014/main" id="{BF66AE59-B06A-4C38-90A2-E9DA192B7460}"/>
              </a:ext>
            </a:extLst>
          </p:cNvPr>
          <p:cNvSpPr txBox="1"/>
          <p:nvPr/>
        </p:nvSpPr>
        <p:spPr>
          <a:xfrm>
            <a:off x="6468757" y="5881691"/>
            <a:ext cx="5031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entury Gothic"/>
              </a:rPr>
              <a:t>100</a:t>
            </a:r>
          </a:p>
        </p:txBody>
      </p:sp>
      <p:sp>
        <p:nvSpPr>
          <p:cNvPr id="21" name="TextBox 20">
            <a:extLst>
              <a:ext uri="{FF2B5EF4-FFF2-40B4-BE49-F238E27FC236}">
                <a16:creationId xmlns:a16="http://schemas.microsoft.com/office/drawing/2014/main" id="{4B3A3062-373F-4FB6-9F92-395A1ACE377B}"/>
              </a:ext>
            </a:extLst>
          </p:cNvPr>
          <p:cNvSpPr txBox="1"/>
          <p:nvPr/>
        </p:nvSpPr>
        <p:spPr>
          <a:xfrm>
            <a:off x="6160065" y="5886020"/>
            <a:ext cx="24587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a:t>
            </a:r>
          </a:p>
        </p:txBody>
      </p:sp>
      <p:pic>
        <p:nvPicPr>
          <p:cNvPr id="23" name="Picture 2" descr="Map&#10;&#10;Description automatically generated">
            <a:extLst>
              <a:ext uri="{FF2B5EF4-FFF2-40B4-BE49-F238E27FC236}">
                <a16:creationId xmlns:a16="http://schemas.microsoft.com/office/drawing/2014/main" id="{8033EBAF-270C-44CA-9C03-FBF4D72D69CC}"/>
              </a:ext>
            </a:extLst>
          </p:cNvPr>
          <p:cNvPicPr>
            <a:picLocks noChangeAspect="1"/>
          </p:cNvPicPr>
          <p:nvPr/>
        </p:nvPicPr>
        <p:blipFill rotWithShape="1">
          <a:blip r:embed="rId5"/>
          <a:srcRect l="3866" t="93125" r="37311" b="4736"/>
          <a:stretch/>
        </p:blipFill>
        <p:spPr>
          <a:xfrm>
            <a:off x="5964428" y="6124470"/>
            <a:ext cx="3460706" cy="162747"/>
          </a:xfrm>
          <a:prstGeom prst="rect">
            <a:avLst/>
          </a:prstGeom>
        </p:spPr>
      </p:pic>
      <p:sp>
        <p:nvSpPr>
          <p:cNvPr id="25" name="TextBox 24">
            <a:extLst>
              <a:ext uri="{FF2B5EF4-FFF2-40B4-BE49-F238E27FC236}">
                <a16:creationId xmlns:a16="http://schemas.microsoft.com/office/drawing/2014/main" id="{245EBD97-D0AD-4536-8CAF-67BBA7A9287F}"/>
              </a:ext>
            </a:extLst>
          </p:cNvPr>
          <p:cNvSpPr txBox="1"/>
          <p:nvPr/>
        </p:nvSpPr>
        <p:spPr>
          <a:xfrm>
            <a:off x="10266581" y="2990698"/>
            <a:ext cx="21061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Mississippi Embayment </a:t>
            </a:r>
            <a:endParaRPr lang="en-US" sz="1400"/>
          </a:p>
        </p:txBody>
      </p:sp>
      <p:sp>
        <p:nvSpPr>
          <p:cNvPr id="27" name="TextBox 26">
            <a:extLst>
              <a:ext uri="{FF2B5EF4-FFF2-40B4-BE49-F238E27FC236}">
                <a16:creationId xmlns:a16="http://schemas.microsoft.com/office/drawing/2014/main" id="{5E14BCF6-8BE5-489E-B612-917393357AEF}"/>
              </a:ext>
            </a:extLst>
          </p:cNvPr>
          <p:cNvSpPr txBox="1"/>
          <p:nvPr/>
        </p:nvSpPr>
        <p:spPr>
          <a:xfrm>
            <a:off x="10266580" y="1714100"/>
            <a:ext cx="177953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Memphis Sand Aquifer Recharge Zone  </a:t>
            </a:r>
            <a:endParaRPr lang="en-US" sz="1400" dirty="0"/>
          </a:p>
        </p:txBody>
      </p:sp>
      <p:sp>
        <p:nvSpPr>
          <p:cNvPr id="29" name="TextBox 28">
            <a:extLst>
              <a:ext uri="{FF2B5EF4-FFF2-40B4-BE49-F238E27FC236}">
                <a16:creationId xmlns:a16="http://schemas.microsoft.com/office/drawing/2014/main" id="{48182538-C911-4B05-A896-7F74A3726E10}"/>
              </a:ext>
            </a:extLst>
          </p:cNvPr>
          <p:cNvSpPr txBox="1"/>
          <p:nvPr/>
        </p:nvSpPr>
        <p:spPr>
          <a:xfrm>
            <a:off x="10266582" y="2466202"/>
            <a:ext cx="20764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Mississippi Alluvial Plain Extent </a:t>
            </a:r>
          </a:p>
        </p:txBody>
      </p:sp>
      <p:pic>
        <p:nvPicPr>
          <p:cNvPr id="30" name="Picture 5">
            <a:extLst>
              <a:ext uri="{FF2B5EF4-FFF2-40B4-BE49-F238E27FC236}">
                <a16:creationId xmlns:a16="http://schemas.microsoft.com/office/drawing/2014/main" id="{D7194A80-EBCA-4BCD-921C-552E8059DAAC}"/>
              </a:ext>
            </a:extLst>
          </p:cNvPr>
          <p:cNvPicPr>
            <a:picLocks noChangeAspect="1"/>
          </p:cNvPicPr>
          <p:nvPr/>
        </p:nvPicPr>
        <p:blipFill rotWithShape="1">
          <a:blip r:embed="rId4"/>
          <a:srcRect l="3150" t="83346" r="91768" b="14222"/>
          <a:stretch/>
        </p:blipFill>
        <p:spPr>
          <a:xfrm>
            <a:off x="9828130" y="2456272"/>
            <a:ext cx="494985" cy="305357"/>
          </a:xfrm>
          <a:prstGeom prst="rect">
            <a:avLst/>
          </a:prstGeom>
        </p:spPr>
      </p:pic>
      <p:pic>
        <p:nvPicPr>
          <p:cNvPr id="31" name="Picture 5">
            <a:extLst>
              <a:ext uri="{FF2B5EF4-FFF2-40B4-BE49-F238E27FC236}">
                <a16:creationId xmlns:a16="http://schemas.microsoft.com/office/drawing/2014/main" id="{E0D04287-13DC-49A7-A9F3-67AD89EBA510}"/>
              </a:ext>
            </a:extLst>
          </p:cNvPr>
          <p:cNvPicPr>
            <a:picLocks noChangeAspect="1"/>
          </p:cNvPicPr>
          <p:nvPr/>
        </p:nvPicPr>
        <p:blipFill rotWithShape="1">
          <a:blip r:embed="rId4"/>
          <a:srcRect l="3150" t="85621" r="91787" b="11939"/>
          <a:stretch/>
        </p:blipFill>
        <p:spPr>
          <a:xfrm>
            <a:off x="9828129" y="2988840"/>
            <a:ext cx="493183" cy="306372"/>
          </a:xfrm>
          <a:prstGeom prst="rect">
            <a:avLst/>
          </a:prstGeom>
        </p:spPr>
      </p:pic>
      <p:sp>
        <p:nvSpPr>
          <p:cNvPr id="9" name="TextBox 8">
            <a:extLst>
              <a:ext uri="{FF2B5EF4-FFF2-40B4-BE49-F238E27FC236}">
                <a16:creationId xmlns:a16="http://schemas.microsoft.com/office/drawing/2014/main" id="{6F2CCF21-66AB-4471-BBA0-0284ED15140C}"/>
              </a:ext>
            </a:extLst>
          </p:cNvPr>
          <p:cNvSpPr txBox="1"/>
          <p:nvPr/>
        </p:nvSpPr>
        <p:spPr>
          <a:xfrm>
            <a:off x="9780763" y="6027806"/>
            <a:ext cx="10703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Kilometers​</a:t>
            </a:r>
            <a:endParaRPr lang="en-US" sz="1400"/>
          </a:p>
        </p:txBody>
      </p:sp>
    </p:spTree>
    <p:extLst>
      <p:ext uri="{BB962C8B-B14F-4D97-AF65-F5344CB8AC3E}">
        <p14:creationId xmlns:p14="http://schemas.microsoft.com/office/powerpoint/2010/main" val="149125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sky, outdoor, grass, track&#10;&#10;Description automatically generated">
            <a:extLst>
              <a:ext uri="{FF2B5EF4-FFF2-40B4-BE49-F238E27FC236}">
                <a16:creationId xmlns:a16="http://schemas.microsoft.com/office/drawing/2014/main" id="{2D63CF06-0079-4972-8BCD-735BCEC60343}"/>
              </a:ext>
            </a:extLst>
          </p:cNvPr>
          <p:cNvPicPr>
            <a:picLocks noChangeAspect="1"/>
          </p:cNvPicPr>
          <p:nvPr/>
        </p:nvPicPr>
        <p:blipFill>
          <a:blip r:embed="rId3"/>
          <a:stretch>
            <a:fillRect/>
          </a:stretch>
        </p:blipFill>
        <p:spPr>
          <a:xfrm rot="5400000">
            <a:off x="7580204" y="1780675"/>
            <a:ext cx="4940970" cy="3852778"/>
          </a:xfrm>
          <a:prstGeom prst="rect">
            <a:avLst/>
          </a:prstGeom>
        </p:spPr>
      </p:pic>
      <p:pic>
        <p:nvPicPr>
          <p:cNvPr id="9" name="Picture 9" descr="A picture containing text, sky, outdoor&#10;&#10;Description automatically generated">
            <a:extLst>
              <a:ext uri="{FF2B5EF4-FFF2-40B4-BE49-F238E27FC236}">
                <a16:creationId xmlns:a16="http://schemas.microsoft.com/office/drawing/2014/main" id="{2A91DD80-87F5-4CF5-8014-2A1DEF4D7DF6}"/>
              </a:ext>
            </a:extLst>
          </p:cNvPr>
          <p:cNvPicPr>
            <a:picLocks noChangeAspect="1"/>
          </p:cNvPicPr>
          <p:nvPr/>
        </p:nvPicPr>
        <p:blipFill>
          <a:blip r:embed="rId4"/>
          <a:stretch>
            <a:fillRect/>
          </a:stretch>
        </p:blipFill>
        <p:spPr>
          <a:xfrm rot="5400000">
            <a:off x="-284299" y="1810538"/>
            <a:ext cx="4967706" cy="3745831"/>
          </a:xfrm>
          <a:prstGeom prst="rect">
            <a:avLst/>
          </a:prstGeom>
        </p:spPr>
      </p:pic>
      <p:sp>
        <p:nvSpPr>
          <p:cNvPr id="11" name="Rectangle: Rounded Corners 10">
            <a:extLst>
              <a:ext uri="{FF2B5EF4-FFF2-40B4-BE49-F238E27FC236}">
                <a16:creationId xmlns:a16="http://schemas.microsoft.com/office/drawing/2014/main" id="{9F00DD92-FB7B-4811-B624-6EC065C568D8}"/>
              </a:ext>
            </a:extLst>
          </p:cNvPr>
          <p:cNvSpPr/>
          <p:nvPr/>
        </p:nvSpPr>
        <p:spPr>
          <a:xfrm>
            <a:off x="-78341" y="653941"/>
            <a:ext cx="12348683" cy="419563"/>
          </a:xfrm>
          <a:prstGeom prst="roundRect">
            <a:avLst/>
          </a:prstGeom>
          <a:solidFill>
            <a:srgbClr val="4DAE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bg1"/>
                </a:solidFill>
                <a:latin typeface="Century Gothic"/>
                <a:cs typeface="Calibri" panose="020F0502020204030204"/>
              </a:rPr>
              <a:t>Protect Our Aquifer (POA)</a:t>
            </a:r>
          </a:p>
        </p:txBody>
      </p:sp>
      <p:sp>
        <p:nvSpPr>
          <p:cNvPr id="13" name="Title 1">
            <a:extLst>
              <a:ext uri="{FF2B5EF4-FFF2-40B4-BE49-F238E27FC236}">
                <a16:creationId xmlns:a16="http://schemas.microsoft.com/office/drawing/2014/main" id="{DE53A4EC-8B03-4B0B-A24B-83F037ECDBD2}"/>
              </a:ext>
            </a:extLst>
          </p:cNvPr>
          <p:cNvSpPr txBox="1">
            <a:spLocks/>
          </p:cNvSpPr>
          <p:nvPr/>
        </p:nvSpPr>
        <p:spPr>
          <a:xfrm>
            <a:off x="320174" y="75532"/>
            <a:ext cx="11715010" cy="51267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4DAEB3"/>
                </a:solidFill>
                <a:latin typeface="Century Gothic"/>
              </a:rPr>
              <a:t>Project Partner</a:t>
            </a:r>
            <a:endParaRPr lang="en-US"/>
          </a:p>
        </p:txBody>
      </p:sp>
      <p:sp>
        <p:nvSpPr>
          <p:cNvPr id="2" name="Text Placeholder 4">
            <a:extLst>
              <a:ext uri="{FF2B5EF4-FFF2-40B4-BE49-F238E27FC236}">
                <a16:creationId xmlns:a16="http://schemas.microsoft.com/office/drawing/2014/main" id="{427DD56E-47A1-44D9-A4C8-E7A02176FAB7}"/>
              </a:ext>
            </a:extLst>
          </p:cNvPr>
          <p:cNvSpPr txBox="1">
            <a:spLocks/>
          </p:cNvSpPr>
          <p:nvPr/>
        </p:nvSpPr>
        <p:spPr>
          <a:xfrm>
            <a:off x="8886260" y="6532145"/>
            <a:ext cx="3098639" cy="33204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400" b="1">
                <a:solidFill>
                  <a:schemeClr val="tx1">
                    <a:lumMod val="75000"/>
                    <a:lumOff val="25000"/>
                  </a:schemeClr>
                </a:solidFill>
                <a:latin typeface="Century Gothic"/>
              </a:rPr>
              <a:t>Protect Our Aquifer</a:t>
            </a:r>
            <a:endParaRPr kumimoji="0" lang="en-US" sz="1400" b="1" i="0" u="none" strike="noStrike" kern="1200" cap="none" spc="0" normalizeH="0" baseline="0" noProof="0">
              <a:ln>
                <a:noFill/>
              </a:ln>
              <a:solidFill>
                <a:schemeClr val="tx1">
                  <a:lumMod val="75000"/>
                  <a:lumOff val="25000"/>
                </a:schemeClr>
              </a:solidFill>
              <a:effectLst/>
              <a:uLnTx/>
              <a:uFillTx/>
              <a:latin typeface="Century Gothic"/>
            </a:endParaRPr>
          </a:p>
        </p:txBody>
      </p:sp>
      <p:pic>
        <p:nvPicPr>
          <p:cNvPr id="4" name="Picture 4" descr="A picture containing text, outdoor&#10;&#10;Description automatically generated">
            <a:extLst>
              <a:ext uri="{FF2B5EF4-FFF2-40B4-BE49-F238E27FC236}">
                <a16:creationId xmlns:a16="http://schemas.microsoft.com/office/drawing/2014/main" id="{49BBB09D-D651-512C-E98E-DC3379ACD1BE}"/>
              </a:ext>
            </a:extLst>
          </p:cNvPr>
          <p:cNvPicPr>
            <a:picLocks noChangeAspect="1"/>
          </p:cNvPicPr>
          <p:nvPr/>
        </p:nvPicPr>
        <p:blipFill>
          <a:blip r:embed="rId5"/>
          <a:stretch>
            <a:fillRect/>
          </a:stretch>
        </p:blipFill>
        <p:spPr>
          <a:xfrm rot="5400000">
            <a:off x="3608328" y="1861914"/>
            <a:ext cx="4965939" cy="3648976"/>
          </a:xfrm>
          <a:prstGeom prst="rect">
            <a:avLst/>
          </a:prstGeom>
        </p:spPr>
      </p:pic>
    </p:spTree>
    <p:extLst>
      <p:ext uri="{BB962C8B-B14F-4D97-AF65-F5344CB8AC3E}">
        <p14:creationId xmlns:p14="http://schemas.microsoft.com/office/powerpoint/2010/main" val="39715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DF868C-A390-48C8-BF78-6535C20AE69E}"/>
              </a:ext>
            </a:extLst>
          </p:cNvPr>
          <p:cNvSpPr txBox="1">
            <a:spLocks/>
          </p:cNvSpPr>
          <p:nvPr/>
        </p:nvSpPr>
        <p:spPr>
          <a:xfrm>
            <a:off x="449150" y="66487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4DAEB3"/>
                </a:solidFill>
                <a:latin typeface="Century Gothic"/>
              </a:rPr>
              <a:t>Threats to the Historic Water Source</a:t>
            </a:r>
            <a:endParaRPr lang="en-US" sz="1800" b="1">
              <a:solidFill>
                <a:srgbClr val="4DAEB3"/>
              </a:solidFill>
              <a:latin typeface="Century Gothic" panose="020B0502020202020204" pitchFamily="34" charset="0"/>
            </a:endParaRPr>
          </a:p>
        </p:txBody>
      </p:sp>
      <p:sp>
        <p:nvSpPr>
          <p:cNvPr id="4" name="Text Placeholder 4">
            <a:extLst>
              <a:ext uri="{FF2B5EF4-FFF2-40B4-BE49-F238E27FC236}">
                <a16:creationId xmlns:a16="http://schemas.microsoft.com/office/drawing/2014/main" id="{CA755212-50A1-4B59-8F55-6BCF5C5F8FFF}"/>
              </a:ext>
            </a:extLst>
          </p:cNvPr>
          <p:cNvSpPr txBox="1">
            <a:spLocks/>
          </p:cNvSpPr>
          <p:nvPr/>
        </p:nvSpPr>
        <p:spPr>
          <a:xfrm>
            <a:off x="8368737" y="6031380"/>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1400" b="1">
                <a:solidFill>
                  <a:schemeClr val="tx1">
                    <a:lumMod val="75000"/>
                    <a:lumOff val="25000"/>
                  </a:schemeClr>
                </a:solidFill>
                <a:latin typeface="Century Gothic"/>
              </a:rPr>
              <a:t>Protect Our Aquifer </a:t>
            </a:r>
            <a:endParaRPr lang="en-US" sz="1400" b="1">
              <a:solidFill>
                <a:schemeClr val="tx1">
                  <a:lumMod val="75000"/>
                  <a:lumOff val="25000"/>
                </a:schemeClr>
              </a:solidFill>
            </a:endParaRPr>
          </a:p>
        </p:txBody>
      </p:sp>
      <p:sp>
        <p:nvSpPr>
          <p:cNvPr id="9" name="TextBox 8">
            <a:extLst>
              <a:ext uri="{FF2B5EF4-FFF2-40B4-BE49-F238E27FC236}">
                <a16:creationId xmlns:a16="http://schemas.microsoft.com/office/drawing/2014/main" id="{2345FE3E-85B1-4BCA-B053-242C63879EB9}"/>
              </a:ext>
            </a:extLst>
          </p:cNvPr>
          <p:cNvSpPr txBox="1"/>
          <p:nvPr/>
        </p:nvSpPr>
        <p:spPr>
          <a:xfrm>
            <a:off x="330825" y="73249"/>
            <a:ext cx="69610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4DAEB3"/>
                </a:solidFill>
                <a:latin typeface="Century Gothic"/>
                <a:cs typeface="Calibri"/>
              </a:rPr>
              <a:t>Community Concerns</a:t>
            </a:r>
            <a:endParaRPr lang="en-US" sz="4000" b="1">
              <a:solidFill>
                <a:srgbClr val="4DAEB3"/>
              </a:solidFill>
              <a:cs typeface="Calibri"/>
            </a:endParaRPr>
          </a:p>
        </p:txBody>
      </p:sp>
      <p:pic>
        <p:nvPicPr>
          <p:cNvPr id="7" name="Picture 9">
            <a:extLst>
              <a:ext uri="{FF2B5EF4-FFF2-40B4-BE49-F238E27FC236}">
                <a16:creationId xmlns:a16="http://schemas.microsoft.com/office/drawing/2014/main" id="{A628EC81-BD5F-40E4-8DBE-4AE7B458B2F6}"/>
              </a:ext>
            </a:extLst>
          </p:cNvPr>
          <p:cNvPicPr>
            <a:picLocks noChangeAspect="1"/>
          </p:cNvPicPr>
          <p:nvPr/>
        </p:nvPicPr>
        <p:blipFill>
          <a:blip r:embed="rId3"/>
          <a:stretch>
            <a:fillRect/>
          </a:stretch>
        </p:blipFill>
        <p:spPr>
          <a:xfrm>
            <a:off x="8245643" y="316471"/>
            <a:ext cx="3516922" cy="2631830"/>
          </a:xfrm>
          <a:prstGeom prst="rect">
            <a:avLst/>
          </a:prstGeom>
        </p:spPr>
      </p:pic>
      <p:sp>
        <p:nvSpPr>
          <p:cNvPr id="13" name="Text Placeholder 5">
            <a:extLst>
              <a:ext uri="{FF2B5EF4-FFF2-40B4-BE49-F238E27FC236}">
                <a16:creationId xmlns:a16="http://schemas.microsoft.com/office/drawing/2014/main" id="{73DE8396-4E33-4C70-B29A-B81CE2A17062}"/>
              </a:ext>
            </a:extLst>
          </p:cNvPr>
          <p:cNvSpPr txBox="1">
            <a:spLocks/>
          </p:cNvSpPr>
          <p:nvPr/>
        </p:nvSpPr>
        <p:spPr>
          <a:xfrm>
            <a:off x="331008" y="1290746"/>
            <a:ext cx="6965098" cy="481342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a:rPr>
              <a:t>Reduced groundwater for the community</a:t>
            </a:r>
            <a:r>
              <a:rPr lang="en-US" b="1">
                <a:solidFill>
                  <a:srgbClr val="4DAEB3"/>
                </a:solidFill>
                <a:latin typeface="Century Gothic"/>
              </a:rPr>
              <a:t> </a:t>
            </a:r>
          </a:p>
          <a:p>
            <a:pPr marL="342900" indent="-342900">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a:cs typeface="Calibri" panose="020F0502020204030204"/>
              </a:rPr>
              <a:t>Threats to aquifer's recharge long-term </a:t>
            </a: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a:solidFill>
                  <a:schemeClr val="tx1">
                    <a:lumMod val="75000"/>
                    <a:lumOff val="25000"/>
                  </a:schemeClr>
                </a:solidFill>
                <a:latin typeface="Century Gothic"/>
                <a:cs typeface="Calibri" panose="020F0502020204030204"/>
              </a:rPr>
              <a:t>Unsustainable irrigation practices – increased </a:t>
            </a:r>
            <a:r>
              <a:rPr lang="en-US" err="1">
                <a:solidFill>
                  <a:schemeClr val="tx1">
                    <a:lumMod val="75000"/>
                    <a:lumOff val="25000"/>
                  </a:schemeClr>
                </a:solidFill>
                <a:latin typeface="Century Gothic"/>
                <a:cs typeface="Calibri" panose="020F0502020204030204"/>
              </a:rPr>
              <a:t>pumpage</a:t>
            </a:r>
            <a:r>
              <a:rPr lang="en-US">
                <a:solidFill>
                  <a:schemeClr val="tx1">
                    <a:lumMod val="75000"/>
                    <a:lumOff val="25000"/>
                  </a:schemeClr>
                </a:solidFill>
                <a:latin typeface="Century Gothic"/>
                <a:cs typeface="Calibri" panose="020F0502020204030204"/>
              </a:rPr>
              <a:t> and landcover use for agriculture</a:t>
            </a:r>
            <a:endParaRPr lang="en-US">
              <a:solidFill>
                <a:schemeClr val="tx1">
                  <a:lumMod val="75000"/>
                  <a:lumOff val="25000"/>
                </a:schemeClr>
              </a:solidFill>
              <a:latin typeface="Calibri" panose="020F0502020204030204"/>
              <a:ea typeface="Calibri" panose="020F0502020204030204"/>
              <a:cs typeface="Calibri" panose="020F0502020204030204"/>
            </a:endParaRP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a:solidFill>
                  <a:schemeClr val="tx1">
                    <a:lumMod val="75000"/>
                    <a:lumOff val="25000"/>
                  </a:schemeClr>
                </a:solidFill>
                <a:latin typeface="Century Gothic"/>
                <a:cs typeface="Calibri" panose="020F0502020204030204"/>
              </a:rPr>
              <a:t>Infrastructure development – Ford Plant/</a:t>
            </a:r>
            <a:r>
              <a:rPr lang="en-US" err="1">
                <a:solidFill>
                  <a:schemeClr val="tx1">
                    <a:lumMod val="75000"/>
                    <a:lumOff val="25000"/>
                  </a:schemeClr>
                </a:solidFill>
                <a:latin typeface="Century Gothic"/>
                <a:cs typeface="Calibri" panose="020F0502020204030204"/>
              </a:rPr>
              <a:t>Megasite</a:t>
            </a:r>
            <a:endParaRPr lang="en-US">
              <a:solidFill>
                <a:schemeClr val="tx1">
                  <a:lumMod val="75000"/>
                  <a:lumOff val="25000"/>
                </a:schemeClr>
              </a:solidFill>
              <a:ea typeface="Calibri" panose="020F0502020204030204"/>
              <a:cs typeface="Calibri" panose="020F0502020204030204"/>
            </a:endParaRPr>
          </a:p>
          <a:p>
            <a:pPr marL="0" indent="0">
              <a:lnSpc>
                <a:spcPct val="100000"/>
              </a:lnSpc>
              <a:spcBef>
                <a:spcPts val="0"/>
              </a:spcBef>
              <a:spcAft>
                <a:spcPts val="600"/>
              </a:spcAft>
              <a:buClr>
                <a:srgbClr val="4DAEB3"/>
              </a:buClr>
              <a:buNone/>
            </a:pPr>
            <a:endParaRPr lang="en-US">
              <a:solidFill>
                <a:schemeClr val="tx1">
                  <a:lumMod val="75000"/>
                  <a:lumOff val="25000"/>
                </a:schemeClr>
              </a:solidFill>
              <a:latin typeface="Century Gothic"/>
              <a:cs typeface="Calibri" panose="020F0502020204030204"/>
            </a:endParaRPr>
          </a:p>
        </p:txBody>
      </p:sp>
      <p:pic>
        <p:nvPicPr>
          <p:cNvPr id="2" name="Picture 5">
            <a:extLst>
              <a:ext uri="{FF2B5EF4-FFF2-40B4-BE49-F238E27FC236}">
                <a16:creationId xmlns:a16="http://schemas.microsoft.com/office/drawing/2014/main" id="{F1C926AB-051D-23F1-5DF3-63909003407D}"/>
              </a:ext>
            </a:extLst>
          </p:cNvPr>
          <p:cNvPicPr>
            <a:picLocks noChangeAspect="1"/>
          </p:cNvPicPr>
          <p:nvPr/>
        </p:nvPicPr>
        <p:blipFill rotWithShape="1">
          <a:blip r:embed="rId4"/>
          <a:srcRect r="-556" b="12021"/>
          <a:stretch/>
        </p:blipFill>
        <p:spPr>
          <a:xfrm>
            <a:off x="9323137" y="3084093"/>
            <a:ext cx="2422374" cy="2829795"/>
          </a:xfrm>
          <a:prstGeom prst="rect">
            <a:avLst/>
          </a:prstGeom>
        </p:spPr>
      </p:pic>
      <p:pic>
        <p:nvPicPr>
          <p:cNvPr id="5" name="Picture 6" descr="A picture containing bowl, sitting, black, indoor&#10;&#10;Description automatically generated">
            <a:extLst>
              <a:ext uri="{FF2B5EF4-FFF2-40B4-BE49-F238E27FC236}">
                <a16:creationId xmlns:a16="http://schemas.microsoft.com/office/drawing/2014/main" id="{D6695E9D-207D-4AA8-BF2B-4013E6080229}"/>
              </a:ext>
            </a:extLst>
          </p:cNvPr>
          <p:cNvPicPr>
            <a:picLocks noChangeAspect="1"/>
          </p:cNvPicPr>
          <p:nvPr/>
        </p:nvPicPr>
        <p:blipFill>
          <a:blip r:embed="rId5"/>
          <a:stretch>
            <a:fillRect/>
          </a:stretch>
        </p:blipFill>
        <p:spPr>
          <a:xfrm rot="5400000">
            <a:off x="6698916" y="3445555"/>
            <a:ext cx="2815390" cy="2101518"/>
          </a:xfrm>
          <a:prstGeom prst="rect">
            <a:avLst/>
          </a:prstGeom>
        </p:spPr>
      </p:pic>
    </p:spTree>
    <p:extLst>
      <p:ext uri="{BB962C8B-B14F-4D97-AF65-F5344CB8AC3E}">
        <p14:creationId xmlns:p14="http://schemas.microsoft.com/office/powerpoint/2010/main" val="156102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31764F-3702-487D-AD88-CE4ED719EE2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Objectives</a:t>
            </a:r>
            <a:endParaRPr lang="en-US" sz="4000" b="1">
              <a:solidFill>
                <a:srgbClr val="4DAEB3"/>
              </a:solidFill>
              <a:latin typeface="Century Gothic" panose="020B0502020202020204" pitchFamily="34" charset="0"/>
            </a:endParaRPr>
          </a:p>
        </p:txBody>
      </p:sp>
      <p:sp>
        <p:nvSpPr>
          <p:cNvPr id="5" name="Oval 4">
            <a:extLst>
              <a:ext uri="{FF2B5EF4-FFF2-40B4-BE49-F238E27FC236}">
                <a16:creationId xmlns:a16="http://schemas.microsoft.com/office/drawing/2014/main" id="{41A9BDEA-9CF6-46D6-BECD-A5D66BFDD19D}"/>
              </a:ext>
            </a:extLst>
          </p:cNvPr>
          <p:cNvSpPr/>
          <p:nvPr/>
        </p:nvSpPr>
        <p:spPr>
          <a:xfrm>
            <a:off x="7201937" y="1438741"/>
            <a:ext cx="1970575" cy="1994387"/>
          </a:xfrm>
          <a:prstGeom prst="ellipse">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9DB23F"/>
              </a:solidFill>
              <a:ea typeface="Calibri"/>
              <a:cs typeface="Calibri"/>
            </a:endParaRPr>
          </a:p>
        </p:txBody>
      </p:sp>
      <p:sp>
        <p:nvSpPr>
          <p:cNvPr id="6" name="Oval 5">
            <a:extLst>
              <a:ext uri="{FF2B5EF4-FFF2-40B4-BE49-F238E27FC236}">
                <a16:creationId xmlns:a16="http://schemas.microsoft.com/office/drawing/2014/main" id="{A6BA2B21-E3A4-4FDD-9AA5-960FE613E2E8}"/>
              </a:ext>
            </a:extLst>
          </p:cNvPr>
          <p:cNvSpPr/>
          <p:nvPr/>
        </p:nvSpPr>
        <p:spPr>
          <a:xfrm>
            <a:off x="3165260" y="1437014"/>
            <a:ext cx="2052637" cy="1994387"/>
          </a:xfrm>
          <a:prstGeom prst="ellipse">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66E99"/>
              </a:solidFill>
              <a:cs typeface="Calibri"/>
            </a:endParaRPr>
          </a:p>
        </p:txBody>
      </p:sp>
      <p:pic>
        <p:nvPicPr>
          <p:cNvPr id="7" name="Graphic 20" descr="Treasure Map with solid fill">
            <a:extLst>
              <a:ext uri="{FF2B5EF4-FFF2-40B4-BE49-F238E27FC236}">
                <a16:creationId xmlns:a16="http://schemas.microsoft.com/office/drawing/2014/main" id="{FF1352D1-7C54-4D33-9D19-3E0F084BC1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99686" y="1709637"/>
            <a:ext cx="1495669" cy="1483946"/>
          </a:xfrm>
          <a:prstGeom prst="rect">
            <a:avLst/>
          </a:prstGeom>
        </p:spPr>
      </p:pic>
      <p:pic>
        <p:nvPicPr>
          <p:cNvPr id="9" name="Graphic 22" descr="Presentation with bar chart with solid fill">
            <a:extLst>
              <a:ext uri="{FF2B5EF4-FFF2-40B4-BE49-F238E27FC236}">
                <a16:creationId xmlns:a16="http://schemas.microsoft.com/office/drawing/2014/main" id="{D9E116EC-5993-429D-8010-549B51E71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7541" y="1656705"/>
            <a:ext cx="1449326" cy="1544026"/>
          </a:xfrm>
          <a:prstGeom prst="rect">
            <a:avLst/>
          </a:prstGeom>
        </p:spPr>
      </p:pic>
      <p:sp>
        <p:nvSpPr>
          <p:cNvPr id="10" name="TextBox 7">
            <a:extLst>
              <a:ext uri="{FF2B5EF4-FFF2-40B4-BE49-F238E27FC236}">
                <a16:creationId xmlns:a16="http://schemas.microsoft.com/office/drawing/2014/main" id="{D7AE56AC-7920-40A8-8B7A-0C97E8565E3F}"/>
              </a:ext>
            </a:extLst>
          </p:cNvPr>
          <p:cNvSpPr txBox="1"/>
          <p:nvPr/>
        </p:nvSpPr>
        <p:spPr>
          <a:xfrm>
            <a:off x="2550916" y="3643248"/>
            <a:ext cx="3015455"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8A5A9A"/>
                </a:solidFill>
                <a:latin typeface="Century Gothic"/>
                <a:cs typeface="Segoe UI"/>
              </a:rPr>
              <a:t>Map and quantify</a:t>
            </a:r>
            <a:r>
              <a:rPr lang="en-US" sz="2400">
                <a:solidFill>
                  <a:srgbClr val="404040"/>
                </a:solidFill>
                <a:latin typeface="Century Gothic"/>
                <a:cs typeface="Segoe UI"/>
              </a:rPr>
              <a:t> changes in factors influential to groundwater recharge</a:t>
            </a:r>
          </a:p>
        </p:txBody>
      </p:sp>
      <p:sp>
        <p:nvSpPr>
          <p:cNvPr id="11" name="TextBox 8">
            <a:extLst>
              <a:ext uri="{FF2B5EF4-FFF2-40B4-BE49-F238E27FC236}">
                <a16:creationId xmlns:a16="http://schemas.microsoft.com/office/drawing/2014/main" id="{7C309193-1A27-44EF-88BA-48DB4297585E}"/>
              </a:ext>
            </a:extLst>
          </p:cNvPr>
          <p:cNvSpPr txBox="1"/>
          <p:nvPr/>
        </p:nvSpPr>
        <p:spPr>
          <a:xfrm>
            <a:off x="8060526" y="3590243"/>
            <a:ext cx="34984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solidFill>
                <a:srgbClr val="3A3838"/>
              </a:solidFill>
              <a:latin typeface="Century Gothic"/>
              <a:cs typeface="Segoe UI"/>
            </a:endParaRPr>
          </a:p>
        </p:txBody>
      </p:sp>
      <p:sp>
        <p:nvSpPr>
          <p:cNvPr id="12" name="TextBox 9">
            <a:extLst>
              <a:ext uri="{FF2B5EF4-FFF2-40B4-BE49-F238E27FC236}">
                <a16:creationId xmlns:a16="http://schemas.microsoft.com/office/drawing/2014/main" id="{B2E14091-D66A-492A-9B43-21331D71B767}"/>
              </a:ext>
            </a:extLst>
          </p:cNvPr>
          <p:cNvSpPr txBox="1"/>
          <p:nvPr/>
        </p:nvSpPr>
        <p:spPr>
          <a:xfrm>
            <a:off x="6522733" y="3643498"/>
            <a:ext cx="3234527"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9DB23F"/>
                </a:solidFill>
                <a:latin typeface="Century Gothic"/>
                <a:cs typeface="Segoe UI"/>
              </a:rPr>
              <a:t>Identify thriving areas</a:t>
            </a:r>
            <a:r>
              <a:rPr lang="en-US" sz="2400" b="1">
                <a:solidFill>
                  <a:srgbClr val="404040"/>
                </a:solidFill>
                <a:latin typeface="Century Gothic"/>
                <a:cs typeface="Segoe UI"/>
              </a:rPr>
              <a:t> </a:t>
            </a:r>
            <a:r>
              <a:rPr lang="en-US" sz="2400">
                <a:solidFill>
                  <a:srgbClr val="404040"/>
                </a:solidFill>
                <a:latin typeface="Century Gothic"/>
                <a:cs typeface="Segoe UI"/>
              </a:rPr>
              <a:t>of the ME recharge zone to prioritize for protection </a:t>
            </a:r>
          </a:p>
        </p:txBody>
      </p:sp>
    </p:spTree>
    <p:extLst>
      <p:ext uri="{BB962C8B-B14F-4D97-AF65-F5344CB8AC3E}">
        <p14:creationId xmlns:p14="http://schemas.microsoft.com/office/powerpoint/2010/main" val="201563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3F96CA12-FB5C-49A6-B8C1-4B482C144A4C}"/>
              </a:ext>
            </a:extLst>
          </p:cNvPr>
          <p:cNvSpPr txBox="1"/>
          <p:nvPr/>
        </p:nvSpPr>
        <p:spPr>
          <a:xfrm>
            <a:off x="1532604" y="2536210"/>
            <a:ext cx="912679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4DAEB3"/>
                </a:solidFill>
                <a:latin typeface="Century Gothic"/>
                <a:ea typeface="+mn-lt"/>
                <a:cs typeface="+mn-lt"/>
              </a:rPr>
              <a:t>Methods</a:t>
            </a:r>
          </a:p>
        </p:txBody>
      </p:sp>
    </p:spTree>
    <p:extLst>
      <p:ext uri="{BB962C8B-B14F-4D97-AF65-F5344CB8AC3E}">
        <p14:creationId xmlns:p14="http://schemas.microsoft.com/office/powerpoint/2010/main" val="138287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BB061A-19E5-4949-A949-48C54910748A}"/>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Groundwater Recharge Factors</a:t>
            </a:r>
            <a:endParaRPr lang="en-US" sz="4000" b="1">
              <a:solidFill>
                <a:srgbClr val="4DAEB3"/>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B4338666-F0FD-4C26-BC86-95A5D328D29D}"/>
              </a:ext>
            </a:extLst>
          </p:cNvPr>
          <p:cNvSpPr/>
          <p:nvPr/>
        </p:nvSpPr>
        <p:spPr>
          <a:xfrm>
            <a:off x="4226313" y="2079703"/>
            <a:ext cx="1867826" cy="134743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Precipitation</a:t>
            </a:r>
            <a:endParaRPr lang="en-US">
              <a:latin typeface="Century Gothic"/>
            </a:endParaRPr>
          </a:p>
        </p:txBody>
      </p:sp>
      <p:sp>
        <p:nvSpPr>
          <p:cNvPr id="4" name="Rectangle: Rounded Corners 3">
            <a:extLst>
              <a:ext uri="{FF2B5EF4-FFF2-40B4-BE49-F238E27FC236}">
                <a16:creationId xmlns:a16="http://schemas.microsoft.com/office/drawing/2014/main" id="{9050AE67-FFAE-4CFE-89A5-D49720FB28E3}"/>
              </a:ext>
            </a:extLst>
          </p:cNvPr>
          <p:cNvSpPr/>
          <p:nvPr/>
        </p:nvSpPr>
        <p:spPr>
          <a:xfrm>
            <a:off x="6233532" y="2079703"/>
            <a:ext cx="1756314" cy="1347437"/>
          </a:xfrm>
          <a:prstGeom prst="roundRect">
            <a:avLst/>
          </a:prstGeom>
          <a:solidFill>
            <a:srgbClr val="9DB23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Potential </a:t>
            </a:r>
            <a:r>
              <a:rPr lang="en-US" dirty="0" err="1">
                <a:latin typeface="Century Gothic"/>
                <a:cs typeface="Calibri"/>
              </a:rPr>
              <a:t>Evapo</a:t>
            </a:r>
            <a:r>
              <a:rPr lang="en-US" dirty="0">
                <a:latin typeface="Century Gothic"/>
                <a:cs typeface="Calibri"/>
              </a:rPr>
              <a:t>-transpiration</a:t>
            </a:r>
          </a:p>
        </p:txBody>
      </p:sp>
      <p:sp>
        <p:nvSpPr>
          <p:cNvPr id="5" name="Rectangle: Rounded Corners 4">
            <a:extLst>
              <a:ext uri="{FF2B5EF4-FFF2-40B4-BE49-F238E27FC236}">
                <a16:creationId xmlns:a16="http://schemas.microsoft.com/office/drawing/2014/main" id="{44B232E6-9D82-45E4-8D0D-4F454092EB8D}"/>
              </a:ext>
            </a:extLst>
          </p:cNvPr>
          <p:cNvSpPr/>
          <p:nvPr/>
        </p:nvSpPr>
        <p:spPr>
          <a:xfrm>
            <a:off x="4226313" y="3538654"/>
            <a:ext cx="1867826" cy="1375315"/>
          </a:xfrm>
          <a:prstGeom prst="roundRect">
            <a:avLst/>
          </a:prstGeom>
          <a:solidFill>
            <a:srgbClr val="BA3A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Landcover Change</a:t>
            </a:r>
            <a:endParaRPr lang="en-US">
              <a:latin typeface="Century Gothic"/>
            </a:endParaRPr>
          </a:p>
        </p:txBody>
      </p:sp>
      <p:sp>
        <p:nvSpPr>
          <p:cNvPr id="6" name="Rectangle: Rounded Corners 5">
            <a:extLst>
              <a:ext uri="{FF2B5EF4-FFF2-40B4-BE49-F238E27FC236}">
                <a16:creationId xmlns:a16="http://schemas.microsoft.com/office/drawing/2014/main" id="{DD47F93D-385D-4AAB-B63E-04C00DE07322}"/>
              </a:ext>
            </a:extLst>
          </p:cNvPr>
          <p:cNvSpPr/>
          <p:nvPr/>
        </p:nvSpPr>
        <p:spPr>
          <a:xfrm>
            <a:off x="6233530" y="3538654"/>
            <a:ext cx="1756314" cy="1375315"/>
          </a:xfrm>
          <a:prstGeom prst="roundRect">
            <a:avLst/>
          </a:prstGeom>
          <a:solidFill>
            <a:srgbClr val="8A5A9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Total Water Storage</a:t>
            </a:r>
          </a:p>
        </p:txBody>
      </p:sp>
      <p:pic>
        <p:nvPicPr>
          <p:cNvPr id="8" name="Picture 6" descr="A picture containing text, stationary, envelope, worktable&#10;&#10;Description automatically generated">
            <a:extLst>
              <a:ext uri="{FF2B5EF4-FFF2-40B4-BE49-F238E27FC236}">
                <a16:creationId xmlns:a16="http://schemas.microsoft.com/office/drawing/2014/main" id="{DC9EF1FF-AB15-42FA-A852-6DFA4835A562}"/>
              </a:ext>
            </a:extLst>
          </p:cNvPr>
          <p:cNvPicPr>
            <a:picLocks noChangeAspect="1"/>
          </p:cNvPicPr>
          <p:nvPr/>
        </p:nvPicPr>
        <p:blipFill>
          <a:blip r:embed="rId3"/>
          <a:stretch>
            <a:fillRect/>
          </a:stretch>
        </p:blipFill>
        <p:spPr>
          <a:xfrm>
            <a:off x="8037502" y="4800789"/>
            <a:ext cx="2148469" cy="1404980"/>
          </a:xfrm>
          <a:prstGeom prst="rect">
            <a:avLst/>
          </a:prstGeom>
        </p:spPr>
      </p:pic>
      <p:pic>
        <p:nvPicPr>
          <p:cNvPr id="7" name="Picture 9" descr="A picture containing indoor, transport, satellite&#10;&#10;Description automatically generated">
            <a:extLst>
              <a:ext uri="{FF2B5EF4-FFF2-40B4-BE49-F238E27FC236}">
                <a16:creationId xmlns:a16="http://schemas.microsoft.com/office/drawing/2014/main" id="{2C48AC2E-F6BB-424D-B962-AD42CF369DDC}"/>
              </a:ext>
            </a:extLst>
          </p:cNvPr>
          <p:cNvPicPr>
            <a:picLocks noChangeAspect="1"/>
          </p:cNvPicPr>
          <p:nvPr/>
        </p:nvPicPr>
        <p:blipFill>
          <a:blip r:embed="rId4"/>
          <a:stretch>
            <a:fillRect/>
          </a:stretch>
        </p:blipFill>
        <p:spPr>
          <a:xfrm>
            <a:off x="1197198" y="886656"/>
            <a:ext cx="2968072" cy="1476846"/>
          </a:xfrm>
          <a:prstGeom prst="rect">
            <a:avLst/>
          </a:prstGeom>
        </p:spPr>
      </p:pic>
      <p:pic>
        <p:nvPicPr>
          <p:cNvPr id="11" name="Picture 3" descr="A picture containing transport, satellite&#10;&#10;Description automatically generated">
            <a:extLst>
              <a:ext uri="{FF2B5EF4-FFF2-40B4-BE49-F238E27FC236}">
                <a16:creationId xmlns:a16="http://schemas.microsoft.com/office/drawing/2014/main" id="{16EAFBD7-3FD9-4C2A-A64B-AC3E3A54C4C1}"/>
              </a:ext>
            </a:extLst>
          </p:cNvPr>
          <p:cNvPicPr>
            <a:picLocks noChangeAspect="1"/>
          </p:cNvPicPr>
          <p:nvPr/>
        </p:nvPicPr>
        <p:blipFill>
          <a:blip r:embed="rId5"/>
          <a:stretch>
            <a:fillRect/>
          </a:stretch>
        </p:blipFill>
        <p:spPr>
          <a:xfrm>
            <a:off x="8332479" y="682526"/>
            <a:ext cx="2743200" cy="2065972"/>
          </a:xfrm>
          <a:prstGeom prst="rect">
            <a:avLst/>
          </a:prstGeom>
        </p:spPr>
      </p:pic>
      <p:pic>
        <p:nvPicPr>
          <p:cNvPr id="12" name="Picture 12" descr="Map&#10;&#10;Description automatically generated">
            <a:extLst>
              <a:ext uri="{FF2B5EF4-FFF2-40B4-BE49-F238E27FC236}">
                <a16:creationId xmlns:a16="http://schemas.microsoft.com/office/drawing/2014/main" id="{C9CE80E5-A2E7-4EEA-93AA-61520748B069}"/>
              </a:ext>
            </a:extLst>
          </p:cNvPr>
          <p:cNvPicPr>
            <a:picLocks noChangeAspect="1"/>
          </p:cNvPicPr>
          <p:nvPr/>
        </p:nvPicPr>
        <p:blipFill>
          <a:blip r:embed="rId6"/>
          <a:stretch>
            <a:fillRect/>
          </a:stretch>
        </p:blipFill>
        <p:spPr>
          <a:xfrm>
            <a:off x="1201947" y="4470640"/>
            <a:ext cx="2743200" cy="2057400"/>
          </a:xfrm>
          <a:prstGeom prst="rect">
            <a:avLst/>
          </a:prstGeom>
        </p:spPr>
      </p:pic>
      <p:sp>
        <p:nvSpPr>
          <p:cNvPr id="14" name="Text Placeholder 4">
            <a:extLst>
              <a:ext uri="{FF2B5EF4-FFF2-40B4-BE49-F238E27FC236}">
                <a16:creationId xmlns:a16="http://schemas.microsoft.com/office/drawing/2014/main" id="{D8F7AEFA-9740-46FE-89F6-5732B24EE368}"/>
              </a:ext>
            </a:extLst>
          </p:cNvPr>
          <p:cNvSpPr txBox="1">
            <a:spLocks/>
          </p:cNvSpPr>
          <p:nvPr/>
        </p:nvSpPr>
        <p:spPr>
          <a:xfrm>
            <a:off x="-52698" y="6390276"/>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100" dirty="0">
                <a:solidFill>
                  <a:schemeClr val="tx1">
                    <a:lumMod val="75000"/>
                    <a:lumOff val="25000"/>
                  </a:schemeClr>
                </a:solidFill>
                <a:latin typeface="Century Gothic"/>
              </a:rPr>
              <a:t>USGS NLCD, NASA</a:t>
            </a:r>
            <a:endParaRPr lang="en-US" sz="1100" dirty="0">
              <a:solidFill>
                <a:schemeClr val="tx1">
                  <a:lumMod val="75000"/>
                  <a:lumOff val="25000"/>
                </a:schemeClr>
              </a:solidFill>
            </a:endParaRPr>
          </a:p>
        </p:txBody>
      </p:sp>
      <p:sp>
        <p:nvSpPr>
          <p:cNvPr id="9" name="TextBox 8">
            <a:extLst>
              <a:ext uri="{FF2B5EF4-FFF2-40B4-BE49-F238E27FC236}">
                <a16:creationId xmlns:a16="http://schemas.microsoft.com/office/drawing/2014/main" id="{ACF09FF8-D7AD-477D-AA0F-E40ACFD9CA09}"/>
              </a:ext>
            </a:extLst>
          </p:cNvPr>
          <p:cNvSpPr txBox="1"/>
          <p:nvPr/>
        </p:nvSpPr>
        <p:spPr>
          <a:xfrm>
            <a:off x="8701579" y="27412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66E99"/>
                </a:solidFill>
                <a:latin typeface="Century Gothic"/>
              </a:rPr>
              <a:t>Terra MODIS</a:t>
            </a:r>
          </a:p>
        </p:txBody>
      </p:sp>
      <p:sp>
        <p:nvSpPr>
          <p:cNvPr id="10" name="TextBox 9">
            <a:extLst>
              <a:ext uri="{FF2B5EF4-FFF2-40B4-BE49-F238E27FC236}">
                <a16:creationId xmlns:a16="http://schemas.microsoft.com/office/drawing/2014/main" id="{AE495B15-21EB-43B4-A5F6-1CCD1B79C625}"/>
              </a:ext>
            </a:extLst>
          </p:cNvPr>
          <p:cNvSpPr txBox="1"/>
          <p:nvPr/>
        </p:nvSpPr>
        <p:spPr>
          <a:xfrm>
            <a:off x="1198354" y="2307836"/>
            <a:ext cx="8035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66E99"/>
                </a:solidFill>
                <a:latin typeface="Century Gothic"/>
              </a:rPr>
              <a:t>GPM</a:t>
            </a:r>
          </a:p>
        </p:txBody>
      </p:sp>
      <p:sp>
        <p:nvSpPr>
          <p:cNvPr id="17" name="TextBox 16">
            <a:extLst>
              <a:ext uri="{FF2B5EF4-FFF2-40B4-BE49-F238E27FC236}">
                <a16:creationId xmlns:a16="http://schemas.microsoft.com/office/drawing/2014/main" id="{FF592C1B-7B2E-42AC-9BB7-AF976E6FF626}"/>
              </a:ext>
            </a:extLst>
          </p:cNvPr>
          <p:cNvSpPr txBox="1"/>
          <p:nvPr/>
        </p:nvSpPr>
        <p:spPr>
          <a:xfrm>
            <a:off x="9352514" y="5935453"/>
            <a:ext cx="15078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66E99"/>
                </a:solidFill>
                <a:latin typeface="Century Gothic"/>
              </a:rPr>
              <a:t>GRACE</a:t>
            </a:r>
          </a:p>
        </p:txBody>
      </p:sp>
      <p:sp>
        <p:nvSpPr>
          <p:cNvPr id="19" name="TextBox 18">
            <a:extLst>
              <a:ext uri="{FF2B5EF4-FFF2-40B4-BE49-F238E27FC236}">
                <a16:creationId xmlns:a16="http://schemas.microsoft.com/office/drawing/2014/main" id="{D47059C9-F5F9-4059-9BD7-BE06A96071CB}"/>
              </a:ext>
            </a:extLst>
          </p:cNvPr>
          <p:cNvSpPr txBox="1"/>
          <p:nvPr/>
        </p:nvSpPr>
        <p:spPr>
          <a:xfrm>
            <a:off x="1206627" y="4293397"/>
            <a:ext cx="15078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66E99"/>
                </a:solidFill>
                <a:latin typeface="Century Gothic"/>
              </a:rPr>
              <a:t>NLCD</a:t>
            </a:r>
          </a:p>
        </p:txBody>
      </p:sp>
      <p:sp>
        <p:nvSpPr>
          <p:cNvPr id="13" name="Rectangle: Rounded Corners 12">
            <a:extLst>
              <a:ext uri="{FF2B5EF4-FFF2-40B4-BE49-F238E27FC236}">
                <a16:creationId xmlns:a16="http://schemas.microsoft.com/office/drawing/2014/main" id="{A3EA135B-2D94-40AA-86EE-1BD3D0844A4A}"/>
              </a:ext>
            </a:extLst>
          </p:cNvPr>
          <p:cNvSpPr/>
          <p:nvPr/>
        </p:nvSpPr>
        <p:spPr>
          <a:xfrm>
            <a:off x="6142892" y="3440724"/>
            <a:ext cx="4759569" cy="2977661"/>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93084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Lauren Mahoney</DisplayName>
        <AccountId>698</AccountId>
        <AccountType/>
      </UserInfo>
      <UserInfo>
        <DisplayName>Brenna Hatch</DisplayName>
        <AccountId>663</AccountId>
        <AccountType/>
      </UserInfo>
      <UserInfo>
        <DisplayName>Claire Villanueva-Weeks</DisplayName>
        <AccountId>699</AccountId>
        <AccountType/>
      </UserInfo>
      <UserInfo>
        <DisplayName>Lauren Webster</DisplayName>
        <AccountId>700</AccountId>
        <AccountType/>
      </UserInfo>
      <UserInfo>
        <DisplayName>Erica Carcelen</DisplayName>
        <AccountId>156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9A41F3-44F3-4D9A-9BC7-4D51479DD56E}">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1A7855-8140-4462-8CCB-36F8225CB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DFF6FF-AB3A-4891-A209-9B7A918B3B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TotalTime>
  <Words>3541</Words>
  <Application>Microsoft Office PowerPoint</Application>
  <PresentationFormat>Widescreen</PresentationFormat>
  <Paragraphs>468</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Arial,Sans-Serif</vt:lpstr>
      <vt:lpstr>Calibri</vt:lpstr>
      <vt:lpstr>Calibri Light</vt:lpstr>
      <vt:lpstr>Century Gothic</vt:lpstr>
      <vt:lpstr>Helvetica Neue</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8</cp:revision>
  <dcterms:created xsi:type="dcterms:W3CDTF">2019-11-12T17:46:59Z</dcterms:created>
  <dcterms:modified xsi:type="dcterms:W3CDTF">2022-06-13T15:44:37Z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