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69" r:id="rId3"/>
    <p:sldId id="277" r:id="rId4"/>
    <p:sldId id="258" r:id="rId5"/>
    <p:sldId id="259" r:id="rId6"/>
    <p:sldId id="271" r:id="rId7"/>
    <p:sldId id="281" r:id="rId8"/>
    <p:sldId id="285" r:id="rId9"/>
    <p:sldId id="286" r:id="rId10"/>
    <p:sldId id="280" r:id="rId11"/>
    <p:sldId id="282" r:id="rId12"/>
    <p:sldId id="288" r:id="rId13"/>
    <p:sldId id="289" r:id="rId14"/>
    <p:sldId id="290" r:id="rId15"/>
    <p:sldId id="291" r:id="rId16"/>
    <p:sldId id="292" r:id="rId17"/>
    <p:sldId id="293" r:id="rId18"/>
    <p:sldId id="294" r:id="rId19"/>
    <p:sldId id="295" r:id="rId20"/>
    <p:sldId id="296" r:id="rId21"/>
    <p:sldId id="298" r:id="rId22"/>
    <p:sldId id="273"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54" d="100"/>
          <a:sy n="54" d="100"/>
        </p:scale>
        <p:origin x="86" y="514"/>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6/2/2019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6/2/2019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tiff"/><Relationship Id="rId5" Type="http://schemas.openxmlformats.org/officeDocument/2006/relationships/hyperlink" Target="mailto:Amanda.L.Clayton@nasa.gov" TargetMode="External"/><Relationship Id="rId4" Type="http://schemas.openxmlformats.org/officeDocument/2006/relationships/hyperlink" Target="mailto:DEVELOP.ProjectCoordination@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2019 </a:t>
            </a:r>
            <a:r>
              <a:rPr lang="en-US" sz="3200" dirty="0" smtClean="0">
                <a:solidFill>
                  <a:srgbClr val="EF282F"/>
                </a:solidFill>
              </a:rPr>
              <a:t>Summer</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791199"/>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a:t>Center Leads set 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730423" cy="4723113"/>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900" indent="-1485900">
              <a:lnSpc>
                <a:spcPct val="100000"/>
              </a:lnSpc>
              <a:spcBef>
                <a:spcPts val="0"/>
              </a:spcBef>
              <a:spcAft>
                <a:spcPts val="1000"/>
              </a:spcAft>
              <a:buNone/>
            </a:pPr>
            <a:r>
              <a:rPr lang="en-US" sz="1800" b="1" dirty="0">
                <a:solidFill>
                  <a:schemeClr val="bg2">
                    <a:lumMod val="25000"/>
                  </a:schemeClr>
                </a:solidFill>
              </a:rPr>
              <a:t>Week 1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6</a:t>
            </a:r>
            <a:r>
              <a:rPr lang="en-US" sz="1800" b="1" dirty="0" smtClean="0">
                <a:solidFill>
                  <a:srgbClr val="0067AA"/>
                </a:solidFill>
              </a:rPr>
              <a:t>/6</a:t>
            </a:r>
            <a:r>
              <a:rPr lang="en-US" sz="1800" b="1" dirty="0" smtClean="0">
                <a:solidFill>
                  <a:schemeClr val="bg2">
                    <a:lumMod val="25000"/>
                  </a:schemeClr>
                </a:solidFill>
              </a:rPr>
              <a:t>: </a:t>
            </a:r>
            <a:r>
              <a:rPr lang="en-US" sz="1800" dirty="0">
                <a:solidFill>
                  <a:schemeClr val="tx1">
                    <a:lumMod val="75000"/>
                    <a:lumOff val="25000"/>
                  </a:schemeClr>
                </a:solidFill>
              </a:rPr>
              <a:t>Handbook Forms, Info Sheet, Personality Assessment, Entrance Personal Growth Assessment, DEVELOPedia Participant Page, Orientation Completed</a:t>
            </a:r>
            <a:endParaRPr lang="en-US" sz="1800" b="1" dirty="0">
              <a:solidFill>
                <a:schemeClr val="tx1">
                  <a:lumMod val="75000"/>
                  <a:lumOff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2 </a:t>
            </a:r>
            <a:r>
              <a:rPr lang="en-US" sz="1800" dirty="0" smtClean="0">
                <a:solidFill>
                  <a:schemeClr val="bg2">
                    <a:lumMod val="25000"/>
                  </a:schemeClr>
                </a:solidFill>
              </a:rPr>
              <a:t>– </a:t>
            </a:r>
            <a:r>
              <a:rPr lang="en-US" sz="1800" dirty="0" smtClean="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3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6/20</a:t>
            </a:r>
            <a:r>
              <a:rPr lang="en-US" sz="1800" b="1" dirty="0" smtClean="0">
                <a:solidFill>
                  <a:schemeClr val="bg2">
                    <a:lumMod val="25000"/>
                  </a:schemeClr>
                </a:solidFill>
              </a:rPr>
              <a:t>:</a:t>
            </a:r>
            <a:r>
              <a:rPr lang="en-US" sz="1800" dirty="0" smtClean="0">
                <a:solidFill>
                  <a:schemeClr val="tx1">
                    <a:lumMod val="75000"/>
                    <a:lumOff val="25000"/>
                  </a:schemeClr>
                </a:solidFill>
              </a:rPr>
              <a:t> </a:t>
            </a:r>
            <a:r>
              <a:rPr lang="en-US" sz="1800" dirty="0">
                <a:solidFill>
                  <a:schemeClr val="tx1">
                    <a:lumMod val="75000"/>
                    <a:lumOff val="25000"/>
                  </a:schemeClr>
                </a:solidFill>
              </a:rPr>
              <a:t>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6/27</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a:solidFill>
                  <a:schemeClr val="tx1">
                    <a:lumMod val="75000"/>
                    <a:lumOff val="25000"/>
                  </a:schemeClr>
                </a:solidFill>
              </a:rPr>
              <a:t>Tech Paper </a:t>
            </a:r>
            <a:r>
              <a:rPr lang="en-US" sz="1800" dirty="0" smtClean="0">
                <a:solidFill>
                  <a:schemeClr val="tx1">
                    <a:lumMod val="75000"/>
                    <a:lumOff val="25000"/>
                  </a:schemeClr>
                </a:solidFill>
              </a:rPr>
              <a:t>RD</a:t>
            </a:r>
            <a:endParaRPr lang="en-US" sz="1800" dirty="0">
              <a:solidFill>
                <a:schemeClr val="tx1">
                  <a:lumMod val="75000"/>
                  <a:lumOff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5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7</a:t>
            </a:r>
            <a:r>
              <a:rPr lang="en-US" sz="1800" b="1" dirty="0" smtClean="0">
                <a:solidFill>
                  <a:srgbClr val="0067AA"/>
                </a:solidFill>
              </a:rPr>
              <a:t>/5</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a:solidFill>
                  <a:schemeClr val="tx1">
                    <a:lumMod val="75000"/>
                    <a:lumOff val="25000"/>
                  </a:schemeClr>
                </a:solidFill>
              </a:rPr>
              <a:t>Presentation RD</a:t>
            </a:r>
            <a:endParaRPr lang="en-US" sz="1800" dirty="0" smtClean="0">
              <a:solidFill>
                <a:schemeClr val="bg2">
                  <a:lumMod val="25000"/>
                </a:schemeClr>
              </a:solidFill>
            </a:endParaRPr>
          </a:p>
          <a:p>
            <a:pPr marL="1657350" indent="-165735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6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7/11</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a:solidFill>
                  <a:schemeClr val="tx1">
                    <a:lumMod val="75000"/>
                    <a:lumOff val="25000"/>
                  </a:schemeClr>
                </a:solidFill>
              </a:rPr>
              <a:t>Project Summary FD, Study Area </a:t>
            </a:r>
            <a:r>
              <a:rPr lang="en-US" sz="1800" dirty="0" err="1">
                <a:solidFill>
                  <a:schemeClr val="tx1">
                    <a:lumMod val="75000"/>
                    <a:lumOff val="25000"/>
                  </a:schemeClr>
                </a:solidFill>
              </a:rPr>
              <a:t>Shapefile</a:t>
            </a:r>
            <a:r>
              <a:rPr lang="en-US" sz="1800" dirty="0">
                <a:solidFill>
                  <a:schemeClr val="tx1">
                    <a:lumMod val="75000"/>
                    <a:lumOff val="25000"/>
                  </a:schemeClr>
                </a:solidFill>
              </a:rPr>
              <a:t>, </a:t>
            </a:r>
            <a:r>
              <a:rPr lang="en-US" sz="1800" dirty="0" smtClean="0">
                <a:solidFill>
                  <a:schemeClr val="tx1">
                    <a:lumMod val="75000"/>
                    <a:lumOff val="25000"/>
                  </a:schemeClr>
                </a:solidFill>
              </a:rPr>
              <a:t>Website/Summer Booklet </a:t>
            </a:r>
            <a:r>
              <a:rPr lang="en-US" sz="1800" dirty="0">
                <a:solidFill>
                  <a:schemeClr val="tx1">
                    <a:lumMod val="75000"/>
                    <a:lumOff val="25000"/>
                  </a:schemeClr>
                </a:solidFill>
              </a:rPr>
              <a:t>Image</a:t>
            </a:r>
            <a:endParaRPr lang="en-US" sz="1800" dirty="0" smtClean="0">
              <a:solidFill>
                <a:schemeClr val="bg2">
                  <a:lumMod val="25000"/>
                </a:schemeClr>
              </a:solidFill>
            </a:endParaRP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7 </a:t>
            </a:r>
            <a:r>
              <a:rPr lang="en-US" sz="1800" dirty="0">
                <a:solidFill>
                  <a:schemeClr val="bg2">
                    <a:lumMod val="25000"/>
                  </a:schemeClr>
                </a:solidFill>
              </a:rPr>
              <a:t>–</a:t>
            </a:r>
            <a:r>
              <a:rPr lang="en-US" sz="1800" b="1" dirty="0">
                <a:solidFill>
                  <a:schemeClr val="bg2">
                    <a:lumMod val="25000"/>
                  </a:schemeClr>
                </a:solidFill>
              </a:rPr>
              <a:t> </a:t>
            </a:r>
            <a:r>
              <a:rPr lang="en-US" sz="1800" b="1" dirty="0" smtClean="0">
                <a:solidFill>
                  <a:srgbClr val="0067AA"/>
                </a:solidFill>
              </a:rPr>
              <a:t>7/18</a:t>
            </a:r>
            <a:r>
              <a:rPr lang="en-US" sz="1800" b="1" dirty="0" smtClean="0">
                <a:solidFill>
                  <a:schemeClr val="bg2">
                    <a:lumMod val="25000"/>
                  </a:schemeClr>
                </a:solidFill>
              </a:rPr>
              <a:t>: </a:t>
            </a:r>
            <a:r>
              <a:rPr lang="en-US" sz="1800" dirty="0">
                <a:solidFill>
                  <a:schemeClr val="tx1">
                    <a:lumMod val="75000"/>
                    <a:lumOff val="25000"/>
                  </a:schemeClr>
                </a:solidFill>
              </a:rPr>
              <a:t>Poster FD</a:t>
            </a:r>
          </a:p>
          <a:p>
            <a:pPr marL="0" indent="0">
              <a:lnSpc>
                <a:spcPct val="100000"/>
              </a:lnSpc>
              <a:spcBef>
                <a:spcPts val="0"/>
              </a:spcBef>
              <a:spcAft>
                <a:spcPts val="1000"/>
              </a:spcAft>
              <a:buNone/>
            </a:pPr>
            <a:r>
              <a:rPr lang="en-US" sz="1800" b="1" dirty="0" smtClean="0">
                <a:solidFill>
                  <a:schemeClr val="bg2">
                    <a:lumMod val="25000"/>
                  </a:schemeClr>
                </a:solidFill>
              </a:rPr>
              <a:t>Week </a:t>
            </a:r>
            <a:r>
              <a:rPr lang="en-US" sz="1800" b="1" dirty="0">
                <a:solidFill>
                  <a:schemeClr val="bg2">
                    <a:lumMod val="25000"/>
                  </a:schemeClr>
                </a:solidFill>
              </a:rPr>
              <a:t>8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7</a:t>
            </a:r>
            <a:r>
              <a:rPr lang="en-US" sz="1800" b="1" dirty="0" smtClean="0">
                <a:solidFill>
                  <a:srgbClr val="0067AA"/>
                </a:solidFill>
              </a:rPr>
              <a:t>/25</a:t>
            </a:r>
            <a:r>
              <a:rPr lang="en-US" sz="1800" b="1" dirty="0" smtClean="0">
                <a:solidFill>
                  <a:schemeClr val="bg2">
                    <a:lumMod val="25000"/>
                  </a:schemeClr>
                </a:solidFill>
              </a:rPr>
              <a:t>:</a:t>
            </a:r>
            <a:r>
              <a:rPr lang="en-US" sz="1800" dirty="0" smtClean="0">
                <a:solidFill>
                  <a:schemeClr val="bg2">
                    <a:lumMod val="25000"/>
                  </a:schemeClr>
                </a:solidFill>
              </a:rPr>
              <a:t> </a:t>
            </a:r>
            <a:r>
              <a:rPr lang="en-US" sz="1800" dirty="0" smtClean="0">
                <a:solidFill>
                  <a:schemeClr val="tx1">
                    <a:lumMod val="75000"/>
                    <a:lumOff val="25000"/>
                  </a:schemeClr>
                </a:solidFill>
              </a:rPr>
              <a:t>HQ Highlight &amp; </a:t>
            </a:r>
            <a:r>
              <a:rPr lang="en-US" sz="1800" dirty="0" err="1" smtClean="0">
                <a:solidFill>
                  <a:schemeClr val="tx1">
                    <a:lumMod val="75000"/>
                    <a:lumOff val="25000"/>
                  </a:schemeClr>
                </a:solidFill>
              </a:rPr>
              <a:t>Flashtalk</a:t>
            </a:r>
            <a:r>
              <a:rPr lang="en-US" sz="1800" dirty="0" smtClean="0">
                <a:solidFill>
                  <a:schemeClr val="tx1">
                    <a:lumMod val="75000"/>
                    <a:lumOff val="25000"/>
                  </a:schemeClr>
                </a:solidFill>
              </a:rPr>
              <a:t> Presentation FD*</a:t>
            </a:r>
            <a:endParaRPr lang="en-US" sz="1800" dirty="0">
              <a:solidFill>
                <a:schemeClr val="tx1">
                  <a:lumMod val="75000"/>
                  <a:lumOff val="25000"/>
                </a:schemeClr>
              </a:solidFill>
            </a:endParaRPr>
          </a:p>
          <a:p>
            <a:pPr marL="0" indent="0">
              <a:lnSpc>
                <a:spcPct val="100000"/>
              </a:lnSpc>
              <a:spcBef>
                <a:spcPts val="0"/>
              </a:spcBef>
              <a:spcAft>
                <a:spcPts val="1000"/>
              </a:spcAft>
              <a:buNone/>
            </a:pPr>
            <a:r>
              <a:rPr lang="en-US" sz="1800" b="1" dirty="0">
                <a:solidFill>
                  <a:schemeClr val="bg2">
                    <a:lumMod val="25000"/>
                  </a:schemeClr>
                </a:solidFill>
              </a:rPr>
              <a:t>Week 9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8</a:t>
            </a:r>
            <a:r>
              <a:rPr lang="en-US" sz="1800" b="1" dirty="0" smtClean="0">
                <a:solidFill>
                  <a:srgbClr val="0067AA"/>
                </a:solidFill>
              </a:rPr>
              <a:t>/1</a:t>
            </a:r>
            <a:r>
              <a:rPr lang="en-US" sz="1800" b="1" dirty="0" smtClean="0">
                <a:solidFill>
                  <a:schemeClr val="bg2">
                    <a:lumMod val="25000"/>
                  </a:schemeClr>
                </a:solidFill>
              </a:rPr>
              <a:t>:</a:t>
            </a:r>
            <a:r>
              <a:rPr lang="en-US" sz="1800" dirty="0" smtClean="0">
                <a:solidFill>
                  <a:schemeClr val="tx1">
                    <a:lumMod val="75000"/>
                    <a:lumOff val="25000"/>
                  </a:schemeClr>
                </a:solidFill>
              </a:rPr>
              <a:t> </a:t>
            </a:r>
            <a:r>
              <a:rPr lang="en-US" sz="1800" dirty="0">
                <a:solidFill>
                  <a:schemeClr val="tx1">
                    <a:lumMod val="75000"/>
                    <a:lumOff val="25000"/>
                  </a:schemeClr>
                </a:solidFill>
              </a:rPr>
              <a:t>Presentation FD, DEVELOPedia Project Page </a:t>
            </a:r>
          </a:p>
          <a:p>
            <a:pPr marL="1712913" indent="-1712913">
              <a:lnSpc>
                <a:spcPct val="100000"/>
              </a:lnSpc>
              <a:spcBef>
                <a:spcPts val="0"/>
              </a:spcBef>
              <a:spcAft>
                <a:spcPts val="1000"/>
              </a:spcAft>
              <a:buNone/>
            </a:pPr>
            <a:r>
              <a:rPr lang="en-US" sz="1800" b="1" dirty="0">
                <a:solidFill>
                  <a:schemeClr val="bg2">
                    <a:lumMod val="25000"/>
                  </a:schemeClr>
                </a:solidFill>
              </a:rPr>
              <a:t>Week 10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8</a:t>
            </a:r>
            <a:r>
              <a:rPr lang="en-US" sz="1800" b="1" dirty="0" smtClean="0">
                <a:solidFill>
                  <a:srgbClr val="0067AA"/>
                </a:solidFill>
              </a:rPr>
              <a:t>/7:</a:t>
            </a:r>
            <a:r>
              <a:rPr lang="en-US" sz="1800" dirty="0" smtClean="0">
                <a:solidFill>
                  <a:schemeClr val="bg2">
                    <a:lumMod val="25000"/>
                  </a:schemeClr>
                </a:solidFill>
              </a:rPr>
              <a:t> </a:t>
            </a:r>
            <a:r>
              <a:rPr lang="en-US" sz="1800" dirty="0">
                <a:solidFill>
                  <a:schemeClr val="tx1">
                    <a:lumMod val="75000"/>
                    <a:lumOff val="25000"/>
                  </a:schemeClr>
                </a:solidFill>
              </a:rPr>
              <a:t>Exit PGA; </a:t>
            </a:r>
            <a:r>
              <a:rPr lang="en-US" sz="1800" b="1" dirty="0" smtClean="0">
                <a:solidFill>
                  <a:srgbClr val="0067AA"/>
                </a:solidFill>
              </a:rPr>
              <a:t>8</a:t>
            </a:r>
            <a:r>
              <a:rPr lang="en-US" sz="1800" b="1" dirty="0" smtClean="0">
                <a:solidFill>
                  <a:srgbClr val="0067AA"/>
                </a:solidFill>
              </a:rPr>
              <a:t>/8</a:t>
            </a:r>
            <a:r>
              <a:rPr lang="en-US" sz="1800" b="1" dirty="0" smtClean="0">
                <a:solidFill>
                  <a:schemeClr val="bg2">
                    <a:lumMod val="25000"/>
                  </a:schemeClr>
                </a:solidFill>
              </a:rPr>
              <a:t>:</a:t>
            </a:r>
            <a:r>
              <a:rPr lang="en-US" sz="1800" dirty="0" smtClean="0"/>
              <a:t> </a:t>
            </a:r>
            <a:r>
              <a:rPr lang="en-US" sz="1800" dirty="0">
                <a:solidFill>
                  <a:schemeClr val="tx1">
                    <a:lumMod val="75000"/>
                    <a:lumOff val="25000"/>
                  </a:schemeClr>
                </a:solidFill>
              </a:rPr>
              <a:t>Tech Paper FD, Feedback </a:t>
            </a:r>
            <a:r>
              <a:rPr lang="en-US" sz="1800" dirty="0" smtClean="0">
                <a:solidFill>
                  <a:schemeClr val="tx1">
                    <a:lumMod val="75000"/>
                    <a:lumOff val="25000"/>
                  </a:schemeClr>
                </a:solidFill>
              </a:rPr>
              <a:t>Form, </a:t>
            </a:r>
            <a:r>
              <a:rPr lang="en-US" sz="1800" b="1" dirty="0" smtClean="0">
                <a:solidFill>
                  <a:srgbClr val="0067AA"/>
                </a:solidFill>
              </a:rPr>
              <a:t>8/8</a:t>
            </a:r>
            <a:r>
              <a:rPr lang="en-US" sz="1800" b="1" dirty="0" smtClean="0">
                <a:solidFill>
                  <a:schemeClr val="bg2">
                    <a:lumMod val="25000"/>
                  </a:schemeClr>
                </a:solidFill>
              </a:rPr>
              <a:t>: </a:t>
            </a:r>
            <a:r>
              <a:rPr lang="en-US" sz="1800" dirty="0">
                <a:solidFill>
                  <a:schemeClr val="tx1">
                    <a:lumMod val="75000"/>
                    <a:lumOff val="25000"/>
                  </a:schemeClr>
                </a:solidFill>
              </a:rPr>
              <a:t>Exit </a:t>
            </a:r>
            <a:r>
              <a:rPr lang="en-US" sz="1800" dirty="0" smtClean="0">
                <a:solidFill>
                  <a:schemeClr val="tx1">
                    <a:lumMod val="75000"/>
                    <a:lumOff val="25000"/>
                  </a:schemeClr>
                </a:solidFill>
              </a:rPr>
              <a:t>Survey</a:t>
            </a:r>
            <a:endParaRPr lang="en-US" sz="1800" dirty="0">
              <a:solidFill>
                <a:schemeClr val="tx1">
                  <a:lumMod val="75000"/>
                  <a:lumOff val="25000"/>
                </a:schemeClr>
              </a:solidFill>
            </a:endParaRPr>
          </a:p>
        </p:txBody>
      </p:sp>
      <p:sp>
        <p:nvSpPr>
          <p:cNvPr id="41" name="Rounded Rectangle 40"/>
          <p:cNvSpPr/>
          <p:nvPr/>
        </p:nvSpPr>
        <p:spPr>
          <a:xfrm>
            <a:off x="5190776" y="2043051"/>
            <a:ext cx="4107893" cy="128462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9070" y="2085199"/>
            <a:ext cx="3971305" cy="1200329"/>
          </a:xfrm>
          <a:prstGeom prst="rect">
            <a:avLst/>
          </a:prstGeom>
        </p:spPr>
        <p:txBody>
          <a:bodyPr wrap="square">
            <a:spAutoFit/>
          </a:bodyPr>
          <a:lstStyle/>
          <a:p>
            <a:pPr algn="ctr">
              <a:spcBef>
                <a:spcPts val="0"/>
              </a:spcBef>
              <a:buClr>
                <a:srgbClr val="0078C1"/>
              </a:buClr>
            </a:pPr>
            <a:r>
              <a:rPr lang="en-US" b="1" i="1" dirty="0" smtClean="0">
                <a:solidFill>
                  <a:srgbClr val="0061AA"/>
                </a:solidFill>
              </a:rPr>
              <a:t>Note: See </a:t>
            </a:r>
            <a:r>
              <a:rPr lang="en-US" b="1" i="1" dirty="0" err="1" smtClean="0">
                <a:solidFill>
                  <a:srgbClr val="0061AA"/>
                </a:solidFill>
              </a:rPr>
              <a:t>DEVELOPedia</a:t>
            </a:r>
            <a:r>
              <a:rPr lang="en-US" b="1" i="1" dirty="0" smtClean="0">
                <a:solidFill>
                  <a:srgbClr val="0061AA"/>
                </a:solidFill>
              </a:rPr>
              <a:t> or the Deliverables Calendar for Project Video and Code deadlines, if applicable!</a:t>
            </a:r>
            <a:endParaRPr lang="en-US" b="1" i="1" dirty="0">
              <a:solidFill>
                <a:srgbClr val="0061AA"/>
              </a:solidFill>
            </a:endParaRPr>
          </a:p>
        </p:txBody>
      </p:sp>
    </p:spTree>
    <p:extLst>
      <p:ext uri="{BB962C8B-B14F-4D97-AF65-F5344CB8AC3E}">
        <p14:creationId xmlns:p14="http://schemas.microsoft.com/office/powerpoint/2010/main" val="279926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r>
              <a:rPr lang="en-US" sz="1200" dirty="0"/>
              <a:t/>
            </a:r>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ten weeks long. Good data management practices allows Center Leads 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But,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Google Drives.</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a:t>Instead of “We used the least cloudy scene for each year in the study period”, try “We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a:t>
            </a:r>
            <a:r>
              <a:rPr lang="en-US" sz="1600" dirty="0" err="1">
                <a:solidFill>
                  <a:srgbClr val="0061AA"/>
                </a:solidFill>
              </a:rPr>
              <a:t>Geoinformatics</a:t>
            </a:r>
            <a:r>
              <a:rPr lang="en-US" sz="1600" dirty="0">
                <a:solidFill>
                  <a:srgbClr val="0061AA"/>
                </a:solidFill>
              </a:rPr>
              <a:t>  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Center Leads, 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others teams! Get help from other teams! </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Fellow representative and 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The Project Lead 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Center Lead. </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Center Lead when sending </a:t>
            </a:r>
            <a:r>
              <a:rPr lang="en-US" sz="1800" b="1"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Each team has access to a phone. If the phone rings, answer it nicely with something like: “DEVELOP Program, this is &lt;name&gt;.  How may I help you?”</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day you are in the office.</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communicate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dirty="0"/>
              <a:t>All deliverables are important 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Center Lead </a:t>
            </a:r>
            <a:r>
              <a:rPr lang="en-US" dirty="0"/>
              <a:t>before 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Deliverables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53250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t>You’ll learn more about deliverables from the Project Coordination team’s Deliverables Tips &amp; Tricks Webinar during week 2 but it’s never too early to start thinking about deliverables!</a:t>
            </a:r>
          </a:p>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Things to start thinking about now: </a:t>
            </a:r>
            <a:endParaRPr lang="en-US" sz="1800" dirty="0">
              <a:solidFill>
                <a:srgbClr val="0061AA"/>
              </a:solidFill>
            </a:endParaRP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Project Videos </a:t>
            </a:r>
            <a:r>
              <a:rPr lang="en-US" b="1" dirty="0" smtClean="0">
                <a:solidFill>
                  <a:srgbClr val="0061AA"/>
                </a:solidFill>
              </a:rPr>
              <a:t>*</a:t>
            </a:r>
            <a:r>
              <a:rPr lang="en-US" b="1" i="1" dirty="0" smtClean="0">
                <a:solidFill>
                  <a:srgbClr val="0061AA"/>
                </a:solidFill>
              </a:rPr>
              <a:t>This is different from previous DEVELOP terms*</a:t>
            </a:r>
            <a:endParaRPr lang="en-US" sz="1800" dirty="0" smtClean="0">
              <a:solidFill>
                <a:srgbClr val="0061AA"/>
              </a:solidFill>
            </a:endParaRPr>
          </a:p>
          <a:p>
            <a:pPr marL="1200150" lvl="2" indent="-285750">
              <a:spcBef>
                <a:spcPts val="0"/>
              </a:spcBef>
              <a:spcAft>
                <a:spcPts val="600"/>
              </a:spcAft>
              <a:buClr>
                <a:srgbClr val="EF282F"/>
              </a:buClr>
              <a:buFont typeface="Arial" panose="020B0604020202020204" pitchFamily="34" charset="0"/>
              <a:buChar char="•"/>
            </a:pPr>
            <a:r>
              <a:rPr lang="en-US" sz="1600" dirty="0" smtClean="0"/>
              <a:t>If you are the final term of a multi-term project, your team is </a:t>
            </a:r>
            <a:r>
              <a:rPr lang="en-US" sz="1600" i="1" dirty="0" smtClean="0"/>
              <a:t>required</a:t>
            </a:r>
            <a:r>
              <a:rPr lang="en-US" sz="1600" dirty="0" smtClean="0"/>
              <a:t> to make a video. Not a multi-term project? Consider making a video as an optional deliverable! Are your partners involved in outreach or interested in having a short video that explains your DEVELOP Project – ask them in your early term partner calls!</a:t>
            </a:r>
          </a:p>
          <a:p>
            <a:pPr marL="742950" lvl="1" indent="-285750">
              <a:spcBef>
                <a:spcPts val="0"/>
              </a:spcBef>
              <a:spcAft>
                <a:spcPts val="600"/>
              </a:spcAft>
              <a:buClr>
                <a:srgbClr val="EF282F"/>
              </a:buClr>
              <a:buFont typeface="Arial" panose="020B0604020202020204" pitchFamily="34" charset="0"/>
              <a:buChar char="•"/>
            </a:pPr>
            <a:r>
              <a:rPr lang="en-US" sz="1800" dirty="0" smtClean="0">
                <a:solidFill>
                  <a:srgbClr val="0061AA"/>
                </a:solidFill>
              </a:rPr>
              <a:t>Code/Tool</a:t>
            </a:r>
          </a:p>
          <a:p>
            <a:pPr marL="1200150" lvl="2" indent="-285750">
              <a:spcBef>
                <a:spcPts val="0"/>
              </a:spcBef>
              <a:spcAft>
                <a:spcPts val="600"/>
              </a:spcAft>
              <a:buClr>
                <a:srgbClr val="EF282F"/>
              </a:buClr>
              <a:buFont typeface="Arial" panose="020B0604020202020204" pitchFamily="34" charset="0"/>
              <a:buChar char="•"/>
            </a:pPr>
            <a:r>
              <a:rPr lang="en-US" sz="1600" dirty="0" smtClean="0"/>
              <a:t>If your team wants to hand off a code or tool to partners, clarify the expectations and requirements necessary to make DEVELOP code open source. It must go through the software release process.</a:t>
            </a:r>
          </a:p>
          <a:p>
            <a:pPr marL="1200150" lvl="2" indent="-285750">
              <a:spcBef>
                <a:spcPts val="0"/>
              </a:spcBef>
              <a:spcAft>
                <a:spcPts val="600"/>
              </a:spcAft>
              <a:buClr>
                <a:srgbClr val="EF282F"/>
              </a:buClr>
              <a:buFont typeface="Arial" panose="020B0604020202020204" pitchFamily="34" charset="0"/>
              <a:buChar char="•"/>
            </a:pPr>
            <a:r>
              <a:rPr lang="en-US" sz="1600" dirty="0" smtClean="0"/>
              <a:t>Ensure that they are aware that they </a:t>
            </a:r>
            <a:r>
              <a:rPr lang="en-US" sz="1600" i="1" dirty="0" smtClean="0"/>
              <a:t>will not</a:t>
            </a:r>
            <a:r>
              <a:rPr lang="en-US" sz="1600" dirty="0" smtClean="0"/>
              <a:t> receive the code at the end of the term. Adjust your project end products, if necessary!</a:t>
            </a:r>
          </a:p>
          <a:p>
            <a:pPr marL="742950" lvl="1" indent="-285750">
              <a:spcBef>
                <a:spcPts val="0"/>
              </a:spcBef>
              <a:spcAft>
                <a:spcPts val="600"/>
              </a:spcAft>
              <a:buClr>
                <a:srgbClr val="EF282F"/>
              </a:buClr>
              <a:buFont typeface="Arial" panose="020B0604020202020204" pitchFamily="34" charset="0"/>
              <a:buChar cha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742247" y="1219709"/>
            <a:ext cx="2113622" cy="265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this form, refer to </a:t>
            </a:r>
            <a:r>
              <a:rPr lang="en-US" dirty="0" err="1"/>
              <a:t>DEVELOPedia</a:t>
            </a:r>
            <a:r>
              <a:rPr lang="en-US" dirty="0"/>
              <a:t>: Open Source Software Development and Release or contact Jordan.</a:t>
            </a:r>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1671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Project Coordination Team will 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PC Fellow to 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sent 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p>
        </p:txBody>
      </p:sp>
      <p:sp>
        <p:nvSpPr>
          <p:cNvPr id="42" name="TextBox 41"/>
          <p:cNvSpPr txBox="1"/>
          <p:nvPr/>
        </p:nvSpPr>
        <p:spPr>
          <a:xfrm>
            <a:off x="322121" y="3880345"/>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71695" y="5806351"/>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a:solidFill>
                  <a:schemeClr val="tx1">
                    <a:lumMod val="75000"/>
                    <a:lumOff val="25000"/>
                  </a:schemeClr>
                </a:solidFill>
                <a:latin typeface="Century Gothic" panose="020B0502020202020204" pitchFamily="34" charset="0"/>
              </a:rPr>
              <a:t>AL, ARC, AZ, CO, GA, GSFC, ID, JPL, LaRC, MA, MSFC, NC</a:t>
            </a:r>
          </a:p>
        </p:txBody>
      </p:sp>
      <p:sp>
        <p:nvSpPr>
          <p:cNvPr id="44" name="TextBox 43"/>
          <p:cNvSpPr txBox="1"/>
          <p:nvPr/>
        </p:nvSpPr>
        <p:spPr>
          <a:xfrm>
            <a:off x="3848455" y="575256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2202769" y="519401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331090" y="519401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309307" y="453039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a:solidFill>
                  <a:srgbClr val="0079C2"/>
                </a:solidFill>
                <a:latin typeface="Century Gothic" panose="020B0502020202020204" pitchFamily="34" charset="0"/>
              </a:rPr>
              <a:t>2019Spring_GA_EasternIndiaEcoII_Poster_FD</a:t>
            </a:r>
          </a:p>
        </p:txBody>
      </p:sp>
      <p:sp>
        <p:nvSpPr>
          <p:cNvPr id="50" name="TextBox 49"/>
          <p:cNvSpPr txBox="1"/>
          <p:nvPr/>
        </p:nvSpPr>
        <p:spPr>
          <a:xfrm>
            <a:off x="1582900" y="3034404"/>
            <a:ext cx="4913525" cy="646331"/>
          </a:xfrm>
          <a:prstGeom prst="rect">
            <a:avLst/>
          </a:prstGeom>
          <a:noFill/>
        </p:spPr>
        <p:txBody>
          <a:bodyPr wrap="none" rtlCol="0">
            <a:spAutoFit/>
          </a:bodyPr>
          <a:lstStyle/>
          <a:p>
            <a:r>
              <a:rPr lang="en-US" b="1" dirty="0">
                <a:solidFill>
                  <a:schemeClr val="accent3">
                    <a:lumMod val="50000"/>
                  </a:schemeClr>
                </a:solidFill>
                <a:latin typeface="Century Gothic" panose="020B0502020202020204" pitchFamily="34" charset="0"/>
                <a:hlinkClick r:id="rId5"/>
              </a:rPr>
              <a:t>Amanda.L.Clayton@nasa.gov</a:t>
            </a:r>
            <a:r>
              <a:rPr lang="en-US" b="1" dirty="0">
                <a:solidFill>
                  <a:schemeClr val="accent3">
                    <a:lumMod val="50000"/>
                  </a:schemeClr>
                </a:solidFill>
                <a:latin typeface="Century Gothic" panose="020B0502020202020204" pitchFamily="34" charset="0"/>
              </a:rPr>
              <a:t> </a:t>
            </a:r>
          </a:p>
          <a:p>
            <a:r>
              <a:rPr lang="en-US" b="1" dirty="0">
                <a:solidFill>
                  <a:schemeClr val="accent3">
                    <a:lumMod val="50000"/>
                  </a:schemeClr>
                </a:solidFill>
                <a:latin typeface="Century Gothic" panose="020B0502020202020204" pitchFamily="34" charset="0"/>
                <a:hlinkClick r:id="rId4"/>
              </a:rPr>
              <a:t>DEVELOP.ProjectCoordination@gmail.com</a:t>
            </a:r>
            <a:r>
              <a:rPr lang="en-US" b="1" dirty="0">
                <a:solidFill>
                  <a:schemeClr val="accent3">
                    <a:lumMod val="50000"/>
                  </a:schemeClr>
                </a:solidFill>
                <a:latin typeface="Century Gothic" panose="020B0502020202020204" pitchFamily="34" charset="0"/>
              </a:rPr>
              <a:t> </a:t>
            </a:r>
          </a:p>
        </p:txBody>
      </p:sp>
      <p:sp>
        <p:nvSpPr>
          <p:cNvPr id="51" name="TextBox 50"/>
          <p:cNvSpPr txBox="1"/>
          <p:nvPr/>
        </p:nvSpPr>
        <p:spPr>
          <a:xfrm>
            <a:off x="322121" y="3125589"/>
            <a:ext cx="1250663"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Email</a:t>
            </a:r>
          </a:p>
        </p:txBody>
      </p:sp>
      <p:pic>
        <p:nvPicPr>
          <p:cNvPr id="53" name="Picture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9007" y="4838079"/>
            <a:ext cx="2675153" cy="1504773"/>
          </a:xfrm>
          <a:prstGeom prst="rect">
            <a:avLst/>
          </a:prstGeom>
        </p:spPr>
      </p:pic>
      <p:sp>
        <p:nvSpPr>
          <p:cNvPr id="54" name="TextBox 53"/>
          <p:cNvSpPr txBox="1"/>
          <p:nvPr/>
        </p:nvSpPr>
        <p:spPr>
          <a:xfrm>
            <a:off x="8636035" y="5691825"/>
            <a:ext cx="1196161" cy="369332"/>
          </a:xfrm>
          <a:prstGeom prst="rect">
            <a:avLst/>
          </a:prstGeom>
          <a:noFill/>
        </p:spPr>
        <p:txBody>
          <a:bodyPr wrap="none" rtlCol="0">
            <a:spAutoFit/>
          </a:bodyPr>
          <a:lstStyle/>
          <a:p>
            <a:r>
              <a:rPr lang="en-US" i="1" dirty="0">
                <a:solidFill>
                  <a:schemeClr val="tx1">
                    <a:lumMod val="75000"/>
                    <a:lumOff val="25000"/>
                  </a:schemeClr>
                </a:solidFill>
                <a:latin typeface="Century Gothic" panose="020B0502020202020204" pitchFamily="34" charset="0"/>
              </a:rPr>
              <a:t>NASA LFT</a:t>
            </a:r>
          </a:p>
        </p:txBody>
      </p:sp>
      <p:grpSp>
        <p:nvGrpSpPr>
          <p:cNvPr id="55" name="Group 54"/>
          <p:cNvGrpSpPr/>
          <p:nvPr/>
        </p:nvGrpSpPr>
        <p:grpSpPr>
          <a:xfrm>
            <a:off x="6895885" y="2782901"/>
            <a:ext cx="3029395" cy="1885553"/>
            <a:chOff x="1553575" y="5290691"/>
            <a:chExt cx="2995202" cy="691486"/>
          </a:xfrm>
        </p:grpSpPr>
        <p:sp>
          <p:nvSpPr>
            <p:cNvPr id="56" name="Text Placeholder 5"/>
            <p:cNvSpPr txBox="1">
              <a:spLocks/>
            </p:cNvSpPr>
            <p:nvPr/>
          </p:nvSpPr>
          <p:spPr>
            <a:xfrm>
              <a:off x="1570540" y="5307539"/>
              <a:ext cx="2978237" cy="674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r>
                <a:rPr lang="en-US" sz="1600" dirty="0"/>
                <a:t>Over 15MB and too large for email? Send through Google Drive or NASA LFT. For those not at a NASA Center, request an LFT invite from Amanda.</a:t>
              </a:r>
            </a:p>
          </p:txBody>
        </p:sp>
        <p:sp>
          <p:nvSpPr>
            <p:cNvPr id="57" name="Rounded Rectangle 5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30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3083</Words>
  <Application>Microsoft Office PowerPoint</Application>
  <PresentationFormat>Widescreen</PresentationFormat>
  <Paragraphs>348</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55</cp:revision>
  <dcterms:created xsi:type="dcterms:W3CDTF">2019-01-24T15:36:39Z</dcterms:created>
  <dcterms:modified xsi:type="dcterms:W3CDTF">2019-06-02T23:46:43Z</dcterms:modified>
</cp:coreProperties>
</file>