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8"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088" userDrawn="1">
          <p15:clr>
            <a:srgbClr val="A4A3A4"/>
          </p15:clr>
        </p15:guide>
        <p15:guide id="3" orient="horz" pos="1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usseau, Nick J (329D-Affiliate)" initials="RNJ(" lastIdx="2" clrIdx="0">
    <p:extLst>
      <p:ext uri="{19B8F6BF-5375-455C-9EA6-DF929625EA0E}">
        <p15:presenceInfo xmlns:p15="http://schemas.microsoft.com/office/powerpoint/2012/main" userId="S-1-5-21-1608413684-1126320247-1535859923-1289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32FF"/>
    <a:srgbClr val="B57A73"/>
    <a:srgbClr val="DEC2BF"/>
    <a:srgbClr val="E4B8AF"/>
    <a:srgbClr val="D99B93"/>
    <a:srgbClr val="BF5440"/>
    <a:srgbClr val="B17169"/>
    <a:srgbClr val="964035"/>
    <a:srgbClr val="73FEFF"/>
    <a:srgbClr val="CE78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8" autoAdjust="0"/>
    <p:restoredTop sz="94660"/>
  </p:normalViewPr>
  <p:slideViewPr>
    <p:cSldViewPr snapToGrid="0">
      <p:cViewPr>
        <p:scale>
          <a:sx n="42" d="100"/>
          <a:sy n="42" d="100"/>
        </p:scale>
        <p:origin x="660" y="-2874"/>
      </p:cViewPr>
      <p:guideLst>
        <p:guide orient="horz" pos="11520"/>
        <p:guide pos="8088"/>
        <p:guide orient="horz" pos="11620"/>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68895E-D433-4442-90DB-54B2A37DA517}" type="datetimeFigureOut">
              <a:rPr lang="en-US" smtClean="0"/>
              <a:t>11/15/2017</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AFB81-2C0F-46E6-AF00-9C2C0F3A5EC4}" type="slidenum">
              <a:rPr lang="en-US" smtClean="0"/>
              <a:t>‹#›</a:t>
            </a:fld>
            <a:endParaRPr lang="en-US"/>
          </a:p>
        </p:txBody>
      </p:sp>
    </p:spTree>
    <p:extLst>
      <p:ext uri="{BB962C8B-B14F-4D97-AF65-F5344CB8AC3E}">
        <p14:creationId xmlns:p14="http://schemas.microsoft.com/office/powerpoint/2010/main" val="3617904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5999"/>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964035"/>
                </a:solidFill>
                <a:latin typeface="+mj-lt"/>
              </a:defRPr>
            </a:lvl1pPr>
          </a:lstStyle>
          <a:p>
            <a:pPr lvl="0"/>
            <a:r>
              <a:rPr lang="en-US" dirty="0" smtClean="0"/>
              <a:t>Short Title [Title Case]</a:t>
            </a:r>
            <a:endParaRPr lang="en-US" dirty="0"/>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96403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76" userDrawn="1">
          <p15:clr>
            <a:srgbClr val="FBAE40"/>
          </p15:clr>
        </p15:guide>
        <p15:guide id="2" orient="horz" pos="2592" userDrawn="1">
          <p15:clr>
            <a:srgbClr val="FBAE40"/>
          </p15:clr>
        </p15:guide>
        <p15:guide id="3" orient="horz" pos="2880" userDrawn="1">
          <p15:clr>
            <a:srgbClr val="FBAE40"/>
          </p15:clr>
        </p15:guide>
        <p15:guide id="4" orient="horz" pos="22752" userDrawn="1">
          <p15:clr>
            <a:srgbClr val="FBAE40"/>
          </p15:clr>
        </p15:guide>
        <p15:guide id="5" pos="15264" userDrawn="1">
          <p15:clr>
            <a:srgbClr val="FBAE40"/>
          </p15:clr>
        </p15:guide>
        <p15:guide id="6" pos="86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3.jpe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Placeholder 16"/>
          <p:cNvSpPr txBox="1">
            <a:spLocks/>
          </p:cNvSpPr>
          <p:nvPr/>
        </p:nvSpPr>
        <p:spPr>
          <a:xfrm>
            <a:off x="12744450" y="29571494"/>
            <a:ext cx="10341022" cy="464038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spcBef>
                <a:spcPts val="600"/>
              </a:spcBef>
              <a:buClr>
                <a:srgbClr val="964035"/>
              </a:buClr>
              <a:buNone/>
            </a:pPr>
            <a:r>
              <a:rPr lang="en-US" dirty="0" smtClean="0"/>
              <a:t>Assaf Anyamba, PhD, Universities Space Research Association, NASA </a:t>
            </a:r>
            <a:r>
              <a:rPr lang="en-US" dirty="0"/>
              <a:t>Goddard Space Flight </a:t>
            </a:r>
            <a:r>
              <a:rPr lang="en-US" dirty="0" smtClean="0"/>
              <a:t>Center</a:t>
            </a:r>
            <a:endParaRPr lang="en-US" dirty="0"/>
          </a:p>
          <a:p>
            <a:pPr marL="0" lvl="0" indent="0">
              <a:spcBef>
                <a:spcPts val="600"/>
              </a:spcBef>
              <a:buClr>
                <a:srgbClr val="964035"/>
              </a:buClr>
              <a:buNone/>
            </a:pPr>
            <a:r>
              <a:rPr lang="en-US" dirty="0" smtClean="0"/>
              <a:t>John Bolten, PhD, NASA </a:t>
            </a:r>
            <a:r>
              <a:rPr lang="en-US" dirty="0"/>
              <a:t>Goddard Space Flight Center</a:t>
            </a:r>
          </a:p>
          <a:p>
            <a:pPr marL="0" lvl="0" indent="0">
              <a:spcBef>
                <a:spcPts val="600"/>
              </a:spcBef>
              <a:buClr>
                <a:srgbClr val="964035"/>
              </a:buClr>
              <a:buNone/>
            </a:pPr>
            <a:r>
              <a:rPr lang="en-US" dirty="0" smtClean="0"/>
              <a:t>John Palmer, PhD, Global </a:t>
            </a:r>
            <a:r>
              <a:rPr lang="en-US" dirty="0"/>
              <a:t>Mosquito Alert </a:t>
            </a:r>
            <a:r>
              <a:rPr lang="en-US" dirty="0" smtClean="0"/>
              <a:t>Consortium</a:t>
            </a:r>
          </a:p>
          <a:p>
            <a:pPr marL="0" indent="0">
              <a:spcBef>
                <a:spcPts val="600"/>
              </a:spcBef>
              <a:buClr>
                <a:srgbClr val="964035"/>
              </a:buClr>
              <a:buNone/>
            </a:pPr>
            <a:r>
              <a:rPr lang="en-US" dirty="0" smtClean="0"/>
              <a:t>Anne Bowser, PhD, Woodrow </a:t>
            </a:r>
            <a:r>
              <a:rPr lang="en-US" dirty="0"/>
              <a:t>Wilson International Center for </a:t>
            </a:r>
            <a:r>
              <a:rPr lang="en-US" dirty="0" smtClean="0"/>
              <a:t>Scholars</a:t>
            </a:r>
          </a:p>
          <a:p>
            <a:pPr marL="0" lvl="0" indent="0">
              <a:spcBef>
                <a:spcPts val="600"/>
              </a:spcBef>
              <a:buClr>
                <a:srgbClr val="964035"/>
              </a:buClr>
              <a:buNone/>
            </a:pPr>
            <a:r>
              <a:rPr lang="en-US" dirty="0" smtClean="0"/>
              <a:t>Greg Newman, PhD, Citizen </a:t>
            </a:r>
            <a:r>
              <a:rPr lang="en-US" dirty="0"/>
              <a:t>Science Association</a:t>
            </a:r>
          </a:p>
          <a:p>
            <a:pPr marL="0" lvl="0" indent="0">
              <a:spcBef>
                <a:spcPts val="600"/>
              </a:spcBef>
              <a:buClr>
                <a:srgbClr val="964035"/>
              </a:buClr>
              <a:buNone/>
            </a:pPr>
            <a:r>
              <a:rPr lang="en-US" dirty="0"/>
              <a:t>Martin </a:t>
            </a:r>
            <a:r>
              <a:rPr lang="en-US" dirty="0" smtClean="0"/>
              <a:t>Brocklehurst, European </a:t>
            </a:r>
            <a:r>
              <a:rPr lang="en-US" dirty="0"/>
              <a:t>Citizen Science Association</a:t>
            </a:r>
          </a:p>
          <a:p>
            <a:pPr marL="0" lvl="0" indent="0">
              <a:spcBef>
                <a:spcPts val="600"/>
              </a:spcBef>
              <a:buClr>
                <a:srgbClr val="964035"/>
              </a:buClr>
              <a:buNone/>
            </a:pPr>
            <a:r>
              <a:rPr lang="en-US" dirty="0" err="1" smtClean="0"/>
              <a:t>Russanne</a:t>
            </a:r>
            <a:r>
              <a:rPr lang="en-US" dirty="0" smtClean="0"/>
              <a:t> Low, PhD, Institute </a:t>
            </a:r>
            <a:r>
              <a:rPr lang="en-US" dirty="0"/>
              <a:t>for Global Environmental </a:t>
            </a:r>
            <a:r>
              <a:rPr lang="en-US" dirty="0" smtClean="0"/>
              <a:t>Strategies</a:t>
            </a:r>
          </a:p>
          <a:p>
            <a:pPr marL="0" lvl="0" indent="0">
              <a:spcBef>
                <a:spcPts val="600"/>
              </a:spcBef>
              <a:buClr>
                <a:srgbClr val="964035"/>
              </a:buClr>
              <a:buNone/>
            </a:pPr>
            <a:r>
              <a:rPr lang="en-US" dirty="0" smtClean="0"/>
              <a:t>Arnold van Vliet, PhD, and Sander </a:t>
            </a:r>
            <a:r>
              <a:rPr lang="en-US" dirty="0" err="1" smtClean="0"/>
              <a:t>Koenraadt</a:t>
            </a:r>
            <a:r>
              <a:rPr lang="en-US" dirty="0" smtClean="0"/>
              <a:t>, PhD, </a:t>
            </a:r>
            <a:r>
              <a:rPr lang="en-US" dirty="0" err="1" smtClean="0"/>
              <a:t>Wageningen</a:t>
            </a:r>
            <a:r>
              <a:rPr lang="en-US" dirty="0" smtClean="0"/>
              <a:t> University</a:t>
            </a:r>
          </a:p>
          <a:p>
            <a:pPr marL="0" indent="0">
              <a:spcBef>
                <a:spcPts val="600"/>
              </a:spcBef>
              <a:buClr>
                <a:srgbClr val="964035"/>
              </a:buClr>
              <a:buNone/>
            </a:pPr>
            <a:r>
              <a:rPr lang="en-US" dirty="0" smtClean="0"/>
              <a:t>Beniamino Caputo, PhD, and Alessandra </a:t>
            </a:r>
            <a:r>
              <a:rPr lang="en-US" dirty="0" err="1" smtClean="0"/>
              <a:t>Dellatorre</a:t>
            </a:r>
            <a:r>
              <a:rPr lang="en-US" dirty="0" smtClean="0"/>
              <a:t>, PhD, </a:t>
            </a:r>
            <a:r>
              <a:rPr lang="en-US" dirty="0" err="1" smtClean="0"/>
              <a:t>Sapienza</a:t>
            </a:r>
            <a:r>
              <a:rPr lang="en-US" dirty="0" smtClean="0"/>
              <a:t> </a:t>
            </a:r>
            <a:r>
              <a:rPr lang="en-US" dirty="0" err="1" smtClean="0"/>
              <a:t>Università</a:t>
            </a:r>
            <a:r>
              <a:rPr lang="en-US" dirty="0" smtClean="0"/>
              <a:t> Di Roma</a:t>
            </a:r>
            <a:endParaRPr lang="en-US" dirty="0"/>
          </a:p>
          <a:p>
            <a:pPr marL="347663" indent="-347663">
              <a:buClr>
                <a:srgbClr val="964035"/>
              </a:buClr>
            </a:pPr>
            <a:endParaRPr lang="en-US" dirty="0" smtClean="0"/>
          </a:p>
          <a:p>
            <a:pPr marL="0" lvl="0" indent="0">
              <a:buClr>
                <a:srgbClr val="964035"/>
              </a:buClr>
              <a:buNone/>
            </a:pPr>
            <a:endParaRPr lang="en-US" dirty="0" smtClean="0"/>
          </a:p>
          <a:p>
            <a:pPr marL="347663" lvl="0" indent="-347663">
              <a:buClr>
                <a:srgbClr val="964035"/>
              </a:buClr>
            </a:pPr>
            <a:endParaRPr lang="en-US" dirty="0"/>
          </a:p>
          <a:p>
            <a:pPr marL="347663" indent="-347663">
              <a:buClr>
                <a:srgbClr val="964035"/>
              </a:buClr>
            </a:pPr>
            <a:endParaRPr lang="en-US" dirty="0" smtClean="0">
              <a:solidFill>
                <a:schemeClr val="tx1">
                  <a:lumMod val="75000"/>
                </a:schemeClr>
              </a:solidFill>
            </a:endParaRPr>
          </a:p>
        </p:txBody>
      </p:sp>
      <p:pic>
        <p:nvPicPr>
          <p:cNvPr id="96" name="Picture 9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5790" y="27720671"/>
            <a:ext cx="2057404" cy="2046184"/>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8996" t="45738" r="44830"/>
          <a:stretch/>
        </p:blipFill>
        <p:spPr>
          <a:xfrm>
            <a:off x="8911440" y="27927192"/>
            <a:ext cx="1629673" cy="1629673"/>
          </a:xfrm>
          <a:prstGeom prst="ellipse">
            <a:avLst/>
          </a:prstGeom>
        </p:spPr>
      </p:pic>
      <p:sp>
        <p:nvSpPr>
          <p:cNvPr id="49" name="Text Placeholder 16"/>
          <p:cNvSpPr txBox="1">
            <a:spLocks/>
          </p:cNvSpPr>
          <p:nvPr/>
        </p:nvSpPr>
        <p:spPr>
          <a:xfrm>
            <a:off x="963422" y="23473522"/>
            <a:ext cx="10582656" cy="284001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spcBef>
                <a:spcPts val="400"/>
              </a:spcBef>
              <a:buClr>
                <a:srgbClr val="964035"/>
              </a:buClr>
              <a:buNone/>
            </a:pPr>
            <a:r>
              <a:rPr lang="en-US" dirty="0"/>
              <a:t>Global Mosquito Alert </a:t>
            </a:r>
            <a:r>
              <a:rPr lang="en-US" dirty="0" smtClean="0"/>
              <a:t>Consortium</a:t>
            </a:r>
            <a:endParaRPr lang="en-US" dirty="0"/>
          </a:p>
          <a:p>
            <a:pPr marL="0" indent="0">
              <a:spcBef>
                <a:spcPts val="400"/>
              </a:spcBef>
              <a:buClr>
                <a:srgbClr val="964035"/>
              </a:buClr>
              <a:buNone/>
            </a:pPr>
            <a:r>
              <a:rPr lang="en-US" dirty="0" smtClean="0"/>
              <a:t>The </a:t>
            </a:r>
            <a:r>
              <a:rPr lang="en-US" dirty="0"/>
              <a:t>Woodrow Wilson International Center for Scholars</a:t>
            </a:r>
          </a:p>
          <a:p>
            <a:pPr marL="0" indent="0">
              <a:spcBef>
                <a:spcPts val="400"/>
              </a:spcBef>
              <a:buClr>
                <a:srgbClr val="964035"/>
              </a:buClr>
              <a:buNone/>
            </a:pPr>
            <a:r>
              <a:rPr lang="en-US" dirty="0"/>
              <a:t>Citizen Science Association</a:t>
            </a:r>
          </a:p>
          <a:p>
            <a:pPr marL="0" indent="0">
              <a:spcBef>
                <a:spcPts val="400"/>
              </a:spcBef>
              <a:buClr>
                <a:srgbClr val="964035"/>
              </a:buClr>
              <a:buNone/>
            </a:pPr>
            <a:r>
              <a:rPr lang="en-US" dirty="0"/>
              <a:t>European Citizen Science Association</a:t>
            </a:r>
          </a:p>
          <a:p>
            <a:pPr marL="0" indent="0">
              <a:spcBef>
                <a:spcPts val="400"/>
              </a:spcBef>
              <a:buClr>
                <a:srgbClr val="964035"/>
              </a:buClr>
              <a:buNone/>
            </a:pPr>
            <a:r>
              <a:rPr lang="en-US" dirty="0"/>
              <a:t>Institute for Global Environmental Strategies</a:t>
            </a:r>
          </a:p>
          <a:p>
            <a:pPr marL="0" indent="0">
              <a:spcBef>
                <a:spcPts val="400"/>
              </a:spcBef>
              <a:buClr>
                <a:srgbClr val="964035"/>
              </a:buClr>
              <a:buNone/>
            </a:pPr>
            <a:r>
              <a:rPr lang="en-US" dirty="0" err="1" smtClean="0"/>
              <a:t>Wageningen</a:t>
            </a:r>
            <a:r>
              <a:rPr lang="en-US" dirty="0" smtClean="0"/>
              <a:t> University</a:t>
            </a:r>
          </a:p>
          <a:p>
            <a:pPr marL="0" indent="0">
              <a:spcBef>
                <a:spcPts val="400"/>
              </a:spcBef>
              <a:buClr>
                <a:srgbClr val="964035"/>
              </a:buClr>
              <a:buNone/>
            </a:pPr>
            <a:r>
              <a:rPr lang="en-US" dirty="0" err="1" smtClean="0">
                <a:solidFill>
                  <a:schemeClr val="tx1">
                    <a:lumMod val="75000"/>
                  </a:schemeClr>
                </a:solidFill>
              </a:rPr>
              <a:t>Sapienza</a:t>
            </a:r>
            <a:r>
              <a:rPr lang="en-US" dirty="0">
                <a:solidFill>
                  <a:schemeClr val="tx1">
                    <a:lumMod val="75000"/>
                  </a:schemeClr>
                </a:solidFill>
              </a:rPr>
              <a:t> </a:t>
            </a:r>
            <a:r>
              <a:rPr lang="en-US" dirty="0" err="1" smtClean="0">
                <a:solidFill>
                  <a:schemeClr val="tx1">
                    <a:lumMod val="75000"/>
                  </a:schemeClr>
                </a:solidFill>
              </a:rPr>
              <a:t>Universit</a:t>
            </a:r>
            <a:r>
              <a:rPr lang="en-US" dirty="0" err="1" smtClean="0"/>
              <a:t>à</a:t>
            </a:r>
            <a:r>
              <a:rPr lang="en-US" dirty="0" smtClean="0">
                <a:solidFill>
                  <a:schemeClr val="tx1">
                    <a:lumMod val="75000"/>
                  </a:schemeClr>
                </a:solidFill>
              </a:rPr>
              <a:t> Di Roma</a:t>
            </a:r>
            <a:endParaRPr lang="en-US" dirty="0">
              <a:solidFill>
                <a:schemeClr val="tx1">
                  <a:lumMod val="75000"/>
                </a:schemeClr>
              </a:solidFill>
            </a:endParaRPr>
          </a:p>
        </p:txBody>
      </p:sp>
      <p:sp>
        <p:nvSpPr>
          <p:cNvPr id="30" name="Rectangle 29"/>
          <p:cNvSpPr/>
          <p:nvPr/>
        </p:nvSpPr>
        <p:spPr>
          <a:xfrm>
            <a:off x="12860185" y="16700499"/>
            <a:ext cx="10543108" cy="7429501"/>
          </a:xfrm>
          <a:prstGeom prst="rect">
            <a:avLst/>
          </a:prstGeom>
          <a:noFill/>
          <a:ln w="38100">
            <a:solidFill>
              <a:srgbClr val="964035"/>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9000" b="1" dirty="0">
              <a:solidFill>
                <a:srgbClr val="E4B8AF"/>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657" y="16974129"/>
            <a:ext cx="6259772" cy="5138795"/>
          </a:xfrm>
          <a:prstGeom prst="rect">
            <a:avLst/>
          </a:prstGeom>
        </p:spPr>
      </p:pic>
      <p:sp>
        <p:nvSpPr>
          <p:cNvPr id="43" name="Text Placeholder 16"/>
          <p:cNvSpPr txBox="1">
            <a:spLocks/>
          </p:cNvSpPr>
          <p:nvPr/>
        </p:nvSpPr>
        <p:spPr>
          <a:xfrm>
            <a:off x="804672" y="12249397"/>
            <a:ext cx="10582656" cy="374574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964035"/>
              </a:buClr>
            </a:pPr>
            <a:r>
              <a:rPr lang="en-US" b="1" dirty="0" smtClean="0">
                <a:solidFill>
                  <a:srgbClr val="964035"/>
                </a:solidFill>
              </a:rPr>
              <a:t>Integrate</a:t>
            </a:r>
            <a:r>
              <a:rPr lang="en-US" dirty="0" smtClean="0">
                <a:solidFill>
                  <a:srgbClr val="964035"/>
                </a:solidFill>
              </a:rPr>
              <a:t> </a:t>
            </a:r>
            <a:r>
              <a:rPr lang="en-US" dirty="0"/>
              <a:t>NASA Earth observations </a:t>
            </a:r>
            <a:r>
              <a:rPr lang="en-US" dirty="0" smtClean="0"/>
              <a:t>with </a:t>
            </a:r>
            <a:r>
              <a:rPr lang="en-US" dirty="0"/>
              <a:t>citizen science data in countries across Western </a:t>
            </a:r>
            <a:r>
              <a:rPr lang="en-US" dirty="0" smtClean="0"/>
              <a:t>Europe</a:t>
            </a:r>
            <a:endParaRPr lang="en-US" dirty="0" smtClean="0"/>
          </a:p>
          <a:p>
            <a:pPr marL="347663" indent="-347663">
              <a:buClr>
                <a:srgbClr val="964035"/>
              </a:buClr>
            </a:pPr>
            <a:r>
              <a:rPr lang="en-US" b="1" dirty="0">
                <a:solidFill>
                  <a:srgbClr val="964035"/>
                </a:solidFill>
              </a:rPr>
              <a:t>Determine</a:t>
            </a:r>
            <a:r>
              <a:rPr lang="en-US" dirty="0">
                <a:solidFill>
                  <a:srgbClr val="964035"/>
                </a:solidFill>
              </a:rPr>
              <a:t> </a:t>
            </a:r>
            <a:r>
              <a:rPr lang="en-US" dirty="0"/>
              <a:t>environmental variables </a:t>
            </a:r>
            <a:r>
              <a:rPr lang="en-US" dirty="0" smtClean="0"/>
              <a:t>that influence </a:t>
            </a:r>
            <a:r>
              <a:rPr lang="en-US" dirty="0"/>
              <a:t>mosquito habitats and breeding </a:t>
            </a:r>
            <a:r>
              <a:rPr lang="en-US" dirty="0" smtClean="0"/>
              <a:t>grounds</a:t>
            </a:r>
            <a:endParaRPr lang="en-US" dirty="0">
              <a:solidFill>
                <a:schemeClr val="tx1">
                  <a:lumMod val="75000"/>
                </a:schemeClr>
              </a:solidFill>
            </a:endParaRPr>
          </a:p>
          <a:p>
            <a:pPr marL="347663" indent="-347663">
              <a:buClr>
                <a:srgbClr val="964035"/>
              </a:buClr>
            </a:pPr>
            <a:r>
              <a:rPr lang="en-US" b="1" dirty="0">
                <a:solidFill>
                  <a:srgbClr val="964035"/>
                </a:solidFill>
              </a:rPr>
              <a:t>Create</a:t>
            </a:r>
            <a:r>
              <a:rPr lang="en-US" dirty="0">
                <a:solidFill>
                  <a:srgbClr val="964035"/>
                </a:solidFill>
              </a:rPr>
              <a:t> </a:t>
            </a:r>
            <a:r>
              <a:rPr lang="en-US" dirty="0"/>
              <a:t>a methodology to improve prediction models for vector-borne </a:t>
            </a:r>
            <a:r>
              <a:rPr lang="en-US" dirty="0" smtClean="0"/>
              <a:t>diseases</a:t>
            </a:r>
            <a:endParaRPr lang="en-US" dirty="0" smtClean="0"/>
          </a:p>
          <a:p>
            <a:pPr marL="347663" indent="-347663">
              <a:buClr>
                <a:srgbClr val="964035"/>
              </a:buClr>
            </a:pPr>
            <a:r>
              <a:rPr lang="en-US" b="1" dirty="0">
                <a:solidFill>
                  <a:srgbClr val="964035"/>
                </a:solidFill>
              </a:rPr>
              <a:t>Visualize</a:t>
            </a:r>
            <a:r>
              <a:rPr lang="en-US" dirty="0">
                <a:solidFill>
                  <a:srgbClr val="964035"/>
                </a:solidFill>
              </a:rPr>
              <a:t> </a:t>
            </a:r>
            <a:r>
              <a:rPr lang="en-US" dirty="0"/>
              <a:t>results through a habitat suitability </a:t>
            </a:r>
            <a:r>
              <a:rPr lang="en-US" dirty="0" smtClean="0"/>
              <a:t>map</a:t>
            </a:r>
            <a:endParaRPr lang="en-US" dirty="0">
              <a:solidFill>
                <a:schemeClr val="tx1">
                  <a:lumMod val="75000"/>
                </a:schemeClr>
              </a:solidFill>
            </a:endParaRPr>
          </a:p>
        </p:txBody>
      </p:sp>
      <p:sp>
        <p:nvSpPr>
          <p:cNvPr id="16" name="TextBox 15"/>
          <p:cNvSpPr txBox="1"/>
          <p:nvPr/>
        </p:nvSpPr>
        <p:spPr>
          <a:xfrm>
            <a:off x="946331" y="11458693"/>
            <a:ext cx="8229600" cy="769441"/>
          </a:xfrm>
          <a:prstGeom prst="rect">
            <a:avLst/>
          </a:prstGeom>
          <a:noFill/>
        </p:spPr>
        <p:txBody>
          <a:bodyPr wrap="square" rtlCol="0">
            <a:spAutoFit/>
          </a:bodyPr>
          <a:lstStyle/>
          <a:p>
            <a:r>
              <a:rPr lang="en-US" sz="4400" b="1" dirty="0" smtClean="0">
                <a:solidFill>
                  <a:srgbClr val="964035"/>
                </a:solidFill>
                <a:latin typeface="Century Gothic" panose="020B0502020202020204" pitchFamily="34" charset="0"/>
              </a:rPr>
              <a:t>Objectives</a:t>
            </a:r>
          </a:p>
        </p:txBody>
      </p:sp>
      <p:sp>
        <p:nvSpPr>
          <p:cNvPr id="5" name="TextBox 4"/>
          <p:cNvSpPr txBox="1"/>
          <p:nvPr/>
        </p:nvSpPr>
        <p:spPr>
          <a:xfrm>
            <a:off x="12755208" y="15888133"/>
            <a:ext cx="11010360" cy="769441"/>
          </a:xfrm>
          <a:prstGeom prst="rect">
            <a:avLst/>
          </a:prstGeom>
          <a:noFill/>
        </p:spPr>
        <p:txBody>
          <a:bodyPr wrap="square" rtlCol="0">
            <a:spAutoFit/>
          </a:bodyPr>
          <a:lstStyle/>
          <a:p>
            <a:r>
              <a:rPr lang="en-US" sz="4400" b="1" dirty="0" smtClean="0">
                <a:solidFill>
                  <a:srgbClr val="964035"/>
                </a:solidFill>
                <a:latin typeface="Century Gothic" panose="020B0502020202020204" pitchFamily="34" charset="0"/>
              </a:rPr>
              <a:t>Results</a:t>
            </a:r>
          </a:p>
        </p:txBody>
      </p:sp>
      <p:sp>
        <p:nvSpPr>
          <p:cNvPr id="15" name="TextBox 14"/>
          <p:cNvSpPr txBox="1"/>
          <p:nvPr/>
        </p:nvSpPr>
        <p:spPr>
          <a:xfrm>
            <a:off x="887514" y="4493747"/>
            <a:ext cx="11516347" cy="769441"/>
          </a:xfrm>
          <a:prstGeom prst="rect">
            <a:avLst/>
          </a:prstGeom>
          <a:noFill/>
        </p:spPr>
        <p:txBody>
          <a:bodyPr wrap="square" rtlCol="0">
            <a:spAutoFit/>
          </a:bodyPr>
          <a:lstStyle/>
          <a:p>
            <a:r>
              <a:rPr lang="en-US" sz="4400" b="1" dirty="0" smtClean="0">
                <a:solidFill>
                  <a:srgbClr val="964035"/>
                </a:solidFill>
                <a:latin typeface="Century Gothic" panose="020B0502020202020204" pitchFamily="34" charset="0"/>
              </a:rPr>
              <a:t>Abstract</a:t>
            </a:r>
          </a:p>
        </p:txBody>
      </p:sp>
      <p:sp>
        <p:nvSpPr>
          <p:cNvPr id="17" name="TextBox 16"/>
          <p:cNvSpPr txBox="1"/>
          <p:nvPr/>
        </p:nvSpPr>
        <p:spPr>
          <a:xfrm>
            <a:off x="12860185" y="4488830"/>
            <a:ext cx="11407715" cy="769441"/>
          </a:xfrm>
          <a:prstGeom prst="rect">
            <a:avLst/>
          </a:prstGeom>
          <a:noFill/>
        </p:spPr>
        <p:txBody>
          <a:bodyPr wrap="square" rtlCol="0">
            <a:spAutoFit/>
          </a:bodyPr>
          <a:lstStyle/>
          <a:p>
            <a:r>
              <a:rPr lang="en-US" sz="4400" b="1" dirty="0" smtClean="0">
                <a:solidFill>
                  <a:srgbClr val="964035"/>
                </a:solidFill>
                <a:latin typeface="Century Gothic" panose="020B0502020202020204" pitchFamily="34" charset="0"/>
              </a:rPr>
              <a:t>Methodology</a:t>
            </a:r>
          </a:p>
        </p:txBody>
      </p:sp>
      <p:sp>
        <p:nvSpPr>
          <p:cNvPr id="18" name="TextBox 17"/>
          <p:cNvSpPr txBox="1"/>
          <p:nvPr/>
        </p:nvSpPr>
        <p:spPr>
          <a:xfrm>
            <a:off x="942657" y="15912142"/>
            <a:ext cx="8229600" cy="769441"/>
          </a:xfrm>
          <a:prstGeom prst="rect">
            <a:avLst/>
          </a:prstGeom>
          <a:noFill/>
        </p:spPr>
        <p:txBody>
          <a:bodyPr wrap="square" rtlCol="0">
            <a:spAutoFit/>
          </a:bodyPr>
          <a:lstStyle/>
          <a:p>
            <a:r>
              <a:rPr lang="en-US" sz="4400" b="1" dirty="0" smtClean="0">
                <a:solidFill>
                  <a:srgbClr val="964035"/>
                </a:solidFill>
                <a:latin typeface="Century Gothic" panose="020B0502020202020204" pitchFamily="34" charset="0"/>
              </a:rPr>
              <a:t>Study Area</a:t>
            </a:r>
          </a:p>
        </p:txBody>
      </p:sp>
      <p:sp>
        <p:nvSpPr>
          <p:cNvPr id="19" name="TextBox 18"/>
          <p:cNvSpPr txBox="1"/>
          <p:nvPr/>
        </p:nvSpPr>
        <p:spPr>
          <a:xfrm>
            <a:off x="7230936" y="15888500"/>
            <a:ext cx="5311784" cy="769441"/>
          </a:xfrm>
          <a:prstGeom prst="rect">
            <a:avLst/>
          </a:prstGeom>
          <a:noFill/>
        </p:spPr>
        <p:txBody>
          <a:bodyPr wrap="square" rtlCol="0">
            <a:spAutoFit/>
          </a:bodyPr>
          <a:lstStyle/>
          <a:p>
            <a:r>
              <a:rPr lang="en-US" sz="4400" b="1" dirty="0" smtClean="0">
                <a:solidFill>
                  <a:srgbClr val="964035"/>
                </a:solidFill>
                <a:latin typeface="Century Gothic" panose="020B0502020202020204" pitchFamily="34" charset="0"/>
              </a:rPr>
              <a:t>Earth Observations</a:t>
            </a:r>
          </a:p>
        </p:txBody>
      </p:sp>
      <p:sp>
        <p:nvSpPr>
          <p:cNvPr id="21" name="TextBox 20"/>
          <p:cNvSpPr txBox="1"/>
          <p:nvPr/>
        </p:nvSpPr>
        <p:spPr>
          <a:xfrm>
            <a:off x="12755208" y="28775636"/>
            <a:ext cx="8229600" cy="769441"/>
          </a:xfrm>
          <a:prstGeom prst="rect">
            <a:avLst/>
          </a:prstGeom>
          <a:noFill/>
        </p:spPr>
        <p:txBody>
          <a:bodyPr wrap="square" rtlCol="0">
            <a:spAutoFit/>
          </a:bodyPr>
          <a:lstStyle/>
          <a:p>
            <a:r>
              <a:rPr lang="en-US" sz="4400" b="1" dirty="0" smtClean="0">
                <a:solidFill>
                  <a:srgbClr val="964035"/>
                </a:solidFill>
                <a:latin typeface="Century Gothic" panose="020B0502020202020204" pitchFamily="34" charset="0"/>
              </a:rPr>
              <a:t>Acknowledgements</a:t>
            </a:r>
          </a:p>
        </p:txBody>
      </p:sp>
      <p:sp>
        <p:nvSpPr>
          <p:cNvPr id="22" name="TextBox 21"/>
          <p:cNvSpPr txBox="1"/>
          <p:nvPr/>
        </p:nvSpPr>
        <p:spPr>
          <a:xfrm>
            <a:off x="910907" y="22623250"/>
            <a:ext cx="8229600" cy="769441"/>
          </a:xfrm>
          <a:prstGeom prst="rect">
            <a:avLst/>
          </a:prstGeom>
          <a:noFill/>
        </p:spPr>
        <p:txBody>
          <a:bodyPr wrap="square" rtlCol="0">
            <a:spAutoFit/>
          </a:bodyPr>
          <a:lstStyle/>
          <a:p>
            <a:r>
              <a:rPr lang="en-US" sz="4400" b="1" dirty="0" smtClean="0">
                <a:solidFill>
                  <a:srgbClr val="964035"/>
                </a:solidFill>
                <a:latin typeface="Century Gothic" panose="020B0502020202020204" pitchFamily="34" charset="0"/>
              </a:rPr>
              <a:t>Project Partners</a:t>
            </a:r>
          </a:p>
        </p:txBody>
      </p:sp>
      <p:sp>
        <p:nvSpPr>
          <p:cNvPr id="23" name="TextBox 22"/>
          <p:cNvSpPr txBox="1"/>
          <p:nvPr/>
        </p:nvSpPr>
        <p:spPr>
          <a:xfrm>
            <a:off x="910280" y="26685447"/>
            <a:ext cx="4542503" cy="769441"/>
          </a:xfrm>
          <a:prstGeom prst="rect">
            <a:avLst/>
          </a:prstGeom>
          <a:noFill/>
        </p:spPr>
        <p:txBody>
          <a:bodyPr wrap="square" rtlCol="0">
            <a:spAutoFit/>
          </a:bodyPr>
          <a:lstStyle/>
          <a:p>
            <a:r>
              <a:rPr lang="en-US" sz="4400" b="1" dirty="0" smtClean="0">
                <a:solidFill>
                  <a:srgbClr val="964035"/>
                </a:solidFill>
                <a:latin typeface="Century Gothic" panose="020B0502020202020204" pitchFamily="34" charset="0"/>
              </a:rPr>
              <a:t>Team Members</a:t>
            </a:r>
          </a:p>
        </p:txBody>
      </p:sp>
      <p:sp>
        <p:nvSpPr>
          <p:cNvPr id="32" name="Subtitle"/>
          <p:cNvSpPr>
            <a:spLocks noGrp="1"/>
          </p:cNvSpPr>
          <p:nvPr>
            <p:ph type="body" sz="quarter" idx="13"/>
          </p:nvPr>
        </p:nvSpPr>
        <p:spPr>
          <a:xfrm>
            <a:off x="5715000" y="438150"/>
            <a:ext cx="1617345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solidFill>
                  <a:srgbClr val="964035"/>
                </a:solidFill>
              </a:rPr>
              <a:t>Monitoring </a:t>
            </a:r>
            <a:r>
              <a:rPr lang="en-US" dirty="0">
                <a:solidFill>
                  <a:srgbClr val="964035"/>
                </a:solidFill>
              </a:rPr>
              <a:t>Mosquito Abundance and Distribution to Assist Vector-Borne Disease Management in Western Europe </a:t>
            </a:r>
          </a:p>
        </p:txBody>
      </p:sp>
      <p:sp>
        <p:nvSpPr>
          <p:cNvPr id="39" name="Text Placeholder 16"/>
          <p:cNvSpPr txBox="1">
            <a:spLocks/>
          </p:cNvSpPr>
          <p:nvPr/>
        </p:nvSpPr>
        <p:spPr>
          <a:xfrm>
            <a:off x="12810325" y="25376592"/>
            <a:ext cx="10972800" cy="335069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964035"/>
              </a:buClr>
            </a:pPr>
            <a:r>
              <a:rPr lang="en-US" dirty="0" smtClean="0">
                <a:solidFill>
                  <a:schemeClr val="tx1">
                    <a:lumMod val="75000"/>
                  </a:schemeClr>
                </a:solidFill>
              </a:rPr>
              <a:t>Mosquito activity occurrence is correlated with areas of high population density and low elevation. </a:t>
            </a:r>
          </a:p>
          <a:p>
            <a:pPr marL="347663" indent="-347663">
              <a:buClr>
                <a:srgbClr val="964035"/>
              </a:buClr>
            </a:pPr>
            <a:r>
              <a:rPr lang="en-US" dirty="0" smtClean="0">
                <a:solidFill>
                  <a:schemeClr val="tx1">
                    <a:lumMod val="75000"/>
                  </a:schemeClr>
                </a:solidFill>
              </a:rPr>
              <a:t>Mosquito activity increases and is more widespread during the summer months.</a:t>
            </a:r>
            <a:endParaRPr lang="en-US" dirty="0">
              <a:solidFill>
                <a:schemeClr val="tx1">
                  <a:lumMod val="75000"/>
                </a:schemeClr>
              </a:solidFill>
            </a:endParaRPr>
          </a:p>
          <a:p>
            <a:pPr marL="347663" indent="-347663">
              <a:buClr>
                <a:srgbClr val="964035"/>
              </a:buClr>
            </a:pPr>
            <a:r>
              <a:rPr lang="en-US" dirty="0" smtClean="0">
                <a:solidFill>
                  <a:schemeClr val="tx1">
                    <a:lumMod val="75000"/>
                  </a:schemeClr>
                </a:solidFill>
              </a:rPr>
              <a:t>The Global Mosquito Alert Consortium and participating organizations would benefit from standardizing citizen science data collection questionnaires in order to readily compare datasets across time and space.</a:t>
            </a:r>
          </a:p>
        </p:txBody>
      </p:sp>
      <p:sp>
        <p:nvSpPr>
          <p:cNvPr id="40" name="TextBox 39"/>
          <p:cNvSpPr txBox="1"/>
          <p:nvPr/>
        </p:nvSpPr>
        <p:spPr>
          <a:xfrm>
            <a:off x="12744450" y="24602864"/>
            <a:ext cx="8229600" cy="769441"/>
          </a:xfrm>
          <a:prstGeom prst="rect">
            <a:avLst/>
          </a:prstGeom>
          <a:noFill/>
        </p:spPr>
        <p:txBody>
          <a:bodyPr wrap="square" rtlCol="0">
            <a:spAutoFit/>
          </a:bodyPr>
          <a:lstStyle/>
          <a:p>
            <a:r>
              <a:rPr lang="en-US" sz="4400" b="1" dirty="0" smtClean="0">
                <a:solidFill>
                  <a:srgbClr val="964035"/>
                </a:solidFill>
                <a:latin typeface="Century Gothic" panose="020B0502020202020204" pitchFamily="34" charset="0"/>
              </a:rPr>
              <a:t>Conclusions</a:t>
            </a:r>
          </a:p>
        </p:txBody>
      </p:sp>
      <p:sp>
        <p:nvSpPr>
          <p:cNvPr id="36" name="Text Placeholder 16"/>
          <p:cNvSpPr txBox="1">
            <a:spLocks/>
          </p:cNvSpPr>
          <p:nvPr/>
        </p:nvSpPr>
        <p:spPr>
          <a:xfrm>
            <a:off x="914400" y="5225103"/>
            <a:ext cx="11380829" cy="334266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t>Vector-borne diseases, caused by pathogens and parasites, are transmitted through living organism carriers known as vectors. Mosquitoes, the most common disease vectors, transmit illnesses such as Zika, West Nile, chikungunya, malaria, dengue, and yellow fever, which affect millions of people across the world and kill more than one million people each year. While vector-borne disease outbreaks are difficult to predict, the Global Mosquito Alert Consortium strives to monitor and mitigate outbreaks through research and citizen science. This approach presents several challenges, including a lack of data standardization across different regions. The NASA DEVELOP team utilized NASA Earth observations and Global Mosquito Alert Consortium citizen science data from countries in Western Europe in order to create a methodology and habitat suitability map to improve prediction models for vector-borne diseases. The MaxEnt habitat modeling software was used to combine different environmental factors and citizen science data to determine which variables are correlated with the presence of mosquitoes. These products will be implemented in an interactive, open-source platform in the subsequent term for easier visualization and representation of habitat suitability.</a:t>
            </a:r>
          </a:p>
        </p:txBody>
      </p:sp>
      <p:sp>
        <p:nvSpPr>
          <p:cNvPr id="47" name="Main Title"/>
          <p:cNvSpPr>
            <a:spLocks noGrp="1"/>
          </p:cNvSpPr>
          <p:nvPr>
            <p:ph type="body" sz="quarter" idx="10"/>
          </p:nvPr>
        </p:nvSpPr>
        <p:spPr>
          <a:xfrm rot="16200000">
            <a:off x="11208610" y="18004447"/>
            <a:ext cx="29345306" cy="2314074"/>
          </a:xfrm>
          <a:prstGeom prst="rect">
            <a:avLst/>
          </a:prstGeom>
        </p:spPr>
        <p:txBody>
          <a:bodyPr anchor="ctr"/>
          <a:lstStyle>
            <a:lvl1pPr marL="0" indent="0" algn="l">
              <a:buNone/>
              <a:defRPr sz="16000" b="0" baseline="0">
                <a:solidFill>
                  <a:srgbClr val="E97845"/>
                </a:solidFill>
                <a:latin typeface="+mj-lt"/>
              </a:defRPr>
            </a:lvl1pPr>
          </a:lstStyle>
          <a:p>
            <a:pPr lvl="0"/>
            <a:r>
              <a:rPr lang="en-US" sz="14000" b="1" dirty="0" smtClean="0">
                <a:solidFill>
                  <a:srgbClr val="964035"/>
                </a:solidFill>
              </a:rPr>
              <a:t>Western Europe </a:t>
            </a:r>
            <a:r>
              <a:rPr lang="en-US" sz="12500" dirty="0" smtClean="0">
                <a:solidFill>
                  <a:srgbClr val="964035"/>
                </a:solidFill>
              </a:rPr>
              <a:t>Health &amp; Air Quality</a:t>
            </a:r>
            <a:endParaRPr lang="en-US" sz="12500" dirty="0">
              <a:solidFill>
                <a:srgbClr val="964035"/>
              </a:solidFill>
            </a:endParaRPr>
          </a:p>
        </p:txBody>
      </p:sp>
      <p:sp>
        <p:nvSpPr>
          <p:cNvPr id="89" name="Text Placeholder 16"/>
          <p:cNvSpPr txBox="1">
            <a:spLocks/>
          </p:cNvSpPr>
          <p:nvPr/>
        </p:nvSpPr>
        <p:spPr>
          <a:xfrm>
            <a:off x="747168" y="30071637"/>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Gia Mancini</a:t>
            </a:r>
          </a:p>
          <a:p>
            <a:pPr algn="ctr">
              <a:lnSpc>
                <a:spcPct val="100000"/>
              </a:lnSpc>
              <a:spcBef>
                <a:spcPts val="0"/>
              </a:spcBef>
            </a:pPr>
            <a:r>
              <a:rPr lang="en-US" dirty="0" smtClean="0">
                <a:solidFill>
                  <a:schemeClr val="tx1">
                    <a:lumMod val="75000"/>
                  </a:schemeClr>
                </a:solidFill>
              </a:rPr>
              <a:t>Project Lead</a:t>
            </a:r>
            <a:endParaRPr lang="en-US" dirty="0" smtClean="0">
              <a:solidFill>
                <a:schemeClr val="tx1">
                  <a:lumMod val="75000"/>
                </a:schemeClr>
              </a:solidFill>
            </a:endParaRPr>
          </a:p>
        </p:txBody>
      </p:sp>
      <p:sp>
        <p:nvSpPr>
          <p:cNvPr id="90" name="Text Placeholder 16"/>
          <p:cNvSpPr txBox="1">
            <a:spLocks/>
          </p:cNvSpPr>
          <p:nvPr/>
        </p:nvSpPr>
        <p:spPr>
          <a:xfrm>
            <a:off x="3224808" y="30071636"/>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Douglas Gardiner</a:t>
            </a:r>
          </a:p>
        </p:txBody>
      </p:sp>
      <p:sp>
        <p:nvSpPr>
          <p:cNvPr id="91" name="Text Placeholder 16"/>
          <p:cNvSpPr txBox="1">
            <a:spLocks/>
          </p:cNvSpPr>
          <p:nvPr/>
        </p:nvSpPr>
        <p:spPr>
          <a:xfrm>
            <a:off x="5752051" y="30071636"/>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Victor </a:t>
            </a:r>
            <a:r>
              <a:rPr lang="en-US" dirty="0" err="1" smtClean="0">
                <a:solidFill>
                  <a:schemeClr val="tx1">
                    <a:lumMod val="75000"/>
                  </a:schemeClr>
                </a:solidFill>
              </a:rPr>
              <a:t>Lenske</a:t>
            </a:r>
            <a:endParaRPr lang="en-US" dirty="0" smtClean="0">
              <a:solidFill>
                <a:schemeClr val="tx1">
                  <a:lumMod val="75000"/>
                </a:schemeClr>
              </a:solidFill>
            </a:endParaRPr>
          </a:p>
        </p:txBody>
      </p:sp>
      <p:pic>
        <p:nvPicPr>
          <p:cNvPr id="92" name="Picture 9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9012" y="27750645"/>
            <a:ext cx="2057404" cy="2046184"/>
          </a:xfrm>
          <a:prstGeom prst="rect">
            <a:avLst/>
          </a:prstGeom>
        </p:spPr>
      </p:pic>
      <p:pic>
        <p:nvPicPr>
          <p:cNvPr id="93" name="Picture 9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4429" y="27750645"/>
            <a:ext cx="2057404" cy="2046184"/>
          </a:xfrm>
          <a:prstGeom prst="rect">
            <a:avLst/>
          </a:prstGeom>
        </p:spPr>
      </p:pic>
      <p:pic>
        <p:nvPicPr>
          <p:cNvPr id="94" name="Picture 9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7404" y="27746123"/>
            <a:ext cx="2057404" cy="2046184"/>
          </a:xfrm>
          <a:prstGeom prst="rect">
            <a:avLst/>
          </a:prstGeom>
        </p:spPr>
      </p:pic>
      <p:sp>
        <p:nvSpPr>
          <p:cNvPr id="95" name="Text Placeholder 16"/>
          <p:cNvSpPr txBox="1">
            <a:spLocks/>
          </p:cNvSpPr>
          <p:nvPr/>
        </p:nvSpPr>
        <p:spPr>
          <a:xfrm>
            <a:off x="8233207" y="30087852"/>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Sara </a:t>
            </a:r>
            <a:r>
              <a:rPr lang="en-US" dirty="0" err="1" smtClean="0">
                <a:solidFill>
                  <a:schemeClr val="tx1">
                    <a:lumMod val="75000"/>
                  </a:schemeClr>
                </a:solidFill>
              </a:rPr>
              <a:t>Lubkin</a:t>
            </a:r>
            <a:r>
              <a:rPr lang="en-US" dirty="0" smtClean="0">
                <a:solidFill>
                  <a:schemeClr val="tx1">
                    <a:lumMod val="75000"/>
                  </a:schemeClr>
                </a:solidFill>
              </a:rPr>
              <a:t>, PhD</a:t>
            </a:r>
          </a:p>
        </p:txBody>
      </p:sp>
      <p:sp>
        <p:nvSpPr>
          <p:cNvPr id="42" name="Subtitle"/>
          <p:cNvSpPr txBox="1">
            <a:spLocks/>
          </p:cNvSpPr>
          <p:nvPr/>
        </p:nvSpPr>
        <p:spPr>
          <a:xfrm>
            <a:off x="6096000" y="35110065"/>
            <a:ext cx="15501257" cy="1034530"/>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800" b="0" dirty="0" smtClean="0">
                <a:solidFill>
                  <a:srgbClr val="964035"/>
                </a:solidFill>
              </a:rPr>
              <a:t>Maryland – Goddard </a:t>
            </a:r>
          </a:p>
          <a:p>
            <a:r>
              <a:rPr lang="en-US" sz="4800" b="0" dirty="0" smtClean="0">
                <a:solidFill>
                  <a:srgbClr val="964035"/>
                </a:solidFill>
              </a:rPr>
              <a:t>Fall 2017</a:t>
            </a:r>
          </a:p>
        </p:txBody>
      </p:sp>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28" y="31539380"/>
            <a:ext cx="2057404" cy="2046184"/>
          </a:xfrm>
          <a:prstGeom prst="rect">
            <a:avLst/>
          </a:prstGeom>
        </p:spPr>
      </p:pic>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9012" y="31539380"/>
            <a:ext cx="2057404" cy="2046184"/>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4429" y="31539380"/>
            <a:ext cx="2057404" cy="2046184"/>
          </a:xfrm>
          <a:prstGeom prst="rect">
            <a:avLst/>
          </a:prstGeom>
        </p:spPr>
      </p:pic>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2291" y="31539380"/>
            <a:ext cx="2057404" cy="2046184"/>
          </a:xfrm>
          <a:prstGeom prst="rect">
            <a:avLst/>
          </a:prstGeom>
        </p:spPr>
      </p:pic>
      <p:sp>
        <p:nvSpPr>
          <p:cNvPr id="54" name="Text Placeholder 16"/>
          <p:cNvSpPr txBox="1">
            <a:spLocks/>
          </p:cNvSpPr>
          <p:nvPr/>
        </p:nvSpPr>
        <p:spPr>
          <a:xfrm>
            <a:off x="8219913" y="33809013"/>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Aaron </a:t>
            </a:r>
            <a:r>
              <a:rPr lang="en-US" dirty="0" err="1" smtClean="0">
                <a:solidFill>
                  <a:schemeClr val="tx1">
                    <a:lumMod val="75000"/>
                  </a:schemeClr>
                </a:solidFill>
              </a:rPr>
              <a:t>Warga</a:t>
            </a:r>
            <a:endParaRPr lang="en-US" dirty="0" smtClean="0">
              <a:solidFill>
                <a:schemeClr val="tx1">
                  <a:lumMod val="75000"/>
                </a:schemeClr>
              </a:solidFill>
            </a:endParaRPr>
          </a:p>
        </p:txBody>
      </p:sp>
      <p:sp>
        <p:nvSpPr>
          <p:cNvPr id="55" name="Text Placeholder 16"/>
          <p:cNvSpPr txBox="1">
            <a:spLocks/>
          </p:cNvSpPr>
          <p:nvPr/>
        </p:nvSpPr>
        <p:spPr>
          <a:xfrm>
            <a:off x="5747446" y="33815989"/>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Alison </a:t>
            </a:r>
            <a:r>
              <a:rPr lang="en-US" dirty="0" err="1" smtClean="0">
                <a:solidFill>
                  <a:schemeClr val="tx1">
                    <a:lumMod val="75000"/>
                  </a:schemeClr>
                </a:solidFill>
              </a:rPr>
              <a:t>Thieme</a:t>
            </a:r>
            <a:endParaRPr lang="en-US" dirty="0" smtClean="0">
              <a:solidFill>
                <a:schemeClr val="tx1">
                  <a:lumMod val="75000"/>
                </a:schemeClr>
              </a:solidFill>
            </a:endParaRPr>
          </a:p>
        </p:txBody>
      </p:sp>
      <p:sp>
        <p:nvSpPr>
          <p:cNvPr id="56" name="Text Placeholder 16"/>
          <p:cNvSpPr txBox="1">
            <a:spLocks/>
          </p:cNvSpPr>
          <p:nvPr/>
        </p:nvSpPr>
        <p:spPr>
          <a:xfrm>
            <a:off x="3183439" y="33820185"/>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Luisa Silva</a:t>
            </a:r>
          </a:p>
        </p:txBody>
      </p:sp>
      <p:sp>
        <p:nvSpPr>
          <p:cNvPr id="57" name="Text Placeholder 16"/>
          <p:cNvSpPr txBox="1">
            <a:spLocks/>
          </p:cNvSpPr>
          <p:nvPr/>
        </p:nvSpPr>
        <p:spPr>
          <a:xfrm>
            <a:off x="653773" y="33834137"/>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Helen </a:t>
            </a:r>
            <a:r>
              <a:rPr lang="en-US" dirty="0" err="1" smtClean="0">
                <a:solidFill>
                  <a:schemeClr val="tx1">
                    <a:lumMod val="75000"/>
                  </a:schemeClr>
                </a:solidFill>
              </a:rPr>
              <a:t>Plattner</a:t>
            </a:r>
            <a:endParaRPr lang="en-US" dirty="0" smtClean="0">
              <a:solidFill>
                <a:schemeClr val="tx1">
                  <a:lumMod val="75000"/>
                </a:schemeClr>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0298" y="17416061"/>
            <a:ext cx="2091570" cy="1574487"/>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84528" y="17761821"/>
            <a:ext cx="2280326" cy="1194638"/>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14731" y="19910704"/>
            <a:ext cx="2606741" cy="1304819"/>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21766">
            <a:off x="10471487" y="19251142"/>
            <a:ext cx="1955157" cy="2160394"/>
          </a:xfrm>
          <a:prstGeom prst="rect">
            <a:avLst/>
          </a:prstGeom>
        </p:spPr>
      </p:pic>
      <p:sp>
        <p:nvSpPr>
          <p:cNvPr id="9" name="TextBox 8"/>
          <p:cNvSpPr txBox="1"/>
          <p:nvPr/>
        </p:nvSpPr>
        <p:spPr>
          <a:xfrm>
            <a:off x="10996258" y="19053153"/>
            <a:ext cx="1727200" cy="461665"/>
          </a:xfrm>
          <a:prstGeom prst="rect">
            <a:avLst/>
          </a:prstGeom>
          <a:noFill/>
        </p:spPr>
        <p:txBody>
          <a:bodyPr wrap="square" rtlCol="0">
            <a:spAutoFit/>
          </a:bodyPr>
          <a:lstStyle/>
          <a:p>
            <a:r>
              <a:rPr lang="en-US" sz="2400" dirty="0" smtClean="0"/>
              <a:t>Aqua</a:t>
            </a:r>
            <a:endParaRPr lang="en-US" sz="2400" dirty="0"/>
          </a:p>
        </p:txBody>
      </p:sp>
      <p:sp>
        <p:nvSpPr>
          <p:cNvPr id="58" name="TextBox 57"/>
          <p:cNvSpPr txBox="1"/>
          <p:nvPr/>
        </p:nvSpPr>
        <p:spPr>
          <a:xfrm>
            <a:off x="8064563" y="19051196"/>
            <a:ext cx="1727200" cy="461665"/>
          </a:xfrm>
          <a:prstGeom prst="rect">
            <a:avLst/>
          </a:prstGeom>
          <a:noFill/>
        </p:spPr>
        <p:txBody>
          <a:bodyPr wrap="square" rtlCol="0">
            <a:spAutoFit/>
          </a:bodyPr>
          <a:lstStyle/>
          <a:p>
            <a:r>
              <a:rPr lang="en-US" sz="2400" dirty="0" smtClean="0"/>
              <a:t>Terra</a:t>
            </a:r>
            <a:endParaRPr lang="en-US" sz="2400" dirty="0"/>
          </a:p>
        </p:txBody>
      </p:sp>
      <p:sp>
        <p:nvSpPr>
          <p:cNvPr id="59" name="TextBox 58"/>
          <p:cNvSpPr txBox="1"/>
          <p:nvPr/>
        </p:nvSpPr>
        <p:spPr>
          <a:xfrm>
            <a:off x="8064563" y="21582907"/>
            <a:ext cx="1727200" cy="461665"/>
          </a:xfrm>
          <a:prstGeom prst="rect">
            <a:avLst/>
          </a:prstGeom>
          <a:noFill/>
        </p:spPr>
        <p:txBody>
          <a:bodyPr wrap="square" rtlCol="0">
            <a:spAutoFit/>
          </a:bodyPr>
          <a:lstStyle/>
          <a:p>
            <a:r>
              <a:rPr lang="en-US" sz="2400" dirty="0" smtClean="0"/>
              <a:t>GPM</a:t>
            </a:r>
            <a:endParaRPr lang="en-US" sz="2400" dirty="0"/>
          </a:p>
        </p:txBody>
      </p:sp>
      <p:sp>
        <p:nvSpPr>
          <p:cNvPr id="60" name="TextBox 59"/>
          <p:cNvSpPr txBox="1"/>
          <p:nvPr/>
        </p:nvSpPr>
        <p:spPr>
          <a:xfrm>
            <a:off x="10996258" y="21582907"/>
            <a:ext cx="1727200" cy="461665"/>
          </a:xfrm>
          <a:prstGeom prst="rect">
            <a:avLst/>
          </a:prstGeom>
          <a:noFill/>
        </p:spPr>
        <p:txBody>
          <a:bodyPr wrap="square" rtlCol="0">
            <a:spAutoFit/>
          </a:bodyPr>
          <a:lstStyle/>
          <a:p>
            <a:r>
              <a:rPr lang="en-US" sz="2400" dirty="0" smtClean="0"/>
              <a:t>SRTM</a:t>
            </a:r>
            <a:endParaRPr lang="en-US" sz="2400" dirty="0"/>
          </a:p>
        </p:txBody>
      </p:sp>
      <p:sp>
        <p:nvSpPr>
          <p:cNvPr id="8" name="TextBox 7"/>
          <p:cNvSpPr txBox="1"/>
          <p:nvPr/>
        </p:nvSpPr>
        <p:spPr>
          <a:xfrm>
            <a:off x="13694826" y="5594521"/>
            <a:ext cx="3434906" cy="523220"/>
          </a:xfrm>
          <a:prstGeom prst="rect">
            <a:avLst/>
          </a:prstGeom>
          <a:solidFill>
            <a:srgbClr val="B17169">
              <a:alpha val="43137"/>
            </a:srgbClr>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smtClean="0">
                <a:solidFill>
                  <a:schemeClr val="bg2">
                    <a:lumMod val="25000"/>
                  </a:schemeClr>
                </a:solidFill>
              </a:rPr>
              <a:t>Citizen Science </a:t>
            </a:r>
            <a:r>
              <a:rPr lang="en-US" sz="2800" b="1" dirty="0">
                <a:solidFill>
                  <a:schemeClr val="bg2">
                    <a:lumMod val="25000"/>
                  </a:schemeClr>
                </a:solidFill>
              </a:rPr>
              <a:t>D</a:t>
            </a:r>
            <a:r>
              <a:rPr lang="en-US" sz="2800" b="1" dirty="0" smtClean="0">
                <a:solidFill>
                  <a:schemeClr val="bg2">
                    <a:lumMod val="25000"/>
                  </a:schemeClr>
                </a:solidFill>
              </a:rPr>
              <a:t>ata</a:t>
            </a:r>
            <a:endParaRPr lang="en-US" sz="2800" b="1" dirty="0">
              <a:solidFill>
                <a:schemeClr val="bg2">
                  <a:lumMod val="25000"/>
                </a:schemeClr>
              </a:solidFill>
            </a:endParaRPr>
          </a:p>
        </p:txBody>
      </p:sp>
      <p:sp>
        <p:nvSpPr>
          <p:cNvPr id="62" name="TextBox 61"/>
          <p:cNvSpPr txBox="1"/>
          <p:nvPr/>
        </p:nvSpPr>
        <p:spPr>
          <a:xfrm>
            <a:off x="18917946" y="5591360"/>
            <a:ext cx="3808987" cy="523220"/>
          </a:xfrm>
          <a:prstGeom prst="rect">
            <a:avLst/>
          </a:prstGeom>
          <a:solidFill>
            <a:srgbClr val="B17169">
              <a:alpha val="43137"/>
            </a:srgbClr>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smtClean="0">
                <a:solidFill>
                  <a:schemeClr val="bg2">
                    <a:lumMod val="25000"/>
                  </a:schemeClr>
                </a:solidFill>
              </a:rPr>
              <a:t>Environmental Factors</a:t>
            </a:r>
            <a:endParaRPr lang="en-US" sz="2800" b="1" dirty="0">
              <a:solidFill>
                <a:schemeClr val="bg2">
                  <a:lumMod val="25000"/>
                </a:schemeClr>
              </a:solidFill>
            </a:endParaRPr>
          </a:p>
        </p:txBody>
      </p:sp>
      <p:sp>
        <p:nvSpPr>
          <p:cNvPr id="63" name="TextBox 62"/>
          <p:cNvSpPr txBox="1"/>
          <p:nvPr/>
        </p:nvSpPr>
        <p:spPr>
          <a:xfrm>
            <a:off x="14310762" y="7429768"/>
            <a:ext cx="2226160" cy="523220"/>
          </a:xfrm>
          <a:prstGeom prst="rect">
            <a:avLst/>
          </a:prstGeom>
          <a:solidFill>
            <a:srgbClr val="B17169">
              <a:alpha val="43137"/>
            </a:srgbClr>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smtClean="0">
                <a:solidFill>
                  <a:schemeClr val="bg2">
                    <a:lumMod val="25000"/>
                  </a:schemeClr>
                </a:solidFill>
              </a:rPr>
              <a:t>Hotspot Map</a:t>
            </a:r>
            <a:endParaRPr lang="en-US" sz="2800" b="1" dirty="0">
              <a:solidFill>
                <a:schemeClr val="bg2">
                  <a:lumMod val="25000"/>
                </a:schemeClr>
              </a:solidFill>
            </a:endParaRPr>
          </a:p>
        </p:txBody>
      </p:sp>
      <p:sp>
        <p:nvSpPr>
          <p:cNvPr id="64" name="TextBox 63"/>
          <p:cNvSpPr txBox="1"/>
          <p:nvPr/>
        </p:nvSpPr>
        <p:spPr>
          <a:xfrm>
            <a:off x="18667388" y="7434623"/>
            <a:ext cx="4340601" cy="523220"/>
          </a:xfrm>
          <a:prstGeom prst="rect">
            <a:avLst/>
          </a:prstGeom>
          <a:solidFill>
            <a:srgbClr val="B17169">
              <a:alpha val="43137"/>
            </a:srgbClr>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smtClean="0">
                <a:solidFill>
                  <a:schemeClr val="bg2">
                    <a:lumMod val="25000"/>
                  </a:schemeClr>
                </a:solidFill>
              </a:rPr>
              <a:t>NASA Earth Observations</a:t>
            </a:r>
            <a:endParaRPr lang="en-US" sz="2800" b="1" dirty="0">
              <a:solidFill>
                <a:schemeClr val="bg2">
                  <a:lumMod val="25000"/>
                </a:schemeClr>
              </a:solidFill>
            </a:endParaRPr>
          </a:p>
        </p:txBody>
      </p:sp>
      <p:sp>
        <p:nvSpPr>
          <p:cNvPr id="65" name="TextBox 64"/>
          <p:cNvSpPr txBox="1"/>
          <p:nvPr/>
        </p:nvSpPr>
        <p:spPr>
          <a:xfrm>
            <a:off x="15935200" y="15025618"/>
            <a:ext cx="4408365" cy="523220"/>
          </a:xfrm>
          <a:prstGeom prst="rect">
            <a:avLst/>
          </a:prstGeom>
          <a:solidFill>
            <a:srgbClr val="B17169">
              <a:alpha val="43137"/>
            </a:srgbClr>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err="1" smtClean="0">
                <a:solidFill>
                  <a:schemeClr val="bg2">
                    <a:lumMod val="25000"/>
                  </a:schemeClr>
                </a:solidFill>
              </a:rPr>
              <a:t>MaxEnt</a:t>
            </a:r>
            <a:r>
              <a:rPr lang="en-US" sz="2800" b="1" dirty="0" smtClean="0">
                <a:solidFill>
                  <a:schemeClr val="bg2">
                    <a:lumMod val="25000"/>
                  </a:schemeClr>
                </a:solidFill>
              </a:rPr>
              <a:t> Habitat Suitability</a:t>
            </a:r>
            <a:endParaRPr lang="en-US" sz="2800" b="1" dirty="0">
              <a:solidFill>
                <a:schemeClr val="bg2">
                  <a:lumMod val="25000"/>
                </a:schemeClr>
              </a:solidFill>
            </a:endParaRPr>
          </a:p>
        </p:txBody>
      </p:sp>
      <p:sp>
        <p:nvSpPr>
          <p:cNvPr id="12" name="Right Arrow 11"/>
          <p:cNvSpPr/>
          <p:nvPr/>
        </p:nvSpPr>
        <p:spPr>
          <a:xfrm rot="5400000">
            <a:off x="20164129" y="6645711"/>
            <a:ext cx="1306520" cy="248579"/>
          </a:xfrm>
          <a:prstGeom prst="rightArrow">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ight Arrow 65"/>
          <p:cNvSpPr/>
          <p:nvPr/>
        </p:nvSpPr>
        <p:spPr>
          <a:xfrm rot="5400000">
            <a:off x="14760352" y="6648697"/>
            <a:ext cx="1306520" cy="248579"/>
          </a:xfrm>
          <a:prstGeom prst="rightArrow">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p:cNvSpPr/>
          <p:nvPr/>
        </p:nvSpPr>
        <p:spPr>
          <a:xfrm rot="5400000">
            <a:off x="17434204" y="14163097"/>
            <a:ext cx="1391525" cy="333516"/>
          </a:xfrm>
          <a:prstGeom prst="rightArrow">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2839700" y="8090007"/>
            <a:ext cx="5147572" cy="5213217"/>
          </a:xfrm>
          <a:prstGeom prst="rect">
            <a:avLst/>
          </a:prstGeom>
          <a:noFill/>
          <a:ln w="28575">
            <a:solidFill>
              <a:srgbClr val="964035"/>
            </a:solidFill>
          </a:ln>
        </p:spPr>
        <p:txBody>
          <a:bodyPr wrap="square" rtlCol="0">
            <a:spAutoFit/>
          </a:bodyPr>
          <a:lstStyle/>
          <a:p>
            <a:endParaRPr lang="en-US"/>
          </a:p>
        </p:txBody>
      </p:sp>
      <p:sp>
        <p:nvSpPr>
          <p:cNvPr id="74" name="Bent-Up Arrow 73"/>
          <p:cNvSpPr/>
          <p:nvPr/>
        </p:nvSpPr>
        <p:spPr>
          <a:xfrm rot="5400000">
            <a:off x="16414751" y="12210395"/>
            <a:ext cx="398968" cy="2697948"/>
          </a:xfrm>
          <a:prstGeom prst="bentUpArrow">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18248766" y="8091331"/>
            <a:ext cx="5147572" cy="5213217"/>
          </a:xfrm>
          <a:prstGeom prst="rect">
            <a:avLst/>
          </a:prstGeom>
          <a:noFill/>
          <a:ln w="28575">
            <a:solidFill>
              <a:srgbClr val="964035"/>
            </a:solidFill>
          </a:ln>
        </p:spPr>
        <p:txBody>
          <a:bodyPr wrap="square" rtlCol="0">
            <a:spAutoFit/>
          </a:bodyPr>
          <a:lstStyle/>
          <a:p>
            <a:endParaRPr lang="en-US"/>
          </a:p>
        </p:txBody>
      </p:sp>
      <p:sp>
        <p:nvSpPr>
          <p:cNvPr id="84" name="Bent-Up Arrow 83"/>
          <p:cNvSpPr/>
          <p:nvPr/>
        </p:nvSpPr>
        <p:spPr>
          <a:xfrm rot="5400000" flipV="1">
            <a:off x="19508505" y="12148107"/>
            <a:ext cx="398963" cy="2822521"/>
          </a:xfrm>
          <a:prstGeom prst="bentUpArrow">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rotWithShape="1">
          <a:blip r:embed="rId9" cstate="print">
            <a:extLst>
              <a:ext uri="{28A0092B-C50C-407E-A947-70E740481C1C}">
                <a14:useLocalDpi xmlns:a14="http://schemas.microsoft.com/office/drawing/2010/main" val="0"/>
              </a:ext>
            </a:extLst>
          </a:blip>
          <a:srcRect l="31735" t="42924" r="30214"/>
          <a:stretch/>
        </p:blipFill>
        <p:spPr>
          <a:xfrm>
            <a:off x="1377113" y="27954267"/>
            <a:ext cx="1629673" cy="1629673"/>
          </a:xfrm>
          <a:prstGeom prst="ellipse">
            <a:avLst/>
          </a:prstGeom>
        </p:spPr>
      </p:pic>
      <p:pic>
        <p:nvPicPr>
          <p:cNvPr id="25" name="Picture 24"/>
          <p:cNvPicPr>
            <a:picLocks noChangeAspect="1"/>
          </p:cNvPicPr>
          <p:nvPr/>
        </p:nvPicPr>
        <p:blipFill rotWithShape="1">
          <a:blip r:embed="rId10" cstate="print">
            <a:extLst>
              <a:ext uri="{28A0092B-C50C-407E-A947-70E740481C1C}">
                <a14:useLocalDpi xmlns:a14="http://schemas.microsoft.com/office/drawing/2010/main" val="0"/>
              </a:ext>
            </a:extLst>
          </a:blip>
          <a:srcRect l="44720" t="23264" r="10086" b="8945"/>
          <a:stretch/>
        </p:blipFill>
        <p:spPr>
          <a:xfrm>
            <a:off x="3845966" y="27965842"/>
            <a:ext cx="1629673" cy="1629673"/>
          </a:xfrm>
          <a:prstGeom prst="ellipse">
            <a:avLst/>
          </a:prstGeom>
        </p:spPr>
      </p:pic>
      <p:pic>
        <p:nvPicPr>
          <p:cNvPr id="26" name="Picture 25"/>
          <p:cNvPicPr>
            <a:picLocks noChangeAspect="1"/>
          </p:cNvPicPr>
          <p:nvPr/>
        </p:nvPicPr>
        <p:blipFill rotWithShape="1">
          <a:blip r:embed="rId11" cstate="print">
            <a:extLst>
              <a:ext uri="{28A0092B-C50C-407E-A947-70E740481C1C}">
                <a14:useLocalDpi xmlns:a14="http://schemas.microsoft.com/office/drawing/2010/main" val="0"/>
              </a:ext>
            </a:extLst>
          </a:blip>
          <a:srcRect l="34886" t="32814" r="34517" b="21291"/>
          <a:stretch/>
        </p:blipFill>
        <p:spPr>
          <a:xfrm>
            <a:off x="3837023" y="31749356"/>
            <a:ext cx="1633907" cy="1633907"/>
          </a:xfrm>
          <a:prstGeom prst="ellipse">
            <a:avLst/>
          </a:prstGeom>
        </p:spPr>
      </p:pic>
      <p:pic>
        <p:nvPicPr>
          <p:cNvPr id="28" name="Picture 27"/>
          <p:cNvPicPr>
            <a:picLocks noChangeAspect="1"/>
          </p:cNvPicPr>
          <p:nvPr/>
        </p:nvPicPr>
        <p:blipFill rotWithShape="1">
          <a:blip r:embed="rId12" cstate="print">
            <a:extLst>
              <a:ext uri="{28A0092B-C50C-407E-A947-70E740481C1C}">
                <a14:useLocalDpi xmlns:a14="http://schemas.microsoft.com/office/drawing/2010/main" val="0"/>
              </a:ext>
            </a:extLst>
          </a:blip>
          <a:srcRect l="35495" t="25137" r="29806" b="22813"/>
          <a:stretch/>
        </p:blipFill>
        <p:spPr>
          <a:xfrm>
            <a:off x="6440728" y="31737781"/>
            <a:ext cx="1635409" cy="1635409"/>
          </a:xfrm>
          <a:prstGeom prst="ellipse">
            <a:avLst/>
          </a:prstGeom>
        </p:spPr>
      </p:pic>
      <p:pic>
        <p:nvPicPr>
          <p:cNvPr id="33" name="Picture 32"/>
          <p:cNvPicPr>
            <a:picLocks noChangeAspect="1"/>
          </p:cNvPicPr>
          <p:nvPr/>
        </p:nvPicPr>
        <p:blipFill rotWithShape="1">
          <a:blip r:embed="rId13" cstate="print">
            <a:extLst>
              <a:ext uri="{28A0092B-C50C-407E-A947-70E740481C1C}">
                <a14:useLocalDpi xmlns:a14="http://schemas.microsoft.com/office/drawing/2010/main" val="0"/>
              </a:ext>
            </a:extLst>
          </a:blip>
          <a:srcRect l="37344" t="23178" r="26661" b="22827"/>
          <a:stretch/>
        </p:blipFill>
        <p:spPr>
          <a:xfrm>
            <a:off x="8907060" y="31741832"/>
            <a:ext cx="1634053" cy="1634053"/>
          </a:xfrm>
          <a:prstGeom prst="ellipse">
            <a:avLst/>
          </a:prstGeom>
        </p:spPr>
      </p:pic>
      <p:pic>
        <p:nvPicPr>
          <p:cNvPr id="34" name="Picture 33"/>
          <p:cNvPicPr>
            <a:picLocks noChangeAspect="1"/>
          </p:cNvPicPr>
          <p:nvPr/>
        </p:nvPicPr>
        <p:blipFill rotWithShape="1">
          <a:blip r:embed="rId14" cstate="print">
            <a:extLst>
              <a:ext uri="{28A0092B-C50C-407E-A947-70E740481C1C}">
                <a14:useLocalDpi xmlns:a14="http://schemas.microsoft.com/office/drawing/2010/main" val="0"/>
              </a:ext>
            </a:extLst>
          </a:blip>
          <a:srcRect l="27766" t="33665" r="38005" b="14992"/>
          <a:stretch/>
        </p:blipFill>
        <p:spPr>
          <a:xfrm>
            <a:off x="1332655" y="31745255"/>
            <a:ext cx="1639406" cy="1639406"/>
          </a:xfrm>
          <a:prstGeom prst="ellipse">
            <a:avLst/>
          </a:prstGeom>
        </p:spPr>
      </p:pic>
      <p:pic>
        <p:nvPicPr>
          <p:cNvPr id="35" name="Picture 34"/>
          <p:cNvPicPr>
            <a:picLocks noChangeAspect="1"/>
          </p:cNvPicPr>
          <p:nvPr/>
        </p:nvPicPr>
        <p:blipFill rotWithShape="1">
          <a:blip r:embed="rId15" cstate="print">
            <a:extLst>
              <a:ext uri="{28A0092B-C50C-407E-A947-70E740481C1C}">
                <a14:useLocalDpi xmlns:a14="http://schemas.microsoft.com/office/drawing/2010/main" val="0"/>
              </a:ext>
            </a:extLst>
          </a:blip>
          <a:srcRect l="31698" t="18471" r="35193" b="31867"/>
          <a:stretch/>
        </p:blipFill>
        <p:spPr>
          <a:xfrm>
            <a:off x="6433836" y="27954267"/>
            <a:ext cx="1641248" cy="1641248"/>
          </a:xfrm>
          <a:prstGeom prst="ellipse">
            <a:avLst/>
          </a:prstGeom>
        </p:spPr>
      </p:pic>
      <p:pic>
        <p:nvPicPr>
          <p:cNvPr id="11" name="Picture 1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140901" y="10358795"/>
            <a:ext cx="4345485" cy="3103918"/>
          </a:xfrm>
          <a:prstGeom prst="rect">
            <a:avLst/>
          </a:prstGeom>
        </p:spPr>
      </p:pic>
      <p:pic>
        <p:nvPicPr>
          <p:cNvPr id="13" name="Picture 1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474560" y="8044497"/>
            <a:ext cx="2892637" cy="2066170"/>
          </a:xfrm>
          <a:prstGeom prst="rect">
            <a:avLst/>
          </a:prstGeom>
        </p:spPr>
      </p:pic>
      <p:pic>
        <p:nvPicPr>
          <p:cNvPr id="37" name="Picture 36"/>
          <p:cNvPicPr>
            <a:picLocks noChangeAspect="1"/>
          </p:cNvPicPr>
          <p:nvPr/>
        </p:nvPicPr>
        <p:blipFill rotWithShape="1">
          <a:blip r:embed="rId18">
            <a:extLst>
              <a:ext uri="{28A0092B-C50C-407E-A947-70E740481C1C}">
                <a14:useLocalDpi xmlns:a14="http://schemas.microsoft.com/office/drawing/2010/main" val="0"/>
              </a:ext>
            </a:extLst>
          </a:blip>
          <a:srcRect l="4559" r="11884"/>
          <a:stretch/>
        </p:blipFill>
        <p:spPr>
          <a:xfrm>
            <a:off x="12904671" y="9185759"/>
            <a:ext cx="3175584" cy="2714636"/>
          </a:xfrm>
          <a:prstGeom prst="rect">
            <a:avLst/>
          </a:prstGeom>
        </p:spPr>
      </p:pic>
      <p:pic>
        <p:nvPicPr>
          <p:cNvPr id="29" name="Picture 28" descr="maplegen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972800" y="17798767"/>
            <a:ext cx="5060950" cy="3613432"/>
          </a:xfrm>
          <a:prstGeom prst="rect">
            <a:avLst/>
          </a:prstGeom>
        </p:spPr>
      </p:pic>
      <p:pic>
        <p:nvPicPr>
          <p:cNvPr id="31" name="Picture 3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2958792" y="16910020"/>
            <a:ext cx="10352718" cy="7080733"/>
          </a:xfrm>
          <a:prstGeom prst="rect">
            <a:avLst/>
          </a:prstGeom>
        </p:spPr>
      </p:pic>
      <p:sp>
        <p:nvSpPr>
          <p:cNvPr id="73" name="TextBox 72"/>
          <p:cNvSpPr txBox="1"/>
          <p:nvPr/>
        </p:nvSpPr>
        <p:spPr>
          <a:xfrm>
            <a:off x="21242416" y="13533368"/>
            <a:ext cx="2160877" cy="1938992"/>
          </a:xfrm>
          <a:prstGeom prst="rect">
            <a:avLst/>
          </a:prstGeom>
          <a:solidFill>
            <a:srgbClr val="DEC2BF"/>
          </a:solidFill>
          <a:ln w="28575">
            <a:noFill/>
          </a:ln>
        </p:spPr>
        <p:txBody>
          <a:bodyPr wrap="square" rtlCol="0">
            <a:spAutoFit/>
          </a:bodyPr>
          <a:lstStyle/>
          <a:p>
            <a:pPr algn="ctr"/>
            <a:r>
              <a:rPr lang="en-US" sz="2000" b="1" dirty="0" smtClean="0">
                <a:solidFill>
                  <a:schemeClr val="bg2">
                    <a:lumMod val="25000"/>
                  </a:schemeClr>
                </a:solidFill>
              </a:rPr>
              <a:t>LST</a:t>
            </a:r>
          </a:p>
          <a:p>
            <a:pPr algn="ctr"/>
            <a:r>
              <a:rPr lang="en-US" sz="2000" b="1" dirty="0" smtClean="0">
                <a:solidFill>
                  <a:schemeClr val="bg2">
                    <a:lumMod val="25000"/>
                  </a:schemeClr>
                </a:solidFill>
              </a:rPr>
              <a:t>Soil Moisture</a:t>
            </a:r>
          </a:p>
          <a:p>
            <a:pPr algn="ctr"/>
            <a:r>
              <a:rPr lang="en-US" sz="2000" b="1" dirty="0" smtClean="0">
                <a:solidFill>
                  <a:schemeClr val="bg2">
                    <a:lumMod val="25000"/>
                  </a:schemeClr>
                </a:solidFill>
              </a:rPr>
              <a:t>NDVI</a:t>
            </a:r>
            <a:endParaRPr lang="en-US" sz="2000" b="1" dirty="0">
              <a:solidFill>
                <a:schemeClr val="bg2">
                  <a:lumMod val="25000"/>
                </a:schemeClr>
              </a:solidFill>
            </a:endParaRPr>
          </a:p>
          <a:p>
            <a:pPr algn="ctr"/>
            <a:r>
              <a:rPr lang="en-US" sz="2000" b="1" dirty="0" smtClean="0">
                <a:solidFill>
                  <a:schemeClr val="bg2">
                    <a:lumMod val="25000"/>
                  </a:schemeClr>
                </a:solidFill>
              </a:rPr>
              <a:t>Humidity</a:t>
            </a:r>
          </a:p>
          <a:p>
            <a:pPr algn="ctr"/>
            <a:r>
              <a:rPr lang="en-US" sz="2000" b="1" dirty="0" smtClean="0">
                <a:solidFill>
                  <a:schemeClr val="bg2">
                    <a:lumMod val="25000"/>
                  </a:schemeClr>
                </a:solidFill>
              </a:rPr>
              <a:t>Elevation</a:t>
            </a:r>
          </a:p>
          <a:p>
            <a:pPr algn="ctr"/>
            <a:r>
              <a:rPr lang="en-US" sz="2000" b="1" dirty="0" smtClean="0">
                <a:solidFill>
                  <a:schemeClr val="bg2">
                    <a:lumMod val="25000"/>
                  </a:schemeClr>
                </a:solidFill>
              </a:rPr>
              <a:t>Precipitation</a:t>
            </a:r>
            <a:endParaRPr lang="en-US" sz="2000" b="1" dirty="0">
              <a:solidFill>
                <a:schemeClr val="bg2">
                  <a:lumMod val="25000"/>
                </a:schemeClr>
              </a:solidFill>
            </a:endParaRPr>
          </a:p>
        </p:txBody>
      </p:sp>
      <p:sp>
        <p:nvSpPr>
          <p:cNvPr id="75" name="TextBox 74"/>
          <p:cNvSpPr txBox="1"/>
          <p:nvPr/>
        </p:nvSpPr>
        <p:spPr>
          <a:xfrm>
            <a:off x="12915550" y="13533368"/>
            <a:ext cx="2160877" cy="1836400"/>
          </a:xfrm>
          <a:prstGeom prst="rect">
            <a:avLst/>
          </a:prstGeom>
          <a:solidFill>
            <a:srgbClr val="DEC2BF"/>
          </a:solidFill>
          <a:ln w="28575">
            <a:noFill/>
          </a:ln>
        </p:spPr>
        <p:txBody>
          <a:bodyPr wrap="square" rtlCol="0">
            <a:spAutoFit/>
          </a:bodyPr>
          <a:lstStyle/>
          <a:p>
            <a:pPr algn="ctr">
              <a:spcBef>
                <a:spcPts val="400"/>
              </a:spcBef>
            </a:pPr>
            <a:r>
              <a:rPr lang="en-US" sz="2000" b="1" dirty="0" smtClean="0">
                <a:solidFill>
                  <a:schemeClr val="bg2">
                    <a:lumMod val="25000"/>
                  </a:schemeClr>
                </a:solidFill>
              </a:rPr>
              <a:t>Western Europe:</a:t>
            </a:r>
          </a:p>
          <a:p>
            <a:pPr algn="ctr">
              <a:spcBef>
                <a:spcPts val="400"/>
              </a:spcBef>
            </a:pPr>
            <a:r>
              <a:rPr lang="en-US" sz="2000" b="1" dirty="0" smtClean="0">
                <a:solidFill>
                  <a:schemeClr val="bg2">
                    <a:lumMod val="25000"/>
                  </a:schemeClr>
                </a:solidFill>
              </a:rPr>
              <a:t>Belgium</a:t>
            </a:r>
          </a:p>
          <a:p>
            <a:pPr algn="ctr">
              <a:spcBef>
                <a:spcPts val="400"/>
              </a:spcBef>
            </a:pPr>
            <a:r>
              <a:rPr lang="en-US" sz="2000" b="1" dirty="0" smtClean="0">
                <a:solidFill>
                  <a:schemeClr val="bg2">
                    <a:lumMod val="25000"/>
                  </a:schemeClr>
                </a:solidFill>
              </a:rPr>
              <a:t>Italy</a:t>
            </a:r>
          </a:p>
          <a:p>
            <a:pPr algn="ctr">
              <a:spcBef>
                <a:spcPts val="400"/>
              </a:spcBef>
            </a:pPr>
            <a:r>
              <a:rPr lang="en-US" sz="2000" b="1" dirty="0" smtClean="0">
                <a:solidFill>
                  <a:schemeClr val="bg2">
                    <a:lumMod val="25000"/>
                  </a:schemeClr>
                </a:solidFill>
              </a:rPr>
              <a:t>The Netherlands</a:t>
            </a:r>
          </a:p>
          <a:p>
            <a:pPr algn="ctr">
              <a:spcBef>
                <a:spcPts val="400"/>
              </a:spcBef>
            </a:pPr>
            <a:r>
              <a:rPr lang="en-US" sz="2000" b="1" dirty="0" smtClean="0">
                <a:solidFill>
                  <a:schemeClr val="bg2">
                    <a:lumMod val="25000"/>
                  </a:schemeClr>
                </a:solidFill>
              </a:rPr>
              <a:t>Spain</a:t>
            </a:r>
            <a:endParaRPr lang="en-US" sz="2000" b="1" dirty="0">
              <a:solidFill>
                <a:schemeClr val="bg2">
                  <a:lumMod val="25000"/>
                </a:schemeClr>
              </a:solidFill>
            </a:endParaRPr>
          </a:p>
        </p:txBody>
      </p:sp>
      <p:pic>
        <p:nvPicPr>
          <p:cNvPr id="38" name="Picture 3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8122486" y="8469651"/>
            <a:ext cx="5974235" cy="4267311"/>
          </a:xfrm>
          <a:prstGeom prst="rect">
            <a:avLst/>
          </a:prstGeom>
        </p:spPr>
      </p:pic>
      <p:sp>
        <p:nvSpPr>
          <p:cNvPr id="41" name="TextBox 40"/>
          <p:cNvSpPr txBox="1"/>
          <p:nvPr/>
        </p:nvSpPr>
        <p:spPr>
          <a:xfrm>
            <a:off x="3715666" y="21804540"/>
            <a:ext cx="1347567" cy="307777"/>
          </a:xfrm>
          <a:prstGeom prst="rect">
            <a:avLst/>
          </a:prstGeom>
          <a:noFill/>
          <a:ln w="3175">
            <a:solidFill>
              <a:srgbClr val="B57A73"/>
            </a:solidFill>
          </a:ln>
        </p:spPr>
        <p:txBody>
          <a:bodyPr wrap="square" rtlCol="0">
            <a:spAutoFit/>
          </a:bodyPr>
          <a:lstStyle/>
          <a:p>
            <a:r>
              <a:rPr lang="en-US" sz="1400" dirty="0" smtClean="0">
                <a:solidFill>
                  <a:schemeClr val="bg2">
                    <a:lumMod val="25000"/>
                  </a:schemeClr>
                </a:solidFill>
              </a:rPr>
              <a:t>         Study Area</a:t>
            </a:r>
            <a:endParaRPr lang="en-US" sz="1400" dirty="0">
              <a:solidFill>
                <a:schemeClr val="bg2">
                  <a:lumMod val="25000"/>
                </a:schemeClr>
              </a:solidFill>
            </a:endParaRPr>
          </a:p>
        </p:txBody>
      </p:sp>
      <p:sp>
        <p:nvSpPr>
          <p:cNvPr id="44" name="Rounded Rectangle 43"/>
          <p:cNvSpPr/>
          <p:nvPr/>
        </p:nvSpPr>
        <p:spPr>
          <a:xfrm>
            <a:off x="3866057" y="21893626"/>
            <a:ext cx="209709" cy="190397"/>
          </a:xfrm>
          <a:prstGeom prst="roundRect">
            <a:avLst/>
          </a:prstGeom>
          <a:solidFill>
            <a:srgbClr val="B17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612301" y="21475988"/>
            <a:ext cx="580611" cy="580611"/>
          </a:xfrm>
          <a:prstGeom prst="rect">
            <a:avLst/>
          </a:prstGeom>
        </p:spPr>
      </p:pic>
      <p:cxnSp>
        <p:nvCxnSpPr>
          <p:cNvPr id="27" name="Straight Connector 26"/>
          <p:cNvCxnSpPr/>
          <p:nvPr/>
        </p:nvCxnSpPr>
        <p:spPr>
          <a:xfrm>
            <a:off x="17449800" y="23762153"/>
            <a:ext cx="1917286" cy="0"/>
          </a:xfrm>
          <a:prstGeom prst="line">
            <a:avLst/>
          </a:prstGeom>
          <a:ln w="28575">
            <a:solidFill>
              <a:srgbClr val="1232FF"/>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9367086" y="23522321"/>
            <a:ext cx="2230171" cy="461665"/>
          </a:xfrm>
          <a:prstGeom prst="rect">
            <a:avLst/>
          </a:prstGeom>
          <a:noFill/>
        </p:spPr>
        <p:txBody>
          <a:bodyPr wrap="square" rtlCol="0">
            <a:spAutoFit/>
          </a:bodyPr>
          <a:lstStyle/>
          <a:p>
            <a:r>
              <a:rPr lang="en-US" sz="2400" dirty="0" smtClean="0">
                <a:solidFill>
                  <a:srgbClr val="1232FF"/>
                </a:solidFill>
              </a:rPr>
              <a:t>200 mi</a:t>
            </a:r>
            <a:endParaRPr lang="en-US" sz="2400" dirty="0">
              <a:solidFill>
                <a:srgbClr val="1232FF"/>
              </a:solidFill>
            </a:endParaRPr>
          </a:p>
        </p:txBody>
      </p:sp>
    </p:spTree>
    <p:extLst>
      <p:ext uri="{BB962C8B-B14F-4D97-AF65-F5344CB8AC3E}">
        <p14:creationId xmlns:p14="http://schemas.microsoft.com/office/powerpoint/2010/main" val="1885914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1766</TotalTime>
  <Words>515</Words>
  <Application>Microsoft Office PowerPoint</Application>
  <PresentationFormat>Custom</PresentationFormat>
  <Paragraphs>71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148</cp:revision>
  <dcterms:created xsi:type="dcterms:W3CDTF">2017-06-02T16:06:25Z</dcterms:created>
  <dcterms:modified xsi:type="dcterms:W3CDTF">2017-11-15T21:46:01Z</dcterms:modified>
</cp:coreProperties>
</file>