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85" r:id="rId2"/>
    <p:sldId id="286" r:id="rId3"/>
    <p:sldId id="287" r:id="rId4"/>
    <p:sldId id="288" r:id="rId5"/>
    <p:sldId id="296" r:id="rId6"/>
    <p:sldId id="298" r:id="rId7"/>
    <p:sldId id="297" r:id="rId8"/>
    <p:sldId id="299" r:id="rId9"/>
    <p:sldId id="300" r:id="rId10"/>
    <p:sldId id="302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cholson, Heather M. (SSC-UA00)[SSAI DEVELOP]" initials="NHM(D" lastIdx="0" clrIdx="0">
    <p:extLst>
      <p:ext uri="{19B8F6BF-5375-455C-9EA6-DF929625EA0E}">
        <p15:presenceInfo xmlns:p15="http://schemas.microsoft.com/office/powerpoint/2012/main" userId="S-1-5-21-330711430-3775241029-4075259233-59570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9A149"/>
    <a:srgbClr val="333333"/>
    <a:srgbClr val="F4901A"/>
    <a:srgbClr val="FFFFF5"/>
    <a:srgbClr val="FFFFF3"/>
    <a:srgbClr val="DC7D0A"/>
    <a:srgbClr val="DE8E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32" autoAdjust="0"/>
    <p:restoredTop sz="81473" autoAdjust="0"/>
  </p:normalViewPr>
  <p:slideViewPr>
    <p:cSldViewPr snapToGrid="0">
      <p:cViewPr varScale="1">
        <p:scale>
          <a:sx n="60" d="100"/>
          <a:sy n="60" d="100"/>
        </p:scale>
        <p:origin x="702" y="66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E10939-1257-458E-A6B0-00225155B763}" type="datetimeFigureOut">
              <a:rPr lang="en-US" smtClean="0"/>
              <a:t>7/22/2015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F45C4A-CAD6-469D-A1CC-A26DFF0AC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2405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B7D24-6C88-410E-ACB5-D95ED598E96E}" type="datetimeFigureOut">
              <a:rPr lang="en-US" smtClean="0"/>
              <a:t>7/22/2015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CE636-EDCB-4E8F-A496-90D3D4BBB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886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E636-EDCB-4E8F-A496-90D3D4BBB61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0812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Photo is of the Aspen Fire</a:t>
            </a:r>
          </a:p>
          <a:p>
            <a:r>
              <a:rPr lang="en-US" baseline="0" dirty="0" smtClean="0"/>
              <a:t>Image Source Website (http://inciweb.nwcg.gov/photos/CASNF/2013-07-24-1129-Aspen-Fire/picts/2013_07_28-10.10.19.904-CDT.jpeg)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E636-EDCB-4E8F-A496-90D3D4BBB61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044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is of Aspen Fire</a:t>
            </a:r>
            <a:br>
              <a:rPr lang="en-US" dirty="0" smtClean="0"/>
            </a:br>
            <a:r>
              <a:rPr lang="en-US" dirty="0" smtClean="0"/>
              <a:t>http://inciweb.nwcg.gov/incident/photograph/3552/12/31930/</a:t>
            </a:r>
          </a:p>
          <a:p>
            <a:endParaRPr lang="en-US" dirty="0" smtClean="0"/>
          </a:p>
          <a:p>
            <a:endParaRPr lang="en-US" baseline="0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E636-EDCB-4E8F-A496-90D3D4BBB61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988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Flight path </a:t>
            </a:r>
            <a:r>
              <a:rPr lang="en-US" dirty="0" err="1" smtClean="0"/>
              <a:t>ImageCredit</a:t>
            </a:r>
            <a:r>
              <a:rPr lang="en-US" dirty="0" smtClean="0"/>
              <a:t>:</a:t>
            </a:r>
            <a:r>
              <a:rPr lang="en-US" baseline="0" dirty="0" smtClean="0"/>
              <a:t> http://hyspiri.jpl.nasa.gov/downloads/2014_Workshop/day1/2_Pres_HyspIRI_WS14_Status_overview_20141013a.pdf</a:t>
            </a:r>
          </a:p>
          <a:p>
            <a:r>
              <a:rPr lang="en-US" baseline="0" dirty="0" smtClean="0"/>
              <a:t>HyspIRI Image Credit:  http://hyspiri.jpl.nasa.gov/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E636-EDCB-4E8F-A496-90D3D4BBB61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8438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ER -2 with AVIRIS and MASTER Image Credit:</a:t>
            </a:r>
            <a:r>
              <a:rPr lang="en-US" baseline="0" dirty="0" smtClean="0"/>
              <a:t> http://hyspiri.jpl.nasa.gov/downloads/2014_Workshop/day1/1_HyspIRI7thScienceWorkshop_HQUpdate_14Oct2014_Turner.pdf</a:t>
            </a:r>
            <a:endParaRPr lang="en-US" dirty="0" smtClean="0"/>
          </a:p>
          <a:p>
            <a:r>
              <a:rPr lang="en-US" dirty="0" smtClean="0"/>
              <a:t>Landsat</a:t>
            </a:r>
            <a:r>
              <a:rPr lang="en-US" baseline="0" dirty="0" smtClean="0"/>
              <a:t> 8 Image Credit: Provided by DEVELOP NPO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E636-EDCB-4E8F-A496-90D3D4BBB61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6158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E636-EDCB-4E8F-A496-90D3D4BBB61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2540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E636-EDCB-4E8F-A496-90D3D4BBB61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8499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E636-EDCB-4E8F-A496-90D3D4BBB61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5909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E636-EDCB-4E8F-A496-90D3D4BBB61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0476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E636-EDCB-4E8F-A496-90D3D4BBB61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816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ottom grey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pp area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96" y="5467376"/>
            <a:ext cx="1010529" cy="1010529"/>
          </a:xfrm>
          <a:prstGeom prst="rect">
            <a:avLst/>
          </a:prstGeom>
        </p:spPr>
      </p:pic>
      <p:sp>
        <p:nvSpPr>
          <p:cNvPr id="23" name="author 6"/>
          <p:cNvSpPr>
            <a:spLocks noGrp="1"/>
          </p:cNvSpPr>
          <p:nvPr>
            <p:ph type="body" sz="quarter" idx="16" hasCustomPrompt="1"/>
          </p:nvPr>
        </p:nvSpPr>
        <p:spPr>
          <a:xfrm>
            <a:off x="5660136" y="6153912"/>
            <a:ext cx="3182112" cy="369332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  <a:endParaRPr lang="en-US" dirty="0"/>
          </a:p>
        </p:txBody>
      </p:sp>
      <p:sp>
        <p:nvSpPr>
          <p:cNvPr id="22" name="author 5"/>
          <p:cNvSpPr>
            <a:spLocks noGrp="1"/>
          </p:cNvSpPr>
          <p:nvPr>
            <p:ph type="body" sz="quarter" idx="15" hasCustomPrompt="1"/>
          </p:nvPr>
        </p:nvSpPr>
        <p:spPr>
          <a:xfrm>
            <a:off x="5660136" y="5751576"/>
            <a:ext cx="3182112" cy="369332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  <a:endParaRPr lang="en-US" dirty="0"/>
          </a:p>
        </p:txBody>
      </p:sp>
      <p:sp>
        <p:nvSpPr>
          <p:cNvPr id="21" name="author 4"/>
          <p:cNvSpPr>
            <a:spLocks noGrp="1"/>
          </p:cNvSpPr>
          <p:nvPr>
            <p:ph type="body" sz="quarter" idx="14" hasCustomPrompt="1"/>
          </p:nvPr>
        </p:nvSpPr>
        <p:spPr>
          <a:xfrm>
            <a:off x="5663184" y="5358384"/>
            <a:ext cx="3182112" cy="369332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  <a:endParaRPr lang="en-US" dirty="0"/>
          </a:p>
        </p:txBody>
      </p:sp>
      <p:sp>
        <p:nvSpPr>
          <p:cNvPr id="20" name="author 3"/>
          <p:cNvSpPr>
            <a:spLocks noGrp="1"/>
          </p:cNvSpPr>
          <p:nvPr>
            <p:ph type="body" sz="quarter" idx="13" hasCustomPrompt="1"/>
          </p:nvPr>
        </p:nvSpPr>
        <p:spPr>
          <a:xfrm>
            <a:off x="2249424" y="6153912"/>
            <a:ext cx="3182112" cy="369332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  <a:endParaRPr lang="en-US" dirty="0"/>
          </a:p>
        </p:txBody>
      </p:sp>
      <p:sp>
        <p:nvSpPr>
          <p:cNvPr id="19" name="autho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49424" y="5751576"/>
            <a:ext cx="3182112" cy="369332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  <a:endParaRPr lang="en-US" dirty="0"/>
          </a:p>
        </p:txBody>
      </p:sp>
      <p:sp>
        <p:nvSpPr>
          <p:cNvPr id="17" name="author project lead"/>
          <p:cNvSpPr>
            <a:spLocks noGrp="1"/>
          </p:cNvSpPr>
          <p:nvPr>
            <p:ph type="body" sz="quarter" idx="11" hasCustomPrompt="1"/>
          </p:nvPr>
        </p:nvSpPr>
        <p:spPr>
          <a:xfrm>
            <a:off x="2249424" y="5358384"/>
            <a:ext cx="3182112" cy="369332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Author (Project Lead)</a:t>
            </a:r>
            <a:endParaRPr lang="en-US" dirty="0"/>
          </a:p>
        </p:txBody>
      </p:sp>
      <p:cxnSp>
        <p:nvCxnSpPr>
          <p:cNvPr id="13" name="author rule"/>
          <p:cNvCxnSpPr/>
          <p:nvPr userDrawn="1"/>
        </p:nvCxnSpPr>
        <p:spPr>
          <a:xfrm>
            <a:off x="228600" y="5168336"/>
            <a:ext cx="8686800" cy="0"/>
          </a:xfrm>
          <a:prstGeom prst="line">
            <a:avLst/>
          </a:prstGeom>
          <a:ln w="3175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ubtitle"/>
          <p:cNvSpPr>
            <a:spLocks noGrp="1"/>
          </p:cNvSpPr>
          <p:nvPr>
            <p:ph type="body" sz="quarter" idx="17" hasCustomPrompt="1"/>
          </p:nvPr>
        </p:nvSpPr>
        <p:spPr>
          <a:xfrm>
            <a:off x="1143000" y="4032504"/>
            <a:ext cx="6858000" cy="740664"/>
          </a:xfrm>
        </p:spPr>
        <p:txBody>
          <a:bodyPr>
            <a:normAutofit/>
          </a:bodyPr>
          <a:lstStyle>
            <a:lvl1pPr marL="0" indent="0" algn="ctr">
              <a:buNone/>
              <a:defRPr sz="2800" i="1" baseline="0"/>
            </a:lvl1pPr>
          </a:lstStyle>
          <a:p>
            <a:pPr lvl="0"/>
            <a:r>
              <a:rPr lang="en-US" dirty="0" smtClean="0"/>
              <a:t>Subtitle Here</a:t>
            </a:r>
            <a:endParaRPr lang="en-US" dirty="0"/>
          </a:p>
        </p:txBody>
      </p:sp>
      <p:sp>
        <p:nvSpPr>
          <p:cNvPr id="12" name="Project 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426464"/>
            <a:ext cx="7772400" cy="2432304"/>
          </a:xfrm>
        </p:spPr>
        <p:txBody>
          <a:bodyPr anchor="b">
            <a:normAutofit/>
          </a:bodyPr>
          <a:lstStyle>
            <a:lvl1pPr marL="0" indent="0" algn="ctr">
              <a:buNone/>
              <a:defRPr sz="80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Main Project Title Here</a:t>
            </a:r>
            <a:endParaRPr lang="en-US" dirty="0"/>
          </a:p>
        </p:txBody>
      </p:sp>
      <p:grpSp>
        <p:nvGrpSpPr>
          <p:cNvPr id="10" name="NASA logo configuration"/>
          <p:cNvGrpSpPr/>
          <p:nvPr userDrawn="1"/>
        </p:nvGrpSpPr>
        <p:grpSpPr>
          <a:xfrm>
            <a:off x="0" y="-44450"/>
            <a:ext cx="9144000" cy="1077912"/>
            <a:chOff x="0" y="-44450"/>
            <a:chExt cx="9144000" cy="1077912"/>
          </a:xfrm>
        </p:grpSpPr>
        <p:sp>
          <p:nvSpPr>
            <p:cNvPr id="7" name="top background"/>
            <p:cNvSpPr txBox="1"/>
            <p:nvPr userDrawn="1"/>
          </p:nvSpPr>
          <p:spPr>
            <a:xfrm>
              <a:off x="0" y="0"/>
              <a:ext cx="9144000" cy="97789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8" name="NASA text"/>
            <p:cNvSpPr txBox="1"/>
            <p:nvPr userDrawn="1"/>
          </p:nvSpPr>
          <p:spPr>
            <a:xfrm>
              <a:off x="153986" y="260350"/>
              <a:ext cx="2332036" cy="338136"/>
            </a:xfrm>
            <a:prstGeom prst="rect">
              <a:avLst/>
            </a:prstGeom>
            <a:noFill/>
            <a:ln>
              <a:noFill/>
            </a:ln>
          </p:spPr>
          <p:txBody>
            <a:bodyPr lIns="91375" tIns="45675" rIns="91375" bIns="4567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Questrial"/>
                <a:buNone/>
              </a:pPr>
              <a:endParaRPr sz="800" b="1" i="0" u="none" strike="noStrike" cap="none" baseline="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Helvetica Neue"/>
                <a:buNone/>
              </a:pPr>
              <a:r>
                <a:rPr lang="en-US" sz="800" b="0" i="0" u="none" strike="noStrike" cap="none" baseline="0" dirty="0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National Aeronautics and Space Administration</a:t>
              </a:r>
            </a:p>
          </p:txBody>
        </p:sp>
        <p:pic>
          <p:nvPicPr>
            <p:cNvPr id="9" name="NASA logo"/>
            <p:cNvPicPr preferRelativeResize="0"/>
            <p:nvPr userDrawn="1"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124825" y="-44450"/>
              <a:ext cx="935037" cy="1077912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559693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s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knowledgements Head"/>
          <p:cNvSpPr txBox="1"/>
          <p:nvPr userDrawn="1"/>
        </p:nvSpPr>
        <p:spPr>
          <a:xfrm>
            <a:off x="320041" y="242134"/>
            <a:ext cx="8503920" cy="70788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Acknowledgements</a:t>
            </a:r>
            <a:endParaRPr lang="en-US" sz="4000" b="1" dirty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511296" y="1220919"/>
            <a:ext cx="5111496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511296" y="2369945"/>
            <a:ext cx="5111496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3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511296" y="4118716"/>
            <a:ext cx="5111496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9" name="contract info"/>
          <p:cNvSpPr/>
          <p:nvPr userDrawn="1"/>
        </p:nvSpPr>
        <p:spPr>
          <a:xfrm>
            <a:off x="0" y="6579440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chemeClr val="dk1"/>
              </a:buClr>
              <a:buSzPct val="25000"/>
            </a:pPr>
            <a:r>
              <a:rPr lang="en-US" sz="1000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This material is based upon work supported by NASA </a:t>
            </a:r>
            <a:r>
              <a:rPr lang="en-US" sz="1000" i="1" baseline="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through contract </a:t>
            </a:r>
            <a:r>
              <a:rPr lang="en-US" sz="1000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NNL11AA00B and cooperative agreement NNX14AB60A.</a:t>
            </a:r>
          </a:p>
        </p:txBody>
      </p:sp>
    </p:spTree>
    <p:extLst>
      <p:ext uri="{BB962C8B-B14F-4D97-AF65-F5344CB8AC3E}">
        <p14:creationId xmlns:p14="http://schemas.microsoft.com/office/powerpoint/2010/main" val="3351812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knowledgements Head"/>
          <p:cNvSpPr txBox="1"/>
          <p:nvPr userDrawn="1"/>
        </p:nvSpPr>
        <p:spPr>
          <a:xfrm>
            <a:off x="320041" y="242134"/>
            <a:ext cx="8503920" cy="70788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Acknowledgements</a:t>
            </a:r>
            <a:endParaRPr lang="en-US" sz="4000" b="1" dirty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71208" y="1421134"/>
            <a:ext cx="8051583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71207" y="3011687"/>
            <a:ext cx="8051583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3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71208" y="4628567"/>
            <a:ext cx="8051582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9" name="contract info"/>
          <p:cNvSpPr/>
          <p:nvPr userDrawn="1"/>
        </p:nvSpPr>
        <p:spPr>
          <a:xfrm>
            <a:off x="0" y="6579440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chemeClr val="dk1"/>
              </a:buClr>
              <a:buSzPct val="25000"/>
            </a:pPr>
            <a:r>
              <a:rPr lang="en-US" sz="1000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This material is based upon work supported by NASA </a:t>
            </a:r>
            <a:r>
              <a:rPr lang="en-US" sz="1000" i="1" baseline="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through contract </a:t>
            </a:r>
            <a:r>
              <a:rPr lang="en-US" sz="1000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NNL11AA00B and cooperative agreement NNX14AB60A.</a:t>
            </a:r>
          </a:p>
        </p:txBody>
      </p:sp>
    </p:spTree>
    <p:extLst>
      <p:ext uri="{BB962C8B-B14F-4D97-AF65-F5344CB8AC3E}">
        <p14:creationId xmlns:p14="http://schemas.microsoft.com/office/powerpoint/2010/main" val="477340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ext,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521208" y="2130552"/>
            <a:ext cx="3593592" cy="3374136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10" name="Section Head"/>
          <p:cNvSpPr>
            <a:spLocks noGrp="1"/>
          </p:cNvSpPr>
          <p:nvPr>
            <p:ph type="body" sz="quarter" idx="10" hasCustomPrompt="1"/>
          </p:nvPr>
        </p:nvSpPr>
        <p:spPr>
          <a:xfrm>
            <a:off x="548640" y="640080"/>
            <a:ext cx="3566160" cy="1325880"/>
          </a:xfrm>
        </p:spPr>
        <p:txBody>
          <a:bodyPr anchor="b">
            <a:normAutofit/>
          </a:bodyPr>
          <a:lstStyle>
            <a:lvl1pPr marL="0" indent="0">
              <a:buNone/>
              <a:defRPr sz="40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4000" b="1" dirty="0" smtClean="0"/>
              <a:t>Section Header Here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0"/>
            <a:ext cx="4572000" cy="685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17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0" y="6583680"/>
            <a:ext cx="1993392" cy="274320"/>
          </a:xfr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328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text,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5102352" y="2130552"/>
            <a:ext cx="3593592" cy="3374136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10" name="Section Head"/>
          <p:cNvSpPr>
            <a:spLocks noGrp="1"/>
          </p:cNvSpPr>
          <p:nvPr>
            <p:ph type="body" sz="quarter" idx="10" hasCustomPrompt="1"/>
          </p:nvPr>
        </p:nvSpPr>
        <p:spPr>
          <a:xfrm>
            <a:off x="5102352" y="640080"/>
            <a:ext cx="3566160" cy="1325880"/>
          </a:xfrm>
        </p:spPr>
        <p:txBody>
          <a:bodyPr anchor="b">
            <a:normAutofit/>
          </a:bodyPr>
          <a:lstStyle>
            <a:lvl1pPr marL="0" indent="0">
              <a:buNone/>
              <a:defRPr sz="40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4000" b="1" dirty="0" smtClean="0"/>
              <a:t>Section Header Here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4572000" cy="685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17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2578608" y="6583680"/>
            <a:ext cx="1993392" cy="274320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/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23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text, Top imag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4581144" y="4123944"/>
            <a:ext cx="3977640" cy="1627632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740664" y="4049486"/>
            <a:ext cx="3108960" cy="1830106"/>
          </a:xfrm>
        </p:spPr>
        <p:txBody>
          <a:bodyPr>
            <a:noAutofit/>
          </a:bodyPr>
          <a:lstStyle>
            <a:lvl1pPr marL="0" indent="0" algn="r">
              <a:buNone/>
              <a:defRPr sz="6000" b="1" baseline="0">
                <a:solidFill>
                  <a:schemeClr val="accent1"/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Section Head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3429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17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6190488" y="3429000"/>
            <a:ext cx="2295144" cy="274320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170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text, Top imag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576072" y="4814316"/>
            <a:ext cx="7982712" cy="1444752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576072" y="3954780"/>
            <a:ext cx="7982712" cy="704088"/>
          </a:xfrm>
        </p:spPr>
        <p:txBody>
          <a:bodyPr>
            <a:noAutofit/>
          </a:bodyPr>
          <a:lstStyle>
            <a:lvl1pPr marL="0" indent="0" algn="l">
              <a:buNone/>
              <a:defRPr sz="4000" b="1" baseline="0">
                <a:solidFill>
                  <a:schemeClr val="accent1"/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Section Head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3429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9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6190488" y="3429000"/>
            <a:ext cx="2295144" cy="274320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43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text, Bottom imag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4581144" y="750018"/>
            <a:ext cx="3977640" cy="1627632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740664" y="675560"/>
            <a:ext cx="3108960" cy="1830106"/>
          </a:xfrm>
        </p:spPr>
        <p:txBody>
          <a:bodyPr>
            <a:noAutofit/>
          </a:bodyPr>
          <a:lstStyle>
            <a:lvl1pPr marL="0" indent="0" algn="r">
              <a:buNone/>
              <a:defRPr sz="6000" b="1" baseline="0">
                <a:solidFill>
                  <a:schemeClr val="accent1"/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Section Head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3429000"/>
            <a:ext cx="9144000" cy="3429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17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6190488" y="3154680"/>
            <a:ext cx="2295144" cy="274320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481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text, Bottom imag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576072" y="1438656"/>
            <a:ext cx="7982712" cy="1444752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576072" y="579120"/>
            <a:ext cx="7982712" cy="704088"/>
          </a:xfrm>
        </p:spPr>
        <p:txBody>
          <a:bodyPr>
            <a:noAutofit/>
          </a:bodyPr>
          <a:lstStyle>
            <a:lvl1pPr marL="0" indent="0" algn="l">
              <a:buNone/>
              <a:defRPr sz="4000" b="1" baseline="0">
                <a:solidFill>
                  <a:schemeClr val="accent1"/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Section Head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3429000"/>
            <a:ext cx="9144000" cy="3429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17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6190488" y="3154680"/>
            <a:ext cx="2295144" cy="274320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930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hasize acrony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749808" y="2255520"/>
            <a:ext cx="7653528" cy="3706368"/>
          </a:xfrm>
        </p:spPr>
        <p:txBody>
          <a:bodyPr>
            <a:normAutofit/>
          </a:bodyPr>
          <a:lstStyle>
            <a:lvl1pPr marL="0" indent="0" algn="ctr">
              <a:buNone/>
              <a:defRPr sz="6000" b="0" baseline="0"/>
            </a:lvl1pPr>
          </a:lstStyle>
          <a:p>
            <a:pPr lvl="0"/>
            <a:r>
              <a:rPr lang="en-US" dirty="0" smtClean="0"/>
              <a:t>Spell out the components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749808" y="779403"/>
            <a:ext cx="7653528" cy="1289304"/>
          </a:xfrm>
        </p:spPr>
        <p:txBody>
          <a:bodyPr>
            <a:noAutofit/>
          </a:bodyPr>
          <a:lstStyle>
            <a:lvl1pPr marL="0" indent="0" algn="ctr">
              <a:buNone/>
              <a:defRPr sz="9600" b="1" baseline="0">
                <a:solidFill>
                  <a:schemeClr val="accent1"/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ACRONYM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651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hasize key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0" y="4709160"/>
            <a:ext cx="3950208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Point elaboration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320040" y="548640"/>
            <a:ext cx="8503920" cy="923544"/>
          </a:xfrm>
        </p:spPr>
        <p:txBody>
          <a:bodyPr anchor="b">
            <a:noAutofit/>
          </a:bodyPr>
          <a:lstStyle>
            <a:lvl1pPr marL="0" indent="0" algn="ctr">
              <a:buNone/>
              <a:defRPr sz="5400" b="1" baseline="0"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Section Head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94360" y="2115312"/>
            <a:ext cx="3566160" cy="768096"/>
          </a:xfrm>
        </p:spPr>
        <p:txBody>
          <a:bodyPr>
            <a:normAutofit/>
          </a:bodyPr>
          <a:lstStyle>
            <a:lvl1pPr marL="0" indent="0" algn="r">
              <a:buNone/>
              <a:defRPr sz="44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4400" dirty="0" smtClean="0"/>
              <a:t>Key Point 1</a:t>
            </a:r>
            <a:endParaRPr lang="en-US" dirty="0"/>
          </a:p>
        </p:txBody>
      </p:sp>
      <p:sp>
        <p:nvSpPr>
          <p:cNvPr id="10" name="Section Body Text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0" y="2103120"/>
            <a:ext cx="3950208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Point elaboration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594360" y="4721352"/>
            <a:ext cx="3566160" cy="768096"/>
          </a:xfrm>
        </p:spPr>
        <p:txBody>
          <a:bodyPr>
            <a:normAutofit/>
          </a:bodyPr>
          <a:lstStyle>
            <a:lvl1pPr marL="0" indent="0" algn="r">
              <a:buNone/>
              <a:defRPr sz="44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4400" dirty="0" smtClean="0"/>
              <a:t>Key Point 3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594360" y="3418332"/>
            <a:ext cx="3566160" cy="768096"/>
          </a:xfrm>
        </p:spPr>
        <p:txBody>
          <a:bodyPr>
            <a:normAutofit/>
          </a:bodyPr>
          <a:lstStyle>
            <a:lvl1pPr marL="0" indent="0" algn="r">
              <a:buNone/>
              <a:defRPr sz="44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4400" dirty="0" smtClean="0"/>
              <a:t>Key Point 2</a:t>
            </a:r>
            <a:endParaRPr lang="en-US" dirty="0"/>
          </a:p>
        </p:txBody>
      </p:sp>
      <p:sp>
        <p:nvSpPr>
          <p:cNvPr id="14" name="Section Body Text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0" y="3406140"/>
            <a:ext cx="3950208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Point elaboration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249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6C5E3-BCDC-405F-8F3C-092E69121BD4}" type="datetimeFigureOut">
              <a:rPr lang="en-US" smtClean="0"/>
              <a:t>7/22/2015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C0BE9-6F9F-4714-AB34-61ADAC463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544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7" r:id="rId5"/>
    <p:sldLayoutId id="2147483665" r:id="rId6"/>
    <p:sldLayoutId id="2147483666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9.jpe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png"/><Relationship Id="rId5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Southern California Disasters II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Heather Nicholson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Amber </a:t>
            </a:r>
            <a:r>
              <a:rPr lang="en-US" dirty="0" err="1" smtClean="0"/>
              <a:t>Todoroff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Madeline </a:t>
            </a:r>
            <a:r>
              <a:rPr lang="en-US" dirty="0" err="1" smtClean="0"/>
              <a:t>LeBoeuf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Assessing the Effectiveness of Simulated HyspIRI Data for Use in USDA Forest Service Post-Fire Vegetation Assessment and Decision Support.</a:t>
            </a:r>
          </a:p>
        </p:txBody>
      </p:sp>
    </p:spTree>
    <p:extLst>
      <p:ext uri="{BB962C8B-B14F-4D97-AF65-F5344CB8AC3E}">
        <p14:creationId xmlns:p14="http://schemas.microsoft.com/office/powerpoint/2010/main" val="1006105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0"/>
    </mc:Choice>
    <mc:Fallback xmlns="">
      <p:transition advTm="30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93917" y="4282059"/>
            <a:ext cx="7982712" cy="2756916"/>
          </a:xfrm>
        </p:spPr>
        <p:txBody>
          <a:bodyPr>
            <a:normAutofit/>
          </a:bodyPr>
          <a:lstStyle/>
          <a:p>
            <a:pPr marL="342900" lvl="0" indent="-342900">
              <a:spcBef>
                <a:spcPts val="200"/>
              </a:spcBef>
              <a:buClr>
                <a:schemeClr val="accent1"/>
              </a:buClr>
              <a:buFont typeface="Webdings" panose="05030102010509060703" pitchFamily="18" charset="2"/>
              <a:buChar char="4"/>
            </a:pPr>
            <a:r>
              <a:rPr lang="en-US" dirty="0"/>
              <a:t>Projects results indicate that HyspIRI offers a different representation of burn severity than current USFS products .</a:t>
            </a:r>
          </a:p>
          <a:p>
            <a:pPr marL="342900" lvl="0" indent="-342900">
              <a:spcBef>
                <a:spcPts val="200"/>
              </a:spcBef>
              <a:buClr>
                <a:schemeClr val="accent1"/>
              </a:buClr>
              <a:buFont typeface="Webdings" panose="05030102010509060703" pitchFamily="18" charset="2"/>
              <a:buChar char="4"/>
            </a:pPr>
            <a:r>
              <a:rPr lang="en-US" dirty="0" smtClean="0"/>
              <a:t>The HyspIRI and Landsat based burn severity products all showed high correlation with ground data on burn severity.</a:t>
            </a:r>
          </a:p>
          <a:p>
            <a:pPr marL="342900" lvl="0" indent="-342900">
              <a:spcBef>
                <a:spcPts val="200"/>
              </a:spcBef>
              <a:buClr>
                <a:schemeClr val="accent1"/>
              </a:buClr>
              <a:buFont typeface="Webdings" panose="05030102010509060703" pitchFamily="18" charset="2"/>
              <a:buChar char="4"/>
            </a:pPr>
            <a:r>
              <a:rPr lang="en-US" dirty="0" smtClean="0"/>
              <a:t>Project results provide evidence that future HyspIRI data will be valuable for forest service post-fire decision support. 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195681" y="3204972"/>
            <a:ext cx="5607101" cy="704088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90002" y="3204972"/>
            <a:ext cx="2295144" cy="274320"/>
          </a:xfrm>
        </p:spPr>
        <p:txBody>
          <a:bodyPr>
            <a:normAutofit/>
          </a:bodyPr>
          <a:lstStyle/>
          <a:p>
            <a:r>
              <a:rPr lang="en-US" dirty="0" smtClean="0"/>
              <a:t>Image Credit: </a:t>
            </a:r>
            <a:r>
              <a:rPr lang="en-US" dirty="0" err="1" smtClean="0"/>
              <a:t>Inciweb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074" name="Picture 2" descr="http://inciweb.nwcg.gov/photos/CASNF/2013-07-24-1129-Aspen-Fire/picts/2013_07_28-10.10.19.904-CDT.jpeg"/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7" b="3207"/>
          <a:stretch>
            <a:fillRect/>
          </a:stretch>
        </p:blipFill>
        <p:spPr bwMode="auto">
          <a:xfrm>
            <a:off x="0" y="0"/>
            <a:ext cx="9144000" cy="317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4332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821675" y="0"/>
            <a:ext cx="5909161" cy="744583"/>
          </a:xfrm>
        </p:spPr>
        <p:txBody>
          <a:bodyPr/>
          <a:lstStyle/>
          <a:p>
            <a:r>
              <a:rPr lang="en-US" dirty="0" smtClean="0"/>
              <a:t>Community Concerns</a:t>
            </a:r>
            <a:endParaRPr lang="en-US" dirty="0"/>
          </a:p>
        </p:txBody>
      </p:sp>
      <p:pic>
        <p:nvPicPr>
          <p:cNvPr id="1026" name="Picture 2" descr="Smoke And Flames Are Visible From A View Point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08" y="1002892"/>
            <a:ext cx="4092677" cy="5456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26970" y="6465694"/>
            <a:ext cx="3814088" cy="230074"/>
          </a:xfrm>
        </p:spPr>
        <p:txBody>
          <a:bodyPr>
            <a:noAutofit/>
          </a:bodyPr>
          <a:lstStyle/>
          <a:p>
            <a:r>
              <a:rPr lang="en-US" dirty="0" smtClean="0"/>
              <a:t>Image Credit: </a:t>
            </a:r>
            <a:r>
              <a:rPr lang="en-US" dirty="0" err="1" smtClean="0"/>
              <a:t>Inciweb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79" t="4747" r="12465" b="4841"/>
          <a:stretch/>
        </p:blipFill>
        <p:spPr>
          <a:xfrm>
            <a:off x="4446740" y="1567016"/>
            <a:ext cx="4697260" cy="442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64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1844" y="0"/>
            <a:ext cx="9327688" cy="96934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6385" y="825910"/>
            <a:ext cx="4477348" cy="56338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373" y="3830123"/>
            <a:ext cx="4105275" cy="2619375"/>
          </a:xfrm>
          <a:prstGeom prst="rect">
            <a:avLst/>
          </a:prstGeom>
        </p:spPr>
      </p:pic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7987" y="6495191"/>
            <a:ext cx="3318526" cy="244822"/>
          </a:xfrm>
        </p:spPr>
        <p:txBody>
          <a:bodyPr>
            <a:noAutofit/>
          </a:bodyPr>
          <a:lstStyle/>
          <a:p>
            <a:r>
              <a:rPr lang="en-US" dirty="0" smtClean="0"/>
              <a:t>Image Credit: HyspIRI Mission Study, JPL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498257" y="6485358"/>
            <a:ext cx="3397185" cy="269403"/>
          </a:xfrm>
        </p:spPr>
        <p:txBody>
          <a:bodyPr>
            <a:noAutofit/>
          </a:bodyPr>
          <a:lstStyle/>
          <a:p>
            <a:r>
              <a:rPr lang="en-US" dirty="0" smtClean="0"/>
              <a:t>Image Credit: HyspIRI Mission Study, JPL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7483" y="1666566"/>
            <a:ext cx="36428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Simulated with AVIRIS and MASTER data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45627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16839" y="317500"/>
            <a:ext cx="8363484" cy="63246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Methodology: Burn Severity Maps</a:t>
            </a:r>
            <a:endParaRPr lang="en-US" dirty="0"/>
          </a:p>
        </p:txBody>
      </p:sp>
      <p:pic>
        <p:nvPicPr>
          <p:cNvPr id="2050" name="Picture 2" descr="http://www.devpedia.developexchange.com/dv/images/c/c2/03_Landsat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844" y="4538428"/>
            <a:ext cx="2398742" cy="196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506911" y="3761640"/>
                <a:ext cx="3136605" cy="9461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 b="0" i="0">
                          <a:latin typeface="Cambria Math" panose="02040503050406030204" pitchFamily="18" charset="0"/>
                        </a:rPr>
                        <m:t>RdNBR</m:t>
                      </m:r>
                      <m:r>
                        <a:rPr lang="en-US" sz="1600" b="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1600" b="0" i="0">
                              <a:latin typeface="Cambria Math" panose="02040503050406030204" pitchFamily="18" charset="0"/>
                            </a:rPr>
                            <m:t>dNBR</m:t>
                          </m:r>
                        </m:num>
                        <m:den>
                          <m:eqArr>
                            <m:eqArr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1600" b="0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600" b="0" i="0">
                                      <a:latin typeface="Cambria Math" panose="02040503050406030204" pitchFamily="18" charset="0"/>
                                    </a:rPr>
                                    <m:t>abs</m:t>
                                  </m:r>
                                  <m:d>
                                    <m:d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1600" b="0" i="0">
                                              <a:latin typeface="Cambria Math" panose="02040503050406030204" pitchFamily="18" charset="0"/>
                                            </a:rPr>
                                            <m:t>NBR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1600" b="0" i="0">
                                              <a:latin typeface="Cambria Math" panose="02040503050406030204" pitchFamily="18" charset="0"/>
                                            </a:rPr>
                                            <m:t>pre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rad>
                            </m:e>
                            <m:e>
                              <m:r>
                                <a:rPr lang="en-US" sz="1600" b="0" i="0">
                                  <a:latin typeface="Cambria Math" panose="02040503050406030204" pitchFamily="18" charset="0"/>
                                </a:rPr>
                                <m:t>&amp; </m:t>
                              </m:r>
                            </m:e>
                          </m:eqAr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6911" y="3761640"/>
                <a:ext cx="3136605" cy="94615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568162" y="2671429"/>
                <a:ext cx="3322000" cy="3781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1600" b="0" i="0">
                              <a:latin typeface="Cambria Math" panose="02040503050406030204" pitchFamily="18" charset="0"/>
                            </a:rPr>
                            <m:t>dNBR</m:t>
                          </m:r>
                          <m:r>
                            <a:rPr lang="en-US" sz="1600" b="0" i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0">
                                  <a:latin typeface="Cambria Math" panose="02040503050406030204" pitchFamily="18" charset="0"/>
                                </a:rPr>
                                <m:t>1000(</m:t>
                              </m:r>
                              <m:r>
                                <m:rPr>
                                  <m:sty m:val="p"/>
                                </m:rPr>
                                <a:rPr lang="en-US" sz="1600" b="0" i="0">
                                  <a:latin typeface="Cambria Math" panose="02040503050406030204" pitchFamily="18" charset="0"/>
                                </a:rPr>
                                <m:t>NBR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600" b="0" i="0">
                                  <a:latin typeface="Cambria Math" panose="02040503050406030204" pitchFamily="18" charset="0"/>
                                </a:rPr>
                                <m:t>pre</m:t>
                              </m:r>
                            </m:sub>
                          </m:sSub>
                          <m:r>
                            <a:rPr lang="en-US" sz="1600" b="0" i="0">
                              <a:latin typeface="Cambria Math" panose="02040503050406030204" pitchFamily="18" charset="0"/>
                            </a:rPr>
                            <m:t>− 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600" b="0" i="0">
                                  <a:latin typeface="Cambria Math" panose="02040503050406030204" pitchFamily="18" charset="0"/>
                                </a:rPr>
                                <m:t>NBR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600" b="0" i="0">
                                  <a:latin typeface="Cambria Math" panose="02040503050406030204" pitchFamily="18" charset="0"/>
                                </a:rPr>
                                <m:t>post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8162" y="2671429"/>
                <a:ext cx="3322000" cy="378117"/>
              </a:xfrm>
              <a:prstGeom prst="rect">
                <a:avLst/>
              </a:prstGeom>
              <a:blipFill rotWithShape="0">
                <a:blip r:embed="rId5"/>
                <a:stretch>
                  <a:fillRect t="-140323" r="-16147" b="-2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5022051" y="1493872"/>
                <a:ext cx="2079415" cy="5590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 b="0" i="0">
                          <a:latin typeface="Cambria Math" panose="02040503050406030204" pitchFamily="18" charset="0"/>
                        </a:rPr>
                        <m:t>NBR</m:t>
                      </m:r>
                      <m:r>
                        <a:rPr lang="en-US" sz="1600" b="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1600" b="0" i="0">
                              <a:latin typeface="Cambria Math" panose="02040503050406030204" pitchFamily="18" charset="0"/>
                            </a:rPr>
                            <m:t>NIR</m:t>
                          </m:r>
                          <m:r>
                            <a:rPr lang="en-US" sz="1600" b="0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sz="1600" b="0" i="0">
                              <a:latin typeface="Cambria Math" panose="02040503050406030204" pitchFamily="18" charset="0"/>
                            </a:rPr>
                            <m:t>LSWIR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1600" b="0" i="0">
                              <a:latin typeface="Cambria Math" panose="02040503050406030204" pitchFamily="18" charset="0"/>
                            </a:rPr>
                            <m:t>NIR</m:t>
                          </m:r>
                          <m:r>
                            <a:rPr lang="en-US" sz="1600" b="0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sz="1600" b="0" i="0">
                              <a:latin typeface="Cambria Math" panose="02040503050406030204" pitchFamily="18" charset="0"/>
                            </a:rPr>
                            <m:t>LSWIR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2051" y="1493872"/>
                <a:ext cx="2079415" cy="55906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892229" y="5315160"/>
                <a:ext cx="2339102" cy="5590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 smtClean="0">
                          <a:latin typeface="Cambria Math" panose="02040503050406030204" pitchFamily="18" charset="0"/>
                        </a:rPr>
                        <m:t>N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panose="02040503050406030204" pitchFamily="18" charset="0"/>
                        </a:rPr>
                        <m:t>DSWIR</m:t>
                      </m:r>
                      <m:r>
                        <a:rPr lang="en-US" sz="1600" b="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1600" b="0" i="0">
                              <a:latin typeface="Cambria Math" panose="02040503050406030204" pitchFamily="18" charset="0"/>
                            </a:rPr>
                            <m:t>NIR</m:t>
                          </m:r>
                          <m:r>
                            <a:rPr lang="en-US" sz="1600" b="0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sz="1600" b="0" i="0">
                              <a:latin typeface="Cambria Math" panose="02040503050406030204" pitchFamily="18" charset="0"/>
                            </a:rPr>
                            <m:t>SWIR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1600" b="0" i="0">
                              <a:latin typeface="Cambria Math" panose="02040503050406030204" pitchFamily="18" charset="0"/>
                            </a:rPr>
                            <m:t>NIR</m:t>
                          </m:r>
                          <m:r>
                            <a:rPr lang="en-US" sz="1600" b="0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sz="1600" b="0" i="0">
                              <a:latin typeface="Cambria Math" panose="02040503050406030204" pitchFamily="18" charset="0"/>
                            </a:rPr>
                            <m:t>SWIR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2229" y="5315160"/>
                <a:ext cx="2339102" cy="55906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4348" y="1432591"/>
            <a:ext cx="3338719" cy="2534726"/>
          </a:xfrm>
          <a:prstGeom prst="rect">
            <a:avLst/>
          </a:prstGeom>
        </p:spPr>
      </p:pic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88142" y="4002714"/>
            <a:ext cx="3318526" cy="244822"/>
          </a:xfrm>
        </p:spPr>
        <p:txBody>
          <a:bodyPr>
            <a:noAutofit/>
          </a:bodyPr>
          <a:lstStyle/>
          <a:p>
            <a:r>
              <a:rPr lang="en-US" dirty="0" smtClean="0"/>
              <a:t>Image Credit: HyspIRI Mission Study, JPL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484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58040" y="281874"/>
            <a:ext cx="8494768" cy="704088"/>
          </a:xfrm>
        </p:spPr>
        <p:txBody>
          <a:bodyPr/>
          <a:lstStyle/>
          <a:p>
            <a:r>
              <a:rPr lang="en-US" sz="3600" dirty="0" smtClean="0"/>
              <a:t>Rim Fire – HyspIRI Qualitative Analysis</a:t>
            </a:r>
            <a:endParaRPr lang="en-US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236016" y="6583680"/>
            <a:ext cx="3665147" cy="274320"/>
          </a:xfrm>
        </p:spPr>
        <p:txBody>
          <a:bodyPr>
            <a:noAutofit/>
          </a:bodyPr>
          <a:lstStyle/>
          <a:p>
            <a:r>
              <a:rPr lang="en-US" sz="900" dirty="0" smtClean="0"/>
              <a:t>Image Credit: SSC DEVELOP California Disasters 1 Summer 2014</a:t>
            </a:r>
            <a:endParaRPr lang="en-US" sz="900" dirty="0"/>
          </a:p>
        </p:txBody>
      </p:sp>
      <p:pic>
        <p:nvPicPr>
          <p:cNvPr id="8" name="Content Placeholder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" t="4220" r="1311" b="3968"/>
          <a:stretch/>
        </p:blipFill>
        <p:spPr>
          <a:xfrm>
            <a:off x="280072" y="265813"/>
            <a:ext cx="8636583" cy="6351715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7475" y="4751230"/>
            <a:ext cx="1083469" cy="1361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2010577" y="1593990"/>
            <a:ext cx="1155561" cy="10048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775956" y="1593850"/>
            <a:ext cx="1249694" cy="4684765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2025372" y="1600200"/>
            <a:ext cx="1143278" cy="4687696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753556" y="6291594"/>
            <a:ext cx="1274467" cy="6699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2138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2144838" y="189468"/>
            <a:ext cx="5534156" cy="485176"/>
          </a:xfrm>
        </p:spPr>
        <p:txBody>
          <a:bodyPr/>
          <a:lstStyle/>
          <a:p>
            <a:r>
              <a:rPr lang="en-US" sz="2400" dirty="0" smtClean="0"/>
              <a:t>French Fire</a:t>
            </a: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1008" y="2775758"/>
            <a:ext cx="1176630" cy="7437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8577" y="2775758"/>
            <a:ext cx="1176630" cy="7437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5131" y="5753419"/>
            <a:ext cx="1176630" cy="74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759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042220" y="228797"/>
            <a:ext cx="6892413" cy="485176"/>
          </a:xfrm>
        </p:spPr>
        <p:txBody>
          <a:bodyPr/>
          <a:lstStyle/>
          <a:p>
            <a:r>
              <a:rPr lang="en-US" sz="2400" dirty="0" smtClean="0"/>
              <a:t>Aspen Fire</a:t>
            </a:r>
            <a:endParaRPr lang="en-US" sz="2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2732" y="2775759"/>
            <a:ext cx="1176630" cy="7437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8577" y="2775758"/>
            <a:ext cx="1176630" cy="74377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l="4999" t="1213" r="3770" b="21324"/>
          <a:stretch/>
        </p:blipFill>
        <p:spPr>
          <a:xfrm>
            <a:off x="7044105" y="5750167"/>
            <a:ext cx="1175960" cy="7444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328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2144838" y="189468"/>
            <a:ext cx="5534156" cy="485176"/>
          </a:xfrm>
        </p:spPr>
        <p:txBody>
          <a:bodyPr/>
          <a:lstStyle/>
          <a:p>
            <a:r>
              <a:rPr lang="en-US" sz="2400" dirty="0" smtClean="0"/>
              <a:t>King Fire</a:t>
            </a:r>
            <a:endParaRPr lang="en-US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1008" y="2787482"/>
            <a:ext cx="1176630" cy="7437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6854" y="2787481"/>
            <a:ext cx="1176630" cy="7437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5131" y="5765142"/>
            <a:ext cx="1176630" cy="7437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62" t="39488" r="61538" b="57265"/>
          <a:stretch/>
        </p:blipFill>
        <p:spPr>
          <a:xfrm>
            <a:off x="2461846" y="6201507"/>
            <a:ext cx="1804741" cy="29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976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2144838" y="189468"/>
            <a:ext cx="5534156" cy="485176"/>
          </a:xfrm>
        </p:spPr>
        <p:txBody>
          <a:bodyPr/>
          <a:lstStyle/>
          <a:p>
            <a:r>
              <a:rPr lang="en-US" sz="2400" dirty="0" smtClean="0"/>
              <a:t>King Fire</a:t>
            </a: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4999" t="1213" r="3770" b="21324"/>
          <a:stretch/>
        </p:blipFill>
        <p:spPr>
          <a:xfrm>
            <a:off x="3093428" y="2784229"/>
            <a:ext cx="1175960" cy="744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6854" y="2775758"/>
            <a:ext cx="1176630" cy="7437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3408" y="5776866"/>
            <a:ext cx="1176630" cy="74377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62237" y="6213452"/>
            <a:ext cx="1804572" cy="29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810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Disasters 15">
      <a:dk1>
        <a:srgbClr val="767171"/>
      </a:dk1>
      <a:lt1>
        <a:srgbClr val="FFFFFF"/>
      </a:lt1>
      <a:dk2>
        <a:srgbClr val="767171"/>
      </a:dk2>
      <a:lt2>
        <a:srgbClr val="FFFFFF"/>
      </a:lt2>
      <a:accent1>
        <a:srgbClr val="57688F"/>
      </a:accent1>
      <a:accent2>
        <a:srgbClr val="7F7AA1"/>
      </a:accent2>
      <a:accent3>
        <a:srgbClr val="A990B7"/>
      </a:accent3>
      <a:accent4>
        <a:srgbClr val="D7D678"/>
      </a:accent4>
      <a:accent5>
        <a:srgbClr val="C0AF5D"/>
      </a:accent5>
      <a:accent6>
        <a:srgbClr val="AF8D46"/>
      </a:accent6>
      <a:hlink>
        <a:srgbClr val="57688F"/>
      </a:hlink>
      <a:folHlink>
        <a:srgbClr val="57688F"/>
      </a:folHlink>
    </a:clrScheme>
    <a:fontScheme name="DEVELOP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3321</TotalTime>
  <Words>236</Words>
  <Application>Microsoft Office PowerPoint</Application>
  <PresentationFormat>On-screen Show (4:3)</PresentationFormat>
  <Paragraphs>46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Cambria Math</vt:lpstr>
      <vt:lpstr>Century Gothic</vt:lpstr>
      <vt:lpstr>Helvetica Neue</vt:lpstr>
      <vt:lpstr>Questrial</vt:lpstr>
      <vt:lpstr>Webdings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HPES ACES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McKeel, Christopher A. (LARC-E3)[SSAI DEVELOP]</dc:creator>
  <cp:lastModifiedBy>Nicholson, Heather M. (SSC-UA00)[SSAI DEVELOP]</cp:lastModifiedBy>
  <cp:revision>168</cp:revision>
  <dcterms:created xsi:type="dcterms:W3CDTF">2015-05-18T13:26:09Z</dcterms:created>
  <dcterms:modified xsi:type="dcterms:W3CDTF">2015-07-22T21:58:31Z</dcterms:modified>
</cp:coreProperties>
</file>