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27432000" cy="36576000"/>
  <p:notesSz cx="6858000" cy="9144000"/>
  <p:defaultTextStyle>
    <a:defPPr>
      <a:defRPr lang="en-US"/>
    </a:defPPr>
    <a:lvl1pPr marL="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r" initials="clr" lastIdx="14" clrIdx="0"/>
  <p:cmAuthor id="1" name="s" initials="" lastIdx="0" clrIdx="1"/>
  <p:cmAuthor id="2" name="peter hawman" initials="ph" lastIdx="8" clrIdx="2">
    <p:extLst/>
  </p:cmAuthor>
  <p:cmAuthor id="3" name="Brumbaugh, Beth (LARC-E3)[SSAI DEVELOP]" initials="BB(D" lastIdx="1" clrIdx="3">
    <p:extLst/>
  </p:cmAuthor>
  <p:cmAuthor id="4" name="Rousseau, Nick J (329D-Affiliate)" initials="RNJ(" lastIdx="5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99"/>
    <a:srgbClr val="FF6666"/>
    <a:srgbClr val="CC6666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0" autoAdjust="0"/>
    <p:restoredTop sz="96667"/>
  </p:normalViewPr>
  <p:slideViewPr>
    <p:cSldViewPr snapToGrid="0">
      <p:cViewPr>
        <p:scale>
          <a:sx n="33" d="100"/>
          <a:sy n="33" d="100"/>
        </p:scale>
        <p:origin x="1334" y="-4066"/>
      </p:cViewPr>
      <p:guideLst>
        <p:guide orient="horz" pos="11520"/>
        <p:guide pos="8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ode Loc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5350704"/>
            <a:ext cx="26060400" cy="59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 smtClean="0"/>
              <a:t>DEVELOP Node Location</a:t>
            </a:r>
            <a:endParaRPr lang="en-US" dirty="0"/>
          </a:p>
        </p:txBody>
      </p:sp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14216" y="2176272"/>
            <a:ext cx="19412712" cy="12161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aseline="0"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[use sentence case]</a:t>
            </a:r>
            <a:endParaRPr lang="en-US" dirty="0"/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Project Title [Use Title Case]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72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footer boundary line"/>
          <p:cNvCxnSpPr/>
          <p:nvPr userDrawn="1"/>
        </p:nvCxnSpPr>
        <p:spPr>
          <a:xfrm>
            <a:off x="685800" y="34978415"/>
            <a:ext cx="26060400" cy="0"/>
          </a:xfrm>
          <a:prstGeom prst="line">
            <a:avLst/>
          </a:prstGeom>
          <a:ln w="1016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header boundary line"/>
          <p:cNvCxnSpPr/>
          <p:nvPr userDrawn="1"/>
        </p:nvCxnSpPr>
        <p:spPr>
          <a:xfrm>
            <a:off x="685800" y="3918857"/>
            <a:ext cx="26060400" cy="0"/>
          </a:xfrm>
          <a:prstGeom prst="line">
            <a:avLst/>
          </a:prstGeom>
          <a:ln w="1016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asa logo" descr="BnW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370" y="948900"/>
            <a:ext cx="2329895" cy="19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evelop 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ract info"/>
          <p:cNvSpPr/>
          <p:nvPr userDrawn="1"/>
        </p:nvSpPr>
        <p:spPr>
          <a:xfrm>
            <a:off x="21089073" y="35379524"/>
            <a:ext cx="565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chemeClr val="dk1"/>
              </a:buClr>
              <a:buSzPct val="25000"/>
            </a:pPr>
            <a:r>
              <a:rPr lang="en-US" sz="14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4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4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5577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640" userDrawn="1">
          <p15:clr>
            <a:srgbClr val="F26B43"/>
          </p15:clr>
        </p15:guide>
        <p15:guide id="2" orient="horz" pos="11520" userDrawn="1">
          <p15:clr>
            <a:srgbClr val="F26B43"/>
          </p15:clr>
        </p15:guide>
        <p15:guide id="3" pos="576" userDrawn="1">
          <p15:clr>
            <a:srgbClr val="F26B43"/>
          </p15:clr>
        </p15:guide>
        <p15:guide id="4" pos="16704" userDrawn="1">
          <p15:clr>
            <a:srgbClr val="F26B43"/>
          </p15:clr>
        </p15:guide>
        <p15:guide id="5" orient="horz" pos="21888" userDrawn="1">
          <p15:clr>
            <a:srgbClr val="F26B43"/>
          </p15:clr>
        </p15:guide>
        <p15:guide id="6" orient="horz" pos="3456" userDrawn="1">
          <p15:clr>
            <a:srgbClr val="F26B43"/>
          </p15:clr>
        </p15:guide>
        <p15:guide id="7" pos="5760" userDrawn="1">
          <p15:clr>
            <a:srgbClr val="A4A3A4"/>
          </p15:clr>
        </p15:guide>
        <p15:guide id="8" pos="6048" userDrawn="1">
          <p15:clr>
            <a:srgbClr val="A4A3A4"/>
          </p15:clr>
        </p15:guide>
        <p15:guide id="9" pos="11520" userDrawn="1">
          <p15:clr>
            <a:srgbClr val="A4A3A4"/>
          </p15:clr>
        </p15:guide>
        <p15:guide id="10" pos="1123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NASA Jet Propulsion Laboratory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Delivering </a:t>
            </a:r>
            <a:r>
              <a:rPr lang="en-US" dirty="0" smtClean="0"/>
              <a:t>automated evapotranspiration data </a:t>
            </a:r>
            <a:r>
              <a:rPr lang="en-US" dirty="0"/>
              <a:t>to the New Mexico Office of the State Engineer for </a:t>
            </a:r>
            <a:r>
              <a:rPr lang="en-US" dirty="0" smtClean="0"/>
              <a:t>enhanced water resource decision making </a:t>
            </a:r>
            <a:r>
              <a:rPr lang="en-US" dirty="0"/>
              <a:t>in New Mexico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dirty="0" smtClean="0"/>
              <a:t>New Mexico Water Resources and Agriculture II</a:t>
            </a:r>
            <a:endParaRPr lang="en-US" sz="6000" dirty="0"/>
          </a:p>
        </p:txBody>
      </p:sp>
      <p:sp>
        <p:nvSpPr>
          <p:cNvPr id="9" name="Text Placeholder 16"/>
          <p:cNvSpPr txBox="1">
            <a:spLocks/>
          </p:cNvSpPr>
          <p:nvPr/>
        </p:nvSpPr>
        <p:spPr>
          <a:xfrm>
            <a:off x="8940801" y="30258588"/>
            <a:ext cx="7543800" cy="736962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From Left to Right: Gregory Halverson, Trevor McDonald</a:t>
            </a:r>
          </a:p>
        </p:txBody>
      </p:sp>
      <p:sp>
        <p:nvSpPr>
          <p:cNvPr id="10" name="Text Placeholder 16"/>
          <p:cNvSpPr txBox="1">
            <a:spLocks/>
          </p:cNvSpPr>
          <p:nvPr/>
        </p:nvSpPr>
        <p:spPr>
          <a:xfrm>
            <a:off x="8952725" y="32656364"/>
            <a:ext cx="7829550" cy="762000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New </a:t>
            </a:r>
            <a:r>
              <a:rPr lang="en-US" sz="2800" dirty="0"/>
              <a:t>Mexico Office of the State Engineer, End-</a:t>
            </a:r>
            <a:r>
              <a:rPr lang="en-US" sz="2800" dirty="0" smtClean="0"/>
              <a:t>User</a:t>
            </a:r>
          </a:p>
        </p:txBody>
      </p:sp>
      <p:sp>
        <p:nvSpPr>
          <p:cNvPr id="11" name="Text Placeholder 16"/>
          <p:cNvSpPr txBox="1">
            <a:spLocks/>
          </p:cNvSpPr>
          <p:nvPr/>
        </p:nvSpPr>
        <p:spPr>
          <a:xfrm>
            <a:off x="18288000" y="30956250"/>
            <a:ext cx="8229600" cy="2952750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We </a:t>
            </a:r>
            <a:r>
              <a:rPr lang="en-US" sz="2800" dirty="0"/>
              <a:t>thank everyone who helped in our project. Science advisors Joshua Fisher, Greg Moore</a:t>
            </a:r>
            <a:r>
              <a:rPr lang="en-US" sz="2800" dirty="0" smtClean="0"/>
              <a:t>, </a:t>
            </a:r>
            <a:r>
              <a:rPr lang="en-US" sz="2800" dirty="0" err="1" smtClean="0"/>
              <a:t>Munish</a:t>
            </a:r>
            <a:r>
              <a:rPr lang="en-US" sz="2800" dirty="0" smtClean="0"/>
              <a:t> </a:t>
            </a:r>
            <a:r>
              <a:rPr lang="en-US" sz="2800" dirty="0" err="1" smtClean="0"/>
              <a:t>Sikka</a:t>
            </a:r>
            <a:r>
              <a:rPr lang="en-US" sz="2800" dirty="0" smtClean="0"/>
              <a:t> </a:t>
            </a:r>
            <a:r>
              <a:rPr lang="en-US" sz="2800" dirty="0"/>
              <a:t>and Manish </a:t>
            </a:r>
            <a:r>
              <a:rPr lang="en-US" sz="2800" dirty="0" err="1"/>
              <a:t>Verma</a:t>
            </a:r>
            <a:r>
              <a:rPr lang="en-US" sz="2800" dirty="0"/>
              <a:t> provided insight and expertise that greatly assisted the research. </a:t>
            </a:r>
            <a:r>
              <a:rPr lang="en-US" sz="2800" dirty="0" smtClean="0"/>
              <a:t>Nick Rousseau, Brittany </a:t>
            </a:r>
            <a:r>
              <a:rPr lang="en-US" sz="2800" dirty="0" err="1" smtClean="0"/>
              <a:t>Zajic</a:t>
            </a:r>
            <a:r>
              <a:rPr lang="en-US" sz="2800" dirty="0" smtClean="0"/>
              <a:t>, Gwen </a:t>
            </a:r>
            <a:r>
              <a:rPr lang="en-US" sz="2800" dirty="0"/>
              <a:t>Miller, Christine Rains, and Daniel Jensen assisted throughout the project guiding us through deliverables and answering research </a:t>
            </a:r>
            <a:r>
              <a:rPr lang="en-US" sz="2800" dirty="0" smtClean="0"/>
              <a:t>questions.</a:t>
            </a:r>
          </a:p>
        </p:txBody>
      </p:sp>
      <p:sp>
        <p:nvSpPr>
          <p:cNvPr id="12" name="Text Placeholder 16"/>
          <p:cNvSpPr txBox="1">
            <a:spLocks/>
          </p:cNvSpPr>
          <p:nvPr/>
        </p:nvSpPr>
        <p:spPr>
          <a:xfrm>
            <a:off x="18288000" y="26760654"/>
            <a:ext cx="8229600" cy="1820696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dirty="0" smtClean="0"/>
              <a:t>Individual components of the pipeline successfully implemented.</a:t>
            </a:r>
          </a:p>
          <a:p>
            <a:pPr marL="347663" indent="-347663"/>
            <a:r>
              <a:rPr lang="en-US" dirty="0" smtClean="0"/>
              <a:t>Automation and integration of the ET data cycle is in later stages of development.</a:t>
            </a:r>
          </a:p>
          <a:p>
            <a:pPr marL="347663" indent="-347663"/>
            <a:r>
              <a:rPr lang="en-US" dirty="0" smtClean="0"/>
              <a:t>Front end automation from ET output to web server in development.</a:t>
            </a:r>
          </a:p>
        </p:txBody>
      </p:sp>
      <p:sp>
        <p:nvSpPr>
          <p:cNvPr id="7" name="Text Placeholder 16"/>
          <p:cNvSpPr txBox="1">
            <a:spLocks/>
          </p:cNvSpPr>
          <p:nvPr/>
        </p:nvSpPr>
        <p:spPr>
          <a:xfrm>
            <a:off x="1022350" y="12023773"/>
            <a:ext cx="16262350" cy="1440845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 </a:t>
            </a:r>
            <a:r>
              <a:rPr lang="en-US" sz="2800" dirty="0"/>
              <a:t>visual representation of the automated data pipeline architecture. The pipeline initially retrieves the data and sends some data for processing. Once processing is done, all data is fed </a:t>
            </a:r>
            <a:r>
              <a:rPr lang="en-US" sz="2800" dirty="0" smtClean="0"/>
              <a:t>into the PT-JPL evapotranspiration </a:t>
            </a:r>
            <a:r>
              <a:rPr lang="en-US" sz="2800" dirty="0"/>
              <a:t>(ET) algorithm to create ET outputs. </a:t>
            </a:r>
            <a:r>
              <a:rPr lang="en-US" sz="2800" dirty="0" smtClean="0"/>
              <a:t>This daily ET product will be post-processed and served to a web interface. Our pipeline is coordinated by a master python script automating the flow from process to process.</a:t>
            </a:r>
          </a:p>
          <a:p>
            <a:r>
              <a:rPr lang="en-US" sz="2800" dirty="0" smtClean="0"/>
              <a:t> </a:t>
            </a:r>
          </a:p>
        </p:txBody>
      </p:sp>
      <p:sp>
        <p:nvSpPr>
          <p:cNvPr id="6" name="Text Placeholder 16"/>
          <p:cNvSpPr txBox="1">
            <a:spLocks/>
          </p:cNvSpPr>
          <p:nvPr/>
        </p:nvSpPr>
        <p:spPr>
          <a:xfrm>
            <a:off x="914400" y="6243411"/>
            <a:ext cx="16916400" cy="5760720"/>
          </a:xfrm>
          <a:prstGeom prst="rect">
            <a:avLst/>
          </a:prstGeom>
        </p:spPr>
        <p:txBody>
          <a:bodyPr numCol="2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5" name="Text Placeholder 16"/>
          <p:cNvSpPr txBox="1">
            <a:spLocks/>
          </p:cNvSpPr>
          <p:nvPr/>
        </p:nvSpPr>
        <p:spPr>
          <a:xfrm>
            <a:off x="18288000" y="6243411"/>
            <a:ext cx="8229600" cy="4589080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2800" dirty="0" smtClean="0"/>
              <a:t>Automate MODIS &amp; NCEP acquisition and processing.</a:t>
            </a:r>
          </a:p>
          <a:p>
            <a:pPr marL="347663" indent="-347663"/>
            <a:r>
              <a:rPr lang="en-US" sz="2800" dirty="0" smtClean="0"/>
              <a:t>Streamline the PT-JPL evapotranspiration (ET) product through an automated system which generates and delivers ET to the New Mexico Office of the State Engineer .</a:t>
            </a:r>
          </a:p>
          <a:p>
            <a:pPr marL="347663" indent="-347663"/>
            <a:r>
              <a:rPr lang="en-US" sz="2800" dirty="0" smtClean="0"/>
              <a:t>Disseminate products to decision-makers in the ranching, water resources, drought assessment and fire-response communities in the Eastern Plains Region of New Mexico through an easily-accessed online interface.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5510709"/>
            <a:ext cx="1691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Abstract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288000" y="5504988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Objectives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11374639"/>
            <a:ext cx="1691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Methodology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7999" y="1094385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Study Area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288000" y="21689148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Earth Observations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1551" y="21592505"/>
            <a:ext cx="6349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Results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38800" y="25822233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288000" y="29939101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Acknowledgements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52725" y="31702715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Project Partners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26938" y="2919059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Team Members</a:t>
            </a:r>
          </a:p>
        </p:txBody>
      </p:sp>
      <p:sp>
        <p:nvSpPr>
          <p:cNvPr id="32" name="Team Members"/>
          <p:cNvSpPr txBox="1">
            <a:spLocks/>
          </p:cNvSpPr>
          <p:nvPr/>
        </p:nvSpPr>
        <p:spPr>
          <a:xfrm>
            <a:off x="914400" y="4148884"/>
            <a:ext cx="25603200" cy="950976"/>
          </a:xfrm>
          <a:prstGeom prst="rect">
            <a:avLst/>
          </a:prstGeom>
        </p:spPr>
        <p:txBody>
          <a:bodyPr anchor="t"/>
          <a:lstStyle>
            <a:lvl1pPr marL="0" indent="0" algn="ctr" defTabSz="2743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Trevor McDonald (Project Lead), Gregory Halverson</a:t>
            </a:r>
          </a:p>
          <a:p>
            <a:r>
              <a:rPr lang="en-US" sz="2400" dirty="0" smtClean="0"/>
              <a:t>NASA Jet Propulsion Laboratory Fall 2015</a:t>
            </a:r>
          </a:p>
          <a:p>
            <a:r>
              <a:rPr lang="en-US" sz="2400" dirty="0" smtClean="0"/>
              <a:t>NASA </a:t>
            </a:r>
            <a:r>
              <a:rPr lang="en-US" sz="2400" dirty="0"/>
              <a:t>DEVELOP National Program at NASA Jet Propulsion Laboratory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 descr="06_Aqu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572" y="23121260"/>
            <a:ext cx="3490816" cy="1828800"/>
          </a:xfrm>
          <a:prstGeom prst="rect">
            <a:avLst/>
          </a:prstGeom>
        </p:spPr>
      </p:pic>
      <p:pic>
        <p:nvPicPr>
          <p:cNvPr id="18" name="Picture 17" descr="05_Terr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102" y="22761777"/>
            <a:ext cx="3048000" cy="2294467"/>
          </a:xfrm>
          <a:prstGeom prst="rect">
            <a:avLst/>
          </a:prstGeom>
        </p:spPr>
      </p:pic>
      <p:sp>
        <p:nvSpPr>
          <p:cNvPr id="53" name="Text Placeholder 16"/>
          <p:cNvSpPr txBox="1">
            <a:spLocks/>
          </p:cNvSpPr>
          <p:nvPr/>
        </p:nvSpPr>
        <p:spPr>
          <a:xfrm>
            <a:off x="19431000" y="24836604"/>
            <a:ext cx="6654800" cy="728496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Terra	            Aqua</a:t>
            </a:r>
          </a:p>
        </p:txBody>
      </p:sp>
      <p:pic>
        <p:nvPicPr>
          <p:cNvPr id="20" name="Picture 19" descr="NM_StudyAre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801" y="11532042"/>
            <a:ext cx="7772400" cy="10058400"/>
          </a:xfrm>
          <a:prstGeom prst="rect">
            <a:avLst/>
          </a:prstGeom>
        </p:spPr>
      </p:pic>
      <p:sp>
        <p:nvSpPr>
          <p:cNvPr id="83" name="Text Placeholder 16"/>
          <p:cNvSpPr txBox="1">
            <a:spLocks/>
          </p:cNvSpPr>
          <p:nvPr/>
        </p:nvSpPr>
        <p:spPr>
          <a:xfrm>
            <a:off x="12722564" y="22438006"/>
            <a:ext cx="4442882" cy="6272446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Modeled </a:t>
            </a:r>
            <a:r>
              <a:rPr lang="en-US" sz="2800" dirty="0"/>
              <a:t>Evapotranspiration (</a:t>
            </a:r>
            <a:r>
              <a:rPr lang="en-US" sz="2800" dirty="0" smtClean="0"/>
              <a:t>ET), </a:t>
            </a:r>
            <a:r>
              <a:rPr lang="en-US" sz="2800" dirty="0"/>
              <a:t>b</a:t>
            </a:r>
            <a:r>
              <a:rPr lang="en-US" sz="2800" dirty="0" smtClean="0"/>
              <a:t>lue </a:t>
            </a:r>
            <a:r>
              <a:rPr lang="en-US" sz="2800" dirty="0"/>
              <a:t>indicates high ET while brown indicates low ET. ET was derived using </a:t>
            </a:r>
            <a:r>
              <a:rPr lang="en-US" sz="2800" dirty="0" smtClean="0"/>
              <a:t>PT-JPL model derived from NCEP and MODIS </a:t>
            </a:r>
            <a:r>
              <a:rPr lang="en-US" sz="2800" dirty="0"/>
              <a:t>data. </a:t>
            </a:r>
            <a:endParaRPr lang="en-US" sz="2800" dirty="0" smtClean="0"/>
          </a:p>
          <a:p>
            <a:r>
              <a:rPr lang="en-US" sz="2800" dirty="0" smtClean="0"/>
              <a:t>Image </a:t>
            </a:r>
            <a:r>
              <a:rPr lang="en-US" sz="2800" dirty="0"/>
              <a:t>Credit: New Mexico Agriculture and Water Team. </a:t>
            </a:r>
            <a:endParaRPr lang="en-US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4" y="28998783"/>
            <a:ext cx="7682345" cy="5761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US_WebInterface_DRAF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6" y="22408402"/>
            <a:ext cx="12001799" cy="627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0" name="Rectangle 79"/>
          <p:cNvSpPr/>
          <p:nvPr/>
        </p:nvSpPr>
        <p:spPr>
          <a:xfrm>
            <a:off x="6022926" y="19035507"/>
            <a:ext cx="3822568" cy="1288328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Evapotranspiration Model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 ancillary data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Matlab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matrices in parallel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039054" y="16282874"/>
            <a:ext cx="3506771" cy="92382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Acquisition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 source data products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6835236" y="17673328"/>
            <a:ext cx="1772240" cy="857839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 Ancillary Data</a:t>
            </a:r>
          </a:p>
        </p:txBody>
      </p:sp>
      <p:sp>
        <p:nvSpPr>
          <p:cNvPr id="84" name="Down Arrow 83"/>
          <p:cNvSpPr/>
          <p:nvPr/>
        </p:nvSpPr>
        <p:spPr>
          <a:xfrm rot="10800000">
            <a:off x="7513968" y="18597764"/>
            <a:ext cx="414779" cy="320512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Down Arrow 84"/>
          <p:cNvSpPr/>
          <p:nvPr/>
        </p:nvSpPr>
        <p:spPr>
          <a:xfrm rot="10800000">
            <a:off x="7513966" y="17284467"/>
            <a:ext cx="414779" cy="320512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9982114" y="17391063"/>
            <a:ext cx="3775476" cy="132289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Preprocessing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 layer from source product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Subset,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reproject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resample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Convert data to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Matlab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matrices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1473662" y="19232960"/>
            <a:ext cx="1305939" cy="952105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Ancillary Data</a:t>
            </a:r>
          </a:p>
        </p:txBody>
      </p:sp>
      <p:sp>
        <p:nvSpPr>
          <p:cNvPr id="88" name="Down Arrow 87"/>
          <p:cNvSpPr/>
          <p:nvPr/>
        </p:nvSpPr>
        <p:spPr>
          <a:xfrm rot="2579295">
            <a:off x="12833187" y="18996902"/>
            <a:ext cx="414779" cy="320512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Down Arrow 88"/>
          <p:cNvSpPr/>
          <p:nvPr/>
        </p:nvSpPr>
        <p:spPr>
          <a:xfrm rot="5400000">
            <a:off x="10412181" y="19107234"/>
            <a:ext cx="414779" cy="1274913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1239543" y="16249378"/>
            <a:ext cx="1372052" cy="867266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Source Data</a:t>
            </a:r>
          </a:p>
        </p:txBody>
      </p:sp>
      <p:sp>
        <p:nvSpPr>
          <p:cNvPr id="91" name="Down Arrow 90"/>
          <p:cNvSpPr/>
          <p:nvPr/>
        </p:nvSpPr>
        <p:spPr>
          <a:xfrm rot="18645005">
            <a:off x="12759716" y="16956388"/>
            <a:ext cx="414779" cy="320512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Down Arrow 91"/>
          <p:cNvSpPr/>
          <p:nvPr/>
        </p:nvSpPr>
        <p:spPr>
          <a:xfrm rot="16200000">
            <a:off x="10191538" y="16011304"/>
            <a:ext cx="414779" cy="1306731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Down Arrow 92"/>
          <p:cNvSpPr/>
          <p:nvPr/>
        </p:nvSpPr>
        <p:spPr>
          <a:xfrm rot="5400000">
            <a:off x="5537418" y="19660799"/>
            <a:ext cx="414779" cy="320512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013268" y="17008750"/>
            <a:ext cx="2328761" cy="198905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Postprocessing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Convert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Matlab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matrices to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GeoTiff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Discard processed source data</a:t>
            </a:r>
          </a:p>
        </p:txBody>
      </p:sp>
      <p:sp>
        <p:nvSpPr>
          <p:cNvPr id="95" name="Cloud 94"/>
          <p:cNvSpPr/>
          <p:nvPr/>
        </p:nvSpPr>
        <p:spPr>
          <a:xfrm>
            <a:off x="9409236" y="14136711"/>
            <a:ext cx="3160459" cy="162141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Sources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NCEP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LAADS</a:t>
            </a:r>
          </a:p>
        </p:txBody>
      </p:sp>
      <p:sp>
        <p:nvSpPr>
          <p:cNvPr id="96" name="Down Arrow 95"/>
          <p:cNvSpPr/>
          <p:nvPr/>
        </p:nvSpPr>
        <p:spPr>
          <a:xfrm rot="2666107">
            <a:off x="9262576" y="15554151"/>
            <a:ext cx="414779" cy="649742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Cloud 96"/>
          <p:cNvSpPr/>
          <p:nvPr/>
        </p:nvSpPr>
        <p:spPr>
          <a:xfrm>
            <a:off x="5664620" y="14168635"/>
            <a:ext cx="3160459" cy="162141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Interface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GeoTiffs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displayed using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GeoServer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3425211" y="19537301"/>
            <a:ext cx="2063050" cy="952105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Evapotranspiration Data</a:t>
            </a:r>
          </a:p>
        </p:txBody>
      </p:sp>
      <p:sp>
        <p:nvSpPr>
          <p:cNvPr id="99" name="Down Arrow 98"/>
          <p:cNvSpPr/>
          <p:nvPr/>
        </p:nvSpPr>
        <p:spPr>
          <a:xfrm rot="10800000">
            <a:off x="4262711" y="19115634"/>
            <a:ext cx="414779" cy="320512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3018796" y="15431331"/>
            <a:ext cx="2063050" cy="952105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Evapotranspiration Data</a:t>
            </a:r>
          </a:p>
        </p:txBody>
      </p:sp>
      <p:sp>
        <p:nvSpPr>
          <p:cNvPr id="101" name="Down Arrow 100"/>
          <p:cNvSpPr/>
          <p:nvPr/>
        </p:nvSpPr>
        <p:spPr>
          <a:xfrm rot="10800000">
            <a:off x="4249347" y="16540551"/>
            <a:ext cx="414779" cy="320512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Down Arrow 101"/>
          <p:cNvSpPr/>
          <p:nvPr/>
        </p:nvSpPr>
        <p:spPr>
          <a:xfrm rot="13703767">
            <a:off x="5245136" y="15417889"/>
            <a:ext cx="414779" cy="320512"/>
          </a:xfrm>
          <a:prstGeom prst="downArrow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ter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5AADB"/>
      </a:accent1>
      <a:accent2>
        <a:srgbClr val="8992C8"/>
      </a:accent2>
      <a:accent3>
        <a:srgbClr val="9879B7"/>
      </a:accent3>
      <a:accent4>
        <a:srgbClr val="FFE07F"/>
      </a:accent4>
      <a:accent5>
        <a:srgbClr val="FDC760"/>
      </a:accent5>
      <a:accent6>
        <a:srgbClr val="FBAE40"/>
      </a:accent6>
      <a:hlink>
        <a:srgbClr val="75AADB"/>
      </a:hlink>
      <a:folHlink>
        <a:srgbClr val="75AADB"/>
      </a:folHlink>
    </a:clrScheme>
    <a:fontScheme name="DEVELOP_poster">
      <a:majorFont>
        <a:latin typeface="Century Gothic"/>
        <a:ea typeface=""/>
        <a:cs typeface=""/>
      </a:majorFont>
      <a:minorFont>
        <a:latin typeface="Garamon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2272</TotalTime>
  <Words>434</Words>
  <Application>Microsoft Office PowerPoint</Application>
  <PresentationFormat>Custom</PresentationFormat>
  <Paragraphs>54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Questrial</vt:lpstr>
      <vt:lpstr>Arial</vt:lpstr>
      <vt:lpstr>Calibri</vt:lpstr>
      <vt:lpstr>Century Gothic</vt:lpstr>
      <vt:lpstr>Garamond</vt:lpstr>
      <vt:lpstr>Webdings</vt:lpstr>
      <vt:lpstr>Office Theme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Gregory Halverson</cp:lastModifiedBy>
  <cp:revision>157</cp:revision>
  <dcterms:created xsi:type="dcterms:W3CDTF">2015-06-02T14:58:58Z</dcterms:created>
  <dcterms:modified xsi:type="dcterms:W3CDTF">2015-10-16T18:20:38Z</dcterms:modified>
</cp:coreProperties>
</file>