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89" r:id="rId2"/>
    <p:sldMasterId id="2147483682" r:id="rId3"/>
  </p:sldMasterIdLst>
  <p:handoutMasterIdLst>
    <p:handoutMasterId r:id="rId8"/>
  </p:handoutMasterIdLst>
  <p:sldIdLst>
    <p:sldId id="260" r:id="rId4"/>
    <p:sldId id="261" r:id="rId5"/>
    <p:sldId id="258" r:id="rId6"/>
    <p:sldId id="259" r:id="rId7"/>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6F99"/>
    <a:srgbClr val="8A5A9A"/>
    <a:srgbClr val="DB6B2D"/>
    <a:srgbClr val="9DB23F"/>
    <a:srgbClr val="68A579"/>
    <a:srgbClr val="BA3A50"/>
    <a:srgbClr val="5372B3"/>
    <a:srgbClr val="355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30" d="100"/>
          <a:sy n="130" d="100"/>
        </p:scale>
        <p:origin x="77" y="-787"/>
      </p:cViewPr>
      <p:guideLst/>
    </p:cSldViewPr>
  </p:slideViewPr>
  <p:notesTextViewPr>
    <p:cViewPr>
      <p:scale>
        <a:sx n="1" d="1"/>
        <a:sy n="1" d="1"/>
      </p:scale>
      <p:origin x="0" y="0"/>
    </p:cViewPr>
  </p:notesTextViewPr>
  <p:notesViewPr>
    <p:cSldViewPr snapToGrid="0" showGuides="1">
      <p:cViewPr varScale="1">
        <p:scale>
          <a:sx n="65" d="100"/>
          <a:sy n="65" d="100"/>
        </p:scale>
        <p:origin x="2299"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9AA6E7-1F5F-44B3-8B01-50336A6711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FEC977B-724C-442A-A64C-2779F2311E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535A6A-63C4-4641-9A55-B44B6A732635}" type="datetimeFigureOut">
              <a:rPr lang="en-US" smtClean="0"/>
              <a:t>6/2/2022</a:t>
            </a:fld>
            <a:endParaRPr lang="en-US"/>
          </a:p>
        </p:txBody>
      </p:sp>
      <p:sp>
        <p:nvSpPr>
          <p:cNvPr id="4" name="Footer Placeholder 3">
            <a:extLst>
              <a:ext uri="{FF2B5EF4-FFF2-40B4-BE49-F238E27FC236}">
                <a16:creationId xmlns:a16="http://schemas.microsoft.com/office/drawing/2014/main" id="{72A88B7F-D441-425A-BAC3-7EF8EF4EBA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3D71DD3-7056-4D44-9D27-6629C73CDC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6279C4-DEB8-4A87-94A2-C433C184E1E8}" type="slidenum">
              <a:rPr lang="en-US" smtClean="0"/>
              <a:t>‹#›</a:t>
            </a:fld>
            <a:endParaRPr lang="en-US"/>
          </a:p>
        </p:txBody>
      </p:sp>
    </p:spTree>
    <p:extLst>
      <p:ext uri="{BB962C8B-B14F-4D97-AF65-F5344CB8AC3E}">
        <p14:creationId xmlns:p14="http://schemas.microsoft.com/office/powerpoint/2010/main" val="14814235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9.jp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Tree>
    <p:extLst>
      <p:ext uri="{BB962C8B-B14F-4D97-AF65-F5344CB8AC3E}">
        <p14:creationId xmlns:p14="http://schemas.microsoft.com/office/powerpoint/2010/main" val="184495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5" name="Rectangle 4">
            <a:extLst>
              <a:ext uri="{FF2B5EF4-FFF2-40B4-BE49-F238E27FC236}">
                <a16:creationId xmlns:a16="http://schemas.microsoft.com/office/drawing/2014/main" id="{383140B5-BECE-4A23-BF6B-A1FAFDDD5E7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21EB65-FABF-4525-91FA-5C389279AD93}"/>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7" name="Picture 6" descr="QR Code for the NASA Applied Science Website&#10;&#10;https://appliedsciences.nasa.gov/nasadevelop">
            <a:extLst>
              <a:ext uri="{FF2B5EF4-FFF2-40B4-BE49-F238E27FC236}">
                <a16:creationId xmlns:a16="http://schemas.microsoft.com/office/drawing/2014/main" id="{9CAF359A-C038-43E4-9510-8CE695818F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8" name="TextBox 7">
            <a:extLst>
              <a:ext uri="{FF2B5EF4-FFF2-40B4-BE49-F238E27FC236}">
                <a16:creationId xmlns:a16="http://schemas.microsoft.com/office/drawing/2014/main" id="{718828C0-6806-416E-9FE2-F0AD59AF9257}"/>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9" name="Picture 8">
            <a:extLst>
              <a:ext uri="{FF2B5EF4-FFF2-40B4-BE49-F238E27FC236}">
                <a16:creationId xmlns:a16="http://schemas.microsoft.com/office/drawing/2014/main" id="{737696E9-AC3B-405A-BF0A-CF486860A321}"/>
              </a:ext>
            </a:extLst>
          </p:cNvPr>
          <p:cNvPicPr>
            <a:picLocks noChangeAspect="1"/>
          </p:cNvPicPr>
          <p:nvPr userDrawn="1"/>
        </p:nvPicPr>
        <p:blipFill>
          <a:blip r:embed="rId5"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11" name="Straight Connector 10">
            <a:extLst>
              <a:ext uri="{FF2B5EF4-FFF2-40B4-BE49-F238E27FC236}">
                <a16:creationId xmlns:a16="http://schemas.microsoft.com/office/drawing/2014/main" id="{9CC96D83-68AD-4236-AF76-66B00D7BCCF9}"/>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Graphic 11" descr="Internet with solid fill">
            <a:extLst>
              <a:ext uri="{FF2B5EF4-FFF2-40B4-BE49-F238E27FC236}">
                <a16:creationId xmlns:a16="http://schemas.microsoft.com/office/drawing/2014/main" id="{DDAFC882-5D7E-4310-ABE9-A3BF5E6A350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387846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 Outside - Guides/Notes">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0F34F4DA-C993-4B07-B444-35E1EE3344F6}"/>
              </a:ext>
            </a:extLst>
          </p:cNvPr>
          <p:cNvSpPr/>
          <p:nvPr userDrawn="1"/>
        </p:nvSpPr>
        <p:spPr>
          <a:xfrm>
            <a:off x="3315956"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3C7CE75-308C-4D47-9A65-79C12D6DE56A}"/>
              </a:ext>
            </a:extLst>
          </p:cNvPr>
          <p:cNvSpPr txBox="1"/>
          <p:nvPr userDrawn="1"/>
        </p:nvSpPr>
        <p:spPr>
          <a:xfrm>
            <a:off x="3511870" y="6758471"/>
            <a:ext cx="3034660" cy="564257"/>
          </a:xfrm>
          <a:prstGeom prst="rect">
            <a:avLst/>
          </a:prstGeom>
          <a:noFill/>
        </p:spPr>
        <p:txBody>
          <a:bodyPr wrap="square" rtlCol="0">
            <a:spAutoFit/>
          </a:bodyPr>
          <a:lstStyle/>
          <a:p>
            <a:pPr marR="0" algn="l" rtl="0"/>
            <a:r>
              <a:rPr lang="en-US" b="1" i="0" u="none" strike="noStrike" baseline="30000" dirty="0">
                <a:solidFill>
                  <a:schemeClr val="bg1"/>
                </a:solidFill>
                <a:latin typeface="Century Gothic" panose="020B0502020202020204" pitchFamily="34" charset="0"/>
              </a:rPr>
              <a:t>Have Questions?</a:t>
            </a:r>
          </a:p>
          <a:p>
            <a:pPr marR="0" algn="l" rtl="0"/>
            <a:r>
              <a:rPr lang="en-US" sz="1400" b="0" i="0" u="none" strike="noStrike" baseline="30000" dirty="0">
                <a:solidFill>
                  <a:schemeClr val="bg1"/>
                </a:solidFill>
                <a:latin typeface="Garamond" panose="02020404030301010803" pitchFamily="18" charset="0"/>
              </a:rPr>
              <a:t>Please contact us with any questions about the program at </a:t>
            </a:r>
            <a:r>
              <a:rPr lang="en-US" sz="1400" b="1" i="0" u="none" strike="noStrike" baseline="30000" dirty="0">
                <a:solidFill>
                  <a:schemeClr val="bg1"/>
                </a:solidFill>
                <a:latin typeface="Garamond" panose="02020404030301010803" pitchFamily="18" charset="0"/>
              </a:rPr>
              <a:t>NASA-DL-DEVELOP@mail.nasa.gov.</a:t>
            </a:r>
          </a:p>
        </p:txBody>
      </p:sp>
      <p:pic>
        <p:nvPicPr>
          <p:cNvPr id="16" name="Picture 15" descr="Logo&#10;&#10;Description automatically generated">
            <a:extLst>
              <a:ext uri="{FF2B5EF4-FFF2-40B4-BE49-F238E27FC236}">
                <a16:creationId xmlns:a16="http://schemas.microsoft.com/office/drawing/2014/main" id="{22F08100-A67A-4E91-8D55-59589DC12C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5636" y="6153441"/>
            <a:ext cx="483892" cy="489660"/>
          </a:xfrm>
          <a:prstGeom prst="rect">
            <a:avLst/>
          </a:prstGeom>
        </p:spPr>
      </p:pic>
      <p:sp>
        <p:nvSpPr>
          <p:cNvPr id="9" name="TextBox 8">
            <a:extLst>
              <a:ext uri="{FF2B5EF4-FFF2-40B4-BE49-F238E27FC236}">
                <a16:creationId xmlns:a16="http://schemas.microsoft.com/office/drawing/2014/main" id="{B65CE761-6CE7-40B7-B3A5-4D505076E29D}"/>
              </a:ext>
            </a:extLst>
          </p:cNvPr>
          <p:cNvSpPr txBox="1"/>
          <p:nvPr userDrawn="1"/>
        </p:nvSpPr>
        <p:spPr>
          <a:xfrm>
            <a:off x="3511871" y="7309488"/>
            <a:ext cx="1054034" cy="215444"/>
          </a:xfrm>
          <a:prstGeom prst="rect">
            <a:avLst/>
          </a:prstGeom>
          <a:noFill/>
        </p:spPr>
        <p:txBody>
          <a:bodyPr wrap="square">
            <a:spAutoFit/>
          </a:bodyPr>
          <a:lstStyle/>
          <a:p>
            <a:pPr marR="0" algn="l" rtl="0"/>
            <a:r>
              <a:rPr lang="en-US" sz="1200" b="1" i="0" u="none" strike="noStrike" baseline="30000" dirty="0">
                <a:solidFill>
                  <a:schemeClr val="bg1"/>
                </a:solidFill>
                <a:latin typeface="HelveticaNeueLT Std" panose="020B0804020202020204" pitchFamily="34" charset="0"/>
              </a:rPr>
              <a:t>www.nasa.gov</a:t>
            </a:r>
          </a:p>
        </p:txBody>
      </p:sp>
      <p:sp>
        <p:nvSpPr>
          <p:cNvPr id="10" name="TextBox 9">
            <a:extLst>
              <a:ext uri="{FF2B5EF4-FFF2-40B4-BE49-F238E27FC236}">
                <a16:creationId xmlns:a16="http://schemas.microsoft.com/office/drawing/2014/main" id="{C4AC9420-89B5-4306-A133-A8D2C5A10C3A}"/>
              </a:ext>
            </a:extLst>
          </p:cNvPr>
          <p:cNvSpPr txBox="1"/>
          <p:nvPr userDrawn="1"/>
        </p:nvSpPr>
        <p:spPr>
          <a:xfrm>
            <a:off x="3511870" y="7473433"/>
            <a:ext cx="1065795" cy="194925"/>
          </a:xfrm>
          <a:prstGeom prst="rect">
            <a:avLst/>
          </a:prstGeom>
          <a:noFill/>
        </p:spPr>
        <p:txBody>
          <a:bodyPr wrap="square">
            <a:spAutoFit/>
          </a:bodyPr>
          <a:lstStyle/>
          <a:p>
            <a:pPr marR="0" algn="l" rtl="0"/>
            <a:r>
              <a:rPr lang="en-US" sz="1000" b="0" i="0" u="none" strike="noStrike" baseline="30000" dirty="0">
                <a:solidFill>
                  <a:schemeClr val="bg1"/>
                </a:solidFill>
                <a:latin typeface="Helvetica" pitchFamily="2" charset="0"/>
              </a:rPr>
              <a:t>NP-0000-00-000-LaRC</a:t>
            </a:r>
          </a:p>
        </p:txBody>
      </p:sp>
      <p:sp>
        <p:nvSpPr>
          <p:cNvPr id="12" name="Rectangle 11">
            <a:extLst>
              <a:ext uri="{FF2B5EF4-FFF2-40B4-BE49-F238E27FC236}">
                <a16:creationId xmlns:a16="http://schemas.microsoft.com/office/drawing/2014/main" id="{5F43F53B-BCB2-4772-816D-805A57515EDD}"/>
              </a:ext>
            </a:extLst>
          </p:cNvPr>
          <p:cNvSpPr/>
          <p:nvPr userDrawn="1"/>
        </p:nvSpPr>
        <p:spPr>
          <a:xfrm>
            <a:off x="6682154" y="1055077"/>
            <a:ext cx="3390851" cy="6390752"/>
          </a:xfrm>
          <a:prstGeom prst="rect">
            <a:avLst/>
          </a:prstGeom>
          <a:blipFill dpi="0" rotWithShape="1">
            <a:blip r:embed="rId4">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09F67C0-660C-4112-9750-B9317FCE2F72}"/>
              </a:ext>
            </a:extLst>
          </p:cNvPr>
          <p:cNvSpPr txBox="1"/>
          <p:nvPr userDrawn="1"/>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3550A7"/>
                </a:solidFill>
                <a:latin typeface="Garamond" panose="02020404030301010803" pitchFamily="18" charset="0"/>
              </a:rPr>
              <a:t>(Garamond, 14 pt.)</a:t>
            </a:r>
          </a:p>
        </p:txBody>
      </p:sp>
      <p:sp>
        <p:nvSpPr>
          <p:cNvPr id="14" name="TextBox 13">
            <a:extLst>
              <a:ext uri="{FF2B5EF4-FFF2-40B4-BE49-F238E27FC236}">
                <a16:creationId xmlns:a16="http://schemas.microsoft.com/office/drawing/2014/main" id="{9D59F868-AC97-41EB-A770-927C4ED9BF30}"/>
              </a:ext>
            </a:extLst>
          </p:cNvPr>
          <p:cNvSpPr txBox="1"/>
          <p:nvPr userDrawn="1"/>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 </a:t>
            </a:r>
          </a:p>
          <a:p>
            <a:r>
              <a:rPr lang="en-US" sz="1400" dirty="0">
                <a:solidFill>
                  <a:srgbClr val="3550A7"/>
                </a:solidFill>
                <a:latin typeface="Garamond" panose="02020404030301010803" pitchFamily="18" charset="0"/>
              </a:rPr>
              <a:t>(Garamond, 14 pt.)</a:t>
            </a:r>
          </a:p>
        </p:txBody>
      </p:sp>
      <p:sp>
        <p:nvSpPr>
          <p:cNvPr id="17" name="TextBox 16">
            <a:extLst>
              <a:ext uri="{FF2B5EF4-FFF2-40B4-BE49-F238E27FC236}">
                <a16:creationId xmlns:a16="http://schemas.microsoft.com/office/drawing/2014/main" id="{A8096725-0E92-4B8B-90B0-0CD3C82FF08F}"/>
              </a:ext>
            </a:extLst>
          </p:cNvPr>
          <p:cNvSpPr txBox="1"/>
          <p:nvPr userDrawn="1"/>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18" name="Group 17">
            <a:extLst>
              <a:ext uri="{FF2B5EF4-FFF2-40B4-BE49-F238E27FC236}">
                <a16:creationId xmlns:a16="http://schemas.microsoft.com/office/drawing/2014/main" id="{7688D4AF-B170-480F-8651-FC565B3F5F42}"/>
              </a:ext>
            </a:extLst>
          </p:cNvPr>
          <p:cNvGrpSpPr/>
          <p:nvPr userDrawn="1"/>
        </p:nvGrpSpPr>
        <p:grpSpPr>
          <a:xfrm>
            <a:off x="6682154" y="7135776"/>
            <a:ext cx="3390851" cy="663192"/>
            <a:chOff x="6682154" y="7135776"/>
            <a:chExt cx="3390851" cy="663192"/>
          </a:xfrm>
        </p:grpSpPr>
        <p:sp>
          <p:nvSpPr>
            <p:cNvPr id="19" name="Rectangle 5">
              <a:extLst>
                <a:ext uri="{FF2B5EF4-FFF2-40B4-BE49-F238E27FC236}">
                  <a16:creationId xmlns:a16="http://schemas.microsoft.com/office/drawing/2014/main" id="{2C8D8C39-7C89-455A-84A7-58705E0E4CE5}"/>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6538D041-0BFB-4CC0-8220-B790A0F76B6A}"/>
                </a:ext>
              </a:extLst>
            </p:cNvPr>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4" name="TextBox 23">
            <a:extLst>
              <a:ext uri="{FF2B5EF4-FFF2-40B4-BE49-F238E27FC236}">
                <a16:creationId xmlns:a16="http://schemas.microsoft.com/office/drawing/2014/main" id="{5A05C3B2-C8C7-446A-8C29-1E358D5FDA18}"/>
              </a:ext>
            </a:extLst>
          </p:cNvPr>
          <p:cNvSpPr txBox="1"/>
          <p:nvPr userDrawn="1"/>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
        <p:nvSpPr>
          <p:cNvPr id="25" name="TextBox 24">
            <a:extLst>
              <a:ext uri="{FF2B5EF4-FFF2-40B4-BE49-F238E27FC236}">
                <a16:creationId xmlns:a16="http://schemas.microsoft.com/office/drawing/2014/main" id="{6533D271-40E8-4CCE-8F8E-28EC76BF4841}"/>
              </a:ext>
            </a:extLst>
          </p:cNvPr>
          <p:cNvSpPr txBox="1"/>
          <p:nvPr userDrawn="1"/>
        </p:nvSpPr>
        <p:spPr>
          <a:xfrm>
            <a:off x="6779470" y="4182773"/>
            <a:ext cx="3095258" cy="2385268"/>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sp>
        <p:nvSpPr>
          <p:cNvPr id="2" name="TextBox 1">
            <a:extLst>
              <a:ext uri="{FF2B5EF4-FFF2-40B4-BE49-F238E27FC236}">
                <a16:creationId xmlns:a16="http://schemas.microsoft.com/office/drawing/2014/main" id="{A2132B51-9408-461D-BA4D-B95514CF76E3}"/>
              </a:ext>
            </a:extLst>
          </p:cNvPr>
          <p:cNvSpPr txBox="1"/>
          <p:nvPr userDrawn="1"/>
        </p:nvSpPr>
        <p:spPr>
          <a:xfrm rot="21233978">
            <a:off x="7489156" y="6734689"/>
            <a:ext cx="1563931" cy="369332"/>
          </a:xfrm>
          <a:prstGeom prst="rect">
            <a:avLst/>
          </a:prstGeom>
          <a:solidFill>
            <a:schemeClr val="bg1"/>
          </a:solidFill>
        </p:spPr>
        <p:txBody>
          <a:bodyPr wrap="square" rtlCol="0">
            <a:spAutoFit/>
          </a:bodyPr>
          <a:lstStyle/>
          <a:p>
            <a:r>
              <a:rPr lang="en-US" sz="1800" b="1" dirty="0">
                <a:solidFill>
                  <a:srgbClr val="FF0000"/>
                </a:solidFill>
              </a:rPr>
              <a:t>**EXAMPLE**</a:t>
            </a:r>
          </a:p>
        </p:txBody>
      </p:sp>
      <p:sp>
        <p:nvSpPr>
          <p:cNvPr id="3" name="TextBox 2">
            <a:extLst>
              <a:ext uri="{FF2B5EF4-FFF2-40B4-BE49-F238E27FC236}">
                <a16:creationId xmlns:a16="http://schemas.microsoft.com/office/drawing/2014/main" id="{136B08EE-5658-4A30-BDC4-4CDF6BD84404}"/>
              </a:ext>
            </a:extLst>
          </p:cNvPr>
          <p:cNvSpPr txBox="1"/>
          <p:nvPr userDrawn="1"/>
        </p:nvSpPr>
        <p:spPr>
          <a:xfrm>
            <a:off x="6779470" y="3207234"/>
            <a:ext cx="3095258" cy="815608"/>
          </a:xfrm>
          <a:prstGeom prst="rect">
            <a:avLst/>
          </a:prstGeom>
          <a:solidFill>
            <a:schemeClr val="bg1"/>
          </a:solidFill>
          <a:ln w="25400">
            <a:solidFill>
              <a:srgbClr val="FF0000"/>
            </a:solidFill>
          </a:ln>
        </p:spPr>
        <p:txBody>
          <a:bodyPr wrap="square" rtlCol="0">
            <a:spAutoFit/>
          </a:bodyPr>
          <a:lstStyle/>
          <a:p>
            <a:r>
              <a:rPr lang="en-US" sz="1400" b="1" dirty="0"/>
              <a:t>Text Size</a:t>
            </a:r>
          </a:p>
          <a:p>
            <a:r>
              <a:rPr lang="en-US" sz="1100" dirty="0"/>
              <a:t>Short Title: Century Gothic, 40 pt., BOLD </a:t>
            </a:r>
          </a:p>
          <a:p>
            <a:r>
              <a:rPr lang="en-US" sz="1100"/>
              <a:t>Full </a:t>
            </a:r>
            <a:r>
              <a:rPr lang="en-US" sz="1100" dirty="0"/>
              <a:t>Title: Century Gothic, 20 pt., BOLD</a:t>
            </a:r>
          </a:p>
          <a:p>
            <a:r>
              <a:rPr lang="en-US" sz="1100" dirty="0"/>
              <a:t>Case: Capitalize Each Word</a:t>
            </a:r>
          </a:p>
        </p:txBody>
      </p:sp>
      <p:sp>
        <p:nvSpPr>
          <p:cNvPr id="26" name="TextBox 25">
            <a:extLst>
              <a:ext uri="{FF2B5EF4-FFF2-40B4-BE49-F238E27FC236}">
                <a16:creationId xmlns:a16="http://schemas.microsoft.com/office/drawing/2014/main" id="{058D2F26-9A16-41A0-BEA8-337C5507155E}"/>
              </a:ext>
            </a:extLst>
          </p:cNvPr>
          <p:cNvSpPr txBox="1"/>
          <p:nvPr userDrawn="1"/>
        </p:nvSpPr>
        <p:spPr>
          <a:xfrm>
            <a:off x="1718410" y="7122620"/>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
        <p:nvSpPr>
          <p:cNvPr id="28" name="TextBox 27">
            <a:extLst>
              <a:ext uri="{FF2B5EF4-FFF2-40B4-BE49-F238E27FC236}">
                <a16:creationId xmlns:a16="http://schemas.microsoft.com/office/drawing/2014/main" id="{09AF0848-9192-475F-9C6C-28C0D07F1921}"/>
              </a:ext>
            </a:extLst>
          </p:cNvPr>
          <p:cNvSpPr txBox="1"/>
          <p:nvPr userDrawn="1"/>
        </p:nvSpPr>
        <p:spPr>
          <a:xfrm>
            <a:off x="1718410" y="3340187"/>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3.87 x 3.13</a:t>
            </a:r>
          </a:p>
        </p:txBody>
      </p:sp>
    </p:spTree>
    <p:extLst>
      <p:ext uri="{BB962C8B-B14F-4D97-AF65-F5344CB8AC3E}">
        <p14:creationId xmlns:p14="http://schemas.microsoft.com/office/powerpoint/2010/main" val="1994496609"/>
      </p:ext>
    </p:extLst>
  </p:cSld>
  <p:clrMapOvr>
    <a:masterClrMapping/>
  </p:clrMapOvr>
  <p:extLst>
    <p:ext uri="{DCECCB84-F9BA-43D5-87BE-67443E8EF086}">
      <p15:sldGuideLst xmlns:p15="http://schemas.microsoft.com/office/powerpoint/2012/main">
        <p15:guide id="1" orient="horz" pos="4488" userDrawn="1">
          <p15:clr>
            <a:srgbClr val="FBAE40"/>
          </p15:clr>
        </p15:guide>
        <p15:guide id="2" orient="horz" pos="4632" userDrawn="1">
          <p15:clr>
            <a:srgbClr val="FBAE40"/>
          </p15:clr>
        </p15:guide>
        <p15:guide id="3" orient="horz" pos="4776" userDrawn="1">
          <p15:clr>
            <a:srgbClr val="FBAE40"/>
          </p15:clr>
        </p15:guide>
        <p15:guide id="4" pos="4872" userDrawn="1">
          <p15:clr>
            <a:srgbClr val="FBAE40"/>
          </p15:clr>
        </p15:guide>
        <p15:guide id="5" pos="5712" userDrawn="1">
          <p15:clr>
            <a:srgbClr val="FBAE40"/>
          </p15:clr>
        </p15:guide>
        <p15:guide id="6" orient="horz" pos="672" userDrawn="1">
          <p15:clr>
            <a:srgbClr val="FBAE40"/>
          </p15:clr>
        </p15:guide>
        <p15:guide id="7" pos="4200" userDrawn="1">
          <p15:clr>
            <a:srgbClr val="FBAE40"/>
          </p15:clr>
        </p15:guide>
        <p15:guide id="8" pos="2088" userDrawn="1">
          <p15:clr>
            <a:srgbClr val="FBAE40"/>
          </p15:clr>
        </p15:guide>
        <p15:guide id="9" pos="1944" userDrawn="1">
          <p15:clr>
            <a:srgbClr val="FBAE40"/>
          </p15:clr>
        </p15:guide>
        <p15:guide id="10" pos="144" userDrawn="1">
          <p15:clr>
            <a:srgbClr val="FBAE40"/>
          </p15:clr>
        </p15:guide>
        <p15:guide id="11" orient="horz" pos="4752" userDrawn="1">
          <p15:clr>
            <a:srgbClr val="FBAE40"/>
          </p15:clr>
        </p15:guide>
        <p15:guide id="12" orient="horz" pos="2520" userDrawn="1">
          <p15:clr>
            <a:srgbClr val="FBAE40"/>
          </p15:clr>
        </p15:guide>
        <p15:guide id="13" orient="horz" pos="2376" userDrawn="1">
          <p15:clr>
            <a:srgbClr val="FBAE40"/>
          </p15:clr>
        </p15:guide>
        <p15:guide id="14" orient="horz"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 Inside - Guides/Note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6526E3-AFB2-4BAD-8AE2-C23D15BECC28}"/>
              </a:ext>
            </a:extLst>
          </p:cNvPr>
          <p:cNvSpPr/>
          <p:nvPr userDrawn="1"/>
        </p:nvSpPr>
        <p:spPr>
          <a:xfrm>
            <a:off x="0" y="0"/>
            <a:ext cx="3366198" cy="7798968"/>
          </a:xfrm>
          <a:prstGeom prst="rect">
            <a:avLst/>
          </a:pr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EA5F35D-E3F8-407C-AAC3-38BA2F6293BF}"/>
              </a:ext>
            </a:extLst>
          </p:cNvPr>
          <p:cNvSpPr txBox="1"/>
          <p:nvPr userDrawn="1"/>
        </p:nvSpPr>
        <p:spPr>
          <a:xfrm>
            <a:off x="228600" y="228599"/>
            <a:ext cx="2922271" cy="4122337"/>
          </a:xfrm>
          <a:prstGeom prst="rect">
            <a:avLst/>
          </a:prstGeom>
          <a:noFill/>
          <a:ln>
            <a:noFill/>
          </a:ln>
        </p:spPr>
        <p:txBody>
          <a:bodyPr wrap="square" rtlCol="0">
            <a:noAutofit/>
          </a:bodyPr>
          <a:lstStyle/>
          <a:p>
            <a:r>
              <a:rPr lang="en-US" sz="1400" dirty="0">
                <a:solidFill>
                  <a:schemeClr val="bg1"/>
                </a:solidFill>
                <a:latin typeface="Garamond" panose="02020404030301010803" pitchFamily="18" charset="0"/>
              </a:rPr>
              <a:t>Part of NASA’s Applied Sciences Program, DEVELOP conducts feasibility studies that bridge the gap between Earth science information and society. DEVELOP works with communities and organizations to address environmental and policy concerns through 10-week projects that help both participants and partners learn more about using geospatial information. </a:t>
            </a:r>
          </a:p>
          <a:p>
            <a:pPr>
              <a:spcBef>
                <a:spcPts val="1200"/>
              </a:spcBef>
            </a:pPr>
            <a:r>
              <a:rPr lang="en-US" sz="1600" b="1" dirty="0">
                <a:solidFill>
                  <a:schemeClr val="bg1"/>
                </a:solidFill>
                <a:latin typeface="Century Gothic" panose="020B0502020202020204" pitchFamily="34" charset="0"/>
              </a:rPr>
              <a:t>Interested?</a:t>
            </a:r>
            <a:r>
              <a:rPr lang="en-US" sz="1600" b="1" dirty="0">
                <a:solidFill>
                  <a:schemeClr val="bg1"/>
                </a:solidFill>
                <a:latin typeface="Garamond" panose="02020404030301010803" pitchFamily="18" charset="0"/>
              </a:rPr>
              <a:t> </a:t>
            </a:r>
          </a:p>
          <a:p>
            <a:r>
              <a:rPr lang="en-US" sz="1400" dirty="0">
                <a:solidFill>
                  <a:schemeClr val="bg1"/>
                </a:solidFill>
                <a:latin typeface="Garamond" panose="02020404030301010803" pitchFamily="18" charset="0"/>
              </a:rPr>
              <a:t>Apply to participate at one of the DEVELOP locations. For more information on eligibility and a full list of locations, visit us online at </a:t>
            </a:r>
            <a:r>
              <a:rPr lang="en-US" sz="1400" b="1" dirty="0">
                <a:solidFill>
                  <a:schemeClr val="bg1"/>
                </a:solidFill>
                <a:latin typeface="Garamond" panose="02020404030301010803" pitchFamily="18" charset="0"/>
              </a:rPr>
              <a:t>https://appliedsciences.nasa.gov/</a:t>
            </a:r>
          </a:p>
          <a:p>
            <a:r>
              <a:rPr lang="en-US" sz="1400" b="1" dirty="0" err="1">
                <a:solidFill>
                  <a:schemeClr val="bg1"/>
                </a:solidFill>
                <a:latin typeface="Garamond" panose="02020404030301010803" pitchFamily="18" charset="0"/>
              </a:rPr>
              <a:t>nasadevelop</a:t>
            </a:r>
            <a:r>
              <a:rPr lang="en-US" sz="1400" b="1" dirty="0">
                <a:solidFill>
                  <a:schemeClr val="bg1"/>
                </a:solidFill>
                <a:latin typeface="Garamond" panose="02020404030301010803" pitchFamily="18" charset="0"/>
              </a:rPr>
              <a:t>/apply.</a:t>
            </a:r>
          </a:p>
          <a:p>
            <a:endParaRPr lang="en-US" sz="1400" dirty="0">
              <a:solidFill>
                <a:schemeClr val="bg1"/>
              </a:solidFill>
              <a:latin typeface="Garamond" panose="02020404030301010803" pitchFamily="18" charset="0"/>
            </a:endParaRPr>
          </a:p>
        </p:txBody>
      </p:sp>
      <p:pic>
        <p:nvPicPr>
          <p:cNvPr id="10" name="Graphic 9" descr="Lightbulb with solid fill">
            <a:extLst>
              <a:ext uri="{FF2B5EF4-FFF2-40B4-BE49-F238E27FC236}">
                <a16:creationId xmlns:a16="http://schemas.microsoft.com/office/drawing/2014/main" id="{C8B2BF41-E3FC-41AB-8FF7-7892F8034B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6300" y="2645664"/>
            <a:ext cx="365728" cy="365728"/>
          </a:xfrm>
          <a:prstGeom prst="rect">
            <a:avLst/>
          </a:prstGeom>
        </p:spPr>
      </p:pic>
      <p:sp>
        <p:nvSpPr>
          <p:cNvPr id="6" name="TextBox 5">
            <a:extLst>
              <a:ext uri="{FF2B5EF4-FFF2-40B4-BE49-F238E27FC236}">
                <a16:creationId xmlns:a16="http://schemas.microsoft.com/office/drawing/2014/main" id="{952DE18B-3467-4E1C-9706-B39A4CC423BA}"/>
              </a:ext>
            </a:extLst>
          </p:cNvPr>
          <p:cNvSpPr txBox="1"/>
          <p:nvPr userDrawn="1"/>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236F99"/>
                </a:solidFill>
                <a:latin typeface="Century Gothic" panose="020B0502020202020204" pitchFamily="34" charset="0"/>
              </a:rPr>
              <a:t>Project Short Title (Century Gothic, 16 pt. , BOLD)</a:t>
            </a:r>
          </a:p>
          <a:p>
            <a:r>
              <a:rPr lang="en-US" dirty="0">
                <a:solidFill>
                  <a:srgbClr val="236F99"/>
                </a:solidFill>
                <a:latin typeface="Century Gothic" panose="020B0502020202020204" pitchFamily="34" charset="0"/>
              </a:rPr>
              <a:t>	 </a:t>
            </a:r>
            <a:r>
              <a:rPr lang="en-US" sz="1600" dirty="0">
                <a:solidFill>
                  <a:srgbClr val="236F99"/>
                </a:solidFill>
                <a:latin typeface="Century Gothic" panose="020B0502020202020204" pitchFamily="34" charset="0"/>
              </a:rPr>
              <a:t>Project Full Title (Century Gothic, 16 pt.)</a:t>
            </a:r>
          </a:p>
          <a:p>
            <a:endParaRPr lang="en-US" dirty="0"/>
          </a:p>
          <a:p>
            <a:r>
              <a:rPr lang="en-US" sz="1400" dirty="0">
                <a:latin typeface="Garamond" panose="02020404030301010803" pitchFamily="18" charset="0"/>
              </a:rPr>
              <a:t>Brief summary of the project. (Garamond, 14 pt.)</a:t>
            </a:r>
          </a:p>
        </p:txBody>
      </p:sp>
      <p:sp>
        <p:nvSpPr>
          <p:cNvPr id="7" name="Rectangle 6">
            <a:extLst>
              <a:ext uri="{FF2B5EF4-FFF2-40B4-BE49-F238E27FC236}">
                <a16:creationId xmlns:a16="http://schemas.microsoft.com/office/drawing/2014/main" id="{9DFCB1E1-D388-4E2B-9BCA-440BBC1FA984}"/>
              </a:ext>
            </a:extLst>
          </p:cNvPr>
          <p:cNvSpPr/>
          <p:nvPr userDrawn="1"/>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sp>
        <p:nvSpPr>
          <p:cNvPr id="8" name="TextBox 7">
            <a:extLst>
              <a:ext uri="{FF2B5EF4-FFF2-40B4-BE49-F238E27FC236}">
                <a16:creationId xmlns:a16="http://schemas.microsoft.com/office/drawing/2014/main" id="{D8EF0DCD-C396-4FA7-B77C-A235F739F939}"/>
              </a:ext>
            </a:extLst>
          </p:cNvPr>
          <p:cNvSpPr txBox="1"/>
          <p:nvPr userDrawn="1"/>
        </p:nvSpPr>
        <p:spPr>
          <a:xfrm>
            <a:off x="3692900" y="816570"/>
            <a:ext cx="5449039" cy="2046714"/>
          </a:xfrm>
          <a:prstGeom prst="rect">
            <a:avLst/>
          </a:prstGeom>
          <a:solidFill>
            <a:schemeClr val="bg1"/>
          </a:solidFill>
          <a:ln w="25400">
            <a:solidFill>
              <a:srgbClr val="FF0000"/>
            </a:solidFill>
          </a:ln>
        </p:spPr>
        <p:txBody>
          <a:bodyPr wrap="square" rtlCol="0">
            <a:spAutoFit/>
          </a:bodyPr>
          <a:lstStyle/>
          <a:p>
            <a:pPr>
              <a:spcAft>
                <a:spcPts val="600"/>
              </a:spcAft>
            </a:pPr>
            <a:r>
              <a:rPr lang="en-US" sz="1400" b="1" dirty="0">
                <a:solidFill>
                  <a:srgbClr val="000000"/>
                </a:solidFill>
                <a:effectLst/>
                <a:latin typeface="Century Gothic" panose="020B0502020202020204" pitchFamily="34" charset="0"/>
                <a:ea typeface="Times New Roman" panose="02020603050405020304" pitchFamily="18" charset="0"/>
              </a:rPr>
              <a:t>Project Image </a:t>
            </a:r>
          </a:p>
          <a:p>
            <a:r>
              <a:rPr lang="en-US" sz="1100" dirty="0">
                <a:solidFill>
                  <a:srgbClr val="000000"/>
                </a:solidFill>
                <a:latin typeface="Century Gothic" panose="020B0502020202020204" pitchFamily="34" charset="0"/>
                <a:ea typeface="Times New Roman" panose="02020603050405020304" pitchFamily="18" charset="0"/>
              </a:rPr>
              <a:t>C</a:t>
            </a:r>
            <a:r>
              <a:rPr lang="en-US" sz="1100" dirty="0">
                <a:solidFill>
                  <a:srgbClr val="000000"/>
                </a:solidFill>
                <a:effectLst/>
                <a:latin typeface="Century Gothic" panose="020B0502020202020204" pitchFamily="34" charset="0"/>
                <a:ea typeface="Times New Roman" panose="02020603050405020304" pitchFamily="18" charset="0"/>
              </a:rPr>
              <a:t>an be either Project Website Image or a clear, easy to understand graphic/map that encapsulates your project work.</a:t>
            </a:r>
          </a:p>
          <a:p>
            <a:endParaRPr lang="en-US" sz="1200" dirty="0">
              <a:solidFill>
                <a:srgbClr val="000000"/>
              </a:solidFill>
              <a:latin typeface="Century Gothic" panose="020B0502020202020204" pitchFamily="34" charset="0"/>
            </a:endParaRPr>
          </a:p>
          <a:p>
            <a:pPr>
              <a:spcAft>
                <a:spcPts val="600"/>
              </a:spcAft>
            </a:pPr>
            <a:r>
              <a:rPr lang="en-US" sz="1400" b="1" dirty="0">
                <a:solidFill>
                  <a:srgbClr val="000000"/>
                </a:solidFill>
                <a:latin typeface="Century Gothic" panose="020B0502020202020204" pitchFamily="34" charset="0"/>
              </a:rPr>
              <a:t>To Insert Image:</a:t>
            </a:r>
          </a:p>
          <a:p>
            <a:r>
              <a:rPr lang="en-US" sz="1100" dirty="0">
                <a:solidFill>
                  <a:srgbClr val="000000"/>
                </a:solidFill>
                <a:latin typeface="Century Gothic" panose="020B0502020202020204" pitchFamily="34" charset="0"/>
              </a:rPr>
              <a:t>Select the placeholder image.</a:t>
            </a:r>
          </a:p>
          <a:p>
            <a:r>
              <a:rPr lang="en-US" sz="1100" dirty="0">
                <a:solidFill>
                  <a:srgbClr val="000000"/>
                </a:solidFill>
                <a:latin typeface="Century Gothic" panose="020B0502020202020204" pitchFamily="34" charset="0"/>
              </a:rPr>
              <a:t>Right-Click and select </a:t>
            </a:r>
            <a:r>
              <a:rPr lang="en-US" sz="1100" b="1" dirty="0">
                <a:solidFill>
                  <a:srgbClr val="000000"/>
                </a:solidFill>
                <a:latin typeface="Century Gothic" panose="020B0502020202020204" pitchFamily="34" charset="0"/>
              </a:rPr>
              <a:t>Format Picture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Go to </a:t>
            </a:r>
            <a:r>
              <a:rPr lang="en-US" sz="1100" b="1" dirty="0">
                <a:solidFill>
                  <a:srgbClr val="000000"/>
                </a:solidFill>
                <a:latin typeface="Century Gothic" panose="020B0502020202020204" pitchFamily="34" charset="0"/>
              </a:rPr>
              <a:t>Fill &amp; Line </a:t>
            </a:r>
            <a:r>
              <a:rPr lang="en-US" sz="1100" dirty="0">
                <a:solidFill>
                  <a:srgbClr val="000000"/>
                </a:solidFill>
                <a:latin typeface="Century Gothic" panose="020B0502020202020204" pitchFamily="34" charset="0"/>
              </a:rPr>
              <a:t>– </a:t>
            </a:r>
            <a:r>
              <a:rPr lang="en-US" sz="1100" b="1" dirty="0">
                <a:solidFill>
                  <a:srgbClr val="000000"/>
                </a:solidFill>
                <a:latin typeface="Century Gothic" panose="020B0502020202020204" pitchFamily="34" charset="0"/>
              </a:rPr>
              <a:t>Fill</a:t>
            </a:r>
            <a:r>
              <a:rPr lang="en-US" sz="1100" dirty="0">
                <a:solidFill>
                  <a:srgbClr val="000000"/>
                </a:solidFill>
                <a:latin typeface="Century Gothic" panose="020B0502020202020204" pitchFamily="34" charset="0"/>
              </a:rPr>
              <a:t> – </a:t>
            </a:r>
            <a:r>
              <a:rPr lang="en-US" sz="1100" b="1" dirty="0">
                <a:solidFill>
                  <a:srgbClr val="000000"/>
                </a:solidFill>
                <a:latin typeface="Century Gothic" panose="020B0502020202020204" pitchFamily="34" charset="0"/>
              </a:rPr>
              <a:t>Picture or Texture Fill</a:t>
            </a:r>
            <a:r>
              <a:rPr lang="en-US" sz="1100" dirty="0">
                <a:solidFill>
                  <a:srgbClr val="000000"/>
                </a:solidFill>
                <a:latin typeface="Century Gothic" panose="020B0502020202020204" pitchFamily="34" charset="0"/>
              </a:rPr>
              <a:t>.</a:t>
            </a:r>
            <a:endParaRPr lang="en-US" sz="1100" b="1" dirty="0">
              <a:solidFill>
                <a:srgbClr val="000000"/>
              </a:solidFill>
              <a:latin typeface="Century Gothic" panose="020B0502020202020204" pitchFamily="34" charset="0"/>
            </a:endParaRP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Insert</a:t>
            </a:r>
            <a:r>
              <a:rPr lang="en-US" sz="1100" dirty="0">
                <a:solidFill>
                  <a:srgbClr val="000000"/>
                </a:solidFill>
                <a:latin typeface="Century Gothic" panose="020B0502020202020204" pitchFamily="34" charset="0"/>
              </a:rPr>
              <a:t> below </a:t>
            </a:r>
            <a:r>
              <a:rPr lang="en-US" sz="1100" b="1" dirty="0">
                <a:solidFill>
                  <a:srgbClr val="000000"/>
                </a:solidFill>
                <a:latin typeface="Century Gothic" panose="020B0502020202020204" pitchFamily="34" charset="0"/>
              </a:rPr>
              <a:t>Picture Source</a:t>
            </a:r>
            <a:r>
              <a:rPr lang="en-US" sz="1100" dirty="0">
                <a:solidFill>
                  <a:srgbClr val="000000"/>
                </a:solidFill>
                <a:latin typeface="Century Gothic" panose="020B0502020202020204" pitchFamily="34" charset="0"/>
              </a:rPr>
              <a:t>.</a:t>
            </a:r>
          </a:p>
          <a:p>
            <a:r>
              <a:rPr lang="en-US" sz="1100" dirty="0">
                <a:solidFill>
                  <a:srgbClr val="000000"/>
                </a:solidFill>
                <a:latin typeface="Century Gothic" panose="020B0502020202020204" pitchFamily="34" charset="0"/>
              </a:rPr>
              <a:t>Select </a:t>
            </a:r>
            <a:r>
              <a:rPr lang="en-US" sz="1100" b="1" dirty="0">
                <a:solidFill>
                  <a:srgbClr val="000000"/>
                </a:solidFill>
                <a:latin typeface="Century Gothic" panose="020B0502020202020204" pitchFamily="34" charset="0"/>
              </a:rPr>
              <a:t>From File</a:t>
            </a:r>
            <a:r>
              <a:rPr lang="en-US" sz="1100" dirty="0">
                <a:solidFill>
                  <a:srgbClr val="000000"/>
                </a:solidFill>
                <a:latin typeface="Century Gothic" panose="020B0502020202020204" pitchFamily="34" charset="0"/>
              </a:rPr>
              <a:t> and choose the image you’d like to use.</a:t>
            </a:r>
            <a:endParaRPr lang="en-US" sz="1100" b="1" dirty="0">
              <a:latin typeface="Century Gothic" panose="020B0502020202020204" pitchFamily="34" charset="0"/>
            </a:endParaRPr>
          </a:p>
        </p:txBody>
      </p:sp>
      <p:pic>
        <p:nvPicPr>
          <p:cNvPr id="9" name="Picture 8">
            <a:extLst>
              <a:ext uri="{FF2B5EF4-FFF2-40B4-BE49-F238E27FC236}">
                <a16:creationId xmlns:a16="http://schemas.microsoft.com/office/drawing/2014/main" id="{F73091F5-9446-43B0-B7BF-C0495B3349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
        <p:nvSpPr>
          <p:cNvPr id="5" name="TextBox 4">
            <a:extLst>
              <a:ext uri="{FF2B5EF4-FFF2-40B4-BE49-F238E27FC236}">
                <a16:creationId xmlns:a16="http://schemas.microsoft.com/office/drawing/2014/main" id="{ECEBE0BB-F8C8-4ECE-A873-48E5B87D5BEA}"/>
              </a:ext>
            </a:extLst>
          </p:cNvPr>
          <p:cNvSpPr txBox="1"/>
          <p:nvPr userDrawn="1"/>
        </p:nvSpPr>
        <p:spPr>
          <a:xfrm rot="20564148">
            <a:off x="7290403" y="4662095"/>
            <a:ext cx="2019013" cy="461665"/>
          </a:xfrm>
          <a:prstGeom prst="rect">
            <a:avLst/>
          </a:prstGeom>
          <a:solidFill>
            <a:schemeClr val="bg1"/>
          </a:solidFill>
        </p:spPr>
        <p:txBody>
          <a:bodyPr wrap="square" rtlCol="0">
            <a:spAutoFit/>
          </a:bodyPr>
          <a:lstStyle/>
          <a:p>
            <a:r>
              <a:rPr lang="en-US" sz="2400" b="1" dirty="0">
                <a:solidFill>
                  <a:srgbClr val="FF0000"/>
                </a:solidFill>
              </a:rPr>
              <a:t>**EXAMPLE**</a:t>
            </a:r>
          </a:p>
        </p:txBody>
      </p:sp>
      <p:sp>
        <p:nvSpPr>
          <p:cNvPr id="2" name="TextBox 1">
            <a:extLst>
              <a:ext uri="{FF2B5EF4-FFF2-40B4-BE49-F238E27FC236}">
                <a16:creationId xmlns:a16="http://schemas.microsoft.com/office/drawing/2014/main" id="{B768F18E-1484-4D2E-A327-43ABD77BEFC7}"/>
              </a:ext>
            </a:extLst>
          </p:cNvPr>
          <p:cNvSpPr txBox="1"/>
          <p:nvPr userDrawn="1"/>
        </p:nvSpPr>
        <p:spPr>
          <a:xfrm>
            <a:off x="8454224" y="7099252"/>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Text box size</a:t>
            </a:r>
          </a:p>
          <a:p>
            <a:pPr algn="r"/>
            <a:r>
              <a:rPr lang="en-US" sz="1100" b="1" dirty="0">
                <a:latin typeface="Century Gothic" panose="020B0502020202020204" pitchFamily="34" charset="0"/>
              </a:rPr>
              <a:t>4.36 x 6.8</a:t>
            </a:r>
          </a:p>
        </p:txBody>
      </p:sp>
      <p:sp>
        <p:nvSpPr>
          <p:cNvPr id="11" name="TextBox 10">
            <a:extLst>
              <a:ext uri="{FF2B5EF4-FFF2-40B4-BE49-F238E27FC236}">
                <a16:creationId xmlns:a16="http://schemas.microsoft.com/office/drawing/2014/main" id="{C831601B-01F1-4817-B9DB-565D96FC52E4}"/>
              </a:ext>
            </a:extLst>
          </p:cNvPr>
          <p:cNvSpPr txBox="1"/>
          <p:nvPr userDrawn="1"/>
        </p:nvSpPr>
        <p:spPr>
          <a:xfrm>
            <a:off x="8454368" y="2995935"/>
            <a:ext cx="1375432" cy="430887"/>
          </a:xfrm>
          <a:prstGeom prst="rect">
            <a:avLst/>
          </a:prstGeom>
          <a:noFill/>
        </p:spPr>
        <p:txBody>
          <a:bodyPr wrap="square" rtlCol="0">
            <a:spAutoFit/>
          </a:bodyPr>
          <a:lstStyle/>
          <a:p>
            <a:pPr algn="r"/>
            <a:r>
              <a:rPr lang="en-US" sz="1100" b="1" dirty="0">
                <a:latin typeface="Century Gothic" panose="020B0502020202020204" pitchFamily="34" charset="0"/>
              </a:rPr>
              <a:t>Image size</a:t>
            </a:r>
          </a:p>
          <a:p>
            <a:pPr algn="r"/>
            <a:r>
              <a:rPr lang="en-US" sz="1100" b="1" dirty="0">
                <a:latin typeface="Century Gothic" panose="020B0502020202020204" pitchFamily="34" charset="0"/>
              </a:rPr>
              <a:t>3.5 x 6.8</a:t>
            </a:r>
          </a:p>
        </p:txBody>
      </p:sp>
      <p:sp>
        <p:nvSpPr>
          <p:cNvPr id="12" name="TextBox 11">
            <a:extLst>
              <a:ext uri="{FF2B5EF4-FFF2-40B4-BE49-F238E27FC236}">
                <a16:creationId xmlns:a16="http://schemas.microsoft.com/office/drawing/2014/main" id="{7FD5C4EC-EBA9-4678-BC99-0A5801A97F9C}"/>
              </a:ext>
            </a:extLst>
          </p:cNvPr>
          <p:cNvSpPr txBox="1"/>
          <p:nvPr userDrawn="1"/>
        </p:nvSpPr>
        <p:spPr>
          <a:xfrm>
            <a:off x="3594798" y="3020368"/>
            <a:ext cx="1535243" cy="430887"/>
          </a:xfrm>
          <a:prstGeom prst="rect">
            <a:avLst/>
          </a:prstGeom>
          <a:noFill/>
        </p:spPr>
        <p:txBody>
          <a:bodyPr wrap="square" rtlCol="0">
            <a:spAutoFit/>
          </a:bodyPr>
          <a:lstStyle/>
          <a:p>
            <a:pPr algn="l"/>
            <a:r>
              <a:rPr lang="en-US" sz="1100" b="1" dirty="0">
                <a:latin typeface="Century Gothic" panose="020B0502020202020204" pitchFamily="34" charset="0"/>
              </a:rPr>
              <a:t>App Area Icon Size</a:t>
            </a:r>
          </a:p>
          <a:p>
            <a:pPr algn="l"/>
            <a:r>
              <a:rPr lang="en-US" sz="1100" b="1" dirty="0">
                <a:latin typeface="Century Gothic" panose="020B0502020202020204" pitchFamily="34" charset="0"/>
              </a:rPr>
              <a:t>.52 x .52</a:t>
            </a:r>
          </a:p>
        </p:txBody>
      </p:sp>
      <p:sp>
        <p:nvSpPr>
          <p:cNvPr id="14" name="TextBox 13">
            <a:extLst>
              <a:ext uri="{FF2B5EF4-FFF2-40B4-BE49-F238E27FC236}">
                <a16:creationId xmlns:a16="http://schemas.microsoft.com/office/drawing/2014/main" id="{5B63DC53-A88D-400E-B4E7-6175067005CC}"/>
              </a:ext>
            </a:extLst>
          </p:cNvPr>
          <p:cNvSpPr txBox="1"/>
          <p:nvPr userDrawn="1"/>
        </p:nvSpPr>
        <p:spPr>
          <a:xfrm>
            <a:off x="3692901" y="5517817"/>
            <a:ext cx="5255156" cy="938719"/>
          </a:xfrm>
          <a:prstGeom prst="rect">
            <a:avLst/>
          </a:prstGeom>
          <a:noFill/>
          <a:ln w="25400">
            <a:solidFill>
              <a:srgbClr val="FF0000"/>
            </a:solidFill>
          </a:ln>
        </p:spPr>
        <p:txBody>
          <a:bodyPr wrap="square" rtlCol="0">
            <a:spAutoFit/>
          </a:bodyPr>
          <a:lstStyle/>
          <a:p>
            <a:pPr algn="l"/>
            <a:r>
              <a:rPr lang="en-US" sz="1100" b="1" dirty="0">
                <a:latin typeface="Century Gothic" panose="020B0502020202020204" pitchFamily="34" charset="0"/>
              </a:rPr>
              <a:t>NOTE: </a:t>
            </a:r>
            <a:r>
              <a:rPr lang="en-US" sz="1100" b="0" dirty="0">
                <a:latin typeface="Century Gothic" panose="020B0502020202020204" pitchFamily="34" charset="0"/>
              </a:rPr>
              <a:t>Remove </a:t>
            </a:r>
            <a:r>
              <a:rPr lang="en-US" sz="1100" b="1" dirty="0">
                <a:latin typeface="Century Gothic" panose="020B0502020202020204" pitchFamily="34" charset="0"/>
              </a:rPr>
              <a:t>Text Box Outline </a:t>
            </a:r>
            <a:r>
              <a:rPr lang="en-US" sz="1100" b="0" dirty="0">
                <a:latin typeface="Century Gothic" panose="020B0502020202020204" pitchFamily="34" charset="0"/>
              </a:rPr>
              <a:t>after you have added your content.</a:t>
            </a:r>
          </a:p>
          <a:p>
            <a:pPr algn="l"/>
            <a:endParaRPr lang="en-US" sz="1100" b="0" dirty="0">
              <a:latin typeface="Century Gothic" panose="020B0502020202020204" pitchFamily="34" charset="0"/>
            </a:endParaRPr>
          </a:p>
          <a:p>
            <a:pPr algn="l"/>
            <a:r>
              <a:rPr lang="en-US" sz="1100" b="0" dirty="0">
                <a:latin typeface="Century Gothic" panose="020B0502020202020204" pitchFamily="34" charset="0"/>
              </a:rPr>
              <a:t>To Remove the Text Box Outline:</a:t>
            </a:r>
          </a:p>
          <a:p>
            <a:pPr algn="l"/>
            <a:r>
              <a:rPr lang="en-US" sz="1100" b="0" dirty="0">
                <a:latin typeface="Century Gothic" panose="020B0502020202020204" pitchFamily="34" charset="0"/>
              </a:rPr>
              <a:t>Select the Text Box.</a:t>
            </a:r>
          </a:p>
          <a:p>
            <a:pPr algn="l"/>
            <a:r>
              <a:rPr lang="en-US" sz="1100" b="0" dirty="0">
                <a:latin typeface="Century Gothic" panose="020B0502020202020204" pitchFamily="34" charset="0"/>
              </a:rPr>
              <a:t>At the top in the Ribbon, Select </a:t>
            </a:r>
            <a:r>
              <a:rPr lang="en-US" sz="1100" b="1" dirty="0">
                <a:latin typeface="Century Gothic" panose="020B0502020202020204" pitchFamily="34" charset="0"/>
              </a:rPr>
              <a:t>Shape Format </a:t>
            </a:r>
            <a:r>
              <a:rPr lang="en-US" sz="1100" b="0" dirty="0">
                <a:latin typeface="Century Gothic" panose="020B0502020202020204" pitchFamily="34" charset="0"/>
              </a:rPr>
              <a:t>– </a:t>
            </a:r>
            <a:r>
              <a:rPr lang="en-US" sz="1100" b="1" dirty="0">
                <a:latin typeface="Century Gothic" panose="020B0502020202020204" pitchFamily="34" charset="0"/>
              </a:rPr>
              <a:t>Shape Outline </a:t>
            </a:r>
            <a:r>
              <a:rPr lang="en-US" sz="1100" b="0" dirty="0">
                <a:latin typeface="Century Gothic" panose="020B0502020202020204" pitchFamily="34" charset="0"/>
              </a:rPr>
              <a:t>– </a:t>
            </a:r>
            <a:r>
              <a:rPr lang="en-US" sz="1100" b="1" dirty="0">
                <a:latin typeface="Century Gothic" panose="020B0502020202020204" pitchFamily="34" charset="0"/>
              </a:rPr>
              <a:t>No Outline</a:t>
            </a:r>
          </a:p>
        </p:txBody>
      </p:sp>
      <p:sp>
        <p:nvSpPr>
          <p:cNvPr id="23" name="Rectangle 22">
            <a:extLst>
              <a:ext uri="{FF2B5EF4-FFF2-40B4-BE49-F238E27FC236}">
                <a16:creationId xmlns:a16="http://schemas.microsoft.com/office/drawing/2014/main" id="{32F29577-0BEB-4118-9833-A142AEF0E7A1}"/>
              </a:ext>
            </a:extLst>
          </p:cNvPr>
          <p:cNvSpPr/>
          <p:nvPr userDrawn="1"/>
        </p:nvSpPr>
        <p:spPr>
          <a:xfrm>
            <a:off x="366399" y="6553744"/>
            <a:ext cx="1005840" cy="1005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B818455-53EF-4EF0-A7B2-FEBDD6857B3E}"/>
              </a:ext>
            </a:extLst>
          </p:cNvPr>
          <p:cNvSpPr txBox="1"/>
          <p:nvPr userDrawn="1"/>
        </p:nvSpPr>
        <p:spPr>
          <a:xfrm>
            <a:off x="290197" y="6113500"/>
            <a:ext cx="2724450" cy="348615"/>
          </a:xfrm>
          <a:prstGeom prst="rect">
            <a:avLst/>
          </a:prstGeom>
          <a:noFill/>
          <a:ln>
            <a:noFill/>
          </a:ln>
        </p:spPr>
        <p:txBody>
          <a:bodyPr wrap="square" rtlCol="0">
            <a:noAutofit/>
          </a:bodyPr>
          <a:lstStyle/>
          <a:p>
            <a:r>
              <a:rPr lang="en-US" sz="1400" b="1" dirty="0">
                <a:solidFill>
                  <a:schemeClr val="bg1"/>
                </a:solidFill>
                <a:latin typeface="Century Gothic" panose="020B0502020202020204" pitchFamily="34" charset="0"/>
              </a:rPr>
              <a:t>VISIT OUR WEBSITE!</a:t>
            </a:r>
          </a:p>
        </p:txBody>
      </p:sp>
      <p:pic>
        <p:nvPicPr>
          <p:cNvPr id="25" name="Picture 24" descr="QR Code for the NASA Applied Science Website&#10;&#10;https://appliedsciences.nasa.gov/nasadevelop">
            <a:extLst>
              <a:ext uri="{FF2B5EF4-FFF2-40B4-BE49-F238E27FC236}">
                <a16:creationId xmlns:a16="http://schemas.microsoft.com/office/drawing/2014/main" id="{0C008670-7049-4780-9C81-099F52E8A0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0197" y="6477542"/>
            <a:ext cx="1134242" cy="1114343"/>
          </a:xfrm>
          <a:prstGeom prst="rect">
            <a:avLst/>
          </a:prstGeom>
        </p:spPr>
      </p:pic>
      <p:sp>
        <p:nvSpPr>
          <p:cNvPr id="26" name="TextBox 25">
            <a:extLst>
              <a:ext uri="{FF2B5EF4-FFF2-40B4-BE49-F238E27FC236}">
                <a16:creationId xmlns:a16="http://schemas.microsoft.com/office/drawing/2014/main" id="{ADCA28FA-1408-43F8-B759-4FEF4B6A1EDE}"/>
              </a:ext>
            </a:extLst>
          </p:cNvPr>
          <p:cNvSpPr txBox="1"/>
          <p:nvPr userDrawn="1"/>
        </p:nvSpPr>
        <p:spPr>
          <a:xfrm>
            <a:off x="1478867" y="6980158"/>
            <a:ext cx="1816548" cy="498323"/>
          </a:xfrm>
          <a:prstGeom prst="rect">
            <a:avLst/>
          </a:prstGeom>
          <a:noFill/>
          <a:ln>
            <a:noFill/>
          </a:ln>
        </p:spPr>
        <p:txBody>
          <a:bodyPr wrap="square" rtlCol="0">
            <a:noAutofit/>
          </a:bodyPr>
          <a:lstStyle/>
          <a:p>
            <a:r>
              <a:rPr lang="en-US" sz="1250" b="1" dirty="0">
                <a:solidFill>
                  <a:schemeClr val="bg1"/>
                </a:solidFill>
                <a:latin typeface="Century Gothic" panose="020B0502020202020204" pitchFamily="34" charset="0"/>
              </a:rPr>
              <a:t>APPLIED SCIENCES</a:t>
            </a:r>
          </a:p>
          <a:p>
            <a:r>
              <a:rPr lang="en-US" sz="1250" b="1" dirty="0">
                <a:solidFill>
                  <a:schemeClr val="bg1"/>
                </a:solidFill>
                <a:latin typeface="Century Gothic" panose="020B0502020202020204" pitchFamily="34" charset="0"/>
              </a:rPr>
              <a:t>PROGRAM</a:t>
            </a:r>
          </a:p>
        </p:txBody>
      </p:sp>
      <p:pic>
        <p:nvPicPr>
          <p:cNvPr id="27" name="Picture 26">
            <a:extLst>
              <a:ext uri="{FF2B5EF4-FFF2-40B4-BE49-F238E27FC236}">
                <a16:creationId xmlns:a16="http://schemas.microsoft.com/office/drawing/2014/main" id="{2431B13B-B2AD-4E6F-8956-D7A1CE3408F0}"/>
              </a:ext>
            </a:extLst>
          </p:cNvPr>
          <p:cNvPicPr>
            <a:picLocks noChangeAspect="1"/>
          </p:cNvPicPr>
          <p:nvPr userDrawn="1"/>
        </p:nvPicPr>
        <p:blipFill>
          <a:blip r:embed="rId6" cstate="print">
            <a:biLevel thresh="50000"/>
            <a:extLst>
              <a:ext uri="{28A0092B-C50C-407E-A947-70E740481C1C}">
                <a14:useLocalDpi xmlns:a14="http://schemas.microsoft.com/office/drawing/2010/main" val="0"/>
              </a:ext>
            </a:extLst>
          </a:blip>
          <a:stretch>
            <a:fillRect/>
          </a:stretch>
        </p:blipFill>
        <p:spPr>
          <a:xfrm>
            <a:off x="1578403" y="6729943"/>
            <a:ext cx="1436243" cy="223942"/>
          </a:xfrm>
          <a:prstGeom prst="rect">
            <a:avLst/>
          </a:prstGeom>
        </p:spPr>
      </p:pic>
      <p:cxnSp>
        <p:nvCxnSpPr>
          <p:cNvPr id="28" name="Straight Connector 27">
            <a:extLst>
              <a:ext uri="{FF2B5EF4-FFF2-40B4-BE49-F238E27FC236}">
                <a16:creationId xmlns:a16="http://schemas.microsoft.com/office/drawing/2014/main" id="{41D3781D-B79C-433C-9BE2-027635158672}"/>
              </a:ext>
            </a:extLst>
          </p:cNvPr>
          <p:cNvCxnSpPr>
            <a:cxnSpLocks/>
          </p:cNvCxnSpPr>
          <p:nvPr userDrawn="1"/>
        </p:nvCxnSpPr>
        <p:spPr>
          <a:xfrm>
            <a:off x="272149" y="6446728"/>
            <a:ext cx="27424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Graphic 28" descr="Internet with solid fill">
            <a:extLst>
              <a:ext uri="{FF2B5EF4-FFF2-40B4-BE49-F238E27FC236}">
                <a16:creationId xmlns:a16="http://schemas.microsoft.com/office/drawing/2014/main" id="{9143F758-AE49-4ADF-BCCD-F99E57FFE0D7}"/>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591" y="5923648"/>
            <a:ext cx="538467" cy="538467"/>
          </a:xfrm>
          <a:prstGeom prst="rect">
            <a:avLst/>
          </a:prstGeom>
        </p:spPr>
      </p:pic>
    </p:spTree>
    <p:extLst>
      <p:ext uri="{BB962C8B-B14F-4D97-AF65-F5344CB8AC3E}">
        <p14:creationId xmlns:p14="http://schemas.microsoft.com/office/powerpoint/2010/main" val="853249573"/>
      </p:ext>
    </p:extLst>
  </p:cSld>
  <p:clrMapOvr>
    <a:masterClrMapping/>
  </p:clrMapOvr>
  <p:extLst>
    <p:ext uri="{DCECCB84-F9BA-43D5-87BE-67443E8EF086}">
      <p15:sldGuideLst xmlns:p15="http://schemas.microsoft.com/office/powerpoint/2012/main">
        <p15:guide id="1" pos="2280" userDrawn="1">
          <p15:clr>
            <a:srgbClr val="FBAE40"/>
          </p15:clr>
        </p15:guide>
        <p15:guide id="2" pos="6192" userDrawn="1">
          <p15:clr>
            <a:srgbClr val="FBAE40"/>
          </p15:clr>
        </p15:guide>
        <p15:guide id="3" orient="horz" pos="2160" userDrawn="1">
          <p15:clr>
            <a:srgbClr val="FBAE40"/>
          </p15:clr>
        </p15:guide>
        <p15:guide id="4" orient="horz" pos="2232" userDrawn="1">
          <p15:clr>
            <a:srgbClr val="FBAE40"/>
          </p15:clr>
        </p15:guide>
        <p15:guide id="5" orient="horz" pos="4752" userDrawn="1">
          <p15:clr>
            <a:srgbClr val="FBAE40"/>
          </p15:clr>
        </p15:guide>
        <p15:guide id="6" orient="horz" pos="14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tside - Guidel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8D3C0A-D2A9-45A4-9804-E9EDA6D8ECCB}"/>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DED373B-97F6-485F-88DA-8A1D91B437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8D4B5F8-A4A5-4785-8511-2ECAF5F5A94D}"/>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DCC5D23-765A-4F45-8189-B402A583F63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2ED43AD0-1B94-4436-8823-24E6B4990FFC}"/>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6F050D2E-3393-46C6-A5B3-76E1BE19DDAB}"/>
              </a:ext>
            </a:extLst>
          </p:cNvPr>
          <p:cNvGrpSpPr/>
          <p:nvPr userDrawn="1"/>
        </p:nvGrpSpPr>
        <p:grpSpPr>
          <a:xfrm>
            <a:off x="7518353" y="320616"/>
            <a:ext cx="2232338" cy="518040"/>
            <a:chOff x="9273649" y="326739"/>
            <a:chExt cx="2431929" cy="564356"/>
          </a:xfrm>
        </p:grpSpPr>
        <p:pic>
          <p:nvPicPr>
            <p:cNvPr id="22" name="Picture 21">
              <a:extLst>
                <a:ext uri="{FF2B5EF4-FFF2-40B4-BE49-F238E27FC236}">
                  <a16:creationId xmlns:a16="http://schemas.microsoft.com/office/drawing/2014/main" id="{6A3C40CF-A62A-4BAA-9ADD-CC9972FB5C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3037" y="326739"/>
              <a:ext cx="662541" cy="564356"/>
            </a:xfrm>
            <a:prstGeom prst="rect">
              <a:avLst/>
            </a:prstGeom>
          </p:spPr>
        </p:pic>
        <p:sp>
          <p:nvSpPr>
            <p:cNvPr id="23" name="TextBox 22">
              <a:extLst>
                <a:ext uri="{FF2B5EF4-FFF2-40B4-BE49-F238E27FC236}">
                  <a16:creationId xmlns:a16="http://schemas.microsoft.com/office/drawing/2014/main" id="{67DD03DF-D763-4B10-84C5-BD2B3AAF6408}"/>
                </a:ext>
              </a:extLst>
            </p:cNvPr>
            <p:cNvSpPr txBox="1"/>
            <p:nvPr userDrawn="1"/>
          </p:nvSpPr>
          <p:spPr>
            <a:xfrm>
              <a:off x="9273649" y="433495"/>
              <a:ext cx="1640136" cy="350116"/>
            </a:xfrm>
            <a:prstGeom prst="rect">
              <a:avLst/>
            </a:prstGeom>
            <a:noFill/>
          </p:spPr>
          <p:txBody>
            <a:bodyPr wrap="square" rtlCol="0">
              <a:noAutofit/>
            </a:bodyPr>
            <a:lstStyle/>
            <a:p>
              <a:pPr algn="r"/>
              <a:r>
                <a:rPr lang="en-US" sz="800" b="1" dirty="0">
                  <a:latin typeface="Arial" panose="020B0604020202020204" pitchFamily="34" charset="0"/>
                  <a:cs typeface="Arial" panose="020B0604020202020204" pitchFamily="34" charset="0"/>
                </a:rPr>
                <a:t>National</a:t>
              </a:r>
              <a:r>
                <a:rPr lang="en-US" sz="800" b="1" baseline="0" dirty="0">
                  <a:latin typeface="Arial" panose="020B0604020202020204" pitchFamily="34" charset="0"/>
                  <a:cs typeface="Arial" panose="020B0604020202020204" pitchFamily="34" charset="0"/>
                </a:rPr>
                <a:t> Aeronautics and Space Administration</a:t>
              </a:r>
              <a:endParaRPr lang="en-US" sz="800" b="1" dirty="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1EC695D-7A0D-403F-BED2-E959B24B1263}"/>
                </a:ext>
              </a:extLst>
            </p:cNvPr>
            <p:cNvCxnSpPr>
              <a:cxnSpLocks/>
            </p:cNvCxnSpPr>
            <p:nvPr userDrawn="1"/>
          </p:nvCxnSpPr>
          <p:spPr>
            <a:xfrm>
              <a:off x="10962156" y="326739"/>
              <a:ext cx="0" cy="564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674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side - Guidelines">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89CF5C1-43F8-4D92-BE84-EF6C02372F6D}"/>
              </a:ext>
            </a:extLst>
          </p:cNvPr>
          <p:cNvGrpSpPr/>
          <p:nvPr userDrawn="1"/>
        </p:nvGrpSpPr>
        <p:grpSpPr>
          <a:xfrm flipH="1">
            <a:off x="228600" y="76200"/>
            <a:ext cx="9601200" cy="7576457"/>
            <a:chOff x="228600" y="76200"/>
            <a:chExt cx="9601200" cy="7576457"/>
          </a:xfrm>
        </p:grpSpPr>
        <p:sp>
          <p:nvSpPr>
            <p:cNvPr id="6" name="Rectangle 5">
              <a:extLst>
                <a:ext uri="{FF2B5EF4-FFF2-40B4-BE49-F238E27FC236}">
                  <a16:creationId xmlns:a16="http://schemas.microsoft.com/office/drawing/2014/main" id="{354E2C03-BA8D-483C-B514-30D80D0A3AA8}"/>
                </a:ext>
              </a:extLst>
            </p:cNvPr>
            <p:cNvSpPr/>
            <p:nvPr userDrawn="1"/>
          </p:nvSpPr>
          <p:spPr>
            <a:xfrm>
              <a:off x="228600" y="228600"/>
              <a:ext cx="9601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2CE2C61-8B2A-4F67-A77B-FAC1C7DF2C99}"/>
                </a:ext>
              </a:extLst>
            </p:cNvPr>
            <p:cNvSpPr/>
            <p:nvPr userDrawn="1"/>
          </p:nvSpPr>
          <p:spPr>
            <a:xfrm>
              <a:off x="3091180"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8223FE1-9AE4-4D57-BF60-FA1FB438E5B6}"/>
                </a:ext>
              </a:extLst>
            </p:cNvPr>
            <p:cNvCxnSpPr>
              <a:cxnSpLocks/>
            </p:cNvCxnSpPr>
            <p:nvPr userDrawn="1"/>
          </p:nvCxnSpPr>
          <p:spPr>
            <a:xfrm>
              <a:off x="3319780" y="76200"/>
              <a:ext cx="0" cy="7576457"/>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6E7F8981-B0C8-48D3-937B-8C068B4F7B90}"/>
                </a:ext>
              </a:extLst>
            </p:cNvPr>
            <p:cNvSpPr/>
            <p:nvPr userDrawn="1"/>
          </p:nvSpPr>
          <p:spPr>
            <a:xfrm>
              <a:off x="6450329" y="228600"/>
              <a:ext cx="457200" cy="7315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81C0287C-7CA8-4827-8E53-39E3242D187F}"/>
                </a:ext>
              </a:extLst>
            </p:cNvPr>
            <p:cNvCxnSpPr>
              <a:cxnSpLocks/>
            </p:cNvCxnSpPr>
            <p:nvPr userDrawn="1"/>
          </p:nvCxnSpPr>
          <p:spPr>
            <a:xfrm>
              <a:off x="6678929" y="76200"/>
              <a:ext cx="0" cy="7576457"/>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2157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5729336"/>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49437"/>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14429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79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5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3CF756-A838-4998-813C-D580C376C24B}"/>
              </a:ext>
            </a:extLst>
          </p:cNvPr>
          <p:cNvSpPr/>
          <p:nvPr/>
        </p:nvSpPr>
        <p:spPr>
          <a:xfrm>
            <a:off x="6682154" y="1055077"/>
            <a:ext cx="3390851" cy="6390752"/>
          </a:xfrm>
          <a:prstGeom prst="rect">
            <a:avLst/>
          </a:prstGeom>
          <a:blipFill dpi="0" rotWithShape="1">
            <a:blip r:embed="rId2">
              <a:extLst>
                <a:ext uri="{28A0092B-C50C-407E-A947-70E740481C1C}">
                  <a14:useLocalDpi xmlns:a14="http://schemas.microsoft.com/office/drawing/2010/main" val="0"/>
                </a:ext>
              </a:extLst>
            </a:blip>
            <a:srcRect/>
            <a:stretch>
              <a:fillRect l="-94000" r="-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A814810-EA18-4E50-88AD-AFCD16F149D6}"/>
              </a:ext>
            </a:extLst>
          </p:cNvPr>
          <p:cNvSpPr txBox="1"/>
          <p:nvPr/>
        </p:nvSpPr>
        <p:spPr>
          <a:xfrm>
            <a:off x="228600" y="228600"/>
            <a:ext cx="2862579" cy="3542475"/>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2" name="TextBox 21">
            <a:extLst>
              <a:ext uri="{FF2B5EF4-FFF2-40B4-BE49-F238E27FC236}">
                <a16:creationId xmlns:a16="http://schemas.microsoft.com/office/drawing/2014/main" id="{7FE4C990-1E7C-4A71-BE96-EDD14AEBAEB9}"/>
              </a:ext>
            </a:extLst>
          </p:cNvPr>
          <p:cNvSpPr txBox="1"/>
          <p:nvPr/>
        </p:nvSpPr>
        <p:spPr>
          <a:xfrm>
            <a:off x="228600" y="4001326"/>
            <a:ext cx="2862579" cy="3542474"/>
          </a:xfrm>
          <a:prstGeom prst="rect">
            <a:avLst/>
          </a:prstGeom>
          <a:noFill/>
          <a:ln>
            <a:solidFill>
              <a:srgbClr val="3550A7"/>
            </a:solidFill>
          </a:ln>
        </p:spPr>
        <p:txBody>
          <a:bodyPr wrap="square" rtlCol="0">
            <a:noAutofit/>
          </a:bodyPr>
          <a:lstStyle/>
          <a:p>
            <a:r>
              <a:rPr lang="en-US" sz="1400" dirty="0">
                <a:solidFill>
                  <a:srgbClr val="3550A7"/>
                </a:solidFill>
                <a:latin typeface="Garamond" panose="02020404030301010803" pitchFamily="18" charset="0"/>
              </a:rPr>
              <a:t>Additional text here.</a:t>
            </a:r>
          </a:p>
        </p:txBody>
      </p:sp>
      <p:sp>
        <p:nvSpPr>
          <p:cNvPr id="23" name="TextBox 22">
            <a:extLst>
              <a:ext uri="{FF2B5EF4-FFF2-40B4-BE49-F238E27FC236}">
                <a16:creationId xmlns:a16="http://schemas.microsoft.com/office/drawing/2014/main" id="{2551F9D4-3BD8-42FB-9831-284126A23BEF}"/>
              </a:ext>
            </a:extLst>
          </p:cNvPr>
          <p:cNvSpPr txBox="1"/>
          <p:nvPr/>
        </p:nvSpPr>
        <p:spPr>
          <a:xfrm>
            <a:off x="6815391" y="1327130"/>
            <a:ext cx="2922272" cy="1323439"/>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4000" b="1" dirty="0">
                <a:solidFill>
                  <a:schemeClr val="bg1"/>
                </a:solidFill>
                <a:latin typeface="Century Gothic" panose="020B0502020202020204" pitchFamily="34" charset="0"/>
              </a:rPr>
              <a:t>Project Short Title</a:t>
            </a:r>
          </a:p>
        </p:txBody>
      </p:sp>
      <p:grpSp>
        <p:nvGrpSpPr>
          <p:cNvPr id="32" name="Group 31">
            <a:extLst>
              <a:ext uri="{FF2B5EF4-FFF2-40B4-BE49-F238E27FC236}">
                <a16:creationId xmlns:a16="http://schemas.microsoft.com/office/drawing/2014/main" id="{484C1A53-8EFF-4DC1-AF4E-BCE67F13A3BA}"/>
              </a:ext>
            </a:extLst>
          </p:cNvPr>
          <p:cNvGrpSpPr/>
          <p:nvPr/>
        </p:nvGrpSpPr>
        <p:grpSpPr>
          <a:xfrm>
            <a:off x="6682154" y="7135776"/>
            <a:ext cx="3390851" cy="663192"/>
            <a:chOff x="6682154" y="7135776"/>
            <a:chExt cx="3390851" cy="663192"/>
          </a:xfrm>
        </p:grpSpPr>
        <p:sp>
          <p:nvSpPr>
            <p:cNvPr id="24" name="Rectangle 5">
              <a:extLst>
                <a:ext uri="{FF2B5EF4-FFF2-40B4-BE49-F238E27FC236}">
                  <a16:creationId xmlns:a16="http://schemas.microsoft.com/office/drawing/2014/main" id="{0F9F1A7C-B34B-4838-B702-48AC61793B9E}"/>
                </a:ext>
              </a:extLst>
            </p:cNvPr>
            <p:cNvSpPr/>
            <p:nvPr/>
          </p:nvSpPr>
          <p:spPr>
            <a:xfrm>
              <a:off x="6682154" y="7135776"/>
              <a:ext cx="3390851" cy="663192"/>
            </a:xfrm>
            <a:custGeom>
              <a:avLst/>
              <a:gdLst>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0 h 1645920"/>
                <a:gd name="connsiteX1" fmla="*/ 3379473 w 3379473"/>
                <a:gd name="connsiteY1" fmla="*/ 0 h 1645920"/>
                <a:gd name="connsiteX2" fmla="*/ 3379473 w 3379473"/>
                <a:gd name="connsiteY2" fmla="*/ 1645920 h 1645920"/>
                <a:gd name="connsiteX3" fmla="*/ 0 w 3379473"/>
                <a:gd name="connsiteY3" fmla="*/ 1645920 h 1645920"/>
                <a:gd name="connsiteX4" fmla="*/ 0 w 3379473"/>
                <a:gd name="connsiteY4" fmla="*/ 0 h 1645920"/>
                <a:gd name="connsiteX0" fmla="*/ 0 w 3379473"/>
                <a:gd name="connsiteY0" fmla="*/ 559928 h 2205848"/>
                <a:gd name="connsiteX1" fmla="*/ 3379473 w 3379473"/>
                <a:gd name="connsiteY1" fmla="*/ 559928 h 2205848"/>
                <a:gd name="connsiteX2" fmla="*/ 3379473 w 3379473"/>
                <a:gd name="connsiteY2" fmla="*/ 2205848 h 2205848"/>
                <a:gd name="connsiteX3" fmla="*/ 0 w 3379473"/>
                <a:gd name="connsiteY3" fmla="*/ 2205848 h 2205848"/>
                <a:gd name="connsiteX4" fmla="*/ 0 w 3379473"/>
                <a:gd name="connsiteY4" fmla="*/ 559928 h 2205848"/>
                <a:gd name="connsiteX0" fmla="*/ 0 w 3379473"/>
                <a:gd name="connsiteY0" fmla="*/ 678852 h 2324772"/>
                <a:gd name="connsiteX1" fmla="*/ 3379473 w 3379473"/>
                <a:gd name="connsiteY1" fmla="*/ 678852 h 2324772"/>
                <a:gd name="connsiteX2" fmla="*/ 3379473 w 3379473"/>
                <a:gd name="connsiteY2" fmla="*/ 2324772 h 2324772"/>
                <a:gd name="connsiteX3" fmla="*/ 0 w 3379473"/>
                <a:gd name="connsiteY3" fmla="*/ 2324772 h 2324772"/>
                <a:gd name="connsiteX4" fmla="*/ 0 w 3379473"/>
                <a:gd name="connsiteY4" fmla="*/ 678852 h 2324772"/>
                <a:gd name="connsiteX0" fmla="*/ 0 w 3379473"/>
                <a:gd name="connsiteY0" fmla="*/ 722862 h 2368782"/>
                <a:gd name="connsiteX1" fmla="*/ 3379473 w 3379473"/>
                <a:gd name="connsiteY1" fmla="*/ 722862 h 2368782"/>
                <a:gd name="connsiteX2" fmla="*/ 3379473 w 3379473"/>
                <a:gd name="connsiteY2" fmla="*/ 2368782 h 2368782"/>
                <a:gd name="connsiteX3" fmla="*/ 0 w 3379473"/>
                <a:gd name="connsiteY3" fmla="*/ 2368782 h 2368782"/>
                <a:gd name="connsiteX4" fmla="*/ 0 w 3379473"/>
                <a:gd name="connsiteY4" fmla="*/ 722862 h 2368782"/>
                <a:gd name="connsiteX0" fmla="*/ 0 w 3379473"/>
                <a:gd name="connsiteY0" fmla="*/ 805112 h 2451032"/>
                <a:gd name="connsiteX1" fmla="*/ 3379473 w 3379473"/>
                <a:gd name="connsiteY1" fmla="*/ 805112 h 2451032"/>
                <a:gd name="connsiteX2" fmla="*/ 3379473 w 3379473"/>
                <a:gd name="connsiteY2" fmla="*/ 2451032 h 2451032"/>
                <a:gd name="connsiteX3" fmla="*/ 0 w 3379473"/>
                <a:gd name="connsiteY3" fmla="*/ 2451032 h 2451032"/>
                <a:gd name="connsiteX4" fmla="*/ 0 w 3379473"/>
                <a:gd name="connsiteY4" fmla="*/ 805112 h 2451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9473" h="2451032">
                  <a:moveTo>
                    <a:pt x="0" y="805112"/>
                  </a:moveTo>
                  <a:cubicBezTo>
                    <a:pt x="1156971" y="-556328"/>
                    <a:pt x="2964182" y="63432"/>
                    <a:pt x="3379473" y="805112"/>
                  </a:cubicBezTo>
                  <a:lnTo>
                    <a:pt x="3379473" y="2451032"/>
                  </a:lnTo>
                  <a:lnTo>
                    <a:pt x="0" y="2451032"/>
                  </a:lnTo>
                  <a:lnTo>
                    <a:pt x="0" y="805112"/>
                  </a:lnTo>
                  <a:close/>
                </a:path>
              </a:pathLst>
            </a:custGeom>
            <a:solidFill>
              <a:srgbClr val="3550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7DFCAF3-0B1D-44CA-93B7-7E58E28C2814}"/>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746497" y="7366052"/>
              <a:ext cx="1310374" cy="204316"/>
            </a:xfrm>
            <a:prstGeom prst="rect">
              <a:avLst/>
            </a:prstGeom>
          </p:spPr>
        </p:pic>
      </p:grpSp>
      <p:sp>
        <p:nvSpPr>
          <p:cNvPr id="26" name="TextBox 25">
            <a:extLst>
              <a:ext uri="{FF2B5EF4-FFF2-40B4-BE49-F238E27FC236}">
                <a16:creationId xmlns:a16="http://schemas.microsoft.com/office/drawing/2014/main" id="{404B5F7C-EBC3-4185-85D9-7866FFB52BC6}"/>
              </a:ext>
            </a:extLst>
          </p:cNvPr>
          <p:cNvSpPr txBox="1"/>
          <p:nvPr/>
        </p:nvSpPr>
        <p:spPr>
          <a:xfrm>
            <a:off x="6848842" y="2627084"/>
            <a:ext cx="2922272" cy="400110"/>
          </a:xfrm>
          <a:prstGeom prst="rect">
            <a:avLst/>
          </a:prstGeom>
          <a:noFill/>
          <a:effectLst>
            <a:outerShdw blurRad="50800" dist="38100" dir="2700000" algn="tl" rotWithShape="0">
              <a:prstClr val="black">
                <a:alpha val="80000"/>
              </a:prstClr>
            </a:outerShdw>
          </a:effectLst>
        </p:spPr>
        <p:txBody>
          <a:bodyPr wrap="square" rtlCol="0">
            <a:spAutoFit/>
          </a:bodyPr>
          <a:lstStyle/>
          <a:p>
            <a:r>
              <a:rPr lang="en-US" sz="2000" b="1" dirty="0">
                <a:solidFill>
                  <a:schemeClr val="bg1"/>
                </a:solidFill>
                <a:latin typeface="Century Gothic" panose="020B0502020202020204" pitchFamily="34" charset="0"/>
              </a:rPr>
              <a:t>Project Full Title</a:t>
            </a:r>
          </a:p>
        </p:txBody>
      </p:sp>
    </p:spTree>
    <p:extLst>
      <p:ext uri="{BB962C8B-B14F-4D97-AF65-F5344CB8AC3E}">
        <p14:creationId xmlns:p14="http://schemas.microsoft.com/office/powerpoint/2010/main" val="3530986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CFFEF2-D04C-4733-9504-C1F93F348351}"/>
              </a:ext>
            </a:extLst>
          </p:cNvPr>
          <p:cNvSpPr txBox="1"/>
          <p:nvPr/>
        </p:nvSpPr>
        <p:spPr>
          <a:xfrm>
            <a:off x="3608071" y="3556112"/>
            <a:ext cx="6221724" cy="3987688"/>
          </a:xfrm>
          <a:prstGeom prst="rect">
            <a:avLst/>
          </a:prstGeom>
          <a:noFill/>
          <a:ln>
            <a:solidFill>
              <a:srgbClr val="3550A7"/>
            </a:solidFill>
          </a:ln>
        </p:spPr>
        <p:txBody>
          <a:bodyPr wrap="square" rtlCol="0">
            <a:noAutofit/>
          </a:bodyPr>
          <a:lstStyle/>
          <a:p>
            <a:r>
              <a:rPr lang="en-US" b="1" dirty="0">
                <a:solidFill>
                  <a:schemeClr val="accent2">
                    <a:lumMod val="50000"/>
                  </a:schemeClr>
                </a:solidFill>
                <a:latin typeface="Century Gothic" panose="020B0502020202020204" pitchFamily="34" charset="0"/>
              </a:rPr>
              <a:t>	 </a:t>
            </a:r>
            <a:r>
              <a:rPr lang="en-US" sz="1600" b="1" dirty="0">
                <a:solidFill>
                  <a:srgbClr val="236F99"/>
                </a:solidFill>
                <a:latin typeface="Century Gothic" panose="020B0502020202020204" pitchFamily="34" charset="0"/>
              </a:rPr>
              <a:t>Project Short Title</a:t>
            </a:r>
          </a:p>
          <a:p>
            <a:r>
              <a:rPr lang="en-US" dirty="0">
                <a:solidFill>
                  <a:srgbClr val="236F99"/>
                </a:solidFill>
                <a:latin typeface="Century Gothic" panose="020B0502020202020204" pitchFamily="34" charset="0"/>
              </a:rPr>
              <a:t>	 </a:t>
            </a:r>
            <a:r>
              <a:rPr lang="en-US" sz="1600" dirty="0">
                <a:solidFill>
                  <a:srgbClr val="236F99"/>
                </a:solidFill>
                <a:latin typeface="Century Gothic" panose="020B0502020202020204" pitchFamily="34" charset="0"/>
              </a:rPr>
              <a:t>Project Full Title</a:t>
            </a:r>
          </a:p>
          <a:p>
            <a:endParaRPr lang="en-US" dirty="0"/>
          </a:p>
          <a:p>
            <a:r>
              <a:rPr lang="en-US" sz="1400" dirty="0">
                <a:latin typeface="Garamond" panose="02020404030301010803" pitchFamily="18" charset="0"/>
              </a:rPr>
              <a:t>Brief summary of the project.</a:t>
            </a:r>
          </a:p>
        </p:txBody>
      </p:sp>
      <p:sp>
        <p:nvSpPr>
          <p:cNvPr id="4" name="Rectangle 3">
            <a:extLst>
              <a:ext uri="{FF2B5EF4-FFF2-40B4-BE49-F238E27FC236}">
                <a16:creationId xmlns:a16="http://schemas.microsoft.com/office/drawing/2014/main" id="{50E2F9C8-5BD1-41C7-A352-0BD1E121C0D2}"/>
              </a:ext>
            </a:extLst>
          </p:cNvPr>
          <p:cNvSpPr/>
          <p:nvPr/>
        </p:nvSpPr>
        <p:spPr>
          <a:xfrm>
            <a:off x="3608070" y="228599"/>
            <a:ext cx="6221709" cy="31982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3550A7"/>
                </a:solidFill>
                <a:latin typeface="Garamond" panose="02020404030301010803" pitchFamily="18" charset="0"/>
              </a:rPr>
              <a:t>Project Image</a:t>
            </a:r>
          </a:p>
        </p:txBody>
      </p:sp>
      <p:pic>
        <p:nvPicPr>
          <p:cNvPr id="20" name="Picture 19">
            <a:extLst>
              <a:ext uri="{FF2B5EF4-FFF2-40B4-BE49-F238E27FC236}">
                <a16:creationId xmlns:a16="http://schemas.microsoft.com/office/drawing/2014/main" id="{5E9DE4AE-464F-4084-BEF8-608D5C8591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92901" y="3673010"/>
            <a:ext cx="475488" cy="475488"/>
          </a:xfrm>
          <a:prstGeom prst="rect">
            <a:avLst/>
          </a:prstGeom>
        </p:spPr>
      </p:pic>
    </p:spTree>
    <p:extLst>
      <p:ext uri="{BB962C8B-B14F-4D97-AF65-F5344CB8AC3E}">
        <p14:creationId xmlns:p14="http://schemas.microsoft.com/office/powerpoint/2010/main" val="1514439903"/>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 No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uidelin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26601</TotalTime>
  <Words>32</Words>
  <Application>Microsoft Office PowerPoint</Application>
  <PresentationFormat>Custom</PresentationFormat>
  <Paragraphs>9</Paragraphs>
  <Slides>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vt:i4>
      </vt:variant>
    </vt:vector>
  </HeadingPairs>
  <TitlesOfParts>
    <vt:vector size="13" baseType="lpstr">
      <vt:lpstr>Arial</vt:lpstr>
      <vt:lpstr>Calibri</vt:lpstr>
      <vt:lpstr>Century Gothic</vt:lpstr>
      <vt:lpstr>Garamond</vt:lpstr>
      <vt:lpstr>Helvetica</vt:lpstr>
      <vt:lpstr>HelveticaNeueLT Std</vt:lpstr>
      <vt:lpstr>Template</vt:lpstr>
      <vt:lpstr>EXAMPLE / Notes</vt:lpstr>
      <vt:lpstr>Guidelines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Hunter, Shanise Y. (LARC-E3)[SSAI DEVELOP]</cp:lastModifiedBy>
  <cp:revision>83</cp:revision>
  <dcterms:created xsi:type="dcterms:W3CDTF">2021-12-30T15:45:35Z</dcterms:created>
  <dcterms:modified xsi:type="dcterms:W3CDTF">2022-06-02T16:33:20Z</dcterms:modified>
</cp:coreProperties>
</file>