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6" r:id="rId5"/>
    <p:sldId id="280" r:id="rId6"/>
    <p:sldId id="378" r:id="rId7"/>
    <p:sldId id="381" r:id="rId8"/>
    <p:sldId id="284" r:id="rId9"/>
    <p:sldId id="283" r:id="rId10"/>
    <p:sldId id="281" r:id="rId11"/>
    <p:sldId id="270" r:id="rId12"/>
    <p:sldId id="373" r:id="rId13"/>
    <p:sldId id="287" r:id="rId14"/>
    <p:sldId id="294" r:id="rId15"/>
    <p:sldId id="275" r:id="rId16"/>
    <p:sldId id="295" r:id="rId17"/>
    <p:sldId id="289" r:id="rId18"/>
    <p:sldId id="288" r:id="rId19"/>
    <p:sldId id="264" r:id="rId20"/>
    <p:sldId id="377" r:id="rId21"/>
    <p:sldId id="291" r:id="rId22"/>
    <p:sldId id="286" r:id="rId23"/>
    <p:sldId id="290" r:id="rId24"/>
    <p:sldId id="292" r:id="rId25"/>
    <p:sldId id="380" r:id="rId26"/>
    <p:sldId id="379" r:id="rId27"/>
    <p:sldId id="277"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407A2F-C4D3-9BB9-8D32-D8161F2F8FA2}" name="Laramie Plott" initials="LP" userId="S::laramie.plott@ama-inc.com::c8314bf3-6347-4b88-809b-eb09fded220b" providerId="AD"/>
  <p188:author id="{EBA64733-4663-8FCC-7239-E3035B10E43A}" name="Rachel Thompson" initials="RT" userId="S::rachel.thompson@ama-inc.com::c693f8f1-6d7b-41fe-8b9b-1c8ccb418834" providerId="AD"/>
  <p188:author id="{EE2D433D-E8C7-3D45-24B0-8BA54B0AB354}" name="Marisa J. Smedsrud" initials="MJS" userId="S::marisa.j.smedsrud@ama-inc.com::3a879f23-f3e8-46be-913f-43ff3a167cac" providerId="AD"/>
  <p188:author id="{3F38E7A1-443F-4B05-44A1-B2CABA609190}" name="Elise M. Segal" initials="ES" userId="S::elise.m.segal@ama-inc.com::219ff6f6-c064-45c5-9846-11b7ba23794e" providerId="AD"/>
  <p188:author id="{828459E4-DDEE-87D4-237C-661BA4AC858B}" name="Isabel L. Pullias" initials="IP" userId="S::isabel.l.pullias@ama-inc.com::4425bc25-1eae-4a1c-ade6-bb1aa63cbe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BEBEB"/>
    <a:srgbClr val="461E64"/>
    <a:srgbClr val="04203A"/>
    <a:srgbClr val="4D548B"/>
    <a:srgbClr val="3582AE"/>
    <a:srgbClr val="16A9A1"/>
    <a:srgbClr val="59CE9C"/>
    <a:srgbClr val="000000"/>
    <a:srgbClr val="F3F2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D24C30-3B38-206E-C302-E618CAC431B8}" v="2" dt="2024-07-30T14:29:30.040"/>
    <p1510:client id="{7707D938-CFEE-4DD3-8950-B7914FFB2343}" v="11" dt="2024-08-01T12:43:20.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a Smedsrud" userId="U/l0V1dv2MS0GsV2yjfM0L+fdCh4Yy9mw+R4BcLytHA=" providerId="None" clId="Web-{7707D938-CFEE-4DD3-8950-B7914FFB2343}"/>
    <pc:docChg chg="modSld">
      <pc:chgData name="Marisa Smedsrud" userId="U/l0V1dv2MS0GsV2yjfM0L+fdCh4Yy9mw+R4BcLytHA=" providerId="None" clId="Web-{7707D938-CFEE-4DD3-8950-B7914FFB2343}" dt="2024-08-01T12:43:20.311" v="4" actId="20577"/>
      <pc:docMkLst>
        <pc:docMk/>
      </pc:docMkLst>
      <pc:sldChg chg="modSp">
        <pc:chgData name="Marisa Smedsrud" userId="U/l0V1dv2MS0GsV2yjfM0L+fdCh4Yy9mw+R4BcLytHA=" providerId="None" clId="Web-{7707D938-CFEE-4DD3-8950-B7914FFB2343}" dt="2024-08-01T12:43:20.311" v="4" actId="20577"/>
        <pc:sldMkLst>
          <pc:docMk/>
          <pc:sldMk cId="582435683" sldId="284"/>
        </pc:sldMkLst>
        <pc:spChg chg="mod">
          <ac:chgData name="Marisa Smedsrud" userId="U/l0V1dv2MS0GsV2yjfM0L+fdCh4Yy9mw+R4BcLytHA=" providerId="None" clId="Web-{7707D938-CFEE-4DD3-8950-B7914FFB2343}" dt="2024-08-01T12:43:20.311" v="4" actId="20577"/>
          <ac:spMkLst>
            <pc:docMk/>
            <pc:sldMk cId="582435683" sldId="284"/>
            <ac:spMk id="19" creationId="{1ADBD97D-3A3F-5F78-655E-E5474B6495C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80FCD7-096B-496F-9C96-4B09CF7CC06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779B2D6-6ECE-4D2A-8FA8-26ED51625727}">
      <dgm:prSet phldrT="[Text]" custT="1"/>
      <dgm:spPr>
        <a:solidFill>
          <a:srgbClr val="9074A6"/>
        </a:solidFill>
        <a:ln>
          <a:solidFill>
            <a:schemeClr val="bg2">
              <a:lumMod val="50000"/>
            </a:schemeClr>
          </a:solidFill>
        </a:ln>
      </dgm:spPr>
      <dgm:t>
        <a:bodyPr/>
        <a:lstStyle/>
        <a:p>
          <a:r>
            <a:rPr lang="en-US" sz="4000">
              <a:latin typeface="+mj-lt"/>
            </a:rPr>
            <a:t>Feasible</a:t>
          </a:r>
        </a:p>
      </dgm:t>
    </dgm:pt>
    <dgm:pt modelId="{170BFCF1-0C21-4CD9-B4A5-B1E427626899}" type="parTrans" cxnId="{42870833-46FF-4ACE-96E1-CA93B49DA489}">
      <dgm:prSet/>
      <dgm:spPr/>
      <dgm:t>
        <a:bodyPr/>
        <a:lstStyle/>
        <a:p>
          <a:endParaRPr lang="en-US">
            <a:latin typeface="+mj-lt"/>
          </a:endParaRPr>
        </a:p>
      </dgm:t>
    </dgm:pt>
    <dgm:pt modelId="{58015314-E223-4CC4-9767-4AC9234B7D7E}" type="sibTrans" cxnId="{42870833-46FF-4ACE-96E1-CA93B49DA489}">
      <dgm:prSet/>
      <dgm:spPr/>
      <dgm:t>
        <a:bodyPr/>
        <a:lstStyle/>
        <a:p>
          <a:endParaRPr lang="en-US">
            <a:latin typeface="+mj-lt"/>
          </a:endParaRPr>
        </a:p>
      </dgm:t>
    </dgm:pt>
    <dgm:pt modelId="{7E1B0244-2576-43A3-9001-C50D1457FE13}">
      <dgm:prSet phldrT="[Text]" custT="1"/>
      <dgm:spPr>
        <a:solidFill>
          <a:srgbClr val="9074A6">
            <a:alpha val="20000"/>
          </a:srgbClr>
        </a:solidFill>
        <a:ln>
          <a:solidFill>
            <a:schemeClr val="bg2">
              <a:lumMod val="50000"/>
              <a:alpha val="90000"/>
            </a:schemeClr>
          </a:solidFill>
        </a:ln>
      </dgm:spPr>
      <dgm:t>
        <a:bodyPr/>
        <a:lstStyle/>
        <a:p>
          <a:pPr>
            <a:buClr>
              <a:srgbClr val="7F7F7F"/>
            </a:buClr>
          </a:pPr>
          <a:r>
            <a:rPr lang="en-US" sz="2000" dirty="0">
              <a:solidFill>
                <a:schemeClr val="tx1">
                  <a:lumMod val="75000"/>
                  <a:lumOff val="25000"/>
                </a:schemeClr>
              </a:solidFill>
              <a:latin typeface="+mj-lt"/>
            </a:rPr>
            <a:t>Use the predicted AE Index</a:t>
          </a:r>
        </a:p>
      </dgm:t>
    </dgm:pt>
    <dgm:pt modelId="{512DDDEF-C208-4ADF-8111-A6DB9EB3B9CB}" type="parTrans" cxnId="{5572BD18-954C-4DB4-83BB-BA15B48493AB}">
      <dgm:prSet/>
      <dgm:spPr/>
      <dgm:t>
        <a:bodyPr/>
        <a:lstStyle/>
        <a:p>
          <a:endParaRPr lang="en-US">
            <a:latin typeface="+mj-lt"/>
          </a:endParaRPr>
        </a:p>
      </dgm:t>
    </dgm:pt>
    <dgm:pt modelId="{89586085-DD4B-4C35-8CAC-0BAA67DFDACC}" type="sibTrans" cxnId="{5572BD18-954C-4DB4-83BB-BA15B48493AB}">
      <dgm:prSet/>
      <dgm:spPr/>
      <dgm:t>
        <a:bodyPr/>
        <a:lstStyle/>
        <a:p>
          <a:endParaRPr lang="en-US">
            <a:latin typeface="+mj-lt"/>
          </a:endParaRPr>
        </a:p>
      </dgm:t>
    </dgm:pt>
    <dgm:pt modelId="{E641985E-5F5F-4B40-BA6C-2A91F4CDE798}">
      <dgm:prSet phldrT="[Text]" custT="1"/>
      <dgm:spPr>
        <a:solidFill>
          <a:srgbClr val="9074A6">
            <a:alpha val="20000"/>
          </a:srgbClr>
        </a:solidFill>
        <a:ln>
          <a:solidFill>
            <a:schemeClr val="bg2">
              <a:lumMod val="50000"/>
              <a:alpha val="90000"/>
            </a:schemeClr>
          </a:solidFill>
        </a:ln>
      </dgm:spPr>
      <dgm:t>
        <a:bodyPr/>
        <a:lstStyle/>
        <a:p>
          <a:pPr>
            <a:buClr>
              <a:srgbClr val="7F7F7F"/>
            </a:buClr>
          </a:pPr>
          <a:r>
            <a:rPr lang="en-US" sz="2000" dirty="0">
              <a:solidFill>
                <a:schemeClr val="tx1">
                  <a:lumMod val="75000"/>
                  <a:lumOff val="25000"/>
                </a:schemeClr>
              </a:solidFill>
              <a:latin typeface="+mj-lt"/>
            </a:rPr>
            <a:t>Use VIIRS to see the auroral oval</a:t>
          </a:r>
        </a:p>
      </dgm:t>
    </dgm:pt>
    <dgm:pt modelId="{27A905C2-A082-4CDF-BB14-7BA3790A4749}" type="parTrans" cxnId="{B5BC3DDC-1B38-40E7-87EE-2B49B17758F4}">
      <dgm:prSet/>
      <dgm:spPr/>
      <dgm:t>
        <a:bodyPr/>
        <a:lstStyle/>
        <a:p>
          <a:endParaRPr lang="en-US">
            <a:latin typeface="+mj-lt"/>
          </a:endParaRPr>
        </a:p>
      </dgm:t>
    </dgm:pt>
    <dgm:pt modelId="{588A670D-9948-49E7-A058-24CC345FBF6B}" type="sibTrans" cxnId="{B5BC3DDC-1B38-40E7-87EE-2B49B17758F4}">
      <dgm:prSet/>
      <dgm:spPr/>
      <dgm:t>
        <a:bodyPr/>
        <a:lstStyle/>
        <a:p>
          <a:endParaRPr lang="en-US">
            <a:latin typeface="+mj-lt"/>
          </a:endParaRPr>
        </a:p>
      </dgm:t>
    </dgm:pt>
    <dgm:pt modelId="{06EE39DA-BD33-452B-99A5-993FE506FAF7}">
      <dgm:prSet phldrT="[Text]" custT="1"/>
      <dgm:spPr>
        <a:solidFill>
          <a:srgbClr val="4D548B"/>
        </a:solidFill>
        <a:ln>
          <a:solidFill>
            <a:schemeClr val="bg2">
              <a:lumMod val="50000"/>
            </a:schemeClr>
          </a:solidFill>
        </a:ln>
      </dgm:spPr>
      <dgm:t>
        <a:bodyPr/>
        <a:lstStyle/>
        <a:p>
          <a:pPr rtl="0"/>
          <a:r>
            <a:rPr lang="en-US" sz="4000">
              <a:latin typeface="+mj-lt"/>
            </a:rPr>
            <a:t>Not Feasible </a:t>
          </a:r>
        </a:p>
      </dgm:t>
    </dgm:pt>
    <dgm:pt modelId="{B17FBAAC-F0DC-41D8-AA87-DC329FC494D1}" type="parTrans" cxnId="{4C823579-1485-471D-8D73-5A19558010D8}">
      <dgm:prSet/>
      <dgm:spPr/>
      <dgm:t>
        <a:bodyPr/>
        <a:lstStyle/>
        <a:p>
          <a:endParaRPr lang="en-US">
            <a:latin typeface="+mj-lt"/>
          </a:endParaRPr>
        </a:p>
      </dgm:t>
    </dgm:pt>
    <dgm:pt modelId="{789B522A-060A-4F19-B5E5-BE2ED63BB0BF}" type="sibTrans" cxnId="{4C823579-1485-471D-8D73-5A19558010D8}">
      <dgm:prSet/>
      <dgm:spPr/>
      <dgm:t>
        <a:bodyPr/>
        <a:lstStyle/>
        <a:p>
          <a:endParaRPr lang="en-US">
            <a:latin typeface="+mj-lt"/>
          </a:endParaRPr>
        </a:p>
      </dgm:t>
    </dgm:pt>
    <dgm:pt modelId="{06D247E1-7BC5-4F36-947E-E1743C9EF876}">
      <dgm:prSet phldrT="[Text]" custT="1"/>
      <dgm:spPr>
        <a:solidFill>
          <a:srgbClr val="4D548B">
            <a:alpha val="20000"/>
          </a:srgbClr>
        </a:solidFill>
        <a:ln>
          <a:solidFill>
            <a:schemeClr val="bg2">
              <a:lumMod val="50000"/>
            </a:schemeClr>
          </a:solidFill>
        </a:ln>
      </dgm:spPr>
      <dgm:t>
        <a:bodyPr/>
        <a:lstStyle/>
        <a:p>
          <a:pPr>
            <a:buClr>
              <a:srgbClr val="7F7F7F"/>
            </a:buClr>
          </a:pPr>
          <a:r>
            <a:rPr lang="en-US" sz="2000" dirty="0">
              <a:solidFill>
                <a:schemeClr val="tx1">
                  <a:lumMod val="75000"/>
                  <a:lumOff val="25000"/>
                </a:schemeClr>
              </a:solidFill>
              <a:latin typeface="+mj-lt"/>
            </a:rPr>
            <a:t>Use long term </a:t>
          </a:r>
          <a:r>
            <a:rPr lang="en-US" sz="2000" dirty="0" err="1">
              <a:solidFill>
                <a:schemeClr val="tx1">
                  <a:lumMod val="75000"/>
                  <a:lumOff val="25000"/>
                </a:schemeClr>
              </a:solidFill>
              <a:latin typeface="+mj-lt"/>
            </a:rPr>
            <a:t>Kp</a:t>
          </a:r>
          <a:r>
            <a:rPr lang="en-US" sz="2000" dirty="0">
              <a:solidFill>
                <a:schemeClr val="tx1">
                  <a:lumMod val="75000"/>
                  <a:lumOff val="25000"/>
                </a:schemeClr>
              </a:solidFill>
              <a:latin typeface="+mj-lt"/>
            </a:rPr>
            <a:t> Index prediction</a:t>
          </a:r>
        </a:p>
      </dgm:t>
    </dgm:pt>
    <dgm:pt modelId="{5CE1B569-6EA7-4C42-9359-B7B840429207}" type="parTrans" cxnId="{1D15DF25-C7EF-4447-9585-9A5DD1803539}">
      <dgm:prSet/>
      <dgm:spPr/>
      <dgm:t>
        <a:bodyPr/>
        <a:lstStyle/>
        <a:p>
          <a:endParaRPr lang="en-US">
            <a:latin typeface="+mj-lt"/>
          </a:endParaRPr>
        </a:p>
      </dgm:t>
    </dgm:pt>
    <dgm:pt modelId="{FC5D2BBD-20FD-48CA-A0DC-5C6FA8F11250}" type="sibTrans" cxnId="{1D15DF25-C7EF-4447-9585-9A5DD1803539}">
      <dgm:prSet/>
      <dgm:spPr/>
      <dgm:t>
        <a:bodyPr/>
        <a:lstStyle/>
        <a:p>
          <a:endParaRPr lang="en-US">
            <a:latin typeface="+mj-lt"/>
          </a:endParaRPr>
        </a:p>
      </dgm:t>
    </dgm:pt>
    <dgm:pt modelId="{29439589-009F-4077-BCE8-E579B8EAB164}">
      <dgm:prSet phldrT="[Text]" custT="1"/>
      <dgm:spPr>
        <a:solidFill>
          <a:srgbClr val="4D548B">
            <a:alpha val="20000"/>
          </a:srgbClr>
        </a:solidFill>
        <a:ln>
          <a:solidFill>
            <a:schemeClr val="bg2">
              <a:lumMod val="50000"/>
            </a:schemeClr>
          </a:solidFill>
        </a:ln>
      </dgm:spPr>
      <dgm:t>
        <a:bodyPr/>
        <a:lstStyle/>
        <a:p>
          <a:pPr>
            <a:buClr>
              <a:srgbClr val="7F7F7F"/>
            </a:buClr>
          </a:pPr>
          <a:r>
            <a:rPr lang="en-US" sz="2000" dirty="0">
              <a:solidFill>
                <a:schemeClr val="tx1">
                  <a:lumMod val="75000"/>
                  <a:lumOff val="25000"/>
                </a:schemeClr>
              </a:solidFill>
              <a:latin typeface="+mj-lt"/>
            </a:rPr>
            <a:t>Use OVATION Prime for Glacier</a:t>
          </a:r>
        </a:p>
      </dgm:t>
    </dgm:pt>
    <dgm:pt modelId="{C319A2F2-9036-411D-92CE-44C878909AB0}" type="parTrans" cxnId="{5BA84426-69FE-4F79-9C5B-2C110C22FACD}">
      <dgm:prSet/>
      <dgm:spPr/>
      <dgm:t>
        <a:bodyPr/>
        <a:lstStyle/>
        <a:p>
          <a:endParaRPr lang="en-US">
            <a:latin typeface="+mj-lt"/>
          </a:endParaRPr>
        </a:p>
      </dgm:t>
    </dgm:pt>
    <dgm:pt modelId="{ABEA1850-23C8-4BAF-80C6-3D0BEBA88A78}" type="sibTrans" cxnId="{5BA84426-69FE-4F79-9C5B-2C110C22FACD}">
      <dgm:prSet/>
      <dgm:spPr/>
      <dgm:t>
        <a:bodyPr/>
        <a:lstStyle/>
        <a:p>
          <a:endParaRPr lang="en-US">
            <a:latin typeface="+mj-lt"/>
          </a:endParaRPr>
        </a:p>
      </dgm:t>
    </dgm:pt>
    <dgm:pt modelId="{ED7F6A05-22B4-4E5F-8267-353E3D94CFEF}">
      <dgm:prSet phldrT="[Text]" custT="1"/>
      <dgm:spPr>
        <a:solidFill>
          <a:srgbClr val="9074A6">
            <a:alpha val="20000"/>
          </a:srgbClr>
        </a:solidFill>
        <a:ln>
          <a:solidFill>
            <a:schemeClr val="bg2">
              <a:lumMod val="50000"/>
              <a:alpha val="90000"/>
            </a:schemeClr>
          </a:solidFill>
        </a:ln>
      </dgm:spPr>
      <dgm:t>
        <a:bodyPr/>
        <a:lstStyle/>
        <a:p>
          <a:pPr>
            <a:buClr>
              <a:srgbClr val="7F7F7F"/>
            </a:buClr>
          </a:pPr>
          <a:r>
            <a:rPr lang="en-US" sz="2000" dirty="0">
              <a:solidFill>
                <a:schemeClr val="tx1">
                  <a:lumMod val="75000"/>
                  <a:lumOff val="25000"/>
                </a:schemeClr>
              </a:solidFill>
              <a:latin typeface="+mj-lt"/>
            </a:rPr>
            <a:t>Use OVATION Prime at Denali</a:t>
          </a:r>
        </a:p>
      </dgm:t>
    </dgm:pt>
    <dgm:pt modelId="{DCA548F5-7436-440A-A631-9EB4BA1EF7B9}" type="parTrans" cxnId="{A3E64C8F-465A-4275-BB0A-DCB3F751D2B7}">
      <dgm:prSet/>
      <dgm:spPr/>
      <dgm:t>
        <a:bodyPr/>
        <a:lstStyle/>
        <a:p>
          <a:endParaRPr lang="en-US">
            <a:latin typeface="+mj-lt"/>
          </a:endParaRPr>
        </a:p>
      </dgm:t>
    </dgm:pt>
    <dgm:pt modelId="{AF403C81-345B-43C4-8979-CC7250BCD668}" type="sibTrans" cxnId="{A3E64C8F-465A-4275-BB0A-DCB3F751D2B7}">
      <dgm:prSet/>
      <dgm:spPr/>
      <dgm:t>
        <a:bodyPr/>
        <a:lstStyle/>
        <a:p>
          <a:endParaRPr lang="en-US">
            <a:latin typeface="+mj-lt"/>
          </a:endParaRPr>
        </a:p>
      </dgm:t>
    </dgm:pt>
    <dgm:pt modelId="{DE60F2CC-155D-401D-9FB1-6C90F8A307C2}">
      <dgm:prSet phldrT="[Text]" custT="1"/>
      <dgm:spPr>
        <a:solidFill>
          <a:srgbClr val="9074A6">
            <a:alpha val="20000"/>
          </a:srgbClr>
        </a:solidFill>
        <a:ln>
          <a:solidFill>
            <a:schemeClr val="bg2">
              <a:lumMod val="50000"/>
              <a:alpha val="90000"/>
            </a:schemeClr>
          </a:solidFill>
        </a:ln>
      </dgm:spPr>
      <dgm:t>
        <a:bodyPr/>
        <a:lstStyle/>
        <a:p>
          <a:pPr>
            <a:buClr>
              <a:srgbClr val="7F7F7F"/>
            </a:buClr>
          </a:pPr>
          <a:r>
            <a:rPr lang="en-US" sz="2000" dirty="0">
              <a:solidFill>
                <a:schemeClr val="tx1">
                  <a:lumMod val="75000"/>
                  <a:lumOff val="25000"/>
                </a:schemeClr>
              </a:solidFill>
              <a:latin typeface="+mj-lt"/>
            </a:rPr>
            <a:t>Use </a:t>
          </a:r>
          <a:r>
            <a:rPr lang="en-US" sz="2000" dirty="0" err="1">
              <a:solidFill>
                <a:schemeClr val="tx1">
                  <a:lumMod val="75000"/>
                  <a:lumOff val="25000"/>
                </a:schemeClr>
              </a:solidFill>
              <a:latin typeface="+mj-lt"/>
            </a:rPr>
            <a:t>AuroraSaurus</a:t>
          </a:r>
          <a:r>
            <a:rPr lang="en-US" sz="2000" dirty="0">
              <a:solidFill>
                <a:schemeClr val="tx1">
                  <a:lumMod val="75000"/>
                  <a:lumOff val="25000"/>
                </a:schemeClr>
              </a:solidFill>
              <a:latin typeface="+mj-lt"/>
            </a:rPr>
            <a:t> for Glacier and Denali</a:t>
          </a:r>
        </a:p>
      </dgm:t>
    </dgm:pt>
    <dgm:pt modelId="{B4101E6B-4E59-4E8D-809E-9145DE40532F}" type="parTrans" cxnId="{8531F9B9-2955-4902-82F5-0C38DAE86A85}">
      <dgm:prSet/>
      <dgm:spPr/>
      <dgm:t>
        <a:bodyPr/>
        <a:lstStyle/>
        <a:p>
          <a:endParaRPr lang="en-US">
            <a:latin typeface="+mj-lt"/>
          </a:endParaRPr>
        </a:p>
      </dgm:t>
    </dgm:pt>
    <dgm:pt modelId="{F2E14BE1-5EAD-4DED-BB99-5B6CF0A6E0E0}" type="sibTrans" cxnId="{8531F9B9-2955-4902-82F5-0C38DAE86A85}">
      <dgm:prSet/>
      <dgm:spPr/>
      <dgm:t>
        <a:bodyPr/>
        <a:lstStyle/>
        <a:p>
          <a:endParaRPr lang="en-US">
            <a:latin typeface="+mj-lt"/>
          </a:endParaRPr>
        </a:p>
      </dgm:t>
    </dgm:pt>
    <dgm:pt modelId="{719A8605-F4BF-45E3-8AB3-2A89F625CB85}">
      <dgm:prSet phldrT="[Text]" custT="1"/>
      <dgm:spPr>
        <a:solidFill>
          <a:srgbClr val="9074A6">
            <a:alpha val="20000"/>
          </a:srgbClr>
        </a:solidFill>
        <a:ln>
          <a:solidFill>
            <a:schemeClr val="bg2">
              <a:lumMod val="50000"/>
              <a:alpha val="90000"/>
            </a:schemeClr>
          </a:solidFill>
        </a:ln>
      </dgm:spPr>
      <dgm:t>
        <a:bodyPr/>
        <a:lstStyle/>
        <a:p>
          <a:pPr>
            <a:buClr>
              <a:srgbClr val="7F7F7F"/>
            </a:buClr>
          </a:pPr>
          <a:r>
            <a:rPr lang="en-US" sz="2000" dirty="0">
              <a:solidFill>
                <a:schemeClr val="tx1">
                  <a:lumMod val="75000"/>
                  <a:lumOff val="25000"/>
                </a:schemeClr>
              </a:solidFill>
              <a:latin typeface="+mj-lt"/>
            </a:rPr>
            <a:t>Use Glacier’s sky camera</a:t>
          </a:r>
        </a:p>
      </dgm:t>
    </dgm:pt>
    <dgm:pt modelId="{126BADDE-BE48-4EEE-B14D-38911261F21A}" type="parTrans" cxnId="{401638D6-0BD1-4C38-AE33-5B0E7B6DCF63}">
      <dgm:prSet/>
      <dgm:spPr/>
      <dgm:t>
        <a:bodyPr/>
        <a:lstStyle/>
        <a:p>
          <a:endParaRPr lang="en-US">
            <a:latin typeface="+mj-lt"/>
          </a:endParaRPr>
        </a:p>
      </dgm:t>
    </dgm:pt>
    <dgm:pt modelId="{575BF490-AF4A-4D1C-AE2F-E86B44B58B0D}" type="sibTrans" cxnId="{401638D6-0BD1-4C38-AE33-5B0E7B6DCF63}">
      <dgm:prSet/>
      <dgm:spPr/>
      <dgm:t>
        <a:bodyPr/>
        <a:lstStyle/>
        <a:p>
          <a:endParaRPr lang="en-US">
            <a:latin typeface="+mj-lt"/>
          </a:endParaRPr>
        </a:p>
      </dgm:t>
    </dgm:pt>
    <dgm:pt modelId="{1C6F6D56-70C5-438E-9C07-8623A897F6A6}">
      <dgm:prSet phldrT="[Text]" custT="1"/>
      <dgm:spPr>
        <a:solidFill>
          <a:srgbClr val="4D548B">
            <a:alpha val="20000"/>
          </a:srgbClr>
        </a:solidFill>
        <a:ln>
          <a:solidFill>
            <a:schemeClr val="bg2">
              <a:lumMod val="50000"/>
            </a:schemeClr>
          </a:solidFill>
        </a:ln>
      </dgm:spPr>
      <dgm:t>
        <a:bodyPr/>
        <a:lstStyle/>
        <a:p>
          <a:pPr>
            <a:buClr>
              <a:srgbClr val="7F7F7F"/>
            </a:buClr>
          </a:pPr>
          <a:r>
            <a:rPr lang="en-US" sz="2000" dirty="0">
              <a:solidFill>
                <a:schemeClr val="tx1">
                  <a:lumMod val="75000"/>
                  <a:lumOff val="25000"/>
                </a:schemeClr>
              </a:solidFill>
              <a:latin typeface="+mj-lt"/>
            </a:rPr>
            <a:t>Use the </a:t>
          </a:r>
          <a:r>
            <a:rPr lang="en-US" sz="2000" dirty="0" err="1">
              <a:solidFill>
                <a:schemeClr val="tx1">
                  <a:lumMod val="75000"/>
                  <a:lumOff val="25000"/>
                </a:schemeClr>
              </a:solidFill>
              <a:latin typeface="+mj-lt"/>
            </a:rPr>
            <a:t>Kp</a:t>
          </a:r>
          <a:r>
            <a:rPr lang="en-US" sz="2000" dirty="0">
              <a:solidFill>
                <a:schemeClr val="tx1">
                  <a:lumMod val="75000"/>
                  <a:lumOff val="25000"/>
                </a:schemeClr>
              </a:solidFill>
              <a:latin typeface="+mj-lt"/>
            </a:rPr>
            <a:t> Index at Denali</a:t>
          </a:r>
        </a:p>
      </dgm:t>
    </dgm:pt>
    <dgm:pt modelId="{BAC22FA8-694D-4C78-ABCC-7BAC895BB9F7}" type="parTrans" cxnId="{A01CEB13-FD63-4627-9931-B40F5E2F9315}">
      <dgm:prSet/>
      <dgm:spPr/>
      <dgm:t>
        <a:bodyPr/>
        <a:lstStyle/>
        <a:p>
          <a:endParaRPr lang="en-US">
            <a:latin typeface="+mj-lt"/>
          </a:endParaRPr>
        </a:p>
      </dgm:t>
    </dgm:pt>
    <dgm:pt modelId="{5081CCB0-CAB9-4E76-A6A8-9F5140127113}" type="sibTrans" cxnId="{A01CEB13-FD63-4627-9931-B40F5E2F9315}">
      <dgm:prSet/>
      <dgm:spPr/>
      <dgm:t>
        <a:bodyPr/>
        <a:lstStyle/>
        <a:p>
          <a:endParaRPr lang="en-US">
            <a:latin typeface="+mj-lt"/>
          </a:endParaRPr>
        </a:p>
      </dgm:t>
    </dgm:pt>
    <dgm:pt modelId="{35BFA7B2-1146-4131-BCCF-0062819CCC2E}">
      <dgm:prSet phldrT="[Text]" custT="1"/>
      <dgm:spPr>
        <a:solidFill>
          <a:srgbClr val="4D548B">
            <a:alpha val="20000"/>
          </a:srgbClr>
        </a:solidFill>
        <a:ln>
          <a:solidFill>
            <a:schemeClr val="bg2">
              <a:lumMod val="50000"/>
            </a:schemeClr>
          </a:solidFill>
        </a:ln>
      </dgm:spPr>
      <dgm:t>
        <a:bodyPr/>
        <a:lstStyle/>
        <a:p>
          <a:pPr>
            <a:buClr>
              <a:srgbClr val="7F7F7F"/>
            </a:buClr>
          </a:pPr>
          <a:r>
            <a:rPr lang="en-US" sz="2000" dirty="0">
              <a:solidFill>
                <a:schemeClr val="tx1">
                  <a:lumMod val="75000"/>
                  <a:lumOff val="25000"/>
                </a:schemeClr>
              </a:solidFill>
              <a:latin typeface="+mj-lt"/>
            </a:rPr>
            <a:t>Use VIIRS to see aurora at Glacier</a:t>
          </a:r>
        </a:p>
      </dgm:t>
    </dgm:pt>
    <dgm:pt modelId="{170ED0A8-E7BD-4C92-9761-0A4F2C573F60}" type="parTrans" cxnId="{45137F54-5EFE-47A2-9984-6A63A553CAB6}">
      <dgm:prSet/>
      <dgm:spPr/>
      <dgm:t>
        <a:bodyPr/>
        <a:lstStyle/>
        <a:p>
          <a:endParaRPr lang="en-US">
            <a:latin typeface="+mj-lt"/>
          </a:endParaRPr>
        </a:p>
      </dgm:t>
    </dgm:pt>
    <dgm:pt modelId="{927A8DCB-2DC3-41DA-9EF2-81E6C217CAC2}" type="sibTrans" cxnId="{45137F54-5EFE-47A2-9984-6A63A553CAB6}">
      <dgm:prSet/>
      <dgm:spPr/>
      <dgm:t>
        <a:bodyPr/>
        <a:lstStyle/>
        <a:p>
          <a:endParaRPr lang="en-US">
            <a:latin typeface="+mj-lt"/>
          </a:endParaRPr>
        </a:p>
      </dgm:t>
    </dgm:pt>
    <dgm:pt modelId="{19E4013F-E87B-4F43-9532-013813CCB66B}">
      <dgm:prSet phldrT="[Text]" custT="1"/>
      <dgm:spPr>
        <a:solidFill>
          <a:srgbClr val="4D548B">
            <a:alpha val="20000"/>
          </a:srgbClr>
        </a:solidFill>
        <a:ln>
          <a:solidFill>
            <a:schemeClr val="bg2">
              <a:lumMod val="50000"/>
            </a:schemeClr>
          </a:solidFill>
        </a:ln>
      </dgm:spPr>
      <dgm:t>
        <a:bodyPr/>
        <a:lstStyle/>
        <a:p>
          <a:pPr rtl="0">
            <a:buClr>
              <a:srgbClr val="7F7F7F"/>
            </a:buClr>
          </a:pPr>
          <a:r>
            <a:rPr lang="en-US" sz="2000" dirty="0">
              <a:solidFill>
                <a:schemeClr val="tx1">
                  <a:lumMod val="75000"/>
                  <a:lumOff val="25000"/>
                </a:schemeClr>
              </a:solidFill>
              <a:latin typeface="+mj-lt"/>
            </a:rPr>
            <a:t>Use VIIRS to map the extent of aurora visibility</a:t>
          </a:r>
        </a:p>
      </dgm:t>
    </dgm:pt>
    <dgm:pt modelId="{8589EAEC-B89B-4896-93AE-65C9196614C8}" type="parTrans" cxnId="{CA5A642E-863F-41DF-8C65-B9997672D3CE}">
      <dgm:prSet/>
      <dgm:spPr/>
      <dgm:t>
        <a:bodyPr/>
        <a:lstStyle/>
        <a:p>
          <a:endParaRPr lang="en-US">
            <a:latin typeface="+mj-lt"/>
          </a:endParaRPr>
        </a:p>
      </dgm:t>
    </dgm:pt>
    <dgm:pt modelId="{FDB3DAAD-5FF5-4ECF-9FA1-38CDC9E992D0}" type="sibTrans" cxnId="{CA5A642E-863F-41DF-8C65-B9997672D3CE}">
      <dgm:prSet/>
      <dgm:spPr/>
      <dgm:t>
        <a:bodyPr/>
        <a:lstStyle/>
        <a:p>
          <a:endParaRPr lang="en-US">
            <a:latin typeface="+mj-lt"/>
          </a:endParaRPr>
        </a:p>
      </dgm:t>
    </dgm:pt>
    <dgm:pt modelId="{3A5E1E6F-4748-4EFD-9624-DA44F9353330}" type="pres">
      <dgm:prSet presAssocID="{5080FCD7-096B-496F-9C96-4B09CF7CC060}" presName="Name0" presStyleCnt="0">
        <dgm:presLayoutVars>
          <dgm:dir/>
          <dgm:animLvl val="lvl"/>
          <dgm:resizeHandles val="exact"/>
        </dgm:presLayoutVars>
      </dgm:prSet>
      <dgm:spPr/>
    </dgm:pt>
    <dgm:pt modelId="{FAE4966B-4061-45FE-9E92-DCDC296A2FC0}" type="pres">
      <dgm:prSet presAssocID="{0779B2D6-6ECE-4D2A-8FA8-26ED51625727}" presName="linNode" presStyleCnt="0"/>
      <dgm:spPr/>
    </dgm:pt>
    <dgm:pt modelId="{E521324E-A2DA-4CBB-9EB0-A553DCC6B344}" type="pres">
      <dgm:prSet presAssocID="{0779B2D6-6ECE-4D2A-8FA8-26ED51625727}" presName="parentText" presStyleLbl="node1" presStyleIdx="0" presStyleCnt="2">
        <dgm:presLayoutVars>
          <dgm:chMax val="1"/>
          <dgm:bulletEnabled val="1"/>
        </dgm:presLayoutVars>
      </dgm:prSet>
      <dgm:spPr/>
    </dgm:pt>
    <dgm:pt modelId="{DDD67EF6-AF06-4FF5-A1F7-CB119D496E2B}" type="pres">
      <dgm:prSet presAssocID="{0779B2D6-6ECE-4D2A-8FA8-26ED51625727}" presName="descendantText" presStyleLbl="alignAccFollowNode1" presStyleIdx="0" presStyleCnt="2">
        <dgm:presLayoutVars>
          <dgm:bulletEnabled val="1"/>
        </dgm:presLayoutVars>
      </dgm:prSet>
      <dgm:spPr/>
    </dgm:pt>
    <dgm:pt modelId="{239D3FB6-B467-4679-A0BC-F682CDABFE79}" type="pres">
      <dgm:prSet presAssocID="{58015314-E223-4CC4-9767-4AC9234B7D7E}" presName="sp" presStyleCnt="0"/>
      <dgm:spPr/>
    </dgm:pt>
    <dgm:pt modelId="{7069336A-4241-46E9-A832-F82A1B18AC04}" type="pres">
      <dgm:prSet presAssocID="{06EE39DA-BD33-452B-99A5-993FE506FAF7}" presName="linNode" presStyleCnt="0"/>
      <dgm:spPr/>
    </dgm:pt>
    <dgm:pt modelId="{D8ACBEF8-32E9-4C24-A5E4-262A23B4DFE0}" type="pres">
      <dgm:prSet presAssocID="{06EE39DA-BD33-452B-99A5-993FE506FAF7}" presName="parentText" presStyleLbl="node1" presStyleIdx="1" presStyleCnt="2">
        <dgm:presLayoutVars>
          <dgm:chMax val="1"/>
          <dgm:bulletEnabled val="1"/>
        </dgm:presLayoutVars>
      </dgm:prSet>
      <dgm:spPr/>
    </dgm:pt>
    <dgm:pt modelId="{62187318-5269-4E98-B25A-3BAB5D2A3019}" type="pres">
      <dgm:prSet presAssocID="{06EE39DA-BD33-452B-99A5-993FE506FAF7}" presName="descendantText" presStyleLbl="alignAccFollowNode1" presStyleIdx="1" presStyleCnt="2">
        <dgm:presLayoutVars>
          <dgm:bulletEnabled val="1"/>
        </dgm:presLayoutVars>
      </dgm:prSet>
      <dgm:spPr/>
    </dgm:pt>
  </dgm:ptLst>
  <dgm:cxnLst>
    <dgm:cxn modelId="{45D2890D-51D5-4F1D-A4FE-58CA2352333B}" type="presOf" srcId="{DE60F2CC-155D-401D-9FB1-6C90F8A307C2}" destId="{DDD67EF6-AF06-4FF5-A1F7-CB119D496E2B}" srcOrd="0" destOrd="3" presId="urn:microsoft.com/office/officeart/2005/8/layout/vList5"/>
    <dgm:cxn modelId="{A01CEB13-FD63-4627-9931-B40F5E2F9315}" srcId="{06EE39DA-BD33-452B-99A5-993FE506FAF7}" destId="{1C6F6D56-70C5-438E-9C07-8623A897F6A6}" srcOrd="1" destOrd="0" parTransId="{BAC22FA8-694D-4C78-ABCC-7BAC895BB9F7}" sibTransId="{5081CCB0-CAB9-4E76-A6A8-9F5140127113}"/>
    <dgm:cxn modelId="{5572BD18-954C-4DB4-83BB-BA15B48493AB}" srcId="{0779B2D6-6ECE-4D2A-8FA8-26ED51625727}" destId="{7E1B0244-2576-43A3-9001-C50D1457FE13}" srcOrd="0" destOrd="0" parTransId="{512DDDEF-C208-4ADF-8111-A6DB9EB3B9CB}" sibTransId="{89586085-DD4B-4C35-8CAC-0BAA67DFDACC}"/>
    <dgm:cxn modelId="{D515FB1F-733A-4C01-BA6B-B80953968AFF}" type="presOf" srcId="{ED7F6A05-22B4-4E5F-8267-353E3D94CFEF}" destId="{DDD67EF6-AF06-4FF5-A1F7-CB119D496E2B}" srcOrd="0" destOrd="2" presId="urn:microsoft.com/office/officeart/2005/8/layout/vList5"/>
    <dgm:cxn modelId="{DCB03120-1AF5-48CA-94E9-8A345758E8C5}" type="presOf" srcId="{29439589-009F-4077-BCE8-E579B8EAB164}" destId="{62187318-5269-4E98-B25A-3BAB5D2A3019}" srcOrd="0" destOrd="2" presId="urn:microsoft.com/office/officeart/2005/8/layout/vList5"/>
    <dgm:cxn modelId="{1D15DF25-C7EF-4447-9585-9A5DD1803539}" srcId="{06EE39DA-BD33-452B-99A5-993FE506FAF7}" destId="{06D247E1-7BC5-4F36-947E-E1743C9EF876}" srcOrd="0" destOrd="0" parTransId="{5CE1B569-6EA7-4C42-9359-B7B840429207}" sibTransId="{FC5D2BBD-20FD-48CA-A0DC-5C6FA8F11250}"/>
    <dgm:cxn modelId="{5BA84426-69FE-4F79-9C5B-2C110C22FACD}" srcId="{06EE39DA-BD33-452B-99A5-993FE506FAF7}" destId="{29439589-009F-4077-BCE8-E579B8EAB164}" srcOrd="2" destOrd="0" parTransId="{C319A2F2-9036-411D-92CE-44C878909AB0}" sibTransId="{ABEA1850-23C8-4BAF-80C6-3D0BEBA88A78}"/>
    <dgm:cxn modelId="{CA5A642E-863F-41DF-8C65-B9997672D3CE}" srcId="{06EE39DA-BD33-452B-99A5-993FE506FAF7}" destId="{19E4013F-E87B-4F43-9532-013813CCB66B}" srcOrd="4" destOrd="0" parTransId="{8589EAEC-B89B-4896-93AE-65C9196614C8}" sibTransId="{FDB3DAAD-5FF5-4ECF-9FA1-38CDC9E992D0}"/>
    <dgm:cxn modelId="{42870833-46FF-4ACE-96E1-CA93B49DA489}" srcId="{5080FCD7-096B-496F-9C96-4B09CF7CC060}" destId="{0779B2D6-6ECE-4D2A-8FA8-26ED51625727}" srcOrd="0" destOrd="0" parTransId="{170BFCF1-0C21-4CD9-B4A5-B1E427626899}" sibTransId="{58015314-E223-4CC4-9767-4AC9234B7D7E}"/>
    <dgm:cxn modelId="{31270472-8969-476D-8852-999698CB7AFD}" type="presOf" srcId="{719A8605-F4BF-45E3-8AB3-2A89F625CB85}" destId="{DDD67EF6-AF06-4FF5-A1F7-CB119D496E2B}" srcOrd="0" destOrd="4" presId="urn:microsoft.com/office/officeart/2005/8/layout/vList5"/>
    <dgm:cxn modelId="{45137F54-5EFE-47A2-9984-6A63A553CAB6}" srcId="{06EE39DA-BD33-452B-99A5-993FE506FAF7}" destId="{35BFA7B2-1146-4131-BCCF-0062819CCC2E}" srcOrd="3" destOrd="0" parTransId="{170ED0A8-E7BD-4C92-9761-0A4F2C573F60}" sibTransId="{927A8DCB-2DC3-41DA-9EF2-81E6C217CAC2}"/>
    <dgm:cxn modelId="{BE72DA77-F1C0-421F-B185-53A3F1E7DEC7}" type="presOf" srcId="{0779B2D6-6ECE-4D2A-8FA8-26ED51625727}" destId="{E521324E-A2DA-4CBB-9EB0-A553DCC6B344}" srcOrd="0" destOrd="0" presId="urn:microsoft.com/office/officeart/2005/8/layout/vList5"/>
    <dgm:cxn modelId="{4C823579-1485-471D-8D73-5A19558010D8}" srcId="{5080FCD7-096B-496F-9C96-4B09CF7CC060}" destId="{06EE39DA-BD33-452B-99A5-993FE506FAF7}" srcOrd="1" destOrd="0" parTransId="{B17FBAAC-F0DC-41D8-AA87-DC329FC494D1}" sibTransId="{789B522A-060A-4F19-B5E5-BE2ED63BB0BF}"/>
    <dgm:cxn modelId="{A579655A-A278-4D3E-8CD7-C345D16A45C3}" type="presOf" srcId="{19E4013F-E87B-4F43-9532-013813CCB66B}" destId="{62187318-5269-4E98-B25A-3BAB5D2A3019}" srcOrd="0" destOrd="4" presId="urn:microsoft.com/office/officeart/2005/8/layout/vList5"/>
    <dgm:cxn modelId="{EF67DD86-1EA3-406B-8C0F-8A78E7397DF9}" type="presOf" srcId="{7E1B0244-2576-43A3-9001-C50D1457FE13}" destId="{DDD67EF6-AF06-4FF5-A1F7-CB119D496E2B}" srcOrd="0" destOrd="0" presId="urn:microsoft.com/office/officeart/2005/8/layout/vList5"/>
    <dgm:cxn modelId="{A3E64C8F-465A-4275-BB0A-DCB3F751D2B7}" srcId="{0779B2D6-6ECE-4D2A-8FA8-26ED51625727}" destId="{ED7F6A05-22B4-4E5F-8267-353E3D94CFEF}" srcOrd="2" destOrd="0" parTransId="{DCA548F5-7436-440A-A631-9EB4BA1EF7B9}" sibTransId="{AF403C81-345B-43C4-8979-CC7250BCD668}"/>
    <dgm:cxn modelId="{2406A0A6-063B-4720-A2BC-21CFEFE769D3}" type="presOf" srcId="{1C6F6D56-70C5-438E-9C07-8623A897F6A6}" destId="{62187318-5269-4E98-B25A-3BAB5D2A3019}" srcOrd="0" destOrd="1" presId="urn:microsoft.com/office/officeart/2005/8/layout/vList5"/>
    <dgm:cxn modelId="{5FF0B3B0-8EF3-49F7-A907-76E279383AFB}" type="presOf" srcId="{06D247E1-7BC5-4F36-947E-E1743C9EF876}" destId="{62187318-5269-4E98-B25A-3BAB5D2A3019}" srcOrd="0" destOrd="0" presId="urn:microsoft.com/office/officeart/2005/8/layout/vList5"/>
    <dgm:cxn modelId="{0C800DB4-29FC-4F9F-AD23-A9A8D4B83100}" type="presOf" srcId="{06EE39DA-BD33-452B-99A5-993FE506FAF7}" destId="{D8ACBEF8-32E9-4C24-A5E4-262A23B4DFE0}" srcOrd="0" destOrd="0" presId="urn:microsoft.com/office/officeart/2005/8/layout/vList5"/>
    <dgm:cxn modelId="{8531F9B9-2955-4902-82F5-0C38DAE86A85}" srcId="{0779B2D6-6ECE-4D2A-8FA8-26ED51625727}" destId="{DE60F2CC-155D-401D-9FB1-6C90F8A307C2}" srcOrd="3" destOrd="0" parTransId="{B4101E6B-4E59-4E8D-809E-9145DE40532F}" sibTransId="{F2E14BE1-5EAD-4DED-BB99-5B6CF0A6E0E0}"/>
    <dgm:cxn modelId="{3C7A7FBB-F35B-4F29-AD4E-A355656BB48D}" type="presOf" srcId="{35BFA7B2-1146-4131-BCCF-0062819CCC2E}" destId="{62187318-5269-4E98-B25A-3BAB5D2A3019}" srcOrd="0" destOrd="3" presId="urn:microsoft.com/office/officeart/2005/8/layout/vList5"/>
    <dgm:cxn modelId="{401638D6-0BD1-4C38-AE33-5B0E7B6DCF63}" srcId="{0779B2D6-6ECE-4D2A-8FA8-26ED51625727}" destId="{719A8605-F4BF-45E3-8AB3-2A89F625CB85}" srcOrd="4" destOrd="0" parTransId="{126BADDE-BE48-4EEE-B14D-38911261F21A}" sibTransId="{575BF490-AF4A-4D1C-AE2F-E86B44B58B0D}"/>
    <dgm:cxn modelId="{B5BC3DDC-1B38-40E7-87EE-2B49B17758F4}" srcId="{0779B2D6-6ECE-4D2A-8FA8-26ED51625727}" destId="{E641985E-5F5F-4B40-BA6C-2A91F4CDE798}" srcOrd="1" destOrd="0" parTransId="{27A905C2-A082-4CDF-BB14-7BA3790A4749}" sibTransId="{588A670D-9948-49E7-A058-24CC345FBF6B}"/>
    <dgm:cxn modelId="{8D1BEBDE-A2A3-42DC-B97E-09314CC319AD}" type="presOf" srcId="{5080FCD7-096B-496F-9C96-4B09CF7CC060}" destId="{3A5E1E6F-4748-4EFD-9624-DA44F9353330}" srcOrd="0" destOrd="0" presId="urn:microsoft.com/office/officeart/2005/8/layout/vList5"/>
    <dgm:cxn modelId="{E32D67EF-78BA-4EF8-B3E7-D2793921A0B3}" type="presOf" srcId="{E641985E-5F5F-4B40-BA6C-2A91F4CDE798}" destId="{DDD67EF6-AF06-4FF5-A1F7-CB119D496E2B}" srcOrd="0" destOrd="1" presId="urn:microsoft.com/office/officeart/2005/8/layout/vList5"/>
    <dgm:cxn modelId="{28FD2026-2192-4257-A4C8-599AA30142FB}" type="presParOf" srcId="{3A5E1E6F-4748-4EFD-9624-DA44F9353330}" destId="{FAE4966B-4061-45FE-9E92-DCDC296A2FC0}" srcOrd="0" destOrd="0" presId="urn:microsoft.com/office/officeart/2005/8/layout/vList5"/>
    <dgm:cxn modelId="{03A7D335-30D5-4F07-8E30-DBDABEE6A402}" type="presParOf" srcId="{FAE4966B-4061-45FE-9E92-DCDC296A2FC0}" destId="{E521324E-A2DA-4CBB-9EB0-A553DCC6B344}" srcOrd="0" destOrd="0" presId="urn:microsoft.com/office/officeart/2005/8/layout/vList5"/>
    <dgm:cxn modelId="{46DF814F-6C3D-4356-B5B0-A7A8F2B516ED}" type="presParOf" srcId="{FAE4966B-4061-45FE-9E92-DCDC296A2FC0}" destId="{DDD67EF6-AF06-4FF5-A1F7-CB119D496E2B}" srcOrd="1" destOrd="0" presId="urn:microsoft.com/office/officeart/2005/8/layout/vList5"/>
    <dgm:cxn modelId="{6EE916DB-F790-45BB-B2AD-6EDDF9DC3221}" type="presParOf" srcId="{3A5E1E6F-4748-4EFD-9624-DA44F9353330}" destId="{239D3FB6-B467-4679-A0BC-F682CDABFE79}" srcOrd="1" destOrd="0" presId="urn:microsoft.com/office/officeart/2005/8/layout/vList5"/>
    <dgm:cxn modelId="{5F2F5FE3-4F0D-4475-829C-9389873B0762}" type="presParOf" srcId="{3A5E1E6F-4748-4EFD-9624-DA44F9353330}" destId="{7069336A-4241-46E9-A832-F82A1B18AC04}" srcOrd="2" destOrd="0" presId="urn:microsoft.com/office/officeart/2005/8/layout/vList5"/>
    <dgm:cxn modelId="{3B62B070-24E7-4D8C-8F48-B46CF3CD96D8}" type="presParOf" srcId="{7069336A-4241-46E9-A832-F82A1B18AC04}" destId="{D8ACBEF8-32E9-4C24-A5E4-262A23B4DFE0}" srcOrd="0" destOrd="0" presId="urn:microsoft.com/office/officeart/2005/8/layout/vList5"/>
    <dgm:cxn modelId="{F899B5C2-E074-4926-90B2-AE695405AB87}" type="presParOf" srcId="{7069336A-4241-46E9-A832-F82A1B18AC04}" destId="{62187318-5269-4E98-B25A-3BAB5D2A301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67EF6-AF06-4FF5-A1F7-CB119D496E2B}">
      <dsp:nvSpPr>
        <dsp:cNvPr id="0" name=""/>
        <dsp:cNvSpPr/>
      </dsp:nvSpPr>
      <dsp:spPr>
        <a:xfrm rot="5400000">
          <a:off x="5914546" y="-2038414"/>
          <a:ext cx="1911293" cy="6466064"/>
        </a:xfrm>
        <a:prstGeom prst="round2SameRect">
          <a:avLst/>
        </a:prstGeom>
        <a:solidFill>
          <a:srgbClr val="9074A6">
            <a:alpha val="20000"/>
          </a:srgbClr>
        </a:solidFill>
        <a:ln w="12700" cap="flat" cmpd="sng" algn="ctr">
          <a:solidFill>
            <a:schemeClr val="bg2">
              <a:lumMod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lr>
              <a:srgbClr val="7F7F7F"/>
            </a:buClr>
            <a:buChar char="•"/>
          </a:pPr>
          <a:r>
            <a:rPr lang="en-US" sz="2000" kern="1200" dirty="0">
              <a:solidFill>
                <a:schemeClr val="tx1">
                  <a:lumMod val="75000"/>
                  <a:lumOff val="25000"/>
                </a:schemeClr>
              </a:solidFill>
              <a:latin typeface="+mj-lt"/>
            </a:rPr>
            <a:t>Use the predicted AE Index</a:t>
          </a:r>
        </a:p>
        <a:p>
          <a:pPr marL="228600" lvl="1" indent="-228600" algn="l" defTabSz="889000">
            <a:lnSpc>
              <a:spcPct val="90000"/>
            </a:lnSpc>
            <a:spcBef>
              <a:spcPct val="0"/>
            </a:spcBef>
            <a:spcAft>
              <a:spcPct val="15000"/>
            </a:spcAft>
            <a:buClr>
              <a:srgbClr val="7F7F7F"/>
            </a:buClr>
            <a:buChar char="•"/>
          </a:pPr>
          <a:r>
            <a:rPr lang="en-US" sz="2000" kern="1200" dirty="0">
              <a:solidFill>
                <a:schemeClr val="tx1">
                  <a:lumMod val="75000"/>
                  <a:lumOff val="25000"/>
                </a:schemeClr>
              </a:solidFill>
              <a:latin typeface="+mj-lt"/>
            </a:rPr>
            <a:t>Use VIIRS to see the auroral oval</a:t>
          </a:r>
        </a:p>
        <a:p>
          <a:pPr marL="228600" lvl="1" indent="-228600" algn="l" defTabSz="889000">
            <a:lnSpc>
              <a:spcPct val="90000"/>
            </a:lnSpc>
            <a:spcBef>
              <a:spcPct val="0"/>
            </a:spcBef>
            <a:spcAft>
              <a:spcPct val="15000"/>
            </a:spcAft>
            <a:buClr>
              <a:srgbClr val="7F7F7F"/>
            </a:buClr>
            <a:buChar char="•"/>
          </a:pPr>
          <a:r>
            <a:rPr lang="en-US" sz="2000" kern="1200" dirty="0">
              <a:solidFill>
                <a:schemeClr val="tx1">
                  <a:lumMod val="75000"/>
                  <a:lumOff val="25000"/>
                </a:schemeClr>
              </a:solidFill>
              <a:latin typeface="+mj-lt"/>
            </a:rPr>
            <a:t>Use OVATION Prime at Denali</a:t>
          </a:r>
        </a:p>
        <a:p>
          <a:pPr marL="228600" lvl="1" indent="-228600" algn="l" defTabSz="889000">
            <a:lnSpc>
              <a:spcPct val="90000"/>
            </a:lnSpc>
            <a:spcBef>
              <a:spcPct val="0"/>
            </a:spcBef>
            <a:spcAft>
              <a:spcPct val="15000"/>
            </a:spcAft>
            <a:buClr>
              <a:srgbClr val="7F7F7F"/>
            </a:buClr>
            <a:buChar char="•"/>
          </a:pPr>
          <a:r>
            <a:rPr lang="en-US" sz="2000" kern="1200" dirty="0">
              <a:solidFill>
                <a:schemeClr val="tx1">
                  <a:lumMod val="75000"/>
                  <a:lumOff val="25000"/>
                </a:schemeClr>
              </a:solidFill>
              <a:latin typeface="+mj-lt"/>
            </a:rPr>
            <a:t>Use </a:t>
          </a:r>
          <a:r>
            <a:rPr lang="en-US" sz="2000" kern="1200" dirty="0" err="1">
              <a:solidFill>
                <a:schemeClr val="tx1">
                  <a:lumMod val="75000"/>
                  <a:lumOff val="25000"/>
                </a:schemeClr>
              </a:solidFill>
              <a:latin typeface="+mj-lt"/>
            </a:rPr>
            <a:t>AuroraSaurus</a:t>
          </a:r>
          <a:r>
            <a:rPr lang="en-US" sz="2000" kern="1200" dirty="0">
              <a:solidFill>
                <a:schemeClr val="tx1">
                  <a:lumMod val="75000"/>
                  <a:lumOff val="25000"/>
                </a:schemeClr>
              </a:solidFill>
              <a:latin typeface="+mj-lt"/>
            </a:rPr>
            <a:t> for Glacier and Denali</a:t>
          </a:r>
        </a:p>
        <a:p>
          <a:pPr marL="228600" lvl="1" indent="-228600" algn="l" defTabSz="889000">
            <a:lnSpc>
              <a:spcPct val="90000"/>
            </a:lnSpc>
            <a:spcBef>
              <a:spcPct val="0"/>
            </a:spcBef>
            <a:spcAft>
              <a:spcPct val="15000"/>
            </a:spcAft>
            <a:buClr>
              <a:srgbClr val="7F7F7F"/>
            </a:buClr>
            <a:buChar char="•"/>
          </a:pPr>
          <a:r>
            <a:rPr lang="en-US" sz="2000" kern="1200" dirty="0">
              <a:solidFill>
                <a:schemeClr val="tx1">
                  <a:lumMod val="75000"/>
                  <a:lumOff val="25000"/>
                </a:schemeClr>
              </a:solidFill>
              <a:latin typeface="+mj-lt"/>
            </a:rPr>
            <a:t>Use Glacier’s sky camera</a:t>
          </a:r>
        </a:p>
      </dsp:txBody>
      <dsp:txXfrm rot="-5400000">
        <a:off x="3637161" y="332273"/>
        <a:ext cx="6372762" cy="1724689"/>
      </dsp:txXfrm>
    </dsp:sp>
    <dsp:sp modelId="{E521324E-A2DA-4CBB-9EB0-A553DCC6B344}">
      <dsp:nvSpPr>
        <dsp:cNvPr id="0" name=""/>
        <dsp:cNvSpPr/>
      </dsp:nvSpPr>
      <dsp:spPr>
        <a:xfrm>
          <a:off x="0" y="59"/>
          <a:ext cx="3637161" cy="2389116"/>
        </a:xfrm>
        <a:prstGeom prst="roundRect">
          <a:avLst/>
        </a:prstGeom>
        <a:solidFill>
          <a:srgbClr val="9074A6"/>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latin typeface="+mj-lt"/>
            </a:rPr>
            <a:t>Feasible</a:t>
          </a:r>
        </a:p>
      </dsp:txBody>
      <dsp:txXfrm>
        <a:off x="116627" y="116686"/>
        <a:ext cx="3403907" cy="2155862"/>
      </dsp:txXfrm>
    </dsp:sp>
    <dsp:sp modelId="{62187318-5269-4E98-B25A-3BAB5D2A3019}">
      <dsp:nvSpPr>
        <dsp:cNvPr id="0" name=""/>
        <dsp:cNvSpPr/>
      </dsp:nvSpPr>
      <dsp:spPr>
        <a:xfrm rot="5400000">
          <a:off x="5914546" y="470158"/>
          <a:ext cx="1911293" cy="6466064"/>
        </a:xfrm>
        <a:prstGeom prst="round2SameRect">
          <a:avLst/>
        </a:prstGeom>
        <a:solidFill>
          <a:srgbClr val="4D548B">
            <a:alpha val="20000"/>
          </a:srgbClr>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lr>
              <a:srgbClr val="7F7F7F"/>
            </a:buClr>
            <a:buChar char="•"/>
          </a:pPr>
          <a:r>
            <a:rPr lang="en-US" sz="2000" kern="1200" dirty="0">
              <a:solidFill>
                <a:schemeClr val="tx1">
                  <a:lumMod val="75000"/>
                  <a:lumOff val="25000"/>
                </a:schemeClr>
              </a:solidFill>
              <a:latin typeface="+mj-lt"/>
            </a:rPr>
            <a:t>Use long term </a:t>
          </a:r>
          <a:r>
            <a:rPr lang="en-US" sz="2000" kern="1200" dirty="0" err="1">
              <a:solidFill>
                <a:schemeClr val="tx1">
                  <a:lumMod val="75000"/>
                  <a:lumOff val="25000"/>
                </a:schemeClr>
              </a:solidFill>
              <a:latin typeface="+mj-lt"/>
            </a:rPr>
            <a:t>Kp</a:t>
          </a:r>
          <a:r>
            <a:rPr lang="en-US" sz="2000" kern="1200" dirty="0">
              <a:solidFill>
                <a:schemeClr val="tx1">
                  <a:lumMod val="75000"/>
                  <a:lumOff val="25000"/>
                </a:schemeClr>
              </a:solidFill>
              <a:latin typeface="+mj-lt"/>
            </a:rPr>
            <a:t> Index prediction</a:t>
          </a:r>
        </a:p>
        <a:p>
          <a:pPr marL="228600" lvl="1" indent="-228600" algn="l" defTabSz="889000">
            <a:lnSpc>
              <a:spcPct val="90000"/>
            </a:lnSpc>
            <a:spcBef>
              <a:spcPct val="0"/>
            </a:spcBef>
            <a:spcAft>
              <a:spcPct val="15000"/>
            </a:spcAft>
            <a:buClr>
              <a:srgbClr val="7F7F7F"/>
            </a:buClr>
            <a:buChar char="•"/>
          </a:pPr>
          <a:r>
            <a:rPr lang="en-US" sz="2000" kern="1200" dirty="0">
              <a:solidFill>
                <a:schemeClr val="tx1">
                  <a:lumMod val="75000"/>
                  <a:lumOff val="25000"/>
                </a:schemeClr>
              </a:solidFill>
              <a:latin typeface="+mj-lt"/>
            </a:rPr>
            <a:t>Use the </a:t>
          </a:r>
          <a:r>
            <a:rPr lang="en-US" sz="2000" kern="1200" dirty="0" err="1">
              <a:solidFill>
                <a:schemeClr val="tx1">
                  <a:lumMod val="75000"/>
                  <a:lumOff val="25000"/>
                </a:schemeClr>
              </a:solidFill>
              <a:latin typeface="+mj-lt"/>
            </a:rPr>
            <a:t>Kp</a:t>
          </a:r>
          <a:r>
            <a:rPr lang="en-US" sz="2000" kern="1200" dirty="0">
              <a:solidFill>
                <a:schemeClr val="tx1">
                  <a:lumMod val="75000"/>
                  <a:lumOff val="25000"/>
                </a:schemeClr>
              </a:solidFill>
              <a:latin typeface="+mj-lt"/>
            </a:rPr>
            <a:t> Index at Denali</a:t>
          </a:r>
        </a:p>
        <a:p>
          <a:pPr marL="228600" lvl="1" indent="-228600" algn="l" defTabSz="889000">
            <a:lnSpc>
              <a:spcPct val="90000"/>
            </a:lnSpc>
            <a:spcBef>
              <a:spcPct val="0"/>
            </a:spcBef>
            <a:spcAft>
              <a:spcPct val="15000"/>
            </a:spcAft>
            <a:buClr>
              <a:srgbClr val="7F7F7F"/>
            </a:buClr>
            <a:buChar char="•"/>
          </a:pPr>
          <a:r>
            <a:rPr lang="en-US" sz="2000" kern="1200" dirty="0">
              <a:solidFill>
                <a:schemeClr val="tx1">
                  <a:lumMod val="75000"/>
                  <a:lumOff val="25000"/>
                </a:schemeClr>
              </a:solidFill>
              <a:latin typeface="+mj-lt"/>
            </a:rPr>
            <a:t>Use OVATION Prime for Glacier</a:t>
          </a:r>
        </a:p>
        <a:p>
          <a:pPr marL="228600" lvl="1" indent="-228600" algn="l" defTabSz="889000">
            <a:lnSpc>
              <a:spcPct val="90000"/>
            </a:lnSpc>
            <a:spcBef>
              <a:spcPct val="0"/>
            </a:spcBef>
            <a:spcAft>
              <a:spcPct val="15000"/>
            </a:spcAft>
            <a:buClr>
              <a:srgbClr val="7F7F7F"/>
            </a:buClr>
            <a:buChar char="•"/>
          </a:pPr>
          <a:r>
            <a:rPr lang="en-US" sz="2000" kern="1200" dirty="0">
              <a:solidFill>
                <a:schemeClr val="tx1">
                  <a:lumMod val="75000"/>
                  <a:lumOff val="25000"/>
                </a:schemeClr>
              </a:solidFill>
              <a:latin typeface="+mj-lt"/>
            </a:rPr>
            <a:t>Use VIIRS to see aurora at Glacier</a:t>
          </a:r>
        </a:p>
        <a:p>
          <a:pPr marL="228600" lvl="1" indent="-228600" algn="l" defTabSz="889000" rtl="0">
            <a:lnSpc>
              <a:spcPct val="90000"/>
            </a:lnSpc>
            <a:spcBef>
              <a:spcPct val="0"/>
            </a:spcBef>
            <a:spcAft>
              <a:spcPct val="15000"/>
            </a:spcAft>
            <a:buClr>
              <a:srgbClr val="7F7F7F"/>
            </a:buClr>
            <a:buChar char="•"/>
          </a:pPr>
          <a:r>
            <a:rPr lang="en-US" sz="2000" kern="1200" dirty="0">
              <a:solidFill>
                <a:schemeClr val="tx1">
                  <a:lumMod val="75000"/>
                  <a:lumOff val="25000"/>
                </a:schemeClr>
              </a:solidFill>
              <a:latin typeface="+mj-lt"/>
            </a:rPr>
            <a:t>Use VIIRS to map the extent of aurora visibility</a:t>
          </a:r>
        </a:p>
      </dsp:txBody>
      <dsp:txXfrm rot="-5400000">
        <a:off x="3637161" y="2840845"/>
        <a:ext cx="6372762" cy="1724689"/>
      </dsp:txXfrm>
    </dsp:sp>
    <dsp:sp modelId="{D8ACBEF8-32E9-4C24-A5E4-262A23B4DFE0}">
      <dsp:nvSpPr>
        <dsp:cNvPr id="0" name=""/>
        <dsp:cNvSpPr/>
      </dsp:nvSpPr>
      <dsp:spPr>
        <a:xfrm>
          <a:off x="0" y="2508631"/>
          <a:ext cx="3637161" cy="2389116"/>
        </a:xfrm>
        <a:prstGeom prst="roundRect">
          <a:avLst/>
        </a:prstGeom>
        <a:solidFill>
          <a:srgbClr val="4D548B"/>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rtl="0">
            <a:lnSpc>
              <a:spcPct val="90000"/>
            </a:lnSpc>
            <a:spcBef>
              <a:spcPct val="0"/>
            </a:spcBef>
            <a:spcAft>
              <a:spcPct val="35000"/>
            </a:spcAft>
            <a:buNone/>
          </a:pPr>
          <a:r>
            <a:rPr lang="en-US" sz="4000" kern="1200">
              <a:latin typeface="+mj-lt"/>
            </a:rPr>
            <a:t>Not Feasible </a:t>
          </a:r>
        </a:p>
      </dsp:txBody>
      <dsp:txXfrm>
        <a:off x="116627" y="2625258"/>
        <a:ext cx="3403907" cy="215586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75A70-FC1E-43C3-B6F2-FE1161B0EAFD}"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5D646-608F-4D50-AD70-94A70CB0D8AD}" type="slidenum">
              <a:rPr lang="en-US" smtClean="0"/>
              <a:t>‹#›</a:t>
            </a:fld>
            <a:endParaRPr lang="en-US"/>
          </a:p>
        </p:txBody>
      </p:sp>
    </p:spTree>
    <p:extLst>
      <p:ext uri="{BB962C8B-B14F-4D97-AF65-F5344CB8AC3E}">
        <p14:creationId xmlns:p14="http://schemas.microsoft.com/office/powerpoint/2010/main" val="161840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searchgate.net/deref/https%3A%2F%2Fcreativecommons.org%2Flicenses%2Fby%2F4.0%2F?_tp=eyJjb250ZXh0Ijp7ImZpcnN0UGFnZSI6Il9kaXJlY3QiLCJwYWdlIjoicHVibGljYXRpb24iLCJwcmV2aW91c1BhZ2UiOiJfZGlyZWN0In19"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doi.org/10.1029/2020sw002641" TargetMode="External"/><Relationship Id="rId4" Type="http://schemas.openxmlformats.org/officeDocument/2006/relationships/hyperlink" Target="https://www.researchgate.net/figure/Upper-panels-World-map-of-the-13-current-Kp-stations-red-dots-see-also-Table2-with_fig2_35004496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esearchgate.net/deref/https%3A%2F%2Fcreativecommons.org%2Flicenses%2Fby%2F3.0%2F?_tp=eyJjb250ZXh0Ijp7ImZpcnN0UGFnZSI6Il9kaXJlY3QiLCJwYWdlIjoicHVibGljYXRpb24iLCJwcmV2aW91c1BhZ2UiOiJfZGlyZWN0In19"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doi.org/10.5194/angeo-29-673-2011" TargetMode="External"/><Relationship Id="rId4" Type="http://schemas.openxmlformats.org/officeDocument/2006/relationships/hyperlink" Target="https://www.researchgate.net/figure/Location-of-the-current-AE-observatories-in-geomagnetic-coordinates-Latitude-circles-are_fig1_25223133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029/2009ja01480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cience.nasa.gov/science-research/heliophysics/AuroraSaurus-roars-during-historic-solar-stor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asa.gov/image-article/festive-northern-light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eweathernetwork.com/en/news/science/space/surprise-solar-storm-sparks-auroras-could-continue-through-the-wee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ps/media/photo/gallery-item.htm?pg=7658536&amp;id=206bcc38-395c-4989-b715-407e67470045&amp;gid=A77B42ED-9734-4196-A852-DFEC28671B1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frostnip/2940792167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Audience welcome and team introductions</a:t>
            </a:r>
          </a:p>
        </p:txBody>
      </p:sp>
      <p:sp>
        <p:nvSpPr>
          <p:cNvPr id="4" name="Slide Number Placeholder 3"/>
          <p:cNvSpPr>
            <a:spLocks noGrp="1"/>
          </p:cNvSpPr>
          <p:nvPr>
            <p:ph type="sldNum" sz="quarter" idx="5"/>
          </p:nvPr>
        </p:nvSpPr>
        <p:spPr/>
        <p:txBody>
          <a:bodyPr/>
          <a:lstStyle/>
          <a:p>
            <a:fld id="{CCC5D646-608F-4D50-AD70-94A70CB0D8AD}" type="slidenum">
              <a:rPr lang="en-US" smtClean="0"/>
              <a:t>1</a:t>
            </a:fld>
            <a:endParaRPr lang="en-US"/>
          </a:p>
        </p:txBody>
      </p:sp>
    </p:spTree>
    <p:extLst>
      <p:ext uri="{BB962C8B-B14F-4D97-AF65-F5344CB8AC3E}">
        <p14:creationId xmlns:p14="http://schemas.microsoft.com/office/powerpoint/2010/main" val="2181107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bg1">
                  <a:lumMod val="50000"/>
                </a:schemeClr>
              </a:buClr>
              <a:buFont typeface="Arial"/>
              <a:buNone/>
            </a:pPr>
            <a:r>
              <a:rPr lang="en-US" sz="1200" err="1">
                <a:solidFill>
                  <a:srgbClr val="202124"/>
                </a:solidFill>
                <a:latin typeface="Century Gothic"/>
                <a:ea typeface="+mn-lt"/>
                <a:cs typeface="+mn-lt"/>
              </a:rPr>
              <a:t>Kp</a:t>
            </a:r>
            <a:r>
              <a:rPr lang="en-US" sz="1200">
                <a:solidFill>
                  <a:srgbClr val="202124"/>
                </a:solidFill>
                <a:latin typeface="Century Gothic"/>
                <a:ea typeface="+mn-lt"/>
                <a:cs typeface="+mn-lt"/>
              </a:rPr>
              <a:t> Index</a:t>
            </a:r>
            <a:endParaRPr lang="en-US" sz="1200">
              <a:latin typeface="Century Gothic"/>
            </a:endParaRPr>
          </a:p>
          <a:p>
            <a:pPr marL="171450" marR="0" lvl="0" indent="-171450" algn="l" defTabSz="914400" rtl="0" eaLnBrk="1" fontAlgn="auto" latinLnBrk="0" hangingPunct="1">
              <a:lnSpc>
                <a:spcPct val="100000"/>
              </a:lnSpc>
              <a:spcBef>
                <a:spcPts val="0"/>
              </a:spcBef>
              <a:spcAft>
                <a:spcPts val="0"/>
              </a:spcAft>
              <a:buClr>
                <a:schemeClr val="bg1">
                  <a:lumMod val="50000"/>
                </a:schemeClr>
              </a:buClr>
              <a:buSzTx/>
              <a:buFont typeface="Arial" panose="020B0604020202020204" pitchFamily="34" charset="0"/>
              <a:buChar char="•"/>
              <a:tabLst/>
              <a:defRPr/>
            </a:pPr>
            <a:r>
              <a:rPr lang="en-US" sz="1200" err="1">
                <a:solidFill>
                  <a:srgbClr val="202124"/>
                </a:solidFill>
                <a:latin typeface="Century Gothic"/>
                <a:ea typeface="+mn-lt"/>
                <a:cs typeface="+mn-lt"/>
              </a:rPr>
              <a:t>Planetarische</a:t>
            </a:r>
            <a:r>
              <a:rPr lang="en-US" sz="1200">
                <a:solidFill>
                  <a:srgbClr val="202124"/>
                </a:solidFill>
                <a:latin typeface="Century Gothic"/>
                <a:ea typeface="+mn-lt"/>
                <a:cs typeface="+mn-lt"/>
              </a:rPr>
              <a:t> </a:t>
            </a:r>
            <a:r>
              <a:rPr lang="en-US" sz="1200" err="1">
                <a:solidFill>
                  <a:srgbClr val="202124"/>
                </a:solidFill>
                <a:latin typeface="Century Gothic"/>
                <a:ea typeface="+mn-lt"/>
                <a:cs typeface="+mn-lt"/>
              </a:rPr>
              <a:t>Kennziffer</a:t>
            </a:r>
            <a:r>
              <a:rPr lang="en-US" sz="1200">
                <a:solidFill>
                  <a:srgbClr val="202124"/>
                </a:solidFill>
                <a:latin typeface="Century Gothic"/>
                <a:ea typeface="+mn-lt"/>
                <a:cs typeface="+mn-lt"/>
              </a:rPr>
              <a:t> (Planetary K-Index)</a:t>
            </a:r>
            <a:endParaRPr lang="en-US" sz="1200">
              <a:latin typeface="Century Gothic"/>
            </a:endParaRPr>
          </a:p>
          <a:p>
            <a:pPr marL="171450" indent="-171450">
              <a:buClr>
                <a:schemeClr val="bg1">
                  <a:lumMod val="50000"/>
                </a:schemeClr>
              </a:buClr>
              <a:buFont typeface="Arial" panose="020B0604020202020204" pitchFamily="34" charset="0"/>
              <a:buChar char="•"/>
            </a:pPr>
            <a:r>
              <a:rPr lang="en-US" sz="1200">
                <a:latin typeface="Century Gothic"/>
              </a:rPr>
              <a:t>Prediction of the level of storm based on eight ground-based magnetometers around the world.</a:t>
            </a:r>
            <a:r>
              <a:rPr lang="en-US">
                <a:latin typeface="Century Gothic"/>
              </a:rPr>
              <a:t> </a:t>
            </a:r>
            <a:endParaRPr lang="en-US"/>
          </a:p>
          <a:p>
            <a:pPr marL="171450" indent="-171450">
              <a:buClr>
                <a:schemeClr val="bg1">
                  <a:lumMod val="50000"/>
                </a:schemeClr>
              </a:buClr>
              <a:buFont typeface="Arial" panose="020B0604020202020204" pitchFamily="34" charset="0"/>
              <a:buChar char="•"/>
            </a:pPr>
            <a:r>
              <a:rPr lang="en-US" sz="1200">
                <a:latin typeface="Century Gothic"/>
              </a:rPr>
              <a:t>13 global magnetometer measurements</a:t>
            </a:r>
          </a:p>
          <a:p>
            <a:pPr marL="171450" indent="-171450">
              <a:buClr>
                <a:schemeClr val="bg1">
                  <a:lumMod val="50000"/>
                </a:schemeClr>
              </a:buClr>
              <a:buFont typeface="Arial" panose="020B0604020202020204" pitchFamily="34" charset="0"/>
              <a:buChar char="•"/>
            </a:pPr>
            <a:r>
              <a:rPr lang="en-US" sz="1200">
                <a:latin typeface="Century Gothic"/>
              </a:rPr>
              <a:t>Scale of 0-9</a:t>
            </a:r>
          </a:p>
          <a:p>
            <a:pPr marL="171450" indent="-171450">
              <a:buClr>
                <a:schemeClr val="bg1">
                  <a:lumMod val="50000"/>
                </a:schemeClr>
              </a:buClr>
              <a:buFont typeface="Arial" panose="020B0604020202020204" pitchFamily="34" charset="0"/>
              <a:buChar char="•"/>
            </a:pPr>
            <a:r>
              <a:rPr lang="en-US" sz="1200">
                <a:latin typeface="Century Gothic"/>
              </a:rPr>
              <a:t>3 Hour, 3-day, 27-day forecast</a:t>
            </a:r>
          </a:p>
          <a:p>
            <a:pPr marL="171450" indent="-171450">
              <a:buClr>
                <a:srgbClr val="808080"/>
              </a:buClr>
              <a:buFont typeface="Arial" panose="020B0604020202020204" pitchFamily="34" charset="0"/>
              <a:buChar char="•"/>
            </a:pPr>
            <a:r>
              <a:rPr lang="en-US" err="1"/>
              <a:t>Kp</a:t>
            </a:r>
            <a:r>
              <a:rPr lang="en-US"/>
              <a:t> index stands for Planetary k-index in English. This value comes from measuring the disturbance that space weather has on Earth's magnetic field. This value comes from 13 global magnetometer measurements. </a:t>
            </a:r>
            <a:r>
              <a:rPr lang="en-US" err="1"/>
              <a:t>Kp</a:t>
            </a:r>
            <a:r>
              <a:rPr lang="en-US"/>
              <a:t> values range from 0-9, where the higher the number indicates the further south the aurora oval will be. Due to this value being global and averaged, it has long forecasted values at 3-hour, 3-day, &amp; 27-day forecasts. The predicted values for </a:t>
            </a:r>
            <a:r>
              <a:rPr lang="en-US" err="1"/>
              <a:t>Kp</a:t>
            </a:r>
            <a:r>
              <a:rPr lang="en-US"/>
              <a:t> are found through various parts of NOAA. The observed values are found publicly at GFZ German Research Centre for Geosciences at Helmholtz Centre Potsdam database. The lines on the map represent magnetic coordinate lines.</a:t>
            </a:r>
            <a:endParaRPr lang="en-US">
              <a:ea typeface="Calibri"/>
              <a:cs typeface="Calibri"/>
            </a:endParaRPr>
          </a:p>
          <a:p>
            <a:pPr marL="171450" indent="-171450">
              <a:buClr>
                <a:schemeClr val="bg1">
                  <a:lumMod val="50000"/>
                </a:schemeClr>
              </a:buClr>
              <a:buFont typeface="Arial" panose="020B0604020202020204" pitchFamily="34" charset="0"/>
              <a:buChar char="•"/>
            </a:pPr>
            <a:endParaRPr lang="en-US" sz="1200">
              <a:latin typeface="Century Gothic"/>
            </a:endParaRPr>
          </a:p>
          <a:p>
            <a:endParaRPr lang="en-US">
              <a:latin typeface="Calibri" panose="020F0502020204030204"/>
              <a:ea typeface="Calibri" panose="020F0502020204030204"/>
              <a:cs typeface="Calibri" panose="020F0502020204030204"/>
            </a:endParaRPr>
          </a:p>
          <a:p>
            <a:endParaRPr lang="en-US"/>
          </a:p>
          <a:p>
            <a:r>
              <a:rPr lang="en-US"/>
              <a:t>----------Image Information Below----------</a:t>
            </a:r>
            <a:endParaRPr lang="en-US">
              <a:ea typeface="Calibri"/>
              <a:cs typeface="Calibri"/>
            </a:endParaRPr>
          </a:p>
          <a:p>
            <a:r>
              <a:rPr lang="en-US">
                <a:ea typeface="Calibri"/>
                <a:cs typeface="Calibri"/>
              </a:rPr>
              <a:t>[</a:t>
            </a:r>
            <a:r>
              <a:rPr lang="en-US" err="1">
                <a:ea typeface="Calibri"/>
                <a:cs typeface="Calibri"/>
              </a:rPr>
              <a:t>Kp</a:t>
            </a:r>
            <a:r>
              <a:rPr lang="en-US">
                <a:ea typeface="Calibri"/>
                <a:cs typeface="Calibri"/>
              </a:rPr>
              <a:t> magnetometers]</a:t>
            </a:r>
          </a:p>
          <a:p>
            <a:r>
              <a:rPr lang="en-US"/>
              <a:t>Image Credit: [J. </a:t>
            </a:r>
            <a:r>
              <a:rPr lang="en-US" err="1"/>
              <a:t>Matzka</a:t>
            </a:r>
            <a:r>
              <a:rPr lang="en-US"/>
              <a:t>, C. Stolle, Y. Yamazaki, O. </a:t>
            </a:r>
            <a:r>
              <a:rPr lang="en-US" err="1"/>
              <a:t>Bronkalla</a:t>
            </a:r>
            <a:r>
              <a:rPr lang="en-US"/>
              <a:t>, A. Morschhauser] [License </a:t>
            </a:r>
            <a:r>
              <a:rPr lang="en-US" u="sng">
                <a:hlinkClick r:id="rId3"/>
              </a:rPr>
              <a:t>CC BY 4.0</a:t>
            </a:r>
            <a:r>
              <a:rPr lang="en-US"/>
              <a:t>]</a:t>
            </a:r>
            <a:endParaRPr lang="en-US">
              <a:ea typeface="Calibri" panose="020F0502020204030204"/>
              <a:cs typeface="Calibri" panose="020F0502020204030204"/>
            </a:endParaRPr>
          </a:p>
          <a:p>
            <a:r>
              <a:rPr lang="en-US"/>
              <a:t>Image Source: [</a:t>
            </a:r>
            <a:r>
              <a:rPr lang="en-US">
                <a:hlinkClick r:id="rId4"/>
              </a:rPr>
              <a:t>https://www.researchgate.net/figure/Upper-panels-World-map-of-the-13-current-Kp-stations-red-dots-see-also-Table2-with_fig2_350044969</a:t>
            </a:r>
            <a:r>
              <a:rPr lang="en-US"/>
              <a:t> ]</a:t>
            </a:r>
            <a:endParaRPr lang="en-US">
              <a:ea typeface="Calibri" panose="020F0502020204030204"/>
              <a:cs typeface="Calibri" panose="020F0502020204030204"/>
            </a:endParaRPr>
          </a:p>
          <a:p>
            <a:r>
              <a:rPr lang="en-US">
                <a:ea typeface="Calibri" panose="020F0502020204030204"/>
                <a:cs typeface="Calibri" panose="020F0502020204030204"/>
              </a:rPr>
              <a:t>Image Source:[</a:t>
            </a:r>
            <a:r>
              <a:rPr lang="en-US" err="1"/>
              <a:t>Matzka</a:t>
            </a:r>
            <a:r>
              <a:rPr lang="en-US"/>
              <a:t>, J., Stolle, C., Yamazaki, Y., </a:t>
            </a:r>
            <a:r>
              <a:rPr lang="en-US" err="1"/>
              <a:t>Bronkalla</a:t>
            </a:r>
            <a:r>
              <a:rPr lang="en-US"/>
              <a:t>, O., &amp; Morschhauser, A. (2021). The geomagnetic </a:t>
            </a:r>
            <a:r>
              <a:rPr lang="en-US" i="1" err="1"/>
              <a:t>Kp</a:t>
            </a:r>
            <a:r>
              <a:rPr lang="en-US"/>
              <a:t> index and derived indices of geomagnetic activity. </a:t>
            </a:r>
            <a:r>
              <a:rPr lang="en-US" i="1"/>
              <a:t>Space Weather</a:t>
            </a:r>
            <a:r>
              <a:rPr lang="en-US"/>
              <a:t>, </a:t>
            </a:r>
            <a:r>
              <a:rPr lang="en-US" i="1"/>
              <a:t>19</a:t>
            </a:r>
            <a:r>
              <a:rPr lang="en-US"/>
              <a:t>(5). </a:t>
            </a:r>
            <a:r>
              <a:rPr lang="en-US">
                <a:hlinkClick r:id="rId5"/>
              </a:rPr>
              <a:t>https://doi.org/10.1029/2020sw002641</a:t>
            </a:r>
            <a:r>
              <a:rPr lang="en-US"/>
              <a:t>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10</a:t>
            </a:fld>
            <a:endParaRPr lang="en-US"/>
          </a:p>
        </p:txBody>
      </p:sp>
    </p:spTree>
    <p:extLst>
      <p:ext uri="{BB962C8B-B14F-4D97-AF65-F5344CB8AC3E}">
        <p14:creationId xmlns:p14="http://schemas.microsoft.com/office/powerpoint/2010/main" val="1674852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bg1">
                  <a:lumMod val="50000"/>
                </a:schemeClr>
              </a:buClr>
              <a:buFont typeface="Arial" panose="020B0604020202020204" pitchFamily="34" charset="0"/>
              <a:buNone/>
            </a:pPr>
            <a:r>
              <a:rPr lang="en-US" sz="1200">
                <a:latin typeface="Century Gothic"/>
              </a:rPr>
              <a:t>AE Index</a:t>
            </a:r>
          </a:p>
          <a:p>
            <a:pPr marL="285750" indent="-285750">
              <a:buClr>
                <a:schemeClr val="bg1">
                  <a:lumMod val="50000"/>
                </a:schemeClr>
              </a:buClr>
              <a:buFont typeface="Arial"/>
              <a:buChar char="•"/>
            </a:pPr>
            <a:r>
              <a:rPr lang="en-US" sz="1200">
                <a:latin typeface="Century Gothic"/>
              </a:rPr>
              <a:t>Auroral Electrojet</a:t>
            </a:r>
          </a:p>
          <a:p>
            <a:pPr marL="285750" indent="-285750">
              <a:buClr>
                <a:schemeClr val="bg1">
                  <a:lumMod val="50000"/>
                </a:schemeClr>
              </a:buClr>
              <a:buFont typeface="Arial"/>
              <a:buChar char="•"/>
            </a:pPr>
            <a:r>
              <a:rPr lang="en-US" sz="1200">
                <a:latin typeface="Century Gothic"/>
              </a:rPr>
              <a:t>Prediction of measure of auroral zone activity</a:t>
            </a:r>
          </a:p>
          <a:p>
            <a:pPr marL="285750" indent="-285750">
              <a:buClr>
                <a:schemeClr val="bg1">
                  <a:lumMod val="50000"/>
                </a:schemeClr>
              </a:buClr>
              <a:buFont typeface="Arial"/>
              <a:buChar char="•"/>
            </a:pPr>
            <a:r>
              <a:rPr lang="en-US" sz="1200">
                <a:latin typeface="Century Gothic"/>
              </a:rPr>
              <a:t>Uses Real-time data</a:t>
            </a:r>
          </a:p>
          <a:p>
            <a:pPr marL="285750" indent="-285750">
              <a:buClr>
                <a:schemeClr val="bg1">
                  <a:lumMod val="50000"/>
                </a:schemeClr>
              </a:buClr>
              <a:buFont typeface="Arial"/>
              <a:buChar char="•"/>
            </a:pPr>
            <a:r>
              <a:rPr lang="en-US" sz="1200">
                <a:latin typeface="Century Gothic"/>
              </a:rPr>
              <a:t>1 Hour Forecast</a:t>
            </a:r>
          </a:p>
          <a:p>
            <a:pPr marL="285750" indent="-285750">
              <a:buClr>
                <a:schemeClr val="bg1">
                  <a:lumMod val="50000"/>
                </a:schemeClr>
              </a:buClr>
              <a:buFont typeface="Arial"/>
              <a:buChar char="•"/>
            </a:pPr>
            <a:r>
              <a:rPr lang="en-US" sz="1200">
                <a:latin typeface="Century Gothic"/>
              </a:rPr>
              <a:t>Described as "Polar" value</a:t>
            </a:r>
          </a:p>
          <a:p>
            <a:r>
              <a:rPr lang="en-US"/>
              <a:t>AE index stands for Auroral Electrojet. This value comes from measuring the disturbance that space weather has on Earth's magnetic field. AE uses real time data from Earth's magnetic field, causing this to have a small prediction time of one hour of forecasted time. By using data from geomagnetic disturbances from around the world along the auroral zone, these values are for the polar region only, indicating a stronger prediction value because the aurora is formed in the polar region. We find these predicted values in the LASP database. Which has archived data all the way back from 1945. The values although provided by Dr. </a:t>
            </a:r>
            <a:r>
              <a:rPr lang="en-US" err="1"/>
              <a:t>Xinlin</a:t>
            </a:r>
            <a:r>
              <a:rPr lang="en-US"/>
              <a:t> Li through LASP are originated by the Kyoto database. </a:t>
            </a:r>
            <a:endParaRPr lang="en-US">
              <a:ea typeface="Calibri"/>
              <a:cs typeface="Calibri"/>
            </a:endParaRPr>
          </a:p>
          <a:p>
            <a:endParaRPr lang="en-US"/>
          </a:p>
          <a:p>
            <a:r>
              <a:rPr lang="en-US"/>
              <a:t>----------Image Information Below----------</a:t>
            </a:r>
            <a:endParaRPr lang="en-US">
              <a:cs typeface="Calibri"/>
            </a:endParaRPr>
          </a:p>
          <a:p>
            <a:r>
              <a:rPr lang="en-US"/>
              <a:t>[AE observatories]</a:t>
            </a:r>
            <a:endParaRPr lang="en-US">
              <a:cs typeface="Calibri"/>
            </a:endParaRPr>
          </a:p>
          <a:p>
            <a:r>
              <a:rPr lang="en-US"/>
              <a:t>Image Credit: [S. Tomita, M. Nose, T. </a:t>
            </a:r>
            <a:r>
              <a:rPr lang="en-US" err="1"/>
              <a:t>Iyemori</a:t>
            </a:r>
            <a:r>
              <a:rPr lang="en-US"/>
              <a:t>, H. Toh, M. Takeda] [</a:t>
            </a:r>
            <a:r>
              <a:rPr lang="en-US" u="sng">
                <a:hlinkClick r:id="rId3"/>
              </a:rPr>
              <a:t>CC BY 3.0</a:t>
            </a:r>
            <a:r>
              <a:rPr lang="en-US"/>
              <a:t>]</a:t>
            </a:r>
            <a:endParaRPr lang="en-US">
              <a:ea typeface="Calibri" panose="020F0502020204030204"/>
              <a:cs typeface="Calibri"/>
            </a:endParaRPr>
          </a:p>
          <a:p>
            <a:r>
              <a:rPr lang="en-US"/>
              <a:t>Image Source: [</a:t>
            </a:r>
            <a:r>
              <a:rPr lang="en-US">
                <a:hlinkClick r:id="rId4"/>
              </a:rPr>
              <a:t>https://www.researchgate.net/figure/Location-of-the-current-AE-observatories-in-geomagnetic-coordinates-Latitude-circles-are_fig1_252231336</a:t>
            </a:r>
            <a:r>
              <a:rPr lang="en-US"/>
              <a:t> ]</a:t>
            </a:r>
            <a:endParaRPr lang="en-US">
              <a:cs typeface="Calibri"/>
            </a:endParaRPr>
          </a:p>
          <a:p>
            <a:r>
              <a:rPr lang="en-US">
                <a:ea typeface="Calibri" panose="020F0502020204030204"/>
                <a:cs typeface="Calibri"/>
              </a:rPr>
              <a:t>Image Source: [</a:t>
            </a:r>
            <a:r>
              <a:rPr lang="en-US"/>
              <a:t>Tomita, S., </a:t>
            </a:r>
            <a:r>
              <a:rPr lang="en-US" err="1"/>
              <a:t>Nosé</a:t>
            </a:r>
            <a:r>
              <a:rPr lang="en-US"/>
              <a:t>, M., </a:t>
            </a:r>
            <a:r>
              <a:rPr lang="en-US" err="1"/>
              <a:t>Iyemori</a:t>
            </a:r>
            <a:r>
              <a:rPr lang="en-US"/>
              <a:t>, T., Toh, H., Takeda, M., </a:t>
            </a:r>
            <a:r>
              <a:rPr lang="en-US" err="1"/>
              <a:t>Matzka</a:t>
            </a:r>
            <a:r>
              <a:rPr lang="en-US"/>
              <a:t>, J., Bjornsson, G., </a:t>
            </a:r>
            <a:r>
              <a:rPr lang="en-US" err="1"/>
              <a:t>Saemundsson</a:t>
            </a:r>
            <a:r>
              <a:rPr lang="en-US"/>
              <a:t>, T., </a:t>
            </a:r>
            <a:r>
              <a:rPr lang="en-US" err="1"/>
              <a:t>Janzhura</a:t>
            </a:r>
            <a:r>
              <a:rPr lang="en-US"/>
              <a:t>, A., </a:t>
            </a:r>
            <a:r>
              <a:rPr lang="en-US" err="1"/>
              <a:t>Troshichev</a:t>
            </a:r>
            <a:r>
              <a:rPr lang="en-US"/>
              <a:t>, O., &amp; Schwarz, G. (2011). Magnetic local time dependence of geomagnetic disturbances contributing to the au and al indices. </a:t>
            </a:r>
            <a:r>
              <a:rPr lang="en-US" i="1"/>
              <a:t>Annales </a:t>
            </a:r>
            <a:r>
              <a:rPr lang="en-US" i="1" err="1"/>
              <a:t>Geophysicae</a:t>
            </a:r>
            <a:r>
              <a:rPr lang="en-US"/>
              <a:t>, </a:t>
            </a:r>
            <a:r>
              <a:rPr lang="en-US" i="1"/>
              <a:t>29</a:t>
            </a:r>
            <a:r>
              <a:rPr lang="en-US"/>
              <a:t>(4), 673–678. </a:t>
            </a:r>
            <a:r>
              <a:rPr lang="en-US">
                <a:hlinkClick r:id="rId5"/>
              </a:rPr>
              <a:t>https://doi.org/10.5194/angeo-29-673-2011</a:t>
            </a:r>
            <a:r>
              <a:rPr lang="en-US"/>
              <a:t> ]</a:t>
            </a:r>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11</a:t>
            </a:fld>
            <a:endParaRPr lang="en-US"/>
          </a:p>
        </p:txBody>
      </p:sp>
    </p:spTree>
    <p:extLst>
      <p:ext uri="{BB962C8B-B14F-4D97-AF65-F5344CB8AC3E}">
        <p14:creationId xmlns:p14="http://schemas.microsoft.com/office/powerpoint/2010/main" val="2659149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graphs shows the predicted and actuals values of the </a:t>
            </a:r>
            <a:r>
              <a:rPr lang="en-US" err="1">
                <a:cs typeface="Calibri"/>
              </a:rPr>
              <a:t>Kp</a:t>
            </a:r>
            <a:r>
              <a:rPr lang="en-US">
                <a:cs typeface="Calibri"/>
              </a:rPr>
              <a:t> and AE Index for January 2019 at Glacier local midnight. The </a:t>
            </a:r>
            <a:r>
              <a:rPr lang="en-US" err="1">
                <a:cs typeface="Calibri"/>
              </a:rPr>
              <a:t>Kp</a:t>
            </a:r>
            <a:r>
              <a:rPr lang="en-US">
                <a:cs typeface="Calibri"/>
              </a:rPr>
              <a:t> predictions are for 6 hours in advanced and the AE predictions are for 1 hour in advance. Due to the variability possible with the AE index, the graph shows closer alignment of the predicted and actual values. Since </a:t>
            </a:r>
            <a:r>
              <a:rPr lang="en-US" err="1">
                <a:cs typeface="Calibri"/>
              </a:rPr>
              <a:t>Kp</a:t>
            </a:r>
            <a:r>
              <a:rPr lang="en-US">
                <a:cs typeface="Calibri"/>
              </a:rPr>
              <a:t> is limited on a scale of 0-9, there is more of a difference between the predicted and actual values.</a:t>
            </a:r>
          </a:p>
        </p:txBody>
      </p:sp>
      <p:sp>
        <p:nvSpPr>
          <p:cNvPr id="4" name="Slide Number Placeholder 3"/>
          <p:cNvSpPr>
            <a:spLocks noGrp="1"/>
          </p:cNvSpPr>
          <p:nvPr>
            <p:ph type="sldNum" sz="quarter" idx="5"/>
          </p:nvPr>
        </p:nvSpPr>
        <p:spPr/>
        <p:txBody>
          <a:bodyPr/>
          <a:lstStyle/>
          <a:p>
            <a:fld id="{CCC5D646-608F-4D50-AD70-94A70CB0D8AD}" type="slidenum">
              <a:rPr lang="en-US" smtClean="0"/>
              <a:t>12</a:t>
            </a:fld>
            <a:endParaRPr lang="en-US"/>
          </a:p>
        </p:txBody>
      </p:sp>
    </p:spTree>
    <p:extLst>
      <p:ext uri="{BB962C8B-B14F-4D97-AF65-F5344CB8AC3E}">
        <p14:creationId xmlns:p14="http://schemas.microsoft.com/office/powerpoint/2010/main" val="3793253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preformed statistical analyses to compare the predicted and actual indices values. Since the </a:t>
            </a:r>
            <a:r>
              <a:rPr lang="en-US" err="1"/>
              <a:t>Kp</a:t>
            </a:r>
            <a:r>
              <a:rPr lang="en-US"/>
              <a:t> Index is ordinal – meaning it is a ranked value – a linear regression cannot be preformed so we found the Cohen's kappa using the equations on the left. The Cohen's kappa shows the agreement between the predicted and actual values. The Cohen's kappa is 0.349, as it is greater than zero, the agreement occurred more than just random chance so we can say there is a fair agreement between the predicted and actual </a:t>
            </a:r>
            <a:r>
              <a:rPr lang="en-US" err="1"/>
              <a:t>Kp</a:t>
            </a:r>
            <a:r>
              <a:rPr lang="en-US"/>
              <a:t> values.</a:t>
            </a:r>
          </a:p>
          <a:p>
            <a:endParaRPr lang="en-US"/>
          </a:p>
          <a:p>
            <a:r>
              <a:rPr lang="en-US">
                <a:cs typeface="Calibri"/>
              </a:rPr>
              <a:t>Denali Cohen's kappa: 0.356</a:t>
            </a:r>
          </a:p>
          <a:p>
            <a:endParaRPr lang="en-US">
              <a:ea typeface="Calibri"/>
              <a:cs typeface="Calibri"/>
            </a:endParaRPr>
          </a:p>
          <a:p>
            <a:r>
              <a:rPr lang="en-US">
                <a:ea typeface="Calibri"/>
                <a:cs typeface="Calibri"/>
              </a:rPr>
              <a:t>Taken at local midnight time</a:t>
            </a:r>
          </a:p>
        </p:txBody>
      </p:sp>
      <p:sp>
        <p:nvSpPr>
          <p:cNvPr id="4" name="Slide Number Placeholder 3"/>
          <p:cNvSpPr>
            <a:spLocks noGrp="1"/>
          </p:cNvSpPr>
          <p:nvPr>
            <p:ph type="sldNum" sz="quarter" idx="5"/>
          </p:nvPr>
        </p:nvSpPr>
        <p:spPr/>
        <p:txBody>
          <a:bodyPr/>
          <a:lstStyle/>
          <a:p>
            <a:fld id="{CCC5D646-608F-4D50-AD70-94A70CB0D8AD}" type="slidenum">
              <a:rPr lang="en-US" smtClean="0"/>
              <a:t>13</a:t>
            </a:fld>
            <a:endParaRPr lang="en-US"/>
          </a:p>
        </p:txBody>
      </p:sp>
    </p:spTree>
    <p:extLst>
      <p:ext uri="{BB962C8B-B14F-4D97-AF65-F5344CB8AC3E}">
        <p14:creationId xmlns:p14="http://schemas.microsoft.com/office/powerpoint/2010/main" val="2193653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graph shows the relationship between the predicted and the actual AE Index values for Glacier National Park at local midnight. After performing a linear regression we got a line very close to direct correlation shown as the dashed line, we received a r^2 value of .81. Since the r^2 value is so close to 1, we can say there  is a strong correlation between the predicted AE values and the actual AE values meaning that the predicted AE Index is an accurate prediction tool for the aurora. </a:t>
            </a:r>
            <a:endParaRPr lang="en-US"/>
          </a:p>
          <a:p>
            <a:r>
              <a:rPr lang="en-US">
                <a:cs typeface="Calibri"/>
              </a:rPr>
              <a:t>Denali - R^2: 0.71  </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Taken at local midnight time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14</a:t>
            </a:fld>
            <a:endParaRPr lang="en-US"/>
          </a:p>
        </p:txBody>
      </p:sp>
    </p:spTree>
    <p:extLst>
      <p:ext uri="{BB962C8B-B14F-4D97-AF65-F5344CB8AC3E}">
        <p14:creationId xmlns:p14="http://schemas.microsoft.com/office/powerpoint/2010/main" val="1828312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chemeClr val="bg1">
                  <a:lumMod val="50000"/>
                </a:schemeClr>
              </a:buClr>
              <a:buFont typeface="Arial"/>
              <a:buChar char="•"/>
            </a:pPr>
            <a:r>
              <a:rPr lang="en-US" sz="1200">
                <a:latin typeface="Century Gothic"/>
              </a:rPr>
              <a:t>Maps the aurora oval based on solar precipitation values</a:t>
            </a:r>
          </a:p>
          <a:p>
            <a:pPr marL="742950" lvl="1" indent="-285750">
              <a:buClr>
                <a:schemeClr val="bg1">
                  <a:lumMod val="50000"/>
                </a:schemeClr>
              </a:buClr>
              <a:buFont typeface="Arial"/>
              <a:buChar char="•"/>
            </a:pPr>
            <a:r>
              <a:rPr lang="en-US" sz="1200">
                <a:latin typeface="Century Gothic"/>
              </a:rPr>
              <a:t>For our purposes we looked at the ovation with both the electrons and ions for the prediction model</a:t>
            </a:r>
            <a:r>
              <a:rPr lang="en-US">
                <a:latin typeface="Century Gothic"/>
              </a:rPr>
              <a:t> </a:t>
            </a:r>
            <a:endParaRPr lang="en-US" sz="1200">
              <a:latin typeface="Century Gothic"/>
            </a:endParaRPr>
          </a:p>
          <a:p>
            <a:pPr marL="285750" indent="-285750">
              <a:buClr>
                <a:schemeClr val="bg1">
                  <a:lumMod val="50000"/>
                </a:schemeClr>
              </a:buClr>
              <a:buFont typeface="Arial"/>
              <a:buChar char="•"/>
            </a:pPr>
            <a:r>
              <a:rPr lang="en-US" sz="1200">
                <a:latin typeface="Century Gothic"/>
              </a:rPr>
              <a:t>Oval shows the </a:t>
            </a:r>
            <a:r>
              <a:rPr lang="en-US" sz="1200" b="1">
                <a:latin typeface="Century Gothic"/>
              </a:rPr>
              <a:t>probability of aurora</a:t>
            </a:r>
            <a:r>
              <a:rPr lang="en-US" sz="1200">
                <a:latin typeface="Century Gothic"/>
              </a:rPr>
              <a:t> occurring over a given area</a:t>
            </a:r>
          </a:p>
          <a:p>
            <a:pPr marL="285750" indent="-285750">
              <a:buClr>
                <a:schemeClr val="bg1">
                  <a:lumMod val="50000"/>
                </a:schemeClr>
              </a:buClr>
              <a:buFont typeface="Arial"/>
              <a:buChar char="•"/>
            </a:pPr>
            <a:r>
              <a:rPr lang="en-US" sz="1200">
                <a:latin typeface="Century Gothic"/>
              </a:rPr>
              <a:t>Approximate energy deposition (ergs/cm2s) is directly proportional to aurora probability</a:t>
            </a:r>
          </a:p>
          <a:p>
            <a:pPr>
              <a:buFont typeface="Arial"/>
              <a:buChar char="•"/>
            </a:pPr>
            <a:r>
              <a:rPr lang="en-US"/>
              <a:t> E+I stands for electrons and ions. This example in ovation prime shows the electron and ion diffuse aurora. This type of aurora is generated by the precipitation of hot electrons.</a:t>
            </a:r>
            <a:endParaRPr lang="en-US">
              <a:ea typeface="Calibri" panose="020F0502020204030204"/>
              <a:cs typeface="Calibri" panose="020F0502020204030204"/>
            </a:endParaRPr>
          </a:p>
          <a:p>
            <a:pPr marL="285750" indent="-285750">
              <a:buFont typeface="Arial"/>
              <a:buChar char="•"/>
            </a:pPr>
            <a:r>
              <a:rPr lang="en-US"/>
              <a:t>Diffuse aurora is hazy aurora instead of discrete lines</a:t>
            </a:r>
            <a:endParaRPr lang="en-US">
              <a:ea typeface="Calibri"/>
              <a:cs typeface="Calibri"/>
            </a:endParaRPr>
          </a:p>
          <a:p>
            <a:r>
              <a:rPr lang="en-US"/>
              <a:t>----------Image Information Below----------</a:t>
            </a:r>
            <a:endParaRPr lang="en-US">
              <a:cs typeface="Calibri"/>
            </a:endParaRPr>
          </a:p>
          <a:p>
            <a:r>
              <a:rPr lang="en-US"/>
              <a:t>[Ovation Prime GIF]</a:t>
            </a:r>
            <a:endParaRPr lang="en-US">
              <a:cs typeface="Calibri"/>
            </a:endParaRPr>
          </a:p>
          <a:p>
            <a:r>
              <a:rPr lang="en-US"/>
              <a:t>Image Credit: [Integrated Space Weather Analysis-Community Coordinated Modeling Center] [Public Domain]</a:t>
            </a:r>
            <a:endParaRPr lang="en-US">
              <a:cs typeface="Calibri"/>
            </a:endParaRPr>
          </a:p>
          <a:p>
            <a:r>
              <a:rPr lang="en-US"/>
              <a:t>Image Source: [https://iswa.ccmc.gsfc.nasa.gov/IswaSystemWebApp/?layout=OvationPrime]</a:t>
            </a:r>
          </a:p>
          <a:p>
            <a:r>
              <a:rPr lang="en-US"/>
              <a:t>Newell, P. T., </a:t>
            </a:r>
            <a:r>
              <a:rPr lang="en-US" err="1"/>
              <a:t>Sotirelis</a:t>
            </a:r>
            <a:r>
              <a:rPr lang="en-US"/>
              <a:t>, T., &amp; Wing, S. (2010). Seasonal variations in diffuse, monoenergetic, and Broadband Aurora. </a:t>
            </a:r>
            <a:r>
              <a:rPr lang="en-US" i="1"/>
              <a:t>Journal of Geophysical Research: Space Physics</a:t>
            </a:r>
            <a:r>
              <a:rPr lang="en-US"/>
              <a:t>, </a:t>
            </a:r>
            <a:r>
              <a:rPr lang="en-US" i="1"/>
              <a:t>115</a:t>
            </a:r>
            <a:r>
              <a:rPr lang="en-US"/>
              <a:t>(A3). </a:t>
            </a:r>
            <a:r>
              <a:rPr lang="en-US">
                <a:hlinkClick r:id="rId3" tooltip="https://doi.org/10.1029/2009ja014805"/>
              </a:rPr>
              <a:t>https://doi.org/10.1029/2009ja014805</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CCC5D646-608F-4D50-AD70-94A70CB0D8AD}" type="slidenum">
              <a:rPr lang="en-US" smtClean="0"/>
              <a:t>15</a:t>
            </a:fld>
            <a:endParaRPr lang="en-US"/>
          </a:p>
        </p:txBody>
      </p:sp>
    </p:spTree>
    <p:extLst>
      <p:ext uri="{BB962C8B-B14F-4D97-AF65-F5344CB8AC3E}">
        <p14:creationId xmlns:p14="http://schemas.microsoft.com/office/powerpoint/2010/main" val="895069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chemeClr val="bg1">
                  <a:lumMod val="50000"/>
                </a:schemeClr>
              </a:buClr>
              <a:buFont typeface="Arial"/>
              <a:buChar char="•"/>
            </a:pPr>
            <a:r>
              <a:rPr lang="en-US" sz="1200">
                <a:latin typeface="Century Gothic"/>
              </a:rPr>
              <a:t>Improve real time tracking</a:t>
            </a:r>
          </a:p>
          <a:p>
            <a:pPr marL="285750" indent="-285750">
              <a:buClr>
                <a:schemeClr val="bg1">
                  <a:lumMod val="50000"/>
                </a:schemeClr>
              </a:buClr>
              <a:buFont typeface="Arial"/>
              <a:buChar char="•"/>
            </a:pPr>
            <a:r>
              <a:rPr lang="en-US" sz="1200">
                <a:latin typeface="Century Gothic"/>
              </a:rPr>
              <a:t>Characterizes location and probability using Ovation Prime</a:t>
            </a:r>
          </a:p>
          <a:p>
            <a:pPr marL="285750" indent="-285750">
              <a:buClr>
                <a:schemeClr val="bg1">
                  <a:lumMod val="50000"/>
                </a:schemeClr>
              </a:buClr>
              <a:buFont typeface="Arial"/>
              <a:buChar char="•"/>
            </a:pPr>
            <a:r>
              <a:rPr lang="en-US" sz="1200">
                <a:latin typeface="Century Gothic"/>
              </a:rPr>
              <a:t>Provides a </a:t>
            </a:r>
            <a:r>
              <a:rPr lang="en-US" sz="1200" b="1">
                <a:latin typeface="Century Gothic"/>
              </a:rPr>
              <a:t>view line estimate</a:t>
            </a:r>
            <a:r>
              <a:rPr lang="en-US" sz="1200">
                <a:latin typeface="Century Gothic"/>
              </a:rPr>
              <a:t> for viewing aurora from the ground</a:t>
            </a:r>
          </a:p>
          <a:p>
            <a:pPr marL="285750" indent="-285750">
              <a:buClr>
                <a:srgbClr val="808080"/>
              </a:buClr>
              <a:buFont typeface="Arial"/>
              <a:buChar char="•"/>
            </a:pPr>
            <a:r>
              <a:rPr lang="en-US">
                <a:latin typeface="Century Gothic"/>
              </a:rPr>
              <a:t>Citizens can report aurora sightings here to provide ground observation data</a:t>
            </a:r>
          </a:p>
          <a:p>
            <a:endParaRPr lang="en-US"/>
          </a:p>
          <a:p>
            <a:endParaRPr lang="en-US"/>
          </a:p>
          <a:p>
            <a:r>
              <a:rPr lang="en-US"/>
              <a:t>----------Image Information Below----------</a:t>
            </a:r>
            <a:endParaRPr lang="en-US">
              <a:cs typeface="Calibri"/>
            </a:endParaRPr>
          </a:p>
          <a:p>
            <a:r>
              <a:rPr lang="en-US"/>
              <a:t>[AuroraSaurus Platform]</a:t>
            </a:r>
            <a:endParaRPr lang="en-US">
              <a:cs typeface="Calibri"/>
            </a:endParaRPr>
          </a:p>
          <a:p>
            <a:r>
              <a:rPr lang="en-US"/>
              <a:t>Image Credit: [Created by team using AuroraSaurus Images] [Public Domain]</a:t>
            </a:r>
            <a:endParaRPr lang="en-US">
              <a:cs typeface="Calibri"/>
            </a:endParaRPr>
          </a:p>
          <a:p>
            <a:r>
              <a:rPr lang="en-US"/>
              <a:t>Image Source: [https://science.nasa.gov/science-research/heliophysics/AuroraSaurus-roars-during-historic-solar-storm/]</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CCC5D646-608F-4D50-AD70-94A70CB0D8AD}" type="slidenum">
              <a:rPr lang="en-US" smtClean="0"/>
              <a:t>16</a:t>
            </a:fld>
            <a:endParaRPr lang="en-US"/>
          </a:p>
        </p:txBody>
      </p:sp>
    </p:spTree>
    <p:extLst>
      <p:ext uri="{BB962C8B-B14F-4D97-AF65-F5344CB8AC3E}">
        <p14:creationId xmlns:p14="http://schemas.microsoft.com/office/powerpoint/2010/main" val="703671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Because Glacier National Park sits outside of Earth's polar region (and often outside of the aurora oval), the aurora borealis only has the potential to be visible there at </a:t>
            </a:r>
            <a:r>
              <a:rPr lang="en-US" err="1">
                <a:cs typeface="Calibri"/>
              </a:rPr>
              <a:t>Kp</a:t>
            </a:r>
            <a:r>
              <a:rPr lang="en-US">
                <a:cs typeface="Calibri"/>
              </a:rPr>
              <a:t> indices of 4 or greater. This simplifies the data collection process so only </a:t>
            </a:r>
            <a:r>
              <a:rPr lang="en-US" err="1">
                <a:cs typeface="Calibri"/>
              </a:rPr>
              <a:t>Kp</a:t>
            </a:r>
            <a:r>
              <a:rPr lang="en-US">
                <a:cs typeface="Calibri"/>
              </a:rPr>
              <a:t> values greater than 4 are accounted for in Glacier. To classify aurora, we developed the following credentials for determining the possibility of viewing aurora. Pictured here is an example of an Aurora event that occurred at a </a:t>
            </a:r>
            <a:r>
              <a:rPr lang="en-US" err="1">
                <a:cs typeface="Calibri"/>
              </a:rPr>
              <a:t>Kp</a:t>
            </a:r>
            <a:r>
              <a:rPr lang="en-US">
                <a:cs typeface="Calibri"/>
              </a:rPr>
              <a:t> level of 4 on May 16th of this year at 5 AM local park time. As you can see, the park is above the view line estimate, but below the OVATION probability oval as provided by </a:t>
            </a:r>
            <a:r>
              <a:rPr lang="en-US" err="1">
                <a:cs typeface="Calibri"/>
              </a:rPr>
              <a:t>AuroraSaurus</a:t>
            </a:r>
            <a:r>
              <a:rPr lang="en-US">
                <a:cs typeface="Calibri"/>
              </a:rPr>
              <a:t>. This event would therefore be classified under "possibly," meaning aurora may be visible, but isn't probable to occur over the area by OVATION. </a:t>
            </a:r>
          </a:p>
          <a:p>
            <a:endParaRPr lang="en-US">
              <a:cs typeface="Calibri"/>
            </a:endParaRPr>
          </a:p>
          <a:p>
            <a:r>
              <a:rPr lang="en-US"/>
              <a:t>----------Image Information Below----------</a:t>
            </a:r>
            <a:endParaRPr lang="en-US">
              <a:ea typeface="Calibri"/>
              <a:cs typeface="Calibri"/>
            </a:endParaRPr>
          </a:p>
          <a:p>
            <a:r>
              <a:rPr lang="en-US"/>
              <a:t>[</a:t>
            </a:r>
            <a:r>
              <a:rPr lang="en-US" err="1"/>
              <a:t>AuroraSaurus</a:t>
            </a:r>
            <a:r>
              <a:rPr lang="en-US"/>
              <a:t> Platform]</a:t>
            </a:r>
            <a:endParaRPr lang="en-US">
              <a:ea typeface="Calibri"/>
              <a:cs typeface="Calibri"/>
            </a:endParaRPr>
          </a:p>
          <a:p>
            <a:r>
              <a:rPr lang="en-US"/>
              <a:t>Image Credit: [</a:t>
            </a:r>
            <a:r>
              <a:rPr lang="en-US" err="1"/>
              <a:t>AuroraSaurus</a:t>
            </a:r>
            <a:r>
              <a:rPr lang="en-US"/>
              <a:t> Citizen Science] [Public Domain]</a:t>
            </a:r>
            <a:endParaRPr lang="en-US">
              <a:ea typeface="Calibri"/>
              <a:cs typeface="Calibri"/>
            </a:endParaRPr>
          </a:p>
          <a:p>
            <a:r>
              <a:rPr lang="en-US"/>
              <a:t>Image Source: [</a:t>
            </a:r>
            <a:r>
              <a:rPr lang="en-US">
                <a:hlinkClick r:id="rId3"/>
              </a:rPr>
              <a:t>https://science.nasa.gov/science-research/heliophysics/AuroraSaurus-roars-during-historic-solar-storm/</a:t>
            </a:r>
            <a:r>
              <a:rPr lang="en-US"/>
              <a:t>]</a:t>
            </a:r>
            <a:endParaRPr lang="en-US">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17</a:t>
            </a:fld>
            <a:endParaRPr lang="en-US"/>
          </a:p>
        </p:txBody>
      </p:sp>
    </p:spTree>
    <p:extLst>
      <p:ext uri="{BB962C8B-B14F-4D97-AF65-F5344CB8AC3E}">
        <p14:creationId xmlns:p14="http://schemas.microsoft.com/office/powerpoint/2010/main" val="2305210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data is all times that the </a:t>
            </a:r>
            <a:r>
              <a:rPr lang="en-US" err="1">
                <a:cs typeface="Calibri"/>
              </a:rPr>
              <a:t>Kp</a:t>
            </a:r>
            <a:r>
              <a:rPr lang="en-US">
                <a:cs typeface="Calibri"/>
              </a:rPr>
              <a:t> index was at or above 4 from Dec 2019 – May 2024 to reduce known nos. These graphs demonstrate the classification of aurora from </a:t>
            </a:r>
            <a:r>
              <a:rPr lang="en-US" err="1">
                <a:cs typeface="Calibri"/>
              </a:rPr>
              <a:t>AuroraSaurus</a:t>
            </a:r>
            <a:r>
              <a:rPr lang="en-US">
                <a:cs typeface="Calibri"/>
              </a:rPr>
              <a:t> over different time spans. In the first graph, we can see there is no aurora is the middle of the day as expected and these values were removed from the data set in the next graphs. It does show that the best chances to see the aurora is around midnight. The aurora by month graph shows peaks in the spring and fall, while a significant dip in the summer this is because there is more solar activity at the equinoxes which is known as the Russell-</a:t>
            </a:r>
            <a:r>
              <a:rPr lang="en-US" err="1">
                <a:cs typeface="Calibri"/>
              </a:rPr>
              <a:t>McPherron</a:t>
            </a:r>
            <a:r>
              <a:rPr lang="en-US">
                <a:cs typeface="Calibri"/>
              </a:rPr>
              <a:t> Effect. Lastly, more aurora events have been occurring as we reach the solar maximum and once reached it will decrease again (note that 2024 is low due to the year not being finished and 2019 being very low as data was only taken from 2019).</a:t>
            </a:r>
          </a:p>
        </p:txBody>
      </p:sp>
      <p:sp>
        <p:nvSpPr>
          <p:cNvPr id="4" name="Slide Number Placeholder 3"/>
          <p:cNvSpPr>
            <a:spLocks noGrp="1"/>
          </p:cNvSpPr>
          <p:nvPr>
            <p:ph type="sldNum" sz="quarter" idx="5"/>
          </p:nvPr>
        </p:nvSpPr>
        <p:spPr/>
        <p:txBody>
          <a:bodyPr/>
          <a:lstStyle/>
          <a:p>
            <a:fld id="{CCC5D646-608F-4D50-AD70-94A70CB0D8AD}" type="slidenum">
              <a:rPr lang="en-US" smtClean="0"/>
              <a:t>18</a:t>
            </a:fld>
            <a:endParaRPr lang="en-US"/>
          </a:p>
        </p:txBody>
      </p:sp>
    </p:spTree>
    <p:extLst>
      <p:ext uri="{BB962C8B-B14F-4D97-AF65-F5344CB8AC3E}">
        <p14:creationId xmlns:p14="http://schemas.microsoft.com/office/powerpoint/2010/main" val="3896718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conclude the validation of the predictability of the aurora, we needed to combine Earth-based observations with the data that we have before collected. With using satellite Imagery such as Suomi NPP VIIRS we can see the northern lights from space and with Ground-Based aurora sightings provided by </a:t>
            </a:r>
            <a:r>
              <a:rPr lang="en-US" err="1"/>
              <a:t>AuroraSaurus</a:t>
            </a:r>
            <a:r>
              <a:rPr lang="en-US"/>
              <a:t> we concluded what days you will be able to see the Aurora defined by the established </a:t>
            </a:r>
            <a:r>
              <a:rPr lang="en-US" err="1"/>
              <a:t>Kp</a:t>
            </a:r>
            <a:r>
              <a:rPr lang="en-US"/>
              <a:t> index. The Artic view shown on the slide was discontinued in 2023, so we were not able to collect data after this year. Also, VIIRS collected data over Denali between 3-5 local Denali time as that is when the satellite would pass over. </a:t>
            </a:r>
          </a:p>
          <a:p>
            <a:endParaRPr lang="en-US">
              <a:cs typeface="Calibri"/>
            </a:endParaRPr>
          </a:p>
          <a:p>
            <a:r>
              <a:rPr lang="en-US"/>
              <a:t>Image Information #1: Earth</a:t>
            </a:r>
            <a:endParaRPr lang="en-US">
              <a:cs typeface="Calibri"/>
            </a:endParaRPr>
          </a:p>
          <a:p>
            <a:r>
              <a:rPr lang="en-US"/>
              <a:t>Image Credit: NOAA/NASA GOES Project, Flickr</a:t>
            </a:r>
            <a:endParaRPr lang="en-US">
              <a:ea typeface="Calibri"/>
              <a:cs typeface="Calibri"/>
            </a:endParaRPr>
          </a:p>
          <a:p>
            <a:r>
              <a:rPr lang="en-US"/>
              <a:t>Image Source: https://www.flickr.com/photos/gsfc/7839472240/</a:t>
            </a:r>
          </a:p>
          <a:p>
            <a:endParaRPr lang="en-US"/>
          </a:p>
          <a:p>
            <a:r>
              <a:rPr lang="en-US"/>
              <a:t>Image Information #2: Suomi NPP VIIRS Satellite Icon</a:t>
            </a:r>
            <a:endParaRPr lang="en-US">
              <a:ea typeface="Calibri"/>
              <a:cs typeface="Calibri"/>
            </a:endParaRPr>
          </a:p>
          <a:p>
            <a:r>
              <a:rPr lang="en-US"/>
              <a:t>Image Credit: NASA Suomi National Polar-orbiting Partnership</a:t>
            </a:r>
            <a:endParaRPr lang="en-US">
              <a:ea typeface="Calibri"/>
              <a:cs typeface="Calibri"/>
            </a:endParaRPr>
          </a:p>
          <a:p>
            <a:r>
              <a:rPr lang="en-US"/>
              <a:t>Image Source: https://www.eoportal.org/satellite-missions/suomi-npp-2020-2019</a:t>
            </a:r>
          </a:p>
          <a:p>
            <a:endParaRPr lang="en-US"/>
          </a:p>
          <a:p>
            <a:r>
              <a:rPr lang="en-US"/>
              <a:t>Image Information #3: Aurora Oval Satellite Imagery</a:t>
            </a:r>
          </a:p>
          <a:p>
            <a:r>
              <a:rPr lang="en-US"/>
              <a:t>Image Credit: screenshot taken my the team of the NASA Worldview data viewer. Imagery depicted is Suomi NPP VIIRS.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19</a:t>
            </a:fld>
            <a:endParaRPr lang="en-US"/>
          </a:p>
        </p:txBody>
      </p:sp>
    </p:spTree>
    <p:extLst>
      <p:ext uri="{BB962C8B-B14F-4D97-AF65-F5344CB8AC3E}">
        <p14:creationId xmlns:p14="http://schemas.microsoft.com/office/powerpoint/2010/main" val="281203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C5D646-608F-4D50-AD70-94A70CB0D8AD}" type="slidenum">
              <a:rPr lang="en-US" smtClean="0"/>
              <a:t>2</a:t>
            </a:fld>
            <a:endParaRPr lang="en-US"/>
          </a:p>
        </p:txBody>
      </p:sp>
    </p:spTree>
    <p:extLst>
      <p:ext uri="{BB962C8B-B14F-4D97-AF65-F5344CB8AC3E}">
        <p14:creationId xmlns:p14="http://schemas.microsoft.com/office/powerpoint/2010/main" val="1125944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graph showcases at which </a:t>
            </a:r>
            <a:r>
              <a:rPr lang="en-US" err="1">
                <a:cs typeface="Calibri"/>
              </a:rPr>
              <a:t>Kp</a:t>
            </a:r>
            <a:r>
              <a:rPr lang="en-US">
                <a:cs typeface="Calibri"/>
              </a:rPr>
              <a:t> Indices did the models show there was aurora at Denali National Park. Due to Denali's location, it usually falls in the auroral oval allowing aurora to be present even with a </a:t>
            </a:r>
            <a:r>
              <a:rPr lang="en-US" err="1">
                <a:cs typeface="Calibri"/>
              </a:rPr>
              <a:t>Kp</a:t>
            </a:r>
            <a:r>
              <a:rPr lang="en-US">
                <a:cs typeface="Calibri"/>
              </a:rPr>
              <a:t> Index of 0. The tables to the right shows the comparison of OVATION and VIIRS. The first is a confusion matrix showing when OVATION and VIIRS said that there was aurora (positive) and not (negative). The two models agreed 82.5% of the time for determining if there was aurora at Denali. Cohen's kappa describes the agreement between two models. A value over zero means the agreement present means there is a correlation between the two models as the models agreed more than just random chance. The Cohen's kappa value for OVATION and VIIRS is 0.343 meaning that there is fair agreement between the models for showing aurora in Denali National Park.</a:t>
            </a:r>
          </a:p>
          <a:p>
            <a:endParaRPr lang="en-US">
              <a:cs typeface="Calibri"/>
            </a:endParaRPr>
          </a:p>
          <a:p>
            <a:r>
              <a:rPr lang="en-US">
                <a:cs typeface="Calibri"/>
              </a:rPr>
              <a:t>Note that the OVATION reported less positives than VIIRS which is due to OVATION being a prediction and modeling tool while VIIRS shows the true auroral oval. </a:t>
            </a:r>
          </a:p>
        </p:txBody>
      </p:sp>
      <p:sp>
        <p:nvSpPr>
          <p:cNvPr id="4" name="Slide Number Placeholder 3"/>
          <p:cNvSpPr>
            <a:spLocks noGrp="1"/>
          </p:cNvSpPr>
          <p:nvPr>
            <p:ph type="sldNum" sz="quarter" idx="5"/>
          </p:nvPr>
        </p:nvSpPr>
        <p:spPr/>
        <p:txBody>
          <a:bodyPr/>
          <a:lstStyle/>
          <a:p>
            <a:fld id="{CCC5D646-608F-4D50-AD70-94A70CB0D8AD}" type="slidenum">
              <a:rPr lang="en-US" smtClean="0"/>
              <a:t>20</a:t>
            </a:fld>
            <a:endParaRPr lang="en-US"/>
          </a:p>
        </p:txBody>
      </p:sp>
    </p:spTree>
    <p:extLst>
      <p:ext uri="{BB962C8B-B14F-4D97-AF65-F5344CB8AC3E}">
        <p14:creationId xmlns:p14="http://schemas.microsoft.com/office/powerpoint/2010/main" val="2140524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graphs show when the models showed aurora in Denali National Park. As seen, the occurrences of aurora increase over the years as we head into the solar maximum as expected since there is more solar activity showing the solar cycle. The data from 2023 is not complete as the VIIRS polar view stopped working in June of 2023. The aurora over the month shows clear peaks in the fall and springtime further demonstrates the Russell-</a:t>
            </a:r>
            <a:r>
              <a:rPr lang="en-US" err="1">
                <a:cs typeface="Calibri"/>
              </a:rPr>
              <a:t>McPherron</a:t>
            </a:r>
            <a:r>
              <a:rPr lang="en-US">
                <a:cs typeface="Calibri"/>
              </a:rPr>
              <a:t> Effect. However, it should be noted that while the models say there was some aurora in the summer, the sky is not dark enough most of the time for the aurora to be visible.</a:t>
            </a:r>
          </a:p>
        </p:txBody>
      </p:sp>
      <p:sp>
        <p:nvSpPr>
          <p:cNvPr id="4" name="Slide Number Placeholder 3"/>
          <p:cNvSpPr>
            <a:spLocks noGrp="1"/>
          </p:cNvSpPr>
          <p:nvPr>
            <p:ph type="sldNum" sz="quarter" idx="5"/>
          </p:nvPr>
        </p:nvSpPr>
        <p:spPr/>
        <p:txBody>
          <a:bodyPr/>
          <a:lstStyle/>
          <a:p>
            <a:fld id="{CCC5D646-608F-4D50-AD70-94A70CB0D8AD}" type="slidenum">
              <a:rPr lang="en-US" smtClean="0"/>
              <a:t>21</a:t>
            </a:fld>
            <a:endParaRPr lang="en-US"/>
          </a:p>
        </p:txBody>
      </p:sp>
    </p:spTree>
    <p:extLst>
      <p:ext uri="{BB962C8B-B14F-4D97-AF65-F5344CB8AC3E}">
        <p14:creationId xmlns:p14="http://schemas.microsoft.com/office/powerpoint/2010/main" val="4048300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a:buClr>
                <a:srgbClr val="808080"/>
              </a:buClr>
            </a:pPr>
            <a:r>
              <a:rPr lang="en-US" sz="2000">
                <a:cs typeface="Calibri"/>
              </a:rPr>
              <a:t>Ground Observations</a:t>
            </a:r>
            <a:endParaRPr lang="en-US"/>
          </a:p>
          <a:p>
            <a:pPr marL="285750" indent="-285750">
              <a:buFont typeface="Arial"/>
              <a:buChar char="•"/>
            </a:pPr>
            <a:r>
              <a:rPr lang="en-US"/>
              <a:t>Only received May 10–11 Glacier sky camera footage</a:t>
            </a:r>
            <a:endParaRPr lang="en-US">
              <a:cs typeface="Calibri"/>
            </a:endParaRPr>
          </a:p>
          <a:p>
            <a:pPr marL="285750" indent="-285750">
              <a:buFont typeface="Arial"/>
              <a:buChar char="•"/>
            </a:pPr>
            <a:r>
              <a:rPr lang="en-US"/>
              <a:t>Glacier Sky Camera contained light pollution interfering with confirming aurora </a:t>
            </a:r>
            <a:endParaRPr lang="en-US">
              <a:cs typeface="Calibri"/>
            </a:endParaRPr>
          </a:p>
          <a:p>
            <a:pPr marL="285750" indent="-285750">
              <a:buFont typeface="Arial"/>
              <a:buChar char="•"/>
            </a:pPr>
            <a:r>
              <a:rPr lang="en-US"/>
              <a:t>Couldn't access sky camera footage from THEMIS of the aurora </a:t>
            </a:r>
            <a:endParaRPr lang="en-US">
              <a:cs typeface="Calibri"/>
            </a:endParaRPr>
          </a:p>
          <a:p>
            <a:pPr marL="285750" indent="-285750">
              <a:buFont typeface="Arial"/>
              <a:buChar char="•"/>
            </a:pPr>
            <a:r>
              <a:rPr lang="en-US" err="1"/>
              <a:t>AuroraSaurus</a:t>
            </a:r>
            <a:r>
              <a:rPr lang="en-US"/>
              <a:t> need more people reporting ground observations with correct times </a:t>
            </a:r>
            <a:endParaRPr lang="en-US">
              <a:cs typeface="Calibri"/>
            </a:endParaRPr>
          </a:p>
          <a:p>
            <a:pPr marL="114300"/>
            <a:endParaRPr lang="en-US" sz="2000">
              <a:cs typeface="Calibri"/>
            </a:endParaRPr>
          </a:p>
          <a:p>
            <a:pPr marL="114300"/>
            <a:r>
              <a:rPr lang="en-US" sz="2000">
                <a:cs typeface="Calibri"/>
              </a:rPr>
              <a:t>Remote Sensing</a:t>
            </a:r>
            <a:endParaRPr lang="en-US" sz="2000"/>
          </a:p>
          <a:p>
            <a:pPr marL="285750" indent="-285750">
              <a:buFont typeface="Arial"/>
              <a:buChar char="•"/>
            </a:pPr>
            <a:r>
              <a:rPr lang="en-US"/>
              <a:t>Only one satellite collects imagery of the aurora current day - VIIRS</a:t>
            </a:r>
            <a:endParaRPr lang="en-US">
              <a:cs typeface="Calibri"/>
            </a:endParaRPr>
          </a:p>
          <a:p>
            <a:pPr marL="285750" indent="-285750">
              <a:buFont typeface="Arial"/>
              <a:buChar char="•"/>
            </a:pPr>
            <a:r>
              <a:rPr lang="en-US"/>
              <a:t>The aurora cannot be separated from other light sources </a:t>
            </a:r>
            <a:endParaRPr lang="en-US">
              <a:cs typeface="Calibri"/>
            </a:endParaRPr>
          </a:p>
          <a:p>
            <a:pPr marL="800100" lvl="1" indent="-285750">
              <a:buFont typeface="Arial"/>
              <a:buChar char="•"/>
            </a:pPr>
            <a:r>
              <a:rPr lang="en-US">
                <a:cs typeface="Calibri"/>
              </a:rPr>
              <a:t>VIIRS is the day night band, so city lights, clouds, moonlight, or other light sources are present</a:t>
            </a:r>
          </a:p>
          <a:p>
            <a:pPr marL="285750" indent="-285750">
              <a:buFont typeface="Arial"/>
              <a:buChar char="•"/>
            </a:pPr>
            <a:r>
              <a:rPr lang="en-US"/>
              <a:t>Image FUV and Polar UVI data is only accessible for one month in 2003 </a:t>
            </a:r>
            <a:endParaRPr lang="en-US">
              <a:cs typeface="Calibri"/>
            </a:endParaRPr>
          </a:p>
          <a:p>
            <a:pPr marL="742950" lvl="1" indent="-285750">
              <a:buFont typeface="Arial"/>
              <a:buChar char="•"/>
            </a:pPr>
            <a:r>
              <a:rPr lang="en-US">
                <a:cs typeface="Calibri"/>
              </a:rPr>
              <a:t>Stopped operating in 2005</a:t>
            </a:r>
          </a:p>
          <a:p>
            <a:pPr marL="285750" lvl="0" indent="-285750">
              <a:buFont typeface="Arial"/>
              <a:buChar char="•"/>
            </a:pPr>
            <a:r>
              <a:rPr lang="en-US">
                <a:cs typeface="Calibri"/>
              </a:rPr>
              <a:t>VIIRS data for Denali was only available from 3-5 am local time as that is when the satellites orbit would go over</a:t>
            </a:r>
          </a:p>
          <a:p>
            <a:pPr marL="285750" indent="-285750">
              <a:buFont typeface="Arial"/>
              <a:buChar char="•"/>
            </a:pPr>
            <a:r>
              <a:rPr lang="en-US"/>
              <a:t>There is no easy way to confirm that the aurora in VIIRS is the aurora due to the light pollution</a:t>
            </a:r>
            <a:endParaRPr lang="en-US">
              <a:cs typeface="Calibri"/>
            </a:endParaRPr>
          </a:p>
          <a:p>
            <a:pPr marL="800100" lvl="1" indent="-285750">
              <a:buFont typeface="Arial"/>
              <a:buChar char="•"/>
            </a:pPr>
            <a:r>
              <a:rPr lang="en-US">
                <a:cs typeface="Calibri"/>
              </a:rPr>
              <a:t>No sensor designed specifically for the aurora</a:t>
            </a:r>
          </a:p>
          <a:p>
            <a:pPr marL="800100" lvl="1" indent="-285750">
              <a:buFont typeface="Arial"/>
              <a:buChar char="•"/>
            </a:pPr>
            <a:r>
              <a:rPr lang="en-US">
                <a:cs typeface="Calibri"/>
              </a:rPr>
              <a:t>Determining aurora must be manual allowing human error to influence results</a:t>
            </a:r>
          </a:p>
          <a:p>
            <a:pPr marL="114300"/>
            <a:endParaRPr lang="en-US" sz="2000">
              <a:cs typeface="Calibri" panose="020F0502020204030204"/>
            </a:endParaRPr>
          </a:p>
          <a:p>
            <a:pPr marL="114300"/>
            <a:r>
              <a:rPr lang="en-US" sz="2000">
                <a:cs typeface="Calibri" panose="020F0502020204030204"/>
              </a:rPr>
              <a:t>Prediction Models</a:t>
            </a:r>
            <a:endParaRPr lang="en-US" sz="2000"/>
          </a:p>
          <a:p>
            <a:pPr marL="285750" indent="-285750">
              <a:buFont typeface="Arial"/>
              <a:buChar char="•"/>
            </a:pPr>
            <a:r>
              <a:rPr lang="en-US"/>
              <a:t>AE Index values are not available after 2019</a:t>
            </a:r>
            <a:endParaRPr lang="en-US">
              <a:cs typeface="Calibri"/>
            </a:endParaRPr>
          </a:p>
          <a:p>
            <a:pPr marL="800100" lvl="1" indent="-285750">
              <a:buFont typeface="Arial"/>
              <a:buChar char="•"/>
            </a:pPr>
            <a:r>
              <a:rPr lang="en-US"/>
              <a:t>Recent data is still being edited to remove the errors </a:t>
            </a:r>
            <a:endParaRPr lang="en-US">
              <a:cs typeface="Calibri" panose="020F0502020204030204"/>
            </a:endParaRPr>
          </a:p>
          <a:p>
            <a:pPr marL="285750" indent="-285750">
              <a:buFont typeface="Arial"/>
              <a:buChar char="•"/>
            </a:pPr>
            <a:r>
              <a:rPr lang="en-US"/>
              <a:t>Past predicted </a:t>
            </a:r>
            <a:r>
              <a:rPr lang="en-US" err="1"/>
              <a:t>Kp</a:t>
            </a:r>
            <a:r>
              <a:rPr lang="en-US"/>
              <a:t> Index values are not publicly available </a:t>
            </a:r>
            <a:endParaRPr lang="en-US">
              <a:cs typeface="Calibri" panose="020F0502020204030204"/>
            </a:endParaRPr>
          </a:p>
          <a:p>
            <a:pPr marL="800100" lvl="1" indent="-285750">
              <a:buFont typeface="Arial"/>
              <a:buChar char="•"/>
            </a:pPr>
            <a:r>
              <a:rPr lang="en-US">
                <a:cs typeface="Calibri" panose="020F0502020204030204"/>
              </a:rPr>
              <a:t>Had to get them for NOAA – inconsistences in time formatting received</a:t>
            </a:r>
          </a:p>
          <a:p>
            <a:pPr marL="285750" indent="-285750">
              <a:buFont typeface="Arial"/>
              <a:buChar char="•"/>
            </a:pPr>
            <a:r>
              <a:rPr lang="en-US"/>
              <a:t>AE predictions are only for 1 hour in advance </a:t>
            </a:r>
            <a:endParaRPr lang="en-US">
              <a:cs typeface="Calibri"/>
            </a:endParaRPr>
          </a:p>
          <a:p>
            <a:pPr marL="800100" lvl="1" indent="-285750">
              <a:buFont typeface="Arial"/>
              <a:buChar char="•"/>
            </a:pPr>
            <a:r>
              <a:rPr lang="en-US">
                <a:cs typeface="Calibri"/>
              </a:rPr>
              <a:t>Can't predict far out allowing people to plan their day</a:t>
            </a:r>
          </a:p>
          <a:p>
            <a:pPr marL="285750" indent="-285750">
              <a:buFont typeface="Arial"/>
              <a:buChar char="•"/>
            </a:pPr>
            <a:endParaRPr lang="en-US">
              <a:cs typeface="Calibri"/>
            </a:endParaRPr>
          </a:p>
          <a:p>
            <a:r>
              <a:rPr lang="en-US">
                <a:cs typeface="Calibri"/>
              </a:rPr>
              <a:t>Study Area</a:t>
            </a:r>
          </a:p>
          <a:p>
            <a:pPr marL="285750" indent="-285750">
              <a:buFont typeface="Arial"/>
              <a:buChar char="•"/>
            </a:pPr>
            <a:r>
              <a:rPr lang="en-US">
                <a:cs typeface="Calibri"/>
              </a:rPr>
              <a:t>Glacier </a:t>
            </a:r>
            <a:r>
              <a:rPr lang="en-US"/>
              <a:t>latitude is too low for the aurora to appear directly above it in VIIRS</a:t>
            </a:r>
            <a:endParaRPr lang="en-US">
              <a:cs typeface="Calibri" panose="020F0502020204030204"/>
            </a:endParaRPr>
          </a:p>
          <a:p>
            <a:pPr marL="285750" indent="-285750">
              <a:buFont typeface="Arial,Sans-Serif"/>
              <a:buChar char="•"/>
            </a:pPr>
            <a:r>
              <a:rPr lang="en-US">
                <a:cs typeface="Calibri" panose="020F0502020204030204"/>
              </a:rPr>
              <a:t>The sources did not always have data for our study period</a:t>
            </a:r>
            <a:endParaRPr lang="en-US"/>
          </a:p>
          <a:p>
            <a:pPr marL="800100" lvl="1" indent="-285750">
              <a:buFont typeface="Arial,Sans-Serif"/>
              <a:buChar char="•"/>
            </a:pPr>
            <a:r>
              <a:rPr lang="en-US">
                <a:cs typeface="Calibri"/>
              </a:rPr>
              <a:t>VIIRS stopped in June 2023 for Denali view and had off periods, OVATION shut down for a several month stretch, </a:t>
            </a:r>
          </a:p>
          <a:p>
            <a:pPr marL="800100" lvl="1" indent="-285750">
              <a:buFont typeface="Arial,Sans-Serif"/>
              <a:buChar char="•"/>
            </a:pPr>
            <a:r>
              <a:rPr lang="en-US">
                <a:cs typeface="Calibri"/>
              </a:rPr>
              <a:t>Couldn't use the same methodology for Glacier and Denali </a:t>
            </a:r>
            <a:endParaRPr lang="en-US"/>
          </a:p>
          <a:p>
            <a:pPr marL="800100" lvl="1" indent="-285750">
              <a:buFont typeface="Arial,Sans-Serif"/>
              <a:buChar char="•"/>
            </a:pPr>
            <a:r>
              <a:rPr lang="en-US">
                <a:cs typeface="Calibri"/>
              </a:rPr>
              <a:t>Could only use </a:t>
            </a:r>
            <a:r>
              <a:rPr lang="en-US" err="1">
                <a:cs typeface="Calibri"/>
              </a:rPr>
              <a:t>AuroraSaurus</a:t>
            </a:r>
            <a:r>
              <a:rPr lang="en-US">
                <a:cs typeface="Calibri"/>
              </a:rPr>
              <a:t> for Glacier</a:t>
            </a:r>
          </a:p>
          <a:p>
            <a:pPr marL="114300"/>
            <a:endParaRPr lang="en-US">
              <a:cs typeface="Calibri"/>
            </a:endParaRPr>
          </a:p>
          <a:p>
            <a:pPr marL="7429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22</a:t>
            </a:fld>
            <a:endParaRPr lang="en-US"/>
          </a:p>
        </p:txBody>
      </p:sp>
    </p:spTree>
    <p:extLst>
      <p:ext uri="{BB962C8B-B14F-4D97-AF65-F5344CB8AC3E}">
        <p14:creationId xmlns:p14="http://schemas.microsoft.com/office/powerpoint/2010/main" val="240076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buClr>
                <a:schemeClr val="bg1">
                  <a:lumMod val="50000"/>
                </a:schemeClr>
              </a:buClr>
              <a:buFont typeface="Arial" panose="020B0604020202020204" pitchFamily="34" charset="0"/>
              <a:buChar char="•"/>
            </a:pPr>
            <a:r>
              <a:rPr lang="en-US" sz="1200">
                <a:solidFill>
                  <a:schemeClr val="tx1">
                    <a:lumMod val="75000"/>
                    <a:lumOff val="25000"/>
                  </a:schemeClr>
                </a:solidFill>
                <a:latin typeface="Garamond"/>
              </a:rPr>
              <a:t>NPS can use the AE index over the </a:t>
            </a:r>
            <a:r>
              <a:rPr lang="en-US" sz="1200" err="1">
                <a:solidFill>
                  <a:schemeClr val="tx1">
                    <a:lumMod val="75000"/>
                    <a:lumOff val="25000"/>
                  </a:schemeClr>
                </a:solidFill>
                <a:latin typeface="Garamond"/>
              </a:rPr>
              <a:t>Kp</a:t>
            </a:r>
            <a:r>
              <a:rPr lang="en-US" sz="1200">
                <a:solidFill>
                  <a:schemeClr val="tx1">
                    <a:lumMod val="75000"/>
                    <a:lumOff val="25000"/>
                  </a:schemeClr>
                </a:solidFill>
                <a:latin typeface="Garamond"/>
              </a:rPr>
              <a:t> index (current practice) to predict aurora in the short term at midnight local time for both Glacier and Denali National Park.</a:t>
            </a:r>
          </a:p>
          <a:p>
            <a:pPr>
              <a:spcBef>
                <a:spcPts val="1000"/>
              </a:spcBef>
              <a:buClr>
                <a:schemeClr val="bg1">
                  <a:lumMod val="50000"/>
                </a:schemeClr>
              </a:buClr>
              <a:buFont typeface="Arial" panose="020B0604020202020204" pitchFamily="34" charset="0"/>
              <a:buChar char="•"/>
            </a:pPr>
            <a:r>
              <a:rPr lang="en-US" sz="1200">
                <a:solidFill>
                  <a:schemeClr val="tx1">
                    <a:lumMod val="75000"/>
                    <a:lumOff val="25000"/>
                  </a:schemeClr>
                </a:solidFill>
                <a:latin typeface="Garamond"/>
              </a:rPr>
              <a:t>OVATION Prime is valid by </a:t>
            </a:r>
            <a:r>
              <a:rPr lang="en-US">
                <a:solidFill>
                  <a:schemeClr val="tx1">
                    <a:lumMod val="75000"/>
                    <a:lumOff val="25000"/>
                  </a:schemeClr>
                </a:solidFill>
                <a:latin typeface="Garamond"/>
              </a:rPr>
              <a:t>the previously published</a:t>
            </a:r>
            <a:r>
              <a:rPr lang="en-US" sz="1200">
                <a:solidFill>
                  <a:schemeClr val="tx1">
                    <a:lumMod val="75000"/>
                    <a:lumOff val="25000"/>
                  </a:schemeClr>
                </a:solidFill>
                <a:latin typeface="Garamond"/>
              </a:rPr>
              <a:t> Russel-</a:t>
            </a:r>
            <a:r>
              <a:rPr lang="en-US" sz="1200" err="1">
                <a:solidFill>
                  <a:schemeClr val="tx1">
                    <a:lumMod val="75000"/>
                    <a:lumOff val="25000"/>
                  </a:schemeClr>
                </a:solidFill>
                <a:latin typeface="Garamond"/>
              </a:rPr>
              <a:t>McPherron</a:t>
            </a:r>
            <a:r>
              <a:rPr lang="en-US" sz="1200">
                <a:solidFill>
                  <a:schemeClr val="tx1">
                    <a:lumMod val="75000"/>
                    <a:lumOff val="25000"/>
                  </a:schemeClr>
                </a:solidFill>
                <a:latin typeface="Garamond"/>
              </a:rPr>
              <a:t> effect, which says aurora occurs most often during the spring and fall seasons. NPS can continue to use OVATION Prime as a prediction model, as well as expect more park visitors during these times of year.</a:t>
            </a:r>
          </a:p>
          <a:p>
            <a:pPr>
              <a:spcBef>
                <a:spcPts val="1000"/>
              </a:spcBef>
              <a:buClr>
                <a:schemeClr val="bg1">
                  <a:lumMod val="50000"/>
                </a:schemeClr>
              </a:buClr>
              <a:buFont typeface="Arial" panose="020B0604020202020204" pitchFamily="34" charset="0"/>
              <a:buChar char="•"/>
            </a:pPr>
            <a:r>
              <a:rPr lang="en-US" sz="1200">
                <a:solidFill>
                  <a:schemeClr val="tx1">
                    <a:lumMod val="75000"/>
                    <a:lumOff val="25000"/>
                  </a:schemeClr>
                </a:solidFill>
                <a:latin typeface="Garamond"/>
              </a:rPr>
              <a:t>The VIIRS Day/Night Band views aurora more accurately from space at park locations in polar regions (Denali, not Glacier). Over Denali National Park, aurora as seen through VIIRS lines up with the current prediction model (OVATION Prime) 82.5% of the time.</a:t>
            </a:r>
          </a:p>
          <a:p>
            <a:pPr>
              <a:spcBef>
                <a:spcPts val="1000"/>
              </a:spcBef>
              <a:buClr>
                <a:schemeClr val="bg1">
                  <a:lumMod val="50000"/>
                </a:schemeClr>
              </a:buClr>
              <a:buFont typeface="Arial" panose="020B0604020202020204" pitchFamily="34" charset="0"/>
              <a:buNone/>
            </a:pPr>
            <a:endParaRPr lang="en-US">
              <a:ea typeface="Calibri"/>
              <a:cs typeface="Calibri"/>
            </a:endParaRPr>
          </a:p>
          <a:p>
            <a:r>
              <a:rPr lang="en-US">
                <a:ea typeface="Calibri"/>
                <a:cs typeface="Calibri"/>
              </a:rPr>
              <a:t>[Aurora image]</a:t>
            </a:r>
          </a:p>
          <a:p>
            <a:r>
              <a:rPr lang="en-US">
                <a:ea typeface="Calibri"/>
                <a:cs typeface="Calibri"/>
              </a:rPr>
              <a:t>Image Credit:[International Space Station][Public Domain]</a:t>
            </a:r>
          </a:p>
          <a:p>
            <a:r>
              <a:rPr lang="en-US">
                <a:ea typeface="Calibri"/>
                <a:cs typeface="Calibri"/>
              </a:rPr>
              <a:t>Image Source:[</a:t>
            </a:r>
            <a:r>
              <a:rPr lang="en-US">
                <a:hlinkClick r:id="rId3"/>
              </a:rPr>
              <a:t>https://www.nasa.gov/image-article/festive-northern-lights/</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23</a:t>
            </a:fld>
            <a:endParaRPr lang="en-US"/>
          </a:p>
        </p:txBody>
      </p:sp>
    </p:spTree>
    <p:extLst>
      <p:ext uri="{BB962C8B-B14F-4D97-AF65-F5344CB8AC3E}">
        <p14:creationId xmlns:p14="http://schemas.microsoft.com/office/powerpoint/2010/main" val="3573652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predicted AE Index is feasible for the partners to use as we found a strong correlation between the predicted and actual AE values. Note that they are only short term (the next hour).</a:t>
            </a:r>
          </a:p>
          <a:p>
            <a:r>
              <a:rPr lang="en-US">
                <a:cs typeface="Calibri"/>
              </a:rPr>
              <a:t>VIIRS can be used to see the auroral oval and due to Denali's location the auroral oval can be seen directly above Denali National Park. VIIRS can also be used to validate models if the aurora can be separated clearly to show the exact location of the oval. </a:t>
            </a:r>
            <a:endParaRPr lang="en-US">
              <a:ea typeface="Calibri"/>
              <a:cs typeface="Calibri"/>
            </a:endParaRPr>
          </a:p>
          <a:p>
            <a:r>
              <a:rPr lang="en-US">
                <a:cs typeface="Calibri"/>
              </a:rPr>
              <a:t>OVATION Prime can be used at Denali as the model shows and predicts the auroral oval over Denali with the likelihood of seeing the aurora.</a:t>
            </a:r>
            <a:endParaRPr lang="en-US">
              <a:ea typeface="Calibri"/>
              <a:cs typeface="Calibri"/>
            </a:endParaRPr>
          </a:p>
          <a:p>
            <a:r>
              <a:rPr lang="en-US" err="1">
                <a:cs typeface="Calibri"/>
              </a:rPr>
              <a:t>AuroraSaurus</a:t>
            </a:r>
            <a:r>
              <a:rPr lang="en-US">
                <a:cs typeface="Calibri"/>
              </a:rPr>
              <a:t> can be used be used to view OVATION Prime on a more user-friendly platform where the location can be zoomed in, and a view line estimate is present. Furthermore, </a:t>
            </a:r>
            <a:r>
              <a:rPr lang="en-US" err="1">
                <a:cs typeface="Calibri"/>
              </a:rPr>
              <a:t>AuroraSaurus</a:t>
            </a:r>
            <a:r>
              <a:rPr lang="en-US">
                <a:cs typeface="Calibri"/>
              </a:rPr>
              <a:t> can be used to predict and see the aurora at Glacier National Park.</a:t>
            </a:r>
            <a:endParaRPr lang="en-US">
              <a:ea typeface="Calibri"/>
              <a:cs typeface="Calibri"/>
            </a:endParaRPr>
          </a:p>
          <a:p>
            <a:r>
              <a:rPr lang="en-US">
                <a:cs typeface="Calibri"/>
              </a:rPr>
              <a:t>Glacier's sky camera can be used for view the aurora at Glacier however we recommend moving it away from buildings and roads to reduce light pollution.</a:t>
            </a:r>
            <a:endParaRPr lang="en-US">
              <a:ea typeface="Calibri"/>
              <a:cs typeface="Calibri"/>
            </a:endParaRPr>
          </a:p>
          <a:p>
            <a:endParaRPr lang="en-US">
              <a:cs typeface="Calibri"/>
            </a:endParaRPr>
          </a:p>
          <a:p>
            <a:r>
              <a:rPr lang="en-US">
                <a:cs typeface="Calibri"/>
              </a:rPr>
              <a:t>The 6hr forecast predictions were only fairly in agreement with actual </a:t>
            </a:r>
            <a:r>
              <a:rPr lang="en-US" err="1">
                <a:cs typeface="Calibri"/>
              </a:rPr>
              <a:t>Kp</a:t>
            </a:r>
            <a:r>
              <a:rPr lang="en-US">
                <a:cs typeface="Calibri"/>
              </a:rPr>
              <a:t> values, so longer term forecasts are inferred to be unreliable. </a:t>
            </a:r>
            <a:endParaRPr lang="en-US">
              <a:ea typeface="Calibri"/>
              <a:cs typeface="Calibri"/>
            </a:endParaRPr>
          </a:p>
          <a:p>
            <a:r>
              <a:rPr lang="en-US">
                <a:cs typeface="Calibri"/>
              </a:rPr>
              <a:t>The </a:t>
            </a:r>
            <a:r>
              <a:rPr lang="en-US" err="1">
                <a:cs typeface="Calibri"/>
              </a:rPr>
              <a:t>Kp</a:t>
            </a:r>
            <a:r>
              <a:rPr lang="en-US">
                <a:cs typeface="Calibri"/>
              </a:rPr>
              <a:t> Index is not a reliable indicator of the aurora at Denali as seen above in the results, both VIIRS and OVATION Prime said there was aurora at all </a:t>
            </a:r>
            <a:r>
              <a:rPr lang="en-US" err="1">
                <a:cs typeface="Calibri"/>
              </a:rPr>
              <a:t>Kp</a:t>
            </a:r>
            <a:r>
              <a:rPr lang="en-US">
                <a:cs typeface="Calibri"/>
              </a:rPr>
              <a:t> indices even at </a:t>
            </a:r>
            <a:r>
              <a:rPr lang="en-US" err="1">
                <a:cs typeface="Calibri"/>
              </a:rPr>
              <a:t>Kp</a:t>
            </a:r>
            <a:r>
              <a:rPr lang="en-US">
                <a:cs typeface="Calibri"/>
              </a:rPr>
              <a:t> index 0.</a:t>
            </a:r>
            <a:endParaRPr lang="en-US">
              <a:ea typeface="Calibri"/>
              <a:cs typeface="Calibri"/>
            </a:endParaRPr>
          </a:p>
          <a:p>
            <a:r>
              <a:rPr lang="en-US">
                <a:cs typeface="Calibri"/>
              </a:rPr>
              <a:t>Ovation Prime cannot be used for glacier as the model rarely has the oval reaching Glacier and when it does it is only the edge with a low probability.</a:t>
            </a:r>
            <a:endParaRPr lang="en-US">
              <a:ea typeface="Calibri"/>
              <a:cs typeface="Calibri"/>
            </a:endParaRPr>
          </a:p>
          <a:p>
            <a:r>
              <a:rPr lang="en-US">
                <a:cs typeface="Calibri"/>
              </a:rPr>
              <a:t>VIIRS cannot be used to determine the aurora at glacier as it never shows the auroral oval over the park to confirm aurora.</a:t>
            </a:r>
            <a:endParaRPr lang="en-US">
              <a:ea typeface="Calibri"/>
              <a:cs typeface="Calibri"/>
            </a:endParaRPr>
          </a:p>
          <a:p>
            <a:r>
              <a:rPr lang="en-US">
                <a:cs typeface="Calibri"/>
              </a:rPr>
              <a:t>VIIRS cannot be used to map the extent of the aurora as it can only show where the auroral oval is and not how far away from the oval the aurora can still be seen. This can be seen with Glacier as the auroral oval will never be over glacier, but we know that aurora can still be seen at Glacier. Furthermore, this is not feasible as there are several external factors that is collect by VIIRS such as clouds, city lights, moon light and haze that would interfere with trying to determine the aurora viewing area on VIIRS alone.</a:t>
            </a:r>
            <a:endParaRPr lang="en-US">
              <a:ea typeface="Calibri"/>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24</a:t>
            </a:fld>
            <a:endParaRPr lang="en-US"/>
          </a:p>
        </p:txBody>
      </p:sp>
    </p:spTree>
    <p:extLst>
      <p:ext uri="{BB962C8B-B14F-4D97-AF65-F5344CB8AC3E}">
        <p14:creationId xmlns:p14="http://schemas.microsoft.com/office/powerpoint/2010/main" val="1232524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C5D646-608F-4D50-AD70-94A70CB0D8AD}" type="slidenum">
              <a:rPr lang="en-US" smtClean="0"/>
              <a:t>25</a:t>
            </a:fld>
            <a:endParaRPr lang="en-US"/>
          </a:p>
        </p:txBody>
      </p:sp>
    </p:spTree>
    <p:extLst>
      <p:ext uri="{BB962C8B-B14F-4D97-AF65-F5344CB8AC3E}">
        <p14:creationId xmlns:p14="http://schemas.microsoft.com/office/powerpoint/2010/main" val="189123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a typeface="Calibri"/>
                <a:cs typeface="Calibri"/>
              </a:rPr>
              <a:t>The making of aurora happens from charged particles that flow from the sun. These highly charged particles interact with the magnetic field provided by Earth's core. It strips the magnetic field lines facing the sun and stretches the lines on the opposite side. The magnetic lines that were broken, reconnect and send the particles trapped in towards the Earth's poles. When the particles lose energy, they emit light, which we call aurora.  </a:t>
            </a:r>
          </a:p>
          <a:p>
            <a:endParaRPr lang="en-US" i="1"/>
          </a:p>
          <a:p>
            <a:r>
              <a:rPr lang="en-US"/>
              <a:t>[Creation of Aurora Gif]</a:t>
            </a:r>
            <a:endParaRPr lang="en-US">
              <a:ea typeface="Calibri"/>
              <a:cs typeface="Calibri"/>
            </a:endParaRPr>
          </a:p>
          <a:p>
            <a:r>
              <a:rPr lang="en-US"/>
              <a:t>Image Credit: [NASA GSVS] [public domain]</a:t>
            </a:r>
            <a:endParaRPr lang="en-US">
              <a:ea typeface="Calibri"/>
              <a:cs typeface="Calibri"/>
            </a:endParaRPr>
          </a:p>
          <a:p>
            <a:r>
              <a:rPr lang="en-US"/>
              <a:t>Image Source: [</a:t>
            </a:r>
            <a:r>
              <a:rPr lang="en-US">
                <a:hlinkClick r:id="rId3"/>
              </a:rPr>
              <a:t>https://www.theweathernetwork.com/en/news/science/space/surprise-solar-storm-sparks-auroras-could-continue-through-the-week</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3</a:t>
            </a:fld>
            <a:endParaRPr lang="en-US"/>
          </a:p>
        </p:txBody>
      </p:sp>
    </p:spTree>
    <p:extLst>
      <p:ext uri="{BB962C8B-B14F-4D97-AF65-F5344CB8AC3E}">
        <p14:creationId xmlns:p14="http://schemas.microsoft.com/office/powerpoint/2010/main" val="2828577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image emphasizes the path of electrons in order to create the aurora oval. The electrons that originated from the sun interact with Earth's magnetic field and are accelerated from the tail of the magnetosphere towards Earths poles. Aurora viewing will depend on time of day. </a:t>
            </a:r>
          </a:p>
          <a:p>
            <a:endParaRPr lang="en-US">
              <a:cs typeface="Calibri"/>
            </a:endParaRPr>
          </a:p>
          <a:p>
            <a:r>
              <a:rPr lang="en-US">
                <a:cs typeface="Calibri"/>
              </a:rPr>
              <a:t>[Aurora oval]</a:t>
            </a:r>
          </a:p>
          <a:p>
            <a:r>
              <a:rPr lang="en-US">
                <a:cs typeface="Calibri"/>
              </a:rPr>
              <a:t>Image Credit:[NOAA][Public Domain]</a:t>
            </a:r>
          </a:p>
          <a:p>
            <a:r>
              <a:rPr lang="en-US">
                <a:cs typeface="Calibri"/>
              </a:rPr>
              <a:t>Image Source:[</a:t>
            </a:r>
            <a:r>
              <a:rPr lang="en-US"/>
              <a:t>https://www.swpc.noaa.gov/content/aurora-tutorial ]</a:t>
            </a:r>
            <a:endParaRPr lang="en-US">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4</a:t>
            </a:fld>
            <a:endParaRPr lang="en-US"/>
          </a:p>
        </p:txBody>
      </p:sp>
    </p:spTree>
    <p:extLst>
      <p:ext uri="{BB962C8B-B14F-4D97-AF65-F5344CB8AC3E}">
        <p14:creationId xmlns:p14="http://schemas.microsoft.com/office/powerpoint/2010/main" val="775319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partners include Glacier National Park and the Natural Sounds and Night Skies Division. Both partners are a part of the National Park Service with Glacier’s main goal is to provide the best experience for its visitors which is why they showcase and emphasize over 700 miles of trails and natural beauties such as glaciers, alpine meadows, carved valleys and lakes. With about one million acres of land, Glacier is also one of North America's premier spots to view the Aurora Borealis AKA the Northern Lights. The Natural Sounds and Night Skies Division's goals include monitoring locations dedicated to being dark sky areas, they also monitor light pollution and make efforts to keep it to a minimum so that visitors can have the most visibility during aurora events.</a:t>
            </a:r>
          </a:p>
          <a:p>
            <a:endParaRPr lang="en-US">
              <a:cs typeface="Calibri"/>
            </a:endParaRPr>
          </a:p>
          <a:p>
            <a:endParaRPr lang="en-US"/>
          </a:p>
          <a:p>
            <a:r>
              <a:rPr lang="en-US"/>
              <a:t>----------Image Information Below----------</a:t>
            </a:r>
            <a:endParaRPr lang="en-US">
              <a:cs typeface="Calibri"/>
            </a:endParaRPr>
          </a:p>
          <a:p>
            <a:r>
              <a:rPr lang="en-US"/>
              <a:t>[Glacier National Park Headquarters Building]</a:t>
            </a:r>
            <a:endParaRPr lang="en-US">
              <a:cs typeface="Calibri"/>
            </a:endParaRPr>
          </a:p>
          <a:p>
            <a:r>
              <a:rPr lang="en-US"/>
              <a:t>Image Credit: [NPS] [public domain]</a:t>
            </a:r>
            <a:endParaRPr lang="en-US">
              <a:cs typeface="Calibri"/>
            </a:endParaRPr>
          </a:p>
          <a:p>
            <a:r>
              <a:rPr lang="en-US"/>
              <a:t>Image Source: [</a:t>
            </a:r>
            <a:r>
              <a:rPr lang="en-US">
                <a:hlinkClick r:id="rId3"/>
              </a:rPr>
              <a:t>https://www.nps/media/photo/gallery-item.htm?pg=7658536&amp;id=206bcc38-395c-4989-b715-407e67470045&amp;gid=A77B42ED-9734-4196-A852-DFEC28671B19</a:t>
            </a:r>
            <a:r>
              <a:rPr lang="en-US"/>
              <a:t>]</a:t>
            </a:r>
          </a:p>
          <a:p>
            <a:endParaRPr lang="en-US">
              <a:cs typeface="Calibri"/>
            </a:endParaRPr>
          </a:p>
          <a:p>
            <a:r>
              <a:rPr lang="en-US">
                <a:cs typeface="Calibri"/>
              </a:rPr>
              <a:t>[University of Alaska Fairbanks North America Prediction Model]</a:t>
            </a:r>
          </a:p>
          <a:p>
            <a:r>
              <a:rPr lang="en-US">
                <a:cs typeface="Calibri"/>
              </a:rPr>
              <a:t>Image Credit: [Oleksandr </a:t>
            </a:r>
            <a:r>
              <a:rPr lang="en-US" err="1">
                <a:cs typeface="Calibri"/>
              </a:rPr>
              <a:t>Panasovskyi</a:t>
            </a:r>
            <a:r>
              <a:rPr lang="en-US">
                <a:cs typeface="Calibri"/>
              </a:rPr>
              <a:t> from the Noun Project] [Attribution 4.0 International license]</a:t>
            </a:r>
          </a:p>
          <a:p>
            <a:r>
              <a:rPr lang="en-US">
                <a:cs typeface="Calibri"/>
              </a:rPr>
              <a:t>Image Source: [https://www.gi.alaska.edu/monito[rs/aurora-forecast]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5</a:t>
            </a:fld>
            <a:endParaRPr lang="en-US"/>
          </a:p>
        </p:txBody>
      </p:sp>
    </p:spTree>
    <p:extLst>
      <p:ext uri="{BB962C8B-B14F-4D97-AF65-F5344CB8AC3E}">
        <p14:creationId xmlns:p14="http://schemas.microsoft.com/office/powerpoint/2010/main" val="261240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schemeClr val="tx1">
                    <a:lumMod val="75000"/>
                    <a:lumOff val="25000"/>
                  </a:schemeClr>
                </a:solidFill>
                <a:latin typeface="Century Gothic"/>
                <a:ea typeface="Calibri"/>
                <a:cs typeface="Calibri"/>
              </a:rPr>
              <a:t>Park visitors come to Glacier and Denali National Parks at specific times throughout the year to view the aurora </a:t>
            </a:r>
            <a:r>
              <a:rPr lang="en-US">
                <a:solidFill>
                  <a:schemeClr val="tx1">
                    <a:lumMod val="75000"/>
                    <a:lumOff val="25000"/>
                  </a:schemeClr>
                </a:solidFill>
                <a:latin typeface="Century Gothic"/>
                <a:ea typeface="Calibri"/>
                <a:cs typeface="Calibri"/>
              </a:rPr>
              <a:t>borealis. The</a:t>
            </a:r>
            <a:r>
              <a:rPr lang="en-US" sz="1200">
                <a:solidFill>
                  <a:schemeClr val="tx1">
                    <a:lumMod val="75000"/>
                    <a:lumOff val="25000"/>
                  </a:schemeClr>
                </a:solidFill>
                <a:latin typeface="Century Gothic"/>
                <a:ea typeface="Calibri"/>
                <a:cs typeface="Calibri"/>
              </a:rPr>
              <a:t> most used method of projecting when a major aurora event will occur is by way of social media which is not often accurate. Being public friendly oriented, the </a:t>
            </a:r>
            <a:r>
              <a:rPr lang="en-US">
                <a:cs typeface="Calibri"/>
              </a:rPr>
              <a:t>NPS has stated that their main concern is not being able to provide helpful and educational resources to park visitors and the public about the characteristics of probable aurora event occurrences. They wish to learn about more accurate methods of examining </a:t>
            </a:r>
            <a:r>
              <a:rPr lang="en-US" err="1">
                <a:cs typeface="Calibri"/>
              </a:rPr>
              <a:t>Kp</a:t>
            </a:r>
            <a:r>
              <a:rPr lang="en-US">
                <a:cs typeface="Calibri"/>
              </a:rPr>
              <a:t> Indices to determine when an aurora event will occur and the best time to visit the park. They also are interested in whether this improved method of aurora predictability is a feasible option; however, data acquisition and processing has shown that AE index values are significantly more accurate than </a:t>
            </a:r>
            <a:r>
              <a:rPr lang="en-US" err="1">
                <a:cs typeface="Calibri"/>
              </a:rPr>
              <a:t>Kp</a:t>
            </a:r>
            <a:r>
              <a:rPr lang="en-US">
                <a:cs typeface="Calibri"/>
              </a:rPr>
              <a:t> index values. </a:t>
            </a:r>
            <a:r>
              <a:rPr lang="en-US" sz="1200">
                <a:solidFill>
                  <a:schemeClr val="tx1">
                    <a:lumMod val="75000"/>
                    <a:lumOff val="25000"/>
                  </a:schemeClr>
                </a:solidFill>
                <a:latin typeface="Century Gothic"/>
                <a:ea typeface="Calibri"/>
                <a:cs typeface="Calibri"/>
              </a:rPr>
              <a:t>The NPS uses </a:t>
            </a:r>
            <a:r>
              <a:rPr lang="en-US" sz="1200" err="1">
                <a:solidFill>
                  <a:schemeClr val="tx1">
                    <a:lumMod val="75000"/>
                    <a:lumOff val="25000"/>
                  </a:schemeClr>
                </a:solidFill>
                <a:latin typeface="Century Gothic"/>
                <a:ea typeface="Calibri"/>
                <a:cs typeface="Calibri"/>
              </a:rPr>
              <a:t>Kp</a:t>
            </a:r>
            <a:r>
              <a:rPr lang="en-US" sz="1200">
                <a:solidFill>
                  <a:schemeClr val="tx1">
                    <a:lumMod val="75000"/>
                    <a:lumOff val="25000"/>
                  </a:schemeClr>
                </a:solidFill>
                <a:latin typeface="Century Gothic"/>
                <a:ea typeface="Calibri"/>
                <a:cs typeface="Calibri"/>
              </a:rPr>
              <a:t> index data and are only able to use these indices to compile an aurora forecast 27 days ahead and in 3-hour intervals, and as the oncoming solar maximum 2025-year approaches, it is important to have accurate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Century Gothic"/>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75000"/>
                    <a:lumOff val="25000"/>
                  </a:schemeClr>
                </a:solidFill>
                <a:latin typeface="Century Gothic"/>
              </a:rPr>
              <a:t>Park visitors have a limited amount of knowledge concerning optimal aurora event </a:t>
            </a:r>
            <a:r>
              <a:rPr lang="en-US" sz="1200" b="1">
                <a:solidFill>
                  <a:srgbClr val="00B050"/>
                </a:solidFill>
                <a:latin typeface="Century Gothic"/>
              </a:rPr>
              <a:t>viewing times</a:t>
            </a:r>
            <a:endParaRPr lang="en-US" b="1">
              <a:solidFill>
                <a:srgbClr val="00B05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75000"/>
                    <a:lumOff val="25000"/>
                  </a:schemeClr>
                </a:solidFill>
                <a:latin typeface="Century Gothic"/>
              </a:rPr>
              <a:t>The NPS uses current </a:t>
            </a:r>
            <a:r>
              <a:rPr lang="en-US" sz="1200" b="1">
                <a:solidFill>
                  <a:srgbClr val="00B050"/>
                </a:solidFill>
                <a:latin typeface="Century Gothic"/>
              </a:rPr>
              <a:t>models </a:t>
            </a:r>
            <a:r>
              <a:rPr lang="en-US" sz="1200">
                <a:solidFill>
                  <a:schemeClr val="tx1">
                    <a:lumMod val="75000"/>
                    <a:lumOff val="25000"/>
                  </a:schemeClr>
                </a:solidFill>
                <a:latin typeface="Century Gothic"/>
              </a:rPr>
              <a:t>based on </a:t>
            </a:r>
            <a:r>
              <a:rPr lang="en-US" sz="1200" err="1">
                <a:solidFill>
                  <a:schemeClr val="tx1">
                    <a:lumMod val="75000"/>
                    <a:lumOff val="25000"/>
                  </a:schemeClr>
                </a:solidFill>
                <a:latin typeface="Century Gothic"/>
              </a:rPr>
              <a:t>Kp</a:t>
            </a:r>
            <a:r>
              <a:rPr lang="en-US" sz="1200">
                <a:solidFill>
                  <a:schemeClr val="tx1">
                    <a:lumMod val="75000"/>
                    <a:lumOff val="25000"/>
                  </a:schemeClr>
                </a:solidFill>
                <a:latin typeface="Century Gothic"/>
              </a:rPr>
              <a:t> values alone, which are inaccurate when compared to AE values</a:t>
            </a:r>
            <a:r>
              <a:rPr lang="en-US" sz="1200">
                <a:solidFill>
                  <a:schemeClr val="tx1">
                    <a:lumMod val="75000"/>
                    <a:lumOff val="25000"/>
                  </a:schemeClr>
                </a:solidFill>
                <a:latin typeface="Century Gothic"/>
                <a:ea typeface="Century Gothic"/>
                <a:cs typeface="Century Gothic"/>
              </a:rPr>
              <a:t>​</a:t>
            </a:r>
            <a:endParaRPr lang="en-US">
              <a:solidFill>
                <a:schemeClr val="tx1">
                  <a:lumMod val="75000"/>
                  <a:lumOff val="25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75000"/>
                    <a:lumOff val="25000"/>
                  </a:schemeClr>
                </a:solidFill>
                <a:latin typeface="Century Gothic"/>
              </a:rPr>
              <a:t>Helpful </a:t>
            </a:r>
            <a:r>
              <a:rPr lang="en-US" sz="1200" b="1">
                <a:solidFill>
                  <a:srgbClr val="00B050"/>
                </a:solidFill>
                <a:latin typeface="Century Gothic"/>
              </a:rPr>
              <a:t>resources</a:t>
            </a:r>
            <a:r>
              <a:rPr lang="en-US" sz="1200">
                <a:solidFill>
                  <a:srgbClr val="50528B"/>
                </a:solidFill>
                <a:latin typeface="Century Gothic"/>
              </a:rPr>
              <a:t> </a:t>
            </a:r>
            <a:r>
              <a:rPr lang="en-US" sz="1200">
                <a:solidFill>
                  <a:schemeClr val="tx1">
                    <a:lumMod val="75000"/>
                    <a:lumOff val="25000"/>
                  </a:schemeClr>
                </a:solidFill>
                <a:latin typeface="Century Gothic"/>
              </a:rPr>
              <a:t>that educate the public about optimal aurora characteristics </a:t>
            </a:r>
            <a:endParaRPr lang="en-US">
              <a:solidFill>
                <a:schemeClr val="tx1">
                  <a:lumMod val="75000"/>
                  <a:lumOff val="25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75000"/>
                    <a:lumOff val="25000"/>
                  </a:schemeClr>
                </a:solidFill>
                <a:latin typeface="Century Gothic"/>
              </a:rPr>
              <a:t>Current models used by only provide 27-day 3-hour interval</a:t>
            </a:r>
            <a:r>
              <a:rPr lang="en-US" sz="1200">
                <a:solidFill>
                  <a:schemeClr val="tx1">
                    <a:lumMod val="75000"/>
                    <a:lumOff val="25000"/>
                  </a:schemeClr>
                </a:solidFill>
                <a:latin typeface="Century Gothic"/>
                <a:ea typeface="Calibri"/>
                <a:cs typeface="Calibri"/>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a:defRPr/>
            </a:pPr>
            <a:r>
              <a:rPr lang="en-US"/>
              <a:t>----------Image Information Below----------</a:t>
            </a:r>
          </a:p>
          <a:p>
            <a:pPr>
              <a:defRPr/>
            </a:pPr>
            <a:endParaRPr lang="en-US"/>
          </a:p>
          <a:p>
            <a:pPr>
              <a:defRPr/>
            </a:pPr>
            <a:r>
              <a:rPr lang="en-US"/>
              <a:t>[</a:t>
            </a:r>
            <a:r>
              <a:rPr lang="en-US" err="1"/>
              <a:t>AllSky</a:t>
            </a:r>
            <a:r>
              <a:rPr lang="en-US"/>
              <a:t> Camera Footage]</a:t>
            </a:r>
          </a:p>
          <a:p>
            <a:pPr>
              <a:defRPr/>
            </a:pPr>
            <a:r>
              <a:rPr lang="en-US"/>
              <a:t>Image Credit: [Created by the team from footage sent by partner] [Used with permission]</a:t>
            </a:r>
            <a:endParaRPr lang="en-US">
              <a:cs typeface="Calibri"/>
            </a:endParaRPr>
          </a:p>
          <a:p>
            <a:pPr>
              <a:defRPr/>
            </a:pPr>
            <a:r>
              <a:rPr lang="en-US"/>
              <a:t>Image Source: [National Park Service]</a:t>
            </a:r>
          </a:p>
          <a:p>
            <a:pPr>
              <a:defRPr/>
            </a:pPr>
            <a:endParaRPr lang="en-US"/>
          </a:p>
          <a:p>
            <a:pPr>
              <a:defRPr/>
            </a:pPr>
            <a:endParaRPr lang="en-US"/>
          </a:p>
          <a:p>
            <a:pPr>
              <a:defRPr/>
            </a:pPr>
            <a:endParaRPr lang="en-US">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6</a:t>
            </a:fld>
            <a:endParaRPr lang="en-US"/>
          </a:p>
        </p:txBody>
      </p:sp>
    </p:spTree>
    <p:extLst>
      <p:ext uri="{BB962C8B-B14F-4D97-AF65-F5344CB8AC3E}">
        <p14:creationId xmlns:p14="http://schemas.microsoft.com/office/powerpoint/2010/main" val="70390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*Our study area includes Denali and Glacier National Parks. Located in southern Alaska and Northern Montana, respectively. Our timeline for our observations is set between the start of the Solar Cyle in December 2019 to almost present day in May 2024. Our goal is to understand the predictability and visibility of the aurora at these National parks because of the highly anticipated solar maximum we are looking forward to in 2025.  </a:t>
            </a:r>
            <a:endParaRPr lang="en-US"/>
          </a:p>
          <a:p>
            <a:endParaRPr lang="en-US"/>
          </a:p>
          <a:p>
            <a:r>
              <a:rPr lang="en-US"/>
              <a:t>Image Information</a:t>
            </a:r>
            <a:endParaRPr lang="en-US" b="1">
              <a:cs typeface="Calibri" panose="020F0502020204030204"/>
            </a:endParaRPr>
          </a:p>
          <a:p>
            <a:r>
              <a:rPr lang="en-US"/>
              <a:t>Credit: ArcGIS Pro Base map Sources: </a:t>
            </a:r>
            <a:r>
              <a:rPr lang="en-US" sz="1200"/>
              <a:t>Esri, TomTom, FAO, NOAA, USGS</a:t>
            </a:r>
            <a:endParaRPr lang="en-US" sz="1200">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CC5D646-608F-4D50-AD70-94A70CB0D8AD}" type="slidenum">
              <a:rPr lang="en-US" smtClean="0"/>
              <a:t>7</a:t>
            </a:fld>
            <a:endParaRPr lang="en-US"/>
          </a:p>
        </p:txBody>
      </p:sp>
    </p:spTree>
    <p:extLst>
      <p:ext uri="{BB962C8B-B14F-4D97-AF65-F5344CB8AC3E}">
        <p14:creationId xmlns:p14="http://schemas.microsoft.com/office/powerpoint/2010/main" val="197795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meet the needs of the National Park Service and address the community concerns, the scope of the project really comes down to these three objectives. We started out by VALIDATING the partners current methods for predicting aurora and evaluating their accuracy. After establishing a baseline understanding of how accurate the partner's current practices are, we EXPLORED new methods of predicting aurora using Earth Observation data and a polar magnetic disturbance index. Finally, to align with the partner's goals of delivering something informative and digestible to their park visitors, we CREATED tools that simplify aurora down for the general public to optimize their understanding and viewing experience.</a:t>
            </a:r>
            <a:endParaRPr lang="en-US">
              <a:ea typeface="Calibri"/>
              <a:cs typeface="Calibri"/>
            </a:endParaRPr>
          </a:p>
          <a:p>
            <a:endParaRPr lang="en-US">
              <a:ea typeface="Calibri"/>
              <a:cs typeface="Calibri"/>
            </a:endParaRPr>
          </a:p>
          <a:p>
            <a:r>
              <a:rPr lang="en-US">
                <a:ea typeface="Calibri"/>
                <a:cs typeface="Calibri"/>
              </a:rPr>
              <a:t>(Aurora image, cropped within PowerPoint)</a:t>
            </a:r>
            <a:endParaRPr lang="en-US"/>
          </a:p>
          <a:p>
            <a:r>
              <a:rPr lang="en-US">
                <a:ea typeface="Calibri"/>
                <a:cs typeface="Calibri"/>
              </a:rPr>
              <a:t>Credit: frostnip907</a:t>
            </a:r>
          </a:p>
          <a:p>
            <a:r>
              <a:rPr lang="en-US">
                <a:ea typeface="Calibri"/>
                <a:cs typeface="Calibri"/>
              </a:rPr>
              <a:t>Source: </a:t>
            </a:r>
            <a:r>
              <a:rPr lang="en-US">
                <a:hlinkClick r:id="rId3"/>
              </a:rPr>
              <a:t>https://www.flickr.com/photos/frostnip/29407921676</a:t>
            </a:r>
            <a:r>
              <a:rPr lang="en-US"/>
              <a:t> </a:t>
            </a:r>
            <a:r>
              <a:rPr lang="en-US" b="1"/>
              <a:t>CC BY-NC-SA 2.0</a:t>
            </a:r>
            <a:endParaRPr lang="en-US">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6EBDEADD-A7BA-4C37-A01B-6E6C3A906897}" type="slidenum">
              <a:rPr lang="en-US"/>
              <a:t>8</a:t>
            </a:fld>
            <a:endParaRPr lang="en-US"/>
          </a:p>
        </p:txBody>
      </p:sp>
    </p:spTree>
    <p:extLst>
      <p:ext uri="{BB962C8B-B14F-4D97-AF65-F5344CB8AC3E}">
        <p14:creationId xmlns:p14="http://schemas.microsoft.com/office/powerpoint/2010/main" val="919500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coordination with the project objectives, our methodology reaches for the same goal of delivering a thorough scientific and statistical analysis of the current practices, while also focusing on delivering something that NPS and park visitors can implement into their aurora viewing experiences. Under VALIDATE, we want to evaluate the current practice of the parks, which is using a global magnetic disturbance index known as the </a:t>
            </a:r>
            <a:r>
              <a:rPr lang="en-US" err="1">
                <a:cs typeface="Calibri"/>
              </a:rPr>
              <a:t>Kp</a:t>
            </a:r>
            <a:r>
              <a:rPr lang="en-US">
                <a:cs typeface="Calibri"/>
              </a:rPr>
              <a:t> index, and a statistical model of the aurora oval known as OVATION Prime, both provided through the University of Alaska at Fairbanks website. We can evaluate these practices using simple statistical analysis, and compare the results to potential alternative methods for forecasting aurora. Exploring The VIIRS Day Night Band viewing of the aurora oval explores the feasibility of using remote sensing/earth observation data to observe aurora, which can be compared to the current statistical mapping of the aurora oval through OVATION. By exploring the Auroral Electrojet Index, or AE index, we can compare using local polar magnetic disturbances to the current practice of using a global magnetic disturbance, or </a:t>
            </a:r>
            <a:r>
              <a:rPr lang="en-US" err="1">
                <a:cs typeface="Calibri"/>
              </a:rPr>
              <a:t>Kp</a:t>
            </a:r>
            <a:r>
              <a:rPr lang="en-US">
                <a:cs typeface="Calibri"/>
              </a:rPr>
              <a:t> index. </a:t>
            </a:r>
          </a:p>
          <a:p>
            <a:r>
              <a:rPr lang="en-US">
                <a:ea typeface="Calibri"/>
                <a:cs typeface="Calibri"/>
              </a:rPr>
              <a:t>After completing these analyses, we can return to the end user by CREATING digestible charts and website content that allows for aurora information to be implemented into NPS practices for understanding aurora and informing visitors. </a:t>
            </a:r>
          </a:p>
          <a:p>
            <a:endParaRPr lang="en-US">
              <a:cs typeface="Calibri"/>
            </a:endParaRPr>
          </a:p>
        </p:txBody>
      </p:sp>
      <p:sp>
        <p:nvSpPr>
          <p:cNvPr id="4" name="Slide Number Placeholder 3"/>
          <p:cNvSpPr>
            <a:spLocks noGrp="1"/>
          </p:cNvSpPr>
          <p:nvPr>
            <p:ph type="sldNum" sz="quarter" idx="5"/>
          </p:nvPr>
        </p:nvSpPr>
        <p:spPr/>
        <p:txBody>
          <a:bodyPr/>
          <a:lstStyle/>
          <a:p>
            <a:fld id="{B7BFD29E-1EDF-40CB-82F3-1BF7E3CF478E}" type="slidenum">
              <a:rPr lang="en-US"/>
              <a:t>9</a:t>
            </a:fld>
            <a:endParaRPr lang="en-US"/>
          </a:p>
        </p:txBody>
      </p:sp>
    </p:spTree>
    <p:extLst>
      <p:ext uri="{BB962C8B-B14F-4D97-AF65-F5344CB8AC3E}">
        <p14:creationId xmlns:p14="http://schemas.microsoft.com/office/powerpoint/2010/main" val="2213243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9" name="Picture 8" descr="A picture containing text, riding, wave, colorful&#10;&#10;Description automatically generated">
            <a:extLst>
              <a:ext uri="{FF2B5EF4-FFF2-40B4-BE49-F238E27FC236}">
                <a16:creationId xmlns:a16="http://schemas.microsoft.com/office/drawing/2014/main" id="{7A66BFC5-0504-FFBA-EA88-92F91D7304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829" t="1189" r="10383" b="-1189"/>
          <a:stretch/>
        </p:blipFill>
        <p:spPr>
          <a:xfrm>
            <a:off x="0" y="-15870"/>
            <a:ext cx="5972175" cy="6913546"/>
          </a:xfrm>
          <a:prstGeom prst="rect">
            <a:avLst/>
          </a:prstGeom>
          <a:effectLst>
            <a:outerShdw blurRad="50800" dist="38100" dir="2700000" algn="t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chemeClr val="bg1">
                    <a:lumMod val="50000"/>
                  </a:schemeClr>
                </a:solidFill>
              </a:defRPr>
            </a:lvl1pPr>
          </a:lstStyle>
          <a:p>
            <a:r>
              <a:rPr lang="en-US"/>
              <a:t>STUDY AREA</a:t>
            </a:r>
            <a:br>
              <a:rPr lang="en-US"/>
            </a:br>
            <a:r>
              <a:rPr lang="en-US"/>
              <a:t>SPACE WEATHER</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chemeClr val="bg1">
                    <a:lumMod val="50000"/>
                  </a:schemeClr>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pic>
        <p:nvPicPr>
          <p:cNvPr id="8" name="Picture 7" descr="A logo of a space company&#10;&#10;Description automatically generated">
            <a:extLst>
              <a:ext uri="{FF2B5EF4-FFF2-40B4-BE49-F238E27FC236}">
                <a16:creationId xmlns:a16="http://schemas.microsoft.com/office/drawing/2014/main" id="{1814DADB-BFBD-E473-FC5D-9AC888D48841}"/>
              </a:ext>
            </a:extLst>
          </p:cNvPr>
          <p:cNvPicPr>
            <a:picLocks/>
          </p:cNvPicPr>
          <p:nvPr userDrawn="1"/>
        </p:nvPicPr>
        <p:blipFill>
          <a:blip r:embed="rId7"/>
          <a:stretch>
            <a:fillRect/>
          </a:stretch>
        </p:blipFill>
        <p:spPr>
          <a:xfrm>
            <a:off x="11093632" y="5905407"/>
            <a:ext cx="808416" cy="790578"/>
          </a:xfrm>
          <a:prstGeom prst="rect">
            <a:avLst/>
          </a:prstGeom>
        </p:spPr>
      </p:pic>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chemeClr val="bg1">
                    <a:lumMod val="50000"/>
                  </a:schemeClr>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chemeClr val="bg1">
                    <a:lumMod val="50000"/>
                  </a:schemeClr>
                </a:solidFill>
              </a:defRPr>
            </a:lvl1pPr>
          </a:lstStyle>
          <a:p>
            <a:r>
              <a:rPr lang="en-US"/>
              <a:t>Slide Header</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21">
            <a:extLst>
              <a:ext uri="{FF2B5EF4-FFF2-40B4-BE49-F238E27FC236}">
                <a16:creationId xmlns:a16="http://schemas.microsoft.com/office/drawing/2014/main" id="{688B2F38-1C73-CC04-4F2B-4C5359E2394E}"/>
              </a:ext>
            </a:extLst>
          </p:cNvPr>
          <p:cNvSpPr>
            <a:spLocks noGrp="1"/>
          </p:cNvSpPr>
          <p:nvPr>
            <p:ph sz="quarter" idx="10"/>
          </p:nvPr>
        </p:nvSpPr>
        <p:spPr>
          <a:xfrm>
            <a:off x="506896" y="1295400"/>
            <a:ext cx="11179175" cy="5018088"/>
          </a:xfrm>
        </p:spPr>
        <p:txBody>
          <a:bodyPr/>
          <a:lstStyle>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chemeClr val="bg1">
              <a:lumMod val="50000"/>
            </a:schemeClr>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2" name="Content Placeholder 21">
            <a:extLst>
              <a:ext uri="{FF2B5EF4-FFF2-40B4-BE49-F238E27FC236}">
                <a16:creationId xmlns:a16="http://schemas.microsoft.com/office/drawing/2014/main" id="{41698502-7317-2D92-3ECA-8995ED2B16C0}"/>
              </a:ext>
            </a:extLst>
          </p:cNvPr>
          <p:cNvSpPr>
            <a:spLocks noGrp="1"/>
          </p:cNvSpPr>
          <p:nvPr>
            <p:ph sz="quarter" idx="10"/>
          </p:nvPr>
        </p:nvSpPr>
        <p:spPr>
          <a:xfrm>
            <a:off x="506896" y="1295400"/>
            <a:ext cx="11179175" cy="5018088"/>
          </a:xfrm>
        </p:spPr>
        <p:txBody>
          <a:bodyPr/>
          <a:lstStyle>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chemeClr val="bg1">
                    <a:lumMod val="50000"/>
                  </a:schemeClr>
                </a:solidFill>
              </a:defRPr>
            </a:lvl1pPr>
          </a:lstStyle>
          <a:p>
            <a:r>
              <a:rPr lang="en-US"/>
              <a:t>Slide Header</a:t>
            </a:r>
          </a:p>
        </p:txBody>
      </p:sp>
      <p:sp>
        <p:nvSpPr>
          <p:cNvPr id="5" name="Content Placeholder 21">
            <a:extLst>
              <a:ext uri="{FF2B5EF4-FFF2-40B4-BE49-F238E27FC236}">
                <a16:creationId xmlns:a16="http://schemas.microsoft.com/office/drawing/2014/main" id="{BCE8D66E-0549-2653-7854-FBC2345E8E0D}"/>
              </a:ext>
            </a:extLst>
          </p:cNvPr>
          <p:cNvSpPr>
            <a:spLocks noGrp="1"/>
          </p:cNvSpPr>
          <p:nvPr>
            <p:ph sz="quarter" idx="10"/>
          </p:nvPr>
        </p:nvSpPr>
        <p:spPr>
          <a:xfrm>
            <a:off x="506896" y="1295400"/>
            <a:ext cx="10218939" cy="5018088"/>
          </a:xfrm>
        </p:spPr>
        <p:txBody>
          <a:bodyPr/>
          <a:lstStyle>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chemeClr val="bg1">
                    <a:lumMod val="50000"/>
                  </a:schemeClr>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ontent Placeholder 21">
            <a:extLst>
              <a:ext uri="{FF2B5EF4-FFF2-40B4-BE49-F238E27FC236}">
                <a16:creationId xmlns:a16="http://schemas.microsoft.com/office/drawing/2014/main" id="{F9EC0BB7-BD8D-A5E9-9B76-04967AC4EA78}"/>
              </a:ext>
            </a:extLst>
          </p:cNvPr>
          <p:cNvSpPr>
            <a:spLocks noGrp="1"/>
          </p:cNvSpPr>
          <p:nvPr>
            <p:ph sz="quarter" idx="10"/>
          </p:nvPr>
        </p:nvSpPr>
        <p:spPr>
          <a:xfrm>
            <a:off x="506896" y="1295400"/>
            <a:ext cx="11179175" cy="5018088"/>
          </a:xfrm>
        </p:spPr>
        <p:txBody>
          <a:bodyPr/>
          <a:lstStyle>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2231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213127"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chemeClr val="bg1">
                    <a:lumMod val="50000"/>
                  </a:schemeClr>
                </a:solidFill>
              </a:rPr>
              <a:t>Acknowledgments</a:t>
            </a:r>
          </a:p>
        </p:txBody>
      </p:sp>
      <p:sp>
        <p:nvSpPr>
          <p:cNvPr id="3" name="Rectangle 2">
            <a:extLst>
              <a:ext uri="{FF2B5EF4-FFF2-40B4-BE49-F238E27FC236}">
                <a16:creationId xmlns:a16="http://schemas.microsoft.com/office/drawing/2014/main" id="{DAB94F48-FCCF-4E37-0A54-49ED64B9A791}"/>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2" name="Content Placeholder 21">
            <a:extLst>
              <a:ext uri="{FF2B5EF4-FFF2-40B4-BE49-F238E27FC236}">
                <a16:creationId xmlns:a16="http://schemas.microsoft.com/office/drawing/2014/main" id="{DE1C9E2F-4493-C5B6-4762-D19D19FDD594}"/>
              </a:ext>
            </a:extLst>
          </p:cNvPr>
          <p:cNvSpPr>
            <a:spLocks noGrp="1"/>
          </p:cNvSpPr>
          <p:nvPr>
            <p:ph sz="quarter" idx="10"/>
          </p:nvPr>
        </p:nvSpPr>
        <p:spPr>
          <a:xfrm>
            <a:off x="506897" y="1295400"/>
            <a:ext cx="10146308" cy="4776926"/>
          </a:xfrm>
        </p:spPr>
        <p:txBody>
          <a:bodyPr/>
          <a:lstStyle>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val 4">
            <a:extLst>
              <a:ext uri="{FF2B5EF4-FFF2-40B4-BE49-F238E27FC236}">
                <a16:creationId xmlns:a16="http://schemas.microsoft.com/office/drawing/2014/main" id="{E6807D97-3572-0BE9-BBBB-5942227C4BD3}"/>
              </a:ext>
            </a:extLst>
          </p:cNvPr>
          <p:cNvSpPr/>
          <p:nvPr userDrawn="1"/>
        </p:nvSpPr>
        <p:spPr>
          <a:xfrm>
            <a:off x="11027548" y="252051"/>
            <a:ext cx="768096" cy="768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f a space company&#10;&#10;Description automatically generated">
            <a:extLst>
              <a:ext uri="{FF2B5EF4-FFF2-40B4-BE49-F238E27FC236}">
                <a16:creationId xmlns:a16="http://schemas.microsoft.com/office/drawing/2014/main" id="{FA4A1465-5C7A-A562-5346-7AC6F9E1BA44}"/>
              </a:ext>
            </a:extLst>
          </p:cNvPr>
          <p:cNvPicPr>
            <a:picLocks/>
          </p:cNvPicPr>
          <p:nvPr userDrawn="1"/>
        </p:nvPicPr>
        <p:blipFill>
          <a:blip r:embed="rId3"/>
          <a:stretch>
            <a:fillRect/>
          </a:stretch>
        </p:blipFill>
        <p:spPr>
          <a:xfrm>
            <a:off x="11007388" y="243527"/>
            <a:ext cx="808416" cy="790578"/>
          </a:xfrm>
          <a:prstGeom prst="rect">
            <a:avLst/>
          </a:prstGeom>
        </p:spPr>
      </p:pic>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8/1/2024</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630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0472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 id="2147483680" r:id="rId8"/>
    <p:sldLayoutId id="2147483681" r:id="rId9"/>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5372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5372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5372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5372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5.gif"/></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49821" y="1440529"/>
            <a:ext cx="5551788" cy="1991533"/>
          </a:xfrm>
        </p:spPr>
        <p:txBody>
          <a:bodyPr/>
          <a:lstStyle/>
          <a:p>
            <a:r>
              <a:rPr lang="en-US"/>
              <a:t>Glacier &amp; Denali Space Weather</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51096" y="3160524"/>
            <a:ext cx="5567846" cy="1247842"/>
          </a:xfrm>
        </p:spPr>
        <p:txBody>
          <a:bodyPr vert="horz" lIns="91440" tIns="45720" rIns="91440" bIns="45720" rtlCol="0" anchor="t">
            <a:normAutofit/>
          </a:bodyPr>
          <a:lstStyle/>
          <a:p>
            <a:r>
              <a:rPr lang="en-US" sz="2400" dirty="0">
                <a:solidFill>
                  <a:srgbClr val="7F7F7F"/>
                </a:solidFill>
              </a:rPr>
              <a:t>Enhancing Aurora Watch Planning at Glacier and Denali National Parks</a:t>
            </a:r>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vert="horz" lIns="91440" tIns="45720" rIns="91440" bIns="45720" rtlCol="0" anchor="t">
            <a:normAutofit/>
          </a:bodyPr>
          <a:lstStyle/>
          <a:p>
            <a:r>
              <a:rPr lang="en-US" dirty="0"/>
              <a:t>Isabel Pullias </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vert="horz" lIns="91440" tIns="45720" rIns="91440" bIns="45720" rtlCol="0" anchor="t">
            <a:normAutofit/>
          </a:bodyPr>
          <a:lstStyle/>
          <a:p>
            <a:r>
              <a:rPr lang="en-US" dirty="0"/>
              <a:t>Brent Bowler</a:t>
            </a:r>
          </a:p>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vert="horz" lIns="91440" tIns="45720" rIns="91440" bIns="45720" rtlCol="0" anchor="t">
            <a:normAutofit/>
          </a:bodyPr>
          <a:lstStyle/>
          <a:p>
            <a:r>
              <a:rPr lang="en-US"/>
              <a:t>Elise Segal</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a:xfrm>
            <a:off x="9322544" y="4752265"/>
            <a:ext cx="2719210" cy="512064"/>
          </a:xfrm>
        </p:spPr>
        <p:txBody>
          <a:bodyPr vert="horz" lIns="91440" tIns="45720" rIns="91440" bIns="45720" rtlCol="0" anchor="t">
            <a:normAutofit/>
          </a:bodyPr>
          <a:lstStyle/>
          <a:p>
            <a:r>
              <a:rPr lang="en-US"/>
              <a:t>Rachel Thompson</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5195570" cy="510818"/>
          </a:xfrm>
        </p:spPr>
        <p:txBody>
          <a:bodyPr/>
          <a:lstStyle/>
          <a:p>
            <a:r>
              <a:rPr lang="en-US"/>
              <a:t>Virginia – Langley | Summer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a:t>Predicting Aurora: Indices</a:t>
            </a:r>
          </a:p>
        </p:txBody>
      </p:sp>
      <p:sp>
        <p:nvSpPr>
          <p:cNvPr id="9" name="Google Shape;323;g6f552a9b71_0_11">
            <a:extLst>
              <a:ext uri="{FF2B5EF4-FFF2-40B4-BE49-F238E27FC236}">
                <a16:creationId xmlns:a16="http://schemas.microsoft.com/office/drawing/2014/main" id="{36CCC262-8ED1-9E64-3AE0-034670809B7E}"/>
              </a:ext>
            </a:extLst>
          </p:cNvPr>
          <p:cNvSpPr/>
          <p:nvPr/>
        </p:nvSpPr>
        <p:spPr>
          <a:xfrm>
            <a:off x="8570258" y="1098323"/>
            <a:ext cx="2662950" cy="618244"/>
          </a:xfrm>
          <a:prstGeom prst="roundRect">
            <a:avLst>
              <a:gd name="adj" fmla="val 16667"/>
            </a:avLst>
          </a:prstGeom>
          <a:solidFill>
            <a:srgbClr val="468847"/>
          </a:solidFill>
          <a:ln w="9525" cap="flat" cmpd="sng">
            <a:solidFill>
              <a:schemeClr val="bg2">
                <a:lumMod val="50000"/>
              </a:schemeClr>
            </a:solidFill>
            <a:prstDash val="solid"/>
            <a:round/>
            <a:headEnd type="none" w="sm" len="sm"/>
            <a:tailEnd type="none" w="sm" len="sm"/>
          </a:ln>
          <a:effectLst/>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chemeClr val="bg1"/>
                </a:solidFill>
                <a:latin typeface="Century Gothic"/>
                <a:cs typeface="Segoe UI"/>
              </a:rPr>
              <a:t>Kp Index</a:t>
            </a:r>
            <a:endParaRPr lang="en-US" sz="2400">
              <a:solidFill>
                <a:schemeClr val="bg1"/>
              </a:solidFill>
            </a:endParaRPr>
          </a:p>
        </p:txBody>
      </p:sp>
      <p:sp>
        <p:nvSpPr>
          <p:cNvPr id="35" name="Google Shape;323;g6f552a9b71_0_11">
            <a:extLst>
              <a:ext uri="{FF2B5EF4-FFF2-40B4-BE49-F238E27FC236}">
                <a16:creationId xmlns:a16="http://schemas.microsoft.com/office/drawing/2014/main" id="{030F7149-6EFA-2E7E-89B1-01C068F137CC}"/>
              </a:ext>
            </a:extLst>
          </p:cNvPr>
          <p:cNvSpPr/>
          <p:nvPr/>
        </p:nvSpPr>
        <p:spPr>
          <a:xfrm>
            <a:off x="8574037" y="3429958"/>
            <a:ext cx="2653782" cy="609005"/>
          </a:xfrm>
          <a:prstGeom prst="roundRect">
            <a:avLst>
              <a:gd name="adj" fmla="val 16667"/>
            </a:avLst>
          </a:prstGeom>
          <a:solidFill>
            <a:srgbClr val="468847"/>
          </a:solidFill>
          <a:ln w="9525" cap="flat" cmpd="sng">
            <a:solidFill>
              <a:schemeClr val="bg2">
                <a:lumMod val="50000"/>
              </a:schemeClr>
            </a:solidFill>
            <a:prstDash val="solid"/>
            <a:round/>
            <a:headEnd type="none" w="sm" len="sm"/>
            <a:tailEnd type="none" w="sm" len="sm"/>
          </a:ln>
          <a:effectLst/>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b="1">
                <a:solidFill>
                  <a:schemeClr val="bg1"/>
                </a:solidFill>
                <a:latin typeface="Century Gothic"/>
                <a:cs typeface="Segoe UI"/>
              </a:rPr>
              <a:t>27-Day Forecast</a:t>
            </a:r>
          </a:p>
        </p:txBody>
      </p:sp>
      <p:sp>
        <p:nvSpPr>
          <p:cNvPr id="36" name="Google Shape;323;g6f552a9b71_0_11">
            <a:extLst>
              <a:ext uri="{FF2B5EF4-FFF2-40B4-BE49-F238E27FC236}">
                <a16:creationId xmlns:a16="http://schemas.microsoft.com/office/drawing/2014/main" id="{F27C8E71-6B73-B6EC-DB95-E8ED98668C5C}"/>
              </a:ext>
            </a:extLst>
          </p:cNvPr>
          <p:cNvSpPr/>
          <p:nvPr/>
        </p:nvSpPr>
        <p:spPr>
          <a:xfrm>
            <a:off x="8574037" y="2625805"/>
            <a:ext cx="2653782" cy="657400"/>
          </a:xfrm>
          <a:prstGeom prst="roundRect">
            <a:avLst>
              <a:gd name="adj" fmla="val 20436"/>
            </a:avLst>
          </a:prstGeom>
          <a:solidFill>
            <a:srgbClr val="468847"/>
          </a:solidFill>
          <a:ln w="9525" cap="flat" cmpd="sng">
            <a:solidFill>
              <a:schemeClr val="bg2">
                <a:lumMod val="50000"/>
              </a:schemeClr>
            </a:solidFill>
            <a:prstDash val="solid"/>
            <a:round/>
            <a:headEnd type="none" w="sm" len="sm"/>
            <a:tailEnd type="none" w="sm" len="sm"/>
          </a:ln>
          <a:effectLst/>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b="1">
                <a:solidFill>
                  <a:schemeClr val="bg1"/>
                </a:solidFill>
                <a:latin typeface="Century Gothic"/>
                <a:cs typeface="Segoe UI"/>
              </a:rPr>
              <a:t>3-Day Forecast</a:t>
            </a:r>
            <a:endParaRPr lang="en-US" sz="3200">
              <a:solidFill>
                <a:schemeClr val="bg1"/>
              </a:solidFill>
            </a:endParaRPr>
          </a:p>
        </p:txBody>
      </p:sp>
      <p:sp>
        <p:nvSpPr>
          <p:cNvPr id="4" name="Google Shape;323;g6f552a9b71_0_11">
            <a:extLst>
              <a:ext uri="{FF2B5EF4-FFF2-40B4-BE49-F238E27FC236}">
                <a16:creationId xmlns:a16="http://schemas.microsoft.com/office/drawing/2014/main" id="{C10BE181-ADD0-2CE0-6368-0811A5620A79}"/>
              </a:ext>
            </a:extLst>
          </p:cNvPr>
          <p:cNvSpPr/>
          <p:nvPr/>
        </p:nvSpPr>
        <p:spPr>
          <a:xfrm>
            <a:off x="8574037" y="1860374"/>
            <a:ext cx="2653782" cy="618244"/>
          </a:xfrm>
          <a:prstGeom prst="roundRect">
            <a:avLst>
              <a:gd name="adj" fmla="val 16667"/>
            </a:avLst>
          </a:prstGeom>
          <a:solidFill>
            <a:srgbClr val="468847"/>
          </a:solidFill>
          <a:ln w="9525" cap="flat" cmpd="sng">
            <a:solidFill>
              <a:schemeClr val="bg2">
                <a:lumMod val="50000"/>
              </a:schemeClr>
            </a:solidFill>
            <a:prstDash val="solid"/>
            <a:round/>
            <a:headEnd type="none" w="sm" len="sm"/>
            <a:tailEnd type="none" w="sm" len="sm"/>
          </a:ln>
          <a:effectLst/>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b="1">
                <a:solidFill>
                  <a:schemeClr val="bg1"/>
                </a:solidFill>
                <a:latin typeface="Century Gothic"/>
                <a:cs typeface="Segoe UI"/>
              </a:rPr>
              <a:t>3-Hour Forecast</a:t>
            </a:r>
          </a:p>
        </p:txBody>
      </p:sp>
      <p:pic>
        <p:nvPicPr>
          <p:cNvPr id="5" name="Picture 4" descr="A map of the world with different colored lines&#10;&#10;Description automatically generated">
            <a:extLst>
              <a:ext uri="{FF2B5EF4-FFF2-40B4-BE49-F238E27FC236}">
                <a16:creationId xmlns:a16="http://schemas.microsoft.com/office/drawing/2014/main" id="{E4CA826A-57A9-0A74-7547-C8105CE493A9}"/>
              </a:ext>
            </a:extLst>
          </p:cNvPr>
          <p:cNvPicPr>
            <a:picLocks noChangeAspect="1"/>
          </p:cNvPicPr>
          <p:nvPr/>
        </p:nvPicPr>
        <p:blipFill rotWithShape="1">
          <a:blip r:embed="rId3"/>
          <a:srcRect t="-105" r="-233" b="43399"/>
          <a:stretch/>
        </p:blipFill>
        <p:spPr>
          <a:xfrm>
            <a:off x="243557" y="1685558"/>
            <a:ext cx="7323924" cy="4245232"/>
          </a:xfrm>
          <a:prstGeom prst="rect">
            <a:avLst/>
          </a:prstGeom>
        </p:spPr>
      </p:pic>
      <p:sp>
        <p:nvSpPr>
          <p:cNvPr id="3" name="TextBox 2">
            <a:extLst>
              <a:ext uri="{FF2B5EF4-FFF2-40B4-BE49-F238E27FC236}">
                <a16:creationId xmlns:a16="http://schemas.microsoft.com/office/drawing/2014/main" id="{2215AE48-2DCC-D189-F821-C2D7BCBFC014}"/>
              </a:ext>
            </a:extLst>
          </p:cNvPr>
          <p:cNvSpPr txBox="1"/>
          <p:nvPr/>
        </p:nvSpPr>
        <p:spPr>
          <a:xfrm>
            <a:off x="257519" y="5850641"/>
            <a:ext cx="40749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Image Credit: </a:t>
            </a:r>
            <a:r>
              <a:rPr lang="en-US" sz="1200" err="1">
                <a:solidFill>
                  <a:schemeClr val="tx1">
                    <a:lumMod val="75000"/>
                    <a:lumOff val="25000"/>
                  </a:schemeClr>
                </a:solidFill>
                <a:latin typeface="Century Gothic"/>
              </a:rPr>
              <a:t>Matzka</a:t>
            </a:r>
            <a:r>
              <a:rPr lang="en-US" sz="1200">
                <a:solidFill>
                  <a:schemeClr val="tx1">
                    <a:lumMod val="75000"/>
                    <a:lumOff val="25000"/>
                  </a:schemeClr>
                </a:solidFill>
                <a:latin typeface="Century Gothic"/>
              </a:rPr>
              <a:t> et al., 2021</a:t>
            </a:r>
          </a:p>
        </p:txBody>
      </p:sp>
      <p:sp>
        <p:nvSpPr>
          <p:cNvPr id="6" name="TextBox 5">
            <a:extLst>
              <a:ext uri="{FF2B5EF4-FFF2-40B4-BE49-F238E27FC236}">
                <a16:creationId xmlns:a16="http://schemas.microsoft.com/office/drawing/2014/main" id="{E1201F3A-B8A3-C204-636C-F9C99B382606}"/>
              </a:ext>
            </a:extLst>
          </p:cNvPr>
          <p:cNvSpPr txBox="1"/>
          <p:nvPr/>
        </p:nvSpPr>
        <p:spPr>
          <a:xfrm>
            <a:off x="243557" y="1219627"/>
            <a:ext cx="73239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err="1">
                <a:solidFill>
                  <a:schemeClr val="tx1">
                    <a:lumMod val="75000"/>
                    <a:lumOff val="25000"/>
                  </a:schemeClr>
                </a:solidFill>
                <a:latin typeface="Century Gothic"/>
              </a:rPr>
              <a:t>Kp</a:t>
            </a:r>
            <a:r>
              <a:rPr lang="en-US" sz="2400" dirty="0">
                <a:solidFill>
                  <a:schemeClr val="tx1">
                    <a:lumMod val="75000"/>
                    <a:lumOff val="25000"/>
                  </a:schemeClr>
                </a:solidFill>
                <a:latin typeface="Century Gothic"/>
              </a:rPr>
              <a:t> 13 Global Magnetometers</a:t>
            </a:r>
          </a:p>
        </p:txBody>
      </p:sp>
      <p:sp>
        <p:nvSpPr>
          <p:cNvPr id="11" name="TextBox 10">
            <a:extLst>
              <a:ext uri="{FF2B5EF4-FFF2-40B4-BE49-F238E27FC236}">
                <a16:creationId xmlns:a16="http://schemas.microsoft.com/office/drawing/2014/main" id="{6652A122-812F-BA8A-464A-100777C91BB8}"/>
              </a:ext>
            </a:extLst>
          </p:cNvPr>
          <p:cNvSpPr txBox="1"/>
          <p:nvPr/>
        </p:nvSpPr>
        <p:spPr>
          <a:xfrm>
            <a:off x="8267893" y="5257996"/>
            <a:ext cx="3216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Active </a:t>
            </a:r>
            <a:r>
              <a:rPr lang="en-US" dirty="0" err="1">
                <a:solidFill>
                  <a:schemeClr val="tx1">
                    <a:lumMod val="75000"/>
                    <a:lumOff val="25000"/>
                  </a:schemeClr>
                </a:solidFill>
                <a:latin typeface="Century Gothic"/>
              </a:rPr>
              <a:t>Kp</a:t>
            </a:r>
            <a:r>
              <a:rPr lang="en-US" dirty="0">
                <a:solidFill>
                  <a:schemeClr val="tx1">
                    <a:lumMod val="75000"/>
                    <a:lumOff val="25000"/>
                  </a:schemeClr>
                </a:solidFill>
                <a:latin typeface="Century Gothic"/>
              </a:rPr>
              <a:t> Magnetometers</a:t>
            </a:r>
          </a:p>
        </p:txBody>
      </p:sp>
      <p:sp>
        <p:nvSpPr>
          <p:cNvPr id="12" name="TextBox 11">
            <a:extLst>
              <a:ext uri="{FF2B5EF4-FFF2-40B4-BE49-F238E27FC236}">
                <a16:creationId xmlns:a16="http://schemas.microsoft.com/office/drawing/2014/main" id="{83C08B67-53FC-9270-0CFF-14F16CC448EF}"/>
              </a:ext>
            </a:extLst>
          </p:cNvPr>
          <p:cNvSpPr txBox="1"/>
          <p:nvPr/>
        </p:nvSpPr>
        <p:spPr>
          <a:xfrm>
            <a:off x="8257733" y="5930790"/>
            <a:ext cx="35622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Inactive </a:t>
            </a:r>
            <a:r>
              <a:rPr lang="en-US" err="1">
                <a:solidFill>
                  <a:schemeClr val="tx1">
                    <a:lumMod val="75000"/>
                    <a:lumOff val="25000"/>
                  </a:schemeClr>
                </a:solidFill>
                <a:latin typeface="Century Gothic"/>
              </a:rPr>
              <a:t>Kp</a:t>
            </a:r>
            <a:r>
              <a:rPr lang="en-US">
                <a:solidFill>
                  <a:schemeClr val="tx1">
                    <a:lumMod val="75000"/>
                    <a:lumOff val="25000"/>
                  </a:schemeClr>
                </a:solidFill>
                <a:latin typeface="Century Gothic"/>
              </a:rPr>
              <a:t> Magnetometers</a:t>
            </a:r>
          </a:p>
        </p:txBody>
      </p:sp>
      <p:sp>
        <p:nvSpPr>
          <p:cNvPr id="14" name="Google Shape;323;g6f552a9b71_0_11">
            <a:extLst>
              <a:ext uri="{FF2B5EF4-FFF2-40B4-BE49-F238E27FC236}">
                <a16:creationId xmlns:a16="http://schemas.microsoft.com/office/drawing/2014/main" id="{4FE0C91E-C52F-C0E6-7DDF-D7FFC01B80B7}"/>
              </a:ext>
            </a:extLst>
          </p:cNvPr>
          <p:cNvSpPr/>
          <p:nvPr/>
        </p:nvSpPr>
        <p:spPr>
          <a:xfrm>
            <a:off x="8570258" y="4258803"/>
            <a:ext cx="2662950" cy="592812"/>
          </a:xfrm>
          <a:prstGeom prst="roundRect">
            <a:avLst>
              <a:gd name="adj" fmla="val 16667"/>
            </a:avLst>
          </a:prstGeom>
          <a:solidFill>
            <a:schemeClr val="accent6">
              <a:lumMod val="50000"/>
            </a:schemeClr>
          </a:solidFill>
          <a:ln w="9525" cap="flat" cmpd="sng">
            <a:solidFill>
              <a:schemeClr val="bg2">
                <a:lumMod val="50000"/>
              </a:schemeClr>
            </a:solidFill>
            <a:prstDash val="solid"/>
            <a:round/>
            <a:headEnd type="none" w="sm" len="sm"/>
            <a:tailEnd type="none" w="sm" len="sm"/>
          </a:ln>
          <a:effectLst/>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400" b="1">
                <a:solidFill>
                  <a:schemeClr val="bg1"/>
                </a:solidFill>
                <a:latin typeface="Century Gothic"/>
                <a:cs typeface="Segoe UI"/>
              </a:rPr>
              <a:t>Global</a:t>
            </a:r>
          </a:p>
        </p:txBody>
      </p:sp>
      <p:sp>
        <p:nvSpPr>
          <p:cNvPr id="13" name="Oval 12">
            <a:extLst>
              <a:ext uri="{FF2B5EF4-FFF2-40B4-BE49-F238E27FC236}">
                <a16:creationId xmlns:a16="http://schemas.microsoft.com/office/drawing/2014/main" id="{0F382ECA-A1A4-5E67-8105-572FA80E83A4}"/>
              </a:ext>
            </a:extLst>
          </p:cNvPr>
          <p:cNvSpPr/>
          <p:nvPr/>
        </p:nvSpPr>
        <p:spPr>
          <a:xfrm>
            <a:off x="7859573" y="5930790"/>
            <a:ext cx="393701" cy="393701"/>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0118F1-FBC6-A9E6-C97E-8C54489E5F01}"/>
              </a:ext>
            </a:extLst>
          </p:cNvPr>
          <p:cNvSpPr/>
          <p:nvPr/>
        </p:nvSpPr>
        <p:spPr>
          <a:xfrm>
            <a:off x="7859573" y="5234370"/>
            <a:ext cx="393701" cy="39370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91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a:t>Predicting Aurora: Indices</a:t>
            </a:r>
          </a:p>
        </p:txBody>
      </p:sp>
      <p:sp>
        <p:nvSpPr>
          <p:cNvPr id="10" name="Google Shape;323;g6f552a9b71_0_11">
            <a:extLst>
              <a:ext uri="{FF2B5EF4-FFF2-40B4-BE49-F238E27FC236}">
                <a16:creationId xmlns:a16="http://schemas.microsoft.com/office/drawing/2014/main" id="{4E4E6D75-00ED-D776-94F9-692EF7640F47}"/>
              </a:ext>
            </a:extLst>
          </p:cNvPr>
          <p:cNvSpPr/>
          <p:nvPr/>
        </p:nvSpPr>
        <p:spPr>
          <a:xfrm>
            <a:off x="8142384" y="1563263"/>
            <a:ext cx="2648573" cy="1052938"/>
          </a:xfrm>
          <a:prstGeom prst="roundRect">
            <a:avLst>
              <a:gd name="adj" fmla="val 16667"/>
            </a:avLst>
          </a:prstGeom>
          <a:solidFill>
            <a:srgbClr val="1C8797"/>
          </a:solidFill>
          <a:ln w="9525" cap="flat" cmpd="sng">
            <a:solidFill>
              <a:schemeClr val="bg2">
                <a:lumMod val="50000"/>
              </a:schemeClr>
            </a:solidFill>
            <a:prstDash val="solid"/>
            <a:round/>
            <a:headEnd type="none" w="sm" len="sm"/>
            <a:tailEnd type="none" w="sm" len="sm"/>
          </a:ln>
          <a:effectLst/>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800" b="1">
                <a:solidFill>
                  <a:schemeClr val="bg1"/>
                </a:solidFill>
                <a:latin typeface="Century Gothic"/>
                <a:cs typeface="Segoe UI"/>
              </a:rPr>
              <a:t>AE Index</a:t>
            </a:r>
            <a:endParaRPr lang="en-US" sz="2400"/>
          </a:p>
        </p:txBody>
      </p:sp>
      <p:sp>
        <p:nvSpPr>
          <p:cNvPr id="7" name="Google Shape;323;g6f552a9b71_0_11">
            <a:extLst>
              <a:ext uri="{FF2B5EF4-FFF2-40B4-BE49-F238E27FC236}">
                <a16:creationId xmlns:a16="http://schemas.microsoft.com/office/drawing/2014/main" id="{9C09F98C-CA5E-23CC-EF2D-C180F5790E23}"/>
              </a:ext>
            </a:extLst>
          </p:cNvPr>
          <p:cNvSpPr/>
          <p:nvPr/>
        </p:nvSpPr>
        <p:spPr>
          <a:xfrm>
            <a:off x="8142387" y="2948309"/>
            <a:ext cx="2648573" cy="1052938"/>
          </a:xfrm>
          <a:prstGeom prst="roundRect">
            <a:avLst>
              <a:gd name="adj" fmla="val 16667"/>
            </a:avLst>
          </a:prstGeom>
          <a:solidFill>
            <a:srgbClr val="1C8797"/>
          </a:solidFill>
          <a:ln w="9525" cap="flat" cmpd="sng">
            <a:solidFill>
              <a:schemeClr val="bg2">
                <a:lumMod val="50000"/>
              </a:schemeClr>
            </a:solidFill>
            <a:prstDash val="solid"/>
            <a:round/>
            <a:headEnd type="none" w="sm" len="sm"/>
            <a:tailEnd type="none" w="sm" len="sm"/>
          </a:ln>
          <a:effectLst/>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400" b="1" dirty="0">
                <a:solidFill>
                  <a:schemeClr val="bg1"/>
                </a:solidFill>
                <a:latin typeface="Century Gothic"/>
                <a:cs typeface="Segoe UI"/>
              </a:rPr>
              <a:t>1-Hour Forecast</a:t>
            </a:r>
          </a:p>
        </p:txBody>
      </p:sp>
      <p:pic>
        <p:nvPicPr>
          <p:cNvPr id="3" name="Picture 2" descr="A map of the world&#10;&#10;Description automatically generated">
            <a:extLst>
              <a:ext uri="{FF2B5EF4-FFF2-40B4-BE49-F238E27FC236}">
                <a16:creationId xmlns:a16="http://schemas.microsoft.com/office/drawing/2014/main" id="{3557FA76-2BB8-291E-E17C-D7466F7AF206}"/>
              </a:ext>
            </a:extLst>
          </p:cNvPr>
          <p:cNvPicPr>
            <a:picLocks noChangeAspect="1"/>
          </p:cNvPicPr>
          <p:nvPr/>
        </p:nvPicPr>
        <p:blipFill rotWithShape="1">
          <a:blip r:embed="rId3"/>
          <a:srcRect t="3893" r="217" b="243"/>
          <a:stretch/>
        </p:blipFill>
        <p:spPr>
          <a:xfrm>
            <a:off x="797116" y="1347362"/>
            <a:ext cx="5878628" cy="5031757"/>
          </a:xfrm>
          <a:prstGeom prst="rect">
            <a:avLst/>
          </a:prstGeom>
        </p:spPr>
      </p:pic>
      <p:sp>
        <p:nvSpPr>
          <p:cNvPr id="4" name="TextBox 3">
            <a:extLst>
              <a:ext uri="{FF2B5EF4-FFF2-40B4-BE49-F238E27FC236}">
                <a16:creationId xmlns:a16="http://schemas.microsoft.com/office/drawing/2014/main" id="{04FD5A01-4CD9-1073-C18B-4DB486A0B6ED}"/>
              </a:ext>
            </a:extLst>
          </p:cNvPr>
          <p:cNvSpPr txBox="1"/>
          <p:nvPr/>
        </p:nvSpPr>
        <p:spPr>
          <a:xfrm>
            <a:off x="0" y="6411724"/>
            <a:ext cx="40892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ea typeface="+mn-lt"/>
                <a:cs typeface="+mn-lt"/>
              </a:rPr>
              <a:t>Image</a:t>
            </a:r>
            <a:r>
              <a:rPr lang="en-US">
                <a:solidFill>
                  <a:schemeClr val="tx1">
                    <a:lumMod val="75000"/>
                    <a:lumOff val="25000"/>
                  </a:schemeClr>
                </a:solidFill>
                <a:latin typeface="Century Gothic"/>
              </a:rPr>
              <a:t> </a:t>
            </a:r>
            <a:r>
              <a:rPr lang="en-US" sz="1100">
                <a:solidFill>
                  <a:schemeClr val="tx1">
                    <a:lumMod val="75000"/>
                    <a:lumOff val="25000"/>
                  </a:schemeClr>
                </a:solidFill>
                <a:latin typeface="Century Gothic"/>
                <a:ea typeface="+mn-lt"/>
                <a:cs typeface="+mn-lt"/>
              </a:rPr>
              <a:t>Credit:</a:t>
            </a:r>
            <a:r>
              <a:rPr lang="en-US">
                <a:solidFill>
                  <a:schemeClr val="tx1">
                    <a:lumMod val="75000"/>
                    <a:lumOff val="25000"/>
                  </a:schemeClr>
                </a:solidFill>
                <a:latin typeface="Century Gothic"/>
              </a:rPr>
              <a:t> </a:t>
            </a:r>
            <a:r>
              <a:rPr lang="en-US" sz="1100">
                <a:solidFill>
                  <a:schemeClr val="tx1">
                    <a:lumMod val="75000"/>
                    <a:lumOff val="25000"/>
                  </a:schemeClr>
                </a:solidFill>
                <a:latin typeface="Century Gothic"/>
                <a:ea typeface="+mn-lt"/>
                <a:cs typeface="+mn-lt"/>
              </a:rPr>
              <a:t>Tomita</a:t>
            </a:r>
            <a:r>
              <a:rPr lang="en-US">
                <a:solidFill>
                  <a:schemeClr val="tx1">
                    <a:lumMod val="75000"/>
                    <a:lumOff val="25000"/>
                  </a:schemeClr>
                </a:solidFill>
                <a:latin typeface="Century Gothic"/>
              </a:rPr>
              <a:t> </a:t>
            </a:r>
            <a:r>
              <a:rPr lang="en-US" sz="1100">
                <a:solidFill>
                  <a:schemeClr val="tx1">
                    <a:lumMod val="75000"/>
                    <a:lumOff val="25000"/>
                  </a:schemeClr>
                </a:solidFill>
                <a:latin typeface="Century Gothic"/>
                <a:ea typeface="+mn-lt"/>
                <a:cs typeface="+mn-lt"/>
              </a:rPr>
              <a:t>et al., 2011</a:t>
            </a:r>
          </a:p>
        </p:txBody>
      </p:sp>
      <p:sp>
        <p:nvSpPr>
          <p:cNvPr id="11" name="TextBox 10">
            <a:extLst>
              <a:ext uri="{FF2B5EF4-FFF2-40B4-BE49-F238E27FC236}">
                <a16:creationId xmlns:a16="http://schemas.microsoft.com/office/drawing/2014/main" id="{0490F4D5-602A-9DD2-701F-C80CF0A88E00}"/>
              </a:ext>
            </a:extLst>
          </p:cNvPr>
          <p:cNvSpPr txBox="1"/>
          <p:nvPr/>
        </p:nvSpPr>
        <p:spPr>
          <a:xfrm>
            <a:off x="7451359" y="5988483"/>
            <a:ext cx="3731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Active AE observatories</a:t>
            </a:r>
          </a:p>
        </p:txBody>
      </p:sp>
      <p:sp>
        <p:nvSpPr>
          <p:cNvPr id="14" name="TextBox 13">
            <a:extLst>
              <a:ext uri="{FF2B5EF4-FFF2-40B4-BE49-F238E27FC236}">
                <a16:creationId xmlns:a16="http://schemas.microsoft.com/office/drawing/2014/main" id="{2845696E-4F08-25B7-6979-FA60562B4EE4}"/>
              </a:ext>
            </a:extLst>
          </p:cNvPr>
          <p:cNvSpPr txBox="1"/>
          <p:nvPr/>
        </p:nvSpPr>
        <p:spPr>
          <a:xfrm>
            <a:off x="1718981" y="891896"/>
            <a:ext cx="4719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AE 12 Polar Observatories</a:t>
            </a:r>
          </a:p>
        </p:txBody>
      </p:sp>
      <p:sp>
        <p:nvSpPr>
          <p:cNvPr id="15" name="Google Shape;323;g6f552a9b71_0_11">
            <a:extLst>
              <a:ext uri="{FF2B5EF4-FFF2-40B4-BE49-F238E27FC236}">
                <a16:creationId xmlns:a16="http://schemas.microsoft.com/office/drawing/2014/main" id="{BE64DAAA-A79D-4E67-D48C-A520F077D418}"/>
              </a:ext>
            </a:extLst>
          </p:cNvPr>
          <p:cNvSpPr/>
          <p:nvPr/>
        </p:nvSpPr>
        <p:spPr>
          <a:xfrm>
            <a:off x="8142384" y="4333355"/>
            <a:ext cx="2648573" cy="1052938"/>
          </a:xfrm>
          <a:prstGeom prst="roundRect">
            <a:avLst>
              <a:gd name="adj" fmla="val 16667"/>
            </a:avLst>
          </a:prstGeom>
          <a:solidFill>
            <a:schemeClr val="accent5">
              <a:lumMod val="50000"/>
            </a:schemeClr>
          </a:solidFill>
          <a:ln w="9525" cap="flat" cmpd="sng">
            <a:solidFill>
              <a:schemeClr val="bg2">
                <a:lumMod val="50000"/>
              </a:schemeClr>
            </a:solidFill>
            <a:prstDash val="solid"/>
            <a:round/>
            <a:headEnd type="none" w="sm" len="sm"/>
            <a:tailEnd type="none" w="sm" len="sm"/>
          </a:ln>
          <a:effectLst/>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400" b="1">
                <a:solidFill>
                  <a:schemeClr val="bg1"/>
                </a:solidFill>
                <a:latin typeface="Century Gothic"/>
                <a:cs typeface="Segoe UI"/>
              </a:rPr>
              <a:t>POLAR</a:t>
            </a:r>
          </a:p>
        </p:txBody>
      </p:sp>
      <p:sp>
        <p:nvSpPr>
          <p:cNvPr id="8" name="Oval 7">
            <a:extLst>
              <a:ext uri="{FF2B5EF4-FFF2-40B4-BE49-F238E27FC236}">
                <a16:creationId xmlns:a16="http://schemas.microsoft.com/office/drawing/2014/main" id="{3E7BA29A-4293-F659-9D24-698D0EA9E670}"/>
              </a:ext>
            </a:extLst>
          </p:cNvPr>
          <p:cNvSpPr/>
          <p:nvPr/>
        </p:nvSpPr>
        <p:spPr>
          <a:xfrm>
            <a:off x="7028064" y="5976815"/>
            <a:ext cx="381000" cy="381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786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graph&#10;&#10;Description automatically generated">
            <a:extLst>
              <a:ext uri="{FF2B5EF4-FFF2-40B4-BE49-F238E27FC236}">
                <a16:creationId xmlns:a16="http://schemas.microsoft.com/office/drawing/2014/main" id="{54CC9C92-2CE5-FD3D-C003-9DB4DE1E208F}"/>
              </a:ext>
            </a:extLst>
          </p:cNvPr>
          <p:cNvPicPr>
            <a:picLocks noChangeAspect="1"/>
          </p:cNvPicPr>
          <p:nvPr/>
        </p:nvPicPr>
        <p:blipFill rotWithShape="1">
          <a:blip r:embed="rId3"/>
          <a:srcRect l="4452" t="9091" r="12671" b="7754"/>
          <a:stretch/>
        </p:blipFill>
        <p:spPr>
          <a:xfrm>
            <a:off x="659312" y="2177650"/>
            <a:ext cx="5052170" cy="3244247"/>
          </a:xfrm>
          <a:prstGeom prst="rect">
            <a:avLst/>
          </a:prstGeom>
        </p:spPr>
      </p:pic>
      <p:sp>
        <p:nvSpPr>
          <p:cNvPr id="8" name="TextBox 7">
            <a:extLst>
              <a:ext uri="{FF2B5EF4-FFF2-40B4-BE49-F238E27FC236}">
                <a16:creationId xmlns:a16="http://schemas.microsoft.com/office/drawing/2014/main" id="{9A722C6C-45EA-FA8C-6034-B397875B8D86}"/>
              </a:ext>
            </a:extLst>
          </p:cNvPr>
          <p:cNvSpPr txBox="1"/>
          <p:nvPr/>
        </p:nvSpPr>
        <p:spPr>
          <a:xfrm>
            <a:off x="617009" y="1555629"/>
            <a:ext cx="50482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chemeClr val="tx1">
                    <a:lumMod val="75000"/>
                    <a:lumOff val="25000"/>
                  </a:schemeClr>
                </a:solidFill>
                <a:latin typeface="Century Gothic"/>
              </a:rPr>
              <a:t>Kp</a:t>
            </a:r>
            <a:r>
              <a:rPr lang="en-US" dirty="0">
                <a:solidFill>
                  <a:schemeClr val="tx1">
                    <a:lumMod val="75000"/>
                    <a:lumOff val="25000"/>
                  </a:schemeClr>
                </a:solidFill>
                <a:latin typeface="Century Gothic"/>
              </a:rPr>
              <a:t> Index (6-hr Predicted vs. Actual)</a:t>
            </a:r>
          </a:p>
        </p:txBody>
      </p:sp>
      <p:sp>
        <p:nvSpPr>
          <p:cNvPr id="9" name="TextBox 8">
            <a:extLst>
              <a:ext uri="{FF2B5EF4-FFF2-40B4-BE49-F238E27FC236}">
                <a16:creationId xmlns:a16="http://schemas.microsoft.com/office/drawing/2014/main" id="{23EC0C6A-5352-AD53-280B-C8CCD36E006B}"/>
              </a:ext>
            </a:extLst>
          </p:cNvPr>
          <p:cNvSpPr txBox="1"/>
          <p:nvPr/>
        </p:nvSpPr>
        <p:spPr>
          <a:xfrm>
            <a:off x="666097" y="1924961"/>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rPr>
              <a:t>January 2019</a:t>
            </a:r>
          </a:p>
        </p:txBody>
      </p:sp>
      <p:sp>
        <p:nvSpPr>
          <p:cNvPr id="12" name="TextBox 11">
            <a:extLst>
              <a:ext uri="{FF2B5EF4-FFF2-40B4-BE49-F238E27FC236}">
                <a16:creationId xmlns:a16="http://schemas.microsoft.com/office/drawing/2014/main" id="{2F5BD651-E3D9-974E-BE82-AFDF3BD9F08C}"/>
              </a:ext>
            </a:extLst>
          </p:cNvPr>
          <p:cNvSpPr txBox="1"/>
          <p:nvPr/>
        </p:nvSpPr>
        <p:spPr>
          <a:xfrm>
            <a:off x="669257" y="5601576"/>
            <a:ext cx="505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rPr>
              <a:t>Day of the Month</a:t>
            </a:r>
          </a:p>
        </p:txBody>
      </p:sp>
      <p:sp>
        <p:nvSpPr>
          <p:cNvPr id="14" name="TextBox 13">
            <a:extLst>
              <a:ext uri="{FF2B5EF4-FFF2-40B4-BE49-F238E27FC236}">
                <a16:creationId xmlns:a16="http://schemas.microsoft.com/office/drawing/2014/main" id="{65CED7D0-1EA1-E649-9613-6FDCF752BF97}"/>
              </a:ext>
            </a:extLst>
          </p:cNvPr>
          <p:cNvSpPr txBox="1"/>
          <p:nvPr/>
        </p:nvSpPr>
        <p:spPr>
          <a:xfrm rot="-5400000">
            <a:off x="-1256651" y="3678184"/>
            <a:ext cx="32384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Century Gothic"/>
              </a:rPr>
              <a:t>Kp Index</a:t>
            </a:r>
          </a:p>
        </p:txBody>
      </p:sp>
      <p:graphicFrame>
        <p:nvGraphicFramePr>
          <p:cNvPr id="25" name="Table 24">
            <a:extLst>
              <a:ext uri="{FF2B5EF4-FFF2-40B4-BE49-F238E27FC236}">
                <a16:creationId xmlns:a16="http://schemas.microsoft.com/office/drawing/2014/main" id="{F108E0E2-E1DC-4E44-9DE5-12B0B50C03CF}"/>
              </a:ext>
            </a:extLst>
          </p:cNvPr>
          <p:cNvGraphicFramePr>
            <a:graphicFrameLocks noGrp="1"/>
          </p:cNvGraphicFramePr>
          <p:nvPr>
            <p:extLst>
              <p:ext uri="{D42A27DB-BD31-4B8C-83A1-F6EECF244321}">
                <p14:modId xmlns:p14="http://schemas.microsoft.com/office/powerpoint/2010/main" val="89602223"/>
              </p:ext>
            </p:extLst>
          </p:nvPr>
        </p:nvGraphicFramePr>
        <p:xfrm>
          <a:off x="813669" y="5448822"/>
          <a:ext cx="4793375" cy="255981"/>
        </p:xfrm>
        <a:graphic>
          <a:graphicData uri="http://schemas.openxmlformats.org/drawingml/2006/table">
            <a:tbl>
              <a:tblPr firstRow="1" bandRow="1">
                <a:tableStyleId>{5C22544A-7EE6-4342-B048-85BDC9FD1C3A}</a:tableStyleId>
              </a:tblPr>
              <a:tblGrid>
                <a:gridCol w="154625">
                  <a:extLst>
                    <a:ext uri="{9D8B030D-6E8A-4147-A177-3AD203B41FA5}">
                      <a16:colId xmlns:a16="http://schemas.microsoft.com/office/drawing/2014/main" val="3390338979"/>
                    </a:ext>
                  </a:extLst>
                </a:gridCol>
                <a:gridCol w="154625">
                  <a:extLst>
                    <a:ext uri="{9D8B030D-6E8A-4147-A177-3AD203B41FA5}">
                      <a16:colId xmlns:a16="http://schemas.microsoft.com/office/drawing/2014/main" val="3648029804"/>
                    </a:ext>
                  </a:extLst>
                </a:gridCol>
                <a:gridCol w="154625">
                  <a:extLst>
                    <a:ext uri="{9D8B030D-6E8A-4147-A177-3AD203B41FA5}">
                      <a16:colId xmlns:a16="http://schemas.microsoft.com/office/drawing/2014/main" val="3037322714"/>
                    </a:ext>
                  </a:extLst>
                </a:gridCol>
                <a:gridCol w="154625">
                  <a:extLst>
                    <a:ext uri="{9D8B030D-6E8A-4147-A177-3AD203B41FA5}">
                      <a16:colId xmlns:a16="http://schemas.microsoft.com/office/drawing/2014/main" val="1916855829"/>
                    </a:ext>
                  </a:extLst>
                </a:gridCol>
                <a:gridCol w="154625">
                  <a:extLst>
                    <a:ext uri="{9D8B030D-6E8A-4147-A177-3AD203B41FA5}">
                      <a16:colId xmlns:a16="http://schemas.microsoft.com/office/drawing/2014/main" val="2291107530"/>
                    </a:ext>
                  </a:extLst>
                </a:gridCol>
                <a:gridCol w="154625">
                  <a:extLst>
                    <a:ext uri="{9D8B030D-6E8A-4147-A177-3AD203B41FA5}">
                      <a16:colId xmlns:a16="http://schemas.microsoft.com/office/drawing/2014/main" val="112210230"/>
                    </a:ext>
                  </a:extLst>
                </a:gridCol>
                <a:gridCol w="154625">
                  <a:extLst>
                    <a:ext uri="{9D8B030D-6E8A-4147-A177-3AD203B41FA5}">
                      <a16:colId xmlns:a16="http://schemas.microsoft.com/office/drawing/2014/main" val="1454339648"/>
                    </a:ext>
                  </a:extLst>
                </a:gridCol>
                <a:gridCol w="154625">
                  <a:extLst>
                    <a:ext uri="{9D8B030D-6E8A-4147-A177-3AD203B41FA5}">
                      <a16:colId xmlns:a16="http://schemas.microsoft.com/office/drawing/2014/main" val="4135838582"/>
                    </a:ext>
                  </a:extLst>
                </a:gridCol>
                <a:gridCol w="154625">
                  <a:extLst>
                    <a:ext uri="{9D8B030D-6E8A-4147-A177-3AD203B41FA5}">
                      <a16:colId xmlns:a16="http://schemas.microsoft.com/office/drawing/2014/main" val="2757591487"/>
                    </a:ext>
                  </a:extLst>
                </a:gridCol>
                <a:gridCol w="154625">
                  <a:extLst>
                    <a:ext uri="{9D8B030D-6E8A-4147-A177-3AD203B41FA5}">
                      <a16:colId xmlns:a16="http://schemas.microsoft.com/office/drawing/2014/main" val="853242847"/>
                    </a:ext>
                  </a:extLst>
                </a:gridCol>
                <a:gridCol w="154625">
                  <a:extLst>
                    <a:ext uri="{9D8B030D-6E8A-4147-A177-3AD203B41FA5}">
                      <a16:colId xmlns:a16="http://schemas.microsoft.com/office/drawing/2014/main" val="1056499947"/>
                    </a:ext>
                  </a:extLst>
                </a:gridCol>
                <a:gridCol w="154625">
                  <a:extLst>
                    <a:ext uri="{9D8B030D-6E8A-4147-A177-3AD203B41FA5}">
                      <a16:colId xmlns:a16="http://schemas.microsoft.com/office/drawing/2014/main" val="1426064563"/>
                    </a:ext>
                  </a:extLst>
                </a:gridCol>
                <a:gridCol w="154625">
                  <a:extLst>
                    <a:ext uri="{9D8B030D-6E8A-4147-A177-3AD203B41FA5}">
                      <a16:colId xmlns:a16="http://schemas.microsoft.com/office/drawing/2014/main" val="712507025"/>
                    </a:ext>
                  </a:extLst>
                </a:gridCol>
                <a:gridCol w="154625">
                  <a:extLst>
                    <a:ext uri="{9D8B030D-6E8A-4147-A177-3AD203B41FA5}">
                      <a16:colId xmlns:a16="http://schemas.microsoft.com/office/drawing/2014/main" val="3265999870"/>
                    </a:ext>
                  </a:extLst>
                </a:gridCol>
                <a:gridCol w="154625">
                  <a:extLst>
                    <a:ext uri="{9D8B030D-6E8A-4147-A177-3AD203B41FA5}">
                      <a16:colId xmlns:a16="http://schemas.microsoft.com/office/drawing/2014/main" val="3816347682"/>
                    </a:ext>
                  </a:extLst>
                </a:gridCol>
                <a:gridCol w="154625">
                  <a:extLst>
                    <a:ext uri="{9D8B030D-6E8A-4147-A177-3AD203B41FA5}">
                      <a16:colId xmlns:a16="http://schemas.microsoft.com/office/drawing/2014/main" val="1324167779"/>
                    </a:ext>
                  </a:extLst>
                </a:gridCol>
                <a:gridCol w="154625">
                  <a:extLst>
                    <a:ext uri="{9D8B030D-6E8A-4147-A177-3AD203B41FA5}">
                      <a16:colId xmlns:a16="http://schemas.microsoft.com/office/drawing/2014/main" val="834327971"/>
                    </a:ext>
                  </a:extLst>
                </a:gridCol>
                <a:gridCol w="154625">
                  <a:extLst>
                    <a:ext uri="{9D8B030D-6E8A-4147-A177-3AD203B41FA5}">
                      <a16:colId xmlns:a16="http://schemas.microsoft.com/office/drawing/2014/main" val="2461231638"/>
                    </a:ext>
                  </a:extLst>
                </a:gridCol>
                <a:gridCol w="154625">
                  <a:extLst>
                    <a:ext uri="{9D8B030D-6E8A-4147-A177-3AD203B41FA5}">
                      <a16:colId xmlns:a16="http://schemas.microsoft.com/office/drawing/2014/main" val="1993478222"/>
                    </a:ext>
                  </a:extLst>
                </a:gridCol>
                <a:gridCol w="154625">
                  <a:extLst>
                    <a:ext uri="{9D8B030D-6E8A-4147-A177-3AD203B41FA5}">
                      <a16:colId xmlns:a16="http://schemas.microsoft.com/office/drawing/2014/main" val="4020501101"/>
                    </a:ext>
                  </a:extLst>
                </a:gridCol>
                <a:gridCol w="154625">
                  <a:extLst>
                    <a:ext uri="{9D8B030D-6E8A-4147-A177-3AD203B41FA5}">
                      <a16:colId xmlns:a16="http://schemas.microsoft.com/office/drawing/2014/main" val="656709395"/>
                    </a:ext>
                  </a:extLst>
                </a:gridCol>
                <a:gridCol w="154625">
                  <a:extLst>
                    <a:ext uri="{9D8B030D-6E8A-4147-A177-3AD203B41FA5}">
                      <a16:colId xmlns:a16="http://schemas.microsoft.com/office/drawing/2014/main" val="630863588"/>
                    </a:ext>
                  </a:extLst>
                </a:gridCol>
                <a:gridCol w="154625">
                  <a:extLst>
                    <a:ext uri="{9D8B030D-6E8A-4147-A177-3AD203B41FA5}">
                      <a16:colId xmlns:a16="http://schemas.microsoft.com/office/drawing/2014/main" val="3753441849"/>
                    </a:ext>
                  </a:extLst>
                </a:gridCol>
                <a:gridCol w="154625">
                  <a:extLst>
                    <a:ext uri="{9D8B030D-6E8A-4147-A177-3AD203B41FA5}">
                      <a16:colId xmlns:a16="http://schemas.microsoft.com/office/drawing/2014/main" val="4072032278"/>
                    </a:ext>
                  </a:extLst>
                </a:gridCol>
                <a:gridCol w="154625">
                  <a:extLst>
                    <a:ext uri="{9D8B030D-6E8A-4147-A177-3AD203B41FA5}">
                      <a16:colId xmlns:a16="http://schemas.microsoft.com/office/drawing/2014/main" val="2461906397"/>
                    </a:ext>
                  </a:extLst>
                </a:gridCol>
                <a:gridCol w="154625">
                  <a:extLst>
                    <a:ext uri="{9D8B030D-6E8A-4147-A177-3AD203B41FA5}">
                      <a16:colId xmlns:a16="http://schemas.microsoft.com/office/drawing/2014/main" val="831389290"/>
                    </a:ext>
                  </a:extLst>
                </a:gridCol>
                <a:gridCol w="154625">
                  <a:extLst>
                    <a:ext uri="{9D8B030D-6E8A-4147-A177-3AD203B41FA5}">
                      <a16:colId xmlns:a16="http://schemas.microsoft.com/office/drawing/2014/main" val="603476300"/>
                    </a:ext>
                  </a:extLst>
                </a:gridCol>
                <a:gridCol w="154625">
                  <a:extLst>
                    <a:ext uri="{9D8B030D-6E8A-4147-A177-3AD203B41FA5}">
                      <a16:colId xmlns:a16="http://schemas.microsoft.com/office/drawing/2014/main" val="2117340389"/>
                    </a:ext>
                  </a:extLst>
                </a:gridCol>
                <a:gridCol w="154625">
                  <a:extLst>
                    <a:ext uri="{9D8B030D-6E8A-4147-A177-3AD203B41FA5}">
                      <a16:colId xmlns:a16="http://schemas.microsoft.com/office/drawing/2014/main" val="2204593013"/>
                    </a:ext>
                  </a:extLst>
                </a:gridCol>
                <a:gridCol w="154625">
                  <a:extLst>
                    <a:ext uri="{9D8B030D-6E8A-4147-A177-3AD203B41FA5}">
                      <a16:colId xmlns:a16="http://schemas.microsoft.com/office/drawing/2014/main" val="553789043"/>
                    </a:ext>
                  </a:extLst>
                </a:gridCol>
                <a:gridCol w="154625">
                  <a:extLst>
                    <a:ext uri="{9D8B030D-6E8A-4147-A177-3AD203B41FA5}">
                      <a16:colId xmlns:a16="http://schemas.microsoft.com/office/drawing/2014/main" val="1874931680"/>
                    </a:ext>
                  </a:extLst>
                </a:gridCol>
              </a:tblGrid>
              <a:tr h="255981">
                <a:tc>
                  <a:txBody>
                    <a:bodyPr/>
                    <a:lstStyle/>
                    <a:p>
                      <a:pPr algn="ctr"/>
                      <a:r>
                        <a:rPr lang="en-US" sz="600" b="0">
                          <a:solidFill>
                            <a:schemeClr val="bg2">
                              <a:lumMod val="50000"/>
                            </a:schemeClr>
                          </a:solidFill>
                          <a:latin typeface="Century Gothic"/>
                        </a:rPr>
                        <a:t>1</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2</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3</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4</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5</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6</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7</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8</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9</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10</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11</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12</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13</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14</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15</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16</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17</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18</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19</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20</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21</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22</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23</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24</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25</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26</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27</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28</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29</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30</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31</a:t>
                      </a:r>
                    </a:p>
                  </a:txBody>
                  <a:tcPr marL="0" marR="0" marT="0" marB="0">
                    <a:lnL w="0">
                      <a:noFill/>
                    </a:lnL>
                    <a:lnR w="0">
                      <a:noFill/>
                    </a:lnR>
                    <a:lnT w="0">
                      <a:noFill/>
                    </a:lnT>
                    <a:lnB w="0">
                      <a:noFill/>
                    </a:lnB>
                    <a:noFill/>
                  </a:tcPr>
                </a:tc>
                <a:extLst>
                  <a:ext uri="{0D108BD9-81ED-4DB2-BD59-A6C34878D82A}">
                    <a16:rowId xmlns:a16="http://schemas.microsoft.com/office/drawing/2014/main" val="2100059994"/>
                  </a:ext>
                </a:extLst>
              </a:tr>
            </a:tbl>
          </a:graphicData>
        </a:graphic>
      </p:graphicFrame>
      <p:graphicFrame>
        <p:nvGraphicFramePr>
          <p:cNvPr id="26" name="Table 25">
            <a:extLst>
              <a:ext uri="{FF2B5EF4-FFF2-40B4-BE49-F238E27FC236}">
                <a16:creationId xmlns:a16="http://schemas.microsoft.com/office/drawing/2014/main" id="{030420DD-D606-DC45-B143-79313CB64FD5}"/>
              </a:ext>
            </a:extLst>
          </p:cNvPr>
          <p:cNvGraphicFramePr>
            <a:graphicFrameLocks noGrp="1"/>
          </p:cNvGraphicFramePr>
          <p:nvPr>
            <p:extLst>
              <p:ext uri="{D42A27DB-BD31-4B8C-83A1-F6EECF244321}">
                <p14:modId xmlns:p14="http://schemas.microsoft.com/office/powerpoint/2010/main" val="1127303026"/>
              </p:ext>
            </p:extLst>
          </p:nvPr>
        </p:nvGraphicFramePr>
        <p:xfrm>
          <a:off x="333504" y="2077233"/>
          <a:ext cx="283505" cy="3493788"/>
        </p:xfrm>
        <a:graphic>
          <a:graphicData uri="http://schemas.openxmlformats.org/drawingml/2006/table">
            <a:tbl>
              <a:tblPr firstRow="1" bandRow="1">
                <a:tableStyleId>{5C22544A-7EE6-4342-B048-85BDC9FD1C3A}</a:tableStyleId>
              </a:tblPr>
              <a:tblGrid>
                <a:gridCol w="283505">
                  <a:extLst>
                    <a:ext uri="{9D8B030D-6E8A-4147-A177-3AD203B41FA5}">
                      <a16:colId xmlns:a16="http://schemas.microsoft.com/office/drawing/2014/main" val="2994861377"/>
                    </a:ext>
                  </a:extLst>
                </a:gridCol>
              </a:tblGrid>
              <a:tr h="582298">
                <a:tc>
                  <a:txBody>
                    <a:bodyPr/>
                    <a:lstStyle/>
                    <a:p>
                      <a:pPr lvl="0" algn="r">
                        <a:buNone/>
                      </a:pPr>
                      <a:r>
                        <a:rPr lang="en-US" sz="800" b="0">
                          <a:solidFill>
                            <a:schemeClr val="bg2">
                              <a:lumMod val="50000"/>
                            </a:schemeClr>
                          </a:solidFill>
                          <a:latin typeface="Century Gothic"/>
                        </a:rPr>
                        <a:t>5</a:t>
                      </a:r>
                    </a:p>
                  </a:txBody>
                  <a:tcPr marL="0" marR="0" marT="0" marB="0" anchor="ctr">
                    <a:lnL w="0">
                      <a:noFill/>
                    </a:lnL>
                    <a:lnR w="0">
                      <a:noFill/>
                    </a:lnR>
                    <a:lnT w="0">
                      <a:noFill/>
                    </a:lnT>
                    <a:lnB w="0">
                      <a:noFill/>
                    </a:lnB>
                    <a:noFill/>
                  </a:tcPr>
                </a:tc>
                <a:extLst>
                  <a:ext uri="{0D108BD9-81ED-4DB2-BD59-A6C34878D82A}">
                    <a16:rowId xmlns:a16="http://schemas.microsoft.com/office/drawing/2014/main" val="3032540761"/>
                  </a:ext>
                </a:extLst>
              </a:tr>
              <a:tr h="582298">
                <a:tc>
                  <a:txBody>
                    <a:bodyPr/>
                    <a:lstStyle/>
                    <a:p>
                      <a:pPr lvl="0" algn="r">
                        <a:buNone/>
                      </a:pPr>
                      <a:r>
                        <a:rPr lang="en-US" sz="800" b="0">
                          <a:solidFill>
                            <a:schemeClr val="bg2">
                              <a:lumMod val="50000"/>
                            </a:schemeClr>
                          </a:solidFill>
                          <a:latin typeface="Century Gothic"/>
                        </a:rPr>
                        <a:t>4</a:t>
                      </a:r>
                    </a:p>
                  </a:txBody>
                  <a:tcPr marL="0" marR="0" marT="0" marB="0" anchor="ctr">
                    <a:lnL w="0">
                      <a:noFill/>
                    </a:lnL>
                    <a:lnR w="0">
                      <a:noFill/>
                    </a:lnR>
                    <a:lnT w="0">
                      <a:noFill/>
                    </a:lnT>
                    <a:lnB w="0">
                      <a:noFill/>
                    </a:lnB>
                    <a:noFill/>
                  </a:tcPr>
                </a:tc>
                <a:extLst>
                  <a:ext uri="{0D108BD9-81ED-4DB2-BD59-A6C34878D82A}">
                    <a16:rowId xmlns:a16="http://schemas.microsoft.com/office/drawing/2014/main" val="3089173922"/>
                  </a:ext>
                </a:extLst>
              </a:tr>
              <a:tr h="582298">
                <a:tc>
                  <a:txBody>
                    <a:bodyPr/>
                    <a:lstStyle/>
                    <a:p>
                      <a:pPr lvl="0" algn="r">
                        <a:buNone/>
                      </a:pPr>
                      <a:r>
                        <a:rPr lang="en-US" sz="800" b="0">
                          <a:solidFill>
                            <a:schemeClr val="bg2">
                              <a:lumMod val="50000"/>
                            </a:schemeClr>
                          </a:solidFill>
                          <a:latin typeface="Century Gothic"/>
                        </a:rPr>
                        <a:t>3</a:t>
                      </a:r>
                    </a:p>
                  </a:txBody>
                  <a:tcPr marL="0" marR="0" marT="0" marB="0" anchor="ctr">
                    <a:lnL w="0">
                      <a:noFill/>
                    </a:lnL>
                    <a:lnR w="0">
                      <a:noFill/>
                    </a:lnR>
                    <a:lnT w="0">
                      <a:noFill/>
                    </a:lnT>
                    <a:lnB w="0">
                      <a:noFill/>
                    </a:lnB>
                    <a:noFill/>
                  </a:tcPr>
                </a:tc>
                <a:extLst>
                  <a:ext uri="{0D108BD9-81ED-4DB2-BD59-A6C34878D82A}">
                    <a16:rowId xmlns:a16="http://schemas.microsoft.com/office/drawing/2014/main" val="2363277221"/>
                  </a:ext>
                </a:extLst>
              </a:tr>
              <a:tr h="582298">
                <a:tc>
                  <a:txBody>
                    <a:bodyPr/>
                    <a:lstStyle/>
                    <a:p>
                      <a:pPr lvl="0" algn="r">
                        <a:buNone/>
                      </a:pPr>
                      <a:r>
                        <a:rPr lang="en-US" sz="800" b="0">
                          <a:solidFill>
                            <a:schemeClr val="bg2">
                              <a:lumMod val="50000"/>
                            </a:schemeClr>
                          </a:solidFill>
                          <a:latin typeface="Century Gothic"/>
                        </a:rPr>
                        <a:t>2</a:t>
                      </a:r>
                    </a:p>
                  </a:txBody>
                  <a:tcPr marL="0" marR="0" marT="0" marB="0" anchor="ctr">
                    <a:lnL w="0">
                      <a:noFill/>
                    </a:lnL>
                    <a:lnR w="0">
                      <a:noFill/>
                    </a:lnR>
                    <a:lnT w="0">
                      <a:noFill/>
                    </a:lnT>
                    <a:lnB w="0">
                      <a:noFill/>
                    </a:lnB>
                    <a:noFill/>
                  </a:tcPr>
                </a:tc>
                <a:extLst>
                  <a:ext uri="{0D108BD9-81ED-4DB2-BD59-A6C34878D82A}">
                    <a16:rowId xmlns:a16="http://schemas.microsoft.com/office/drawing/2014/main" val="1944906827"/>
                  </a:ext>
                </a:extLst>
              </a:tr>
              <a:tr h="582298">
                <a:tc>
                  <a:txBody>
                    <a:bodyPr/>
                    <a:lstStyle/>
                    <a:p>
                      <a:pPr lvl="0" algn="r">
                        <a:buNone/>
                      </a:pPr>
                      <a:r>
                        <a:rPr lang="en-US" sz="800" b="0">
                          <a:solidFill>
                            <a:schemeClr val="bg2">
                              <a:lumMod val="50000"/>
                            </a:schemeClr>
                          </a:solidFill>
                          <a:latin typeface="Century Gothic"/>
                        </a:rPr>
                        <a:t>1</a:t>
                      </a:r>
                    </a:p>
                  </a:txBody>
                  <a:tcPr marL="0" marR="0" marT="0" marB="0" anchor="ctr">
                    <a:lnL w="0">
                      <a:noFill/>
                    </a:lnL>
                    <a:lnR w="0">
                      <a:noFill/>
                    </a:lnR>
                    <a:lnT w="0">
                      <a:noFill/>
                    </a:lnT>
                    <a:lnB w="0">
                      <a:noFill/>
                    </a:lnB>
                    <a:noFill/>
                  </a:tcPr>
                </a:tc>
                <a:extLst>
                  <a:ext uri="{0D108BD9-81ED-4DB2-BD59-A6C34878D82A}">
                    <a16:rowId xmlns:a16="http://schemas.microsoft.com/office/drawing/2014/main" val="325316915"/>
                  </a:ext>
                </a:extLst>
              </a:tr>
              <a:tr h="582298">
                <a:tc>
                  <a:txBody>
                    <a:bodyPr/>
                    <a:lstStyle/>
                    <a:p>
                      <a:pPr lvl="0" algn="r">
                        <a:buNone/>
                      </a:pPr>
                      <a:r>
                        <a:rPr lang="en-US" sz="800" b="0">
                          <a:solidFill>
                            <a:schemeClr val="bg2">
                              <a:lumMod val="50000"/>
                            </a:schemeClr>
                          </a:solidFill>
                          <a:latin typeface="Century Gothic"/>
                        </a:rPr>
                        <a:t>0</a:t>
                      </a:r>
                    </a:p>
                  </a:txBody>
                  <a:tcPr marL="0" marR="0" marT="0" marB="0" anchor="ctr">
                    <a:lnL w="0">
                      <a:noFill/>
                    </a:lnL>
                    <a:lnR w="0">
                      <a:noFill/>
                    </a:lnR>
                    <a:lnT w="0">
                      <a:noFill/>
                    </a:lnT>
                    <a:lnB w="0">
                      <a:noFill/>
                    </a:lnB>
                    <a:noFill/>
                  </a:tcPr>
                </a:tc>
                <a:extLst>
                  <a:ext uri="{0D108BD9-81ED-4DB2-BD59-A6C34878D82A}">
                    <a16:rowId xmlns:a16="http://schemas.microsoft.com/office/drawing/2014/main" val="2772157046"/>
                  </a:ext>
                </a:extLst>
              </a:tr>
            </a:tbl>
          </a:graphicData>
        </a:graphic>
      </p:graphicFrame>
      <p:pic>
        <p:nvPicPr>
          <p:cNvPr id="6" name="Picture 5" descr="A graph with numbers and lines&#10;&#10;Description automatically generated">
            <a:extLst>
              <a:ext uri="{FF2B5EF4-FFF2-40B4-BE49-F238E27FC236}">
                <a16:creationId xmlns:a16="http://schemas.microsoft.com/office/drawing/2014/main" id="{ACDA6BF8-4FCC-11E0-0AAA-0BD133240688}"/>
              </a:ext>
            </a:extLst>
          </p:cNvPr>
          <p:cNvPicPr>
            <a:picLocks noChangeAspect="1"/>
          </p:cNvPicPr>
          <p:nvPr/>
        </p:nvPicPr>
        <p:blipFill rotWithShape="1">
          <a:blip r:embed="rId4"/>
          <a:srcRect l="7545" t="8463" r="24757" b="12657"/>
          <a:stretch/>
        </p:blipFill>
        <p:spPr>
          <a:xfrm>
            <a:off x="669257" y="2177650"/>
            <a:ext cx="5024459" cy="3235322"/>
          </a:xfrm>
          <a:prstGeom prst="rect">
            <a:avLst/>
          </a:prstGeom>
        </p:spPr>
      </p:pic>
      <p:graphicFrame>
        <p:nvGraphicFramePr>
          <p:cNvPr id="17" name="Table 16">
            <a:extLst>
              <a:ext uri="{FF2B5EF4-FFF2-40B4-BE49-F238E27FC236}">
                <a16:creationId xmlns:a16="http://schemas.microsoft.com/office/drawing/2014/main" id="{E17F2F89-AF03-A225-48E3-710B21AF34EB}"/>
              </a:ext>
            </a:extLst>
          </p:cNvPr>
          <p:cNvGraphicFramePr>
            <a:graphicFrameLocks noGrp="1"/>
          </p:cNvGraphicFramePr>
          <p:nvPr>
            <p:extLst>
              <p:ext uri="{D42A27DB-BD31-4B8C-83A1-F6EECF244321}">
                <p14:modId xmlns:p14="http://schemas.microsoft.com/office/powerpoint/2010/main" val="3305493092"/>
              </p:ext>
            </p:extLst>
          </p:nvPr>
        </p:nvGraphicFramePr>
        <p:xfrm>
          <a:off x="967321" y="2319444"/>
          <a:ext cx="1070256" cy="487680"/>
        </p:xfrm>
        <a:graphic>
          <a:graphicData uri="http://schemas.openxmlformats.org/drawingml/2006/table">
            <a:tbl>
              <a:tblPr firstRow="1" bandRow="1">
                <a:tableStyleId>{5C22544A-7EE6-4342-B048-85BDC9FD1C3A}</a:tableStyleId>
              </a:tblPr>
              <a:tblGrid>
                <a:gridCol w="192353">
                  <a:extLst>
                    <a:ext uri="{9D8B030D-6E8A-4147-A177-3AD203B41FA5}">
                      <a16:colId xmlns:a16="http://schemas.microsoft.com/office/drawing/2014/main" val="1592948550"/>
                    </a:ext>
                  </a:extLst>
                </a:gridCol>
                <a:gridCol w="877903">
                  <a:extLst>
                    <a:ext uri="{9D8B030D-6E8A-4147-A177-3AD203B41FA5}">
                      <a16:colId xmlns:a16="http://schemas.microsoft.com/office/drawing/2014/main" val="3873227486"/>
                    </a:ext>
                  </a:extLst>
                </a:gridCol>
              </a:tblGrid>
              <a:tr h="0">
                <a:tc>
                  <a:txBody>
                    <a:bodyPr/>
                    <a:lstStyle/>
                    <a:p>
                      <a:pPr lvl="0">
                        <a:buNone/>
                      </a:pPr>
                      <a:endParaRPr lang="en-US" sz="600"/>
                    </a:p>
                  </a:txBody>
                  <a:tcPr marL="0" marR="0" marT="0" marB="0">
                    <a:lnL w="0">
                      <a:noFill/>
                    </a:lnL>
                    <a:lnR w="0">
                      <a:noFill/>
                    </a:lnR>
                    <a:lnT w="0">
                      <a:noFill/>
                    </a:lnT>
                    <a:lnB w="12700">
                      <a:solidFill>
                        <a:srgbClr val="A47CA9"/>
                      </a:solidFill>
                    </a:lnB>
                    <a:noFill/>
                  </a:tcPr>
                </a:tc>
                <a:tc rowSpan="2">
                  <a:txBody>
                    <a:bodyPr/>
                    <a:lstStyle/>
                    <a:p>
                      <a:pPr lvl="0">
                        <a:buNone/>
                      </a:pPr>
                      <a:r>
                        <a:rPr lang="en-US" sz="1000" b="0" i="0" u="none" strike="noStrike" noProof="0">
                          <a:solidFill>
                            <a:srgbClr val="000000"/>
                          </a:solidFill>
                          <a:latin typeface="Century Gothic"/>
                        </a:rPr>
                        <a:t>Actual</a:t>
                      </a:r>
                      <a:endParaRPr lang="en-US" sz="1000">
                        <a:latin typeface="Century Gothic"/>
                      </a:endParaRPr>
                    </a:p>
                  </a:txBody>
                  <a:tcPr marL="45720" marR="45720" anchor="ctr">
                    <a:lnL w="0">
                      <a:noFill/>
                    </a:lnL>
                    <a:lnR w="0">
                      <a:noFill/>
                    </a:lnR>
                    <a:lnT w="0">
                      <a:noFill/>
                    </a:lnT>
                    <a:lnB w="0">
                      <a:noFill/>
                    </a:lnB>
                    <a:noFill/>
                  </a:tcPr>
                </a:tc>
                <a:extLst>
                  <a:ext uri="{0D108BD9-81ED-4DB2-BD59-A6C34878D82A}">
                    <a16:rowId xmlns:a16="http://schemas.microsoft.com/office/drawing/2014/main" val="3103828375"/>
                  </a:ext>
                </a:extLst>
              </a:tr>
              <a:tr h="0">
                <a:tc>
                  <a:txBody>
                    <a:bodyPr/>
                    <a:lstStyle/>
                    <a:p>
                      <a:pPr lvl="0">
                        <a:buNone/>
                      </a:pPr>
                      <a:endParaRPr lang="en-US" sz="600"/>
                    </a:p>
                  </a:txBody>
                  <a:tcPr marL="0" marR="0" marT="0" marB="0">
                    <a:lnL w="0">
                      <a:noFill/>
                    </a:lnL>
                    <a:lnT w="12700">
                      <a:solidFill>
                        <a:srgbClr val="A47CA9"/>
                      </a:solidFill>
                    </a:lnT>
                    <a:lnB w="0">
                      <a:noFill/>
                    </a:lnB>
                    <a:noFill/>
                  </a:tcPr>
                </a:tc>
                <a:tc vMerge="1">
                  <a:txBody>
                    <a:bodyPr/>
                    <a:lstStyle/>
                    <a:p>
                      <a:endParaRPr lang="en-US"/>
                    </a:p>
                  </a:txBody>
                  <a:tcPr/>
                </a:tc>
                <a:extLst>
                  <a:ext uri="{0D108BD9-81ED-4DB2-BD59-A6C34878D82A}">
                    <a16:rowId xmlns:a16="http://schemas.microsoft.com/office/drawing/2014/main" val="2125182407"/>
                  </a:ext>
                </a:extLst>
              </a:tr>
              <a:tr h="0">
                <a:tc>
                  <a:txBody>
                    <a:bodyPr/>
                    <a:lstStyle/>
                    <a:p>
                      <a:endParaRPr lang="en-US" sz="600"/>
                    </a:p>
                  </a:txBody>
                  <a:tcPr marL="0" marR="0" marT="0" marB="0">
                    <a:lnL w="0">
                      <a:noFill/>
                    </a:lnL>
                    <a:lnR w="0">
                      <a:noFill/>
                    </a:lnR>
                    <a:lnT w="0">
                      <a:noFill/>
                    </a:lnT>
                    <a:lnB w="12700">
                      <a:solidFill>
                        <a:srgbClr val="53CE9D"/>
                      </a:solidFill>
                    </a:lnB>
                    <a:noFill/>
                  </a:tcPr>
                </a:tc>
                <a:tc rowSpan="2">
                  <a:txBody>
                    <a:bodyPr/>
                    <a:lstStyle/>
                    <a:p>
                      <a:pPr lvl="0">
                        <a:buNone/>
                      </a:pPr>
                      <a:r>
                        <a:rPr lang="en-US" sz="1000">
                          <a:latin typeface="Century Gothic"/>
                        </a:rPr>
                        <a:t>Predicted</a:t>
                      </a:r>
                    </a:p>
                  </a:txBody>
                  <a:tcPr marL="45720" marR="45720" anchor="ctr">
                    <a:lnL w="0">
                      <a:noFill/>
                    </a:lnL>
                    <a:lnR w="0">
                      <a:noFill/>
                    </a:lnR>
                    <a:lnT w="0">
                      <a:noFill/>
                    </a:lnT>
                    <a:lnB w="0">
                      <a:noFill/>
                    </a:lnB>
                    <a:noFill/>
                  </a:tcPr>
                </a:tc>
                <a:extLst>
                  <a:ext uri="{0D108BD9-81ED-4DB2-BD59-A6C34878D82A}">
                    <a16:rowId xmlns:a16="http://schemas.microsoft.com/office/drawing/2014/main" val="2219337868"/>
                  </a:ext>
                </a:extLst>
              </a:tr>
              <a:tr h="0">
                <a:tc>
                  <a:txBody>
                    <a:bodyPr/>
                    <a:lstStyle/>
                    <a:p>
                      <a:endParaRPr lang="en-US" sz="600"/>
                    </a:p>
                  </a:txBody>
                  <a:tcPr marL="0" marR="0" marT="0" marB="0">
                    <a:lnL w="0">
                      <a:noFill/>
                    </a:lnL>
                    <a:lnT w="12700">
                      <a:solidFill>
                        <a:srgbClr val="53CE9D"/>
                      </a:solidFill>
                    </a:lnT>
                    <a:lnB w="0">
                      <a:noFill/>
                    </a:lnB>
                    <a:noFill/>
                  </a:tcPr>
                </a:tc>
                <a:tc vMerge="1">
                  <a:txBody>
                    <a:bodyPr/>
                    <a:lstStyle/>
                    <a:p>
                      <a:endParaRPr lang="en-US"/>
                    </a:p>
                  </a:txBody>
                  <a:tcPr/>
                </a:tc>
                <a:extLst>
                  <a:ext uri="{0D108BD9-81ED-4DB2-BD59-A6C34878D82A}">
                    <a16:rowId xmlns:a16="http://schemas.microsoft.com/office/drawing/2014/main" val="3012278679"/>
                  </a:ext>
                </a:extLst>
              </a:tr>
            </a:tbl>
          </a:graphicData>
        </a:graphic>
      </p:graphicFrame>
      <p:sp>
        <p:nvSpPr>
          <p:cNvPr id="19" name="Rectangle 18">
            <a:extLst>
              <a:ext uri="{FF2B5EF4-FFF2-40B4-BE49-F238E27FC236}">
                <a16:creationId xmlns:a16="http://schemas.microsoft.com/office/drawing/2014/main" id="{34000D3C-7B30-C34D-F74A-C1C256778C0D}"/>
              </a:ext>
            </a:extLst>
          </p:cNvPr>
          <p:cNvSpPr/>
          <p:nvPr/>
        </p:nvSpPr>
        <p:spPr>
          <a:xfrm>
            <a:off x="907613" y="2348630"/>
            <a:ext cx="970767" cy="438410"/>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lumMod val="75000"/>
                  <a:lumOff val="25000"/>
                </a:schemeClr>
              </a:solidFill>
              <a:latin typeface="Century Gothic"/>
            </a:endParaRPr>
          </a:p>
        </p:txBody>
      </p:sp>
      <p:pic>
        <p:nvPicPr>
          <p:cNvPr id="3" name="Picture 2">
            <a:extLst>
              <a:ext uri="{FF2B5EF4-FFF2-40B4-BE49-F238E27FC236}">
                <a16:creationId xmlns:a16="http://schemas.microsoft.com/office/drawing/2014/main" id="{BCC09854-0FBD-A08B-1352-4C56E11CD653}"/>
              </a:ext>
            </a:extLst>
          </p:cNvPr>
          <p:cNvPicPr>
            <a:picLocks noChangeAspect="1"/>
          </p:cNvPicPr>
          <p:nvPr/>
        </p:nvPicPr>
        <p:blipFill rotWithShape="1">
          <a:blip r:embed="rId5"/>
          <a:srcRect l="10523" t="8799" r="23598" b="12567"/>
          <a:stretch/>
        </p:blipFill>
        <p:spPr>
          <a:xfrm>
            <a:off x="6584958" y="2177650"/>
            <a:ext cx="5051576" cy="3273702"/>
          </a:xfrm>
          <a:prstGeom prst="rect">
            <a:avLst/>
          </a:prstGeom>
        </p:spPr>
      </p:pic>
      <p:sp>
        <p:nvSpPr>
          <p:cNvPr id="16" name="TextBox 15">
            <a:extLst>
              <a:ext uri="{FF2B5EF4-FFF2-40B4-BE49-F238E27FC236}">
                <a16:creationId xmlns:a16="http://schemas.microsoft.com/office/drawing/2014/main" id="{F33B1E06-0DE1-E377-909A-94F301798C91}"/>
              </a:ext>
            </a:extLst>
          </p:cNvPr>
          <p:cNvSpPr txBox="1"/>
          <p:nvPr/>
        </p:nvSpPr>
        <p:spPr>
          <a:xfrm>
            <a:off x="6581479" y="1529307"/>
            <a:ext cx="50482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AE Index (1-hr Predicted vs. Actual)</a:t>
            </a:r>
          </a:p>
        </p:txBody>
      </p:sp>
      <p:sp>
        <p:nvSpPr>
          <p:cNvPr id="20" name="TextBox 19">
            <a:extLst>
              <a:ext uri="{FF2B5EF4-FFF2-40B4-BE49-F238E27FC236}">
                <a16:creationId xmlns:a16="http://schemas.microsoft.com/office/drawing/2014/main" id="{7022D8B2-DB53-EEEF-80BD-409EB47B16CB}"/>
              </a:ext>
            </a:extLst>
          </p:cNvPr>
          <p:cNvSpPr txBox="1"/>
          <p:nvPr/>
        </p:nvSpPr>
        <p:spPr>
          <a:xfrm>
            <a:off x="6580174" y="1923352"/>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January 2019</a:t>
            </a:r>
          </a:p>
        </p:txBody>
      </p:sp>
      <p:sp>
        <p:nvSpPr>
          <p:cNvPr id="21" name="TextBox 20">
            <a:extLst>
              <a:ext uri="{FF2B5EF4-FFF2-40B4-BE49-F238E27FC236}">
                <a16:creationId xmlns:a16="http://schemas.microsoft.com/office/drawing/2014/main" id="{D3887CAD-5EC8-FA78-F79B-E2EC3ADCB024}"/>
              </a:ext>
            </a:extLst>
          </p:cNvPr>
          <p:cNvSpPr txBox="1"/>
          <p:nvPr/>
        </p:nvSpPr>
        <p:spPr>
          <a:xfrm>
            <a:off x="6577093" y="5603491"/>
            <a:ext cx="505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rPr>
              <a:t>Day of the Month</a:t>
            </a:r>
          </a:p>
        </p:txBody>
      </p:sp>
      <p:sp>
        <p:nvSpPr>
          <p:cNvPr id="23" name="TextBox 22">
            <a:extLst>
              <a:ext uri="{FF2B5EF4-FFF2-40B4-BE49-F238E27FC236}">
                <a16:creationId xmlns:a16="http://schemas.microsoft.com/office/drawing/2014/main" id="{56156ADB-6F2C-8A51-3798-5082B75C5B81}"/>
              </a:ext>
            </a:extLst>
          </p:cNvPr>
          <p:cNvSpPr txBox="1"/>
          <p:nvPr/>
        </p:nvSpPr>
        <p:spPr>
          <a:xfrm rot="-5400000">
            <a:off x="4629962" y="3680100"/>
            <a:ext cx="32384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Century Gothic"/>
              </a:rPr>
              <a:t>AE Index (</a:t>
            </a:r>
            <a:r>
              <a:rPr lang="en-US" sz="1100" err="1">
                <a:solidFill>
                  <a:schemeClr val="tx1">
                    <a:lumMod val="75000"/>
                    <a:lumOff val="25000"/>
                  </a:schemeClr>
                </a:solidFill>
                <a:latin typeface="Century Gothic"/>
              </a:rPr>
              <a:t>nT</a:t>
            </a:r>
            <a:r>
              <a:rPr lang="en-US" sz="1100">
                <a:solidFill>
                  <a:schemeClr val="tx1">
                    <a:lumMod val="75000"/>
                    <a:lumOff val="25000"/>
                  </a:schemeClr>
                </a:solidFill>
                <a:latin typeface="Century Gothic"/>
              </a:rPr>
              <a:t>)</a:t>
            </a:r>
          </a:p>
        </p:txBody>
      </p:sp>
      <p:graphicFrame>
        <p:nvGraphicFramePr>
          <p:cNvPr id="24" name="Table 23">
            <a:extLst>
              <a:ext uri="{FF2B5EF4-FFF2-40B4-BE49-F238E27FC236}">
                <a16:creationId xmlns:a16="http://schemas.microsoft.com/office/drawing/2014/main" id="{29FC579F-25C0-9023-EA12-3FDCAF4B1BD0}"/>
              </a:ext>
            </a:extLst>
          </p:cNvPr>
          <p:cNvGraphicFramePr>
            <a:graphicFrameLocks noGrp="1"/>
          </p:cNvGraphicFramePr>
          <p:nvPr>
            <p:extLst>
              <p:ext uri="{D42A27DB-BD31-4B8C-83A1-F6EECF244321}">
                <p14:modId xmlns:p14="http://schemas.microsoft.com/office/powerpoint/2010/main" val="72882937"/>
              </p:ext>
            </p:extLst>
          </p:nvPr>
        </p:nvGraphicFramePr>
        <p:xfrm>
          <a:off x="6716526" y="5497840"/>
          <a:ext cx="4773039" cy="255981"/>
        </p:xfrm>
        <a:graphic>
          <a:graphicData uri="http://schemas.openxmlformats.org/drawingml/2006/table">
            <a:tbl>
              <a:tblPr firstRow="1" bandRow="1">
                <a:tableStyleId>{5C22544A-7EE6-4342-B048-85BDC9FD1C3A}</a:tableStyleId>
              </a:tblPr>
              <a:tblGrid>
                <a:gridCol w="153969">
                  <a:extLst>
                    <a:ext uri="{9D8B030D-6E8A-4147-A177-3AD203B41FA5}">
                      <a16:colId xmlns:a16="http://schemas.microsoft.com/office/drawing/2014/main" val="3390338979"/>
                    </a:ext>
                  </a:extLst>
                </a:gridCol>
                <a:gridCol w="153969">
                  <a:extLst>
                    <a:ext uri="{9D8B030D-6E8A-4147-A177-3AD203B41FA5}">
                      <a16:colId xmlns:a16="http://schemas.microsoft.com/office/drawing/2014/main" val="3648029804"/>
                    </a:ext>
                  </a:extLst>
                </a:gridCol>
                <a:gridCol w="153969">
                  <a:extLst>
                    <a:ext uri="{9D8B030D-6E8A-4147-A177-3AD203B41FA5}">
                      <a16:colId xmlns:a16="http://schemas.microsoft.com/office/drawing/2014/main" val="3037322714"/>
                    </a:ext>
                  </a:extLst>
                </a:gridCol>
                <a:gridCol w="153969">
                  <a:extLst>
                    <a:ext uri="{9D8B030D-6E8A-4147-A177-3AD203B41FA5}">
                      <a16:colId xmlns:a16="http://schemas.microsoft.com/office/drawing/2014/main" val="1916855829"/>
                    </a:ext>
                  </a:extLst>
                </a:gridCol>
                <a:gridCol w="153969">
                  <a:extLst>
                    <a:ext uri="{9D8B030D-6E8A-4147-A177-3AD203B41FA5}">
                      <a16:colId xmlns:a16="http://schemas.microsoft.com/office/drawing/2014/main" val="2291107530"/>
                    </a:ext>
                  </a:extLst>
                </a:gridCol>
                <a:gridCol w="153969">
                  <a:extLst>
                    <a:ext uri="{9D8B030D-6E8A-4147-A177-3AD203B41FA5}">
                      <a16:colId xmlns:a16="http://schemas.microsoft.com/office/drawing/2014/main" val="112210230"/>
                    </a:ext>
                  </a:extLst>
                </a:gridCol>
                <a:gridCol w="153969">
                  <a:extLst>
                    <a:ext uri="{9D8B030D-6E8A-4147-A177-3AD203B41FA5}">
                      <a16:colId xmlns:a16="http://schemas.microsoft.com/office/drawing/2014/main" val="1454339648"/>
                    </a:ext>
                  </a:extLst>
                </a:gridCol>
                <a:gridCol w="153969">
                  <a:extLst>
                    <a:ext uri="{9D8B030D-6E8A-4147-A177-3AD203B41FA5}">
                      <a16:colId xmlns:a16="http://schemas.microsoft.com/office/drawing/2014/main" val="4135838582"/>
                    </a:ext>
                  </a:extLst>
                </a:gridCol>
                <a:gridCol w="153969">
                  <a:extLst>
                    <a:ext uri="{9D8B030D-6E8A-4147-A177-3AD203B41FA5}">
                      <a16:colId xmlns:a16="http://schemas.microsoft.com/office/drawing/2014/main" val="2757591487"/>
                    </a:ext>
                  </a:extLst>
                </a:gridCol>
                <a:gridCol w="153969">
                  <a:extLst>
                    <a:ext uri="{9D8B030D-6E8A-4147-A177-3AD203B41FA5}">
                      <a16:colId xmlns:a16="http://schemas.microsoft.com/office/drawing/2014/main" val="853242847"/>
                    </a:ext>
                  </a:extLst>
                </a:gridCol>
                <a:gridCol w="153969">
                  <a:extLst>
                    <a:ext uri="{9D8B030D-6E8A-4147-A177-3AD203B41FA5}">
                      <a16:colId xmlns:a16="http://schemas.microsoft.com/office/drawing/2014/main" val="1056499947"/>
                    </a:ext>
                  </a:extLst>
                </a:gridCol>
                <a:gridCol w="153969">
                  <a:extLst>
                    <a:ext uri="{9D8B030D-6E8A-4147-A177-3AD203B41FA5}">
                      <a16:colId xmlns:a16="http://schemas.microsoft.com/office/drawing/2014/main" val="1426064563"/>
                    </a:ext>
                  </a:extLst>
                </a:gridCol>
                <a:gridCol w="153969">
                  <a:extLst>
                    <a:ext uri="{9D8B030D-6E8A-4147-A177-3AD203B41FA5}">
                      <a16:colId xmlns:a16="http://schemas.microsoft.com/office/drawing/2014/main" val="712507025"/>
                    </a:ext>
                  </a:extLst>
                </a:gridCol>
                <a:gridCol w="153969">
                  <a:extLst>
                    <a:ext uri="{9D8B030D-6E8A-4147-A177-3AD203B41FA5}">
                      <a16:colId xmlns:a16="http://schemas.microsoft.com/office/drawing/2014/main" val="3265999870"/>
                    </a:ext>
                  </a:extLst>
                </a:gridCol>
                <a:gridCol w="153969">
                  <a:extLst>
                    <a:ext uri="{9D8B030D-6E8A-4147-A177-3AD203B41FA5}">
                      <a16:colId xmlns:a16="http://schemas.microsoft.com/office/drawing/2014/main" val="3816347682"/>
                    </a:ext>
                  </a:extLst>
                </a:gridCol>
                <a:gridCol w="153969">
                  <a:extLst>
                    <a:ext uri="{9D8B030D-6E8A-4147-A177-3AD203B41FA5}">
                      <a16:colId xmlns:a16="http://schemas.microsoft.com/office/drawing/2014/main" val="1324167779"/>
                    </a:ext>
                  </a:extLst>
                </a:gridCol>
                <a:gridCol w="153969">
                  <a:extLst>
                    <a:ext uri="{9D8B030D-6E8A-4147-A177-3AD203B41FA5}">
                      <a16:colId xmlns:a16="http://schemas.microsoft.com/office/drawing/2014/main" val="834327971"/>
                    </a:ext>
                  </a:extLst>
                </a:gridCol>
                <a:gridCol w="153969">
                  <a:extLst>
                    <a:ext uri="{9D8B030D-6E8A-4147-A177-3AD203B41FA5}">
                      <a16:colId xmlns:a16="http://schemas.microsoft.com/office/drawing/2014/main" val="2461231638"/>
                    </a:ext>
                  </a:extLst>
                </a:gridCol>
                <a:gridCol w="153969">
                  <a:extLst>
                    <a:ext uri="{9D8B030D-6E8A-4147-A177-3AD203B41FA5}">
                      <a16:colId xmlns:a16="http://schemas.microsoft.com/office/drawing/2014/main" val="1993478222"/>
                    </a:ext>
                  </a:extLst>
                </a:gridCol>
                <a:gridCol w="153969">
                  <a:extLst>
                    <a:ext uri="{9D8B030D-6E8A-4147-A177-3AD203B41FA5}">
                      <a16:colId xmlns:a16="http://schemas.microsoft.com/office/drawing/2014/main" val="4020501101"/>
                    </a:ext>
                  </a:extLst>
                </a:gridCol>
                <a:gridCol w="153969">
                  <a:extLst>
                    <a:ext uri="{9D8B030D-6E8A-4147-A177-3AD203B41FA5}">
                      <a16:colId xmlns:a16="http://schemas.microsoft.com/office/drawing/2014/main" val="656709395"/>
                    </a:ext>
                  </a:extLst>
                </a:gridCol>
                <a:gridCol w="153969">
                  <a:extLst>
                    <a:ext uri="{9D8B030D-6E8A-4147-A177-3AD203B41FA5}">
                      <a16:colId xmlns:a16="http://schemas.microsoft.com/office/drawing/2014/main" val="630863588"/>
                    </a:ext>
                  </a:extLst>
                </a:gridCol>
                <a:gridCol w="153969">
                  <a:extLst>
                    <a:ext uri="{9D8B030D-6E8A-4147-A177-3AD203B41FA5}">
                      <a16:colId xmlns:a16="http://schemas.microsoft.com/office/drawing/2014/main" val="3753441849"/>
                    </a:ext>
                  </a:extLst>
                </a:gridCol>
                <a:gridCol w="153969">
                  <a:extLst>
                    <a:ext uri="{9D8B030D-6E8A-4147-A177-3AD203B41FA5}">
                      <a16:colId xmlns:a16="http://schemas.microsoft.com/office/drawing/2014/main" val="4072032278"/>
                    </a:ext>
                  </a:extLst>
                </a:gridCol>
                <a:gridCol w="153969">
                  <a:extLst>
                    <a:ext uri="{9D8B030D-6E8A-4147-A177-3AD203B41FA5}">
                      <a16:colId xmlns:a16="http://schemas.microsoft.com/office/drawing/2014/main" val="2461906397"/>
                    </a:ext>
                  </a:extLst>
                </a:gridCol>
                <a:gridCol w="153969">
                  <a:extLst>
                    <a:ext uri="{9D8B030D-6E8A-4147-A177-3AD203B41FA5}">
                      <a16:colId xmlns:a16="http://schemas.microsoft.com/office/drawing/2014/main" val="831389290"/>
                    </a:ext>
                  </a:extLst>
                </a:gridCol>
                <a:gridCol w="153969">
                  <a:extLst>
                    <a:ext uri="{9D8B030D-6E8A-4147-A177-3AD203B41FA5}">
                      <a16:colId xmlns:a16="http://schemas.microsoft.com/office/drawing/2014/main" val="603476300"/>
                    </a:ext>
                  </a:extLst>
                </a:gridCol>
                <a:gridCol w="153969">
                  <a:extLst>
                    <a:ext uri="{9D8B030D-6E8A-4147-A177-3AD203B41FA5}">
                      <a16:colId xmlns:a16="http://schemas.microsoft.com/office/drawing/2014/main" val="2117340389"/>
                    </a:ext>
                  </a:extLst>
                </a:gridCol>
                <a:gridCol w="153969">
                  <a:extLst>
                    <a:ext uri="{9D8B030D-6E8A-4147-A177-3AD203B41FA5}">
                      <a16:colId xmlns:a16="http://schemas.microsoft.com/office/drawing/2014/main" val="2204593013"/>
                    </a:ext>
                  </a:extLst>
                </a:gridCol>
                <a:gridCol w="153969">
                  <a:extLst>
                    <a:ext uri="{9D8B030D-6E8A-4147-A177-3AD203B41FA5}">
                      <a16:colId xmlns:a16="http://schemas.microsoft.com/office/drawing/2014/main" val="553789043"/>
                    </a:ext>
                  </a:extLst>
                </a:gridCol>
                <a:gridCol w="153969">
                  <a:extLst>
                    <a:ext uri="{9D8B030D-6E8A-4147-A177-3AD203B41FA5}">
                      <a16:colId xmlns:a16="http://schemas.microsoft.com/office/drawing/2014/main" val="1874931680"/>
                    </a:ext>
                  </a:extLst>
                </a:gridCol>
              </a:tblGrid>
              <a:tr h="255981">
                <a:tc>
                  <a:txBody>
                    <a:bodyPr/>
                    <a:lstStyle/>
                    <a:p>
                      <a:pPr algn="ctr"/>
                      <a:r>
                        <a:rPr lang="en-US" sz="600" b="0">
                          <a:solidFill>
                            <a:schemeClr val="bg2">
                              <a:lumMod val="50000"/>
                            </a:schemeClr>
                          </a:solidFill>
                          <a:latin typeface="Century Gothic"/>
                        </a:rPr>
                        <a:t>1</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2</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3</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4</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5</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6</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7</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8</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9</a:t>
                      </a:r>
                    </a:p>
                  </a:txBody>
                  <a:tcPr marL="0" marR="0" marT="0" marB="0">
                    <a:lnL w="0">
                      <a:noFill/>
                    </a:lnL>
                    <a:lnR w="0">
                      <a:noFill/>
                    </a:lnR>
                    <a:lnT w="0">
                      <a:noFill/>
                    </a:lnT>
                    <a:lnB w="0">
                      <a:noFill/>
                    </a:lnB>
                    <a:noFill/>
                  </a:tcPr>
                </a:tc>
                <a:tc>
                  <a:txBody>
                    <a:bodyPr/>
                    <a:lstStyle/>
                    <a:p>
                      <a:pPr algn="ctr"/>
                      <a:r>
                        <a:rPr lang="en-US" sz="600" b="0">
                          <a:solidFill>
                            <a:schemeClr val="bg2">
                              <a:lumMod val="50000"/>
                            </a:schemeClr>
                          </a:solidFill>
                          <a:latin typeface="Century Gothic"/>
                        </a:rPr>
                        <a:t>10</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11</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12</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13</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14</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15</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16</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17</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18</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19</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20</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21</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22</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23</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24</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25</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26</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27</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28</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29</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30</a:t>
                      </a:r>
                    </a:p>
                  </a:txBody>
                  <a:tcPr marL="0" marR="0" marT="0" marB="0">
                    <a:lnL w="0">
                      <a:noFill/>
                    </a:lnL>
                    <a:lnR w="0">
                      <a:noFill/>
                    </a:lnR>
                    <a:lnT w="0">
                      <a:noFill/>
                    </a:lnT>
                    <a:lnB w="0">
                      <a:noFill/>
                    </a:lnB>
                    <a:noFill/>
                  </a:tcPr>
                </a:tc>
                <a:tc>
                  <a:txBody>
                    <a:bodyPr/>
                    <a:lstStyle/>
                    <a:p>
                      <a:pPr lvl="0" algn="ctr">
                        <a:buNone/>
                      </a:pPr>
                      <a:r>
                        <a:rPr lang="en-US" sz="600" b="0">
                          <a:solidFill>
                            <a:schemeClr val="bg2">
                              <a:lumMod val="50000"/>
                            </a:schemeClr>
                          </a:solidFill>
                          <a:latin typeface="Century Gothic"/>
                        </a:rPr>
                        <a:t>31</a:t>
                      </a:r>
                    </a:p>
                  </a:txBody>
                  <a:tcPr marL="0" marR="0" marT="0" marB="0">
                    <a:lnL w="0">
                      <a:noFill/>
                    </a:lnL>
                    <a:lnR w="0">
                      <a:noFill/>
                    </a:lnR>
                    <a:lnT w="0">
                      <a:noFill/>
                    </a:lnT>
                    <a:lnB w="0">
                      <a:noFill/>
                    </a:lnB>
                    <a:noFill/>
                  </a:tcPr>
                </a:tc>
                <a:extLst>
                  <a:ext uri="{0D108BD9-81ED-4DB2-BD59-A6C34878D82A}">
                    <a16:rowId xmlns:a16="http://schemas.microsoft.com/office/drawing/2014/main" val="2100059994"/>
                  </a:ext>
                </a:extLst>
              </a:tr>
            </a:tbl>
          </a:graphicData>
        </a:graphic>
      </p:graphicFrame>
      <p:graphicFrame>
        <p:nvGraphicFramePr>
          <p:cNvPr id="27" name="Table 26">
            <a:extLst>
              <a:ext uri="{FF2B5EF4-FFF2-40B4-BE49-F238E27FC236}">
                <a16:creationId xmlns:a16="http://schemas.microsoft.com/office/drawing/2014/main" id="{728128C7-6F06-17E1-5E70-6D30631A5F91}"/>
              </a:ext>
            </a:extLst>
          </p:cNvPr>
          <p:cNvGraphicFramePr>
            <a:graphicFrameLocks noGrp="1"/>
          </p:cNvGraphicFramePr>
          <p:nvPr>
            <p:extLst>
              <p:ext uri="{D42A27DB-BD31-4B8C-83A1-F6EECF244321}">
                <p14:modId xmlns:p14="http://schemas.microsoft.com/office/powerpoint/2010/main" val="3635805540"/>
              </p:ext>
            </p:extLst>
          </p:nvPr>
        </p:nvGraphicFramePr>
        <p:xfrm>
          <a:off x="6211701" y="1844050"/>
          <a:ext cx="337185" cy="3969720"/>
        </p:xfrm>
        <a:graphic>
          <a:graphicData uri="http://schemas.openxmlformats.org/drawingml/2006/table">
            <a:tbl>
              <a:tblPr bandRow="1">
                <a:tableStyleId>{5C22544A-7EE6-4342-B048-85BDC9FD1C3A}</a:tableStyleId>
              </a:tblPr>
              <a:tblGrid>
                <a:gridCol w="337185">
                  <a:extLst>
                    <a:ext uri="{9D8B030D-6E8A-4147-A177-3AD203B41FA5}">
                      <a16:colId xmlns:a16="http://schemas.microsoft.com/office/drawing/2014/main" val="2581439914"/>
                    </a:ext>
                  </a:extLst>
                </a:gridCol>
              </a:tblGrid>
              <a:tr h="992430">
                <a:tc>
                  <a:txBody>
                    <a:bodyPr/>
                    <a:lstStyle/>
                    <a:p>
                      <a:pPr algn="r" rtl="0" fontAlgn="base"/>
                      <a:r>
                        <a:rPr lang="en-US" sz="800">
                          <a:solidFill>
                            <a:srgbClr val="767171"/>
                          </a:solidFill>
                          <a:effectLst/>
                          <a:latin typeface="Century Gothic"/>
                        </a:rPr>
                        <a:t>300</a:t>
                      </a:r>
                      <a:endParaRPr lang="en-US">
                        <a:effectLst/>
                        <a:latin typeface="Century Gothic"/>
                      </a:endParaRP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632546116"/>
                  </a:ext>
                </a:extLst>
              </a:tr>
              <a:tr h="992430">
                <a:tc>
                  <a:txBody>
                    <a:bodyPr/>
                    <a:lstStyle/>
                    <a:p>
                      <a:pPr algn="r" rtl="0" fontAlgn="base"/>
                      <a:r>
                        <a:rPr lang="en-US" sz="800">
                          <a:solidFill>
                            <a:srgbClr val="767171"/>
                          </a:solidFill>
                          <a:effectLst/>
                          <a:latin typeface="Century Gothic"/>
                        </a:rPr>
                        <a:t>200</a:t>
                      </a:r>
                      <a:endParaRPr lang="en-US">
                        <a:effectLst/>
                        <a:latin typeface="Century Gothic"/>
                      </a:endParaRP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217062036"/>
                  </a:ext>
                </a:extLst>
              </a:tr>
              <a:tr h="992430">
                <a:tc>
                  <a:txBody>
                    <a:bodyPr/>
                    <a:lstStyle/>
                    <a:p>
                      <a:pPr algn="r" rtl="0" fontAlgn="base"/>
                      <a:r>
                        <a:rPr lang="en-US" sz="800">
                          <a:solidFill>
                            <a:srgbClr val="767171"/>
                          </a:solidFill>
                          <a:effectLst/>
                          <a:latin typeface="Century Gothic"/>
                        </a:rPr>
                        <a:t>100</a:t>
                      </a:r>
                      <a:endParaRPr lang="en-US">
                        <a:effectLst/>
                        <a:latin typeface="Century Gothic"/>
                      </a:endParaRP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819813890"/>
                  </a:ext>
                </a:extLst>
              </a:tr>
              <a:tr h="992430">
                <a:tc>
                  <a:txBody>
                    <a:bodyPr/>
                    <a:lstStyle/>
                    <a:p>
                      <a:pPr algn="r" rtl="0" fontAlgn="base"/>
                      <a:r>
                        <a:rPr lang="en-US" sz="800">
                          <a:solidFill>
                            <a:srgbClr val="767171"/>
                          </a:solidFill>
                          <a:effectLst/>
                          <a:latin typeface="Century Gothic"/>
                        </a:rPr>
                        <a:t>0</a:t>
                      </a:r>
                      <a:endParaRPr lang="en-US">
                        <a:effectLst/>
                        <a:latin typeface="Century Gothic"/>
                      </a:endParaRP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624557035"/>
                  </a:ext>
                </a:extLst>
              </a:tr>
            </a:tbl>
          </a:graphicData>
        </a:graphic>
      </p:graphicFrame>
      <p:graphicFrame>
        <p:nvGraphicFramePr>
          <p:cNvPr id="29" name="Table 28">
            <a:extLst>
              <a:ext uri="{FF2B5EF4-FFF2-40B4-BE49-F238E27FC236}">
                <a16:creationId xmlns:a16="http://schemas.microsoft.com/office/drawing/2014/main" id="{52EF17E9-23A5-55C7-1979-8F0F44FC3D12}"/>
              </a:ext>
            </a:extLst>
          </p:cNvPr>
          <p:cNvGraphicFramePr>
            <a:graphicFrameLocks noGrp="1"/>
          </p:cNvGraphicFramePr>
          <p:nvPr>
            <p:extLst>
              <p:ext uri="{D42A27DB-BD31-4B8C-83A1-F6EECF244321}">
                <p14:modId xmlns:p14="http://schemas.microsoft.com/office/powerpoint/2010/main" val="511432027"/>
              </p:ext>
            </p:extLst>
          </p:nvPr>
        </p:nvGraphicFramePr>
        <p:xfrm>
          <a:off x="6875528" y="2321360"/>
          <a:ext cx="1070254" cy="487680"/>
        </p:xfrm>
        <a:graphic>
          <a:graphicData uri="http://schemas.openxmlformats.org/drawingml/2006/table">
            <a:tbl>
              <a:tblPr firstRow="1" bandRow="1">
                <a:tableStyleId>{5C22544A-7EE6-4342-B048-85BDC9FD1C3A}</a:tableStyleId>
              </a:tblPr>
              <a:tblGrid>
                <a:gridCol w="163048">
                  <a:extLst>
                    <a:ext uri="{9D8B030D-6E8A-4147-A177-3AD203B41FA5}">
                      <a16:colId xmlns:a16="http://schemas.microsoft.com/office/drawing/2014/main" val="622370709"/>
                    </a:ext>
                  </a:extLst>
                </a:gridCol>
                <a:gridCol w="163048">
                  <a:extLst>
                    <a:ext uri="{9D8B030D-6E8A-4147-A177-3AD203B41FA5}">
                      <a16:colId xmlns:a16="http://schemas.microsoft.com/office/drawing/2014/main" val="1592948550"/>
                    </a:ext>
                  </a:extLst>
                </a:gridCol>
                <a:gridCol w="744158">
                  <a:extLst>
                    <a:ext uri="{9D8B030D-6E8A-4147-A177-3AD203B41FA5}">
                      <a16:colId xmlns:a16="http://schemas.microsoft.com/office/drawing/2014/main" val="3873227486"/>
                    </a:ext>
                  </a:extLst>
                </a:gridCol>
              </a:tblGrid>
              <a:tr h="0">
                <a:tc>
                  <a:txBody>
                    <a:bodyPr/>
                    <a:lstStyle/>
                    <a:p>
                      <a:pPr lvl="0">
                        <a:buNone/>
                      </a:pPr>
                      <a:endParaRPr lang="en-US" sz="600"/>
                    </a:p>
                  </a:txBody>
                  <a:tcPr marL="0" marR="0" marT="0" marB="0">
                    <a:lnL w="0">
                      <a:noFill/>
                    </a:lnL>
                    <a:lnR w="0">
                      <a:noFill/>
                    </a:lnR>
                    <a:lnT w="0">
                      <a:noFill/>
                    </a:lnT>
                    <a:lnB w="12700">
                      <a:solidFill>
                        <a:srgbClr val="A47CA9"/>
                      </a:solidFill>
                    </a:lnB>
                    <a:noFill/>
                  </a:tcPr>
                </a:tc>
                <a:tc>
                  <a:txBody>
                    <a:bodyPr/>
                    <a:lstStyle/>
                    <a:p>
                      <a:pPr lvl="0">
                        <a:buNone/>
                      </a:pPr>
                      <a:endParaRPr lang="en-US" sz="600"/>
                    </a:p>
                  </a:txBody>
                  <a:tcPr marL="0" marR="0" marT="0" marB="0">
                    <a:lnL w="0">
                      <a:noFill/>
                    </a:lnL>
                    <a:lnR w="0">
                      <a:noFill/>
                    </a:lnR>
                    <a:lnT w="0">
                      <a:noFill/>
                    </a:lnT>
                    <a:lnB w="12700">
                      <a:solidFill>
                        <a:srgbClr val="A47CA9"/>
                      </a:solidFill>
                    </a:lnB>
                    <a:noFill/>
                  </a:tcPr>
                </a:tc>
                <a:tc rowSpan="2">
                  <a:txBody>
                    <a:bodyPr/>
                    <a:lstStyle/>
                    <a:p>
                      <a:pPr lvl="0">
                        <a:buNone/>
                      </a:pPr>
                      <a:r>
                        <a:rPr lang="en-US" sz="1000" b="0" i="0" u="none" strike="noStrike" noProof="0">
                          <a:solidFill>
                            <a:srgbClr val="000000"/>
                          </a:solidFill>
                          <a:latin typeface="Century Gothic"/>
                        </a:rPr>
                        <a:t>Actual</a:t>
                      </a:r>
                      <a:endParaRPr lang="en-US" sz="1000">
                        <a:latin typeface="Century Gothic"/>
                      </a:endParaRPr>
                    </a:p>
                  </a:txBody>
                  <a:tcPr marL="45720" marR="45720" anchor="ctr">
                    <a:lnL w="0">
                      <a:noFill/>
                    </a:lnL>
                    <a:lnR w="0">
                      <a:noFill/>
                    </a:lnR>
                    <a:lnT w="0">
                      <a:noFill/>
                    </a:lnT>
                    <a:lnB w="0">
                      <a:noFill/>
                    </a:lnB>
                    <a:noFill/>
                  </a:tcPr>
                </a:tc>
                <a:extLst>
                  <a:ext uri="{0D108BD9-81ED-4DB2-BD59-A6C34878D82A}">
                    <a16:rowId xmlns:a16="http://schemas.microsoft.com/office/drawing/2014/main" val="3103828375"/>
                  </a:ext>
                </a:extLst>
              </a:tr>
              <a:tr h="0">
                <a:tc>
                  <a:txBody>
                    <a:bodyPr/>
                    <a:lstStyle/>
                    <a:p>
                      <a:pPr lvl="0">
                        <a:buNone/>
                      </a:pPr>
                      <a:endParaRPr lang="en-US" sz="600"/>
                    </a:p>
                  </a:txBody>
                  <a:tcPr marL="0" marR="0" marT="0" marB="0">
                    <a:lnL w="0">
                      <a:noFill/>
                    </a:lnL>
                    <a:lnT w="12700">
                      <a:solidFill>
                        <a:srgbClr val="A47CA9"/>
                      </a:solidFill>
                    </a:lnT>
                    <a:lnB w="0">
                      <a:noFill/>
                    </a:lnB>
                    <a:noFill/>
                  </a:tcPr>
                </a:tc>
                <a:tc>
                  <a:txBody>
                    <a:bodyPr/>
                    <a:lstStyle/>
                    <a:p>
                      <a:pPr lvl="0">
                        <a:buNone/>
                      </a:pPr>
                      <a:endParaRPr lang="en-US" sz="600"/>
                    </a:p>
                  </a:txBody>
                  <a:tcPr marL="0" marR="0" marT="0" marB="0">
                    <a:lnT w="12700">
                      <a:solidFill>
                        <a:srgbClr val="A47CA9"/>
                      </a:solidFill>
                    </a:lnT>
                    <a:lnB w="0">
                      <a:noFill/>
                    </a:lnB>
                    <a:noFill/>
                  </a:tcPr>
                </a:tc>
                <a:tc vMerge="1">
                  <a:txBody>
                    <a:bodyPr/>
                    <a:lstStyle/>
                    <a:p>
                      <a:endParaRPr lang="en-US"/>
                    </a:p>
                  </a:txBody>
                  <a:tcPr/>
                </a:tc>
                <a:extLst>
                  <a:ext uri="{0D108BD9-81ED-4DB2-BD59-A6C34878D82A}">
                    <a16:rowId xmlns:a16="http://schemas.microsoft.com/office/drawing/2014/main" val="2125182407"/>
                  </a:ext>
                </a:extLst>
              </a:tr>
              <a:tr h="0">
                <a:tc>
                  <a:txBody>
                    <a:bodyPr/>
                    <a:lstStyle/>
                    <a:p>
                      <a:pPr lvl="0">
                        <a:buNone/>
                      </a:pPr>
                      <a:endParaRPr lang="en-US" sz="600"/>
                    </a:p>
                  </a:txBody>
                  <a:tcPr marL="0" marR="0" marT="0" marB="0">
                    <a:lnL w="0">
                      <a:noFill/>
                    </a:lnL>
                    <a:lnR w="0">
                      <a:noFill/>
                    </a:lnR>
                    <a:lnT w="0">
                      <a:noFill/>
                    </a:lnT>
                    <a:lnB w="12700">
                      <a:solidFill>
                        <a:srgbClr val="53CE9D"/>
                      </a:solidFill>
                    </a:lnB>
                    <a:noFill/>
                  </a:tcPr>
                </a:tc>
                <a:tc>
                  <a:txBody>
                    <a:bodyPr/>
                    <a:lstStyle/>
                    <a:p>
                      <a:endParaRPr lang="en-US" sz="600"/>
                    </a:p>
                  </a:txBody>
                  <a:tcPr marL="0" marR="0" marT="0" marB="0">
                    <a:lnL w="0">
                      <a:noFill/>
                    </a:lnL>
                    <a:lnR w="0">
                      <a:noFill/>
                    </a:lnR>
                    <a:lnT w="0">
                      <a:noFill/>
                    </a:lnT>
                    <a:lnB w="12700">
                      <a:solidFill>
                        <a:srgbClr val="53CE9D"/>
                      </a:solidFill>
                    </a:lnB>
                    <a:noFill/>
                  </a:tcPr>
                </a:tc>
                <a:tc rowSpan="2">
                  <a:txBody>
                    <a:bodyPr/>
                    <a:lstStyle/>
                    <a:p>
                      <a:pPr lvl="0">
                        <a:buNone/>
                      </a:pPr>
                      <a:r>
                        <a:rPr lang="en-US" sz="1000">
                          <a:latin typeface="Century Gothic"/>
                        </a:rPr>
                        <a:t>Predicted</a:t>
                      </a:r>
                    </a:p>
                  </a:txBody>
                  <a:tcPr marL="45720" marR="45720" anchor="ctr">
                    <a:lnL w="0">
                      <a:noFill/>
                    </a:lnL>
                    <a:lnR w="0">
                      <a:noFill/>
                    </a:lnR>
                    <a:lnT w="0">
                      <a:noFill/>
                    </a:lnT>
                    <a:lnB w="0">
                      <a:noFill/>
                    </a:lnB>
                    <a:noFill/>
                  </a:tcPr>
                </a:tc>
                <a:extLst>
                  <a:ext uri="{0D108BD9-81ED-4DB2-BD59-A6C34878D82A}">
                    <a16:rowId xmlns:a16="http://schemas.microsoft.com/office/drawing/2014/main" val="2219337868"/>
                  </a:ext>
                </a:extLst>
              </a:tr>
              <a:tr h="0">
                <a:tc>
                  <a:txBody>
                    <a:bodyPr/>
                    <a:lstStyle/>
                    <a:p>
                      <a:pPr lvl="0">
                        <a:buNone/>
                      </a:pPr>
                      <a:endParaRPr lang="en-US" sz="600"/>
                    </a:p>
                  </a:txBody>
                  <a:tcPr marL="0" marR="0" marT="0" marB="0">
                    <a:lnL w="0">
                      <a:noFill/>
                    </a:lnL>
                    <a:lnT w="12700">
                      <a:solidFill>
                        <a:srgbClr val="53CE9D"/>
                      </a:solidFill>
                    </a:lnT>
                    <a:lnB w="0">
                      <a:noFill/>
                    </a:lnB>
                    <a:noFill/>
                  </a:tcPr>
                </a:tc>
                <a:tc>
                  <a:txBody>
                    <a:bodyPr/>
                    <a:lstStyle/>
                    <a:p>
                      <a:endParaRPr lang="en-US" sz="600"/>
                    </a:p>
                  </a:txBody>
                  <a:tcPr marL="0" marR="0" marT="0" marB="0">
                    <a:lnT w="12700">
                      <a:solidFill>
                        <a:srgbClr val="53CE9D"/>
                      </a:solidFill>
                    </a:lnT>
                    <a:lnB w="0">
                      <a:noFill/>
                    </a:lnB>
                    <a:noFill/>
                  </a:tcPr>
                </a:tc>
                <a:tc vMerge="1">
                  <a:txBody>
                    <a:bodyPr/>
                    <a:lstStyle/>
                    <a:p>
                      <a:endParaRPr lang="en-US"/>
                    </a:p>
                  </a:txBody>
                  <a:tcPr/>
                </a:tc>
                <a:extLst>
                  <a:ext uri="{0D108BD9-81ED-4DB2-BD59-A6C34878D82A}">
                    <a16:rowId xmlns:a16="http://schemas.microsoft.com/office/drawing/2014/main" val="3012278679"/>
                  </a:ext>
                </a:extLst>
              </a:tr>
            </a:tbl>
          </a:graphicData>
        </a:graphic>
      </p:graphicFrame>
      <p:sp>
        <p:nvSpPr>
          <p:cNvPr id="30" name="Rectangle 29">
            <a:extLst>
              <a:ext uri="{FF2B5EF4-FFF2-40B4-BE49-F238E27FC236}">
                <a16:creationId xmlns:a16="http://schemas.microsoft.com/office/drawing/2014/main" id="{29A5D96F-80CF-52F2-073C-B569D430EF09}"/>
              </a:ext>
            </a:extLst>
          </p:cNvPr>
          <p:cNvSpPr/>
          <p:nvPr/>
        </p:nvSpPr>
        <p:spPr>
          <a:xfrm>
            <a:off x="6826258" y="2331495"/>
            <a:ext cx="1070254" cy="438410"/>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 name="Title 10">
            <a:extLst>
              <a:ext uri="{FF2B5EF4-FFF2-40B4-BE49-F238E27FC236}">
                <a16:creationId xmlns:a16="http://schemas.microsoft.com/office/drawing/2014/main" id="{BE9B0B35-58EC-3CEB-8C8E-EA5B7F943AA1}"/>
              </a:ext>
            </a:extLst>
          </p:cNvPr>
          <p:cNvSpPr>
            <a:spLocks noGrp="1"/>
          </p:cNvSpPr>
          <p:nvPr>
            <p:ph type="title"/>
          </p:nvPr>
        </p:nvSpPr>
        <p:spPr/>
        <p:txBody>
          <a:bodyPr>
            <a:normAutofit fontScale="90000"/>
          </a:bodyPr>
          <a:lstStyle/>
          <a:p>
            <a:r>
              <a:rPr lang="en-US"/>
              <a:t>Predicted vs Actual Indices</a:t>
            </a:r>
          </a:p>
        </p:txBody>
      </p:sp>
    </p:spTree>
    <p:extLst>
      <p:ext uri="{BB962C8B-B14F-4D97-AF65-F5344CB8AC3E}">
        <p14:creationId xmlns:p14="http://schemas.microsoft.com/office/powerpoint/2010/main" val="382518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C888-D930-1505-2987-5A8E7B5AFAA1}"/>
              </a:ext>
            </a:extLst>
          </p:cNvPr>
          <p:cNvSpPr>
            <a:spLocks noGrp="1"/>
          </p:cNvSpPr>
          <p:nvPr>
            <p:ph type="title"/>
          </p:nvPr>
        </p:nvSpPr>
        <p:spPr/>
        <p:txBody>
          <a:bodyPr>
            <a:normAutofit fontScale="90000"/>
          </a:bodyPr>
          <a:lstStyle/>
          <a:p>
            <a:r>
              <a:rPr lang="en-US"/>
              <a:t>Cohens</a:t>
            </a:r>
            <a:r>
              <a:rPr lang="en-US" sz="4000" b="1">
                <a:latin typeface="Century Gothic"/>
              </a:rPr>
              <a:t> </a:t>
            </a:r>
            <a:r>
              <a:rPr lang="en-US"/>
              <a:t>Kappa Calculation</a:t>
            </a:r>
            <a:br>
              <a:rPr lang="en-US" sz="4400" b="1">
                <a:solidFill>
                  <a:schemeClr val="tx1">
                    <a:lumMod val="75000"/>
                    <a:lumOff val="25000"/>
                  </a:schemeClr>
                </a:solidFill>
                <a:latin typeface="Century Gothic"/>
                <a:cs typeface="Segoe UI"/>
              </a:rPr>
            </a:br>
            <a:endParaRPr lang="en-US"/>
          </a:p>
        </p:txBody>
      </p:sp>
      <p:graphicFrame>
        <p:nvGraphicFramePr>
          <p:cNvPr id="3" name="Table 2">
            <a:extLst>
              <a:ext uri="{FF2B5EF4-FFF2-40B4-BE49-F238E27FC236}">
                <a16:creationId xmlns:a16="http://schemas.microsoft.com/office/drawing/2014/main" id="{19A755CD-7381-1281-BCE7-9994AAB157C0}"/>
              </a:ext>
            </a:extLst>
          </p:cNvPr>
          <p:cNvGraphicFramePr>
            <a:graphicFrameLocks noGrp="1"/>
          </p:cNvGraphicFramePr>
          <p:nvPr>
            <p:extLst>
              <p:ext uri="{D42A27DB-BD31-4B8C-83A1-F6EECF244321}">
                <p14:modId xmlns:p14="http://schemas.microsoft.com/office/powerpoint/2010/main" val="695695551"/>
              </p:ext>
            </p:extLst>
          </p:nvPr>
        </p:nvGraphicFramePr>
        <p:xfrm>
          <a:off x="5914390" y="1622806"/>
          <a:ext cx="4991679" cy="3887486"/>
        </p:xfrm>
        <a:graphic>
          <a:graphicData uri="http://schemas.openxmlformats.org/drawingml/2006/table">
            <a:tbl>
              <a:tblPr firstRow="1" bandRow="1">
                <a:tableStyleId>{5C22544A-7EE6-4342-B048-85BDC9FD1C3A}</a:tableStyleId>
              </a:tblPr>
              <a:tblGrid>
                <a:gridCol w="3415272">
                  <a:extLst>
                    <a:ext uri="{9D8B030D-6E8A-4147-A177-3AD203B41FA5}">
                      <a16:colId xmlns:a16="http://schemas.microsoft.com/office/drawing/2014/main" val="836745616"/>
                    </a:ext>
                  </a:extLst>
                </a:gridCol>
                <a:gridCol w="1576407">
                  <a:extLst>
                    <a:ext uri="{9D8B030D-6E8A-4147-A177-3AD203B41FA5}">
                      <a16:colId xmlns:a16="http://schemas.microsoft.com/office/drawing/2014/main" val="2384082984"/>
                    </a:ext>
                  </a:extLst>
                </a:gridCol>
              </a:tblGrid>
              <a:tr h="1032449">
                <a:tc gridSpan="2">
                  <a:txBody>
                    <a:bodyPr/>
                    <a:lstStyle/>
                    <a:p>
                      <a:pPr algn="ctr"/>
                      <a:r>
                        <a:rPr lang="en-US" sz="2400" b="0" dirty="0">
                          <a:solidFill>
                            <a:schemeClr val="bg1"/>
                          </a:solidFill>
                          <a:latin typeface="+mj-lt"/>
                        </a:rPr>
                        <a:t>Glacier </a:t>
                      </a:r>
                      <a:r>
                        <a:rPr lang="en-US" sz="2400" b="0" dirty="0" err="1">
                          <a:solidFill>
                            <a:schemeClr val="bg1"/>
                          </a:solidFill>
                          <a:latin typeface="+mj-lt"/>
                        </a:rPr>
                        <a:t>Kp</a:t>
                      </a:r>
                      <a:r>
                        <a:rPr lang="en-US" sz="2400" b="0" dirty="0">
                          <a:solidFill>
                            <a:schemeClr val="bg1"/>
                          </a:solidFill>
                          <a:latin typeface="+mj-lt"/>
                        </a:rPr>
                        <a:t> Index </a:t>
                      </a:r>
                    </a:p>
                    <a:p>
                      <a:pPr lvl="0" algn="ctr">
                        <a:buNone/>
                      </a:pPr>
                      <a:r>
                        <a:rPr lang="en-US" sz="2400" b="0" dirty="0">
                          <a:solidFill>
                            <a:schemeClr val="bg1"/>
                          </a:solidFill>
                          <a:latin typeface="+mj-lt"/>
                        </a:rPr>
                        <a:t>(6-hr Predicted vs. Actual)</a:t>
                      </a:r>
                    </a:p>
                  </a:txBody>
                  <a:tcPr anchor="ctr">
                    <a:lnL w="6350">
                      <a:solidFill>
                        <a:schemeClr val="bg2">
                          <a:lumMod val="50000"/>
                        </a:schemeClr>
                      </a:solidFill>
                    </a:lnL>
                    <a:lnR w="6350">
                      <a:solidFill>
                        <a:schemeClr val="bg2">
                          <a:lumMod val="50000"/>
                        </a:schemeClr>
                      </a:solidFill>
                    </a:lnR>
                    <a:lnT w="6350">
                      <a:solidFill>
                        <a:schemeClr val="bg2">
                          <a:lumMod val="50000"/>
                        </a:schemeClr>
                      </a:solidFill>
                    </a:lnT>
                    <a:lnB w="6350">
                      <a:solidFill>
                        <a:schemeClr val="bg2">
                          <a:lumMod val="50000"/>
                        </a:schemeClr>
                      </a:solidFill>
                    </a:lnB>
                    <a:solidFill>
                      <a:srgbClr val="46A831"/>
                    </a:solidFill>
                  </a:tcPr>
                </a:tc>
                <a:tc hMerge="1">
                  <a:txBody>
                    <a:bodyPr/>
                    <a:lstStyle/>
                    <a:p>
                      <a:endParaRPr lang="en-US"/>
                    </a:p>
                  </a:txBody>
                  <a:tcPr/>
                </a:tc>
                <a:extLst>
                  <a:ext uri="{0D108BD9-81ED-4DB2-BD59-A6C34878D82A}">
                    <a16:rowId xmlns:a16="http://schemas.microsoft.com/office/drawing/2014/main" val="3497059921"/>
                  </a:ext>
                </a:extLst>
              </a:tr>
              <a:tr h="927097">
                <a:tc>
                  <a:txBody>
                    <a:bodyPr/>
                    <a:lstStyle/>
                    <a:p>
                      <a:pPr lvl="0" algn="ctr">
                        <a:buNone/>
                      </a:pPr>
                      <a:r>
                        <a:rPr lang="en-US" sz="1600" b="0" dirty="0">
                          <a:solidFill>
                            <a:schemeClr val="tx1">
                              <a:lumMod val="75000"/>
                              <a:lumOff val="25000"/>
                            </a:schemeClr>
                          </a:solidFill>
                          <a:latin typeface="+mj-lt"/>
                        </a:rPr>
                        <a:t>Probability that both models agree (p</a:t>
                      </a:r>
                      <a:r>
                        <a:rPr lang="en-US" sz="1600" b="0" baseline="-25000" dirty="0">
                          <a:solidFill>
                            <a:schemeClr val="tx1">
                              <a:lumMod val="75000"/>
                              <a:lumOff val="25000"/>
                            </a:schemeClr>
                          </a:solidFill>
                          <a:latin typeface="+mj-lt"/>
                        </a:rPr>
                        <a:t>o</a:t>
                      </a:r>
                      <a:r>
                        <a:rPr lang="en-US" sz="1600" b="0" dirty="0">
                          <a:solidFill>
                            <a:schemeClr val="tx1">
                              <a:lumMod val="75000"/>
                              <a:lumOff val="25000"/>
                            </a:schemeClr>
                          </a:solidFill>
                          <a:latin typeface="+mj-lt"/>
                        </a:rPr>
                        <a:t>)</a:t>
                      </a:r>
                      <a:endParaRPr lang="en-US" sz="1600" b="0" baseline="-25000" dirty="0">
                        <a:solidFill>
                          <a:schemeClr val="tx1">
                            <a:lumMod val="75000"/>
                            <a:lumOff val="25000"/>
                          </a:schemeClr>
                        </a:solidFill>
                        <a:latin typeface="+mj-lt"/>
                      </a:endParaRPr>
                    </a:p>
                  </a:txBody>
                  <a:tcPr anchor="ctr">
                    <a:lnL w="6350">
                      <a:solidFill>
                        <a:schemeClr val="bg2">
                          <a:lumMod val="50000"/>
                        </a:schemeClr>
                      </a:solidFill>
                    </a:lnL>
                    <a:lnR w="6350">
                      <a:solidFill>
                        <a:schemeClr val="bg2">
                          <a:lumMod val="50000"/>
                        </a:schemeClr>
                      </a:solidFill>
                    </a:lnR>
                    <a:lnT w="6350">
                      <a:solidFill>
                        <a:schemeClr val="bg2">
                          <a:lumMod val="50000"/>
                        </a:schemeClr>
                      </a:solidFill>
                    </a:lnT>
                    <a:lnB w="6350">
                      <a:solidFill>
                        <a:schemeClr val="bg2">
                          <a:lumMod val="50000"/>
                        </a:schemeClr>
                      </a:solidFill>
                    </a:lnB>
                    <a:solidFill>
                      <a:srgbClr val="EBEBEB"/>
                    </a:solidFill>
                  </a:tcPr>
                </a:tc>
                <a:tc>
                  <a:txBody>
                    <a:bodyPr/>
                    <a:lstStyle/>
                    <a:p>
                      <a:pPr algn="ctr"/>
                      <a:r>
                        <a:rPr lang="en-US" b="1" dirty="0">
                          <a:solidFill>
                            <a:schemeClr val="tx1">
                              <a:lumMod val="75000"/>
                              <a:lumOff val="25000"/>
                            </a:schemeClr>
                          </a:solidFill>
                          <a:latin typeface="+mj-lt"/>
                        </a:rPr>
                        <a:t>0.522</a:t>
                      </a:r>
                    </a:p>
                  </a:txBody>
                  <a:tcPr anchor="ctr">
                    <a:lnL w="6350">
                      <a:solidFill>
                        <a:schemeClr val="bg2">
                          <a:lumMod val="50000"/>
                        </a:schemeClr>
                      </a:solidFill>
                    </a:lnL>
                    <a:lnR w="6350">
                      <a:solidFill>
                        <a:schemeClr val="bg2">
                          <a:lumMod val="50000"/>
                        </a:schemeClr>
                      </a:solidFill>
                    </a:lnR>
                    <a:lnT w="6350">
                      <a:solidFill>
                        <a:schemeClr val="bg2">
                          <a:lumMod val="50000"/>
                        </a:schemeClr>
                      </a:solidFill>
                    </a:lnT>
                    <a:lnB w="6350">
                      <a:solidFill>
                        <a:schemeClr val="bg2">
                          <a:lumMod val="50000"/>
                        </a:schemeClr>
                      </a:solidFill>
                    </a:lnB>
                    <a:solidFill>
                      <a:srgbClr val="EBEBEB"/>
                    </a:solidFill>
                  </a:tcPr>
                </a:tc>
                <a:extLst>
                  <a:ext uri="{0D108BD9-81ED-4DB2-BD59-A6C34878D82A}">
                    <a16:rowId xmlns:a16="http://schemas.microsoft.com/office/drawing/2014/main" val="2024758743"/>
                  </a:ext>
                </a:extLst>
              </a:tr>
              <a:tr h="1327434">
                <a:tc>
                  <a:txBody>
                    <a:bodyPr/>
                    <a:lstStyle/>
                    <a:p>
                      <a:pPr lvl="0" algn="ctr">
                        <a:buNone/>
                      </a:pPr>
                      <a:r>
                        <a:rPr lang="en-US" sz="1600" b="0">
                          <a:solidFill>
                            <a:schemeClr val="tx1">
                              <a:lumMod val="75000"/>
                              <a:lumOff val="25000"/>
                            </a:schemeClr>
                          </a:solidFill>
                          <a:latin typeface="+mj-lt"/>
                        </a:rPr>
                        <a:t>Probability of models agreeing by random chance </a:t>
                      </a:r>
                      <a:r>
                        <a:rPr lang="en-US" sz="1600" b="0" kern="1200">
                          <a:solidFill>
                            <a:schemeClr val="tx1">
                              <a:lumMod val="75000"/>
                              <a:lumOff val="25000"/>
                            </a:schemeClr>
                          </a:solidFill>
                          <a:latin typeface="+mj-lt"/>
                          <a:ea typeface="+mn-ea"/>
                          <a:cs typeface="+mn-cs"/>
                        </a:rPr>
                        <a:t>(p</a:t>
                      </a:r>
                      <a:r>
                        <a:rPr lang="en-US" sz="1600" b="0" kern="1200" baseline="-25000">
                          <a:solidFill>
                            <a:schemeClr val="tx1">
                              <a:lumMod val="75000"/>
                              <a:lumOff val="25000"/>
                            </a:schemeClr>
                          </a:solidFill>
                          <a:latin typeface="+mj-lt"/>
                          <a:ea typeface="+mn-ea"/>
                          <a:cs typeface="+mn-cs"/>
                        </a:rPr>
                        <a:t>e</a:t>
                      </a:r>
                      <a:r>
                        <a:rPr lang="en-US" sz="1600" b="0" kern="1200">
                          <a:solidFill>
                            <a:schemeClr val="tx1">
                              <a:lumMod val="75000"/>
                              <a:lumOff val="25000"/>
                            </a:schemeClr>
                          </a:solidFill>
                          <a:latin typeface="+mj-lt"/>
                          <a:ea typeface="+mn-ea"/>
                          <a:cs typeface="+mn-cs"/>
                        </a:rPr>
                        <a:t>)</a:t>
                      </a:r>
                      <a:endParaRPr lang="en-US" sz="1600" b="0" baseline="-25000">
                        <a:solidFill>
                          <a:schemeClr val="tx1">
                            <a:lumMod val="75000"/>
                            <a:lumOff val="25000"/>
                          </a:schemeClr>
                        </a:solidFill>
                        <a:latin typeface="+mj-lt"/>
                      </a:endParaRPr>
                    </a:p>
                  </a:txBody>
                  <a:tcPr anchor="ctr">
                    <a:lnL w="6350">
                      <a:solidFill>
                        <a:schemeClr val="bg2">
                          <a:lumMod val="50000"/>
                        </a:schemeClr>
                      </a:solidFill>
                    </a:lnL>
                    <a:lnR w="6350">
                      <a:solidFill>
                        <a:schemeClr val="bg2">
                          <a:lumMod val="50000"/>
                        </a:schemeClr>
                      </a:solidFill>
                    </a:lnR>
                    <a:lnT w="6350">
                      <a:solidFill>
                        <a:schemeClr val="bg2">
                          <a:lumMod val="50000"/>
                        </a:schemeClr>
                      </a:solidFill>
                    </a:lnT>
                    <a:lnB w="6350">
                      <a:solidFill>
                        <a:schemeClr val="bg2">
                          <a:lumMod val="50000"/>
                        </a:schemeClr>
                      </a:solidFill>
                    </a:lnB>
                    <a:solidFill>
                      <a:srgbClr val="EBEBEB"/>
                    </a:solidFill>
                  </a:tcPr>
                </a:tc>
                <a:tc>
                  <a:txBody>
                    <a:bodyPr/>
                    <a:lstStyle/>
                    <a:p>
                      <a:pPr algn="ctr"/>
                      <a:r>
                        <a:rPr lang="en-US" b="1" dirty="0">
                          <a:solidFill>
                            <a:schemeClr val="tx1">
                              <a:lumMod val="75000"/>
                              <a:lumOff val="25000"/>
                            </a:schemeClr>
                          </a:solidFill>
                          <a:latin typeface="+mj-lt"/>
                        </a:rPr>
                        <a:t>0.266</a:t>
                      </a:r>
                    </a:p>
                  </a:txBody>
                  <a:tcPr anchor="ctr">
                    <a:lnL w="6350">
                      <a:solidFill>
                        <a:schemeClr val="bg2">
                          <a:lumMod val="50000"/>
                        </a:schemeClr>
                      </a:solidFill>
                    </a:lnL>
                    <a:lnR w="6350">
                      <a:solidFill>
                        <a:schemeClr val="bg2">
                          <a:lumMod val="50000"/>
                        </a:schemeClr>
                      </a:solidFill>
                    </a:lnR>
                    <a:lnT w="6350">
                      <a:solidFill>
                        <a:schemeClr val="bg2">
                          <a:lumMod val="50000"/>
                        </a:schemeClr>
                      </a:solidFill>
                    </a:lnT>
                    <a:lnB w="6350">
                      <a:solidFill>
                        <a:schemeClr val="bg2">
                          <a:lumMod val="50000"/>
                        </a:schemeClr>
                      </a:solidFill>
                    </a:lnB>
                    <a:solidFill>
                      <a:srgbClr val="EBEBEB"/>
                    </a:solidFill>
                  </a:tcPr>
                </a:tc>
                <a:extLst>
                  <a:ext uri="{0D108BD9-81ED-4DB2-BD59-A6C34878D82A}">
                    <a16:rowId xmlns:a16="http://schemas.microsoft.com/office/drawing/2014/main" val="2199786837"/>
                  </a:ext>
                </a:extLst>
              </a:tr>
              <a:tr h="600506">
                <a:tc>
                  <a:txBody>
                    <a:bodyPr/>
                    <a:lstStyle/>
                    <a:p>
                      <a:pPr lvl="0" algn="ctr">
                        <a:buNone/>
                      </a:pPr>
                      <a:r>
                        <a:rPr lang="en-US" sz="1600" b="0" i="0" u="none" strike="noStrike" noProof="0">
                          <a:solidFill>
                            <a:schemeClr val="tx1">
                              <a:lumMod val="75000"/>
                              <a:lumOff val="25000"/>
                            </a:schemeClr>
                          </a:solidFill>
                          <a:latin typeface="+mj-lt"/>
                        </a:rPr>
                        <a:t>Cohen's Kappa (</a:t>
                      </a:r>
                      <a:r>
                        <a:rPr lang="el-GR" sz="1600" b="0" i="0" u="none" strike="noStrike" noProof="0">
                          <a:solidFill>
                            <a:schemeClr val="tx1">
                              <a:lumMod val="75000"/>
                              <a:lumOff val="25000"/>
                            </a:schemeClr>
                          </a:solidFill>
                          <a:latin typeface="+mj-lt"/>
                        </a:rPr>
                        <a:t>κ</a:t>
                      </a:r>
                      <a:r>
                        <a:rPr lang="en-US" sz="1600" b="0" i="0" u="none" strike="noStrike" noProof="0">
                          <a:solidFill>
                            <a:schemeClr val="tx1">
                              <a:lumMod val="75000"/>
                              <a:lumOff val="25000"/>
                            </a:schemeClr>
                          </a:solidFill>
                          <a:latin typeface="+mj-lt"/>
                        </a:rPr>
                        <a:t>)</a:t>
                      </a:r>
                      <a:endParaRPr lang="en-US" sz="1600" b="0">
                        <a:solidFill>
                          <a:schemeClr val="tx1">
                            <a:lumMod val="75000"/>
                            <a:lumOff val="25000"/>
                          </a:schemeClr>
                        </a:solidFill>
                        <a:latin typeface="+mj-lt"/>
                      </a:endParaRPr>
                    </a:p>
                  </a:txBody>
                  <a:tcPr anchor="ctr">
                    <a:lnL w="6350">
                      <a:solidFill>
                        <a:schemeClr val="bg2">
                          <a:lumMod val="50000"/>
                        </a:schemeClr>
                      </a:solidFill>
                    </a:lnL>
                    <a:lnR w="6350">
                      <a:solidFill>
                        <a:schemeClr val="bg2">
                          <a:lumMod val="50000"/>
                        </a:schemeClr>
                      </a:solidFill>
                    </a:lnR>
                    <a:lnT w="6350">
                      <a:solidFill>
                        <a:schemeClr val="bg2">
                          <a:lumMod val="50000"/>
                        </a:schemeClr>
                      </a:solidFill>
                    </a:lnT>
                    <a:lnB w="6350">
                      <a:solidFill>
                        <a:schemeClr val="bg2">
                          <a:lumMod val="50000"/>
                        </a:schemeClr>
                      </a:solidFill>
                    </a:lnB>
                    <a:solidFill>
                      <a:srgbClr val="EBEBEB"/>
                    </a:solidFill>
                  </a:tcPr>
                </a:tc>
                <a:tc>
                  <a:txBody>
                    <a:bodyPr/>
                    <a:lstStyle/>
                    <a:p>
                      <a:pPr algn="ctr"/>
                      <a:r>
                        <a:rPr lang="en-US" b="1" dirty="0">
                          <a:solidFill>
                            <a:schemeClr val="tx1">
                              <a:lumMod val="75000"/>
                              <a:lumOff val="25000"/>
                            </a:schemeClr>
                          </a:solidFill>
                          <a:latin typeface="+mj-lt"/>
                        </a:rPr>
                        <a:t>0.349</a:t>
                      </a:r>
                    </a:p>
                  </a:txBody>
                  <a:tcPr anchor="ctr">
                    <a:lnL w="6350">
                      <a:solidFill>
                        <a:schemeClr val="bg2">
                          <a:lumMod val="50000"/>
                        </a:schemeClr>
                      </a:solidFill>
                    </a:lnL>
                    <a:lnR w="6350">
                      <a:solidFill>
                        <a:schemeClr val="bg2">
                          <a:lumMod val="50000"/>
                        </a:schemeClr>
                      </a:solidFill>
                    </a:lnR>
                    <a:lnT w="6350">
                      <a:solidFill>
                        <a:schemeClr val="bg2">
                          <a:lumMod val="50000"/>
                        </a:schemeClr>
                      </a:solidFill>
                    </a:lnT>
                    <a:lnB w="6350">
                      <a:solidFill>
                        <a:schemeClr val="bg2">
                          <a:lumMod val="50000"/>
                        </a:schemeClr>
                      </a:solidFill>
                    </a:lnB>
                    <a:solidFill>
                      <a:srgbClr val="EBEBEB"/>
                    </a:solidFill>
                  </a:tcPr>
                </a:tc>
                <a:extLst>
                  <a:ext uri="{0D108BD9-81ED-4DB2-BD59-A6C34878D82A}">
                    <a16:rowId xmlns:a16="http://schemas.microsoft.com/office/drawing/2014/main" val="3972605926"/>
                  </a:ext>
                </a:extLst>
              </a:tr>
            </a:tbl>
          </a:graphicData>
        </a:graphic>
      </p:graphicFrame>
      <p:graphicFrame>
        <p:nvGraphicFramePr>
          <p:cNvPr id="23" name="Table 24">
            <a:extLst>
              <a:ext uri="{FF2B5EF4-FFF2-40B4-BE49-F238E27FC236}">
                <a16:creationId xmlns:a16="http://schemas.microsoft.com/office/drawing/2014/main" id="{69B4E7A6-00B4-B609-0B42-314B7CE8909A}"/>
              </a:ext>
            </a:extLst>
          </p:cNvPr>
          <p:cNvGraphicFramePr>
            <a:graphicFrameLocks noGrp="1"/>
          </p:cNvGraphicFramePr>
          <p:nvPr>
            <p:extLst>
              <p:ext uri="{D42A27DB-BD31-4B8C-83A1-F6EECF244321}">
                <p14:modId xmlns:p14="http://schemas.microsoft.com/office/powerpoint/2010/main" val="4279944526"/>
              </p:ext>
            </p:extLst>
          </p:nvPr>
        </p:nvGraphicFramePr>
        <p:xfrm>
          <a:off x="2083000" y="4832846"/>
          <a:ext cx="1669665" cy="741680"/>
        </p:xfrm>
        <a:graphic>
          <a:graphicData uri="http://schemas.openxmlformats.org/drawingml/2006/table">
            <a:tbl>
              <a:tblPr firstRow="1" bandRow="1">
                <a:tableStyleId>{5C22544A-7EE6-4342-B048-85BDC9FD1C3A}</a:tableStyleId>
              </a:tblPr>
              <a:tblGrid>
                <a:gridCol w="525517">
                  <a:extLst>
                    <a:ext uri="{9D8B030D-6E8A-4147-A177-3AD203B41FA5}">
                      <a16:colId xmlns:a16="http://schemas.microsoft.com/office/drawing/2014/main" val="2935516694"/>
                    </a:ext>
                  </a:extLst>
                </a:gridCol>
                <a:gridCol w="1144148">
                  <a:extLst>
                    <a:ext uri="{9D8B030D-6E8A-4147-A177-3AD203B41FA5}">
                      <a16:colId xmlns:a16="http://schemas.microsoft.com/office/drawing/2014/main" val="4150558512"/>
                    </a:ext>
                  </a:extLst>
                </a:gridCol>
              </a:tblGrid>
              <a:tr h="370840">
                <a:tc rowSpan="2">
                  <a:txBody>
                    <a:bodyPr/>
                    <a:lstStyle/>
                    <a:p>
                      <a:pPr algn="r"/>
                      <a:r>
                        <a:rPr lang="el-GR" b="0">
                          <a:solidFill>
                            <a:schemeClr val="tx1">
                              <a:lumMod val="75000"/>
                              <a:lumOff val="25000"/>
                            </a:schemeClr>
                          </a:solidFill>
                          <a:latin typeface="+mj-lt"/>
                        </a:rPr>
                        <a:t>κ</a:t>
                      </a:r>
                      <a:r>
                        <a:rPr lang="en-US" b="0">
                          <a:solidFill>
                            <a:schemeClr val="tx1">
                              <a:lumMod val="75000"/>
                              <a:lumOff val="25000"/>
                            </a:schemeClr>
                          </a:solidFill>
                          <a:latin typeface="+mj-lt"/>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a:solidFill>
                            <a:schemeClr val="tx1">
                              <a:lumMod val="75000"/>
                              <a:lumOff val="25000"/>
                            </a:schemeClr>
                          </a:solidFill>
                          <a:latin typeface="+mj-lt"/>
                        </a:rPr>
                        <a:t>p</a:t>
                      </a:r>
                      <a:r>
                        <a:rPr lang="en-US" b="0" baseline="-25000">
                          <a:solidFill>
                            <a:schemeClr val="tx1">
                              <a:lumMod val="75000"/>
                              <a:lumOff val="25000"/>
                            </a:schemeClr>
                          </a:solidFill>
                          <a:latin typeface="+mj-lt"/>
                        </a:rPr>
                        <a:t>o</a:t>
                      </a:r>
                      <a:r>
                        <a:rPr lang="en-US" b="0">
                          <a:solidFill>
                            <a:schemeClr val="tx1">
                              <a:lumMod val="75000"/>
                              <a:lumOff val="25000"/>
                            </a:schemeClr>
                          </a:solidFill>
                          <a:latin typeface="+mj-lt"/>
                        </a:rPr>
                        <a:t> –  p</a:t>
                      </a:r>
                      <a:r>
                        <a:rPr lang="en-US" b="0" baseline="-25000">
                          <a:solidFill>
                            <a:schemeClr val="tx1">
                              <a:lumMod val="75000"/>
                              <a:lumOff val="25000"/>
                            </a:schemeClr>
                          </a:solidFill>
                          <a:latin typeface="+mj-lt"/>
                        </a:rPr>
                        <a:t>e</a:t>
                      </a:r>
                      <a:endParaRPr lang="en-US" b="0">
                        <a:solidFill>
                          <a:schemeClr val="tx1">
                            <a:lumMod val="75000"/>
                            <a:lumOff val="25000"/>
                          </a:schemeClr>
                        </a:solidFill>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1901481"/>
                  </a:ext>
                </a:extLst>
              </a:tr>
              <a:tr h="370840">
                <a:tc vMerge="1">
                  <a:txBody>
                    <a:bodyPr/>
                    <a:lstStyle/>
                    <a:p>
                      <a:endParaRPr lang="en-US"/>
                    </a:p>
                  </a:txBody>
                  <a:tcPr/>
                </a:tc>
                <a:tc>
                  <a:txBody>
                    <a:bodyPr/>
                    <a:lstStyle/>
                    <a:p>
                      <a:pPr algn="ctr"/>
                      <a:r>
                        <a:rPr lang="en-US" b="0" dirty="0">
                          <a:solidFill>
                            <a:schemeClr val="tx1">
                              <a:lumMod val="75000"/>
                              <a:lumOff val="25000"/>
                            </a:schemeClr>
                          </a:solidFill>
                          <a:latin typeface="+mj-lt"/>
                        </a:rPr>
                        <a:t>1 – p</a:t>
                      </a:r>
                      <a:r>
                        <a:rPr lang="en-US" b="0" baseline="-25000" dirty="0">
                          <a:solidFill>
                            <a:schemeClr val="tx1">
                              <a:lumMod val="75000"/>
                              <a:lumOff val="25000"/>
                            </a:schemeClr>
                          </a:solidFill>
                          <a:latin typeface="+mj-lt"/>
                        </a:rPr>
                        <a:t>e</a:t>
                      </a:r>
                      <a:endParaRPr lang="en-US" b="0" dirty="0">
                        <a:solidFill>
                          <a:schemeClr val="tx1">
                            <a:lumMod val="75000"/>
                            <a:lumOff val="25000"/>
                          </a:schemeClr>
                        </a:solidFill>
                        <a:latin typeface="+mj-lt"/>
                      </a:endParaRPr>
                    </a:p>
                  </a:txBody>
                  <a:tcP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742982"/>
                  </a:ext>
                </a:extLst>
              </a:tr>
            </a:tbl>
          </a:graphicData>
        </a:graphic>
      </p:graphicFrame>
      <p:graphicFrame>
        <p:nvGraphicFramePr>
          <p:cNvPr id="25" name="Table 24">
            <a:extLst>
              <a:ext uri="{FF2B5EF4-FFF2-40B4-BE49-F238E27FC236}">
                <a16:creationId xmlns:a16="http://schemas.microsoft.com/office/drawing/2014/main" id="{94B1431C-0371-97FE-4438-19F8493F26FD}"/>
              </a:ext>
            </a:extLst>
          </p:cNvPr>
          <p:cNvGraphicFramePr>
            <a:graphicFrameLocks noGrp="1"/>
          </p:cNvGraphicFramePr>
          <p:nvPr>
            <p:extLst>
              <p:ext uri="{D42A27DB-BD31-4B8C-83A1-F6EECF244321}">
                <p14:modId xmlns:p14="http://schemas.microsoft.com/office/powerpoint/2010/main" val="1402273179"/>
              </p:ext>
            </p:extLst>
          </p:nvPr>
        </p:nvGraphicFramePr>
        <p:xfrm>
          <a:off x="546339" y="2242867"/>
          <a:ext cx="4739421" cy="741680"/>
        </p:xfrm>
        <a:graphic>
          <a:graphicData uri="http://schemas.openxmlformats.org/drawingml/2006/table">
            <a:tbl>
              <a:tblPr firstRow="1" bandRow="1">
                <a:tableStyleId>{5C22544A-7EE6-4342-B048-85BDC9FD1C3A}</a:tableStyleId>
              </a:tblPr>
              <a:tblGrid>
                <a:gridCol w="646965">
                  <a:extLst>
                    <a:ext uri="{9D8B030D-6E8A-4147-A177-3AD203B41FA5}">
                      <a16:colId xmlns:a16="http://schemas.microsoft.com/office/drawing/2014/main" val="2935516694"/>
                    </a:ext>
                  </a:extLst>
                </a:gridCol>
                <a:gridCol w="4092456">
                  <a:extLst>
                    <a:ext uri="{9D8B030D-6E8A-4147-A177-3AD203B41FA5}">
                      <a16:colId xmlns:a16="http://schemas.microsoft.com/office/drawing/2014/main" val="4150558512"/>
                    </a:ext>
                  </a:extLst>
                </a:gridCol>
              </a:tblGrid>
              <a:tr h="370840">
                <a:tc rowSpan="2">
                  <a:txBody>
                    <a:bodyPr/>
                    <a:lstStyle/>
                    <a:p>
                      <a:pPr algn="r"/>
                      <a:r>
                        <a:rPr lang="en-US" sz="1800" b="0" kern="1200">
                          <a:solidFill>
                            <a:schemeClr val="tx1">
                              <a:lumMod val="75000"/>
                              <a:lumOff val="25000"/>
                            </a:schemeClr>
                          </a:solidFill>
                          <a:latin typeface="Century Gothic"/>
                          <a:ea typeface="+mn-ea"/>
                          <a:cs typeface="+mn-cs"/>
                        </a:rPr>
                        <a:t>p</a:t>
                      </a:r>
                      <a:r>
                        <a:rPr lang="en-US" sz="1800" b="0" kern="1200" baseline="-25000">
                          <a:solidFill>
                            <a:schemeClr val="tx1">
                              <a:lumMod val="75000"/>
                              <a:lumOff val="25000"/>
                            </a:schemeClr>
                          </a:solidFill>
                          <a:latin typeface="Century Gothic"/>
                          <a:ea typeface="+mn-ea"/>
                          <a:cs typeface="+mn-cs"/>
                        </a:rPr>
                        <a:t>o</a:t>
                      </a:r>
                      <a:r>
                        <a:rPr lang="en-US" b="0">
                          <a:solidFill>
                            <a:schemeClr val="tx1">
                              <a:lumMod val="75000"/>
                              <a:lumOff val="25000"/>
                            </a:schemeClr>
                          </a:solidFill>
                          <a:latin typeface="+mj-lt"/>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a:solidFill>
                            <a:schemeClr val="tx1">
                              <a:lumMod val="75000"/>
                              <a:lumOff val="25000"/>
                            </a:schemeClr>
                          </a:solidFill>
                          <a:latin typeface="+mj-lt"/>
                        </a:rPr>
                        <a:t>Number of correct predictions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1901481"/>
                  </a:ext>
                </a:extLst>
              </a:tr>
              <a:tr h="370840">
                <a:tc vMerge="1">
                  <a:txBody>
                    <a:bodyPr/>
                    <a:lstStyle/>
                    <a:p>
                      <a:endParaRPr lang="en-US"/>
                    </a:p>
                  </a:txBody>
                  <a:tcPr/>
                </a:tc>
                <a:tc>
                  <a:txBody>
                    <a:bodyPr/>
                    <a:lstStyle/>
                    <a:p>
                      <a:pPr algn="ctr"/>
                      <a:r>
                        <a:rPr lang="en-US" b="0" dirty="0">
                          <a:solidFill>
                            <a:schemeClr val="tx1">
                              <a:lumMod val="75000"/>
                              <a:lumOff val="25000"/>
                            </a:schemeClr>
                          </a:solidFill>
                          <a:latin typeface="+mj-lt"/>
                        </a:rPr>
                        <a:t>Total number of data points</a:t>
                      </a:r>
                    </a:p>
                  </a:txBody>
                  <a:tcP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742982"/>
                  </a:ext>
                </a:extLst>
              </a:tr>
            </a:tbl>
          </a:graphicData>
        </a:graphic>
      </p:graphicFrame>
      <p:graphicFrame>
        <p:nvGraphicFramePr>
          <p:cNvPr id="27" name="Table 27">
            <a:extLst>
              <a:ext uri="{FF2B5EF4-FFF2-40B4-BE49-F238E27FC236}">
                <a16:creationId xmlns:a16="http://schemas.microsoft.com/office/drawing/2014/main" id="{F857954C-131B-9607-3D5B-B20525BAF80A}"/>
              </a:ext>
            </a:extLst>
          </p:cNvPr>
          <p:cNvGraphicFramePr>
            <a:graphicFrameLocks noGrp="1"/>
          </p:cNvGraphicFramePr>
          <p:nvPr>
            <p:extLst>
              <p:ext uri="{D42A27DB-BD31-4B8C-83A1-F6EECF244321}">
                <p14:modId xmlns:p14="http://schemas.microsoft.com/office/powerpoint/2010/main" val="2921745671"/>
              </p:ext>
            </p:extLst>
          </p:nvPr>
        </p:nvGraphicFramePr>
        <p:xfrm>
          <a:off x="933039" y="3244326"/>
          <a:ext cx="4227530" cy="1158240"/>
        </p:xfrm>
        <a:graphic>
          <a:graphicData uri="http://schemas.openxmlformats.org/drawingml/2006/table">
            <a:tbl>
              <a:tblPr bandRow="1">
                <a:tableStyleId>{5C22544A-7EE6-4342-B048-85BDC9FD1C3A}</a:tableStyleId>
              </a:tblPr>
              <a:tblGrid>
                <a:gridCol w="532356">
                  <a:extLst>
                    <a:ext uri="{9D8B030D-6E8A-4147-A177-3AD203B41FA5}">
                      <a16:colId xmlns:a16="http://schemas.microsoft.com/office/drawing/2014/main" val="3062619367"/>
                    </a:ext>
                  </a:extLst>
                </a:gridCol>
                <a:gridCol w="459286">
                  <a:extLst>
                    <a:ext uri="{9D8B030D-6E8A-4147-A177-3AD203B41FA5}">
                      <a16:colId xmlns:a16="http://schemas.microsoft.com/office/drawing/2014/main" val="4246626616"/>
                    </a:ext>
                  </a:extLst>
                </a:gridCol>
                <a:gridCol w="1544876">
                  <a:extLst>
                    <a:ext uri="{9D8B030D-6E8A-4147-A177-3AD203B41FA5}">
                      <a16:colId xmlns:a16="http://schemas.microsoft.com/office/drawing/2014/main" val="121490463"/>
                    </a:ext>
                  </a:extLst>
                </a:gridCol>
                <a:gridCol w="271396">
                  <a:extLst>
                    <a:ext uri="{9D8B030D-6E8A-4147-A177-3AD203B41FA5}">
                      <a16:colId xmlns:a16="http://schemas.microsoft.com/office/drawing/2014/main" val="2350704822"/>
                    </a:ext>
                  </a:extLst>
                </a:gridCol>
                <a:gridCol w="1419616">
                  <a:extLst>
                    <a:ext uri="{9D8B030D-6E8A-4147-A177-3AD203B41FA5}">
                      <a16:colId xmlns:a16="http://schemas.microsoft.com/office/drawing/2014/main" val="2571616532"/>
                    </a:ext>
                  </a:extLst>
                </a:gridCol>
              </a:tblGrid>
              <a:tr h="208767">
                <a:tc row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kern="1200">
                          <a:solidFill>
                            <a:schemeClr val="tx1">
                              <a:lumMod val="75000"/>
                              <a:lumOff val="25000"/>
                            </a:schemeClr>
                          </a:solidFill>
                          <a:latin typeface="+mj-lt"/>
                          <a:ea typeface="+mn-ea"/>
                          <a:cs typeface="+mn-cs"/>
                        </a:rPr>
                        <a:t>p</a:t>
                      </a:r>
                      <a:r>
                        <a:rPr lang="en-US" sz="1800" b="0" kern="1200" baseline="-25000">
                          <a:solidFill>
                            <a:schemeClr val="tx1">
                              <a:lumMod val="75000"/>
                              <a:lumOff val="25000"/>
                            </a:schemeClr>
                          </a:solidFill>
                          <a:latin typeface="+mj-lt"/>
                          <a:ea typeface="+mn-ea"/>
                          <a:cs typeface="+mn-cs"/>
                        </a:rPr>
                        <a:t>e</a:t>
                      </a:r>
                      <a:r>
                        <a:rPr lang="en-US" sz="1800" b="0" kern="1200">
                          <a:solidFill>
                            <a:schemeClr val="tx1">
                              <a:lumMod val="75000"/>
                              <a:lumOff val="25000"/>
                            </a:schemeClr>
                          </a:solidFill>
                          <a:latin typeface="+mj-lt"/>
                          <a:ea typeface="+mn-ea"/>
                          <a:cs typeface="+mn-cs"/>
                        </a:rPr>
                        <a:t>=</a:t>
                      </a:r>
                      <a:endParaRPr lang="en-US">
                        <a:solidFill>
                          <a:schemeClr val="tx1">
                            <a:lumMod val="75000"/>
                            <a:lumOff val="25000"/>
                          </a:schemeClr>
                        </a:solidFill>
                        <a:latin typeface="+mj-lt"/>
                      </a:endParaRPr>
                    </a:p>
                  </a:txBody>
                  <a:tcPr marL="0" marR="0" marT="0" marB="0" anchor="ctr">
                    <a:lnL w="0">
                      <a:noFill/>
                    </a:lnL>
                    <a:lnR w="0">
                      <a:noFill/>
                    </a:lnR>
                    <a:lnT w="0">
                      <a:noFill/>
                    </a:lnT>
                    <a:lnB w="0">
                      <a:noFill/>
                    </a:lnB>
                    <a:noFill/>
                  </a:tcPr>
                </a:tc>
                <a:tc>
                  <a:txBody>
                    <a:bodyPr/>
                    <a:lstStyle/>
                    <a:p>
                      <a:pPr algn="ctr"/>
                      <a:r>
                        <a:rPr lang="en-US" sz="1400" dirty="0">
                          <a:solidFill>
                            <a:schemeClr val="tx1">
                              <a:lumMod val="75000"/>
                              <a:lumOff val="25000"/>
                            </a:schemeClr>
                          </a:solidFill>
                          <a:latin typeface="+mj-lt"/>
                        </a:rPr>
                        <a:t>x</a:t>
                      </a:r>
                    </a:p>
                  </a:txBody>
                  <a:tcPr marL="0" marR="0" marT="0" marB="0" anchor="b">
                    <a:lnL w="0">
                      <a:noFill/>
                    </a:lnL>
                    <a:lnR w="0">
                      <a:noFill/>
                    </a:lnR>
                    <a:lnT w="0">
                      <a:noFill/>
                    </a:lnT>
                    <a:lnB w="0">
                      <a:noFill/>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mj-lt"/>
                        </a:rPr>
                        <a:t>row[n] total</a:t>
                      </a:r>
                    </a:p>
                  </a:txBody>
                  <a:tcPr marL="0" marR="0" marT="0" marB="0" anchor="b">
                    <a:lnL w="0">
                      <a:noFill/>
                    </a:lnL>
                    <a:lnR w="0">
                      <a:noFill/>
                    </a:lnR>
                    <a:lnT w="0">
                      <a:noFill/>
                    </a:lnT>
                    <a:lnB w="12700">
                      <a:solidFill>
                        <a:schemeClr val="tx1"/>
                      </a:solidFill>
                    </a:lnB>
                    <a:noFill/>
                  </a:tcPr>
                </a:tc>
                <a:tc rowSpan="4">
                  <a:txBody>
                    <a:bodyPr/>
                    <a:lstStyle/>
                    <a:p>
                      <a:pPr algn="ctr"/>
                      <a:r>
                        <a:rPr lang="en-US">
                          <a:solidFill>
                            <a:schemeClr val="tx1">
                              <a:lumMod val="75000"/>
                              <a:lumOff val="25000"/>
                            </a:schemeClr>
                          </a:solidFill>
                          <a:latin typeface="+mj-lt"/>
                        </a:rPr>
                        <a:t>*</a:t>
                      </a:r>
                    </a:p>
                  </a:txBody>
                  <a:tcPr marL="0" marR="0" marT="0" marB="0" anchor="ctr">
                    <a:lnL w="0">
                      <a:noFill/>
                    </a:lnL>
                    <a:lnR w="0">
                      <a:noFill/>
                    </a:lnR>
                    <a:lnT w="0">
                      <a:noFill/>
                    </a:lnT>
                    <a:lnB w="0">
                      <a:noFill/>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mj-lt"/>
                        </a:rPr>
                        <a:t>col[n] total</a:t>
                      </a:r>
                    </a:p>
                  </a:txBody>
                  <a:tcPr marL="0" marR="0" marT="0" marB="0" anchor="b">
                    <a:lnL w="0">
                      <a:noFill/>
                    </a:lnL>
                    <a:lnR w="0">
                      <a:noFill/>
                    </a:lnR>
                    <a:lnT w="0">
                      <a:noFill/>
                    </a:lnT>
                    <a:lnB w="12700">
                      <a:solidFill>
                        <a:schemeClr val="tx1"/>
                      </a:solidFill>
                    </a:lnB>
                    <a:noFill/>
                  </a:tcPr>
                </a:tc>
                <a:extLst>
                  <a:ext uri="{0D108BD9-81ED-4DB2-BD59-A6C34878D82A}">
                    <a16:rowId xmlns:a16="http://schemas.microsoft.com/office/drawing/2014/main" val="4131084392"/>
                  </a:ext>
                </a:extLst>
              </a:tr>
              <a:tr h="36576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a:solidFill>
                            <a:schemeClr val="tx1"/>
                          </a:solidFill>
                          <a:latin typeface="+mn-lt"/>
                          <a:ea typeface="+mn-ea"/>
                          <a:cs typeface="+mn-cs"/>
                        </a:rPr>
                        <a:t>p</a:t>
                      </a:r>
                      <a:r>
                        <a:rPr lang="en-US" sz="1800" b="0" kern="1200" baseline="-25000">
                          <a:solidFill>
                            <a:schemeClr val="tx1"/>
                          </a:solidFill>
                          <a:latin typeface="+mn-lt"/>
                          <a:ea typeface="+mn-ea"/>
                          <a:cs typeface="+mn-cs"/>
                        </a:rPr>
                        <a:t>e</a:t>
                      </a:r>
                      <a:r>
                        <a:rPr lang="en-US" sz="1800" b="0" kern="1200">
                          <a:solidFill>
                            <a:schemeClr val="tx1"/>
                          </a:solidFill>
                          <a:latin typeface="+mn-lt"/>
                          <a:ea typeface="+mn-ea"/>
                          <a:cs typeface="+mn-cs"/>
                        </a:rPr>
                        <a:t>=</a:t>
                      </a:r>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4000">
                          <a:solidFill>
                            <a:schemeClr val="tx1">
                              <a:lumMod val="75000"/>
                              <a:lumOff val="25000"/>
                            </a:schemeClr>
                          </a:solidFill>
                          <a:latin typeface="+mj-lt"/>
                        </a:rPr>
                        <a:t>Σ</a:t>
                      </a:r>
                      <a:endParaRPr lang="en-US" sz="4000">
                        <a:solidFill>
                          <a:schemeClr val="tx1">
                            <a:lumMod val="75000"/>
                            <a:lumOff val="25000"/>
                          </a:schemeClr>
                        </a:solidFill>
                        <a:latin typeface="+mj-lt"/>
                      </a:endParaRPr>
                    </a:p>
                  </a:txBody>
                  <a:tcPr marL="0" marR="0" marT="0" marB="0" anchor="ctr">
                    <a:lnL w="0">
                      <a:noFill/>
                    </a:lnL>
                    <a:lnT w="0">
                      <a:noFill/>
                    </a:lnT>
                    <a:lnB w="0">
                      <a:noFill/>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row[n] total</a:t>
                      </a:r>
                    </a:p>
                  </a:txBody>
                  <a:tcPr/>
                </a:tc>
                <a:tc vMerge="1">
                  <a:txBody>
                    <a:bodyPr/>
                    <a:lstStyle/>
                    <a:p>
                      <a:endParaRPr 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col[n] total</a:t>
                      </a:r>
                    </a:p>
                  </a:txBody>
                  <a:tcPr/>
                </a:tc>
                <a:extLst>
                  <a:ext uri="{0D108BD9-81ED-4DB2-BD59-A6C34878D82A}">
                    <a16:rowId xmlns:a16="http://schemas.microsoft.com/office/drawing/2014/main" val="2381546480"/>
                  </a:ext>
                </a:extLst>
              </a:tr>
              <a:tr h="36576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a:solidFill>
                            <a:schemeClr val="tx1"/>
                          </a:solidFill>
                          <a:latin typeface="+mn-lt"/>
                          <a:ea typeface="+mn-ea"/>
                          <a:cs typeface="+mn-cs"/>
                        </a:rPr>
                        <a:t>p</a:t>
                      </a:r>
                      <a:r>
                        <a:rPr lang="en-US" sz="1800" b="0" kern="1200" baseline="-25000">
                          <a:solidFill>
                            <a:schemeClr val="tx1"/>
                          </a:solidFill>
                          <a:latin typeface="+mn-lt"/>
                          <a:ea typeface="+mn-ea"/>
                          <a:cs typeface="+mn-cs"/>
                        </a:rPr>
                        <a:t>e</a:t>
                      </a:r>
                      <a:r>
                        <a:rPr lang="en-US" sz="1800" b="0" kern="1200">
                          <a:solidFill>
                            <a:schemeClr val="tx1"/>
                          </a:solidFill>
                          <a:latin typeface="+mn-lt"/>
                          <a:ea typeface="+mn-ea"/>
                          <a:cs typeface="+mn-cs"/>
                        </a:rPr>
                        <a:t>=</a:t>
                      </a:r>
                      <a:endParaRPr 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a:t>Σ</a:t>
                      </a:r>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mj-lt"/>
                        </a:rPr>
                        <a:t>table total</a:t>
                      </a:r>
                    </a:p>
                  </a:txBody>
                  <a:tcPr marL="0" marR="0" marT="0" marB="0">
                    <a:lnR w="0">
                      <a:noFill/>
                    </a:lnR>
                    <a:lnT w="12700">
                      <a:solidFill>
                        <a:schemeClr val="tx1"/>
                      </a:solidFill>
                    </a:lnT>
                    <a:lnB w="0">
                      <a:noFill/>
                    </a:lnB>
                    <a:noFill/>
                  </a:tcPr>
                </a:tc>
                <a:tc v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mj-lt"/>
                        </a:rPr>
                        <a:t>table total</a:t>
                      </a:r>
                    </a:p>
                  </a:txBody>
                  <a:tcPr marL="0" marR="0" marT="0" marB="0">
                    <a:lnL w="0">
                      <a:noFill/>
                    </a:lnL>
                    <a:lnR w="0">
                      <a:noFill/>
                    </a:lnR>
                    <a:lnT w="12700">
                      <a:solidFill>
                        <a:schemeClr val="tx1"/>
                      </a:solidFill>
                    </a:lnT>
                    <a:lnB w="0">
                      <a:noFill/>
                    </a:lnB>
                    <a:noFill/>
                  </a:tcPr>
                </a:tc>
                <a:extLst>
                  <a:ext uri="{0D108BD9-81ED-4DB2-BD59-A6C34878D82A}">
                    <a16:rowId xmlns:a16="http://schemas.microsoft.com/office/drawing/2014/main" val="3174285397"/>
                  </a:ext>
                </a:extLst>
              </a:tr>
              <a:tr h="208767">
                <a:tc vMerge="1">
                  <a:txBody>
                    <a:bodyPr/>
                    <a:lstStyle/>
                    <a:p>
                      <a:endParaRPr lang="en-US"/>
                    </a:p>
                  </a:txBody>
                  <a:tcPr/>
                </a:tc>
                <a:tc>
                  <a:txBody>
                    <a:bodyPr/>
                    <a:lstStyle/>
                    <a:p>
                      <a:pPr algn="ctr"/>
                      <a:r>
                        <a:rPr lang="en-US" sz="1400" dirty="0">
                          <a:solidFill>
                            <a:schemeClr val="tx1">
                              <a:lumMod val="75000"/>
                              <a:lumOff val="25000"/>
                            </a:schemeClr>
                          </a:solidFill>
                          <a:latin typeface="+mj-lt"/>
                        </a:rPr>
                        <a:t>n=1</a:t>
                      </a:r>
                    </a:p>
                  </a:txBody>
                  <a:tcPr marL="0" marR="0" marT="0" marB="0">
                    <a:lnL w="0">
                      <a:noFill/>
                    </a:lnL>
                    <a:lnT w="0">
                      <a:noFill/>
                    </a:lnT>
                    <a:lnB w="0">
                      <a:noFill/>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05670365"/>
                  </a:ext>
                </a:extLst>
              </a:tr>
            </a:tbl>
          </a:graphicData>
        </a:graphic>
      </p:graphicFrame>
    </p:spTree>
    <p:extLst>
      <p:ext uri="{BB962C8B-B14F-4D97-AF65-F5344CB8AC3E}">
        <p14:creationId xmlns:p14="http://schemas.microsoft.com/office/powerpoint/2010/main" val="1243904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a green line and black dots&#10;&#10;Description automatically generated">
            <a:extLst>
              <a:ext uri="{FF2B5EF4-FFF2-40B4-BE49-F238E27FC236}">
                <a16:creationId xmlns:a16="http://schemas.microsoft.com/office/drawing/2014/main" id="{21A2ED48-7C8E-3523-D436-5487041D86B0}"/>
              </a:ext>
            </a:extLst>
          </p:cNvPr>
          <p:cNvPicPr>
            <a:picLocks noChangeAspect="1"/>
          </p:cNvPicPr>
          <p:nvPr/>
        </p:nvPicPr>
        <p:blipFill rotWithShape="1">
          <a:blip r:embed="rId3"/>
          <a:srcRect l="6071" t="11041" r="1429" b="9464"/>
          <a:stretch/>
        </p:blipFill>
        <p:spPr>
          <a:xfrm>
            <a:off x="2928256" y="1786225"/>
            <a:ext cx="6945092" cy="4132804"/>
          </a:xfrm>
          <a:prstGeom prst="rect">
            <a:avLst/>
          </a:prstGeom>
        </p:spPr>
      </p:pic>
      <p:sp>
        <p:nvSpPr>
          <p:cNvPr id="2" name="Title 1">
            <a:extLst>
              <a:ext uri="{FF2B5EF4-FFF2-40B4-BE49-F238E27FC236}">
                <a16:creationId xmlns:a16="http://schemas.microsoft.com/office/drawing/2014/main" id="{1563C888-D930-1505-2987-5A8E7B5AFAA1}"/>
              </a:ext>
            </a:extLst>
          </p:cNvPr>
          <p:cNvSpPr>
            <a:spLocks noGrp="1"/>
          </p:cNvSpPr>
          <p:nvPr>
            <p:ph type="title"/>
          </p:nvPr>
        </p:nvSpPr>
        <p:spPr/>
        <p:txBody>
          <a:bodyPr>
            <a:normAutofit fontScale="90000"/>
          </a:bodyPr>
          <a:lstStyle/>
          <a:p>
            <a:r>
              <a:rPr lang="en-US"/>
              <a:t>AE Index Correlation</a:t>
            </a:r>
          </a:p>
        </p:txBody>
      </p:sp>
      <p:sp>
        <p:nvSpPr>
          <p:cNvPr id="7" name="TextBox 6">
            <a:extLst>
              <a:ext uri="{FF2B5EF4-FFF2-40B4-BE49-F238E27FC236}">
                <a16:creationId xmlns:a16="http://schemas.microsoft.com/office/drawing/2014/main" id="{A2867002-21C9-BF92-B65E-1F0FC589F772}"/>
              </a:ext>
            </a:extLst>
          </p:cNvPr>
          <p:cNvSpPr txBox="1"/>
          <p:nvPr/>
        </p:nvSpPr>
        <p:spPr>
          <a:xfrm>
            <a:off x="2922435" y="1145929"/>
            <a:ext cx="68332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Glacier AE Index (1-hr Predicted vs. Actual)</a:t>
            </a:r>
          </a:p>
        </p:txBody>
      </p:sp>
      <p:sp>
        <p:nvSpPr>
          <p:cNvPr id="10" name="TextBox 9">
            <a:extLst>
              <a:ext uri="{FF2B5EF4-FFF2-40B4-BE49-F238E27FC236}">
                <a16:creationId xmlns:a16="http://schemas.microsoft.com/office/drawing/2014/main" id="{7FC8A409-97F8-7564-0C3C-76C8F0BEF918}"/>
              </a:ext>
            </a:extLst>
          </p:cNvPr>
          <p:cNvSpPr txBox="1"/>
          <p:nvPr/>
        </p:nvSpPr>
        <p:spPr>
          <a:xfrm>
            <a:off x="2931569" y="1519095"/>
            <a:ext cx="682459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2014 and 2019</a:t>
            </a:r>
          </a:p>
        </p:txBody>
      </p:sp>
      <p:sp>
        <p:nvSpPr>
          <p:cNvPr id="11" name="TextBox 10">
            <a:extLst>
              <a:ext uri="{FF2B5EF4-FFF2-40B4-BE49-F238E27FC236}">
                <a16:creationId xmlns:a16="http://schemas.microsoft.com/office/drawing/2014/main" id="{08C1B497-AEC9-155C-1985-0C0EA9FD540D}"/>
              </a:ext>
            </a:extLst>
          </p:cNvPr>
          <p:cNvSpPr txBox="1"/>
          <p:nvPr/>
        </p:nvSpPr>
        <p:spPr>
          <a:xfrm>
            <a:off x="2983362" y="6159564"/>
            <a:ext cx="6832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Predicted AE Index (</a:t>
            </a:r>
            <a:r>
              <a:rPr lang="en-US" err="1">
                <a:solidFill>
                  <a:schemeClr val="tx1">
                    <a:lumMod val="75000"/>
                    <a:lumOff val="25000"/>
                  </a:schemeClr>
                </a:solidFill>
                <a:latin typeface="Century Gothic"/>
              </a:rPr>
              <a:t>nT</a:t>
            </a:r>
            <a:r>
              <a:rPr lang="en-US">
                <a:solidFill>
                  <a:schemeClr val="tx1">
                    <a:lumMod val="75000"/>
                    <a:lumOff val="25000"/>
                  </a:schemeClr>
                </a:solidFill>
                <a:latin typeface="Century Gothic"/>
              </a:rPr>
              <a:t>)</a:t>
            </a:r>
            <a:endParaRPr lang="en-US" sz="280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23AF3E53-0DA2-FE10-52D3-B13CEE8F6241}"/>
              </a:ext>
            </a:extLst>
          </p:cNvPr>
          <p:cNvSpPr txBox="1"/>
          <p:nvPr/>
        </p:nvSpPr>
        <p:spPr>
          <a:xfrm rot="16200000">
            <a:off x="229794" y="3670566"/>
            <a:ext cx="40213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Actual AE Index (</a:t>
            </a:r>
            <a:r>
              <a:rPr lang="en-US" sz="1600" err="1">
                <a:solidFill>
                  <a:schemeClr val="tx1">
                    <a:lumMod val="75000"/>
                    <a:lumOff val="25000"/>
                  </a:schemeClr>
                </a:solidFill>
                <a:latin typeface="Century Gothic"/>
              </a:rPr>
              <a:t>nT</a:t>
            </a:r>
            <a:r>
              <a:rPr lang="en-US" sz="1600">
                <a:solidFill>
                  <a:schemeClr val="tx1">
                    <a:lumMod val="75000"/>
                    <a:lumOff val="25000"/>
                  </a:schemeClr>
                </a:solidFill>
                <a:latin typeface="Century Gothic"/>
              </a:rPr>
              <a:t>)</a:t>
            </a:r>
            <a:endParaRPr lang="en-US" sz="2800">
              <a:solidFill>
                <a:schemeClr val="tx1">
                  <a:lumMod val="75000"/>
                  <a:lumOff val="25000"/>
                </a:schemeClr>
              </a:solidFill>
              <a:latin typeface="Century Gothic"/>
            </a:endParaRPr>
          </a:p>
        </p:txBody>
      </p:sp>
      <p:graphicFrame>
        <p:nvGraphicFramePr>
          <p:cNvPr id="22" name="Table 21">
            <a:extLst>
              <a:ext uri="{FF2B5EF4-FFF2-40B4-BE49-F238E27FC236}">
                <a16:creationId xmlns:a16="http://schemas.microsoft.com/office/drawing/2014/main" id="{366F0B3E-2006-EDCC-CAFE-BABF8C8ABCA7}"/>
              </a:ext>
            </a:extLst>
          </p:cNvPr>
          <p:cNvGraphicFramePr>
            <a:graphicFrameLocks noGrp="1"/>
          </p:cNvGraphicFramePr>
          <p:nvPr>
            <p:extLst>
              <p:ext uri="{D42A27DB-BD31-4B8C-83A1-F6EECF244321}">
                <p14:modId xmlns:p14="http://schemas.microsoft.com/office/powerpoint/2010/main" val="579186117"/>
              </p:ext>
            </p:extLst>
          </p:nvPr>
        </p:nvGraphicFramePr>
        <p:xfrm>
          <a:off x="2482850" y="5939297"/>
          <a:ext cx="7685105" cy="258096"/>
        </p:xfrm>
        <a:graphic>
          <a:graphicData uri="http://schemas.openxmlformats.org/drawingml/2006/table">
            <a:tbl>
              <a:tblPr firstRow="1" bandRow="1">
                <a:tableStyleId>{5C22544A-7EE6-4342-B048-85BDC9FD1C3A}</a:tableStyleId>
              </a:tblPr>
              <a:tblGrid>
                <a:gridCol w="1537021">
                  <a:extLst>
                    <a:ext uri="{9D8B030D-6E8A-4147-A177-3AD203B41FA5}">
                      <a16:colId xmlns:a16="http://schemas.microsoft.com/office/drawing/2014/main" val="3390338979"/>
                    </a:ext>
                  </a:extLst>
                </a:gridCol>
                <a:gridCol w="1537021">
                  <a:extLst>
                    <a:ext uri="{9D8B030D-6E8A-4147-A177-3AD203B41FA5}">
                      <a16:colId xmlns:a16="http://schemas.microsoft.com/office/drawing/2014/main" val="3648029804"/>
                    </a:ext>
                  </a:extLst>
                </a:gridCol>
                <a:gridCol w="1537021">
                  <a:extLst>
                    <a:ext uri="{9D8B030D-6E8A-4147-A177-3AD203B41FA5}">
                      <a16:colId xmlns:a16="http://schemas.microsoft.com/office/drawing/2014/main" val="3037322714"/>
                    </a:ext>
                  </a:extLst>
                </a:gridCol>
                <a:gridCol w="1537021">
                  <a:extLst>
                    <a:ext uri="{9D8B030D-6E8A-4147-A177-3AD203B41FA5}">
                      <a16:colId xmlns:a16="http://schemas.microsoft.com/office/drawing/2014/main" val="1916855829"/>
                    </a:ext>
                  </a:extLst>
                </a:gridCol>
                <a:gridCol w="1537021">
                  <a:extLst>
                    <a:ext uri="{9D8B030D-6E8A-4147-A177-3AD203B41FA5}">
                      <a16:colId xmlns:a16="http://schemas.microsoft.com/office/drawing/2014/main" val="1191313454"/>
                    </a:ext>
                  </a:extLst>
                </a:gridCol>
              </a:tblGrid>
              <a:tr h="258096">
                <a:tc>
                  <a:txBody>
                    <a:bodyPr/>
                    <a:lstStyle/>
                    <a:p>
                      <a:pPr algn="ctr"/>
                      <a:r>
                        <a:rPr lang="en-US" sz="800" b="0">
                          <a:solidFill>
                            <a:schemeClr val="bg2">
                              <a:lumMod val="50000"/>
                            </a:schemeClr>
                          </a:solidFill>
                          <a:latin typeface="Century Gothic"/>
                        </a:rPr>
                        <a:t>0</a:t>
                      </a:r>
                    </a:p>
                  </a:txBody>
                  <a:tcPr marL="0" marR="0" marT="0" marB="0">
                    <a:lnL w="0">
                      <a:noFill/>
                    </a:lnL>
                    <a:lnR w="0">
                      <a:noFill/>
                    </a:lnR>
                    <a:lnT w="0">
                      <a:noFill/>
                    </a:lnT>
                    <a:lnB w="0">
                      <a:noFill/>
                    </a:lnB>
                    <a:noFill/>
                  </a:tcPr>
                </a:tc>
                <a:tc>
                  <a:txBody>
                    <a:bodyPr/>
                    <a:lstStyle/>
                    <a:p>
                      <a:pPr algn="ctr"/>
                      <a:r>
                        <a:rPr lang="en-US" sz="800" b="0">
                          <a:solidFill>
                            <a:schemeClr val="bg2">
                              <a:lumMod val="50000"/>
                            </a:schemeClr>
                          </a:solidFill>
                          <a:latin typeface="Century Gothic"/>
                        </a:rPr>
                        <a:t>250</a:t>
                      </a:r>
                    </a:p>
                  </a:txBody>
                  <a:tcPr marL="0" marR="0" marT="0" marB="0">
                    <a:lnL w="0">
                      <a:noFill/>
                    </a:lnL>
                    <a:lnR w="0">
                      <a:noFill/>
                    </a:lnR>
                    <a:lnT w="0">
                      <a:noFill/>
                    </a:lnT>
                    <a:lnB w="0">
                      <a:noFill/>
                    </a:lnB>
                    <a:noFill/>
                  </a:tcPr>
                </a:tc>
                <a:tc>
                  <a:txBody>
                    <a:bodyPr/>
                    <a:lstStyle/>
                    <a:p>
                      <a:pPr algn="ctr"/>
                      <a:r>
                        <a:rPr lang="en-US" sz="800" b="0">
                          <a:solidFill>
                            <a:schemeClr val="bg2">
                              <a:lumMod val="50000"/>
                            </a:schemeClr>
                          </a:solidFill>
                          <a:latin typeface="Century Gothic"/>
                        </a:rPr>
                        <a:t>500</a:t>
                      </a:r>
                    </a:p>
                  </a:txBody>
                  <a:tcPr marL="0" marR="0" marT="0" marB="0">
                    <a:lnL w="0">
                      <a:noFill/>
                    </a:lnL>
                    <a:lnR w="0">
                      <a:noFill/>
                    </a:lnR>
                    <a:lnT w="0">
                      <a:noFill/>
                    </a:lnT>
                    <a:lnB w="0">
                      <a:noFill/>
                    </a:lnB>
                    <a:noFill/>
                  </a:tcPr>
                </a:tc>
                <a:tc>
                  <a:txBody>
                    <a:bodyPr/>
                    <a:lstStyle/>
                    <a:p>
                      <a:pPr algn="ctr"/>
                      <a:r>
                        <a:rPr lang="en-US" sz="800" b="0">
                          <a:solidFill>
                            <a:schemeClr val="bg2">
                              <a:lumMod val="50000"/>
                            </a:schemeClr>
                          </a:solidFill>
                          <a:latin typeface="Century Gothic"/>
                        </a:rPr>
                        <a:t>750</a:t>
                      </a:r>
                    </a:p>
                  </a:txBody>
                  <a:tcPr marL="0" marR="0" marT="0" marB="0">
                    <a:lnL w="0">
                      <a:noFill/>
                    </a:lnL>
                    <a:lnR w="0">
                      <a:noFill/>
                    </a:lnR>
                    <a:lnT w="0">
                      <a:noFill/>
                    </a:lnT>
                    <a:lnB w="0">
                      <a:noFill/>
                    </a:lnB>
                    <a:noFill/>
                  </a:tcPr>
                </a:tc>
                <a:tc>
                  <a:txBody>
                    <a:bodyPr/>
                    <a:lstStyle/>
                    <a:p>
                      <a:pPr lvl="0" algn="ctr">
                        <a:buNone/>
                      </a:pPr>
                      <a:r>
                        <a:rPr lang="en-US" sz="800" b="0">
                          <a:solidFill>
                            <a:schemeClr val="bg2">
                              <a:lumMod val="50000"/>
                            </a:schemeClr>
                          </a:solidFill>
                          <a:latin typeface="Century Gothic"/>
                        </a:rPr>
                        <a:t>1000</a:t>
                      </a:r>
                    </a:p>
                  </a:txBody>
                  <a:tcPr marL="0" marR="0" marT="0" marB="0">
                    <a:lnL w="0">
                      <a:noFill/>
                    </a:lnL>
                    <a:lnR w="0">
                      <a:noFill/>
                    </a:lnR>
                    <a:lnT w="0">
                      <a:noFill/>
                    </a:lnT>
                    <a:lnB w="0">
                      <a:noFill/>
                    </a:lnB>
                    <a:noFill/>
                  </a:tcPr>
                </a:tc>
                <a:extLst>
                  <a:ext uri="{0D108BD9-81ED-4DB2-BD59-A6C34878D82A}">
                    <a16:rowId xmlns:a16="http://schemas.microsoft.com/office/drawing/2014/main" val="2100059994"/>
                  </a:ext>
                </a:extLst>
              </a:tr>
            </a:tbl>
          </a:graphicData>
        </a:graphic>
      </p:graphicFrame>
      <p:graphicFrame>
        <p:nvGraphicFramePr>
          <p:cNvPr id="28" name="Table 27">
            <a:extLst>
              <a:ext uri="{FF2B5EF4-FFF2-40B4-BE49-F238E27FC236}">
                <a16:creationId xmlns:a16="http://schemas.microsoft.com/office/drawing/2014/main" id="{035E220C-EF6E-8358-F7B2-9B4E6470799E}"/>
              </a:ext>
            </a:extLst>
          </p:cNvPr>
          <p:cNvGraphicFramePr>
            <a:graphicFrameLocks noGrp="1"/>
          </p:cNvGraphicFramePr>
          <p:nvPr>
            <p:extLst>
              <p:ext uri="{D42A27DB-BD31-4B8C-83A1-F6EECF244321}">
                <p14:modId xmlns:p14="http://schemas.microsoft.com/office/powerpoint/2010/main" val="2203344340"/>
              </p:ext>
            </p:extLst>
          </p:nvPr>
        </p:nvGraphicFramePr>
        <p:xfrm>
          <a:off x="2549525" y="2072895"/>
          <a:ext cx="337185" cy="4419354"/>
        </p:xfrm>
        <a:graphic>
          <a:graphicData uri="http://schemas.openxmlformats.org/drawingml/2006/table">
            <a:tbl>
              <a:tblPr bandRow="1">
                <a:tableStyleId>{5C22544A-7EE6-4342-B048-85BDC9FD1C3A}</a:tableStyleId>
              </a:tblPr>
              <a:tblGrid>
                <a:gridCol w="337185">
                  <a:extLst>
                    <a:ext uri="{9D8B030D-6E8A-4147-A177-3AD203B41FA5}">
                      <a16:colId xmlns:a16="http://schemas.microsoft.com/office/drawing/2014/main" val="2581439914"/>
                    </a:ext>
                  </a:extLst>
                </a:gridCol>
              </a:tblGrid>
              <a:tr h="1473118">
                <a:tc>
                  <a:txBody>
                    <a:bodyPr/>
                    <a:lstStyle/>
                    <a:p>
                      <a:pPr lvl="0" algn="r">
                        <a:buNone/>
                      </a:pPr>
                      <a:r>
                        <a:rPr lang="en-US" sz="800">
                          <a:solidFill>
                            <a:srgbClr val="767171"/>
                          </a:solidFill>
                          <a:effectLst/>
                          <a:latin typeface="Century Gothic"/>
                        </a:rPr>
                        <a:t>1000</a:t>
                      </a:r>
                      <a:endParaRPr lang="en-US">
                        <a:latin typeface="Century Gothic"/>
                      </a:endParaRP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217062036"/>
                  </a:ext>
                </a:extLst>
              </a:tr>
              <a:tr h="1473118">
                <a:tc>
                  <a:txBody>
                    <a:bodyPr/>
                    <a:lstStyle/>
                    <a:p>
                      <a:pPr algn="r" rtl="0" fontAlgn="base"/>
                      <a:r>
                        <a:rPr lang="en-US" sz="800">
                          <a:solidFill>
                            <a:srgbClr val="767171"/>
                          </a:solidFill>
                          <a:effectLst/>
                          <a:latin typeface="Century Gothic"/>
                        </a:rPr>
                        <a:t>500</a:t>
                      </a: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819813890"/>
                  </a:ext>
                </a:extLst>
              </a:tr>
              <a:tr h="1473118">
                <a:tc>
                  <a:txBody>
                    <a:bodyPr/>
                    <a:lstStyle/>
                    <a:p>
                      <a:pPr lvl="0" algn="r">
                        <a:buNone/>
                      </a:pPr>
                      <a:r>
                        <a:rPr lang="en-US" sz="800">
                          <a:solidFill>
                            <a:srgbClr val="767171"/>
                          </a:solidFill>
                          <a:effectLst/>
                          <a:latin typeface="Century Gothic"/>
                        </a:rPr>
                        <a:t>0</a:t>
                      </a:r>
                      <a:endParaRPr lang="en-US">
                        <a:latin typeface="Century Gothic"/>
                      </a:endParaRP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624557035"/>
                  </a:ext>
                </a:extLst>
              </a:tr>
            </a:tbl>
          </a:graphicData>
        </a:graphic>
      </p:graphicFrame>
      <p:sp>
        <p:nvSpPr>
          <p:cNvPr id="16" name="TextBox 15">
            <a:extLst>
              <a:ext uri="{FF2B5EF4-FFF2-40B4-BE49-F238E27FC236}">
                <a16:creationId xmlns:a16="http://schemas.microsoft.com/office/drawing/2014/main" id="{07E857C6-8AE5-3CBF-CC9D-C15E303CFDE1}"/>
              </a:ext>
            </a:extLst>
          </p:cNvPr>
          <p:cNvSpPr txBox="1"/>
          <p:nvPr/>
        </p:nvSpPr>
        <p:spPr>
          <a:xfrm>
            <a:off x="3243184" y="2121994"/>
            <a:ext cx="1579321" cy="584775"/>
          </a:xfrm>
          <a:prstGeom prst="rect">
            <a:avLst/>
          </a:prstGeom>
          <a:noFill/>
          <a:ln>
            <a:solidFill>
              <a:schemeClr val="bg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R</a:t>
            </a:r>
            <a:r>
              <a:rPr lang="en-US" sz="1600" baseline="30000">
                <a:solidFill>
                  <a:schemeClr val="tx1">
                    <a:lumMod val="75000"/>
                    <a:lumOff val="25000"/>
                  </a:schemeClr>
                </a:solidFill>
                <a:latin typeface="Century Gothic"/>
              </a:rPr>
              <a:t>2</a:t>
            </a:r>
            <a:r>
              <a:rPr lang="en-US" sz="1600">
                <a:solidFill>
                  <a:schemeClr val="tx1">
                    <a:lumMod val="75000"/>
                    <a:lumOff val="25000"/>
                  </a:schemeClr>
                </a:solidFill>
                <a:latin typeface="Century Gothic"/>
              </a:rPr>
              <a:t> = 0.81</a:t>
            </a:r>
          </a:p>
          <a:p>
            <a:r>
              <a:rPr lang="en-US" sz="1600">
                <a:solidFill>
                  <a:schemeClr val="tx1">
                    <a:lumMod val="75000"/>
                    <a:lumOff val="25000"/>
                  </a:schemeClr>
                </a:solidFill>
                <a:latin typeface="Century Gothic"/>
              </a:rPr>
              <a:t>y = 1.3 + 0.94x</a:t>
            </a:r>
          </a:p>
        </p:txBody>
      </p:sp>
    </p:spTree>
    <p:extLst>
      <p:ext uri="{BB962C8B-B14F-4D97-AF65-F5344CB8AC3E}">
        <p14:creationId xmlns:p14="http://schemas.microsoft.com/office/powerpoint/2010/main" val="1669623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a:t>Predicting Aurora: Statistical Modeling</a:t>
            </a:r>
          </a:p>
        </p:txBody>
      </p:sp>
      <p:sp>
        <p:nvSpPr>
          <p:cNvPr id="7" name="Google Shape;323;g6f552a9b71_0_11">
            <a:extLst>
              <a:ext uri="{FF2B5EF4-FFF2-40B4-BE49-F238E27FC236}">
                <a16:creationId xmlns:a16="http://schemas.microsoft.com/office/drawing/2014/main" id="{E2AB49FE-98E1-4E89-B83C-39B417163E0E}"/>
              </a:ext>
            </a:extLst>
          </p:cNvPr>
          <p:cNvSpPr/>
          <p:nvPr/>
        </p:nvSpPr>
        <p:spPr>
          <a:xfrm>
            <a:off x="8010116" y="1722269"/>
            <a:ext cx="3003397" cy="965644"/>
          </a:xfrm>
          <a:prstGeom prst="roundRect">
            <a:avLst>
              <a:gd name="adj" fmla="val 16667"/>
            </a:avLst>
          </a:prstGeom>
          <a:solidFill>
            <a:schemeClr val="bg1">
              <a:lumMod val="50000"/>
            </a:schemeClr>
          </a:solidFill>
          <a:ln w="9525" cap="flat" cmpd="sng">
            <a:solidFill>
              <a:srgbClr val="FFFFFF"/>
            </a:solidFill>
            <a:prstDash val="solid"/>
            <a:round/>
            <a:headEnd type="none" w="sm" len="sm"/>
            <a:tailEnd type="none" w="sm" len="sm"/>
          </a:ln>
          <a:effectLst/>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300" b="1">
                <a:solidFill>
                  <a:schemeClr val="bg1"/>
                </a:solidFill>
                <a:latin typeface="Century Gothic"/>
                <a:cs typeface="Segoe UI"/>
              </a:rPr>
              <a:t>OVATION Prime 2.3</a:t>
            </a:r>
            <a:endParaRPr lang="en-US"/>
          </a:p>
        </p:txBody>
      </p:sp>
      <p:sp>
        <p:nvSpPr>
          <p:cNvPr id="13" name="Text Placeholder 5">
            <a:extLst>
              <a:ext uri="{FF2B5EF4-FFF2-40B4-BE49-F238E27FC236}">
                <a16:creationId xmlns:a16="http://schemas.microsoft.com/office/drawing/2014/main" id="{BFA9F5FD-B66B-2576-54A8-1A9C88D42174}"/>
              </a:ext>
            </a:extLst>
          </p:cNvPr>
          <p:cNvSpPr txBox="1">
            <a:spLocks/>
          </p:cNvSpPr>
          <p:nvPr/>
        </p:nvSpPr>
        <p:spPr>
          <a:xfrm>
            <a:off x="4342911" y="6532011"/>
            <a:ext cx="2891205" cy="2616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mn-lt"/>
                <a:cs typeface="+mn-lt"/>
              </a:rPr>
              <a:t>Image Credit: </a:t>
            </a:r>
            <a:r>
              <a:rPr lang="en-US" sz="1100" err="1">
                <a:solidFill>
                  <a:schemeClr val="tx1">
                    <a:lumMod val="75000"/>
                    <a:lumOff val="25000"/>
                  </a:schemeClr>
                </a:solidFill>
                <a:latin typeface="Century Gothic"/>
                <a:ea typeface="+mn-lt"/>
                <a:cs typeface="+mn-lt"/>
              </a:rPr>
              <a:t>iSWA</a:t>
            </a:r>
            <a:r>
              <a:rPr lang="en-US" sz="1100">
                <a:solidFill>
                  <a:schemeClr val="tx1">
                    <a:lumMod val="75000"/>
                    <a:lumOff val="25000"/>
                  </a:schemeClr>
                </a:solidFill>
                <a:latin typeface="Century Gothic"/>
                <a:ea typeface="+mn-lt"/>
                <a:cs typeface="+mn-lt"/>
              </a:rPr>
              <a:t>; </a:t>
            </a:r>
            <a:r>
              <a:rPr lang="en-US" sz="1100" b="0">
                <a:solidFill>
                  <a:schemeClr val="tx1">
                    <a:lumMod val="75000"/>
                    <a:lumOff val="25000"/>
                  </a:schemeClr>
                </a:solidFill>
                <a:effectLst/>
                <a:latin typeface="+mj-lt"/>
              </a:rPr>
              <a:t>Newell et al., 2010</a:t>
            </a:r>
            <a:endParaRPr lang="en-US" sz="1100">
              <a:solidFill>
                <a:schemeClr val="tx1">
                  <a:lumMod val="75000"/>
                  <a:lumOff val="25000"/>
                </a:schemeClr>
              </a:solidFill>
              <a:latin typeface="+mj-lt"/>
            </a:endParaRPr>
          </a:p>
        </p:txBody>
      </p:sp>
      <p:sp>
        <p:nvSpPr>
          <p:cNvPr id="5" name="TextBox 4">
            <a:extLst>
              <a:ext uri="{FF2B5EF4-FFF2-40B4-BE49-F238E27FC236}">
                <a16:creationId xmlns:a16="http://schemas.microsoft.com/office/drawing/2014/main" id="{6211715C-1417-3AEB-EE8B-805F180D19A4}"/>
              </a:ext>
            </a:extLst>
          </p:cNvPr>
          <p:cNvSpPr txBox="1"/>
          <p:nvPr/>
        </p:nvSpPr>
        <p:spPr>
          <a:xfrm>
            <a:off x="2850806" y="1100071"/>
            <a:ext cx="15958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2024/05/11</a:t>
            </a: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B9803823-7BF1-0B7A-9A86-C5EDF6D71509}"/>
              </a:ext>
            </a:extLst>
          </p:cNvPr>
          <p:cNvSpPr txBox="1"/>
          <p:nvPr/>
        </p:nvSpPr>
        <p:spPr>
          <a:xfrm>
            <a:off x="-191298" y="2756976"/>
            <a:ext cx="159588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solidFill>
                  <a:schemeClr val="tx1">
                    <a:lumMod val="75000"/>
                    <a:lumOff val="25000"/>
                  </a:schemeClr>
                </a:solidFill>
                <a:latin typeface="Century Gothic"/>
              </a:rPr>
              <a:t>ergs/cm</a:t>
            </a:r>
            <a:r>
              <a:rPr lang="en-US" sz="1050" baseline="30000">
                <a:solidFill>
                  <a:schemeClr val="tx1">
                    <a:lumMod val="75000"/>
                    <a:lumOff val="25000"/>
                  </a:schemeClr>
                </a:solidFill>
                <a:latin typeface="Century Gothic"/>
              </a:rPr>
              <a:t>2</a:t>
            </a:r>
            <a:r>
              <a:rPr lang="en-US" sz="1050">
                <a:solidFill>
                  <a:schemeClr val="tx1">
                    <a:lumMod val="75000"/>
                    <a:lumOff val="25000"/>
                  </a:schemeClr>
                </a:solidFill>
                <a:latin typeface="Century Gothic"/>
              </a:rPr>
              <a:t>s</a:t>
            </a:r>
            <a:endParaRPr lang="en-US" sz="1050">
              <a:solidFill>
                <a:schemeClr val="tx1">
                  <a:lumMod val="75000"/>
                  <a:lumOff val="25000"/>
                </a:schemeClr>
              </a:solidFill>
            </a:endParaRPr>
          </a:p>
        </p:txBody>
      </p:sp>
      <p:pic>
        <p:nvPicPr>
          <p:cNvPr id="9" name="Picture 8">
            <a:extLst>
              <a:ext uri="{FF2B5EF4-FFF2-40B4-BE49-F238E27FC236}">
                <a16:creationId xmlns:a16="http://schemas.microsoft.com/office/drawing/2014/main" id="{DFF4B0EC-3BB0-7DD4-A1F3-73CFED1891CE}"/>
              </a:ext>
            </a:extLst>
          </p:cNvPr>
          <p:cNvPicPr>
            <a:picLocks noChangeAspect="1"/>
          </p:cNvPicPr>
          <p:nvPr/>
        </p:nvPicPr>
        <p:blipFill>
          <a:blip r:embed="rId3"/>
          <a:stretch>
            <a:fillRect/>
          </a:stretch>
        </p:blipFill>
        <p:spPr>
          <a:xfrm>
            <a:off x="560165" y="3256476"/>
            <a:ext cx="104775" cy="1990725"/>
          </a:xfrm>
          <a:prstGeom prst="rect">
            <a:avLst/>
          </a:prstGeom>
        </p:spPr>
      </p:pic>
      <p:sp>
        <p:nvSpPr>
          <p:cNvPr id="11" name="TextBox 10">
            <a:extLst>
              <a:ext uri="{FF2B5EF4-FFF2-40B4-BE49-F238E27FC236}">
                <a16:creationId xmlns:a16="http://schemas.microsoft.com/office/drawing/2014/main" id="{6018785B-3885-268C-8E5A-018EF7BAC753}"/>
              </a:ext>
            </a:extLst>
          </p:cNvPr>
          <p:cNvSpPr txBox="1"/>
          <p:nvPr/>
        </p:nvSpPr>
        <p:spPr>
          <a:xfrm>
            <a:off x="108058" y="3198551"/>
            <a:ext cx="159588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solidFill>
                  <a:schemeClr val="tx1">
                    <a:lumMod val="75000"/>
                    <a:lumOff val="25000"/>
                  </a:schemeClr>
                </a:solidFill>
                <a:latin typeface="Century Gothic"/>
              </a:rPr>
              <a:t>8.00</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05C3C421-7933-9472-A7CB-BFD598A896BF}"/>
              </a:ext>
            </a:extLst>
          </p:cNvPr>
          <p:cNvSpPr txBox="1"/>
          <p:nvPr/>
        </p:nvSpPr>
        <p:spPr>
          <a:xfrm>
            <a:off x="108057" y="4063261"/>
            <a:ext cx="159588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solidFill>
                  <a:schemeClr val="tx1">
                    <a:lumMod val="75000"/>
                    <a:lumOff val="25000"/>
                  </a:schemeClr>
                </a:solidFill>
                <a:latin typeface="Century Gothic"/>
              </a:rPr>
              <a:t>4.00</a:t>
            </a:r>
          </a:p>
        </p:txBody>
      </p:sp>
      <p:sp>
        <p:nvSpPr>
          <p:cNvPr id="14" name="TextBox 13">
            <a:extLst>
              <a:ext uri="{FF2B5EF4-FFF2-40B4-BE49-F238E27FC236}">
                <a16:creationId xmlns:a16="http://schemas.microsoft.com/office/drawing/2014/main" id="{2DACE9A8-1062-4742-383B-90220DE4FFC1}"/>
              </a:ext>
            </a:extLst>
          </p:cNvPr>
          <p:cNvSpPr txBox="1"/>
          <p:nvPr/>
        </p:nvSpPr>
        <p:spPr>
          <a:xfrm>
            <a:off x="108057" y="5069879"/>
            <a:ext cx="159588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solidFill>
                  <a:schemeClr val="tx1">
                    <a:lumMod val="75000"/>
                    <a:lumOff val="25000"/>
                  </a:schemeClr>
                </a:solidFill>
                <a:latin typeface="Century Gothic"/>
              </a:rPr>
              <a:t>0.00</a:t>
            </a: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55670687-4ADC-7C25-E518-9481C8945BB5}"/>
              </a:ext>
            </a:extLst>
          </p:cNvPr>
          <p:cNvSpPr txBox="1"/>
          <p:nvPr/>
        </p:nvSpPr>
        <p:spPr>
          <a:xfrm>
            <a:off x="7474622" y="3007119"/>
            <a:ext cx="4311889" cy="2028761"/>
          </a:xfrm>
          <a:prstGeom prst="rect">
            <a:avLst/>
          </a:prstGeom>
          <a:noFill/>
        </p:spPr>
        <p:txBody>
          <a:bodyPr wrap="square" lIns="91440" tIns="45720" rIns="91440" bIns="45720" rtlCol="0" anchor="t">
            <a:spAutoFit/>
          </a:bodyPr>
          <a:lstStyle/>
          <a:p>
            <a:pPr marL="342900" indent="-342900">
              <a:spcAft>
                <a:spcPts val="700"/>
              </a:spcAft>
              <a:buClr>
                <a:schemeClr val="bg2">
                  <a:lumMod val="50000"/>
                </a:schemeClr>
              </a:buClr>
              <a:buFont typeface="Arial" panose="020B0604020202020204" pitchFamily="34" charset="0"/>
              <a:buChar char="•"/>
            </a:pPr>
            <a:r>
              <a:rPr lang="en-US" sz="2000" dirty="0">
                <a:solidFill>
                  <a:schemeClr val="tx1">
                    <a:lumMod val="75000"/>
                    <a:lumOff val="25000"/>
                  </a:schemeClr>
                </a:solidFill>
                <a:latin typeface="Century Gothic"/>
              </a:rPr>
              <a:t>Maps the aurora oval as a statistical model</a:t>
            </a:r>
          </a:p>
          <a:p>
            <a:pPr marL="342900" indent="-342900">
              <a:spcAft>
                <a:spcPts val="700"/>
              </a:spcAft>
              <a:buClr>
                <a:schemeClr val="bg2">
                  <a:lumMod val="50000"/>
                </a:schemeClr>
              </a:buClr>
              <a:buFont typeface="Arial" panose="020B0604020202020204" pitchFamily="34" charset="0"/>
              <a:buChar char="•"/>
            </a:pPr>
            <a:r>
              <a:rPr lang="en-US" sz="2000" dirty="0">
                <a:solidFill>
                  <a:schemeClr val="tx1">
                    <a:lumMod val="75000"/>
                    <a:lumOff val="25000"/>
                  </a:schemeClr>
                </a:solidFill>
                <a:latin typeface="Century Gothic"/>
              </a:rPr>
              <a:t>Based on approximate energy deposition (ergs/cm</a:t>
            </a:r>
            <a:r>
              <a:rPr lang="en-US" sz="2000" baseline="30000" dirty="0">
                <a:solidFill>
                  <a:schemeClr val="tx1">
                    <a:lumMod val="75000"/>
                    <a:lumOff val="25000"/>
                  </a:schemeClr>
                </a:solidFill>
                <a:latin typeface="Century Gothic"/>
              </a:rPr>
              <a:t>2</a:t>
            </a:r>
            <a:r>
              <a:rPr lang="en-US" sz="2000" dirty="0">
                <a:solidFill>
                  <a:schemeClr val="tx1">
                    <a:lumMod val="75000"/>
                    <a:lumOff val="25000"/>
                  </a:schemeClr>
                </a:solidFill>
                <a:latin typeface="Century Gothic"/>
              </a:rPr>
              <a:t>s) of solar precipitation over a given area</a:t>
            </a:r>
            <a:endParaRPr lang="en-US" dirty="0">
              <a:solidFill>
                <a:schemeClr val="tx1">
                  <a:lumMod val="75000"/>
                  <a:lumOff val="25000"/>
                </a:schemeClr>
              </a:solidFill>
            </a:endParaRPr>
          </a:p>
        </p:txBody>
      </p:sp>
      <p:pic>
        <p:nvPicPr>
          <p:cNvPr id="17" name="Picture 16" descr="A map of the earth with a rainbow swirl&#10;&#10;Description automatically generated">
            <a:extLst>
              <a:ext uri="{FF2B5EF4-FFF2-40B4-BE49-F238E27FC236}">
                <a16:creationId xmlns:a16="http://schemas.microsoft.com/office/drawing/2014/main" id="{5685F3AB-728E-59D6-BD24-0C95E56EF7B9}"/>
              </a:ext>
            </a:extLst>
          </p:cNvPr>
          <p:cNvPicPr>
            <a:picLocks noChangeAspect="1"/>
          </p:cNvPicPr>
          <p:nvPr/>
        </p:nvPicPr>
        <p:blipFill>
          <a:blip r:embed="rId4"/>
          <a:stretch>
            <a:fillRect/>
          </a:stretch>
        </p:blipFill>
        <p:spPr>
          <a:xfrm>
            <a:off x="1326356" y="1722269"/>
            <a:ext cx="4889488" cy="4806049"/>
          </a:xfrm>
          <a:prstGeom prst="rect">
            <a:avLst/>
          </a:prstGeom>
        </p:spPr>
      </p:pic>
    </p:spTree>
    <p:extLst>
      <p:ext uri="{BB962C8B-B14F-4D97-AF65-F5344CB8AC3E}">
        <p14:creationId xmlns:p14="http://schemas.microsoft.com/office/powerpoint/2010/main" val="2799255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a:t>Predicting Aurora: Statistical Modeling</a:t>
            </a:r>
          </a:p>
        </p:txBody>
      </p:sp>
      <p:sp>
        <p:nvSpPr>
          <p:cNvPr id="5" name="TextBox 4">
            <a:extLst>
              <a:ext uri="{FF2B5EF4-FFF2-40B4-BE49-F238E27FC236}">
                <a16:creationId xmlns:a16="http://schemas.microsoft.com/office/drawing/2014/main" id="{C8A42DB1-D224-2DEA-3830-C890C1B789C9}"/>
              </a:ext>
            </a:extLst>
          </p:cNvPr>
          <p:cNvSpPr txBox="1"/>
          <p:nvPr/>
        </p:nvSpPr>
        <p:spPr>
          <a:xfrm>
            <a:off x="1818331" y="5750519"/>
            <a:ext cx="5541543" cy="101566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bg1">
                  <a:lumMod val="50000"/>
                </a:schemeClr>
              </a:buClr>
              <a:buFont typeface="Arial"/>
              <a:buChar char="•"/>
            </a:pPr>
            <a:r>
              <a:rPr lang="en-US" sz="2000">
                <a:solidFill>
                  <a:schemeClr val="tx1">
                    <a:lumMod val="75000"/>
                    <a:lumOff val="25000"/>
                  </a:schemeClr>
                </a:solidFill>
                <a:latin typeface="Century Gothic"/>
              </a:rPr>
              <a:t>Citizen science project</a:t>
            </a:r>
          </a:p>
          <a:p>
            <a:pPr marL="285750" indent="-285750">
              <a:buClr>
                <a:schemeClr val="bg1">
                  <a:lumMod val="50000"/>
                </a:schemeClr>
              </a:buClr>
              <a:buFont typeface="Arial"/>
              <a:buChar char="•"/>
            </a:pPr>
            <a:r>
              <a:rPr lang="en-US" sz="2000">
                <a:solidFill>
                  <a:schemeClr val="tx1">
                    <a:lumMod val="75000"/>
                    <a:lumOff val="25000"/>
                  </a:schemeClr>
                </a:solidFill>
                <a:latin typeface="Century Gothic"/>
              </a:rPr>
              <a:t>Provides additional viewing of OVATION Prime model with viewing line estimate</a:t>
            </a:r>
            <a:endParaRPr lang="en-US" sz="2000" b="1">
              <a:solidFill>
                <a:schemeClr val="tx1">
                  <a:lumMod val="75000"/>
                  <a:lumOff val="25000"/>
                </a:schemeClr>
              </a:solidFill>
              <a:latin typeface="Century Gothic"/>
            </a:endParaRPr>
          </a:p>
        </p:txBody>
      </p:sp>
      <p:sp>
        <p:nvSpPr>
          <p:cNvPr id="7" name="Google Shape;323;g6f552a9b71_0_11">
            <a:extLst>
              <a:ext uri="{FF2B5EF4-FFF2-40B4-BE49-F238E27FC236}">
                <a16:creationId xmlns:a16="http://schemas.microsoft.com/office/drawing/2014/main" id="{37B33ABE-1E4D-E6A3-4EDB-C55E91CB3EB9}"/>
              </a:ext>
            </a:extLst>
          </p:cNvPr>
          <p:cNvSpPr/>
          <p:nvPr/>
        </p:nvSpPr>
        <p:spPr>
          <a:xfrm>
            <a:off x="4821111" y="1108068"/>
            <a:ext cx="2538763" cy="928474"/>
          </a:xfrm>
          <a:prstGeom prst="roundRect">
            <a:avLst>
              <a:gd name="adj" fmla="val 16667"/>
            </a:avLst>
          </a:prstGeom>
          <a:solidFill>
            <a:schemeClr val="bg1">
              <a:lumMod val="50000"/>
            </a:schemeClr>
          </a:solidFill>
          <a:ln w="9525" cap="flat" cmpd="sng">
            <a:solidFill>
              <a:srgbClr val="FFFFFF"/>
            </a:solidFill>
            <a:prstDash val="solid"/>
            <a:round/>
            <a:headEnd type="none" w="sm" len="sm"/>
            <a:tailEnd type="none" w="sm" len="sm"/>
          </a:ln>
          <a:effectLst/>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300" b="1">
                <a:solidFill>
                  <a:schemeClr val="bg1"/>
                </a:solidFill>
                <a:latin typeface="Century Gothic"/>
                <a:cs typeface="Segoe UI"/>
              </a:rPr>
              <a:t>AuroraSaurus</a:t>
            </a:r>
            <a:endParaRPr lang="en-US">
              <a:solidFill>
                <a:schemeClr val="bg1"/>
              </a:solidFill>
            </a:endParaRPr>
          </a:p>
        </p:txBody>
      </p:sp>
      <p:sp>
        <p:nvSpPr>
          <p:cNvPr id="11" name="Text Placeholder 5">
            <a:extLst>
              <a:ext uri="{FF2B5EF4-FFF2-40B4-BE49-F238E27FC236}">
                <a16:creationId xmlns:a16="http://schemas.microsoft.com/office/drawing/2014/main" id="{F584CC0A-CFC7-F876-E040-0C8296731F6B}"/>
              </a:ext>
            </a:extLst>
          </p:cNvPr>
          <p:cNvSpPr txBox="1">
            <a:spLocks/>
          </p:cNvSpPr>
          <p:nvPr/>
        </p:nvSpPr>
        <p:spPr>
          <a:xfrm>
            <a:off x="7715571" y="5554180"/>
            <a:ext cx="2658098" cy="2616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ea typeface="+mn-lt"/>
                <a:cs typeface="+mn-lt"/>
              </a:rPr>
              <a:t>Image Credit: </a:t>
            </a:r>
            <a:r>
              <a:rPr lang="en-US" sz="1100" dirty="0" err="1">
                <a:solidFill>
                  <a:schemeClr val="tx1">
                    <a:lumMod val="75000"/>
                    <a:lumOff val="25000"/>
                  </a:schemeClr>
                </a:solidFill>
                <a:latin typeface="Century Gothic"/>
                <a:ea typeface="+mn-lt"/>
                <a:cs typeface="+mn-lt"/>
              </a:rPr>
              <a:t>AuroraSaurus</a:t>
            </a:r>
            <a:r>
              <a:rPr lang="en-US" sz="1100" dirty="0">
                <a:solidFill>
                  <a:schemeClr val="tx1">
                    <a:lumMod val="75000"/>
                    <a:lumOff val="25000"/>
                  </a:schemeClr>
                </a:solidFill>
                <a:latin typeface="Century Gothic"/>
                <a:ea typeface="+mn-lt"/>
                <a:cs typeface="+mn-lt"/>
              </a:rPr>
              <a:t>, NASA</a:t>
            </a:r>
            <a:endParaRPr lang="en-US" sz="1100" dirty="0">
              <a:solidFill>
                <a:schemeClr val="tx1">
                  <a:lumMod val="75000"/>
                  <a:lumOff val="25000"/>
                </a:schemeClr>
              </a:solidFill>
              <a:latin typeface="Century Gothic"/>
            </a:endParaRPr>
          </a:p>
        </p:txBody>
      </p:sp>
      <p:pic>
        <p:nvPicPr>
          <p:cNvPr id="3" name="Picture 2">
            <a:extLst>
              <a:ext uri="{FF2B5EF4-FFF2-40B4-BE49-F238E27FC236}">
                <a16:creationId xmlns:a16="http://schemas.microsoft.com/office/drawing/2014/main" id="{AF4A38A4-99C8-B13F-1E32-6DA8A54AFA9A}"/>
              </a:ext>
            </a:extLst>
          </p:cNvPr>
          <p:cNvPicPr>
            <a:picLocks noChangeAspect="1"/>
          </p:cNvPicPr>
          <p:nvPr/>
        </p:nvPicPr>
        <p:blipFill>
          <a:blip r:embed="rId3"/>
          <a:stretch>
            <a:fillRect/>
          </a:stretch>
        </p:blipFill>
        <p:spPr>
          <a:xfrm>
            <a:off x="2592659" y="2249905"/>
            <a:ext cx="6997390" cy="3306042"/>
          </a:xfrm>
          <a:prstGeom prst="rect">
            <a:avLst/>
          </a:prstGeom>
        </p:spPr>
      </p:pic>
    </p:spTree>
    <p:extLst>
      <p:ext uri="{BB962C8B-B14F-4D97-AF65-F5344CB8AC3E}">
        <p14:creationId xmlns:p14="http://schemas.microsoft.com/office/powerpoint/2010/main" val="2294958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united states&#10;&#10;Description automatically generated">
            <a:extLst>
              <a:ext uri="{FF2B5EF4-FFF2-40B4-BE49-F238E27FC236}">
                <a16:creationId xmlns:a16="http://schemas.microsoft.com/office/drawing/2014/main" id="{3CF6BEA8-EA98-02F7-1931-1177E9736069}"/>
              </a:ext>
            </a:extLst>
          </p:cNvPr>
          <p:cNvPicPr>
            <a:picLocks noChangeAspect="1"/>
          </p:cNvPicPr>
          <p:nvPr/>
        </p:nvPicPr>
        <p:blipFill>
          <a:blip r:embed="rId3"/>
          <a:stretch>
            <a:fillRect/>
          </a:stretch>
        </p:blipFill>
        <p:spPr>
          <a:xfrm>
            <a:off x="5551714" y="1991904"/>
            <a:ext cx="6096000" cy="2874192"/>
          </a:xfrm>
          <a:prstGeom prst="rect">
            <a:avLst/>
          </a:prstGeom>
        </p:spPr>
      </p:pic>
      <p:sp>
        <p:nvSpPr>
          <p:cNvPr id="2" name="Title 1">
            <a:extLst>
              <a:ext uri="{FF2B5EF4-FFF2-40B4-BE49-F238E27FC236}">
                <a16:creationId xmlns:a16="http://schemas.microsoft.com/office/drawing/2014/main" id="{28458615-BF7D-B8F4-11CF-9428228261B6}"/>
              </a:ext>
            </a:extLst>
          </p:cNvPr>
          <p:cNvSpPr>
            <a:spLocks noGrp="1"/>
          </p:cNvSpPr>
          <p:nvPr>
            <p:ph type="title"/>
          </p:nvPr>
        </p:nvSpPr>
        <p:spPr/>
        <p:txBody>
          <a:bodyPr>
            <a:normAutofit fontScale="90000"/>
          </a:bodyPr>
          <a:lstStyle/>
          <a:p>
            <a:r>
              <a:rPr lang="en-US" b="1">
                <a:latin typeface="Century Gothic"/>
              </a:rPr>
              <a:t>Classifying Aurora with OVATION: Glacier</a:t>
            </a:r>
            <a:endParaRPr lang="en-US"/>
          </a:p>
        </p:txBody>
      </p:sp>
      <p:sp>
        <p:nvSpPr>
          <p:cNvPr id="19" name="Rectangle 18">
            <a:extLst>
              <a:ext uri="{FF2B5EF4-FFF2-40B4-BE49-F238E27FC236}">
                <a16:creationId xmlns:a16="http://schemas.microsoft.com/office/drawing/2014/main" id="{485AF356-14A3-800C-C752-D15584F9262C}"/>
              </a:ext>
            </a:extLst>
          </p:cNvPr>
          <p:cNvSpPr/>
          <p:nvPr/>
        </p:nvSpPr>
        <p:spPr>
          <a:xfrm>
            <a:off x="447039" y="2509520"/>
            <a:ext cx="690880" cy="680720"/>
          </a:xfrm>
          <a:prstGeom prst="rect">
            <a:avLst/>
          </a:prstGeom>
          <a:solidFill>
            <a:srgbClr val="EBEBEB"/>
          </a:solidFill>
          <a:ln>
            <a:solidFill>
              <a:srgbClr val="9898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Star: 5 Points 22">
            <a:extLst>
              <a:ext uri="{FF2B5EF4-FFF2-40B4-BE49-F238E27FC236}">
                <a16:creationId xmlns:a16="http://schemas.microsoft.com/office/drawing/2014/main" id="{5C7760D8-585A-9AA8-25A7-F35AB4412287}"/>
              </a:ext>
            </a:extLst>
          </p:cNvPr>
          <p:cNvSpPr/>
          <p:nvPr/>
        </p:nvSpPr>
        <p:spPr>
          <a:xfrm>
            <a:off x="8464276" y="3294863"/>
            <a:ext cx="284480" cy="22352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6" name="Star: 5 Points 25">
            <a:extLst>
              <a:ext uri="{FF2B5EF4-FFF2-40B4-BE49-F238E27FC236}">
                <a16:creationId xmlns:a16="http://schemas.microsoft.com/office/drawing/2014/main" id="{980A7013-2BE9-5F15-0ADB-931A6737FB40}"/>
              </a:ext>
            </a:extLst>
          </p:cNvPr>
          <p:cNvSpPr/>
          <p:nvPr/>
        </p:nvSpPr>
        <p:spPr>
          <a:xfrm>
            <a:off x="6092642" y="5204458"/>
            <a:ext cx="284480" cy="22352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TextBox 10">
            <a:extLst>
              <a:ext uri="{FF2B5EF4-FFF2-40B4-BE49-F238E27FC236}">
                <a16:creationId xmlns:a16="http://schemas.microsoft.com/office/drawing/2014/main" id="{0490F4D5-602A-9DD2-701F-C80CF0A88E00}"/>
              </a:ext>
            </a:extLst>
          </p:cNvPr>
          <p:cNvSpPr txBox="1"/>
          <p:nvPr/>
        </p:nvSpPr>
        <p:spPr>
          <a:xfrm>
            <a:off x="6516639" y="5124883"/>
            <a:ext cx="373197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Glacier National Park</a:t>
            </a:r>
            <a:endParaRPr lang="en-US">
              <a:solidFill>
                <a:schemeClr val="tx1">
                  <a:lumMod val="75000"/>
                  <a:lumOff val="25000"/>
                </a:schemeClr>
              </a:solidFill>
            </a:endParaRPr>
          </a:p>
        </p:txBody>
      </p:sp>
      <p:sp>
        <p:nvSpPr>
          <p:cNvPr id="30" name="TextBox 10">
            <a:extLst>
              <a:ext uri="{FF2B5EF4-FFF2-40B4-BE49-F238E27FC236}">
                <a16:creationId xmlns:a16="http://schemas.microsoft.com/office/drawing/2014/main" id="{0490F4D5-602A-9DD2-701F-C80CF0A88E00}"/>
              </a:ext>
            </a:extLst>
          </p:cNvPr>
          <p:cNvSpPr txBox="1"/>
          <p:nvPr/>
        </p:nvSpPr>
        <p:spPr>
          <a:xfrm>
            <a:off x="6512920" y="1492592"/>
            <a:ext cx="409483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latin typeface="Century Gothic"/>
              </a:rPr>
              <a:t>Example: Aurora Event at </a:t>
            </a:r>
            <a:r>
              <a:rPr lang="en-US" err="1">
                <a:solidFill>
                  <a:schemeClr val="tx1">
                    <a:lumMod val="75000"/>
                    <a:lumOff val="25000"/>
                  </a:schemeClr>
                </a:solidFill>
                <a:latin typeface="Century Gothic"/>
              </a:rPr>
              <a:t>Kp</a:t>
            </a:r>
            <a:r>
              <a:rPr lang="en-US">
                <a:solidFill>
                  <a:schemeClr val="tx1">
                    <a:lumMod val="75000"/>
                    <a:lumOff val="25000"/>
                  </a:schemeClr>
                </a:solidFill>
                <a:latin typeface="Century Gothic"/>
              </a:rPr>
              <a:t> 4</a:t>
            </a:r>
          </a:p>
        </p:txBody>
      </p:sp>
      <p:sp>
        <p:nvSpPr>
          <p:cNvPr id="33" name="Rectangle 32">
            <a:extLst>
              <a:ext uri="{FF2B5EF4-FFF2-40B4-BE49-F238E27FC236}">
                <a16:creationId xmlns:a16="http://schemas.microsoft.com/office/drawing/2014/main" id="{270012A2-EBDF-19DD-2162-2147C4CDDAD1}"/>
              </a:ext>
            </a:extLst>
          </p:cNvPr>
          <p:cNvSpPr/>
          <p:nvPr/>
        </p:nvSpPr>
        <p:spPr>
          <a:xfrm>
            <a:off x="447038" y="3525519"/>
            <a:ext cx="690880" cy="680720"/>
          </a:xfrm>
          <a:prstGeom prst="rect">
            <a:avLst/>
          </a:prstGeom>
          <a:solidFill>
            <a:srgbClr val="46A831"/>
          </a:solidFill>
          <a:ln>
            <a:solidFill>
              <a:srgbClr val="3CA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4" name="Rectangle 33">
            <a:extLst>
              <a:ext uri="{FF2B5EF4-FFF2-40B4-BE49-F238E27FC236}">
                <a16:creationId xmlns:a16="http://schemas.microsoft.com/office/drawing/2014/main" id="{BD2C31D6-A1FB-B784-1A2F-7369A306DC56}"/>
              </a:ext>
            </a:extLst>
          </p:cNvPr>
          <p:cNvSpPr/>
          <p:nvPr/>
        </p:nvSpPr>
        <p:spPr>
          <a:xfrm>
            <a:off x="447037" y="4582158"/>
            <a:ext cx="690880" cy="680720"/>
          </a:xfrm>
          <a:prstGeom prst="rect">
            <a:avLst/>
          </a:prstGeom>
          <a:solidFill>
            <a:srgbClr val="81EF15"/>
          </a:solidFill>
          <a:ln>
            <a:solidFill>
              <a:srgbClr val="76F1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5" name="TextBox 10">
            <a:extLst>
              <a:ext uri="{FF2B5EF4-FFF2-40B4-BE49-F238E27FC236}">
                <a16:creationId xmlns:a16="http://schemas.microsoft.com/office/drawing/2014/main" id="{708A1642-E74F-D5F8-A80A-C54336F0DC09}"/>
              </a:ext>
            </a:extLst>
          </p:cNvPr>
          <p:cNvSpPr txBox="1"/>
          <p:nvPr/>
        </p:nvSpPr>
        <p:spPr>
          <a:xfrm>
            <a:off x="1253759" y="2391843"/>
            <a:ext cx="3731973"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No</a:t>
            </a:r>
            <a:r>
              <a:rPr lang="en-US" dirty="0">
                <a:solidFill>
                  <a:schemeClr val="tx1">
                    <a:lumMod val="75000"/>
                    <a:lumOff val="25000"/>
                  </a:schemeClr>
                </a:solidFill>
                <a:latin typeface="Century Gothic"/>
              </a:rPr>
              <a:t>: Park is outside of view line estimate and the OVATION oval (but </a:t>
            </a:r>
            <a:r>
              <a:rPr lang="en-US" dirty="0" err="1">
                <a:solidFill>
                  <a:schemeClr val="tx1">
                    <a:lumMod val="75000"/>
                    <a:lumOff val="25000"/>
                  </a:schemeClr>
                </a:solidFill>
                <a:latin typeface="Century Gothic"/>
              </a:rPr>
              <a:t>Kp</a:t>
            </a:r>
            <a:r>
              <a:rPr lang="en-US" dirty="0">
                <a:solidFill>
                  <a:schemeClr val="tx1">
                    <a:lumMod val="75000"/>
                    <a:lumOff val="25000"/>
                  </a:schemeClr>
                </a:solidFill>
                <a:latin typeface="Century Gothic"/>
              </a:rPr>
              <a:t>&gt;4)</a:t>
            </a:r>
          </a:p>
        </p:txBody>
      </p:sp>
      <p:sp>
        <p:nvSpPr>
          <p:cNvPr id="36" name="TextBox 10">
            <a:extLst>
              <a:ext uri="{FF2B5EF4-FFF2-40B4-BE49-F238E27FC236}">
                <a16:creationId xmlns:a16="http://schemas.microsoft.com/office/drawing/2014/main" id="{68B6DA11-A778-4880-E24F-96523C054BDF}"/>
              </a:ext>
            </a:extLst>
          </p:cNvPr>
          <p:cNvSpPr txBox="1"/>
          <p:nvPr/>
        </p:nvSpPr>
        <p:spPr>
          <a:xfrm>
            <a:off x="1253759" y="3407843"/>
            <a:ext cx="3731973"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Possibly</a:t>
            </a:r>
            <a:r>
              <a:rPr lang="en-US" dirty="0">
                <a:solidFill>
                  <a:schemeClr val="tx1">
                    <a:lumMod val="75000"/>
                    <a:lumOff val="25000"/>
                  </a:schemeClr>
                </a:solidFill>
                <a:latin typeface="Century Gothic"/>
              </a:rPr>
              <a:t>: Park is within view line estimate, but not in the OVATION oval</a:t>
            </a:r>
          </a:p>
        </p:txBody>
      </p:sp>
      <p:sp>
        <p:nvSpPr>
          <p:cNvPr id="37" name="TextBox 10">
            <a:extLst>
              <a:ext uri="{FF2B5EF4-FFF2-40B4-BE49-F238E27FC236}">
                <a16:creationId xmlns:a16="http://schemas.microsoft.com/office/drawing/2014/main" id="{5C90047F-B643-EA2F-AE05-DEB156AA6EEB}"/>
              </a:ext>
            </a:extLst>
          </p:cNvPr>
          <p:cNvSpPr txBox="1"/>
          <p:nvPr/>
        </p:nvSpPr>
        <p:spPr>
          <a:xfrm>
            <a:off x="1253759" y="4454323"/>
            <a:ext cx="3731973"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Yes</a:t>
            </a:r>
            <a:r>
              <a:rPr lang="en-US" dirty="0">
                <a:solidFill>
                  <a:schemeClr val="tx1">
                    <a:lumMod val="75000"/>
                    <a:lumOff val="25000"/>
                  </a:schemeClr>
                </a:solidFill>
                <a:latin typeface="Century Gothic"/>
              </a:rPr>
              <a:t>: Park is within view line estimate and the  OVATION oval</a:t>
            </a:r>
          </a:p>
        </p:txBody>
      </p:sp>
      <p:sp>
        <p:nvSpPr>
          <p:cNvPr id="38" name="TextBox 3">
            <a:extLst>
              <a:ext uri="{FF2B5EF4-FFF2-40B4-BE49-F238E27FC236}">
                <a16:creationId xmlns:a16="http://schemas.microsoft.com/office/drawing/2014/main" id="{04FD5A01-4CD9-1073-C18B-4DB486A0B6ED}"/>
              </a:ext>
            </a:extLst>
          </p:cNvPr>
          <p:cNvSpPr txBox="1"/>
          <p:nvPr/>
        </p:nvSpPr>
        <p:spPr>
          <a:xfrm>
            <a:off x="9102877" y="4764837"/>
            <a:ext cx="408928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mn-lt"/>
                <a:cs typeface="+mn-lt"/>
              </a:rPr>
              <a:t>Image</a:t>
            </a:r>
            <a:r>
              <a:rPr lang="en-US">
                <a:solidFill>
                  <a:schemeClr val="tx1">
                    <a:lumMod val="75000"/>
                    <a:lumOff val="25000"/>
                  </a:schemeClr>
                </a:solidFill>
                <a:latin typeface="Century Gothic"/>
              </a:rPr>
              <a:t> </a:t>
            </a:r>
            <a:r>
              <a:rPr lang="en-US" sz="1100">
                <a:solidFill>
                  <a:schemeClr val="tx1">
                    <a:lumMod val="75000"/>
                    <a:lumOff val="25000"/>
                  </a:schemeClr>
                </a:solidFill>
                <a:latin typeface="Century Gothic"/>
                <a:ea typeface="+mn-lt"/>
                <a:cs typeface="+mn-lt"/>
              </a:rPr>
              <a:t>Credit:</a:t>
            </a:r>
            <a:r>
              <a:rPr lang="en-US">
                <a:solidFill>
                  <a:schemeClr val="tx1">
                    <a:lumMod val="75000"/>
                    <a:lumOff val="25000"/>
                  </a:schemeClr>
                </a:solidFill>
                <a:latin typeface="Century Gothic"/>
              </a:rPr>
              <a:t> </a:t>
            </a:r>
            <a:r>
              <a:rPr lang="en-US" sz="1100" err="1">
                <a:solidFill>
                  <a:schemeClr val="tx1">
                    <a:lumMod val="75000"/>
                    <a:lumOff val="25000"/>
                  </a:schemeClr>
                </a:solidFill>
                <a:latin typeface="Century Gothic"/>
                <a:ea typeface="+mn-lt"/>
                <a:cs typeface="+mn-lt"/>
              </a:rPr>
              <a:t>AuroraSaurus</a:t>
            </a:r>
            <a:r>
              <a:rPr lang="en-US" sz="1100">
                <a:solidFill>
                  <a:schemeClr val="tx1">
                    <a:lumMod val="75000"/>
                    <a:lumOff val="25000"/>
                  </a:schemeClr>
                </a:solidFill>
                <a:latin typeface="Century Gothic"/>
                <a:ea typeface="+mn-lt"/>
                <a:cs typeface="+mn-lt"/>
              </a:rPr>
              <a:t>, NASA</a:t>
            </a:r>
          </a:p>
        </p:txBody>
      </p:sp>
      <p:sp>
        <p:nvSpPr>
          <p:cNvPr id="39" name="TextBox 10">
            <a:extLst>
              <a:ext uri="{FF2B5EF4-FFF2-40B4-BE49-F238E27FC236}">
                <a16:creationId xmlns:a16="http://schemas.microsoft.com/office/drawing/2014/main" id="{04CA0DFE-7261-52D4-8089-9110C9D49EA8}"/>
              </a:ext>
            </a:extLst>
          </p:cNvPr>
          <p:cNvSpPr txBox="1"/>
          <p:nvPr/>
        </p:nvSpPr>
        <p:spPr>
          <a:xfrm>
            <a:off x="725439" y="1396163"/>
            <a:ext cx="3731973"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solidFill>
                  <a:schemeClr val="tx1">
                    <a:lumMod val="75000"/>
                    <a:lumOff val="25000"/>
                  </a:schemeClr>
                </a:solidFill>
                <a:latin typeface="Century Gothic"/>
              </a:rPr>
              <a:t>Aurora visibility at Glacier occurs at </a:t>
            </a:r>
            <a:r>
              <a:rPr lang="en-US" b="1" err="1">
                <a:solidFill>
                  <a:schemeClr val="tx1">
                    <a:lumMod val="75000"/>
                    <a:lumOff val="25000"/>
                  </a:schemeClr>
                </a:solidFill>
                <a:latin typeface="Century Gothic"/>
              </a:rPr>
              <a:t>Kp</a:t>
            </a:r>
            <a:r>
              <a:rPr lang="en-US" b="1">
                <a:solidFill>
                  <a:schemeClr val="tx1">
                    <a:lumMod val="75000"/>
                    <a:lumOff val="25000"/>
                  </a:schemeClr>
                </a:solidFill>
                <a:latin typeface="Century Gothic"/>
              </a:rPr>
              <a:t>&gt;4.</a:t>
            </a:r>
          </a:p>
          <a:p>
            <a:endParaRPr lang="en-US">
              <a:solidFill>
                <a:schemeClr val="tx1">
                  <a:lumMod val="75000"/>
                  <a:lumOff val="25000"/>
                </a:schemeClr>
              </a:solidFill>
              <a:latin typeface="Century Gothic"/>
            </a:endParaRPr>
          </a:p>
        </p:txBody>
      </p:sp>
    </p:spTree>
    <p:extLst>
      <p:ext uri="{BB962C8B-B14F-4D97-AF65-F5344CB8AC3E}">
        <p14:creationId xmlns:p14="http://schemas.microsoft.com/office/powerpoint/2010/main" val="4134371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number of green and gray bars&#10;&#10;Description automatically generated">
            <a:extLst>
              <a:ext uri="{FF2B5EF4-FFF2-40B4-BE49-F238E27FC236}">
                <a16:creationId xmlns:a16="http://schemas.microsoft.com/office/drawing/2014/main" id="{C4B05EE4-83DF-C28D-B3BC-F1FE2C621E52}"/>
              </a:ext>
            </a:extLst>
          </p:cNvPr>
          <p:cNvPicPr>
            <a:picLocks noChangeAspect="1"/>
          </p:cNvPicPr>
          <p:nvPr/>
        </p:nvPicPr>
        <p:blipFill rotWithShape="1">
          <a:blip r:embed="rId3"/>
          <a:srcRect l="5328" t="10320" r="12702" b="8897"/>
          <a:stretch/>
        </p:blipFill>
        <p:spPr>
          <a:xfrm>
            <a:off x="4183979" y="1310738"/>
            <a:ext cx="3829306" cy="2131215"/>
          </a:xfrm>
          <a:prstGeom prst="rect">
            <a:avLst/>
          </a:prstGeom>
        </p:spPr>
      </p:pic>
      <p:pic>
        <p:nvPicPr>
          <p:cNvPr id="3" name="Picture 2" descr="A graph of a number of green bars&#10;&#10;Description automatically generated">
            <a:extLst>
              <a:ext uri="{FF2B5EF4-FFF2-40B4-BE49-F238E27FC236}">
                <a16:creationId xmlns:a16="http://schemas.microsoft.com/office/drawing/2014/main" id="{94137BC7-0C66-AE90-CE7F-52FF3488A8EB}"/>
              </a:ext>
            </a:extLst>
          </p:cNvPr>
          <p:cNvPicPr>
            <a:picLocks noChangeAspect="1"/>
          </p:cNvPicPr>
          <p:nvPr/>
        </p:nvPicPr>
        <p:blipFill rotWithShape="1">
          <a:blip r:embed="rId4"/>
          <a:srcRect l="5443" t="10035" r="12903" b="8033"/>
          <a:stretch/>
        </p:blipFill>
        <p:spPr>
          <a:xfrm>
            <a:off x="6661354" y="4149802"/>
            <a:ext cx="3736264" cy="2293846"/>
          </a:xfrm>
          <a:prstGeom prst="rect">
            <a:avLst/>
          </a:prstGeom>
        </p:spPr>
      </p:pic>
      <p:pic>
        <p:nvPicPr>
          <p:cNvPr id="6" name="Picture 5" descr="A graph of green and gray bars&#10;&#10;Description automatically generated">
            <a:extLst>
              <a:ext uri="{FF2B5EF4-FFF2-40B4-BE49-F238E27FC236}">
                <a16:creationId xmlns:a16="http://schemas.microsoft.com/office/drawing/2014/main" id="{7F29A594-488D-D79E-2C92-37B32A007DDA}"/>
              </a:ext>
            </a:extLst>
          </p:cNvPr>
          <p:cNvPicPr>
            <a:picLocks noChangeAspect="1"/>
          </p:cNvPicPr>
          <p:nvPr/>
        </p:nvPicPr>
        <p:blipFill rotWithShape="1">
          <a:blip r:embed="rId5"/>
          <a:srcRect l="4753" t="10224" r="12826" b="10563"/>
          <a:stretch/>
        </p:blipFill>
        <p:spPr>
          <a:xfrm>
            <a:off x="1447152" y="4159207"/>
            <a:ext cx="3771048" cy="2283133"/>
          </a:xfrm>
          <a:prstGeom prst="rect">
            <a:avLst/>
          </a:prstGeom>
        </p:spPr>
      </p:pic>
      <p:sp>
        <p:nvSpPr>
          <p:cNvPr id="10" name="TextBox 9">
            <a:extLst>
              <a:ext uri="{FF2B5EF4-FFF2-40B4-BE49-F238E27FC236}">
                <a16:creationId xmlns:a16="http://schemas.microsoft.com/office/drawing/2014/main" id="{C4B738BB-5FDA-37B1-C374-D48DC8734620}"/>
              </a:ext>
            </a:extLst>
          </p:cNvPr>
          <p:cNvSpPr txBox="1"/>
          <p:nvPr/>
        </p:nvSpPr>
        <p:spPr>
          <a:xfrm>
            <a:off x="4179065" y="1025175"/>
            <a:ext cx="4648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Aurora at Glacier from AuroraSaurus by Time</a:t>
            </a:r>
          </a:p>
        </p:txBody>
      </p:sp>
      <p:graphicFrame>
        <p:nvGraphicFramePr>
          <p:cNvPr id="11" name="Table 10">
            <a:extLst>
              <a:ext uri="{FF2B5EF4-FFF2-40B4-BE49-F238E27FC236}">
                <a16:creationId xmlns:a16="http://schemas.microsoft.com/office/drawing/2014/main" id="{E37F767A-0436-76A1-8C52-E8B4E39E9EAA}"/>
              </a:ext>
            </a:extLst>
          </p:cNvPr>
          <p:cNvGraphicFramePr>
            <a:graphicFrameLocks noGrp="1"/>
          </p:cNvGraphicFramePr>
          <p:nvPr>
            <p:extLst>
              <p:ext uri="{D42A27DB-BD31-4B8C-83A1-F6EECF244321}">
                <p14:modId xmlns:p14="http://schemas.microsoft.com/office/powerpoint/2010/main" val="2128659219"/>
              </p:ext>
            </p:extLst>
          </p:nvPr>
        </p:nvGraphicFramePr>
        <p:xfrm>
          <a:off x="3905250" y="1474592"/>
          <a:ext cx="319908" cy="2171260"/>
        </p:xfrm>
        <a:graphic>
          <a:graphicData uri="http://schemas.openxmlformats.org/drawingml/2006/table">
            <a:tbl>
              <a:tblPr firstRow="1" bandRow="1">
                <a:tableStyleId>{5C22544A-7EE6-4342-B048-85BDC9FD1C3A}</a:tableStyleId>
              </a:tblPr>
              <a:tblGrid>
                <a:gridCol w="319908">
                  <a:extLst>
                    <a:ext uri="{9D8B030D-6E8A-4147-A177-3AD203B41FA5}">
                      <a16:colId xmlns:a16="http://schemas.microsoft.com/office/drawing/2014/main" val="2894343116"/>
                    </a:ext>
                  </a:extLst>
                </a:gridCol>
              </a:tblGrid>
              <a:tr h="542815">
                <a:tc>
                  <a:txBody>
                    <a:bodyPr/>
                    <a:lstStyle/>
                    <a:p>
                      <a:pPr algn="r"/>
                      <a:r>
                        <a:rPr lang="en-US" sz="800" b="0">
                          <a:solidFill>
                            <a:schemeClr val="bg2">
                              <a:lumMod val="49000"/>
                            </a:schemeClr>
                          </a:solidFill>
                          <a:latin typeface="Century Gothic"/>
                        </a:rPr>
                        <a:t>75</a:t>
                      </a:r>
                    </a:p>
                  </a:txBody>
                  <a:tcPr anchor="ctr">
                    <a:lnL w="0">
                      <a:noFill/>
                    </a:lnL>
                    <a:lnR w="0">
                      <a:noFill/>
                    </a:lnR>
                    <a:lnT w="0">
                      <a:noFill/>
                    </a:lnT>
                    <a:lnB w="0">
                      <a:noFill/>
                    </a:lnB>
                    <a:noFill/>
                  </a:tcPr>
                </a:tc>
                <a:extLst>
                  <a:ext uri="{0D108BD9-81ED-4DB2-BD59-A6C34878D82A}">
                    <a16:rowId xmlns:a16="http://schemas.microsoft.com/office/drawing/2014/main" val="3622540146"/>
                  </a:ext>
                </a:extLst>
              </a:tr>
              <a:tr h="542815">
                <a:tc>
                  <a:txBody>
                    <a:bodyPr/>
                    <a:lstStyle/>
                    <a:p>
                      <a:pPr algn="r"/>
                      <a:r>
                        <a:rPr lang="en-US" sz="800" b="0">
                          <a:solidFill>
                            <a:schemeClr val="bg2">
                              <a:lumMod val="49000"/>
                            </a:schemeClr>
                          </a:solidFill>
                          <a:latin typeface="Century Gothic"/>
                        </a:rPr>
                        <a:t>50</a:t>
                      </a:r>
                    </a:p>
                  </a:txBody>
                  <a:tcPr anchor="ctr">
                    <a:lnL w="0">
                      <a:noFill/>
                    </a:lnL>
                    <a:lnR w="0">
                      <a:noFill/>
                    </a:lnR>
                    <a:lnT w="0">
                      <a:noFill/>
                    </a:lnT>
                    <a:lnB w="0">
                      <a:noFill/>
                    </a:lnB>
                    <a:noFill/>
                  </a:tcPr>
                </a:tc>
                <a:extLst>
                  <a:ext uri="{0D108BD9-81ED-4DB2-BD59-A6C34878D82A}">
                    <a16:rowId xmlns:a16="http://schemas.microsoft.com/office/drawing/2014/main" val="1052404503"/>
                  </a:ext>
                </a:extLst>
              </a:tr>
              <a:tr h="542815">
                <a:tc>
                  <a:txBody>
                    <a:bodyPr/>
                    <a:lstStyle/>
                    <a:p>
                      <a:pPr algn="r"/>
                      <a:r>
                        <a:rPr lang="en-US" sz="800" b="0">
                          <a:solidFill>
                            <a:schemeClr val="bg2">
                              <a:lumMod val="49000"/>
                            </a:schemeClr>
                          </a:solidFill>
                          <a:latin typeface="Century Gothic"/>
                        </a:rPr>
                        <a:t>25</a:t>
                      </a:r>
                    </a:p>
                  </a:txBody>
                  <a:tcPr anchor="ctr">
                    <a:lnL w="0">
                      <a:noFill/>
                    </a:lnL>
                    <a:lnR w="0">
                      <a:noFill/>
                    </a:lnR>
                    <a:lnT w="0">
                      <a:noFill/>
                    </a:lnT>
                    <a:lnB w="0">
                      <a:noFill/>
                    </a:lnB>
                    <a:noFill/>
                  </a:tcPr>
                </a:tc>
                <a:extLst>
                  <a:ext uri="{0D108BD9-81ED-4DB2-BD59-A6C34878D82A}">
                    <a16:rowId xmlns:a16="http://schemas.microsoft.com/office/drawing/2014/main" val="3409310322"/>
                  </a:ext>
                </a:extLst>
              </a:tr>
              <a:tr h="542815">
                <a:tc>
                  <a:txBody>
                    <a:bodyPr/>
                    <a:lstStyle/>
                    <a:p>
                      <a:pPr algn="r"/>
                      <a:r>
                        <a:rPr lang="en-US" sz="800" b="0">
                          <a:solidFill>
                            <a:schemeClr val="bg2">
                              <a:lumMod val="49000"/>
                            </a:schemeClr>
                          </a:solidFill>
                          <a:latin typeface="Century Gothic"/>
                        </a:rPr>
                        <a:t>0</a:t>
                      </a:r>
                    </a:p>
                  </a:txBody>
                  <a:tcPr anchor="ctr">
                    <a:lnL w="0">
                      <a:noFill/>
                    </a:lnL>
                    <a:lnR w="0">
                      <a:noFill/>
                    </a:lnR>
                    <a:lnT w="0">
                      <a:noFill/>
                    </a:lnT>
                    <a:lnB w="0">
                      <a:noFill/>
                    </a:lnB>
                    <a:noFill/>
                  </a:tcPr>
                </a:tc>
                <a:extLst>
                  <a:ext uri="{0D108BD9-81ED-4DB2-BD59-A6C34878D82A}">
                    <a16:rowId xmlns:a16="http://schemas.microsoft.com/office/drawing/2014/main" val="1897610493"/>
                  </a:ext>
                </a:extLst>
              </a:tr>
            </a:tbl>
          </a:graphicData>
        </a:graphic>
      </p:graphicFrame>
      <p:graphicFrame>
        <p:nvGraphicFramePr>
          <p:cNvPr id="13" name="Table 12">
            <a:extLst>
              <a:ext uri="{FF2B5EF4-FFF2-40B4-BE49-F238E27FC236}">
                <a16:creationId xmlns:a16="http://schemas.microsoft.com/office/drawing/2014/main" id="{09E094F5-CC2A-AF0D-54B7-F51B8FFEABFC}"/>
              </a:ext>
            </a:extLst>
          </p:cNvPr>
          <p:cNvGraphicFramePr>
            <a:graphicFrameLocks noGrp="1"/>
          </p:cNvGraphicFramePr>
          <p:nvPr>
            <p:extLst>
              <p:ext uri="{D42A27DB-BD31-4B8C-83A1-F6EECF244321}">
                <p14:modId xmlns:p14="http://schemas.microsoft.com/office/powerpoint/2010/main" val="958659629"/>
              </p:ext>
            </p:extLst>
          </p:nvPr>
        </p:nvGraphicFramePr>
        <p:xfrm>
          <a:off x="1114425" y="4086225"/>
          <a:ext cx="406405" cy="2627608"/>
        </p:xfrm>
        <a:graphic>
          <a:graphicData uri="http://schemas.openxmlformats.org/drawingml/2006/table">
            <a:tbl>
              <a:tblPr firstRow="1" bandRow="1">
                <a:tableStyleId>{5C22544A-7EE6-4342-B048-85BDC9FD1C3A}</a:tableStyleId>
              </a:tblPr>
              <a:tblGrid>
                <a:gridCol w="406405">
                  <a:extLst>
                    <a:ext uri="{9D8B030D-6E8A-4147-A177-3AD203B41FA5}">
                      <a16:colId xmlns:a16="http://schemas.microsoft.com/office/drawing/2014/main" val="2894343116"/>
                    </a:ext>
                  </a:extLst>
                </a:gridCol>
              </a:tblGrid>
              <a:tr h="656902">
                <a:tc>
                  <a:txBody>
                    <a:bodyPr/>
                    <a:lstStyle/>
                    <a:p>
                      <a:pPr algn="r"/>
                      <a:r>
                        <a:rPr lang="en-US" sz="800" b="0">
                          <a:solidFill>
                            <a:schemeClr val="bg2">
                              <a:lumMod val="49000"/>
                            </a:schemeClr>
                          </a:solidFill>
                          <a:latin typeface="Century Gothic"/>
                        </a:rPr>
                        <a:t>60</a:t>
                      </a:r>
                    </a:p>
                  </a:txBody>
                  <a:tcPr anchor="ctr">
                    <a:lnL w="0">
                      <a:noFill/>
                    </a:lnL>
                    <a:lnR w="0">
                      <a:noFill/>
                    </a:lnR>
                    <a:lnT w="0">
                      <a:noFill/>
                    </a:lnT>
                    <a:lnB w="0">
                      <a:noFill/>
                    </a:lnB>
                    <a:noFill/>
                  </a:tcPr>
                </a:tc>
                <a:extLst>
                  <a:ext uri="{0D108BD9-81ED-4DB2-BD59-A6C34878D82A}">
                    <a16:rowId xmlns:a16="http://schemas.microsoft.com/office/drawing/2014/main" val="3622540146"/>
                  </a:ext>
                </a:extLst>
              </a:tr>
              <a:tr h="656902">
                <a:tc>
                  <a:txBody>
                    <a:bodyPr/>
                    <a:lstStyle/>
                    <a:p>
                      <a:pPr algn="r"/>
                      <a:r>
                        <a:rPr lang="en-US" sz="800" b="0">
                          <a:solidFill>
                            <a:schemeClr val="bg2">
                              <a:lumMod val="49000"/>
                            </a:schemeClr>
                          </a:solidFill>
                          <a:latin typeface="Century Gothic"/>
                        </a:rPr>
                        <a:t>40</a:t>
                      </a:r>
                    </a:p>
                  </a:txBody>
                  <a:tcPr anchor="ctr">
                    <a:lnL w="0">
                      <a:noFill/>
                    </a:lnL>
                    <a:lnR w="0">
                      <a:noFill/>
                    </a:lnR>
                    <a:lnT w="0">
                      <a:noFill/>
                    </a:lnT>
                    <a:lnB w="0">
                      <a:noFill/>
                    </a:lnB>
                    <a:noFill/>
                  </a:tcPr>
                </a:tc>
                <a:extLst>
                  <a:ext uri="{0D108BD9-81ED-4DB2-BD59-A6C34878D82A}">
                    <a16:rowId xmlns:a16="http://schemas.microsoft.com/office/drawing/2014/main" val="1052404503"/>
                  </a:ext>
                </a:extLst>
              </a:tr>
              <a:tr h="656902">
                <a:tc>
                  <a:txBody>
                    <a:bodyPr/>
                    <a:lstStyle/>
                    <a:p>
                      <a:pPr algn="r"/>
                      <a:r>
                        <a:rPr lang="en-US" sz="800" b="0">
                          <a:solidFill>
                            <a:schemeClr val="bg2">
                              <a:lumMod val="49000"/>
                            </a:schemeClr>
                          </a:solidFill>
                          <a:latin typeface="Century Gothic"/>
                        </a:rPr>
                        <a:t>20</a:t>
                      </a:r>
                    </a:p>
                  </a:txBody>
                  <a:tcPr anchor="ctr">
                    <a:lnL w="0">
                      <a:noFill/>
                    </a:lnL>
                    <a:lnR w="0">
                      <a:noFill/>
                    </a:lnR>
                    <a:lnT w="0">
                      <a:noFill/>
                    </a:lnT>
                    <a:lnB w="0">
                      <a:noFill/>
                    </a:lnB>
                    <a:noFill/>
                  </a:tcPr>
                </a:tc>
                <a:extLst>
                  <a:ext uri="{0D108BD9-81ED-4DB2-BD59-A6C34878D82A}">
                    <a16:rowId xmlns:a16="http://schemas.microsoft.com/office/drawing/2014/main" val="3409310322"/>
                  </a:ext>
                </a:extLst>
              </a:tr>
              <a:tr h="656902">
                <a:tc>
                  <a:txBody>
                    <a:bodyPr/>
                    <a:lstStyle/>
                    <a:p>
                      <a:pPr algn="r"/>
                      <a:r>
                        <a:rPr lang="en-US" sz="800" b="0">
                          <a:solidFill>
                            <a:schemeClr val="bg2">
                              <a:lumMod val="49000"/>
                            </a:schemeClr>
                          </a:solidFill>
                          <a:latin typeface="Century Gothic"/>
                        </a:rPr>
                        <a:t>0</a:t>
                      </a:r>
                    </a:p>
                  </a:txBody>
                  <a:tcPr anchor="ctr">
                    <a:lnL w="0">
                      <a:noFill/>
                    </a:lnL>
                    <a:lnR w="0">
                      <a:noFill/>
                    </a:lnR>
                    <a:lnT w="0">
                      <a:noFill/>
                    </a:lnT>
                    <a:lnB w="0">
                      <a:noFill/>
                    </a:lnB>
                    <a:noFill/>
                  </a:tcPr>
                </a:tc>
                <a:extLst>
                  <a:ext uri="{0D108BD9-81ED-4DB2-BD59-A6C34878D82A}">
                    <a16:rowId xmlns:a16="http://schemas.microsoft.com/office/drawing/2014/main" val="1897610493"/>
                  </a:ext>
                </a:extLst>
              </a:tr>
            </a:tbl>
          </a:graphicData>
        </a:graphic>
      </p:graphicFrame>
      <p:graphicFrame>
        <p:nvGraphicFramePr>
          <p:cNvPr id="14" name="Table 13">
            <a:extLst>
              <a:ext uri="{FF2B5EF4-FFF2-40B4-BE49-F238E27FC236}">
                <a16:creationId xmlns:a16="http://schemas.microsoft.com/office/drawing/2014/main" id="{F9ED237D-DC87-CFED-D2B0-E84945B524B0}"/>
              </a:ext>
            </a:extLst>
          </p:cNvPr>
          <p:cNvGraphicFramePr>
            <a:graphicFrameLocks noGrp="1"/>
          </p:cNvGraphicFramePr>
          <p:nvPr>
            <p:extLst>
              <p:ext uri="{D42A27DB-BD31-4B8C-83A1-F6EECF244321}">
                <p14:modId xmlns:p14="http://schemas.microsoft.com/office/powerpoint/2010/main" val="1142462352"/>
              </p:ext>
            </p:extLst>
          </p:nvPr>
        </p:nvGraphicFramePr>
        <p:xfrm>
          <a:off x="6354096" y="4092677"/>
          <a:ext cx="377066" cy="2590312"/>
        </p:xfrm>
        <a:graphic>
          <a:graphicData uri="http://schemas.openxmlformats.org/drawingml/2006/table">
            <a:tbl>
              <a:tblPr firstRow="1" bandRow="1">
                <a:tableStyleId>{5C22544A-7EE6-4342-B048-85BDC9FD1C3A}</a:tableStyleId>
              </a:tblPr>
              <a:tblGrid>
                <a:gridCol w="377066">
                  <a:extLst>
                    <a:ext uri="{9D8B030D-6E8A-4147-A177-3AD203B41FA5}">
                      <a16:colId xmlns:a16="http://schemas.microsoft.com/office/drawing/2014/main" val="2894343116"/>
                    </a:ext>
                  </a:extLst>
                </a:gridCol>
              </a:tblGrid>
              <a:tr h="647578">
                <a:tc>
                  <a:txBody>
                    <a:bodyPr/>
                    <a:lstStyle/>
                    <a:p>
                      <a:pPr algn="r"/>
                      <a:r>
                        <a:rPr lang="en-US" sz="800" b="0">
                          <a:solidFill>
                            <a:schemeClr val="bg2">
                              <a:lumMod val="49000"/>
                            </a:schemeClr>
                          </a:solidFill>
                          <a:latin typeface="Century Gothic"/>
                        </a:rPr>
                        <a:t>150</a:t>
                      </a:r>
                    </a:p>
                  </a:txBody>
                  <a:tcPr anchor="ctr">
                    <a:lnL w="0">
                      <a:noFill/>
                    </a:lnL>
                    <a:lnR w="0">
                      <a:noFill/>
                    </a:lnR>
                    <a:lnT w="0">
                      <a:noFill/>
                    </a:lnT>
                    <a:lnB w="0">
                      <a:noFill/>
                    </a:lnB>
                    <a:noFill/>
                  </a:tcPr>
                </a:tc>
                <a:extLst>
                  <a:ext uri="{0D108BD9-81ED-4DB2-BD59-A6C34878D82A}">
                    <a16:rowId xmlns:a16="http://schemas.microsoft.com/office/drawing/2014/main" val="3622540146"/>
                  </a:ext>
                </a:extLst>
              </a:tr>
              <a:tr h="647578">
                <a:tc>
                  <a:txBody>
                    <a:bodyPr/>
                    <a:lstStyle/>
                    <a:p>
                      <a:pPr algn="r"/>
                      <a:r>
                        <a:rPr lang="en-US" sz="800" b="0">
                          <a:solidFill>
                            <a:schemeClr val="bg2">
                              <a:lumMod val="49000"/>
                            </a:schemeClr>
                          </a:solidFill>
                          <a:latin typeface="Century Gothic"/>
                        </a:rPr>
                        <a:t>100</a:t>
                      </a:r>
                    </a:p>
                  </a:txBody>
                  <a:tcPr anchor="ctr">
                    <a:lnL w="0">
                      <a:noFill/>
                    </a:lnL>
                    <a:lnR w="0">
                      <a:noFill/>
                    </a:lnR>
                    <a:lnT w="0">
                      <a:noFill/>
                    </a:lnT>
                    <a:lnB w="0">
                      <a:noFill/>
                    </a:lnB>
                    <a:noFill/>
                  </a:tcPr>
                </a:tc>
                <a:extLst>
                  <a:ext uri="{0D108BD9-81ED-4DB2-BD59-A6C34878D82A}">
                    <a16:rowId xmlns:a16="http://schemas.microsoft.com/office/drawing/2014/main" val="1052404503"/>
                  </a:ext>
                </a:extLst>
              </a:tr>
              <a:tr h="647578">
                <a:tc>
                  <a:txBody>
                    <a:bodyPr/>
                    <a:lstStyle/>
                    <a:p>
                      <a:pPr algn="r"/>
                      <a:r>
                        <a:rPr lang="en-US" sz="800" b="0">
                          <a:solidFill>
                            <a:schemeClr val="bg2">
                              <a:lumMod val="49000"/>
                            </a:schemeClr>
                          </a:solidFill>
                          <a:latin typeface="Century Gothic"/>
                        </a:rPr>
                        <a:t>50</a:t>
                      </a:r>
                    </a:p>
                  </a:txBody>
                  <a:tcPr anchor="ctr">
                    <a:lnL w="0">
                      <a:noFill/>
                    </a:lnL>
                    <a:lnR w="0">
                      <a:noFill/>
                    </a:lnR>
                    <a:lnT w="0">
                      <a:noFill/>
                    </a:lnT>
                    <a:lnB w="0">
                      <a:noFill/>
                    </a:lnB>
                    <a:noFill/>
                  </a:tcPr>
                </a:tc>
                <a:extLst>
                  <a:ext uri="{0D108BD9-81ED-4DB2-BD59-A6C34878D82A}">
                    <a16:rowId xmlns:a16="http://schemas.microsoft.com/office/drawing/2014/main" val="3409310322"/>
                  </a:ext>
                </a:extLst>
              </a:tr>
              <a:tr h="647578">
                <a:tc>
                  <a:txBody>
                    <a:bodyPr/>
                    <a:lstStyle/>
                    <a:p>
                      <a:pPr algn="r"/>
                      <a:r>
                        <a:rPr lang="en-US" sz="800" b="0">
                          <a:solidFill>
                            <a:schemeClr val="bg2">
                              <a:lumMod val="49000"/>
                            </a:schemeClr>
                          </a:solidFill>
                          <a:latin typeface="Century Gothic"/>
                        </a:rPr>
                        <a:t>0</a:t>
                      </a:r>
                    </a:p>
                  </a:txBody>
                  <a:tcPr anchor="ctr">
                    <a:lnL w="0">
                      <a:noFill/>
                    </a:lnL>
                    <a:lnR w="0">
                      <a:noFill/>
                    </a:lnR>
                    <a:lnT w="0">
                      <a:noFill/>
                    </a:lnT>
                    <a:lnB w="0">
                      <a:noFill/>
                    </a:lnB>
                    <a:noFill/>
                  </a:tcPr>
                </a:tc>
                <a:extLst>
                  <a:ext uri="{0D108BD9-81ED-4DB2-BD59-A6C34878D82A}">
                    <a16:rowId xmlns:a16="http://schemas.microsoft.com/office/drawing/2014/main" val="1897610493"/>
                  </a:ext>
                </a:extLst>
              </a:tr>
            </a:tbl>
          </a:graphicData>
        </a:graphic>
      </p:graphicFrame>
      <p:graphicFrame>
        <p:nvGraphicFramePr>
          <p:cNvPr id="16" name="Table 15">
            <a:extLst>
              <a:ext uri="{FF2B5EF4-FFF2-40B4-BE49-F238E27FC236}">
                <a16:creationId xmlns:a16="http://schemas.microsoft.com/office/drawing/2014/main" id="{F4896B5A-FCD2-AD59-008A-8E4926FDD9FF}"/>
              </a:ext>
            </a:extLst>
          </p:cNvPr>
          <p:cNvGraphicFramePr>
            <a:graphicFrameLocks noGrp="1"/>
          </p:cNvGraphicFramePr>
          <p:nvPr>
            <p:extLst>
              <p:ext uri="{D42A27DB-BD31-4B8C-83A1-F6EECF244321}">
                <p14:modId xmlns:p14="http://schemas.microsoft.com/office/powerpoint/2010/main" val="1173770124"/>
              </p:ext>
            </p:extLst>
          </p:nvPr>
        </p:nvGraphicFramePr>
        <p:xfrm>
          <a:off x="1474838" y="6452419"/>
          <a:ext cx="3742368" cy="229024"/>
        </p:xfrm>
        <a:graphic>
          <a:graphicData uri="http://schemas.openxmlformats.org/drawingml/2006/table">
            <a:tbl>
              <a:tblPr firstRow="1" bandRow="1">
                <a:tableStyleId>{5C22544A-7EE6-4342-B048-85BDC9FD1C3A}</a:tableStyleId>
              </a:tblPr>
              <a:tblGrid>
                <a:gridCol w="311864">
                  <a:extLst>
                    <a:ext uri="{9D8B030D-6E8A-4147-A177-3AD203B41FA5}">
                      <a16:colId xmlns:a16="http://schemas.microsoft.com/office/drawing/2014/main" val="3390338979"/>
                    </a:ext>
                  </a:extLst>
                </a:gridCol>
                <a:gridCol w="311864">
                  <a:extLst>
                    <a:ext uri="{9D8B030D-6E8A-4147-A177-3AD203B41FA5}">
                      <a16:colId xmlns:a16="http://schemas.microsoft.com/office/drawing/2014/main" val="3648029804"/>
                    </a:ext>
                  </a:extLst>
                </a:gridCol>
                <a:gridCol w="311864">
                  <a:extLst>
                    <a:ext uri="{9D8B030D-6E8A-4147-A177-3AD203B41FA5}">
                      <a16:colId xmlns:a16="http://schemas.microsoft.com/office/drawing/2014/main" val="3037322714"/>
                    </a:ext>
                  </a:extLst>
                </a:gridCol>
                <a:gridCol w="311864">
                  <a:extLst>
                    <a:ext uri="{9D8B030D-6E8A-4147-A177-3AD203B41FA5}">
                      <a16:colId xmlns:a16="http://schemas.microsoft.com/office/drawing/2014/main" val="1916855829"/>
                    </a:ext>
                  </a:extLst>
                </a:gridCol>
                <a:gridCol w="311864">
                  <a:extLst>
                    <a:ext uri="{9D8B030D-6E8A-4147-A177-3AD203B41FA5}">
                      <a16:colId xmlns:a16="http://schemas.microsoft.com/office/drawing/2014/main" val="1191313454"/>
                    </a:ext>
                  </a:extLst>
                </a:gridCol>
                <a:gridCol w="311864">
                  <a:extLst>
                    <a:ext uri="{9D8B030D-6E8A-4147-A177-3AD203B41FA5}">
                      <a16:colId xmlns:a16="http://schemas.microsoft.com/office/drawing/2014/main" val="2707115281"/>
                    </a:ext>
                  </a:extLst>
                </a:gridCol>
                <a:gridCol w="311864">
                  <a:extLst>
                    <a:ext uri="{9D8B030D-6E8A-4147-A177-3AD203B41FA5}">
                      <a16:colId xmlns:a16="http://schemas.microsoft.com/office/drawing/2014/main" val="3248102560"/>
                    </a:ext>
                  </a:extLst>
                </a:gridCol>
                <a:gridCol w="311864">
                  <a:extLst>
                    <a:ext uri="{9D8B030D-6E8A-4147-A177-3AD203B41FA5}">
                      <a16:colId xmlns:a16="http://schemas.microsoft.com/office/drawing/2014/main" val="178135386"/>
                    </a:ext>
                  </a:extLst>
                </a:gridCol>
                <a:gridCol w="311864">
                  <a:extLst>
                    <a:ext uri="{9D8B030D-6E8A-4147-A177-3AD203B41FA5}">
                      <a16:colId xmlns:a16="http://schemas.microsoft.com/office/drawing/2014/main" val="2992020472"/>
                    </a:ext>
                  </a:extLst>
                </a:gridCol>
                <a:gridCol w="311864">
                  <a:extLst>
                    <a:ext uri="{9D8B030D-6E8A-4147-A177-3AD203B41FA5}">
                      <a16:colId xmlns:a16="http://schemas.microsoft.com/office/drawing/2014/main" val="2596671567"/>
                    </a:ext>
                  </a:extLst>
                </a:gridCol>
                <a:gridCol w="311864">
                  <a:extLst>
                    <a:ext uri="{9D8B030D-6E8A-4147-A177-3AD203B41FA5}">
                      <a16:colId xmlns:a16="http://schemas.microsoft.com/office/drawing/2014/main" val="2368282994"/>
                    </a:ext>
                  </a:extLst>
                </a:gridCol>
                <a:gridCol w="311864">
                  <a:extLst>
                    <a:ext uri="{9D8B030D-6E8A-4147-A177-3AD203B41FA5}">
                      <a16:colId xmlns:a16="http://schemas.microsoft.com/office/drawing/2014/main" val="1528998355"/>
                    </a:ext>
                  </a:extLst>
                </a:gridCol>
              </a:tblGrid>
              <a:tr h="229024">
                <a:tc>
                  <a:txBody>
                    <a:bodyPr/>
                    <a:lstStyle/>
                    <a:p>
                      <a:pPr algn="ctr"/>
                      <a:r>
                        <a:rPr lang="en-US" sz="800" b="0">
                          <a:solidFill>
                            <a:schemeClr val="bg2">
                              <a:lumMod val="50000"/>
                            </a:schemeClr>
                          </a:solidFill>
                          <a:latin typeface="Century Gothic"/>
                        </a:rPr>
                        <a:t>Jan</a:t>
                      </a:r>
                    </a:p>
                  </a:txBody>
                  <a:tcPr marL="0" marR="0" marT="0" marB="0">
                    <a:noFill/>
                  </a:tcPr>
                </a:tc>
                <a:tc>
                  <a:txBody>
                    <a:bodyPr/>
                    <a:lstStyle/>
                    <a:p>
                      <a:pPr lvl="0" algn="ctr">
                        <a:buNone/>
                      </a:pPr>
                      <a:r>
                        <a:rPr lang="en-US" sz="800" b="0">
                          <a:solidFill>
                            <a:schemeClr val="bg2">
                              <a:lumMod val="50000"/>
                            </a:schemeClr>
                          </a:solidFill>
                          <a:latin typeface="Century Gothic"/>
                        </a:rPr>
                        <a:t>Feb</a:t>
                      </a:r>
                    </a:p>
                  </a:txBody>
                  <a:tcPr marL="0" marR="0" marT="0" marB="0">
                    <a:noFill/>
                  </a:tcPr>
                </a:tc>
                <a:tc>
                  <a:txBody>
                    <a:bodyPr/>
                    <a:lstStyle/>
                    <a:p>
                      <a:pPr lvl="0" algn="ctr">
                        <a:buNone/>
                      </a:pPr>
                      <a:r>
                        <a:rPr lang="en-US" sz="800" b="0">
                          <a:solidFill>
                            <a:schemeClr val="bg2">
                              <a:lumMod val="50000"/>
                            </a:schemeClr>
                          </a:solidFill>
                          <a:latin typeface="Century Gothic"/>
                        </a:rPr>
                        <a:t>Mar</a:t>
                      </a:r>
                    </a:p>
                  </a:txBody>
                  <a:tcPr marL="0" marR="0" marT="0" marB="0">
                    <a:noFill/>
                  </a:tcPr>
                </a:tc>
                <a:tc>
                  <a:txBody>
                    <a:bodyPr/>
                    <a:lstStyle/>
                    <a:p>
                      <a:pPr lvl="0" algn="ctr">
                        <a:buNone/>
                      </a:pPr>
                      <a:r>
                        <a:rPr lang="en-US" sz="800" b="0">
                          <a:solidFill>
                            <a:schemeClr val="bg2">
                              <a:lumMod val="50000"/>
                            </a:schemeClr>
                          </a:solidFill>
                          <a:latin typeface="Century Gothic"/>
                        </a:rPr>
                        <a:t>Apr</a:t>
                      </a:r>
                    </a:p>
                  </a:txBody>
                  <a:tcPr marL="0" marR="0" marT="0" marB="0">
                    <a:noFill/>
                  </a:tcPr>
                </a:tc>
                <a:tc>
                  <a:txBody>
                    <a:bodyPr/>
                    <a:lstStyle/>
                    <a:p>
                      <a:pPr lvl="0" algn="ctr">
                        <a:buNone/>
                      </a:pPr>
                      <a:r>
                        <a:rPr lang="en-US" sz="800" b="0">
                          <a:solidFill>
                            <a:schemeClr val="bg2">
                              <a:lumMod val="50000"/>
                            </a:schemeClr>
                          </a:solidFill>
                          <a:latin typeface="Century Gothic"/>
                        </a:rPr>
                        <a:t>May</a:t>
                      </a:r>
                    </a:p>
                  </a:txBody>
                  <a:tcPr marL="0" marR="0" marT="0" marB="0">
                    <a:noFill/>
                  </a:tcPr>
                </a:tc>
                <a:tc>
                  <a:txBody>
                    <a:bodyPr/>
                    <a:lstStyle/>
                    <a:p>
                      <a:pPr lvl="0" algn="ctr">
                        <a:buNone/>
                      </a:pPr>
                      <a:r>
                        <a:rPr lang="en-US" sz="800" b="0">
                          <a:solidFill>
                            <a:schemeClr val="bg2">
                              <a:lumMod val="50000"/>
                            </a:schemeClr>
                          </a:solidFill>
                          <a:latin typeface="Century Gothic"/>
                        </a:rPr>
                        <a:t>Jun</a:t>
                      </a:r>
                    </a:p>
                  </a:txBody>
                  <a:tcPr marL="0" marR="0" marT="0" marB="0">
                    <a:noFill/>
                  </a:tcPr>
                </a:tc>
                <a:tc>
                  <a:txBody>
                    <a:bodyPr/>
                    <a:lstStyle/>
                    <a:p>
                      <a:pPr lvl="0" algn="ctr">
                        <a:buNone/>
                      </a:pPr>
                      <a:r>
                        <a:rPr lang="en-US" sz="800" b="0">
                          <a:solidFill>
                            <a:schemeClr val="bg2">
                              <a:lumMod val="50000"/>
                            </a:schemeClr>
                          </a:solidFill>
                          <a:latin typeface="Century Gothic"/>
                        </a:rPr>
                        <a:t>Jul</a:t>
                      </a:r>
                    </a:p>
                  </a:txBody>
                  <a:tcPr marL="0" marR="0" marT="0" marB="0">
                    <a:noFill/>
                  </a:tcPr>
                </a:tc>
                <a:tc>
                  <a:txBody>
                    <a:bodyPr/>
                    <a:lstStyle/>
                    <a:p>
                      <a:pPr lvl="0" algn="ctr">
                        <a:buNone/>
                      </a:pPr>
                      <a:r>
                        <a:rPr lang="en-US" sz="800" b="0">
                          <a:solidFill>
                            <a:schemeClr val="bg2">
                              <a:lumMod val="50000"/>
                            </a:schemeClr>
                          </a:solidFill>
                          <a:latin typeface="Century Gothic"/>
                        </a:rPr>
                        <a:t>Aug</a:t>
                      </a:r>
                    </a:p>
                  </a:txBody>
                  <a:tcPr marL="0" marR="0" marT="0" marB="0">
                    <a:noFill/>
                  </a:tcPr>
                </a:tc>
                <a:tc>
                  <a:txBody>
                    <a:bodyPr/>
                    <a:lstStyle/>
                    <a:p>
                      <a:pPr lvl="0" algn="ctr">
                        <a:buNone/>
                      </a:pPr>
                      <a:r>
                        <a:rPr lang="en-US" sz="800" b="0">
                          <a:solidFill>
                            <a:schemeClr val="bg2">
                              <a:lumMod val="50000"/>
                            </a:schemeClr>
                          </a:solidFill>
                          <a:latin typeface="Century Gothic"/>
                        </a:rPr>
                        <a:t>Sep</a:t>
                      </a:r>
                    </a:p>
                  </a:txBody>
                  <a:tcPr marL="0" marR="0" marT="0" marB="0">
                    <a:noFill/>
                  </a:tcPr>
                </a:tc>
                <a:tc>
                  <a:txBody>
                    <a:bodyPr/>
                    <a:lstStyle/>
                    <a:p>
                      <a:pPr lvl="0" algn="ctr">
                        <a:buNone/>
                      </a:pPr>
                      <a:r>
                        <a:rPr lang="en-US" sz="800" b="0">
                          <a:solidFill>
                            <a:schemeClr val="bg2">
                              <a:lumMod val="50000"/>
                            </a:schemeClr>
                          </a:solidFill>
                          <a:latin typeface="Century Gothic"/>
                        </a:rPr>
                        <a:t>Oct</a:t>
                      </a:r>
                    </a:p>
                  </a:txBody>
                  <a:tcPr marL="0" marR="0" marT="0" marB="0">
                    <a:noFill/>
                  </a:tcPr>
                </a:tc>
                <a:tc>
                  <a:txBody>
                    <a:bodyPr/>
                    <a:lstStyle/>
                    <a:p>
                      <a:pPr lvl="0" algn="ctr">
                        <a:buNone/>
                      </a:pPr>
                      <a:r>
                        <a:rPr lang="en-US" sz="800" b="0">
                          <a:solidFill>
                            <a:schemeClr val="bg2">
                              <a:lumMod val="50000"/>
                            </a:schemeClr>
                          </a:solidFill>
                          <a:latin typeface="Century Gothic"/>
                        </a:rPr>
                        <a:t>Nov</a:t>
                      </a:r>
                    </a:p>
                  </a:txBody>
                  <a:tcPr marL="0" marR="0" marT="0" marB="0">
                    <a:noFill/>
                  </a:tcPr>
                </a:tc>
                <a:tc>
                  <a:txBody>
                    <a:bodyPr/>
                    <a:lstStyle/>
                    <a:p>
                      <a:pPr lvl="0" algn="ctr">
                        <a:buNone/>
                      </a:pPr>
                      <a:r>
                        <a:rPr lang="en-US" sz="800" b="0">
                          <a:solidFill>
                            <a:schemeClr val="bg2">
                              <a:lumMod val="50000"/>
                            </a:schemeClr>
                          </a:solidFill>
                          <a:latin typeface="Century Gothic"/>
                        </a:rPr>
                        <a:t>Dec</a:t>
                      </a:r>
                    </a:p>
                  </a:txBody>
                  <a:tcPr marL="0" marR="0" marT="0" marB="0">
                    <a:noFill/>
                  </a:tcPr>
                </a:tc>
                <a:extLst>
                  <a:ext uri="{0D108BD9-81ED-4DB2-BD59-A6C34878D82A}">
                    <a16:rowId xmlns:a16="http://schemas.microsoft.com/office/drawing/2014/main" val="2100059994"/>
                  </a:ext>
                </a:extLst>
              </a:tr>
            </a:tbl>
          </a:graphicData>
        </a:graphic>
      </p:graphicFrame>
      <p:graphicFrame>
        <p:nvGraphicFramePr>
          <p:cNvPr id="19" name="Table 18">
            <a:extLst>
              <a:ext uri="{FF2B5EF4-FFF2-40B4-BE49-F238E27FC236}">
                <a16:creationId xmlns:a16="http://schemas.microsoft.com/office/drawing/2014/main" id="{C623D1AD-1BD2-07AF-F05F-F8686EE8FF62}"/>
              </a:ext>
            </a:extLst>
          </p:cNvPr>
          <p:cNvGraphicFramePr>
            <a:graphicFrameLocks noGrp="1"/>
          </p:cNvGraphicFramePr>
          <p:nvPr>
            <p:extLst>
              <p:ext uri="{D42A27DB-BD31-4B8C-83A1-F6EECF244321}">
                <p14:modId xmlns:p14="http://schemas.microsoft.com/office/powerpoint/2010/main" val="3755564171"/>
              </p:ext>
            </p:extLst>
          </p:nvPr>
        </p:nvGraphicFramePr>
        <p:xfrm>
          <a:off x="4171689" y="3503099"/>
          <a:ext cx="3841008" cy="255981"/>
        </p:xfrm>
        <a:graphic>
          <a:graphicData uri="http://schemas.openxmlformats.org/drawingml/2006/table">
            <a:tbl>
              <a:tblPr firstRow="1" bandRow="1">
                <a:tableStyleId>{5C22544A-7EE6-4342-B048-85BDC9FD1C3A}</a:tableStyleId>
              </a:tblPr>
              <a:tblGrid>
                <a:gridCol w="240063">
                  <a:extLst>
                    <a:ext uri="{9D8B030D-6E8A-4147-A177-3AD203B41FA5}">
                      <a16:colId xmlns:a16="http://schemas.microsoft.com/office/drawing/2014/main" val="3390338979"/>
                    </a:ext>
                  </a:extLst>
                </a:gridCol>
                <a:gridCol w="240063">
                  <a:extLst>
                    <a:ext uri="{9D8B030D-6E8A-4147-A177-3AD203B41FA5}">
                      <a16:colId xmlns:a16="http://schemas.microsoft.com/office/drawing/2014/main" val="3648029804"/>
                    </a:ext>
                  </a:extLst>
                </a:gridCol>
                <a:gridCol w="240063">
                  <a:extLst>
                    <a:ext uri="{9D8B030D-6E8A-4147-A177-3AD203B41FA5}">
                      <a16:colId xmlns:a16="http://schemas.microsoft.com/office/drawing/2014/main" val="3037322714"/>
                    </a:ext>
                  </a:extLst>
                </a:gridCol>
                <a:gridCol w="240063">
                  <a:extLst>
                    <a:ext uri="{9D8B030D-6E8A-4147-A177-3AD203B41FA5}">
                      <a16:colId xmlns:a16="http://schemas.microsoft.com/office/drawing/2014/main" val="1916855829"/>
                    </a:ext>
                  </a:extLst>
                </a:gridCol>
                <a:gridCol w="240063">
                  <a:extLst>
                    <a:ext uri="{9D8B030D-6E8A-4147-A177-3AD203B41FA5}">
                      <a16:colId xmlns:a16="http://schemas.microsoft.com/office/drawing/2014/main" val="2291107530"/>
                    </a:ext>
                  </a:extLst>
                </a:gridCol>
                <a:gridCol w="240063">
                  <a:extLst>
                    <a:ext uri="{9D8B030D-6E8A-4147-A177-3AD203B41FA5}">
                      <a16:colId xmlns:a16="http://schemas.microsoft.com/office/drawing/2014/main" val="112210230"/>
                    </a:ext>
                  </a:extLst>
                </a:gridCol>
                <a:gridCol w="240063">
                  <a:extLst>
                    <a:ext uri="{9D8B030D-6E8A-4147-A177-3AD203B41FA5}">
                      <a16:colId xmlns:a16="http://schemas.microsoft.com/office/drawing/2014/main" val="1454339648"/>
                    </a:ext>
                  </a:extLst>
                </a:gridCol>
                <a:gridCol w="240063">
                  <a:extLst>
                    <a:ext uri="{9D8B030D-6E8A-4147-A177-3AD203B41FA5}">
                      <a16:colId xmlns:a16="http://schemas.microsoft.com/office/drawing/2014/main" val="4135838582"/>
                    </a:ext>
                  </a:extLst>
                </a:gridCol>
                <a:gridCol w="240063">
                  <a:extLst>
                    <a:ext uri="{9D8B030D-6E8A-4147-A177-3AD203B41FA5}">
                      <a16:colId xmlns:a16="http://schemas.microsoft.com/office/drawing/2014/main" val="2757591487"/>
                    </a:ext>
                  </a:extLst>
                </a:gridCol>
                <a:gridCol w="240063">
                  <a:extLst>
                    <a:ext uri="{9D8B030D-6E8A-4147-A177-3AD203B41FA5}">
                      <a16:colId xmlns:a16="http://schemas.microsoft.com/office/drawing/2014/main" val="853242847"/>
                    </a:ext>
                  </a:extLst>
                </a:gridCol>
                <a:gridCol w="240063">
                  <a:extLst>
                    <a:ext uri="{9D8B030D-6E8A-4147-A177-3AD203B41FA5}">
                      <a16:colId xmlns:a16="http://schemas.microsoft.com/office/drawing/2014/main" val="1056499947"/>
                    </a:ext>
                  </a:extLst>
                </a:gridCol>
                <a:gridCol w="240063">
                  <a:extLst>
                    <a:ext uri="{9D8B030D-6E8A-4147-A177-3AD203B41FA5}">
                      <a16:colId xmlns:a16="http://schemas.microsoft.com/office/drawing/2014/main" val="1426064563"/>
                    </a:ext>
                  </a:extLst>
                </a:gridCol>
                <a:gridCol w="240063">
                  <a:extLst>
                    <a:ext uri="{9D8B030D-6E8A-4147-A177-3AD203B41FA5}">
                      <a16:colId xmlns:a16="http://schemas.microsoft.com/office/drawing/2014/main" val="712507025"/>
                    </a:ext>
                  </a:extLst>
                </a:gridCol>
                <a:gridCol w="240063">
                  <a:extLst>
                    <a:ext uri="{9D8B030D-6E8A-4147-A177-3AD203B41FA5}">
                      <a16:colId xmlns:a16="http://schemas.microsoft.com/office/drawing/2014/main" val="3265999870"/>
                    </a:ext>
                  </a:extLst>
                </a:gridCol>
                <a:gridCol w="240063">
                  <a:extLst>
                    <a:ext uri="{9D8B030D-6E8A-4147-A177-3AD203B41FA5}">
                      <a16:colId xmlns:a16="http://schemas.microsoft.com/office/drawing/2014/main" val="3816347682"/>
                    </a:ext>
                  </a:extLst>
                </a:gridCol>
                <a:gridCol w="240063">
                  <a:extLst>
                    <a:ext uri="{9D8B030D-6E8A-4147-A177-3AD203B41FA5}">
                      <a16:colId xmlns:a16="http://schemas.microsoft.com/office/drawing/2014/main" val="1324167779"/>
                    </a:ext>
                  </a:extLst>
                </a:gridCol>
              </a:tblGrid>
              <a:tr h="255981">
                <a:tc>
                  <a:txBody>
                    <a:bodyPr/>
                    <a:lstStyle/>
                    <a:p>
                      <a:pPr algn="ctr"/>
                      <a:r>
                        <a:rPr lang="en-US" sz="600" b="0">
                          <a:solidFill>
                            <a:schemeClr val="bg2">
                              <a:lumMod val="50000"/>
                            </a:schemeClr>
                          </a:solidFill>
                          <a:latin typeface="Century Gothic"/>
                        </a:rPr>
                        <a:t>0:00</a:t>
                      </a:r>
                    </a:p>
                  </a:txBody>
                  <a:tcPr marL="0" marR="0" marT="0" marB="0">
                    <a:noFill/>
                  </a:tcPr>
                </a:tc>
                <a:tc>
                  <a:txBody>
                    <a:bodyPr/>
                    <a:lstStyle/>
                    <a:p>
                      <a:pPr algn="ctr"/>
                      <a:r>
                        <a:rPr lang="en-US" sz="600" b="0">
                          <a:solidFill>
                            <a:schemeClr val="bg2">
                              <a:lumMod val="50000"/>
                            </a:schemeClr>
                          </a:solidFill>
                          <a:latin typeface="Century Gothic"/>
                        </a:rPr>
                        <a:t>2:00</a:t>
                      </a:r>
                    </a:p>
                  </a:txBody>
                  <a:tcPr marL="0" marR="0" marT="0" marB="0">
                    <a:noFill/>
                  </a:tcPr>
                </a:tc>
                <a:tc>
                  <a:txBody>
                    <a:bodyPr/>
                    <a:lstStyle/>
                    <a:p>
                      <a:pPr algn="ctr"/>
                      <a:r>
                        <a:rPr lang="en-US" sz="600" b="0">
                          <a:solidFill>
                            <a:schemeClr val="bg2">
                              <a:lumMod val="50000"/>
                            </a:schemeClr>
                          </a:solidFill>
                          <a:latin typeface="Century Gothic"/>
                        </a:rPr>
                        <a:t>3:00</a:t>
                      </a:r>
                    </a:p>
                  </a:txBody>
                  <a:tcPr marL="0" marR="0" marT="0" marB="0">
                    <a:noFill/>
                  </a:tcPr>
                </a:tc>
                <a:tc>
                  <a:txBody>
                    <a:bodyPr/>
                    <a:lstStyle/>
                    <a:p>
                      <a:pPr algn="ctr"/>
                      <a:r>
                        <a:rPr lang="en-US" sz="600" b="0">
                          <a:solidFill>
                            <a:schemeClr val="bg2">
                              <a:lumMod val="50000"/>
                            </a:schemeClr>
                          </a:solidFill>
                          <a:latin typeface="Century Gothic"/>
                        </a:rPr>
                        <a:t>5:00</a:t>
                      </a:r>
                    </a:p>
                  </a:txBody>
                  <a:tcPr marL="0" marR="0" marT="0" marB="0">
                    <a:noFill/>
                  </a:tcPr>
                </a:tc>
                <a:tc>
                  <a:txBody>
                    <a:bodyPr/>
                    <a:lstStyle/>
                    <a:p>
                      <a:pPr algn="ctr"/>
                      <a:r>
                        <a:rPr lang="en-US" sz="600" b="0">
                          <a:solidFill>
                            <a:schemeClr val="bg2">
                              <a:lumMod val="50000"/>
                            </a:schemeClr>
                          </a:solidFill>
                          <a:latin typeface="Century Gothic"/>
                        </a:rPr>
                        <a:t>6:00</a:t>
                      </a:r>
                    </a:p>
                  </a:txBody>
                  <a:tcPr marL="0" marR="0" marT="0" marB="0">
                    <a:noFill/>
                  </a:tcPr>
                </a:tc>
                <a:tc>
                  <a:txBody>
                    <a:bodyPr/>
                    <a:lstStyle/>
                    <a:p>
                      <a:pPr algn="ctr"/>
                      <a:r>
                        <a:rPr lang="en-US" sz="600" b="0">
                          <a:solidFill>
                            <a:schemeClr val="bg2">
                              <a:lumMod val="50000"/>
                            </a:schemeClr>
                          </a:solidFill>
                          <a:latin typeface="Century Gothic"/>
                        </a:rPr>
                        <a:t>8:00</a:t>
                      </a:r>
                    </a:p>
                  </a:txBody>
                  <a:tcPr marL="0" marR="0" marT="0" marB="0">
                    <a:noFill/>
                  </a:tcPr>
                </a:tc>
                <a:tc>
                  <a:txBody>
                    <a:bodyPr/>
                    <a:lstStyle/>
                    <a:p>
                      <a:pPr algn="ctr"/>
                      <a:r>
                        <a:rPr lang="en-US" sz="600" b="0">
                          <a:solidFill>
                            <a:schemeClr val="bg2">
                              <a:lumMod val="50000"/>
                            </a:schemeClr>
                          </a:solidFill>
                          <a:latin typeface="Century Gothic"/>
                        </a:rPr>
                        <a:t>9:00</a:t>
                      </a:r>
                    </a:p>
                  </a:txBody>
                  <a:tcPr marL="0" marR="0" marT="0" marB="0">
                    <a:noFill/>
                  </a:tcPr>
                </a:tc>
                <a:tc>
                  <a:txBody>
                    <a:bodyPr/>
                    <a:lstStyle/>
                    <a:p>
                      <a:pPr algn="ctr"/>
                      <a:r>
                        <a:rPr lang="en-US" sz="600" b="0">
                          <a:solidFill>
                            <a:schemeClr val="bg2">
                              <a:lumMod val="50000"/>
                            </a:schemeClr>
                          </a:solidFill>
                          <a:latin typeface="Century Gothic"/>
                        </a:rPr>
                        <a:t>11:00</a:t>
                      </a:r>
                    </a:p>
                  </a:txBody>
                  <a:tcPr marL="0" marR="0" marT="0" marB="0">
                    <a:noFill/>
                  </a:tcPr>
                </a:tc>
                <a:tc>
                  <a:txBody>
                    <a:bodyPr/>
                    <a:lstStyle/>
                    <a:p>
                      <a:pPr algn="ctr"/>
                      <a:r>
                        <a:rPr lang="en-US" sz="600" b="0">
                          <a:solidFill>
                            <a:schemeClr val="bg2">
                              <a:lumMod val="50000"/>
                            </a:schemeClr>
                          </a:solidFill>
                          <a:latin typeface="Century Gothic"/>
                        </a:rPr>
                        <a:t>12:00</a:t>
                      </a:r>
                    </a:p>
                  </a:txBody>
                  <a:tcPr marL="0" marR="0" marT="0" marB="0">
                    <a:noFill/>
                  </a:tcPr>
                </a:tc>
                <a:tc>
                  <a:txBody>
                    <a:bodyPr/>
                    <a:lstStyle/>
                    <a:p>
                      <a:pPr algn="ctr"/>
                      <a:r>
                        <a:rPr lang="en-US" sz="600" b="0">
                          <a:solidFill>
                            <a:schemeClr val="bg2">
                              <a:lumMod val="50000"/>
                            </a:schemeClr>
                          </a:solidFill>
                          <a:latin typeface="Century Gothic"/>
                        </a:rPr>
                        <a:t>14:00</a:t>
                      </a:r>
                    </a:p>
                  </a:txBody>
                  <a:tcPr marL="0" marR="0" marT="0" marB="0">
                    <a:noFill/>
                  </a:tcPr>
                </a:tc>
                <a:tc>
                  <a:txBody>
                    <a:bodyPr/>
                    <a:lstStyle/>
                    <a:p>
                      <a:pPr lvl="0" algn="ctr">
                        <a:buNone/>
                      </a:pPr>
                      <a:r>
                        <a:rPr lang="en-US" sz="600" b="0">
                          <a:solidFill>
                            <a:schemeClr val="bg2">
                              <a:lumMod val="50000"/>
                            </a:schemeClr>
                          </a:solidFill>
                          <a:latin typeface="Century Gothic"/>
                        </a:rPr>
                        <a:t>15:00</a:t>
                      </a:r>
                    </a:p>
                  </a:txBody>
                  <a:tcPr marL="0" marR="0" marT="0" marB="0">
                    <a:noFill/>
                  </a:tcPr>
                </a:tc>
                <a:tc>
                  <a:txBody>
                    <a:bodyPr/>
                    <a:lstStyle/>
                    <a:p>
                      <a:pPr lvl="0" algn="ctr">
                        <a:buNone/>
                      </a:pPr>
                      <a:r>
                        <a:rPr lang="en-US" sz="600" b="0">
                          <a:solidFill>
                            <a:schemeClr val="bg2">
                              <a:lumMod val="50000"/>
                            </a:schemeClr>
                          </a:solidFill>
                          <a:latin typeface="Century Gothic"/>
                        </a:rPr>
                        <a:t>17:00</a:t>
                      </a:r>
                    </a:p>
                  </a:txBody>
                  <a:tcPr marL="0" marR="0" marT="0" marB="0">
                    <a:noFill/>
                  </a:tcPr>
                </a:tc>
                <a:tc>
                  <a:txBody>
                    <a:bodyPr/>
                    <a:lstStyle/>
                    <a:p>
                      <a:pPr lvl="0" algn="ctr">
                        <a:buNone/>
                      </a:pPr>
                      <a:r>
                        <a:rPr lang="en-US" sz="600" b="0">
                          <a:solidFill>
                            <a:schemeClr val="bg2">
                              <a:lumMod val="50000"/>
                            </a:schemeClr>
                          </a:solidFill>
                          <a:latin typeface="Century Gothic"/>
                        </a:rPr>
                        <a:t>18:00</a:t>
                      </a:r>
                    </a:p>
                  </a:txBody>
                  <a:tcPr marL="0" marR="0" marT="0" marB="0">
                    <a:noFill/>
                  </a:tcPr>
                </a:tc>
                <a:tc>
                  <a:txBody>
                    <a:bodyPr/>
                    <a:lstStyle/>
                    <a:p>
                      <a:pPr lvl="0" algn="ctr">
                        <a:buNone/>
                      </a:pPr>
                      <a:r>
                        <a:rPr lang="en-US" sz="600" b="0">
                          <a:solidFill>
                            <a:schemeClr val="bg2">
                              <a:lumMod val="50000"/>
                            </a:schemeClr>
                          </a:solidFill>
                          <a:latin typeface="Century Gothic"/>
                        </a:rPr>
                        <a:t>20:00</a:t>
                      </a:r>
                    </a:p>
                  </a:txBody>
                  <a:tcPr marL="0" marR="0" marT="0" marB="0">
                    <a:noFill/>
                  </a:tcPr>
                </a:tc>
                <a:tc>
                  <a:txBody>
                    <a:bodyPr/>
                    <a:lstStyle/>
                    <a:p>
                      <a:pPr lvl="0" algn="ctr">
                        <a:buNone/>
                      </a:pPr>
                      <a:r>
                        <a:rPr lang="en-US" sz="600" b="0">
                          <a:solidFill>
                            <a:schemeClr val="bg2">
                              <a:lumMod val="50000"/>
                            </a:schemeClr>
                          </a:solidFill>
                          <a:latin typeface="Century Gothic"/>
                        </a:rPr>
                        <a:t>21:00</a:t>
                      </a:r>
                    </a:p>
                  </a:txBody>
                  <a:tcPr marL="0" marR="0" marT="0" marB="0">
                    <a:noFill/>
                  </a:tcPr>
                </a:tc>
                <a:tc>
                  <a:txBody>
                    <a:bodyPr/>
                    <a:lstStyle/>
                    <a:p>
                      <a:pPr lvl="0" algn="ctr">
                        <a:buNone/>
                      </a:pPr>
                      <a:r>
                        <a:rPr lang="en-US" sz="600" b="0">
                          <a:solidFill>
                            <a:schemeClr val="bg2">
                              <a:lumMod val="50000"/>
                            </a:schemeClr>
                          </a:solidFill>
                          <a:latin typeface="Century Gothic"/>
                        </a:rPr>
                        <a:t>23:00</a:t>
                      </a:r>
                    </a:p>
                  </a:txBody>
                  <a:tcPr marL="0" marR="0" marT="0" marB="0">
                    <a:noFill/>
                  </a:tcPr>
                </a:tc>
                <a:extLst>
                  <a:ext uri="{0D108BD9-81ED-4DB2-BD59-A6C34878D82A}">
                    <a16:rowId xmlns:a16="http://schemas.microsoft.com/office/drawing/2014/main" val="2100059994"/>
                  </a:ext>
                </a:extLst>
              </a:tr>
            </a:tbl>
          </a:graphicData>
        </a:graphic>
      </p:graphicFrame>
      <p:graphicFrame>
        <p:nvGraphicFramePr>
          <p:cNvPr id="20" name="Table 19">
            <a:extLst>
              <a:ext uri="{FF2B5EF4-FFF2-40B4-BE49-F238E27FC236}">
                <a16:creationId xmlns:a16="http://schemas.microsoft.com/office/drawing/2014/main" id="{7AF7A8CB-E4A1-6A8A-46F2-5F2C47FE2266}"/>
              </a:ext>
            </a:extLst>
          </p:cNvPr>
          <p:cNvGraphicFramePr>
            <a:graphicFrameLocks noGrp="1"/>
          </p:cNvGraphicFramePr>
          <p:nvPr>
            <p:extLst>
              <p:ext uri="{D42A27DB-BD31-4B8C-83A1-F6EECF244321}">
                <p14:modId xmlns:p14="http://schemas.microsoft.com/office/powerpoint/2010/main" val="1485220551"/>
              </p:ext>
            </p:extLst>
          </p:nvPr>
        </p:nvGraphicFramePr>
        <p:xfrm>
          <a:off x="6810682" y="6473006"/>
          <a:ext cx="3473286" cy="229024"/>
        </p:xfrm>
        <a:graphic>
          <a:graphicData uri="http://schemas.openxmlformats.org/drawingml/2006/table">
            <a:tbl>
              <a:tblPr firstRow="1" bandRow="1">
                <a:tableStyleId>{5C22544A-7EE6-4342-B048-85BDC9FD1C3A}</a:tableStyleId>
              </a:tblPr>
              <a:tblGrid>
                <a:gridCol w="578881">
                  <a:extLst>
                    <a:ext uri="{9D8B030D-6E8A-4147-A177-3AD203B41FA5}">
                      <a16:colId xmlns:a16="http://schemas.microsoft.com/office/drawing/2014/main" val="3390338979"/>
                    </a:ext>
                  </a:extLst>
                </a:gridCol>
                <a:gridCol w="578881">
                  <a:extLst>
                    <a:ext uri="{9D8B030D-6E8A-4147-A177-3AD203B41FA5}">
                      <a16:colId xmlns:a16="http://schemas.microsoft.com/office/drawing/2014/main" val="3648029804"/>
                    </a:ext>
                  </a:extLst>
                </a:gridCol>
                <a:gridCol w="578881">
                  <a:extLst>
                    <a:ext uri="{9D8B030D-6E8A-4147-A177-3AD203B41FA5}">
                      <a16:colId xmlns:a16="http://schemas.microsoft.com/office/drawing/2014/main" val="3037322714"/>
                    </a:ext>
                  </a:extLst>
                </a:gridCol>
                <a:gridCol w="578881">
                  <a:extLst>
                    <a:ext uri="{9D8B030D-6E8A-4147-A177-3AD203B41FA5}">
                      <a16:colId xmlns:a16="http://schemas.microsoft.com/office/drawing/2014/main" val="1916855829"/>
                    </a:ext>
                  </a:extLst>
                </a:gridCol>
                <a:gridCol w="578881">
                  <a:extLst>
                    <a:ext uri="{9D8B030D-6E8A-4147-A177-3AD203B41FA5}">
                      <a16:colId xmlns:a16="http://schemas.microsoft.com/office/drawing/2014/main" val="1191313454"/>
                    </a:ext>
                  </a:extLst>
                </a:gridCol>
                <a:gridCol w="578881">
                  <a:extLst>
                    <a:ext uri="{9D8B030D-6E8A-4147-A177-3AD203B41FA5}">
                      <a16:colId xmlns:a16="http://schemas.microsoft.com/office/drawing/2014/main" val="2707115281"/>
                    </a:ext>
                  </a:extLst>
                </a:gridCol>
              </a:tblGrid>
              <a:tr h="229024">
                <a:tc>
                  <a:txBody>
                    <a:bodyPr/>
                    <a:lstStyle/>
                    <a:p>
                      <a:pPr algn="ctr"/>
                      <a:r>
                        <a:rPr lang="en-US" sz="800" b="0">
                          <a:solidFill>
                            <a:schemeClr val="bg2">
                              <a:lumMod val="50000"/>
                            </a:schemeClr>
                          </a:solidFill>
                          <a:latin typeface="Century Gothic"/>
                        </a:rPr>
                        <a:t>2019</a:t>
                      </a:r>
                    </a:p>
                  </a:txBody>
                  <a:tcPr marL="0" marR="0" marT="0" marB="0">
                    <a:noFill/>
                  </a:tcPr>
                </a:tc>
                <a:tc>
                  <a:txBody>
                    <a:bodyPr/>
                    <a:lstStyle/>
                    <a:p>
                      <a:pPr lvl="0" algn="ctr">
                        <a:buNone/>
                      </a:pPr>
                      <a:r>
                        <a:rPr lang="en-US" sz="800" b="0">
                          <a:solidFill>
                            <a:schemeClr val="bg2">
                              <a:lumMod val="50000"/>
                            </a:schemeClr>
                          </a:solidFill>
                          <a:latin typeface="Century Gothic"/>
                        </a:rPr>
                        <a:t>2020</a:t>
                      </a:r>
                    </a:p>
                  </a:txBody>
                  <a:tcPr marL="0" marR="0" marT="0" marB="0">
                    <a:noFill/>
                  </a:tcPr>
                </a:tc>
                <a:tc>
                  <a:txBody>
                    <a:bodyPr/>
                    <a:lstStyle/>
                    <a:p>
                      <a:pPr lvl="0" algn="ctr">
                        <a:buNone/>
                      </a:pPr>
                      <a:r>
                        <a:rPr lang="en-US" sz="800" b="0">
                          <a:solidFill>
                            <a:schemeClr val="bg2">
                              <a:lumMod val="50000"/>
                            </a:schemeClr>
                          </a:solidFill>
                          <a:latin typeface="Century Gothic"/>
                        </a:rPr>
                        <a:t>2021</a:t>
                      </a:r>
                    </a:p>
                  </a:txBody>
                  <a:tcPr marL="0" marR="0" marT="0" marB="0">
                    <a:noFill/>
                  </a:tcPr>
                </a:tc>
                <a:tc>
                  <a:txBody>
                    <a:bodyPr/>
                    <a:lstStyle/>
                    <a:p>
                      <a:pPr lvl="0" algn="ctr">
                        <a:buNone/>
                      </a:pPr>
                      <a:r>
                        <a:rPr lang="en-US" sz="800" b="0">
                          <a:solidFill>
                            <a:schemeClr val="bg2">
                              <a:lumMod val="50000"/>
                            </a:schemeClr>
                          </a:solidFill>
                          <a:latin typeface="Century Gothic"/>
                        </a:rPr>
                        <a:t>2022</a:t>
                      </a:r>
                    </a:p>
                  </a:txBody>
                  <a:tcPr marL="0" marR="0" marT="0" marB="0">
                    <a:noFill/>
                  </a:tcPr>
                </a:tc>
                <a:tc>
                  <a:txBody>
                    <a:bodyPr/>
                    <a:lstStyle/>
                    <a:p>
                      <a:pPr lvl="0" algn="ctr">
                        <a:buNone/>
                      </a:pPr>
                      <a:r>
                        <a:rPr lang="en-US" sz="800" b="0">
                          <a:solidFill>
                            <a:schemeClr val="bg2">
                              <a:lumMod val="50000"/>
                            </a:schemeClr>
                          </a:solidFill>
                          <a:latin typeface="Century Gothic"/>
                        </a:rPr>
                        <a:t>2023</a:t>
                      </a:r>
                    </a:p>
                  </a:txBody>
                  <a:tcPr marL="0" marR="0" marT="0" marB="0">
                    <a:noFill/>
                  </a:tcPr>
                </a:tc>
                <a:tc>
                  <a:txBody>
                    <a:bodyPr/>
                    <a:lstStyle/>
                    <a:p>
                      <a:pPr lvl="0" algn="ctr">
                        <a:buNone/>
                      </a:pPr>
                      <a:r>
                        <a:rPr lang="en-US" sz="800" b="0">
                          <a:solidFill>
                            <a:schemeClr val="bg2">
                              <a:lumMod val="50000"/>
                            </a:schemeClr>
                          </a:solidFill>
                          <a:latin typeface="Century Gothic"/>
                        </a:rPr>
                        <a:t>2024</a:t>
                      </a:r>
                    </a:p>
                  </a:txBody>
                  <a:tcPr marL="0" marR="0" marT="0" marB="0">
                    <a:noFill/>
                  </a:tcPr>
                </a:tc>
                <a:extLst>
                  <a:ext uri="{0D108BD9-81ED-4DB2-BD59-A6C34878D82A}">
                    <a16:rowId xmlns:a16="http://schemas.microsoft.com/office/drawing/2014/main" val="2100059994"/>
                  </a:ext>
                </a:extLst>
              </a:tr>
            </a:tbl>
          </a:graphicData>
        </a:graphic>
      </p:graphicFrame>
      <p:sp>
        <p:nvSpPr>
          <p:cNvPr id="17" name="TextBox 16">
            <a:extLst>
              <a:ext uri="{FF2B5EF4-FFF2-40B4-BE49-F238E27FC236}">
                <a16:creationId xmlns:a16="http://schemas.microsoft.com/office/drawing/2014/main" id="{F45CE23E-5C72-D9C2-C06E-3F1FD8384574}"/>
              </a:ext>
            </a:extLst>
          </p:cNvPr>
          <p:cNvSpPr txBox="1"/>
          <p:nvPr/>
        </p:nvSpPr>
        <p:spPr>
          <a:xfrm rot="-5400000">
            <a:off x="5214594" y="5166097"/>
            <a:ext cx="227647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solidFill>
                  <a:schemeClr val="tx1">
                    <a:lumMod val="75000"/>
                    <a:lumOff val="25000"/>
                  </a:schemeClr>
                </a:solidFill>
                <a:latin typeface="Century Gothic"/>
              </a:rPr>
              <a:t>Number of Occurrences</a:t>
            </a:r>
          </a:p>
        </p:txBody>
      </p:sp>
      <p:sp>
        <p:nvSpPr>
          <p:cNvPr id="22" name="TextBox 21">
            <a:extLst>
              <a:ext uri="{FF2B5EF4-FFF2-40B4-BE49-F238E27FC236}">
                <a16:creationId xmlns:a16="http://schemas.microsoft.com/office/drawing/2014/main" id="{789BC6C8-0BF4-8A68-5AD4-C465067F82EA}"/>
              </a:ext>
            </a:extLst>
          </p:cNvPr>
          <p:cNvSpPr txBox="1"/>
          <p:nvPr/>
        </p:nvSpPr>
        <p:spPr>
          <a:xfrm rot="-5400000">
            <a:off x="42519" y="5166097"/>
            <a:ext cx="227647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solidFill>
                  <a:schemeClr val="tx1">
                    <a:lumMod val="75000"/>
                    <a:lumOff val="25000"/>
                  </a:schemeClr>
                </a:solidFill>
                <a:latin typeface="Century Gothic"/>
              </a:rPr>
              <a:t>Number of Occurrences</a:t>
            </a:r>
          </a:p>
        </p:txBody>
      </p:sp>
      <p:sp>
        <p:nvSpPr>
          <p:cNvPr id="23" name="TextBox 22">
            <a:extLst>
              <a:ext uri="{FF2B5EF4-FFF2-40B4-BE49-F238E27FC236}">
                <a16:creationId xmlns:a16="http://schemas.microsoft.com/office/drawing/2014/main" id="{5A230C01-A672-E4CB-6C43-0CBC6BB21F1F}"/>
              </a:ext>
            </a:extLst>
          </p:cNvPr>
          <p:cNvSpPr txBox="1"/>
          <p:nvPr/>
        </p:nvSpPr>
        <p:spPr>
          <a:xfrm rot="16200000">
            <a:off x="2700247" y="2310158"/>
            <a:ext cx="227647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Number of Occurrences</a:t>
            </a:r>
          </a:p>
        </p:txBody>
      </p:sp>
      <p:sp>
        <p:nvSpPr>
          <p:cNvPr id="24" name="TextBox 23">
            <a:extLst>
              <a:ext uri="{FF2B5EF4-FFF2-40B4-BE49-F238E27FC236}">
                <a16:creationId xmlns:a16="http://schemas.microsoft.com/office/drawing/2014/main" id="{2D2F97FE-D38A-F75E-A382-90A61AA2FA85}"/>
              </a:ext>
            </a:extLst>
          </p:cNvPr>
          <p:cNvSpPr txBox="1"/>
          <p:nvPr/>
        </p:nvSpPr>
        <p:spPr>
          <a:xfrm>
            <a:off x="6658827" y="6517569"/>
            <a:ext cx="3886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Year</a:t>
            </a:r>
            <a:endParaRPr lang="en-US">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E2414311-956A-E1FB-DDFF-76E884E97528}"/>
              </a:ext>
            </a:extLst>
          </p:cNvPr>
          <p:cNvSpPr txBox="1"/>
          <p:nvPr/>
        </p:nvSpPr>
        <p:spPr>
          <a:xfrm>
            <a:off x="1428407" y="6561511"/>
            <a:ext cx="3886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Month</a:t>
            </a:r>
          </a:p>
        </p:txBody>
      </p:sp>
      <p:sp>
        <p:nvSpPr>
          <p:cNvPr id="26" name="TextBox 25">
            <a:extLst>
              <a:ext uri="{FF2B5EF4-FFF2-40B4-BE49-F238E27FC236}">
                <a16:creationId xmlns:a16="http://schemas.microsoft.com/office/drawing/2014/main" id="{61DA9B90-62D4-E29B-3B8D-0B142723193B}"/>
              </a:ext>
            </a:extLst>
          </p:cNvPr>
          <p:cNvSpPr txBox="1"/>
          <p:nvPr/>
        </p:nvSpPr>
        <p:spPr>
          <a:xfrm>
            <a:off x="4175603" y="3587486"/>
            <a:ext cx="38331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Time (Glacier Local Time)</a:t>
            </a:r>
            <a:endParaRPr lang="en-US">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6E6C0350-D041-F1C8-DA6C-9CAA8BB4E7A8}"/>
              </a:ext>
            </a:extLst>
          </p:cNvPr>
          <p:cNvSpPr txBox="1"/>
          <p:nvPr/>
        </p:nvSpPr>
        <p:spPr>
          <a:xfrm>
            <a:off x="6600825" y="3857625"/>
            <a:ext cx="4648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Aurora at Glacier from AuroraSaurus by Year</a:t>
            </a:r>
          </a:p>
        </p:txBody>
      </p:sp>
      <p:sp>
        <p:nvSpPr>
          <p:cNvPr id="30" name="TextBox 29">
            <a:extLst>
              <a:ext uri="{FF2B5EF4-FFF2-40B4-BE49-F238E27FC236}">
                <a16:creationId xmlns:a16="http://schemas.microsoft.com/office/drawing/2014/main" id="{72CEC21D-546A-C065-887D-E070628ABEA5}"/>
              </a:ext>
            </a:extLst>
          </p:cNvPr>
          <p:cNvSpPr txBox="1"/>
          <p:nvPr/>
        </p:nvSpPr>
        <p:spPr>
          <a:xfrm>
            <a:off x="1428750" y="3857625"/>
            <a:ext cx="4648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Aurora at Glacier from AuroraSaurus by Month</a:t>
            </a:r>
          </a:p>
        </p:txBody>
      </p:sp>
      <p:sp>
        <p:nvSpPr>
          <p:cNvPr id="4" name="Title 3">
            <a:extLst>
              <a:ext uri="{FF2B5EF4-FFF2-40B4-BE49-F238E27FC236}">
                <a16:creationId xmlns:a16="http://schemas.microsoft.com/office/drawing/2014/main" id="{2261E186-EA4D-76AB-3AE7-092F59EA12B5}"/>
              </a:ext>
            </a:extLst>
          </p:cNvPr>
          <p:cNvSpPr>
            <a:spLocks noGrp="1"/>
          </p:cNvSpPr>
          <p:nvPr>
            <p:ph type="title"/>
          </p:nvPr>
        </p:nvSpPr>
        <p:spPr/>
        <p:txBody>
          <a:bodyPr>
            <a:normAutofit fontScale="90000"/>
          </a:bodyPr>
          <a:lstStyle/>
          <a:p>
            <a:r>
              <a:rPr lang="en-US"/>
              <a:t>Results: OVATION in </a:t>
            </a:r>
            <a:r>
              <a:rPr lang="en-US" err="1"/>
              <a:t>AuroraSaurus</a:t>
            </a:r>
            <a:endParaRPr lang="en-US"/>
          </a:p>
        </p:txBody>
      </p:sp>
      <p:graphicFrame>
        <p:nvGraphicFramePr>
          <p:cNvPr id="9" name="Table 8">
            <a:extLst>
              <a:ext uri="{FF2B5EF4-FFF2-40B4-BE49-F238E27FC236}">
                <a16:creationId xmlns:a16="http://schemas.microsoft.com/office/drawing/2014/main" id="{40C13FC0-CE4E-898E-C499-B5970A619914}"/>
              </a:ext>
            </a:extLst>
          </p:cNvPr>
          <p:cNvGraphicFramePr>
            <a:graphicFrameLocks noGrp="1"/>
          </p:cNvGraphicFramePr>
          <p:nvPr>
            <p:extLst>
              <p:ext uri="{D42A27DB-BD31-4B8C-83A1-F6EECF244321}">
                <p14:modId xmlns:p14="http://schemas.microsoft.com/office/powerpoint/2010/main" val="3981464576"/>
              </p:ext>
            </p:extLst>
          </p:nvPr>
        </p:nvGraphicFramePr>
        <p:xfrm>
          <a:off x="8170360" y="2084544"/>
          <a:ext cx="858818" cy="696534"/>
        </p:xfrm>
        <a:graphic>
          <a:graphicData uri="http://schemas.openxmlformats.org/drawingml/2006/table">
            <a:tbl>
              <a:tblPr firstRow="1" bandRow="1">
                <a:tableStyleId>{5C22544A-7EE6-4342-B048-85BDC9FD1C3A}</a:tableStyleId>
              </a:tblPr>
              <a:tblGrid>
                <a:gridCol w="197105">
                  <a:extLst>
                    <a:ext uri="{9D8B030D-6E8A-4147-A177-3AD203B41FA5}">
                      <a16:colId xmlns:a16="http://schemas.microsoft.com/office/drawing/2014/main" val="833509958"/>
                    </a:ext>
                  </a:extLst>
                </a:gridCol>
                <a:gridCol w="661713">
                  <a:extLst>
                    <a:ext uri="{9D8B030D-6E8A-4147-A177-3AD203B41FA5}">
                      <a16:colId xmlns:a16="http://schemas.microsoft.com/office/drawing/2014/main" val="2769734884"/>
                    </a:ext>
                  </a:extLst>
                </a:gridCol>
              </a:tblGrid>
              <a:tr h="165543">
                <a:tc>
                  <a:txBody>
                    <a:bodyPr/>
                    <a:lstStyle/>
                    <a:p>
                      <a:pPr lvl="0">
                        <a:buNone/>
                      </a:pPr>
                      <a:endParaRPr lang="en-US" sz="1000">
                        <a:solidFill>
                          <a:schemeClr val="bg2">
                            <a:lumMod val="49000"/>
                          </a:schemeClr>
                        </a:solidFill>
                        <a:latin typeface="Century Gothic"/>
                      </a:endParaRPr>
                    </a:p>
                  </a:txBody>
                  <a:tcPr marL="9144" marR="9144" marT="9144" marB="9144">
                    <a:lnL w="0">
                      <a:noFill/>
                    </a:lnL>
                    <a:lnR w="0">
                      <a:noFill/>
                    </a:lnR>
                    <a:lnT w="0">
                      <a:noFill/>
                    </a:lnT>
                    <a:lnB w="6350">
                      <a:solidFill>
                        <a:srgbClr val="7F7F7F"/>
                      </a:solidFill>
                    </a:lnB>
                    <a:solidFill>
                      <a:schemeClr val="bg1"/>
                    </a:solidFill>
                  </a:tcPr>
                </a:tc>
                <a:tc>
                  <a:txBody>
                    <a:bodyPr/>
                    <a:lstStyle/>
                    <a:p>
                      <a:pPr lvl="0">
                        <a:buNone/>
                      </a:pPr>
                      <a:r>
                        <a:rPr lang="en-US" sz="1000" b="1" i="0" u="none" strike="noStrike" noProof="0">
                          <a:solidFill>
                            <a:schemeClr val="bg2">
                              <a:lumMod val="49000"/>
                            </a:schemeClr>
                          </a:solidFill>
                          <a:latin typeface="Century Gothic"/>
                        </a:rPr>
                        <a:t>Aurora</a:t>
                      </a:r>
                      <a:endParaRPr lang="en-US"/>
                    </a:p>
                  </a:txBody>
                  <a:tcPr marL="9144" marR="9144" marT="9144" marB="9144">
                    <a:lnL w="0">
                      <a:noFill/>
                    </a:lnL>
                    <a:lnR w="0">
                      <a:noFill/>
                    </a:lnR>
                    <a:lnT w="0">
                      <a:noFill/>
                    </a:lnT>
                    <a:lnB w="0">
                      <a:noFill/>
                    </a:lnB>
                    <a:noFill/>
                  </a:tcPr>
                </a:tc>
                <a:extLst>
                  <a:ext uri="{0D108BD9-81ED-4DB2-BD59-A6C34878D82A}">
                    <a16:rowId xmlns:a16="http://schemas.microsoft.com/office/drawing/2014/main" val="2482135977"/>
                  </a:ext>
                </a:extLst>
              </a:tr>
              <a:tr h="175282">
                <a:tc>
                  <a:txBody>
                    <a:bodyPr/>
                    <a:lstStyle/>
                    <a:p>
                      <a:endParaRPr lang="en-US" sz="1000">
                        <a:solidFill>
                          <a:schemeClr val="bg2">
                            <a:lumMod val="49000"/>
                          </a:schemeClr>
                        </a:solidFill>
                        <a:latin typeface="Century Gothic"/>
                      </a:endParaRPr>
                    </a:p>
                  </a:txBody>
                  <a:tcPr marL="9144" marR="9144" marT="9144" marB="9144">
                    <a:lnL w="6350">
                      <a:solidFill>
                        <a:srgbClr val="7F7F7F"/>
                      </a:solid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a:solidFill>
                        <a:srgbClr val="7F7F7F"/>
                      </a:solidFill>
                    </a:lnB>
                    <a:solidFill>
                      <a:srgbClr val="EBEBEB"/>
                    </a:solidFill>
                  </a:tcPr>
                </a:tc>
                <a:tc>
                  <a:txBody>
                    <a:bodyPr/>
                    <a:lstStyle/>
                    <a:p>
                      <a:r>
                        <a:rPr lang="en-US" sz="1000">
                          <a:solidFill>
                            <a:schemeClr val="bg2">
                              <a:lumMod val="49000"/>
                            </a:schemeClr>
                          </a:solidFill>
                          <a:latin typeface="Century Gothic"/>
                        </a:rPr>
                        <a:t> No</a:t>
                      </a:r>
                    </a:p>
                  </a:txBody>
                  <a:tcPr marL="9144" marR="9144" marT="9144" marB="9144">
                    <a:lnL w="6350" cap="flat" cmpd="sng" algn="ctr">
                      <a:solidFill>
                        <a:srgbClr val="7F7F7F"/>
                      </a:solidFill>
                      <a:prstDash val="solid"/>
                      <a:round/>
                      <a:headEnd type="none" w="med" len="med"/>
                      <a:tailEnd type="none" w="med" len="med"/>
                    </a:lnL>
                    <a:lnR w="0" cap="flat" cmpd="sng" algn="ctr">
                      <a:noFill/>
                      <a:prstDash val="solid"/>
                      <a:round/>
                      <a:headEnd type="none" w="med" len="med"/>
                      <a:tailEnd type="none" w="med" len="med"/>
                    </a:lnR>
                    <a:lnT w="0">
                      <a:noFill/>
                    </a:lnT>
                    <a:lnB w="0">
                      <a:noFill/>
                    </a:lnB>
                    <a:noFill/>
                  </a:tcPr>
                </a:tc>
                <a:extLst>
                  <a:ext uri="{0D108BD9-81ED-4DB2-BD59-A6C34878D82A}">
                    <a16:rowId xmlns:a16="http://schemas.microsoft.com/office/drawing/2014/main" val="111911208"/>
                  </a:ext>
                </a:extLst>
              </a:tr>
              <a:tr h="175282">
                <a:tc>
                  <a:txBody>
                    <a:bodyPr/>
                    <a:lstStyle/>
                    <a:p>
                      <a:endParaRPr lang="en-US" sz="1000">
                        <a:solidFill>
                          <a:schemeClr val="bg2">
                            <a:lumMod val="49000"/>
                          </a:schemeClr>
                        </a:solidFill>
                        <a:latin typeface="Century Gothic"/>
                      </a:endParaRPr>
                    </a:p>
                  </a:txBody>
                  <a:tcPr marL="9144" marR="9144" marT="9144" marB="9144">
                    <a:lnL w="6350">
                      <a:solidFill>
                        <a:srgbClr val="7F7F7F"/>
                      </a:solidFill>
                    </a:lnL>
                    <a:lnR w="6350">
                      <a:solidFill>
                        <a:srgbClr val="7F7F7F"/>
                      </a:solidFill>
                    </a:lnR>
                    <a:lnT w="6350">
                      <a:solidFill>
                        <a:srgbClr val="7F7F7F"/>
                      </a:solidFill>
                    </a:lnT>
                    <a:lnB w="6350">
                      <a:solidFill>
                        <a:srgbClr val="7F7F7F"/>
                      </a:solidFill>
                    </a:lnB>
                    <a:solidFill>
                      <a:srgbClr val="3DA933"/>
                    </a:solidFill>
                  </a:tcPr>
                </a:tc>
                <a:tc>
                  <a:txBody>
                    <a:bodyPr/>
                    <a:lstStyle/>
                    <a:p>
                      <a:r>
                        <a:rPr lang="en-US" sz="1000">
                          <a:solidFill>
                            <a:schemeClr val="bg2">
                              <a:lumMod val="49000"/>
                            </a:schemeClr>
                          </a:solidFill>
                          <a:latin typeface="Century Gothic"/>
                        </a:rPr>
                        <a:t> Possibly</a:t>
                      </a:r>
                    </a:p>
                  </a:txBody>
                  <a:tcPr marL="9144" marR="9144" marT="9144" marB="9144">
                    <a:lnL w="6350">
                      <a:solidFill>
                        <a:srgbClr val="7F7F7F"/>
                      </a:solidFill>
                    </a:lnL>
                    <a:lnR w="0" cap="flat" cmpd="sng" algn="ctr">
                      <a:noFill/>
                      <a:prstDash val="solid"/>
                      <a:round/>
                      <a:headEnd type="none" w="med" len="med"/>
                      <a:tailEnd type="none" w="med" len="med"/>
                    </a:lnR>
                    <a:lnT w="0">
                      <a:noFill/>
                    </a:lnT>
                    <a:lnB w="0">
                      <a:noFill/>
                    </a:lnB>
                    <a:noFill/>
                  </a:tcPr>
                </a:tc>
                <a:extLst>
                  <a:ext uri="{0D108BD9-81ED-4DB2-BD59-A6C34878D82A}">
                    <a16:rowId xmlns:a16="http://schemas.microsoft.com/office/drawing/2014/main" val="4143499564"/>
                  </a:ext>
                </a:extLst>
              </a:tr>
              <a:tr h="175282">
                <a:tc>
                  <a:txBody>
                    <a:bodyPr/>
                    <a:lstStyle/>
                    <a:p>
                      <a:endParaRPr lang="en-US" sz="1000">
                        <a:solidFill>
                          <a:schemeClr val="bg2">
                            <a:lumMod val="49000"/>
                          </a:schemeClr>
                        </a:solidFill>
                        <a:latin typeface="Century Gothic"/>
                      </a:endParaRPr>
                    </a:p>
                  </a:txBody>
                  <a:tcPr marL="9144" marR="9144" marT="9144" marB="9144">
                    <a:lnL w="6350">
                      <a:solidFill>
                        <a:srgbClr val="7F7F7F"/>
                      </a:solidFill>
                    </a:lnL>
                    <a:lnR w="6350">
                      <a:solidFill>
                        <a:srgbClr val="7F7F7F"/>
                      </a:solidFill>
                    </a:lnR>
                    <a:lnT w="6350">
                      <a:solidFill>
                        <a:srgbClr val="7F7F7F"/>
                      </a:solidFill>
                    </a:lnT>
                    <a:lnB w="6350">
                      <a:solidFill>
                        <a:srgbClr val="7F7F7F"/>
                      </a:solidFill>
                    </a:lnB>
                    <a:solidFill>
                      <a:srgbClr val="73F124"/>
                    </a:solidFill>
                  </a:tcPr>
                </a:tc>
                <a:tc>
                  <a:txBody>
                    <a:bodyPr/>
                    <a:lstStyle/>
                    <a:p>
                      <a:r>
                        <a:rPr lang="en-US" sz="1000">
                          <a:solidFill>
                            <a:schemeClr val="bg2">
                              <a:lumMod val="49000"/>
                            </a:schemeClr>
                          </a:solidFill>
                          <a:latin typeface="Century Gothic"/>
                        </a:rPr>
                        <a:t> Yes</a:t>
                      </a:r>
                    </a:p>
                  </a:txBody>
                  <a:tcPr marL="9144" marR="9144" marT="9144" marB="9144">
                    <a:lnL w="6350">
                      <a:solidFill>
                        <a:srgbClr val="7F7F7F"/>
                      </a:solidFill>
                    </a:lnL>
                    <a:lnR w="0" cap="flat" cmpd="sng" algn="ctr">
                      <a:noFill/>
                      <a:prstDash val="solid"/>
                      <a:round/>
                      <a:headEnd type="none" w="med" len="med"/>
                      <a:tailEnd type="none" w="med" len="med"/>
                    </a:lnR>
                    <a:lnT w="0">
                      <a:noFill/>
                    </a:lnT>
                    <a:lnB w="0">
                      <a:noFill/>
                    </a:lnB>
                    <a:noFill/>
                  </a:tcPr>
                </a:tc>
                <a:extLst>
                  <a:ext uri="{0D108BD9-81ED-4DB2-BD59-A6C34878D82A}">
                    <a16:rowId xmlns:a16="http://schemas.microsoft.com/office/drawing/2014/main" val="1483557583"/>
                  </a:ext>
                </a:extLst>
              </a:tr>
            </a:tbl>
          </a:graphicData>
        </a:graphic>
      </p:graphicFrame>
      <p:graphicFrame>
        <p:nvGraphicFramePr>
          <p:cNvPr id="12" name="Table 11">
            <a:extLst>
              <a:ext uri="{FF2B5EF4-FFF2-40B4-BE49-F238E27FC236}">
                <a16:creationId xmlns:a16="http://schemas.microsoft.com/office/drawing/2014/main" id="{91DF3C69-CA40-4081-7ACA-0495F61A2BA7}"/>
              </a:ext>
            </a:extLst>
          </p:cNvPr>
          <p:cNvGraphicFramePr>
            <a:graphicFrameLocks noGrp="1"/>
          </p:cNvGraphicFramePr>
          <p:nvPr>
            <p:extLst>
              <p:ext uri="{D42A27DB-BD31-4B8C-83A1-F6EECF244321}">
                <p14:modId xmlns:p14="http://schemas.microsoft.com/office/powerpoint/2010/main" val="1415122440"/>
              </p:ext>
            </p:extLst>
          </p:nvPr>
        </p:nvGraphicFramePr>
        <p:xfrm>
          <a:off x="5306714" y="4948188"/>
          <a:ext cx="858818" cy="696534"/>
        </p:xfrm>
        <a:graphic>
          <a:graphicData uri="http://schemas.openxmlformats.org/drawingml/2006/table">
            <a:tbl>
              <a:tblPr firstRow="1" bandRow="1">
                <a:tableStyleId>{5C22544A-7EE6-4342-B048-85BDC9FD1C3A}</a:tableStyleId>
              </a:tblPr>
              <a:tblGrid>
                <a:gridCol w="197105">
                  <a:extLst>
                    <a:ext uri="{9D8B030D-6E8A-4147-A177-3AD203B41FA5}">
                      <a16:colId xmlns:a16="http://schemas.microsoft.com/office/drawing/2014/main" val="833509958"/>
                    </a:ext>
                  </a:extLst>
                </a:gridCol>
                <a:gridCol w="661713">
                  <a:extLst>
                    <a:ext uri="{9D8B030D-6E8A-4147-A177-3AD203B41FA5}">
                      <a16:colId xmlns:a16="http://schemas.microsoft.com/office/drawing/2014/main" val="2769734884"/>
                    </a:ext>
                  </a:extLst>
                </a:gridCol>
              </a:tblGrid>
              <a:tr h="165543">
                <a:tc>
                  <a:txBody>
                    <a:bodyPr/>
                    <a:lstStyle/>
                    <a:p>
                      <a:pPr lvl="0">
                        <a:buNone/>
                      </a:pPr>
                      <a:endParaRPr lang="en-US" sz="1000">
                        <a:solidFill>
                          <a:schemeClr val="bg2">
                            <a:lumMod val="49000"/>
                          </a:schemeClr>
                        </a:solidFill>
                        <a:latin typeface="Century Gothic"/>
                      </a:endParaRPr>
                    </a:p>
                  </a:txBody>
                  <a:tcPr marL="9144" marR="9144" marT="9144" marB="9144">
                    <a:lnL w="0">
                      <a:noFill/>
                    </a:lnL>
                    <a:lnR w="0">
                      <a:noFill/>
                    </a:lnR>
                    <a:lnT w="0">
                      <a:noFill/>
                    </a:lnT>
                    <a:lnB w="6350">
                      <a:solidFill>
                        <a:srgbClr val="7F7F7F"/>
                      </a:solidFill>
                    </a:lnB>
                    <a:solidFill>
                      <a:schemeClr val="bg1"/>
                    </a:solidFill>
                  </a:tcPr>
                </a:tc>
                <a:tc>
                  <a:txBody>
                    <a:bodyPr/>
                    <a:lstStyle/>
                    <a:p>
                      <a:pPr lvl="0">
                        <a:buNone/>
                      </a:pPr>
                      <a:r>
                        <a:rPr lang="en-US" sz="1000" b="1" i="0" u="none" strike="noStrike" noProof="0">
                          <a:solidFill>
                            <a:schemeClr val="bg2">
                              <a:lumMod val="49000"/>
                            </a:schemeClr>
                          </a:solidFill>
                          <a:latin typeface="Century Gothic"/>
                        </a:rPr>
                        <a:t>Aurora</a:t>
                      </a:r>
                      <a:endParaRPr lang="en-US"/>
                    </a:p>
                  </a:txBody>
                  <a:tcPr marL="9144" marR="9144" marT="9144" marB="9144">
                    <a:lnL w="0">
                      <a:noFill/>
                    </a:lnL>
                    <a:lnR w="0">
                      <a:noFill/>
                    </a:lnR>
                    <a:lnT w="0">
                      <a:noFill/>
                    </a:lnT>
                    <a:lnB w="0">
                      <a:noFill/>
                    </a:lnB>
                    <a:noFill/>
                  </a:tcPr>
                </a:tc>
                <a:extLst>
                  <a:ext uri="{0D108BD9-81ED-4DB2-BD59-A6C34878D82A}">
                    <a16:rowId xmlns:a16="http://schemas.microsoft.com/office/drawing/2014/main" val="2482135977"/>
                  </a:ext>
                </a:extLst>
              </a:tr>
              <a:tr h="175282">
                <a:tc>
                  <a:txBody>
                    <a:bodyPr/>
                    <a:lstStyle/>
                    <a:p>
                      <a:endParaRPr lang="en-US" sz="1000">
                        <a:solidFill>
                          <a:schemeClr val="bg2">
                            <a:lumMod val="49000"/>
                          </a:schemeClr>
                        </a:solidFill>
                        <a:latin typeface="Century Gothic"/>
                      </a:endParaRPr>
                    </a:p>
                  </a:txBody>
                  <a:tcPr marL="9144" marR="9144" marT="9144" marB="9144">
                    <a:lnL w="6350">
                      <a:solidFill>
                        <a:srgbClr val="7F7F7F"/>
                      </a:solid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a:solidFill>
                        <a:srgbClr val="7F7F7F"/>
                      </a:solidFill>
                    </a:lnB>
                    <a:solidFill>
                      <a:srgbClr val="EBEBEB"/>
                    </a:solidFill>
                  </a:tcPr>
                </a:tc>
                <a:tc>
                  <a:txBody>
                    <a:bodyPr/>
                    <a:lstStyle/>
                    <a:p>
                      <a:r>
                        <a:rPr lang="en-US" sz="1000">
                          <a:solidFill>
                            <a:schemeClr val="bg2">
                              <a:lumMod val="49000"/>
                            </a:schemeClr>
                          </a:solidFill>
                          <a:latin typeface="Century Gothic"/>
                        </a:rPr>
                        <a:t> No</a:t>
                      </a:r>
                    </a:p>
                  </a:txBody>
                  <a:tcPr marL="9144" marR="9144" marT="9144" marB="9144">
                    <a:lnL w="6350" cap="flat" cmpd="sng" algn="ctr">
                      <a:solidFill>
                        <a:srgbClr val="7F7F7F"/>
                      </a:solidFill>
                      <a:prstDash val="solid"/>
                      <a:round/>
                      <a:headEnd type="none" w="med" len="med"/>
                      <a:tailEnd type="none" w="med" len="med"/>
                    </a:lnL>
                    <a:lnR w="0" cap="flat" cmpd="sng" algn="ctr">
                      <a:noFill/>
                      <a:prstDash val="solid"/>
                      <a:round/>
                      <a:headEnd type="none" w="med" len="med"/>
                      <a:tailEnd type="none" w="med" len="med"/>
                    </a:lnR>
                    <a:lnT w="0">
                      <a:noFill/>
                    </a:lnT>
                    <a:lnB w="0">
                      <a:noFill/>
                    </a:lnB>
                    <a:noFill/>
                  </a:tcPr>
                </a:tc>
                <a:extLst>
                  <a:ext uri="{0D108BD9-81ED-4DB2-BD59-A6C34878D82A}">
                    <a16:rowId xmlns:a16="http://schemas.microsoft.com/office/drawing/2014/main" val="111911208"/>
                  </a:ext>
                </a:extLst>
              </a:tr>
              <a:tr h="175282">
                <a:tc>
                  <a:txBody>
                    <a:bodyPr/>
                    <a:lstStyle/>
                    <a:p>
                      <a:endParaRPr lang="en-US" sz="1000">
                        <a:solidFill>
                          <a:schemeClr val="bg2">
                            <a:lumMod val="49000"/>
                          </a:schemeClr>
                        </a:solidFill>
                        <a:latin typeface="Century Gothic"/>
                      </a:endParaRPr>
                    </a:p>
                  </a:txBody>
                  <a:tcPr marL="9144" marR="9144" marT="9144" marB="9144">
                    <a:lnL w="6350">
                      <a:solidFill>
                        <a:srgbClr val="7F7F7F"/>
                      </a:solidFill>
                    </a:lnL>
                    <a:lnR w="6350">
                      <a:solidFill>
                        <a:srgbClr val="7F7F7F"/>
                      </a:solidFill>
                    </a:lnR>
                    <a:lnT w="6350">
                      <a:solidFill>
                        <a:srgbClr val="7F7F7F"/>
                      </a:solidFill>
                    </a:lnT>
                    <a:lnB w="6350">
                      <a:solidFill>
                        <a:srgbClr val="7F7F7F"/>
                      </a:solidFill>
                    </a:lnB>
                    <a:solidFill>
                      <a:srgbClr val="3DA933"/>
                    </a:solidFill>
                  </a:tcPr>
                </a:tc>
                <a:tc>
                  <a:txBody>
                    <a:bodyPr/>
                    <a:lstStyle/>
                    <a:p>
                      <a:r>
                        <a:rPr lang="en-US" sz="1000">
                          <a:solidFill>
                            <a:schemeClr val="bg2">
                              <a:lumMod val="49000"/>
                            </a:schemeClr>
                          </a:solidFill>
                          <a:latin typeface="Century Gothic"/>
                        </a:rPr>
                        <a:t> Possibly</a:t>
                      </a:r>
                    </a:p>
                  </a:txBody>
                  <a:tcPr marL="9144" marR="9144" marT="9144" marB="9144">
                    <a:lnL w="6350">
                      <a:solidFill>
                        <a:srgbClr val="7F7F7F"/>
                      </a:solidFill>
                    </a:lnL>
                    <a:lnR w="0" cap="flat" cmpd="sng" algn="ctr">
                      <a:noFill/>
                      <a:prstDash val="solid"/>
                      <a:round/>
                      <a:headEnd type="none" w="med" len="med"/>
                      <a:tailEnd type="none" w="med" len="med"/>
                    </a:lnR>
                    <a:lnT w="0">
                      <a:noFill/>
                    </a:lnT>
                    <a:lnB w="0">
                      <a:noFill/>
                    </a:lnB>
                    <a:noFill/>
                  </a:tcPr>
                </a:tc>
                <a:extLst>
                  <a:ext uri="{0D108BD9-81ED-4DB2-BD59-A6C34878D82A}">
                    <a16:rowId xmlns:a16="http://schemas.microsoft.com/office/drawing/2014/main" val="4143499564"/>
                  </a:ext>
                </a:extLst>
              </a:tr>
              <a:tr h="175282">
                <a:tc>
                  <a:txBody>
                    <a:bodyPr/>
                    <a:lstStyle/>
                    <a:p>
                      <a:endParaRPr lang="en-US" sz="1000">
                        <a:solidFill>
                          <a:schemeClr val="bg2">
                            <a:lumMod val="49000"/>
                          </a:schemeClr>
                        </a:solidFill>
                        <a:latin typeface="Century Gothic"/>
                      </a:endParaRPr>
                    </a:p>
                  </a:txBody>
                  <a:tcPr marL="9144" marR="9144" marT="9144" marB="9144">
                    <a:lnL w="6350">
                      <a:solidFill>
                        <a:srgbClr val="7F7F7F"/>
                      </a:solidFill>
                    </a:lnL>
                    <a:lnR w="6350">
                      <a:solidFill>
                        <a:srgbClr val="7F7F7F"/>
                      </a:solidFill>
                    </a:lnR>
                    <a:lnT w="6350">
                      <a:solidFill>
                        <a:srgbClr val="7F7F7F"/>
                      </a:solidFill>
                    </a:lnT>
                    <a:lnB w="6350">
                      <a:solidFill>
                        <a:srgbClr val="7F7F7F"/>
                      </a:solidFill>
                    </a:lnB>
                    <a:solidFill>
                      <a:srgbClr val="73F124"/>
                    </a:solidFill>
                  </a:tcPr>
                </a:tc>
                <a:tc>
                  <a:txBody>
                    <a:bodyPr/>
                    <a:lstStyle/>
                    <a:p>
                      <a:r>
                        <a:rPr lang="en-US" sz="1000">
                          <a:solidFill>
                            <a:schemeClr val="bg2">
                              <a:lumMod val="49000"/>
                            </a:schemeClr>
                          </a:solidFill>
                          <a:latin typeface="Century Gothic"/>
                        </a:rPr>
                        <a:t> Yes</a:t>
                      </a:r>
                    </a:p>
                  </a:txBody>
                  <a:tcPr marL="9144" marR="9144" marT="9144" marB="9144">
                    <a:lnL w="6350">
                      <a:solidFill>
                        <a:srgbClr val="7F7F7F"/>
                      </a:solidFill>
                    </a:lnL>
                    <a:lnR w="0" cap="flat" cmpd="sng" algn="ctr">
                      <a:noFill/>
                      <a:prstDash val="solid"/>
                      <a:round/>
                      <a:headEnd type="none" w="med" len="med"/>
                      <a:tailEnd type="none" w="med" len="med"/>
                    </a:lnR>
                    <a:lnT w="0">
                      <a:noFill/>
                    </a:lnT>
                    <a:lnB w="0">
                      <a:noFill/>
                    </a:lnB>
                    <a:noFill/>
                  </a:tcPr>
                </a:tc>
                <a:extLst>
                  <a:ext uri="{0D108BD9-81ED-4DB2-BD59-A6C34878D82A}">
                    <a16:rowId xmlns:a16="http://schemas.microsoft.com/office/drawing/2014/main" val="1483557583"/>
                  </a:ext>
                </a:extLst>
              </a:tr>
            </a:tbl>
          </a:graphicData>
        </a:graphic>
      </p:graphicFrame>
      <p:graphicFrame>
        <p:nvGraphicFramePr>
          <p:cNvPr id="15" name="Table 14">
            <a:extLst>
              <a:ext uri="{FF2B5EF4-FFF2-40B4-BE49-F238E27FC236}">
                <a16:creationId xmlns:a16="http://schemas.microsoft.com/office/drawing/2014/main" id="{2A683F2E-E727-68C2-E506-5D4E761982BE}"/>
              </a:ext>
            </a:extLst>
          </p:cNvPr>
          <p:cNvGraphicFramePr>
            <a:graphicFrameLocks noGrp="1"/>
          </p:cNvGraphicFramePr>
          <p:nvPr>
            <p:extLst>
              <p:ext uri="{D42A27DB-BD31-4B8C-83A1-F6EECF244321}">
                <p14:modId xmlns:p14="http://schemas.microsoft.com/office/powerpoint/2010/main" val="2262512500"/>
              </p:ext>
            </p:extLst>
          </p:nvPr>
        </p:nvGraphicFramePr>
        <p:xfrm>
          <a:off x="10542392" y="4960479"/>
          <a:ext cx="858818" cy="696534"/>
        </p:xfrm>
        <a:graphic>
          <a:graphicData uri="http://schemas.openxmlformats.org/drawingml/2006/table">
            <a:tbl>
              <a:tblPr firstRow="1" bandRow="1">
                <a:tableStyleId>{5C22544A-7EE6-4342-B048-85BDC9FD1C3A}</a:tableStyleId>
              </a:tblPr>
              <a:tblGrid>
                <a:gridCol w="197105">
                  <a:extLst>
                    <a:ext uri="{9D8B030D-6E8A-4147-A177-3AD203B41FA5}">
                      <a16:colId xmlns:a16="http://schemas.microsoft.com/office/drawing/2014/main" val="833509958"/>
                    </a:ext>
                  </a:extLst>
                </a:gridCol>
                <a:gridCol w="661713">
                  <a:extLst>
                    <a:ext uri="{9D8B030D-6E8A-4147-A177-3AD203B41FA5}">
                      <a16:colId xmlns:a16="http://schemas.microsoft.com/office/drawing/2014/main" val="2769734884"/>
                    </a:ext>
                  </a:extLst>
                </a:gridCol>
              </a:tblGrid>
              <a:tr h="165543">
                <a:tc>
                  <a:txBody>
                    <a:bodyPr/>
                    <a:lstStyle/>
                    <a:p>
                      <a:pPr lvl="0">
                        <a:buNone/>
                      </a:pPr>
                      <a:endParaRPr lang="en-US" sz="1000">
                        <a:solidFill>
                          <a:schemeClr val="bg2">
                            <a:lumMod val="49000"/>
                          </a:schemeClr>
                        </a:solidFill>
                        <a:latin typeface="Century Gothic"/>
                      </a:endParaRPr>
                    </a:p>
                  </a:txBody>
                  <a:tcPr marL="9144" marR="9144" marT="9144" marB="9144">
                    <a:lnL w="0">
                      <a:noFill/>
                    </a:lnL>
                    <a:lnR w="0">
                      <a:noFill/>
                    </a:lnR>
                    <a:lnT w="0">
                      <a:noFill/>
                    </a:lnT>
                    <a:lnB w="6350">
                      <a:solidFill>
                        <a:srgbClr val="7F7F7F"/>
                      </a:solidFill>
                    </a:lnB>
                    <a:solidFill>
                      <a:schemeClr val="bg1"/>
                    </a:solidFill>
                  </a:tcPr>
                </a:tc>
                <a:tc>
                  <a:txBody>
                    <a:bodyPr/>
                    <a:lstStyle/>
                    <a:p>
                      <a:pPr lvl="0">
                        <a:buNone/>
                      </a:pPr>
                      <a:r>
                        <a:rPr lang="en-US" sz="1000" b="1" i="0" u="none" strike="noStrike" noProof="0">
                          <a:solidFill>
                            <a:schemeClr val="bg2">
                              <a:lumMod val="49000"/>
                            </a:schemeClr>
                          </a:solidFill>
                          <a:latin typeface="Century Gothic"/>
                        </a:rPr>
                        <a:t>Aurora</a:t>
                      </a:r>
                      <a:endParaRPr lang="en-US"/>
                    </a:p>
                  </a:txBody>
                  <a:tcPr marL="9144" marR="9144" marT="9144" marB="9144">
                    <a:lnL w="0">
                      <a:noFill/>
                    </a:lnL>
                    <a:lnR w="0">
                      <a:noFill/>
                    </a:lnR>
                    <a:lnT w="0">
                      <a:noFill/>
                    </a:lnT>
                    <a:lnB w="0">
                      <a:noFill/>
                    </a:lnB>
                    <a:noFill/>
                  </a:tcPr>
                </a:tc>
                <a:extLst>
                  <a:ext uri="{0D108BD9-81ED-4DB2-BD59-A6C34878D82A}">
                    <a16:rowId xmlns:a16="http://schemas.microsoft.com/office/drawing/2014/main" val="2482135977"/>
                  </a:ext>
                </a:extLst>
              </a:tr>
              <a:tr h="175282">
                <a:tc>
                  <a:txBody>
                    <a:bodyPr/>
                    <a:lstStyle/>
                    <a:p>
                      <a:endParaRPr lang="en-US" sz="1000">
                        <a:solidFill>
                          <a:schemeClr val="bg2">
                            <a:lumMod val="49000"/>
                          </a:schemeClr>
                        </a:solidFill>
                        <a:latin typeface="Century Gothic"/>
                      </a:endParaRPr>
                    </a:p>
                  </a:txBody>
                  <a:tcPr marL="9144" marR="9144" marT="9144" marB="9144">
                    <a:lnL w="6350">
                      <a:solidFill>
                        <a:srgbClr val="7F7F7F"/>
                      </a:solid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a:solidFill>
                        <a:srgbClr val="7F7F7F"/>
                      </a:solidFill>
                    </a:lnB>
                    <a:solidFill>
                      <a:srgbClr val="EBEBEB"/>
                    </a:solidFill>
                  </a:tcPr>
                </a:tc>
                <a:tc>
                  <a:txBody>
                    <a:bodyPr/>
                    <a:lstStyle/>
                    <a:p>
                      <a:r>
                        <a:rPr lang="en-US" sz="1000">
                          <a:solidFill>
                            <a:schemeClr val="bg2">
                              <a:lumMod val="49000"/>
                            </a:schemeClr>
                          </a:solidFill>
                          <a:latin typeface="Century Gothic"/>
                        </a:rPr>
                        <a:t> No</a:t>
                      </a:r>
                    </a:p>
                  </a:txBody>
                  <a:tcPr marL="9144" marR="9144" marT="9144" marB="9144">
                    <a:lnL w="6350" cap="flat" cmpd="sng" algn="ctr">
                      <a:solidFill>
                        <a:srgbClr val="7F7F7F"/>
                      </a:solidFill>
                      <a:prstDash val="solid"/>
                      <a:round/>
                      <a:headEnd type="none" w="med" len="med"/>
                      <a:tailEnd type="none" w="med" len="med"/>
                    </a:lnL>
                    <a:lnR w="0" cap="flat" cmpd="sng" algn="ctr">
                      <a:noFill/>
                      <a:prstDash val="solid"/>
                      <a:round/>
                      <a:headEnd type="none" w="med" len="med"/>
                      <a:tailEnd type="none" w="med" len="med"/>
                    </a:lnR>
                    <a:lnT w="0">
                      <a:noFill/>
                    </a:lnT>
                    <a:lnB w="0">
                      <a:noFill/>
                    </a:lnB>
                    <a:noFill/>
                  </a:tcPr>
                </a:tc>
                <a:extLst>
                  <a:ext uri="{0D108BD9-81ED-4DB2-BD59-A6C34878D82A}">
                    <a16:rowId xmlns:a16="http://schemas.microsoft.com/office/drawing/2014/main" val="111911208"/>
                  </a:ext>
                </a:extLst>
              </a:tr>
              <a:tr h="175282">
                <a:tc>
                  <a:txBody>
                    <a:bodyPr/>
                    <a:lstStyle/>
                    <a:p>
                      <a:endParaRPr lang="en-US" sz="1000">
                        <a:solidFill>
                          <a:schemeClr val="bg2">
                            <a:lumMod val="49000"/>
                          </a:schemeClr>
                        </a:solidFill>
                        <a:latin typeface="Century Gothic"/>
                      </a:endParaRPr>
                    </a:p>
                  </a:txBody>
                  <a:tcPr marL="9144" marR="9144" marT="9144" marB="9144">
                    <a:lnL w="6350">
                      <a:solidFill>
                        <a:srgbClr val="7F7F7F"/>
                      </a:solidFill>
                    </a:lnL>
                    <a:lnR w="6350">
                      <a:solidFill>
                        <a:srgbClr val="7F7F7F"/>
                      </a:solidFill>
                    </a:lnR>
                    <a:lnT w="6350">
                      <a:solidFill>
                        <a:srgbClr val="7F7F7F"/>
                      </a:solidFill>
                    </a:lnT>
                    <a:lnB w="6350">
                      <a:solidFill>
                        <a:srgbClr val="7F7F7F"/>
                      </a:solidFill>
                    </a:lnB>
                    <a:solidFill>
                      <a:srgbClr val="3DA933"/>
                    </a:solidFill>
                  </a:tcPr>
                </a:tc>
                <a:tc>
                  <a:txBody>
                    <a:bodyPr/>
                    <a:lstStyle/>
                    <a:p>
                      <a:r>
                        <a:rPr lang="en-US" sz="1000">
                          <a:solidFill>
                            <a:schemeClr val="bg2">
                              <a:lumMod val="49000"/>
                            </a:schemeClr>
                          </a:solidFill>
                          <a:latin typeface="Century Gothic"/>
                        </a:rPr>
                        <a:t> Possibly</a:t>
                      </a:r>
                    </a:p>
                  </a:txBody>
                  <a:tcPr marL="9144" marR="9144" marT="9144" marB="9144">
                    <a:lnL w="6350">
                      <a:solidFill>
                        <a:srgbClr val="7F7F7F"/>
                      </a:solidFill>
                    </a:lnL>
                    <a:lnR w="0" cap="flat" cmpd="sng" algn="ctr">
                      <a:noFill/>
                      <a:prstDash val="solid"/>
                      <a:round/>
                      <a:headEnd type="none" w="med" len="med"/>
                      <a:tailEnd type="none" w="med" len="med"/>
                    </a:lnR>
                    <a:lnT w="0">
                      <a:noFill/>
                    </a:lnT>
                    <a:lnB w="0">
                      <a:noFill/>
                    </a:lnB>
                    <a:noFill/>
                  </a:tcPr>
                </a:tc>
                <a:extLst>
                  <a:ext uri="{0D108BD9-81ED-4DB2-BD59-A6C34878D82A}">
                    <a16:rowId xmlns:a16="http://schemas.microsoft.com/office/drawing/2014/main" val="4143499564"/>
                  </a:ext>
                </a:extLst>
              </a:tr>
              <a:tr h="175282">
                <a:tc>
                  <a:txBody>
                    <a:bodyPr/>
                    <a:lstStyle/>
                    <a:p>
                      <a:endParaRPr lang="en-US" sz="1000">
                        <a:solidFill>
                          <a:schemeClr val="bg2">
                            <a:lumMod val="49000"/>
                          </a:schemeClr>
                        </a:solidFill>
                        <a:latin typeface="Century Gothic"/>
                      </a:endParaRPr>
                    </a:p>
                  </a:txBody>
                  <a:tcPr marL="9144" marR="9144" marT="9144" marB="9144">
                    <a:lnL w="6350">
                      <a:solidFill>
                        <a:srgbClr val="7F7F7F"/>
                      </a:solidFill>
                    </a:lnL>
                    <a:lnR w="6350">
                      <a:solidFill>
                        <a:srgbClr val="7F7F7F"/>
                      </a:solidFill>
                    </a:lnR>
                    <a:lnT w="6350">
                      <a:solidFill>
                        <a:srgbClr val="7F7F7F"/>
                      </a:solidFill>
                    </a:lnT>
                    <a:lnB w="6350">
                      <a:solidFill>
                        <a:srgbClr val="7F7F7F"/>
                      </a:solidFill>
                    </a:lnB>
                    <a:solidFill>
                      <a:srgbClr val="73F124"/>
                    </a:solidFill>
                  </a:tcPr>
                </a:tc>
                <a:tc>
                  <a:txBody>
                    <a:bodyPr/>
                    <a:lstStyle/>
                    <a:p>
                      <a:r>
                        <a:rPr lang="en-US" sz="1000">
                          <a:solidFill>
                            <a:schemeClr val="bg2">
                              <a:lumMod val="49000"/>
                            </a:schemeClr>
                          </a:solidFill>
                          <a:latin typeface="Century Gothic"/>
                        </a:rPr>
                        <a:t> Yes</a:t>
                      </a:r>
                    </a:p>
                  </a:txBody>
                  <a:tcPr marL="9144" marR="9144" marT="9144" marB="9144">
                    <a:lnL w="6350">
                      <a:solidFill>
                        <a:srgbClr val="7F7F7F"/>
                      </a:solidFill>
                    </a:lnL>
                    <a:lnR w="0" cap="flat" cmpd="sng" algn="ctr">
                      <a:noFill/>
                      <a:prstDash val="solid"/>
                      <a:round/>
                      <a:headEnd type="none" w="med" len="med"/>
                      <a:tailEnd type="none" w="med" len="med"/>
                    </a:lnR>
                    <a:lnT w="0">
                      <a:noFill/>
                    </a:lnT>
                    <a:lnB w="0">
                      <a:noFill/>
                    </a:lnB>
                    <a:noFill/>
                  </a:tcPr>
                </a:tc>
                <a:extLst>
                  <a:ext uri="{0D108BD9-81ED-4DB2-BD59-A6C34878D82A}">
                    <a16:rowId xmlns:a16="http://schemas.microsoft.com/office/drawing/2014/main" val="1483557583"/>
                  </a:ext>
                </a:extLst>
              </a:tr>
            </a:tbl>
          </a:graphicData>
        </a:graphic>
      </p:graphicFrame>
    </p:spTree>
    <p:extLst>
      <p:ext uri="{BB962C8B-B14F-4D97-AF65-F5344CB8AC3E}">
        <p14:creationId xmlns:p14="http://schemas.microsoft.com/office/powerpoint/2010/main" val="2383766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5CCE4F4-1E42-9CDC-D98C-1BCF9DF434FE}"/>
              </a:ext>
            </a:extLst>
          </p:cNvPr>
          <p:cNvCxnSpPr>
            <a:cxnSpLocks/>
          </p:cNvCxnSpPr>
          <p:nvPr/>
        </p:nvCxnSpPr>
        <p:spPr>
          <a:xfrm flipV="1">
            <a:off x="7277441" y="2481143"/>
            <a:ext cx="1070490" cy="533587"/>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00B39AE-4040-B090-59D7-35FDFAFDAB08}"/>
              </a:ext>
            </a:extLst>
          </p:cNvPr>
          <p:cNvCxnSpPr>
            <a:cxnSpLocks/>
          </p:cNvCxnSpPr>
          <p:nvPr/>
        </p:nvCxnSpPr>
        <p:spPr>
          <a:xfrm flipH="1">
            <a:off x="7277441" y="2147534"/>
            <a:ext cx="641350" cy="867196"/>
          </a:xfrm>
          <a:prstGeom prst="line">
            <a:avLst/>
          </a:prstGeom>
        </p:spPr>
        <p:style>
          <a:lnRef idx="1">
            <a:schemeClr val="dk1"/>
          </a:lnRef>
          <a:fillRef idx="0">
            <a:schemeClr val="dk1"/>
          </a:fillRef>
          <a:effectRef idx="0">
            <a:schemeClr val="dk1"/>
          </a:effectRef>
          <a:fontRef idx="minor">
            <a:schemeClr val="tx1"/>
          </a:fontRef>
        </p:style>
      </p:cxnSp>
      <p:pic>
        <p:nvPicPr>
          <p:cNvPr id="4633" name="Picture 4632" descr="A view of the earth from space&#10;&#10;Description automatically generated">
            <a:extLst>
              <a:ext uri="{FF2B5EF4-FFF2-40B4-BE49-F238E27FC236}">
                <a16:creationId xmlns:a16="http://schemas.microsoft.com/office/drawing/2014/main" id="{2CE6BAF6-7CBC-7E1E-C4EE-3A25C480FB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70887" y="2081390"/>
            <a:ext cx="3442606" cy="3401786"/>
          </a:xfrm>
          <a:prstGeom prst="flowChartConnector">
            <a:avLst/>
          </a:prstGeom>
        </p:spPr>
      </p:pic>
      <p:sp>
        <p:nvSpPr>
          <p:cNvPr id="10" name="Rectangle: Rounded Corners 9">
            <a:extLst>
              <a:ext uri="{FF2B5EF4-FFF2-40B4-BE49-F238E27FC236}">
                <a16:creationId xmlns:a16="http://schemas.microsoft.com/office/drawing/2014/main" id="{7AC33A79-A965-72F8-74CD-E9E15E6EE966}"/>
              </a:ext>
            </a:extLst>
          </p:cNvPr>
          <p:cNvSpPr/>
          <p:nvPr/>
        </p:nvSpPr>
        <p:spPr>
          <a:xfrm>
            <a:off x="9246565" y="1346871"/>
            <a:ext cx="2524124" cy="1547812"/>
          </a:xfrm>
          <a:prstGeom prst="roundRect">
            <a:avLst/>
          </a:prstGeom>
          <a:solidFill>
            <a:srgbClr val="1F55A6"/>
          </a:solidFill>
          <a:ln>
            <a:solidFill>
              <a:srgbClr val="7F7F7F"/>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2000" b="1">
                <a:solidFill>
                  <a:schemeClr val="bg1"/>
                </a:solidFill>
                <a:latin typeface="Century Gothic"/>
              </a:rPr>
              <a:t>Satellite Imager</a:t>
            </a:r>
          </a:p>
          <a:p>
            <a:pPr algn="ctr"/>
            <a:r>
              <a:rPr lang="en-US" sz="2000" b="1">
                <a:solidFill>
                  <a:schemeClr val="bg1"/>
                </a:solidFill>
                <a:latin typeface="Century Gothic"/>
              </a:rPr>
              <a:t>Suomi NPP VIIRS</a:t>
            </a:r>
          </a:p>
        </p:txBody>
      </p:sp>
      <p:sp>
        <p:nvSpPr>
          <p:cNvPr id="11" name="Isosceles Triangle 10">
            <a:extLst>
              <a:ext uri="{FF2B5EF4-FFF2-40B4-BE49-F238E27FC236}">
                <a16:creationId xmlns:a16="http://schemas.microsoft.com/office/drawing/2014/main" id="{4B9EEB73-D93D-852E-FE87-3CEEAFBDE402}"/>
              </a:ext>
            </a:extLst>
          </p:cNvPr>
          <p:cNvSpPr/>
          <p:nvPr/>
        </p:nvSpPr>
        <p:spPr>
          <a:xfrm rot="16200000">
            <a:off x="8863865" y="1871138"/>
            <a:ext cx="511968" cy="226218"/>
          </a:xfrm>
          <a:prstGeom prst="triangle">
            <a:avLst/>
          </a:prstGeom>
          <a:solidFill>
            <a:srgbClr val="1F55A6"/>
          </a:solidFill>
          <a:ln>
            <a:solidFill>
              <a:srgbClr val="7F7F7F"/>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a:solidFill>
                <a:srgbClr val="757070"/>
              </a:solidFill>
              <a:latin typeface="Century Gothic"/>
            </a:endParaRPr>
          </a:p>
        </p:txBody>
      </p:sp>
      <p:sp>
        <p:nvSpPr>
          <p:cNvPr id="6" name="Content Placeholder 2">
            <a:extLst>
              <a:ext uri="{FF2B5EF4-FFF2-40B4-BE49-F238E27FC236}">
                <a16:creationId xmlns:a16="http://schemas.microsoft.com/office/drawing/2014/main" id="{8E094F41-77F0-16DB-2CAB-D1521B5452A0}"/>
              </a:ext>
            </a:extLst>
          </p:cNvPr>
          <p:cNvSpPr txBox="1">
            <a:spLocks/>
          </p:cNvSpPr>
          <p:nvPr/>
        </p:nvSpPr>
        <p:spPr>
          <a:xfrm>
            <a:off x="123102" y="1720470"/>
            <a:ext cx="4255863" cy="4329292"/>
          </a:xfrm>
          <a:prstGeom prst="rect">
            <a:avLst/>
          </a:prstGeom>
          <a:noFill/>
          <a:ln>
            <a:solidFill>
              <a:schemeClr val="tx1"/>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5372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5372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5372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5372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chemeClr val="bg1">
                  <a:lumMod val="50000"/>
                </a:schemeClr>
              </a:buClr>
              <a:buChar char="•"/>
            </a:pPr>
            <a:r>
              <a:rPr lang="en-US" sz="2400" dirty="0"/>
              <a:t>Suomi NPP VIIRS provides Day/Night Band imagery</a:t>
            </a:r>
          </a:p>
          <a:p>
            <a:pPr>
              <a:lnSpc>
                <a:spcPct val="100000"/>
              </a:lnSpc>
              <a:spcBef>
                <a:spcPts val="0"/>
              </a:spcBef>
              <a:buClr>
                <a:srgbClr val="808080"/>
              </a:buClr>
            </a:pPr>
            <a:endParaRPr lang="en-US" sz="2400" dirty="0"/>
          </a:p>
          <a:p>
            <a:pPr marL="342900" indent="-342900">
              <a:lnSpc>
                <a:spcPct val="100000"/>
              </a:lnSpc>
              <a:spcBef>
                <a:spcPts val="0"/>
              </a:spcBef>
              <a:buClr>
                <a:schemeClr val="bg1">
                  <a:lumMod val="50000"/>
                </a:schemeClr>
              </a:buClr>
              <a:buChar char="•"/>
            </a:pPr>
            <a:r>
              <a:rPr lang="en-US" sz="2400" dirty="0"/>
              <a:t>Shows aurora as </a:t>
            </a:r>
            <a:r>
              <a:rPr lang="en-US" sz="2400" b="1" dirty="0"/>
              <a:t>concentrated light</a:t>
            </a:r>
            <a:r>
              <a:rPr lang="en-US" sz="2400" dirty="0"/>
              <a:t> near polar regions</a:t>
            </a:r>
          </a:p>
          <a:p>
            <a:pPr marL="342900" indent="-342900">
              <a:lnSpc>
                <a:spcPct val="100000"/>
              </a:lnSpc>
              <a:spcBef>
                <a:spcPts val="0"/>
              </a:spcBef>
              <a:buClr>
                <a:srgbClr val="808080"/>
              </a:buClr>
              <a:buChar char="•"/>
            </a:pPr>
            <a:endParaRPr lang="en-US" sz="2400" dirty="0"/>
          </a:p>
          <a:p>
            <a:pPr marL="342900" indent="-342900">
              <a:lnSpc>
                <a:spcPct val="100000"/>
              </a:lnSpc>
              <a:spcBef>
                <a:spcPts val="0"/>
              </a:spcBef>
              <a:buClr>
                <a:schemeClr val="bg1">
                  <a:lumMod val="50000"/>
                </a:schemeClr>
              </a:buClr>
              <a:buChar char="•"/>
            </a:pPr>
            <a:r>
              <a:rPr lang="en-US" sz="2400" dirty="0"/>
              <a:t>Allows for view of aurora </a:t>
            </a:r>
            <a:r>
              <a:rPr lang="en-US" sz="2400" b="1" dirty="0"/>
              <a:t>from space</a:t>
            </a:r>
          </a:p>
        </p:txBody>
      </p:sp>
      <p:sp>
        <p:nvSpPr>
          <p:cNvPr id="4" name="Text Placeholder 5">
            <a:extLst>
              <a:ext uri="{FF2B5EF4-FFF2-40B4-BE49-F238E27FC236}">
                <a16:creationId xmlns:a16="http://schemas.microsoft.com/office/drawing/2014/main" id="{CF4B4667-271D-9126-B334-1B826CE14859}"/>
              </a:ext>
            </a:extLst>
          </p:cNvPr>
          <p:cNvSpPr txBox="1">
            <a:spLocks/>
          </p:cNvSpPr>
          <p:nvPr/>
        </p:nvSpPr>
        <p:spPr>
          <a:xfrm>
            <a:off x="0" y="6619280"/>
            <a:ext cx="2658098" cy="2616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ea typeface="+mn-lt"/>
                <a:cs typeface="+mn-lt"/>
              </a:rPr>
              <a:t>Image Credit: NOAA/NASA </a:t>
            </a:r>
            <a:endParaRPr lang="en-US" sz="1100" dirty="0">
              <a:solidFill>
                <a:schemeClr val="tx1">
                  <a:lumMod val="75000"/>
                  <a:lumOff val="25000"/>
                </a:schemeClr>
              </a:solidFill>
              <a:latin typeface="Century Gothic"/>
            </a:endParaRPr>
          </a:p>
        </p:txBody>
      </p:sp>
      <p:pic>
        <p:nvPicPr>
          <p:cNvPr id="3" name="Picture 2" descr="A map of the earth&#10;&#10;Description automatically generated">
            <a:extLst>
              <a:ext uri="{FF2B5EF4-FFF2-40B4-BE49-F238E27FC236}">
                <a16:creationId xmlns:a16="http://schemas.microsoft.com/office/drawing/2014/main" id="{39759C0C-01C2-C332-027C-711363D5A93C}"/>
              </a:ext>
            </a:extLst>
          </p:cNvPr>
          <p:cNvPicPr>
            <a:picLocks noChangeAspect="1"/>
          </p:cNvPicPr>
          <p:nvPr/>
        </p:nvPicPr>
        <p:blipFill rotWithShape="1">
          <a:blip r:embed="rId5"/>
          <a:srcRect l="133" t="6312" r="10164" b="-166"/>
          <a:stretch/>
        </p:blipFill>
        <p:spPr>
          <a:xfrm flipH="1">
            <a:off x="8625584" y="3826218"/>
            <a:ext cx="3447317" cy="2878679"/>
          </a:xfrm>
          <a:prstGeom prst="rect">
            <a:avLst/>
          </a:prstGeom>
        </p:spPr>
      </p:pic>
      <p:pic>
        <p:nvPicPr>
          <p:cNvPr id="4788" name="Picture 4787" descr="Suomi NPP 2020-2019">
            <a:extLst>
              <a:ext uri="{FF2B5EF4-FFF2-40B4-BE49-F238E27FC236}">
                <a16:creationId xmlns:a16="http://schemas.microsoft.com/office/drawing/2014/main" id="{45C47EFF-EAEC-B914-E067-72B382C53CB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2520000">
            <a:off x="7186611" y="984826"/>
            <a:ext cx="1819564" cy="1686246"/>
          </a:xfrm>
          <a:prstGeom prst="flowChartConnector">
            <a:avLst/>
          </a:prstGeom>
        </p:spPr>
      </p:pic>
      <p:sp>
        <p:nvSpPr>
          <p:cNvPr id="9" name="Arrow: Down 8">
            <a:extLst>
              <a:ext uri="{FF2B5EF4-FFF2-40B4-BE49-F238E27FC236}">
                <a16:creationId xmlns:a16="http://schemas.microsoft.com/office/drawing/2014/main" id="{4B747139-EE0F-F4B8-F309-12A949EB44D1}"/>
              </a:ext>
            </a:extLst>
          </p:cNvPr>
          <p:cNvSpPr/>
          <p:nvPr/>
        </p:nvSpPr>
        <p:spPr>
          <a:xfrm>
            <a:off x="10368643" y="3061607"/>
            <a:ext cx="285750" cy="639535"/>
          </a:xfrm>
          <a:prstGeom prst="downArrow">
            <a:avLst/>
          </a:prstGeom>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0464B43-2379-F343-C53A-30DC8DC79D78}"/>
              </a:ext>
            </a:extLst>
          </p:cNvPr>
          <p:cNvSpPr>
            <a:spLocks noGrp="1"/>
          </p:cNvSpPr>
          <p:nvPr>
            <p:ph type="title"/>
          </p:nvPr>
        </p:nvSpPr>
        <p:spPr/>
        <p:txBody>
          <a:bodyPr>
            <a:normAutofit fontScale="90000"/>
          </a:bodyPr>
          <a:lstStyle/>
          <a:p>
            <a:r>
              <a:rPr lang="en-US"/>
              <a:t>Predicting Aurora: Satellite Imagery</a:t>
            </a:r>
          </a:p>
        </p:txBody>
      </p:sp>
    </p:spTree>
    <p:extLst>
      <p:ext uri="{BB962C8B-B14F-4D97-AF65-F5344CB8AC3E}">
        <p14:creationId xmlns:p14="http://schemas.microsoft.com/office/powerpoint/2010/main" val="225312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A8D7-7BC6-DD30-7F67-F9E2C058B237}"/>
              </a:ext>
            </a:extLst>
          </p:cNvPr>
          <p:cNvSpPr>
            <a:spLocks noGrp="1"/>
          </p:cNvSpPr>
          <p:nvPr>
            <p:ph type="title"/>
          </p:nvPr>
        </p:nvSpPr>
        <p:spPr/>
        <p:txBody>
          <a:bodyPr/>
          <a:lstStyle/>
          <a:p>
            <a:r>
              <a:rPr lang="en-US"/>
              <a:t>Meet The Team</a:t>
            </a:r>
          </a:p>
        </p:txBody>
      </p:sp>
      <p:pic>
        <p:nvPicPr>
          <p:cNvPr id="4" name="Content Placeholder 3">
            <a:extLst>
              <a:ext uri="{FF2B5EF4-FFF2-40B4-BE49-F238E27FC236}">
                <a16:creationId xmlns:a16="http://schemas.microsoft.com/office/drawing/2014/main" id="{7ECF99FE-5A2A-EED4-DAFB-67DD0DA3DD80}"/>
              </a:ext>
            </a:extLst>
          </p:cNvPr>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l="579" t="19072" r="12757" b="3786"/>
          <a:stretch/>
        </p:blipFill>
        <p:spPr>
          <a:xfrm>
            <a:off x="9242425" y="1820455"/>
            <a:ext cx="2439988" cy="325331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4A803922-8F3F-A930-9529-81DAA5F152C8}"/>
              </a:ext>
            </a:extLst>
          </p:cNvPr>
          <p:cNvPicPr>
            <a:picLocks noChangeAspect="1"/>
          </p:cNvPicPr>
          <p:nvPr/>
        </p:nvPicPr>
        <p:blipFill rotWithShape="1">
          <a:blip r:embed="rId4">
            <a:extLst>
              <a:ext uri="{28A0092B-C50C-407E-A947-70E740481C1C}">
                <a14:useLocalDpi xmlns:a14="http://schemas.microsoft.com/office/drawing/2010/main" val="0"/>
              </a:ext>
            </a:extLst>
          </a:blip>
          <a:srcRect l="5704" t="9772" r="10690" b="11318"/>
          <a:stretch/>
        </p:blipFill>
        <p:spPr>
          <a:xfrm>
            <a:off x="3423909" y="1777655"/>
            <a:ext cx="2439988" cy="333891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B39E1520-3867-54A0-4567-D77052DB367F}"/>
              </a:ext>
            </a:extLst>
          </p:cNvPr>
          <p:cNvSpPr txBox="1"/>
          <p:nvPr/>
        </p:nvSpPr>
        <p:spPr>
          <a:xfrm>
            <a:off x="396865" y="5162131"/>
            <a:ext cx="25584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tx1">
                    <a:lumMod val="75000"/>
                    <a:lumOff val="25000"/>
                  </a:schemeClr>
                </a:solidFill>
                <a:latin typeface="Century Gothic"/>
              </a:rPr>
              <a:t>Isabel (Izzy) Pullias</a:t>
            </a:r>
          </a:p>
          <a:p>
            <a:pPr algn="r"/>
            <a:r>
              <a:rPr lang="en-US" sz="1600" i="1">
                <a:solidFill>
                  <a:schemeClr val="tx1">
                    <a:lumMod val="75000"/>
                    <a:lumOff val="25000"/>
                  </a:schemeClr>
                </a:solidFill>
                <a:latin typeface="Century Gothic"/>
              </a:rPr>
              <a:t>Project Lead</a:t>
            </a:r>
            <a:endParaRPr lang="en-US" sz="160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87E10948-E7EA-B8F7-F789-863C20B31A92}"/>
              </a:ext>
            </a:extLst>
          </p:cNvPr>
          <p:cNvSpPr txBox="1"/>
          <p:nvPr/>
        </p:nvSpPr>
        <p:spPr>
          <a:xfrm>
            <a:off x="3791666" y="5162131"/>
            <a:ext cx="17044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Elise Segal</a:t>
            </a:r>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8D6CDD00-1233-6401-57DF-519B49B0303A}"/>
              </a:ext>
            </a:extLst>
          </p:cNvPr>
          <p:cNvSpPr txBox="1"/>
          <p:nvPr/>
        </p:nvSpPr>
        <p:spPr>
          <a:xfrm>
            <a:off x="6259765" y="5162131"/>
            <a:ext cx="25867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tx1">
                    <a:lumMod val="75000"/>
                    <a:lumOff val="25000"/>
                  </a:schemeClr>
                </a:solidFill>
                <a:latin typeface="Century Gothic"/>
              </a:rPr>
              <a:t>Rachel Thompson</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B92CCABA-863F-9E7F-DCF1-72E38EAA7D77}"/>
              </a:ext>
            </a:extLst>
          </p:cNvPr>
          <p:cNvSpPr txBox="1"/>
          <p:nvPr/>
        </p:nvSpPr>
        <p:spPr>
          <a:xfrm>
            <a:off x="9354511" y="5162131"/>
            <a:ext cx="22158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Brent Bowler</a:t>
            </a:r>
            <a:endParaRPr lang="en-US">
              <a:solidFill>
                <a:schemeClr val="tx1">
                  <a:lumMod val="75000"/>
                  <a:lumOff val="25000"/>
                </a:schemeClr>
              </a:solidFill>
            </a:endParaRPr>
          </a:p>
        </p:txBody>
      </p:sp>
      <p:pic>
        <p:nvPicPr>
          <p:cNvPr id="10" name="Picture 9" descr="A person with the arms crossed&#10;&#10;Description automatically generated with medium confidence">
            <a:extLst>
              <a:ext uri="{FF2B5EF4-FFF2-40B4-BE49-F238E27FC236}">
                <a16:creationId xmlns:a16="http://schemas.microsoft.com/office/drawing/2014/main" id="{D59C6F08-C6CB-E404-237D-653D3A375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674" y="1777655"/>
            <a:ext cx="2225944" cy="333891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descr="A person smiling for the camera&#10;&#10;Description automatically generated with low confidence">
            <a:extLst>
              <a:ext uri="{FF2B5EF4-FFF2-40B4-BE49-F238E27FC236}">
                <a16:creationId xmlns:a16="http://schemas.microsoft.com/office/drawing/2014/main" id="{AB356F55-1328-94DF-3329-F20EDF68ED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0188" y="1777654"/>
            <a:ext cx="2225945" cy="333891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77789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blue and gray bars&#10;&#10;Description automatically generated">
            <a:extLst>
              <a:ext uri="{FF2B5EF4-FFF2-40B4-BE49-F238E27FC236}">
                <a16:creationId xmlns:a16="http://schemas.microsoft.com/office/drawing/2014/main" id="{A98F404A-CB49-1341-CDC0-10957957618F}"/>
              </a:ext>
            </a:extLst>
          </p:cNvPr>
          <p:cNvPicPr>
            <a:picLocks noChangeAspect="1"/>
          </p:cNvPicPr>
          <p:nvPr/>
        </p:nvPicPr>
        <p:blipFill rotWithShape="1">
          <a:blip r:embed="rId3"/>
          <a:srcRect l="9346" t="15873" r="21682" b="12963"/>
          <a:stretch/>
        </p:blipFill>
        <p:spPr>
          <a:xfrm>
            <a:off x="979512" y="1937657"/>
            <a:ext cx="6331648" cy="3897091"/>
          </a:xfrm>
          <a:prstGeom prst="rect">
            <a:avLst/>
          </a:prstGeom>
        </p:spPr>
      </p:pic>
      <p:sp>
        <p:nvSpPr>
          <p:cNvPr id="3" name="Rectangle 2">
            <a:extLst>
              <a:ext uri="{FF2B5EF4-FFF2-40B4-BE49-F238E27FC236}">
                <a16:creationId xmlns:a16="http://schemas.microsoft.com/office/drawing/2014/main" id="{2D7BB43F-CA6D-9C77-D9D9-8818CB44AF5F}"/>
              </a:ext>
            </a:extLst>
          </p:cNvPr>
          <p:cNvSpPr/>
          <p:nvPr/>
        </p:nvSpPr>
        <p:spPr>
          <a:xfrm>
            <a:off x="5486400" y="2250249"/>
            <a:ext cx="1499401" cy="920311"/>
          </a:xfrm>
          <a:prstGeom prst="rect">
            <a:avLst/>
          </a:prstGeom>
          <a:solidFill>
            <a:srgbClr val="EBEBEB"/>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91991EB6-6311-CE98-4F85-28A10B41FE4A}"/>
              </a:ext>
            </a:extLst>
          </p:cNvPr>
          <p:cNvSpPr txBox="1"/>
          <p:nvPr/>
        </p:nvSpPr>
        <p:spPr>
          <a:xfrm>
            <a:off x="976754" y="1120297"/>
            <a:ext cx="63188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Aurora Borealis at Denali National Park with Kp Index</a:t>
            </a:r>
          </a:p>
        </p:txBody>
      </p:sp>
      <p:sp>
        <p:nvSpPr>
          <p:cNvPr id="15" name="TextBox 14">
            <a:extLst>
              <a:ext uri="{FF2B5EF4-FFF2-40B4-BE49-F238E27FC236}">
                <a16:creationId xmlns:a16="http://schemas.microsoft.com/office/drawing/2014/main" id="{46714BEC-251C-AB61-1459-2965ABEDD2A2}"/>
              </a:ext>
            </a:extLst>
          </p:cNvPr>
          <p:cNvSpPr txBox="1"/>
          <p:nvPr/>
        </p:nvSpPr>
        <p:spPr>
          <a:xfrm>
            <a:off x="976362" y="1502988"/>
            <a:ext cx="631977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Dec 2019 – Aug 2023</a:t>
            </a:r>
            <a:endParaRPr lang="en-US" dirty="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446097EE-7726-E886-8CB9-E1445BC106D6}"/>
              </a:ext>
            </a:extLst>
          </p:cNvPr>
          <p:cNvSpPr txBox="1"/>
          <p:nvPr/>
        </p:nvSpPr>
        <p:spPr>
          <a:xfrm>
            <a:off x="724717" y="6114882"/>
            <a:ext cx="68322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rPr>
              <a:t>Kp Index</a:t>
            </a:r>
            <a:endParaRPr lang="en-US">
              <a:solidFill>
                <a:schemeClr val="tx1">
                  <a:lumMod val="75000"/>
                  <a:lumOff val="25000"/>
                </a:schemeClr>
              </a:solidFill>
              <a:latin typeface="Century Gothic"/>
            </a:endParaRPr>
          </a:p>
        </p:txBody>
      </p:sp>
      <p:sp>
        <p:nvSpPr>
          <p:cNvPr id="20" name="TextBox 19">
            <a:extLst>
              <a:ext uri="{FF2B5EF4-FFF2-40B4-BE49-F238E27FC236}">
                <a16:creationId xmlns:a16="http://schemas.microsoft.com/office/drawing/2014/main" id="{FB57D8F4-9F37-8E11-68C4-1EF1F8EF53FD}"/>
              </a:ext>
            </a:extLst>
          </p:cNvPr>
          <p:cNvSpPr txBox="1"/>
          <p:nvPr/>
        </p:nvSpPr>
        <p:spPr>
          <a:xfrm rot="16200000">
            <a:off x="-1372987" y="3750080"/>
            <a:ext cx="40213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Century Gothic"/>
              </a:rPr>
              <a:t>Number of Occurrences</a:t>
            </a:r>
            <a:endParaRPr lang="en-US">
              <a:solidFill>
                <a:schemeClr val="tx1">
                  <a:lumMod val="75000"/>
                  <a:lumOff val="25000"/>
                </a:schemeClr>
              </a:solidFill>
              <a:latin typeface="Century Gothic"/>
            </a:endParaRPr>
          </a:p>
        </p:txBody>
      </p:sp>
      <p:graphicFrame>
        <p:nvGraphicFramePr>
          <p:cNvPr id="23" name="Table 22">
            <a:extLst>
              <a:ext uri="{FF2B5EF4-FFF2-40B4-BE49-F238E27FC236}">
                <a16:creationId xmlns:a16="http://schemas.microsoft.com/office/drawing/2014/main" id="{11881DCC-7FB3-5ADF-7D81-738C1D350AD6}"/>
              </a:ext>
            </a:extLst>
          </p:cNvPr>
          <p:cNvGraphicFramePr>
            <a:graphicFrameLocks noGrp="1"/>
          </p:cNvGraphicFramePr>
          <p:nvPr>
            <p:extLst>
              <p:ext uri="{D42A27DB-BD31-4B8C-83A1-F6EECF244321}">
                <p14:modId xmlns:p14="http://schemas.microsoft.com/office/powerpoint/2010/main" val="1929906108"/>
              </p:ext>
            </p:extLst>
          </p:nvPr>
        </p:nvGraphicFramePr>
        <p:xfrm>
          <a:off x="1197115" y="5879647"/>
          <a:ext cx="5864886" cy="255981"/>
        </p:xfrm>
        <a:graphic>
          <a:graphicData uri="http://schemas.openxmlformats.org/drawingml/2006/table">
            <a:tbl>
              <a:tblPr firstRow="1" bandRow="1">
                <a:tableStyleId>{5C22544A-7EE6-4342-B048-85BDC9FD1C3A}</a:tableStyleId>
              </a:tblPr>
              <a:tblGrid>
                <a:gridCol w="651654">
                  <a:extLst>
                    <a:ext uri="{9D8B030D-6E8A-4147-A177-3AD203B41FA5}">
                      <a16:colId xmlns:a16="http://schemas.microsoft.com/office/drawing/2014/main" val="3390338979"/>
                    </a:ext>
                  </a:extLst>
                </a:gridCol>
                <a:gridCol w="651654">
                  <a:extLst>
                    <a:ext uri="{9D8B030D-6E8A-4147-A177-3AD203B41FA5}">
                      <a16:colId xmlns:a16="http://schemas.microsoft.com/office/drawing/2014/main" val="3648029804"/>
                    </a:ext>
                  </a:extLst>
                </a:gridCol>
                <a:gridCol w="651654">
                  <a:extLst>
                    <a:ext uri="{9D8B030D-6E8A-4147-A177-3AD203B41FA5}">
                      <a16:colId xmlns:a16="http://schemas.microsoft.com/office/drawing/2014/main" val="3037322714"/>
                    </a:ext>
                  </a:extLst>
                </a:gridCol>
                <a:gridCol w="651654">
                  <a:extLst>
                    <a:ext uri="{9D8B030D-6E8A-4147-A177-3AD203B41FA5}">
                      <a16:colId xmlns:a16="http://schemas.microsoft.com/office/drawing/2014/main" val="1916855829"/>
                    </a:ext>
                  </a:extLst>
                </a:gridCol>
                <a:gridCol w="651654">
                  <a:extLst>
                    <a:ext uri="{9D8B030D-6E8A-4147-A177-3AD203B41FA5}">
                      <a16:colId xmlns:a16="http://schemas.microsoft.com/office/drawing/2014/main" val="1191313454"/>
                    </a:ext>
                  </a:extLst>
                </a:gridCol>
                <a:gridCol w="651654">
                  <a:extLst>
                    <a:ext uri="{9D8B030D-6E8A-4147-A177-3AD203B41FA5}">
                      <a16:colId xmlns:a16="http://schemas.microsoft.com/office/drawing/2014/main" val="3763756355"/>
                    </a:ext>
                  </a:extLst>
                </a:gridCol>
                <a:gridCol w="651654">
                  <a:extLst>
                    <a:ext uri="{9D8B030D-6E8A-4147-A177-3AD203B41FA5}">
                      <a16:colId xmlns:a16="http://schemas.microsoft.com/office/drawing/2014/main" val="1758397373"/>
                    </a:ext>
                  </a:extLst>
                </a:gridCol>
                <a:gridCol w="651654">
                  <a:extLst>
                    <a:ext uri="{9D8B030D-6E8A-4147-A177-3AD203B41FA5}">
                      <a16:colId xmlns:a16="http://schemas.microsoft.com/office/drawing/2014/main" val="1675601940"/>
                    </a:ext>
                  </a:extLst>
                </a:gridCol>
                <a:gridCol w="651654">
                  <a:extLst>
                    <a:ext uri="{9D8B030D-6E8A-4147-A177-3AD203B41FA5}">
                      <a16:colId xmlns:a16="http://schemas.microsoft.com/office/drawing/2014/main" val="1655248601"/>
                    </a:ext>
                  </a:extLst>
                </a:gridCol>
              </a:tblGrid>
              <a:tr h="255981">
                <a:tc>
                  <a:txBody>
                    <a:bodyPr/>
                    <a:lstStyle/>
                    <a:p>
                      <a:pPr algn="ctr"/>
                      <a:r>
                        <a:rPr lang="en-US" sz="800" b="0">
                          <a:solidFill>
                            <a:schemeClr val="bg2">
                              <a:lumMod val="50000"/>
                            </a:schemeClr>
                          </a:solidFill>
                          <a:latin typeface="Century Gothic"/>
                        </a:rPr>
                        <a:t>0</a:t>
                      </a:r>
                    </a:p>
                  </a:txBody>
                  <a:tcPr marL="0" marR="0" marT="0" marB="0">
                    <a:noFill/>
                  </a:tcPr>
                </a:tc>
                <a:tc>
                  <a:txBody>
                    <a:bodyPr/>
                    <a:lstStyle/>
                    <a:p>
                      <a:pPr lvl="0" algn="ctr">
                        <a:buNone/>
                      </a:pPr>
                      <a:r>
                        <a:rPr lang="en-US" sz="800" b="0">
                          <a:solidFill>
                            <a:schemeClr val="bg2">
                              <a:lumMod val="50000"/>
                            </a:schemeClr>
                          </a:solidFill>
                          <a:latin typeface="Century Gothic"/>
                        </a:rPr>
                        <a:t>1</a:t>
                      </a:r>
                    </a:p>
                  </a:txBody>
                  <a:tcPr marL="0" marR="0" marT="0" marB="0">
                    <a:noFill/>
                  </a:tcPr>
                </a:tc>
                <a:tc>
                  <a:txBody>
                    <a:bodyPr/>
                    <a:lstStyle/>
                    <a:p>
                      <a:pPr lvl="0" algn="ctr">
                        <a:buNone/>
                      </a:pPr>
                      <a:r>
                        <a:rPr lang="en-US" sz="800" b="0">
                          <a:solidFill>
                            <a:schemeClr val="bg2">
                              <a:lumMod val="50000"/>
                            </a:schemeClr>
                          </a:solidFill>
                          <a:latin typeface="Century Gothic"/>
                        </a:rPr>
                        <a:t>2</a:t>
                      </a:r>
                    </a:p>
                  </a:txBody>
                  <a:tcPr marL="0" marR="0" marT="0" marB="0">
                    <a:noFill/>
                  </a:tcPr>
                </a:tc>
                <a:tc>
                  <a:txBody>
                    <a:bodyPr/>
                    <a:lstStyle/>
                    <a:p>
                      <a:pPr lvl="0" algn="ctr">
                        <a:buNone/>
                      </a:pPr>
                      <a:r>
                        <a:rPr lang="en-US" sz="800" b="0">
                          <a:solidFill>
                            <a:schemeClr val="bg2">
                              <a:lumMod val="50000"/>
                            </a:schemeClr>
                          </a:solidFill>
                          <a:latin typeface="Century Gothic"/>
                        </a:rPr>
                        <a:t>3</a:t>
                      </a:r>
                    </a:p>
                  </a:txBody>
                  <a:tcPr marL="0" marR="0" marT="0" marB="0">
                    <a:noFill/>
                  </a:tcPr>
                </a:tc>
                <a:tc>
                  <a:txBody>
                    <a:bodyPr/>
                    <a:lstStyle/>
                    <a:p>
                      <a:pPr lvl="0" algn="ctr">
                        <a:buNone/>
                      </a:pPr>
                      <a:r>
                        <a:rPr lang="en-US" sz="800" b="0">
                          <a:solidFill>
                            <a:schemeClr val="bg2">
                              <a:lumMod val="50000"/>
                            </a:schemeClr>
                          </a:solidFill>
                          <a:latin typeface="Century Gothic"/>
                        </a:rPr>
                        <a:t>4</a:t>
                      </a:r>
                    </a:p>
                  </a:txBody>
                  <a:tcPr marL="0" marR="0" marT="0" marB="0">
                    <a:noFill/>
                  </a:tcPr>
                </a:tc>
                <a:tc>
                  <a:txBody>
                    <a:bodyPr/>
                    <a:lstStyle/>
                    <a:p>
                      <a:pPr lvl="0" algn="ctr">
                        <a:buNone/>
                      </a:pPr>
                      <a:r>
                        <a:rPr lang="en-US" sz="800" b="0">
                          <a:solidFill>
                            <a:schemeClr val="bg2">
                              <a:lumMod val="50000"/>
                            </a:schemeClr>
                          </a:solidFill>
                          <a:latin typeface="Century Gothic"/>
                        </a:rPr>
                        <a:t>5</a:t>
                      </a:r>
                    </a:p>
                  </a:txBody>
                  <a:tcPr marL="0" marR="0" marT="0" marB="0">
                    <a:noFill/>
                  </a:tcPr>
                </a:tc>
                <a:tc>
                  <a:txBody>
                    <a:bodyPr/>
                    <a:lstStyle/>
                    <a:p>
                      <a:pPr lvl="0" algn="ctr">
                        <a:buNone/>
                      </a:pPr>
                      <a:r>
                        <a:rPr lang="en-US" sz="800" b="0">
                          <a:solidFill>
                            <a:schemeClr val="bg2">
                              <a:lumMod val="50000"/>
                            </a:schemeClr>
                          </a:solidFill>
                          <a:latin typeface="Century Gothic"/>
                        </a:rPr>
                        <a:t>6</a:t>
                      </a:r>
                    </a:p>
                  </a:txBody>
                  <a:tcPr marL="0" marR="0" marT="0" marB="0">
                    <a:noFill/>
                  </a:tcPr>
                </a:tc>
                <a:tc>
                  <a:txBody>
                    <a:bodyPr/>
                    <a:lstStyle/>
                    <a:p>
                      <a:pPr lvl="0" algn="ctr">
                        <a:buNone/>
                      </a:pPr>
                      <a:r>
                        <a:rPr lang="en-US" sz="800" b="0">
                          <a:solidFill>
                            <a:schemeClr val="bg2">
                              <a:lumMod val="50000"/>
                            </a:schemeClr>
                          </a:solidFill>
                          <a:latin typeface="Century Gothic"/>
                        </a:rPr>
                        <a:t>7</a:t>
                      </a:r>
                    </a:p>
                  </a:txBody>
                  <a:tcPr marL="0" marR="0" marT="0" marB="0">
                    <a:noFill/>
                  </a:tcPr>
                </a:tc>
                <a:tc>
                  <a:txBody>
                    <a:bodyPr/>
                    <a:lstStyle/>
                    <a:p>
                      <a:pPr lvl="0" algn="ctr">
                        <a:buNone/>
                      </a:pPr>
                      <a:r>
                        <a:rPr lang="en-US" sz="800" b="0">
                          <a:solidFill>
                            <a:schemeClr val="bg2">
                              <a:lumMod val="50000"/>
                            </a:schemeClr>
                          </a:solidFill>
                          <a:latin typeface="Century Gothic"/>
                        </a:rPr>
                        <a:t>8</a:t>
                      </a:r>
                    </a:p>
                  </a:txBody>
                  <a:tcPr marL="0" marR="0" marT="0" marB="0">
                    <a:noFill/>
                  </a:tcPr>
                </a:tc>
                <a:extLst>
                  <a:ext uri="{0D108BD9-81ED-4DB2-BD59-A6C34878D82A}">
                    <a16:rowId xmlns:a16="http://schemas.microsoft.com/office/drawing/2014/main" val="2100059994"/>
                  </a:ext>
                </a:extLst>
              </a:tr>
            </a:tbl>
          </a:graphicData>
        </a:graphic>
      </p:graphicFrame>
      <p:graphicFrame>
        <p:nvGraphicFramePr>
          <p:cNvPr id="25" name="Table 24">
            <a:extLst>
              <a:ext uri="{FF2B5EF4-FFF2-40B4-BE49-F238E27FC236}">
                <a16:creationId xmlns:a16="http://schemas.microsoft.com/office/drawing/2014/main" id="{6F8B2CAA-D1BD-90F9-5FF0-D22B9CF802FD}"/>
              </a:ext>
            </a:extLst>
          </p:cNvPr>
          <p:cNvGraphicFramePr>
            <a:graphicFrameLocks noGrp="1"/>
          </p:cNvGraphicFramePr>
          <p:nvPr>
            <p:extLst>
              <p:ext uri="{D42A27DB-BD31-4B8C-83A1-F6EECF244321}">
                <p14:modId xmlns:p14="http://schemas.microsoft.com/office/powerpoint/2010/main" val="1892284394"/>
              </p:ext>
            </p:extLst>
          </p:nvPr>
        </p:nvGraphicFramePr>
        <p:xfrm>
          <a:off x="583433" y="1864179"/>
          <a:ext cx="337185" cy="4172292"/>
        </p:xfrm>
        <a:graphic>
          <a:graphicData uri="http://schemas.openxmlformats.org/drawingml/2006/table">
            <a:tbl>
              <a:tblPr bandRow="1">
                <a:tableStyleId>{5C22544A-7EE6-4342-B048-85BDC9FD1C3A}</a:tableStyleId>
              </a:tblPr>
              <a:tblGrid>
                <a:gridCol w="337185">
                  <a:extLst>
                    <a:ext uri="{9D8B030D-6E8A-4147-A177-3AD203B41FA5}">
                      <a16:colId xmlns:a16="http://schemas.microsoft.com/office/drawing/2014/main" val="2581439914"/>
                    </a:ext>
                  </a:extLst>
                </a:gridCol>
              </a:tblGrid>
              <a:tr h="695382">
                <a:tc>
                  <a:txBody>
                    <a:bodyPr/>
                    <a:lstStyle/>
                    <a:p>
                      <a:pPr lvl="0" algn="r">
                        <a:buNone/>
                      </a:pPr>
                      <a:r>
                        <a:rPr lang="en-US" sz="800">
                          <a:solidFill>
                            <a:srgbClr val="767171"/>
                          </a:solidFill>
                          <a:effectLst/>
                          <a:latin typeface="Century Gothic"/>
                        </a:rPr>
                        <a:t>50</a:t>
                      </a:r>
                    </a:p>
                  </a:txBody>
                  <a:tcPr marL="0" marR="0" marT="0" marB="0" anchor="ctr">
                    <a:lnL w="0">
                      <a:noFill/>
                    </a:lnL>
                    <a:lnR w="0">
                      <a:noFill/>
                    </a:lnR>
                    <a:lnT w="0">
                      <a:noFill/>
                    </a:lnT>
                    <a:lnB w="0">
                      <a:noFill/>
                    </a:lnB>
                    <a:noFill/>
                  </a:tcPr>
                </a:tc>
                <a:extLst>
                  <a:ext uri="{0D108BD9-81ED-4DB2-BD59-A6C34878D82A}">
                    <a16:rowId xmlns:a16="http://schemas.microsoft.com/office/drawing/2014/main" val="352640304"/>
                  </a:ext>
                </a:extLst>
              </a:tr>
              <a:tr h="695382">
                <a:tc>
                  <a:txBody>
                    <a:bodyPr/>
                    <a:lstStyle/>
                    <a:p>
                      <a:pPr lvl="0" algn="r">
                        <a:buNone/>
                      </a:pPr>
                      <a:r>
                        <a:rPr lang="en-US" sz="800">
                          <a:solidFill>
                            <a:srgbClr val="767171"/>
                          </a:solidFill>
                          <a:effectLst/>
                          <a:latin typeface="Century Gothic"/>
                        </a:rPr>
                        <a:t>40</a:t>
                      </a:r>
                    </a:p>
                  </a:txBody>
                  <a:tcPr marL="0" marR="0" marT="0" marB="0" anchor="ctr">
                    <a:lnL w="0">
                      <a:noFill/>
                    </a:lnL>
                    <a:lnR w="0">
                      <a:noFill/>
                    </a:lnR>
                    <a:lnT w="0">
                      <a:noFill/>
                    </a:lnT>
                    <a:lnB w="0">
                      <a:noFill/>
                    </a:lnB>
                    <a:noFill/>
                  </a:tcPr>
                </a:tc>
                <a:extLst>
                  <a:ext uri="{0D108BD9-81ED-4DB2-BD59-A6C34878D82A}">
                    <a16:rowId xmlns:a16="http://schemas.microsoft.com/office/drawing/2014/main" val="3875868734"/>
                  </a:ext>
                </a:extLst>
              </a:tr>
              <a:tr h="695382">
                <a:tc>
                  <a:txBody>
                    <a:bodyPr/>
                    <a:lstStyle/>
                    <a:p>
                      <a:pPr lvl="0" algn="r">
                        <a:buNone/>
                      </a:pPr>
                      <a:r>
                        <a:rPr lang="en-US" sz="800">
                          <a:solidFill>
                            <a:srgbClr val="767171"/>
                          </a:solidFill>
                          <a:effectLst/>
                          <a:latin typeface="Century Gothic"/>
                        </a:rPr>
                        <a:t>30</a:t>
                      </a:r>
                    </a:p>
                  </a:txBody>
                  <a:tcPr marL="0" marR="0" marT="0" marB="0" anchor="ctr">
                    <a:lnL w="0">
                      <a:noFill/>
                    </a:lnL>
                    <a:lnR w="0">
                      <a:noFill/>
                    </a:lnR>
                    <a:lnT w="0">
                      <a:noFill/>
                    </a:lnT>
                    <a:lnB w="0">
                      <a:noFill/>
                    </a:lnB>
                    <a:noFill/>
                  </a:tcPr>
                </a:tc>
                <a:extLst>
                  <a:ext uri="{0D108BD9-81ED-4DB2-BD59-A6C34878D82A}">
                    <a16:rowId xmlns:a16="http://schemas.microsoft.com/office/drawing/2014/main" val="1311947742"/>
                  </a:ext>
                </a:extLst>
              </a:tr>
              <a:tr h="695382">
                <a:tc>
                  <a:txBody>
                    <a:bodyPr/>
                    <a:lstStyle/>
                    <a:p>
                      <a:pPr lvl="0" algn="r">
                        <a:buNone/>
                      </a:pPr>
                      <a:r>
                        <a:rPr lang="en-US" sz="800">
                          <a:solidFill>
                            <a:srgbClr val="767171"/>
                          </a:solidFill>
                          <a:effectLst/>
                          <a:latin typeface="Century Gothic"/>
                        </a:rPr>
                        <a:t>20</a:t>
                      </a: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217062036"/>
                  </a:ext>
                </a:extLst>
              </a:tr>
              <a:tr h="695382">
                <a:tc>
                  <a:txBody>
                    <a:bodyPr/>
                    <a:lstStyle/>
                    <a:p>
                      <a:pPr lvl="0" algn="r">
                        <a:buNone/>
                      </a:pPr>
                      <a:r>
                        <a:rPr lang="en-US" sz="800">
                          <a:solidFill>
                            <a:srgbClr val="767171"/>
                          </a:solidFill>
                          <a:effectLst/>
                          <a:latin typeface="Century Gothic"/>
                        </a:rPr>
                        <a:t>10</a:t>
                      </a: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819813890"/>
                  </a:ext>
                </a:extLst>
              </a:tr>
              <a:tr h="695382">
                <a:tc>
                  <a:txBody>
                    <a:bodyPr/>
                    <a:lstStyle/>
                    <a:p>
                      <a:pPr lvl="0" algn="r">
                        <a:buNone/>
                      </a:pPr>
                      <a:r>
                        <a:rPr lang="en-US" sz="800">
                          <a:solidFill>
                            <a:srgbClr val="767171"/>
                          </a:solidFill>
                          <a:effectLst/>
                          <a:latin typeface="Century Gothic"/>
                        </a:rPr>
                        <a:t>0</a:t>
                      </a:r>
                      <a:endParaRPr lang="en-US">
                        <a:latin typeface="Century Gothic"/>
                      </a:endParaRP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624557035"/>
                  </a:ext>
                </a:extLst>
              </a:tr>
            </a:tbl>
          </a:graphicData>
        </a:graphic>
      </p:graphicFrame>
      <p:graphicFrame>
        <p:nvGraphicFramePr>
          <p:cNvPr id="26" name="Table 25">
            <a:extLst>
              <a:ext uri="{FF2B5EF4-FFF2-40B4-BE49-F238E27FC236}">
                <a16:creationId xmlns:a16="http://schemas.microsoft.com/office/drawing/2014/main" id="{A8AE5D15-90D6-F3E0-1058-26FF4964CFB5}"/>
              </a:ext>
            </a:extLst>
          </p:cNvPr>
          <p:cNvGraphicFramePr>
            <a:graphicFrameLocks noGrp="1"/>
          </p:cNvGraphicFramePr>
          <p:nvPr>
            <p:extLst>
              <p:ext uri="{D42A27DB-BD31-4B8C-83A1-F6EECF244321}">
                <p14:modId xmlns:p14="http://schemas.microsoft.com/office/powerpoint/2010/main" val="789357755"/>
              </p:ext>
            </p:extLst>
          </p:nvPr>
        </p:nvGraphicFramePr>
        <p:xfrm>
          <a:off x="5535145" y="2290300"/>
          <a:ext cx="1401909" cy="847976"/>
        </p:xfrm>
        <a:graphic>
          <a:graphicData uri="http://schemas.openxmlformats.org/drawingml/2006/table">
            <a:tbl>
              <a:tblPr firstRow="1" firstCol="1" bandRow="1">
                <a:tableStyleId>{5C22544A-7EE6-4342-B048-85BDC9FD1C3A}</a:tableStyleId>
              </a:tblPr>
              <a:tblGrid>
                <a:gridCol w="251329">
                  <a:extLst>
                    <a:ext uri="{9D8B030D-6E8A-4147-A177-3AD203B41FA5}">
                      <a16:colId xmlns:a16="http://schemas.microsoft.com/office/drawing/2014/main" val="430945930"/>
                    </a:ext>
                  </a:extLst>
                </a:gridCol>
                <a:gridCol w="1150580">
                  <a:extLst>
                    <a:ext uri="{9D8B030D-6E8A-4147-A177-3AD203B41FA5}">
                      <a16:colId xmlns:a16="http://schemas.microsoft.com/office/drawing/2014/main" val="3051535390"/>
                    </a:ext>
                  </a:extLst>
                </a:gridCol>
              </a:tblGrid>
              <a:tr h="281835">
                <a:tc gridSpan="2">
                  <a:txBody>
                    <a:bodyPr/>
                    <a:lstStyle/>
                    <a:p>
                      <a:pPr lvl="0" algn="ctr">
                        <a:lnSpc>
                          <a:spcPct val="100000"/>
                        </a:lnSpc>
                        <a:spcBef>
                          <a:spcPts val="0"/>
                        </a:spcBef>
                        <a:spcAft>
                          <a:spcPts val="0"/>
                        </a:spcAft>
                        <a:buNone/>
                      </a:pPr>
                      <a:r>
                        <a:rPr lang="en-US" sz="1400" b="0" i="0" u="none" strike="noStrike" noProof="0">
                          <a:solidFill>
                            <a:schemeClr val="tx1"/>
                          </a:solidFill>
                          <a:latin typeface="Century Gothic"/>
                        </a:rPr>
                        <a:t>Model</a:t>
                      </a:r>
                    </a:p>
                  </a:txBody>
                  <a:tcPr marL="0" marR="0" marT="73152" marB="0">
                    <a:lnL w="76200">
                      <a:noFill/>
                    </a:lnL>
                    <a:lnR w="76200">
                      <a:noFill/>
                    </a:lnR>
                    <a:lnT w="76200">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marL="0" marR="0" marT="0" marB="0">
                    <a:lnL w="0">
                      <a:noFill/>
                    </a:lnL>
                    <a:lnR w="0">
                      <a:noFill/>
                    </a:lnR>
                    <a:lnT w="0">
                      <a:noFill/>
                    </a:lnT>
                    <a:lnB w="0">
                      <a:noFill/>
                    </a:lnB>
                  </a:tcPr>
                </a:tc>
                <a:extLst>
                  <a:ext uri="{0D108BD9-81ED-4DB2-BD59-A6C34878D82A}">
                    <a16:rowId xmlns:a16="http://schemas.microsoft.com/office/drawing/2014/main" val="130802783"/>
                  </a:ext>
                </a:extLst>
              </a:tr>
              <a:tr h="280732">
                <a:tc>
                  <a:txBody>
                    <a:bodyPr/>
                    <a:lstStyle/>
                    <a:p>
                      <a:pPr lvl="0">
                        <a:buNone/>
                      </a:pPr>
                      <a:endParaRPr lang="en-US" sz="1050" b="0">
                        <a:solidFill>
                          <a:schemeClr val="tx1"/>
                        </a:solidFill>
                        <a:latin typeface="Century Gothic"/>
                      </a:endParaRPr>
                    </a:p>
                  </a:txBody>
                  <a:tcPr marL="0" marR="0" marT="0" marB="0">
                    <a:lnL w="76200">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7EAE"/>
                    </a:solidFill>
                  </a:tcPr>
                </a:tc>
                <a:tc>
                  <a:txBody>
                    <a:bodyPr/>
                    <a:lstStyle/>
                    <a:p>
                      <a:r>
                        <a:rPr lang="en-US" sz="1050" b="0">
                          <a:solidFill>
                            <a:schemeClr val="tx1"/>
                          </a:solidFill>
                          <a:latin typeface="Century Gothic"/>
                        </a:rPr>
                        <a:t>OVATION Prime</a:t>
                      </a:r>
                    </a:p>
                  </a:txBody>
                  <a:tcPr marL="47548" marR="0" marT="36576" marB="0" anchor="ctr">
                    <a:lnL w="3175" cap="flat" cmpd="sng" algn="ctr">
                      <a:noFill/>
                      <a:prstDash val="solid"/>
                      <a:round/>
                      <a:headEnd type="none" w="med" len="med"/>
                      <a:tailEnd type="none" w="med" len="med"/>
                    </a:lnL>
                    <a:lnR w="76200">
                      <a:noFill/>
                    </a:lnR>
                    <a:lnT w="3175" cap="flat" cmpd="sng" algn="ctr">
                      <a:noFill/>
                      <a:prstDash val="solid"/>
                      <a:round/>
                      <a:headEnd type="none" w="med" len="med"/>
                      <a:tailEnd type="none" w="med" len="med"/>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3287557844"/>
                  </a:ext>
                </a:extLst>
              </a:tr>
              <a:tr h="280732">
                <a:tc>
                  <a:txBody>
                    <a:bodyPr/>
                    <a:lstStyle/>
                    <a:p>
                      <a:pPr lvl="0">
                        <a:buNone/>
                      </a:pPr>
                      <a:endParaRPr lang="en-US" sz="1050" b="0">
                        <a:solidFill>
                          <a:schemeClr val="tx1"/>
                        </a:solidFill>
                        <a:latin typeface="Century Gothic"/>
                      </a:endParaRPr>
                    </a:p>
                  </a:txBody>
                  <a:tcPr marL="0" marR="0" marT="0" marB="0">
                    <a:lnL w="76200">
                      <a:noFill/>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76200">
                      <a:noFill/>
                    </a:lnB>
                    <a:lnTlToBr w="12700" cmpd="sng">
                      <a:noFill/>
                      <a:prstDash val="solid"/>
                    </a:lnTlToBr>
                    <a:lnBlToTr w="12700" cmpd="sng">
                      <a:noFill/>
                      <a:prstDash val="solid"/>
                    </a:lnBlToTr>
                    <a:solidFill>
                      <a:srgbClr val="53508D"/>
                    </a:solidFill>
                  </a:tcPr>
                </a:tc>
                <a:tc>
                  <a:txBody>
                    <a:bodyPr/>
                    <a:lstStyle/>
                    <a:p>
                      <a:r>
                        <a:rPr lang="en-US" sz="1050" b="0">
                          <a:solidFill>
                            <a:schemeClr val="tx1"/>
                          </a:solidFill>
                          <a:latin typeface="Century Gothic"/>
                        </a:rPr>
                        <a:t>VIIRS</a:t>
                      </a:r>
                    </a:p>
                  </a:txBody>
                  <a:tcPr marL="47548" marR="0" marB="0" anchor="ctr">
                    <a:lnL w="3175" cap="flat" cmpd="sng" algn="ctr">
                      <a:noFill/>
                      <a:prstDash val="solid"/>
                      <a:round/>
                      <a:headEnd type="none" w="med" len="med"/>
                      <a:tailEnd type="none" w="med" len="med"/>
                    </a:lnL>
                    <a:lnR w="76200">
                      <a:noFill/>
                    </a:lnR>
                    <a:lnT w="0">
                      <a:noFill/>
                    </a:lnT>
                    <a:lnB w="76200">
                      <a:noFill/>
                    </a:lnB>
                    <a:lnTlToBr w="12700" cmpd="sng">
                      <a:noFill/>
                      <a:prstDash val="solid"/>
                    </a:lnTlToBr>
                    <a:lnBlToTr w="12700" cmpd="sng">
                      <a:noFill/>
                      <a:prstDash val="solid"/>
                    </a:lnBlToTr>
                    <a:noFill/>
                  </a:tcPr>
                </a:tc>
                <a:extLst>
                  <a:ext uri="{0D108BD9-81ED-4DB2-BD59-A6C34878D82A}">
                    <a16:rowId xmlns:a16="http://schemas.microsoft.com/office/drawing/2014/main" val="1383090260"/>
                  </a:ext>
                </a:extLst>
              </a:tr>
            </a:tbl>
          </a:graphicData>
        </a:graphic>
      </p:graphicFrame>
      <p:graphicFrame>
        <p:nvGraphicFramePr>
          <p:cNvPr id="4" name="Table 3">
            <a:extLst>
              <a:ext uri="{FF2B5EF4-FFF2-40B4-BE49-F238E27FC236}">
                <a16:creationId xmlns:a16="http://schemas.microsoft.com/office/drawing/2014/main" id="{D08C8437-D77F-FCEF-0DFF-134E41A4128C}"/>
              </a:ext>
            </a:extLst>
          </p:cNvPr>
          <p:cNvGraphicFramePr>
            <a:graphicFrameLocks noGrp="1"/>
          </p:cNvGraphicFramePr>
          <p:nvPr>
            <p:extLst>
              <p:ext uri="{D42A27DB-BD31-4B8C-83A1-F6EECF244321}">
                <p14:modId xmlns:p14="http://schemas.microsoft.com/office/powerpoint/2010/main" val="2880767045"/>
              </p:ext>
            </p:extLst>
          </p:nvPr>
        </p:nvGraphicFramePr>
        <p:xfrm>
          <a:off x="7811064" y="4223898"/>
          <a:ext cx="3797503" cy="1610850"/>
        </p:xfrm>
        <a:graphic>
          <a:graphicData uri="http://schemas.openxmlformats.org/drawingml/2006/table">
            <a:tbl>
              <a:tblPr firstRow="1" bandRow="1">
                <a:tableStyleId>{5C22544A-7EE6-4342-B048-85BDC9FD1C3A}</a:tableStyleId>
              </a:tblPr>
              <a:tblGrid>
                <a:gridCol w="3076575">
                  <a:extLst>
                    <a:ext uri="{9D8B030D-6E8A-4147-A177-3AD203B41FA5}">
                      <a16:colId xmlns:a16="http://schemas.microsoft.com/office/drawing/2014/main" val="2412765017"/>
                    </a:ext>
                  </a:extLst>
                </a:gridCol>
                <a:gridCol w="720928">
                  <a:extLst>
                    <a:ext uri="{9D8B030D-6E8A-4147-A177-3AD203B41FA5}">
                      <a16:colId xmlns:a16="http://schemas.microsoft.com/office/drawing/2014/main" val="1732401599"/>
                    </a:ext>
                  </a:extLst>
                </a:gridCol>
              </a:tblGrid>
              <a:tr h="539857">
                <a:tc>
                  <a:txBody>
                    <a:bodyPr/>
                    <a:lstStyle/>
                    <a:p>
                      <a:pPr algn="ctr"/>
                      <a:r>
                        <a:rPr lang="en-US" sz="1600" b="0" dirty="0">
                          <a:solidFill>
                            <a:schemeClr val="tx1">
                              <a:lumMod val="75000"/>
                              <a:lumOff val="25000"/>
                            </a:schemeClr>
                          </a:solidFill>
                          <a:latin typeface="Century Gothic"/>
                        </a:rPr>
                        <a:t>Probability that both </a:t>
                      </a:r>
                    </a:p>
                    <a:p>
                      <a:pPr algn="ctr"/>
                      <a:r>
                        <a:rPr lang="en-US" sz="1600" b="0" dirty="0">
                          <a:solidFill>
                            <a:schemeClr val="tx1">
                              <a:lumMod val="75000"/>
                              <a:lumOff val="25000"/>
                            </a:schemeClr>
                          </a:solidFill>
                          <a:latin typeface="Century Gothic"/>
                        </a:rPr>
                        <a:t>models agree</a:t>
                      </a:r>
                      <a:endParaRPr lang="en-US" sz="1600" b="0" baseline="-25000" dirty="0">
                        <a:solidFill>
                          <a:schemeClr val="tx1">
                            <a:lumMod val="75000"/>
                            <a:lumOff val="25000"/>
                          </a:schemeClr>
                        </a:solidFill>
                        <a:latin typeface="Century Gothic"/>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en-US" sz="1600" b="1">
                          <a:solidFill>
                            <a:schemeClr val="tx1">
                              <a:lumMod val="75000"/>
                              <a:lumOff val="25000"/>
                            </a:schemeClr>
                          </a:solidFill>
                          <a:latin typeface="Century Gothic"/>
                        </a:rPr>
                        <a:t>0.825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54543340"/>
                  </a:ext>
                </a:extLst>
              </a:tr>
              <a:tr h="663617">
                <a:tc>
                  <a:txBody>
                    <a:bodyPr/>
                    <a:lstStyle/>
                    <a:p>
                      <a:pPr algn="ctr"/>
                      <a:r>
                        <a:rPr lang="en-US" sz="1600" b="0">
                          <a:solidFill>
                            <a:schemeClr val="tx1">
                              <a:lumMod val="75000"/>
                              <a:lumOff val="25000"/>
                            </a:schemeClr>
                          </a:solidFill>
                          <a:latin typeface="Century Gothic"/>
                        </a:rPr>
                        <a:t>Probability of models agreeing by random chance</a:t>
                      </a:r>
                      <a:endParaRPr lang="en-US" sz="1600" b="0" baseline="-25000">
                        <a:solidFill>
                          <a:schemeClr val="tx1">
                            <a:lumMod val="75000"/>
                            <a:lumOff val="25000"/>
                          </a:schemeClr>
                        </a:solidFill>
                        <a:latin typeface="Century Gothic"/>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en-US" sz="1600" b="1">
                          <a:solidFill>
                            <a:schemeClr val="tx1">
                              <a:lumMod val="75000"/>
                              <a:lumOff val="25000"/>
                            </a:schemeClr>
                          </a:solidFill>
                          <a:latin typeface="Century Gothic"/>
                        </a:rPr>
                        <a:t>0.733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3395307401"/>
                  </a:ext>
                </a:extLst>
              </a:tr>
              <a:tr h="368113">
                <a:tc>
                  <a:txBody>
                    <a:bodyPr/>
                    <a:lstStyle/>
                    <a:p>
                      <a:pPr lvl="0" algn="ctr">
                        <a:buNone/>
                      </a:pPr>
                      <a:r>
                        <a:rPr lang="en-US" sz="1600" b="0" i="0" u="none" strike="noStrike" noProof="0">
                          <a:solidFill>
                            <a:schemeClr val="tx1">
                              <a:lumMod val="75000"/>
                              <a:lumOff val="25000"/>
                            </a:schemeClr>
                          </a:solidFill>
                          <a:latin typeface="Century Gothic"/>
                        </a:rPr>
                        <a:t>Cohen's Kappa</a:t>
                      </a:r>
                      <a:endParaRPr lang="en-US" sz="1600" b="0">
                        <a:solidFill>
                          <a:schemeClr val="tx1">
                            <a:lumMod val="75000"/>
                            <a:lumOff val="25000"/>
                          </a:schemeClr>
                        </a:solidFill>
                        <a:latin typeface="Century Gothic"/>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en-US" sz="1600" b="1" dirty="0">
                          <a:solidFill>
                            <a:schemeClr val="tx1">
                              <a:lumMod val="75000"/>
                              <a:lumOff val="25000"/>
                            </a:schemeClr>
                          </a:solidFill>
                          <a:latin typeface="Century Gothic"/>
                        </a:rPr>
                        <a:t>0.343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2700564460"/>
                  </a:ext>
                </a:extLst>
              </a:tr>
            </a:tbl>
          </a:graphicData>
        </a:graphic>
      </p:graphicFrame>
      <p:graphicFrame>
        <p:nvGraphicFramePr>
          <p:cNvPr id="6" name="Table 5">
            <a:extLst>
              <a:ext uri="{FF2B5EF4-FFF2-40B4-BE49-F238E27FC236}">
                <a16:creationId xmlns:a16="http://schemas.microsoft.com/office/drawing/2014/main" id="{EA4195A6-F3BB-5D25-0F27-EA683D8F183F}"/>
              </a:ext>
            </a:extLst>
          </p:cNvPr>
          <p:cNvGraphicFramePr>
            <a:graphicFrameLocks noGrp="1"/>
          </p:cNvGraphicFramePr>
          <p:nvPr>
            <p:extLst>
              <p:ext uri="{D42A27DB-BD31-4B8C-83A1-F6EECF244321}">
                <p14:modId xmlns:p14="http://schemas.microsoft.com/office/powerpoint/2010/main" val="372776447"/>
              </p:ext>
            </p:extLst>
          </p:nvPr>
        </p:nvGraphicFramePr>
        <p:xfrm>
          <a:off x="7811064" y="1937656"/>
          <a:ext cx="3797505" cy="1681845"/>
        </p:xfrm>
        <a:graphic>
          <a:graphicData uri="http://schemas.openxmlformats.org/drawingml/2006/table">
            <a:tbl>
              <a:tblPr/>
              <a:tblGrid>
                <a:gridCol w="759501">
                  <a:extLst>
                    <a:ext uri="{9D8B030D-6E8A-4147-A177-3AD203B41FA5}">
                      <a16:colId xmlns:a16="http://schemas.microsoft.com/office/drawing/2014/main" val="2540999469"/>
                    </a:ext>
                  </a:extLst>
                </a:gridCol>
                <a:gridCol w="759501">
                  <a:extLst>
                    <a:ext uri="{9D8B030D-6E8A-4147-A177-3AD203B41FA5}">
                      <a16:colId xmlns:a16="http://schemas.microsoft.com/office/drawing/2014/main" val="2255387748"/>
                    </a:ext>
                  </a:extLst>
                </a:gridCol>
                <a:gridCol w="759501">
                  <a:extLst>
                    <a:ext uri="{9D8B030D-6E8A-4147-A177-3AD203B41FA5}">
                      <a16:colId xmlns:a16="http://schemas.microsoft.com/office/drawing/2014/main" val="3081576755"/>
                    </a:ext>
                  </a:extLst>
                </a:gridCol>
                <a:gridCol w="759501">
                  <a:extLst>
                    <a:ext uri="{9D8B030D-6E8A-4147-A177-3AD203B41FA5}">
                      <a16:colId xmlns:a16="http://schemas.microsoft.com/office/drawing/2014/main" val="645684761"/>
                    </a:ext>
                  </a:extLst>
                </a:gridCol>
                <a:gridCol w="759501">
                  <a:extLst>
                    <a:ext uri="{9D8B030D-6E8A-4147-A177-3AD203B41FA5}">
                      <a16:colId xmlns:a16="http://schemas.microsoft.com/office/drawing/2014/main" val="4105701449"/>
                    </a:ext>
                  </a:extLst>
                </a:gridCol>
              </a:tblGrid>
              <a:tr h="336369">
                <a:tc rowSpan="2" gridSpan="2">
                  <a:txBody>
                    <a:bodyPr/>
                    <a:lstStyle/>
                    <a:p>
                      <a:pPr algn="ctr" rtl="0" fontAlgn="base"/>
                      <a:r>
                        <a:rPr lang="en-US" sz="1400" b="1" i="0">
                          <a:solidFill>
                            <a:schemeClr val="tx1">
                              <a:lumMod val="75000"/>
                              <a:lumOff val="25000"/>
                            </a:schemeClr>
                          </a:solidFill>
                          <a:effectLst/>
                          <a:latin typeface="+mj-lt"/>
                        </a:rPr>
                        <a:t>Confusion Matrix</a:t>
                      </a:r>
                      <a:endParaRPr lang="en-US" sz="2400"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gridSpan="3">
                  <a:txBody>
                    <a:bodyPr/>
                    <a:lstStyle/>
                    <a:p>
                      <a:pPr algn="ctr" rtl="0" fontAlgn="base"/>
                      <a:r>
                        <a:rPr lang="en-US" sz="1400" b="1" i="0">
                          <a:solidFill>
                            <a:schemeClr val="tx1">
                              <a:lumMod val="75000"/>
                              <a:lumOff val="25000"/>
                            </a:schemeClr>
                          </a:solidFill>
                          <a:effectLst/>
                          <a:latin typeface="+mj-lt"/>
                        </a:rPr>
                        <a:t>OVATION Prime</a:t>
                      </a:r>
                      <a:r>
                        <a:rPr lang="en-US" sz="1400" b="0" i="0">
                          <a:solidFill>
                            <a:schemeClr val="tx1">
                              <a:lumMod val="75000"/>
                              <a:lumOff val="25000"/>
                            </a:schemeClr>
                          </a:solidFill>
                          <a:effectLst/>
                          <a:latin typeface="+mj-lt"/>
                        </a:rPr>
                        <a:t> </a:t>
                      </a:r>
                      <a:endParaRPr lang="en-US" sz="2400"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7243459"/>
                  </a:ext>
                </a:extLst>
              </a:tr>
              <a:tr h="336369">
                <a:tc gridSpan="2" vMerge="1">
                  <a:txBody>
                    <a:bodyPr/>
                    <a:lstStyle/>
                    <a:p>
                      <a:endParaRPr lang="en-US"/>
                    </a:p>
                  </a:txBody>
                  <a:tcPr/>
                </a:tc>
                <a:tc hMerge="1" vMerge="1">
                  <a:txBody>
                    <a:bodyPr/>
                    <a:lstStyle/>
                    <a:p>
                      <a:endParaRPr lang="en-US"/>
                    </a:p>
                  </a:txBody>
                  <a:tcPr/>
                </a:tc>
                <a:tc>
                  <a:txBody>
                    <a:bodyPr/>
                    <a:lstStyle/>
                    <a:p>
                      <a:pPr algn="ctr" rtl="0" fontAlgn="base"/>
                      <a:r>
                        <a:rPr lang="en-US" sz="1100" b="1" i="0">
                          <a:solidFill>
                            <a:schemeClr val="tx1">
                              <a:lumMod val="75000"/>
                              <a:lumOff val="25000"/>
                            </a:schemeClr>
                          </a:solidFill>
                          <a:effectLst/>
                          <a:latin typeface="+mj-lt"/>
                        </a:rPr>
                        <a:t>Positive</a:t>
                      </a:r>
                      <a:r>
                        <a:rPr lang="en-US" sz="1100" b="0" i="0">
                          <a:solidFill>
                            <a:schemeClr val="tx1">
                              <a:lumMod val="75000"/>
                              <a:lumOff val="25000"/>
                            </a:schemeClr>
                          </a:solidFill>
                          <a:effectLst/>
                          <a:latin typeface="+mj-lt"/>
                        </a:rPr>
                        <a:t> </a:t>
                      </a:r>
                      <a:endParaRPr lang="en-US"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548B">
                        <a:alpha val="20000"/>
                      </a:srgbClr>
                    </a:solidFill>
                  </a:tcPr>
                </a:tc>
                <a:tc>
                  <a:txBody>
                    <a:bodyPr/>
                    <a:lstStyle/>
                    <a:p>
                      <a:pPr algn="ctr" rtl="0" fontAlgn="base"/>
                      <a:r>
                        <a:rPr lang="en-US" sz="1100" b="1" i="0">
                          <a:solidFill>
                            <a:schemeClr val="tx1">
                              <a:lumMod val="75000"/>
                              <a:lumOff val="25000"/>
                            </a:schemeClr>
                          </a:solidFill>
                          <a:effectLst/>
                          <a:latin typeface="+mj-lt"/>
                        </a:rPr>
                        <a:t>Negative</a:t>
                      </a:r>
                      <a:r>
                        <a:rPr lang="en-US" sz="1100" b="0" i="0">
                          <a:solidFill>
                            <a:schemeClr val="tx1">
                              <a:lumMod val="75000"/>
                              <a:lumOff val="25000"/>
                            </a:schemeClr>
                          </a:solidFill>
                          <a:effectLst/>
                          <a:latin typeface="+mj-lt"/>
                        </a:rPr>
                        <a:t> </a:t>
                      </a:r>
                      <a:endParaRPr lang="en-US"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548B">
                        <a:alpha val="20000"/>
                      </a:srgbClr>
                    </a:solidFill>
                  </a:tcPr>
                </a:tc>
                <a:tc>
                  <a:txBody>
                    <a:bodyPr/>
                    <a:lstStyle/>
                    <a:p>
                      <a:pPr algn="ctr" rtl="0" fontAlgn="base"/>
                      <a:r>
                        <a:rPr lang="en-US" sz="1100" b="1" i="1">
                          <a:solidFill>
                            <a:schemeClr val="tx1">
                              <a:lumMod val="75000"/>
                              <a:lumOff val="25000"/>
                            </a:schemeClr>
                          </a:solidFill>
                          <a:effectLst/>
                          <a:latin typeface="+mj-lt"/>
                        </a:rPr>
                        <a:t>Total</a:t>
                      </a:r>
                      <a:r>
                        <a:rPr lang="en-US" sz="1100" b="0" i="1">
                          <a:solidFill>
                            <a:schemeClr val="tx1">
                              <a:lumMod val="75000"/>
                              <a:lumOff val="25000"/>
                            </a:schemeClr>
                          </a:solidFill>
                          <a:effectLst/>
                          <a:latin typeface="+mj-lt"/>
                        </a:rPr>
                        <a:t> </a:t>
                      </a:r>
                      <a:endParaRPr lang="en-US" b="0" i="1">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82AE">
                        <a:alpha val="20000"/>
                      </a:srgbClr>
                    </a:solidFill>
                  </a:tcPr>
                </a:tc>
                <a:extLst>
                  <a:ext uri="{0D108BD9-81ED-4DB2-BD59-A6C34878D82A}">
                    <a16:rowId xmlns:a16="http://schemas.microsoft.com/office/drawing/2014/main" val="2787610337"/>
                  </a:ext>
                </a:extLst>
              </a:tr>
              <a:tr h="336369">
                <a:tc rowSpan="3">
                  <a:txBody>
                    <a:bodyPr/>
                    <a:lstStyle/>
                    <a:p>
                      <a:pPr algn="ctr" rtl="0" fontAlgn="base"/>
                      <a:r>
                        <a:rPr lang="en-US" sz="1400" b="1" i="0">
                          <a:solidFill>
                            <a:schemeClr val="tx1">
                              <a:lumMod val="75000"/>
                              <a:lumOff val="25000"/>
                            </a:schemeClr>
                          </a:solidFill>
                          <a:effectLst/>
                          <a:latin typeface="+mj-lt"/>
                        </a:rPr>
                        <a:t>VIIRS</a:t>
                      </a:r>
                      <a:r>
                        <a:rPr lang="en-US" sz="1400" b="0" i="0">
                          <a:solidFill>
                            <a:schemeClr val="tx1">
                              <a:lumMod val="75000"/>
                              <a:lumOff val="25000"/>
                            </a:schemeClr>
                          </a:solidFill>
                          <a:effectLst/>
                          <a:latin typeface="+mj-lt"/>
                        </a:rPr>
                        <a:t> </a:t>
                      </a:r>
                      <a:endParaRPr lang="en-US" sz="2400"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100" b="1" i="0">
                          <a:solidFill>
                            <a:schemeClr val="tx1">
                              <a:lumMod val="75000"/>
                              <a:lumOff val="25000"/>
                            </a:schemeClr>
                          </a:solidFill>
                          <a:effectLst/>
                          <a:latin typeface="+mj-lt"/>
                        </a:rPr>
                        <a:t>Positive</a:t>
                      </a:r>
                      <a:r>
                        <a:rPr lang="en-US" sz="1100" b="0" i="0">
                          <a:solidFill>
                            <a:schemeClr val="tx1">
                              <a:lumMod val="75000"/>
                              <a:lumOff val="25000"/>
                            </a:schemeClr>
                          </a:solidFill>
                          <a:effectLst/>
                          <a:latin typeface="+mj-lt"/>
                        </a:rPr>
                        <a:t> </a:t>
                      </a:r>
                      <a:endParaRPr lang="en-US"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548B">
                        <a:alpha val="20000"/>
                      </a:srgbClr>
                    </a:solidFill>
                  </a:tcPr>
                </a:tc>
                <a:tc>
                  <a:txBody>
                    <a:bodyPr/>
                    <a:lstStyle/>
                    <a:p>
                      <a:pPr algn="ctr" rtl="0" fontAlgn="base"/>
                      <a:r>
                        <a:rPr lang="en-US" sz="1100" b="0" i="0">
                          <a:solidFill>
                            <a:schemeClr val="tx1">
                              <a:lumMod val="75000"/>
                              <a:lumOff val="25000"/>
                            </a:schemeClr>
                          </a:solidFill>
                          <a:effectLst/>
                          <a:latin typeface="+mj-lt"/>
                        </a:rPr>
                        <a:t>72 </a:t>
                      </a:r>
                      <a:endParaRPr lang="en-US"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DD"/>
                    </a:solidFill>
                  </a:tcPr>
                </a:tc>
                <a:tc>
                  <a:txBody>
                    <a:bodyPr/>
                    <a:lstStyle/>
                    <a:p>
                      <a:pPr algn="ctr" rtl="0" fontAlgn="base"/>
                      <a:r>
                        <a:rPr lang="en-US" sz="1100" b="0" i="0">
                          <a:solidFill>
                            <a:schemeClr val="tx1">
                              <a:lumMod val="75000"/>
                              <a:lumOff val="25000"/>
                            </a:schemeClr>
                          </a:solidFill>
                          <a:effectLst/>
                          <a:latin typeface="+mj-lt"/>
                        </a:rPr>
                        <a:t>130 </a:t>
                      </a:r>
                      <a:endParaRPr lang="en-US"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DBDB"/>
                    </a:solidFill>
                  </a:tcPr>
                </a:tc>
                <a:tc>
                  <a:txBody>
                    <a:bodyPr/>
                    <a:lstStyle/>
                    <a:p>
                      <a:pPr algn="ctr" rtl="0" fontAlgn="base"/>
                      <a:r>
                        <a:rPr lang="en-US" sz="1100" b="0" i="1">
                          <a:solidFill>
                            <a:schemeClr val="tx1">
                              <a:lumMod val="75000"/>
                              <a:lumOff val="25000"/>
                            </a:schemeClr>
                          </a:solidFill>
                          <a:effectLst/>
                          <a:latin typeface="+mj-lt"/>
                        </a:rPr>
                        <a:t>202 </a:t>
                      </a:r>
                      <a:endParaRPr lang="en-US" b="0" i="1">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82AE">
                        <a:alpha val="20000"/>
                      </a:srgbClr>
                    </a:solidFill>
                  </a:tcPr>
                </a:tc>
                <a:extLst>
                  <a:ext uri="{0D108BD9-81ED-4DB2-BD59-A6C34878D82A}">
                    <a16:rowId xmlns:a16="http://schemas.microsoft.com/office/drawing/2014/main" val="4063252620"/>
                  </a:ext>
                </a:extLst>
              </a:tr>
              <a:tr h="336369">
                <a:tc vMerge="1">
                  <a:txBody>
                    <a:bodyPr/>
                    <a:lstStyle/>
                    <a:p>
                      <a:endParaRPr lang="en-US"/>
                    </a:p>
                  </a:txBody>
                  <a:tcPr/>
                </a:tc>
                <a:tc>
                  <a:txBody>
                    <a:bodyPr/>
                    <a:lstStyle/>
                    <a:p>
                      <a:pPr algn="ctr" rtl="0" fontAlgn="base"/>
                      <a:r>
                        <a:rPr lang="en-US" sz="1100" b="1" i="0">
                          <a:solidFill>
                            <a:schemeClr val="tx1">
                              <a:lumMod val="75000"/>
                              <a:lumOff val="25000"/>
                            </a:schemeClr>
                          </a:solidFill>
                          <a:effectLst/>
                          <a:latin typeface="+mj-lt"/>
                        </a:rPr>
                        <a:t>Negative</a:t>
                      </a:r>
                      <a:r>
                        <a:rPr lang="en-US" sz="1100" b="0" i="0">
                          <a:solidFill>
                            <a:schemeClr val="tx1">
                              <a:lumMod val="75000"/>
                              <a:lumOff val="25000"/>
                            </a:schemeClr>
                          </a:solidFill>
                          <a:effectLst/>
                          <a:latin typeface="+mj-lt"/>
                        </a:rPr>
                        <a:t> </a:t>
                      </a:r>
                      <a:endParaRPr lang="en-US"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548B">
                        <a:alpha val="20000"/>
                      </a:srgbClr>
                    </a:solidFill>
                  </a:tcPr>
                </a:tc>
                <a:tc>
                  <a:txBody>
                    <a:bodyPr/>
                    <a:lstStyle/>
                    <a:p>
                      <a:pPr algn="ctr" rtl="0" fontAlgn="base"/>
                      <a:r>
                        <a:rPr lang="en-US" sz="1100" b="0" i="0">
                          <a:solidFill>
                            <a:schemeClr val="tx1">
                              <a:lumMod val="75000"/>
                              <a:lumOff val="25000"/>
                            </a:schemeClr>
                          </a:solidFill>
                          <a:effectLst/>
                          <a:latin typeface="+mj-lt"/>
                        </a:rPr>
                        <a:t>53 </a:t>
                      </a:r>
                      <a:endParaRPr lang="en-US"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DBDB"/>
                    </a:solidFill>
                  </a:tcPr>
                </a:tc>
                <a:tc>
                  <a:txBody>
                    <a:bodyPr/>
                    <a:lstStyle/>
                    <a:p>
                      <a:pPr algn="ctr" rtl="0" fontAlgn="base"/>
                      <a:r>
                        <a:rPr lang="en-US" sz="1100" b="0" i="0">
                          <a:solidFill>
                            <a:schemeClr val="tx1">
                              <a:lumMod val="75000"/>
                              <a:lumOff val="25000"/>
                            </a:schemeClr>
                          </a:solidFill>
                          <a:effectLst/>
                          <a:latin typeface="+mj-lt"/>
                        </a:rPr>
                        <a:t>789 </a:t>
                      </a:r>
                      <a:endParaRPr lang="en-US" b="0" i="0">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DD"/>
                    </a:solidFill>
                  </a:tcPr>
                </a:tc>
                <a:tc>
                  <a:txBody>
                    <a:bodyPr/>
                    <a:lstStyle/>
                    <a:p>
                      <a:pPr algn="ctr" rtl="0" fontAlgn="base"/>
                      <a:r>
                        <a:rPr lang="en-US" sz="1100" b="0" i="1">
                          <a:solidFill>
                            <a:schemeClr val="tx1">
                              <a:lumMod val="75000"/>
                              <a:lumOff val="25000"/>
                            </a:schemeClr>
                          </a:solidFill>
                          <a:effectLst/>
                          <a:latin typeface="+mj-lt"/>
                        </a:rPr>
                        <a:t>842 </a:t>
                      </a:r>
                      <a:endParaRPr lang="en-US" b="0" i="1">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82AE">
                        <a:alpha val="20000"/>
                      </a:srgbClr>
                    </a:solidFill>
                  </a:tcPr>
                </a:tc>
                <a:extLst>
                  <a:ext uri="{0D108BD9-81ED-4DB2-BD59-A6C34878D82A}">
                    <a16:rowId xmlns:a16="http://schemas.microsoft.com/office/drawing/2014/main" val="4143512947"/>
                  </a:ext>
                </a:extLst>
              </a:tr>
              <a:tr h="336369">
                <a:tc vMerge="1">
                  <a:txBody>
                    <a:bodyPr/>
                    <a:lstStyle/>
                    <a:p>
                      <a:endParaRPr lang="en-US"/>
                    </a:p>
                  </a:txBody>
                  <a:tcPr/>
                </a:tc>
                <a:tc>
                  <a:txBody>
                    <a:bodyPr/>
                    <a:lstStyle/>
                    <a:p>
                      <a:pPr algn="ctr" rtl="0" fontAlgn="base"/>
                      <a:r>
                        <a:rPr lang="en-US" sz="1100" b="1" i="1">
                          <a:solidFill>
                            <a:schemeClr val="tx1">
                              <a:lumMod val="75000"/>
                              <a:lumOff val="25000"/>
                            </a:schemeClr>
                          </a:solidFill>
                          <a:effectLst/>
                          <a:latin typeface="+mj-lt"/>
                        </a:rPr>
                        <a:t>Total</a:t>
                      </a:r>
                      <a:r>
                        <a:rPr lang="en-US" sz="1100" b="0" i="1">
                          <a:solidFill>
                            <a:schemeClr val="tx1">
                              <a:lumMod val="75000"/>
                              <a:lumOff val="25000"/>
                            </a:schemeClr>
                          </a:solidFill>
                          <a:effectLst/>
                          <a:latin typeface="+mj-lt"/>
                        </a:rPr>
                        <a:t> </a:t>
                      </a:r>
                      <a:endParaRPr lang="en-US" b="0" i="1">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82AE">
                        <a:alpha val="20000"/>
                      </a:srgbClr>
                    </a:solidFill>
                  </a:tcPr>
                </a:tc>
                <a:tc>
                  <a:txBody>
                    <a:bodyPr/>
                    <a:lstStyle/>
                    <a:p>
                      <a:pPr algn="ctr" rtl="0" fontAlgn="base"/>
                      <a:r>
                        <a:rPr lang="en-US" sz="1100" b="0" i="1">
                          <a:solidFill>
                            <a:schemeClr val="tx1">
                              <a:lumMod val="75000"/>
                              <a:lumOff val="25000"/>
                            </a:schemeClr>
                          </a:solidFill>
                          <a:effectLst/>
                          <a:latin typeface="+mj-lt"/>
                        </a:rPr>
                        <a:t>125 </a:t>
                      </a:r>
                      <a:endParaRPr lang="en-US" b="0" i="1">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82AE">
                        <a:alpha val="20000"/>
                      </a:srgbClr>
                    </a:solidFill>
                  </a:tcPr>
                </a:tc>
                <a:tc>
                  <a:txBody>
                    <a:bodyPr/>
                    <a:lstStyle/>
                    <a:p>
                      <a:pPr algn="ctr" rtl="0" fontAlgn="base"/>
                      <a:r>
                        <a:rPr lang="en-US" sz="1100" b="0" i="1">
                          <a:solidFill>
                            <a:schemeClr val="tx1">
                              <a:lumMod val="75000"/>
                              <a:lumOff val="25000"/>
                            </a:schemeClr>
                          </a:solidFill>
                          <a:effectLst/>
                          <a:latin typeface="+mj-lt"/>
                        </a:rPr>
                        <a:t>919 </a:t>
                      </a:r>
                      <a:endParaRPr lang="en-US" b="0" i="1">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82AE">
                        <a:alpha val="20000"/>
                      </a:srgbClr>
                    </a:solidFill>
                  </a:tcPr>
                </a:tc>
                <a:tc>
                  <a:txBody>
                    <a:bodyPr/>
                    <a:lstStyle/>
                    <a:p>
                      <a:pPr algn="ctr" rtl="0" fontAlgn="base"/>
                      <a:r>
                        <a:rPr lang="en-US" sz="1100" b="0" i="1">
                          <a:solidFill>
                            <a:schemeClr val="tx1">
                              <a:lumMod val="75000"/>
                              <a:lumOff val="25000"/>
                            </a:schemeClr>
                          </a:solidFill>
                          <a:effectLst/>
                          <a:latin typeface="+mj-lt"/>
                        </a:rPr>
                        <a:t>1044 </a:t>
                      </a:r>
                      <a:endParaRPr lang="en-US" b="0" i="1">
                        <a:solidFill>
                          <a:schemeClr val="tx1">
                            <a:lumMod val="75000"/>
                            <a:lumOff val="25000"/>
                          </a:schemeClr>
                        </a:solidFill>
                        <a:effectLst/>
                        <a:latin typeface="+mj-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82AE">
                        <a:alpha val="65098"/>
                      </a:srgbClr>
                    </a:solidFill>
                  </a:tcPr>
                </a:tc>
                <a:extLst>
                  <a:ext uri="{0D108BD9-81ED-4DB2-BD59-A6C34878D82A}">
                    <a16:rowId xmlns:a16="http://schemas.microsoft.com/office/drawing/2014/main" val="1424808003"/>
                  </a:ext>
                </a:extLst>
              </a:tr>
            </a:tbl>
          </a:graphicData>
        </a:graphic>
      </p:graphicFrame>
      <p:sp>
        <p:nvSpPr>
          <p:cNvPr id="8" name="Title 7">
            <a:extLst>
              <a:ext uri="{FF2B5EF4-FFF2-40B4-BE49-F238E27FC236}">
                <a16:creationId xmlns:a16="http://schemas.microsoft.com/office/drawing/2014/main" id="{445748C5-95B0-4D18-E481-E054387D0EC0}"/>
              </a:ext>
            </a:extLst>
          </p:cNvPr>
          <p:cNvSpPr>
            <a:spLocks noGrp="1"/>
          </p:cNvSpPr>
          <p:nvPr>
            <p:ph type="title"/>
          </p:nvPr>
        </p:nvSpPr>
        <p:spPr/>
        <p:txBody>
          <a:bodyPr>
            <a:normAutofit fontScale="90000"/>
          </a:bodyPr>
          <a:lstStyle/>
          <a:p>
            <a:r>
              <a:rPr lang="en-US" dirty="0"/>
              <a:t>Results: VIIRS &amp; OVATION Prime</a:t>
            </a:r>
          </a:p>
        </p:txBody>
      </p:sp>
    </p:spTree>
    <p:extLst>
      <p:ext uri="{BB962C8B-B14F-4D97-AF65-F5344CB8AC3E}">
        <p14:creationId xmlns:p14="http://schemas.microsoft.com/office/powerpoint/2010/main" val="109225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histogram&#10;&#10;Description automatically generated">
            <a:extLst>
              <a:ext uri="{FF2B5EF4-FFF2-40B4-BE49-F238E27FC236}">
                <a16:creationId xmlns:a16="http://schemas.microsoft.com/office/drawing/2014/main" id="{61E5FF9B-8269-C7DE-9658-12EB2B05C190}"/>
              </a:ext>
            </a:extLst>
          </p:cNvPr>
          <p:cNvPicPr>
            <a:picLocks noChangeAspect="1"/>
          </p:cNvPicPr>
          <p:nvPr/>
        </p:nvPicPr>
        <p:blipFill rotWithShape="1">
          <a:blip r:embed="rId3">
            <a:extLst>
              <a:ext uri="{28A0092B-C50C-407E-A947-70E740481C1C}">
                <a14:useLocalDpi xmlns:a14="http://schemas.microsoft.com/office/drawing/2010/main" val="0"/>
              </a:ext>
            </a:extLst>
          </a:blip>
          <a:srcRect l="4954" t="9472" r="11115" b="9472"/>
          <a:stretch/>
        </p:blipFill>
        <p:spPr>
          <a:xfrm>
            <a:off x="6571237" y="2279968"/>
            <a:ext cx="5028144" cy="3179979"/>
          </a:xfrm>
          <a:prstGeom prst="rect">
            <a:avLst/>
          </a:prstGeom>
        </p:spPr>
      </p:pic>
      <p:pic>
        <p:nvPicPr>
          <p:cNvPr id="8" name="Picture 7">
            <a:extLst>
              <a:ext uri="{FF2B5EF4-FFF2-40B4-BE49-F238E27FC236}">
                <a16:creationId xmlns:a16="http://schemas.microsoft.com/office/drawing/2014/main" id="{B690377D-247D-0BED-52C7-4E291F7AD10F}"/>
              </a:ext>
            </a:extLst>
          </p:cNvPr>
          <p:cNvPicPr>
            <a:picLocks noChangeAspect="1"/>
          </p:cNvPicPr>
          <p:nvPr/>
        </p:nvPicPr>
        <p:blipFill rotWithShape="1">
          <a:blip r:embed="rId4"/>
          <a:srcRect l="9035" t="15462" r="21605" b="14134"/>
          <a:stretch/>
        </p:blipFill>
        <p:spPr>
          <a:xfrm>
            <a:off x="830141" y="2299267"/>
            <a:ext cx="5046814" cy="3201750"/>
          </a:xfrm>
          <a:prstGeom prst="rect">
            <a:avLst/>
          </a:prstGeom>
        </p:spPr>
      </p:pic>
      <p:sp>
        <p:nvSpPr>
          <p:cNvPr id="12" name="TextBox 11">
            <a:extLst>
              <a:ext uri="{FF2B5EF4-FFF2-40B4-BE49-F238E27FC236}">
                <a16:creationId xmlns:a16="http://schemas.microsoft.com/office/drawing/2014/main" id="{91991EB6-6311-CE98-4F85-28A10B41FE4A}"/>
              </a:ext>
            </a:extLst>
          </p:cNvPr>
          <p:cNvSpPr txBox="1"/>
          <p:nvPr/>
        </p:nvSpPr>
        <p:spPr>
          <a:xfrm>
            <a:off x="676942" y="1641934"/>
            <a:ext cx="54993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Aurora Borealis at Denali National Park by Year</a:t>
            </a:r>
          </a:p>
        </p:txBody>
      </p:sp>
      <p:sp>
        <p:nvSpPr>
          <p:cNvPr id="15" name="TextBox 14">
            <a:extLst>
              <a:ext uri="{FF2B5EF4-FFF2-40B4-BE49-F238E27FC236}">
                <a16:creationId xmlns:a16="http://schemas.microsoft.com/office/drawing/2014/main" id="{46714BEC-251C-AB61-1459-2965ABEDD2A2}"/>
              </a:ext>
            </a:extLst>
          </p:cNvPr>
          <p:cNvSpPr txBox="1"/>
          <p:nvPr/>
        </p:nvSpPr>
        <p:spPr>
          <a:xfrm>
            <a:off x="819020" y="2027124"/>
            <a:ext cx="50462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Dec 2019 – Aug 2023</a:t>
            </a:r>
            <a:endParaRPr lang="en-US">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446097EE-7726-E886-8CB9-E1445BC106D6}"/>
              </a:ext>
            </a:extLst>
          </p:cNvPr>
          <p:cNvSpPr txBox="1"/>
          <p:nvPr/>
        </p:nvSpPr>
        <p:spPr>
          <a:xfrm>
            <a:off x="800801" y="5751758"/>
            <a:ext cx="50577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rPr>
              <a:t>Year</a:t>
            </a:r>
            <a:endParaRPr lang="en-US">
              <a:solidFill>
                <a:schemeClr val="tx1">
                  <a:lumMod val="75000"/>
                  <a:lumOff val="25000"/>
                </a:schemeClr>
              </a:solidFill>
              <a:latin typeface="Century Gothic"/>
            </a:endParaRPr>
          </a:p>
        </p:txBody>
      </p:sp>
      <p:sp>
        <p:nvSpPr>
          <p:cNvPr id="20" name="TextBox 19">
            <a:extLst>
              <a:ext uri="{FF2B5EF4-FFF2-40B4-BE49-F238E27FC236}">
                <a16:creationId xmlns:a16="http://schemas.microsoft.com/office/drawing/2014/main" id="{FB57D8F4-9F37-8E11-68C4-1EF1F8EF53FD}"/>
              </a:ext>
            </a:extLst>
          </p:cNvPr>
          <p:cNvSpPr txBox="1"/>
          <p:nvPr/>
        </p:nvSpPr>
        <p:spPr>
          <a:xfrm rot="16200000">
            <a:off x="-1230358" y="3752298"/>
            <a:ext cx="316543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Century Gothic"/>
              </a:rPr>
              <a:t>Number of Occurrences</a:t>
            </a:r>
            <a:endParaRPr lang="en-US" err="1">
              <a:solidFill>
                <a:schemeClr val="tx1">
                  <a:lumMod val="75000"/>
                  <a:lumOff val="25000"/>
                </a:schemeClr>
              </a:solidFill>
              <a:latin typeface="Century Gothic"/>
            </a:endParaRPr>
          </a:p>
        </p:txBody>
      </p:sp>
      <p:graphicFrame>
        <p:nvGraphicFramePr>
          <p:cNvPr id="23" name="Table 22">
            <a:extLst>
              <a:ext uri="{FF2B5EF4-FFF2-40B4-BE49-F238E27FC236}">
                <a16:creationId xmlns:a16="http://schemas.microsoft.com/office/drawing/2014/main" id="{11881DCC-7FB3-5ADF-7D81-738C1D350AD6}"/>
              </a:ext>
            </a:extLst>
          </p:cNvPr>
          <p:cNvGraphicFramePr>
            <a:graphicFrameLocks noGrp="1"/>
          </p:cNvGraphicFramePr>
          <p:nvPr>
            <p:extLst>
              <p:ext uri="{D42A27DB-BD31-4B8C-83A1-F6EECF244321}">
                <p14:modId xmlns:p14="http://schemas.microsoft.com/office/powerpoint/2010/main" val="1400009702"/>
              </p:ext>
            </p:extLst>
          </p:nvPr>
        </p:nvGraphicFramePr>
        <p:xfrm>
          <a:off x="1025642" y="5533670"/>
          <a:ext cx="4697555" cy="255981"/>
        </p:xfrm>
        <a:graphic>
          <a:graphicData uri="http://schemas.openxmlformats.org/drawingml/2006/table">
            <a:tbl>
              <a:tblPr firstRow="1" bandRow="1">
                <a:tableStyleId>{5C22544A-7EE6-4342-B048-85BDC9FD1C3A}</a:tableStyleId>
              </a:tblPr>
              <a:tblGrid>
                <a:gridCol w="939511">
                  <a:extLst>
                    <a:ext uri="{9D8B030D-6E8A-4147-A177-3AD203B41FA5}">
                      <a16:colId xmlns:a16="http://schemas.microsoft.com/office/drawing/2014/main" val="3390338979"/>
                    </a:ext>
                  </a:extLst>
                </a:gridCol>
                <a:gridCol w="939511">
                  <a:extLst>
                    <a:ext uri="{9D8B030D-6E8A-4147-A177-3AD203B41FA5}">
                      <a16:colId xmlns:a16="http://schemas.microsoft.com/office/drawing/2014/main" val="3648029804"/>
                    </a:ext>
                  </a:extLst>
                </a:gridCol>
                <a:gridCol w="939511">
                  <a:extLst>
                    <a:ext uri="{9D8B030D-6E8A-4147-A177-3AD203B41FA5}">
                      <a16:colId xmlns:a16="http://schemas.microsoft.com/office/drawing/2014/main" val="3037322714"/>
                    </a:ext>
                  </a:extLst>
                </a:gridCol>
                <a:gridCol w="939511">
                  <a:extLst>
                    <a:ext uri="{9D8B030D-6E8A-4147-A177-3AD203B41FA5}">
                      <a16:colId xmlns:a16="http://schemas.microsoft.com/office/drawing/2014/main" val="1916855829"/>
                    </a:ext>
                  </a:extLst>
                </a:gridCol>
                <a:gridCol w="939511">
                  <a:extLst>
                    <a:ext uri="{9D8B030D-6E8A-4147-A177-3AD203B41FA5}">
                      <a16:colId xmlns:a16="http://schemas.microsoft.com/office/drawing/2014/main" val="1191313454"/>
                    </a:ext>
                  </a:extLst>
                </a:gridCol>
              </a:tblGrid>
              <a:tr h="255981">
                <a:tc>
                  <a:txBody>
                    <a:bodyPr/>
                    <a:lstStyle/>
                    <a:p>
                      <a:pPr algn="ctr"/>
                      <a:r>
                        <a:rPr lang="en-US" sz="800">
                          <a:solidFill>
                            <a:schemeClr val="bg2">
                              <a:lumMod val="50000"/>
                            </a:schemeClr>
                          </a:solidFill>
                          <a:latin typeface="Century Gothic"/>
                        </a:rPr>
                        <a:t>2019</a:t>
                      </a:r>
                    </a:p>
                  </a:txBody>
                  <a:tcPr marL="0" marR="0" marT="0" marB="0">
                    <a:noFill/>
                  </a:tcPr>
                </a:tc>
                <a:tc>
                  <a:txBody>
                    <a:bodyPr/>
                    <a:lstStyle/>
                    <a:p>
                      <a:pPr lvl="0" algn="ctr">
                        <a:buNone/>
                      </a:pPr>
                      <a:r>
                        <a:rPr lang="en-US" sz="800">
                          <a:solidFill>
                            <a:schemeClr val="bg2">
                              <a:lumMod val="50000"/>
                            </a:schemeClr>
                          </a:solidFill>
                          <a:latin typeface="Century Gothic"/>
                        </a:rPr>
                        <a:t>2020</a:t>
                      </a:r>
                    </a:p>
                  </a:txBody>
                  <a:tcPr marL="0" marR="0" marT="0" marB="0">
                    <a:noFill/>
                  </a:tcPr>
                </a:tc>
                <a:tc>
                  <a:txBody>
                    <a:bodyPr/>
                    <a:lstStyle/>
                    <a:p>
                      <a:pPr lvl="0" algn="ctr">
                        <a:buNone/>
                      </a:pPr>
                      <a:r>
                        <a:rPr lang="en-US" sz="800">
                          <a:solidFill>
                            <a:schemeClr val="bg2">
                              <a:lumMod val="50000"/>
                            </a:schemeClr>
                          </a:solidFill>
                          <a:latin typeface="Century Gothic"/>
                        </a:rPr>
                        <a:t>2021</a:t>
                      </a:r>
                    </a:p>
                  </a:txBody>
                  <a:tcPr marL="0" marR="0" marT="0" marB="0">
                    <a:noFill/>
                  </a:tcPr>
                </a:tc>
                <a:tc>
                  <a:txBody>
                    <a:bodyPr/>
                    <a:lstStyle/>
                    <a:p>
                      <a:pPr lvl="0" algn="ctr">
                        <a:buNone/>
                      </a:pPr>
                      <a:r>
                        <a:rPr lang="en-US" sz="800">
                          <a:solidFill>
                            <a:schemeClr val="bg2">
                              <a:lumMod val="50000"/>
                            </a:schemeClr>
                          </a:solidFill>
                          <a:latin typeface="Century Gothic"/>
                        </a:rPr>
                        <a:t>2022</a:t>
                      </a:r>
                    </a:p>
                  </a:txBody>
                  <a:tcPr marL="0" marR="0" marT="0" marB="0">
                    <a:noFill/>
                  </a:tcPr>
                </a:tc>
                <a:tc>
                  <a:txBody>
                    <a:bodyPr/>
                    <a:lstStyle/>
                    <a:p>
                      <a:pPr lvl="0" algn="ctr">
                        <a:buNone/>
                      </a:pPr>
                      <a:r>
                        <a:rPr lang="en-US" sz="800">
                          <a:solidFill>
                            <a:schemeClr val="bg2">
                              <a:lumMod val="50000"/>
                            </a:schemeClr>
                          </a:solidFill>
                          <a:latin typeface="Century Gothic"/>
                        </a:rPr>
                        <a:t>2023</a:t>
                      </a:r>
                    </a:p>
                  </a:txBody>
                  <a:tcPr marL="0" marR="0" marT="0" marB="0">
                    <a:noFill/>
                  </a:tcPr>
                </a:tc>
                <a:extLst>
                  <a:ext uri="{0D108BD9-81ED-4DB2-BD59-A6C34878D82A}">
                    <a16:rowId xmlns:a16="http://schemas.microsoft.com/office/drawing/2014/main" val="2100059994"/>
                  </a:ext>
                </a:extLst>
              </a:tr>
            </a:tbl>
          </a:graphicData>
        </a:graphic>
      </p:graphicFrame>
      <p:graphicFrame>
        <p:nvGraphicFramePr>
          <p:cNvPr id="25" name="Table 24">
            <a:extLst>
              <a:ext uri="{FF2B5EF4-FFF2-40B4-BE49-F238E27FC236}">
                <a16:creationId xmlns:a16="http://schemas.microsoft.com/office/drawing/2014/main" id="{6F8B2CAA-D1BD-90F9-5FF0-D22B9CF802FD}"/>
              </a:ext>
            </a:extLst>
          </p:cNvPr>
          <p:cNvGraphicFramePr>
            <a:graphicFrameLocks noGrp="1"/>
          </p:cNvGraphicFramePr>
          <p:nvPr>
            <p:extLst>
              <p:ext uri="{D42A27DB-BD31-4B8C-83A1-F6EECF244321}">
                <p14:modId xmlns:p14="http://schemas.microsoft.com/office/powerpoint/2010/main" val="55400586"/>
              </p:ext>
            </p:extLst>
          </p:nvPr>
        </p:nvGraphicFramePr>
        <p:xfrm>
          <a:off x="451110" y="2047755"/>
          <a:ext cx="337185" cy="3744180"/>
        </p:xfrm>
        <a:graphic>
          <a:graphicData uri="http://schemas.openxmlformats.org/drawingml/2006/table">
            <a:tbl>
              <a:tblPr bandRow="1">
                <a:tableStyleId>{5C22544A-7EE6-4342-B048-85BDC9FD1C3A}</a:tableStyleId>
              </a:tblPr>
              <a:tblGrid>
                <a:gridCol w="337185">
                  <a:extLst>
                    <a:ext uri="{9D8B030D-6E8A-4147-A177-3AD203B41FA5}">
                      <a16:colId xmlns:a16="http://schemas.microsoft.com/office/drawing/2014/main" val="2581439914"/>
                    </a:ext>
                  </a:extLst>
                </a:gridCol>
              </a:tblGrid>
              <a:tr h="748836">
                <a:tc>
                  <a:txBody>
                    <a:bodyPr/>
                    <a:lstStyle/>
                    <a:p>
                      <a:pPr lvl="0" algn="r">
                        <a:buNone/>
                      </a:pPr>
                      <a:r>
                        <a:rPr lang="en-US" sz="1200">
                          <a:solidFill>
                            <a:srgbClr val="767171"/>
                          </a:solidFill>
                          <a:effectLst/>
                          <a:latin typeface="Garamond"/>
                        </a:rPr>
                        <a:t>80</a:t>
                      </a:r>
                    </a:p>
                  </a:txBody>
                  <a:tcPr marL="0" marR="0" marT="0" marB="0" anchor="ctr">
                    <a:lnL w="0">
                      <a:noFill/>
                    </a:lnL>
                    <a:lnR w="0">
                      <a:noFill/>
                    </a:lnR>
                    <a:lnT w="0">
                      <a:noFill/>
                    </a:lnT>
                    <a:lnB w="0">
                      <a:noFill/>
                    </a:lnB>
                    <a:noFill/>
                  </a:tcPr>
                </a:tc>
                <a:extLst>
                  <a:ext uri="{0D108BD9-81ED-4DB2-BD59-A6C34878D82A}">
                    <a16:rowId xmlns:a16="http://schemas.microsoft.com/office/drawing/2014/main" val="3875868734"/>
                  </a:ext>
                </a:extLst>
              </a:tr>
              <a:tr h="748836">
                <a:tc>
                  <a:txBody>
                    <a:bodyPr/>
                    <a:lstStyle/>
                    <a:p>
                      <a:pPr lvl="0" algn="r">
                        <a:buNone/>
                      </a:pPr>
                      <a:r>
                        <a:rPr lang="en-US" sz="1200">
                          <a:solidFill>
                            <a:srgbClr val="767171"/>
                          </a:solidFill>
                          <a:effectLst/>
                          <a:latin typeface="Garamond"/>
                        </a:rPr>
                        <a:t>60</a:t>
                      </a:r>
                    </a:p>
                  </a:txBody>
                  <a:tcPr marL="0" marR="0" marT="0" marB="0" anchor="ctr">
                    <a:lnL w="0">
                      <a:noFill/>
                    </a:lnL>
                    <a:lnR w="0">
                      <a:noFill/>
                    </a:lnR>
                    <a:lnT w="0">
                      <a:noFill/>
                    </a:lnT>
                    <a:lnB w="0">
                      <a:noFill/>
                    </a:lnB>
                    <a:noFill/>
                  </a:tcPr>
                </a:tc>
                <a:extLst>
                  <a:ext uri="{0D108BD9-81ED-4DB2-BD59-A6C34878D82A}">
                    <a16:rowId xmlns:a16="http://schemas.microsoft.com/office/drawing/2014/main" val="1311947742"/>
                  </a:ext>
                </a:extLst>
              </a:tr>
              <a:tr h="748836">
                <a:tc>
                  <a:txBody>
                    <a:bodyPr/>
                    <a:lstStyle/>
                    <a:p>
                      <a:pPr lvl="0" algn="r">
                        <a:buNone/>
                      </a:pPr>
                      <a:r>
                        <a:rPr lang="en-US" sz="1200">
                          <a:solidFill>
                            <a:srgbClr val="767171"/>
                          </a:solidFill>
                          <a:effectLst/>
                          <a:latin typeface="Garamond"/>
                        </a:rPr>
                        <a:t>40</a:t>
                      </a: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a:noFill/>
                    </a:lnT>
                    <a:lnB w="0" cap="flat" cmpd="sng" algn="ctr">
                      <a:noFill/>
                      <a:prstDash val="solid"/>
                      <a:round/>
                      <a:headEnd type="none" w="med" len="med"/>
                      <a:tailEnd type="none" w="med" len="med"/>
                    </a:lnB>
                    <a:noFill/>
                  </a:tcPr>
                </a:tc>
                <a:extLst>
                  <a:ext uri="{0D108BD9-81ED-4DB2-BD59-A6C34878D82A}">
                    <a16:rowId xmlns:a16="http://schemas.microsoft.com/office/drawing/2014/main" val="1217062036"/>
                  </a:ext>
                </a:extLst>
              </a:tr>
              <a:tr h="748836">
                <a:tc>
                  <a:txBody>
                    <a:bodyPr/>
                    <a:lstStyle/>
                    <a:p>
                      <a:pPr lvl="0" algn="r">
                        <a:buNone/>
                      </a:pPr>
                      <a:r>
                        <a:rPr lang="en-US" sz="1200">
                          <a:solidFill>
                            <a:srgbClr val="767171"/>
                          </a:solidFill>
                          <a:effectLst/>
                          <a:latin typeface="Garamond"/>
                        </a:rPr>
                        <a:t>20</a:t>
                      </a: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819813890"/>
                  </a:ext>
                </a:extLst>
              </a:tr>
              <a:tr h="748836">
                <a:tc>
                  <a:txBody>
                    <a:bodyPr/>
                    <a:lstStyle/>
                    <a:p>
                      <a:pPr lvl="0" algn="r">
                        <a:buNone/>
                      </a:pPr>
                      <a:r>
                        <a:rPr lang="en-US" sz="1200">
                          <a:solidFill>
                            <a:srgbClr val="767171"/>
                          </a:solidFill>
                          <a:effectLst/>
                          <a:latin typeface="Garamond"/>
                        </a:rPr>
                        <a:t>0</a:t>
                      </a:r>
                      <a:endParaRPr lang="en-US" sz="3600"/>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624557035"/>
                  </a:ext>
                </a:extLst>
              </a:tr>
            </a:tbl>
          </a:graphicData>
        </a:graphic>
      </p:graphicFrame>
      <p:sp>
        <p:nvSpPr>
          <p:cNvPr id="4" name="TextBox 3">
            <a:extLst>
              <a:ext uri="{FF2B5EF4-FFF2-40B4-BE49-F238E27FC236}">
                <a16:creationId xmlns:a16="http://schemas.microsoft.com/office/drawing/2014/main" id="{AFF87C65-911D-27BD-F5F4-4F8AD87FF1CC}"/>
              </a:ext>
            </a:extLst>
          </p:cNvPr>
          <p:cNvSpPr txBox="1"/>
          <p:nvPr/>
        </p:nvSpPr>
        <p:spPr>
          <a:xfrm>
            <a:off x="6400797" y="1629884"/>
            <a:ext cx="5612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Aurora Borealis at Denali National Park by Month</a:t>
            </a:r>
          </a:p>
        </p:txBody>
      </p:sp>
      <p:sp>
        <p:nvSpPr>
          <p:cNvPr id="5" name="TextBox 4">
            <a:extLst>
              <a:ext uri="{FF2B5EF4-FFF2-40B4-BE49-F238E27FC236}">
                <a16:creationId xmlns:a16="http://schemas.microsoft.com/office/drawing/2014/main" id="{826333D2-21F9-2CF0-0B5A-713BCBF14C5D}"/>
              </a:ext>
            </a:extLst>
          </p:cNvPr>
          <p:cNvSpPr txBox="1"/>
          <p:nvPr/>
        </p:nvSpPr>
        <p:spPr>
          <a:xfrm>
            <a:off x="6553984" y="2031691"/>
            <a:ext cx="505673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Dec 2019 – Aug 2023</a:t>
            </a:r>
            <a:endParaRPr lang="en-US">
              <a:solidFill>
                <a:schemeClr val="tx1">
                  <a:lumMod val="75000"/>
                  <a:lumOff val="25000"/>
                </a:schemeClr>
              </a:solidFill>
              <a:latin typeface="Century Gothic"/>
            </a:endParaRPr>
          </a:p>
        </p:txBody>
      </p:sp>
      <p:sp>
        <p:nvSpPr>
          <p:cNvPr id="6" name="TextBox 5">
            <a:extLst>
              <a:ext uri="{FF2B5EF4-FFF2-40B4-BE49-F238E27FC236}">
                <a16:creationId xmlns:a16="http://schemas.microsoft.com/office/drawing/2014/main" id="{D4B8023C-AFB6-D21F-D08C-5F5F86A79AB9}"/>
              </a:ext>
            </a:extLst>
          </p:cNvPr>
          <p:cNvSpPr txBox="1"/>
          <p:nvPr/>
        </p:nvSpPr>
        <p:spPr>
          <a:xfrm>
            <a:off x="6552858" y="5761412"/>
            <a:ext cx="505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rPr>
              <a:t>Month</a:t>
            </a:r>
            <a:endParaRPr lang="en-US">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3B3DEB6D-841B-19EF-CD7F-E343A3527862}"/>
              </a:ext>
            </a:extLst>
          </p:cNvPr>
          <p:cNvSpPr txBox="1"/>
          <p:nvPr/>
        </p:nvSpPr>
        <p:spPr>
          <a:xfrm rot="16200000">
            <a:off x="4682057" y="3741207"/>
            <a:ext cx="31758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Century Gothic"/>
              </a:rPr>
              <a:t>Number of Occurrences</a:t>
            </a:r>
            <a:endParaRPr lang="en-US" err="1">
              <a:solidFill>
                <a:schemeClr val="tx1">
                  <a:lumMod val="75000"/>
                  <a:lumOff val="25000"/>
                </a:schemeClr>
              </a:solidFill>
              <a:latin typeface="Century Gothic"/>
            </a:endParaRPr>
          </a:p>
        </p:txBody>
      </p:sp>
      <p:graphicFrame>
        <p:nvGraphicFramePr>
          <p:cNvPr id="9" name="Table 8">
            <a:extLst>
              <a:ext uri="{FF2B5EF4-FFF2-40B4-BE49-F238E27FC236}">
                <a16:creationId xmlns:a16="http://schemas.microsoft.com/office/drawing/2014/main" id="{2E851110-FBA4-69A6-156C-ABD2A65311C7}"/>
              </a:ext>
            </a:extLst>
          </p:cNvPr>
          <p:cNvGraphicFramePr>
            <a:graphicFrameLocks noGrp="1"/>
          </p:cNvGraphicFramePr>
          <p:nvPr>
            <p:extLst>
              <p:ext uri="{D42A27DB-BD31-4B8C-83A1-F6EECF244321}">
                <p14:modId xmlns:p14="http://schemas.microsoft.com/office/powerpoint/2010/main" val="1441660058"/>
              </p:ext>
            </p:extLst>
          </p:nvPr>
        </p:nvGraphicFramePr>
        <p:xfrm>
          <a:off x="6608105" y="5486265"/>
          <a:ext cx="4962000" cy="229024"/>
        </p:xfrm>
        <a:graphic>
          <a:graphicData uri="http://schemas.openxmlformats.org/drawingml/2006/table">
            <a:tbl>
              <a:tblPr firstRow="1" bandRow="1">
                <a:tableStyleId>{5C22544A-7EE6-4342-B048-85BDC9FD1C3A}</a:tableStyleId>
              </a:tblPr>
              <a:tblGrid>
                <a:gridCol w="413500">
                  <a:extLst>
                    <a:ext uri="{9D8B030D-6E8A-4147-A177-3AD203B41FA5}">
                      <a16:colId xmlns:a16="http://schemas.microsoft.com/office/drawing/2014/main" val="3390338979"/>
                    </a:ext>
                  </a:extLst>
                </a:gridCol>
                <a:gridCol w="413500">
                  <a:extLst>
                    <a:ext uri="{9D8B030D-6E8A-4147-A177-3AD203B41FA5}">
                      <a16:colId xmlns:a16="http://schemas.microsoft.com/office/drawing/2014/main" val="3648029804"/>
                    </a:ext>
                  </a:extLst>
                </a:gridCol>
                <a:gridCol w="413500">
                  <a:extLst>
                    <a:ext uri="{9D8B030D-6E8A-4147-A177-3AD203B41FA5}">
                      <a16:colId xmlns:a16="http://schemas.microsoft.com/office/drawing/2014/main" val="3037322714"/>
                    </a:ext>
                  </a:extLst>
                </a:gridCol>
                <a:gridCol w="413500">
                  <a:extLst>
                    <a:ext uri="{9D8B030D-6E8A-4147-A177-3AD203B41FA5}">
                      <a16:colId xmlns:a16="http://schemas.microsoft.com/office/drawing/2014/main" val="1916855829"/>
                    </a:ext>
                  </a:extLst>
                </a:gridCol>
                <a:gridCol w="413500">
                  <a:extLst>
                    <a:ext uri="{9D8B030D-6E8A-4147-A177-3AD203B41FA5}">
                      <a16:colId xmlns:a16="http://schemas.microsoft.com/office/drawing/2014/main" val="1191313454"/>
                    </a:ext>
                  </a:extLst>
                </a:gridCol>
                <a:gridCol w="413500">
                  <a:extLst>
                    <a:ext uri="{9D8B030D-6E8A-4147-A177-3AD203B41FA5}">
                      <a16:colId xmlns:a16="http://schemas.microsoft.com/office/drawing/2014/main" val="2707115281"/>
                    </a:ext>
                  </a:extLst>
                </a:gridCol>
                <a:gridCol w="413500">
                  <a:extLst>
                    <a:ext uri="{9D8B030D-6E8A-4147-A177-3AD203B41FA5}">
                      <a16:colId xmlns:a16="http://schemas.microsoft.com/office/drawing/2014/main" val="3248102560"/>
                    </a:ext>
                  </a:extLst>
                </a:gridCol>
                <a:gridCol w="413500">
                  <a:extLst>
                    <a:ext uri="{9D8B030D-6E8A-4147-A177-3AD203B41FA5}">
                      <a16:colId xmlns:a16="http://schemas.microsoft.com/office/drawing/2014/main" val="178135386"/>
                    </a:ext>
                  </a:extLst>
                </a:gridCol>
                <a:gridCol w="413500">
                  <a:extLst>
                    <a:ext uri="{9D8B030D-6E8A-4147-A177-3AD203B41FA5}">
                      <a16:colId xmlns:a16="http://schemas.microsoft.com/office/drawing/2014/main" val="2992020472"/>
                    </a:ext>
                  </a:extLst>
                </a:gridCol>
                <a:gridCol w="413500">
                  <a:extLst>
                    <a:ext uri="{9D8B030D-6E8A-4147-A177-3AD203B41FA5}">
                      <a16:colId xmlns:a16="http://schemas.microsoft.com/office/drawing/2014/main" val="2596671567"/>
                    </a:ext>
                  </a:extLst>
                </a:gridCol>
                <a:gridCol w="413500">
                  <a:extLst>
                    <a:ext uri="{9D8B030D-6E8A-4147-A177-3AD203B41FA5}">
                      <a16:colId xmlns:a16="http://schemas.microsoft.com/office/drawing/2014/main" val="2368282994"/>
                    </a:ext>
                  </a:extLst>
                </a:gridCol>
                <a:gridCol w="413500">
                  <a:extLst>
                    <a:ext uri="{9D8B030D-6E8A-4147-A177-3AD203B41FA5}">
                      <a16:colId xmlns:a16="http://schemas.microsoft.com/office/drawing/2014/main" val="1528998355"/>
                    </a:ext>
                  </a:extLst>
                </a:gridCol>
              </a:tblGrid>
              <a:tr h="229024">
                <a:tc>
                  <a:txBody>
                    <a:bodyPr/>
                    <a:lstStyle/>
                    <a:p>
                      <a:pPr algn="ctr"/>
                      <a:r>
                        <a:rPr lang="en-US" sz="800">
                          <a:solidFill>
                            <a:schemeClr val="bg2">
                              <a:lumMod val="50000"/>
                            </a:schemeClr>
                          </a:solidFill>
                          <a:latin typeface="Century Gothic"/>
                        </a:rPr>
                        <a:t>Jan</a:t>
                      </a:r>
                    </a:p>
                  </a:txBody>
                  <a:tcPr marL="0" marR="0" marT="0" marB="0">
                    <a:noFill/>
                  </a:tcPr>
                </a:tc>
                <a:tc>
                  <a:txBody>
                    <a:bodyPr/>
                    <a:lstStyle/>
                    <a:p>
                      <a:pPr lvl="0" algn="ctr">
                        <a:buNone/>
                      </a:pPr>
                      <a:r>
                        <a:rPr lang="en-US" sz="800">
                          <a:solidFill>
                            <a:schemeClr val="bg2">
                              <a:lumMod val="50000"/>
                            </a:schemeClr>
                          </a:solidFill>
                          <a:latin typeface="Century Gothic"/>
                        </a:rPr>
                        <a:t>Feb</a:t>
                      </a:r>
                    </a:p>
                  </a:txBody>
                  <a:tcPr marL="0" marR="0" marT="0" marB="0">
                    <a:noFill/>
                  </a:tcPr>
                </a:tc>
                <a:tc>
                  <a:txBody>
                    <a:bodyPr/>
                    <a:lstStyle/>
                    <a:p>
                      <a:pPr lvl="0" algn="ctr">
                        <a:buNone/>
                      </a:pPr>
                      <a:r>
                        <a:rPr lang="en-US" sz="800">
                          <a:solidFill>
                            <a:schemeClr val="bg2">
                              <a:lumMod val="50000"/>
                            </a:schemeClr>
                          </a:solidFill>
                          <a:latin typeface="Century Gothic"/>
                        </a:rPr>
                        <a:t>Mar</a:t>
                      </a:r>
                    </a:p>
                  </a:txBody>
                  <a:tcPr marL="0" marR="0" marT="0" marB="0">
                    <a:noFill/>
                  </a:tcPr>
                </a:tc>
                <a:tc>
                  <a:txBody>
                    <a:bodyPr/>
                    <a:lstStyle/>
                    <a:p>
                      <a:pPr lvl="0" algn="ctr">
                        <a:buNone/>
                      </a:pPr>
                      <a:r>
                        <a:rPr lang="en-US" sz="800">
                          <a:solidFill>
                            <a:schemeClr val="bg2">
                              <a:lumMod val="50000"/>
                            </a:schemeClr>
                          </a:solidFill>
                          <a:latin typeface="Century Gothic"/>
                        </a:rPr>
                        <a:t>Apr</a:t>
                      </a:r>
                    </a:p>
                  </a:txBody>
                  <a:tcPr marL="0" marR="0" marT="0" marB="0">
                    <a:noFill/>
                  </a:tcPr>
                </a:tc>
                <a:tc>
                  <a:txBody>
                    <a:bodyPr/>
                    <a:lstStyle/>
                    <a:p>
                      <a:pPr lvl="0" algn="ctr">
                        <a:buNone/>
                      </a:pPr>
                      <a:r>
                        <a:rPr lang="en-US" sz="800">
                          <a:solidFill>
                            <a:schemeClr val="bg2">
                              <a:lumMod val="50000"/>
                            </a:schemeClr>
                          </a:solidFill>
                          <a:latin typeface="Century Gothic"/>
                        </a:rPr>
                        <a:t>May</a:t>
                      </a:r>
                    </a:p>
                  </a:txBody>
                  <a:tcPr marL="0" marR="0" marT="0" marB="0">
                    <a:noFill/>
                  </a:tcPr>
                </a:tc>
                <a:tc>
                  <a:txBody>
                    <a:bodyPr/>
                    <a:lstStyle/>
                    <a:p>
                      <a:pPr lvl="0" algn="ctr">
                        <a:buNone/>
                      </a:pPr>
                      <a:r>
                        <a:rPr lang="en-US" sz="800">
                          <a:solidFill>
                            <a:schemeClr val="bg2">
                              <a:lumMod val="50000"/>
                            </a:schemeClr>
                          </a:solidFill>
                          <a:latin typeface="Century Gothic"/>
                        </a:rPr>
                        <a:t>Jun</a:t>
                      </a:r>
                    </a:p>
                  </a:txBody>
                  <a:tcPr marL="0" marR="0" marT="0" marB="0">
                    <a:noFill/>
                  </a:tcPr>
                </a:tc>
                <a:tc>
                  <a:txBody>
                    <a:bodyPr/>
                    <a:lstStyle/>
                    <a:p>
                      <a:pPr lvl="0" algn="ctr">
                        <a:buNone/>
                      </a:pPr>
                      <a:r>
                        <a:rPr lang="en-US" sz="800">
                          <a:solidFill>
                            <a:schemeClr val="bg2">
                              <a:lumMod val="50000"/>
                            </a:schemeClr>
                          </a:solidFill>
                          <a:latin typeface="Century Gothic"/>
                        </a:rPr>
                        <a:t>Jul</a:t>
                      </a:r>
                    </a:p>
                  </a:txBody>
                  <a:tcPr marL="0" marR="0" marT="0" marB="0">
                    <a:noFill/>
                  </a:tcPr>
                </a:tc>
                <a:tc>
                  <a:txBody>
                    <a:bodyPr/>
                    <a:lstStyle/>
                    <a:p>
                      <a:pPr lvl="0" algn="ctr">
                        <a:buNone/>
                      </a:pPr>
                      <a:r>
                        <a:rPr lang="en-US" sz="800">
                          <a:solidFill>
                            <a:schemeClr val="bg2">
                              <a:lumMod val="50000"/>
                            </a:schemeClr>
                          </a:solidFill>
                          <a:latin typeface="Century Gothic"/>
                        </a:rPr>
                        <a:t>Aug</a:t>
                      </a:r>
                    </a:p>
                  </a:txBody>
                  <a:tcPr marL="0" marR="0" marT="0" marB="0">
                    <a:noFill/>
                  </a:tcPr>
                </a:tc>
                <a:tc>
                  <a:txBody>
                    <a:bodyPr/>
                    <a:lstStyle/>
                    <a:p>
                      <a:pPr lvl="0" algn="ctr">
                        <a:buNone/>
                      </a:pPr>
                      <a:r>
                        <a:rPr lang="en-US" sz="800">
                          <a:solidFill>
                            <a:schemeClr val="bg2">
                              <a:lumMod val="50000"/>
                            </a:schemeClr>
                          </a:solidFill>
                          <a:latin typeface="Century Gothic"/>
                        </a:rPr>
                        <a:t>Sep</a:t>
                      </a:r>
                    </a:p>
                  </a:txBody>
                  <a:tcPr marL="0" marR="0" marT="0" marB="0">
                    <a:noFill/>
                  </a:tcPr>
                </a:tc>
                <a:tc>
                  <a:txBody>
                    <a:bodyPr/>
                    <a:lstStyle/>
                    <a:p>
                      <a:pPr lvl="0" algn="ctr">
                        <a:buNone/>
                      </a:pPr>
                      <a:r>
                        <a:rPr lang="en-US" sz="800">
                          <a:solidFill>
                            <a:schemeClr val="bg2">
                              <a:lumMod val="50000"/>
                            </a:schemeClr>
                          </a:solidFill>
                          <a:latin typeface="Century Gothic"/>
                        </a:rPr>
                        <a:t>Oct</a:t>
                      </a:r>
                    </a:p>
                  </a:txBody>
                  <a:tcPr marL="0" marR="0" marT="0" marB="0">
                    <a:noFill/>
                  </a:tcPr>
                </a:tc>
                <a:tc>
                  <a:txBody>
                    <a:bodyPr/>
                    <a:lstStyle/>
                    <a:p>
                      <a:pPr lvl="0" algn="ctr">
                        <a:buNone/>
                      </a:pPr>
                      <a:r>
                        <a:rPr lang="en-US" sz="800">
                          <a:solidFill>
                            <a:schemeClr val="bg2">
                              <a:lumMod val="50000"/>
                            </a:schemeClr>
                          </a:solidFill>
                          <a:latin typeface="Century Gothic"/>
                        </a:rPr>
                        <a:t>Nov</a:t>
                      </a:r>
                    </a:p>
                  </a:txBody>
                  <a:tcPr marL="0" marR="0" marT="0" marB="0">
                    <a:noFill/>
                  </a:tcPr>
                </a:tc>
                <a:tc>
                  <a:txBody>
                    <a:bodyPr/>
                    <a:lstStyle/>
                    <a:p>
                      <a:pPr lvl="0" algn="ctr">
                        <a:buNone/>
                      </a:pPr>
                      <a:r>
                        <a:rPr lang="en-US" sz="800">
                          <a:solidFill>
                            <a:schemeClr val="bg2">
                              <a:lumMod val="50000"/>
                            </a:schemeClr>
                          </a:solidFill>
                          <a:latin typeface="Century Gothic"/>
                        </a:rPr>
                        <a:t>Dec</a:t>
                      </a:r>
                    </a:p>
                  </a:txBody>
                  <a:tcPr marL="0" marR="0" marT="0" marB="0">
                    <a:noFill/>
                  </a:tcPr>
                </a:tc>
                <a:extLst>
                  <a:ext uri="{0D108BD9-81ED-4DB2-BD59-A6C34878D82A}">
                    <a16:rowId xmlns:a16="http://schemas.microsoft.com/office/drawing/2014/main" val="2100059994"/>
                  </a:ext>
                </a:extLst>
              </a:tr>
            </a:tbl>
          </a:graphicData>
        </a:graphic>
      </p:graphicFrame>
      <p:graphicFrame>
        <p:nvGraphicFramePr>
          <p:cNvPr id="10" name="Table 9">
            <a:extLst>
              <a:ext uri="{FF2B5EF4-FFF2-40B4-BE49-F238E27FC236}">
                <a16:creationId xmlns:a16="http://schemas.microsoft.com/office/drawing/2014/main" id="{59D4E676-4E21-E38E-DC2D-EE07FEC21A20}"/>
              </a:ext>
            </a:extLst>
          </p:cNvPr>
          <p:cNvGraphicFramePr>
            <a:graphicFrameLocks noGrp="1"/>
          </p:cNvGraphicFramePr>
          <p:nvPr>
            <p:extLst>
              <p:ext uri="{D42A27DB-BD31-4B8C-83A1-F6EECF244321}">
                <p14:modId xmlns:p14="http://schemas.microsoft.com/office/powerpoint/2010/main" val="3488119752"/>
              </p:ext>
            </p:extLst>
          </p:nvPr>
        </p:nvGraphicFramePr>
        <p:xfrm>
          <a:off x="6179506" y="2348630"/>
          <a:ext cx="337185" cy="3479164"/>
        </p:xfrm>
        <a:graphic>
          <a:graphicData uri="http://schemas.openxmlformats.org/drawingml/2006/table">
            <a:tbl>
              <a:tblPr bandRow="1">
                <a:tableStyleId>{5C22544A-7EE6-4342-B048-85BDC9FD1C3A}</a:tableStyleId>
              </a:tblPr>
              <a:tblGrid>
                <a:gridCol w="337185">
                  <a:extLst>
                    <a:ext uri="{9D8B030D-6E8A-4147-A177-3AD203B41FA5}">
                      <a16:colId xmlns:a16="http://schemas.microsoft.com/office/drawing/2014/main" val="2581439914"/>
                    </a:ext>
                  </a:extLst>
                </a:gridCol>
              </a:tblGrid>
              <a:tr h="869791">
                <a:tc>
                  <a:txBody>
                    <a:bodyPr/>
                    <a:lstStyle/>
                    <a:p>
                      <a:pPr lvl="0" algn="r">
                        <a:buNone/>
                      </a:pPr>
                      <a:r>
                        <a:rPr lang="en-US" sz="1200">
                          <a:solidFill>
                            <a:srgbClr val="767171"/>
                          </a:solidFill>
                          <a:effectLst/>
                          <a:latin typeface="Century Gothic"/>
                        </a:rPr>
                        <a:t>30</a:t>
                      </a:r>
                    </a:p>
                  </a:txBody>
                  <a:tcPr marL="0" marR="0" marT="0" marB="0" anchor="ctr">
                    <a:lnL w="0">
                      <a:noFill/>
                    </a:lnL>
                    <a:lnR w="0">
                      <a:noFill/>
                    </a:lnR>
                    <a:lnT w="0">
                      <a:noFill/>
                    </a:lnT>
                    <a:lnB w="0">
                      <a:noFill/>
                    </a:lnB>
                    <a:noFill/>
                  </a:tcPr>
                </a:tc>
                <a:extLst>
                  <a:ext uri="{0D108BD9-81ED-4DB2-BD59-A6C34878D82A}">
                    <a16:rowId xmlns:a16="http://schemas.microsoft.com/office/drawing/2014/main" val="1311947742"/>
                  </a:ext>
                </a:extLst>
              </a:tr>
              <a:tr h="869791">
                <a:tc>
                  <a:txBody>
                    <a:bodyPr/>
                    <a:lstStyle/>
                    <a:p>
                      <a:pPr lvl="0" algn="r">
                        <a:buNone/>
                      </a:pPr>
                      <a:r>
                        <a:rPr lang="en-US" sz="1200">
                          <a:solidFill>
                            <a:srgbClr val="767171"/>
                          </a:solidFill>
                          <a:effectLst/>
                          <a:latin typeface="Century Gothic"/>
                        </a:rPr>
                        <a:t>20</a:t>
                      </a: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217062036"/>
                  </a:ext>
                </a:extLst>
              </a:tr>
              <a:tr h="869791">
                <a:tc>
                  <a:txBody>
                    <a:bodyPr/>
                    <a:lstStyle/>
                    <a:p>
                      <a:pPr lvl="0" algn="r">
                        <a:buNone/>
                      </a:pPr>
                      <a:r>
                        <a:rPr lang="en-US" sz="1200">
                          <a:solidFill>
                            <a:srgbClr val="767171"/>
                          </a:solidFill>
                          <a:effectLst/>
                          <a:latin typeface="Century Gothic"/>
                        </a:rPr>
                        <a:t>10</a:t>
                      </a: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819813890"/>
                  </a:ext>
                </a:extLst>
              </a:tr>
              <a:tr h="869791">
                <a:tc>
                  <a:txBody>
                    <a:bodyPr/>
                    <a:lstStyle/>
                    <a:p>
                      <a:pPr lvl="0" algn="r">
                        <a:buNone/>
                      </a:pPr>
                      <a:r>
                        <a:rPr lang="en-US" sz="1200">
                          <a:solidFill>
                            <a:srgbClr val="767171"/>
                          </a:solidFill>
                          <a:effectLst/>
                          <a:latin typeface="Century Gothic"/>
                        </a:rPr>
                        <a:t>0</a:t>
                      </a:r>
                      <a:endParaRPr lang="en-US" sz="3600">
                        <a:latin typeface="Century Gothic"/>
                      </a:endParaRPr>
                    </a:p>
                  </a:txBody>
                  <a:tcPr marL="0" marR="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624557035"/>
                  </a:ext>
                </a:extLst>
              </a:tr>
            </a:tbl>
          </a:graphicData>
        </a:graphic>
      </p:graphicFrame>
      <p:graphicFrame>
        <p:nvGraphicFramePr>
          <p:cNvPr id="16" name="Table 15">
            <a:extLst>
              <a:ext uri="{FF2B5EF4-FFF2-40B4-BE49-F238E27FC236}">
                <a16:creationId xmlns:a16="http://schemas.microsoft.com/office/drawing/2014/main" id="{7950EF7B-26DE-8CF2-06FF-CAF093E8882F}"/>
              </a:ext>
            </a:extLst>
          </p:cNvPr>
          <p:cNvGraphicFramePr>
            <a:graphicFrameLocks noGrp="1"/>
          </p:cNvGraphicFramePr>
          <p:nvPr>
            <p:extLst>
              <p:ext uri="{D42A27DB-BD31-4B8C-83A1-F6EECF244321}">
                <p14:modId xmlns:p14="http://schemas.microsoft.com/office/powerpoint/2010/main" val="4249334710"/>
              </p:ext>
            </p:extLst>
          </p:nvPr>
        </p:nvGraphicFramePr>
        <p:xfrm>
          <a:off x="1075412" y="2543175"/>
          <a:ext cx="1051350" cy="878421"/>
        </p:xfrm>
        <a:graphic>
          <a:graphicData uri="http://schemas.openxmlformats.org/drawingml/2006/table">
            <a:tbl>
              <a:tblPr firstRow="1" firstCol="1" bandRow="1">
                <a:tableStyleId>{5C22544A-7EE6-4342-B048-85BDC9FD1C3A}</a:tableStyleId>
              </a:tblPr>
              <a:tblGrid>
                <a:gridCol w="393734">
                  <a:extLst>
                    <a:ext uri="{9D8B030D-6E8A-4147-A177-3AD203B41FA5}">
                      <a16:colId xmlns:a16="http://schemas.microsoft.com/office/drawing/2014/main" val="430945930"/>
                    </a:ext>
                  </a:extLst>
                </a:gridCol>
                <a:gridCol w="657616">
                  <a:extLst>
                    <a:ext uri="{9D8B030D-6E8A-4147-A177-3AD203B41FA5}">
                      <a16:colId xmlns:a16="http://schemas.microsoft.com/office/drawing/2014/main" val="3051535390"/>
                    </a:ext>
                  </a:extLst>
                </a:gridCol>
              </a:tblGrid>
              <a:tr h="281835">
                <a:tc gridSpan="2">
                  <a:txBody>
                    <a:bodyPr/>
                    <a:lstStyle/>
                    <a:p>
                      <a:pPr lvl="0" algn="ctr">
                        <a:lnSpc>
                          <a:spcPct val="100000"/>
                        </a:lnSpc>
                        <a:spcBef>
                          <a:spcPts val="0"/>
                        </a:spcBef>
                        <a:spcAft>
                          <a:spcPts val="0"/>
                        </a:spcAft>
                        <a:buNone/>
                      </a:pPr>
                      <a:r>
                        <a:rPr lang="en-US" sz="1200" b="0" i="0" u="none" strike="noStrike" noProof="0">
                          <a:solidFill>
                            <a:schemeClr val="tx1"/>
                          </a:solidFill>
                          <a:latin typeface="Century Gothic"/>
                        </a:rPr>
                        <a:t>Model</a:t>
                      </a:r>
                    </a:p>
                  </a:txBody>
                  <a:tcPr marL="0" marR="0" marT="73152" marB="0">
                    <a:lnL w="76200">
                      <a:solidFill>
                        <a:srgbClr val="EBEBEB"/>
                      </a:solidFill>
                    </a:lnL>
                    <a:lnR w="76200">
                      <a:solidFill>
                        <a:srgbClr val="EBEBEB"/>
                      </a:solidFill>
                    </a:lnR>
                    <a:lnT w="76200">
                      <a:solidFill>
                        <a:srgbClr val="EBEBEB"/>
                      </a:solidFill>
                    </a:lnT>
                    <a:lnB w="76200">
                      <a:solidFill>
                        <a:srgbClr val="EBEBEB"/>
                      </a:solidFill>
                    </a:lnB>
                    <a:solidFill>
                      <a:srgbClr val="EBEBEB"/>
                    </a:solidFill>
                  </a:tcPr>
                </a:tc>
                <a:tc hMerge="1">
                  <a:txBody>
                    <a:bodyPr/>
                    <a:lstStyle/>
                    <a:p>
                      <a:endParaRPr lang="en-US"/>
                    </a:p>
                  </a:txBody>
                  <a:tcPr marL="0" marR="0" marT="0" marB="0">
                    <a:lnL w="0">
                      <a:noFill/>
                    </a:lnL>
                    <a:lnR w="0">
                      <a:noFill/>
                    </a:lnR>
                    <a:lnT w="0">
                      <a:noFill/>
                    </a:lnT>
                    <a:lnB w="0">
                      <a:noFill/>
                    </a:lnB>
                  </a:tcPr>
                </a:tc>
                <a:extLst>
                  <a:ext uri="{0D108BD9-81ED-4DB2-BD59-A6C34878D82A}">
                    <a16:rowId xmlns:a16="http://schemas.microsoft.com/office/drawing/2014/main" val="130802783"/>
                  </a:ext>
                </a:extLst>
              </a:tr>
              <a:tr h="306253">
                <a:tc>
                  <a:txBody>
                    <a:bodyPr/>
                    <a:lstStyle/>
                    <a:p>
                      <a:pPr lvl="0">
                        <a:buNone/>
                      </a:pPr>
                      <a:endParaRPr lang="en-US" sz="1000" b="0">
                        <a:solidFill>
                          <a:schemeClr val="tx1"/>
                        </a:solidFill>
                        <a:latin typeface="Century Gothic"/>
                      </a:endParaRPr>
                    </a:p>
                  </a:txBody>
                  <a:tcPr marL="0" marR="0" marT="0" marB="0">
                    <a:lnL w="76200">
                      <a:solidFill>
                        <a:srgbClr val="EBEBEB"/>
                      </a:solidFill>
                    </a:lnL>
                    <a:lnR w="76200">
                      <a:solidFill>
                        <a:srgbClr val="EBEBEB"/>
                      </a:solidFill>
                    </a:lnR>
                    <a:lnT w="76200">
                      <a:solidFill>
                        <a:srgbClr val="EBEBEB"/>
                      </a:solidFill>
                    </a:lnT>
                    <a:lnB w="76200">
                      <a:solidFill>
                        <a:srgbClr val="EBEBEB"/>
                      </a:solidFill>
                    </a:lnB>
                    <a:solidFill>
                      <a:srgbClr val="3E7EAE"/>
                    </a:solidFill>
                  </a:tcPr>
                </a:tc>
                <a:tc>
                  <a:txBody>
                    <a:bodyPr/>
                    <a:lstStyle/>
                    <a:p>
                      <a:r>
                        <a:rPr lang="en-US" sz="1000" b="0">
                          <a:solidFill>
                            <a:schemeClr val="tx1"/>
                          </a:solidFill>
                          <a:latin typeface="Century Gothic"/>
                        </a:rPr>
                        <a:t>OVATION Prime</a:t>
                      </a:r>
                    </a:p>
                  </a:txBody>
                  <a:tcPr marL="47548" marR="0" marT="36576" marB="0">
                    <a:lnL w="76200">
                      <a:solidFill>
                        <a:srgbClr val="EBEBEB"/>
                      </a:solidFill>
                    </a:lnL>
                    <a:lnR w="76200">
                      <a:solidFill>
                        <a:srgbClr val="EBEBEB"/>
                      </a:solidFill>
                    </a:lnR>
                    <a:lnT w="76200">
                      <a:solidFill>
                        <a:srgbClr val="EBEBEB"/>
                      </a:solidFill>
                    </a:lnT>
                    <a:lnB w="0">
                      <a:noFill/>
                    </a:lnB>
                    <a:solidFill>
                      <a:srgbClr val="EBEBEB"/>
                    </a:solidFill>
                  </a:tcPr>
                </a:tc>
                <a:extLst>
                  <a:ext uri="{0D108BD9-81ED-4DB2-BD59-A6C34878D82A}">
                    <a16:rowId xmlns:a16="http://schemas.microsoft.com/office/drawing/2014/main" val="3287557844"/>
                  </a:ext>
                </a:extLst>
              </a:tr>
              <a:tr h="255210">
                <a:tc>
                  <a:txBody>
                    <a:bodyPr/>
                    <a:lstStyle/>
                    <a:p>
                      <a:pPr lvl="0">
                        <a:buNone/>
                      </a:pPr>
                      <a:endParaRPr lang="en-US" sz="1000" b="0">
                        <a:solidFill>
                          <a:schemeClr val="tx1"/>
                        </a:solidFill>
                        <a:latin typeface="Century Gothic"/>
                      </a:endParaRPr>
                    </a:p>
                  </a:txBody>
                  <a:tcPr marL="0" marR="0" marT="0" marB="0">
                    <a:lnL w="76200">
                      <a:solidFill>
                        <a:srgbClr val="EBEBEB"/>
                      </a:solidFill>
                    </a:lnL>
                    <a:lnR w="76200">
                      <a:solidFill>
                        <a:srgbClr val="EBEBEB"/>
                      </a:solidFill>
                    </a:lnR>
                    <a:lnT w="76200">
                      <a:solidFill>
                        <a:srgbClr val="EBEBEB"/>
                      </a:solidFill>
                    </a:lnT>
                    <a:lnB w="76200">
                      <a:solidFill>
                        <a:srgbClr val="EBEBEB"/>
                      </a:solidFill>
                    </a:lnB>
                    <a:solidFill>
                      <a:srgbClr val="53508D"/>
                    </a:solidFill>
                  </a:tcPr>
                </a:tc>
                <a:tc>
                  <a:txBody>
                    <a:bodyPr/>
                    <a:lstStyle/>
                    <a:p>
                      <a:r>
                        <a:rPr lang="en-US" sz="1000" b="0">
                          <a:solidFill>
                            <a:schemeClr val="tx1"/>
                          </a:solidFill>
                          <a:latin typeface="Century Gothic"/>
                        </a:rPr>
                        <a:t>VIIRS</a:t>
                      </a:r>
                    </a:p>
                  </a:txBody>
                  <a:tcPr marL="47548" marR="0" marB="0">
                    <a:lnL w="76200">
                      <a:solidFill>
                        <a:srgbClr val="EBEBEB"/>
                      </a:solidFill>
                    </a:lnL>
                    <a:lnR w="76200">
                      <a:solidFill>
                        <a:srgbClr val="EBEBEB"/>
                      </a:solidFill>
                    </a:lnR>
                    <a:lnT w="0">
                      <a:noFill/>
                    </a:lnT>
                    <a:lnB w="76200">
                      <a:solidFill>
                        <a:srgbClr val="EBEBEB"/>
                      </a:solidFill>
                    </a:lnB>
                    <a:solidFill>
                      <a:srgbClr val="EBEBEB"/>
                    </a:solidFill>
                  </a:tcPr>
                </a:tc>
                <a:extLst>
                  <a:ext uri="{0D108BD9-81ED-4DB2-BD59-A6C34878D82A}">
                    <a16:rowId xmlns:a16="http://schemas.microsoft.com/office/drawing/2014/main" val="1383090260"/>
                  </a:ext>
                </a:extLst>
              </a:tr>
            </a:tbl>
          </a:graphicData>
        </a:graphic>
      </p:graphicFrame>
      <p:sp>
        <p:nvSpPr>
          <p:cNvPr id="3" name="Rectangle 2">
            <a:extLst>
              <a:ext uri="{FF2B5EF4-FFF2-40B4-BE49-F238E27FC236}">
                <a16:creationId xmlns:a16="http://schemas.microsoft.com/office/drawing/2014/main" id="{B2F61485-0526-0740-7B19-0B4D33570950}"/>
              </a:ext>
            </a:extLst>
          </p:cNvPr>
          <p:cNvSpPr/>
          <p:nvPr/>
        </p:nvSpPr>
        <p:spPr>
          <a:xfrm>
            <a:off x="1025642" y="2545555"/>
            <a:ext cx="1107958" cy="885825"/>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a:endParaRPr>
          </a:p>
        </p:txBody>
      </p:sp>
      <p:graphicFrame>
        <p:nvGraphicFramePr>
          <p:cNvPr id="24" name="Table 23">
            <a:extLst>
              <a:ext uri="{FF2B5EF4-FFF2-40B4-BE49-F238E27FC236}">
                <a16:creationId xmlns:a16="http://schemas.microsoft.com/office/drawing/2014/main" id="{499CE43C-6930-E6C4-3737-EA6C215D26D5}"/>
              </a:ext>
            </a:extLst>
          </p:cNvPr>
          <p:cNvGraphicFramePr>
            <a:graphicFrameLocks noGrp="1"/>
          </p:cNvGraphicFramePr>
          <p:nvPr>
            <p:extLst>
              <p:ext uri="{D42A27DB-BD31-4B8C-83A1-F6EECF244321}">
                <p14:modId xmlns:p14="http://schemas.microsoft.com/office/powerpoint/2010/main" val="3738385873"/>
              </p:ext>
            </p:extLst>
          </p:nvPr>
        </p:nvGraphicFramePr>
        <p:xfrm>
          <a:off x="10417354" y="2382158"/>
          <a:ext cx="1051350" cy="878421"/>
        </p:xfrm>
        <a:graphic>
          <a:graphicData uri="http://schemas.openxmlformats.org/drawingml/2006/table">
            <a:tbl>
              <a:tblPr firstRow="1" firstCol="1" bandRow="1">
                <a:tableStyleId>{5C22544A-7EE6-4342-B048-85BDC9FD1C3A}</a:tableStyleId>
              </a:tblPr>
              <a:tblGrid>
                <a:gridCol w="393734">
                  <a:extLst>
                    <a:ext uri="{9D8B030D-6E8A-4147-A177-3AD203B41FA5}">
                      <a16:colId xmlns:a16="http://schemas.microsoft.com/office/drawing/2014/main" val="430945930"/>
                    </a:ext>
                  </a:extLst>
                </a:gridCol>
                <a:gridCol w="657616">
                  <a:extLst>
                    <a:ext uri="{9D8B030D-6E8A-4147-A177-3AD203B41FA5}">
                      <a16:colId xmlns:a16="http://schemas.microsoft.com/office/drawing/2014/main" val="3051535390"/>
                    </a:ext>
                  </a:extLst>
                </a:gridCol>
              </a:tblGrid>
              <a:tr h="281835">
                <a:tc gridSpan="2">
                  <a:txBody>
                    <a:bodyPr/>
                    <a:lstStyle/>
                    <a:p>
                      <a:pPr lvl="0" algn="ctr">
                        <a:lnSpc>
                          <a:spcPct val="100000"/>
                        </a:lnSpc>
                        <a:spcBef>
                          <a:spcPts val="0"/>
                        </a:spcBef>
                        <a:spcAft>
                          <a:spcPts val="0"/>
                        </a:spcAft>
                        <a:buNone/>
                      </a:pPr>
                      <a:r>
                        <a:rPr lang="en-US" sz="1200" b="0" i="0" u="none" strike="noStrike" noProof="0">
                          <a:solidFill>
                            <a:schemeClr val="tx1"/>
                          </a:solidFill>
                          <a:latin typeface="Century Gothic"/>
                        </a:rPr>
                        <a:t>Model</a:t>
                      </a:r>
                    </a:p>
                  </a:txBody>
                  <a:tcPr marL="0" marR="0" marT="73152" marB="0">
                    <a:lnL w="76200">
                      <a:solidFill>
                        <a:srgbClr val="EBEBEB"/>
                      </a:solidFill>
                    </a:lnL>
                    <a:lnR w="76200">
                      <a:solidFill>
                        <a:srgbClr val="EBEBEB"/>
                      </a:solidFill>
                    </a:lnR>
                    <a:lnT w="76200">
                      <a:solidFill>
                        <a:srgbClr val="EBEBEB"/>
                      </a:solidFill>
                    </a:lnT>
                    <a:lnB w="76200">
                      <a:solidFill>
                        <a:srgbClr val="EBEBEB"/>
                      </a:solidFill>
                    </a:lnB>
                    <a:solidFill>
                      <a:srgbClr val="EBEBEB"/>
                    </a:solidFill>
                  </a:tcPr>
                </a:tc>
                <a:tc hMerge="1">
                  <a:txBody>
                    <a:bodyPr/>
                    <a:lstStyle/>
                    <a:p>
                      <a:endParaRPr lang="en-US"/>
                    </a:p>
                  </a:txBody>
                  <a:tcPr marL="0" marR="0" marT="0" marB="0">
                    <a:lnL w="0">
                      <a:noFill/>
                    </a:lnL>
                    <a:lnR w="0">
                      <a:noFill/>
                    </a:lnR>
                    <a:lnT w="0">
                      <a:noFill/>
                    </a:lnT>
                    <a:lnB w="0">
                      <a:noFill/>
                    </a:lnB>
                  </a:tcPr>
                </a:tc>
                <a:extLst>
                  <a:ext uri="{0D108BD9-81ED-4DB2-BD59-A6C34878D82A}">
                    <a16:rowId xmlns:a16="http://schemas.microsoft.com/office/drawing/2014/main" val="130802783"/>
                  </a:ext>
                </a:extLst>
              </a:tr>
              <a:tr h="306253">
                <a:tc>
                  <a:txBody>
                    <a:bodyPr/>
                    <a:lstStyle/>
                    <a:p>
                      <a:pPr lvl="0">
                        <a:buNone/>
                      </a:pPr>
                      <a:endParaRPr lang="en-US" sz="1000" b="0">
                        <a:solidFill>
                          <a:schemeClr val="tx1"/>
                        </a:solidFill>
                        <a:latin typeface="Century Gothic"/>
                      </a:endParaRPr>
                    </a:p>
                  </a:txBody>
                  <a:tcPr marL="0" marR="0" marT="0" marB="0">
                    <a:lnL w="76200">
                      <a:solidFill>
                        <a:srgbClr val="EBEBEB"/>
                      </a:solidFill>
                    </a:lnL>
                    <a:lnR w="76200">
                      <a:solidFill>
                        <a:srgbClr val="EBEBEB"/>
                      </a:solidFill>
                    </a:lnR>
                    <a:lnT w="76200">
                      <a:solidFill>
                        <a:srgbClr val="EBEBEB"/>
                      </a:solidFill>
                    </a:lnT>
                    <a:lnB w="76200">
                      <a:solidFill>
                        <a:srgbClr val="EBEBEB"/>
                      </a:solidFill>
                    </a:lnB>
                    <a:solidFill>
                      <a:srgbClr val="3E7EAE"/>
                    </a:solidFill>
                  </a:tcPr>
                </a:tc>
                <a:tc>
                  <a:txBody>
                    <a:bodyPr/>
                    <a:lstStyle/>
                    <a:p>
                      <a:r>
                        <a:rPr lang="en-US" sz="1000" b="0">
                          <a:solidFill>
                            <a:schemeClr val="tx1"/>
                          </a:solidFill>
                          <a:latin typeface="Century Gothic"/>
                        </a:rPr>
                        <a:t>OVATION Prime</a:t>
                      </a:r>
                    </a:p>
                  </a:txBody>
                  <a:tcPr marL="47548" marR="0" marT="36576" marB="0">
                    <a:lnL w="76200">
                      <a:solidFill>
                        <a:srgbClr val="EBEBEB"/>
                      </a:solidFill>
                    </a:lnL>
                    <a:lnR w="76200">
                      <a:solidFill>
                        <a:srgbClr val="EBEBEB"/>
                      </a:solidFill>
                    </a:lnR>
                    <a:lnT w="76200">
                      <a:solidFill>
                        <a:srgbClr val="EBEBEB"/>
                      </a:solidFill>
                    </a:lnT>
                    <a:lnB w="0">
                      <a:noFill/>
                    </a:lnB>
                    <a:solidFill>
                      <a:srgbClr val="EBEBEB"/>
                    </a:solidFill>
                  </a:tcPr>
                </a:tc>
                <a:extLst>
                  <a:ext uri="{0D108BD9-81ED-4DB2-BD59-A6C34878D82A}">
                    <a16:rowId xmlns:a16="http://schemas.microsoft.com/office/drawing/2014/main" val="3287557844"/>
                  </a:ext>
                </a:extLst>
              </a:tr>
              <a:tr h="255210">
                <a:tc>
                  <a:txBody>
                    <a:bodyPr/>
                    <a:lstStyle/>
                    <a:p>
                      <a:pPr lvl="0">
                        <a:buNone/>
                      </a:pPr>
                      <a:endParaRPr lang="en-US" sz="1000" b="0">
                        <a:solidFill>
                          <a:schemeClr val="tx1"/>
                        </a:solidFill>
                        <a:latin typeface="Century Gothic"/>
                      </a:endParaRPr>
                    </a:p>
                  </a:txBody>
                  <a:tcPr marL="0" marR="0" marT="0" marB="0">
                    <a:lnL w="76200">
                      <a:solidFill>
                        <a:srgbClr val="EBEBEB"/>
                      </a:solidFill>
                    </a:lnL>
                    <a:lnR w="76200">
                      <a:solidFill>
                        <a:srgbClr val="EBEBEB"/>
                      </a:solidFill>
                    </a:lnR>
                    <a:lnT w="76200">
                      <a:solidFill>
                        <a:srgbClr val="EBEBEB"/>
                      </a:solidFill>
                    </a:lnT>
                    <a:lnB w="76200">
                      <a:solidFill>
                        <a:srgbClr val="EBEBEB"/>
                      </a:solidFill>
                    </a:lnB>
                    <a:solidFill>
                      <a:srgbClr val="53508D"/>
                    </a:solidFill>
                  </a:tcPr>
                </a:tc>
                <a:tc>
                  <a:txBody>
                    <a:bodyPr/>
                    <a:lstStyle/>
                    <a:p>
                      <a:r>
                        <a:rPr lang="en-US" sz="1000" b="0">
                          <a:solidFill>
                            <a:schemeClr val="tx1"/>
                          </a:solidFill>
                          <a:latin typeface="Century Gothic"/>
                        </a:rPr>
                        <a:t>VIIRS</a:t>
                      </a:r>
                    </a:p>
                  </a:txBody>
                  <a:tcPr marL="47548" marR="0" marB="0">
                    <a:lnL w="76200">
                      <a:solidFill>
                        <a:srgbClr val="EBEBEB"/>
                      </a:solidFill>
                    </a:lnL>
                    <a:lnR w="76200">
                      <a:solidFill>
                        <a:srgbClr val="EBEBEB"/>
                      </a:solidFill>
                    </a:lnR>
                    <a:lnT w="0">
                      <a:noFill/>
                    </a:lnT>
                    <a:lnB w="76200">
                      <a:solidFill>
                        <a:srgbClr val="EBEBEB"/>
                      </a:solidFill>
                    </a:lnB>
                    <a:solidFill>
                      <a:srgbClr val="EBEBEB"/>
                    </a:solidFill>
                  </a:tcPr>
                </a:tc>
                <a:extLst>
                  <a:ext uri="{0D108BD9-81ED-4DB2-BD59-A6C34878D82A}">
                    <a16:rowId xmlns:a16="http://schemas.microsoft.com/office/drawing/2014/main" val="1383090260"/>
                  </a:ext>
                </a:extLst>
              </a:tr>
            </a:tbl>
          </a:graphicData>
        </a:graphic>
      </p:graphicFrame>
      <p:sp>
        <p:nvSpPr>
          <p:cNvPr id="27" name="Rectangle 26">
            <a:extLst>
              <a:ext uri="{FF2B5EF4-FFF2-40B4-BE49-F238E27FC236}">
                <a16:creationId xmlns:a16="http://schemas.microsoft.com/office/drawing/2014/main" id="{2C96E6B8-B4CB-D383-3B2B-BDE8CAE057EB}"/>
              </a:ext>
            </a:extLst>
          </p:cNvPr>
          <p:cNvSpPr/>
          <p:nvPr/>
        </p:nvSpPr>
        <p:spPr>
          <a:xfrm>
            <a:off x="10393958" y="2391579"/>
            <a:ext cx="1074746" cy="885825"/>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a:endParaRPr>
          </a:p>
        </p:txBody>
      </p:sp>
      <p:sp>
        <p:nvSpPr>
          <p:cNvPr id="13" name="Title 12">
            <a:extLst>
              <a:ext uri="{FF2B5EF4-FFF2-40B4-BE49-F238E27FC236}">
                <a16:creationId xmlns:a16="http://schemas.microsoft.com/office/drawing/2014/main" id="{4FFF93A1-1FF2-48C7-0FBD-2AC6F8A87402}"/>
              </a:ext>
            </a:extLst>
          </p:cNvPr>
          <p:cNvSpPr>
            <a:spLocks noGrp="1"/>
          </p:cNvSpPr>
          <p:nvPr>
            <p:ph type="title"/>
          </p:nvPr>
        </p:nvSpPr>
        <p:spPr/>
        <p:txBody>
          <a:bodyPr>
            <a:normAutofit fontScale="90000"/>
          </a:bodyPr>
          <a:lstStyle/>
          <a:p>
            <a:r>
              <a:rPr lang="en-US" dirty="0"/>
              <a:t>Results: VIIRS &amp; OVATION Prime</a:t>
            </a:r>
          </a:p>
        </p:txBody>
      </p:sp>
    </p:spTree>
    <p:extLst>
      <p:ext uri="{BB962C8B-B14F-4D97-AF65-F5344CB8AC3E}">
        <p14:creationId xmlns:p14="http://schemas.microsoft.com/office/powerpoint/2010/main" val="1077352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CED1-A08E-FF50-6E16-7BE42BCB5300}"/>
              </a:ext>
            </a:extLst>
          </p:cNvPr>
          <p:cNvSpPr>
            <a:spLocks noGrp="1"/>
          </p:cNvSpPr>
          <p:nvPr>
            <p:ph type="title"/>
          </p:nvPr>
        </p:nvSpPr>
        <p:spPr/>
        <p:txBody>
          <a:bodyPr>
            <a:normAutofit fontScale="90000"/>
          </a:bodyPr>
          <a:lstStyle/>
          <a:p>
            <a:r>
              <a:rPr lang="en-US"/>
              <a:t>Limitations</a:t>
            </a:r>
          </a:p>
        </p:txBody>
      </p:sp>
      <p:pic>
        <p:nvPicPr>
          <p:cNvPr id="3" name="Picture 2" descr="A close-up of a screen&#10;&#10;Description automatically generated">
            <a:extLst>
              <a:ext uri="{FF2B5EF4-FFF2-40B4-BE49-F238E27FC236}">
                <a16:creationId xmlns:a16="http://schemas.microsoft.com/office/drawing/2014/main" id="{699C0967-9375-BFD2-6E04-3F3BBA16A76B}"/>
              </a:ext>
            </a:extLst>
          </p:cNvPr>
          <p:cNvPicPr>
            <a:picLocks noChangeAspect="1"/>
          </p:cNvPicPr>
          <p:nvPr/>
        </p:nvPicPr>
        <p:blipFill>
          <a:blip r:embed="rId3"/>
          <a:stretch>
            <a:fillRect/>
          </a:stretch>
        </p:blipFill>
        <p:spPr>
          <a:xfrm>
            <a:off x="369966" y="1362075"/>
            <a:ext cx="11085533" cy="4742030"/>
          </a:xfrm>
          <a:prstGeom prst="rect">
            <a:avLst/>
          </a:prstGeom>
        </p:spPr>
      </p:pic>
      <p:sp>
        <p:nvSpPr>
          <p:cNvPr id="6" name="Rectangle 5">
            <a:extLst>
              <a:ext uri="{FF2B5EF4-FFF2-40B4-BE49-F238E27FC236}">
                <a16:creationId xmlns:a16="http://schemas.microsoft.com/office/drawing/2014/main" id="{92403374-FF4C-7E79-8A6E-AD22EDBD8CE5}"/>
              </a:ext>
            </a:extLst>
          </p:cNvPr>
          <p:cNvSpPr/>
          <p:nvPr/>
        </p:nvSpPr>
        <p:spPr>
          <a:xfrm>
            <a:off x="3069772" y="1382485"/>
            <a:ext cx="8349342" cy="3995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aphicFrame>
        <p:nvGraphicFramePr>
          <p:cNvPr id="5" name="Table 4">
            <a:extLst>
              <a:ext uri="{FF2B5EF4-FFF2-40B4-BE49-F238E27FC236}">
                <a16:creationId xmlns:a16="http://schemas.microsoft.com/office/drawing/2014/main" id="{E1001261-288F-C54D-BEAB-DCE91C0D972F}"/>
              </a:ext>
            </a:extLst>
          </p:cNvPr>
          <p:cNvGraphicFramePr>
            <a:graphicFrameLocks noGrp="1"/>
          </p:cNvGraphicFramePr>
          <p:nvPr>
            <p:extLst>
              <p:ext uri="{D42A27DB-BD31-4B8C-83A1-F6EECF244321}">
                <p14:modId xmlns:p14="http://schemas.microsoft.com/office/powerpoint/2010/main" val="212819979"/>
              </p:ext>
            </p:extLst>
          </p:nvPr>
        </p:nvGraphicFramePr>
        <p:xfrm>
          <a:off x="3060564" y="1382485"/>
          <a:ext cx="8358550" cy="4010108"/>
        </p:xfrm>
        <a:graphic>
          <a:graphicData uri="http://schemas.openxmlformats.org/drawingml/2006/table">
            <a:tbl>
              <a:tblPr bandRow="1">
                <a:tableStyleId>{5C22544A-7EE6-4342-B048-85BDC9FD1C3A}</a:tableStyleId>
              </a:tblPr>
              <a:tblGrid>
                <a:gridCol w="2381012">
                  <a:extLst>
                    <a:ext uri="{9D8B030D-6E8A-4147-A177-3AD203B41FA5}">
                      <a16:colId xmlns:a16="http://schemas.microsoft.com/office/drawing/2014/main" val="1795930157"/>
                    </a:ext>
                  </a:extLst>
                </a:gridCol>
                <a:gridCol w="2988769">
                  <a:extLst>
                    <a:ext uri="{9D8B030D-6E8A-4147-A177-3AD203B41FA5}">
                      <a16:colId xmlns:a16="http://schemas.microsoft.com/office/drawing/2014/main" val="2612647098"/>
                    </a:ext>
                  </a:extLst>
                </a:gridCol>
                <a:gridCol w="2988769">
                  <a:extLst>
                    <a:ext uri="{9D8B030D-6E8A-4147-A177-3AD203B41FA5}">
                      <a16:colId xmlns:a16="http://schemas.microsoft.com/office/drawing/2014/main" val="3544909316"/>
                    </a:ext>
                  </a:extLst>
                </a:gridCol>
              </a:tblGrid>
              <a:tr h="1002527">
                <a:tc>
                  <a:txBody>
                    <a:bodyPr/>
                    <a:lstStyle/>
                    <a:p>
                      <a:pPr algn="ctr" fontAlgn="base"/>
                      <a:r>
                        <a:rPr lang="en-US" sz="2400" b="1">
                          <a:solidFill>
                            <a:schemeClr val="tx1">
                              <a:lumMod val="75000"/>
                              <a:lumOff val="25000"/>
                            </a:schemeClr>
                          </a:solidFill>
                          <a:effectLst/>
                          <a:latin typeface="Century Gothic"/>
                        </a:rPr>
                        <a:t>Ground</a:t>
                      </a:r>
                    </a:p>
                    <a:p>
                      <a:pPr lvl="0" algn="ctr">
                        <a:buNone/>
                      </a:pPr>
                      <a:r>
                        <a:rPr lang="en-US" sz="2400" b="1">
                          <a:solidFill>
                            <a:schemeClr val="tx1">
                              <a:lumMod val="75000"/>
                              <a:lumOff val="25000"/>
                            </a:schemeClr>
                          </a:solidFill>
                          <a:effectLst/>
                          <a:latin typeface="Century Gothic"/>
                        </a:rPr>
                        <a:t>Observations</a:t>
                      </a:r>
                    </a:p>
                  </a:txBody>
                  <a:tcPr anchor="ctr">
                    <a:lnL w="12700" cap="flat" cmpd="sng" algn="ctr">
                      <a:solidFill>
                        <a:srgbClr val="50528B"/>
                      </a:solidFill>
                      <a:prstDash val="solid"/>
                      <a:round/>
                      <a:headEnd type="none" w="med" len="med"/>
                      <a:tailEnd type="none" w="med" len="med"/>
                    </a:lnL>
                    <a:lnR w="3175" cap="flat" cmpd="sng" algn="ctr">
                      <a:solidFill>
                        <a:srgbClr val="4D548B"/>
                      </a:solid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59CE9C">
                        <a:alpha val="50196"/>
                      </a:srgbClr>
                    </a:solidFill>
                  </a:tcPr>
                </a:tc>
                <a:tc>
                  <a:txBody>
                    <a:bodyPr/>
                    <a:lstStyle/>
                    <a:p>
                      <a:pPr marL="342900" lvl="0" indent="-342900" fontAlgn="base">
                        <a:buClr>
                          <a:srgbClr val="7F7F7F"/>
                        </a:buClr>
                        <a:buFont typeface="Arial" panose="020B0604020202020204" pitchFamily="34" charset="0"/>
                        <a:buChar char="•"/>
                      </a:pPr>
                      <a:r>
                        <a:rPr lang="en-US" sz="1400" dirty="0">
                          <a:solidFill>
                            <a:schemeClr val="tx1">
                              <a:lumMod val="75000"/>
                              <a:lumOff val="25000"/>
                            </a:schemeClr>
                          </a:solidFill>
                          <a:effectLst/>
                          <a:latin typeface="Century Gothic"/>
                        </a:rPr>
                        <a:t>Glacier sky camera footage</a:t>
                      </a:r>
                      <a:endParaRPr lang="en-US" dirty="0">
                        <a:solidFill>
                          <a:schemeClr val="tx1">
                            <a:lumMod val="75000"/>
                            <a:lumOff val="25000"/>
                          </a:schemeClr>
                        </a:solidFill>
                      </a:endParaRPr>
                    </a:p>
                    <a:p>
                      <a:pPr marL="342900" lvl="0" indent="-342900" fontAlgn="base">
                        <a:buClr>
                          <a:srgbClr val="7F7F7F"/>
                        </a:buClr>
                        <a:buFont typeface="Arial" panose="020B0604020202020204" pitchFamily="34" charset="0"/>
                        <a:buChar char="•"/>
                      </a:pPr>
                      <a:r>
                        <a:rPr lang="en-US" sz="1400" dirty="0">
                          <a:solidFill>
                            <a:schemeClr val="tx1">
                              <a:lumMod val="75000"/>
                              <a:lumOff val="25000"/>
                            </a:schemeClr>
                          </a:solidFill>
                          <a:effectLst/>
                          <a:latin typeface="Century Gothic"/>
                        </a:rPr>
                        <a:t>Light pollution</a:t>
                      </a:r>
                    </a:p>
                  </a:txBody>
                  <a:tcPr marL="137160" marR="137160" marT="137160" marB="137160" anchor="ctr">
                    <a:lnL w="3175" cap="flat" cmpd="sng" algn="ctr">
                      <a:solidFill>
                        <a:srgbClr val="4D548B"/>
                      </a:solidFill>
                      <a:prstDash val="solid"/>
                      <a:round/>
                      <a:headEnd type="none" w="med" len="med"/>
                      <a:tailEnd type="none" w="med" len="med"/>
                    </a:lnL>
                    <a:lnR w="0" cap="flat" cmpd="sng" algn="ctr">
                      <a:no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59CE9C">
                        <a:alpha val="20000"/>
                      </a:srgbClr>
                    </a:solidFill>
                  </a:tcPr>
                </a:tc>
                <a:tc>
                  <a:txBody>
                    <a:bodyPr/>
                    <a:lstStyle/>
                    <a:p>
                      <a:pPr marL="342900" lvl="0" indent="-342900" fontAlgn="base">
                        <a:buClr>
                          <a:srgbClr val="7F7F7F"/>
                        </a:buClr>
                        <a:buFont typeface="Arial" panose="020B0604020202020204" pitchFamily="34" charset="0"/>
                        <a:buChar char="•"/>
                      </a:pPr>
                      <a:r>
                        <a:rPr lang="en-US" sz="1400" dirty="0">
                          <a:solidFill>
                            <a:schemeClr val="tx1">
                              <a:lumMod val="75000"/>
                              <a:lumOff val="25000"/>
                            </a:schemeClr>
                          </a:solidFill>
                          <a:effectLst/>
                          <a:latin typeface="Century Gothic"/>
                        </a:rPr>
                        <a:t>THEMIS access</a:t>
                      </a:r>
                    </a:p>
                    <a:p>
                      <a:pPr marL="342900" lvl="0" indent="-342900" fontAlgn="base">
                        <a:buClr>
                          <a:srgbClr val="7F7F7F"/>
                        </a:buClr>
                        <a:buFont typeface="Arial" panose="020B0604020202020204" pitchFamily="34" charset="0"/>
                        <a:buChar char="•"/>
                      </a:pPr>
                      <a:r>
                        <a:rPr lang="en-US" sz="1400" dirty="0" err="1">
                          <a:solidFill>
                            <a:schemeClr val="tx1">
                              <a:lumMod val="75000"/>
                              <a:lumOff val="25000"/>
                            </a:schemeClr>
                          </a:solidFill>
                          <a:effectLst/>
                          <a:latin typeface="Century Gothic"/>
                        </a:rPr>
                        <a:t>AuroraSaurus</a:t>
                      </a:r>
                      <a:r>
                        <a:rPr lang="en-US" sz="1400" dirty="0">
                          <a:solidFill>
                            <a:schemeClr val="tx1">
                              <a:lumMod val="75000"/>
                              <a:lumOff val="25000"/>
                            </a:schemeClr>
                          </a:solidFill>
                          <a:effectLst/>
                          <a:latin typeface="Century Gothic"/>
                        </a:rPr>
                        <a:t> citizen input </a:t>
                      </a:r>
                    </a:p>
                  </a:txBody>
                  <a:tcPr marL="137160" marR="137160" marT="137160" marB="137160" anchor="ctr">
                    <a:lnL w="0" cap="flat" cmpd="sng" algn="ctr">
                      <a:noFill/>
                      <a:prstDash val="solid"/>
                      <a:round/>
                      <a:headEnd type="none" w="med" len="med"/>
                      <a:tailEnd type="none" w="med" len="med"/>
                    </a:lnL>
                    <a:lnR w="12700" cap="flat" cmpd="sng" algn="ctr">
                      <a:solidFill>
                        <a:srgbClr val="50528B"/>
                      </a:solid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59CE9C">
                        <a:alpha val="20000"/>
                      </a:srgbClr>
                    </a:solidFill>
                  </a:tcPr>
                </a:tc>
                <a:extLst>
                  <a:ext uri="{0D108BD9-81ED-4DB2-BD59-A6C34878D82A}">
                    <a16:rowId xmlns:a16="http://schemas.microsoft.com/office/drawing/2014/main" val="1364621640"/>
                  </a:ext>
                </a:extLst>
              </a:tr>
              <a:tr h="1002527">
                <a:tc>
                  <a:txBody>
                    <a:bodyPr/>
                    <a:lstStyle/>
                    <a:p>
                      <a:pPr algn="ctr" fontAlgn="base"/>
                      <a:r>
                        <a:rPr lang="en-US" sz="2400" b="1">
                          <a:solidFill>
                            <a:schemeClr val="tx1">
                              <a:lumMod val="75000"/>
                              <a:lumOff val="25000"/>
                            </a:schemeClr>
                          </a:solidFill>
                          <a:effectLst/>
                          <a:latin typeface="Century Gothic"/>
                        </a:rPr>
                        <a:t>Remote</a:t>
                      </a:r>
                      <a:endParaRPr lang="en-US" sz="2400">
                        <a:solidFill>
                          <a:schemeClr val="tx1">
                            <a:lumMod val="75000"/>
                            <a:lumOff val="25000"/>
                          </a:schemeClr>
                        </a:solidFill>
                        <a:effectLst/>
                        <a:latin typeface="Century Gothic"/>
                      </a:endParaRPr>
                    </a:p>
                    <a:p>
                      <a:pPr lvl="0" algn="ctr">
                        <a:buNone/>
                      </a:pPr>
                      <a:r>
                        <a:rPr lang="en-US" sz="2400" b="1">
                          <a:solidFill>
                            <a:schemeClr val="tx1">
                              <a:lumMod val="75000"/>
                              <a:lumOff val="25000"/>
                            </a:schemeClr>
                          </a:solidFill>
                          <a:effectLst/>
                          <a:latin typeface="Century Gothic"/>
                        </a:rPr>
                        <a:t>Sensing</a:t>
                      </a:r>
                      <a:endParaRPr lang="en-US" sz="2400">
                        <a:solidFill>
                          <a:schemeClr val="tx1">
                            <a:lumMod val="75000"/>
                            <a:lumOff val="25000"/>
                          </a:schemeClr>
                        </a:solidFill>
                        <a:effectLst/>
                        <a:latin typeface="Century Gothic"/>
                      </a:endParaRPr>
                    </a:p>
                  </a:txBody>
                  <a:tcPr anchor="ctr">
                    <a:lnL w="12700" cap="flat" cmpd="sng" algn="ctr">
                      <a:solidFill>
                        <a:srgbClr val="50528B"/>
                      </a:solidFill>
                      <a:prstDash val="solid"/>
                      <a:round/>
                      <a:headEnd type="none" w="med" len="med"/>
                      <a:tailEnd type="none" w="med" len="med"/>
                    </a:lnL>
                    <a:lnR w="3175" cap="flat" cmpd="sng" algn="ctr">
                      <a:solidFill>
                        <a:srgbClr val="4D548B"/>
                      </a:solid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16A9A1">
                        <a:alpha val="50196"/>
                      </a:srgbClr>
                    </a:solidFill>
                  </a:tcPr>
                </a:tc>
                <a:tc>
                  <a:txBody>
                    <a:bodyPr/>
                    <a:lstStyle/>
                    <a:p>
                      <a:pPr marL="342900" lvl="0" indent="-342900" fontAlgn="base">
                        <a:buClr>
                          <a:srgbClr val="7F7F7F"/>
                        </a:buClr>
                        <a:buFont typeface="Arial" panose="020B0604020202020204" pitchFamily="34" charset="0"/>
                        <a:buChar char="•"/>
                      </a:pPr>
                      <a:r>
                        <a:rPr lang="en-US" sz="1400">
                          <a:solidFill>
                            <a:schemeClr val="tx1">
                              <a:lumMod val="75000"/>
                              <a:lumOff val="25000"/>
                            </a:schemeClr>
                          </a:solidFill>
                          <a:effectLst/>
                          <a:latin typeface="Century Gothic"/>
                        </a:rPr>
                        <a:t>Earth observation data for viewing aurora</a:t>
                      </a:r>
                      <a:endParaRPr lang="en-US">
                        <a:solidFill>
                          <a:schemeClr val="tx1">
                            <a:lumMod val="75000"/>
                            <a:lumOff val="25000"/>
                          </a:schemeClr>
                        </a:solidFill>
                      </a:endParaRPr>
                    </a:p>
                  </a:txBody>
                  <a:tcPr marL="137160" marR="137160" marT="137160" marB="137160" anchor="ctr">
                    <a:lnL w="3175" cap="flat" cmpd="sng" algn="ctr">
                      <a:solidFill>
                        <a:srgbClr val="4D548B"/>
                      </a:solidFill>
                      <a:prstDash val="solid"/>
                      <a:round/>
                      <a:headEnd type="none" w="med" len="med"/>
                      <a:tailEnd type="none" w="med" len="med"/>
                    </a:lnL>
                    <a:lnR w="0" cap="flat" cmpd="sng" algn="ctr">
                      <a:no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16A9A1">
                        <a:alpha val="20000"/>
                      </a:srgbClr>
                    </a:solidFill>
                  </a:tcPr>
                </a:tc>
                <a:tc>
                  <a:txBody>
                    <a:bodyPr/>
                    <a:lstStyle/>
                    <a:p>
                      <a:pPr marL="342900" lvl="0" indent="-342900" fontAlgn="base">
                        <a:buClr>
                          <a:srgbClr val="7F7F7F"/>
                        </a:buClr>
                        <a:buFont typeface="Arial" panose="020B0604020202020204" pitchFamily="34" charset="0"/>
                        <a:buChar char="•"/>
                      </a:pPr>
                      <a:r>
                        <a:rPr lang="en-US" sz="1400" dirty="0">
                          <a:solidFill>
                            <a:schemeClr val="tx1">
                              <a:lumMod val="75000"/>
                              <a:lumOff val="25000"/>
                            </a:schemeClr>
                          </a:solidFill>
                          <a:effectLst/>
                          <a:latin typeface="Century Gothic"/>
                        </a:rPr>
                        <a:t>Satellite orbit crosses parks at same times every day</a:t>
                      </a:r>
                    </a:p>
                  </a:txBody>
                  <a:tcPr marL="137160" marR="137160" marT="137160" marB="137160" anchor="ctr">
                    <a:lnL w="0" cap="flat" cmpd="sng" algn="ctr">
                      <a:noFill/>
                      <a:prstDash val="solid"/>
                      <a:round/>
                      <a:headEnd type="none" w="med" len="med"/>
                      <a:tailEnd type="none" w="med" len="med"/>
                    </a:lnL>
                    <a:lnR w="12700" cap="flat" cmpd="sng" algn="ctr">
                      <a:solidFill>
                        <a:srgbClr val="50528B"/>
                      </a:solid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16A9A1">
                        <a:alpha val="20000"/>
                      </a:srgbClr>
                    </a:solidFill>
                  </a:tcPr>
                </a:tc>
                <a:extLst>
                  <a:ext uri="{0D108BD9-81ED-4DB2-BD59-A6C34878D82A}">
                    <a16:rowId xmlns:a16="http://schemas.microsoft.com/office/drawing/2014/main" val="1696781628"/>
                  </a:ext>
                </a:extLst>
              </a:tr>
              <a:tr h="1002527">
                <a:tc>
                  <a:txBody>
                    <a:bodyPr/>
                    <a:lstStyle/>
                    <a:p>
                      <a:pPr algn="ctr" fontAlgn="base"/>
                      <a:r>
                        <a:rPr lang="en-US" sz="2400" b="1">
                          <a:solidFill>
                            <a:schemeClr val="tx1">
                              <a:lumMod val="75000"/>
                              <a:lumOff val="25000"/>
                            </a:schemeClr>
                          </a:solidFill>
                          <a:effectLst/>
                          <a:latin typeface="Century Gothic"/>
                        </a:rPr>
                        <a:t>Prediction</a:t>
                      </a:r>
                      <a:endParaRPr lang="en-US" sz="2400">
                        <a:solidFill>
                          <a:schemeClr val="tx1">
                            <a:lumMod val="75000"/>
                            <a:lumOff val="25000"/>
                          </a:schemeClr>
                        </a:solidFill>
                        <a:effectLst/>
                        <a:latin typeface="Century Gothic"/>
                      </a:endParaRPr>
                    </a:p>
                    <a:p>
                      <a:pPr lvl="0" algn="ctr">
                        <a:buNone/>
                      </a:pPr>
                      <a:r>
                        <a:rPr lang="en-US" sz="2400" b="1">
                          <a:solidFill>
                            <a:schemeClr val="tx1">
                              <a:lumMod val="75000"/>
                              <a:lumOff val="25000"/>
                            </a:schemeClr>
                          </a:solidFill>
                          <a:effectLst/>
                          <a:latin typeface="Century Gothic"/>
                        </a:rPr>
                        <a:t>Models</a:t>
                      </a:r>
                      <a:endParaRPr lang="en-US" sz="2400">
                        <a:solidFill>
                          <a:schemeClr val="tx1">
                            <a:lumMod val="75000"/>
                            <a:lumOff val="25000"/>
                          </a:schemeClr>
                        </a:solidFill>
                        <a:effectLst/>
                        <a:latin typeface="Century Gothic"/>
                      </a:endParaRPr>
                    </a:p>
                  </a:txBody>
                  <a:tcPr anchor="ctr">
                    <a:lnL w="12700" cap="flat" cmpd="sng" algn="ctr">
                      <a:solidFill>
                        <a:srgbClr val="50528B"/>
                      </a:solidFill>
                      <a:prstDash val="solid"/>
                      <a:round/>
                      <a:headEnd type="none" w="med" len="med"/>
                      <a:tailEnd type="none" w="med" len="med"/>
                    </a:lnL>
                    <a:lnR w="3175" cap="flat" cmpd="sng" algn="ctr">
                      <a:solidFill>
                        <a:srgbClr val="4D548B"/>
                      </a:solid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3582AE">
                        <a:alpha val="50196"/>
                      </a:srgbClr>
                    </a:solidFill>
                  </a:tcPr>
                </a:tc>
                <a:tc>
                  <a:txBody>
                    <a:bodyPr/>
                    <a:lstStyle/>
                    <a:p>
                      <a:pPr marL="342900" lvl="0" indent="-342900" fontAlgn="base">
                        <a:buClr>
                          <a:srgbClr val="7F7F7F"/>
                        </a:buClr>
                        <a:buFont typeface="Arial" panose="020B0604020202020204" pitchFamily="34" charset="0"/>
                        <a:buChar char="•"/>
                      </a:pPr>
                      <a:r>
                        <a:rPr lang="en-US" sz="1400" dirty="0">
                          <a:solidFill>
                            <a:schemeClr val="tx1">
                              <a:lumMod val="75000"/>
                              <a:lumOff val="25000"/>
                            </a:schemeClr>
                          </a:solidFill>
                          <a:effectLst/>
                          <a:latin typeface="Century Gothic"/>
                        </a:rPr>
                        <a:t>Public access to data</a:t>
                      </a:r>
                    </a:p>
                    <a:p>
                      <a:pPr marL="342900" marR="0" lvl="0" indent="-342900" algn="l" defTabSz="914400" rtl="0" eaLnBrk="1" fontAlgn="base" latinLnBrk="0" hangingPunct="1">
                        <a:lnSpc>
                          <a:spcPct val="100000"/>
                        </a:lnSpc>
                        <a:spcBef>
                          <a:spcPts val="0"/>
                        </a:spcBef>
                        <a:spcAft>
                          <a:spcPts val="0"/>
                        </a:spcAft>
                        <a:buClr>
                          <a:srgbClr val="7F7F7F"/>
                        </a:buClr>
                        <a:buSzTx/>
                        <a:buFont typeface="Arial" panose="020B0604020202020204" pitchFamily="34" charset="0"/>
                        <a:buChar char="•"/>
                        <a:tabLst/>
                        <a:defRPr/>
                      </a:pPr>
                      <a:r>
                        <a:rPr lang="en-US" sz="1400" dirty="0" err="1">
                          <a:solidFill>
                            <a:schemeClr val="tx1">
                              <a:lumMod val="75000"/>
                              <a:lumOff val="25000"/>
                            </a:schemeClr>
                          </a:solidFill>
                          <a:effectLst/>
                          <a:latin typeface="Century Gothic"/>
                        </a:rPr>
                        <a:t>Kp</a:t>
                      </a:r>
                      <a:r>
                        <a:rPr lang="en-US" sz="1400" dirty="0">
                          <a:solidFill>
                            <a:schemeClr val="tx1">
                              <a:lumMod val="75000"/>
                              <a:lumOff val="25000"/>
                            </a:schemeClr>
                          </a:solidFill>
                          <a:effectLst/>
                          <a:latin typeface="Century Gothic"/>
                        </a:rPr>
                        <a:t> data organization</a:t>
                      </a:r>
                    </a:p>
                  </a:txBody>
                  <a:tcPr marL="137160" marR="137160" marT="137160" marB="137160" anchor="ctr">
                    <a:lnL w="3175" cap="flat" cmpd="sng" algn="ctr">
                      <a:solidFill>
                        <a:srgbClr val="4D548B"/>
                      </a:solidFill>
                      <a:prstDash val="solid"/>
                      <a:round/>
                      <a:headEnd type="none" w="med" len="med"/>
                      <a:tailEnd type="none" w="med" len="med"/>
                    </a:lnL>
                    <a:lnR w="0" cap="flat" cmpd="sng" algn="ctr">
                      <a:no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3582AE">
                        <a:alpha val="20000"/>
                      </a:srgbClr>
                    </a:solidFill>
                  </a:tcPr>
                </a:tc>
                <a:tc>
                  <a:txBody>
                    <a:bodyPr/>
                    <a:lstStyle/>
                    <a:p>
                      <a:pPr marL="342900" marR="0" lvl="0" indent="-342900" algn="l" defTabSz="914400" rtl="0" eaLnBrk="1" fontAlgn="base" latinLnBrk="0" hangingPunct="1">
                        <a:lnSpc>
                          <a:spcPct val="100000"/>
                        </a:lnSpc>
                        <a:spcBef>
                          <a:spcPts val="0"/>
                        </a:spcBef>
                        <a:spcAft>
                          <a:spcPts val="0"/>
                        </a:spcAft>
                        <a:buClr>
                          <a:srgbClr val="7F7F7F"/>
                        </a:buClr>
                        <a:buSzTx/>
                        <a:buFont typeface="Arial" panose="020B0604020202020204" pitchFamily="34" charset="0"/>
                        <a:buChar char="•"/>
                        <a:tabLst/>
                        <a:defRPr/>
                      </a:pPr>
                      <a:r>
                        <a:rPr lang="en-US" sz="1400" dirty="0">
                          <a:solidFill>
                            <a:schemeClr val="tx1">
                              <a:lumMod val="75000"/>
                              <a:lumOff val="25000"/>
                            </a:schemeClr>
                          </a:solidFill>
                          <a:effectLst/>
                          <a:latin typeface="Century Gothic"/>
                        </a:rPr>
                        <a:t>AE forecast is only 1-hour ahead </a:t>
                      </a:r>
                    </a:p>
                  </a:txBody>
                  <a:tcPr marL="137160" marR="137160" marT="137160" marB="137160" anchor="ctr">
                    <a:lnL w="0" cap="flat" cmpd="sng" algn="ctr">
                      <a:noFill/>
                      <a:prstDash val="solid"/>
                      <a:round/>
                      <a:headEnd type="none" w="med" len="med"/>
                      <a:tailEnd type="none" w="med" len="med"/>
                    </a:lnL>
                    <a:lnR w="12700" cap="flat" cmpd="sng" algn="ctr">
                      <a:solidFill>
                        <a:srgbClr val="50528B"/>
                      </a:solid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3582AE">
                        <a:alpha val="20000"/>
                      </a:srgbClr>
                    </a:solidFill>
                  </a:tcPr>
                </a:tc>
                <a:extLst>
                  <a:ext uri="{0D108BD9-81ED-4DB2-BD59-A6C34878D82A}">
                    <a16:rowId xmlns:a16="http://schemas.microsoft.com/office/drawing/2014/main" val="2110683808"/>
                  </a:ext>
                </a:extLst>
              </a:tr>
              <a:tr h="1002527">
                <a:tc>
                  <a:txBody>
                    <a:bodyPr/>
                    <a:lstStyle/>
                    <a:p>
                      <a:pPr algn="ctr" fontAlgn="base"/>
                      <a:r>
                        <a:rPr lang="en-US" sz="2400" b="1">
                          <a:solidFill>
                            <a:schemeClr val="tx1">
                              <a:lumMod val="75000"/>
                              <a:lumOff val="25000"/>
                            </a:schemeClr>
                          </a:solidFill>
                          <a:effectLst/>
                          <a:latin typeface="Century Gothic"/>
                        </a:rPr>
                        <a:t>Study Area</a:t>
                      </a:r>
                      <a:endParaRPr lang="en-US" sz="2400">
                        <a:solidFill>
                          <a:schemeClr val="tx1">
                            <a:lumMod val="75000"/>
                            <a:lumOff val="25000"/>
                          </a:schemeClr>
                        </a:solidFill>
                        <a:effectLst/>
                        <a:latin typeface="Century Gothic"/>
                      </a:endParaRPr>
                    </a:p>
                  </a:txBody>
                  <a:tcPr anchor="ctr">
                    <a:lnL w="12700" cap="flat" cmpd="sng" algn="ctr">
                      <a:solidFill>
                        <a:srgbClr val="50528B"/>
                      </a:solidFill>
                      <a:prstDash val="solid"/>
                      <a:round/>
                      <a:headEnd type="none" w="med" len="med"/>
                      <a:tailEnd type="none" w="med" len="med"/>
                    </a:lnL>
                    <a:lnR w="3175" cap="flat" cmpd="sng" algn="ctr">
                      <a:solidFill>
                        <a:srgbClr val="4D548B"/>
                      </a:solid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4D548B">
                        <a:alpha val="50196"/>
                      </a:srgbClr>
                    </a:solidFill>
                  </a:tcPr>
                </a:tc>
                <a:tc>
                  <a:txBody>
                    <a:bodyPr/>
                    <a:lstStyle/>
                    <a:p>
                      <a:pPr marL="342900" lvl="0" indent="-342900" fontAlgn="base">
                        <a:buClr>
                          <a:srgbClr val="7F7F7F"/>
                        </a:buClr>
                        <a:buFont typeface="Arial" panose="020B0604020202020204" pitchFamily="34" charset="0"/>
                        <a:buChar char="•"/>
                      </a:pPr>
                      <a:r>
                        <a:rPr lang="en-US" sz="1400" dirty="0">
                          <a:solidFill>
                            <a:schemeClr val="tx1">
                              <a:lumMod val="75000"/>
                              <a:lumOff val="25000"/>
                            </a:schemeClr>
                          </a:solidFill>
                          <a:effectLst/>
                          <a:latin typeface="Century Gothic"/>
                        </a:rPr>
                        <a:t>Auroral oval latitude</a:t>
                      </a:r>
                    </a:p>
                    <a:p>
                      <a:pPr marL="342900" lvl="0" indent="-342900" fontAlgn="base">
                        <a:buClr>
                          <a:srgbClr val="7F7F7F"/>
                        </a:buClr>
                        <a:buFont typeface="Arial" panose="020B0604020202020204" pitchFamily="34" charset="0"/>
                        <a:buChar char="•"/>
                      </a:pPr>
                      <a:r>
                        <a:rPr lang="en-US" sz="1400" dirty="0">
                          <a:solidFill>
                            <a:schemeClr val="tx1">
                              <a:lumMod val="75000"/>
                              <a:lumOff val="25000"/>
                            </a:schemeClr>
                          </a:solidFill>
                          <a:effectLst/>
                          <a:latin typeface="Century Gothic"/>
                        </a:rPr>
                        <a:t>Study period</a:t>
                      </a:r>
                    </a:p>
                  </a:txBody>
                  <a:tcPr marL="137160" marR="137160" marT="137160" marB="137160" anchor="ctr">
                    <a:lnL w="3175" cap="flat" cmpd="sng" algn="ctr">
                      <a:solidFill>
                        <a:srgbClr val="4D548B"/>
                      </a:solidFill>
                      <a:prstDash val="solid"/>
                      <a:round/>
                      <a:headEnd type="none" w="med" len="med"/>
                      <a:tailEnd type="none" w="med" len="med"/>
                    </a:lnL>
                    <a:lnR w="0" cap="flat" cmpd="sng" algn="ctr">
                      <a:no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4D548B">
                        <a:alpha val="20000"/>
                      </a:srgbClr>
                    </a:solidFill>
                  </a:tcPr>
                </a:tc>
                <a:tc>
                  <a:txBody>
                    <a:bodyPr/>
                    <a:lstStyle/>
                    <a:p>
                      <a:pPr marL="342900" lvl="0" indent="-342900" fontAlgn="base">
                        <a:buClr>
                          <a:srgbClr val="7F7F7F"/>
                        </a:buClr>
                        <a:buFont typeface="Arial" panose="020B0604020202020204" pitchFamily="34" charset="0"/>
                        <a:buChar char="•"/>
                      </a:pPr>
                      <a:r>
                        <a:rPr lang="en-US" sz="1400" dirty="0">
                          <a:solidFill>
                            <a:schemeClr val="tx1">
                              <a:lumMod val="75000"/>
                              <a:lumOff val="25000"/>
                            </a:schemeClr>
                          </a:solidFill>
                          <a:effectLst/>
                          <a:latin typeface="Century Gothic"/>
                        </a:rPr>
                        <a:t>Parks outside of polar regions</a:t>
                      </a:r>
                    </a:p>
                  </a:txBody>
                  <a:tcPr marL="137160" marR="137160" marT="137160" marB="137160" anchor="ctr">
                    <a:lnL w="0" cap="flat" cmpd="sng" algn="ctr">
                      <a:noFill/>
                      <a:prstDash val="solid"/>
                      <a:round/>
                      <a:headEnd type="none" w="med" len="med"/>
                      <a:tailEnd type="none" w="med" len="med"/>
                    </a:lnL>
                    <a:lnR w="12700" cap="flat" cmpd="sng" algn="ctr">
                      <a:solidFill>
                        <a:srgbClr val="50528B"/>
                      </a:solidFill>
                      <a:prstDash val="solid"/>
                      <a:round/>
                      <a:headEnd type="none" w="med" len="med"/>
                      <a:tailEnd type="none" w="med" len="med"/>
                    </a:lnR>
                    <a:lnT w="11582" cap="flat" cmpd="sng" algn="ctr">
                      <a:solidFill>
                        <a:srgbClr val="50528B"/>
                      </a:solidFill>
                      <a:prstDash val="solid"/>
                      <a:round/>
                      <a:headEnd type="none" w="med" len="med"/>
                      <a:tailEnd type="none" w="med" len="med"/>
                    </a:lnT>
                    <a:lnB w="11582" cap="flat" cmpd="sng" algn="ctr">
                      <a:solidFill>
                        <a:srgbClr val="50528B"/>
                      </a:solidFill>
                      <a:prstDash val="solid"/>
                      <a:round/>
                      <a:headEnd type="none" w="med" len="med"/>
                      <a:tailEnd type="none" w="med" len="med"/>
                    </a:lnB>
                    <a:solidFill>
                      <a:srgbClr val="4D548B">
                        <a:alpha val="20000"/>
                      </a:srgbClr>
                    </a:solidFill>
                  </a:tcPr>
                </a:tc>
                <a:extLst>
                  <a:ext uri="{0D108BD9-81ED-4DB2-BD59-A6C34878D82A}">
                    <a16:rowId xmlns:a16="http://schemas.microsoft.com/office/drawing/2014/main" val="192111282"/>
                  </a:ext>
                </a:extLst>
              </a:tr>
            </a:tbl>
          </a:graphicData>
        </a:graphic>
      </p:graphicFrame>
    </p:spTree>
    <p:extLst>
      <p:ext uri="{BB962C8B-B14F-4D97-AF65-F5344CB8AC3E}">
        <p14:creationId xmlns:p14="http://schemas.microsoft.com/office/powerpoint/2010/main" val="1348957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8938-46F4-0892-5ACD-D85E7E3BA62E}"/>
              </a:ext>
            </a:extLst>
          </p:cNvPr>
          <p:cNvSpPr>
            <a:spLocks noGrp="1"/>
          </p:cNvSpPr>
          <p:nvPr>
            <p:ph type="title"/>
          </p:nvPr>
        </p:nvSpPr>
        <p:spPr/>
        <p:txBody>
          <a:bodyPr>
            <a:normAutofit fontScale="90000"/>
          </a:bodyPr>
          <a:lstStyle/>
          <a:p>
            <a:r>
              <a:rPr lang="en-US"/>
              <a:t>Conclusions</a:t>
            </a:r>
          </a:p>
        </p:txBody>
      </p:sp>
      <p:sp>
        <p:nvSpPr>
          <p:cNvPr id="31" name="Rectangle 30">
            <a:extLst>
              <a:ext uri="{FF2B5EF4-FFF2-40B4-BE49-F238E27FC236}">
                <a16:creationId xmlns:a16="http://schemas.microsoft.com/office/drawing/2014/main" id="{92B8970F-DDBC-0B1C-C866-5FF302827C33}"/>
              </a:ext>
            </a:extLst>
          </p:cNvPr>
          <p:cNvSpPr/>
          <p:nvPr/>
        </p:nvSpPr>
        <p:spPr>
          <a:xfrm>
            <a:off x="5611842" y="1367757"/>
            <a:ext cx="3158394" cy="2168527"/>
          </a:xfrm>
          <a:prstGeom prst="rect">
            <a:avLst/>
          </a:prstGeom>
          <a:solidFill>
            <a:srgbClr val="3582A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rPr>
              <a:t>The NPS can use the AE index over the </a:t>
            </a:r>
            <a:r>
              <a:rPr lang="en-US" sz="2000" dirty="0" err="1">
                <a:latin typeface="Century Gothic"/>
              </a:rPr>
              <a:t>Kp</a:t>
            </a:r>
            <a:r>
              <a:rPr lang="en-US" sz="2000" dirty="0">
                <a:latin typeface="Century Gothic"/>
              </a:rPr>
              <a:t> index for short term predictions of aurora occurrences</a:t>
            </a:r>
          </a:p>
        </p:txBody>
      </p:sp>
      <p:sp>
        <p:nvSpPr>
          <p:cNvPr id="32" name="Rectangle 31">
            <a:extLst>
              <a:ext uri="{FF2B5EF4-FFF2-40B4-BE49-F238E27FC236}">
                <a16:creationId xmlns:a16="http://schemas.microsoft.com/office/drawing/2014/main" id="{CA7F6035-269F-DEDC-576C-7F1E7388EFF0}"/>
              </a:ext>
            </a:extLst>
          </p:cNvPr>
          <p:cNvSpPr/>
          <p:nvPr/>
        </p:nvSpPr>
        <p:spPr>
          <a:xfrm>
            <a:off x="8907710" y="1367758"/>
            <a:ext cx="3018026" cy="2168526"/>
          </a:xfrm>
          <a:prstGeom prst="rect">
            <a:avLst/>
          </a:prstGeom>
          <a:solidFill>
            <a:srgbClr val="16A9A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rPr>
              <a:t>VIIRS more accurately assesses the aurora over parks in polar regions</a:t>
            </a:r>
          </a:p>
        </p:txBody>
      </p:sp>
      <p:sp>
        <p:nvSpPr>
          <p:cNvPr id="33" name="Rectangle 32">
            <a:extLst>
              <a:ext uri="{FF2B5EF4-FFF2-40B4-BE49-F238E27FC236}">
                <a16:creationId xmlns:a16="http://schemas.microsoft.com/office/drawing/2014/main" id="{B1BFEE04-89A9-36E9-483D-D6BC3B4FB88C}"/>
              </a:ext>
            </a:extLst>
          </p:cNvPr>
          <p:cNvSpPr/>
          <p:nvPr/>
        </p:nvSpPr>
        <p:spPr>
          <a:xfrm>
            <a:off x="5611842" y="3885530"/>
            <a:ext cx="3158395" cy="1978027"/>
          </a:xfrm>
          <a:prstGeom prst="rect">
            <a:avLst/>
          </a:prstGeom>
          <a:solidFill>
            <a:srgbClr val="16A9A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OVATION Prime is a valid prediction model for aurora</a:t>
            </a:r>
          </a:p>
        </p:txBody>
      </p:sp>
      <p:sp>
        <p:nvSpPr>
          <p:cNvPr id="34" name="Rectangle 33">
            <a:extLst>
              <a:ext uri="{FF2B5EF4-FFF2-40B4-BE49-F238E27FC236}">
                <a16:creationId xmlns:a16="http://schemas.microsoft.com/office/drawing/2014/main" id="{0D757E21-E57C-90F2-D1F8-DEDEEA38F4A4}"/>
              </a:ext>
            </a:extLst>
          </p:cNvPr>
          <p:cNvSpPr/>
          <p:nvPr/>
        </p:nvSpPr>
        <p:spPr>
          <a:xfrm>
            <a:off x="8907710" y="3865478"/>
            <a:ext cx="3018026" cy="1998079"/>
          </a:xfrm>
          <a:prstGeom prst="rect">
            <a:avLst/>
          </a:prstGeom>
          <a:solidFill>
            <a:srgbClr val="3582A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Using AE index and VIIRS data to predict aurora is feasible with certain limitations</a:t>
            </a:r>
          </a:p>
        </p:txBody>
      </p:sp>
      <p:pic>
        <p:nvPicPr>
          <p:cNvPr id="3" name="Picture 2" descr="A view of the northern lights from space&#10;&#10;Description automatically generated">
            <a:extLst>
              <a:ext uri="{FF2B5EF4-FFF2-40B4-BE49-F238E27FC236}">
                <a16:creationId xmlns:a16="http://schemas.microsoft.com/office/drawing/2014/main" id="{517EAF95-C41A-CA34-CF0F-975EB824BE5D}"/>
              </a:ext>
            </a:extLst>
          </p:cNvPr>
          <p:cNvPicPr>
            <a:picLocks noChangeAspect="1"/>
          </p:cNvPicPr>
          <p:nvPr/>
        </p:nvPicPr>
        <p:blipFill>
          <a:blip r:embed="rId3"/>
          <a:stretch>
            <a:fillRect/>
          </a:stretch>
        </p:blipFill>
        <p:spPr>
          <a:xfrm>
            <a:off x="506895" y="1590341"/>
            <a:ext cx="4762500" cy="4127587"/>
          </a:xfrm>
          <a:prstGeom prst="rect">
            <a:avLst/>
          </a:prstGeom>
        </p:spPr>
      </p:pic>
      <p:sp>
        <p:nvSpPr>
          <p:cNvPr id="4" name="Text Placeholder 5">
            <a:extLst>
              <a:ext uri="{FF2B5EF4-FFF2-40B4-BE49-F238E27FC236}">
                <a16:creationId xmlns:a16="http://schemas.microsoft.com/office/drawing/2014/main" id="{010EBA03-1D86-F4BE-329B-BEF2582655F9}"/>
              </a:ext>
            </a:extLst>
          </p:cNvPr>
          <p:cNvSpPr txBox="1">
            <a:spLocks/>
          </p:cNvSpPr>
          <p:nvPr/>
        </p:nvSpPr>
        <p:spPr>
          <a:xfrm>
            <a:off x="0" y="6619280"/>
            <a:ext cx="3305060" cy="2616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mn-lt"/>
                <a:cs typeface="+mn-lt"/>
              </a:rPr>
              <a:t>Image Credit: International Space Station </a:t>
            </a:r>
            <a:endParaRPr lang="en-US" sz="1100">
              <a:solidFill>
                <a:schemeClr val="tx1">
                  <a:lumMod val="75000"/>
                  <a:lumOff val="25000"/>
                </a:schemeClr>
              </a:solidFill>
              <a:latin typeface="Century Gothic"/>
            </a:endParaRPr>
          </a:p>
        </p:txBody>
      </p:sp>
    </p:spTree>
    <p:extLst>
      <p:ext uri="{BB962C8B-B14F-4D97-AF65-F5344CB8AC3E}">
        <p14:creationId xmlns:p14="http://schemas.microsoft.com/office/powerpoint/2010/main" val="4198838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508FB-9526-24E1-9D9A-A0EAD7515391}"/>
              </a:ext>
            </a:extLst>
          </p:cNvPr>
          <p:cNvSpPr>
            <a:spLocks noGrp="1"/>
          </p:cNvSpPr>
          <p:nvPr>
            <p:ph type="title"/>
          </p:nvPr>
        </p:nvSpPr>
        <p:spPr/>
        <p:txBody>
          <a:bodyPr>
            <a:normAutofit fontScale="90000"/>
          </a:bodyPr>
          <a:lstStyle/>
          <a:p>
            <a:r>
              <a:rPr lang="en-US" dirty="0"/>
              <a:t>Feasibility &amp; Partner Implementation</a:t>
            </a:r>
          </a:p>
        </p:txBody>
      </p:sp>
      <p:graphicFrame>
        <p:nvGraphicFramePr>
          <p:cNvPr id="7" name="Diagram 6">
            <a:extLst>
              <a:ext uri="{FF2B5EF4-FFF2-40B4-BE49-F238E27FC236}">
                <a16:creationId xmlns:a16="http://schemas.microsoft.com/office/drawing/2014/main" id="{A1069E2A-CF0E-ADE5-546B-4D0B514139C3}"/>
              </a:ext>
            </a:extLst>
          </p:cNvPr>
          <p:cNvGraphicFramePr/>
          <p:nvPr>
            <p:extLst>
              <p:ext uri="{D42A27DB-BD31-4B8C-83A1-F6EECF244321}">
                <p14:modId xmlns:p14="http://schemas.microsoft.com/office/powerpoint/2010/main" val="2645017928"/>
              </p:ext>
            </p:extLst>
          </p:nvPr>
        </p:nvGraphicFramePr>
        <p:xfrm>
          <a:off x="1044387" y="1311522"/>
          <a:ext cx="10103225" cy="4897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453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BD79759-32A6-0E08-14BE-308C9D1626F6}"/>
              </a:ext>
            </a:extLst>
          </p:cNvPr>
          <p:cNvSpPr txBox="1">
            <a:spLocks/>
          </p:cNvSpPr>
          <p:nvPr/>
        </p:nvSpPr>
        <p:spPr>
          <a:xfrm>
            <a:off x="190500" y="1032892"/>
            <a:ext cx="10713892" cy="5086778"/>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5372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5372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5372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5372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a:t>Project Partners</a:t>
            </a:r>
            <a:endParaRPr lang="en-US" sz="2600"/>
          </a:p>
          <a:p>
            <a:pPr marL="1028700" lvl="1" indent="-342900">
              <a:buClr>
                <a:schemeClr val="bg1">
                  <a:lumMod val="50000"/>
                </a:schemeClr>
              </a:buClr>
            </a:pPr>
            <a:r>
              <a:rPr lang="en-US" sz="2000"/>
              <a:t>Debby Smith (Glacier National Park)</a:t>
            </a:r>
          </a:p>
          <a:p>
            <a:pPr marL="1028700" lvl="1" indent="-342900">
              <a:buClr>
                <a:schemeClr val="bg1">
                  <a:lumMod val="50000"/>
                </a:schemeClr>
              </a:buClr>
            </a:pPr>
            <a:r>
              <a:rPr lang="en-US" sz="2000"/>
              <a:t>Sharolyn Anderson (Natural Sounds and Night Skies Division)</a:t>
            </a:r>
          </a:p>
          <a:p>
            <a:pPr marL="1028700" lvl="1" indent="-342900">
              <a:buClr>
                <a:schemeClr val="bg1">
                  <a:lumMod val="50000"/>
                </a:schemeClr>
              </a:buClr>
            </a:pPr>
            <a:r>
              <a:rPr lang="en-US" sz="2000"/>
              <a:t>Tim Connors (Intermountain Regional Office)</a:t>
            </a:r>
          </a:p>
          <a:p>
            <a:pPr marL="1028700" lvl="1" indent="-342900">
              <a:buClr>
                <a:schemeClr val="bg1">
                  <a:lumMod val="50000"/>
                </a:schemeClr>
              </a:buClr>
            </a:pPr>
            <a:r>
              <a:rPr lang="en-US" sz="2000"/>
              <a:t>Mark Biel (Glacier National Park)</a:t>
            </a:r>
          </a:p>
          <a:p>
            <a:pPr marL="1028700" lvl="1" indent="-342900">
              <a:buClr>
                <a:schemeClr val="bg1">
                  <a:lumMod val="50000"/>
                </a:schemeClr>
              </a:buClr>
            </a:pPr>
            <a:r>
              <a:rPr lang="en-US" sz="2000"/>
              <a:t>Phil Wilson (Glacier National Park)</a:t>
            </a:r>
          </a:p>
          <a:p>
            <a:r>
              <a:rPr lang="en-US" sz="2600" b="1"/>
              <a:t>Science Advisors</a:t>
            </a:r>
            <a:endParaRPr lang="en-US" sz="2600"/>
          </a:p>
          <a:p>
            <a:pPr marL="1028700" lvl="1" indent="-342900">
              <a:buClr>
                <a:schemeClr val="bg1">
                  <a:lumMod val="50000"/>
                </a:schemeClr>
              </a:buClr>
            </a:pPr>
            <a:r>
              <a:rPr lang="en-US" sz="2000"/>
              <a:t>Xia Cai (NASA Langley Research Center)</a:t>
            </a:r>
          </a:p>
          <a:p>
            <a:pPr marL="1028700" lvl="1" indent="-342900">
              <a:buClr>
                <a:schemeClr val="bg1">
                  <a:lumMod val="50000"/>
                </a:schemeClr>
              </a:buClr>
            </a:pPr>
            <a:r>
              <a:rPr lang="en-US" sz="2000"/>
              <a:t>Yihua Zheng (NASA Goddard Space Flight Center, Community Coordinated Modeling Center)</a:t>
            </a:r>
          </a:p>
          <a:p>
            <a:pPr marL="1028700" lvl="1" indent="-342900">
              <a:buClr>
                <a:schemeClr val="bg1">
                  <a:lumMod val="50000"/>
                </a:schemeClr>
              </a:buClr>
            </a:pPr>
            <a:r>
              <a:rPr lang="en-US" sz="2000"/>
              <a:t>Jamie Favors (NASA Headquarters)</a:t>
            </a:r>
          </a:p>
          <a:p>
            <a:pPr marL="1028700" lvl="1" indent="-342900">
              <a:buClr>
                <a:schemeClr val="bg1">
                  <a:lumMod val="50000"/>
                </a:schemeClr>
              </a:buClr>
            </a:pPr>
            <a:r>
              <a:rPr lang="en-US" sz="2000">
                <a:latin typeface="Century Gothic"/>
              </a:rPr>
              <a:t>Lisa Winters (NASA Headquarters)</a:t>
            </a:r>
          </a:p>
          <a:p>
            <a:r>
              <a:rPr lang="en-US" sz="2600" b="1">
                <a:latin typeface="Century Gothic"/>
              </a:rPr>
              <a:t>Leads</a:t>
            </a:r>
            <a:endParaRPr lang="en-US" sz="2600"/>
          </a:p>
          <a:p>
            <a:pPr marL="971550" lvl="1" indent="-285750">
              <a:buClr>
                <a:schemeClr val="bg1">
                  <a:lumMod val="50000"/>
                </a:schemeClr>
              </a:buClr>
            </a:pPr>
            <a:r>
              <a:rPr lang="en-US" sz="2200"/>
              <a:t>Marisa Smedsrud (Project Coordination Fellow, Virginia – Langley)</a:t>
            </a:r>
          </a:p>
          <a:p>
            <a:pPr marL="971550" lvl="1" indent="-285750">
              <a:buClr>
                <a:schemeClr val="bg1">
                  <a:lumMod val="50000"/>
                </a:schemeClr>
              </a:buClr>
            </a:pPr>
            <a:r>
              <a:rPr lang="en-US" sz="2200"/>
              <a:t>Laramie Plott (Senior Fellow, Virginia – Langley)</a:t>
            </a:r>
          </a:p>
        </p:txBody>
      </p:sp>
    </p:spTree>
    <p:extLst>
      <p:ext uri="{BB962C8B-B14F-4D97-AF65-F5344CB8AC3E}">
        <p14:creationId xmlns:p14="http://schemas.microsoft.com/office/powerpoint/2010/main" val="315964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76B16-3511-3F86-B71B-12B7C52EC9FA}"/>
              </a:ext>
            </a:extLst>
          </p:cNvPr>
          <p:cNvSpPr>
            <a:spLocks noGrp="1"/>
          </p:cNvSpPr>
          <p:nvPr>
            <p:ph type="title"/>
          </p:nvPr>
        </p:nvSpPr>
        <p:spPr/>
        <p:txBody>
          <a:bodyPr>
            <a:normAutofit fontScale="90000"/>
          </a:bodyPr>
          <a:lstStyle/>
          <a:p>
            <a:r>
              <a:rPr lang="en-US"/>
              <a:t>What is Aurora?</a:t>
            </a:r>
          </a:p>
        </p:txBody>
      </p:sp>
      <p:pic>
        <p:nvPicPr>
          <p:cNvPr id="3" name="Picture 2">
            <a:extLst>
              <a:ext uri="{FF2B5EF4-FFF2-40B4-BE49-F238E27FC236}">
                <a16:creationId xmlns:a16="http://schemas.microsoft.com/office/drawing/2014/main" id="{6A1A0185-405E-765F-AF42-EE2B35A90E64}"/>
              </a:ext>
            </a:extLst>
          </p:cNvPr>
          <p:cNvPicPr>
            <a:picLocks noChangeAspect="1"/>
          </p:cNvPicPr>
          <p:nvPr/>
        </p:nvPicPr>
        <p:blipFill>
          <a:blip r:embed="rId3"/>
          <a:stretch>
            <a:fillRect/>
          </a:stretch>
        </p:blipFill>
        <p:spPr>
          <a:xfrm>
            <a:off x="759606" y="1411353"/>
            <a:ext cx="10672788" cy="4777208"/>
          </a:xfrm>
          <a:prstGeom prst="rect">
            <a:avLst/>
          </a:prstGeom>
        </p:spPr>
      </p:pic>
      <p:sp>
        <p:nvSpPr>
          <p:cNvPr id="4" name="TextBox 3">
            <a:extLst>
              <a:ext uri="{FF2B5EF4-FFF2-40B4-BE49-F238E27FC236}">
                <a16:creationId xmlns:a16="http://schemas.microsoft.com/office/drawing/2014/main" id="{C7D04182-8D28-CDF1-BEBE-DBD32ADAD956}"/>
              </a:ext>
            </a:extLst>
          </p:cNvPr>
          <p:cNvSpPr txBox="1"/>
          <p:nvPr/>
        </p:nvSpPr>
        <p:spPr>
          <a:xfrm>
            <a:off x="4200" y="6579767"/>
            <a:ext cx="30842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 NASA GSVS</a:t>
            </a:r>
            <a:endParaRPr lang="en-US" sz="1200" i="1" dirty="0">
              <a:solidFill>
                <a:schemeClr val="tx1">
                  <a:lumMod val="75000"/>
                  <a:lumOff val="25000"/>
                </a:schemeClr>
              </a:solidFill>
              <a:latin typeface="Century Gothic"/>
              <a:ea typeface="Calibri"/>
              <a:cs typeface="Calibri"/>
            </a:endParaRPr>
          </a:p>
        </p:txBody>
      </p:sp>
    </p:spTree>
    <p:extLst>
      <p:ext uri="{BB962C8B-B14F-4D97-AF65-F5344CB8AC3E}">
        <p14:creationId xmlns:p14="http://schemas.microsoft.com/office/powerpoint/2010/main" val="2634679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D04182-8D28-CDF1-BEBE-DBD32ADAD956}"/>
              </a:ext>
            </a:extLst>
          </p:cNvPr>
          <p:cNvSpPr txBox="1"/>
          <p:nvPr/>
        </p:nvSpPr>
        <p:spPr>
          <a:xfrm>
            <a:off x="4200" y="6579767"/>
            <a:ext cx="30842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 NOAA</a:t>
            </a:r>
            <a:endParaRPr lang="en-US" sz="1200" i="1" dirty="0">
              <a:solidFill>
                <a:schemeClr val="tx1">
                  <a:lumMod val="75000"/>
                  <a:lumOff val="25000"/>
                </a:schemeClr>
              </a:solidFill>
              <a:latin typeface="Century Gothic"/>
              <a:ea typeface="Calibri"/>
              <a:cs typeface="Calibri"/>
            </a:endParaRPr>
          </a:p>
        </p:txBody>
      </p:sp>
      <p:pic>
        <p:nvPicPr>
          <p:cNvPr id="5" name="Picture 4" descr="Diagram&#10;&#10;Description automatically generated">
            <a:extLst>
              <a:ext uri="{FF2B5EF4-FFF2-40B4-BE49-F238E27FC236}">
                <a16:creationId xmlns:a16="http://schemas.microsoft.com/office/drawing/2014/main" id="{090E604A-2707-0624-E5AB-B51CE55FC080}"/>
              </a:ext>
            </a:extLst>
          </p:cNvPr>
          <p:cNvPicPr>
            <a:picLocks noChangeAspect="1"/>
          </p:cNvPicPr>
          <p:nvPr/>
        </p:nvPicPr>
        <p:blipFill rotWithShape="1">
          <a:blip r:embed="rId3">
            <a:extLst>
              <a:ext uri="{28A0092B-C50C-407E-A947-70E740481C1C}">
                <a14:useLocalDpi xmlns:a14="http://schemas.microsoft.com/office/drawing/2010/main" val="0"/>
              </a:ext>
            </a:extLst>
          </a:blip>
          <a:srcRect l="616" t="1538" r="1538" b="1824"/>
          <a:stretch/>
        </p:blipFill>
        <p:spPr>
          <a:xfrm>
            <a:off x="1650441" y="1330202"/>
            <a:ext cx="8891117" cy="4939509"/>
          </a:xfrm>
          <a:prstGeom prst="rect">
            <a:avLst/>
          </a:prstGeom>
          <a:blipFill>
            <a:blip r:embed="rId4"/>
            <a:tile tx="0" ty="0" sx="100000" sy="100000" flip="none" algn="tl"/>
          </a:blipFill>
        </p:spPr>
      </p:pic>
      <p:sp>
        <p:nvSpPr>
          <p:cNvPr id="6" name="Title 5">
            <a:extLst>
              <a:ext uri="{FF2B5EF4-FFF2-40B4-BE49-F238E27FC236}">
                <a16:creationId xmlns:a16="http://schemas.microsoft.com/office/drawing/2014/main" id="{13BCA333-8DB5-2CBF-68D3-A233EEFF9597}"/>
              </a:ext>
            </a:extLst>
          </p:cNvPr>
          <p:cNvSpPr>
            <a:spLocks noGrp="1"/>
          </p:cNvSpPr>
          <p:nvPr>
            <p:ph type="title"/>
          </p:nvPr>
        </p:nvSpPr>
        <p:spPr/>
        <p:txBody>
          <a:bodyPr>
            <a:normAutofit fontScale="90000"/>
          </a:bodyPr>
          <a:lstStyle/>
          <a:p>
            <a:r>
              <a:rPr lang="en-US"/>
              <a:t>What is Aurora?</a:t>
            </a:r>
          </a:p>
        </p:txBody>
      </p:sp>
    </p:spTree>
    <p:extLst>
      <p:ext uri="{BB962C8B-B14F-4D97-AF65-F5344CB8AC3E}">
        <p14:creationId xmlns:p14="http://schemas.microsoft.com/office/powerpoint/2010/main" val="3860995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48B0-EC49-95B0-79EF-42E4B3F5AFA3}"/>
              </a:ext>
            </a:extLst>
          </p:cNvPr>
          <p:cNvSpPr>
            <a:spLocks noGrp="1"/>
          </p:cNvSpPr>
          <p:nvPr>
            <p:ph type="title"/>
          </p:nvPr>
        </p:nvSpPr>
        <p:spPr/>
        <p:txBody>
          <a:bodyPr>
            <a:normAutofit fontScale="90000"/>
          </a:bodyPr>
          <a:lstStyle/>
          <a:p>
            <a:r>
              <a:rPr lang="en-US"/>
              <a:t>Project Partner</a:t>
            </a:r>
          </a:p>
        </p:txBody>
      </p:sp>
      <p:sp>
        <p:nvSpPr>
          <p:cNvPr id="3" name="Content Placeholder 2">
            <a:extLst>
              <a:ext uri="{FF2B5EF4-FFF2-40B4-BE49-F238E27FC236}">
                <a16:creationId xmlns:a16="http://schemas.microsoft.com/office/drawing/2014/main" id="{E2DFBB2D-C9D5-0731-7F1E-3A51EE94F41C}"/>
              </a:ext>
            </a:extLst>
          </p:cNvPr>
          <p:cNvSpPr>
            <a:spLocks noGrp="1"/>
          </p:cNvSpPr>
          <p:nvPr>
            <p:ph sz="quarter" idx="10"/>
          </p:nvPr>
        </p:nvSpPr>
        <p:spPr/>
        <p:txBody>
          <a:bodyPr vert="horz" lIns="91440" tIns="45720" rIns="91440" bIns="45720" rtlCol="0" anchor="t">
            <a:normAutofit/>
          </a:bodyPr>
          <a:lstStyle/>
          <a:p>
            <a:r>
              <a:rPr lang="en-US" b="1"/>
              <a:t>National Park Service, Glacier National Park</a:t>
            </a:r>
            <a:endParaRPr lang="en-US" u="sng"/>
          </a:p>
          <a:p>
            <a:r>
              <a:rPr lang="en-US" b="1"/>
              <a:t>National Park Service, Natural Sounds and Night Skies Division</a:t>
            </a:r>
            <a:endParaRPr lang="en-US"/>
          </a:p>
          <a:p>
            <a:endParaRPr lang="en-US" sz="4000" b="1"/>
          </a:p>
        </p:txBody>
      </p:sp>
      <p:pic>
        <p:nvPicPr>
          <p:cNvPr id="4" name="Picture 3" descr="A building with a flag on the wall&#10;&#10;Description automatically generated">
            <a:extLst>
              <a:ext uri="{FF2B5EF4-FFF2-40B4-BE49-F238E27FC236}">
                <a16:creationId xmlns:a16="http://schemas.microsoft.com/office/drawing/2014/main" id="{2D701315-AADC-6576-E97E-B9984BD07517}"/>
              </a:ext>
            </a:extLst>
          </p:cNvPr>
          <p:cNvPicPr>
            <a:picLocks noChangeAspect="1"/>
          </p:cNvPicPr>
          <p:nvPr/>
        </p:nvPicPr>
        <p:blipFill>
          <a:blip r:embed="rId3"/>
          <a:stretch>
            <a:fillRect/>
          </a:stretch>
        </p:blipFill>
        <p:spPr>
          <a:xfrm>
            <a:off x="106231" y="2682244"/>
            <a:ext cx="5732865" cy="3927427"/>
          </a:xfrm>
          <a:prstGeom prst="rect">
            <a:avLst/>
          </a:prstGeom>
          <a:ln>
            <a:noFill/>
          </a:ln>
          <a:effectLst>
            <a:outerShdw blurRad="292100" dist="139700" dir="2700000" algn="tl" rotWithShape="0">
              <a:srgbClr val="333333">
                <a:alpha val="65000"/>
              </a:srgbClr>
            </a:outerShdw>
          </a:effectLst>
        </p:spPr>
      </p:pic>
      <p:pic>
        <p:nvPicPr>
          <p:cNvPr id="8" name="Picture 7" descr="MAGNET 2×3 inch NATIONAL PARKS SERVICE Arrowhead Shaped Logo Sticker ...">
            <a:extLst>
              <a:ext uri="{FF2B5EF4-FFF2-40B4-BE49-F238E27FC236}">
                <a16:creationId xmlns:a16="http://schemas.microsoft.com/office/drawing/2014/main" id="{9D889BD6-E21E-FE5F-2033-0103087B4A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632739" y="213636"/>
            <a:ext cx="1884804" cy="1395651"/>
          </a:xfrm>
          <a:prstGeom prst="rect">
            <a:avLst/>
          </a:prstGeom>
        </p:spPr>
      </p:pic>
      <p:sp>
        <p:nvSpPr>
          <p:cNvPr id="5" name="TextBox 4">
            <a:extLst>
              <a:ext uri="{FF2B5EF4-FFF2-40B4-BE49-F238E27FC236}">
                <a16:creationId xmlns:a16="http://schemas.microsoft.com/office/drawing/2014/main" id="{88CB4570-CEE6-4592-DB8E-55A0109D1DC9}"/>
              </a:ext>
            </a:extLst>
          </p:cNvPr>
          <p:cNvSpPr txBox="1"/>
          <p:nvPr/>
        </p:nvSpPr>
        <p:spPr>
          <a:xfrm>
            <a:off x="106231" y="6336893"/>
            <a:ext cx="4197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ea typeface="+mn-lt"/>
                <a:cs typeface="+mn-lt"/>
              </a:rPr>
              <a:t>Image Credit: National Park Service </a:t>
            </a:r>
          </a:p>
        </p:txBody>
      </p:sp>
      <p:pic>
        <p:nvPicPr>
          <p:cNvPr id="7" name="Picture 6" descr="A logo of a wolf howling at the moon&#10;&#10;Description automatically generated">
            <a:extLst>
              <a:ext uri="{FF2B5EF4-FFF2-40B4-BE49-F238E27FC236}">
                <a16:creationId xmlns:a16="http://schemas.microsoft.com/office/drawing/2014/main" id="{631FDB5F-199B-1461-5543-3B2DADBF3393}"/>
              </a:ext>
            </a:extLst>
          </p:cNvPr>
          <p:cNvPicPr>
            <a:picLocks noChangeAspect="1"/>
          </p:cNvPicPr>
          <p:nvPr/>
        </p:nvPicPr>
        <p:blipFill>
          <a:blip r:embed="rId6"/>
          <a:stretch>
            <a:fillRect/>
          </a:stretch>
        </p:blipFill>
        <p:spPr>
          <a:xfrm>
            <a:off x="10261613" y="220628"/>
            <a:ext cx="1701542" cy="1586818"/>
          </a:xfrm>
          <a:prstGeom prst="rect">
            <a:avLst/>
          </a:prstGeom>
          <a:ln>
            <a:noFill/>
          </a:ln>
        </p:spPr>
      </p:pic>
      <p:cxnSp>
        <p:nvCxnSpPr>
          <p:cNvPr id="10" name="Straight Connector 9">
            <a:extLst>
              <a:ext uri="{FF2B5EF4-FFF2-40B4-BE49-F238E27FC236}">
                <a16:creationId xmlns:a16="http://schemas.microsoft.com/office/drawing/2014/main" id="{8BDEB7B8-BF32-D8C7-58D0-7CA97722F32C}"/>
              </a:ext>
            </a:extLst>
          </p:cNvPr>
          <p:cNvCxnSpPr>
            <a:cxnSpLocks/>
          </p:cNvCxnSpPr>
          <p:nvPr/>
        </p:nvCxnSpPr>
        <p:spPr>
          <a:xfrm>
            <a:off x="616424" y="1746914"/>
            <a:ext cx="106195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Map&#10;&#10;Description automatically generated">
            <a:extLst>
              <a:ext uri="{FF2B5EF4-FFF2-40B4-BE49-F238E27FC236}">
                <a16:creationId xmlns:a16="http://schemas.microsoft.com/office/drawing/2014/main" id="{8C24E06F-A749-176A-9DD9-8DA51C3878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9761" y="3305665"/>
            <a:ext cx="5613064" cy="3132089"/>
          </a:xfrm>
          <a:prstGeom prst="rect">
            <a:avLst/>
          </a:prstGeom>
          <a:ln>
            <a:noFill/>
          </a:ln>
          <a:effectLst>
            <a:outerShdw blurRad="190500" algn="tl" rotWithShape="0">
              <a:srgbClr val="000000">
                <a:alpha val="70000"/>
              </a:srgbClr>
            </a:outerShdw>
          </a:effectLst>
        </p:spPr>
      </p:pic>
      <p:sp>
        <p:nvSpPr>
          <p:cNvPr id="18" name="TextBox 17">
            <a:extLst>
              <a:ext uri="{FF2B5EF4-FFF2-40B4-BE49-F238E27FC236}">
                <a16:creationId xmlns:a16="http://schemas.microsoft.com/office/drawing/2014/main" id="{55B05F7C-55C8-AC1E-31CD-3C6B890C0EB7}"/>
              </a:ext>
            </a:extLst>
          </p:cNvPr>
          <p:cNvSpPr txBox="1"/>
          <p:nvPr/>
        </p:nvSpPr>
        <p:spPr>
          <a:xfrm>
            <a:off x="7426447" y="6504452"/>
            <a:ext cx="4970499" cy="369332"/>
          </a:xfrm>
          <a:prstGeom prst="rect">
            <a:avLst/>
          </a:prstGeom>
          <a:noFill/>
        </p:spPr>
        <p:txBody>
          <a:bodyPr wrap="square" rtlCol="0">
            <a:spAutoFit/>
          </a:bodyPr>
          <a:lstStyle/>
          <a:p>
            <a:r>
              <a:rPr lang="en-US" sz="1100">
                <a:solidFill>
                  <a:schemeClr val="tx1">
                    <a:lumMod val="75000"/>
                    <a:lumOff val="25000"/>
                  </a:schemeClr>
                </a:solidFill>
                <a:latin typeface="Century Gothic"/>
                <a:ea typeface="+mn-lt"/>
                <a:cs typeface="+mn-lt"/>
              </a:rPr>
              <a:t>Image</a:t>
            </a:r>
            <a:r>
              <a:rPr lang="en-US">
                <a:solidFill>
                  <a:schemeClr val="tx1">
                    <a:lumMod val="75000"/>
                    <a:lumOff val="25000"/>
                  </a:schemeClr>
                </a:solidFill>
              </a:rPr>
              <a:t> </a:t>
            </a:r>
            <a:r>
              <a:rPr lang="en-US" sz="1100">
                <a:solidFill>
                  <a:schemeClr val="tx1">
                    <a:lumMod val="75000"/>
                    <a:lumOff val="25000"/>
                  </a:schemeClr>
                </a:solidFill>
                <a:latin typeface="Century Gothic"/>
                <a:ea typeface="+mn-lt"/>
                <a:cs typeface="+mn-lt"/>
              </a:rPr>
              <a:t>Credit</a:t>
            </a:r>
            <a:r>
              <a:rPr lang="en-US">
                <a:solidFill>
                  <a:schemeClr val="tx1">
                    <a:lumMod val="75000"/>
                    <a:lumOff val="25000"/>
                  </a:schemeClr>
                </a:solidFill>
              </a:rPr>
              <a:t>: </a:t>
            </a:r>
            <a:r>
              <a:rPr lang="en-US" sz="1100">
                <a:solidFill>
                  <a:schemeClr val="tx1">
                    <a:lumMod val="75000"/>
                    <a:lumOff val="25000"/>
                  </a:schemeClr>
                </a:solidFill>
                <a:latin typeface="Century Gothic"/>
                <a:ea typeface="+mn-lt"/>
                <a:cs typeface="+mn-lt"/>
              </a:rPr>
              <a:t>University of Alaska Fairbanks Geophysical Institute</a:t>
            </a:r>
          </a:p>
        </p:txBody>
      </p:sp>
      <p:sp>
        <p:nvSpPr>
          <p:cNvPr id="19" name="TextBox 18">
            <a:extLst>
              <a:ext uri="{FF2B5EF4-FFF2-40B4-BE49-F238E27FC236}">
                <a16:creationId xmlns:a16="http://schemas.microsoft.com/office/drawing/2014/main" id="{1ADBD97D-3A3F-5F78-655E-E5474B6495C2}"/>
              </a:ext>
            </a:extLst>
          </p:cNvPr>
          <p:cNvSpPr txBox="1"/>
          <p:nvPr/>
        </p:nvSpPr>
        <p:spPr>
          <a:xfrm>
            <a:off x="5745925" y="2531082"/>
            <a:ext cx="6217230" cy="707886"/>
          </a:xfrm>
          <a:prstGeom prst="rect">
            <a:avLst/>
          </a:prstGeom>
          <a:noFill/>
        </p:spPr>
        <p:txBody>
          <a:bodyPr wrap="square" lIns="91440" tIns="45720" rIns="91440" bIns="45720" rtlCol="0" anchor="t">
            <a:spAutoFit/>
          </a:bodyPr>
          <a:lstStyle/>
          <a:p>
            <a:pPr algn="ctr"/>
            <a:r>
              <a:rPr lang="en-US" sz="2000" dirty="0">
                <a:solidFill>
                  <a:schemeClr val="tx1">
                    <a:lumMod val="75000"/>
                    <a:lumOff val="25000"/>
                  </a:schemeClr>
                </a:solidFill>
                <a:latin typeface="+mj-lt"/>
              </a:rPr>
              <a:t>Partner uses the OVATION Prime model to determine if aurora will be visible at parks</a:t>
            </a:r>
          </a:p>
        </p:txBody>
      </p:sp>
    </p:spTree>
    <p:extLst>
      <p:ext uri="{BB962C8B-B14F-4D97-AF65-F5344CB8AC3E}">
        <p14:creationId xmlns:p14="http://schemas.microsoft.com/office/powerpoint/2010/main" val="58243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3FFC3-583D-8A24-37D5-C0292F6AF657}"/>
              </a:ext>
            </a:extLst>
          </p:cNvPr>
          <p:cNvSpPr>
            <a:spLocks noGrp="1"/>
          </p:cNvSpPr>
          <p:nvPr>
            <p:ph type="title"/>
          </p:nvPr>
        </p:nvSpPr>
        <p:spPr/>
        <p:txBody>
          <a:bodyPr>
            <a:normAutofit fontScale="90000"/>
          </a:bodyPr>
          <a:lstStyle/>
          <a:p>
            <a:r>
              <a:rPr lang="en-US"/>
              <a:t>Community Concerns</a:t>
            </a:r>
          </a:p>
        </p:txBody>
      </p:sp>
      <p:sp>
        <p:nvSpPr>
          <p:cNvPr id="31" name="TextBox 30">
            <a:extLst>
              <a:ext uri="{FF2B5EF4-FFF2-40B4-BE49-F238E27FC236}">
                <a16:creationId xmlns:a16="http://schemas.microsoft.com/office/drawing/2014/main" id="{307028F8-187B-E67C-D514-B9A76CFCCC10}"/>
              </a:ext>
            </a:extLst>
          </p:cNvPr>
          <p:cNvSpPr txBox="1"/>
          <p:nvPr/>
        </p:nvSpPr>
        <p:spPr>
          <a:xfrm>
            <a:off x="8043979" y="1694572"/>
            <a:ext cx="3807158" cy="1569660"/>
          </a:xfrm>
          <a:prstGeom prst="rect">
            <a:avLst/>
          </a:prstGeom>
          <a:noFill/>
        </p:spPr>
        <p:txBody>
          <a:bodyPr wrap="square" rtlCol="0">
            <a:spAutoFit/>
          </a:bodyPr>
          <a:lstStyle/>
          <a:p>
            <a:r>
              <a:rPr lang="en-US" sz="2400" dirty="0">
                <a:solidFill>
                  <a:schemeClr val="tx1">
                    <a:lumMod val="75000"/>
                    <a:lumOff val="25000"/>
                  </a:schemeClr>
                </a:solidFill>
                <a:latin typeface="Century Gothic"/>
              </a:rPr>
              <a:t>Park visitors and the public have limited information concerning </a:t>
            </a:r>
            <a:r>
              <a:rPr lang="en-US" sz="2400" b="1" dirty="0">
                <a:solidFill>
                  <a:srgbClr val="5372B3"/>
                </a:solidFill>
                <a:latin typeface="Century Gothic"/>
              </a:rPr>
              <a:t>optimal viewing times</a:t>
            </a:r>
          </a:p>
        </p:txBody>
      </p:sp>
      <p:sp>
        <p:nvSpPr>
          <p:cNvPr id="4" name="TextBox 3">
            <a:extLst>
              <a:ext uri="{FF2B5EF4-FFF2-40B4-BE49-F238E27FC236}">
                <a16:creationId xmlns:a16="http://schemas.microsoft.com/office/drawing/2014/main" id="{A530D8DC-6ED9-1952-6B49-E66240CCE22F}"/>
              </a:ext>
            </a:extLst>
          </p:cNvPr>
          <p:cNvSpPr txBox="1"/>
          <p:nvPr/>
        </p:nvSpPr>
        <p:spPr>
          <a:xfrm>
            <a:off x="8043979" y="3683262"/>
            <a:ext cx="3807158" cy="1938992"/>
          </a:xfrm>
          <a:prstGeom prst="rect">
            <a:avLst/>
          </a:prstGeom>
          <a:noFill/>
        </p:spPr>
        <p:txBody>
          <a:bodyPr wrap="square" lIns="91440" tIns="45720" rIns="91440" bIns="45720" rtlCol="0" anchor="t">
            <a:spAutoFit/>
          </a:bodyPr>
          <a:lstStyle/>
          <a:p>
            <a:r>
              <a:rPr lang="en-US" sz="2400" dirty="0">
                <a:solidFill>
                  <a:schemeClr val="tx1">
                    <a:lumMod val="75000"/>
                    <a:lumOff val="25000"/>
                  </a:schemeClr>
                </a:solidFill>
                <a:latin typeface="Century Gothic"/>
              </a:rPr>
              <a:t>NPS</a:t>
            </a:r>
            <a:r>
              <a:rPr lang="en-US" sz="2400" dirty="0">
                <a:solidFill>
                  <a:schemeClr val="tx1">
                    <a:lumMod val="75000"/>
                    <a:lumOff val="25000"/>
                  </a:schemeClr>
                </a:solidFill>
              </a:rPr>
              <a:t> </a:t>
            </a:r>
            <a:r>
              <a:rPr lang="en-US" sz="2400" dirty="0">
                <a:solidFill>
                  <a:schemeClr val="tx1">
                    <a:lumMod val="75000"/>
                    <a:lumOff val="25000"/>
                  </a:schemeClr>
                </a:solidFill>
                <a:latin typeface="Century Gothic"/>
              </a:rPr>
              <a:t>wants to better delegate tasks to employees to manage park operations during aurora events</a:t>
            </a:r>
          </a:p>
        </p:txBody>
      </p:sp>
      <p:pic>
        <p:nvPicPr>
          <p:cNvPr id="5" name="Picture 4" descr="A circular object with a circular object in the middle&#10;&#10;Description automatically generated">
            <a:extLst>
              <a:ext uri="{FF2B5EF4-FFF2-40B4-BE49-F238E27FC236}">
                <a16:creationId xmlns:a16="http://schemas.microsoft.com/office/drawing/2014/main" id="{D8E3B60D-1FC5-9764-AEAA-A3DE3F3977DA}"/>
              </a:ext>
            </a:extLst>
          </p:cNvPr>
          <p:cNvPicPr>
            <a:picLocks noChangeAspect="1"/>
          </p:cNvPicPr>
          <p:nvPr/>
        </p:nvPicPr>
        <p:blipFill>
          <a:blip r:embed="rId3"/>
          <a:stretch>
            <a:fillRect/>
          </a:stretch>
        </p:blipFill>
        <p:spPr>
          <a:xfrm>
            <a:off x="506895" y="1717674"/>
            <a:ext cx="6402127" cy="4289425"/>
          </a:xfrm>
          <a:prstGeom prst="rect">
            <a:avLst/>
          </a:prstGeom>
        </p:spPr>
      </p:pic>
      <p:sp>
        <p:nvSpPr>
          <p:cNvPr id="3" name="TextBox 2">
            <a:extLst>
              <a:ext uri="{FF2B5EF4-FFF2-40B4-BE49-F238E27FC236}">
                <a16:creationId xmlns:a16="http://schemas.microsoft.com/office/drawing/2014/main" id="{6D56F976-7195-B270-E807-4CA35EA53F90}"/>
              </a:ext>
            </a:extLst>
          </p:cNvPr>
          <p:cNvSpPr txBox="1"/>
          <p:nvPr/>
        </p:nvSpPr>
        <p:spPr>
          <a:xfrm>
            <a:off x="4314054" y="5745489"/>
            <a:ext cx="4197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ea typeface="+mn-lt"/>
                <a:cs typeface="+mn-lt"/>
              </a:rPr>
              <a:t>Image Credit: National Park Service </a:t>
            </a:r>
          </a:p>
        </p:txBody>
      </p:sp>
      <p:pic>
        <p:nvPicPr>
          <p:cNvPr id="9" name="Graphic 8" descr="Document with solid fill">
            <a:extLst>
              <a:ext uri="{FF2B5EF4-FFF2-40B4-BE49-F238E27FC236}">
                <a16:creationId xmlns:a16="http://schemas.microsoft.com/office/drawing/2014/main" id="{0A59369C-0E0B-1C1F-B033-1A541C73EC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0313" y="2073160"/>
            <a:ext cx="812485" cy="812485"/>
          </a:xfrm>
          <a:prstGeom prst="rect">
            <a:avLst/>
          </a:prstGeom>
        </p:spPr>
      </p:pic>
      <p:pic>
        <p:nvPicPr>
          <p:cNvPr id="12" name="Graphic 11" descr="Group of men with solid fill">
            <a:extLst>
              <a:ext uri="{FF2B5EF4-FFF2-40B4-BE49-F238E27FC236}">
                <a16:creationId xmlns:a16="http://schemas.microsoft.com/office/drawing/2014/main" id="{3D75053A-1F29-37D1-E74E-1CE98F3F9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50313" y="4235477"/>
            <a:ext cx="812485" cy="812485"/>
          </a:xfrm>
          <a:prstGeom prst="rect">
            <a:avLst/>
          </a:prstGeom>
        </p:spPr>
      </p:pic>
      <p:sp>
        <p:nvSpPr>
          <p:cNvPr id="6" name="TextBox 5">
            <a:extLst>
              <a:ext uri="{FF2B5EF4-FFF2-40B4-BE49-F238E27FC236}">
                <a16:creationId xmlns:a16="http://schemas.microsoft.com/office/drawing/2014/main" id="{110897E5-275A-A05C-FC3C-5C1F7C874443}"/>
              </a:ext>
            </a:extLst>
          </p:cNvPr>
          <p:cNvSpPr txBox="1"/>
          <p:nvPr/>
        </p:nvSpPr>
        <p:spPr>
          <a:xfrm>
            <a:off x="393551" y="6174140"/>
            <a:ext cx="66318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solidFill>
                  <a:schemeClr val="tx1">
                    <a:lumMod val="75000"/>
                    <a:lumOff val="25000"/>
                  </a:schemeClr>
                </a:solidFill>
                <a:latin typeface="Century Gothic"/>
              </a:rPr>
              <a:t>SkyCam</a:t>
            </a:r>
            <a:r>
              <a:rPr lang="en-US" sz="1400" dirty="0">
                <a:solidFill>
                  <a:schemeClr val="tx1">
                    <a:lumMod val="75000"/>
                    <a:lumOff val="25000"/>
                  </a:schemeClr>
                </a:solidFill>
                <a:latin typeface="Century Gothic"/>
              </a:rPr>
              <a:t> footage at Glacier National Park provided by NPS Glacier Staff</a:t>
            </a:r>
          </a:p>
        </p:txBody>
      </p:sp>
    </p:spTree>
    <p:extLst>
      <p:ext uri="{BB962C8B-B14F-4D97-AF65-F5344CB8AC3E}">
        <p14:creationId xmlns:p14="http://schemas.microsoft.com/office/powerpoint/2010/main" val="615915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Diagonal Corners Snipped 86">
            <a:extLst>
              <a:ext uri="{FF2B5EF4-FFF2-40B4-BE49-F238E27FC236}">
                <a16:creationId xmlns:a16="http://schemas.microsoft.com/office/drawing/2014/main" id="{81CEE386-A7D4-E18A-E59B-E7C4CA5C0748}"/>
              </a:ext>
            </a:extLst>
          </p:cNvPr>
          <p:cNvSpPr/>
          <p:nvPr/>
        </p:nvSpPr>
        <p:spPr>
          <a:xfrm>
            <a:off x="269488" y="1709853"/>
            <a:ext cx="4348974" cy="771292"/>
          </a:xfrm>
          <a:prstGeom prst="snip2DiagRect">
            <a:avLst/>
          </a:prstGeom>
          <a:solidFill>
            <a:srgbClr val="A47C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1A8D7-7BC6-DD30-7F67-F9E2C058B237}"/>
              </a:ext>
            </a:extLst>
          </p:cNvPr>
          <p:cNvSpPr>
            <a:spLocks noGrp="1"/>
          </p:cNvSpPr>
          <p:nvPr>
            <p:ph type="title"/>
          </p:nvPr>
        </p:nvSpPr>
        <p:spPr/>
        <p:txBody>
          <a:bodyPr>
            <a:normAutofit fontScale="90000"/>
          </a:bodyPr>
          <a:lstStyle/>
          <a:p>
            <a:r>
              <a:rPr lang="en-US" dirty="0"/>
              <a:t>Study Area &amp; Period</a:t>
            </a:r>
          </a:p>
        </p:txBody>
      </p:sp>
      <p:sp>
        <p:nvSpPr>
          <p:cNvPr id="3" name="Content Placeholder 2">
            <a:extLst>
              <a:ext uri="{FF2B5EF4-FFF2-40B4-BE49-F238E27FC236}">
                <a16:creationId xmlns:a16="http://schemas.microsoft.com/office/drawing/2014/main" id="{8201CDEB-E12A-C710-4072-218E834B592C}"/>
              </a:ext>
            </a:extLst>
          </p:cNvPr>
          <p:cNvSpPr>
            <a:spLocks noGrp="1"/>
          </p:cNvSpPr>
          <p:nvPr>
            <p:ph sz="quarter" idx="10"/>
          </p:nvPr>
        </p:nvSpPr>
        <p:spPr>
          <a:xfrm>
            <a:off x="269237" y="1877770"/>
            <a:ext cx="4552213" cy="690466"/>
          </a:xfrm>
        </p:spPr>
        <p:txBody>
          <a:bodyPr vert="horz" lIns="91440" tIns="45720" rIns="91440" bIns="45720" rtlCol="0" anchor="t">
            <a:noAutofit/>
          </a:bodyPr>
          <a:lstStyle/>
          <a:p>
            <a:r>
              <a:rPr lang="en-US" sz="2400">
                <a:solidFill>
                  <a:schemeClr val="bg1"/>
                </a:solidFill>
              </a:rPr>
              <a:t>December 2019 – May 2024</a:t>
            </a:r>
          </a:p>
          <a:p>
            <a:endParaRPr lang="en-US" sz="2400">
              <a:solidFill>
                <a:srgbClr val="3F3F3F"/>
              </a:solidFill>
            </a:endParaRPr>
          </a:p>
        </p:txBody>
      </p:sp>
      <p:sp>
        <p:nvSpPr>
          <p:cNvPr id="19" name="Rectangle 18">
            <a:extLst>
              <a:ext uri="{FF2B5EF4-FFF2-40B4-BE49-F238E27FC236}">
                <a16:creationId xmlns:a16="http://schemas.microsoft.com/office/drawing/2014/main" id="{8CD5B20F-995C-46A8-8000-7648C521864E}"/>
              </a:ext>
            </a:extLst>
          </p:cNvPr>
          <p:cNvSpPr/>
          <p:nvPr/>
        </p:nvSpPr>
        <p:spPr>
          <a:xfrm>
            <a:off x="9308036" y="-1135393"/>
            <a:ext cx="738000" cy="900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F0CC3F-39CF-DCA3-15E1-4ACF28990C72}"/>
              </a:ext>
            </a:extLst>
          </p:cNvPr>
          <p:cNvSpPr txBox="1"/>
          <p:nvPr/>
        </p:nvSpPr>
        <p:spPr>
          <a:xfrm>
            <a:off x="269237" y="3170851"/>
            <a:ext cx="4231960" cy="255454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chemeClr val="bg1">
                  <a:lumMod val="50000"/>
                </a:schemeClr>
              </a:buClr>
              <a:buFont typeface="Arial" panose="020B0604020202020204" pitchFamily="34" charset="0"/>
              <a:buChar char="•"/>
            </a:pPr>
            <a:r>
              <a:rPr lang="en-US" sz="2000" b="1" dirty="0">
                <a:solidFill>
                  <a:schemeClr val="tx1">
                    <a:lumMod val="75000"/>
                    <a:lumOff val="25000"/>
                  </a:schemeClr>
                </a:solidFill>
                <a:latin typeface="+mj-lt"/>
              </a:rPr>
              <a:t>Solar Cycle</a:t>
            </a:r>
            <a:r>
              <a:rPr lang="en-US" sz="2000" dirty="0">
                <a:solidFill>
                  <a:schemeClr val="tx1">
                    <a:lumMod val="75000"/>
                    <a:lumOff val="25000"/>
                  </a:schemeClr>
                </a:solidFill>
                <a:latin typeface="+mj-lt"/>
              </a:rPr>
              <a:t> 25</a:t>
            </a:r>
            <a:endParaRPr lang="en-US" dirty="0">
              <a:solidFill>
                <a:schemeClr val="tx1">
                  <a:lumMod val="75000"/>
                  <a:lumOff val="25000"/>
                </a:schemeClr>
              </a:solidFill>
              <a:latin typeface="+mj-lt"/>
            </a:endParaRPr>
          </a:p>
          <a:p>
            <a:pPr marL="342900" indent="-342900">
              <a:buClr>
                <a:schemeClr val="bg1">
                  <a:lumMod val="50000"/>
                </a:schemeClr>
              </a:buClr>
              <a:buFont typeface="Arial" panose="020B0604020202020204" pitchFamily="34" charset="0"/>
              <a:buChar char="•"/>
            </a:pPr>
            <a:endParaRPr lang="en-US" sz="2000" dirty="0">
              <a:solidFill>
                <a:schemeClr val="tx1">
                  <a:lumMod val="75000"/>
                  <a:lumOff val="25000"/>
                </a:schemeClr>
              </a:solidFill>
              <a:latin typeface="+mj-lt"/>
            </a:endParaRPr>
          </a:p>
          <a:p>
            <a:pPr marL="342900" indent="-342900">
              <a:buClr>
                <a:schemeClr val="bg1">
                  <a:lumMod val="50000"/>
                </a:schemeClr>
              </a:buClr>
              <a:buFont typeface="Arial" panose="020B0604020202020204" pitchFamily="34" charset="0"/>
              <a:buChar char="•"/>
            </a:pPr>
            <a:r>
              <a:rPr lang="en-US" sz="2000" dirty="0">
                <a:solidFill>
                  <a:schemeClr val="tx1">
                    <a:lumMod val="75000"/>
                    <a:lumOff val="25000"/>
                  </a:schemeClr>
                </a:solidFill>
                <a:latin typeface="+mj-lt"/>
              </a:rPr>
              <a:t>Upcoming </a:t>
            </a:r>
            <a:r>
              <a:rPr lang="en-US" sz="2000" b="1" dirty="0">
                <a:solidFill>
                  <a:schemeClr val="tx1">
                    <a:lumMod val="75000"/>
                    <a:lumOff val="25000"/>
                  </a:schemeClr>
                </a:solidFill>
                <a:latin typeface="+mj-lt"/>
              </a:rPr>
              <a:t>Solar maximum in 2025</a:t>
            </a:r>
            <a:endParaRPr lang="en-US" sz="2000" dirty="0">
              <a:solidFill>
                <a:schemeClr val="tx1">
                  <a:lumMod val="75000"/>
                  <a:lumOff val="25000"/>
                </a:schemeClr>
              </a:solidFill>
              <a:latin typeface="+mj-lt"/>
            </a:endParaRPr>
          </a:p>
          <a:p>
            <a:pPr marL="342900" indent="-342900">
              <a:buClr>
                <a:schemeClr val="bg1">
                  <a:lumMod val="50000"/>
                </a:schemeClr>
              </a:buClr>
              <a:buFont typeface="Arial" panose="020B0604020202020204" pitchFamily="34" charset="0"/>
              <a:buChar char="•"/>
            </a:pPr>
            <a:endParaRPr lang="en-US" sz="2000" dirty="0">
              <a:solidFill>
                <a:schemeClr val="tx1">
                  <a:lumMod val="75000"/>
                  <a:lumOff val="25000"/>
                </a:schemeClr>
              </a:solidFill>
              <a:latin typeface="+mj-lt"/>
            </a:endParaRPr>
          </a:p>
          <a:p>
            <a:pPr marL="342900" indent="-342900">
              <a:buClr>
                <a:schemeClr val="bg1">
                  <a:lumMod val="50000"/>
                </a:schemeClr>
              </a:buClr>
              <a:buFont typeface="Arial" panose="020B0604020202020204" pitchFamily="34" charset="0"/>
              <a:buChar char="•"/>
            </a:pPr>
            <a:r>
              <a:rPr lang="en-US" sz="2000" dirty="0">
                <a:solidFill>
                  <a:schemeClr val="tx1">
                    <a:lumMod val="75000"/>
                    <a:lumOff val="25000"/>
                  </a:schemeClr>
                </a:solidFill>
                <a:latin typeface="+mj-lt"/>
              </a:rPr>
              <a:t>Understand the aurora </a:t>
            </a:r>
            <a:r>
              <a:rPr lang="en-US" sz="2000" b="1" dirty="0">
                <a:solidFill>
                  <a:schemeClr val="tx1">
                    <a:lumMod val="75000"/>
                    <a:lumOff val="25000"/>
                  </a:schemeClr>
                </a:solidFill>
                <a:latin typeface="+mj-lt"/>
              </a:rPr>
              <a:t>predictability</a:t>
            </a:r>
            <a:r>
              <a:rPr lang="en-US" sz="2000" dirty="0">
                <a:solidFill>
                  <a:schemeClr val="tx1">
                    <a:lumMod val="75000"/>
                    <a:lumOff val="25000"/>
                  </a:schemeClr>
                </a:solidFill>
                <a:latin typeface="+mj-lt"/>
              </a:rPr>
              <a:t> at designated National Parks </a:t>
            </a:r>
            <a:endParaRPr lang="en-US" b="1" dirty="0">
              <a:solidFill>
                <a:schemeClr val="tx1">
                  <a:lumMod val="75000"/>
                  <a:lumOff val="25000"/>
                </a:schemeClr>
              </a:solidFill>
              <a:latin typeface="+mj-lt"/>
            </a:endParaRPr>
          </a:p>
        </p:txBody>
      </p:sp>
      <p:pic>
        <p:nvPicPr>
          <p:cNvPr id="92" name="Picture 91" descr="A map of the united states&#10;&#10;Description automatically generated">
            <a:extLst>
              <a:ext uri="{FF2B5EF4-FFF2-40B4-BE49-F238E27FC236}">
                <a16:creationId xmlns:a16="http://schemas.microsoft.com/office/drawing/2014/main" id="{8FBABA7F-1D91-C889-5863-5DD117E50F3F}"/>
              </a:ext>
            </a:extLst>
          </p:cNvPr>
          <p:cNvPicPr>
            <a:picLocks noChangeAspect="1"/>
          </p:cNvPicPr>
          <p:nvPr/>
        </p:nvPicPr>
        <p:blipFill>
          <a:blip r:embed="rId3"/>
          <a:stretch>
            <a:fillRect/>
          </a:stretch>
        </p:blipFill>
        <p:spPr>
          <a:xfrm>
            <a:off x="4911869" y="1165771"/>
            <a:ext cx="7177970" cy="5570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3" name="TextBox 4">
            <a:extLst>
              <a:ext uri="{FF2B5EF4-FFF2-40B4-BE49-F238E27FC236}">
                <a16:creationId xmlns:a16="http://schemas.microsoft.com/office/drawing/2014/main" id="{A6A0B7E9-DB14-B180-DFCC-31A57B413CD0}"/>
              </a:ext>
            </a:extLst>
          </p:cNvPr>
          <p:cNvSpPr txBox="1"/>
          <p:nvPr/>
        </p:nvSpPr>
        <p:spPr>
          <a:xfrm>
            <a:off x="8655284" y="6442680"/>
            <a:ext cx="3346872" cy="246221"/>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err="1">
                <a:solidFill>
                  <a:schemeClr val="tx1">
                    <a:lumMod val="75000"/>
                    <a:lumOff val="25000"/>
                  </a:schemeClr>
                </a:solidFill>
                <a:latin typeface="Century Gothic"/>
              </a:rPr>
              <a:t>Basemap</a:t>
            </a:r>
            <a:r>
              <a:rPr lang="en-US" sz="1000">
                <a:solidFill>
                  <a:schemeClr val="tx1">
                    <a:lumMod val="75000"/>
                    <a:lumOff val="25000"/>
                  </a:schemeClr>
                </a:solidFill>
                <a:latin typeface="Century Gothic"/>
              </a:rPr>
              <a:t> Credits: Esri, TomTom, FAO, NOAA, USGS</a:t>
            </a:r>
          </a:p>
        </p:txBody>
      </p:sp>
      <p:pic>
        <p:nvPicPr>
          <p:cNvPr id="94" name="Graphic 9" descr="Map compass with solid fill">
            <a:extLst>
              <a:ext uri="{FF2B5EF4-FFF2-40B4-BE49-F238E27FC236}">
                <a16:creationId xmlns:a16="http://schemas.microsoft.com/office/drawing/2014/main" id="{6C0930E1-5249-13B5-347E-E02A3D46FF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98300" y="1623632"/>
            <a:ext cx="456034" cy="497073"/>
          </a:xfrm>
          <a:prstGeom prst="rect">
            <a:avLst/>
          </a:prstGeom>
        </p:spPr>
      </p:pic>
      <p:sp>
        <p:nvSpPr>
          <p:cNvPr id="95" name="TextBox 10">
            <a:extLst>
              <a:ext uri="{FF2B5EF4-FFF2-40B4-BE49-F238E27FC236}">
                <a16:creationId xmlns:a16="http://schemas.microsoft.com/office/drawing/2014/main" id="{DC25EE08-40AD-3640-6F9B-07E1C718E604}"/>
              </a:ext>
            </a:extLst>
          </p:cNvPr>
          <p:cNvSpPr txBox="1"/>
          <p:nvPr/>
        </p:nvSpPr>
        <p:spPr>
          <a:xfrm>
            <a:off x="10732470" y="1308339"/>
            <a:ext cx="40283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mj-lt"/>
              </a:rPr>
              <a:t>N</a:t>
            </a:r>
          </a:p>
        </p:txBody>
      </p:sp>
      <p:sp>
        <p:nvSpPr>
          <p:cNvPr id="96" name="TextBox 25">
            <a:extLst>
              <a:ext uri="{FF2B5EF4-FFF2-40B4-BE49-F238E27FC236}">
                <a16:creationId xmlns:a16="http://schemas.microsoft.com/office/drawing/2014/main" id="{88594ACD-E81B-6B78-9A0E-0E8E6E2752DD}"/>
              </a:ext>
            </a:extLst>
          </p:cNvPr>
          <p:cNvSpPr txBox="1"/>
          <p:nvPr/>
        </p:nvSpPr>
        <p:spPr>
          <a:xfrm flipH="1">
            <a:off x="9861799" y="2128152"/>
            <a:ext cx="215043"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a:solidFill>
                  <a:schemeClr val="tx1">
                    <a:lumMod val="75000"/>
                    <a:lumOff val="25000"/>
                  </a:schemeClr>
                </a:solidFill>
                <a:latin typeface="+mj-lt"/>
              </a:rPr>
              <a:t>0</a:t>
            </a:r>
          </a:p>
        </p:txBody>
      </p:sp>
      <p:sp>
        <p:nvSpPr>
          <p:cNvPr id="97" name="TextBox 26">
            <a:extLst>
              <a:ext uri="{FF2B5EF4-FFF2-40B4-BE49-F238E27FC236}">
                <a16:creationId xmlns:a16="http://schemas.microsoft.com/office/drawing/2014/main" id="{1D1AC2CF-4471-0254-49F5-D4763ACB4699}"/>
              </a:ext>
            </a:extLst>
          </p:cNvPr>
          <p:cNvSpPr txBox="1"/>
          <p:nvPr/>
        </p:nvSpPr>
        <p:spPr>
          <a:xfrm flipH="1">
            <a:off x="10226402" y="2131038"/>
            <a:ext cx="448784"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a:solidFill>
                  <a:schemeClr val="tx1">
                    <a:lumMod val="75000"/>
                    <a:lumOff val="25000"/>
                  </a:schemeClr>
                </a:solidFill>
                <a:latin typeface="+mj-lt"/>
              </a:rPr>
              <a:t>375</a:t>
            </a:r>
          </a:p>
        </p:txBody>
      </p:sp>
      <p:sp>
        <p:nvSpPr>
          <p:cNvPr id="98" name="TextBox 27">
            <a:extLst>
              <a:ext uri="{FF2B5EF4-FFF2-40B4-BE49-F238E27FC236}">
                <a16:creationId xmlns:a16="http://schemas.microsoft.com/office/drawing/2014/main" id="{2E2AEB23-5CA9-CFE2-CB18-3707F92A3A78}"/>
              </a:ext>
            </a:extLst>
          </p:cNvPr>
          <p:cNvSpPr txBox="1"/>
          <p:nvPr/>
        </p:nvSpPr>
        <p:spPr>
          <a:xfrm flipH="1">
            <a:off x="10703485" y="2128152"/>
            <a:ext cx="448784"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a:solidFill>
                  <a:schemeClr val="tx1">
                    <a:lumMod val="75000"/>
                    <a:lumOff val="25000"/>
                  </a:schemeClr>
                </a:solidFill>
                <a:latin typeface="+mj-lt"/>
              </a:rPr>
              <a:t>750</a:t>
            </a:r>
          </a:p>
        </p:txBody>
      </p:sp>
      <p:sp>
        <p:nvSpPr>
          <p:cNvPr id="99" name="TextBox 29">
            <a:extLst>
              <a:ext uri="{FF2B5EF4-FFF2-40B4-BE49-F238E27FC236}">
                <a16:creationId xmlns:a16="http://schemas.microsoft.com/office/drawing/2014/main" id="{88E238EF-076D-BBDC-0B86-A9F8B46EC8CC}"/>
              </a:ext>
            </a:extLst>
          </p:cNvPr>
          <p:cNvSpPr txBox="1"/>
          <p:nvPr/>
        </p:nvSpPr>
        <p:spPr>
          <a:xfrm flipH="1">
            <a:off x="11180567" y="2128152"/>
            <a:ext cx="965709"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dirty="0">
                <a:solidFill>
                  <a:schemeClr val="tx1">
                    <a:lumMod val="75000"/>
                    <a:lumOff val="25000"/>
                  </a:schemeClr>
                </a:solidFill>
                <a:latin typeface="+mj-lt"/>
              </a:rPr>
              <a:t>1,500 Miles</a:t>
            </a:r>
          </a:p>
        </p:txBody>
      </p:sp>
      <p:sp>
        <p:nvSpPr>
          <p:cNvPr id="100" name="Rectangle 99">
            <a:extLst>
              <a:ext uri="{FF2B5EF4-FFF2-40B4-BE49-F238E27FC236}">
                <a16:creationId xmlns:a16="http://schemas.microsoft.com/office/drawing/2014/main" id="{2FB5CD02-65CF-01D4-54A3-45C5E700CAFD}"/>
              </a:ext>
            </a:extLst>
          </p:cNvPr>
          <p:cNvSpPr/>
          <p:nvPr/>
        </p:nvSpPr>
        <p:spPr>
          <a:xfrm>
            <a:off x="7888296" y="3758772"/>
            <a:ext cx="768402" cy="9605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01" name="TextBox 33">
            <a:extLst>
              <a:ext uri="{FF2B5EF4-FFF2-40B4-BE49-F238E27FC236}">
                <a16:creationId xmlns:a16="http://schemas.microsoft.com/office/drawing/2014/main" id="{588814A7-FB66-C1CD-B704-9F4924694AC8}"/>
              </a:ext>
            </a:extLst>
          </p:cNvPr>
          <p:cNvSpPr txBox="1"/>
          <p:nvPr/>
        </p:nvSpPr>
        <p:spPr>
          <a:xfrm flipH="1">
            <a:off x="8042446" y="3588748"/>
            <a:ext cx="448784"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a:solidFill>
                  <a:schemeClr val="tx1">
                    <a:lumMod val="75000"/>
                    <a:lumOff val="25000"/>
                  </a:schemeClr>
                </a:solidFill>
              </a:rPr>
              <a:t>100</a:t>
            </a:r>
            <a:endParaRPr lang="en-US" b="1">
              <a:solidFill>
                <a:schemeClr val="tx1">
                  <a:lumMod val="75000"/>
                  <a:lumOff val="25000"/>
                </a:schemeClr>
              </a:solidFill>
            </a:endParaRPr>
          </a:p>
        </p:txBody>
      </p:sp>
      <p:sp>
        <p:nvSpPr>
          <p:cNvPr id="102" name="TextBox 34">
            <a:extLst>
              <a:ext uri="{FF2B5EF4-FFF2-40B4-BE49-F238E27FC236}">
                <a16:creationId xmlns:a16="http://schemas.microsoft.com/office/drawing/2014/main" id="{9F021DDA-6061-BE0D-4863-DF064787225C}"/>
              </a:ext>
            </a:extLst>
          </p:cNvPr>
          <p:cNvSpPr txBox="1"/>
          <p:nvPr/>
        </p:nvSpPr>
        <p:spPr>
          <a:xfrm flipH="1">
            <a:off x="8586143" y="3683622"/>
            <a:ext cx="448784"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a:solidFill>
                  <a:schemeClr val="tx1">
                    <a:lumMod val="75000"/>
                    <a:lumOff val="25000"/>
                  </a:schemeClr>
                </a:solidFill>
              </a:rPr>
              <a:t>Miles</a:t>
            </a:r>
            <a:endParaRPr lang="en-US">
              <a:solidFill>
                <a:schemeClr val="tx1">
                  <a:lumMod val="75000"/>
                  <a:lumOff val="25000"/>
                </a:schemeClr>
              </a:solidFill>
            </a:endParaRPr>
          </a:p>
        </p:txBody>
      </p:sp>
      <p:sp>
        <p:nvSpPr>
          <p:cNvPr id="103" name="Rectangle 102">
            <a:extLst>
              <a:ext uri="{FF2B5EF4-FFF2-40B4-BE49-F238E27FC236}">
                <a16:creationId xmlns:a16="http://schemas.microsoft.com/office/drawing/2014/main" id="{04EAB559-BE3E-87C8-B6CF-FB59E26A9F97}"/>
              </a:ext>
            </a:extLst>
          </p:cNvPr>
          <p:cNvSpPr/>
          <p:nvPr/>
        </p:nvSpPr>
        <p:spPr>
          <a:xfrm>
            <a:off x="6179244" y="6396956"/>
            <a:ext cx="800418" cy="9605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04" name="TextBox 36">
            <a:extLst>
              <a:ext uri="{FF2B5EF4-FFF2-40B4-BE49-F238E27FC236}">
                <a16:creationId xmlns:a16="http://schemas.microsoft.com/office/drawing/2014/main" id="{6D5E85A0-8491-AA84-449E-9300C05D59B0}"/>
              </a:ext>
            </a:extLst>
          </p:cNvPr>
          <p:cNvSpPr txBox="1"/>
          <p:nvPr/>
        </p:nvSpPr>
        <p:spPr>
          <a:xfrm flipH="1">
            <a:off x="6353192" y="6226932"/>
            <a:ext cx="448784"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a:solidFill>
                  <a:schemeClr val="tx1">
                    <a:lumMod val="75000"/>
                    <a:lumOff val="25000"/>
                  </a:schemeClr>
                </a:solidFill>
              </a:rPr>
              <a:t>50</a:t>
            </a:r>
            <a:endParaRPr lang="en-US">
              <a:solidFill>
                <a:schemeClr val="tx1">
                  <a:lumMod val="75000"/>
                  <a:lumOff val="25000"/>
                </a:schemeClr>
              </a:solidFill>
            </a:endParaRPr>
          </a:p>
        </p:txBody>
      </p:sp>
      <p:sp>
        <p:nvSpPr>
          <p:cNvPr id="105" name="TextBox 37">
            <a:extLst>
              <a:ext uri="{FF2B5EF4-FFF2-40B4-BE49-F238E27FC236}">
                <a16:creationId xmlns:a16="http://schemas.microsoft.com/office/drawing/2014/main" id="{9592FB81-0556-D597-DAAA-37D78DB0E257}"/>
              </a:ext>
            </a:extLst>
          </p:cNvPr>
          <p:cNvSpPr txBox="1"/>
          <p:nvPr/>
        </p:nvSpPr>
        <p:spPr>
          <a:xfrm flipH="1">
            <a:off x="6980721" y="6335789"/>
            <a:ext cx="448784"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a:solidFill>
                  <a:schemeClr val="tx1">
                    <a:lumMod val="75000"/>
                    <a:lumOff val="25000"/>
                  </a:schemeClr>
                </a:solidFill>
              </a:rPr>
              <a:t>Miles</a:t>
            </a:r>
          </a:p>
        </p:txBody>
      </p:sp>
      <p:sp>
        <p:nvSpPr>
          <p:cNvPr id="106" name="TextBox 38">
            <a:extLst>
              <a:ext uri="{FF2B5EF4-FFF2-40B4-BE49-F238E27FC236}">
                <a16:creationId xmlns:a16="http://schemas.microsoft.com/office/drawing/2014/main" id="{0F368850-B169-E8BE-EF0C-85AC34687191}"/>
              </a:ext>
            </a:extLst>
          </p:cNvPr>
          <p:cNvSpPr txBox="1"/>
          <p:nvPr/>
        </p:nvSpPr>
        <p:spPr>
          <a:xfrm>
            <a:off x="7389866" y="2253841"/>
            <a:ext cx="1163356"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tx1">
                    <a:lumMod val="75000"/>
                    <a:lumOff val="25000"/>
                  </a:schemeClr>
                </a:solidFill>
                <a:latin typeface="Century Gothic"/>
              </a:rPr>
              <a:t>Denali National Park and Preserve</a:t>
            </a:r>
          </a:p>
        </p:txBody>
      </p:sp>
      <p:sp>
        <p:nvSpPr>
          <p:cNvPr id="107" name="TextBox 39">
            <a:extLst>
              <a:ext uri="{FF2B5EF4-FFF2-40B4-BE49-F238E27FC236}">
                <a16:creationId xmlns:a16="http://schemas.microsoft.com/office/drawing/2014/main" id="{3C735C3E-3C21-EB27-9300-0599C38C8074}"/>
              </a:ext>
            </a:extLst>
          </p:cNvPr>
          <p:cNvSpPr txBox="1"/>
          <p:nvPr/>
        </p:nvSpPr>
        <p:spPr>
          <a:xfrm>
            <a:off x="5823365" y="4953014"/>
            <a:ext cx="1156800"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a:solidFill>
                  <a:schemeClr val="tx1">
                    <a:lumMod val="75000"/>
                    <a:lumOff val="25000"/>
                  </a:schemeClr>
                </a:solidFill>
                <a:latin typeface="Century Gothic"/>
              </a:rPr>
              <a:t>Glacier National Park</a:t>
            </a:r>
          </a:p>
        </p:txBody>
      </p:sp>
      <p:sp>
        <p:nvSpPr>
          <p:cNvPr id="108" name="Rectangle: Rounded Corners 107">
            <a:extLst>
              <a:ext uri="{FF2B5EF4-FFF2-40B4-BE49-F238E27FC236}">
                <a16:creationId xmlns:a16="http://schemas.microsoft.com/office/drawing/2014/main" id="{A8ADB91D-4281-EE26-E43B-B1785DE3B705}"/>
              </a:ext>
            </a:extLst>
          </p:cNvPr>
          <p:cNvSpPr/>
          <p:nvPr/>
        </p:nvSpPr>
        <p:spPr>
          <a:xfrm>
            <a:off x="9472412" y="4098686"/>
            <a:ext cx="2531217" cy="4560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10" name="Rectangle 109">
            <a:extLst>
              <a:ext uri="{FF2B5EF4-FFF2-40B4-BE49-F238E27FC236}">
                <a16:creationId xmlns:a16="http://schemas.microsoft.com/office/drawing/2014/main" id="{80D3E107-7B9B-D557-B724-35E501234D79}"/>
              </a:ext>
            </a:extLst>
          </p:cNvPr>
          <p:cNvSpPr/>
          <p:nvPr/>
        </p:nvSpPr>
        <p:spPr>
          <a:xfrm>
            <a:off x="9608982" y="4230002"/>
            <a:ext cx="364992" cy="185698"/>
          </a:xfrm>
          <a:prstGeom prst="rect">
            <a:avLst/>
          </a:prstGeom>
          <a:solidFill>
            <a:srgbClr val="F3CC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11" name="TextBox 43">
            <a:extLst>
              <a:ext uri="{FF2B5EF4-FFF2-40B4-BE49-F238E27FC236}">
                <a16:creationId xmlns:a16="http://schemas.microsoft.com/office/drawing/2014/main" id="{CB08831A-D147-78C9-833A-9736188FED3B}"/>
              </a:ext>
            </a:extLst>
          </p:cNvPr>
          <p:cNvSpPr txBox="1"/>
          <p:nvPr/>
        </p:nvSpPr>
        <p:spPr>
          <a:xfrm>
            <a:off x="9930386" y="4187700"/>
            <a:ext cx="207932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tx1">
                    <a:lumMod val="75000"/>
                    <a:lumOff val="25000"/>
                  </a:schemeClr>
                </a:solidFill>
                <a:latin typeface="Century Gothic"/>
              </a:rPr>
              <a:t>National Park Boundaries</a:t>
            </a:r>
          </a:p>
        </p:txBody>
      </p:sp>
      <p:sp>
        <p:nvSpPr>
          <p:cNvPr id="112" name="TextBox 5">
            <a:extLst>
              <a:ext uri="{FF2B5EF4-FFF2-40B4-BE49-F238E27FC236}">
                <a16:creationId xmlns:a16="http://schemas.microsoft.com/office/drawing/2014/main" id="{B0FEC894-5123-7F1A-BEE9-77C96FAE4BC8}"/>
              </a:ext>
            </a:extLst>
          </p:cNvPr>
          <p:cNvSpPr txBox="1"/>
          <p:nvPr/>
        </p:nvSpPr>
        <p:spPr>
          <a:xfrm>
            <a:off x="8447137" y="5308789"/>
            <a:ext cx="123038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tx1">
                    <a:lumMod val="75000"/>
                    <a:lumOff val="25000"/>
                  </a:schemeClr>
                </a:solidFill>
                <a:latin typeface="Century Gothic"/>
              </a:rPr>
              <a:t>UNITED STATES</a:t>
            </a:r>
            <a:endParaRPr lang="en-US" sz="1200">
              <a:solidFill>
                <a:schemeClr val="tx1">
                  <a:lumMod val="75000"/>
                  <a:lumOff val="25000"/>
                </a:schemeClr>
              </a:solidFill>
            </a:endParaRPr>
          </a:p>
        </p:txBody>
      </p:sp>
      <p:sp>
        <p:nvSpPr>
          <p:cNvPr id="113" name="TextBox 7">
            <a:extLst>
              <a:ext uri="{FF2B5EF4-FFF2-40B4-BE49-F238E27FC236}">
                <a16:creationId xmlns:a16="http://schemas.microsoft.com/office/drawing/2014/main" id="{C2066552-4117-4848-1BF2-2A635238F4E0}"/>
              </a:ext>
            </a:extLst>
          </p:cNvPr>
          <p:cNvSpPr txBox="1"/>
          <p:nvPr/>
        </p:nvSpPr>
        <p:spPr>
          <a:xfrm>
            <a:off x="8269307" y="4282959"/>
            <a:ext cx="109057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tx1">
                    <a:lumMod val="75000"/>
                    <a:lumOff val="25000"/>
                  </a:schemeClr>
                </a:solidFill>
                <a:latin typeface="Century Gothic"/>
              </a:rPr>
              <a:t>CANADA</a:t>
            </a:r>
          </a:p>
        </p:txBody>
      </p:sp>
      <p:sp>
        <p:nvSpPr>
          <p:cNvPr id="114" name="TextBox 11">
            <a:extLst>
              <a:ext uri="{FF2B5EF4-FFF2-40B4-BE49-F238E27FC236}">
                <a16:creationId xmlns:a16="http://schemas.microsoft.com/office/drawing/2014/main" id="{CA13431A-C787-64D4-B9C6-19938E0B97EB}"/>
              </a:ext>
            </a:extLst>
          </p:cNvPr>
          <p:cNvSpPr txBox="1"/>
          <p:nvPr/>
        </p:nvSpPr>
        <p:spPr>
          <a:xfrm>
            <a:off x="8168813" y="6220152"/>
            <a:ext cx="109057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tx1">
                    <a:lumMod val="75000"/>
                    <a:lumOff val="25000"/>
                  </a:schemeClr>
                </a:solidFill>
                <a:latin typeface="Century Gothic"/>
              </a:rPr>
              <a:t>MEXICO</a:t>
            </a:r>
            <a:endParaRPr lang="en-US" sz="1200">
              <a:solidFill>
                <a:schemeClr val="tx1">
                  <a:lumMod val="75000"/>
                  <a:lumOff val="25000"/>
                </a:schemeClr>
              </a:solidFill>
            </a:endParaRPr>
          </a:p>
        </p:txBody>
      </p:sp>
      <p:sp>
        <p:nvSpPr>
          <p:cNvPr id="115" name="TextBox 12">
            <a:extLst>
              <a:ext uri="{FF2B5EF4-FFF2-40B4-BE49-F238E27FC236}">
                <a16:creationId xmlns:a16="http://schemas.microsoft.com/office/drawing/2014/main" id="{4A0D5EB2-BE49-B8A3-8E14-CE783CD1D2D7}"/>
              </a:ext>
            </a:extLst>
          </p:cNvPr>
          <p:cNvSpPr txBox="1"/>
          <p:nvPr/>
        </p:nvSpPr>
        <p:spPr>
          <a:xfrm>
            <a:off x="5280073" y="2753552"/>
            <a:ext cx="109057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tx1">
                    <a:lumMod val="75000"/>
                    <a:lumOff val="25000"/>
                  </a:schemeClr>
                </a:solidFill>
                <a:latin typeface="Century Gothic"/>
              </a:rPr>
              <a:t>ALASKA</a:t>
            </a:r>
          </a:p>
        </p:txBody>
      </p:sp>
      <p:sp>
        <p:nvSpPr>
          <p:cNvPr id="116" name="TextBox 13">
            <a:extLst>
              <a:ext uri="{FF2B5EF4-FFF2-40B4-BE49-F238E27FC236}">
                <a16:creationId xmlns:a16="http://schemas.microsoft.com/office/drawing/2014/main" id="{132AA31B-128D-8A4A-9EDD-EF87090FE492}"/>
              </a:ext>
            </a:extLst>
          </p:cNvPr>
          <p:cNvSpPr txBox="1"/>
          <p:nvPr/>
        </p:nvSpPr>
        <p:spPr>
          <a:xfrm>
            <a:off x="10451501" y="5781137"/>
            <a:ext cx="107803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i="1">
                <a:solidFill>
                  <a:schemeClr val="tx1">
                    <a:lumMod val="75000"/>
                    <a:lumOff val="25000"/>
                  </a:schemeClr>
                </a:solidFill>
                <a:latin typeface="Century Gothic"/>
              </a:rPr>
              <a:t>North American Basin</a:t>
            </a:r>
          </a:p>
        </p:txBody>
      </p:sp>
      <p:sp>
        <p:nvSpPr>
          <p:cNvPr id="117" name="TextBox 14">
            <a:extLst>
              <a:ext uri="{FF2B5EF4-FFF2-40B4-BE49-F238E27FC236}">
                <a16:creationId xmlns:a16="http://schemas.microsoft.com/office/drawing/2014/main" id="{01328ABF-D384-51B1-1276-F79CBE5AECCD}"/>
              </a:ext>
            </a:extLst>
          </p:cNvPr>
          <p:cNvSpPr txBox="1"/>
          <p:nvPr/>
        </p:nvSpPr>
        <p:spPr>
          <a:xfrm>
            <a:off x="9336500" y="3464085"/>
            <a:ext cx="91045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i="1">
                <a:solidFill>
                  <a:schemeClr val="tx1">
                    <a:lumMod val="75000"/>
                    <a:lumOff val="25000"/>
                  </a:schemeClr>
                </a:solidFill>
                <a:latin typeface="Century Gothic"/>
              </a:rPr>
              <a:t>Hudson</a:t>
            </a:r>
          </a:p>
          <a:p>
            <a:pPr algn="ctr"/>
            <a:r>
              <a:rPr lang="en-US" sz="900" b="1" i="1">
                <a:solidFill>
                  <a:schemeClr val="tx1">
                    <a:lumMod val="75000"/>
                    <a:lumOff val="25000"/>
                  </a:schemeClr>
                </a:solidFill>
                <a:latin typeface="Century Gothic"/>
              </a:rPr>
              <a:t>Bay</a:t>
            </a:r>
          </a:p>
        </p:txBody>
      </p:sp>
      <p:graphicFrame>
        <p:nvGraphicFramePr>
          <p:cNvPr id="119" name="Table 118">
            <a:extLst>
              <a:ext uri="{FF2B5EF4-FFF2-40B4-BE49-F238E27FC236}">
                <a16:creationId xmlns:a16="http://schemas.microsoft.com/office/drawing/2014/main" id="{ADC5FB81-E7A1-5543-3F03-CFDE96F5C66A}"/>
              </a:ext>
            </a:extLst>
          </p:cNvPr>
          <p:cNvGraphicFramePr>
            <a:graphicFrameLocks noGrp="1"/>
          </p:cNvGraphicFramePr>
          <p:nvPr>
            <p:extLst>
              <p:ext uri="{D42A27DB-BD31-4B8C-83A1-F6EECF244321}">
                <p14:modId xmlns:p14="http://schemas.microsoft.com/office/powerpoint/2010/main" val="3762329490"/>
              </p:ext>
            </p:extLst>
          </p:nvPr>
        </p:nvGraphicFramePr>
        <p:xfrm>
          <a:off x="9973656" y="2380643"/>
          <a:ext cx="1666238" cy="276225"/>
        </p:xfrm>
        <a:graphic>
          <a:graphicData uri="http://schemas.openxmlformats.org/drawingml/2006/table">
            <a:tbl>
              <a:tblPr bandRow="1">
                <a:tableStyleId>{5C22544A-7EE6-4342-B048-85BDC9FD1C3A}</a:tableStyleId>
              </a:tblPr>
              <a:tblGrid>
                <a:gridCol w="238034">
                  <a:extLst>
                    <a:ext uri="{9D8B030D-6E8A-4147-A177-3AD203B41FA5}">
                      <a16:colId xmlns:a16="http://schemas.microsoft.com/office/drawing/2014/main" val="4176565681"/>
                    </a:ext>
                  </a:extLst>
                </a:gridCol>
                <a:gridCol w="238034">
                  <a:extLst>
                    <a:ext uri="{9D8B030D-6E8A-4147-A177-3AD203B41FA5}">
                      <a16:colId xmlns:a16="http://schemas.microsoft.com/office/drawing/2014/main" val="2493630449"/>
                    </a:ext>
                  </a:extLst>
                </a:gridCol>
                <a:gridCol w="238034">
                  <a:extLst>
                    <a:ext uri="{9D8B030D-6E8A-4147-A177-3AD203B41FA5}">
                      <a16:colId xmlns:a16="http://schemas.microsoft.com/office/drawing/2014/main" val="2606647937"/>
                    </a:ext>
                  </a:extLst>
                </a:gridCol>
                <a:gridCol w="238034">
                  <a:extLst>
                    <a:ext uri="{9D8B030D-6E8A-4147-A177-3AD203B41FA5}">
                      <a16:colId xmlns:a16="http://schemas.microsoft.com/office/drawing/2014/main" val="413056713"/>
                    </a:ext>
                  </a:extLst>
                </a:gridCol>
                <a:gridCol w="238034">
                  <a:extLst>
                    <a:ext uri="{9D8B030D-6E8A-4147-A177-3AD203B41FA5}">
                      <a16:colId xmlns:a16="http://schemas.microsoft.com/office/drawing/2014/main" val="2011520088"/>
                    </a:ext>
                  </a:extLst>
                </a:gridCol>
                <a:gridCol w="238034">
                  <a:extLst>
                    <a:ext uri="{9D8B030D-6E8A-4147-A177-3AD203B41FA5}">
                      <a16:colId xmlns:a16="http://schemas.microsoft.com/office/drawing/2014/main" val="541604731"/>
                    </a:ext>
                  </a:extLst>
                </a:gridCol>
                <a:gridCol w="238034">
                  <a:extLst>
                    <a:ext uri="{9D8B030D-6E8A-4147-A177-3AD203B41FA5}">
                      <a16:colId xmlns:a16="http://schemas.microsoft.com/office/drawing/2014/main" val="2925658586"/>
                    </a:ext>
                  </a:extLst>
                </a:gridCol>
              </a:tblGrid>
              <a:tr h="276225">
                <a:tc>
                  <a:txBody>
                    <a:bodyPr/>
                    <a:lstStyle/>
                    <a:p>
                      <a:pPr fontAlgn="auto"/>
                      <a:endParaRPr lang="en-US" sz="600" b="1">
                        <a:solidFill>
                          <a:srgbClr val="FFFFFF"/>
                        </a:solidFill>
                        <a:effectLst/>
                        <a:latin typeface="Garamond" panose="02020404030301010803" pitchFamily="18" charset="0"/>
                      </a:endParaRPr>
                    </a:p>
                  </a:txBody>
                  <a:tcPr>
                    <a:lnL w="17145" cap="flat" cmpd="sng" algn="ctr">
                      <a:solidFill>
                        <a:srgbClr val="000000"/>
                      </a:solidFill>
                      <a:prstDash val="solid"/>
                      <a:round/>
                      <a:headEnd type="none" w="med" len="med"/>
                      <a:tailEnd type="none" w="med" len="med"/>
                    </a:lnL>
                    <a:lnR w="17145" cap="flat" cmpd="sng" algn="ctr">
                      <a:solidFill>
                        <a:srgbClr val="000000"/>
                      </a:solidFill>
                      <a:prstDash val="solid"/>
                      <a:round/>
                      <a:headEnd type="none" w="med" len="med"/>
                      <a:tailEnd type="none" w="med" len="med"/>
                    </a:lnR>
                    <a:lnT w="17145" cap="flat" cmpd="sng" algn="ctr">
                      <a:solidFill>
                        <a:srgbClr val="000000"/>
                      </a:solidFill>
                      <a:prstDash val="solid"/>
                      <a:round/>
                      <a:headEnd type="none" w="med" len="med"/>
                      <a:tailEnd type="none" w="med" len="med"/>
                    </a:lnT>
                    <a:lnB w="17145" cap="flat" cmpd="sng" algn="ctr">
                      <a:solidFill>
                        <a:srgbClr val="000000"/>
                      </a:solidFill>
                      <a:prstDash val="solid"/>
                      <a:round/>
                      <a:headEnd type="none" w="med" len="med"/>
                      <a:tailEnd type="none" w="med" len="med"/>
                    </a:lnB>
                    <a:noFill/>
                  </a:tcPr>
                </a:tc>
                <a:tc>
                  <a:txBody>
                    <a:bodyPr/>
                    <a:lstStyle/>
                    <a:p>
                      <a:pPr fontAlgn="auto"/>
                      <a:endParaRPr lang="en-US" sz="600" b="1">
                        <a:solidFill>
                          <a:srgbClr val="FFFFFF"/>
                        </a:solidFill>
                        <a:effectLst/>
                        <a:latin typeface="Garamond" panose="02020404030301010803" pitchFamily="18" charset="0"/>
                      </a:endParaRPr>
                    </a:p>
                  </a:txBody>
                  <a:tcPr>
                    <a:lnL w="17145" cap="flat" cmpd="sng" algn="ctr">
                      <a:solidFill>
                        <a:srgbClr val="000000"/>
                      </a:solidFill>
                      <a:prstDash val="solid"/>
                      <a:round/>
                      <a:headEnd type="none" w="med" len="med"/>
                      <a:tailEnd type="none" w="med" len="med"/>
                    </a:lnL>
                    <a:lnR w="17145" cap="flat" cmpd="sng" algn="ctr">
                      <a:solidFill>
                        <a:srgbClr val="000000"/>
                      </a:solidFill>
                      <a:prstDash val="solid"/>
                      <a:round/>
                      <a:headEnd type="none" w="med" len="med"/>
                      <a:tailEnd type="none" w="med" len="med"/>
                    </a:lnR>
                    <a:lnT w="17145" cap="flat" cmpd="sng" algn="ctr">
                      <a:solidFill>
                        <a:srgbClr val="000000"/>
                      </a:solidFill>
                      <a:prstDash val="solid"/>
                      <a:round/>
                      <a:headEnd type="none" w="med" len="med"/>
                      <a:tailEnd type="none" w="med" len="med"/>
                    </a:lnT>
                    <a:lnB w="17145" cap="flat" cmpd="sng" algn="ctr">
                      <a:solidFill>
                        <a:srgbClr val="000000"/>
                      </a:solidFill>
                      <a:prstDash val="solid"/>
                      <a:round/>
                      <a:headEnd type="none" w="med" len="med"/>
                      <a:tailEnd type="none" w="med" len="med"/>
                    </a:lnB>
                    <a:noFill/>
                  </a:tcPr>
                </a:tc>
                <a:tc>
                  <a:txBody>
                    <a:bodyPr/>
                    <a:lstStyle/>
                    <a:p>
                      <a:pPr fontAlgn="auto"/>
                      <a:endParaRPr lang="en-US" sz="600" b="1">
                        <a:solidFill>
                          <a:srgbClr val="FFFFFF"/>
                        </a:solidFill>
                        <a:effectLst/>
                        <a:latin typeface="Garamond" panose="02020404030301010803" pitchFamily="18" charset="0"/>
                      </a:endParaRPr>
                    </a:p>
                  </a:txBody>
                  <a:tcPr>
                    <a:lnL w="17145" cap="flat" cmpd="sng" algn="ctr">
                      <a:solidFill>
                        <a:srgbClr val="000000"/>
                      </a:solidFill>
                      <a:prstDash val="solid"/>
                      <a:round/>
                      <a:headEnd type="none" w="med" len="med"/>
                      <a:tailEnd type="none" w="med" len="med"/>
                    </a:lnL>
                    <a:lnR w="17145" cap="flat" cmpd="sng" algn="ctr">
                      <a:solidFill>
                        <a:srgbClr val="000000"/>
                      </a:solidFill>
                      <a:prstDash val="solid"/>
                      <a:round/>
                      <a:headEnd type="none" w="med" len="med"/>
                      <a:tailEnd type="none" w="med" len="med"/>
                    </a:lnR>
                    <a:lnT w="17145" cap="flat" cmpd="sng" algn="ctr">
                      <a:solidFill>
                        <a:srgbClr val="000000"/>
                      </a:solidFill>
                      <a:prstDash val="solid"/>
                      <a:round/>
                      <a:headEnd type="none" w="med" len="med"/>
                      <a:tailEnd type="none" w="med" len="med"/>
                    </a:lnT>
                    <a:lnB w="17145" cap="flat" cmpd="sng" algn="ctr">
                      <a:solidFill>
                        <a:srgbClr val="000000"/>
                      </a:solidFill>
                      <a:prstDash val="solid"/>
                      <a:round/>
                      <a:headEnd type="none" w="med" len="med"/>
                      <a:tailEnd type="none" w="med" len="med"/>
                    </a:lnB>
                    <a:noFill/>
                  </a:tcPr>
                </a:tc>
                <a:tc>
                  <a:txBody>
                    <a:bodyPr/>
                    <a:lstStyle/>
                    <a:p>
                      <a:pPr fontAlgn="auto"/>
                      <a:endParaRPr lang="en-US" sz="600" b="1">
                        <a:solidFill>
                          <a:srgbClr val="FFFFFF"/>
                        </a:solidFill>
                        <a:effectLst/>
                        <a:latin typeface="Garamond" panose="02020404030301010803" pitchFamily="18" charset="0"/>
                      </a:endParaRPr>
                    </a:p>
                  </a:txBody>
                  <a:tcPr>
                    <a:lnL w="17145" cap="flat" cmpd="sng" algn="ctr">
                      <a:solidFill>
                        <a:srgbClr val="000000"/>
                      </a:solidFill>
                      <a:prstDash val="solid"/>
                      <a:round/>
                      <a:headEnd type="none" w="med" len="med"/>
                      <a:tailEnd type="none" w="med" len="med"/>
                    </a:lnL>
                    <a:lnR w="17145" cap="flat" cmpd="sng" algn="ctr">
                      <a:solidFill>
                        <a:srgbClr val="000000"/>
                      </a:solidFill>
                      <a:prstDash val="solid"/>
                      <a:round/>
                      <a:headEnd type="none" w="med" len="med"/>
                      <a:tailEnd type="none" w="med" len="med"/>
                    </a:lnR>
                    <a:lnT w="17145" cap="flat" cmpd="sng" algn="ctr">
                      <a:solidFill>
                        <a:srgbClr val="000000"/>
                      </a:solidFill>
                      <a:prstDash val="solid"/>
                      <a:round/>
                      <a:headEnd type="none" w="med" len="med"/>
                      <a:tailEnd type="none" w="med" len="med"/>
                    </a:lnT>
                    <a:lnB w="17145" cap="flat" cmpd="sng" algn="ctr">
                      <a:solidFill>
                        <a:srgbClr val="000000"/>
                      </a:solidFill>
                      <a:prstDash val="solid"/>
                      <a:round/>
                      <a:headEnd type="none" w="med" len="med"/>
                      <a:tailEnd type="none" w="med" len="med"/>
                    </a:lnB>
                    <a:noFill/>
                  </a:tcPr>
                </a:tc>
                <a:tc>
                  <a:txBody>
                    <a:bodyPr/>
                    <a:lstStyle/>
                    <a:p>
                      <a:pPr fontAlgn="auto"/>
                      <a:endParaRPr lang="en-US" sz="600" b="1">
                        <a:solidFill>
                          <a:srgbClr val="FFFFFF"/>
                        </a:solidFill>
                        <a:effectLst/>
                        <a:latin typeface="Garamond" panose="02020404030301010803" pitchFamily="18" charset="0"/>
                      </a:endParaRPr>
                    </a:p>
                  </a:txBody>
                  <a:tcPr>
                    <a:lnL w="17145" cap="flat" cmpd="sng" algn="ctr">
                      <a:solidFill>
                        <a:srgbClr val="000000"/>
                      </a:solidFill>
                      <a:prstDash val="solid"/>
                      <a:round/>
                      <a:headEnd type="none" w="med" len="med"/>
                      <a:tailEnd type="none" w="med" len="med"/>
                    </a:lnL>
                    <a:lnR w="17145" cap="flat" cmpd="sng" algn="ctr">
                      <a:solidFill>
                        <a:srgbClr val="000000"/>
                      </a:solidFill>
                      <a:prstDash val="solid"/>
                      <a:round/>
                      <a:headEnd type="none" w="med" len="med"/>
                      <a:tailEnd type="none" w="med" len="med"/>
                    </a:lnR>
                    <a:lnT w="17145" cap="flat" cmpd="sng" algn="ctr">
                      <a:solidFill>
                        <a:srgbClr val="000000"/>
                      </a:solidFill>
                      <a:prstDash val="solid"/>
                      <a:round/>
                      <a:headEnd type="none" w="med" len="med"/>
                      <a:tailEnd type="none" w="med" len="med"/>
                    </a:lnT>
                    <a:lnB w="17145" cap="flat" cmpd="sng" algn="ctr">
                      <a:solidFill>
                        <a:srgbClr val="000000"/>
                      </a:solidFill>
                      <a:prstDash val="solid"/>
                      <a:round/>
                      <a:headEnd type="none" w="med" len="med"/>
                      <a:tailEnd type="none" w="med" len="med"/>
                    </a:lnB>
                    <a:noFill/>
                  </a:tcPr>
                </a:tc>
                <a:tc>
                  <a:txBody>
                    <a:bodyPr/>
                    <a:lstStyle/>
                    <a:p>
                      <a:pPr fontAlgn="base"/>
                      <a:r>
                        <a:rPr lang="en-US" sz="600" b="1">
                          <a:solidFill>
                            <a:srgbClr val="FFFFFF"/>
                          </a:solidFill>
                          <a:effectLst/>
                          <a:latin typeface="Garamond" panose="02020404030301010803" pitchFamily="18" charset="0"/>
                        </a:rPr>
                        <a:t> </a:t>
                      </a:r>
                      <a:endParaRPr lang="en-US" b="1">
                        <a:solidFill>
                          <a:srgbClr val="FFFFFF"/>
                        </a:solidFill>
                        <a:effectLst/>
                      </a:endParaRPr>
                    </a:p>
                  </a:txBody>
                  <a:tcPr>
                    <a:lnL w="17145" cap="flat" cmpd="sng" algn="ctr">
                      <a:solidFill>
                        <a:srgbClr val="000000"/>
                      </a:solidFill>
                      <a:prstDash val="solid"/>
                      <a:round/>
                      <a:headEnd type="none" w="med" len="med"/>
                      <a:tailEnd type="none" w="med" len="med"/>
                    </a:lnL>
                    <a:lnR w="17145" cap="flat" cmpd="sng" algn="ctr">
                      <a:solidFill>
                        <a:srgbClr val="000000"/>
                      </a:solidFill>
                      <a:prstDash val="solid"/>
                      <a:round/>
                      <a:headEnd type="none" w="med" len="med"/>
                      <a:tailEnd type="none" w="med" len="med"/>
                    </a:lnR>
                    <a:lnT w="17145" cap="flat" cmpd="sng" algn="ctr">
                      <a:solidFill>
                        <a:srgbClr val="000000"/>
                      </a:solidFill>
                      <a:prstDash val="solid"/>
                      <a:round/>
                      <a:headEnd type="none" w="med" len="med"/>
                      <a:tailEnd type="none" w="med" len="med"/>
                    </a:lnT>
                    <a:lnB w="17145" cap="flat" cmpd="sng" algn="ctr">
                      <a:solidFill>
                        <a:srgbClr val="000000"/>
                      </a:solidFill>
                      <a:prstDash val="solid"/>
                      <a:round/>
                      <a:headEnd type="none" w="med" len="med"/>
                      <a:tailEnd type="none" w="med" len="med"/>
                    </a:lnB>
                    <a:noFill/>
                  </a:tcPr>
                </a:tc>
                <a:tc>
                  <a:txBody>
                    <a:bodyPr/>
                    <a:lstStyle/>
                    <a:p>
                      <a:pPr fontAlgn="auto"/>
                      <a:endParaRPr lang="en-US" sz="600" b="1">
                        <a:solidFill>
                          <a:srgbClr val="FFFFFF"/>
                        </a:solidFill>
                        <a:effectLst/>
                        <a:latin typeface="Garamond" panose="02020404030301010803" pitchFamily="18" charset="0"/>
                      </a:endParaRPr>
                    </a:p>
                  </a:txBody>
                  <a:tcPr>
                    <a:lnL w="17145" cap="flat" cmpd="sng" algn="ctr">
                      <a:solidFill>
                        <a:srgbClr val="000000"/>
                      </a:solidFill>
                      <a:prstDash val="solid"/>
                      <a:round/>
                      <a:headEnd type="none" w="med" len="med"/>
                      <a:tailEnd type="none" w="med" len="med"/>
                    </a:lnL>
                    <a:lnR w="17145" cap="flat" cmpd="sng" algn="ctr">
                      <a:solidFill>
                        <a:srgbClr val="000000"/>
                      </a:solidFill>
                      <a:prstDash val="solid"/>
                      <a:round/>
                      <a:headEnd type="none" w="med" len="med"/>
                      <a:tailEnd type="none" w="med" len="med"/>
                    </a:lnR>
                    <a:lnT w="17145" cap="flat" cmpd="sng" algn="ctr">
                      <a:solidFill>
                        <a:srgbClr val="000000"/>
                      </a:solidFill>
                      <a:prstDash val="solid"/>
                      <a:round/>
                      <a:headEnd type="none" w="med" len="med"/>
                      <a:tailEnd type="none" w="med" len="med"/>
                    </a:lnT>
                    <a:lnB w="1714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1640176"/>
                  </a:ext>
                </a:extLst>
              </a:tr>
            </a:tbl>
          </a:graphicData>
        </a:graphic>
      </p:graphicFrame>
    </p:spTree>
    <p:extLst>
      <p:ext uri="{BB962C8B-B14F-4D97-AF65-F5344CB8AC3E}">
        <p14:creationId xmlns:p14="http://schemas.microsoft.com/office/powerpoint/2010/main" val="819042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C3C44E-D168-BA87-D141-8D58F63A44ED}"/>
              </a:ext>
            </a:extLst>
          </p:cNvPr>
          <p:cNvSpPr>
            <a:spLocks noGrp="1"/>
          </p:cNvSpPr>
          <p:nvPr>
            <p:ph type="title"/>
          </p:nvPr>
        </p:nvSpPr>
        <p:spPr/>
        <p:txBody>
          <a:bodyPr>
            <a:normAutofit fontScale="90000"/>
          </a:bodyPr>
          <a:lstStyle/>
          <a:p>
            <a:r>
              <a:rPr lang="en-US"/>
              <a:t>Project Objectives</a:t>
            </a:r>
          </a:p>
        </p:txBody>
      </p:sp>
      <p:sp>
        <p:nvSpPr>
          <p:cNvPr id="7" name="Oval 6">
            <a:extLst>
              <a:ext uri="{FF2B5EF4-FFF2-40B4-BE49-F238E27FC236}">
                <a16:creationId xmlns:a16="http://schemas.microsoft.com/office/drawing/2014/main" id="{653BEB8F-5255-494C-5E9F-85DD6F6DE856}"/>
              </a:ext>
            </a:extLst>
          </p:cNvPr>
          <p:cNvSpPr/>
          <p:nvPr/>
        </p:nvSpPr>
        <p:spPr>
          <a:xfrm>
            <a:off x="616944" y="1519193"/>
            <a:ext cx="1256631" cy="1216526"/>
          </a:xfrm>
          <a:prstGeom prst="ellipse">
            <a:avLst/>
          </a:prstGeom>
          <a:solidFill>
            <a:srgbClr val="3582AE"/>
          </a:solidFill>
          <a:ln>
            <a:no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4400" b="1">
                <a:solidFill>
                  <a:schemeClr val="bg1"/>
                </a:solidFill>
                <a:latin typeface="Century Gothic"/>
              </a:rPr>
              <a:t>1</a:t>
            </a:r>
          </a:p>
        </p:txBody>
      </p:sp>
      <p:sp>
        <p:nvSpPr>
          <p:cNvPr id="8" name="Oval 7">
            <a:extLst>
              <a:ext uri="{FF2B5EF4-FFF2-40B4-BE49-F238E27FC236}">
                <a16:creationId xmlns:a16="http://schemas.microsoft.com/office/drawing/2014/main" id="{ADB0C607-8598-6E91-0A20-AC910DC79DB7}"/>
              </a:ext>
            </a:extLst>
          </p:cNvPr>
          <p:cNvSpPr/>
          <p:nvPr/>
        </p:nvSpPr>
        <p:spPr>
          <a:xfrm>
            <a:off x="616944" y="3172783"/>
            <a:ext cx="1256631" cy="1216526"/>
          </a:xfrm>
          <a:prstGeom prst="ellipse">
            <a:avLst/>
          </a:prstGeom>
          <a:solidFill>
            <a:srgbClr val="00AC95"/>
          </a:solidFill>
          <a:ln>
            <a:no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4400" b="1">
                <a:latin typeface="Century Gothic"/>
              </a:rPr>
              <a:t>2</a:t>
            </a:r>
          </a:p>
        </p:txBody>
      </p:sp>
      <p:pic>
        <p:nvPicPr>
          <p:cNvPr id="10" name="Picture 9" descr="Green lights in the sky&#10;&#10;Description automatically generated">
            <a:extLst>
              <a:ext uri="{FF2B5EF4-FFF2-40B4-BE49-F238E27FC236}">
                <a16:creationId xmlns:a16="http://schemas.microsoft.com/office/drawing/2014/main" id="{631BE8F7-FC9B-3E77-4E06-35A695F84EFA}"/>
              </a:ext>
            </a:extLst>
          </p:cNvPr>
          <p:cNvPicPr>
            <a:picLocks noChangeAspect="1"/>
          </p:cNvPicPr>
          <p:nvPr/>
        </p:nvPicPr>
        <p:blipFill rotWithShape="1">
          <a:blip r:embed="rId3"/>
          <a:srcRect l="23644" r="30325" b="469"/>
          <a:stretch/>
        </p:blipFill>
        <p:spPr>
          <a:xfrm>
            <a:off x="7593788" y="690"/>
            <a:ext cx="4596150" cy="6855484"/>
          </a:xfrm>
          <a:prstGeom prst="rect">
            <a:avLst/>
          </a:prstGeom>
        </p:spPr>
      </p:pic>
      <p:sp>
        <p:nvSpPr>
          <p:cNvPr id="11" name="TextBox 10">
            <a:extLst>
              <a:ext uri="{FF2B5EF4-FFF2-40B4-BE49-F238E27FC236}">
                <a16:creationId xmlns:a16="http://schemas.microsoft.com/office/drawing/2014/main" id="{29E61291-1B96-A5F8-DB82-F82E6DFCD5DC}"/>
              </a:ext>
            </a:extLst>
          </p:cNvPr>
          <p:cNvSpPr txBox="1"/>
          <p:nvPr/>
        </p:nvSpPr>
        <p:spPr>
          <a:xfrm>
            <a:off x="2060516" y="1710887"/>
            <a:ext cx="52348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Validate </a:t>
            </a:r>
            <a:r>
              <a:rPr lang="en-US" sz="2400">
                <a:solidFill>
                  <a:schemeClr val="tx1">
                    <a:lumMod val="75000"/>
                    <a:lumOff val="25000"/>
                  </a:schemeClr>
                </a:solidFill>
                <a:latin typeface="Century Gothic"/>
              </a:rPr>
              <a:t>current aurora prediction methods</a:t>
            </a:r>
          </a:p>
        </p:txBody>
      </p:sp>
      <p:sp>
        <p:nvSpPr>
          <p:cNvPr id="13" name="TextBox 12">
            <a:extLst>
              <a:ext uri="{FF2B5EF4-FFF2-40B4-BE49-F238E27FC236}">
                <a16:creationId xmlns:a16="http://schemas.microsoft.com/office/drawing/2014/main" id="{123DE014-6626-3CD7-4072-E631BAF5845B}"/>
              </a:ext>
            </a:extLst>
          </p:cNvPr>
          <p:cNvSpPr txBox="1"/>
          <p:nvPr/>
        </p:nvSpPr>
        <p:spPr>
          <a:xfrm>
            <a:off x="2060516" y="3365547"/>
            <a:ext cx="51485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Explore </a:t>
            </a:r>
            <a:r>
              <a:rPr lang="en-US" sz="2400">
                <a:solidFill>
                  <a:schemeClr val="tx1">
                    <a:lumMod val="75000"/>
                    <a:lumOff val="25000"/>
                  </a:schemeClr>
                </a:solidFill>
                <a:latin typeface="Century Gothic"/>
              </a:rPr>
              <a:t>new ways of forecasting aurora occurrences </a:t>
            </a:r>
          </a:p>
        </p:txBody>
      </p:sp>
      <p:sp>
        <p:nvSpPr>
          <p:cNvPr id="2" name="TextBox 1">
            <a:extLst>
              <a:ext uri="{FF2B5EF4-FFF2-40B4-BE49-F238E27FC236}">
                <a16:creationId xmlns:a16="http://schemas.microsoft.com/office/drawing/2014/main" id="{C2F9F680-9100-43A7-C34C-E079118E6F97}"/>
              </a:ext>
            </a:extLst>
          </p:cNvPr>
          <p:cNvSpPr txBox="1"/>
          <p:nvPr/>
        </p:nvSpPr>
        <p:spPr>
          <a:xfrm>
            <a:off x="7590072" y="6591579"/>
            <a:ext cx="326571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ea typeface="+mn-lt"/>
                <a:cs typeface="+mn-lt"/>
              </a:rPr>
              <a:t>Image Credit: frostnip907</a:t>
            </a:r>
          </a:p>
        </p:txBody>
      </p:sp>
      <p:sp>
        <p:nvSpPr>
          <p:cNvPr id="3" name="TextBox 2">
            <a:extLst>
              <a:ext uri="{FF2B5EF4-FFF2-40B4-BE49-F238E27FC236}">
                <a16:creationId xmlns:a16="http://schemas.microsoft.com/office/drawing/2014/main" id="{D8F4B2EB-208D-15E6-3E82-F49C6430F85A}"/>
              </a:ext>
            </a:extLst>
          </p:cNvPr>
          <p:cNvSpPr txBox="1"/>
          <p:nvPr/>
        </p:nvSpPr>
        <p:spPr>
          <a:xfrm>
            <a:off x="2060516" y="4834471"/>
            <a:ext cx="523481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Create </a:t>
            </a:r>
            <a:r>
              <a:rPr lang="en-US" sz="2400" dirty="0">
                <a:solidFill>
                  <a:schemeClr val="tx1">
                    <a:lumMod val="75000"/>
                    <a:lumOff val="25000"/>
                  </a:schemeClr>
                </a:solidFill>
                <a:latin typeface="Century Gothic"/>
              </a:rPr>
              <a:t>educational tools and provide guidance to the NPS to better inform their visitors </a:t>
            </a:r>
          </a:p>
        </p:txBody>
      </p:sp>
      <p:sp>
        <p:nvSpPr>
          <p:cNvPr id="4" name="Oval 3">
            <a:extLst>
              <a:ext uri="{FF2B5EF4-FFF2-40B4-BE49-F238E27FC236}">
                <a16:creationId xmlns:a16="http://schemas.microsoft.com/office/drawing/2014/main" id="{005F3646-9ADA-9E08-7A6F-CC079AEF3DCB}"/>
              </a:ext>
            </a:extLst>
          </p:cNvPr>
          <p:cNvSpPr/>
          <p:nvPr/>
        </p:nvSpPr>
        <p:spPr>
          <a:xfrm>
            <a:off x="616944" y="4826373"/>
            <a:ext cx="1256631" cy="1216526"/>
          </a:xfrm>
          <a:prstGeom prst="ellipse">
            <a:avLst/>
          </a:prstGeom>
          <a:solidFill>
            <a:srgbClr val="59CE9C"/>
          </a:solidFill>
          <a:ln>
            <a:no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4400" b="1">
                <a:latin typeface="Century Gothic"/>
              </a:rPr>
              <a:t>3</a:t>
            </a:r>
          </a:p>
        </p:txBody>
      </p:sp>
    </p:spTree>
    <p:extLst>
      <p:ext uri="{BB962C8B-B14F-4D97-AF65-F5344CB8AC3E}">
        <p14:creationId xmlns:p14="http://schemas.microsoft.com/office/powerpoint/2010/main" val="1125287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Arrow: Right 124">
            <a:extLst>
              <a:ext uri="{FF2B5EF4-FFF2-40B4-BE49-F238E27FC236}">
                <a16:creationId xmlns:a16="http://schemas.microsoft.com/office/drawing/2014/main" id="{BAB1AD05-061C-C0FA-E8E0-ECC6C0CEC2A7}"/>
              </a:ext>
            </a:extLst>
          </p:cNvPr>
          <p:cNvSpPr/>
          <p:nvPr/>
        </p:nvSpPr>
        <p:spPr>
          <a:xfrm>
            <a:off x="7699211" y="1703769"/>
            <a:ext cx="1021889" cy="237178"/>
          </a:xfrm>
          <a:prstGeom prst="rightArrow">
            <a:avLst/>
          </a:prstGeom>
          <a:solidFill>
            <a:schemeClr val="dk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2D096E-B021-A9F7-D201-9B297A92E508}"/>
              </a:ext>
            </a:extLst>
          </p:cNvPr>
          <p:cNvSpPr>
            <a:spLocks noGrp="1"/>
          </p:cNvSpPr>
          <p:nvPr>
            <p:ph type="title"/>
          </p:nvPr>
        </p:nvSpPr>
        <p:spPr/>
        <p:txBody>
          <a:bodyPr>
            <a:normAutofit fontScale="90000"/>
          </a:bodyPr>
          <a:lstStyle/>
          <a:p>
            <a:r>
              <a:rPr lang="en-US" b="1">
                <a:latin typeface="Century Gothic"/>
              </a:rPr>
              <a:t>Methodology</a:t>
            </a:r>
          </a:p>
        </p:txBody>
      </p:sp>
      <p:sp>
        <p:nvSpPr>
          <p:cNvPr id="60" name="Flowchart: Merge 59">
            <a:extLst>
              <a:ext uri="{FF2B5EF4-FFF2-40B4-BE49-F238E27FC236}">
                <a16:creationId xmlns:a16="http://schemas.microsoft.com/office/drawing/2014/main" id="{87EC3736-BAA8-559D-2F6C-088B719FD3DF}"/>
              </a:ext>
            </a:extLst>
          </p:cNvPr>
          <p:cNvSpPr/>
          <p:nvPr/>
        </p:nvSpPr>
        <p:spPr>
          <a:xfrm>
            <a:off x="5255575" y="4384579"/>
            <a:ext cx="1597075" cy="329086"/>
          </a:xfrm>
          <a:prstGeom prst="flowChartMerge">
            <a:avLst/>
          </a:prstGeom>
          <a:noFill/>
          <a:ln w="28575">
            <a:solidFill>
              <a:srgbClr val="04203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61" name="Group 60">
            <a:extLst>
              <a:ext uri="{FF2B5EF4-FFF2-40B4-BE49-F238E27FC236}">
                <a16:creationId xmlns:a16="http://schemas.microsoft.com/office/drawing/2014/main" id="{21BF9345-5F58-9CDC-ACE1-A27A9ED24A1B}"/>
              </a:ext>
            </a:extLst>
          </p:cNvPr>
          <p:cNvGrpSpPr/>
          <p:nvPr/>
        </p:nvGrpSpPr>
        <p:grpSpPr>
          <a:xfrm>
            <a:off x="4453629" y="2288957"/>
            <a:ext cx="3219559" cy="2010490"/>
            <a:chOff x="4314677" y="2650907"/>
            <a:chExt cx="3219559" cy="2010490"/>
          </a:xfrm>
        </p:grpSpPr>
        <p:sp>
          <p:nvSpPr>
            <p:cNvPr id="62" name="Rectangle: Rounded Corners 61">
              <a:extLst>
                <a:ext uri="{FF2B5EF4-FFF2-40B4-BE49-F238E27FC236}">
                  <a16:creationId xmlns:a16="http://schemas.microsoft.com/office/drawing/2014/main" id="{CFB21D15-3CEF-11F7-7D8E-3A9B0A9792BF}"/>
                </a:ext>
              </a:extLst>
            </p:cNvPr>
            <p:cNvSpPr/>
            <p:nvPr/>
          </p:nvSpPr>
          <p:spPr>
            <a:xfrm>
              <a:off x="5953995" y="2650907"/>
              <a:ext cx="1580241" cy="201049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endParaRPr lang="en-US" sz="1600">
                <a:latin typeface="Century Gothic" panose="020B0502020202020204" pitchFamily="34" charset="0"/>
              </a:endParaRPr>
            </a:p>
          </p:txBody>
        </p:sp>
        <p:sp>
          <p:nvSpPr>
            <p:cNvPr id="63" name="Rectangle: Rounded Corners 62">
              <a:extLst>
                <a:ext uri="{FF2B5EF4-FFF2-40B4-BE49-F238E27FC236}">
                  <a16:creationId xmlns:a16="http://schemas.microsoft.com/office/drawing/2014/main" id="{45E94BED-899E-94A2-58E7-1908A1016015}"/>
                </a:ext>
              </a:extLst>
            </p:cNvPr>
            <p:cNvSpPr/>
            <p:nvPr/>
          </p:nvSpPr>
          <p:spPr>
            <a:xfrm>
              <a:off x="4314677" y="2650907"/>
              <a:ext cx="1553788" cy="201049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endParaRPr lang="en-US"/>
            </a:p>
          </p:txBody>
        </p:sp>
      </p:grpSp>
      <p:cxnSp>
        <p:nvCxnSpPr>
          <p:cNvPr id="64" name="Straight Connector 63">
            <a:extLst>
              <a:ext uri="{FF2B5EF4-FFF2-40B4-BE49-F238E27FC236}">
                <a16:creationId xmlns:a16="http://schemas.microsoft.com/office/drawing/2014/main" id="{EADA23EB-BC80-81C7-0136-616256D38998}"/>
              </a:ext>
            </a:extLst>
          </p:cNvPr>
          <p:cNvCxnSpPr>
            <a:cxnSpLocks/>
            <a:endCxn id="104" idx="4"/>
          </p:cNvCxnSpPr>
          <p:nvPr/>
        </p:nvCxnSpPr>
        <p:spPr>
          <a:xfrm flipH="1" flipV="1">
            <a:off x="10012294" y="2728520"/>
            <a:ext cx="19168" cy="2930447"/>
          </a:xfrm>
          <a:prstGeom prst="line">
            <a:avLst/>
          </a:prstGeom>
          <a:ln w="57150">
            <a:solidFill>
              <a:srgbClr val="04203A"/>
            </a:solidFill>
            <a:prstDash val="dash"/>
          </a:ln>
        </p:spPr>
        <p:style>
          <a:lnRef idx="3">
            <a:schemeClr val="accent1"/>
          </a:lnRef>
          <a:fillRef idx="0">
            <a:schemeClr val="accent1"/>
          </a:fillRef>
          <a:effectRef idx="2">
            <a:schemeClr val="accent1"/>
          </a:effectRef>
          <a:fontRef idx="minor">
            <a:schemeClr val="tx1"/>
          </a:fontRef>
        </p:style>
      </p:cxnSp>
      <p:sp>
        <p:nvSpPr>
          <p:cNvPr id="65" name="Rectangle: Rounded Corners 64">
            <a:extLst>
              <a:ext uri="{FF2B5EF4-FFF2-40B4-BE49-F238E27FC236}">
                <a16:creationId xmlns:a16="http://schemas.microsoft.com/office/drawing/2014/main" id="{AEE1CAD8-32DD-F969-E2A5-225B6115419E}"/>
              </a:ext>
            </a:extLst>
          </p:cNvPr>
          <p:cNvSpPr/>
          <p:nvPr/>
        </p:nvSpPr>
        <p:spPr>
          <a:xfrm>
            <a:off x="1363945" y="2332300"/>
            <a:ext cx="2341984" cy="179025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entury Gothic" panose="020B0502020202020204" pitchFamily="34" charset="0"/>
            </a:endParaRPr>
          </a:p>
        </p:txBody>
      </p:sp>
      <p:sp>
        <p:nvSpPr>
          <p:cNvPr id="66" name="Rounded Rectangle 11">
            <a:extLst>
              <a:ext uri="{FF2B5EF4-FFF2-40B4-BE49-F238E27FC236}">
                <a16:creationId xmlns:a16="http://schemas.microsoft.com/office/drawing/2014/main" id="{49F23914-19D4-1F07-1B05-A61A114E7D73}"/>
              </a:ext>
            </a:extLst>
          </p:cNvPr>
          <p:cNvSpPr/>
          <p:nvPr/>
        </p:nvSpPr>
        <p:spPr>
          <a:xfrm>
            <a:off x="1177456" y="1087585"/>
            <a:ext cx="2656671" cy="48929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accent6">
                    <a:lumMod val="50000"/>
                  </a:schemeClr>
                </a:solidFill>
                <a:latin typeface="Century Gothic" panose="020B0502020202020204" pitchFamily="34" charset="0"/>
              </a:rPr>
              <a:t>Validate</a:t>
            </a:r>
          </a:p>
        </p:txBody>
      </p:sp>
      <p:sp>
        <p:nvSpPr>
          <p:cNvPr id="67" name="Rounded Rectangle 11">
            <a:extLst>
              <a:ext uri="{FF2B5EF4-FFF2-40B4-BE49-F238E27FC236}">
                <a16:creationId xmlns:a16="http://schemas.microsoft.com/office/drawing/2014/main" id="{D36B45CE-1883-BAA4-6DA6-C73EAB070FF0}"/>
              </a:ext>
            </a:extLst>
          </p:cNvPr>
          <p:cNvSpPr/>
          <p:nvPr/>
        </p:nvSpPr>
        <p:spPr>
          <a:xfrm>
            <a:off x="4725613" y="1095800"/>
            <a:ext cx="2656671" cy="49882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accent5">
                    <a:lumMod val="50000"/>
                  </a:schemeClr>
                </a:solidFill>
                <a:latin typeface="Century Gothic" panose="020B0502020202020204" pitchFamily="34" charset="0"/>
              </a:rPr>
              <a:t>Explore</a:t>
            </a:r>
          </a:p>
        </p:txBody>
      </p:sp>
      <p:sp>
        <p:nvSpPr>
          <p:cNvPr id="68" name="Flowchart: Alternate Process 67">
            <a:extLst>
              <a:ext uri="{FF2B5EF4-FFF2-40B4-BE49-F238E27FC236}">
                <a16:creationId xmlns:a16="http://schemas.microsoft.com/office/drawing/2014/main" id="{28177459-EA4A-3A8A-3A7F-D2CF96C30E3F}"/>
              </a:ext>
            </a:extLst>
          </p:cNvPr>
          <p:cNvSpPr/>
          <p:nvPr/>
        </p:nvSpPr>
        <p:spPr>
          <a:xfrm>
            <a:off x="8800230" y="1085051"/>
            <a:ext cx="2443175" cy="507540"/>
          </a:xfrm>
          <a:prstGeom prst="flowChartAlternate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461E64"/>
                </a:solidFill>
                <a:latin typeface="Century Gothic" panose="020B0502020202020204" pitchFamily="34" charset="0"/>
              </a:rPr>
              <a:t>Create</a:t>
            </a:r>
          </a:p>
        </p:txBody>
      </p:sp>
      <p:sp>
        <p:nvSpPr>
          <p:cNvPr id="69" name="Minus Sign 68">
            <a:extLst>
              <a:ext uri="{FF2B5EF4-FFF2-40B4-BE49-F238E27FC236}">
                <a16:creationId xmlns:a16="http://schemas.microsoft.com/office/drawing/2014/main" id="{2F72A37A-3B4F-6089-B3F7-3504B5D02110}"/>
              </a:ext>
            </a:extLst>
          </p:cNvPr>
          <p:cNvSpPr/>
          <p:nvPr/>
        </p:nvSpPr>
        <p:spPr>
          <a:xfrm>
            <a:off x="1139356" y="1461768"/>
            <a:ext cx="2793649" cy="121298"/>
          </a:xfrm>
          <a:prstGeom prst="mathMinus">
            <a:avLst/>
          </a:prstGeom>
          <a:solidFill>
            <a:srgbClr val="0041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inus Sign 69">
            <a:extLst>
              <a:ext uri="{FF2B5EF4-FFF2-40B4-BE49-F238E27FC236}">
                <a16:creationId xmlns:a16="http://schemas.microsoft.com/office/drawing/2014/main" id="{70B2784E-A713-6AC6-AC76-3B2BC129EB85}"/>
              </a:ext>
            </a:extLst>
          </p:cNvPr>
          <p:cNvSpPr/>
          <p:nvPr/>
        </p:nvSpPr>
        <p:spPr>
          <a:xfrm>
            <a:off x="4654725" y="1461768"/>
            <a:ext cx="2793649" cy="121298"/>
          </a:xfrm>
          <a:prstGeom prst="mathMinus">
            <a:avLst/>
          </a:prstGeom>
          <a:solidFill>
            <a:srgbClr val="0420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inus Sign 70">
            <a:extLst>
              <a:ext uri="{FF2B5EF4-FFF2-40B4-BE49-F238E27FC236}">
                <a16:creationId xmlns:a16="http://schemas.microsoft.com/office/drawing/2014/main" id="{8EE76340-814C-07AE-2F47-298846F1C120}"/>
              </a:ext>
            </a:extLst>
          </p:cNvPr>
          <p:cNvSpPr/>
          <p:nvPr/>
        </p:nvSpPr>
        <p:spPr>
          <a:xfrm>
            <a:off x="8624992" y="1461768"/>
            <a:ext cx="2793649" cy="121298"/>
          </a:xfrm>
          <a:prstGeom prst="mathMinus">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BA830D00-2468-DC46-46AA-C6C8323DAFC7}"/>
              </a:ext>
            </a:extLst>
          </p:cNvPr>
          <p:cNvSpPr txBox="1"/>
          <p:nvPr/>
        </p:nvSpPr>
        <p:spPr>
          <a:xfrm>
            <a:off x="1215063" y="1583030"/>
            <a:ext cx="2600750" cy="646331"/>
          </a:xfrm>
          <a:prstGeom prst="rect">
            <a:avLst/>
          </a:prstGeom>
          <a:noFill/>
        </p:spPr>
        <p:txBody>
          <a:bodyPr wrap="square" lIns="91440" tIns="45720" rIns="91440" bIns="45720" rtlCol="0" anchor="t">
            <a:spAutoFit/>
          </a:bodyPr>
          <a:lstStyle/>
          <a:p>
            <a:pPr algn="ctr"/>
            <a:r>
              <a:rPr lang="en-US" dirty="0">
                <a:solidFill>
                  <a:schemeClr val="tx1">
                    <a:lumMod val="75000"/>
                    <a:lumOff val="25000"/>
                  </a:schemeClr>
                </a:solidFill>
                <a:latin typeface="Century Gothic"/>
              </a:rPr>
              <a:t>The current methods: </a:t>
            </a:r>
          </a:p>
          <a:p>
            <a:pPr algn="ctr"/>
            <a:r>
              <a:rPr lang="en-US" dirty="0">
                <a:solidFill>
                  <a:schemeClr val="tx1">
                    <a:lumMod val="75000"/>
                    <a:lumOff val="25000"/>
                  </a:schemeClr>
                </a:solidFill>
                <a:latin typeface="Century Gothic"/>
              </a:rPr>
              <a:t>How accurate?</a:t>
            </a:r>
          </a:p>
        </p:txBody>
      </p:sp>
      <p:sp>
        <p:nvSpPr>
          <p:cNvPr id="81" name="TextBox 80">
            <a:extLst>
              <a:ext uri="{FF2B5EF4-FFF2-40B4-BE49-F238E27FC236}">
                <a16:creationId xmlns:a16="http://schemas.microsoft.com/office/drawing/2014/main" id="{9BF8CC62-A794-2AA7-CD43-65A8F4ECFF73}"/>
              </a:ext>
            </a:extLst>
          </p:cNvPr>
          <p:cNvSpPr txBox="1"/>
          <p:nvPr/>
        </p:nvSpPr>
        <p:spPr>
          <a:xfrm>
            <a:off x="4879757" y="1674530"/>
            <a:ext cx="2341984" cy="369332"/>
          </a:xfrm>
          <a:prstGeom prst="rect">
            <a:avLst/>
          </a:prstGeom>
          <a:noFill/>
        </p:spPr>
        <p:txBody>
          <a:bodyPr wrap="square" lIns="91440" tIns="45720" rIns="91440" bIns="45720" rtlCol="0" anchor="t">
            <a:spAutoFit/>
          </a:bodyPr>
          <a:lstStyle/>
          <a:p>
            <a:pPr algn="ctr"/>
            <a:r>
              <a:rPr lang="en-US" dirty="0">
                <a:solidFill>
                  <a:schemeClr val="tx1">
                    <a:lumMod val="75000"/>
                    <a:lumOff val="25000"/>
                  </a:schemeClr>
                </a:solidFill>
                <a:latin typeface="Century Gothic"/>
              </a:rPr>
              <a:t>Alternatives?</a:t>
            </a:r>
            <a:endParaRPr lang="en-US" dirty="0">
              <a:solidFill>
                <a:schemeClr val="tx1">
                  <a:lumMod val="75000"/>
                  <a:lumOff val="25000"/>
                </a:schemeClr>
              </a:solidFill>
            </a:endParaRPr>
          </a:p>
        </p:txBody>
      </p:sp>
      <p:sp>
        <p:nvSpPr>
          <p:cNvPr id="82" name="TextBox 81">
            <a:extLst>
              <a:ext uri="{FF2B5EF4-FFF2-40B4-BE49-F238E27FC236}">
                <a16:creationId xmlns:a16="http://schemas.microsoft.com/office/drawing/2014/main" id="{9206F453-3288-965D-2462-388274EF64B1}"/>
              </a:ext>
            </a:extLst>
          </p:cNvPr>
          <p:cNvSpPr txBox="1"/>
          <p:nvPr/>
        </p:nvSpPr>
        <p:spPr>
          <a:xfrm>
            <a:off x="8822125" y="1526548"/>
            <a:ext cx="2399381" cy="646331"/>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Conclude and Implement!</a:t>
            </a:r>
          </a:p>
        </p:txBody>
      </p:sp>
      <p:sp>
        <p:nvSpPr>
          <p:cNvPr id="85" name="Arrow: Right 84">
            <a:extLst>
              <a:ext uri="{FF2B5EF4-FFF2-40B4-BE49-F238E27FC236}">
                <a16:creationId xmlns:a16="http://schemas.microsoft.com/office/drawing/2014/main" id="{E487C2F7-C703-FC60-9D59-56F4F66B0932}"/>
              </a:ext>
            </a:extLst>
          </p:cNvPr>
          <p:cNvSpPr/>
          <p:nvPr/>
        </p:nvSpPr>
        <p:spPr>
          <a:xfrm>
            <a:off x="3760117" y="1741152"/>
            <a:ext cx="1021889" cy="237178"/>
          </a:xfrm>
          <a:prstGeom prst="rightArrow">
            <a:avLst/>
          </a:prstGeom>
          <a:solidFill>
            <a:schemeClr val="dk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6" name="Flowchart: Alternate Process 85">
            <a:extLst>
              <a:ext uri="{FF2B5EF4-FFF2-40B4-BE49-F238E27FC236}">
                <a16:creationId xmlns:a16="http://schemas.microsoft.com/office/drawing/2014/main" id="{41C42FFD-1F75-F081-C4A1-E169D1DD01A9}"/>
              </a:ext>
            </a:extLst>
          </p:cNvPr>
          <p:cNvSpPr/>
          <p:nvPr/>
        </p:nvSpPr>
        <p:spPr>
          <a:xfrm>
            <a:off x="1411538" y="3228381"/>
            <a:ext cx="1054827" cy="462384"/>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a:latin typeface="Century Gothic" panose="020B0502020202020204" pitchFamily="34" charset="0"/>
              </a:rPr>
              <a:t>Kp Index</a:t>
            </a:r>
          </a:p>
        </p:txBody>
      </p:sp>
      <p:sp>
        <p:nvSpPr>
          <p:cNvPr id="87" name="Rectangle: Rounded Corners 86">
            <a:extLst>
              <a:ext uri="{FF2B5EF4-FFF2-40B4-BE49-F238E27FC236}">
                <a16:creationId xmlns:a16="http://schemas.microsoft.com/office/drawing/2014/main" id="{7A30E93B-8425-EB5A-A53E-09AEE545FAB2}"/>
              </a:ext>
            </a:extLst>
          </p:cNvPr>
          <p:cNvSpPr/>
          <p:nvPr/>
        </p:nvSpPr>
        <p:spPr>
          <a:xfrm>
            <a:off x="1678553" y="4476014"/>
            <a:ext cx="1716794" cy="544022"/>
          </a:xfrm>
          <a:prstGeom prst="round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Century Gothic" panose="020B0502020202020204" pitchFamily="34" charset="0"/>
              </a:rPr>
              <a:t>Statistical Analysis</a:t>
            </a:r>
          </a:p>
        </p:txBody>
      </p:sp>
      <p:sp>
        <p:nvSpPr>
          <p:cNvPr id="88" name="Rectangle: Rounded Corners 87">
            <a:extLst>
              <a:ext uri="{FF2B5EF4-FFF2-40B4-BE49-F238E27FC236}">
                <a16:creationId xmlns:a16="http://schemas.microsoft.com/office/drawing/2014/main" id="{06A61194-C3F9-B912-BC57-9ADE2ED90D7B}"/>
              </a:ext>
            </a:extLst>
          </p:cNvPr>
          <p:cNvSpPr/>
          <p:nvPr/>
        </p:nvSpPr>
        <p:spPr>
          <a:xfrm>
            <a:off x="1365444" y="5387780"/>
            <a:ext cx="2340195" cy="1039781"/>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lumMod val="75000"/>
                    <a:lumOff val="25000"/>
                  </a:schemeClr>
                </a:solidFill>
                <a:latin typeface="Century Gothic"/>
              </a:rPr>
              <a:t>Evaluate the </a:t>
            </a:r>
            <a:endParaRPr lang="en-US">
              <a:solidFill>
                <a:schemeClr val="tx1">
                  <a:lumMod val="75000"/>
                  <a:lumOff val="25000"/>
                </a:schemeClr>
              </a:solidFill>
            </a:endParaRPr>
          </a:p>
          <a:p>
            <a:pPr algn="ctr"/>
            <a:r>
              <a:rPr lang="en-US" sz="1400" b="1">
                <a:solidFill>
                  <a:schemeClr val="tx1">
                    <a:lumMod val="75000"/>
                    <a:lumOff val="25000"/>
                  </a:schemeClr>
                </a:solidFill>
                <a:latin typeface="Century Gothic"/>
              </a:rPr>
              <a:t>accuracy of current aurora indices</a:t>
            </a:r>
            <a:endParaRPr lang="en-US">
              <a:solidFill>
                <a:schemeClr val="tx1">
                  <a:lumMod val="75000"/>
                  <a:lumOff val="25000"/>
                </a:schemeClr>
              </a:solidFill>
            </a:endParaRPr>
          </a:p>
        </p:txBody>
      </p:sp>
      <p:sp>
        <p:nvSpPr>
          <p:cNvPr id="89" name="Arrow: Down 88">
            <a:extLst>
              <a:ext uri="{FF2B5EF4-FFF2-40B4-BE49-F238E27FC236}">
                <a16:creationId xmlns:a16="http://schemas.microsoft.com/office/drawing/2014/main" id="{9C729A34-5FAA-7B0E-FC4C-EAAFB6363981}"/>
              </a:ext>
            </a:extLst>
          </p:cNvPr>
          <p:cNvSpPr/>
          <p:nvPr/>
        </p:nvSpPr>
        <p:spPr>
          <a:xfrm>
            <a:off x="2385455" y="5076351"/>
            <a:ext cx="315684" cy="213361"/>
          </a:xfrm>
          <a:prstGeom prst="downArrow">
            <a:avLst/>
          </a:prstGeom>
          <a:solidFill>
            <a:srgbClr val="0041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0" name="Flowchart: Merge 89">
            <a:extLst>
              <a:ext uri="{FF2B5EF4-FFF2-40B4-BE49-F238E27FC236}">
                <a16:creationId xmlns:a16="http://schemas.microsoft.com/office/drawing/2014/main" id="{B981AEB0-28EE-4FC0-D0D9-649C10463CC6}"/>
              </a:ext>
            </a:extLst>
          </p:cNvPr>
          <p:cNvSpPr/>
          <p:nvPr/>
        </p:nvSpPr>
        <p:spPr>
          <a:xfrm>
            <a:off x="1681919" y="4153752"/>
            <a:ext cx="1711410" cy="233836"/>
          </a:xfrm>
          <a:prstGeom prst="flowChartMerge">
            <a:avLst/>
          </a:prstGeom>
          <a:solidFill>
            <a:srgbClr val="00411F"/>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1" name="Rectangle: Rounded Corners 90">
            <a:extLst>
              <a:ext uri="{FF2B5EF4-FFF2-40B4-BE49-F238E27FC236}">
                <a16:creationId xmlns:a16="http://schemas.microsoft.com/office/drawing/2014/main" id="{59CCF671-F991-4A33-07E7-5F7E7443EC2F}"/>
              </a:ext>
            </a:extLst>
          </p:cNvPr>
          <p:cNvSpPr/>
          <p:nvPr/>
        </p:nvSpPr>
        <p:spPr>
          <a:xfrm>
            <a:off x="4577118" y="2423060"/>
            <a:ext cx="1297224" cy="4785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lt1"/>
                </a:solidFill>
                <a:latin typeface="Century Gothic" panose="020B0502020202020204" pitchFamily="34" charset="0"/>
              </a:rPr>
              <a:t>VIIRS Day Night Band</a:t>
            </a:r>
          </a:p>
        </p:txBody>
      </p:sp>
      <p:sp>
        <p:nvSpPr>
          <p:cNvPr id="99" name="Rectangle: Rounded Corners 98">
            <a:extLst>
              <a:ext uri="{FF2B5EF4-FFF2-40B4-BE49-F238E27FC236}">
                <a16:creationId xmlns:a16="http://schemas.microsoft.com/office/drawing/2014/main" id="{786AA94C-A186-C6E0-BE7B-191F0C9E00A9}"/>
              </a:ext>
            </a:extLst>
          </p:cNvPr>
          <p:cNvSpPr/>
          <p:nvPr/>
        </p:nvSpPr>
        <p:spPr>
          <a:xfrm>
            <a:off x="5050395" y="4765122"/>
            <a:ext cx="2161127" cy="8711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Compare to current practices</a:t>
            </a:r>
          </a:p>
        </p:txBody>
      </p:sp>
      <p:sp>
        <p:nvSpPr>
          <p:cNvPr id="101" name="Cloud 100">
            <a:extLst>
              <a:ext uri="{FF2B5EF4-FFF2-40B4-BE49-F238E27FC236}">
                <a16:creationId xmlns:a16="http://schemas.microsoft.com/office/drawing/2014/main" id="{BA88EBBD-F685-5AAD-3F31-A2CD45B35691}"/>
              </a:ext>
            </a:extLst>
          </p:cNvPr>
          <p:cNvSpPr/>
          <p:nvPr/>
        </p:nvSpPr>
        <p:spPr>
          <a:xfrm>
            <a:off x="70533" y="4083430"/>
            <a:ext cx="1329121" cy="1061435"/>
          </a:xfrm>
          <a:prstGeom prst="cloud">
            <a:avLst/>
          </a:prstGeom>
          <a:solidFill>
            <a:schemeClr val="accent6">
              <a:alpha val="50000"/>
            </a:schemeClr>
          </a:soli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1500" dirty="0">
                <a:solidFill>
                  <a:schemeClr val="tx1">
                    <a:lumMod val="75000"/>
                    <a:lumOff val="25000"/>
                  </a:schemeClr>
                </a:solidFill>
                <a:latin typeface="Century Gothic"/>
              </a:rPr>
              <a:t>How did we do?</a:t>
            </a:r>
          </a:p>
        </p:txBody>
      </p:sp>
      <p:sp>
        <p:nvSpPr>
          <p:cNvPr id="102" name="Arrow: Curved Right 101">
            <a:extLst>
              <a:ext uri="{FF2B5EF4-FFF2-40B4-BE49-F238E27FC236}">
                <a16:creationId xmlns:a16="http://schemas.microsoft.com/office/drawing/2014/main" id="{E78FF90C-23EC-36C0-4564-4A6B85C7ED56}"/>
              </a:ext>
            </a:extLst>
          </p:cNvPr>
          <p:cNvSpPr/>
          <p:nvPr/>
        </p:nvSpPr>
        <p:spPr>
          <a:xfrm>
            <a:off x="9739990" y="3197387"/>
            <a:ext cx="544608" cy="994044"/>
          </a:xfrm>
          <a:prstGeom prst="curvedRightArrow">
            <a:avLst>
              <a:gd name="adj1" fmla="val 15729"/>
              <a:gd name="adj2" fmla="val 45370"/>
              <a:gd name="adj3" fmla="val 2185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Arrow: Curved Left 102">
            <a:extLst>
              <a:ext uri="{FF2B5EF4-FFF2-40B4-BE49-F238E27FC236}">
                <a16:creationId xmlns:a16="http://schemas.microsoft.com/office/drawing/2014/main" id="{128254D5-8132-326D-DC34-79CFBD3D70BA}"/>
              </a:ext>
            </a:extLst>
          </p:cNvPr>
          <p:cNvSpPr/>
          <p:nvPr/>
        </p:nvSpPr>
        <p:spPr>
          <a:xfrm>
            <a:off x="9716788" y="4337545"/>
            <a:ext cx="501700" cy="857334"/>
          </a:xfrm>
          <a:prstGeom prst="curvedLeftArrow">
            <a:avLst>
              <a:gd name="adj1" fmla="val 15816"/>
              <a:gd name="adj2" fmla="val 50002"/>
              <a:gd name="adj3" fmla="val 25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Oval 103">
            <a:extLst>
              <a:ext uri="{FF2B5EF4-FFF2-40B4-BE49-F238E27FC236}">
                <a16:creationId xmlns:a16="http://schemas.microsoft.com/office/drawing/2014/main" id="{FFFB25A1-F8D3-6C33-4A1A-1F00DF4613A9}"/>
              </a:ext>
            </a:extLst>
          </p:cNvPr>
          <p:cNvSpPr/>
          <p:nvPr/>
        </p:nvSpPr>
        <p:spPr>
          <a:xfrm>
            <a:off x="8779739" y="2229412"/>
            <a:ext cx="2465109" cy="499108"/>
          </a:xfrm>
          <a:prstGeom prst="ellipse">
            <a:avLst/>
          </a:prstGeom>
          <a:solidFill>
            <a:srgbClr val="7030A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solidFill>
                  <a:schemeClr val="bg1"/>
                </a:solidFill>
                <a:latin typeface="Century Gothic" panose="020B0502020202020204" pitchFamily="34" charset="0"/>
              </a:rPr>
              <a:t>End Products</a:t>
            </a:r>
          </a:p>
        </p:txBody>
      </p:sp>
      <p:sp>
        <p:nvSpPr>
          <p:cNvPr id="105" name="Flowchart: Alternate Process 104">
            <a:extLst>
              <a:ext uri="{FF2B5EF4-FFF2-40B4-BE49-F238E27FC236}">
                <a16:creationId xmlns:a16="http://schemas.microsoft.com/office/drawing/2014/main" id="{C438B6E6-006F-BED6-0AFD-7C3CCE70028C}"/>
              </a:ext>
            </a:extLst>
          </p:cNvPr>
          <p:cNvSpPr/>
          <p:nvPr/>
        </p:nvSpPr>
        <p:spPr>
          <a:xfrm>
            <a:off x="8339720" y="4051982"/>
            <a:ext cx="1396451" cy="571090"/>
          </a:xfrm>
          <a:prstGeom prst="flowChartAlternateProcess">
            <a:avLst/>
          </a:prstGeom>
          <a:solidFill>
            <a:srgbClr val="A47CA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Website Content</a:t>
            </a:r>
          </a:p>
        </p:txBody>
      </p:sp>
      <p:sp>
        <p:nvSpPr>
          <p:cNvPr id="106" name="Flowchart: Alternate Process 105">
            <a:extLst>
              <a:ext uri="{FF2B5EF4-FFF2-40B4-BE49-F238E27FC236}">
                <a16:creationId xmlns:a16="http://schemas.microsoft.com/office/drawing/2014/main" id="{A55EE0F3-017E-9741-6CFB-BED4BDFAE37F}"/>
              </a:ext>
            </a:extLst>
          </p:cNvPr>
          <p:cNvSpPr/>
          <p:nvPr/>
        </p:nvSpPr>
        <p:spPr>
          <a:xfrm>
            <a:off x="10168300" y="3045306"/>
            <a:ext cx="1336013" cy="396658"/>
          </a:xfrm>
          <a:prstGeom prst="flowChartAlternateProcess">
            <a:avLst/>
          </a:prstGeom>
          <a:solidFill>
            <a:srgbClr val="A47CA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Charts</a:t>
            </a:r>
          </a:p>
        </p:txBody>
      </p:sp>
      <p:sp>
        <p:nvSpPr>
          <p:cNvPr id="107" name="Flowchart: Connector 106">
            <a:extLst>
              <a:ext uri="{FF2B5EF4-FFF2-40B4-BE49-F238E27FC236}">
                <a16:creationId xmlns:a16="http://schemas.microsoft.com/office/drawing/2014/main" id="{9BB3DF5F-0569-ACED-9925-D3148ADF2192}"/>
              </a:ext>
            </a:extLst>
          </p:cNvPr>
          <p:cNvSpPr/>
          <p:nvPr/>
        </p:nvSpPr>
        <p:spPr>
          <a:xfrm>
            <a:off x="8434341" y="4720815"/>
            <a:ext cx="1254906" cy="705394"/>
          </a:xfrm>
          <a:prstGeom prst="flowChartConnector">
            <a:avLst/>
          </a:prstGeom>
          <a:solidFill>
            <a:srgbClr val="9074A6"/>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500">
                <a:solidFill>
                  <a:schemeClr val="bg1"/>
                </a:solidFill>
                <a:latin typeface="Century Gothic" panose="020B0502020202020204" pitchFamily="34" charset="0"/>
              </a:rPr>
              <a:t>User Friendly</a:t>
            </a:r>
          </a:p>
        </p:txBody>
      </p:sp>
      <p:sp>
        <p:nvSpPr>
          <p:cNvPr id="108" name="Flowchart: Connector 107">
            <a:extLst>
              <a:ext uri="{FF2B5EF4-FFF2-40B4-BE49-F238E27FC236}">
                <a16:creationId xmlns:a16="http://schemas.microsoft.com/office/drawing/2014/main" id="{26DAB84E-3DEC-CA75-4366-CA59C4B36F3A}"/>
              </a:ext>
            </a:extLst>
          </p:cNvPr>
          <p:cNvSpPr/>
          <p:nvPr/>
        </p:nvSpPr>
        <p:spPr>
          <a:xfrm>
            <a:off x="10304326" y="3568699"/>
            <a:ext cx="1738402" cy="939777"/>
          </a:xfrm>
          <a:prstGeom prst="flowChartConnector">
            <a:avLst/>
          </a:prstGeom>
          <a:solidFill>
            <a:srgbClr val="9074A6"/>
          </a:solidFill>
          <a:ln/>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sz="1300">
                <a:solidFill>
                  <a:schemeClr val="bg1"/>
                </a:solidFill>
                <a:latin typeface="Century Gothic"/>
              </a:rPr>
              <a:t>Visualize the different models</a:t>
            </a:r>
            <a:endParaRPr lang="en-US">
              <a:solidFill>
                <a:schemeClr val="bg1"/>
              </a:solidFill>
            </a:endParaRPr>
          </a:p>
        </p:txBody>
      </p:sp>
      <p:sp>
        <p:nvSpPr>
          <p:cNvPr id="109" name="Arrow: Down 108">
            <a:extLst>
              <a:ext uri="{FF2B5EF4-FFF2-40B4-BE49-F238E27FC236}">
                <a16:creationId xmlns:a16="http://schemas.microsoft.com/office/drawing/2014/main" id="{CFD0B466-9B21-75CE-972B-420116BD5403}"/>
              </a:ext>
            </a:extLst>
          </p:cNvPr>
          <p:cNvSpPr/>
          <p:nvPr/>
        </p:nvSpPr>
        <p:spPr>
          <a:xfrm>
            <a:off x="5067386" y="2954429"/>
            <a:ext cx="315684" cy="213361"/>
          </a:xfrm>
          <a:prstGeom prst="downArrow">
            <a:avLst/>
          </a:prstGeom>
          <a:solidFill>
            <a:srgbClr val="0420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0" name="Arrow: Down 109">
            <a:extLst>
              <a:ext uri="{FF2B5EF4-FFF2-40B4-BE49-F238E27FC236}">
                <a16:creationId xmlns:a16="http://schemas.microsoft.com/office/drawing/2014/main" id="{D09B80FA-467D-6BF7-65F9-FA77602E4C19}"/>
              </a:ext>
            </a:extLst>
          </p:cNvPr>
          <p:cNvSpPr/>
          <p:nvPr/>
        </p:nvSpPr>
        <p:spPr>
          <a:xfrm>
            <a:off x="6725225" y="2954429"/>
            <a:ext cx="315684" cy="213361"/>
          </a:xfrm>
          <a:prstGeom prst="downArrow">
            <a:avLst/>
          </a:prstGeom>
          <a:solidFill>
            <a:srgbClr val="0420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11" name="Connector: Elbow 110">
            <a:extLst>
              <a:ext uri="{FF2B5EF4-FFF2-40B4-BE49-F238E27FC236}">
                <a16:creationId xmlns:a16="http://schemas.microsoft.com/office/drawing/2014/main" id="{8EC02113-1160-54FE-54F4-3247CB642BB2}"/>
              </a:ext>
            </a:extLst>
          </p:cNvPr>
          <p:cNvCxnSpPr>
            <a:cxnSpLocks/>
            <a:stCxn id="86" idx="1"/>
            <a:endCxn id="101" idx="3"/>
          </p:cNvCxnSpPr>
          <p:nvPr/>
        </p:nvCxnSpPr>
        <p:spPr>
          <a:xfrm rot="10800000" flipV="1">
            <a:off x="735094" y="3459573"/>
            <a:ext cx="676444" cy="684546"/>
          </a:xfrm>
          <a:prstGeom prst="bentConnector2">
            <a:avLst/>
          </a:prstGeom>
          <a:ln w="28575">
            <a:solidFill>
              <a:srgbClr val="04203A"/>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D7FE842C-59AE-A9D3-B103-E80FEF6ABB70}"/>
              </a:ext>
            </a:extLst>
          </p:cNvPr>
          <p:cNvCxnSpPr>
            <a:cxnSpLocks/>
          </p:cNvCxnSpPr>
          <p:nvPr/>
        </p:nvCxnSpPr>
        <p:spPr>
          <a:xfrm>
            <a:off x="1938928" y="2882205"/>
            <a:ext cx="1" cy="345238"/>
          </a:xfrm>
          <a:prstGeom prst="straightConnector1">
            <a:avLst/>
          </a:prstGeom>
          <a:ln w="28575" cap="flat" cmpd="sng" algn="ctr">
            <a:solidFill>
              <a:srgbClr val="00411F"/>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3" name="Straight Arrow Connector 112">
            <a:extLst>
              <a:ext uri="{FF2B5EF4-FFF2-40B4-BE49-F238E27FC236}">
                <a16:creationId xmlns:a16="http://schemas.microsoft.com/office/drawing/2014/main" id="{D7410911-5BA5-0059-F306-4281F2B4F0E3}"/>
              </a:ext>
            </a:extLst>
          </p:cNvPr>
          <p:cNvCxnSpPr/>
          <p:nvPr/>
        </p:nvCxnSpPr>
        <p:spPr>
          <a:xfrm>
            <a:off x="3136659" y="2858546"/>
            <a:ext cx="1" cy="417738"/>
          </a:xfrm>
          <a:prstGeom prst="straightConnector1">
            <a:avLst/>
          </a:prstGeom>
          <a:ln w="28575" cap="flat" cmpd="sng" algn="ctr">
            <a:solidFill>
              <a:srgbClr val="00411F"/>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4" name="Cloud 113">
            <a:extLst>
              <a:ext uri="{FF2B5EF4-FFF2-40B4-BE49-F238E27FC236}">
                <a16:creationId xmlns:a16="http://schemas.microsoft.com/office/drawing/2014/main" id="{61EF3734-31F0-E303-2C45-D205E0E81AE4}"/>
              </a:ext>
            </a:extLst>
          </p:cNvPr>
          <p:cNvSpPr/>
          <p:nvPr/>
        </p:nvSpPr>
        <p:spPr>
          <a:xfrm>
            <a:off x="7965513" y="2995500"/>
            <a:ext cx="1599073" cy="835766"/>
          </a:xfrm>
          <a:prstGeom prst="cloud">
            <a:avLst/>
          </a:prstGeom>
          <a:solidFill>
            <a:schemeClr val="accent1">
              <a:alpha val="50000"/>
            </a:schemeClr>
          </a:soli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1500">
                <a:solidFill>
                  <a:schemeClr val="tx1">
                    <a:lumMod val="75000"/>
                    <a:lumOff val="25000"/>
                  </a:schemeClr>
                </a:solidFill>
                <a:latin typeface="Century Gothic"/>
              </a:rPr>
              <a:t>Did we do better?</a:t>
            </a:r>
          </a:p>
        </p:txBody>
      </p:sp>
      <p:cxnSp>
        <p:nvCxnSpPr>
          <p:cNvPr id="115" name="Connector: Elbow 114">
            <a:extLst>
              <a:ext uri="{FF2B5EF4-FFF2-40B4-BE49-F238E27FC236}">
                <a16:creationId xmlns:a16="http://schemas.microsoft.com/office/drawing/2014/main" id="{949A4C03-AF84-427C-85AD-1CE9FEBC9964}"/>
              </a:ext>
            </a:extLst>
          </p:cNvPr>
          <p:cNvCxnSpPr>
            <a:cxnSpLocks/>
            <a:stCxn id="123" idx="3"/>
            <a:endCxn id="114" idx="2"/>
          </p:cNvCxnSpPr>
          <p:nvPr/>
        </p:nvCxnSpPr>
        <p:spPr>
          <a:xfrm>
            <a:off x="7531679" y="2667818"/>
            <a:ext cx="438794" cy="745565"/>
          </a:xfrm>
          <a:prstGeom prst="bentConnector3">
            <a:avLst>
              <a:gd name="adj1" fmla="val 50000"/>
            </a:avLst>
          </a:prstGeom>
          <a:ln w="28575">
            <a:solidFill>
              <a:srgbClr val="04203A"/>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7" name="Cloud 116">
            <a:extLst>
              <a:ext uri="{FF2B5EF4-FFF2-40B4-BE49-F238E27FC236}">
                <a16:creationId xmlns:a16="http://schemas.microsoft.com/office/drawing/2014/main" id="{AC9E35C2-8F34-E741-5EBE-E7B9D9F35E09}"/>
              </a:ext>
            </a:extLst>
          </p:cNvPr>
          <p:cNvSpPr/>
          <p:nvPr/>
        </p:nvSpPr>
        <p:spPr>
          <a:xfrm>
            <a:off x="10438707" y="5261137"/>
            <a:ext cx="1558968" cy="795661"/>
          </a:xfrm>
          <a:prstGeom prst="cloud">
            <a:avLst/>
          </a:prstGeom>
          <a:solidFill>
            <a:srgbClr val="9074A6"/>
          </a:solidFill>
          <a:ln>
            <a:noFill/>
          </a:ln>
          <a:effectLst/>
          <a:scene3d>
            <a:camera prst="orthographicFront">
              <a:rot lat="0" lon="0" rev="0"/>
            </a:camera>
            <a:lightRig rig="chilly" dir="t">
              <a:rot lat="0" lon="0" rev="18480000"/>
            </a:lightRig>
          </a:scene3d>
          <a:sp3d prstMaterial="clear">
            <a:bevelT h="63500"/>
          </a:sp3d>
        </p:spPr>
        <p:style>
          <a:lnRef idx="1">
            <a:schemeClr val="dk1"/>
          </a:lnRef>
          <a:fillRef idx="2">
            <a:schemeClr val="dk1"/>
          </a:fillRef>
          <a:effectRef idx="1">
            <a:schemeClr val="dk1"/>
          </a:effectRef>
          <a:fontRef idx="minor">
            <a:schemeClr val="dk1"/>
          </a:fontRef>
        </p:style>
        <p:txBody>
          <a:bodyPr rtlCol="0" anchor="ctr"/>
          <a:lstStyle/>
          <a:p>
            <a:pPr algn="ctr"/>
            <a:r>
              <a:rPr lang="en-US" sz="1500" dirty="0">
                <a:solidFill>
                  <a:schemeClr val="tx1">
                    <a:lumMod val="75000"/>
                    <a:lumOff val="25000"/>
                  </a:schemeClr>
                </a:solidFill>
                <a:latin typeface="Century Gothic" panose="020B0502020202020204" pitchFamily="34" charset="0"/>
              </a:rPr>
              <a:t>Put it to use!</a:t>
            </a:r>
          </a:p>
        </p:txBody>
      </p:sp>
      <p:sp>
        <p:nvSpPr>
          <p:cNvPr id="118" name="TextBox 117">
            <a:extLst>
              <a:ext uri="{FF2B5EF4-FFF2-40B4-BE49-F238E27FC236}">
                <a16:creationId xmlns:a16="http://schemas.microsoft.com/office/drawing/2014/main" id="{6D05F01E-AD83-1958-E47C-AC6ADB3D07BA}"/>
              </a:ext>
            </a:extLst>
          </p:cNvPr>
          <p:cNvSpPr txBox="1"/>
          <p:nvPr/>
        </p:nvSpPr>
        <p:spPr>
          <a:xfrm>
            <a:off x="6087045" y="3180145"/>
            <a:ext cx="15802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FFFFFF"/>
                </a:solidFill>
                <a:latin typeface="Century Gothic"/>
              </a:rPr>
              <a:t>Using local polar disturbances</a:t>
            </a:r>
            <a:r>
              <a:rPr lang="en-US" sz="1600">
                <a:latin typeface="Century Gothic"/>
              </a:rPr>
              <a:t>​</a:t>
            </a:r>
            <a:endParaRPr lang="en-US"/>
          </a:p>
        </p:txBody>
      </p:sp>
      <p:sp>
        <p:nvSpPr>
          <p:cNvPr id="119" name="TextBox 118">
            <a:extLst>
              <a:ext uri="{FF2B5EF4-FFF2-40B4-BE49-F238E27FC236}">
                <a16:creationId xmlns:a16="http://schemas.microsoft.com/office/drawing/2014/main" id="{A25F7390-8603-C300-1B6D-274DCEB8CC52}"/>
              </a:ext>
            </a:extLst>
          </p:cNvPr>
          <p:cNvSpPr txBox="1"/>
          <p:nvPr/>
        </p:nvSpPr>
        <p:spPr>
          <a:xfrm>
            <a:off x="4448941" y="3180145"/>
            <a:ext cx="15525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FFFFFF"/>
                </a:solidFill>
                <a:latin typeface="Century Gothic"/>
              </a:rPr>
              <a:t>Viewing aurora from space </a:t>
            </a:r>
            <a:r>
              <a:rPr lang="en-US" sz="1600">
                <a:latin typeface="Century Gothic"/>
              </a:rPr>
              <a:t>​</a:t>
            </a:r>
            <a:endParaRPr lang="en-US"/>
          </a:p>
        </p:txBody>
      </p:sp>
      <p:cxnSp>
        <p:nvCxnSpPr>
          <p:cNvPr id="121" name="Connector: Elbow 120">
            <a:extLst>
              <a:ext uri="{FF2B5EF4-FFF2-40B4-BE49-F238E27FC236}">
                <a16:creationId xmlns:a16="http://schemas.microsoft.com/office/drawing/2014/main" id="{9340CB57-FB4A-5E41-DFC5-ADD44627AE6C}"/>
              </a:ext>
            </a:extLst>
          </p:cNvPr>
          <p:cNvCxnSpPr>
            <a:cxnSpLocks/>
            <a:endCxn id="117" idx="3"/>
          </p:cNvCxnSpPr>
          <p:nvPr/>
        </p:nvCxnSpPr>
        <p:spPr>
          <a:xfrm>
            <a:off x="10070196" y="5144865"/>
            <a:ext cx="1147995" cy="161765"/>
          </a:xfrm>
          <a:prstGeom prst="bentConnector2">
            <a:avLst/>
          </a:prstGeom>
          <a:ln w="28575">
            <a:solidFill>
              <a:srgbClr val="04203A"/>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23" name="Rectangle: Rounded Corners 122">
            <a:extLst>
              <a:ext uri="{FF2B5EF4-FFF2-40B4-BE49-F238E27FC236}">
                <a16:creationId xmlns:a16="http://schemas.microsoft.com/office/drawing/2014/main" id="{1EA47A12-03F3-9C27-626F-006C04BBFD64}"/>
              </a:ext>
            </a:extLst>
          </p:cNvPr>
          <p:cNvSpPr/>
          <p:nvPr/>
        </p:nvSpPr>
        <p:spPr>
          <a:xfrm>
            <a:off x="6234455" y="2428526"/>
            <a:ext cx="1297224" cy="4785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lt1"/>
                </a:solidFill>
                <a:latin typeface="Century Gothic" panose="020B0502020202020204" pitchFamily="34" charset="0"/>
              </a:rPr>
              <a:t>AE Index</a:t>
            </a:r>
          </a:p>
        </p:txBody>
      </p:sp>
      <p:sp>
        <p:nvSpPr>
          <p:cNvPr id="124" name="Flowchart: Alternate Process 123">
            <a:extLst>
              <a:ext uri="{FF2B5EF4-FFF2-40B4-BE49-F238E27FC236}">
                <a16:creationId xmlns:a16="http://schemas.microsoft.com/office/drawing/2014/main" id="{1F9398A9-B920-DF78-F8D9-3B79DD535B2A}"/>
              </a:ext>
            </a:extLst>
          </p:cNvPr>
          <p:cNvSpPr/>
          <p:nvPr/>
        </p:nvSpPr>
        <p:spPr>
          <a:xfrm>
            <a:off x="2609245" y="3237036"/>
            <a:ext cx="1054827" cy="462384"/>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a:latin typeface="Century Gothic" panose="020B0502020202020204" pitchFamily="34" charset="0"/>
              </a:rPr>
              <a:t>OVATION Prime 2.3</a:t>
            </a:r>
          </a:p>
        </p:txBody>
      </p:sp>
      <p:sp>
        <p:nvSpPr>
          <p:cNvPr id="83" name="Flowchart: Alternate Process 82">
            <a:extLst>
              <a:ext uri="{FF2B5EF4-FFF2-40B4-BE49-F238E27FC236}">
                <a16:creationId xmlns:a16="http://schemas.microsoft.com/office/drawing/2014/main" id="{A90E9CB1-19A1-CA15-43B4-A1AD5AA1E1B4}"/>
              </a:ext>
            </a:extLst>
          </p:cNvPr>
          <p:cNvSpPr/>
          <p:nvPr/>
        </p:nvSpPr>
        <p:spPr>
          <a:xfrm>
            <a:off x="1658285" y="2403980"/>
            <a:ext cx="1718400" cy="591520"/>
          </a:xfrm>
          <a:prstGeom prst="flowChartAlternateProcess">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a:latin typeface="Century Gothic"/>
              </a:rPr>
              <a:t>Alaska Forecast</a:t>
            </a:r>
          </a:p>
        </p:txBody>
      </p:sp>
    </p:spTree>
    <p:extLst>
      <p:ext uri="{BB962C8B-B14F-4D97-AF65-F5344CB8AC3E}">
        <p14:creationId xmlns:p14="http://schemas.microsoft.com/office/powerpoint/2010/main" val="2883369675"/>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ab83896-aab5-4bd0-8483-2509975cde97">
      <UserInfo>
        <DisplayName/>
        <AccountId xsi:nil="true"/>
        <AccountType/>
      </UserInfo>
    </SharedWithUsers>
    <lcf76f155ced4ddcb4097134ff3c332f xmlns="4eda033e-a47d-4c30-b1aa-2ec495e3f466">
      <Terms xmlns="http://schemas.microsoft.com/office/infopath/2007/PartnerControls"/>
    </lcf76f155ced4ddcb4097134ff3c332f>
    <TaxCatchAll xmlns="5ab83896-aab5-4bd0-8483-2509975cde97" xsi:nil="true"/>
    <_Flow_SignoffStatus xmlns="4eda033e-a47d-4c30-b1aa-2ec495e3f466" xsi:nil="true"/>
    <MediaLengthInSeconds xmlns="4eda033e-a47d-4c30-b1aa-2ec495e3f466" xsi:nil="true"/>
    <DocumentTitle xmlns="4eda033e-a47d-4c30-b1aa-2ec495e3f46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21" ma:contentTypeDescription="Create a new document." ma:contentTypeScope="" ma:versionID="04217fe5e0f2555c958dc56d3935f01f">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5aba8ed9c86adc1b8a168f540c0c080c" ns2:_="" ns3:_="">
    <xsd:import namespace="4eda033e-a47d-4c30-b1aa-2ec495e3f466"/>
    <xsd:import namespace="5ab83896-aab5-4bd0-8483-2509975cde97"/>
    <xsd:element name="properties">
      <xsd:complexType>
        <xsd:sequence>
          <xsd:element name="documentManagement">
            <xsd:complexType>
              <xsd:all>
                <xsd:element ref="ns2:_Flow_SignoffStatus" minOccurs="0"/>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Document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_Flow_SignoffStatus" ma:index="3" nillable="true" ma:displayName="Sign-off status" ma:internalName="Sign_x002d_off_x0020_status" ma:readOnly="false">
      <xsd:simpleType>
        <xsd:restriction base="dms:Text"/>
      </xsd:simpleType>
    </xsd:element>
    <xsd:element name="lcf76f155ced4ddcb4097134ff3c332f" ma:index="8"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Location" ma:index="15" nillable="true" ma:displayName="Location" ma:hidden="true"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hidden="true" ma:internalName="MediaServiceOCR"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DocumentTitle" ma:index="24" nillable="true" ma:displayName="Document Title" ma:description="Please add the title of the document here." ma:format="Dropdown" ma:internalName="DocumentTitl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44542ba6-3fb8-4a62-a20b-e4f9a56b6e63}" ma:internalName="TaxCatchAll" ma:readOnly="false"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09D277-EF28-46DB-86A1-ED2BB7ED17A2}">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69401E-352C-4647-B157-E01D30855756}">
  <ds:schemaRefs>
    <ds:schemaRef ds:uri="http://schemas.microsoft.com/sharepoint/v3/contenttype/forms"/>
  </ds:schemaRefs>
</ds:datastoreItem>
</file>

<file path=customXml/itemProps3.xml><?xml version="1.0" encoding="utf-8"?>
<ds:datastoreItem xmlns:ds="http://schemas.openxmlformats.org/officeDocument/2006/customXml" ds:itemID="{3C24D711-7410-4B82-9644-A901EA3A54E8}">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233</TotalTime>
  <Words>5478</Words>
  <Application>Microsoft Office PowerPoint</Application>
  <PresentationFormat>Widescreen</PresentationFormat>
  <Paragraphs>676</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Title</vt:lpstr>
      <vt:lpstr>Glacier &amp; Denali Space Weather</vt:lpstr>
      <vt:lpstr>Meet The Team</vt:lpstr>
      <vt:lpstr>What is Aurora?</vt:lpstr>
      <vt:lpstr>What is Aurora?</vt:lpstr>
      <vt:lpstr>Project Partner</vt:lpstr>
      <vt:lpstr>Community Concerns</vt:lpstr>
      <vt:lpstr>Study Area &amp; Period</vt:lpstr>
      <vt:lpstr>Project Objectives</vt:lpstr>
      <vt:lpstr>Methodology</vt:lpstr>
      <vt:lpstr>Predicting Aurora: Indices</vt:lpstr>
      <vt:lpstr>Predicting Aurora: Indices</vt:lpstr>
      <vt:lpstr>Predicted vs Actual Indices</vt:lpstr>
      <vt:lpstr>Cohens Kappa Calculation </vt:lpstr>
      <vt:lpstr>AE Index Correlation</vt:lpstr>
      <vt:lpstr>Predicting Aurora: Statistical Modeling</vt:lpstr>
      <vt:lpstr>Predicting Aurora: Statistical Modeling</vt:lpstr>
      <vt:lpstr>Classifying Aurora with OVATION: Glacier</vt:lpstr>
      <vt:lpstr>Results: OVATION in AuroraSaurus</vt:lpstr>
      <vt:lpstr>Predicting Aurora: Satellite Imagery</vt:lpstr>
      <vt:lpstr>Results: VIIRS &amp; OVATION Prime</vt:lpstr>
      <vt:lpstr>Results: VIIRS &amp; OVATION Prime</vt:lpstr>
      <vt:lpstr>Limitations</vt:lpstr>
      <vt:lpstr>Conclusions</vt:lpstr>
      <vt:lpstr>Feasibility &amp; Partner Implementation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Marisa J. Smedsrud</cp:lastModifiedBy>
  <cp:revision>12</cp:revision>
  <dcterms:created xsi:type="dcterms:W3CDTF">2023-10-31T16:04:03Z</dcterms:created>
  <dcterms:modified xsi:type="dcterms:W3CDTF">2024-08-01T12:43:21Z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ExtendedDescription">
    <vt:lpwstr/>
  </property>
  <property fmtid="{D5CDD505-2E9C-101B-9397-08002B2CF9AE}" pid="5" name="ContentTypeId">
    <vt:lpwstr>0x0101002079F8CB76D0E34B89531DCE233395D6</vt:lpwstr>
  </property>
  <property fmtid="{D5CDD505-2E9C-101B-9397-08002B2CF9AE}" pid="6" name="MediaServiceImageTags">
    <vt:lpwstr/>
  </property>
  <property fmtid="{D5CDD505-2E9C-101B-9397-08002B2CF9AE}" pid="7" name="xd_ProgID">
    <vt:lpwstr/>
  </property>
  <property fmtid="{D5CDD505-2E9C-101B-9397-08002B2CF9AE}" pid="8" name="TemplateUrl">
    <vt:lpwstr/>
  </property>
  <property fmtid="{D5CDD505-2E9C-101B-9397-08002B2CF9AE}" pid="9" name="xd_Signature">
    <vt:lpwstr/>
  </property>
</Properties>
</file>