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56_1F044F04.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6" r:id="rId5"/>
    <p:sldId id="338" r:id="rId6"/>
    <p:sldId id="341" r:id="rId7"/>
    <p:sldId id="350" r:id="rId8"/>
    <p:sldId id="342" r:id="rId9"/>
    <p:sldId id="373" r:id="rId10"/>
    <p:sldId id="343" r:id="rId11"/>
    <p:sldId id="372" r:id="rId12"/>
    <p:sldId id="352" r:id="rId13"/>
    <p:sldId id="368" r:id="rId14"/>
    <p:sldId id="355" r:id="rId15"/>
    <p:sldId id="356" r:id="rId16"/>
    <p:sldId id="369" r:id="rId17"/>
    <p:sldId id="366" r:id="rId18"/>
    <p:sldId id="370" r:id="rId19"/>
    <p:sldId id="359" r:id="rId20"/>
    <p:sldId id="363" r:id="rId21"/>
    <p:sldId id="364" r:id="rId22"/>
    <p:sldId id="346" r:id="rId23"/>
    <p:sldId id="360" r:id="rId24"/>
    <p:sldId id="348" r:id="rId25"/>
    <p:sldId id="258" r:id="rId26"/>
    <p:sldId id="3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CCC81C-363C-C578-2E85-01A714B7EA8C}" name="Theresia B. Phoa" initials="TP" userId="S::theresia.b.phoa@ama-inc.com::f9744c86-beb5-4270-9638-201c1f22966c" providerId="AD"/>
  <p188:author id="{0E407A2F-C4D3-9BB9-8D32-D8161F2F8FA2}" name="Laramie Plott" initials="LP" userId="S::laramie.plott@ama-inc.com::c8314bf3-6347-4b88-809b-eb09fded220b" providerId="AD"/>
  <p188:author id="{D071C33C-D36F-2182-CCA4-5C008009F7D8}" name="William H. Hadley" initials="WH" userId="S::william.h.hadley@ama-inc.com::5004847e-bc1a-4d17-8d4f-7f7eb1ab58c0" providerId="AD"/>
  <p188:author id="{830C963F-15D6-F9FC-631B-663876763039}" name="Casmir J. Brown" initials="CB" userId="S::casmir.j.brown@ama-inc.com::2adf3573-31e4-404e-9d3b-9fe0e97b019a" providerId="AD"/>
  <p188:author id="{D4848996-C627-0D9E-5D6A-D17ACF8355C0}" name="Catherine M. Gallagher" initials="CG" userId="S::catherine.m.gallagher@ama-inc.com::83c2a9d9-6625-400d-8b6c-5ff894c24c0a" providerId="AD"/>
  <p188:author id="{177D41A2-F56C-FF34-B97A-5ECCBCCEE1E5}" name="Cai, Xia (LARC-E3)" initials="C(" userId="S::xcai@ndc.nasa.gov::f9c25d30-4701-47ef-ac6b-4ceee25d5e9d" providerId="AD"/>
  <p188:author id="{7C749DC1-A16B-7ABC-77B0-869EA664ACC0}" name="Megan M. Rich" initials="MR" userId="S::megan.m.rich@ama-inc.com::622b3d07-de28-49e3-916d-61a29b7cf3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D6D"/>
    <a:srgbClr val="703016"/>
    <a:srgbClr val="90AAC4"/>
    <a:srgbClr val="6776CD"/>
    <a:srgbClr val="001F4D"/>
    <a:srgbClr val="CADCEE"/>
    <a:srgbClr val="67001F"/>
    <a:srgbClr val="D6604D"/>
    <a:srgbClr val="F4A582"/>
    <a:srgbClr val="FDD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872B9A-AA91-994A-8CCF-7537536B0691}" v="681" dt="2024-03-22T03:41:10.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51778"/>
  </p:normalViewPr>
  <p:slideViewPr>
    <p:cSldViewPr snapToGrid="0">
      <p:cViewPr varScale="1">
        <p:scale>
          <a:sx n="57" d="100"/>
          <a:sy n="57" d="100"/>
        </p:scale>
        <p:origin x="2760" y="160"/>
      </p:cViewPr>
      <p:guideLst>
        <p:guide orient="horz" pos="23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omments/modernComment_156_1F044F04.xml><?xml version="1.0" encoding="utf-8"?>
<p188:cmLst xmlns:a="http://schemas.openxmlformats.org/drawingml/2006/main" xmlns:r="http://schemas.openxmlformats.org/officeDocument/2006/relationships" xmlns:p188="http://schemas.microsoft.com/office/powerpoint/2018/8/main">
  <p188:cm id="{DD75D9DE-5C13-4DE6-949E-3E127C6C098B}" authorId="{177D41A2-F56C-FF34-B97A-5ECCBCCEE1E5}" created="2024-03-18T18:32:49.641">
    <pc:sldMkLst xmlns:pc="http://schemas.microsoft.com/office/powerpoint/2013/main/command">
      <pc:docMk/>
      <pc:sldMk cId="520376068" sldId="342"/>
    </pc:sldMkLst>
    <p188:txBody>
      <a:bodyPr/>
      <a:lstStyle/>
      <a:p>
        <a:r>
          <a:rPr lang="en-US"/>
          <a:t>Add reference to those problems? I mean whether those problems are discussed in a published literature.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2C85D-F633-4D78-BA5E-1A27F25B5388}" type="datetimeFigureOut">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14637-AF63-4227-8B33-EA959C278DAD}" type="slidenum">
              <a:t>‹#›</a:t>
            </a:fld>
            <a:endParaRPr lang="en-US"/>
          </a:p>
        </p:txBody>
      </p:sp>
    </p:spTree>
    <p:extLst>
      <p:ext uri="{BB962C8B-B14F-4D97-AF65-F5344CB8AC3E}">
        <p14:creationId xmlns:p14="http://schemas.microsoft.com/office/powerpoint/2010/main" val="6824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97/ede.0b013e3181ad552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doi.org/10.1007/s00484-017-1319-z" TargetMode="External"/><Relationship Id="rId4" Type="http://schemas.openxmlformats.org/officeDocument/2006/relationships/hyperlink" Target="https://doi.org/10.1016/j.scitotenv.2022.15833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ndsat.gsfc.nasa.gov/wp-content/uploads/2021/12/ldcm_2012_COL-300x168-1.pn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science.nasa.gov/wp-content/uploads/2023/05/iss.png" TargetMode="External"/><Relationship Id="rId4" Type="http://schemas.openxmlformats.org/officeDocument/2006/relationships/hyperlink" Target="http://Imaghttps:/landsat.gsfc.nasa.gov/wp-content/uploads/2016/10/Landsat9.p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 to the spring 2024 Georgia node's virtual project presentation. Our project is titled "Sarasota Climate: Monitoring Heat and Assessing Heat Vulnerability to Identify Locations for Heat Mitigation Efforts in Sarasota, Florida". (Will Hadley, Catherine Gallagher, and Theresia </a:t>
            </a:r>
            <a:r>
              <a:rPr lang="en-US" err="1">
                <a:ea typeface="Calibri"/>
                <a:cs typeface="Calibri"/>
              </a:rPr>
              <a:t>Phoa</a:t>
            </a:r>
            <a:r>
              <a:rPr lang="en-US">
                <a:ea typeface="Calibri"/>
                <a:cs typeface="Calibri"/>
              </a:rPr>
              <a:t> briefly introduce themselves).</a:t>
            </a:r>
          </a:p>
        </p:txBody>
      </p:sp>
      <p:sp>
        <p:nvSpPr>
          <p:cNvPr id="4" name="Slide Number Placeholder 3"/>
          <p:cNvSpPr>
            <a:spLocks noGrp="1"/>
          </p:cNvSpPr>
          <p:nvPr>
            <p:ph type="sldNum" sz="quarter" idx="5"/>
          </p:nvPr>
        </p:nvSpPr>
        <p:spPr/>
        <p:txBody>
          <a:bodyPr/>
          <a:lstStyle/>
          <a:p>
            <a:fld id="{F6514637-AF63-4227-8B33-EA959C278DAD}" type="slidenum">
              <a:rPr lang="en-US"/>
              <a:t>1</a:t>
            </a:fld>
            <a:endParaRPr lang="en-US"/>
          </a:p>
        </p:txBody>
      </p:sp>
    </p:spTree>
    <p:extLst>
      <p:ext uri="{BB962C8B-B14F-4D97-AF65-F5344CB8AC3E}">
        <p14:creationId xmlns:p14="http://schemas.microsoft.com/office/powerpoint/2010/main" val="172224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75000"/>
                    <a:lumOff val="25000"/>
                  </a:schemeClr>
                </a:solidFill>
              </a:rPr>
              <a:t>Since we've talked about the human dimension of this urban heat assessment project, the following 2 slides will discuss environmental data. </a:t>
            </a:r>
          </a:p>
          <a:p>
            <a:endParaRPr lang="en-US" dirty="0">
              <a:solidFill>
                <a:schemeClr val="tx1">
                  <a:lumMod val="75000"/>
                  <a:lumOff val="25000"/>
                </a:schemeClr>
              </a:solidFill>
            </a:endParaRPr>
          </a:p>
          <a:p>
            <a:r>
              <a:rPr lang="en-US" b="0" i="0" u="none" strike="noStrike" dirty="0">
                <a:solidFill>
                  <a:srgbClr val="0D0D0D"/>
                </a:solidFill>
                <a:effectLst/>
                <a:highlight>
                  <a:srgbClr val="FFFFFF"/>
                </a:highlight>
                <a:latin typeface="Söhne"/>
              </a:rPr>
              <a:t>After analyzing the latest NOAA C-CAP dataset, we found that nearly half of the county is heavily developed, with dense urban areas concentrated on the western side, characterized by high impervious surface density. </a:t>
            </a:r>
          </a:p>
          <a:p>
            <a:endParaRPr lang="en-US" b="0" i="0" u="none" strike="noStrike" dirty="0">
              <a:solidFill>
                <a:srgbClr val="0D0D0D"/>
              </a:solidFill>
              <a:effectLst/>
              <a:highlight>
                <a:srgbClr val="FFFFFF"/>
              </a:highlight>
              <a:latin typeface="Söhne"/>
            </a:endParaRPr>
          </a:p>
          <a:p>
            <a:r>
              <a:rPr lang="en-US" b="0" i="0" u="none" strike="noStrike" dirty="0">
                <a:solidFill>
                  <a:srgbClr val="0D0D0D"/>
                </a:solidFill>
                <a:effectLst/>
                <a:highlight>
                  <a:srgbClr val="FFFFFF"/>
                </a:highlight>
                <a:latin typeface="Söhne"/>
              </a:rPr>
              <a:t>On the other hand, the eastern side is </a:t>
            </a:r>
            <a:r>
              <a:rPr lang="en-US" b="0" i="0" u="none" strike="noStrike">
                <a:solidFill>
                  <a:srgbClr val="0D0D0D"/>
                </a:solidFill>
                <a:effectLst/>
                <a:highlight>
                  <a:srgbClr val="FFFFFF"/>
                </a:highlight>
                <a:latin typeface="Söhne"/>
              </a:rPr>
              <a:t>barely developed, but it has state parks and pastures, as </a:t>
            </a:r>
            <a:r>
              <a:rPr lang="en-US" b="0" i="0" u="none" strike="noStrike" dirty="0">
                <a:solidFill>
                  <a:srgbClr val="0D0D0D"/>
                </a:solidFill>
                <a:effectLst/>
                <a:highlight>
                  <a:srgbClr val="FFFFFF"/>
                </a:highlight>
                <a:latin typeface="Söhne"/>
              </a:rPr>
              <a:t>indicated by an average canopy cover of approximately 35%. </a:t>
            </a:r>
          </a:p>
          <a:p>
            <a:endParaRPr lang="en-US" b="0" i="0" u="none" strike="noStrike" dirty="0">
              <a:solidFill>
                <a:srgbClr val="0D0D0D"/>
              </a:solidFill>
              <a:effectLst/>
              <a:highlight>
                <a:srgbClr val="FFFFFF"/>
              </a:highlight>
              <a:latin typeface="Söhne"/>
            </a:endParaRPr>
          </a:p>
          <a:p>
            <a:r>
              <a:rPr lang="en-US" b="0" i="0" u="none" strike="noStrike" dirty="0">
                <a:solidFill>
                  <a:srgbClr val="0D0D0D"/>
                </a:solidFill>
                <a:effectLst/>
                <a:highlight>
                  <a:srgbClr val="FFFFFF"/>
                </a:highlight>
                <a:latin typeface="Söhne"/>
              </a:rPr>
              <a:t>One important thing to note is that the combined percentage of tree canopy and impervious cover doesn't sum up to 100%, </a:t>
            </a:r>
            <a:r>
              <a:rPr lang="en-US" dirty="0">
                <a:solidFill>
                  <a:schemeClr val="tx1">
                    <a:lumMod val="75000"/>
                    <a:lumOff val="25000"/>
                  </a:schemeClr>
                </a:solidFill>
              </a:rPr>
              <a:t>which will help people to understand our next slide.</a:t>
            </a:r>
          </a:p>
          <a:p>
            <a:endParaRPr lang="en-US" sz="1200" dirty="0">
              <a:solidFill>
                <a:srgbClr val="404040"/>
              </a:solidFill>
              <a:latin typeface="Calibri Light"/>
              <a:ea typeface="Calibri" panose="020F0502020204030204"/>
              <a:cs typeface="Calibri Light"/>
            </a:endParaRP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smtClean="0"/>
              <a:t>10</a:t>
            </a:fld>
            <a:endParaRPr lang="en-US"/>
          </a:p>
        </p:txBody>
      </p:sp>
    </p:spTree>
    <p:extLst>
      <p:ext uri="{BB962C8B-B14F-4D97-AF65-F5344CB8AC3E}">
        <p14:creationId xmlns:p14="http://schemas.microsoft.com/office/powerpoint/2010/main" val="327444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D0D0D"/>
                </a:solidFill>
                <a:effectLst/>
                <a:latin typeface="Söhne"/>
              </a:rPr>
              <a:t>Land surface temperature is the most important environmental metric in our assessment due to limited ground observation data countywide. </a:t>
            </a:r>
          </a:p>
          <a:p>
            <a:pPr algn="l"/>
            <a:endParaRPr lang="en-US" b="0" i="0" u="none" strike="noStrike" dirty="0">
              <a:solidFill>
                <a:srgbClr val="0D0D0D"/>
              </a:solidFill>
              <a:effectLst/>
              <a:latin typeface="Söhne"/>
            </a:endParaRPr>
          </a:p>
          <a:p>
            <a:pPr algn="l"/>
            <a:r>
              <a:rPr lang="en-US" b="0" i="0" u="none" strike="noStrike" dirty="0">
                <a:solidFill>
                  <a:srgbClr val="0D0D0D"/>
                </a:solidFill>
                <a:effectLst/>
                <a:latin typeface="Söhne"/>
              </a:rPr>
              <a:t>By utilizing Landsat for daytime LST and ECOSTRESS for nighttime LST, we've observed daytime temperatures can reach up to 116°F during summer on average, with some areas experiencing minimal nighttime cooling.</a:t>
            </a:r>
          </a:p>
          <a:p>
            <a:pPr algn="l"/>
            <a:endParaRPr lang="en-US" b="0" i="0" u="none" strike="noStrike" dirty="0">
              <a:solidFill>
                <a:srgbClr val="0D0D0D"/>
              </a:solidFill>
              <a:effectLst/>
              <a:latin typeface="Söhne"/>
            </a:endParaRPr>
          </a:p>
          <a:p>
            <a:pPr algn="l"/>
            <a:r>
              <a:rPr lang="en-US" b="0" i="0" u="none" strike="noStrike" dirty="0">
                <a:solidFill>
                  <a:srgbClr val="0D0D0D"/>
                </a:solidFill>
                <a:effectLst/>
                <a:latin typeface="Söhne"/>
              </a:rPr>
              <a:t>Surprisingly, some urban areas exhibit a significant decrease in nighttime LST, potentially attributed to canopy cover and light-colored roofs, while wetlands and water bodies remain warmer overnight but cooler than adjacent developed land during the day due to water's high heat capacity and developed surfaces' low albedo (how reflective a surface to solar radiation, this info available in the title slide).</a:t>
            </a:r>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smtClean="0"/>
              <a:t>11</a:t>
            </a:fld>
            <a:endParaRPr lang="en-US"/>
          </a:p>
        </p:txBody>
      </p:sp>
    </p:spTree>
    <p:extLst>
      <p:ext uri="{BB962C8B-B14F-4D97-AF65-F5344CB8AC3E}">
        <p14:creationId xmlns:p14="http://schemas.microsoft.com/office/powerpoint/2010/main" val="48853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several input data mentioned in the previous files, we ran several models to map the heat vulnerability. The first one uses the </a:t>
            </a:r>
            <a:r>
              <a:rPr lang="en-US" err="1"/>
              <a:t>InVEST</a:t>
            </a:r>
            <a:r>
              <a:rPr lang="en-US"/>
              <a:t> Urban Cooling model, from which we obtained the cooling capacity index.</a:t>
            </a:r>
            <a:r>
              <a:rPr lang="en-US">
                <a:cs typeface="+mn-cs"/>
              </a:rPr>
              <a:t> It is a unitless </a:t>
            </a:r>
            <a:r>
              <a:rPr lang="en-US">
                <a:cs typeface="Calibri"/>
              </a:rPr>
              <a:t>binary index for "high cooling capacity" and "low cooling capacity”. </a:t>
            </a:r>
            <a:r>
              <a:rPr lang="en-US">
                <a:ea typeface="Calibri"/>
                <a:cs typeface="Calibri"/>
              </a:rPr>
              <a:t>An index value of 1 represents a strong ability to dissipate heat, whereas an index value of 0 represents a weak ability to dissipate heat. </a:t>
            </a:r>
            <a:r>
              <a:rPr lang="en-US">
                <a:cs typeface="Calibri"/>
              </a:rPr>
              <a:t>Cities – City of Sarasota, Venice, North Port, as well as the coastline – are less capable of cooling themselves than surrounding areas </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smtClean="0"/>
              <a:t>12</a:t>
            </a:fld>
            <a:endParaRPr lang="en-US"/>
          </a:p>
        </p:txBody>
      </p:sp>
    </p:spTree>
    <p:extLst>
      <p:ext uri="{BB962C8B-B14F-4D97-AF65-F5344CB8AC3E}">
        <p14:creationId xmlns:p14="http://schemas.microsoft.com/office/powerpoint/2010/main" val="97887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data used to create this Heat Vulnerability map fall into three sections: demographic, land cover, and remote sensing/climatological data. The demographic data was picked from past literature on Heat Vulnerability Indexes, heat hazards, and sociological responses to disasters/risk and weighted based on prevalence of variable in literature; the land cover data was sourced from the NLCD and subsequently weighted based on degree of development based on information on UHI from literature review. Finally, remote sensing data was sourced from </a:t>
            </a:r>
            <a:r>
              <a:rPr lang="en-US" err="1">
                <a:cs typeface="Calibri"/>
              </a:rPr>
              <a:t>from</a:t>
            </a:r>
            <a:r>
              <a:rPr lang="en-US">
                <a:cs typeface="Calibri"/>
              </a:rPr>
              <a:t> Landsat (GEE) and ISS (</a:t>
            </a:r>
            <a:r>
              <a:rPr lang="en-US" err="1">
                <a:cs typeface="Calibri"/>
              </a:rPr>
              <a:t>Ecostress</a:t>
            </a:r>
            <a:r>
              <a:rPr lang="en-US">
                <a:cs typeface="Calibri"/>
              </a:rPr>
              <a:t>) data and weighted based on climatological factors contributing to UHI (based on information from literature review).</a:t>
            </a:r>
            <a:endParaRPr lang="en-US">
              <a:ea typeface="Calibri"/>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a:t>13</a:t>
            </a:fld>
            <a:endParaRPr lang="en-US"/>
          </a:p>
        </p:txBody>
      </p:sp>
    </p:spTree>
    <p:extLst>
      <p:ext uri="{BB962C8B-B14F-4D97-AF65-F5344CB8AC3E}">
        <p14:creationId xmlns:p14="http://schemas.microsoft.com/office/powerpoint/2010/main" val="4193555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Our third approach involved Principal Component (PC) analysis to isolate highly exposed/ vulnerable communities, considering a total of 16 variables. </a:t>
            </a:r>
          </a:p>
          <a:p>
            <a:endParaRPr lang="en-US" b="0" i="0" u="none" strike="noStrike" dirty="0">
              <a:solidFill>
                <a:srgbClr val="0D0D0D"/>
              </a:solidFill>
              <a:effectLst/>
              <a:highlight>
                <a:srgbClr val="FFFFFF"/>
              </a:highlight>
              <a:latin typeface="Söhne"/>
            </a:endParaRPr>
          </a:p>
          <a:p>
            <a:r>
              <a:rPr lang="en-US" b="0" i="0" u="none" strike="noStrike" dirty="0">
                <a:solidFill>
                  <a:srgbClr val="0D0D0D"/>
                </a:solidFill>
                <a:effectLst/>
                <a:highlight>
                  <a:srgbClr val="FFFFFF"/>
                </a:highlight>
                <a:latin typeface="Söhne"/>
              </a:rPr>
              <a:t>Because of this large number of variables, we feared we would obtain multidimensional results, but PCA proved helpful in identifying relevant variables. </a:t>
            </a:r>
          </a:p>
          <a:p>
            <a:endParaRPr lang="en-US" b="0" i="0" u="none" strike="noStrike" dirty="0">
              <a:solidFill>
                <a:srgbClr val="0D0D0D"/>
              </a:solidFill>
              <a:effectLst/>
              <a:highlight>
                <a:srgbClr val="FFFFFF"/>
              </a:highlight>
              <a:latin typeface="Söhne"/>
            </a:endParaRPr>
          </a:p>
          <a:p>
            <a:r>
              <a:rPr lang="en-US" b="0" i="0" u="none" strike="noStrike" dirty="0">
                <a:solidFill>
                  <a:srgbClr val="0D0D0D"/>
                </a:solidFill>
                <a:effectLst/>
                <a:highlight>
                  <a:srgbClr val="FFFFFF"/>
                </a:highlight>
                <a:latin typeface="Söhne"/>
              </a:rPr>
              <a:t>By extracting four principal components, we gained insights into the connection between these variables which highlights distinct perspectives of heat exposure and key indicators for different temporal contexts.</a:t>
            </a:r>
          </a:p>
          <a:p>
            <a:endParaRPr lang="en-US" b="0" i="0" u="none" strike="noStrike" dirty="0">
              <a:solidFill>
                <a:srgbClr val="0D0D0D"/>
              </a:solidFill>
              <a:effectLst/>
              <a:highlight>
                <a:srgbClr val="FFFFFF"/>
              </a:highlight>
              <a:latin typeface="Söhne"/>
              <a:ea typeface="Calibri"/>
              <a:cs typeface="Calibri"/>
            </a:endParaRPr>
          </a:p>
          <a:p>
            <a:r>
              <a:rPr lang="en-US" b="0" i="0" u="none" strike="noStrike" dirty="0">
                <a:solidFill>
                  <a:srgbClr val="0D0D0D"/>
                </a:solidFill>
                <a:effectLst/>
                <a:highlight>
                  <a:srgbClr val="FFFFFF"/>
                </a:highlight>
                <a:latin typeface="Söhne"/>
                <a:ea typeface="Calibri"/>
                <a:cs typeface="Calibri"/>
              </a:rPr>
              <a:t>See 2 boxes on the bottom-right corner.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a:t>14</a:t>
            </a:fld>
            <a:endParaRPr lang="en-US"/>
          </a:p>
        </p:txBody>
      </p:sp>
    </p:spTree>
    <p:extLst>
      <p:ext uri="{BB962C8B-B14F-4D97-AF65-F5344CB8AC3E}">
        <p14:creationId xmlns:p14="http://schemas.microsoft.com/office/powerpoint/2010/main" val="3016748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D0D0D"/>
                </a:solidFill>
                <a:effectLst/>
                <a:highlight>
                  <a:srgbClr val="FFFFFF"/>
                </a:highlight>
                <a:latin typeface="Söhne"/>
              </a:rPr>
              <a:t>Transitioning to the main part of the project, we've employed three distinct models: the </a:t>
            </a:r>
            <a:r>
              <a:rPr lang="en-US" b="0" i="0" u="none" strike="noStrike" dirty="0" err="1">
                <a:solidFill>
                  <a:srgbClr val="0D0D0D"/>
                </a:solidFill>
                <a:effectLst/>
                <a:highlight>
                  <a:srgbClr val="FFFFFF"/>
                </a:highlight>
                <a:latin typeface="Söhne"/>
              </a:rPr>
              <a:t>InVEST</a:t>
            </a:r>
            <a:r>
              <a:rPr lang="en-US" b="0" i="0" u="none" strike="noStrike" dirty="0">
                <a:solidFill>
                  <a:srgbClr val="0D0D0D"/>
                </a:solidFill>
                <a:effectLst/>
                <a:highlight>
                  <a:srgbClr val="FFFFFF"/>
                </a:highlight>
                <a:latin typeface="Söhne"/>
              </a:rPr>
              <a:t> Urban cooling model (prebuilt software with limited sets of inputs that don’t incorporate demographic data), ArcGIS model builder (spatial analysis centric), and PC Analysis (combination of statistical methods and spatial analysis).</a:t>
            </a:r>
          </a:p>
          <a:p>
            <a:r>
              <a:rPr lang="en-US" b="0" i="0" u="none" strike="noStrike" dirty="0">
                <a:solidFill>
                  <a:srgbClr val="0D0D0D"/>
                </a:solidFill>
                <a:effectLst/>
                <a:highlight>
                  <a:srgbClr val="FFFFFF"/>
                </a:highlight>
                <a:latin typeface="Söhne"/>
              </a:rPr>
              <a:t> </a:t>
            </a:r>
          </a:p>
          <a:p>
            <a:r>
              <a:rPr lang="en-US" b="0" i="0" u="none" strike="noStrike" dirty="0">
                <a:solidFill>
                  <a:srgbClr val="0D0D0D"/>
                </a:solidFill>
                <a:effectLst/>
                <a:highlight>
                  <a:srgbClr val="FFFFFF"/>
                </a:highlight>
                <a:latin typeface="Söhne"/>
              </a:rPr>
              <a:t>Motivated by the DEVELOP feasibility study goal of </a:t>
            </a:r>
            <a:r>
              <a:rPr lang="en-US" b="0" i="0" u="none" strike="noStrike" dirty="0">
                <a:solidFill>
                  <a:srgbClr val="3A3E41"/>
                </a:solidFill>
                <a:effectLst/>
                <a:highlight>
                  <a:srgbClr val="FFFFFF"/>
                </a:highlight>
                <a:latin typeface="Manuale"/>
              </a:rPr>
              <a:t>integrating Earth observations into environmental decision-making for partners.</a:t>
            </a:r>
            <a:r>
              <a:rPr lang="en-US" b="0" i="0" u="none" strike="noStrike" dirty="0">
                <a:solidFill>
                  <a:srgbClr val="0D0D0D"/>
                </a:solidFill>
                <a:effectLst/>
                <a:highlight>
                  <a:srgbClr val="FFFFFF"/>
                </a:highlight>
                <a:latin typeface="Söhne"/>
              </a:rPr>
              <a:t> </a:t>
            </a:r>
          </a:p>
          <a:p>
            <a:endParaRPr lang="en-US" b="0" i="0" u="none" strike="noStrike" dirty="0">
              <a:solidFill>
                <a:srgbClr val="0D0D0D"/>
              </a:solidFill>
              <a:effectLst/>
              <a:highlight>
                <a:srgbClr val="FFFFFF"/>
              </a:highlight>
              <a:latin typeface="Söhne"/>
            </a:endParaRPr>
          </a:p>
          <a:p>
            <a:r>
              <a:rPr lang="en-US" b="0" i="0" u="none" strike="noStrike" dirty="0">
                <a:solidFill>
                  <a:srgbClr val="0D0D0D"/>
                </a:solidFill>
                <a:effectLst/>
                <a:highlight>
                  <a:srgbClr val="FFFFFF"/>
                </a:highlight>
                <a:latin typeface="Söhne"/>
              </a:rPr>
              <a:t>We decided to use an additional index inspired by Reid et al.'s study. This index will streamline the identification of priority areas to the smallest feasible number, facilitating more manageable and targeted actions. </a:t>
            </a:r>
          </a:p>
          <a:p>
            <a:endParaRPr lang="en-US" b="0" i="0" u="none" strike="noStrike" dirty="0">
              <a:solidFill>
                <a:srgbClr val="0D0D0D"/>
              </a:solidFill>
              <a:effectLst/>
              <a:highlight>
                <a:srgbClr val="FFFFFF"/>
              </a:highlight>
              <a:latin typeface="Söhne"/>
            </a:endParaRPr>
          </a:p>
          <a:p>
            <a:r>
              <a:rPr lang="en-US" b="0" i="0" u="none" strike="noStrike" dirty="0">
                <a:solidFill>
                  <a:srgbClr val="0D0D0D"/>
                </a:solidFill>
                <a:effectLst/>
                <a:highlight>
                  <a:srgbClr val="FFFFFF"/>
                </a:highlight>
                <a:latin typeface="Söhne"/>
              </a:rPr>
              <a:t>This involves averaging original scores by census tract, standardizing them into Z-scores, reclassifying the range, and summing them to calculate the cumulative Vulnerability Index, known as the Heat Mitigation Priority.</a:t>
            </a:r>
            <a:endParaRPr lang="en-US" b="0" i="0" u="none" strike="noStrike" dirty="0">
              <a:solidFill>
                <a:srgbClr val="0D0D0D"/>
              </a:solidFill>
              <a:effectLst/>
              <a:highlight>
                <a:srgbClr val="FFFFFF"/>
              </a:highlight>
              <a:latin typeface="Söhne"/>
              <a:cs typeface="Calibri"/>
            </a:endParaRP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sz="1200" i="1" dirty="0">
                <a:solidFill>
                  <a:schemeClr val="tx1">
                    <a:lumMod val="95000"/>
                    <a:lumOff val="5000"/>
                  </a:schemeClr>
                </a:solidFill>
                <a:latin typeface="Calibri"/>
                <a:ea typeface="Calibri"/>
                <a:cs typeface="Calibri"/>
              </a:rPr>
              <a:t>Icon Credit: Microsoft Office</a:t>
            </a:r>
            <a:endParaRPr lang="en-US" dirty="0">
              <a:solidFill>
                <a:schemeClr val="tx1">
                  <a:lumMod val="95000"/>
                  <a:lumOff val="5000"/>
                </a:schemeClr>
              </a:solidFill>
            </a:endParaRPr>
          </a:p>
          <a:p>
            <a:pPr marL="0" indent="0">
              <a:buFont typeface="Calibri"/>
              <a:buNone/>
            </a:pP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a:t>15</a:t>
            </a:fld>
            <a:endParaRPr lang="en-US"/>
          </a:p>
        </p:txBody>
      </p:sp>
    </p:spTree>
    <p:extLst>
      <p:ext uri="{BB962C8B-B14F-4D97-AF65-F5344CB8AC3E}">
        <p14:creationId xmlns:p14="http://schemas.microsoft.com/office/powerpoint/2010/main" val="3504072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North Sarasota is, by far, the area with the highest overall vulnerability to heat hazards and therefore that which also requires primary mitigation priority. It contains multiple census tracts that both have high rates of unemployment and poverty while also having average DLST temperatures of over 100 degrees Fahrenheit, making them particularly vulnerable to heat hazards.</a:t>
            </a:r>
            <a:endParaRPr lang="en-US">
              <a:ea typeface="Calibri"/>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smtClean="0"/>
              <a:t>16</a:t>
            </a:fld>
            <a:endParaRPr lang="en-US"/>
          </a:p>
        </p:txBody>
      </p:sp>
    </p:spTree>
    <p:extLst>
      <p:ext uri="{BB962C8B-B14F-4D97-AF65-F5344CB8AC3E}">
        <p14:creationId xmlns:p14="http://schemas.microsoft.com/office/powerpoint/2010/main" val="3000388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panose="020F0502020204030204"/>
              </a:rPr>
              <a:t>Venice in particular has a high amount of people living there that are 65 years old if not older, with a few of these communities also existing below the poverty line, making Venice a notable intersection between physical demographic risks (age) and socioeconomic ones. While not as hot during the day overall as in North Sarasota, DLST in the summer in Venice is still dangerously high given the demographic risks present.</a:t>
            </a: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F6514637-AF63-4227-8B33-EA959C278DAD}" type="slidenum">
              <a:rPr lang="en-US" smtClean="0"/>
              <a:t>17</a:t>
            </a:fld>
            <a:endParaRPr lang="en-US"/>
          </a:p>
        </p:txBody>
      </p:sp>
    </p:spTree>
    <p:extLst>
      <p:ext uri="{BB962C8B-B14F-4D97-AF65-F5344CB8AC3E}">
        <p14:creationId xmlns:p14="http://schemas.microsoft.com/office/powerpoint/2010/main" val="2828612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panose="020F0502020204030204"/>
              </a:rPr>
              <a:t>With a combination of similar demographic risks to North Sarasota (unemployment rates, poverty, etc.), though there are also physical risks present as well (the census tract with the highest elderly population by percent is in North Port) North Port is the final area towards which heat mitigation ought to be directed with priority. While DLST is lower in much of North Port than in Northern Sarasota City or Venice, it is still higher than many other parts of the county (in combination with demographic risks and land cover factors).</a:t>
            </a: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F6514637-AF63-4227-8B33-EA959C278DAD}" type="slidenum">
              <a:rPr lang="en-US" smtClean="0"/>
              <a:t>18</a:t>
            </a:fld>
            <a:endParaRPr lang="en-US"/>
          </a:p>
        </p:txBody>
      </p:sp>
    </p:spTree>
    <p:extLst>
      <p:ext uri="{BB962C8B-B14F-4D97-AF65-F5344CB8AC3E}">
        <p14:creationId xmlns:p14="http://schemas.microsoft.com/office/powerpoint/2010/main" val="3925587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found significant variation in heat intensity across the county, with hotspots in the developed eastern portion of the county; we</a:t>
            </a:r>
            <a:r>
              <a:rPr lang="en-US" dirty="0">
                <a:cs typeface="Calibri"/>
              </a:rPr>
              <a:t> also found overlap between extreme heat and vulnerable populations, and it is advised that mitigation strategies undertaken by the partners in response to this research focus on the outlined cities, with Northern Sarasota City being given the highest priority overall.</a:t>
            </a:r>
            <a:r>
              <a:rPr lang="en-US" dirty="0">
                <a:ea typeface="Calibri"/>
                <a:cs typeface="Calibri"/>
              </a:rPr>
              <a:t> Finally, we determined that tree canopy cover is negatively correlated with heat intensity, which could allow for future mitigation strategies. </a:t>
            </a:r>
          </a:p>
        </p:txBody>
      </p:sp>
      <p:sp>
        <p:nvSpPr>
          <p:cNvPr id="4" name="Slide Number Placeholder 3"/>
          <p:cNvSpPr>
            <a:spLocks noGrp="1"/>
          </p:cNvSpPr>
          <p:nvPr>
            <p:ph type="sldNum" sz="quarter" idx="5"/>
          </p:nvPr>
        </p:nvSpPr>
        <p:spPr/>
        <p:txBody>
          <a:bodyPr/>
          <a:lstStyle/>
          <a:p>
            <a:fld id="{F6514637-AF63-4227-8B33-EA959C278DAD}" type="slidenum">
              <a:rPr lang="en-US"/>
              <a:t>19</a:t>
            </a:fld>
            <a:endParaRPr lang="en-US"/>
          </a:p>
        </p:txBody>
      </p:sp>
    </p:spTree>
    <p:extLst>
      <p:ext uri="{BB962C8B-B14F-4D97-AF65-F5344CB8AC3E}">
        <p14:creationId xmlns:p14="http://schemas.microsoft.com/office/powerpoint/2010/main" val="4025988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This project focuses on our study area of Sarasota County, Florida, which is located in the western portion of the state along the Gulf of Mexico. Sarasota County is the 14th most populous county in Florida with a population size of 430,000. It is also the 9th most densely populated, and quickly growing at a rate of 14.4% between 2010 and 2020. Sarasota is also of particular interest in the context of the urban heat island effect because of its humid subtropical climate and large elderly population, a group particularly vulnerable to extreme heat. </a:t>
            </a:r>
            <a:endParaRPr lang="en-US"/>
          </a:p>
          <a:p>
            <a:endParaRPr lang="en-US">
              <a:ea typeface="Calibri" panose="020F0502020204030204"/>
              <a:cs typeface="Calibri" panose="020F0502020204030204"/>
            </a:endParaRPr>
          </a:p>
          <a:p>
            <a:r>
              <a:rPr lang="en-US">
                <a:ea typeface="Calibri" panose="020F0502020204030204"/>
                <a:cs typeface="Calibri" panose="020F0502020204030204"/>
              </a:rPr>
              <a:t>Icons used under the </a:t>
            </a:r>
            <a:r>
              <a:rPr lang="en-US" err="1">
                <a:ea typeface="Calibri" panose="020F0502020204030204"/>
                <a:cs typeface="Calibri" panose="020F0502020204030204"/>
              </a:rPr>
              <a:t>FlatIcon</a:t>
            </a:r>
            <a:r>
              <a:rPr lang="en-US">
                <a:ea typeface="Calibri" panose="020F0502020204030204"/>
                <a:cs typeface="Calibri" panose="020F0502020204030204"/>
              </a:rPr>
              <a:t> Attribution license:</a:t>
            </a:r>
          </a:p>
          <a:p>
            <a:r>
              <a:rPr lang="en-US"/>
              <a:t>&lt;a </a:t>
            </a:r>
            <a:r>
              <a:rPr lang="en-US" err="1"/>
              <a:t>href</a:t>
            </a:r>
            <a:r>
              <a:rPr lang="en-US"/>
              <a:t>="https://www.flaticon.com/free-icons/sunlight" title="sunlight icons"&gt;Sunlight icons created by Flat Icons - </a:t>
            </a:r>
            <a:r>
              <a:rPr lang="en-US" err="1"/>
              <a:t>Flaticon</a:t>
            </a:r>
            <a:r>
              <a:rPr lang="en-US"/>
              <a:t>&lt;/a&gt;</a:t>
            </a:r>
            <a:r>
              <a:rPr lang="en-US" b="1"/>
              <a:t>Copy</a:t>
            </a:r>
            <a:endParaRPr lang="en-US"/>
          </a:p>
          <a:p>
            <a:r>
              <a:rPr lang="en-US"/>
              <a:t>&lt;a </a:t>
            </a:r>
            <a:r>
              <a:rPr lang="en-US" err="1"/>
              <a:t>href</a:t>
            </a:r>
            <a:r>
              <a:rPr lang="en-US"/>
              <a:t>="https://www.flaticon.com/free-icons/population" title="population icons"&gt;Population icons created by </a:t>
            </a:r>
            <a:r>
              <a:rPr lang="en-US" err="1"/>
              <a:t>Freepik</a:t>
            </a:r>
            <a:r>
              <a:rPr lang="en-US"/>
              <a:t> - </a:t>
            </a:r>
            <a:r>
              <a:rPr lang="en-US" err="1"/>
              <a:t>Flaticon</a:t>
            </a:r>
            <a:r>
              <a:rPr lang="en-US"/>
              <a:t>&lt;/a&gt;</a:t>
            </a:r>
            <a:r>
              <a:rPr lang="en-US" b="1"/>
              <a:t>Copy</a:t>
            </a:r>
            <a:endParaRPr lang="en-US"/>
          </a:p>
          <a:p>
            <a:r>
              <a:rPr lang="en-US"/>
              <a:t>&lt;a </a:t>
            </a:r>
            <a:r>
              <a:rPr lang="en-US" err="1"/>
              <a:t>href</a:t>
            </a:r>
            <a:r>
              <a:rPr lang="en-US"/>
              <a:t>="https://www.flaticon.com/free-icons/old-people" title="old people icons"&gt;Old people icons created by </a:t>
            </a:r>
            <a:r>
              <a:rPr lang="en-US" err="1"/>
              <a:t>Freepik</a:t>
            </a:r>
            <a:r>
              <a:rPr lang="en-US"/>
              <a:t> - </a:t>
            </a:r>
            <a:r>
              <a:rPr lang="en-US" err="1"/>
              <a:t>Flaticon</a:t>
            </a:r>
            <a:r>
              <a:rPr lang="en-US"/>
              <a:t>&lt;/a&gt;</a:t>
            </a:r>
            <a:r>
              <a:rPr lang="en-US" b="1"/>
              <a:t>Copy</a:t>
            </a:r>
            <a:endParaRPr lang="en-US"/>
          </a:p>
          <a:p>
            <a:r>
              <a:rPr lang="en-US"/>
              <a:t>&lt;a </a:t>
            </a:r>
            <a:r>
              <a:rPr lang="en-US" err="1"/>
              <a:t>href</a:t>
            </a:r>
            <a:r>
              <a:rPr lang="en-US"/>
              <a:t>="https://www.flaticon.com/free-icons/graph" title="graph icons"&gt;Graph icons created by </a:t>
            </a:r>
            <a:r>
              <a:rPr lang="en-US" err="1"/>
              <a:t>Freepik</a:t>
            </a:r>
            <a:r>
              <a:rPr lang="en-US"/>
              <a:t> - </a:t>
            </a:r>
            <a:r>
              <a:rPr lang="en-US" err="1"/>
              <a:t>Flaticon</a:t>
            </a:r>
            <a:r>
              <a:rPr lang="en-US"/>
              <a:t>&lt;/a&gt;</a:t>
            </a:r>
            <a:r>
              <a:rPr lang="en-US" b="1"/>
              <a:t>Copy</a:t>
            </a: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F6514637-AF63-4227-8B33-EA959C278DAD}" type="slidenum">
              <a:rPr lang="en-US"/>
              <a:t>2</a:t>
            </a:fld>
            <a:endParaRPr lang="en-US"/>
          </a:p>
        </p:txBody>
      </p:sp>
    </p:spTree>
    <p:extLst>
      <p:ext uri="{BB962C8B-B14F-4D97-AF65-F5344CB8AC3E}">
        <p14:creationId xmlns:p14="http://schemas.microsoft.com/office/powerpoint/2010/main" val="101982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notable limitation of our project is the exclusion of health data integration. </a:t>
            </a:r>
          </a:p>
          <a:p>
            <a:endParaRPr lang="en-US" dirty="0"/>
          </a:p>
          <a:p>
            <a:r>
              <a:rPr lang="en-US" dirty="0"/>
              <a:t>This decision stems from the fact that the available health data is only available at coarser geographic levels, that is, census-designated places (CDPs). </a:t>
            </a:r>
          </a:p>
          <a:p>
            <a:endParaRPr lang="en-US" dirty="0"/>
          </a:p>
          <a:p>
            <a:r>
              <a:rPr lang="en-US" dirty="0"/>
              <a:t>CDPs are equivalent to cities, townships, or villages. Moreover, not all census tracts belong to these CDPs shown by the amount of data gaps. </a:t>
            </a:r>
          </a:p>
          <a:p>
            <a:endParaRPr lang="en-US" dirty="0"/>
          </a:p>
          <a:p>
            <a:r>
              <a:rPr lang="en-US" dirty="0"/>
              <a:t>Despite these constraints, we opted to aggregate chronic illness prevalence data, to quantify vulnerability solely based on available health information using the same cumulative index method.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a:t>20</a:t>
            </a:fld>
            <a:endParaRPr lang="en-US"/>
          </a:p>
        </p:txBody>
      </p:sp>
    </p:spTree>
    <p:extLst>
      <p:ext uri="{BB962C8B-B14F-4D97-AF65-F5344CB8AC3E}">
        <p14:creationId xmlns:p14="http://schemas.microsoft.com/office/powerpoint/2010/main" val="354770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partner preference, heat mitigation strategies should focus primarily on community engagement and information dissemination therein; additionally, within DEVELOP, project methodology could be used to advise similar future endeavors involving risk mitigation.</a:t>
            </a:r>
            <a:endParaRPr lang="en-US">
              <a:ea typeface="Calibri" panose="020F0502020204030204"/>
              <a:cs typeface="Calibri"/>
            </a:endParaRPr>
          </a:p>
          <a:p>
            <a:pPr marL="285750" indent="-2857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a:t>21</a:t>
            </a:fld>
            <a:endParaRPr lang="en-US"/>
          </a:p>
        </p:txBody>
      </p:sp>
    </p:spTree>
    <p:extLst>
      <p:ext uri="{BB962C8B-B14F-4D97-AF65-F5344CB8AC3E}">
        <p14:creationId xmlns:p14="http://schemas.microsoft.com/office/powerpoint/2010/main" val="2082861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would like to thank our partners, science advisors, and our center lead for helping us with inputs and constructive feedbacks throughout the entire program period from </a:t>
            </a:r>
            <a:r>
              <a:rPr lang="en-US"/>
              <a:t>January 22nd through March 29th 2024.</a:t>
            </a:r>
            <a:r>
              <a:rPr lang="en-US">
                <a:ea typeface="Calibri"/>
                <a:cs typeface="Calibri"/>
              </a:rPr>
              <a:t> &lt;&lt;Open the floor to questions.&gt;&gt;</a:t>
            </a:r>
            <a:endParaRPr lang="en-US"/>
          </a:p>
        </p:txBody>
      </p:sp>
      <p:sp>
        <p:nvSpPr>
          <p:cNvPr id="4" name="Slide Number Placeholder 3"/>
          <p:cNvSpPr>
            <a:spLocks noGrp="1"/>
          </p:cNvSpPr>
          <p:nvPr>
            <p:ph type="sldNum" sz="quarter" idx="5"/>
          </p:nvPr>
        </p:nvSpPr>
        <p:spPr/>
        <p:txBody>
          <a:bodyPr/>
          <a:lstStyle/>
          <a:p>
            <a:fld id="{F6514637-AF63-4227-8B33-EA959C278DAD}" type="slidenum">
              <a:rPr lang="en-US"/>
              <a:t>22</a:t>
            </a:fld>
            <a:endParaRPr lang="en-US"/>
          </a:p>
        </p:txBody>
      </p:sp>
    </p:spTree>
    <p:extLst>
      <p:ext uri="{BB962C8B-B14F-4D97-AF65-F5344CB8AC3E}">
        <p14:creationId xmlns:p14="http://schemas.microsoft.com/office/powerpoint/2010/main" val="2970674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8614E"/>
                </a:solidFill>
                <a:effectLst/>
                <a:latin typeface="Helvetica Neue"/>
              </a:rPr>
              <a:t>We determined number of PCs required from: Eigenvalues, Kaiser Criterion, and Scree plot. Positive loadings indicate an increase in one, which results in an increase in the other (positive correlation).</a:t>
            </a:r>
            <a:r>
              <a:rPr lang="en-US" dirty="0">
                <a:solidFill>
                  <a:srgbClr val="58614E"/>
                </a:solidFill>
                <a:latin typeface="Helvetica Neue"/>
              </a:rPr>
              <a:t> </a:t>
            </a:r>
            <a:r>
              <a:rPr lang="en-US" b="0" i="0" dirty="0">
                <a:solidFill>
                  <a:srgbClr val="58614E"/>
                </a:solidFill>
                <a:effectLst/>
                <a:latin typeface="Helvetica Neue"/>
              </a:rPr>
              <a:t>Negative loadings indicate a negative correlation. Large (positive or negative) loadings indicate that a variable strongly affects that principal component.</a:t>
            </a:r>
            <a:endParaRPr lang="en-US" dirty="0"/>
          </a:p>
        </p:txBody>
      </p:sp>
      <p:sp>
        <p:nvSpPr>
          <p:cNvPr id="4" name="Slide Number Placeholder 3"/>
          <p:cNvSpPr>
            <a:spLocks noGrp="1"/>
          </p:cNvSpPr>
          <p:nvPr>
            <p:ph type="sldNum" sz="quarter" idx="5"/>
          </p:nvPr>
        </p:nvSpPr>
        <p:spPr/>
        <p:txBody>
          <a:bodyPr/>
          <a:lstStyle/>
          <a:p>
            <a:fld id="{F6514637-AF63-4227-8B33-EA959C278DAD}" type="slidenum">
              <a:rPr lang="en-US" smtClean="0"/>
              <a:t>23</a:t>
            </a:fld>
            <a:endParaRPr lang="en-US"/>
          </a:p>
        </p:txBody>
      </p:sp>
    </p:spTree>
    <p:extLst>
      <p:ext uri="{BB962C8B-B14F-4D97-AF65-F5344CB8AC3E}">
        <p14:creationId xmlns:p14="http://schemas.microsoft.com/office/powerpoint/2010/main" val="128156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For this project, we worked with the Sarasota County, UF/IFAS Extension, which is a collaborative program between Sarasota County, the University of Florida, and the US Department of Agriculture, which works to integrate expert research into community activities across 6 major areas, including sustainability. In particular, we worked with </a:t>
            </a:r>
            <a:r>
              <a:rPr lang="en-US">
                <a:cs typeface="Calibri" panose="020F0502020204030204"/>
              </a:rPr>
              <a:t>Alia Garrett, the Sustainability outreach coordinator along with some of the GIS team for Sarasota County. </a:t>
            </a:r>
          </a:p>
          <a:p>
            <a:endParaRPr lang="en-US">
              <a:ea typeface="Calibri" panose="020F0502020204030204"/>
              <a:cs typeface="Calibri" panose="020F0502020204030204"/>
            </a:endParaRPr>
          </a:p>
          <a:p>
            <a:r>
              <a:rPr lang="en-US">
                <a:ea typeface="Calibri" panose="020F0502020204030204"/>
                <a:cs typeface="Calibri" panose="020F0502020204030204"/>
              </a:rPr>
              <a:t>Image Credit: Sarasota County UF/IFAS Extension (Used with permission by the partners)</a:t>
            </a:r>
          </a:p>
          <a:p>
            <a:r>
              <a:rPr lang="en-US">
                <a:ea typeface="Calibri" panose="020F0502020204030204"/>
                <a:cs typeface="Calibri" panose="020F0502020204030204"/>
              </a:rPr>
              <a:t>Image Source: Alia Garrett, Sarasota County Sustainability</a:t>
            </a:r>
          </a:p>
        </p:txBody>
      </p:sp>
      <p:sp>
        <p:nvSpPr>
          <p:cNvPr id="4" name="Slide Number Placeholder 3"/>
          <p:cNvSpPr>
            <a:spLocks noGrp="1"/>
          </p:cNvSpPr>
          <p:nvPr>
            <p:ph type="sldNum" sz="quarter" idx="5"/>
          </p:nvPr>
        </p:nvSpPr>
        <p:spPr/>
        <p:txBody>
          <a:bodyPr/>
          <a:lstStyle/>
          <a:p>
            <a:fld id="{F6514637-AF63-4227-8B33-EA959C278DAD}" type="slidenum">
              <a:rPr lang="en-US"/>
              <a:t>3</a:t>
            </a:fld>
            <a:endParaRPr lang="en-US"/>
          </a:p>
        </p:txBody>
      </p:sp>
    </p:spTree>
    <p:extLst>
      <p:ext uri="{BB962C8B-B14F-4D97-AF65-F5344CB8AC3E}">
        <p14:creationId xmlns:p14="http://schemas.microsoft.com/office/powerpoint/2010/main" val="11182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0" i="0" u="none" strike="noStrike" dirty="0">
                <a:solidFill>
                  <a:srgbClr val="0D0D0D"/>
                </a:solidFill>
                <a:effectLst/>
                <a:highlight>
                  <a:srgbClr val="FFFFFF"/>
                </a:highlight>
                <a:latin typeface="Söhne"/>
              </a:rPr>
              <a:t>Our focus on extreme heat in Sarasota County reveals a concerning trend: Florida's climate, already warmer than much of the US due to its subtropical nature, somehow, it’s getting even hotter over time. </a:t>
            </a:r>
          </a:p>
          <a:p>
            <a:pPr>
              <a:lnSpc>
                <a:spcPct val="90000"/>
              </a:lnSpc>
              <a:spcBef>
                <a:spcPts val="1000"/>
              </a:spcBef>
            </a:pPr>
            <a:endParaRPr lang="en-US" b="0" i="0" u="none" strike="noStrike" dirty="0">
              <a:solidFill>
                <a:srgbClr val="0D0D0D"/>
              </a:solidFill>
              <a:effectLst/>
              <a:highlight>
                <a:srgbClr val="FFFFFF"/>
              </a:highlight>
              <a:latin typeface="Söhne"/>
            </a:endParaRPr>
          </a:p>
          <a:p>
            <a:pPr>
              <a:lnSpc>
                <a:spcPct val="90000"/>
              </a:lnSpc>
              <a:spcBef>
                <a:spcPts val="1000"/>
              </a:spcBef>
            </a:pPr>
            <a:r>
              <a:rPr lang="en-US" b="0" i="0" u="none" strike="noStrike" dirty="0">
                <a:solidFill>
                  <a:srgbClr val="0D0D0D"/>
                </a:solidFill>
                <a:effectLst/>
                <a:highlight>
                  <a:srgbClr val="FFFFFF"/>
                </a:highlight>
                <a:latin typeface="Söhne"/>
              </a:rPr>
              <a:t>Since 1970, we've seen a significant increase in both daytime and nighttime temperatures during summer months (Climate Central). </a:t>
            </a:r>
          </a:p>
          <a:p>
            <a:pPr>
              <a:lnSpc>
                <a:spcPct val="90000"/>
              </a:lnSpc>
              <a:spcBef>
                <a:spcPts val="1000"/>
              </a:spcBef>
            </a:pPr>
            <a:endParaRPr lang="en-US" b="0" i="0" u="none" strike="noStrike" dirty="0">
              <a:solidFill>
                <a:srgbClr val="0D0D0D"/>
              </a:solidFill>
              <a:effectLst/>
              <a:highlight>
                <a:srgbClr val="FFFFFF"/>
              </a:highlight>
              <a:latin typeface="Söhne"/>
            </a:endParaRPr>
          </a:p>
          <a:p>
            <a:pPr>
              <a:lnSpc>
                <a:spcPct val="90000"/>
              </a:lnSpc>
              <a:spcBef>
                <a:spcPts val="1000"/>
              </a:spcBef>
            </a:pPr>
            <a:r>
              <a:rPr lang="en-US" b="0" i="0" u="none" strike="noStrike" dirty="0">
                <a:solidFill>
                  <a:srgbClr val="0D0D0D"/>
                </a:solidFill>
                <a:effectLst/>
                <a:highlight>
                  <a:srgbClr val="FFFFFF"/>
                </a:highlight>
                <a:latin typeface="Söhne"/>
              </a:rPr>
              <a:t>Last year, 2023, was the hottest on record, with an unprecedented 63 days of heat index exceeding 100°, peaking in August with a week over 110°(NWS Tampa). (explain HI briefly: </a:t>
            </a:r>
            <a:r>
              <a:rPr lang="en-US" b="0" i="0" u="none" strike="noStrike" dirty="0" err="1">
                <a:solidFill>
                  <a:srgbClr val="0D0D0D"/>
                </a:solidFill>
                <a:effectLst/>
                <a:highlight>
                  <a:srgbClr val="FFFFFF"/>
                </a:highlight>
                <a:latin typeface="Söhne"/>
              </a:rPr>
              <a:t>temperature+relative</a:t>
            </a:r>
            <a:r>
              <a:rPr lang="en-US" b="0" i="0" u="none" strike="noStrike" dirty="0">
                <a:solidFill>
                  <a:srgbClr val="0D0D0D"/>
                </a:solidFill>
                <a:effectLst/>
                <a:highlight>
                  <a:srgbClr val="FFFFFF"/>
                </a:highlight>
                <a:latin typeface="Söhne"/>
              </a:rPr>
              <a:t> humidity)</a:t>
            </a:r>
          </a:p>
          <a:p>
            <a:pPr>
              <a:lnSpc>
                <a:spcPct val="90000"/>
              </a:lnSpc>
              <a:spcBef>
                <a:spcPts val="1000"/>
              </a:spcBef>
            </a:pPr>
            <a:endParaRPr lang="en-US" b="0" i="0" u="none" strike="noStrike" dirty="0">
              <a:solidFill>
                <a:srgbClr val="0D0D0D"/>
              </a:solidFill>
              <a:effectLst/>
              <a:highlight>
                <a:srgbClr val="FFFFFF"/>
              </a:highlight>
              <a:latin typeface="Söhne"/>
            </a:endParaRPr>
          </a:p>
          <a:p>
            <a:pPr>
              <a:lnSpc>
                <a:spcPct val="90000"/>
              </a:lnSpc>
              <a:spcBef>
                <a:spcPts val="1000"/>
              </a:spcBef>
            </a:pPr>
            <a:r>
              <a:rPr lang="en-US" b="0" i="0" u="none" strike="noStrike" dirty="0">
                <a:solidFill>
                  <a:srgbClr val="0D0D0D"/>
                </a:solidFill>
                <a:effectLst/>
                <a:highlight>
                  <a:srgbClr val="FFFFFF"/>
                </a:highlight>
                <a:latin typeface="Söhne"/>
              </a:rPr>
              <a:t>Looking ahead, climate projections suggest Sarasota could face a staggering 131 extremely hot days annually by mid-century.</a:t>
            </a:r>
          </a:p>
          <a:p>
            <a:pPr>
              <a:lnSpc>
                <a:spcPct val="90000"/>
              </a:lnSpc>
              <a:spcBef>
                <a:spcPts val="1000"/>
              </a:spcBef>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lumMod val="95000"/>
                    <a:lumOff val="5000"/>
                  </a:schemeClr>
                </a:solidFill>
                <a:latin typeface="Calibri"/>
                <a:ea typeface="Calibri"/>
                <a:cs typeface="Calibri"/>
              </a:rPr>
              <a:t>Icon Credits: Microsoft Office</a:t>
            </a:r>
            <a:endParaRPr lang="en-US" dirty="0">
              <a:solidFill>
                <a:schemeClr val="tx1">
                  <a:lumMod val="95000"/>
                  <a:lumOff val="5000"/>
                </a:schemeClr>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a:t>4</a:t>
            </a:fld>
            <a:endParaRPr lang="en-US"/>
          </a:p>
        </p:txBody>
      </p:sp>
    </p:spTree>
    <p:extLst>
      <p:ext uri="{BB962C8B-B14F-4D97-AF65-F5344CB8AC3E}">
        <p14:creationId xmlns:p14="http://schemas.microsoft.com/office/powerpoint/2010/main" val="270706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speculate the urban development in Sarasota County play a big role exacerbating this extreme heat issue. </a:t>
            </a:r>
          </a:p>
          <a:p>
            <a:endParaRPr lang="en-US" dirty="0"/>
          </a:p>
          <a:p>
            <a:r>
              <a:rPr lang="en-US" b="0" i="0" u="none" strike="noStrike" dirty="0">
                <a:solidFill>
                  <a:srgbClr val="0D0D0D"/>
                </a:solidFill>
                <a:effectLst/>
                <a:highlight>
                  <a:srgbClr val="FFFFFF"/>
                </a:highlight>
                <a:latin typeface="Söhne"/>
              </a:rPr>
              <a:t>We’ve seen that cities become "heat islands" because buildings, roads, and other structures absorb and hold onto heat, making cities much hotter than nearby rural areas.</a:t>
            </a:r>
          </a:p>
          <a:p>
            <a:endParaRPr lang="en-US" dirty="0"/>
          </a:p>
          <a:p>
            <a:r>
              <a:rPr lang="en-US" dirty="0"/>
              <a:t>Which cause a series of interrelated problems, including negative impacts on air quality, increased numbers of heat-related illness, higher energy consumption, and disproportionate heat exposure in low-income and underserved communities. </a:t>
            </a: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rtl="0"/>
            <a:endParaRPr lang="en-US" dirty="0"/>
          </a:p>
          <a:p>
            <a:pPr rtl="0"/>
            <a:r>
              <a:rPr lang="en-US" dirty="0"/>
              <a:t>“Negative impacts on air quality and exacerbation of respiratory conditions”</a:t>
            </a:r>
          </a:p>
          <a:p>
            <a:pPr rtl="0"/>
            <a:r>
              <a:rPr lang="en-US" dirty="0"/>
              <a:t>  Lin, Shao, et al. “Extreme high temperatures and hospital admissions for respiratory and cardiovascular diseases.” </a:t>
            </a:r>
            <a:r>
              <a:rPr lang="en-US" i="1" dirty="0"/>
              <a:t>Epidemiology</a:t>
            </a:r>
            <a:r>
              <a:rPr lang="en-US" dirty="0"/>
              <a:t>, vol. 20, no. 5, Sept. 2009, pp. 738–746, </a:t>
            </a:r>
            <a:r>
              <a:rPr lang="en-US" dirty="0">
                <a:hlinkClick r:id="rId3" tooltip="https://doi.org/10.1097/ede.0b013e3181ad5522."/>
              </a:rPr>
              <a:t>https://doi.org/10.1097/ede.0b013e3181ad5522.</a:t>
            </a:r>
            <a:endParaRPr lang="en-US" dirty="0"/>
          </a:p>
          <a:p>
            <a:pPr rtl="0"/>
            <a:r>
              <a:rPr lang="en-US" dirty="0"/>
              <a:t> </a:t>
            </a:r>
          </a:p>
          <a:p>
            <a:pPr rtl="0"/>
            <a:r>
              <a:rPr lang="en-US" dirty="0"/>
              <a:t>“Increased number of heat-related illnesses”</a:t>
            </a:r>
          </a:p>
          <a:p>
            <a:pPr rtl="0"/>
            <a:r>
              <a:rPr lang="en-US" dirty="0"/>
              <a:t>  </a:t>
            </a:r>
            <a:r>
              <a:rPr lang="en-US" dirty="0" err="1"/>
              <a:t>Faurie</a:t>
            </a:r>
            <a:r>
              <a:rPr lang="en-US" dirty="0"/>
              <a:t>, C., Varghese, B. M., Liu, J., &amp; Bi, P. (2022). Association between high temperature and heatwaves with heat-related illnesses: A systematic review and meta-analysis. S</a:t>
            </a:r>
            <a:r>
              <a:rPr lang="en-US" i="1" dirty="0"/>
              <a:t>cience of The Total Environment,</a:t>
            </a:r>
            <a:r>
              <a:rPr lang="en-US" dirty="0"/>
              <a:t> 852, 158332. </a:t>
            </a:r>
            <a:r>
              <a:rPr lang="en-US" dirty="0">
                <a:hlinkClick r:id="rId4" tooltip="https://doi.org/10.1016/j.scitotenv.2022.158332"/>
              </a:rPr>
              <a:t>https://doi.org/10.1016/j.scitotenv.2022.158332</a:t>
            </a:r>
            <a:r>
              <a:rPr lang="en-US" dirty="0"/>
              <a:t>  </a:t>
            </a:r>
          </a:p>
          <a:p>
            <a:pPr rtl="0"/>
            <a:r>
              <a:rPr lang="en-US" dirty="0"/>
              <a:t> </a:t>
            </a:r>
          </a:p>
          <a:p>
            <a:pPr rtl="0"/>
            <a:r>
              <a:rPr lang="en-US" dirty="0"/>
              <a:t>“Higher energy costs and associated costs for cooling buildings:</a:t>
            </a:r>
          </a:p>
          <a:p>
            <a:pPr rtl="0"/>
            <a:r>
              <a:rPr lang="en-US" dirty="0"/>
              <a:t>  Méndez-</a:t>
            </a:r>
            <a:r>
              <a:rPr lang="en-US" dirty="0" err="1"/>
              <a:t>Lázaro</a:t>
            </a:r>
            <a:r>
              <a:rPr lang="en-US" dirty="0"/>
              <a:t>, P., Muller-Karger, F. E., Otis, D., McCarthy, M. J., &amp; Rodríguez, E. (2018). A heat vulnerability index to improve urban public health management in San Juan, Puerto Rico. </a:t>
            </a:r>
            <a:r>
              <a:rPr lang="en-US" i="1" dirty="0"/>
              <a:t>International Journal of Biometeorology,</a:t>
            </a:r>
            <a:r>
              <a:rPr lang="en-US" dirty="0"/>
              <a:t> 62, 709-722. </a:t>
            </a:r>
            <a:r>
              <a:rPr lang="en-US" dirty="0">
                <a:hlinkClick r:id="rId5" tooltip="https://doi.org/10.1007/s00484-017-1319-z"/>
              </a:rPr>
              <a:t>https://doi.org/10.1007/s00484-017-1319-z</a:t>
            </a:r>
            <a:r>
              <a:rPr lang="en-US" dirty="0"/>
              <a:t>   </a:t>
            </a:r>
          </a:p>
          <a:p>
            <a:pPr rtl="0"/>
            <a:r>
              <a:rPr lang="en-US" dirty="0"/>
              <a:t> </a:t>
            </a:r>
          </a:p>
          <a:p>
            <a:pPr rtl="0"/>
            <a:r>
              <a:rPr lang="en-US" dirty="0"/>
              <a:t>“Disproportionate heat exposure and risks in underserved communities”</a:t>
            </a:r>
          </a:p>
          <a:p>
            <a:pPr rtl="0"/>
            <a:r>
              <a:rPr lang="en-US" dirty="0"/>
              <a:t>  Hansen, A., Bi, L., </a:t>
            </a:r>
            <a:r>
              <a:rPr lang="en-US" dirty="0" err="1"/>
              <a:t>Saniotis</a:t>
            </a:r>
            <a:r>
              <a:rPr lang="en-US" dirty="0"/>
              <a:t>, A., &amp; </a:t>
            </a:r>
            <a:r>
              <a:rPr lang="en-US" dirty="0" err="1"/>
              <a:t>Nitschke</a:t>
            </a:r>
            <a:r>
              <a:rPr lang="en-US" dirty="0"/>
              <a:t>, M. (2013). Vulnerability to extreme heat and climate change: is ethnicity a factor?. </a:t>
            </a:r>
            <a:r>
              <a:rPr lang="en-US" i="1" dirty="0"/>
              <a:t>Global Health Action.</a:t>
            </a:r>
            <a:r>
              <a:rPr lang="en-US" dirty="0"/>
              <a:t> 6(1): 21364. </a:t>
            </a:r>
          </a:p>
          <a:p>
            <a:pPr>
              <a:lnSpc>
                <a:spcPct val="90000"/>
              </a:lnSpc>
              <a:spcBef>
                <a:spcPts val="1000"/>
              </a:spcBef>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6514637-AF63-4227-8B33-EA959C278DAD}" type="slidenum">
              <a:t>5</a:t>
            </a:fld>
            <a:endParaRPr lang="en-US"/>
          </a:p>
        </p:txBody>
      </p:sp>
    </p:spTree>
    <p:extLst>
      <p:ext uri="{BB962C8B-B14F-4D97-AF65-F5344CB8AC3E}">
        <p14:creationId xmlns:p14="http://schemas.microsoft.com/office/powerpoint/2010/main" val="244152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this project, we pursued several goals to understand urban heat in Sarasota County. First, we assessed the surface temperature variance across. Next, we explored the relationship between vulnerable populations and severe heat. Finally, we visualized some end products: heat anomalies, heat mitigation capacity, and heat vulnerability maps to support community outreach and identify high-risk areas.</a:t>
            </a:r>
          </a:p>
        </p:txBody>
      </p:sp>
      <p:sp>
        <p:nvSpPr>
          <p:cNvPr id="4" name="Slide Number Placeholder 3"/>
          <p:cNvSpPr>
            <a:spLocks noGrp="1"/>
          </p:cNvSpPr>
          <p:nvPr>
            <p:ph type="sldNum" sz="quarter" idx="5"/>
          </p:nvPr>
        </p:nvSpPr>
        <p:spPr/>
        <p:txBody>
          <a:bodyPr/>
          <a:lstStyle/>
          <a:p>
            <a:fld id="{F6514637-AF63-4227-8B33-EA959C278DAD}" type="slidenum">
              <a:rPr lang="en-US"/>
              <a:t>6</a:t>
            </a:fld>
            <a:endParaRPr lang="en-US"/>
          </a:p>
        </p:txBody>
      </p:sp>
    </p:spTree>
    <p:extLst>
      <p:ext uri="{BB962C8B-B14F-4D97-AF65-F5344CB8AC3E}">
        <p14:creationId xmlns:p14="http://schemas.microsoft.com/office/powerpoint/2010/main" val="4177476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do this, we used data from Landsat 8 and 9 (OLI + TIRS), which provided us with daytime land surface temperature, evapotranspiration, and albedo data. We also used the ISS </a:t>
            </a:r>
            <a:r>
              <a:rPr lang="en-US" err="1">
                <a:ea typeface="Calibri"/>
                <a:cs typeface="Calibri"/>
              </a:rPr>
              <a:t>EcoSTRESS</a:t>
            </a:r>
            <a:r>
              <a:rPr lang="en-US">
                <a:ea typeface="Calibri"/>
                <a:cs typeface="Calibri"/>
              </a:rPr>
              <a:t> system to access Nighttime LST data. </a:t>
            </a:r>
            <a:endParaRPr lang="en-US">
              <a:cs typeface="Calibri"/>
            </a:endParaRPr>
          </a:p>
          <a:p>
            <a:endParaRPr lang="en-US">
              <a:ea typeface="Calibri"/>
              <a:cs typeface="Calibri"/>
            </a:endParaRPr>
          </a:p>
          <a:p>
            <a:r>
              <a:rPr lang="en-US">
                <a:ea typeface="Calibri"/>
                <a:cs typeface="Calibri"/>
              </a:rPr>
              <a:t>Image credit (left): NASA</a:t>
            </a:r>
            <a:endParaRPr lang="en-US">
              <a:cs typeface="Calibri"/>
            </a:endParaRPr>
          </a:p>
          <a:p>
            <a:r>
              <a:rPr lang="en-US">
                <a:cs typeface="Calibri"/>
              </a:rPr>
              <a:t>Image source (left): </a:t>
            </a:r>
            <a:r>
              <a:rPr lang="en-US">
                <a:hlinkClick r:id="rId3"/>
              </a:rPr>
              <a:t>https://landsat.gsfc.nasa.gov/wp-content/uploads/2021/12/ldcm_2012_COL-300x168-1.png</a:t>
            </a:r>
            <a:endParaRPr lang="en-US">
              <a:ea typeface="Calibri"/>
              <a:cs typeface="Calibri"/>
            </a:endParaRPr>
          </a:p>
          <a:p>
            <a:r>
              <a:rPr lang="en-US">
                <a:ea typeface="Calibri"/>
                <a:cs typeface="Calibri"/>
              </a:rPr>
              <a:t>Image credit (middle): NASA</a:t>
            </a:r>
          </a:p>
          <a:p>
            <a:r>
              <a:rPr lang="en-US">
                <a:ea typeface="Calibri"/>
                <a:cs typeface="Calibri"/>
              </a:rPr>
              <a:t>Image source (middle):</a:t>
            </a:r>
            <a:r>
              <a:rPr lang="en-US"/>
              <a:t> </a:t>
            </a:r>
            <a:r>
              <a:rPr lang="en-US">
                <a:hlinkClick r:id="rId4"/>
              </a:rPr>
              <a:t>https://landsat.gsfc.nasa.gov/wp-content/uploads/2016/10/Landsat9.png</a:t>
            </a:r>
            <a:endParaRPr lang="en-US">
              <a:ea typeface="Calibri"/>
              <a:cs typeface="Calibri"/>
              <a:hlinkClick r:id="" action="ppaction://noaction"/>
            </a:endParaRPr>
          </a:p>
          <a:p>
            <a:r>
              <a:rPr lang="en-US">
                <a:ea typeface="Calibri"/>
                <a:cs typeface="Calibri"/>
              </a:rPr>
              <a:t>Image credit (right):  NASA </a:t>
            </a:r>
          </a:p>
          <a:p>
            <a:r>
              <a:rPr lang="en-US">
                <a:ea typeface="Calibri"/>
                <a:cs typeface="Calibri"/>
              </a:rPr>
              <a:t>Image source (right):</a:t>
            </a:r>
            <a:r>
              <a:rPr lang="en-US"/>
              <a:t> </a:t>
            </a:r>
            <a:r>
              <a:rPr lang="en-US">
                <a:hlinkClick r:id="rId5"/>
              </a:rPr>
              <a:t>https://science.nasa.gov/wp-content/uploads/2023/05/iss.png</a:t>
            </a:r>
            <a:r>
              <a:rPr lang="en-US"/>
              <a:t>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a:t>7</a:t>
            </a:fld>
            <a:endParaRPr lang="en-US"/>
          </a:p>
        </p:txBody>
      </p:sp>
    </p:spTree>
    <p:extLst>
      <p:ext uri="{BB962C8B-B14F-4D97-AF65-F5344CB8AC3E}">
        <p14:creationId xmlns:p14="http://schemas.microsoft.com/office/powerpoint/2010/main" val="125647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project as a whole had four stages: raw data collection, processing, analysis, and end products. The raw data step involves determining which variables would be useful in a HVI, which for this project included demographic data, such as race and age, remote sensing data, including land cover and average ground temperature, and the supplementary addition of health variables, which involves data such as asthma and COPD cases. The processing stage involves cutting down and formatting demographic data and creating LST and evapotranspiration maps, as well as connecting data to the actual census tracts for further investigation. Analysis involves feeding the previous data into models/</a:t>
            </a:r>
            <a:r>
              <a:rPr lang="en-US" err="1">
                <a:cs typeface="Calibri"/>
              </a:rPr>
              <a:t>ModelBuilder</a:t>
            </a:r>
            <a:r>
              <a:rPr lang="en-US">
                <a:cs typeface="Calibri"/>
              </a:rPr>
              <a:t> and calculating zonal statistics using the products, as well as using principal component analysis to further identify areas of highest vulnerability. Finally, the end products stage involves using the information garnered from analysis to draw final conclusions and to create a series of maps, posters, papers, etc.</a:t>
            </a:r>
            <a:endParaRPr lang="en-US">
              <a:ea typeface="Calibri"/>
              <a:cs typeface="Calibri"/>
            </a:endParaRPr>
          </a:p>
        </p:txBody>
      </p:sp>
      <p:sp>
        <p:nvSpPr>
          <p:cNvPr id="4" name="Slide Number Placeholder 3"/>
          <p:cNvSpPr>
            <a:spLocks noGrp="1"/>
          </p:cNvSpPr>
          <p:nvPr>
            <p:ph type="sldNum" sz="quarter" idx="5"/>
          </p:nvPr>
        </p:nvSpPr>
        <p:spPr/>
        <p:txBody>
          <a:bodyPr/>
          <a:lstStyle/>
          <a:p>
            <a:fld id="{F6514637-AF63-4227-8B33-EA959C278DAD}" type="slidenum">
              <a:rPr lang="en-US" smtClean="0"/>
              <a:t>8</a:t>
            </a:fld>
            <a:endParaRPr lang="en-US"/>
          </a:p>
        </p:txBody>
      </p:sp>
    </p:spTree>
    <p:extLst>
      <p:ext uri="{BB962C8B-B14F-4D97-AF65-F5344CB8AC3E}">
        <p14:creationId xmlns:p14="http://schemas.microsoft.com/office/powerpoint/2010/main" val="2199283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Demographic patterns shift significantly depending on what specific variable is being investigated. Most of these factors fall within two groups: age-related risks and socioeconomic risks. Age risks include being 65 or older or under 5, while socioeconomic risks include being under the poverty line, unemployed. There are specific regions with particularly high demographic makeups that put them particularly at risk for heat hazards, especially compared to other tracts in the county. For example, in some areas of North Sarasota, the percentage of non-white inhabitants is almost 95 percent, while in other tracts, particularly in the southwest and along the coasts, that number is almost zero. Additionally, areas with a large amount of people under the poverty line (up to a third of the total) also include North Port, Northern Sarasota, and the largest central census tract. </a:t>
            </a:r>
            <a:endParaRPr lang="en-US">
              <a:ea typeface="Calibri"/>
              <a:cs typeface="Calibri" panose="020F0502020204030204"/>
            </a:endParaRPr>
          </a:p>
          <a:p>
            <a:endParaRPr lang="en-US">
              <a:ea typeface="Calibri"/>
              <a:cs typeface="Calibri" panose="020F0502020204030204"/>
            </a:endParaRPr>
          </a:p>
          <a:p>
            <a:r>
              <a:rPr lang="en-US">
                <a:cs typeface="Calibri" panose="020F0502020204030204"/>
              </a:rPr>
              <a:t>Map Credits: Catherine Gallagher</a:t>
            </a:r>
            <a:endParaRPr lang="en-US"/>
          </a:p>
          <a:p>
            <a:r>
              <a:rPr lang="en-US">
                <a:cs typeface="Calibri" panose="020F0502020204030204"/>
              </a:rPr>
              <a:t>Basemap credits: </a:t>
            </a:r>
            <a:r>
              <a:rPr lang="en-US" b="0" i="0" u="none" strike="noStrike">
                <a:solidFill>
                  <a:srgbClr val="4C4C4C"/>
                </a:solidFill>
                <a:effectLst/>
                <a:highlight>
                  <a:srgbClr val="FFFFFF"/>
                </a:highlight>
                <a:latin typeface="Avenir Next W01"/>
              </a:rPr>
              <a:t>Esri, TomTom, Garmin, FAO, NOAA, USGS, © OpenStreetMap contributors, and the GIS User Community</a:t>
            </a:r>
            <a:endParaRPr lang="en-US">
              <a:latin typeface="Avenir Next W01"/>
              <a:cs typeface="Calibri" panose="020F0502020204030204"/>
            </a:endParaRPr>
          </a:p>
        </p:txBody>
      </p:sp>
      <p:sp>
        <p:nvSpPr>
          <p:cNvPr id="4" name="Slide Number Placeholder 3"/>
          <p:cNvSpPr>
            <a:spLocks noGrp="1"/>
          </p:cNvSpPr>
          <p:nvPr>
            <p:ph type="sldNum" sz="quarter" idx="5"/>
          </p:nvPr>
        </p:nvSpPr>
        <p:spPr/>
        <p:txBody>
          <a:bodyPr/>
          <a:lstStyle/>
          <a:p>
            <a:fld id="{F6514637-AF63-4227-8B33-EA959C278DAD}" type="slidenum">
              <a:rPr lang="en-US"/>
              <a:t>9</a:t>
            </a:fld>
            <a:endParaRPr lang="en-US"/>
          </a:p>
        </p:txBody>
      </p:sp>
    </p:spTree>
    <p:extLst>
      <p:ext uri="{BB962C8B-B14F-4D97-AF65-F5344CB8AC3E}">
        <p14:creationId xmlns:p14="http://schemas.microsoft.com/office/powerpoint/2010/main" val="3814318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picture containing text, valley, canyon&#10;&#10;Description automatically generated">
            <a:extLst>
              <a:ext uri="{FF2B5EF4-FFF2-40B4-BE49-F238E27FC236}">
                <a16:creationId xmlns:a16="http://schemas.microsoft.com/office/drawing/2014/main" id="{F591A4D2-1B5D-4BD4-350D-0787B147DB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 t="-98" r="34920" b="98"/>
          <a:stretch/>
        </p:blipFill>
        <p:spPr>
          <a:xfrm>
            <a:off x="-28067" y="-43263"/>
            <a:ext cx="5981275" cy="6901263"/>
          </a:xfrm>
          <a:prstGeom prst="rect">
            <a:avLst/>
          </a:prstGeom>
          <a:ln>
            <a:noFill/>
          </a:ln>
          <a:effectLst>
            <a:outerShdw blurRad="50800" dist="38100" dir="2700000" algn="tl" rotWithShape="0">
              <a:srgbClr val="333333">
                <a:alpha val="40000"/>
              </a:srgb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5372B3"/>
                </a:solidFill>
              </a:defRPr>
            </a:lvl1pPr>
          </a:lstStyle>
          <a:p>
            <a:r>
              <a:rPr lang="en-US"/>
              <a:t>STUDY AREA</a:t>
            </a:r>
            <a:br>
              <a:rPr lang="en-US"/>
            </a:br>
            <a:r>
              <a:rPr lang="en-US"/>
              <a:t>CLIMATE</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5372B3"/>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5372B3"/>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5372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537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5372B3"/>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5372B3"/>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5372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5372B3"/>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AB94F48-FCCF-4E37-0A54-49ED64B9A791}"/>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microsoft.com/office/2018/10/relationships/comments" Target="../comments/modernComment_156_1F044F04.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63647" y="599689"/>
            <a:ext cx="5551788" cy="1991533"/>
          </a:xfrm>
        </p:spPr>
        <p:txBody>
          <a:bodyPr/>
          <a:lstStyle/>
          <a:p>
            <a:r>
              <a:rPr lang="en-US"/>
              <a:t>SARASOTA CLIMATE</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58533" y="2052448"/>
            <a:ext cx="5556902" cy="1785831"/>
          </a:xfrm>
        </p:spPr>
        <p:txBody>
          <a:bodyPr vert="horz" lIns="91440" tIns="45720" rIns="91440" bIns="45720" rtlCol="0" anchor="t">
            <a:noAutofit/>
          </a:bodyPr>
          <a:lstStyle/>
          <a:p>
            <a:r>
              <a:rPr lang="en-US">
                <a:ea typeface="+mj-lt"/>
                <a:cs typeface="+mj-lt"/>
              </a:rPr>
              <a:t>Monitoring Heat and Assessing Heat Vulnerability to Identify Locations for Heat Mitigation Efforts in Sarasota, Florida</a:t>
            </a:r>
            <a:endParaRPr lang="en-US"/>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vert="horz" lIns="91440" tIns="45720" rIns="91440" bIns="45720" rtlCol="0" anchor="t">
            <a:normAutofit/>
          </a:bodyPr>
          <a:lstStyle/>
          <a:p>
            <a:r>
              <a:rPr lang="en-US" sz="2000"/>
              <a:t>Will Hadley</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a:xfrm>
            <a:off x="6356559" y="4752265"/>
            <a:ext cx="2726175" cy="512064"/>
          </a:xfrm>
        </p:spPr>
        <p:txBody>
          <a:bodyPr vert="horz" lIns="91440" tIns="45720" rIns="91440" bIns="45720" rtlCol="0" anchor="t">
            <a:noAutofit/>
          </a:bodyPr>
          <a:lstStyle/>
          <a:p>
            <a:r>
              <a:rPr lang="en-US" sz="2000"/>
              <a:t>Catherine Gallagher</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vert="horz" lIns="91440" tIns="45720" rIns="91440" bIns="45720" rtlCol="0" anchor="t">
            <a:normAutofit/>
          </a:bodyPr>
          <a:lstStyle/>
          <a:p>
            <a:r>
              <a:rPr lang="en-US" sz="2000"/>
              <a:t>Casmir Brown</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vert="horz" lIns="91440" tIns="45720" rIns="91440" bIns="45720" rtlCol="0" anchor="t">
            <a:normAutofit/>
          </a:bodyPr>
          <a:lstStyle/>
          <a:p>
            <a:r>
              <a:rPr lang="en-US" sz="2000" dirty="0"/>
              <a:t>Theresia </a:t>
            </a:r>
            <a:r>
              <a:rPr lang="en-US" sz="2000" dirty="0" err="1"/>
              <a:t>Phoa</a:t>
            </a:r>
            <a:endParaRPr lang="en-US" sz="2000"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4601355" cy="510818"/>
          </a:xfrm>
        </p:spPr>
        <p:txBody>
          <a:bodyPr/>
          <a:lstStyle/>
          <a:p>
            <a:r>
              <a:rPr lang="en-US"/>
              <a:t>Georgia – Athens | Spring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41CF-504E-F1B1-D2C1-B4516470B42C}"/>
              </a:ext>
            </a:extLst>
          </p:cNvPr>
          <p:cNvSpPr>
            <a:spLocks noGrp="1"/>
          </p:cNvSpPr>
          <p:nvPr>
            <p:ph type="title"/>
          </p:nvPr>
        </p:nvSpPr>
        <p:spPr/>
        <p:txBody>
          <a:bodyPr/>
          <a:lstStyle/>
          <a:p>
            <a:r>
              <a:rPr lang="en-US"/>
              <a:t>Land Cover</a:t>
            </a:r>
          </a:p>
        </p:txBody>
      </p:sp>
      <p:sp>
        <p:nvSpPr>
          <p:cNvPr id="8" name="TextBox 7">
            <a:extLst>
              <a:ext uri="{FF2B5EF4-FFF2-40B4-BE49-F238E27FC236}">
                <a16:creationId xmlns:a16="http://schemas.microsoft.com/office/drawing/2014/main" id="{20FAD88B-4309-7CB6-62A3-D76DFCF89648}"/>
              </a:ext>
            </a:extLst>
          </p:cNvPr>
          <p:cNvSpPr txBox="1"/>
          <p:nvPr/>
        </p:nvSpPr>
        <p:spPr>
          <a:xfrm>
            <a:off x="751522" y="9770651"/>
            <a:ext cx="11358709" cy="13234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b="1">
                <a:solidFill>
                  <a:schemeClr val="tx1">
                    <a:lumMod val="75000"/>
                    <a:lumOff val="25000"/>
                  </a:schemeClr>
                </a:solidFill>
                <a:latin typeface="+mj-lt"/>
              </a:rPr>
              <a:t>Western side </a:t>
            </a:r>
            <a:r>
              <a:rPr lang="en-US" sz="1600">
                <a:solidFill>
                  <a:schemeClr val="tx1">
                    <a:lumMod val="75000"/>
                    <a:lumOff val="25000"/>
                  </a:schemeClr>
                </a:solidFill>
                <a:latin typeface="+mj-lt"/>
              </a:rPr>
              <a:t>of the county is where the most </a:t>
            </a:r>
            <a:r>
              <a:rPr lang="en-US" sz="1600" b="1">
                <a:solidFill>
                  <a:schemeClr val="tx1">
                    <a:lumMod val="75000"/>
                    <a:lumOff val="25000"/>
                  </a:schemeClr>
                </a:solidFill>
                <a:latin typeface="+mj-lt"/>
              </a:rPr>
              <a:t>urban areas </a:t>
            </a:r>
            <a:r>
              <a:rPr lang="en-US" sz="1600">
                <a:solidFill>
                  <a:schemeClr val="tx1">
                    <a:lumMod val="75000"/>
                    <a:lumOff val="25000"/>
                  </a:schemeClr>
                </a:solidFill>
                <a:latin typeface="+mj-lt"/>
              </a:rPr>
              <a:t>located, which was shown from the higher density of impervious surface. </a:t>
            </a:r>
          </a:p>
          <a:p>
            <a:endParaRPr lang="en-US" sz="1600">
              <a:solidFill>
                <a:schemeClr val="tx1">
                  <a:lumMod val="75000"/>
                  <a:lumOff val="25000"/>
                </a:schemeClr>
              </a:solidFill>
              <a:latin typeface="+mj-lt"/>
            </a:endParaRPr>
          </a:p>
          <a:p>
            <a:pPr marL="285750" indent="-285750">
              <a:buFont typeface="Arial" panose="020B0604020202020204" pitchFamily="34" charset="0"/>
              <a:buChar char="•"/>
            </a:pPr>
            <a:r>
              <a:rPr lang="en-US" sz="1600">
                <a:solidFill>
                  <a:schemeClr val="tx1">
                    <a:lumMod val="75000"/>
                    <a:lumOff val="25000"/>
                  </a:schemeClr>
                </a:solidFill>
                <a:latin typeface="+mj-lt"/>
              </a:rPr>
              <a:t>While the </a:t>
            </a:r>
            <a:r>
              <a:rPr lang="en-US" sz="1600" b="1">
                <a:solidFill>
                  <a:schemeClr val="tx1">
                    <a:lumMod val="75000"/>
                    <a:lumOff val="25000"/>
                  </a:schemeClr>
                </a:solidFill>
                <a:latin typeface="+mj-lt"/>
              </a:rPr>
              <a:t>eastern side </a:t>
            </a:r>
            <a:r>
              <a:rPr lang="en-US" sz="1600">
                <a:solidFill>
                  <a:schemeClr val="tx1">
                    <a:lumMod val="75000"/>
                    <a:lumOff val="25000"/>
                  </a:schemeClr>
                </a:solidFill>
                <a:latin typeface="+mj-lt"/>
              </a:rPr>
              <a:t>is where the </a:t>
            </a:r>
            <a:r>
              <a:rPr lang="en-US" sz="1600" b="1">
                <a:solidFill>
                  <a:schemeClr val="tx1">
                    <a:lumMod val="75000"/>
                    <a:lumOff val="25000"/>
                  </a:schemeClr>
                </a:solidFill>
                <a:latin typeface="+mj-lt"/>
              </a:rPr>
              <a:t>state parks and pastures</a:t>
            </a:r>
            <a:r>
              <a:rPr lang="en-US" sz="1600">
                <a:solidFill>
                  <a:schemeClr val="tx1">
                    <a:lumMod val="75000"/>
                    <a:lumOff val="25000"/>
                  </a:schemeClr>
                </a:solidFill>
                <a:latin typeface="+mj-lt"/>
              </a:rPr>
              <a:t> located, this was depicted from the average ~35% of canopy cover.</a:t>
            </a:r>
          </a:p>
        </p:txBody>
      </p:sp>
      <p:sp>
        <p:nvSpPr>
          <p:cNvPr id="9" name="TextBox 8">
            <a:extLst>
              <a:ext uri="{FF2B5EF4-FFF2-40B4-BE49-F238E27FC236}">
                <a16:creationId xmlns:a16="http://schemas.microsoft.com/office/drawing/2014/main" id="{EF006E7D-639C-00AE-17FF-EE090150F6FD}"/>
              </a:ext>
            </a:extLst>
          </p:cNvPr>
          <p:cNvSpPr txBox="1"/>
          <p:nvPr/>
        </p:nvSpPr>
        <p:spPr>
          <a:xfrm>
            <a:off x="5176333" y="3163149"/>
            <a:ext cx="1977277" cy="1061829"/>
          </a:xfrm>
          <a:prstGeom prst="rect">
            <a:avLst/>
          </a:prstGeom>
          <a:noFill/>
        </p:spPr>
        <p:txBody>
          <a:bodyPr wrap="square" lIns="91440" tIns="45720" rIns="91440" bIns="45720" rtlCol="0" anchor="t">
            <a:spAutoFit/>
          </a:bodyPr>
          <a:lstStyle/>
          <a:p>
            <a:pPr algn="ctr"/>
            <a:r>
              <a:rPr lang="en-US" sz="1050">
                <a:latin typeface="+mj-lt"/>
              </a:rPr>
              <a:t>These two maps were derived from 2022 NOAA Coastal Change Program dataset with resolution </a:t>
            </a:r>
          </a:p>
          <a:p>
            <a:pPr algn="ctr"/>
            <a:r>
              <a:rPr lang="en-US" sz="1050">
                <a:latin typeface="+mj-lt"/>
              </a:rPr>
              <a:t>1m x 1m</a:t>
            </a:r>
          </a:p>
          <a:p>
            <a:endParaRPr lang="en-US" sz="1050">
              <a:latin typeface="Garamond"/>
            </a:endParaRPr>
          </a:p>
        </p:txBody>
      </p:sp>
      <p:pic>
        <p:nvPicPr>
          <p:cNvPr id="6" name="Content Placeholder 5" descr="A map of the state of california&#10;&#10;Description automatically generated">
            <a:extLst>
              <a:ext uri="{FF2B5EF4-FFF2-40B4-BE49-F238E27FC236}">
                <a16:creationId xmlns:a16="http://schemas.microsoft.com/office/drawing/2014/main" id="{AF73CDF1-136B-DA41-82AB-3EB4F825112E}"/>
              </a:ext>
            </a:extLst>
          </p:cNvPr>
          <p:cNvPicPr>
            <a:picLocks noGrp="1" noRot="1" noChangeAspect="1" noMove="1" noResize="1" noEditPoints="1" noAdjustHandles="1" noChangeArrowheads="1" noChangeShapeType="1" noCrop="1"/>
          </p:cNvPicPr>
          <p:nvPr>
            <p:ph sz="quarter" idx="10"/>
          </p:nvPr>
        </p:nvPicPr>
        <p:blipFill rotWithShape="1">
          <a:blip r:embed="rId3"/>
          <a:srcRect l="3841" t="5603" r="30252" b="7810"/>
          <a:stretch/>
        </p:blipFill>
        <p:spPr>
          <a:xfrm>
            <a:off x="576450" y="1229320"/>
            <a:ext cx="4613813" cy="4264636"/>
          </a:xfrm>
        </p:spPr>
      </p:pic>
      <p:pic>
        <p:nvPicPr>
          <p:cNvPr id="21" name="Picture 20" descr="A map of the area&#10;&#10;Description automatically generated">
            <a:extLst>
              <a:ext uri="{FF2B5EF4-FFF2-40B4-BE49-F238E27FC236}">
                <a16:creationId xmlns:a16="http://schemas.microsoft.com/office/drawing/2014/main" id="{7A1FAE69-397C-9239-9ECD-568337FBCE65}"/>
              </a:ext>
            </a:extLst>
          </p:cNvPr>
          <p:cNvPicPr>
            <a:picLocks noChangeAspect="1"/>
          </p:cNvPicPr>
          <p:nvPr/>
        </p:nvPicPr>
        <p:blipFill rotWithShape="1">
          <a:blip r:embed="rId4"/>
          <a:srcRect l="8377" t="11856" r="33442" b="11093"/>
          <a:stretch/>
        </p:blipFill>
        <p:spPr>
          <a:xfrm>
            <a:off x="7139679" y="1190489"/>
            <a:ext cx="4577285" cy="4264068"/>
          </a:xfrm>
          <a:prstGeom prst="rect">
            <a:avLst/>
          </a:prstGeom>
        </p:spPr>
      </p:pic>
      <p:sp>
        <p:nvSpPr>
          <p:cNvPr id="23" name="TextBox 22">
            <a:extLst>
              <a:ext uri="{FF2B5EF4-FFF2-40B4-BE49-F238E27FC236}">
                <a16:creationId xmlns:a16="http://schemas.microsoft.com/office/drawing/2014/main" id="{C5D7DF4A-BC0A-28DF-6108-7DB23462D046}"/>
              </a:ext>
            </a:extLst>
          </p:cNvPr>
          <p:cNvSpPr txBox="1"/>
          <p:nvPr/>
        </p:nvSpPr>
        <p:spPr>
          <a:xfrm>
            <a:off x="3527371" y="1843050"/>
            <a:ext cx="1662892" cy="830997"/>
          </a:xfrm>
          <a:prstGeom prst="rect">
            <a:avLst/>
          </a:prstGeom>
          <a:noFill/>
        </p:spPr>
        <p:txBody>
          <a:bodyPr wrap="square" lIns="91440" tIns="45720" rIns="91440" bIns="45720" rtlCol="0" anchor="t">
            <a:spAutoFit/>
          </a:bodyPr>
          <a:lstStyle/>
          <a:p>
            <a:pPr algn="ctr"/>
            <a:r>
              <a:rPr lang="en-US" sz="1200" b="1">
                <a:latin typeface="+mj-lt"/>
              </a:rPr>
              <a:t>Percent Impervious Surface by Census Tract</a:t>
            </a:r>
          </a:p>
          <a:p>
            <a:pPr algn="ctr"/>
            <a:endParaRPr lang="en-US" sz="1200" b="1">
              <a:latin typeface="+mj-lt"/>
            </a:endParaRPr>
          </a:p>
        </p:txBody>
      </p:sp>
      <p:grpSp>
        <p:nvGrpSpPr>
          <p:cNvPr id="14" name="Group 13">
            <a:extLst>
              <a:ext uri="{FF2B5EF4-FFF2-40B4-BE49-F238E27FC236}">
                <a16:creationId xmlns:a16="http://schemas.microsoft.com/office/drawing/2014/main" id="{46B596EA-DD2B-63CB-4D8B-EE571D116770}"/>
              </a:ext>
            </a:extLst>
          </p:cNvPr>
          <p:cNvGrpSpPr/>
          <p:nvPr/>
        </p:nvGrpSpPr>
        <p:grpSpPr>
          <a:xfrm>
            <a:off x="610976" y="4159321"/>
            <a:ext cx="1644192" cy="1269986"/>
            <a:chOff x="254960" y="3993865"/>
            <a:chExt cx="1644192" cy="1269986"/>
          </a:xfrm>
        </p:grpSpPr>
        <p:sp>
          <p:nvSpPr>
            <p:cNvPr id="16" name="TextBox 15">
              <a:extLst>
                <a:ext uri="{FF2B5EF4-FFF2-40B4-BE49-F238E27FC236}">
                  <a16:creationId xmlns:a16="http://schemas.microsoft.com/office/drawing/2014/main" id="{F986917C-3590-2E82-13FE-3AEFEB569C71}"/>
                </a:ext>
              </a:extLst>
            </p:cNvPr>
            <p:cNvSpPr txBox="1"/>
            <p:nvPr/>
          </p:nvSpPr>
          <p:spPr>
            <a:xfrm>
              <a:off x="254960" y="3993865"/>
              <a:ext cx="1644192" cy="369332"/>
            </a:xfrm>
            <a:prstGeom prst="rect">
              <a:avLst/>
            </a:prstGeom>
            <a:noFill/>
          </p:spPr>
          <p:txBody>
            <a:bodyPr wrap="square" lIns="91440" tIns="45720" rIns="91440" bIns="45720" rtlCol="0" anchor="t">
              <a:spAutoFit/>
            </a:bodyPr>
            <a:lstStyle/>
            <a:p>
              <a:r>
                <a:rPr lang="en-US" sz="900" b="1">
                  <a:latin typeface="+mj-lt"/>
                </a:rPr>
                <a:t>2022 Impervious Surfaces</a:t>
              </a:r>
            </a:p>
            <a:p>
              <a:r>
                <a:rPr lang="en-US" sz="900">
                  <a:latin typeface="+mj-lt"/>
                </a:rPr>
                <a:t>Impervious Surface (%)</a:t>
              </a:r>
            </a:p>
          </p:txBody>
        </p:sp>
        <p:sp>
          <p:nvSpPr>
            <p:cNvPr id="17" name="TextBox 16">
              <a:extLst>
                <a:ext uri="{FF2B5EF4-FFF2-40B4-BE49-F238E27FC236}">
                  <a16:creationId xmlns:a16="http://schemas.microsoft.com/office/drawing/2014/main" id="{398232FC-F380-95EF-B3A2-8DE74C55A131}"/>
                </a:ext>
              </a:extLst>
            </p:cNvPr>
            <p:cNvSpPr txBox="1"/>
            <p:nvPr/>
          </p:nvSpPr>
          <p:spPr>
            <a:xfrm>
              <a:off x="758553" y="4383394"/>
              <a:ext cx="881640" cy="261610"/>
            </a:xfrm>
            <a:prstGeom prst="rect">
              <a:avLst/>
            </a:prstGeom>
            <a:noFill/>
          </p:spPr>
          <p:txBody>
            <a:bodyPr wrap="square" rtlCol="0">
              <a:spAutoFit/>
            </a:bodyPr>
            <a:lstStyle/>
            <a:p>
              <a:r>
                <a:rPr lang="en-US" sz="1100">
                  <a:latin typeface="+mj-lt"/>
                </a:rPr>
                <a:t>70</a:t>
              </a:r>
            </a:p>
          </p:txBody>
        </p:sp>
        <p:sp>
          <p:nvSpPr>
            <p:cNvPr id="18" name="TextBox 17">
              <a:extLst>
                <a:ext uri="{FF2B5EF4-FFF2-40B4-BE49-F238E27FC236}">
                  <a16:creationId xmlns:a16="http://schemas.microsoft.com/office/drawing/2014/main" id="{A5956585-33BA-1558-A5EE-92D16ECD225E}"/>
                </a:ext>
              </a:extLst>
            </p:cNvPr>
            <p:cNvSpPr txBox="1"/>
            <p:nvPr/>
          </p:nvSpPr>
          <p:spPr>
            <a:xfrm>
              <a:off x="724329" y="5002241"/>
              <a:ext cx="881640" cy="261610"/>
            </a:xfrm>
            <a:prstGeom prst="rect">
              <a:avLst/>
            </a:prstGeom>
            <a:noFill/>
          </p:spPr>
          <p:txBody>
            <a:bodyPr wrap="square" rtlCol="0">
              <a:spAutoFit/>
            </a:bodyPr>
            <a:lstStyle/>
            <a:p>
              <a:r>
                <a:rPr lang="en-US" sz="1100">
                  <a:latin typeface="+mj-lt"/>
                </a:rPr>
                <a:t>1.1</a:t>
              </a:r>
            </a:p>
          </p:txBody>
        </p:sp>
        <p:pic>
          <p:nvPicPr>
            <p:cNvPr id="3" name="Content Placeholder 4" descr="A map of the state of california&#10;&#10;Description automatically generated">
              <a:extLst>
                <a:ext uri="{FF2B5EF4-FFF2-40B4-BE49-F238E27FC236}">
                  <a16:creationId xmlns:a16="http://schemas.microsoft.com/office/drawing/2014/main" id="{257CEC0D-8B5E-668C-E0D4-A455EF5AD79D}"/>
                </a:ext>
              </a:extLst>
            </p:cNvPr>
            <p:cNvPicPr>
              <a:picLocks noChangeAspect="1"/>
            </p:cNvPicPr>
            <p:nvPr/>
          </p:nvPicPr>
          <p:blipFill rotWithShape="1">
            <a:blip r:embed="rId3"/>
            <a:srcRect l="73083" t="38918" r="24339" b="52926"/>
            <a:stretch/>
          </p:blipFill>
          <p:spPr>
            <a:xfrm>
              <a:off x="418759" y="4471574"/>
              <a:ext cx="305570" cy="683900"/>
            </a:xfrm>
            <a:prstGeom prst="rect">
              <a:avLst/>
            </a:prstGeom>
            <a:ln w="12700">
              <a:solidFill>
                <a:schemeClr val="tx1"/>
              </a:solidFill>
            </a:ln>
          </p:spPr>
        </p:pic>
      </p:grpSp>
      <p:sp>
        <p:nvSpPr>
          <p:cNvPr id="5" name="TextBox 4">
            <a:extLst>
              <a:ext uri="{FF2B5EF4-FFF2-40B4-BE49-F238E27FC236}">
                <a16:creationId xmlns:a16="http://schemas.microsoft.com/office/drawing/2014/main" id="{6E5D9888-7460-F2F2-717F-89B3A0905E1B}"/>
              </a:ext>
            </a:extLst>
          </p:cNvPr>
          <p:cNvSpPr txBox="1"/>
          <p:nvPr/>
        </p:nvSpPr>
        <p:spPr>
          <a:xfrm>
            <a:off x="10054072" y="1775097"/>
            <a:ext cx="1662892" cy="830997"/>
          </a:xfrm>
          <a:prstGeom prst="rect">
            <a:avLst/>
          </a:prstGeom>
          <a:noFill/>
        </p:spPr>
        <p:txBody>
          <a:bodyPr wrap="square" lIns="91440" tIns="45720" rIns="91440" bIns="45720" rtlCol="0" anchor="t">
            <a:spAutoFit/>
          </a:bodyPr>
          <a:lstStyle/>
          <a:p>
            <a:pPr algn="ctr"/>
            <a:r>
              <a:rPr lang="en-US" sz="1200" b="1">
                <a:latin typeface="+mj-lt"/>
              </a:rPr>
              <a:t>Percent of Tree Canopy Cover by Census Tract</a:t>
            </a:r>
          </a:p>
          <a:p>
            <a:pPr algn="ctr"/>
            <a:endParaRPr lang="en-US" sz="1200" b="1">
              <a:latin typeface="+mj-lt"/>
            </a:endParaRPr>
          </a:p>
        </p:txBody>
      </p:sp>
      <p:grpSp>
        <p:nvGrpSpPr>
          <p:cNvPr id="15" name="Group 14">
            <a:extLst>
              <a:ext uri="{FF2B5EF4-FFF2-40B4-BE49-F238E27FC236}">
                <a16:creationId xmlns:a16="http://schemas.microsoft.com/office/drawing/2014/main" id="{514EA138-C5C3-CBC0-7DAB-D6A2C4F7F8A0}"/>
              </a:ext>
            </a:extLst>
          </p:cNvPr>
          <p:cNvGrpSpPr/>
          <p:nvPr/>
        </p:nvGrpSpPr>
        <p:grpSpPr>
          <a:xfrm>
            <a:off x="7151676" y="4176203"/>
            <a:ext cx="1644192" cy="1257809"/>
            <a:chOff x="7085641" y="3982108"/>
            <a:chExt cx="1644192" cy="1257809"/>
          </a:xfrm>
        </p:grpSpPr>
        <p:sp>
          <p:nvSpPr>
            <p:cNvPr id="10" name="TextBox 9">
              <a:extLst>
                <a:ext uri="{FF2B5EF4-FFF2-40B4-BE49-F238E27FC236}">
                  <a16:creationId xmlns:a16="http://schemas.microsoft.com/office/drawing/2014/main" id="{41D15747-A4A9-8C33-6122-0B4DD2E7027E}"/>
                </a:ext>
              </a:extLst>
            </p:cNvPr>
            <p:cNvSpPr txBox="1"/>
            <p:nvPr/>
          </p:nvSpPr>
          <p:spPr>
            <a:xfrm>
              <a:off x="7085641" y="3982108"/>
              <a:ext cx="1644192" cy="369332"/>
            </a:xfrm>
            <a:prstGeom prst="rect">
              <a:avLst/>
            </a:prstGeom>
            <a:noFill/>
          </p:spPr>
          <p:txBody>
            <a:bodyPr wrap="square" lIns="91440" tIns="45720" rIns="91440" bIns="45720" rtlCol="0" anchor="t">
              <a:spAutoFit/>
            </a:bodyPr>
            <a:lstStyle/>
            <a:p>
              <a:r>
                <a:rPr lang="en-US" sz="900" b="1">
                  <a:latin typeface="+mj-lt"/>
                </a:rPr>
                <a:t>2022  Tree Canopy Cover</a:t>
              </a:r>
            </a:p>
            <a:p>
              <a:r>
                <a:rPr lang="en-US" sz="900">
                  <a:latin typeface="+mj-lt"/>
                </a:rPr>
                <a:t>Canopy Density (%)</a:t>
              </a:r>
            </a:p>
          </p:txBody>
        </p:sp>
        <p:pic>
          <p:nvPicPr>
            <p:cNvPr id="11" name="Content Placeholder 8" descr="A map of the state of california&#10;&#10;Description automatically generated">
              <a:extLst>
                <a:ext uri="{FF2B5EF4-FFF2-40B4-BE49-F238E27FC236}">
                  <a16:creationId xmlns:a16="http://schemas.microsoft.com/office/drawing/2014/main" id="{E8121035-7027-EB60-FF62-214352CB1305}"/>
                </a:ext>
              </a:extLst>
            </p:cNvPr>
            <p:cNvPicPr>
              <a:picLocks noChangeAspect="1"/>
            </p:cNvPicPr>
            <p:nvPr/>
          </p:nvPicPr>
          <p:blipFill rotWithShape="1">
            <a:blip r:embed="rId4"/>
            <a:srcRect l="73205" t="38671" r="24455" b="53771"/>
            <a:stretch/>
          </p:blipFill>
          <p:spPr>
            <a:xfrm>
              <a:off x="7254141" y="4434658"/>
              <a:ext cx="305570" cy="698388"/>
            </a:xfrm>
            <a:prstGeom prst="rect">
              <a:avLst/>
            </a:prstGeom>
            <a:ln w="12700">
              <a:solidFill>
                <a:schemeClr val="tx1"/>
              </a:solidFill>
            </a:ln>
          </p:spPr>
        </p:pic>
        <p:sp>
          <p:nvSpPr>
            <p:cNvPr id="12" name="TextBox 11">
              <a:extLst>
                <a:ext uri="{FF2B5EF4-FFF2-40B4-BE49-F238E27FC236}">
                  <a16:creationId xmlns:a16="http://schemas.microsoft.com/office/drawing/2014/main" id="{36C0004C-DDCA-0D0E-58FC-0C617983D3B3}"/>
                </a:ext>
              </a:extLst>
            </p:cNvPr>
            <p:cNvSpPr txBox="1"/>
            <p:nvPr/>
          </p:nvSpPr>
          <p:spPr>
            <a:xfrm>
              <a:off x="7599704" y="4359460"/>
              <a:ext cx="881640" cy="261610"/>
            </a:xfrm>
            <a:prstGeom prst="rect">
              <a:avLst/>
            </a:prstGeom>
            <a:noFill/>
          </p:spPr>
          <p:txBody>
            <a:bodyPr wrap="square" rtlCol="0">
              <a:spAutoFit/>
            </a:bodyPr>
            <a:lstStyle/>
            <a:p>
              <a:r>
                <a:rPr lang="en-US" sz="1100">
                  <a:latin typeface="+mj-lt"/>
                </a:rPr>
                <a:t>67</a:t>
              </a:r>
            </a:p>
          </p:txBody>
        </p:sp>
        <p:sp>
          <p:nvSpPr>
            <p:cNvPr id="13" name="TextBox 12">
              <a:extLst>
                <a:ext uri="{FF2B5EF4-FFF2-40B4-BE49-F238E27FC236}">
                  <a16:creationId xmlns:a16="http://schemas.microsoft.com/office/drawing/2014/main" id="{E1BC290E-07E2-D447-7AA4-B6EFFA5D2DF3}"/>
                </a:ext>
              </a:extLst>
            </p:cNvPr>
            <p:cNvSpPr txBox="1"/>
            <p:nvPr/>
          </p:nvSpPr>
          <p:spPr>
            <a:xfrm>
              <a:off x="7565480" y="4978307"/>
              <a:ext cx="881640" cy="261610"/>
            </a:xfrm>
            <a:prstGeom prst="rect">
              <a:avLst/>
            </a:prstGeom>
            <a:noFill/>
          </p:spPr>
          <p:txBody>
            <a:bodyPr wrap="square" rtlCol="0">
              <a:spAutoFit/>
            </a:bodyPr>
            <a:lstStyle/>
            <a:p>
              <a:r>
                <a:rPr lang="en-US" sz="1100">
                  <a:latin typeface="+mj-lt"/>
                </a:rPr>
                <a:t>13</a:t>
              </a:r>
            </a:p>
          </p:txBody>
        </p:sp>
      </p:grpSp>
      <p:sp>
        <p:nvSpPr>
          <p:cNvPr id="19" name="TextBox 18">
            <a:extLst>
              <a:ext uri="{FF2B5EF4-FFF2-40B4-BE49-F238E27FC236}">
                <a16:creationId xmlns:a16="http://schemas.microsoft.com/office/drawing/2014/main" id="{41CDAAE5-D593-1402-1C7A-79B4FC78893F}"/>
              </a:ext>
            </a:extLst>
          </p:cNvPr>
          <p:cNvSpPr txBox="1"/>
          <p:nvPr/>
        </p:nvSpPr>
        <p:spPr>
          <a:xfrm>
            <a:off x="2044504" y="5196109"/>
            <a:ext cx="3231518" cy="461665"/>
          </a:xfrm>
          <a:prstGeom prst="rect">
            <a:avLst/>
          </a:prstGeom>
          <a:noFill/>
        </p:spPr>
        <p:txBody>
          <a:bodyPr wrap="square" lIns="91440" tIns="45720" rIns="91440" bIns="45720" rtlCol="0" anchor="t">
            <a:spAutoFit/>
          </a:bodyPr>
          <a:lstStyle/>
          <a:p>
            <a:pPr algn="ctr"/>
            <a:r>
              <a:rPr lang="en-US" sz="600">
                <a:latin typeface="+mj-lt"/>
              </a:rPr>
              <a:t>Source: US Census Bureau, 2020, NOAA Coastal Change Analysis Program, 2022</a:t>
            </a:r>
          </a:p>
          <a:p>
            <a:endParaRPr lang="en-US"/>
          </a:p>
        </p:txBody>
      </p:sp>
      <p:sp>
        <p:nvSpPr>
          <p:cNvPr id="20" name="TextBox 19">
            <a:extLst>
              <a:ext uri="{FF2B5EF4-FFF2-40B4-BE49-F238E27FC236}">
                <a16:creationId xmlns:a16="http://schemas.microsoft.com/office/drawing/2014/main" id="{490014F0-4038-81FE-B6FF-361DB6E90056}"/>
              </a:ext>
            </a:extLst>
          </p:cNvPr>
          <p:cNvSpPr txBox="1"/>
          <p:nvPr/>
        </p:nvSpPr>
        <p:spPr>
          <a:xfrm>
            <a:off x="8579577" y="5170812"/>
            <a:ext cx="3231518" cy="461665"/>
          </a:xfrm>
          <a:prstGeom prst="rect">
            <a:avLst/>
          </a:prstGeom>
          <a:noFill/>
        </p:spPr>
        <p:txBody>
          <a:bodyPr wrap="square" lIns="91440" tIns="45720" rIns="91440" bIns="45720" rtlCol="0" anchor="t">
            <a:spAutoFit/>
          </a:bodyPr>
          <a:lstStyle/>
          <a:p>
            <a:pPr algn="ctr"/>
            <a:r>
              <a:rPr lang="en-US" sz="600">
                <a:latin typeface="+mj-lt"/>
              </a:rPr>
              <a:t>Source: US Census Bureau, 2020, NOAA Coastal Change Analysis Program, 2022</a:t>
            </a:r>
          </a:p>
          <a:p>
            <a:endParaRPr lang="en-US"/>
          </a:p>
        </p:txBody>
      </p:sp>
      <p:grpSp>
        <p:nvGrpSpPr>
          <p:cNvPr id="28" name="Group 27">
            <a:extLst>
              <a:ext uri="{FF2B5EF4-FFF2-40B4-BE49-F238E27FC236}">
                <a16:creationId xmlns:a16="http://schemas.microsoft.com/office/drawing/2014/main" id="{3098B287-63B5-AE85-F2A7-EC7203E66569}"/>
              </a:ext>
            </a:extLst>
          </p:cNvPr>
          <p:cNvGrpSpPr/>
          <p:nvPr/>
        </p:nvGrpSpPr>
        <p:grpSpPr>
          <a:xfrm>
            <a:off x="1017064" y="2993872"/>
            <a:ext cx="336952" cy="706338"/>
            <a:chOff x="1017064" y="2993872"/>
            <a:chExt cx="336952" cy="706338"/>
          </a:xfrm>
        </p:grpSpPr>
        <p:sp>
          <p:nvSpPr>
            <p:cNvPr id="24" name="Freeform 23">
              <a:extLst>
                <a:ext uri="{FF2B5EF4-FFF2-40B4-BE49-F238E27FC236}">
                  <a16:creationId xmlns:a16="http://schemas.microsoft.com/office/drawing/2014/main" id="{5A8B87DF-91A1-C7FF-EFF1-5E6BFD981E43}"/>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85E633A-F112-541C-2CB9-68741A7716CA}"/>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grpSp>
        <p:nvGrpSpPr>
          <p:cNvPr id="29" name="Group 28">
            <a:extLst>
              <a:ext uri="{FF2B5EF4-FFF2-40B4-BE49-F238E27FC236}">
                <a16:creationId xmlns:a16="http://schemas.microsoft.com/office/drawing/2014/main" id="{12353494-932F-2529-AA70-190972750FC4}"/>
              </a:ext>
            </a:extLst>
          </p:cNvPr>
          <p:cNvGrpSpPr/>
          <p:nvPr/>
        </p:nvGrpSpPr>
        <p:grpSpPr>
          <a:xfrm>
            <a:off x="7603661" y="3018460"/>
            <a:ext cx="336952" cy="706338"/>
            <a:chOff x="1017064" y="2993872"/>
            <a:chExt cx="336952" cy="706338"/>
          </a:xfrm>
        </p:grpSpPr>
        <p:sp>
          <p:nvSpPr>
            <p:cNvPr id="30" name="Freeform 29">
              <a:extLst>
                <a:ext uri="{FF2B5EF4-FFF2-40B4-BE49-F238E27FC236}">
                  <a16:creationId xmlns:a16="http://schemas.microsoft.com/office/drawing/2014/main" id="{584198A3-11A6-3B54-D539-D1670489A9DA}"/>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2F87D63-7587-5233-784A-4A4104144CFA}"/>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sp>
        <p:nvSpPr>
          <p:cNvPr id="22" name="TextBox 21">
            <a:extLst>
              <a:ext uri="{FF2B5EF4-FFF2-40B4-BE49-F238E27FC236}">
                <a16:creationId xmlns:a16="http://schemas.microsoft.com/office/drawing/2014/main" id="{2C49CA3C-3CD4-32B3-44E3-41B8A1CAB2ED}"/>
              </a:ext>
            </a:extLst>
          </p:cNvPr>
          <p:cNvSpPr txBox="1"/>
          <p:nvPr/>
        </p:nvSpPr>
        <p:spPr>
          <a:xfrm>
            <a:off x="612248" y="5638218"/>
            <a:ext cx="11140514" cy="73866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solidFill>
                  <a:schemeClr val="tx1">
                    <a:lumMod val="75000"/>
                    <a:lumOff val="25000"/>
                  </a:schemeClr>
                </a:solidFill>
                <a:latin typeface="+mj-lt"/>
              </a:rPr>
              <a:t>The </a:t>
            </a:r>
            <a:r>
              <a:rPr lang="en-US" sz="1400" b="1">
                <a:solidFill>
                  <a:schemeClr val="tx1">
                    <a:lumMod val="75000"/>
                    <a:lumOff val="25000"/>
                  </a:schemeClr>
                </a:solidFill>
                <a:latin typeface="+mj-lt"/>
              </a:rPr>
              <a:t>western side </a:t>
            </a:r>
            <a:r>
              <a:rPr lang="en-US" sz="1400">
                <a:solidFill>
                  <a:schemeClr val="tx1">
                    <a:lumMod val="75000"/>
                    <a:lumOff val="25000"/>
                  </a:schemeClr>
                </a:solidFill>
                <a:latin typeface="+mj-lt"/>
              </a:rPr>
              <a:t>of the county is where most </a:t>
            </a:r>
            <a:r>
              <a:rPr lang="en-US" sz="1400" b="1">
                <a:solidFill>
                  <a:schemeClr val="tx1">
                    <a:lumMod val="75000"/>
                    <a:lumOff val="25000"/>
                  </a:schemeClr>
                </a:solidFill>
                <a:latin typeface="+mj-lt"/>
              </a:rPr>
              <a:t>urban areas </a:t>
            </a:r>
            <a:r>
              <a:rPr lang="en-US" sz="1400">
                <a:solidFill>
                  <a:schemeClr val="tx1">
                    <a:lumMod val="75000"/>
                    <a:lumOff val="25000"/>
                  </a:schemeClr>
                </a:solidFill>
                <a:latin typeface="+mj-lt"/>
              </a:rPr>
              <a:t>are located, which was shown from the higher density of impervious surfaces.</a:t>
            </a:r>
          </a:p>
          <a:p>
            <a:pPr marL="285750" indent="-285750">
              <a:buFont typeface="Arial" panose="020B0604020202020204" pitchFamily="34" charset="0"/>
              <a:buChar char="•"/>
            </a:pPr>
            <a:r>
              <a:rPr lang="en-US" sz="1400">
                <a:solidFill>
                  <a:schemeClr val="tx1">
                    <a:lumMod val="75000"/>
                    <a:lumOff val="25000"/>
                  </a:schemeClr>
                </a:solidFill>
                <a:latin typeface="+mj-lt"/>
              </a:rPr>
              <a:t>While the </a:t>
            </a:r>
            <a:r>
              <a:rPr lang="en-US" sz="1400" b="1">
                <a:solidFill>
                  <a:schemeClr val="tx1">
                    <a:lumMod val="75000"/>
                    <a:lumOff val="25000"/>
                  </a:schemeClr>
                </a:solidFill>
                <a:latin typeface="+mj-lt"/>
              </a:rPr>
              <a:t>eastern side </a:t>
            </a:r>
            <a:r>
              <a:rPr lang="en-US" sz="1400">
                <a:solidFill>
                  <a:schemeClr val="tx1">
                    <a:lumMod val="75000"/>
                    <a:lumOff val="25000"/>
                  </a:schemeClr>
                </a:solidFill>
                <a:latin typeface="+mj-lt"/>
              </a:rPr>
              <a:t>is where the </a:t>
            </a:r>
            <a:r>
              <a:rPr lang="en-US" sz="1400" b="1">
                <a:solidFill>
                  <a:schemeClr val="tx1">
                    <a:lumMod val="75000"/>
                    <a:lumOff val="25000"/>
                  </a:schemeClr>
                </a:solidFill>
                <a:latin typeface="+mj-lt"/>
              </a:rPr>
              <a:t>state parks and pastures </a:t>
            </a:r>
            <a:r>
              <a:rPr lang="en-US" sz="1400">
                <a:solidFill>
                  <a:schemeClr val="tx1">
                    <a:lumMod val="75000"/>
                    <a:lumOff val="25000"/>
                  </a:schemeClr>
                </a:solidFill>
                <a:latin typeface="+mj-lt"/>
              </a:rPr>
              <a:t>are located, depicted by the average ~ 35% of canopy cover.</a:t>
            </a:r>
          </a:p>
        </p:txBody>
      </p:sp>
      <p:grpSp>
        <p:nvGrpSpPr>
          <p:cNvPr id="25" name="Group 24">
            <a:extLst>
              <a:ext uri="{FF2B5EF4-FFF2-40B4-BE49-F238E27FC236}">
                <a16:creationId xmlns:a16="http://schemas.microsoft.com/office/drawing/2014/main" id="{B922FC2E-BBA6-250E-4323-91A7CA4489EA}"/>
              </a:ext>
            </a:extLst>
          </p:cNvPr>
          <p:cNvGrpSpPr/>
          <p:nvPr/>
        </p:nvGrpSpPr>
        <p:grpSpPr>
          <a:xfrm>
            <a:off x="3591826" y="4621488"/>
            <a:ext cx="1439242" cy="315194"/>
            <a:chOff x="7236696" y="4918904"/>
            <a:chExt cx="1600860" cy="350591"/>
          </a:xfrm>
        </p:grpSpPr>
        <p:grpSp>
          <p:nvGrpSpPr>
            <p:cNvPr id="27" name="Group 26">
              <a:extLst>
                <a:ext uri="{FF2B5EF4-FFF2-40B4-BE49-F238E27FC236}">
                  <a16:creationId xmlns:a16="http://schemas.microsoft.com/office/drawing/2014/main" id="{BD327A48-E49E-A307-3215-D9526E001C9F}"/>
                </a:ext>
              </a:extLst>
            </p:cNvPr>
            <p:cNvGrpSpPr>
              <a:grpSpLocks noChangeAspect="1"/>
            </p:cNvGrpSpPr>
            <p:nvPr/>
          </p:nvGrpSpPr>
          <p:grpSpPr>
            <a:xfrm>
              <a:off x="7320852" y="5130046"/>
              <a:ext cx="1067055" cy="54912"/>
              <a:chOff x="7185908" y="6911390"/>
              <a:chExt cx="1067055" cy="54912"/>
            </a:xfrm>
          </p:grpSpPr>
          <p:sp>
            <p:nvSpPr>
              <p:cNvPr id="39" name="Rectangle 38">
                <a:extLst>
                  <a:ext uri="{FF2B5EF4-FFF2-40B4-BE49-F238E27FC236}">
                    <a16:creationId xmlns:a16="http://schemas.microsoft.com/office/drawing/2014/main" id="{24262335-574F-9763-1E88-71B5D41A5828}"/>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0" name="Rectangle 39">
                <a:extLst>
                  <a:ext uri="{FF2B5EF4-FFF2-40B4-BE49-F238E27FC236}">
                    <a16:creationId xmlns:a16="http://schemas.microsoft.com/office/drawing/2014/main" id="{13FC314C-117E-2CE0-1211-BBC778EC5F97}"/>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1" name="Rectangle 40">
                <a:extLst>
                  <a:ext uri="{FF2B5EF4-FFF2-40B4-BE49-F238E27FC236}">
                    <a16:creationId xmlns:a16="http://schemas.microsoft.com/office/drawing/2014/main" id="{D47B3BF7-9FEB-ADFC-A450-838C3D74DC00}"/>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2" name="Rectangle 41">
                <a:extLst>
                  <a:ext uri="{FF2B5EF4-FFF2-40B4-BE49-F238E27FC236}">
                    <a16:creationId xmlns:a16="http://schemas.microsoft.com/office/drawing/2014/main" id="{E61B9F3B-8897-4588-41D8-DA0C997AD2DF}"/>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Rectangle 42">
                <a:extLst>
                  <a:ext uri="{FF2B5EF4-FFF2-40B4-BE49-F238E27FC236}">
                    <a16:creationId xmlns:a16="http://schemas.microsoft.com/office/drawing/2014/main" id="{FD412DD8-5FD4-DE7D-396F-AE2805B5EEE9}"/>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4" name="Rectangle 43">
                <a:extLst>
                  <a:ext uri="{FF2B5EF4-FFF2-40B4-BE49-F238E27FC236}">
                    <a16:creationId xmlns:a16="http://schemas.microsoft.com/office/drawing/2014/main" id="{3BFEA80C-AE8E-FA70-850B-0CF9D8FC8198}"/>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5" name="Rectangle 44">
                <a:extLst>
                  <a:ext uri="{FF2B5EF4-FFF2-40B4-BE49-F238E27FC236}">
                    <a16:creationId xmlns:a16="http://schemas.microsoft.com/office/drawing/2014/main" id="{034B81F4-EC95-0361-47C9-E17C34F15F41}"/>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32" name="TextBox 31">
              <a:extLst>
                <a:ext uri="{FF2B5EF4-FFF2-40B4-BE49-F238E27FC236}">
                  <a16:creationId xmlns:a16="http://schemas.microsoft.com/office/drawing/2014/main" id="{A56A43E3-6637-4D64-3A10-5CDDF2E4D7DA}"/>
                </a:ext>
              </a:extLst>
            </p:cNvPr>
            <p:cNvSpPr txBox="1"/>
            <p:nvPr/>
          </p:nvSpPr>
          <p:spPr>
            <a:xfrm>
              <a:off x="7236696" y="4922682"/>
              <a:ext cx="143104" cy="239637"/>
            </a:xfrm>
            <a:prstGeom prst="rect">
              <a:avLst/>
            </a:prstGeom>
            <a:noFill/>
          </p:spPr>
          <p:txBody>
            <a:bodyPr wrap="square" rtlCol="0">
              <a:spAutoFit/>
            </a:bodyPr>
            <a:lstStyle/>
            <a:p>
              <a:pPr algn="ctr"/>
              <a:r>
                <a:rPr lang="en-US" sz="800">
                  <a:latin typeface="+mj-lt"/>
                </a:rPr>
                <a:t>0</a:t>
              </a:r>
            </a:p>
          </p:txBody>
        </p:sp>
        <p:sp>
          <p:nvSpPr>
            <p:cNvPr id="33" name="TextBox 32">
              <a:extLst>
                <a:ext uri="{FF2B5EF4-FFF2-40B4-BE49-F238E27FC236}">
                  <a16:creationId xmlns:a16="http://schemas.microsoft.com/office/drawing/2014/main" id="{248F44A7-B0BD-983E-D122-9FB994207701}"/>
                </a:ext>
              </a:extLst>
            </p:cNvPr>
            <p:cNvSpPr txBox="1"/>
            <p:nvPr/>
          </p:nvSpPr>
          <p:spPr>
            <a:xfrm>
              <a:off x="7369640" y="4921716"/>
              <a:ext cx="143104" cy="239637"/>
            </a:xfrm>
            <a:prstGeom prst="rect">
              <a:avLst/>
            </a:prstGeom>
            <a:noFill/>
          </p:spPr>
          <p:txBody>
            <a:bodyPr wrap="square" rtlCol="0">
              <a:spAutoFit/>
            </a:bodyPr>
            <a:lstStyle/>
            <a:p>
              <a:pPr algn="ctr"/>
              <a:r>
                <a:rPr lang="en-US" sz="800">
                  <a:latin typeface="+mj-lt"/>
                </a:rPr>
                <a:t>1</a:t>
              </a:r>
            </a:p>
          </p:txBody>
        </p:sp>
        <p:sp>
          <p:nvSpPr>
            <p:cNvPr id="34" name="TextBox 33">
              <a:extLst>
                <a:ext uri="{FF2B5EF4-FFF2-40B4-BE49-F238E27FC236}">
                  <a16:creationId xmlns:a16="http://schemas.microsoft.com/office/drawing/2014/main" id="{A0D5686E-B616-93A3-8A13-CAB45C579086}"/>
                </a:ext>
              </a:extLst>
            </p:cNvPr>
            <p:cNvSpPr txBox="1"/>
            <p:nvPr/>
          </p:nvSpPr>
          <p:spPr>
            <a:xfrm>
              <a:off x="7506167" y="4918904"/>
              <a:ext cx="143104" cy="239637"/>
            </a:xfrm>
            <a:prstGeom prst="rect">
              <a:avLst/>
            </a:prstGeom>
            <a:noFill/>
          </p:spPr>
          <p:txBody>
            <a:bodyPr wrap="square" rtlCol="0">
              <a:spAutoFit/>
            </a:bodyPr>
            <a:lstStyle/>
            <a:p>
              <a:pPr algn="ctr"/>
              <a:r>
                <a:rPr lang="en-US" sz="800">
                  <a:latin typeface="+mj-lt"/>
                </a:rPr>
                <a:t>2</a:t>
              </a:r>
            </a:p>
          </p:txBody>
        </p:sp>
        <p:sp>
          <p:nvSpPr>
            <p:cNvPr id="35" name="TextBox 34">
              <a:extLst>
                <a:ext uri="{FF2B5EF4-FFF2-40B4-BE49-F238E27FC236}">
                  <a16:creationId xmlns:a16="http://schemas.microsoft.com/office/drawing/2014/main" id="{99D85F83-3FFA-7A1A-F0AE-DFBDB5D32F06}"/>
                </a:ext>
              </a:extLst>
            </p:cNvPr>
            <p:cNvSpPr txBox="1"/>
            <p:nvPr/>
          </p:nvSpPr>
          <p:spPr>
            <a:xfrm>
              <a:off x="7789142" y="4922037"/>
              <a:ext cx="143104" cy="239637"/>
            </a:xfrm>
            <a:prstGeom prst="rect">
              <a:avLst/>
            </a:prstGeom>
            <a:noFill/>
          </p:spPr>
          <p:txBody>
            <a:bodyPr wrap="square" rtlCol="0">
              <a:spAutoFit/>
            </a:bodyPr>
            <a:lstStyle/>
            <a:p>
              <a:pPr algn="ctr"/>
              <a:r>
                <a:rPr lang="en-US" sz="800">
                  <a:latin typeface="+mj-lt"/>
                </a:rPr>
                <a:t>4</a:t>
              </a:r>
            </a:p>
          </p:txBody>
        </p:sp>
        <p:sp>
          <p:nvSpPr>
            <p:cNvPr id="36" name="TextBox 35">
              <a:extLst>
                <a:ext uri="{FF2B5EF4-FFF2-40B4-BE49-F238E27FC236}">
                  <a16:creationId xmlns:a16="http://schemas.microsoft.com/office/drawing/2014/main" id="{49EE3C19-29EE-2A14-0007-0B3422007D70}"/>
                </a:ext>
              </a:extLst>
            </p:cNvPr>
            <p:cNvSpPr txBox="1"/>
            <p:nvPr/>
          </p:nvSpPr>
          <p:spPr>
            <a:xfrm>
              <a:off x="8045341" y="4919264"/>
              <a:ext cx="143104" cy="239637"/>
            </a:xfrm>
            <a:prstGeom prst="rect">
              <a:avLst/>
            </a:prstGeom>
            <a:noFill/>
          </p:spPr>
          <p:txBody>
            <a:bodyPr wrap="square" rtlCol="0">
              <a:spAutoFit/>
            </a:bodyPr>
            <a:lstStyle/>
            <a:p>
              <a:pPr algn="ctr"/>
              <a:r>
                <a:rPr lang="en-US" sz="800">
                  <a:latin typeface="+mj-lt"/>
                </a:rPr>
                <a:t>6</a:t>
              </a:r>
            </a:p>
          </p:txBody>
        </p:sp>
        <p:sp>
          <p:nvSpPr>
            <p:cNvPr id="37" name="TextBox 36">
              <a:extLst>
                <a:ext uri="{FF2B5EF4-FFF2-40B4-BE49-F238E27FC236}">
                  <a16:creationId xmlns:a16="http://schemas.microsoft.com/office/drawing/2014/main" id="{3A886564-9CBC-95A2-B992-329164E905D3}"/>
                </a:ext>
              </a:extLst>
            </p:cNvPr>
            <p:cNvSpPr txBox="1"/>
            <p:nvPr/>
          </p:nvSpPr>
          <p:spPr>
            <a:xfrm>
              <a:off x="8310854" y="4918904"/>
              <a:ext cx="143104" cy="239637"/>
            </a:xfrm>
            <a:prstGeom prst="rect">
              <a:avLst/>
            </a:prstGeom>
            <a:noFill/>
          </p:spPr>
          <p:txBody>
            <a:bodyPr wrap="square" rtlCol="0">
              <a:spAutoFit/>
            </a:bodyPr>
            <a:lstStyle/>
            <a:p>
              <a:pPr algn="ctr"/>
              <a:r>
                <a:rPr lang="en-US" sz="800">
                  <a:latin typeface="+mj-lt"/>
                </a:rPr>
                <a:t>8</a:t>
              </a:r>
            </a:p>
          </p:txBody>
        </p:sp>
        <p:sp>
          <p:nvSpPr>
            <p:cNvPr id="38" name="TextBox 37">
              <a:extLst>
                <a:ext uri="{FF2B5EF4-FFF2-40B4-BE49-F238E27FC236}">
                  <a16:creationId xmlns:a16="http://schemas.microsoft.com/office/drawing/2014/main" id="{02633F71-6DB2-CE78-2A02-FFF4EB7B8D54}"/>
                </a:ext>
              </a:extLst>
            </p:cNvPr>
            <p:cNvSpPr txBox="1"/>
            <p:nvPr/>
          </p:nvSpPr>
          <p:spPr>
            <a:xfrm>
              <a:off x="8270312" y="5029858"/>
              <a:ext cx="567244" cy="239637"/>
            </a:xfrm>
            <a:prstGeom prst="rect">
              <a:avLst/>
            </a:prstGeom>
            <a:noFill/>
          </p:spPr>
          <p:txBody>
            <a:bodyPr wrap="square" rtlCol="0">
              <a:spAutoFit/>
            </a:bodyPr>
            <a:lstStyle/>
            <a:p>
              <a:pPr algn="ctr"/>
              <a:r>
                <a:rPr lang="en-US" sz="800">
                  <a:latin typeface="+mj-lt"/>
                </a:rPr>
                <a:t>Miles</a:t>
              </a:r>
            </a:p>
          </p:txBody>
        </p:sp>
      </p:grpSp>
      <p:grpSp>
        <p:nvGrpSpPr>
          <p:cNvPr id="46" name="Group 45">
            <a:extLst>
              <a:ext uri="{FF2B5EF4-FFF2-40B4-BE49-F238E27FC236}">
                <a16:creationId xmlns:a16="http://schemas.microsoft.com/office/drawing/2014/main" id="{23A546C6-7DF5-8D0E-9C38-CA9BCE4F9CC5}"/>
              </a:ext>
            </a:extLst>
          </p:cNvPr>
          <p:cNvGrpSpPr/>
          <p:nvPr/>
        </p:nvGrpSpPr>
        <p:grpSpPr>
          <a:xfrm>
            <a:off x="10195340" y="4620745"/>
            <a:ext cx="1439242" cy="315194"/>
            <a:chOff x="7236696" y="4918904"/>
            <a:chExt cx="1600860" cy="350591"/>
          </a:xfrm>
        </p:grpSpPr>
        <p:grpSp>
          <p:nvGrpSpPr>
            <p:cNvPr id="47" name="Group 46">
              <a:extLst>
                <a:ext uri="{FF2B5EF4-FFF2-40B4-BE49-F238E27FC236}">
                  <a16:creationId xmlns:a16="http://schemas.microsoft.com/office/drawing/2014/main" id="{4BAE9E76-BB37-5103-6A7A-F3F11CD9C78A}"/>
                </a:ext>
              </a:extLst>
            </p:cNvPr>
            <p:cNvGrpSpPr>
              <a:grpSpLocks noChangeAspect="1"/>
            </p:cNvGrpSpPr>
            <p:nvPr/>
          </p:nvGrpSpPr>
          <p:grpSpPr>
            <a:xfrm>
              <a:off x="7320852" y="5130046"/>
              <a:ext cx="1067055" cy="54912"/>
              <a:chOff x="7185908" y="6911390"/>
              <a:chExt cx="1067055" cy="54912"/>
            </a:xfrm>
          </p:grpSpPr>
          <p:sp>
            <p:nvSpPr>
              <p:cNvPr id="55" name="Rectangle 54">
                <a:extLst>
                  <a:ext uri="{FF2B5EF4-FFF2-40B4-BE49-F238E27FC236}">
                    <a16:creationId xmlns:a16="http://schemas.microsoft.com/office/drawing/2014/main" id="{546743B3-830E-CD69-71C1-CF684922C6BC}"/>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 name="Rectangle 55">
                <a:extLst>
                  <a:ext uri="{FF2B5EF4-FFF2-40B4-BE49-F238E27FC236}">
                    <a16:creationId xmlns:a16="http://schemas.microsoft.com/office/drawing/2014/main" id="{A56C639A-12E5-5492-BDCC-AD932D0AF234}"/>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7" name="Rectangle 56">
                <a:extLst>
                  <a:ext uri="{FF2B5EF4-FFF2-40B4-BE49-F238E27FC236}">
                    <a16:creationId xmlns:a16="http://schemas.microsoft.com/office/drawing/2014/main" id="{25C9176D-1B83-6A2A-9484-83709B31517F}"/>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8" name="Rectangle 57">
                <a:extLst>
                  <a:ext uri="{FF2B5EF4-FFF2-40B4-BE49-F238E27FC236}">
                    <a16:creationId xmlns:a16="http://schemas.microsoft.com/office/drawing/2014/main" id="{7DFD4D24-2925-6339-4B66-DA8B4783A514}"/>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9" name="Rectangle 58">
                <a:extLst>
                  <a:ext uri="{FF2B5EF4-FFF2-40B4-BE49-F238E27FC236}">
                    <a16:creationId xmlns:a16="http://schemas.microsoft.com/office/drawing/2014/main" id="{9D95DD63-3AFB-5CEA-E049-AE22EA5B45D0}"/>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0" name="Rectangle 59">
                <a:extLst>
                  <a:ext uri="{FF2B5EF4-FFF2-40B4-BE49-F238E27FC236}">
                    <a16:creationId xmlns:a16="http://schemas.microsoft.com/office/drawing/2014/main" id="{4A279C23-9260-F219-AA57-09E9FEE05CAA}"/>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1" name="Rectangle 60">
                <a:extLst>
                  <a:ext uri="{FF2B5EF4-FFF2-40B4-BE49-F238E27FC236}">
                    <a16:creationId xmlns:a16="http://schemas.microsoft.com/office/drawing/2014/main" id="{7479BF9B-947C-F97A-E4F6-05822DD2BE39}"/>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48" name="TextBox 47">
              <a:extLst>
                <a:ext uri="{FF2B5EF4-FFF2-40B4-BE49-F238E27FC236}">
                  <a16:creationId xmlns:a16="http://schemas.microsoft.com/office/drawing/2014/main" id="{A48E5BA2-9DD9-57E7-31A4-72E0503765FC}"/>
                </a:ext>
              </a:extLst>
            </p:cNvPr>
            <p:cNvSpPr txBox="1"/>
            <p:nvPr/>
          </p:nvSpPr>
          <p:spPr>
            <a:xfrm>
              <a:off x="7236696" y="4922682"/>
              <a:ext cx="143104" cy="239637"/>
            </a:xfrm>
            <a:prstGeom prst="rect">
              <a:avLst/>
            </a:prstGeom>
            <a:noFill/>
          </p:spPr>
          <p:txBody>
            <a:bodyPr wrap="square" rtlCol="0">
              <a:spAutoFit/>
            </a:bodyPr>
            <a:lstStyle/>
            <a:p>
              <a:pPr algn="ctr"/>
              <a:r>
                <a:rPr lang="en-US" sz="800">
                  <a:latin typeface="+mj-lt"/>
                </a:rPr>
                <a:t>0</a:t>
              </a:r>
            </a:p>
          </p:txBody>
        </p:sp>
        <p:sp>
          <p:nvSpPr>
            <p:cNvPr id="49" name="TextBox 48">
              <a:extLst>
                <a:ext uri="{FF2B5EF4-FFF2-40B4-BE49-F238E27FC236}">
                  <a16:creationId xmlns:a16="http://schemas.microsoft.com/office/drawing/2014/main" id="{41E44577-4124-33AB-A36E-24FF4BD8B127}"/>
                </a:ext>
              </a:extLst>
            </p:cNvPr>
            <p:cNvSpPr txBox="1"/>
            <p:nvPr/>
          </p:nvSpPr>
          <p:spPr>
            <a:xfrm>
              <a:off x="7369640" y="4921716"/>
              <a:ext cx="143104" cy="239637"/>
            </a:xfrm>
            <a:prstGeom prst="rect">
              <a:avLst/>
            </a:prstGeom>
            <a:noFill/>
          </p:spPr>
          <p:txBody>
            <a:bodyPr wrap="square" rtlCol="0">
              <a:spAutoFit/>
            </a:bodyPr>
            <a:lstStyle/>
            <a:p>
              <a:pPr algn="ctr"/>
              <a:r>
                <a:rPr lang="en-US" sz="800">
                  <a:latin typeface="+mj-lt"/>
                </a:rPr>
                <a:t>1</a:t>
              </a:r>
            </a:p>
          </p:txBody>
        </p:sp>
        <p:sp>
          <p:nvSpPr>
            <p:cNvPr id="50" name="TextBox 49">
              <a:extLst>
                <a:ext uri="{FF2B5EF4-FFF2-40B4-BE49-F238E27FC236}">
                  <a16:creationId xmlns:a16="http://schemas.microsoft.com/office/drawing/2014/main" id="{E9B57036-5456-B581-5D72-9EAC71BF9774}"/>
                </a:ext>
              </a:extLst>
            </p:cNvPr>
            <p:cNvSpPr txBox="1"/>
            <p:nvPr/>
          </p:nvSpPr>
          <p:spPr>
            <a:xfrm>
              <a:off x="7506167" y="4918904"/>
              <a:ext cx="143104" cy="239637"/>
            </a:xfrm>
            <a:prstGeom prst="rect">
              <a:avLst/>
            </a:prstGeom>
            <a:noFill/>
          </p:spPr>
          <p:txBody>
            <a:bodyPr wrap="square" rtlCol="0">
              <a:spAutoFit/>
            </a:bodyPr>
            <a:lstStyle/>
            <a:p>
              <a:pPr algn="ctr"/>
              <a:r>
                <a:rPr lang="en-US" sz="800">
                  <a:latin typeface="+mj-lt"/>
                </a:rPr>
                <a:t>2</a:t>
              </a:r>
            </a:p>
          </p:txBody>
        </p:sp>
        <p:sp>
          <p:nvSpPr>
            <p:cNvPr id="51" name="TextBox 50">
              <a:extLst>
                <a:ext uri="{FF2B5EF4-FFF2-40B4-BE49-F238E27FC236}">
                  <a16:creationId xmlns:a16="http://schemas.microsoft.com/office/drawing/2014/main" id="{4DDEAEC6-B3AD-615B-0359-6371452BA1E9}"/>
                </a:ext>
              </a:extLst>
            </p:cNvPr>
            <p:cNvSpPr txBox="1"/>
            <p:nvPr/>
          </p:nvSpPr>
          <p:spPr>
            <a:xfrm>
              <a:off x="7789142" y="4922037"/>
              <a:ext cx="143104" cy="239637"/>
            </a:xfrm>
            <a:prstGeom prst="rect">
              <a:avLst/>
            </a:prstGeom>
            <a:noFill/>
          </p:spPr>
          <p:txBody>
            <a:bodyPr wrap="square" rtlCol="0">
              <a:spAutoFit/>
            </a:bodyPr>
            <a:lstStyle/>
            <a:p>
              <a:pPr algn="ctr"/>
              <a:r>
                <a:rPr lang="en-US" sz="800">
                  <a:latin typeface="+mj-lt"/>
                </a:rPr>
                <a:t>4</a:t>
              </a:r>
            </a:p>
          </p:txBody>
        </p:sp>
        <p:sp>
          <p:nvSpPr>
            <p:cNvPr id="52" name="TextBox 51">
              <a:extLst>
                <a:ext uri="{FF2B5EF4-FFF2-40B4-BE49-F238E27FC236}">
                  <a16:creationId xmlns:a16="http://schemas.microsoft.com/office/drawing/2014/main" id="{02F4B15D-DC3B-E5C7-EC60-DF1723DE6505}"/>
                </a:ext>
              </a:extLst>
            </p:cNvPr>
            <p:cNvSpPr txBox="1"/>
            <p:nvPr/>
          </p:nvSpPr>
          <p:spPr>
            <a:xfrm>
              <a:off x="8045341" y="4919264"/>
              <a:ext cx="143104" cy="239637"/>
            </a:xfrm>
            <a:prstGeom prst="rect">
              <a:avLst/>
            </a:prstGeom>
            <a:noFill/>
          </p:spPr>
          <p:txBody>
            <a:bodyPr wrap="square" rtlCol="0">
              <a:spAutoFit/>
            </a:bodyPr>
            <a:lstStyle/>
            <a:p>
              <a:pPr algn="ctr"/>
              <a:r>
                <a:rPr lang="en-US" sz="800">
                  <a:latin typeface="+mj-lt"/>
                </a:rPr>
                <a:t>6</a:t>
              </a:r>
            </a:p>
          </p:txBody>
        </p:sp>
        <p:sp>
          <p:nvSpPr>
            <p:cNvPr id="53" name="TextBox 52">
              <a:extLst>
                <a:ext uri="{FF2B5EF4-FFF2-40B4-BE49-F238E27FC236}">
                  <a16:creationId xmlns:a16="http://schemas.microsoft.com/office/drawing/2014/main" id="{CDAB9BF4-FAC6-C859-3875-D1371E8D1D32}"/>
                </a:ext>
              </a:extLst>
            </p:cNvPr>
            <p:cNvSpPr txBox="1"/>
            <p:nvPr/>
          </p:nvSpPr>
          <p:spPr>
            <a:xfrm>
              <a:off x="8310854" y="4918904"/>
              <a:ext cx="143104" cy="239637"/>
            </a:xfrm>
            <a:prstGeom prst="rect">
              <a:avLst/>
            </a:prstGeom>
            <a:noFill/>
          </p:spPr>
          <p:txBody>
            <a:bodyPr wrap="square" rtlCol="0">
              <a:spAutoFit/>
            </a:bodyPr>
            <a:lstStyle/>
            <a:p>
              <a:pPr algn="ctr"/>
              <a:r>
                <a:rPr lang="en-US" sz="800">
                  <a:latin typeface="+mj-lt"/>
                </a:rPr>
                <a:t>8</a:t>
              </a:r>
            </a:p>
          </p:txBody>
        </p:sp>
        <p:sp>
          <p:nvSpPr>
            <p:cNvPr id="54" name="TextBox 53">
              <a:extLst>
                <a:ext uri="{FF2B5EF4-FFF2-40B4-BE49-F238E27FC236}">
                  <a16:creationId xmlns:a16="http://schemas.microsoft.com/office/drawing/2014/main" id="{EEF6C4C4-DF1B-A46E-3295-26878CBB3EE3}"/>
                </a:ext>
              </a:extLst>
            </p:cNvPr>
            <p:cNvSpPr txBox="1"/>
            <p:nvPr/>
          </p:nvSpPr>
          <p:spPr>
            <a:xfrm>
              <a:off x="8270312" y="5029858"/>
              <a:ext cx="567244" cy="239637"/>
            </a:xfrm>
            <a:prstGeom prst="rect">
              <a:avLst/>
            </a:prstGeom>
            <a:noFill/>
          </p:spPr>
          <p:txBody>
            <a:bodyPr wrap="square" rtlCol="0">
              <a:spAutoFit/>
            </a:bodyPr>
            <a:lstStyle/>
            <a:p>
              <a:pPr algn="ctr"/>
              <a:r>
                <a:rPr lang="en-US" sz="800">
                  <a:latin typeface="+mj-lt"/>
                </a:rPr>
                <a:t>Miles</a:t>
              </a:r>
            </a:p>
          </p:txBody>
        </p:sp>
      </p:grpSp>
      <p:sp>
        <p:nvSpPr>
          <p:cNvPr id="62" name="TextBox 61">
            <a:extLst>
              <a:ext uri="{FF2B5EF4-FFF2-40B4-BE49-F238E27FC236}">
                <a16:creationId xmlns:a16="http://schemas.microsoft.com/office/drawing/2014/main" id="{BA65B47A-5481-FECC-335D-7E5D97FB9B21}"/>
              </a:ext>
            </a:extLst>
          </p:cNvPr>
          <p:cNvSpPr txBox="1"/>
          <p:nvPr/>
        </p:nvSpPr>
        <p:spPr>
          <a:xfrm>
            <a:off x="1928236" y="5309312"/>
            <a:ext cx="3395521" cy="184666"/>
          </a:xfrm>
          <a:prstGeom prst="rect">
            <a:avLst/>
          </a:prstGeom>
          <a:noFill/>
        </p:spPr>
        <p:txBody>
          <a:bodyPr wrap="square" rtlCol="0">
            <a:spAutoFit/>
          </a:bodyPr>
          <a:lstStyle/>
          <a:p>
            <a:r>
              <a:rPr lang="en-US" sz="600" err="1">
                <a:latin typeface="+mj-lt"/>
              </a:rPr>
              <a:t>Basemap</a:t>
            </a:r>
            <a:r>
              <a:rPr lang="en-US" sz="600">
                <a:latin typeface="+mj-lt"/>
              </a:rPr>
              <a:t> credits: Esri, GEBCO, NOAA, National Geographic, Garmin, </a:t>
            </a:r>
            <a:r>
              <a:rPr lang="en-US" sz="600" err="1">
                <a:latin typeface="+mj-lt"/>
              </a:rPr>
              <a:t>Geonames.org</a:t>
            </a:r>
            <a:r>
              <a:rPr lang="en-US" sz="600">
                <a:latin typeface="+mj-lt"/>
              </a:rPr>
              <a:t> </a:t>
            </a:r>
          </a:p>
        </p:txBody>
      </p:sp>
      <p:sp>
        <p:nvSpPr>
          <p:cNvPr id="63" name="TextBox 62">
            <a:extLst>
              <a:ext uri="{FF2B5EF4-FFF2-40B4-BE49-F238E27FC236}">
                <a16:creationId xmlns:a16="http://schemas.microsoft.com/office/drawing/2014/main" id="{5CE6D0AE-5EF4-380D-5C69-09E2FA591743}"/>
              </a:ext>
            </a:extLst>
          </p:cNvPr>
          <p:cNvSpPr txBox="1"/>
          <p:nvPr/>
        </p:nvSpPr>
        <p:spPr>
          <a:xfrm>
            <a:off x="8449735" y="5269891"/>
            <a:ext cx="3395521" cy="184666"/>
          </a:xfrm>
          <a:prstGeom prst="rect">
            <a:avLst/>
          </a:prstGeom>
          <a:noFill/>
        </p:spPr>
        <p:txBody>
          <a:bodyPr wrap="square" rtlCol="0">
            <a:spAutoFit/>
          </a:bodyPr>
          <a:lstStyle/>
          <a:p>
            <a:r>
              <a:rPr lang="en-US" sz="600" err="1">
                <a:latin typeface="+mj-lt"/>
              </a:rPr>
              <a:t>Basemap</a:t>
            </a:r>
            <a:r>
              <a:rPr lang="en-US" sz="600">
                <a:latin typeface="+mj-lt"/>
              </a:rPr>
              <a:t> credits: Esri, GEBCO, NOAA, National Geographic, Garmin, </a:t>
            </a:r>
            <a:r>
              <a:rPr lang="en-US" sz="600" err="1">
                <a:latin typeface="+mj-lt"/>
              </a:rPr>
              <a:t>Geonames.org</a:t>
            </a:r>
            <a:r>
              <a:rPr lang="en-US" sz="600">
                <a:latin typeface="+mj-lt"/>
              </a:rPr>
              <a:t> </a:t>
            </a:r>
          </a:p>
        </p:txBody>
      </p:sp>
    </p:spTree>
    <p:extLst>
      <p:ext uri="{BB962C8B-B14F-4D97-AF65-F5344CB8AC3E}">
        <p14:creationId xmlns:p14="http://schemas.microsoft.com/office/powerpoint/2010/main" val="4060287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FC10-F590-A4BD-0EF6-DD53663B893D}"/>
              </a:ext>
            </a:extLst>
          </p:cNvPr>
          <p:cNvSpPr>
            <a:spLocks noGrp="1"/>
          </p:cNvSpPr>
          <p:nvPr>
            <p:ph type="title"/>
          </p:nvPr>
        </p:nvSpPr>
        <p:spPr/>
        <p:txBody>
          <a:bodyPr/>
          <a:lstStyle/>
          <a:p>
            <a:r>
              <a:rPr lang="en-US"/>
              <a:t>Land Surface Temperature</a:t>
            </a:r>
          </a:p>
        </p:txBody>
      </p:sp>
      <p:pic>
        <p:nvPicPr>
          <p:cNvPr id="9" name="Picture 8">
            <a:extLst>
              <a:ext uri="{FF2B5EF4-FFF2-40B4-BE49-F238E27FC236}">
                <a16:creationId xmlns:a16="http://schemas.microsoft.com/office/drawing/2014/main" id="{70519CDE-12A5-BFB5-A544-41EDB5825042}"/>
              </a:ext>
            </a:extLst>
          </p:cNvPr>
          <p:cNvPicPr>
            <a:picLocks noChangeAspect="1"/>
          </p:cNvPicPr>
          <p:nvPr/>
        </p:nvPicPr>
        <p:blipFill rotWithShape="1">
          <a:blip r:embed="rId3">
            <a:extLst>
              <a:ext uri="{28A0092B-C50C-407E-A947-70E740481C1C}">
                <a14:useLocalDpi xmlns:a14="http://schemas.microsoft.com/office/drawing/2010/main" val="0"/>
              </a:ext>
            </a:extLst>
          </a:blip>
          <a:srcRect l="6894" t="11486" r="8051" b="32975"/>
          <a:stretch/>
        </p:blipFill>
        <p:spPr>
          <a:xfrm>
            <a:off x="448190" y="1717871"/>
            <a:ext cx="5511547" cy="4657458"/>
          </a:xfrm>
          <a:prstGeom prst="rect">
            <a:avLst/>
          </a:prstGeom>
        </p:spPr>
      </p:pic>
      <p:pic>
        <p:nvPicPr>
          <p:cNvPr id="20" name="Picture 19">
            <a:extLst>
              <a:ext uri="{FF2B5EF4-FFF2-40B4-BE49-F238E27FC236}">
                <a16:creationId xmlns:a16="http://schemas.microsoft.com/office/drawing/2014/main" id="{84FD334F-63C2-0A4A-E591-6625BCA9CF2F}"/>
              </a:ext>
            </a:extLst>
          </p:cNvPr>
          <p:cNvPicPr>
            <a:picLocks noChangeAspect="1"/>
          </p:cNvPicPr>
          <p:nvPr/>
        </p:nvPicPr>
        <p:blipFill rotWithShape="1">
          <a:blip r:embed="rId4">
            <a:extLst>
              <a:ext uri="{28A0092B-C50C-407E-A947-70E740481C1C}">
                <a14:useLocalDpi xmlns:a14="http://schemas.microsoft.com/office/drawing/2010/main" val="0"/>
              </a:ext>
            </a:extLst>
          </a:blip>
          <a:srcRect l="6233" t="11435" r="7008" b="32679"/>
          <a:stretch/>
        </p:blipFill>
        <p:spPr>
          <a:xfrm>
            <a:off x="6232264" y="1820902"/>
            <a:ext cx="5640737" cy="4702168"/>
          </a:xfrm>
          <a:prstGeom prst="rect">
            <a:avLst/>
          </a:prstGeom>
        </p:spPr>
      </p:pic>
      <p:sp>
        <p:nvSpPr>
          <p:cNvPr id="23" name="TextBox 22">
            <a:extLst>
              <a:ext uri="{FF2B5EF4-FFF2-40B4-BE49-F238E27FC236}">
                <a16:creationId xmlns:a16="http://schemas.microsoft.com/office/drawing/2014/main" id="{AD33D93E-DD05-D18C-133C-78165B9DCEE0}"/>
              </a:ext>
            </a:extLst>
          </p:cNvPr>
          <p:cNvSpPr txBox="1"/>
          <p:nvPr/>
        </p:nvSpPr>
        <p:spPr>
          <a:xfrm>
            <a:off x="1790164" y="1298070"/>
            <a:ext cx="2215166" cy="369332"/>
          </a:xfrm>
          <a:prstGeom prst="rect">
            <a:avLst/>
          </a:prstGeom>
          <a:noFill/>
        </p:spPr>
        <p:txBody>
          <a:bodyPr wrap="square" rtlCol="0">
            <a:spAutoFit/>
          </a:bodyPr>
          <a:lstStyle/>
          <a:p>
            <a:pPr algn="ctr"/>
            <a:r>
              <a:rPr lang="en-US" b="1">
                <a:latin typeface="+mj-lt"/>
              </a:rPr>
              <a:t>Daytime</a:t>
            </a:r>
          </a:p>
        </p:txBody>
      </p:sp>
      <p:sp>
        <p:nvSpPr>
          <p:cNvPr id="24" name="TextBox 23">
            <a:extLst>
              <a:ext uri="{FF2B5EF4-FFF2-40B4-BE49-F238E27FC236}">
                <a16:creationId xmlns:a16="http://schemas.microsoft.com/office/drawing/2014/main" id="{2D8B84DA-49CD-BD35-15E7-EF1BC3287C98}"/>
              </a:ext>
            </a:extLst>
          </p:cNvPr>
          <p:cNvSpPr txBox="1"/>
          <p:nvPr/>
        </p:nvSpPr>
        <p:spPr>
          <a:xfrm>
            <a:off x="7791612" y="1348539"/>
            <a:ext cx="2666031" cy="369332"/>
          </a:xfrm>
          <a:prstGeom prst="rect">
            <a:avLst/>
          </a:prstGeom>
          <a:noFill/>
        </p:spPr>
        <p:txBody>
          <a:bodyPr wrap="square" rtlCol="0">
            <a:spAutoFit/>
          </a:bodyPr>
          <a:lstStyle/>
          <a:p>
            <a:pPr algn="ctr"/>
            <a:r>
              <a:rPr lang="en-US" b="1">
                <a:latin typeface="+mj-lt"/>
              </a:rPr>
              <a:t>Nighttime Cooling</a:t>
            </a:r>
          </a:p>
        </p:txBody>
      </p:sp>
      <p:grpSp>
        <p:nvGrpSpPr>
          <p:cNvPr id="29" name="Group 28">
            <a:extLst>
              <a:ext uri="{FF2B5EF4-FFF2-40B4-BE49-F238E27FC236}">
                <a16:creationId xmlns:a16="http://schemas.microsoft.com/office/drawing/2014/main" id="{C4CA75DD-69B3-6681-7102-354D89906072}"/>
              </a:ext>
            </a:extLst>
          </p:cNvPr>
          <p:cNvGrpSpPr/>
          <p:nvPr/>
        </p:nvGrpSpPr>
        <p:grpSpPr>
          <a:xfrm>
            <a:off x="760867" y="4672733"/>
            <a:ext cx="1129874" cy="1076674"/>
            <a:chOff x="814835" y="4833719"/>
            <a:chExt cx="1129874" cy="1076674"/>
          </a:xfrm>
        </p:grpSpPr>
        <p:sp>
          <p:nvSpPr>
            <p:cNvPr id="25" name="Rectangle 24">
              <a:extLst>
                <a:ext uri="{FF2B5EF4-FFF2-40B4-BE49-F238E27FC236}">
                  <a16:creationId xmlns:a16="http://schemas.microsoft.com/office/drawing/2014/main" id="{0075F5FE-945F-5C09-729A-316961140B55}"/>
                </a:ext>
              </a:extLst>
            </p:cNvPr>
            <p:cNvSpPr/>
            <p:nvPr/>
          </p:nvSpPr>
          <p:spPr>
            <a:xfrm>
              <a:off x="920839" y="5160316"/>
              <a:ext cx="309093" cy="669701"/>
            </a:xfrm>
            <a:prstGeom prst="rect">
              <a:avLst/>
            </a:prstGeom>
            <a:gradFill>
              <a:gsLst>
                <a:gs pos="0">
                  <a:srgbClr val="9E0142"/>
                </a:gs>
                <a:gs pos="20000">
                  <a:srgbClr val="F46D43"/>
                </a:gs>
                <a:gs pos="10000">
                  <a:srgbClr val="D53E4F"/>
                </a:gs>
                <a:gs pos="30000">
                  <a:srgbClr val="FDAE61"/>
                </a:gs>
                <a:gs pos="70000">
                  <a:srgbClr val="66C2A5"/>
                </a:gs>
                <a:gs pos="60000">
                  <a:srgbClr val="ABDDA4"/>
                </a:gs>
                <a:gs pos="50000">
                  <a:srgbClr val="E6F598"/>
                </a:gs>
                <a:gs pos="40000">
                  <a:srgbClr val="FFFFBF"/>
                </a:gs>
                <a:gs pos="100000">
                  <a:srgbClr val="5E4FA2"/>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26A7202-144C-30CC-704E-E6C29356D527}"/>
                </a:ext>
              </a:extLst>
            </p:cNvPr>
            <p:cNvSpPr txBox="1"/>
            <p:nvPr/>
          </p:nvSpPr>
          <p:spPr>
            <a:xfrm>
              <a:off x="814835" y="4833719"/>
              <a:ext cx="1129874" cy="246221"/>
            </a:xfrm>
            <a:prstGeom prst="rect">
              <a:avLst/>
            </a:prstGeom>
            <a:noFill/>
          </p:spPr>
          <p:txBody>
            <a:bodyPr wrap="square" rtlCol="0">
              <a:spAutoFit/>
            </a:bodyPr>
            <a:lstStyle/>
            <a:p>
              <a:r>
                <a:rPr lang="en-US" sz="1000" b="1">
                  <a:latin typeface="+mj-lt"/>
                </a:rPr>
                <a:t>Median LST (°F)</a:t>
              </a:r>
            </a:p>
          </p:txBody>
        </p:sp>
        <p:sp>
          <p:nvSpPr>
            <p:cNvPr id="27" name="TextBox 26">
              <a:extLst>
                <a:ext uri="{FF2B5EF4-FFF2-40B4-BE49-F238E27FC236}">
                  <a16:creationId xmlns:a16="http://schemas.microsoft.com/office/drawing/2014/main" id="{C0C9C96B-C8EB-140A-3249-83CF9958E01E}"/>
                </a:ext>
              </a:extLst>
            </p:cNvPr>
            <p:cNvSpPr txBox="1"/>
            <p:nvPr/>
          </p:nvSpPr>
          <p:spPr>
            <a:xfrm>
              <a:off x="1232504" y="5109886"/>
              <a:ext cx="573109" cy="261610"/>
            </a:xfrm>
            <a:prstGeom prst="rect">
              <a:avLst/>
            </a:prstGeom>
            <a:noFill/>
          </p:spPr>
          <p:txBody>
            <a:bodyPr wrap="square" rtlCol="0">
              <a:spAutoFit/>
            </a:bodyPr>
            <a:lstStyle/>
            <a:p>
              <a:r>
                <a:rPr lang="en-US" sz="1100">
                  <a:latin typeface="+mj-lt"/>
                </a:rPr>
                <a:t>116</a:t>
              </a:r>
            </a:p>
          </p:txBody>
        </p:sp>
        <p:sp>
          <p:nvSpPr>
            <p:cNvPr id="28" name="TextBox 27">
              <a:extLst>
                <a:ext uri="{FF2B5EF4-FFF2-40B4-BE49-F238E27FC236}">
                  <a16:creationId xmlns:a16="http://schemas.microsoft.com/office/drawing/2014/main" id="{74758A6E-9E00-907D-059B-E24717139F01}"/>
                </a:ext>
              </a:extLst>
            </p:cNvPr>
            <p:cNvSpPr txBox="1"/>
            <p:nvPr/>
          </p:nvSpPr>
          <p:spPr>
            <a:xfrm>
              <a:off x="1229932" y="5648783"/>
              <a:ext cx="573109" cy="261610"/>
            </a:xfrm>
            <a:prstGeom prst="rect">
              <a:avLst/>
            </a:prstGeom>
            <a:noFill/>
          </p:spPr>
          <p:txBody>
            <a:bodyPr wrap="square" rtlCol="0">
              <a:spAutoFit/>
            </a:bodyPr>
            <a:lstStyle/>
            <a:p>
              <a:r>
                <a:rPr lang="en-US" sz="1100">
                  <a:latin typeface="+mj-lt"/>
                </a:rPr>
                <a:t>61</a:t>
              </a:r>
            </a:p>
          </p:txBody>
        </p:sp>
      </p:grpSp>
      <p:grpSp>
        <p:nvGrpSpPr>
          <p:cNvPr id="30" name="Group 29">
            <a:extLst>
              <a:ext uri="{FF2B5EF4-FFF2-40B4-BE49-F238E27FC236}">
                <a16:creationId xmlns:a16="http://schemas.microsoft.com/office/drawing/2014/main" id="{CB3B1A9C-C67A-F537-DAD3-B7242125722A}"/>
              </a:ext>
            </a:extLst>
          </p:cNvPr>
          <p:cNvGrpSpPr/>
          <p:nvPr/>
        </p:nvGrpSpPr>
        <p:grpSpPr>
          <a:xfrm>
            <a:off x="6464062" y="4672733"/>
            <a:ext cx="1327550" cy="1076674"/>
            <a:chOff x="814835" y="4833719"/>
            <a:chExt cx="1327550" cy="1076674"/>
          </a:xfrm>
        </p:grpSpPr>
        <p:sp>
          <p:nvSpPr>
            <p:cNvPr id="31" name="Rectangle 30">
              <a:extLst>
                <a:ext uri="{FF2B5EF4-FFF2-40B4-BE49-F238E27FC236}">
                  <a16:creationId xmlns:a16="http://schemas.microsoft.com/office/drawing/2014/main" id="{66FA1A89-C629-3AA9-E368-1CEB5F380429}"/>
                </a:ext>
              </a:extLst>
            </p:cNvPr>
            <p:cNvSpPr/>
            <p:nvPr/>
          </p:nvSpPr>
          <p:spPr>
            <a:xfrm>
              <a:off x="920839" y="5160316"/>
              <a:ext cx="309093" cy="669701"/>
            </a:xfrm>
            <a:prstGeom prst="rect">
              <a:avLst/>
            </a:prstGeom>
            <a:gradFill flip="none" rotWithShape="1">
              <a:gsLst>
                <a:gs pos="83000">
                  <a:srgbClr val="438DC0"/>
                </a:gs>
                <a:gs pos="51300">
                  <a:schemeClr val="bg1">
                    <a:lumMod val="95000"/>
                  </a:schemeClr>
                </a:gs>
                <a:gs pos="0">
                  <a:srgbClr val="C00000"/>
                </a:gs>
                <a:gs pos="100000">
                  <a:srgbClr val="053060"/>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1FB4396-DC93-4FBA-2710-BEB77565D888}"/>
                </a:ext>
              </a:extLst>
            </p:cNvPr>
            <p:cNvSpPr txBox="1"/>
            <p:nvPr/>
          </p:nvSpPr>
          <p:spPr>
            <a:xfrm>
              <a:off x="814835" y="4833719"/>
              <a:ext cx="1327550" cy="246221"/>
            </a:xfrm>
            <a:prstGeom prst="rect">
              <a:avLst/>
            </a:prstGeom>
            <a:noFill/>
          </p:spPr>
          <p:txBody>
            <a:bodyPr wrap="square" rtlCol="0">
              <a:spAutoFit/>
            </a:bodyPr>
            <a:lstStyle/>
            <a:p>
              <a:r>
                <a:rPr lang="en-US" sz="1000" b="1">
                  <a:latin typeface="+mj-lt"/>
                </a:rPr>
                <a:t>LST Difference (°F)</a:t>
              </a:r>
            </a:p>
          </p:txBody>
        </p:sp>
        <p:sp>
          <p:nvSpPr>
            <p:cNvPr id="33" name="TextBox 32">
              <a:extLst>
                <a:ext uri="{FF2B5EF4-FFF2-40B4-BE49-F238E27FC236}">
                  <a16:creationId xmlns:a16="http://schemas.microsoft.com/office/drawing/2014/main" id="{8E1C1495-2DB3-E3BD-F44C-04BA0B81E392}"/>
                </a:ext>
              </a:extLst>
            </p:cNvPr>
            <p:cNvSpPr txBox="1"/>
            <p:nvPr/>
          </p:nvSpPr>
          <p:spPr>
            <a:xfrm>
              <a:off x="1232504" y="5109886"/>
              <a:ext cx="573109" cy="261610"/>
            </a:xfrm>
            <a:prstGeom prst="rect">
              <a:avLst/>
            </a:prstGeom>
            <a:noFill/>
          </p:spPr>
          <p:txBody>
            <a:bodyPr wrap="square" rtlCol="0">
              <a:spAutoFit/>
            </a:bodyPr>
            <a:lstStyle/>
            <a:p>
              <a:r>
                <a:rPr lang="en-US" sz="1100">
                  <a:latin typeface="+mj-lt"/>
                </a:rPr>
                <a:t>0</a:t>
              </a:r>
            </a:p>
          </p:txBody>
        </p:sp>
        <p:sp>
          <p:nvSpPr>
            <p:cNvPr id="34" name="TextBox 33">
              <a:extLst>
                <a:ext uri="{FF2B5EF4-FFF2-40B4-BE49-F238E27FC236}">
                  <a16:creationId xmlns:a16="http://schemas.microsoft.com/office/drawing/2014/main" id="{2B94B1F2-2A73-9AB6-FA50-CEC26F9BA311}"/>
                </a:ext>
              </a:extLst>
            </p:cNvPr>
            <p:cNvSpPr txBox="1"/>
            <p:nvPr/>
          </p:nvSpPr>
          <p:spPr>
            <a:xfrm>
              <a:off x="1229932" y="5648783"/>
              <a:ext cx="573109" cy="261610"/>
            </a:xfrm>
            <a:prstGeom prst="rect">
              <a:avLst/>
            </a:prstGeom>
            <a:noFill/>
          </p:spPr>
          <p:txBody>
            <a:bodyPr wrap="square" rtlCol="0">
              <a:spAutoFit/>
            </a:bodyPr>
            <a:lstStyle/>
            <a:p>
              <a:r>
                <a:rPr lang="en-US" sz="1100">
                  <a:latin typeface="+mj-lt"/>
                </a:rPr>
                <a:t>-37.5</a:t>
              </a:r>
            </a:p>
          </p:txBody>
        </p:sp>
      </p:grpSp>
      <p:sp>
        <p:nvSpPr>
          <p:cNvPr id="35" name="TextBox 34">
            <a:extLst>
              <a:ext uri="{FF2B5EF4-FFF2-40B4-BE49-F238E27FC236}">
                <a16:creationId xmlns:a16="http://schemas.microsoft.com/office/drawing/2014/main" id="{EC313E1B-00BD-D838-4304-1736A64D1093}"/>
              </a:ext>
            </a:extLst>
          </p:cNvPr>
          <p:cNvSpPr txBox="1"/>
          <p:nvPr/>
        </p:nvSpPr>
        <p:spPr>
          <a:xfrm>
            <a:off x="4214713" y="2782669"/>
            <a:ext cx="1881288" cy="646331"/>
          </a:xfrm>
          <a:prstGeom prst="rect">
            <a:avLst/>
          </a:prstGeom>
          <a:noFill/>
        </p:spPr>
        <p:txBody>
          <a:bodyPr wrap="square" rtlCol="0">
            <a:spAutoFit/>
          </a:bodyPr>
          <a:lstStyle/>
          <a:p>
            <a:r>
              <a:rPr lang="en-US" sz="900">
                <a:latin typeface="+mj-lt"/>
              </a:rPr>
              <a:t>Daytime LST were averaged from Landsat 8 and 9 images during Summer (June-August) of 2019-2023</a:t>
            </a:r>
          </a:p>
        </p:txBody>
      </p:sp>
      <p:sp>
        <p:nvSpPr>
          <p:cNvPr id="36" name="TextBox 35">
            <a:extLst>
              <a:ext uri="{FF2B5EF4-FFF2-40B4-BE49-F238E27FC236}">
                <a16:creationId xmlns:a16="http://schemas.microsoft.com/office/drawing/2014/main" id="{26D3A85C-971D-95CD-441E-CD091AE83C24}"/>
              </a:ext>
            </a:extLst>
          </p:cNvPr>
          <p:cNvSpPr txBox="1"/>
          <p:nvPr/>
        </p:nvSpPr>
        <p:spPr>
          <a:xfrm>
            <a:off x="10065890" y="2782669"/>
            <a:ext cx="1881288" cy="646331"/>
          </a:xfrm>
          <a:prstGeom prst="rect">
            <a:avLst/>
          </a:prstGeom>
          <a:noFill/>
        </p:spPr>
        <p:txBody>
          <a:bodyPr wrap="square" rtlCol="0">
            <a:spAutoFit/>
          </a:bodyPr>
          <a:lstStyle/>
          <a:p>
            <a:r>
              <a:rPr lang="en-US" sz="900">
                <a:latin typeface="+mj-lt"/>
              </a:rPr>
              <a:t>Nighttime LST were averaged from ISS ECOSTRESS images during Summer (June-August) of 2019-2023</a:t>
            </a:r>
          </a:p>
        </p:txBody>
      </p:sp>
      <p:grpSp>
        <p:nvGrpSpPr>
          <p:cNvPr id="5" name="Group 4">
            <a:extLst>
              <a:ext uri="{FF2B5EF4-FFF2-40B4-BE49-F238E27FC236}">
                <a16:creationId xmlns:a16="http://schemas.microsoft.com/office/drawing/2014/main" id="{8C80463E-190E-7E9C-B5E4-675FC3B4600A}"/>
              </a:ext>
            </a:extLst>
          </p:cNvPr>
          <p:cNvGrpSpPr/>
          <p:nvPr/>
        </p:nvGrpSpPr>
        <p:grpSpPr>
          <a:xfrm>
            <a:off x="6710683" y="3580774"/>
            <a:ext cx="336952" cy="706338"/>
            <a:chOff x="1017064" y="2993872"/>
            <a:chExt cx="336952" cy="706338"/>
          </a:xfrm>
        </p:grpSpPr>
        <p:sp>
          <p:nvSpPr>
            <p:cNvPr id="6" name="Freeform 5">
              <a:extLst>
                <a:ext uri="{FF2B5EF4-FFF2-40B4-BE49-F238E27FC236}">
                  <a16:creationId xmlns:a16="http://schemas.microsoft.com/office/drawing/2014/main" id="{A4B79EBF-8770-E370-F52C-056A23F99450}"/>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7BC631-BF21-E799-06AF-AB82184F7CFE}"/>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grpSp>
        <p:nvGrpSpPr>
          <p:cNvPr id="8" name="Group 7">
            <a:extLst>
              <a:ext uri="{FF2B5EF4-FFF2-40B4-BE49-F238E27FC236}">
                <a16:creationId xmlns:a16="http://schemas.microsoft.com/office/drawing/2014/main" id="{4D38AE75-C084-96EE-EB94-F0BDA908C5E6}"/>
              </a:ext>
            </a:extLst>
          </p:cNvPr>
          <p:cNvGrpSpPr/>
          <p:nvPr/>
        </p:nvGrpSpPr>
        <p:grpSpPr>
          <a:xfrm>
            <a:off x="1021417" y="3580774"/>
            <a:ext cx="336952" cy="706338"/>
            <a:chOff x="1017064" y="2993872"/>
            <a:chExt cx="336952" cy="706338"/>
          </a:xfrm>
        </p:grpSpPr>
        <p:sp>
          <p:nvSpPr>
            <p:cNvPr id="10" name="Freeform 9">
              <a:extLst>
                <a:ext uri="{FF2B5EF4-FFF2-40B4-BE49-F238E27FC236}">
                  <a16:creationId xmlns:a16="http://schemas.microsoft.com/office/drawing/2014/main" id="{458A1C79-69B9-60DD-8BC0-8B33C0AA6214}"/>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BA976A8-7DEA-F086-F9B4-77CDE8326EE0}"/>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grpSp>
        <p:nvGrpSpPr>
          <p:cNvPr id="44" name="Group 43">
            <a:extLst>
              <a:ext uri="{FF2B5EF4-FFF2-40B4-BE49-F238E27FC236}">
                <a16:creationId xmlns:a16="http://schemas.microsoft.com/office/drawing/2014/main" id="{B08EF40F-6250-7B26-0B04-7C75AE9E41EB}"/>
              </a:ext>
            </a:extLst>
          </p:cNvPr>
          <p:cNvGrpSpPr/>
          <p:nvPr/>
        </p:nvGrpSpPr>
        <p:grpSpPr>
          <a:xfrm>
            <a:off x="4254757" y="5749393"/>
            <a:ext cx="1801211" cy="371060"/>
            <a:chOff x="7236696" y="4918904"/>
            <a:chExt cx="1600860" cy="329788"/>
          </a:xfrm>
        </p:grpSpPr>
        <p:grpSp>
          <p:nvGrpSpPr>
            <p:cNvPr id="45" name="Group 44">
              <a:extLst>
                <a:ext uri="{FF2B5EF4-FFF2-40B4-BE49-F238E27FC236}">
                  <a16:creationId xmlns:a16="http://schemas.microsoft.com/office/drawing/2014/main" id="{9A278DB9-B760-DBE0-1550-3AADDC1EE969}"/>
                </a:ext>
              </a:extLst>
            </p:cNvPr>
            <p:cNvGrpSpPr>
              <a:grpSpLocks noChangeAspect="1"/>
            </p:cNvGrpSpPr>
            <p:nvPr/>
          </p:nvGrpSpPr>
          <p:grpSpPr>
            <a:xfrm>
              <a:off x="7320852" y="5130046"/>
              <a:ext cx="1067055" cy="54912"/>
              <a:chOff x="7185908" y="6911390"/>
              <a:chExt cx="1067055" cy="54912"/>
            </a:xfrm>
          </p:grpSpPr>
          <p:sp>
            <p:nvSpPr>
              <p:cNvPr id="53" name="Rectangle 52">
                <a:extLst>
                  <a:ext uri="{FF2B5EF4-FFF2-40B4-BE49-F238E27FC236}">
                    <a16:creationId xmlns:a16="http://schemas.microsoft.com/office/drawing/2014/main" id="{62395EEC-8B96-0669-AB7B-07A8D4986A02}"/>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 name="Rectangle 53">
                <a:extLst>
                  <a:ext uri="{FF2B5EF4-FFF2-40B4-BE49-F238E27FC236}">
                    <a16:creationId xmlns:a16="http://schemas.microsoft.com/office/drawing/2014/main" id="{AC951FF5-099D-28E3-7FFA-69E049380739}"/>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 name="Rectangle 54">
                <a:extLst>
                  <a:ext uri="{FF2B5EF4-FFF2-40B4-BE49-F238E27FC236}">
                    <a16:creationId xmlns:a16="http://schemas.microsoft.com/office/drawing/2014/main" id="{6CCD0E2B-ED28-3D05-6114-0B821F8C2209}"/>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 name="Rectangle 55">
                <a:extLst>
                  <a:ext uri="{FF2B5EF4-FFF2-40B4-BE49-F238E27FC236}">
                    <a16:creationId xmlns:a16="http://schemas.microsoft.com/office/drawing/2014/main" id="{4352E39A-3036-09D3-093C-550A2F0020C0}"/>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 name="Rectangle 56">
                <a:extLst>
                  <a:ext uri="{FF2B5EF4-FFF2-40B4-BE49-F238E27FC236}">
                    <a16:creationId xmlns:a16="http://schemas.microsoft.com/office/drawing/2014/main" id="{0D7C888F-64B5-D587-B58C-1C28FB473363}"/>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 name="Rectangle 57">
                <a:extLst>
                  <a:ext uri="{FF2B5EF4-FFF2-40B4-BE49-F238E27FC236}">
                    <a16:creationId xmlns:a16="http://schemas.microsoft.com/office/drawing/2014/main" id="{1098D073-6E8C-26E9-DAD9-CE298C6E99F1}"/>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 name="Rectangle 58">
                <a:extLst>
                  <a:ext uri="{FF2B5EF4-FFF2-40B4-BE49-F238E27FC236}">
                    <a16:creationId xmlns:a16="http://schemas.microsoft.com/office/drawing/2014/main" id="{E8A77F10-37BB-53BC-736E-E42319374449}"/>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46" name="TextBox 45">
              <a:extLst>
                <a:ext uri="{FF2B5EF4-FFF2-40B4-BE49-F238E27FC236}">
                  <a16:creationId xmlns:a16="http://schemas.microsoft.com/office/drawing/2014/main" id="{4C4DC900-98DE-5F03-240A-A318DD3E19A2}"/>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47" name="TextBox 46">
              <a:extLst>
                <a:ext uri="{FF2B5EF4-FFF2-40B4-BE49-F238E27FC236}">
                  <a16:creationId xmlns:a16="http://schemas.microsoft.com/office/drawing/2014/main" id="{E20D0CEB-5D8D-1A5C-AF0F-FB2310200E34}"/>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48" name="TextBox 47">
              <a:extLst>
                <a:ext uri="{FF2B5EF4-FFF2-40B4-BE49-F238E27FC236}">
                  <a16:creationId xmlns:a16="http://schemas.microsoft.com/office/drawing/2014/main" id="{D0D9D578-E414-5038-81E8-6A9D5165AC3C}"/>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49" name="TextBox 48">
              <a:extLst>
                <a:ext uri="{FF2B5EF4-FFF2-40B4-BE49-F238E27FC236}">
                  <a16:creationId xmlns:a16="http://schemas.microsoft.com/office/drawing/2014/main" id="{1F938B42-31BF-DA0D-170F-C9CE2859F552}"/>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50" name="TextBox 49">
              <a:extLst>
                <a:ext uri="{FF2B5EF4-FFF2-40B4-BE49-F238E27FC236}">
                  <a16:creationId xmlns:a16="http://schemas.microsoft.com/office/drawing/2014/main" id="{E15E6D21-1731-8EA9-5D58-20D6606A8882}"/>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51" name="TextBox 50">
              <a:extLst>
                <a:ext uri="{FF2B5EF4-FFF2-40B4-BE49-F238E27FC236}">
                  <a16:creationId xmlns:a16="http://schemas.microsoft.com/office/drawing/2014/main" id="{460BADAF-BF95-9464-8AEE-8B36AEB4349D}"/>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52" name="TextBox 51">
              <a:extLst>
                <a:ext uri="{FF2B5EF4-FFF2-40B4-BE49-F238E27FC236}">
                  <a16:creationId xmlns:a16="http://schemas.microsoft.com/office/drawing/2014/main" id="{CED95D85-BB64-D782-F140-1B3753220A2C}"/>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grpSp>
        <p:nvGrpSpPr>
          <p:cNvPr id="60" name="Group 59">
            <a:extLst>
              <a:ext uri="{FF2B5EF4-FFF2-40B4-BE49-F238E27FC236}">
                <a16:creationId xmlns:a16="http://schemas.microsoft.com/office/drawing/2014/main" id="{A578DF2B-F439-779C-5794-A54B7AC30176}"/>
              </a:ext>
            </a:extLst>
          </p:cNvPr>
          <p:cNvGrpSpPr/>
          <p:nvPr/>
        </p:nvGrpSpPr>
        <p:grpSpPr>
          <a:xfrm>
            <a:off x="10145973" y="5787422"/>
            <a:ext cx="1801211" cy="371060"/>
            <a:chOff x="7236696" y="4918904"/>
            <a:chExt cx="1600860" cy="329788"/>
          </a:xfrm>
        </p:grpSpPr>
        <p:grpSp>
          <p:nvGrpSpPr>
            <p:cNvPr id="61" name="Group 60">
              <a:extLst>
                <a:ext uri="{FF2B5EF4-FFF2-40B4-BE49-F238E27FC236}">
                  <a16:creationId xmlns:a16="http://schemas.microsoft.com/office/drawing/2014/main" id="{89F0881B-9A5C-2CB6-FD42-8D81F2E4F688}"/>
                </a:ext>
              </a:extLst>
            </p:cNvPr>
            <p:cNvGrpSpPr>
              <a:grpSpLocks noChangeAspect="1"/>
            </p:cNvGrpSpPr>
            <p:nvPr/>
          </p:nvGrpSpPr>
          <p:grpSpPr>
            <a:xfrm>
              <a:off x="7320852" y="5130046"/>
              <a:ext cx="1067055" cy="54912"/>
              <a:chOff x="7185908" y="6911390"/>
              <a:chExt cx="1067055" cy="54912"/>
            </a:xfrm>
          </p:grpSpPr>
          <p:sp>
            <p:nvSpPr>
              <p:cNvPr id="69" name="Rectangle 68">
                <a:extLst>
                  <a:ext uri="{FF2B5EF4-FFF2-40B4-BE49-F238E27FC236}">
                    <a16:creationId xmlns:a16="http://schemas.microsoft.com/office/drawing/2014/main" id="{37EEC66B-8BD8-EED8-4310-C6DCAC17340C}"/>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0" name="Rectangle 69">
                <a:extLst>
                  <a:ext uri="{FF2B5EF4-FFF2-40B4-BE49-F238E27FC236}">
                    <a16:creationId xmlns:a16="http://schemas.microsoft.com/office/drawing/2014/main" id="{FD063F5A-C733-9E62-B096-63A5207D5115}"/>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1" name="Rectangle 70">
                <a:extLst>
                  <a:ext uri="{FF2B5EF4-FFF2-40B4-BE49-F238E27FC236}">
                    <a16:creationId xmlns:a16="http://schemas.microsoft.com/office/drawing/2014/main" id="{A23D9A1B-E0B7-B36A-E7A5-2EA4D5116D65}"/>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 name="Rectangle 71">
                <a:extLst>
                  <a:ext uri="{FF2B5EF4-FFF2-40B4-BE49-F238E27FC236}">
                    <a16:creationId xmlns:a16="http://schemas.microsoft.com/office/drawing/2014/main" id="{DC9B5FF6-46D6-1B67-A93D-344F22DC86B0}"/>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 name="Rectangle 72">
                <a:extLst>
                  <a:ext uri="{FF2B5EF4-FFF2-40B4-BE49-F238E27FC236}">
                    <a16:creationId xmlns:a16="http://schemas.microsoft.com/office/drawing/2014/main" id="{1482F035-190F-C98F-1175-3EB57AB12F76}"/>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 name="Rectangle 73">
                <a:extLst>
                  <a:ext uri="{FF2B5EF4-FFF2-40B4-BE49-F238E27FC236}">
                    <a16:creationId xmlns:a16="http://schemas.microsoft.com/office/drawing/2014/main" id="{F55CFC64-17AB-CD4B-628E-18D94E553075}"/>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 name="Rectangle 74">
                <a:extLst>
                  <a:ext uri="{FF2B5EF4-FFF2-40B4-BE49-F238E27FC236}">
                    <a16:creationId xmlns:a16="http://schemas.microsoft.com/office/drawing/2014/main" id="{6E756C85-E89F-F43B-F5D8-E691C31DD0F5}"/>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62" name="TextBox 61">
              <a:extLst>
                <a:ext uri="{FF2B5EF4-FFF2-40B4-BE49-F238E27FC236}">
                  <a16:creationId xmlns:a16="http://schemas.microsoft.com/office/drawing/2014/main" id="{D7CC0F75-BE23-A6E5-584D-40A964B068E0}"/>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63" name="TextBox 62">
              <a:extLst>
                <a:ext uri="{FF2B5EF4-FFF2-40B4-BE49-F238E27FC236}">
                  <a16:creationId xmlns:a16="http://schemas.microsoft.com/office/drawing/2014/main" id="{65DCB058-16C2-47A1-302B-4B1D9C151EC2}"/>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64" name="TextBox 63">
              <a:extLst>
                <a:ext uri="{FF2B5EF4-FFF2-40B4-BE49-F238E27FC236}">
                  <a16:creationId xmlns:a16="http://schemas.microsoft.com/office/drawing/2014/main" id="{A63DB779-0AB5-9065-F7D1-CA72951B3295}"/>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65" name="TextBox 64">
              <a:extLst>
                <a:ext uri="{FF2B5EF4-FFF2-40B4-BE49-F238E27FC236}">
                  <a16:creationId xmlns:a16="http://schemas.microsoft.com/office/drawing/2014/main" id="{C8FBD849-9D33-8827-5BD0-8EB5269C95B5}"/>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66" name="TextBox 65">
              <a:extLst>
                <a:ext uri="{FF2B5EF4-FFF2-40B4-BE49-F238E27FC236}">
                  <a16:creationId xmlns:a16="http://schemas.microsoft.com/office/drawing/2014/main" id="{2CD89205-D264-6334-CAA6-D7A56C262A4E}"/>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67" name="TextBox 66">
              <a:extLst>
                <a:ext uri="{FF2B5EF4-FFF2-40B4-BE49-F238E27FC236}">
                  <a16:creationId xmlns:a16="http://schemas.microsoft.com/office/drawing/2014/main" id="{C1779C5E-7FC8-93CA-4E93-11B954E0D4FC}"/>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68" name="TextBox 67">
              <a:extLst>
                <a:ext uri="{FF2B5EF4-FFF2-40B4-BE49-F238E27FC236}">
                  <a16:creationId xmlns:a16="http://schemas.microsoft.com/office/drawing/2014/main" id="{535E87F3-C003-FB19-1421-037C681EAC73}"/>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spTree>
    <p:extLst>
      <p:ext uri="{BB962C8B-B14F-4D97-AF65-F5344CB8AC3E}">
        <p14:creationId xmlns:p14="http://schemas.microsoft.com/office/powerpoint/2010/main" val="278330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ontent Placeholder 35">
            <a:extLst>
              <a:ext uri="{FF2B5EF4-FFF2-40B4-BE49-F238E27FC236}">
                <a16:creationId xmlns:a16="http://schemas.microsoft.com/office/drawing/2014/main" id="{D7468C17-390F-3A98-28B8-9A7DA97A38F6}"/>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5655" t="7184" r="4828" b="32235"/>
          <a:stretch/>
        </p:blipFill>
        <p:spPr>
          <a:xfrm>
            <a:off x="3104183" y="1311969"/>
            <a:ext cx="5749116" cy="5033758"/>
          </a:xfrm>
          <a:prstGeom prst="rect">
            <a:avLst/>
          </a:prstGeom>
        </p:spPr>
      </p:pic>
      <p:sp>
        <p:nvSpPr>
          <p:cNvPr id="2" name="Title 1">
            <a:extLst>
              <a:ext uri="{FF2B5EF4-FFF2-40B4-BE49-F238E27FC236}">
                <a16:creationId xmlns:a16="http://schemas.microsoft.com/office/drawing/2014/main" id="{CB89FC10-F590-A4BD-0EF6-DD53663B893D}"/>
              </a:ext>
            </a:extLst>
          </p:cNvPr>
          <p:cNvSpPr>
            <a:spLocks noGrp="1"/>
          </p:cNvSpPr>
          <p:nvPr>
            <p:ph type="title"/>
          </p:nvPr>
        </p:nvSpPr>
        <p:spPr/>
        <p:txBody>
          <a:bodyPr/>
          <a:lstStyle/>
          <a:p>
            <a:r>
              <a:rPr lang="en-US">
                <a:ea typeface="+mj-lt"/>
                <a:cs typeface="+mj-lt"/>
              </a:rPr>
              <a:t>Cooling Capacity Index</a:t>
            </a:r>
            <a:endParaRPr lang="en-US"/>
          </a:p>
        </p:txBody>
      </p:sp>
      <p:grpSp>
        <p:nvGrpSpPr>
          <p:cNvPr id="6" name="Group 5">
            <a:extLst>
              <a:ext uri="{FF2B5EF4-FFF2-40B4-BE49-F238E27FC236}">
                <a16:creationId xmlns:a16="http://schemas.microsoft.com/office/drawing/2014/main" id="{411A1810-AAE0-8F8A-4739-A34AF2AE7DE1}"/>
              </a:ext>
            </a:extLst>
          </p:cNvPr>
          <p:cNvGrpSpPr/>
          <p:nvPr/>
        </p:nvGrpSpPr>
        <p:grpSpPr>
          <a:xfrm>
            <a:off x="3862100" y="4540095"/>
            <a:ext cx="336952" cy="706338"/>
            <a:chOff x="1017064" y="2993872"/>
            <a:chExt cx="336952" cy="706338"/>
          </a:xfrm>
        </p:grpSpPr>
        <p:sp>
          <p:nvSpPr>
            <p:cNvPr id="7" name="Freeform 6">
              <a:extLst>
                <a:ext uri="{FF2B5EF4-FFF2-40B4-BE49-F238E27FC236}">
                  <a16:creationId xmlns:a16="http://schemas.microsoft.com/office/drawing/2014/main" id="{DA7846D7-F148-9611-A704-C81B25A0C7BB}"/>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088D2B-ADBF-6EF3-7535-85BB11A3486F}"/>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sp>
        <p:nvSpPr>
          <p:cNvPr id="9" name="TextBox 8">
            <a:extLst>
              <a:ext uri="{FF2B5EF4-FFF2-40B4-BE49-F238E27FC236}">
                <a16:creationId xmlns:a16="http://schemas.microsoft.com/office/drawing/2014/main" id="{AE264706-A0EE-E157-A379-39E37B4A3D4A}"/>
              </a:ext>
            </a:extLst>
          </p:cNvPr>
          <p:cNvSpPr txBox="1"/>
          <p:nvPr/>
        </p:nvSpPr>
        <p:spPr>
          <a:xfrm>
            <a:off x="9126234" y="2770710"/>
            <a:ext cx="2760966" cy="2723118"/>
          </a:xfrm>
          <a:prstGeom prst="rect">
            <a:avLst/>
          </a:prstGeom>
          <a:noFill/>
        </p:spPr>
        <p:txBody>
          <a:bodyPr wrap="square" lIns="91440" tIns="45720" rIns="91440" bIns="45720" rtlCol="0" anchor="t">
            <a:spAutoFit/>
          </a:bodyPr>
          <a:lstStyle/>
          <a:p>
            <a:r>
              <a:rPr lang="en-US">
                <a:solidFill>
                  <a:schemeClr val="tx1">
                    <a:lumMod val="75000"/>
                    <a:lumOff val="25000"/>
                  </a:schemeClr>
                </a:solidFill>
                <a:latin typeface="+mj-lt"/>
              </a:rPr>
              <a:t>Ability to dissipate heat based on:</a:t>
            </a:r>
          </a:p>
          <a:p>
            <a:endParaRPr lang="en-US">
              <a:solidFill>
                <a:schemeClr val="tx1">
                  <a:lumMod val="75000"/>
                  <a:lumOff val="25000"/>
                </a:schemeClr>
              </a:solidFill>
              <a:latin typeface="+mj-lt"/>
            </a:endParaRPr>
          </a:p>
          <a:p>
            <a:pPr marL="285750" indent="-285750">
              <a:lnSpc>
                <a:spcPct val="150000"/>
              </a:lnSpc>
              <a:buClr>
                <a:srgbClr val="6776CD"/>
              </a:buClr>
              <a:buFont typeface="Arial" panose="020B0604020202020204" pitchFamily="34" charset="0"/>
              <a:buChar char="•"/>
            </a:pPr>
            <a:r>
              <a:rPr lang="en-US" sz="1600">
                <a:solidFill>
                  <a:schemeClr val="tx1">
                    <a:lumMod val="75000"/>
                    <a:lumOff val="25000"/>
                  </a:schemeClr>
                </a:solidFill>
                <a:latin typeface="+mj-lt"/>
              </a:rPr>
              <a:t>Shade</a:t>
            </a:r>
          </a:p>
          <a:p>
            <a:pPr marL="285750" indent="-285750">
              <a:lnSpc>
                <a:spcPct val="150000"/>
              </a:lnSpc>
              <a:buClr>
                <a:srgbClr val="6776CD"/>
              </a:buClr>
              <a:buFont typeface="Arial" panose="020B0604020202020204" pitchFamily="34" charset="0"/>
              <a:buChar char="•"/>
            </a:pPr>
            <a:r>
              <a:rPr lang="en-US" sz="1600">
                <a:solidFill>
                  <a:schemeClr val="tx1">
                    <a:lumMod val="75000"/>
                    <a:lumOff val="25000"/>
                  </a:schemeClr>
                </a:solidFill>
                <a:latin typeface="+mj-lt"/>
              </a:rPr>
              <a:t>Evapotranspiration</a:t>
            </a:r>
          </a:p>
          <a:p>
            <a:pPr marL="285750" indent="-285750">
              <a:lnSpc>
                <a:spcPct val="150000"/>
              </a:lnSpc>
              <a:buClr>
                <a:srgbClr val="6776CD"/>
              </a:buClr>
              <a:buFont typeface="Arial" panose="020B0604020202020204" pitchFamily="34" charset="0"/>
              <a:buChar char="•"/>
            </a:pPr>
            <a:r>
              <a:rPr lang="en-US" sz="1600">
                <a:solidFill>
                  <a:schemeClr val="tx1">
                    <a:lumMod val="75000"/>
                    <a:lumOff val="25000"/>
                  </a:schemeClr>
                </a:solidFill>
                <a:latin typeface="+mj-lt"/>
              </a:rPr>
              <a:t>Biophysical properties</a:t>
            </a:r>
          </a:p>
          <a:p>
            <a:pPr marL="285750" indent="-285750">
              <a:lnSpc>
                <a:spcPct val="150000"/>
              </a:lnSpc>
              <a:buClr>
                <a:srgbClr val="6776CD"/>
              </a:buClr>
              <a:buFont typeface="Arial" panose="020B0604020202020204" pitchFamily="34" charset="0"/>
              <a:buChar char="•"/>
            </a:pPr>
            <a:r>
              <a:rPr lang="en-US" sz="1600" b="0" i="0" u="none" strike="noStrike">
                <a:solidFill>
                  <a:schemeClr val="tx1">
                    <a:lumMod val="75000"/>
                    <a:lumOff val="25000"/>
                  </a:schemeClr>
                </a:solidFill>
                <a:effectLst/>
                <a:highlight>
                  <a:srgbClr val="FFFFFF"/>
                </a:highlight>
                <a:latin typeface="+mj-lt"/>
              </a:rPr>
              <a:t>Distance from cooling islands</a:t>
            </a:r>
            <a:endParaRPr lang="en-US" sz="1600">
              <a:solidFill>
                <a:schemeClr val="tx1">
                  <a:lumMod val="75000"/>
                  <a:lumOff val="25000"/>
                </a:schemeClr>
              </a:solidFill>
              <a:latin typeface="+mj-lt"/>
            </a:endParaRPr>
          </a:p>
        </p:txBody>
      </p:sp>
      <p:grpSp>
        <p:nvGrpSpPr>
          <p:cNvPr id="10" name="Group 9">
            <a:extLst>
              <a:ext uri="{FF2B5EF4-FFF2-40B4-BE49-F238E27FC236}">
                <a16:creationId xmlns:a16="http://schemas.microsoft.com/office/drawing/2014/main" id="{1BA75EFC-E90F-3A26-192F-EE5F5B72299E}"/>
              </a:ext>
            </a:extLst>
          </p:cNvPr>
          <p:cNvGrpSpPr/>
          <p:nvPr/>
        </p:nvGrpSpPr>
        <p:grpSpPr>
          <a:xfrm>
            <a:off x="7003926" y="1860419"/>
            <a:ext cx="1684010" cy="1442305"/>
            <a:chOff x="9824711" y="1328405"/>
            <a:chExt cx="1684010" cy="1442305"/>
          </a:xfrm>
        </p:grpSpPr>
        <p:pic>
          <p:nvPicPr>
            <p:cNvPr id="3" name="Picture 2">
              <a:extLst>
                <a:ext uri="{FF2B5EF4-FFF2-40B4-BE49-F238E27FC236}">
                  <a16:creationId xmlns:a16="http://schemas.microsoft.com/office/drawing/2014/main" id="{DCD78EBC-6C4C-3029-808E-E187401B10A8}"/>
                </a:ext>
              </a:extLst>
            </p:cNvPr>
            <p:cNvPicPr>
              <a:picLocks noChangeAspect="1"/>
            </p:cNvPicPr>
            <p:nvPr/>
          </p:nvPicPr>
          <p:blipFill>
            <a:blip r:embed="rId4"/>
            <a:stretch>
              <a:fillRect/>
            </a:stretch>
          </p:blipFill>
          <p:spPr>
            <a:xfrm>
              <a:off x="9824711" y="1328405"/>
              <a:ext cx="1684009" cy="1442305"/>
            </a:xfrm>
            <a:prstGeom prst="rect">
              <a:avLst/>
            </a:prstGeom>
          </p:spPr>
        </p:pic>
        <p:grpSp>
          <p:nvGrpSpPr>
            <p:cNvPr id="16" name="Group 15">
              <a:extLst>
                <a:ext uri="{FF2B5EF4-FFF2-40B4-BE49-F238E27FC236}">
                  <a16:creationId xmlns:a16="http://schemas.microsoft.com/office/drawing/2014/main" id="{17EEC124-8AC6-480F-80EC-264A9F4EC3CD}"/>
                </a:ext>
              </a:extLst>
            </p:cNvPr>
            <p:cNvGrpSpPr/>
            <p:nvPr/>
          </p:nvGrpSpPr>
          <p:grpSpPr>
            <a:xfrm>
              <a:off x="9838508" y="1511221"/>
              <a:ext cx="1670213" cy="1076674"/>
              <a:chOff x="6464060" y="4672733"/>
              <a:chExt cx="1670213" cy="1076674"/>
            </a:xfrm>
          </p:grpSpPr>
          <p:sp>
            <p:nvSpPr>
              <p:cNvPr id="12" name="Rectangle 11">
                <a:extLst>
                  <a:ext uri="{FF2B5EF4-FFF2-40B4-BE49-F238E27FC236}">
                    <a16:creationId xmlns:a16="http://schemas.microsoft.com/office/drawing/2014/main" id="{E5948E26-78AC-A884-83C3-A1A05922C8EB}"/>
                  </a:ext>
                </a:extLst>
              </p:cNvPr>
              <p:cNvSpPr/>
              <p:nvPr/>
            </p:nvSpPr>
            <p:spPr>
              <a:xfrm>
                <a:off x="6570066" y="4999330"/>
                <a:ext cx="309093" cy="669701"/>
              </a:xfrm>
              <a:prstGeom prst="rect">
                <a:avLst/>
              </a:prstGeom>
              <a:gradFill flip="none" rotWithShape="1">
                <a:gsLst>
                  <a:gs pos="75000">
                    <a:srgbClr val="CC4978"/>
                  </a:gs>
                  <a:gs pos="51300">
                    <a:srgbClr val="AA2294"/>
                  </a:gs>
                  <a:gs pos="0">
                    <a:srgbClr val="0D0086"/>
                  </a:gs>
                  <a:gs pos="100000">
                    <a:srgbClr val="FDB42D"/>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06D66A7-AB52-8FD7-0CC6-78C06980DC69}"/>
                  </a:ext>
                </a:extLst>
              </p:cNvPr>
              <p:cNvSpPr txBox="1"/>
              <p:nvPr/>
            </p:nvSpPr>
            <p:spPr>
              <a:xfrm>
                <a:off x="6464060" y="4672733"/>
                <a:ext cx="1670213" cy="246221"/>
              </a:xfrm>
              <a:prstGeom prst="rect">
                <a:avLst/>
              </a:prstGeom>
              <a:noFill/>
            </p:spPr>
            <p:txBody>
              <a:bodyPr wrap="square" rtlCol="0">
                <a:spAutoFit/>
              </a:bodyPr>
              <a:lstStyle/>
              <a:p>
                <a:r>
                  <a:rPr lang="en-US" sz="1000" b="1">
                    <a:latin typeface="+mj-lt"/>
                  </a:rPr>
                  <a:t>Cooling Capacity Index</a:t>
                </a:r>
              </a:p>
            </p:txBody>
          </p:sp>
          <p:sp>
            <p:nvSpPr>
              <p:cNvPr id="14" name="TextBox 13">
                <a:extLst>
                  <a:ext uri="{FF2B5EF4-FFF2-40B4-BE49-F238E27FC236}">
                    <a16:creationId xmlns:a16="http://schemas.microsoft.com/office/drawing/2014/main" id="{FC2607C5-B3D4-86A5-C360-918A845BA85B}"/>
                  </a:ext>
                </a:extLst>
              </p:cNvPr>
              <p:cNvSpPr txBox="1"/>
              <p:nvPr/>
            </p:nvSpPr>
            <p:spPr>
              <a:xfrm>
                <a:off x="6881731" y="4948900"/>
                <a:ext cx="573109" cy="261610"/>
              </a:xfrm>
              <a:prstGeom prst="rect">
                <a:avLst/>
              </a:prstGeom>
              <a:noFill/>
            </p:spPr>
            <p:txBody>
              <a:bodyPr wrap="square" rtlCol="0">
                <a:spAutoFit/>
              </a:bodyPr>
              <a:lstStyle/>
              <a:p>
                <a:r>
                  <a:rPr lang="en-US" sz="1100">
                    <a:latin typeface="+mj-lt"/>
                  </a:rPr>
                  <a:t>1</a:t>
                </a:r>
              </a:p>
            </p:txBody>
          </p:sp>
          <p:sp>
            <p:nvSpPr>
              <p:cNvPr id="15" name="TextBox 14">
                <a:extLst>
                  <a:ext uri="{FF2B5EF4-FFF2-40B4-BE49-F238E27FC236}">
                    <a16:creationId xmlns:a16="http://schemas.microsoft.com/office/drawing/2014/main" id="{54D34E63-6C9A-3948-F773-0C451CF36C68}"/>
                  </a:ext>
                </a:extLst>
              </p:cNvPr>
              <p:cNvSpPr txBox="1"/>
              <p:nvPr/>
            </p:nvSpPr>
            <p:spPr>
              <a:xfrm>
                <a:off x="6879159" y="5487797"/>
                <a:ext cx="573109" cy="261610"/>
              </a:xfrm>
              <a:prstGeom prst="rect">
                <a:avLst/>
              </a:prstGeom>
              <a:noFill/>
            </p:spPr>
            <p:txBody>
              <a:bodyPr wrap="square" rtlCol="0">
                <a:spAutoFit/>
              </a:bodyPr>
              <a:lstStyle/>
              <a:p>
                <a:r>
                  <a:rPr lang="en-US" sz="1100">
                    <a:latin typeface="+mj-lt"/>
                  </a:rPr>
                  <a:t>0</a:t>
                </a:r>
              </a:p>
            </p:txBody>
          </p:sp>
        </p:grpSp>
      </p:grpSp>
      <p:grpSp>
        <p:nvGrpSpPr>
          <p:cNvPr id="11" name="Group 10">
            <a:extLst>
              <a:ext uri="{FF2B5EF4-FFF2-40B4-BE49-F238E27FC236}">
                <a16:creationId xmlns:a16="http://schemas.microsoft.com/office/drawing/2014/main" id="{13DA33D1-BA42-574E-9EF4-55FD273A532F}"/>
              </a:ext>
            </a:extLst>
          </p:cNvPr>
          <p:cNvGrpSpPr/>
          <p:nvPr/>
        </p:nvGrpSpPr>
        <p:grpSpPr>
          <a:xfrm>
            <a:off x="3298452" y="5438669"/>
            <a:ext cx="1801211" cy="371060"/>
            <a:chOff x="7236696" y="4918904"/>
            <a:chExt cx="1600860" cy="329788"/>
          </a:xfrm>
        </p:grpSpPr>
        <p:grpSp>
          <p:nvGrpSpPr>
            <p:cNvPr id="17" name="Group 16">
              <a:extLst>
                <a:ext uri="{FF2B5EF4-FFF2-40B4-BE49-F238E27FC236}">
                  <a16:creationId xmlns:a16="http://schemas.microsoft.com/office/drawing/2014/main" id="{5B91566F-2619-085C-4653-AD5ACB6ECACD}"/>
                </a:ext>
              </a:extLst>
            </p:cNvPr>
            <p:cNvGrpSpPr>
              <a:grpSpLocks noChangeAspect="1"/>
            </p:cNvGrpSpPr>
            <p:nvPr/>
          </p:nvGrpSpPr>
          <p:grpSpPr>
            <a:xfrm>
              <a:off x="7320852" y="5130046"/>
              <a:ext cx="1067055" cy="54912"/>
              <a:chOff x="7185908" y="6911390"/>
              <a:chExt cx="1067055" cy="54912"/>
            </a:xfrm>
          </p:grpSpPr>
          <p:sp>
            <p:nvSpPr>
              <p:cNvPr id="25" name="Rectangle 24">
                <a:extLst>
                  <a:ext uri="{FF2B5EF4-FFF2-40B4-BE49-F238E27FC236}">
                    <a16:creationId xmlns:a16="http://schemas.microsoft.com/office/drawing/2014/main" id="{1C39388C-3E63-3A7C-9243-40A3BC62747F}"/>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a:extLst>
                  <a:ext uri="{FF2B5EF4-FFF2-40B4-BE49-F238E27FC236}">
                    <a16:creationId xmlns:a16="http://schemas.microsoft.com/office/drawing/2014/main" id="{B36E15D4-6BC2-D7C2-1B5A-8906F2883C39}"/>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26">
                <a:extLst>
                  <a:ext uri="{FF2B5EF4-FFF2-40B4-BE49-F238E27FC236}">
                    <a16:creationId xmlns:a16="http://schemas.microsoft.com/office/drawing/2014/main" id="{E1E3631C-01BF-9EBB-E134-178EAC3FAFC5}"/>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A3B2B7D6-878E-B2E1-46AC-6F4060E83101}"/>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Rectangle 28">
                <a:extLst>
                  <a:ext uri="{FF2B5EF4-FFF2-40B4-BE49-F238E27FC236}">
                    <a16:creationId xmlns:a16="http://schemas.microsoft.com/office/drawing/2014/main" id="{C508D6C2-9550-310C-4719-1DB01FACD521}"/>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a:extLst>
                  <a:ext uri="{FF2B5EF4-FFF2-40B4-BE49-F238E27FC236}">
                    <a16:creationId xmlns:a16="http://schemas.microsoft.com/office/drawing/2014/main" id="{C2884CF8-AB0F-7308-05BE-5DB85A26C766}"/>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30">
                <a:extLst>
                  <a:ext uri="{FF2B5EF4-FFF2-40B4-BE49-F238E27FC236}">
                    <a16:creationId xmlns:a16="http://schemas.microsoft.com/office/drawing/2014/main" id="{BD7B354D-BE59-23C0-4583-138FC6F0835F}"/>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8" name="TextBox 17">
              <a:extLst>
                <a:ext uri="{FF2B5EF4-FFF2-40B4-BE49-F238E27FC236}">
                  <a16:creationId xmlns:a16="http://schemas.microsoft.com/office/drawing/2014/main" id="{F80FBCF7-4753-6C38-0B5A-DB2D1CA2785E}"/>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19" name="TextBox 18">
              <a:extLst>
                <a:ext uri="{FF2B5EF4-FFF2-40B4-BE49-F238E27FC236}">
                  <a16:creationId xmlns:a16="http://schemas.microsoft.com/office/drawing/2014/main" id="{1707FC1A-CD88-7879-A94A-373617C900D5}"/>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20" name="TextBox 19">
              <a:extLst>
                <a:ext uri="{FF2B5EF4-FFF2-40B4-BE49-F238E27FC236}">
                  <a16:creationId xmlns:a16="http://schemas.microsoft.com/office/drawing/2014/main" id="{1E21BB23-987D-3232-4C73-135A8E7F3265}"/>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21" name="TextBox 20">
              <a:extLst>
                <a:ext uri="{FF2B5EF4-FFF2-40B4-BE49-F238E27FC236}">
                  <a16:creationId xmlns:a16="http://schemas.microsoft.com/office/drawing/2014/main" id="{6F1D00E4-2293-EFBB-8CA9-1AD34457B140}"/>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22" name="TextBox 21">
              <a:extLst>
                <a:ext uri="{FF2B5EF4-FFF2-40B4-BE49-F238E27FC236}">
                  <a16:creationId xmlns:a16="http://schemas.microsoft.com/office/drawing/2014/main" id="{846121DD-5A20-5875-FD21-1390A6AFC33B}"/>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23" name="TextBox 22">
              <a:extLst>
                <a:ext uri="{FF2B5EF4-FFF2-40B4-BE49-F238E27FC236}">
                  <a16:creationId xmlns:a16="http://schemas.microsoft.com/office/drawing/2014/main" id="{8F81E7DD-5A81-17AD-AC72-13FDF6A29FDA}"/>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24" name="TextBox 23">
              <a:extLst>
                <a:ext uri="{FF2B5EF4-FFF2-40B4-BE49-F238E27FC236}">
                  <a16:creationId xmlns:a16="http://schemas.microsoft.com/office/drawing/2014/main" id="{CABEF6EE-C5A2-9774-749B-B3CF455A0567}"/>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sp>
        <p:nvSpPr>
          <p:cNvPr id="32" name="TextBox 31">
            <a:extLst>
              <a:ext uri="{FF2B5EF4-FFF2-40B4-BE49-F238E27FC236}">
                <a16:creationId xmlns:a16="http://schemas.microsoft.com/office/drawing/2014/main" id="{16FB3567-D815-41CD-4D85-C7394C983FFC}"/>
              </a:ext>
            </a:extLst>
          </p:cNvPr>
          <p:cNvSpPr txBox="1"/>
          <p:nvPr/>
        </p:nvSpPr>
        <p:spPr>
          <a:xfrm>
            <a:off x="4030576" y="6324733"/>
            <a:ext cx="5052999" cy="276999"/>
          </a:xfrm>
          <a:prstGeom prst="rect">
            <a:avLst/>
          </a:prstGeom>
          <a:noFill/>
        </p:spPr>
        <p:txBody>
          <a:bodyPr wrap="square" rtlCol="0">
            <a:spAutoFit/>
          </a:bodyPr>
          <a:lstStyle/>
          <a:p>
            <a:r>
              <a:rPr lang="en-US" sz="600" err="1">
                <a:latin typeface="+mj-lt"/>
              </a:rPr>
              <a:t>Basemap</a:t>
            </a:r>
            <a:r>
              <a:rPr lang="en-US" sz="600">
                <a:latin typeface="+mj-lt"/>
              </a:rPr>
              <a:t> credits:  Esri, NASA, TomTom, Garmin, FAO, NOAA, USGS, © OpenStreetMap contributors, and the GIS User Community</a:t>
            </a:r>
          </a:p>
          <a:p>
            <a:endParaRPr lang="en-US" sz="600">
              <a:latin typeface="+mj-lt"/>
            </a:endParaRPr>
          </a:p>
        </p:txBody>
      </p:sp>
    </p:spTree>
    <p:extLst>
      <p:ext uri="{BB962C8B-B14F-4D97-AF65-F5344CB8AC3E}">
        <p14:creationId xmlns:p14="http://schemas.microsoft.com/office/powerpoint/2010/main" val="388305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state of mexico&#10;&#10;Description automatically generated">
            <a:extLst>
              <a:ext uri="{FF2B5EF4-FFF2-40B4-BE49-F238E27FC236}">
                <a16:creationId xmlns:a16="http://schemas.microsoft.com/office/drawing/2014/main" id="{985D4835-69FA-A9F7-B7DB-F6D10923E584}"/>
              </a:ext>
            </a:extLst>
          </p:cNvPr>
          <p:cNvPicPr>
            <a:picLocks noChangeAspect="1"/>
          </p:cNvPicPr>
          <p:nvPr/>
        </p:nvPicPr>
        <p:blipFill>
          <a:blip r:embed="rId3"/>
          <a:stretch>
            <a:fillRect/>
          </a:stretch>
        </p:blipFill>
        <p:spPr>
          <a:xfrm>
            <a:off x="139924" y="1235454"/>
            <a:ext cx="6953947" cy="5373755"/>
          </a:xfrm>
          <a:prstGeom prst="rect">
            <a:avLst/>
          </a:prstGeom>
        </p:spPr>
      </p:pic>
      <p:sp>
        <p:nvSpPr>
          <p:cNvPr id="5" name="Rectangle 4">
            <a:extLst>
              <a:ext uri="{FF2B5EF4-FFF2-40B4-BE49-F238E27FC236}">
                <a16:creationId xmlns:a16="http://schemas.microsoft.com/office/drawing/2014/main" id="{565CACCB-F6BD-F923-F25E-14505FD9114F}"/>
              </a:ext>
            </a:extLst>
          </p:cNvPr>
          <p:cNvSpPr/>
          <p:nvPr/>
        </p:nvSpPr>
        <p:spPr>
          <a:xfrm>
            <a:off x="7096642" y="1091233"/>
            <a:ext cx="25570" cy="5502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5871B82-26C8-7EA1-8D9C-E2AC4C5C21B0}"/>
              </a:ext>
            </a:extLst>
          </p:cNvPr>
          <p:cNvCxnSpPr/>
          <p:nvPr/>
        </p:nvCxnSpPr>
        <p:spPr>
          <a:xfrm>
            <a:off x="7538727" y="2201906"/>
            <a:ext cx="2199496" cy="257100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EA2C83-471A-F36A-42B7-6FA685819BC5}"/>
              </a:ext>
            </a:extLst>
          </p:cNvPr>
          <p:cNvCxnSpPr>
            <a:cxnSpLocks/>
          </p:cNvCxnSpPr>
          <p:nvPr/>
        </p:nvCxnSpPr>
        <p:spPr>
          <a:xfrm flipH="1">
            <a:off x="9727994" y="2201906"/>
            <a:ext cx="2040087" cy="256589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CEB116-0820-7603-2FC3-309B1EA72223}"/>
              </a:ext>
            </a:extLst>
          </p:cNvPr>
          <p:cNvCxnSpPr>
            <a:cxnSpLocks/>
          </p:cNvCxnSpPr>
          <p:nvPr/>
        </p:nvCxnSpPr>
        <p:spPr>
          <a:xfrm>
            <a:off x="9722444" y="3275865"/>
            <a:ext cx="15778" cy="2872739"/>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ounded Rectangle 11">
            <a:extLst>
              <a:ext uri="{FF2B5EF4-FFF2-40B4-BE49-F238E27FC236}">
                <a16:creationId xmlns:a16="http://schemas.microsoft.com/office/drawing/2014/main" id="{514DAE10-2B22-74B6-A194-DE17D72044EE}"/>
              </a:ext>
            </a:extLst>
          </p:cNvPr>
          <p:cNvSpPr/>
          <p:nvPr/>
        </p:nvSpPr>
        <p:spPr>
          <a:xfrm>
            <a:off x="7495995" y="1499349"/>
            <a:ext cx="1945174" cy="770964"/>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j-lt"/>
              </a:rPr>
              <a:t>Demographic Data</a:t>
            </a:r>
          </a:p>
        </p:txBody>
      </p:sp>
      <p:sp>
        <p:nvSpPr>
          <p:cNvPr id="8" name="Rounded Rectangle 11">
            <a:extLst>
              <a:ext uri="{FF2B5EF4-FFF2-40B4-BE49-F238E27FC236}">
                <a16:creationId xmlns:a16="http://schemas.microsoft.com/office/drawing/2014/main" id="{2A359A7F-8238-C186-F912-452648899166}"/>
              </a:ext>
            </a:extLst>
          </p:cNvPr>
          <p:cNvSpPr/>
          <p:nvPr/>
        </p:nvSpPr>
        <p:spPr>
          <a:xfrm>
            <a:off x="9889390" y="1499348"/>
            <a:ext cx="1945174" cy="770964"/>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j-lt"/>
              </a:rPr>
              <a:t>Land Cover Data</a:t>
            </a:r>
          </a:p>
        </p:txBody>
      </p:sp>
      <p:sp>
        <p:nvSpPr>
          <p:cNvPr id="9" name="Rounded Rectangle 11">
            <a:extLst>
              <a:ext uri="{FF2B5EF4-FFF2-40B4-BE49-F238E27FC236}">
                <a16:creationId xmlns:a16="http://schemas.microsoft.com/office/drawing/2014/main" id="{9FB4B158-559F-2EC2-5087-085E3D4D1B90}"/>
              </a:ext>
            </a:extLst>
          </p:cNvPr>
          <p:cNvSpPr/>
          <p:nvPr/>
        </p:nvSpPr>
        <p:spPr>
          <a:xfrm>
            <a:off x="8738719" y="2573308"/>
            <a:ext cx="1945174" cy="770964"/>
          </a:xfrm>
          <a:prstGeom prst="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j-lt"/>
              </a:rPr>
              <a:t>Remote Sensing Data</a:t>
            </a:r>
          </a:p>
        </p:txBody>
      </p:sp>
      <p:sp>
        <p:nvSpPr>
          <p:cNvPr id="16" name="Rounded Rectangle 11">
            <a:extLst>
              <a:ext uri="{FF2B5EF4-FFF2-40B4-BE49-F238E27FC236}">
                <a16:creationId xmlns:a16="http://schemas.microsoft.com/office/drawing/2014/main" id="{3796A65B-9CB6-0BAA-15CA-BE0486DDA205}"/>
              </a:ext>
            </a:extLst>
          </p:cNvPr>
          <p:cNvSpPr/>
          <p:nvPr/>
        </p:nvSpPr>
        <p:spPr>
          <a:xfrm>
            <a:off x="8738718" y="5595737"/>
            <a:ext cx="1945174" cy="770964"/>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j-lt"/>
              </a:rPr>
              <a:t>Overall Heat Vulnerability</a:t>
            </a:r>
          </a:p>
        </p:txBody>
      </p:sp>
      <p:sp>
        <p:nvSpPr>
          <p:cNvPr id="17" name="Rounded Rectangle 11">
            <a:extLst>
              <a:ext uri="{FF2B5EF4-FFF2-40B4-BE49-F238E27FC236}">
                <a16:creationId xmlns:a16="http://schemas.microsoft.com/office/drawing/2014/main" id="{0019E3A8-2B15-46C6-127E-40FDEBA8ECAD}"/>
              </a:ext>
            </a:extLst>
          </p:cNvPr>
          <p:cNvSpPr/>
          <p:nvPr/>
        </p:nvSpPr>
        <p:spPr>
          <a:xfrm>
            <a:off x="7623846" y="4455294"/>
            <a:ext cx="1479792" cy="510146"/>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mj-lt"/>
              </a:rPr>
              <a:t>Rescale by Function</a:t>
            </a:r>
            <a:endParaRPr lang="en-US"/>
          </a:p>
        </p:txBody>
      </p:sp>
      <p:sp>
        <p:nvSpPr>
          <p:cNvPr id="19" name="Rounded Rectangle 11">
            <a:extLst>
              <a:ext uri="{FF2B5EF4-FFF2-40B4-BE49-F238E27FC236}">
                <a16:creationId xmlns:a16="http://schemas.microsoft.com/office/drawing/2014/main" id="{00865B30-D907-548F-9234-169DE2E8336A}"/>
              </a:ext>
            </a:extLst>
          </p:cNvPr>
          <p:cNvSpPr/>
          <p:nvPr/>
        </p:nvSpPr>
        <p:spPr>
          <a:xfrm>
            <a:off x="10329203" y="4455293"/>
            <a:ext cx="1479792" cy="510146"/>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mj-lt"/>
              </a:rPr>
              <a:t>Weighted Sum</a:t>
            </a:r>
            <a:endParaRPr lang="en-US"/>
          </a:p>
        </p:txBody>
      </p:sp>
      <p:sp>
        <p:nvSpPr>
          <p:cNvPr id="21" name="Rectangle 20">
            <a:extLst>
              <a:ext uri="{FF2B5EF4-FFF2-40B4-BE49-F238E27FC236}">
                <a16:creationId xmlns:a16="http://schemas.microsoft.com/office/drawing/2014/main" id="{1404A65F-414C-CD75-7914-2FED4DC20CFD}"/>
              </a:ext>
            </a:extLst>
          </p:cNvPr>
          <p:cNvSpPr/>
          <p:nvPr/>
        </p:nvSpPr>
        <p:spPr>
          <a:xfrm>
            <a:off x="106675" y="1091232"/>
            <a:ext cx="25570" cy="5502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894BD164-B1A7-D256-8626-AAD0FD9A5F7C}"/>
              </a:ext>
            </a:extLst>
          </p:cNvPr>
          <p:cNvGrpSpPr/>
          <p:nvPr/>
        </p:nvGrpSpPr>
        <p:grpSpPr>
          <a:xfrm>
            <a:off x="1018664" y="3694046"/>
            <a:ext cx="336952" cy="706338"/>
            <a:chOff x="1017064" y="2993872"/>
            <a:chExt cx="336952" cy="706338"/>
          </a:xfrm>
        </p:grpSpPr>
        <p:sp>
          <p:nvSpPr>
            <p:cNvPr id="27" name="Freeform 6">
              <a:extLst>
                <a:ext uri="{FF2B5EF4-FFF2-40B4-BE49-F238E27FC236}">
                  <a16:creationId xmlns:a16="http://schemas.microsoft.com/office/drawing/2014/main" id="{061F8367-DD56-D85B-B196-86DCB0679265}"/>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B12E54C-2DAF-AD21-C289-66589FC1FD33}"/>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pic>
        <p:nvPicPr>
          <p:cNvPr id="30" name="Picture 29" descr="A close-up of black text&#10;&#10;Description automatically generated">
            <a:extLst>
              <a:ext uri="{FF2B5EF4-FFF2-40B4-BE49-F238E27FC236}">
                <a16:creationId xmlns:a16="http://schemas.microsoft.com/office/drawing/2014/main" id="{D2A5A4DB-3661-2C74-0EFE-B07CCAFA72F8}"/>
              </a:ext>
            </a:extLst>
          </p:cNvPr>
          <p:cNvPicPr>
            <a:picLocks noChangeAspect="1"/>
          </p:cNvPicPr>
          <p:nvPr/>
        </p:nvPicPr>
        <p:blipFill>
          <a:blip r:embed="rId4"/>
          <a:stretch>
            <a:fillRect/>
          </a:stretch>
        </p:blipFill>
        <p:spPr>
          <a:xfrm>
            <a:off x="343348" y="5630439"/>
            <a:ext cx="1686246" cy="752796"/>
          </a:xfrm>
          <a:prstGeom prst="rect">
            <a:avLst/>
          </a:prstGeom>
          <a:ln>
            <a:solidFill>
              <a:schemeClr val="tx1"/>
            </a:solidFill>
          </a:ln>
        </p:spPr>
      </p:pic>
      <p:sp>
        <p:nvSpPr>
          <p:cNvPr id="32" name="TextBox 31">
            <a:extLst>
              <a:ext uri="{FF2B5EF4-FFF2-40B4-BE49-F238E27FC236}">
                <a16:creationId xmlns:a16="http://schemas.microsoft.com/office/drawing/2014/main" id="{AC6D8D11-F4E4-2F87-496F-31A2003EA1F6}"/>
              </a:ext>
            </a:extLst>
          </p:cNvPr>
          <p:cNvSpPr txBox="1"/>
          <p:nvPr/>
        </p:nvSpPr>
        <p:spPr>
          <a:xfrm>
            <a:off x="680254" y="5666590"/>
            <a:ext cx="114220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ahoma"/>
                <a:ea typeface="Tahoma"/>
                <a:cs typeface="Calibri Light"/>
              </a:rPr>
              <a:t>Census Tracts</a:t>
            </a:r>
          </a:p>
        </p:txBody>
      </p:sp>
      <p:sp>
        <p:nvSpPr>
          <p:cNvPr id="33" name="TextBox 32">
            <a:extLst>
              <a:ext uri="{FF2B5EF4-FFF2-40B4-BE49-F238E27FC236}">
                <a16:creationId xmlns:a16="http://schemas.microsoft.com/office/drawing/2014/main" id="{EE5BA4A7-8EE0-3F12-ECBA-9519768FCB1E}"/>
              </a:ext>
            </a:extLst>
          </p:cNvPr>
          <p:cNvSpPr txBox="1"/>
          <p:nvPr/>
        </p:nvSpPr>
        <p:spPr>
          <a:xfrm>
            <a:off x="680253" y="5866038"/>
            <a:ext cx="123936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ahoma"/>
                <a:ea typeface="Tahoma"/>
                <a:cs typeface="Calibri Light"/>
              </a:rPr>
              <a:t>High Vulnerability</a:t>
            </a:r>
          </a:p>
        </p:txBody>
      </p:sp>
      <p:sp>
        <p:nvSpPr>
          <p:cNvPr id="34" name="TextBox 33">
            <a:extLst>
              <a:ext uri="{FF2B5EF4-FFF2-40B4-BE49-F238E27FC236}">
                <a16:creationId xmlns:a16="http://schemas.microsoft.com/office/drawing/2014/main" id="{D78847DA-8C82-71DD-D6E7-86DEA5457742}"/>
              </a:ext>
            </a:extLst>
          </p:cNvPr>
          <p:cNvSpPr txBox="1"/>
          <p:nvPr/>
        </p:nvSpPr>
        <p:spPr>
          <a:xfrm>
            <a:off x="680252" y="6126857"/>
            <a:ext cx="123936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ahoma"/>
                <a:ea typeface="Tahoma"/>
                <a:cs typeface="Calibri Light"/>
              </a:rPr>
              <a:t>Low Vulnerability</a:t>
            </a:r>
          </a:p>
        </p:txBody>
      </p:sp>
      <p:sp>
        <p:nvSpPr>
          <p:cNvPr id="35" name="TextBox 34">
            <a:extLst>
              <a:ext uri="{FF2B5EF4-FFF2-40B4-BE49-F238E27FC236}">
                <a16:creationId xmlns:a16="http://schemas.microsoft.com/office/drawing/2014/main" id="{736D199A-8B2F-A639-90C3-F8670434295A}"/>
              </a:ext>
            </a:extLst>
          </p:cNvPr>
          <p:cNvSpPr txBox="1"/>
          <p:nvPr/>
        </p:nvSpPr>
        <p:spPr>
          <a:xfrm>
            <a:off x="4874678" y="1488999"/>
            <a:ext cx="2022861" cy="877163"/>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a:latin typeface="Tahoma"/>
                <a:ea typeface="Tahoma"/>
                <a:cs typeface="Tahoma"/>
              </a:rPr>
              <a:t>Heat Vulnerability in Sarasota County, Florida</a:t>
            </a:r>
            <a:endParaRPr lang="en-US"/>
          </a:p>
        </p:txBody>
      </p:sp>
      <p:pic>
        <p:nvPicPr>
          <p:cNvPr id="36" name="Picture 35" descr="A red and yellow gradient&#10;&#10;Description automatically generated">
            <a:extLst>
              <a:ext uri="{FF2B5EF4-FFF2-40B4-BE49-F238E27FC236}">
                <a16:creationId xmlns:a16="http://schemas.microsoft.com/office/drawing/2014/main" id="{6AABC320-1C6F-50D3-30E4-0D6EB7AD249B}"/>
              </a:ext>
            </a:extLst>
          </p:cNvPr>
          <p:cNvPicPr>
            <a:picLocks noChangeAspect="1"/>
          </p:cNvPicPr>
          <p:nvPr/>
        </p:nvPicPr>
        <p:blipFill>
          <a:blip r:embed="rId5"/>
          <a:stretch>
            <a:fillRect/>
          </a:stretch>
        </p:blipFill>
        <p:spPr>
          <a:xfrm>
            <a:off x="396917" y="5901487"/>
            <a:ext cx="295467" cy="430607"/>
          </a:xfrm>
          <a:prstGeom prst="rect">
            <a:avLst/>
          </a:prstGeom>
          <a:ln>
            <a:solidFill>
              <a:schemeClr val="tx1"/>
            </a:solidFill>
          </a:ln>
        </p:spPr>
      </p:pic>
      <p:grpSp>
        <p:nvGrpSpPr>
          <p:cNvPr id="4" name="Group 3">
            <a:extLst>
              <a:ext uri="{FF2B5EF4-FFF2-40B4-BE49-F238E27FC236}">
                <a16:creationId xmlns:a16="http://schemas.microsoft.com/office/drawing/2014/main" id="{A2969B4C-7116-82A6-A3EF-A606BC013F2D}"/>
              </a:ext>
            </a:extLst>
          </p:cNvPr>
          <p:cNvGrpSpPr/>
          <p:nvPr/>
        </p:nvGrpSpPr>
        <p:grpSpPr>
          <a:xfrm>
            <a:off x="455016" y="4680503"/>
            <a:ext cx="1801211" cy="371060"/>
            <a:chOff x="7236696" y="4918904"/>
            <a:chExt cx="1600860" cy="329788"/>
          </a:xfrm>
        </p:grpSpPr>
        <p:grpSp>
          <p:nvGrpSpPr>
            <p:cNvPr id="6" name="Group 5">
              <a:extLst>
                <a:ext uri="{FF2B5EF4-FFF2-40B4-BE49-F238E27FC236}">
                  <a16:creationId xmlns:a16="http://schemas.microsoft.com/office/drawing/2014/main" id="{EFC2194E-5ED9-28C1-4D4C-51218BCEB387}"/>
                </a:ext>
              </a:extLst>
            </p:cNvPr>
            <p:cNvGrpSpPr>
              <a:grpSpLocks noChangeAspect="1"/>
            </p:cNvGrpSpPr>
            <p:nvPr/>
          </p:nvGrpSpPr>
          <p:grpSpPr>
            <a:xfrm>
              <a:off x="7320852" y="5130046"/>
              <a:ext cx="1067055" cy="54912"/>
              <a:chOff x="7185908" y="6911390"/>
              <a:chExt cx="1067055" cy="54912"/>
            </a:xfrm>
          </p:grpSpPr>
          <p:sp>
            <p:nvSpPr>
              <p:cNvPr id="25" name="Rectangle 24">
                <a:extLst>
                  <a:ext uri="{FF2B5EF4-FFF2-40B4-BE49-F238E27FC236}">
                    <a16:creationId xmlns:a16="http://schemas.microsoft.com/office/drawing/2014/main" id="{131EE38E-C933-9ADF-CEB3-FAE081DC04DD}"/>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a:extLst>
                  <a:ext uri="{FF2B5EF4-FFF2-40B4-BE49-F238E27FC236}">
                    <a16:creationId xmlns:a16="http://schemas.microsoft.com/office/drawing/2014/main" id="{54A75A37-7337-7FE5-F6C2-E2CF61F75FE8}"/>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30">
                <a:extLst>
                  <a:ext uri="{FF2B5EF4-FFF2-40B4-BE49-F238E27FC236}">
                    <a16:creationId xmlns:a16="http://schemas.microsoft.com/office/drawing/2014/main" id="{185AA48A-9A62-19B4-05EC-7DAAEE60F1FD}"/>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Rectangle 36">
                <a:extLst>
                  <a:ext uri="{FF2B5EF4-FFF2-40B4-BE49-F238E27FC236}">
                    <a16:creationId xmlns:a16="http://schemas.microsoft.com/office/drawing/2014/main" id="{6AED8302-F9E0-8DC1-4736-410EC46EDAB7}"/>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Rectangle 37">
                <a:extLst>
                  <a:ext uri="{FF2B5EF4-FFF2-40B4-BE49-F238E27FC236}">
                    <a16:creationId xmlns:a16="http://schemas.microsoft.com/office/drawing/2014/main" id="{2203FCEB-FFF6-9A21-C71E-F63DFE5F1CB1}"/>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Rectangle 38">
                <a:extLst>
                  <a:ext uri="{FF2B5EF4-FFF2-40B4-BE49-F238E27FC236}">
                    <a16:creationId xmlns:a16="http://schemas.microsoft.com/office/drawing/2014/main" id="{CFD7DF78-6A37-89BC-FF77-B146CF0B6498}"/>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 name="Rectangle 39">
                <a:extLst>
                  <a:ext uri="{FF2B5EF4-FFF2-40B4-BE49-F238E27FC236}">
                    <a16:creationId xmlns:a16="http://schemas.microsoft.com/office/drawing/2014/main" id="{9A8FD264-8B3D-80AC-5432-C46BA964079D}"/>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0" name="TextBox 9">
              <a:extLst>
                <a:ext uri="{FF2B5EF4-FFF2-40B4-BE49-F238E27FC236}">
                  <a16:creationId xmlns:a16="http://schemas.microsoft.com/office/drawing/2014/main" id="{2489F775-8C62-F0EF-DA18-3D228EDFB861}"/>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13" name="TextBox 12">
              <a:extLst>
                <a:ext uri="{FF2B5EF4-FFF2-40B4-BE49-F238E27FC236}">
                  <a16:creationId xmlns:a16="http://schemas.microsoft.com/office/drawing/2014/main" id="{09247B96-6158-79F4-9CCC-FABFF0EAAB9B}"/>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14" name="TextBox 13">
              <a:extLst>
                <a:ext uri="{FF2B5EF4-FFF2-40B4-BE49-F238E27FC236}">
                  <a16:creationId xmlns:a16="http://schemas.microsoft.com/office/drawing/2014/main" id="{9CBC94C2-6F8D-D6A0-066E-D58F35B1BE25}"/>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18" name="TextBox 17">
              <a:extLst>
                <a:ext uri="{FF2B5EF4-FFF2-40B4-BE49-F238E27FC236}">
                  <a16:creationId xmlns:a16="http://schemas.microsoft.com/office/drawing/2014/main" id="{BF6ADFB3-7B07-5CB3-D62B-C205BFB9673C}"/>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22" name="TextBox 21">
              <a:extLst>
                <a:ext uri="{FF2B5EF4-FFF2-40B4-BE49-F238E27FC236}">
                  <a16:creationId xmlns:a16="http://schemas.microsoft.com/office/drawing/2014/main" id="{75978B80-0513-7461-538F-CFF9BA05B774}"/>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23" name="TextBox 22">
              <a:extLst>
                <a:ext uri="{FF2B5EF4-FFF2-40B4-BE49-F238E27FC236}">
                  <a16:creationId xmlns:a16="http://schemas.microsoft.com/office/drawing/2014/main" id="{5FF083CA-98D6-EF88-3DD1-8E6DB9B26F8A}"/>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24" name="TextBox 23">
              <a:extLst>
                <a:ext uri="{FF2B5EF4-FFF2-40B4-BE49-F238E27FC236}">
                  <a16:creationId xmlns:a16="http://schemas.microsoft.com/office/drawing/2014/main" id="{6786F5C3-EFED-844C-055A-9FFCC2F40E72}"/>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sp>
        <p:nvSpPr>
          <p:cNvPr id="2" name="Title 1">
            <a:extLst>
              <a:ext uri="{FF2B5EF4-FFF2-40B4-BE49-F238E27FC236}">
                <a16:creationId xmlns:a16="http://schemas.microsoft.com/office/drawing/2014/main" id="{A5B36A8E-3657-CAAC-F1A1-392B31316F54}"/>
              </a:ext>
            </a:extLst>
          </p:cNvPr>
          <p:cNvSpPr>
            <a:spLocks noGrp="1"/>
          </p:cNvSpPr>
          <p:nvPr>
            <p:ph type="title"/>
          </p:nvPr>
        </p:nvSpPr>
        <p:spPr/>
        <p:txBody>
          <a:bodyPr/>
          <a:lstStyle/>
          <a:p>
            <a:r>
              <a:rPr lang="en-US"/>
              <a:t>Heat Vulnerability (ArcGIS ModelBuilder)</a:t>
            </a:r>
          </a:p>
        </p:txBody>
      </p:sp>
    </p:spTree>
    <p:extLst>
      <p:ext uri="{BB962C8B-B14F-4D97-AF65-F5344CB8AC3E}">
        <p14:creationId xmlns:p14="http://schemas.microsoft.com/office/powerpoint/2010/main" val="912736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7">
            <a:extLst>
              <a:ext uri="{FF2B5EF4-FFF2-40B4-BE49-F238E27FC236}">
                <a16:creationId xmlns:a16="http://schemas.microsoft.com/office/drawing/2014/main" id="{06C52D8C-5A27-338B-EE94-CF52FC7225D7}"/>
              </a:ext>
            </a:extLst>
          </p:cNvPr>
          <p:cNvPicPr>
            <a:picLocks noChangeAspect="1"/>
          </p:cNvPicPr>
          <p:nvPr/>
        </p:nvPicPr>
        <p:blipFill rotWithShape="1">
          <a:blip r:embed="rId3">
            <a:extLst>
              <a:ext uri="{28A0092B-C50C-407E-A947-70E740481C1C}">
                <a14:useLocalDpi xmlns:a14="http://schemas.microsoft.com/office/drawing/2010/main" val="0"/>
              </a:ext>
            </a:extLst>
          </a:blip>
          <a:srcRect l="5408" t="15497" r="5435" b="23702"/>
          <a:stretch/>
        </p:blipFill>
        <p:spPr>
          <a:xfrm>
            <a:off x="482244" y="1467981"/>
            <a:ext cx="5637570" cy="4974020"/>
          </a:xfrm>
          <a:prstGeom prst="rect">
            <a:avLst/>
          </a:prstGeom>
        </p:spPr>
      </p:pic>
      <p:sp>
        <p:nvSpPr>
          <p:cNvPr id="2" name="Title 1">
            <a:extLst>
              <a:ext uri="{FF2B5EF4-FFF2-40B4-BE49-F238E27FC236}">
                <a16:creationId xmlns:a16="http://schemas.microsoft.com/office/drawing/2014/main" id="{C6711B0C-F3F4-AACA-4F68-C1C33FDD0650}"/>
              </a:ext>
            </a:extLst>
          </p:cNvPr>
          <p:cNvSpPr>
            <a:spLocks noGrp="1"/>
          </p:cNvSpPr>
          <p:nvPr>
            <p:ph type="title"/>
          </p:nvPr>
        </p:nvSpPr>
        <p:spPr/>
        <p:txBody>
          <a:bodyPr/>
          <a:lstStyle/>
          <a:p>
            <a:r>
              <a:rPr lang="en-US"/>
              <a:t>Heat Exposure (PC Analysis)</a:t>
            </a:r>
          </a:p>
        </p:txBody>
      </p:sp>
      <p:grpSp>
        <p:nvGrpSpPr>
          <p:cNvPr id="35" name="Group 34">
            <a:extLst>
              <a:ext uri="{FF2B5EF4-FFF2-40B4-BE49-F238E27FC236}">
                <a16:creationId xmlns:a16="http://schemas.microsoft.com/office/drawing/2014/main" id="{0203C97D-E802-4F48-B427-F083AFD48FF5}"/>
              </a:ext>
            </a:extLst>
          </p:cNvPr>
          <p:cNvGrpSpPr/>
          <p:nvPr/>
        </p:nvGrpSpPr>
        <p:grpSpPr>
          <a:xfrm>
            <a:off x="4411990" y="1827107"/>
            <a:ext cx="1684010" cy="1442305"/>
            <a:chOff x="6500677" y="1990126"/>
            <a:chExt cx="1684010" cy="1442305"/>
          </a:xfrm>
        </p:grpSpPr>
        <p:pic>
          <p:nvPicPr>
            <p:cNvPr id="24" name="Picture 23">
              <a:extLst>
                <a:ext uri="{FF2B5EF4-FFF2-40B4-BE49-F238E27FC236}">
                  <a16:creationId xmlns:a16="http://schemas.microsoft.com/office/drawing/2014/main" id="{8E3A44E4-93A3-6E2B-8729-A753FA0EB69B}"/>
                </a:ext>
              </a:extLst>
            </p:cNvPr>
            <p:cNvPicPr>
              <a:picLocks noChangeAspect="1"/>
            </p:cNvPicPr>
            <p:nvPr/>
          </p:nvPicPr>
          <p:blipFill>
            <a:blip r:embed="rId4"/>
            <a:stretch>
              <a:fillRect/>
            </a:stretch>
          </p:blipFill>
          <p:spPr>
            <a:xfrm>
              <a:off x="6500677" y="1990126"/>
              <a:ext cx="1579399" cy="1442305"/>
            </a:xfrm>
            <a:prstGeom prst="rect">
              <a:avLst/>
            </a:prstGeom>
          </p:spPr>
        </p:pic>
        <p:grpSp>
          <p:nvGrpSpPr>
            <p:cNvPr id="25" name="Group 24">
              <a:extLst>
                <a:ext uri="{FF2B5EF4-FFF2-40B4-BE49-F238E27FC236}">
                  <a16:creationId xmlns:a16="http://schemas.microsoft.com/office/drawing/2014/main" id="{4ACD2085-D58D-B645-2793-0AF97FDABCCD}"/>
                </a:ext>
              </a:extLst>
            </p:cNvPr>
            <p:cNvGrpSpPr/>
            <p:nvPr/>
          </p:nvGrpSpPr>
          <p:grpSpPr>
            <a:xfrm>
              <a:off x="6514474" y="2172942"/>
              <a:ext cx="1670213" cy="1076674"/>
              <a:chOff x="6464060" y="4672733"/>
              <a:chExt cx="1670213" cy="1076674"/>
            </a:xfrm>
          </p:grpSpPr>
          <p:sp>
            <p:nvSpPr>
              <p:cNvPr id="26" name="Rectangle 25">
                <a:extLst>
                  <a:ext uri="{FF2B5EF4-FFF2-40B4-BE49-F238E27FC236}">
                    <a16:creationId xmlns:a16="http://schemas.microsoft.com/office/drawing/2014/main" id="{5F51A158-935A-9D54-D85D-5DC7010ADD05}"/>
                  </a:ext>
                </a:extLst>
              </p:cNvPr>
              <p:cNvSpPr/>
              <p:nvPr/>
            </p:nvSpPr>
            <p:spPr>
              <a:xfrm>
                <a:off x="6570066" y="4999330"/>
                <a:ext cx="309093" cy="669701"/>
              </a:xfrm>
              <a:prstGeom prst="rect">
                <a:avLst/>
              </a:prstGeom>
              <a:gradFill flip="none" rotWithShape="1">
                <a:gsLst>
                  <a:gs pos="68000">
                    <a:srgbClr val="FFFFFF"/>
                  </a:gs>
                  <a:gs pos="29000">
                    <a:srgbClr val="E896C4"/>
                  </a:gs>
                  <a:gs pos="10000">
                    <a:srgbClr val="8F0052"/>
                  </a:gs>
                  <a:gs pos="100000">
                    <a:srgbClr val="276319"/>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C1C2E0A-14D7-4C52-F943-9CC48AC3C043}"/>
                  </a:ext>
                </a:extLst>
              </p:cNvPr>
              <p:cNvSpPr txBox="1"/>
              <p:nvPr/>
            </p:nvSpPr>
            <p:spPr>
              <a:xfrm>
                <a:off x="6464060" y="4672733"/>
                <a:ext cx="1670213" cy="276999"/>
              </a:xfrm>
              <a:prstGeom prst="rect">
                <a:avLst/>
              </a:prstGeom>
              <a:noFill/>
            </p:spPr>
            <p:txBody>
              <a:bodyPr wrap="square" lIns="91440" tIns="45720" rIns="91440" bIns="45720" rtlCol="0" anchor="t">
                <a:spAutoFit/>
              </a:bodyPr>
              <a:lstStyle/>
              <a:p>
                <a:r>
                  <a:rPr lang="en-US" sz="1200" b="1">
                    <a:latin typeface="+mj-lt"/>
                  </a:rPr>
                  <a:t>Heat Exposure</a:t>
                </a:r>
              </a:p>
            </p:txBody>
          </p:sp>
          <p:sp>
            <p:nvSpPr>
              <p:cNvPr id="28" name="TextBox 27">
                <a:extLst>
                  <a:ext uri="{FF2B5EF4-FFF2-40B4-BE49-F238E27FC236}">
                    <a16:creationId xmlns:a16="http://schemas.microsoft.com/office/drawing/2014/main" id="{4FB99DE1-F279-7ACE-8C68-B63F2E090936}"/>
                  </a:ext>
                </a:extLst>
              </p:cNvPr>
              <p:cNvSpPr txBox="1"/>
              <p:nvPr/>
            </p:nvSpPr>
            <p:spPr>
              <a:xfrm>
                <a:off x="6881731" y="4948900"/>
                <a:ext cx="573109" cy="261610"/>
              </a:xfrm>
              <a:prstGeom prst="rect">
                <a:avLst/>
              </a:prstGeom>
              <a:noFill/>
            </p:spPr>
            <p:txBody>
              <a:bodyPr wrap="square" rtlCol="0">
                <a:spAutoFit/>
              </a:bodyPr>
              <a:lstStyle/>
              <a:p>
                <a:r>
                  <a:rPr lang="en-US" sz="1100">
                    <a:latin typeface="+mj-lt"/>
                  </a:rPr>
                  <a:t>High</a:t>
                </a:r>
              </a:p>
            </p:txBody>
          </p:sp>
          <p:sp>
            <p:nvSpPr>
              <p:cNvPr id="29" name="TextBox 28">
                <a:extLst>
                  <a:ext uri="{FF2B5EF4-FFF2-40B4-BE49-F238E27FC236}">
                    <a16:creationId xmlns:a16="http://schemas.microsoft.com/office/drawing/2014/main" id="{D08DB7E6-4E31-70ED-0E49-5D458849F996}"/>
                  </a:ext>
                </a:extLst>
              </p:cNvPr>
              <p:cNvSpPr txBox="1"/>
              <p:nvPr/>
            </p:nvSpPr>
            <p:spPr>
              <a:xfrm>
                <a:off x="6879159" y="5487797"/>
                <a:ext cx="573109" cy="261610"/>
              </a:xfrm>
              <a:prstGeom prst="rect">
                <a:avLst/>
              </a:prstGeom>
              <a:noFill/>
            </p:spPr>
            <p:txBody>
              <a:bodyPr wrap="square" rtlCol="0">
                <a:spAutoFit/>
              </a:bodyPr>
              <a:lstStyle/>
              <a:p>
                <a:r>
                  <a:rPr lang="en-US" sz="1100">
                    <a:latin typeface="+mj-lt"/>
                  </a:rPr>
                  <a:t>Low</a:t>
                </a:r>
              </a:p>
            </p:txBody>
          </p:sp>
        </p:grpSp>
      </p:grpSp>
      <p:grpSp>
        <p:nvGrpSpPr>
          <p:cNvPr id="34" name="Group 33">
            <a:extLst>
              <a:ext uri="{FF2B5EF4-FFF2-40B4-BE49-F238E27FC236}">
                <a16:creationId xmlns:a16="http://schemas.microsoft.com/office/drawing/2014/main" id="{9599751F-96EA-F1E2-5D99-6B6787D45D04}"/>
              </a:ext>
            </a:extLst>
          </p:cNvPr>
          <p:cNvGrpSpPr/>
          <p:nvPr/>
        </p:nvGrpSpPr>
        <p:grpSpPr>
          <a:xfrm>
            <a:off x="1167304" y="4558651"/>
            <a:ext cx="336952" cy="706338"/>
            <a:chOff x="3304259" y="4660865"/>
            <a:chExt cx="336952" cy="706338"/>
          </a:xfrm>
        </p:grpSpPr>
        <p:sp>
          <p:nvSpPr>
            <p:cNvPr id="32" name="Freeform 6">
              <a:extLst>
                <a:ext uri="{FF2B5EF4-FFF2-40B4-BE49-F238E27FC236}">
                  <a16:creationId xmlns:a16="http://schemas.microsoft.com/office/drawing/2014/main" id="{89B51377-0153-200E-16E5-D4521FBB3E67}"/>
                </a:ext>
              </a:extLst>
            </p:cNvPr>
            <p:cNvSpPr/>
            <p:nvPr/>
          </p:nvSpPr>
          <p:spPr>
            <a:xfrm>
              <a:off x="3360847" y="5032405"/>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FB51922-8E9F-61DE-6B52-29B475F1CC8F}"/>
                </a:ext>
              </a:extLst>
            </p:cNvPr>
            <p:cNvSpPr txBox="1"/>
            <p:nvPr/>
          </p:nvSpPr>
          <p:spPr>
            <a:xfrm>
              <a:off x="3304259" y="4660865"/>
              <a:ext cx="336952" cy="338554"/>
            </a:xfrm>
            <a:prstGeom prst="rect">
              <a:avLst/>
            </a:prstGeom>
            <a:noFill/>
          </p:spPr>
          <p:txBody>
            <a:bodyPr wrap="none" rtlCol="0">
              <a:spAutoFit/>
            </a:bodyPr>
            <a:lstStyle/>
            <a:p>
              <a:r>
                <a:rPr lang="en-US" sz="1600">
                  <a:latin typeface="+mj-lt"/>
                </a:rPr>
                <a:t>N</a:t>
              </a:r>
            </a:p>
          </p:txBody>
        </p:sp>
      </p:grpSp>
      <p:sp>
        <p:nvSpPr>
          <p:cNvPr id="40" name="Rectangle 39">
            <a:extLst>
              <a:ext uri="{FF2B5EF4-FFF2-40B4-BE49-F238E27FC236}">
                <a16:creationId xmlns:a16="http://schemas.microsoft.com/office/drawing/2014/main" id="{1BF82AFA-5E60-605F-4DFA-7FC7BE6402B2}"/>
              </a:ext>
            </a:extLst>
          </p:cNvPr>
          <p:cNvSpPr/>
          <p:nvPr/>
        </p:nvSpPr>
        <p:spPr>
          <a:xfrm>
            <a:off x="6334458" y="1508022"/>
            <a:ext cx="5618671" cy="2333608"/>
          </a:xfrm>
          <a:prstGeom prst="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39F8109-CAE9-533C-1E55-279AAF5E52F0}"/>
              </a:ext>
            </a:extLst>
          </p:cNvPr>
          <p:cNvSpPr txBox="1"/>
          <p:nvPr/>
        </p:nvSpPr>
        <p:spPr>
          <a:xfrm>
            <a:off x="6523747" y="1593011"/>
            <a:ext cx="5334697" cy="738664"/>
          </a:xfrm>
          <a:prstGeom prst="rect">
            <a:avLst/>
          </a:prstGeom>
          <a:noFill/>
        </p:spPr>
        <p:txBody>
          <a:bodyPr wrap="square" rtlCol="0">
            <a:spAutoFit/>
          </a:bodyPr>
          <a:lstStyle/>
          <a:p>
            <a:pPr algn="ctr"/>
            <a:r>
              <a:rPr lang="en-US" sz="1400" b="1">
                <a:solidFill>
                  <a:schemeClr val="tx1">
                    <a:lumMod val="75000"/>
                    <a:lumOff val="25000"/>
                  </a:schemeClr>
                </a:solidFill>
                <a:latin typeface="+mj-lt"/>
              </a:rPr>
              <a:t>Environmental (5 Variables): </a:t>
            </a:r>
          </a:p>
          <a:p>
            <a:pPr algn="ctr"/>
            <a:r>
              <a:rPr lang="en-US" sz="1400">
                <a:solidFill>
                  <a:schemeClr val="tx1">
                    <a:lumMod val="75000"/>
                    <a:lumOff val="25000"/>
                  </a:schemeClr>
                </a:solidFill>
                <a:latin typeface="+mj-lt"/>
              </a:rPr>
              <a:t>Daytime LST, Nighttime LST, Albedo, % Canopy Cover, </a:t>
            </a:r>
          </a:p>
          <a:p>
            <a:pPr algn="ctr"/>
            <a:r>
              <a:rPr lang="en-US" sz="1400">
                <a:solidFill>
                  <a:schemeClr val="tx1">
                    <a:lumMod val="75000"/>
                    <a:lumOff val="25000"/>
                  </a:schemeClr>
                </a:solidFill>
                <a:latin typeface="+mj-lt"/>
              </a:rPr>
              <a:t>% Impervious Surfaces</a:t>
            </a:r>
          </a:p>
        </p:txBody>
      </p:sp>
      <p:sp>
        <p:nvSpPr>
          <p:cNvPr id="44" name="TextBox 43">
            <a:extLst>
              <a:ext uri="{FF2B5EF4-FFF2-40B4-BE49-F238E27FC236}">
                <a16:creationId xmlns:a16="http://schemas.microsoft.com/office/drawing/2014/main" id="{F21224A4-6BA5-3013-49EC-D88C457EB329}"/>
              </a:ext>
            </a:extLst>
          </p:cNvPr>
          <p:cNvSpPr txBox="1"/>
          <p:nvPr/>
        </p:nvSpPr>
        <p:spPr>
          <a:xfrm>
            <a:off x="6523746" y="2331675"/>
            <a:ext cx="5334697" cy="954107"/>
          </a:xfrm>
          <a:prstGeom prst="rect">
            <a:avLst/>
          </a:prstGeom>
          <a:noFill/>
        </p:spPr>
        <p:txBody>
          <a:bodyPr wrap="square" rtlCol="0">
            <a:spAutoFit/>
          </a:bodyPr>
          <a:lstStyle/>
          <a:p>
            <a:pPr algn="ctr"/>
            <a:r>
              <a:rPr lang="en-US" sz="1400" b="1">
                <a:solidFill>
                  <a:schemeClr val="tx1">
                    <a:lumMod val="75000"/>
                    <a:lumOff val="25000"/>
                  </a:schemeClr>
                </a:solidFill>
                <a:latin typeface="+mj-lt"/>
              </a:rPr>
              <a:t>Socioeconomic (11 Variables): </a:t>
            </a:r>
          </a:p>
          <a:p>
            <a:pPr algn="ctr"/>
            <a:r>
              <a:rPr lang="en-US" sz="1400">
                <a:solidFill>
                  <a:schemeClr val="tx1">
                    <a:lumMod val="75000"/>
                    <a:lumOff val="25000"/>
                  </a:schemeClr>
                </a:solidFill>
                <a:latin typeface="+mj-lt"/>
              </a:rPr>
              <a:t>Total Population, Age, Race, Disability Status, Income Level, Health Insurance Ownership, Car Ownership, English Proficiency, Occupational Status, % Living Alone</a:t>
            </a:r>
          </a:p>
        </p:txBody>
      </p:sp>
      <p:sp>
        <p:nvSpPr>
          <p:cNvPr id="45" name="TextBox 44">
            <a:extLst>
              <a:ext uri="{FF2B5EF4-FFF2-40B4-BE49-F238E27FC236}">
                <a16:creationId xmlns:a16="http://schemas.microsoft.com/office/drawing/2014/main" id="{C8C5F836-0ADF-91B2-5C15-AB22522F3C18}"/>
              </a:ext>
            </a:extLst>
          </p:cNvPr>
          <p:cNvSpPr txBox="1"/>
          <p:nvPr/>
        </p:nvSpPr>
        <p:spPr>
          <a:xfrm>
            <a:off x="8057072" y="3342360"/>
            <a:ext cx="2403894" cy="369332"/>
          </a:xfrm>
          <a:prstGeom prst="rect">
            <a:avLst/>
          </a:prstGeom>
          <a:noFill/>
        </p:spPr>
        <p:txBody>
          <a:bodyPr wrap="square" rtlCol="0">
            <a:spAutoFit/>
          </a:bodyPr>
          <a:lstStyle/>
          <a:p>
            <a:pPr algn="ctr"/>
            <a:r>
              <a:rPr lang="en-US" b="1">
                <a:solidFill>
                  <a:srgbClr val="0070C0"/>
                </a:solidFill>
                <a:latin typeface="+mj-lt"/>
              </a:rPr>
              <a:t>Total: 16 Variables</a:t>
            </a:r>
          </a:p>
        </p:txBody>
      </p:sp>
      <p:sp>
        <p:nvSpPr>
          <p:cNvPr id="46" name="TextBox 45">
            <a:extLst>
              <a:ext uri="{FF2B5EF4-FFF2-40B4-BE49-F238E27FC236}">
                <a16:creationId xmlns:a16="http://schemas.microsoft.com/office/drawing/2014/main" id="{4F22C2B4-3A4A-4326-BD56-57EE2F02B7C7}"/>
              </a:ext>
            </a:extLst>
          </p:cNvPr>
          <p:cNvSpPr txBox="1"/>
          <p:nvPr/>
        </p:nvSpPr>
        <p:spPr>
          <a:xfrm>
            <a:off x="6334458" y="4024446"/>
            <a:ext cx="5708017" cy="523220"/>
          </a:xfrm>
          <a:prstGeom prst="rect">
            <a:avLst/>
          </a:prstGeom>
          <a:noFill/>
        </p:spPr>
        <p:txBody>
          <a:bodyPr wrap="square" rtlCol="0">
            <a:spAutoFit/>
          </a:bodyPr>
          <a:lstStyle/>
          <a:p>
            <a:pPr algn="ctr"/>
            <a:r>
              <a:rPr lang="en-US" sz="1400" b="1">
                <a:solidFill>
                  <a:schemeClr val="tx1">
                    <a:lumMod val="75000"/>
                    <a:lumOff val="25000"/>
                  </a:schemeClr>
                </a:solidFill>
                <a:latin typeface="+mj-lt"/>
              </a:rPr>
              <a:t>PCA Analysis:</a:t>
            </a:r>
          </a:p>
          <a:p>
            <a:pPr algn="ctr"/>
            <a:r>
              <a:rPr lang="en-US" sz="1400">
                <a:solidFill>
                  <a:schemeClr val="tx1">
                    <a:lumMod val="75000"/>
                    <a:lumOff val="25000"/>
                  </a:schemeClr>
                </a:solidFill>
                <a:latin typeface="+mj-lt"/>
              </a:rPr>
              <a:t>Reduce multidimensionality and show most relevant variables  </a:t>
            </a:r>
          </a:p>
        </p:txBody>
      </p:sp>
      <p:sp>
        <p:nvSpPr>
          <p:cNvPr id="47" name="TextBox 46">
            <a:extLst>
              <a:ext uri="{FF2B5EF4-FFF2-40B4-BE49-F238E27FC236}">
                <a16:creationId xmlns:a16="http://schemas.microsoft.com/office/drawing/2014/main" id="{6E510B1C-039B-F92A-97C2-691F215DC0F4}"/>
              </a:ext>
            </a:extLst>
          </p:cNvPr>
          <p:cNvSpPr txBox="1"/>
          <p:nvPr/>
        </p:nvSpPr>
        <p:spPr>
          <a:xfrm>
            <a:off x="7174096" y="4603269"/>
            <a:ext cx="4304788" cy="661720"/>
          </a:xfrm>
          <a:prstGeom prst="rect">
            <a:avLst/>
          </a:prstGeom>
          <a:noFill/>
        </p:spPr>
        <p:txBody>
          <a:bodyPr wrap="square" rtlCol="0">
            <a:spAutoFit/>
          </a:bodyPr>
          <a:lstStyle/>
          <a:p>
            <a:r>
              <a:rPr lang="en-US" sz="2800" b="1">
                <a:solidFill>
                  <a:schemeClr val="tx1">
                    <a:lumMod val="75000"/>
                    <a:lumOff val="25000"/>
                  </a:schemeClr>
                </a:solidFill>
                <a:latin typeface="+mj-lt"/>
              </a:rPr>
              <a:t>4 Principal Components</a:t>
            </a:r>
          </a:p>
          <a:p>
            <a:pPr algn="ctr"/>
            <a:r>
              <a:rPr lang="en-US" sz="900">
                <a:latin typeface="+mj-lt"/>
              </a:rPr>
              <a:t>(See appendix slide) </a:t>
            </a:r>
          </a:p>
        </p:txBody>
      </p:sp>
      <p:grpSp>
        <p:nvGrpSpPr>
          <p:cNvPr id="54" name="Group 53">
            <a:extLst>
              <a:ext uri="{FF2B5EF4-FFF2-40B4-BE49-F238E27FC236}">
                <a16:creationId xmlns:a16="http://schemas.microsoft.com/office/drawing/2014/main" id="{D88561CA-1465-A958-05F4-03464748253D}"/>
              </a:ext>
            </a:extLst>
          </p:cNvPr>
          <p:cNvGrpSpPr/>
          <p:nvPr/>
        </p:nvGrpSpPr>
        <p:grpSpPr>
          <a:xfrm>
            <a:off x="6808914" y="5410748"/>
            <a:ext cx="2104664" cy="1056973"/>
            <a:chOff x="6808914" y="5410748"/>
            <a:chExt cx="2104664" cy="1056973"/>
          </a:xfrm>
          <a:effectLst>
            <a:outerShdw blurRad="50800" dist="38100" dir="5400000" algn="t" rotWithShape="0">
              <a:prstClr val="black">
                <a:alpha val="40000"/>
              </a:prstClr>
            </a:outerShdw>
          </a:effectLst>
        </p:grpSpPr>
        <p:sp>
          <p:nvSpPr>
            <p:cNvPr id="49" name="TextBox 48">
              <a:extLst>
                <a:ext uri="{FF2B5EF4-FFF2-40B4-BE49-F238E27FC236}">
                  <a16:creationId xmlns:a16="http://schemas.microsoft.com/office/drawing/2014/main" id="{54972C2D-DD91-2258-3A70-010A0A19D22D}"/>
                </a:ext>
              </a:extLst>
            </p:cNvPr>
            <p:cNvSpPr txBox="1"/>
            <p:nvPr/>
          </p:nvSpPr>
          <p:spPr>
            <a:xfrm>
              <a:off x="6808914" y="5410748"/>
              <a:ext cx="2104664" cy="830997"/>
            </a:xfrm>
            <a:prstGeom prst="rect">
              <a:avLst/>
            </a:prstGeom>
            <a:ln w="28575">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200">
                  <a:solidFill>
                    <a:srgbClr val="276319"/>
                  </a:solidFill>
                  <a:latin typeface="+mj-lt"/>
                </a:rPr>
                <a:t>Land Cover</a:t>
              </a:r>
            </a:p>
            <a:p>
              <a:pPr algn="ctr"/>
              <a:r>
                <a:rPr lang="en-US" sz="1200">
                  <a:solidFill>
                    <a:srgbClr val="276319"/>
                  </a:solidFill>
                  <a:latin typeface="+mj-lt"/>
                </a:rPr>
                <a:t>Albedo</a:t>
              </a:r>
            </a:p>
            <a:p>
              <a:pPr algn="ctr"/>
              <a:r>
                <a:rPr lang="en-US" sz="1200">
                  <a:solidFill>
                    <a:srgbClr val="276319"/>
                  </a:solidFill>
                  <a:latin typeface="+mj-lt"/>
                </a:rPr>
                <a:t>Population</a:t>
              </a:r>
            </a:p>
            <a:p>
              <a:pPr algn="ctr"/>
              <a:endParaRPr lang="en-US" sz="1200">
                <a:solidFill>
                  <a:srgbClr val="276319"/>
                </a:solidFill>
                <a:latin typeface="+mj-lt"/>
              </a:endParaRPr>
            </a:p>
          </p:txBody>
        </p:sp>
        <p:sp>
          <p:nvSpPr>
            <p:cNvPr id="53" name="Rectangle 52">
              <a:extLst>
                <a:ext uri="{FF2B5EF4-FFF2-40B4-BE49-F238E27FC236}">
                  <a16:creationId xmlns:a16="http://schemas.microsoft.com/office/drawing/2014/main" id="{E2A67E7B-C4C5-C476-0646-77BB6F772FB5}"/>
                </a:ext>
              </a:extLst>
            </p:cNvPr>
            <p:cNvSpPr/>
            <p:nvPr/>
          </p:nvSpPr>
          <p:spPr>
            <a:xfrm>
              <a:off x="6808914" y="6128071"/>
              <a:ext cx="2104664" cy="339650"/>
            </a:xfrm>
            <a:prstGeom prst="rect">
              <a:avLst/>
            </a:prstGeom>
            <a:solidFill>
              <a:srgbClr val="276319"/>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mj-lt"/>
                </a:rPr>
                <a:t>Daytime LST</a:t>
              </a:r>
            </a:p>
          </p:txBody>
        </p:sp>
      </p:grpSp>
      <p:grpSp>
        <p:nvGrpSpPr>
          <p:cNvPr id="56" name="Group 55">
            <a:extLst>
              <a:ext uri="{FF2B5EF4-FFF2-40B4-BE49-F238E27FC236}">
                <a16:creationId xmlns:a16="http://schemas.microsoft.com/office/drawing/2014/main" id="{F9431FB7-BCB4-28EA-FA37-43992AD7B971}"/>
              </a:ext>
            </a:extLst>
          </p:cNvPr>
          <p:cNvGrpSpPr/>
          <p:nvPr/>
        </p:nvGrpSpPr>
        <p:grpSpPr>
          <a:xfrm>
            <a:off x="9683218" y="5410748"/>
            <a:ext cx="2082829" cy="1004854"/>
            <a:chOff x="9683218" y="5410748"/>
            <a:chExt cx="2082829" cy="1004854"/>
          </a:xfrm>
          <a:effectLst>
            <a:outerShdw blurRad="50800" dist="38100" dir="5400000" algn="t" rotWithShape="0">
              <a:prstClr val="black">
                <a:alpha val="40000"/>
              </a:prstClr>
            </a:outerShdw>
          </a:effectLst>
        </p:grpSpPr>
        <p:sp>
          <p:nvSpPr>
            <p:cNvPr id="52" name="TextBox 51">
              <a:extLst>
                <a:ext uri="{FF2B5EF4-FFF2-40B4-BE49-F238E27FC236}">
                  <a16:creationId xmlns:a16="http://schemas.microsoft.com/office/drawing/2014/main" id="{C4C5DCC3-187B-C2F7-4343-2D27837C36B2}"/>
                </a:ext>
              </a:extLst>
            </p:cNvPr>
            <p:cNvSpPr txBox="1"/>
            <p:nvPr/>
          </p:nvSpPr>
          <p:spPr>
            <a:xfrm>
              <a:off x="9683218" y="5410748"/>
              <a:ext cx="2082829" cy="830997"/>
            </a:xfrm>
            <a:prstGeom prst="rect">
              <a:avLst/>
            </a:prstGeom>
            <a:ln w="28575">
              <a:solidFill>
                <a:srgbClr val="8F005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1200">
                <a:solidFill>
                  <a:srgbClr val="8F0052"/>
                </a:solidFill>
                <a:latin typeface="+mj-lt"/>
              </a:endParaRPr>
            </a:p>
            <a:p>
              <a:pPr algn="ctr"/>
              <a:r>
                <a:rPr lang="en-US" sz="1200">
                  <a:solidFill>
                    <a:srgbClr val="8F0052"/>
                  </a:solidFill>
                  <a:latin typeface="+mj-lt"/>
                </a:rPr>
                <a:t>Age (65 and Over)</a:t>
              </a:r>
            </a:p>
            <a:p>
              <a:pPr algn="ctr"/>
              <a:r>
                <a:rPr lang="en-US" sz="1200">
                  <a:solidFill>
                    <a:srgbClr val="8F0052"/>
                  </a:solidFill>
                  <a:latin typeface="+mj-lt"/>
                </a:rPr>
                <a:t>Occupational Status</a:t>
              </a:r>
            </a:p>
            <a:p>
              <a:pPr algn="ctr"/>
              <a:endParaRPr lang="en-US" sz="1200">
                <a:solidFill>
                  <a:srgbClr val="8F0052"/>
                </a:solidFill>
                <a:latin typeface="+mj-lt"/>
              </a:endParaRPr>
            </a:p>
          </p:txBody>
        </p:sp>
        <p:sp>
          <p:nvSpPr>
            <p:cNvPr id="55" name="Rectangle 54">
              <a:extLst>
                <a:ext uri="{FF2B5EF4-FFF2-40B4-BE49-F238E27FC236}">
                  <a16:creationId xmlns:a16="http://schemas.microsoft.com/office/drawing/2014/main" id="{62BF3624-38DF-446B-3233-D511F768717A}"/>
                </a:ext>
              </a:extLst>
            </p:cNvPr>
            <p:cNvSpPr/>
            <p:nvPr/>
          </p:nvSpPr>
          <p:spPr>
            <a:xfrm>
              <a:off x="9683218" y="6128071"/>
              <a:ext cx="2082829" cy="287531"/>
            </a:xfrm>
            <a:prstGeom prst="rect">
              <a:avLst/>
            </a:prstGeom>
            <a:solidFill>
              <a:srgbClr val="8F0052"/>
            </a:solidFill>
            <a:ln w="28575">
              <a:solidFill>
                <a:srgbClr val="8F00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mj-lt"/>
                </a:rPr>
                <a:t>Nighttime LST</a:t>
              </a:r>
            </a:p>
          </p:txBody>
        </p:sp>
      </p:grpSp>
      <p:grpSp>
        <p:nvGrpSpPr>
          <p:cNvPr id="3" name="Group 2">
            <a:extLst>
              <a:ext uri="{FF2B5EF4-FFF2-40B4-BE49-F238E27FC236}">
                <a16:creationId xmlns:a16="http://schemas.microsoft.com/office/drawing/2014/main" id="{A5331220-F873-E970-B2B4-375F6AC86FF9}"/>
              </a:ext>
            </a:extLst>
          </p:cNvPr>
          <p:cNvGrpSpPr/>
          <p:nvPr/>
        </p:nvGrpSpPr>
        <p:grpSpPr>
          <a:xfrm>
            <a:off x="724157" y="5455171"/>
            <a:ext cx="1801211" cy="371060"/>
            <a:chOff x="7236696" y="4918904"/>
            <a:chExt cx="1600860" cy="329788"/>
          </a:xfrm>
        </p:grpSpPr>
        <p:grpSp>
          <p:nvGrpSpPr>
            <p:cNvPr id="4" name="Group 3">
              <a:extLst>
                <a:ext uri="{FF2B5EF4-FFF2-40B4-BE49-F238E27FC236}">
                  <a16:creationId xmlns:a16="http://schemas.microsoft.com/office/drawing/2014/main" id="{9F486D59-355D-BC2A-8937-9147A679B127}"/>
                </a:ext>
              </a:extLst>
            </p:cNvPr>
            <p:cNvGrpSpPr>
              <a:grpSpLocks noChangeAspect="1"/>
            </p:cNvGrpSpPr>
            <p:nvPr/>
          </p:nvGrpSpPr>
          <p:grpSpPr>
            <a:xfrm>
              <a:off x="7320852" y="5130046"/>
              <a:ext cx="1067055" cy="54912"/>
              <a:chOff x="7185908" y="6911390"/>
              <a:chExt cx="1067055" cy="54912"/>
            </a:xfrm>
          </p:grpSpPr>
          <p:sp>
            <p:nvSpPr>
              <p:cNvPr id="13" name="Rectangle 12">
                <a:extLst>
                  <a:ext uri="{FF2B5EF4-FFF2-40B4-BE49-F238E27FC236}">
                    <a16:creationId xmlns:a16="http://schemas.microsoft.com/office/drawing/2014/main" id="{B3BFE1CF-C87C-7528-0E20-36300573879A}"/>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88589DC5-A947-2591-D716-B0CEF8B52FA3}"/>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a:extLst>
                  <a:ext uri="{FF2B5EF4-FFF2-40B4-BE49-F238E27FC236}">
                    <a16:creationId xmlns:a16="http://schemas.microsoft.com/office/drawing/2014/main" id="{C8064009-237E-E58F-3F5E-9C3A91B4DA8F}"/>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4DAC21C2-3FAD-50D6-665D-F8B84530C0C5}"/>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ectangle 16">
                <a:extLst>
                  <a:ext uri="{FF2B5EF4-FFF2-40B4-BE49-F238E27FC236}">
                    <a16:creationId xmlns:a16="http://schemas.microsoft.com/office/drawing/2014/main" id="{8FDEB6CF-01C6-557E-9BB0-F622265C4AD0}"/>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ectangle 17">
                <a:extLst>
                  <a:ext uri="{FF2B5EF4-FFF2-40B4-BE49-F238E27FC236}">
                    <a16:creationId xmlns:a16="http://schemas.microsoft.com/office/drawing/2014/main" id="{499A2344-1451-D9E4-E99A-70CD784DBEC8}"/>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ectangle 18">
                <a:extLst>
                  <a:ext uri="{FF2B5EF4-FFF2-40B4-BE49-F238E27FC236}">
                    <a16:creationId xmlns:a16="http://schemas.microsoft.com/office/drawing/2014/main" id="{B969F89A-855B-F21E-19B4-2E2E7BB6BD56}"/>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6" name="TextBox 5">
              <a:extLst>
                <a:ext uri="{FF2B5EF4-FFF2-40B4-BE49-F238E27FC236}">
                  <a16:creationId xmlns:a16="http://schemas.microsoft.com/office/drawing/2014/main" id="{779C8B8F-6603-0FE8-0792-E8966F4FA456}"/>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7" name="TextBox 6">
              <a:extLst>
                <a:ext uri="{FF2B5EF4-FFF2-40B4-BE49-F238E27FC236}">
                  <a16:creationId xmlns:a16="http://schemas.microsoft.com/office/drawing/2014/main" id="{2C5EC029-6F95-5C61-189A-08CF87E25843}"/>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8" name="TextBox 7">
              <a:extLst>
                <a:ext uri="{FF2B5EF4-FFF2-40B4-BE49-F238E27FC236}">
                  <a16:creationId xmlns:a16="http://schemas.microsoft.com/office/drawing/2014/main" id="{2F097582-63C1-267B-B037-CD95EDD30EFD}"/>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9" name="TextBox 8">
              <a:extLst>
                <a:ext uri="{FF2B5EF4-FFF2-40B4-BE49-F238E27FC236}">
                  <a16:creationId xmlns:a16="http://schemas.microsoft.com/office/drawing/2014/main" id="{EA0220DC-FADF-852F-9B76-1DB508C24BE8}"/>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10" name="TextBox 9">
              <a:extLst>
                <a:ext uri="{FF2B5EF4-FFF2-40B4-BE49-F238E27FC236}">
                  <a16:creationId xmlns:a16="http://schemas.microsoft.com/office/drawing/2014/main" id="{7D809A90-BDAF-6685-1B13-E0DA0E460EBC}"/>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11" name="TextBox 10">
              <a:extLst>
                <a:ext uri="{FF2B5EF4-FFF2-40B4-BE49-F238E27FC236}">
                  <a16:creationId xmlns:a16="http://schemas.microsoft.com/office/drawing/2014/main" id="{34763C10-7C32-5999-FBDB-147768C2AD0A}"/>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12" name="TextBox 11">
              <a:extLst>
                <a:ext uri="{FF2B5EF4-FFF2-40B4-BE49-F238E27FC236}">
                  <a16:creationId xmlns:a16="http://schemas.microsoft.com/office/drawing/2014/main" id="{FFEEA754-4F26-704C-5749-83CA7FED7659}"/>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sp>
        <p:nvSpPr>
          <p:cNvPr id="20" name="TextBox 19">
            <a:extLst>
              <a:ext uri="{FF2B5EF4-FFF2-40B4-BE49-F238E27FC236}">
                <a16:creationId xmlns:a16="http://schemas.microsoft.com/office/drawing/2014/main" id="{6B16BDB0-162B-D1BC-9D84-ADEB1C2AF0FC}"/>
              </a:ext>
            </a:extLst>
          </p:cNvPr>
          <p:cNvSpPr txBox="1"/>
          <p:nvPr/>
        </p:nvSpPr>
        <p:spPr>
          <a:xfrm>
            <a:off x="1426244" y="6442001"/>
            <a:ext cx="5052999" cy="276999"/>
          </a:xfrm>
          <a:prstGeom prst="rect">
            <a:avLst/>
          </a:prstGeom>
          <a:noFill/>
        </p:spPr>
        <p:txBody>
          <a:bodyPr wrap="square" rtlCol="0">
            <a:spAutoFit/>
          </a:bodyPr>
          <a:lstStyle/>
          <a:p>
            <a:r>
              <a:rPr lang="en-US" sz="600" err="1">
                <a:latin typeface="+mj-lt"/>
              </a:rPr>
              <a:t>Basemap</a:t>
            </a:r>
            <a:r>
              <a:rPr lang="en-US" sz="600">
                <a:latin typeface="+mj-lt"/>
              </a:rPr>
              <a:t> credits:  Esri, NASA, TomTom, Garmin, FAO, NOAA, USGS, © OpenStreetMap contributors, and the GIS User Community</a:t>
            </a:r>
          </a:p>
          <a:p>
            <a:endParaRPr lang="en-US" sz="600">
              <a:latin typeface="+mj-lt"/>
            </a:endParaRPr>
          </a:p>
        </p:txBody>
      </p:sp>
      <p:sp>
        <p:nvSpPr>
          <p:cNvPr id="30" name="TextBox 29">
            <a:extLst>
              <a:ext uri="{FF2B5EF4-FFF2-40B4-BE49-F238E27FC236}">
                <a16:creationId xmlns:a16="http://schemas.microsoft.com/office/drawing/2014/main" id="{00B845B2-C0AD-2533-F172-62E8B8E64800}"/>
              </a:ext>
            </a:extLst>
          </p:cNvPr>
          <p:cNvSpPr txBox="1"/>
          <p:nvPr/>
        </p:nvSpPr>
        <p:spPr>
          <a:xfrm>
            <a:off x="22612" y="6594447"/>
            <a:ext cx="106007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chemeClr val="tx1">
                    <a:lumMod val="95000"/>
                    <a:lumOff val="5000"/>
                  </a:schemeClr>
                </a:solidFill>
                <a:latin typeface="Calibri"/>
                <a:ea typeface="Calibri"/>
                <a:cs typeface="Calibri"/>
              </a:rPr>
              <a:t>Map Credits: Theresia Phoa</a:t>
            </a:r>
            <a:endParaRPr lang="en-US">
              <a:solidFill>
                <a:schemeClr val="tx1">
                  <a:lumMod val="95000"/>
                  <a:lumOff val="5000"/>
                </a:schemeClr>
              </a:solidFill>
            </a:endParaRPr>
          </a:p>
        </p:txBody>
      </p:sp>
    </p:spTree>
    <p:extLst>
      <p:ext uri="{BB962C8B-B14F-4D97-AF65-F5344CB8AC3E}">
        <p14:creationId xmlns:p14="http://schemas.microsoft.com/office/powerpoint/2010/main" val="21626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F1510227-EBCD-A13D-F41A-572AB0A06CE3}"/>
              </a:ext>
            </a:extLst>
          </p:cNvPr>
          <p:cNvSpPr/>
          <p:nvPr/>
        </p:nvSpPr>
        <p:spPr>
          <a:xfrm>
            <a:off x="433431" y="4671018"/>
            <a:ext cx="3054932" cy="77096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j-lt"/>
              </a:rPr>
              <a:t>Heat Exposure</a:t>
            </a:r>
          </a:p>
          <a:p>
            <a:pPr algn="ctr"/>
            <a:r>
              <a:rPr lang="en-US">
                <a:latin typeface="+mj-lt"/>
              </a:rPr>
              <a:t>(PC Analysis)</a:t>
            </a:r>
          </a:p>
        </p:txBody>
      </p:sp>
      <p:sp>
        <p:nvSpPr>
          <p:cNvPr id="13" name="Rounded Rectangle 12">
            <a:extLst>
              <a:ext uri="{FF2B5EF4-FFF2-40B4-BE49-F238E27FC236}">
                <a16:creationId xmlns:a16="http://schemas.microsoft.com/office/drawing/2014/main" id="{3EDE127E-463D-FD96-0B4C-1525C735B834}"/>
              </a:ext>
            </a:extLst>
          </p:cNvPr>
          <p:cNvSpPr/>
          <p:nvPr/>
        </p:nvSpPr>
        <p:spPr>
          <a:xfrm>
            <a:off x="433431" y="3119137"/>
            <a:ext cx="3054932" cy="77096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j-lt"/>
              </a:rPr>
              <a:t>Heat Vulnerability</a:t>
            </a:r>
          </a:p>
          <a:p>
            <a:pPr algn="ctr"/>
            <a:r>
              <a:rPr lang="en-US">
                <a:latin typeface="+mj-lt"/>
              </a:rPr>
              <a:t>(ArcGIS </a:t>
            </a:r>
            <a:r>
              <a:rPr lang="en-US" err="1">
                <a:latin typeface="+mj-lt"/>
              </a:rPr>
              <a:t>ModelBuilder</a:t>
            </a:r>
            <a:r>
              <a:rPr lang="en-US">
                <a:latin typeface="+mj-lt"/>
              </a:rPr>
              <a:t>)</a:t>
            </a:r>
          </a:p>
        </p:txBody>
      </p:sp>
      <p:sp>
        <p:nvSpPr>
          <p:cNvPr id="12" name="Rounded Rectangle 11">
            <a:extLst>
              <a:ext uri="{FF2B5EF4-FFF2-40B4-BE49-F238E27FC236}">
                <a16:creationId xmlns:a16="http://schemas.microsoft.com/office/drawing/2014/main" id="{83F2AAE7-A3FE-C867-DBA5-393B83FF69A5}"/>
              </a:ext>
            </a:extLst>
          </p:cNvPr>
          <p:cNvSpPr/>
          <p:nvPr/>
        </p:nvSpPr>
        <p:spPr>
          <a:xfrm>
            <a:off x="433431" y="1499349"/>
            <a:ext cx="3054932" cy="770964"/>
          </a:xfrm>
          <a:prstGeom prst="roundRect">
            <a:avLst/>
          </a:prstGeom>
          <a:solidFill>
            <a:srgbClr val="AA22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Cooling Capacity Index</a:t>
            </a:r>
          </a:p>
        </p:txBody>
      </p:sp>
      <p:sp>
        <p:nvSpPr>
          <p:cNvPr id="7" name="Title 6">
            <a:extLst>
              <a:ext uri="{FF2B5EF4-FFF2-40B4-BE49-F238E27FC236}">
                <a16:creationId xmlns:a16="http://schemas.microsoft.com/office/drawing/2014/main" id="{C9918AE1-2CC4-19C3-480E-EF0D7F9A47CE}"/>
              </a:ext>
            </a:extLst>
          </p:cNvPr>
          <p:cNvSpPr>
            <a:spLocks noGrp="1"/>
          </p:cNvSpPr>
          <p:nvPr>
            <p:ph type="title"/>
          </p:nvPr>
        </p:nvSpPr>
        <p:spPr/>
        <p:txBody>
          <a:bodyPr>
            <a:normAutofit fontScale="90000"/>
          </a:bodyPr>
          <a:lstStyle/>
          <a:p>
            <a:pPr algn="ctr"/>
            <a:r>
              <a:rPr lang="en-US"/>
              <a:t>Determining Priority Areas</a:t>
            </a:r>
          </a:p>
        </p:txBody>
      </p:sp>
      <p:sp>
        <p:nvSpPr>
          <p:cNvPr id="6" name="Rounded Rectangle 5">
            <a:extLst>
              <a:ext uri="{FF2B5EF4-FFF2-40B4-BE49-F238E27FC236}">
                <a16:creationId xmlns:a16="http://schemas.microsoft.com/office/drawing/2014/main" id="{FC22774B-9EEB-F5E4-610B-DA9AE72D2383}"/>
              </a:ext>
            </a:extLst>
          </p:cNvPr>
          <p:cNvSpPr/>
          <p:nvPr/>
        </p:nvSpPr>
        <p:spPr>
          <a:xfrm>
            <a:off x="8780823" y="2787037"/>
            <a:ext cx="2977745" cy="1426375"/>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Cumulative Heat Vulnerability Index</a:t>
            </a:r>
          </a:p>
          <a:p>
            <a:pPr algn="ctr"/>
            <a:r>
              <a:rPr lang="en-US">
                <a:latin typeface="+mj-lt"/>
              </a:rPr>
              <a:t>(Heat Mitigation Priority)</a:t>
            </a:r>
          </a:p>
        </p:txBody>
      </p:sp>
      <p:cxnSp>
        <p:nvCxnSpPr>
          <p:cNvPr id="18" name="Straight Connector 17">
            <a:extLst>
              <a:ext uri="{FF2B5EF4-FFF2-40B4-BE49-F238E27FC236}">
                <a16:creationId xmlns:a16="http://schemas.microsoft.com/office/drawing/2014/main" id="{FC6CEAD5-3DC2-7DC1-1C5D-88EC0DC71CAB}"/>
              </a:ext>
            </a:extLst>
          </p:cNvPr>
          <p:cNvCxnSpPr>
            <a:stCxn id="12" idx="3"/>
            <a:endCxn id="16" idx="1"/>
          </p:cNvCxnSpPr>
          <p:nvPr/>
        </p:nvCxnSpPr>
        <p:spPr>
          <a:xfrm>
            <a:off x="3488363" y="1884831"/>
            <a:ext cx="997685" cy="161978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BE9DC0-B7E5-0154-280F-4F75F8334240}"/>
              </a:ext>
            </a:extLst>
          </p:cNvPr>
          <p:cNvCxnSpPr>
            <a:stCxn id="13" idx="3"/>
            <a:endCxn id="16" idx="1"/>
          </p:cNvCxnSpPr>
          <p:nvPr/>
        </p:nvCxnSpPr>
        <p:spPr>
          <a:xfrm>
            <a:off x="3488363" y="3504619"/>
            <a:ext cx="99768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781EC2-B134-5DBC-2AF7-7037E581B54C}"/>
              </a:ext>
            </a:extLst>
          </p:cNvPr>
          <p:cNvCxnSpPr>
            <a:stCxn id="14" idx="3"/>
            <a:endCxn id="16" idx="1"/>
          </p:cNvCxnSpPr>
          <p:nvPr/>
        </p:nvCxnSpPr>
        <p:spPr>
          <a:xfrm flipV="1">
            <a:off x="3488363" y="3504619"/>
            <a:ext cx="997685" cy="155188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2FC2DA-8825-B927-3AD9-343D4B65C090}"/>
              </a:ext>
            </a:extLst>
          </p:cNvPr>
          <p:cNvCxnSpPr>
            <a:cxnSpLocks/>
            <a:stCxn id="16" idx="3"/>
            <a:endCxn id="6" idx="1"/>
          </p:cNvCxnSpPr>
          <p:nvPr/>
        </p:nvCxnSpPr>
        <p:spPr>
          <a:xfrm flipV="1">
            <a:off x="6870660" y="3500225"/>
            <a:ext cx="1910163" cy="4394"/>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6B31846-2D6B-505E-2498-E53D9BEE32E4}"/>
              </a:ext>
            </a:extLst>
          </p:cNvPr>
          <p:cNvSpPr>
            <a:spLocks/>
          </p:cNvSpPr>
          <p:nvPr/>
        </p:nvSpPr>
        <p:spPr>
          <a:xfrm>
            <a:off x="4486049" y="4773330"/>
            <a:ext cx="7200022" cy="1510468"/>
          </a:xfrm>
          <a:prstGeom prst="rect">
            <a:avLst/>
          </a:prstGeom>
          <a:solidFill>
            <a:srgbClr val="EAE3CE"/>
          </a:solid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1E10617-C85C-463A-C498-52B2E8C63EF9}"/>
              </a:ext>
            </a:extLst>
          </p:cNvPr>
          <p:cNvSpPr txBox="1"/>
          <p:nvPr/>
        </p:nvSpPr>
        <p:spPr>
          <a:xfrm>
            <a:off x="6981600" y="3094928"/>
            <a:ext cx="1688283" cy="338554"/>
          </a:xfrm>
          <a:prstGeom prst="rect">
            <a:avLst/>
          </a:prstGeom>
          <a:noFill/>
        </p:spPr>
        <p:txBody>
          <a:bodyPr wrap="none" rtlCol="0">
            <a:spAutoFit/>
          </a:bodyPr>
          <a:lstStyle/>
          <a:p>
            <a:r>
              <a:rPr lang="en-US" sz="1600">
                <a:latin typeface="+mj-lt"/>
              </a:rPr>
              <a:t>Reid et al. 2009</a:t>
            </a:r>
          </a:p>
        </p:txBody>
      </p:sp>
      <p:sp>
        <p:nvSpPr>
          <p:cNvPr id="45" name="TextBox 44">
            <a:extLst>
              <a:ext uri="{FF2B5EF4-FFF2-40B4-BE49-F238E27FC236}">
                <a16:creationId xmlns:a16="http://schemas.microsoft.com/office/drawing/2014/main" id="{8F3C0A7E-D72E-009F-A456-ECE676124121}"/>
              </a:ext>
            </a:extLst>
          </p:cNvPr>
          <p:cNvSpPr txBox="1"/>
          <p:nvPr/>
        </p:nvSpPr>
        <p:spPr>
          <a:xfrm>
            <a:off x="4606614" y="5205398"/>
            <a:ext cx="2352234" cy="646331"/>
          </a:xfrm>
          <a:prstGeom prst="rect">
            <a:avLst/>
          </a:prstGeom>
          <a:noFill/>
        </p:spPr>
        <p:txBody>
          <a:bodyPr wrap="square" rtlCol="0">
            <a:spAutoFit/>
          </a:bodyPr>
          <a:lstStyle/>
          <a:p>
            <a:pPr algn="ctr"/>
            <a:r>
              <a:rPr lang="en-US">
                <a:latin typeface="+mj-lt"/>
              </a:rPr>
              <a:t>Standardize </a:t>
            </a:r>
          </a:p>
          <a:p>
            <a:pPr algn="ctr"/>
            <a:r>
              <a:rPr lang="en-US">
                <a:latin typeface="+mj-lt"/>
              </a:rPr>
              <a:t>Original Scoring</a:t>
            </a:r>
          </a:p>
        </p:txBody>
      </p:sp>
      <p:sp>
        <p:nvSpPr>
          <p:cNvPr id="47" name="TextBox 46">
            <a:extLst>
              <a:ext uri="{FF2B5EF4-FFF2-40B4-BE49-F238E27FC236}">
                <a16:creationId xmlns:a16="http://schemas.microsoft.com/office/drawing/2014/main" id="{6FCDA7F3-E738-08ED-784E-58B01DAA14A5}"/>
              </a:ext>
            </a:extLst>
          </p:cNvPr>
          <p:cNvSpPr txBox="1"/>
          <p:nvPr/>
        </p:nvSpPr>
        <p:spPr>
          <a:xfrm>
            <a:off x="9765415" y="5205397"/>
            <a:ext cx="1817929" cy="646331"/>
          </a:xfrm>
          <a:prstGeom prst="rect">
            <a:avLst/>
          </a:prstGeom>
          <a:noFill/>
        </p:spPr>
        <p:txBody>
          <a:bodyPr wrap="square" rtlCol="0">
            <a:spAutoFit/>
          </a:bodyPr>
          <a:lstStyle/>
          <a:p>
            <a:pPr algn="ctr"/>
            <a:r>
              <a:rPr lang="en-US">
                <a:latin typeface="+mj-lt"/>
              </a:rPr>
              <a:t>Sum of New Scoring</a:t>
            </a:r>
          </a:p>
        </p:txBody>
      </p:sp>
      <p:grpSp>
        <p:nvGrpSpPr>
          <p:cNvPr id="57" name="Group 56">
            <a:extLst>
              <a:ext uri="{FF2B5EF4-FFF2-40B4-BE49-F238E27FC236}">
                <a16:creationId xmlns:a16="http://schemas.microsoft.com/office/drawing/2014/main" id="{3FE00B10-9133-CC23-97DD-95B97CC62293}"/>
              </a:ext>
            </a:extLst>
          </p:cNvPr>
          <p:cNvGrpSpPr/>
          <p:nvPr/>
        </p:nvGrpSpPr>
        <p:grpSpPr>
          <a:xfrm>
            <a:off x="7188521" y="5097799"/>
            <a:ext cx="2207754" cy="933243"/>
            <a:chOff x="7289718" y="5118816"/>
            <a:chExt cx="2207754" cy="933243"/>
          </a:xfrm>
        </p:grpSpPr>
        <p:sp>
          <p:nvSpPr>
            <p:cNvPr id="46" name="TextBox 45">
              <a:extLst>
                <a:ext uri="{FF2B5EF4-FFF2-40B4-BE49-F238E27FC236}">
                  <a16:creationId xmlns:a16="http://schemas.microsoft.com/office/drawing/2014/main" id="{43B756DB-BAB5-3C2B-38FC-9949B41F497E}"/>
                </a:ext>
              </a:extLst>
            </p:cNvPr>
            <p:cNvSpPr txBox="1"/>
            <p:nvPr/>
          </p:nvSpPr>
          <p:spPr>
            <a:xfrm>
              <a:off x="7289718" y="5118816"/>
              <a:ext cx="2207754" cy="646331"/>
            </a:xfrm>
            <a:prstGeom prst="rect">
              <a:avLst/>
            </a:prstGeom>
            <a:noFill/>
          </p:spPr>
          <p:txBody>
            <a:bodyPr wrap="square" rtlCol="0">
              <a:spAutoFit/>
            </a:bodyPr>
            <a:lstStyle/>
            <a:p>
              <a:pPr algn="ctr"/>
              <a:r>
                <a:rPr lang="en-US">
                  <a:latin typeface="+mj-lt"/>
                </a:rPr>
                <a:t>Classify based on Range of Z-Score</a:t>
              </a:r>
            </a:p>
          </p:txBody>
        </p:sp>
        <p:sp>
          <p:nvSpPr>
            <p:cNvPr id="49" name="TextBox 48">
              <a:extLst>
                <a:ext uri="{FF2B5EF4-FFF2-40B4-BE49-F238E27FC236}">
                  <a16:creationId xmlns:a16="http://schemas.microsoft.com/office/drawing/2014/main" id="{0F490D64-92DE-8F33-8DDF-00B1164DD13F}"/>
                </a:ext>
              </a:extLst>
            </p:cNvPr>
            <p:cNvSpPr txBox="1"/>
            <p:nvPr/>
          </p:nvSpPr>
          <p:spPr>
            <a:xfrm>
              <a:off x="7675934" y="5775060"/>
              <a:ext cx="1364476" cy="276999"/>
            </a:xfrm>
            <a:prstGeom prst="rect">
              <a:avLst/>
            </a:prstGeom>
            <a:noFill/>
          </p:spPr>
          <p:txBody>
            <a:bodyPr wrap="none" rtlCol="0">
              <a:spAutoFit/>
            </a:bodyPr>
            <a:lstStyle/>
            <a:p>
              <a:r>
                <a:rPr lang="en-US" sz="1200" b="1">
                  <a:latin typeface="+mj-lt"/>
                </a:rPr>
                <a:t>&lt; -2, -1, 0, 1, &gt; 2</a:t>
              </a:r>
            </a:p>
          </p:txBody>
        </p:sp>
      </p:grpSp>
      <p:cxnSp>
        <p:nvCxnSpPr>
          <p:cNvPr id="51" name="Straight Arrow Connector 50">
            <a:extLst>
              <a:ext uri="{FF2B5EF4-FFF2-40B4-BE49-F238E27FC236}">
                <a16:creationId xmlns:a16="http://schemas.microsoft.com/office/drawing/2014/main" id="{AF3014F5-3A1C-EF2D-F395-1E4D74AFA78A}"/>
              </a:ext>
            </a:extLst>
          </p:cNvPr>
          <p:cNvCxnSpPr>
            <a:cxnSpLocks/>
          </p:cNvCxnSpPr>
          <p:nvPr/>
        </p:nvCxnSpPr>
        <p:spPr>
          <a:xfrm>
            <a:off x="6802377" y="5479629"/>
            <a:ext cx="312941"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6115A00-50C6-01A6-2897-5065926FB5A7}"/>
              </a:ext>
            </a:extLst>
          </p:cNvPr>
          <p:cNvCxnSpPr>
            <a:cxnSpLocks/>
          </p:cNvCxnSpPr>
          <p:nvPr/>
        </p:nvCxnSpPr>
        <p:spPr>
          <a:xfrm>
            <a:off x="9497472" y="5433423"/>
            <a:ext cx="312941"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5B8B5E4-2E05-DF42-138D-2B6258D78B8B}"/>
              </a:ext>
            </a:extLst>
          </p:cNvPr>
          <p:cNvCxnSpPr/>
          <p:nvPr/>
        </p:nvCxnSpPr>
        <p:spPr>
          <a:xfrm>
            <a:off x="7825741" y="3500224"/>
            <a:ext cx="0" cy="1170794"/>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9" name="Graphic 58" descr="Bar chart with solid fill">
            <a:extLst>
              <a:ext uri="{FF2B5EF4-FFF2-40B4-BE49-F238E27FC236}">
                <a16:creationId xmlns:a16="http://schemas.microsoft.com/office/drawing/2014/main" id="{58E542E7-1EDE-B7C3-FC96-7CBE1C828A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1835" y="1937051"/>
            <a:ext cx="914400" cy="914400"/>
          </a:xfrm>
          <a:prstGeom prst="rect">
            <a:avLst/>
          </a:prstGeom>
        </p:spPr>
      </p:pic>
      <p:grpSp>
        <p:nvGrpSpPr>
          <p:cNvPr id="68" name="Group 67">
            <a:extLst>
              <a:ext uri="{FF2B5EF4-FFF2-40B4-BE49-F238E27FC236}">
                <a16:creationId xmlns:a16="http://schemas.microsoft.com/office/drawing/2014/main" id="{62441108-B9E5-F6F0-E0B8-B2C2C69FAAC4}"/>
              </a:ext>
            </a:extLst>
          </p:cNvPr>
          <p:cNvGrpSpPr/>
          <p:nvPr/>
        </p:nvGrpSpPr>
        <p:grpSpPr>
          <a:xfrm>
            <a:off x="9759979" y="1754203"/>
            <a:ext cx="1010426" cy="963183"/>
            <a:chOff x="9759979" y="1754203"/>
            <a:chExt cx="1010426" cy="963183"/>
          </a:xfrm>
        </p:grpSpPr>
        <p:pic>
          <p:nvPicPr>
            <p:cNvPr id="65" name="Graphic 64" descr="Thermometer with solid fill">
              <a:extLst>
                <a:ext uri="{FF2B5EF4-FFF2-40B4-BE49-F238E27FC236}">
                  <a16:creationId xmlns:a16="http://schemas.microsoft.com/office/drawing/2014/main" id="{9D95E112-2009-B8CC-A91D-35F8785608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9979" y="1802986"/>
              <a:ext cx="914400" cy="914400"/>
            </a:xfrm>
            <a:prstGeom prst="rect">
              <a:avLst/>
            </a:prstGeom>
          </p:spPr>
        </p:pic>
        <p:pic>
          <p:nvPicPr>
            <p:cNvPr id="67" name="Graphic 66" descr="Exclamation mark with solid fill">
              <a:extLst>
                <a:ext uri="{FF2B5EF4-FFF2-40B4-BE49-F238E27FC236}">
                  <a16:creationId xmlns:a16="http://schemas.microsoft.com/office/drawing/2014/main" id="{6874993B-E6E9-E707-0669-10427C739F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19330" y="1754203"/>
              <a:ext cx="551075" cy="551075"/>
            </a:xfrm>
            <a:prstGeom prst="rect">
              <a:avLst/>
            </a:prstGeom>
          </p:spPr>
        </p:pic>
      </p:grpSp>
      <p:sp>
        <p:nvSpPr>
          <p:cNvPr id="16" name="Rounded Rectangle 15">
            <a:extLst>
              <a:ext uri="{FF2B5EF4-FFF2-40B4-BE49-F238E27FC236}">
                <a16:creationId xmlns:a16="http://schemas.microsoft.com/office/drawing/2014/main" id="{A88B5EE2-8FFA-8037-50EB-81FB11937A08}"/>
              </a:ext>
            </a:extLst>
          </p:cNvPr>
          <p:cNvSpPr/>
          <p:nvPr/>
        </p:nvSpPr>
        <p:spPr>
          <a:xfrm>
            <a:off x="4486048" y="2940307"/>
            <a:ext cx="2384612" cy="11286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Zonal Statistics to Census Tracts</a:t>
            </a:r>
          </a:p>
        </p:txBody>
      </p:sp>
    </p:spTree>
    <p:extLst>
      <p:ext uri="{BB962C8B-B14F-4D97-AF65-F5344CB8AC3E}">
        <p14:creationId xmlns:p14="http://schemas.microsoft.com/office/powerpoint/2010/main" val="2385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0BAB-8100-D218-4645-9DA963B42853}"/>
              </a:ext>
            </a:extLst>
          </p:cNvPr>
          <p:cNvSpPr>
            <a:spLocks noGrp="1"/>
          </p:cNvSpPr>
          <p:nvPr>
            <p:ph type="title"/>
          </p:nvPr>
        </p:nvSpPr>
        <p:spPr/>
        <p:txBody>
          <a:bodyPr/>
          <a:lstStyle/>
          <a:p>
            <a:r>
              <a:rPr lang="en-US"/>
              <a:t>Heat Mitigation Priority (1/3)</a:t>
            </a:r>
          </a:p>
        </p:txBody>
      </p:sp>
      <p:pic>
        <p:nvPicPr>
          <p:cNvPr id="5" name="Content Placeholder 4">
            <a:extLst>
              <a:ext uri="{FF2B5EF4-FFF2-40B4-BE49-F238E27FC236}">
                <a16:creationId xmlns:a16="http://schemas.microsoft.com/office/drawing/2014/main" id="{E4BEA493-69D6-FB81-D135-1EEF1703F860}"/>
              </a:ext>
            </a:extLst>
          </p:cNvPr>
          <p:cNvPicPr>
            <a:picLocks noGrp="1" noRot="1" noChangeAspect="1" noMove="1" noResize="1" noEditPoints="1" noAdjustHandles="1" noChangeArrowheads="1" noChangeShapeType="1" noCrop="1"/>
          </p:cNvPicPr>
          <p:nvPr>
            <p:ph sz="quarter" idx="10"/>
          </p:nvPr>
        </p:nvPicPr>
        <p:blipFill>
          <a:blip r:embed="rId3">
            <a:extLst>
              <a:ext uri="{28A0092B-C50C-407E-A947-70E740481C1C}">
                <a14:useLocalDpi xmlns:a14="http://schemas.microsoft.com/office/drawing/2010/main" val="0"/>
              </a:ext>
            </a:extLst>
          </a:blip>
          <a:stretch>
            <a:fillRect/>
          </a:stretch>
        </p:blipFill>
        <p:spPr>
          <a:xfrm>
            <a:off x="562439" y="1441977"/>
            <a:ext cx="5915576" cy="5018088"/>
          </a:xfrm>
          <a:ln>
            <a:noFill/>
          </a:ln>
        </p:spPr>
      </p:pic>
      <p:grpSp>
        <p:nvGrpSpPr>
          <p:cNvPr id="17" name="Group 16">
            <a:extLst>
              <a:ext uri="{FF2B5EF4-FFF2-40B4-BE49-F238E27FC236}">
                <a16:creationId xmlns:a16="http://schemas.microsoft.com/office/drawing/2014/main" id="{A04CB8A5-BC3E-BCE8-B1D2-928DC7278395}"/>
              </a:ext>
            </a:extLst>
          </p:cNvPr>
          <p:cNvGrpSpPr/>
          <p:nvPr/>
        </p:nvGrpSpPr>
        <p:grpSpPr>
          <a:xfrm>
            <a:off x="4725354" y="1893981"/>
            <a:ext cx="1968310" cy="1177966"/>
            <a:chOff x="4767720" y="1633151"/>
            <a:chExt cx="2100274" cy="1256942"/>
          </a:xfrm>
        </p:grpSpPr>
        <p:sp>
          <p:nvSpPr>
            <p:cNvPr id="7" name="TextBox 6">
              <a:extLst>
                <a:ext uri="{FF2B5EF4-FFF2-40B4-BE49-F238E27FC236}">
                  <a16:creationId xmlns:a16="http://schemas.microsoft.com/office/drawing/2014/main" id="{202482F5-19C6-1369-987E-B4365D70744D}"/>
                </a:ext>
              </a:extLst>
            </p:cNvPr>
            <p:cNvSpPr txBox="1"/>
            <p:nvPr/>
          </p:nvSpPr>
          <p:spPr>
            <a:xfrm>
              <a:off x="4767720" y="1633151"/>
              <a:ext cx="2100274" cy="276999"/>
            </a:xfrm>
            <a:prstGeom prst="rect">
              <a:avLst/>
            </a:prstGeom>
            <a:noFill/>
          </p:spPr>
          <p:txBody>
            <a:bodyPr wrap="square" rtlCol="0">
              <a:spAutoFit/>
            </a:bodyPr>
            <a:lstStyle/>
            <a:p>
              <a:pPr algn="ctr"/>
              <a:r>
                <a:rPr lang="en-US" sz="1200" b="1">
                  <a:latin typeface="+mj-lt"/>
                </a:rPr>
                <a:t>Heat Mitigation Priority</a:t>
              </a:r>
            </a:p>
          </p:txBody>
        </p:sp>
        <p:grpSp>
          <p:nvGrpSpPr>
            <p:cNvPr id="16" name="Group 15">
              <a:extLst>
                <a:ext uri="{FF2B5EF4-FFF2-40B4-BE49-F238E27FC236}">
                  <a16:creationId xmlns:a16="http://schemas.microsoft.com/office/drawing/2014/main" id="{F3E8BF5C-28CE-B713-24B1-1FCB406D9E77}"/>
                </a:ext>
              </a:extLst>
            </p:cNvPr>
            <p:cNvGrpSpPr/>
            <p:nvPr/>
          </p:nvGrpSpPr>
          <p:grpSpPr>
            <a:xfrm>
              <a:off x="5019668" y="2064509"/>
              <a:ext cx="625101" cy="793360"/>
              <a:chOff x="5193603" y="2237510"/>
              <a:chExt cx="625101" cy="793360"/>
            </a:xfrm>
          </p:grpSpPr>
          <p:sp>
            <p:nvSpPr>
              <p:cNvPr id="13" name="Rectangle 12">
                <a:extLst>
                  <a:ext uri="{FF2B5EF4-FFF2-40B4-BE49-F238E27FC236}">
                    <a16:creationId xmlns:a16="http://schemas.microsoft.com/office/drawing/2014/main" id="{1C385C8B-0A3E-B905-CE39-10E3F0766C02}"/>
                  </a:ext>
                </a:extLst>
              </p:cNvPr>
              <p:cNvSpPr/>
              <p:nvPr/>
            </p:nvSpPr>
            <p:spPr>
              <a:xfrm>
                <a:off x="5194169" y="2766080"/>
                <a:ext cx="624535" cy="264790"/>
              </a:xfrm>
              <a:prstGeom prst="rect">
                <a:avLst/>
              </a:prstGeom>
              <a:solidFill>
                <a:srgbClr val="FFF7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Rectangle 13">
                <a:extLst>
                  <a:ext uri="{FF2B5EF4-FFF2-40B4-BE49-F238E27FC236}">
                    <a16:creationId xmlns:a16="http://schemas.microsoft.com/office/drawing/2014/main" id="{09376E5B-5D49-BE05-C8B4-F7E184361E35}"/>
                  </a:ext>
                </a:extLst>
              </p:cNvPr>
              <p:cNvSpPr/>
              <p:nvPr/>
            </p:nvSpPr>
            <p:spPr>
              <a:xfrm>
                <a:off x="5194169" y="2501290"/>
                <a:ext cx="624535" cy="264790"/>
              </a:xfrm>
              <a:prstGeom prst="rect">
                <a:avLst/>
              </a:prstGeom>
              <a:solidFill>
                <a:srgbClr val="66AA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Rectangle 14">
                <a:extLst>
                  <a:ext uri="{FF2B5EF4-FFF2-40B4-BE49-F238E27FC236}">
                    <a16:creationId xmlns:a16="http://schemas.microsoft.com/office/drawing/2014/main" id="{4343FE96-21B4-072B-BC66-D19C2422C29B}"/>
                  </a:ext>
                </a:extLst>
              </p:cNvPr>
              <p:cNvSpPr/>
              <p:nvPr/>
            </p:nvSpPr>
            <p:spPr>
              <a:xfrm>
                <a:off x="5193603" y="2237510"/>
                <a:ext cx="624534" cy="264790"/>
              </a:xfrm>
              <a:prstGeom prst="rect">
                <a:avLst/>
              </a:prstGeom>
              <a:solidFill>
                <a:srgbClr val="8200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sp>
          <p:nvSpPr>
            <p:cNvPr id="10" name="TextBox 9">
              <a:extLst>
                <a:ext uri="{FF2B5EF4-FFF2-40B4-BE49-F238E27FC236}">
                  <a16:creationId xmlns:a16="http://schemas.microsoft.com/office/drawing/2014/main" id="{7006A825-2584-3C6C-4711-1F6E4221D721}"/>
                </a:ext>
              </a:extLst>
            </p:cNvPr>
            <p:cNvSpPr txBox="1"/>
            <p:nvPr/>
          </p:nvSpPr>
          <p:spPr>
            <a:xfrm>
              <a:off x="5716390" y="2613094"/>
              <a:ext cx="484428" cy="276999"/>
            </a:xfrm>
            <a:prstGeom prst="rect">
              <a:avLst/>
            </a:prstGeom>
            <a:noFill/>
          </p:spPr>
          <p:txBody>
            <a:bodyPr wrap="none" rtlCol="0">
              <a:spAutoFit/>
            </a:bodyPr>
            <a:lstStyle/>
            <a:p>
              <a:r>
                <a:rPr lang="en-US" sz="1200">
                  <a:latin typeface="+mj-lt"/>
                </a:rPr>
                <a:t>Low</a:t>
              </a:r>
              <a:endParaRPr lang="en-US" sz="1400">
                <a:latin typeface="+mj-lt"/>
              </a:endParaRPr>
            </a:p>
          </p:txBody>
        </p:sp>
        <p:sp>
          <p:nvSpPr>
            <p:cNvPr id="11" name="TextBox 10">
              <a:extLst>
                <a:ext uri="{FF2B5EF4-FFF2-40B4-BE49-F238E27FC236}">
                  <a16:creationId xmlns:a16="http://schemas.microsoft.com/office/drawing/2014/main" id="{3948CB53-F6AB-F69E-EABB-CBA68176C0C2}"/>
                </a:ext>
              </a:extLst>
            </p:cNvPr>
            <p:cNvSpPr txBox="1"/>
            <p:nvPr/>
          </p:nvSpPr>
          <p:spPr>
            <a:xfrm>
              <a:off x="5698757" y="2328289"/>
              <a:ext cx="798617" cy="276999"/>
            </a:xfrm>
            <a:prstGeom prst="rect">
              <a:avLst/>
            </a:prstGeom>
            <a:noFill/>
          </p:spPr>
          <p:txBody>
            <a:bodyPr wrap="none" rtlCol="0">
              <a:spAutoFit/>
            </a:bodyPr>
            <a:lstStyle/>
            <a:p>
              <a:r>
                <a:rPr lang="en-US" sz="1200">
                  <a:latin typeface="+mj-lt"/>
                </a:rPr>
                <a:t>Medium</a:t>
              </a:r>
              <a:endParaRPr lang="en-US" sz="1400">
                <a:latin typeface="+mj-lt"/>
              </a:endParaRPr>
            </a:p>
          </p:txBody>
        </p:sp>
        <p:sp>
          <p:nvSpPr>
            <p:cNvPr id="12" name="TextBox 11">
              <a:extLst>
                <a:ext uri="{FF2B5EF4-FFF2-40B4-BE49-F238E27FC236}">
                  <a16:creationId xmlns:a16="http://schemas.microsoft.com/office/drawing/2014/main" id="{6A240723-8EAC-D229-92CF-49A797AABF25}"/>
                </a:ext>
              </a:extLst>
            </p:cNvPr>
            <p:cNvSpPr txBox="1"/>
            <p:nvPr/>
          </p:nvSpPr>
          <p:spPr>
            <a:xfrm>
              <a:off x="5698757" y="2043484"/>
              <a:ext cx="519694" cy="276999"/>
            </a:xfrm>
            <a:prstGeom prst="rect">
              <a:avLst/>
            </a:prstGeom>
            <a:noFill/>
          </p:spPr>
          <p:txBody>
            <a:bodyPr wrap="none" rtlCol="0">
              <a:spAutoFit/>
            </a:bodyPr>
            <a:lstStyle/>
            <a:p>
              <a:r>
                <a:rPr lang="en-US" sz="1200">
                  <a:latin typeface="+mj-lt"/>
                </a:rPr>
                <a:t>High</a:t>
              </a:r>
              <a:endParaRPr lang="en-US" sz="1400">
                <a:latin typeface="+mj-lt"/>
              </a:endParaRPr>
            </a:p>
          </p:txBody>
        </p:sp>
      </p:grpSp>
      <p:sp>
        <p:nvSpPr>
          <p:cNvPr id="18" name="Rectangle 17">
            <a:extLst>
              <a:ext uri="{FF2B5EF4-FFF2-40B4-BE49-F238E27FC236}">
                <a16:creationId xmlns:a16="http://schemas.microsoft.com/office/drawing/2014/main" id="{2F92019F-A765-7A5A-E588-31F21C87DAFA}"/>
              </a:ext>
            </a:extLst>
          </p:cNvPr>
          <p:cNvSpPr/>
          <p:nvPr/>
        </p:nvSpPr>
        <p:spPr>
          <a:xfrm>
            <a:off x="1237223" y="1317902"/>
            <a:ext cx="1519229" cy="15968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88A39A8-2081-2BB1-696D-0D2F56E8C6A3}"/>
              </a:ext>
            </a:extLst>
          </p:cNvPr>
          <p:cNvPicPr>
            <a:picLocks noChangeAspect="1"/>
          </p:cNvPicPr>
          <p:nvPr/>
        </p:nvPicPr>
        <p:blipFill>
          <a:blip r:embed="rId4"/>
          <a:stretch>
            <a:fillRect/>
          </a:stretch>
        </p:blipFill>
        <p:spPr>
          <a:xfrm>
            <a:off x="7018631" y="2115092"/>
            <a:ext cx="2449218" cy="1968293"/>
          </a:xfrm>
          <a:prstGeom prst="rect">
            <a:avLst/>
          </a:prstGeom>
        </p:spPr>
      </p:pic>
      <p:sp>
        <p:nvSpPr>
          <p:cNvPr id="20" name="Rectangle 19">
            <a:extLst>
              <a:ext uri="{FF2B5EF4-FFF2-40B4-BE49-F238E27FC236}">
                <a16:creationId xmlns:a16="http://schemas.microsoft.com/office/drawing/2014/main" id="{4C64D32C-0C31-B292-69C1-2B256B1EB231}"/>
              </a:ext>
            </a:extLst>
          </p:cNvPr>
          <p:cNvSpPr/>
          <p:nvPr/>
        </p:nvSpPr>
        <p:spPr>
          <a:xfrm>
            <a:off x="6851374" y="1317902"/>
            <a:ext cx="4778187" cy="528383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2F4D07-1275-5C48-C1CC-DDC9D5CE58E8}"/>
              </a:ext>
            </a:extLst>
          </p:cNvPr>
          <p:cNvSpPr txBox="1"/>
          <p:nvPr/>
        </p:nvSpPr>
        <p:spPr>
          <a:xfrm>
            <a:off x="8243240" y="1486307"/>
            <a:ext cx="1994452" cy="369332"/>
          </a:xfrm>
          <a:prstGeom prst="rect">
            <a:avLst/>
          </a:prstGeom>
          <a:noFill/>
        </p:spPr>
        <p:txBody>
          <a:bodyPr wrap="square" rtlCol="0">
            <a:spAutoFit/>
          </a:bodyPr>
          <a:lstStyle/>
          <a:p>
            <a:pPr algn="ctr"/>
            <a:r>
              <a:rPr lang="en-US" b="1">
                <a:latin typeface="+mj-lt"/>
              </a:rPr>
              <a:t>North Sarasota</a:t>
            </a:r>
          </a:p>
        </p:txBody>
      </p:sp>
      <p:cxnSp>
        <p:nvCxnSpPr>
          <p:cNvPr id="29" name="Straight Connector 28">
            <a:extLst>
              <a:ext uri="{FF2B5EF4-FFF2-40B4-BE49-F238E27FC236}">
                <a16:creationId xmlns:a16="http://schemas.microsoft.com/office/drawing/2014/main" id="{39093B0B-63C4-40D8-A3DE-E319D4A8E06A}"/>
              </a:ext>
            </a:extLst>
          </p:cNvPr>
          <p:cNvCxnSpPr/>
          <p:nvPr/>
        </p:nvCxnSpPr>
        <p:spPr>
          <a:xfrm>
            <a:off x="2756452" y="2914789"/>
            <a:ext cx="4094922" cy="36869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54ECAA-F583-ED17-72E3-1DBAD81F5E91}"/>
              </a:ext>
            </a:extLst>
          </p:cNvPr>
          <p:cNvCxnSpPr/>
          <p:nvPr/>
        </p:nvCxnSpPr>
        <p:spPr>
          <a:xfrm>
            <a:off x="2756452" y="1317902"/>
            <a:ext cx="40949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46A7D08-C486-28A6-79F4-62FB4802BF02}"/>
              </a:ext>
            </a:extLst>
          </p:cNvPr>
          <p:cNvSpPr txBox="1"/>
          <p:nvPr/>
        </p:nvSpPr>
        <p:spPr>
          <a:xfrm>
            <a:off x="10380360" y="2229528"/>
            <a:ext cx="1085947" cy="215444"/>
          </a:xfrm>
          <a:prstGeom prst="rect">
            <a:avLst/>
          </a:prstGeom>
          <a:noFill/>
        </p:spPr>
        <p:txBody>
          <a:bodyPr wrap="square" rtlCol="0">
            <a:spAutoFit/>
          </a:bodyPr>
          <a:lstStyle/>
          <a:p>
            <a:r>
              <a:rPr lang="en-US" sz="800" b="1">
                <a:latin typeface="+mj-lt"/>
              </a:rPr>
              <a:t>% Unemployed</a:t>
            </a:r>
          </a:p>
        </p:txBody>
      </p:sp>
      <p:sp>
        <p:nvSpPr>
          <p:cNvPr id="39" name="TextBox 38">
            <a:extLst>
              <a:ext uri="{FF2B5EF4-FFF2-40B4-BE49-F238E27FC236}">
                <a16:creationId xmlns:a16="http://schemas.microsoft.com/office/drawing/2014/main" id="{21FA1370-BDB3-1454-CFA2-5981AF6F4755}"/>
              </a:ext>
            </a:extLst>
          </p:cNvPr>
          <p:cNvSpPr txBox="1"/>
          <p:nvPr/>
        </p:nvSpPr>
        <p:spPr>
          <a:xfrm>
            <a:off x="10381094" y="2487123"/>
            <a:ext cx="1249201" cy="215444"/>
          </a:xfrm>
          <a:prstGeom prst="rect">
            <a:avLst/>
          </a:prstGeom>
          <a:noFill/>
        </p:spPr>
        <p:txBody>
          <a:bodyPr wrap="square" rtlCol="0">
            <a:spAutoFit/>
          </a:bodyPr>
          <a:lstStyle/>
          <a:p>
            <a:r>
              <a:rPr lang="en-US" sz="800" b="1">
                <a:latin typeface="+mj-lt"/>
              </a:rPr>
              <a:t>% Below Poverty Line</a:t>
            </a:r>
          </a:p>
        </p:txBody>
      </p:sp>
      <p:grpSp>
        <p:nvGrpSpPr>
          <p:cNvPr id="59" name="Group 58">
            <a:extLst>
              <a:ext uri="{FF2B5EF4-FFF2-40B4-BE49-F238E27FC236}">
                <a16:creationId xmlns:a16="http://schemas.microsoft.com/office/drawing/2014/main" id="{93AAC5C9-3485-6966-5226-DE2FAB834755}"/>
              </a:ext>
            </a:extLst>
          </p:cNvPr>
          <p:cNvGrpSpPr/>
          <p:nvPr/>
        </p:nvGrpSpPr>
        <p:grpSpPr>
          <a:xfrm>
            <a:off x="9727875" y="3044939"/>
            <a:ext cx="1332059" cy="1009555"/>
            <a:chOff x="9477221" y="3001968"/>
            <a:chExt cx="1597023" cy="1210368"/>
          </a:xfrm>
        </p:grpSpPr>
        <p:grpSp>
          <p:nvGrpSpPr>
            <p:cNvPr id="54" name="Group 53">
              <a:extLst>
                <a:ext uri="{FF2B5EF4-FFF2-40B4-BE49-F238E27FC236}">
                  <a16:creationId xmlns:a16="http://schemas.microsoft.com/office/drawing/2014/main" id="{B4D4C9AA-8D0C-48EE-1F07-00748E99F4E1}"/>
                </a:ext>
              </a:extLst>
            </p:cNvPr>
            <p:cNvGrpSpPr/>
            <p:nvPr/>
          </p:nvGrpSpPr>
          <p:grpSpPr>
            <a:xfrm>
              <a:off x="9970444" y="3001968"/>
              <a:ext cx="975852" cy="974622"/>
              <a:chOff x="9401078" y="2890549"/>
              <a:chExt cx="975852" cy="974622"/>
            </a:xfrm>
          </p:grpSpPr>
          <p:sp>
            <p:nvSpPr>
              <p:cNvPr id="40" name="Rectangle 39">
                <a:extLst>
                  <a:ext uri="{FF2B5EF4-FFF2-40B4-BE49-F238E27FC236}">
                    <a16:creationId xmlns:a16="http://schemas.microsoft.com/office/drawing/2014/main" id="{82B3433C-135D-21D2-322C-015C6BED127E}"/>
                  </a:ext>
                </a:extLst>
              </p:cNvPr>
              <p:cNvSpPr/>
              <p:nvPr/>
            </p:nvSpPr>
            <p:spPr>
              <a:xfrm>
                <a:off x="9402367" y="2890549"/>
                <a:ext cx="325508" cy="325508"/>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1" name="Rectangle 40">
                <a:extLst>
                  <a:ext uri="{FF2B5EF4-FFF2-40B4-BE49-F238E27FC236}">
                    <a16:creationId xmlns:a16="http://schemas.microsoft.com/office/drawing/2014/main" id="{428DB7CB-8DDA-E857-5A83-535DEE96D8C4}"/>
                  </a:ext>
                </a:extLst>
              </p:cNvPr>
              <p:cNvSpPr/>
              <p:nvPr/>
            </p:nvSpPr>
            <p:spPr>
              <a:xfrm>
                <a:off x="9725298" y="2890549"/>
                <a:ext cx="325508" cy="325508"/>
              </a:xfrm>
              <a:prstGeom prst="rect">
                <a:avLst/>
              </a:prstGeom>
              <a:solidFill>
                <a:srgbClr val="843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2" name="Rectangle 41">
                <a:extLst>
                  <a:ext uri="{FF2B5EF4-FFF2-40B4-BE49-F238E27FC236}">
                    <a16:creationId xmlns:a16="http://schemas.microsoft.com/office/drawing/2014/main" id="{855AC268-DE6D-B012-6A7D-33726092E23A}"/>
                  </a:ext>
                </a:extLst>
              </p:cNvPr>
              <p:cNvSpPr/>
              <p:nvPr/>
            </p:nvSpPr>
            <p:spPr>
              <a:xfrm>
                <a:off x="10050806" y="2890549"/>
                <a:ext cx="325508" cy="325508"/>
              </a:xfrm>
              <a:prstGeom prst="rect">
                <a:avLst/>
              </a:prstGeom>
              <a:solidFill>
                <a:srgbClr val="2A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 name="Rectangle 46">
                <a:extLst>
                  <a:ext uri="{FF2B5EF4-FFF2-40B4-BE49-F238E27FC236}">
                    <a16:creationId xmlns:a16="http://schemas.microsoft.com/office/drawing/2014/main" id="{AA91CEC4-6F6B-27ED-EF28-A0629CABC9C0}"/>
                  </a:ext>
                </a:extLst>
              </p:cNvPr>
              <p:cNvSpPr/>
              <p:nvPr/>
            </p:nvSpPr>
            <p:spPr>
              <a:xfrm>
                <a:off x="9402367" y="3215542"/>
                <a:ext cx="325508" cy="325508"/>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8" name="Rectangle 47">
                <a:extLst>
                  <a:ext uri="{FF2B5EF4-FFF2-40B4-BE49-F238E27FC236}">
                    <a16:creationId xmlns:a16="http://schemas.microsoft.com/office/drawing/2014/main" id="{C576A7E7-B849-F4A4-110F-1026AAD03ED6}"/>
                  </a:ext>
                </a:extLst>
              </p:cNvPr>
              <p:cNvSpPr/>
              <p:nvPr/>
            </p:nvSpPr>
            <p:spPr>
              <a:xfrm>
                <a:off x="9725298" y="3215542"/>
                <a:ext cx="325508" cy="325508"/>
              </a:xfrm>
              <a:prstGeom prst="rect">
                <a:avLst/>
              </a:prstGeom>
              <a:solidFill>
                <a:srgbClr val="9080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9" name="Rectangle 48">
                <a:extLst>
                  <a:ext uri="{FF2B5EF4-FFF2-40B4-BE49-F238E27FC236}">
                    <a16:creationId xmlns:a16="http://schemas.microsoft.com/office/drawing/2014/main" id="{850CA642-900D-D205-445E-FD488C1FB0BB}"/>
                  </a:ext>
                </a:extLst>
              </p:cNvPr>
              <p:cNvSpPr/>
              <p:nvPr/>
            </p:nvSpPr>
            <p:spPr>
              <a:xfrm>
                <a:off x="10050806" y="3215542"/>
                <a:ext cx="325508" cy="325508"/>
              </a:xfrm>
              <a:prstGeom prst="rect">
                <a:avLst/>
              </a:prstGeom>
              <a:solidFill>
                <a:srgbClr val="3D64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0" name="Rectangle 49">
                <a:extLst>
                  <a:ext uri="{FF2B5EF4-FFF2-40B4-BE49-F238E27FC236}">
                    <a16:creationId xmlns:a16="http://schemas.microsoft.com/office/drawing/2014/main" id="{1ACAB3C0-D680-24F4-DA2D-A8F4A82041A7}"/>
                  </a:ext>
                </a:extLst>
              </p:cNvPr>
              <p:cNvSpPr/>
              <p:nvPr/>
            </p:nvSpPr>
            <p:spPr>
              <a:xfrm>
                <a:off x="9401078" y="3539663"/>
                <a:ext cx="325508" cy="325508"/>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1" name="Rectangle 50">
                <a:extLst>
                  <a:ext uri="{FF2B5EF4-FFF2-40B4-BE49-F238E27FC236}">
                    <a16:creationId xmlns:a16="http://schemas.microsoft.com/office/drawing/2014/main" id="{568CEC13-7635-F37E-2258-271A46F2D8D4}"/>
                  </a:ext>
                </a:extLst>
              </p:cNvPr>
              <p:cNvSpPr/>
              <p:nvPr/>
            </p:nvSpPr>
            <p:spPr>
              <a:xfrm>
                <a:off x="9725914" y="3539663"/>
                <a:ext cx="325508" cy="325508"/>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2" name="Rectangle 51">
                <a:extLst>
                  <a:ext uri="{FF2B5EF4-FFF2-40B4-BE49-F238E27FC236}">
                    <a16:creationId xmlns:a16="http://schemas.microsoft.com/office/drawing/2014/main" id="{B03F38EB-CDB9-B7E8-CB2D-11F78E97C1EF}"/>
                  </a:ext>
                </a:extLst>
              </p:cNvPr>
              <p:cNvSpPr/>
              <p:nvPr/>
            </p:nvSpPr>
            <p:spPr>
              <a:xfrm>
                <a:off x="10051422" y="3539663"/>
                <a:ext cx="325508" cy="325508"/>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5" name="TextBox 54">
              <a:extLst>
                <a:ext uri="{FF2B5EF4-FFF2-40B4-BE49-F238E27FC236}">
                  <a16:creationId xmlns:a16="http://schemas.microsoft.com/office/drawing/2014/main" id="{EEB278FD-BCC7-5264-039E-232D81B15048}"/>
                </a:ext>
              </a:extLst>
            </p:cNvPr>
            <p:cNvSpPr txBox="1"/>
            <p:nvPr/>
          </p:nvSpPr>
          <p:spPr>
            <a:xfrm>
              <a:off x="9510697" y="3002840"/>
              <a:ext cx="501307" cy="235544"/>
            </a:xfrm>
            <a:prstGeom prst="rect">
              <a:avLst/>
            </a:prstGeom>
            <a:noFill/>
          </p:spPr>
          <p:txBody>
            <a:bodyPr wrap="square" rtlCol="0">
              <a:spAutoFit/>
            </a:bodyPr>
            <a:lstStyle/>
            <a:p>
              <a:pPr algn="ctr"/>
              <a:r>
                <a:rPr lang="en-US" sz="800">
                  <a:latin typeface="+mj-lt"/>
                </a:rPr>
                <a:t>High</a:t>
              </a:r>
            </a:p>
          </p:txBody>
        </p:sp>
        <p:sp>
          <p:nvSpPr>
            <p:cNvPr id="56" name="TextBox 55">
              <a:extLst>
                <a:ext uri="{FF2B5EF4-FFF2-40B4-BE49-F238E27FC236}">
                  <a16:creationId xmlns:a16="http://schemas.microsoft.com/office/drawing/2014/main" id="{F69A0B4C-0638-09BD-F99A-1F5BD84E16F9}"/>
                </a:ext>
              </a:extLst>
            </p:cNvPr>
            <p:cNvSpPr txBox="1"/>
            <p:nvPr/>
          </p:nvSpPr>
          <p:spPr>
            <a:xfrm>
              <a:off x="9477221" y="3758990"/>
              <a:ext cx="501307" cy="235544"/>
            </a:xfrm>
            <a:prstGeom prst="rect">
              <a:avLst/>
            </a:prstGeom>
            <a:noFill/>
          </p:spPr>
          <p:txBody>
            <a:bodyPr wrap="square" rtlCol="0">
              <a:spAutoFit/>
            </a:bodyPr>
            <a:lstStyle/>
            <a:p>
              <a:pPr algn="ctr"/>
              <a:r>
                <a:rPr lang="en-US" sz="800">
                  <a:latin typeface="+mj-lt"/>
                </a:rPr>
                <a:t>Low</a:t>
              </a:r>
            </a:p>
          </p:txBody>
        </p:sp>
        <p:sp>
          <p:nvSpPr>
            <p:cNvPr id="57" name="TextBox 56">
              <a:extLst>
                <a:ext uri="{FF2B5EF4-FFF2-40B4-BE49-F238E27FC236}">
                  <a16:creationId xmlns:a16="http://schemas.microsoft.com/office/drawing/2014/main" id="{E85107F4-61A2-6631-87B5-F968A5CF8AD8}"/>
                </a:ext>
              </a:extLst>
            </p:cNvPr>
            <p:cNvSpPr txBox="1"/>
            <p:nvPr/>
          </p:nvSpPr>
          <p:spPr>
            <a:xfrm>
              <a:off x="10572937" y="3976792"/>
              <a:ext cx="501307" cy="235544"/>
            </a:xfrm>
            <a:prstGeom prst="rect">
              <a:avLst/>
            </a:prstGeom>
            <a:noFill/>
          </p:spPr>
          <p:txBody>
            <a:bodyPr wrap="square" rtlCol="0">
              <a:spAutoFit/>
            </a:bodyPr>
            <a:lstStyle/>
            <a:p>
              <a:pPr algn="ctr"/>
              <a:r>
                <a:rPr lang="en-US" sz="800">
                  <a:latin typeface="+mj-lt"/>
                </a:rPr>
                <a:t>High</a:t>
              </a:r>
            </a:p>
          </p:txBody>
        </p:sp>
        <p:sp>
          <p:nvSpPr>
            <p:cNvPr id="58" name="TextBox 57">
              <a:extLst>
                <a:ext uri="{FF2B5EF4-FFF2-40B4-BE49-F238E27FC236}">
                  <a16:creationId xmlns:a16="http://schemas.microsoft.com/office/drawing/2014/main" id="{FD24128D-7E43-57BA-C1BD-04627D97B928}"/>
                </a:ext>
              </a:extLst>
            </p:cNvPr>
            <p:cNvSpPr txBox="1"/>
            <p:nvPr/>
          </p:nvSpPr>
          <p:spPr>
            <a:xfrm>
              <a:off x="9873817" y="3976792"/>
              <a:ext cx="501307" cy="235544"/>
            </a:xfrm>
            <a:prstGeom prst="rect">
              <a:avLst/>
            </a:prstGeom>
            <a:noFill/>
          </p:spPr>
          <p:txBody>
            <a:bodyPr wrap="square" rtlCol="0">
              <a:spAutoFit/>
            </a:bodyPr>
            <a:lstStyle/>
            <a:p>
              <a:pPr algn="ctr"/>
              <a:r>
                <a:rPr lang="en-US" sz="800">
                  <a:latin typeface="+mj-lt"/>
                </a:rPr>
                <a:t>Low</a:t>
              </a:r>
            </a:p>
          </p:txBody>
        </p:sp>
      </p:grpSp>
      <p:sp>
        <p:nvSpPr>
          <p:cNvPr id="61" name="TextBox 60">
            <a:extLst>
              <a:ext uri="{FF2B5EF4-FFF2-40B4-BE49-F238E27FC236}">
                <a16:creationId xmlns:a16="http://schemas.microsoft.com/office/drawing/2014/main" id="{1ABD0ACE-EB15-790E-7C34-DCB45C50C987}"/>
              </a:ext>
            </a:extLst>
          </p:cNvPr>
          <p:cNvSpPr txBox="1"/>
          <p:nvPr/>
        </p:nvSpPr>
        <p:spPr>
          <a:xfrm>
            <a:off x="9727875" y="2733954"/>
            <a:ext cx="1249201" cy="215444"/>
          </a:xfrm>
          <a:prstGeom prst="rect">
            <a:avLst/>
          </a:prstGeom>
          <a:noFill/>
        </p:spPr>
        <p:txBody>
          <a:bodyPr wrap="square" rtlCol="0">
            <a:spAutoFit/>
          </a:bodyPr>
          <a:lstStyle/>
          <a:p>
            <a:r>
              <a:rPr lang="en-US" sz="800" b="1">
                <a:latin typeface="+mj-lt"/>
              </a:rPr>
              <a:t>No Data</a:t>
            </a:r>
          </a:p>
        </p:txBody>
      </p:sp>
      <p:pic>
        <p:nvPicPr>
          <p:cNvPr id="63" name="Picture 62">
            <a:extLst>
              <a:ext uri="{FF2B5EF4-FFF2-40B4-BE49-F238E27FC236}">
                <a16:creationId xmlns:a16="http://schemas.microsoft.com/office/drawing/2014/main" id="{E4693D2E-E69B-DDFE-ADD3-1CC4A3B18BA5}"/>
              </a:ext>
            </a:extLst>
          </p:cNvPr>
          <p:cNvPicPr>
            <a:picLocks noChangeAspect="1"/>
          </p:cNvPicPr>
          <p:nvPr/>
        </p:nvPicPr>
        <p:blipFill rotWithShape="1">
          <a:blip r:embed="rId5">
            <a:extLst>
              <a:ext uri="{28A0092B-C50C-407E-A947-70E740481C1C}">
                <a14:useLocalDpi xmlns:a14="http://schemas.microsoft.com/office/drawing/2010/main" val="0"/>
              </a:ext>
            </a:extLst>
          </a:blip>
          <a:srcRect l="25804" t="19712" r="20319" b="39232"/>
          <a:stretch/>
        </p:blipFill>
        <p:spPr>
          <a:xfrm>
            <a:off x="9098516" y="4387546"/>
            <a:ext cx="2238179" cy="1968293"/>
          </a:xfrm>
          <a:prstGeom prst="rect">
            <a:avLst/>
          </a:prstGeom>
        </p:spPr>
      </p:pic>
      <p:grpSp>
        <p:nvGrpSpPr>
          <p:cNvPr id="75" name="Group 74">
            <a:extLst>
              <a:ext uri="{FF2B5EF4-FFF2-40B4-BE49-F238E27FC236}">
                <a16:creationId xmlns:a16="http://schemas.microsoft.com/office/drawing/2014/main" id="{FD3A5A65-6678-A427-7328-2C8E80EF5B41}"/>
              </a:ext>
            </a:extLst>
          </p:cNvPr>
          <p:cNvGrpSpPr/>
          <p:nvPr/>
        </p:nvGrpSpPr>
        <p:grpSpPr>
          <a:xfrm>
            <a:off x="7126287" y="4738197"/>
            <a:ext cx="2202892" cy="1077299"/>
            <a:chOff x="7126287" y="4738197"/>
            <a:chExt cx="2202892" cy="1077299"/>
          </a:xfrm>
        </p:grpSpPr>
        <p:grpSp>
          <p:nvGrpSpPr>
            <p:cNvPr id="69" name="Group 68">
              <a:extLst>
                <a:ext uri="{FF2B5EF4-FFF2-40B4-BE49-F238E27FC236}">
                  <a16:creationId xmlns:a16="http://schemas.microsoft.com/office/drawing/2014/main" id="{1E8D6117-F9CC-9864-E1CC-F0A4FA04497F}"/>
                </a:ext>
              </a:extLst>
            </p:cNvPr>
            <p:cNvGrpSpPr/>
            <p:nvPr/>
          </p:nvGrpSpPr>
          <p:grpSpPr>
            <a:xfrm>
              <a:off x="7526728" y="5101945"/>
              <a:ext cx="318566" cy="655410"/>
              <a:chOff x="7656379" y="4955274"/>
              <a:chExt cx="318566" cy="655410"/>
            </a:xfrm>
          </p:grpSpPr>
          <p:sp>
            <p:nvSpPr>
              <p:cNvPr id="64" name="Rectangle 63">
                <a:extLst>
                  <a:ext uri="{FF2B5EF4-FFF2-40B4-BE49-F238E27FC236}">
                    <a16:creationId xmlns:a16="http://schemas.microsoft.com/office/drawing/2014/main" id="{C4D3321D-000F-B0D2-469E-8A68BB50F441}"/>
                  </a:ext>
                </a:extLst>
              </p:cNvPr>
              <p:cNvSpPr/>
              <p:nvPr/>
            </p:nvSpPr>
            <p:spPr>
              <a:xfrm>
                <a:off x="7656379" y="4955274"/>
                <a:ext cx="318566" cy="218276"/>
              </a:xfrm>
              <a:prstGeom prst="rect">
                <a:avLst/>
              </a:prstGeom>
              <a:solidFill>
                <a:srgbClr val="7A1C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A135213-DB85-E8FD-0F6B-7C74EAB818B4}"/>
                  </a:ext>
                </a:extLst>
              </p:cNvPr>
              <p:cNvSpPr/>
              <p:nvPr/>
            </p:nvSpPr>
            <p:spPr>
              <a:xfrm>
                <a:off x="7656379" y="5173550"/>
                <a:ext cx="318566" cy="218276"/>
              </a:xfrm>
              <a:prstGeom prst="rect">
                <a:avLst/>
              </a:prstGeom>
              <a:solidFill>
                <a:srgbClr val="9B3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DDFC6F2-049A-1A08-73FF-CF6E2461E7B3}"/>
                  </a:ext>
                </a:extLst>
              </p:cNvPr>
              <p:cNvSpPr/>
              <p:nvPr/>
            </p:nvSpPr>
            <p:spPr>
              <a:xfrm>
                <a:off x="7656379" y="5392408"/>
                <a:ext cx="318566" cy="218276"/>
              </a:xfrm>
              <a:prstGeom prst="rect">
                <a:avLst/>
              </a:prstGeom>
              <a:solidFill>
                <a:srgbClr val="BC5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357843C1-E883-7006-9375-FA843A86DBA7}"/>
                </a:ext>
              </a:extLst>
            </p:cNvPr>
            <p:cNvSpPr txBox="1"/>
            <p:nvPr/>
          </p:nvSpPr>
          <p:spPr>
            <a:xfrm>
              <a:off x="7876036" y="5043222"/>
              <a:ext cx="1082334" cy="276999"/>
            </a:xfrm>
            <a:prstGeom prst="rect">
              <a:avLst/>
            </a:prstGeom>
            <a:noFill/>
          </p:spPr>
          <p:txBody>
            <a:bodyPr wrap="square" rtlCol="0">
              <a:spAutoFit/>
            </a:bodyPr>
            <a:lstStyle/>
            <a:p>
              <a:r>
                <a:rPr lang="en-US" sz="1200">
                  <a:latin typeface="+mj-lt"/>
                </a:rPr>
                <a:t>Above 100</a:t>
              </a:r>
            </a:p>
          </p:txBody>
        </p:sp>
        <p:sp>
          <p:nvSpPr>
            <p:cNvPr id="71" name="TextBox 70">
              <a:extLst>
                <a:ext uri="{FF2B5EF4-FFF2-40B4-BE49-F238E27FC236}">
                  <a16:creationId xmlns:a16="http://schemas.microsoft.com/office/drawing/2014/main" id="{1A102490-84A2-B283-6752-2302278EDC18}"/>
                </a:ext>
              </a:extLst>
            </p:cNvPr>
            <p:cNvSpPr txBox="1"/>
            <p:nvPr/>
          </p:nvSpPr>
          <p:spPr>
            <a:xfrm>
              <a:off x="7883562" y="5286275"/>
              <a:ext cx="986394" cy="276999"/>
            </a:xfrm>
            <a:prstGeom prst="rect">
              <a:avLst/>
            </a:prstGeom>
            <a:noFill/>
          </p:spPr>
          <p:txBody>
            <a:bodyPr wrap="square" rtlCol="0">
              <a:spAutoFit/>
            </a:bodyPr>
            <a:lstStyle/>
            <a:p>
              <a:r>
                <a:rPr lang="en-US" sz="1200">
                  <a:latin typeface="+mj-lt"/>
                </a:rPr>
                <a:t>95-100</a:t>
              </a:r>
            </a:p>
          </p:txBody>
        </p:sp>
        <p:sp>
          <p:nvSpPr>
            <p:cNvPr id="72" name="TextBox 71">
              <a:extLst>
                <a:ext uri="{FF2B5EF4-FFF2-40B4-BE49-F238E27FC236}">
                  <a16:creationId xmlns:a16="http://schemas.microsoft.com/office/drawing/2014/main" id="{A722AD02-EBC0-A98D-E8FF-F7933F4AED73}"/>
                </a:ext>
              </a:extLst>
            </p:cNvPr>
            <p:cNvSpPr txBox="1"/>
            <p:nvPr/>
          </p:nvSpPr>
          <p:spPr>
            <a:xfrm>
              <a:off x="7882828" y="5538497"/>
              <a:ext cx="689811" cy="276999"/>
            </a:xfrm>
            <a:prstGeom prst="rect">
              <a:avLst/>
            </a:prstGeom>
            <a:noFill/>
          </p:spPr>
          <p:txBody>
            <a:bodyPr wrap="square" rtlCol="0">
              <a:spAutoFit/>
            </a:bodyPr>
            <a:lstStyle/>
            <a:p>
              <a:r>
                <a:rPr lang="en-US" sz="1200">
                  <a:latin typeface="+mj-lt"/>
                </a:rPr>
                <a:t>90-95</a:t>
              </a:r>
            </a:p>
          </p:txBody>
        </p:sp>
        <p:sp>
          <p:nvSpPr>
            <p:cNvPr id="74" name="TextBox 73">
              <a:extLst>
                <a:ext uri="{FF2B5EF4-FFF2-40B4-BE49-F238E27FC236}">
                  <a16:creationId xmlns:a16="http://schemas.microsoft.com/office/drawing/2014/main" id="{C818D35E-F45A-E3AE-58B5-79909BCBCDC3}"/>
                </a:ext>
              </a:extLst>
            </p:cNvPr>
            <p:cNvSpPr txBox="1"/>
            <p:nvPr/>
          </p:nvSpPr>
          <p:spPr>
            <a:xfrm>
              <a:off x="7126287" y="4738197"/>
              <a:ext cx="2202892" cy="276999"/>
            </a:xfrm>
            <a:prstGeom prst="rect">
              <a:avLst/>
            </a:prstGeom>
            <a:noFill/>
          </p:spPr>
          <p:txBody>
            <a:bodyPr wrap="square" rtlCol="0">
              <a:spAutoFit/>
            </a:bodyPr>
            <a:lstStyle/>
            <a:p>
              <a:r>
                <a:rPr lang="en-US" sz="1200" b="1">
                  <a:latin typeface="+mj-lt"/>
                </a:rPr>
                <a:t>Average Daytime LST (°F)</a:t>
              </a:r>
            </a:p>
          </p:txBody>
        </p:sp>
      </p:grpSp>
      <p:grpSp>
        <p:nvGrpSpPr>
          <p:cNvPr id="3" name="Group 2">
            <a:extLst>
              <a:ext uri="{FF2B5EF4-FFF2-40B4-BE49-F238E27FC236}">
                <a16:creationId xmlns:a16="http://schemas.microsoft.com/office/drawing/2014/main" id="{2EB0AD52-4D8F-959E-42AE-FDD9B101483B}"/>
              </a:ext>
            </a:extLst>
          </p:cNvPr>
          <p:cNvGrpSpPr/>
          <p:nvPr/>
        </p:nvGrpSpPr>
        <p:grpSpPr>
          <a:xfrm>
            <a:off x="1154018" y="4613883"/>
            <a:ext cx="336952" cy="706338"/>
            <a:chOff x="1017064" y="2993872"/>
            <a:chExt cx="336952" cy="706338"/>
          </a:xfrm>
        </p:grpSpPr>
        <p:sp>
          <p:nvSpPr>
            <p:cNvPr id="4" name="Freeform 3">
              <a:extLst>
                <a:ext uri="{FF2B5EF4-FFF2-40B4-BE49-F238E27FC236}">
                  <a16:creationId xmlns:a16="http://schemas.microsoft.com/office/drawing/2014/main" id="{B1A30644-B776-9BE9-551F-6700B49B1D43}"/>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342516-6A3A-DE21-BEF8-B9BC567822D8}"/>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sp>
        <p:nvSpPr>
          <p:cNvPr id="22" name="Rectangle 21">
            <a:extLst>
              <a:ext uri="{FF2B5EF4-FFF2-40B4-BE49-F238E27FC236}">
                <a16:creationId xmlns:a16="http://schemas.microsoft.com/office/drawing/2014/main" id="{42CFBF51-5C67-129D-3EB0-479A20AC837F}"/>
              </a:ext>
            </a:extLst>
          </p:cNvPr>
          <p:cNvSpPr/>
          <p:nvPr/>
        </p:nvSpPr>
        <p:spPr>
          <a:xfrm rot="5400000">
            <a:off x="8943577" y="2158998"/>
            <a:ext cx="100976" cy="3950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336774C-B09E-7851-3178-F29BA993523B}"/>
              </a:ext>
            </a:extLst>
          </p:cNvPr>
          <p:cNvSpPr/>
          <p:nvPr/>
        </p:nvSpPr>
        <p:spPr>
          <a:xfrm>
            <a:off x="9403952" y="1833561"/>
            <a:ext cx="61289" cy="2426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774C686A-7195-22B6-3F8E-86BE37B9029B}"/>
              </a:ext>
            </a:extLst>
          </p:cNvPr>
          <p:cNvGrpSpPr/>
          <p:nvPr/>
        </p:nvGrpSpPr>
        <p:grpSpPr>
          <a:xfrm>
            <a:off x="9402367" y="2259841"/>
            <a:ext cx="977993" cy="159026"/>
            <a:chOff x="9467849" y="2213113"/>
            <a:chExt cx="977993" cy="159026"/>
          </a:xfrm>
        </p:grpSpPr>
        <p:sp>
          <p:nvSpPr>
            <p:cNvPr id="25" name="Rectangle 24">
              <a:extLst>
                <a:ext uri="{FF2B5EF4-FFF2-40B4-BE49-F238E27FC236}">
                  <a16:creationId xmlns:a16="http://schemas.microsoft.com/office/drawing/2014/main" id="{CC4043C2-CB4F-AE14-9DCB-2428E8013638}"/>
                </a:ext>
              </a:extLst>
            </p:cNvPr>
            <p:cNvSpPr/>
            <p:nvPr/>
          </p:nvSpPr>
          <p:spPr>
            <a:xfrm>
              <a:off x="9794826" y="2213113"/>
              <a:ext cx="325508" cy="159026"/>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F86558-1311-9788-49AA-1C47E2F114F3}"/>
                </a:ext>
              </a:extLst>
            </p:cNvPr>
            <p:cNvSpPr/>
            <p:nvPr/>
          </p:nvSpPr>
          <p:spPr>
            <a:xfrm>
              <a:off x="10120334" y="2213113"/>
              <a:ext cx="325508" cy="159026"/>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4F95C25-DCE7-44A6-23FA-C3F1F1CEB86B}"/>
                </a:ext>
              </a:extLst>
            </p:cNvPr>
            <p:cNvSpPr/>
            <p:nvPr/>
          </p:nvSpPr>
          <p:spPr>
            <a:xfrm>
              <a:off x="9467849" y="2213113"/>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3A5E97DD-B429-E7AC-5A67-AC3B1B22E8CF}"/>
              </a:ext>
            </a:extLst>
          </p:cNvPr>
          <p:cNvGrpSpPr/>
          <p:nvPr/>
        </p:nvGrpSpPr>
        <p:grpSpPr>
          <a:xfrm>
            <a:off x="9403101" y="2508485"/>
            <a:ext cx="977993" cy="159026"/>
            <a:chOff x="9464537" y="2722641"/>
            <a:chExt cx="977993" cy="159026"/>
          </a:xfrm>
        </p:grpSpPr>
        <p:sp>
          <p:nvSpPr>
            <p:cNvPr id="34" name="Rectangle 33">
              <a:extLst>
                <a:ext uri="{FF2B5EF4-FFF2-40B4-BE49-F238E27FC236}">
                  <a16:creationId xmlns:a16="http://schemas.microsoft.com/office/drawing/2014/main" id="{4B8BA867-76C2-8C4D-5CB6-BD6A2CC02355}"/>
                </a:ext>
              </a:extLst>
            </p:cNvPr>
            <p:cNvSpPr/>
            <p:nvPr/>
          </p:nvSpPr>
          <p:spPr>
            <a:xfrm>
              <a:off x="9464537" y="2722641"/>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1FEB819-ECE0-878E-7BBC-ACD6A112E4D1}"/>
                </a:ext>
              </a:extLst>
            </p:cNvPr>
            <p:cNvSpPr/>
            <p:nvPr/>
          </p:nvSpPr>
          <p:spPr>
            <a:xfrm>
              <a:off x="9791514" y="2722641"/>
              <a:ext cx="325508" cy="159026"/>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BE5095D-C064-94AA-E0E3-48A780B87B93}"/>
                </a:ext>
              </a:extLst>
            </p:cNvPr>
            <p:cNvSpPr/>
            <p:nvPr/>
          </p:nvSpPr>
          <p:spPr>
            <a:xfrm>
              <a:off x="10117022" y="2722641"/>
              <a:ext cx="325508" cy="159026"/>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ectangle 59">
            <a:extLst>
              <a:ext uri="{FF2B5EF4-FFF2-40B4-BE49-F238E27FC236}">
                <a16:creationId xmlns:a16="http://schemas.microsoft.com/office/drawing/2014/main" id="{7C19E380-B298-0CB6-43D7-AD83B516052B}"/>
              </a:ext>
            </a:extLst>
          </p:cNvPr>
          <p:cNvSpPr/>
          <p:nvPr/>
        </p:nvSpPr>
        <p:spPr>
          <a:xfrm>
            <a:off x="9402367" y="2762543"/>
            <a:ext cx="325508" cy="159026"/>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C6F1281-5709-98EF-5430-735E4F65A977}"/>
              </a:ext>
            </a:extLst>
          </p:cNvPr>
          <p:cNvGrpSpPr/>
          <p:nvPr/>
        </p:nvGrpSpPr>
        <p:grpSpPr>
          <a:xfrm>
            <a:off x="647476" y="5538483"/>
            <a:ext cx="1801211" cy="371060"/>
            <a:chOff x="7236696" y="4918904"/>
            <a:chExt cx="1600860" cy="329788"/>
          </a:xfrm>
        </p:grpSpPr>
        <p:grpSp>
          <p:nvGrpSpPr>
            <p:cNvPr id="23" name="Group 22">
              <a:extLst>
                <a:ext uri="{FF2B5EF4-FFF2-40B4-BE49-F238E27FC236}">
                  <a16:creationId xmlns:a16="http://schemas.microsoft.com/office/drawing/2014/main" id="{2888DD75-C795-EDEB-B871-B705FFCDB15C}"/>
                </a:ext>
              </a:extLst>
            </p:cNvPr>
            <p:cNvGrpSpPr>
              <a:grpSpLocks noChangeAspect="1"/>
            </p:cNvGrpSpPr>
            <p:nvPr/>
          </p:nvGrpSpPr>
          <p:grpSpPr>
            <a:xfrm>
              <a:off x="7320852" y="5130046"/>
              <a:ext cx="1067055" cy="54912"/>
              <a:chOff x="7185908" y="6911390"/>
              <a:chExt cx="1067055" cy="54912"/>
            </a:xfrm>
          </p:grpSpPr>
          <p:sp>
            <p:nvSpPr>
              <p:cNvPr id="53" name="Rectangle 52">
                <a:extLst>
                  <a:ext uri="{FF2B5EF4-FFF2-40B4-BE49-F238E27FC236}">
                    <a16:creationId xmlns:a16="http://schemas.microsoft.com/office/drawing/2014/main" id="{23B6C7E3-6019-40FF-AE50-0507460435B3}"/>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 name="Rectangle 61">
                <a:extLst>
                  <a:ext uri="{FF2B5EF4-FFF2-40B4-BE49-F238E27FC236}">
                    <a16:creationId xmlns:a16="http://schemas.microsoft.com/office/drawing/2014/main" id="{F51FB42B-E64D-6508-494A-A50B4EA6A304}"/>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 name="Rectangle 66">
                <a:extLst>
                  <a:ext uri="{FF2B5EF4-FFF2-40B4-BE49-F238E27FC236}">
                    <a16:creationId xmlns:a16="http://schemas.microsoft.com/office/drawing/2014/main" id="{1F4A114E-64D8-D837-40B6-26AA836BAC16}"/>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 name="Rectangle 67">
                <a:extLst>
                  <a:ext uri="{FF2B5EF4-FFF2-40B4-BE49-F238E27FC236}">
                    <a16:creationId xmlns:a16="http://schemas.microsoft.com/office/drawing/2014/main" id="{C908F280-3FB4-31BC-D43A-6775EC3CD19D}"/>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 name="Rectangle 72">
                <a:extLst>
                  <a:ext uri="{FF2B5EF4-FFF2-40B4-BE49-F238E27FC236}">
                    <a16:creationId xmlns:a16="http://schemas.microsoft.com/office/drawing/2014/main" id="{8009A88C-9EB4-0FAA-19CB-E81A00CD0AC7}"/>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 name="Rectangle 75">
                <a:extLst>
                  <a:ext uri="{FF2B5EF4-FFF2-40B4-BE49-F238E27FC236}">
                    <a16:creationId xmlns:a16="http://schemas.microsoft.com/office/drawing/2014/main" id="{A8BE9BBD-3A9E-DDC1-53F2-B8F3F570DF59}"/>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7" name="Rectangle 76">
                <a:extLst>
                  <a:ext uri="{FF2B5EF4-FFF2-40B4-BE49-F238E27FC236}">
                    <a16:creationId xmlns:a16="http://schemas.microsoft.com/office/drawing/2014/main" id="{B03F9FA0-3FBB-D79C-4522-9F8F2FE02327}"/>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7" name="TextBox 26">
              <a:extLst>
                <a:ext uri="{FF2B5EF4-FFF2-40B4-BE49-F238E27FC236}">
                  <a16:creationId xmlns:a16="http://schemas.microsoft.com/office/drawing/2014/main" id="{22D892D1-907C-75C7-1143-4782C93EDCE1}"/>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30" name="TextBox 29">
              <a:extLst>
                <a:ext uri="{FF2B5EF4-FFF2-40B4-BE49-F238E27FC236}">
                  <a16:creationId xmlns:a16="http://schemas.microsoft.com/office/drawing/2014/main" id="{CFC14907-91A4-EB19-ADB8-B2C9C912C85F}"/>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33" name="TextBox 32">
              <a:extLst>
                <a:ext uri="{FF2B5EF4-FFF2-40B4-BE49-F238E27FC236}">
                  <a16:creationId xmlns:a16="http://schemas.microsoft.com/office/drawing/2014/main" id="{5291EDCE-0BF2-71F1-506A-514656802B9A}"/>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43" name="TextBox 42">
              <a:extLst>
                <a:ext uri="{FF2B5EF4-FFF2-40B4-BE49-F238E27FC236}">
                  <a16:creationId xmlns:a16="http://schemas.microsoft.com/office/drawing/2014/main" id="{623C9DE2-DE1D-9FC0-BF5A-79E72165A649}"/>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44" name="TextBox 43">
              <a:extLst>
                <a:ext uri="{FF2B5EF4-FFF2-40B4-BE49-F238E27FC236}">
                  <a16:creationId xmlns:a16="http://schemas.microsoft.com/office/drawing/2014/main" id="{EADA07C2-E884-9103-79E9-04E452D0D155}"/>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45" name="TextBox 44">
              <a:extLst>
                <a:ext uri="{FF2B5EF4-FFF2-40B4-BE49-F238E27FC236}">
                  <a16:creationId xmlns:a16="http://schemas.microsoft.com/office/drawing/2014/main" id="{1386A370-37D3-F3E6-4FE2-5F2ABE74836A}"/>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46" name="TextBox 45">
              <a:extLst>
                <a:ext uri="{FF2B5EF4-FFF2-40B4-BE49-F238E27FC236}">
                  <a16:creationId xmlns:a16="http://schemas.microsoft.com/office/drawing/2014/main" id="{633F96B0-B399-3B6D-6FE6-87EFFD219F09}"/>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sp>
        <p:nvSpPr>
          <p:cNvPr id="78" name="TextBox 77">
            <a:extLst>
              <a:ext uri="{FF2B5EF4-FFF2-40B4-BE49-F238E27FC236}">
                <a16:creationId xmlns:a16="http://schemas.microsoft.com/office/drawing/2014/main" id="{69411FC1-5275-177F-90D5-9B3D8BF128E2}"/>
              </a:ext>
            </a:extLst>
          </p:cNvPr>
          <p:cNvSpPr txBox="1"/>
          <p:nvPr/>
        </p:nvSpPr>
        <p:spPr>
          <a:xfrm>
            <a:off x="22612" y="6594447"/>
            <a:ext cx="106007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chemeClr val="tx1">
                    <a:lumMod val="95000"/>
                    <a:lumOff val="5000"/>
                  </a:schemeClr>
                </a:solidFill>
                <a:latin typeface="Calibri"/>
                <a:ea typeface="Calibri"/>
                <a:cs typeface="Calibri"/>
              </a:rPr>
              <a:t>Map Credits: Catherine Gallagher and Theresia Phoa</a:t>
            </a:r>
            <a:endParaRPr lang="en-US">
              <a:solidFill>
                <a:schemeClr val="tx1">
                  <a:lumMod val="95000"/>
                  <a:lumOff val="5000"/>
                </a:schemeClr>
              </a:solidFill>
            </a:endParaRPr>
          </a:p>
        </p:txBody>
      </p:sp>
    </p:spTree>
    <p:extLst>
      <p:ext uri="{BB962C8B-B14F-4D97-AF65-F5344CB8AC3E}">
        <p14:creationId xmlns:p14="http://schemas.microsoft.com/office/powerpoint/2010/main" val="1142623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state of california&#10;&#10;Description automatically generated">
            <a:extLst>
              <a:ext uri="{FF2B5EF4-FFF2-40B4-BE49-F238E27FC236}">
                <a16:creationId xmlns:a16="http://schemas.microsoft.com/office/drawing/2014/main" id="{F04D64D6-86AE-0A58-C07F-B4D53E08C714}"/>
              </a:ext>
            </a:extLst>
          </p:cNvPr>
          <p:cNvPicPr>
            <a:picLocks noChangeAspect="1"/>
          </p:cNvPicPr>
          <p:nvPr/>
        </p:nvPicPr>
        <p:blipFill>
          <a:blip r:embed="rId3"/>
          <a:stretch>
            <a:fillRect/>
          </a:stretch>
        </p:blipFill>
        <p:spPr>
          <a:xfrm>
            <a:off x="869196" y="2295327"/>
            <a:ext cx="2186457" cy="1662752"/>
          </a:xfrm>
          <a:prstGeom prst="rect">
            <a:avLst/>
          </a:prstGeom>
        </p:spPr>
      </p:pic>
      <p:sp>
        <p:nvSpPr>
          <p:cNvPr id="27" name="Rectangle 26">
            <a:extLst>
              <a:ext uri="{FF2B5EF4-FFF2-40B4-BE49-F238E27FC236}">
                <a16:creationId xmlns:a16="http://schemas.microsoft.com/office/drawing/2014/main" id="{F7D336A1-0B4E-87BD-60AB-97A2AE690AD8}"/>
              </a:ext>
            </a:extLst>
          </p:cNvPr>
          <p:cNvSpPr/>
          <p:nvPr/>
        </p:nvSpPr>
        <p:spPr>
          <a:xfrm>
            <a:off x="3008595" y="1697490"/>
            <a:ext cx="61289" cy="2426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91D7295-B192-3DED-3B4D-109934586228}"/>
              </a:ext>
            </a:extLst>
          </p:cNvPr>
          <p:cNvSpPr/>
          <p:nvPr/>
        </p:nvSpPr>
        <p:spPr>
          <a:xfrm rot="5400000">
            <a:off x="2548220" y="2022927"/>
            <a:ext cx="100976" cy="3950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F60BAB-8100-D218-4645-9DA963B42853}"/>
              </a:ext>
            </a:extLst>
          </p:cNvPr>
          <p:cNvSpPr>
            <a:spLocks noGrp="1"/>
          </p:cNvSpPr>
          <p:nvPr>
            <p:ph type="title"/>
          </p:nvPr>
        </p:nvSpPr>
        <p:spPr/>
        <p:txBody>
          <a:bodyPr/>
          <a:lstStyle/>
          <a:p>
            <a:r>
              <a:rPr lang="en-US"/>
              <a:t>Heat Mitigation Priority (2/3)</a:t>
            </a:r>
          </a:p>
        </p:txBody>
      </p:sp>
      <p:pic>
        <p:nvPicPr>
          <p:cNvPr id="5" name="Content Placeholder 4">
            <a:extLst>
              <a:ext uri="{FF2B5EF4-FFF2-40B4-BE49-F238E27FC236}">
                <a16:creationId xmlns:a16="http://schemas.microsoft.com/office/drawing/2014/main" id="{E4BEA493-69D6-FB81-D135-1EEF1703F860}"/>
              </a:ext>
            </a:extLst>
          </p:cNvPr>
          <p:cNvPicPr>
            <a:picLocks noGrp="1" noRot="1" noChangeAspect="1" noMove="1" noResize="1" noEditPoints="1" noAdjustHandles="1" noChangeArrowheads="1" noChangeShapeType="1" noCrop="1"/>
          </p:cNvPicPr>
          <p:nvPr>
            <p:ph sz="quarter" idx="10"/>
          </p:nvPr>
        </p:nvPicPr>
        <p:blipFill>
          <a:blip r:embed="rId4">
            <a:extLst>
              <a:ext uri="{28A0092B-C50C-407E-A947-70E740481C1C}">
                <a14:useLocalDpi xmlns:a14="http://schemas.microsoft.com/office/drawing/2010/main" val="0"/>
              </a:ext>
            </a:extLst>
          </a:blip>
          <a:stretch>
            <a:fillRect/>
          </a:stretch>
        </p:blipFill>
        <p:spPr>
          <a:xfrm>
            <a:off x="5788799" y="1447217"/>
            <a:ext cx="5915576" cy="5018088"/>
          </a:xfrm>
          <a:ln>
            <a:noFill/>
          </a:ln>
        </p:spPr>
      </p:pic>
      <p:grpSp>
        <p:nvGrpSpPr>
          <p:cNvPr id="17" name="Group 16">
            <a:extLst>
              <a:ext uri="{FF2B5EF4-FFF2-40B4-BE49-F238E27FC236}">
                <a16:creationId xmlns:a16="http://schemas.microsoft.com/office/drawing/2014/main" id="{A04CB8A5-BC3E-BCE8-B1D2-928DC7278395}"/>
              </a:ext>
            </a:extLst>
          </p:cNvPr>
          <p:cNvGrpSpPr/>
          <p:nvPr/>
        </p:nvGrpSpPr>
        <p:grpSpPr>
          <a:xfrm>
            <a:off x="5476804" y="4232817"/>
            <a:ext cx="1968310" cy="1177966"/>
            <a:chOff x="4767720" y="1633151"/>
            <a:chExt cx="2100274" cy="1256942"/>
          </a:xfrm>
        </p:grpSpPr>
        <p:sp>
          <p:nvSpPr>
            <p:cNvPr id="7" name="TextBox 6">
              <a:extLst>
                <a:ext uri="{FF2B5EF4-FFF2-40B4-BE49-F238E27FC236}">
                  <a16:creationId xmlns:a16="http://schemas.microsoft.com/office/drawing/2014/main" id="{202482F5-19C6-1369-987E-B4365D70744D}"/>
                </a:ext>
              </a:extLst>
            </p:cNvPr>
            <p:cNvSpPr txBox="1"/>
            <p:nvPr/>
          </p:nvSpPr>
          <p:spPr>
            <a:xfrm>
              <a:off x="4767720" y="1633151"/>
              <a:ext cx="2100274" cy="276999"/>
            </a:xfrm>
            <a:prstGeom prst="rect">
              <a:avLst/>
            </a:prstGeom>
            <a:noFill/>
          </p:spPr>
          <p:txBody>
            <a:bodyPr wrap="square" rtlCol="0">
              <a:spAutoFit/>
            </a:bodyPr>
            <a:lstStyle/>
            <a:p>
              <a:pPr algn="ctr"/>
              <a:r>
                <a:rPr lang="en-US" sz="1200" b="1">
                  <a:latin typeface="+mj-lt"/>
                </a:rPr>
                <a:t>Heat Mitigation Priority</a:t>
              </a:r>
            </a:p>
          </p:txBody>
        </p:sp>
        <p:grpSp>
          <p:nvGrpSpPr>
            <p:cNvPr id="16" name="Group 15">
              <a:extLst>
                <a:ext uri="{FF2B5EF4-FFF2-40B4-BE49-F238E27FC236}">
                  <a16:creationId xmlns:a16="http://schemas.microsoft.com/office/drawing/2014/main" id="{F3E8BF5C-28CE-B713-24B1-1FCB406D9E77}"/>
                </a:ext>
              </a:extLst>
            </p:cNvPr>
            <p:cNvGrpSpPr/>
            <p:nvPr/>
          </p:nvGrpSpPr>
          <p:grpSpPr>
            <a:xfrm>
              <a:off x="5019669" y="2064509"/>
              <a:ext cx="625100" cy="793360"/>
              <a:chOff x="5193604" y="2237510"/>
              <a:chExt cx="625100" cy="793360"/>
            </a:xfrm>
          </p:grpSpPr>
          <p:sp>
            <p:nvSpPr>
              <p:cNvPr id="13" name="Rectangle 12">
                <a:extLst>
                  <a:ext uri="{FF2B5EF4-FFF2-40B4-BE49-F238E27FC236}">
                    <a16:creationId xmlns:a16="http://schemas.microsoft.com/office/drawing/2014/main" id="{1C385C8B-0A3E-B905-CE39-10E3F0766C02}"/>
                  </a:ext>
                </a:extLst>
              </p:cNvPr>
              <p:cNvSpPr/>
              <p:nvPr/>
            </p:nvSpPr>
            <p:spPr>
              <a:xfrm>
                <a:off x="5194169" y="2766080"/>
                <a:ext cx="624535" cy="264790"/>
              </a:xfrm>
              <a:prstGeom prst="rect">
                <a:avLst/>
              </a:prstGeom>
              <a:solidFill>
                <a:srgbClr val="FFF7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Rectangle 13">
                <a:extLst>
                  <a:ext uri="{FF2B5EF4-FFF2-40B4-BE49-F238E27FC236}">
                    <a16:creationId xmlns:a16="http://schemas.microsoft.com/office/drawing/2014/main" id="{09376E5B-5D49-BE05-C8B4-F7E184361E35}"/>
                  </a:ext>
                </a:extLst>
              </p:cNvPr>
              <p:cNvSpPr/>
              <p:nvPr/>
            </p:nvSpPr>
            <p:spPr>
              <a:xfrm>
                <a:off x="5194169" y="2501290"/>
                <a:ext cx="624535" cy="264790"/>
              </a:xfrm>
              <a:prstGeom prst="rect">
                <a:avLst/>
              </a:prstGeom>
              <a:solidFill>
                <a:srgbClr val="66AA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Rectangle 14">
                <a:extLst>
                  <a:ext uri="{FF2B5EF4-FFF2-40B4-BE49-F238E27FC236}">
                    <a16:creationId xmlns:a16="http://schemas.microsoft.com/office/drawing/2014/main" id="{4343FE96-21B4-072B-BC66-D19C2422C29B}"/>
                  </a:ext>
                </a:extLst>
              </p:cNvPr>
              <p:cNvSpPr/>
              <p:nvPr/>
            </p:nvSpPr>
            <p:spPr>
              <a:xfrm>
                <a:off x="5193604" y="2237510"/>
                <a:ext cx="624535" cy="264790"/>
              </a:xfrm>
              <a:prstGeom prst="rect">
                <a:avLst/>
              </a:prstGeom>
              <a:solidFill>
                <a:srgbClr val="8200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sp>
          <p:nvSpPr>
            <p:cNvPr id="10" name="TextBox 9">
              <a:extLst>
                <a:ext uri="{FF2B5EF4-FFF2-40B4-BE49-F238E27FC236}">
                  <a16:creationId xmlns:a16="http://schemas.microsoft.com/office/drawing/2014/main" id="{7006A825-2584-3C6C-4711-1F6E4221D721}"/>
                </a:ext>
              </a:extLst>
            </p:cNvPr>
            <p:cNvSpPr txBox="1"/>
            <p:nvPr/>
          </p:nvSpPr>
          <p:spPr>
            <a:xfrm>
              <a:off x="5716390" y="2613094"/>
              <a:ext cx="484428" cy="276999"/>
            </a:xfrm>
            <a:prstGeom prst="rect">
              <a:avLst/>
            </a:prstGeom>
            <a:noFill/>
          </p:spPr>
          <p:txBody>
            <a:bodyPr wrap="none" rtlCol="0">
              <a:spAutoFit/>
            </a:bodyPr>
            <a:lstStyle/>
            <a:p>
              <a:r>
                <a:rPr lang="en-US" sz="1200">
                  <a:latin typeface="+mj-lt"/>
                </a:rPr>
                <a:t>Low</a:t>
              </a:r>
              <a:endParaRPr lang="en-US" sz="1400">
                <a:latin typeface="+mj-lt"/>
              </a:endParaRPr>
            </a:p>
          </p:txBody>
        </p:sp>
        <p:sp>
          <p:nvSpPr>
            <p:cNvPr id="11" name="TextBox 10">
              <a:extLst>
                <a:ext uri="{FF2B5EF4-FFF2-40B4-BE49-F238E27FC236}">
                  <a16:creationId xmlns:a16="http://schemas.microsoft.com/office/drawing/2014/main" id="{3948CB53-F6AB-F69E-EABB-CBA68176C0C2}"/>
                </a:ext>
              </a:extLst>
            </p:cNvPr>
            <p:cNvSpPr txBox="1"/>
            <p:nvPr/>
          </p:nvSpPr>
          <p:spPr>
            <a:xfrm>
              <a:off x="5698757" y="2328289"/>
              <a:ext cx="798617" cy="276999"/>
            </a:xfrm>
            <a:prstGeom prst="rect">
              <a:avLst/>
            </a:prstGeom>
            <a:noFill/>
          </p:spPr>
          <p:txBody>
            <a:bodyPr wrap="none" rtlCol="0">
              <a:spAutoFit/>
            </a:bodyPr>
            <a:lstStyle/>
            <a:p>
              <a:r>
                <a:rPr lang="en-US" sz="1200">
                  <a:latin typeface="+mj-lt"/>
                </a:rPr>
                <a:t>Medium</a:t>
              </a:r>
              <a:endParaRPr lang="en-US" sz="1400">
                <a:latin typeface="+mj-lt"/>
              </a:endParaRPr>
            </a:p>
          </p:txBody>
        </p:sp>
        <p:sp>
          <p:nvSpPr>
            <p:cNvPr id="12" name="TextBox 11">
              <a:extLst>
                <a:ext uri="{FF2B5EF4-FFF2-40B4-BE49-F238E27FC236}">
                  <a16:creationId xmlns:a16="http://schemas.microsoft.com/office/drawing/2014/main" id="{6A240723-8EAC-D229-92CF-49A797AABF25}"/>
                </a:ext>
              </a:extLst>
            </p:cNvPr>
            <p:cNvSpPr txBox="1"/>
            <p:nvPr/>
          </p:nvSpPr>
          <p:spPr>
            <a:xfrm>
              <a:off x="5698757" y="2043484"/>
              <a:ext cx="519694" cy="276999"/>
            </a:xfrm>
            <a:prstGeom prst="rect">
              <a:avLst/>
            </a:prstGeom>
            <a:noFill/>
          </p:spPr>
          <p:txBody>
            <a:bodyPr wrap="none" rtlCol="0">
              <a:spAutoFit/>
            </a:bodyPr>
            <a:lstStyle/>
            <a:p>
              <a:r>
                <a:rPr lang="en-US" sz="1200">
                  <a:latin typeface="+mj-lt"/>
                </a:rPr>
                <a:t>High</a:t>
              </a:r>
              <a:endParaRPr lang="en-US" sz="1400">
                <a:latin typeface="+mj-lt"/>
              </a:endParaRPr>
            </a:p>
          </p:txBody>
        </p:sp>
      </p:grpSp>
      <p:sp>
        <p:nvSpPr>
          <p:cNvPr id="18" name="Rectangle 17">
            <a:extLst>
              <a:ext uri="{FF2B5EF4-FFF2-40B4-BE49-F238E27FC236}">
                <a16:creationId xmlns:a16="http://schemas.microsoft.com/office/drawing/2014/main" id="{2F92019F-A765-7A5A-E588-31F21C87DAFA}"/>
              </a:ext>
            </a:extLst>
          </p:cNvPr>
          <p:cNvSpPr/>
          <p:nvPr/>
        </p:nvSpPr>
        <p:spPr>
          <a:xfrm>
            <a:off x="7445114" y="4188542"/>
            <a:ext cx="1899464" cy="15043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64D32C-0C31-B292-69C1-2B256B1EB231}"/>
              </a:ext>
            </a:extLst>
          </p:cNvPr>
          <p:cNvSpPr/>
          <p:nvPr/>
        </p:nvSpPr>
        <p:spPr>
          <a:xfrm>
            <a:off x="612396" y="1331173"/>
            <a:ext cx="4778187" cy="5283830"/>
          </a:xfrm>
          <a:prstGeom prst="rect">
            <a:avLst/>
          </a:prstGeom>
          <a:noFill/>
          <a:ln w="28575">
            <a:solidFill>
              <a:srgbClr val="FF000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2F4D07-1275-5C48-C1CC-DDC9D5CE58E8}"/>
              </a:ext>
            </a:extLst>
          </p:cNvPr>
          <p:cNvSpPr txBox="1"/>
          <p:nvPr/>
        </p:nvSpPr>
        <p:spPr>
          <a:xfrm>
            <a:off x="2004263" y="1507271"/>
            <a:ext cx="1994452" cy="369332"/>
          </a:xfrm>
          <a:prstGeom prst="rect">
            <a:avLst/>
          </a:prstGeom>
          <a:noFill/>
        </p:spPr>
        <p:txBody>
          <a:bodyPr wrap="square" rtlCol="0">
            <a:spAutoFit/>
          </a:bodyPr>
          <a:lstStyle/>
          <a:p>
            <a:pPr algn="ctr"/>
            <a:r>
              <a:rPr lang="en-US" b="1">
                <a:latin typeface="+mj-lt"/>
              </a:rPr>
              <a:t>Venice</a:t>
            </a:r>
          </a:p>
        </p:txBody>
      </p:sp>
      <p:grpSp>
        <p:nvGrpSpPr>
          <p:cNvPr id="38" name="Group 37">
            <a:extLst>
              <a:ext uri="{FF2B5EF4-FFF2-40B4-BE49-F238E27FC236}">
                <a16:creationId xmlns:a16="http://schemas.microsoft.com/office/drawing/2014/main" id="{774C686A-7195-22B6-3F8E-86BE37B9029B}"/>
              </a:ext>
            </a:extLst>
          </p:cNvPr>
          <p:cNvGrpSpPr/>
          <p:nvPr/>
        </p:nvGrpSpPr>
        <p:grpSpPr>
          <a:xfrm>
            <a:off x="3101820" y="2259841"/>
            <a:ext cx="977993" cy="159026"/>
            <a:chOff x="9467849" y="2213113"/>
            <a:chExt cx="977993" cy="159026"/>
          </a:xfrm>
        </p:grpSpPr>
        <p:sp>
          <p:nvSpPr>
            <p:cNvPr id="24" name="Rectangle 23">
              <a:extLst>
                <a:ext uri="{FF2B5EF4-FFF2-40B4-BE49-F238E27FC236}">
                  <a16:creationId xmlns:a16="http://schemas.microsoft.com/office/drawing/2014/main" id="{B4F95C25-DCE7-44A6-23FA-C3F1F1CEB86B}"/>
                </a:ext>
              </a:extLst>
            </p:cNvPr>
            <p:cNvSpPr/>
            <p:nvPr/>
          </p:nvSpPr>
          <p:spPr>
            <a:xfrm>
              <a:off x="9467849" y="2213113"/>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C4043C2-CB4F-AE14-9DCB-2428E8013638}"/>
                </a:ext>
              </a:extLst>
            </p:cNvPr>
            <p:cNvSpPr/>
            <p:nvPr/>
          </p:nvSpPr>
          <p:spPr>
            <a:xfrm>
              <a:off x="9794826" y="2213113"/>
              <a:ext cx="325508" cy="159026"/>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F86558-1311-9788-49AA-1C47E2F114F3}"/>
                </a:ext>
              </a:extLst>
            </p:cNvPr>
            <p:cNvSpPr/>
            <p:nvPr/>
          </p:nvSpPr>
          <p:spPr>
            <a:xfrm>
              <a:off x="10120334" y="2213113"/>
              <a:ext cx="325508" cy="159026"/>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39093B0B-63C4-40D8-A3DE-E319D4A8E06A}"/>
              </a:ext>
            </a:extLst>
          </p:cNvPr>
          <p:cNvCxnSpPr>
            <a:cxnSpLocks/>
          </p:cNvCxnSpPr>
          <p:nvPr/>
        </p:nvCxnSpPr>
        <p:spPr>
          <a:xfrm flipV="1">
            <a:off x="5390583" y="5690332"/>
            <a:ext cx="2054531" cy="9086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54ECAA-F583-ED17-72E3-1DBAD81F5E91}"/>
              </a:ext>
            </a:extLst>
          </p:cNvPr>
          <p:cNvCxnSpPr>
            <a:cxnSpLocks/>
          </p:cNvCxnSpPr>
          <p:nvPr/>
        </p:nvCxnSpPr>
        <p:spPr>
          <a:xfrm>
            <a:off x="5390583" y="1331173"/>
            <a:ext cx="2100878" cy="2857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46A7D08-C486-28A6-79F4-62FB4802BF02}"/>
              </a:ext>
            </a:extLst>
          </p:cNvPr>
          <p:cNvSpPr txBox="1"/>
          <p:nvPr/>
        </p:nvSpPr>
        <p:spPr>
          <a:xfrm>
            <a:off x="4079813" y="2229528"/>
            <a:ext cx="1147015" cy="215444"/>
          </a:xfrm>
          <a:prstGeom prst="rect">
            <a:avLst/>
          </a:prstGeom>
          <a:noFill/>
        </p:spPr>
        <p:txBody>
          <a:bodyPr wrap="square" rtlCol="0">
            <a:spAutoFit/>
          </a:bodyPr>
          <a:lstStyle/>
          <a:p>
            <a:r>
              <a:rPr lang="en-US" sz="800" b="1">
                <a:latin typeface="+mj-lt"/>
              </a:rPr>
              <a:t>% Age 65 and over</a:t>
            </a:r>
          </a:p>
        </p:txBody>
      </p:sp>
      <p:grpSp>
        <p:nvGrpSpPr>
          <p:cNvPr id="37" name="Group 36">
            <a:extLst>
              <a:ext uri="{FF2B5EF4-FFF2-40B4-BE49-F238E27FC236}">
                <a16:creationId xmlns:a16="http://schemas.microsoft.com/office/drawing/2014/main" id="{3A5E97DD-B429-E7AC-5A67-AC3B1B22E8CF}"/>
              </a:ext>
            </a:extLst>
          </p:cNvPr>
          <p:cNvGrpSpPr/>
          <p:nvPr/>
        </p:nvGrpSpPr>
        <p:grpSpPr>
          <a:xfrm>
            <a:off x="3102554" y="2508485"/>
            <a:ext cx="977993" cy="159026"/>
            <a:chOff x="9464537" y="2722641"/>
            <a:chExt cx="977993" cy="159026"/>
          </a:xfrm>
        </p:grpSpPr>
        <p:sp>
          <p:nvSpPr>
            <p:cNvPr id="34" name="Rectangle 33">
              <a:extLst>
                <a:ext uri="{FF2B5EF4-FFF2-40B4-BE49-F238E27FC236}">
                  <a16:creationId xmlns:a16="http://schemas.microsoft.com/office/drawing/2014/main" id="{4B8BA867-76C2-8C4D-5CB6-BD6A2CC02355}"/>
                </a:ext>
              </a:extLst>
            </p:cNvPr>
            <p:cNvSpPr/>
            <p:nvPr/>
          </p:nvSpPr>
          <p:spPr>
            <a:xfrm>
              <a:off x="9464537" y="2722641"/>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1FEB819-ECE0-878E-7BBC-ACD6A112E4D1}"/>
                </a:ext>
              </a:extLst>
            </p:cNvPr>
            <p:cNvSpPr/>
            <p:nvPr/>
          </p:nvSpPr>
          <p:spPr>
            <a:xfrm>
              <a:off x="9791514" y="2722641"/>
              <a:ext cx="325508" cy="159026"/>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BE5095D-C064-94AA-E0E3-48A780B87B93}"/>
                </a:ext>
              </a:extLst>
            </p:cNvPr>
            <p:cNvSpPr/>
            <p:nvPr/>
          </p:nvSpPr>
          <p:spPr>
            <a:xfrm>
              <a:off x="10117022" y="2722641"/>
              <a:ext cx="325508" cy="159026"/>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1FA1370-BDB3-1454-CFA2-5981AF6F4755}"/>
              </a:ext>
            </a:extLst>
          </p:cNvPr>
          <p:cNvSpPr txBox="1"/>
          <p:nvPr/>
        </p:nvSpPr>
        <p:spPr>
          <a:xfrm>
            <a:off x="4080547" y="2487123"/>
            <a:ext cx="1249201" cy="215444"/>
          </a:xfrm>
          <a:prstGeom prst="rect">
            <a:avLst/>
          </a:prstGeom>
          <a:noFill/>
        </p:spPr>
        <p:txBody>
          <a:bodyPr wrap="square" rtlCol="0">
            <a:spAutoFit/>
          </a:bodyPr>
          <a:lstStyle/>
          <a:p>
            <a:r>
              <a:rPr lang="en-US" sz="800" b="1">
                <a:latin typeface="+mj-lt"/>
              </a:rPr>
              <a:t>% Below Poverty Line</a:t>
            </a:r>
          </a:p>
        </p:txBody>
      </p:sp>
      <p:grpSp>
        <p:nvGrpSpPr>
          <p:cNvPr id="59" name="Group 58">
            <a:extLst>
              <a:ext uri="{FF2B5EF4-FFF2-40B4-BE49-F238E27FC236}">
                <a16:creationId xmlns:a16="http://schemas.microsoft.com/office/drawing/2014/main" id="{93AAC5C9-3485-6966-5226-DE2FAB834755}"/>
              </a:ext>
            </a:extLst>
          </p:cNvPr>
          <p:cNvGrpSpPr/>
          <p:nvPr/>
        </p:nvGrpSpPr>
        <p:grpSpPr>
          <a:xfrm>
            <a:off x="3422749" y="3044939"/>
            <a:ext cx="1332059" cy="1009555"/>
            <a:chOff x="9477221" y="3001968"/>
            <a:chExt cx="1597023" cy="1210368"/>
          </a:xfrm>
        </p:grpSpPr>
        <p:grpSp>
          <p:nvGrpSpPr>
            <p:cNvPr id="54" name="Group 53">
              <a:extLst>
                <a:ext uri="{FF2B5EF4-FFF2-40B4-BE49-F238E27FC236}">
                  <a16:creationId xmlns:a16="http://schemas.microsoft.com/office/drawing/2014/main" id="{B4D4C9AA-8D0C-48EE-1F07-00748E99F4E1}"/>
                </a:ext>
              </a:extLst>
            </p:cNvPr>
            <p:cNvGrpSpPr/>
            <p:nvPr/>
          </p:nvGrpSpPr>
          <p:grpSpPr>
            <a:xfrm>
              <a:off x="9970444" y="3001968"/>
              <a:ext cx="975235" cy="974622"/>
              <a:chOff x="9401078" y="2890549"/>
              <a:chExt cx="975235" cy="974622"/>
            </a:xfrm>
          </p:grpSpPr>
          <p:sp>
            <p:nvSpPr>
              <p:cNvPr id="40" name="Rectangle 39">
                <a:extLst>
                  <a:ext uri="{FF2B5EF4-FFF2-40B4-BE49-F238E27FC236}">
                    <a16:creationId xmlns:a16="http://schemas.microsoft.com/office/drawing/2014/main" id="{82B3433C-135D-21D2-322C-015C6BED127E}"/>
                  </a:ext>
                </a:extLst>
              </p:cNvPr>
              <p:cNvSpPr/>
              <p:nvPr/>
            </p:nvSpPr>
            <p:spPr>
              <a:xfrm>
                <a:off x="9402367" y="2890549"/>
                <a:ext cx="325508" cy="325508"/>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1" name="Rectangle 40">
                <a:extLst>
                  <a:ext uri="{FF2B5EF4-FFF2-40B4-BE49-F238E27FC236}">
                    <a16:creationId xmlns:a16="http://schemas.microsoft.com/office/drawing/2014/main" id="{428DB7CB-8DDA-E857-5A83-535DEE96D8C4}"/>
                  </a:ext>
                </a:extLst>
              </p:cNvPr>
              <p:cNvSpPr/>
              <p:nvPr/>
            </p:nvSpPr>
            <p:spPr>
              <a:xfrm>
                <a:off x="9725298" y="2890549"/>
                <a:ext cx="325508" cy="325508"/>
              </a:xfrm>
              <a:prstGeom prst="rect">
                <a:avLst/>
              </a:prstGeom>
              <a:solidFill>
                <a:srgbClr val="843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2" name="Rectangle 41">
                <a:extLst>
                  <a:ext uri="{FF2B5EF4-FFF2-40B4-BE49-F238E27FC236}">
                    <a16:creationId xmlns:a16="http://schemas.microsoft.com/office/drawing/2014/main" id="{855AC268-DE6D-B012-6A7D-33726092E23A}"/>
                  </a:ext>
                </a:extLst>
              </p:cNvPr>
              <p:cNvSpPr/>
              <p:nvPr/>
            </p:nvSpPr>
            <p:spPr>
              <a:xfrm>
                <a:off x="10050806" y="2890549"/>
                <a:ext cx="325507" cy="325508"/>
              </a:xfrm>
              <a:prstGeom prst="rect">
                <a:avLst/>
              </a:prstGeom>
              <a:solidFill>
                <a:srgbClr val="2A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 name="Rectangle 46">
                <a:extLst>
                  <a:ext uri="{FF2B5EF4-FFF2-40B4-BE49-F238E27FC236}">
                    <a16:creationId xmlns:a16="http://schemas.microsoft.com/office/drawing/2014/main" id="{AA91CEC4-6F6B-27ED-EF28-A0629CABC9C0}"/>
                  </a:ext>
                </a:extLst>
              </p:cNvPr>
              <p:cNvSpPr/>
              <p:nvPr/>
            </p:nvSpPr>
            <p:spPr>
              <a:xfrm>
                <a:off x="9402367" y="3215542"/>
                <a:ext cx="325508" cy="325508"/>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8" name="Rectangle 47">
                <a:extLst>
                  <a:ext uri="{FF2B5EF4-FFF2-40B4-BE49-F238E27FC236}">
                    <a16:creationId xmlns:a16="http://schemas.microsoft.com/office/drawing/2014/main" id="{C576A7E7-B849-F4A4-110F-1026AAD03ED6}"/>
                  </a:ext>
                </a:extLst>
              </p:cNvPr>
              <p:cNvSpPr/>
              <p:nvPr/>
            </p:nvSpPr>
            <p:spPr>
              <a:xfrm>
                <a:off x="9725298" y="3215542"/>
                <a:ext cx="325508" cy="325508"/>
              </a:xfrm>
              <a:prstGeom prst="rect">
                <a:avLst/>
              </a:prstGeom>
              <a:solidFill>
                <a:srgbClr val="9080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9" name="Rectangle 48">
                <a:extLst>
                  <a:ext uri="{FF2B5EF4-FFF2-40B4-BE49-F238E27FC236}">
                    <a16:creationId xmlns:a16="http://schemas.microsoft.com/office/drawing/2014/main" id="{850CA642-900D-D205-445E-FD488C1FB0BB}"/>
                  </a:ext>
                </a:extLst>
              </p:cNvPr>
              <p:cNvSpPr/>
              <p:nvPr/>
            </p:nvSpPr>
            <p:spPr>
              <a:xfrm>
                <a:off x="10050806" y="3215542"/>
                <a:ext cx="325507" cy="325508"/>
              </a:xfrm>
              <a:prstGeom prst="rect">
                <a:avLst/>
              </a:prstGeom>
              <a:solidFill>
                <a:srgbClr val="3D64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0" name="Rectangle 49">
                <a:extLst>
                  <a:ext uri="{FF2B5EF4-FFF2-40B4-BE49-F238E27FC236}">
                    <a16:creationId xmlns:a16="http://schemas.microsoft.com/office/drawing/2014/main" id="{1ACAB3C0-D680-24F4-DA2D-A8F4A82041A7}"/>
                  </a:ext>
                </a:extLst>
              </p:cNvPr>
              <p:cNvSpPr/>
              <p:nvPr/>
            </p:nvSpPr>
            <p:spPr>
              <a:xfrm>
                <a:off x="9401078" y="3539663"/>
                <a:ext cx="325507" cy="325508"/>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1" name="Rectangle 50">
                <a:extLst>
                  <a:ext uri="{FF2B5EF4-FFF2-40B4-BE49-F238E27FC236}">
                    <a16:creationId xmlns:a16="http://schemas.microsoft.com/office/drawing/2014/main" id="{568CEC13-7635-F37E-2258-271A46F2D8D4}"/>
                  </a:ext>
                </a:extLst>
              </p:cNvPr>
              <p:cNvSpPr/>
              <p:nvPr/>
            </p:nvSpPr>
            <p:spPr>
              <a:xfrm>
                <a:off x="9729209" y="3539663"/>
                <a:ext cx="325509" cy="325508"/>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2" name="Rectangle 51">
                <a:extLst>
                  <a:ext uri="{FF2B5EF4-FFF2-40B4-BE49-F238E27FC236}">
                    <a16:creationId xmlns:a16="http://schemas.microsoft.com/office/drawing/2014/main" id="{B03F38EB-CDB9-B7E8-CB2D-11F78E97C1EF}"/>
                  </a:ext>
                </a:extLst>
              </p:cNvPr>
              <p:cNvSpPr/>
              <p:nvPr/>
            </p:nvSpPr>
            <p:spPr>
              <a:xfrm>
                <a:off x="10045932" y="3539663"/>
                <a:ext cx="325507" cy="325508"/>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5" name="TextBox 54">
              <a:extLst>
                <a:ext uri="{FF2B5EF4-FFF2-40B4-BE49-F238E27FC236}">
                  <a16:creationId xmlns:a16="http://schemas.microsoft.com/office/drawing/2014/main" id="{EEB278FD-BCC7-5264-039E-232D81B15048}"/>
                </a:ext>
              </a:extLst>
            </p:cNvPr>
            <p:cNvSpPr txBox="1"/>
            <p:nvPr/>
          </p:nvSpPr>
          <p:spPr>
            <a:xfrm>
              <a:off x="9510697" y="3002840"/>
              <a:ext cx="501307" cy="235544"/>
            </a:xfrm>
            <a:prstGeom prst="rect">
              <a:avLst/>
            </a:prstGeom>
            <a:noFill/>
          </p:spPr>
          <p:txBody>
            <a:bodyPr wrap="square" rtlCol="0">
              <a:spAutoFit/>
            </a:bodyPr>
            <a:lstStyle/>
            <a:p>
              <a:pPr algn="ctr"/>
              <a:r>
                <a:rPr lang="en-US" sz="800">
                  <a:latin typeface="+mj-lt"/>
                </a:rPr>
                <a:t>High</a:t>
              </a:r>
            </a:p>
          </p:txBody>
        </p:sp>
        <p:sp>
          <p:nvSpPr>
            <p:cNvPr id="56" name="TextBox 55">
              <a:extLst>
                <a:ext uri="{FF2B5EF4-FFF2-40B4-BE49-F238E27FC236}">
                  <a16:creationId xmlns:a16="http://schemas.microsoft.com/office/drawing/2014/main" id="{F69A0B4C-0638-09BD-F99A-1F5BD84E16F9}"/>
                </a:ext>
              </a:extLst>
            </p:cNvPr>
            <p:cNvSpPr txBox="1"/>
            <p:nvPr/>
          </p:nvSpPr>
          <p:spPr>
            <a:xfrm>
              <a:off x="9477221" y="3758990"/>
              <a:ext cx="501307" cy="235544"/>
            </a:xfrm>
            <a:prstGeom prst="rect">
              <a:avLst/>
            </a:prstGeom>
            <a:noFill/>
          </p:spPr>
          <p:txBody>
            <a:bodyPr wrap="square" rtlCol="0">
              <a:spAutoFit/>
            </a:bodyPr>
            <a:lstStyle/>
            <a:p>
              <a:pPr algn="ctr"/>
              <a:r>
                <a:rPr lang="en-US" sz="800">
                  <a:latin typeface="+mj-lt"/>
                </a:rPr>
                <a:t>Low</a:t>
              </a:r>
            </a:p>
          </p:txBody>
        </p:sp>
        <p:sp>
          <p:nvSpPr>
            <p:cNvPr id="57" name="TextBox 56">
              <a:extLst>
                <a:ext uri="{FF2B5EF4-FFF2-40B4-BE49-F238E27FC236}">
                  <a16:creationId xmlns:a16="http://schemas.microsoft.com/office/drawing/2014/main" id="{E85107F4-61A2-6631-87B5-F968A5CF8AD8}"/>
                </a:ext>
              </a:extLst>
            </p:cNvPr>
            <p:cNvSpPr txBox="1"/>
            <p:nvPr/>
          </p:nvSpPr>
          <p:spPr>
            <a:xfrm>
              <a:off x="10572937" y="3976792"/>
              <a:ext cx="501307" cy="235544"/>
            </a:xfrm>
            <a:prstGeom prst="rect">
              <a:avLst/>
            </a:prstGeom>
            <a:noFill/>
          </p:spPr>
          <p:txBody>
            <a:bodyPr wrap="square" rtlCol="0">
              <a:spAutoFit/>
            </a:bodyPr>
            <a:lstStyle/>
            <a:p>
              <a:pPr algn="ctr"/>
              <a:r>
                <a:rPr lang="en-US" sz="800">
                  <a:latin typeface="+mj-lt"/>
                </a:rPr>
                <a:t>High</a:t>
              </a:r>
            </a:p>
          </p:txBody>
        </p:sp>
        <p:sp>
          <p:nvSpPr>
            <p:cNvPr id="58" name="TextBox 57">
              <a:extLst>
                <a:ext uri="{FF2B5EF4-FFF2-40B4-BE49-F238E27FC236}">
                  <a16:creationId xmlns:a16="http://schemas.microsoft.com/office/drawing/2014/main" id="{FD24128D-7E43-57BA-C1BD-04627D97B928}"/>
                </a:ext>
              </a:extLst>
            </p:cNvPr>
            <p:cNvSpPr txBox="1"/>
            <p:nvPr/>
          </p:nvSpPr>
          <p:spPr>
            <a:xfrm>
              <a:off x="9873817" y="3976792"/>
              <a:ext cx="501307" cy="235544"/>
            </a:xfrm>
            <a:prstGeom prst="rect">
              <a:avLst/>
            </a:prstGeom>
            <a:noFill/>
          </p:spPr>
          <p:txBody>
            <a:bodyPr wrap="square" rtlCol="0">
              <a:spAutoFit/>
            </a:bodyPr>
            <a:lstStyle/>
            <a:p>
              <a:pPr algn="ctr"/>
              <a:r>
                <a:rPr lang="en-US" sz="800">
                  <a:latin typeface="+mj-lt"/>
                </a:rPr>
                <a:t>Low</a:t>
              </a:r>
            </a:p>
          </p:txBody>
        </p:sp>
      </p:grpSp>
      <p:sp>
        <p:nvSpPr>
          <p:cNvPr id="60" name="Rectangle 59">
            <a:extLst>
              <a:ext uri="{FF2B5EF4-FFF2-40B4-BE49-F238E27FC236}">
                <a16:creationId xmlns:a16="http://schemas.microsoft.com/office/drawing/2014/main" id="{7C19E380-B298-0CB6-43D7-AD83B516052B}"/>
              </a:ext>
            </a:extLst>
          </p:cNvPr>
          <p:cNvSpPr/>
          <p:nvPr/>
        </p:nvSpPr>
        <p:spPr>
          <a:xfrm>
            <a:off x="3101820" y="2762543"/>
            <a:ext cx="325508" cy="159026"/>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ABD0ACE-EB15-790E-7C34-DCB45C50C987}"/>
              </a:ext>
            </a:extLst>
          </p:cNvPr>
          <p:cNvSpPr txBox="1"/>
          <p:nvPr/>
        </p:nvSpPr>
        <p:spPr>
          <a:xfrm>
            <a:off x="3427328" y="2733954"/>
            <a:ext cx="1249201" cy="215444"/>
          </a:xfrm>
          <a:prstGeom prst="rect">
            <a:avLst/>
          </a:prstGeom>
          <a:noFill/>
        </p:spPr>
        <p:txBody>
          <a:bodyPr wrap="square" rtlCol="0">
            <a:spAutoFit/>
          </a:bodyPr>
          <a:lstStyle/>
          <a:p>
            <a:r>
              <a:rPr lang="en-US" sz="800" b="1">
                <a:latin typeface="+mj-lt"/>
              </a:rPr>
              <a:t>No Data</a:t>
            </a:r>
          </a:p>
        </p:txBody>
      </p:sp>
      <p:pic>
        <p:nvPicPr>
          <p:cNvPr id="28" name="Picture 27">
            <a:extLst>
              <a:ext uri="{FF2B5EF4-FFF2-40B4-BE49-F238E27FC236}">
                <a16:creationId xmlns:a16="http://schemas.microsoft.com/office/drawing/2014/main" id="{995B0ECD-120F-F4E1-58AF-6F1F144A3D75}"/>
              </a:ext>
            </a:extLst>
          </p:cNvPr>
          <p:cNvPicPr>
            <a:picLocks noChangeAspect="1"/>
          </p:cNvPicPr>
          <p:nvPr/>
        </p:nvPicPr>
        <p:blipFill rotWithShape="1">
          <a:blip r:embed="rId5">
            <a:extLst>
              <a:ext uri="{28A0092B-C50C-407E-A947-70E740481C1C}">
                <a14:useLocalDpi xmlns:a14="http://schemas.microsoft.com/office/drawing/2010/main" val="0"/>
              </a:ext>
            </a:extLst>
          </a:blip>
          <a:srcRect l="20068" t="19064" r="18308" b="42828"/>
          <a:stretch/>
        </p:blipFill>
        <p:spPr>
          <a:xfrm>
            <a:off x="2898056" y="4562673"/>
            <a:ext cx="2216027" cy="1654004"/>
          </a:xfrm>
          <a:prstGeom prst="rect">
            <a:avLst/>
          </a:prstGeom>
        </p:spPr>
      </p:pic>
      <p:grpSp>
        <p:nvGrpSpPr>
          <p:cNvPr id="67" name="Group 66">
            <a:extLst>
              <a:ext uri="{FF2B5EF4-FFF2-40B4-BE49-F238E27FC236}">
                <a16:creationId xmlns:a16="http://schemas.microsoft.com/office/drawing/2014/main" id="{438C2685-00B5-7DA7-44F4-CBE0BFABF729}"/>
              </a:ext>
            </a:extLst>
          </p:cNvPr>
          <p:cNvGrpSpPr/>
          <p:nvPr/>
        </p:nvGrpSpPr>
        <p:grpSpPr>
          <a:xfrm>
            <a:off x="694899" y="4727659"/>
            <a:ext cx="2202892" cy="1294443"/>
            <a:chOff x="694899" y="4727659"/>
            <a:chExt cx="2202892" cy="1294443"/>
          </a:xfrm>
        </p:grpSpPr>
        <p:grpSp>
          <p:nvGrpSpPr>
            <p:cNvPr id="66" name="Group 65">
              <a:extLst>
                <a:ext uri="{FF2B5EF4-FFF2-40B4-BE49-F238E27FC236}">
                  <a16:creationId xmlns:a16="http://schemas.microsoft.com/office/drawing/2014/main" id="{FF1AA78A-DD40-897B-D8CB-227F504110EA}"/>
                </a:ext>
              </a:extLst>
            </p:cNvPr>
            <p:cNvGrpSpPr/>
            <p:nvPr/>
          </p:nvGrpSpPr>
          <p:grpSpPr>
            <a:xfrm>
              <a:off x="1176864" y="5031552"/>
              <a:ext cx="1431642" cy="990550"/>
              <a:chOff x="1176864" y="5031552"/>
              <a:chExt cx="1431642" cy="990550"/>
            </a:xfrm>
          </p:grpSpPr>
          <p:sp>
            <p:nvSpPr>
              <p:cNvPr id="45" name="TextBox 44">
                <a:extLst>
                  <a:ext uri="{FF2B5EF4-FFF2-40B4-BE49-F238E27FC236}">
                    <a16:creationId xmlns:a16="http://schemas.microsoft.com/office/drawing/2014/main" id="{4B410E2F-6C59-C0D9-86D3-C195E2442443}"/>
                  </a:ext>
                </a:extLst>
              </p:cNvPr>
              <p:cNvSpPr txBox="1"/>
              <p:nvPr/>
            </p:nvSpPr>
            <p:spPr>
              <a:xfrm>
                <a:off x="1526172" y="5031552"/>
                <a:ext cx="1082334" cy="276999"/>
              </a:xfrm>
              <a:prstGeom prst="rect">
                <a:avLst/>
              </a:prstGeom>
              <a:noFill/>
            </p:spPr>
            <p:txBody>
              <a:bodyPr wrap="square" rtlCol="0">
                <a:spAutoFit/>
              </a:bodyPr>
              <a:lstStyle/>
              <a:p>
                <a:r>
                  <a:rPr lang="en-US" sz="1200">
                    <a:latin typeface="+mj-lt"/>
                  </a:rPr>
                  <a:t>Above 100</a:t>
                </a:r>
              </a:p>
            </p:txBody>
          </p:sp>
          <p:sp>
            <p:nvSpPr>
              <p:cNvPr id="46" name="TextBox 45">
                <a:extLst>
                  <a:ext uri="{FF2B5EF4-FFF2-40B4-BE49-F238E27FC236}">
                    <a16:creationId xmlns:a16="http://schemas.microsoft.com/office/drawing/2014/main" id="{5CE80EE3-6370-546D-9A43-FCEA7404F5DB}"/>
                  </a:ext>
                </a:extLst>
              </p:cNvPr>
              <p:cNvSpPr txBox="1"/>
              <p:nvPr/>
            </p:nvSpPr>
            <p:spPr>
              <a:xfrm>
                <a:off x="1533698" y="5274605"/>
                <a:ext cx="986394" cy="276999"/>
              </a:xfrm>
              <a:prstGeom prst="rect">
                <a:avLst/>
              </a:prstGeom>
              <a:noFill/>
            </p:spPr>
            <p:txBody>
              <a:bodyPr wrap="square" rtlCol="0">
                <a:spAutoFit/>
              </a:bodyPr>
              <a:lstStyle/>
              <a:p>
                <a:r>
                  <a:rPr lang="en-US" sz="1200">
                    <a:latin typeface="+mj-lt"/>
                  </a:rPr>
                  <a:t>95-100</a:t>
                </a:r>
              </a:p>
            </p:txBody>
          </p:sp>
          <p:sp>
            <p:nvSpPr>
              <p:cNvPr id="53" name="TextBox 52">
                <a:extLst>
                  <a:ext uri="{FF2B5EF4-FFF2-40B4-BE49-F238E27FC236}">
                    <a16:creationId xmlns:a16="http://schemas.microsoft.com/office/drawing/2014/main" id="{20F81A34-7E46-DC75-34C7-27D4EB19F50C}"/>
                  </a:ext>
                </a:extLst>
              </p:cNvPr>
              <p:cNvSpPr txBox="1"/>
              <p:nvPr/>
            </p:nvSpPr>
            <p:spPr>
              <a:xfrm>
                <a:off x="1538770" y="5509854"/>
                <a:ext cx="689811" cy="276999"/>
              </a:xfrm>
              <a:prstGeom prst="rect">
                <a:avLst/>
              </a:prstGeom>
              <a:noFill/>
            </p:spPr>
            <p:txBody>
              <a:bodyPr wrap="square" rtlCol="0">
                <a:spAutoFit/>
              </a:bodyPr>
              <a:lstStyle/>
              <a:p>
                <a:r>
                  <a:rPr lang="en-US" sz="1200">
                    <a:latin typeface="+mj-lt"/>
                  </a:rPr>
                  <a:t>90-95</a:t>
                </a:r>
              </a:p>
            </p:txBody>
          </p:sp>
          <p:grpSp>
            <p:nvGrpSpPr>
              <p:cNvPr id="64" name="Group 63">
                <a:extLst>
                  <a:ext uri="{FF2B5EF4-FFF2-40B4-BE49-F238E27FC236}">
                    <a16:creationId xmlns:a16="http://schemas.microsoft.com/office/drawing/2014/main" id="{36E4A415-0A9A-4867-0941-A041D3FBF877}"/>
                  </a:ext>
                </a:extLst>
              </p:cNvPr>
              <p:cNvGrpSpPr/>
              <p:nvPr/>
            </p:nvGrpSpPr>
            <p:grpSpPr>
              <a:xfrm>
                <a:off x="1176864" y="5090275"/>
                <a:ext cx="318566" cy="868291"/>
                <a:chOff x="1176864" y="5090275"/>
                <a:chExt cx="318566" cy="868291"/>
              </a:xfrm>
            </p:grpSpPr>
            <p:sp>
              <p:nvSpPr>
                <p:cNvPr id="33" name="Rectangle 32">
                  <a:extLst>
                    <a:ext uri="{FF2B5EF4-FFF2-40B4-BE49-F238E27FC236}">
                      <a16:creationId xmlns:a16="http://schemas.microsoft.com/office/drawing/2014/main" id="{896F3E79-CA92-8EA5-EAF8-D7ECBA47380E}"/>
                    </a:ext>
                  </a:extLst>
                </p:cNvPr>
                <p:cNvSpPr/>
                <p:nvPr/>
              </p:nvSpPr>
              <p:spPr>
                <a:xfrm>
                  <a:off x="1176864" y="5090275"/>
                  <a:ext cx="318566" cy="218276"/>
                </a:xfrm>
                <a:prstGeom prst="rect">
                  <a:avLst/>
                </a:prstGeom>
                <a:solidFill>
                  <a:srgbClr val="7A1C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19CB79D-CABD-07C9-C9BC-35EFF905D1E7}"/>
                    </a:ext>
                  </a:extLst>
                </p:cNvPr>
                <p:cNvSpPr/>
                <p:nvPr/>
              </p:nvSpPr>
              <p:spPr>
                <a:xfrm>
                  <a:off x="1176864" y="5308551"/>
                  <a:ext cx="318566" cy="218276"/>
                </a:xfrm>
                <a:prstGeom prst="rect">
                  <a:avLst/>
                </a:prstGeom>
                <a:solidFill>
                  <a:srgbClr val="9B3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FF89D5C-E43C-E8CC-0F79-7912486E400E}"/>
                    </a:ext>
                  </a:extLst>
                </p:cNvPr>
                <p:cNvSpPr/>
                <p:nvPr/>
              </p:nvSpPr>
              <p:spPr>
                <a:xfrm>
                  <a:off x="1176864" y="5522596"/>
                  <a:ext cx="318566" cy="218276"/>
                </a:xfrm>
                <a:prstGeom prst="rect">
                  <a:avLst/>
                </a:prstGeom>
                <a:solidFill>
                  <a:srgbClr val="BC5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3554067-EBF4-5619-C9B1-7658AE3A0E05}"/>
                    </a:ext>
                  </a:extLst>
                </p:cNvPr>
                <p:cNvSpPr/>
                <p:nvPr/>
              </p:nvSpPr>
              <p:spPr>
                <a:xfrm>
                  <a:off x="1176864" y="5740290"/>
                  <a:ext cx="318566" cy="218276"/>
                </a:xfrm>
                <a:prstGeom prst="rect">
                  <a:avLst/>
                </a:prstGeom>
                <a:solidFill>
                  <a:srgbClr val="D288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C784313F-2822-6743-6544-402F7630D78A}"/>
                  </a:ext>
                </a:extLst>
              </p:cNvPr>
              <p:cNvSpPr txBox="1"/>
              <p:nvPr/>
            </p:nvSpPr>
            <p:spPr>
              <a:xfrm>
                <a:off x="1533698" y="5745103"/>
                <a:ext cx="689811" cy="276999"/>
              </a:xfrm>
              <a:prstGeom prst="rect">
                <a:avLst/>
              </a:prstGeom>
              <a:noFill/>
            </p:spPr>
            <p:txBody>
              <a:bodyPr wrap="square" rtlCol="0">
                <a:spAutoFit/>
              </a:bodyPr>
              <a:lstStyle/>
              <a:p>
                <a:r>
                  <a:rPr lang="en-US" sz="1200">
                    <a:latin typeface="+mj-lt"/>
                  </a:rPr>
                  <a:t>85-90</a:t>
                </a:r>
              </a:p>
            </p:txBody>
          </p:sp>
        </p:grpSp>
        <p:sp>
          <p:nvSpPr>
            <p:cNvPr id="65" name="TextBox 64">
              <a:extLst>
                <a:ext uri="{FF2B5EF4-FFF2-40B4-BE49-F238E27FC236}">
                  <a16:creationId xmlns:a16="http://schemas.microsoft.com/office/drawing/2014/main" id="{64A40668-D5C0-81FE-981C-F032203F168E}"/>
                </a:ext>
              </a:extLst>
            </p:cNvPr>
            <p:cNvSpPr txBox="1"/>
            <p:nvPr/>
          </p:nvSpPr>
          <p:spPr>
            <a:xfrm>
              <a:off x="694899" y="4727659"/>
              <a:ext cx="2202892" cy="276999"/>
            </a:xfrm>
            <a:prstGeom prst="rect">
              <a:avLst/>
            </a:prstGeom>
            <a:noFill/>
          </p:spPr>
          <p:txBody>
            <a:bodyPr wrap="square" rtlCol="0">
              <a:spAutoFit/>
            </a:bodyPr>
            <a:lstStyle/>
            <a:p>
              <a:r>
                <a:rPr lang="en-US" sz="1200" b="1">
                  <a:latin typeface="+mj-lt"/>
                </a:rPr>
                <a:t>Average Daytime LST (°F)</a:t>
              </a:r>
            </a:p>
          </p:txBody>
        </p:sp>
      </p:grpSp>
      <p:grpSp>
        <p:nvGrpSpPr>
          <p:cNvPr id="4" name="Group 3">
            <a:extLst>
              <a:ext uri="{FF2B5EF4-FFF2-40B4-BE49-F238E27FC236}">
                <a16:creationId xmlns:a16="http://schemas.microsoft.com/office/drawing/2014/main" id="{D6DB1A56-3B32-98FB-E00E-6A7D23BBC277}"/>
              </a:ext>
            </a:extLst>
          </p:cNvPr>
          <p:cNvGrpSpPr/>
          <p:nvPr/>
        </p:nvGrpSpPr>
        <p:grpSpPr>
          <a:xfrm>
            <a:off x="10570209" y="1961173"/>
            <a:ext cx="336952" cy="706338"/>
            <a:chOff x="1017064" y="2993872"/>
            <a:chExt cx="336952" cy="706338"/>
          </a:xfrm>
        </p:grpSpPr>
        <p:sp>
          <p:nvSpPr>
            <p:cNvPr id="6" name="Freeform 5">
              <a:extLst>
                <a:ext uri="{FF2B5EF4-FFF2-40B4-BE49-F238E27FC236}">
                  <a16:creationId xmlns:a16="http://schemas.microsoft.com/office/drawing/2014/main" id="{58070054-8B2A-FE86-3EB1-5C42EA35779B}"/>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F7AACE-A127-C4F3-78B6-555991A21F33}"/>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grpSp>
        <p:nvGrpSpPr>
          <p:cNvPr id="19" name="Group 18">
            <a:extLst>
              <a:ext uri="{FF2B5EF4-FFF2-40B4-BE49-F238E27FC236}">
                <a16:creationId xmlns:a16="http://schemas.microsoft.com/office/drawing/2014/main" id="{5B087DE3-E577-711F-3910-103ECCFD6400}"/>
              </a:ext>
            </a:extLst>
          </p:cNvPr>
          <p:cNvGrpSpPr/>
          <p:nvPr/>
        </p:nvGrpSpPr>
        <p:grpSpPr>
          <a:xfrm>
            <a:off x="10019720" y="2813669"/>
            <a:ext cx="1801211" cy="371060"/>
            <a:chOff x="7236696" y="4918904"/>
            <a:chExt cx="1600860" cy="329788"/>
          </a:xfrm>
        </p:grpSpPr>
        <p:grpSp>
          <p:nvGrpSpPr>
            <p:cNvPr id="23" name="Group 22">
              <a:extLst>
                <a:ext uri="{FF2B5EF4-FFF2-40B4-BE49-F238E27FC236}">
                  <a16:creationId xmlns:a16="http://schemas.microsoft.com/office/drawing/2014/main" id="{C7C8712C-F9A3-9D72-0D54-F6749727BACC}"/>
                </a:ext>
              </a:extLst>
            </p:cNvPr>
            <p:cNvGrpSpPr>
              <a:grpSpLocks noChangeAspect="1"/>
            </p:cNvGrpSpPr>
            <p:nvPr/>
          </p:nvGrpSpPr>
          <p:grpSpPr>
            <a:xfrm>
              <a:off x="7320852" y="5130046"/>
              <a:ext cx="1067055" cy="54912"/>
              <a:chOff x="7185908" y="6911390"/>
              <a:chExt cx="1067055" cy="54912"/>
            </a:xfrm>
          </p:grpSpPr>
          <p:sp>
            <p:nvSpPr>
              <p:cNvPr id="74" name="Rectangle 73">
                <a:extLst>
                  <a:ext uri="{FF2B5EF4-FFF2-40B4-BE49-F238E27FC236}">
                    <a16:creationId xmlns:a16="http://schemas.microsoft.com/office/drawing/2014/main" id="{B8489D56-B25B-2868-2CAB-2C2DCFC34FA6}"/>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 name="Rectangle 74">
                <a:extLst>
                  <a:ext uri="{FF2B5EF4-FFF2-40B4-BE49-F238E27FC236}">
                    <a16:creationId xmlns:a16="http://schemas.microsoft.com/office/drawing/2014/main" id="{4DEB1561-5FF6-CADA-7660-AFDBC91AD412}"/>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 name="Rectangle 75">
                <a:extLst>
                  <a:ext uri="{FF2B5EF4-FFF2-40B4-BE49-F238E27FC236}">
                    <a16:creationId xmlns:a16="http://schemas.microsoft.com/office/drawing/2014/main" id="{110624C6-05CB-4F98-FC8C-E6F4330135C1}"/>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7" name="Rectangle 76">
                <a:extLst>
                  <a:ext uri="{FF2B5EF4-FFF2-40B4-BE49-F238E27FC236}">
                    <a16:creationId xmlns:a16="http://schemas.microsoft.com/office/drawing/2014/main" id="{7C81DAB4-25C5-635E-8158-47D7AF500C9C}"/>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8" name="Rectangle 77">
                <a:extLst>
                  <a:ext uri="{FF2B5EF4-FFF2-40B4-BE49-F238E27FC236}">
                    <a16:creationId xmlns:a16="http://schemas.microsoft.com/office/drawing/2014/main" id="{FD34FA74-0E7C-540F-6F3F-7FE1765A7D2C}"/>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9" name="Rectangle 78">
                <a:extLst>
                  <a:ext uri="{FF2B5EF4-FFF2-40B4-BE49-F238E27FC236}">
                    <a16:creationId xmlns:a16="http://schemas.microsoft.com/office/drawing/2014/main" id="{B822DA6A-AF75-44B9-4566-0DBF2B701317}"/>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0" name="Rectangle 79">
                <a:extLst>
                  <a:ext uri="{FF2B5EF4-FFF2-40B4-BE49-F238E27FC236}">
                    <a16:creationId xmlns:a16="http://schemas.microsoft.com/office/drawing/2014/main" id="{96E46964-E10F-8B94-92CF-F6330008E8FA}"/>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0" name="TextBox 29">
              <a:extLst>
                <a:ext uri="{FF2B5EF4-FFF2-40B4-BE49-F238E27FC236}">
                  <a16:creationId xmlns:a16="http://schemas.microsoft.com/office/drawing/2014/main" id="{F41B9A83-26EE-F0E3-103B-488BD948C299}"/>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68" name="TextBox 67">
              <a:extLst>
                <a:ext uri="{FF2B5EF4-FFF2-40B4-BE49-F238E27FC236}">
                  <a16:creationId xmlns:a16="http://schemas.microsoft.com/office/drawing/2014/main" id="{CC5D56B1-6F87-FEF5-C3BC-9C2FB2F591A4}"/>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69" name="TextBox 68">
              <a:extLst>
                <a:ext uri="{FF2B5EF4-FFF2-40B4-BE49-F238E27FC236}">
                  <a16:creationId xmlns:a16="http://schemas.microsoft.com/office/drawing/2014/main" id="{1AE13DEF-74DE-CA6F-44B1-D8AB7F0DB16F}"/>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70" name="TextBox 69">
              <a:extLst>
                <a:ext uri="{FF2B5EF4-FFF2-40B4-BE49-F238E27FC236}">
                  <a16:creationId xmlns:a16="http://schemas.microsoft.com/office/drawing/2014/main" id="{CB4D267D-CFCC-CEE3-01CB-F60381BAE1AD}"/>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71" name="TextBox 70">
              <a:extLst>
                <a:ext uri="{FF2B5EF4-FFF2-40B4-BE49-F238E27FC236}">
                  <a16:creationId xmlns:a16="http://schemas.microsoft.com/office/drawing/2014/main" id="{58B96E92-17C6-EC99-1712-35D70C93D36B}"/>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72" name="TextBox 71">
              <a:extLst>
                <a:ext uri="{FF2B5EF4-FFF2-40B4-BE49-F238E27FC236}">
                  <a16:creationId xmlns:a16="http://schemas.microsoft.com/office/drawing/2014/main" id="{42C13647-6DA0-188C-B6F9-2BD19B479404}"/>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73" name="TextBox 72">
              <a:extLst>
                <a:ext uri="{FF2B5EF4-FFF2-40B4-BE49-F238E27FC236}">
                  <a16:creationId xmlns:a16="http://schemas.microsoft.com/office/drawing/2014/main" id="{A809DA4F-E390-9FCB-DB15-168B2BD7C2C3}"/>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spTree>
    <p:extLst>
      <p:ext uri="{BB962C8B-B14F-4D97-AF65-F5344CB8AC3E}">
        <p14:creationId xmlns:p14="http://schemas.microsoft.com/office/powerpoint/2010/main" val="1423328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0BAB-8100-D218-4645-9DA963B42853}"/>
              </a:ext>
            </a:extLst>
          </p:cNvPr>
          <p:cNvSpPr>
            <a:spLocks noGrp="1"/>
          </p:cNvSpPr>
          <p:nvPr>
            <p:ph type="title"/>
          </p:nvPr>
        </p:nvSpPr>
        <p:spPr/>
        <p:txBody>
          <a:bodyPr/>
          <a:lstStyle/>
          <a:p>
            <a:r>
              <a:rPr lang="en-US"/>
              <a:t>Heat Mitigation Priority (3/3)</a:t>
            </a:r>
          </a:p>
        </p:txBody>
      </p:sp>
      <p:pic>
        <p:nvPicPr>
          <p:cNvPr id="5" name="Content Placeholder 4">
            <a:extLst>
              <a:ext uri="{FF2B5EF4-FFF2-40B4-BE49-F238E27FC236}">
                <a16:creationId xmlns:a16="http://schemas.microsoft.com/office/drawing/2014/main" id="{E4BEA493-69D6-FB81-D135-1EEF1703F860}"/>
              </a:ext>
            </a:extLst>
          </p:cNvPr>
          <p:cNvPicPr>
            <a:picLocks noGrp="1" noRot="1" noChangeAspect="1" noMove="1" noResize="1" noEditPoints="1" noAdjustHandles="1" noChangeArrowheads="1" noChangeShapeType="1" noCrop="1"/>
          </p:cNvPicPr>
          <p:nvPr>
            <p:ph sz="quarter" idx="10"/>
          </p:nvPr>
        </p:nvPicPr>
        <p:blipFill>
          <a:blip r:embed="rId3">
            <a:extLst>
              <a:ext uri="{28A0092B-C50C-407E-A947-70E740481C1C}">
                <a14:useLocalDpi xmlns:a14="http://schemas.microsoft.com/office/drawing/2010/main" val="0"/>
              </a:ext>
            </a:extLst>
          </a:blip>
          <a:stretch>
            <a:fillRect/>
          </a:stretch>
        </p:blipFill>
        <p:spPr>
          <a:xfrm>
            <a:off x="562439" y="1441977"/>
            <a:ext cx="5915576" cy="5018088"/>
          </a:xfrm>
          <a:ln>
            <a:noFill/>
          </a:ln>
        </p:spPr>
      </p:pic>
      <p:grpSp>
        <p:nvGrpSpPr>
          <p:cNvPr id="17" name="Group 16">
            <a:extLst>
              <a:ext uri="{FF2B5EF4-FFF2-40B4-BE49-F238E27FC236}">
                <a16:creationId xmlns:a16="http://schemas.microsoft.com/office/drawing/2014/main" id="{A04CB8A5-BC3E-BCE8-B1D2-928DC7278395}"/>
              </a:ext>
            </a:extLst>
          </p:cNvPr>
          <p:cNvGrpSpPr/>
          <p:nvPr/>
        </p:nvGrpSpPr>
        <p:grpSpPr>
          <a:xfrm>
            <a:off x="364685" y="5136695"/>
            <a:ext cx="1968310" cy="1177966"/>
            <a:chOff x="4767720" y="1633151"/>
            <a:chExt cx="2100274" cy="1256942"/>
          </a:xfrm>
        </p:grpSpPr>
        <p:sp>
          <p:nvSpPr>
            <p:cNvPr id="7" name="TextBox 6">
              <a:extLst>
                <a:ext uri="{FF2B5EF4-FFF2-40B4-BE49-F238E27FC236}">
                  <a16:creationId xmlns:a16="http://schemas.microsoft.com/office/drawing/2014/main" id="{202482F5-19C6-1369-987E-B4365D70744D}"/>
                </a:ext>
              </a:extLst>
            </p:cNvPr>
            <p:cNvSpPr txBox="1"/>
            <p:nvPr/>
          </p:nvSpPr>
          <p:spPr>
            <a:xfrm>
              <a:off x="4767720" y="1633151"/>
              <a:ext cx="2100274" cy="276999"/>
            </a:xfrm>
            <a:prstGeom prst="rect">
              <a:avLst/>
            </a:prstGeom>
            <a:noFill/>
          </p:spPr>
          <p:txBody>
            <a:bodyPr wrap="square" rtlCol="0">
              <a:spAutoFit/>
            </a:bodyPr>
            <a:lstStyle/>
            <a:p>
              <a:pPr algn="ctr"/>
              <a:r>
                <a:rPr lang="en-US" sz="1200" b="1">
                  <a:latin typeface="+mj-lt"/>
                </a:rPr>
                <a:t>Heat Mitigation Priority</a:t>
              </a:r>
            </a:p>
          </p:txBody>
        </p:sp>
        <p:grpSp>
          <p:nvGrpSpPr>
            <p:cNvPr id="16" name="Group 15">
              <a:extLst>
                <a:ext uri="{FF2B5EF4-FFF2-40B4-BE49-F238E27FC236}">
                  <a16:creationId xmlns:a16="http://schemas.microsoft.com/office/drawing/2014/main" id="{F3E8BF5C-28CE-B713-24B1-1FCB406D9E77}"/>
                </a:ext>
              </a:extLst>
            </p:cNvPr>
            <p:cNvGrpSpPr/>
            <p:nvPr/>
          </p:nvGrpSpPr>
          <p:grpSpPr>
            <a:xfrm>
              <a:off x="5019669" y="2064509"/>
              <a:ext cx="625100" cy="793360"/>
              <a:chOff x="5193604" y="2237510"/>
              <a:chExt cx="625100" cy="793360"/>
            </a:xfrm>
          </p:grpSpPr>
          <p:sp>
            <p:nvSpPr>
              <p:cNvPr id="13" name="Rectangle 12">
                <a:extLst>
                  <a:ext uri="{FF2B5EF4-FFF2-40B4-BE49-F238E27FC236}">
                    <a16:creationId xmlns:a16="http://schemas.microsoft.com/office/drawing/2014/main" id="{1C385C8B-0A3E-B905-CE39-10E3F0766C02}"/>
                  </a:ext>
                </a:extLst>
              </p:cNvPr>
              <p:cNvSpPr/>
              <p:nvPr/>
            </p:nvSpPr>
            <p:spPr>
              <a:xfrm>
                <a:off x="5194169" y="2766080"/>
                <a:ext cx="624535" cy="264790"/>
              </a:xfrm>
              <a:prstGeom prst="rect">
                <a:avLst/>
              </a:prstGeom>
              <a:solidFill>
                <a:srgbClr val="FFF7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Rectangle 13">
                <a:extLst>
                  <a:ext uri="{FF2B5EF4-FFF2-40B4-BE49-F238E27FC236}">
                    <a16:creationId xmlns:a16="http://schemas.microsoft.com/office/drawing/2014/main" id="{09376E5B-5D49-BE05-C8B4-F7E184361E35}"/>
                  </a:ext>
                </a:extLst>
              </p:cNvPr>
              <p:cNvSpPr/>
              <p:nvPr/>
            </p:nvSpPr>
            <p:spPr>
              <a:xfrm>
                <a:off x="5194169" y="2501290"/>
                <a:ext cx="624535" cy="264790"/>
              </a:xfrm>
              <a:prstGeom prst="rect">
                <a:avLst/>
              </a:prstGeom>
              <a:solidFill>
                <a:srgbClr val="66AA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Rectangle 14">
                <a:extLst>
                  <a:ext uri="{FF2B5EF4-FFF2-40B4-BE49-F238E27FC236}">
                    <a16:creationId xmlns:a16="http://schemas.microsoft.com/office/drawing/2014/main" id="{4343FE96-21B4-072B-BC66-D19C2422C29B}"/>
                  </a:ext>
                </a:extLst>
              </p:cNvPr>
              <p:cNvSpPr/>
              <p:nvPr/>
            </p:nvSpPr>
            <p:spPr>
              <a:xfrm>
                <a:off x="5193604" y="2237510"/>
                <a:ext cx="623128" cy="253436"/>
              </a:xfrm>
              <a:prstGeom prst="rect">
                <a:avLst/>
              </a:prstGeom>
              <a:solidFill>
                <a:srgbClr val="8200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sp>
          <p:nvSpPr>
            <p:cNvPr id="10" name="TextBox 9">
              <a:extLst>
                <a:ext uri="{FF2B5EF4-FFF2-40B4-BE49-F238E27FC236}">
                  <a16:creationId xmlns:a16="http://schemas.microsoft.com/office/drawing/2014/main" id="{7006A825-2584-3C6C-4711-1F6E4221D721}"/>
                </a:ext>
              </a:extLst>
            </p:cNvPr>
            <p:cNvSpPr txBox="1"/>
            <p:nvPr/>
          </p:nvSpPr>
          <p:spPr>
            <a:xfrm>
              <a:off x="5716390" y="2613094"/>
              <a:ext cx="484428" cy="276999"/>
            </a:xfrm>
            <a:prstGeom prst="rect">
              <a:avLst/>
            </a:prstGeom>
            <a:noFill/>
          </p:spPr>
          <p:txBody>
            <a:bodyPr wrap="none" rtlCol="0">
              <a:spAutoFit/>
            </a:bodyPr>
            <a:lstStyle/>
            <a:p>
              <a:r>
                <a:rPr lang="en-US" sz="1200">
                  <a:latin typeface="+mj-lt"/>
                </a:rPr>
                <a:t>Low</a:t>
              </a:r>
              <a:endParaRPr lang="en-US" sz="1400">
                <a:latin typeface="+mj-lt"/>
              </a:endParaRPr>
            </a:p>
          </p:txBody>
        </p:sp>
        <p:sp>
          <p:nvSpPr>
            <p:cNvPr id="11" name="TextBox 10">
              <a:extLst>
                <a:ext uri="{FF2B5EF4-FFF2-40B4-BE49-F238E27FC236}">
                  <a16:creationId xmlns:a16="http://schemas.microsoft.com/office/drawing/2014/main" id="{3948CB53-F6AB-F69E-EABB-CBA68176C0C2}"/>
                </a:ext>
              </a:extLst>
            </p:cNvPr>
            <p:cNvSpPr txBox="1"/>
            <p:nvPr/>
          </p:nvSpPr>
          <p:spPr>
            <a:xfrm>
              <a:off x="5698757" y="2328289"/>
              <a:ext cx="798617" cy="276999"/>
            </a:xfrm>
            <a:prstGeom prst="rect">
              <a:avLst/>
            </a:prstGeom>
            <a:noFill/>
          </p:spPr>
          <p:txBody>
            <a:bodyPr wrap="none" rtlCol="0">
              <a:spAutoFit/>
            </a:bodyPr>
            <a:lstStyle/>
            <a:p>
              <a:r>
                <a:rPr lang="en-US" sz="1200">
                  <a:latin typeface="+mj-lt"/>
                </a:rPr>
                <a:t>Medium</a:t>
              </a:r>
              <a:endParaRPr lang="en-US" sz="1400">
                <a:latin typeface="+mj-lt"/>
              </a:endParaRPr>
            </a:p>
          </p:txBody>
        </p:sp>
        <p:sp>
          <p:nvSpPr>
            <p:cNvPr id="12" name="TextBox 11">
              <a:extLst>
                <a:ext uri="{FF2B5EF4-FFF2-40B4-BE49-F238E27FC236}">
                  <a16:creationId xmlns:a16="http://schemas.microsoft.com/office/drawing/2014/main" id="{6A240723-8EAC-D229-92CF-49A797AABF25}"/>
                </a:ext>
              </a:extLst>
            </p:cNvPr>
            <p:cNvSpPr txBox="1"/>
            <p:nvPr/>
          </p:nvSpPr>
          <p:spPr>
            <a:xfrm>
              <a:off x="5698757" y="2043484"/>
              <a:ext cx="519694" cy="276999"/>
            </a:xfrm>
            <a:prstGeom prst="rect">
              <a:avLst/>
            </a:prstGeom>
            <a:noFill/>
          </p:spPr>
          <p:txBody>
            <a:bodyPr wrap="none" rtlCol="0">
              <a:spAutoFit/>
            </a:bodyPr>
            <a:lstStyle/>
            <a:p>
              <a:r>
                <a:rPr lang="en-US" sz="1200">
                  <a:latin typeface="+mj-lt"/>
                </a:rPr>
                <a:t>High</a:t>
              </a:r>
              <a:endParaRPr lang="en-US" sz="1400">
                <a:latin typeface="+mj-lt"/>
              </a:endParaRPr>
            </a:p>
          </p:txBody>
        </p:sp>
      </p:grpSp>
      <p:sp>
        <p:nvSpPr>
          <p:cNvPr id="18" name="Rectangle 17">
            <a:extLst>
              <a:ext uri="{FF2B5EF4-FFF2-40B4-BE49-F238E27FC236}">
                <a16:creationId xmlns:a16="http://schemas.microsoft.com/office/drawing/2014/main" id="{2F92019F-A765-7A5A-E588-31F21C87DAFA}"/>
              </a:ext>
            </a:extLst>
          </p:cNvPr>
          <p:cNvSpPr/>
          <p:nvPr/>
        </p:nvSpPr>
        <p:spPr>
          <a:xfrm>
            <a:off x="3974873" y="4371422"/>
            <a:ext cx="1588219" cy="12388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64D32C-0C31-B292-69C1-2B256B1EB231}"/>
              </a:ext>
            </a:extLst>
          </p:cNvPr>
          <p:cNvSpPr/>
          <p:nvPr/>
        </p:nvSpPr>
        <p:spPr>
          <a:xfrm>
            <a:off x="6851374" y="1317902"/>
            <a:ext cx="4778187" cy="528383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2F4D07-1275-5C48-C1CC-DDC9D5CE58E8}"/>
              </a:ext>
            </a:extLst>
          </p:cNvPr>
          <p:cNvSpPr txBox="1"/>
          <p:nvPr/>
        </p:nvSpPr>
        <p:spPr>
          <a:xfrm>
            <a:off x="8243240" y="1486307"/>
            <a:ext cx="1994452" cy="369332"/>
          </a:xfrm>
          <a:prstGeom prst="rect">
            <a:avLst/>
          </a:prstGeom>
          <a:noFill/>
        </p:spPr>
        <p:txBody>
          <a:bodyPr wrap="square" rtlCol="0">
            <a:spAutoFit/>
          </a:bodyPr>
          <a:lstStyle/>
          <a:p>
            <a:pPr algn="ctr"/>
            <a:r>
              <a:rPr lang="en-US" b="1">
                <a:latin typeface="+mj-lt"/>
              </a:rPr>
              <a:t>North Port</a:t>
            </a:r>
          </a:p>
        </p:txBody>
      </p:sp>
      <p:grpSp>
        <p:nvGrpSpPr>
          <p:cNvPr id="38" name="Group 37">
            <a:extLst>
              <a:ext uri="{FF2B5EF4-FFF2-40B4-BE49-F238E27FC236}">
                <a16:creationId xmlns:a16="http://schemas.microsoft.com/office/drawing/2014/main" id="{774C686A-7195-22B6-3F8E-86BE37B9029B}"/>
              </a:ext>
            </a:extLst>
          </p:cNvPr>
          <p:cNvGrpSpPr/>
          <p:nvPr/>
        </p:nvGrpSpPr>
        <p:grpSpPr>
          <a:xfrm>
            <a:off x="9402367" y="2259841"/>
            <a:ext cx="977993" cy="159026"/>
            <a:chOff x="9467849" y="2213113"/>
            <a:chExt cx="977993" cy="159026"/>
          </a:xfrm>
        </p:grpSpPr>
        <p:sp>
          <p:nvSpPr>
            <p:cNvPr id="24" name="Rectangle 23">
              <a:extLst>
                <a:ext uri="{FF2B5EF4-FFF2-40B4-BE49-F238E27FC236}">
                  <a16:creationId xmlns:a16="http://schemas.microsoft.com/office/drawing/2014/main" id="{B4F95C25-DCE7-44A6-23FA-C3F1F1CEB86B}"/>
                </a:ext>
              </a:extLst>
            </p:cNvPr>
            <p:cNvSpPr/>
            <p:nvPr/>
          </p:nvSpPr>
          <p:spPr>
            <a:xfrm>
              <a:off x="9467849" y="2213113"/>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C4043C2-CB4F-AE14-9DCB-2428E8013638}"/>
                </a:ext>
              </a:extLst>
            </p:cNvPr>
            <p:cNvSpPr/>
            <p:nvPr/>
          </p:nvSpPr>
          <p:spPr>
            <a:xfrm>
              <a:off x="9794826" y="2213113"/>
              <a:ext cx="325508" cy="159026"/>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F86558-1311-9788-49AA-1C47E2F114F3}"/>
                </a:ext>
              </a:extLst>
            </p:cNvPr>
            <p:cNvSpPr/>
            <p:nvPr/>
          </p:nvSpPr>
          <p:spPr>
            <a:xfrm>
              <a:off x="10120334" y="2213113"/>
              <a:ext cx="325508" cy="159026"/>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39093B0B-63C4-40D8-A3DE-E319D4A8E06A}"/>
              </a:ext>
            </a:extLst>
          </p:cNvPr>
          <p:cNvCxnSpPr>
            <a:cxnSpLocks/>
          </p:cNvCxnSpPr>
          <p:nvPr/>
        </p:nvCxnSpPr>
        <p:spPr>
          <a:xfrm>
            <a:off x="5563092" y="5610286"/>
            <a:ext cx="1288282" cy="9914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54ECAA-F583-ED17-72E3-1DBAD81F5E91}"/>
              </a:ext>
            </a:extLst>
          </p:cNvPr>
          <p:cNvCxnSpPr>
            <a:cxnSpLocks/>
          </p:cNvCxnSpPr>
          <p:nvPr/>
        </p:nvCxnSpPr>
        <p:spPr>
          <a:xfrm flipV="1">
            <a:off x="5563092" y="1317902"/>
            <a:ext cx="1288282" cy="3053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46A7D08-C486-28A6-79F4-62FB4802BF02}"/>
              </a:ext>
            </a:extLst>
          </p:cNvPr>
          <p:cNvSpPr txBox="1"/>
          <p:nvPr/>
        </p:nvSpPr>
        <p:spPr>
          <a:xfrm>
            <a:off x="10380360" y="2229528"/>
            <a:ext cx="1085947" cy="215444"/>
          </a:xfrm>
          <a:prstGeom prst="rect">
            <a:avLst/>
          </a:prstGeom>
          <a:noFill/>
        </p:spPr>
        <p:txBody>
          <a:bodyPr wrap="square" rtlCol="0">
            <a:spAutoFit/>
          </a:bodyPr>
          <a:lstStyle/>
          <a:p>
            <a:r>
              <a:rPr lang="en-US" sz="800" b="1">
                <a:latin typeface="+mj-lt"/>
              </a:rPr>
              <a:t>% Unemployed</a:t>
            </a:r>
          </a:p>
        </p:txBody>
      </p:sp>
      <p:grpSp>
        <p:nvGrpSpPr>
          <p:cNvPr id="37" name="Group 36">
            <a:extLst>
              <a:ext uri="{FF2B5EF4-FFF2-40B4-BE49-F238E27FC236}">
                <a16:creationId xmlns:a16="http://schemas.microsoft.com/office/drawing/2014/main" id="{3A5E97DD-B429-E7AC-5A67-AC3B1B22E8CF}"/>
              </a:ext>
            </a:extLst>
          </p:cNvPr>
          <p:cNvGrpSpPr/>
          <p:nvPr/>
        </p:nvGrpSpPr>
        <p:grpSpPr>
          <a:xfrm>
            <a:off x="9403101" y="2508485"/>
            <a:ext cx="977993" cy="159026"/>
            <a:chOff x="9464537" y="2722641"/>
            <a:chExt cx="977993" cy="159026"/>
          </a:xfrm>
        </p:grpSpPr>
        <p:sp>
          <p:nvSpPr>
            <p:cNvPr id="34" name="Rectangle 33">
              <a:extLst>
                <a:ext uri="{FF2B5EF4-FFF2-40B4-BE49-F238E27FC236}">
                  <a16:creationId xmlns:a16="http://schemas.microsoft.com/office/drawing/2014/main" id="{4B8BA867-76C2-8C4D-5CB6-BD6A2CC02355}"/>
                </a:ext>
              </a:extLst>
            </p:cNvPr>
            <p:cNvSpPr/>
            <p:nvPr/>
          </p:nvSpPr>
          <p:spPr>
            <a:xfrm>
              <a:off x="9464537" y="2722641"/>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1FEB819-ECE0-878E-7BBC-ACD6A112E4D1}"/>
                </a:ext>
              </a:extLst>
            </p:cNvPr>
            <p:cNvSpPr/>
            <p:nvPr/>
          </p:nvSpPr>
          <p:spPr>
            <a:xfrm>
              <a:off x="9791514" y="2722641"/>
              <a:ext cx="325508" cy="159026"/>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BE5095D-C064-94AA-E0E3-48A780B87B93}"/>
                </a:ext>
              </a:extLst>
            </p:cNvPr>
            <p:cNvSpPr/>
            <p:nvPr/>
          </p:nvSpPr>
          <p:spPr>
            <a:xfrm>
              <a:off x="10117022" y="2722641"/>
              <a:ext cx="325508" cy="159026"/>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1FA1370-BDB3-1454-CFA2-5981AF6F4755}"/>
              </a:ext>
            </a:extLst>
          </p:cNvPr>
          <p:cNvSpPr txBox="1"/>
          <p:nvPr/>
        </p:nvSpPr>
        <p:spPr>
          <a:xfrm>
            <a:off x="10381094" y="2487123"/>
            <a:ext cx="1249201" cy="215444"/>
          </a:xfrm>
          <a:prstGeom prst="rect">
            <a:avLst/>
          </a:prstGeom>
          <a:noFill/>
        </p:spPr>
        <p:txBody>
          <a:bodyPr wrap="square" rtlCol="0">
            <a:spAutoFit/>
          </a:bodyPr>
          <a:lstStyle/>
          <a:p>
            <a:r>
              <a:rPr lang="en-US" sz="800" b="1">
                <a:latin typeface="+mj-lt"/>
              </a:rPr>
              <a:t>% Below Poverty Line</a:t>
            </a:r>
          </a:p>
        </p:txBody>
      </p:sp>
      <p:grpSp>
        <p:nvGrpSpPr>
          <p:cNvPr id="59" name="Group 58">
            <a:extLst>
              <a:ext uri="{FF2B5EF4-FFF2-40B4-BE49-F238E27FC236}">
                <a16:creationId xmlns:a16="http://schemas.microsoft.com/office/drawing/2014/main" id="{93AAC5C9-3485-6966-5226-DE2FAB834755}"/>
              </a:ext>
            </a:extLst>
          </p:cNvPr>
          <p:cNvGrpSpPr/>
          <p:nvPr/>
        </p:nvGrpSpPr>
        <p:grpSpPr>
          <a:xfrm>
            <a:off x="9727875" y="3044939"/>
            <a:ext cx="1332059" cy="1009555"/>
            <a:chOff x="9477221" y="3001968"/>
            <a:chExt cx="1597023" cy="1210368"/>
          </a:xfrm>
        </p:grpSpPr>
        <p:grpSp>
          <p:nvGrpSpPr>
            <p:cNvPr id="54" name="Group 53">
              <a:extLst>
                <a:ext uri="{FF2B5EF4-FFF2-40B4-BE49-F238E27FC236}">
                  <a16:creationId xmlns:a16="http://schemas.microsoft.com/office/drawing/2014/main" id="{B4D4C9AA-8D0C-48EE-1F07-00748E99F4E1}"/>
                </a:ext>
              </a:extLst>
            </p:cNvPr>
            <p:cNvGrpSpPr/>
            <p:nvPr/>
          </p:nvGrpSpPr>
          <p:grpSpPr>
            <a:xfrm>
              <a:off x="9970444" y="3001968"/>
              <a:ext cx="975852" cy="974622"/>
              <a:chOff x="9401078" y="2890549"/>
              <a:chExt cx="975852" cy="974622"/>
            </a:xfrm>
          </p:grpSpPr>
          <p:sp>
            <p:nvSpPr>
              <p:cNvPr id="40" name="Rectangle 39">
                <a:extLst>
                  <a:ext uri="{FF2B5EF4-FFF2-40B4-BE49-F238E27FC236}">
                    <a16:creationId xmlns:a16="http://schemas.microsoft.com/office/drawing/2014/main" id="{82B3433C-135D-21D2-322C-015C6BED127E}"/>
                  </a:ext>
                </a:extLst>
              </p:cNvPr>
              <p:cNvSpPr/>
              <p:nvPr/>
            </p:nvSpPr>
            <p:spPr>
              <a:xfrm>
                <a:off x="9402367" y="2890549"/>
                <a:ext cx="325508" cy="325508"/>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1" name="Rectangle 40">
                <a:extLst>
                  <a:ext uri="{FF2B5EF4-FFF2-40B4-BE49-F238E27FC236}">
                    <a16:creationId xmlns:a16="http://schemas.microsoft.com/office/drawing/2014/main" id="{428DB7CB-8DDA-E857-5A83-535DEE96D8C4}"/>
                  </a:ext>
                </a:extLst>
              </p:cNvPr>
              <p:cNvSpPr/>
              <p:nvPr/>
            </p:nvSpPr>
            <p:spPr>
              <a:xfrm>
                <a:off x="9725298" y="2890549"/>
                <a:ext cx="325508" cy="325508"/>
              </a:xfrm>
              <a:prstGeom prst="rect">
                <a:avLst/>
              </a:prstGeom>
              <a:solidFill>
                <a:srgbClr val="843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2" name="Rectangle 41">
                <a:extLst>
                  <a:ext uri="{FF2B5EF4-FFF2-40B4-BE49-F238E27FC236}">
                    <a16:creationId xmlns:a16="http://schemas.microsoft.com/office/drawing/2014/main" id="{855AC268-DE6D-B012-6A7D-33726092E23A}"/>
                  </a:ext>
                </a:extLst>
              </p:cNvPr>
              <p:cNvSpPr/>
              <p:nvPr/>
            </p:nvSpPr>
            <p:spPr>
              <a:xfrm>
                <a:off x="10050806" y="2890549"/>
                <a:ext cx="325508" cy="325508"/>
              </a:xfrm>
              <a:prstGeom prst="rect">
                <a:avLst/>
              </a:prstGeom>
              <a:solidFill>
                <a:srgbClr val="2A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 name="Rectangle 46">
                <a:extLst>
                  <a:ext uri="{FF2B5EF4-FFF2-40B4-BE49-F238E27FC236}">
                    <a16:creationId xmlns:a16="http://schemas.microsoft.com/office/drawing/2014/main" id="{AA91CEC4-6F6B-27ED-EF28-A0629CABC9C0}"/>
                  </a:ext>
                </a:extLst>
              </p:cNvPr>
              <p:cNvSpPr/>
              <p:nvPr/>
            </p:nvSpPr>
            <p:spPr>
              <a:xfrm>
                <a:off x="9402367" y="3215542"/>
                <a:ext cx="325508" cy="325508"/>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8" name="Rectangle 47">
                <a:extLst>
                  <a:ext uri="{FF2B5EF4-FFF2-40B4-BE49-F238E27FC236}">
                    <a16:creationId xmlns:a16="http://schemas.microsoft.com/office/drawing/2014/main" id="{C576A7E7-B849-F4A4-110F-1026AAD03ED6}"/>
                  </a:ext>
                </a:extLst>
              </p:cNvPr>
              <p:cNvSpPr/>
              <p:nvPr/>
            </p:nvSpPr>
            <p:spPr>
              <a:xfrm>
                <a:off x="9725298" y="3215542"/>
                <a:ext cx="325508" cy="325508"/>
              </a:xfrm>
              <a:prstGeom prst="rect">
                <a:avLst/>
              </a:prstGeom>
              <a:solidFill>
                <a:srgbClr val="9080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9" name="Rectangle 48">
                <a:extLst>
                  <a:ext uri="{FF2B5EF4-FFF2-40B4-BE49-F238E27FC236}">
                    <a16:creationId xmlns:a16="http://schemas.microsoft.com/office/drawing/2014/main" id="{850CA642-900D-D205-445E-FD488C1FB0BB}"/>
                  </a:ext>
                </a:extLst>
              </p:cNvPr>
              <p:cNvSpPr/>
              <p:nvPr/>
            </p:nvSpPr>
            <p:spPr>
              <a:xfrm>
                <a:off x="10050806" y="3215542"/>
                <a:ext cx="325508" cy="325508"/>
              </a:xfrm>
              <a:prstGeom prst="rect">
                <a:avLst/>
              </a:prstGeom>
              <a:solidFill>
                <a:srgbClr val="3D64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0" name="Rectangle 49">
                <a:extLst>
                  <a:ext uri="{FF2B5EF4-FFF2-40B4-BE49-F238E27FC236}">
                    <a16:creationId xmlns:a16="http://schemas.microsoft.com/office/drawing/2014/main" id="{1ACAB3C0-D680-24F4-DA2D-A8F4A82041A7}"/>
                  </a:ext>
                </a:extLst>
              </p:cNvPr>
              <p:cNvSpPr/>
              <p:nvPr/>
            </p:nvSpPr>
            <p:spPr>
              <a:xfrm>
                <a:off x="9401078" y="3539663"/>
                <a:ext cx="325508" cy="325508"/>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1" name="Rectangle 50">
                <a:extLst>
                  <a:ext uri="{FF2B5EF4-FFF2-40B4-BE49-F238E27FC236}">
                    <a16:creationId xmlns:a16="http://schemas.microsoft.com/office/drawing/2014/main" id="{568CEC13-7635-F37E-2258-271A46F2D8D4}"/>
                  </a:ext>
                </a:extLst>
              </p:cNvPr>
              <p:cNvSpPr/>
              <p:nvPr/>
            </p:nvSpPr>
            <p:spPr>
              <a:xfrm>
                <a:off x="9725914" y="3539663"/>
                <a:ext cx="325508" cy="325508"/>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2" name="Rectangle 51">
                <a:extLst>
                  <a:ext uri="{FF2B5EF4-FFF2-40B4-BE49-F238E27FC236}">
                    <a16:creationId xmlns:a16="http://schemas.microsoft.com/office/drawing/2014/main" id="{B03F38EB-CDB9-B7E8-CB2D-11F78E97C1EF}"/>
                  </a:ext>
                </a:extLst>
              </p:cNvPr>
              <p:cNvSpPr/>
              <p:nvPr/>
            </p:nvSpPr>
            <p:spPr>
              <a:xfrm>
                <a:off x="10051422" y="3539663"/>
                <a:ext cx="325508" cy="325508"/>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5" name="TextBox 54">
              <a:extLst>
                <a:ext uri="{FF2B5EF4-FFF2-40B4-BE49-F238E27FC236}">
                  <a16:creationId xmlns:a16="http://schemas.microsoft.com/office/drawing/2014/main" id="{EEB278FD-BCC7-5264-039E-232D81B15048}"/>
                </a:ext>
              </a:extLst>
            </p:cNvPr>
            <p:cNvSpPr txBox="1"/>
            <p:nvPr/>
          </p:nvSpPr>
          <p:spPr>
            <a:xfrm>
              <a:off x="9510697" y="3002840"/>
              <a:ext cx="501307" cy="235544"/>
            </a:xfrm>
            <a:prstGeom prst="rect">
              <a:avLst/>
            </a:prstGeom>
            <a:noFill/>
          </p:spPr>
          <p:txBody>
            <a:bodyPr wrap="square" rtlCol="0">
              <a:spAutoFit/>
            </a:bodyPr>
            <a:lstStyle/>
            <a:p>
              <a:pPr algn="ctr"/>
              <a:r>
                <a:rPr lang="en-US" sz="800">
                  <a:latin typeface="+mj-lt"/>
                </a:rPr>
                <a:t>High</a:t>
              </a:r>
            </a:p>
          </p:txBody>
        </p:sp>
        <p:sp>
          <p:nvSpPr>
            <p:cNvPr id="56" name="TextBox 55">
              <a:extLst>
                <a:ext uri="{FF2B5EF4-FFF2-40B4-BE49-F238E27FC236}">
                  <a16:creationId xmlns:a16="http://schemas.microsoft.com/office/drawing/2014/main" id="{F69A0B4C-0638-09BD-F99A-1F5BD84E16F9}"/>
                </a:ext>
              </a:extLst>
            </p:cNvPr>
            <p:cNvSpPr txBox="1"/>
            <p:nvPr/>
          </p:nvSpPr>
          <p:spPr>
            <a:xfrm>
              <a:off x="9477221" y="3758990"/>
              <a:ext cx="501307" cy="235544"/>
            </a:xfrm>
            <a:prstGeom prst="rect">
              <a:avLst/>
            </a:prstGeom>
            <a:noFill/>
          </p:spPr>
          <p:txBody>
            <a:bodyPr wrap="square" rtlCol="0">
              <a:spAutoFit/>
            </a:bodyPr>
            <a:lstStyle/>
            <a:p>
              <a:pPr algn="ctr"/>
              <a:r>
                <a:rPr lang="en-US" sz="800">
                  <a:latin typeface="+mj-lt"/>
                </a:rPr>
                <a:t>Low</a:t>
              </a:r>
            </a:p>
          </p:txBody>
        </p:sp>
        <p:sp>
          <p:nvSpPr>
            <p:cNvPr id="57" name="TextBox 56">
              <a:extLst>
                <a:ext uri="{FF2B5EF4-FFF2-40B4-BE49-F238E27FC236}">
                  <a16:creationId xmlns:a16="http://schemas.microsoft.com/office/drawing/2014/main" id="{E85107F4-61A2-6631-87B5-F968A5CF8AD8}"/>
                </a:ext>
              </a:extLst>
            </p:cNvPr>
            <p:cNvSpPr txBox="1"/>
            <p:nvPr/>
          </p:nvSpPr>
          <p:spPr>
            <a:xfrm>
              <a:off x="10572937" y="3976792"/>
              <a:ext cx="501307" cy="235544"/>
            </a:xfrm>
            <a:prstGeom prst="rect">
              <a:avLst/>
            </a:prstGeom>
            <a:noFill/>
          </p:spPr>
          <p:txBody>
            <a:bodyPr wrap="square" rtlCol="0">
              <a:spAutoFit/>
            </a:bodyPr>
            <a:lstStyle/>
            <a:p>
              <a:pPr algn="ctr"/>
              <a:r>
                <a:rPr lang="en-US" sz="800">
                  <a:latin typeface="+mj-lt"/>
                </a:rPr>
                <a:t>High</a:t>
              </a:r>
            </a:p>
          </p:txBody>
        </p:sp>
        <p:sp>
          <p:nvSpPr>
            <p:cNvPr id="58" name="TextBox 57">
              <a:extLst>
                <a:ext uri="{FF2B5EF4-FFF2-40B4-BE49-F238E27FC236}">
                  <a16:creationId xmlns:a16="http://schemas.microsoft.com/office/drawing/2014/main" id="{FD24128D-7E43-57BA-C1BD-04627D97B928}"/>
                </a:ext>
              </a:extLst>
            </p:cNvPr>
            <p:cNvSpPr txBox="1"/>
            <p:nvPr/>
          </p:nvSpPr>
          <p:spPr>
            <a:xfrm>
              <a:off x="9873817" y="3976792"/>
              <a:ext cx="501307" cy="235544"/>
            </a:xfrm>
            <a:prstGeom prst="rect">
              <a:avLst/>
            </a:prstGeom>
            <a:noFill/>
          </p:spPr>
          <p:txBody>
            <a:bodyPr wrap="square" rtlCol="0">
              <a:spAutoFit/>
            </a:bodyPr>
            <a:lstStyle/>
            <a:p>
              <a:pPr algn="ctr"/>
              <a:r>
                <a:rPr lang="en-US" sz="800">
                  <a:latin typeface="+mj-lt"/>
                </a:rPr>
                <a:t>Low</a:t>
              </a:r>
            </a:p>
          </p:txBody>
        </p:sp>
      </p:grpSp>
      <p:sp>
        <p:nvSpPr>
          <p:cNvPr id="60" name="Rectangle 59">
            <a:extLst>
              <a:ext uri="{FF2B5EF4-FFF2-40B4-BE49-F238E27FC236}">
                <a16:creationId xmlns:a16="http://schemas.microsoft.com/office/drawing/2014/main" id="{7C19E380-B298-0CB6-43D7-AD83B516052B}"/>
              </a:ext>
            </a:extLst>
          </p:cNvPr>
          <p:cNvSpPr/>
          <p:nvPr/>
        </p:nvSpPr>
        <p:spPr>
          <a:xfrm>
            <a:off x="9402367" y="2762543"/>
            <a:ext cx="325508" cy="159026"/>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ABD0ACE-EB15-790E-7C34-DCB45C50C987}"/>
              </a:ext>
            </a:extLst>
          </p:cNvPr>
          <p:cNvSpPr txBox="1"/>
          <p:nvPr/>
        </p:nvSpPr>
        <p:spPr>
          <a:xfrm>
            <a:off x="9727875" y="2733954"/>
            <a:ext cx="1249201" cy="215444"/>
          </a:xfrm>
          <a:prstGeom prst="rect">
            <a:avLst/>
          </a:prstGeom>
          <a:noFill/>
        </p:spPr>
        <p:txBody>
          <a:bodyPr wrap="square" rtlCol="0">
            <a:spAutoFit/>
          </a:bodyPr>
          <a:lstStyle/>
          <a:p>
            <a:r>
              <a:rPr lang="en-US" sz="800" b="1">
                <a:latin typeface="+mj-lt"/>
              </a:rPr>
              <a:t>No Data</a:t>
            </a:r>
          </a:p>
        </p:txBody>
      </p:sp>
      <p:pic>
        <p:nvPicPr>
          <p:cNvPr id="3" name="Picture 2" descr="A map of different colored regions&#10;&#10;Description automatically generated">
            <a:extLst>
              <a:ext uri="{FF2B5EF4-FFF2-40B4-BE49-F238E27FC236}">
                <a16:creationId xmlns:a16="http://schemas.microsoft.com/office/drawing/2014/main" id="{6E82DD1C-4267-4E99-3C58-BB960E8EA6FB}"/>
              </a:ext>
            </a:extLst>
          </p:cNvPr>
          <p:cNvPicPr>
            <a:picLocks noChangeAspect="1"/>
          </p:cNvPicPr>
          <p:nvPr/>
        </p:nvPicPr>
        <p:blipFill rotWithShape="1">
          <a:blip r:embed="rId4"/>
          <a:srcRect l="5009" t="4997" r="4675" b="5144"/>
          <a:stretch/>
        </p:blipFill>
        <p:spPr>
          <a:xfrm>
            <a:off x="7118120" y="2024044"/>
            <a:ext cx="2159449" cy="1696259"/>
          </a:xfrm>
          <a:prstGeom prst="rect">
            <a:avLst/>
          </a:prstGeom>
          <a:ln>
            <a:noFill/>
          </a:ln>
        </p:spPr>
      </p:pic>
      <p:pic>
        <p:nvPicPr>
          <p:cNvPr id="9" name="Picture 8">
            <a:extLst>
              <a:ext uri="{FF2B5EF4-FFF2-40B4-BE49-F238E27FC236}">
                <a16:creationId xmlns:a16="http://schemas.microsoft.com/office/drawing/2014/main" id="{21540324-9E15-E020-4F68-8C4F2DC286C5}"/>
              </a:ext>
            </a:extLst>
          </p:cNvPr>
          <p:cNvPicPr>
            <a:picLocks noChangeAspect="1"/>
          </p:cNvPicPr>
          <p:nvPr/>
        </p:nvPicPr>
        <p:blipFill rotWithShape="1">
          <a:blip r:embed="rId5">
            <a:extLst>
              <a:ext uri="{28A0092B-C50C-407E-A947-70E740481C1C}">
                <a14:useLocalDpi xmlns:a14="http://schemas.microsoft.com/office/drawing/2010/main" val="0"/>
              </a:ext>
            </a:extLst>
          </a:blip>
          <a:srcRect l="21213" t="8702" r="20715" b="65835"/>
          <a:stretch/>
        </p:blipFill>
        <p:spPr>
          <a:xfrm>
            <a:off x="8613088" y="4339520"/>
            <a:ext cx="3209035" cy="1820865"/>
          </a:xfrm>
          <a:prstGeom prst="rect">
            <a:avLst/>
          </a:prstGeom>
        </p:spPr>
      </p:pic>
      <p:grpSp>
        <p:nvGrpSpPr>
          <p:cNvPr id="68" name="Group 67">
            <a:extLst>
              <a:ext uri="{FF2B5EF4-FFF2-40B4-BE49-F238E27FC236}">
                <a16:creationId xmlns:a16="http://schemas.microsoft.com/office/drawing/2014/main" id="{EB1AD428-C5EC-E43D-3FC9-C8DC89600BB8}"/>
              </a:ext>
            </a:extLst>
          </p:cNvPr>
          <p:cNvGrpSpPr/>
          <p:nvPr/>
        </p:nvGrpSpPr>
        <p:grpSpPr>
          <a:xfrm>
            <a:off x="7224733" y="4530258"/>
            <a:ext cx="2202892" cy="1250583"/>
            <a:chOff x="7224733" y="4530258"/>
            <a:chExt cx="2202892" cy="1250583"/>
          </a:xfrm>
        </p:grpSpPr>
        <p:sp>
          <p:nvSpPr>
            <p:cNvPr id="30" name="TextBox 29">
              <a:extLst>
                <a:ext uri="{FF2B5EF4-FFF2-40B4-BE49-F238E27FC236}">
                  <a16:creationId xmlns:a16="http://schemas.microsoft.com/office/drawing/2014/main" id="{32D2EF75-F834-48ED-96AF-9C91AB0EF288}"/>
                </a:ext>
              </a:extLst>
            </p:cNvPr>
            <p:cNvSpPr txBox="1"/>
            <p:nvPr/>
          </p:nvSpPr>
          <p:spPr>
            <a:xfrm>
              <a:off x="7224733" y="4530258"/>
              <a:ext cx="2202892" cy="276999"/>
            </a:xfrm>
            <a:prstGeom prst="rect">
              <a:avLst/>
            </a:prstGeom>
            <a:noFill/>
          </p:spPr>
          <p:txBody>
            <a:bodyPr wrap="square" rtlCol="0">
              <a:spAutoFit/>
            </a:bodyPr>
            <a:lstStyle/>
            <a:p>
              <a:r>
                <a:rPr lang="en-US" sz="1200" b="1">
                  <a:latin typeface="+mj-lt"/>
                </a:rPr>
                <a:t>Average Daytime LST (°F)</a:t>
              </a:r>
            </a:p>
          </p:txBody>
        </p:sp>
        <p:grpSp>
          <p:nvGrpSpPr>
            <p:cNvPr id="66" name="Group 65">
              <a:extLst>
                <a:ext uri="{FF2B5EF4-FFF2-40B4-BE49-F238E27FC236}">
                  <a16:creationId xmlns:a16="http://schemas.microsoft.com/office/drawing/2014/main" id="{2B519207-FC72-59E5-222E-F8AB1C1262FC}"/>
                </a:ext>
              </a:extLst>
            </p:cNvPr>
            <p:cNvGrpSpPr/>
            <p:nvPr/>
          </p:nvGrpSpPr>
          <p:grpSpPr>
            <a:xfrm>
              <a:off x="7599507" y="4825955"/>
              <a:ext cx="1453343" cy="954886"/>
              <a:chOff x="7523813" y="5041930"/>
              <a:chExt cx="1453343" cy="954886"/>
            </a:xfrm>
          </p:grpSpPr>
          <p:sp>
            <p:nvSpPr>
              <p:cNvPr id="33" name="TextBox 32">
                <a:extLst>
                  <a:ext uri="{FF2B5EF4-FFF2-40B4-BE49-F238E27FC236}">
                    <a16:creationId xmlns:a16="http://schemas.microsoft.com/office/drawing/2014/main" id="{EDD10BE1-0BD7-8CED-8F5F-9F67A623C2FA}"/>
                  </a:ext>
                </a:extLst>
              </p:cNvPr>
              <p:cNvSpPr txBox="1"/>
              <p:nvPr/>
            </p:nvSpPr>
            <p:spPr>
              <a:xfrm>
                <a:off x="7888173" y="5263895"/>
                <a:ext cx="986394" cy="276999"/>
              </a:xfrm>
              <a:prstGeom prst="rect">
                <a:avLst/>
              </a:prstGeom>
              <a:noFill/>
            </p:spPr>
            <p:txBody>
              <a:bodyPr wrap="square" rtlCol="0">
                <a:spAutoFit/>
              </a:bodyPr>
              <a:lstStyle/>
              <a:p>
                <a:r>
                  <a:rPr lang="en-US" sz="1200">
                    <a:latin typeface="+mj-lt"/>
                  </a:rPr>
                  <a:t>90-95</a:t>
                </a:r>
              </a:p>
            </p:txBody>
          </p:sp>
          <p:sp>
            <p:nvSpPr>
              <p:cNvPr id="43" name="TextBox 42">
                <a:extLst>
                  <a:ext uri="{FF2B5EF4-FFF2-40B4-BE49-F238E27FC236}">
                    <a16:creationId xmlns:a16="http://schemas.microsoft.com/office/drawing/2014/main" id="{A8CAFC19-CCFF-E8DE-2C52-3138E9C8741D}"/>
                  </a:ext>
                </a:extLst>
              </p:cNvPr>
              <p:cNvSpPr txBox="1"/>
              <p:nvPr/>
            </p:nvSpPr>
            <p:spPr>
              <a:xfrm>
                <a:off x="7894822" y="5488195"/>
                <a:ext cx="689811" cy="276999"/>
              </a:xfrm>
              <a:prstGeom prst="rect">
                <a:avLst/>
              </a:prstGeom>
              <a:noFill/>
            </p:spPr>
            <p:txBody>
              <a:bodyPr wrap="square" rtlCol="0">
                <a:spAutoFit/>
              </a:bodyPr>
              <a:lstStyle/>
              <a:p>
                <a:r>
                  <a:rPr lang="en-US" sz="1200">
                    <a:latin typeface="+mj-lt"/>
                  </a:rPr>
                  <a:t>85-90</a:t>
                </a:r>
              </a:p>
            </p:txBody>
          </p:sp>
          <p:grpSp>
            <p:nvGrpSpPr>
              <p:cNvPr id="64" name="Group 63">
                <a:extLst>
                  <a:ext uri="{FF2B5EF4-FFF2-40B4-BE49-F238E27FC236}">
                    <a16:creationId xmlns:a16="http://schemas.microsoft.com/office/drawing/2014/main" id="{33B552E3-2E62-7892-10F6-2BC6719C70FE}"/>
                  </a:ext>
                </a:extLst>
              </p:cNvPr>
              <p:cNvGrpSpPr/>
              <p:nvPr/>
            </p:nvGrpSpPr>
            <p:grpSpPr>
              <a:xfrm>
                <a:off x="7523813" y="5084694"/>
                <a:ext cx="318566" cy="870514"/>
                <a:chOff x="7523813" y="5084694"/>
                <a:chExt cx="318566" cy="870514"/>
              </a:xfrm>
            </p:grpSpPr>
            <p:sp>
              <p:nvSpPr>
                <p:cNvPr id="44" name="Rectangle 43">
                  <a:extLst>
                    <a:ext uri="{FF2B5EF4-FFF2-40B4-BE49-F238E27FC236}">
                      <a16:creationId xmlns:a16="http://schemas.microsoft.com/office/drawing/2014/main" id="{E35E5597-6A58-D643-17B7-5E91B277949E}"/>
                    </a:ext>
                  </a:extLst>
                </p:cNvPr>
                <p:cNvSpPr/>
                <p:nvPr/>
              </p:nvSpPr>
              <p:spPr>
                <a:xfrm>
                  <a:off x="7523813" y="5084694"/>
                  <a:ext cx="318566" cy="218276"/>
                </a:xfrm>
                <a:prstGeom prst="rect">
                  <a:avLst/>
                </a:prstGeom>
                <a:solidFill>
                  <a:srgbClr val="9B3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E9563AF-F2F3-1BC2-E022-0EAEC57E453F}"/>
                    </a:ext>
                  </a:extLst>
                </p:cNvPr>
                <p:cNvSpPr/>
                <p:nvPr/>
              </p:nvSpPr>
              <p:spPr>
                <a:xfrm>
                  <a:off x="7523813" y="5302970"/>
                  <a:ext cx="318566" cy="218276"/>
                </a:xfrm>
                <a:prstGeom prst="rect">
                  <a:avLst/>
                </a:prstGeom>
                <a:solidFill>
                  <a:srgbClr val="BC5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CC14A91-B04F-F1C6-C5B5-98F2F3F96100}"/>
                    </a:ext>
                  </a:extLst>
                </p:cNvPr>
                <p:cNvSpPr/>
                <p:nvPr/>
              </p:nvSpPr>
              <p:spPr>
                <a:xfrm>
                  <a:off x="7523813" y="5519238"/>
                  <a:ext cx="318566" cy="218276"/>
                </a:xfrm>
                <a:prstGeom prst="rect">
                  <a:avLst/>
                </a:prstGeom>
                <a:solidFill>
                  <a:srgbClr val="D288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DD82AA6-1ACD-AE46-E5B4-97DE05BFA86C}"/>
                    </a:ext>
                  </a:extLst>
                </p:cNvPr>
                <p:cNvSpPr/>
                <p:nvPr/>
              </p:nvSpPr>
              <p:spPr>
                <a:xfrm>
                  <a:off x="7523813" y="5736932"/>
                  <a:ext cx="318566" cy="218276"/>
                </a:xfrm>
                <a:prstGeom prst="rect">
                  <a:avLst/>
                </a:prstGeom>
                <a:solidFill>
                  <a:srgbClr val="F4D5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CF5D2276-B534-B6F6-84C6-4C97E7812A53}"/>
                  </a:ext>
                </a:extLst>
              </p:cNvPr>
              <p:cNvSpPr txBox="1"/>
              <p:nvPr/>
            </p:nvSpPr>
            <p:spPr>
              <a:xfrm>
                <a:off x="7894822" y="5719817"/>
                <a:ext cx="689811" cy="276999"/>
              </a:xfrm>
              <a:prstGeom prst="rect">
                <a:avLst/>
              </a:prstGeom>
              <a:noFill/>
            </p:spPr>
            <p:txBody>
              <a:bodyPr wrap="square" rtlCol="0">
                <a:spAutoFit/>
              </a:bodyPr>
              <a:lstStyle/>
              <a:p>
                <a:r>
                  <a:rPr lang="en-US" sz="1200">
                    <a:latin typeface="+mj-lt"/>
                  </a:rPr>
                  <a:t>80-85</a:t>
                </a:r>
              </a:p>
            </p:txBody>
          </p:sp>
          <p:sp>
            <p:nvSpPr>
              <p:cNvPr id="65" name="TextBox 64">
                <a:extLst>
                  <a:ext uri="{FF2B5EF4-FFF2-40B4-BE49-F238E27FC236}">
                    <a16:creationId xmlns:a16="http://schemas.microsoft.com/office/drawing/2014/main" id="{011E0925-17A9-A79B-1E08-386AEACF99AF}"/>
                  </a:ext>
                </a:extLst>
              </p:cNvPr>
              <p:cNvSpPr txBox="1"/>
              <p:nvPr/>
            </p:nvSpPr>
            <p:spPr>
              <a:xfrm>
                <a:off x="7894822" y="5041930"/>
                <a:ext cx="1082334" cy="276999"/>
              </a:xfrm>
              <a:prstGeom prst="rect">
                <a:avLst/>
              </a:prstGeom>
              <a:noFill/>
            </p:spPr>
            <p:txBody>
              <a:bodyPr wrap="square" rtlCol="0">
                <a:spAutoFit/>
              </a:bodyPr>
              <a:lstStyle/>
              <a:p>
                <a:r>
                  <a:rPr lang="en-US" sz="1200">
                    <a:latin typeface="+mj-lt"/>
                  </a:rPr>
                  <a:t>95-100</a:t>
                </a:r>
              </a:p>
            </p:txBody>
          </p:sp>
        </p:grpSp>
      </p:grpSp>
      <p:grpSp>
        <p:nvGrpSpPr>
          <p:cNvPr id="4" name="Group 3">
            <a:extLst>
              <a:ext uri="{FF2B5EF4-FFF2-40B4-BE49-F238E27FC236}">
                <a16:creationId xmlns:a16="http://schemas.microsoft.com/office/drawing/2014/main" id="{7411836E-8CF5-D850-7A8E-50D57537E4C1}"/>
              </a:ext>
            </a:extLst>
          </p:cNvPr>
          <p:cNvGrpSpPr/>
          <p:nvPr/>
        </p:nvGrpSpPr>
        <p:grpSpPr>
          <a:xfrm>
            <a:off x="1011888" y="3421426"/>
            <a:ext cx="336952" cy="706338"/>
            <a:chOff x="1017064" y="2993872"/>
            <a:chExt cx="336952" cy="706338"/>
          </a:xfrm>
        </p:grpSpPr>
        <p:sp>
          <p:nvSpPr>
            <p:cNvPr id="6" name="Freeform 5">
              <a:extLst>
                <a:ext uri="{FF2B5EF4-FFF2-40B4-BE49-F238E27FC236}">
                  <a16:creationId xmlns:a16="http://schemas.microsoft.com/office/drawing/2014/main" id="{EB203AF4-1ECD-CFD8-25F9-02DCE66FF519}"/>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617DE2-7C18-BD17-3C9C-33D1020BD380}"/>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grpSp>
        <p:nvGrpSpPr>
          <p:cNvPr id="22" name="Group 21">
            <a:extLst>
              <a:ext uri="{FF2B5EF4-FFF2-40B4-BE49-F238E27FC236}">
                <a16:creationId xmlns:a16="http://schemas.microsoft.com/office/drawing/2014/main" id="{B2171772-F3B4-B0BE-B12A-6B2233F6327C}"/>
              </a:ext>
            </a:extLst>
          </p:cNvPr>
          <p:cNvGrpSpPr/>
          <p:nvPr/>
        </p:nvGrpSpPr>
        <p:grpSpPr>
          <a:xfrm>
            <a:off x="411954" y="4334085"/>
            <a:ext cx="1801211" cy="371060"/>
            <a:chOff x="7236696" y="4918904"/>
            <a:chExt cx="1600860" cy="329788"/>
          </a:xfrm>
        </p:grpSpPr>
        <p:grpSp>
          <p:nvGrpSpPr>
            <p:cNvPr id="23" name="Group 22">
              <a:extLst>
                <a:ext uri="{FF2B5EF4-FFF2-40B4-BE49-F238E27FC236}">
                  <a16:creationId xmlns:a16="http://schemas.microsoft.com/office/drawing/2014/main" id="{8D7739D1-1AF3-3991-B3C9-9F8F9684820D}"/>
                </a:ext>
              </a:extLst>
            </p:cNvPr>
            <p:cNvGrpSpPr>
              <a:grpSpLocks noChangeAspect="1"/>
            </p:cNvGrpSpPr>
            <p:nvPr/>
          </p:nvGrpSpPr>
          <p:grpSpPr>
            <a:xfrm>
              <a:off x="7320852" y="5130046"/>
              <a:ext cx="1067055" cy="54912"/>
              <a:chOff x="7185908" y="6911390"/>
              <a:chExt cx="1067055" cy="54912"/>
            </a:xfrm>
          </p:grpSpPr>
          <p:sp>
            <p:nvSpPr>
              <p:cNvPr id="72" name="Rectangle 71">
                <a:extLst>
                  <a:ext uri="{FF2B5EF4-FFF2-40B4-BE49-F238E27FC236}">
                    <a16:creationId xmlns:a16="http://schemas.microsoft.com/office/drawing/2014/main" id="{8139023E-DAE2-843C-48A1-20E027BFA99C}"/>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 name="Rectangle 72">
                <a:extLst>
                  <a:ext uri="{FF2B5EF4-FFF2-40B4-BE49-F238E27FC236}">
                    <a16:creationId xmlns:a16="http://schemas.microsoft.com/office/drawing/2014/main" id="{C1E0C62B-B962-3745-FC9D-04B032E43764}"/>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 name="Rectangle 73">
                <a:extLst>
                  <a:ext uri="{FF2B5EF4-FFF2-40B4-BE49-F238E27FC236}">
                    <a16:creationId xmlns:a16="http://schemas.microsoft.com/office/drawing/2014/main" id="{985D69AD-2D19-E888-69FE-A30341102AC1}"/>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 name="Rectangle 74">
                <a:extLst>
                  <a:ext uri="{FF2B5EF4-FFF2-40B4-BE49-F238E27FC236}">
                    <a16:creationId xmlns:a16="http://schemas.microsoft.com/office/drawing/2014/main" id="{4EFA9AAA-2E26-7FA1-B165-CA3AB46063FD}"/>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 name="Rectangle 75">
                <a:extLst>
                  <a:ext uri="{FF2B5EF4-FFF2-40B4-BE49-F238E27FC236}">
                    <a16:creationId xmlns:a16="http://schemas.microsoft.com/office/drawing/2014/main" id="{DF52ED34-DC88-BA39-DEB2-DC7186BD3817}"/>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7" name="Rectangle 76">
                <a:extLst>
                  <a:ext uri="{FF2B5EF4-FFF2-40B4-BE49-F238E27FC236}">
                    <a16:creationId xmlns:a16="http://schemas.microsoft.com/office/drawing/2014/main" id="{F847BD90-FB1F-DBCC-F6B4-4551EE5404FF}"/>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8" name="Rectangle 77">
                <a:extLst>
                  <a:ext uri="{FF2B5EF4-FFF2-40B4-BE49-F238E27FC236}">
                    <a16:creationId xmlns:a16="http://schemas.microsoft.com/office/drawing/2014/main" id="{A04AADC4-1228-2476-86B2-6F93630A6B68}"/>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7" name="TextBox 26">
              <a:extLst>
                <a:ext uri="{FF2B5EF4-FFF2-40B4-BE49-F238E27FC236}">
                  <a16:creationId xmlns:a16="http://schemas.microsoft.com/office/drawing/2014/main" id="{BC057AF6-C7BC-13C3-BA1A-B574FDA81DF8}"/>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28" name="TextBox 27">
              <a:extLst>
                <a:ext uri="{FF2B5EF4-FFF2-40B4-BE49-F238E27FC236}">
                  <a16:creationId xmlns:a16="http://schemas.microsoft.com/office/drawing/2014/main" id="{ECF30439-E6EA-3BB7-C031-361AD81D2498}"/>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62" name="TextBox 61">
              <a:extLst>
                <a:ext uri="{FF2B5EF4-FFF2-40B4-BE49-F238E27FC236}">
                  <a16:creationId xmlns:a16="http://schemas.microsoft.com/office/drawing/2014/main" id="{4F72B2D8-5092-5D91-5A92-4B76FA3C7A4B}"/>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67" name="TextBox 66">
              <a:extLst>
                <a:ext uri="{FF2B5EF4-FFF2-40B4-BE49-F238E27FC236}">
                  <a16:creationId xmlns:a16="http://schemas.microsoft.com/office/drawing/2014/main" id="{69A1EBF9-B416-59FE-F329-A92169F9905D}"/>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69" name="TextBox 68">
              <a:extLst>
                <a:ext uri="{FF2B5EF4-FFF2-40B4-BE49-F238E27FC236}">
                  <a16:creationId xmlns:a16="http://schemas.microsoft.com/office/drawing/2014/main" id="{FB36A415-4DB4-3DB2-5164-25803DC158A5}"/>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70" name="TextBox 69">
              <a:extLst>
                <a:ext uri="{FF2B5EF4-FFF2-40B4-BE49-F238E27FC236}">
                  <a16:creationId xmlns:a16="http://schemas.microsoft.com/office/drawing/2014/main" id="{D22A6FC4-621A-FE84-25E9-9267A558A477}"/>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71" name="TextBox 70">
              <a:extLst>
                <a:ext uri="{FF2B5EF4-FFF2-40B4-BE49-F238E27FC236}">
                  <a16:creationId xmlns:a16="http://schemas.microsoft.com/office/drawing/2014/main" id="{9D9B1438-AA31-53FC-6B11-E46EAEC6461B}"/>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spTree>
    <p:extLst>
      <p:ext uri="{BB962C8B-B14F-4D97-AF65-F5344CB8AC3E}">
        <p14:creationId xmlns:p14="http://schemas.microsoft.com/office/powerpoint/2010/main" val="4113255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49F3-B435-6698-B0E4-5CAC4E48B8ED}"/>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BB414197-FE95-0C4F-5E6D-A2FC5BA10F58}"/>
              </a:ext>
            </a:extLst>
          </p:cNvPr>
          <p:cNvSpPr>
            <a:spLocks noGrp="1"/>
          </p:cNvSpPr>
          <p:nvPr>
            <p:ph sz="quarter" idx="10"/>
          </p:nvPr>
        </p:nvSpPr>
        <p:spPr/>
        <p:txBody>
          <a:bodyPr vert="horz" lIns="91440" tIns="45720" rIns="91440" bIns="45720" rtlCol="0" anchor="t">
            <a:normAutofit/>
          </a:bodyPr>
          <a:lstStyle/>
          <a:p>
            <a:pPr marL="457200" indent="-457200">
              <a:buFont typeface="Arial" panose="020B0604020202020204" pitchFamily="34" charset="0"/>
              <a:buChar char="•"/>
            </a:pPr>
            <a:r>
              <a:rPr lang="en-US"/>
              <a:t>Heat intensity </a:t>
            </a:r>
            <a:r>
              <a:rPr lang="en-US" b="1"/>
              <a:t>varies significantly </a:t>
            </a:r>
            <a:r>
              <a:rPr lang="en-US"/>
              <a:t>across Sarasota County, with the </a:t>
            </a:r>
            <a:r>
              <a:rPr lang="en-US" b="1"/>
              <a:t>highest temperatures </a:t>
            </a:r>
            <a:r>
              <a:rPr lang="en-US"/>
              <a:t>in the </a:t>
            </a:r>
            <a:r>
              <a:rPr lang="en-US" b="1"/>
              <a:t>developed western portion</a:t>
            </a:r>
            <a:r>
              <a:rPr lang="en-US"/>
              <a:t> of the county.</a:t>
            </a:r>
          </a:p>
          <a:p>
            <a:endParaRPr lang="en-US"/>
          </a:p>
          <a:p>
            <a:pPr marL="457200" indent="-457200">
              <a:buFont typeface="Arial" panose="020B0604020202020204" pitchFamily="34" charset="0"/>
              <a:buChar char="•"/>
            </a:pPr>
            <a:r>
              <a:rPr lang="en-US"/>
              <a:t>Many socio-economically vulnerable populations live in high-heat areas, particularly in </a:t>
            </a:r>
            <a:r>
              <a:rPr lang="en-US" b="1"/>
              <a:t>North Sarasota, Venice, and North Port.</a:t>
            </a:r>
          </a:p>
          <a:p>
            <a:endParaRPr lang="en-US" b="1"/>
          </a:p>
          <a:p>
            <a:pPr marL="457200" indent="-457200">
              <a:buFont typeface="Arial" panose="020B0604020202020204" pitchFamily="34" charset="0"/>
              <a:buChar char="•"/>
            </a:pPr>
            <a:r>
              <a:rPr lang="en-US"/>
              <a:t>Tree canopy cover has a </a:t>
            </a:r>
            <a:r>
              <a:rPr lang="en-US" b="1"/>
              <a:t>generally negative correlation</a:t>
            </a:r>
            <a:r>
              <a:rPr lang="en-US"/>
              <a:t> with heat intensity, which could provide a </a:t>
            </a:r>
            <a:r>
              <a:rPr lang="en-US" b="1"/>
              <a:t>strategy for mitigation</a:t>
            </a:r>
            <a:r>
              <a:rPr lang="en-US"/>
              <a:t> in vulnerable areas.</a:t>
            </a:r>
          </a:p>
        </p:txBody>
      </p:sp>
    </p:spTree>
    <p:extLst>
      <p:ext uri="{BB962C8B-B14F-4D97-AF65-F5344CB8AC3E}">
        <p14:creationId xmlns:p14="http://schemas.microsoft.com/office/powerpoint/2010/main" val="509880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61BF52-C826-A675-5D8C-7FDDC7782DB5}"/>
              </a:ext>
            </a:extLst>
          </p:cNvPr>
          <p:cNvGrpSpPr/>
          <p:nvPr/>
        </p:nvGrpSpPr>
        <p:grpSpPr>
          <a:xfrm>
            <a:off x="7116133" y="1539918"/>
            <a:ext cx="4853370" cy="4671095"/>
            <a:chOff x="7116133" y="1539918"/>
            <a:chExt cx="4853370" cy="4671095"/>
          </a:xfrm>
        </p:grpSpPr>
        <p:pic>
          <p:nvPicPr>
            <p:cNvPr id="38" name="Picture 37">
              <a:extLst>
                <a:ext uri="{FF2B5EF4-FFF2-40B4-BE49-F238E27FC236}">
                  <a16:creationId xmlns:a16="http://schemas.microsoft.com/office/drawing/2014/main" id="{400C4C17-76BC-F595-1344-11617E9FA90D}"/>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E105FB49-8812-8DCE-7F8F-4CE6B9505E7B}"/>
                </a:ext>
              </a:extLst>
            </p:cNvPr>
            <p:cNvSpPr/>
            <p:nvPr/>
          </p:nvSpPr>
          <p:spPr>
            <a:xfrm>
              <a:off x="7369228" y="4325921"/>
              <a:ext cx="1262154" cy="869534"/>
            </a:xfrm>
            <a:prstGeom prst="rect">
              <a:avLst/>
            </a:prstGeom>
            <a:solidFill>
              <a:srgbClr val="CA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BB66FFB-1A54-7053-DC98-5A83E4BA4C50}"/>
              </a:ext>
            </a:extLst>
          </p:cNvPr>
          <p:cNvSpPr>
            <a:spLocks noGrp="1"/>
          </p:cNvSpPr>
          <p:nvPr>
            <p:ph type="title"/>
          </p:nvPr>
        </p:nvSpPr>
        <p:spPr/>
        <p:txBody>
          <a:bodyPr/>
          <a:lstStyle/>
          <a:p>
            <a:r>
              <a:rPr lang="en-US"/>
              <a:t>Study Area</a:t>
            </a:r>
          </a:p>
        </p:txBody>
      </p:sp>
      <p:sp>
        <p:nvSpPr>
          <p:cNvPr id="3" name="Content Placeholder 2">
            <a:extLst>
              <a:ext uri="{FF2B5EF4-FFF2-40B4-BE49-F238E27FC236}">
                <a16:creationId xmlns:a16="http://schemas.microsoft.com/office/drawing/2014/main" id="{67B088AE-3F98-3C47-7234-B07731A59606}"/>
              </a:ext>
            </a:extLst>
          </p:cNvPr>
          <p:cNvSpPr>
            <a:spLocks noGrp="1"/>
          </p:cNvSpPr>
          <p:nvPr>
            <p:ph sz="quarter" idx="10"/>
          </p:nvPr>
        </p:nvSpPr>
        <p:spPr>
          <a:xfrm>
            <a:off x="395042" y="1253454"/>
            <a:ext cx="7187415" cy="5423555"/>
          </a:xfrm>
        </p:spPr>
        <p:txBody>
          <a:bodyPr vert="horz" lIns="91440" tIns="45720" rIns="91440" bIns="45720" rtlCol="0" anchor="t">
            <a:normAutofit/>
          </a:bodyPr>
          <a:lstStyle/>
          <a:p>
            <a:r>
              <a:rPr lang="en-US"/>
              <a:t>Sarasota County, Florida</a:t>
            </a:r>
          </a:p>
          <a:p>
            <a:pPr marL="457200" indent="-457200">
              <a:buFont typeface="Arial" panose="020B0604020202020204" pitchFamily="34" charset="0"/>
              <a:buChar char="•"/>
            </a:pPr>
            <a:r>
              <a:rPr lang="en-US" sz="2000" b="1"/>
              <a:t>Study Period</a:t>
            </a:r>
            <a:r>
              <a:rPr lang="en-US" sz="2000"/>
              <a:t>: Summer </a:t>
            </a:r>
            <a:r>
              <a:rPr lang="en-US" sz="2000">
                <a:ea typeface="+mj-lt"/>
                <a:cs typeface="+mj-lt"/>
              </a:rPr>
              <a:t>2019-2023 (June to August)</a:t>
            </a:r>
          </a:p>
        </p:txBody>
      </p:sp>
      <p:pic>
        <p:nvPicPr>
          <p:cNvPr id="5" name="Picture 4">
            <a:extLst>
              <a:ext uri="{FF2B5EF4-FFF2-40B4-BE49-F238E27FC236}">
                <a16:creationId xmlns:a16="http://schemas.microsoft.com/office/drawing/2014/main" id="{4B779901-864C-D278-86C0-E7FD0863FB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t="46154" r="15496" b="-72307"/>
          <a:stretch/>
        </p:blipFill>
        <p:spPr>
          <a:xfrm>
            <a:off x="15755581" y="10858410"/>
            <a:ext cx="1472262" cy="296131"/>
          </a:xfrm>
          <a:prstGeom prst="rect">
            <a:avLst/>
          </a:prstGeom>
        </p:spPr>
      </p:pic>
      <p:sp>
        <p:nvSpPr>
          <p:cNvPr id="10" name="TextBox 9">
            <a:extLst>
              <a:ext uri="{FF2B5EF4-FFF2-40B4-BE49-F238E27FC236}">
                <a16:creationId xmlns:a16="http://schemas.microsoft.com/office/drawing/2014/main" id="{65734C26-3B01-FFD8-28C2-9A07DC4E7E0E}"/>
              </a:ext>
            </a:extLst>
          </p:cNvPr>
          <p:cNvSpPr txBox="1"/>
          <p:nvPr/>
        </p:nvSpPr>
        <p:spPr>
          <a:xfrm>
            <a:off x="21204906" y="13112237"/>
            <a:ext cx="4663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12</a:t>
            </a:r>
          </a:p>
        </p:txBody>
      </p:sp>
      <p:sp>
        <p:nvSpPr>
          <p:cNvPr id="11" name="TextBox 10">
            <a:extLst>
              <a:ext uri="{FF2B5EF4-FFF2-40B4-BE49-F238E27FC236}">
                <a16:creationId xmlns:a16="http://schemas.microsoft.com/office/drawing/2014/main" id="{7128770A-E1A9-C832-45F7-0B3EC4CFF28E}"/>
              </a:ext>
            </a:extLst>
          </p:cNvPr>
          <p:cNvSpPr txBox="1"/>
          <p:nvPr/>
        </p:nvSpPr>
        <p:spPr>
          <a:xfrm>
            <a:off x="24846756" y="14157685"/>
            <a:ext cx="5000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24</a:t>
            </a:r>
          </a:p>
        </p:txBody>
      </p:sp>
      <p:pic>
        <p:nvPicPr>
          <p:cNvPr id="13" name="Picture 12" descr="A yellow sun with a black background&#10;&#10;Description automatically generated">
            <a:extLst>
              <a:ext uri="{FF2B5EF4-FFF2-40B4-BE49-F238E27FC236}">
                <a16:creationId xmlns:a16="http://schemas.microsoft.com/office/drawing/2014/main" id="{970A4E49-A262-117E-9DD3-DF2DAFBDFEBE}"/>
              </a:ext>
            </a:extLst>
          </p:cNvPr>
          <p:cNvPicPr>
            <a:picLocks noChangeAspect="1"/>
          </p:cNvPicPr>
          <p:nvPr/>
        </p:nvPicPr>
        <p:blipFill>
          <a:blip r:embed="rId6"/>
          <a:stretch>
            <a:fillRect/>
          </a:stretch>
        </p:blipFill>
        <p:spPr>
          <a:xfrm>
            <a:off x="2102707" y="4604949"/>
            <a:ext cx="1046207" cy="1066802"/>
          </a:xfrm>
          <a:prstGeom prst="rect">
            <a:avLst/>
          </a:prstGeom>
        </p:spPr>
      </p:pic>
      <p:pic>
        <p:nvPicPr>
          <p:cNvPr id="14" name="Picture 13" descr="A group of people with different colored clothes&#10;&#10;Description automatically generated">
            <a:extLst>
              <a:ext uri="{FF2B5EF4-FFF2-40B4-BE49-F238E27FC236}">
                <a16:creationId xmlns:a16="http://schemas.microsoft.com/office/drawing/2014/main" id="{21C8C0CA-1112-10B9-4752-75DD64727AC9}"/>
              </a:ext>
            </a:extLst>
          </p:cNvPr>
          <p:cNvPicPr>
            <a:picLocks noChangeAspect="1"/>
          </p:cNvPicPr>
          <p:nvPr/>
        </p:nvPicPr>
        <p:blipFill>
          <a:blip r:embed="rId7"/>
          <a:stretch>
            <a:fillRect/>
          </a:stretch>
        </p:blipFill>
        <p:spPr>
          <a:xfrm>
            <a:off x="970006" y="2504302"/>
            <a:ext cx="1128584" cy="1138881"/>
          </a:xfrm>
          <a:prstGeom prst="rect">
            <a:avLst/>
          </a:prstGeom>
        </p:spPr>
      </p:pic>
      <p:pic>
        <p:nvPicPr>
          <p:cNvPr id="15" name="Picture 14" descr="A person and person holding hands&#10;&#10;Description automatically generated">
            <a:extLst>
              <a:ext uri="{FF2B5EF4-FFF2-40B4-BE49-F238E27FC236}">
                <a16:creationId xmlns:a16="http://schemas.microsoft.com/office/drawing/2014/main" id="{09BCC740-22AA-F264-8E5E-B358C2890F0D}"/>
              </a:ext>
            </a:extLst>
          </p:cNvPr>
          <p:cNvPicPr>
            <a:picLocks noChangeAspect="1"/>
          </p:cNvPicPr>
          <p:nvPr/>
        </p:nvPicPr>
        <p:blipFill>
          <a:blip r:embed="rId8"/>
          <a:stretch>
            <a:fillRect/>
          </a:stretch>
        </p:blipFill>
        <p:spPr>
          <a:xfrm>
            <a:off x="5702151" y="2612549"/>
            <a:ext cx="1005017" cy="1025611"/>
          </a:xfrm>
          <a:prstGeom prst="rect">
            <a:avLst/>
          </a:prstGeom>
        </p:spPr>
      </p:pic>
      <p:sp>
        <p:nvSpPr>
          <p:cNvPr id="16" name="TextBox 15">
            <a:extLst>
              <a:ext uri="{FF2B5EF4-FFF2-40B4-BE49-F238E27FC236}">
                <a16:creationId xmlns:a16="http://schemas.microsoft.com/office/drawing/2014/main" id="{9B00E4CB-43CB-C861-3897-ED938A247941}"/>
              </a:ext>
            </a:extLst>
          </p:cNvPr>
          <p:cNvSpPr txBox="1"/>
          <p:nvPr/>
        </p:nvSpPr>
        <p:spPr>
          <a:xfrm>
            <a:off x="1894810" y="5749348"/>
            <a:ext cx="1441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250+ days of sunshine</a:t>
            </a:r>
            <a:endParaRPr lang="en-US" b="1">
              <a:solidFill>
                <a:schemeClr val="tx1">
                  <a:lumMod val="75000"/>
                  <a:lumOff val="25000"/>
                </a:schemeClr>
              </a:solidFill>
            </a:endParaRPr>
          </a:p>
        </p:txBody>
      </p:sp>
      <p:sp>
        <p:nvSpPr>
          <p:cNvPr id="17" name="TextBox 16">
            <a:extLst>
              <a:ext uri="{FF2B5EF4-FFF2-40B4-BE49-F238E27FC236}">
                <a16:creationId xmlns:a16="http://schemas.microsoft.com/office/drawing/2014/main" id="{E6637A3E-7A04-68A3-961F-E1472CE3B915}"/>
              </a:ext>
            </a:extLst>
          </p:cNvPr>
          <p:cNvSpPr txBox="1"/>
          <p:nvPr/>
        </p:nvSpPr>
        <p:spPr>
          <a:xfrm>
            <a:off x="813595" y="3679590"/>
            <a:ext cx="1441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430,000+</a:t>
            </a:r>
          </a:p>
          <a:p>
            <a:pPr algn="ctr"/>
            <a:r>
              <a:rPr lang="en-US" b="1">
                <a:solidFill>
                  <a:schemeClr val="tx1">
                    <a:lumMod val="75000"/>
                    <a:lumOff val="25000"/>
                  </a:schemeClr>
                </a:solidFill>
                <a:latin typeface="Century Gothic"/>
              </a:rPr>
              <a:t>residents</a:t>
            </a:r>
          </a:p>
        </p:txBody>
      </p:sp>
      <p:sp>
        <p:nvSpPr>
          <p:cNvPr id="18" name="TextBox 17">
            <a:extLst>
              <a:ext uri="{FF2B5EF4-FFF2-40B4-BE49-F238E27FC236}">
                <a16:creationId xmlns:a16="http://schemas.microsoft.com/office/drawing/2014/main" id="{DA490206-7E3A-F106-C83F-3DDFD86D2BB4}"/>
              </a:ext>
            </a:extLst>
          </p:cNvPr>
          <p:cNvSpPr txBox="1"/>
          <p:nvPr/>
        </p:nvSpPr>
        <p:spPr>
          <a:xfrm>
            <a:off x="5498864" y="3679590"/>
            <a:ext cx="1441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40% aged 65 &amp; older</a:t>
            </a:r>
          </a:p>
        </p:txBody>
      </p:sp>
      <p:pic>
        <p:nvPicPr>
          <p:cNvPr id="19" name="Picture 18" descr="A blue drop of water with a red thermometer&#10;&#10;Description automatically generated">
            <a:extLst>
              <a:ext uri="{FF2B5EF4-FFF2-40B4-BE49-F238E27FC236}">
                <a16:creationId xmlns:a16="http://schemas.microsoft.com/office/drawing/2014/main" id="{B7D496B3-8627-E9F5-7A01-31EE7D533349}"/>
              </a:ext>
            </a:extLst>
          </p:cNvPr>
          <p:cNvPicPr>
            <a:picLocks noChangeAspect="1"/>
          </p:cNvPicPr>
          <p:nvPr/>
        </p:nvPicPr>
        <p:blipFill>
          <a:blip r:embed="rId9"/>
          <a:stretch>
            <a:fillRect/>
          </a:stretch>
        </p:blipFill>
        <p:spPr>
          <a:xfrm>
            <a:off x="4543167" y="4594651"/>
            <a:ext cx="1046207" cy="1046207"/>
          </a:xfrm>
          <a:prstGeom prst="rect">
            <a:avLst/>
          </a:prstGeom>
        </p:spPr>
      </p:pic>
      <p:pic>
        <p:nvPicPr>
          <p:cNvPr id="20" name="Picture 19" descr="A colorful bar graph with a red arrow pointing up&#10;&#10;Description automatically generated">
            <a:extLst>
              <a:ext uri="{FF2B5EF4-FFF2-40B4-BE49-F238E27FC236}">
                <a16:creationId xmlns:a16="http://schemas.microsoft.com/office/drawing/2014/main" id="{2289E849-33DE-7B4A-3C5A-E3FC15C95212}"/>
              </a:ext>
            </a:extLst>
          </p:cNvPr>
          <p:cNvPicPr>
            <a:picLocks noChangeAspect="1"/>
          </p:cNvPicPr>
          <p:nvPr/>
        </p:nvPicPr>
        <p:blipFill>
          <a:blip r:embed="rId10"/>
          <a:stretch>
            <a:fillRect/>
          </a:stretch>
        </p:blipFill>
        <p:spPr>
          <a:xfrm>
            <a:off x="3338385" y="2560937"/>
            <a:ext cx="1066801" cy="1087395"/>
          </a:xfrm>
          <a:prstGeom prst="rect">
            <a:avLst/>
          </a:prstGeom>
        </p:spPr>
      </p:pic>
      <p:sp>
        <p:nvSpPr>
          <p:cNvPr id="21" name="TextBox 20">
            <a:extLst>
              <a:ext uri="{FF2B5EF4-FFF2-40B4-BE49-F238E27FC236}">
                <a16:creationId xmlns:a16="http://schemas.microsoft.com/office/drawing/2014/main" id="{5415B704-7946-E07B-6FEC-1C1710457136}"/>
              </a:ext>
            </a:extLst>
          </p:cNvPr>
          <p:cNvSpPr txBox="1"/>
          <p:nvPr/>
        </p:nvSpPr>
        <p:spPr>
          <a:xfrm>
            <a:off x="4271824" y="5749348"/>
            <a:ext cx="15880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Humid</a:t>
            </a:r>
            <a:endParaRPr lang="en-US" b="1">
              <a:solidFill>
                <a:schemeClr val="tx1">
                  <a:lumMod val="75000"/>
                  <a:lumOff val="25000"/>
                </a:schemeClr>
              </a:solidFill>
            </a:endParaRPr>
          </a:p>
          <a:p>
            <a:pPr algn="ctr"/>
            <a:r>
              <a:rPr lang="en-US" b="1">
                <a:solidFill>
                  <a:schemeClr val="tx1">
                    <a:lumMod val="75000"/>
                    <a:lumOff val="25000"/>
                  </a:schemeClr>
                </a:solidFill>
                <a:latin typeface="Century Gothic"/>
              </a:rPr>
              <a:t>Subtropical climate</a:t>
            </a:r>
            <a:endParaRPr lang="en-US" b="1">
              <a:solidFill>
                <a:schemeClr val="tx1">
                  <a:lumMod val="75000"/>
                  <a:lumOff val="25000"/>
                </a:schemeClr>
              </a:solidFill>
            </a:endParaRPr>
          </a:p>
        </p:txBody>
      </p:sp>
      <p:sp>
        <p:nvSpPr>
          <p:cNvPr id="22" name="TextBox 21">
            <a:extLst>
              <a:ext uri="{FF2B5EF4-FFF2-40B4-BE49-F238E27FC236}">
                <a16:creationId xmlns:a16="http://schemas.microsoft.com/office/drawing/2014/main" id="{A368FE38-F187-B9D5-DDED-6909590C297F}"/>
              </a:ext>
            </a:extLst>
          </p:cNvPr>
          <p:cNvSpPr txBox="1"/>
          <p:nvPr/>
        </p:nvSpPr>
        <p:spPr>
          <a:xfrm>
            <a:off x="3151081" y="3679590"/>
            <a:ext cx="14419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14.4% population growth</a:t>
            </a:r>
            <a:endParaRPr lang="en-US">
              <a:solidFill>
                <a:schemeClr val="tx1">
                  <a:lumMod val="75000"/>
                  <a:lumOff val="25000"/>
                </a:schemeClr>
              </a:solidFill>
            </a:endParaRPr>
          </a:p>
        </p:txBody>
      </p:sp>
      <p:sp>
        <p:nvSpPr>
          <p:cNvPr id="24" name="TextBox 23">
            <a:extLst>
              <a:ext uri="{FF2B5EF4-FFF2-40B4-BE49-F238E27FC236}">
                <a16:creationId xmlns:a16="http://schemas.microsoft.com/office/drawing/2014/main" id="{7972CE1D-274C-7178-DD7C-F594529BB0C7}"/>
              </a:ext>
            </a:extLst>
          </p:cNvPr>
          <p:cNvSpPr txBox="1"/>
          <p:nvPr/>
        </p:nvSpPr>
        <p:spPr>
          <a:xfrm rot="10800000" flipV="1">
            <a:off x="-113272" y="6529173"/>
            <a:ext cx="2691026"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Century Gothic"/>
              </a:rPr>
              <a:t>Icon credits: </a:t>
            </a:r>
            <a:r>
              <a:rPr lang="en-US" sz="1200" err="1">
                <a:latin typeface="Century Gothic"/>
              </a:rPr>
              <a:t>Flaticon</a:t>
            </a:r>
            <a:r>
              <a:rPr lang="en-US" sz="1200">
                <a:latin typeface="Century Gothic"/>
              </a:rPr>
              <a:t>, </a:t>
            </a:r>
            <a:r>
              <a:rPr lang="en-US" sz="1200" err="1">
                <a:latin typeface="Century Gothic"/>
              </a:rPr>
              <a:t>Freepik</a:t>
            </a:r>
            <a:endParaRPr lang="en-US" sz="1200">
              <a:latin typeface="Century Gothic"/>
            </a:endParaRPr>
          </a:p>
        </p:txBody>
      </p:sp>
      <p:sp>
        <p:nvSpPr>
          <p:cNvPr id="23" name="TextBox 22">
            <a:extLst>
              <a:ext uri="{FF2B5EF4-FFF2-40B4-BE49-F238E27FC236}">
                <a16:creationId xmlns:a16="http://schemas.microsoft.com/office/drawing/2014/main" id="{B0F19BA2-765D-CB5C-F92A-3A9820A261F9}"/>
              </a:ext>
            </a:extLst>
          </p:cNvPr>
          <p:cNvSpPr txBox="1"/>
          <p:nvPr/>
        </p:nvSpPr>
        <p:spPr>
          <a:xfrm>
            <a:off x="15591690" y="10296768"/>
            <a:ext cx="2344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0</a:t>
            </a:r>
          </a:p>
        </p:txBody>
      </p:sp>
      <p:sp>
        <p:nvSpPr>
          <p:cNvPr id="39" name="TextBox 38">
            <a:extLst>
              <a:ext uri="{FF2B5EF4-FFF2-40B4-BE49-F238E27FC236}">
                <a16:creationId xmlns:a16="http://schemas.microsoft.com/office/drawing/2014/main" id="{86C47F71-461D-FF9A-AE63-BDFA157B5B66}"/>
              </a:ext>
            </a:extLst>
          </p:cNvPr>
          <p:cNvSpPr txBox="1"/>
          <p:nvPr/>
        </p:nvSpPr>
        <p:spPr>
          <a:xfrm>
            <a:off x="7537265" y="2065777"/>
            <a:ext cx="878496" cy="215444"/>
          </a:xfrm>
          <a:prstGeom prst="rect">
            <a:avLst/>
          </a:prstGeom>
          <a:noFill/>
        </p:spPr>
        <p:txBody>
          <a:bodyPr wrap="square" rtlCol="0">
            <a:spAutoFit/>
          </a:bodyPr>
          <a:lstStyle/>
          <a:p>
            <a:r>
              <a:rPr lang="en-US" sz="800" b="1">
                <a:ln w="3175">
                  <a:noFill/>
                </a:ln>
                <a:effectLst>
                  <a:outerShdw blurRad="50800" dist="38100" dir="5400000" algn="t" rotWithShape="0">
                    <a:prstClr val="black">
                      <a:alpha val="40000"/>
                    </a:prstClr>
                  </a:outerShdw>
                </a:effectLst>
                <a:latin typeface="+mj-lt"/>
              </a:rPr>
              <a:t>Longboat Key</a:t>
            </a:r>
          </a:p>
        </p:txBody>
      </p:sp>
      <p:sp>
        <p:nvSpPr>
          <p:cNvPr id="40" name="TextBox 39">
            <a:extLst>
              <a:ext uri="{FF2B5EF4-FFF2-40B4-BE49-F238E27FC236}">
                <a16:creationId xmlns:a16="http://schemas.microsoft.com/office/drawing/2014/main" id="{73283CA9-8FBD-7EC5-655B-1628AA14BBCF}"/>
              </a:ext>
            </a:extLst>
          </p:cNvPr>
          <p:cNvSpPr txBox="1"/>
          <p:nvPr/>
        </p:nvSpPr>
        <p:spPr>
          <a:xfrm>
            <a:off x="8126302" y="2298775"/>
            <a:ext cx="615553" cy="215444"/>
          </a:xfrm>
          <a:prstGeom prst="rect">
            <a:avLst/>
          </a:prstGeom>
          <a:noFill/>
        </p:spPr>
        <p:txBody>
          <a:bodyPr wrap="square" rtlCol="0">
            <a:spAutoFit/>
          </a:bodyPr>
          <a:lstStyle/>
          <a:p>
            <a:r>
              <a:rPr lang="en-US" sz="800" b="1">
                <a:ln w="3175">
                  <a:noFill/>
                </a:ln>
                <a:effectLst>
                  <a:outerShdw blurRad="50800" dist="38100" dir="5400000" algn="t" rotWithShape="0">
                    <a:prstClr val="black">
                      <a:alpha val="40000"/>
                    </a:prstClr>
                  </a:outerShdw>
                </a:effectLst>
                <a:latin typeface="+mj-lt"/>
              </a:rPr>
              <a:t>Sarasota</a:t>
            </a:r>
          </a:p>
        </p:txBody>
      </p:sp>
      <p:sp>
        <p:nvSpPr>
          <p:cNvPr id="41" name="TextBox 40">
            <a:extLst>
              <a:ext uri="{FF2B5EF4-FFF2-40B4-BE49-F238E27FC236}">
                <a16:creationId xmlns:a16="http://schemas.microsoft.com/office/drawing/2014/main" id="{A361A685-E425-A53B-FF2B-523085F7FF62}"/>
              </a:ext>
            </a:extLst>
          </p:cNvPr>
          <p:cNvSpPr txBox="1"/>
          <p:nvPr/>
        </p:nvSpPr>
        <p:spPr>
          <a:xfrm>
            <a:off x="8888917" y="4218199"/>
            <a:ext cx="536700" cy="215444"/>
          </a:xfrm>
          <a:prstGeom prst="rect">
            <a:avLst/>
          </a:prstGeom>
          <a:noFill/>
        </p:spPr>
        <p:txBody>
          <a:bodyPr wrap="square" rtlCol="0">
            <a:spAutoFit/>
          </a:bodyPr>
          <a:lstStyle/>
          <a:p>
            <a:r>
              <a:rPr lang="en-US" sz="800" b="1">
                <a:ln w="3175">
                  <a:noFill/>
                </a:ln>
                <a:effectLst>
                  <a:outerShdw blurRad="50800" dist="38100" dir="5400000" algn="t" rotWithShape="0">
                    <a:prstClr val="black">
                      <a:alpha val="40000"/>
                    </a:prstClr>
                  </a:outerShdw>
                </a:effectLst>
                <a:latin typeface="+mj-lt"/>
              </a:rPr>
              <a:t>Venice</a:t>
            </a:r>
          </a:p>
        </p:txBody>
      </p:sp>
      <p:sp>
        <p:nvSpPr>
          <p:cNvPr id="42" name="TextBox 41">
            <a:extLst>
              <a:ext uri="{FF2B5EF4-FFF2-40B4-BE49-F238E27FC236}">
                <a16:creationId xmlns:a16="http://schemas.microsoft.com/office/drawing/2014/main" id="{D7F0DB2E-082E-73B0-CA8D-68AAA2B29E2C}"/>
              </a:ext>
            </a:extLst>
          </p:cNvPr>
          <p:cNvSpPr txBox="1"/>
          <p:nvPr/>
        </p:nvSpPr>
        <p:spPr>
          <a:xfrm>
            <a:off x="10293404" y="4647800"/>
            <a:ext cx="878496" cy="215444"/>
          </a:xfrm>
          <a:prstGeom prst="rect">
            <a:avLst/>
          </a:prstGeom>
          <a:noFill/>
        </p:spPr>
        <p:txBody>
          <a:bodyPr wrap="square" rtlCol="0">
            <a:spAutoFit/>
          </a:bodyPr>
          <a:lstStyle/>
          <a:p>
            <a:r>
              <a:rPr lang="en-US" sz="800" b="1">
                <a:ln w="3175">
                  <a:noFill/>
                </a:ln>
                <a:effectLst>
                  <a:outerShdw blurRad="50800" dist="38100" dir="5400000" algn="t" rotWithShape="0">
                    <a:prstClr val="black">
                      <a:alpha val="40000"/>
                    </a:prstClr>
                  </a:outerShdw>
                </a:effectLst>
                <a:latin typeface="+mj-lt"/>
              </a:rPr>
              <a:t>North Port</a:t>
            </a:r>
          </a:p>
        </p:txBody>
      </p:sp>
      <p:sp>
        <p:nvSpPr>
          <p:cNvPr id="43" name="TextBox 42">
            <a:extLst>
              <a:ext uri="{FF2B5EF4-FFF2-40B4-BE49-F238E27FC236}">
                <a16:creationId xmlns:a16="http://schemas.microsoft.com/office/drawing/2014/main" id="{413E1685-64FC-A429-9B5F-AE8456865DC9}"/>
              </a:ext>
            </a:extLst>
          </p:cNvPr>
          <p:cNvSpPr txBox="1"/>
          <p:nvPr/>
        </p:nvSpPr>
        <p:spPr>
          <a:xfrm>
            <a:off x="9414908" y="5321684"/>
            <a:ext cx="878496" cy="215444"/>
          </a:xfrm>
          <a:prstGeom prst="rect">
            <a:avLst/>
          </a:prstGeom>
          <a:noFill/>
        </p:spPr>
        <p:txBody>
          <a:bodyPr wrap="square" rtlCol="0">
            <a:spAutoFit/>
          </a:bodyPr>
          <a:lstStyle/>
          <a:p>
            <a:r>
              <a:rPr lang="en-US" sz="800" b="1">
                <a:ln w="3175">
                  <a:noFill/>
                </a:ln>
                <a:effectLst>
                  <a:outerShdw blurRad="50800" dist="38100" dir="5400000" algn="t" rotWithShape="0">
                    <a:prstClr val="black">
                      <a:alpha val="40000"/>
                    </a:prstClr>
                  </a:outerShdw>
                </a:effectLst>
                <a:latin typeface="+mj-lt"/>
              </a:rPr>
              <a:t>Englewood</a:t>
            </a:r>
          </a:p>
        </p:txBody>
      </p:sp>
      <p:sp>
        <p:nvSpPr>
          <p:cNvPr id="44" name="TextBox 43">
            <a:extLst>
              <a:ext uri="{FF2B5EF4-FFF2-40B4-BE49-F238E27FC236}">
                <a16:creationId xmlns:a16="http://schemas.microsoft.com/office/drawing/2014/main" id="{521A6E81-5135-A344-0BF9-F82BD79C83BC}"/>
              </a:ext>
            </a:extLst>
          </p:cNvPr>
          <p:cNvSpPr txBox="1"/>
          <p:nvPr/>
        </p:nvSpPr>
        <p:spPr>
          <a:xfrm>
            <a:off x="11181405" y="2371347"/>
            <a:ext cx="558215" cy="215444"/>
          </a:xfrm>
          <a:prstGeom prst="rect">
            <a:avLst/>
          </a:prstGeom>
          <a:noFill/>
        </p:spPr>
        <p:txBody>
          <a:bodyPr wrap="square" rtlCol="0">
            <a:spAutoFit/>
          </a:bodyPr>
          <a:lstStyle/>
          <a:p>
            <a:r>
              <a:rPr lang="en-US" sz="800" b="1">
                <a:solidFill>
                  <a:schemeClr val="tx1">
                    <a:lumMod val="75000"/>
                    <a:lumOff val="25000"/>
                  </a:schemeClr>
                </a:solidFill>
                <a:latin typeface="+mj-lt"/>
              </a:rPr>
              <a:t>Florida</a:t>
            </a:r>
          </a:p>
        </p:txBody>
      </p:sp>
      <p:sp>
        <p:nvSpPr>
          <p:cNvPr id="45" name="TextBox 44">
            <a:extLst>
              <a:ext uri="{FF2B5EF4-FFF2-40B4-BE49-F238E27FC236}">
                <a16:creationId xmlns:a16="http://schemas.microsoft.com/office/drawing/2014/main" id="{61BF0FBC-C55D-6260-B2CD-A99ADB055A80}"/>
              </a:ext>
            </a:extLst>
          </p:cNvPr>
          <p:cNvSpPr txBox="1"/>
          <p:nvPr/>
        </p:nvSpPr>
        <p:spPr>
          <a:xfrm>
            <a:off x="10349184" y="2612549"/>
            <a:ext cx="953111" cy="430887"/>
          </a:xfrm>
          <a:prstGeom prst="rect">
            <a:avLst/>
          </a:prstGeom>
          <a:noFill/>
        </p:spPr>
        <p:txBody>
          <a:bodyPr wrap="square" rtlCol="0">
            <a:spAutoFit/>
          </a:bodyPr>
          <a:lstStyle/>
          <a:p>
            <a:pPr algn="ctr"/>
            <a:r>
              <a:rPr lang="en-US" sz="1100" i="1">
                <a:solidFill>
                  <a:schemeClr val="accent1">
                    <a:lumMod val="75000"/>
                  </a:scheme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46" name="Rectangle 45">
            <a:extLst>
              <a:ext uri="{FF2B5EF4-FFF2-40B4-BE49-F238E27FC236}">
                <a16:creationId xmlns:a16="http://schemas.microsoft.com/office/drawing/2014/main" id="{C9EF6B70-F141-5FA4-8165-992D08BB4A71}"/>
              </a:ext>
            </a:extLst>
          </p:cNvPr>
          <p:cNvSpPr/>
          <p:nvPr/>
        </p:nvSpPr>
        <p:spPr>
          <a:xfrm>
            <a:off x="7254145" y="5315197"/>
            <a:ext cx="1782730" cy="55849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6FE0171-E94D-7A21-3CF0-F0FBEF609357}"/>
              </a:ext>
            </a:extLst>
          </p:cNvPr>
          <p:cNvSpPr/>
          <p:nvPr/>
        </p:nvSpPr>
        <p:spPr>
          <a:xfrm>
            <a:off x="7329953" y="5400510"/>
            <a:ext cx="233412" cy="144555"/>
          </a:xfrm>
          <a:prstGeom prst="rect">
            <a:avLst/>
          </a:prstGeom>
          <a:solidFill>
            <a:srgbClr val="FCC0DA"/>
          </a:solidFill>
          <a:ln>
            <a:solidFill>
              <a:srgbClr val="A51E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69C723F0-6EF1-A8C1-2C1F-1F308FC64AAA}"/>
              </a:ext>
            </a:extLst>
          </p:cNvPr>
          <p:cNvSpPr txBox="1"/>
          <p:nvPr/>
        </p:nvSpPr>
        <p:spPr>
          <a:xfrm>
            <a:off x="7560096" y="5357619"/>
            <a:ext cx="1632780" cy="215444"/>
          </a:xfrm>
          <a:prstGeom prst="rect">
            <a:avLst/>
          </a:prstGeom>
          <a:noFill/>
        </p:spPr>
        <p:txBody>
          <a:bodyPr wrap="square" rtlCol="0">
            <a:spAutoFit/>
          </a:bodyPr>
          <a:lstStyle/>
          <a:p>
            <a:r>
              <a:rPr lang="en-US" sz="800" b="1">
                <a:latin typeface="+mj-lt"/>
              </a:rPr>
              <a:t>Sarasota County Boundary</a:t>
            </a:r>
          </a:p>
        </p:txBody>
      </p:sp>
      <p:sp>
        <p:nvSpPr>
          <p:cNvPr id="54" name="TextBox 53">
            <a:extLst>
              <a:ext uri="{FF2B5EF4-FFF2-40B4-BE49-F238E27FC236}">
                <a16:creationId xmlns:a16="http://schemas.microsoft.com/office/drawing/2014/main" id="{13D7C264-2671-9A95-839B-00E3AD1073AE}"/>
              </a:ext>
            </a:extLst>
          </p:cNvPr>
          <p:cNvSpPr txBox="1"/>
          <p:nvPr/>
        </p:nvSpPr>
        <p:spPr>
          <a:xfrm>
            <a:off x="7560884" y="5600612"/>
            <a:ext cx="1387155" cy="215444"/>
          </a:xfrm>
          <a:prstGeom prst="rect">
            <a:avLst/>
          </a:prstGeom>
          <a:noFill/>
        </p:spPr>
        <p:txBody>
          <a:bodyPr wrap="square" rtlCol="0">
            <a:spAutoFit/>
          </a:bodyPr>
          <a:lstStyle/>
          <a:p>
            <a:r>
              <a:rPr lang="en-US" sz="800" b="1">
                <a:latin typeface="+mj-lt"/>
              </a:rPr>
              <a:t>Major Cities</a:t>
            </a:r>
          </a:p>
        </p:txBody>
      </p:sp>
      <p:grpSp>
        <p:nvGrpSpPr>
          <p:cNvPr id="57" name="Group 56">
            <a:extLst>
              <a:ext uri="{FF2B5EF4-FFF2-40B4-BE49-F238E27FC236}">
                <a16:creationId xmlns:a16="http://schemas.microsoft.com/office/drawing/2014/main" id="{902C64AB-26A8-4EBC-3A85-6E93902D4C3C}"/>
              </a:ext>
            </a:extLst>
          </p:cNvPr>
          <p:cNvGrpSpPr/>
          <p:nvPr/>
        </p:nvGrpSpPr>
        <p:grpSpPr>
          <a:xfrm>
            <a:off x="7390318" y="5653449"/>
            <a:ext cx="114258" cy="109773"/>
            <a:chOff x="7976513" y="6490952"/>
            <a:chExt cx="114258" cy="109773"/>
          </a:xfrm>
        </p:grpSpPr>
        <p:sp>
          <p:nvSpPr>
            <p:cNvPr id="55" name="Oval 54">
              <a:extLst>
                <a:ext uri="{FF2B5EF4-FFF2-40B4-BE49-F238E27FC236}">
                  <a16:creationId xmlns:a16="http://schemas.microsoft.com/office/drawing/2014/main" id="{97B7ACB7-3C1F-3918-C6FF-CBE902C1BE32}"/>
                </a:ext>
              </a:extLst>
            </p:cNvPr>
            <p:cNvSpPr/>
            <p:nvPr/>
          </p:nvSpPr>
          <p:spPr>
            <a:xfrm>
              <a:off x="7976513" y="6490952"/>
              <a:ext cx="114258" cy="1097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3127A0F-76F5-D900-564E-610F3B523352}"/>
                </a:ext>
              </a:extLst>
            </p:cNvPr>
            <p:cNvSpPr/>
            <p:nvPr/>
          </p:nvSpPr>
          <p:spPr>
            <a:xfrm>
              <a:off x="8008432" y="6521617"/>
              <a:ext cx="50420" cy="4844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35BE7E1D-F1E8-58CE-07CF-A2ED99F69A76}"/>
              </a:ext>
            </a:extLst>
          </p:cNvPr>
          <p:cNvSpPr txBox="1"/>
          <p:nvPr/>
        </p:nvSpPr>
        <p:spPr>
          <a:xfrm>
            <a:off x="8888917" y="3690873"/>
            <a:ext cx="2670123"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latin typeface="+mj-lt"/>
              </a:rPr>
              <a:t>Sarasota County</a:t>
            </a:r>
          </a:p>
        </p:txBody>
      </p:sp>
      <p:grpSp>
        <p:nvGrpSpPr>
          <p:cNvPr id="12" name="Group 11">
            <a:extLst>
              <a:ext uri="{FF2B5EF4-FFF2-40B4-BE49-F238E27FC236}">
                <a16:creationId xmlns:a16="http://schemas.microsoft.com/office/drawing/2014/main" id="{CA3F0F65-E485-7381-98EE-1F56062A430B}"/>
              </a:ext>
            </a:extLst>
          </p:cNvPr>
          <p:cNvGrpSpPr/>
          <p:nvPr/>
        </p:nvGrpSpPr>
        <p:grpSpPr>
          <a:xfrm>
            <a:off x="7757801" y="3679590"/>
            <a:ext cx="336952" cy="706338"/>
            <a:chOff x="1017064" y="2993872"/>
            <a:chExt cx="336952" cy="706338"/>
          </a:xfrm>
        </p:grpSpPr>
        <p:sp>
          <p:nvSpPr>
            <p:cNvPr id="25" name="Freeform 24">
              <a:extLst>
                <a:ext uri="{FF2B5EF4-FFF2-40B4-BE49-F238E27FC236}">
                  <a16:creationId xmlns:a16="http://schemas.microsoft.com/office/drawing/2014/main" id="{A55155FC-F170-2F9B-9BCD-5FB0C4CBE697}"/>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F2303DC-6559-D85F-84BF-C19C0E9623C4}"/>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grpSp>
        <p:nvGrpSpPr>
          <p:cNvPr id="60" name="Group 59">
            <a:extLst>
              <a:ext uri="{FF2B5EF4-FFF2-40B4-BE49-F238E27FC236}">
                <a16:creationId xmlns:a16="http://schemas.microsoft.com/office/drawing/2014/main" id="{5378077E-D828-D265-FC27-33335EB39374}"/>
              </a:ext>
            </a:extLst>
          </p:cNvPr>
          <p:cNvGrpSpPr/>
          <p:nvPr/>
        </p:nvGrpSpPr>
        <p:grpSpPr>
          <a:xfrm>
            <a:off x="7209097" y="4489826"/>
            <a:ext cx="1600860" cy="341786"/>
            <a:chOff x="7236696" y="4918904"/>
            <a:chExt cx="1600860" cy="341786"/>
          </a:xfrm>
        </p:grpSpPr>
        <p:grpSp>
          <p:nvGrpSpPr>
            <p:cNvPr id="36" name="Group 35">
              <a:extLst>
                <a:ext uri="{FF2B5EF4-FFF2-40B4-BE49-F238E27FC236}">
                  <a16:creationId xmlns:a16="http://schemas.microsoft.com/office/drawing/2014/main" id="{B99151B5-5EC7-F1EF-3C2C-DCD4D995C397}"/>
                </a:ext>
              </a:extLst>
            </p:cNvPr>
            <p:cNvGrpSpPr>
              <a:grpSpLocks noChangeAspect="1"/>
            </p:cNvGrpSpPr>
            <p:nvPr/>
          </p:nvGrpSpPr>
          <p:grpSpPr>
            <a:xfrm>
              <a:off x="7320852" y="5130046"/>
              <a:ext cx="1067055" cy="54912"/>
              <a:chOff x="7185908" y="6911390"/>
              <a:chExt cx="1067055" cy="54912"/>
            </a:xfrm>
          </p:grpSpPr>
          <p:sp>
            <p:nvSpPr>
              <p:cNvPr id="4" name="Rectangle 3">
                <a:extLst>
                  <a:ext uri="{FF2B5EF4-FFF2-40B4-BE49-F238E27FC236}">
                    <a16:creationId xmlns:a16="http://schemas.microsoft.com/office/drawing/2014/main" id="{E380ACAB-2742-DF2A-DEC8-4723D671F5D5}"/>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29B8122-E4DD-8420-7A84-425C189ED18C}"/>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D99A82E-C4BA-0B59-3F35-729CC7DA84B1}"/>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387D33-96DF-4383-00B3-9CC6BCD19F48}"/>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110538-6EB7-F07B-4054-235E536058BD}"/>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E3085A6-F297-AA41-257B-F6C65AF39739}"/>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17BF8D-1B5F-9226-00B1-B92CF1D33354}"/>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034A4634-F63E-C02F-8C30-787EEF4B2EAC}"/>
                </a:ext>
              </a:extLst>
            </p:cNvPr>
            <p:cNvSpPr txBox="1"/>
            <p:nvPr/>
          </p:nvSpPr>
          <p:spPr>
            <a:xfrm>
              <a:off x="7236696" y="4922682"/>
              <a:ext cx="143105" cy="230832"/>
            </a:xfrm>
            <a:prstGeom prst="rect">
              <a:avLst/>
            </a:prstGeom>
            <a:noFill/>
          </p:spPr>
          <p:txBody>
            <a:bodyPr wrap="square" rtlCol="0">
              <a:spAutoFit/>
            </a:bodyPr>
            <a:lstStyle/>
            <a:p>
              <a:pPr algn="ctr"/>
              <a:r>
                <a:rPr lang="en-US" sz="900">
                  <a:latin typeface="+mj-lt"/>
                </a:rPr>
                <a:t>0</a:t>
              </a:r>
            </a:p>
          </p:txBody>
        </p:sp>
        <p:sp>
          <p:nvSpPr>
            <p:cNvPr id="49" name="TextBox 48">
              <a:extLst>
                <a:ext uri="{FF2B5EF4-FFF2-40B4-BE49-F238E27FC236}">
                  <a16:creationId xmlns:a16="http://schemas.microsoft.com/office/drawing/2014/main" id="{FE025599-BF98-9F5E-30DD-6682BF32BE1F}"/>
                </a:ext>
              </a:extLst>
            </p:cNvPr>
            <p:cNvSpPr txBox="1"/>
            <p:nvPr/>
          </p:nvSpPr>
          <p:spPr>
            <a:xfrm>
              <a:off x="7369640" y="4921716"/>
              <a:ext cx="143105" cy="230832"/>
            </a:xfrm>
            <a:prstGeom prst="rect">
              <a:avLst/>
            </a:prstGeom>
            <a:noFill/>
          </p:spPr>
          <p:txBody>
            <a:bodyPr wrap="square" rtlCol="0">
              <a:spAutoFit/>
            </a:bodyPr>
            <a:lstStyle/>
            <a:p>
              <a:pPr algn="ctr"/>
              <a:r>
                <a:rPr lang="en-US" sz="900">
                  <a:latin typeface="+mj-lt"/>
                </a:rPr>
                <a:t>1</a:t>
              </a:r>
            </a:p>
          </p:txBody>
        </p:sp>
        <p:sp>
          <p:nvSpPr>
            <p:cNvPr id="50" name="TextBox 49">
              <a:extLst>
                <a:ext uri="{FF2B5EF4-FFF2-40B4-BE49-F238E27FC236}">
                  <a16:creationId xmlns:a16="http://schemas.microsoft.com/office/drawing/2014/main" id="{02C61736-8473-92B5-B0EB-20A10971E302}"/>
                </a:ext>
              </a:extLst>
            </p:cNvPr>
            <p:cNvSpPr txBox="1"/>
            <p:nvPr/>
          </p:nvSpPr>
          <p:spPr>
            <a:xfrm>
              <a:off x="7506167" y="4918904"/>
              <a:ext cx="143105" cy="230832"/>
            </a:xfrm>
            <a:prstGeom prst="rect">
              <a:avLst/>
            </a:prstGeom>
            <a:noFill/>
          </p:spPr>
          <p:txBody>
            <a:bodyPr wrap="square" rtlCol="0">
              <a:spAutoFit/>
            </a:bodyPr>
            <a:lstStyle/>
            <a:p>
              <a:pPr algn="ctr"/>
              <a:r>
                <a:rPr lang="en-US" sz="900">
                  <a:latin typeface="+mj-lt"/>
                </a:rPr>
                <a:t>2</a:t>
              </a:r>
            </a:p>
          </p:txBody>
        </p:sp>
        <p:sp>
          <p:nvSpPr>
            <p:cNvPr id="51" name="TextBox 50">
              <a:extLst>
                <a:ext uri="{FF2B5EF4-FFF2-40B4-BE49-F238E27FC236}">
                  <a16:creationId xmlns:a16="http://schemas.microsoft.com/office/drawing/2014/main" id="{5F30D9D7-06E6-3B47-F202-9B4C403894EE}"/>
                </a:ext>
              </a:extLst>
            </p:cNvPr>
            <p:cNvSpPr txBox="1"/>
            <p:nvPr/>
          </p:nvSpPr>
          <p:spPr>
            <a:xfrm>
              <a:off x="7789142" y="4922037"/>
              <a:ext cx="143105" cy="230832"/>
            </a:xfrm>
            <a:prstGeom prst="rect">
              <a:avLst/>
            </a:prstGeom>
            <a:noFill/>
          </p:spPr>
          <p:txBody>
            <a:bodyPr wrap="square" rtlCol="0">
              <a:spAutoFit/>
            </a:bodyPr>
            <a:lstStyle/>
            <a:p>
              <a:pPr algn="ctr"/>
              <a:r>
                <a:rPr lang="en-US" sz="900">
                  <a:latin typeface="+mj-lt"/>
                </a:rPr>
                <a:t>4</a:t>
              </a:r>
            </a:p>
          </p:txBody>
        </p:sp>
        <p:sp>
          <p:nvSpPr>
            <p:cNvPr id="52" name="TextBox 51">
              <a:extLst>
                <a:ext uri="{FF2B5EF4-FFF2-40B4-BE49-F238E27FC236}">
                  <a16:creationId xmlns:a16="http://schemas.microsoft.com/office/drawing/2014/main" id="{941C2165-2483-52C9-3FE6-B6621B1652BF}"/>
                </a:ext>
              </a:extLst>
            </p:cNvPr>
            <p:cNvSpPr txBox="1"/>
            <p:nvPr/>
          </p:nvSpPr>
          <p:spPr>
            <a:xfrm>
              <a:off x="8045341" y="4919264"/>
              <a:ext cx="143105" cy="230832"/>
            </a:xfrm>
            <a:prstGeom prst="rect">
              <a:avLst/>
            </a:prstGeom>
            <a:noFill/>
          </p:spPr>
          <p:txBody>
            <a:bodyPr wrap="square" rtlCol="0">
              <a:spAutoFit/>
            </a:bodyPr>
            <a:lstStyle/>
            <a:p>
              <a:pPr algn="ctr"/>
              <a:r>
                <a:rPr lang="en-US" sz="900">
                  <a:latin typeface="+mj-lt"/>
                </a:rPr>
                <a:t>6</a:t>
              </a:r>
            </a:p>
          </p:txBody>
        </p:sp>
        <p:sp>
          <p:nvSpPr>
            <p:cNvPr id="53" name="TextBox 52">
              <a:extLst>
                <a:ext uri="{FF2B5EF4-FFF2-40B4-BE49-F238E27FC236}">
                  <a16:creationId xmlns:a16="http://schemas.microsoft.com/office/drawing/2014/main" id="{16CA1683-A916-4674-2984-AA3D5189E154}"/>
                </a:ext>
              </a:extLst>
            </p:cNvPr>
            <p:cNvSpPr txBox="1"/>
            <p:nvPr/>
          </p:nvSpPr>
          <p:spPr>
            <a:xfrm>
              <a:off x="8310855" y="4918904"/>
              <a:ext cx="143105" cy="230832"/>
            </a:xfrm>
            <a:prstGeom prst="rect">
              <a:avLst/>
            </a:prstGeom>
            <a:noFill/>
          </p:spPr>
          <p:txBody>
            <a:bodyPr wrap="square" rtlCol="0">
              <a:spAutoFit/>
            </a:bodyPr>
            <a:lstStyle/>
            <a:p>
              <a:pPr algn="ctr"/>
              <a:r>
                <a:rPr lang="en-US" sz="900">
                  <a:latin typeface="+mj-lt"/>
                </a:rPr>
                <a:t>8</a:t>
              </a:r>
            </a:p>
          </p:txBody>
        </p:sp>
        <p:sp>
          <p:nvSpPr>
            <p:cNvPr id="58" name="TextBox 57">
              <a:extLst>
                <a:ext uri="{FF2B5EF4-FFF2-40B4-BE49-F238E27FC236}">
                  <a16:creationId xmlns:a16="http://schemas.microsoft.com/office/drawing/2014/main" id="{6F10D85E-DC4B-EFFC-F16B-CED889F01F1B}"/>
                </a:ext>
              </a:extLst>
            </p:cNvPr>
            <p:cNvSpPr txBox="1"/>
            <p:nvPr/>
          </p:nvSpPr>
          <p:spPr>
            <a:xfrm>
              <a:off x="8270312" y="5029858"/>
              <a:ext cx="567244" cy="230832"/>
            </a:xfrm>
            <a:prstGeom prst="rect">
              <a:avLst/>
            </a:prstGeom>
            <a:noFill/>
          </p:spPr>
          <p:txBody>
            <a:bodyPr wrap="square" rtlCol="0">
              <a:spAutoFit/>
            </a:bodyPr>
            <a:lstStyle/>
            <a:p>
              <a:pPr algn="ctr"/>
              <a:r>
                <a:rPr lang="en-US" sz="900">
                  <a:latin typeface="+mj-lt"/>
                </a:rPr>
                <a:t>Miles</a:t>
              </a:r>
            </a:p>
          </p:txBody>
        </p:sp>
      </p:grpSp>
      <p:sp>
        <p:nvSpPr>
          <p:cNvPr id="61" name="TextBox 60">
            <a:extLst>
              <a:ext uri="{FF2B5EF4-FFF2-40B4-BE49-F238E27FC236}">
                <a16:creationId xmlns:a16="http://schemas.microsoft.com/office/drawing/2014/main" id="{11D9802F-76C4-F11B-FA31-7903D13486BA}"/>
              </a:ext>
            </a:extLst>
          </p:cNvPr>
          <p:cNvSpPr txBox="1"/>
          <p:nvPr/>
        </p:nvSpPr>
        <p:spPr>
          <a:xfrm>
            <a:off x="8112897" y="5894906"/>
            <a:ext cx="3928708" cy="200055"/>
          </a:xfrm>
          <a:prstGeom prst="rect">
            <a:avLst/>
          </a:prstGeom>
          <a:noFill/>
        </p:spPr>
        <p:txBody>
          <a:bodyPr wrap="square" rtlCol="0">
            <a:spAutoFit/>
          </a:bodyPr>
          <a:lstStyle/>
          <a:p>
            <a:r>
              <a:rPr lang="en-US" sz="700" err="1">
                <a:latin typeface="+mj-lt"/>
              </a:rPr>
              <a:t>Basemap</a:t>
            </a:r>
            <a:r>
              <a:rPr lang="en-US" sz="700">
                <a:latin typeface="+mj-lt"/>
              </a:rPr>
              <a:t> credits: Esri, GEBCO, NOAA, National Geographic, Garmin, </a:t>
            </a:r>
            <a:r>
              <a:rPr lang="en-US" sz="700" err="1">
                <a:latin typeface="+mj-lt"/>
              </a:rPr>
              <a:t>Geonames.org</a:t>
            </a:r>
            <a:r>
              <a:rPr lang="en-US" sz="700">
                <a:latin typeface="+mj-lt"/>
              </a:rPr>
              <a:t> </a:t>
            </a:r>
          </a:p>
        </p:txBody>
      </p:sp>
    </p:spTree>
    <p:extLst>
      <p:ext uri="{BB962C8B-B14F-4D97-AF65-F5344CB8AC3E}">
        <p14:creationId xmlns:p14="http://schemas.microsoft.com/office/powerpoint/2010/main" val="25996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063A031-C7A2-6A70-F679-031428D75DE4}"/>
              </a:ext>
            </a:extLst>
          </p:cNvPr>
          <p:cNvPicPr>
            <a:picLocks noChangeAspect="1"/>
          </p:cNvPicPr>
          <p:nvPr/>
        </p:nvPicPr>
        <p:blipFill rotWithShape="1">
          <a:blip r:embed="rId3">
            <a:extLst>
              <a:ext uri="{28A0092B-C50C-407E-A947-70E740481C1C}">
                <a14:useLocalDpi xmlns:a14="http://schemas.microsoft.com/office/drawing/2010/main" val="0"/>
              </a:ext>
            </a:extLst>
          </a:blip>
          <a:srcRect l="3005" t="6384" r="2418" b="33392"/>
          <a:stretch/>
        </p:blipFill>
        <p:spPr>
          <a:xfrm>
            <a:off x="564707" y="1524000"/>
            <a:ext cx="5917352" cy="4876237"/>
          </a:xfrm>
          <a:prstGeom prst="rect">
            <a:avLst/>
          </a:prstGeom>
        </p:spPr>
      </p:pic>
      <p:sp>
        <p:nvSpPr>
          <p:cNvPr id="2" name="Title 1">
            <a:extLst>
              <a:ext uri="{FF2B5EF4-FFF2-40B4-BE49-F238E27FC236}">
                <a16:creationId xmlns:a16="http://schemas.microsoft.com/office/drawing/2014/main" id="{CC89D800-0F5E-84E5-B572-46122F3DD002}"/>
              </a:ext>
            </a:extLst>
          </p:cNvPr>
          <p:cNvSpPr>
            <a:spLocks noGrp="1"/>
          </p:cNvSpPr>
          <p:nvPr>
            <p:ph type="title"/>
          </p:nvPr>
        </p:nvSpPr>
        <p:spPr/>
        <p:txBody>
          <a:bodyPr/>
          <a:lstStyle/>
          <a:p>
            <a:r>
              <a:rPr lang="en-US"/>
              <a:t>Limitations – Health Data</a:t>
            </a:r>
          </a:p>
        </p:txBody>
      </p:sp>
      <p:sp>
        <p:nvSpPr>
          <p:cNvPr id="7" name="TextBox 6">
            <a:extLst>
              <a:ext uri="{FF2B5EF4-FFF2-40B4-BE49-F238E27FC236}">
                <a16:creationId xmlns:a16="http://schemas.microsoft.com/office/drawing/2014/main" id="{73E51E4A-486B-0554-A2A5-C76DAFB3B28F}"/>
              </a:ext>
            </a:extLst>
          </p:cNvPr>
          <p:cNvSpPr txBox="1"/>
          <p:nvPr/>
        </p:nvSpPr>
        <p:spPr>
          <a:xfrm>
            <a:off x="6766652" y="1532447"/>
            <a:ext cx="5199622" cy="5339923"/>
          </a:xfrm>
          <a:prstGeom prst="rect">
            <a:avLst/>
          </a:prstGeom>
          <a:noFill/>
        </p:spPr>
        <p:txBody>
          <a:bodyPr wrap="square" lIns="91440" tIns="45720" rIns="91440" bIns="45720" rtlCol="0" anchor="t">
            <a:spAutoFit/>
          </a:bodyPr>
          <a:lstStyle/>
          <a:p>
            <a:pPr marL="285750" indent="-285750">
              <a:spcAft>
                <a:spcPts val="1000"/>
              </a:spcAft>
              <a:buClr>
                <a:srgbClr val="6776CD"/>
              </a:buClr>
              <a:buFont typeface="Arial" panose="020B0604020202020204" pitchFamily="34" charset="0"/>
              <a:buChar char="•"/>
            </a:pPr>
            <a:r>
              <a:rPr lang="en-US">
                <a:solidFill>
                  <a:schemeClr val="tx1">
                    <a:lumMod val="75000"/>
                    <a:lumOff val="25000"/>
                  </a:schemeClr>
                </a:solidFill>
                <a:latin typeface="+mj-lt"/>
                <a:ea typeface="Calibri" panose="020F0502020204030204" pitchFamily="34" charset="0"/>
                <a:cs typeface="Calibri"/>
              </a:rPr>
              <a:t>2020 BRFSS Data (CDC Telephone Surveys)</a:t>
            </a:r>
            <a:endParaRPr lang="en-US">
              <a:solidFill>
                <a:schemeClr val="tx1">
                  <a:lumMod val="75000"/>
                  <a:lumOff val="25000"/>
                </a:schemeClr>
              </a:solidFill>
            </a:endParaRPr>
          </a:p>
          <a:p>
            <a:pPr marL="285750" indent="-285750">
              <a:spcAft>
                <a:spcPts val="1000"/>
              </a:spcAft>
              <a:buClr>
                <a:srgbClr val="6776CD"/>
              </a:buClr>
              <a:buFont typeface="Arial" panose="020B0604020202020204" pitchFamily="34" charset="0"/>
              <a:buChar char="•"/>
            </a:pPr>
            <a:r>
              <a:rPr lang="en-US">
                <a:solidFill>
                  <a:schemeClr val="tx1">
                    <a:lumMod val="75000"/>
                    <a:lumOff val="25000"/>
                  </a:schemeClr>
                </a:solidFill>
                <a:latin typeface="+mj-lt"/>
                <a:ea typeface="Calibri" panose="020F0502020204030204" pitchFamily="34" charset="0"/>
                <a:cs typeface="Calibri"/>
              </a:rPr>
              <a:t>Data only available by </a:t>
            </a:r>
            <a:r>
              <a:rPr lang="en-US" b="1">
                <a:solidFill>
                  <a:schemeClr val="tx1">
                    <a:lumMod val="75000"/>
                    <a:lumOff val="25000"/>
                  </a:schemeClr>
                </a:solidFill>
                <a:latin typeface="+mj-lt"/>
                <a:ea typeface="Calibri" panose="020F0502020204030204" pitchFamily="34" charset="0"/>
                <a:cs typeface="Calibri"/>
              </a:rPr>
              <a:t>Census Designated Places </a:t>
            </a:r>
            <a:r>
              <a:rPr lang="en-US">
                <a:solidFill>
                  <a:schemeClr val="tx1">
                    <a:lumMod val="75000"/>
                    <a:lumOff val="25000"/>
                  </a:schemeClr>
                </a:solidFill>
                <a:latin typeface="+mj-lt"/>
                <a:ea typeface="Calibri" panose="020F0502020204030204" pitchFamily="34" charset="0"/>
                <a:cs typeface="Calibri"/>
              </a:rPr>
              <a:t>(equivalent to City, Townships, Village)</a:t>
            </a:r>
            <a:endParaRPr lang="en-US" b="1">
              <a:solidFill>
                <a:schemeClr val="tx1">
                  <a:lumMod val="75000"/>
                  <a:lumOff val="25000"/>
                </a:schemeClr>
              </a:solidFill>
              <a:latin typeface="+mj-lt"/>
              <a:ea typeface="Calibri" panose="020F0502020204030204" pitchFamily="34" charset="0"/>
              <a:cs typeface="Calibri"/>
            </a:endParaRPr>
          </a:p>
          <a:p>
            <a:pPr marL="285750" indent="-285750">
              <a:spcAft>
                <a:spcPts val="1000"/>
              </a:spcAft>
              <a:buClr>
                <a:srgbClr val="6776CD"/>
              </a:buClr>
              <a:buFont typeface="Arial" panose="020B0604020202020204" pitchFamily="34" charset="0"/>
              <a:buChar char="•"/>
            </a:pPr>
            <a:r>
              <a:rPr lang="en-US">
                <a:solidFill>
                  <a:schemeClr val="tx1">
                    <a:lumMod val="75000"/>
                    <a:lumOff val="25000"/>
                  </a:schemeClr>
                </a:solidFill>
                <a:latin typeface="+mj-lt"/>
                <a:ea typeface="Calibri" panose="020F0502020204030204" pitchFamily="34" charset="0"/>
                <a:cs typeface="Calibri"/>
              </a:rPr>
              <a:t>Age-adjusted percentage </a:t>
            </a:r>
            <a:r>
              <a:rPr lang="en-US" b="1">
                <a:solidFill>
                  <a:schemeClr val="tx1">
                    <a:lumMod val="75000"/>
                    <a:lumOff val="25000"/>
                  </a:schemeClr>
                </a:solidFill>
                <a:latin typeface="+mj-lt"/>
                <a:ea typeface="Calibri" panose="020F0502020204030204" pitchFamily="34" charset="0"/>
                <a:cs typeface="Calibri"/>
              </a:rPr>
              <a:t>(Adults  ≥ 18 </a:t>
            </a:r>
            <a:r>
              <a:rPr lang="en-US" b="1" err="1">
                <a:solidFill>
                  <a:schemeClr val="tx1">
                    <a:lumMod val="75000"/>
                    <a:lumOff val="25000"/>
                  </a:schemeClr>
                </a:solidFill>
                <a:latin typeface="+mj-lt"/>
                <a:ea typeface="Calibri" panose="020F0502020204030204" pitchFamily="34" charset="0"/>
                <a:cs typeface="Calibri"/>
              </a:rPr>
              <a:t>yr</a:t>
            </a:r>
            <a:r>
              <a:rPr lang="en-US" b="1">
                <a:solidFill>
                  <a:schemeClr val="tx1">
                    <a:lumMod val="75000"/>
                    <a:lumOff val="25000"/>
                  </a:schemeClr>
                </a:solidFill>
                <a:latin typeface="+mj-lt"/>
                <a:ea typeface="Calibri" panose="020F0502020204030204" pitchFamily="34" charset="0"/>
                <a:cs typeface="Calibri"/>
              </a:rPr>
              <a:t> old)</a:t>
            </a:r>
          </a:p>
          <a:p>
            <a:pPr marL="285750" indent="-285750">
              <a:buClr>
                <a:srgbClr val="6776CD"/>
              </a:buClr>
              <a:buFont typeface="Arial" panose="020B0604020202020204" pitchFamily="34" charset="0"/>
              <a:buChar char="•"/>
            </a:pPr>
            <a:r>
              <a:rPr lang="en-US" b="1">
                <a:solidFill>
                  <a:schemeClr val="tx1">
                    <a:lumMod val="75000"/>
                    <a:lumOff val="25000"/>
                  </a:schemeClr>
                </a:solidFill>
                <a:latin typeface="+mj-lt"/>
                <a:ea typeface="Calibri" panose="020F0502020204030204" pitchFamily="34" charset="0"/>
                <a:cs typeface="Calibri"/>
              </a:rPr>
              <a:t>Aggregated</a:t>
            </a:r>
            <a:r>
              <a:rPr lang="en-US">
                <a:solidFill>
                  <a:schemeClr val="tx1">
                    <a:lumMod val="75000"/>
                    <a:lumOff val="25000"/>
                  </a:schemeClr>
                </a:solidFill>
                <a:latin typeface="+mj-lt"/>
                <a:ea typeface="Calibri" panose="020F0502020204030204" pitchFamily="34" charset="0"/>
                <a:cs typeface="Calibri"/>
              </a:rPr>
              <a:t> using Cumulative Index method (Reid et al. 2009) </a:t>
            </a:r>
            <a:r>
              <a:rPr lang="en-US" b="1">
                <a:solidFill>
                  <a:schemeClr val="tx1">
                    <a:lumMod val="75000"/>
                    <a:lumOff val="25000"/>
                  </a:schemeClr>
                </a:solidFill>
                <a:latin typeface="+mj-lt"/>
                <a:ea typeface="Calibri" panose="020F0502020204030204" pitchFamily="34" charset="0"/>
                <a:cs typeface="Calibri"/>
              </a:rPr>
              <a:t>by number of cases of Chronic Illnesses</a:t>
            </a:r>
            <a:r>
              <a:rPr lang="en-US">
                <a:solidFill>
                  <a:schemeClr val="tx1">
                    <a:lumMod val="75000"/>
                    <a:lumOff val="25000"/>
                  </a:schemeClr>
                </a:solidFill>
                <a:latin typeface="+mj-lt"/>
                <a:ea typeface="Calibri" panose="020F0502020204030204" pitchFamily="34" charset="0"/>
                <a:cs typeface="Calibri"/>
              </a:rPr>
              <a:t>:</a:t>
            </a:r>
          </a:p>
          <a:p>
            <a:r>
              <a:rPr lang="en-US">
                <a:solidFill>
                  <a:schemeClr val="tx1">
                    <a:lumMod val="75000"/>
                    <a:lumOff val="25000"/>
                  </a:schemeClr>
                </a:solidFill>
                <a:latin typeface="+mj-lt"/>
                <a:ea typeface="Calibri" panose="020F0502020204030204" pitchFamily="34" charset="0"/>
                <a:cs typeface="Calibri"/>
              </a:rPr>
              <a:t>           - Asthma</a:t>
            </a:r>
          </a:p>
          <a:p>
            <a:r>
              <a:rPr lang="en-US">
                <a:solidFill>
                  <a:schemeClr val="tx1">
                    <a:lumMod val="75000"/>
                    <a:lumOff val="25000"/>
                  </a:schemeClr>
                </a:solidFill>
                <a:latin typeface="+mj-lt"/>
                <a:ea typeface="Calibri" panose="020F0502020204030204" pitchFamily="34" charset="0"/>
                <a:cs typeface="Calibri"/>
              </a:rPr>
              <a:t>           </a:t>
            </a:r>
            <a:r>
              <a:rPr lang="en-US" b="0" i="0">
                <a:solidFill>
                  <a:schemeClr val="tx1">
                    <a:lumMod val="75000"/>
                    <a:lumOff val="25000"/>
                  </a:schemeClr>
                </a:solidFill>
                <a:effectLst/>
                <a:latin typeface="+mj-lt"/>
                <a:ea typeface="Calibri" panose="020F0502020204030204" pitchFamily="34" charset="0"/>
                <a:cs typeface="Calibri"/>
              </a:rPr>
              <a:t>- Chronic obstructive </a:t>
            </a:r>
            <a:r>
              <a:rPr lang="en-US">
                <a:solidFill>
                  <a:schemeClr val="tx1">
                    <a:lumMod val="75000"/>
                    <a:lumOff val="25000"/>
                  </a:schemeClr>
                </a:solidFill>
                <a:latin typeface="+mj-lt"/>
                <a:ea typeface="Calibri" panose="020F0502020204030204" pitchFamily="34" charset="0"/>
                <a:cs typeface="Calibri"/>
              </a:rPr>
              <a:t>pulmonary </a:t>
            </a:r>
            <a:endParaRPr lang="en-US">
              <a:solidFill>
                <a:schemeClr val="tx1">
                  <a:lumMod val="75000"/>
                  <a:lumOff val="25000"/>
                </a:schemeClr>
              </a:solidFill>
              <a:latin typeface="Garamond"/>
              <a:ea typeface="Calibri" panose="020F0502020204030204" pitchFamily="34" charset="0"/>
              <a:cs typeface="Calibri"/>
            </a:endParaRPr>
          </a:p>
          <a:p>
            <a:pPr marL="822960" lvl="2"/>
            <a:r>
              <a:rPr lang="en-US">
                <a:solidFill>
                  <a:schemeClr val="tx1">
                    <a:lumMod val="75000"/>
                    <a:lumOff val="25000"/>
                  </a:schemeClr>
                </a:solidFill>
                <a:latin typeface="+mj-lt"/>
                <a:ea typeface="Calibri" panose="020F0502020204030204" pitchFamily="34" charset="0"/>
                <a:cs typeface="Calibri"/>
              </a:rPr>
              <a:t>disease (COPD</a:t>
            </a:r>
            <a:r>
              <a:rPr lang="en-US" b="0" i="0">
                <a:solidFill>
                  <a:schemeClr val="tx1">
                    <a:lumMod val="75000"/>
                    <a:lumOff val="25000"/>
                  </a:schemeClr>
                </a:solidFill>
                <a:effectLst/>
                <a:latin typeface="+mj-lt"/>
                <a:ea typeface="Calibri" panose="020F0502020204030204" pitchFamily="34" charset="0"/>
                <a:cs typeface="Calibri"/>
              </a:rPr>
              <a:t>)</a:t>
            </a:r>
            <a:endParaRPr lang="en-US">
              <a:solidFill>
                <a:schemeClr val="tx1">
                  <a:lumMod val="75000"/>
                  <a:lumOff val="25000"/>
                </a:schemeClr>
              </a:solidFill>
            </a:endParaRPr>
          </a:p>
          <a:p>
            <a:r>
              <a:rPr lang="en-US">
                <a:solidFill>
                  <a:schemeClr val="tx1">
                    <a:lumMod val="75000"/>
                    <a:lumOff val="25000"/>
                  </a:schemeClr>
                </a:solidFill>
                <a:latin typeface="+mj-lt"/>
                <a:ea typeface="Calibri" panose="020F0502020204030204" pitchFamily="34" charset="0"/>
                <a:cs typeface="Calibri"/>
              </a:rPr>
              <a:t>           - Coronary heart disease (CHD)</a:t>
            </a:r>
          </a:p>
          <a:p>
            <a:r>
              <a:rPr lang="en-US">
                <a:solidFill>
                  <a:schemeClr val="tx1">
                    <a:lumMod val="75000"/>
                    <a:lumOff val="25000"/>
                  </a:schemeClr>
                </a:solidFill>
                <a:latin typeface="+mj-lt"/>
                <a:ea typeface="Calibri" panose="020F0502020204030204" pitchFamily="34" charset="0"/>
                <a:cs typeface="Calibri"/>
              </a:rPr>
              <a:t>           - High Blood Pressure (HBP)</a:t>
            </a:r>
          </a:p>
          <a:p>
            <a:r>
              <a:rPr lang="en-US">
                <a:solidFill>
                  <a:schemeClr val="tx1">
                    <a:lumMod val="75000"/>
                    <a:lumOff val="25000"/>
                  </a:schemeClr>
                </a:solidFill>
                <a:latin typeface="+mj-lt"/>
                <a:ea typeface="Calibri" panose="020F0502020204030204" pitchFamily="34" charset="0"/>
                <a:cs typeface="Calibri"/>
              </a:rPr>
              <a:t>           - Stroke</a:t>
            </a:r>
          </a:p>
          <a:p>
            <a:r>
              <a:rPr lang="en-US">
                <a:solidFill>
                  <a:schemeClr val="tx1">
                    <a:lumMod val="75000"/>
                    <a:lumOff val="25000"/>
                  </a:schemeClr>
                </a:solidFill>
                <a:latin typeface="+mj-lt"/>
                <a:ea typeface="Calibri" panose="020F0502020204030204" pitchFamily="34" charset="0"/>
                <a:cs typeface="Calibri"/>
              </a:rPr>
              <a:t>           - Obesity</a:t>
            </a:r>
          </a:p>
          <a:p>
            <a:r>
              <a:rPr lang="en-US">
                <a:solidFill>
                  <a:schemeClr val="tx1">
                    <a:lumMod val="75000"/>
                    <a:lumOff val="25000"/>
                  </a:schemeClr>
                </a:solidFill>
                <a:latin typeface="+mj-lt"/>
                <a:ea typeface="Calibri" panose="020F0502020204030204" pitchFamily="34" charset="0"/>
                <a:cs typeface="Calibri"/>
              </a:rPr>
              <a:t>           - Diabetes</a:t>
            </a:r>
          </a:p>
        </p:txBody>
      </p:sp>
      <p:grpSp>
        <p:nvGrpSpPr>
          <p:cNvPr id="11" name="Group 10">
            <a:extLst>
              <a:ext uri="{FF2B5EF4-FFF2-40B4-BE49-F238E27FC236}">
                <a16:creationId xmlns:a16="http://schemas.microsoft.com/office/drawing/2014/main" id="{EEE9D8E6-8BEC-5A31-0ABF-C185A90FA037}"/>
              </a:ext>
            </a:extLst>
          </p:cNvPr>
          <p:cNvGrpSpPr/>
          <p:nvPr/>
        </p:nvGrpSpPr>
        <p:grpSpPr>
          <a:xfrm>
            <a:off x="1429451" y="3816720"/>
            <a:ext cx="336952" cy="706338"/>
            <a:chOff x="1017064" y="2993872"/>
            <a:chExt cx="336952" cy="706338"/>
          </a:xfrm>
        </p:grpSpPr>
        <p:sp>
          <p:nvSpPr>
            <p:cNvPr id="12" name="Freeform 6">
              <a:extLst>
                <a:ext uri="{FF2B5EF4-FFF2-40B4-BE49-F238E27FC236}">
                  <a16:creationId xmlns:a16="http://schemas.microsoft.com/office/drawing/2014/main" id="{51B1D89A-3F3B-2274-9FD6-61E71729BD7B}"/>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B120E43-F898-1190-BA86-A9CA56A49207}"/>
                </a:ext>
              </a:extLst>
            </p:cNvPr>
            <p:cNvSpPr txBox="1"/>
            <p:nvPr/>
          </p:nvSpPr>
          <p:spPr>
            <a:xfrm>
              <a:off x="1017064" y="2993872"/>
              <a:ext cx="336952" cy="338554"/>
            </a:xfrm>
            <a:prstGeom prst="rect">
              <a:avLst/>
            </a:prstGeom>
            <a:noFill/>
          </p:spPr>
          <p:txBody>
            <a:bodyPr wrap="none" rtlCol="0">
              <a:spAutoFit/>
            </a:bodyPr>
            <a:lstStyle/>
            <a:p>
              <a:r>
                <a:rPr lang="en-US" sz="1600">
                  <a:latin typeface="+mj-lt"/>
                </a:rPr>
                <a:t>N</a:t>
              </a:r>
            </a:p>
          </p:txBody>
        </p:sp>
      </p:grpSp>
      <p:sp>
        <p:nvSpPr>
          <p:cNvPr id="14" name="Rectangle 13">
            <a:extLst>
              <a:ext uri="{FF2B5EF4-FFF2-40B4-BE49-F238E27FC236}">
                <a16:creationId xmlns:a16="http://schemas.microsoft.com/office/drawing/2014/main" id="{9ADA7BBD-115E-0E8C-5A96-A52958242337}"/>
              </a:ext>
            </a:extLst>
          </p:cNvPr>
          <p:cNvSpPr/>
          <p:nvPr/>
        </p:nvSpPr>
        <p:spPr>
          <a:xfrm>
            <a:off x="4514490" y="1808672"/>
            <a:ext cx="1805797" cy="16332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1000" b="1">
                <a:solidFill>
                  <a:schemeClr val="tx1">
                    <a:lumMod val="75000"/>
                    <a:lumOff val="25000"/>
                  </a:schemeClr>
                </a:solidFill>
                <a:latin typeface="+mj-lt"/>
                <a:ea typeface="Calibri" panose="020F0502020204030204" pitchFamily="34" charset="0"/>
                <a:cs typeface="Calibri" panose="020F0502020204030204" pitchFamily="34" charset="0"/>
              </a:rPr>
              <a:t>Chronic Illness Variables</a:t>
            </a:r>
            <a:r>
              <a:rPr lang="en-US" sz="1000">
                <a:solidFill>
                  <a:schemeClr val="tx1">
                    <a:lumMod val="75000"/>
                    <a:lumOff val="25000"/>
                  </a:schemeClr>
                </a:solidFill>
                <a:latin typeface="+mj-lt"/>
                <a:ea typeface="Calibri" panose="020F0502020204030204" pitchFamily="34" charset="0"/>
                <a:cs typeface="Calibri" panose="020F0502020204030204" pitchFamily="34" charset="0"/>
              </a:rPr>
              <a:t>:</a:t>
            </a:r>
          </a:p>
          <a:p>
            <a:pPr algn="ctr"/>
            <a:r>
              <a:rPr lang="en-US" sz="1000">
                <a:solidFill>
                  <a:schemeClr val="tx1">
                    <a:lumMod val="75000"/>
                    <a:lumOff val="25000"/>
                  </a:schemeClr>
                </a:solidFill>
                <a:latin typeface="+mj-lt"/>
                <a:ea typeface="Calibri" panose="020F0502020204030204" pitchFamily="34" charset="0"/>
                <a:cs typeface="Calibri" panose="020F0502020204030204" pitchFamily="34" charset="0"/>
              </a:rPr>
              <a:t>Asthma</a:t>
            </a:r>
          </a:p>
          <a:p>
            <a:pPr algn="ctr"/>
            <a:r>
              <a:rPr lang="en-US" sz="1000" b="0" i="0">
                <a:solidFill>
                  <a:schemeClr val="tx1">
                    <a:lumMod val="75000"/>
                    <a:lumOff val="25000"/>
                  </a:schemeClr>
                </a:solidFill>
                <a:effectLst/>
                <a:latin typeface="+mj-lt"/>
                <a:ea typeface="Calibri" panose="020F0502020204030204" pitchFamily="34" charset="0"/>
                <a:cs typeface="Calibri" panose="020F0502020204030204" pitchFamily="34" charset="0"/>
              </a:rPr>
              <a:t>COPD</a:t>
            </a:r>
          </a:p>
          <a:p>
            <a:pPr algn="ctr"/>
            <a:r>
              <a:rPr lang="en-US" sz="1000">
                <a:solidFill>
                  <a:schemeClr val="tx1">
                    <a:lumMod val="75000"/>
                    <a:lumOff val="25000"/>
                  </a:schemeClr>
                </a:solidFill>
                <a:latin typeface="+mj-lt"/>
                <a:ea typeface="Calibri" panose="020F0502020204030204" pitchFamily="34" charset="0"/>
                <a:cs typeface="Calibri" panose="020F0502020204030204" pitchFamily="34" charset="0"/>
              </a:rPr>
              <a:t>CHD</a:t>
            </a:r>
          </a:p>
          <a:p>
            <a:pPr algn="ctr"/>
            <a:r>
              <a:rPr lang="en-US" sz="1000">
                <a:solidFill>
                  <a:schemeClr val="tx1">
                    <a:lumMod val="75000"/>
                    <a:lumOff val="25000"/>
                  </a:schemeClr>
                </a:solidFill>
                <a:latin typeface="+mj-lt"/>
                <a:ea typeface="Calibri" panose="020F0502020204030204" pitchFamily="34" charset="0"/>
                <a:cs typeface="Calibri" panose="020F0502020204030204" pitchFamily="34" charset="0"/>
              </a:rPr>
              <a:t>HBP</a:t>
            </a:r>
          </a:p>
          <a:p>
            <a:pPr algn="ctr"/>
            <a:r>
              <a:rPr lang="en-US" sz="1000">
                <a:solidFill>
                  <a:schemeClr val="tx1">
                    <a:lumMod val="75000"/>
                    <a:lumOff val="25000"/>
                  </a:schemeClr>
                </a:solidFill>
                <a:latin typeface="+mj-lt"/>
                <a:ea typeface="Calibri" panose="020F0502020204030204" pitchFamily="34" charset="0"/>
                <a:cs typeface="Calibri" panose="020F0502020204030204" pitchFamily="34" charset="0"/>
              </a:rPr>
              <a:t>Stroke</a:t>
            </a:r>
          </a:p>
          <a:p>
            <a:pPr algn="ctr"/>
            <a:r>
              <a:rPr lang="en-US" sz="1000">
                <a:solidFill>
                  <a:schemeClr val="tx1">
                    <a:lumMod val="75000"/>
                    <a:lumOff val="25000"/>
                  </a:schemeClr>
                </a:solidFill>
                <a:latin typeface="+mj-lt"/>
                <a:ea typeface="Calibri" panose="020F0502020204030204" pitchFamily="34" charset="0"/>
                <a:cs typeface="Calibri" panose="020F0502020204030204" pitchFamily="34" charset="0"/>
              </a:rPr>
              <a:t>Obesity</a:t>
            </a:r>
          </a:p>
          <a:p>
            <a:pPr algn="ctr"/>
            <a:r>
              <a:rPr lang="en-US" sz="1000">
                <a:solidFill>
                  <a:schemeClr val="tx1">
                    <a:lumMod val="75000"/>
                    <a:lumOff val="25000"/>
                  </a:schemeClr>
                </a:solidFill>
                <a:latin typeface="+mj-lt"/>
                <a:ea typeface="Calibri" panose="020F0502020204030204" pitchFamily="34" charset="0"/>
                <a:cs typeface="Calibri" panose="020F0502020204030204" pitchFamily="34" charset="0"/>
              </a:rPr>
              <a:t>Diabetes</a:t>
            </a:r>
            <a:endParaRPr lang="en-US" sz="1000"/>
          </a:p>
        </p:txBody>
      </p:sp>
      <p:grpSp>
        <p:nvGrpSpPr>
          <p:cNvPr id="17" name="Group 16">
            <a:extLst>
              <a:ext uri="{FF2B5EF4-FFF2-40B4-BE49-F238E27FC236}">
                <a16:creationId xmlns:a16="http://schemas.microsoft.com/office/drawing/2014/main" id="{3EF8D362-11DF-D7BD-5B23-D0987E944E4A}"/>
              </a:ext>
            </a:extLst>
          </p:cNvPr>
          <p:cNvGrpSpPr/>
          <p:nvPr/>
        </p:nvGrpSpPr>
        <p:grpSpPr>
          <a:xfrm>
            <a:off x="816043" y="5119115"/>
            <a:ext cx="1787546" cy="1180914"/>
            <a:chOff x="9016316" y="5420818"/>
            <a:chExt cx="1787546" cy="1180914"/>
          </a:xfrm>
        </p:grpSpPr>
        <p:sp>
          <p:nvSpPr>
            <p:cNvPr id="3" name="Rectangle 2">
              <a:extLst>
                <a:ext uri="{FF2B5EF4-FFF2-40B4-BE49-F238E27FC236}">
                  <a16:creationId xmlns:a16="http://schemas.microsoft.com/office/drawing/2014/main" id="{B0400545-C2E3-8435-C018-489313F92F15}"/>
                </a:ext>
              </a:extLst>
            </p:cNvPr>
            <p:cNvSpPr/>
            <p:nvPr/>
          </p:nvSpPr>
          <p:spPr>
            <a:xfrm>
              <a:off x="9016316" y="5436849"/>
              <a:ext cx="1787546" cy="116488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3F38B634-02CF-C5C4-7D43-7A988DACD501}"/>
                </a:ext>
              </a:extLst>
            </p:cNvPr>
            <p:cNvSpPr txBox="1"/>
            <p:nvPr/>
          </p:nvSpPr>
          <p:spPr>
            <a:xfrm>
              <a:off x="9016316" y="5420818"/>
              <a:ext cx="1787546" cy="373628"/>
            </a:xfrm>
            <a:prstGeom prst="rect">
              <a:avLst/>
            </a:prstGeom>
            <a:noFill/>
          </p:spPr>
          <p:txBody>
            <a:bodyPr wrap="square" rtlCol="0">
              <a:spAutoFit/>
            </a:bodyPr>
            <a:lstStyle/>
            <a:p>
              <a:pPr algn="ctr">
                <a:lnSpc>
                  <a:spcPct val="120000"/>
                </a:lnSpc>
              </a:pPr>
              <a:r>
                <a:rPr lang="en-US" sz="800" b="1">
                  <a:latin typeface="+mj-lt"/>
                </a:rPr>
                <a:t>Chronic Illness Prevalence</a:t>
              </a:r>
            </a:p>
            <a:p>
              <a:pPr algn="ctr">
                <a:lnSpc>
                  <a:spcPct val="120000"/>
                </a:lnSpc>
              </a:pPr>
              <a:r>
                <a:rPr lang="en-US" sz="800">
                  <a:latin typeface="+mj-lt"/>
                </a:rPr>
                <a:t>Vulnerability (Age ≥ 18 </a:t>
              </a:r>
              <a:r>
                <a:rPr lang="en-US" sz="800" err="1">
                  <a:latin typeface="+mj-lt"/>
                </a:rPr>
                <a:t>yr</a:t>
              </a:r>
              <a:r>
                <a:rPr lang="en-US" sz="800">
                  <a:latin typeface="+mj-lt"/>
                </a:rPr>
                <a:t> old)</a:t>
              </a:r>
            </a:p>
          </p:txBody>
        </p:sp>
        <p:sp>
          <p:nvSpPr>
            <p:cNvPr id="6" name="Rectangle 5">
              <a:extLst>
                <a:ext uri="{FF2B5EF4-FFF2-40B4-BE49-F238E27FC236}">
                  <a16:creationId xmlns:a16="http://schemas.microsoft.com/office/drawing/2014/main" id="{25F42124-DA9D-DD3A-97DF-D4BFE0897509}"/>
                </a:ext>
              </a:extLst>
            </p:cNvPr>
            <p:cNvSpPr/>
            <p:nvPr/>
          </p:nvSpPr>
          <p:spPr>
            <a:xfrm>
              <a:off x="9190419" y="5817135"/>
              <a:ext cx="207857" cy="104775"/>
            </a:xfrm>
            <a:prstGeom prst="rect">
              <a:avLst/>
            </a:prstGeom>
            <a:solidFill>
              <a:srgbClr val="001F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Rectangle 7">
              <a:extLst>
                <a:ext uri="{FF2B5EF4-FFF2-40B4-BE49-F238E27FC236}">
                  <a16:creationId xmlns:a16="http://schemas.microsoft.com/office/drawing/2014/main" id="{79F41E42-3062-F35F-1914-CA0DF9333E0D}"/>
                </a:ext>
              </a:extLst>
            </p:cNvPr>
            <p:cNvSpPr/>
            <p:nvPr/>
          </p:nvSpPr>
          <p:spPr>
            <a:xfrm>
              <a:off x="9190419" y="6130493"/>
              <a:ext cx="207857" cy="104775"/>
            </a:xfrm>
            <a:prstGeom prst="rect">
              <a:avLst/>
            </a:prstGeom>
            <a:solidFill>
              <a:srgbClr val="6776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a:extLst>
                <a:ext uri="{FF2B5EF4-FFF2-40B4-BE49-F238E27FC236}">
                  <a16:creationId xmlns:a16="http://schemas.microsoft.com/office/drawing/2014/main" id="{151CF7F7-3CBA-110E-3B94-32B007F7E902}"/>
                </a:ext>
              </a:extLst>
            </p:cNvPr>
            <p:cNvSpPr/>
            <p:nvPr/>
          </p:nvSpPr>
          <p:spPr>
            <a:xfrm>
              <a:off x="9192236" y="6276526"/>
              <a:ext cx="207857" cy="104775"/>
            </a:xfrm>
            <a:prstGeom prst="rect">
              <a:avLst/>
            </a:prstGeom>
            <a:solidFill>
              <a:srgbClr val="90AA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D18C2053-3C1C-3131-8FC1-714D68FAE621}"/>
                </a:ext>
              </a:extLst>
            </p:cNvPr>
            <p:cNvSpPr/>
            <p:nvPr/>
          </p:nvSpPr>
          <p:spPr>
            <a:xfrm>
              <a:off x="9193645" y="6428127"/>
              <a:ext cx="207857" cy="104775"/>
            </a:xfrm>
            <a:prstGeom prst="rect">
              <a:avLst/>
            </a:prstGeom>
            <a:pattFill prst="pct30">
              <a:fgClr>
                <a:srgbClr val="703016"/>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5ED62106-8098-3E36-CB60-D68EA87275AB}"/>
                </a:ext>
              </a:extLst>
            </p:cNvPr>
            <p:cNvSpPr txBox="1"/>
            <p:nvPr/>
          </p:nvSpPr>
          <p:spPr>
            <a:xfrm>
              <a:off x="9361777" y="5740275"/>
              <a:ext cx="786270" cy="846065"/>
            </a:xfrm>
            <a:prstGeom prst="rect">
              <a:avLst/>
            </a:prstGeom>
            <a:noFill/>
          </p:spPr>
          <p:txBody>
            <a:bodyPr wrap="square" rtlCol="0">
              <a:spAutoFit/>
            </a:bodyPr>
            <a:lstStyle/>
            <a:p>
              <a:pPr>
                <a:lnSpc>
                  <a:spcPts val="1200"/>
                </a:lnSpc>
              </a:pPr>
              <a:r>
                <a:rPr lang="en-US" sz="700">
                  <a:latin typeface="+mj-lt"/>
                </a:rPr>
                <a:t>Very High</a:t>
              </a:r>
            </a:p>
            <a:p>
              <a:pPr>
                <a:lnSpc>
                  <a:spcPts val="1200"/>
                </a:lnSpc>
              </a:pPr>
              <a:r>
                <a:rPr lang="en-US" sz="700">
                  <a:latin typeface="+mj-lt"/>
                </a:rPr>
                <a:t>High</a:t>
              </a:r>
            </a:p>
            <a:p>
              <a:pPr>
                <a:lnSpc>
                  <a:spcPts val="1200"/>
                </a:lnSpc>
              </a:pPr>
              <a:r>
                <a:rPr lang="en-US" sz="700">
                  <a:latin typeface="+mj-lt"/>
                </a:rPr>
                <a:t>Moderate</a:t>
              </a:r>
            </a:p>
            <a:p>
              <a:pPr>
                <a:lnSpc>
                  <a:spcPts val="1200"/>
                </a:lnSpc>
              </a:pPr>
              <a:r>
                <a:rPr lang="en-US" sz="700">
                  <a:latin typeface="+mj-lt"/>
                </a:rPr>
                <a:t>Low</a:t>
              </a:r>
            </a:p>
            <a:p>
              <a:pPr>
                <a:lnSpc>
                  <a:spcPts val="1200"/>
                </a:lnSpc>
              </a:pPr>
              <a:r>
                <a:rPr lang="en-US" sz="700">
                  <a:latin typeface="+mj-lt"/>
                </a:rPr>
                <a:t>No Data</a:t>
              </a:r>
            </a:p>
          </p:txBody>
        </p:sp>
      </p:grpSp>
      <p:grpSp>
        <p:nvGrpSpPr>
          <p:cNvPr id="18" name="Group 17">
            <a:extLst>
              <a:ext uri="{FF2B5EF4-FFF2-40B4-BE49-F238E27FC236}">
                <a16:creationId xmlns:a16="http://schemas.microsoft.com/office/drawing/2014/main" id="{AD01C5C6-77E1-AB65-F93A-A24F2B8EF992}"/>
              </a:ext>
            </a:extLst>
          </p:cNvPr>
          <p:cNvGrpSpPr/>
          <p:nvPr/>
        </p:nvGrpSpPr>
        <p:grpSpPr>
          <a:xfrm>
            <a:off x="865803" y="4567962"/>
            <a:ext cx="1801211" cy="371060"/>
            <a:chOff x="7236696" y="4918904"/>
            <a:chExt cx="1600860" cy="329788"/>
          </a:xfrm>
        </p:grpSpPr>
        <p:grpSp>
          <p:nvGrpSpPr>
            <p:cNvPr id="19" name="Group 18">
              <a:extLst>
                <a:ext uri="{FF2B5EF4-FFF2-40B4-BE49-F238E27FC236}">
                  <a16:creationId xmlns:a16="http://schemas.microsoft.com/office/drawing/2014/main" id="{3936D5B8-BCDB-6E77-5B28-9EF16E5C2274}"/>
                </a:ext>
              </a:extLst>
            </p:cNvPr>
            <p:cNvGrpSpPr>
              <a:grpSpLocks noChangeAspect="1"/>
            </p:cNvGrpSpPr>
            <p:nvPr/>
          </p:nvGrpSpPr>
          <p:grpSpPr>
            <a:xfrm>
              <a:off x="7320852" y="5130046"/>
              <a:ext cx="1067055" cy="54912"/>
              <a:chOff x="7185908" y="6911390"/>
              <a:chExt cx="1067055" cy="54912"/>
            </a:xfrm>
          </p:grpSpPr>
          <p:sp>
            <p:nvSpPr>
              <p:cNvPr id="27" name="Rectangle 26">
                <a:extLst>
                  <a:ext uri="{FF2B5EF4-FFF2-40B4-BE49-F238E27FC236}">
                    <a16:creationId xmlns:a16="http://schemas.microsoft.com/office/drawing/2014/main" id="{6EFC9BA9-4AF5-AF94-7CF8-9A505CA24EDF}"/>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C008AF67-B0B0-47A5-F3F0-D4D114187D6A}"/>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Rectangle 28">
                <a:extLst>
                  <a:ext uri="{FF2B5EF4-FFF2-40B4-BE49-F238E27FC236}">
                    <a16:creationId xmlns:a16="http://schemas.microsoft.com/office/drawing/2014/main" id="{1C7FFD4A-8BE0-1840-69B6-683CBD14C3E5}"/>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a:extLst>
                  <a:ext uri="{FF2B5EF4-FFF2-40B4-BE49-F238E27FC236}">
                    <a16:creationId xmlns:a16="http://schemas.microsoft.com/office/drawing/2014/main" id="{500B7A89-B717-15FB-9DBC-034D42933F18}"/>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30">
                <a:extLst>
                  <a:ext uri="{FF2B5EF4-FFF2-40B4-BE49-F238E27FC236}">
                    <a16:creationId xmlns:a16="http://schemas.microsoft.com/office/drawing/2014/main" id="{9B2C495C-FD43-87E8-0A3A-4C8AA09047A7}"/>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Rectangle 31">
                <a:extLst>
                  <a:ext uri="{FF2B5EF4-FFF2-40B4-BE49-F238E27FC236}">
                    <a16:creationId xmlns:a16="http://schemas.microsoft.com/office/drawing/2014/main" id="{170587D3-D796-3F60-8792-E949D7C4029E}"/>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32">
                <a:extLst>
                  <a:ext uri="{FF2B5EF4-FFF2-40B4-BE49-F238E27FC236}">
                    <a16:creationId xmlns:a16="http://schemas.microsoft.com/office/drawing/2014/main" id="{E8A68F36-5F41-B923-D2CA-92968ECADC15}"/>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0" name="TextBox 19">
              <a:extLst>
                <a:ext uri="{FF2B5EF4-FFF2-40B4-BE49-F238E27FC236}">
                  <a16:creationId xmlns:a16="http://schemas.microsoft.com/office/drawing/2014/main" id="{2683356B-263E-2D1C-E265-FA3BCB37B371}"/>
                </a:ext>
              </a:extLst>
            </p:cNvPr>
            <p:cNvSpPr txBox="1"/>
            <p:nvPr/>
          </p:nvSpPr>
          <p:spPr>
            <a:xfrm>
              <a:off x="7236696" y="4922682"/>
              <a:ext cx="143105" cy="218834"/>
            </a:xfrm>
            <a:prstGeom prst="rect">
              <a:avLst/>
            </a:prstGeom>
            <a:noFill/>
          </p:spPr>
          <p:txBody>
            <a:bodyPr wrap="square" rtlCol="0">
              <a:spAutoFit/>
            </a:bodyPr>
            <a:lstStyle/>
            <a:p>
              <a:pPr algn="ctr"/>
              <a:r>
                <a:rPr lang="en-US" sz="1000">
                  <a:latin typeface="+mj-lt"/>
                </a:rPr>
                <a:t>0</a:t>
              </a:r>
            </a:p>
          </p:txBody>
        </p:sp>
        <p:sp>
          <p:nvSpPr>
            <p:cNvPr id="21" name="TextBox 20">
              <a:extLst>
                <a:ext uri="{FF2B5EF4-FFF2-40B4-BE49-F238E27FC236}">
                  <a16:creationId xmlns:a16="http://schemas.microsoft.com/office/drawing/2014/main" id="{82136B12-8D4B-2AF1-70C2-43F9307D688B}"/>
                </a:ext>
              </a:extLst>
            </p:cNvPr>
            <p:cNvSpPr txBox="1"/>
            <p:nvPr/>
          </p:nvSpPr>
          <p:spPr>
            <a:xfrm>
              <a:off x="7369640" y="4921716"/>
              <a:ext cx="143105" cy="218834"/>
            </a:xfrm>
            <a:prstGeom prst="rect">
              <a:avLst/>
            </a:prstGeom>
            <a:noFill/>
          </p:spPr>
          <p:txBody>
            <a:bodyPr wrap="square" rtlCol="0">
              <a:spAutoFit/>
            </a:bodyPr>
            <a:lstStyle/>
            <a:p>
              <a:pPr algn="ctr"/>
              <a:r>
                <a:rPr lang="en-US" sz="1000">
                  <a:latin typeface="+mj-lt"/>
                </a:rPr>
                <a:t>1</a:t>
              </a:r>
            </a:p>
          </p:txBody>
        </p:sp>
        <p:sp>
          <p:nvSpPr>
            <p:cNvPr id="22" name="TextBox 21">
              <a:extLst>
                <a:ext uri="{FF2B5EF4-FFF2-40B4-BE49-F238E27FC236}">
                  <a16:creationId xmlns:a16="http://schemas.microsoft.com/office/drawing/2014/main" id="{01F7CEED-F101-743B-8E5B-30EF86EE8825}"/>
                </a:ext>
              </a:extLst>
            </p:cNvPr>
            <p:cNvSpPr txBox="1"/>
            <p:nvPr/>
          </p:nvSpPr>
          <p:spPr>
            <a:xfrm>
              <a:off x="7506167" y="4918904"/>
              <a:ext cx="143105" cy="218834"/>
            </a:xfrm>
            <a:prstGeom prst="rect">
              <a:avLst/>
            </a:prstGeom>
            <a:noFill/>
          </p:spPr>
          <p:txBody>
            <a:bodyPr wrap="square" rtlCol="0">
              <a:spAutoFit/>
            </a:bodyPr>
            <a:lstStyle/>
            <a:p>
              <a:pPr algn="ctr"/>
              <a:r>
                <a:rPr lang="en-US" sz="1000">
                  <a:latin typeface="+mj-lt"/>
                </a:rPr>
                <a:t>2</a:t>
              </a:r>
            </a:p>
          </p:txBody>
        </p:sp>
        <p:sp>
          <p:nvSpPr>
            <p:cNvPr id="23" name="TextBox 22">
              <a:extLst>
                <a:ext uri="{FF2B5EF4-FFF2-40B4-BE49-F238E27FC236}">
                  <a16:creationId xmlns:a16="http://schemas.microsoft.com/office/drawing/2014/main" id="{5C2C1C98-8A4C-28C5-5DF7-3A4242565E6F}"/>
                </a:ext>
              </a:extLst>
            </p:cNvPr>
            <p:cNvSpPr txBox="1"/>
            <p:nvPr/>
          </p:nvSpPr>
          <p:spPr>
            <a:xfrm>
              <a:off x="7789142" y="4922037"/>
              <a:ext cx="143105" cy="218834"/>
            </a:xfrm>
            <a:prstGeom prst="rect">
              <a:avLst/>
            </a:prstGeom>
            <a:noFill/>
          </p:spPr>
          <p:txBody>
            <a:bodyPr wrap="square" rtlCol="0">
              <a:spAutoFit/>
            </a:bodyPr>
            <a:lstStyle/>
            <a:p>
              <a:pPr algn="ctr"/>
              <a:r>
                <a:rPr lang="en-US" sz="1000">
                  <a:latin typeface="+mj-lt"/>
                </a:rPr>
                <a:t>4</a:t>
              </a:r>
            </a:p>
          </p:txBody>
        </p:sp>
        <p:sp>
          <p:nvSpPr>
            <p:cNvPr id="24" name="TextBox 23">
              <a:extLst>
                <a:ext uri="{FF2B5EF4-FFF2-40B4-BE49-F238E27FC236}">
                  <a16:creationId xmlns:a16="http://schemas.microsoft.com/office/drawing/2014/main" id="{CFAAC6D1-09A7-A412-D4D7-45165F68C1AE}"/>
                </a:ext>
              </a:extLst>
            </p:cNvPr>
            <p:cNvSpPr txBox="1"/>
            <p:nvPr/>
          </p:nvSpPr>
          <p:spPr>
            <a:xfrm>
              <a:off x="8045341" y="4919264"/>
              <a:ext cx="143105" cy="218834"/>
            </a:xfrm>
            <a:prstGeom prst="rect">
              <a:avLst/>
            </a:prstGeom>
            <a:noFill/>
          </p:spPr>
          <p:txBody>
            <a:bodyPr wrap="square" rtlCol="0">
              <a:spAutoFit/>
            </a:bodyPr>
            <a:lstStyle/>
            <a:p>
              <a:pPr algn="ctr"/>
              <a:r>
                <a:rPr lang="en-US" sz="1000">
                  <a:latin typeface="+mj-lt"/>
                </a:rPr>
                <a:t>6</a:t>
              </a:r>
            </a:p>
          </p:txBody>
        </p:sp>
        <p:sp>
          <p:nvSpPr>
            <p:cNvPr id="25" name="TextBox 24">
              <a:extLst>
                <a:ext uri="{FF2B5EF4-FFF2-40B4-BE49-F238E27FC236}">
                  <a16:creationId xmlns:a16="http://schemas.microsoft.com/office/drawing/2014/main" id="{A412A5AF-0D12-823A-96D2-3BF51BE651EC}"/>
                </a:ext>
              </a:extLst>
            </p:cNvPr>
            <p:cNvSpPr txBox="1"/>
            <p:nvPr/>
          </p:nvSpPr>
          <p:spPr>
            <a:xfrm>
              <a:off x="8310855" y="4918904"/>
              <a:ext cx="143105" cy="218834"/>
            </a:xfrm>
            <a:prstGeom prst="rect">
              <a:avLst/>
            </a:prstGeom>
            <a:noFill/>
          </p:spPr>
          <p:txBody>
            <a:bodyPr wrap="square" rtlCol="0">
              <a:spAutoFit/>
            </a:bodyPr>
            <a:lstStyle/>
            <a:p>
              <a:pPr algn="ctr"/>
              <a:r>
                <a:rPr lang="en-US" sz="1000">
                  <a:latin typeface="+mj-lt"/>
                </a:rPr>
                <a:t>8</a:t>
              </a:r>
            </a:p>
          </p:txBody>
        </p:sp>
        <p:sp>
          <p:nvSpPr>
            <p:cNvPr id="26" name="TextBox 25">
              <a:extLst>
                <a:ext uri="{FF2B5EF4-FFF2-40B4-BE49-F238E27FC236}">
                  <a16:creationId xmlns:a16="http://schemas.microsoft.com/office/drawing/2014/main" id="{8E3915B6-4B3A-49D3-4C4B-736DD0E37B58}"/>
                </a:ext>
              </a:extLst>
            </p:cNvPr>
            <p:cNvSpPr txBox="1"/>
            <p:nvPr/>
          </p:nvSpPr>
          <p:spPr>
            <a:xfrm>
              <a:off x="8270312" y="5029858"/>
              <a:ext cx="567244" cy="218834"/>
            </a:xfrm>
            <a:prstGeom prst="rect">
              <a:avLst/>
            </a:prstGeom>
            <a:noFill/>
          </p:spPr>
          <p:txBody>
            <a:bodyPr wrap="square" rtlCol="0">
              <a:spAutoFit/>
            </a:bodyPr>
            <a:lstStyle/>
            <a:p>
              <a:pPr algn="ctr"/>
              <a:r>
                <a:rPr lang="en-US" sz="1000">
                  <a:latin typeface="+mj-lt"/>
                </a:rPr>
                <a:t>Miles</a:t>
              </a:r>
            </a:p>
          </p:txBody>
        </p:sp>
      </p:grpSp>
      <p:sp>
        <p:nvSpPr>
          <p:cNvPr id="34" name="TextBox 33">
            <a:extLst>
              <a:ext uri="{FF2B5EF4-FFF2-40B4-BE49-F238E27FC236}">
                <a16:creationId xmlns:a16="http://schemas.microsoft.com/office/drawing/2014/main" id="{787C35D2-E237-7B6C-F7E5-4822616AD960}"/>
              </a:ext>
            </a:extLst>
          </p:cNvPr>
          <p:cNvSpPr txBox="1"/>
          <p:nvPr/>
        </p:nvSpPr>
        <p:spPr>
          <a:xfrm>
            <a:off x="1706783" y="6400237"/>
            <a:ext cx="5052999" cy="276999"/>
          </a:xfrm>
          <a:prstGeom prst="rect">
            <a:avLst/>
          </a:prstGeom>
          <a:noFill/>
        </p:spPr>
        <p:txBody>
          <a:bodyPr wrap="square" rtlCol="0">
            <a:spAutoFit/>
          </a:bodyPr>
          <a:lstStyle/>
          <a:p>
            <a:r>
              <a:rPr lang="en-US" sz="600">
                <a:latin typeface="+mj-lt"/>
              </a:rPr>
              <a:t>Basemap credits:  Esri, NASA, TomTom, Garmin, FAO, NOAA, USGS, © OpenStreetMap contributors, and the GIS User Community</a:t>
            </a:r>
          </a:p>
          <a:p>
            <a:endParaRPr lang="en-US" sz="600">
              <a:latin typeface="+mj-lt"/>
            </a:endParaRPr>
          </a:p>
        </p:txBody>
      </p:sp>
      <p:sp>
        <p:nvSpPr>
          <p:cNvPr id="4" name="Rectangle 3">
            <a:extLst>
              <a:ext uri="{FF2B5EF4-FFF2-40B4-BE49-F238E27FC236}">
                <a16:creationId xmlns:a16="http://schemas.microsoft.com/office/drawing/2014/main" id="{24FEEFD1-07F2-A28A-3739-9B5F506C2DF6}"/>
              </a:ext>
            </a:extLst>
          </p:cNvPr>
          <p:cNvSpPr/>
          <p:nvPr/>
        </p:nvSpPr>
        <p:spPr>
          <a:xfrm>
            <a:off x="990146" y="5668562"/>
            <a:ext cx="207857" cy="104775"/>
          </a:xfrm>
          <a:prstGeom prst="rect">
            <a:avLst/>
          </a:prstGeom>
          <a:solidFill>
            <a:srgbClr val="404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65099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D4FD-3D58-A868-23B5-C51CD9E6F1D6}"/>
              </a:ext>
            </a:extLst>
          </p:cNvPr>
          <p:cNvSpPr>
            <a:spLocks noGrp="1"/>
          </p:cNvSpPr>
          <p:nvPr>
            <p:ph type="title"/>
          </p:nvPr>
        </p:nvSpPr>
        <p:spPr/>
        <p:txBody>
          <a:bodyPr/>
          <a:lstStyle/>
          <a:p>
            <a:r>
              <a:rPr lang="en-US"/>
              <a:t>Future Recommendations</a:t>
            </a:r>
          </a:p>
        </p:txBody>
      </p:sp>
      <p:sp>
        <p:nvSpPr>
          <p:cNvPr id="4" name="Content Placeholder 2">
            <a:extLst>
              <a:ext uri="{FF2B5EF4-FFF2-40B4-BE49-F238E27FC236}">
                <a16:creationId xmlns:a16="http://schemas.microsoft.com/office/drawing/2014/main" id="{2B062484-3903-A114-17F9-2E4410B8460D}"/>
              </a:ext>
            </a:extLst>
          </p:cNvPr>
          <p:cNvSpPr>
            <a:spLocks noGrp="1"/>
          </p:cNvSpPr>
          <p:nvPr>
            <p:ph sz="quarter" idx="10"/>
          </p:nvPr>
        </p:nvSpPr>
        <p:spPr>
          <a:xfrm>
            <a:off x="506896" y="1295399"/>
            <a:ext cx="11179175" cy="3420687"/>
          </a:xfrm>
          <a:solidFill>
            <a:schemeClr val="accent5">
              <a:lumMod val="20000"/>
              <a:lumOff val="80000"/>
            </a:schemeClr>
          </a:solidFill>
        </p:spPr>
        <p:txBody>
          <a:bodyPr vert="horz" lIns="91440" tIns="45720" rIns="91440" bIns="45720" rtlCol="0" anchor="t">
            <a:normAutofit/>
          </a:bodyPr>
          <a:lstStyle/>
          <a:p>
            <a:pPr marL="457200" indent="-457200">
              <a:lnSpc>
                <a:spcPct val="100000"/>
              </a:lnSpc>
              <a:buFont typeface="Arial" panose="020B0604020202020204" pitchFamily="34" charset="0"/>
              <a:buChar char="•"/>
            </a:pPr>
            <a:r>
              <a:rPr lang="en-US"/>
              <a:t>Future work should investigate potential mitigation methods to address extreme heat, such as:</a:t>
            </a:r>
          </a:p>
          <a:p>
            <a:pPr marL="1143000" lvl="1">
              <a:lnSpc>
                <a:spcPct val="100000"/>
              </a:lnSpc>
              <a:buFont typeface="Courier New" panose="020B0604020202020204" pitchFamily="34" charset="0"/>
              <a:buChar char="o"/>
            </a:pPr>
            <a:r>
              <a:rPr lang="en-US" sz="2000"/>
              <a:t>Create an interactive web map of heat island data that will be available to the public</a:t>
            </a:r>
          </a:p>
          <a:p>
            <a:pPr marL="1143000" lvl="1">
              <a:lnSpc>
                <a:spcPct val="100000"/>
              </a:lnSpc>
              <a:buFont typeface="Courier New" panose="020B0604020202020204" pitchFamily="34" charset="0"/>
              <a:buChar char="o"/>
            </a:pPr>
            <a:r>
              <a:rPr lang="en-US" sz="2000"/>
              <a:t>Monitor priority areas using low-cost temperature sensors</a:t>
            </a:r>
          </a:p>
          <a:p>
            <a:pPr marL="1143000" lvl="1">
              <a:lnSpc>
                <a:spcPct val="100000"/>
              </a:lnSpc>
              <a:buFont typeface="Courier New" panose="020B0604020202020204" pitchFamily="34" charset="0"/>
              <a:buChar char="o"/>
            </a:pPr>
            <a:r>
              <a:rPr lang="en-US" sz="2000"/>
              <a:t>Increasing tree canopy cover in urban heat islands</a:t>
            </a:r>
          </a:p>
          <a:p>
            <a:pPr marL="1143000" lvl="1">
              <a:lnSpc>
                <a:spcPct val="100000"/>
              </a:lnSpc>
              <a:buFont typeface="Courier New" panose="020B0604020202020204" pitchFamily="34" charset="0"/>
              <a:buChar char="o"/>
            </a:pPr>
            <a:r>
              <a:rPr lang="en-US" sz="2000"/>
              <a:t>Placing cooling centers in vulnerable communities</a:t>
            </a:r>
          </a:p>
          <a:p>
            <a:pPr marL="1143000" lvl="1">
              <a:lnSpc>
                <a:spcPct val="100000"/>
              </a:lnSpc>
              <a:buFont typeface="Courier New" panose="020B0604020202020204" pitchFamily="34" charset="0"/>
              <a:buChar char="o"/>
            </a:pPr>
            <a:r>
              <a:rPr lang="en-US" sz="2000"/>
              <a:t>Increasing albedo by installing light-colored roofs</a:t>
            </a:r>
          </a:p>
        </p:txBody>
      </p:sp>
      <p:sp>
        <p:nvSpPr>
          <p:cNvPr id="6" name="TextBox 5">
            <a:extLst>
              <a:ext uri="{FF2B5EF4-FFF2-40B4-BE49-F238E27FC236}">
                <a16:creationId xmlns:a16="http://schemas.microsoft.com/office/drawing/2014/main" id="{924811C8-9B81-D994-9D66-5D93A1772326}"/>
              </a:ext>
            </a:extLst>
          </p:cNvPr>
          <p:cNvSpPr txBox="1"/>
          <p:nvPr/>
        </p:nvSpPr>
        <p:spPr>
          <a:xfrm>
            <a:off x="9872930" y="4008264"/>
            <a:ext cx="1751214" cy="646331"/>
          </a:xfrm>
          <a:prstGeom prst="rect">
            <a:avLst/>
          </a:prstGeom>
          <a:noFill/>
        </p:spPr>
        <p:txBody>
          <a:bodyPr wrap="square" rtlCol="0">
            <a:spAutoFit/>
          </a:bodyPr>
          <a:lstStyle/>
          <a:p>
            <a:r>
              <a:rPr lang="en-US" sz="3600" b="1">
                <a:effectLst>
                  <a:outerShdw blurRad="38100" dist="38100" dir="2700000" algn="tl">
                    <a:srgbClr val="000000">
                      <a:alpha val="43137"/>
                    </a:srgbClr>
                  </a:outerShdw>
                </a:effectLst>
                <a:latin typeface="+mj-lt"/>
              </a:rPr>
              <a:t>Partner</a:t>
            </a:r>
          </a:p>
        </p:txBody>
      </p:sp>
      <p:sp>
        <p:nvSpPr>
          <p:cNvPr id="7" name="Content Placeholder 2">
            <a:extLst>
              <a:ext uri="{FF2B5EF4-FFF2-40B4-BE49-F238E27FC236}">
                <a16:creationId xmlns:a16="http://schemas.microsoft.com/office/drawing/2014/main" id="{99585FB6-ABED-3E99-98D8-C1A3B554F86D}"/>
              </a:ext>
            </a:extLst>
          </p:cNvPr>
          <p:cNvSpPr txBox="1">
            <a:spLocks/>
          </p:cNvSpPr>
          <p:nvPr/>
        </p:nvSpPr>
        <p:spPr>
          <a:xfrm>
            <a:off x="506896" y="4767350"/>
            <a:ext cx="11179175" cy="1794163"/>
          </a:xfrm>
          <a:prstGeom prst="rect">
            <a:avLst/>
          </a:prstGeom>
          <a:solidFill>
            <a:schemeClr val="accent1">
              <a:lumMod val="75000"/>
            </a:schemeClr>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sz="2400">
                <a:solidFill>
                  <a:schemeClr val="bg1"/>
                </a:solidFill>
              </a:rPr>
              <a:t>Further studies should include smaller scale regions using high-resolution microclimate models (Envi-MET, SOLWEIG, etc.)</a:t>
            </a:r>
          </a:p>
        </p:txBody>
      </p:sp>
      <p:sp>
        <p:nvSpPr>
          <p:cNvPr id="8" name="TextBox 7">
            <a:extLst>
              <a:ext uri="{FF2B5EF4-FFF2-40B4-BE49-F238E27FC236}">
                <a16:creationId xmlns:a16="http://schemas.microsoft.com/office/drawing/2014/main" id="{C0B32467-179F-CB29-76CB-FF183110B075}"/>
              </a:ext>
            </a:extLst>
          </p:cNvPr>
          <p:cNvSpPr txBox="1"/>
          <p:nvPr/>
        </p:nvSpPr>
        <p:spPr>
          <a:xfrm>
            <a:off x="681823" y="5867544"/>
            <a:ext cx="2150045"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latin typeface="+mj-lt"/>
              </a:rPr>
              <a:t>DEVELOP</a:t>
            </a:r>
          </a:p>
        </p:txBody>
      </p:sp>
    </p:spTree>
    <p:extLst>
      <p:ext uri="{BB962C8B-B14F-4D97-AF65-F5344CB8AC3E}">
        <p14:creationId xmlns:p14="http://schemas.microsoft.com/office/powerpoint/2010/main" val="257575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294861" y="1161143"/>
            <a:ext cx="10520982" cy="4877709"/>
          </a:xfrm>
        </p:spPr>
        <p:txBody>
          <a:bodyPr vert="horz" lIns="91440" tIns="45720" rIns="91440" bIns="45720" rtlCol="0" anchor="t">
            <a:normAutofit/>
          </a:bodyPr>
          <a:lstStyle/>
          <a:p>
            <a:pPr marL="457200" indent="-457200">
              <a:lnSpc>
                <a:spcPct val="100000"/>
              </a:lnSpc>
              <a:spcBef>
                <a:spcPts val="0"/>
              </a:spcBef>
              <a:spcAft>
                <a:spcPts val="2000"/>
              </a:spcAft>
              <a:buFont typeface="Arial" panose="020B0604020202020204" pitchFamily="34" charset="0"/>
              <a:buChar char="•"/>
            </a:pPr>
            <a:r>
              <a:rPr lang="en-US" sz="2400" b="1">
                <a:solidFill>
                  <a:schemeClr val="accent5">
                    <a:lumMod val="75000"/>
                  </a:schemeClr>
                </a:solidFill>
              </a:rPr>
              <a:t>Partners: </a:t>
            </a:r>
            <a:r>
              <a:rPr lang="en-US" sz="2400"/>
              <a:t>Alia Garrett, Gary Schells, </a:t>
            </a:r>
            <a:r>
              <a:rPr lang="en-US" sz="2400">
                <a:solidFill>
                  <a:schemeClr val="tx1">
                    <a:lumMod val="75000"/>
                  </a:schemeClr>
                </a:solidFill>
              </a:rPr>
              <a:t>Anna Leavitt</a:t>
            </a:r>
            <a:r>
              <a:rPr lang="en-US" sz="2400"/>
              <a:t> (Sarasota County Government - UF/IFAS Extension)</a:t>
            </a:r>
            <a:endParaRPr lang="en-US"/>
          </a:p>
          <a:p>
            <a:pPr marL="457200" indent="-457200">
              <a:lnSpc>
                <a:spcPct val="100000"/>
              </a:lnSpc>
              <a:spcBef>
                <a:spcPts val="0"/>
              </a:spcBef>
              <a:spcAft>
                <a:spcPts val="2000"/>
              </a:spcAft>
              <a:buFont typeface="Arial" panose="020B0604020202020204" pitchFamily="34" charset="0"/>
              <a:buChar char="•"/>
            </a:pPr>
            <a:r>
              <a:rPr lang="en-US" sz="2400" b="1">
                <a:solidFill>
                  <a:srgbClr val="5272B3"/>
                </a:solidFill>
              </a:rPr>
              <a:t>Advisors: </a:t>
            </a:r>
            <a:r>
              <a:rPr lang="en-US" sz="2400"/>
              <a:t>Dr. Marguerite Madden (University of Georgia), Joseph Spruce (Analytical Mechanics Associates) </a:t>
            </a:r>
          </a:p>
          <a:p>
            <a:pPr marL="457200" indent="-457200">
              <a:lnSpc>
                <a:spcPct val="100000"/>
              </a:lnSpc>
              <a:spcBef>
                <a:spcPts val="0"/>
              </a:spcBef>
              <a:spcAft>
                <a:spcPts val="2000"/>
              </a:spcAft>
              <a:buFont typeface="Arial" panose="020B0604020202020204" pitchFamily="34" charset="0"/>
              <a:buChar char="•"/>
            </a:pPr>
            <a:r>
              <a:rPr lang="en-US" sz="2400" b="1">
                <a:solidFill>
                  <a:srgbClr val="5372B3"/>
                </a:solidFill>
              </a:rPr>
              <a:t>Center Lead: </a:t>
            </a:r>
            <a:r>
              <a:rPr lang="en-US" sz="2400"/>
              <a:t>Megan Rich (NASA DEVELOP at Georgia – Athens)</a:t>
            </a:r>
          </a:p>
          <a:p>
            <a:pPr marL="457200" indent="-457200">
              <a:lnSpc>
                <a:spcPct val="100000"/>
              </a:lnSpc>
              <a:spcBef>
                <a:spcPts val="0"/>
              </a:spcBef>
              <a:spcAft>
                <a:spcPts val="2000"/>
              </a:spcAft>
              <a:buFont typeface="Arial" panose="020B0604020202020204" pitchFamily="34" charset="0"/>
              <a:buChar char="•"/>
            </a:pPr>
            <a:r>
              <a:rPr lang="en-US" sz="2400" b="1">
                <a:solidFill>
                  <a:srgbClr val="5372B3"/>
                </a:solidFill>
              </a:rPr>
              <a:t>Modeling/Coding Guidance: </a:t>
            </a:r>
            <a:r>
              <a:rPr lang="en-US" sz="2400">
                <a:ea typeface="+mj-lt"/>
                <a:cs typeface="+mj-lt"/>
              </a:rPr>
              <a:t>Dr. Kenton Ross (NASA DEVELOP Program Manager)</a:t>
            </a:r>
            <a:endParaRPr lang="en-US" sz="2400"/>
          </a:p>
          <a:p>
            <a:pPr>
              <a:lnSpc>
                <a:spcPct val="150000"/>
              </a:lnSpc>
            </a:pPr>
            <a:endParaRPr lang="en-US" sz="2400"/>
          </a:p>
          <a:p>
            <a:endParaRPr lang="en-US"/>
          </a:p>
        </p:txBody>
      </p:sp>
    </p:spTree>
    <p:extLst>
      <p:ext uri="{BB962C8B-B14F-4D97-AF65-F5344CB8AC3E}">
        <p14:creationId xmlns:p14="http://schemas.microsoft.com/office/powerpoint/2010/main" val="3159649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2FABB-B3C1-F1C4-967D-BDFE2E0717BF}"/>
              </a:ext>
            </a:extLst>
          </p:cNvPr>
          <p:cNvSpPr>
            <a:spLocks noGrp="1"/>
          </p:cNvSpPr>
          <p:nvPr>
            <p:ph type="title"/>
          </p:nvPr>
        </p:nvSpPr>
        <p:spPr/>
        <p:txBody>
          <a:bodyPr/>
          <a:lstStyle/>
          <a:p>
            <a:r>
              <a:rPr lang="en-US"/>
              <a:t>PC Analysis</a:t>
            </a:r>
          </a:p>
        </p:txBody>
      </p:sp>
      <p:pic>
        <p:nvPicPr>
          <p:cNvPr id="6" name="Content Placeholder 5">
            <a:extLst>
              <a:ext uri="{FF2B5EF4-FFF2-40B4-BE49-F238E27FC236}">
                <a16:creationId xmlns:a16="http://schemas.microsoft.com/office/drawing/2014/main" id="{E6DE041C-FA94-0CC6-9531-D152E66B8E0E}"/>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r="21835" b="8719"/>
          <a:stretch/>
        </p:blipFill>
        <p:spPr>
          <a:xfrm>
            <a:off x="1092296" y="2023251"/>
            <a:ext cx="5152089" cy="3808205"/>
          </a:xfrm>
        </p:spPr>
      </p:pic>
      <p:sp>
        <p:nvSpPr>
          <p:cNvPr id="7" name="TextBox 6">
            <a:extLst>
              <a:ext uri="{FF2B5EF4-FFF2-40B4-BE49-F238E27FC236}">
                <a16:creationId xmlns:a16="http://schemas.microsoft.com/office/drawing/2014/main" id="{EF4D3F15-CD7C-CBF7-D556-3273CB232F93}"/>
              </a:ext>
            </a:extLst>
          </p:cNvPr>
          <p:cNvSpPr txBox="1"/>
          <p:nvPr/>
        </p:nvSpPr>
        <p:spPr>
          <a:xfrm>
            <a:off x="1092296" y="1420482"/>
            <a:ext cx="5072333" cy="461665"/>
          </a:xfrm>
          <a:prstGeom prst="rect">
            <a:avLst/>
          </a:prstGeom>
          <a:noFill/>
        </p:spPr>
        <p:txBody>
          <a:bodyPr wrap="square" rtlCol="0">
            <a:spAutoFit/>
          </a:bodyPr>
          <a:lstStyle/>
          <a:p>
            <a:r>
              <a:rPr lang="en-US" sz="2400">
                <a:latin typeface="+mj-lt"/>
              </a:rPr>
              <a:t>Variable Loadings</a:t>
            </a:r>
          </a:p>
        </p:txBody>
      </p:sp>
      <p:grpSp>
        <p:nvGrpSpPr>
          <p:cNvPr id="30" name="Group 29">
            <a:extLst>
              <a:ext uri="{FF2B5EF4-FFF2-40B4-BE49-F238E27FC236}">
                <a16:creationId xmlns:a16="http://schemas.microsoft.com/office/drawing/2014/main" id="{7660EA81-844B-07AA-26E0-F95B9F64F14A}"/>
              </a:ext>
            </a:extLst>
          </p:cNvPr>
          <p:cNvGrpSpPr/>
          <p:nvPr/>
        </p:nvGrpSpPr>
        <p:grpSpPr>
          <a:xfrm>
            <a:off x="8394846" y="2069674"/>
            <a:ext cx="3001628" cy="2298457"/>
            <a:chOff x="7837004" y="2052422"/>
            <a:chExt cx="3001628" cy="2298457"/>
          </a:xfrm>
        </p:grpSpPr>
        <p:grpSp>
          <p:nvGrpSpPr>
            <p:cNvPr id="22" name="Group 21">
              <a:extLst>
                <a:ext uri="{FF2B5EF4-FFF2-40B4-BE49-F238E27FC236}">
                  <a16:creationId xmlns:a16="http://schemas.microsoft.com/office/drawing/2014/main" id="{9E3058B9-42D9-B0E2-DF4F-0F2EFDBD90D6}"/>
                </a:ext>
              </a:extLst>
            </p:cNvPr>
            <p:cNvGrpSpPr/>
            <p:nvPr/>
          </p:nvGrpSpPr>
          <p:grpSpPr>
            <a:xfrm>
              <a:off x="8287705" y="2354824"/>
              <a:ext cx="2550927" cy="1996055"/>
              <a:chOff x="7461990" y="2032297"/>
              <a:chExt cx="2550927" cy="1996055"/>
            </a:xfrm>
          </p:grpSpPr>
          <p:grpSp>
            <p:nvGrpSpPr>
              <p:cNvPr id="18" name="Group 17">
                <a:extLst>
                  <a:ext uri="{FF2B5EF4-FFF2-40B4-BE49-F238E27FC236}">
                    <a16:creationId xmlns:a16="http://schemas.microsoft.com/office/drawing/2014/main" id="{749A4562-C7D5-6D6A-B55C-C2E181716358}"/>
                  </a:ext>
                </a:extLst>
              </p:cNvPr>
              <p:cNvGrpSpPr/>
              <p:nvPr/>
            </p:nvGrpSpPr>
            <p:grpSpPr>
              <a:xfrm>
                <a:off x="7461990" y="2032297"/>
                <a:ext cx="230038" cy="1966824"/>
                <a:chOff x="8494143" y="2064589"/>
                <a:chExt cx="230038" cy="1966824"/>
              </a:xfrm>
            </p:grpSpPr>
            <p:sp>
              <p:nvSpPr>
                <p:cNvPr id="8" name="Rectangle 7">
                  <a:extLst>
                    <a:ext uri="{FF2B5EF4-FFF2-40B4-BE49-F238E27FC236}">
                      <a16:creationId xmlns:a16="http://schemas.microsoft.com/office/drawing/2014/main" id="{5556715C-4962-B6C3-888D-7C08668DF172}"/>
                    </a:ext>
                  </a:extLst>
                </p:cNvPr>
                <p:cNvSpPr/>
                <p:nvPr/>
              </p:nvSpPr>
              <p:spPr>
                <a:xfrm>
                  <a:off x="8494143" y="2064589"/>
                  <a:ext cx="230038" cy="218536"/>
                </a:xfrm>
                <a:prstGeom prst="rect">
                  <a:avLst/>
                </a:prstGeom>
                <a:solidFill>
                  <a:srgbClr val="053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49599B-90D5-176D-D641-ADBCEF8E22F6}"/>
                    </a:ext>
                  </a:extLst>
                </p:cNvPr>
                <p:cNvSpPr/>
                <p:nvPr/>
              </p:nvSpPr>
              <p:spPr>
                <a:xfrm>
                  <a:off x="8494143" y="2283125"/>
                  <a:ext cx="230038" cy="218536"/>
                </a:xfrm>
                <a:prstGeom prst="rect">
                  <a:avLst/>
                </a:prstGeom>
                <a:solidFill>
                  <a:srgbClr val="2166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ABCB90-9BFF-1F53-9FE0-5C3B3A1F1C03}"/>
                    </a:ext>
                  </a:extLst>
                </p:cNvPr>
                <p:cNvSpPr/>
                <p:nvPr/>
              </p:nvSpPr>
              <p:spPr>
                <a:xfrm>
                  <a:off x="8494143" y="2501661"/>
                  <a:ext cx="230038" cy="218536"/>
                </a:xfrm>
                <a:prstGeom prst="rect">
                  <a:avLst/>
                </a:prstGeom>
                <a:solidFill>
                  <a:srgbClr val="4393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91946E-B05F-C371-F45D-02A4D9D06E14}"/>
                    </a:ext>
                  </a:extLst>
                </p:cNvPr>
                <p:cNvSpPr/>
                <p:nvPr/>
              </p:nvSpPr>
              <p:spPr>
                <a:xfrm>
                  <a:off x="8494143" y="2720197"/>
                  <a:ext cx="230038" cy="218536"/>
                </a:xfrm>
                <a:prstGeom prst="rect">
                  <a:avLst/>
                </a:prstGeom>
                <a:solidFill>
                  <a:srgbClr val="92C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31A232-9CF6-C05D-89B3-0B265AB41CA0}"/>
                    </a:ext>
                  </a:extLst>
                </p:cNvPr>
                <p:cNvSpPr/>
                <p:nvPr/>
              </p:nvSpPr>
              <p:spPr>
                <a:xfrm>
                  <a:off x="8494143" y="2938733"/>
                  <a:ext cx="230038" cy="218536"/>
                </a:xfrm>
                <a:prstGeom prst="rect">
                  <a:avLst/>
                </a:prstGeom>
                <a:solidFill>
                  <a:srgbClr val="D1E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BEC71E-E432-8FDD-29B5-DC3CE7F2ACE1}"/>
                    </a:ext>
                  </a:extLst>
                </p:cNvPr>
                <p:cNvSpPr/>
                <p:nvPr/>
              </p:nvSpPr>
              <p:spPr>
                <a:xfrm>
                  <a:off x="8494143" y="3157269"/>
                  <a:ext cx="230038" cy="218536"/>
                </a:xfrm>
                <a:prstGeom prst="rect">
                  <a:avLst/>
                </a:prstGeom>
                <a:solidFill>
                  <a:srgbClr val="FDDB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5DBC9F-4151-AC20-8EA6-E019262D2CA1}"/>
                    </a:ext>
                  </a:extLst>
                </p:cNvPr>
                <p:cNvSpPr/>
                <p:nvPr/>
              </p:nvSpPr>
              <p:spPr>
                <a:xfrm>
                  <a:off x="8494143" y="3375805"/>
                  <a:ext cx="230038" cy="218536"/>
                </a:xfrm>
                <a:prstGeom prst="rect">
                  <a:avLst/>
                </a:prstGeom>
                <a:solidFill>
                  <a:srgbClr val="F4A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062901-3FEF-364E-6FA1-3703833955FF}"/>
                    </a:ext>
                  </a:extLst>
                </p:cNvPr>
                <p:cNvSpPr/>
                <p:nvPr/>
              </p:nvSpPr>
              <p:spPr>
                <a:xfrm>
                  <a:off x="8494143" y="3594341"/>
                  <a:ext cx="230038" cy="218536"/>
                </a:xfrm>
                <a:prstGeom prst="rect">
                  <a:avLst/>
                </a:prstGeom>
                <a:solidFill>
                  <a:srgbClr val="D66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26D949-FBA9-CC3C-5DB2-4036C887D08A}"/>
                    </a:ext>
                  </a:extLst>
                </p:cNvPr>
                <p:cNvSpPr/>
                <p:nvPr/>
              </p:nvSpPr>
              <p:spPr>
                <a:xfrm>
                  <a:off x="8494143" y="3812877"/>
                  <a:ext cx="230038" cy="218536"/>
                </a:xfrm>
                <a:prstGeom prst="rect">
                  <a:avLst/>
                </a:prstGeom>
                <a:solidFill>
                  <a:srgbClr val="670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E4053495-7AA7-A197-FB11-034E95199B27}"/>
                  </a:ext>
                </a:extLst>
              </p:cNvPr>
              <p:cNvSpPr txBox="1"/>
              <p:nvPr/>
            </p:nvSpPr>
            <p:spPr>
              <a:xfrm>
                <a:off x="7760874" y="3205013"/>
                <a:ext cx="180575" cy="276999"/>
              </a:xfrm>
              <a:prstGeom prst="rect">
                <a:avLst/>
              </a:prstGeom>
              <a:noFill/>
            </p:spPr>
            <p:txBody>
              <a:bodyPr wrap="square" rtlCol="0">
                <a:spAutoFit/>
              </a:bodyPr>
              <a:lstStyle/>
              <a:p>
                <a:pPr algn="ctr"/>
                <a:r>
                  <a:rPr lang="en-US" sz="1200">
                    <a:latin typeface="+mj-lt"/>
                  </a:rPr>
                  <a:t>0</a:t>
                </a:r>
              </a:p>
            </p:txBody>
          </p:sp>
          <p:sp>
            <p:nvSpPr>
              <p:cNvPr id="20" name="TextBox 19">
                <a:extLst>
                  <a:ext uri="{FF2B5EF4-FFF2-40B4-BE49-F238E27FC236}">
                    <a16:creationId xmlns:a16="http://schemas.microsoft.com/office/drawing/2014/main" id="{C6B9C2A5-B753-AEF7-CC9B-4447F204D205}"/>
                  </a:ext>
                </a:extLst>
              </p:cNvPr>
              <p:cNvSpPr txBox="1"/>
              <p:nvPr/>
            </p:nvSpPr>
            <p:spPr>
              <a:xfrm>
                <a:off x="7705405" y="3751353"/>
                <a:ext cx="2307512" cy="276999"/>
              </a:xfrm>
              <a:prstGeom prst="rect">
                <a:avLst/>
              </a:prstGeom>
              <a:noFill/>
            </p:spPr>
            <p:txBody>
              <a:bodyPr wrap="square" rtlCol="0">
                <a:spAutoFit/>
              </a:bodyPr>
              <a:lstStyle/>
              <a:p>
                <a:r>
                  <a:rPr lang="en-US" sz="1200">
                    <a:latin typeface="+mj-lt"/>
                  </a:rPr>
                  <a:t>-0.5 (Negatively Correlated)</a:t>
                </a:r>
              </a:p>
            </p:txBody>
          </p:sp>
          <p:sp>
            <p:nvSpPr>
              <p:cNvPr id="21" name="TextBox 20">
                <a:extLst>
                  <a:ext uri="{FF2B5EF4-FFF2-40B4-BE49-F238E27FC236}">
                    <a16:creationId xmlns:a16="http://schemas.microsoft.com/office/drawing/2014/main" id="{C53CE17C-FFC3-140C-16EF-94A4ECAD517F}"/>
                  </a:ext>
                </a:extLst>
              </p:cNvPr>
              <p:cNvSpPr txBox="1"/>
              <p:nvPr/>
            </p:nvSpPr>
            <p:spPr>
              <a:xfrm>
                <a:off x="7697000" y="2545576"/>
                <a:ext cx="2214295" cy="276999"/>
              </a:xfrm>
              <a:prstGeom prst="rect">
                <a:avLst/>
              </a:prstGeom>
              <a:noFill/>
            </p:spPr>
            <p:txBody>
              <a:bodyPr wrap="square" rtlCol="0">
                <a:spAutoFit/>
              </a:bodyPr>
              <a:lstStyle/>
              <a:p>
                <a:r>
                  <a:rPr lang="en-US" sz="1200" dirty="0">
                    <a:latin typeface="+mj-lt"/>
                  </a:rPr>
                  <a:t>0.5</a:t>
                </a:r>
              </a:p>
            </p:txBody>
          </p:sp>
        </p:grpSp>
        <p:sp>
          <p:nvSpPr>
            <p:cNvPr id="23" name="TextBox 22">
              <a:extLst>
                <a:ext uri="{FF2B5EF4-FFF2-40B4-BE49-F238E27FC236}">
                  <a16:creationId xmlns:a16="http://schemas.microsoft.com/office/drawing/2014/main" id="{C3B6A8DE-0134-158C-4A57-6BC77F83826E}"/>
                </a:ext>
              </a:extLst>
            </p:cNvPr>
            <p:cNvSpPr txBox="1"/>
            <p:nvPr/>
          </p:nvSpPr>
          <p:spPr>
            <a:xfrm>
              <a:off x="7837004" y="2052422"/>
              <a:ext cx="1361478" cy="261610"/>
            </a:xfrm>
            <a:prstGeom prst="rect">
              <a:avLst/>
            </a:prstGeom>
            <a:noFill/>
          </p:spPr>
          <p:txBody>
            <a:bodyPr wrap="square" rtlCol="0">
              <a:spAutoFit/>
            </a:bodyPr>
            <a:lstStyle/>
            <a:p>
              <a:pPr algn="ctr"/>
              <a:r>
                <a:rPr lang="en-US" sz="1100" b="1">
                  <a:latin typeface="+mj-lt"/>
                </a:rPr>
                <a:t>Correlation Coef.</a:t>
              </a:r>
            </a:p>
          </p:txBody>
        </p:sp>
      </p:grpSp>
      <p:sp>
        <p:nvSpPr>
          <p:cNvPr id="25" name="TextBox 24">
            <a:extLst>
              <a:ext uri="{FF2B5EF4-FFF2-40B4-BE49-F238E27FC236}">
                <a16:creationId xmlns:a16="http://schemas.microsoft.com/office/drawing/2014/main" id="{717411D2-589B-50D8-8439-93B5A8D14458}"/>
              </a:ext>
            </a:extLst>
          </p:cNvPr>
          <p:cNvSpPr txBox="1"/>
          <p:nvPr/>
        </p:nvSpPr>
        <p:spPr>
          <a:xfrm>
            <a:off x="1357223" y="5834337"/>
            <a:ext cx="759125" cy="369332"/>
          </a:xfrm>
          <a:prstGeom prst="rect">
            <a:avLst/>
          </a:prstGeom>
          <a:noFill/>
        </p:spPr>
        <p:txBody>
          <a:bodyPr wrap="square" rtlCol="0">
            <a:spAutoFit/>
          </a:bodyPr>
          <a:lstStyle/>
          <a:p>
            <a:pPr algn="ctr"/>
            <a:r>
              <a:rPr lang="en-US">
                <a:latin typeface="+mj-lt"/>
              </a:rPr>
              <a:t>PC1</a:t>
            </a:r>
          </a:p>
        </p:txBody>
      </p:sp>
      <p:sp>
        <p:nvSpPr>
          <p:cNvPr id="26" name="TextBox 25">
            <a:extLst>
              <a:ext uri="{FF2B5EF4-FFF2-40B4-BE49-F238E27FC236}">
                <a16:creationId xmlns:a16="http://schemas.microsoft.com/office/drawing/2014/main" id="{BED8F804-88C7-D5A3-8970-723642A2C4B4}"/>
              </a:ext>
            </a:extLst>
          </p:cNvPr>
          <p:cNvSpPr txBox="1"/>
          <p:nvPr/>
        </p:nvSpPr>
        <p:spPr>
          <a:xfrm>
            <a:off x="2654060" y="5831456"/>
            <a:ext cx="759125" cy="369332"/>
          </a:xfrm>
          <a:prstGeom prst="rect">
            <a:avLst/>
          </a:prstGeom>
          <a:noFill/>
        </p:spPr>
        <p:txBody>
          <a:bodyPr wrap="square" rtlCol="0">
            <a:spAutoFit/>
          </a:bodyPr>
          <a:lstStyle/>
          <a:p>
            <a:pPr algn="ctr"/>
            <a:r>
              <a:rPr lang="en-US">
                <a:latin typeface="+mj-lt"/>
              </a:rPr>
              <a:t>PC2</a:t>
            </a:r>
          </a:p>
        </p:txBody>
      </p:sp>
      <p:sp>
        <p:nvSpPr>
          <p:cNvPr id="27" name="TextBox 26">
            <a:extLst>
              <a:ext uri="{FF2B5EF4-FFF2-40B4-BE49-F238E27FC236}">
                <a16:creationId xmlns:a16="http://schemas.microsoft.com/office/drawing/2014/main" id="{D55AF380-C77A-3ADC-88FB-7EC71932BC24}"/>
              </a:ext>
            </a:extLst>
          </p:cNvPr>
          <p:cNvSpPr txBox="1"/>
          <p:nvPr/>
        </p:nvSpPr>
        <p:spPr>
          <a:xfrm>
            <a:off x="3950898" y="5834337"/>
            <a:ext cx="759125" cy="369332"/>
          </a:xfrm>
          <a:prstGeom prst="rect">
            <a:avLst/>
          </a:prstGeom>
          <a:noFill/>
        </p:spPr>
        <p:txBody>
          <a:bodyPr wrap="square" rtlCol="0">
            <a:spAutoFit/>
          </a:bodyPr>
          <a:lstStyle/>
          <a:p>
            <a:pPr algn="ctr"/>
            <a:r>
              <a:rPr lang="en-US">
                <a:latin typeface="+mj-lt"/>
              </a:rPr>
              <a:t>PC3</a:t>
            </a:r>
          </a:p>
        </p:txBody>
      </p:sp>
      <p:sp>
        <p:nvSpPr>
          <p:cNvPr id="28" name="TextBox 27">
            <a:extLst>
              <a:ext uri="{FF2B5EF4-FFF2-40B4-BE49-F238E27FC236}">
                <a16:creationId xmlns:a16="http://schemas.microsoft.com/office/drawing/2014/main" id="{E910F7A5-5FF9-7C36-5120-7D1AFF936CE9}"/>
              </a:ext>
            </a:extLst>
          </p:cNvPr>
          <p:cNvSpPr txBox="1"/>
          <p:nvPr/>
        </p:nvSpPr>
        <p:spPr>
          <a:xfrm>
            <a:off x="5247735" y="5831456"/>
            <a:ext cx="759125" cy="369332"/>
          </a:xfrm>
          <a:prstGeom prst="rect">
            <a:avLst/>
          </a:prstGeom>
          <a:noFill/>
        </p:spPr>
        <p:txBody>
          <a:bodyPr wrap="square" rtlCol="0">
            <a:spAutoFit/>
          </a:bodyPr>
          <a:lstStyle/>
          <a:p>
            <a:pPr algn="ctr"/>
            <a:r>
              <a:rPr lang="en-US">
                <a:latin typeface="+mj-lt"/>
              </a:rPr>
              <a:t>PC4</a:t>
            </a:r>
          </a:p>
        </p:txBody>
      </p:sp>
      <p:sp>
        <p:nvSpPr>
          <p:cNvPr id="29" name="TextBox 28">
            <a:extLst>
              <a:ext uri="{FF2B5EF4-FFF2-40B4-BE49-F238E27FC236}">
                <a16:creationId xmlns:a16="http://schemas.microsoft.com/office/drawing/2014/main" id="{00AA0B02-CD34-FCEB-7EFE-2278AD36561E}"/>
              </a:ext>
            </a:extLst>
          </p:cNvPr>
          <p:cNvSpPr txBox="1"/>
          <p:nvPr/>
        </p:nvSpPr>
        <p:spPr>
          <a:xfrm>
            <a:off x="6244385" y="2074937"/>
            <a:ext cx="2944483" cy="3756349"/>
          </a:xfrm>
          <a:prstGeom prst="rect">
            <a:avLst/>
          </a:prstGeom>
          <a:noFill/>
        </p:spPr>
        <p:txBody>
          <a:bodyPr wrap="square" rtlCol="0">
            <a:spAutoFit/>
          </a:bodyPr>
          <a:lstStyle/>
          <a:p>
            <a:pPr>
              <a:lnSpc>
                <a:spcPct val="150000"/>
              </a:lnSpc>
            </a:pPr>
            <a:r>
              <a:rPr lang="en-US" sz="1000" b="1" dirty="0">
                <a:latin typeface="+mj-lt"/>
              </a:rPr>
              <a:t>% Impervious Surfaces</a:t>
            </a:r>
          </a:p>
          <a:p>
            <a:pPr>
              <a:lnSpc>
                <a:spcPct val="150000"/>
              </a:lnSpc>
            </a:pPr>
            <a:r>
              <a:rPr lang="en-US" sz="1000" b="1" dirty="0">
                <a:latin typeface="+mj-lt"/>
              </a:rPr>
              <a:t>Daytime LST</a:t>
            </a:r>
          </a:p>
          <a:p>
            <a:pPr>
              <a:lnSpc>
                <a:spcPct val="150000"/>
              </a:lnSpc>
            </a:pPr>
            <a:r>
              <a:rPr lang="en-US" sz="1000" b="1" dirty="0">
                <a:latin typeface="+mj-lt"/>
              </a:rPr>
              <a:t>Albedo</a:t>
            </a:r>
          </a:p>
          <a:p>
            <a:pPr>
              <a:lnSpc>
                <a:spcPct val="150000"/>
              </a:lnSpc>
            </a:pPr>
            <a:r>
              <a:rPr lang="en-US" sz="1000" b="1" dirty="0">
                <a:latin typeface="+mj-lt"/>
              </a:rPr>
              <a:t>Nighttime LST</a:t>
            </a:r>
          </a:p>
          <a:p>
            <a:pPr>
              <a:lnSpc>
                <a:spcPct val="150000"/>
              </a:lnSpc>
            </a:pPr>
            <a:r>
              <a:rPr lang="en-US" sz="1000" b="1" dirty="0">
                <a:latin typeface="+mj-lt"/>
              </a:rPr>
              <a:t>% Canopy Cover</a:t>
            </a:r>
          </a:p>
          <a:p>
            <a:pPr>
              <a:lnSpc>
                <a:spcPct val="150000"/>
              </a:lnSpc>
            </a:pPr>
            <a:r>
              <a:rPr lang="en-US" sz="1000" b="1" dirty="0">
                <a:latin typeface="+mj-lt"/>
              </a:rPr>
              <a:t>% Living Alone</a:t>
            </a:r>
          </a:p>
          <a:p>
            <a:pPr>
              <a:lnSpc>
                <a:spcPct val="150000"/>
              </a:lnSpc>
            </a:pPr>
            <a:r>
              <a:rPr lang="en-US" sz="1000" b="1" dirty="0">
                <a:latin typeface="+mj-lt"/>
              </a:rPr>
              <a:t>Total Population</a:t>
            </a:r>
          </a:p>
          <a:p>
            <a:pPr>
              <a:lnSpc>
                <a:spcPct val="150000"/>
              </a:lnSpc>
            </a:pPr>
            <a:r>
              <a:rPr lang="en-US" sz="1000" b="1" dirty="0">
                <a:latin typeface="+mj-lt"/>
              </a:rPr>
              <a:t>% Disabled</a:t>
            </a:r>
          </a:p>
          <a:p>
            <a:pPr>
              <a:lnSpc>
                <a:spcPct val="150000"/>
              </a:lnSpc>
            </a:pPr>
            <a:r>
              <a:rPr lang="en-US" sz="1000" b="1" dirty="0">
                <a:latin typeface="+mj-lt"/>
              </a:rPr>
              <a:t>% Age 65 years old and over</a:t>
            </a:r>
          </a:p>
          <a:p>
            <a:pPr>
              <a:lnSpc>
                <a:spcPct val="150000"/>
              </a:lnSpc>
            </a:pPr>
            <a:r>
              <a:rPr lang="en-US" sz="1000" b="1" dirty="0">
                <a:latin typeface="+mj-lt"/>
              </a:rPr>
              <a:t>% Not in Labor Workforce</a:t>
            </a:r>
          </a:p>
          <a:p>
            <a:pPr>
              <a:lnSpc>
                <a:spcPct val="150000"/>
              </a:lnSpc>
            </a:pPr>
            <a:r>
              <a:rPr lang="en-US" sz="1000" b="1" dirty="0">
                <a:latin typeface="+mj-lt"/>
              </a:rPr>
              <a:t>% Non Caucasian</a:t>
            </a:r>
          </a:p>
          <a:p>
            <a:pPr>
              <a:lnSpc>
                <a:spcPct val="150000"/>
              </a:lnSpc>
            </a:pPr>
            <a:r>
              <a:rPr lang="en-US" sz="1000" b="1" dirty="0">
                <a:latin typeface="+mj-lt"/>
              </a:rPr>
              <a:t>% Below Poverty Line</a:t>
            </a:r>
          </a:p>
          <a:p>
            <a:pPr>
              <a:lnSpc>
                <a:spcPct val="150000"/>
              </a:lnSpc>
            </a:pPr>
            <a:r>
              <a:rPr lang="en-US" sz="1000" b="1" dirty="0">
                <a:latin typeface="+mj-lt"/>
              </a:rPr>
              <a:t>% Without Car</a:t>
            </a:r>
          </a:p>
          <a:p>
            <a:pPr>
              <a:lnSpc>
                <a:spcPct val="150000"/>
              </a:lnSpc>
            </a:pPr>
            <a:r>
              <a:rPr lang="en-US" sz="1000" b="1" dirty="0">
                <a:latin typeface="+mj-lt"/>
              </a:rPr>
              <a:t>% Not a Citizen</a:t>
            </a:r>
          </a:p>
          <a:p>
            <a:pPr>
              <a:lnSpc>
                <a:spcPct val="150000"/>
              </a:lnSpc>
            </a:pPr>
            <a:r>
              <a:rPr lang="en-US" sz="1000" b="1" dirty="0">
                <a:latin typeface="+mj-lt"/>
              </a:rPr>
              <a:t>% Limited English Proficiency</a:t>
            </a:r>
          </a:p>
          <a:p>
            <a:pPr>
              <a:lnSpc>
                <a:spcPct val="150000"/>
              </a:lnSpc>
            </a:pPr>
            <a:r>
              <a:rPr lang="en-US" sz="1000" b="1" dirty="0">
                <a:latin typeface="+mj-lt"/>
              </a:rPr>
              <a:t>% Without Health Insurance</a:t>
            </a:r>
          </a:p>
        </p:txBody>
      </p:sp>
      <p:sp>
        <p:nvSpPr>
          <p:cNvPr id="2" name="TextBox 1">
            <a:extLst>
              <a:ext uri="{FF2B5EF4-FFF2-40B4-BE49-F238E27FC236}">
                <a16:creationId xmlns:a16="http://schemas.microsoft.com/office/drawing/2014/main" id="{BB98BA64-9CB7-BB53-5FE4-1BE3F25AEF92}"/>
              </a:ext>
            </a:extLst>
          </p:cNvPr>
          <p:cNvSpPr txBox="1"/>
          <p:nvPr/>
        </p:nvSpPr>
        <p:spPr>
          <a:xfrm>
            <a:off x="9075585" y="2313443"/>
            <a:ext cx="2214295" cy="276999"/>
          </a:xfrm>
          <a:prstGeom prst="rect">
            <a:avLst/>
          </a:prstGeom>
          <a:noFill/>
        </p:spPr>
        <p:txBody>
          <a:bodyPr wrap="square" rtlCol="0">
            <a:spAutoFit/>
          </a:bodyPr>
          <a:lstStyle/>
          <a:p>
            <a:r>
              <a:rPr lang="en-US" sz="1200" dirty="0">
                <a:latin typeface="+mj-lt"/>
              </a:rPr>
              <a:t>1.0 (Positively Correlated)</a:t>
            </a:r>
          </a:p>
        </p:txBody>
      </p:sp>
    </p:spTree>
    <p:extLst>
      <p:ext uri="{BB962C8B-B14F-4D97-AF65-F5344CB8AC3E}">
        <p14:creationId xmlns:p14="http://schemas.microsoft.com/office/powerpoint/2010/main" val="2331574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F771-071E-BA9A-FCDF-1C790EDEBBC1}"/>
              </a:ext>
            </a:extLst>
          </p:cNvPr>
          <p:cNvSpPr>
            <a:spLocks noGrp="1"/>
          </p:cNvSpPr>
          <p:nvPr>
            <p:ph type="title"/>
          </p:nvPr>
        </p:nvSpPr>
        <p:spPr/>
        <p:txBody>
          <a:bodyPr/>
          <a:lstStyle/>
          <a:p>
            <a:r>
              <a:rPr lang="en-US"/>
              <a:t>Partner</a:t>
            </a:r>
          </a:p>
        </p:txBody>
      </p:sp>
      <p:sp>
        <p:nvSpPr>
          <p:cNvPr id="3" name="Content Placeholder 2">
            <a:extLst>
              <a:ext uri="{FF2B5EF4-FFF2-40B4-BE49-F238E27FC236}">
                <a16:creationId xmlns:a16="http://schemas.microsoft.com/office/drawing/2014/main" id="{411738C7-5A6E-A2C6-1B81-5FE5868570E3}"/>
              </a:ext>
            </a:extLst>
          </p:cNvPr>
          <p:cNvSpPr>
            <a:spLocks noGrp="1"/>
          </p:cNvSpPr>
          <p:nvPr>
            <p:ph sz="quarter" idx="10"/>
          </p:nvPr>
        </p:nvSpPr>
        <p:spPr>
          <a:xfrm>
            <a:off x="572296" y="2304027"/>
            <a:ext cx="5531324" cy="4207626"/>
          </a:xfrm>
          <a:ln>
            <a:noFill/>
            <a:prstDash val="dash"/>
          </a:ln>
        </p:spPr>
        <p:txBody>
          <a:bodyPr vert="horz" lIns="91440" tIns="45720" rIns="91440" bIns="45720" rtlCol="0" anchor="t">
            <a:normAutofit lnSpcReduction="10000"/>
          </a:bodyPr>
          <a:lstStyle/>
          <a:p>
            <a:pPr>
              <a:lnSpc>
                <a:spcPct val="114000"/>
              </a:lnSpc>
              <a:spcBef>
                <a:spcPts val="600"/>
              </a:spcBef>
            </a:pPr>
            <a:r>
              <a:rPr lang="en-US" sz="1800"/>
              <a:t>A collaborative program between Sarasota County, the University of Florida, and the US Department of Agriculture. The program integrates expert research into community activities across 6 major areas:</a:t>
            </a:r>
          </a:p>
          <a:p>
            <a:pPr>
              <a:lnSpc>
                <a:spcPct val="114000"/>
              </a:lnSpc>
              <a:spcBef>
                <a:spcPts val="600"/>
              </a:spcBef>
            </a:pPr>
            <a:endParaRPr lang="en-US" sz="1100"/>
          </a:p>
          <a:p>
            <a:pPr marL="342900" indent="-342900">
              <a:lnSpc>
                <a:spcPct val="114000"/>
              </a:lnSpc>
              <a:spcBef>
                <a:spcPts val="600"/>
              </a:spcBef>
              <a:buFont typeface="Arial" panose="020B0604020202020204" pitchFamily="34" charset="0"/>
              <a:buChar char="•"/>
            </a:pPr>
            <a:r>
              <a:rPr lang="en-US" sz="1800"/>
              <a:t>4-H youth development</a:t>
            </a:r>
          </a:p>
          <a:p>
            <a:pPr marL="342900" indent="-342900">
              <a:lnSpc>
                <a:spcPct val="114000"/>
              </a:lnSpc>
              <a:spcBef>
                <a:spcPts val="600"/>
              </a:spcBef>
              <a:buFont typeface="Arial" panose="020B0604020202020204" pitchFamily="34" charset="0"/>
              <a:buChar char="•"/>
            </a:pPr>
            <a:r>
              <a:rPr lang="en-US" sz="1800"/>
              <a:t>Agriculture</a:t>
            </a:r>
          </a:p>
          <a:p>
            <a:pPr marL="342900" indent="-342900">
              <a:lnSpc>
                <a:spcPct val="114000"/>
              </a:lnSpc>
              <a:spcBef>
                <a:spcPts val="600"/>
              </a:spcBef>
              <a:buFont typeface="Arial" panose="020B0604020202020204" pitchFamily="34" charset="0"/>
              <a:buChar char="•"/>
            </a:pPr>
            <a:r>
              <a:rPr lang="en-US" sz="1800"/>
              <a:t>Gardening and landscaping </a:t>
            </a:r>
          </a:p>
          <a:p>
            <a:pPr marL="342900" indent="-342900">
              <a:lnSpc>
                <a:spcPct val="114000"/>
              </a:lnSpc>
              <a:spcBef>
                <a:spcPts val="600"/>
              </a:spcBef>
              <a:buFont typeface="Arial" panose="020B0604020202020204" pitchFamily="34" charset="0"/>
              <a:buChar char="•"/>
            </a:pPr>
            <a:r>
              <a:rPr lang="en-US" sz="1800"/>
              <a:t>Natural resources </a:t>
            </a:r>
          </a:p>
          <a:p>
            <a:pPr marL="342900" indent="-342900">
              <a:lnSpc>
                <a:spcPct val="114000"/>
              </a:lnSpc>
              <a:spcBef>
                <a:spcPts val="600"/>
              </a:spcBef>
              <a:buFont typeface="Arial" panose="020B0604020202020204" pitchFamily="34" charset="0"/>
              <a:buChar char="•"/>
            </a:pPr>
            <a:r>
              <a:rPr lang="en-US" sz="1800"/>
              <a:t>Nutrition and healthy living</a:t>
            </a:r>
          </a:p>
          <a:p>
            <a:pPr marL="342900" indent="-342900">
              <a:lnSpc>
                <a:spcPct val="114000"/>
              </a:lnSpc>
              <a:spcBef>
                <a:spcPts val="600"/>
              </a:spcBef>
              <a:buFont typeface="Arial" panose="020B0604020202020204" pitchFamily="34" charset="0"/>
              <a:buChar char="•"/>
            </a:pPr>
            <a:r>
              <a:rPr lang="en-US" sz="1800" b="1"/>
              <a:t>Sustainability</a:t>
            </a:r>
            <a:endParaRPr lang="en-US"/>
          </a:p>
          <a:p>
            <a:endParaRPr lang="en-US" sz="1800"/>
          </a:p>
        </p:txBody>
      </p:sp>
      <p:sp>
        <p:nvSpPr>
          <p:cNvPr id="4" name="Rectangle 3">
            <a:extLst>
              <a:ext uri="{FF2B5EF4-FFF2-40B4-BE49-F238E27FC236}">
                <a16:creationId xmlns:a16="http://schemas.microsoft.com/office/drawing/2014/main" id="{26C3B710-3FE6-2201-1559-17015F3AF684}"/>
              </a:ext>
            </a:extLst>
          </p:cNvPr>
          <p:cNvSpPr/>
          <p:nvPr/>
        </p:nvSpPr>
        <p:spPr>
          <a:xfrm>
            <a:off x="5140036" y="5359111"/>
            <a:ext cx="6858000" cy="1281586"/>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j-lt"/>
              </a:rPr>
              <a:t>The sustainability group </a:t>
            </a:r>
            <a:r>
              <a:rPr lang="en-US" sz="1800">
                <a:solidFill>
                  <a:schemeClr val="bg1"/>
                </a:solidFill>
                <a:latin typeface="+mj-lt"/>
              </a:rPr>
              <a:t>is interested in identifying areas to kick-start </a:t>
            </a:r>
            <a:r>
              <a:rPr lang="en-US" sz="1800" b="1">
                <a:solidFill>
                  <a:schemeClr val="bg1"/>
                </a:solidFill>
                <a:latin typeface="+mj-lt"/>
              </a:rPr>
              <a:t>extreme heat mitigation efforts</a:t>
            </a:r>
            <a:r>
              <a:rPr lang="en-US" sz="1800">
                <a:solidFill>
                  <a:schemeClr val="bg1"/>
                </a:solidFill>
                <a:latin typeface="+mj-lt"/>
              </a:rPr>
              <a:t>, such as </a:t>
            </a:r>
            <a:r>
              <a:rPr lang="en-US" sz="1800" b="1">
                <a:solidFill>
                  <a:schemeClr val="bg1"/>
                </a:solidFill>
                <a:latin typeface="+mj-lt"/>
              </a:rPr>
              <a:t>tree planting and building cooling centers.</a:t>
            </a:r>
            <a:endParaRPr lang="en-US" b="1">
              <a:solidFill>
                <a:schemeClr val="bg1"/>
              </a:solidFill>
              <a:latin typeface="+mj-lt"/>
            </a:endParaRPr>
          </a:p>
        </p:txBody>
      </p:sp>
      <p:sp>
        <p:nvSpPr>
          <p:cNvPr id="7" name="TextBox 6">
            <a:extLst>
              <a:ext uri="{FF2B5EF4-FFF2-40B4-BE49-F238E27FC236}">
                <a16:creationId xmlns:a16="http://schemas.microsoft.com/office/drawing/2014/main" id="{7FE429B3-34EB-0861-B230-C30E5E9B1432}"/>
              </a:ext>
            </a:extLst>
          </p:cNvPr>
          <p:cNvSpPr txBox="1"/>
          <p:nvPr/>
        </p:nvSpPr>
        <p:spPr>
          <a:xfrm>
            <a:off x="568434" y="1330813"/>
            <a:ext cx="6731577" cy="830997"/>
          </a:xfrm>
          <a:prstGeom prst="rect">
            <a:avLst/>
          </a:prstGeom>
          <a:noFill/>
        </p:spPr>
        <p:txBody>
          <a:bodyPr wrap="square" lIns="91440" tIns="45720" rIns="91440" bIns="45720" rtlCol="0" anchor="t">
            <a:spAutoFit/>
          </a:bodyPr>
          <a:lstStyle/>
          <a:p>
            <a:r>
              <a:rPr lang="en-US" sz="2400" b="1">
                <a:solidFill>
                  <a:schemeClr val="tx1">
                    <a:lumMod val="75000"/>
                    <a:lumOff val="25000"/>
                  </a:schemeClr>
                </a:solidFill>
                <a:latin typeface="+mj-lt"/>
              </a:rPr>
              <a:t>Sarasota County Univ. of Florida’s Institute of Food and Agricultural Sciences extension</a:t>
            </a:r>
          </a:p>
        </p:txBody>
      </p:sp>
      <p:pic>
        <p:nvPicPr>
          <p:cNvPr id="10" name="Picture 9" descr="A poster of a heat warning&#10;&#10;Description automatically generated">
            <a:extLst>
              <a:ext uri="{FF2B5EF4-FFF2-40B4-BE49-F238E27FC236}">
                <a16:creationId xmlns:a16="http://schemas.microsoft.com/office/drawing/2014/main" id="{33C92C81-055E-A3AE-876F-54DD6A62F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360" y="1324703"/>
            <a:ext cx="2972081" cy="3858491"/>
          </a:xfrm>
          <a:prstGeom prst="rect">
            <a:avLst/>
          </a:prstGeom>
          <a:ln>
            <a:solidFill>
              <a:schemeClr val="tx1">
                <a:lumMod val="65000"/>
                <a:lumOff val="35000"/>
              </a:schemeClr>
            </a:solidFill>
          </a:ln>
        </p:spPr>
      </p:pic>
      <p:cxnSp>
        <p:nvCxnSpPr>
          <p:cNvPr id="12" name="Straight Arrow Connector 11">
            <a:extLst>
              <a:ext uri="{FF2B5EF4-FFF2-40B4-BE49-F238E27FC236}">
                <a16:creationId xmlns:a16="http://schemas.microsoft.com/office/drawing/2014/main" id="{9A1E88BF-2A39-F03B-27C4-A629497C3013}"/>
              </a:ext>
            </a:extLst>
          </p:cNvPr>
          <p:cNvCxnSpPr>
            <a:cxnSpLocks/>
          </p:cNvCxnSpPr>
          <p:nvPr/>
        </p:nvCxnSpPr>
        <p:spPr>
          <a:xfrm>
            <a:off x="2599044" y="6099947"/>
            <a:ext cx="2327564" cy="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9D045CF-240F-A381-AC54-A1640C88FF22}"/>
              </a:ext>
            </a:extLst>
          </p:cNvPr>
          <p:cNvSpPr txBox="1"/>
          <p:nvPr/>
        </p:nvSpPr>
        <p:spPr>
          <a:xfrm>
            <a:off x="10321097" y="2983559"/>
            <a:ext cx="1551709" cy="646331"/>
          </a:xfrm>
          <a:prstGeom prst="rect">
            <a:avLst/>
          </a:prstGeom>
          <a:noFill/>
        </p:spPr>
        <p:txBody>
          <a:bodyPr wrap="square" rtlCol="0">
            <a:spAutoFit/>
          </a:bodyPr>
          <a:lstStyle/>
          <a:p>
            <a:r>
              <a:rPr lang="en-US" sz="1200">
                <a:latin typeface="+mj-lt"/>
              </a:rPr>
              <a:t>Sarasota County Extreme Heat Outreach Poster</a:t>
            </a:r>
          </a:p>
        </p:txBody>
      </p:sp>
      <p:sp>
        <p:nvSpPr>
          <p:cNvPr id="17" name="TextBox 16">
            <a:extLst>
              <a:ext uri="{FF2B5EF4-FFF2-40B4-BE49-F238E27FC236}">
                <a16:creationId xmlns:a16="http://schemas.microsoft.com/office/drawing/2014/main" id="{F81E17A0-D1FA-2281-7227-1A4467F26F71}"/>
              </a:ext>
            </a:extLst>
          </p:cNvPr>
          <p:cNvSpPr txBox="1"/>
          <p:nvPr/>
        </p:nvSpPr>
        <p:spPr>
          <a:xfrm>
            <a:off x="10335926" y="3588280"/>
            <a:ext cx="1678665" cy="307777"/>
          </a:xfrm>
          <a:prstGeom prst="rect">
            <a:avLst/>
          </a:prstGeom>
          <a:noFill/>
        </p:spPr>
        <p:txBody>
          <a:bodyPr wrap="none" rtlCol="0">
            <a:spAutoFit/>
          </a:bodyPr>
          <a:lstStyle/>
          <a:p>
            <a:r>
              <a:rPr lang="en-US" sz="700">
                <a:latin typeface="+mj-lt"/>
              </a:rPr>
              <a:t>Image credit:</a:t>
            </a:r>
          </a:p>
          <a:p>
            <a:r>
              <a:rPr lang="en-US" sz="700">
                <a:latin typeface="+mj-lt"/>
              </a:rPr>
              <a:t>Sarasota County UF/IFAS Extension</a:t>
            </a:r>
          </a:p>
        </p:txBody>
      </p:sp>
    </p:spTree>
    <p:extLst>
      <p:ext uri="{BB962C8B-B14F-4D97-AF65-F5344CB8AC3E}">
        <p14:creationId xmlns:p14="http://schemas.microsoft.com/office/powerpoint/2010/main" val="1173152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CC19-6BF3-CE5D-0447-1F8D6516D60F}"/>
              </a:ext>
            </a:extLst>
          </p:cNvPr>
          <p:cNvSpPr>
            <a:spLocks noGrp="1"/>
          </p:cNvSpPr>
          <p:nvPr>
            <p:ph type="title"/>
          </p:nvPr>
        </p:nvSpPr>
        <p:spPr/>
        <p:txBody>
          <a:bodyPr/>
          <a:lstStyle/>
          <a:p>
            <a:r>
              <a:rPr lang="en-US"/>
              <a:t>Extreme Heat in Sarasota County</a:t>
            </a:r>
          </a:p>
        </p:txBody>
      </p:sp>
      <p:sp>
        <p:nvSpPr>
          <p:cNvPr id="3" name="Content Placeholder 2">
            <a:extLst>
              <a:ext uri="{FF2B5EF4-FFF2-40B4-BE49-F238E27FC236}">
                <a16:creationId xmlns:a16="http://schemas.microsoft.com/office/drawing/2014/main" id="{2DF7CE2D-BE96-5979-1B37-EB2D1EC3C1C6}"/>
              </a:ext>
            </a:extLst>
          </p:cNvPr>
          <p:cNvSpPr>
            <a:spLocks noGrp="1"/>
          </p:cNvSpPr>
          <p:nvPr>
            <p:ph sz="quarter" idx="10"/>
          </p:nvPr>
        </p:nvSpPr>
        <p:spPr>
          <a:xfrm>
            <a:off x="500996" y="1364736"/>
            <a:ext cx="11237636" cy="490002"/>
          </a:xfrm>
        </p:spPr>
        <p:txBody>
          <a:bodyPr vert="horz" lIns="91440" tIns="45720" rIns="91440" bIns="45720" rtlCol="0" anchor="t">
            <a:noAutofit/>
          </a:bodyPr>
          <a:lstStyle/>
          <a:p>
            <a:pPr algn="ctr">
              <a:lnSpc>
                <a:spcPct val="125000"/>
              </a:lnSpc>
            </a:pPr>
            <a:r>
              <a:rPr lang="en-US" sz="1800"/>
              <a:t>Since the 1970s, Sarasota has faced a significant rise in temperatures during the summer season. </a:t>
            </a:r>
            <a:endParaRPr lang="en-US" sz="1800" baseline="30000"/>
          </a:p>
        </p:txBody>
      </p:sp>
      <p:sp>
        <p:nvSpPr>
          <p:cNvPr id="4" name="Rectangle 3">
            <a:extLst>
              <a:ext uri="{FF2B5EF4-FFF2-40B4-BE49-F238E27FC236}">
                <a16:creationId xmlns:a16="http://schemas.microsoft.com/office/drawing/2014/main" id="{5C5E8A98-7199-4913-88E1-7ED02A7CDEF5}"/>
              </a:ext>
            </a:extLst>
          </p:cNvPr>
          <p:cNvSpPr/>
          <p:nvPr/>
        </p:nvSpPr>
        <p:spPr>
          <a:xfrm>
            <a:off x="782595" y="5314322"/>
            <a:ext cx="10956037" cy="10090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404040"/>
                </a:solidFill>
                <a:latin typeface="Century Gothic"/>
                <a:ea typeface="+mn-lt"/>
                <a:cs typeface="+mn-lt"/>
              </a:rPr>
              <a:t>With climate change impacts becoming more evident, </a:t>
            </a:r>
          </a:p>
          <a:p>
            <a:pPr algn="ctr"/>
            <a:r>
              <a:rPr lang="en-US" sz="2000">
                <a:solidFill>
                  <a:srgbClr val="C00000"/>
                </a:solidFill>
                <a:latin typeface="Century Gothic"/>
                <a:ea typeface="+mn-lt"/>
                <a:cs typeface="+mn-lt"/>
              </a:rPr>
              <a:t>the number of hot days </a:t>
            </a:r>
            <a:r>
              <a:rPr lang="en-US" sz="2000">
                <a:solidFill>
                  <a:srgbClr val="404040"/>
                </a:solidFill>
                <a:latin typeface="Century Gothic"/>
                <a:ea typeface="+mn-lt"/>
                <a:cs typeface="+mn-lt"/>
              </a:rPr>
              <a:t>might continually increase to </a:t>
            </a:r>
            <a:r>
              <a:rPr lang="en-US" sz="2000" b="1">
                <a:solidFill>
                  <a:srgbClr val="C00000"/>
                </a:solidFill>
                <a:latin typeface="Century Gothic"/>
                <a:ea typeface="+mn-lt"/>
                <a:cs typeface="+mn-lt"/>
              </a:rPr>
              <a:t>131 days per year around 2050!</a:t>
            </a:r>
            <a:r>
              <a:rPr lang="en-US" sz="2000" baseline="30000">
                <a:solidFill>
                  <a:schemeClr val="tx1">
                    <a:lumMod val="75000"/>
                    <a:lumOff val="25000"/>
                  </a:schemeClr>
                </a:solidFill>
                <a:latin typeface="Century Gothic"/>
                <a:ea typeface="+mn-lt"/>
                <a:cs typeface="+mn-lt"/>
              </a:rPr>
              <a:t>*</a:t>
            </a:r>
            <a:endParaRPr lang="en-US" baseline="3000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749071FA-55FA-58E5-1C1E-FC1C53688FF9}"/>
              </a:ext>
            </a:extLst>
          </p:cNvPr>
          <p:cNvSpPr txBox="1"/>
          <p:nvPr/>
        </p:nvSpPr>
        <p:spPr>
          <a:xfrm>
            <a:off x="6672650" y="6524922"/>
            <a:ext cx="551935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aseline="30000">
                <a:latin typeface="Century Gothic"/>
              </a:rPr>
              <a:t> *</a:t>
            </a:r>
            <a:r>
              <a:rPr lang="en-US" sz="1200">
                <a:latin typeface="Century Gothic"/>
              </a:rPr>
              <a:t>Union of Concerned Scientists (2019), mid-century 2036-2065 estimates</a:t>
            </a:r>
          </a:p>
        </p:txBody>
      </p:sp>
      <p:sp>
        <p:nvSpPr>
          <p:cNvPr id="10" name="TextBox 9">
            <a:extLst>
              <a:ext uri="{FF2B5EF4-FFF2-40B4-BE49-F238E27FC236}">
                <a16:creationId xmlns:a16="http://schemas.microsoft.com/office/drawing/2014/main" id="{9F85B840-15B1-0CFF-98DE-6F04430C15F8}"/>
              </a:ext>
            </a:extLst>
          </p:cNvPr>
          <p:cNvSpPr txBox="1"/>
          <p:nvPr/>
        </p:nvSpPr>
        <p:spPr>
          <a:xfrm>
            <a:off x="2491415" y="3808880"/>
            <a:ext cx="7465251" cy="1206228"/>
          </a:xfrm>
          <a:prstGeom prst="rect">
            <a:avLst/>
          </a:prstGeom>
          <a:noFill/>
        </p:spPr>
        <p:txBody>
          <a:bodyPr wrap="square" lIns="91440" tIns="45720" rIns="91440" bIns="45720" rtlCol="0" anchor="t">
            <a:spAutoFit/>
          </a:bodyPr>
          <a:lstStyle/>
          <a:p>
            <a:pPr algn="ctr">
              <a:lnSpc>
                <a:spcPct val="125000"/>
              </a:lnSpc>
            </a:pPr>
            <a:r>
              <a:rPr lang="en-US" sz="2000">
                <a:solidFill>
                  <a:schemeClr val="tx1">
                    <a:lumMod val="75000"/>
                    <a:lumOff val="25000"/>
                  </a:schemeClr>
                </a:solidFill>
                <a:latin typeface="+mj-lt"/>
              </a:rPr>
              <a:t>2023 was recorded as the warmest year with:</a:t>
            </a:r>
          </a:p>
          <a:p>
            <a:pPr marL="1028700" lvl="1" indent="-342900">
              <a:lnSpc>
                <a:spcPct val="125000"/>
              </a:lnSpc>
              <a:buFont typeface="Courier New" panose="020B0604020202020204" pitchFamily="34" charset="0"/>
              <a:buChar char="o"/>
            </a:pPr>
            <a:r>
              <a:rPr lang="en-US" sz="2000" b="1">
                <a:solidFill>
                  <a:schemeClr val="tx1">
                    <a:lumMod val="75000"/>
                    <a:lumOff val="25000"/>
                  </a:schemeClr>
                </a:solidFill>
                <a:latin typeface="+mj-lt"/>
              </a:rPr>
              <a:t>63 consecutive hot days (heat index HI &gt; 100°F) </a:t>
            </a:r>
          </a:p>
          <a:p>
            <a:pPr marL="1028700" lvl="1" indent="-342900">
              <a:lnSpc>
                <a:spcPct val="125000"/>
              </a:lnSpc>
              <a:buFont typeface="Courier New" panose="020B0604020202020204" pitchFamily="34" charset="0"/>
              <a:buChar char="o"/>
            </a:pPr>
            <a:r>
              <a:rPr lang="en-US" sz="2000" b="1">
                <a:solidFill>
                  <a:schemeClr val="tx1">
                    <a:lumMod val="75000"/>
                    <a:lumOff val="25000"/>
                  </a:schemeClr>
                </a:solidFill>
                <a:latin typeface="+mj-lt"/>
              </a:rPr>
              <a:t>1 full week in August of </a:t>
            </a:r>
            <a:r>
              <a:rPr lang="en-US" sz="2000" b="1">
                <a:solidFill>
                  <a:schemeClr val="tx1">
                    <a:lumMod val="75000"/>
                    <a:lumOff val="25000"/>
                  </a:schemeClr>
                </a:solidFill>
                <a:latin typeface="+mj-lt"/>
                <a:ea typeface="+mj-lt"/>
                <a:cs typeface="+mj-lt"/>
              </a:rPr>
              <a:t>HI ≥ 110°F</a:t>
            </a:r>
          </a:p>
        </p:txBody>
      </p:sp>
      <p:grpSp>
        <p:nvGrpSpPr>
          <p:cNvPr id="23" name="Group 22">
            <a:extLst>
              <a:ext uri="{FF2B5EF4-FFF2-40B4-BE49-F238E27FC236}">
                <a16:creationId xmlns:a16="http://schemas.microsoft.com/office/drawing/2014/main" id="{7430332C-1951-481F-C521-B4F1B28FD4F5}"/>
              </a:ext>
            </a:extLst>
          </p:cNvPr>
          <p:cNvGrpSpPr/>
          <p:nvPr/>
        </p:nvGrpSpPr>
        <p:grpSpPr>
          <a:xfrm>
            <a:off x="2359285" y="1855250"/>
            <a:ext cx="7521057" cy="1331060"/>
            <a:chOff x="2540724" y="1967790"/>
            <a:chExt cx="7521057" cy="1331060"/>
          </a:xfrm>
        </p:grpSpPr>
        <p:pic>
          <p:nvPicPr>
            <p:cNvPr id="12" name="Graphic 11" descr="Moon and stars">
              <a:extLst>
                <a:ext uri="{FF2B5EF4-FFF2-40B4-BE49-F238E27FC236}">
                  <a16:creationId xmlns:a16="http://schemas.microsoft.com/office/drawing/2014/main" id="{A5F95E15-3D53-AEFF-1A6C-412A58A2B5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604070" y="2069024"/>
              <a:ext cx="1263065" cy="1229826"/>
            </a:xfrm>
            <a:prstGeom prst="rect">
              <a:avLst/>
            </a:prstGeom>
          </p:spPr>
        </p:pic>
        <p:pic>
          <p:nvPicPr>
            <p:cNvPr id="14" name="Graphic 13" descr="Sun">
              <a:extLst>
                <a:ext uri="{FF2B5EF4-FFF2-40B4-BE49-F238E27FC236}">
                  <a16:creationId xmlns:a16="http://schemas.microsoft.com/office/drawing/2014/main" id="{3537F358-1065-120E-6D1A-2E842407A9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0724" y="1967790"/>
              <a:ext cx="1331060" cy="1331060"/>
            </a:xfrm>
            <a:prstGeom prst="rect">
              <a:avLst/>
            </a:prstGeom>
          </p:spPr>
        </p:pic>
        <p:sp>
          <p:nvSpPr>
            <p:cNvPr id="18" name="Rectangle 17">
              <a:extLst>
                <a:ext uri="{FF2B5EF4-FFF2-40B4-BE49-F238E27FC236}">
                  <a16:creationId xmlns:a16="http://schemas.microsoft.com/office/drawing/2014/main" id="{DC56F56A-BB94-7A62-1ED4-C4A98F491B18}"/>
                </a:ext>
              </a:extLst>
            </p:cNvPr>
            <p:cNvSpPr/>
            <p:nvPr/>
          </p:nvSpPr>
          <p:spPr>
            <a:xfrm>
              <a:off x="3941012" y="2137362"/>
              <a:ext cx="2178802"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+2.6°F</a:t>
              </a:r>
            </a:p>
          </p:txBody>
        </p:sp>
        <p:sp>
          <p:nvSpPr>
            <p:cNvPr id="19" name="Rectangle 18">
              <a:extLst>
                <a:ext uri="{FF2B5EF4-FFF2-40B4-BE49-F238E27FC236}">
                  <a16:creationId xmlns:a16="http://schemas.microsoft.com/office/drawing/2014/main" id="{42FE255A-B472-BC13-0448-937DFA489235}"/>
                </a:ext>
              </a:extLst>
            </p:cNvPr>
            <p:cNvSpPr/>
            <p:nvPr/>
          </p:nvSpPr>
          <p:spPr>
            <a:xfrm>
              <a:off x="7882979" y="2113116"/>
              <a:ext cx="2178802"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+5.9°F</a:t>
              </a:r>
            </a:p>
          </p:txBody>
        </p:sp>
      </p:grpSp>
      <p:sp>
        <p:nvSpPr>
          <p:cNvPr id="24" name="TextBox 23">
            <a:extLst>
              <a:ext uri="{FF2B5EF4-FFF2-40B4-BE49-F238E27FC236}">
                <a16:creationId xmlns:a16="http://schemas.microsoft.com/office/drawing/2014/main" id="{3707F218-3C32-9C78-9A08-D07EE2F5675E}"/>
              </a:ext>
            </a:extLst>
          </p:cNvPr>
          <p:cNvSpPr txBox="1"/>
          <p:nvPr/>
        </p:nvSpPr>
        <p:spPr>
          <a:xfrm>
            <a:off x="3502455" y="3229567"/>
            <a:ext cx="5420498" cy="369332"/>
          </a:xfrm>
          <a:prstGeom prst="rect">
            <a:avLst/>
          </a:prstGeom>
          <a:noFill/>
        </p:spPr>
        <p:txBody>
          <a:bodyPr wrap="square" rtlCol="0">
            <a:spAutoFit/>
          </a:bodyPr>
          <a:lstStyle/>
          <a:p>
            <a:pPr algn="ctr"/>
            <a:r>
              <a:rPr lang="en-US" b="1">
                <a:solidFill>
                  <a:schemeClr val="accent6">
                    <a:lumMod val="50000"/>
                  </a:schemeClr>
                </a:solidFill>
                <a:latin typeface="+mj-lt"/>
              </a:rPr>
              <a:t>Current Average Summer Temperature: 85°F</a:t>
            </a:r>
          </a:p>
        </p:txBody>
      </p:sp>
    </p:spTree>
    <p:extLst>
      <p:ext uri="{BB962C8B-B14F-4D97-AF65-F5344CB8AC3E}">
        <p14:creationId xmlns:p14="http://schemas.microsoft.com/office/powerpoint/2010/main" val="426113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76DC-D629-6C24-C361-EF4974D90349}"/>
              </a:ext>
            </a:extLst>
          </p:cNvPr>
          <p:cNvSpPr>
            <a:spLocks noGrp="1"/>
          </p:cNvSpPr>
          <p:nvPr>
            <p:ph type="title"/>
          </p:nvPr>
        </p:nvSpPr>
        <p:spPr/>
        <p:txBody>
          <a:bodyPr/>
          <a:lstStyle/>
          <a:p>
            <a:r>
              <a:rPr lang="en-US"/>
              <a:t>Extreme Heat Impacts</a:t>
            </a:r>
          </a:p>
        </p:txBody>
      </p:sp>
      <p:sp>
        <p:nvSpPr>
          <p:cNvPr id="3" name="TextBox 2">
            <a:extLst>
              <a:ext uri="{FF2B5EF4-FFF2-40B4-BE49-F238E27FC236}">
                <a16:creationId xmlns:a16="http://schemas.microsoft.com/office/drawing/2014/main" id="{0D6CE49F-CCF3-6AA5-97FE-924211A529A1}"/>
              </a:ext>
            </a:extLst>
          </p:cNvPr>
          <p:cNvSpPr txBox="1"/>
          <p:nvPr/>
        </p:nvSpPr>
        <p:spPr>
          <a:xfrm>
            <a:off x="406659" y="1643414"/>
            <a:ext cx="11426309" cy="1464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14000"/>
              </a:lnSpc>
            </a:pPr>
            <a:r>
              <a:rPr lang="en-US" sz="2000">
                <a:solidFill>
                  <a:schemeClr val="tx1">
                    <a:lumMod val="75000"/>
                    <a:lumOff val="25000"/>
                  </a:schemeClr>
                </a:solidFill>
                <a:latin typeface="Century Gothic"/>
              </a:rPr>
              <a:t>Cities have started becoming heat traps due to the fast expansion of urban development. This phenomenon happens as a result of heat being absorbed and retained by buildings, roads, and other infrastructures which end up creating </a:t>
            </a:r>
            <a:r>
              <a:rPr lang="en-US" sz="2000" b="1" i="1">
                <a:solidFill>
                  <a:schemeClr val="tx1">
                    <a:lumMod val="75000"/>
                    <a:lumOff val="25000"/>
                  </a:schemeClr>
                </a:solidFill>
                <a:latin typeface="Century Gothic"/>
              </a:rPr>
              <a:t>“heat islands” </a:t>
            </a:r>
            <a:r>
              <a:rPr lang="en-US" sz="2000">
                <a:solidFill>
                  <a:schemeClr val="tx1">
                    <a:lumMod val="75000"/>
                    <a:lumOff val="25000"/>
                  </a:schemeClr>
                </a:solidFill>
                <a:latin typeface="Century Gothic"/>
              </a:rPr>
              <a:t>with temperatures noticeably higher than that in rural counterparts. </a:t>
            </a:r>
          </a:p>
        </p:txBody>
      </p:sp>
      <p:grpSp>
        <p:nvGrpSpPr>
          <p:cNvPr id="24" name="Group 23">
            <a:extLst>
              <a:ext uri="{FF2B5EF4-FFF2-40B4-BE49-F238E27FC236}">
                <a16:creationId xmlns:a16="http://schemas.microsoft.com/office/drawing/2014/main" id="{CC033110-DECC-CAE2-AA10-322EE5E02B7B}"/>
              </a:ext>
            </a:extLst>
          </p:cNvPr>
          <p:cNvGrpSpPr/>
          <p:nvPr/>
        </p:nvGrpSpPr>
        <p:grpSpPr>
          <a:xfrm>
            <a:off x="406659" y="4288941"/>
            <a:ext cx="11426309" cy="2130744"/>
            <a:chOff x="393896" y="4131387"/>
            <a:chExt cx="11426309" cy="2130744"/>
          </a:xfrm>
        </p:grpSpPr>
        <p:sp>
          <p:nvSpPr>
            <p:cNvPr id="6" name="Rectangle: Rounded Corners 5">
              <a:extLst>
                <a:ext uri="{FF2B5EF4-FFF2-40B4-BE49-F238E27FC236}">
                  <a16:creationId xmlns:a16="http://schemas.microsoft.com/office/drawing/2014/main" id="{D078BF48-DDB1-E271-A3E8-885122F67EE9}"/>
                </a:ext>
              </a:extLst>
            </p:cNvPr>
            <p:cNvSpPr/>
            <p:nvPr/>
          </p:nvSpPr>
          <p:spPr>
            <a:xfrm>
              <a:off x="3244499" y="4150977"/>
              <a:ext cx="2714997" cy="210742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mj-lt"/>
                </a:rPr>
                <a:t>Increased </a:t>
              </a:r>
            </a:p>
            <a:p>
              <a:pPr algn="ctr"/>
              <a:r>
                <a:rPr lang="en-US" sz="1600">
                  <a:latin typeface="+mj-lt"/>
                </a:rPr>
                <a:t>numbers of </a:t>
              </a:r>
            </a:p>
            <a:p>
              <a:pPr algn="ctr"/>
              <a:r>
                <a:rPr lang="en-US" sz="1600" b="1">
                  <a:latin typeface="+mj-lt"/>
                </a:rPr>
                <a:t>heat-related illness</a:t>
              </a:r>
            </a:p>
            <a:p>
              <a:pPr algn="ctr"/>
              <a:endParaRPr lang="en-US" sz="1600" b="1">
                <a:latin typeface="+mj-lt"/>
              </a:endParaRPr>
            </a:p>
            <a:p>
              <a:pPr algn="ctr"/>
              <a:r>
                <a:rPr lang="en-US" sz="1600">
                  <a:latin typeface="+mj-lt"/>
                </a:rPr>
                <a:t>(</a:t>
              </a:r>
              <a:r>
                <a:rPr lang="en-US" sz="1600" err="1">
                  <a:latin typeface="+mj-lt"/>
                </a:rPr>
                <a:t>Faurie</a:t>
              </a:r>
              <a:r>
                <a:rPr lang="en-US" sz="1600">
                  <a:latin typeface="+mj-lt"/>
                </a:rPr>
                <a:t> et al., 2022)</a:t>
              </a:r>
            </a:p>
          </p:txBody>
        </p:sp>
        <p:sp>
          <p:nvSpPr>
            <p:cNvPr id="10" name="Rectangle: Rounded Corners 9">
              <a:extLst>
                <a:ext uri="{FF2B5EF4-FFF2-40B4-BE49-F238E27FC236}">
                  <a16:creationId xmlns:a16="http://schemas.microsoft.com/office/drawing/2014/main" id="{B194D289-0A3D-A9D6-CB91-F81D26AC4BBA}"/>
                </a:ext>
              </a:extLst>
            </p:cNvPr>
            <p:cNvSpPr/>
            <p:nvPr/>
          </p:nvSpPr>
          <p:spPr>
            <a:xfrm>
              <a:off x="6254605" y="4147252"/>
              <a:ext cx="2714997" cy="211487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Century Gothic"/>
                </a:rPr>
                <a:t>Higher </a:t>
              </a:r>
              <a:r>
                <a:rPr lang="en-US" sz="1600" b="1">
                  <a:latin typeface="Century Gothic"/>
                </a:rPr>
                <a:t>energy consumption</a:t>
              </a:r>
              <a:r>
                <a:rPr lang="en-US" sz="1600">
                  <a:latin typeface="Century Gothic"/>
                </a:rPr>
                <a:t> and</a:t>
              </a:r>
            </a:p>
            <a:p>
              <a:pPr algn="ctr"/>
              <a:r>
                <a:rPr lang="en-US" sz="1600">
                  <a:latin typeface="Century Gothic"/>
                </a:rPr>
                <a:t>associated costs for cooling buildings</a:t>
              </a:r>
            </a:p>
            <a:p>
              <a:pPr algn="ctr"/>
              <a:endParaRPr lang="en-US" sz="1600">
                <a:latin typeface="Century Gothic"/>
              </a:endParaRPr>
            </a:p>
            <a:p>
              <a:pPr algn="ctr"/>
              <a:r>
                <a:rPr lang="en-US" sz="1600">
                  <a:latin typeface="Century Gothic"/>
                </a:rPr>
                <a:t>(Mendez-Lazaro et al., 2018)</a:t>
              </a:r>
              <a:endParaRPr lang="en-US" sz="1600"/>
            </a:p>
          </p:txBody>
        </p:sp>
        <p:sp>
          <p:nvSpPr>
            <p:cNvPr id="11" name="Rectangle: Rounded Corners 10">
              <a:extLst>
                <a:ext uri="{FF2B5EF4-FFF2-40B4-BE49-F238E27FC236}">
                  <a16:creationId xmlns:a16="http://schemas.microsoft.com/office/drawing/2014/main" id="{A2ECB24E-22E2-28E5-8F62-8DC79B98A4B2}"/>
                </a:ext>
              </a:extLst>
            </p:cNvPr>
            <p:cNvSpPr/>
            <p:nvPr/>
          </p:nvSpPr>
          <p:spPr>
            <a:xfrm>
              <a:off x="393896" y="4131387"/>
              <a:ext cx="2555494" cy="2127017"/>
            </a:xfrm>
            <a:prstGeom prst="roundRect">
              <a:avLst/>
            </a:prstGeom>
            <a:solidFill>
              <a:srgbClr val="316E7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Century Gothic"/>
                </a:rPr>
                <a:t>Negative impacts on </a:t>
              </a:r>
              <a:r>
                <a:rPr lang="en-US" sz="1600" b="1">
                  <a:latin typeface="Century Gothic"/>
                </a:rPr>
                <a:t>air quality</a:t>
              </a:r>
              <a:r>
                <a:rPr lang="en-US" sz="1600">
                  <a:latin typeface="Century Gothic"/>
                </a:rPr>
                <a:t> and</a:t>
              </a:r>
            </a:p>
            <a:p>
              <a:pPr algn="ctr"/>
              <a:r>
                <a:rPr lang="en-US" sz="1600">
                  <a:latin typeface="Century Gothic"/>
                </a:rPr>
                <a:t>exacerbation of </a:t>
              </a:r>
              <a:r>
                <a:rPr lang="en-US" sz="1600" b="1">
                  <a:latin typeface="Century Gothic"/>
                </a:rPr>
                <a:t>respiratory conditions</a:t>
              </a:r>
            </a:p>
            <a:p>
              <a:pPr algn="ctr"/>
              <a:endParaRPr lang="en-US" sz="1600" b="1">
                <a:latin typeface="Century Gothic"/>
              </a:endParaRPr>
            </a:p>
            <a:p>
              <a:pPr algn="ctr"/>
              <a:r>
                <a:rPr lang="en-US" sz="1600">
                  <a:latin typeface="Century Gothic"/>
                </a:rPr>
                <a:t>(Lin et al., 2009)</a:t>
              </a:r>
              <a:endParaRPr lang="en-US" sz="1600"/>
            </a:p>
          </p:txBody>
        </p:sp>
        <p:sp>
          <p:nvSpPr>
            <p:cNvPr id="21" name="Rectangle: Rounded Corners 20">
              <a:extLst>
                <a:ext uri="{FF2B5EF4-FFF2-40B4-BE49-F238E27FC236}">
                  <a16:creationId xmlns:a16="http://schemas.microsoft.com/office/drawing/2014/main" id="{4546A858-2CF2-447B-0748-C5444A46F80B}"/>
                </a:ext>
              </a:extLst>
            </p:cNvPr>
            <p:cNvSpPr/>
            <p:nvPr/>
          </p:nvSpPr>
          <p:spPr>
            <a:xfrm>
              <a:off x="9264711" y="4147253"/>
              <a:ext cx="2555494" cy="211487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rPr>
                <a:t>Disproportionate heat exposure and </a:t>
              </a:r>
              <a:r>
                <a:rPr lang="en-US" sz="1400" b="1">
                  <a:latin typeface="Century Gothic"/>
                </a:rPr>
                <a:t>risks</a:t>
              </a:r>
            </a:p>
            <a:p>
              <a:pPr algn="ctr"/>
              <a:r>
                <a:rPr lang="en-US" sz="1400" b="1">
                  <a:latin typeface="Century Gothic"/>
                </a:rPr>
                <a:t>in low-income</a:t>
              </a:r>
              <a:r>
                <a:rPr lang="en-US" sz="1400">
                  <a:latin typeface="Century Gothic"/>
                </a:rPr>
                <a:t> and underserved communities</a:t>
              </a:r>
            </a:p>
            <a:p>
              <a:pPr algn="ctr"/>
              <a:endParaRPr lang="en-US" sz="1400">
                <a:latin typeface="Century Gothic"/>
              </a:endParaRPr>
            </a:p>
            <a:p>
              <a:pPr algn="ctr"/>
              <a:r>
                <a:rPr lang="en-US" sz="1400">
                  <a:latin typeface="Century Gothic"/>
                </a:rPr>
                <a:t>(Hansen et al., 2013)</a:t>
              </a:r>
              <a:endParaRPr lang="en-US" sz="1400"/>
            </a:p>
          </p:txBody>
        </p:sp>
      </p:grpSp>
      <p:sp>
        <p:nvSpPr>
          <p:cNvPr id="23" name="TextBox 22">
            <a:extLst>
              <a:ext uri="{FF2B5EF4-FFF2-40B4-BE49-F238E27FC236}">
                <a16:creationId xmlns:a16="http://schemas.microsoft.com/office/drawing/2014/main" id="{25ED2947-7B98-9CB7-D41B-FFDED6C0790C}"/>
              </a:ext>
            </a:extLst>
          </p:cNvPr>
          <p:cNvSpPr txBox="1"/>
          <p:nvPr/>
        </p:nvSpPr>
        <p:spPr>
          <a:xfrm>
            <a:off x="406659" y="3653383"/>
            <a:ext cx="11426309" cy="400110"/>
          </a:xfrm>
          <a:prstGeom prst="rect">
            <a:avLst/>
          </a:prstGeom>
          <a:noFill/>
        </p:spPr>
        <p:txBody>
          <a:bodyPr wrap="square" rtlCol="0">
            <a:spAutoFit/>
          </a:bodyPr>
          <a:lstStyle/>
          <a:p>
            <a:pPr algn="ctr"/>
            <a:r>
              <a:rPr lang="en-US" sz="2000" b="1">
                <a:solidFill>
                  <a:schemeClr val="tx1">
                    <a:lumMod val="75000"/>
                    <a:lumOff val="25000"/>
                  </a:schemeClr>
                </a:solidFill>
                <a:latin typeface="+mj-lt"/>
              </a:rPr>
              <a:t>Several problems emerged from prolonged exposure of extreme heat:</a:t>
            </a:r>
          </a:p>
        </p:txBody>
      </p:sp>
    </p:spTree>
    <p:extLst>
      <p:ext uri="{BB962C8B-B14F-4D97-AF65-F5344CB8AC3E}">
        <p14:creationId xmlns:p14="http://schemas.microsoft.com/office/powerpoint/2010/main" val="52037606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1">
            <a:extLst>
              <a:ext uri="{FF2B5EF4-FFF2-40B4-BE49-F238E27FC236}">
                <a16:creationId xmlns:a16="http://schemas.microsoft.com/office/drawing/2014/main" id="{430EA3B6-EDBB-AF58-0A56-4208BF59CFA7}"/>
              </a:ext>
            </a:extLst>
          </p:cNvPr>
          <p:cNvSpPr/>
          <p:nvPr/>
        </p:nvSpPr>
        <p:spPr>
          <a:xfrm>
            <a:off x="1372058" y="5063589"/>
            <a:ext cx="10216351" cy="958273"/>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solidFill>
                  <a:schemeClr val="bg1"/>
                </a:solidFill>
                <a:latin typeface="+mj-lt"/>
              </a:rPr>
              <a:t>Visualize heat anomalies, heat mitigation capacity, and heat vulnerability to support community outreach </a:t>
            </a:r>
            <a:endParaRPr lang="en-US" sz="2200">
              <a:solidFill>
                <a:schemeClr val="bg1"/>
              </a:solidFill>
              <a:latin typeface="Century Gothic"/>
            </a:endParaRPr>
          </a:p>
        </p:txBody>
      </p:sp>
      <p:sp>
        <p:nvSpPr>
          <p:cNvPr id="17" name="Rounded Rectangle 11">
            <a:extLst>
              <a:ext uri="{FF2B5EF4-FFF2-40B4-BE49-F238E27FC236}">
                <a16:creationId xmlns:a16="http://schemas.microsoft.com/office/drawing/2014/main" id="{DED42809-705C-AE35-920C-43B4429BA3AC}"/>
              </a:ext>
            </a:extLst>
          </p:cNvPr>
          <p:cNvSpPr/>
          <p:nvPr/>
        </p:nvSpPr>
        <p:spPr>
          <a:xfrm>
            <a:off x="1385310" y="3433571"/>
            <a:ext cx="10216351" cy="95827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solidFill>
                  <a:schemeClr val="bg1"/>
                </a:solidFill>
                <a:latin typeface="+mj-lt"/>
              </a:rPr>
              <a:t>Explore the relationship between vulnerable populations and </a:t>
            </a:r>
            <a:endParaRPr lang="en-US" sz="2200">
              <a:solidFill>
                <a:schemeClr val="bg1"/>
              </a:solidFill>
              <a:latin typeface="Garamond"/>
            </a:endParaRPr>
          </a:p>
          <a:p>
            <a:pPr algn="ctr"/>
            <a:r>
              <a:rPr lang="en-US" sz="2200">
                <a:solidFill>
                  <a:schemeClr val="bg1"/>
                </a:solidFill>
                <a:latin typeface="Century Gothic"/>
              </a:rPr>
              <a:t>severe heat </a:t>
            </a:r>
          </a:p>
        </p:txBody>
      </p:sp>
      <p:sp>
        <p:nvSpPr>
          <p:cNvPr id="16" name="Rounded Rectangle 11">
            <a:extLst>
              <a:ext uri="{FF2B5EF4-FFF2-40B4-BE49-F238E27FC236}">
                <a16:creationId xmlns:a16="http://schemas.microsoft.com/office/drawing/2014/main" id="{DFAB7052-A63B-CE49-F21B-B3FF26BC8001}"/>
              </a:ext>
            </a:extLst>
          </p:cNvPr>
          <p:cNvSpPr/>
          <p:nvPr/>
        </p:nvSpPr>
        <p:spPr>
          <a:xfrm>
            <a:off x="1385311" y="1830059"/>
            <a:ext cx="10216351" cy="958273"/>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solidFill>
                  <a:schemeClr val="bg1"/>
                </a:solidFill>
                <a:latin typeface="+mj-lt"/>
              </a:rPr>
              <a:t>       Assess land surface temperature variance across Sarasota County</a:t>
            </a:r>
            <a:endParaRPr lang="en-US" sz="2200">
              <a:solidFill>
                <a:schemeClr val="bg1"/>
              </a:solidFill>
            </a:endParaRPr>
          </a:p>
        </p:txBody>
      </p:sp>
      <p:sp>
        <p:nvSpPr>
          <p:cNvPr id="2" name="Title 1">
            <a:extLst>
              <a:ext uri="{FF2B5EF4-FFF2-40B4-BE49-F238E27FC236}">
                <a16:creationId xmlns:a16="http://schemas.microsoft.com/office/drawing/2014/main" id="{C77493B9-ACBE-B0B6-5166-33170AE34512}"/>
              </a:ext>
            </a:extLst>
          </p:cNvPr>
          <p:cNvSpPr>
            <a:spLocks noGrp="1"/>
          </p:cNvSpPr>
          <p:nvPr>
            <p:ph type="title"/>
          </p:nvPr>
        </p:nvSpPr>
        <p:spPr/>
        <p:txBody>
          <a:bodyPr/>
          <a:lstStyle/>
          <a:p>
            <a:r>
              <a:rPr lang="en-US"/>
              <a:t>Objectives</a:t>
            </a:r>
          </a:p>
        </p:txBody>
      </p:sp>
      <p:sp>
        <p:nvSpPr>
          <p:cNvPr id="13" name="Oval 12">
            <a:extLst>
              <a:ext uri="{FF2B5EF4-FFF2-40B4-BE49-F238E27FC236}">
                <a16:creationId xmlns:a16="http://schemas.microsoft.com/office/drawing/2014/main" id="{5B449C61-A730-83D7-81A9-8A13A647C5F5}"/>
              </a:ext>
            </a:extLst>
          </p:cNvPr>
          <p:cNvSpPr/>
          <p:nvPr/>
        </p:nvSpPr>
        <p:spPr>
          <a:xfrm>
            <a:off x="569842" y="3319669"/>
            <a:ext cx="1232451" cy="1179444"/>
          </a:xfrm>
          <a:prstGeom prst="ellipse">
            <a:avLst/>
          </a:prstGeom>
          <a:solidFill>
            <a:schemeClr val="bg1"/>
          </a:solid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733C98B-2C22-ECE2-1F08-8FE90B9C5A4B}"/>
              </a:ext>
            </a:extLst>
          </p:cNvPr>
          <p:cNvSpPr/>
          <p:nvPr/>
        </p:nvSpPr>
        <p:spPr>
          <a:xfrm>
            <a:off x="563216" y="4956312"/>
            <a:ext cx="1232451" cy="1179444"/>
          </a:xfrm>
          <a:prstGeom prst="ellipse">
            <a:avLst/>
          </a:prstGeom>
          <a:solidFill>
            <a:schemeClr val="bg1"/>
          </a:solidFill>
          <a:ln w="2857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87F012D-3186-DB67-75F1-A969F0772D50}"/>
              </a:ext>
            </a:extLst>
          </p:cNvPr>
          <p:cNvSpPr/>
          <p:nvPr/>
        </p:nvSpPr>
        <p:spPr>
          <a:xfrm>
            <a:off x="563217" y="1722782"/>
            <a:ext cx="1232451" cy="1179444"/>
          </a:xfrm>
          <a:prstGeom prst="ellipse">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FEFC92-E28E-6EE8-F9A3-5B206C133926}"/>
              </a:ext>
            </a:extLst>
          </p:cNvPr>
          <p:cNvSpPr txBox="1"/>
          <p:nvPr/>
        </p:nvSpPr>
        <p:spPr>
          <a:xfrm>
            <a:off x="897764" y="1877933"/>
            <a:ext cx="48883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0" b="1">
                <a:solidFill>
                  <a:srgbClr val="2F5496"/>
                </a:solidFill>
                <a:latin typeface="Century Gothic"/>
              </a:rPr>
              <a:t>1</a:t>
            </a:r>
          </a:p>
        </p:txBody>
      </p:sp>
      <p:sp>
        <p:nvSpPr>
          <p:cNvPr id="3" name="TextBox 2">
            <a:extLst>
              <a:ext uri="{FF2B5EF4-FFF2-40B4-BE49-F238E27FC236}">
                <a16:creationId xmlns:a16="http://schemas.microsoft.com/office/drawing/2014/main" id="{7636C7F6-7192-3662-46BB-2A8DCD359990}"/>
              </a:ext>
            </a:extLst>
          </p:cNvPr>
          <p:cNvSpPr txBox="1"/>
          <p:nvPr/>
        </p:nvSpPr>
        <p:spPr>
          <a:xfrm>
            <a:off x="897763" y="3478644"/>
            <a:ext cx="48883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0" b="1">
                <a:solidFill>
                  <a:srgbClr val="2F5496"/>
                </a:solidFill>
                <a:latin typeface="Century Gothic"/>
              </a:rPr>
              <a:t>2</a:t>
            </a:r>
          </a:p>
        </p:txBody>
      </p:sp>
      <p:sp>
        <p:nvSpPr>
          <p:cNvPr id="5" name="TextBox 4">
            <a:extLst>
              <a:ext uri="{FF2B5EF4-FFF2-40B4-BE49-F238E27FC236}">
                <a16:creationId xmlns:a16="http://schemas.microsoft.com/office/drawing/2014/main" id="{C6B96302-4897-2913-3BB1-69F82ED59A66}"/>
              </a:ext>
            </a:extLst>
          </p:cNvPr>
          <p:cNvSpPr txBox="1"/>
          <p:nvPr/>
        </p:nvSpPr>
        <p:spPr>
          <a:xfrm>
            <a:off x="897764" y="5110040"/>
            <a:ext cx="48883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0" b="1">
                <a:solidFill>
                  <a:srgbClr val="2F5496"/>
                </a:solidFill>
                <a:latin typeface="Century Gothic"/>
              </a:rPr>
              <a:t>3</a:t>
            </a:r>
          </a:p>
        </p:txBody>
      </p:sp>
    </p:spTree>
    <p:extLst>
      <p:ext uri="{BB962C8B-B14F-4D97-AF65-F5344CB8AC3E}">
        <p14:creationId xmlns:p14="http://schemas.microsoft.com/office/powerpoint/2010/main" val="261690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125ED9-FA7C-2367-698F-B9E688468B6A}"/>
              </a:ext>
            </a:extLst>
          </p:cNvPr>
          <p:cNvSpPr/>
          <p:nvPr/>
        </p:nvSpPr>
        <p:spPr>
          <a:xfrm>
            <a:off x="6804454" y="1393046"/>
            <a:ext cx="4515279" cy="4686478"/>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68E75BC-2AD1-9759-A3DF-BE38CCFC10FD}"/>
              </a:ext>
            </a:extLst>
          </p:cNvPr>
          <p:cNvSpPr/>
          <p:nvPr/>
        </p:nvSpPr>
        <p:spPr>
          <a:xfrm>
            <a:off x="813129" y="1393047"/>
            <a:ext cx="5842000" cy="4686477"/>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718C79B9-52CF-A3A4-6DFC-20EC2784544E}"/>
              </a:ext>
            </a:extLst>
          </p:cNvPr>
          <p:cNvSpPr>
            <a:spLocks noGrp="1"/>
          </p:cNvSpPr>
          <p:nvPr>
            <p:ph type="title"/>
          </p:nvPr>
        </p:nvSpPr>
        <p:spPr/>
        <p:txBody>
          <a:bodyPr/>
          <a:lstStyle/>
          <a:p>
            <a:r>
              <a:rPr lang="en-US"/>
              <a:t>Earth Observations</a:t>
            </a:r>
          </a:p>
        </p:txBody>
      </p:sp>
      <p:sp>
        <p:nvSpPr>
          <p:cNvPr id="8" name="TextBox 7">
            <a:extLst>
              <a:ext uri="{FF2B5EF4-FFF2-40B4-BE49-F238E27FC236}">
                <a16:creationId xmlns:a16="http://schemas.microsoft.com/office/drawing/2014/main" id="{032C75D1-92E8-78F0-9703-145FEC859C12}"/>
              </a:ext>
            </a:extLst>
          </p:cNvPr>
          <p:cNvSpPr txBox="1"/>
          <p:nvPr/>
        </p:nvSpPr>
        <p:spPr>
          <a:xfrm>
            <a:off x="1304313" y="3810512"/>
            <a:ext cx="17126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Landsat 8</a:t>
            </a:r>
          </a:p>
        </p:txBody>
      </p:sp>
      <p:sp>
        <p:nvSpPr>
          <p:cNvPr id="14" name="TextBox 13">
            <a:extLst>
              <a:ext uri="{FF2B5EF4-FFF2-40B4-BE49-F238E27FC236}">
                <a16:creationId xmlns:a16="http://schemas.microsoft.com/office/drawing/2014/main" id="{1D2071CD-C6CE-2812-5255-B7D8A051977B}"/>
              </a:ext>
            </a:extLst>
          </p:cNvPr>
          <p:cNvSpPr txBox="1"/>
          <p:nvPr/>
        </p:nvSpPr>
        <p:spPr>
          <a:xfrm>
            <a:off x="4165332" y="3793880"/>
            <a:ext cx="1698171"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Landsat 9</a:t>
            </a:r>
          </a:p>
        </p:txBody>
      </p:sp>
      <p:sp>
        <p:nvSpPr>
          <p:cNvPr id="17" name="TextBox 16">
            <a:extLst>
              <a:ext uri="{FF2B5EF4-FFF2-40B4-BE49-F238E27FC236}">
                <a16:creationId xmlns:a16="http://schemas.microsoft.com/office/drawing/2014/main" id="{740B7F3E-D787-83EB-124B-BA92D2F85E55}"/>
              </a:ext>
            </a:extLst>
          </p:cNvPr>
          <p:cNvSpPr txBox="1"/>
          <p:nvPr/>
        </p:nvSpPr>
        <p:spPr>
          <a:xfrm>
            <a:off x="8657974" y="3803839"/>
            <a:ext cx="808237"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ISS</a:t>
            </a:r>
          </a:p>
        </p:txBody>
      </p:sp>
      <p:sp>
        <p:nvSpPr>
          <p:cNvPr id="20" name="TextBox 19">
            <a:extLst>
              <a:ext uri="{FF2B5EF4-FFF2-40B4-BE49-F238E27FC236}">
                <a16:creationId xmlns:a16="http://schemas.microsoft.com/office/drawing/2014/main" id="{0417362C-A6AA-6023-D5A5-AD6ED0D0D546}"/>
              </a:ext>
            </a:extLst>
          </p:cNvPr>
          <p:cNvSpPr txBox="1"/>
          <p:nvPr/>
        </p:nvSpPr>
        <p:spPr>
          <a:xfrm>
            <a:off x="6817048" y="4212286"/>
            <a:ext cx="4502685"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err="1">
                <a:solidFill>
                  <a:schemeClr val="tx1">
                    <a:lumMod val="75000"/>
                    <a:lumOff val="25000"/>
                  </a:schemeClr>
                </a:solidFill>
                <a:latin typeface="Century Gothic"/>
                <a:ea typeface="+mn-lt"/>
                <a:cs typeface="+mn-lt"/>
              </a:rPr>
              <a:t>ECOsystem</a:t>
            </a:r>
            <a:r>
              <a:rPr lang="en-US" sz="1500" b="1">
                <a:solidFill>
                  <a:schemeClr val="tx1">
                    <a:lumMod val="75000"/>
                    <a:lumOff val="25000"/>
                  </a:schemeClr>
                </a:solidFill>
                <a:latin typeface="Century Gothic"/>
                <a:ea typeface="+mn-lt"/>
                <a:cs typeface="+mn-lt"/>
              </a:rPr>
              <a:t> Spaceborne Thermal Radiometer Experiment on Space Station</a:t>
            </a:r>
          </a:p>
          <a:p>
            <a:pPr algn="ctr"/>
            <a:r>
              <a:rPr lang="en-US" sz="1300" b="1">
                <a:solidFill>
                  <a:schemeClr val="tx1">
                    <a:lumMod val="75000"/>
                    <a:lumOff val="25000"/>
                  </a:schemeClr>
                </a:solidFill>
                <a:latin typeface="Century Gothic"/>
              </a:rPr>
              <a:t>E</a:t>
            </a:r>
            <a:r>
              <a:rPr lang="en-US" sz="1200" b="1">
                <a:solidFill>
                  <a:schemeClr val="tx1">
                    <a:lumMod val="75000"/>
                    <a:lumOff val="25000"/>
                  </a:schemeClr>
                </a:solidFill>
                <a:latin typeface="Century Gothic"/>
              </a:rPr>
              <a:t>COSTRESS </a:t>
            </a: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766023FC-EC88-D449-6E94-35D7CD6A852D}"/>
              </a:ext>
            </a:extLst>
          </p:cNvPr>
          <p:cNvSpPr txBox="1"/>
          <p:nvPr/>
        </p:nvSpPr>
        <p:spPr>
          <a:xfrm>
            <a:off x="2160655" y="5028163"/>
            <a:ext cx="31740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rPr>
              <a:t>Spatial resolution: 30 meters</a:t>
            </a:r>
            <a:endParaRPr lang="en-US" sz="2000"/>
          </a:p>
          <a:p>
            <a:pPr algn="ctr"/>
            <a:r>
              <a:rPr lang="en-US" sz="1600">
                <a:latin typeface="Century Gothic"/>
              </a:rPr>
              <a:t>Temporal revisitation: 16 days</a:t>
            </a:r>
          </a:p>
        </p:txBody>
      </p:sp>
      <p:sp>
        <p:nvSpPr>
          <p:cNvPr id="7" name="TextBox 6">
            <a:extLst>
              <a:ext uri="{FF2B5EF4-FFF2-40B4-BE49-F238E27FC236}">
                <a16:creationId xmlns:a16="http://schemas.microsoft.com/office/drawing/2014/main" id="{B6ABDDC6-EBE1-51AC-01D5-7B2C312FB1F8}"/>
              </a:ext>
            </a:extLst>
          </p:cNvPr>
          <p:cNvSpPr txBox="1"/>
          <p:nvPr/>
        </p:nvSpPr>
        <p:spPr>
          <a:xfrm>
            <a:off x="7485089" y="5093651"/>
            <a:ext cx="33606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rPr>
              <a:t>Spatial resolution: 70 meters</a:t>
            </a:r>
            <a:endParaRPr lang="en-US" sz="1600"/>
          </a:p>
          <a:p>
            <a:pPr algn="ctr"/>
            <a:r>
              <a:rPr lang="en-US" sz="1600">
                <a:latin typeface="Century Gothic"/>
              </a:rPr>
              <a:t>Temporal revisitation: 1-7 days</a:t>
            </a:r>
          </a:p>
        </p:txBody>
      </p:sp>
      <p:sp>
        <p:nvSpPr>
          <p:cNvPr id="9" name="TextBox 8">
            <a:extLst>
              <a:ext uri="{FF2B5EF4-FFF2-40B4-BE49-F238E27FC236}">
                <a16:creationId xmlns:a16="http://schemas.microsoft.com/office/drawing/2014/main" id="{74924A06-4CCC-3619-424A-9ACB35D39797}"/>
              </a:ext>
            </a:extLst>
          </p:cNvPr>
          <p:cNvSpPr txBox="1"/>
          <p:nvPr/>
        </p:nvSpPr>
        <p:spPr>
          <a:xfrm>
            <a:off x="872268" y="4414068"/>
            <a:ext cx="5643862"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404040"/>
                </a:solidFill>
                <a:latin typeface="Century Gothic"/>
              </a:rPr>
              <a:t>Operational Land Imager &amp; Thermal Infrared Sensors</a:t>
            </a:r>
          </a:p>
          <a:p>
            <a:pPr algn="ctr"/>
            <a:r>
              <a:rPr lang="en-US" sz="1300" b="1">
                <a:solidFill>
                  <a:srgbClr val="404040"/>
                </a:solidFill>
                <a:latin typeface="Century Gothic"/>
              </a:rPr>
              <a:t>OLI - TIRS</a:t>
            </a:r>
            <a:endParaRPr lang="en-US"/>
          </a:p>
        </p:txBody>
      </p:sp>
      <p:sp>
        <p:nvSpPr>
          <p:cNvPr id="6" name="TextBox 5">
            <a:extLst>
              <a:ext uri="{FF2B5EF4-FFF2-40B4-BE49-F238E27FC236}">
                <a16:creationId xmlns:a16="http://schemas.microsoft.com/office/drawing/2014/main" id="{6ECF3B39-9F53-4343-D680-23E3AAA4509F}"/>
              </a:ext>
            </a:extLst>
          </p:cNvPr>
          <p:cNvSpPr txBox="1"/>
          <p:nvPr/>
        </p:nvSpPr>
        <p:spPr>
          <a:xfrm>
            <a:off x="6345111" y="6546978"/>
            <a:ext cx="58468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a:rPr>
              <a:t>Image credit: NASA</a:t>
            </a:r>
            <a:endParaRPr lang="en-US" sz="1400">
              <a:solidFill>
                <a:srgbClr val="000000"/>
              </a:solidFill>
              <a:latin typeface="Century Gothic"/>
            </a:endParaRPr>
          </a:p>
        </p:txBody>
      </p:sp>
      <p:pic>
        <p:nvPicPr>
          <p:cNvPr id="11" name="Picture 10" descr="A close-up of a satellite&#10;&#10;Description automatically generated">
            <a:extLst>
              <a:ext uri="{FF2B5EF4-FFF2-40B4-BE49-F238E27FC236}">
                <a16:creationId xmlns:a16="http://schemas.microsoft.com/office/drawing/2014/main" id="{C415B2FF-A67A-DAC5-5FF8-3056CE4C593D}"/>
              </a:ext>
            </a:extLst>
          </p:cNvPr>
          <p:cNvPicPr>
            <a:picLocks noChangeAspect="1"/>
          </p:cNvPicPr>
          <p:nvPr/>
        </p:nvPicPr>
        <p:blipFill>
          <a:blip r:embed="rId3"/>
          <a:stretch>
            <a:fillRect/>
          </a:stretch>
        </p:blipFill>
        <p:spPr>
          <a:xfrm rot="-1620000">
            <a:off x="3404144" y="2295748"/>
            <a:ext cx="3223847" cy="948397"/>
          </a:xfrm>
          <a:prstGeom prst="rect">
            <a:avLst/>
          </a:prstGeom>
        </p:spPr>
      </p:pic>
      <p:pic>
        <p:nvPicPr>
          <p:cNvPr id="21" name="Content Placeholder 20" descr="A satellite in space with solar panels&#10;&#10;Description automatically generated">
            <a:extLst>
              <a:ext uri="{FF2B5EF4-FFF2-40B4-BE49-F238E27FC236}">
                <a16:creationId xmlns:a16="http://schemas.microsoft.com/office/drawing/2014/main" id="{BE36711C-E73A-B858-FBBD-90800337745D}"/>
              </a:ext>
            </a:extLst>
          </p:cNvPr>
          <p:cNvPicPr>
            <a:picLocks noGrp="1" noChangeAspect="1"/>
          </p:cNvPicPr>
          <p:nvPr>
            <p:ph sz="quarter" idx="10"/>
          </p:nvPr>
        </p:nvPicPr>
        <p:blipFill>
          <a:blip r:embed="rId4"/>
          <a:stretch>
            <a:fillRect/>
          </a:stretch>
        </p:blipFill>
        <p:spPr>
          <a:xfrm>
            <a:off x="756937" y="1977101"/>
            <a:ext cx="2857500" cy="1600200"/>
          </a:xfrm>
        </p:spPr>
      </p:pic>
      <p:sp>
        <p:nvSpPr>
          <p:cNvPr id="4" name="Rectangle: Rounded Corners 3">
            <a:extLst>
              <a:ext uri="{FF2B5EF4-FFF2-40B4-BE49-F238E27FC236}">
                <a16:creationId xmlns:a16="http://schemas.microsoft.com/office/drawing/2014/main" id="{98A79E00-373B-705D-C56E-39AF5B44C835}"/>
              </a:ext>
            </a:extLst>
          </p:cNvPr>
          <p:cNvSpPr/>
          <p:nvPr/>
        </p:nvSpPr>
        <p:spPr>
          <a:xfrm>
            <a:off x="972066" y="5881057"/>
            <a:ext cx="5544064" cy="584775"/>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mj-lt"/>
              </a:rPr>
              <a:t>Daytime LST, Albedo, Provisional Evapotranspiration</a:t>
            </a:r>
          </a:p>
        </p:txBody>
      </p:sp>
      <p:sp>
        <p:nvSpPr>
          <p:cNvPr id="12" name="Rectangle: Rounded Corners 11">
            <a:extLst>
              <a:ext uri="{FF2B5EF4-FFF2-40B4-BE49-F238E27FC236}">
                <a16:creationId xmlns:a16="http://schemas.microsoft.com/office/drawing/2014/main" id="{ADBF4F4E-B385-E48F-3F31-39C3A0E143B0}"/>
              </a:ext>
            </a:extLst>
          </p:cNvPr>
          <p:cNvSpPr/>
          <p:nvPr/>
        </p:nvSpPr>
        <p:spPr>
          <a:xfrm>
            <a:off x="6948617" y="5862478"/>
            <a:ext cx="4180702" cy="584775"/>
          </a:xfrm>
          <a:prstGeom prst="roundRect">
            <a:avLst/>
          </a:prstGeom>
          <a:solidFill>
            <a:srgbClr val="7D1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mj-lt"/>
              </a:rPr>
              <a:t>Nighttime LST</a:t>
            </a:r>
          </a:p>
        </p:txBody>
      </p:sp>
      <p:pic>
        <p:nvPicPr>
          <p:cNvPr id="16" name="Picture 15" descr="A satellite with solar panels&#10;&#10;Description automatically generated">
            <a:extLst>
              <a:ext uri="{FF2B5EF4-FFF2-40B4-BE49-F238E27FC236}">
                <a16:creationId xmlns:a16="http://schemas.microsoft.com/office/drawing/2014/main" id="{36646F52-FA3B-4B3B-EEF4-934B3D856E92}"/>
              </a:ext>
            </a:extLst>
          </p:cNvPr>
          <p:cNvPicPr>
            <a:picLocks noChangeAspect="1"/>
          </p:cNvPicPr>
          <p:nvPr/>
        </p:nvPicPr>
        <p:blipFill>
          <a:blip r:embed="rId5"/>
          <a:stretch>
            <a:fillRect/>
          </a:stretch>
        </p:blipFill>
        <p:spPr>
          <a:xfrm>
            <a:off x="6977653" y="1715243"/>
            <a:ext cx="4118579" cy="2142820"/>
          </a:xfrm>
          <a:prstGeom prst="rect">
            <a:avLst/>
          </a:prstGeom>
        </p:spPr>
      </p:pic>
    </p:spTree>
    <p:extLst>
      <p:ext uri="{BB962C8B-B14F-4D97-AF65-F5344CB8AC3E}">
        <p14:creationId xmlns:p14="http://schemas.microsoft.com/office/powerpoint/2010/main" val="939519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a:extLst>
              <a:ext uri="{FF2B5EF4-FFF2-40B4-BE49-F238E27FC236}">
                <a16:creationId xmlns:a16="http://schemas.microsoft.com/office/drawing/2014/main" id="{674CAD46-D09E-B741-493F-7C3E17233CBB}"/>
              </a:ext>
            </a:extLst>
          </p:cNvPr>
          <p:cNvCxnSpPr>
            <a:cxnSpLocks/>
          </p:cNvCxnSpPr>
          <p:nvPr/>
        </p:nvCxnSpPr>
        <p:spPr>
          <a:xfrm>
            <a:off x="8109814" y="3751138"/>
            <a:ext cx="2065" cy="178667"/>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44">
            <a:extLst>
              <a:ext uri="{FF2B5EF4-FFF2-40B4-BE49-F238E27FC236}">
                <a16:creationId xmlns:a16="http://schemas.microsoft.com/office/drawing/2014/main" id="{EED416C9-88C5-3EAE-312B-05AB64A194D4}"/>
              </a:ext>
            </a:extLst>
          </p:cNvPr>
          <p:cNvCxnSpPr>
            <a:cxnSpLocks/>
          </p:cNvCxnSpPr>
          <p:nvPr/>
        </p:nvCxnSpPr>
        <p:spPr>
          <a:xfrm>
            <a:off x="8932759" y="5508611"/>
            <a:ext cx="801095" cy="504144"/>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533B514-E8E7-155E-EC81-6BC0B5450EC2}"/>
              </a:ext>
            </a:extLst>
          </p:cNvPr>
          <p:cNvSpPr/>
          <p:nvPr/>
        </p:nvSpPr>
        <p:spPr>
          <a:xfrm>
            <a:off x="8749454" y="5476443"/>
            <a:ext cx="612913" cy="16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C7A72871-C271-ED3B-2ECF-7A65052C6D52}"/>
              </a:ext>
            </a:extLst>
          </p:cNvPr>
          <p:cNvCxnSpPr>
            <a:cxnSpLocks/>
          </p:cNvCxnSpPr>
          <p:nvPr/>
        </p:nvCxnSpPr>
        <p:spPr>
          <a:xfrm>
            <a:off x="4350550" y="5420818"/>
            <a:ext cx="528398"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761302-7A10-B31B-0D45-477156FD9652}"/>
              </a:ext>
            </a:extLst>
          </p:cNvPr>
          <p:cNvSpPr>
            <a:spLocks noGrp="1"/>
          </p:cNvSpPr>
          <p:nvPr>
            <p:ph type="title"/>
          </p:nvPr>
        </p:nvSpPr>
        <p:spPr/>
        <p:txBody>
          <a:bodyPr/>
          <a:lstStyle/>
          <a:p>
            <a:r>
              <a:rPr lang="en-US"/>
              <a:t>Methodology</a:t>
            </a:r>
          </a:p>
        </p:txBody>
      </p:sp>
      <p:sp>
        <p:nvSpPr>
          <p:cNvPr id="5" name="Rounded Rectangle 11">
            <a:extLst>
              <a:ext uri="{FF2B5EF4-FFF2-40B4-BE49-F238E27FC236}">
                <a16:creationId xmlns:a16="http://schemas.microsoft.com/office/drawing/2014/main" id="{3CC71F49-9F3B-6D9C-29F7-C13BEFCA3D36}"/>
              </a:ext>
            </a:extLst>
          </p:cNvPr>
          <p:cNvSpPr/>
          <p:nvPr/>
        </p:nvSpPr>
        <p:spPr>
          <a:xfrm>
            <a:off x="716078" y="1426715"/>
            <a:ext cx="3704421" cy="770964"/>
          </a:xfrm>
          <a:prstGeom prst="roundRect">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mj-lt"/>
              </a:rPr>
              <a:t>Raw Data</a:t>
            </a:r>
          </a:p>
        </p:txBody>
      </p:sp>
      <p:sp>
        <p:nvSpPr>
          <p:cNvPr id="6" name="Rounded Rectangle 11">
            <a:extLst>
              <a:ext uri="{FF2B5EF4-FFF2-40B4-BE49-F238E27FC236}">
                <a16:creationId xmlns:a16="http://schemas.microsoft.com/office/drawing/2014/main" id="{1C27CC86-B722-529A-568A-09111BEFB0AA}"/>
              </a:ext>
            </a:extLst>
          </p:cNvPr>
          <p:cNvSpPr/>
          <p:nvPr/>
        </p:nvSpPr>
        <p:spPr>
          <a:xfrm>
            <a:off x="4771555" y="1426715"/>
            <a:ext cx="1945174" cy="770964"/>
          </a:xfrm>
          <a:prstGeom prst="round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mj-lt"/>
              </a:rPr>
              <a:t>Processing</a:t>
            </a:r>
          </a:p>
        </p:txBody>
      </p:sp>
      <p:sp>
        <p:nvSpPr>
          <p:cNvPr id="7" name="Rounded Rectangle 11">
            <a:extLst>
              <a:ext uri="{FF2B5EF4-FFF2-40B4-BE49-F238E27FC236}">
                <a16:creationId xmlns:a16="http://schemas.microsoft.com/office/drawing/2014/main" id="{1BA2CF32-6378-0AD1-8812-64D37BD048B4}"/>
              </a:ext>
            </a:extLst>
          </p:cNvPr>
          <p:cNvSpPr/>
          <p:nvPr/>
        </p:nvSpPr>
        <p:spPr>
          <a:xfrm>
            <a:off x="7129152" y="1426715"/>
            <a:ext cx="1945174" cy="770964"/>
          </a:xfrm>
          <a:prstGeom prst="round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mj-lt"/>
              </a:rPr>
              <a:t>Analysis</a:t>
            </a:r>
          </a:p>
        </p:txBody>
      </p:sp>
      <p:sp>
        <p:nvSpPr>
          <p:cNvPr id="8" name="Rounded Rectangle 11">
            <a:extLst>
              <a:ext uri="{FF2B5EF4-FFF2-40B4-BE49-F238E27FC236}">
                <a16:creationId xmlns:a16="http://schemas.microsoft.com/office/drawing/2014/main" id="{56F0634A-3B85-7EBF-30A3-172841AE7D47}"/>
              </a:ext>
            </a:extLst>
          </p:cNvPr>
          <p:cNvSpPr/>
          <p:nvPr/>
        </p:nvSpPr>
        <p:spPr>
          <a:xfrm>
            <a:off x="9609486" y="1426714"/>
            <a:ext cx="1945174" cy="770964"/>
          </a:xfrm>
          <a:prstGeom prst="round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mj-lt"/>
              </a:rPr>
              <a:t>End Products</a:t>
            </a:r>
            <a:endParaRPr lang="en-US"/>
          </a:p>
        </p:txBody>
      </p:sp>
      <p:sp>
        <p:nvSpPr>
          <p:cNvPr id="9" name="Rounded Rectangle 11">
            <a:extLst>
              <a:ext uri="{FF2B5EF4-FFF2-40B4-BE49-F238E27FC236}">
                <a16:creationId xmlns:a16="http://schemas.microsoft.com/office/drawing/2014/main" id="{75CDD72E-6B84-5B76-CA31-11979605F1EA}"/>
              </a:ext>
            </a:extLst>
          </p:cNvPr>
          <p:cNvSpPr/>
          <p:nvPr/>
        </p:nvSpPr>
        <p:spPr>
          <a:xfrm>
            <a:off x="716077" y="2464875"/>
            <a:ext cx="3704421" cy="1512507"/>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latin typeface="+mj-lt"/>
            </a:endParaRPr>
          </a:p>
        </p:txBody>
      </p:sp>
      <p:sp>
        <p:nvSpPr>
          <p:cNvPr id="10" name="Rounded Rectangle 11">
            <a:extLst>
              <a:ext uri="{FF2B5EF4-FFF2-40B4-BE49-F238E27FC236}">
                <a16:creationId xmlns:a16="http://schemas.microsoft.com/office/drawing/2014/main" id="{46E87DD3-058B-BB1E-9A80-86C2663E7DC5}"/>
              </a:ext>
            </a:extLst>
          </p:cNvPr>
          <p:cNvSpPr/>
          <p:nvPr/>
        </p:nvSpPr>
        <p:spPr>
          <a:xfrm>
            <a:off x="716076" y="4101383"/>
            <a:ext cx="3658395" cy="236656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latin typeface="+mj-lt"/>
            </a:endParaRPr>
          </a:p>
        </p:txBody>
      </p:sp>
      <p:sp>
        <p:nvSpPr>
          <p:cNvPr id="11" name="Rounded Rectangle 11">
            <a:extLst>
              <a:ext uri="{FF2B5EF4-FFF2-40B4-BE49-F238E27FC236}">
                <a16:creationId xmlns:a16="http://schemas.microsoft.com/office/drawing/2014/main" id="{D69CFCF6-FED2-7F22-220E-E0B9987A5965}"/>
              </a:ext>
            </a:extLst>
          </p:cNvPr>
          <p:cNvSpPr/>
          <p:nvPr/>
        </p:nvSpPr>
        <p:spPr>
          <a:xfrm>
            <a:off x="716076" y="2393277"/>
            <a:ext cx="3709535" cy="540830"/>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mj-lt"/>
              </a:rPr>
              <a:t>Earth Observations</a:t>
            </a:r>
            <a:endParaRPr lang="en-US">
              <a:solidFill>
                <a:schemeClr val="tx1"/>
              </a:solidFill>
            </a:endParaRPr>
          </a:p>
        </p:txBody>
      </p:sp>
      <p:sp>
        <p:nvSpPr>
          <p:cNvPr id="12" name="Rounded Rectangle 11">
            <a:extLst>
              <a:ext uri="{FF2B5EF4-FFF2-40B4-BE49-F238E27FC236}">
                <a16:creationId xmlns:a16="http://schemas.microsoft.com/office/drawing/2014/main" id="{E15B4CE5-86AC-8DA5-4814-DE8094C29034}"/>
              </a:ext>
            </a:extLst>
          </p:cNvPr>
          <p:cNvSpPr/>
          <p:nvPr/>
        </p:nvSpPr>
        <p:spPr>
          <a:xfrm>
            <a:off x="716076" y="4101383"/>
            <a:ext cx="3653280" cy="653340"/>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mj-lt"/>
              </a:rPr>
              <a:t>Socioeconomic and Environmental Variables </a:t>
            </a:r>
          </a:p>
        </p:txBody>
      </p:sp>
      <p:sp>
        <p:nvSpPr>
          <p:cNvPr id="13" name="Rounded Rectangle 11">
            <a:extLst>
              <a:ext uri="{FF2B5EF4-FFF2-40B4-BE49-F238E27FC236}">
                <a16:creationId xmlns:a16="http://schemas.microsoft.com/office/drawing/2014/main" id="{821AB6C3-8AC6-501D-141C-5691C89978FB}"/>
              </a:ext>
            </a:extLst>
          </p:cNvPr>
          <p:cNvSpPr/>
          <p:nvPr/>
        </p:nvSpPr>
        <p:spPr>
          <a:xfrm>
            <a:off x="2659432" y="3052995"/>
            <a:ext cx="1162719" cy="336267"/>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ECOSTRESS</a:t>
            </a:r>
            <a:endParaRPr lang="en-US" sz="1400">
              <a:solidFill>
                <a:schemeClr val="tx1"/>
              </a:solidFill>
            </a:endParaRPr>
          </a:p>
        </p:txBody>
      </p:sp>
      <p:sp>
        <p:nvSpPr>
          <p:cNvPr id="14" name="Rounded Rectangle 11">
            <a:extLst>
              <a:ext uri="{FF2B5EF4-FFF2-40B4-BE49-F238E27FC236}">
                <a16:creationId xmlns:a16="http://schemas.microsoft.com/office/drawing/2014/main" id="{476ED06D-8DAA-3711-97DC-B39BD7F38233}"/>
              </a:ext>
            </a:extLst>
          </p:cNvPr>
          <p:cNvSpPr/>
          <p:nvPr/>
        </p:nvSpPr>
        <p:spPr>
          <a:xfrm>
            <a:off x="2107109" y="3503034"/>
            <a:ext cx="1065552" cy="320925"/>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Landsat 8</a:t>
            </a:r>
            <a:endParaRPr lang="en-US" sz="1400">
              <a:solidFill>
                <a:schemeClr val="tx1"/>
              </a:solidFill>
            </a:endParaRPr>
          </a:p>
        </p:txBody>
      </p:sp>
      <p:sp>
        <p:nvSpPr>
          <p:cNvPr id="16" name="Rounded Rectangle 11">
            <a:extLst>
              <a:ext uri="{FF2B5EF4-FFF2-40B4-BE49-F238E27FC236}">
                <a16:creationId xmlns:a16="http://schemas.microsoft.com/office/drawing/2014/main" id="{01323C4B-E931-64D9-B2DE-B8F4F6B867F7}"/>
              </a:ext>
            </a:extLst>
          </p:cNvPr>
          <p:cNvSpPr/>
          <p:nvPr/>
        </p:nvSpPr>
        <p:spPr>
          <a:xfrm>
            <a:off x="797901" y="3032537"/>
            <a:ext cx="1198518" cy="837448"/>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entury Gothic"/>
              </a:rPr>
              <a:t>Jun-Aug</a:t>
            </a:r>
          </a:p>
          <a:p>
            <a:pPr algn="ctr"/>
            <a:r>
              <a:rPr lang="en-US" sz="1600">
                <a:solidFill>
                  <a:schemeClr val="tx1"/>
                </a:solidFill>
                <a:latin typeface="Century Gothic"/>
              </a:rPr>
              <a:t>2019-23</a:t>
            </a:r>
          </a:p>
        </p:txBody>
      </p:sp>
      <p:sp>
        <p:nvSpPr>
          <p:cNvPr id="17" name="Rounded Rectangle 11">
            <a:extLst>
              <a:ext uri="{FF2B5EF4-FFF2-40B4-BE49-F238E27FC236}">
                <a16:creationId xmlns:a16="http://schemas.microsoft.com/office/drawing/2014/main" id="{883447F8-6B3F-F413-CB29-6A11F733AF95}"/>
              </a:ext>
            </a:extLst>
          </p:cNvPr>
          <p:cNvSpPr/>
          <p:nvPr/>
        </p:nvSpPr>
        <p:spPr>
          <a:xfrm>
            <a:off x="3242437" y="3503032"/>
            <a:ext cx="1065552" cy="320925"/>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Landsat 9</a:t>
            </a:r>
            <a:endParaRPr lang="en-US" sz="1400">
              <a:solidFill>
                <a:schemeClr val="tx1"/>
              </a:solidFill>
            </a:endParaRPr>
          </a:p>
        </p:txBody>
      </p:sp>
      <p:sp>
        <p:nvSpPr>
          <p:cNvPr id="18" name="Rounded Rectangle 11">
            <a:extLst>
              <a:ext uri="{FF2B5EF4-FFF2-40B4-BE49-F238E27FC236}">
                <a16:creationId xmlns:a16="http://schemas.microsoft.com/office/drawing/2014/main" id="{4A4518F9-3B23-5F2B-EC37-E62A4C5CCECA}"/>
              </a:ext>
            </a:extLst>
          </p:cNvPr>
          <p:cNvSpPr/>
          <p:nvPr/>
        </p:nvSpPr>
        <p:spPr>
          <a:xfrm>
            <a:off x="3247554" y="4842926"/>
            <a:ext cx="958156" cy="310697"/>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Age</a:t>
            </a:r>
            <a:endParaRPr lang="en-US" sz="1400">
              <a:solidFill>
                <a:schemeClr val="tx1"/>
              </a:solidFill>
            </a:endParaRPr>
          </a:p>
        </p:txBody>
      </p:sp>
      <p:sp>
        <p:nvSpPr>
          <p:cNvPr id="19" name="Rounded Rectangle 11">
            <a:extLst>
              <a:ext uri="{FF2B5EF4-FFF2-40B4-BE49-F238E27FC236}">
                <a16:creationId xmlns:a16="http://schemas.microsoft.com/office/drawing/2014/main" id="{32CD87DA-D323-8C2B-8AFD-D93E3FEDB9E6}"/>
              </a:ext>
            </a:extLst>
          </p:cNvPr>
          <p:cNvSpPr/>
          <p:nvPr/>
        </p:nvSpPr>
        <p:spPr>
          <a:xfrm>
            <a:off x="2183819" y="4842924"/>
            <a:ext cx="958156" cy="310697"/>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Race</a:t>
            </a:r>
            <a:endParaRPr lang="en-US"/>
          </a:p>
        </p:txBody>
      </p:sp>
      <p:sp>
        <p:nvSpPr>
          <p:cNvPr id="20" name="Rounded Rectangle 11">
            <a:extLst>
              <a:ext uri="{FF2B5EF4-FFF2-40B4-BE49-F238E27FC236}">
                <a16:creationId xmlns:a16="http://schemas.microsoft.com/office/drawing/2014/main" id="{150BCB23-94A8-6F61-E93A-0957E7F326B9}"/>
              </a:ext>
            </a:extLst>
          </p:cNvPr>
          <p:cNvSpPr/>
          <p:nvPr/>
        </p:nvSpPr>
        <p:spPr>
          <a:xfrm>
            <a:off x="3242438" y="5272510"/>
            <a:ext cx="968385" cy="464119"/>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Income Level</a:t>
            </a:r>
            <a:endParaRPr lang="en-US">
              <a:solidFill>
                <a:schemeClr val="tx1"/>
              </a:solidFill>
            </a:endParaRPr>
          </a:p>
        </p:txBody>
      </p:sp>
      <p:sp>
        <p:nvSpPr>
          <p:cNvPr id="21" name="Rounded Rectangle 11">
            <a:extLst>
              <a:ext uri="{FF2B5EF4-FFF2-40B4-BE49-F238E27FC236}">
                <a16:creationId xmlns:a16="http://schemas.microsoft.com/office/drawing/2014/main" id="{D5E17314-94E2-5F44-35A8-F35D7CE4C2EC}"/>
              </a:ext>
            </a:extLst>
          </p:cNvPr>
          <p:cNvSpPr/>
          <p:nvPr/>
        </p:nvSpPr>
        <p:spPr>
          <a:xfrm>
            <a:off x="900183" y="4842925"/>
            <a:ext cx="1162721" cy="474347"/>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Population Density</a:t>
            </a:r>
            <a:endParaRPr lang="en-US">
              <a:solidFill>
                <a:schemeClr val="tx1"/>
              </a:solidFill>
            </a:endParaRPr>
          </a:p>
        </p:txBody>
      </p:sp>
      <p:sp>
        <p:nvSpPr>
          <p:cNvPr id="22" name="Rounded Rectangle 11">
            <a:extLst>
              <a:ext uri="{FF2B5EF4-FFF2-40B4-BE49-F238E27FC236}">
                <a16:creationId xmlns:a16="http://schemas.microsoft.com/office/drawing/2014/main" id="{B05C5BB7-4AED-D3FB-04D2-01415008485A}"/>
              </a:ext>
            </a:extLst>
          </p:cNvPr>
          <p:cNvSpPr/>
          <p:nvPr/>
        </p:nvSpPr>
        <p:spPr>
          <a:xfrm>
            <a:off x="900182" y="5420818"/>
            <a:ext cx="1162721" cy="903930"/>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Average Ground Measured Temp</a:t>
            </a:r>
          </a:p>
        </p:txBody>
      </p:sp>
      <p:sp>
        <p:nvSpPr>
          <p:cNvPr id="23" name="Rounded Rectangle 11">
            <a:extLst>
              <a:ext uri="{FF2B5EF4-FFF2-40B4-BE49-F238E27FC236}">
                <a16:creationId xmlns:a16="http://schemas.microsoft.com/office/drawing/2014/main" id="{D5C1DFB8-48DE-B214-B3FB-99B039BA1271}"/>
              </a:ext>
            </a:extLst>
          </p:cNvPr>
          <p:cNvSpPr/>
          <p:nvPr/>
        </p:nvSpPr>
        <p:spPr>
          <a:xfrm>
            <a:off x="2168478" y="5850402"/>
            <a:ext cx="1132037" cy="474347"/>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Insurance Coverage</a:t>
            </a:r>
          </a:p>
        </p:txBody>
      </p:sp>
      <p:sp>
        <p:nvSpPr>
          <p:cNvPr id="24" name="Rounded Rectangle 11">
            <a:extLst>
              <a:ext uri="{FF2B5EF4-FFF2-40B4-BE49-F238E27FC236}">
                <a16:creationId xmlns:a16="http://schemas.microsoft.com/office/drawing/2014/main" id="{353ABB49-D0BD-6EB9-812E-F08B9248FE30}"/>
              </a:ext>
            </a:extLst>
          </p:cNvPr>
          <p:cNvSpPr/>
          <p:nvPr/>
        </p:nvSpPr>
        <p:spPr>
          <a:xfrm>
            <a:off x="2173591" y="5262280"/>
            <a:ext cx="958157" cy="474347"/>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Census Tracts</a:t>
            </a:r>
          </a:p>
        </p:txBody>
      </p:sp>
      <p:sp>
        <p:nvSpPr>
          <p:cNvPr id="25" name="Rounded Rectangle 11">
            <a:extLst>
              <a:ext uri="{FF2B5EF4-FFF2-40B4-BE49-F238E27FC236}">
                <a16:creationId xmlns:a16="http://schemas.microsoft.com/office/drawing/2014/main" id="{388408E4-A143-2BC7-BE00-9E0DAFDDF5D4}"/>
              </a:ext>
            </a:extLst>
          </p:cNvPr>
          <p:cNvSpPr/>
          <p:nvPr/>
        </p:nvSpPr>
        <p:spPr>
          <a:xfrm>
            <a:off x="3421429" y="5845287"/>
            <a:ext cx="779165" cy="479461"/>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Land Cover</a:t>
            </a:r>
          </a:p>
        </p:txBody>
      </p:sp>
      <p:sp>
        <p:nvSpPr>
          <p:cNvPr id="27" name="Rounded Rectangle 11">
            <a:extLst>
              <a:ext uri="{FF2B5EF4-FFF2-40B4-BE49-F238E27FC236}">
                <a16:creationId xmlns:a16="http://schemas.microsoft.com/office/drawing/2014/main" id="{A53049B9-57EA-5CFD-76C1-2419E9C0869D}"/>
              </a:ext>
            </a:extLst>
          </p:cNvPr>
          <p:cNvSpPr/>
          <p:nvPr/>
        </p:nvSpPr>
        <p:spPr>
          <a:xfrm>
            <a:off x="4878949" y="2822861"/>
            <a:ext cx="1745723" cy="412978"/>
          </a:xfrm>
          <a:prstGeom prst="round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entury Gothic"/>
              </a:rPr>
              <a:t>Nighttime LST</a:t>
            </a:r>
          </a:p>
        </p:txBody>
      </p:sp>
      <p:sp>
        <p:nvSpPr>
          <p:cNvPr id="30" name="Rounded Rectangle 11">
            <a:extLst>
              <a:ext uri="{FF2B5EF4-FFF2-40B4-BE49-F238E27FC236}">
                <a16:creationId xmlns:a16="http://schemas.microsoft.com/office/drawing/2014/main" id="{063689A2-29E3-9007-4D52-B88CC71193CD}"/>
              </a:ext>
            </a:extLst>
          </p:cNvPr>
          <p:cNvSpPr/>
          <p:nvPr/>
        </p:nvSpPr>
        <p:spPr>
          <a:xfrm>
            <a:off x="4878948" y="3453513"/>
            <a:ext cx="1745723" cy="412978"/>
          </a:xfrm>
          <a:prstGeom prst="round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entury Gothic"/>
              </a:rPr>
              <a:t>Daytime LST</a:t>
            </a:r>
          </a:p>
        </p:txBody>
      </p:sp>
      <p:sp>
        <p:nvSpPr>
          <p:cNvPr id="33" name="Rounded Rectangle 11">
            <a:extLst>
              <a:ext uri="{FF2B5EF4-FFF2-40B4-BE49-F238E27FC236}">
                <a16:creationId xmlns:a16="http://schemas.microsoft.com/office/drawing/2014/main" id="{6BF5A91A-AF4E-6BCA-59CA-5AB8B985E3EA}"/>
              </a:ext>
            </a:extLst>
          </p:cNvPr>
          <p:cNvSpPr/>
          <p:nvPr/>
        </p:nvSpPr>
        <p:spPr>
          <a:xfrm>
            <a:off x="7134264" y="2337021"/>
            <a:ext cx="1940058" cy="852789"/>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00">
                <a:solidFill>
                  <a:schemeClr val="tx1"/>
                </a:solidFill>
                <a:latin typeface="Century Gothic"/>
              </a:rPr>
              <a:t>Find day LST for Sarasota and reference area, subtract for UHI</a:t>
            </a:r>
            <a:endParaRPr lang="en-US" sz="1300">
              <a:solidFill>
                <a:schemeClr val="tx1"/>
              </a:solidFill>
            </a:endParaRPr>
          </a:p>
        </p:txBody>
      </p:sp>
      <p:sp>
        <p:nvSpPr>
          <p:cNvPr id="34" name="Rounded Rectangle 11">
            <a:extLst>
              <a:ext uri="{FF2B5EF4-FFF2-40B4-BE49-F238E27FC236}">
                <a16:creationId xmlns:a16="http://schemas.microsoft.com/office/drawing/2014/main" id="{C51004E0-E10E-E6B1-F2F4-7A04B5DF7CEA}"/>
              </a:ext>
            </a:extLst>
          </p:cNvPr>
          <p:cNvSpPr/>
          <p:nvPr/>
        </p:nvSpPr>
        <p:spPr>
          <a:xfrm>
            <a:off x="7425767" y="3288242"/>
            <a:ext cx="1357052" cy="479461"/>
          </a:xfrm>
          <a:prstGeom prst="round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UHI Factor of Difference</a:t>
            </a:r>
          </a:p>
        </p:txBody>
      </p:sp>
      <p:cxnSp>
        <p:nvCxnSpPr>
          <p:cNvPr id="4" name="Elbow Connector 3">
            <a:extLst>
              <a:ext uri="{FF2B5EF4-FFF2-40B4-BE49-F238E27FC236}">
                <a16:creationId xmlns:a16="http://schemas.microsoft.com/office/drawing/2014/main" id="{9804C974-D1F1-430F-452D-88BFCB9A0018}"/>
              </a:ext>
            </a:extLst>
          </p:cNvPr>
          <p:cNvCxnSpPr>
            <a:cxnSpLocks/>
          </p:cNvCxnSpPr>
          <p:nvPr/>
        </p:nvCxnSpPr>
        <p:spPr>
          <a:xfrm flipV="1">
            <a:off x="3822151" y="3029349"/>
            <a:ext cx="1056798" cy="191779"/>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5B7AAA1B-9097-DC04-3DF2-2C0A8ECF481F}"/>
              </a:ext>
            </a:extLst>
          </p:cNvPr>
          <p:cNvCxnSpPr>
            <a:cxnSpLocks/>
          </p:cNvCxnSpPr>
          <p:nvPr/>
        </p:nvCxnSpPr>
        <p:spPr>
          <a:xfrm flipV="1">
            <a:off x="4307989" y="3660002"/>
            <a:ext cx="570959" cy="3494"/>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D0B9BFE1-9407-D715-31DC-A11ECD499299}"/>
              </a:ext>
            </a:extLst>
          </p:cNvPr>
          <p:cNvCxnSpPr>
            <a:cxnSpLocks/>
          </p:cNvCxnSpPr>
          <p:nvPr/>
        </p:nvCxnSpPr>
        <p:spPr>
          <a:xfrm>
            <a:off x="4307989" y="3663496"/>
            <a:ext cx="570960" cy="1075240"/>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8F4EEC-C428-9AE6-BE43-48F78DC16096}"/>
              </a:ext>
            </a:extLst>
          </p:cNvPr>
          <p:cNvCxnSpPr>
            <a:cxnSpLocks/>
          </p:cNvCxnSpPr>
          <p:nvPr/>
        </p:nvCxnSpPr>
        <p:spPr>
          <a:xfrm flipH="1">
            <a:off x="5751811" y="2674753"/>
            <a:ext cx="1" cy="148108"/>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D009FFA-29C8-4987-F8EE-B0932434BCE7}"/>
              </a:ext>
            </a:extLst>
          </p:cNvPr>
          <p:cNvCxnSpPr>
            <a:cxnSpLocks/>
          </p:cNvCxnSpPr>
          <p:nvPr/>
        </p:nvCxnSpPr>
        <p:spPr>
          <a:xfrm>
            <a:off x="5751810" y="3866491"/>
            <a:ext cx="2" cy="126078"/>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Rounded Rectangle 11">
            <a:extLst>
              <a:ext uri="{FF2B5EF4-FFF2-40B4-BE49-F238E27FC236}">
                <a16:creationId xmlns:a16="http://schemas.microsoft.com/office/drawing/2014/main" id="{C1AAAC4E-E3C6-04A3-6B76-859439D632A9}"/>
              </a:ext>
            </a:extLst>
          </p:cNvPr>
          <p:cNvSpPr/>
          <p:nvPr/>
        </p:nvSpPr>
        <p:spPr>
          <a:xfrm>
            <a:off x="9609484" y="2337020"/>
            <a:ext cx="1940057" cy="868131"/>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tx1"/>
                </a:solidFill>
                <a:latin typeface="Century Gothic"/>
              </a:rPr>
              <a:t>Urban Heat Anomaly Map of Sarasota</a:t>
            </a:r>
            <a:endParaRPr lang="en-US" sz="1500">
              <a:solidFill>
                <a:schemeClr val="tx1"/>
              </a:solidFill>
            </a:endParaRPr>
          </a:p>
        </p:txBody>
      </p:sp>
      <p:sp>
        <p:nvSpPr>
          <p:cNvPr id="41" name="Rounded Rectangle 11">
            <a:extLst>
              <a:ext uri="{FF2B5EF4-FFF2-40B4-BE49-F238E27FC236}">
                <a16:creationId xmlns:a16="http://schemas.microsoft.com/office/drawing/2014/main" id="{CC871794-C006-4C24-BF6A-7F289CC5AB59}"/>
              </a:ext>
            </a:extLst>
          </p:cNvPr>
          <p:cNvSpPr/>
          <p:nvPr/>
        </p:nvSpPr>
        <p:spPr>
          <a:xfrm>
            <a:off x="9614597" y="3334267"/>
            <a:ext cx="1940057" cy="868131"/>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tx1"/>
                </a:solidFill>
                <a:latin typeface="Century Gothic"/>
              </a:rPr>
              <a:t>Urban Heat Mitigation Priority Map</a:t>
            </a:r>
          </a:p>
        </p:txBody>
      </p:sp>
      <p:cxnSp>
        <p:nvCxnSpPr>
          <p:cNvPr id="45" name="Elbow Connector 44">
            <a:extLst>
              <a:ext uri="{FF2B5EF4-FFF2-40B4-BE49-F238E27FC236}">
                <a16:creationId xmlns:a16="http://schemas.microsoft.com/office/drawing/2014/main" id="{F618C151-AAFA-6340-F551-485252FEA586}"/>
              </a:ext>
            </a:extLst>
          </p:cNvPr>
          <p:cNvCxnSpPr>
            <a:cxnSpLocks/>
          </p:cNvCxnSpPr>
          <p:nvPr/>
        </p:nvCxnSpPr>
        <p:spPr>
          <a:xfrm>
            <a:off x="6624672" y="3029349"/>
            <a:ext cx="801095" cy="498623"/>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80040542-8AF9-B1F7-1A0E-94F2F64AADB2}"/>
              </a:ext>
            </a:extLst>
          </p:cNvPr>
          <p:cNvCxnSpPr>
            <a:cxnSpLocks/>
          </p:cNvCxnSpPr>
          <p:nvPr/>
        </p:nvCxnSpPr>
        <p:spPr>
          <a:xfrm flipV="1">
            <a:off x="6624671" y="3527973"/>
            <a:ext cx="801096" cy="132029"/>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4A5B729-CA62-9082-F247-7AE3B96499FF}"/>
              </a:ext>
            </a:extLst>
          </p:cNvPr>
          <p:cNvCxnSpPr>
            <a:cxnSpLocks/>
          </p:cNvCxnSpPr>
          <p:nvPr/>
        </p:nvCxnSpPr>
        <p:spPr>
          <a:xfrm>
            <a:off x="8104293" y="3189810"/>
            <a:ext cx="0" cy="98432"/>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8E69AF6C-3770-66A0-AA0B-CA44488BC4BB}"/>
              </a:ext>
            </a:extLst>
          </p:cNvPr>
          <p:cNvCxnSpPr>
            <a:cxnSpLocks/>
          </p:cNvCxnSpPr>
          <p:nvPr/>
        </p:nvCxnSpPr>
        <p:spPr>
          <a:xfrm flipV="1">
            <a:off x="8782819" y="2771086"/>
            <a:ext cx="826665" cy="756887"/>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65D3C0-CB42-EEFC-3FA1-67D93C5D2BAA}"/>
              </a:ext>
            </a:extLst>
          </p:cNvPr>
          <p:cNvCxnSpPr>
            <a:cxnSpLocks/>
          </p:cNvCxnSpPr>
          <p:nvPr/>
        </p:nvCxnSpPr>
        <p:spPr>
          <a:xfrm>
            <a:off x="10579515" y="5373528"/>
            <a:ext cx="5110" cy="226283"/>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Elbow Connector 58">
            <a:extLst>
              <a:ext uri="{FF2B5EF4-FFF2-40B4-BE49-F238E27FC236}">
                <a16:creationId xmlns:a16="http://schemas.microsoft.com/office/drawing/2014/main" id="{78D5E080-5A26-67F1-E548-AD9B446E6E03}"/>
              </a:ext>
            </a:extLst>
          </p:cNvPr>
          <p:cNvCxnSpPr>
            <a:cxnSpLocks/>
          </p:cNvCxnSpPr>
          <p:nvPr/>
        </p:nvCxnSpPr>
        <p:spPr>
          <a:xfrm flipV="1">
            <a:off x="8865645" y="4792044"/>
            <a:ext cx="937099" cy="850755"/>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62AA7702-6DDF-AFE5-1A3E-34527DB05AD7}"/>
              </a:ext>
            </a:extLst>
          </p:cNvPr>
          <p:cNvSpPr/>
          <p:nvPr/>
        </p:nvSpPr>
        <p:spPr>
          <a:xfrm>
            <a:off x="9257454" y="4697878"/>
            <a:ext cx="612913" cy="16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Elbow Connector 60">
            <a:extLst>
              <a:ext uri="{FF2B5EF4-FFF2-40B4-BE49-F238E27FC236}">
                <a16:creationId xmlns:a16="http://schemas.microsoft.com/office/drawing/2014/main" id="{F1D80510-95A5-5ABD-F2EC-3623E7BE45A9}"/>
              </a:ext>
            </a:extLst>
          </p:cNvPr>
          <p:cNvCxnSpPr>
            <a:cxnSpLocks/>
          </p:cNvCxnSpPr>
          <p:nvPr/>
        </p:nvCxnSpPr>
        <p:spPr>
          <a:xfrm flipV="1">
            <a:off x="9053866" y="3768333"/>
            <a:ext cx="560731" cy="1099531"/>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11">
            <a:extLst>
              <a:ext uri="{FF2B5EF4-FFF2-40B4-BE49-F238E27FC236}">
                <a16:creationId xmlns:a16="http://schemas.microsoft.com/office/drawing/2014/main" id="{D645A030-B4AB-A2DC-AE37-4D86E4891BBA}"/>
              </a:ext>
            </a:extLst>
          </p:cNvPr>
          <p:cNvSpPr/>
          <p:nvPr/>
        </p:nvSpPr>
        <p:spPr>
          <a:xfrm>
            <a:off x="9619714" y="4444029"/>
            <a:ext cx="1919601" cy="929499"/>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Individual Maps showing HVI and Certain Demo-</a:t>
            </a:r>
            <a:endParaRPr lang="en-US" sz="1400">
              <a:solidFill>
                <a:schemeClr val="tx1"/>
              </a:solidFill>
              <a:latin typeface="Garamond"/>
            </a:endParaRPr>
          </a:p>
          <a:p>
            <a:pPr algn="ctr"/>
            <a:r>
              <a:rPr lang="en-US" sz="1400">
                <a:solidFill>
                  <a:schemeClr val="tx1"/>
                </a:solidFill>
                <a:latin typeface="Century Gothic"/>
              </a:rPr>
              <a:t>graphic Data</a:t>
            </a:r>
            <a:endParaRPr lang="en-US" sz="1400">
              <a:solidFill>
                <a:schemeClr val="tx1"/>
              </a:solidFill>
            </a:endParaRPr>
          </a:p>
        </p:txBody>
      </p:sp>
      <p:sp>
        <p:nvSpPr>
          <p:cNvPr id="56" name="Rectangle 55">
            <a:extLst>
              <a:ext uri="{FF2B5EF4-FFF2-40B4-BE49-F238E27FC236}">
                <a16:creationId xmlns:a16="http://schemas.microsoft.com/office/drawing/2014/main" id="{3C0B5467-DFA7-83E3-BEC2-D3C60843E52A}"/>
              </a:ext>
            </a:extLst>
          </p:cNvPr>
          <p:cNvSpPr/>
          <p:nvPr/>
        </p:nvSpPr>
        <p:spPr>
          <a:xfrm>
            <a:off x="9362367" y="5951311"/>
            <a:ext cx="612913" cy="16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11">
            <a:extLst>
              <a:ext uri="{FF2B5EF4-FFF2-40B4-BE49-F238E27FC236}">
                <a16:creationId xmlns:a16="http://schemas.microsoft.com/office/drawing/2014/main" id="{977EDCB9-56E6-C090-4A72-5FB6C600F1C4}"/>
              </a:ext>
            </a:extLst>
          </p:cNvPr>
          <p:cNvSpPr/>
          <p:nvPr/>
        </p:nvSpPr>
        <p:spPr>
          <a:xfrm>
            <a:off x="9614596" y="5599811"/>
            <a:ext cx="1940057" cy="868131"/>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entury Gothic"/>
              </a:rPr>
              <a:t>Sarasota Bivariate Maps</a:t>
            </a:r>
          </a:p>
        </p:txBody>
      </p:sp>
      <p:cxnSp>
        <p:nvCxnSpPr>
          <p:cNvPr id="55" name="Straight Arrow Connector 54">
            <a:extLst>
              <a:ext uri="{FF2B5EF4-FFF2-40B4-BE49-F238E27FC236}">
                <a16:creationId xmlns:a16="http://schemas.microsoft.com/office/drawing/2014/main" id="{8E480B5B-9CA0-1649-1177-36A436A144FB}"/>
              </a:ext>
            </a:extLst>
          </p:cNvPr>
          <p:cNvCxnSpPr>
            <a:cxnSpLocks/>
          </p:cNvCxnSpPr>
          <p:nvPr/>
        </p:nvCxnSpPr>
        <p:spPr>
          <a:xfrm flipV="1">
            <a:off x="9331157" y="6011644"/>
            <a:ext cx="285442" cy="2"/>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80E0AC1F-930F-96F4-6E13-3B7ECBE65136}"/>
              </a:ext>
            </a:extLst>
          </p:cNvPr>
          <p:cNvSpPr/>
          <p:nvPr/>
        </p:nvSpPr>
        <p:spPr>
          <a:xfrm>
            <a:off x="8887497" y="6034139"/>
            <a:ext cx="612913" cy="16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85099D8A-77DF-3E1B-A8B3-A3FD2B55D3D7}"/>
              </a:ext>
            </a:extLst>
          </p:cNvPr>
          <p:cNvCxnSpPr>
            <a:cxnSpLocks/>
          </p:cNvCxnSpPr>
          <p:nvPr/>
        </p:nvCxnSpPr>
        <p:spPr>
          <a:xfrm>
            <a:off x="7601814" y="4386138"/>
            <a:ext cx="2065" cy="178667"/>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6B5882D-7297-A14D-5B11-177D82D8D312}"/>
              </a:ext>
            </a:extLst>
          </p:cNvPr>
          <p:cNvCxnSpPr>
            <a:cxnSpLocks/>
          </p:cNvCxnSpPr>
          <p:nvPr/>
        </p:nvCxnSpPr>
        <p:spPr>
          <a:xfrm>
            <a:off x="8606770" y="4386138"/>
            <a:ext cx="2065" cy="178667"/>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11">
            <a:extLst>
              <a:ext uri="{FF2B5EF4-FFF2-40B4-BE49-F238E27FC236}">
                <a16:creationId xmlns:a16="http://schemas.microsoft.com/office/drawing/2014/main" id="{56190252-B91F-E1D0-3A74-C07FC21B6552}"/>
              </a:ext>
            </a:extLst>
          </p:cNvPr>
          <p:cNvSpPr/>
          <p:nvPr/>
        </p:nvSpPr>
        <p:spPr>
          <a:xfrm>
            <a:off x="7162306" y="3929805"/>
            <a:ext cx="1899145" cy="530602"/>
          </a:xfrm>
          <a:prstGeom prst="round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Calculate Zonal Statistics by Tract</a:t>
            </a:r>
          </a:p>
        </p:txBody>
      </p:sp>
      <p:cxnSp>
        <p:nvCxnSpPr>
          <p:cNvPr id="64" name="Straight Arrow Connector 63">
            <a:extLst>
              <a:ext uri="{FF2B5EF4-FFF2-40B4-BE49-F238E27FC236}">
                <a16:creationId xmlns:a16="http://schemas.microsoft.com/office/drawing/2014/main" id="{086F7326-0630-3331-6950-49240270BF02}"/>
              </a:ext>
            </a:extLst>
          </p:cNvPr>
          <p:cNvCxnSpPr>
            <a:cxnSpLocks/>
          </p:cNvCxnSpPr>
          <p:nvPr/>
        </p:nvCxnSpPr>
        <p:spPr>
          <a:xfrm>
            <a:off x="7790593" y="4868644"/>
            <a:ext cx="528398"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11">
            <a:extLst>
              <a:ext uri="{FF2B5EF4-FFF2-40B4-BE49-F238E27FC236}">
                <a16:creationId xmlns:a16="http://schemas.microsoft.com/office/drawing/2014/main" id="{BD6F5FE8-92B8-3549-0B31-3091E606905D}"/>
              </a:ext>
            </a:extLst>
          </p:cNvPr>
          <p:cNvSpPr/>
          <p:nvPr/>
        </p:nvSpPr>
        <p:spPr>
          <a:xfrm>
            <a:off x="7154720" y="4566765"/>
            <a:ext cx="896784" cy="602199"/>
          </a:xfrm>
          <a:prstGeom prst="round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entury Gothic"/>
              </a:rPr>
              <a:t>HSM Model</a:t>
            </a:r>
            <a:endParaRPr lang="en-US">
              <a:solidFill>
                <a:schemeClr val="tx1"/>
              </a:solidFill>
            </a:endParaRPr>
          </a:p>
        </p:txBody>
      </p:sp>
      <p:sp>
        <p:nvSpPr>
          <p:cNvPr id="38" name="Rounded Rectangle 11">
            <a:extLst>
              <a:ext uri="{FF2B5EF4-FFF2-40B4-BE49-F238E27FC236}">
                <a16:creationId xmlns:a16="http://schemas.microsoft.com/office/drawing/2014/main" id="{8537B50A-3B08-5DC7-CEC0-ADBB284A8DA6}"/>
              </a:ext>
            </a:extLst>
          </p:cNvPr>
          <p:cNvSpPr/>
          <p:nvPr/>
        </p:nvSpPr>
        <p:spPr>
          <a:xfrm>
            <a:off x="8157082" y="4566764"/>
            <a:ext cx="896784" cy="602199"/>
          </a:xfrm>
          <a:prstGeom prst="round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err="1">
                <a:solidFill>
                  <a:schemeClr val="tx1"/>
                </a:solidFill>
                <a:latin typeface="Century Gothic"/>
              </a:rPr>
              <a:t>InVESTModel</a:t>
            </a:r>
            <a:endParaRPr lang="en-US" err="1">
              <a:solidFill>
                <a:schemeClr val="tx1"/>
              </a:solidFill>
            </a:endParaRPr>
          </a:p>
        </p:txBody>
      </p:sp>
      <p:cxnSp>
        <p:nvCxnSpPr>
          <p:cNvPr id="65" name="Elbow Connector 34">
            <a:extLst>
              <a:ext uri="{FF2B5EF4-FFF2-40B4-BE49-F238E27FC236}">
                <a16:creationId xmlns:a16="http://schemas.microsoft.com/office/drawing/2014/main" id="{68BF5B08-EC49-0F6C-0829-F31E39BAA528}"/>
              </a:ext>
            </a:extLst>
          </p:cNvPr>
          <p:cNvCxnSpPr>
            <a:cxnSpLocks/>
          </p:cNvCxnSpPr>
          <p:nvPr/>
        </p:nvCxnSpPr>
        <p:spPr>
          <a:xfrm>
            <a:off x="6450424" y="5419409"/>
            <a:ext cx="675872" cy="224893"/>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11">
            <a:extLst>
              <a:ext uri="{FF2B5EF4-FFF2-40B4-BE49-F238E27FC236}">
                <a16:creationId xmlns:a16="http://schemas.microsoft.com/office/drawing/2014/main" id="{4357F801-E43E-8D45-A742-D554E8EFA239}"/>
              </a:ext>
            </a:extLst>
          </p:cNvPr>
          <p:cNvSpPr/>
          <p:nvPr/>
        </p:nvSpPr>
        <p:spPr>
          <a:xfrm>
            <a:off x="4878948" y="5127389"/>
            <a:ext cx="1745723" cy="586857"/>
          </a:xfrm>
          <a:prstGeom prst="round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Join to </a:t>
            </a:r>
          </a:p>
          <a:p>
            <a:pPr algn="ctr"/>
            <a:r>
              <a:rPr lang="en-US" sz="1400">
                <a:solidFill>
                  <a:schemeClr val="tx1"/>
                </a:solidFill>
                <a:latin typeface="Century Gothic"/>
              </a:rPr>
              <a:t>Census Tract</a:t>
            </a:r>
          </a:p>
        </p:txBody>
      </p:sp>
      <p:cxnSp>
        <p:nvCxnSpPr>
          <p:cNvPr id="66" name="Elbow Connector 3">
            <a:extLst>
              <a:ext uri="{FF2B5EF4-FFF2-40B4-BE49-F238E27FC236}">
                <a16:creationId xmlns:a16="http://schemas.microsoft.com/office/drawing/2014/main" id="{D088A862-1252-60A1-116A-16E37F2F450F}"/>
              </a:ext>
            </a:extLst>
          </p:cNvPr>
          <p:cNvCxnSpPr>
            <a:cxnSpLocks/>
          </p:cNvCxnSpPr>
          <p:nvPr/>
        </p:nvCxnSpPr>
        <p:spPr>
          <a:xfrm>
            <a:off x="6257238" y="4750650"/>
            <a:ext cx="896669" cy="117438"/>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11">
            <a:extLst>
              <a:ext uri="{FF2B5EF4-FFF2-40B4-BE49-F238E27FC236}">
                <a16:creationId xmlns:a16="http://schemas.microsoft.com/office/drawing/2014/main" id="{D087B24D-C180-A61F-25F6-989557ABFDD2}"/>
              </a:ext>
            </a:extLst>
          </p:cNvPr>
          <p:cNvSpPr/>
          <p:nvPr/>
        </p:nvSpPr>
        <p:spPr>
          <a:xfrm>
            <a:off x="4878949" y="4532247"/>
            <a:ext cx="1745723" cy="412978"/>
          </a:xfrm>
          <a:prstGeom prst="round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00">
                <a:solidFill>
                  <a:schemeClr val="tx1"/>
                </a:solidFill>
                <a:latin typeface="Century Gothic"/>
              </a:rPr>
              <a:t>Evapotranspiration</a:t>
            </a:r>
          </a:p>
        </p:txBody>
      </p:sp>
      <p:cxnSp>
        <p:nvCxnSpPr>
          <p:cNvPr id="67" name="Straight Connector 66">
            <a:extLst>
              <a:ext uri="{FF2B5EF4-FFF2-40B4-BE49-F238E27FC236}">
                <a16:creationId xmlns:a16="http://schemas.microsoft.com/office/drawing/2014/main" id="{33D85F0F-56C0-DFD4-B403-C7FE5696CDAC}"/>
              </a:ext>
            </a:extLst>
          </p:cNvPr>
          <p:cNvCxnSpPr>
            <a:cxnSpLocks/>
          </p:cNvCxnSpPr>
          <p:nvPr/>
        </p:nvCxnSpPr>
        <p:spPr>
          <a:xfrm>
            <a:off x="8078167" y="5920180"/>
            <a:ext cx="5110" cy="226283"/>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Rounded Rectangle 11">
            <a:extLst>
              <a:ext uri="{FF2B5EF4-FFF2-40B4-BE49-F238E27FC236}">
                <a16:creationId xmlns:a16="http://schemas.microsoft.com/office/drawing/2014/main" id="{E1B3B129-57A1-6D2C-E087-FC0974BA780D}"/>
              </a:ext>
            </a:extLst>
          </p:cNvPr>
          <p:cNvSpPr/>
          <p:nvPr/>
        </p:nvSpPr>
        <p:spPr>
          <a:xfrm>
            <a:off x="7134263" y="5267396"/>
            <a:ext cx="1904259" cy="740279"/>
          </a:xfrm>
          <a:prstGeom prst="round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rPr>
              <a:t>Principal Component Analysis by Tract</a:t>
            </a:r>
          </a:p>
        </p:txBody>
      </p:sp>
      <p:sp>
        <p:nvSpPr>
          <p:cNvPr id="37" name="Rounded Rectangle 11">
            <a:extLst>
              <a:ext uri="{FF2B5EF4-FFF2-40B4-BE49-F238E27FC236}">
                <a16:creationId xmlns:a16="http://schemas.microsoft.com/office/drawing/2014/main" id="{B73202FE-09FE-AECE-DBE7-FF6B732DFD4B}"/>
              </a:ext>
            </a:extLst>
          </p:cNvPr>
          <p:cNvSpPr/>
          <p:nvPr/>
        </p:nvSpPr>
        <p:spPr>
          <a:xfrm>
            <a:off x="7495735" y="6127621"/>
            <a:ext cx="1162719" cy="336267"/>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UHEAT 1.0</a:t>
            </a:r>
            <a:endParaRPr lang="en-US">
              <a:solidFill>
                <a:schemeClr val="tx1"/>
              </a:solidFill>
            </a:endParaRPr>
          </a:p>
        </p:txBody>
      </p:sp>
      <p:sp>
        <p:nvSpPr>
          <p:cNvPr id="26" name="Rounded Rectangle 11">
            <a:extLst>
              <a:ext uri="{FF2B5EF4-FFF2-40B4-BE49-F238E27FC236}">
                <a16:creationId xmlns:a16="http://schemas.microsoft.com/office/drawing/2014/main" id="{2F16CA08-E3D4-80A2-749A-A51811686660}"/>
              </a:ext>
            </a:extLst>
          </p:cNvPr>
          <p:cNvSpPr/>
          <p:nvPr/>
        </p:nvSpPr>
        <p:spPr>
          <a:xfrm>
            <a:off x="5170452" y="2369170"/>
            <a:ext cx="1162719" cy="336267"/>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AppEEARS</a:t>
            </a:r>
            <a:endParaRPr lang="en-US" sz="1400">
              <a:solidFill>
                <a:schemeClr val="tx1"/>
              </a:solidFill>
            </a:endParaRPr>
          </a:p>
        </p:txBody>
      </p:sp>
      <p:sp>
        <p:nvSpPr>
          <p:cNvPr id="29" name="Rounded Rectangle 11">
            <a:extLst>
              <a:ext uri="{FF2B5EF4-FFF2-40B4-BE49-F238E27FC236}">
                <a16:creationId xmlns:a16="http://schemas.microsoft.com/office/drawing/2014/main" id="{EB878876-11DD-CCD0-1BFB-2A610C32FA8C}"/>
              </a:ext>
            </a:extLst>
          </p:cNvPr>
          <p:cNvSpPr/>
          <p:nvPr/>
        </p:nvSpPr>
        <p:spPr>
          <a:xfrm>
            <a:off x="5170452" y="3977227"/>
            <a:ext cx="1162719" cy="336267"/>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GEE</a:t>
            </a:r>
            <a:endParaRPr lang="en-US" sz="1400">
              <a:solidFill>
                <a:schemeClr val="tx1"/>
              </a:solidFill>
            </a:endParaRPr>
          </a:p>
        </p:txBody>
      </p:sp>
    </p:spTree>
    <p:extLst>
      <p:ext uri="{BB962C8B-B14F-4D97-AF65-F5344CB8AC3E}">
        <p14:creationId xmlns:p14="http://schemas.microsoft.com/office/powerpoint/2010/main" val="230615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4740-464D-F8E9-3290-37A39DBB48E1}"/>
              </a:ext>
            </a:extLst>
          </p:cNvPr>
          <p:cNvSpPr>
            <a:spLocks noGrp="1"/>
          </p:cNvSpPr>
          <p:nvPr>
            <p:ph type="title"/>
          </p:nvPr>
        </p:nvSpPr>
        <p:spPr/>
        <p:txBody>
          <a:bodyPr/>
          <a:lstStyle/>
          <a:p>
            <a:r>
              <a:rPr lang="en-US"/>
              <a:t>Demographic Data</a:t>
            </a:r>
          </a:p>
        </p:txBody>
      </p:sp>
      <p:sp>
        <p:nvSpPr>
          <p:cNvPr id="8" name="TextBox 7">
            <a:extLst>
              <a:ext uri="{FF2B5EF4-FFF2-40B4-BE49-F238E27FC236}">
                <a16:creationId xmlns:a16="http://schemas.microsoft.com/office/drawing/2014/main" id="{E57B58DD-AC9A-AB51-35C6-7FDC85872BD1}"/>
              </a:ext>
            </a:extLst>
          </p:cNvPr>
          <p:cNvSpPr txBox="1"/>
          <p:nvPr/>
        </p:nvSpPr>
        <p:spPr>
          <a:xfrm>
            <a:off x="7290119" y="1404016"/>
            <a:ext cx="472642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ebdings" panose="05030102010509060703" pitchFamily="18" charset="2"/>
              <a:buChar char="4"/>
            </a:pPr>
            <a:r>
              <a:rPr lang="en-US">
                <a:solidFill>
                  <a:schemeClr val="tx1">
                    <a:lumMod val="75000"/>
                    <a:lumOff val="25000"/>
                  </a:schemeClr>
                </a:solidFill>
                <a:latin typeface="+mj-lt"/>
              </a:rPr>
              <a:t>Highest </a:t>
            </a:r>
            <a:r>
              <a:rPr lang="en-US" b="1">
                <a:solidFill>
                  <a:schemeClr val="tx1">
                    <a:lumMod val="75000"/>
                    <a:lumOff val="25000"/>
                  </a:schemeClr>
                </a:solidFill>
                <a:latin typeface="+mj-lt"/>
              </a:rPr>
              <a:t>population density</a:t>
            </a:r>
            <a:r>
              <a:rPr lang="en-US">
                <a:solidFill>
                  <a:schemeClr val="tx1">
                    <a:lumMod val="75000"/>
                    <a:lumOff val="25000"/>
                  </a:schemeClr>
                </a:solidFill>
                <a:latin typeface="+mj-lt"/>
              </a:rPr>
              <a:t> around </a:t>
            </a:r>
            <a:r>
              <a:rPr lang="en-US" b="1">
                <a:solidFill>
                  <a:schemeClr val="tx1">
                    <a:lumMod val="75000"/>
                    <a:lumOff val="25000"/>
                  </a:schemeClr>
                </a:solidFill>
                <a:latin typeface="+mj-lt"/>
              </a:rPr>
              <a:t>Sarasota City</a:t>
            </a:r>
            <a:r>
              <a:rPr lang="en-US">
                <a:solidFill>
                  <a:schemeClr val="tx1">
                    <a:lumMod val="75000"/>
                    <a:lumOff val="25000"/>
                  </a:schemeClr>
                </a:solidFill>
                <a:latin typeface="+mj-lt"/>
              </a:rPr>
              <a:t>, including a spike in North Sarasota, as well as the cities of North Port and Venice</a:t>
            </a:r>
            <a:endParaRPr lang="en-US">
              <a:solidFill>
                <a:schemeClr val="tx1">
                  <a:lumMod val="75000"/>
                  <a:lumOff val="25000"/>
                </a:schemeClr>
              </a:solidFill>
            </a:endParaRPr>
          </a:p>
          <a:p>
            <a:pPr marL="285750" indent="-285750">
              <a:buFont typeface="Webdings" panose="05030102010509060703" pitchFamily="18" charset="2"/>
              <a:buChar char="4"/>
            </a:pPr>
            <a:endParaRPr lang="en-US">
              <a:solidFill>
                <a:schemeClr val="tx1">
                  <a:lumMod val="75000"/>
                  <a:lumOff val="25000"/>
                </a:schemeClr>
              </a:solidFill>
              <a:latin typeface="+mj-lt"/>
            </a:endParaRPr>
          </a:p>
          <a:p>
            <a:pPr marL="285750" indent="-285750">
              <a:buFont typeface="Webdings" panose="05030102010509060703" pitchFamily="18" charset="2"/>
              <a:buChar char="4"/>
            </a:pPr>
            <a:r>
              <a:rPr lang="en-US">
                <a:solidFill>
                  <a:schemeClr val="tx1">
                    <a:lumMod val="75000"/>
                    <a:lumOff val="25000"/>
                  </a:schemeClr>
                </a:solidFill>
                <a:latin typeface="+mj-lt"/>
              </a:rPr>
              <a:t>Demographic risks (often)</a:t>
            </a:r>
            <a:r>
              <a:rPr lang="en-US" b="1">
                <a:solidFill>
                  <a:schemeClr val="tx1">
                    <a:lumMod val="75000"/>
                    <a:lumOff val="25000"/>
                  </a:schemeClr>
                </a:solidFill>
                <a:latin typeface="+mj-lt"/>
              </a:rPr>
              <a:t> associated with age</a:t>
            </a:r>
            <a:r>
              <a:rPr lang="en-US">
                <a:solidFill>
                  <a:schemeClr val="tx1">
                    <a:lumMod val="75000"/>
                    <a:lumOff val="25000"/>
                  </a:schemeClr>
                </a:solidFill>
                <a:latin typeface="+mj-lt"/>
              </a:rPr>
              <a:t> are clustered largely in the </a:t>
            </a:r>
            <a:r>
              <a:rPr lang="en-US" b="1">
                <a:solidFill>
                  <a:schemeClr val="tx1">
                    <a:lumMod val="75000"/>
                    <a:lumOff val="25000"/>
                  </a:schemeClr>
                </a:solidFill>
                <a:latin typeface="+mj-lt"/>
              </a:rPr>
              <a:t>southern part</a:t>
            </a:r>
            <a:r>
              <a:rPr lang="en-US">
                <a:solidFill>
                  <a:schemeClr val="tx1">
                    <a:lumMod val="75000"/>
                    <a:lumOff val="25000"/>
                  </a:schemeClr>
                </a:solidFill>
                <a:latin typeface="+mj-lt"/>
              </a:rPr>
              <a:t> of the county, while most </a:t>
            </a:r>
            <a:r>
              <a:rPr lang="en-US" b="1">
                <a:solidFill>
                  <a:schemeClr val="tx1">
                    <a:lumMod val="75000"/>
                    <a:lumOff val="25000"/>
                  </a:schemeClr>
                </a:solidFill>
                <a:latin typeface="+mj-lt"/>
              </a:rPr>
              <a:t>other variables </a:t>
            </a:r>
            <a:r>
              <a:rPr lang="en-US">
                <a:solidFill>
                  <a:schemeClr val="tx1">
                    <a:lumMod val="75000"/>
                    <a:lumOff val="25000"/>
                  </a:schemeClr>
                </a:solidFill>
                <a:latin typeface="+mj-lt"/>
              </a:rPr>
              <a:t>are centered mostly in </a:t>
            </a:r>
            <a:r>
              <a:rPr lang="en-US" b="1">
                <a:solidFill>
                  <a:schemeClr val="tx1">
                    <a:lumMod val="75000"/>
                    <a:lumOff val="25000"/>
                  </a:schemeClr>
                </a:solidFill>
                <a:latin typeface="+mj-lt"/>
              </a:rPr>
              <a:t>the northeast</a:t>
            </a:r>
          </a:p>
          <a:p>
            <a:pPr marL="285750" indent="-285750">
              <a:buFont typeface="Webdings" panose="05030102010509060703" pitchFamily="18" charset="2"/>
              <a:buChar char="4"/>
            </a:pPr>
            <a:endParaRPr lang="en-US">
              <a:solidFill>
                <a:schemeClr val="tx1">
                  <a:lumMod val="75000"/>
                  <a:lumOff val="25000"/>
                </a:schemeClr>
              </a:solidFill>
              <a:latin typeface="+mj-lt"/>
            </a:endParaRPr>
          </a:p>
          <a:p>
            <a:pPr marL="285750" indent="-285750">
              <a:buFont typeface="Webdings" panose="05030102010509060703" pitchFamily="18" charset="2"/>
              <a:buChar char="4"/>
            </a:pPr>
            <a:r>
              <a:rPr lang="en-US" b="1">
                <a:solidFill>
                  <a:schemeClr val="tx1">
                    <a:lumMod val="75000"/>
                    <a:lumOff val="25000"/>
                  </a:schemeClr>
                </a:solidFill>
                <a:latin typeface="+mj-lt"/>
              </a:rPr>
              <a:t>North Sarasota and North Port both reflect high percentages in almost every category</a:t>
            </a:r>
          </a:p>
          <a:p>
            <a:pPr marL="742950" lvl="1" indent="-285750">
              <a:buFont typeface="Courier New" panose="05030102010509060703" pitchFamily="18" charset="2"/>
              <a:buChar char="o"/>
            </a:pPr>
            <a:r>
              <a:rPr lang="en-US">
                <a:solidFill>
                  <a:schemeClr val="tx1">
                    <a:lumMod val="75000"/>
                    <a:lumOff val="25000"/>
                  </a:schemeClr>
                </a:solidFill>
                <a:latin typeface="+mj-lt"/>
              </a:rPr>
              <a:t>Poverty, Living Alone, Population with No Car, Unemployed, etc.</a:t>
            </a:r>
          </a:p>
          <a:p>
            <a:pPr marL="742950" lvl="1" indent="-285750">
              <a:buFont typeface="Courier New" panose="05030102010509060703" pitchFamily="18" charset="2"/>
              <a:buChar char="o"/>
            </a:pPr>
            <a:r>
              <a:rPr lang="en-US">
                <a:solidFill>
                  <a:schemeClr val="tx1">
                    <a:lumMod val="75000"/>
                    <a:lumOff val="25000"/>
                  </a:schemeClr>
                </a:solidFill>
                <a:latin typeface="+mj-lt"/>
              </a:rPr>
              <a:t>Both types of risks present </a:t>
            </a:r>
          </a:p>
        </p:txBody>
      </p:sp>
      <p:pic>
        <p:nvPicPr>
          <p:cNvPr id="3" name="Picture 2">
            <a:extLst>
              <a:ext uri="{FF2B5EF4-FFF2-40B4-BE49-F238E27FC236}">
                <a16:creationId xmlns:a16="http://schemas.microsoft.com/office/drawing/2014/main" id="{9BE09C2B-CA30-312E-FD38-52BA38CDE559}"/>
              </a:ext>
            </a:extLst>
          </p:cNvPr>
          <p:cNvPicPr>
            <a:picLocks noChangeAspect="1"/>
          </p:cNvPicPr>
          <p:nvPr/>
        </p:nvPicPr>
        <p:blipFill>
          <a:blip r:embed="rId3"/>
          <a:stretch>
            <a:fillRect/>
          </a:stretch>
        </p:blipFill>
        <p:spPr>
          <a:xfrm>
            <a:off x="227598" y="1197722"/>
            <a:ext cx="7062521" cy="5470034"/>
          </a:xfrm>
          <a:prstGeom prst="rect">
            <a:avLst/>
          </a:prstGeom>
        </p:spPr>
      </p:pic>
      <p:sp>
        <p:nvSpPr>
          <p:cNvPr id="5" name="TextBox 4">
            <a:extLst>
              <a:ext uri="{FF2B5EF4-FFF2-40B4-BE49-F238E27FC236}">
                <a16:creationId xmlns:a16="http://schemas.microsoft.com/office/drawing/2014/main" id="{F4896181-42A0-21EA-6E2A-E1FA2262F88F}"/>
              </a:ext>
            </a:extLst>
          </p:cNvPr>
          <p:cNvSpPr txBox="1"/>
          <p:nvPr/>
        </p:nvSpPr>
        <p:spPr>
          <a:xfrm>
            <a:off x="179946" y="6593796"/>
            <a:ext cx="106007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err="1">
                <a:solidFill>
                  <a:schemeClr val="tx1">
                    <a:lumMod val="95000"/>
                    <a:lumOff val="5000"/>
                  </a:schemeClr>
                </a:solidFill>
                <a:latin typeface="Calibri"/>
                <a:ea typeface="Calibri"/>
                <a:cs typeface="Calibri"/>
              </a:rPr>
              <a:t>Basemap</a:t>
            </a:r>
            <a:r>
              <a:rPr lang="en-US" sz="1000" i="1">
                <a:solidFill>
                  <a:schemeClr val="tx1">
                    <a:lumMod val="95000"/>
                    <a:lumOff val="5000"/>
                  </a:schemeClr>
                </a:solidFill>
                <a:latin typeface="Calibri"/>
                <a:ea typeface="Calibri"/>
                <a:cs typeface="Calibri"/>
              </a:rPr>
              <a:t> credits: Esri, TomTom, Garmin, FAO, NOAA, USGS, © OpenStreetMap contributors, and the GIS User Community</a:t>
            </a:r>
          </a:p>
          <a:p>
            <a:endParaRPr lang="en-US">
              <a:solidFill>
                <a:srgbClr val="000000"/>
              </a:solidFill>
              <a:latin typeface="Garamond"/>
              <a:ea typeface="Calibri"/>
              <a:cs typeface="Calibri"/>
            </a:endParaRPr>
          </a:p>
        </p:txBody>
      </p:sp>
    </p:spTree>
    <p:extLst>
      <p:ext uri="{BB962C8B-B14F-4D97-AF65-F5344CB8AC3E}">
        <p14:creationId xmlns:p14="http://schemas.microsoft.com/office/powerpoint/2010/main" val="377404657"/>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Props1.xml><?xml version="1.0" encoding="utf-8"?>
<ds:datastoreItem xmlns:ds="http://schemas.openxmlformats.org/officeDocument/2006/customXml" ds:itemID="{B9C88275-0711-400E-9362-00D8F7535F15}">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E33D5C5-8135-4A08-A33E-25414D0D6BBA}">
  <ds:schemaRefs>
    <ds:schemaRef ds:uri="http://schemas.microsoft.com/sharepoint/v3/contenttype/forms"/>
  </ds:schemaRefs>
</ds:datastoreItem>
</file>

<file path=customXml/itemProps3.xml><?xml version="1.0" encoding="utf-8"?>
<ds:datastoreItem xmlns:ds="http://schemas.openxmlformats.org/officeDocument/2006/customXml" ds:itemID="{6DF3A260-FD0D-4C9A-9E51-8A3EC3754996}">
  <ds:schemaRefs>
    <ds:schemaRef ds:uri="http://schemas.microsoft.com/office/infopath/2007/PartnerControls"/>
    <ds:schemaRef ds:uri="http://purl.org/dc/term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5ab83896-aab5-4bd0-8483-2509975cde97"/>
    <ds:schemaRef ds:uri="4eda033e-a47d-4c30-b1aa-2ec495e3f46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4756</TotalTime>
  <Words>4696</Words>
  <Application>Microsoft Office PowerPoint</Application>
  <PresentationFormat>Widescreen</PresentationFormat>
  <Paragraphs>591</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Title</vt:lpstr>
      <vt:lpstr>SARASOTA CLIMATE</vt:lpstr>
      <vt:lpstr>Study Area</vt:lpstr>
      <vt:lpstr>Partner</vt:lpstr>
      <vt:lpstr>Extreme Heat in Sarasota County</vt:lpstr>
      <vt:lpstr>Extreme Heat Impacts</vt:lpstr>
      <vt:lpstr>Objectives</vt:lpstr>
      <vt:lpstr>Earth Observations</vt:lpstr>
      <vt:lpstr>Methodology</vt:lpstr>
      <vt:lpstr>Demographic Data</vt:lpstr>
      <vt:lpstr>Land Cover</vt:lpstr>
      <vt:lpstr>Land Surface Temperature</vt:lpstr>
      <vt:lpstr>Cooling Capacity Index</vt:lpstr>
      <vt:lpstr>Heat Vulnerability (ArcGIS ModelBuilder)</vt:lpstr>
      <vt:lpstr>Heat Exposure (PC Analysis)</vt:lpstr>
      <vt:lpstr>Determining Priority Areas</vt:lpstr>
      <vt:lpstr>Heat Mitigation Priority (1/3)</vt:lpstr>
      <vt:lpstr>Heat Mitigation Priority (2/3)</vt:lpstr>
      <vt:lpstr>Heat Mitigation Priority (3/3)</vt:lpstr>
      <vt:lpstr>Conclusions</vt:lpstr>
      <vt:lpstr>Limitations – Health Data</vt:lpstr>
      <vt:lpstr>Future Recommendations</vt:lpstr>
      <vt:lpstr>PowerPoint Presentation</vt:lpstr>
      <vt:lpstr>PC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Phoa, Theresia Bernadette</cp:lastModifiedBy>
  <cp:revision>2</cp:revision>
  <dcterms:created xsi:type="dcterms:W3CDTF">2023-10-31T16:04:03Z</dcterms:created>
  <dcterms:modified xsi:type="dcterms:W3CDTF">2024-05-09T20:04:55Z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ies>
</file>