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rachel rachel" initials="rr" lastIdx="3" clrIdx="1">
    <p:extLst>
      <p:ext uri="{19B8F6BF-5375-455C-9EA6-DF929625EA0E}">
        <p15:presenceInfo xmlns:p15="http://schemas.microsoft.com/office/powerpoint/2012/main" userId="c50bcdd4e9fcf0a1" providerId="Windows Live"/>
      </p:ext>
    </p:extLst>
  </p:cmAuthor>
  <p:cmAuthor id="3" name="Madison Murphy" initials="MM" lastIdx="12" clrIdx="2">
    <p:extLst>
      <p:ext uri="{19B8F6BF-5375-455C-9EA6-DF929625EA0E}">
        <p15:presenceInfo xmlns:p15="http://schemas.microsoft.com/office/powerpoint/2012/main" userId="S-1-5-21-1547161642-1035525444-725345543-106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B9D"/>
    <a:srgbClr val="2559A8"/>
    <a:srgbClr val="8497B0"/>
    <a:srgbClr val="99DBD7"/>
    <a:srgbClr val="0003FC"/>
    <a:srgbClr val="CFD3D4"/>
    <a:srgbClr val="00B050"/>
    <a:srgbClr val="5B9BD5"/>
    <a:srgbClr val="ED7D31"/>
    <a:srgbClr val="BE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4" autoAdjust="0"/>
    <p:restoredTop sz="96240" autoAdjust="0"/>
  </p:normalViewPr>
  <p:slideViewPr>
    <p:cSldViewPr snapToGrid="0">
      <p:cViewPr varScale="1">
        <p:scale>
          <a:sx n="22" d="100"/>
          <a:sy n="22" d="100"/>
        </p:scale>
        <p:origin x="309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che\Desktop\DEVELOP%20Files\DelTab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che\Desktop\DEVELOP%20Files\DelTab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che\Desktop\DEVELOP%20Files\DelTabl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Sheet1!$D$1</c:f>
              <c:strCache>
                <c:ptCount val="1"/>
                <c:pt idx="0">
                  <c:v>Mean2</c:v>
                </c:pt>
              </c:strCache>
            </c:strRef>
          </c:tx>
          <c:spPr>
            <a:ln w="28575" cap="rnd">
              <a:gradFill flip="none" rotWithShape="1">
                <a:gsLst>
                  <a:gs pos="0">
                    <a:srgbClr val="0003FC"/>
                  </a:gs>
                  <a:gs pos="37000">
                    <a:srgbClr val="009999"/>
                  </a:gs>
                  <a:gs pos="62000">
                    <a:srgbClr val="009999"/>
                  </a:gs>
                  <a:gs pos="100000">
                    <a:srgbClr val="00B050"/>
                  </a:gs>
                </a:gsLst>
                <a:lin ang="5400000" scaled="1"/>
                <a:tileRect/>
              </a:gradFill>
              <a:round/>
            </a:ln>
            <a:effectLst/>
          </c:spPr>
          <c:marker>
            <c:symbol val="none"/>
          </c:marker>
          <c:trendline>
            <c:spPr>
              <a:ln w="22225" cap="rnd">
                <a:solidFill>
                  <a:schemeClr val="accent2"/>
                </a:solidFill>
                <a:prstDash val="lgDash"/>
              </a:ln>
              <a:effectLst/>
            </c:spPr>
            <c:trendlineType val="poly"/>
            <c:order val="2"/>
            <c:dispRSqr val="0"/>
            <c:dispEq val="0"/>
          </c:trendline>
          <c:cat>
            <c:numRef>
              <c:f>Sheet1!$B$2:$B$32</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Sheet1!$D$2:$D$32</c:f>
              <c:numCache>
                <c:formatCode>General</c:formatCode>
                <c:ptCount val="31"/>
                <c:pt idx="0">
                  <c:v>40.481356960736697</c:v>
                </c:pt>
                <c:pt idx="1">
                  <c:v>40.750833584095297</c:v>
                </c:pt>
                <c:pt idx="2">
                  <c:v>40.282267420186201</c:v>
                </c:pt>
                <c:pt idx="3">
                  <c:v>40.435057838080702</c:v>
                </c:pt>
                <c:pt idx="4">
                  <c:v>40.629388155659001</c:v>
                </c:pt>
                <c:pt idx="5">
                  <c:v>40.613264341337604</c:v>
                </c:pt>
                <c:pt idx="6">
                  <c:v>41.443397715269995</c:v>
                </c:pt>
                <c:pt idx="7">
                  <c:v>41.065630761684801</c:v>
                </c:pt>
                <c:pt idx="8">
                  <c:v>41.261776000127995</c:v>
                </c:pt>
                <c:pt idx="9">
                  <c:v>41.283441104717703</c:v>
                </c:pt>
                <c:pt idx="10">
                  <c:v>41.609621491140402</c:v>
                </c:pt>
                <c:pt idx="11">
                  <c:v>41.049914013632097</c:v>
                </c:pt>
                <c:pt idx="12">
                  <c:v>41.573577629364202</c:v>
                </c:pt>
                <c:pt idx="13">
                  <c:v>41.193219287084496</c:v>
                </c:pt>
                <c:pt idx="14">
                  <c:v>41.059655960595201</c:v>
                </c:pt>
                <c:pt idx="15">
                  <c:v>41.824831083655504</c:v>
                </c:pt>
                <c:pt idx="16">
                  <c:v>41.184142941800204</c:v>
                </c:pt>
                <c:pt idx="17">
                  <c:v>41.509422837049797</c:v>
                </c:pt>
                <c:pt idx="18">
                  <c:v>41.423657126626303</c:v>
                </c:pt>
                <c:pt idx="19">
                  <c:v>41.1508200935953</c:v>
                </c:pt>
                <c:pt idx="20">
                  <c:v>41.513841498560296</c:v>
                </c:pt>
                <c:pt idx="21">
                  <c:v>41.675584460093198</c:v>
                </c:pt>
                <c:pt idx="22">
                  <c:v>41.816208984824797</c:v>
                </c:pt>
                <c:pt idx="23">
                  <c:v>41.877206329596298</c:v>
                </c:pt>
                <c:pt idx="24">
                  <c:v>42.171743931100501</c:v>
                </c:pt>
                <c:pt idx="25">
                  <c:v>42.604358045874704</c:v>
                </c:pt>
                <c:pt idx="26">
                  <c:v>42.303569142191499</c:v>
                </c:pt>
                <c:pt idx="27">
                  <c:v>41.960601138283202</c:v>
                </c:pt>
                <c:pt idx="28">
                  <c:v>42.162214358344102</c:v>
                </c:pt>
                <c:pt idx="29">
                  <c:v>41.864623483360504</c:v>
                </c:pt>
                <c:pt idx="30">
                  <c:v>41.9509959867191</c:v>
                </c:pt>
              </c:numCache>
            </c:numRef>
          </c:val>
          <c:smooth val="1"/>
          <c:extLst>
            <c:ext xmlns:c16="http://schemas.microsoft.com/office/drawing/2014/chart" uri="{C3380CC4-5D6E-409C-BE32-E72D297353CC}">
              <c16:uniqueId val="{00000001-8630-4746-8E2B-EA8EE5CF0A8E}"/>
            </c:ext>
          </c:extLst>
        </c:ser>
        <c:dLbls>
          <c:showLegendKey val="0"/>
          <c:showVal val="0"/>
          <c:showCatName val="0"/>
          <c:showSerName val="0"/>
          <c:showPercent val="0"/>
          <c:showBubbleSize val="0"/>
        </c:dLbls>
        <c:smooth val="0"/>
        <c:axId val="547750424"/>
        <c:axId val="547752064"/>
      </c:lineChart>
      <c:catAx>
        <c:axId val="547750424"/>
        <c:scaling>
          <c:orientation val="minMax"/>
        </c:scaling>
        <c:delete val="0"/>
        <c:axPos val="b"/>
        <c:numFmt formatCode="General" sourceLinked="1"/>
        <c:majorTickMark val="none"/>
        <c:minorTickMark val="none"/>
        <c:tickLblPos val="nextTo"/>
        <c:spPr>
          <a:noFill/>
          <a:ln w="44450" cap="flat" cmpd="sng" algn="ctr">
            <a:solidFill>
              <a:srgbClr val="5B9BD5"/>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7752064"/>
        <c:crossesAt val="40"/>
        <c:auto val="1"/>
        <c:lblAlgn val="ctr"/>
        <c:lblOffset val="100"/>
        <c:noMultiLvlLbl val="0"/>
      </c:catAx>
      <c:valAx>
        <c:axId val="547752064"/>
        <c:scaling>
          <c:orientation val="minMax"/>
          <c:max val="43"/>
          <c:min val="40"/>
        </c:scaling>
        <c:delete val="0"/>
        <c:axPos val="l"/>
        <c:numFmt formatCode="General" sourceLinked="1"/>
        <c:majorTickMark val="out"/>
        <c:minorTickMark val="none"/>
        <c:tickLblPos val="nextTo"/>
        <c:spPr>
          <a:noFill/>
          <a:ln w="28575">
            <a:solidFill>
              <a:schemeClr val="accent1">
                <a:alpha val="97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7750424"/>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27428123320459E-2"/>
          <c:y val="0"/>
          <c:w val="0.9353845783620589"/>
          <c:h val="0.89875080086159664"/>
        </c:manualLayout>
      </c:layout>
      <c:lineChart>
        <c:grouping val="standard"/>
        <c:varyColors val="0"/>
        <c:dLbls>
          <c:showLegendKey val="0"/>
          <c:showVal val="0"/>
          <c:showCatName val="0"/>
          <c:showSerName val="0"/>
          <c:showPercent val="0"/>
          <c:showBubbleSize val="0"/>
        </c:dLbls>
        <c:marker val="1"/>
        <c:smooth val="0"/>
        <c:axId val="550723280"/>
        <c:axId val="550723608"/>
      </c:lineChart>
      <c:dateAx>
        <c:axId val="550723280"/>
        <c:scaling>
          <c:orientation val="minMax"/>
        </c:scaling>
        <c:delete val="0"/>
        <c:axPos val="t"/>
        <c:numFmt formatCode="General" sourceLinked="1"/>
        <c:majorTickMark val="in"/>
        <c:minorTickMark val="in"/>
        <c:tickLblPos val="high"/>
        <c:spPr>
          <a:noFill/>
          <a:ln w="9525" cap="flat" cmpd="sng" algn="ctr">
            <a:noFill/>
            <a:prstDash val="solid"/>
            <a:round/>
          </a:ln>
          <a:effectLst/>
        </c:spPr>
        <c:txPr>
          <a:bodyPr rot="-60000000" spcFirstLastPara="1" vertOverflow="ellipsis" vert="horz" wrap="square" anchor="b"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550723608"/>
        <c:crosses val="autoZero"/>
        <c:auto val="0"/>
        <c:lblOffset val="100"/>
        <c:baseTimeUnit val="days"/>
        <c:minorUnit val="2"/>
      </c:dateAx>
      <c:valAx>
        <c:axId val="550723608"/>
        <c:scaling>
          <c:orientation val="maxMin"/>
        </c:scaling>
        <c:delete val="1"/>
        <c:axPos val="r"/>
        <c:numFmt formatCode="General" sourceLinked="1"/>
        <c:majorTickMark val="none"/>
        <c:minorTickMark val="none"/>
        <c:tickLblPos val="nextTo"/>
        <c:crossAx val="550723280"/>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605353676884383E-2"/>
          <c:y val="0"/>
          <c:w val="0.9353845783620589"/>
          <c:h val="0.89875080086159664"/>
        </c:manualLayout>
      </c:layout>
      <c:lineChart>
        <c:grouping val="standard"/>
        <c:varyColors val="0"/>
        <c:ser>
          <c:idx val="1"/>
          <c:order val="0"/>
          <c:tx>
            <c:strRef>
              <c:f>Sheet1!$H$1</c:f>
              <c:strCache>
                <c:ptCount val="1"/>
                <c:pt idx="0">
                  <c:v>Change_Mean</c:v>
                </c:pt>
              </c:strCache>
            </c:strRef>
          </c:tx>
          <c:spPr>
            <a:ln w="38100" cap="rnd">
              <a:gradFill>
                <a:gsLst>
                  <a:gs pos="49000">
                    <a:srgbClr val="00B0F0"/>
                  </a:gs>
                  <a:gs pos="36000">
                    <a:srgbClr val="00B050"/>
                  </a:gs>
                  <a:gs pos="0">
                    <a:srgbClr val="00B050"/>
                  </a:gs>
                  <a:gs pos="100000">
                    <a:srgbClr val="00B0F0"/>
                  </a:gs>
                </a:gsLst>
                <a:lin ang="5400000" scaled="1"/>
              </a:gradFill>
              <a:round/>
            </a:ln>
            <a:effectLst/>
          </c:spPr>
          <c:marker>
            <c:symbol val="none"/>
          </c:marker>
          <c:trendline>
            <c:spPr>
              <a:ln w="25400" cap="rnd">
                <a:solidFill>
                  <a:schemeClr val="accent2"/>
                </a:solidFill>
                <a:prstDash val="lgDash"/>
              </a:ln>
              <a:effectLst/>
            </c:spPr>
            <c:trendlineType val="poly"/>
            <c:order val="2"/>
            <c:dispRSqr val="0"/>
            <c:dispEq val="0"/>
          </c:trendline>
          <c:cat>
            <c:strRef>
              <c:f>Sheet1!$G$2:$G$31</c:f>
              <c:strCache>
                <c:ptCount val="30"/>
                <c:pt idx="0">
                  <c:v>1988-1989</c:v>
                </c:pt>
                <c:pt idx="1">
                  <c:v>1989-1990</c:v>
                </c:pt>
                <c:pt idx="2">
                  <c:v>1990-1991</c:v>
                </c:pt>
                <c:pt idx="3">
                  <c:v>1991-1992</c:v>
                </c:pt>
                <c:pt idx="4">
                  <c:v>1992-1993</c:v>
                </c:pt>
                <c:pt idx="5">
                  <c:v>1993-1994</c:v>
                </c:pt>
                <c:pt idx="6">
                  <c:v>1994-1995</c:v>
                </c:pt>
                <c:pt idx="7">
                  <c:v>1995-1996</c:v>
                </c:pt>
                <c:pt idx="8">
                  <c:v>1996-1997</c:v>
                </c:pt>
                <c:pt idx="9">
                  <c:v>1997-1998</c:v>
                </c:pt>
                <c:pt idx="10">
                  <c:v>1998-1999</c:v>
                </c:pt>
                <c:pt idx="11">
                  <c:v>1999-2000</c:v>
                </c:pt>
                <c:pt idx="12">
                  <c:v>2000-2001</c:v>
                </c:pt>
                <c:pt idx="13">
                  <c:v>2001-2002</c:v>
                </c:pt>
                <c:pt idx="14">
                  <c:v>2002-2003</c:v>
                </c:pt>
                <c:pt idx="15">
                  <c:v>2003-2004</c:v>
                </c:pt>
                <c:pt idx="16">
                  <c:v>2004-2005</c:v>
                </c:pt>
                <c:pt idx="17">
                  <c:v>2005-2006</c:v>
                </c:pt>
                <c:pt idx="18">
                  <c:v>2006-2007</c:v>
                </c:pt>
                <c:pt idx="19">
                  <c:v>2007-2008</c:v>
                </c:pt>
                <c:pt idx="20">
                  <c:v>2008-2009</c:v>
                </c:pt>
                <c:pt idx="21">
                  <c:v>2009-2010</c:v>
                </c:pt>
                <c:pt idx="22">
                  <c:v>2010-2011</c:v>
                </c:pt>
                <c:pt idx="23">
                  <c:v>2011-2012</c:v>
                </c:pt>
                <c:pt idx="24">
                  <c:v>2012-2013</c:v>
                </c:pt>
                <c:pt idx="25">
                  <c:v>2013-2014</c:v>
                </c:pt>
                <c:pt idx="26">
                  <c:v>2014-2015</c:v>
                </c:pt>
                <c:pt idx="27">
                  <c:v>2015-2016</c:v>
                </c:pt>
                <c:pt idx="28">
                  <c:v>2016-2017</c:v>
                </c:pt>
                <c:pt idx="29">
                  <c:v>2017-2018</c:v>
                </c:pt>
              </c:strCache>
            </c:strRef>
          </c:cat>
          <c:val>
            <c:numRef>
              <c:f>Sheet1!$H$2:$H$31</c:f>
              <c:numCache>
                <c:formatCode>General</c:formatCode>
                <c:ptCount val="30"/>
                <c:pt idx="0">
                  <c:v>2.7009455184956099E-3</c:v>
                </c:pt>
                <c:pt idx="1">
                  <c:v>-4.6856616963184697E-3</c:v>
                </c:pt>
                <c:pt idx="2">
                  <c:v>1.5279042060189301E-3</c:v>
                </c:pt>
                <c:pt idx="3">
                  <c:v>1.9433031783909901E-3</c:v>
                </c:pt>
                <c:pt idx="4">
                  <c:v>-1.61238140289132E-4</c:v>
                </c:pt>
                <c:pt idx="5">
                  <c:v>8.2989441953935008E-3</c:v>
                </c:pt>
                <c:pt idx="6">
                  <c:v>-3.7766912968235601E-3</c:v>
                </c:pt>
                <c:pt idx="7">
                  <c:v>1.9618163873863898E-3</c:v>
                </c:pt>
                <c:pt idx="8">
                  <c:v>2.14103203400876E-4</c:v>
                </c:pt>
                <c:pt idx="9">
                  <c:v>3.26219158383161E-3</c:v>
                </c:pt>
                <c:pt idx="10">
                  <c:v>-5.5950546320062203E-3</c:v>
                </c:pt>
                <c:pt idx="11">
                  <c:v>5.2366362103068503E-3</c:v>
                </c:pt>
                <c:pt idx="12">
                  <c:v>-3.8035834448093501E-3</c:v>
                </c:pt>
                <c:pt idx="13">
                  <c:v>-1.3356332845109299E-3</c:v>
                </c:pt>
                <c:pt idx="14">
                  <c:v>7.65175131986309E-3</c:v>
                </c:pt>
                <c:pt idx="15">
                  <c:v>-6.4068815000125302E-3</c:v>
                </c:pt>
                <c:pt idx="16">
                  <c:v>3.2527989919882501E-3</c:v>
                </c:pt>
                <c:pt idx="17">
                  <c:v>-8.5765711304840099E-4</c:v>
                </c:pt>
                <c:pt idx="18">
                  <c:v>-2.7283703442473701E-3</c:v>
                </c:pt>
                <c:pt idx="19">
                  <c:v>3.6302140715882801E-3</c:v>
                </c:pt>
                <c:pt idx="20">
                  <c:v>1.61742963844274E-3</c:v>
                </c:pt>
                <c:pt idx="21">
                  <c:v>1.4062452421710601E-3</c:v>
                </c:pt>
                <c:pt idx="22">
                  <c:v>6.0997345751086197E-4</c:v>
                </c:pt>
                <c:pt idx="23">
                  <c:v>2.94537602615382E-3</c:v>
                </c:pt>
                <c:pt idx="24">
                  <c:v>4.3261411917738602E-3</c:v>
                </c:pt>
                <c:pt idx="25">
                  <c:v>-3.00788906742694E-3</c:v>
                </c:pt>
                <c:pt idx="26">
                  <c:v>-3.4296800537893801E-3</c:v>
                </c:pt>
                <c:pt idx="27">
                  <c:v>2.0161322347888198E-3</c:v>
                </c:pt>
                <c:pt idx="28">
                  <c:v>-2.9759087572007398E-3</c:v>
                </c:pt>
                <c:pt idx="29">
                  <c:v>8.6387031575456505E-4</c:v>
                </c:pt>
              </c:numCache>
            </c:numRef>
          </c:val>
          <c:smooth val="1"/>
          <c:extLst>
            <c:ext xmlns:c16="http://schemas.microsoft.com/office/drawing/2014/chart" uri="{C3380CC4-5D6E-409C-BE32-E72D297353CC}">
              <c16:uniqueId val="{00000001-96F3-492E-B8B6-EC4904D25D7A}"/>
            </c:ext>
          </c:extLst>
        </c:ser>
        <c:ser>
          <c:idx val="0"/>
          <c:order val="1"/>
          <c:tx>
            <c:strRef>
              <c:f>Sheet1!$J$1</c:f>
              <c:strCache>
                <c:ptCount val="1"/>
              </c:strCache>
            </c:strRef>
          </c:tx>
          <c:spPr>
            <a:ln w="28575" cap="rnd">
              <a:solidFill>
                <a:schemeClr val="bg2">
                  <a:lumMod val="75000"/>
                </a:schemeClr>
              </a:solidFill>
              <a:prstDash val="sysDash"/>
              <a:round/>
            </a:ln>
            <a:effectLst/>
          </c:spPr>
          <c:marker>
            <c:symbol val="none"/>
          </c:marker>
          <c:val>
            <c:numRef>
              <c:f>Sheet1!$J$2:$J$31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smooth val="0"/>
          <c:extLst>
            <c:ext xmlns:c16="http://schemas.microsoft.com/office/drawing/2014/chart" uri="{C3380CC4-5D6E-409C-BE32-E72D297353CC}">
              <c16:uniqueId val="{00000002-96F3-492E-B8B6-EC4904D25D7A}"/>
            </c:ext>
          </c:extLst>
        </c:ser>
        <c:dLbls>
          <c:showLegendKey val="0"/>
          <c:showVal val="0"/>
          <c:showCatName val="0"/>
          <c:showSerName val="0"/>
          <c:showPercent val="0"/>
          <c:showBubbleSize val="0"/>
        </c:dLbls>
        <c:smooth val="0"/>
        <c:axId val="550723280"/>
        <c:axId val="550723608"/>
      </c:lineChart>
      <c:dateAx>
        <c:axId val="550723280"/>
        <c:scaling>
          <c:orientation val="minMax"/>
        </c:scaling>
        <c:delete val="0"/>
        <c:axPos val="t"/>
        <c:numFmt formatCode="General" sourceLinked="1"/>
        <c:majorTickMark val="in"/>
        <c:minorTickMark val="in"/>
        <c:tickLblPos val="high"/>
        <c:spPr>
          <a:noFill/>
          <a:ln w="9525" cap="flat" cmpd="sng" algn="ctr">
            <a:noFill/>
            <a:prstDash val="solid"/>
            <a:round/>
          </a:ln>
          <a:effectLst/>
        </c:spPr>
        <c:txPr>
          <a:bodyPr rot="-60000000" spcFirstLastPara="1" vertOverflow="ellipsis" vert="horz" wrap="square" anchor="b"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550723608"/>
        <c:crosses val="autoZero"/>
        <c:auto val="0"/>
        <c:lblOffset val="100"/>
        <c:baseTimeUnit val="days"/>
        <c:minorUnit val="2"/>
      </c:dateAx>
      <c:valAx>
        <c:axId val="550723608"/>
        <c:scaling>
          <c:orientation val="maxMin"/>
        </c:scaling>
        <c:delete val="1"/>
        <c:axPos val="r"/>
        <c:numFmt formatCode="General" sourceLinked="1"/>
        <c:majorTickMark val="none"/>
        <c:minorTickMark val="none"/>
        <c:tickLblPos val="nextTo"/>
        <c:crossAx val="550723280"/>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25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255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2559A8"/>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533" y="8763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399" y="34524112"/>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1/5/20</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1.png"/><Relationship Id="rId3" Type="http://schemas.openxmlformats.org/officeDocument/2006/relationships/image" Target="../media/image5.jpg"/><Relationship Id="rId21" Type="http://schemas.openxmlformats.org/officeDocument/2006/relationships/chart" Target="../charts/chart2.xml"/><Relationship Id="rId7" Type="http://schemas.openxmlformats.org/officeDocument/2006/relationships/image" Target="../media/image8.png"/><Relationship Id="rId12" Type="http://schemas.microsoft.com/office/2007/relationships/hdphoto" Target="../media/hdphoto4.wdp"/><Relationship Id="rId17" Type="http://schemas.openxmlformats.org/officeDocument/2006/relationships/chart" Target="../charts/chart1.xml"/><Relationship Id="rId25" Type="http://schemas.openxmlformats.org/officeDocument/2006/relationships/image" Target="../media/image20.jpeg"/><Relationship Id="rId2" Type="http://schemas.openxmlformats.org/officeDocument/2006/relationships/image" Target="../media/image4.jpeg"/><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24" Type="http://schemas.openxmlformats.org/officeDocument/2006/relationships/image" Target="../media/image19.jpg"/><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18.jpeg"/><Relationship Id="rId28" Type="http://schemas.openxmlformats.org/officeDocument/2006/relationships/image" Target="../media/image23.png"/><Relationship Id="rId10" Type="http://schemas.microsoft.com/office/2007/relationships/hdphoto" Target="../media/hdphoto3.wdp"/><Relationship Id="rId19" Type="http://schemas.openxmlformats.org/officeDocument/2006/relationships/image" Target="../media/image16.svg"/><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chart" Target="../charts/chart3.xml"/><Relationship Id="rId27"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44">
            <a:extLst>
              <a:ext uri="{FF2B5EF4-FFF2-40B4-BE49-F238E27FC236}">
                <a16:creationId xmlns:a16="http://schemas.microsoft.com/office/drawing/2014/main" id="{8875636E-0968-45E4-8648-0CA92B9F8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2315" y="12382225"/>
            <a:ext cx="11136269" cy="3372679"/>
          </a:xfrm>
          <a:prstGeom prst="rect">
            <a:avLst/>
          </a:prstGeom>
        </p:spPr>
      </p:pic>
      <p:pic>
        <p:nvPicPr>
          <p:cNvPr id="344" name="Picture 343">
            <a:extLst>
              <a:ext uri="{FF2B5EF4-FFF2-40B4-BE49-F238E27FC236}">
                <a16:creationId xmlns:a16="http://schemas.microsoft.com/office/drawing/2014/main" id="{A32A08C2-C6BD-4548-B96C-8A3DE83FC68D}"/>
              </a:ext>
            </a:extLst>
          </p:cNvPr>
          <p:cNvPicPr>
            <a:picLocks noChangeAspect="1"/>
          </p:cNvPicPr>
          <p:nvPr/>
        </p:nvPicPr>
        <p:blipFill rotWithShape="1">
          <a:blip r:embed="rId3">
            <a:extLst>
              <a:ext uri="{28A0092B-C50C-407E-A947-70E740481C1C}">
                <a14:useLocalDpi xmlns:a14="http://schemas.microsoft.com/office/drawing/2010/main" val="0"/>
              </a:ext>
            </a:extLst>
          </a:blip>
          <a:srcRect l="10889" t="9333" r="11464" b="9333"/>
          <a:stretch/>
        </p:blipFill>
        <p:spPr>
          <a:xfrm>
            <a:off x="980873" y="22048886"/>
            <a:ext cx="4711082" cy="7821971"/>
          </a:xfrm>
          <a:prstGeom prst="rect">
            <a:avLst/>
          </a:prstGeom>
        </p:spPr>
      </p:pic>
      <p:sp>
        <p:nvSpPr>
          <p:cNvPr id="211" name="Rectangle 210">
            <a:extLst>
              <a:ext uri="{FF2B5EF4-FFF2-40B4-BE49-F238E27FC236}">
                <a16:creationId xmlns:a16="http://schemas.microsoft.com/office/drawing/2014/main" id="{F5970141-387B-46D0-A00A-3BF40DC31F25}"/>
              </a:ext>
            </a:extLst>
          </p:cNvPr>
          <p:cNvSpPr/>
          <p:nvPr/>
        </p:nvSpPr>
        <p:spPr>
          <a:xfrm>
            <a:off x="24692890" y="21640497"/>
            <a:ext cx="1018668" cy="181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8601154" y="3959650"/>
            <a:ext cx="5674976" cy="4603919"/>
            <a:chOff x="25642650" y="21394209"/>
            <a:chExt cx="5258295" cy="4603919"/>
          </a:xfrm>
        </p:grpSpPr>
        <p:sp>
          <p:nvSpPr>
            <p:cNvPr id="14" name="Text Placeholder 16"/>
            <p:cNvSpPr txBox="1">
              <a:spLocks/>
            </p:cNvSpPr>
            <p:nvPr/>
          </p:nvSpPr>
          <p:spPr>
            <a:xfrm>
              <a:off x="25642650" y="22104732"/>
              <a:ext cx="5258295" cy="38933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2559A8"/>
                </a:buClr>
              </a:pPr>
              <a:r>
                <a:rPr lang="en-US" sz="2400" b="1" dirty="0">
                  <a:solidFill>
                    <a:srgbClr val="2559A8"/>
                  </a:solidFill>
                  <a:latin typeface="Garamond" panose="02020404030301010803" pitchFamily="18" charset="0"/>
                </a:rPr>
                <a:t>Illustrate</a:t>
              </a:r>
              <a:r>
                <a:rPr lang="en-US" sz="2400" dirty="0">
                  <a:solidFill>
                    <a:schemeClr val="tx1">
                      <a:lumMod val="75000"/>
                      <a:lumOff val="25000"/>
                    </a:schemeClr>
                  </a:solidFill>
                  <a:latin typeface="Garamond" panose="02020404030301010803" pitchFamily="18" charset="0"/>
                </a:rPr>
                <a:t> coastline changes in response to the state’s management projects over the past thirty-one years with a time-series map</a:t>
              </a:r>
            </a:p>
            <a:p>
              <a:pPr algn="just">
                <a:lnSpc>
                  <a:spcPct val="100000"/>
                </a:lnSpc>
                <a:spcBef>
                  <a:spcPts val="0"/>
                </a:spcBef>
                <a:spcAft>
                  <a:spcPts val="600"/>
                </a:spcAft>
                <a:buClr>
                  <a:srgbClr val="2559A8"/>
                </a:buClr>
              </a:pPr>
              <a:r>
                <a:rPr lang="en-US" sz="2400" b="1" dirty="0">
                  <a:solidFill>
                    <a:srgbClr val="2559A8"/>
                  </a:solidFill>
                  <a:latin typeface="Garamond" panose="02020404030301010803" pitchFamily="18" charset="0"/>
                </a:rPr>
                <a:t>Generate</a:t>
              </a:r>
              <a:r>
                <a:rPr lang="en-US" sz="2400" dirty="0">
                  <a:solidFill>
                    <a:schemeClr val="tx1">
                      <a:lumMod val="75000"/>
                      <a:lumOff val="25000"/>
                    </a:schemeClr>
                  </a:solidFill>
                  <a:latin typeface="Garamond" panose="02020404030301010803" pitchFamily="18" charset="0"/>
                </a:rPr>
                <a:t> a susceptibility map to identify areas that are vulnerable to land loss that incorporates soil hydrology, land cover, slope, elevation, wind speed, wave height, sea level rise, and subsidence </a:t>
              </a:r>
              <a:endParaRPr lang="en-US" sz="2400" b="1" dirty="0">
                <a:solidFill>
                  <a:schemeClr val="tx1">
                    <a:lumMod val="75000"/>
                    <a:lumOff val="25000"/>
                  </a:schemeClr>
                </a:solidFill>
                <a:latin typeface="Garamond" panose="02020404030301010803" pitchFamily="18" charset="0"/>
              </a:endParaRPr>
            </a:p>
            <a:p>
              <a:pPr algn="just">
                <a:lnSpc>
                  <a:spcPct val="100000"/>
                </a:lnSpc>
                <a:spcBef>
                  <a:spcPts val="0"/>
                </a:spcBef>
                <a:spcAft>
                  <a:spcPts val="600"/>
                </a:spcAft>
                <a:buClr>
                  <a:srgbClr val="2559A8"/>
                </a:buClr>
              </a:pPr>
              <a:r>
                <a:rPr lang="en-US" sz="2400" b="1" dirty="0">
                  <a:solidFill>
                    <a:srgbClr val="2559A8"/>
                  </a:solidFill>
                  <a:latin typeface="Garamond" panose="02020404030301010803" pitchFamily="18" charset="0"/>
                </a:rPr>
                <a:t>Evaluate</a:t>
              </a:r>
              <a:r>
                <a:rPr lang="en-US" sz="2400" dirty="0">
                  <a:solidFill>
                    <a:schemeClr val="tx1">
                      <a:lumMod val="75000"/>
                      <a:lumOff val="25000"/>
                    </a:schemeClr>
                  </a:solidFill>
                  <a:latin typeface="Garamond" panose="02020404030301010803" pitchFamily="18" charset="0"/>
                </a:rPr>
                <a:t> the performance of Delaware’s management strategies by comparing the timing and location of management projects with coastal land change </a:t>
              </a:r>
            </a:p>
            <a:p>
              <a:pPr algn="just">
                <a:lnSpc>
                  <a:spcPct val="100000"/>
                </a:lnSpc>
                <a:spcBef>
                  <a:spcPts val="0"/>
                </a:spcBef>
                <a:spcAft>
                  <a:spcPts val="600"/>
                </a:spcAft>
                <a:buClr>
                  <a:srgbClr val="2559A8"/>
                </a:buClr>
              </a:pPr>
              <a:r>
                <a:rPr lang="en-US" sz="2400" b="1" dirty="0">
                  <a:solidFill>
                    <a:srgbClr val="2559A8"/>
                  </a:solidFill>
                  <a:latin typeface="Garamond" panose="02020404030301010803" pitchFamily="18" charset="0"/>
                </a:rPr>
                <a:t>Demonstrate</a:t>
              </a:r>
              <a:r>
                <a:rPr lang="en-US" sz="2400" dirty="0">
                  <a:latin typeface="Garamond" panose="02020404030301010803" pitchFamily="18" charset="0"/>
                </a:rPr>
                <a:t> </a:t>
              </a:r>
              <a:r>
                <a:rPr lang="en-US" sz="2400" dirty="0">
                  <a:solidFill>
                    <a:schemeClr val="tx1">
                      <a:lumMod val="75000"/>
                      <a:lumOff val="25000"/>
                    </a:schemeClr>
                  </a:solidFill>
                  <a:latin typeface="Garamond" panose="02020404030301010803" pitchFamily="18" charset="0"/>
                </a:rPr>
                <a:t>the environmental issues that put Delaware’s unique geographical area at risk and display the impacts of measures taken to protect the coastline through an ArcGIS Story Map</a:t>
              </a:r>
            </a:p>
          </p:txBody>
        </p:sp>
        <p:sp>
          <p:nvSpPr>
            <p:cNvPr id="16" name="TextBox 15"/>
            <p:cNvSpPr txBox="1"/>
            <p:nvPr/>
          </p:nvSpPr>
          <p:spPr>
            <a:xfrm>
              <a:off x="27136887" y="21394209"/>
              <a:ext cx="2910246"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Objectives</a:t>
              </a:r>
            </a:p>
          </p:txBody>
        </p:sp>
      </p:grpSp>
      <p:sp>
        <p:nvSpPr>
          <p:cNvPr id="20" name="TextBox 19"/>
          <p:cNvSpPr txBox="1"/>
          <p:nvPr/>
        </p:nvSpPr>
        <p:spPr>
          <a:xfrm>
            <a:off x="798180" y="21270679"/>
            <a:ext cx="2039510"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Results</a:t>
            </a:r>
          </a:p>
        </p:txBody>
      </p:sp>
      <p:sp>
        <p:nvSpPr>
          <p:cNvPr id="9" name="Text Placeholder 16"/>
          <p:cNvSpPr txBox="1">
            <a:spLocks/>
          </p:cNvSpPr>
          <p:nvPr/>
        </p:nvSpPr>
        <p:spPr>
          <a:xfrm>
            <a:off x="10399564" y="30858575"/>
            <a:ext cx="8183204" cy="490037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2559A8"/>
              </a:buClr>
            </a:pPr>
            <a:r>
              <a:rPr lang="en-US" sz="2400" dirty="0">
                <a:solidFill>
                  <a:schemeClr val="tx1">
                    <a:lumMod val="75000"/>
                    <a:lumOff val="25000"/>
                  </a:schemeClr>
                </a:solidFill>
                <a:latin typeface="Garamond" panose="02020404030301010803" pitchFamily="18" charset="0"/>
              </a:rPr>
              <a:t>According to NASA’s Earth Observations, Delaware’s coast has experienced land loss since 1988. We have shown both qualitatively and quantifiably that Delaware’s coast has experienced land loss since 1988, but there was no detected trend in the rate of land change. </a:t>
            </a:r>
          </a:p>
          <a:p>
            <a:pPr algn="just">
              <a:lnSpc>
                <a:spcPct val="100000"/>
              </a:lnSpc>
              <a:spcBef>
                <a:spcPts val="0"/>
              </a:spcBef>
              <a:spcAft>
                <a:spcPts val="600"/>
              </a:spcAft>
              <a:buClr>
                <a:srgbClr val="2559A8"/>
              </a:buClr>
            </a:pPr>
            <a:r>
              <a:rPr lang="en-US" sz="2400" dirty="0">
                <a:solidFill>
                  <a:schemeClr val="tx1">
                    <a:lumMod val="75000"/>
                    <a:lumOff val="25000"/>
                  </a:schemeClr>
                </a:solidFill>
                <a:latin typeface="Garamond" panose="02020404030301010803" pitchFamily="18" charset="0"/>
              </a:rPr>
              <a:t>Wildlife Areas and Refuges, Rehoboth and Slaughter Beaches, and Assawoman Bay are the most susceptible areas to land loss along Delaware’s coast.</a:t>
            </a:r>
          </a:p>
          <a:p>
            <a:pPr algn="just">
              <a:lnSpc>
                <a:spcPct val="100000"/>
              </a:lnSpc>
              <a:spcBef>
                <a:spcPts val="0"/>
              </a:spcBef>
              <a:spcAft>
                <a:spcPts val="600"/>
              </a:spcAft>
              <a:buClr>
                <a:srgbClr val="2559A8"/>
              </a:buClr>
            </a:pPr>
            <a:r>
              <a:rPr lang="en-US" sz="2400" dirty="0">
                <a:solidFill>
                  <a:schemeClr val="tx1">
                    <a:lumMod val="75000"/>
                    <a:lumOff val="25000"/>
                  </a:schemeClr>
                </a:solidFill>
                <a:latin typeface="Garamond" panose="02020404030301010803" pitchFamily="18" charset="0"/>
              </a:rPr>
              <a:t>Prime and Bombay Hook National Wildlife Refuges have experienced the greatest amount of land loss from 1988-2018.</a:t>
            </a:r>
          </a:p>
          <a:p>
            <a:pPr>
              <a:lnSpc>
                <a:spcPct val="100000"/>
              </a:lnSpc>
              <a:spcBef>
                <a:spcPts val="0"/>
              </a:spcBef>
              <a:spcAft>
                <a:spcPts val="600"/>
              </a:spcAft>
              <a:buClr>
                <a:srgbClr val="2559A8"/>
              </a:buClr>
            </a:pP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endParaRPr lang="en-US" sz="2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2559A8"/>
              </a:buClr>
            </a:pPr>
            <a:endParaRPr lang="en-US" sz="2400" dirty="0">
              <a:solidFill>
                <a:schemeClr val="tx1">
                  <a:lumMod val="75000"/>
                  <a:lumOff val="25000"/>
                </a:schemeClr>
              </a:solidFill>
              <a:latin typeface="Garamond" panose="02020404030301010803" pitchFamily="18" charset="0"/>
            </a:endParaRPr>
          </a:p>
        </p:txBody>
      </p:sp>
      <p:sp>
        <p:nvSpPr>
          <p:cNvPr id="21" name="TextBox 20"/>
          <p:cNvSpPr txBox="1"/>
          <p:nvPr/>
        </p:nvSpPr>
        <p:spPr>
          <a:xfrm>
            <a:off x="10726995" y="30265151"/>
            <a:ext cx="3725982"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Conclusions</a:t>
            </a:r>
          </a:p>
        </p:txBody>
      </p:sp>
      <p:sp>
        <p:nvSpPr>
          <p:cNvPr id="7" name="Text Placeholder 16"/>
          <p:cNvSpPr txBox="1">
            <a:spLocks/>
          </p:cNvSpPr>
          <p:nvPr/>
        </p:nvSpPr>
        <p:spPr>
          <a:xfrm>
            <a:off x="18683637" y="32689178"/>
            <a:ext cx="7367925" cy="193187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Dr. Jeffrey </a:t>
            </a:r>
            <a:r>
              <a:rPr lang="en-US" sz="1800" b="1" dirty="0" err="1">
                <a:solidFill>
                  <a:schemeClr val="tx1">
                    <a:lumMod val="75000"/>
                    <a:lumOff val="25000"/>
                  </a:schemeClr>
                </a:solidFill>
                <a:latin typeface="Garamond" panose="02020404030301010803" pitchFamily="18" charset="0"/>
              </a:rPr>
              <a:t>Luvall</a:t>
            </a:r>
            <a:r>
              <a:rPr lang="en-US" sz="1800" b="1" dirty="0">
                <a:solidFill>
                  <a:schemeClr val="tx1">
                    <a:lumMod val="75000"/>
                    <a:lumOff val="25000"/>
                  </a:schemeClr>
                </a:solidFill>
                <a:latin typeface="Garamond" panose="02020404030301010803" pitchFamily="18" charset="0"/>
              </a:rPr>
              <a:t>, </a:t>
            </a:r>
            <a:r>
              <a:rPr lang="en-US" sz="1800" dirty="0">
                <a:solidFill>
                  <a:schemeClr val="tx1">
                    <a:lumMod val="75000"/>
                    <a:lumOff val="25000"/>
                  </a:schemeClr>
                </a:solidFill>
                <a:latin typeface="Garamond" panose="02020404030301010803" pitchFamily="18" charset="0"/>
              </a:rPr>
              <a:t>NASA Marshall Space Flight Center</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Dr. Robert Griffin, </a:t>
            </a:r>
            <a:r>
              <a:rPr lang="en-US" sz="1800" dirty="0">
                <a:solidFill>
                  <a:schemeClr val="tx1">
                    <a:lumMod val="75000"/>
                    <a:lumOff val="25000"/>
                  </a:schemeClr>
                </a:solidFill>
                <a:latin typeface="Garamond" panose="02020404030301010803" pitchFamily="18" charset="0"/>
              </a:rPr>
              <a:t>University of Alabama in Huntsville</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Danielle Ruffe, </a:t>
            </a:r>
            <a:r>
              <a:rPr lang="en-US" sz="1800" dirty="0">
                <a:solidFill>
                  <a:schemeClr val="tx1">
                    <a:lumMod val="75000"/>
                    <a:lumOff val="25000"/>
                  </a:schemeClr>
                </a:solidFill>
                <a:latin typeface="Garamond" panose="02020404030301010803" pitchFamily="18" charset="0"/>
              </a:rPr>
              <a:t>University of Texas at Austin</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Madison Murphy, </a:t>
            </a:r>
            <a:r>
              <a:rPr lang="en-US" sz="1800" dirty="0">
                <a:solidFill>
                  <a:schemeClr val="tx1">
                    <a:lumMod val="75000"/>
                    <a:lumOff val="25000"/>
                  </a:schemeClr>
                </a:solidFill>
                <a:latin typeface="Garamond" panose="02020404030301010803" pitchFamily="18" charset="0"/>
              </a:rPr>
              <a:t>NASA DEVELOP</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Christine Evans, </a:t>
            </a:r>
            <a:r>
              <a:rPr lang="en-US" sz="1800" dirty="0">
                <a:solidFill>
                  <a:schemeClr val="tx1">
                    <a:lumMod val="75000"/>
                    <a:lumOff val="25000"/>
                  </a:schemeClr>
                </a:solidFill>
                <a:latin typeface="Garamond" panose="02020404030301010803" pitchFamily="18" charset="0"/>
              </a:rPr>
              <a:t>University of Alabama in Huntsville</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Maggi Klug, </a:t>
            </a:r>
            <a:r>
              <a:rPr lang="en-US" sz="1800" dirty="0">
                <a:solidFill>
                  <a:schemeClr val="tx1">
                    <a:lumMod val="75000"/>
                    <a:lumOff val="25000"/>
                  </a:schemeClr>
                </a:solidFill>
                <a:latin typeface="Garamond" panose="02020404030301010803" pitchFamily="18" charset="0"/>
              </a:rPr>
              <a:t>University of Alabama in Huntsville</a:t>
            </a:r>
          </a:p>
          <a:p>
            <a:pPr marL="285750" indent="-285750">
              <a:lnSpc>
                <a:spcPct val="100000"/>
              </a:lnSpc>
              <a:spcBef>
                <a:spcPts val="0"/>
              </a:spcBef>
              <a:buClr>
                <a:srgbClr val="3366CC"/>
              </a:buClr>
              <a:buFont typeface="Webdings" panose="05030102010509060703" pitchFamily="18" charset="2"/>
              <a:buChar char="4"/>
            </a:pPr>
            <a:r>
              <a:rPr lang="en-US" sz="1800" b="1" dirty="0">
                <a:solidFill>
                  <a:schemeClr val="tx1">
                    <a:lumMod val="75000"/>
                    <a:lumOff val="25000"/>
                  </a:schemeClr>
                </a:solidFill>
                <a:latin typeface="Garamond" panose="02020404030301010803" pitchFamily="18" charset="0"/>
              </a:rPr>
              <a:t>Helen Baldwin, </a:t>
            </a:r>
            <a:r>
              <a:rPr lang="en-US" sz="1800" dirty="0">
                <a:solidFill>
                  <a:schemeClr val="tx1">
                    <a:lumMod val="75000"/>
                    <a:lumOff val="25000"/>
                  </a:schemeClr>
                </a:solidFill>
                <a:latin typeface="Garamond" panose="02020404030301010803" pitchFamily="18" charset="0"/>
              </a:rPr>
              <a:t>NASA SERVIR</a:t>
            </a:r>
          </a:p>
          <a:p>
            <a:pPr marL="285750" indent="-285750">
              <a:lnSpc>
                <a:spcPct val="100000"/>
              </a:lnSpc>
              <a:spcBef>
                <a:spcPts val="0"/>
              </a:spcBef>
              <a:buClr>
                <a:srgbClr val="3366CC"/>
              </a:buClr>
              <a:buFont typeface="Webdings" panose="05030102010509060703" pitchFamily="18" charset="2"/>
              <a:buChar char="4"/>
            </a:pPr>
            <a:endParaRPr lang="en-US" sz="1800" dirty="0">
              <a:solidFill>
                <a:schemeClr val="tx1">
                  <a:lumMod val="75000"/>
                  <a:lumOff val="25000"/>
                </a:schemeClr>
              </a:solidFill>
              <a:latin typeface="Garamond" panose="02020404030301010803" pitchFamily="18" charset="0"/>
            </a:endParaRPr>
          </a:p>
          <a:p>
            <a:pPr>
              <a:lnSpc>
                <a:spcPct val="100000"/>
              </a:lnSpc>
              <a:spcBef>
                <a:spcPts val="0"/>
              </a:spcBef>
            </a:pPr>
            <a:endParaRPr lang="en-US" sz="1800" dirty="0">
              <a:solidFill>
                <a:schemeClr val="tx1">
                  <a:lumMod val="75000"/>
                  <a:lumOff val="25000"/>
                </a:schemeClr>
              </a:solidFill>
              <a:latin typeface="Garamond" panose="02020404030301010803" pitchFamily="18" charset="0"/>
            </a:endParaRPr>
          </a:p>
        </p:txBody>
      </p:sp>
      <p:sp>
        <p:nvSpPr>
          <p:cNvPr id="22" name="TextBox 21"/>
          <p:cNvSpPr txBox="1"/>
          <p:nvPr/>
        </p:nvSpPr>
        <p:spPr>
          <a:xfrm>
            <a:off x="18727916" y="32052055"/>
            <a:ext cx="6429364"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Acknowledgements</a:t>
            </a:r>
          </a:p>
        </p:txBody>
      </p:sp>
      <p:sp>
        <p:nvSpPr>
          <p:cNvPr id="6" name="Text Placeholder 16"/>
          <p:cNvSpPr txBox="1">
            <a:spLocks/>
          </p:cNvSpPr>
          <p:nvPr/>
        </p:nvSpPr>
        <p:spPr>
          <a:xfrm>
            <a:off x="18683637" y="30869749"/>
            <a:ext cx="5497243" cy="6637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285750" indent="-285750">
              <a:lnSpc>
                <a:spcPct val="100000"/>
              </a:lnSpc>
              <a:spcBef>
                <a:spcPts val="0"/>
              </a:spcBef>
              <a:buClr>
                <a:srgbClr val="3366CC"/>
              </a:buClr>
              <a:buFont typeface="Webdings" panose="05030102010509060703" pitchFamily="18" charset="2"/>
              <a:buChar char="4"/>
            </a:pPr>
            <a:r>
              <a:rPr lang="en-US" sz="2400" dirty="0">
                <a:solidFill>
                  <a:schemeClr val="tx1">
                    <a:lumMod val="75000"/>
                    <a:lumOff val="25000"/>
                  </a:schemeClr>
                </a:solidFill>
                <a:latin typeface="Garamond" panose="02020404030301010803" pitchFamily="18" charset="0"/>
              </a:rPr>
              <a:t>Delaware Department of Natural Resources and Environmental Control (DNREC) </a:t>
            </a:r>
          </a:p>
          <a:p>
            <a:pPr>
              <a:lnSpc>
                <a:spcPct val="100000"/>
              </a:lnSpc>
              <a:spcBef>
                <a:spcPts val="0"/>
              </a:spcBef>
            </a:pPr>
            <a:r>
              <a:rPr lang="en-US" sz="2400" dirty="0">
                <a:solidFill>
                  <a:schemeClr val="tx1">
                    <a:lumMod val="75000"/>
                    <a:lumOff val="25000"/>
                  </a:schemeClr>
                </a:solidFill>
                <a:latin typeface="Garamond" panose="02020404030301010803" pitchFamily="18" charset="0"/>
              </a:rPr>
              <a:t>       </a:t>
            </a:r>
            <a:endParaRPr lang="en-US" sz="2400" dirty="0">
              <a:solidFill>
                <a:schemeClr val="tx1">
                  <a:lumMod val="75000"/>
                  <a:lumOff val="25000"/>
                </a:schemeClr>
              </a:solidFill>
              <a:latin typeface="Webdings" panose="05030102010509060703" pitchFamily="18" charset="2"/>
            </a:endParaRPr>
          </a:p>
        </p:txBody>
      </p:sp>
      <p:sp>
        <p:nvSpPr>
          <p:cNvPr id="23" name="TextBox 22"/>
          <p:cNvSpPr txBox="1"/>
          <p:nvPr/>
        </p:nvSpPr>
        <p:spPr>
          <a:xfrm>
            <a:off x="18727916" y="30255258"/>
            <a:ext cx="4403770"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Project Partners</a:t>
            </a:r>
          </a:p>
        </p:txBody>
      </p:sp>
      <p:sp>
        <p:nvSpPr>
          <p:cNvPr id="24" name="TextBox 23"/>
          <p:cNvSpPr txBox="1"/>
          <p:nvPr/>
        </p:nvSpPr>
        <p:spPr>
          <a:xfrm>
            <a:off x="876389" y="30262122"/>
            <a:ext cx="4542503" cy="769441"/>
          </a:xfrm>
          <a:prstGeom prst="rect">
            <a:avLst/>
          </a:prstGeom>
          <a:noFill/>
        </p:spPr>
        <p:txBody>
          <a:bodyPr wrap="none" rtlCol="0" anchor="ctr">
            <a:spAutoFit/>
          </a:bodyPr>
          <a:lstStyle/>
          <a:p>
            <a:r>
              <a:rPr lang="en-US" sz="4400" b="1" dirty="0">
                <a:solidFill>
                  <a:srgbClr val="2559A8"/>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4704382" y="876300"/>
            <a:ext cx="18023236" cy="2171700"/>
          </a:xfrm>
        </p:spPr>
        <p:txBody>
          <a:bodyPr>
            <a:noAutofit/>
          </a:bodyPr>
          <a:lstStyle/>
          <a:p>
            <a:r>
              <a:rPr lang="en-US" sz="5800" dirty="0"/>
              <a:t>Utilizing NASA Earth Observations to Assess Coastline Replenishment Initiatives and Shoreline Risk Along Delaware’s Coasts</a:t>
            </a:r>
          </a:p>
        </p:txBody>
      </p:sp>
      <p:sp>
        <p:nvSpPr>
          <p:cNvPr id="44" name="Text Placeholder 11"/>
          <p:cNvSpPr txBox="1">
            <a:spLocks/>
          </p:cNvSpPr>
          <p:nvPr/>
        </p:nvSpPr>
        <p:spPr>
          <a:xfrm>
            <a:off x="16197335" y="34594801"/>
            <a:ext cx="10320266"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2559A8"/>
                </a:solidFill>
              </a:rPr>
              <a:t> Alabama – Marshall | </a:t>
            </a:r>
            <a:r>
              <a:rPr lang="en-US" sz="5200" spc="100" dirty="0">
                <a:solidFill>
                  <a:srgbClr val="2559A8"/>
                </a:solidFill>
              </a:rPr>
              <a:t>Fall</a:t>
            </a:r>
            <a:r>
              <a:rPr lang="en-US" sz="5200" dirty="0">
                <a:solidFill>
                  <a:srgbClr val="2559A8"/>
                </a:solidFill>
              </a:rPr>
              <a:t> 2019</a:t>
            </a:r>
          </a:p>
        </p:txBody>
      </p:sp>
      <p:sp>
        <p:nvSpPr>
          <p:cNvPr id="81" name="Text Placeholder 16"/>
          <p:cNvSpPr txBox="1">
            <a:spLocks/>
          </p:cNvSpPr>
          <p:nvPr/>
        </p:nvSpPr>
        <p:spPr>
          <a:xfrm>
            <a:off x="929055" y="4569740"/>
            <a:ext cx="13172117" cy="732958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pPr>
            <a:r>
              <a:rPr lang="en-US" sz="2400" dirty="0">
                <a:solidFill>
                  <a:schemeClr val="tx1">
                    <a:lumMod val="75000"/>
                    <a:lumOff val="25000"/>
                  </a:schemeClr>
                </a:solidFill>
                <a:latin typeface="Garamond" panose="02020404030301010803" pitchFamily="18" charset="0"/>
              </a:rPr>
              <a:t>Delaware’s coastline is a vibrant tourist destination and unique habitat for many vulnerable species. Yet, with the lowest mean elevation of any state, this indispensable stretch of land is threatened by numerous geological and climatic forces, including coastal erosion, sea level rise, storm surge, and subsidence. The state’s Department of Natural Resources and Environmental Control (DNREC) has, therefore, served as a diligent combatant of coastal land loss since the 1950s. In partnership with the DNREC, this team utilized Landsat 8 Operational Land Imager (OLI), Landsat 7 Enhanced Thematic Mapper Plus (ETM+), Landsat 5 Thematic Mapper (TM), and the Terra Advanced Spaceborne Thermal Emission and Reflection Radiometer (ASTER) in combination with ancillary datasets to create a suite of time-series maps that identified shoreline extent changes in response to management projects and to generate a coastal land loss susceptibility map. Analyses of coastline change across time were performed using quantifiable measures derived from the time-series maps. The team found that there was a statistically significant, dampening shift of land to water between 1988 and 2018. Bombay Hook Wildlife Refuge, Prime Hook Wildlife Refuge, Rehoboth Beach, Slaughter Beach, and Assawoman Bay are the most susceptible areas to land loss along Delaware’s coast. Areas that experienced the greatest land loss within the thirty-one-year range were the Prime Hook and Bombay Hook Wildlife Refuges. Conversely, Cape Henlopen exhibited a notable accretion of land. These maps and analyses can be used by the DNREC to support the development of future coastal protection and replenishment strategies through the evaluation of restoration technique effectiveness and identification of at-risk areas. Finally, these products were implemented into a story map that demonstrated the unique geological circumstances that put Delaware at risk and showcased the impacts of the state’s efforts to protect it. </a:t>
            </a:r>
          </a:p>
        </p:txBody>
      </p:sp>
      <p:sp>
        <p:nvSpPr>
          <p:cNvPr id="82" name="TextBox 81"/>
          <p:cNvSpPr txBox="1"/>
          <p:nvPr/>
        </p:nvSpPr>
        <p:spPr>
          <a:xfrm>
            <a:off x="820771" y="3838221"/>
            <a:ext cx="2475358" cy="769441"/>
          </a:xfrm>
          <a:prstGeom prst="rect">
            <a:avLst/>
          </a:prstGeom>
          <a:noFill/>
        </p:spPr>
        <p:txBody>
          <a:bodyPr wrap="none" rtlCol="0">
            <a:spAutoFit/>
          </a:bodyPr>
          <a:lstStyle/>
          <a:p>
            <a:r>
              <a:rPr lang="en-US" sz="4400" b="1" dirty="0">
                <a:solidFill>
                  <a:srgbClr val="2559A8"/>
                </a:solidFill>
                <a:latin typeface="Century Gothic" panose="020B0502020202020204" pitchFamily="34" charset="0"/>
              </a:rPr>
              <a:t>Abstract</a:t>
            </a:r>
          </a:p>
        </p:txBody>
      </p:sp>
      <p:sp>
        <p:nvSpPr>
          <p:cNvPr id="18" name="TextBox 17"/>
          <p:cNvSpPr txBox="1"/>
          <p:nvPr/>
        </p:nvSpPr>
        <p:spPr>
          <a:xfrm>
            <a:off x="14028511" y="3951896"/>
            <a:ext cx="3172663" cy="769441"/>
          </a:xfrm>
          <a:prstGeom prst="rect">
            <a:avLst/>
          </a:prstGeom>
          <a:noFill/>
        </p:spPr>
        <p:txBody>
          <a:bodyPr wrap="none" rtlCol="0" anchor="ctr">
            <a:spAutoFit/>
          </a:bodyPr>
          <a:lstStyle/>
          <a:p>
            <a:r>
              <a:rPr lang="en-US" sz="4400" b="1" dirty="0">
                <a:solidFill>
                  <a:srgbClr val="2559A8"/>
                </a:solidFill>
                <a:latin typeface="Century Gothic" panose="020B0502020202020204" pitchFamily="34" charset="0"/>
              </a:rPr>
              <a:t>Study Area</a:t>
            </a:r>
          </a:p>
        </p:txBody>
      </p:sp>
      <p:grpSp>
        <p:nvGrpSpPr>
          <p:cNvPr id="249" name="Group 248">
            <a:extLst>
              <a:ext uri="{FF2B5EF4-FFF2-40B4-BE49-F238E27FC236}">
                <a16:creationId xmlns:a16="http://schemas.microsoft.com/office/drawing/2014/main" id="{B876CD99-4C5F-4CAD-9E86-71CB476EDE84}"/>
              </a:ext>
            </a:extLst>
          </p:cNvPr>
          <p:cNvGrpSpPr/>
          <p:nvPr/>
        </p:nvGrpSpPr>
        <p:grpSpPr>
          <a:xfrm>
            <a:off x="581929" y="31437789"/>
            <a:ext cx="10100014" cy="3093282"/>
            <a:chOff x="7509052" y="30855538"/>
            <a:chExt cx="10100014" cy="3093282"/>
          </a:xfrm>
        </p:grpSpPr>
        <p:grpSp>
          <p:nvGrpSpPr>
            <p:cNvPr id="5" name="Group 4"/>
            <p:cNvGrpSpPr/>
            <p:nvPr/>
          </p:nvGrpSpPr>
          <p:grpSpPr>
            <a:xfrm>
              <a:off x="7509052" y="30886315"/>
              <a:ext cx="2834640" cy="3062505"/>
              <a:chOff x="-6735619" y="39831893"/>
              <a:chExt cx="2834640" cy="3062505"/>
            </a:xfrm>
          </p:grpSpPr>
          <p:pic>
            <p:nvPicPr>
              <p:cNvPr id="39" name="Picture 3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311803" y="39831893"/>
                <a:ext cx="2103120" cy="2103120"/>
              </a:xfrm>
              <a:prstGeom prst="rect">
                <a:avLst/>
              </a:prstGeom>
            </p:spPr>
          </p:pic>
          <p:sp>
            <p:nvSpPr>
              <p:cNvPr id="70" name="Text Placeholder 16"/>
              <p:cNvSpPr txBox="1">
                <a:spLocks/>
              </p:cNvSpPr>
              <p:nvPr/>
            </p:nvSpPr>
            <p:spPr>
              <a:xfrm>
                <a:off x="-6735619" y="4197106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Rachel Tessier</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3" name="Group 2"/>
            <p:cNvGrpSpPr/>
            <p:nvPr/>
          </p:nvGrpSpPr>
          <p:grpSpPr>
            <a:xfrm>
              <a:off x="12377011" y="30870927"/>
              <a:ext cx="2834640" cy="2676034"/>
              <a:chOff x="6683239" y="30799944"/>
              <a:chExt cx="2834640" cy="2676034"/>
            </a:xfrm>
          </p:grpSpPr>
          <p:pic>
            <p:nvPicPr>
              <p:cNvPr id="41" name="Picture 4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048999" y="30799944"/>
                <a:ext cx="2103120" cy="2103120"/>
              </a:xfrm>
              <a:prstGeom prst="rect">
                <a:avLst/>
              </a:prstGeom>
            </p:spPr>
          </p:pic>
          <p:sp>
            <p:nvSpPr>
              <p:cNvPr id="73" name="Text Placeholder 16"/>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Greta Paris</a:t>
                </a:r>
              </a:p>
            </p:txBody>
          </p:sp>
        </p:grpSp>
        <p:grpSp>
          <p:nvGrpSpPr>
            <p:cNvPr id="2" name="Group 1"/>
            <p:cNvGrpSpPr/>
            <p:nvPr/>
          </p:nvGrpSpPr>
          <p:grpSpPr>
            <a:xfrm>
              <a:off x="14774426" y="30867726"/>
              <a:ext cx="2834640" cy="2678359"/>
              <a:chOff x="-3834401" y="29192980"/>
              <a:chExt cx="2834640" cy="2678359"/>
            </a:xfrm>
          </p:grpSpPr>
          <p:pic>
            <p:nvPicPr>
              <p:cNvPr id="42" name="Picture 4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78339" y="29192980"/>
                <a:ext cx="2103120" cy="2103120"/>
              </a:xfrm>
              <a:prstGeom prst="rect">
                <a:avLst/>
              </a:prstGeom>
            </p:spPr>
          </p:pic>
          <p:sp>
            <p:nvSpPr>
              <p:cNvPr id="76" name="Text Placeholder 16"/>
              <p:cNvSpPr txBox="1">
                <a:spLocks/>
              </p:cNvSpPr>
              <p:nvPr/>
            </p:nvSpPr>
            <p:spPr>
              <a:xfrm>
                <a:off x="-3834401" y="31363508"/>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Nick Gagliano</a:t>
                </a:r>
              </a:p>
            </p:txBody>
          </p:sp>
        </p:grpSp>
        <p:grpSp>
          <p:nvGrpSpPr>
            <p:cNvPr id="4" name="Group 3"/>
            <p:cNvGrpSpPr/>
            <p:nvPr/>
          </p:nvGrpSpPr>
          <p:grpSpPr>
            <a:xfrm>
              <a:off x="9972060" y="30855538"/>
              <a:ext cx="2834640" cy="2676034"/>
              <a:chOff x="3763631" y="30799944"/>
              <a:chExt cx="2834640" cy="2676034"/>
            </a:xfrm>
          </p:grpSpPr>
          <p:pic>
            <p:nvPicPr>
              <p:cNvPr id="40" name="Picture 3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29391" y="30799944"/>
                <a:ext cx="2103120" cy="2103120"/>
              </a:xfrm>
              <a:prstGeom prst="rect">
                <a:avLst/>
              </a:prstGeom>
            </p:spPr>
          </p:pic>
          <p:sp>
            <p:nvSpPr>
              <p:cNvPr id="79" name="Text Placeholder 16"/>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Ani Matevosian</a:t>
                </a:r>
              </a:p>
            </p:txBody>
          </p:sp>
        </p:grpSp>
        <p:pic>
          <p:nvPicPr>
            <p:cNvPr id="48" name="Picture 47"/>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
                      </a14:imgEffect>
                      <a14:imgEffect>
                        <a14:saturation sat="110000"/>
                      </a14:imgEffect>
                      <a14:imgEffect>
                        <a14:brightnessContrast bright="-10000" contrast="10000"/>
                      </a14:imgEffect>
                    </a14:imgLayer>
                  </a14:imgProps>
                </a:ext>
                <a:ext uri="{28A0092B-C50C-407E-A947-70E740481C1C}">
                  <a14:useLocalDpi xmlns:a14="http://schemas.microsoft.com/office/drawing/2010/main" val="0"/>
                </a:ext>
              </a:extLst>
            </a:blip>
            <a:srcRect l="22647" t="19719" r="40034" b="24344"/>
            <a:stretch/>
          </p:blipFill>
          <p:spPr>
            <a:xfrm rot="16200000">
              <a:off x="8156115" y="31126497"/>
              <a:ext cx="1646868" cy="1645920"/>
            </a:xfrm>
            <a:prstGeom prst="ellipse">
              <a:avLst/>
            </a:prstGeom>
          </p:spPr>
        </p:pic>
        <p:pic>
          <p:nvPicPr>
            <p:cNvPr id="49" name="Picture 48"/>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110000"/>
                      </a14:imgEffect>
                      <a14:imgEffect>
                        <a14:brightnessContrast bright="-10000" contrast="10000"/>
                      </a14:imgEffect>
                    </a14:imgLayer>
                  </a14:imgProps>
                </a:ext>
                <a:ext uri="{28A0092B-C50C-407E-A947-70E740481C1C}">
                  <a14:useLocalDpi xmlns:a14="http://schemas.microsoft.com/office/drawing/2010/main" val="0"/>
                </a:ext>
              </a:extLst>
            </a:blip>
            <a:srcRect l="26759" t="28127" r="47368" b="33060"/>
            <a:stretch/>
          </p:blipFill>
          <p:spPr>
            <a:xfrm rot="16200000">
              <a:off x="10562025" y="31086787"/>
              <a:ext cx="1645920" cy="1645920"/>
            </a:xfrm>
            <a:prstGeom prst="ellipse">
              <a:avLst/>
            </a:prstGeom>
          </p:spPr>
        </p:pic>
        <p:pic>
          <p:nvPicPr>
            <p:cNvPr id="50" name="Picture 49"/>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10000"/>
                      </a14:imgEffect>
                      <a14:imgEffect>
                        <a14:saturation sat="110000"/>
                      </a14:imgEffect>
                      <a14:imgEffect>
                        <a14:brightnessContrast bright="-10000" contrast="10000"/>
                      </a14:imgEffect>
                    </a14:imgLayer>
                  </a14:imgProps>
                </a:ext>
                <a:ext uri="{28A0092B-C50C-407E-A947-70E740481C1C}">
                  <a14:useLocalDpi xmlns:a14="http://schemas.microsoft.com/office/drawing/2010/main" val="0"/>
                </a:ext>
              </a:extLst>
            </a:blip>
            <a:srcRect l="20276" t="24100" r="48193" b="28604"/>
            <a:stretch/>
          </p:blipFill>
          <p:spPr>
            <a:xfrm rot="16200000">
              <a:off x="12964497" y="31112622"/>
              <a:ext cx="1645920" cy="1645920"/>
            </a:xfrm>
            <a:prstGeom prst="ellipse">
              <a:avLst/>
            </a:prstGeom>
          </p:spPr>
        </p:pic>
        <p:pic>
          <p:nvPicPr>
            <p:cNvPr id="86" name="Picture 85"/>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15000"/>
                      </a14:imgEffect>
                      <a14:imgEffect>
                        <a14:saturation sat="105000"/>
                      </a14:imgEffect>
                      <a14:imgEffect>
                        <a14:brightnessContrast bright="-5000" contrast="5000"/>
                      </a14:imgEffect>
                    </a14:imgLayer>
                  </a14:imgProps>
                </a:ext>
                <a:ext uri="{28A0092B-C50C-407E-A947-70E740481C1C}">
                  <a14:useLocalDpi xmlns:a14="http://schemas.microsoft.com/office/drawing/2010/main" val="0"/>
                </a:ext>
              </a:extLst>
            </a:blip>
            <a:srcRect l="26791" t="27552" r="44199" b="28935"/>
            <a:stretch/>
          </p:blipFill>
          <p:spPr>
            <a:xfrm rot="16200000">
              <a:off x="15361809" y="31116667"/>
              <a:ext cx="1645920" cy="1645920"/>
            </a:xfrm>
            <a:prstGeom prst="ellipse">
              <a:avLst/>
            </a:prstGeom>
          </p:spPr>
        </p:pic>
      </p:grpSp>
      <p:grpSp>
        <p:nvGrpSpPr>
          <p:cNvPr id="55" name="Group 54">
            <a:extLst>
              <a:ext uri="{FF2B5EF4-FFF2-40B4-BE49-F238E27FC236}">
                <a16:creationId xmlns:a16="http://schemas.microsoft.com/office/drawing/2014/main" id="{C7E840EA-7A6E-4313-8B1C-0122C20F5DF4}"/>
              </a:ext>
            </a:extLst>
          </p:cNvPr>
          <p:cNvGrpSpPr/>
          <p:nvPr/>
        </p:nvGrpSpPr>
        <p:grpSpPr>
          <a:xfrm>
            <a:off x="793695" y="12381911"/>
            <a:ext cx="23438394" cy="9245051"/>
            <a:chOff x="793695" y="11962811"/>
            <a:chExt cx="23438394" cy="9245051"/>
          </a:xfrm>
        </p:grpSpPr>
        <p:grpSp>
          <p:nvGrpSpPr>
            <p:cNvPr id="54" name="Group 53">
              <a:extLst>
                <a:ext uri="{FF2B5EF4-FFF2-40B4-BE49-F238E27FC236}">
                  <a16:creationId xmlns:a16="http://schemas.microsoft.com/office/drawing/2014/main" id="{689B81C7-0CE5-490A-A3E6-2AF01491BDFC}"/>
                </a:ext>
              </a:extLst>
            </p:cNvPr>
            <p:cNvGrpSpPr/>
            <p:nvPr/>
          </p:nvGrpSpPr>
          <p:grpSpPr>
            <a:xfrm>
              <a:off x="19396290" y="19263824"/>
              <a:ext cx="3727301" cy="1515769"/>
              <a:chOff x="19396290" y="19263824"/>
              <a:chExt cx="3727301" cy="1515769"/>
            </a:xfrm>
          </p:grpSpPr>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96290" y="19263824"/>
                <a:ext cx="3727301" cy="1515769"/>
              </a:xfrm>
              <a:prstGeom prst="rect">
                <a:avLst/>
              </a:prstGeom>
            </p:spPr>
          </p:pic>
          <p:sp>
            <p:nvSpPr>
              <p:cNvPr id="27" name="TextBox 26"/>
              <p:cNvSpPr txBox="1"/>
              <p:nvPr/>
            </p:nvSpPr>
            <p:spPr>
              <a:xfrm>
                <a:off x="20968083" y="20309892"/>
                <a:ext cx="1784917" cy="369332"/>
              </a:xfrm>
              <a:prstGeom prst="rect">
                <a:avLst/>
              </a:prstGeom>
              <a:noFill/>
            </p:spPr>
            <p:txBody>
              <a:bodyPr wrap="square" rtlCol="0">
                <a:spAutoFit/>
              </a:bodyPr>
              <a:lstStyle/>
              <a:p>
                <a:r>
                  <a:rPr lang="en-US" dirty="0">
                    <a:solidFill>
                      <a:schemeClr val="tx1">
                        <a:lumMod val="75000"/>
                        <a:lumOff val="25000"/>
                      </a:schemeClr>
                    </a:solidFill>
                    <a:latin typeface="Garamond" panose="02020404030301010803" pitchFamily="18" charset="0"/>
                  </a:rPr>
                  <a:t>Landsat 7 ETM+</a:t>
                </a:r>
              </a:p>
            </p:txBody>
          </p:sp>
        </p:grpSp>
        <p:grpSp>
          <p:nvGrpSpPr>
            <p:cNvPr id="52" name="Group 51">
              <a:extLst>
                <a:ext uri="{FF2B5EF4-FFF2-40B4-BE49-F238E27FC236}">
                  <a16:creationId xmlns:a16="http://schemas.microsoft.com/office/drawing/2014/main" id="{EFFBC0B2-91E0-4FBF-9181-A2D75D9EBCE5}"/>
                </a:ext>
              </a:extLst>
            </p:cNvPr>
            <p:cNvGrpSpPr/>
            <p:nvPr/>
          </p:nvGrpSpPr>
          <p:grpSpPr>
            <a:xfrm>
              <a:off x="793695" y="11962811"/>
              <a:ext cx="23438394" cy="9245051"/>
              <a:chOff x="793695" y="11962811"/>
              <a:chExt cx="23438394" cy="9245051"/>
            </a:xfrm>
          </p:grpSpPr>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844989">
                <a:off x="13710716" y="18377308"/>
                <a:ext cx="2879331" cy="2781777"/>
              </a:xfrm>
              <a:prstGeom prst="rect">
                <a:avLst/>
              </a:prstGeom>
            </p:spPr>
          </p:pic>
          <p:sp>
            <p:nvSpPr>
              <p:cNvPr id="19" name="TextBox 18"/>
              <p:cNvSpPr txBox="1"/>
              <p:nvPr/>
            </p:nvSpPr>
            <p:spPr>
              <a:xfrm>
                <a:off x="793695" y="18175707"/>
                <a:ext cx="5246671" cy="769441"/>
              </a:xfrm>
              <a:prstGeom prst="rect">
                <a:avLst/>
              </a:prstGeom>
              <a:noFill/>
            </p:spPr>
            <p:txBody>
              <a:bodyPr wrap="square" rtlCol="0">
                <a:spAutoFit/>
              </a:bodyPr>
              <a:lstStyle/>
              <a:p>
                <a:r>
                  <a:rPr lang="en-US" sz="4400" b="1" dirty="0">
                    <a:solidFill>
                      <a:srgbClr val="2559A8"/>
                    </a:solidFill>
                    <a:latin typeface="Century Gothic" panose="020B0502020202020204" pitchFamily="34" charset="0"/>
                  </a:rPr>
                  <a:t>Earth Observations</a:t>
                </a:r>
              </a:p>
            </p:txBody>
          </p:sp>
          <p:sp>
            <p:nvSpPr>
              <p:cNvPr id="25" name="TextBox 24"/>
              <p:cNvSpPr txBox="1"/>
              <p:nvPr/>
            </p:nvSpPr>
            <p:spPr>
              <a:xfrm>
                <a:off x="15296031" y="20515003"/>
                <a:ext cx="1435633" cy="369332"/>
              </a:xfrm>
              <a:prstGeom prst="rect">
                <a:avLst/>
              </a:prstGeom>
              <a:noFill/>
            </p:spPr>
            <p:txBody>
              <a:bodyPr wrap="square" rtlCol="0">
                <a:spAutoFit/>
              </a:bodyPr>
              <a:lstStyle/>
              <a:p>
                <a:pPr algn="ctr"/>
                <a:r>
                  <a:rPr lang="en-US" dirty="0">
                    <a:solidFill>
                      <a:schemeClr val="tx1">
                        <a:lumMod val="75000"/>
                        <a:lumOff val="25000"/>
                      </a:schemeClr>
                    </a:solidFill>
                    <a:latin typeface="Garamond" panose="02020404030301010803" pitchFamily="18" charset="0"/>
                  </a:rPr>
                  <a:t>Landsat 5 TM</a:t>
                </a:r>
              </a:p>
            </p:txBody>
          </p:sp>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380082">
                <a:off x="8995794" y="18709304"/>
                <a:ext cx="2465370" cy="2014943"/>
              </a:xfrm>
              <a:prstGeom prst="rect">
                <a:avLst/>
              </a:prstGeom>
            </p:spPr>
          </p:pic>
          <p:sp>
            <p:nvSpPr>
              <p:cNvPr id="29" name="TextBox 28"/>
              <p:cNvSpPr txBox="1"/>
              <p:nvPr/>
            </p:nvSpPr>
            <p:spPr>
              <a:xfrm>
                <a:off x="10248259" y="20286509"/>
                <a:ext cx="1534920" cy="369332"/>
              </a:xfrm>
              <a:prstGeom prst="rect">
                <a:avLst/>
              </a:prstGeom>
              <a:noFill/>
            </p:spPr>
            <p:txBody>
              <a:bodyPr wrap="square" rtlCol="0">
                <a:spAutoFit/>
              </a:bodyPr>
              <a:lstStyle/>
              <a:p>
                <a:r>
                  <a:rPr lang="en-US" dirty="0">
                    <a:solidFill>
                      <a:schemeClr val="tx1">
                        <a:lumMod val="75000"/>
                        <a:lumOff val="25000"/>
                      </a:schemeClr>
                    </a:solidFill>
                    <a:latin typeface="Garamond" panose="02020404030301010803" pitchFamily="18" charset="0"/>
                  </a:rPr>
                  <a:t>Landsat 8 OLI</a:t>
                </a:r>
              </a:p>
            </p:txBody>
          </p:sp>
          <p:pic>
            <p:nvPicPr>
              <p:cNvPr id="30" name="Picture 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7474" y="18749201"/>
                <a:ext cx="2615975" cy="1969247"/>
              </a:xfrm>
              <a:prstGeom prst="rect">
                <a:avLst/>
              </a:prstGeom>
            </p:spPr>
          </p:pic>
          <p:sp>
            <p:nvSpPr>
              <p:cNvPr id="31" name="TextBox 30"/>
              <p:cNvSpPr txBox="1"/>
              <p:nvPr/>
            </p:nvSpPr>
            <p:spPr>
              <a:xfrm>
                <a:off x="3500657" y="20551174"/>
                <a:ext cx="1431897" cy="369332"/>
              </a:xfrm>
              <a:prstGeom prst="rect">
                <a:avLst/>
              </a:prstGeom>
              <a:noFill/>
            </p:spPr>
            <p:txBody>
              <a:bodyPr wrap="square" rtlCol="0">
                <a:spAutoFit/>
              </a:bodyPr>
              <a:lstStyle/>
              <a:p>
                <a:r>
                  <a:rPr lang="en-US" dirty="0">
                    <a:solidFill>
                      <a:schemeClr val="tx1">
                        <a:lumMod val="75000"/>
                        <a:lumOff val="25000"/>
                      </a:schemeClr>
                    </a:solidFill>
                    <a:latin typeface="Garamond" panose="02020404030301010803" pitchFamily="18" charset="0"/>
                  </a:rPr>
                  <a:t>Terra ASTER</a:t>
                </a:r>
              </a:p>
            </p:txBody>
          </p:sp>
          <p:grpSp>
            <p:nvGrpSpPr>
              <p:cNvPr id="228" name="Group 227">
                <a:extLst>
                  <a:ext uri="{FF2B5EF4-FFF2-40B4-BE49-F238E27FC236}">
                    <a16:creationId xmlns:a16="http://schemas.microsoft.com/office/drawing/2014/main" id="{C50A195D-1327-4CF0-93F5-2868B8316B98}"/>
                  </a:ext>
                </a:extLst>
              </p:cNvPr>
              <p:cNvGrpSpPr/>
              <p:nvPr/>
            </p:nvGrpSpPr>
            <p:grpSpPr>
              <a:xfrm>
                <a:off x="927045" y="11962811"/>
                <a:ext cx="11561071" cy="6482685"/>
                <a:chOff x="641295" y="11816896"/>
                <a:chExt cx="11561071" cy="6482685"/>
              </a:xfrm>
            </p:grpSpPr>
            <p:pic>
              <p:nvPicPr>
                <p:cNvPr id="99" name="Picture 98">
                  <a:extLst>
                    <a:ext uri="{FF2B5EF4-FFF2-40B4-BE49-F238E27FC236}">
                      <a16:creationId xmlns:a16="http://schemas.microsoft.com/office/drawing/2014/main" id="{663CFDF8-908F-4C5F-A0F5-2EE7D255D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295" y="11816896"/>
                  <a:ext cx="11136269" cy="3372679"/>
                </a:xfrm>
                <a:prstGeom prst="rect">
                  <a:avLst/>
                </a:prstGeom>
              </p:spPr>
            </p:pic>
            <p:sp>
              <p:nvSpPr>
                <p:cNvPr id="100" name="TextBox 99">
                  <a:extLst>
                    <a:ext uri="{FF2B5EF4-FFF2-40B4-BE49-F238E27FC236}">
                      <a16:creationId xmlns:a16="http://schemas.microsoft.com/office/drawing/2014/main" id="{278D4CB5-8C3B-45E6-9A9F-9BE9945163BE}"/>
                    </a:ext>
                  </a:extLst>
                </p:cNvPr>
                <p:cNvSpPr txBox="1"/>
                <p:nvPr/>
              </p:nvSpPr>
              <p:spPr>
                <a:xfrm>
                  <a:off x="1002923" y="13000995"/>
                  <a:ext cx="2717411" cy="1077218"/>
                </a:xfrm>
                <a:prstGeom prst="rect">
                  <a:avLst/>
                </a:prstGeom>
                <a:noFill/>
              </p:spPr>
              <p:txBody>
                <a:bodyPr wrap="none" rtlCol="0">
                  <a:spAutoFit/>
                </a:bodyPr>
                <a:lstStyle/>
                <a:p>
                  <a:pPr algn="ctr"/>
                  <a:r>
                    <a:rPr lang="en-US" sz="3200" dirty="0"/>
                    <a:t>Susceptibility</a:t>
                  </a:r>
                </a:p>
                <a:p>
                  <a:pPr algn="ctr"/>
                  <a:r>
                    <a:rPr lang="en-US" sz="3200" dirty="0"/>
                    <a:t>Maps</a:t>
                  </a:r>
                  <a:endParaRPr lang="en-US" sz="1050" dirty="0"/>
                </a:p>
              </p:txBody>
            </p:sp>
            <p:cxnSp>
              <p:nvCxnSpPr>
                <p:cNvPr id="102" name="Straight Arrow Connector 101">
                  <a:extLst>
                    <a:ext uri="{FF2B5EF4-FFF2-40B4-BE49-F238E27FC236}">
                      <a16:creationId xmlns:a16="http://schemas.microsoft.com/office/drawing/2014/main" id="{7EB2454C-5208-42AC-A7AA-E65F1B905349}"/>
                    </a:ext>
                  </a:extLst>
                </p:cNvPr>
                <p:cNvCxnSpPr>
                  <a:cxnSpLocks/>
                </p:cNvCxnSpPr>
                <p:nvPr/>
              </p:nvCxnSpPr>
              <p:spPr>
                <a:xfrm>
                  <a:off x="5252755" y="14243258"/>
                  <a:ext cx="0" cy="645327"/>
                </a:xfrm>
                <a:prstGeom prst="straightConnector1">
                  <a:avLst/>
                </a:prstGeom>
                <a:ln w="57150">
                  <a:solidFill>
                    <a:srgbClr val="0071BD"/>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BDBEAA3E-0DF0-4689-87F8-D1D050FD0E89}"/>
                    </a:ext>
                  </a:extLst>
                </p:cNvPr>
                <p:cNvCxnSpPr>
                  <a:cxnSpLocks/>
                </p:cNvCxnSpPr>
                <p:nvPr/>
              </p:nvCxnSpPr>
              <p:spPr>
                <a:xfrm flipH="1">
                  <a:off x="7093225" y="14260560"/>
                  <a:ext cx="27578" cy="2248943"/>
                </a:xfrm>
                <a:prstGeom prst="straightConnector1">
                  <a:avLst/>
                </a:prstGeom>
                <a:ln w="57150">
                  <a:solidFill>
                    <a:srgbClr val="29AAE3"/>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BEBE73F-7BEA-481F-AA40-68D7F9117C16}"/>
                    </a:ext>
                  </a:extLst>
                </p:cNvPr>
                <p:cNvCxnSpPr>
                  <a:cxnSpLocks/>
                </p:cNvCxnSpPr>
                <p:nvPr/>
              </p:nvCxnSpPr>
              <p:spPr>
                <a:xfrm>
                  <a:off x="9051824" y="14262308"/>
                  <a:ext cx="0" cy="641631"/>
                </a:xfrm>
                <a:prstGeom prst="straightConnector1">
                  <a:avLst/>
                </a:prstGeom>
                <a:ln w="57150">
                  <a:solidFill>
                    <a:srgbClr val="00A89D"/>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8D305E7-358E-47C7-A576-FF0C35399C2A}"/>
                    </a:ext>
                  </a:extLst>
                </p:cNvPr>
                <p:cNvCxnSpPr>
                  <a:cxnSpLocks/>
                </p:cNvCxnSpPr>
                <p:nvPr/>
              </p:nvCxnSpPr>
              <p:spPr>
                <a:xfrm>
                  <a:off x="10939571" y="14260560"/>
                  <a:ext cx="0" cy="1957655"/>
                </a:xfrm>
                <a:prstGeom prst="straightConnector1">
                  <a:avLst/>
                </a:prstGeom>
                <a:ln w="57150">
                  <a:solidFill>
                    <a:srgbClr val="009040"/>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a16="http://schemas.microsoft.com/office/drawing/2014/main" id="{D34C6AA5-BBBF-49F7-BF1C-EB62064E51B2}"/>
                    </a:ext>
                  </a:extLst>
                </p:cNvPr>
                <p:cNvSpPr/>
                <p:nvPr/>
              </p:nvSpPr>
              <p:spPr>
                <a:xfrm>
                  <a:off x="3822038" y="14903939"/>
                  <a:ext cx="2890151" cy="1537017"/>
                </a:xfrm>
                <a:prstGeom prst="roundRect">
                  <a:avLst/>
                </a:prstGeom>
                <a:solidFill>
                  <a:srgbClr val="007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Rounded Corners 104">
                  <a:extLst>
                    <a:ext uri="{FF2B5EF4-FFF2-40B4-BE49-F238E27FC236}">
                      <a16:creationId xmlns:a16="http://schemas.microsoft.com/office/drawing/2014/main" id="{0A17F5D9-04B7-474F-B230-1F37DE7010F0}"/>
                    </a:ext>
                  </a:extLst>
                </p:cNvPr>
                <p:cNvSpPr/>
                <p:nvPr/>
              </p:nvSpPr>
              <p:spPr>
                <a:xfrm>
                  <a:off x="3915009" y="15344232"/>
                  <a:ext cx="2693817" cy="10002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Landsat 5 TM</a:t>
                  </a:r>
                </a:p>
                <a:p>
                  <a:pPr marL="342900" indent="-342900">
                    <a:buFont typeface="+mj-lt"/>
                    <a:buAutoNum type="arabicPeriod"/>
                  </a:pPr>
                  <a:r>
                    <a:rPr lang="en-US" dirty="0">
                      <a:solidFill>
                        <a:schemeClr val="bg2">
                          <a:lumMod val="50000"/>
                        </a:schemeClr>
                      </a:solidFill>
                      <a:latin typeface="Garamond" panose="02020404030301010803" pitchFamily="18" charset="0"/>
                    </a:rPr>
                    <a:t>Terra ASTER</a:t>
                  </a:r>
                </a:p>
                <a:p>
                  <a:pPr marL="342900" indent="-342900">
                    <a:buFont typeface="+mj-lt"/>
                    <a:buAutoNum type="arabicPeriod"/>
                  </a:pPr>
                  <a:r>
                    <a:rPr lang="en-US" dirty="0">
                      <a:solidFill>
                        <a:schemeClr val="bg2">
                          <a:lumMod val="50000"/>
                        </a:schemeClr>
                      </a:solidFill>
                      <a:latin typeface="Garamond" panose="02020404030301010803" pitchFamily="18" charset="0"/>
                    </a:rPr>
                    <a:t>Ancillary Datasets</a:t>
                  </a:r>
                  <a:endParaRPr lang="en-US" dirty="0">
                    <a:solidFill>
                      <a:schemeClr val="bg2">
                        <a:lumMod val="25000"/>
                      </a:schemeClr>
                    </a:solidFill>
                    <a:latin typeface="Garamond" panose="02020404030301010803" pitchFamily="18" charset="0"/>
                  </a:endParaRPr>
                </a:p>
              </p:txBody>
            </p:sp>
            <p:sp>
              <p:nvSpPr>
                <p:cNvPr id="106" name="TextBox 105">
                  <a:extLst>
                    <a:ext uri="{FF2B5EF4-FFF2-40B4-BE49-F238E27FC236}">
                      <a16:creationId xmlns:a16="http://schemas.microsoft.com/office/drawing/2014/main" id="{2F5F7F71-D578-447B-BF76-E493A735FBC3}"/>
                    </a:ext>
                  </a:extLst>
                </p:cNvPr>
                <p:cNvSpPr txBox="1"/>
                <p:nvPr/>
              </p:nvSpPr>
              <p:spPr>
                <a:xfrm>
                  <a:off x="4362629" y="14903939"/>
                  <a:ext cx="2036788" cy="369332"/>
                </a:xfrm>
                <a:prstGeom prst="rect">
                  <a:avLst/>
                </a:prstGeom>
                <a:noFill/>
              </p:spPr>
              <p:txBody>
                <a:bodyPr wrap="square" rtlCol="0">
                  <a:spAutoFit/>
                </a:bodyPr>
                <a:lstStyle/>
                <a:p>
                  <a:r>
                    <a:rPr lang="en-US" dirty="0">
                      <a:solidFill>
                        <a:schemeClr val="bg1"/>
                      </a:solidFill>
                    </a:rPr>
                    <a:t>Data Acquisition</a:t>
                  </a:r>
                </a:p>
              </p:txBody>
            </p:sp>
            <p:sp>
              <p:nvSpPr>
                <p:cNvPr id="142" name="Rectangle: Rounded Corners 141">
                  <a:extLst>
                    <a:ext uri="{FF2B5EF4-FFF2-40B4-BE49-F238E27FC236}">
                      <a16:creationId xmlns:a16="http://schemas.microsoft.com/office/drawing/2014/main" id="{B22F1D5F-8915-4085-9C9F-E1987725DB17}"/>
                    </a:ext>
                  </a:extLst>
                </p:cNvPr>
                <p:cNvSpPr/>
                <p:nvPr/>
              </p:nvSpPr>
              <p:spPr>
                <a:xfrm>
                  <a:off x="5549920" y="16545304"/>
                  <a:ext cx="3135117" cy="1754277"/>
                </a:xfrm>
                <a:prstGeom prst="roundRect">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Rounded Corners 142">
                  <a:extLst>
                    <a:ext uri="{FF2B5EF4-FFF2-40B4-BE49-F238E27FC236}">
                      <a16:creationId xmlns:a16="http://schemas.microsoft.com/office/drawing/2014/main" id="{A1B878EE-1B0B-498D-AF67-946B1D1EBC41}"/>
                    </a:ext>
                  </a:extLst>
                </p:cNvPr>
                <p:cNvSpPr/>
                <p:nvPr/>
              </p:nvSpPr>
              <p:spPr>
                <a:xfrm>
                  <a:off x="5645301" y="16985597"/>
                  <a:ext cx="2933314" cy="12183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Calculate Slope</a:t>
                  </a:r>
                </a:p>
                <a:p>
                  <a:pPr marL="342900" indent="-342900">
                    <a:buFont typeface="+mj-lt"/>
                    <a:buAutoNum type="arabicPeriod"/>
                  </a:pPr>
                  <a:r>
                    <a:rPr lang="en-US" dirty="0">
                      <a:solidFill>
                        <a:schemeClr val="bg2">
                          <a:lumMod val="50000"/>
                        </a:schemeClr>
                      </a:solidFill>
                      <a:latin typeface="Garamond" panose="02020404030301010803" pitchFamily="18" charset="0"/>
                    </a:rPr>
                    <a:t>Classify Land Cover</a:t>
                  </a:r>
                </a:p>
                <a:p>
                  <a:pPr marL="342900" indent="-342900">
                    <a:buFont typeface="+mj-lt"/>
                    <a:buAutoNum type="arabicPeriod"/>
                  </a:pPr>
                  <a:r>
                    <a:rPr lang="en-US" dirty="0">
                      <a:solidFill>
                        <a:schemeClr val="bg2">
                          <a:lumMod val="50000"/>
                        </a:schemeClr>
                      </a:solidFill>
                      <a:latin typeface="Garamond" panose="02020404030301010803" pitchFamily="18" charset="0"/>
                    </a:rPr>
                    <a:t>Classify Soil Hydrology</a:t>
                  </a:r>
                </a:p>
                <a:p>
                  <a:pPr marL="342900" indent="-342900">
                    <a:buFont typeface="+mj-lt"/>
                    <a:buAutoNum type="arabicPeriod"/>
                  </a:pPr>
                  <a:r>
                    <a:rPr lang="en-US" dirty="0">
                      <a:solidFill>
                        <a:schemeClr val="bg2">
                          <a:lumMod val="50000"/>
                        </a:schemeClr>
                      </a:solidFill>
                      <a:latin typeface="Garamond" panose="02020404030301010803" pitchFamily="18" charset="0"/>
                    </a:rPr>
                    <a:t>Calculate Erodibility</a:t>
                  </a:r>
                  <a:endParaRPr lang="en-US" dirty="0">
                    <a:solidFill>
                      <a:schemeClr val="bg2">
                        <a:lumMod val="25000"/>
                      </a:schemeClr>
                    </a:solidFill>
                    <a:latin typeface="Garamond" panose="02020404030301010803" pitchFamily="18" charset="0"/>
                  </a:endParaRPr>
                </a:p>
              </p:txBody>
            </p:sp>
            <p:sp>
              <p:nvSpPr>
                <p:cNvPr id="144" name="TextBox 143">
                  <a:extLst>
                    <a:ext uri="{FF2B5EF4-FFF2-40B4-BE49-F238E27FC236}">
                      <a16:creationId xmlns:a16="http://schemas.microsoft.com/office/drawing/2014/main" id="{A530F419-0952-470C-AAC0-B72657BDCFEF}"/>
                    </a:ext>
                  </a:extLst>
                </p:cNvPr>
                <p:cNvSpPr txBox="1"/>
                <p:nvPr/>
              </p:nvSpPr>
              <p:spPr>
                <a:xfrm>
                  <a:off x="5529898" y="16571857"/>
                  <a:ext cx="3155139" cy="369332"/>
                </a:xfrm>
                <a:prstGeom prst="rect">
                  <a:avLst/>
                </a:prstGeom>
                <a:noFill/>
              </p:spPr>
              <p:txBody>
                <a:bodyPr wrap="square" rtlCol="0">
                  <a:spAutoFit/>
                </a:bodyPr>
                <a:lstStyle/>
                <a:p>
                  <a:pPr algn="ctr"/>
                  <a:r>
                    <a:rPr lang="en-US" dirty="0">
                      <a:solidFill>
                        <a:schemeClr val="bg1"/>
                      </a:solidFill>
                    </a:rPr>
                    <a:t>Data Processing</a:t>
                  </a:r>
                </a:p>
              </p:txBody>
            </p:sp>
            <p:sp>
              <p:nvSpPr>
                <p:cNvPr id="147" name="Rectangle: Rounded Corners 146">
                  <a:extLst>
                    <a:ext uri="{FF2B5EF4-FFF2-40B4-BE49-F238E27FC236}">
                      <a16:creationId xmlns:a16="http://schemas.microsoft.com/office/drawing/2014/main" id="{4712FE3A-6706-4F9C-87D1-72DC490D0340}"/>
                    </a:ext>
                  </a:extLst>
                </p:cNvPr>
                <p:cNvSpPr/>
                <p:nvPr/>
              </p:nvSpPr>
              <p:spPr>
                <a:xfrm>
                  <a:off x="7714951" y="14898041"/>
                  <a:ext cx="2706673" cy="1282074"/>
                </a:xfrm>
                <a:prstGeom prst="roundRect">
                  <a:avLst/>
                </a:pr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Rounded Corners 147">
                  <a:extLst>
                    <a:ext uri="{FF2B5EF4-FFF2-40B4-BE49-F238E27FC236}">
                      <a16:creationId xmlns:a16="http://schemas.microsoft.com/office/drawing/2014/main" id="{2B7ED611-3A21-4AB6-ACDF-52C3ABCC0035}"/>
                    </a:ext>
                  </a:extLst>
                </p:cNvPr>
                <p:cNvSpPr/>
                <p:nvPr/>
              </p:nvSpPr>
              <p:spPr>
                <a:xfrm>
                  <a:off x="7781379" y="15338334"/>
                  <a:ext cx="2566379" cy="731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Reclassify Rasters</a:t>
                  </a:r>
                </a:p>
                <a:p>
                  <a:pPr marL="342900" indent="-342900">
                    <a:buFont typeface="+mj-lt"/>
                    <a:buAutoNum type="arabicPeriod"/>
                  </a:pPr>
                  <a:r>
                    <a:rPr lang="en-US" dirty="0">
                      <a:solidFill>
                        <a:schemeClr val="bg2">
                          <a:lumMod val="50000"/>
                        </a:schemeClr>
                      </a:solidFill>
                      <a:latin typeface="Garamond" panose="02020404030301010803" pitchFamily="18" charset="0"/>
                    </a:rPr>
                    <a:t>Weighted Sums</a:t>
                  </a:r>
                  <a:endParaRPr lang="en-US" dirty="0">
                    <a:solidFill>
                      <a:schemeClr val="bg2">
                        <a:lumMod val="25000"/>
                      </a:schemeClr>
                    </a:solidFill>
                    <a:latin typeface="Garamond" panose="02020404030301010803" pitchFamily="18" charset="0"/>
                  </a:endParaRPr>
                </a:p>
              </p:txBody>
            </p:sp>
            <p:sp>
              <p:nvSpPr>
                <p:cNvPr id="149" name="TextBox 148">
                  <a:extLst>
                    <a:ext uri="{FF2B5EF4-FFF2-40B4-BE49-F238E27FC236}">
                      <a16:creationId xmlns:a16="http://schemas.microsoft.com/office/drawing/2014/main" id="{24BC9F56-82AA-4F99-9787-C6AD675FC201}"/>
                    </a:ext>
                  </a:extLst>
                </p:cNvPr>
                <p:cNvSpPr txBox="1"/>
                <p:nvPr/>
              </p:nvSpPr>
              <p:spPr>
                <a:xfrm>
                  <a:off x="8225235" y="14926323"/>
                  <a:ext cx="1678665" cy="369332"/>
                </a:xfrm>
                <a:prstGeom prst="rect">
                  <a:avLst/>
                </a:prstGeom>
                <a:noFill/>
              </p:spPr>
              <p:txBody>
                <a:bodyPr wrap="none" rtlCol="0">
                  <a:spAutoFit/>
                </a:bodyPr>
                <a:lstStyle/>
                <a:p>
                  <a:r>
                    <a:rPr lang="en-US" dirty="0">
                      <a:solidFill>
                        <a:schemeClr val="bg1"/>
                      </a:solidFill>
                    </a:rPr>
                    <a:t>Data Analysis</a:t>
                  </a:r>
                </a:p>
              </p:txBody>
            </p:sp>
            <p:sp>
              <p:nvSpPr>
                <p:cNvPr id="153" name="Rectangle: Rounded Corners 152">
                  <a:extLst>
                    <a:ext uri="{FF2B5EF4-FFF2-40B4-BE49-F238E27FC236}">
                      <a16:creationId xmlns:a16="http://schemas.microsoft.com/office/drawing/2014/main" id="{FD8140DF-BF12-4667-8598-930F0C7DCCF2}"/>
                    </a:ext>
                  </a:extLst>
                </p:cNvPr>
                <p:cNvSpPr/>
                <p:nvPr/>
              </p:nvSpPr>
              <p:spPr>
                <a:xfrm>
                  <a:off x="9638677" y="16260186"/>
                  <a:ext cx="2563688" cy="1251112"/>
                </a:xfrm>
                <a:prstGeom prst="roundRect">
                  <a:avLst/>
                </a:prstGeom>
                <a:solidFill>
                  <a:srgbClr val="008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Rounded Corners 153">
                  <a:extLst>
                    <a:ext uri="{FF2B5EF4-FFF2-40B4-BE49-F238E27FC236}">
                      <a16:creationId xmlns:a16="http://schemas.microsoft.com/office/drawing/2014/main" id="{FABF6D1C-C8E3-4E9E-BBE9-874D21193135}"/>
                    </a:ext>
                  </a:extLst>
                </p:cNvPr>
                <p:cNvSpPr/>
                <p:nvPr/>
              </p:nvSpPr>
              <p:spPr>
                <a:xfrm>
                  <a:off x="9734902" y="16667203"/>
                  <a:ext cx="2386724" cy="757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bg2">
                          <a:lumMod val="50000"/>
                        </a:schemeClr>
                      </a:solidFill>
                      <a:latin typeface="Garamond" panose="02020404030301010803" pitchFamily="18" charset="0"/>
                    </a:rPr>
                    <a:t>1. Coastal Land Loss </a:t>
                  </a:r>
                </a:p>
                <a:p>
                  <a:r>
                    <a:rPr lang="en-US" dirty="0">
                      <a:solidFill>
                        <a:schemeClr val="bg2">
                          <a:lumMod val="50000"/>
                        </a:schemeClr>
                      </a:solidFill>
                      <a:latin typeface="Garamond" panose="02020404030301010803" pitchFamily="18" charset="0"/>
                    </a:rPr>
                    <a:t>2. Susceptibility Maps</a:t>
                  </a:r>
                  <a:endParaRPr lang="en-US" dirty="0">
                    <a:solidFill>
                      <a:schemeClr val="bg2">
                        <a:lumMod val="25000"/>
                      </a:schemeClr>
                    </a:solidFill>
                    <a:latin typeface="Garamond" panose="02020404030301010803" pitchFamily="18" charset="0"/>
                  </a:endParaRPr>
                </a:p>
              </p:txBody>
            </p:sp>
            <p:sp>
              <p:nvSpPr>
                <p:cNvPr id="155" name="TextBox 154">
                  <a:extLst>
                    <a:ext uri="{FF2B5EF4-FFF2-40B4-BE49-F238E27FC236}">
                      <a16:creationId xmlns:a16="http://schemas.microsoft.com/office/drawing/2014/main" id="{6F4ED986-C8B5-4813-8087-8C7906CB04D6}"/>
                    </a:ext>
                  </a:extLst>
                </p:cNvPr>
                <p:cNvSpPr txBox="1"/>
                <p:nvPr/>
              </p:nvSpPr>
              <p:spPr>
                <a:xfrm>
                  <a:off x="9638678" y="16286736"/>
                  <a:ext cx="2563688" cy="369332"/>
                </a:xfrm>
                <a:prstGeom prst="rect">
                  <a:avLst/>
                </a:prstGeom>
                <a:noFill/>
              </p:spPr>
              <p:txBody>
                <a:bodyPr wrap="square" rtlCol="0">
                  <a:spAutoFit/>
                </a:bodyPr>
                <a:lstStyle/>
                <a:p>
                  <a:pPr algn="ctr"/>
                  <a:r>
                    <a:rPr lang="en-US" dirty="0">
                      <a:solidFill>
                        <a:schemeClr val="bg1"/>
                      </a:solidFill>
                    </a:rPr>
                    <a:t>End Products</a:t>
                  </a:r>
                </a:p>
              </p:txBody>
            </p:sp>
          </p:grpSp>
          <p:grpSp>
            <p:nvGrpSpPr>
              <p:cNvPr id="51" name="Group 50">
                <a:extLst>
                  <a:ext uri="{FF2B5EF4-FFF2-40B4-BE49-F238E27FC236}">
                    <a16:creationId xmlns:a16="http://schemas.microsoft.com/office/drawing/2014/main" id="{D709BCAB-5404-47FE-970C-B50C9E61B547}"/>
                  </a:ext>
                </a:extLst>
              </p:cNvPr>
              <p:cNvGrpSpPr/>
              <p:nvPr/>
            </p:nvGrpSpPr>
            <p:grpSpPr>
              <a:xfrm>
                <a:off x="12800169" y="12969918"/>
                <a:ext cx="11431920" cy="5634357"/>
                <a:chOff x="12800169" y="12969918"/>
                <a:chExt cx="11431920" cy="5634357"/>
              </a:xfrm>
            </p:grpSpPr>
            <p:sp>
              <p:nvSpPr>
                <p:cNvPr id="160" name="Rectangle: Rounded Corners 159">
                  <a:extLst>
                    <a:ext uri="{FF2B5EF4-FFF2-40B4-BE49-F238E27FC236}">
                      <a16:creationId xmlns:a16="http://schemas.microsoft.com/office/drawing/2014/main" id="{0639E123-F2C4-4E7C-9C5D-BC677478A217}"/>
                    </a:ext>
                  </a:extLst>
                </p:cNvPr>
                <p:cNvSpPr/>
                <p:nvPr/>
              </p:nvSpPr>
              <p:spPr>
                <a:xfrm>
                  <a:off x="15756605" y="16924700"/>
                  <a:ext cx="2407063" cy="1679575"/>
                </a:xfrm>
                <a:prstGeom prst="roundRect">
                  <a:avLst/>
                </a:prstGeom>
                <a:solidFill>
                  <a:srgbClr val="006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Rounded Corners 160">
                  <a:extLst>
                    <a:ext uri="{FF2B5EF4-FFF2-40B4-BE49-F238E27FC236}">
                      <a16:creationId xmlns:a16="http://schemas.microsoft.com/office/drawing/2014/main" id="{BAEFA081-F55D-4DF9-A464-E3F8698AF0D3}"/>
                    </a:ext>
                  </a:extLst>
                </p:cNvPr>
                <p:cNvSpPr/>
                <p:nvPr/>
              </p:nvSpPr>
              <p:spPr>
                <a:xfrm>
                  <a:off x="15851560" y="17321138"/>
                  <a:ext cx="2211989" cy="11961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Landsat 5 TM</a:t>
                  </a:r>
                </a:p>
                <a:p>
                  <a:pPr marL="342900" indent="-342900">
                    <a:buFont typeface="+mj-lt"/>
                    <a:buAutoNum type="arabicPeriod"/>
                  </a:pPr>
                  <a:r>
                    <a:rPr lang="en-US" dirty="0">
                      <a:solidFill>
                        <a:schemeClr val="bg2">
                          <a:lumMod val="50000"/>
                        </a:schemeClr>
                      </a:solidFill>
                      <a:latin typeface="Garamond" panose="02020404030301010803" pitchFamily="18" charset="0"/>
                    </a:rPr>
                    <a:t>Landsat 7 ETM+</a:t>
                  </a:r>
                </a:p>
                <a:p>
                  <a:pPr marL="342900" indent="-342900">
                    <a:buFont typeface="+mj-lt"/>
                    <a:buAutoNum type="arabicPeriod"/>
                  </a:pPr>
                  <a:r>
                    <a:rPr lang="en-US" dirty="0">
                      <a:solidFill>
                        <a:schemeClr val="bg2">
                          <a:lumMod val="50000"/>
                        </a:schemeClr>
                      </a:solidFill>
                      <a:latin typeface="Garamond" panose="02020404030301010803" pitchFamily="18" charset="0"/>
                    </a:rPr>
                    <a:t>Landsat 8 OLI</a:t>
                  </a:r>
                </a:p>
                <a:p>
                  <a:pPr marL="342900" indent="-342900">
                    <a:buFont typeface="+mj-lt"/>
                    <a:buAutoNum type="arabicPeriod"/>
                  </a:pPr>
                  <a:r>
                    <a:rPr lang="en-US" dirty="0">
                      <a:solidFill>
                        <a:schemeClr val="bg2">
                          <a:lumMod val="50000"/>
                        </a:schemeClr>
                      </a:solidFill>
                      <a:latin typeface="Garamond" panose="02020404030301010803" pitchFamily="18" charset="0"/>
                    </a:rPr>
                    <a:t>Ancillary Data</a:t>
                  </a:r>
                </a:p>
              </p:txBody>
            </p:sp>
            <p:sp>
              <p:nvSpPr>
                <p:cNvPr id="162" name="TextBox 161">
                  <a:extLst>
                    <a:ext uri="{FF2B5EF4-FFF2-40B4-BE49-F238E27FC236}">
                      <a16:creationId xmlns:a16="http://schemas.microsoft.com/office/drawing/2014/main" id="{DD96E689-862F-46C3-B2C7-D98CE3DDFD0C}"/>
                    </a:ext>
                  </a:extLst>
                </p:cNvPr>
                <p:cNvSpPr txBox="1"/>
                <p:nvPr/>
              </p:nvSpPr>
              <p:spPr>
                <a:xfrm>
                  <a:off x="15978054" y="16952459"/>
                  <a:ext cx="2031325" cy="369332"/>
                </a:xfrm>
                <a:prstGeom prst="rect">
                  <a:avLst/>
                </a:prstGeom>
                <a:noFill/>
              </p:spPr>
              <p:txBody>
                <a:bodyPr wrap="none" rtlCol="0">
                  <a:spAutoFit/>
                </a:bodyPr>
                <a:lstStyle/>
                <a:p>
                  <a:r>
                    <a:rPr lang="en-US" dirty="0">
                      <a:solidFill>
                        <a:schemeClr val="bg1"/>
                      </a:solidFill>
                    </a:rPr>
                    <a:t>Data Acquisition</a:t>
                  </a:r>
                </a:p>
              </p:txBody>
            </p:sp>
            <p:sp>
              <p:nvSpPr>
                <p:cNvPr id="163" name="Rectangle: Rounded Corners 162">
                  <a:extLst>
                    <a:ext uri="{FF2B5EF4-FFF2-40B4-BE49-F238E27FC236}">
                      <a16:creationId xmlns:a16="http://schemas.microsoft.com/office/drawing/2014/main" id="{0BC358E9-89B3-4F0E-B559-14A122B7BF4E}"/>
                    </a:ext>
                  </a:extLst>
                </p:cNvPr>
                <p:cNvSpPr/>
                <p:nvPr/>
              </p:nvSpPr>
              <p:spPr>
                <a:xfrm>
                  <a:off x="17431476" y="15385085"/>
                  <a:ext cx="2826943" cy="1118822"/>
                </a:xfrm>
                <a:prstGeom prst="roundRect">
                  <a:avLst/>
                </a:prstGeom>
                <a:solidFill>
                  <a:srgbClr val="27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Rounded Corners 174">
                  <a:extLst>
                    <a:ext uri="{FF2B5EF4-FFF2-40B4-BE49-F238E27FC236}">
                      <a16:creationId xmlns:a16="http://schemas.microsoft.com/office/drawing/2014/main" id="{856BA5A2-4A6A-435F-A695-CD1BADD3BA18}"/>
                    </a:ext>
                  </a:extLst>
                </p:cNvPr>
                <p:cNvSpPr/>
                <p:nvPr/>
              </p:nvSpPr>
              <p:spPr>
                <a:xfrm>
                  <a:off x="17481159" y="15810861"/>
                  <a:ext cx="2688322" cy="605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dirty="0">
                      <a:solidFill>
                        <a:schemeClr val="bg2">
                          <a:lumMod val="50000"/>
                        </a:schemeClr>
                      </a:solidFill>
                      <a:latin typeface="Garamond" panose="02020404030301010803" pitchFamily="18" charset="0"/>
                    </a:rPr>
                    <a:t>Coastal Annual Land Cover Change (CALCC) Calculator</a:t>
                  </a:r>
                </a:p>
              </p:txBody>
            </p:sp>
            <p:sp>
              <p:nvSpPr>
                <p:cNvPr id="176" name="TextBox 175">
                  <a:extLst>
                    <a:ext uri="{FF2B5EF4-FFF2-40B4-BE49-F238E27FC236}">
                      <a16:creationId xmlns:a16="http://schemas.microsoft.com/office/drawing/2014/main" id="{CD102420-07A0-4551-AE1E-B7DC50E542D8}"/>
                    </a:ext>
                  </a:extLst>
                </p:cNvPr>
                <p:cNvSpPr txBox="1"/>
                <p:nvPr/>
              </p:nvSpPr>
              <p:spPr>
                <a:xfrm>
                  <a:off x="17431476" y="15411637"/>
                  <a:ext cx="2826943" cy="369332"/>
                </a:xfrm>
                <a:prstGeom prst="rect">
                  <a:avLst/>
                </a:prstGeom>
                <a:noFill/>
              </p:spPr>
              <p:txBody>
                <a:bodyPr wrap="square" rtlCol="0">
                  <a:spAutoFit/>
                </a:bodyPr>
                <a:lstStyle/>
                <a:p>
                  <a:pPr algn="ctr"/>
                  <a:r>
                    <a:rPr lang="en-US" dirty="0">
                      <a:solidFill>
                        <a:schemeClr val="bg1"/>
                      </a:solidFill>
                    </a:rPr>
                    <a:t>Data Processing</a:t>
                  </a:r>
                </a:p>
              </p:txBody>
            </p:sp>
            <p:sp>
              <p:nvSpPr>
                <p:cNvPr id="177" name="Rectangle: Rounded Corners 176">
                  <a:extLst>
                    <a:ext uri="{FF2B5EF4-FFF2-40B4-BE49-F238E27FC236}">
                      <a16:creationId xmlns:a16="http://schemas.microsoft.com/office/drawing/2014/main" id="{FE34E94C-1965-4EBD-A124-8514166F94A9}"/>
                    </a:ext>
                  </a:extLst>
                </p:cNvPr>
                <p:cNvSpPr/>
                <p:nvPr/>
              </p:nvSpPr>
              <p:spPr>
                <a:xfrm>
                  <a:off x="19380975" y="16892986"/>
                  <a:ext cx="2634501" cy="1444605"/>
                </a:xfrm>
                <a:prstGeom prst="roundRect">
                  <a:avLst/>
                </a:pr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Rectangle: Rounded Corners 177">
                  <a:extLst>
                    <a:ext uri="{FF2B5EF4-FFF2-40B4-BE49-F238E27FC236}">
                      <a16:creationId xmlns:a16="http://schemas.microsoft.com/office/drawing/2014/main" id="{0E6BB7FF-C96A-4092-A300-0348D61491B0}"/>
                    </a:ext>
                  </a:extLst>
                </p:cNvPr>
                <p:cNvSpPr/>
                <p:nvPr/>
              </p:nvSpPr>
              <p:spPr>
                <a:xfrm>
                  <a:off x="19432886" y="17323830"/>
                  <a:ext cx="2514857" cy="9274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Raster Calculator</a:t>
                  </a:r>
                </a:p>
                <a:p>
                  <a:pPr marL="342900" indent="-342900">
                    <a:buFont typeface="+mj-lt"/>
                    <a:buAutoNum type="arabicPeriod"/>
                  </a:pPr>
                  <a:r>
                    <a:rPr lang="en-US" dirty="0">
                      <a:solidFill>
                        <a:schemeClr val="bg2">
                          <a:lumMod val="50000"/>
                        </a:schemeClr>
                      </a:solidFill>
                      <a:latin typeface="Garamond" panose="02020404030301010803" pitchFamily="18" charset="0"/>
                    </a:rPr>
                    <a:t>Reclassify Rasters</a:t>
                  </a:r>
                </a:p>
                <a:p>
                  <a:pPr marL="342900" indent="-342900">
                    <a:buFont typeface="+mj-lt"/>
                    <a:buAutoNum type="arabicPeriod"/>
                  </a:pPr>
                  <a:r>
                    <a:rPr lang="en-US" dirty="0">
                      <a:solidFill>
                        <a:schemeClr val="bg2">
                          <a:lumMod val="50000"/>
                        </a:schemeClr>
                      </a:solidFill>
                      <a:latin typeface="Garamond" panose="02020404030301010803" pitchFamily="18" charset="0"/>
                    </a:rPr>
                    <a:t>Regress Raster Values</a:t>
                  </a:r>
                </a:p>
              </p:txBody>
            </p:sp>
            <p:sp>
              <p:nvSpPr>
                <p:cNvPr id="179" name="TextBox 178">
                  <a:extLst>
                    <a:ext uri="{FF2B5EF4-FFF2-40B4-BE49-F238E27FC236}">
                      <a16:creationId xmlns:a16="http://schemas.microsoft.com/office/drawing/2014/main" id="{EDA7A8E8-E633-48F4-8A59-D74E90E9535A}"/>
                    </a:ext>
                  </a:extLst>
                </p:cNvPr>
                <p:cNvSpPr txBox="1"/>
                <p:nvPr/>
              </p:nvSpPr>
              <p:spPr>
                <a:xfrm>
                  <a:off x="19380975" y="16921268"/>
                  <a:ext cx="2634502" cy="369332"/>
                </a:xfrm>
                <a:prstGeom prst="rect">
                  <a:avLst/>
                </a:prstGeom>
                <a:noFill/>
              </p:spPr>
              <p:txBody>
                <a:bodyPr wrap="square" rtlCol="0">
                  <a:spAutoFit/>
                </a:bodyPr>
                <a:lstStyle/>
                <a:p>
                  <a:pPr algn="ctr"/>
                  <a:r>
                    <a:rPr lang="en-US" dirty="0">
                      <a:solidFill>
                        <a:schemeClr val="bg1"/>
                      </a:solidFill>
                    </a:rPr>
                    <a:t>Data Analysis</a:t>
                  </a:r>
                </a:p>
              </p:txBody>
            </p:sp>
            <p:grpSp>
              <p:nvGrpSpPr>
                <p:cNvPr id="47" name="Group 46">
                  <a:extLst>
                    <a:ext uri="{FF2B5EF4-FFF2-40B4-BE49-F238E27FC236}">
                      <a16:creationId xmlns:a16="http://schemas.microsoft.com/office/drawing/2014/main" id="{E204885F-99CE-4B49-964D-5C7A90A33103}"/>
                    </a:ext>
                  </a:extLst>
                </p:cNvPr>
                <p:cNvGrpSpPr/>
                <p:nvPr/>
              </p:nvGrpSpPr>
              <p:grpSpPr>
                <a:xfrm>
                  <a:off x="12800169" y="12969918"/>
                  <a:ext cx="11431920" cy="3909014"/>
                  <a:chOff x="12800169" y="12969918"/>
                  <a:chExt cx="11431920" cy="3909014"/>
                </a:xfrm>
              </p:grpSpPr>
              <p:sp>
                <p:nvSpPr>
                  <p:cNvPr id="114" name="TextBox 113">
                    <a:extLst>
                      <a:ext uri="{FF2B5EF4-FFF2-40B4-BE49-F238E27FC236}">
                        <a16:creationId xmlns:a16="http://schemas.microsoft.com/office/drawing/2014/main" id="{1C7EB589-046A-4EC1-9B0E-A4E924195DD0}"/>
                      </a:ext>
                    </a:extLst>
                  </p:cNvPr>
                  <p:cNvSpPr txBox="1"/>
                  <p:nvPr/>
                </p:nvSpPr>
                <p:spPr>
                  <a:xfrm>
                    <a:off x="12800169" y="12969918"/>
                    <a:ext cx="2327881" cy="1569660"/>
                  </a:xfrm>
                  <a:prstGeom prst="rect">
                    <a:avLst/>
                  </a:prstGeom>
                  <a:noFill/>
                </p:spPr>
                <p:txBody>
                  <a:bodyPr wrap="none" rtlCol="0">
                    <a:spAutoFit/>
                  </a:bodyPr>
                  <a:lstStyle/>
                  <a:p>
                    <a:pPr algn="ctr"/>
                    <a:r>
                      <a:rPr lang="en-US" sz="3200" dirty="0"/>
                      <a:t>Time-series</a:t>
                    </a:r>
                  </a:p>
                  <a:p>
                    <a:pPr algn="ctr"/>
                    <a:r>
                      <a:rPr lang="en-US" sz="3200" dirty="0"/>
                      <a:t>Maps</a:t>
                    </a:r>
                  </a:p>
                  <a:p>
                    <a:pPr algn="ctr"/>
                    <a:r>
                      <a:rPr lang="en-US" sz="3200" dirty="0"/>
                      <a:t>&amp; Analyses</a:t>
                    </a:r>
                    <a:endParaRPr lang="en-US" sz="1050" dirty="0"/>
                  </a:p>
                </p:txBody>
              </p:sp>
              <p:cxnSp>
                <p:nvCxnSpPr>
                  <p:cNvPr id="121" name="Straight Arrow Connector 120">
                    <a:extLst>
                      <a:ext uri="{FF2B5EF4-FFF2-40B4-BE49-F238E27FC236}">
                        <a16:creationId xmlns:a16="http://schemas.microsoft.com/office/drawing/2014/main" id="{D5CA7009-A8F5-49AB-B8C0-D482EDB83252}"/>
                      </a:ext>
                    </a:extLst>
                  </p:cNvPr>
                  <p:cNvCxnSpPr>
                    <a:cxnSpLocks/>
                  </p:cNvCxnSpPr>
                  <p:nvPr/>
                </p:nvCxnSpPr>
                <p:spPr>
                  <a:xfrm>
                    <a:off x="16959973" y="14410846"/>
                    <a:ext cx="35386" cy="2468086"/>
                  </a:xfrm>
                  <a:prstGeom prst="straightConnector1">
                    <a:avLst/>
                  </a:prstGeom>
                  <a:ln w="57150">
                    <a:solidFill>
                      <a:srgbClr val="0071BD"/>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FEE6157-6503-47E4-BB54-97F1194FC225}"/>
                      </a:ext>
                    </a:extLst>
                  </p:cNvPr>
                  <p:cNvCxnSpPr>
                    <a:cxnSpLocks/>
                  </p:cNvCxnSpPr>
                  <p:nvPr/>
                </p:nvCxnSpPr>
                <p:spPr>
                  <a:xfrm>
                    <a:off x="18828021" y="14409098"/>
                    <a:ext cx="0" cy="926392"/>
                  </a:xfrm>
                  <a:prstGeom prst="straightConnector1">
                    <a:avLst/>
                  </a:prstGeom>
                  <a:ln w="57150">
                    <a:solidFill>
                      <a:srgbClr val="29AAE3"/>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5B1B251A-6B5E-4490-BBF4-A57CC4A68865}"/>
                      </a:ext>
                    </a:extLst>
                  </p:cNvPr>
                  <p:cNvCxnSpPr>
                    <a:cxnSpLocks/>
                  </p:cNvCxnSpPr>
                  <p:nvPr/>
                </p:nvCxnSpPr>
                <p:spPr>
                  <a:xfrm flipH="1">
                    <a:off x="20634869" y="14410846"/>
                    <a:ext cx="67023" cy="2468086"/>
                  </a:xfrm>
                  <a:prstGeom prst="straightConnector1">
                    <a:avLst/>
                  </a:prstGeom>
                  <a:ln w="57150">
                    <a:solidFill>
                      <a:srgbClr val="00A89D"/>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C0524220-9AF0-4771-B8D3-F852F5EFF2A9}"/>
                      </a:ext>
                    </a:extLst>
                  </p:cNvPr>
                  <p:cNvCxnSpPr>
                    <a:cxnSpLocks/>
                  </p:cNvCxnSpPr>
                  <p:nvPr/>
                </p:nvCxnSpPr>
                <p:spPr>
                  <a:xfrm>
                    <a:off x="22608689" y="14409098"/>
                    <a:ext cx="0" cy="545017"/>
                  </a:xfrm>
                  <a:prstGeom prst="straightConnector1">
                    <a:avLst/>
                  </a:prstGeom>
                  <a:ln w="57150">
                    <a:solidFill>
                      <a:srgbClr val="009040"/>
                    </a:solidFill>
                    <a:tailEnd type="triangle"/>
                  </a:ln>
                </p:spPr>
                <p:style>
                  <a:lnRef idx="1">
                    <a:schemeClr val="accent1"/>
                  </a:lnRef>
                  <a:fillRef idx="0">
                    <a:schemeClr val="accent1"/>
                  </a:fillRef>
                  <a:effectRef idx="0">
                    <a:schemeClr val="accent1"/>
                  </a:effectRef>
                  <a:fontRef idx="minor">
                    <a:schemeClr val="tx1"/>
                  </a:fontRef>
                </p:style>
              </p:cxnSp>
              <p:sp>
                <p:nvSpPr>
                  <p:cNvPr id="180" name="Rectangle: Rounded Corners 179">
                    <a:extLst>
                      <a:ext uri="{FF2B5EF4-FFF2-40B4-BE49-F238E27FC236}">
                        <a16:creationId xmlns:a16="http://schemas.microsoft.com/office/drawing/2014/main" id="{83047BF4-DC6B-41D4-95B0-1481A575417A}"/>
                      </a:ext>
                    </a:extLst>
                  </p:cNvPr>
                  <p:cNvSpPr/>
                  <p:nvPr/>
                </p:nvSpPr>
                <p:spPr>
                  <a:xfrm>
                    <a:off x="20855630" y="14988604"/>
                    <a:ext cx="3376459" cy="1804449"/>
                  </a:xfrm>
                  <a:prstGeom prst="roundRect">
                    <a:avLst/>
                  </a:prstGeom>
                  <a:solidFill>
                    <a:srgbClr val="008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Rectangle: Rounded Corners 180">
                    <a:extLst>
                      <a:ext uri="{FF2B5EF4-FFF2-40B4-BE49-F238E27FC236}">
                        <a16:creationId xmlns:a16="http://schemas.microsoft.com/office/drawing/2014/main" id="{DD617911-877F-4AE5-9D4A-24A975A0C867}"/>
                      </a:ext>
                    </a:extLst>
                  </p:cNvPr>
                  <p:cNvSpPr/>
                  <p:nvPr/>
                </p:nvSpPr>
                <p:spPr>
                  <a:xfrm>
                    <a:off x="20896116" y="15395621"/>
                    <a:ext cx="3287486" cy="13239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mj-lt"/>
                      <a:buAutoNum type="arabicPeriod"/>
                    </a:pPr>
                    <a:r>
                      <a:rPr lang="en-US" dirty="0">
                        <a:solidFill>
                          <a:schemeClr val="bg2">
                            <a:lumMod val="50000"/>
                          </a:schemeClr>
                        </a:solidFill>
                        <a:latin typeface="Garamond" panose="02020404030301010803" pitchFamily="18" charset="0"/>
                      </a:rPr>
                      <a:t>Time-series maps of entire study area + areas of interest</a:t>
                    </a:r>
                  </a:p>
                  <a:p>
                    <a:pPr marL="342900" indent="-342900">
                      <a:buFont typeface="+mj-lt"/>
                      <a:buAutoNum type="arabicPeriod"/>
                    </a:pPr>
                    <a:r>
                      <a:rPr lang="en-US" dirty="0">
                        <a:solidFill>
                          <a:schemeClr val="bg2">
                            <a:lumMod val="50000"/>
                          </a:schemeClr>
                        </a:solidFill>
                        <a:latin typeface="Garamond" panose="02020404030301010803" pitchFamily="18" charset="0"/>
                      </a:rPr>
                      <a:t>Analyses of Land Loss Trends and Rates of Loss</a:t>
                    </a:r>
                  </a:p>
                </p:txBody>
              </p:sp>
              <p:sp>
                <p:nvSpPr>
                  <p:cNvPr id="182" name="TextBox 181">
                    <a:extLst>
                      <a:ext uri="{FF2B5EF4-FFF2-40B4-BE49-F238E27FC236}">
                        <a16:creationId xmlns:a16="http://schemas.microsoft.com/office/drawing/2014/main" id="{62053DCC-311B-4927-B3A4-D2E6768A9437}"/>
                      </a:ext>
                    </a:extLst>
                  </p:cNvPr>
                  <p:cNvSpPr txBox="1"/>
                  <p:nvPr/>
                </p:nvSpPr>
                <p:spPr>
                  <a:xfrm>
                    <a:off x="21581861" y="15015156"/>
                    <a:ext cx="2327427" cy="369332"/>
                  </a:xfrm>
                  <a:prstGeom prst="rect">
                    <a:avLst/>
                  </a:prstGeom>
                  <a:noFill/>
                </p:spPr>
                <p:txBody>
                  <a:bodyPr wrap="square" rtlCol="0">
                    <a:spAutoFit/>
                  </a:bodyPr>
                  <a:lstStyle/>
                  <a:p>
                    <a:r>
                      <a:rPr lang="en-US" dirty="0">
                        <a:solidFill>
                          <a:schemeClr val="bg1"/>
                        </a:solidFill>
                      </a:rPr>
                      <a:t>End Products</a:t>
                    </a:r>
                  </a:p>
                </p:txBody>
              </p:sp>
            </p:grpSp>
          </p:grpSp>
        </p:grpSp>
      </p:grpSp>
      <p:grpSp>
        <p:nvGrpSpPr>
          <p:cNvPr id="11" name="Group 10">
            <a:extLst>
              <a:ext uri="{FF2B5EF4-FFF2-40B4-BE49-F238E27FC236}">
                <a16:creationId xmlns:a16="http://schemas.microsoft.com/office/drawing/2014/main" id="{B20154B6-9BB3-48E5-8F91-68D21A9642A2}"/>
              </a:ext>
            </a:extLst>
          </p:cNvPr>
          <p:cNvGrpSpPr/>
          <p:nvPr/>
        </p:nvGrpSpPr>
        <p:grpSpPr>
          <a:xfrm>
            <a:off x="5933420" y="26456596"/>
            <a:ext cx="11454354" cy="3643900"/>
            <a:chOff x="6179258" y="26418496"/>
            <a:chExt cx="11454354" cy="3643900"/>
          </a:xfrm>
        </p:grpSpPr>
        <p:grpSp>
          <p:nvGrpSpPr>
            <p:cNvPr id="1029" name="Group 1028">
              <a:extLst>
                <a:ext uri="{FF2B5EF4-FFF2-40B4-BE49-F238E27FC236}">
                  <a16:creationId xmlns:a16="http://schemas.microsoft.com/office/drawing/2014/main" id="{6417A7C2-D307-4559-8E1E-F433C6D90EDA}"/>
                </a:ext>
              </a:extLst>
            </p:cNvPr>
            <p:cNvGrpSpPr/>
            <p:nvPr/>
          </p:nvGrpSpPr>
          <p:grpSpPr>
            <a:xfrm>
              <a:off x="6179258" y="26737841"/>
              <a:ext cx="11454354" cy="3324555"/>
              <a:chOff x="-15002201" y="18634179"/>
              <a:chExt cx="11752182" cy="4200752"/>
            </a:xfrm>
          </p:grpSpPr>
          <p:graphicFrame>
            <p:nvGraphicFramePr>
              <p:cNvPr id="233" name="Chart 232">
                <a:extLst>
                  <a:ext uri="{FF2B5EF4-FFF2-40B4-BE49-F238E27FC236}">
                    <a16:creationId xmlns:a16="http://schemas.microsoft.com/office/drawing/2014/main" id="{EBD548EE-FA75-4FF2-8A69-D57FAF6B042D}"/>
                  </a:ext>
                </a:extLst>
              </p:cNvPr>
              <p:cNvGraphicFramePr>
                <a:graphicFrameLocks/>
              </p:cNvGraphicFramePr>
              <p:nvPr>
                <p:extLst>
                  <p:ext uri="{D42A27DB-BD31-4B8C-83A1-F6EECF244321}">
                    <p14:modId xmlns:p14="http://schemas.microsoft.com/office/powerpoint/2010/main" val="2154044638"/>
                  </p:ext>
                </p:extLst>
              </p:nvPr>
            </p:nvGraphicFramePr>
            <p:xfrm>
              <a:off x="-14572730" y="18696934"/>
              <a:ext cx="11322711" cy="3877637"/>
            </p:xfrm>
            <a:graphic>
              <a:graphicData uri="http://schemas.openxmlformats.org/drawingml/2006/chart">
                <c:chart xmlns:c="http://schemas.openxmlformats.org/drawingml/2006/chart" xmlns:r="http://schemas.openxmlformats.org/officeDocument/2006/relationships" r:id="rId17"/>
              </a:graphicData>
            </a:graphic>
          </p:graphicFrame>
          <p:sp>
            <p:nvSpPr>
              <p:cNvPr id="232" name="TextBox 231">
                <a:extLst>
                  <a:ext uri="{FF2B5EF4-FFF2-40B4-BE49-F238E27FC236}">
                    <a16:creationId xmlns:a16="http://schemas.microsoft.com/office/drawing/2014/main" id="{C6FCA332-E4E5-4C9B-84AE-59BA4C625964}"/>
                  </a:ext>
                </a:extLst>
              </p:cNvPr>
              <p:cNvSpPr txBox="1"/>
              <p:nvPr/>
            </p:nvSpPr>
            <p:spPr>
              <a:xfrm rot="16200000">
                <a:off x="-15619974" y="20246310"/>
                <a:ext cx="1800493" cy="369332"/>
              </a:xfrm>
              <a:prstGeom prst="rect">
                <a:avLst/>
              </a:prstGeom>
              <a:noFill/>
            </p:spPr>
            <p:txBody>
              <a:bodyPr wrap="none" rtlCol="0">
                <a:spAutoFit/>
              </a:bodyPr>
              <a:lstStyle/>
              <a:p>
                <a:r>
                  <a:rPr lang="en-US" dirty="0"/>
                  <a:t>Percent Water</a:t>
                </a:r>
              </a:p>
            </p:txBody>
          </p:sp>
          <p:pic>
            <p:nvPicPr>
              <p:cNvPr id="235" name="Graphic 234">
                <a:extLst>
                  <a:ext uri="{FF2B5EF4-FFF2-40B4-BE49-F238E27FC236}">
                    <a16:creationId xmlns:a16="http://schemas.microsoft.com/office/drawing/2014/main" id="{FCC1C774-68D8-4B2C-93F4-1214416CBA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002201" y="21601246"/>
                <a:ext cx="461095" cy="461095"/>
              </a:xfrm>
              <a:prstGeom prst="rect">
                <a:avLst/>
              </a:prstGeom>
            </p:spPr>
          </p:pic>
          <p:pic>
            <p:nvPicPr>
              <p:cNvPr id="236" name="Picture 2" descr="Image result for water droplet">
                <a:extLst>
                  <a:ext uri="{FF2B5EF4-FFF2-40B4-BE49-F238E27FC236}">
                    <a16:creationId xmlns:a16="http://schemas.microsoft.com/office/drawing/2014/main" id="{05CB8327-E746-4EAD-ABD9-C64848F38F7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903893" y="18634179"/>
                <a:ext cx="424767" cy="424767"/>
              </a:xfrm>
              <a:prstGeom prst="rect">
                <a:avLst/>
              </a:prstGeom>
              <a:noFill/>
              <a:extLst>
                <a:ext uri="{909E8E84-426E-40DD-AFC4-6F175D3DCCD1}">
                  <a14:hiddenFill xmlns:a14="http://schemas.microsoft.com/office/drawing/2010/main">
                    <a:solidFill>
                      <a:srgbClr val="FFFFFF"/>
                    </a:solidFill>
                  </a14:hiddenFill>
                </a:ext>
              </a:extLst>
            </p:spPr>
          </p:pic>
          <p:sp>
            <p:nvSpPr>
              <p:cNvPr id="237" name="TextBox 236">
                <a:extLst>
                  <a:ext uri="{FF2B5EF4-FFF2-40B4-BE49-F238E27FC236}">
                    <a16:creationId xmlns:a16="http://schemas.microsoft.com/office/drawing/2014/main" id="{267832F7-8CBE-4E8F-B7B0-9AAF819CAC86}"/>
                  </a:ext>
                </a:extLst>
              </p:cNvPr>
              <p:cNvSpPr txBox="1"/>
              <p:nvPr/>
            </p:nvSpPr>
            <p:spPr>
              <a:xfrm>
                <a:off x="-9923836" y="22465599"/>
                <a:ext cx="1468672" cy="369332"/>
              </a:xfrm>
              <a:prstGeom prst="rect">
                <a:avLst/>
              </a:prstGeom>
              <a:noFill/>
            </p:spPr>
            <p:txBody>
              <a:bodyPr wrap="none" rtlCol="0">
                <a:spAutoFit/>
              </a:bodyPr>
              <a:lstStyle/>
              <a:p>
                <a:r>
                  <a:rPr lang="en-US" dirty="0"/>
                  <a:t>Time(Years)</a:t>
                </a:r>
              </a:p>
            </p:txBody>
          </p:sp>
        </p:grpSp>
        <p:sp>
          <p:nvSpPr>
            <p:cNvPr id="271" name="Rectangle: Rounded Corners 270">
              <a:extLst>
                <a:ext uri="{FF2B5EF4-FFF2-40B4-BE49-F238E27FC236}">
                  <a16:creationId xmlns:a16="http://schemas.microsoft.com/office/drawing/2014/main" id="{B9D6D418-0FB2-4CB8-A0B6-F5436CDC2026}"/>
                </a:ext>
              </a:extLst>
            </p:cNvPr>
            <p:cNvSpPr/>
            <p:nvPr/>
          </p:nvSpPr>
          <p:spPr>
            <a:xfrm>
              <a:off x="10438583" y="26926277"/>
              <a:ext cx="4208121" cy="797721"/>
            </a:xfrm>
            <a:prstGeom prst="roundRect">
              <a:avLst/>
            </a:prstGeom>
            <a:solidFill>
              <a:srgbClr val="00A6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Rectangle: Rounded Corners 271">
              <a:extLst>
                <a:ext uri="{FF2B5EF4-FFF2-40B4-BE49-F238E27FC236}">
                  <a16:creationId xmlns:a16="http://schemas.microsoft.com/office/drawing/2014/main" id="{CC4A3840-DA76-46F0-8A6D-F3C3DCF16383}"/>
                </a:ext>
              </a:extLst>
            </p:cNvPr>
            <p:cNvSpPr/>
            <p:nvPr/>
          </p:nvSpPr>
          <p:spPr>
            <a:xfrm>
              <a:off x="10505625" y="26972042"/>
              <a:ext cx="4058857" cy="6886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bg2">
                      <a:lumMod val="25000"/>
                    </a:schemeClr>
                  </a:solidFill>
                  <a:latin typeface="Garamond" panose="02020404030301010803" pitchFamily="18" charset="0"/>
                </a:rPr>
                <a:t>	    Percent Water</a:t>
              </a:r>
            </a:p>
            <a:p>
              <a:r>
                <a:rPr lang="en-US" dirty="0">
                  <a:solidFill>
                    <a:schemeClr val="bg2">
                      <a:lumMod val="25000"/>
                    </a:schemeClr>
                  </a:solidFill>
                  <a:latin typeface="Garamond" panose="02020404030301010803" pitchFamily="18" charset="0"/>
                </a:rPr>
                <a:t>	    Quadratic Regression: R² = 0.7611</a:t>
              </a:r>
            </a:p>
            <a:p>
              <a:r>
                <a:rPr lang="en-US" dirty="0">
                  <a:solidFill>
                    <a:schemeClr val="bg2">
                      <a:lumMod val="25000"/>
                    </a:schemeClr>
                  </a:solidFill>
                  <a:latin typeface="Garamond" panose="02020404030301010803" pitchFamily="18" charset="0"/>
                </a:rPr>
                <a:t> </a:t>
              </a:r>
            </a:p>
          </p:txBody>
        </p:sp>
        <p:cxnSp>
          <p:nvCxnSpPr>
            <p:cNvPr id="274" name="Straight Connector 273">
              <a:extLst>
                <a:ext uri="{FF2B5EF4-FFF2-40B4-BE49-F238E27FC236}">
                  <a16:creationId xmlns:a16="http://schemas.microsoft.com/office/drawing/2014/main" id="{7441B1C8-BE3F-4962-ADAE-A199DD06DAC4}"/>
                </a:ext>
              </a:extLst>
            </p:cNvPr>
            <p:cNvCxnSpPr>
              <a:cxnSpLocks/>
            </p:cNvCxnSpPr>
            <p:nvPr/>
          </p:nvCxnSpPr>
          <p:spPr>
            <a:xfrm>
              <a:off x="10571112" y="27218515"/>
              <a:ext cx="703953" cy="0"/>
            </a:xfrm>
            <a:prstGeom prst="line">
              <a:avLst/>
            </a:prstGeom>
            <a:ln w="34925">
              <a:gradFill flip="none" rotWithShape="1">
                <a:gsLst>
                  <a:gs pos="71000">
                    <a:srgbClr val="29BDC2"/>
                  </a:gs>
                  <a:gs pos="0">
                    <a:srgbClr val="3FC47B"/>
                  </a:gs>
                  <a:gs pos="100000">
                    <a:srgbClr val="1BB8F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E612029-1841-451B-B57F-A95FADFC717D}"/>
                </a:ext>
              </a:extLst>
            </p:cNvPr>
            <p:cNvCxnSpPr>
              <a:cxnSpLocks/>
            </p:cNvCxnSpPr>
            <p:nvPr/>
          </p:nvCxnSpPr>
          <p:spPr>
            <a:xfrm>
              <a:off x="10539028" y="27424225"/>
              <a:ext cx="713564" cy="0"/>
            </a:xfrm>
            <a:prstGeom prst="line">
              <a:avLst/>
            </a:prstGeom>
            <a:ln w="28575">
              <a:solidFill>
                <a:srgbClr val="ED7D31"/>
              </a:solidFill>
              <a:prstDash val="dash"/>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CFE408D1-4A60-4372-9331-1530BFBC6BAE}"/>
                </a:ext>
              </a:extLst>
            </p:cNvPr>
            <p:cNvSpPr txBox="1"/>
            <p:nvPr/>
          </p:nvSpPr>
          <p:spPr>
            <a:xfrm>
              <a:off x="9489911" y="26418496"/>
              <a:ext cx="5679760" cy="461665"/>
            </a:xfrm>
            <a:prstGeom prst="rect">
              <a:avLst/>
            </a:prstGeom>
            <a:noFill/>
          </p:spPr>
          <p:txBody>
            <a:bodyPr wrap="none" rtlCol="0">
              <a:spAutoFit/>
            </a:bodyPr>
            <a:lstStyle/>
            <a:p>
              <a:pPr algn="ctr"/>
              <a:r>
                <a:rPr lang="en-US" sz="2400" dirty="0"/>
                <a:t>Coastal Land Loss Trends: 1988 - 2018</a:t>
              </a:r>
            </a:p>
          </p:txBody>
        </p:sp>
      </p:grpSp>
      <p:sp>
        <p:nvSpPr>
          <p:cNvPr id="311" name="Rectangle 310">
            <a:extLst>
              <a:ext uri="{FF2B5EF4-FFF2-40B4-BE49-F238E27FC236}">
                <a16:creationId xmlns:a16="http://schemas.microsoft.com/office/drawing/2014/main" id="{31DD1959-9061-4576-BA8B-B9A0EDBA9AFA}"/>
              </a:ext>
            </a:extLst>
          </p:cNvPr>
          <p:cNvSpPr/>
          <p:nvPr/>
        </p:nvSpPr>
        <p:spPr>
          <a:xfrm>
            <a:off x="24968321" y="22763686"/>
            <a:ext cx="981369" cy="1293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3"/>
          <p:cNvSpPr txBox="1">
            <a:spLocks/>
          </p:cNvSpPr>
          <p:nvPr/>
        </p:nvSpPr>
        <p:spPr>
          <a:xfrm>
            <a:off x="24721960" y="4648201"/>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2559A8"/>
                </a:solidFill>
              </a:rPr>
              <a:t>Delaware </a:t>
            </a:r>
            <a:r>
              <a:rPr lang="en-US" sz="10000" dirty="0">
                <a:solidFill>
                  <a:srgbClr val="2559A8"/>
                </a:solidFill>
              </a:rPr>
              <a:t>Urban Development</a:t>
            </a:r>
          </a:p>
        </p:txBody>
      </p:sp>
      <p:grpSp>
        <p:nvGrpSpPr>
          <p:cNvPr id="230" name="Group 229">
            <a:extLst>
              <a:ext uri="{FF2B5EF4-FFF2-40B4-BE49-F238E27FC236}">
                <a16:creationId xmlns:a16="http://schemas.microsoft.com/office/drawing/2014/main" id="{4976B876-59E6-421B-BF49-C95B9DE80533}"/>
              </a:ext>
            </a:extLst>
          </p:cNvPr>
          <p:cNvGrpSpPr/>
          <p:nvPr/>
        </p:nvGrpSpPr>
        <p:grpSpPr>
          <a:xfrm>
            <a:off x="4407946" y="22546250"/>
            <a:ext cx="1474362" cy="1974452"/>
            <a:chOff x="1019655" y="24004238"/>
            <a:chExt cx="1474362" cy="1974452"/>
          </a:xfrm>
        </p:grpSpPr>
        <p:sp>
          <p:nvSpPr>
            <p:cNvPr id="196" name="Rectangle: Rounded Corners 195">
              <a:extLst>
                <a:ext uri="{FF2B5EF4-FFF2-40B4-BE49-F238E27FC236}">
                  <a16:creationId xmlns:a16="http://schemas.microsoft.com/office/drawing/2014/main" id="{04A103EC-7944-4165-976A-37A40F06E69D}"/>
                </a:ext>
              </a:extLst>
            </p:cNvPr>
            <p:cNvSpPr/>
            <p:nvPr/>
          </p:nvSpPr>
          <p:spPr>
            <a:xfrm>
              <a:off x="1019655" y="24004238"/>
              <a:ext cx="1223990" cy="1974452"/>
            </a:xfrm>
            <a:prstGeom prst="roundRect">
              <a:avLst/>
            </a:prstGeom>
            <a:solidFill>
              <a:srgbClr val="99D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Rectangle: Rounded Corners 196">
              <a:extLst>
                <a:ext uri="{FF2B5EF4-FFF2-40B4-BE49-F238E27FC236}">
                  <a16:creationId xmlns:a16="http://schemas.microsoft.com/office/drawing/2014/main" id="{BFB37E49-3202-42CD-8AD9-FD203EFBD673}"/>
                </a:ext>
              </a:extLst>
            </p:cNvPr>
            <p:cNvSpPr/>
            <p:nvPr/>
          </p:nvSpPr>
          <p:spPr>
            <a:xfrm>
              <a:off x="1093215" y="24089692"/>
              <a:ext cx="1076018" cy="1800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bg2">
                    <a:lumMod val="25000"/>
                  </a:schemeClr>
                </a:solidFill>
                <a:latin typeface="Garamond" panose="02020404030301010803" pitchFamily="18" charset="0"/>
              </a:endParaRPr>
            </a:p>
          </p:txBody>
        </p:sp>
        <p:sp>
          <p:nvSpPr>
            <p:cNvPr id="168" name="Rectangle 167">
              <a:extLst>
                <a:ext uri="{FF2B5EF4-FFF2-40B4-BE49-F238E27FC236}">
                  <a16:creationId xmlns:a16="http://schemas.microsoft.com/office/drawing/2014/main" id="{13E8F4FA-3425-4418-8560-ED8523746C3F}"/>
                </a:ext>
              </a:extLst>
            </p:cNvPr>
            <p:cNvSpPr/>
            <p:nvPr/>
          </p:nvSpPr>
          <p:spPr>
            <a:xfrm rot="16200000">
              <a:off x="872907" y="24870777"/>
              <a:ext cx="989044" cy="267959"/>
            </a:xfrm>
            <a:prstGeom prst="rect">
              <a:avLst/>
            </a:prstGeom>
            <a:gradFill flip="none" rotWithShape="1">
              <a:gsLst>
                <a:gs pos="50000">
                  <a:srgbClr val="FFFF00"/>
                </a:gs>
                <a:gs pos="0">
                  <a:srgbClr val="38A800"/>
                </a:gs>
                <a:gs pos="100000">
                  <a:srgbClr val="E6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TextBox 169">
              <a:extLst>
                <a:ext uri="{FF2B5EF4-FFF2-40B4-BE49-F238E27FC236}">
                  <a16:creationId xmlns:a16="http://schemas.microsoft.com/office/drawing/2014/main" id="{C3422941-9352-420F-BE87-DFD28A819ECE}"/>
                </a:ext>
              </a:extLst>
            </p:cNvPr>
            <p:cNvSpPr txBox="1"/>
            <p:nvPr/>
          </p:nvSpPr>
          <p:spPr>
            <a:xfrm>
              <a:off x="1039818" y="24165892"/>
              <a:ext cx="693079" cy="151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High</a:t>
              </a:r>
            </a:p>
          </p:txBody>
        </p:sp>
        <p:sp>
          <p:nvSpPr>
            <p:cNvPr id="171" name="TextBox 170">
              <a:extLst>
                <a:ext uri="{FF2B5EF4-FFF2-40B4-BE49-F238E27FC236}">
                  <a16:creationId xmlns:a16="http://schemas.microsoft.com/office/drawing/2014/main" id="{A04863E8-9189-4583-B2EA-30EC16D8A1EB}"/>
                </a:ext>
              </a:extLst>
            </p:cNvPr>
            <p:cNvSpPr txBox="1"/>
            <p:nvPr/>
          </p:nvSpPr>
          <p:spPr>
            <a:xfrm>
              <a:off x="1051992" y="25438617"/>
              <a:ext cx="637236" cy="151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Low</a:t>
              </a:r>
            </a:p>
          </p:txBody>
        </p:sp>
        <p:sp>
          <p:nvSpPr>
            <p:cNvPr id="169" name="TextBox 168">
              <a:extLst>
                <a:ext uri="{FF2B5EF4-FFF2-40B4-BE49-F238E27FC236}">
                  <a16:creationId xmlns:a16="http://schemas.microsoft.com/office/drawing/2014/main" id="{5D668995-69B1-45DD-9D30-A4D1482570D1}"/>
                </a:ext>
              </a:extLst>
            </p:cNvPr>
            <p:cNvSpPr txBox="1"/>
            <p:nvPr/>
          </p:nvSpPr>
          <p:spPr>
            <a:xfrm>
              <a:off x="1185357" y="24708862"/>
              <a:ext cx="1308660" cy="24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Level</a:t>
              </a:r>
            </a:p>
          </p:txBody>
        </p:sp>
      </p:grpSp>
      <p:sp>
        <p:nvSpPr>
          <p:cNvPr id="231" name="Rectangle 230">
            <a:extLst>
              <a:ext uri="{FF2B5EF4-FFF2-40B4-BE49-F238E27FC236}">
                <a16:creationId xmlns:a16="http://schemas.microsoft.com/office/drawing/2014/main" id="{B5A4D7B2-ACF7-4E66-82DA-DB2295782786}"/>
              </a:ext>
            </a:extLst>
          </p:cNvPr>
          <p:cNvSpPr/>
          <p:nvPr/>
        </p:nvSpPr>
        <p:spPr>
          <a:xfrm>
            <a:off x="917014" y="21950330"/>
            <a:ext cx="4838801" cy="799598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95F202C9-2D5B-4BD5-A6E4-95DD45065CBE}"/>
              </a:ext>
            </a:extLst>
          </p:cNvPr>
          <p:cNvGrpSpPr/>
          <p:nvPr/>
        </p:nvGrpSpPr>
        <p:grpSpPr>
          <a:xfrm>
            <a:off x="5987702" y="21735419"/>
            <a:ext cx="11481923" cy="4531503"/>
            <a:chOff x="5890640" y="21392519"/>
            <a:chExt cx="11481923" cy="4531503"/>
          </a:xfrm>
        </p:grpSpPr>
        <p:grpSp>
          <p:nvGrpSpPr>
            <p:cNvPr id="1027" name="Group 1026">
              <a:extLst>
                <a:ext uri="{FF2B5EF4-FFF2-40B4-BE49-F238E27FC236}">
                  <a16:creationId xmlns:a16="http://schemas.microsoft.com/office/drawing/2014/main" id="{3F122762-9D03-4806-AA72-221D2B14B333}"/>
                </a:ext>
              </a:extLst>
            </p:cNvPr>
            <p:cNvGrpSpPr/>
            <p:nvPr/>
          </p:nvGrpSpPr>
          <p:grpSpPr>
            <a:xfrm>
              <a:off x="5890640" y="22144147"/>
              <a:ext cx="11481923" cy="3779875"/>
              <a:chOff x="-14836859" y="13148530"/>
              <a:chExt cx="11481923" cy="4516262"/>
            </a:xfrm>
          </p:grpSpPr>
          <p:graphicFrame>
            <p:nvGraphicFramePr>
              <p:cNvPr id="210" name="Chart 209">
                <a:extLst>
                  <a:ext uri="{FF2B5EF4-FFF2-40B4-BE49-F238E27FC236}">
                    <a16:creationId xmlns:a16="http://schemas.microsoft.com/office/drawing/2014/main" id="{EC6F413A-BD17-425A-A94A-C155DEE03F91}"/>
                  </a:ext>
                </a:extLst>
              </p:cNvPr>
              <p:cNvGraphicFramePr>
                <a:graphicFrameLocks/>
              </p:cNvGraphicFramePr>
              <p:nvPr>
                <p:extLst>
                  <p:ext uri="{D42A27DB-BD31-4B8C-83A1-F6EECF244321}">
                    <p14:modId xmlns:p14="http://schemas.microsoft.com/office/powerpoint/2010/main" val="2712634983"/>
                  </p:ext>
                </p:extLst>
              </p:nvPr>
            </p:nvGraphicFramePr>
            <p:xfrm>
              <a:off x="-14836859" y="13168470"/>
              <a:ext cx="11481923" cy="4141400"/>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213" name="Chart 212">
                <a:extLst>
                  <a:ext uri="{FF2B5EF4-FFF2-40B4-BE49-F238E27FC236}">
                    <a16:creationId xmlns:a16="http://schemas.microsoft.com/office/drawing/2014/main" id="{EC6F413A-BD17-425A-A94A-C155DEE03F91}"/>
                  </a:ext>
                </a:extLst>
              </p:cNvPr>
              <p:cNvGraphicFramePr>
                <a:graphicFrameLocks/>
              </p:cNvGraphicFramePr>
              <p:nvPr>
                <p:extLst>
                  <p:ext uri="{D42A27DB-BD31-4B8C-83A1-F6EECF244321}">
                    <p14:modId xmlns:p14="http://schemas.microsoft.com/office/powerpoint/2010/main" val="2015685068"/>
                  </p:ext>
                </p:extLst>
              </p:nvPr>
            </p:nvGraphicFramePr>
            <p:xfrm>
              <a:off x="-14832262" y="13991163"/>
              <a:ext cx="11145088" cy="3438490"/>
            </p:xfrm>
            <a:graphic>
              <a:graphicData uri="http://schemas.openxmlformats.org/drawingml/2006/chart">
                <c:chart xmlns:c="http://schemas.openxmlformats.org/drawingml/2006/chart" xmlns:r="http://schemas.openxmlformats.org/officeDocument/2006/relationships" r:id="rId22"/>
              </a:graphicData>
            </a:graphic>
          </p:graphicFrame>
          <p:cxnSp>
            <p:nvCxnSpPr>
              <p:cNvPr id="198" name="Straight Connector 197">
                <a:extLst>
                  <a:ext uri="{FF2B5EF4-FFF2-40B4-BE49-F238E27FC236}">
                    <a16:creationId xmlns:a16="http://schemas.microsoft.com/office/drawing/2014/main" id="{035901A5-BA64-462B-8C47-914EE61086FC}"/>
                  </a:ext>
                </a:extLst>
              </p:cNvPr>
              <p:cNvCxnSpPr>
                <a:cxnSpLocks/>
              </p:cNvCxnSpPr>
              <p:nvPr/>
            </p:nvCxnSpPr>
            <p:spPr>
              <a:xfrm>
                <a:off x="-14346439" y="16472736"/>
                <a:ext cx="10686654" cy="3090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B3016D7-9081-48A9-9401-00606A8BC2E3}"/>
                  </a:ext>
                </a:extLst>
              </p:cNvPr>
              <p:cNvCxnSpPr>
                <a:cxnSpLocks/>
              </p:cNvCxnSpPr>
              <p:nvPr/>
            </p:nvCxnSpPr>
            <p:spPr>
              <a:xfrm flipV="1">
                <a:off x="-14333738" y="13357334"/>
                <a:ext cx="0" cy="3106604"/>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EC470C34-ACBA-4B8B-806F-4B7DABA2B056}"/>
                  </a:ext>
                </a:extLst>
              </p:cNvPr>
              <p:cNvSpPr txBox="1"/>
              <p:nvPr/>
            </p:nvSpPr>
            <p:spPr>
              <a:xfrm>
                <a:off x="-10611361" y="17295460"/>
                <a:ext cx="2694969" cy="369332"/>
              </a:xfrm>
              <a:prstGeom prst="rect">
                <a:avLst/>
              </a:prstGeom>
              <a:noFill/>
            </p:spPr>
            <p:txBody>
              <a:bodyPr wrap="none" rtlCol="0">
                <a:spAutoFit/>
              </a:bodyPr>
              <a:lstStyle/>
              <a:p>
                <a:r>
                  <a:rPr lang="en-US" dirty="0"/>
                  <a:t>Time Segments (Years)</a:t>
                </a:r>
              </a:p>
            </p:txBody>
          </p:sp>
          <p:sp>
            <p:nvSpPr>
              <p:cNvPr id="205" name="TextBox 204">
                <a:extLst>
                  <a:ext uri="{FF2B5EF4-FFF2-40B4-BE49-F238E27FC236}">
                    <a16:creationId xmlns:a16="http://schemas.microsoft.com/office/drawing/2014/main" id="{E56687BE-6753-4ECB-B3B8-5C80145317ED}"/>
                  </a:ext>
                </a:extLst>
              </p:cNvPr>
              <p:cNvSpPr txBox="1"/>
              <p:nvPr/>
            </p:nvSpPr>
            <p:spPr>
              <a:xfrm rot="16200000">
                <a:off x="-15589123" y="14884007"/>
                <a:ext cx="1994457" cy="369332"/>
              </a:xfrm>
              <a:prstGeom prst="rect">
                <a:avLst/>
              </a:prstGeom>
              <a:noFill/>
            </p:spPr>
            <p:txBody>
              <a:bodyPr wrap="none" rtlCol="0">
                <a:spAutoFit/>
              </a:bodyPr>
              <a:lstStyle/>
              <a:p>
                <a:r>
                  <a:rPr lang="en-US" dirty="0"/>
                  <a:t>Rate of Change</a:t>
                </a:r>
              </a:p>
            </p:txBody>
          </p:sp>
          <p:pic>
            <p:nvPicPr>
              <p:cNvPr id="207" name="Graphic 206">
                <a:extLst>
                  <a:ext uri="{FF2B5EF4-FFF2-40B4-BE49-F238E27FC236}">
                    <a16:creationId xmlns:a16="http://schemas.microsoft.com/office/drawing/2014/main" id="{2B6C8DFB-8776-4FC5-8528-43041B2CAFE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801184" y="13148530"/>
                <a:ext cx="461095" cy="461095"/>
              </a:xfrm>
              <a:prstGeom prst="rect">
                <a:avLst/>
              </a:prstGeom>
            </p:spPr>
          </p:pic>
          <p:pic>
            <p:nvPicPr>
              <p:cNvPr id="1026" name="Picture 2" descr="Image result for water droplet">
                <a:extLst>
                  <a:ext uri="{FF2B5EF4-FFF2-40B4-BE49-F238E27FC236}">
                    <a16:creationId xmlns:a16="http://schemas.microsoft.com/office/drawing/2014/main" id="{963CB509-4084-4BEB-B1FA-A0EAB2FA022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785858" y="16215738"/>
                <a:ext cx="424767" cy="424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DF18293-D017-44BD-9562-F273B3BEB2A4}"/>
                </a:ext>
              </a:extLst>
            </p:cNvPr>
            <p:cNvGrpSpPr/>
            <p:nvPr/>
          </p:nvGrpSpPr>
          <p:grpSpPr>
            <a:xfrm>
              <a:off x="9315774" y="21392519"/>
              <a:ext cx="5641288" cy="1452515"/>
              <a:chOff x="9315774" y="21392519"/>
              <a:chExt cx="5641288" cy="1452515"/>
            </a:xfrm>
          </p:grpSpPr>
          <p:sp>
            <p:nvSpPr>
              <p:cNvPr id="215" name="Rectangle: Rounded Corners 214">
                <a:extLst>
                  <a:ext uri="{FF2B5EF4-FFF2-40B4-BE49-F238E27FC236}">
                    <a16:creationId xmlns:a16="http://schemas.microsoft.com/office/drawing/2014/main" id="{8074C0C9-3B53-4383-A3AD-33F5AF4B8B05}"/>
                  </a:ext>
                </a:extLst>
              </p:cNvPr>
              <p:cNvSpPr/>
              <p:nvPr/>
            </p:nvSpPr>
            <p:spPr>
              <a:xfrm>
                <a:off x="10094688" y="21829336"/>
                <a:ext cx="4088066" cy="1015698"/>
              </a:xfrm>
              <a:prstGeom prst="roundRect">
                <a:avLst/>
              </a:prstGeom>
              <a:solidFill>
                <a:srgbClr val="00A69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Rectangle: Rounded Corners 215">
                <a:extLst>
                  <a:ext uri="{FF2B5EF4-FFF2-40B4-BE49-F238E27FC236}">
                    <a16:creationId xmlns:a16="http://schemas.microsoft.com/office/drawing/2014/main" id="{5893FE69-230C-47B5-ADDB-7ECC5879F2A6}"/>
                  </a:ext>
                </a:extLst>
              </p:cNvPr>
              <p:cNvSpPr/>
              <p:nvPr/>
            </p:nvSpPr>
            <p:spPr>
              <a:xfrm>
                <a:off x="10178922" y="21883839"/>
                <a:ext cx="3941441" cy="9050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r>
                  <a:rPr lang="en-US" dirty="0">
                    <a:solidFill>
                      <a:schemeClr val="bg2">
                        <a:lumMod val="25000"/>
                      </a:schemeClr>
                    </a:solidFill>
                    <a:latin typeface="Garamond" panose="02020404030301010803" pitchFamily="18" charset="0"/>
                  </a:rPr>
                  <a:t>	  Rate of Change</a:t>
                </a:r>
              </a:p>
              <a:p>
                <a:r>
                  <a:rPr lang="en-US" dirty="0">
                    <a:solidFill>
                      <a:schemeClr val="bg2">
                        <a:lumMod val="25000"/>
                      </a:schemeClr>
                    </a:solidFill>
                    <a:latin typeface="Garamond" panose="02020404030301010803" pitchFamily="18" charset="0"/>
                  </a:rPr>
                  <a:t>	  Zero Line (no change)</a:t>
                </a:r>
              </a:p>
              <a:p>
                <a:r>
                  <a:rPr lang="en-US" dirty="0">
                    <a:solidFill>
                      <a:schemeClr val="bg2">
                        <a:lumMod val="25000"/>
                      </a:schemeClr>
                    </a:solidFill>
                    <a:latin typeface="Garamond" panose="02020404030301010803" pitchFamily="18" charset="0"/>
                  </a:rPr>
                  <a:t>	  Quadratic Regression: R² = 0.0061</a:t>
                </a:r>
              </a:p>
            </p:txBody>
          </p:sp>
          <p:cxnSp>
            <p:nvCxnSpPr>
              <p:cNvPr id="218" name="Straight Connector 217">
                <a:extLst>
                  <a:ext uri="{FF2B5EF4-FFF2-40B4-BE49-F238E27FC236}">
                    <a16:creationId xmlns:a16="http://schemas.microsoft.com/office/drawing/2014/main" id="{A60E40D0-1C42-49C3-A173-81EF049F58FB}"/>
                  </a:ext>
                </a:extLst>
              </p:cNvPr>
              <p:cNvCxnSpPr>
                <a:cxnSpLocks/>
              </p:cNvCxnSpPr>
              <p:nvPr/>
            </p:nvCxnSpPr>
            <p:spPr>
              <a:xfrm>
                <a:off x="10250042" y="22100332"/>
                <a:ext cx="558064" cy="0"/>
              </a:xfrm>
              <a:prstGeom prst="line">
                <a:avLst/>
              </a:prstGeom>
              <a:ln w="34925">
                <a:gradFill flip="none" rotWithShape="1">
                  <a:gsLst>
                    <a:gs pos="71000">
                      <a:srgbClr val="29BDC2"/>
                    </a:gs>
                    <a:gs pos="0">
                      <a:srgbClr val="3FC47B"/>
                    </a:gs>
                    <a:gs pos="100000">
                      <a:srgbClr val="1BB8F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91D6DA2-8720-4DA4-B479-51119E72805A}"/>
                  </a:ext>
                </a:extLst>
              </p:cNvPr>
              <p:cNvCxnSpPr>
                <a:cxnSpLocks/>
              </p:cNvCxnSpPr>
              <p:nvPr/>
            </p:nvCxnSpPr>
            <p:spPr>
              <a:xfrm>
                <a:off x="10242422" y="22323546"/>
                <a:ext cx="588544" cy="0"/>
              </a:xfrm>
              <a:prstGeom prst="line">
                <a:avLst/>
              </a:prstGeom>
              <a:ln w="28575">
                <a:solidFill>
                  <a:srgbClr val="BEBBBB"/>
                </a:solidFill>
                <a:prstDash val="sysDash"/>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3A898532-4085-47A7-8A6D-E9A9CC6A6E9D}"/>
                  </a:ext>
                </a:extLst>
              </p:cNvPr>
              <p:cNvSpPr txBox="1"/>
              <p:nvPr/>
            </p:nvSpPr>
            <p:spPr>
              <a:xfrm>
                <a:off x="9315774" y="21392519"/>
                <a:ext cx="5641288" cy="461665"/>
              </a:xfrm>
              <a:prstGeom prst="rect">
                <a:avLst/>
              </a:prstGeom>
              <a:noFill/>
            </p:spPr>
            <p:txBody>
              <a:bodyPr wrap="none" rtlCol="0">
                <a:spAutoFit/>
              </a:bodyPr>
              <a:lstStyle/>
              <a:p>
                <a:pPr algn="ctr"/>
                <a:r>
                  <a:rPr lang="en-US" sz="2400" dirty="0"/>
                  <a:t>Rate of Coastal Change: 1988 - 2018</a:t>
                </a:r>
              </a:p>
            </p:txBody>
          </p:sp>
          <p:cxnSp>
            <p:nvCxnSpPr>
              <p:cNvPr id="315" name="Straight Connector 314">
                <a:extLst>
                  <a:ext uri="{FF2B5EF4-FFF2-40B4-BE49-F238E27FC236}">
                    <a16:creationId xmlns:a16="http://schemas.microsoft.com/office/drawing/2014/main" id="{4766D36F-D2A7-4326-AC46-260187279799}"/>
                  </a:ext>
                </a:extLst>
              </p:cNvPr>
              <p:cNvCxnSpPr>
                <a:cxnSpLocks/>
              </p:cNvCxnSpPr>
              <p:nvPr/>
            </p:nvCxnSpPr>
            <p:spPr>
              <a:xfrm>
                <a:off x="10250042" y="22613447"/>
                <a:ext cx="558064" cy="0"/>
              </a:xfrm>
              <a:prstGeom prst="line">
                <a:avLst/>
              </a:prstGeom>
              <a:ln w="28575">
                <a:solidFill>
                  <a:srgbClr val="ED7D31"/>
                </a:solidFill>
                <a:prstDash val="dash"/>
              </a:ln>
            </p:spPr>
            <p:style>
              <a:lnRef idx="1">
                <a:schemeClr val="accent1"/>
              </a:lnRef>
              <a:fillRef idx="0">
                <a:schemeClr val="accent1"/>
              </a:fillRef>
              <a:effectRef idx="0">
                <a:schemeClr val="accent1"/>
              </a:effectRef>
              <a:fontRef idx="minor">
                <a:schemeClr val="tx1"/>
              </a:fontRef>
            </p:style>
          </p:cxnSp>
        </p:grpSp>
      </p:grpSp>
      <p:sp>
        <p:nvSpPr>
          <p:cNvPr id="348" name="TextBox 347">
            <a:extLst>
              <a:ext uri="{FF2B5EF4-FFF2-40B4-BE49-F238E27FC236}">
                <a16:creationId xmlns:a16="http://schemas.microsoft.com/office/drawing/2014/main" id="{68C6EBF6-4E04-4AAF-8399-710EC7EEF38A}"/>
              </a:ext>
            </a:extLst>
          </p:cNvPr>
          <p:cNvSpPr txBox="1"/>
          <p:nvPr/>
        </p:nvSpPr>
        <p:spPr>
          <a:xfrm>
            <a:off x="1039615" y="29270295"/>
            <a:ext cx="2082621" cy="323165"/>
          </a:xfrm>
          <a:prstGeom prst="rect">
            <a:avLst/>
          </a:prstGeom>
          <a:noFill/>
        </p:spPr>
        <p:txBody>
          <a:bodyPr wrap="none" bIns="0" rtlCol="0">
            <a:spAutoFit/>
          </a:bodyPr>
          <a:lstStyle/>
          <a:p>
            <a:r>
              <a:rPr lang="en-US" dirty="0"/>
              <a:t>0             	    20</a:t>
            </a:r>
          </a:p>
        </p:txBody>
      </p:sp>
      <p:sp>
        <p:nvSpPr>
          <p:cNvPr id="349" name="TextBox 348">
            <a:extLst>
              <a:ext uri="{FF2B5EF4-FFF2-40B4-BE49-F238E27FC236}">
                <a16:creationId xmlns:a16="http://schemas.microsoft.com/office/drawing/2014/main" id="{380654BA-144B-4DE8-95A4-EFA30B4A477E}"/>
              </a:ext>
            </a:extLst>
          </p:cNvPr>
          <p:cNvSpPr txBox="1"/>
          <p:nvPr/>
        </p:nvSpPr>
        <p:spPr>
          <a:xfrm>
            <a:off x="2700683" y="29487011"/>
            <a:ext cx="729687" cy="369332"/>
          </a:xfrm>
          <a:prstGeom prst="rect">
            <a:avLst/>
          </a:prstGeom>
          <a:noFill/>
        </p:spPr>
        <p:txBody>
          <a:bodyPr wrap="none" rtlCol="0">
            <a:spAutoFit/>
          </a:bodyPr>
          <a:lstStyle/>
          <a:p>
            <a:r>
              <a:rPr lang="en-US" dirty="0"/>
              <a:t>Miles</a:t>
            </a:r>
          </a:p>
        </p:txBody>
      </p:sp>
      <p:grpSp>
        <p:nvGrpSpPr>
          <p:cNvPr id="350" name="Group 349">
            <a:extLst>
              <a:ext uri="{FF2B5EF4-FFF2-40B4-BE49-F238E27FC236}">
                <a16:creationId xmlns:a16="http://schemas.microsoft.com/office/drawing/2014/main" id="{0F72C4BF-6DB5-48CC-BCB3-B85D60B8E0B6}"/>
              </a:ext>
            </a:extLst>
          </p:cNvPr>
          <p:cNvGrpSpPr/>
          <p:nvPr/>
        </p:nvGrpSpPr>
        <p:grpSpPr>
          <a:xfrm>
            <a:off x="5188181" y="22122486"/>
            <a:ext cx="281850" cy="408417"/>
            <a:chOff x="18392571" y="21568490"/>
            <a:chExt cx="281850" cy="408417"/>
          </a:xfrm>
        </p:grpSpPr>
        <p:sp>
          <p:nvSpPr>
            <p:cNvPr id="351" name="Flowchart: Extract 350">
              <a:extLst>
                <a:ext uri="{FF2B5EF4-FFF2-40B4-BE49-F238E27FC236}">
                  <a16:creationId xmlns:a16="http://schemas.microsoft.com/office/drawing/2014/main" id="{27EBFD24-E400-4403-BA8C-E9C44FA7858E}"/>
                </a:ext>
              </a:extLst>
            </p:cNvPr>
            <p:cNvSpPr/>
            <p:nvPr/>
          </p:nvSpPr>
          <p:spPr>
            <a:xfrm>
              <a:off x="18509048" y="21568490"/>
              <a:ext cx="121286" cy="94570"/>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F67D74CC-D35F-4411-A50C-E385F191C02F}"/>
                </a:ext>
              </a:extLst>
            </p:cNvPr>
            <p:cNvSpPr txBox="1"/>
            <p:nvPr/>
          </p:nvSpPr>
          <p:spPr>
            <a:xfrm flipH="1">
              <a:off x="18392571" y="21607575"/>
              <a:ext cx="281850" cy="369332"/>
            </a:xfrm>
            <a:prstGeom prst="rect">
              <a:avLst/>
            </a:prstGeom>
            <a:noFill/>
          </p:spPr>
          <p:txBody>
            <a:bodyPr wrap="square" rtlCol="0">
              <a:spAutoFit/>
            </a:bodyPr>
            <a:lstStyle/>
            <a:p>
              <a:r>
                <a:rPr lang="en-US" b="1" dirty="0">
                  <a:latin typeface="Century Gothic" panose="020B0502020202020204" pitchFamily="34" charset="0"/>
                </a:rPr>
                <a:t>N</a:t>
              </a:r>
            </a:p>
          </p:txBody>
        </p:sp>
      </p:grpSp>
      <p:cxnSp>
        <p:nvCxnSpPr>
          <p:cNvPr id="377" name="Straight Arrow Connector 376">
            <a:extLst>
              <a:ext uri="{FF2B5EF4-FFF2-40B4-BE49-F238E27FC236}">
                <a16:creationId xmlns:a16="http://schemas.microsoft.com/office/drawing/2014/main" id="{0D3266C3-E1D1-4FF1-A3BA-CCFBB5F5FC0C}"/>
              </a:ext>
            </a:extLst>
          </p:cNvPr>
          <p:cNvCxnSpPr>
            <a:cxnSpLocks/>
          </p:cNvCxnSpPr>
          <p:nvPr/>
        </p:nvCxnSpPr>
        <p:spPr>
          <a:xfrm flipH="1">
            <a:off x="2095453" y="23475392"/>
            <a:ext cx="488934" cy="274072"/>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78" name="TextBox 377">
            <a:extLst>
              <a:ext uri="{FF2B5EF4-FFF2-40B4-BE49-F238E27FC236}">
                <a16:creationId xmlns:a16="http://schemas.microsoft.com/office/drawing/2014/main" id="{2D2BDC9F-F9C9-453D-AC28-D2217D256976}"/>
              </a:ext>
            </a:extLst>
          </p:cNvPr>
          <p:cNvSpPr txBox="1"/>
          <p:nvPr/>
        </p:nvSpPr>
        <p:spPr>
          <a:xfrm>
            <a:off x="2507410" y="23109974"/>
            <a:ext cx="1810111" cy="646331"/>
          </a:xfrm>
          <a:prstGeom prst="rect">
            <a:avLst/>
          </a:prstGeom>
          <a:noFill/>
        </p:spPr>
        <p:txBody>
          <a:bodyPr wrap="none" rtlCol="0">
            <a:spAutoFit/>
          </a:bodyPr>
          <a:lstStyle/>
          <a:p>
            <a:pPr algn="ctr"/>
            <a:r>
              <a:rPr lang="en-US" dirty="0">
                <a:solidFill>
                  <a:schemeClr val="bg1"/>
                </a:solidFill>
                <a:highlight>
                  <a:srgbClr val="2559A8"/>
                </a:highlight>
              </a:rPr>
              <a:t>Cedar Swamp</a:t>
            </a:r>
          </a:p>
          <a:p>
            <a:pPr algn="ctr"/>
            <a:r>
              <a:rPr lang="en-US" dirty="0">
                <a:solidFill>
                  <a:schemeClr val="bg1"/>
                </a:solidFill>
                <a:highlight>
                  <a:srgbClr val="2559A8"/>
                </a:highlight>
              </a:rPr>
              <a:t>Wildlife Area</a:t>
            </a:r>
          </a:p>
        </p:txBody>
      </p:sp>
      <p:cxnSp>
        <p:nvCxnSpPr>
          <p:cNvPr id="379" name="Straight Arrow Connector 378">
            <a:extLst>
              <a:ext uri="{FF2B5EF4-FFF2-40B4-BE49-F238E27FC236}">
                <a16:creationId xmlns:a16="http://schemas.microsoft.com/office/drawing/2014/main" id="{A9AE101C-34CD-4014-95CF-BC808F91DFAE}"/>
              </a:ext>
            </a:extLst>
          </p:cNvPr>
          <p:cNvCxnSpPr>
            <a:cxnSpLocks/>
          </p:cNvCxnSpPr>
          <p:nvPr/>
        </p:nvCxnSpPr>
        <p:spPr>
          <a:xfrm flipH="1">
            <a:off x="1681727" y="22778433"/>
            <a:ext cx="740024" cy="504930"/>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E96BA559-E951-4FCF-BE2B-C0C84C6496C1}"/>
              </a:ext>
            </a:extLst>
          </p:cNvPr>
          <p:cNvSpPr txBox="1"/>
          <p:nvPr/>
        </p:nvSpPr>
        <p:spPr>
          <a:xfrm>
            <a:off x="2426565" y="22248895"/>
            <a:ext cx="1585690" cy="646331"/>
          </a:xfrm>
          <a:prstGeom prst="rect">
            <a:avLst/>
          </a:prstGeom>
          <a:noFill/>
        </p:spPr>
        <p:txBody>
          <a:bodyPr wrap="square" rtlCol="0">
            <a:spAutoFit/>
          </a:bodyPr>
          <a:lstStyle/>
          <a:p>
            <a:pPr algn="ctr"/>
            <a:r>
              <a:rPr lang="en-US" dirty="0">
                <a:solidFill>
                  <a:schemeClr val="bg1"/>
                </a:solidFill>
                <a:highlight>
                  <a:srgbClr val="2559A8"/>
                </a:highlight>
              </a:rPr>
              <a:t>Augustine</a:t>
            </a:r>
          </a:p>
          <a:p>
            <a:pPr algn="ctr"/>
            <a:r>
              <a:rPr lang="en-US" dirty="0">
                <a:solidFill>
                  <a:schemeClr val="bg1"/>
                </a:solidFill>
                <a:highlight>
                  <a:srgbClr val="2559A8"/>
                </a:highlight>
              </a:rPr>
              <a:t>Wildlife Area</a:t>
            </a:r>
          </a:p>
        </p:txBody>
      </p:sp>
      <p:cxnSp>
        <p:nvCxnSpPr>
          <p:cNvPr id="381" name="Straight Arrow Connector 380">
            <a:extLst>
              <a:ext uri="{FF2B5EF4-FFF2-40B4-BE49-F238E27FC236}">
                <a16:creationId xmlns:a16="http://schemas.microsoft.com/office/drawing/2014/main" id="{4664F2E4-D3D9-4527-9A81-AC373A3C4CB7}"/>
              </a:ext>
            </a:extLst>
          </p:cNvPr>
          <p:cNvCxnSpPr>
            <a:cxnSpLocks/>
          </p:cNvCxnSpPr>
          <p:nvPr/>
        </p:nvCxnSpPr>
        <p:spPr>
          <a:xfrm flipH="1">
            <a:off x="3526713" y="26514390"/>
            <a:ext cx="313467" cy="704786"/>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1A22D05C-13F1-4D6C-93B8-47C3615DAE4B}"/>
              </a:ext>
            </a:extLst>
          </p:cNvPr>
          <p:cNvSpPr txBox="1"/>
          <p:nvPr/>
        </p:nvSpPr>
        <p:spPr>
          <a:xfrm>
            <a:off x="2871657" y="25701852"/>
            <a:ext cx="2547235" cy="646331"/>
          </a:xfrm>
          <a:prstGeom prst="rect">
            <a:avLst/>
          </a:prstGeom>
          <a:noFill/>
        </p:spPr>
        <p:txBody>
          <a:bodyPr wrap="square" rtlCol="0">
            <a:spAutoFit/>
          </a:bodyPr>
          <a:lstStyle/>
          <a:p>
            <a:pPr algn="ctr"/>
            <a:r>
              <a:rPr lang="en-US" dirty="0">
                <a:solidFill>
                  <a:schemeClr val="bg1"/>
                </a:solidFill>
                <a:highlight>
                  <a:srgbClr val="2559A8"/>
                </a:highlight>
              </a:rPr>
              <a:t>Prime Hook National</a:t>
            </a:r>
          </a:p>
          <a:p>
            <a:pPr algn="ctr"/>
            <a:r>
              <a:rPr lang="en-US" dirty="0">
                <a:solidFill>
                  <a:schemeClr val="bg1"/>
                </a:solidFill>
                <a:highlight>
                  <a:srgbClr val="2559A8"/>
                </a:highlight>
              </a:rPr>
              <a:t>Wildlife Refuge</a:t>
            </a:r>
          </a:p>
        </p:txBody>
      </p:sp>
      <p:cxnSp>
        <p:nvCxnSpPr>
          <p:cNvPr id="383" name="Straight Arrow Connector 382">
            <a:extLst>
              <a:ext uri="{FF2B5EF4-FFF2-40B4-BE49-F238E27FC236}">
                <a16:creationId xmlns:a16="http://schemas.microsoft.com/office/drawing/2014/main" id="{72737A30-F70C-49F3-A073-B0505B07EC78}"/>
              </a:ext>
            </a:extLst>
          </p:cNvPr>
          <p:cNvCxnSpPr>
            <a:cxnSpLocks/>
          </p:cNvCxnSpPr>
          <p:nvPr/>
        </p:nvCxnSpPr>
        <p:spPr>
          <a:xfrm flipV="1">
            <a:off x="2132044" y="27030707"/>
            <a:ext cx="798592" cy="37871"/>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84" name="TextBox 383">
            <a:extLst>
              <a:ext uri="{FF2B5EF4-FFF2-40B4-BE49-F238E27FC236}">
                <a16:creationId xmlns:a16="http://schemas.microsoft.com/office/drawing/2014/main" id="{F0D723BD-1C79-42B7-98C6-D8A443C58D50}"/>
              </a:ext>
            </a:extLst>
          </p:cNvPr>
          <p:cNvSpPr txBox="1"/>
          <p:nvPr/>
        </p:nvSpPr>
        <p:spPr>
          <a:xfrm>
            <a:off x="602209" y="26643637"/>
            <a:ext cx="1834854" cy="646331"/>
          </a:xfrm>
          <a:prstGeom prst="rect">
            <a:avLst/>
          </a:prstGeom>
          <a:noFill/>
        </p:spPr>
        <p:txBody>
          <a:bodyPr wrap="square" rtlCol="0">
            <a:spAutoFit/>
          </a:bodyPr>
          <a:lstStyle/>
          <a:p>
            <a:pPr algn="ctr"/>
            <a:r>
              <a:rPr lang="en-US" dirty="0">
                <a:solidFill>
                  <a:schemeClr val="bg1"/>
                </a:solidFill>
                <a:highlight>
                  <a:srgbClr val="2559A8"/>
                </a:highlight>
              </a:rPr>
              <a:t>Slaughter</a:t>
            </a:r>
          </a:p>
          <a:p>
            <a:pPr algn="ctr"/>
            <a:r>
              <a:rPr lang="en-US" dirty="0">
                <a:solidFill>
                  <a:schemeClr val="bg1"/>
                </a:solidFill>
                <a:highlight>
                  <a:srgbClr val="2559A8"/>
                </a:highlight>
              </a:rPr>
              <a:t>Beach</a:t>
            </a:r>
          </a:p>
        </p:txBody>
      </p:sp>
      <p:cxnSp>
        <p:nvCxnSpPr>
          <p:cNvPr id="385" name="Straight Arrow Connector 384">
            <a:extLst>
              <a:ext uri="{FF2B5EF4-FFF2-40B4-BE49-F238E27FC236}">
                <a16:creationId xmlns:a16="http://schemas.microsoft.com/office/drawing/2014/main" id="{B075B88C-5194-437A-BE6F-64117B829BF2}"/>
              </a:ext>
            </a:extLst>
          </p:cNvPr>
          <p:cNvCxnSpPr>
            <a:cxnSpLocks/>
          </p:cNvCxnSpPr>
          <p:nvPr/>
        </p:nvCxnSpPr>
        <p:spPr>
          <a:xfrm>
            <a:off x="2597899" y="28978245"/>
            <a:ext cx="1019746" cy="294626"/>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5A87DD45-7862-4A49-AE61-2920112CE0BC}"/>
              </a:ext>
            </a:extLst>
          </p:cNvPr>
          <p:cNvSpPr txBox="1"/>
          <p:nvPr/>
        </p:nvSpPr>
        <p:spPr>
          <a:xfrm>
            <a:off x="971192" y="28678429"/>
            <a:ext cx="1834854" cy="646331"/>
          </a:xfrm>
          <a:prstGeom prst="rect">
            <a:avLst/>
          </a:prstGeom>
          <a:noFill/>
        </p:spPr>
        <p:txBody>
          <a:bodyPr wrap="square" rtlCol="0">
            <a:spAutoFit/>
          </a:bodyPr>
          <a:lstStyle/>
          <a:p>
            <a:pPr algn="ctr"/>
            <a:r>
              <a:rPr lang="en-US" dirty="0">
                <a:solidFill>
                  <a:schemeClr val="bg1"/>
                </a:solidFill>
                <a:highlight>
                  <a:srgbClr val="2559A8"/>
                </a:highlight>
              </a:rPr>
              <a:t>Assawoman</a:t>
            </a:r>
          </a:p>
          <a:p>
            <a:pPr algn="ctr"/>
            <a:r>
              <a:rPr lang="en-US" dirty="0">
                <a:solidFill>
                  <a:schemeClr val="bg1"/>
                </a:solidFill>
                <a:highlight>
                  <a:srgbClr val="2559A8"/>
                </a:highlight>
              </a:rPr>
              <a:t>Bay</a:t>
            </a:r>
          </a:p>
        </p:txBody>
      </p:sp>
      <p:cxnSp>
        <p:nvCxnSpPr>
          <p:cNvPr id="387" name="Straight Arrow Connector 386">
            <a:extLst>
              <a:ext uri="{FF2B5EF4-FFF2-40B4-BE49-F238E27FC236}">
                <a16:creationId xmlns:a16="http://schemas.microsoft.com/office/drawing/2014/main" id="{A843C685-B7E9-4FA8-8A00-A15E6E0A70CA}"/>
              </a:ext>
            </a:extLst>
          </p:cNvPr>
          <p:cNvCxnSpPr>
            <a:cxnSpLocks/>
          </p:cNvCxnSpPr>
          <p:nvPr/>
        </p:nvCxnSpPr>
        <p:spPr>
          <a:xfrm flipH="1">
            <a:off x="4114663" y="27181871"/>
            <a:ext cx="445166" cy="412026"/>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88" name="TextBox 387">
            <a:extLst>
              <a:ext uri="{FF2B5EF4-FFF2-40B4-BE49-F238E27FC236}">
                <a16:creationId xmlns:a16="http://schemas.microsoft.com/office/drawing/2014/main" id="{D93CC564-A75F-446B-A894-C27C04B10401}"/>
              </a:ext>
            </a:extLst>
          </p:cNvPr>
          <p:cNvSpPr txBox="1"/>
          <p:nvPr/>
        </p:nvSpPr>
        <p:spPr>
          <a:xfrm>
            <a:off x="4114663" y="26514230"/>
            <a:ext cx="1834854" cy="646331"/>
          </a:xfrm>
          <a:prstGeom prst="rect">
            <a:avLst/>
          </a:prstGeom>
          <a:noFill/>
        </p:spPr>
        <p:txBody>
          <a:bodyPr wrap="square" rtlCol="0">
            <a:spAutoFit/>
          </a:bodyPr>
          <a:lstStyle/>
          <a:p>
            <a:pPr algn="ctr"/>
            <a:r>
              <a:rPr lang="en-US" dirty="0">
                <a:solidFill>
                  <a:schemeClr val="bg1"/>
                </a:solidFill>
                <a:highlight>
                  <a:srgbClr val="2559A8"/>
                </a:highlight>
              </a:rPr>
              <a:t>Rehoboth</a:t>
            </a:r>
          </a:p>
          <a:p>
            <a:pPr algn="ctr"/>
            <a:r>
              <a:rPr lang="en-US" dirty="0">
                <a:solidFill>
                  <a:schemeClr val="bg1"/>
                </a:solidFill>
                <a:highlight>
                  <a:srgbClr val="2559A8"/>
                </a:highlight>
              </a:rPr>
              <a:t>Beach</a:t>
            </a:r>
          </a:p>
        </p:txBody>
      </p:sp>
      <p:sp>
        <p:nvSpPr>
          <p:cNvPr id="389" name="TextBox 388">
            <a:extLst>
              <a:ext uri="{FF2B5EF4-FFF2-40B4-BE49-F238E27FC236}">
                <a16:creationId xmlns:a16="http://schemas.microsoft.com/office/drawing/2014/main" id="{BE82732D-09EF-451B-AE4A-99C949E9C6C0}"/>
              </a:ext>
            </a:extLst>
          </p:cNvPr>
          <p:cNvSpPr txBox="1"/>
          <p:nvPr/>
        </p:nvSpPr>
        <p:spPr>
          <a:xfrm>
            <a:off x="2641417" y="25272207"/>
            <a:ext cx="1757212" cy="369332"/>
          </a:xfrm>
          <a:prstGeom prst="rect">
            <a:avLst/>
          </a:prstGeom>
          <a:noFill/>
        </p:spPr>
        <p:txBody>
          <a:bodyPr wrap="none" rtlCol="0">
            <a:spAutoFit/>
          </a:bodyPr>
          <a:lstStyle/>
          <a:p>
            <a:r>
              <a:rPr lang="en-US" b="1" dirty="0"/>
              <a:t>Delaware Bay</a:t>
            </a:r>
          </a:p>
        </p:txBody>
      </p:sp>
      <p:sp>
        <p:nvSpPr>
          <p:cNvPr id="390" name="TextBox 389">
            <a:extLst>
              <a:ext uri="{FF2B5EF4-FFF2-40B4-BE49-F238E27FC236}">
                <a16:creationId xmlns:a16="http://schemas.microsoft.com/office/drawing/2014/main" id="{A67527A2-21F3-454C-AE91-CF64E1EF59B0}"/>
              </a:ext>
            </a:extLst>
          </p:cNvPr>
          <p:cNvSpPr txBox="1"/>
          <p:nvPr/>
        </p:nvSpPr>
        <p:spPr>
          <a:xfrm>
            <a:off x="4470362" y="28230270"/>
            <a:ext cx="1064715" cy="646331"/>
          </a:xfrm>
          <a:prstGeom prst="rect">
            <a:avLst/>
          </a:prstGeom>
          <a:noFill/>
        </p:spPr>
        <p:txBody>
          <a:bodyPr wrap="none" rtlCol="0">
            <a:spAutoFit/>
          </a:bodyPr>
          <a:lstStyle/>
          <a:p>
            <a:pPr algn="ctr"/>
            <a:r>
              <a:rPr lang="en-US" b="1" dirty="0"/>
              <a:t>Atlantic</a:t>
            </a:r>
          </a:p>
          <a:p>
            <a:pPr algn="ctr"/>
            <a:r>
              <a:rPr lang="en-US" b="1" dirty="0"/>
              <a:t>Ocean</a:t>
            </a:r>
          </a:p>
        </p:txBody>
      </p:sp>
      <p:sp>
        <p:nvSpPr>
          <p:cNvPr id="391" name="TextBox 390">
            <a:extLst>
              <a:ext uri="{FF2B5EF4-FFF2-40B4-BE49-F238E27FC236}">
                <a16:creationId xmlns:a16="http://schemas.microsoft.com/office/drawing/2014/main" id="{903F4C38-25D9-4527-935F-A2A6A89E09F0}"/>
              </a:ext>
            </a:extLst>
          </p:cNvPr>
          <p:cNvSpPr txBox="1"/>
          <p:nvPr/>
        </p:nvSpPr>
        <p:spPr>
          <a:xfrm>
            <a:off x="980873" y="27506654"/>
            <a:ext cx="1834854" cy="369332"/>
          </a:xfrm>
          <a:prstGeom prst="rect">
            <a:avLst/>
          </a:prstGeom>
          <a:noFill/>
        </p:spPr>
        <p:txBody>
          <a:bodyPr wrap="square" rtlCol="0">
            <a:spAutoFit/>
          </a:bodyPr>
          <a:lstStyle/>
          <a:p>
            <a:pPr algn="ctr"/>
            <a:r>
              <a:rPr lang="en-US" dirty="0">
                <a:solidFill>
                  <a:schemeClr val="bg1"/>
                </a:solidFill>
                <a:highlight>
                  <a:srgbClr val="2559A8"/>
                </a:highlight>
              </a:rPr>
              <a:t>Rehoboth Bay</a:t>
            </a:r>
          </a:p>
        </p:txBody>
      </p:sp>
      <p:sp>
        <p:nvSpPr>
          <p:cNvPr id="392" name="TextBox 391">
            <a:extLst>
              <a:ext uri="{FF2B5EF4-FFF2-40B4-BE49-F238E27FC236}">
                <a16:creationId xmlns:a16="http://schemas.microsoft.com/office/drawing/2014/main" id="{753382C5-D7C3-446D-AE50-8FE77B4F40ED}"/>
              </a:ext>
            </a:extLst>
          </p:cNvPr>
          <p:cNvSpPr txBox="1"/>
          <p:nvPr/>
        </p:nvSpPr>
        <p:spPr>
          <a:xfrm>
            <a:off x="964186" y="27949622"/>
            <a:ext cx="1853396" cy="646331"/>
          </a:xfrm>
          <a:prstGeom prst="rect">
            <a:avLst/>
          </a:prstGeom>
          <a:noFill/>
        </p:spPr>
        <p:txBody>
          <a:bodyPr wrap="square" rtlCol="0">
            <a:spAutoFit/>
          </a:bodyPr>
          <a:lstStyle/>
          <a:p>
            <a:pPr algn="ctr"/>
            <a:r>
              <a:rPr lang="en-US" dirty="0">
                <a:solidFill>
                  <a:schemeClr val="bg1"/>
                </a:solidFill>
                <a:highlight>
                  <a:srgbClr val="2559A8"/>
                </a:highlight>
              </a:rPr>
              <a:t>Indian River</a:t>
            </a:r>
          </a:p>
          <a:p>
            <a:pPr algn="ctr"/>
            <a:r>
              <a:rPr lang="en-US" dirty="0">
                <a:solidFill>
                  <a:schemeClr val="bg1"/>
                </a:solidFill>
                <a:highlight>
                  <a:srgbClr val="2559A8"/>
                </a:highlight>
              </a:rPr>
              <a:t>Bay</a:t>
            </a:r>
          </a:p>
        </p:txBody>
      </p:sp>
      <p:cxnSp>
        <p:nvCxnSpPr>
          <p:cNvPr id="393" name="Straight Arrow Connector 392">
            <a:extLst>
              <a:ext uri="{FF2B5EF4-FFF2-40B4-BE49-F238E27FC236}">
                <a16:creationId xmlns:a16="http://schemas.microsoft.com/office/drawing/2014/main" id="{E988004A-2155-4E4F-A047-FE5CA17FF9FD}"/>
              </a:ext>
            </a:extLst>
          </p:cNvPr>
          <p:cNvCxnSpPr>
            <a:cxnSpLocks/>
          </p:cNvCxnSpPr>
          <p:nvPr/>
        </p:nvCxnSpPr>
        <p:spPr>
          <a:xfrm>
            <a:off x="2750327" y="27671352"/>
            <a:ext cx="646409" cy="241303"/>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91F92DA1-8605-479E-9101-2CCBC0E16609}"/>
              </a:ext>
            </a:extLst>
          </p:cNvPr>
          <p:cNvCxnSpPr>
            <a:cxnSpLocks/>
          </p:cNvCxnSpPr>
          <p:nvPr/>
        </p:nvCxnSpPr>
        <p:spPr>
          <a:xfrm>
            <a:off x="2571092" y="28287218"/>
            <a:ext cx="786809" cy="248422"/>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9F264812-B8FF-4949-9AC4-FA330AEF5AC9}"/>
              </a:ext>
            </a:extLst>
          </p:cNvPr>
          <p:cNvCxnSpPr>
            <a:cxnSpLocks/>
          </p:cNvCxnSpPr>
          <p:nvPr/>
        </p:nvCxnSpPr>
        <p:spPr>
          <a:xfrm flipH="1" flipV="1">
            <a:off x="2410758" y="24616960"/>
            <a:ext cx="254906" cy="15380"/>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96" name="TextBox 395">
            <a:extLst>
              <a:ext uri="{FF2B5EF4-FFF2-40B4-BE49-F238E27FC236}">
                <a16:creationId xmlns:a16="http://schemas.microsoft.com/office/drawing/2014/main" id="{3BDE39FF-C9B9-4B1B-92AB-5575EFC25BFC}"/>
              </a:ext>
            </a:extLst>
          </p:cNvPr>
          <p:cNvSpPr txBox="1"/>
          <p:nvPr/>
        </p:nvSpPr>
        <p:spPr>
          <a:xfrm>
            <a:off x="2214908" y="24386565"/>
            <a:ext cx="2744956" cy="923330"/>
          </a:xfrm>
          <a:prstGeom prst="rect">
            <a:avLst/>
          </a:prstGeom>
          <a:noFill/>
        </p:spPr>
        <p:txBody>
          <a:bodyPr wrap="square" rtlCol="0">
            <a:spAutoFit/>
          </a:bodyPr>
          <a:lstStyle/>
          <a:p>
            <a:pPr algn="ctr"/>
            <a:r>
              <a:rPr lang="en-US" dirty="0">
                <a:solidFill>
                  <a:schemeClr val="bg1"/>
                </a:solidFill>
                <a:highlight>
                  <a:srgbClr val="2559A8"/>
                </a:highlight>
              </a:rPr>
              <a:t>Bombay Hook National Wildlife Refuge</a:t>
            </a:r>
          </a:p>
        </p:txBody>
      </p:sp>
      <p:grpSp>
        <p:nvGrpSpPr>
          <p:cNvPr id="34" name="Group 33">
            <a:extLst>
              <a:ext uri="{FF2B5EF4-FFF2-40B4-BE49-F238E27FC236}">
                <a16:creationId xmlns:a16="http://schemas.microsoft.com/office/drawing/2014/main" id="{BA4A5946-636D-4761-9007-9CE20716CC83}"/>
              </a:ext>
            </a:extLst>
          </p:cNvPr>
          <p:cNvGrpSpPr/>
          <p:nvPr/>
        </p:nvGrpSpPr>
        <p:grpSpPr>
          <a:xfrm>
            <a:off x="17683839" y="21458193"/>
            <a:ext cx="6809743" cy="8572041"/>
            <a:chOff x="18128339" y="21316581"/>
            <a:chExt cx="6809743" cy="8713654"/>
          </a:xfrm>
        </p:grpSpPr>
        <p:pic>
          <p:nvPicPr>
            <p:cNvPr id="1050" name="Picture 1049" descr="A close up of a map&#10;&#10;Description automatically generated">
              <a:extLst>
                <a:ext uri="{FF2B5EF4-FFF2-40B4-BE49-F238E27FC236}">
                  <a16:creationId xmlns:a16="http://schemas.microsoft.com/office/drawing/2014/main" id="{6BC747A6-3DBC-4AB1-BFAC-D1D1EB4B359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233712" y="25990377"/>
              <a:ext cx="4663672" cy="3964121"/>
            </a:xfrm>
            <a:prstGeom prst="rect">
              <a:avLst/>
            </a:prstGeom>
          </p:spPr>
        </p:pic>
        <p:cxnSp>
          <p:nvCxnSpPr>
            <p:cNvPr id="288" name="Straight Arrow Connector 287">
              <a:extLst>
                <a:ext uri="{FF2B5EF4-FFF2-40B4-BE49-F238E27FC236}">
                  <a16:creationId xmlns:a16="http://schemas.microsoft.com/office/drawing/2014/main" id="{8D1EC207-CB10-43EE-A0D2-1C150A0DF537}"/>
                </a:ext>
              </a:extLst>
            </p:cNvPr>
            <p:cNvCxnSpPr>
              <a:cxnSpLocks/>
            </p:cNvCxnSpPr>
            <p:nvPr/>
          </p:nvCxnSpPr>
          <p:spPr>
            <a:xfrm flipH="1">
              <a:off x="19686447" y="26854516"/>
              <a:ext cx="231439" cy="320179"/>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a:extLst>
                <a:ext uri="{FF2B5EF4-FFF2-40B4-BE49-F238E27FC236}">
                  <a16:creationId xmlns:a16="http://schemas.microsoft.com/office/drawing/2014/main" id="{068C8EB3-575E-49C7-BA3D-C07908806EA5}"/>
                </a:ext>
              </a:extLst>
            </p:cNvPr>
            <p:cNvSpPr txBox="1"/>
            <p:nvPr/>
          </p:nvSpPr>
          <p:spPr>
            <a:xfrm>
              <a:off x="19344285" y="26226176"/>
              <a:ext cx="2547235" cy="646331"/>
            </a:xfrm>
            <a:prstGeom prst="rect">
              <a:avLst/>
            </a:prstGeom>
            <a:noFill/>
          </p:spPr>
          <p:txBody>
            <a:bodyPr wrap="square" rtlCol="0">
              <a:spAutoFit/>
            </a:bodyPr>
            <a:lstStyle/>
            <a:p>
              <a:pPr algn="ctr"/>
              <a:r>
                <a:rPr lang="en-US" dirty="0">
                  <a:solidFill>
                    <a:schemeClr val="bg1"/>
                  </a:solidFill>
                  <a:highlight>
                    <a:srgbClr val="2559A8"/>
                  </a:highlight>
                </a:rPr>
                <a:t>Prime Hook National</a:t>
              </a:r>
            </a:p>
            <a:p>
              <a:pPr algn="ctr"/>
              <a:r>
                <a:rPr lang="en-US" dirty="0">
                  <a:solidFill>
                    <a:schemeClr val="bg1"/>
                  </a:solidFill>
                  <a:highlight>
                    <a:srgbClr val="2559A8"/>
                  </a:highlight>
                </a:rPr>
                <a:t>Wildlife Refuge</a:t>
              </a:r>
            </a:p>
          </p:txBody>
        </p:sp>
        <p:cxnSp>
          <p:nvCxnSpPr>
            <p:cNvPr id="292" name="Straight Arrow Connector 291">
              <a:extLst>
                <a:ext uri="{FF2B5EF4-FFF2-40B4-BE49-F238E27FC236}">
                  <a16:creationId xmlns:a16="http://schemas.microsoft.com/office/drawing/2014/main" id="{163AC3F4-0FF6-40AD-BC44-10E69CE79F8C}"/>
                </a:ext>
              </a:extLst>
            </p:cNvPr>
            <p:cNvCxnSpPr>
              <a:cxnSpLocks/>
            </p:cNvCxnSpPr>
            <p:nvPr/>
          </p:nvCxnSpPr>
          <p:spPr>
            <a:xfrm>
              <a:off x="22206345" y="27838007"/>
              <a:ext cx="239116" cy="366863"/>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293" name="TextBox 292">
              <a:extLst>
                <a:ext uri="{FF2B5EF4-FFF2-40B4-BE49-F238E27FC236}">
                  <a16:creationId xmlns:a16="http://schemas.microsoft.com/office/drawing/2014/main" id="{AD9F3E2D-5716-4B82-931A-61B6608C4E2E}"/>
                </a:ext>
              </a:extLst>
            </p:cNvPr>
            <p:cNvSpPr txBox="1"/>
            <p:nvPr/>
          </p:nvSpPr>
          <p:spPr>
            <a:xfrm>
              <a:off x="21310877" y="27214470"/>
              <a:ext cx="1799380" cy="646331"/>
            </a:xfrm>
            <a:prstGeom prst="rect">
              <a:avLst/>
            </a:prstGeom>
            <a:noFill/>
          </p:spPr>
          <p:txBody>
            <a:bodyPr wrap="square" rtlCol="0">
              <a:spAutoFit/>
            </a:bodyPr>
            <a:lstStyle/>
            <a:p>
              <a:pPr algn="ctr"/>
              <a:r>
                <a:rPr lang="en-US" dirty="0">
                  <a:solidFill>
                    <a:schemeClr val="bg1"/>
                  </a:solidFill>
                  <a:highlight>
                    <a:srgbClr val="2559A8"/>
                  </a:highlight>
                </a:rPr>
                <a:t>Cape Henlopen</a:t>
              </a:r>
            </a:p>
          </p:txBody>
        </p:sp>
        <p:cxnSp>
          <p:nvCxnSpPr>
            <p:cNvPr id="294" name="Straight Arrow Connector 293">
              <a:extLst>
                <a:ext uri="{FF2B5EF4-FFF2-40B4-BE49-F238E27FC236}">
                  <a16:creationId xmlns:a16="http://schemas.microsoft.com/office/drawing/2014/main" id="{918BDD8F-00F8-46EC-848A-2A012297EF91}"/>
                </a:ext>
              </a:extLst>
            </p:cNvPr>
            <p:cNvCxnSpPr>
              <a:cxnSpLocks/>
            </p:cNvCxnSpPr>
            <p:nvPr/>
          </p:nvCxnSpPr>
          <p:spPr>
            <a:xfrm>
              <a:off x="20288814" y="29099413"/>
              <a:ext cx="1749550" cy="428865"/>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282" name="TextBox 281">
              <a:extLst>
                <a:ext uri="{FF2B5EF4-FFF2-40B4-BE49-F238E27FC236}">
                  <a16:creationId xmlns:a16="http://schemas.microsoft.com/office/drawing/2014/main" id="{DEC46CBE-7C75-48F3-BA47-D430E602DBA7}"/>
                </a:ext>
              </a:extLst>
            </p:cNvPr>
            <p:cNvSpPr txBox="1"/>
            <p:nvPr/>
          </p:nvSpPr>
          <p:spPr>
            <a:xfrm>
              <a:off x="18128339" y="28164538"/>
              <a:ext cx="2237991" cy="1200329"/>
            </a:xfrm>
            <a:prstGeom prst="rect">
              <a:avLst/>
            </a:prstGeom>
            <a:noFill/>
          </p:spPr>
          <p:txBody>
            <a:bodyPr wrap="square" rtlCol="0">
              <a:spAutoFit/>
            </a:bodyPr>
            <a:lstStyle/>
            <a:p>
              <a:pPr algn="ctr"/>
              <a:r>
                <a:rPr lang="en-US" dirty="0">
                  <a:solidFill>
                    <a:schemeClr val="bg1"/>
                  </a:solidFill>
                  <a:highlight>
                    <a:srgbClr val="2559A8"/>
                  </a:highlight>
                </a:rPr>
                <a:t>Wolfe Neck Wastewater Treatment Facility</a:t>
              </a:r>
            </a:p>
            <a:p>
              <a:pPr algn="ctr"/>
              <a:r>
                <a:rPr lang="en-US" dirty="0">
                  <a:solidFill>
                    <a:schemeClr val="bg1"/>
                  </a:solidFill>
                  <a:highlight>
                    <a:srgbClr val="2559A8"/>
                  </a:highlight>
                </a:rPr>
                <a:t>Built: 1995</a:t>
              </a:r>
            </a:p>
          </p:txBody>
        </p:sp>
        <p:cxnSp>
          <p:nvCxnSpPr>
            <p:cNvPr id="296" name="Straight Arrow Connector 295">
              <a:extLst>
                <a:ext uri="{FF2B5EF4-FFF2-40B4-BE49-F238E27FC236}">
                  <a16:creationId xmlns:a16="http://schemas.microsoft.com/office/drawing/2014/main" id="{64F8F758-BFD2-4245-B63B-A531A44171F7}"/>
                </a:ext>
              </a:extLst>
            </p:cNvPr>
            <p:cNvCxnSpPr>
              <a:cxnSpLocks/>
            </p:cNvCxnSpPr>
            <p:nvPr/>
          </p:nvCxnSpPr>
          <p:spPr>
            <a:xfrm>
              <a:off x="21612489" y="28764702"/>
              <a:ext cx="1067941" cy="152219"/>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9E6C8562-FD04-4349-92F6-8A93F5E131E9}"/>
                </a:ext>
              </a:extLst>
            </p:cNvPr>
            <p:cNvSpPr txBox="1"/>
            <p:nvPr/>
          </p:nvSpPr>
          <p:spPr>
            <a:xfrm>
              <a:off x="20235522" y="28380621"/>
              <a:ext cx="2325643" cy="369332"/>
            </a:xfrm>
            <a:prstGeom prst="rect">
              <a:avLst/>
            </a:prstGeom>
            <a:noFill/>
          </p:spPr>
          <p:txBody>
            <a:bodyPr wrap="square" rtlCol="0">
              <a:spAutoFit/>
            </a:bodyPr>
            <a:lstStyle/>
            <a:p>
              <a:pPr algn="ctr"/>
              <a:r>
                <a:rPr lang="en-US" dirty="0">
                  <a:solidFill>
                    <a:schemeClr val="bg1"/>
                  </a:solidFill>
                  <a:highlight>
                    <a:srgbClr val="2559A8"/>
                  </a:highlight>
                </a:rPr>
                <a:t>Rehoboth Beach</a:t>
              </a:r>
            </a:p>
          </p:txBody>
        </p:sp>
        <p:sp>
          <p:nvSpPr>
            <p:cNvPr id="309" name="TextBox 308">
              <a:extLst>
                <a:ext uri="{FF2B5EF4-FFF2-40B4-BE49-F238E27FC236}">
                  <a16:creationId xmlns:a16="http://schemas.microsoft.com/office/drawing/2014/main" id="{4CC617BD-3CB7-48C0-BBD1-067D092925E8}"/>
                </a:ext>
              </a:extLst>
            </p:cNvPr>
            <p:cNvSpPr txBox="1"/>
            <p:nvPr/>
          </p:nvSpPr>
          <p:spPr>
            <a:xfrm>
              <a:off x="18160790" y="29414912"/>
              <a:ext cx="1851789" cy="323165"/>
            </a:xfrm>
            <a:prstGeom prst="rect">
              <a:avLst/>
            </a:prstGeom>
            <a:noFill/>
          </p:spPr>
          <p:txBody>
            <a:bodyPr wrap="none" bIns="0" rtlCol="0">
              <a:spAutoFit/>
            </a:bodyPr>
            <a:lstStyle/>
            <a:p>
              <a:r>
                <a:rPr lang="en-US" dirty="0"/>
                <a:t>0                      5</a:t>
              </a:r>
            </a:p>
          </p:txBody>
        </p:sp>
        <p:sp>
          <p:nvSpPr>
            <p:cNvPr id="310" name="TextBox 309">
              <a:extLst>
                <a:ext uri="{FF2B5EF4-FFF2-40B4-BE49-F238E27FC236}">
                  <a16:creationId xmlns:a16="http://schemas.microsoft.com/office/drawing/2014/main" id="{BBDC2843-6AF8-407C-93AD-7AAFBFA094F9}"/>
                </a:ext>
              </a:extLst>
            </p:cNvPr>
            <p:cNvSpPr txBox="1"/>
            <p:nvPr/>
          </p:nvSpPr>
          <p:spPr>
            <a:xfrm>
              <a:off x="19782050" y="29597129"/>
              <a:ext cx="729687" cy="369332"/>
            </a:xfrm>
            <a:prstGeom prst="rect">
              <a:avLst/>
            </a:prstGeom>
            <a:noFill/>
          </p:spPr>
          <p:txBody>
            <a:bodyPr wrap="none" rtlCol="0">
              <a:spAutoFit/>
            </a:bodyPr>
            <a:lstStyle/>
            <a:p>
              <a:r>
                <a:rPr lang="en-US" dirty="0"/>
                <a:t>Miles</a:t>
              </a:r>
            </a:p>
          </p:txBody>
        </p:sp>
        <p:grpSp>
          <p:nvGrpSpPr>
            <p:cNvPr id="340" name="Group 339">
              <a:extLst>
                <a:ext uri="{FF2B5EF4-FFF2-40B4-BE49-F238E27FC236}">
                  <a16:creationId xmlns:a16="http://schemas.microsoft.com/office/drawing/2014/main" id="{994D77FB-EEBF-40DE-9975-190FF5DA5F2B}"/>
                </a:ext>
              </a:extLst>
            </p:cNvPr>
            <p:cNvGrpSpPr/>
            <p:nvPr/>
          </p:nvGrpSpPr>
          <p:grpSpPr>
            <a:xfrm>
              <a:off x="22548848" y="26072579"/>
              <a:ext cx="281850" cy="408417"/>
              <a:chOff x="18392571" y="21568490"/>
              <a:chExt cx="281850" cy="408417"/>
            </a:xfrm>
          </p:grpSpPr>
          <p:sp>
            <p:nvSpPr>
              <p:cNvPr id="341" name="Flowchart: Extract 340">
                <a:extLst>
                  <a:ext uri="{FF2B5EF4-FFF2-40B4-BE49-F238E27FC236}">
                    <a16:creationId xmlns:a16="http://schemas.microsoft.com/office/drawing/2014/main" id="{5D9C0BAC-846A-4765-9CD1-01C969E8EE1F}"/>
                  </a:ext>
                </a:extLst>
              </p:cNvPr>
              <p:cNvSpPr/>
              <p:nvPr/>
            </p:nvSpPr>
            <p:spPr>
              <a:xfrm>
                <a:off x="18509048" y="21568490"/>
                <a:ext cx="121286" cy="94570"/>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TextBox 341">
                <a:extLst>
                  <a:ext uri="{FF2B5EF4-FFF2-40B4-BE49-F238E27FC236}">
                    <a16:creationId xmlns:a16="http://schemas.microsoft.com/office/drawing/2014/main" id="{408C7899-07A0-455B-A2BF-98B95354FB7B}"/>
                  </a:ext>
                </a:extLst>
              </p:cNvPr>
              <p:cNvSpPr txBox="1"/>
              <p:nvPr/>
            </p:nvSpPr>
            <p:spPr>
              <a:xfrm flipH="1">
                <a:off x="18392571" y="21607575"/>
                <a:ext cx="281850" cy="369332"/>
              </a:xfrm>
              <a:prstGeom prst="rect">
                <a:avLst/>
              </a:prstGeom>
              <a:noFill/>
            </p:spPr>
            <p:txBody>
              <a:bodyPr wrap="square" rtlCol="0">
                <a:spAutoFit/>
              </a:bodyPr>
              <a:lstStyle/>
              <a:p>
                <a:r>
                  <a:rPr lang="en-US" b="1" dirty="0">
                    <a:latin typeface="Century Gothic" panose="020B0502020202020204" pitchFamily="34" charset="0"/>
                  </a:rPr>
                  <a:t>N</a:t>
                </a:r>
              </a:p>
            </p:txBody>
          </p:sp>
        </p:grpSp>
        <p:grpSp>
          <p:nvGrpSpPr>
            <p:cNvPr id="33" name="Group 32">
              <a:extLst>
                <a:ext uri="{FF2B5EF4-FFF2-40B4-BE49-F238E27FC236}">
                  <a16:creationId xmlns:a16="http://schemas.microsoft.com/office/drawing/2014/main" id="{9979A40B-57DA-4B41-919E-8DA4F5E9FB6E}"/>
                </a:ext>
              </a:extLst>
            </p:cNvPr>
            <p:cNvGrpSpPr/>
            <p:nvPr/>
          </p:nvGrpSpPr>
          <p:grpSpPr>
            <a:xfrm>
              <a:off x="18142051" y="21316581"/>
              <a:ext cx="6533853" cy="8713654"/>
              <a:chOff x="18142051" y="21316581"/>
              <a:chExt cx="6533853" cy="8713654"/>
            </a:xfrm>
          </p:grpSpPr>
          <p:pic>
            <p:nvPicPr>
              <p:cNvPr id="1052" name="Picture 1051" descr="A close up of a map&#10;&#10;Description automatically generated">
                <a:extLst>
                  <a:ext uri="{FF2B5EF4-FFF2-40B4-BE49-F238E27FC236}">
                    <a16:creationId xmlns:a16="http://schemas.microsoft.com/office/drawing/2014/main" id="{A33A5533-AA4D-491D-97A2-945F224698C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35580"/>
              <a:stretch/>
            </p:blipFill>
            <p:spPr>
              <a:xfrm>
                <a:off x="21185891" y="21434628"/>
                <a:ext cx="3289614" cy="4340579"/>
              </a:xfrm>
              <a:prstGeom prst="rect">
                <a:avLst/>
              </a:prstGeom>
            </p:spPr>
          </p:pic>
          <p:pic>
            <p:nvPicPr>
              <p:cNvPr id="1048" name="Picture 1047" descr="A close up of a map&#10;&#10;Description automatically generated">
                <a:extLst>
                  <a:ext uri="{FF2B5EF4-FFF2-40B4-BE49-F238E27FC236}">
                    <a16:creationId xmlns:a16="http://schemas.microsoft.com/office/drawing/2014/main" id="{C399DB53-CCBF-4F18-895A-E83FEC4C8D7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40417"/>
              <a:stretch/>
            </p:blipFill>
            <p:spPr>
              <a:xfrm>
                <a:off x="18238675" y="21406804"/>
                <a:ext cx="2569816" cy="4355378"/>
              </a:xfrm>
              <a:prstGeom prst="rect">
                <a:avLst/>
              </a:prstGeom>
            </p:spPr>
          </p:pic>
          <p:sp>
            <p:nvSpPr>
              <p:cNvPr id="284" name="Rectangle 283">
                <a:extLst>
                  <a:ext uri="{FF2B5EF4-FFF2-40B4-BE49-F238E27FC236}">
                    <a16:creationId xmlns:a16="http://schemas.microsoft.com/office/drawing/2014/main" id="{24B034B8-2BF8-4722-8750-3EF8EBC20649}"/>
                  </a:ext>
                </a:extLst>
              </p:cNvPr>
              <p:cNvSpPr>
                <a:spLocks noChangeAspect="1"/>
              </p:cNvSpPr>
              <p:nvPr/>
            </p:nvSpPr>
            <p:spPr>
              <a:xfrm>
                <a:off x="19388172" y="22285251"/>
                <a:ext cx="351557" cy="734595"/>
              </a:xfrm>
              <a:prstGeom prst="rect">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5" name="Straight Connector 284">
                <a:extLst>
                  <a:ext uri="{FF2B5EF4-FFF2-40B4-BE49-F238E27FC236}">
                    <a16:creationId xmlns:a16="http://schemas.microsoft.com/office/drawing/2014/main" id="{4350C88C-161E-4638-95ED-99653A0F8DB4}"/>
                  </a:ext>
                </a:extLst>
              </p:cNvPr>
              <p:cNvCxnSpPr>
                <a:cxnSpLocks/>
              </p:cNvCxnSpPr>
              <p:nvPr/>
            </p:nvCxnSpPr>
            <p:spPr>
              <a:xfrm flipH="1">
                <a:off x="19752923" y="21450226"/>
                <a:ext cx="1436211" cy="81636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806B5333-DF49-4C9D-9ED7-D499CAFB5DFC}"/>
                  </a:ext>
                </a:extLst>
              </p:cNvPr>
              <p:cNvCxnSpPr>
                <a:cxnSpLocks/>
              </p:cNvCxnSpPr>
              <p:nvPr/>
            </p:nvCxnSpPr>
            <p:spPr>
              <a:xfrm>
                <a:off x="19738589" y="23035476"/>
                <a:ext cx="1450779" cy="27453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31D0578F-D6DA-483B-96F9-88064F1CA23E}"/>
                  </a:ext>
                </a:extLst>
              </p:cNvPr>
              <p:cNvSpPr>
                <a:spLocks noChangeAspect="1"/>
              </p:cNvSpPr>
              <p:nvPr/>
            </p:nvSpPr>
            <p:spPr>
              <a:xfrm>
                <a:off x="19923775" y="23948632"/>
                <a:ext cx="831708" cy="772876"/>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extBox 324">
                <a:extLst>
                  <a:ext uri="{FF2B5EF4-FFF2-40B4-BE49-F238E27FC236}">
                    <a16:creationId xmlns:a16="http://schemas.microsoft.com/office/drawing/2014/main" id="{56649C71-32E8-4CF0-91BB-A1D29C2993C7}"/>
                  </a:ext>
                </a:extLst>
              </p:cNvPr>
              <p:cNvSpPr txBox="1"/>
              <p:nvPr/>
            </p:nvSpPr>
            <p:spPr>
              <a:xfrm>
                <a:off x="20886992" y="22267111"/>
                <a:ext cx="2454444" cy="923330"/>
              </a:xfrm>
              <a:prstGeom prst="rect">
                <a:avLst/>
              </a:prstGeom>
              <a:noFill/>
            </p:spPr>
            <p:txBody>
              <a:bodyPr wrap="square" rtlCol="0">
                <a:spAutoFit/>
              </a:bodyPr>
              <a:lstStyle/>
              <a:p>
                <a:pPr algn="ctr"/>
                <a:r>
                  <a:rPr lang="en-US" dirty="0">
                    <a:solidFill>
                      <a:schemeClr val="bg1"/>
                    </a:solidFill>
                    <a:highlight>
                      <a:srgbClr val="2559A8"/>
                    </a:highlight>
                  </a:rPr>
                  <a:t>Bombay Hook National Wildlife Refuge</a:t>
                </a:r>
              </a:p>
            </p:txBody>
          </p:sp>
          <p:cxnSp>
            <p:nvCxnSpPr>
              <p:cNvPr id="295" name="Straight Arrow Connector 294">
                <a:extLst>
                  <a:ext uri="{FF2B5EF4-FFF2-40B4-BE49-F238E27FC236}">
                    <a16:creationId xmlns:a16="http://schemas.microsoft.com/office/drawing/2014/main" id="{A93823A9-5E9D-452C-AF40-2F2861E9E3FB}"/>
                  </a:ext>
                </a:extLst>
              </p:cNvPr>
              <p:cNvCxnSpPr>
                <a:cxnSpLocks/>
              </p:cNvCxnSpPr>
              <p:nvPr/>
            </p:nvCxnSpPr>
            <p:spPr>
              <a:xfrm>
                <a:off x="23131975" y="22700102"/>
                <a:ext cx="508360" cy="0"/>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299" name="TextBox 298">
                <a:extLst>
                  <a:ext uri="{FF2B5EF4-FFF2-40B4-BE49-F238E27FC236}">
                    <a16:creationId xmlns:a16="http://schemas.microsoft.com/office/drawing/2014/main" id="{B5BE812A-686E-4F16-86FA-F5F18003C25E}"/>
                  </a:ext>
                </a:extLst>
              </p:cNvPr>
              <p:cNvSpPr txBox="1"/>
              <p:nvPr/>
            </p:nvSpPr>
            <p:spPr>
              <a:xfrm>
                <a:off x="21276986" y="23359001"/>
                <a:ext cx="1623561" cy="646331"/>
              </a:xfrm>
              <a:prstGeom prst="rect">
                <a:avLst/>
              </a:prstGeom>
              <a:noFill/>
            </p:spPr>
            <p:txBody>
              <a:bodyPr wrap="square" rtlCol="0">
                <a:spAutoFit/>
              </a:bodyPr>
              <a:lstStyle/>
              <a:p>
                <a:pPr algn="ctr"/>
                <a:r>
                  <a:rPr lang="en-US" dirty="0">
                    <a:solidFill>
                      <a:schemeClr val="bg1"/>
                    </a:solidFill>
                    <a:highlight>
                      <a:srgbClr val="2559A8"/>
                    </a:highlight>
                  </a:rPr>
                  <a:t>Little Creek Wildlife Area</a:t>
                </a:r>
              </a:p>
            </p:txBody>
          </p:sp>
          <p:cxnSp>
            <p:nvCxnSpPr>
              <p:cNvPr id="300" name="Straight Arrow Connector 299">
                <a:extLst>
                  <a:ext uri="{FF2B5EF4-FFF2-40B4-BE49-F238E27FC236}">
                    <a16:creationId xmlns:a16="http://schemas.microsoft.com/office/drawing/2014/main" id="{A8A2E789-1F1C-4155-A1AB-0A6589DBF791}"/>
                  </a:ext>
                </a:extLst>
              </p:cNvPr>
              <p:cNvCxnSpPr>
                <a:cxnSpLocks/>
              </p:cNvCxnSpPr>
              <p:nvPr/>
            </p:nvCxnSpPr>
            <p:spPr>
              <a:xfrm>
                <a:off x="22875178" y="23990290"/>
                <a:ext cx="374081" cy="102959"/>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0004A373-F010-4FE8-AD85-C696025F523E}"/>
                  </a:ext>
                </a:extLst>
              </p:cNvPr>
              <p:cNvSpPr txBox="1"/>
              <p:nvPr/>
            </p:nvSpPr>
            <p:spPr>
              <a:xfrm>
                <a:off x="20798521" y="24698388"/>
                <a:ext cx="2961075" cy="369332"/>
              </a:xfrm>
              <a:prstGeom prst="rect">
                <a:avLst/>
              </a:prstGeom>
              <a:noFill/>
            </p:spPr>
            <p:txBody>
              <a:bodyPr wrap="square" rtlCol="0">
                <a:spAutoFit/>
              </a:bodyPr>
              <a:lstStyle/>
              <a:p>
                <a:pPr algn="ctr"/>
                <a:r>
                  <a:rPr lang="en-US" dirty="0">
                    <a:solidFill>
                      <a:schemeClr val="bg1"/>
                    </a:solidFill>
                    <a:highlight>
                      <a:srgbClr val="2559A8"/>
                    </a:highlight>
                  </a:rPr>
                  <a:t>Kitts Hummock</a:t>
                </a:r>
              </a:p>
            </p:txBody>
          </p:sp>
          <p:cxnSp>
            <p:nvCxnSpPr>
              <p:cNvPr id="302" name="Straight Arrow Connector 301">
                <a:extLst>
                  <a:ext uri="{FF2B5EF4-FFF2-40B4-BE49-F238E27FC236}">
                    <a16:creationId xmlns:a16="http://schemas.microsoft.com/office/drawing/2014/main" id="{B3812E1A-8C65-44BC-A878-3FE04B1BA7C0}"/>
                  </a:ext>
                </a:extLst>
              </p:cNvPr>
              <p:cNvCxnSpPr>
                <a:cxnSpLocks/>
              </p:cNvCxnSpPr>
              <p:nvPr/>
            </p:nvCxnSpPr>
            <p:spPr>
              <a:xfrm>
                <a:off x="23181114" y="25025955"/>
                <a:ext cx="410217" cy="201920"/>
              </a:xfrm>
              <a:prstGeom prst="straightConnector1">
                <a:avLst/>
              </a:prstGeom>
              <a:ln w="57150">
                <a:solidFill>
                  <a:srgbClr val="2559A8"/>
                </a:solidFill>
                <a:tailEnd type="triangle"/>
              </a:ln>
            </p:spPr>
            <p:style>
              <a:lnRef idx="1">
                <a:schemeClr val="accent1"/>
              </a:lnRef>
              <a:fillRef idx="0">
                <a:schemeClr val="accent1"/>
              </a:fillRef>
              <a:effectRef idx="0">
                <a:schemeClr val="accent1"/>
              </a:effectRef>
              <a:fontRef idx="minor">
                <a:schemeClr val="tx1"/>
              </a:fontRef>
            </p:style>
          </p:cxnSp>
          <p:sp>
            <p:nvSpPr>
              <p:cNvPr id="307" name="TextBox 306">
                <a:extLst>
                  <a:ext uri="{FF2B5EF4-FFF2-40B4-BE49-F238E27FC236}">
                    <a16:creationId xmlns:a16="http://schemas.microsoft.com/office/drawing/2014/main" id="{7A2FBDD3-F9FC-4986-913D-47A28934C6DE}"/>
                  </a:ext>
                </a:extLst>
              </p:cNvPr>
              <p:cNvSpPr txBox="1"/>
              <p:nvPr/>
            </p:nvSpPr>
            <p:spPr>
              <a:xfrm>
                <a:off x="21126425" y="25219458"/>
                <a:ext cx="1980029" cy="323165"/>
              </a:xfrm>
              <a:prstGeom prst="rect">
                <a:avLst/>
              </a:prstGeom>
              <a:noFill/>
            </p:spPr>
            <p:txBody>
              <a:bodyPr wrap="none" bIns="0" rtlCol="0">
                <a:spAutoFit/>
              </a:bodyPr>
              <a:lstStyle/>
              <a:p>
                <a:r>
                  <a:rPr lang="en-US" dirty="0"/>
                  <a:t>0                       5</a:t>
                </a:r>
              </a:p>
            </p:txBody>
          </p:sp>
          <p:sp>
            <p:nvSpPr>
              <p:cNvPr id="308" name="TextBox 307">
                <a:extLst>
                  <a:ext uri="{FF2B5EF4-FFF2-40B4-BE49-F238E27FC236}">
                    <a16:creationId xmlns:a16="http://schemas.microsoft.com/office/drawing/2014/main" id="{19AAF42C-99E1-4C2E-8E5D-901BE35637AA}"/>
                  </a:ext>
                </a:extLst>
              </p:cNvPr>
              <p:cNvSpPr txBox="1"/>
              <p:nvPr/>
            </p:nvSpPr>
            <p:spPr>
              <a:xfrm>
                <a:off x="22851375" y="25382503"/>
                <a:ext cx="729687" cy="369332"/>
              </a:xfrm>
              <a:prstGeom prst="rect">
                <a:avLst/>
              </a:prstGeom>
              <a:noFill/>
            </p:spPr>
            <p:txBody>
              <a:bodyPr wrap="none" rtlCol="0">
                <a:spAutoFit/>
              </a:bodyPr>
              <a:lstStyle/>
              <a:p>
                <a:r>
                  <a:rPr lang="en-US" dirty="0"/>
                  <a:t>Miles</a:t>
                </a:r>
              </a:p>
            </p:txBody>
          </p:sp>
          <p:sp>
            <p:nvSpPr>
              <p:cNvPr id="312" name="TextBox 311">
                <a:extLst>
                  <a:ext uri="{FF2B5EF4-FFF2-40B4-BE49-F238E27FC236}">
                    <a16:creationId xmlns:a16="http://schemas.microsoft.com/office/drawing/2014/main" id="{3A6F5398-9229-4F8C-99D8-E8BE55E03578}"/>
                  </a:ext>
                </a:extLst>
              </p:cNvPr>
              <p:cNvSpPr txBox="1"/>
              <p:nvPr/>
            </p:nvSpPr>
            <p:spPr>
              <a:xfrm>
                <a:off x="18172126" y="25199894"/>
                <a:ext cx="1851789" cy="323165"/>
              </a:xfrm>
              <a:prstGeom prst="rect">
                <a:avLst/>
              </a:prstGeom>
              <a:noFill/>
            </p:spPr>
            <p:txBody>
              <a:bodyPr wrap="none" bIns="0" rtlCol="0">
                <a:spAutoFit/>
              </a:bodyPr>
              <a:lstStyle/>
              <a:p>
                <a:r>
                  <a:rPr lang="en-US" dirty="0"/>
                  <a:t>0                   30</a:t>
                </a:r>
              </a:p>
            </p:txBody>
          </p:sp>
          <p:sp>
            <p:nvSpPr>
              <p:cNvPr id="313" name="TextBox 312">
                <a:extLst>
                  <a:ext uri="{FF2B5EF4-FFF2-40B4-BE49-F238E27FC236}">
                    <a16:creationId xmlns:a16="http://schemas.microsoft.com/office/drawing/2014/main" id="{53C32E8A-39F3-4014-97EA-33390B065897}"/>
                  </a:ext>
                </a:extLst>
              </p:cNvPr>
              <p:cNvSpPr txBox="1"/>
              <p:nvPr/>
            </p:nvSpPr>
            <p:spPr>
              <a:xfrm>
                <a:off x="19654470" y="25376142"/>
                <a:ext cx="729687" cy="369332"/>
              </a:xfrm>
              <a:prstGeom prst="rect">
                <a:avLst/>
              </a:prstGeom>
              <a:noFill/>
            </p:spPr>
            <p:txBody>
              <a:bodyPr wrap="none" rtlCol="0">
                <a:spAutoFit/>
              </a:bodyPr>
              <a:lstStyle/>
              <a:p>
                <a:r>
                  <a:rPr lang="en-US" dirty="0"/>
                  <a:t>Miles</a:t>
                </a:r>
              </a:p>
            </p:txBody>
          </p:sp>
          <p:sp>
            <p:nvSpPr>
              <p:cNvPr id="330" name="Rectangle 329">
                <a:extLst>
                  <a:ext uri="{FF2B5EF4-FFF2-40B4-BE49-F238E27FC236}">
                    <a16:creationId xmlns:a16="http://schemas.microsoft.com/office/drawing/2014/main" id="{63C3090C-6B9D-4A6F-A785-A21E1512830E}"/>
                  </a:ext>
                </a:extLst>
              </p:cNvPr>
              <p:cNvSpPr/>
              <p:nvPr/>
            </p:nvSpPr>
            <p:spPr>
              <a:xfrm>
                <a:off x="18142051" y="21316581"/>
                <a:ext cx="6533853" cy="8713654"/>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7" name="Group 336">
                <a:extLst>
                  <a:ext uri="{FF2B5EF4-FFF2-40B4-BE49-F238E27FC236}">
                    <a16:creationId xmlns:a16="http://schemas.microsoft.com/office/drawing/2014/main" id="{2E4A0B3F-4F2D-4564-BBC8-92E53AE4D20C}"/>
                  </a:ext>
                </a:extLst>
              </p:cNvPr>
              <p:cNvGrpSpPr/>
              <p:nvPr/>
            </p:nvGrpSpPr>
            <p:grpSpPr>
              <a:xfrm>
                <a:off x="20417168" y="21432770"/>
                <a:ext cx="281850" cy="400609"/>
                <a:chOff x="18345761" y="21568490"/>
                <a:chExt cx="281850" cy="400609"/>
              </a:xfrm>
            </p:grpSpPr>
            <p:sp>
              <p:nvSpPr>
                <p:cNvPr id="338" name="Flowchart: Extract 337">
                  <a:extLst>
                    <a:ext uri="{FF2B5EF4-FFF2-40B4-BE49-F238E27FC236}">
                      <a16:creationId xmlns:a16="http://schemas.microsoft.com/office/drawing/2014/main" id="{84D148A3-950A-45F8-929E-B555CFAF6ADF}"/>
                    </a:ext>
                  </a:extLst>
                </p:cNvPr>
                <p:cNvSpPr/>
                <p:nvPr/>
              </p:nvSpPr>
              <p:spPr>
                <a:xfrm>
                  <a:off x="18463328" y="21568490"/>
                  <a:ext cx="121286" cy="94570"/>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extBox 338">
                  <a:extLst>
                    <a:ext uri="{FF2B5EF4-FFF2-40B4-BE49-F238E27FC236}">
                      <a16:creationId xmlns:a16="http://schemas.microsoft.com/office/drawing/2014/main" id="{C0E34719-0950-42B6-98FF-8B8C8D31A3DB}"/>
                    </a:ext>
                  </a:extLst>
                </p:cNvPr>
                <p:cNvSpPr txBox="1"/>
                <p:nvPr/>
              </p:nvSpPr>
              <p:spPr>
                <a:xfrm flipH="1">
                  <a:off x="18345761" y="21599767"/>
                  <a:ext cx="281850" cy="369332"/>
                </a:xfrm>
                <a:prstGeom prst="rect">
                  <a:avLst/>
                </a:prstGeom>
                <a:noFill/>
              </p:spPr>
              <p:txBody>
                <a:bodyPr wrap="square" rtlCol="0">
                  <a:spAutoFit/>
                </a:bodyPr>
                <a:lstStyle/>
                <a:p>
                  <a:r>
                    <a:rPr lang="en-US" b="1" dirty="0">
                      <a:latin typeface="Century Gothic" panose="020B0502020202020204" pitchFamily="34" charset="0"/>
                    </a:rPr>
                    <a:t>N</a:t>
                  </a:r>
                </a:p>
              </p:txBody>
            </p:sp>
          </p:grpSp>
          <p:grpSp>
            <p:nvGrpSpPr>
              <p:cNvPr id="336" name="Group 335">
                <a:extLst>
                  <a:ext uri="{FF2B5EF4-FFF2-40B4-BE49-F238E27FC236}">
                    <a16:creationId xmlns:a16="http://schemas.microsoft.com/office/drawing/2014/main" id="{1338D81F-5E25-49DF-AE15-55C234A8D98C}"/>
                  </a:ext>
                </a:extLst>
              </p:cNvPr>
              <p:cNvGrpSpPr/>
              <p:nvPr/>
            </p:nvGrpSpPr>
            <p:grpSpPr>
              <a:xfrm>
                <a:off x="24107119" y="21476410"/>
                <a:ext cx="427851" cy="408416"/>
                <a:chOff x="18392570" y="21568490"/>
                <a:chExt cx="427851" cy="408416"/>
              </a:xfrm>
            </p:grpSpPr>
            <p:sp>
              <p:nvSpPr>
                <p:cNvPr id="334" name="Flowchart: Extract 333">
                  <a:extLst>
                    <a:ext uri="{FF2B5EF4-FFF2-40B4-BE49-F238E27FC236}">
                      <a16:creationId xmlns:a16="http://schemas.microsoft.com/office/drawing/2014/main" id="{89F6F681-740C-4144-B9AA-B5B67DB17E9C}"/>
                    </a:ext>
                  </a:extLst>
                </p:cNvPr>
                <p:cNvSpPr/>
                <p:nvPr/>
              </p:nvSpPr>
              <p:spPr>
                <a:xfrm>
                  <a:off x="18509048" y="21568490"/>
                  <a:ext cx="121286" cy="94570"/>
                </a:xfrm>
                <a:prstGeom prst="flowChartExtra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extBox 334">
                  <a:extLst>
                    <a:ext uri="{FF2B5EF4-FFF2-40B4-BE49-F238E27FC236}">
                      <a16:creationId xmlns:a16="http://schemas.microsoft.com/office/drawing/2014/main" id="{4DA071BA-82A7-4AB4-BD61-1014EDE15EF7}"/>
                    </a:ext>
                  </a:extLst>
                </p:cNvPr>
                <p:cNvSpPr txBox="1"/>
                <p:nvPr/>
              </p:nvSpPr>
              <p:spPr>
                <a:xfrm flipH="1">
                  <a:off x="18392570" y="21607574"/>
                  <a:ext cx="427851" cy="369332"/>
                </a:xfrm>
                <a:prstGeom prst="rect">
                  <a:avLst/>
                </a:prstGeom>
                <a:noFill/>
              </p:spPr>
              <p:txBody>
                <a:bodyPr wrap="square" rtlCol="0">
                  <a:spAutoFit/>
                </a:bodyPr>
                <a:lstStyle/>
                <a:p>
                  <a:r>
                    <a:rPr lang="en-US" b="1" dirty="0">
                      <a:latin typeface="Century Gothic" panose="020B0502020202020204" pitchFamily="34" charset="0"/>
                    </a:rPr>
                    <a:t>N</a:t>
                  </a:r>
                </a:p>
              </p:txBody>
            </p:sp>
          </p:grpSp>
          <p:cxnSp>
            <p:nvCxnSpPr>
              <p:cNvPr id="256" name="Straight Connector 255">
                <a:extLst>
                  <a:ext uri="{FF2B5EF4-FFF2-40B4-BE49-F238E27FC236}">
                    <a16:creationId xmlns:a16="http://schemas.microsoft.com/office/drawing/2014/main" id="{92C382C8-D231-4A15-996A-50A520A9057D}"/>
                  </a:ext>
                </a:extLst>
              </p:cNvPr>
              <p:cNvCxnSpPr>
                <a:cxnSpLocks/>
              </p:cNvCxnSpPr>
              <p:nvPr/>
            </p:nvCxnSpPr>
            <p:spPr>
              <a:xfrm>
                <a:off x="20738048" y="24713771"/>
                <a:ext cx="2162499" cy="128431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02DD1B80-D87B-4E6F-951F-4598843A8ADF}"/>
                  </a:ext>
                </a:extLst>
              </p:cNvPr>
              <p:cNvCxnSpPr>
                <a:cxnSpLocks/>
              </p:cNvCxnSpPr>
              <p:nvPr/>
            </p:nvCxnSpPr>
            <p:spPr>
              <a:xfrm flipV="1">
                <a:off x="18232336" y="24692348"/>
                <a:ext cx="1676762" cy="128606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A7E27D25-5BD2-43FD-A316-88807B93397B}"/>
                </a:ext>
              </a:extLst>
            </p:cNvPr>
            <p:cNvGrpSpPr/>
            <p:nvPr/>
          </p:nvGrpSpPr>
          <p:grpSpPr>
            <a:xfrm>
              <a:off x="22942759" y="26930716"/>
              <a:ext cx="1995323" cy="1974452"/>
              <a:chOff x="23026994" y="26899254"/>
              <a:chExt cx="1995323" cy="1974452"/>
            </a:xfrm>
          </p:grpSpPr>
          <p:grpSp>
            <p:nvGrpSpPr>
              <p:cNvPr id="320" name="Group 319">
                <a:extLst>
                  <a:ext uri="{FF2B5EF4-FFF2-40B4-BE49-F238E27FC236}">
                    <a16:creationId xmlns:a16="http://schemas.microsoft.com/office/drawing/2014/main" id="{B899EC24-C9C8-4094-92A4-D4BFCA593141}"/>
                  </a:ext>
                </a:extLst>
              </p:cNvPr>
              <p:cNvGrpSpPr/>
              <p:nvPr/>
            </p:nvGrpSpPr>
            <p:grpSpPr>
              <a:xfrm>
                <a:off x="23026994" y="26899254"/>
                <a:ext cx="1995323" cy="1974452"/>
                <a:chOff x="1019655" y="24004238"/>
                <a:chExt cx="1432891" cy="1974452"/>
              </a:xfrm>
            </p:grpSpPr>
            <p:sp>
              <p:nvSpPr>
                <p:cNvPr id="321" name="Rectangle: Rounded Corners 320">
                  <a:extLst>
                    <a:ext uri="{FF2B5EF4-FFF2-40B4-BE49-F238E27FC236}">
                      <a16:creationId xmlns:a16="http://schemas.microsoft.com/office/drawing/2014/main" id="{36AA0589-46DB-4ACD-AB68-620EF179EAF2}"/>
                    </a:ext>
                  </a:extLst>
                </p:cNvPr>
                <p:cNvSpPr/>
                <p:nvPr/>
              </p:nvSpPr>
              <p:spPr>
                <a:xfrm>
                  <a:off x="1019655" y="24004238"/>
                  <a:ext cx="1223990" cy="1974452"/>
                </a:xfrm>
                <a:prstGeom prst="roundRect">
                  <a:avLst/>
                </a:prstGeom>
                <a:solidFill>
                  <a:srgbClr val="99D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3" name="Rectangle: Rounded Corners 322">
                  <a:extLst>
                    <a:ext uri="{FF2B5EF4-FFF2-40B4-BE49-F238E27FC236}">
                      <a16:creationId xmlns:a16="http://schemas.microsoft.com/office/drawing/2014/main" id="{4F424E3B-454F-4996-BC26-972B7D474838}"/>
                    </a:ext>
                  </a:extLst>
                </p:cNvPr>
                <p:cNvSpPr/>
                <p:nvPr/>
              </p:nvSpPr>
              <p:spPr>
                <a:xfrm>
                  <a:off x="1067143" y="24089692"/>
                  <a:ext cx="1122936" cy="18000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bg2">
                        <a:lumMod val="25000"/>
                      </a:schemeClr>
                    </a:solidFill>
                    <a:latin typeface="Garamond" panose="02020404030301010803" pitchFamily="18" charset="0"/>
                  </a:endParaRPr>
                </a:p>
              </p:txBody>
            </p:sp>
            <p:sp>
              <p:nvSpPr>
                <p:cNvPr id="327" name="TextBox 326">
                  <a:extLst>
                    <a:ext uri="{FF2B5EF4-FFF2-40B4-BE49-F238E27FC236}">
                      <a16:creationId xmlns:a16="http://schemas.microsoft.com/office/drawing/2014/main" id="{DA0CD772-C921-49FB-AA23-850840746678}"/>
                    </a:ext>
                  </a:extLst>
                </p:cNvPr>
                <p:cNvSpPr txBox="1"/>
                <p:nvPr/>
              </p:nvSpPr>
              <p:spPr>
                <a:xfrm>
                  <a:off x="1086171" y="25455309"/>
                  <a:ext cx="693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Loss</a:t>
                  </a:r>
                </a:p>
              </p:txBody>
            </p:sp>
            <p:sp>
              <p:nvSpPr>
                <p:cNvPr id="328" name="TextBox 327">
                  <a:extLst>
                    <a:ext uri="{FF2B5EF4-FFF2-40B4-BE49-F238E27FC236}">
                      <a16:creationId xmlns:a16="http://schemas.microsoft.com/office/drawing/2014/main" id="{DF8A5D66-BF5E-4821-A52C-935AACC44EBF}"/>
                    </a:ext>
                  </a:extLst>
                </p:cNvPr>
                <p:cNvSpPr txBox="1"/>
                <p:nvPr/>
              </p:nvSpPr>
              <p:spPr>
                <a:xfrm>
                  <a:off x="1036590" y="24175552"/>
                  <a:ext cx="857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Gain</a:t>
                  </a:r>
                </a:p>
              </p:txBody>
            </p:sp>
            <p:sp>
              <p:nvSpPr>
                <p:cNvPr id="329" name="TextBox 328">
                  <a:extLst>
                    <a:ext uri="{FF2B5EF4-FFF2-40B4-BE49-F238E27FC236}">
                      <a16:creationId xmlns:a16="http://schemas.microsoft.com/office/drawing/2014/main" id="{FB2710CB-A735-4665-8119-278D5ED12B7F}"/>
                    </a:ext>
                  </a:extLst>
                </p:cNvPr>
                <p:cNvSpPr txBox="1"/>
                <p:nvPr/>
              </p:nvSpPr>
              <p:spPr>
                <a:xfrm>
                  <a:off x="1143886" y="24680516"/>
                  <a:ext cx="13086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Change</a:t>
                  </a:r>
                </a:p>
              </p:txBody>
            </p:sp>
          </p:grpSp>
          <p:pic>
            <p:nvPicPr>
              <p:cNvPr id="156" name="Picture 155">
                <a:extLst>
                  <a:ext uri="{FF2B5EF4-FFF2-40B4-BE49-F238E27FC236}">
                    <a16:creationId xmlns:a16="http://schemas.microsoft.com/office/drawing/2014/main" id="{87C608D4-31B6-440D-BD7B-5AC2977FA871}"/>
                  </a:ext>
                </a:extLst>
              </p:cNvPr>
              <p:cNvPicPr>
                <a:picLocks noChangeAspect="1"/>
              </p:cNvPicPr>
              <p:nvPr/>
            </p:nvPicPr>
            <p:blipFill>
              <a:blip r:embed="rId26"/>
              <a:stretch>
                <a:fillRect/>
              </a:stretch>
            </p:blipFill>
            <p:spPr>
              <a:xfrm rot="5400000">
                <a:off x="22903460" y="27760613"/>
                <a:ext cx="1017025" cy="299196"/>
              </a:xfrm>
              <a:prstGeom prst="rect">
                <a:avLst/>
              </a:prstGeom>
            </p:spPr>
          </p:pic>
        </p:grpSp>
      </p:grpSp>
      <p:grpSp>
        <p:nvGrpSpPr>
          <p:cNvPr id="206" name="Group 205">
            <a:extLst>
              <a:ext uri="{FF2B5EF4-FFF2-40B4-BE49-F238E27FC236}">
                <a16:creationId xmlns:a16="http://schemas.microsoft.com/office/drawing/2014/main" id="{6B330EC9-89AE-4A2D-A3E4-49D22C221FA5}"/>
              </a:ext>
            </a:extLst>
          </p:cNvPr>
          <p:cNvGrpSpPr/>
          <p:nvPr/>
        </p:nvGrpSpPr>
        <p:grpSpPr>
          <a:xfrm>
            <a:off x="14101172" y="4648200"/>
            <a:ext cx="4499982" cy="5770123"/>
            <a:chOff x="16000387" y="4798373"/>
            <a:chExt cx="3747605" cy="5094705"/>
          </a:xfrm>
        </p:grpSpPr>
        <p:grpSp>
          <p:nvGrpSpPr>
            <p:cNvPr id="159" name="Group 158">
              <a:extLst>
                <a:ext uri="{FF2B5EF4-FFF2-40B4-BE49-F238E27FC236}">
                  <a16:creationId xmlns:a16="http://schemas.microsoft.com/office/drawing/2014/main" id="{DFF35018-002C-41E4-8F39-3122AB829F5A}"/>
                </a:ext>
              </a:extLst>
            </p:cNvPr>
            <p:cNvGrpSpPr/>
            <p:nvPr/>
          </p:nvGrpSpPr>
          <p:grpSpPr>
            <a:xfrm>
              <a:off x="16000387" y="4798373"/>
              <a:ext cx="3747605" cy="5094705"/>
              <a:chOff x="16000387" y="4798373"/>
              <a:chExt cx="3747605" cy="5094705"/>
            </a:xfrm>
          </p:grpSpPr>
          <p:grpSp>
            <p:nvGrpSpPr>
              <p:cNvPr id="96" name="Group 95">
                <a:extLst>
                  <a:ext uri="{FF2B5EF4-FFF2-40B4-BE49-F238E27FC236}">
                    <a16:creationId xmlns:a16="http://schemas.microsoft.com/office/drawing/2014/main" id="{2FE535FB-3D39-407B-9405-164914A66536}"/>
                  </a:ext>
                </a:extLst>
              </p:cNvPr>
              <p:cNvGrpSpPr/>
              <p:nvPr/>
            </p:nvGrpSpPr>
            <p:grpSpPr>
              <a:xfrm>
                <a:off x="16034843" y="4798373"/>
                <a:ext cx="3713149" cy="5094705"/>
                <a:chOff x="12443510" y="10090664"/>
                <a:chExt cx="3737875" cy="5155523"/>
              </a:xfrm>
            </p:grpSpPr>
            <p:pic>
              <p:nvPicPr>
                <p:cNvPr id="95" name="Picture 94">
                  <a:extLst>
                    <a:ext uri="{FF2B5EF4-FFF2-40B4-BE49-F238E27FC236}">
                      <a16:creationId xmlns:a16="http://schemas.microsoft.com/office/drawing/2014/main" id="{7C8FEB01-7DC0-4FCC-A970-52E68E48E77F}"/>
                    </a:ext>
                  </a:extLst>
                </p:cNvPr>
                <p:cNvPicPr>
                  <a:picLocks noChangeAspect="1"/>
                </p:cNvPicPr>
                <p:nvPr/>
              </p:nvPicPr>
              <p:blipFill rotWithShape="1">
                <a:blip r:embed="rId27">
                  <a:extLst>
                    <a:ext uri="{28A0092B-C50C-407E-A947-70E740481C1C}">
                      <a14:useLocalDpi xmlns:a14="http://schemas.microsoft.com/office/drawing/2010/main" val="0"/>
                    </a:ext>
                  </a:extLst>
                </a:blip>
                <a:srcRect l="10681" t="8373" r="10681" b="8134"/>
                <a:stretch/>
              </p:blipFill>
              <p:spPr>
                <a:xfrm>
                  <a:off x="12443510" y="10090664"/>
                  <a:ext cx="3056030" cy="4199030"/>
                </a:xfrm>
                <a:prstGeom prst="rect">
                  <a:avLst/>
                </a:prstGeom>
              </p:spPr>
            </p:pic>
            <p:pic>
              <p:nvPicPr>
                <p:cNvPr id="94" name="Picture 93">
                  <a:extLst>
                    <a:ext uri="{FF2B5EF4-FFF2-40B4-BE49-F238E27FC236}">
                      <a16:creationId xmlns:a16="http://schemas.microsoft.com/office/drawing/2014/main" id="{C19BCE40-691F-41E2-BF1C-82364917C807}"/>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0681" t="8514" r="10681" b="8373"/>
                <a:stretch/>
              </p:blipFill>
              <p:spPr>
                <a:xfrm>
                  <a:off x="14958802" y="13573986"/>
                  <a:ext cx="1222583" cy="167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7602BF44-9A2F-4145-B119-8E87FFE2180C}"/>
                    </a:ext>
                  </a:extLst>
                </p:cNvPr>
                <p:cNvSpPr>
                  <a:spLocks noChangeAspect="1"/>
                </p:cNvSpPr>
                <p:nvPr/>
              </p:nvSpPr>
              <p:spPr>
                <a:xfrm>
                  <a:off x="15529470" y="14296737"/>
                  <a:ext cx="192704" cy="264767"/>
                </a:xfrm>
                <a:prstGeom prst="rect">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78AB1A4-0C26-42C7-ABAD-508BB98C7876}"/>
                    </a:ext>
                  </a:extLst>
                </p:cNvPr>
                <p:cNvCxnSpPr>
                  <a:cxnSpLocks/>
                </p:cNvCxnSpPr>
                <p:nvPr/>
              </p:nvCxnSpPr>
              <p:spPr>
                <a:xfrm>
                  <a:off x="15486054" y="10092994"/>
                  <a:ext cx="246534" cy="419670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1852B8B-2AC0-4B86-8BAC-39147AE3C997}"/>
                    </a:ext>
                  </a:extLst>
                </p:cNvPr>
                <p:cNvCxnSpPr>
                  <a:cxnSpLocks/>
                </p:cNvCxnSpPr>
                <p:nvPr/>
              </p:nvCxnSpPr>
              <p:spPr>
                <a:xfrm>
                  <a:off x="12443510" y="14289694"/>
                  <a:ext cx="3076699" cy="288871"/>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16731664" y="7365549"/>
                <a:ext cx="597354" cy="369332"/>
              </a:xfrm>
              <a:prstGeom prst="rect">
                <a:avLst/>
              </a:prstGeom>
              <a:noFill/>
            </p:spPr>
            <p:txBody>
              <a:bodyPr wrap="square" rtlCol="0">
                <a:spAutoFit/>
              </a:bodyPr>
              <a:lstStyle/>
              <a:p>
                <a:r>
                  <a:rPr lang="en-US" b="1" dirty="0">
                    <a:solidFill>
                      <a:schemeClr val="bg1"/>
                    </a:solidFill>
                  </a:rPr>
                  <a:t>DE</a:t>
                </a:r>
              </a:p>
            </p:txBody>
          </p:sp>
          <p:sp>
            <p:nvSpPr>
              <p:cNvPr id="80" name="TextBox 79"/>
              <p:cNvSpPr txBox="1"/>
              <p:nvPr/>
            </p:nvSpPr>
            <p:spPr>
              <a:xfrm>
                <a:off x="17728334" y="5384639"/>
                <a:ext cx="464805" cy="369332"/>
              </a:xfrm>
              <a:prstGeom prst="rect">
                <a:avLst/>
              </a:prstGeom>
              <a:noFill/>
            </p:spPr>
            <p:txBody>
              <a:bodyPr wrap="square" rtlCol="0">
                <a:spAutoFit/>
              </a:bodyPr>
              <a:lstStyle/>
              <a:p>
                <a:r>
                  <a:rPr lang="en-US" b="1" dirty="0">
                    <a:solidFill>
                      <a:schemeClr val="bg1"/>
                    </a:solidFill>
                  </a:rPr>
                  <a:t>NJ</a:t>
                </a:r>
                <a:endParaRPr lang="en-US" sz="1600" b="1" dirty="0">
                  <a:solidFill>
                    <a:schemeClr val="bg1"/>
                  </a:solidFill>
                </a:endParaRPr>
              </a:p>
            </p:txBody>
          </p:sp>
          <p:sp>
            <p:nvSpPr>
              <p:cNvPr id="71" name="TextBox 70"/>
              <p:cNvSpPr txBox="1"/>
              <p:nvPr/>
            </p:nvSpPr>
            <p:spPr>
              <a:xfrm>
                <a:off x="16000387" y="8492174"/>
                <a:ext cx="250807" cy="351192"/>
              </a:xfrm>
              <a:prstGeom prst="rect">
                <a:avLst/>
              </a:prstGeom>
              <a:noFill/>
            </p:spPr>
            <p:txBody>
              <a:bodyPr wrap="square" rtlCol="0">
                <a:spAutoFit/>
              </a:bodyPr>
              <a:lstStyle/>
              <a:p>
                <a:r>
                  <a:rPr lang="en-US" sz="1600" b="1" dirty="0">
                    <a:solidFill>
                      <a:schemeClr val="bg1"/>
                    </a:solidFill>
                  </a:rPr>
                  <a:t>0</a:t>
                </a:r>
              </a:p>
            </p:txBody>
          </p:sp>
          <p:sp>
            <p:nvSpPr>
              <p:cNvPr id="75" name="TextBox 74"/>
              <p:cNvSpPr txBox="1"/>
              <p:nvPr/>
            </p:nvSpPr>
            <p:spPr>
              <a:xfrm>
                <a:off x="16730213" y="8478464"/>
                <a:ext cx="504926" cy="298925"/>
              </a:xfrm>
              <a:prstGeom prst="rect">
                <a:avLst/>
              </a:prstGeom>
              <a:noFill/>
            </p:spPr>
            <p:txBody>
              <a:bodyPr wrap="square" rtlCol="0">
                <a:spAutoFit/>
              </a:bodyPr>
              <a:lstStyle/>
              <a:p>
                <a:r>
                  <a:rPr lang="en-US" sz="1600" dirty="0">
                    <a:solidFill>
                      <a:schemeClr val="bg1"/>
                    </a:solidFill>
                  </a:rPr>
                  <a:t>20</a:t>
                </a:r>
                <a:endParaRPr lang="en-US" sz="2800" dirty="0">
                  <a:solidFill>
                    <a:schemeClr val="bg1"/>
                  </a:solidFill>
                </a:endParaRPr>
              </a:p>
            </p:txBody>
          </p:sp>
          <p:sp>
            <p:nvSpPr>
              <p:cNvPr id="77" name="TextBox 76"/>
              <p:cNvSpPr txBox="1"/>
              <p:nvPr/>
            </p:nvSpPr>
            <p:spPr>
              <a:xfrm>
                <a:off x="16851145" y="8644772"/>
                <a:ext cx="744642" cy="298925"/>
              </a:xfrm>
              <a:prstGeom prst="rect">
                <a:avLst/>
              </a:prstGeom>
              <a:noFill/>
            </p:spPr>
            <p:txBody>
              <a:bodyPr wrap="square" rtlCol="0">
                <a:spAutoFit/>
              </a:bodyPr>
              <a:lstStyle/>
              <a:p>
                <a:r>
                  <a:rPr lang="en-US" sz="1600" dirty="0">
                    <a:solidFill>
                      <a:schemeClr val="bg1"/>
                    </a:solidFill>
                  </a:rPr>
                  <a:t>Miles</a:t>
                </a:r>
              </a:p>
            </p:txBody>
          </p:sp>
          <p:sp>
            <p:nvSpPr>
              <p:cNvPr id="164" name="Flowchart: Extract 163">
                <a:extLst>
                  <a:ext uri="{FF2B5EF4-FFF2-40B4-BE49-F238E27FC236}">
                    <a16:creationId xmlns:a16="http://schemas.microsoft.com/office/drawing/2014/main" id="{60F36F1E-69F6-4117-82F5-A3367DE3BBAB}"/>
                  </a:ext>
                </a:extLst>
              </p:cNvPr>
              <p:cNvSpPr/>
              <p:nvPr/>
            </p:nvSpPr>
            <p:spPr>
              <a:xfrm>
                <a:off x="18808244" y="4914544"/>
                <a:ext cx="121286" cy="94570"/>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F59BE2A9-61C7-4D83-A982-213B57CF88C7}"/>
                  </a:ext>
                </a:extLst>
              </p:cNvPr>
              <p:cNvSpPr txBox="1"/>
              <p:nvPr/>
            </p:nvSpPr>
            <p:spPr>
              <a:xfrm flipH="1">
                <a:off x="18723497" y="4953629"/>
                <a:ext cx="281850"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N</a:t>
                </a:r>
              </a:p>
            </p:txBody>
          </p:sp>
          <p:sp>
            <p:nvSpPr>
              <p:cNvPr id="225" name="TextBox 224">
                <a:extLst>
                  <a:ext uri="{FF2B5EF4-FFF2-40B4-BE49-F238E27FC236}">
                    <a16:creationId xmlns:a16="http://schemas.microsoft.com/office/drawing/2014/main" id="{456CB69A-3AF2-46FA-8EAC-EAA3336D3F56}"/>
                  </a:ext>
                </a:extLst>
              </p:cNvPr>
              <p:cNvSpPr txBox="1"/>
              <p:nvPr/>
            </p:nvSpPr>
            <p:spPr>
              <a:xfrm>
                <a:off x="17102658" y="6563779"/>
                <a:ext cx="1299957" cy="570675"/>
              </a:xfrm>
              <a:prstGeom prst="rect">
                <a:avLst/>
              </a:prstGeom>
              <a:noFill/>
            </p:spPr>
            <p:txBody>
              <a:bodyPr wrap="square" rtlCol="0">
                <a:spAutoFit/>
              </a:bodyPr>
              <a:lstStyle/>
              <a:p>
                <a:pPr algn="ctr"/>
                <a:r>
                  <a:rPr lang="en-US" dirty="0">
                    <a:solidFill>
                      <a:schemeClr val="bg1"/>
                    </a:solidFill>
                  </a:rPr>
                  <a:t>Delaware</a:t>
                </a:r>
                <a:r>
                  <a:rPr lang="en-US" b="1" dirty="0">
                    <a:solidFill>
                      <a:schemeClr val="bg1"/>
                    </a:solidFill>
                  </a:rPr>
                  <a:t> </a:t>
                </a:r>
                <a:r>
                  <a:rPr lang="en-US" dirty="0">
                    <a:solidFill>
                      <a:schemeClr val="bg1"/>
                    </a:solidFill>
                  </a:rPr>
                  <a:t>Bay</a:t>
                </a:r>
              </a:p>
            </p:txBody>
          </p:sp>
          <p:sp>
            <p:nvSpPr>
              <p:cNvPr id="226" name="TextBox 225">
                <a:extLst>
                  <a:ext uri="{FF2B5EF4-FFF2-40B4-BE49-F238E27FC236}">
                    <a16:creationId xmlns:a16="http://schemas.microsoft.com/office/drawing/2014/main" id="{5377B40E-C085-47F1-A218-603DF929E65D}"/>
                  </a:ext>
                </a:extLst>
              </p:cNvPr>
              <p:cNvSpPr txBox="1"/>
              <p:nvPr/>
            </p:nvSpPr>
            <p:spPr>
              <a:xfrm>
                <a:off x="18079417" y="7469456"/>
                <a:ext cx="877354" cy="570675"/>
              </a:xfrm>
              <a:prstGeom prst="rect">
                <a:avLst/>
              </a:prstGeom>
              <a:noFill/>
            </p:spPr>
            <p:txBody>
              <a:bodyPr wrap="none" rtlCol="0">
                <a:spAutoFit/>
              </a:bodyPr>
              <a:lstStyle/>
              <a:p>
                <a:pPr algn="ctr"/>
                <a:r>
                  <a:rPr lang="en-US" dirty="0">
                    <a:solidFill>
                      <a:schemeClr val="bg1"/>
                    </a:solidFill>
                  </a:rPr>
                  <a:t>Atlantic</a:t>
                </a:r>
              </a:p>
              <a:p>
                <a:pPr algn="ctr"/>
                <a:r>
                  <a:rPr lang="en-US" dirty="0">
                    <a:solidFill>
                      <a:schemeClr val="bg1"/>
                    </a:solidFill>
                  </a:rPr>
                  <a:t>Ocean</a:t>
                </a:r>
              </a:p>
            </p:txBody>
          </p:sp>
        </p:grpSp>
        <p:cxnSp>
          <p:nvCxnSpPr>
            <p:cNvPr id="203" name="Straight Connector 202">
              <a:extLst>
                <a:ext uri="{FF2B5EF4-FFF2-40B4-BE49-F238E27FC236}">
                  <a16:creationId xmlns:a16="http://schemas.microsoft.com/office/drawing/2014/main" id="{39DF6FB4-D72D-4458-85CB-F691EF26B853}"/>
                </a:ext>
              </a:extLst>
            </p:cNvPr>
            <p:cNvCxnSpPr/>
            <p:nvPr/>
          </p:nvCxnSpPr>
          <p:spPr>
            <a:xfrm>
              <a:off x="16251194" y="8801099"/>
              <a:ext cx="177415"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807454" y="11290154"/>
            <a:ext cx="3735912" cy="1367871"/>
          </a:xfrm>
          <a:prstGeom prst="rect">
            <a:avLst/>
          </a:prstGeom>
          <a:noFill/>
        </p:spPr>
        <p:txBody>
          <a:bodyPr wrap="none" rtlCol="0" anchor="ctr">
            <a:spAutoFit/>
          </a:bodyPr>
          <a:lstStyle/>
          <a:p>
            <a:r>
              <a:rPr lang="en-US" sz="4400" b="1" dirty="0">
                <a:solidFill>
                  <a:srgbClr val="2559A8"/>
                </a:solidFill>
                <a:latin typeface="Century Gothic" panose="020B0502020202020204" pitchFamily="34" charset="0"/>
              </a:rPr>
              <a:t>Methodology</a:t>
            </a:r>
          </a:p>
        </p:txBody>
      </p:sp>
      <p:cxnSp>
        <p:nvCxnSpPr>
          <p:cNvPr id="214" name="Straight Connector 213">
            <a:extLst>
              <a:ext uri="{FF2B5EF4-FFF2-40B4-BE49-F238E27FC236}">
                <a16:creationId xmlns:a16="http://schemas.microsoft.com/office/drawing/2014/main" id="{6B730CA9-9DE1-49A1-BF47-0FAA52ED7417}"/>
              </a:ext>
            </a:extLst>
          </p:cNvPr>
          <p:cNvCxnSpPr>
            <a:cxnSpLocks/>
          </p:cNvCxnSpPr>
          <p:nvPr/>
        </p:nvCxnSpPr>
        <p:spPr>
          <a:xfrm>
            <a:off x="943897" y="11607171"/>
            <a:ext cx="23287703" cy="0"/>
          </a:xfrm>
          <a:prstGeom prst="line">
            <a:avLst/>
          </a:prstGeom>
          <a:ln w="69850">
            <a:solidFill>
              <a:srgbClr val="2559A8"/>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42C1FC2E-5EDB-4F0B-B919-6278ABAC27EC}"/>
              </a:ext>
            </a:extLst>
          </p:cNvPr>
          <p:cNvCxnSpPr>
            <a:cxnSpLocks/>
          </p:cNvCxnSpPr>
          <p:nvPr/>
        </p:nvCxnSpPr>
        <p:spPr>
          <a:xfrm>
            <a:off x="932039" y="21361817"/>
            <a:ext cx="23287703" cy="0"/>
          </a:xfrm>
          <a:prstGeom prst="line">
            <a:avLst/>
          </a:prstGeom>
          <a:ln w="69850">
            <a:solidFill>
              <a:srgbClr val="2559A8"/>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BCA53F8-5BD3-4B5E-A5DC-50427C16BF48}"/>
              </a:ext>
            </a:extLst>
          </p:cNvPr>
          <p:cNvCxnSpPr>
            <a:cxnSpLocks/>
          </p:cNvCxnSpPr>
          <p:nvPr/>
        </p:nvCxnSpPr>
        <p:spPr>
          <a:xfrm>
            <a:off x="943897" y="30203128"/>
            <a:ext cx="23287703" cy="0"/>
          </a:xfrm>
          <a:prstGeom prst="line">
            <a:avLst/>
          </a:prstGeom>
          <a:ln w="69850">
            <a:solidFill>
              <a:srgbClr val="2559A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7400</TotalTime>
  <Words>907</Words>
  <Application>Microsoft Macintosh PowerPoint</Application>
  <PresentationFormat>Custom</PresentationFormat>
  <Paragraphs>143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423</cp:revision>
  <dcterms:created xsi:type="dcterms:W3CDTF">2019-02-05T16:32:03Z</dcterms:created>
  <dcterms:modified xsi:type="dcterms:W3CDTF">2020-01-06T07:59:27Z</dcterms:modified>
</cp:coreProperties>
</file>