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75" r:id="rId2"/>
    <p:sldId id="288" r:id="rId3"/>
    <p:sldId id="279" r:id="rId4"/>
    <p:sldId id="282" r:id="rId5"/>
    <p:sldId id="292" r:id="rId6"/>
    <p:sldId id="293" r:id="rId7"/>
    <p:sldId id="299" r:id="rId8"/>
    <p:sldId id="296" r:id="rId9"/>
    <p:sldId id="294" r:id="rId10"/>
    <p:sldId id="297" r:id="rId11"/>
    <p:sldId id="295" r:id="rId12"/>
    <p:sldId id="2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 clrIdx="0">
    <p:extLst/>
  </p:cmAuthor>
  <p:cmAuthor id="2" name="crms" initials="c" lastIdx="6" clrIdx="1">
    <p:extLst/>
  </p:cmAuthor>
  <p:cmAuthor id="3" name="Miller, Tiffani N. (LARC-E3)[SSAI DEVELOP]" initials="MTN(D"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442"/>
    <a:srgbClr val="52B37B"/>
    <a:srgbClr val="218754"/>
    <a:srgbClr val="EA7845"/>
    <a:srgbClr val="EAA24A"/>
    <a:srgbClr val="586991"/>
    <a:srgbClr val="7DB862"/>
    <a:srgbClr val="FFFFFF"/>
    <a:srgbClr val="E9A14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80" autoAdjust="0"/>
    <p:restoredTop sz="85752" autoAdjust="0"/>
  </p:normalViewPr>
  <p:slideViewPr>
    <p:cSldViewPr snapToGrid="0">
      <p:cViewPr varScale="1">
        <p:scale>
          <a:sx n="96" d="100"/>
          <a:sy n="96" d="100"/>
        </p:scale>
        <p:origin x="294" y="84"/>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3-07T16:15:08.582" idx="3">
    <p:pos x="10" y="10"/>
    <p:text>Consider combing this slide and the following to give yourself 1 slide all about NASA EOs.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3-07T16:16:56.614" idx="5">
    <p:pos x="10" y="10"/>
    <p:text>Consider adding some descritvie headings to these Results slides like "Results: Temperature Trends"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2">
                    <a:lumMod val="50000"/>
                  </a:schemeClr>
                </a:solidFill>
              </a:rPr>
              <a:t>The</a:t>
            </a:r>
            <a:r>
              <a:rPr lang="en-US" sz="1200" baseline="0" dirty="0" smtClean="0">
                <a:solidFill>
                  <a:schemeClr val="bg2">
                    <a:lumMod val="50000"/>
                  </a:schemeClr>
                </a:solidFill>
              </a:rPr>
              <a:t> resulting NDVI and LST layers, top 33 percent, bus stop rank, and bus stop infrastructure information was compiled into a KML layer which allows our end users to explore the data themselves</a:t>
            </a:r>
            <a:endParaRPr lang="en-US" sz="1200" dirty="0" smtClean="0">
              <a:solidFill>
                <a:schemeClr val="bg2">
                  <a:lumMod val="50000"/>
                </a:schemeClr>
              </a:solidFill>
            </a:endParaRPr>
          </a:p>
          <a:p>
            <a:endParaRPr lang="en-US" dirty="0" smtClean="0"/>
          </a:p>
          <a:p>
            <a:r>
              <a:rPr lang="en-US" smtClean="0"/>
              <a:t>Base Layer:</a:t>
            </a:r>
            <a:r>
              <a:rPr lang="en-US" baseline="0" smtClean="0"/>
              <a:t> 2016 Google Landsat / Copernicus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22738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Landsat</a:t>
            </a:r>
            <a:r>
              <a:rPr lang="en-US" baseline="0" dirty="0" smtClean="0"/>
              <a:t> and ASTER LST estimates provide a useful way to understand thermal conditions of bus stops throughout Phoenix.  The rank analysis indicated that the stops which were most frequently the hottest stops were not always the most frequented stops by riders. Future work will examine the socioeconomic and demographic variation of the neighborhoods these stops serve. The analysis will be expanded to examine the thermal conditions of specific bus routes. Finally, we will incorporate the data and end user input into a quantitative suitability analysis to better identify stops to improve shade structures.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05858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our end users with the Phoenix Transit Department for the enthusiasm and engagement with the project. Thanks to Drs. Hondula and Ross for their scientific advising and support too.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44036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was the</a:t>
            </a:r>
            <a:r>
              <a:rPr lang="en-US" baseline="0" dirty="0" smtClean="0"/>
              <a:t> city of phoenix. Phoenix experiences a semi-arid climate with hot and dry summers and a monsoon season in late summer. Average summer highs are around 106. Record high is 122. </a:t>
            </a:r>
          </a:p>
          <a:p>
            <a:endParaRPr lang="en-US" baseline="0" dirty="0" smtClean="0"/>
          </a:p>
          <a:p>
            <a:r>
              <a:rPr lang="en-US" baseline="0" dirty="0" smtClean="0"/>
              <a:t>Phoenix is a large city with an area of 517 square miles. Every year the bus transit system services over 49 million Phoenicians. </a:t>
            </a:r>
            <a:r>
              <a:rPr lang="en-US" baseline="0" dirty="0" smtClean="0"/>
              <a:t>Study </a:t>
            </a:r>
            <a:r>
              <a:rPr lang="en-US" baseline="0" dirty="0" smtClean="0"/>
              <a:t>period is </a:t>
            </a:r>
            <a:r>
              <a:rPr lang="en-US" baseline="0" dirty="0" smtClean="0"/>
              <a:t>May - </a:t>
            </a:r>
            <a:r>
              <a:rPr lang="en-US" baseline="0" dirty="0" smtClean="0"/>
              <a:t>October 2006 </a:t>
            </a:r>
            <a:r>
              <a:rPr lang="en-US" baseline="0" dirty="0" smtClean="0"/>
              <a:t>- 2016</a:t>
            </a:r>
            <a:r>
              <a:rPr lang="en-US" baseline="0" dirty="0" smtClean="0"/>
              <a:t>. </a:t>
            </a:r>
          </a:p>
          <a:p>
            <a:endParaRPr lang="en-US" baseline="0" dirty="0" smtClean="0"/>
          </a:p>
          <a:p>
            <a:r>
              <a:rPr lang="en-US" baseline="0" dirty="0" smtClean="0"/>
              <a:t>Base Layer Source: </a:t>
            </a:r>
            <a:r>
              <a:rPr lang="en-US" baseline="0" dirty="0" err="1" smtClean="0"/>
              <a:t>Esri</a:t>
            </a:r>
            <a:r>
              <a:rPr lang="en-US" baseline="0" dirty="0" smtClean="0"/>
              <a:t> Digital Globe </a:t>
            </a:r>
            <a:r>
              <a:rPr lang="en-US" baseline="0" dirty="0" err="1" smtClean="0"/>
              <a:t>GeoEye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26442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Our</a:t>
            </a:r>
            <a:r>
              <a:rPr lang="en-US" baseline="0" dirty="0" smtClean="0"/>
              <a:t> </a:t>
            </a:r>
            <a:r>
              <a:rPr lang="en-US" baseline="0" dirty="0" smtClean="0"/>
              <a:t>partners </a:t>
            </a:r>
            <a:r>
              <a:rPr lang="en-US" baseline="0" dirty="0" smtClean="0"/>
              <a:t>for this project include the City of Phoenix Transit Department, Vitalyst Health Foundation, Arizona State University (ASU) Climate Research Center, ASU Center for Policy Informatics, and the Maricopa County Department of Public Health.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Exposure</a:t>
            </a:r>
            <a:r>
              <a:rPr lang="en-US" baseline="0" dirty="0" smtClean="0"/>
              <a:t> to extreme heat can lead to heat related illness like heat cramps, sun burns, heat exhaustion and heat stroke. Extreme heat can also exacerbate preexisting respiratory and cardiovascular diseases.  Additionally, extreme heat has been known to impact low income, elderly, ethnic minorities more. Over 600 bus stops in Phoenix that provide little to no shelter from extreme heat.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74624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surface temperature at our bus stops were assessed using the </a:t>
            </a:r>
            <a:r>
              <a:rPr lang="en-US" dirty="0" smtClean="0"/>
              <a:t>Terra </a:t>
            </a:r>
            <a:r>
              <a:rPr lang="en-US" dirty="0" smtClean="0"/>
              <a:t>Advanced </a:t>
            </a:r>
            <a:r>
              <a:rPr lang="en-US" dirty="0" err="1" smtClean="0"/>
              <a:t>Spaceborne</a:t>
            </a:r>
            <a:r>
              <a:rPr lang="en-US" baseline="0" dirty="0" smtClean="0"/>
              <a:t> Thermal Emission and Reflection Radiometer, Landsat 8 Operational Land Imager, and Landsat 5 Thematic Mapper. Landsat 8 Operational Land Imager was also used to calculate normalized vegetation difference index, which provides an estimate of vegetation prevalence.  Ridership and bus stop data was attained from our partners at the Phoenix Transit Department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95729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Land</a:t>
            </a:r>
            <a:r>
              <a:rPr lang="en-US" baseline="0" dirty="0" smtClean="0"/>
              <a:t> Surface Temperature was complied for the city of Phoenix and values were extracted at bus stops to determine the land surface temperature associated with each bus stop. Land surface temperature calculated from ASTER and Landsat represents the surface temperature between 11am and 12pm MST. Here we have two examples of average LST values at two different bus stops in the city. The higher LST average of 136 degree Fahrenheit can be found at 15</a:t>
            </a:r>
            <a:r>
              <a:rPr lang="en-US" baseline="30000" dirty="0" smtClean="0"/>
              <a:t>th</a:t>
            </a:r>
            <a:r>
              <a:rPr lang="en-US" baseline="0" dirty="0" smtClean="0"/>
              <a:t> Ave and Buckeye Rd.  While the 7</a:t>
            </a:r>
            <a:r>
              <a:rPr lang="en-US" baseline="30000" dirty="0" smtClean="0"/>
              <a:t>th</a:t>
            </a:r>
            <a:r>
              <a:rPr lang="en-US" baseline="0" dirty="0" smtClean="0"/>
              <a:t> Ave and Colter St stop is located in a cooler area, with an average LST of 119 degree Fahrenheit.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96584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Normalized Vegetation Difference Index give</a:t>
            </a:r>
            <a:r>
              <a:rPr lang="en-US" baseline="0" dirty="0" smtClean="0"/>
              <a:t>s us an understanding of the prevalence of green vegetation around each bus stop. We can see very stark differences in the amount of vegetation around each bus stop. A higher NDVI value of 0.36 is related with abundant green vegetation in the city. While a value of 0.03 is representative of little to no vegetation.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5883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individual NDVI</a:t>
            </a:r>
            <a:r>
              <a:rPr lang="en-US" baseline="0" dirty="0" smtClean="0"/>
              <a:t> and LST values at bus stops were compiled into averages for all the unshaded bus stops. The average LST is 127 degrees Fahrenheit and NDVI had an average value of 0.12, which is reflective of Phoenix’s semi arid environment.  Downtown Phoenix is represented by the blue start in each image. Generally speaking, bus stops located in hotter less vegetated areas tend to occur just west and south of downtown Phoenix. While, cooler more vegetated stops can be found northeast of central Phoenix.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Base Layer Source: </a:t>
            </a:r>
            <a:r>
              <a:rPr lang="en-US" baseline="0" dirty="0" err="1" smtClean="0"/>
              <a:t>Esri</a:t>
            </a:r>
            <a:r>
              <a:rPr lang="en-US" baseline="0" dirty="0" smtClean="0"/>
              <a:t> Digital Globe </a:t>
            </a:r>
            <a:r>
              <a:rPr lang="en-US" baseline="0" dirty="0" err="1" smtClean="0"/>
              <a:t>GeoEye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68302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figure helps us understand which stops are consistently hotter than others. The column on the far right indicates the percentage of land surface temperature images in which a particular stop was in the top 5% or top 33 hottest stops. Looking this rank along side average temperature a boards per day it becomes clear that some stops which or similarly hot experience very different levels of ridership.  This indicates that careful consideration must be made it determining which stops to spend resources for shade enhancements. This also might indicate that looking at the consistently hottest stop may not be the best way to prioritize temperature in determining shade enhancements.  The last stop  has close to the same level of daily boards as the first stop but is slightly cooler and is only in the top 33 hottest stops 51% of the time.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41093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
        <p:nvSpPr>
          <p:cNvPr id="1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C1544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8" r:id="rId7"/>
    <p:sldLayoutId id="2147483664" r:id="rId8"/>
    <p:sldLayoutId id="2147483665" r:id="rId9"/>
    <p:sldLayoutId id="214748366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1" r="42624"/>
          <a:stretch/>
        </p:blipFill>
        <p:spPr>
          <a:xfrm>
            <a:off x="3653068" y="-96623"/>
            <a:ext cx="4294310" cy="394651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15" y="-22618"/>
            <a:ext cx="8134274" cy="6927575"/>
          </a:xfrm>
          <a:prstGeom prst="rect">
            <a:avLst/>
          </a:prstGeom>
        </p:spPr>
      </p:pic>
      <p:sp>
        <p:nvSpPr>
          <p:cNvPr id="18" name="Text Placeholder 18"/>
          <p:cNvSpPr txBox="1">
            <a:spLocks/>
          </p:cNvSpPr>
          <p:nvPr/>
        </p:nvSpPr>
        <p:spPr>
          <a:xfrm>
            <a:off x="8516485" y="402122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McKenzie Murphree</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516485" y="4530100"/>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Lance Watkins</a:t>
            </a:r>
            <a:endParaRPr lang="en-US" dirty="0">
              <a:solidFill>
                <a:schemeClr val="bg2">
                  <a:lumMod val="50000"/>
                </a:schemeClr>
              </a:solidFill>
              <a:latin typeface="Century Gothic" panose="020B0502020202020204" pitchFamily="34" charset="0"/>
            </a:endParaRPr>
          </a:p>
        </p:txBody>
      </p:sp>
      <p:sp>
        <p:nvSpPr>
          <p:cNvPr id="13" name="TextBox 12"/>
          <p:cNvSpPr txBox="1"/>
          <p:nvPr/>
        </p:nvSpPr>
        <p:spPr>
          <a:xfrm>
            <a:off x="928171" y="3056072"/>
            <a:ext cx="598266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PHOENIX HEALTH &amp; AIR QUALITY</a:t>
            </a:r>
            <a:endParaRPr lang="en-US" sz="2800" dirty="0"/>
          </a:p>
        </p:txBody>
      </p:sp>
      <p:sp>
        <p:nvSpPr>
          <p:cNvPr id="14" name="Title 16"/>
          <p:cNvSpPr txBox="1">
            <a:spLocks/>
          </p:cNvSpPr>
          <p:nvPr/>
        </p:nvSpPr>
        <p:spPr>
          <a:xfrm>
            <a:off x="1056454" y="3579292"/>
            <a:ext cx="5726097" cy="98135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Utilizing NASA EOs to Assess the Impact of Extreme </a:t>
            </a:r>
            <a:r>
              <a:rPr lang="en-US" sz="2400" dirty="0">
                <a:solidFill>
                  <a:schemeClr val="bg1"/>
                </a:solidFill>
                <a:latin typeface="Century Gothic" panose="020B0502020202020204" pitchFamily="34" charset="0"/>
              </a:rPr>
              <a:t>H</a:t>
            </a:r>
            <a:r>
              <a:rPr lang="en-US" sz="2400" dirty="0" smtClean="0">
                <a:solidFill>
                  <a:schemeClr val="bg1"/>
                </a:solidFill>
                <a:latin typeface="Century Gothic" panose="020B0502020202020204" pitchFamily="34" charset="0"/>
              </a:rPr>
              <a:t>eat on Transit </a:t>
            </a:r>
            <a:r>
              <a:rPr lang="en-US" sz="2400" dirty="0">
                <a:solidFill>
                  <a:schemeClr val="bg1"/>
                </a:solidFill>
                <a:latin typeface="Century Gothic" panose="020B0502020202020204" pitchFamily="34" charset="0"/>
              </a:rPr>
              <a:t>R</a:t>
            </a:r>
            <a:r>
              <a:rPr lang="en-US" sz="2400" dirty="0" smtClean="0">
                <a:solidFill>
                  <a:schemeClr val="bg1"/>
                </a:solidFill>
                <a:latin typeface="Century Gothic" panose="020B0502020202020204" pitchFamily="34" charset="0"/>
              </a:rPr>
              <a:t>iders in Phoenix, Arizona</a:t>
            </a:r>
            <a:endParaRPr lang="en-US" sz="2400" dirty="0">
              <a:solidFill>
                <a:schemeClr val="bg1"/>
              </a:solidFill>
              <a:latin typeface="Century Gothic" panose="020B0502020202020204" pitchFamily="34" charset="0"/>
            </a:endParaRPr>
          </a:p>
        </p:txBody>
      </p:sp>
      <p:sp>
        <p:nvSpPr>
          <p:cNvPr id="15" name="Text Placeholder 17"/>
          <p:cNvSpPr txBox="1">
            <a:spLocks/>
          </p:cNvSpPr>
          <p:nvPr/>
        </p:nvSpPr>
        <p:spPr>
          <a:xfrm>
            <a:off x="8516485" y="3004858"/>
            <a:ext cx="3775969"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Tamara </a:t>
            </a:r>
            <a:r>
              <a:rPr lang="en-US" sz="2400" dirty="0" err="1" smtClean="0">
                <a:solidFill>
                  <a:schemeClr val="bg2">
                    <a:lumMod val="50000"/>
                  </a:schemeClr>
                </a:solidFill>
                <a:latin typeface="Century Gothic" panose="020B0502020202020204" pitchFamily="34" charset="0"/>
              </a:rPr>
              <a:t>Dunbarr</a:t>
            </a:r>
            <a:endParaRPr lang="en-US" sz="2400" dirty="0" smtClean="0">
              <a:solidFill>
                <a:schemeClr val="bg2">
                  <a:lumMod val="50000"/>
                </a:schemeClr>
              </a:solidFill>
              <a:latin typeface="Century Gothic" panose="020B0502020202020204" pitchFamily="34" charset="0"/>
            </a:endParaRPr>
          </a:p>
          <a:p>
            <a:pPr marL="0" indent="0">
              <a:lnSpc>
                <a:spcPct val="100000"/>
              </a:lnSpc>
              <a:spcBef>
                <a:spcPts val="0"/>
              </a:spcBef>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(Project Lead)</a:t>
            </a:r>
            <a:endParaRPr lang="en-US" sz="2400" dirty="0">
              <a:solidFill>
                <a:schemeClr val="bg2">
                  <a:lumMod val="50000"/>
                </a:schemeClr>
              </a:solidFill>
              <a:latin typeface="Century Gothic" panose="020B0502020202020204" pitchFamily="34" charset="0"/>
            </a:endParaRPr>
          </a:p>
        </p:txBody>
      </p:sp>
      <p:sp>
        <p:nvSpPr>
          <p:cNvPr id="16" name="TextBox 15"/>
          <p:cNvSpPr txBox="1"/>
          <p:nvPr/>
        </p:nvSpPr>
        <p:spPr>
          <a:xfrm>
            <a:off x="8224380" y="5838537"/>
            <a:ext cx="3663331" cy="738664"/>
          </a:xfrm>
          <a:prstGeom prst="rect">
            <a:avLst/>
          </a:prstGeom>
          <a:noFill/>
        </p:spPr>
        <p:txBody>
          <a:bodyPr wrap="square" rtlCol="0">
            <a:spAutoFit/>
          </a:bodyPr>
          <a:lstStyle/>
          <a:p>
            <a:pPr algn="r"/>
            <a:r>
              <a:rPr lang="en-US" sz="1400" b="1" dirty="0" smtClean="0"/>
              <a:t>Maricopa County Department of Public Health and Arizona State University</a:t>
            </a:r>
          </a:p>
          <a:p>
            <a:pPr algn="r"/>
            <a:r>
              <a:rPr lang="en-US" sz="1400" i="1" dirty="0" smtClean="0"/>
              <a:t>2017 Spring</a:t>
            </a:r>
            <a:endParaRPr lang="en-US" sz="1400" i="1"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42851" y="488199"/>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247887" y="1407953"/>
            <a:ext cx="9607851" cy="5154212"/>
          </a:xfrm>
          <a:prstGeom prst="rect">
            <a:avLst/>
          </a:prstGeom>
        </p:spPr>
      </p:pic>
    </p:spTree>
    <p:extLst>
      <p:ext uri="{BB962C8B-B14F-4D97-AF65-F5344CB8AC3E}">
        <p14:creationId xmlns:p14="http://schemas.microsoft.com/office/powerpoint/2010/main" val="1852518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7" name="Text Placeholder 1"/>
          <p:cNvSpPr>
            <a:spLocks noGrp="1"/>
          </p:cNvSpPr>
          <p:nvPr>
            <p:ph type="body" sz="quarter" idx="4294967295"/>
          </p:nvPr>
        </p:nvSpPr>
        <p:spPr>
          <a:xfrm>
            <a:off x="720069" y="1793968"/>
            <a:ext cx="5769528" cy="4426507"/>
          </a:xfrm>
          <a:prstGeom prst="rect">
            <a:avLst/>
          </a:prstGeom>
        </p:spPr>
        <p:txBody>
          <a:bodyPr>
            <a:noAutofit/>
          </a:bodyPr>
          <a:lstStyle/>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Landsat and Aster provide useful ways to estimate the thermal conditions of bus stops throughout Phoenix</a:t>
            </a: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Of the unshaded stops the hottest stops are not necessarily the most frequented stops</a:t>
            </a: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Future Work:</a:t>
            </a: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Examine socioeconomic and demographic variation of residents near stops</a:t>
            </a:r>
          </a:p>
          <a:p>
            <a:pPr marL="800100" lvl="1" indent="-342900">
              <a:spcBef>
                <a:spcPts val="200"/>
              </a:spcBef>
              <a:buClr>
                <a:srgbClr val="C15442"/>
              </a:buClr>
              <a:buFont typeface="Webdings" panose="05030102010509060703" pitchFamily="18" charset="2"/>
              <a:buChar char="4"/>
            </a:pPr>
            <a:endParaRPr lang="en-US" sz="1600" dirty="0" smtClean="0">
              <a:solidFill>
                <a:schemeClr val="bg2">
                  <a:lumMod val="50000"/>
                </a:schemeClr>
              </a:solidFill>
            </a:endParaRP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Assess thermal conditions of specific routes</a:t>
            </a:r>
          </a:p>
          <a:p>
            <a:pPr marL="800100" lvl="1" indent="-342900">
              <a:spcBef>
                <a:spcPts val="200"/>
              </a:spcBef>
              <a:buClr>
                <a:srgbClr val="C15442"/>
              </a:buClr>
              <a:buFont typeface="Webdings" panose="05030102010509060703" pitchFamily="18" charset="2"/>
              <a:buChar char="4"/>
            </a:pPr>
            <a:endParaRPr lang="en-US" sz="1600" dirty="0" smtClean="0">
              <a:solidFill>
                <a:schemeClr val="bg2">
                  <a:lumMod val="50000"/>
                </a:schemeClr>
              </a:solidFill>
            </a:endParaRP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Incorporate data and end user perspective into a quantitative suitability analysis.</a:t>
            </a:r>
            <a:endParaRPr lang="en-US" sz="1600" dirty="0">
              <a:solidFill>
                <a:schemeClr val="bg2">
                  <a:lumMod val="50000"/>
                </a:schemeClr>
              </a:solidFill>
            </a:endParaRP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p:txBody>
      </p:sp>
      <p:pic>
        <p:nvPicPr>
          <p:cNvPr id="8" name="Picture 7"/>
          <p:cNvPicPr>
            <a:picLocks noChangeAspect="1"/>
          </p:cNvPicPr>
          <p:nvPr/>
        </p:nvPicPr>
        <p:blipFill>
          <a:blip r:embed="rId3"/>
          <a:stretch>
            <a:fillRect/>
          </a:stretch>
        </p:blipFill>
        <p:spPr>
          <a:xfrm>
            <a:off x="6819774" y="2432625"/>
            <a:ext cx="5202105" cy="292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Placeholder 4"/>
          <p:cNvSpPr>
            <a:spLocks noGrp="1"/>
          </p:cNvSpPr>
          <p:nvPr>
            <p:ph type="body" sz="quarter" idx="13"/>
          </p:nvPr>
        </p:nvSpPr>
        <p:spPr>
          <a:xfrm>
            <a:off x="9436109" y="6474287"/>
            <a:ext cx="3430428" cy="215425"/>
          </a:xfrm>
          <a:prstGeom prst="rect">
            <a:avLst/>
          </a:prstGeom>
          <a:noFill/>
        </p:spPr>
        <p:txBody>
          <a:bodyPr>
            <a:normAutofit fontScale="92500" lnSpcReduction="20000"/>
          </a:bodyPr>
          <a:lstStyle/>
          <a:p>
            <a:pPr algn="l"/>
            <a:r>
              <a:rPr lang="en-US" dirty="0" smtClean="0">
                <a:solidFill>
                  <a:schemeClr val="tx1">
                    <a:lumMod val="75000"/>
                  </a:schemeClr>
                </a:solidFill>
              </a:rPr>
              <a:t>Image Credit: McKenzie Murphree </a:t>
            </a:r>
            <a:endParaRPr lang="en-US" dirty="0">
              <a:solidFill>
                <a:schemeClr val="tx1">
                  <a:lumMod val="75000"/>
                </a:schemeClr>
              </a:solidFill>
            </a:endParaRPr>
          </a:p>
        </p:txBody>
      </p:sp>
    </p:spTree>
    <p:extLst>
      <p:ext uri="{BB962C8B-B14F-4D97-AF65-F5344CB8AC3E}">
        <p14:creationId xmlns:p14="http://schemas.microsoft.com/office/powerpoint/2010/main" val="960843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5108" y="3107200"/>
            <a:ext cx="10732874" cy="704088"/>
          </a:xfrm>
        </p:spPr>
        <p:txBody>
          <a:bodyPr/>
          <a:lstStyle/>
          <a:p>
            <a:r>
              <a:rPr lang="en-US" b="1" dirty="0" smtClean="0"/>
              <a:t>Dr. David Hondula, </a:t>
            </a:r>
            <a:r>
              <a:rPr lang="en-US" dirty="0" smtClean="0"/>
              <a:t>Arizona State University</a:t>
            </a:r>
            <a:endParaRPr lang="en-US" dirty="0"/>
          </a:p>
        </p:txBody>
      </p:sp>
      <p:sp>
        <p:nvSpPr>
          <p:cNvPr id="3" name="Text Placeholder 2"/>
          <p:cNvSpPr>
            <a:spLocks noGrp="1"/>
          </p:cNvSpPr>
          <p:nvPr>
            <p:ph type="body" sz="quarter" idx="11"/>
          </p:nvPr>
        </p:nvSpPr>
        <p:spPr>
          <a:xfrm>
            <a:off x="695107" y="4062323"/>
            <a:ext cx="10732874" cy="704088"/>
          </a:xfrm>
        </p:spPr>
        <p:txBody>
          <a:bodyPr/>
          <a:lstStyle/>
          <a:p>
            <a:r>
              <a:rPr lang="en-US" b="1" dirty="0" smtClean="0"/>
              <a:t>Dr. Kenton Ross,</a:t>
            </a:r>
            <a:r>
              <a:rPr lang="en-US" dirty="0" smtClean="0"/>
              <a:t> NASA DEVELOP National Program</a:t>
            </a:r>
            <a:endParaRPr lang="en-US" dirty="0"/>
          </a:p>
        </p:txBody>
      </p:sp>
      <p:sp>
        <p:nvSpPr>
          <p:cNvPr id="4" name="Text Placeholder 3"/>
          <p:cNvSpPr>
            <a:spLocks noGrp="1"/>
          </p:cNvSpPr>
          <p:nvPr>
            <p:ph type="body" sz="quarter" idx="12"/>
          </p:nvPr>
        </p:nvSpPr>
        <p:spPr>
          <a:xfrm>
            <a:off x="695108" y="2152077"/>
            <a:ext cx="10732873" cy="704088"/>
          </a:xfrm>
        </p:spPr>
        <p:txBody>
          <a:bodyPr/>
          <a:lstStyle/>
          <a:p>
            <a:r>
              <a:rPr lang="en-US" b="1" dirty="0" smtClean="0">
                <a:solidFill>
                  <a:schemeClr val="bg2">
                    <a:lumMod val="50000"/>
                  </a:schemeClr>
                </a:solidFill>
              </a:rPr>
              <a:t>Joseph Bower</a:t>
            </a:r>
            <a:r>
              <a:rPr lang="en-US" b="1" dirty="0" smtClean="0"/>
              <a:t>,</a:t>
            </a:r>
            <a:r>
              <a:rPr lang="en-US" dirty="0" smtClean="0"/>
              <a:t> City of Phoenix, Public Transit Department </a:t>
            </a:r>
            <a:endParaRPr lang="en-US" dirty="0"/>
          </a:p>
        </p:txBody>
      </p:sp>
    </p:spTree>
    <p:extLst>
      <p:ext uri="{BB962C8B-B14F-4D97-AF65-F5344CB8AC3E}">
        <p14:creationId xmlns:p14="http://schemas.microsoft.com/office/powerpoint/2010/main" val="773787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760262" y="1934646"/>
            <a:ext cx="5769528" cy="4426507"/>
          </a:xfrm>
          <a:prstGeom prst="rect">
            <a:avLst/>
          </a:prstGeom>
        </p:spPr>
        <p:txBody>
          <a:bodyPr>
            <a:noAutofit/>
          </a:bodyPr>
          <a:lstStyle/>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Phoenix, Arizona</a:t>
            </a: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Semi-arid climate </a:t>
            </a: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Summer Temperatures</a:t>
            </a: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Average High: 106 °F</a:t>
            </a: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Average Low: 80 °F</a:t>
            </a:r>
          </a:p>
          <a:p>
            <a:pPr marL="800100" lvl="1" indent="-342900">
              <a:spcBef>
                <a:spcPts val="200"/>
              </a:spcBef>
              <a:buClr>
                <a:srgbClr val="C15442"/>
              </a:buClr>
              <a:buFont typeface="Webdings" panose="05030102010509060703" pitchFamily="18" charset="2"/>
              <a:buChar char="4"/>
            </a:pPr>
            <a:r>
              <a:rPr lang="en-US" sz="1600" dirty="0" smtClean="0">
                <a:solidFill>
                  <a:schemeClr val="bg2">
                    <a:lumMod val="50000"/>
                  </a:schemeClr>
                </a:solidFill>
              </a:rPr>
              <a:t>Record High: 122 °F</a:t>
            </a:r>
          </a:p>
          <a:p>
            <a:pPr marL="800100" lvl="1" indent="-342900">
              <a:spcBef>
                <a:spcPts val="200"/>
              </a:spcBef>
              <a:buClr>
                <a:srgbClr val="C15442"/>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Population: 1.5 million (Census)</a:t>
            </a:r>
          </a:p>
          <a:p>
            <a:pPr marL="0" indent="0">
              <a:spcBef>
                <a:spcPts val="200"/>
              </a:spcBef>
              <a:buClr>
                <a:srgbClr val="C15442"/>
              </a:buClr>
              <a:buNone/>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Yearly Bus Ridership: &gt; 49 million </a:t>
            </a:r>
          </a:p>
          <a:p>
            <a:pPr marL="0" indent="0">
              <a:spcBef>
                <a:spcPts val="200"/>
              </a:spcBef>
              <a:buClr>
                <a:srgbClr val="C15442"/>
              </a:buClr>
              <a:buNone/>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Study Period: May – October 2006-2016 </a:t>
            </a: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76" t="4127" r="4745" b="5089"/>
          <a:stretch/>
        </p:blipFill>
        <p:spPr>
          <a:xfrm>
            <a:off x="6835844" y="1306831"/>
            <a:ext cx="4026322" cy="5262123"/>
          </a:xfrm>
          <a:prstGeom prst="rect">
            <a:avLst/>
          </a:prstGeom>
        </p:spPr>
      </p:pic>
      <p:pic>
        <p:nvPicPr>
          <p:cNvPr id="5" name="Picture 4"/>
          <p:cNvPicPr>
            <a:picLocks noChangeAspect="1"/>
          </p:cNvPicPr>
          <p:nvPr/>
        </p:nvPicPr>
        <p:blipFill>
          <a:blip r:embed="rId4"/>
          <a:stretch>
            <a:fillRect/>
          </a:stretch>
        </p:blipFill>
        <p:spPr>
          <a:xfrm>
            <a:off x="9915212" y="6210069"/>
            <a:ext cx="2121847" cy="225737"/>
          </a:xfrm>
          <a:prstGeom prst="rect">
            <a:avLst/>
          </a:prstGeom>
        </p:spPr>
      </p:pic>
    </p:spTree>
    <p:extLst>
      <p:ext uri="{BB962C8B-B14F-4D97-AF65-F5344CB8AC3E}">
        <p14:creationId xmlns:p14="http://schemas.microsoft.com/office/powerpoint/2010/main" val="1714577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84512" y="1806891"/>
            <a:ext cx="5324856" cy="4345940"/>
          </a:xfrm>
          <a:prstGeom prst="rect">
            <a:avLst/>
          </a:prstGeom>
        </p:spPr>
        <p:txBody>
          <a:bodyPr>
            <a:normAutofit fontScale="92500" lnSpcReduction="10000"/>
          </a:bodyPr>
          <a:lstStyle/>
          <a:p>
            <a:r>
              <a:rPr lang="en-US" sz="2400" dirty="0" smtClean="0">
                <a:solidFill>
                  <a:schemeClr val="bg2">
                    <a:lumMod val="50000"/>
                  </a:schemeClr>
                </a:solidFill>
              </a:rPr>
              <a:t>City of Phoenix, Public Transit Department</a:t>
            </a:r>
          </a:p>
          <a:p>
            <a:endParaRPr lang="en-US" sz="2400" dirty="0" smtClean="0">
              <a:solidFill>
                <a:schemeClr val="bg2">
                  <a:lumMod val="50000"/>
                </a:schemeClr>
              </a:solidFill>
            </a:endParaRPr>
          </a:p>
          <a:p>
            <a:r>
              <a:rPr lang="en-US" sz="2400" dirty="0" smtClean="0">
                <a:solidFill>
                  <a:schemeClr val="bg2">
                    <a:lumMod val="50000"/>
                  </a:schemeClr>
                </a:solidFill>
              </a:rPr>
              <a:t>Vitalyst Health Foundation</a:t>
            </a:r>
          </a:p>
          <a:p>
            <a:endParaRPr lang="en-US" sz="2400" dirty="0" smtClean="0">
              <a:solidFill>
                <a:schemeClr val="bg2">
                  <a:lumMod val="50000"/>
                </a:schemeClr>
              </a:solidFill>
            </a:endParaRPr>
          </a:p>
          <a:p>
            <a:r>
              <a:rPr lang="en-US" sz="2400" dirty="0" smtClean="0">
                <a:solidFill>
                  <a:schemeClr val="bg2">
                    <a:lumMod val="50000"/>
                  </a:schemeClr>
                </a:solidFill>
              </a:rPr>
              <a:t>ASU Urban Climate Research Center</a:t>
            </a:r>
          </a:p>
          <a:p>
            <a:endParaRPr lang="en-US" sz="2400" dirty="0" smtClean="0">
              <a:solidFill>
                <a:schemeClr val="bg2">
                  <a:lumMod val="50000"/>
                </a:schemeClr>
              </a:solidFill>
            </a:endParaRPr>
          </a:p>
          <a:p>
            <a:r>
              <a:rPr lang="en-US" sz="2400" dirty="0" smtClean="0">
                <a:solidFill>
                  <a:schemeClr val="bg2">
                    <a:lumMod val="50000"/>
                  </a:schemeClr>
                </a:solidFill>
              </a:rPr>
              <a:t>ASU Center for Policy Informatics</a:t>
            </a:r>
          </a:p>
          <a:p>
            <a:endParaRPr lang="en-US" sz="2400" dirty="0">
              <a:solidFill>
                <a:schemeClr val="bg2">
                  <a:lumMod val="50000"/>
                </a:schemeClr>
              </a:solidFill>
            </a:endParaRPr>
          </a:p>
          <a:p>
            <a:r>
              <a:rPr lang="en-US" sz="2400" dirty="0" smtClean="0">
                <a:solidFill>
                  <a:schemeClr val="bg2">
                    <a:lumMod val="50000"/>
                  </a:schemeClr>
                </a:solidFill>
              </a:rPr>
              <a:t>Maricopa County Department of Public Health </a:t>
            </a:r>
          </a:p>
        </p:txBody>
      </p:sp>
      <p:sp>
        <p:nvSpPr>
          <p:cNvPr id="5" name="Text Placeholder 4"/>
          <p:cNvSpPr>
            <a:spLocks noGrp="1"/>
          </p:cNvSpPr>
          <p:nvPr>
            <p:ph type="body" sz="quarter" idx="13"/>
          </p:nvPr>
        </p:nvSpPr>
        <p:spPr>
          <a:xfrm>
            <a:off x="679938" y="6547115"/>
            <a:ext cx="3430428" cy="215425"/>
          </a:xfrm>
          <a:prstGeom prst="rect">
            <a:avLst/>
          </a:prstGeom>
          <a:noFill/>
        </p:spPr>
        <p:txBody>
          <a:bodyPr>
            <a:normAutofit fontScale="85000" lnSpcReduction="10000"/>
          </a:bodyPr>
          <a:lstStyle/>
          <a:p>
            <a:pPr algn="l"/>
            <a:r>
              <a:rPr lang="en-US" dirty="0" smtClean="0">
                <a:solidFill>
                  <a:schemeClr val="tx1">
                    <a:lumMod val="75000"/>
                  </a:schemeClr>
                </a:solidFill>
              </a:rPr>
              <a:t>Image Credit: ASU Urban Climate Research Center </a:t>
            </a:r>
            <a:endParaRPr lang="en-US" dirty="0">
              <a:solidFill>
                <a:schemeClr val="tx1">
                  <a:lumMod val="75000"/>
                </a:schemeClr>
              </a:solidFill>
            </a:endParaRP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Project Partners</a:t>
            </a:r>
            <a:endParaRPr lang="en-US" sz="4000" dirty="0">
              <a:solidFill>
                <a:schemeClr val="bg1"/>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79" y="3587142"/>
            <a:ext cx="3813521" cy="2869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6" y="1319294"/>
            <a:ext cx="3419789" cy="2552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7" name="Text Placeholder 1"/>
          <p:cNvSpPr>
            <a:spLocks noGrp="1"/>
          </p:cNvSpPr>
          <p:nvPr>
            <p:ph type="body" sz="quarter" idx="4294967295"/>
          </p:nvPr>
        </p:nvSpPr>
        <p:spPr>
          <a:xfrm>
            <a:off x="287853" y="2188230"/>
            <a:ext cx="6582848" cy="4086225"/>
          </a:xfrm>
          <a:prstGeom prst="rect">
            <a:avLst/>
          </a:prstGeom>
        </p:spPr>
        <p:txBody>
          <a:bodyPr>
            <a:noAutofit/>
          </a:bodyPr>
          <a:lstStyle/>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Exposure to extreme heat can lead to hospitalization and death</a:t>
            </a: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Extreme heat disproportionally </a:t>
            </a:r>
            <a:r>
              <a:rPr lang="en-US" sz="2000" dirty="0" smtClean="0">
                <a:solidFill>
                  <a:schemeClr val="bg2">
                    <a:lumMod val="50000"/>
                  </a:schemeClr>
                </a:solidFill>
              </a:rPr>
              <a:t>impacts </a:t>
            </a:r>
            <a:r>
              <a:rPr lang="en-US" sz="2000" dirty="0" smtClean="0">
                <a:solidFill>
                  <a:schemeClr val="bg2">
                    <a:lumMod val="50000"/>
                  </a:schemeClr>
                </a:solidFill>
              </a:rPr>
              <a:t>low income, elderly, and ethnic minorities</a:t>
            </a:r>
          </a:p>
          <a:p>
            <a:pPr marL="342900" indent="-342900">
              <a:spcBef>
                <a:spcPts val="200"/>
              </a:spcBef>
              <a:buClr>
                <a:srgbClr val="C1544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C15442"/>
              </a:buClr>
              <a:buFont typeface="Webdings" panose="05030102010509060703" pitchFamily="18" charset="2"/>
              <a:buChar char="4"/>
            </a:pPr>
            <a:r>
              <a:rPr lang="en-US" sz="2000" dirty="0" smtClean="0">
                <a:solidFill>
                  <a:schemeClr val="bg2">
                    <a:lumMod val="50000"/>
                  </a:schemeClr>
                </a:solidFill>
              </a:rPr>
              <a:t>Over 600 bus stops do not have any modifications in place to shield riders from </a:t>
            </a:r>
            <a:r>
              <a:rPr lang="en-US" sz="2000" dirty="0" smtClean="0">
                <a:solidFill>
                  <a:schemeClr val="bg2">
                    <a:lumMod val="50000"/>
                  </a:schemeClr>
                </a:solidFill>
              </a:rPr>
              <a:t>heat </a:t>
            </a:r>
            <a:endParaRPr lang="en-US" sz="2000" dirty="0" smtClean="0">
              <a:solidFill>
                <a:schemeClr val="bg2">
                  <a:lumMod val="50000"/>
                </a:schemeClr>
              </a:solidFill>
            </a:endParaRPr>
          </a:p>
        </p:txBody>
      </p:sp>
      <p:pic>
        <p:nvPicPr>
          <p:cNvPr id="2" name="Picture 1"/>
          <p:cNvPicPr>
            <a:picLocks noChangeAspect="1"/>
          </p:cNvPicPr>
          <p:nvPr/>
        </p:nvPicPr>
        <p:blipFill>
          <a:blip r:embed="rId3"/>
          <a:stretch>
            <a:fillRect/>
          </a:stretch>
        </p:blipFill>
        <p:spPr>
          <a:xfrm>
            <a:off x="6870701" y="2188230"/>
            <a:ext cx="5219699" cy="2936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4"/>
          <p:cNvSpPr>
            <a:spLocks noGrp="1"/>
          </p:cNvSpPr>
          <p:nvPr>
            <p:ph type="body" sz="quarter" idx="13"/>
          </p:nvPr>
        </p:nvSpPr>
        <p:spPr>
          <a:xfrm>
            <a:off x="9633823" y="6523922"/>
            <a:ext cx="3430428" cy="215425"/>
          </a:xfrm>
          <a:prstGeom prst="rect">
            <a:avLst/>
          </a:prstGeom>
          <a:noFill/>
        </p:spPr>
        <p:txBody>
          <a:bodyPr>
            <a:normAutofit fontScale="92500" lnSpcReduction="20000"/>
          </a:bodyPr>
          <a:lstStyle/>
          <a:p>
            <a:pPr algn="l"/>
            <a:r>
              <a:rPr lang="en-US" dirty="0" smtClean="0">
                <a:solidFill>
                  <a:schemeClr val="tx1">
                    <a:lumMod val="75000"/>
                  </a:schemeClr>
                </a:solidFill>
              </a:rPr>
              <a:t>Image Credit: McKenzie Murphree </a:t>
            </a:r>
            <a:endParaRPr lang="en-US" dirty="0">
              <a:solidFill>
                <a:schemeClr val="tx1">
                  <a:lumMod val="75000"/>
                </a:schemeClr>
              </a:solidFill>
            </a:endParaRPr>
          </a:p>
        </p:txBody>
      </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NASA Earth Observations</a:t>
            </a:r>
            <a:endParaRPr lang="en-US" sz="4000" dirty="0">
              <a:solidFill>
                <a:schemeClr val="bg1"/>
              </a:solidFill>
              <a:latin typeface="Century Gothic" panose="020B0502020202020204" pitchFamily="34" charset="0"/>
            </a:endParaRPr>
          </a:p>
        </p:txBody>
      </p:sp>
      <p:sp>
        <p:nvSpPr>
          <p:cNvPr id="4" name="Text Placeholder 3"/>
          <p:cNvSpPr>
            <a:spLocks noGrp="1"/>
          </p:cNvSpPr>
          <p:nvPr>
            <p:ph type="body" sz="quarter" idx="15"/>
          </p:nvPr>
        </p:nvSpPr>
        <p:spPr>
          <a:xfrm>
            <a:off x="3037708" y="1807683"/>
            <a:ext cx="9060870" cy="1086183"/>
          </a:xfrm>
        </p:spPr>
        <p:txBody>
          <a:bodyPr>
            <a:normAutofit/>
          </a:bodyPr>
          <a:lstStyle/>
          <a:p>
            <a:r>
              <a:rPr lang="en-US" sz="3200" b="1" dirty="0" smtClean="0"/>
              <a:t>Terra</a:t>
            </a:r>
            <a:r>
              <a:rPr lang="en-US" sz="3200" dirty="0" smtClean="0"/>
              <a:t> </a:t>
            </a:r>
            <a:r>
              <a:rPr lang="en-US" sz="3200" dirty="0" smtClean="0">
                <a:solidFill>
                  <a:schemeClr val="bg2">
                    <a:lumMod val="50000"/>
                  </a:schemeClr>
                </a:solidFill>
              </a:rPr>
              <a:t>– Advanced </a:t>
            </a:r>
            <a:r>
              <a:rPr lang="en-US" sz="3200" dirty="0" err="1" smtClean="0">
                <a:solidFill>
                  <a:schemeClr val="bg2">
                    <a:lumMod val="50000"/>
                  </a:schemeClr>
                </a:solidFill>
              </a:rPr>
              <a:t>Spaceborne</a:t>
            </a:r>
            <a:r>
              <a:rPr lang="en-US" sz="3200" dirty="0" smtClean="0">
                <a:solidFill>
                  <a:schemeClr val="bg2">
                    <a:lumMod val="50000"/>
                  </a:schemeClr>
                </a:solidFill>
              </a:rPr>
              <a:t> Thermal Emission and Reflection Radiometer (ASTER)</a:t>
            </a:r>
            <a:endParaRPr lang="en-US" sz="3200" dirty="0">
              <a:solidFill>
                <a:schemeClr val="bg2">
                  <a:lumMod val="5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88" y="1901230"/>
            <a:ext cx="2213517" cy="1666286"/>
          </a:xfrm>
          <a:prstGeom prst="rect">
            <a:avLst/>
          </a:prstGeom>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03461" y="4607008"/>
            <a:ext cx="2212848" cy="1664208"/>
          </a:xfrm>
          <a:prstGeom prst="rect">
            <a:avLst/>
          </a:prstGeom>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219353" y="3832219"/>
            <a:ext cx="2212848" cy="1664208"/>
          </a:xfrm>
          <a:prstGeom prst="rect">
            <a:avLst/>
          </a:prstGeom>
        </p:spPr>
      </p:pic>
      <p:sp>
        <p:nvSpPr>
          <p:cNvPr id="9" name="Text Placeholder 3"/>
          <p:cNvSpPr>
            <a:spLocks noGrp="1"/>
          </p:cNvSpPr>
          <p:nvPr>
            <p:ph type="body" sz="quarter" idx="15"/>
          </p:nvPr>
        </p:nvSpPr>
        <p:spPr>
          <a:xfrm>
            <a:off x="2876305" y="4501928"/>
            <a:ext cx="9060870" cy="1086183"/>
          </a:xfrm>
        </p:spPr>
        <p:txBody>
          <a:bodyPr>
            <a:normAutofit/>
          </a:bodyPr>
          <a:lstStyle/>
          <a:p>
            <a:r>
              <a:rPr lang="en-US" sz="3200" b="1" dirty="0" smtClean="0"/>
              <a:t>Landsat 5</a:t>
            </a:r>
            <a:r>
              <a:rPr lang="en-US" sz="3200" dirty="0" smtClean="0"/>
              <a:t> </a:t>
            </a:r>
            <a:r>
              <a:rPr lang="en-US" sz="3200" dirty="0" smtClean="0">
                <a:solidFill>
                  <a:schemeClr val="bg2">
                    <a:lumMod val="50000"/>
                  </a:schemeClr>
                </a:solidFill>
              </a:rPr>
              <a:t>– Thematic Mapper</a:t>
            </a:r>
            <a:endParaRPr lang="en-US" sz="3200" dirty="0">
              <a:solidFill>
                <a:schemeClr val="bg2">
                  <a:lumMod val="50000"/>
                </a:schemeClr>
              </a:solidFill>
            </a:endParaRPr>
          </a:p>
        </p:txBody>
      </p:sp>
      <p:sp>
        <p:nvSpPr>
          <p:cNvPr id="11" name="Text Placeholder 3"/>
          <p:cNvSpPr>
            <a:spLocks noGrp="1"/>
          </p:cNvSpPr>
          <p:nvPr>
            <p:ph type="body" sz="quarter" idx="15"/>
          </p:nvPr>
        </p:nvSpPr>
        <p:spPr>
          <a:xfrm>
            <a:off x="2876305" y="3081436"/>
            <a:ext cx="9060870" cy="1086183"/>
          </a:xfrm>
        </p:spPr>
        <p:txBody>
          <a:bodyPr>
            <a:normAutofit/>
          </a:bodyPr>
          <a:lstStyle/>
          <a:p>
            <a:r>
              <a:rPr lang="en-US" sz="3200" b="1" dirty="0" smtClean="0"/>
              <a:t>Landsat 8</a:t>
            </a:r>
            <a:r>
              <a:rPr lang="en-US" sz="3200" dirty="0" smtClean="0"/>
              <a:t> </a:t>
            </a:r>
            <a:r>
              <a:rPr lang="en-US" sz="3200" dirty="0" smtClean="0">
                <a:solidFill>
                  <a:schemeClr val="bg2">
                    <a:lumMod val="50000"/>
                  </a:schemeClr>
                </a:solidFill>
              </a:rPr>
              <a:t>– </a:t>
            </a:r>
            <a:r>
              <a:rPr lang="en-US" sz="3200" dirty="0">
                <a:solidFill>
                  <a:schemeClr val="bg2">
                    <a:lumMod val="50000"/>
                  </a:schemeClr>
                </a:solidFill>
              </a:rPr>
              <a:t>Operational Land Imager </a:t>
            </a:r>
          </a:p>
        </p:txBody>
      </p:sp>
    </p:spTree>
    <p:extLst>
      <p:ext uri="{BB962C8B-B14F-4D97-AF65-F5344CB8AC3E}">
        <p14:creationId xmlns:p14="http://schemas.microsoft.com/office/powerpoint/2010/main" val="2983470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solidFill>
                  <a:schemeClr val="bg1"/>
                </a:solidFill>
                <a:latin typeface="Century Gothic" panose="020B0502020202020204" pitchFamily="34" charset="0"/>
              </a:rPr>
              <a:t>Land Surface Temperature</a:t>
            </a:r>
            <a:endParaRPr lang="en-US" sz="36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a:stretch>
            <a:fillRect/>
          </a:stretch>
        </p:blipFill>
        <p:spPr>
          <a:xfrm>
            <a:off x="94014" y="1101722"/>
            <a:ext cx="4199052" cy="5429809"/>
          </a:xfrm>
          <a:prstGeom prst="rect">
            <a:avLst/>
          </a:prstGeom>
        </p:spPr>
      </p:pic>
      <p:sp>
        <p:nvSpPr>
          <p:cNvPr id="4" name="TextBox 3"/>
          <p:cNvSpPr txBox="1"/>
          <p:nvPr/>
        </p:nvSpPr>
        <p:spPr>
          <a:xfrm>
            <a:off x="8411187" y="1834812"/>
            <a:ext cx="4533692" cy="646331"/>
          </a:xfrm>
          <a:prstGeom prst="rect">
            <a:avLst/>
          </a:prstGeom>
          <a:noFill/>
        </p:spPr>
        <p:txBody>
          <a:bodyPr wrap="square" rtlCol="0">
            <a:spAutoFit/>
          </a:bodyPr>
          <a:lstStyle/>
          <a:p>
            <a:r>
              <a:rPr lang="en-US" dirty="0" smtClean="0"/>
              <a:t>High LST: 136°F</a:t>
            </a:r>
          </a:p>
          <a:p>
            <a:r>
              <a:rPr lang="en-US" dirty="0" smtClean="0"/>
              <a:t>15</a:t>
            </a:r>
            <a:r>
              <a:rPr lang="en-US" baseline="30000" dirty="0" smtClean="0"/>
              <a:t>th</a:t>
            </a:r>
            <a:r>
              <a:rPr lang="en-US" dirty="0" smtClean="0"/>
              <a:t> Ave and Buckeye Rd</a:t>
            </a:r>
            <a:endParaRPr lang="en-US" dirty="0"/>
          </a:p>
        </p:txBody>
      </p:sp>
      <p:sp>
        <p:nvSpPr>
          <p:cNvPr id="7" name="TextBox 6"/>
          <p:cNvSpPr txBox="1"/>
          <p:nvPr/>
        </p:nvSpPr>
        <p:spPr>
          <a:xfrm>
            <a:off x="4731943" y="5810349"/>
            <a:ext cx="2663643" cy="646331"/>
          </a:xfrm>
          <a:prstGeom prst="rect">
            <a:avLst/>
          </a:prstGeom>
          <a:noFill/>
        </p:spPr>
        <p:txBody>
          <a:bodyPr wrap="square" rtlCol="0">
            <a:spAutoFit/>
          </a:bodyPr>
          <a:lstStyle/>
          <a:p>
            <a:r>
              <a:rPr lang="en-US" dirty="0" smtClean="0"/>
              <a:t>Low LST: 119°F </a:t>
            </a:r>
          </a:p>
          <a:p>
            <a:r>
              <a:rPr lang="en-US" dirty="0" smtClean="0"/>
              <a:t>7</a:t>
            </a:r>
            <a:r>
              <a:rPr lang="en-US" baseline="30000" dirty="0" smtClean="0"/>
              <a:t>th</a:t>
            </a:r>
            <a:r>
              <a:rPr lang="en-US" dirty="0" smtClean="0"/>
              <a:t> Ave and Colter St</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6108" y="3840469"/>
            <a:ext cx="4757406" cy="286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213" t="3988"/>
          <a:stretch/>
        </p:blipFill>
        <p:spPr>
          <a:xfrm>
            <a:off x="3792138" y="1369091"/>
            <a:ext cx="4543252" cy="2862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31" y="6420369"/>
            <a:ext cx="1589244" cy="297176"/>
          </a:xfrm>
          <a:prstGeom prst="rect">
            <a:avLst/>
          </a:prstGeom>
        </p:spPr>
      </p:pic>
      <p:grpSp>
        <p:nvGrpSpPr>
          <p:cNvPr id="13" name="Group 12"/>
          <p:cNvGrpSpPr/>
          <p:nvPr/>
        </p:nvGrpSpPr>
        <p:grpSpPr>
          <a:xfrm>
            <a:off x="85393" y="6014455"/>
            <a:ext cx="2103353" cy="442225"/>
            <a:chOff x="-89463" y="6036156"/>
            <a:chExt cx="2103353" cy="442225"/>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589" y="6036156"/>
              <a:ext cx="1086757" cy="194715"/>
            </a:xfrm>
            <a:prstGeom prst="rect">
              <a:avLst/>
            </a:prstGeom>
          </p:spPr>
        </p:pic>
        <p:sp>
          <p:nvSpPr>
            <p:cNvPr id="11" name="TextBox 10"/>
            <p:cNvSpPr txBox="1"/>
            <p:nvPr/>
          </p:nvSpPr>
          <p:spPr>
            <a:xfrm>
              <a:off x="925318" y="6232160"/>
              <a:ext cx="1088572" cy="246221"/>
            </a:xfrm>
            <a:prstGeom prst="rect">
              <a:avLst/>
            </a:prstGeom>
            <a:noFill/>
          </p:spPr>
          <p:txBody>
            <a:bodyPr wrap="square" rtlCol="0">
              <a:spAutoFit/>
            </a:bodyPr>
            <a:lstStyle/>
            <a:p>
              <a:r>
                <a:rPr lang="en-US" sz="1000" dirty="0" smtClean="0"/>
                <a:t>High LST</a:t>
              </a:r>
              <a:endParaRPr lang="en-US" sz="1000" dirty="0"/>
            </a:p>
          </p:txBody>
        </p:sp>
        <p:sp>
          <p:nvSpPr>
            <p:cNvPr id="12" name="TextBox 11"/>
            <p:cNvSpPr txBox="1"/>
            <p:nvPr/>
          </p:nvSpPr>
          <p:spPr>
            <a:xfrm>
              <a:off x="-89463" y="6232160"/>
              <a:ext cx="1088572" cy="246221"/>
            </a:xfrm>
            <a:prstGeom prst="rect">
              <a:avLst/>
            </a:prstGeom>
            <a:noFill/>
          </p:spPr>
          <p:txBody>
            <a:bodyPr wrap="square" rtlCol="0">
              <a:spAutoFit/>
            </a:bodyPr>
            <a:lstStyle/>
            <a:p>
              <a:r>
                <a:rPr lang="en-US" sz="1000" smtClean="0"/>
                <a:t>Low </a:t>
              </a:r>
              <a:r>
                <a:rPr lang="en-US" sz="1000" dirty="0" smtClean="0"/>
                <a:t>LST</a:t>
              </a:r>
              <a:endParaRPr lang="en-US" sz="1000" dirty="0"/>
            </a:p>
          </p:txBody>
        </p:sp>
      </p:grpSp>
    </p:spTree>
    <p:extLst>
      <p:ext uri="{BB962C8B-B14F-4D97-AF65-F5344CB8AC3E}">
        <p14:creationId xmlns:p14="http://schemas.microsoft.com/office/powerpoint/2010/main" val="2694141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586" y="3816793"/>
            <a:ext cx="4752406" cy="2862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solidFill>
                  <a:schemeClr val="bg1"/>
                </a:solidFill>
                <a:latin typeface="Century Gothic" panose="020B0502020202020204" pitchFamily="34" charset="0"/>
              </a:rPr>
              <a:t>Normalized Vegetation Difference Index </a:t>
            </a:r>
            <a:endParaRPr lang="en-US" sz="36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140727" y="1028221"/>
            <a:ext cx="4303696" cy="5577143"/>
          </a:xfrm>
          <a:prstGeom prst="rect">
            <a:avLst/>
          </a:prstGeom>
        </p:spPr>
      </p:pic>
      <p:sp>
        <p:nvSpPr>
          <p:cNvPr id="4" name="TextBox 3"/>
          <p:cNvSpPr txBox="1"/>
          <p:nvPr/>
        </p:nvSpPr>
        <p:spPr>
          <a:xfrm>
            <a:off x="8948866" y="1902493"/>
            <a:ext cx="3139126" cy="646331"/>
          </a:xfrm>
          <a:prstGeom prst="rect">
            <a:avLst/>
          </a:prstGeom>
          <a:noFill/>
        </p:spPr>
        <p:txBody>
          <a:bodyPr wrap="square" rtlCol="0">
            <a:spAutoFit/>
          </a:bodyPr>
          <a:lstStyle/>
          <a:p>
            <a:r>
              <a:rPr lang="en-US" dirty="0" smtClean="0"/>
              <a:t>High NDVI: 0.36 </a:t>
            </a:r>
          </a:p>
          <a:p>
            <a:r>
              <a:rPr lang="en-US" dirty="0" smtClean="0"/>
              <a:t>75</a:t>
            </a:r>
            <a:r>
              <a:rPr lang="en-US" baseline="30000" dirty="0" smtClean="0"/>
              <a:t>th</a:t>
            </a:r>
            <a:r>
              <a:rPr lang="en-US" dirty="0" smtClean="0"/>
              <a:t> Ave and Osborn Rd </a:t>
            </a:r>
            <a:endParaRPr lang="en-US" dirty="0"/>
          </a:p>
        </p:txBody>
      </p:sp>
      <p:sp>
        <p:nvSpPr>
          <p:cNvPr id="7" name="TextBox 6"/>
          <p:cNvSpPr txBox="1"/>
          <p:nvPr/>
        </p:nvSpPr>
        <p:spPr>
          <a:xfrm>
            <a:off x="3896934" y="5273745"/>
            <a:ext cx="3315541" cy="646331"/>
          </a:xfrm>
          <a:prstGeom prst="rect">
            <a:avLst/>
          </a:prstGeom>
          <a:noFill/>
        </p:spPr>
        <p:txBody>
          <a:bodyPr wrap="square" rtlCol="0">
            <a:spAutoFit/>
          </a:bodyPr>
          <a:lstStyle/>
          <a:p>
            <a:r>
              <a:rPr lang="en-US" dirty="0" smtClean="0"/>
              <a:t>Low NDVI: 0.03</a:t>
            </a:r>
          </a:p>
          <a:p>
            <a:r>
              <a:rPr lang="en-US" dirty="0" smtClean="0"/>
              <a:t>Indian School Rd and 40</a:t>
            </a:r>
            <a:r>
              <a:rPr lang="en-US" baseline="30000" dirty="0" smtClean="0"/>
              <a:t>th</a:t>
            </a:r>
            <a:r>
              <a:rPr lang="en-US" dirty="0" smtClean="0"/>
              <a:t> St </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4237" y="1310302"/>
            <a:ext cx="4752406" cy="2862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491" y="6378049"/>
            <a:ext cx="1758043" cy="328740"/>
          </a:xfrm>
          <a:prstGeom prst="rect">
            <a:avLst/>
          </a:prstGeom>
        </p:spPr>
      </p:pic>
      <p:grpSp>
        <p:nvGrpSpPr>
          <p:cNvPr id="12" name="Group 11"/>
          <p:cNvGrpSpPr/>
          <p:nvPr/>
        </p:nvGrpSpPr>
        <p:grpSpPr>
          <a:xfrm>
            <a:off x="-47399" y="6115068"/>
            <a:ext cx="2276582" cy="355214"/>
            <a:chOff x="-222599" y="6233661"/>
            <a:chExt cx="2276582" cy="355214"/>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30628" y="6233661"/>
              <a:ext cx="1231900" cy="153988"/>
            </a:xfrm>
            <a:prstGeom prst="rect">
              <a:avLst/>
            </a:prstGeom>
          </p:spPr>
        </p:pic>
        <p:sp>
          <p:nvSpPr>
            <p:cNvPr id="10" name="TextBox 9"/>
            <p:cNvSpPr txBox="1"/>
            <p:nvPr/>
          </p:nvSpPr>
          <p:spPr>
            <a:xfrm>
              <a:off x="965411" y="6342654"/>
              <a:ext cx="1088572" cy="246221"/>
            </a:xfrm>
            <a:prstGeom prst="rect">
              <a:avLst/>
            </a:prstGeom>
            <a:noFill/>
          </p:spPr>
          <p:txBody>
            <a:bodyPr wrap="square" rtlCol="0">
              <a:spAutoFit/>
            </a:bodyPr>
            <a:lstStyle/>
            <a:p>
              <a:r>
                <a:rPr lang="en-US" sz="1000" smtClean="0"/>
                <a:t>High </a:t>
              </a:r>
              <a:r>
                <a:rPr lang="en-US" sz="1000" dirty="0" smtClean="0"/>
                <a:t>NDVI</a:t>
              </a:r>
              <a:endParaRPr lang="en-US" sz="1000" dirty="0"/>
            </a:p>
          </p:txBody>
        </p:sp>
        <p:sp>
          <p:nvSpPr>
            <p:cNvPr id="11" name="TextBox 10"/>
            <p:cNvSpPr txBox="1"/>
            <p:nvPr/>
          </p:nvSpPr>
          <p:spPr>
            <a:xfrm>
              <a:off x="-222599" y="6342654"/>
              <a:ext cx="1088572" cy="246221"/>
            </a:xfrm>
            <a:prstGeom prst="rect">
              <a:avLst/>
            </a:prstGeom>
            <a:noFill/>
          </p:spPr>
          <p:txBody>
            <a:bodyPr wrap="square" rtlCol="0">
              <a:spAutoFit/>
            </a:bodyPr>
            <a:lstStyle/>
            <a:p>
              <a:r>
                <a:rPr lang="en-US" sz="1000" dirty="0" smtClean="0"/>
                <a:t>Low NDVI</a:t>
              </a:r>
              <a:endParaRPr lang="en-US" sz="1000" dirty="0"/>
            </a:p>
          </p:txBody>
        </p:sp>
      </p:grpSp>
    </p:spTree>
    <p:extLst>
      <p:ext uri="{BB962C8B-B14F-4D97-AF65-F5344CB8AC3E}">
        <p14:creationId xmlns:p14="http://schemas.microsoft.com/office/powerpoint/2010/main" val="2640629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2755" t="1270" r="17955" b="6031"/>
          <a:stretch/>
        </p:blipFill>
        <p:spPr>
          <a:xfrm>
            <a:off x="8529740" y="1268182"/>
            <a:ext cx="3632328" cy="5449768"/>
          </a:xfrm>
          <a:prstGeom prst="rect">
            <a:avLst/>
          </a:prstGeom>
        </p:spPr>
      </p:pic>
      <p:sp>
        <p:nvSpPr>
          <p:cNvPr id="5" name="Text Placeholder 2"/>
          <p:cNvSpPr txBox="1">
            <a:spLocks/>
          </p:cNvSpPr>
          <p:nvPr/>
        </p:nvSpPr>
        <p:spPr>
          <a:xfrm>
            <a:off x="642851" y="488199"/>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831" t="2774" r="15237" b="5494"/>
          <a:stretch/>
        </p:blipFill>
        <p:spPr>
          <a:xfrm>
            <a:off x="5573" y="1268182"/>
            <a:ext cx="3607359" cy="5495053"/>
          </a:xfrm>
          <a:prstGeom prst="rect">
            <a:avLst/>
          </a:prstGeom>
        </p:spPr>
      </p:pic>
      <p:pic>
        <p:nvPicPr>
          <p:cNvPr id="2" name="Picture 1"/>
          <p:cNvPicPr>
            <a:picLocks noChangeAspect="1"/>
          </p:cNvPicPr>
          <p:nvPr/>
        </p:nvPicPr>
        <p:blipFill>
          <a:blip r:embed="rId5"/>
          <a:stretch>
            <a:fillRect/>
          </a:stretch>
        </p:blipFill>
        <p:spPr>
          <a:xfrm>
            <a:off x="4153414" y="4311063"/>
            <a:ext cx="2060994" cy="2221992"/>
          </a:xfrm>
          <a:prstGeom prst="rect">
            <a:avLst/>
          </a:prstGeom>
        </p:spPr>
      </p:pic>
      <p:pic>
        <p:nvPicPr>
          <p:cNvPr id="14" name="Picture 13"/>
          <p:cNvPicPr>
            <a:picLocks noChangeAspect="1"/>
          </p:cNvPicPr>
          <p:nvPr/>
        </p:nvPicPr>
        <p:blipFill>
          <a:blip r:embed="rId6"/>
          <a:stretch>
            <a:fillRect/>
          </a:stretch>
        </p:blipFill>
        <p:spPr>
          <a:xfrm>
            <a:off x="6670194" y="4311063"/>
            <a:ext cx="1978371" cy="2218269"/>
          </a:xfrm>
          <a:prstGeom prst="rect">
            <a:avLst/>
          </a:prstGeom>
        </p:spPr>
      </p:pic>
      <p:sp>
        <p:nvSpPr>
          <p:cNvPr id="15" name="Rectangle 14"/>
          <p:cNvSpPr/>
          <p:nvPr/>
        </p:nvSpPr>
        <p:spPr>
          <a:xfrm>
            <a:off x="6670194" y="6313715"/>
            <a:ext cx="1973063" cy="2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6539044" y="6285035"/>
            <a:ext cx="2121847" cy="225737"/>
          </a:xfrm>
          <a:prstGeom prst="rect">
            <a:avLst/>
          </a:prstGeom>
        </p:spPr>
      </p:pic>
      <p:pic>
        <p:nvPicPr>
          <p:cNvPr id="16" name="Picture 15"/>
          <p:cNvPicPr>
            <a:picLocks noChangeAspect="1"/>
          </p:cNvPicPr>
          <p:nvPr/>
        </p:nvPicPr>
        <p:blipFill>
          <a:blip r:embed="rId8"/>
          <a:stretch>
            <a:fillRect/>
          </a:stretch>
        </p:blipFill>
        <p:spPr>
          <a:xfrm>
            <a:off x="10324568" y="189185"/>
            <a:ext cx="1237595" cy="1237595"/>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682976075"/>
              </p:ext>
            </p:extLst>
          </p:nvPr>
        </p:nvGraphicFramePr>
        <p:xfrm>
          <a:off x="4153414" y="1723061"/>
          <a:ext cx="4687522" cy="1664306"/>
        </p:xfrm>
        <a:graphic>
          <a:graphicData uri="http://schemas.openxmlformats.org/drawingml/2006/table">
            <a:tbl>
              <a:tblPr firstRow="1" bandRow="1">
                <a:tableStyleId>{5DA37D80-6434-44D0-A028-1B22A696006F}</a:tableStyleId>
              </a:tblPr>
              <a:tblGrid>
                <a:gridCol w="2343761"/>
                <a:gridCol w="2343761"/>
              </a:tblGrid>
              <a:tr h="832153">
                <a:tc>
                  <a:txBody>
                    <a:bodyPr/>
                    <a:lstStyle/>
                    <a:p>
                      <a:pPr algn="ctr"/>
                      <a:r>
                        <a:rPr lang="en-US" dirty="0" smtClean="0"/>
                        <a:t>Average LST</a:t>
                      </a:r>
                      <a:endParaRPr lang="en-US" dirty="0"/>
                    </a:p>
                  </a:txBody>
                  <a:tcPr anchor="ctr"/>
                </a:tc>
                <a:tc>
                  <a:txBody>
                    <a:bodyPr/>
                    <a:lstStyle/>
                    <a:p>
                      <a:pPr algn="ctr"/>
                      <a:r>
                        <a:rPr lang="en-US" dirty="0" smtClean="0"/>
                        <a:t>Average NDVI</a:t>
                      </a:r>
                      <a:endParaRPr lang="en-US" dirty="0"/>
                    </a:p>
                  </a:txBody>
                  <a:tcPr anchor="ctr"/>
                </a:tc>
              </a:tr>
              <a:tr h="832153">
                <a:tc>
                  <a:txBody>
                    <a:bodyPr/>
                    <a:lstStyle/>
                    <a:p>
                      <a:pPr algn="ctr"/>
                      <a:r>
                        <a:rPr lang="en-US" b="1" dirty="0" smtClean="0"/>
                        <a:t>127</a:t>
                      </a:r>
                      <a:r>
                        <a:rPr lang="en-US" b="1" baseline="0" dirty="0" smtClean="0"/>
                        <a:t> °F</a:t>
                      </a:r>
                      <a:endParaRPr lang="en-US" b="1" dirty="0"/>
                    </a:p>
                  </a:txBody>
                  <a:tcPr anchor="ctr">
                    <a:solidFill>
                      <a:srgbClr val="C15442">
                        <a:alpha val="20000"/>
                      </a:srgbClr>
                    </a:solidFill>
                  </a:tcPr>
                </a:tc>
                <a:tc>
                  <a:txBody>
                    <a:bodyPr/>
                    <a:lstStyle/>
                    <a:p>
                      <a:pPr algn="ctr"/>
                      <a:r>
                        <a:rPr lang="en-US" b="1" dirty="0" smtClean="0"/>
                        <a:t>0.12</a:t>
                      </a:r>
                      <a:endParaRPr lang="en-US" b="1" dirty="0"/>
                    </a:p>
                  </a:txBody>
                  <a:tcPr anchor="ctr">
                    <a:solidFill>
                      <a:srgbClr val="C15442">
                        <a:alpha val="20000"/>
                      </a:srgbClr>
                    </a:solidFill>
                  </a:tcPr>
                </a:tc>
              </a:tr>
            </a:tbl>
          </a:graphicData>
        </a:graphic>
      </p:graphicFrame>
      <p:sp>
        <p:nvSpPr>
          <p:cNvPr id="3" name="5-Point Star 2"/>
          <p:cNvSpPr/>
          <p:nvPr/>
        </p:nvSpPr>
        <p:spPr>
          <a:xfrm>
            <a:off x="2166482" y="5144922"/>
            <a:ext cx="326301" cy="28665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10726204" y="5133540"/>
            <a:ext cx="326301" cy="28665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400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1612670" y="2340102"/>
            <a:ext cx="8347306" cy="3374136"/>
          </a:xfrm>
        </p:spPr>
        <p:txBody>
          <a:bodyPr>
            <a:normAutofit/>
          </a:bodyPr>
          <a:lstStyle/>
          <a:p>
            <a:r>
              <a:rPr lang="en-US" sz="2000" dirty="0" smtClean="0">
                <a:solidFill>
                  <a:schemeClr val="bg2">
                    <a:lumMod val="50000"/>
                  </a:schemeClr>
                </a:solidFill>
              </a:rPr>
              <a:t>Show distribution of histograms of LST images color coded to depict early and late summer LST</a:t>
            </a:r>
          </a:p>
          <a:p>
            <a:endParaRPr lang="en-US" sz="2000" dirty="0">
              <a:solidFill>
                <a:schemeClr val="bg2">
                  <a:lumMod val="50000"/>
                </a:schemeClr>
              </a:solidFill>
            </a:endParaRPr>
          </a:p>
          <a:p>
            <a:r>
              <a:rPr lang="en-US" sz="2000" dirty="0" smtClean="0">
                <a:solidFill>
                  <a:schemeClr val="bg2">
                    <a:lumMod val="50000"/>
                  </a:schemeClr>
                </a:solidFill>
              </a:rPr>
              <a:t>Show Top 10 percent hottest </a:t>
            </a:r>
          </a:p>
          <a:p>
            <a:endParaRPr lang="en-US" sz="2000" dirty="0">
              <a:solidFill>
                <a:schemeClr val="bg2">
                  <a:lumMod val="50000"/>
                </a:schemeClr>
              </a:solidFill>
            </a:endParaRPr>
          </a:p>
          <a:p>
            <a:r>
              <a:rPr lang="en-US" sz="2000" dirty="0" smtClean="0">
                <a:solidFill>
                  <a:schemeClr val="bg2">
                    <a:lumMod val="50000"/>
                  </a:schemeClr>
                </a:solidFill>
              </a:rPr>
              <a:t>Some shit</a:t>
            </a:r>
          </a:p>
        </p:txBody>
      </p:sp>
      <p:sp>
        <p:nvSpPr>
          <p:cNvPr id="5" name="Text Placeholder 2"/>
          <p:cNvSpPr txBox="1">
            <a:spLocks/>
          </p:cNvSpPr>
          <p:nvPr/>
        </p:nvSpPr>
        <p:spPr>
          <a:xfrm>
            <a:off x="642851" y="488199"/>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93953192"/>
              </p:ext>
            </p:extLst>
          </p:nvPr>
        </p:nvGraphicFramePr>
        <p:xfrm>
          <a:off x="1139856" y="1498642"/>
          <a:ext cx="9478286" cy="4865904"/>
        </p:xfrm>
        <a:graphic>
          <a:graphicData uri="http://schemas.openxmlformats.org/drawingml/2006/table">
            <a:tbl>
              <a:tblPr>
                <a:tableStyleId>{21E4AEA4-8DFA-4A89-87EB-49C32662AFE0}</a:tableStyleId>
              </a:tblPr>
              <a:tblGrid>
                <a:gridCol w="1255030"/>
                <a:gridCol w="4458166"/>
                <a:gridCol w="1255030"/>
                <a:gridCol w="1255030"/>
                <a:gridCol w="1255030"/>
              </a:tblGrid>
              <a:tr h="304119">
                <a:tc>
                  <a:txBody>
                    <a:bodyPr/>
                    <a:lstStyle/>
                    <a:p>
                      <a:pPr algn="ctr" fontAlgn="b"/>
                      <a:r>
                        <a:rPr lang="en-US" sz="800" b="0" i="0" u="none" strike="noStrike" dirty="0" smtClean="0">
                          <a:solidFill>
                            <a:srgbClr val="000000"/>
                          </a:solidFill>
                          <a:effectLst/>
                          <a:latin typeface="Calibri" panose="020F0502020204030204" pitchFamily="34" charset="0"/>
                        </a:rPr>
                        <a:t>Stop</a:t>
                      </a:r>
                      <a:r>
                        <a:rPr lang="en-US" sz="800" b="0" i="0" u="none" strike="noStrike" baseline="0" dirty="0" smtClean="0">
                          <a:solidFill>
                            <a:srgbClr val="000000"/>
                          </a:solidFill>
                          <a:effectLst/>
                          <a:latin typeface="Calibri" panose="020F0502020204030204" pitchFamily="34" charset="0"/>
                        </a:rPr>
                        <a:t> ID</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b="0" i="0" u="none" strike="noStrike" dirty="0" smtClean="0">
                          <a:solidFill>
                            <a:srgbClr val="000000"/>
                          </a:solidFill>
                          <a:effectLst/>
                          <a:latin typeface="Calibri" panose="020F0502020204030204" pitchFamily="34" charset="0"/>
                        </a:rPr>
                        <a:t>Address</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b="0" i="0" u="none" strike="noStrike" dirty="0" smtClean="0">
                          <a:solidFill>
                            <a:srgbClr val="000000"/>
                          </a:solidFill>
                          <a:effectLst/>
                          <a:latin typeface="Calibri" panose="020F0502020204030204" pitchFamily="34" charset="0"/>
                        </a:rPr>
                        <a:t>Boards</a:t>
                      </a:r>
                      <a:r>
                        <a:rPr lang="en-US" sz="800" b="0" i="0" u="none" strike="noStrike" baseline="0" dirty="0" smtClean="0">
                          <a:solidFill>
                            <a:srgbClr val="000000"/>
                          </a:solidFill>
                          <a:effectLst/>
                          <a:latin typeface="Calibri" panose="020F0502020204030204" pitchFamily="34" charset="0"/>
                        </a:rPr>
                        <a:t> per Day</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b="0" i="0" u="none" strike="noStrike" dirty="0" smtClean="0">
                          <a:solidFill>
                            <a:srgbClr val="000000"/>
                          </a:solidFill>
                          <a:effectLst/>
                          <a:latin typeface="Calibri" panose="020F0502020204030204" pitchFamily="34" charset="0"/>
                        </a:rPr>
                        <a:t>Average Temperature (°F)</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b="0" i="0" u="none" strike="noStrike" dirty="0" smtClean="0">
                          <a:solidFill>
                            <a:srgbClr val="000000"/>
                          </a:solidFill>
                          <a:effectLst/>
                          <a:latin typeface="Calibri" panose="020F0502020204030204" pitchFamily="34" charset="0"/>
                        </a:rPr>
                        <a:t>Percent in the Top 33 Hottest</a:t>
                      </a:r>
                      <a:r>
                        <a:rPr lang="en-US" sz="800" b="0" i="0" u="none" strike="noStrike" baseline="0" dirty="0" smtClean="0">
                          <a:solidFill>
                            <a:srgbClr val="000000"/>
                          </a:solidFill>
                          <a:effectLst/>
                          <a:latin typeface="Calibri" panose="020F0502020204030204" pitchFamily="34" charset="0"/>
                        </a:rPr>
                        <a:t> Stops</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dirty="0">
                          <a:effectLst/>
                        </a:rPr>
                        <a:t>130</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EB BROADWAY RD FS 20TH ST</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14</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smtClean="0">
                          <a:effectLst/>
                        </a:rPr>
                        <a:t>133.6</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78.4</a:t>
                      </a:r>
                      <a:endParaRPr lang="en-US" sz="1100" b="1"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4907</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SB 35TH AVE FS ELWOOD ST</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1</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smtClean="0">
                          <a:effectLst/>
                        </a:rPr>
                        <a:t>133.4</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78.4</a:t>
                      </a:r>
                      <a:endParaRPr lang="en-US" sz="1100" b="1"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4846</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SB 15TH AVE FS SHERMAN ST</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133.0</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73.0</a:t>
                      </a:r>
                      <a:endParaRPr lang="en-US" sz="800" b="0" i="0" u="none" strike="noStrike">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221</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EB BUCKEYE RD FS 14TH ST</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132.9</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64.9</a:t>
                      </a:r>
                      <a:endParaRPr lang="en-US" sz="800" b="0" i="0" u="none" strike="noStrike">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4995</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SB 7TH ST FS WIER AVE</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132.6</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66.2</a:t>
                      </a:r>
                      <a:endParaRPr lang="en-US" sz="800" b="0" i="0" u="none" strike="noStrike">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2366</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it-IT" sz="800" u="none" strike="noStrike">
                          <a:effectLst/>
                        </a:rPr>
                        <a:t>NB 43RD AVE FS INDIANOLA AVE</a:t>
                      </a:r>
                      <a:endParaRPr lang="it-IT"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10</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132.5</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52.7</a:t>
                      </a:r>
                      <a:endParaRPr lang="en-US" sz="800" b="0" i="0" u="none" strike="noStrike">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2689</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fr-FR" sz="800" u="none" strike="noStrike">
                          <a:effectLst/>
                        </a:rPr>
                        <a:t>NB 83RD AVE FS PALM LA</a:t>
                      </a:r>
                      <a:endParaRPr lang="fr-FR"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3</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132.3</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59.5</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2329</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43RD AVE FS EARLL DR</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132.3</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55.4</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4845</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SB 15TH AVE FS BUCKEYE RD</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132.2</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66.2</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2230</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35TH AVE FS CLARENDON AVE</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132.1</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48.6</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3249</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59TH AVE FS SHERMAN ST</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132.1</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43.2</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1825</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83RD AVE FS GLENROSA AVE</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132.0</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47.3</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8142</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29TH AVE FS PINNACLE PEAK RD</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131.9</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58.1</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2988</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NB METRO PKY E NS CHERYL DR</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smtClean="0">
                          <a:effectLst/>
                        </a:rPr>
                        <a:t>131.9</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56.8</a:t>
                      </a:r>
                      <a:endParaRPr lang="en-US" sz="800" b="0" i="0" u="none" strike="noStrike" dirty="0">
                        <a:solidFill>
                          <a:srgbClr val="000000"/>
                        </a:solidFill>
                        <a:effectLst/>
                        <a:latin typeface="Calibri" panose="020F0502020204030204" pitchFamily="34" charset="0"/>
                      </a:endParaRPr>
                    </a:p>
                  </a:txBody>
                  <a:tcPr marL="5365" marR="5365" marT="5365" marB="0" anchor="ctr"/>
                </a:tc>
              </a:tr>
              <a:tr h="304119">
                <a:tc>
                  <a:txBody>
                    <a:bodyPr/>
                    <a:lstStyle/>
                    <a:p>
                      <a:pPr algn="ctr" fontAlgn="b"/>
                      <a:r>
                        <a:rPr lang="en-US" sz="800" u="none" strike="noStrike">
                          <a:effectLst/>
                        </a:rPr>
                        <a:t>4895</a:t>
                      </a:r>
                      <a:endParaRPr lang="en-US" sz="800" b="0" i="0" u="none" strike="noStrike">
                        <a:solidFill>
                          <a:srgbClr val="000000"/>
                        </a:solidFill>
                        <a:effectLst/>
                        <a:latin typeface="Calibri" panose="020F0502020204030204" pitchFamily="34" charset="0"/>
                      </a:endParaRPr>
                    </a:p>
                  </a:txBody>
                  <a:tcPr marL="5365" marR="5365" marT="5365" marB="0" anchor="ctr"/>
                </a:tc>
                <a:tc>
                  <a:txBody>
                    <a:bodyPr/>
                    <a:lstStyle/>
                    <a:p>
                      <a:pPr algn="ctr" fontAlgn="b"/>
                      <a:r>
                        <a:rPr lang="en-US" sz="800" u="none" strike="noStrike" dirty="0">
                          <a:effectLst/>
                        </a:rPr>
                        <a:t>SB 24TH ST FS WIER AVE</a:t>
                      </a:r>
                      <a:endParaRPr lang="en-US" sz="800" b="0"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13</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smtClean="0">
                          <a:effectLst/>
                        </a:rPr>
                        <a:t>131.9</a:t>
                      </a:r>
                      <a:endParaRPr lang="en-US" sz="1100" b="1" i="0" u="none" strike="noStrike" dirty="0">
                        <a:solidFill>
                          <a:srgbClr val="000000"/>
                        </a:solidFill>
                        <a:effectLst/>
                        <a:latin typeface="Calibri" panose="020F0502020204030204" pitchFamily="34" charset="0"/>
                      </a:endParaRPr>
                    </a:p>
                  </a:txBody>
                  <a:tcPr marL="5365" marR="5365" marT="5365" marB="0" anchor="ctr"/>
                </a:tc>
                <a:tc>
                  <a:txBody>
                    <a:bodyPr/>
                    <a:lstStyle/>
                    <a:p>
                      <a:pPr algn="ctr" fontAlgn="b"/>
                      <a:r>
                        <a:rPr lang="en-US" sz="1100" b="1" u="none" strike="noStrike" dirty="0">
                          <a:effectLst/>
                        </a:rPr>
                        <a:t>51.4</a:t>
                      </a:r>
                      <a:endParaRPr lang="en-US" sz="1100" b="1" i="0" u="none" strike="noStrike" dirty="0">
                        <a:solidFill>
                          <a:srgbClr val="000000"/>
                        </a:solidFill>
                        <a:effectLst/>
                        <a:latin typeface="Calibri" panose="020F0502020204030204" pitchFamily="34" charset="0"/>
                      </a:endParaRPr>
                    </a:p>
                  </a:txBody>
                  <a:tcPr marL="5365" marR="5365" marT="5365" marB="0" anchor="ctr"/>
                </a:tc>
              </a:tr>
            </a:tbl>
          </a:graphicData>
        </a:graphic>
      </p:graphicFrame>
    </p:spTree>
    <p:extLst>
      <p:ext uri="{BB962C8B-B14F-4D97-AF65-F5344CB8AC3E}">
        <p14:creationId xmlns:p14="http://schemas.microsoft.com/office/powerpoint/2010/main" val="3824123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4480</TotalTime>
  <Words>1425</Words>
  <Application>Microsoft Office PowerPoint</Application>
  <PresentationFormat>Widescreen</PresentationFormat>
  <Paragraphs>195</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212</cp:revision>
  <dcterms:created xsi:type="dcterms:W3CDTF">2015-05-18T13:26:09Z</dcterms:created>
  <dcterms:modified xsi:type="dcterms:W3CDTF">2017-03-30T20:58:45Z</dcterms:modified>
</cp:coreProperties>
</file>