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5" r:id="rId2"/>
    <p:sldId id="335" r:id="rId3"/>
    <p:sldId id="336" r:id="rId4"/>
    <p:sldId id="337" r:id="rId5"/>
    <p:sldId id="312" r:id="rId6"/>
    <p:sldId id="287" r:id="rId7"/>
    <p:sldId id="288" r:id="rId8"/>
    <p:sldId id="289" r:id="rId9"/>
    <p:sldId id="313" r:id="rId10"/>
    <p:sldId id="327" r:id="rId11"/>
    <p:sldId id="305" r:id="rId12"/>
    <p:sldId id="306" r:id="rId13"/>
    <p:sldId id="307" r:id="rId14"/>
    <p:sldId id="308" r:id="rId15"/>
    <p:sldId id="310" r:id="rId16"/>
    <p:sldId id="309" r:id="rId17"/>
    <p:sldId id="315" r:id="rId18"/>
    <p:sldId id="328" r:id="rId19"/>
    <p:sldId id="329" r:id="rId20"/>
    <p:sldId id="330" r:id="rId21"/>
    <p:sldId id="318" r:id="rId22"/>
    <p:sldId id="333" r:id="rId23"/>
    <p:sldId id="332" r:id="rId24"/>
    <p:sldId id="297" r:id="rId25"/>
    <p:sldId id="302" r:id="rId26"/>
    <p:sldId id="319" r:id="rId27"/>
    <p:sldId id="338" r:id="rId28"/>
    <p:sldId id="339" r:id="rId29"/>
    <p:sldId id="340" r:id="rId30"/>
    <p:sldId id="341" r:id="rId31"/>
    <p:sldId id="342" r:id="rId32"/>
    <p:sldId id="34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18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lik, Emily A. (ARC-SGE)[SCIENCE SYSTEMS AND APPLICATIONS, INC]" initials="KEA(SAAI" lastIdx="13" clrIdx="0">
    <p:extLst/>
  </p:cmAuthor>
  <p:cmAuthor id="2" name="anguyen7"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4912" autoAdjust="0"/>
  </p:normalViewPr>
  <p:slideViewPr>
    <p:cSldViewPr snapToGrid="0">
      <p:cViewPr varScale="1">
        <p:scale>
          <a:sx n="92" d="100"/>
          <a:sy n="92" d="100"/>
        </p:scale>
        <p:origin x="1296" y="78"/>
      </p:cViewPr>
      <p:guideLst>
        <p:guide orient="horz" pos="2160"/>
        <p:guide pos="2880"/>
        <p:guide orient="horz" pos="2184"/>
      </p:guideLst>
    </p:cSldViewPr>
  </p:slideViewPr>
  <p:notesTextViewPr>
    <p:cViewPr>
      <p:scale>
        <a:sx n="3" d="2"/>
        <a:sy n="3" d="2"/>
      </p:scale>
      <p:origin x="0" y="-72"/>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65758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We decided that to qualify as one of our study fires, the fire must have burned at an elevation greater than 1500 m. To mask out the lower fires we used a DEM which was constructed using elevation data from the Shuttle Radar Topography Mission.</a:t>
            </a:r>
          </a:p>
          <a:p>
            <a:pPr lvl="2" rtl="0" fontAlgn="base"/>
            <a:r>
              <a:rPr lang="en-US" sz="1200" b="0" i="0" u="none" strike="noStrike" kern="1200" dirty="0" smtClean="0">
                <a:solidFill>
                  <a:schemeClr val="tx1"/>
                </a:solidFill>
                <a:effectLst/>
                <a:latin typeface="+mn-lt"/>
                <a:ea typeface="+mn-ea"/>
                <a:cs typeface="+mn-cs"/>
              </a:rPr>
              <a:t>Once we had narrowed down our list of potential fires we acquired Forest Service Region 5 burn severity data. This data came with information about burn severity patches within the fire itself. The decision was made to assign a single label of low, moderate, or high severity for each fire based on patch size. From this new list, our nine fires were chosen.</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774294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We began processing our imagery by using </a:t>
            </a:r>
            <a:r>
              <a:rPr lang="en-US" sz="1200" b="0" i="0" u="none" strike="noStrike" kern="1200" dirty="0" err="1" smtClean="0">
                <a:solidFill>
                  <a:schemeClr val="tx1"/>
                </a:solidFill>
                <a:effectLst/>
                <a:latin typeface="+mn-lt"/>
                <a:ea typeface="+mn-ea"/>
                <a:cs typeface="+mn-cs"/>
              </a:rPr>
              <a:t>Fmask</a:t>
            </a:r>
            <a:r>
              <a:rPr lang="en-US" sz="1200" b="0" i="0" u="none" strike="noStrike" kern="1200" dirty="0" smtClean="0">
                <a:solidFill>
                  <a:schemeClr val="tx1"/>
                </a:solidFill>
                <a:effectLst/>
                <a:latin typeface="+mn-lt"/>
                <a:ea typeface="+mn-ea"/>
                <a:cs typeface="+mn-cs"/>
              </a:rPr>
              <a:t>, a software for classifying </a:t>
            </a:r>
            <a:r>
              <a:rPr lang="en-US" sz="1200" b="0" i="0" u="none" strike="noStrike" kern="1200" dirty="0" err="1" smtClean="0">
                <a:solidFill>
                  <a:schemeClr val="tx1"/>
                </a:solidFill>
                <a:effectLst/>
                <a:latin typeface="+mn-lt"/>
                <a:ea typeface="+mn-ea"/>
                <a:cs typeface="+mn-cs"/>
              </a:rPr>
              <a:t>landcover</a:t>
            </a:r>
            <a:r>
              <a:rPr lang="en-US" sz="1200" b="0" i="0" u="none" strike="noStrike" kern="1200" dirty="0" smtClean="0">
                <a:solidFill>
                  <a:schemeClr val="tx1"/>
                </a:solidFill>
                <a:effectLst/>
                <a:latin typeface="+mn-lt"/>
                <a:ea typeface="+mn-ea"/>
                <a:cs typeface="+mn-cs"/>
              </a:rPr>
              <a:t> in </a:t>
            </a:r>
            <a:r>
              <a:rPr lang="en-US" sz="1200" b="0" i="0" u="none" strike="noStrike" kern="1200" dirty="0" err="1" smtClean="0">
                <a:solidFill>
                  <a:schemeClr val="tx1"/>
                </a:solidFill>
                <a:effectLst/>
                <a:latin typeface="+mn-lt"/>
                <a:ea typeface="+mn-ea"/>
                <a:cs typeface="+mn-cs"/>
              </a:rPr>
              <a:t>landsat</a:t>
            </a:r>
            <a:r>
              <a:rPr lang="en-US" sz="1200" b="0" i="0" u="none" strike="noStrike" kern="1200" dirty="0" smtClean="0">
                <a:solidFill>
                  <a:schemeClr val="tx1"/>
                </a:solidFill>
                <a:effectLst/>
                <a:latin typeface="+mn-lt"/>
                <a:ea typeface="+mn-ea"/>
                <a:cs typeface="+mn-cs"/>
              </a:rPr>
              <a:t> scenes. Shown here is an </a:t>
            </a:r>
            <a:r>
              <a:rPr lang="en-US" sz="1200" b="0" i="0" u="none" strike="noStrike" kern="1200" dirty="0" err="1" smtClean="0">
                <a:solidFill>
                  <a:schemeClr val="tx1"/>
                </a:solidFill>
                <a:effectLst/>
                <a:latin typeface="+mn-lt"/>
                <a:ea typeface="+mn-ea"/>
                <a:cs typeface="+mn-cs"/>
              </a:rPr>
              <a:t>Fmask</a:t>
            </a:r>
            <a:r>
              <a:rPr lang="en-US" sz="1200" b="0" i="0" u="none" strike="noStrike" kern="1200" dirty="0" smtClean="0">
                <a:solidFill>
                  <a:schemeClr val="tx1"/>
                </a:solidFill>
                <a:effectLst/>
                <a:latin typeface="+mn-lt"/>
                <a:ea typeface="+mn-ea"/>
                <a:cs typeface="+mn-cs"/>
              </a:rPr>
              <a:t> image over a Landsat 5 scene from February 25, 1985. These </a:t>
            </a:r>
            <a:r>
              <a:rPr lang="en-US" sz="1200" b="0" i="0" u="none" strike="noStrike" kern="1200" dirty="0" err="1" smtClean="0">
                <a:solidFill>
                  <a:schemeClr val="tx1"/>
                </a:solidFill>
                <a:effectLst/>
                <a:latin typeface="+mn-lt"/>
                <a:ea typeface="+mn-ea"/>
                <a:cs typeface="+mn-cs"/>
              </a:rPr>
              <a:t>Fmask</a:t>
            </a:r>
            <a:r>
              <a:rPr lang="en-US" sz="1200" b="0" i="0" u="none" strike="noStrike" kern="1200" dirty="0" smtClean="0">
                <a:solidFill>
                  <a:schemeClr val="tx1"/>
                </a:solidFill>
                <a:effectLst/>
                <a:latin typeface="+mn-lt"/>
                <a:ea typeface="+mn-ea"/>
                <a:cs typeface="+mn-cs"/>
              </a:rPr>
              <a:t> images were used to mask out things like clouds in our image that would throw off our results later and to create a time series of proportional </a:t>
            </a:r>
            <a:r>
              <a:rPr lang="en-US" sz="1200" b="0" i="0" u="none" strike="noStrike" kern="1200" dirty="0" err="1" smtClean="0">
                <a:solidFill>
                  <a:schemeClr val="tx1"/>
                </a:solidFill>
                <a:effectLst/>
                <a:latin typeface="+mn-lt"/>
                <a:ea typeface="+mn-ea"/>
                <a:cs typeface="+mn-cs"/>
              </a:rPr>
              <a:t>snowcover</a:t>
            </a:r>
            <a:r>
              <a:rPr lang="en-US" sz="1200" b="0" i="0" u="none" strike="noStrike" kern="1200" dirty="0" smtClean="0">
                <a:solidFill>
                  <a:schemeClr val="tx1"/>
                </a:solidFill>
                <a:effectLst/>
                <a:latin typeface="+mn-lt"/>
                <a:ea typeface="+mn-ea"/>
                <a:cs typeface="+mn-cs"/>
              </a:rPr>
              <a:t> within the burned areas. You can see in the image that the white is classified as snow, while the grey is cloud or cloud shadow.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524622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We used our imagery to calculate Normalized Difference Snow Index. NDSI utilizes the green and Shortwave Infrared bands</a:t>
            </a:r>
          </a:p>
          <a:p>
            <a:pPr lvl="2" rtl="0" fontAlgn="base"/>
            <a:r>
              <a:rPr lang="en-US" sz="1200" b="0" i="0" u="none" strike="noStrike" kern="1200" dirty="0" smtClean="0">
                <a:solidFill>
                  <a:schemeClr val="tx1"/>
                </a:solidFill>
                <a:effectLst/>
                <a:latin typeface="+mn-lt"/>
                <a:ea typeface="+mn-ea"/>
                <a:cs typeface="+mn-cs"/>
              </a:rPr>
              <a:t>Shown here is an NDSI image over the site of the </a:t>
            </a:r>
            <a:r>
              <a:rPr lang="en-US" sz="1200" b="0" i="0" u="none" strike="noStrike" kern="1200" dirty="0" err="1" smtClean="0">
                <a:solidFill>
                  <a:schemeClr val="tx1"/>
                </a:solidFill>
                <a:effectLst/>
                <a:latin typeface="+mn-lt"/>
                <a:ea typeface="+mn-ea"/>
                <a:cs typeface="+mn-cs"/>
              </a:rPr>
              <a:t>Manter</a:t>
            </a:r>
            <a:r>
              <a:rPr lang="en-US" sz="1200" b="0" i="0" u="none" strike="noStrike" kern="1200" dirty="0" smtClean="0">
                <a:solidFill>
                  <a:schemeClr val="tx1"/>
                </a:solidFill>
                <a:effectLst/>
                <a:latin typeface="+mn-lt"/>
                <a:ea typeface="+mn-ea"/>
                <a:cs typeface="+mn-cs"/>
              </a:rPr>
              <a:t> fire, before it burned. The red is showing areas with a greater NDSI value. This was done to every image, from every sensor, from 1984 to 2015, more than 3600 images.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590759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is an example from the Basin Characterization Model. From the BCM we used Snow Water Equivalent data. All the SWE came in mm/month over our entire study period.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91169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To analyze how snow water equivalent changes after a fire we established a relationship between NDSI and the BCM snow water equivalent data for all of our images </a:t>
            </a:r>
            <a:r>
              <a:rPr lang="en-US" sz="1200" b="0" i="0" u="none" strike="noStrike" kern="1200" dirty="0" err="1" smtClean="0">
                <a:solidFill>
                  <a:schemeClr val="tx1"/>
                </a:solidFill>
                <a:effectLst/>
                <a:latin typeface="+mn-lt"/>
                <a:ea typeface="+mn-ea"/>
                <a:cs typeface="+mn-cs"/>
              </a:rPr>
              <a:t>prefire</a:t>
            </a:r>
            <a:r>
              <a:rPr lang="en-US" sz="1200" b="0" i="0" u="none" strike="noStrike" kern="1200" dirty="0" smtClean="0">
                <a:solidFill>
                  <a:schemeClr val="tx1"/>
                </a:solidFill>
                <a:effectLst/>
                <a:latin typeface="+mn-lt"/>
                <a:ea typeface="+mn-ea"/>
                <a:cs typeface="+mn-cs"/>
              </a:rPr>
              <a:t>. Once we had established that those two were closely related we used our NDSI values to predict how SWE changes post fire.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899056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To summarize, we created the DEM for our elevation mask, chose the fires shown here on the left, processed the </a:t>
            </a:r>
            <a:r>
              <a:rPr lang="en-US" sz="1200" b="0" i="0" u="none" strike="noStrike" kern="1200" dirty="0" err="1" smtClean="0">
                <a:solidFill>
                  <a:schemeClr val="tx1"/>
                </a:solidFill>
                <a:effectLst/>
                <a:latin typeface="+mn-lt"/>
                <a:ea typeface="+mn-ea"/>
                <a:cs typeface="+mn-cs"/>
              </a:rPr>
              <a:t>fmasks</a:t>
            </a:r>
            <a:r>
              <a:rPr lang="en-US" sz="1200" b="0" i="0" u="none" strike="noStrike" kern="1200" dirty="0" smtClean="0">
                <a:solidFill>
                  <a:schemeClr val="tx1"/>
                </a:solidFill>
                <a:effectLst/>
                <a:latin typeface="+mn-lt"/>
                <a:ea typeface="+mn-ea"/>
                <a:cs typeface="+mn-cs"/>
              </a:rPr>
              <a:t> to derive proportional </a:t>
            </a:r>
            <a:r>
              <a:rPr lang="en-US" sz="1200" b="0" i="0" u="none" strike="noStrike" kern="1200" dirty="0" err="1" smtClean="0">
                <a:solidFill>
                  <a:schemeClr val="tx1"/>
                </a:solidFill>
                <a:effectLst/>
                <a:latin typeface="+mn-lt"/>
                <a:ea typeface="+mn-ea"/>
                <a:cs typeface="+mn-cs"/>
              </a:rPr>
              <a:t>snowcover</a:t>
            </a:r>
            <a:r>
              <a:rPr lang="en-US" sz="1200" b="0" i="0" u="none" strike="noStrike" kern="1200" dirty="0" smtClean="0">
                <a:solidFill>
                  <a:schemeClr val="tx1"/>
                </a:solidFill>
                <a:effectLst/>
                <a:latin typeface="+mn-lt"/>
                <a:ea typeface="+mn-ea"/>
                <a:cs typeface="+mn-cs"/>
              </a:rPr>
              <a:t>, calculated the NDSI and analyzed BCM variables. Once all of this data was acquired and processed we began to conduct trend analyses on the data at the nine different fire sites, pre and post burn.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335888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507818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The results for our project became very interesting once we established the connection between pre-fire NDSI and BCM modeled snow water equivalent Nolan previously mentioned,</a:t>
            </a:r>
          </a:p>
          <a:p>
            <a:pPr rtl="0" fontAlgn="base"/>
            <a:r>
              <a:rPr lang="en-US" sz="1200" b="0" i="0" u="none" strike="noStrike" kern="1200" dirty="0" smtClean="0">
                <a:solidFill>
                  <a:schemeClr val="tx1"/>
                </a:solidFill>
                <a:effectLst/>
                <a:latin typeface="+mn-lt"/>
                <a:ea typeface="+mn-ea"/>
                <a:cs typeface="+mn-cs"/>
              </a:rPr>
              <a:t>Point and explain graph</a:t>
            </a:r>
          </a:p>
          <a:p>
            <a:pPr lvl="1" rtl="0" fontAlgn="base"/>
            <a:r>
              <a:rPr lang="en-US" sz="1200" b="0" i="0" u="none" strike="noStrike" kern="1200" dirty="0" smtClean="0">
                <a:solidFill>
                  <a:schemeClr val="tx1"/>
                </a:solidFill>
                <a:effectLst/>
                <a:latin typeface="+mn-lt"/>
                <a:ea typeface="+mn-ea"/>
                <a:cs typeface="+mn-cs"/>
              </a:rPr>
              <a:t>This graph depicts that relationship which allows us to measure snow water equivalent in absence of reliable post fire modeled BCM SWE data.</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1733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When we examined the fires individually using T-tests to compare April monthly average NDSI values pre and post fire, no significant change was present,</a:t>
            </a:r>
          </a:p>
          <a:p>
            <a:pPr lvl="1" rtl="0" fontAlgn="base"/>
            <a:r>
              <a:rPr lang="en-US" sz="1200" b="0" i="0" u="none" strike="noStrike" kern="1200" dirty="0" smtClean="0">
                <a:solidFill>
                  <a:schemeClr val="tx1"/>
                </a:solidFill>
                <a:effectLst/>
                <a:latin typeface="+mn-lt"/>
                <a:ea typeface="+mn-ea"/>
                <a:cs typeface="+mn-cs"/>
              </a:rPr>
              <a:t>it was only when data from all fires within each severity class were combined that a significant change was observed.</a:t>
            </a:r>
          </a:p>
          <a:p>
            <a:pPr lvl="1" rtl="0" fontAlgn="base"/>
            <a:r>
              <a:rPr lang="en-US" sz="1200" b="0" i="0" u="none" strike="noStrike" kern="1200" dirty="0" smtClean="0">
                <a:solidFill>
                  <a:schemeClr val="tx1"/>
                </a:solidFill>
                <a:effectLst/>
                <a:latin typeface="+mn-lt"/>
                <a:ea typeface="+mn-ea"/>
                <a:cs typeface="+mn-cs"/>
              </a:rPr>
              <a:t>EXPLAIN GRAPHS</a:t>
            </a:r>
          </a:p>
          <a:p>
            <a:pPr rtl="0" fontAlgn="base"/>
            <a:r>
              <a:rPr lang="en-US" sz="1200" b="0" i="0" u="none" strike="noStrike" kern="1200" dirty="0" smtClean="0">
                <a:solidFill>
                  <a:schemeClr val="tx1"/>
                </a:solidFill>
                <a:effectLst/>
                <a:latin typeface="+mn-lt"/>
                <a:ea typeface="+mn-ea"/>
                <a:cs typeface="+mn-cs"/>
              </a:rPr>
              <a:t>As you can see in these graphs, low severity fires were the only class that showed a significant decrease of NDSI.</a:t>
            </a:r>
          </a:p>
          <a:p>
            <a:pPr rtl="0" fontAlgn="base"/>
            <a:r>
              <a:rPr lang="en-US" sz="1200" b="0" i="0" u="none" strike="noStrike" kern="1200" dirty="0" smtClean="0">
                <a:solidFill>
                  <a:schemeClr val="tx1"/>
                </a:solidFill>
                <a:effectLst/>
                <a:latin typeface="+mn-lt"/>
                <a:ea typeface="+mn-ea"/>
                <a:cs typeface="+mn-cs"/>
              </a:rPr>
              <a:t>Moderate and High severity fires surprisingly showed little to no change post fire and in most cases presented insignificant increasing trends,</a:t>
            </a:r>
          </a:p>
          <a:p>
            <a:pPr lvl="1" rtl="0" fontAlgn="base"/>
            <a:r>
              <a:rPr lang="en-US" sz="1200" b="0" i="0" u="none" strike="noStrike" kern="1200" dirty="0" smtClean="0">
                <a:solidFill>
                  <a:schemeClr val="tx1"/>
                </a:solidFill>
                <a:effectLst/>
                <a:latin typeface="+mn-lt"/>
                <a:ea typeface="+mn-ea"/>
                <a:cs typeface="+mn-cs"/>
              </a:rPr>
              <a:t>likely due to higher NDSI values in the absence of canopy cover</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19219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Upon examination of pre and post fire Fractional snow cover, trends of decreasing values post fire were evident among several individual fires (list fires), however, when all fires amongst severity classes were combined results were similar to the analysis of NDSI.</a:t>
            </a:r>
          </a:p>
          <a:p>
            <a:pPr lvl="1" rtl="0" fontAlgn="base"/>
            <a:r>
              <a:rPr lang="en-US" sz="1200" b="0" i="0" u="none" strike="noStrike" kern="1200" dirty="0" smtClean="0">
                <a:solidFill>
                  <a:schemeClr val="tx1"/>
                </a:solidFill>
                <a:effectLst/>
                <a:latin typeface="+mn-lt"/>
                <a:ea typeface="+mn-ea"/>
                <a:cs typeface="+mn-cs"/>
              </a:rPr>
              <a:t>An interesting note: All fires possessed low fractional snow cover values in the winters of 2006 and 2007, indicative of recorded low measurements for those extreme drought years</a:t>
            </a:r>
          </a:p>
          <a:p>
            <a:pPr lvl="1" rtl="0" fontAlgn="base"/>
            <a:r>
              <a:rPr lang="en-US" sz="1200" b="0" i="0" u="none" strike="noStrike" kern="1200" dirty="0" smtClean="0">
                <a:solidFill>
                  <a:schemeClr val="tx1"/>
                </a:solidFill>
                <a:effectLst/>
                <a:latin typeface="+mn-lt"/>
                <a:ea typeface="+mn-ea"/>
                <a:cs typeface="+mn-cs"/>
              </a:rPr>
              <a:t>POINT AND EXPLAIN GRAPHS</a:t>
            </a:r>
          </a:p>
          <a:p>
            <a:pPr rtl="0" fontAlgn="base"/>
            <a:r>
              <a:rPr lang="en-US" sz="1200" b="0" i="0" u="none" strike="noStrike" kern="1200" dirty="0" smtClean="0">
                <a:solidFill>
                  <a:schemeClr val="tx1"/>
                </a:solidFill>
                <a:effectLst/>
                <a:latin typeface="+mn-lt"/>
                <a:ea typeface="+mn-ea"/>
                <a:cs typeface="+mn-cs"/>
              </a:rPr>
              <a:t>Overall analysis shows that snowpack is not significantly affected by wildfire and changes little through severity type</a:t>
            </a:r>
          </a:p>
          <a:p>
            <a:pPr rtl="0" fontAlgn="base"/>
            <a:r>
              <a:rPr lang="en-US" sz="1200" b="0" i="0" u="none" strike="noStrike" kern="1200" dirty="0" smtClean="0">
                <a:solidFill>
                  <a:schemeClr val="tx1"/>
                </a:solidFill>
                <a:effectLst/>
                <a:latin typeface="+mn-lt"/>
                <a:ea typeface="+mn-ea"/>
                <a:cs typeface="+mn-cs"/>
              </a:rPr>
              <a:t>Our results suggest that only low severity wildfire significantly affects future snow-water equivalent.</a:t>
            </a:r>
          </a:p>
          <a:p>
            <a:pPr rtl="0" fontAlgn="base"/>
            <a:r>
              <a:rPr lang="en-US" sz="1200" b="0" i="0" u="none" strike="noStrike" kern="1200" dirty="0" smtClean="0">
                <a:solidFill>
                  <a:schemeClr val="tx1"/>
                </a:solidFill>
                <a:effectLst/>
                <a:latin typeface="+mn-lt"/>
                <a:ea typeface="+mn-ea"/>
                <a:cs typeface="+mn-cs"/>
              </a:rPr>
              <a:t>Other factors such as canopy cover, climate, vegetation and soil types, could influence the detected change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8914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The Sierra Nevada provides California with a variety of valuable ecosystem services, including carbon sequestration and wildlife habitat. Snowpack is of special importance, providing water storage, filtration and purification.</a:t>
            </a:r>
          </a:p>
          <a:p>
            <a:r>
              <a:rPr lang="en-US" b="0" dirty="0" smtClean="0">
                <a:effectLst/>
              </a:rPr>
              <a:t/>
            </a:r>
            <a:br>
              <a:rPr lang="en-US" b="0" dirty="0" smtClean="0">
                <a:effectLst/>
              </a:rPr>
            </a:br>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Precipitation in the form of snowpack accumulates in the Sierra Nevada and melts during the summer months, recharging watersheds relied upon by major metropolitan areas such as SF and LA.</a:t>
            </a:r>
          </a:p>
          <a:p>
            <a:r>
              <a:rPr lang="en-US" b="0" dirty="0" smtClean="0">
                <a:effectLst/>
              </a:rPr>
              <a:t/>
            </a:r>
            <a:br>
              <a:rPr lang="en-US" b="0" dirty="0" smtClean="0">
                <a:effectLst/>
              </a:rPr>
            </a:br>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However, snowpack in the Sierra has dropped drastically. These changes are caused in part by climate change and management practices. The image on the right shows projected increases in temp for California, with more severe increases in red. Changes like these are causing concern for long term water security. Currently, there is little quantitative data relating wildfire severity effects on snowpack.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41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13058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Remote sensing techniques alongside applications in GIS are tools that can help aid forest managers in understanding the effects of wildfire severity on snowpack and snow water equivalent within the SN</a:t>
            </a:r>
          </a:p>
          <a:p>
            <a:pPr lvl="2" rtl="0" fontAlgn="base"/>
            <a:r>
              <a:rPr lang="en-US" sz="1200" b="0" i="0" u="none" strike="noStrike" kern="1200" dirty="0" smtClean="0">
                <a:solidFill>
                  <a:schemeClr val="tx1"/>
                </a:solidFill>
                <a:effectLst/>
                <a:latin typeface="+mn-lt"/>
                <a:ea typeface="+mn-ea"/>
                <a:cs typeface="+mn-cs"/>
              </a:rPr>
              <a:t>finding accurate SWE data is necessary in order to assess the impact of wildfire severity</a:t>
            </a:r>
          </a:p>
          <a:p>
            <a:pPr lvl="2" rtl="0" fontAlgn="base"/>
            <a:r>
              <a:rPr lang="en-US" sz="1200" b="0" i="0" u="none" strike="noStrike" kern="1200" dirty="0" smtClean="0">
                <a:solidFill>
                  <a:schemeClr val="tx1"/>
                </a:solidFill>
                <a:effectLst/>
                <a:latin typeface="+mn-lt"/>
                <a:ea typeface="+mn-ea"/>
                <a:cs typeface="+mn-cs"/>
              </a:rPr>
              <a:t>BCM may not provide the best data when trying to assess the impacts of disturbance events, such as wildfire, on modeled variables, such as snowmelt</a:t>
            </a:r>
          </a:p>
          <a:p>
            <a:pPr lvl="2" rtl="0" fontAlgn="base"/>
            <a:r>
              <a:rPr lang="en-US" sz="1200" b="0" i="0" u="none" strike="noStrike" kern="1200" dirty="0" smtClean="0">
                <a:solidFill>
                  <a:schemeClr val="tx1"/>
                </a:solidFill>
                <a:effectLst/>
                <a:latin typeface="+mn-lt"/>
                <a:ea typeface="+mn-ea"/>
                <a:cs typeface="+mn-cs"/>
              </a:rPr>
              <a:t>It is also important to keep in mind that spectral indices are prone to confounding. as a result, efforts should be made to reduce this error. </a:t>
            </a:r>
          </a:p>
          <a:p>
            <a:pPr lvl="2" rtl="0" fontAlgn="base"/>
            <a:r>
              <a:rPr lang="en-US" sz="1200" b="0" i="0" u="none" strike="noStrike" kern="1200" dirty="0" smtClean="0">
                <a:solidFill>
                  <a:schemeClr val="tx1"/>
                </a:solidFill>
                <a:effectLst/>
                <a:latin typeface="+mn-lt"/>
                <a:ea typeface="+mn-ea"/>
                <a:cs typeface="+mn-cs"/>
              </a:rPr>
              <a:t>All in all, more research needs to be done before a threshold wildfire severity can be determined as detrimental to water resources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390564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Remote sensing techniques alongside applications in GIS are tools that can help aid forest managers in understanding the effects of wildfire severity on snowpack and snow water equivalent within the SN</a:t>
            </a:r>
          </a:p>
          <a:p>
            <a:pPr lvl="2" rtl="0" fontAlgn="base"/>
            <a:r>
              <a:rPr lang="en-US" sz="1200" b="0" i="0" u="none" strike="noStrike" kern="1200" dirty="0" smtClean="0">
                <a:solidFill>
                  <a:schemeClr val="tx1"/>
                </a:solidFill>
                <a:effectLst/>
                <a:latin typeface="+mn-lt"/>
                <a:ea typeface="+mn-ea"/>
                <a:cs typeface="+mn-cs"/>
              </a:rPr>
              <a:t>finding accurate SWE data is necessary in order to assess the impact of wildfire severity</a:t>
            </a:r>
          </a:p>
          <a:p>
            <a:pPr lvl="2" rtl="0" fontAlgn="base"/>
            <a:r>
              <a:rPr lang="en-US" sz="1200" b="0" i="0" u="none" strike="noStrike" kern="1200" dirty="0" smtClean="0">
                <a:solidFill>
                  <a:schemeClr val="tx1"/>
                </a:solidFill>
                <a:effectLst/>
                <a:latin typeface="+mn-lt"/>
                <a:ea typeface="+mn-ea"/>
                <a:cs typeface="+mn-cs"/>
              </a:rPr>
              <a:t>BCM may not provide the best data when trying to assess the impacts of disturbance events, such as wildfire, on modeled variables, such as snowmelt</a:t>
            </a:r>
          </a:p>
          <a:p>
            <a:pPr lvl="2" rtl="0" fontAlgn="base"/>
            <a:r>
              <a:rPr lang="en-US" sz="1200" b="0" i="0" u="none" strike="noStrike" kern="1200" dirty="0" smtClean="0">
                <a:solidFill>
                  <a:schemeClr val="tx1"/>
                </a:solidFill>
                <a:effectLst/>
                <a:latin typeface="+mn-lt"/>
                <a:ea typeface="+mn-ea"/>
                <a:cs typeface="+mn-cs"/>
              </a:rPr>
              <a:t>It is also important to keep in mind that spectral indices are prone to confounding. as a result, efforts should be made to reduce this error. </a:t>
            </a:r>
          </a:p>
          <a:p>
            <a:pPr lvl="2" rtl="0" fontAlgn="base"/>
            <a:r>
              <a:rPr lang="en-US" sz="1200" b="0" i="0" u="none" strike="noStrike" kern="1200" dirty="0" smtClean="0">
                <a:solidFill>
                  <a:schemeClr val="tx1"/>
                </a:solidFill>
                <a:effectLst/>
                <a:latin typeface="+mn-lt"/>
                <a:ea typeface="+mn-ea"/>
                <a:cs typeface="+mn-cs"/>
              </a:rPr>
              <a:t>All in all, more research needs to be done before a threshold wildfire severity can be determined as detrimental to water resources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3183565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In the future, further work should be done to parse out the effects of the climate such as extremely wet or dry years. </a:t>
            </a:r>
          </a:p>
          <a:p>
            <a:pPr lvl="2" rtl="0" fontAlgn="base"/>
            <a:r>
              <a:rPr lang="en-US" sz="1200" b="0" i="0" u="none" strike="noStrike" kern="1200" dirty="0" smtClean="0">
                <a:solidFill>
                  <a:schemeClr val="tx1"/>
                </a:solidFill>
                <a:effectLst/>
                <a:latin typeface="+mn-lt"/>
                <a:ea typeface="+mn-ea"/>
                <a:cs typeface="+mn-cs"/>
              </a:rPr>
              <a:t>alongside this</a:t>
            </a:r>
          </a:p>
          <a:p>
            <a:pPr lvl="2" rtl="0" fontAlgn="base"/>
            <a:r>
              <a:rPr lang="en-US" sz="1200" b="0" i="0" u="none" strike="noStrike" kern="1200" dirty="0" smtClean="0">
                <a:solidFill>
                  <a:schemeClr val="tx1"/>
                </a:solidFill>
                <a:effectLst/>
                <a:latin typeface="+mn-lt"/>
                <a:ea typeface="+mn-ea"/>
                <a:cs typeface="+mn-cs"/>
              </a:rPr>
              <a:t>Our first objective to map snow cover between 1984-2015 in the Sierra Nevada was achieved. However, further work needs to be done in order to quantify this rate of observed decrease  </a:t>
            </a:r>
          </a:p>
          <a:p>
            <a:pPr lvl="2" rtl="0" fontAlgn="base"/>
            <a:r>
              <a:rPr lang="en-US" sz="1200" b="0" i="0" u="none" strike="noStrike" kern="1200" dirty="0" smtClean="0">
                <a:solidFill>
                  <a:schemeClr val="tx1"/>
                </a:solidFill>
                <a:effectLst/>
                <a:latin typeface="+mn-lt"/>
                <a:ea typeface="+mn-ea"/>
                <a:cs typeface="+mn-cs"/>
              </a:rPr>
              <a:t>Also, a wildfire burn severity classification based on individual burn patch size within each severity class should be used, not just burn severity data.</a:t>
            </a:r>
          </a:p>
          <a:p>
            <a:pPr lvl="2" rtl="0" fontAlgn="base"/>
            <a:r>
              <a:rPr lang="en-US" sz="1200" b="0" i="0" u="none" strike="noStrike" kern="1200" dirty="0" smtClean="0">
                <a:solidFill>
                  <a:schemeClr val="tx1"/>
                </a:solidFill>
                <a:effectLst/>
                <a:latin typeface="+mn-lt"/>
                <a:ea typeface="+mn-ea"/>
                <a:cs typeface="+mn-cs"/>
              </a:rPr>
              <a:t>lastly, in situ snow water equivalent data should be collected for better results and validation of modeled datasets.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06621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We would like to acknowledge our science advisors, Dr. Marc Meyer of the USFS, and Dr. Juan Torres-Perez of the Bay Area Environmental Research Institute as well as the general Ames DEVELOP management. </a:t>
            </a:r>
          </a:p>
          <a:p>
            <a:pPr lvl="2" rtl="0" fontAlgn="base"/>
            <a:r>
              <a:rPr lang="en-US" sz="1200" b="0" i="0" u="none" strike="noStrike" kern="1200" smtClean="0">
                <a:solidFill>
                  <a:schemeClr val="tx1"/>
                </a:solidFill>
                <a:effectLst/>
                <a:latin typeface="+mn-lt"/>
                <a:ea typeface="+mn-ea"/>
                <a:cs typeface="+mn-cs"/>
              </a:rPr>
              <a:t>We would now like to welcome the Navajo Nation Climate Team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739739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 be edited with additional</a:t>
            </a:r>
            <a:r>
              <a:rPr lang="en-US" baseline="0" dirty="0" smtClean="0"/>
              <a:t> text and different imagery</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315576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 be edited with additional</a:t>
            </a:r>
            <a:r>
              <a:rPr lang="en-US" baseline="0" dirty="0" smtClean="0"/>
              <a:t> text and different imagery</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983453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 be edited with additional</a:t>
            </a:r>
            <a:r>
              <a:rPr lang="en-US" baseline="0" dirty="0" smtClean="0"/>
              <a:t> text and different imagery</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4260135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 be edited with additional</a:t>
            </a:r>
            <a:r>
              <a:rPr lang="en-US" baseline="0" dirty="0" smtClean="0"/>
              <a:t> text and different imagery</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1319528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 be edited with additional</a:t>
            </a:r>
            <a:r>
              <a:rPr lang="en-US" baseline="0" dirty="0" smtClean="0"/>
              <a:t> text and different imagery</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154352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It’s important to understand that forests of the Sierra Nevada adapted to low and moderate severity fire as a present and integral part of the ecosystem, and rely on the inclusion of this process to remain healthy.</a:t>
            </a:r>
          </a:p>
          <a:p>
            <a:r>
              <a:rPr lang="en-US" b="0" dirty="0" smtClean="0">
                <a:effectLst/>
              </a:rPr>
              <a:t/>
            </a:r>
            <a:br>
              <a:rPr lang="en-US" b="0" dirty="0" smtClean="0">
                <a:effectLst/>
              </a:rPr>
            </a:br>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However, federal fire policy was enacted in 1905 that aimed to put out every fire in American forests. </a:t>
            </a:r>
            <a:r>
              <a:rPr lang="en-US" sz="1200" b="1" i="0" u="none" strike="noStrike" kern="1200" dirty="0" smtClean="0">
                <a:solidFill>
                  <a:schemeClr val="tx1"/>
                </a:solidFill>
                <a:effectLst/>
                <a:latin typeface="+mn-lt"/>
                <a:ea typeface="+mn-ea"/>
                <a:cs typeface="+mn-cs"/>
              </a:rPr>
              <a:t>The policy allowed fuels to build up and forests to become more dense</a:t>
            </a:r>
            <a:r>
              <a:rPr lang="en-US" sz="1200" b="0" i="0" u="none" strike="noStrike" kern="1200" dirty="0" smtClean="0">
                <a:solidFill>
                  <a:schemeClr val="tx1"/>
                </a:solidFill>
                <a:effectLst/>
                <a:latin typeface="+mn-lt"/>
                <a:ea typeface="+mn-ea"/>
                <a:cs typeface="+mn-cs"/>
              </a:rPr>
              <a:t>, which </a:t>
            </a:r>
            <a:r>
              <a:rPr lang="en-US" sz="1200" b="1" i="0" u="none" strike="noStrike" kern="1200" dirty="0" smtClean="0">
                <a:solidFill>
                  <a:schemeClr val="tx1"/>
                </a:solidFill>
                <a:effectLst/>
                <a:latin typeface="+mn-lt"/>
                <a:ea typeface="+mn-ea"/>
                <a:cs typeface="+mn-cs"/>
              </a:rPr>
              <a:t>has led to an increase in wildfire frequency and severity in forests in the </a:t>
            </a:r>
            <a:r>
              <a:rPr lang="en-US" sz="1200" b="1" i="0" u="none" strike="noStrike" kern="1200" dirty="0" err="1" smtClean="0">
                <a:solidFill>
                  <a:schemeClr val="tx1"/>
                </a:solidFill>
                <a:effectLst/>
                <a:latin typeface="+mn-lt"/>
                <a:ea typeface="+mn-ea"/>
                <a:cs typeface="+mn-cs"/>
              </a:rPr>
              <a:t>american</a:t>
            </a:r>
            <a:r>
              <a:rPr lang="en-US" sz="1200" b="1" i="0" u="none" strike="noStrike" kern="1200" dirty="0" smtClean="0">
                <a:solidFill>
                  <a:schemeClr val="tx1"/>
                </a:solidFill>
                <a:effectLst/>
                <a:latin typeface="+mn-lt"/>
                <a:ea typeface="+mn-ea"/>
                <a:cs typeface="+mn-cs"/>
              </a:rPr>
              <a:t> west. </a:t>
            </a:r>
            <a:r>
              <a:rPr lang="en-US" sz="1200" b="0" i="0" u="none" strike="noStrike" kern="1200" dirty="0" smtClean="0">
                <a:solidFill>
                  <a:schemeClr val="tx1"/>
                </a:solidFill>
                <a:effectLst/>
                <a:latin typeface="+mn-lt"/>
                <a:ea typeface="+mn-ea"/>
                <a:cs typeface="+mn-cs"/>
              </a:rPr>
              <a:t> High severity fires, which were historically very rare, have been becoming more and more common. The graph on the right shows how wildfire frequency has been increasing since the 1950’s. </a:t>
            </a:r>
          </a:p>
          <a:p>
            <a:r>
              <a:rPr lang="en-US" b="0" dirty="0" smtClean="0">
                <a:effectLst/>
              </a:rPr>
              <a:t/>
            </a:r>
            <a:br>
              <a:rPr lang="en-US" b="0" dirty="0" smtClean="0">
                <a:effectLst/>
              </a:rPr>
            </a:br>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These high-severity wildfires are extremely problematic as they negatively impact the quality and structure of soil, aquatic ecosystems, and stand structure. In addition, </a:t>
            </a:r>
            <a:r>
              <a:rPr lang="en-US" sz="1200" b="1" i="0" u="none" strike="noStrike" kern="1200" dirty="0" smtClean="0">
                <a:solidFill>
                  <a:schemeClr val="tx1"/>
                </a:solidFill>
                <a:effectLst/>
                <a:latin typeface="+mn-lt"/>
                <a:ea typeface="+mn-ea"/>
                <a:cs typeface="+mn-cs"/>
              </a:rPr>
              <a:t>high-severity fires have the potential to affect snowpack by changing canopy cover and surface albedo, among other factors.</a:t>
            </a: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52957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 be edited with additional</a:t>
            </a:r>
            <a:r>
              <a:rPr lang="en-US" baseline="0" dirty="0" smtClean="0"/>
              <a:t> text and different imagery</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171193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2" rtl="0" fontAlgn="base"/>
            <a:r>
              <a:rPr lang="en-US" sz="1200" b="0" i="0" u="none" strike="noStrike" kern="1200" dirty="0" smtClean="0">
                <a:solidFill>
                  <a:schemeClr val="tx1"/>
                </a:solidFill>
                <a:effectLst/>
                <a:latin typeface="+mn-lt"/>
                <a:ea typeface="+mn-ea"/>
                <a:cs typeface="+mn-cs"/>
              </a:rPr>
              <a:t>The need for this research was brought on by several community concerns.</a:t>
            </a:r>
          </a:p>
          <a:p>
            <a:pPr lvl="3" rtl="0" fontAlgn="base"/>
            <a:r>
              <a:rPr lang="en-US" sz="1200" b="0" i="0" u="none" strike="noStrike" kern="1200" dirty="0" smtClean="0">
                <a:solidFill>
                  <a:schemeClr val="tx1"/>
                </a:solidFill>
                <a:effectLst/>
                <a:latin typeface="+mn-lt"/>
                <a:ea typeface="+mn-ea"/>
                <a:cs typeface="+mn-cs"/>
              </a:rPr>
              <a:t>Sierra Nevada provides drinking water to a large part of California, including the Bay Area and the Los Angeles area.</a:t>
            </a:r>
          </a:p>
          <a:p>
            <a:pPr lvl="3" rtl="0" fontAlgn="base"/>
            <a:r>
              <a:rPr lang="en-US" sz="1200" b="0" i="0" u="none" strike="noStrike" kern="1200" dirty="0" smtClean="0">
                <a:solidFill>
                  <a:schemeClr val="tx1"/>
                </a:solidFill>
                <a:effectLst/>
                <a:latin typeface="+mn-lt"/>
                <a:ea typeface="+mn-ea"/>
                <a:cs typeface="+mn-cs"/>
              </a:rPr>
              <a:t>There’s an ongoing increase in wildfire severity and frequency in the </a:t>
            </a:r>
            <a:r>
              <a:rPr lang="en-US" sz="1200" b="0" i="0" u="none" strike="noStrike" kern="1200" dirty="0" err="1" smtClean="0">
                <a:solidFill>
                  <a:schemeClr val="tx1"/>
                </a:solidFill>
                <a:effectLst/>
                <a:latin typeface="+mn-lt"/>
                <a:ea typeface="+mn-ea"/>
                <a:cs typeface="+mn-cs"/>
              </a:rPr>
              <a:t>american</a:t>
            </a:r>
            <a:r>
              <a:rPr lang="en-US" sz="1200" b="0" i="0" u="none" strike="noStrike" kern="1200" dirty="0" smtClean="0">
                <a:solidFill>
                  <a:schemeClr val="tx1"/>
                </a:solidFill>
                <a:effectLst/>
                <a:latin typeface="+mn-lt"/>
                <a:ea typeface="+mn-ea"/>
                <a:cs typeface="+mn-cs"/>
              </a:rPr>
              <a:t> west, including the SN.</a:t>
            </a:r>
          </a:p>
          <a:p>
            <a:pPr lvl="3" rtl="0" fontAlgn="base"/>
            <a:r>
              <a:rPr lang="en-US" sz="1200" b="0" i="0" u="none" strike="noStrike" kern="1200" dirty="0" smtClean="0">
                <a:solidFill>
                  <a:schemeClr val="tx1"/>
                </a:solidFill>
                <a:effectLst/>
                <a:latin typeface="+mn-lt"/>
                <a:ea typeface="+mn-ea"/>
                <a:cs typeface="+mn-cs"/>
              </a:rPr>
              <a:t>Management policies are beginning to take natural fire regimes more into consideration, but still work to suppress most fires.</a:t>
            </a:r>
          </a:p>
          <a:p>
            <a:pPr lvl="3" rtl="0" fontAlgn="base"/>
            <a:r>
              <a:rPr lang="en-US" sz="1200" b="0" i="0" u="none" strike="noStrike" kern="1200" dirty="0" smtClean="0">
                <a:solidFill>
                  <a:schemeClr val="tx1"/>
                </a:solidFill>
                <a:effectLst/>
                <a:latin typeface="+mn-lt"/>
                <a:ea typeface="+mn-ea"/>
                <a:cs typeface="+mn-cs"/>
              </a:rPr>
              <a:t>Now Sean’s going to describe our study area and the fires we selected.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80646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7449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As you can see in the green area of the map, the study area for our</a:t>
            </a:r>
          </a:p>
          <a:p>
            <a:pPr marL="171450" indent="-171450">
              <a:buFontTx/>
              <a:buChar char="-"/>
            </a:pPr>
            <a:endParaRPr lang="en-US" baseline="0" dirty="0" smtClean="0"/>
          </a:p>
          <a:p>
            <a:pPr marL="171450" indent="-171450">
              <a:buFontTx/>
              <a:buChar char="-"/>
            </a:pPr>
            <a:r>
              <a:rPr lang="en-US" baseline="0" dirty="0" smtClean="0"/>
              <a:t>project was the Sierra Nevada mountain range within California</a:t>
            </a:r>
          </a:p>
          <a:p>
            <a:pPr marL="171450" indent="-171450">
              <a:buFontTx/>
              <a:buChar char="-"/>
            </a:pPr>
            <a:endParaRPr lang="en-US" baseline="0" dirty="0" smtClean="0"/>
          </a:p>
          <a:p>
            <a:pPr marL="171450" indent="-171450">
              <a:buFontTx/>
              <a:buChar char="-"/>
            </a:pPr>
            <a:r>
              <a:rPr lang="en-US" baseline="0" dirty="0" smtClean="0"/>
              <a:t>■ We refined our study area to nine wildfires of low, moderate and high </a:t>
            </a:r>
          </a:p>
          <a:p>
            <a:pPr marL="171450" indent="-171450">
              <a:buFontTx/>
              <a:buChar char="-"/>
            </a:pPr>
            <a:endParaRPr lang="en-US" baseline="0" dirty="0" smtClean="0"/>
          </a:p>
          <a:p>
            <a:pPr marL="171450" indent="-171450">
              <a:buFontTx/>
              <a:buChar char="-"/>
            </a:pPr>
            <a:r>
              <a:rPr lang="en-US" baseline="0" dirty="0" smtClean="0"/>
              <a:t>vegetation burn severity</a:t>
            </a:r>
          </a:p>
          <a:p>
            <a:pPr marL="171450" indent="-171450">
              <a:buFontTx/>
              <a:buChar char="-"/>
            </a:pPr>
            <a:endParaRPr lang="en-US" baseline="0" dirty="0" smtClean="0"/>
          </a:p>
          <a:p>
            <a:pPr marL="171450" indent="-171450">
              <a:buFontTx/>
              <a:buChar char="-"/>
            </a:pPr>
            <a:r>
              <a:rPr lang="en-US" baseline="0" dirty="0" smtClean="0"/>
              <a:t>● And 3 low severity wildfires the Castle in 1995, the </a:t>
            </a:r>
            <a:r>
              <a:rPr lang="en-US" baseline="0" dirty="0" err="1" smtClean="0"/>
              <a:t>Wapama</a:t>
            </a:r>
            <a:r>
              <a:rPr lang="en-US" baseline="0" dirty="0" smtClean="0"/>
              <a:t> in </a:t>
            </a:r>
          </a:p>
          <a:p>
            <a:pPr marL="171450" indent="-171450">
              <a:buFontTx/>
              <a:buChar char="-"/>
            </a:pPr>
            <a:endParaRPr lang="en-US" baseline="0" dirty="0" smtClean="0"/>
          </a:p>
          <a:p>
            <a:pPr marL="171450" indent="-171450">
              <a:buFontTx/>
              <a:buChar char="-"/>
            </a:pPr>
            <a:r>
              <a:rPr lang="en-US" baseline="0" dirty="0" smtClean="0"/>
              <a:t>● 2 moderate severity wildfires; the 2004 </a:t>
            </a:r>
            <a:r>
              <a:rPr lang="en-US" baseline="0" dirty="0" err="1" smtClean="0"/>
              <a:t>Hetchy</a:t>
            </a:r>
            <a:r>
              <a:rPr lang="en-US" baseline="0" dirty="0" smtClean="0"/>
              <a:t> and the 2009 </a:t>
            </a:r>
          </a:p>
          <a:p>
            <a:pPr marL="171450" indent="-171450">
              <a:buFontTx/>
              <a:buChar char="-"/>
            </a:pPr>
            <a:endParaRPr lang="en-US" baseline="0" dirty="0" smtClean="0"/>
          </a:p>
          <a:p>
            <a:pPr marL="171450" indent="-171450">
              <a:buFontTx/>
              <a:buChar char="-"/>
            </a:pPr>
            <a:r>
              <a:rPr lang="en-US" baseline="0" dirty="0" smtClean="0"/>
              <a:t>● 4 high severity wildfires. The Arch Rock in 1990, the </a:t>
            </a:r>
            <a:r>
              <a:rPr lang="en-US" baseline="0" dirty="0" err="1" smtClean="0"/>
              <a:t>Manter</a:t>
            </a:r>
            <a:r>
              <a:rPr lang="en-US" baseline="0" dirty="0" smtClean="0"/>
              <a:t> and </a:t>
            </a:r>
          </a:p>
          <a:p>
            <a:pPr marL="171450" indent="-171450">
              <a:buFontTx/>
              <a:buChar char="-"/>
            </a:pPr>
            <a:endParaRPr lang="en-US" baseline="0" dirty="0" smtClean="0"/>
          </a:p>
          <a:p>
            <a:pPr marL="171450" indent="-171450">
              <a:buFontTx/>
              <a:buChar char="-"/>
            </a:pPr>
            <a:r>
              <a:rPr lang="en-US" baseline="0" dirty="0" smtClean="0"/>
              <a:t>2005, and the 2009 Fairfield.</a:t>
            </a:r>
          </a:p>
          <a:p>
            <a:pPr marL="171450" indent="-171450">
              <a:buFontTx/>
              <a:buChar char="-"/>
            </a:pPr>
            <a:endParaRPr lang="en-US" baseline="0" dirty="0" smtClean="0"/>
          </a:p>
          <a:p>
            <a:pPr marL="171450" indent="-171450">
              <a:buFontTx/>
              <a:buChar char="-"/>
            </a:pPr>
            <a:r>
              <a:rPr lang="en-US" baseline="0" dirty="0" smtClean="0"/>
              <a:t>Wildcat</a:t>
            </a:r>
          </a:p>
          <a:p>
            <a:pPr marL="171450" indent="-171450">
              <a:buFontTx/>
              <a:buChar char="-"/>
            </a:pPr>
            <a:endParaRPr lang="en-US" baseline="0" dirty="0" smtClean="0"/>
          </a:p>
          <a:p>
            <a:pPr marL="171450" indent="-171450">
              <a:buFontTx/>
              <a:buChar char="-"/>
            </a:pPr>
            <a:r>
              <a:rPr lang="en-US" baseline="0" dirty="0" err="1" smtClean="0"/>
              <a:t>Storrie</a:t>
            </a:r>
            <a:r>
              <a:rPr lang="en-US" baseline="0" dirty="0" smtClean="0"/>
              <a:t> in 2000, and the Grouse in 2007.</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7066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our study area selected, we focused our research objectives to the</a:t>
            </a:r>
          </a:p>
          <a:p>
            <a:endParaRPr lang="en-US" dirty="0" smtClean="0"/>
          </a:p>
          <a:p>
            <a:r>
              <a:rPr lang="en-US" dirty="0" smtClean="0"/>
              <a:t>following.</a:t>
            </a:r>
          </a:p>
          <a:p>
            <a:endParaRPr lang="en-US" dirty="0" smtClean="0"/>
          </a:p>
          <a:p>
            <a:r>
              <a:rPr lang="en-US" dirty="0" smtClean="0"/>
              <a:t>(1) Map snow-cover for each fire from 1984 – 2015 using the Normalized </a:t>
            </a:r>
          </a:p>
          <a:p>
            <a:endParaRPr lang="en-US" dirty="0" smtClean="0"/>
          </a:p>
          <a:p>
            <a:r>
              <a:rPr lang="en-US" dirty="0" smtClean="0"/>
              <a:t>Snow Difference Index or NDSI</a:t>
            </a:r>
          </a:p>
          <a:p>
            <a:endParaRPr lang="en-US" dirty="0" smtClean="0"/>
          </a:p>
          <a:p>
            <a:r>
              <a:rPr lang="en-US" dirty="0" smtClean="0"/>
              <a:t>(2) Correlate model estimates of Snow Water Equivalent to our NDSI</a:t>
            </a:r>
          </a:p>
          <a:p>
            <a:endParaRPr lang="en-US" dirty="0" smtClean="0"/>
          </a:p>
          <a:p>
            <a:r>
              <a:rPr lang="en-US" dirty="0" smtClean="0"/>
              <a:t>(3) Compare trends in snow-cover and snow water </a:t>
            </a:r>
            <a:r>
              <a:rPr lang="en-US" dirty="0" err="1" smtClean="0"/>
              <a:t>equilvalent</a:t>
            </a:r>
            <a:r>
              <a:rPr lang="en-US" dirty="0" smtClean="0"/>
              <a:t> using </a:t>
            </a:r>
          </a:p>
          <a:p>
            <a:endParaRPr lang="en-US" dirty="0" smtClean="0"/>
          </a:p>
          <a:p>
            <a:r>
              <a:rPr lang="en-US" dirty="0" smtClean="0"/>
              <a:t>NDSI and fractional snow cover pre and post fire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578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used for our study was collected via NASA Earth Observing</a:t>
            </a:r>
          </a:p>
          <a:p>
            <a:endParaRPr lang="en-US" dirty="0" smtClean="0"/>
          </a:p>
          <a:p>
            <a:r>
              <a:rPr lang="en-US" dirty="0" smtClean="0"/>
              <a:t>Systems Landsat 4, 5 and 8; along with NASA’s Shuttle Radar </a:t>
            </a:r>
          </a:p>
          <a:p>
            <a:endParaRPr lang="en-US" dirty="0" smtClean="0"/>
          </a:p>
          <a:p>
            <a:r>
              <a:rPr lang="en-US" dirty="0" smtClean="0"/>
              <a:t>Topography Mission for elevation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889151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44479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4.png"/><Relationship Id="rId3" Type="http://schemas.openxmlformats.org/officeDocument/2006/relationships/image" Target="../media/image37.png"/><Relationship Id="rId21" Type="http://schemas.openxmlformats.org/officeDocument/2006/relationships/image" Target="../media/image57.pn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3.png"/><Relationship Id="rId2" Type="http://schemas.openxmlformats.org/officeDocument/2006/relationships/notesSlide" Target="../notesSlides/notesSlide15.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G"/><Relationship Id="rId15" Type="http://schemas.openxmlformats.org/officeDocument/2006/relationships/image" Target="../media/image30.jpeg"/><Relationship Id="rId10" Type="http://schemas.openxmlformats.org/officeDocument/2006/relationships/image" Target="../media/image47.jpeg"/><Relationship Id="rId19"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5725" y="1492370"/>
            <a:ext cx="8763000" cy="1365130"/>
          </a:xfrm>
        </p:spPr>
        <p:txBody>
          <a:bodyPr>
            <a:normAutofit fontScale="70000" lnSpcReduction="20000"/>
          </a:bodyPr>
          <a:lstStyle/>
          <a:p>
            <a:pPr lvl="0">
              <a:buSzPct val="25000"/>
            </a:pPr>
            <a:r>
              <a:rPr lang="en-US" dirty="0" smtClean="0"/>
              <a:t>Sierra Nevada Water Resources</a:t>
            </a:r>
          </a:p>
        </p:txBody>
      </p:sp>
      <p:sp>
        <p:nvSpPr>
          <p:cNvPr id="3" name="Text Placeholder 2"/>
          <p:cNvSpPr>
            <a:spLocks noGrp="1"/>
          </p:cNvSpPr>
          <p:nvPr>
            <p:ph type="body" sz="quarter" idx="11"/>
          </p:nvPr>
        </p:nvSpPr>
        <p:spPr>
          <a:xfrm>
            <a:off x="85724" y="5368066"/>
            <a:ext cx="8637361" cy="1328009"/>
          </a:xfrm>
        </p:spPr>
        <p:txBody>
          <a:bodyPr>
            <a:normAutofit/>
          </a:bodyPr>
          <a:lstStyle/>
          <a:p>
            <a:r>
              <a:rPr lang="en-US" sz="2000" dirty="0"/>
              <a:t>Sean Cunningham </a:t>
            </a:r>
            <a:r>
              <a:rPr lang="en-US" sz="2000" dirty="0" smtClean="0"/>
              <a:t>(Project Lead)	 Nolan Cate     </a:t>
            </a:r>
          </a:p>
          <a:p>
            <a:r>
              <a:rPr lang="en-US" sz="2000" dirty="0" smtClean="0"/>
              <a:t>Justin </a:t>
            </a:r>
            <a:r>
              <a:rPr lang="en-US" sz="2000" dirty="0" err="1" smtClean="0"/>
              <a:t>Anzelc</a:t>
            </a:r>
            <a:r>
              <a:rPr lang="en-US" sz="2000" dirty="0" smtClean="0"/>
              <a:t>      </a:t>
            </a:r>
            <a:r>
              <a:rPr lang="en-US" sz="2000" dirty="0"/>
              <a:t>Vishal </a:t>
            </a:r>
            <a:r>
              <a:rPr lang="en-US" sz="2000" dirty="0" smtClean="0"/>
              <a:t>Arya       Clayton </a:t>
            </a:r>
            <a:r>
              <a:rPr lang="en-US" sz="2000" dirty="0" err="1"/>
              <a:t>Sodergren</a:t>
            </a:r>
            <a:r>
              <a:rPr lang="en-US" sz="2000" dirty="0"/>
              <a:t> </a:t>
            </a:r>
            <a:r>
              <a:rPr lang="en-US" sz="2000" dirty="0" smtClean="0"/>
              <a:t>         </a:t>
            </a:r>
            <a:endParaRPr lang="en-US" sz="2000" dirty="0"/>
          </a:p>
          <a:p>
            <a:r>
              <a:rPr lang="en-US" sz="2000" dirty="0" smtClean="0"/>
              <a:t>  </a:t>
            </a:r>
          </a:p>
          <a:p>
            <a:endParaRPr lang="en-US" dirty="0"/>
          </a:p>
        </p:txBody>
      </p:sp>
      <p:sp>
        <p:nvSpPr>
          <p:cNvPr id="4" name="Text Placeholder 1"/>
          <p:cNvSpPr>
            <a:spLocks noGrp="1"/>
          </p:cNvSpPr>
          <p:nvPr>
            <p:ph type="body" sz="quarter" idx="10"/>
          </p:nvPr>
        </p:nvSpPr>
        <p:spPr>
          <a:xfrm>
            <a:off x="85724" y="3289852"/>
            <a:ext cx="8709771" cy="1037220"/>
          </a:xfrm>
        </p:spPr>
        <p:txBody>
          <a:bodyPr>
            <a:noAutofit/>
          </a:bodyPr>
          <a:lstStyle/>
          <a:p>
            <a:pPr lvl="0">
              <a:lnSpc>
                <a:spcPct val="110000"/>
              </a:lnSpc>
              <a:buSzPct val="25000"/>
            </a:pPr>
            <a:r>
              <a:rPr lang="en-US" sz="2800" b="0" dirty="0">
                <a:solidFill>
                  <a:schemeClr val="bg2">
                    <a:lumMod val="65000"/>
                  </a:schemeClr>
                </a:solidFill>
              </a:rPr>
              <a:t>Quantifying the Effects of Wildfire Severity on Snow Water Equivalent in the Sierra Nevada</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8791" y="260134"/>
            <a:ext cx="3566160" cy="531495"/>
          </a:xfrm>
        </p:spPr>
        <p:txBody>
          <a:bodyPr>
            <a:normAutofit fontScale="92500" lnSpcReduction="20000"/>
          </a:bodyPr>
          <a:lstStyle/>
          <a:p>
            <a:r>
              <a:rPr lang="en-US" dirty="0"/>
              <a:t>Methodology</a:t>
            </a:r>
          </a:p>
        </p:txBody>
      </p:sp>
      <p:cxnSp>
        <p:nvCxnSpPr>
          <p:cNvPr id="4099" name="Straight Connector 4098"/>
          <p:cNvCxnSpPr>
            <a:stCxn id="1033" idx="2"/>
          </p:cNvCxnSpPr>
          <p:nvPr/>
        </p:nvCxnSpPr>
        <p:spPr>
          <a:xfrm>
            <a:off x="8310259" y="11181115"/>
            <a:ext cx="2" cy="4656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110" name="Group 4109"/>
          <p:cNvGrpSpPr/>
          <p:nvPr/>
        </p:nvGrpSpPr>
        <p:grpSpPr>
          <a:xfrm>
            <a:off x="288791" y="791704"/>
            <a:ext cx="8986647" cy="11600050"/>
            <a:chOff x="76201" y="-4922044"/>
            <a:chExt cx="8727263" cy="11600050"/>
          </a:xfrm>
        </p:grpSpPr>
        <p:sp>
          <p:nvSpPr>
            <p:cNvPr id="35" name="TextBox 34"/>
            <p:cNvSpPr txBox="1"/>
            <p:nvPr/>
          </p:nvSpPr>
          <p:spPr>
            <a:xfrm>
              <a:off x="337737" y="-4922044"/>
              <a:ext cx="1906641" cy="369332"/>
            </a:xfrm>
            <a:prstGeom prst="rect">
              <a:avLst/>
            </a:prstGeom>
            <a:noFill/>
          </p:spPr>
          <p:txBody>
            <a:bodyPr wrap="square" rtlCol="0">
              <a:spAutoFit/>
            </a:bodyPr>
            <a:lstStyle/>
            <a:p>
              <a:r>
                <a:rPr lang="en-US" b="1" dirty="0" smtClean="0">
                  <a:solidFill>
                    <a:srgbClr val="767171"/>
                  </a:solidFill>
                </a:rPr>
                <a:t>Initial Data</a:t>
              </a:r>
              <a:endParaRPr lang="en-US" b="1" dirty="0">
                <a:solidFill>
                  <a:srgbClr val="767171"/>
                </a:solidFill>
              </a:endParaRPr>
            </a:p>
          </p:txBody>
        </p:sp>
        <p:sp>
          <p:nvSpPr>
            <p:cNvPr id="36" name="TextBox 35"/>
            <p:cNvSpPr txBox="1"/>
            <p:nvPr/>
          </p:nvSpPr>
          <p:spPr>
            <a:xfrm>
              <a:off x="2186771" y="-4919614"/>
              <a:ext cx="2250705" cy="369332"/>
            </a:xfrm>
            <a:prstGeom prst="rect">
              <a:avLst/>
            </a:prstGeom>
            <a:noFill/>
          </p:spPr>
          <p:txBody>
            <a:bodyPr wrap="square" rtlCol="0">
              <a:spAutoFit/>
            </a:bodyPr>
            <a:lstStyle/>
            <a:p>
              <a:r>
                <a:rPr lang="en-US" b="1" dirty="0" smtClean="0">
                  <a:solidFill>
                    <a:srgbClr val="767171"/>
                  </a:solidFill>
                </a:rPr>
                <a:t>Preprocessing</a:t>
              </a:r>
              <a:endParaRPr lang="en-US" sz="2400" b="1" dirty="0">
                <a:solidFill>
                  <a:srgbClr val="767171"/>
                </a:solidFill>
              </a:endParaRPr>
            </a:p>
          </p:txBody>
        </p:sp>
        <p:sp>
          <p:nvSpPr>
            <p:cNvPr id="37" name="TextBox 36"/>
            <p:cNvSpPr txBox="1"/>
            <p:nvPr/>
          </p:nvSpPr>
          <p:spPr>
            <a:xfrm>
              <a:off x="5737485" y="-4919614"/>
              <a:ext cx="2128657" cy="369332"/>
            </a:xfrm>
            <a:prstGeom prst="rect">
              <a:avLst/>
            </a:prstGeom>
            <a:noFill/>
          </p:spPr>
          <p:txBody>
            <a:bodyPr wrap="square" rtlCol="0">
              <a:spAutoFit/>
            </a:bodyPr>
            <a:lstStyle/>
            <a:p>
              <a:r>
                <a:rPr lang="en-US" b="1" dirty="0" smtClean="0">
                  <a:solidFill>
                    <a:srgbClr val="767171"/>
                  </a:solidFill>
                </a:rPr>
                <a:t>Final Analysis</a:t>
              </a:r>
              <a:endParaRPr lang="en-US" b="1" dirty="0">
                <a:solidFill>
                  <a:srgbClr val="76717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1928072"/>
              <a:ext cx="1822914" cy="345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7" y="1928074"/>
              <a:ext cx="1832110" cy="252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8209" y="2170580"/>
              <a:ext cx="90614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8983" y="2170580"/>
              <a:ext cx="906140" cy="117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578" y="3532479"/>
              <a:ext cx="1386498"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8824" y="2330353"/>
              <a:ext cx="1874640" cy="8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8824" y="3765416"/>
              <a:ext cx="1874640" cy="7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8824" y="4668383"/>
              <a:ext cx="1874640" cy="79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a:xfrm>
              <a:off x="1899115" y="5067875"/>
              <a:ext cx="3773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899115" y="2330353"/>
              <a:ext cx="3773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1028" idx="1"/>
            </p:cNvCxnSpPr>
            <p:nvPr/>
          </p:nvCxnSpPr>
          <p:spPr>
            <a:xfrm>
              <a:off x="4108587" y="2330353"/>
              <a:ext cx="459622" cy="426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027" idx="3"/>
              <a:endCxn id="1028" idx="1"/>
            </p:cNvCxnSpPr>
            <p:nvPr/>
          </p:nvCxnSpPr>
          <p:spPr>
            <a:xfrm flipV="1">
              <a:off x="4108587" y="2756368"/>
              <a:ext cx="459622" cy="4317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43" idx="1"/>
            </p:cNvCxnSpPr>
            <p:nvPr/>
          </p:nvCxnSpPr>
          <p:spPr>
            <a:xfrm>
              <a:off x="4108587" y="4143666"/>
              <a:ext cx="772991" cy="95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452244" y="2635898"/>
              <a:ext cx="214634" cy="246221"/>
            </a:xfrm>
            <a:prstGeom prst="rect">
              <a:avLst/>
            </a:prstGeom>
            <a:noFill/>
          </p:spPr>
          <p:txBody>
            <a:bodyPr wrap="square" rtlCol="0">
              <a:spAutoFit/>
            </a:bodyPr>
            <a:lstStyle/>
            <a:p>
              <a:r>
                <a:rPr lang="en-US" sz="1000" dirty="0" smtClean="0">
                  <a:solidFill>
                    <a:srgbClr val="767171"/>
                  </a:solidFill>
                </a:rPr>
                <a:t>+</a:t>
              </a:r>
              <a:endParaRPr lang="en-US" sz="1000" dirty="0">
                <a:solidFill>
                  <a:srgbClr val="767171"/>
                </a:solidFill>
              </a:endParaRPr>
            </a:p>
          </p:txBody>
        </p:sp>
        <p:cxnSp>
          <p:nvCxnSpPr>
            <p:cNvPr id="58" name="Straight Arrow Connector 57"/>
            <p:cNvCxnSpPr>
              <a:stCxn id="1029" idx="3"/>
              <a:endCxn id="1031" idx="1"/>
            </p:cNvCxnSpPr>
            <p:nvPr/>
          </p:nvCxnSpPr>
          <p:spPr>
            <a:xfrm>
              <a:off x="6595123" y="2759009"/>
              <a:ext cx="3337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43" idx="3"/>
              <a:endCxn id="1032" idx="1"/>
            </p:cNvCxnSpPr>
            <p:nvPr/>
          </p:nvCxnSpPr>
          <p:spPr>
            <a:xfrm>
              <a:off x="6268076" y="4153192"/>
              <a:ext cx="6607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031" idx="2"/>
              <a:endCxn id="1032" idx="0"/>
            </p:cNvCxnSpPr>
            <p:nvPr/>
          </p:nvCxnSpPr>
          <p:spPr>
            <a:xfrm>
              <a:off x="7866144" y="3187665"/>
              <a:ext cx="0" cy="5777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01" name="Straight Arrow Connector 4100"/>
            <p:cNvCxnSpPr>
              <a:endCxn id="4107" idx="3"/>
            </p:cNvCxnSpPr>
            <p:nvPr/>
          </p:nvCxnSpPr>
          <p:spPr>
            <a:xfrm flipH="1">
              <a:off x="6337804" y="5932967"/>
              <a:ext cx="1528341" cy="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06" name="Straight Arrow Connector 4105"/>
            <p:cNvCxnSpPr>
              <a:stCxn id="1032" idx="2"/>
              <a:endCxn id="1033" idx="0"/>
            </p:cNvCxnSpPr>
            <p:nvPr/>
          </p:nvCxnSpPr>
          <p:spPr>
            <a:xfrm>
              <a:off x="7866143" y="4540968"/>
              <a:ext cx="0" cy="1274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07" name="Rounded Rectangle 4106"/>
            <p:cNvSpPr/>
            <p:nvPr/>
          </p:nvSpPr>
          <p:spPr>
            <a:xfrm>
              <a:off x="4811849" y="5189447"/>
              <a:ext cx="1525955" cy="1488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FINAL IMAGE HERE</a:t>
              </a:r>
              <a:endParaRPr lang="en-US" dirty="0">
                <a:solidFill>
                  <a:srgbClr val="FFFFFF"/>
                </a:solidFill>
              </a:endParaRPr>
            </a:p>
          </p:txBody>
        </p:sp>
      </p:grpSp>
      <p:cxnSp>
        <p:nvCxnSpPr>
          <p:cNvPr id="41" name="Straight Arrow Connector 40"/>
          <p:cNvCxnSpPr>
            <a:endCxn id="1033" idx="1"/>
          </p:cNvCxnSpPr>
          <p:nvPr/>
        </p:nvCxnSpPr>
        <p:spPr>
          <a:xfrm>
            <a:off x="4450428" y="10781623"/>
            <a:ext cx="28946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027" idx="1"/>
          </p:cNvCxnSpPr>
          <p:nvPr/>
        </p:nvCxnSpPr>
        <p:spPr>
          <a:xfrm>
            <a:off x="2123995" y="8892923"/>
            <a:ext cx="430467" cy="8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7111399" y="3336353"/>
            <a:ext cx="1870323" cy="803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C</a:t>
            </a:r>
            <a:r>
              <a:rPr lang="en-US" sz="1200" b="1" dirty="0" smtClean="0">
                <a:solidFill>
                  <a:srgbClr val="FFFFFF"/>
                </a:solidFill>
              </a:rPr>
              <a:t>orrelations between fire severity, snowpack and climate variables</a:t>
            </a:r>
            <a:endParaRPr lang="en-US" sz="1200" b="1" dirty="0">
              <a:solidFill>
                <a:srgbClr val="FFFFFF"/>
              </a:solidFill>
            </a:endParaRPr>
          </a:p>
        </p:txBody>
      </p:sp>
      <p:sp>
        <p:nvSpPr>
          <p:cNvPr id="42" name="Rounded Rectangle 41"/>
          <p:cNvSpPr/>
          <p:nvPr/>
        </p:nvSpPr>
        <p:spPr>
          <a:xfrm>
            <a:off x="7129165" y="2390960"/>
            <a:ext cx="1870772" cy="764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Time series trend analysis, NDVI, NDSI</a:t>
            </a:r>
            <a:endParaRPr lang="en-US" sz="1200" b="1" dirty="0">
              <a:solidFill>
                <a:srgbClr val="FFFFFF"/>
              </a:solidFill>
            </a:endParaRPr>
          </a:p>
        </p:txBody>
      </p:sp>
      <p:sp>
        <p:nvSpPr>
          <p:cNvPr id="44" name="Rounded Rectangle 43"/>
          <p:cNvSpPr/>
          <p:nvPr/>
        </p:nvSpPr>
        <p:spPr>
          <a:xfrm>
            <a:off x="7121658" y="1390647"/>
            <a:ext cx="1870772" cy="803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Nine fires for study area (Three low, two moderate, and four high severity) </a:t>
            </a:r>
            <a:endParaRPr lang="en-US" sz="1200" b="1" dirty="0">
              <a:solidFill>
                <a:srgbClr val="FFFFFF"/>
              </a:solidFill>
            </a:endParaRPr>
          </a:p>
        </p:txBody>
      </p:sp>
      <p:sp>
        <p:nvSpPr>
          <p:cNvPr id="46" name="Rounded Rectangle 45"/>
          <p:cNvSpPr/>
          <p:nvPr/>
        </p:nvSpPr>
        <p:spPr>
          <a:xfrm>
            <a:off x="2423165" y="3336353"/>
            <a:ext cx="1870769" cy="803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rgbClr val="FFFFFF"/>
                </a:solidFill>
              </a:rPr>
              <a:t>Fmask</a:t>
            </a:r>
            <a:r>
              <a:rPr lang="en-US" sz="1200" b="1" dirty="0" smtClean="0">
                <a:solidFill>
                  <a:srgbClr val="FFFFFF"/>
                </a:solidFill>
              </a:rPr>
              <a:t>, reclassify, </a:t>
            </a:r>
            <a:r>
              <a:rPr lang="en-US" sz="1200" b="1" dirty="0" err="1" smtClean="0">
                <a:solidFill>
                  <a:srgbClr val="FFFFFF"/>
                </a:solidFill>
              </a:rPr>
              <a:t>zeropad</a:t>
            </a:r>
            <a:r>
              <a:rPr lang="en-US" sz="1200" b="1" dirty="0" smtClean="0">
                <a:solidFill>
                  <a:srgbClr val="FFFFFF"/>
                </a:solidFill>
              </a:rPr>
              <a:t>, resample, mask</a:t>
            </a:r>
            <a:endParaRPr lang="en-US" sz="1200" b="1" dirty="0">
              <a:solidFill>
                <a:srgbClr val="FFFFFF"/>
              </a:solidFill>
            </a:endParaRPr>
          </a:p>
        </p:txBody>
      </p:sp>
      <p:sp>
        <p:nvSpPr>
          <p:cNvPr id="47" name="Rounded Rectangle 46"/>
          <p:cNvSpPr/>
          <p:nvPr/>
        </p:nvSpPr>
        <p:spPr>
          <a:xfrm>
            <a:off x="2423165" y="2356256"/>
            <a:ext cx="1870770" cy="803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Clip to wilderness areas and elevation &gt; 1500 m, create Fire Severity Index</a:t>
            </a:r>
            <a:endParaRPr lang="en-US" sz="1200" b="1" dirty="0">
              <a:solidFill>
                <a:srgbClr val="FFFFFF"/>
              </a:solidFill>
            </a:endParaRPr>
          </a:p>
        </p:txBody>
      </p:sp>
      <p:sp>
        <p:nvSpPr>
          <p:cNvPr id="48" name="Rounded Rectangle 47"/>
          <p:cNvSpPr/>
          <p:nvPr/>
        </p:nvSpPr>
        <p:spPr>
          <a:xfrm>
            <a:off x="2423165" y="1384404"/>
            <a:ext cx="1870772" cy="803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Mosaic DEM and clip to M261 watersheds for elevation mask</a:t>
            </a:r>
            <a:endParaRPr lang="en-US" sz="1200" b="1" dirty="0">
              <a:solidFill>
                <a:srgbClr val="FFFFFF"/>
              </a:solidFill>
            </a:endParaRPr>
          </a:p>
        </p:txBody>
      </p:sp>
      <p:sp>
        <p:nvSpPr>
          <p:cNvPr id="50" name="Rounded Rectangle 49"/>
          <p:cNvSpPr/>
          <p:nvPr/>
        </p:nvSpPr>
        <p:spPr>
          <a:xfrm>
            <a:off x="281720" y="4358810"/>
            <a:ext cx="1870014" cy="803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Acquire 2014 CA Basin Characterization Model</a:t>
            </a:r>
            <a:endParaRPr lang="en-US" sz="1200" b="1" dirty="0">
              <a:solidFill>
                <a:srgbClr val="FFFFFF"/>
              </a:solidFill>
            </a:endParaRPr>
          </a:p>
        </p:txBody>
      </p:sp>
      <p:sp>
        <p:nvSpPr>
          <p:cNvPr id="54" name="Rounded Rectangle 53"/>
          <p:cNvSpPr/>
          <p:nvPr/>
        </p:nvSpPr>
        <p:spPr>
          <a:xfrm>
            <a:off x="281721" y="3336353"/>
            <a:ext cx="1870772" cy="7986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Download Landsat Imagery from 1984-2014</a:t>
            </a:r>
            <a:endParaRPr lang="en-US" sz="1200" b="1" dirty="0">
              <a:solidFill>
                <a:srgbClr val="FFFFFF"/>
              </a:solidFill>
            </a:endParaRPr>
          </a:p>
        </p:txBody>
      </p:sp>
      <p:sp>
        <p:nvSpPr>
          <p:cNvPr id="57" name="Rounded Rectangle 56"/>
          <p:cNvSpPr/>
          <p:nvPr/>
        </p:nvSpPr>
        <p:spPr>
          <a:xfrm>
            <a:off x="281721" y="2356256"/>
            <a:ext cx="1870772" cy="799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Download USFS Region 5 Burn Severity Data</a:t>
            </a:r>
            <a:endParaRPr lang="en-US" sz="1200" b="1" dirty="0">
              <a:solidFill>
                <a:srgbClr val="FFFFFF"/>
              </a:solidFill>
            </a:endParaRPr>
          </a:p>
        </p:txBody>
      </p:sp>
      <p:pic>
        <p:nvPicPr>
          <p:cNvPr id="59" name="Picture 7" descr="C:\Users\varya1\Desktop\Fmas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73977" y="2756254"/>
            <a:ext cx="1444358" cy="1293158"/>
          </a:xfrm>
          <a:prstGeom prst="rect">
            <a:avLst/>
          </a:prstGeom>
          <a:noFill/>
          <a:extLst>
            <a:ext uri="{909E8E84-426E-40DD-AFC4-6F175D3DCCD1}">
              <a14:hiddenFill xmlns:a14="http://schemas.microsoft.com/office/drawing/2010/main">
                <a:solidFill>
                  <a:srgbClr val="FFFFFF"/>
                </a:solidFill>
              </a14:hiddenFill>
            </a:ext>
          </a:extLst>
        </p:spPr>
      </p:pic>
      <p:sp>
        <p:nvSpPr>
          <p:cNvPr id="63" name="Rounded Rectangle 62"/>
          <p:cNvSpPr/>
          <p:nvPr/>
        </p:nvSpPr>
        <p:spPr>
          <a:xfrm>
            <a:off x="288791" y="1384403"/>
            <a:ext cx="1870772" cy="803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Download SRTM Data</a:t>
            </a:r>
            <a:endParaRPr lang="en-US" sz="1200" b="1" dirty="0">
              <a:solidFill>
                <a:srgbClr val="FFFFFF"/>
              </a:solidFill>
            </a:endParaRPr>
          </a:p>
        </p:txBody>
      </p:sp>
      <p:pic>
        <p:nvPicPr>
          <p:cNvPr id="64" name="Picture 6" descr="C:\Users\varya1\Desktop\DE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6178" y="1250511"/>
            <a:ext cx="1048824" cy="1351114"/>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Arrow Connector 64"/>
          <p:cNvCxnSpPr>
            <a:stCxn id="57" idx="3"/>
            <a:endCxn id="47" idx="1"/>
          </p:cNvCxnSpPr>
          <p:nvPr/>
        </p:nvCxnSpPr>
        <p:spPr>
          <a:xfrm>
            <a:off x="2152493" y="2756254"/>
            <a:ext cx="270672" cy="153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54" idx="3"/>
            <a:endCxn id="46" idx="1"/>
          </p:cNvCxnSpPr>
          <p:nvPr/>
        </p:nvCxnSpPr>
        <p:spPr>
          <a:xfrm>
            <a:off x="2152493" y="3735697"/>
            <a:ext cx="270672" cy="21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3" idx="3"/>
            <a:endCxn id="48" idx="1"/>
          </p:cNvCxnSpPr>
          <p:nvPr/>
        </p:nvCxnSpPr>
        <p:spPr>
          <a:xfrm>
            <a:off x="2159563" y="1785932"/>
            <a:ext cx="263602"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46" idx="3"/>
            <a:endCxn id="59" idx="1"/>
          </p:cNvCxnSpPr>
          <p:nvPr/>
        </p:nvCxnSpPr>
        <p:spPr>
          <a:xfrm flipV="1">
            <a:off x="4293934" y="3402833"/>
            <a:ext cx="380043" cy="33504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0" idx="3"/>
            <a:endCxn id="79" idx="1"/>
          </p:cNvCxnSpPr>
          <p:nvPr/>
        </p:nvCxnSpPr>
        <p:spPr>
          <a:xfrm flipV="1">
            <a:off x="2151734" y="4698075"/>
            <a:ext cx="271430" cy="622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59" idx="3"/>
            <a:endCxn id="42" idx="1"/>
          </p:cNvCxnSpPr>
          <p:nvPr/>
        </p:nvCxnSpPr>
        <p:spPr>
          <a:xfrm flipV="1">
            <a:off x="6118335" y="2773384"/>
            <a:ext cx="1010830" cy="62944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71" name="Picture 8" descr="C:\Users\varya1\Desktop\StudyAre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0859" y="1250511"/>
            <a:ext cx="1043988" cy="1351114"/>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5594461" y="1760129"/>
            <a:ext cx="281392" cy="276999"/>
          </a:xfrm>
          <a:prstGeom prst="rect">
            <a:avLst/>
          </a:prstGeom>
          <a:noFill/>
        </p:spPr>
        <p:txBody>
          <a:bodyPr wrap="square" rtlCol="0">
            <a:spAutoFit/>
          </a:bodyPr>
          <a:lstStyle/>
          <a:p>
            <a:r>
              <a:rPr lang="en-US" sz="1200" dirty="0" smtClean="0">
                <a:solidFill>
                  <a:srgbClr val="767171"/>
                </a:solidFill>
              </a:rPr>
              <a:t>+</a:t>
            </a:r>
            <a:endParaRPr lang="en-US" sz="1200" dirty="0">
              <a:solidFill>
                <a:srgbClr val="767171"/>
              </a:solidFill>
            </a:endParaRPr>
          </a:p>
        </p:txBody>
      </p:sp>
      <p:cxnSp>
        <p:nvCxnSpPr>
          <p:cNvPr id="73" name="Straight Arrow Connector 72"/>
          <p:cNvCxnSpPr>
            <a:stCxn id="48" idx="3"/>
            <a:endCxn id="64" idx="1"/>
          </p:cNvCxnSpPr>
          <p:nvPr/>
        </p:nvCxnSpPr>
        <p:spPr>
          <a:xfrm>
            <a:off x="4293937" y="1785933"/>
            <a:ext cx="292241" cy="1401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1" idx="3"/>
            <a:endCxn id="44" idx="1"/>
          </p:cNvCxnSpPr>
          <p:nvPr/>
        </p:nvCxnSpPr>
        <p:spPr>
          <a:xfrm flipV="1">
            <a:off x="6874847" y="1792176"/>
            <a:ext cx="246811" cy="1338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47" idx="3"/>
            <a:endCxn id="64" idx="1"/>
          </p:cNvCxnSpPr>
          <p:nvPr/>
        </p:nvCxnSpPr>
        <p:spPr>
          <a:xfrm flipV="1">
            <a:off x="4293935" y="1926068"/>
            <a:ext cx="292243" cy="83171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44" idx="2"/>
            <a:endCxn id="42" idx="0"/>
          </p:cNvCxnSpPr>
          <p:nvPr/>
        </p:nvCxnSpPr>
        <p:spPr>
          <a:xfrm>
            <a:off x="8057044" y="2193704"/>
            <a:ext cx="7507" cy="1972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2423164" y="4234283"/>
            <a:ext cx="1870769" cy="927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Define projection, convert to </a:t>
            </a:r>
            <a:r>
              <a:rPr lang="en-US" sz="1200" b="1" dirty="0" err="1" smtClean="0">
                <a:solidFill>
                  <a:srgbClr val="FFFFFF"/>
                </a:solidFill>
              </a:rPr>
              <a:t>geotiff</a:t>
            </a:r>
            <a:r>
              <a:rPr lang="en-US" sz="1200" b="1" dirty="0" smtClean="0">
                <a:solidFill>
                  <a:srgbClr val="FFFFFF"/>
                </a:solidFill>
              </a:rPr>
              <a:t>, clip to study area, extract zonal statistics</a:t>
            </a:r>
            <a:endParaRPr lang="en-US" sz="1200" b="1" dirty="0">
              <a:solidFill>
                <a:srgbClr val="FFFFFF"/>
              </a:solidFill>
            </a:endParaRPr>
          </a:p>
        </p:txBody>
      </p:sp>
      <p:cxnSp>
        <p:nvCxnSpPr>
          <p:cNvPr id="80" name="Straight Arrow Connector 79"/>
          <p:cNvCxnSpPr>
            <a:stCxn id="79" idx="3"/>
            <a:endCxn id="40" idx="1"/>
          </p:cNvCxnSpPr>
          <p:nvPr/>
        </p:nvCxnSpPr>
        <p:spPr>
          <a:xfrm flipV="1">
            <a:off x="4293933" y="3737881"/>
            <a:ext cx="2817466" cy="96019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80841" y="4417646"/>
            <a:ext cx="1993014" cy="1772031"/>
          </a:xfrm>
          <a:prstGeom prst="rect">
            <a:avLst/>
          </a:prstGeom>
        </p:spPr>
      </p:pic>
      <p:pic>
        <p:nvPicPr>
          <p:cNvPr id="82" name="Picture 7" descr="C:\Users\varya1\Desktop\Fmask.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68391" y="4727050"/>
            <a:ext cx="1929853" cy="176355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 descr="C:\Users\csodergr\Downloads\NDSI_poste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21031" y="5040606"/>
            <a:ext cx="1910850" cy="1704949"/>
          </a:xfrm>
          <a:prstGeom prst="rect">
            <a:avLst/>
          </a:prstGeom>
          <a:noFill/>
          <a:extLst>
            <a:ext uri="{909E8E84-426E-40DD-AFC4-6F175D3DCCD1}">
              <a14:hiddenFill xmlns:a14="http://schemas.microsoft.com/office/drawing/2010/main">
                <a:solidFill>
                  <a:srgbClr val="FFFFFF"/>
                </a:solidFill>
              </a14:hiddenFill>
            </a:ext>
          </a:extLst>
        </p:spPr>
      </p:pic>
      <p:cxnSp>
        <p:nvCxnSpPr>
          <p:cNvPr id="102" name="Straight Arrow Connector 101"/>
          <p:cNvCxnSpPr>
            <a:stCxn id="42" idx="2"/>
            <a:endCxn id="40" idx="0"/>
          </p:cNvCxnSpPr>
          <p:nvPr/>
        </p:nvCxnSpPr>
        <p:spPr>
          <a:xfrm flipH="1">
            <a:off x="8046561" y="3155808"/>
            <a:ext cx="17990" cy="1805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46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flipV="1">
            <a:off x="6828312" y="2554272"/>
            <a:ext cx="2052800" cy="2290861"/>
          </a:xfrm>
          <a:prstGeom prst="line">
            <a:avLst/>
          </a:prstGeom>
          <a:ln w="38100">
            <a:solidFill>
              <a:schemeClr val="tx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132021" y="83236"/>
            <a:ext cx="6080760" cy="922020"/>
          </a:xfrm>
        </p:spPr>
        <p:txBody>
          <a:bodyPr>
            <a:normAutofit/>
          </a:bodyPr>
          <a:lstStyle/>
          <a:p>
            <a:r>
              <a:rPr lang="en-US" dirty="0" smtClean="0"/>
              <a:t>Methodology</a:t>
            </a:r>
          </a:p>
        </p:txBody>
      </p:sp>
      <p:pic>
        <p:nvPicPr>
          <p:cNvPr id="193" name="Picture 6" descr="C:\Users\varya1\Desktop\D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6206" y="3593395"/>
            <a:ext cx="1849180" cy="243139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Users\varya1\Desktop\StudyAre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6402" y="1704196"/>
            <a:ext cx="3267564" cy="4316266"/>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p:cNvSpPr txBox="1"/>
          <p:nvPr/>
        </p:nvSpPr>
        <p:spPr>
          <a:xfrm>
            <a:off x="931491" y="1304086"/>
            <a:ext cx="2286304" cy="400110"/>
          </a:xfrm>
          <a:prstGeom prst="rect">
            <a:avLst/>
          </a:prstGeom>
          <a:noFill/>
        </p:spPr>
        <p:txBody>
          <a:bodyPr wrap="square" rtlCol="0">
            <a:spAutoFit/>
          </a:bodyPr>
          <a:lstStyle/>
          <a:p>
            <a:pPr algn="ctr"/>
            <a:r>
              <a:rPr lang="en-US" sz="2000" b="1" dirty="0" smtClean="0">
                <a:latin typeface="+mj-lt"/>
              </a:rPr>
              <a:t>SRTM </a:t>
            </a:r>
            <a:endParaRPr lang="en-US" sz="2000" b="1" dirty="0">
              <a:latin typeface="+mj-lt"/>
            </a:endParaRPr>
          </a:p>
        </p:txBody>
      </p:sp>
      <p:sp>
        <p:nvSpPr>
          <p:cNvPr id="198" name="TextBox 197"/>
          <p:cNvSpPr txBox="1"/>
          <p:nvPr/>
        </p:nvSpPr>
        <p:spPr>
          <a:xfrm>
            <a:off x="4202015" y="1304086"/>
            <a:ext cx="3620081" cy="400110"/>
          </a:xfrm>
          <a:prstGeom prst="rect">
            <a:avLst/>
          </a:prstGeom>
          <a:noFill/>
        </p:spPr>
        <p:txBody>
          <a:bodyPr wrap="square" rtlCol="0">
            <a:spAutoFit/>
          </a:bodyPr>
          <a:lstStyle/>
          <a:p>
            <a:pPr algn="ctr"/>
            <a:r>
              <a:rPr lang="en-US" sz="2000" b="1" dirty="0" smtClean="0"/>
              <a:t>Region 5 Burn Severity Data</a:t>
            </a:r>
            <a:endParaRPr lang="en-US" sz="2000" b="1" dirty="0"/>
          </a:p>
        </p:txBody>
      </p:sp>
      <p:pic>
        <p:nvPicPr>
          <p:cNvPr id="5122" name="Picture 2" descr="C:\Users\varya1\Desktop\FireSeverit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0565" y="2554272"/>
            <a:ext cx="1920547" cy="207824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V="1">
            <a:off x="6828312" y="2554272"/>
            <a:ext cx="132253" cy="229086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28312" y="4632518"/>
            <a:ext cx="2052800" cy="212614"/>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828312" y="4562208"/>
            <a:ext cx="202692" cy="282924"/>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30915" y="2431158"/>
            <a:ext cx="261257" cy="246221"/>
          </a:xfrm>
          <a:prstGeom prst="rect">
            <a:avLst/>
          </a:prstGeom>
          <a:noFill/>
        </p:spPr>
        <p:txBody>
          <a:bodyPr wrap="square" rtlCol="0">
            <a:spAutoFit/>
          </a:bodyPr>
          <a:lstStyle/>
          <a:p>
            <a:r>
              <a:rPr lang="en-US" sz="1000" dirty="0" smtClean="0">
                <a:latin typeface="Garamond" panose="02020404030301010803" pitchFamily="18" charset="0"/>
              </a:rPr>
              <a:t>+</a:t>
            </a:r>
            <a:endParaRPr lang="en-US" sz="1000" dirty="0">
              <a:latin typeface="Garamond" panose="02020404030301010803" pitchFamily="18" charset="0"/>
            </a:endParaRPr>
          </a:p>
        </p:txBody>
      </p:sp>
      <p:sp>
        <p:nvSpPr>
          <p:cNvPr id="34" name="TextBox 33"/>
          <p:cNvSpPr txBox="1"/>
          <p:nvPr/>
        </p:nvSpPr>
        <p:spPr>
          <a:xfrm>
            <a:off x="2557115" y="2436616"/>
            <a:ext cx="261257" cy="246221"/>
          </a:xfrm>
          <a:prstGeom prst="rect">
            <a:avLst/>
          </a:prstGeom>
          <a:noFill/>
        </p:spPr>
        <p:txBody>
          <a:bodyPr wrap="square" rtlCol="0">
            <a:spAutoFit/>
          </a:bodyPr>
          <a:lstStyle/>
          <a:p>
            <a:r>
              <a:rPr lang="en-US" sz="1000" dirty="0" smtClean="0">
                <a:latin typeface="Garamond" panose="02020404030301010803" pitchFamily="18" charset="0"/>
              </a:rPr>
              <a:t>+</a:t>
            </a:r>
            <a:endParaRPr lang="en-US" sz="1000" dirty="0">
              <a:latin typeface="Garamond" panose="02020404030301010803" pitchFamily="18" charset="0"/>
            </a:endParaRPr>
          </a:p>
        </p:txBody>
      </p:sp>
      <p:cxnSp>
        <p:nvCxnSpPr>
          <p:cNvPr id="23" name="Straight Arrow Connector 22"/>
          <p:cNvCxnSpPr>
            <a:stCxn id="6" idx="2"/>
            <a:endCxn id="193" idx="0"/>
          </p:cNvCxnSpPr>
          <p:nvPr/>
        </p:nvCxnSpPr>
        <p:spPr>
          <a:xfrm>
            <a:off x="864942" y="3064578"/>
            <a:ext cx="1185854" cy="52881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2"/>
            <a:endCxn id="193" idx="0"/>
          </p:cNvCxnSpPr>
          <p:nvPr/>
        </p:nvCxnSpPr>
        <p:spPr>
          <a:xfrm flipH="1">
            <a:off x="2050796" y="3064578"/>
            <a:ext cx="23848" cy="52881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8" idx="2"/>
            <a:endCxn id="193" idx="0"/>
          </p:cNvCxnSpPr>
          <p:nvPr/>
        </p:nvCxnSpPr>
        <p:spPr>
          <a:xfrm flipH="1">
            <a:off x="2050796" y="3064577"/>
            <a:ext cx="1251853" cy="5288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042" y="2043963"/>
            <a:ext cx="1021800" cy="102061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3737" y="2043963"/>
            <a:ext cx="1021813" cy="102061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9937" y="2043962"/>
            <a:ext cx="1025424" cy="1020615"/>
          </a:xfrm>
          <a:prstGeom prst="rect">
            <a:avLst/>
          </a:prstGeom>
        </p:spPr>
      </p:pic>
    </p:spTree>
    <p:extLst>
      <p:ext uri="{BB962C8B-B14F-4D97-AF65-F5344CB8AC3E}">
        <p14:creationId xmlns:p14="http://schemas.microsoft.com/office/powerpoint/2010/main" val="2285469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021" y="83236"/>
            <a:ext cx="6080760" cy="922020"/>
          </a:xfrm>
        </p:spPr>
        <p:txBody>
          <a:bodyPr>
            <a:normAutofit/>
          </a:bodyPr>
          <a:lstStyle/>
          <a:p>
            <a:r>
              <a:rPr lang="en-US" dirty="0" smtClean="0"/>
              <a:t>Methodology</a:t>
            </a:r>
          </a:p>
        </p:txBody>
      </p:sp>
      <p:sp>
        <p:nvSpPr>
          <p:cNvPr id="196" name="TextBox 195"/>
          <p:cNvSpPr txBox="1"/>
          <p:nvPr/>
        </p:nvSpPr>
        <p:spPr>
          <a:xfrm>
            <a:off x="1185937" y="5502357"/>
            <a:ext cx="2286304" cy="369332"/>
          </a:xfrm>
          <a:prstGeom prst="rect">
            <a:avLst/>
          </a:prstGeom>
          <a:noFill/>
        </p:spPr>
        <p:txBody>
          <a:bodyPr wrap="square" rtlCol="0">
            <a:spAutoFit/>
          </a:bodyPr>
          <a:lstStyle/>
          <a:p>
            <a:pPr algn="ctr"/>
            <a:r>
              <a:rPr lang="en-US" b="1" dirty="0" smtClean="0">
                <a:solidFill>
                  <a:schemeClr val="tx1">
                    <a:lumMod val="50000"/>
                  </a:schemeClr>
                </a:solidFill>
              </a:rPr>
              <a:t>Landsat Image</a:t>
            </a:r>
            <a:endParaRPr lang="en-US" b="1" dirty="0">
              <a:solidFill>
                <a:schemeClr val="tx1">
                  <a:lumMod val="50000"/>
                </a:schemeClr>
              </a:solidFill>
            </a:endParaRPr>
          </a:p>
        </p:txBody>
      </p:sp>
      <p:sp>
        <p:nvSpPr>
          <p:cNvPr id="198" name="TextBox 197"/>
          <p:cNvSpPr txBox="1"/>
          <p:nvPr/>
        </p:nvSpPr>
        <p:spPr>
          <a:xfrm>
            <a:off x="5547209" y="5484652"/>
            <a:ext cx="2286304" cy="369332"/>
          </a:xfrm>
          <a:prstGeom prst="rect">
            <a:avLst/>
          </a:prstGeom>
          <a:noFill/>
        </p:spPr>
        <p:txBody>
          <a:bodyPr wrap="square" rtlCol="0">
            <a:spAutoFit/>
          </a:bodyPr>
          <a:lstStyle/>
          <a:p>
            <a:pPr algn="ctr"/>
            <a:r>
              <a:rPr lang="en-US" b="1" dirty="0" err="1" smtClean="0">
                <a:solidFill>
                  <a:schemeClr val="tx1">
                    <a:lumMod val="50000"/>
                  </a:schemeClr>
                </a:solidFill>
              </a:rPr>
              <a:t>Fmask</a:t>
            </a:r>
            <a:r>
              <a:rPr lang="en-US" b="1" dirty="0" smtClean="0">
                <a:solidFill>
                  <a:schemeClr val="tx1">
                    <a:lumMod val="50000"/>
                  </a:schemeClr>
                </a:solidFill>
              </a:rPr>
              <a:t> Image</a:t>
            </a:r>
            <a:endParaRPr lang="en-US" b="1" dirty="0">
              <a:solidFill>
                <a:schemeClr val="tx1">
                  <a:lumMod val="5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757" y="1466657"/>
            <a:ext cx="4023324" cy="363577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318" t="3911" r="1298" b="5994"/>
          <a:stretch/>
        </p:blipFill>
        <p:spPr>
          <a:xfrm>
            <a:off x="4678699" y="1466657"/>
            <a:ext cx="3815637" cy="3635776"/>
          </a:xfrm>
          <a:prstGeom prst="rect">
            <a:avLst/>
          </a:prstGeom>
        </p:spPr>
      </p:pic>
    </p:spTree>
    <p:extLst>
      <p:ext uri="{BB962C8B-B14F-4D97-AF65-F5344CB8AC3E}">
        <p14:creationId xmlns:p14="http://schemas.microsoft.com/office/powerpoint/2010/main" val="3686225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411972" y="5775764"/>
            <a:ext cx="2687241" cy="837687"/>
          </a:xfrm>
          <a:prstGeom prst="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132021" y="83236"/>
            <a:ext cx="6080760" cy="922020"/>
          </a:xfrm>
        </p:spPr>
        <p:txBody>
          <a:bodyPr>
            <a:normAutofit/>
          </a:bodyPr>
          <a:lstStyle/>
          <a:p>
            <a:r>
              <a:rPr lang="en-US" dirty="0" smtClean="0"/>
              <a:t>Methodology</a:t>
            </a:r>
          </a:p>
        </p:txBody>
      </p:sp>
      <p:sp>
        <p:nvSpPr>
          <p:cNvPr id="198" name="TextBox 197"/>
          <p:cNvSpPr txBox="1"/>
          <p:nvPr/>
        </p:nvSpPr>
        <p:spPr>
          <a:xfrm>
            <a:off x="5618580" y="5406432"/>
            <a:ext cx="2286304" cy="369332"/>
          </a:xfrm>
          <a:prstGeom prst="rect">
            <a:avLst/>
          </a:prstGeom>
          <a:noFill/>
        </p:spPr>
        <p:txBody>
          <a:bodyPr wrap="square" rtlCol="0">
            <a:spAutoFit/>
          </a:bodyPr>
          <a:lstStyle/>
          <a:p>
            <a:pPr algn="ctr"/>
            <a:r>
              <a:rPr lang="en-US" b="1" dirty="0" smtClean="0">
                <a:solidFill>
                  <a:schemeClr val="tx1">
                    <a:lumMod val="50000"/>
                  </a:schemeClr>
                </a:solidFill>
              </a:rPr>
              <a:t>Landsat NDSI</a:t>
            </a:r>
            <a:endParaRPr lang="en-US" b="1" dirty="0">
              <a:solidFill>
                <a:schemeClr val="tx1">
                  <a:lumMod val="50000"/>
                </a:schemeClr>
              </a:solidFill>
            </a:endParaRPr>
          </a:p>
        </p:txBody>
      </p:sp>
      <p:sp>
        <p:nvSpPr>
          <p:cNvPr id="12" name="TextBox 11"/>
          <p:cNvSpPr txBox="1"/>
          <p:nvPr/>
        </p:nvSpPr>
        <p:spPr>
          <a:xfrm>
            <a:off x="1185937" y="5406432"/>
            <a:ext cx="2286304" cy="369332"/>
          </a:xfrm>
          <a:prstGeom prst="rect">
            <a:avLst/>
          </a:prstGeom>
          <a:noFill/>
        </p:spPr>
        <p:txBody>
          <a:bodyPr wrap="square" rtlCol="0">
            <a:spAutoFit/>
          </a:bodyPr>
          <a:lstStyle/>
          <a:p>
            <a:pPr algn="ctr"/>
            <a:r>
              <a:rPr lang="en-US" b="1" dirty="0" smtClean="0">
                <a:solidFill>
                  <a:schemeClr val="tx1">
                    <a:lumMod val="50000"/>
                  </a:schemeClr>
                </a:solidFill>
              </a:rPr>
              <a:t>Landsat True Color</a:t>
            </a:r>
            <a:endParaRPr lang="en-US" b="1" dirty="0">
              <a:solidFill>
                <a:schemeClr val="tx1">
                  <a:lumMod val="50000"/>
                </a:schemeClr>
              </a:solidFill>
            </a:endParaRPr>
          </a:p>
        </p:txBody>
      </p:sp>
      <p:grpSp>
        <p:nvGrpSpPr>
          <p:cNvPr id="15" name="Group 14"/>
          <p:cNvGrpSpPr/>
          <p:nvPr/>
        </p:nvGrpSpPr>
        <p:grpSpPr>
          <a:xfrm>
            <a:off x="5401948" y="5775764"/>
            <a:ext cx="2719567" cy="825759"/>
            <a:chOff x="5330280" y="5798066"/>
            <a:chExt cx="2719567" cy="825759"/>
          </a:xfrm>
        </p:grpSpPr>
        <p:grpSp>
          <p:nvGrpSpPr>
            <p:cNvPr id="8" name="Group 7"/>
            <p:cNvGrpSpPr/>
            <p:nvPr/>
          </p:nvGrpSpPr>
          <p:grpSpPr>
            <a:xfrm>
              <a:off x="5437442" y="5875899"/>
              <a:ext cx="2590103" cy="646331"/>
              <a:chOff x="5727671" y="4780889"/>
              <a:chExt cx="2590103" cy="646331"/>
            </a:xfrm>
          </p:grpSpPr>
          <p:sp>
            <p:nvSpPr>
              <p:cNvPr id="9" name="TextBox 8"/>
              <p:cNvSpPr txBox="1"/>
              <p:nvPr/>
            </p:nvSpPr>
            <p:spPr>
              <a:xfrm>
                <a:off x="6566536" y="4780889"/>
                <a:ext cx="1751238" cy="646331"/>
              </a:xfrm>
              <a:prstGeom prst="rect">
                <a:avLst/>
              </a:prstGeom>
              <a:noFill/>
            </p:spPr>
            <p:txBody>
              <a:bodyPr wrap="square" rtlCol="0">
                <a:spAutoFit/>
              </a:bodyPr>
              <a:lstStyle/>
              <a:p>
                <a:r>
                  <a:rPr lang="en-US" b="1" u="sng" dirty="0" smtClean="0">
                    <a:solidFill>
                      <a:schemeClr val="tx1">
                        <a:lumMod val="50000"/>
                      </a:schemeClr>
                    </a:solidFill>
                  </a:rPr>
                  <a:t>Green - SWIR</a:t>
                </a:r>
              </a:p>
              <a:p>
                <a:r>
                  <a:rPr lang="en-US" b="1" dirty="0" smtClean="0">
                    <a:solidFill>
                      <a:schemeClr val="tx1">
                        <a:lumMod val="50000"/>
                      </a:schemeClr>
                    </a:solidFill>
                  </a:rPr>
                  <a:t>Green + SWIR</a:t>
                </a:r>
                <a:endParaRPr lang="en-US" b="1" dirty="0">
                  <a:solidFill>
                    <a:schemeClr val="tx1">
                      <a:lumMod val="50000"/>
                    </a:schemeClr>
                  </a:solidFill>
                </a:endParaRPr>
              </a:p>
            </p:txBody>
          </p:sp>
          <p:sp>
            <p:nvSpPr>
              <p:cNvPr id="10" name="TextBox 9"/>
              <p:cNvSpPr txBox="1"/>
              <p:nvPr/>
            </p:nvSpPr>
            <p:spPr>
              <a:xfrm>
                <a:off x="5727671" y="4928913"/>
                <a:ext cx="1065470" cy="369332"/>
              </a:xfrm>
              <a:prstGeom prst="rect">
                <a:avLst/>
              </a:prstGeom>
              <a:noFill/>
            </p:spPr>
            <p:txBody>
              <a:bodyPr wrap="square" rtlCol="0">
                <a:spAutoFit/>
              </a:bodyPr>
              <a:lstStyle/>
              <a:p>
                <a:r>
                  <a:rPr lang="en-US" b="1" dirty="0" smtClean="0">
                    <a:solidFill>
                      <a:schemeClr val="tx1">
                        <a:lumMod val="50000"/>
                      </a:schemeClr>
                    </a:solidFill>
                  </a:rPr>
                  <a:t>NDSI = </a:t>
                </a:r>
                <a:endParaRPr lang="en-US" b="1" dirty="0">
                  <a:solidFill>
                    <a:schemeClr val="tx1">
                      <a:lumMod val="50000"/>
                    </a:schemeClr>
                  </a:solidFill>
                </a:endParaRPr>
              </a:p>
            </p:txBody>
          </p:sp>
        </p:grpSp>
        <p:sp>
          <p:nvSpPr>
            <p:cNvPr id="7" name="Rectangle 6"/>
            <p:cNvSpPr/>
            <p:nvPr/>
          </p:nvSpPr>
          <p:spPr>
            <a:xfrm>
              <a:off x="5330280" y="5798066"/>
              <a:ext cx="2719567" cy="825759"/>
            </a:xfrm>
            <a:prstGeom prst="rect">
              <a:avLst/>
            </a:prstGeom>
            <a:no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80" y="1302788"/>
            <a:ext cx="4174996" cy="379733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723" y="1302788"/>
            <a:ext cx="4256016" cy="3797337"/>
          </a:xfrm>
          <a:prstGeom prst="rect">
            <a:avLst/>
          </a:prstGeom>
        </p:spPr>
      </p:pic>
    </p:spTree>
    <p:extLst>
      <p:ext uri="{BB962C8B-B14F-4D97-AF65-F5344CB8AC3E}">
        <p14:creationId xmlns:p14="http://schemas.microsoft.com/office/powerpoint/2010/main" val="820996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021" y="83236"/>
            <a:ext cx="6080760" cy="922020"/>
          </a:xfrm>
        </p:spPr>
        <p:txBody>
          <a:bodyPr>
            <a:normAutofit/>
          </a:bodyPr>
          <a:lstStyle/>
          <a:p>
            <a:r>
              <a:rPr lang="en-US" dirty="0" smtClean="0"/>
              <a:t>Methodology</a:t>
            </a:r>
          </a:p>
        </p:txBody>
      </p:sp>
      <p:sp>
        <p:nvSpPr>
          <p:cNvPr id="14" name="TextBox 13"/>
          <p:cNvSpPr txBox="1"/>
          <p:nvPr/>
        </p:nvSpPr>
        <p:spPr>
          <a:xfrm>
            <a:off x="9330" y="2649894"/>
            <a:ext cx="4562669" cy="1200329"/>
          </a:xfrm>
          <a:prstGeom prst="rect">
            <a:avLst/>
          </a:prstGeom>
          <a:noFill/>
        </p:spPr>
        <p:txBody>
          <a:bodyPr wrap="square" rtlCol="0">
            <a:spAutoFit/>
          </a:bodyPr>
          <a:lstStyle/>
          <a:p>
            <a:pPr algn="ctr"/>
            <a:r>
              <a:rPr lang="en-US" sz="2400" b="1" dirty="0" smtClean="0">
                <a:solidFill>
                  <a:schemeClr val="tx1">
                    <a:lumMod val="50000"/>
                  </a:schemeClr>
                </a:solidFill>
              </a:rPr>
              <a:t>Basin Characterization Model (BCM) </a:t>
            </a:r>
          </a:p>
          <a:p>
            <a:pPr algn="ctr"/>
            <a:r>
              <a:rPr lang="en-US" sz="2400" b="1" dirty="0" smtClean="0">
                <a:solidFill>
                  <a:schemeClr val="tx1">
                    <a:lumMod val="50000"/>
                  </a:schemeClr>
                </a:solidFill>
              </a:rPr>
              <a:t>Snow Water Equivalent</a:t>
            </a:r>
            <a:endParaRPr lang="en-US" sz="2400" b="1" dirty="0">
              <a:solidFill>
                <a:schemeClr val="tx1">
                  <a:lumMod val="50000"/>
                </a:scheme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668" y="611734"/>
            <a:ext cx="4254759" cy="5486589"/>
          </a:xfrm>
          <a:prstGeom prst="rect">
            <a:avLst/>
          </a:prstGeom>
        </p:spPr>
      </p:pic>
      <p:sp>
        <p:nvSpPr>
          <p:cNvPr id="2" name="TextBox 1"/>
          <p:cNvSpPr txBox="1"/>
          <p:nvPr/>
        </p:nvSpPr>
        <p:spPr>
          <a:xfrm>
            <a:off x="1362269" y="3984393"/>
            <a:ext cx="1838130" cy="400110"/>
          </a:xfrm>
          <a:prstGeom prst="rect">
            <a:avLst/>
          </a:prstGeom>
          <a:noFill/>
        </p:spPr>
        <p:txBody>
          <a:bodyPr wrap="square" rtlCol="0">
            <a:spAutoFit/>
          </a:bodyPr>
          <a:lstStyle/>
          <a:p>
            <a:r>
              <a:rPr lang="en-US" sz="2000" b="1" dirty="0" smtClean="0">
                <a:solidFill>
                  <a:schemeClr val="tx1">
                    <a:lumMod val="50000"/>
                  </a:schemeClr>
                </a:solidFill>
              </a:rPr>
              <a:t>(mm/month)</a:t>
            </a:r>
            <a:endParaRPr lang="en-US" sz="2000" b="1" dirty="0">
              <a:solidFill>
                <a:schemeClr val="tx1">
                  <a:lumMod val="50000"/>
                </a:schemeClr>
              </a:solidFill>
            </a:endParaRPr>
          </a:p>
        </p:txBody>
      </p:sp>
    </p:spTree>
    <p:extLst>
      <p:ext uri="{BB962C8B-B14F-4D97-AF65-F5344CB8AC3E}">
        <p14:creationId xmlns:p14="http://schemas.microsoft.com/office/powerpoint/2010/main" val="1061682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021" y="83236"/>
            <a:ext cx="6080760" cy="922020"/>
          </a:xfrm>
        </p:spPr>
        <p:txBody>
          <a:bodyPr>
            <a:normAutofit/>
          </a:bodyPr>
          <a:lstStyle/>
          <a:p>
            <a:r>
              <a:rPr lang="en-US" dirty="0" smtClean="0"/>
              <a:t>Methodology</a:t>
            </a:r>
          </a:p>
        </p:txBody>
      </p:sp>
      <p:sp>
        <p:nvSpPr>
          <p:cNvPr id="13" name="TextBox 12"/>
          <p:cNvSpPr txBox="1"/>
          <p:nvPr/>
        </p:nvSpPr>
        <p:spPr>
          <a:xfrm>
            <a:off x="5436935" y="4588783"/>
            <a:ext cx="2815378" cy="830997"/>
          </a:xfrm>
          <a:prstGeom prst="rect">
            <a:avLst/>
          </a:prstGeom>
          <a:noFill/>
        </p:spPr>
        <p:txBody>
          <a:bodyPr wrap="square" rtlCol="0">
            <a:spAutoFit/>
          </a:bodyPr>
          <a:lstStyle/>
          <a:p>
            <a:pPr algn="ctr"/>
            <a:r>
              <a:rPr lang="en-US" sz="2400" b="1" dirty="0" smtClean="0">
                <a:solidFill>
                  <a:schemeClr val="tx1">
                    <a:lumMod val="50000"/>
                  </a:schemeClr>
                </a:solidFill>
              </a:rPr>
              <a:t>Snow Water Equivalent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746" y="1028788"/>
            <a:ext cx="2679757" cy="345559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28" y="1233341"/>
            <a:ext cx="3825159" cy="3412914"/>
          </a:xfrm>
          <a:prstGeom prst="rect">
            <a:avLst/>
          </a:prstGeom>
        </p:spPr>
      </p:pic>
      <p:sp>
        <p:nvSpPr>
          <p:cNvPr id="19" name="TextBox 18"/>
          <p:cNvSpPr txBox="1"/>
          <p:nvPr/>
        </p:nvSpPr>
        <p:spPr>
          <a:xfrm>
            <a:off x="1509636" y="4735361"/>
            <a:ext cx="2286304" cy="461665"/>
          </a:xfrm>
          <a:prstGeom prst="rect">
            <a:avLst/>
          </a:prstGeom>
          <a:noFill/>
        </p:spPr>
        <p:txBody>
          <a:bodyPr wrap="square" rtlCol="0">
            <a:spAutoFit/>
          </a:bodyPr>
          <a:lstStyle/>
          <a:p>
            <a:pPr algn="ctr"/>
            <a:r>
              <a:rPr lang="en-US" sz="2400" b="1" dirty="0" smtClean="0">
                <a:solidFill>
                  <a:schemeClr val="tx1">
                    <a:lumMod val="50000"/>
                  </a:schemeClr>
                </a:solidFill>
              </a:rPr>
              <a:t>NDSI</a:t>
            </a:r>
            <a:endParaRPr lang="en-US" sz="2400" b="1" dirty="0">
              <a:solidFill>
                <a:schemeClr val="tx1">
                  <a:lumMod val="50000"/>
                </a:schemeClr>
              </a:solidFill>
            </a:endParaRPr>
          </a:p>
        </p:txBody>
      </p:sp>
      <p:sp>
        <p:nvSpPr>
          <p:cNvPr id="21" name="Text Placeholder 1"/>
          <p:cNvSpPr>
            <a:spLocks noGrp="1"/>
          </p:cNvSpPr>
          <p:nvPr>
            <p:ph type="body" sz="quarter" idx="11"/>
          </p:nvPr>
        </p:nvSpPr>
        <p:spPr>
          <a:xfrm>
            <a:off x="440920" y="5524181"/>
            <a:ext cx="8350333" cy="1333819"/>
          </a:xfrm>
        </p:spPr>
        <p:txBody>
          <a:bodyPr>
            <a:normAutofit/>
          </a:bodyPr>
          <a:lstStyle/>
          <a:p>
            <a:pPr marL="342900" indent="-342900">
              <a:spcBef>
                <a:spcPts val="200"/>
              </a:spcBef>
              <a:buClr>
                <a:schemeClr val="accent1"/>
              </a:buClr>
              <a:buFont typeface="Webdings" panose="05030102010509060703" pitchFamily="18" charset="2"/>
              <a:buChar char="4"/>
            </a:pPr>
            <a:r>
              <a:rPr lang="en-US" sz="2200" dirty="0" smtClean="0">
                <a:solidFill>
                  <a:schemeClr val="tx1">
                    <a:lumMod val="50000"/>
                  </a:schemeClr>
                </a:solidFill>
              </a:rPr>
              <a:t>Established a relationship between NDSI and snow water equivalent data pre fire</a:t>
            </a:r>
          </a:p>
          <a:p>
            <a:pPr marL="342900" indent="-342900">
              <a:spcBef>
                <a:spcPts val="200"/>
              </a:spcBef>
              <a:buClr>
                <a:schemeClr val="accent1"/>
              </a:buClr>
              <a:buFont typeface="Webdings" panose="05030102010509060703" pitchFamily="18" charset="2"/>
              <a:buChar char="4"/>
            </a:pPr>
            <a:r>
              <a:rPr lang="en-US" sz="2200" dirty="0" smtClean="0">
                <a:solidFill>
                  <a:schemeClr val="tx1">
                    <a:lumMod val="50000"/>
                  </a:schemeClr>
                </a:solidFill>
              </a:rPr>
              <a:t>Predicted snowmelt using NDSI post fire</a:t>
            </a:r>
            <a:endParaRPr lang="en-US" sz="2200" dirty="0">
              <a:solidFill>
                <a:schemeClr val="tx1">
                  <a:lumMod val="50000"/>
                </a:schemeClr>
              </a:solidFill>
            </a:endParaRPr>
          </a:p>
        </p:txBody>
      </p:sp>
    </p:spTree>
    <p:extLst>
      <p:ext uri="{BB962C8B-B14F-4D97-AF65-F5344CB8AC3E}">
        <p14:creationId xmlns:p14="http://schemas.microsoft.com/office/powerpoint/2010/main" val="3283530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2021" y="83236"/>
            <a:ext cx="6080760" cy="922020"/>
          </a:xfrm>
        </p:spPr>
        <p:txBody>
          <a:bodyPr>
            <a:normAutofit/>
          </a:bodyPr>
          <a:lstStyle/>
          <a:p>
            <a:r>
              <a:rPr lang="en-US" dirty="0" smtClean="0"/>
              <a:t>Methodology</a:t>
            </a:r>
          </a:p>
        </p:txBody>
      </p:sp>
      <p:sp>
        <p:nvSpPr>
          <p:cNvPr id="18" name="TextBox 17"/>
          <p:cNvSpPr txBox="1"/>
          <p:nvPr/>
        </p:nvSpPr>
        <p:spPr>
          <a:xfrm>
            <a:off x="3676559" y="-875373"/>
            <a:ext cx="2286304" cy="584775"/>
          </a:xfrm>
          <a:prstGeom prst="rect">
            <a:avLst/>
          </a:prstGeom>
          <a:noFill/>
        </p:spPr>
        <p:txBody>
          <a:bodyPr wrap="square" rtlCol="0">
            <a:spAutoFit/>
          </a:bodyPr>
          <a:lstStyle/>
          <a:p>
            <a:pPr algn="ctr"/>
            <a:r>
              <a:rPr lang="en-US" sz="3200" dirty="0" smtClean="0">
                <a:latin typeface="Garamond" panose="02020404030301010803" pitchFamily="18" charset="0"/>
              </a:rPr>
              <a:t>Summary</a:t>
            </a:r>
            <a:endParaRPr lang="en-US" sz="3200" dirty="0">
              <a:latin typeface="Garamond" panose="02020404030301010803" pitchFamily="18"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955" t="4616" r="1604" b="5966"/>
          <a:stretch/>
        </p:blipFill>
        <p:spPr>
          <a:xfrm>
            <a:off x="420482" y="4170956"/>
            <a:ext cx="2644858" cy="248412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8228"/>
          <a:stretch/>
        </p:blipFill>
        <p:spPr>
          <a:xfrm>
            <a:off x="3513639" y="4155236"/>
            <a:ext cx="2569326" cy="2497958"/>
          </a:xfrm>
          <a:prstGeom prst="rect">
            <a:avLst/>
          </a:prstGeom>
        </p:spPr>
      </p:pic>
      <p:sp>
        <p:nvSpPr>
          <p:cNvPr id="21" name="Text Placeholder 1"/>
          <p:cNvSpPr>
            <a:spLocks noGrp="1"/>
          </p:cNvSpPr>
          <p:nvPr>
            <p:ph type="body" sz="quarter" idx="11"/>
          </p:nvPr>
        </p:nvSpPr>
        <p:spPr>
          <a:xfrm>
            <a:off x="0" y="1374493"/>
            <a:ext cx="8061445" cy="2080824"/>
          </a:xfrm>
        </p:spPr>
        <p:txBody>
          <a:bodyPr>
            <a:normAutofit/>
          </a:bodyPr>
          <a:lstStyle/>
          <a:p>
            <a:pPr marL="457200" indent="-457200">
              <a:spcBef>
                <a:spcPts val="200"/>
              </a:spcBef>
              <a:buClr>
                <a:schemeClr val="accent1"/>
              </a:buClr>
              <a:buFont typeface="+mj-lt"/>
              <a:buAutoNum type="arabicPeriod"/>
            </a:pPr>
            <a:r>
              <a:rPr lang="en-US" sz="2400" dirty="0" smtClean="0"/>
              <a:t>DEM created</a:t>
            </a:r>
          </a:p>
          <a:p>
            <a:pPr marL="457200" indent="-457200">
              <a:spcBef>
                <a:spcPts val="200"/>
              </a:spcBef>
              <a:buClr>
                <a:schemeClr val="accent1"/>
              </a:buClr>
              <a:buFont typeface="+mj-lt"/>
              <a:buAutoNum type="arabicPeriod"/>
            </a:pPr>
            <a:r>
              <a:rPr lang="en-US" sz="2400" dirty="0" smtClean="0"/>
              <a:t>Study fires chosen</a:t>
            </a:r>
          </a:p>
          <a:p>
            <a:pPr marL="457200" indent="-457200">
              <a:spcBef>
                <a:spcPts val="200"/>
              </a:spcBef>
              <a:buClr>
                <a:schemeClr val="accent1"/>
              </a:buClr>
              <a:buFont typeface="+mj-lt"/>
              <a:buAutoNum type="arabicPeriod"/>
            </a:pPr>
            <a:r>
              <a:rPr lang="en-US" sz="2400" dirty="0" err="1" smtClean="0"/>
              <a:t>Fmask</a:t>
            </a:r>
            <a:r>
              <a:rPr lang="en-US" sz="2400" dirty="0" smtClean="0"/>
              <a:t> processed</a:t>
            </a:r>
          </a:p>
          <a:p>
            <a:pPr marL="457200" indent="-457200">
              <a:spcBef>
                <a:spcPts val="200"/>
              </a:spcBef>
              <a:buClr>
                <a:schemeClr val="accent1"/>
              </a:buClr>
              <a:buFont typeface="+mj-lt"/>
              <a:buAutoNum type="arabicPeriod"/>
            </a:pPr>
            <a:r>
              <a:rPr lang="en-US" sz="2400" dirty="0" smtClean="0"/>
              <a:t>NDSI calculated</a:t>
            </a:r>
          </a:p>
          <a:p>
            <a:pPr marL="457200" indent="-457200">
              <a:spcBef>
                <a:spcPts val="200"/>
              </a:spcBef>
              <a:buClr>
                <a:schemeClr val="accent1"/>
              </a:buClr>
              <a:buFont typeface="+mj-lt"/>
              <a:buAutoNum type="arabicPeriod"/>
            </a:pPr>
            <a:r>
              <a:rPr lang="en-US" sz="2400" dirty="0" smtClean="0"/>
              <a:t>BCM variables analyzed </a:t>
            </a:r>
          </a:p>
          <a:p>
            <a:pPr marL="1028700" lvl="1" indent="-342900">
              <a:spcBef>
                <a:spcPts val="200"/>
              </a:spcBef>
              <a:buClr>
                <a:schemeClr val="accent1"/>
              </a:buClr>
              <a:buFont typeface="Webdings" panose="05030102010509060703" pitchFamily="18" charset="2"/>
              <a:buChar char="4"/>
            </a:pPr>
            <a:endParaRPr lang="en-US" sz="2800" dirty="0"/>
          </a:p>
          <a:p>
            <a:pPr marL="342900" indent="-342900">
              <a:spcBef>
                <a:spcPts val="200"/>
              </a:spcBef>
              <a:buClr>
                <a:schemeClr val="accent1"/>
              </a:buClr>
              <a:buFont typeface="Webdings" panose="05030102010509060703" pitchFamily="18" charset="2"/>
              <a:buChar char="4"/>
            </a:pPr>
            <a:endParaRPr lang="en-US" sz="2400" dirty="0"/>
          </a:p>
        </p:txBody>
      </p:sp>
      <p:grpSp>
        <p:nvGrpSpPr>
          <p:cNvPr id="15" name="Group 14"/>
          <p:cNvGrpSpPr/>
          <p:nvPr/>
        </p:nvGrpSpPr>
        <p:grpSpPr>
          <a:xfrm>
            <a:off x="6641852" y="639325"/>
            <a:ext cx="2407979" cy="2778458"/>
            <a:chOff x="142431" y="1615742"/>
            <a:chExt cx="2407979" cy="2778458"/>
          </a:xfrm>
        </p:grpSpPr>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20" y="1615742"/>
              <a:ext cx="2278620" cy="2778458"/>
            </a:xfrm>
            <a:prstGeom prst="rect">
              <a:avLst/>
            </a:prstGeom>
            <a:effectLst>
              <a:outerShdw blurRad="50800" dist="38100" dir="5400000" algn="t" rotWithShape="0">
                <a:prstClr val="black">
                  <a:alpha val="40000"/>
                </a:prstClr>
              </a:outerShdw>
              <a:softEdge rad="12700"/>
            </a:effectLst>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8077" y="3121722"/>
              <a:ext cx="542855" cy="577672"/>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646" y="1668684"/>
              <a:ext cx="753953" cy="645005"/>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4002" y="1668684"/>
              <a:ext cx="592307" cy="584429"/>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338" y="1722826"/>
              <a:ext cx="936685" cy="572626"/>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0672" y="2384379"/>
              <a:ext cx="743444" cy="606077"/>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029" y="2408618"/>
              <a:ext cx="647435" cy="692585"/>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954" y="3163316"/>
              <a:ext cx="380916" cy="576367"/>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914" y="3172782"/>
              <a:ext cx="710429" cy="597557"/>
            </a:xfrm>
            <a:prstGeom prst="rect">
              <a:avLst/>
            </a:prstGeom>
          </p:spPr>
        </p:pic>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7072" y="3841880"/>
              <a:ext cx="740112" cy="502108"/>
            </a:xfrm>
            <a:prstGeom prst="rect">
              <a:avLst/>
            </a:prstGeom>
          </p:spPr>
        </p:pic>
        <p:sp>
          <p:nvSpPr>
            <p:cNvPr id="51" name="TextBox 50"/>
            <p:cNvSpPr txBox="1"/>
            <p:nvPr/>
          </p:nvSpPr>
          <p:spPr>
            <a:xfrm>
              <a:off x="173172" y="2182285"/>
              <a:ext cx="621961" cy="230832"/>
            </a:xfrm>
            <a:prstGeom prst="rect">
              <a:avLst/>
            </a:prstGeom>
            <a:noFill/>
          </p:spPr>
          <p:txBody>
            <a:bodyPr wrap="square" rtlCol="0">
              <a:spAutoFit/>
            </a:bodyPr>
            <a:lstStyle/>
            <a:p>
              <a:r>
                <a:rPr lang="en-US" sz="900" b="1" dirty="0" smtClean="0"/>
                <a:t>Wildcat</a:t>
              </a:r>
              <a:endParaRPr lang="en-US" sz="900" b="1" dirty="0"/>
            </a:p>
          </p:txBody>
        </p:sp>
        <p:sp>
          <p:nvSpPr>
            <p:cNvPr id="52" name="TextBox 51"/>
            <p:cNvSpPr txBox="1"/>
            <p:nvPr/>
          </p:nvSpPr>
          <p:spPr>
            <a:xfrm>
              <a:off x="922331" y="2237292"/>
              <a:ext cx="621961" cy="230832"/>
            </a:xfrm>
            <a:prstGeom prst="rect">
              <a:avLst/>
            </a:prstGeom>
            <a:noFill/>
          </p:spPr>
          <p:txBody>
            <a:bodyPr wrap="square" rtlCol="0">
              <a:spAutoFit/>
            </a:bodyPr>
            <a:lstStyle/>
            <a:p>
              <a:r>
                <a:rPr lang="en-US" sz="900" b="1" dirty="0" smtClean="0"/>
                <a:t>Fairfield</a:t>
              </a:r>
              <a:endParaRPr lang="en-US" sz="900" b="1" dirty="0"/>
            </a:p>
          </p:txBody>
        </p:sp>
        <p:sp>
          <p:nvSpPr>
            <p:cNvPr id="53" name="TextBox 52"/>
            <p:cNvSpPr txBox="1"/>
            <p:nvPr/>
          </p:nvSpPr>
          <p:spPr>
            <a:xfrm>
              <a:off x="1928449" y="2257178"/>
              <a:ext cx="621961" cy="230832"/>
            </a:xfrm>
            <a:prstGeom prst="rect">
              <a:avLst/>
            </a:prstGeom>
            <a:noFill/>
          </p:spPr>
          <p:txBody>
            <a:bodyPr wrap="square" rtlCol="0">
              <a:spAutoFit/>
            </a:bodyPr>
            <a:lstStyle/>
            <a:p>
              <a:r>
                <a:rPr lang="en-US" sz="900" b="1" dirty="0" smtClean="0"/>
                <a:t>Castle</a:t>
              </a:r>
            </a:p>
          </p:txBody>
        </p:sp>
        <p:sp>
          <p:nvSpPr>
            <p:cNvPr id="54" name="TextBox 53"/>
            <p:cNvSpPr txBox="1"/>
            <p:nvPr/>
          </p:nvSpPr>
          <p:spPr>
            <a:xfrm>
              <a:off x="467435" y="3040759"/>
              <a:ext cx="792675" cy="230832"/>
            </a:xfrm>
            <a:prstGeom prst="rect">
              <a:avLst/>
            </a:prstGeom>
            <a:noFill/>
          </p:spPr>
          <p:txBody>
            <a:bodyPr wrap="square" rtlCol="0">
              <a:spAutoFit/>
            </a:bodyPr>
            <a:lstStyle/>
            <a:p>
              <a:r>
                <a:rPr lang="en-US" sz="900" b="1" dirty="0" err="1" smtClean="0"/>
                <a:t>Wapama</a:t>
              </a:r>
              <a:endParaRPr lang="en-US" sz="900" b="1" dirty="0"/>
            </a:p>
          </p:txBody>
        </p:sp>
        <p:sp>
          <p:nvSpPr>
            <p:cNvPr id="55" name="TextBox 54"/>
            <p:cNvSpPr txBox="1"/>
            <p:nvPr/>
          </p:nvSpPr>
          <p:spPr>
            <a:xfrm>
              <a:off x="1498787" y="2961071"/>
              <a:ext cx="621961" cy="230832"/>
            </a:xfrm>
            <a:prstGeom prst="rect">
              <a:avLst/>
            </a:prstGeom>
            <a:noFill/>
          </p:spPr>
          <p:txBody>
            <a:bodyPr wrap="square" rtlCol="0">
              <a:spAutoFit/>
            </a:bodyPr>
            <a:lstStyle/>
            <a:p>
              <a:r>
                <a:rPr lang="en-US" sz="900" b="1" dirty="0" err="1" smtClean="0"/>
                <a:t>Hetchy</a:t>
              </a:r>
              <a:endParaRPr lang="en-US" sz="900" b="1" dirty="0"/>
            </a:p>
          </p:txBody>
        </p:sp>
        <p:sp>
          <p:nvSpPr>
            <p:cNvPr id="56" name="TextBox 55"/>
            <p:cNvSpPr txBox="1"/>
            <p:nvPr/>
          </p:nvSpPr>
          <p:spPr>
            <a:xfrm>
              <a:off x="142431" y="3726686"/>
              <a:ext cx="621961" cy="230832"/>
            </a:xfrm>
            <a:prstGeom prst="rect">
              <a:avLst/>
            </a:prstGeom>
            <a:noFill/>
          </p:spPr>
          <p:txBody>
            <a:bodyPr wrap="square" rtlCol="0">
              <a:spAutoFit/>
            </a:bodyPr>
            <a:lstStyle/>
            <a:p>
              <a:r>
                <a:rPr lang="en-US" sz="900" b="1" dirty="0" smtClean="0"/>
                <a:t>Grouse</a:t>
              </a:r>
              <a:endParaRPr lang="en-US" sz="900" b="1" dirty="0"/>
            </a:p>
          </p:txBody>
        </p:sp>
        <p:sp>
          <p:nvSpPr>
            <p:cNvPr id="57" name="TextBox 56"/>
            <p:cNvSpPr txBox="1"/>
            <p:nvPr/>
          </p:nvSpPr>
          <p:spPr>
            <a:xfrm>
              <a:off x="1802038" y="3635922"/>
              <a:ext cx="726091" cy="230832"/>
            </a:xfrm>
            <a:prstGeom prst="rect">
              <a:avLst/>
            </a:prstGeom>
            <a:noFill/>
          </p:spPr>
          <p:txBody>
            <a:bodyPr wrap="square" rtlCol="0">
              <a:spAutoFit/>
            </a:bodyPr>
            <a:lstStyle/>
            <a:p>
              <a:r>
                <a:rPr lang="en-US" sz="900" b="1" dirty="0" err="1" smtClean="0"/>
                <a:t>ArchRock</a:t>
              </a:r>
              <a:endParaRPr lang="en-US" sz="900" b="1" dirty="0"/>
            </a:p>
          </p:txBody>
        </p:sp>
        <p:sp>
          <p:nvSpPr>
            <p:cNvPr id="58" name="TextBox 57"/>
            <p:cNvSpPr txBox="1"/>
            <p:nvPr/>
          </p:nvSpPr>
          <p:spPr>
            <a:xfrm>
              <a:off x="1222079" y="3600194"/>
              <a:ext cx="621961" cy="230832"/>
            </a:xfrm>
            <a:prstGeom prst="rect">
              <a:avLst/>
            </a:prstGeom>
            <a:noFill/>
          </p:spPr>
          <p:txBody>
            <a:bodyPr wrap="square" rtlCol="0">
              <a:spAutoFit/>
            </a:bodyPr>
            <a:lstStyle/>
            <a:p>
              <a:r>
                <a:rPr lang="en-US" sz="900" b="1" dirty="0" err="1" smtClean="0"/>
                <a:t>Manter</a:t>
              </a:r>
              <a:endParaRPr lang="en-US" sz="900" b="1" dirty="0"/>
            </a:p>
          </p:txBody>
        </p:sp>
        <p:sp>
          <p:nvSpPr>
            <p:cNvPr id="59" name="TextBox 58"/>
            <p:cNvSpPr txBox="1"/>
            <p:nvPr/>
          </p:nvSpPr>
          <p:spPr>
            <a:xfrm>
              <a:off x="1459661" y="4064163"/>
              <a:ext cx="621961" cy="230832"/>
            </a:xfrm>
            <a:prstGeom prst="rect">
              <a:avLst/>
            </a:prstGeom>
            <a:noFill/>
          </p:spPr>
          <p:txBody>
            <a:bodyPr wrap="square" rtlCol="0">
              <a:spAutoFit/>
            </a:bodyPr>
            <a:lstStyle/>
            <a:p>
              <a:r>
                <a:rPr lang="en-US" sz="900" b="1" dirty="0" err="1" smtClean="0"/>
                <a:t>Storrie</a:t>
              </a:r>
              <a:endParaRPr lang="en-US" sz="900" b="1" dirty="0"/>
            </a:p>
          </p:txBody>
        </p:sp>
      </p:grpSp>
      <p:pic>
        <p:nvPicPr>
          <p:cNvPr id="40" name="Picture 6" descr="C:\Users\varya1\Desktop\DEM.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47323" y="658854"/>
            <a:ext cx="2126828" cy="27964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6"/>
          <a:stretch>
            <a:fillRect/>
          </a:stretch>
        </p:blipFill>
        <p:spPr>
          <a:xfrm>
            <a:off x="3847961" y="509079"/>
            <a:ext cx="399362" cy="496177"/>
          </a:xfrm>
          <a:prstGeom prst="rect">
            <a:avLst/>
          </a:prstGeom>
        </p:spPr>
      </p:pic>
      <p:pic>
        <p:nvPicPr>
          <p:cNvPr id="22" name="Picture 21"/>
          <p:cNvPicPr>
            <a:picLocks noChangeAspect="1"/>
          </p:cNvPicPr>
          <p:nvPr/>
        </p:nvPicPr>
        <p:blipFill rotWithShape="1">
          <a:blip r:embed="rId17"/>
          <a:srcRect l="13653" r="13223" b="13241"/>
          <a:stretch/>
        </p:blipFill>
        <p:spPr>
          <a:xfrm>
            <a:off x="6408656" y="588625"/>
            <a:ext cx="276225" cy="367457"/>
          </a:xfrm>
          <a:prstGeom prst="rect">
            <a:avLst/>
          </a:prstGeom>
        </p:spPr>
      </p:pic>
      <p:pic>
        <p:nvPicPr>
          <p:cNvPr id="23" name="Picture 22"/>
          <p:cNvPicPr>
            <a:picLocks noChangeAspect="1"/>
          </p:cNvPicPr>
          <p:nvPr/>
        </p:nvPicPr>
        <p:blipFill>
          <a:blip r:embed="rId18"/>
          <a:stretch>
            <a:fillRect/>
          </a:stretch>
        </p:blipFill>
        <p:spPr>
          <a:xfrm>
            <a:off x="60096" y="4155236"/>
            <a:ext cx="275457" cy="323362"/>
          </a:xfrm>
          <a:prstGeom prst="rect">
            <a:avLst/>
          </a:prstGeom>
        </p:spPr>
      </p:pic>
      <p:pic>
        <p:nvPicPr>
          <p:cNvPr id="24" name="Picture 23"/>
          <p:cNvPicPr>
            <a:picLocks noChangeAspect="1"/>
          </p:cNvPicPr>
          <p:nvPr/>
        </p:nvPicPr>
        <p:blipFill>
          <a:blip r:embed="rId19"/>
          <a:stretch>
            <a:fillRect/>
          </a:stretch>
        </p:blipFill>
        <p:spPr>
          <a:xfrm>
            <a:off x="3170795" y="4138216"/>
            <a:ext cx="254998" cy="301361"/>
          </a:xfrm>
          <a:prstGeom prst="rect">
            <a:avLst/>
          </a:prstGeom>
        </p:spPr>
      </p:pic>
      <p:pic>
        <p:nvPicPr>
          <p:cNvPr id="25" name="Picture 24"/>
          <p:cNvPicPr>
            <a:picLocks noChangeAspect="1"/>
          </p:cNvPicPr>
          <p:nvPr/>
        </p:nvPicPr>
        <p:blipFill>
          <a:blip r:embed="rId20"/>
          <a:stretch>
            <a:fillRect/>
          </a:stretch>
        </p:blipFill>
        <p:spPr>
          <a:xfrm>
            <a:off x="6243537" y="4127809"/>
            <a:ext cx="297390" cy="322173"/>
          </a:xfrm>
          <a:prstGeom prst="rect">
            <a:avLst/>
          </a:prstGeom>
        </p:spPr>
      </p:pic>
      <p:pic>
        <p:nvPicPr>
          <p:cNvPr id="29" name="Picture 28"/>
          <p:cNvPicPr>
            <a:picLocks noChangeAspect="1"/>
          </p:cNvPicPr>
          <p:nvPr/>
        </p:nvPicPr>
        <p:blipFill>
          <a:blip r:embed="rId21"/>
          <a:stretch>
            <a:fillRect/>
          </a:stretch>
        </p:blipFill>
        <p:spPr>
          <a:xfrm>
            <a:off x="6647523" y="4018687"/>
            <a:ext cx="2051473" cy="2639966"/>
          </a:xfrm>
          <a:prstGeom prst="rect">
            <a:avLst/>
          </a:prstGeom>
        </p:spPr>
      </p:pic>
    </p:spTree>
    <p:extLst>
      <p:ext uri="{BB962C8B-B14F-4D97-AF65-F5344CB8AC3E}">
        <p14:creationId xmlns:p14="http://schemas.microsoft.com/office/powerpoint/2010/main" val="3062563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3566160" cy="742406"/>
          </a:xfrm>
        </p:spPr>
        <p:txBody>
          <a:bodyPr/>
          <a:lstStyle/>
          <a:p>
            <a:r>
              <a:rPr lang="en-US" dirty="0" smtClean="0"/>
              <a:t>Results</a:t>
            </a:r>
            <a:endParaRPr lang="en-US" dirty="0"/>
          </a:p>
        </p:txBody>
      </p:sp>
      <p:sp>
        <p:nvSpPr>
          <p:cNvPr id="4" name="TextBox 3"/>
          <p:cNvSpPr txBox="1"/>
          <p:nvPr/>
        </p:nvSpPr>
        <p:spPr>
          <a:xfrm>
            <a:off x="7799294" y="6465346"/>
            <a:ext cx="1602889" cy="247426"/>
          </a:xfrm>
          <a:prstGeom prst="rect">
            <a:avLst/>
          </a:prstGeom>
          <a:noFill/>
        </p:spPr>
        <p:txBody>
          <a:bodyPr wrap="square" rtlCol="0">
            <a:spAutoFit/>
          </a:bodyPr>
          <a:lstStyle/>
          <a:p>
            <a:r>
              <a:rPr lang="en-US" sz="1000" dirty="0" smtClean="0">
                <a:solidFill>
                  <a:srgbClr val="767171">
                    <a:lumMod val="20000"/>
                    <a:lumOff val="80000"/>
                  </a:srgbClr>
                </a:solidFill>
              </a:rPr>
              <a:t>Source: CNN.com</a:t>
            </a:r>
            <a:endParaRPr lang="en-US" sz="1000" dirty="0">
              <a:solidFill>
                <a:srgbClr val="767171">
                  <a:lumMod val="20000"/>
                  <a:lumOff val="80000"/>
                </a:srgbClr>
              </a:solidFill>
            </a:endParaRPr>
          </a:p>
        </p:txBody>
      </p:sp>
    </p:spTree>
    <p:extLst>
      <p:ext uri="{BB962C8B-B14F-4D97-AF65-F5344CB8AC3E}">
        <p14:creationId xmlns:p14="http://schemas.microsoft.com/office/powerpoint/2010/main" val="2313423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3566160" cy="742406"/>
          </a:xfrm>
        </p:spPr>
        <p:txBody>
          <a:bodyPr/>
          <a:lstStyle/>
          <a:p>
            <a:r>
              <a:rPr lang="en-US" dirty="0" smtClean="0"/>
              <a:t>Results</a:t>
            </a:r>
            <a:endParaRPr lang="en-US" dirty="0"/>
          </a:p>
        </p:txBody>
      </p:sp>
      <p:pic>
        <p:nvPicPr>
          <p:cNvPr id="4" name="Picture 3"/>
          <p:cNvPicPr>
            <a:picLocks noChangeAspect="1"/>
          </p:cNvPicPr>
          <p:nvPr/>
        </p:nvPicPr>
        <p:blipFill>
          <a:blip r:embed="rId3"/>
          <a:stretch>
            <a:fillRect/>
          </a:stretch>
        </p:blipFill>
        <p:spPr>
          <a:xfrm>
            <a:off x="0" y="1276140"/>
            <a:ext cx="8792346" cy="5315579"/>
          </a:xfrm>
          <a:prstGeom prst="rect">
            <a:avLst/>
          </a:prstGeom>
        </p:spPr>
      </p:pic>
    </p:spTree>
    <p:extLst>
      <p:ext uri="{BB962C8B-B14F-4D97-AF65-F5344CB8AC3E}">
        <p14:creationId xmlns:p14="http://schemas.microsoft.com/office/powerpoint/2010/main" val="357816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3566160" cy="742406"/>
          </a:xfrm>
        </p:spPr>
        <p:txBody>
          <a:bodyPr/>
          <a:lstStyle/>
          <a:p>
            <a:r>
              <a:rPr lang="en-US" dirty="0" smtClean="0"/>
              <a:t>Results</a:t>
            </a:r>
            <a:endParaRPr lang="en-US" dirty="0"/>
          </a:p>
        </p:txBody>
      </p:sp>
      <p:sp>
        <p:nvSpPr>
          <p:cNvPr id="8" name="TextBox 7"/>
          <p:cNvSpPr txBox="1"/>
          <p:nvPr/>
        </p:nvSpPr>
        <p:spPr>
          <a:xfrm>
            <a:off x="812800" y="1434384"/>
            <a:ext cx="1308100" cy="646331"/>
          </a:xfrm>
          <a:prstGeom prst="rect">
            <a:avLst/>
          </a:prstGeom>
          <a:noFill/>
        </p:spPr>
        <p:txBody>
          <a:bodyPr wrap="square" rtlCol="0">
            <a:spAutoFit/>
          </a:bodyPr>
          <a:lstStyle/>
          <a:p>
            <a:r>
              <a:rPr lang="en-US" sz="3600" b="1" dirty="0" smtClean="0">
                <a:solidFill>
                  <a:srgbClr val="767171"/>
                </a:solidFill>
              </a:rPr>
              <a:t>NDSI</a:t>
            </a:r>
            <a:endParaRPr lang="en-US" sz="3600" b="1" dirty="0">
              <a:solidFill>
                <a:srgbClr val="767171"/>
              </a:solidFill>
            </a:endParaRPr>
          </a:p>
        </p:txBody>
      </p:sp>
      <p:pic>
        <p:nvPicPr>
          <p:cNvPr id="10" name="Picture 9"/>
          <p:cNvPicPr>
            <a:picLocks noChangeAspect="1"/>
          </p:cNvPicPr>
          <p:nvPr/>
        </p:nvPicPr>
        <p:blipFill>
          <a:blip r:embed="rId3"/>
          <a:stretch>
            <a:fillRect/>
          </a:stretch>
        </p:blipFill>
        <p:spPr>
          <a:xfrm>
            <a:off x="392426" y="3374373"/>
            <a:ext cx="4114800" cy="3174781"/>
          </a:xfrm>
          <a:prstGeom prst="rect">
            <a:avLst/>
          </a:prstGeom>
        </p:spPr>
      </p:pic>
      <p:pic>
        <p:nvPicPr>
          <p:cNvPr id="11" name="Picture 10"/>
          <p:cNvPicPr>
            <a:picLocks noChangeAspect="1"/>
          </p:cNvPicPr>
          <p:nvPr/>
        </p:nvPicPr>
        <p:blipFill>
          <a:blip r:embed="rId4"/>
          <a:stretch>
            <a:fillRect/>
          </a:stretch>
        </p:blipFill>
        <p:spPr>
          <a:xfrm>
            <a:off x="4507226" y="3374373"/>
            <a:ext cx="4114800" cy="3181638"/>
          </a:xfrm>
          <a:prstGeom prst="rect">
            <a:avLst/>
          </a:prstGeom>
        </p:spPr>
      </p:pic>
      <p:pic>
        <p:nvPicPr>
          <p:cNvPr id="12" name="Picture 11"/>
          <p:cNvPicPr>
            <a:picLocks noChangeAspect="1"/>
          </p:cNvPicPr>
          <p:nvPr/>
        </p:nvPicPr>
        <p:blipFill>
          <a:blip r:embed="rId5"/>
          <a:stretch>
            <a:fillRect/>
          </a:stretch>
        </p:blipFill>
        <p:spPr>
          <a:xfrm>
            <a:off x="2594363" y="250849"/>
            <a:ext cx="4114800" cy="3163529"/>
          </a:xfrm>
          <a:prstGeom prst="rect">
            <a:avLst/>
          </a:prstGeom>
        </p:spPr>
      </p:pic>
    </p:spTree>
    <p:extLst>
      <p:ext uri="{BB962C8B-B14F-4D97-AF65-F5344CB8AC3E}">
        <p14:creationId xmlns:p14="http://schemas.microsoft.com/office/powerpoint/2010/main" val="3110485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284" y="425564"/>
            <a:ext cx="3566160" cy="693420"/>
          </a:xfrm>
        </p:spPr>
        <p:txBody>
          <a:bodyPr/>
          <a:lstStyle/>
          <a:p>
            <a:r>
              <a:rPr lang="en-US" dirty="0" smtClean="0"/>
              <a:t>Background</a:t>
            </a:r>
            <a:endParaRPr lang="en-US" dirty="0"/>
          </a:p>
        </p:txBody>
      </p:sp>
      <p:sp>
        <p:nvSpPr>
          <p:cNvPr id="4" name="TextBox 3"/>
          <p:cNvSpPr txBox="1"/>
          <p:nvPr/>
        </p:nvSpPr>
        <p:spPr>
          <a:xfrm>
            <a:off x="152399" y="1241601"/>
            <a:ext cx="5305425" cy="461665"/>
          </a:xfrm>
          <a:prstGeom prst="rect">
            <a:avLst/>
          </a:prstGeom>
          <a:noFill/>
        </p:spPr>
        <p:txBody>
          <a:bodyPr wrap="square" rtlCol="0">
            <a:spAutoFit/>
          </a:bodyPr>
          <a:lstStyle/>
          <a:p>
            <a:r>
              <a:rPr lang="en-US" sz="2400" u="sng" dirty="0" smtClean="0">
                <a:solidFill>
                  <a:srgbClr val="767171"/>
                </a:solidFill>
              </a:rPr>
              <a:t>CA Water Resources</a:t>
            </a:r>
          </a:p>
        </p:txBody>
      </p:sp>
      <p:pic>
        <p:nvPicPr>
          <p:cNvPr id="1027" name="Picture 3" descr="C:\Users\varya1\Desktop\2014BCM_Change_Min_Winter_Te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689" y="705599"/>
            <a:ext cx="3854809" cy="4884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88690" y="5590504"/>
            <a:ext cx="3854808" cy="523220"/>
          </a:xfrm>
          <a:prstGeom prst="rect">
            <a:avLst/>
          </a:prstGeom>
          <a:noFill/>
        </p:spPr>
        <p:txBody>
          <a:bodyPr wrap="square" rtlCol="0">
            <a:spAutoFit/>
          </a:bodyPr>
          <a:lstStyle/>
          <a:p>
            <a:pPr algn="ctr"/>
            <a:r>
              <a:rPr lang="en-US" sz="1400" dirty="0">
                <a:solidFill>
                  <a:srgbClr val="767171"/>
                </a:solidFill>
              </a:rPr>
              <a:t>P</a:t>
            </a:r>
            <a:r>
              <a:rPr lang="en-US" sz="1400" dirty="0" smtClean="0">
                <a:solidFill>
                  <a:srgbClr val="767171"/>
                </a:solidFill>
              </a:rPr>
              <a:t>rojected change in winter minimum temperature, 2070</a:t>
            </a:r>
            <a:endParaRPr lang="en-US" sz="1400" dirty="0">
              <a:solidFill>
                <a:srgbClr val="767171"/>
              </a:solidFill>
            </a:endParaRPr>
          </a:p>
        </p:txBody>
      </p:sp>
      <p:pic>
        <p:nvPicPr>
          <p:cNvPr id="1028" name="Picture 4" descr="C:\Users\varya1\Desktop\2014BCM_Change_Min_Winter_Temp_Lege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681" y="4791180"/>
            <a:ext cx="876300" cy="657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p:cNvSpPr>
            <a:spLocks noGrp="1"/>
          </p:cNvSpPr>
          <p:nvPr>
            <p:ph type="body" sz="quarter" idx="11"/>
          </p:nvPr>
        </p:nvSpPr>
        <p:spPr>
          <a:xfrm>
            <a:off x="152400" y="1932790"/>
            <a:ext cx="4665780" cy="4420793"/>
          </a:xfrm>
        </p:spPr>
        <p:txBody>
          <a:bodyPr>
            <a:normAutofit/>
          </a:bodyPr>
          <a:lstStyle/>
          <a:p>
            <a:pPr marL="342900" indent="-342900">
              <a:spcBef>
                <a:spcPts val="200"/>
              </a:spcBef>
              <a:buClr>
                <a:schemeClr val="accent1"/>
              </a:buClr>
              <a:buFont typeface="Webdings" panose="05030102010509060703" pitchFamily="18" charset="2"/>
              <a:buChar char="4"/>
            </a:pPr>
            <a:r>
              <a:rPr lang="en-US" sz="2200" b="1" dirty="0"/>
              <a:t>Snowpack</a:t>
            </a:r>
            <a:r>
              <a:rPr lang="en-US" sz="2200" dirty="0"/>
              <a:t> is a crucial component of the California water </a:t>
            </a:r>
            <a:r>
              <a:rPr lang="en-US" sz="2200" dirty="0" smtClean="0"/>
              <a:t>supply</a:t>
            </a:r>
            <a:endParaRPr lang="en-US" sz="2200" dirty="0"/>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a:t>Management, fire suppression policies and climate </a:t>
            </a:r>
            <a:r>
              <a:rPr lang="en-US" sz="2200" dirty="0" smtClean="0"/>
              <a:t>change are </a:t>
            </a:r>
            <a:r>
              <a:rPr lang="en-US" sz="2200" b="1" dirty="0"/>
              <a:t>increasing wildfire frequency</a:t>
            </a:r>
            <a:r>
              <a:rPr lang="en-US" sz="2200" dirty="0"/>
              <a:t> and </a:t>
            </a:r>
            <a:r>
              <a:rPr lang="en-US" sz="2200" b="1" dirty="0" smtClean="0"/>
              <a:t>severity</a:t>
            </a:r>
            <a:endParaRPr lang="en-US" sz="2200" dirty="0"/>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a:t>Little research exists </a:t>
            </a:r>
            <a:r>
              <a:rPr lang="en-US" sz="2200" b="1" dirty="0"/>
              <a:t>quantifying effects </a:t>
            </a:r>
            <a:r>
              <a:rPr lang="en-US" sz="2200" dirty="0"/>
              <a:t>of wildfire severity on </a:t>
            </a:r>
            <a:r>
              <a:rPr lang="en-US" sz="2200" dirty="0" smtClean="0"/>
              <a:t>snowpack</a:t>
            </a:r>
            <a:endParaRPr lang="en-US" sz="2200" dirty="0"/>
          </a:p>
        </p:txBody>
      </p:sp>
    </p:spTree>
    <p:extLst>
      <p:ext uri="{BB962C8B-B14F-4D97-AF65-F5344CB8AC3E}">
        <p14:creationId xmlns:p14="http://schemas.microsoft.com/office/powerpoint/2010/main" val="716741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3566160" cy="742406"/>
          </a:xfrm>
        </p:spPr>
        <p:txBody>
          <a:bodyPr/>
          <a:lstStyle/>
          <a:p>
            <a:r>
              <a:rPr lang="en-US" dirty="0" smtClean="0"/>
              <a:t>Results</a:t>
            </a:r>
            <a:endParaRPr lang="en-US" dirty="0"/>
          </a:p>
        </p:txBody>
      </p:sp>
      <p:sp>
        <p:nvSpPr>
          <p:cNvPr id="10" name="TextBox 9"/>
          <p:cNvSpPr txBox="1"/>
          <p:nvPr/>
        </p:nvSpPr>
        <p:spPr>
          <a:xfrm>
            <a:off x="204395" y="1382486"/>
            <a:ext cx="2979869" cy="400110"/>
          </a:xfrm>
          <a:prstGeom prst="rect">
            <a:avLst/>
          </a:prstGeom>
          <a:noFill/>
        </p:spPr>
        <p:txBody>
          <a:bodyPr wrap="square" rtlCol="0">
            <a:spAutoFit/>
          </a:bodyPr>
          <a:lstStyle/>
          <a:p>
            <a:r>
              <a:rPr lang="en-US" sz="2000" b="1" dirty="0" smtClean="0">
                <a:solidFill>
                  <a:srgbClr val="767171"/>
                </a:solidFill>
              </a:rPr>
              <a:t>Fractional Snow Cover</a:t>
            </a:r>
            <a:endParaRPr lang="en-US" sz="2000" b="1" dirty="0">
              <a:solidFill>
                <a:srgbClr val="767171"/>
              </a:solidFill>
            </a:endParaRPr>
          </a:p>
        </p:txBody>
      </p:sp>
      <p:pic>
        <p:nvPicPr>
          <p:cNvPr id="2" name="Picture 1"/>
          <p:cNvPicPr>
            <a:picLocks noChangeAspect="1"/>
          </p:cNvPicPr>
          <p:nvPr/>
        </p:nvPicPr>
        <p:blipFill>
          <a:blip r:embed="rId3"/>
          <a:stretch>
            <a:fillRect/>
          </a:stretch>
        </p:blipFill>
        <p:spPr>
          <a:xfrm>
            <a:off x="3184264" y="334122"/>
            <a:ext cx="4114800" cy="2896948"/>
          </a:xfrm>
          <a:prstGeom prst="rect">
            <a:avLst/>
          </a:prstGeom>
        </p:spPr>
      </p:pic>
      <p:pic>
        <p:nvPicPr>
          <p:cNvPr id="4" name="Picture 3"/>
          <p:cNvPicPr>
            <a:picLocks noChangeAspect="1"/>
          </p:cNvPicPr>
          <p:nvPr/>
        </p:nvPicPr>
        <p:blipFill>
          <a:blip r:embed="rId4"/>
          <a:stretch>
            <a:fillRect/>
          </a:stretch>
        </p:blipFill>
        <p:spPr>
          <a:xfrm>
            <a:off x="490594" y="3321290"/>
            <a:ext cx="4114800" cy="3186081"/>
          </a:xfrm>
          <a:prstGeom prst="rect">
            <a:avLst/>
          </a:prstGeom>
        </p:spPr>
      </p:pic>
      <p:pic>
        <p:nvPicPr>
          <p:cNvPr id="6" name="Picture 5"/>
          <p:cNvPicPr>
            <a:picLocks noChangeAspect="1"/>
          </p:cNvPicPr>
          <p:nvPr/>
        </p:nvPicPr>
        <p:blipFill>
          <a:blip r:embed="rId5"/>
          <a:stretch>
            <a:fillRect/>
          </a:stretch>
        </p:blipFill>
        <p:spPr>
          <a:xfrm>
            <a:off x="4605394" y="3321290"/>
            <a:ext cx="4114800" cy="3178206"/>
          </a:xfrm>
          <a:prstGeom prst="rect">
            <a:avLst/>
          </a:prstGeom>
        </p:spPr>
      </p:pic>
      <p:sp>
        <p:nvSpPr>
          <p:cNvPr id="5" name="TextBox 4"/>
          <p:cNvSpPr txBox="1"/>
          <p:nvPr/>
        </p:nvSpPr>
        <p:spPr>
          <a:xfrm rot="16200000">
            <a:off x="115945" y="4657472"/>
            <a:ext cx="865389" cy="276999"/>
          </a:xfrm>
          <a:prstGeom prst="rect">
            <a:avLst/>
          </a:prstGeom>
          <a:solidFill>
            <a:schemeClr val="bg2"/>
          </a:solidFill>
        </p:spPr>
        <p:txBody>
          <a:bodyPr wrap="square" rtlCol="0">
            <a:spAutoFit/>
          </a:bodyPr>
          <a:lstStyle/>
          <a:p>
            <a:r>
              <a:rPr lang="en-US" sz="1200" b="1" dirty="0" smtClean="0">
                <a:solidFill>
                  <a:schemeClr val="tx1">
                    <a:lumMod val="50000"/>
                  </a:schemeClr>
                </a:solidFill>
              </a:rPr>
              <a:t>FSC (%)</a:t>
            </a:r>
            <a:endParaRPr lang="en-US" sz="1200" b="1" dirty="0">
              <a:solidFill>
                <a:schemeClr val="tx1">
                  <a:lumMod val="50000"/>
                </a:schemeClr>
              </a:solidFill>
            </a:endParaRPr>
          </a:p>
        </p:txBody>
      </p:sp>
      <p:sp>
        <p:nvSpPr>
          <p:cNvPr id="8" name="TextBox 7"/>
          <p:cNvSpPr txBox="1"/>
          <p:nvPr/>
        </p:nvSpPr>
        <p:spPr>
          <a:xfrm rot="16200000">
            <a:off x="4229449" y="4631264"/>
            <a:ext cx="867981" cy="276999"/>
          </a:xfrm>
          <a:prstGeom prst="rect">
            <a:avLst/>
          </a:prstGeom>
          <a:solidFill>
            <a:schemeClr val="bg2"/>
          </a:solidFill>
          <a:ln>
            <a:solidFill>
              <a:schemeClr val="bg1"/>
            </a:solidFill>
          </a:ln>
        </p:spPr>
        <p:txBody>
          <a:bodyPr wrap="square" rtlCol="0">
            <a:spAutoFit/>
          </a:bodyPr>
          <a:lstStyle/>
          <a:p>
            <a:r>
              <a:rPr lang="en-US" sz="1200" b="1" dirty="0" smtClean="0">
                <a:solidFill>
                  <a:schemeClr val="tx1">
                    <a:lumMod val="50000"/>
                  </a:schemeClr>
                </a:solidFill>
              </a:rPr>
              <a:t>FSC (%)</a:t>
            </a:r>
            <a:endParaRPr lang="en-US" sz="1200" b="1" dirty="0">
              <a:solidFill>
                <a:schemeClr val="tx1">
                  <a:lumMod val="50000"/>
                </a:schemeClr>
              </a:solidFill>
            </a:endParaRPr>
          </a:p>
        </p:txBody>
      </p:sp>
      <p:sp>
        <p:nvSpPr>
          <p:cNvPr id="9" name="TextBox 8"/>
          <p:cNvSpPr txBox="1"/>
          <p:nvPr/>
        </p:nvSpPr>
        <p:spPr>
          <a:xfrm rot="16200000">
            <a:off x="2931886" y="1464383"/>
            <a:ext cx="865389" cy="276999"/>
          </a:xfrm>
          <a:prstGeom prst="rect">
            <a:avLst/>
          </a:prstGeom>
          <a:solidFill>
            <a:schemeClr val="bg2"/>
          </a:solidFill>
        </p:spPr>
        <p:txBody>
          <a:bodyPr wrap="square" rtlCol="0">
            <a:spAutoFit/>
          </a:bodyPr>
          <a:lstStyle/>
          <a:p>
            <a:r>
              <a:rPr lang="en-US" sz="1200" b="1" dirty="0" smtClean="0">
                <a:solidFill>
                  <a:schemeClr val="tx1">
                    <a:lumMod val="50000"/>
                  </a:schemeClr>
                </a:solidFill>
              </a:rPr>
              <a:t>FSC (%)</a:t>
            </a:r>
            <a:endParaRPr lang="en-US" sz="1200" b="1" dirty="0">
              <a:solidFill>
                <a:schemeClr val="tx1">
                  <a:lumMod val="50000"/>
                </a:schemeClr>
              </a:solidFill>
            </a:endParaRPr>
          </a:p>
        </p:txBody>
      </p:sp>
      <p:sp>
        <p:nvSpPr>
          <p:cNvPr id="7" name="TextBox 6"/>
          <p:cNvSpPr txBox="1"/>
          <p:nvPr/>
        </p:nvSpPr>
        <p:spPr>
          <a:xfrm>
            <a:off x="6296164" y="6271652"/>
            <a:ext cx="536713" cy="276999"/>
          </a:xfrm>
          <a:prstGeom prst="rect">
            <a:avLst/>
          </a:prstGeom>
          <a:solidFill>
            <a:schemeClr val="bg2"/>
          </a:solidFill>
        </p:spPr>
        <p:txBody>
          <a:bodyPr wrap="square" rtlCol="0">
            <a:spAutoFit/>
          </a:bodyPr>
          <a:lstStyle/>
          <a:p>
            <a:r>
              <a:rPr lang="en-US" sz="1200" b="1" dirty="0" smtClean="0">
                <a:solidFill>
                  <a:schemeClr val="tx1">
                    <a:lumMod val="50000"/>
                  </a:schemeClr>
                </a:solidFill>
              </a:rPr>
              <a:t>Year</a:t>
            </a:r>
            <a:endParaRPr lang="en-US" sz="1200" b="1" dirty="0">
              <a:solidFill>
                <a:schemeClr val="tx1">
                  <a:lumMod val="50000"/>
                </a:schemeClr>
              </a:solidFill>
            </a:endParaRPr>
          </a:p>
        </p:txBody>
      </p:sp>
      <p:sp>
        <p:nvSpPr>
          <p:cNvPr id="11" name="TextBox 10"/>
          <p:cNvSpPr txBox="1"/>
          <p:nvPr/>
        </p:nvSpPr>
        <p:spPr>
          <a:xfrm>
            <a:off x="4973307" y="2999181"/>
            <a:ext cx="536713" cy="276999"/>
          </a:xfrm>
          <a:prstGeom prst="rect">
            <a:avLst/>
          </a:prstGeom>
          <a:solidFill>
            <a:schemeClr val="bg2"/>
          </a:solidFill>
        </p:spPr>
        <p:txBody>
          <a:bodyPr wrap="square" rtlCol="0">
            <a:spAutoFit/>
          </a:bodyPr>
          <a:lstStyle/>
          <a:p>
            <a:r>
              <a:rPr lang="en-US" sz="1200" b="1" dirty="0" smtClean="0">
                <a:solidFill>
                  <a:schemeClr val="tx1">
                    <a:lumMod val="50000"/>
                  </a:schemeClr>
                </a:solidFill>
              </a:rPr>
              <a:t>Year</a:t>
            </a:r>
            <a:endParaRPr lang="en-US" sz="1200" b="1" dirty="0">
              <a:solidFill>
                <a:schemeClr val="tx1">
                  <a:lumMod val="50000"/>
                </a:schemeClr>
              </a:solidFill>
            </a:endParaRPr>
          </a:p>
        </p:txBody>
      </p:sp>
      <p:sp>
        <p:nvSpPr>
          <p:cNvPr id="12" name="TextBox 11"/>
          <p:cNvSpPr txBox="1"/>
          <p:nvPr/>
        </p:nvSpPr>
        <p:spPr>
          <a:xfrm>
            <a:off x="2177388" y="6230372"/>
            <a:ext cx="536713" cy="276999"/>
          </a:xfrm>
          <a:prstGeom prst="rect">
            <a:avLst/>
          </a:prstGeom>
          <a:solidFill>
            <a:schemeClr val="bg2"/>
          </a:solidFill>
        </p:spPr>
        <p:txBody>
          <a:bodyPr wrap="square" rtlCol="0">
            <a:spAutoFit/>
          </a:bodyPr>
          <a:lstStyle/>
          <a:p>
            <a:r>
              <a:rPr lang="en-US" sz="1200" b="1" dirty="0" smtClean="0">
                <a:solidFill>
                  <a:schemeClr val="tx1">
                    <a:lumMod val="50000"/>
                  </a:schemeClr>
                </a:solidFill>
              </a:rPr>
              <a:t>Year</a:t>
            </a:r>
            <a:endParaRPr lang="en-US" sz="1200" b="1" dirty="0">
              <a:solidFill>
                <a:schemeClr val="tx1">
                  <a:lumMod val="50000"/>
                </a:schemeClr>
              </a:solidFill>
            </a:endParaRPr>
          </a:p>
        </p:txBody>
      </p:sp>
      <p:pic>
        <p:nvPicPr>
          <p:cNvPr id="15" name="Picture 14"/>
          <p:cNvPicPr>
            <a:picLocks noChangeAspect="1"/>
          </p:cNvPicPr>
          <p:nvPr/>
        </p:nvPicPr>
        <p:blipFill>
          <a:blip r:embed="rId6"/>
          <a:stretch>
            <a:fillRect/>
          </a:stretch>
        </p:blipFill>
        <p:spPr>
          <a:xfrm>
            <a:off x="140123" y="251425"/>
            <a:ext cx="4358807" cy="3342505"/>
          </a:xfrm>
          <a:prstGeom prst="rect">
            <a:avLst/>
          </a:prstGeom>
          <a:ln>
            <a:solidFill>
              <a:schemeClr val="tx1">
                <a:lumMod val="75000"/>
              </a:schemeClr>
            </a:solidFill>
          </a:ln>
        </p:spPr>
      </p:pic>
      <p:pic>
        <p:nvPicPr>
          <p:cNvPr id="17" name="Picture 16"/>
          <p:cNvPicPr>
            <a:picLocks noChangeAspect="1"/>
          </p:cNvPicPr>
          <p:nvPr/>
        </p:nvPicPr>
        <p:blipFill>
          <a:blip r:embed="rId7"/>
          <a:stretch>
            <a:fillRect/>
          </a:stretch>
        </p:blipFill>
        <p:spPr>
          <a:xfrm>
            <a:off x="4569580" y="255647"/>
            <a:ext cx="4361688" cy="3338283"/>
          </a:xfrm>
          <a:prstGeom prst="rect">
            <a:avLst/>
          </a:prstGeom>
          <a:ln>
            <a:solidFill>
              <a:schemeClr val="tx1">
                <a:lumMod val="50000"/>
              </a:schemeClr>
            </a:solidFill>
          </a:ln>
        </p:spPr>
      </p:pic>
      <p:pic>
        <p:nvPicPr>
          <p:cNvPr id="18" name="Picture 17"/>
          <p:cNvPicPr>
            <a:picLocks noChangeAspect="1"/>
          </p:cNvPicPr>
          <p:nvPr/>
        </p:nvPicPr>
        <p:blipFill>
          <a:blip r:embed="rId8"/>
          <a:stretch>
            <a:fillRect/>
          </a:stretch>
        </p:blipFill>
        <p:spPr>
          <a:xfrm>
            <a:off x="2046442" y="3102772"/>
            <a:ext cx="4724809" cy="3615241"/>
          </a:xfrm>
          <a:prstGeom prst="rect">
            <a:avLst/>
          </a:prstGeom>
          <a:ln>
            <a:solidFill>
              <a:schemeClr val="tx1">
                <a:lumMod val="50000"/>
              </a:schemeClr>
            </a:solidFill>
          </a:ln>
        </p:spPr>
      </p:pic>
      <p:sp>
        <p:nvSpPr>
          <p:cNvPr id="21" name="Notched Right Arrow 20"/>
          <p:cNvSpPr/>
          <p:nvPr/>
        </p:nvSpPr>
        <p:spPr>
          <a:xfrm rot="7880041">
            <a:off x="2853732" y="1708220"/>
            <a:ext cx="649348" cy="21445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Notched Right Arrow 21"/>
          <p:cNvSpPr/>
          <p:nvPr/>
        </p:nvSpPr>
        <p:spPr>
          <a:xfrm rot="7880041">
            <a:off x="7339985" y="1798952"/>
            <a:ext cx="649348" cy="21445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Notched Right Arrow 22"/>
          <p:cNvSpPr/>
          <p:nvPr/>
        </p:nvSpPr>
        <p:spPr>
          <a:xfrm rot="7880041">
            <a:off x="5211934" y="5624608"/>
            <a:ext cx="649348" cy="21445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9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548640" y="640080"/>
            <a:ext cx="3566160" cy="644434"/>
          </a:xfrm>
        </p:spPr>
        <p:txBody>
          <a:bodyPr/>
          <a:lstStyle/>
          <a:p>
            <a:r>
              <a:rPr lang="en-US" dirty="0" smtClean="0"/>
              <a:t>Conclusions</a:t>
            </a:r>
            <a:endParaRPr lang="en-US" dirty="0"/>
          </a:p>
        </p:txBody>
      </p:sp>
    </p:spTree>
    <p:extLst>
      <p:ext uri="{BB962C8B-B14F-4D97-AF65-F5344CB8AC3E}">
        <p14:creationId xmlns:p14="http://schemas.microsoft.com/office/powerpoint/2010/main" val="513133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548640" y="640080"/>
            <a:ext cx="3566160" cy="644434"/>
          </a:xfrm>
        </p:spPr>
        <p:txBody>
          <a:bodyPr/>
          <a:lstStyle/>
          <a:p>
            <a:r>
              <a:rPr lang="en-US" dirty="0" smtClean="0"/>
              <a:t>Conclusions</a:t>
            </a:r>
            <a:endParaRPr lang="en-US" dirty="0"/>
          </a:p>
        </p:txBody>
      </p:sp>
      <p:sp>
        <p:nvSpPr>
          <p:cNvPr id="3" name="Text Placeholder 16"/>
          <p:cNvSpPr txBox="1">
            <a:spLocks/>
          </p:cNvSpPr>
          <p:nvPr/>
        </p:nvSpPr>
        <p:spPr>
          <a:xfrm>
            <a:off x="333375" y="1571625"/>
            <a:ext cx="4219576" cy="373742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a:latin typeface="Garamond" panose="02020404030301010803" pitchFamily="18" charset="0"/>
              </a:rPr>
              <a:t>Remote sensing and GIS can further our understanding on the interaction between wildfire and snowpack</a:t>
            </a:r>
          </a:p>
          <a:p>
            <a:pPr marL="347663" indent="-347663"/>
            <a:r>
              <a:rPr lang="en-US" sz="2400" dirty="0">
                <a:latin typeface="Garamond" panose="02020404030301010803" pitchFamily="18" charset="0"/>
              </a:rPr>
              <a:t>BCM data may not be a reliable source for SWE estimates post-fire.</a:t>
            </a:r>
          </a:p>
          <a:p>
            <a:pPr marL="347663" indent="-347663"/>
            <a:r>
              <a:rPr lang="en-US" sz="2400" dirty="0" smtClean="0">
                <a:latin typeface="Garamond" panose="02020404030301010803" pitchFamily="18" charset="0"/>
              </a:rPr>
              <a:t>Effects of wildfire severity on water resources are still unclear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934" y="1238250"/>
            <a:ext cx="3918965" cy="264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44861" y="3624589"/>
            <a:ext cx="1768510" cy="261610"/>
          </a:xfrm>
          <a:prstGeom prst="rect">
            <a:avLst/>
          </a:prstGeom>
          <a:noFill/>
        </p:spPr>
        <p:txBody>
          <a:bodyPr wrap="square" rtlCol="0">
            <a:spAutoFit/>
          </a:bodyPr>
          <a:lstStyle/>
          <a:p>
            <a:r>
              <a:rPr lang="en-US" sz="1100" dirty="0" smtClean="0">
                <a:solidFill>
                  <a:schemeClr val="bg1"/>
                </a:solidFill>
              </a:rPr>
              <a:t>Source: NASA</a:t>
            </a:r>
            <a:endParaRPr lang="en-US" sz="1100" dirty="0">
              <a:solidFill>
                <a:schemeClr val="bg1"/>
              </a:solidFill>
            </a:endParaRPr>
          </a:p>
        </p:txBody>
      </p:sp>
    </p:spTree>
    <p:extLst>
      <p:ext uri="{BB962C8B-B14F-4D97-AF65-F5344CB8AC3E}">
        <p14:creationId xmlns:p14="http://schemas.microsoft.com/office/powerpoint/2010/main" val="1039923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548640" y="640080"/>
            <a:ext cx="3566160" cy="644434"/>
          </a:xfrm>
        </p:spPr>
        <p:txBody>
          <a:bodyPr/>
          <a:lstStyle/>
          <a:p>
            <a:r>
              <a:rPr lang="en-US" dirty="0" smtClean="0"/>
              <a:t>Conclusions</a:t>
            </a:r>
            <a:endParaRPr lang="en-US" dirty="0"/>
          </a:p>
        </p:txBody>
      </p:sp>
      <p:sp>
        <p:nvSpPr>
          <p:cNvPr id="3" name="Text Placeholder 16"/>
          <p:cNvSpPr txBox="1">
            <a:spLocks/>
          </p:cNvSpPr>
          <p:nvPr/>
        </p:nvSpPr>
        <p:spPr>
          <a:xfrm>
            <a:off x="333375" y="1571625"/>
            <a:ext cx="4219576" cy="373742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a:latin typeface="Garamond" panose="02020404030301010803" pitchFamily="18" charset="0"/>
              </a:rPr>
              <a:t>Remote sensing and GIS can further our understanding on the interaction between wildfire and snowpack</a:t>
            </a:r>
          </a:p>
          <a:p>
            <a:pPr marL="347663" indent="-347663"/>
            <a:r>
              <a:rPr lang="en-US" sz="2400" dirty="0">
                <a:latin typeface="Garamond" panose="02020404030301010803" pitchFamily="18" charset="0"/>
              </a:rPr>
              <a:t>BCM data may not be a reliable source for SWE estimates post-fire.</a:t>
            </a:r>
          </a:p>
          <a:p>
            <a:pPr marL="347663" indent="-347663"/>
            <a:r>
              <a:rPr lang="en-US" sz="2400" dirty="0" smtClean="0">
                <a:latin typeface="Garamond" panose="02020404030301010803" pitchFamily="18" charset="0"/>
              </a:rPr>
              <a:t>Effects of wildfire severity on water resources are still unclear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934" y="1238250"/>
            <a:ext cx="3918965" cy="264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158" y="1823561"/>
            <a:ext cx="2876741" cy="3709610"/>
          </a:xfrm>
          <a:prstGeom prst="rect">
            <a:avLst/>
          </a:prstGeom>
        </p:spPr>
      </p:pic>
    </p:spTree>
    <p:extLst>
      <p:ext uri="{BB962C8B-B14F-4D97-AF65-F5344CB8AC3E}">
        <p14:creationId xmlns:p14="http://schemas.microsoft.com/office/powerpoint/2010/main" val="3837437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7147560" cy="840377"/>
          </a:xfrm>
        </p:spPr>
        <p:txBody>
          <a:bodyPr/>
          <a:lstStyle/>
          <a:p>
            <a:r>
              <a:rPr lang="en-US" dirty="0" smtClean="0"/>
              <a:t>Future Work</a:t>
            </a:r>
          </a:p>
        </p:txBody>
      </p:sp>
      <p:sp>
        <p:nvSpPr>
          <p:cNvPr id="5" name="Text Placeholder 16"/>
          <p:cNvSpPr txBox="1">
            <a:spLocks/>
          </p:cNvSpPr>
          <p:nvPr/>
        </p:nvSpPr>
        <p:spPr>
          <a:xfrm>
            <a:off x="320040" y="1695450"/>
            <a:ext cx="3975735" cy="373742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a:latin typeface="Garamond" panose="02020404030301010803" pitchFamily="18" charset="0"/>
                <a:cs typeface="Arial" panose="020B0604020202020204" pitchFamily="34" charset="0"/>
              </a:rPr>
              <a:t>Parse out </a:t>
            </a:r>
            <a:r>
              <a:rPr lang="en-US" sz="2400" dirty="0" smtClean="0">
                <a:latin typeface="Garamond" panose="02020404030301010803" pitchFamily="18" charset="0"/>
                <a:cs typeface="Arial" panose="020B0604020202020204" pitchFamily="34" charset="0"/>
              </a:rPr>
              <a:t>climatic events</a:t>
            </a:r>
            <a:endParaRPr lang="en-US" sz="2400" dirty="0" smtClean="0">
              <a:latin typeface="Garamond" panose="02020404030301010803" pitchFamily="18" charset="0"/>
            </a:endParaRPr>
          </a:p>
          <a:p>
            <a:pPr marL="347663" indent="-347663"/>
            <a:r>
              <a:rPr lang="en-US" sz="2400" dirty="0" smtClean="0">
                <a:latin typeface="Garamond" panose="02020404030301010803" pitchFamily="18" charset="0"/>
              </a:rPr>
              <a:t>Quantify the observed rate of decrease in snowpack</a:t>
            </a:r>
          </a:p>
          <a:p>
            <a:pPr marL="347663" indent="-347663"/>
            <a:r>
              <a:rPr lang="en-US" sz="2400" dirty="0" smtClean="0">
                <a:latin typeface="Garamond" panose="02020404030301010803" pitchFamily="18" charset="0"/>
              </a:rPr>
              <a:t>Incorporate burn patch size alongside burn severity</a:t>
            </a:r>
          </a:p>
          <a:p>
            <a:pPr marL="347663" indent="-347663"/>
            <a:r>
              <a:rPr lang="en-US" sz="2400" dirty="0" smtClean="0">
                <a:latin typeface="Garamond" panose="02020404030301010803" pitchFamily="18" charset="0"/>
              </a:rPr>
              <a:t>Gather </a:t>
            </a:r>
            <a:r>
              <a:rPr lang="en-US" sz="2400" i="1" dirty="0" smtClean="0">
                <a:latin typeface="Garamond" panose="02020404030301010803" pitchFamily="18" charset="0"/>
              </a:rPr>
              <a:t>in situ</a:t>
            </a:r>
            <a:r>
              <a:rPr lang="en-US" sz="2400" dirty="0" smtClean="0">
                <a:latin typeface="Garamond" panose="02020404030301010803" pitchFamily="18" charset="0"/>
              </a:rPr>
              <a:t> data on SWE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209" y="1060268"/>
            <a:ext cx="3822938" cy="3867150"/>
          </a:xfrm>
          <a:prstGeom prst="rect">
            <a:avLst/>
          </a:prstGeom>
        </p:spPr>
      </p:pic>
    </p:spTree>
    <p:extLst>
      <p:ext uri="{BB962C8B-B14F-4D97-AF65-F5344CB8AC3E}">
        <p14:creationId xmlns:p14="http://schemas.microsoft.com/office/powerpoint/2010/main" val="39846150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640080"/>
            <a:ext cx="5155474" cy="633549"/>
          </a:xfrm>
        </p:spPr>
        <p:txBody>
          <a:bodyPr>
            <a:normAutofit lnSpcReduction="10000"/>
          </a:bodyPr>
          <a:lstStyle/>
          <a:p>
            <a:r>
              <a:rPr lang="en-US" dirty="0" smtClean="0"/>
              <a:t>Acknowledgements</a:t>
            </a:r>
            <a:endParaRPr lang="en-US" dirty="0"/>
          </a:p>
        </p:txBody>
      </p:sp>
      <p:sp>
        <p:nvSpPr>
          <p:cNvPr id="9" name="TextBox 8"/>
          <p:cNvSpPr txBox="1"/>
          <p:nvPr/>
        </p:nvSpPr>
        <p:spPr>
          <a:xfrm>
            <a:off x="594359" y="1468180"/>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10" name="TextBox 9"/>
          <p:cNvSpPr txBox="1"/>
          <p:nvPr/>
        </p:nvSpPr>
        <p:spPr>
          <a:xfrm>
            <a:off x="594359" y="332975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11" name="TextBox 10"/>
          <p:cNvSpPr txBox="1"/>
          <p:nvPr/>
        </p:nvSpPr>
        <p:spPr>
          <a:xfrm>
            <a:off x="594359" y="468293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21" name="TextBox 20"/>
          <p:cNvSpPr txBox="1"/>
          <p:nvPr/>
        </p:nvSpPr>
        <p:spPr>
          <a:xfrm>
            <a:off x="594358" y="2002285"/>
            <a:ext cx="8549641" cy="1477328"/>
          </a:xfrm>
          <a:prstGeom prst="rect">
            <a:avLst/>
          </a:prstGeom>
          <a:noFill/>
        </p:spPr>
        <p:txBody>
          <a:bodyPr wrap="square" rtlCol="0">
            <a:spAutoFit/>
          </a:bodyPr>
          <a:lstStyle/>
          <a:p>
            <a:r>
              <a:rPr lang="en-US" dirty="0" smtClean="0"/>
              <a:t>Dr. Marc Meyer, USDA Forest Service</a:t>
            </a:r>
          </a:p>
          <a:p>
            <a:r>
              <a:rPr lang="en-US" dirty="0" smtClean="0"/>
              <a:t>Dr</a:t>
            </a:r>
            <a:r>
              <a:rPr lang="en-US" dirty="0"/>
              <a:t>. Juan </a:t>
            </a:r>
            <a:r>
              <a:rPr lang="en-US" dirty="0" smtClean="0"/>
              <a:t>Torres-Perez </a:t>
            </a:r>
            <a:r>
              <a:rPr lang="en-US" dirty="0"/>
              <a:t>(Bay Area Environmental Research Institute, </a:t>
            </a:r>
            <a:endParaRPr lang="en-US" dirty="0" smtClean="0"/>
          </a:p>
          <a:p>
            <a:r>
              <a:rPr lang="en-US" dirty="0" smtClean="0"/>
              <a:t>DEVELOP </a:t>
            </a:r>
            <a:r>
              <a:rPr lang="en-US" dirty="0"/>
              <a:t>National Program) </a:t>
            </a:r>
            <a:endParaRPr lang="en-US" dirty="0" smtClean="0"/>
          </a:p>
          <a:p>
            <a:r>
              <a:rPr lang="en-US" dirty="0" smtClean="0"/>
              <a:t>Andrew </a:t>
            </a:r>
            <a:r>
              <a:rPr lang="en-US" dirty="0"/>
              <a:t>Nguyen, DEVELOP National Program, NASA Ames Research Center</a:t>
            </a:r>
          </a:p>
          <a:p>
            <a:endParaRPr lang="en-US" dirty="0"/>
          </a:p>
        </p:txBody>
      </p:sp>
      <p:sp>
        <p:nvSpPr>
          <p:cNvPr id="23" name="TextBox 22"/>
          <p:cNvSpPr txBox="1"/>
          <p:nvPr/>
        </p:nvSpPr>
        <p:spPr>
          <a:xfrm>
            <a:off x="594358" y="3782327"/>
            <a:ext cx="5773784" cy="646331"/>
          </a:xfrm>
          <a:prstGeom prst="rect">
            <a:avLst/>
          </a:prstGeom>
          <a:noFill/>
        </p:spPr>
        <p:txBody>
          <a:bodyPr wrap="square" rtlCol="0">
            <a:spAutoFit/>
          </a:bodyPr>
          <a:lstStyle/>
          <a:p>
            <a:r>
              <a:rPr lang="en-US" dirty="0" smtClean="0"/>
              <a:t>Dr. Marc Meyer, USDA Forest Service</a:t>
            </a:r>
          </a:p>
          <a:p>
            <a:r>
              <a:rPr lang="en-US" dirty="0" smtClean="0"/>
              <a:t>Jim Roche, National Park Service</a:t>
            </a:r>
            <a:endParaRPr lang="en-US" dirty="0"/>
          </a:p>
        </p:txBody>
      </p:sp>
      <p:sp>
        <p:nvSpPr>
          <p:cNvPr id="24" name="TextBox 23"/>
          <p:cNvSpPr txBox="1"/>
          <p:nvPr/>
        </p:nvSpPr>
        <p:spPr>
          <a:xfrm>
            <a:off x="594359" y="5206150"/>
            <a:ext cx="8159116" cy="369332"/>
          </a:xfrm>
          <a:prstGeom prst="rect">
            <a:avLst/>
          </a:prstGeom>
          <a:noFill/>
        </p:spPr>
        <p:txBody>
          <a:bodyPr wrap="square" rtlCol="0">
            <a:spAutoFit/>
          </a:bodyPr>
          <a:lstStyle/>
          <a:p>
            <a:r>
              <a:rPr lang="en-US" dirty="0" smtClean="0"/>
              <a:t>Chippie Kislik, </a:t>
            </a:r>
            <a:r>
              <a:rPr lang="en-US" dirty="0"/>
              <a:t>DEVELOP National Program, NASA Ames Research Center</a:t>
            </a:r>
          </a:p>
        </p:txBody>
      </p:sp>
      <p:pic>
        <p:nvPicPr>
          <p:cNvPr id="25" name="Shape 43"/>
          <p:cNvPicPr preferRelativeResize="0"/>
          <p:nvPr/>
        </p:nvPicPr>
        <p:blipFill>
          <a:blip r:embed="rId3">
            <a:alphaModFix/>
          </a:blip>
          <a:stretch>
            <a:fillRect/>
          </a:stretch>
        </p:blipFill>
        <p:spPr>
          <a:xfrm>
            <a:off x="5532501" y="3313301"/>
            <a:ext cx="1094740" cy="1217277"/>
          </a:xfrm>
          <a:prstGeom prst="rect">
            <a:avLst/>
          </a:prstGeom>
          <a:noFill/>
          <a:ln>
            <a:noFill/>
          </a:ln>
        </p:spPr>
      </p:pic>
      <p:pic>
        <p:nvPicPr>
          <p:cNvPr id="26" name="Shape 44"/>
          <p:cNvPicPr preferRelativeResize="0"/>
          <p:nvPr/>
        </p:nvPicPr>
        <p:blipFill>
          <a:blip r:embed="rId4">
            <a:alphaModFix/>
          </a:blip>
          <a:stretch>
            <a:fillRect/>
          </a:stretch>
        </p:blipFill>
        <p:spPr>
          <a:xfrm>
            <a:off x="7283140" y="3313301"/>
            <a:ext cx="870930" cy="1138855"/>
          </a:xfrm>
          <a:prstGeom prst="rect">
            <a:avLst/>
          </a:prstGeom>
          <a:noFill/>
          <a:ln>
            <a:noFill/>
          </a:ln>
        </p:spPr>
      </p:pic>
      <p:sp>
        <p:nvSpPr>
          <p:cNvPr id="12" name="TextBox 11"/>
          <p:cNvSpPr txBox="1"/>
          <p:nvPr/>
        </p:nvSpPr>
        <p:spPr>
          <a:xfrm>
            <a:off x="594358" y="6478361"/>
            <a:ext cx="8154069" cy="246221"/>
          </a:xfrm>
          <a:prstGeom prst="rect">
            <a:avLst/>
          </a:prstGeom>
          <a:noFill/>
        </p:spPr>
        <p:txBody>
          <a:bodyPr wrap="square" rtlCol="0">
            <a:spAutoFit/>
          </a:bodyPr>
          <a:lstStyle/>
          <a:p>
            <a:r>
              <a:rPr lang="en-US" sz="1000" dirty="0">
                <a:latin typeface="+mj-lt"/>
              </a:rPr>
              <a:t>This material is based upon work supported by NASA through contract NNL11AA00B and cooperative agreement NNX14AB60A.</a:t>
            </a:r>
          </a:p>
        </p:txBody>
      </p:sp>
    </p:spTree>
    <p:extLst>
      <p:ext uri="{BB962C8B-B14F-4D97-AF65-F5344CB8AC3E}">
        <p14:creationId xmlns:p14="http://schemas.microsoft.com/office/powerpoint/2010/main" val="1799010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64158" y="361741"/>
            <a:ext cx="4903596" cy="830997"/>
          </a:xfrm>
          <a:prstGeom prst="rect">
            <a:avLst/>
          </a:prstGeom>
          <a:noFill/>
        </p:spPr>
        <p:txBody>
          <a:bodyPr wrap="square" rtlCol="0">
            <a:spAutoFit/>
          </a:bodyPr>
          <a:lstStyle/>
          <a:p>
            <a:r>
              <a:rPr lang="en-US" sz="4800" b="1" dirty="0" smtClean="0">
                <a:solidFill>
                  <a:srgbClr val="FFFFFF"/>
                </a:solidFill>
              </a:rPr>
              <a:t>Thank You</a:t>
            </a:r>
            <a:endParaRPr lang="en-US" sz="4800" b="1" dirty="0">
              <a:solidFill>
                <a:srgbClr val="FFFFFF"/>
              </a:solidFill>
            </a:endParaRPr>
          </a:p>
        </p:txBody>
      </p:sp>
    </p:spTree>
    <p:extLst>
      <p:ext uri="{BB962C8B-B14F-4D97-AF65-F5344CB8AC3E}">
        <p14:creationId xmlns:p14="http://schemas.microsoft.com/office/powerpoint/2010/main" val="2948232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48640" y="640080"/>
            <a:ext cx="3566160" cy="644434"/>
          </a:xfrm>
        </p:spPr>
        <p:txBody>
          <a:bodyPr/>
          <a:lstStyle/>
          <a:p>
            <a:r>
              <a:rPr lang="en-US" dirty="0" smtClean="0"/>
              <a:t>References</a:t>
            </a:r>
            <a:endParaRPr lang="en-US" dirty="0"/>
          </a:p>
        </p:txBody>
      </p:sp>
      <p:sp>
        <p:nvSpPr>
          <p:cNvPr id="2" name="TextBox 1"/>
          <p:cNvSpPr txBox="1"/>
          <p:nvPr/>
        </p:nvSpPr>
        <p:spPr>
          <a:xfrm>
            <a:off x="785308" y="1284514"/>
            <a:ext cx="7401262" cy="4801314"/>
          </a:xfrm>
          <a:prstGeom prst="rect">
            <a:avLst/>
          </a:prstGeom>
          <a:noFill/>
        </p:spPr>
        <p:txBody>
          <a:bodyPr wrap="square" rtlCol="0">
            <a:spAutoFit/>
          </a:bodyPr>
          <a:lstStyle/>
          <a:p>
            <a:r>
              <a:rPr lang="en-US" dirty="0"/>
              <a:t>Bales, R.C., J.J Battles, Y. Chen, M.H. Conklin, E. Holst, K.L. O’Hara, P. </a:t>
            </a:r>
            <a:r>
              <a:rPr lang="en-US" dirty="0" err="1"/>
              <a:t>Saksa</a:t>
            </a:r>
            <a:r>
              <a:rPr lang="en-US" dirty="0"/>
              <a:t>, and W. Stewart. 2011. Forests and Water in the Sierra Nevada: Sierra Nevada Watershed Ecosystem Enhancement Project. </a:t>
            </a:r>
            <a:r>
              <a:rPr lang="en-US" i="1" dirty="0"/>
              <a:t>Sierra Nevada Research Institute Report</a:t>
            </a:r>
            <a:r>
              <a:rPr lang="en-US" dirty="0"/>
              <a:t> 11(1</a:t>
            </a:r>
            <a:r>
              <a:rPr lang="en-US" dirty="0" smtClean="0"/>
              <a:t>).</a:t>
            </a:r>
          </a:p>
          <a:p>
            <a:endParaRPr lang="en-US" dirty="0"/>
          </a:p>
          <a:p>
            <a:r>
              <a:rPr lang="en-US" dirty="0" err="1"/>
              <a:t>Cayan</a:t>
            </a:r>
            <a:r>
              <a:rPr lang="en-US" dirty="0"/>
              <a:t>, D.R., E.P. Maurer, M.D. </a:t>
            </a:r>
            <a:r>
              <a:rPr lang="en-US" dirty="0" err="1"/>
              <a:t>Dettinger</a:t>
            </a:r>
            <a:r>
              <a:rPr lang="en-US" dirty="0"/>
              <a:t>, M. Tyree, and K. </a:t>
            </a:r>
            <a:r>
              <a:rPr lang="en-US" dirty="0" err="1"/>
              <a:t>Hayhoe</a:t>
            </a:r>
            <a:r>
              <a:rPr lang="en-US" dirty="0"/>
              <a:t>. 2007. Climate change scenarios for the California region. </a:t>
            </a:r>
            <a:r>
              <a:rPr lang="en-US" i="1" dirty="0"/>
              <a:t>Climatic Change,</a:t>
            </a:r>
            <a:r>
              <a:rPr lang="en-US" dirty="0"/>
              <a:t> 87, 7-20</a:t>
            </a:r>
            <a:r>
              <a:rPr lang="en-US" dirty="0" smtClean="0"/>
              <a:t>.</a:t>
            </a:r>
          </a:p>
          <a:p>
            <a:endParaRPr lang="en-US" dirty="0"/>
          </a:p>
          <a:p>
            <a:r>
              <a:rPr lang="en-US" dirty="0"/>
              <a:t>California Department of Water Resources. 2008. Managing an Uncertain Future: Climate Change Adaptation Strategies for California's Water. Sacramento, CA. October, 34</a:t>
            </a:r>
            <a:r>
              <a:rPr lang="en-US" dirty="0" smtClean="0"/>
              <a:t>.</a:t>
            </a:r>
          </a:p>
          <a:p>
            <a:endParaRPr lang="en-US" dirty="0"/>
          </a:p>
          <a:p>
            <a:r>
              <a:rPr lang="en-US" dirty="0"/>
              <a:t>Collins, B.M., and S.L. Stephens.  2007.  Managing Natural Fires in Sierra Nevada Wilderness Areas.  </a:t>
            </a:r>
            <a:r>
              <a:rPr lang="en-US" i="1" dirty="0"/>
              <a:t>Frontiers in Ecology and the Environment</a:t>
            </a:r>
            <a:r>
              <a:rPr lang="en-US" dirty="0"/>
              <a:t>, 5(10), 523-527</a:t>
            </a:r>
            <a:r>
              <a:rPr lang="en-US" dirty="0" smtClean="0"/>
              <a:t>.</a:t>
            </a:r>
          </a:p>
          <a:p>
            <a:endParaRPr lang="en-US" dirty="0"/>
          </a:p>
        </p:txBody>
      </p:sp>
    </p:spTree>
    <p:extLst>
      <p:ext uri="{BB962C8B-B14F-4D97-AF65-F5344CB8AC3E}">
        <p14:creationId xmlns:p14="http://schemas.microsoft.com/office/powerpoint/2010/main" val="3371982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48640" y="640080"/>
            <a:ext cx="4679576" cy="644434"/>
          </a:xfrm>
        </p:spPr>
        <p:txBody>
          <a:bodyPr>
            <a:noAutofit/>
          </a:bodyPr>
          <a:lstStyle/>
          <a:p>
            <a:r>
              <a:rPr lang="en-US" sz="3600" dirty="0" smtClean="0"/>
              <a:t>References (</a:t>
            </a:r>
            <a:r>
              <a:rPr lang="en-US" sz="3600" dirty="0" err="1" smtClean="0"/>
              <a:t>cont</a:t>
            </a:r>
            <a:r>
              <a:rPr lang="en-US" sz="3600" dirty="0" smtClean="0"/>
              <a:t>…)</a:t>
            </a:r>
            <a:endParaRPr lang="en-US" sz="3600" dirty="0"/>
          </a:p>
        </p:txBody>
      </p:sp>
      <p:sp>
        <p:nvSpPr>
          <p:cNvPr id="2" name="TextBox 1"/>
          <p:cNvSpPr txBox="1"/>
          <p:nvPr/>
        </p:nvSpPr>
        <p:spPr>
          <a:xfrm>
            <a:off x="785308" y="1284514"/>
            <a:ext cx="7401262" cy="5909310"/>
          </a:xfrm>
          <a:prstGeom prst="rect">
            <a:avLst/>
          </a:prstGeom>
          <a:noFill/>
        </p:spPr>
        <p:txBody>
          <a:bodyPr wrap="square" rtlCol="0">
            <a:spAutoFit/>
          </a:bodyPr>
          <a:lstStyle/>
          <a:p>
            <a:r>
              <a:rPr lang="en-US" dirty="0"/>
              <a:t>Flint, L.E., and A.L. Flint. 2012. Simulation of climate change in San Francisco Bay basins, California: case studies in the Russian river valley and Santa Cruz mountains. </a:t>
            </a:r>
            <a:r>
              <a:rPr lang="en-US" i="1" dirty="0"/>
              <a:t>US </a:t>
            </a:r>
            <a:r>
              <a:rPr lang="en-US" i="1" dirty="0" err="1"/>
              <a:t>Geol</a:t>
            </a:r>
            <a:r>
              <a:rPr lang="en-US" i="1" dirty="0"/>
              <a:t> </a:t>
            </a:r>
            <a:r>
              <a:rPr lang="en-US" i="1" dirty="0" err="1"/>
              <a:t>Surv</a:t>
            </a:r>
            <a:r>
              <a:rPr lang="en-US" i="1" dirty="0"/>
              <a:t> </a:t>
            </a:r>
            <a:r>
              <a:rPr lang="en-US" i="1" dirty="0" err="1"/>
              <a:t>Sci</a:t>
            </a:r>
            <a:r>
              <a:rPr lang="en-US" i="1" dirty="0"/>
              <a:t> Invest Rep</a:t>
            </a:r>
            <a:r>
              <a:rPr lang="en-US" dirty="0"/>
              <a:t> 51, 32-55</a:t>
            </a:r>
            <a:r>
              <a:rPr lang="en-US" dirty="0" smtClean="0"/>
              <a:t>.</a:t>
            </a:r>
          </a:p>
          <a:p>
            <a:endParaRPr lang="en-US" dirty="0"/>
          </a:p>
          <a:p>
            <a:r>
              <a:rPr lang="en-US" dirty="0"/>
              <a:t>Flint, L.E., A.L. Flint, J. Thorne, and R. Boynton. 2013. Fine-scale hydrologic modeling for regional landscape applications: The California Basin Characterization Model development and performance. </a:t>
            </a:r>
            <a:r>
              <a:rPr lang="en-US" i="1" dirty="0"/>
              <a:t>Ecological Processes,</a:t>
            </a:r>
            <a:r>
              <a:rPr lang="en-US" dirty="0"/>
              <a:t> 2(25), 21-21</a:t>
            </a:r>
            <a:r>
              <a:rPr lang="en-US" dirty="0" smtClean="0"/>
              <a:t>.</a:t>
            </a:r>
          </a:p>
          <a:p>
            <a:endParaRPr lang="en-US" dirty="0"/>
          </a:p>
          <a:p>
            <a:r>
              <a:rPr lang="en-US" dirty="0"/>
              <a:t>Fry, D.L., S.L. Stephens, B.M. Collins, M.P. North, E. Franco-Vizcaino, and S.J. Gill. 2014. Contrasting Spatial Patterns in Active-Fire and Fire-Suppressed Mediterranean Climate Old-Growth Mixed Conifer Forests. PLOS ONE, 9(2). </a:t>
            </a:r>
            <a:endParaRPr lang="en-US" dirty="0" smtClean="0"/>
          </a:p>
          <a:p>
            <a:endParaRPr lang="en-US" dirty="0"/>
          </a:p>
          <a:p>
            <a:r>
              <a:rPr lang="en-US" dirty="0" err="1"/>
              <a:t>Godsey</a:t>
            </a:r>
            <a:r>
              <a:rPr lang="en-US" dirty="0"/>
              <a:t>, S. E., J.W. Kirchner, and C.L. </a:t>
            </a:r>
            <a:r>
              <a:rPr lang="en-US" dirty="0" err="1"/>
              <a:t>Tague</a:t>
            </a:r>
            <a:r>
              <a:rPr lang="en-US" dirty="0"/>
              <a:t>. 2014. Effects of changes in winter </a:t>
            </a:r>
            <a:r>
              <a:rPr lang="en-US" dirty="0" err="1"/>
              <a:t>snowpacks</a:t>
            </a:r>
            <a:r>
              <a:rPr lang="en-US" dirty="0"/>
              <a:t> on summer low flows: case studies in the Sierra Nevada, California, USA. </a:t>
            </a:r>
            <a:r>
              <a:rPr lang="en-US" i="1" dirty="0"/>
              <a:t>Hydrological Processes</a:t>
            </a:r>
            <a:r>
              <a:rPr lang="en-US" dirty="0"/>
              <a:t>, 28(19), 5048–5064</a:t>
            </a:r>
          </a:p>
          <a:p>
            <a:r>
              <a:rPr lang="en-US" dirty="0"/>
              <a:t/>
            </a:r>
            <a:br>
              <a:rPr lang="en-US" dirty="0"/>
            </a:br>
            <a:endParaRPr lang="en-US" dirty="0"/>
          </a:p>
        </p:txBody>
      </p:sp>
    </p:spTree>
    <p:extLst>
      <p:ext uri="{BB962C8B-B14F-4D97-AF65-F5344CB8AC3E}">
        <p14:creationId xmlns:p14="http://schemas.microsoft.com/office/powerpoint/2010/main" val="831856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48640" y="640080"/>
            <a:ext cx="4679576" cy="644434"/>
          </a:xfrm>
        </p:spPr>
        <p:txBody>
          <a:bodyPr>
            <a:noAutofit/>
          </a:bodyPr>
          <a:lstStyle/>
          <a:p>
            <a:r>
              <a:rPr lang="en-US" sz="3600" dirty="0" smtClean="0"/>
              <a:t>References (</a:t>
            </a:r>
            <a:r>
              <a:rPr lang="en-US" sz="3600" dirty="0" err="1" smtClean="0"/>
              <a:t>cont</a:t>
            </a:r>
            <a:r>
              <a:rPr lang="en-US" sz="3600" dirty="0" smtClean="0"/>
              <a:t>…)</a:t>
            </a:r>
            <a:endParaRPr lang="en-US" sz="3600" dirty="0"/>
          </a:p>
        </p:txBody>
      </p:sp>
      <p:sp>
        <p:nvSpPr>
          <p:cNvPr id="2" name="TextBox 1"/>
          <p:cNvSpPr txBox="1"/>
          <p:nvPr/>
        </p:nvSpPr>
        <p:spPr>
          <a:xfrm>
            <a:off x="785308" y="1284514"/>
            <a:ext cx="7401262" cy="4801314"/>
          </a:xfrm>
          <a:prstGeom prst="rect">
            <a:avLst/>
          </a:prstGeom>
          <a:noFill/>
        </p:spPr>
        <p:txBody>
          <a:bodyPr wrap="square" rtlCol="0">
            <a:spAutoFit/>
          </a:bodyPr>
          <a:lstStyle/>
          <a:p>
            <a:r>
              <a:rPr lang="en-US" dirty="0" err="1"/>
              <a:t>Kapnick</a:t>
            </a:r>
            <a:r>
              <a:rPr lang="en-US" dirty="0"/>
              <a:t>, S., and A. Hall. 2010. Observed climate–snowpack relationships in California and their implications for the future. </a:t>
            </a:r>
            <a:r>
              <a:rPr lang="en-US" i="1" dirty="0"/>
              <a:t>Journal of Climate</a:t>
            </a:r>
            <a:r>
              <a:rPr lang="en-US" dirty="0"/>
              <a:t>, 23, 3446-3456. </a:t>
            </a:r>
            <a:endParaRPr lang="en-US" dirty="0" smtClean="0"/>
          </a:p>
          <a:p>
            <a:endParaRPr lang="en-US" dirty="0"/>
          </a:p>
          <a:p>
            <a:r>
              <a:rPr lang="en-US" dirty="0" err="1"/>
              <a:t>McKelvey</a:t>
            </a:r>
            <a:r>
              <a:rPr lang="en-US" dirty="0"/>
              <a:t>, K.S., C.N. Skinner, C. Chang, D.C. </a:t>
            </a:r>
            <a:r>
              <a:rPr lang="en-US" dirty="0" err="1"/>
              <a:t>Erman</a:t>
            </a:r>
            <a:r>
              <a:rPr lang="en-US" dirty="0"/>
              <a:t>, S.J. </a:t>
            </a:r>
            <a:r>
              <a:rPr lang="en-US" dirty="0" err="1"/>
              <a:t>Husari</a:t>
            </a:r>
            <a:r>
              <a:rPr lang="en-US" dirty="0"/>
              <a:t>, D.J. Parsons, J.W. van </a:t>
            </a:r>
            <a:r>
              <a:rPr lang="en-US" dirty="0" err="1"/>
              <a:t>Wagtendonk</a:t>
            </a:r>
            <a:r>
              <a:rPr lang="en-US" dirty="0"/>
              <a:t>, C.P. Weatherspoon. 1996. </a:t>
            </a:r>
            <a:r>
              <a:rPr lang="en-US" i="1" dirty="0"/>
              <a:t>An overview of Fire in the Sierra Nevada</a:t>
            </a:r>
            <a:r>
              <a:rPr lang="en-US" dirty="0"/>
              <a:t>, Sierra Nevada Ecosystem Project: Final report to Congress, Volume II</a:t>
            </a:r>
            <a:r>
              <a:rPr lang="en-US" dirty="0" smtClean="0"/>
              <a:t>.</a:t>
            </a:r>
          </a:p>
          <a:p>
            <a:endParaRPr lang="en-US" dirty="0"/>
          </a:p>
          <a:p>
            <a:r>
              <a:rPr lang="en-US" dirty="0"/>
              <a:t>Meyer, M. 2015. Forest Fire Severity Patterns of Resource Objective Wildfires in the Southern Sierra Nevada. </a:t>
            </a:r>
            <a:r>
              <a:rPr lang="en-US" i="1" dirty="0"/>
              <a:t>Journal of Forestry</a:t>
            </a:r>
            <a:r>
              <a:rPr lang="en-US" dirty="0"/>
              <a:t>, 113(1), 49-56</a:t>
            </a:r>
            <a:r>
              <a:rPr lang="en-US" dirty="0" smtClean="0"/>
              <a:t>.</a:t>
            </a:r>
          </a:p>
          <a:p>
            <a:endParaRPr lang="en-US" dirty="0"/>
          </a:p>
          <a:p>
            <a:r>
              <a:rPr lang="en-US" dirty="0"/>
              <a:t>Miller, J. D., H. D. Safford, M. </a:t>
            </a:r>
            <a:r>
              <a:rPr lang="en-US" dirty="0" err="1"/>
              <a:t>Crimmins</a:t>
            </a:r>
            <a:r>
              <a:rPr lang="en-US" dirty="0"/>
              <a:t>, and A. E. </a:t>
            </a:r>
            <a:r>
              <a:rPr lang="en-US" dirty="0" err="1"/>
              <a:t>Thode</a:t>
            </a:r>
            <a:r>
              <a:rPr lang="en-US" dirty="0"/>
              <a:t>. 2008. Quantitative Evidence for Increasing Forest Fire Severity in the Sierra Nevada and Southern Cascade Mountains, California and Nevada, USA. Ecosystems, 12(1), 16-32.  </a:t>
            </a:r>
          </a:p>
        </p:txBody>
      </p:sp>
    </p:spTree>
    <p:extLst>
      <p:ext uri="{BB962C8B-B14F-4D97-AF65-F5344CB8AC3E}">
        <p14:creationId xmlns:p14="http://schemas.microsoft.com/office/powerpoint/2010/main" val="2651189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3557" y="361949"/>
            <a:ext cx="3566160" cy="778329"/>
          </a:xfrm>
        </p:spPr>
        <p:txBody>
          <a:bodyPr/>
          <a:lstStyle/>
          <a:p>
            <a:r>
              <a:rPr lang="en-US" dirty="0" smtClean="0"/>
              <a:t>Background</a:t>
            </a:r>
            <a:endParaRPr lang="en-US" dirty="0"/>
          </a:p>
        </p:txBody>
      </p:sp>
      <p:sp>
        <p:nvSpPr>
          <p:cNvPr id="4" name="Text Placeholder 3"/>
          <p:cNvSpPr>
            <a:spLocks noGrp="1"/>
          </p:cNvSpPr>
          <p:nvPr>
            <p:ph type="body" sz="quarter" idx="11"/>
          </p:nvPr>
        </p:nvSpPr>
        <p:spPr>
          <a:xfrm>
            <a:off x="206882" y="1237576"/>
            <a:ext cx="4717544" cy="571275"/>
          </a:xfrm>
        </p:spPr>
        <p:txBody>
          <a:bodyPr>
            <a:noAutofit/>
          </a:bodyPr>
          <a:lstStyle/>
          <a:p>
            <a:r>
              <a:rPr lang="en-US" sz="2400" u="sng" dirty="0" smtClean="0">
                <a:latin typeface="+mj-lt"/>
              </a:rPr>
              <a:t>A Qualitative Understanding</a:t>
            </a:r>
          </a:p>
        </p:txBody>
      </p:sp>
      <p:pic>
        <p:nvPicPr>
          <p:cNvPr id="2051" name="Picture 3" descr="C:\Users\varya1\Desktop\Increase_WildfireFrequen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729" y="2458678"/>
            <a:ext cx="4174044" cy="27610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01677" y="5219700"/>
            <a:ext cx="3976147" cy="307777"/>
          </a:xfrm>
          <a:prstGeom prst="rect">
            <a:avLst/>
          </a:prstGeom>
          <a:noFill/>
        </p:spPr>
        <p:txBody>
          <a:bodyPr wrap="square" rtlCol="0">
            <a:spAutoFit/>
          </a:bodyPr>
          <a:lstStyle/>
          <a:p>
            <a:pPr algn="ctr"/>
            <a:r>
              <a:rPr lang="en-US" sz="1400" dirty="0" smtClean="0">
                <a:solidFill>
                  <a:srgbClr val="767171"/>
                </a:solidFill>
              </a:rPr>
              <a:t>Trend in &gt;1000-acre fires in SN, 1950 to 2010</a:t>
            </a:r>
            <a:endParaRPr lang="en-US" sz="1400" dirty="0">
              <a:solidFill>
                <a:srgbClr val="767171"/>
              </a:solidFill>
            </a:endParaRPr>
          </a:p>
        </p:txBody>
      </p:sp>
      <p:sp>
        <p:nvSpPr>
          <p:cNvPr id="9" name="Text Placeholder 1"/>
          <p:cNvSpPr>
            <a:spLocks noGrp="1"/>
          </p:cNvSpPr>
          <p:nvPr>
            <p:ph type="body" sz="quarter" idx="11"/>
          </p:nvPr>
        </p:nvSpPr>
        <p:spPr>
          <a:xfrm>
            <a:off x="136949" y="1802601"/>
            <a:ext cx="4665780" cy="4864013"/>
          </a:xfrm>
        </p:spPr>
        <p:txBody>
          <a:bodyPr>
            <a:normAutofit/>
          </a:bodyPr>
          <a:lstStyle/>
          <a:p>
            <a:pPr marL="342900" indent="-342900">
              <a:spcBef>
                <a:spcPts val="200"/>
              </a:spcBef>
              <a:buClr>
                <a:schemeClr val="accent1"/>
              </a:buClr>
              <a:buFont typeface="Webdings" panose="05030102010509060703" pitchFamily="18" charset="2"/>
              <a:buChar char="4"/>
            </a:pPr>
            <a:r>
              <a:rPr lang="en-US" sz="2200" dirty="0"/>
              <a:t>Sierra Nevada (SN) forest ecosystems </a:t>
            </a:r>
            <a:r>
              <a:rPr lang="en-US" sz="2200" b="1" dirty="0"/>
              <a:t>adapted to</a:t>
            </a:r>
            <a:r>
              <a:rPr lang="en-US" sz="2200" dirty="0"/>
              <a:t>, and require, </a:t>
            </a:r>
            <a:r>
              <a:rPr lang="en-US" sz="2200" b="1" dirty="0"/>
              <a:t>low</a:t>
            </a:r>
            <a:r>
              <a:rPr lang="en-US" sz="2200" dirty="0"/>
              <a:t> to </a:t>
            </a:r>
            <a:r>
              <a:rPr lang="en-US" sz="2200" b="1" dirty="0"/>
              <a:t>moderate</a:t>
            </a:r>
            <a:r>
              <a:rPr lang="en-US" sz="2200" dirty="0"/>
              <a:t> severity </a:t>
            </a:r>
            <a:r>
              <a:rPr lang="en-US" sz="2200" b="1" dirty="0"/>
              <a:t>wildfire</a:t>
            </a:r>
            <a:r>
              <a:rPr lang="en-US" sz="2200" dirty="0"/>
              <a:t> to remain </a:t>
            </a:r>
            <a:r>
              <a:rPr lang="en-US" sz="2200" dirty="0" smtClean="0"/>
              <a:t>healthy</a:t>
            </a:r>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smtClean="0"/>
              <a:t>Fire suppression has led to </a:t>
            </a:r>
            <a:r>
              <a:rPr lang="en-US" sz="2200" b="1" dirty="0" smtClean="0"/>
              <a:t>more fuels, denser forests </a:t>
            </a:r>
            <a:r>
              <a:rPr lang="en-US" sz="2200" dirty="0" smtClean="0"/>
              <a:t>and</a:t>
            </a:r>
            <a:r>
              <a:rPr lang="en-US" sz="2200" b="1" dirty="0" smtClean="0"/>
              <a:t> higher severity fires</a:t>
            </a:r>
            <a:endParaRPr lang="en-US" sz="2200" dirty="0"/>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b="1" dirty="0" smtClean="0"/>
              <a:t>High severity </a:t>
            </a:r>
            <a:r>
              <a:rPr lang="en-US" sz="2200" dirty="0"/>
              <a:t>wildfire </a:t>
            </a:r>
            <a:r>
              <a:rPr lang="en-US" sz="2200" b="1" dirty="0" smtClean="0"/>
              <a:t>negatively</a:t>
            </a:r>
            <a:r>
              <a:rPr lang="en-US" sz="2200" dirty="0" smtClean="0"/>
              <a:t> </a:t>
            </a:r>
            <a:r>
              <a:rPr lang="en-US" sz="2200" b="1" dirty="0"/>
              <a:t>impacts</a:t>
            </a:r>
            <a:r>
              <a:rPr lang="en-US" sz="2200" dirty="0"/>
              <a:t> soil quality/structure, aquatic ecosystems, stand structure, albedo, </a:t>
            </a:r>
            <a:r>
              <a:rPr lang="en-US" sz="2200" dirty="0" err="1" smtClean="0"/>
              <a:t>etc</a:t>
            </a:r>
            <a:endParaRPr lang="en-US" sz="2200" dirty="0"/>
          </a:p>
        </p:txBody>
      </p:sp>
      <p:sp>
        <p:nvSpPr>
          <p:cNvPr id="2" name="TextBox 1"/>
          <p:cNvSpPr txBox="1"/>
          <p:nvPr/>
        </p:nvSpPr>
        <p:spPr>
          <a:xfrm>
            <a:off x="5727701" y="5396672"/>
            <a:ext cx="2324099" cy="261610"/>
          </a:xfrm>
          <a:prstGeom prst="rect">
            <a:avLst/>
          </a:prstGeom>
          <a:noFill/>
        </p:spPr>
        <p:txBody>
          <a:bodyPr wrap="square" rtlCol="0">
            <a:spAutoFit/>
          </a:bodyPr>
          <a:lstStyle/>
          <a:p>
            <a:r>
              <a:rPr lang="en-US" sz="1050" dirty="0" smtClean="0"/>
              <a:t>Source: Miller and Safford 2012</a:t>
            </a:r>
            <a:endParaRPr lang="en-US" sz="1050" dirty="0"/>
          </a:p>
        </p:txBody>
      </p:sp>
    </p:spTree>
    <p:extLst>
      <p:ext uri="{BB962C8B-B14F-4D97-AF65-F5344CB8AC3E}">
        <p14:creationId xmlns:p14="http://schemas.microsoft.com/office/powerpoint/2010/main" val="3111516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48640" y="640080"/>
            <a:ext cx="4679576" cy="644434"/>
          </a:xfrm>
        </p:spPr>
        <p:txBody>
          <a:bodyPr>
            <a:noAutofit/>
          </a:bodyPr>
          <a:lstStyle/>
          <a:p>
            <a:r>
              <a:rPr lang="en-US" sz="3600" dirty="0" smtClean="0"/>
              <a:t>References (</a:t>
            </a:r>
            <a:r>
              <a:rPr lang="en-US" sz="3600" dirty="0" err="1" smtClean="0"/>
              <a:t>cont</a:t>
            </a:r>
            <a:r>
              <a:rPr lang="en-US" sz="3600" dirty="0" smtClean="0"/>
              <a:t>…)</a:t>
            </a:r>
            <a:endParaRPr lang="en-US" sz="3600" dirty="0"/>
          </a:p>
        </p:txBody>
      </p:sp>
      <p:sp>
        <p:nvSpPr>
          <p:cNvPr id="2" name="TextBox 1"/>
          <p:cNvSpPr txBox="1"/>
          <p:nvPr/>
        </p:nvSpPr>
        <p:spPr>
          <a:xfrm>
            <a:off x="785308" y="1284514"/>
            <a:ext cx="7401262" cy="4801314"/>
          </a:xfrm>
          <a:prstGeom prst="rect">
            <a:avLst/>
          </a:prstGeom>
          <a:noFill/>
        </p:spPr>
        <p:txBody>
          <a:bodyPr wrap="square" rtlCol="0">
            <a:spAutoFit/>
          </a:bodyPr>
          <a:lstStyle/>
          <a:p>
            <a:r>
              <a:rPr lang="en-US" dirty="0"/>
              <a:t>Mote, P., A. Hamlet, M. Clark, and D. </a:t>
            </a:r>
            <a:r>
              <a:rPr lang="en-US" dirty="0" err="1"/>
              <a:t>Lettenmaier</a:t>
            </a:r>
            <a:r>
              <a:rPr lang="en-US" dirty="0"/>
              <a:t>. 2005. Declining Mountain Snowpack In Western North America. Bulletin of the American Meteorological Society, 86, 39-49. </a:t>
            </a:r>
            <a:endParaRPr lang="en-US" dirty="0" smtClean="0"/>
          </a:p>
          <a:p>
            <a:endParaRPr lang="en-US" dirty="0"/>
          </a:p>
          <a:p>
            <a:r>
              <a:rPr lang="en-US" dirty="0" err="1"/>
              <a:t>Poth</a:t>
            </a:r>
            <a:r>
              <a:rPr lang="en-US" dirty="0"/>
              <a:t>. M,  B. McGurk, and D. Payne . 2004. Prescribed fire, soils, and stream water chemistry in a watershed in the Lake Tahoe Basin.</a:t>
            </a:r>
            <a:r>
              <a:rPr lang="en-US" i="1" dirty="0"/>
              <a:t> International Journal of Wildland Fire</a:t>
            </a:r>
            <a:r>
              <a:rPr lang="en-US" dirty="0"/>
              <a:t>, 13, 27-35</a:t>
            </a:r>
            <a:r>
              <a:rPr lang="en-US" dirty="0" smtClean="0"/>
              <a:t>.</a:t>
            </a:r>
            <a:endParaRPr lang="en-US" dirty="0"/>
          </a:p>
          <a:p>
            <a:r>
              <a:rPr lang="en-US" dirty="0" smtClean="0"/>
              <a:t> </a:t>
            </a:r>
            <a:endParaRPr lang="en-US" dirty="0"/>
          </a:p>
          <a:p>
            <a:r>
              <a:rPr lang="en-US" dirty="0"/>
              <a:t>Rice, Doyle. 2015. California Snowpack at Lowest Level on Record. USA Today. Available at: </a:t>
            </a:r>
            <a:endParaRPr lang="en-US" dirty="0" smtClean="0"/>
          </a:p>
          <a:p>
            <a:r>
              <a:rPr lang="en-US" dirty="0" smtClean="0"/>
              <a:t>http</a:t>
            </a:r>
            <a:r>
              <a:rPr lang="en-US" dirty="0"/>
              <a:t>://www.usatoday.com/story/weather/2015/03/30/california-drought-snowpack-sierra/70682114</a:t>
            </a:r>
            <a:r>
              <a:rPr lang="en-US" dirty="0" smtClean="0"/>
              <a:t>/</a:t>
            </a:r>
          </a:p>
          <a:p>
            <a:endParaRPr lang="en-US" dirty="0"/>
          </a:p>
          <a:p>
            <a:r>
              <a:rPr lang="en-US" dirty="0"/>
              <a:t>Riggs, G.A., </a:t>
            </a:r>
            <a:r>
              <a:rPr lang="en-US" dirty="0" err="1"/>
              <a:t>D.k</a:t>
            </a:r>
            <a:r>
              <a:rPr lang="en-US" dirty="0"/>
              <a:t>. Hall, and V.V. </a:t>
            </a:r>
            <a:r>
              <a:rPr lang="en-US" dirty="0" err="1"/>
              <a:t>Salomonson</a:t>
            </a:r>
            <a:r>
              <a:rPr lang="en-US" dirty="0"/>
              <a:t>. 1994. A Snow Index for the Landsat Thematic Mapper and Moderate Resolution Imaging </a:t>
            </a:r>
            <a:r>
              <a:rPr lang="en-US" dirty="0" err="1"/>
              <a:t>Spectroradiometer</a:t>
            </a:r>
            <a:r>
              <a:rPr lang="en-US" dirty="0"/>
              <a:t>. Proceedings of IGARSS '94 - 1994 IEEE International Geoscience and Remote Sensing Symposium</a:t>
            </a:r>
            <a:r>
              <a:rPr lang="en-US" dirty="0" smtClean="0"/>
              <a:t>.</a:t>
            </a:r>
          </a:p>
        </p:txBody>
      </p:sp>
    </p:spTree>
    <p:extLst>
      <p:ext uri="{BB962C8B-B14F-4D97-AF65-F5344CB8AC3E}">
        <p14:creationId xmlns:p14="http://schemas.microsoft.com/office/powerpoint/2010/main" val="42012051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48640" y="640080"/>
            <a:ext cx="4679576" cy="644434"/>
          </a:xfrm>
        </p:spPr>
        <p:txBody>
          <a:bodyPr>
            <a:noAutofit/>
          </a:bodyPr>
          <a:lstStyle/>
          <a:p>
            <a:r>
              <a:rPr lang="en-US" sz="3600" dirty="0" smtClean="0"/>
              <a:t>References (</a:t>
            </a:r>
            <a:r>
              <a:rPr lang="en-US" sz="3600" dirty="0" err="1" smtClean="0"/>
              <a:t>cont</a:t>
            </a:r>
            <a:r>
              <a:rPr lang="en-US" sz="3600" dirty="0" smtClean="0"/>
              <a:t>…)</a:t>
            </a:r>
            <a:endParaRPr lang="en-US" sz="3600" dirty="0"/>
          </a:p>
        </p:txBody>
      </p:sp>
      <p:sp>
        <p:nvSpPr>
          <p:cNvPr id="2" name="TextBox 1"/>
          <p:cNvSpPr txBox="1"/>
          <p:nvPr/>
        </p:nvSpPr>
        <p:spPr>
          <a:xfrm>
            <a:off x="785308" y="1284514"/>
            <a:ext cx="7401262" cy="4524315"/>
          </a:xfrm>
          <a:prstGeom prst="rect">
            <a:avLst/>
          </a:prstGeom>
          <a:noFill/>
        </p:spPr>
        <p:txBody>
          <a:bodyPr wrap="square" rtlCol="0">
            <a:spAutoFit/>
          </a:bodyPr>
          <a:lstStyle/>
          <a:p>
            <a:r>
              <a:rPr lang="en-US" dirty="0"/>
              <a:t>Rollins, M., and C. Collins. 2006. An Overview of the LANDFIRE Prototype Project: In The LANDFIRE Prototype Project nationally consistent and locally relevant geospatial data for wildland fire management. U.S. Department of Agriculture Forest Service, Rocky Mountain Research Station, Fort Collins, CO. </a:t>
            </a:r>
            <a:endParaRPr lang="en-US" dirty="0" smtClean="0"/>
          </a:p>
          <a:p>
            <a:endParaRPr lang="en-US" dirty="0"/>
          </a:p>
          <a:p>
            <a:r>
              <a:rPr lang="en-US" dirty="0"/>
              <a:t>Shreve, C.M., G.S. </a:t>
            </a:r>
            <a:r>
              <a:rPr lang="en-US" dirty="0" err="1"/>
              <a:t>Okin</a:t>
            </a:r>
            <a:r>
              <a:rPr lang="en-US" dirty="0"/>
              <a:t>, and T.H. Painter. 2009. Indices for Estimating Fractional Snow Cover in the Western Tibetan Plateau. Journal of Glaciology, 55(192), </a:t>
            </a:r>
            <a:r>
              <a:rPr lang="en-US" dirty="0" smtClean="0"/>
              <a:t>737-745.</a:t>
            </a:r>
          </a:p>
          <a:p>
            <a:endParaRPr lang="en-US" dirty="0"/>
          </a:p>
          <a:p>
            <a:r>
              <a:rPr lang="en-US" dirty="0"/>
              <a:t>Sierra Nevada Conservancy. 2015. Drought and the Sierra Nevada. </a:t>
            </a:r>
            <a:r>
              <a:rPr lang="en-US" i="1" dirty="0"/>
              <a:t>Sierra Nevada </a:t>
            </a:r>
            <a:r>
              <a:rPr lang="en-US" i="1" dirty="0" smtClean="0"/>
              <a:t>Conservancy.</a:t>
            </a:r>
            <a:endParaRPr lang="en-US" dirty="0" smtClean="0"/>
          </a:p>
          <a:p>
            <a:endParaRPr lang="en-US" dirty="0"/>
          </a:p>
          <a:p>
            <a:r>
              <a:rPr lang="en-US" dirty="0"/>
              <a:t>Stephens, S.L. 2014. Increasing resiliency in frequent fire forests: Lessons from the Sierra Nevada and western Australia. </a:t>
            </a:r>
            <a:r>
              <a:rPr lang="en-US" i="1" dirty="0"/>
              <a:t>USDA RMRS General Technical Report</a:t>
            </a:r>
            <a:r>
              <a:rPr lang="en-US" dirty="0"/>
              <a:t>, 71, 123-132.</a:t>
            </a:r>
            <a:endParaRPr lang="en-US" dirty="0" smtClean="0"/>
          </a:p>
        </p:txBody>
      </p:sp>
    </p:spTree>
    <p:extLst>
      <p:ext uri="{BB962C8B-B14F-4D97-AF65-F5344CB8AC3E}">
        <p14:creationId xmlns:p14="http://schemas.microsoft.com/office/powerpoint/2010/main" val="391773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48640" y="640080"/>
            <a:ext cx="4679576" cy="644434"/>
          </a:xfrm>
        </p:spPr>
        <p:txBody>
          <a:bodyPr>
            <a:noAutofit/>
          </a:bodyPr>
          <a:lstStyle/>
          <a:p>
            <a:r>
              <a:rPr lang="en-US" sz="3600" dirty="0" smtClean="0"/>
              <a:t>References (</a:t>
            </a:r>
            <a:r>
              <a:rPr lang="en-US" sz="3600" dirty="0" err="1" smtClean="0"/>
              <a:t>cont</a:t>
            </a:r>
            <a:r>
              <a:rPr lang="en-US" sz="3600" dirty="0" smtClean="0"/>
              <a:t>…)</a:t>
            </a:r>
            <a:endParaRPr lang="en-US" sz="3600" dirty="0"/>
          </a:p>
        </p:txBody>
      </p:sp>
      <p:sp>
        <p:nvSpPr>
          <p:cNvPr id="2" name="TextBox 1"/>
          <p:cNvSpPr txBox="1"/>
          <p:nvPr/>
        </p:nvSpPr>
        <p:spPr>
          <a:xfrm>
            <a:off x="785308" y="1284514"/>
            <a:ext cx="7401262" cy="4247317"/>
          </a:xfrm>
          <a:prstGeom prst="rect">
            <a:avLst/>
          </a:prstGeom>
          <a:noFill/>
        </p:spPr>
        <p:txBody>
          <a:bodyPr wrap="square" rtlCol="0">
            <a:spAutoFit/>
          </a:bodyPr>
          <a:lstStyle/>
          <a:p>
            <a:r>
              <a:rPr lang="en-US" dirty="0"/>
              <a:t>Stephens, S.L., T. </a:t>
            </a:r>
            <a:r>
              <a:rPr lang="en-US" dirty="0" err="1"/>
              <a:t>Meixner,Mote</a:t>
            </a:r>
            <a:r>
              <a:rPr lang="en-US" dirty="0"/>
              <a:t>, P., A. Hamlet, M. Clark, and D. </a:t>
            </a:r>
            <a:r>
              <a:rPr lang="en-US" dirty="0" err="1"/>
              <a:t>Lettenmaier</a:t>
            </a:r>
            <a:r>
              <a:rPr lang="en-US" dirty="0"/>
              <a:t>. 2005. Declining Mountain Snowpack In Western North America. </a:t>
            </a:r>
            <a:r>
              <a:rPr lang="en-US" i="1" dirty="0"/>
              <a:t>Bulletin of the American Meteorological Society</a:t>
            </a:r>
            <a:r>
              <a:rPr lang="en-US" dirty="0"/>
              <a:t>, 86, 39-49.  </a:t>
            </a:r>
            <a:endParaRPr lang="en-US" dirty="0" smtClean="0"/>
          </a:p>
          <a:p>
            <a:endParaRPr lang="en-US" dirty="0"/>
          </a:p>
          <a:p>
            <a:r>
              <a:rPr lang="en-US" dirty="0"/>
              <a:t>Stine, S. 1996. Climate, 1650–1850. </a:t>
            </a:r>
            <a:r>
              <a:rPr lang="en-US" i="1" dirty="0"/>
              <a:t>Sierra Nevada Ecosystem Project: Final report to Congress</a:t>
            </a:r>
            <a:r>
              <a:rPr lang="en-US" dirty="0"/>
              <a:t>, University of California, Centers for Water and Wildland Resources, Davis, CA</a:t>
            </a:r>
            <a:r>
              <a:rPr lang="en-US" dirty="0" smtClean="0"/>
              <a:t>,</a:t>
            </a:r>
          </a:p>
          <a:p>
            <a:endParaRPr lang="en-US" dirty="0"/>
          </a:p>
          <a:p>
            <a:r>
              <a:rPr lang="en-US" dirty="0" err="1"/>
              <a:t>Swetnam</a:t>
            </a:r>
            <a:r>
              <a:rPr lang="en-US" dirty="0"/>
              <a:t>, T. W. 1993. Fire history and climate change in giant sequoia groves. </a:t>
            </a:r>
            <a:r>
              <a:rPr lang="en-US" i="1" dirty="0"/>
              <a:t>Science,</a:t>
            </a:r>
            <a:r>
              <a:rPr lang="en-US" dirty="0"/>
              <a:t> 262(5135), 885–889</a:t>
            </a:r>
            <a:r>
              <a:rPr lang="en-US" dirty="0" smtClean="0"/>
              <a:t>.</a:t>
            </a:r>
          </a:p>
          <a:p>
            <a:endParaRPr lang="en-US" dirty="0"/>
          </a:p>
          <a:p>
            <a:r>
              <a:rPr lang="en-US" dirty="0"/>
              <a:t>Van </a:t>
            </a:r>
            <a:r>
              <a:rPr lang="en-US" dirty="0" err="1"/>
              <a:t>Wagtendonk</a:t>
            </a:r>
            <a:r>
              <a:rPr lang="en-US" dirty="0"/>
              <a:t>, J.W., and J.A. </a:t>
            </a:r>
            <a:r>
              <a:rPr lang="en-US" dirty="0" err="1"/>
              <a:t>Fites</a:t>
            </a:r>
            <a:r>
              <a:rPr lang="en-US" dirty="0"/>
              <a:t>-Kaufman. 2006. </a:t>
            </a:r>
            <a:r>
              <a:rPr lang="en-US" i="1" dirty="0"/>
              <a:t>Sierra Nevada Bioregion</a:t>
            </a:r>
            <a:r>
              <a:rPr lang="en-US" dirty="0"/>
              <a:t>. Book chapter in: Fire in California’s ecosystems. University of California Press, Berkeley, CA.</a:t>
            </a:r>
            <a:endParaRPr lang="en-US" dirty="0" smtClean="0"/>
          </a:p>
        </p:txBody>
      </p:sp>
    </p:spTree>
    <p:extLst>
      <p:ext uri="{BB962C8B-B14F-4D97-AF65-F5344CB8AC3E}">
        <p14:creationId xmlns:p14="http://schemas.microsoft.com/office/powerpoint/2010/main" val="892785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85800" y="607423"/>
            <a:ext cx="5645333" cy="709748"/>
          </a:xfrm>
        </p:spPr>
        <p:txBody>
          <a:bodyPr/>
          <a:lstStyle/>
          <a:p>
            <a:r>
              <a:rPr lang="en-US" dirty="0" smtClean="0"/>
              <a:t>Community Concerns</a:t>
            </a:r>
            <a:endParaRPr lang="en-US" dirty="0"/>
          </a:p>
        </p:txBody>
      </p:sp>
      <p:pic>
        <p:nvPicPr>
          <p:cNvPr id="1026" name="Picture 2" descr="http://www.motherjones.com/files/aereial-colorado-fire630.jpg"/>
          <p:cNvPicPr>
            <a:picLocks noChangeAspect="1" noChangeArrowheads="1"/>
          </p:cNvPicPr>
          <p:nvPr/>
        </p:nvPicPr>
        <p:blipFill rotWithShape="1">
          <a:blip r:embed="rId3">
            <a:extLst>
              <a:ext uri="{28A0092B-C50C-407E-A947-70E740481C1C}">
                <a14:useLocalDpi xmlns:a14="http://schemas.microsoft.com/office/drawing/2010/main" val="0"/>
              </a:ext>
            </a:extLst>
          </a:blip>
          <a:srcRect r="37866"/>
          <a:stretch/>
        </p:blipFill>
        <p:spPr bwMode="auto">
          <a:xfrm>
            <a:off x="390524" y="1611086"/>
            <a:ext cx="3486151" cy="4212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p:cNvSpPr>
            <a:spLocks noGrp="1"/>
          </p:cNvSpPr>
          <p:nvPr>
            <p:ph type="body" sz="quarter" idx="11"/>
          </p:nvPr>
        </p:nvSpPr>
        <p:spPr>
          <a:xfrm>
            <a:off x="4124391" y="1611086"/>
            <a:ext cx="4665780" cy="4864013"/>
          </a:xfrm>
        </p:spPr>
        <p:txBody>
          <a:bodyPr>
            <a:normAutofit/>
          </a:bodyPr>
          <a:lstStyle/>
          <a:p>
            <a:pPr marL="342900" indent="-342900">
              <a:spcBef>
                <a:spcPts val="200"/>
              </a:spcBef>
              <a:buClr>
                <a:schemeClr val="accent1"/>
              </a:buClr>
              <a:buFont typeface="Webdings" panose="05030102010509060703" pitchFamily="18" charset="2"/>
              <a:buChar char="4"/>
            </a:pPr>
            <a:r>
              <a:rPr lang="en-US" sz="2200" b="1" dirty="0"/>
              <a:t>Snowpack</a:t>
            </a:r>
            <a:r>
              <a:rPr lang="en-US" sz="2200" dirty="0"/>
              <a:t> in the SN is a major source of </a:t>
            </a:r>
            <a:r>
              <a:rPr lang="en-US" sz="2200" b="1" dirty="0"/>
              <a:t>drinking </a:t>
            </a:r>
            <a:r>
              <a:rPr lang="en-US" sz="2200" b="1" dirty="0" smtClean="0"/>
              <a:t>water</a:t>
            </a:r>
            <a:endParaRPr lang="en-US" sz="2200" dirty="0"/>
          </a:p>
          <a:p>
            <a:pPr marL="342900" indent="-342900">
              <a:spcBef>
                <a:spcPts val="200"/>
              </a:spcBef>
              <a:buClr>
                <a:schemeClr val="accent1"/>
              </a:buClr>
              <a:buFont typeface="Webdings" panose="05030102010509060703" pitchFamily="18" charset="2"/>
              <a:buChar char="4"/>
            </a:pPr>
            <a:endParaRPr lang="en-US" sz="2200" dirty="0" smtClean="0"/>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b="1" dirty="0"/>
              <a:t>Wildfire</a:t>
            </a:r>
            <a:r>
              <a:rPr lang="en-US" sz="2200" dirty="0"/>
              <a:t> </a:t>
            </a:r>
            <a:r>
              <a:rPr lang="en-US" sz="2200" b="1" dirty="0" smtClean="0"/>
              <a:t>severity </a:t>
            </a:r>
            <a:r>
              <a:rPr lang="en-US" sz="2200" dirty="0"/>
              <a:t>and</a:t>
            </a:r>
            <a:r>
              <a:rPr lang="en-US" sz="2200" b="1" dirty="0"/>
              <a:t> frequency</a:t>
            </a:r>
            <a:r>
              <a:rPr lang="en-US" sz="2200" dirty="0"/>
              <a:t> are </a:t>
            </a:r>
            <a:r>
              <a:rPr lang="en-US" sz="2200" b="1" dirty="0"/>
              <a:t>increasing</a:t>
            </a:r>
            <a:r>
              <a:rPr lang="en-US" sz="2200" dirty="0"/>
              <a:t> in the </a:t>
            </a:r>
            <a:r>
              <a:rPr lang="en-US" sz="2200" dirty="0" smtClean="0"/>
              <a:t>SN</a:t>
            </a:r>
            <a:endParaRPr lang="en-US" sz="2200" dirty="0"/>
          </a:p>
          <a:p>
            <a:pPr marL="342900" indent="-342900">
              <a:spcBef>
                <a:spcPts val="200"/>
              </a:spcBef>
              <a:buClr>
                <a:schemeClr val="accent1"/>
              </a:buClr>
              <a:buFont typeface="Webdings" panose="05030102010509060703" pitchFamily="18" charset="2"/>
              <a:buChar char="4"/>
            </a:pPr>
            <a:endParaRPr lang="en-US" sz="2200" dirty="0" smtClean="0"/>
          </a:p>
          <a:p>
            <a:pPr marL="342900" indent="-342900">
              <a:spcBef>
                <a:spcPts val="200"/>
              </a:spcBef>
              <a:buClr>
                <a:schemeClr val="accent1"/>
              </a:buClr>
              <a:buFont typeface="Webdings" panose="05030102010509060703" pitchFamily="18" charset="2"/>
              <a:buChar char="4"/>
            </a:pPr>
            <a:endParaRPr lang="en-US" sz="2200" dirty="0"/>
          </a:p>
          <a:p>
            <a:pPr marL="342900" indent="-342900">
              <a:spcBef>
                <a:spcPts val="200"/>
              </a:spcBef>
              <a:buClr>
                <a:schemeClr val="accent1"/>
              </a:buClr>
              <a:buFont typeface="Webdings" panose="05030102010509060703" pitchFamily="18" charset="2"/>
              <a:buChar char="4"/>
            </a:pPr>
            <a:r>
              <a:rPr lang="en-US" sz="2200" dirty="0"/>
              <a:t>Current </a:t>
            </a:r>
            <a:r>
              <a:rPr lang="en-US" sz="2200" b="1" dirty="0"/>
              <a:t>forest management </a:t>
            </a:r>
            <a:r>
              <a:rPr lang="en-US" sz="2200" dirty="0"/>
              <a:t>practices and policies </a:t>
            </a:r>
            <a:r>
              <a:rPr lang="en-US" sz="2200" b="1" dirty="0"/>
              <a:t>cause deviations</a:t>
            </a:r>
            <a:r>
              <a:rPr lang="en-US" sz="2200" dirty="0"/>
              <a:t> from </a:t>
            </a:r>
            <a:r>
              <a:rPr lang="en-US" sz="2200" b="1" dirty="0"/>
              <a:t>natural fire </a:t>
            </a:r>
            <a:r>
              <a:rPr lang="en-US" sz="2200" b="1" dirty="0" smtClean="0"/>
              <a:t>regimes</a:t>
            </a:r>
            <a:endParaRPr lang="en-US" sz="2200" b="1" dirty="0"/>
          </a:p>
        </p:txBody>
      </p:sp>
      <p:sp>
        <p:nvSpPr>
          <p:cNvPr id="2" name="TextBox 1"/>
          <p:cNvSpPr txBox="1"/>
          <p:nvPr/>
        </p:nvSpPr>
        <p:spPr>
          <a:xfrm>
            <a:off x="390524" y="5823536"/>
            <a:ext cx="1840210" cy="261610"/>
          </a:xfrm>
          <a:prstGeom prst="rect">
            <a:avLst/>
          </a:prstGeom>
          <a:noFill/>
        </p:spPr>
        <p:txBody>
          <a:bodyPr wrap="square" rtlCol="0">
            <a:spAutoFit/>
          </a:bodyPr>
          <a:lstStyle/>
          <a:p>
            <a:r>
              <a:rPr lang="en-US" sz="1100" dirty="0" smtClean="0">
                <a:solidFill>
                  <a:schemeClr val="tx1">
                    <a:lumMod val="50000"/>
                  </a:schemeClr>
                </a:solidFill>
              </a:rPr>
              <a:t>Source: National Guard</a:t>
            </a:r>
            <a:endParaRPr lang="en-US" sz="1100" dirty="0">
              <a:solidFill>
                <a:schemeClr val="tx1">
                  <a:lumMod val="50000"/>
                </a:schemeClr>
              </a:solidFill>
            </a:endParaRPr>
          </a:p>
        </p:txBody>
      </p:sp>
    </p:spTree>
    <p:extLst>
      <p:ext uri="{BB962C8B-B14F-4D97-AF65-F5344CB8AC3E}">
        <p14:creationId xmlns:p14="http://schemas.microsoft.com/office/powerpoint/2010/main" val="576079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78618"/>
            <a:ext cx="3566160" cy="673800"/>
          </a:xfrm>
        </p:spPr>
        <p:txBody>
          <a:bodyPr/>
          <a:lstStyle/>
          <a:p>
            <a:r>
              <a:rPr lang="en-US" dirty="0" smtClean="0"/>
              <a:t>Study Area</a:t>
            </a:r>
            <a:endParaRPr lang="en-US" dirty="0"/>
          </a:p>
        </p:txBody>
      </p:sp>
    </p:spTree>
    <p:extLst>
      <p:ext uri="{BB962C8B-B14F-4D97-AF65-F5344CB8AC3E}">
        <p14:creationId xmlns:p14="http://schemas.microsoft.com/office/powerpoint/2010/main" val="3223855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49" t="19024" r="18697" b="26670"/>
          <a:stretch/>
        </p:blipFill>
        <p:spPr>
          <a:xfrm>
            <a:off x="2876044" y="852418"/>
            <a:ext cx="6192137" cy="5525664"/>
          </a:xfrm>
          <a:prstGeom prst="rect">
            <a:avLst/>
          </a:prstGeom>
        </p:spPr>
      </p:pic>
      <p:sp>
        <p:nvSpPr>
          <p:cNvPr id="3" name="Text Placeholder 2"/>
          <p:cNvSpPr>
            <a:spLocks noGrp="1"/>
          </p:cNvSpPr>
          <p:nvPr>
            <p:ph type="body" sz="quarter" idx="10"/>
          </p:nvPr>
        </p:nvSpPr>
        <p:spPr>
          <a:xfrm>
            <a:off x="0" y="178618"/>
            <a:ext cx="3566160" cy="673800"/>
          </a:xfrm>
        </p:spPr>
        <p:txBody>
          <a:bodyPr/>
          <a:lstStyle/>
          <a:p>
            <a:r>
              <a:rPr lang="en-US" dirty="0" smtClean="0"/>
              <a:t>Study Area</a:t>
            </a:r>
            <a:endParaRPr lang="en-US" dirty="0"/>
          </a:p>
        </p:txBody>
      </p:sp>
      <p:pic>
        <p:nvPicPr>
          <p:cNvPr id="3076" name="Picture 4" descr="C:\Users\varya1\Desktop\StudyAre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3" y="1277511"/>
            <a:ext cx="2725115" cy="2294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311" y="4098664"/>
            <a:ext cx="1169464" cy="1583933"/>
          </a:xfrm>
          <a:prstGeom prst="rect">
            <a:avLst/>
          </a:prstGeom>
        </p:spPr>
      </p:pic>
      <p:pic>
        <p:nvPicPr>
          <p:cNvPr id="2" name="Picture 1"/>
          <p:cNvPicPr>
            <a:picLocks noChangeAspect="1"/>
          </p:cNvPicPr>
          <p:nvPr/>
        </p:nvPicPr>
        <p:blipFill>
          <a:blip r:embed="rId6"/>
          <a:stretch>
            <a:fillRect/>
          </a:stretch>
        </p:blipFill>
        <p:spPr>
          <a:xfrm>
            <a:off x="77064" y="3740693"/>
            <a:ext cx="2746630" cy="2073698"/>
          </a:xfrm>
          <a:prstGeom prst="rect">
            <a:avLst/>
          </a:prstGeom>
        </p:spPr>
      </p:pic>
    </p:spTree>
    <p:extLst>
      <p:ext uri="{BB962C8B-B14F-4D97-AF65-F5344CB8AC3E}">
        <p14:creationId xmlns:p14="http://schemas.microsoft.com/office/powerpoint/2010/main" val="1458992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3881" y="262708"/>
            <a:ext cx="3566160" cy="922020"/>
          </a:xfrm>
        </p:spPr>
        <p:txBody>
          <a:bodyPr/>
          <a:lstStyle/>
          <a:p>
            <a:r>
              <a:rPr lang="en-US" dirty="0" smtClean="0"/>
              <a:t>Objectives</a:t>
            </a:r>
            <a:endParaRPr lang="en-US" dirty="0"/>
          </a:p>
        </p:txBody>
      </p:sp>
      <p:sp>
        <p:nvSpPr>
          <p:cNvPr id="5" name="Text Placeholder 1"/>
          <p:cNvSpPr>
            <a:spLocks noGrp="1"/>
          </p:cNvSpPr>
          <p:nvPr>
            <p:ph type="body" sz="quarter" idx="11"/>
          </p:nvPr>
        </p:nvSpPr>
        <p:spPr>
          <a:xfrm>
            <a:off x="667657" y="1634670"/>
            <a:ext cx="7901838" cy="4864013"/>
          </a:xfrm>
        </p:spPr>
        <p:txBody>
          <a:bodyPr>
            <a:normAutofit/>
          </a:bodyPr>
          <a:lstStyle/>
          <a:p>
            <a:pPr>
              <a:spcBef>
                <a:spcPts val="200"/>
              </a:spcBef>
              <a:buClr>
                <a:schemeClr val="accent1"/>
              </a:buClr>
            </a:pPr>
            <a:r>
              <a:rPr lang="en-US" sz="3200" dirty="0" smtClean="0"/>
              <a:t>For nine wildfires in the Sierra Nevada:</a:t>
            </a:r>
          </a:p>
          <a:p>
            <a:pPr>
              <a:spcBef>
                <a:spcPts val="200"/>
              </a:spcBef>
              <a:buClr>
                <a:schemeClr val="accent1"/>
              </a:buClr>
            </a:pPr>
            <a:endParaRPr lang="en-US" sz="2400" dirty="0" smtClean="0"/>
          </a:p>
          <a:p>
            <a:pPr marL="457200" indent="-457200">
              <a:spcBef>
                <a:spcPts val="200"/>
              </a:spcBef>
              <a:buClr>
                <a:schemeClr val="accent1"/>
              </a:buClr>
              <a:buFont typeface="+mj-lt"/>
              <a:buAutoNum type="arabicPeriod"/>
            </a:pPr>
            <a:r>
              <a:rPr lang="en-US" sz="2400" b="1" dirty="0" smtClean="0"/>
              <a:t>Map</a:t>
            </a:r>
            <a:r>
              <a:rPr lang="en-US" sz="2400" dirty="0" smtClean="0"/>
              <a:t> snow cover for each fire from 1984-2015</a:t>
            </a:r>
          </a:p>
          <a:p>
            <a:pPr marL="457200" indent="-457200">
              <a:spcBef>
                <a:spcPts val="200"/>
              </a:spcBef>
              <a:buClr>
                <a:schemeClr val="accent1"/>
              </a:buClr>
              <a:buFont typeface="+mj-lt"/>
              <a:buAutoNum type="arabicPeriod"/>
            </a:pPr>
            <a:endParaRPr lang="en-US" sz="2400" dirty="0"/>
          </a:p>
          <a:p>
            <a:pPr marL="457200" indent="-457200">
              <a:spcBef>
                <a:spcPts val="200"/>
              </a:spcBef>
              <a:buClr>
                <a:schemeClr val="accent1"/>
              </a:buClr>
              <a:buFont typeface="+mj-lt"/>
              <a:buAutoNum type="arabicPeriod"/>
            </a:pPr>
            <a:r>
              <a:rPr lang="en-US" sz="2400" b="1" dirty="0" smtClean="0"/>
              <a:t>Quantify</a:t>
            </a:r>
            <a:r>
              <a:rPr lang="en-US" sz="2400" dirty="0" smtClean="0"/>
              <a:t> relationship between </a:t>
            </a:r>
            <a:r>
              <a:rPr lang="en-US" sz="2400" i="1" dirty="0"/>
              <a:t>Snow </a:t>
            </a:r>
            <a:r>
              <a:rPr lang="en-US" sz="2400" i="1" dirty="0" smtClean="0"/>
              <a:t>Water Equivalent </a:t>
            </a:r>
            <a:r>
              <a:rPr lang="en-US" sz="2400" b="1" dirty="0"/>
              <a:t>(SWE</a:t>
            </a:r>
            <a:r>
              <a:rPr lang="en-US" sz="2400" b="1" dirty="0" smtClean="0"/>
              <a:t>) </a:t>
            </a:r>
            <a:r>
              <a:rPr lang="en-US" sz="2400" dirty="0" smtClean="0"/>
              <a:t>and </a:t>
            </a:r>
            <a:r>
              <a:rPr lang="en-US" sz="2400" i="1" dirty="0" smtClean="0"/>
              <a:t>Normalized Difference Snow Index </a:t>
            </a:r>
            <a:r>
              <a:rPr lang="en-US" sz="2400" b="1" dirty="0" smtClean="0"/>
              <a:t>(NDSI)</a:t>
            </a:r>
          </a:p>
          <a:p>
            <a:pPr marL="457200" indent="-457200">
              <a:spcBef>
                <a:spcPts val="200"/>
              </a:spcBef>
              <a:buClr>
                <a:schemeClr val="accent1"/>
              </a:buClr>
              <a:buFont typeface="+mj-lt"/>
              <a:buAutoNum type="arabicPeriod"/>
            </a:pPr>
            <a:endParaRPr lang="en-US" sz="2400" dirty="0"/>
          </a:p>
          <a:p>
            <a:pPr marL="457200" indent="-457200">
              <a:spcBef>
                <a:spcPts val="200"/>
              </a:spcBef>
              <a:buClr>
                <a:schemeClr val="accent1"/>
              </a:buClr>
              <a:buFont typeface="+mj-lt"/>
              <a:buAutoNum type="arabicPeriod"/>
            </a:pPr>
            <a:r>
              <a:rPr lang="en-US" sz="2400" b="1" dirty="0" smtClean="0"/>
              <a:t>Analyze</a:t>
            </a:r>
            <a:r>
              <a:rPr lang="en-US" sz="2400" dirty="0" smtClean="0"/>
              <a:t> trends in </a:t>
            </a:r>
            <a:r>
              <a:rPr lang="en-US" sz="2400" b="1" dirty="0" smtClean="0"/>
              <a:t>SWE</a:t>
            </a:r>
            <a:r>
              <a:rPr lang="en-US" sz="2400" dirty="0" smtClean="0"/>
              <a:t> </a:t>
            </a:r>
            <a:r>
              <a:rPr lang="en-US" sz="2400" i="1" dirty="0" smtClean="0"/>
              <a:t>pre- and post-fire</a:t>
            </a:r>
            <a:endParaRPr lang="en-US" sz="2400" b="1" dirty="0"/>
          </a:p>
        </p:txBody>
      </p:sp>
    </p:spTree>
    <p:extLst>
      <p:ext uri="{BB962C8B-B14F-4D97-AF65-F5344CB8AC3E}">
        <p14:creationId xmlns:p14="http://schemas.microsoft.com/office/powerpoint/2010/main" val="3103577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6601" y="364960"/>
            <a:ext cx="6080760" cy="922020"/>
          </a:xfrm>
        </p:spPr>
        <p:txBody>
          <a:bodyPr>
            <a:normAutofit/>
          </a:bodyPr>
          <a:lstStyle/>
          <a:p>
            <a:r>
              <a:rPr lang="en-US" dirty="0" smtClean="0"/>
              <a:t>Earth Observations</a:t>
            </a:r>
            <a:endParaRPr lang="en-US" dirty="0"/>
          </a:p>
        </p:txBody>
      </p:sp>
      <p:sp>
        <p:nvSpPr>
          <p:cNvPr id="7" name="TextBox 6"/>
          <p:cNvSpPr txBox="1"/>
          <p:nvPr/>
        </p:nvSpPr>
        <p:spPr>
          <a:xfrm>
            <a:off x="1718292" y="1965721"/>
            <a:ext cx="2329720" cy="923330"/>
          </a:xfrm>
          <a:prstGeom prst="rect">
            <a:avLst/>
          </a:prstGeom>
          <a:noFill/>
        </p:spPr>
        <p:txBody>
          <a:bodyPr wrap="square" rtlCol="0">
            <a:spAutoFit/>
          </a:bodyPr>
          <a:lstStyle/>
          <a:p>
            <a:r>
              <a:rPr lang="en-US" b="1" dirty="0" smtClean="0"/>
              <a:t>Landsat 4-5 Thematic Mapper (TM)</a:t>
            </a:r>
            <a:endParaRPr lang="en-US" b="1" dirty="0"/>
          </a:p>
        </p:txBody>
      </p:sp>
      <p:sp>
        <p:nvSpPr>
          <p:cNvPr id="9" name="TextBox 8"/>
          <p:cNvSpPr txBox="1"/>
          <p:nvPr/>
        </p:nvSpPr>
        <p:spPr>
          <a:xfrm>
            <a:off x="243194" y="5806570"/>
            <a:ext cx="3142043" cy="923330"/>
          </a:xfrm>
          <a:prstGeom prst="rect">
            <a:avLst/>
          </a:prstGeom>
          <a:noFill/>
        </p:spPr>
        <p:txBody>
          <a:bodyPr wrap="square" rtlCol="0">
            <a:spAutoFit/>
          </a:bodyPr>
          <a:lstStyle/>
          <a:p>
            <a:r>
              <a:rPr lang="en-US" b="1" dirty="0" smtClean="0"/>
              <a:t>Landsat 8 </a:t>
            </a:r>
          </a:p>
          <a:p>
            <a:r>
              <a:rPr lang="en-US" b="1" dirty="0" smtClean="0"/>
              <a:t>Operational Land Imager (OLI)</a:t>
            </a:r>
            <a:endParaRPr lang="en-US" b="1" dirty="0"/>
          </a:p>
        </p:txBody>
      </p:sp>
      <p:sp>
        <p:nvSpPr>
          <p:cNvPr id="10" name="TextBox 9"/>
          <p:cNvSpPr txBox="1"/>
          <p:nvPr/>
        </p:nvSpPr>
        <p:spPr>
          <a:xfrm>
            <a:off x="4784306" y="5769880"/>
            <a:ext cx="4399951" cy="707886"/>
          </a:xfrm>
          <a:prstGeom prst="rect">
            <a:avLst/>
          </a:prstGeom>
          <a:noFill/>
        </p:spPr>
        <p:txBody>
          <a:bodyPr wrap="square" rtlCol="0">
            <a:spAutoFit/>
          </a:bodyPr>
          <a:lstStyle/>
          <a:p>
            <a:r>
              <a:rPr lang="en-US" sz="2000" b="1" dirty="0" smtClean="0"/>
              <a:t>Shuttle Radar Topography Mission</a:t>
            </a:r>
          </a:p>
          <a:p>
            <a:pPr algn="ctr"/>
            <a:r>
              <a:rPr lang="en-US" sz="2000" b="1" dirty="0" smtClean="0"/>
              <a:t>(SRTM)</a:t>
            </a:r>
            <a:endParaRPr lang="en-US" sz="1400" b="1" dirty="0"/>
          </a:p>
        </p:txBody>
      </p:sp>
      <p:pic>
        <p:nvPicPr>
          <p:cNvPr id="13" name="Shape 40"/>
          <p:cNvPicPr preferRelativeResize="0"/>
          <p:nvPr/>
        </p:nvPicPr>
        <p:blipFill rotWithShape="1">
          <a:blip r:embed="rId3">
            <a:alphaModFix/>
          </a:blip>
          <a:srcRect/>
          <a:stretch/>
        </p:blipFill>
        <p:spPr>
          <a:xfrm>
            <a:off x="891728" y="4107313"/>
            <a:ext cx="2657616" cy="1866131"/>
          </a:xfrm>
          <a:prstGeom prst="rect">
            <a:avLst/>
          </a:prstGeom>
          <a:noFill/>
          <a:ln>
            <a:noFill/>
          </a:ln>
        </p:spPr>
      </p:pic>
      <p:pic>
        <p:nvPicPr>
          <p:cNvPr id="14" name="Shape 41"/>
          <p:cNvPicPr preferRelativeResize="0"/>
          <p:nvPr/>
        </p:nvPicPr>
        <p:blipFill rotWithShape="1">
          <a:blip r:embed="rId4">
            <a:alphaModFix/>
          </a:blip>
          <a:srcRect/>
          <a:stretch/>
        </p:blipFill>
        <p:spPr>
          <a:xfrm>
            <a:off x="3316981" y="1097923"/>
            <a:ext cx="3012749" cy="3006724"/>
          </a:xfrm>
          <a:prstGeom prst="rect">
            <a:avLst/>
          </a:prstGeom>
          <a:noFill/>
          <a:ln>
            <a:noFill/>
          </a:ln>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6905" y="3123746"/>
            <a:ext cx="2394752" cy="2646134"/>
          </a:xfrm>
          <a:prstGeom prst="rect">
            <a:avLst/>
          </a:prstGeom>
        </p:spPr>
      </p:pic>
    </p:spTree>
    <p:extLst>
      <p:ext uri="{BB962C8B-B14F-4D97-AF65-F5344CB8AC3E}">
        <p14:creationId xmlns:p14="http://schemas.microsoft.com/office/powerpoint/2010/main" val="1305402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8791" y="260134"/>
            <a:ext cx="3566160" cy="531495"/>
          </a:xfrm>
        </p:spPr>
        <p:txBody>
          <a:bodyPr>
            <a:normAutofit fontScale="92500" lnSpcReduction="20000"/>
          </a:bodyPr>
          <a:lstStyle/>
          <a:p>
            <a:r>
              <a:rPr lang="en-US" dirty="0"/>
              <a:t>Methodology</a:t>
            </a:r>
          </a:p>
        </p:txBody>
      </p:sp>
    </p:spTree>
    <p:extLst>
      <p:ext uri="{BB962C8B-B14F-4D97-AF65-F5344CB8AC3E}">
        <p14:creationId xmlns:p14="http://schemas.microsoft.com/office/powerpoint/2010/main" val="1474880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9292</TotalTime>
  <Words>2917</Words>
  <Application>Microsoft Office PowerPoint</Application>
  <PresentationFormat>On-screen Show (4:3)</PresentationFormat>
  <Paragraphs>336</Paragraphs>
  <Slides>32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Century Gothic</vt:lpstr>
      <vt:lpstr>Garamond</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Cate, Nolan R. (ARC-SGE)[SSAI DEVELOP]</cp:lastModifiedBy>
  <cp:revision>283</cp:revision>
  <dcterms:created xsi:type="dcterms:W3CDTF">2015-05-18T13:26:09Z</dcterms:created>
  <dcterms:modified xsi:type="dcterms:W3CDTF">2015-08-06T01:50:56Z</dcterms:modified>
</cp:coreProperties>
</file>