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95" autoAdjust="0"/>
    <p:restoredTop sz="94660"/>
  </p:normalViewPr>
  <p:slideViewPr>
    <p:cSldViewPr snapToGrid="0">
      <p:cViewPr>
        <p:scale>
          <a:sx n="40" d="100"/>
          <a:sy n="40" d="100"/>
        </p:scale>
        <p:origin x="-306" y="598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EB8F2-3FFA-4507-8833-56C5D6C5D33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BB663A8-8ED1-4B3E-B152-4097F659CE28}">
      <dgm:prSet phldrT="[Text]"/>
      <dgm:spPr/>
      <dgm:t>
        <a:bodyPr/>
        <a:lstStyle/>
        <a:p>
          <a:r>
            <a:rPr lang="en-US" b="1" dirty="0" smtClean="0">
              <a:latin typeface="Century Gothic" panose="020B0502020202020204" pitchFamily="34" charset="0"/>
            </a:rPr>
            <a:t>Data Analysis</a:t>
          </a:r>
          <a:endParaRPr lang="en-US" b="1" dirty="0">
            <a:latin typeface="Century Gothic" panose="020B0502020202020204" pitchFamily="34" charset="0"/>
          </a:endParaRPr>
        </a:p>
      </dgm:t>
    </dgm:pt>
    <dgm:pt modelId="{464D1C04-7CF1-4B31-ACFB-76FB732595C2}" type="parTrans" cxnId="{00386C42-9FA8-4E08-A1B6-50B51F5305C5}">
      <dgm:prSet/>
      <dgm:spPr/>
      <dgm:t>
        <a:bodyPr/>
        <a:lstStyle/>
        <a:p>
          <a:endParaRPr lang="en-US"/>
        </a:p>
      </dgm:t>
    </dgm:pt>
    <dgm:pt modelId="{28EE99F4-8BE0-49FE-8D33-645FE032E835}" type="sibTrans" cxnId="{00386C42-9FA8-4E08-A1B6-50B51F5305C5}">
      <dgm:prSet/>
      <dgm:spPr/>
      <dgm:t>
        <a:bodyPr/>
        <a:lstStyle/>
        <a:p>
          <a:endParaRPr lang="en-US"/>
        </a:p>
      </dgm:t>
    </dgm:pt>
    <dgm:pt modelId="{C39EB1F4-FD8A-4250-A6C6-CED5F2F3CC4C}">
      <dgm:prSet phldrT="[Text]"/>
      <dgm:spPr/>
      <dgm:t>
        <a:bodyPr/>
        <a:lstStyle/>
        <a:p>
          <a:r>
            <a:rPr lang="en-US" dirty="0" smtClean="0">
              <a:latin typeface="Century Gothic" panose="020B0502020202020204" pitchFamily="34" charset="0"/>
            </a:rPr>
            <a:t>ASTER-Terra; </a:t>
          </a:r>
          <a:r>
            <a:rPr lang="en-US" dirty="0" smtClean="0">
              <a:latin typeface="Century Gothic" panose="020B0502020202020204" pitchFamily="34" charset="0"/>
            </a:rPr>
            <a:t>MODIS-Aqua: </a:t>
          </a:r>
          <a:r>
            <a:rPr lang="en-US" dirty="0" smtClean="0">
              <a:latin typeface="Century Gothic" panose="020B0502020202020204" pitchFamily="34" charset="0"/>
            </a:rPr>
            <a:t>Sea Surface Temperature (SST)</a:t>
          </a:r>
          <a:r>
            <a:rPr lang="en-US" dirty="0" smtClean="0"/>
            <a:t>, water leaving radiance</a:t>
          </a:r>
          <a:endParaRPr lang="en-US" dirty="0">
            <a:latin typeface="Century Gothic" panose="020B0502020202020204" pitchFamily="34" charset="0"/>
          </a:endParaRPr>
        </a:p>
      </dgm:t>
    </dgm:pt>
    <dgm:pt modelId="{E87D7D2F-76B7-40F2-B2DD-0E3E9D4E8F83}" type="parTrans" cxnId="{A86CDB6E-9096-4745-89C6-D6943135A1F7}">
      <dgm:prSet/>
      <dgm:spPr/>
      <dgm:t>
        <a:bodyPr/>
        <a:lstStyle/>
        <a:p>
          <a:endParaRPr lang="en-US"/>
        </a:p>
      </dgm:t>
    </dgm:pt>
    <dgm:pt modelId="{CC8D37A5-3340-4314-B383-F28F7F57473A}" type="sibTrans" cxnId="{A86CDB6E-9096-4745-89C6-D6943135A1F7}">
      <dgm:prSet/>
      <dgm:spPr/>
      <dgm:t>
        <a:bodyPr/>
        <a:lstStyle/>
        <a:p>
          <a:endParaRPr lang="en-US"/>
        </a:p>
      </dgm:t>
    </dgm:pt>
    <dgm:pt modelId="{9F3EC7C6-AF19-451B-8E02-6A62305A7E2C}">
      <dgm:prSet phldrT="[Text]"/>
      <dgm:spPr/>
      <dgm:t>
        <a:bodyPr/>
        <a:lstStyle/>
        <a:p>
          <a:r>
            <a:rPr lang="en-US" dirty="0" smtClean="0"/>
            <a:t>MODIS-Aqua; </a:t>
          </a:r>
          <a:r>
            <a:rPr lang="en-US" dirty="0" smtClean="0"/>
            <a:t>MERIS-</a:t>
          </a:r>
          <a:r>
            <a:rPr lang="en-US" dirty="0" err="1" smtClean="0"/>
            <a:t>Envisat</a:t>
          </a:r>
          <a:r>
            <a:rPr lang="en-US" dirty="0" smtClean="0"/>
            <a:t>; HICO-ISS: Chlorophyll-a (</a:t>
          </a:r>
          <a:r>
            <a:rPr lang="en-US" dirty="0" err="1" smtClean="0"/>
            <a:t>Chl</a:t>
          </a:r>
          <a:r>
            <a:rPr lang="en-US" dirty="0" smtClean="0"/>
            <a:t>-a), water leaving radiance</a:t>
          </a:r>
          <a:endParaRPr lang="en-US" dirty="0">
            <a:latin typeface="Century Gothic" panose="020B0502020202020204" pitchFamily="34" charset="0"/>
          </a:endParaRPr>
        </a:p>
      </dgm:t>
    </dgm:pt>
    <dgm:pt modelId="{BAC6800B-0B4B-4419-974D-A3A94A65E2C6}" type="parTrans" cxnId="{CD8AA29E-D032-4A59-A4A3-A3B64E7303A1}">
      <dgm:prSet/>
      <dgm:spPr/>
      <dgm:t>
        <a:bodyPr/>
        <a:lstStyle/>
        <a:p>
          <a:endParaRPr lang="en-US"/>
        </a:p>
      </dgm:t>
    </dgm:pt>
    <dgm:pt modelId="{08AD8689-B321-428C-9155-03323071BA2E}" type="sibTrans" cxnId="{CD8AA29E-D032-4A59-A4A3-A3B64E7303A1}">
      <dgm:prSet/>
      <dgm:spPr/>
      <dgm:t>
        <a:bodyPr/>
        <a:lstStyle/>
        <a:p>
          <a:endParaRPr lang="en-US"/>
        </a:p>
      </dgm:t>
    </dgm:pt>
    <dgm:pt modelId="{FD0D4ECE-85BB-4530-ACF2-EE95B697A96F}">
      <dgm:prSet phldrT="[Text]"/>
      <dgm:spPr/>
      <dgm:t>
        <a:bodyPr/>
        <a:lstStyle/>
        <a:p>
          <a:r>
            <a:rPr lang="en-US" dirty="0" smtClean="0">
              <a:latin typeface="Century Gothic" panose="020B0502020202020204" pitchFamily="34" charset="0"/>
            </a:rPr>
            <a:t>SAR-Radarsat-1; ASAR-</a:t>
          </a:r>
          <a:r>
            <a:rPr lang="en-US" dirty="0" err="1" smtClean="0">
              <a:latin typeface="Century Gothic" panose="020B0502020202020204" pitchFamily="34" charset="0"/>
            </a:rPr>
            <a:t>Envisat</a:t>
          </a:r>
          <a:r>
            <a:rPr lang="en-US" dirty="0" smtClean="0">
              <a:latin typeface="Century Gothic" panose="020B0502020202020204" pitchFamily="34" charset="0"/>
            </a:rPr>
            <a:t>; PALSAR-ALSO: Surface roughness, slick detection </a:t>
          </a:r>
          <a:endParaRPr lang="en-US" dirty="0">
            <a:latin typeface="Century Gothic" panose="020B0502020202020204" pitchFamily="34" charset="0"/>
          </a:endParaRPr>
        </a:p>
      </dgm:t>
    </dgm:pt>
    <dgm:pt modelId="{6274FA12-5C54-400E-9C50-8D0A2CBFA972}" type="parTrans" cxnId="{7BF34DA7-72A0-48AC-A31E-F656A236D9CA}">
      <dgm:prSet/>
      <dgm:spPr/>
      <dgm:t>
        <a:bodyPr/>
        <a:lstStyle/>
        <a:p>
          <a:endParaRPr lang="en-US"/>
        </a:p>
      </dgm:t>
    </dgm:pt>
    <dgm:pt modelId="{D6322906-4BAD-49B8-8826-F6845FD9E19D}" type="sibTrans" cxnId="{7BF34DA7-72A0-48AC-A31E-F656A236D9CA}">
      <dgm:prSet/>
      <dgm:spPr/>
      <dgm:t>
        <a:bodyPr/>
        <a:lstStyle/>
        <a:p>
          <a:endParaRPr lang="en-US"/>
        </a:p>
      </dgm:t>
    </dgm:pt>
    <dgm:pt modelId="{F558140D-A4A5-4DC2-9A4F-FCB77F83129C}">
      <dgm:prSet phldrT="[Text]"/>
      <dgm:spPr/>
      <dgm:t>
        <a:bodyPr/>
        <a:lstStyle/>
        <a:p>
          <a:r>
            <a:rPr lang="en-US" dirty="0" smtClean="0">
              <a:latin typeface="Century Gothic" panose="020B0502020202020204" pitchFamily="34" charset="0"/>
            </a:rPr>
            <a:t>In-situ current speed/direction, wind speed/direction, river discharge, bacteria sample, CTD, drifter/gilder data</a:t>
          </a:r>
          <a:endParaRPr lang="en-US" dirty="0">
            <a:latin typeface="Century Gothic" panose="020B0502020202020204" pitchFamily="34" charset="0"/>
          </a:endParaRPr>
        </a:p>
      </dgm:t>
    </dgm:pt>
    <dgm:pt modelId="{541FC0C1-D5F4-4D5A-9FF1-8E32092F6B34}" type="parTrans" cxnId="{9446A3F1-773F-4871-9496-5652AA7E1F08}">
      <dgm:prSet/>
      <dgm:spPr/>
      <dgm:t>
        <a:bodyPr/>
        <a:lstStyle/>
        <a:p>
          <a:endParaRPr lang="en-US"/>
        </a:p>
      </dgm:t>
    </dgm:pt>
    <dgm:pt modelId="{73D7608E-FAD2-48EF-B4E1-41ACEE5281D6}" type="sibTrans" cxnId="{9446A3F1-773F-4871-9496-5652AA7E1F08}">
      <dgm:prSet/>
      <dgm:spPr/>
      <dgm:t>
        <a:bodyPr/>
        <a:lstStyle/>
        <a:p>
          <a:endParaRPr lang="en-US"/>
        </a:p>
      </dgm:t>
    </dgm:pt>
    <dgm:pt modelId="{83DB3B0A-CD79-4C85-9844-91D4B10E2410}">
      <dgm:prSet phldrT="[Text]"/>
      <dgm:spPr/>
      <dgm:t>
        <a:bodyPr/>
        <a:lstStyle/>
        <a:p>
          <a:r>
            <a:rPr lang="en-US" dirty="0" smtClean="0">
              <a:latin typeface="Century Gothic" panose="020B0502020202020204" pitchFamily="34" charset="0"/>
            </a:rPr>
            <a:t>TIRS-Landsat 8: SST evaluation for future diversion events.</a:t>
          </a:r>
          <a:endParaRPr lang="en-US" dirty="0">
            <a:latin typeface="Century Gothic" panose="020B0502020202020204" pitchFamily="34" charset="0"/>
          </a:endParaRPr>
        </a:p>
      </dgm:t>
    </dgm:pt>
    <dgm:pt modelId="{B9C3F85E-BF2B-4528-A9E4-F083A7B27986}" type="parTrans" cxnId="{7CABA281-E4B0-4F89-8191-FFB441DE4922}">
      <dgm:prSet/>
      <dgm:spPr/>
      <dgm:t>
        <a:bodyPr/>
        <a:lstStyle/>
        <a:p>
          <a:endParaRPr lang="en-US"/>
        </a:p>
      </dgm:t>
    </dgm:pt>
    <dgm:pt modelId="{A7EA4C2F-9699-452E-B8B3-6ED4962F94FA}" type="sibTrans" cxnId="{7CABA281-E4B0-4F89-8191-FFB441DE4922}">
      <dgm:prSet/>
      <dgm:spPr/>
      <dgm:t>
        <a:bodyPr/>
        <a:lstStyle/>
        <a:p>
          <a:endParaRPr lang="en-US"/>
        </a:p>
      </dgm:t>
    </dgm:pt>
    <dgm:pt modelId="{3C053652-C2E5-4AAF-8F27-6A81E3DD598F}" type="pres">
      <dgm:prSet presAssocID="{C35EB8F2-3FFA-4507-8833-56C5D6C5D33F}" presName="Name0" presStyleCnt="0">
        <dgm:presLayoutVars>
          <dgm:chPref val="1"/>
          <dgm:dir/>
          <dgm:animOne val="branch"/>
          <dgm:animLvl val="lvl"/>
          <dgm:resizeHandles val="exact"/>
        </dgm:presLayoutVars>
      </dgm:prSet>
      <dgm:spPr/>
      <dgm:t>
        <a:bodyPr/>
        <a:lstStyle/>
        <a:p>
          <a:endParaRPr lang="en-US"/>
        </a:p>
      </dgm:t>
    </dgm:pt>
    <dgm:pt modelId="{BE15276F-FBA6-4C43-AEEC-8EAD480ABF42}" type="pres">
      <dgm:prSet presAssocID="{3BB663A8-8ED1-4B3E-B152-4097F659CE28}" presName="root1" presStyleCnt="0"/>
      <dgm:spPr/>
    </dgm:pt>
    <dgm:pt modelId="{BD51B8F9-9E6A-4D5E-9E43-F7C8A1DAC6EB}" type="pres">
      <dgm:prSet presAssocID="{3BB663A8-8ED1-4B3E-B152-4097F659CE28}" presName="LevelOneTextNode" presStyleLbl="node0" presStyleIdx="0" presStyleCnt="1" custScaleX="38337" custScaleY="67500">
        <dgm:presLayoutVars>
          <dgm:chPref val="3"/>
        </dgm:presLayoutVars>
      </dgm:prSet>
      <dgm:spPr/>
      <dgm:t>
        <a:bodyPr/>
        <a:lstStyle/>
        <a:p>
          <a:endParaRPr lang="en-US"/>
        </a:p>
      </dgm:t>
    </dgm:pt>
    <dgm:pt modelId="{A5D8A0B4-D22C-4A1E-B701-80D0D2AE937E}" type="pres">
      <dgm:prSet presAssocID="{3BB663A8-8ED1-4B3E-B152-4097F659CE28}" presName="level2hierChild" presStyleCnt="0"/>
      <dgm:spPr/>
    </dgm:pt>
    <dgm:pt modelId="{FFC0D420-3611-45BC-83E3-80410867502E}" type="pres">
      <dgm:prSet presAssocID="{E87D7D2F-76B7-40F2-B2DD-0E3E9D4E8F83}" presName="conn2-1" presStyleLbl="parChTrans1D2" presStyleIdx="0" presStyleCnt="5"/>
      <dgm:spPr/>
      <dgm:t>
        <a:bodyPr/>
        <a:lstStyle/>
        <a:p>
          <a:endParaRPr lang="en-US"/>
        </a:p>
      </dgm:t>
    </dgm:pt>
    <dgm:pt modelId="{0A7F3922-382B-4C91-B901-5B96B60A33D9}" type="pres">
      <dgm:prSet presAssocID="{E87D7D2F-76B7-40F2-B2DD-0E3E9D4E8F83}" presName="connTx" presStyleLbl="parChTrans1D2" presStyleIdx="0" presStyleCnt="5"/>
      <dgm:spPr/>
      <dgm:t>
        <a:bodyPr/>
        <a:lstStyle/>
        <a:p>
          <a:endParaRPr lang="en-US"/>
        </a:p>
      </dgm:t>
    </dgm:pt>
    <dgm:pt modelId="{CFC94E9A-920C-4FAB-9109-64BCE4F9DF74}" type="pres">
      <dgm:prSet presAssocID="{C39EB1F4-FD8A-4250-A6C6-CED5F2F3CC4C}" presName="root2" presStyleCnt="0"/>
      <dgm:spPr/>
    </dgm:pt>
    <dgm:pt modelId="{299B95C0-F9F7-4459-84C2-87310D4BE547}" type="pres">
      <dgm:prSet presAssocID="{C39EB1F4-FD8A-4250-A6C6-CED5F2F3CC4C}" presName="LevelTwoTextNode" presStyleLbl="node2" presStyleIdx="0" presStyleCnt="5">
        <dgm:presLayoutVars>
          <dgm:chPref val="3"/>
        </dgm:presLayoutVars>
      </dgm:prSet>
      <dgm:spPr/>
      <dgm:t>
        <a:bodyPr/>
        <a:lstStyle/>
        <a:p>
          <a:endParaRPr lang="en-US"/>
        </a:p>
      </dgm:t>
    </dgm:pt>
    <dgm:pt modelId="{3866FB0B-5814-40D9-84A7-B07BDFB98CC2}" type="pres">
      <dgm:prSet presAssocID="{C39EB1F4-FD8A-4250-A6C6-CED5F2F3CC4C}" presName="level3hierChild" presStyleCnt="0"/>
      <dgm:spPr/>
    </dgm:pt>
    <dgm:pt modelId="{0B425BDA-14A8-4318-99CD-1C88236D2803}" type="pres">
      <dgm:prSet presAssocID="{BAC6800B-0B4B-4419-974D-A3A94A65E2C6}" presName="conn2-1" presStyleLbl="parChTrans1D2" presStyleIdx="1" presStyleCnt="5"/>
      <dgm:spPr/>
      <dgm:t>
        <a:bodyPr/>
        <a:lstStyle/>
        <a:p>
          <a:endParaRPr lang="en-US"/>
        </a:p>
      </dgm:t>
    </dgm:pt>
    <dgm:pt modelId="{99C40927-FA2F-437C-BBCC-BC45E87B8148}" type="pres">
      <dgm:prSet presAssocID="{BAC6800B-0B4B-4419-974D-A3A94A65E2C6}" presName="connTx" presStyleLbl="parChTrans1D2" presStyleIdx="1" presStyleCnt="5"/>
      <dgm:spPr/>
      <dgm:t>
        <a:bodyPr/>
        <a:lstStyle/>
        <a:p>
          <a:endParaRPr lang="en-US"/>
        </a:p>
      </dgm:t>
    </dgm:pt>
    <dgm:pt modelId="{010AE321-6CE2-4FB4-9275-577C649CC6D6}" type="pres">
      <dgm:prSet presAssocID="{9F3EC7C6-AF19-451B-8E02-6A62305A7E2C}" presName="root2" presStyleCnt="0"/>
      <dgm:spPr/>
    </dgm:pt>
    <dgm:pt modelId="{C0075454-AED7-4489-9E9B-174322B2F742}" type="pres">
      <dgm:prSet presAssocID="{9F3EC7C6-AF19-451B-8E02-6A62305A7E2C}" presName="LevelTwoTextNode" presStyleLbl="node2" presStyleIdx="1" presStyleCnt="5">
        <dgm:presLayoutVars>
          <dgm:chPref val="3"/>
        </dgm:presLayoutVars>
      </dgm:prSet>
      <dgm:spPr/>
      <dgm:t>
        <a:bodyPr/>
        <a:lstStyle/>
        <a:p>
          <a:endParaRPr lang="en-US"/>
        </a:p>
      </dgm:t>
    </dgm:pt>
    <dgm:pt modelId="{0830A6D9-CE81-49ED-8710-7755E3F26C2F}" type="pres">
      <dgm:prSet presAssocID="{9F3EC7C6-AF19-451B-8E02-6A62305A7E2C}" presName="level3hierChild" presStyleCnt="0"/>
      <dgm:spPr/>
    </dgm:pt>
    <dgm:pt modelId="{ED17CD19-D3B6-47FF-B1A9-7D130685053E}" type="pres">
      <dgm:prSet presAssocID="{6274FA12-5C54-400E-9C50-8D0A2CBFA972}" presName="conn2-1" presStyleLbl="parChTrans1D2" presStyleIdx="2" presStyleCnt="5"/>
      <dgm:spPr/>
      <dgm:t>
        <a:bodyPr/>
        <a:lstStyle/>
        <a:p>
          <a:endParaRPr lang="en-US"/>
        </a:p>
      </dgm:t>
    </dgm:pt>
    <dgm:pt modelId="{A326BE54-3E3B-4D35-B0EC-60D781910D9F}" type="pres">
      <dgm:prSet presAssocID="{6274FA12-5C54-400E-9C50-8D0A2CBFA972}" presName="connTx" presStyleLbl="parChTrans1D2" presStyleIdx="2" presStyleCnt="5"/>
      <dgm:spPr/>
      <dgm:t>
        <a:bodyPr/>
        <a:lstStyle/>
        <a:p>
          <a:endParaRPr lang="en-US"/>
        </a:p>
      </dgm:t>
    </dgm:pt>
    <dgm:pt modelId="{DAF0C4DF-3CBF-4AD2-9D95-0699A573AE9E}" type="pres">
      <dgm:prSet presAssocID="{FD0D4ECE-85BB-4530-ACF2-EE95B697A96F}" presName="root2" presStyleCnt="0"/>
      <dgm:spPr/>
    </dgm:pt>
    <dgm:pt modelId="{6E9E6F98-112D-48BF-9304-72D0F3351F90}" type="pres">
      <dgm:prSet presAssocID="{FD0D4ECE-85BB-4530-ACF2-EE95B697A96F}" presName="LevelTwoTextNode" presStyleLbl="node2" presStyleIdx="2" presStyleCnt="5">
        <dgm:presLayoutVars>
          <dgm:chPref val="3"/>
        </dgm:presLayoutVars>
      </dgm:prSet>
      <dgm:spPr/>
      <dgm:t>
        <a:bodyPr/>
        <a:lstStyle/>
        <a:p>
          <a:endParaRPr lang="en-US"/>
        </a:p>
      </dgm:t>
    </dgm:pt>
    <dgm:pt modelId="{43A6A4F5-A5A3-4EE4-A6DD-3A762A3DC171}" type="pres">
      <dgm:prSet presAssocID="{FD0D4ECE-85BB-4530-ACF2-EE95B697A96F}" presName="level3hierChild" presStyleCnt="0"/>
      <dgm:spPr/>
    </dgm:pt>
    <dgm:pt modelId="{30AF328D-B504-4B43-B3B5-B5EC2AB47454}" type="pres">
      <dgm:prSet presAssocID="{541FC0C1-D5F4-4D5A-9FF1-8E32092F6B34}" presName="conn2-1" presStyleLbl="parChTrans1D2" presStyleIdx="3" presStyleCnt="5"/>
      <dgm:spPr/>
      <dgm:t>
        <a:bodyPr/>
        <a:lstStyle/>
        <a:p>
          <a:endParaRPr lang="en-US"/>
        </a:p>
      </dgm:t>
    </dgm:pt>
    <dgm:pt modelId="{DB86E69C-0B4E-4E62-B42A-CC52F769AAC9}" type="pres">
      <dgm:prSet presAssocID="{541FC0C1-D5F4-4D5A-9FF1-8E32092F6B34}" presName="connTx" presStyleLbl="parChTrans1D2" presStyleIdx="3" presStyleCnt="5"/>
      <dgm:spPr/>
      <dgm:t>
        <a:bodyPr/>
        <a:lstStyle/>
        <a:p>
          <a:endParaRPr lang="en-US"/>
        </a:p>
      </dgm:t>
    </dgm:pt>
    <dgm:pt modelId="{83BE966D-BC67-4914-B7A8-DBCDE97D60FF}" type="pres">
      <dgm:prSet presAssocID="{F558140D-A4A5-4DC2-9A4F-FCB77F83129C}" presName="root2" presStyleCnt="0"/>
      <dgm:spPr/>
    </dgm:pt>
    <dgm:pt modelId="{7ABD7DED-0748-496E-B4AA-5467A9610119}" type="pres">
      <dgm:prSet presAssocID="{F558140D-A4A5-4DC2-9A4F-FCB77F83129C}" presName="LevelTwoTextNode" presStyleLbl="node2" presStyleIdx="3" presStyleCnt="5">
        <dgm:presLayoutVars>
          <dgm:chPref val="3"/>
        </dgm:presLayoutVars>
      </dgm:prSet>
      <dgm:spPr/>
      <dgm:t>
        <a:bodyPr/>
        <a:lstStyle/>
        <a:p>
          <a:endParaRPr lang="en-US"/>
        </a:p>
      </dgm:t>
    </dgm:pt>
    <dgm:pt modelId="{48BA71A4-67ED-47DA-973D-58254FFC2E5B}" type="pres">
      <dgm:prSet presAssocID="{F558140D-A4A5-4DC2-9A4F-FCB77F83129C}" presName="level3hierChild" presStyleCnt="0"/>
      <dgm:spPr/>
    </dgm:pt>
    <dgm:pt modelId="{D6424638-7740-4C9D-91C5-1931032C9580}" type="pres">
      <dgm:prSet presAssocID="{B9C3F85E-BF2B-4528-A9E4-F083A7B27986}" presName="conn2-1" presStyleLbl="parChTrans1D2" presStyleIdx="4" presStyleCnt="5"/>
      <dgm:spPr/>
      <dgm:t>
        <a:bodyPr/>
        <a:lstStyle/>
        <a:p>
          <a:endParaRPr lang="en-US"/>
        </a:p>
      </dgm:t>
    </dgm:pt>
    <dgm:pt modelId="{4F3316B3-9714-4756-AF97-FB130D75878B}" type="pres">
      <dgm:prSet presAssocID="{B9C3F85E-BF2B-4528-A9E4-F083A7B27986}" presName="connTx" presStyleLbl="parChTrans1D2" presStyleIdx="4" presStyleCnt="5"/>
      <dgm:spPr/>
      <dgm:t>
        <a:bodyPr/>
        <a:lstStyle/>
        <a:p>
          <a:endParaRPr lang="en-US"/>
        </a:p>
      </dgm:t>
    </dgm:pt>
    <dgm:pt modelId="{10B3B41D-007A-4F31-9DE1-80531769A653}" type="pres">
      <dgm:prSet presAssocID="{83DB3B0A-CD79-4C85-9844-91D4B10E2410}" presName="root2" presStyleCnt="0"/>
      <dgm:spPr/>
    </dgm:pt>
    <dgm:pt modelId="{16695617-C4F0-4503-B293-394A12A13292}" type="pres">
      <dgm:prSet presAssocID="{83DB3B0A-CD79-4C85-9844-91D4B10E2410}" presName="LevelTwoTextNode" presStyleLbl="node2" presStyleIdx="4" presStyleCnt="5">
        <dgm:presLayoutVars>
          <dgm:chPref val="3"/>
        </dgm:presLayoutVars>
      </dgm:prSet>
      <dgm:spPr/>
      <dgm:t>
        <a:bodyPr/>
        <a:lstStyle/>
        <a:p>
          <a:endParaRPr lang="en-US"/>
        </a:p>
      </dgm:t>
    </dgm:pt>
    <dgm:pt modelId="{ED4482A2-8897-4D31-80A4-4D3FE7EBB18C}" type="pres">
      <dgm:prSet presAssocID="{83DB3B0A-CD79-4C85-9844-91D4B10E2410}" presName="level3hierChild" presStyleCnt="0"/>
      <dgm:spPr/>
    </dgm:pt>
  </dgm:ptLst>
  <dgm:cxnLst>
    <dgm:cxn modelId="{305B6082-2DB2-4C16-8A08-D4096595E2DE}" type="presOf" srcId="{9F3EC7C6-AF19-451B-8E02-6A62305A7E2C}" destId="{C0075454-AED7-4489-9E9B-174322B2F742}" srcOrd="0" destOrd="0" presId="urn:microsoft.com/office/officeart/2008/layout/HorizontalMultiLevelHierarchy"/>
    <dgm:cxn modelId="{034DF80A-C471-4751-8F04-DE9C17D47419}" type="presOf" srcId="{6274FA12-5C54-400E-9C50-8D0A2CBFA972}" destId="{A326BE54-3E3B-4D35-B0EC-60D781910D9F}" srcOrd="1" destOrd="0" presId="urn:microsoft.com/office/officeart/2008/layout/HorizontalMultiLevelHierarchy"/>
    <dgm:cxn modelId="{31C37898-4C67-42D5-999C-C5941EFDA557}" type="presOf" srcId="{3BB663A8-8ED1-4B3E-B152-4097F659CE28}" destId="{BD51B8F9-9E6A-4D5E-9E43-F7C8A1DAC6EB}" srcOrd="0" destOrd="0" presId="urn:microsoft.com/office/officeart/2008/layout/HorizontalMultiLevelHierarchy"/>
    <dgm:cxn modelId="{96A65669-0EF8-484E-9499-6658E4CD3306}" type="presOf" srcId="{541FC0C1-D5F4-4D5A-9FF1-8E32092F6B34}" destId="{DB86E69C-0B4E-4E62-B42A-CC52F769AAC9}" srcOrd="1" destOrd="0" presId="urn:microsoft.com/office/officeart/2008/layout/HorizontalMultiLevelHierarchy"/>
    <dgm:cxn modelId="{A5D8145A-85CD-4C53-890A-55E8BE735E62}" type="presOf" srcId="{BAC6800B-0B4B-4419-974D-A3A94A65E2C6}" destId="{0B425BDA-14A8-4318-99CD-1C88236D2803}" srcOrd="0" destOrd="0" presId="urn:microsoft.com/office/officeart/2008/layout/HorizontalMultiLevelHierarchy"/>
    <dgm:cxn modelId="{A5CCFE06-A40D-4113-9D9E-DE2C2DAFBAA1}" type="presOf" srcId="{BAC6800B-0B4B-4419-974D-A3A94A65E2C6}" destId="{99C40927-FA2F-437C-BBCC-BC45E87B8148}" srcOrd="1" destOrd="0" presId="urn:microsoft.com/office/officeart/2008/layout/HorizontalMultiLevelHierarchy"/>
    <dgm:cxn modelId="{C2F9E696-F0B6-4C22-8F72-E61DA3152759}" type="presOf" srcId="{C35EB8F2-3FFA-4507-8833-56C5D6C5D33F}" destId="{3C053652-C2E5-4AAF-8F27-6A81E3DD598F}" srcOrd="0" destOrd="0" presId="urn:microsoft.com/office/officeart/2008/layout/HorizontalMultiLevelHierarchy"/>
    <dgm:cxn modelId="{7CABA281-E4B0-4F89-8191-FFB441DE4922}" srcId="{3BB663A8-8ED1-4B3E-B152-4097F659CE28}" destId="{83DB3B0A-CD79-4C85-9844-91D4B10E2410}" srcOrd="4" destOrd="0" parTransId="{B9C3F85E-BF2B-4528-A9E4-F083A7B27986}" sibTransId="{A7EA4C2F-9699-452E-B8B3-6ED4962F94FA}"/>
    <dgm:cxn modelId="{B95DE150-8639-4119-8922-5C9DA6C67EF5}" type="presOf" srcId="{541FC0C1-D5F4-4D5A-9FF1-8E32092F6B34}" destId="{30AF328D-B504-4B43-B3B5-B5EC2AB47454}" srcOrd="0" destOrd="0" presId="urn:microsoft.com/office/officeart/2008/layout/HorizontalMultiLevelHierarchy"/>
    <dgm:cxn modelId="{29998A43-1FB2-421D-9637-75374DDBA5A4}" type="presOf" srcId="{B9C3F85E-BF2B-4528-A9E4-F083A7B27986}" destId="{4F3316B3-9714-4756-AF97-FB130D75878B}" srcOrd="1" destOrd="0" presId="urn:microsoft.com/office/officeart/2008/layout/HorizontalMultiLevelHierarchy"/>
    <dgm:cxn modelId="{F44977D5-2AB5-4B59-90A3-684D22A62E7D}" type="presOf" srcId="{83DB3B0A-CD79-4C85-9844-91D4B10E2410}" destId="{16695617-C4F0-4503-B293-394A12A13292}" srcOrd="0" destOrd="0" presId="urn:microsoft.com/office/officeart/2008/layout/HorizontalMultiLevelHierarchy"/>
    <dgm:cxn modelId="{F2CB7E8E-CB06-40FE-B549-CF51E7C87EBB}" type="presOf" srcId="{E87D7D2F-76B7-40F2-B2DD-0E3E9D4E8F83}" destId="{FFC0D420-3611-45BC-83E3-80410867502E}" srcOrd="0" destOrd="0" presId="urn:microsoft.com/office/officeart/2008/layout/HorizontalMultiLevelHierarchy"/>
    <dgm:cxn modelId="{CD8AA29E-D032-4A59-A4A3-A3B64E7303A1}" srcId="{3BB663A8-8ED1-4B3E-B152-4097F659CE28}" destId="{9F3EC7C6-AF19-451B-8E02-6A62305A7E2C}" srcOrd="1" destOrd="0" parTransId="{BAC6800B-0B4B-4419-974D-A3A94A65E2C6}" sibTransId="{08AD8689-B321-428C-9155-03323071BA2E}"/>
    <dgm:cxn modelId="{29C49268-7464-4159-9254-159CF9EEC230}" type="presOf" srcId="{C39EB1F4-FD8A-4250-A6C6-CED5F2F3CC4C}" destId="{299B95C0-F9F7-4459-84C2-87310D4BE547}" srcOrd="0" destOrd="0" presId="urn:microsoft.com/office/officeart/2008/layout/HorizontalMultiLevelHierarchy"/>
    <dgm:cxn modelId="{00386C42-9FA8-4E08-A1B6-50B51F5305C5}" srcId="{C35EB8F2-3FFA-4507-8833-56C5D6C5D33F}" destId="{3BB663A8-8ED1-4B3E-B152-4097F659CE28}" srcOrd="0" destOrd="0" parTransId="{464D1C04-7CF1-4B31-ACFB-76FB732595C2}" sibTransId="{28EE99F4-8BE0-49FE-8D33-645FE032E835}"/>
    <dgm:cxn modelId="{7BF34DA7-72A0-48AC-A31E-F656A236D9CA}" srcId="{3BB663A8-8ED1-4B3E-B152-4097F659CE28}" destId="{FD0D4ECE-85BB-4530-ACF2-EE95B697A96F}" srcOrd="2" destOrd="0" parTransId="{6274FA12-5C54-400E-9C50-8D0A2CBFA972}" sibTransId="{D6322906-4BAD-49B8-8826-F6845FD9E19D}"/>
    <dgm:cxn modelId="{C92E698E-D56B-4683-9E50-3C9ADE5898B9}" type="presOf" srcId="{FD0D4ECE-85BB-4530-ACF2-EE95B697A96F}" destId="{6E9E6F98-112D-48BF-9304-72D0F3351F90}" srcOrd="0" destOrd="0" presId="urn:microsoft.com/office/officeart/2008/layout/HorizontalMultiLevelHierarchy"/>
    <dgm:cxn modelId="{9B764DF9-1D75-4E1B-8FB6-B13BD041E6C0}" type="presOf" srcId="{B9C3F85E-BF2B-4528-A9E4-F083A7B27986}" destId="{D6424638-7740-4C9D-91C5-1931032C9580}" srcOrd="0" destOrd="0" presId="urn:microsoft.com/office/officeart/2008/layout/HorizontalMultiLevelHierarchy"/>
    <dgm:cxn modelId="{B3806353-23C2-4173-A217-B6C942CC21CD}" type="presOf" srcId="{F558140D-A4A5-4DC2-9A4F-FCB77F83129C}" destId="{7ABD7DED-0748-496E-B4AA-5467A9610119}" srcOrd="0" destOrd="0" presId="urn:microsoft.com/office/officeart/2008/layout/HorizontalMultiLevelHierarchy"/>
    <dgm:cxn modelId="{85B0DEA1-9310-4CDF-AF1D-FC31C563F6E4}" type="presOf" srcId="{E87D7D2F-76B7-40F2-B2DD-0E3E9D4E8F83}" destId="{0A7F3922-382B-4C91-B901-5B96B60A33D9}" srcOrd="1" destOrd="0" presId="urn:microsoft.com/office/officeart/2008/layout/HorizontalMultiLevelHierarchy"/>
    <dgm:cxn modelId="{E10AED06-CFFF-4C0E-8C0E-E815A8B9E886}" type="presOf" srcId="{6274FA12-5C54-400E-9C50-8D0A2CBFA972}" destId="{ED17CD19-D3B6-47FF-B1A9-7D130685053E}" srcOrd="0" destOrd="0" presId="urn:microsoft.com/office/officeart/2008/layout/HorizontalMultiLevelHierarchy"/>
    <dgm:cxn modelId="{9446A3F1-773F-4871-9496-5652AA7E1F08}" srcId="{3BB663A8-8ED1-4B3E-B152-4097F659CE28}" destId="{F558140D-A4A5-4DC2-9A4F-FCB77F83129C}" srcOrd="3" destOrd="0" parTransId="{541FC0C1-D5F4-4D5A-9FF1-8E32092F6B34}" sibTransId="{73D7608E-FAD2-48EF-B4E1-41ACEE5281D6}"/>
    <dgm:cxn modelId="{A86CDB6E-9096-4745-89C6-D6943135A1F7}" srcId="{3BB663A8-8ED1-4B3E-B152-4097F659CE28}" destId="{C39EB1F4-FD8A-4250-A6C6-CED5F2F3CC4C}" srcOrd="0" destOrd="0" parTransId="{E87D7D2F-76B7-40F2-B2DD-0E3E9D4E8F83}" sibTransId="{CC8D37A5-3340-4314-B383-F28F7F57473A}"/>
    <dgm:cxn modelId="{C4F2891D-2F46-49A2-89B7-861EFD74BA8C}" type="presParOf" srcId="{3C053652-C2E5-4AAF-8F27-6A81E3DD598F}" destId="{BE15276F-FBA6-4C43-AEEC-8EAD480ABF42}" srcOrd="0" destOrd="0" presId="urn:microsoft.com/office/officeart/2008/layout/HorizontalMultiLevelHierarchy"/>
    <dgm:cxn modelId="{034FA176-3681-41DA-84F8-9D6470228EFC}" type="presParOf" srcId="{BE15276F-FBA6-4C43-AEEC-8EAD480ABF42}" destId="{BD51B8F9-9E6A-4D5E-9E43-F7C8A1DAC6EB}" srcOrd="0" destOrd="0" presId="urn:microsoft.com/office/officeart/2008/layout/HorizontalMultiLevelHierarchy"/>
    <dgm:cxn modelId="{0C81F80B-8B72-4DD7-9F4E-2BB473E8425D}" type="presParOf" srcId="{BE15276F-FBA6-4C43-AEEC-8EAD480ABF42}" destId="{A5D8A0B4-D22C-4A1E-B701-80D0D2AE937E}" srcOrd="1" destOrd="0" presId="urn:microsoft.com/office/officeart/2008/layout/HorizontalMultiLevelHierarchy"/>
    <dgm:cxn modelId="{BFF72F7C-A241-467A-B314-6F746B4C8E51}" type="presParOf" srcId="{A5D8A0B4-D22C-4A1E-B701-80D0D2AE937E}" destId="{FFC0D420-3611-45BC-83E3-80410867502E}" srcOrd="0" destOrd="0" presId="urn:microsoft.com/office/officeart/2008/layout/HorizontalMultiLevelHierarchy"/>
    <dgm:cxn modelId="{CFCC65F0-2AFE-48C8-A06F-543B2627D8D1}" type="presParOf" srcId="{FFC0D420-3611-45BC-83E3-80410867502E}" destId="{0A7F3922-382B-4C91-B901-5B96B60A33D9}" srcOrd="0" destOrd="0" presId="urn:microsoft.com/office/officeart/2008/layout/HorizontalMultiLevelHierarchy"/>
    <dgm:cxn modelId="{13FF97E2-6145-4491-99FE-4B767011DE73}" type="presParOf" srcId="{A5D8A0B4-D22C-4A1E-B701-80D0D2AE937E}" destId="{CFC94E9A-920C-4FAB-9109-64BCE4F9DF74}" srcOrd="1" destOrd="0" presId="urn:microsoft.com/office/officeart/2008/layout/HorizontalMultiLevelHierarchy"/>
    <dgm:cxn modelId="{61C52EAF-66CF-4F90-93CD-22A0B89C556F}" type="presParOf" srcId="{CFC94E9A-920C-4FAB-9109-64BCE4F9DF74}" destId="{299B95C0-F9F7-4459-84C2-87310D4BE547}" srcOrd="0" destOrd="0" presId="urn:microsoft.com/office/officeart/2008/layout/HorizontalMultiLevelHierarchy"/>
    <dgm:cxn modelId="{25A463B6-0339-41AA-95C1-DCC9C2C933C3}" type="presParOf" srcId="{CFC94E9A-920C-4FAB-9109-64BCE4F9DF74}" destId="{3866FB0B-5814-40D9-84A7-B07BDFB98CC2}" srcOrd="1" destOrd="0" presId="urn:microsoft.com/office/officeart/2008/layout/HorizontalMultiLevelHierarchy"/>
    <dgm:cxn modelId="{80BCEF0C-11FF-4590-B411-78C744010B85}" type="presParOf" srcId="{A5D8A0B4-D22C-4A1E-B701-80D0D2AE937E}" destId="{0B425BDA-14A8-4318-99CD-1C88236D2803}" srcOrd="2" destOrd="0" presId="urn:microsoft.com/office/officeart/2008/layout/HorizontalMultiLevelHierarchy"/>
    <dgm:cxn modelId="{43EAD081-4DF8-4C8F-8DAD-A38A5BB1E27F}" type="presParOf" srcId="{0B425BDA-14A8-4318-99CD-1C88236D2803}" destId="{99C40927-FA2F-437C-BBCC-BC45E87B8148}" srcOrd="0" destOrd="0" presId="urn:microsoft.com/office/officeart/2008/layout/HorizontalMultiLevelHierarchy"/>
    <dgm:cxn modelId="{A42D2B5F-2473-46E2-B656-859322ABFD04}" type="presParOf" srcId="{A5D8A0B4-D22C-4A1E-B701-80D0D2AE937E}" destId="{010AE321-6CE2-4FB4-9275-577C649CC6D6}" srcOrd="3" destOrd="0" presId="urn:microsoft.com/office/officeart/2008/layout/HorizontalMultiLevelHierarchy"/>
    <dgm:cxn modelId="{83F12B9C-CD4D-4E81-ADBC-FBAD8A53D368}" type="presParOf" srcId="{010AE321-6CE2-4FB4-9275-577C649CC6D6}" destId="{C0075454-AED7-4489-9E9B-174322B2F742}" srcOrd="0" destOrd="0" presId="urn:microsoft.com/office/officeart/2008/layout/HorizontalMultiLevelHierarchy"/>
    <dgm:cxn modelId="{8552EE8F-B626-4E96-8C2F-86D0D737E3B0}" type="presParOf" srcId="{010AE321-6CE2-4FB4-9275-577C649CC6D6}" destId="{0830A6D9-CE81-49ED-8710-7755E3F26C2F}" srcOrd="1" destOrd="0" presId="urn:microsoft.com/office/officeart/2008/layout/HorizontalMultiLevelHierarchy"/>
    <dgm:cxn modelId="{23E60C2D-E12F-4C4B-9976-7897B44B0094}" type="presParOf" srcId="{A5D8A0B4-D22C-4A1E-B701-80D0D2AE937E}" destId="{ED17CD19-D3B6-47FF-B1A9-7D130685053E}" srcOrd="4" destOrd="0" presId="urn:microsoft.com/office/officeart/2008/layout/HorizontalMultiLevelHierarchy"/>
    <dgm:cxn modelId="{8EC2CEAA-28AD-4037-9671-B7EBE9404F95}" type="presParOf" srcId="{ED17CD19-D3B6-47FF-B1A9-7D130685053E}" destId="{A326BE54-3E3B-4D35-B0EC-60D781910D9F}" srcOrd="0" destOrd="0" presId="urn:microsoft.com/office/officeart/2008/layout/HorizontalMultiLevelHierarchy"/>
    <dgm:cxn modelId="{3F37AE7E-CACC-4900-ACD7-09C5DB16BB21}" type="presParOf" srcId="{A5D8A0B4-D22C-4A1E-B701-80D0D2AE937E}" destId="{DAF0C4DF-3CBF-4AD2-9D95-0699A573AE9E}" srcOrd="5" destOrd="0" presId="urn:microsoft.com/office/officeart/2008/layout/HorizontalMultiLevelHierarchy"/>
    <dgm:cxn modelId="{4BE93CCD-B235-43C3-AE02-72305F3C297B}" type="presParOf" srcId="{DAF0C4DF-3CBF-4AD2-9D95-0699A573AE9E}" destId="{6E9E6F98-112D-48BF-9304-72D0F3351F90}" srcOrd="0" destOrd="0" presId="urn:microsoft.com/office/officeart/2008/layout/HorizontalMultiLevelHierarchy"/>
    <dgm:cxn modelId="{37AB5BF5-056A-4190-AF3A-60934B7AA67B}" type="presParOf" srcId="{DAF0C4DF-3CBF-4AD2-9D95-0699A573AE9E}" destId="{43A6A4F5-A5A3-4EE4-A6DD-3A762A3DC171}" srcOrd="1" destOrd="0" presId="urn:microsoft.com/office/officeart/2008/layout/HorizontalMultiLevelHierarchy"/>
    <dgm:cxn modelId="{A2C2CA8D-C83F-484E-B645-EC42A9763F2D}" type="presParOf" srcId="{A5D8A0B4-D22C-4A1E-B701-80D0D2AE937E}" destId="{30AF328D-B504-4B43-B3B5-B5EC2AB47454}" srcOrd="6" destOrd="0" presId="urn:microsoft.com/office/officeart/2008/layout/HorizontalMultiLevelHierarchy"/>
    <dgm:cxn modelId="{FA4D44AC-996E-4220-969B-32C4054DA0F5}" type="presParOf" srcId="{30AF328D-B504-4B43-B3B5-B5EC2AB47454}" destId="{DB86E69C-0B4E-4E62-B42A-CC52F769AAC9}" srcOrd="0" destOrd="0" presId="urn:microsoft.com/office/officeart/2008/layout/HorizontalMultiLevelHierarchy"/>
    <dgm:cxn modelId="{6A648D08-001B-424C-965E-30D30DAEBC8E}" type="presParOf" srcId="{A5D8A0B4-D22C-4A1E-B701-80D0D2AE937E}" destId="{83BE966D-BC67-4914-B7A8-DBCDE97D60FF}" srcOrd="7" destOrd="0" presId="urn:microsoft.com/office/officeart/2008/layout/HorizontalMultiLevelHierarchy"/>
    <dgm:cxn modelId="{F44606C7-6D97-4859-B8AA-F8826E4CC76D}" type="presParOf" srcId="{83BE966D-BC67-4914-B7A8-DBCDE97D60FF}" destId="{7ABD7DED-0748-496E-B4AA-5467A9610119}" srcOrd="0" destOrd="0" presId="urn:microsoft.com/office/officeart/2008/layout/HorizontalMultiLevelHierarchy"/>
    <dgm:cxn modelId="{7CB06C6E-34A2-4E15-9524-86F54E335091}" type="presParOf" srcId="{83BE966D-BC67-4914-B7A8-DBCDE97D60FF}" destId="{48BA71A4-67ED-47DA-973D-58254FFC2E5B}" srcOrd="1" destOrd="0" presId="urn:microsoft.com/office/officeart/2008/layout/HorizontalMultiLevelHierarchy"/>
    <dgm:cxn modelId="{0A5D12F3-D5E9-4F2E-9C55-40D9A55CA522}" type="presParOf" srcId="{A5D8A0B4-D22C-4A1E-B701-80D0D2AE937E}" destId="{D6424638-7740-4C9D-91C5-1931032C9580}" srcOrd="8" destOrd="0" presId="urn:microsoft.com/office/officeart/2008/layout/HorizontalMultiLevelHierarchy"/>
    <dgm:cxn modelId="{45037846-1F38-4D75-9106-F56567BEBAE8}" type="presParOf" srcId="{D6424638-7740-4C9D-91C5-1931032C9580}" destId="{4F3316B3-9714-4756-AF97-FB130D75878B}" srcOrd="0" destOrd="0" presId="urn:microsoft.com/office/officeart/2008/layout/HorizontalMultiLevelHierarchy"/>
    <dgm:cxn modelId="{C594A0B7-9FBF-4A08-BF0E-A50D69FC4FEA}" type="presParOf" srcId="{A5D8A0B4-D22C-4A1E-B701-80D0D2AE937E}" destId="{10B3B41D-007A-4F31-9DE1-80531769A653}" srcOrd="9" destOrd="0" presId="urn:microsoft.com/office/officeart/2008/layout/HorizontalMultiLevelHierarchy"/>
    <dgm:cxn modelId="{1EC3CA0B-14D4-472F-AC98-4EF28A94731E}" type="presParOf" srcId="{10B3B41D-007A-4F31-9DE1-80531769A653}" destId="{16695617-C4F0-4503-B293-394A12A13292}" srcOrd="0" destOrd="0" presId="urn:microsoft.com/office/officeart/2008/layout/HorizontalMultiLevelHierarchy"/>
    <dgm:cxn modelId="{2CFC15B2-C8C0-465C-829A-2F652FCDEC28}" type="presParOf" srcId="{10B3B41D-007A-4F31-9DE1-80531769A653}" destId="{ED4482A2-8897-4D31-80A4-4D3FE7EBB18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49C85-5179-4117-A52B-632C26DF34CB}"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8BD16DDB-7ABB-4C4E-AC22-4AC7E460D9AB}">
      <dgm:prSet phldrT="[Text]" custT="1"/>
      <dgm:spPr/>
      <dgm:t>
        <a:bodyPr/>
        <a:lstStyle/>
        <a:p>
          <a:r>
            <a:rPr lang="en-US" sz="3600" b="1" dirty="0" smtClean="0">
              <a:latin typeface="Century Gothic" panose="020B0502020202020204" pitchFamily="34" charset="0"/>
            </a:rPr>
            <a:t>Applications and Benefits </a:t>
          </a:r>
          <a:endParaRPr lang="en-US" sz="3600" b="1" dirty="0">
            <a:latin typeface="Century Gothic" panose="020B0502020202020204" pitchFamily="34" charset="0"/>
          </a:endParaRPr>
        </a:p>
      </dgm:t>
    </dgm:pt>
    <dgm:pt modelId="{5FB6A324-D1DF-4EB5-ADA7-4C0AF211C183}" type="parTrans" cxnId="{D999D9AD-32B4-4D50-AA28-CB25C888B3BF}">
      <dgm:prSet/>
      <dgm:spPr/>
      <dgm:t>
        <a:bodyPr/>
        <a:lstStyle/>
        <a:p>
          <a:endParaRPr lang="en-US"/>
        </a:p>
      </dgm:t>
    </dgm:pt>
    <dgm:pt modelId="{2BC85AD3-0D79-49D4-AD58-FBB36249549A}" type="sibTrans" cxnId="{D999D9AD-32B4-4D50-AA28-CB25C888B3BF}">
      <dgm:prSet/>
      <dgm:spPr/>
      <dgm:t>
        <a:bodyPr/>
        <a:lstStyle/>
        <a:p>
          <a:endParaRPr lang="en-US"/>
        </a:p>
      </dgm:t>
    </dgm:pt>
    <dgm:pt modelId="{6A9492D5-75AF-475E-A20B-EB0B35664389}">
      <dgm:prSet phldrT="[Text]" custT="1"/>
      <dgm:spPr/>
      <dgm:t>
        <a:bodyPr/>
        <a:lstStyle/>
        <a:p>
          <a:r>
            <a:rPr lang="en-US" sz="2400" dirty="0" smtClean="0">
              <a:latin typeface="Century Gothic" panose="020B0502020202020204" pitchFamily="34" charset="0"/>
            </a:rPr>
            <a:t>Identifying potential areas of altered water quality</a:t>
          </a:r>
          <a:endParaRPr lang="en-US" sz="2400" dirty="0">
            <a:latin typeface="Century Gothic" panose="020B0502020202020204" pitchFamily="34" charset="0"/>
          </a:endParaRPr>
        </a:p>
      </dgm:t>
    </dgm:pt>
    <dgm:pt modelId="{7A35F892-DF12-4D1A-AB2E-F776393A64B0}" type="parTrans" cxnId="{B116B372-C348-4BCD-8E61-0A6D7584945C}">
      <dgm:prSet/>
      <dgm:spPr/>
      <dgm:t>
        <a:bodyPr/>
        <a:lstStyle/>
        <a:p>
          <a:endParaRPr lang="en-US"/>
        </a:p>
      </dgm:t>
    </dgm:pt>
    <dgm:pt modelId="{7DAC5266-81E9-45AF-B6D6-480305184182}" type="sibTrans" cxnId="{B116B372-C348-4BCD-8E61-0A6D7584945C}">
      <dgm:prSet/>
      <dgm:spPr/>
      <dgm:t>
        <a:bodyPr/>
        <a:lstStyle/>
        <a:p>
          <a:endParaRPr lang="en-US"/>
        </a:p>
      </dgm:t>
    </dgm:pt>
    <dgm:pt modelId="{7F243A7D-2158-437D-A4BF-792D171FCC40}">
      <dgm:prSet phldrT="[Text]" custT="1"/>
      <dgm:spPr/>
      <dgm:t>
        <a:bodyPr/>
        <a:lstStyle/>
        <a:p>
          <a:r>
            <a:rPr lang="en-US" sz="2400" dirty="0" smtClean="0">
              <a:latin typeface="Century Gothic" panose="020B0502020202020204" pitchFamily="34" charset="0"/>
            </a:rPr>
            <a:t>Identifying impacts on public health in </a:t>
          </a:r>
          <a:r>
            <a:rPr lang="en-US" sz="2400" dirty="0" err="1" smtClean="0">
              <a:latin typeface="Century Gothic" panose="020B0502020202020204" pitchFamily="34" charset="0"/>
            </a:rPr>
            <a:t>nearshore</a:t>
          </a:r>
          <a:r>
            <a:rPr lang="en-US" sz="2400" dirty="0" smtClean="0">
              <a:latin typeface="Century Gothic" panose="020B0502020202020204" pitchFamily="34" charset="0"/>
            </a:rPr>
            <a:t> environments</a:t>
          </a:r>
          <a:endParaRPr lang="en-US" sz="2400" dirty="0">
            <a:latin typeface="Century Gothic" panose="020B0502020202020204" pitchFamily="34" charset="0"/>
          </a:endParaRPr>
        </a:p>
      </dgm:t>
    </dgm:pt>
    <dgm:pt modelId="{2D54A03E-E9FF-4F77-8CD3-3804EB3E6AA0}" type="parTrans" cxnId="{C6B5230B-3465-4682-898C-E2C8A1041B2E}">
      <dgm:prSet/>
      <dgm:spPr/>
      <dgm:t>
        <a:bodyPr/>
        <a:lstStyle/>
        <a:p>
          <a:endParaRPr lang="en-US"/>
        </a:p>
      </dgm:t>
    </dgm:pt>
    <dgm:pt modelId="{7F4E459B-EACE-45BC-99A3-030056E0F248}" type="sibTrans" cxnId="{C6B5230B-3465-4682-898C-E2C8A1041B2E}">
      <dgm:prSet/>
      <dgm:spPr/>
      <dgm:t>
        <a:bodyPr/>
        <a:lstStyle/>
        <a:p>
          <a:endParaRPr lang="en-US"/>
        </a:p>
      </dgm:t>
    </dgm:pt>
    <dgm:pt modelId="{3E79BD6C-E3B8-4640-B425-DABE1B688F40}">
      <dgm:prSet phldrT="[Text]" custT="1"/>
      <dgm:spPr/>
      <dgm:t>
        <a:bodyPr/>
        <a:lstStyle/>
        <a:p>
          <a:r>
            <a:rPr lang="en-US" sz="2400" dirty="0" smtClean="0">
              <a:latin typeface="Century Gothic" panose="020B0502020202020204" pitchFamily="34" charset="0"/>
            </a:rPr>
            <a:t>Improved satellite detection methods of future diversions</a:t>
          </a:r>
          <a:endParaRPr lang="en-US" sz="2400" dirty="0">
            <a:latin typeface="Century Gothic" panose="020B0502020202020204" pitchFamily="34" charset="0"/>
          </a:endParaRPr>
        </a:p>
      </dgm:t>
    </dgm:pt>
    <dgm:pt modelId="{9E832032-C8C8-4820-85CD-1AF6DAD0E303}" type="parTrans" cxnId="{5DD1A749-5202-436A-8941-DF0746624A8D}">
      <dgm:prSet/>
      <dgm:spPr/>
      <dgm:t>
        <a:bodyPr/>
        <a:lstStyle/>
        <a:p>
          <a:endParaRPr lang="en-US"/>
        </a:p>
      </dgm:t>
    </dgm:pt>
    <dgm:pt modelId="{276B55D1-E1E9-4794-8849-F05DA210976B}" type="sibTrans" cxnId="{5DD1A749-5202-436A-8941-DF0746624A8D}">
      <dgm:prSet/>
      <dgm:spPr/>
      <dgm:t>
        <a:bodyPr/>
        <a:lstStyle/>
        <a:p>
          <a:endParaRPr lang="en-US"/>
        </a:p>
      </dgm:t>
    </dgm:pt>
    <dgm:pt modelId="{207867E9-9D51-4215-8F0C-6A4C43A1F292}">
      <dgm:prSet custT="1"/>
      <dgm:spPr/>
      <dgm:t>
        <a:bodyPr/>
        <a:lstStyle/>
        <a:p>
          <a:r>
            <a:rPr lang="en-US" sz="2400" dirty="0" smtClean="0">
              <a:latin typeface="Century Gothic" panose="020B0502020202020204" pitchFamily="34" charset="0"/>
            </a:rPr>
            <a:t>Improved understanding of plume dynamics in Southern California Bight</a:t>
          </a:r>
          <a:endParaRPr lang="en-US" sz="2400" dirty="0">
            <a:latin typeface="Century Gothic" panose="020B0502020202020204" pitchFamily="34" charset="0"/>
          </a:endParaRPr>
        </a:p>
      </dgm:t>
    </dgm:pt>
    <dgm:pt modelId="{3BDF760A-B2A3-4907-9348-BA29C72ABEC2}" type="parTrans" cxnId="{08668539-8C8F-4248-BC1A-08EF66EE0A2E}">
      <dgm:prSet/>
      <dgm:spPr/>
      <dgm:t>
        <a:bodyPr/>
        <a:lstStyle/>
        <a:p>
          <a:endParaRPr lang="en-US"/>
        </a:p>
      </dgm:t>
    </dgm:pt>
    <dgm:pt modelId="{1D0CACAD-959B-4171-90A8-2CA0FFE7F0D9}" type="sibTrans" cxnId="{08668539-8C8F-4248-BC1A-08EF66EE0A2E}">
      <dgm:prSet/>
      <dgm:spPr/>
      <dgm:t>
        <a:bodyPr/>
        <a:lstStyle/>
        <a:p>
          <a:endParaRPr lang="en-US"/>
        </a:p>
      </dgm:t>
    </dgm:pt>
    <dgm:pt modelId="{75502A0F-9F79-4098-BEFF-0A51098826EF}">
      <dgm:prSet phldrT="[Text]" custT="1"/>
      <dgm:spPr/>
      <dgm:t>
        <a:bodyPr/>
        <a:lstStyle/>
        <a:p>
          <a:endParaRPr lang="en-US" sz="2400" dirty="0">
            <a:latin typeface="Century Gothic" panose="020B0502020202020204" pitchFamily="34" charset="0"/>
          </a:endParaRPr>
        </a:p>
      </dgm:t>
    </dgm:pt>
    <dgm:pt modelId="{7B363C21-4209-4B76-90C1-B0C5BAE77A99}" type="parTrans" cxnId="{ADFA5756-3757-4131-9486-F3EB6F66816B}">
      <dgm:prSet/>
      <dgm:spPr/>
      <dgm:t>
        <a:bodyPr/>
        <a:lstStyle/>
        <a:p>
          <a:endParaRPr lang="en-US"/>
        </a:p>
      </dgm:t>
    </dgm:pt>
    <dgm:pt modelId="{CC43464E-2968-42E9-A274-0029BF6B0972}" type="sibTrans" cxnId="{ADFA5756-3757-4131-9486-F3EB6F66816B}">
      <dgm:prSet/>
      <dgm:spPr/>
      <dgm:t>
        <a:bodyPr/>
        <a:lstStyle/>
        <a:p>
          <a:endParaRPr lang="en-US"/>
        </a:p>
      </dgm:t>
    </dgm:pt>
    <dgm:pt modelId="{52A559AA-92B3-4E75-8729-20F2A0C52D79}">
      <dgm:prSet phldrT="[Text]" custT="1"/>
      <dgm:spPr/>
      <dgm:t>
        <a:bodyPr/>
        <a:lstStyle/>
        <a:p>
          <a:endParaRPr lang="en-US" sz="2400" dirty="0">
            <a:latin typeface="Century Gothic" panose="020B0502020202020204" pitchFamily="34" charset="0"/>
          </a:endParaRPr>
        </a:p>
      </dgm:t>
    </dgm:pt>
    <dgm:pt modelId="{EAF1868A-6045-4AF8-A68F-6CAAD147EA02}" type="parTrans" cxnId="{B8341B5D-4802-4029-B69A-C5E63A83A3D9}">
      <dgm:prSet/>
      <dgm:spPr/>
      <dgm:t>
        <a:bodyPr/>
        <a:lstStyle/>
        <a:p>
          <a:endParaRPr lang="en-US"/>
        </a:p>
      </dgm:t>
    </dgm:pt>
    <dgm:pt modelId="{CFA6A277-BF18-4703-80A0-E04B29F2B875}" type="sibTrans" cxnId="{B8341B5D-4802-4029-B69A-C5E63A83A3D9}">
      <dgm:prSet/>
      <dgm:spPr/>
      <dgm:t>
        <a:bodyPr/>
        <a:lstStyle/>
        <a:p>
          <a:endParaRPr lang="en-US"/>
        </a:p>
      </dgm:t>
    </dgm:pt>
    <dgm:pt modelId="{D8299DA4-7AD2-4D62-A72C-77885ED01B81}">
      <dgm:prSet phldrT="[Text]" custT="1"/>
      <dgm:spPr/>
      <dgm:t>
        <a:bodyPr/>
        <a:lstStyle/>
        <a:p>
          <a:endParaRPr lang="en-US" sz="2400" dirty="0">
            <a:latin typeface="Century Gothic" panose="020B0502020202020204" pitchFamily="34" charset="0"/>
          </a:endParaRPr>
        </a:p>
      </dgm:t>
    </dgm:pt>
    <dgm:pt modelId="{F4E994E9-0A0A-4AAD-B032-B0B8495BB616}" type="parTrans" cxnId="{D0EDA51F-BA59-4F90-BFB0-604832BC094F}">
      <dgm:prSet/>
      <dgm:spPr/>
      <dgm:t>
        <a:bodyPr/>
        <a:lstStyle/>
        <a:p>
          <a:endParaRPr lang="en-US"/>
        </a:p>
      </dgm:t>
    </dgm:pt>
    <dgm:pt modelId="{461F4D8E-BBC5-4A28-A620-AD6DD715BD41}" type="sibTrans" cxnId="{D0EDA51F-BA59-4F90-BFB0-604832BC094F}">
      <dgm:prSet/>
      <dgm:spPr/>
      <dgm:t>
        <a:bodyPr/>
        <a:lstStyle/>
        <a:p>
          <a:endParaRPr lang="en-US"/>
        </a:p>
      </dgm:t>
    </dgm:pt>
    <dgm:pt modelId="{03B3B691-A99C-4C0C-9866-2DA1791A8486}" type="pres">
      <dgm:prSet presAssocID="{ABC49C85-5179-4117-A52B-632C26DF34CB}" presName="Name0" presStyleCnt="0">
        <dgm:presLayoutVars>
          <dgm:dir/>
          <dgm:resizeHandles val="exact"/>
        </dgm:presLayoutVars>
      </dgm:prSet>
      <dgm:spPr/>
      <dgm:t>
        <a:bodyPr/>
        <a:lstStyle/>
        <a:p>
          <a:endParaRPr lang="en-US"/>
        </a:p>
      </dgm:t>
    </dgm:pt>
    <dgm:pt modelId="{DAB11AB2-D416-49A5-A991-2A7CED2E7E22}" type="pres">
      <dgm:prSet presAssocID="{8BD16DDB-7ABB-4C4E-AC22-4AC7E460D9AB}" presName="composite" presStyleCnt="0"/>
      <dgm:spPr/>
      <dgm:t>
        <a:bodyPr/>
        <a:lstStyle/>
        <a:p>
          <a:endParaRPr lang="en-US"/>
        </a:p>
      </dgm:t>
    </dgm:pt>
    <dgm:pt modelId="{7DFF2D8C-4325-4BCF-84AB-4C9CDBEBB862}" type="pres">
      <dgm:prSet presAssocID="{8BD16DDB-7ABB-4C4E-AC22-4AC7E460D9AB}" presName="imagSh" presStyleLbl="bgImgPlace1" presStyleIdx="0" presStyleCnt="1" custScaleX="127625" custScaleY="104842" custLinFactNeighborX="1762" custLinFactNeighborY="15363"/>
      <dgm:spPr/>
      <dgm:t>
        <a:bodyPr/>
        <a:lstStyle/>
        <a:p>
          <a:endParaRPr lang="en-US"/>
        </a:p>
      </dgm:t>
    </dgm:pt>
    <dgm:pt modelId="{115D2532-1127-429F-99F4-55984C2344BE}" type="pres">
      <dgm:prSet presAssocID="{8BD16DDB-7ABB-4C4E-AC22-4AC7E460D9AB}" presName="txNode" presStyleLbl="node1" presStyleIdx="0" presStyleCnt="1" custScaleX="132594" custScaleY="160000">
        <dgm:presLayoutVars>
          <dgm:bulletEnabled val="1"/>
        </dgm:presLayoutVars>
      </dgm:prSet>
      <dgm:spPr/>
      <dgm:t>
        <a:bodyPr/>
        <a:lstStyle/>
        <a:p>
          <a:endParaRPr lang="en-US"/>
        </a:p>
      </dgm:t>
    </dgm:pt>
  </dgm:ptLst>
  <dgm:cxnLst>
    <dgm:cxn modelId="{ADFA5756-3757-4131-9486-F3EB6F66816B}" srcId="{8BD16DDB-7ABB-4C4E-AC22-4AC7E460D9AB}" destId="{75502A0F-9F79-4098-BEFF-0A51098826EF}" srcOrd="1" destOrd="0" parTransId="{7B363C21-4209-4B76-90C1-B0C5BAE77A99}" sibTransId="{CC43464E-2968-42E9-A274-0029BF6B0972}"/>
    <dgm:cxn modelId="{5DD1A749-5202-436A-8941-DF0746624A8D}" srcId="{8BD16DDB-7ABB-4C4E-AC22-4AC7E460D9AB}" destId="{3E79BD6C-E3B8-4640-B425-DABE1B688F40}" srcOrd="4" destOrd="0" parTransId="{9E832032-C8C8-4820-85CD-1AF6DAD0E303}" sibTransId="{276B55D1-E1E9-4794-8849-F05DA210976B}"/>
    <dgm:cxn modelId="{AE1E8E8F-F3A2-4898-BAC9-3AF15CFF1EB3}" type="presOf" srcId="{7F243A7D-2158-437D-A4BF-792D171FCC40}" destId="{115D2532-1127-429F-99F4-55984C2344BE}" srcOrd="0" destOrd="3" presId="urn:microsoft.com/office/officeart/2005/8/layout/hProcess10"/>
    <dgm:cxn modelId="{08668539-8C8F-4248-BC1A-08EF66EE0A2E}" srcId="{8BD16DDB-7ABB-4C4E-AC22-4AC7E460D9AB}" destId="{207867E9-9D51-4215-8F0C-6A4C43A1F292}" srcOrd="6" destOrd="0" parTransId="{3BDF760A-B2A3-4907-9348-BA29C72ABEC2}" sibTransId="{1D0CACAD-959B-4171-90A8-2CA0FFE7F0D9}"/>
    <dgm:cxn modelId="{EDBB98A9-6F23-4CAD-9385-3B0E5E8B3AF3}" type="presOf" srcId="{8BD16DDB-7ABB-4C4E-AC22-4AC7E460D9AB}" destId="{115D2532-1127-429F-99F4-55984C2344BE}" srcOrd="0" destOrd="0" presId="urn:microsoft.com/office/officeart/2005/8/layout/hProcess10"/>
    <dgm:cxn modelId="{0E388623-68CC-40A3-B9E7-CC11FAB83AEF}" type="presOf" srcId="{52A559AA-92B3-4E75-8729-20F2A0C52D79}" destId="{115D2532-1127-429F-99F4-55984C2344BE}" srcOrd="0" destOrd="4" presId="urn:microsoft.com/office/officeart/2005/8/layout/hProcess10"/>
    <dgm:cxn modelId="{179EB4B6-3E6F-4851-9063-64047043F5B5}" type="presOf" srcId="{75502A0F-9F79-4098-BEFF-0A51098826EF}" destId="{115D2532-1127-429F-99F4-55984C2344BE}" srcOrd="0" destOrd="2" presId="urn:microsoft.com/office/officeart/2005/8/layout/hProcess10"/>
    <dgm:cxn modelId="{3427051C-1F00-4F94-80DE-B0DEA8D0B13B}" type="presOf" srcId="{6A9492D5-75AF-475E-A20B-EB0B35664389}" destId="{115D2532-1127-429F-99F4-55984C2344BE}" srcOrd="0" destOrd="1" presId="urn:microsoft.com/office/officeart/2005/8/layout/hProcess10"/>
    <dgm:cxn modelId="{D0EDA51F-BA59-4F90-BFB0-604832BC094F}" srcId="{8BD16DDB-7ABB-4C4E-AC22-4AC7E460D9AB}" destId="{D8299DA4-7AD2-4D62-A72C-77885ED01B81}" srcOrd="5" destOrd="0" parTransId="{F4E994E9-0A0A-4AAD-B032-B0B8495BB616}" sibTransId="{461F4D8E-BBC5-4A28-A620-AD6DD715BD41}"/>
    <dgm:cxn modelId="{B116B372-C348-4BCD-8E61-0A6D7584945C}" srcId="{8BD16DDB-7ABB-4C4E-AC22-4AC7E460D9AB}" destId="{6A9492D5-75AF-475E-A20B-EB0B35664389}" srcOrd="0" destOrd="0" parTransId="{7A35F892-DF12-4D1A-AB2E-F776393A64B0}" sibTransId="{7DAC5266-81E9-45AF-B6D6-480305184182}"/>
    <dgm:cxn modelId="{03542F69-DFE9-4C6D-B73C-3889D2BAB7FE}" type="presOf" srcId="{ABC49C85-5179-4117-A52B-632C26DF34CB}" destId="{03B3B691-A99C-4C0C-9866-2DA1791A8486}" srcOrd="0" destOrd="0" presId="urn:microsoft.com/office/officeart/2005/8/layout/hProcess10"/>
    <dgm:cxn modelId="{B8341B5D-4802-4029-B69A-C5E63A83A3D9}" srcId="{8BD16DDB-7ABB-4C4E-AC22-4AC7E460D9AB}" destId="{52A559AA-92B3-4E75-8729-20F2A0C52D79}" srcOrd="3" destOrd="0" parTransId="{EAF1868A-6045-4AF8-A68F-6CAAD147EA02}" sibTransId="{CFA6A277-BF18-4703-80A0-E04B29F2B875}"/>
    <dgm:cxn modelId="{CA10BFF0-9678-4AA0-AFD1-A662BAC91E46}" type="presOf" srcId="{D8299DA4-7AD2-4D62-A72C-77885ED01B81}" destId="{115D2532-1127-429F-99F4-55984C2344BE}" srcOrd="0" destOrd="6" presId="urn:microsoft.com/office/officeart/2005/8/layout/hProcess10"/>
    <dgm:cxn modelId="{C6B5230B-3465-4682-898C-E2C8A1041B2E}" srcId="{8BD16DDB-7ABB-4C4E-AC22-4AC7E460D9AB}" destId="{7F243A7D-2158-437D-A4BF-792D171FCC40}" srcOrd="2" destOrd="0" parTransId="{2D54A03E-E9FF-4F77-8CD3-3804EB3E6AA0}" sibTransId="{7F4E459B-EACE-45BC-99A3-030056E0F248}"/>
    <dgm:cxn modelId="{D999D9AD-32B4-4D50-AA28-CB25C888B3BF}" srcId="{ABC49C85-5179-4117-A52B-632C26DF34CB}" destId="{8BD16DDB-7ABB-4C4E-AC22-4AC7E460D9AB}" srcOrd="0" destOrd="0" parTransId="{5FB6A324-D1DF-4EB5-ADA7-4C0AF211C183}" sibTransId="{2BC85AD3-0D79-49D4-AD58-FBB36249549A}"/>
    <dgm:cxn modelId="{F1C4EA3D-BE42-461E-93FC-484BAE39A219}" type="presOf" srcId="{3E79BD6C-E3B8-4640-B425-DABE1B688F40}" destId="{115D2532-1127-429F-99F4-55984C2344BE}" srcOrd="0" destOrd="5" presId="urn:microsoft.com/office/officeart/2005/8/layout/hProcess10"/>
    <dgm:cxn modelId="{9E8E0897-A169-4ECE-B46C-AE858A9C7E19}" type="presOf" srcId="{207867E9-9D51-4215-8F0C-6A4C43A1F292}" destId="{115D2532-1127-429F-99F4-55984C2344BE}" srcOrd="0" destOrd="7" presId="urn:microsoft.com/office/officeart/2005/8/layout/hProcess10"/>
    <dgm:cxn modelId="{C2BA79FA-1FBB-4754-892D-780E0851C255}" type="presParOf" srcId="{03B3B691-A99C-4C0C-9866-2DA1791A8486}" destId="{DAB11AB2-D416-49A5-A991-2A7CED2E7E22}" srcOrd="0" destOrd="0" presId="urn:microsoft.com/office/officeart/2005/8/layout/hProcess10"/>
    <dgm:cxn modelId="{39230062-8457-4B03-B4A7-0ABBCDB32B51}" type="presParOf" srcId="{DAB11AB2-D416-49A5-A991-2A7CED2E7E22}" destId="{7DFF2D8C-4325-4BCF-84AB-4C9CDBEBB862}" srcOrd="0" destOrd="0" presId="urn:microsoft.com/office/officeart/2005/8/layout/hProcess10"/>
    <dgm:cxn modelId="{E82C9CB9-C9D9-4350-9E16-8420FB42B22C}" type="presParOf" srcId="{DAB11AB2-D416-49A5-A991-2A7CED2E7E22}" destId="{115D2532-1127-429F-99F4-55984C2344BE}"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24638-7740-4C9D-91C5-1931032C9580}">
      <dsp:nvSpPr>
        <dsp:cNvPr id="0" name=""/>
        <dsp:cNvSpPr/>
      </dsp:nvSpPr>
      <dsp:spPr>
        <a:xfrm>
          <a:off x="475398" y="4269205"/>
          <a:ext cx="811681" cy="3093297"/>
        </a:xfrm>
        <a:custGeom>
          <a:avLst/>
          <a:gdLst/>
          <a:ahLst/>
          <a:cxnLst/>
          <a:rect l="0" t="0" r="0" b="0"/>
          <a:pathLst>
            <a:path>
              <a:moveTo>
                <a:pt x="0" y="0"/>
              </a:moveTo>
              <a:lnTo>
                <a:pt x="405840" y="0"/>
              </a:lnTo>
              <a:lnTo>
                <a:pt x="405840" y="3093297"/>
              </a:lnTo>
              <a:lnTo>
                <a:pt x="811681" y="30932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801288" y="5735903"/>
        <a:ext cx="159900" cy="159900"/>
      </dsp:txXfrm>
    </dsp:sp>
    <dsp:sp modelId="{30AF328D-B504-4B43-B3B5-B5EC2AB47454}">
      <dsp:nvSpPr>
        <dsp:cNvPr id="0" name=""/>
        <dsp:cNvSpPr/>
      </dsp:nvSpPr>
      <dsp:spPr>
        <a:xfrm>
          <a:off x="475398" y="4269205"/>
          <a:ext cx="811681" cy="1546648"/>
        </a:xfrm>
        <a:custGeom>
          <a:avLst/>
          <a:gdLst/>
          <a:ahLst/>
          <a:cxnLst/>
          <a:rect l="0" t="0" r="0" b="0"/>
          <a:pathLst>
            <a:path>
              <a:moveTo>
                <a:pt x="0" y="0"/>
              </a:moveTo>
              <a:lnTo>
                <a:pt x="405840" y="0"/>
              </a:lnTo>
              <a:lnTo>
                <a:pt x="405840" y="1546648"/>
              </a:lnTo>
              <a:lnTo>
                <a:pt x="811681" y="15466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37571" y="4998861"/>
        <a:ext cx="87334" cy="87334"/>
      </dsp:txXfrm>
    </dsp:sp>
    <dsp:sp modelId="{ED17CD19-D3B6-47FF-B1A9-7D130685053E}">
      <dsp:nvSpPr>
        <dsp:cNvPr id="0" name=""/>
        <dsp:cNvSpPr/>
      </dsp:nvSpPr>
      <dsp:spPr>
        <a:xfrm>
          <a:off x="475398" y="4223485"/>
          <a:ext cx="811681" cy="91440"/>
        </a:xfrm>
        <a:custGeom>
          <a:avLst/>
          <a:gdLst/>
          <a:ahLst/>
          <a:cxnLst/>
          <a:rect l="0" t="0" r="0" b="0"/>
          <a:pathLst>
            <a:path>
              <a:moveTo>
                <a:pt x="0" y="45720"/>
              </a:moveTo>
              <a:lnTo>
                <a:pt x="81168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0946" y="4248912"/>
        <a:ext cx="40584" cy="40584"/>
      </dsp:txXfrm>
    </dsp:sp>
    <dsp:sp modelId="{0B425BDA-14A8-4318-99CD-1C88236D2803}">
      <dsp:nvSpPr>
        <dsp:cNvPr id="0" name=""/>
        <dsp:cNvSpPr/>
      </dsp:nvSpPr>
      <dsp:spPr>
        <a:xfrm>
          <a:off x="475398" y="2722556"/>
          <a:ext cx="811681" cy="1546648"/>
        </a:xfrm>
        <a:custGeom>
          <a:avLst/>
          <a:gdLst/>
          <a:ahLst/>
          <a:cxnLst/>
          <a:rect l="0" t="0" r="0" b="0"/>
          <a:pathLst>
            <a:path>
              <a:moveTo>
                <a:pt x="0" y="1546648"/>
              </a:moveTo>
              <a:lnTo>
                <a:pt x="405840" y="1546648"/>
              </a:lnTo>
              <a:lnTo>
                <a:pt x="405840" y="0"/>
              </a:lnTo>
              <a:lnTo>
                <a:pt x="811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37571" y="3452213"/>
        <a:ext cx="87334" cy="87334"/>
      </dsp:txXfrm>
    </dsp:sp>
    <dsp:sp modelId="{FFC0D420-3611-45BC-83E3-80410867502E}">
      <dsp:nvSpPr>
        <dsp:cNvPr id="0" name=""/>
        <dsp:cNvSpPr/>
      </dsp:nvSpPr>
      <dsp:spPr>
        <a:xfrm>
          <a:off x="475398" y="1175907"/>
          <a:ext cx="811681" cy="3093297"/>
        </a:xfrm>
        <a:custGeom>
          <a:avLst/>
          <a:gdLst/>
          <a:ahLst/>
          <a:cxnLst/>
          <a:rect l="0" t="0" r="0" b="0"/>
          <a:pathLst>
            <a:path>
              <a:moveTo>
                <a:pt x="0" y="3093297"/>
              </a:moveTo>
              <a:lnTo>
                <a:pt x="405840" y="3093297"/>
              </a:lnTo>
              <a:lnTo>
                <a:pt x="405840" y="0"/>
              </a:lnTo>
              <a:lnTo>
                <a:pt x="811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801288" y="2642605"/>
        <a:ext cx="159900" cy="159900"/>
      </dsp:txXfrm>
    </dsp:sp>
    <dsp:sp modelId="{BD51B8F9-9E6A-4D5E-9E43-F7C8A1DAC6EB}">
      <dsp:nvSpPr>
        <dsp:cNvPr id="0" name=""/>
        <dsp:cNvSpPr/>
      </dsp:nvSpPr>
      <dsp:spPr>
        <a:xfrm rot="16200000">
          <a:off x="-1959646" y="4032029"/>
          <a:ext cx="4395738" cy="474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latin typeface="Century Gothic" panose="020B0502020202020204" pitchFamily="34" charset="0"/>
            </a:rPr>
            <a:t>Data Analysis</a:t>
          </a:r>
          <a:endParaRPr lang="en-US" sz="3100" b="1" kern="1200" dirty="0">
            <a:latin typeface="Century Gothic" panose="020B0502020202020204" pitchFamily="34" charset="0"/>
          </a:endParaRPr>
        </a:p>
      </dsp:txBody>
      <dsp:txXfrm>
        <a:off x="-1959646" y="4032029"/>
        <a:ext cx="4395738" cy="474350"/>
      </dsp:txXfrm>
    </dsp:sp>
    <dsp:sp modelId="{299B95C0-F9F7-4459-84C2-87310D4BE547}">
      <dsp:nvSpPr>
        <dsp:cNvPr id="0" name=""/>
        <dsp:cNvSpPr/>
      </dsp:nvSpPr>
      <dsp:spPr>
        <a:xfrm>
          <a:off x="1287079" y="557247"/>
          <a:ext cx="4058406" cy="1237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ASTER-Terra; </a:t>
          </a:r>
          <a:r>
            <a:rPr lang="en-US" sz="2100" kern="1200" dirty="0" smtClean="0">
              <a:latin typeface="Century Gothic" panose="020B0502020202020204" pitchFamily="34" charset="0"/>
            </a:rPr>
            <a:t>MODIS-Aqua: </a:t>
          </a:r>
          <a:r>
            <a:rPr lang="en-US" sz="2100" kern="1200" dirty="0" smtClean="0">
              <a:latin typeface="Century Gothic" panose="020B0502020202020204" pitchFamily="34" charset="0"/>
            </a:rPr>
            <a:t>Sea Surface Temperature (SST)</a:t>
          </a:r>
          <a:r>
            <a:rPr lang="en-US" sz="2100" kern="1200" dirty="0" smtClean="0"/>
            <a:t>, water leaving radiance</a:t>
          </a:r>
          <a:endParaRPr lang="en-US" sz="2100" kern="1200" dirty="0">
            <a:latin typeface="Century Gothic" panose="020B0502020202020204" pitchFamily="34" charset="0"/>
          </a:endParaRPr>
        </a:p>
      </dsp:txBody>
      <dsp:txXfrm>
        <a:off x="1287079" y="557247"/>
        <a:ext cx="4058406" cy="1237319"/>
      </dsp:txXfrm>
    </dsp:sp>
    <dsp:sp modelId="{C0075454-AED7-4489-9E9B-174322B2F742}">
      <dsp:nvSpPr>
        <dsp:cNvPr id="0" name=""/>
        <dsp:cNvSpPr/>
      </dsp:nvSpPr>
      <dsp:spPr>
        <a:xfrm>
          <a:off x="1287079" y="2103896"/>
          <a:ext cx="4058406" cy="1237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MODIS-Aqua; </a:t>
          </a:r>
          <a:r>
            <a:rPr lang="en-US" sz="2100" kern="1200" dirty="0" smtClean="0"/>
            <a:t>MERIS-</a:t>
          </a:r>
          <a:r>
            <a:rPr lang="en-US" sz="2100" kern="1200" dirty="0" err="1" smtClean="0"/>
            <a:t>Envisat</a:t>
          </a:r>
          <a:r>
            <a:rPr lang="en-US" sz="2100" kern="1200" dirty="0" smtClean="0"/>
            <a:t>; HICO-ISS: Chlorophyll-a (</a:t>
          </a:r>
          <a:r>
            <a:rPr lang="en-US" sz="2100" kern="1200" dirty="0" err="1" smtClean="0"/>
            <a:t>Chl</a:t>
          </a:r>
          <a:r>
            <a:rPr lang="en-US" sz="2100" kern="1200" dirty="0" smtClean="0"/>
            <a:t>-a), water leaving radiance</a:t>
          </a:r>
          <a:endParaRPr lang="en-US" sz="2100" kern="1200" dirty="0">
            <a:latin typeface="Century Gothic" panose="020B0502020202020204" pitchFamily="34" charset="0"/>
          </a:endParaRPr>
        </a:p>
      </dsp:txBody>
      <dsp:txXfrm>
        <a:off x="1287079" y="2103896"/>
        <a:ext cx="4058406" cy="1237319"/>
      </dsp:txXfrm>
    </dsp:sp>
    <dsp:sp modelId="{6E9E6F98-112D-48BF-9304-72D0F3351F90}">
      <dsp:nvSpPr>
        <dsp:cNvPr id="0" name=""/>
        <dsp:cNvSpPr/>
      </dsp:nvSpPr>
      <dsp:spPr>
        <a:xfrm>
          <a:off x="1287079" y="3650545"/>
          <a:ext cx="4058406" cy="1237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SAR-Radarsat-1; ASAR-</a:t>
          </a:r>
          <a:r>
            <a:rPr lang="en-US" sz="2100" kern="1200" dirty="0" err="1" smtClean="0">
              <a:latin typeface="Century Gothic" panose="020B0502020202020204" pitchFamily="34" charset="0"/>
            </a:rPr>
            <a:t>Envisat</a:t>
          </a:r>
          <a:r>
            <a:rPr lang="en-US" sz="2100" kern="1200" dirty="0" smtClean="0">
              <a:latin typeface="Century Gothic" panose="020B0502020202020204" pitchFamily="34" charset="0"/>
            </a:rPr>
            <a:t>; PALSAR-ALSO: Surface roughness, slick detection </a:t>
          </a:r>
          <a:endParaRPr lang="en-US" sz="2100" kern="1200" dirty="0">
            <a:latin typeface="Century Gothic" panose="020B0502020202020204" pitchFamily="34" charset="0"/>
          </a:endParaRPr>
        </a:p>
      </dsp:txBody>
      <dsp:txXfrm>
        <a:off x="1287079" y="3650545"/>
        <a:ext cx="4058406" cy="1237319"/>
      </dsp:txXfrm>
    </dsp:sp>
    <dsp:sp modelId="{7ABD7DED-0748-496E-B4AA-5467A9610119}">
      <dsp:nvSpPr>
        <dsp:cNvPr id="0" name=""/>
        <dsp:cNvSpPr/>
      </dsp:nvSpPr>
      <dsp:spPr>
        <a:xfrm>
          <a:off x="1287079" y="5197194"/>
          <a:ext cx="4058406" cy="1237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In-situ current speed/direction, wind speed/direction, river discharge, bacteria sample, CTD, drifter/gilder data</a:t>
          </a:r>
          <a:endParaRPr lang="en-US" sz="2100" kern="1200" dirty="0">
            <a:latin typeface="Century Gothic" panose="020B0502020202020204" pitchFamily="34" charset="0"/>
          </a:endParaRPr>
        </a:p>
      </dsp:txBody>
      <dsp:txXfrm>
        <a:off x="1287079" y="5197194"/>
        <a:ext cx="4058406" cy="1237319"/>
      </dsp:txXfrm>
    </dsp:sp>
    <dsp:sp modelId="{16695617-C4F0-4503-B293-394A12A13292}">
      <dsp:nvSpPr>
        <dsp:cNvPr id="0" name=""/>
        <dsp:cNvSpPr/>
      </dsp:nvSpPr>
      <dsp:spPr>
        <a:xfrm>
          <a:off x="1287079" y="6743843"/>
          <a:ext cx="4058406" cy="1237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TIRS-Landsat 8: SST evaluation for future diversion events.</a:t>
          </a:r>
          <a:endParaRPr lang="en-US" sz="2100" kern="1200" dirty="0">
            <a:latin typeface="Century Gothic" panose="020B0502020202020204" pitchFamily="34" charset="0"/>
          </a:endParaRPr>
        </a:p>
      </dsp:txBody>
      <dsp:txXfrm>
        <a:off x="1287079" y="6743843"/>
        <a:ext cx="4058406" cy="1237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F2D8C-4325-4BCF-84AB-4C9CDBEBB862}">
      <dsp:nvSpPr>
        <dsp:cNvPr id="0" name=""/>
        <dsp:cNvSpPr/>
      </dsp:nvSpPr>
      <dsp:spPr>
        <a:xfrm>
          <a:off x="95626" y="-31987"/>
          <a:ext cx="6793951" cy="395703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D2532-1127-429F-99F4-55984C2344BE}">
      <dsp:nvSpPr>
        <dsp:cNvPr id="0" name=""/>
        <dsp:cNvSpPr/>
      </dsp:nvSpPr>
      <dsp:spPr>
        <a:xfrm>
          <a:off x="736164" y="611829"/>
          <a:ext cx="7058469" cy="6038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dirty="0" smtClean="0">
              <a:latin typeface="Century Gothic" panose="020B0502020202020204" pitchFamily="34" charset="0"/>
            </a:rPr>
            <a:t>Applications and Benefits </a:t>
          </a:r>
          <a:endParaRPr lang="en-US" sz="3600" b="1"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Identifying potential areas of altered water quality</a:t>
          </a: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Identifying impacts on public health in </a:t>
          </a:r>
          <a:r>
            <a:rPr lang="en-US" sz="2400" kern="1200" dirty="0" err="1" smtClean="0">
              <a:latin typeface="Century Gothic" panose="020B0502020202020204" pitchFamily="34" charset="0"/>
            </a:rPr>
            <a:t>nearshore</a:t>
          </a:r>
          <a:r>
            <a:rPr lang="en-US" sz="2400" kern="1200" dirty="0" smtClean="0">
              <a:latin typeface="Century Gothic" panose="020B0502020202020204" pitchFamily="34" charset="0"/>
            </a:rPr>
            <a:t> environments</a:t>
          </a: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Improved satellite detection methods of future diversions</a:t>
          </a: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n-US" sz="2400" kern="1200" dirty="0">
            <a:latin typeface="Century Gothic" panose="020B0502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Improved understanding of plume dynamics in Southern California Bight</a:t>
          </a:r>
          <a:endParaRPr lang="en-US" sz="2400" kern="1200" dirty="0">
            <a:latin typeface="Century Gothic" panose="020B0502020202020204" pitchFamily="34" charset="0"/>
          </a:endParaRPr>
        </a:p>
      </dsp:txBody>
      <dsp:txXfrm>
        <a:off x="913036" y="788701"/>
        <a:ext cx="6704725" cy="568510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indent="0" algn="ctr">
              <a:buNone/>
              <a:defRPr sz="3200" i="0" baseline="0">
                <a:solidFill>
                  <a:schemeClr val="bg1"/>
                </a:solidFill>
              </a:defRPr>
            </a:lvl1pPr>
          </a:lstStyle>
          <a:p>
            <a:pPr lvl="0"/>
            <a:r>
              <a:rPr lang="en-US" dirty="0" smtClean="0"/>
              <a:t>Team Member Name (University)</a:t>
            </a:r>
            <a:endParaRPr lang="en-US" dirty="0"/>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1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9.png"/><Relationship Id="rId2" Type="http://schemas.openxmlformats.org/officeDocument/2006/relationships/image" Target="../media/image4.jpeg"/><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7.JP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8203074" y="30698334"/>
            <a:ext cx="8213083" cy="5107645"/>
          </a:xfrm>
        </p:spPr>
        <p:txBody>
          <a:bodyPr/>
          <a:lstStyle/>
          <a:p>
            <a:pPr marL="0" indent="0">
              <a:buNone/>
            </a:pPr>
            <a:r>
              <a:rPr lang="en-US" dirty="0" smtClean="0"/>
              <a:t>The team would </a:t>
            </a:r>
            <a:r>
              <a:rPr lang="en-US" dirty="0"/>
              <a:t>like to </a:t>
            </a:r>
            <a:r>
              <a:rPr lang="en-US" dirty="0" smtClean="0"/>
              <a:t>thank: </a:t>
            </a:r>
          </a:p>
          <a:p>
            <a:r>
              <a:rPr lang="en-US" dirty="0" smtClean="0"/>
              <a:t>Science </a:t>
            </a:r>
            <a:r>
              <a:rPr lang="en-US" dirty="0"/>
              <a:t>advisors—</a:t>
            </a:r>
            <a:r>
              <a:rPr lang="en-US" b="1" dirty="0"/>
              <a:t>Ben Holt </a:t>
            </a:r>
            <a:r>
              <a:rPr lang="en-US" dirty="0"/>
              <a:t>and </a:t>
            </a:r>
            <a:r>
              <a:rPr lang="en-US" b="1" dirty="0"/>
              <a:t>Michelle </a:t>
            </a:r>
            <a:r>
              <a:rPr lang="en-US" b="1" dirty="0" err="1"/>
              <a:t>Gierach</a:t>
            </a:r>
            <a:r>
              <a:rPr lang="en-US" b="1" dirty="0"/>
              <a:t> </a:t>
            </a:r>
            <a:r>
              <a:rPr lang="en-US" dirty="0"/>
              <a:t>for data retrieval and assisting us in data </a:t>
            </a:r>
            <a:r>
              <a:rPr lang="en-US" dirty="0" smtClean="0"/>
              <a:t>analysis</a:t>
            </a:r>
          </a:p>
          <a:p>
            <a:r>
              <a:rPr lang="en-US" dirty="0"/>
              <a:t>P</a:t>
            </a:r>
            <a:r>
              <a:rPr lang="en-US" dirty="0" smtClean="0"/>
              <a:t>roject </a:t>
            </a:r>
            <a:r>
              <a:rPr lang="en-US" dirty="0"/>
              <a:t>partners: </a:t>
            </a:r>
            <a:r>
              <a:rPr lang="en-US" b="1" dirty="0"/>
              <a:t>Curtis Cash</a:t>
            </a:r>
            <a:r>
              <a:rPr lang="en-US" dirty="0"/>
              <a:t> and </a:t>
            </a:r>
            <a:r>
              <a:rPr lang="en-US" b="1" dirty="0"/>
              <a:t>Mas </a:t>
            </a:r>
            <a:r>
              <a:rPr lang="en-US" b="1" dirty="0" err="1"/>
              <a:t>Dojiri</a:t>
            </a:r>
            <a:r>
              <a:rPr lang="en-US" b="1" dirty="0"/>
              <a:t> </a:t>
            </a:r>
            <a:r>
              <a:rPr lang="en-US" dirty="0"/>
              <a:t>at the Hyperion Treatment Plant, </a:t>
            </a:r>
            <a:r>
              <a:rPr lang="en-US" b="1" dirty="0"/>
              <a:t>George Robertson </a:t>
            </a:r>
            <a:r>
              <a:rPr lang="en-US" dirty="0"/>
              <a:t>at OCSD, and </a:t>
            </a:r>
            <a:r>
              <a:rPr lang="en-US" b="1" dirty="0"/>
              <a:t>Meredith Howard </a:t>
            </a:r>
            <a:r>
              <a:rPr lang="en-US" dirty="0"/>
              <a:t>at </a:t>
            </a:r>
            <a:r>
              <a:rPr lang="en-US" dirty="0" smtClean="0"/>
              <a:t>SCCWRP</a:t>
            </a:r>
          </a:p>
          <a:p>
            <a:r>
              <a:rPr lang="en-US" b="1" dirty="0" smtClean="0"/>
              <a:t>NASA DEVELOP Program</a:t>
            </a:r>
            <a:r>
              <a:rPr lang="en-US" dirty="0" smtClean="0"/>
              <a:t> for making this project possible</a:t>
            </a:r>
            <a:endParaRPr lang="en-US" dirty="0"/>
          </a:p>
        </p:txBody>
      </p:sp>
      <p:sp>
        <p:nvSpPr>
          <p:cNvPr id="3" name="Text Placeholder 2"/>
          <p:cNvSpPr>
            <a:spLocks noGrp="1"/>
          </p:cNvSpPr>
          <p:nvPr>
            <p:ph type="body" sz="quarter" idx="29"/>
          </p:nvPr>
        </p:nvSpPr>
        <p:spPr/>
        <p:txBody>
          <a:bodyPr/>
          <a:lstStyle/>
          <a:p>
            <a:r>
              <a:rPr lang="en-US" dirty="0" smtClean="0"/>
              <a:t>Curtis </a:t>
            </a:r>
            <a:r>
              <a:rPr lang="en-US" dirty="0"/>
              <a:t>Cash, and Mas </a:t>
            </a:r>
            <a:r>
              <a:rPr lang="en-US" dirty="0" err="1"/>
              <a:t>Dojiri</a:t>
            </a:r>
            <a:r>
              <a:rPr lang="en-US" dirty="0"/>
              <a:t> (City of Los Angeles Hyperion Treatment Plant</a:t>
            </a:r>
            <a:r>
              <a:rPr lang="en-US" dirty="0" smtClean="0"/>
              <a:t>)</a:t>
            </a:r>
            <a:endParaRPr lang="en-US" dirty="0"/>
          </a:p>
          <a:p>
            <a:r>
              <a:rPr lang="en-US" dirty="0" smtClean="0"/>
              <a:t>George </a:t>
            </a:r>
            <a:r>
              <a:rPr lang="en-US" dirty="0"/>
              <a:t>Robertson (</a:t>
            </a:r>
            <a:r>
              <a:rPr lang="en-US" dirty="0" smtClean="0"/>
              <a:t>Orange County Sanitation District)</a:t>
            </a:r>
            <a:endParaRPr lang="en-US" dirty="0"/>
          </a:p>
          <a:p>
            <a:r>
              <a:rPr lang="en-US" dirty="0" smtClean="0"/>
              <a:t>Meredith </a:t>
            </a:r>
            <a:r>
              <a:rPr lang="en-US" dirty="0"/>
              <a:t>Howard (Southern California Coastal Water Research Project, SCCWRP</a:t>
            </a:r>
            <a:r>
              <a:rPr lang="en-US" dirty="0" smtClean="0"/>
              <a:t>)</a:t>
            </a:r>
            <a:endParaRPr lang="en-US" dirty="0"/>
          </a:p>
        </p:txBody>
      </p:sp>
      <p:sp>
        <p:nvSpPr>
          <p:cNvPr id="5" name="Text Placeholder 4"/>
          <p:cNvSpPr>
            <a:spLocks noGrp="1"/>
          </p:cNvSpPr>
          <p:nvPr>
            <p:ph type="body" sz="quarter" idx="19"/>
          </p:nvPr>
        </p:nvSpPr>
        <p:spPr>
          <a:xfrm>
            <a:off x="18251655" y="23460542"/>
            <a:ext cx="8290008" cy="6083659"/>
          </a:xfrm>
        </p:spPr>
        <p:txBody>
          <a:bodyPr/>
          <a:lstStyle/>
          <a:p>
            <a:r>
              <a:rPr lang="en-US" dirty="0" smtClean="0"/>
              <a:t>Satellite remote sensing has the capability to detect surfaced treated wastewater plumes from HWTP and OCSD based on the plumes’ temperature signal, surface roughness, and stimulated phytoplankton blooms.</a:t>
            </a:r>
          </a:p>
          <a:p>
            <a:r>
              <a:rPr lang="en-US" dirty="0" smtClean="0"/>
              <a:t>Though HWTP and OCSD take many cautionary measures to treat sewage; with the right conditions, the treated sewage can still surface and be transported towards the beach by wind/current.</a:t>
            </a:r>
          </a:p>
          <a:p>
            <a:r>
              <a:rPr lang="en-US" dirty="0" smtClean="0"/>
              <a:t>Landsat 8 along with future satellite missions such as PACE can improve plume detection during a diversion event.</a:t>
            </a:r>
            <a:endParaRPr lang="en-US" dirty="0"/>
          </a:p>
        </p:txBody>
      </p:sp>
      <p:sp>
        <p:nvSpPr>
          <p:cNvPr id="8" name="Text Placeholder 7"/>
          <p:cNvSpPr>
            <a:spLocks noGrp="1"/>
          </p:cNvSpPr>
          <p:nvPr>
            <p:ph type="body" sz="quarter" idx="16"/>
          </p:nvPr>
        </p:nvSpPr>
        <p:spPr>
          <a:xfrm>
            <a:off x="18159556" y="14782796"/>
            <a:ext cx="3280006" cy="3043993"/>
          </a:xfrm>
        </p:spPr>
        <p:txBody>
          <a:bodyPr/>
          <a:lstStyle/>
          <a:p>
            <a:pPr marL="0" indent="0">
              <a:buNone/>
            </a:pPr>
            <a:r>
              <a:rPr lang="en-US" sz="2300" dirty="0" smtClean="0"/>
              <a:t>Coastal waters of Los Angeles and Orange County (</a:t>
            </a:r>
            <a:r>
              <a:rPr lang="en-US" sz="2300" dirty="0" err="1" smtClean="0"/>
              <a:t>Nearshore</a:t>
            </a:r>
            <a:r>
              <a:rPr lang="en-US" sz="2300" dirty="0" smtClean="0"/>
              <a:t> regions immediately outside of the Hyperion Plant and OCSD). </a:t>
            </a:r>
            <a:endParaRPr lang="en-US" sz="2300" dirty="0"/>
          </a:p>
        </p:txBody>
      </p:sp>
      <p:sp>
        <p:nvSpPr>
          <p:cNvPr id="10" name="Text Placeholder 9"/>
          <p:cNvSpPr>
            <a:spLocks noGrp="1"/>
          </p:cNvSpPr>
          <p:nvPr>
            <p:ph type="body" sz="quarter" idx="15"/>
          </p:nvPr>
        </p:nvSpPr>
        <p:spPr>
          <a:xfrm>
            <a:off x="18326100" y="7525513"/>
            <a:ext cx="8008620" cy="5973919"/>
          </a:xfrm>
        </p:spPr>
        <p:txBody>
          <a:bodyPr/>
          <a:lstStyle/>
          <a:p>
            <a:r>
              <a:rPr lang="en-US" sz="2500" dirty="0" smtClean="0"/>
              <a:t>Evaluate </a:t>
            </a:r>
            <a:r>
              <a:rPr lang="en-US" sz="2500" dirty="0"/>
              <a:t>the capabilities of satellite data </a:t>
            </a:r>
            <a:r>
              <a:rPr lang="en-US" sz="2500" dirty="0" smtClean="0"/>
              <a:t>in detection of surface </a:t>
            </a:r>
            <a:r>
              <a:rPr lang="en-US" sz="2500" dirty="0"/>
              <a:t>movement </a:t>
            </a:r>
            <a:r>
              <a:rPr lang="en-US" sz="2500" dirty="0" smtClean="0"/>
              <a:t>and </a:t>
            </a:r>
            <a:r>
              <a:rPr lang="en-US" sz="2500" dirty="0" smtClean="0"/>
              <a:t>roughness.</a:t>
            </a:r>
            <a:endParaRPr lang="en-US" sz="2500" dirty="0" smtClean="0"/>
          </a:p>
          <a:p>
            <a:r>
              <a:rPr lang="en-US" sz="2500" dirty="0" smtClean="0"/>
              <a:t>Detect potential </a:t>
            </a:r>
            <a:r>
              <a:rPr lang="en-US" sz="2500" dirty="0"/>
              <a:t>ecosystem impacts of wastewater plumes discharged into shallow coastal zones, specifically the 2006 </a:t>
            </a:r>
            <a:r>
              <a:rPr lang="en-US" sz="2500" dirty="0" smtClean="0"/>
              <a:t>HTP </a:t>
            </a:r>
            <a:r>
              <a:rPr lang="en-US" sz="2500" dirty="0"/>
              <a:t>and the 2012 </a:t>
            </a:r>
            <a:r>
              <a:rPr lang="en-US" sz="2500" dirty="0" smtClean="0"/>
              <a:t>OCSD diversion</a:t>
            </a:r>
            <a:r>
              <a:rPr lang="en-US" sz="2500" dirty="0"/>
              <a:t>.  </a:t>
            </a:r>
            <a:endParaRPr lang="en-US" sz="2500" dirty="0" smtClean="0"/>
          </a:p>
          <a:p>
            <a:r>
              <a:rPr lang="en-US" sz="2500" dirty="0" smtClean="0"/>
              <a:t>Develop </a:t>
            </a:r>
            <a:r>
              <a:rPr lang="en-US" sz="2500" dirty="0"/>
              <a:t>an improved remote sensing strategy for monitoring future wastewater diversions, such as the proposed 2015 </a:t>
            </a:r>
            <a:r>
              <a:rPr lang="en-US" sz="2500" dirty="0" smtClean="0"/>
              <a:t>HTP diversion</a:t>
            </a:r>
            <a:r>
              <a:rPr lang="en-US" sz="2500" dirty="0"/>
              <a:t>, by more accurately identifying (1) potential areas of altered water quality and (2) impacts on public health in </a:t>
            </a:r>
            <a:r>
              <a:rPr lang="en-US" sz="2500" dirty="0" err="1"/>
              <a:t>nearshore</a:t>
            </a:r>
            <a:r>
              <a:rPr lang="en-US" sz="2500" dirty="0"/>
              <a:t> environments. </a:t>
            </a:r>
          </a:p>
        </p:txBody>
      </p:sp>
      <p:sp>
        <p:nvSpPr>
          <p:cNvPr id="11" name="Text Placeholder 10"/>
          <p:cNvSpPr>
            <a:spLocks noGrp="1"/>
          </p:cNvSpPr>
          <p:nvPr>
            <p:ph type="body" sz="quarter" idx="14"/>
          </p:nvPr>
        </p:nvSpPr>
        <p:spPr>
          <a:xfrm>
            <a:off x="1096328" y="7521677"/>
            <a:ext cx="16658272" cy="6218385"/>
          </a:xfrm>
        </p:spPr>
        <p:txBody>
          <a:bodyPr/>
          <a:lstStyle/>
          <a:p>
            <a:pPr marL="0" indent="0">
              <a:buNone/>
            </a:pPr>
            <a:r>
              <a:rPr lang="en-US" dirty="0"/>
              <a:t>Treated sewage from the City of Los Angeles Hyperion Wastewater Treatment Plant </a:t>
            </a:r>
            <a:r>
              <a:rPr lang="en-US" dirty="0" smtClean="0"/>
              <a:t>(HWTP) </a:t>
            </a:r>
            <a:r>
              <a:rPr lang="en-US" dirty="0"/>
              <a:t>and the Orange County Sanitation District (OCSD) are released through outfall pipes offshore. The two plants conduct regular repair and maintenance services on the main outfall pipes; during these service periods, treated sewage is temporally diverted to </a:t>
            </a:r>
            <a:r>
              <a:rPr lang="en-US" dirty="0" smtClean="0"/>
              <a:t>shorter pipes </a:t>
            </a:r>
            <a:r>
              <a:rPr lang="en-US" dirty="0"/>
              <a:t>that </a:t>
            </a:r>
            <a:r>
              <a:rPr lang="en-US" dirty="0" smtClean="0"/>
              <a:t>extend </a:t>
            </a:r>
            <a:r>
              <a:rPr lang="en-US" dirty="0"/>
              <a:t>into shallow coastal </a:t>
            </a:r>
            <a:r>
              <a:rPr lang="en-US" dirty="0" smtClean="0"/>
              <a:t>zones </a:t>
            </a:r>
            <a:r>
              <a:rPr lang="en-US" dirty="0"/>
              <a:t>where buoyant, freshwater plumes may reach the surface. Two such events have taken place: one at the Hyperion Plant in November 2006; and the other in fall 2012 at OCSD. In both cases, the treated wastewater was diverted from nominal 5-mile long pipes terminating at approximately 60 m depth, to shorter 1-mile pipes that end at about 20 m depths. These diversion events can potentially impact coastal ecosystems and public health. This study focuses on these two cases and produces an assessment on the plumes’ thermal signature, impact on coastal biogeochemistry, and surface movement based on analysis of remote sensing data from multiple satellite sensors. The results are compared with in situ data for validation. These results not only allow a better understanding of the diverted outfall plume, but they also assist the development of a strategy for improved satellite detection during future diversion events.</a:t>
            </a:r>
          </a:p>
        </p:txBody>
      </p:sp>
      <p:sp>
        <p:nvSpPr>
          <p:cNvPr id="12" name="Text Placeholder 11"/>
          <p:cNvSpPr>
            <a:spLocks noGrp="1"/>
          </p:cNvSpPr>
          <p:nvPr>
            <p:ph type="body" sz="quarter" idx="13"/>
          </p:nvPr>
        </p:nvSpPr>
        <p:spPr/>
        <p:txBody>
          <a:bodyPr/>
          <a:lstStyle/>
          <a:p>
            <a:r>
              <a:rPr lang="en-US" dirty="0" smtClean="0"/>
              <a:t>Jet Propulsion Laboratory</a:t>
            </a:r>
            <a:endParaRPr lang="en-US" dirty="0"/>
          </a:p>
        </p:txBody>
      </p:sp>
      <p:sp>
        <p:nvSpPr>
          <p:cNvPr id="13" name="Text Placeholder 12"/>
          <p:cNvSpPr>
            <a:spLocks noGrp="1"/>
          </p:cNvSpPr>
          <p:nvPr>
            <p:ph type="body" sz="quarter" idx="12"/>
          </p:nvPr>
        </p:nvSpPr>
        <p:spPr/>
        <p:txBody>
          <a:bodyPr/>
          <a:lstStyle/>
          <a:p>
            <a:r>
              <a:rPr lang="en-US" sz="2800" dirty="0" err="1"/>
              <a:t>Boyang</a:t>
            </a:r>
            <a:r>
              <a:rPr lang="en-US" sz="2800" dirty="0"/>
              <a:t> “Jack” </a:t>
            </a:r>
            <a:r>
              <a:rPr lang="en-US" sz="2800" dirty="0" smtClean="0"/>
              <a:t>Pan (Scripps </a:t>
            </a:r>
            <a:r>
              <a:rPr lang="en-US" sz="2800" dirty="0"/>
              <a:t>Institution of Oceanography, </a:t>
            </a:r>
            <a:r>
              <a:rPr lang="en-US" sz="2800" dirty="0" smtClean="0"/>
              <a:t>UCSD); Christine Rains (California </a:t>
            </a:r>
            <a:r>
              <a:rPr lang="en-US" sz="2800" dirty="0"/>
              <a:t>State University, </a:t>
            </a:r>
            <a:r>
              <a:rPr lang="en-US" sz="2800" dirty="0" smtClean="0"/>
              <a:t>Northridge); Rebecca Trinh (University </a:t>
            </a:r>
            <a:r>
              <a:rPr lang="en-US" sz="2800" dirty="0"/>
              <a:t>of California at </a:t>
            </a:r>
            <a:r>
              <a:rPr lang="en-US" sz="2800" dirty="0" smtClean="0"/>
              <a:t>Berkeley)</a:t>
            </a:r>
            <a:endParaRPr lang="en-US" sz="2800" dirty="0"/>
          </a:p>
        </p:txBody>
      </p:sp>
      <p:sp>
        <p:nvSpPr>
          <p:cNvPr id="14" name="Text Placeholder 13"/>
          <p:cNvSpPr>
            <a:spLocks noGrp="1"/>
          </p:cNvSpPr>
          <p:nvPr>
            <p:ph type="body" sz="quarter" idx="11"/>
          </p:nvPr>
        </p:nvSpPr>
        <p:spPr/>
        <p:txBody>
          <a:bodyPr/>
          <a:lstStyle/>
          <a:p>
            <a:r>
              <a:rPr lang="en-US" dirty="0"/>
              <a:t>Remote Sensing Detection of Wastewater Plumes to Assess Public Water Quality in Los Angeles and Orange Counties</a:t>
            </a:r>
          </a:p>
        </p:txBody>
      </p:sp>
      <p:sp>
        <p:nvSpPr>
          <p:cNvPr id="15" name="Text Placeholder 14"/>
          <p:cNvSpPr>
            <a:spLocks noGrp="1"/>
          </p:cNvSpPr>
          <p:nvPr>
            <p:ph type="body" sz="quarter" idx="10"/>
          </p:nvPr>
        </p:nvSpPr>
        <p:spPr/>
        <p:txBody>
          <a:bodyPr/>
          <a:lstStyle/>
          <a:p>
            <a:r>
              <a:rPr lang="en-US" sz="6000" dirty="0" smtClean="0"/>
              <a:t>Southern </a:t>
            </a:r>
            <a:r>
              <a:rPr lang="en-US" sz="6000" dirty="0"/>
              <a:t>California Oceans &amp; Water </a:t>
            </a:r>
            <a:r>
              <a:rPr lang="en-US" sz="6000" dirty="0" smtClean="0"/>
              <a:t>Resources</a:t>
            </a:r>
            <a:endParaRPr lang="en-US" sz="6000"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3046" t="5786" r="22432"/>
          <a:stretch/>
        </p:blipFill>
        <p:spPr>
          <a:xfrm>
            <a:off x="5085348" y="30880049"/>
            <a:ext cx="3315702" cy="4297279"/>
          </a:xfrm>
          <a:prstGeom prst="rect">
            <a:avLst/>
          </a:prstGeom>
          <a:effectLst>
            <a:outerShdw blurRad="63500" sx="102000" sy="102000" algn="ctr" rotWithShape="0">
              <a:prstClr val="black">
                <a:alpha val="40000"/>
              </a:prstClr>
            </a:outerShdw>
          </a:effectLst>
        </p:spPr>
      </p:pic>
      <p:sp>
        <p:nvSpPr>
          <p:cNvPr id="17" name="Text Placeholder 16"/>
          <p:cNvSpPr>
            <a:spLocks noGrp="1"/>
          </p:cNvSpPr>
          <p:nvPr>
            <p:ph type="body" sz="quarter" idx="28"/>
          </p:nvPr>
        </p:nvSpPr>
        <p:spPr>
          <a:xfrm>
            <a:off x="842210" y="30842713"/>
            <a:ext cx="4243138" cy="4590287"/>
          </a:xfrm>
        </p:spPr>
        <p:txBody>
          <a:bodyPr/>
          <a:lstStyle/>
          <a:p>
            <a:r>
              <a:rPr lang="en-US" dirty="0" smtClean="0"/>
              <a:t>From left to right: Rebecca </a:t>
            </a:r>
            <a:r>
              <a:rPr lang="en-US" dirty="0"/>
              <a:t>Trinh, </a:t>
            </a:r>
            <a:r>
              <a:rPr lang="en-US" dirty="0" smtClean="0"/>
              <a:t>B. Jack Pan (Team Lead), and Christine Rains</a:t>
            </a:r>
          </a:p>
          <a:p>
            <a:endParaRPr lang="en-US" dirty="0"/>
          </a:p>
        </p:txBody>
      </p:sp>
      <p:graphicFrame>
        <p:nvGraphicFramePr>
          <p:cNvPr id="18" name="Diagram 17"/>
          <p:cNvGraphicFramePr/>
          <p:nvPr>
            <p:extLst>
              <p:ext uri="{D42A27DB-BD31-4B8C-83A1-F6EECF244321}">
                <p14:modId xmlns:p14="http://schemas.microsoft.com/office/powerpoint/2010/main" val="2508889159"/>
              </p:ext>
            </p:extLst>
          </p:nvPr>
        </p:nvGraphicFramePr>
        <p:xfrm>
          <a:off x="1094873" y="14125074"/>
          <a:ext cx="5346533" cy="8538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423780867"/>
              </p:ext>
            </p:extLst>
          </p:nvPr>
        </p:nvGraphicFramePr>
        <p:xfrm>
          <a:off x="8224587" y="14839951"/>
          <a:ext cx="7796463" cy="6038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ight Arrow 19"/>
          <p:cNvSpPr/>
          <p:nvPr/>
        </p:nvSpPr>
        <p:spPr>
          <a:xfrm>
            <a:off x="6815888" y="17826790"/>
            <a:ext cx="1160045" cy="1125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
          <p:cNvGrpSpPr>
            <a:grpSpLocks/>
          </p:cNvGrpSpPr>
          <p:nvPr/>
        </p:nvGrpSpPr>
        <p:grpSpPr bwMode="auto">
          <a:xfrm>
            <a:off x="21936945" y="18838356"/>
            <a:ext cx="3753852" cy="1820200"/>
            <a:chOff x="3681" y="3557"/>
            <a:chExt cx="761" cy="369"/>
          </a:xfrm>
        </p:grpSpPr>
        <p:pic>
          <p:nvPicPr>
            <p:cNvPr id="24" name="Picture 4" descr="terr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1" y="3557"/>
              <a:ext cx="76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auto">
            <a:xfrm>
              <a:off x="3792" y="3839"/>
              <a:ext cx="1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latin typeface="+mj-lt"/>
                </a:rPr>
                <a:t>Terra</a:t>
              </a:r>
            </a:p>
          </p:txBody>
        </p:sp>
      </p:grpSp>
      <p:grpSp>
        <p:nvGrpSpPr>
          <p:cNvPr id="26" name="Group 6"/>
          <p:cNvGrpSpPr>
            <a:grpSpLocks/>
          </p:cNvGrpSpPr>
          <p:nvPr/>
        </p:nvGrpSpPr>
        <p:grpSpPr bwMode="auto">
          <a:xfrm>
            <a:off x="22309616" y="20431314"/>
            <a:ext cx="4027584" cy="1864623"/>
            <a:chOff x="3768" y="913"/>
            <a:chExt cx="810" cy="375"/>
          </a:xfrm>
        </p:grpSpPr>
        <p:pic>
          <p:nvPicPr>
            <p:cNvPr id="27" name="Picture 7" descr="Aqua"/>
            <p:cNvPicPr>
              <a:picLocks noChangeAspect="1" noChangeArrowheads="1"/>
            </p:cNvPicPr>
            <p:nvPr/>
          </p:nvPicPr>
          <p:blipFill>
            <a:blip r:embed="rId14">
              <a:lum bright="38000"/>
              <a:extLst>
                <a:ext uri="{28A0092B-C50C-407E-A947-70E740481C1C}">
                  <a14:useLocalDpi xmlns:a14="http://schemas.microsoft.com/office/drawing/2010/main" val="0"/>
                </a:ext>
              </a:extLst>
            </a:blip>
            <a:srcRect/>
            <a:stretch>
              <a:fillRect/>
            </a:stretch>
          </p:blipFill>
          <p:spPr bwMode="auto">
            <a:xfrm>
              <a:off x="3768" y="913"/>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8"/>
            <p:cNvSpPr txBox="1">
              <a:spLocks noChangeArrowheads="1"/>
            </p:cNvSpPr>
            <p:nvPr/>
          </p:nvSpPr>
          <p:spPr bwMode="auto">
            <a:xfrm>
              <a:off x="4352" y="1157"/>
              <a:ext cx="1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latin typeface="+mj-lt"/>
                </a:rPr>
                <a:t>Aqua</a:t>
              </a:r>
            </a:p>
          </p:txBody>
        </p:sp>
      </p:grpSp>
      <p:sp>
        <p:nvSpPr>
          <p:cNvPr id="4" name="TextBox 3"/>
          <p:cNvSpPr txBox="1"/>
          <p:nvPr/>
        </p:nvSpPr>
        <p:spPr>
          <a:xfrm>
            <a:off x="18159555" y="18952628"/>
            <a:ext cx="3829895" cy="4146969"/>
          </a:xfrm>
          <a:prstGeom prst="rect">
            <a:avLst/>
          </a:prstGeom>
          <a:noFill/>
        </p:spPr>
        <p:txBody>
          <a:bodyPr wrap="none" rtlCol="0">
            <a:spAutoFit/>
          </a:bodyPr>
          <a:lstStyle/>
          <a:p>
            <a:r>
              <a:rPr lang="en-US" sz="2900" b="1" dirty="0">
                <a:latin typeface="Century Gothic" panose="020B0502020202020204" pitchFamily="34" charset="0"/>
              </a:rPr>
              <a:t>Terra</a:t>
            </a:r>
            <a:r>
              <a:rPr lang="en-US" sz="2900" dirty="0">
                <a:latin typeface="Century Gothic" panose="020B0502020202020204" pitchFamily="34" charset="0"/>
              </a:rPr>
              <a:t>: ASTER, </a:t>
            </a:r>
            <a:r>
              <a:rPr lang="en-US" sz="2900" dirty="0" smtClean="0">
                <a:latin typeface="Century Gothic" panose="020B0502020202020204" pitchFamily="34" charset="0"/>
              </a:rPr>
              <a:t>MODIS</a:t>
            </a:r>
            <a:endParaRPr lang="en-US" sz="2900" dirty="0">
              <a:latin typeface="Century Gothic" panose="020B0502020202020204" pitchFamily="34" charset="0"/>
            </a:endParaRPr>
          </a:p>
          <a:p>
            <a:r>
              <a:rPr lang="en-US" sz="2900" b="1" dirty="0">
                <a:latin typeface="Century Gothic" panose="020B0502020202020204" pitchFamily="34" charset="0"/>
              </a:rPr>
              <a:t>Aqua</a:t>
            </a:r>
            <a:r>
              <a:rPr lang="en-US" sz="2900" dirty="0">
                <a:latin typeface="Century Gothic" panose="020B0502020202020204" pitchFamily="34" charset="0"/>
              </a:rPr>
              <a:t>: </a:t>
            </a:r>
            <a:r>
              <a:rPr lang="en-US" sz="2900" dirty="0" smtClean="0">
                <a:latin typeface="Century Gothic" panose="020B0502020202020204" pitchFamily="34" charset="0"/>
              </a:rPr>
              <a:t>MODIS</a:t>
            </a:r>
            <a:endParaRPr lang="en-US" sz="2900" dirty="0">
              <a:latin typeface="Century Gothic" panose="020B0502020202020204" pitchFamily="34" charset="0"/>
            </a:endParaRPr>
          </a:p>
          <a:p>
            <a:r>
              <a:rPr lang="en-US" sz="2900" b="1" dirty="0">
                <a:latin typeface="Century Gothic" panose="020B0502020202020204" pitchFamily="34" charset="0"/>
              </a:rPr>
              <a:t>ISS</a:t>
            </a:r>
            <a:r>
              <a:rPr lang="en-US" sz="2900" dirty="0">
                <a:latin typeface="Century Gothic" panose="020B0502020202020204" pitchFamily="34" charset="0"/>
              </a:rPr>
              <a:t>: HICO </a:t>
            </a:r>
          </a:p>
          <a:p>
            <a:r>
              <a:rPr lang="en-US" sz="2900" b="1" dirty="0" err="1">
                <a:latin typeface="Century Gothic" panose="020B0502020202020204" pitchFamily="34" charset="0"/>
              </a:rPr>
              <a:t>Envisat</a:t>
            </a:r>
            <a:r>
              <a:rPr lang="en-US" sz="2900" dirty="0">
                <a:latin typeface="Century Gothic" panose="020B0502020202020204" pitchFamily="34" charset="0"/>
              </a:rPr>
              <a:t>: ASAR, MERIS</a:t>
            </a:r>
          </a:p>
          <a:p>
            <a:r>
              <a:rPr lang="en-US" sz="2900" b="1" dirty="0">
                <a:latin typeface="Century Gothic" panose="020B0502020202020204" pitchFamily="34" charset="0"/>
              </a:rPr>
              <a:t>Radarsat-1</a:t>
            </a:r>
            <a:r>
              <a:rPr lang="en-US" sz="2900" dirty="0">
                <a:latin typeface="Century Gothic" panose="020B0502020202020204" pitchFamily="34" charset="0"/>
              </a:rPr>
              <a:t>: SAR </a:t>
            </a:r>
          </a:p>
          <a:p>
            <a:r>
              <a:rPr lang="en-US" sz="2900" b="1" dirty="0">
                <a:latin typeface="Century Gothic" panose="020B0502020202020204" pitchFamily="34" charset="0"/>
              </a:rPr>
              <a:t>ALOS</a:t>
            </a:r>
            <a:r>
              <a:rPr lang="en-US" sz="2900" dirty="0">
                <a:latin typeface="Century Gothic" panose="020B0502020202020204" pitchFamily="34" charset="0"/>
              </a:rPr>
              <a:t>: </a:t>
            </a:r>
            <a:r>
              <a:rPr lang="en-US" sz="2900" dirty="0" smtClean="0">
                <a:latin typeface="Century Gothic" panose="020B0502020202020204" pitchFamily="34" charset="0"/>
              </a:rPr>
              <a:t>PALSAR</a:t>
            </a:r>
          </a:p>
          <a:p>
            <a:r>
              <a:rPr lang="en-US" sz="2900" b="1" dirty="0" smtClean="0">
                <a:latin typeface="Century Gothic" panose="020B0502020202020204" pitchFamily="34" charset="0"/>
              </a:rPr>
              <a:t>Landsat 8</a:t>
            </a:r>
            <a:r>
              <a:rPr lang="en-US" sz="2900" dirty="0" smtClean="0">
                <a:latin typeface="Century Gothic" panose="020B0502020202020204" pitchFamily="34" charset="0"/>
              </a:rPr>
              <a:t>: TIRS</a:t>
            </a:r>
            <a:endParaRPr lang="en-US" sz="2900" dirty="0">
              <a:latin typeface="Century Gothic" panose="020B0502020202020204" pitchFamily="34" charset="0"/>
            </a:endParaRPr>
          </a:p>
          <a:p>
            <a:endParaRPr lang="en-US" dirty="0">
              <a:latin typeface="Century Gothic" panose="020B0502020202020204" pitchFamily="34" charset="0"/>
            </a:endParaRPr>
          </a:p>
        </p:txBody>
      </p:sp>
      <p:pic>
        <p:nvPicPr>
          <p:cNvPr id="32" name="Picture 31"/>
          <p:cNvPicPr>
            <a:picLocks noChangeAspect="1"/>
          </p:cNvPicPr>
          <p:nvPr/>
        </p:nvPicPr>
        <p:blipFill rotWithShape="1">
          <a:blip r:embed="rId15">
            <a:extLst>
              <a:ext uri="{28A0092B-C50C-407E-A947-70E740481C1C}">
                <a14:useLocalDpi xmlns:a14="http://schemas.microsoft.com/office/drawing/2010/main" val="0"/>
              </a:ext>
            </a:extLst>
          </a:blip>
          <a:srcRect t="8513" b="5989"/>
          <a:stretch/>
        </p:blipFill>
        <p:spPr>
          <a:xfrm>
            <a:off x="21439561" y="14678526"/>
            <a:ext cx="4909744" cy="3148264"/>
          </a:xfrm>
          <a:prstGeom prst="rect">
            <a:avLst/>
          </a:prstGeom>
        </p:spPr>
      </p:pic>
      <p:pic>
        <p:nvPicPr>
          <p:cNvPr id="1029" name="Picture 5" descr="C:\Users\bypan laptop\Documents\UCI Academics\JPL, 2014\Deliverables\VPS\Videos\Images for video\Landsat_SST_Hyperion_09_18_2013_B10_11_Avg.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748" t="4076" r="3533"/>
          <a:stretch/>
        </p:blipFill>
        <p:spPr bwMode="auto">
          <a:xfrm>
            <a:off x="1414843" y="25186532"/>
            <a:ext cx="5668710" cy="443607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88829" y="23393679"/>
            <a:ext cx="6194724" cy="1846659"/>
          </a:xfrm>
          <a:prstGeom prst="rect">
            <a:avLst/>
          </a:prstGeom>
          <a:noFill/>
        </p:spPr>
        <p:txBody>
          <a:bodyPr wrap="square" rtlCol="0">
            <a:spAutoFit/>
          </a:bodyPr>
          <a:lstStyle/>
          <a:p>
            <a:r>
              <a:rPr lang="en-US" sz="1900" b="1" dirty="0">
                <a:latin typeface="Century Gothic" panose="020B0502020202020204" pitchFamily="34" charset="0"/>
              </a:rPr>
              <a:t>Left:</a:t>
            </a:r>
            <a:r>
              <a:rPr lang="en-US" sz="1900" dirty="0">
                <a:latin typeface="Century Gothic" panose="020B0502020202020204" pitchFamily="34" charset="0"/>
              </a:rPr>
              <a:t>  Landsat 8 SST from Sept. 18th, 2013.</a:t>
            </a:r>
          </a:p>
          <a:p>
            <a:r>
              <a:rPr lang="en-US" sz="1900" b="1" dirty="0">
                <a:latin typeface="Century Gothic" panose="020B0502020202020204" pitchFamily="34" charset="0"/>
              </a:rPr>
              <a:t>Middle:</a:t>
            </a:r>
            <a:r>
              <a:rPr lang="en-US" sz="1900" dirty="0">
                <a:latin typeface="Century Gothic" panose="020B0502020202020204" pitchFamily="34" charset="0"/>
              </a:rPr>
              <a:t> (</a:t>
            </a:r>
            <a:r>
              <a:rPr lang="en-US" sz="1900" i="1" dirty="0">
                <a:latin typeface="Century Gothic" panose="020B0502020202020204" pitchFamily="34" charset="0"/>
              </a:rPr>
              <a:t>top</a:t>
            </a:r>
            <a:r>
              <a:rPr lang="en-US" sz="1900" dirty="0">
                <a:latin typeface="Century Gothic" panose="020B0502020202020204" pitchFamily="34" charset="0"/>
              </a:rPr>
              <a:t>) ASTER-Terra SST </a:t>
            </a:r>
            <a:r>
              <a:rPr lang="en-US" sz="1900" dirty="0" smtClean="0">
                <a:latin typeface="Century Gothic" panose="020B0502020202020204" pitchFamily="34" charset="0"/>
              </a:rPr>
              <a:t>data showing OCSD </a:t>
            </a:r>
            <a:r>
              <a:rPr lang="en-US" sz="1900" dirty="0">
                <a:latin typeface="Century Gothic" panose="020B0502020202020204" pitchFamily="34" charset="0"/>
              </a:rPr>
              <a:t>on  Sept. 23rd, 2012; and </a:t>
            </a:r>
            <a:r>
              <a:rPr lang="en-US" sz="1900" dirty="0" smtClean="0">
                <a:latin typeface="Century Gothic" panose="020B0502020202020204" pitchFamily="34" charset="0"/>
              </a:rPr>
              <a:t>(</a:t>
            </a:r>
            <a:r>
              <a:rPr lang="en-US" sz="1900" i="1" dirty="0" smtClean="0">
                <a:latin typeface="Century Gothic" panose="020B0502020202020204" pitchFamily="34" charset="0"/>
              </a:rPr>
              <a:t>bottom</a:t>
            </a:r>
            <a:r>
              <a:rPr lang="en-US" sz="1900" dirty="0">
                <a:latin typeface="Century Gothic" panose="020B0502020202020204" pitchFamily="34" charset="0"/>
              </a:rPr>
              <a:t>) MODIS-Aqua </a:t>
            </a:r>
            <a:r>
              <a:rPr lang="en-US" sz="1900" dirty="0" err="1">
                <a:latin typeface="Century Gothic" panose="020B0502020202020204" pitchFamily="34" charset="0"/>
              </a:rPr>
              <a:t>Chl</a:t>
            </a:r>
            <a:r>
              <a:rPr lang="en-US" sz="1900" dirty="0">
                <a:latin typeface="Century Gothic" panose="020B0502020202020204" pitchFamily="34" charset="0"/>
              </a:rPr>
              <a:t>-a data showing </a:t>
            </a:r>
            <a:r>
              <a:rPr lang="en-US" sz="1900" dirty="0" smtClean="0">
                <a:latin typeface="Century Gothic" panose="020B0502020202020204" pitchFamily="34" charset="0"/>
              </a:rPr>
              <a:t>OCSD on Oct</a:t>
            </a:r>
            <a:r>
              <a:rPr lang="en-US" sz="1900" dirty="0">
                <a:latin typeface="Century Gothic" panose="020B0502020202020204" pitchFamily="34" charset="0"/>
              </a:rPr>
              <a:t>. </a:t>
            </a:r>
            <a:r>
              <a:rPr lang="en-US" sz="1900" dirty="0" smtClean="0">
                <a:latin typeface="Century Gothic" panose="020B0502020202020204" pitchFamily="34" charset="0"/>
              </a:rPr>
              <a:t>1st,2012. </a:t>
            </a:r>
          </a:p>
          <a:p>
            <a:r>
              <a:rPr lang="en-US" sz="1900" b="1" dirty="0" smtClean="0">
                <a:latin typeface="Century Gothic" panose="020B0502020202020204" pitchFamily="34" charset="0"/>
              </a:rPr>
              <a:t>Righ</a:t>
            </a:r>
            <a:r>
              <a:rPr lang="en-US" sz="1900" dirty="0" smtClean="0">
                <a:latin typeface="Century Gothic" panose="020B0502020202020204" pitchFamily="34" charset="0"/>
              </a:rPr>
              <a:t>t: ASAR image from Dec. 1</a:t>
            </a:r>
            <a:r>
              <a:rPr lang="en-US" sz="1900" baseline="30000" dirty="0" smtClean="0">
                <a:latin typeface="Century Gothic" panose="020B0502020202020204" pitchFamily="34" charset="0"/>
              </a:rPr>
              <a:t>st</a:t>
            </a:r>
            <a:r>
              <a:rPr lang="en-US" sz="1900" dirty="0" smtClean="0">
                <a:latin typeface="Century Gothic" panose="020B0502020202020204" pitchFamily="34" charset="0"/>
              </a:rPr>
              <a:t> 2006 overlooking HWTP.</a:t>
            </a:r>
            <a:endParaRPr lang="en-US" sz="1900" dirty="0">
              <a:latin typeface="Century Gothic" panose="020B0502020202020204" pitchFamily="34" charset="0"/>
            </a:endParaRPr>
          </a:p>
        </p:txBody>
      </p:sp>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95910" y="23422938"/>
            <a:ext cx="4225303" cy="6199672"/>
          </a:xfrm>
          <a:prstGeom prst="rect">
            <a:avLst/>
          </a:prstGeom>
        </p:spPr>
      </p:pic>
      <p:pic>
        <p:nvPicPr>
          <p:cNvPr id="36" name="Pictur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105983" y="23465868"/>
            <a:ext cx="5700753" cy="6170918"/>
          </a:xfrm>
          <a:prstGeom prst="rect">
            <a:avLst/>
          </a:prstGeom>
          <a:ln>
            <a:noFill/>
          </a:ln>
        </p:spPr>
      </p:pic>
    </p:spTree>
    <p:extLst>
      <p:ext uri="{BB962C8B-B14F-4D97-AF65-F5344CB8AC3E}">
        <p14:creationId xmlns:p14="http://schemas.microsoft.com/office/powerpoint/2010/main" val="138831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a:dk1>
        <a:sysClr val="windowText" lastClr="000000"/>
      </a:dk1>
      <a:lt1>
        <a:sysClr val="window" lastClr="FFFFFF"/>
      </a:lt1>
      <a:dk2>
        <a:srgbClr val="44546A"/>
      </a:dk2>
      <a:lt2>
        <a:srgbClr val="E7E6E6"/>
      </a:lt2>
      <a:accent1>
        <a:srgbClr val="2A5F7F"/>
      </a:accent1>
      <a:accent2>
        <a:srgbClr val="4398CC"/>
      </a:accent2>
      <a:accent3>
        <a:srgbClr val="2E698C"/>
      </a:accent3>
      <a:accent4>
        <a:srgbClr val="CC462F"/>
      </a:accent4>
      <a:accent5>
        <a:srgbClr val="B27A70"/>
      </a:accent5>
      <a:accent6>
        <a:srgbClr val="8C362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759</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Byjpan Laptop</cp:lastModifiedBy>
  <cp:revision>65</cp:revision>
  <dcterms:created xsi:type="dcterms:W3CDTF">2014-06-09T16:43:17Z</dcterms:created>
  <dcterms:modified xsi:type="dcterms:W3CDTF">2014-07-22T19:30:09Z</dcterms:modified>
</cp:coreProperties>
</file>