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6" userDrawn="1">
          <p15:clr>
            <a:srgbClr val="A4A3A4"/>
          </p15:clr>
        </p15:guide>
        <p15:guide id="2" pos="576" userDrawn="1">
          <p15:clr>
            <a:srgbClr val="A4A3A4"/>
          </p15:clr>
        </p15:guide>
        <p15:guide id="3" orient="horz" pos="21864" userDrawn="1">
          <p15:clr>
            <a:srgbClr val="A4A3A4"/>
          </p15:clr>
        </p15:guide>
        <p15:guide id="4" pos="16704" userDrawn="1">
          <p15:clr>
            <a:srgbClr val="A4A3A4"/>
          </p15:clr>
        </p15:guide>
        <p15:guide id="5" pos="15288" userDrawn="1">
          <p15:clr>
            <a:srgbClr val="A4A3A4"/>
          </p15:clr>
        </p15:guide>
        <p15:guide id="6" orient="horz" pos="21312" userDrawn="1">
          <p15:clr>
            <a:srgbClr val="A4A3A4"/>
          </p15:clr>
        </p15:guide>
        <p15:guide id="7" pos="7752" userDrawn="1">
          <p15:clr>
            <a:srgbClr val="A4A3A4"/>
          </p15:clr>
        </p15:guide>
        <p15:guide id="8" pos="8088" userDrawn="1">
          <p15:clr>
            <a:srgbClr val="A4A3A4"/>
          </p15:clr>
        </p15:guide>
        <p15:guide id="9" pos="15624" userDrawn="1">
          <p15:clr>
            <a:srgbClr val="A4A3A4"/>
          </p15:clr>
        </p15:guide>
        <p15:guide id="10" orient="horz" pos="2400" userDrawn="1">
          <p15:clr>
            <a:srgbClr val="A4A3A4"/>
          </p15:clr>
        </p15:guide>
        <p15:guide id="11" orient="horz" pos="5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ary Bengtsson" initials="ZB" lastIdx="24" clrIdx="0">
    <p:extLst>
      <p:ext uri="{19B8F6BF-5375-455C-9EA6-DF929625EA0E}">
        <p15:presenceInfo xmlns:p15="http://schemas.microsoft.com/office/powerpoint/2012/main" userId="aeeb08e5e1ff0e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ACCE"/>
    <a:srgbClr val="D0CFD4"/>
    <a:srgbClr val="B9CEC7"/>
    <a:srgbClr val="964135"/>
    <a:srgbClr val="000000"/>
    <a:srgbClr val="7DB761"/>
    <a:srgbClr val="E97844"/>
    <a:srgbClr val="3F4268"/>
    <a:srgbClr val="238754"/>
    <a:srgbClr val="EBA3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08" autoAdjust="0"/>
    <p:restoredTop sz="91395" autoAdjust="0"/>
  </p:normalViewPr>
  <p:slideViewPr>
    <p:cSldViewPr snapToGrid="0" showGuides="1">
      <p:cViewPr>
        <p:scale>
          <a:sx n="33" d="100"/>
          <a:sy n="33" d="100"/>
        </p:scale>
        <p:origin x="384" y="-4142"/>
      </p:cViewPr>
      <p:guideLst>
        <p:guide orient="horz" pos="2736"/>
        <p:guide pos="576"/>
        <p:guide orient="horz" pos="21864"/>
        <p:guide pos="16704"/>
        <p:guide pos="15288"/>
        <p:guide orient="horz" pos="21312"/>
        <p:guide pos="7752"/>
        <p:guide pos="8088"/>
        <p:guide pos="15624"/>
        <p:guide orient="horz" pos="2400"/>
        <p:guide orient="horz" pos="504"/>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lumOff val="25000"/>
                  </a:schemeClr>
                </a:solidFill>
                <a:latin typeface="Century Gothic" panose="020B0502020202020204" pitchFamily="34" charset="0"/>
                <a:ea typeface="+mn-ea"/>
                <a:cs typeface="+mn-cs"/>
              </a:defRPr>
            </a:pPr>
            <a:r>
              <a:rPr lang="en-US" sz="1800" b="1" dirty="0">
                <a:solidFill>
                  <a:schemeClr val="tx1">
                    <a:lumMod val="75000"/>
                    <a:lumOff val="25000"/>
                  </a:schemeClr>
                </a:solidFill>
                <a:latin typeface="Century Gothic" panose="020B0502020202020204" pitchFamily="34" charset="0"/>
              </a:rPr>
              <a:t>Total Precipitation in Water Basins with Protected Areas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lumOff val="25000"/>
                </a:schemeClr>
              </a:solidFill>
              <a:latin typeface="Century Gothic" panose="020B0502020202020204" pitchFamily="34" charset="0"/>
              <a:ea typeface="+mn-ea"/>
              <a:cs typeface="+mn-cs"/>
            </a:defRPr>
          </a:pPr>
          <a:endParaRPr lang="en-US"/>
        </a:p>
      </c:txPr>
    </c:title>
    <c:autoTitleDeleted val="0"/>
    <c:plotArea>
      <c:layout/>
      <c:scatterChart>
        <c:scatterStyle val="smoothMarker"/>
        <c:varyColors val="0"/>
        <c:ser>
          <c:idx val="0"/>
          <c:order val="0"/>
          <c:tx>
            <c:strRef>
              <c:f>Sheet3!$B$1</c:f>
              <c:strCache>
                <c:ptCount val="1"/>
                <c:pt idx="0">
                  <c:v>Chancay-Lambayeque</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Sheet3!$A$2:$A$30</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xVal>
          <c:yVal>
            <c:numRef>
              <c:f>Sheet3!$B$2:$B$30</c:f>
              <c:numCache>
                <c:formatCode>General</c:formatCode>
                <c:ptCount val="29"/>
                <c:pt idx="0">
                  <c:v>41937</c:v>
                </c:pt>
                <c:pt idx="1">
                  <c:v>54996</c:v>
                </c:pt>
                <c:pt idx="2">
                  <c:v>49107</c:v>
                </c:pt>
                <c:pt idx="3">
                  <c:v>65108</c:v>
                </c:pt>
                <c:pt idx="4">
                  <c:v>68069</c:v>
                </c:pt>
                <c:pt idx="5">
                  <c:v>45659</c:v>
                </c:pt>
                <c:pt idx="6">
                  <c:v>58044</c:v>
                </c:pt>
                <c:pt idx="7">
                  <c:v>46008</c:v>
                </c:pt>
                <c:pt idx="8">
                  <c:v>87090</c:v>
                </c:pt>
                <c:pt idx="9">
                  <c:v>85169</c:v>
                </c:pt>
                <c:pt idx="10">
                  <c:v>76628</c:v>
                </c:pt>
                <c:pt idx="11">
                  <c:v>65040</c:v>
                </c:pt>
                <c:pt idx="12">
                  <c:v>62161</c:v>
                </c:pt>
                <c:pt idx="13">
                  <c:v>54293</c:v>
                </c:pt>
                <c:pt idx="14">
                  <c:v>48579</c:v>
                </c:pt>
                <c:pt idx="15">
                  <c:v>55436</c:v>
                </c:pt>
                <c:pt idx="16">
                  <c:v>70263</c:v>
                </c:pt>
                <c:pt idx="17">
                  <c:v>57693</c:v>
                </c:pt>
                <c:pt idx="18">
                  <c:v>77784</c:v>
                </c:pt>
                <c:pt idx="19">
                  <c:v>64686</c:v>
                </c:pt>
                <c:pt idx="20">
                  <c:v>63273</c:v>
                </c:pt>
                <c:pt idx="21">
                  <c:v>53027</c:v>
                </c:pt>
                <c:pt idx="22">
                  <c:v>50046</c:v>
                </c:pt>
                <c:pt idx="23">
                  <c:v>54277</c:v>
                </c:pt>
                <c:pt idx="24">
                  <c:v>51682</c:v>
                </c:pt>
                <c:pt idx="25">
                  <c:v>48862</c:v>
                </c:pt>
                <c:pt idx="26">
                  <c:v>47525</c:v>
                </c:pt>
                <c:pt idx="27">
                  <c:v>77278</c:v>
                </c:pt>
                <c:pt idx="28">
                  <c:v>59965</c:v>
                </c:pt>
              </c:numCache>
            </c:numRef>
          </c:yVal>
          <c:smooth val="1"/>
          <c:extLst>
            <c:ext xmlns:c16="http://schemas.microsoft.com/office/drawing/2014/chart" uri="{C3380CC4-5D6E-409C-BE32-E72D297353CC}">
              <c16:uniqueId val="{00000000-EE2A-447D-92E1-32FD6229C0A2}"/>
            </c:ext>
          </c:extLst>
        </c:ser>
        <c:ser>
          <c:idx val="1"/>
          <c:order val="1"/>
          <c:tx>
            <c:strRef>
              <c:f>Sheet3!$C$1</c:f>
              <c:strCache>
                <c:ptCount val="1"/>
                <c:pt idx="0">
                  <c:v>Motupe </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Sheet3!$A$2:$A$30</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xVal>
          <c:yVal>
            <c:numRef>
              <c:f>Sheet3!$C$2:$C$30</c:f>
              <c:numCache>
                <c:formatCode>General</c:formatCode>
                <c:ptCount val="29"/>
                <c:pt idx="0">
                  <c:v>13097</c:v>
                </c:pt>
                <c:pt idx="1">
                  <c:v>17497</c:v>
                </c:pt>
                <c:pt idx="2">
                  <c:v>14636</c:v>
                </c:pt>
                <c:pt idx="3">
                  <c:v>25090</c:v>
                </c:pt>
                <c:pt idx="4">
                  <c:v>22245</c:v>
                </c:pt>
                <c:pt idx="5">
                  <c:v>14482</c:v>
                </c:pt>
                <c:pt idx="6">
                  <c:v>17073</c:v>
                </c:pt>
                <c:pt idx="7">
                  <c:v>13703</c:v>
                </c:pt>
                <c:pt idx="8">
                  <c:v>38673</c:v>
                </c:pt>
                <c:pt idx="9">
                  <c:v>31213</c:v>
                </c:pt>
                <c:pt idx="10">
                  <c:v>24021</c:v>
                </c:pt>
                <c:pt idx="11">
                  <c:v>19744</c:v>
                </c:pt>
                <c:pt idx="12">
                  <c:v>22066</c:v>
                </c:pt>
                <c:pt idx="13">
                  <c:v>16947</c:v>
                </c:pt>
                <c:pt idx="14">
                  <c:v>13600</c:v>
                </c:pt>
                <c:pt idx="15">
                  <c:v>20514</c:v>
                </c:pt>
                <c:pt idx="16">
                  <c:v>24135</c:v>
                </c:pt>
                <c:pt idx="17">
                  <c:v>17101</c:v>
                </c:pt>
                <c:pt idx="18">
                  <c:v>30714</c:v>
                </c:pt>
                <c:pt idx="19">
                  <c:v>23358</c:v>
                </c:pt>
                <c:pt idx="20">
                  <c:v>22230</c:v>
                </c:pt>
                <c:pt idx="21">
                  <c:v>19363</c:v>
                </c:pt>
                <c:pt idx="22">
                  <c:v>17429</c:v>
                </c:pt>
                <c:pt idx="23">
                  <c:v>19192</c:v>
                </c:pt>
                <c:pt idx="24">
                  <c:v>20074</c:v>
                </c:pt>
                <c:pt idx="25">
                  <c:v>18197</c:v>
                </c:pt>
                <c:pt idx="26">
                  <c:v>20923</c:v>
                </c:pt>
                <c:pt idx="27">
                  <c:v>29598</c:v>
                </c:pt>
                <c:pt idx="28">
                  <c:v>20775</c:v>
                </c:pt>
              </c:numCache>
            </c:numRef>
          </c:yVal>
          <c:smooth val="1"/>
          <c:extLst>
            <c:ext xmlns:c16="http://schemas.microsoft.com/office/drawing/2014/chart" uri="{C3380CC4-5D6E-409C-BE32-E72D297353CC}">
              <c16:uniqueId val="{00000001-EE2A-447D-92E1-32FD6229C0A2}"/>
            </c:ext>
          </c:extLst>
        </c:ser>
        <c:ser>
          <c:idx val="2"/>
          <c:order val="2"/>
          <c:tx>
            <c:strRef>
              <c:f>Sheet3!$D$1</c:f>
              <c:strCache>
                <c:ptCount val="1"/>
                <c:pt idx="0">
                  <c:v>Cascajal</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Sheet3!$A$2:$A$30</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xVal>
          <c:yVal>
            <c:numRef>
              <c:f>Sheet3!$D$2:$D$30</c:f>
              <c:numCache>
                <c:formatCode>General</c:formatCode>
                <c:ptCount val="29"/>
                <c:pt idx="0">
                  <c:v>9336</c:v>
                </c:pt>
                <c:pt idx="1">
                  <c:v>10655</c:v>
                </c:pt>
                <c:pt idx="2">
                  <c:v>10810</c:v>
                </c:pt>
                <c:pt idx="3">
                  <c:v>18283</c:v>
                </c:pt>
                <c:pt idx="4">
                  <c:v>13082</c:v>
                </c:pt>
                <c:pt idx="5">
                  <c:v>12929</c:v>
                </c:pt>
                <c:pt idx="6">
                  <c:v>11058</c:v>
                </c:pt>
                <c:pt idx="7">
                  <c:v>10627</c:v>
                </c:pt>
                <c:pt idx="8">
                  <c:v>40293</c:v>
                </c:pt>
                <c:pt idx="9">
                  <c:v>26184</c:v>
                </c:pt>
                <c:pt idx="10">
                  <c:v>16757</c:v>
                </c:pt>
                <c:pt idx="11">
                  <c:v>13453</c:v>
                </c:pt>
                <c:pt idx="12">
                  <c:v>15357</c:v>
                </c:pt>
                <c:pt idx="13">
                  <c:v>11362</c:v>
                </c:pt>
                <c:pt idx="14">
                  <c:v>7935</c:v>
                </c:pt>
                <c:pt idx="15">
                  <c:v>13354</c:v>
                </c:pt>
                <c:pt idx="16">
                  <c:v>18614</c:v>
                </c:pt>
                <c:pt idx="17">
                  <c:v>10678</c:v>
                </c:pt>
                <c:pt idx="18">
                  <c:v>20637</c:v>
                </c:pt>
                <c:pt idx="19">
                  <c:v>16955</c:v>
                </c:pt>
                <c:pt idx="20">
                  <c:v>14547</c:v>
                </c:pt>
                <c:pt idx="21">
                  <c:v>12568</c:v>
                </c:pt>
                <c:pt idx="22">
                  <c:v>11869</c:v>
                </c:pt>
                <c:pt idx="23">
                  <c:v>11881</c:v>
                </c:pt>
                <c:pt idx="24">
                  <c:v>12120</c:v>
                </c:pt>
                <c:pt idx="25">
                  <c:v>12049</c:v>
                </c:pt>
                <c:pt idx="26">
                  <c:v>15752</c:v>
                </c:pt>
                <c:pt idx="27">
                  <c:v>25257</c:v>
                </c:pt>
                <c:pt idx="28">
                  <c:v>12639</c:v>
                </c:pt>
              </c:numCache>
            </c:numRef>
          </c:yVal>
          <c:smooth val="1"/>
          <c:extLst>
            <c:ext xmlns:c16="http://schemas.microsoft.com/office/drawing/2014/chart" uri="{C3380CC4-5D6E-409C-BE32-E72D297353CC}">
              <c16:uniqueId val="{00000002-EE2A-447D-92E1-32FD6229C0A2}"/>
            </c:ext>
          </c:extLst>
        </c:ser>
        <c:dLbls>
          <c:showLegendKey val="0"/>
          <c:showVal val="0"/>
          <c:showCatName val="0"/>
          <c:showSerName val="0"/>
          <c:showPercent val="0"/>
          <c:showBubbleSize val="0"/>
        </c:dLbls>
        <c:axId val="414076072"/>
        <c:axId val="414076400"/>
      </c:scatterChart>
      <c:valAx>
        <c:axId val="414076072"/>
        <c:scaling>
          <c:orientation val="minMax"/>
          <c:min val="199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r>
                  <a:rPr lang="en-US" sz="1600">
                    <a:solidFill>
                      <a:schemeClr val="tx1">
                        <a:lumMod val="75000"/>
                        <a:lumOff val="25000"/>
                      </a:schemeClr>
                    </a:solidFill>
                    <a:latin typeface="Century Gothic" panose="020B0502020202020204" pitchFamily="34" charset="0"/>
                  </a:rPr>
                  <a:t>Year</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crossAx val="414076400"/>
        <c:crosses val="autoZero"/>
        <c:crossBetween val="midCat"/>
      </c:valAx>
      <c:valAx>
        <c:axId val="414076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r>
                  <a:rPr lang="en-US" sz="1600">
                    <a:solidFill>
                      <a:schemeClr val="tx1">
                        <a:lumMod val="75000"/>
                        <a:lumOff val="25000"/>
                      </a:schemeClr>
                    </a:solidFill>
                    <a:latin typeface="Century Gothic" panose="020B0502020202020204" pitchFamily="34" charset="0"/>
                  </a:rPr>
                  <a:t>Precipitation (mm)</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crossAx val="414076072"/>
        <c:crosses val="autoZero"/>
        <c:crossBetween val="midCat"/>
      </c:valAx>
      <c:spPr>
        <a:noFill/>
        <a:ln>
          <a:noFill/>
        </a:ln>
        <a:effectLst/>
      </c:spPr>
    </c:plotArea>
    <c:legend>
      <c:legendPos val="b"/>
      <c:layout>
        <c:manualLayout>
          <c:xMode val="edge"/>
          <c:yMode val="edge"/>
          <c:x val="5.6402463554166782E-2"/>
          <c:y val="0.89209592390694747"/>
          <c:w val="0.88719507289166644"/>
          <c:h val="9.081005899903539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800" b="1" dirty="0">
                <a:solidFill>
                  <a:schemeClr val="tx1">
                    <a:lumMod val="75000"/>
                    <a:lumOff val="25000"/>
                  </a:schemeClr>
                </a:solidFill>
                <a:latin typeface="Century Gothic" panose="020B0502020202020204" pitchFamily="34" charset="0"/>
              </a:rPr>
              <a:t>Maximum Pixel Values of</a:t>
            </a:r>
            <a:r>
              <a:rPr lang="en-US" sz="1800" b="1" baseline="0" dirty="0">
                <a:solidFill>
                  <a:schemeClr val="tx1">
                    <a:lumMod val="75000"/>
                    <a:lumOff val="25000"/>
                  </a:schemeClr>
                </a:solidFill>
                <a:latin typeface="Century Gothic" panose="020B0502020202020204" pitchFamily="34" charset="0"/>
              </a:rPr>
              <a:t> </a:t>
            </a:r>
            <a:r>
              <a:rPr lang="en-US" sz="1800" b="1" dirty="0">
                <a:solidFill>
                  <a:schemeClr val="tx1">
                    <a:lumMod val="75000"/>
                    <a:lumOff val="25000"/>
                  </a:schemeClr>
                </a:solidFill>
                <a:latin typeface="Century Gothic" panose="020B0502020202020204" pitchFamily="34" charset="0"/>
              </a:rPr>
              <a:t>Precipitation in</a:t>
            </a:r>
            <a:r>
              <a:rPr lang="en-US" sz="1800" b="1" baseline="0" dirty="0">
                <a:solidFill>
                  <a:schemeClr val="tx1">
                    <a:lumMod val="75000"/>
                    <a:lumOff val="25000"/>
                  </a:schemeClr>
                </a:solidFill>
                <a:latin typeface="Century Gothic" panose="020B0502020202020204" pitchFamily="34" charset="0"/>
              </a:rPr>
              <a:t> Study Region </a:t>
            </a:r>
          </a:p>
          <a:p>
            <a:pPr>
              <a:defRPr>
                <a:latin typeface="Century Gothic" panose="020B0502020202020204" pitchFamily="34" charset="0"/>
              </a:defRPr>
            </a:pPr>
            <a:r>
              <a:rPr lang="en-US" sz="1800" b="1" baseline="0" dirty="0">
                <a:solidFill>
                  <a:schemeClr val="tx1">
                    <a:lumMod val="75000"/>
                    <a:lumOff val="25000"/>
                  </a:schemeClr>
                </a:solidFill>
                <a:latin typeface="Century Gothic" panose="020B0502020202020204" pitchFamily="34" charset="0"/>
              </a:rPr>
              <a:t>1990 - 2018</a:t>
            </a:r>
            <a:endParaRPr lang="en-US" sz="1800" b="1" dirty="0">
              <a:solidFill>
                <a:schemeClr val="tx1">
                  <a:lumMod val="75000"/>
                  <a:lumOff val="25000"/>
                </a:schemeClr>
              </a:solidFill>
              <a:latin typeface="Century Gothic" panose="020B050202020202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Maximum Precipitation</c:v>
                </c:pt>
              </c:strCache>
            </c:strRef>
          </c:tx>
          <c:spPr>
            <a:ln w="28575"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1"/>
            <c:trendlineLbl>
              <c:layout>
                <c:manualLayout>
                  <c:x val="-4.3904717920923965E-2"/>
                  <c:y val="-0.17129775444736076"/>
                </c:manualLayout>
              </c:layout>
              <c:numFmt formatCode="General"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trendlineLbl>
          </c:trendline>
          <c:cat>
            <c:numRef>
              <c:f>Sheet1!$A$2:$A$30</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Sheet1!$B$2:$B$30</c:f>
              <c:numCache>
                <c:formatCode>General</c:formatCode>
                <c:ptCount val="29"/>
                <c:pt idx="0">
                  <c:v>1998.62</c:v>
                </c:pt>
                <c:pt idx="1">
                  <c:v>2220.27</c:v>
                </c:pt>
                <c:pt idx="2">
                  <c:v>1716.3</c:v>
                </c:pt>
                <c:pt idx="3">
                  <c:v>2536.29</c:v>
                </c:pt>
                <c:pt idx="4">
                  <c:v>2646.05</c:v>
                </c:pt>
                <c:pt idx="5">
                  <c:v>2049.85</c:v>
                </c:pt>
                <c:pt idx="6">
                  <c:v>2232.4499999999998</c:v>
                </c:pt>
                <c:pt idx="7">
                  <c:v>2216.02</c:v>
                </c:pt>
                <c:pt idx="8">
                  <c:v>3592.25</c:v>
                </c:pt>
                <c:pt idx="9">
                  <c:v>3069</c:v>
                </c:pt>
                <c:pt idx="10">
                  <c:v>2796.88</c:v>
                </c:pt>
                <c:pt idx="11">
                  <c:v>2076.4299999999998</c:v>
                </c:pt>
                <c:pt idx="12">
                  <c:v>2481.7800000000002</c:v>
                </c:pt>
                <c:pt idx="13">
                  <c:v>2322.2800000000002</c:v>
                </c:pt>
                <c:pt idx="14">
                  <c:v>2041.42</c:v>
                </c:pt>
                <c:pt idx="15">
                  <c:v>2751.73</c:v>
                </c:pt>
                <c:pt idx="16">
                  <c:v>2476.0100000000002</c:v>
                </c:pt>
                <c:pt idx="17">
                  <c:v>2455.58</c:v>
                </c:pt>
                <c:pt idx="18">
                  <c:v>2940.61</c:v>
                </c:pt>
                <c:pt idx="19">
                  <c:v>2507.54</c:v>
                </c:pt>
                <c:pt idx="20">
                  <c:v>2324.4299999999998</c:v>
                </c:pt>
                <c:pt idx="21">
                  <c:v>2261.84</c:v>
                </c:pt>
                <c:pt idx="22">
                  <c:v>2058.89</c:v>
                </c:pt>
                <c:pt idx="23">
                  <c:v>2170.0100000000002</c:v>
                </c:pt>
                <c:pt idx="24">
                  <c:v>2323.58</c:v>
                </c:pt>
                <c:pt idx="25">
                  <c:v>1892.42</c:v>
                </c:pt>
                <c:pt idx="26">
                  <c:v>2014.41</c:v>
                </c:pt>
                <c:pt idx="27">
                  <c:v>2904.53</c:v>
                </c:pt>
                <c:pt idx="28">
                  <c:v>1886.66</c:v>
                </c:pt>
              </c:numCache>
            </c:numRef>
          </c:val>
          <c:smooth val="0"/>
          <c:extLst>
            <c:ext xmlns:c16="http://schemas.microsoft.com/office/drawing/2014/chart" uri="{C3380CC4-5D6E-409C-BE32-E72D297353CC}">
              <c16:uniqueId val="{00000001-7D5C-4CED-8B35-F39684EBBC64}"/>
            </c:ext>
          </c:extLst>
        </c:ser>
        <c:dLbls>
          <c:showLegendKey val="0"/>
          <c:showVal val="0"/>
          <c:showCatName val="0"/>
          <c:showSerName val="0"/>
          <c:showPercent val="0"/>
          <c:showBubbleSize val="0"/>
        </c:dLbls>
        <c:smooth val="0"/>
        <c:axId val="1534142111"/>
        <c:axId val="1527324607"/>
      </c:lineChart>
      <c:catAx>
        <c:axId val="1534142111"/>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r>
                  <a:rPr lang="en-US" sz="1600">
                    <a:solidFill>
                      <a:schemeClr val="tx1">
                        <a:lumMod val="75000"/>
                        <a:lumOff val="25000"/>
                      </a:schemeClr>
                    </a:solidFill>
                    <a:latin typeface="Century Gothic" panose="020B0502020202020204" pitchFamily="34" charset="0"/>
                  </a:rPr>
                  <a:t>Year</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crossAx val="1527324607"/>
        <c:crosses val="autoZero"/>
        <c:auto val="1"/>
        <c:lblAlgn val="ctr"/>
        <c:lblOffset val="100"/>
        <c:noMultiLvlLbl val="0"/>
      </c:catAx>
      <c:valAx>
        <c:axId val="1527324607"/>
        <c:scaling>
          <c:orientation val="minMax"/>
          <c:min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r>
                  <a:rPr lang="en-US" sz="1600" dirty="0">
                    <a:solidFill>
                      <a:schemeClr val="tx1">
                        <a:lumMod val="75000"/>
                        <a:lumOff val="25000"/>
                      </a:schemeClr>
                    </a:solidFill>
                    <a:latin typeface="Century Gothic" panose="020B0502020202020204" pitchFamily="34" charset="0"/>
                  </a:rPr>
                  <a:t>Precipitation</a:t>
                </a:r>
                <a:r>
                  <a:rPr lang="en-US" sz="1600" baseline="0" dirty="0">
                    <a:solidFill>
                      <a:schemeClr val="tx1">
                        <a:lumMod val="75000"/>
                        <a:lumOff val="25000"/>
                      </a:schemeClr>
                    </a:solidFill>
                    <a:latin typeface="Century Gothic" panose="020B0502020202020204" pitchFamily="34" charset="0"/>
                  </a:rPr>
                  <a:t> (mm)</a:t>
                </a:r>
                <a:endParaRPr lang="en-US" sz="1600" dirty="0">
                  <a:solidFill>
                    <a:schemeClr val="tx1">
                      <a:lumMod val="75000"/>
                      <a:lumOff val="25000"/>
                    </a:schemeClr>
                  </a:solidFill>
                  <a:latin typeface="Century Gothic" panose="020B0502020202020204" pitchFamily="34" charset="0"/>
                </a:endParaRPr>
              </a:p>
            </c:rich>
          </c:tx>
          <c:layout>
            <c:manualLayout>
              <c:xMode val="edge"/>
              <c:yMode val="edge"/>
              <c:x val="1.5133530024694562E-2"/>
              <c:y val="0.27830091751351593"/>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crossAx val="153414211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75000"/>
                    <a:lumOff val="25000"/>
                  </a:schemeClr>
                </a:solidFill>
                <a:latin typeface="Century Gothic" panose="020B0502020202020204" pitchFamily="34" charset="0"/>
                <a:ea typeface="+mn-ea"/>
                <a:cs typeface="+mn-cs"/>
              </a:defRPr>
            </a:pPr>
            <a:r>
              <a:rPr lang="en-US" sz="1800" b="1" dirty="0">
                <a:solidFill>
                  <a:schemeClr val="tx1">
                    <a:lumMod val="75000"/>
                    <a:lumOff val="25000"/>
                  </a:schemeClr>
                </a:solidFill>
              </a:rPr>
              <a:t>Evapotranspiration Levels in Protected Areas</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75000"/>
                  <a:lumOff val="25000"/>
                </a:schemeClr>
              </a:solidFill>
              <a:latin typeface="Century Gothic" panose="020B0502020202020204" pitchFamily="34" charset="0"/>
              <a:ea typeface="+mn-ea"/>
              <a:cs typeface="+mn-cs"/>
            </a:defRPr>
          </a:pPr>
          <a:endParaRPr lang="en-US"/>
        </a:p>
      </c:txPr>
    </c:title>
    <c:autoTitleDeleted val="0"/>
    <c:plotArea>
      <c:layout/>
      <c:scatterChart>
        <c:scatterStyle val="smoothMarker"/>
        <c:varyColors val="0"/>
        <c:ser>
          <c:idx val="0"/>
          <c:order val="0"/>
          <c:tx>
            <c:v>Huacrupe</c:v>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ET_Point_Analysis_TableToExcel!$E$1:$W$1</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xVal>
          <c:yVal>
            <c:numRef>
              <c:f>ET_Point_Analysis_TableToExcel!$E$2:$W$2</c:f>
              <c:numCache>
                <c:formatCode>General</c:formatCode>
                <c:ptCount val="19"/>
                <c:pt idx="0">
                  <c:v>1.692619553068653E-4</c:v>
                </c:pt>
                <c:pt idx="1">
                  <c:v>1.710073265712708E-4</c:v>
                </c:pt>
                <c:pt idx="2">
                  <c:v>1.7169245984405279E-4</c:v>
                </c:pt>
                <c:pt idx="3">
                  <c:v>1.4487469161394981E-4</c:v>
                </c:pt>
                <c:pt idx="4">
                  <c:v>1.7100032710004601E-4</c:v>
                </c:pt>
                <c:pt idx="5">
                  <c:v>2.052294003078714E-4</c:v>
                </c:pt>
                <c:pt idx="6">
                  <c:v>1.8212529539596289E-4</c:v>
                </c:pt>
                <c:pt idx="7">
                  <c:v>2.1503199241124091E-4</c:v>
                </c:pt>
                <c:pt idx="8">
                  <c:v>1.779213052941486E-4</c:v>
                </c:pt>
                <c:pt idx="9">
                  <c:v>1.4956365339457989E-4</c:v>
                </c:pt>
                <c:pt idx="10">
                  <c:v>2.2813738905824721E-4</c:v>
                </c:pt>
                <c:pt idx="11">
                  <c:v>2.3614578822162E-4</c:v>
                </c:pt>
                <c:pt idx="12">
                  <c:v>1.9307050388306379E-4</c:v>
                </c:pt>
                <c:pt idx="13">
                  <c:v>1.8267786072101441E-4</c:v>
                </c:pt>
                <c:pt idx="14">
                  <c:v>2.1925535111222419E-4</c:v>
                </c:pt>
                <c:pt idx="15">
                  <c:v>1.8953185644932091E-4</c:v>
                </c:pt>
                <c:pt idx="16">
                  <c:v>2.4978353758342559E-4</c:v>
                </c:pt>
                <c:pt idx="17">
                  <c:v>2.3354512813966721E-4</c:v>
                </c:pt>
                <c:pt idx="18">
                  <c:v>2.178665017709136E-4</c:v>
                </c:pt>
              </c:numCache>
            </c:numRef>
          </c:yVal>
          <c:smooth val="1"/>
          <c:extLst>
            <c:ext xmlns:c16="http://schemas.microsoft.com/office/drawing/2014/chart" uri="{C3380CC4-5D6E-409C-BE32-E72D297353CC}">
              <c16:uniqueId val="{00000001-5963-473F-92C9-CB0CC40F5EB0}"/>
            </c:ext>
          </c:extLst>
        </c:ser>
        <c:ser>
          <c:idx val="1"/>
          <c:order val="1"/>
          <c:tx>
            <c:v>Bosque de Pomac</c:v>
          </c:tx>
          <c:spPr>
            <a:ln w="19050" cap="rnd">
              <a:solidFill>
                <a:schemeClr val="accent2"/>
              </a:solid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0"/>
            <c:dispEq val="0"/>
          </c:trendline>
          <c:xVal>
            <c:numRef>
              <c:f>ET_Point_Analysis_TableToExcel!$E$1:$W$1</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xVal>
          <c:yVal>
            <c:numRef>
              <c:f>ET_Point_Analysis_TableToExcel!$E$3:$W$3</c:f>
              <c:numCache>
                <c:formatCode>General</c:formatCode>
                <c:ptCount val="19"/>
                <c:pt idx="0">
                  <c:v>1.3541831867769361E-4</c:v>
                </c:pt>
                <c:pt idx="1">
                  <c:v>1.3420105096884069E-4</c:v>
                </c:pt>
                <c:pt idx="2">
                  <c:v>1.2792280176654461E-4</c:v>
                </c:pt>
                <c:pt idx="3">
                  <c:v>1.105012852349319E-4</c:v>
                </c:pt>
                <c:pt idx="4">
                  <c:v>1.246418833034113E-4</c:v>
                </c:pt>
                <c:pt idx="5">
                  <c:v>1.5078551950864491E-4</c:v>
                </c:pt>
                <c:pt idx="6">
                  <c:v>1.292350789299235E-4</c:v>
                </c:pt>
                <c:pt idx="7">
                  <c:v>1.630507467780262E-4</c:v>
                </c:pt>
                <c:pt idx="8">
                  <c:v>1.368017838103697E-4</c:v>
                </c:pt>
                <c:pt idx="9">
                  <c:v>1.1279410682618619E-4</c:v>
                </c:pt>
                <c:pt idx="10">
                  <c:v>1.2814400542993101E-4</c:v>
                </c:pt>
                <c:pt idx="11">
                  <c:v>1.48939696373418E-4</c:v>
                </c:pt>
                <c:pt idx="12">
                  <c:v>1.1530487245181579E-4</c:v>
                </c:pt>
                <c:pt idx="13">
                  <c:v>1.144408743130043E-4</c:v>
                </c:pt>
                <c:pt idx="14">
                  <c:v>1.5041339793242509E-4</c:v>
                </c:pt>
                <c:pt idx="15">
                  <c:v>1.275751710636541E-4</c:v>
                </c:pt>
                <c:pt idx="16">
                  <c:v>1.7499735986348239E-4</c:v>
                </c:pt>
                <c:pt idx="17">
                  <c:v>1.5102409815881401E-4</c:v>
                </c:pt>
                <c:pt idx="18">
                  <c:v>1.3471386046148839E-4</c:v>
                </c:pt>
              </c:numCache>
            </c:numRef>
          </c:yVal>
          <c:smooth val="1"/>
          <c:extLst>
            <c:ext xmlns:c16="http://schemas.microsoft.com/office/drawing/2014/chart" uri="{C3380CC4-5D6E-409C-BE32-E72D297353CC}">
              <c16:uniqueId val="{00000003-5963-473F-92C9-CB0CC40F5EB0}"/>
            </c:ext>
          </c:extLst>
        </c:ser>
        <c:ser>
          <c:idx val="2"/>
          <c:order val="2"/>
          <c:tx>
            <c:v>Laquipampa</c:v>
          </c:tx>
          <c:spPr>
            <a:ln w="19050" cap="rnd">
              <a:solidFill>
                <a:schemeClr val="accent3"/>
              </a:solidFill>
              <a:round/>
            </a:ln>
            <a:effectLst/>
          </c:spPr>
          <c:marker>
            <c:symbol val="circle"/>
            <c:size val="5"/>
            <c:spPr>
              <a:solidFill>
                <a:schemeClr val="accent3"/>
              </a:solidFill>
              <a:ln w="9525">
                <a:solidFill>
                  <a:schemeClr val="accent3"/>
                </a:solidFill>
              </a:ln>
              <a:effectLst/>
            </c:spPr>
          </c:marker>
          <c:trendline>
            <c:spPr>
              <a:ln w="19050" cap="rnd">
                <a:solidFill>
                  <a:schemeClr val="accent3"/>
                </a:solidFill>
                <a:prstDash val="sysDot"/>
              </a:ln>
              <a:effectLst/>
            </c:spPr>
            <c:trendlineType val="linear"/>
            <c:dispRSqr val="0"/>
            <c:dispEq val="0"/>
          </c:trendline>
          <c:xVal>
            <c:numRef>
              <c:f>ET_Point_Analysis_TableToExcel!$E$1:$W$1</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xVal>
          <c:yVal>
            <c:numRef>
              <c:f>ET_Point_Analysis_TableToExcel!$E$4:$W$4</c:f>
              <c:numCache>
                <c:formatCode>General</c:formatCode>
                <c:ptCount val="19"/>
                <c:pt idx="0">
                  <c:v>2.0597888214979321E-4</c:v>
                </c:pt>
                <c:pt idx="1">
                  <c:v>2.0425299589987839E-4</c:v>
                </c:pt>
                <c:pt idx="2">
                  <c:v>1.8393826030660421E-4</c:v>
                </c:pt>
                <c:pt idx="3">
                  <c:v>1.55892557813786E-4</c:v>
                </c:pt>
                <c:pt idx="4">
                  <c:v>1.874932640930638E-4</c:v>
                </c:pt>
                <c:pt idx="5">
                  <c:v>2.119884156854823E-4</c:v>
                </c:pt>
                <c:pt idx="6">
                  <c:v>1.865714002633467E-4</c:v>
                </c:pt>
                <c:pt idx="7">
                  <c:v>2.1453532099258149E-4</c:v>
                </c:pt>
                <c:pt idx="8">
                  <c:v>1.954770996235311E-4</c:v>
                </c:pt>
                <c:pt idx="9">
                  <c:v>1.553999609313905E-4</c:v>
                </c:pt>
                <c:pt idx="10">
                  <c:v>1.5480574802495539E-4</c:v>
                </c:pt>
                <c:pt idx="11">
                  <c:v>1.803911873139441E-4</c:v>
                </c:pt>
                <c:pt idx="12">
                  <c:v>1.3668750762008131E-4</c:v>
                </c:pt>
                <c:pt idx="13">
                  <c:v>1.2974067067261791E-4</c:v>
                </c:pt>
                <c:pt idx="14">
                  <c:v>1.6092453734017911E-4</c:v>
                </c:pt>
                <c:pt idx="15">
                  <c:v>1.338951842626557E-4</c:v>
                </c:pt>
                <c:pt idx="16">
                  <c:v>1.8149512470699849E-4</c:v>
                </c:pt>
                <c:pt idx="17">
                  <c:v>1.6568275168538091E-4</c:v>
                </c:pt>
                <c:pt idx="18">
                  <c:v>1.4248951629269871E-4</c:v>
                </c:pt>
              </c:numCache>
            </c:numRef>
          </c:yVal>
          <c:smooth val="1"/>
          <c:extLst>
            <c:ext xmlns:c16="http://schemas.microsoft.com/office/drawing/2014/chart" uri="{C3380CC4-5D6E-409C-BE32-E72D297353CC}">
              <c16:uniqueId val="{00000005-5963-473F-92C9-CB0CC40F5EB0}"/>
            </c:ext>
          </c:extLst>
        </c:ser>
        <c:dLbls>
          <c:showLegendKey val="0"/>
          <c:showVal val="0"/>
          <c:showCatName val="0"/>
          <c:showSerName val="0"/>
          <c:showPercent val="0"/>
          <c:showBubbleSize val="0"/>
        </c:dLbls>
        <c:axId val="520494920"/>
        <c:axId val="520496232"/>
      </c:scatterChart>
      <c:valAx>
        <c:axId val="5204949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r>
                  <a:rPr lang="en-US" sz="1600"/>
                  <a:t>Year</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crossAx val="520496232"/>
        <c:crosses val="autoZero"/>
        <c:crossBetween val="midCat"/>
      </c:valAx>
      <c:valAx>
        <c:axId val="520496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r>
                  <a:rPr lang="en-US" sz="1600">
                    <a:solidFill>
                      <a:schemeClr val="tx1">
                        <a:lumMod val="75000"/>
                        <a:lumOff val="25000"/>
                      </a:schemeClr>
                    </a:solidFill>
                  </a:rPr>
                  <a:t>Water Loss (mm)</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crossAx val="520494920"/>
        <c:crosses val="autoZero"/>
        <c:crossBetween val="midCat"/>
      </c:valAx>
      <c:spPr>
        <a:noFill/>
        <a:ln>
          <a:noFill/>
        </a:ln>
        <a:effectLst/>
      </c:spPr>
    </c:plotArea>
    <c:legend>
      <c:legendPos val="b"/>
      <c:layout>
        <c:manualLayout>
          <c:xMode val="edge"/>
          <c:yMode val="edge"/>
          <c:x val="7.563867982249968E-2"/>
          <c:y val="0.76762375482043688"/>
          <c:w val="0.91754643055738749"/>
          <c:h val="0.2254061185218560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75000"/>
                    <a:lumOff val="25000"/>
                  </a:schemeClr>
                </a:solidFill>
                <a:latin typeface="Century Gothic" panose="020B0502020202020204" pitchFamily="34" charset="0"/>
                <a:ea typeface="+mn-ea"/>
                <a:cs typeface="+mn-cs"/>
              </a:defRPr>
            </a:pPr>
            <a:r>
              <a:rPr lang="en-US" sz="1800" b="1" dirty="0">
                <a:solidFill>
                  <a:schemeClr val="tx1">
                    <a:lumMod val="75000"/>
                    <a:lumOff val="25000"/>
                  </a:schemeClr>
                </a:solidFill>
                <a:latin typeface="Century Gothic" panose="020B0502020202020204" pitchFamily="34" charset="0"/>
              </a:rPr>
              <a:t>Soil Moisture</a:t>
            </a:r>
            <a:r>
              <a:rPr lang="en-US" sz="1800" b="1" baseline="0" dirty="0">
                <a:solidFill>
                  <a:schemeClr val="tx1">
                    <a:lumMod val="75000"/>
                    <a:lumOff val="25000"/>
                  </a:schemeClr>
                </a:solidFill>
                <a:latin typeface="Century Gothic" panose="020B0502020202020204" pitchFamily="34" charset="0"/>
              </a:rPr>
              <a:t> at Different Depths for Protected Areas </a:t>
            </a:r>
            <a:endParaRPr lang="en-US" sz="1800" b="1" dirty="0">
              <a:solidFill>
                <a:schemeClr val="tx1">
                  <a:lumMod val="75000"/>
                  <a:lumOff val="25000"/>
                </a:schemeClr>
              </a:solidFill>
              <a:latin typeface="Century Gothic" panose="020B0502020202020204" pitchFamily="34" charset="0"/>
            </a:endParaRP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75000"/>
                  <a:lumOff val="25000"/>
                </a:schemeClr>
              </a:solidFill>
              <a:latin typeface="Century Gothic" panose="020B0502020202020204" pitchFamily="34" charset="0"/>
              <a:ea typeface="+mn-ea"/>
              <a:cs typeface="+mn-cs"/>
            </a:defRPr>
          </a:pPr>
          <a:endParaRPr lang="en-US"/>
        </a:p>
      </c:txPr>
    </c:title>
    <c:autoTitleDeleted val="0"/>
    <c:plotArea>
      <c:layout/>
      <c:scatterChart>
        <c:scatterStyle val="smoothMarker"/>
        <c:varyColors val="0"/>
        <c:ser>
          <c:idx val="3"/>
          <c:order val="3"/>
          <c:tx>
            <c:strRef>
              <c:f>Analysis!$B$25</c:f>
              <c:strCache>
                <c:ptCount val="1"/>
                <c:pt idx="0">
                  <c:v>Huacrupe</c:v>
                </c:pt>
              </c:strCache>
            </c:strRef>
          </c:tx>
          <c:spPr>
            <a:ln w="19050" cap="rnd">
              <a:solidFill>
                <a:srgbClr val="0070C0"/>
              </a:solidFill>
              <a:round/>
            </a:ln>
            <a:effectLst/>
          </c:spPr>
          <c:marker>
            <c:symbol val="circle"/>
            <c:size val="5"/>
            <c:spPr>
              <a:solidFill>
                <a:srgbClr val="0070C0"/>
              </a:solidFill>
              <a:ln w="9525">
                <a:solidFill>
                  <a:srgbClr val="0070C0"/>
                </a:solidFill>
              </a:ln>
              <a:effectLst/>
            </c:spPr>
          </c:marker>
          <c:xVal>
            <c:numRef>
              <c:f>Analysis!$C$21:$U$21</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xVal>
          <c:yVal>
            <c:numRef>
              <c:f>Analysis!$C$25:$U$25</c:f>
              <c:numCache>
                <c:formatCode>General</c:formatCode>
                <c:ptCount val="19"/>
                <c:pt idx="0">
                  <c:v>116.9132537841797</c:v>
                </c:pt>
                <c:pt idx="1">
                  <c:v>115.2885208129883</c:v>
                </c:pt>
                <c:pt idx="2">
                  <c:v>103.7352676391602</c:v>
                </c:pt>
                <c:pt idx="3">
                  <c:v>79.266891479492188</c:v>
                </c:pt>
                <c:pt idx="4">
                  <c:v>87.311477661132813</c:v>
                </c:pt>
                <c:pt idx="5">
                  <c:v>97.297744750976563</c:v>
                </c:pt>
                <c:pt idx="6">
                  <c:v>92.090278625488281</c:v>
                </c:pt>
                <c:pt idx="7">
                  <c:v>106.32863616943359</c:v>
                </c:pt>
                <c:pt idx="8">
                  <c:v>99.601287841796875</c:v>
                </c:pt>
                <c:pt idx="9">
                  <c:v>85.894737243652344</c:v>
                </c:pt>
                <c:pt idx="10">
                  <c:v>100.1272277832031</c:v>
                </c:pt>
                <c:pt idx="11">
                  <c:v>111.0227813720703</c:v>
                </c:pt>
                <c:pt idx="12">
                  <c:v>111.85772705078119</c:v>
                </c:pt>
                <c:pt idx="13">
                  <c:v>108.3695449829102</c:v>
                </c:pt>
                <c:pt idx="14">
                  <c:v>117.06011962890619</c:v>
                </c:pt>
                <c:pt idx="15">
                  <c:v>114.44675445556641</c:v>
                </c:pt>
                <c:pt idx="16">
                  <c:v>128.69596862792969</c:v>
                </c:pt>
                <c:pt idx="17">
                  <c:v>128.0701599121094</c:v>
                </c:pt>
                <c:pt idx="18">
                  <c:v>120.2207107543945</c:v>
                </c:pt>
              </c:numCache>
            </c:numRef>
          </c:yVal>
          <c:smooth val="1"/>
          <c:extLst>
            <c:ext xmlns:c16="http://schemas.microsoft.com/office/drawing/2014/chart" uri="{C3380CC4-5D6E-409C-BE32-E72D297353CC}">
              <c16:uniqueId val="{00000000-05A9-42BB-8FE9-27CB803FAE84}"/>
            </c:ext>
          </c:extLst>
        </c:ser>
        <c:dLbls>
          <c:showLegendKey val="0"/>
          <c:showVal val="0"/>
          <c:showCatName val="0"/>
          <c:showSerName val="0"/>
          <c:showPercent val="0"/>
          <c:showBubbleSize val="0"/>
        </c:dLbls>
        <c:axId val="333562624"/>
        <c:axId val="420810096"/>
      </c:scatterChart>
      <c:scatterChart>
        <c:scatterStyle val="smoothMarker"/>
        <c:varyColors val="0"/>
        <c:ser>
          <c:idx val="0"/>
          <c:order val="0"/>
          <c:tx>
            <c:strRef>
              <c:f>Analysis!$B$22</c:f>
              <c:strCache>
                <c:ptCount val="1"/>
                <c:pt idx="0">
                  <c:v>Huacrupe</c:v>
                </c:pt>
              </c:strCache>
            </c:strRef>
          </c:tx>
          <c:spPr>
            <a:ln w="19050" cap="rnd">
              <a:solidFill>
                <a:schemeClr val="tx2"/>
              </a:solidFill>
              <a:round/>
            </a:ln>
            <a:effectLst/>
          </c:spPr>
          <c:marker>
            <c:symbol val="circle"/>
            <c:size val="5"/>
            <c:spPr>
              <a:solidFill>
                <a:schemeClr val="accent1"/>
              </a:solidFill>
              <a:ln w="9525">
                <a:solidFill>
                  <a:schemeClr val="accent1"/>
                </a:solidFill>
              </a:ln>
              <a:effectLst/>
            </c:spPr>
          </c:marker>
          <c:xVal>
            <c:numRef>
              <c:f>Analysis!$C$21:$U$21</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xVal>
          <c:yVal>
            <c:numRef>
              <c:f>Analysis!$C$22:$U$22</c:f>
              <c:numCache>
                <c:formatCode>General</c:formatCode>
                <c:ptCount val="19"/>
                <c:pt idx="0">
                  <c:v>58.865139007568359</c:v>
                </c:pt>
                <c:pt idx="1">
                  <c:v>58.453838348388672</c:v>
                </c:pt>
                <c:pt idx="2">
                  <c:v>52.822059631347663</c:v>
                </c:pt>
                <c:pt idx="3">
                  <c:v>47.6265869140625</c:v>
                </c:pt>
                <c:pt idx="4">
                  <c:v>52.901840209960938</c:v>
                </c:pt>
                <c:pt idx="5">
                  <c:v>54.995548248291023</c:v>
                </c:pt>
                <c:pt idx="6">
                  <c:v>52.050197601318359</c:v>
                </c:pt>
                <c:pt idx="7">
                  <c:v>57.3824462890625</c:v>
                </c:pt>
                <c:pt idx="8">
                  <c:v>53.324821472167969</c:v>
                </c:pt>
                <c:pt idx="9">
                  <c:v>49.853267669677727</c:v>
                </c:pt>
                <c:pt idx="10">
                  <c:v>56.390331268310547</c:v>
                </c:pt>
                <c:pt idx="11">
                  <c:v>59.498317718505859</c:v>
                </c:pt>
                <c:pt idx="12">
                  <c:v>58.419364929199219</c:v>
                </c:pt>
                <c:pt idx="13">
                  <c:v>56.768943786621087</c:v>
                </c:pt>
                <c:pt idx="14">
                  <c:v>60.649242401123047</c:v>
                </c:pt>
                <c:pt idx="15">
                  <c:v>57.814384460449219</c:v>
                </c:pt>
                <c:pt idx="16">
                  <c:v>64.97943115234375</c:v>
                </c:pt>
                <c:pt idx="17">
                  <c:v>63.978080749511719</c:v>
                </c:pt>
                <c:pt idx="18">
                  <c:v>61.059646606445313</c:v>
                </c:pt>
              </c:numCache>
            </c:numRef>
          </c:yVal>
          <c:smooth val="1"/>
          <c:extLst>
            <c:ext xmlns:c16="http://schemas.microsoft.com/office/drawing/2014/chart" uri="{C3380CC4-5D6E-409C-BE32-E72D297353CC}">
              <c16:uniqueId val="{00000001-05A9-42BB-8FE9-27CB803FAE84}"/>
            </c:ext>
          </c:extLst>
        </c:ser>
        <c:ser>
          <c:idx val="1"/>
          <c:order val="1"/>
          <c:tx>
            <c:strRef>
              <c:f>Analysis!$B$23</c:f>
              <c:strCache>
                <c:ptCount val="1"/>
                <c:pt idx="0">
                  <c:v>Bosque de Pomac</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Analysis!$C$21:$U$21</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xVal>
          <c:yVal>
            <c:numRef>
              <c:f>Analysis!$C$23:$U$23</c:f>
              <c:numCache>
                <c:formatCode>General</c:formatCode>
                <c:ptCount val="19"/>
                <c:pt idx="0">
                  <c:v>62.991294860839837</c:v>
                </c:pt>
                <c:pt idx="1">
                  <c:v>63.078521728515618</c:v>
                </c:pt>
                <c:pt idx="2">
                  <c:v>58.833621978759773</c:v>
                </c:pt>
                <c:pt idx="3">
                  <c:v>54.444652557373047</c:v>
                </c:pt>
                <c:pt idx="4">
                  <c:v>58.322940826416023</c:v>
                </c:pt>
                <c:pt idx="5">
                  <c:v>59.827007293701172</c:v>
                </c:pt>
                <c:pt idx="6">
                  <c:v>57.055744171142578</c:v>
                </c:pt>
                <c:pt idx="7">
                  <c:v>60.806781768798828</c:v>
                </c:pt>
                <c:pt idx="8">
                  <c:v>57.224674224853523</c:v>
                </c:pt>
                <c:pt idx="9">
                  <c:v>54.863349914550781</c:v>
                </c:pt>
                <c:pt idx="10">
                  <c:v>55.610633850097663</c:v>
                </c:pt>
                <c:pt idx="11">
                  <c:v>59.528766632080078</c:v>
                </c:pt>
                <c:pt idx="12">
                  <c:v>59.420703887939453</c:v>
                </c:pt>
                <c:pt idx="13">
                  <c:v>57.970283508300781</c:v>
                </c:pt>
                <c:pt idx="14">
                  <c:v>62.156024932861328</c:v>
                </c:pt>
                <c:pt idx="15">
                  <c:v>58.780784606933587</c:v>
                </c:pt>
                <c:pt idx="16">
                  <c:v>64.879348754882813</c:v>
                </c:pt>
                <c:pt idx="17">
                  <c:v>62.878383636474609</c:v>
                </c:pt>
                <c:pt idx="18">
                  <c:v>60.737541198730469</c:v>
                </c:pt>
              </c:numCache>
            </c:numRef>
          </c:yVal>
          <c:smooth val="1"/>
          <c:extLst>
            <c:ext xmlns:c16="http://schemas.microsoft.com/office/drawing/2014/chart" uri="{C3380CC4-5D6E-409C-BE32-E72D297353CC}">
              <c16:uniqueId val="{00000002-05A9-42BB-8FE9-27CB803FAE84}"/>
            </c:ext>
          </c:extLst>
        </c:ser>
        <c:ser>
          <c:idx val="2"/>
          <c:order val="2"/>
          <c:tx>
            <c:strRef>
              <c:f>Analysis!$B$24</c:f>
              <c:strCache>
                <c:ptCount val="1"/>
                <c:pt idx="0">
                  <c:v>Laquipampa</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Analysis!$C$21:$U$21</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xVal>
          <c:yVal>
            <c:numRef>
              <c:f>Analysis!$C$24:$U$24</c:f>
              <c:numCache>
                <c:formatCode>General</c:formatCode>
                <c:ptCount val="19"/>
                <c:pt idx="0">
                  <c:v>62.534294128417969</c:v>
                </c:pt>
                <c:pt idx="1">
                  <c:v>60.924110412597663</c:v>
                </c:pt>
                <c:pt idx="2">
                  <c:v>54.54986572265625</c:v>
                </c:pt>
                <c:pt idx="3">
                  <c:v>50.342819213867188</c:v>
                </c:pt>
                <c:pt idx="4">
                  <c:v>55.955829620361328</c:v>
                </c:pt>
                <c:pt idx="5">
                  <c:v>57.222896575927727</c:v>
                </c:pt>
                <c:pt idx="6">
                  <c:v>53.965103149414063</c:v>
                </c:pt>
                <c:pt idx="7">
                  <c:v>62.405452728271477</c:v>
                </c:pt>
                <c:pt idx="8">
                  <c:v>57.752880096435547</c:v>
                </c:pt>
                <c:pt idx="9">
                  <c:v>51.595970153808587</c:v>
                </c:pt>
                <c:pt idx="10">
                  <c:v>47.986045837402337</c:v>
                </c:pt>
                <c:pt idx="11">
                  <c:v>52.148101806640618</c:v>
                </c:pt>
                <c:pt idx="12">
                  <c:v>48.734771728515618</c:v>
                </c:pt>
                <c:pt idx="13">
                  <c:v>46.545623779296882</c:v>
                </c:pt>
                <c:pt idx="14">
                  <c:v>54.500740051269531</c:v>
                </c:pt>
                <c:pt idx="15">
                  <c:v>48.130428314208977</c:v>
                </c:pt>
                <c:pt idx="16">
                  <c:v>59.265670776367188</c:v>
                </c:pt>
                <c:pt idx="17">
                  <c:v>55.620510101318359</c:v>
                </c:pt>
                <c:pt idx="18">
                  <c:v>52.719352722167969</c:v>
                </c:pt>
              </c:numCache>
            </c:numRef>
          </c:yVal>
          <c:smooth val="1"/>
          <c:extLst>
            <c:ext xmlns:c16="http://schemas.microsoft.com/office/drawing/2014/chart" uri="{C3380CC4-5D6E-409C-BE32-E72D297353CC}">
              <c16:uniqueId val="{00000003-05A9-42BB-8FE9-27CB803FAE84}"/>
            </c:ext>
          </c:extLst>
        </c:ser>
        <c:ser>
          <c:idx val="4"/>
          <c:order val="4"/>
          <c:tx>
            <c:strRef>
              <c:f>Analysis!$B$26</c:f>
              <c:strCache>
                <c:ptCount val="1"/>
                <c:pt idx="0">
                  <c:v>Bosque de Pomac</c:v>
                </c:pt>
              </c:strCache>
            </c:strRef>
          </c:tx>
          <c:spPr>
            <a:ln w="19050" cap="rnd">
              <a:solidFill>
                <a:srgbClr val="C00000"/>
              </a:solidFill>
              <a:round/>
            </a:ln>
            <a:effectLst/>
          </c:spPr>
          <c:marker>
            <c:symbol val="circle"/>
            <c:size val="5"/>
            <c:spPr>
              <a:solidFill>
                <a:srgbClr val="C00000"/>
              </a:solidFill>
              <a:ln w="9525">
                <a:solidFill>
                  <a:srgbClr val="C00000"/>
                </a:solidFill>
              </a:ln>
              <a:effectLst/>
            </c:spPr>
          </c:marker>
          <c:xVal>
            <c:numRef>
              <c:f>Analysis!$C$21:$U$21</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xVal>
          <c:yVal>
            <c:numRef>
              <c:f>Analysis!$C$26:$U$26</c:f>
              <c:numCache>
                <c:formatCode>General</c:formatCode>
                <c:ptCount val="19"/>
                <c:pt idx="0">
                  <c:v>127.9964981079102</c:v>
                </c:pt>
                <c:pt idx="1">
                  <c:v>128.2181396484375</c:v>
                </c:pt>
                <c:pt idx="2">
                  <c:v>121.052001953125</c:v>
                </c:pt>
                <c:pt idx="3">
                  <c:v>107.3356246948242</c:v>
                </c:pt>
                <c:pt idx="4">
                  <c:v>112.3522033691406</c:v>
                </c:pt>
                <c:pt idx="5">
                  <c:v>116.6042938232422</c:v>
                </c:pt>
                <c:pt idx="6">
                  <c:v>113.8789443969727</c:v>
                </c:pt>
                <c:pt idx="7">
                  <c:v>121.11830139160161</c:v>
                </c:pt>
                <c:pt idx="8">
                  <c:v>114.79798889160161</c:v>
                </c:pt>
                <c:pt idx="9">
                  <c:v>107.5922088623047</c:v>
                </c:pt>
                <c:pt idx="10">
                  <c:v>106.9953918457031</c:v>
                </c:pt>
                <c:pt idx="11">
                  <c:v>118.23093414306641</c:v>
                </c:pt>
                <c:pt idx="12">
                  <c:v>118.6821670532227</c:v>
                </c:pt>
                <c:pt idx="13">
                  <c:v>116.25933837890619</c:v>
                </c:pt>
                <c:pt idx="14">
                  <c:v>124.71327972412109</c:v>
                </c:pt>
                <c:pt idx="15">
                  <c:v>120.0591659545898</c:v>
                </c:pt>
                <c:pt idx="16">
                  <c:v>131.31488037109381</c:v>
                </c:pt>
                <c:pt idx="17">
                  <c:v>128.47723388671881</c:v>
                </c:pt>
                <c:pt idx="18">
                  <c:v>122.3762969970703</c:v>
                </c:pt>
              </c:numCache>
            </c:numRef>
          </c:yVal>
          <c:smooth val="1"/>
          <c:extLst>
            <c:ext xmlns:c16="http://schemas.microsoft.com/office/drawing/2014/chart" uri="{C3380CC4-5D6E-409C-BE32-E72D297353CC}">
              <c16:uniqueId val="{00000004-05A9-42BB-8FE9-27CB803FAE84}"/>
            </c:ext>
          </c:extLst>
        </c:ser>
        <c:ser>
          <c:idx val="5"/>
          <c:order val="5"/>
          <c:tx>
            <c:strRef>
              <c:f>Analysis!$B$27</c:f>
              <c:strCache>
                <c:ptCount val="1"/>
                <c:pt idx="0">
                  <c:v>Laquipampa</c:v>
                </c:pt>
              </c:strCache>
            </c:strRef>
          </c:tx>
          <c:spPr>
            <a:ln w="19050" cap="rnd">
              <a:solidFill>
                <a:srgbClr val="92D050"/>
              </a:solidFill>
              <a:round/>
            </a:ln>
            <a:effectLst/>
          </c:spPr>
          <c:marker>
            <c:symbol val="circle"/>
            <c:size val="5"/>
            <c:spPr>
              <a:solidFill>
                <a:srgbClr val="92D050"/>
              </a:solidFill>
              <a:ln w="9525">
                <a:solidFill>
                  <a:srgbClr val="92D050"/>
                </a:solidFill>
              </a:ln>
              <a:effectLst/>
            </c:spPr>
          </c:marker>
          <c:xVal>
            <c:numRef>
              <c:f>Analysis!$C$21:$U$21</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xVal>
          <c:yVal>
            <c:numRef>
              <c:f>Analysis!$C$27:$U$27</c:f>
              <c:numCache>
                <c:formatCode>General</c:formatCode>
                <c:ptCount val="19"/>
                <c:pt idx="0">
                  <c:v>120.85894775390619</c:v>
                </c:pt>
                <c:pt idx="1">
                  <c:v>113.2123184204102</c:v>
                </c:pt>
                <c:pt idx="2">
                  <c:v>101.57469177246089</c:v>
                </c:pt>
                <c:pt idx="3">
                  <c:v>81.05828857421875</c:v>
                </c:pt>
                <c:pt idx="4">
                  <c:v>96.52972412109375</c:v>
                </c:pt>
                <c:pt idx="5">
                  <c:v>97.281730651855469</c:v>
                </c:pt>
                <c:pt idx="6">
                  <c:v>92.592529296875</c:v>
                </c:pt>
                <c:pt idx="7">
                  <c:v>116.2469024658203</c:v>
                </c:pt>
                <c:pt idx="8">
                  <c:v>106.420051574707</c:v>
                </c:pt>
                <c:pt idx="9">
                  <c:v>87.401466369628906</c:v>
                </c:pt>
                <c:pt idx="10">
                  <c:v>76.354164123535156</c:v>
                </c:pt>
                <c:pt idx="11">
                  <c:v>88.130409240722656</c:v>
                </c:pt>
                <c:pt idx="12">
                  <c:v>78.75396728515625</c:v>
                </c:pt>
                <c:pt idx="13">
                  <c:v>72.072723388671875</c:v>
                </c:pt>
                <c:pt idx="14">
                  <c:v>91.097808837890625</c:v>
                </c:pt>
                <c:pt idx="15">
                  <c:v>80.760673522949219</c:v>
                </c:pt>
                <c:pt idx="16">
                  <c:v>106.27394104003911</c:v>
                </c:pt>
                <c:pt idx="17">
                  <c:v>102.842414855957</c:v>
                </c:pt>
                <c:pt idx="18">
                  <c:v>91.442581176757813</c:v>
                </c:pt>
              </c:numCache>
            </c:numRef>
          </c:yVal>
          <c:smooth val="1"/>
          <c:extLst>
            <c:ext xmlns:c16="http://schemas.microsoft.com/office/drawing/2014/chart" uri="{C3380CC4-5D6E-409C-BE32-E72D297353CC}">
              <c16:uniqueId val="{00000005-05A9-42BB-8FE9-27CB803FAE84}"/>
            </c:ext>
          </c:extLst>
        </c:ser>
        <c:ser>
          <c:idx val="6"/>
          <c:order val="6"/>
          <c:tx>
            <c:strRef>
              <c:f>Analysis!$B$28</c:f>
              <c:strCache>
                <c:ptCount val="1"/>
                <c:pt idx="0">
                  <c:v>Huacrupe</c:v>
                </c:pt>
              </c:strCache>
            </c:strRef>
          </c:tx>
          <c:spPr>
            <a:ln w="19050" cap="rnd">
              <a:solidFill>
                <a:srgbClr val="0070C0"/>
              </a:solidFill>
              <a:round/>
            </a:ln>
            <a:effectLst/>
          </c:spPr>
          <c:marker>
            <c:symbol val="circle"/>
            <c:size val="5"/>
            <c:spPr>
              <a:solidFill>
                <a:srgbClr val="0070C0"/>
              </a:solidFill>
              <a:ln w="9525">
                <a:solidFill>
                  <a:srgbClr val="0070C0"/>
                </a:solidFill>
              </a:ln>
              <a:effectLst/>
            </c:spPr>
          </c:marker>
          <c:xVal>
            <c:numRef>
              <c:f>Analysis!$C$21:$U$21</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xVal>
          <c:yVal>
            <c:numRef>
              <c:f>Analysis!$C$28:$U$28</c:f>
              <c:numCache>
                <c:formatCode>General</c:formatCode>
                <c:ptCount val="19"/>
                <c:pt idx="0">
                  <c:v>211.2785949707031</c:v>
                </c:pt>
                <c:pt idx="1">
                  <c:v>217.369873046875</c:v>
                </c:pt>
                <c:pt idx="2">
                  <c:v>206.4186706542969</c:v>
                </c:pt>
                <c:pt idx="3">
                  <c:v>193.0458984375</c:v>
                </c:pt>
                <c:pt idx="4">
                  <c:v>189.1869812011719</c:v>
                </c:pt>
                <c:pt idx="5">
                  <c:v>190.89277648925781</c:v>
                </c:pt>
                <c:pt idx="6">
                  <c:v>187.521728515625</c:v>
                </c:pt>
                <c:pt idx="7">
                  <c:v>200.153564453125</c:v>
                </c:pt>
                <c:pt idx="8">
                  <c:v>200.2880859375</c:v>
                </c:pt>
                <c:pt idx="9">
                  <c:v>190.98768615722659</c:v>
                </c:pt>
                <c:pt idx="10">
                  <c:v>191.0187683105469</c:v>
                </c:pt>
                <c:pt idx="11">
                  <c:v>202.32521057128909</c:v>
                </c:pt>
                <c:pt idx="12">
                  <c:v>205.37431335449219</c:v>
                </c:pt>
                <c:pt idx="13">
                  <c:v>204.43412780761719</c:v>
                </c:pt>
                <c:pt idx="14">
                  <c:v>214.84608459472659</c:v>
                </c:pt>
                <c:pt idx="15">
                  <c:v>209.8565979003906</c:v>
                </c:pt>
                <c:pt idx="16">
                  <c:v>227.11289978027341</c:v>
                </c:pt>
                <c:pt idx="17">
                  <c:v>226.34880065917969</c:v>
                </c:pt>
                <c:pt idx="18">
                  <c:v>213.57353210449219</c:v>
                </c:pt>
              </c:numCache>
            </c:numRef>
          </c:yVal>
          <c:smooth val="1"/>
          <c:extLst>
            <c:ext xmlns:c16="http://schemas.microsoft.com/office/drawing/2014/chart" uri="{C3380CC4-5D6E-409C-BE32-E72D297353CC}">
              <c16:uniqueId val="{00000006-05A9-42BB-8FE9-27CB803FAE84}"/>
            </c:ext>
          </c:extLst>
        </c:ser>
        <c:ser>
          <c:idx val="7"/>
          <c:order val="7"/>
          <c:tx>
            <c:strRef>
              <c:f>Analysis!$B$29</c:f>
              <c:strCache>
                <c:ptCount val="1"/>
                <c:pt idx="0">
                  <c:v>Bosque de Pomac</c:v>
                </c:pt>
              </c:strCache>
            </c:strRef>
          </c:tx>
          <c:spPr>
            <a:ln w="19050" cap="rnd">
              <a:solidFill>
                <a:srgbClr val="C00000"/>
              </a:solidFill>
              <a:round/>
            </a:ln>
            <a:effectLst/>
          </c:spPr>
          <c:marker>
            <c:symbol val="circle"/>
            <c:size val="5"/>
            <c:spPr>
              <a:solidFill>
                <a:srgbClr val="C00000"/>
              </a:solidFill>
              <a:ln w="9525">
                <a:solidFill>
                  <a:srgbClr val="C00000"/>
                </a:solidFill>
              </a:ln>
              <a:effectLst/>
            </c:spPr>
          </c:marker>
          <c:xVal>
            <c:numRef>
              <c:f>Analysis!$C$21:$U$21</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xVal>
          <c:yVal>
            <c:numRef>
              <c:f>Analysis!$C$29:$U$29</c:f>
              <c:numCache>
                <c:formatCode>General</c:formatCode>
                <c:ptCount val="19"/>
                <c:pt idx="0">
                  <c:v>217.63232421875</c:v>
                </c:pt>
                <c:pt idx="1">
                  <c:v>221.3346252441406</c:v>
                </c:pt>
                <c:pt idx="2">
                  <c:v>213.17755126953119</c:v>
                </c:pt>
                <c:pt idx="3">
                  <c:v>197.0013122558594</c:v>
                </c:pt>
                <c:pt idx="4">
                  <c:v>194.9114685058594</c:v>
                </c:pt>
                <c:pt idx="5">
                  <c:v>198.2249450683594</c:v>
                </c:pt>
                <c:pt idx="6">
                  <c:v>196.5894470214844</c:v>
                </c:pt>
                <c:pt idx="7">
                  <c:v>205.7792053222656</c:v>
                </c:pt>
                <c:pt idx="8">
                  <c:v>202.6759948730469</c:v>
                </c:pt>
                <c:pt idx="9">
                  <c:v>194.43714904785159</c:v>
                </c:pt>
                <c:pt idx="10">
                  <c:v>190.03022766113281</c:v>
                </c:pt>
                <c:pt idx="11">
                  <c:v>200.9400939941406</c:v>
                </c:pt>
                <c:pt idx="12">
                  <c:v>203.08160400390619</c:v>
                </c:pt>
                <c:pt idx="13">
                  <c:v>199.16981506347659</c:v>
                </c:pt>
                <c:pt idx="14">
                  <c:v>208.8415832519531</c:v>
                </c:pt>
                <c:pt idx="15">
                  <c:v>208.1272277832031</c:v>
                </c:pt>
                <c:pt idx="16">
                  <c:v>224.21905517578119</c:v>
                </c:pt>
                <c:pt idx="17">
                  <c:v>220.5385437011719</c:v>
                </c:pt>
                <c:pt idx="18">
                  <c:v>210.5195617675781</c:v>
                </c:pt>
              </c:numCache>
            </c:numRef>
          </c:yVal>
          <c:smooth val="1"/>
          <c:extLst>
            <c:ext xmlns:c16="http://schemas.microsoft.com/office/drawing/2014/chart" uri="{C3380CC4-5D6E-409C-BE32-E72D297353CC}">
              <c16:uniqueId val="{00000007-05A9-42BB-8FE9-27CB803FAE84}"/>
            </c:ext>
          </c:extLst>
        </c:ser>
        <c:ser>
          <c:idx val="8"/>
          <c:order val="8"/>
          <c:tx>
            <c:strRef>
              <c:f>Analysis!$B$30</c:f>
              <c:strCache>
                <c:ptCount val="1"/>
                <c:pt idx="0">
                  <c:v>Laquipampa</c:v>
                </c:pt>
              </c:strCache>
            </c:strRef>
          </c:tx>
          <c:spPr>
            <a:ln w="19050" cap="rnd">
              <a:solidFill>
                <a:srgbClr val="92D050"/>
              </a:solidFill>
              <a:round/>
            </a:ln>
            <a:effectLst/>
          </c:spPr>
          <c:marker>
            <c:symbol val="circle"/>
            <c:size val="5"/>
            <c:spPr>
              <a:solidFill>
                <a:srgbClr val="92D050"/>
              </a:solidFill>
              <a:ln w="9525">
                <a:solidFill>
                  <a:srgbClr val="92D050"/>
                </a:solidFill>
              </a:ln>
              <a:effectLst/>
            </c:spPr>
          </c:marker>
          <c:xVal>
            <c:numRef>
              <c:f>Analysis!$C$21:$U$21</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xVal>
          <c:yVal>
            <c:numRef>
              <c:f>Analysis!$C$30:$U$30</c:f>
              <c:numCache>
                <c:formatCode>General</c:formatCode>
                <c:ptCount val="19"/>
                <c:pt idx="0">
                  <c:v>223.63734436035159</c:v>
                </c:pt>
                <c:pt idx="1">
                  <c:v>217.11175537109381</c:v>
                </c:pt>
                <c:pt idx="2">
                  <c:v>203.2616882324219</c:v>
                </c:pt>
                <c:pt idx="3">
                  <c:v>187.41015625</c:v>
                </c:pt>
                <c:pt idx="4">
                  <c:v>188.59992980957031</c:v>
                </c:pt>
                <c:pt idx="5">
                  <c:v>191.14019775390619</c:v>
                </c:pt>
                <c:pt idx="6">
                  <c:v>188.6075439453125</c:v>
                </c:pt>
                <c:pt idx="7">
                  <c:v>212.82673645019531</c:v>
                </c:pt>
                <c:pt idx="8">
                  <c:v>214.8937072753906</c:v>
                </c:pt>
                <c:pt idx="9">
                  <c:v>200.57572937011719</c:v>
                </c:pt>
                <c:pt idx="10">
                  <c:v>189.0080261230469</c:v>
                </c:pt>
                <c:pt idx="11">
                  <c:v>190.8963317871094</c:v>
                </c:pt>
                <c:pt idx="12">
                  <c:v>186.26734924316409</c:v>
                </c:pt>
                <c:pt idx="13">
                  <c:v>179.31010437011719</c:v>
                </c:pt>
                <c:pt idx="14">
                  <c:v>183.49632263183591</c:v>
                </c:pt>
                <c:pt idx="15">
                  <c:v>182.36224365234381</c:v>
                </c:pt>
                <c:pt idx="16">
                  <c:v>207.752685546875</c:v>
                </c:pt>
                <c:pt idx="17">
                  <c:v>209.1138610839844</c:v>
                </c:pt>
                <c:pt idx="18">
                  <c:v>194.73255920410159</c:v>
                </c:pt>
              </c:numCache>
            </c:numRef>
          </c:yVal>
          <c:smooth val="1"/>
          <c:extLst>
            <c:ext xmlns:c16="http://schemas.microsoft.com/office/drawing/2014/chart" uri="{C3380CC4-5D6E-409C-BE32-E72D297353CC}">
              <c16:uniqueId val="{00000008-05A9-42BB-8FE9-27CB803FAE84}"/>
            </c:ext>
          </c:extLst>
        </c:ser>
        <c:dLbls>
          <c:showLegendKey val="0"/>
          <c:showVal val="0"/>
          <c:showCatName val="0"/>
          <c:showSerName val="0"/>
          <c:showPercent val="0"/>
          <c:showBubbleSize val="0"/>
        </c:dLbls>
        <c:axId val="334088928"/>
        <c:axId val="334088600"/>
      </c:scatterChart>
      <c:valAx>
        <c:axId val="3335626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dirty="0">
                    <a:latin typeface="Century Gothic" panose="020B0502020202020204" pitchFamily="34" charset="0"/>
                  </a:rPr>
                  <a:t>Year</a:t>
                </a:r>
                <a:endParaRPr lang="en-US" dirty="0">
                  <a:latin typeface="Century Gothic" panose="020B0502020202020204" pitchFamily="34" charset="0"/>
                </a:endParaRP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crossAx val="420810096"/>
        <c:crosses val="autoZero"/>
        <c:crossBetween val="midCat"/>
      </c:valAx>
      <c:valAx>
        <c:axId val="420810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r>
                  <a:rPr lang="en-US" sz="1600" dirty="0">
                    <a:latin typeface="Century Gothic" panose="020B0502020202020204" pitchFamily="34" charset="0"/>
                  </a:rPr>
                  <a:t>Soil</a:t>
                </a:r>
                <a:r>
                  <a:rPr lang="en-US" sz="1600" baseline="0" dirty="0">
                    <a:latin typeface="Century Gothic" panose="020B0502020202020204" pitchFamily="34" charset="0"/>
                  </a:rPr>
                  <a:t> Moisture (kg/m</a:t>
                </a:r>
                <a:r>
                  <a:rPr lang="en-US" sz="1600" baseline="30000" dirty="0">
                    <a:latin typeface="Century Gothic" panose="020B0502020202020204" pitchFamily="34" charset="0"/>
                  </a:rPr>
                  <a:t>2</a:t>
                </a:r>
                <a:r>
                  <a:rPr lang="en-US" sz="1600" baseline="0" dirty="0">
                    <a:latin typeface="Century Gothic" panose="020B0502020202020204" pitchFamily="34" charset="0"/>
                  </a:rPr>
                  <a:t>)</a:t>
                </a:r>
                <a:endParaRPr lang="en-US" sz="1600" baseline="30000" dirty="0">
                  <a:latin typeface="Century Gothic" panose="020B0502020202020204" pitchFamily="34" charset="0"/>
                </a:endParaRP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crossAx val="333562624"/>
        <c:crosses val="autoZero"/>
        <c:crossBetween val="midCat"/>
      </c:valAx>
      <c:valAx>
        <c:axId val="334088600"/>
        <c:scaling>
          <c:orientation val="minMax"/>
        </c:scaling>
        <c:delete val="1"/>
        <c:axPos val="r"/>
        <c:numFmt formatCode="General" sourceLinked="1"/>
        <c:majorTickMark val="out"/>
        <c:minorTickMark val="none"/>
        <c:tickLblPos val="nextTo"/>
        <c:crossAx val="334088928"/>
        <c:crosses val="max"/>
        <c:crossBetween val="midCat"/>
      </c:valAx>
      <c:valAx>
        <c:axId val="334088928"/>
        <c:scaling>
          <c:orientation val="minMax"/>
        </c:scaling>
        <c:delete val="1"/>
        <c:axPos val="t"/>
        <c:numFmt formatCode="General" sourceLinked="1"/>
        <c:majorTickMark val="out"/>
        <c:minorTickMark val="none"/>
        <c:tickLblPos val="nextTo"/>
        <c:crossAx val="334088600"/>
        <c:crosses val="max"/>
        <c:crossBetween val="midCat"/>
      </c:valAx>
      <c:spPr>
        <a:noFill/>
        <a:ln>
          <a:noFill/>
        </a:ln>
        <a:effectLst/>
      </c:spPr>
    </c:plotArea>
    <c:legend>
      <c:legendPos val="b"/>
      <c:legendEntry>
        <c:idx val="1"/>
        <c:delete val="1"/>
      </c:legendEntry>
      <c:legendEntry>
        <c:idx val="3"/>
        <c:delete val="1"/>
      </c:legendEntry>
      <c:legendEntry>
        <c:idx val="4"/>
        <c:delete val="1"/>
      </c:legendEntry>
      <c:legendEntry>
        <c:idx val="6"/>
        <c:delete val="1"/>
      </c:legendEntry>
      <c:legendEntry>
        <c:idx val="7"/>
        <c:delete val="1"/>
      </c:legendEntry>
      <c:legendEntry>
        <c:idx val="8"/>
        <c:delete val="1"/>
      </c:legendEntry>
      <c:layout>
        <c:manualLayout>
          <c:xMode val="edge"/>
          <c:yMode val="edge"/>
          <c:x val="4.9999931724344172E-2"/>
          <c:y val="0.90319624279732891"/>
          <c:w val="0.89999998482763199"/>
          <c:h val="8.325666425414630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8F316B-CAD7-4ED7-A406-CE1CBC2ECFCB}" type="doc">
      <dgm:prSet loTypeId="urn:microsoft.com/office/officeart/2005/8/layout/lProcess3" loCatId="process" qsTypeId="urn:microsoft.com/office/officeart/2005/8/quickstyle/simple1" qsCatId="simple" csTypeId="urn:microsoft.com/office/officeart/2005/8/colors/colorful5" csCatId="colorful" phldr="1"/>
      <dgm:spPr/>
      <dgm:t>
        <a:bodyPr/>
        <a:lstStyle/>
        <a:p>
          <a:endParaRPr lang="en-US"/>
        </a:p>
      </dgm:t>
    </dgm:pt>
    <dgm:pt modelId="{49C88031-E269-4EA7-9548-27FE8D7DDA5B}">
      <dgm:prSet phldrT="[Text]" custT="1"/>
      <dgm:spPr/>
      <dgm:t>
        <a:bodyPr/>
        <a:lstStyle/>
        <a:p>
          <a:pPr algn="ctr"/>
          <a:r>
            <a:rPr lang="en-US" sz="2800" b="0" dirty="0">
              <a:latin typeface="Garamond" panose="02020404030301010803" pitchFamily="18" charset="0"/>
            </a:rPr>
            <a:t>Precipitation</a:t>
          </a:r>
        </a:p>
      </dgm:t>
    </dgm:pt>
    <dgm:pt modelId="{F4C21978-FEF5-4377-8BAA-FBFA82E18A74}" type="parTrans" cxnId="{A61F7435-2FA8-40FD-B5B2-3161759401C2}">
      <dgm:prSet/>
      <dgm:spPr/>
      <dgm:t>
        <a:bodyPr/>
        <a:lstStyle/>
        <a:p>
          <a:endParaRPr lang="en-US"/>
        </a:p>
      </dgm:t>
    </dgm:pt>
    <dgm:pt modelId="{4EBAFDF8-09AA-4E71-AEF3-CD24925CCC65}" type="sibTrans" cxnId="{A61F7435-2FA8-40FD-B5B2-3161759401C2}">
      <dgm:prSet/>
      <dgm:spPr/>
      <dgm:t>
        <a:bodyPr/>
        <a:lstStyle/>
        <a:p>
          <a:endParaRPr lang="en-US"/>
        </a:p>
      </dgm:t>
    </dgm:pt>
    <dgm:pt modelId="{9C0B67F1-0861-408F-81B2-AA163D40230C}">
      <dgm:prSet phldrT="[Text]" custT="1"/>
      <dgm:spPr/>
      <dgm:t>
        <a:bodyPr/>
        <a:lstStyle/>
        <a:p>
          <a:r>
            <a:rPr lang="en-US" sz="2200" dirty="0">
              <a:solidFill>
                <a:schemeClr val="tx1">
                  <a:lumMod val="75000"/>
                  <a:lumOff val="25000"/>
                </a:schemeClr>
              </a:solidFill>
              <a:latin typeface="Garamond" panose="02020404030301010803" pitchFamily="18" charset="0"/>
            </a:rPr>
            <a:t>Obtain CHIRPS data (1989-2019)</a:t>
          </a:r>
        </a:p>
      </dgm:t>
    </dgm:pt>
    <dgm:pt modelId="{728FC60A-F1B3-49E6-ABC3-46B51D68CF79}" type="parTrans" cxnId="{8A8999DE-CBD7-4244-A337-7DD2FAE7F457}">
      <dgm:prSet/>
      <dgm:spPr/>
      <dgm:t>
        <a:bodyPr/>
        <a:lstStyle/>
        <a:p>
          <a:endParaRPr lang="en-US"/>
        </a:p>
      </dgm:t>
    </dgm:pt>
    <dgm:pt modelId="{1AA99AA3-F66E-46D9-88C4-3E1FC46C78C2}" type="sibTrans" cxnId="{8A8999DE-CBD7-4244-A337-7DD2FAE7F457}">
      <dgm:prSet/>
      <dgm:spPr/>
      <dgm:t>
        <a:bodyPr/>
        <a:lstStyle/>
        <a:p>
          <a:endParaRPr lang="en-US"/>
        </a:p>
      </dgm:t>
    </dgm:pt>
    <dgm:pt modelId="{50942C93-A7AE-4FD1-AA3A-FE0BFD26A4B2}">
      <dgm:prSet phldrT="[Text]" custT="1"/>
      <dgm:spPr/>
      <dgm:t>
        <a:bodyPr/>
        <a:lstStyle/>
        <a:p>
          <a:pPr algn="ctr"/>
          <a:r>
            <a:rPr lang="en-US" sz="2800" dirty="0">
              <a:latin typeface="Garamond" panose="02020404030301010803" pitchFamily="18" charset="0"/>
            </a:rPr>
            <a:t>Soil Moisture &amp; ET</a:t>
          </a:r>
        </a:p>
      </dgm:t>
    </dgm:pt>
    <dgm:pt modelId="{8326AA68-C2F3-4BF6-BFEE-1064E892B7BE}" type="parTrans" cxnId="{56AC3338-28BC-4EB4-AC0C-7DB6494235A4}">
      <dgm:prSet/>
      <dgm:spPr/>
      <dgm:t>
        <a:bodyPr/>
        <a:lstStyle/>
        <a:p>
          <a:endParaRPr lang="en-US"/>
        </a:p>
      </dgm:t>
    </dgm:pt>
    <dgm:pt modelId="{546D01CE-9CC8-42D3-A787-D47D8C19B257}" type="sibTrans" cxnId="{56AC3338-28BC-4EB4-AC0C-7DB6494235A4}">
      <dgm:prSet/>
      <dgm:spPr/>
      <dgm:t>
        <a:bodyPr/>
        <a:lstStyle/>
        <a:p>
          <a:endParaRPr lang="en-US"/>
        </a:p>
      </dgm:t>
    </dgm:pt>
    <dgm:pt modelId="{DEB1FA66-989A-4B59-AD60-F8BEFA2C9934}">
      <dgm:prSet phldrT="[Text]" custT="1"/>
      <dgm:spPr/>
      <dgm:t>
        <a:bodyPr/>
        <a:lstStyle/>
        <a:p>
          <a:pPr>
            <a:spcAft>
              <a:spcPts val="0"/>
            </a:spcAft>
          </a:pPr>
          <a:r>
            <a:rPr lang="en-US" sz="2200" dirty="0">
              <a:solidFill>
                <a:schemeClr val="tx1">
                  <a:lumMod val="75000"/>
                  <a:lumOff val="25000"/>
                </a:schemeClr>
              </a:solidFill>
              <a:latin typeface="Garamond" panose="02020404030301010803" pitchFamily="18" charset="0"/>
            </a:rPr>
            <a:t>Obtain GLDAS data </a:t>
          </a:r>
        </a:p>
        <a:p>
          <a:pPr>
            <a:spcAft>
              <a:spcPct val="35000"/>
            </a:spcAft>
          </a:pPr>
          <a:r>
            <a:rPr lang="en-US" sz="2200" dirty="0">
              <a:solidFill>
                <a:schemeClr val="tx1">
                  <a:lumMod val="75000"/>
                  <a:lumOff val="25000"/>
                </a:schemeClr>
              </a:solidFill>
              <a:latin typeface="Garamond" panose="02020404030301010803" pitchFamily="18" charset="0"/>
            </a:rPr>
            <a:t>(2000-2019)</a:t>
          </a:r>
        </a:p>
      </dgm:t>
    </dgm:pt>
    <dgm:pt modelId="{5C31A2FF-BEA8-4B98-B847-B12713A66145}" type="parTrans" cxnId="{8205EAFE-4D19-4456-8807-A011B9F1BDF9}">
      <dgm:prSet/>
      <dgm:spPr/>
      <dgm:t>
        <a:bodyPr/>
        <a:lstStyle/>
        <a:p>
          <a:endParaRPr lang="en-US"/>
        </a:p>
      </dgm:t>
    </dgm:pt>
    <dgm:pt modelId="{600DE381-EEB7-40A0-8D2B-682338B72E18}" type="sibTrans" cxnId="{8205EAFE-4D19-4456-8807-A011B9F1BDF9}">
      <dgm:prSet/>
      <dgm:spPr/>
      <dgm:t>
        <a:bodyPr/>
        <a:lstStyle/>
        <a:p>
          <a:endParaRPr lang="en-US"/>
        </a:p>
      </dgm:t>
    </dgm:pt>
    <dgm:pt modelId="{AB2BE077-ADDD-46A1-8CE5-E43156244505}">
      <dgm:prSet phldrT="[Text]" custT="1"/>
      <dgm:spPr/>
      <dgm:t>
        <a:bodyPr/>
        <a:lstStyle/>
        <a:p>
          <a:pPr algn="ctr"/>
          <a:r>
            <a:rPr lang="en-US" sz="2800" dirty="0">
              <a:latin typeface="Garamond" panose="02020404030301010803" pitchFamily="18" charset="0"/>
            </a:rPr>
            <a:t>Vegetation</a:t>
          </a:r>
          <a:endParaRPr lang="en-US" sz="2400" dirty="0">
            <a:latin typeface="Garamond" panose="02020404030301010803" pitchFamily="18" charset="0"/>
          </a:endParaRPr>
        </a:p>
      </dgm:t>
    </dgm:pt>
    <dgm:pt modelId="{94105A1F-B6A5-44FB-9726-332BB9DE1430}" type="parTrans" cxnId="{D6B4BA89-FD2A-4487-9445-18F356663B43}">
      <dgm:prSet/>
      <dgm:spPr/>
      <dgm:t>
        <a:bodyPr/>
        <a:lstStyle/>
        <a:p>
          <a:endParaRPr lang="en-US"/>
        </a:p>
      </dgm:t>
    </dgm:pt>
    <dgm:pt modelId="{63A35995-7180-49BB-B754-91C550B0441D}" type="sibTrans" cxnId="{D6B4BA89-FD2A-4487-9445-18F356663B43}">
      <dgm:prSet/>
      <dgm:spPr/>
      <dgm:t>
        <a:bodyPr/>
        <a:lstStyle/>
        <a:p>
          <a:endParaRPr lang="en-US"/>
        </a:p>
      </dgm:t>
    </dgm:pt>
    <dgm:pt modelId="{63A5964B-9573-4F87-8030-22ECBA50A639}">
      <dgm:prSet phldrT="[Text]" custT="1"/>
      <dgm:spPr/>
      <dgm:t>
        <a:bodyPr/>
        <a:lstStyle/>
        <a:p>
          <a:pPr>
            <a:spcAft>
              <a:spcPts val="0"/>
            </a:spcAft>
          </a:pPr>
          <a:r>
            <a:rPr lang="en-US" sz="2200" dirty="0">
              <a:solidFill>
                <a:schemeClr val="tx1">
                  <a:lumMod val="75000"/>
                  <a:lumOff val="25000"/>
                </a:schemeClr>
              </a:solidFill>
              <a:latin typeface="Garamond" panose="02020404030301010803" pitchFamily="18" charset="0"/>
            </a:rPr>
            <a:t> Obtain Terra MODIS/VIIRS data</a:t>
          </a:r>
        </a:p>
        <a:p>
          <a:pPr>
            <a:spcAft>
              <a:spcPts val="0"/>
            </a:spcAft>
          </a:pPr>
          <a:r>
            <a:rPr lang="en-US" sz="2200" dirty="0">
              <a:solidFill>
                <a:schemeClr val="tx1">
                  <a:lumMod val="75000"/>
                  <a:lumOff val="25000"/>
                </a:schemeClr>
              </a:solidFill>
              <a:latin typeface="Garamond" panose="02020404030301010803" pitchFamily="18" charset="0"/>
            </a:rPr>
            <a:t>(2000-2019)</a:t>
          </a:r>
        </a:p>
      </dgm:t>
    </dgm:pt>
    <dgm:pt modelId="{CAEE203A-0B5E-4EDA-BD59-AE397F9AA6AE}" type="parTrans" cxnId="{32429973-436A-4597-B2A9-745771EC100E}">
      <dgm:prSet/>
      <dgm:spPr/>
      <dgm:t>
        <a:bodyPr/>
        <a:lstStyle/>
        <a:p>
          <a:endParaRPr lang="en-US"/>
        </a:p>
      </dgm:t>
    </dgm:pt>
    <dgm:pt modelId="{86EFB242-5FEA-42D6-8716-002B8638E40E}" type="sibTrans" cxnId="{32429973-436A-4597-B2A9-745771EC100E}">
      <dgm:prSet/>
      <dgm:spPr/>
      <dgm:t>
        <a:bodyPr/>
        <a:lstStyle/>
        <a:p>
          <a:endParaRPr lang="en-US"/>
        </a:p>
      </dgm:t>
    </dgm:pt>
    <dgm:pt modelId="{F0151A61-B736-4A5A-8C4C-307A7920CF66}" type="pres">
      <dgm:prSet presAssocID="{1F8F316B-CAD7-4ED7-A406-CE1CBC2ECFCB}" presName="Name0" presStyleCnt="0">
        <dgm:presLayoutVars>
          <dgm:chPref val="3"/>
          <dgm:dir/>
          <dgm:animLvl val="lvl"/>
          <dgm:resizeHandles/>
        </dgm:presLayoutVars>
      </dgm:prSet>
      <dgm:spPr/>
      <dgm:t>
        <a:bodyPr/>
        <a:lstStyle/>
        <a:p>
          <a:endParaRPr lang="en-US"/>
        </a:p>
      </dgm:t>
    </dgm:pt>
    <dgm:pt modelId="{13974397-7A91-4054-80F3-D6FEA79FAF93}" type="pres">
      <dgm:prSet presAssocID="{49C88031-E269-4EA7-9548-27FE8D7DDA5B}" presName="horFlow" presStyleCnt="0"/>
      <dgm:spPr/>
    </dgm:pt>
    <dgm:pt modelId="{82103ECA-7540-4020-A507-40B9FF023CD1}" type="pres">
      <dgm:prSet presAssocID="{49C88031-E269-4EA7-9548-27FE8D7DDA5B}" presName="bigChev" presStyleLbl="node1" presStyleIdx="0" presStyleCnt="3" custScaleX="92836"/>
      <dgm:spPr/>
      <dgm:t>
        <a:bodyPr/>
        <a:lstStyle/>
        <a:p>
          <a:endParaRPr lang="en-US"/>
        </a:p>
      </dgm:t>
    </dgm:pt>
    <dgm:pt modelId="{9F3FD76E-071B-4DCB-9ACD-CD16EA947FF0}" type="pres">
      <dgm:prSet presAssocID="{728FC60A-F1B3-49E6-ABC3-46B51D68CF79}" presName="parTrans" presStyleCnt="0"/>
      <dgm:spPr/>
    </dgm:pt>
    <dgm:pt modelId="{FB0F0962-E3A4-4719-ACC3-C3605609C94D}" type="pres">
      <dgm:prSet presAssocID="{9C0B67F1-0861-408F-81B2-AA163D40230C}" presName="node" presStyleLbl="alignAccFollowNode1" presStyleIdx="0" presStyleCnt="3">
        <dgm:presLayoutVars>
          <dgm:bulletEnabled val="1"/>
        </dgm:presLayoutVars>
      </dgm:prSet>
      <dgm:spPr/>
      <dgm:t>
        <a:bodyPr/>
        <a:lstStyle/>
        <a:p>
          <a:endParaRPr lang="en-US"/>
        </a:p>
      </dgm:t>
    </dgm:pt>
    <dgm:pt modelId="{8842BCF2-F50D-4180-BBEB-1CC0BC07EA7B}" type="pres">
      <dgm:prSet presAssocID="{49C88031-E269-4EA7-9548-27FE8D7DDA5B}" presName="vSp" presStyleCnt="0"/>
      <dgm:spPr/>
    </dgm:pt>
    <dgm:pt modelId="{B64B7F4D-5F92-45ED-B5E8-F8CC10A6263F}" type="pres">
      <dgm:prSet presAssocID="{50942C93-A7AE-4FD1-AA3A-FE0BFD26A4B2}" presName="horFlow" presStyleCnt="0"/>
      <dgm:spPr/>
    </dgm:pt>
    <dgm:pt modelId="{ECD0DAE3-BE46-4DB2-9C88-9F1BE212FC61}" type="pres">
      <dgm:prSet presAssocID="{50942C93-A7AE-4FD1-AA3A-FE0BFD26A4B2}" presName="bigChev" presStyleLbl="node1" presStyleIdx="1" presStyleCnt="3" custScaleX="92020"/>
      <dgm:spPr/>
      <dgm:t>
        <a:bodyPr/>
        <a:lstStyle/>
        <a:p>
          <a:endParaRPr lang="en-US"/>
        </a:p>
      </dgm:t>
    </dgm:pt>
    <dgm:pt modelId="{A2F6B149-C0AF-4B54-8850-F1DB330BA54C}" type="pres">
      <dgm:prSet presAssocID="{5C31A2FF-BEA8-4B98-B847-B12713A66145}" presName="parTrans" presStyleCnt="0"/>
      <dgm:spPr/>
    </dgm:pt>
    <dgm:pt modelId="{290B9601-FC6D-48AC-951D-4A70F1D9B9B5}" type="pres">
      <dgm:prSet presAssocID="{DEB1FA66-989A-4B59-AD60-F8BEFA2C9934}" presName="node" presStyleLbl="alignAccFollowNode1" presStyleIdx="1" presStyleCnt="3">
        <dgm:presLayoutVars>
          <dgm:bulletEnabled val="1"/>
        </dgm:presLayoutVars>
      </dgm:prSet>
      <dgm:spPr/>
      <dgm:t>
        <a:bodyPr/>
        <a:lstStyle/>
        <a:p>
          <a:endParaRPr lang="en-US"/>
        </a:p>
      </dgm:t>
    </dgm:pt>
    <dgm:pt modelId="{2DD42DBB-DE8E-4094-8139-FB0EDE0734F1}" type="pres">
      <dgm:prSet presAssocID="{50942C93-A7AE-4FD1-AA3A-FE0BFD26A4B2}" presName="vSp" presStyleCnt="0"/>
      <dgm:spPr/>
    </dgm:pt>
    <dgm:pt modelId="{3738FA39-4BF5-4138-97C3-47A1B1E3AB0D}" type="pres">
      <dgm:prSet presAssocID="{AB2BE077-ADDD-46A1-8CE5-E43156244505}" presName="horFlow" presStyleCnt="0"/>
      <dgm:spPr/>
    </dgm:pt>
    <dgm:pt modelId="{588ADA1F-AF65-47AE-8730-40EE0AEE2CEE}" type="pres">
      <dgm:prSet presAssocID="{AB2BE077-ADDD-46A1-8CE5-E43156244505}" presName="bigChev" presStyleLbl="node1" presStyleIdx="2" presStyleCnt="3" custScaleX="92836"/>
      <dgm:spPr/>
      <dgm:t>
        <a:bodyPr/>
        <a:lstStyle/>
        <a:p>
          <a:endParaRPr lang="en-US"/>
        </a:p>
      </dgm:t>
    </dgm:pt>
    <dgm:pt modelId="{ED87B44A-E685-4D6F-AD46-C984A401434E}" type="pres">
      <dgm:prSet presAssocID="{CAEE203A-0B5E-4EDA-BD59-AE397F9AA6AE}" presName="parTrans" presStyleCnt="0"/>
      <dgm:spPr/>
    </dgm:pt>
    <dgm:pt modelId="{86DBEC40-D14E-4816-ACE1-3E491B13F96B}" type="pres">
      <dgm:prSet presAssocID="{63A5964B-9573-4F87-8030-22ECBA50A639}" presName="node" presStyleLbl="alignAccFollowNode1" presStyleIdx="2" presStyleCnt="3">
        <dgm:presLayoutVars>
          <dgm:bulletEnabled val="1"/>
        </dgm:presLayoutVars>
      </dgm:prSet>
      <dgm:spPr/>
      <dgm:t>
        <a:bodyPr/>
        <a:lstStyle/>
        <a:p>
          <a:endParaRPr lang="en-US"/>
        </a:p>
      </dgm:t>
    </dgm:pt>
  </dgm:ptLst>
  <dgm:cxnLst>
    <dgm:cxn modelId="{D2F00CE4-93E0-47D1-9236-E6E5C17FBE09}" type="presOf" srcId="{63A5964B-9573-4F87-8030-22ECBA50A639}" destId="{86DBEC40-D14E-4816-ACE1-3E491B13F96B}" srcOrd="0" destOrd="0" presId="urn:microsoft.com/office/officeart/2005/8/layout/lProcess3"/>
    <dgm:cxn modelId="{8A8999DE-CBD7-4244-A337-7DD2FAE7F457}" srcId="{49C88031-E269-4EA7-9548-27FE8D7DDA5B}" destId="{9C0B67F1-0861-408F-81B2-AA163D40230C}" srcOrd="0" destOrd="0" parTransId="{728FC60A-F1B3-49E6-ABC3-46B51D68CF79}" sibTransId="{1AA99AA3-F66E-46D9-88C4-3E1FC46C78C2}"/>
    <dgm:cxn modelId="{A9571FA9-37BA-48A8-A729-22CC5D061CA0}" type="presOf" srcId="{9C0B67F1-0861-408F-81B2-AA163D40230C}" destId="{FB0F0962-E3A4-4719-ACC3-C3605609C94D}" srcOrd="0" destOrd="0" presId="urn:microsoft.com/office/officeart/2005/8/layout/lProcess3"/>
    <dgm:cxn modelId="{C757C2B1-8C44-42BA-9A5B-F1DF6FF9F7AC}" type="presOf" srcId="{50942C93-A7AE-4FD1-AA3A-FE0BFD26A4B2}" destId="{ECD0DAE3-BE46-4DB2-9C88-9F1BE212FC61}" srcOrd="0" destOrd="0" presId="urn:microsoft.com/office/officeart/2005/8/layout/lProcess3"/>
    <dgm:cxn modelId="{8205EAFE-4D19-4456-8807-A011B9F1BDF9}" srcId="{50942C93-A7AE-4FD1-AA3A-FE0BFD26A4B2}" destId="{DEB1FA66-989A-4B59-AD60-F8BEFA2C9934}" srcOrd="0" destOrd="0" parTransId="{5C31A2FF-BEA8-4B98-B847-B12713A66145}" sibTransId="{600DE381-EEB7-40A0-8D2B-682338B72E18}"/>
    <dgm:cxn modelId="{EFA3E6BA-B3BF-4438-9935-FBF197154790}" type="presOf" srcId="{DEB1FA66-989A-4B59-AD60-F8BEFA2C9934}" destId="{290B9601-FC6D-48AC-951D-4A70F1D9B9B5}" srcOrd="0" destOrd="0" presId="urn:microsoft.com/office/officeart/2005/8/layout/lProcess3"/>
    <dgm:cxn modelId="{68F64DBF-6405-495D-9762-75FDCECA099C}" type="presOf" srcId="{AB2BE077-ADDD-46A1-8CE5-E43156244505}" destId="{588ADA1F-AF65-47AE-8730-40EE0AEE2CEE}" srcOrd="0" destOrd="0" presId="urn:microsoft.com/office/officeart/2005/8/layout/lProcess3"/>
    <dgm:cxn modelId="{32429973-436A-4597-B2A9-745771EC100E}" srcId="{AB2BE077-ADDD-46A1-8CE5-E43156244505}" destId="{63A5964B-9573-4F87-8030-22ECBA50A639}" srcOrd="0" destOrd="0" parTransId="{CAEE203A-0B5E-4EDA-BD59-AE397F9AA6AE}" sibTransId="{86EFB242-5FEA-42D6-8716-002B8638E40E}"/>
    <dgm:cxn modelId="{E7BF40F2-3746-4D38-936E-8E09A3CFECD4}" type="presOf" srcId="{1F8F316B-CAD7-4ED7-A406-CE1CBC2ECFCB}" destId="{F0151A61-B736-4A5A-8C4C-307A7920CF66}" srcOrd="0" destOrd="0" presId="urn:microsoft.com/office/officeart/2005/8/layout/lProcess3"/>
    <dgm:cxn modelId="{D6B4BA89-FD2A-4487-9445-18F356663B43}" srcId="{1F8F316B-CAD7-4ED7-A406-CE1CBC2ECFCB}" destId="{AB2BE077-ADDD-46A1-8CE5-E43156244505}" srcOrd="2" destOrd="0" parTransId="{94105A1F-B6A5-44FB-9726-332BB9DE1430}" sibTransId="{63A35995-7180-49BB-B754-91C550B0441D}"/>
    <dgm:cxn modelId="{E74FF444-F221-48AC-8550-937C4D1F1B89}" type="presOf" srcId="{49C88031-E269-4EA7-9548-27FE8D7DDA5B}" destId="{82103ECA-7540-4020-A507-40B9FF023CD1}" srcOrd="0" destOrd="0" presId="urn:microsoft.com/office/officeart/2005/8/layout/lProcess3"/>
    <dgm:cxn modelId="{A61F7435-2FA8-40FD-B5B2-3161759401C2}" srcId="{1F8F316B-CAD7-4ED7-A406-CE1CBC2ECFCB}" destId="{49C88031-E269-4EA7-9548-27FE8D7DDA5B}" srcOrd="0" destOrd="0" parTransId="{F4C21978-FEF5-4377-8BAA-FBFA82E18A74}" sibTransId="{4EBAFDF8-09AA-4E71-AEF3-CD24925CCC65}"/>
    <dgm:cxn modelId="{56AC3338-28BC-4EB4-AC0C-7DB6494235A4}" srcId="{1F8F316B-CAD7-4ED7-A406-CE1CBC2ECFCB}" destId="{50942C93-A7AE-4FD1-AA3A-FE0BFD26A4B2}" srcOrd="1" destOrd="0" parTransId="{8326AA68-C2F3-4BF6-BFEE-1064E892B7BE}" sibTransId="{546D01CE-9CC8-42D3-A787-D47D8C19B257}"/>
    <dgm:cxn modelId="{9C4CE20E-C3BF-46DE-A2D9-14884BB57790}" type="presParOf" srcId="{F0151A61-B736-4A5A-8C4C-307A7920CF66}" destId="{13974397-7A91-4054-80F3-D6FEA79FAF93}" srcOrd="0" destOrd="0" presId="urn:microsoft.com/office/officeart/2005/8/layout/lProcess3"/>
    <dgm:cxn modelId="{4E9023DB-06B5-40CA-85D7-7A7FA88689A7}" type="presParOf" srcId="{13974397-7A91-4054-80F3-D6FEA79FAF93}" destId="{82103ECA-7540-4020-A507-40B9FF023CD1}" srcOrd="0" destOrd="0" presId="urn:microsoft.com/office/officeart/2005/8/layout/lProcess3"/>
    <dgm:cxn modelId="{E7AA7E60-72F8-433B-AEED-BBFA33CC1BB7}" type="presParOf" srcId="{13974397-7A91-4054-80F3-D6FEA79FAF93}" destId="{9F3FD76E-071B-4DCB-9ACD-CD16EA947FF0}" srcOrd="1" destOrd="0" presId="urn:microsoft.com/office/officeart/2005/8/layout/lProcess3"/>
    <dgm:cxn modelId="{9C536515-8428-4910-896C-1887CAE5F1A2}" type="presParOf" srcId="{13974397-7A91-4054-80F3-D6FEA79FAF93}" destId="{FB0F0962-E3A4-4719-ACC3-C3605609C94D}" srcOrd="2" destOrd="0" presId="urn:microsoft.com/office/officeart/2005/8/layout/lProcess3"/>
    <dgm:cxn modelId="{78556D3B-5353-4411-BD9E-2ADB41F7BEC4}" type="presParOf" srcId="{F0151A61-B736-4A5A-8C4C-307A7920CF66}" destId="{8842BCF2-F50D-4180-BBEB-1CC0BC07EA7B}" srcOrd="1" destOrd="0" presId="urn:microsoft.com/office/officeart/2005/8/layout/lProcess3"/>
    <dgm:cxn modelId="{DCE28FF6-1B04-4CB4-BC92-F9F9944DF761}" type="presParOf" srcId="{F0151A61-B736-4A5A-8C4C-307A7920CF66}" destId="{B64B7F4D-5F92-45ED-B5E8-F8CC10A6263F}" srcOrd="2" destOrd="0" presId="urn:microsoft.com/office/officeart/2005/8/layout/lProcess3"/>
    <dgm:cxn modelId="{E3C786D3-6677-4C91-9936-9475DD9AD4E8}" type="presParOf" srcId="{B64B7F4D-5F92-45ED-B5E8-F8CC10A6263F}" destId="{ECD0DAE3-BE46-4DB2-9C88-9F1BE212FC61}" srcOrd="0" destOrd="0" presId="urn:microsoft.com/office/officeart/2005/8/layout/lProcess3"/>
    <dgm:cxn modelId="{7E569C37-D0A3-4E39-9C46-F889246B2EE2}" type="presParOf" srcId="{B64B7F4D-5F92-45ED-B5E8-F8CC10A6263F}" destId="{A2F6B149-C0AF-4B54-8850-F1DB330BA54C}" srcOrd="1" destOrd="0" presId="urn:microsoft.com/office/officeart/2005/8/layout/lProcess3"/>
    <dgm:cxn modelId="{38EA1776-5347-4BB1-AF22-BE20747EBF96}" type="presParOf" srcId="{B64B7F4D-5F92-45ED-B5E8-F8CC10A6263F}" destId="{290B9601-FC6D-48AC-951D-4A70F1D9B9B5}" srcOrd="2" destOrd="0" presId="urn:microsoft.com/office/officeart/2005/8/layout/lProcess3"/>
    <dgm:cxn modelId="{783BAE7B-AD34-4CD8-83A5-1C4550401F87}" type="presParOf" srcId="{F0151A61-B736-4A5A-8C4C-307A7920CF66}" destId="{2DD42DBB-DE8E-4094-8139-FB0EDE0734F1}" srcOrd="3" destOrd="0" presId="urn:microsoft.com/office/officeart/2005/8/layout/lProcess3"/>
    <dgm:cxn modelId="{2511841D-66F9-4EBF-A94D-9BAB3E4A36C2}" type="presParOf" srcId="{F0151A61-B736-4A5A-8C4C-307A7920CF66}" destId="{3738FA39-4BF5-4138-97C3-47A1B1E3AB0D}" srcOrd="4" destOrd="0" presId="urn:microsoft.com/office/officeart/2005/8/layout/lProcess3"/>
    <dgm:cxn modelId="{5A95FAC2-2A7B-4E67-AEC0-A836D00793BF}" type="presParOf" srcId="{3738FA39-4BF5-4138-97C3-47A1B1E3AB0D}" destId="{588ADA1F-AF65-47AE-8730-40EE0AEE2CEE}" srcOrd="0" destOrd="0" presId="urn:microsoft.com/office/officeart/2005/8/layout/lProcess3"/>
    <dgm:cxn modelId="{7E971BB4-B2C2-4C26-9149-9E668D73C3E7}" type="presParOf" srcId="{3738FA39-4BF5-4138-97C3-47A1B1E3AB0D}" destId="{ED87B44A-E685-4D6F-AD46-C984A401434E}" srcOrd="1" destOrd="0" presId="urn:microsoft.com/office/officeart/2005/8/layout/lProcess3"/>
    <dgm:cxn modelId="{CD9AC8F3-BC26-413D-A69D-DB264640822F}" type="presParOf" srcId="{3738FA39-4BF5-4138-97C3-47A1B1E3AB0D}" destId="{86DBEC40-D14E-4816-ACE1-3E491B13F96B}" srcOrd="2" destOrd="0" presId="urn:microsoft.com/office/officeart/2005/8/layout/lProcess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9217DB-91FF-49EB-8B45-488F976841CF}" type="doc">
      <dgm:prSet loTypeId="urn:microsoft.com/office/officeart/2005/8/layout/chevron1" loCatId="process" qsTypeId="urn:microsoft.com/office/officeart/2005/8/quickstyle/simple1" qsCatId="simple" csTypeId="urn:microsoft.com/office/officeart/2005/8/colors/accent1_2" csCatId="accent1" phldr="1"/>
      <dgm:spPr/>
    </dgm:pt>
    <dgm:pt modelId="{8B58054A-8462-4CE6-9DEA-8952B9078FBB}">
      <dgm:prSet phldrT="[Text]" custT="1"/>
      <dgm:spPr>
        <a:solidFill>
          <a:schemeClr val="accent2">
            <a:lumMod val="60000"/>
            <a:lumOff val="40000"/>
          </a:schemeClr>
        </a:solidFill>
      </dgm:spPr>
      <dgm:t>
        <a:bodyPr/>
        <a:lstStyle/>
        <a:p>
          <a:r>
            <a:rPr lang="en-US" sz="2400" dirty="0">
              <a:solidFill>
                <a:schemeClr val="tx1">
                  <a:lumMod val="75000"/>
                  <a:lumOff val="25000"/>
                </a:schemeClr>
              </a:solidFill>
              <a:latin typeface="Garamond" panose="02020404030301010803" pitchFamily="18" charset="0"/>
            </a:rPr>
            <a:t>Process for time-series visualization</a:t>
          </a:r>
        </a:p>
      </dgm:t>
    </dgm:pt>
    <dgm:pt modelId="{DC89A787-0D49-4D4E-9337-35D8F418819B}" type="parTrans" cxnId="{AAD3012A-1190-44A7-946D-78BEECA07ADA}">
      <dgm:prSet/>
      <dgm:spPr/>
      <dgm:t>
        <a:bodyPr/>
        <a:lstStyle/>
        <a:p>
          <a:endParaRPr lang="en-US"/>
        </a:p>
      </dgm:t>
    </dgm:pt>
    <dgm:pt modelId="{0D01B453-9B91-4C15-AE3A-652D85D0A99F}" type="sibTrans" cxnId="{AAD3012A-1190-44A7-946D-78BEECA07ADA}">
      <dgm:prSet/>
      <dgm:spPr/>
      <dgm:t>
        <a:bodyPr/>
        <a:lstStyle/>
        <a:p>
          <a:endParaRPr lang="en-US"/>
        </a:p>
      </dgm:t>
    </dgm:pt>
    <dgm:pt modelId="{CA74FC12-02E8-42A0-8C36-2353A56AC7F3}">
      <dgm:prSet phldrT="[Text]" custT="1"/>
      <dgm:spPr>
        <a:solidFill>
          <a:schemeClr val="accent2">
            <a:lumMod val="20000"/>
            <a:lumOff val="80000"/>
          </a:schemeClr>
        </a:solidFill>
      </dgm:spPr>
      <dgm:t>
        <a:bodyPr/>
        <a:lstStyle/>
        <a:p>
          <a:pPr algn="ctr"/>
          <a:r>
            <a:rPr lang="en-US" sz="2400" dirty="0">
              <a:solidFill>
                <a:schemeClr val="tx1">
                  <a:lumMod val="75000"/>
                  <a:lumOff val="25000"/>
                </a:schemeClr>
              </a:solidFill>
              <a:latin typeface="Garamond" panose="02020404030301010803" pitchFamily="18" charset="0"/>
            </a:rPr>
            <a:t>Analyze significance between hydrology and tree mortality</a:t>
          </a:r>
        </a:p>
      </dgm:t>
    </dgm:pt>
    <dgm:pt modelId="{31E648A0-42F4-4E59-A286-5835868651AD}" type="parTrans" cxnId="{8A9773AA-C15F-4BD3-9D35-AD903A45E25D}">
      <dgm:prSet/>
      <dgm:spPr/>
      <dgm:t>
        <a:bodyPr/>
        <a:lstStyle/>
        <a:p>
          <a:endParaRPr lang="en-US"/>
        </a:p>
      </dgm:t>
    </dgm:pt>
    <dgm:pt modelId="{873F61D7-C909-495D-8463-10294B0D116D}" type="sibTrans" cxnId="{8A9773AA-C15F-4BD3-9D35-AD903A45E25D}">
      <dgm:prSet/>
      <dgm:spPr/>
      <dgm:t>
        <a:bodyPr/>
        <a:lstStyle/>
        <a:p>
          <a:endParaRPr lang="en-US"/>
        </a:p>
      </dgm:t>
    </dgm:pt>
    <dgm:pt modelId="{06E896B6-BD37-44A2-A4BA-3A7BACDB0953}" type="pres">
      <dgm:prSet presAssocID="{099217DB-91FF-49EB-8B45-488F976841CF}" presName="Name0" presStyleCnt="0">
        <dgm:presLayoutVars>
          <dgm:dir/>
          <dgm:animLvl val="lvl"/>
          <dgm:resizeHandles val="exact"/>
        </dgm:presLayoutVars>
      </dgm:prSet>
      <dgm:spPr/>
    </dgm:pt>
    <dgm:pt modelId="{D2752CB6-2F63-4F0A-AC28-91AB97BFD33A}" type="pres">
      <dgm:prSet presAssocID="{8B58054A-8462-4CE6-9DEA-8952B9078FBB}" presName="parTxOnly" presStyleLbl="node1" presStyleIdx="0" presStyleCnt="2" custScaleX="75236" custScaleY="155263">
        <dgm:presLayoutVars>
          <dgm:chMax val="0"/>
          <dgm:chPref val="0"/>
          <dgm:bulletEnabled val="1"/>
        </dgm:presLayoutVars>
      </dgm:prSet>
      <dgm:spPr>
        <a:prstGeom prst="homePlate">
          <a:avLst/>
        </a:prstGeom>
      </dgm:spPr>
      <dgm:t>
        <a:bodyPr/>
        <a:lstStyle/>
        <a:p>
          <a:endParaRPr lang="en-US"/>
        </a:p>
      </dgm:t>
    </dgm:pt>
    <dgm:pt modelId="{586E9ED1-7C58-4D96-B98D-342F10775736}" type="pres">
      <dgm:prSet presAssocID="{0D01B453-9B91-4C15-AE3A-652D85D0A99F}" presName="parTxOnlySpace" presStyleCnt="0"/>
      <dgm:spPr/>
    </dgm:pt>
    <dgm:pt modelId="{2E9D6396-9639-498A-A1C2-DFE18D85C1C8}" type="pres">
      <dgm:prSet presAssocID="{CA74FC12-02E8-42A0-8C36-2353A56AC7F3}" presName="parTxOnly" presStyleLbl="node1" presStyleIdx="1" presStyleCnt="2" custScaleX="116531" custScaleY="155653" custLinFactX="-7268" custLinFactNeighborX="-100000">
        <dgm:presLayoutVars>
          <dgm:chMax val="0"/>
          <dgm:chPref val="0"/>
          <dgm:bulletEnabled val="1"/>
        </dgm:presLayoutVars>
      </dgm:prSet>
      <dgm:spPr/>
      <dgm:t>
        <a:bodyPr/>
        <a:lstStyle/>
        <a:p>
          <a:endParaRPr lang="en-US"/>
        </a:p>
      </dgm:t>
    </dgm:pt>
  </dgm:ptLst>
  <dgm:cxnLst>
    <dgm:cxn modelId="{A7512E9F-8F93-4A9A-922D-50B1A1054B6C}" type="presOf" srcId="{CA74FC12-02E8-42A0-8C36-2353A56AC7F3}" destId="{2E9D6396-9639-498A-A1C2-DFE18D85C1C8}" srcOrd="0" destOrd="0" presId="urn:microsoft.com/office/officeart/2005/8/layout/chevron1"/>
    <dgm:cxn modelId="{AAD3012A-1190-44A7-946D-78BEECA07ADA}" srcId="{099217DB-91FF-49EB-8B45-488F976841CF}" destId="{8B58054A-8462-4CE6-9DEA-8952B9078FBB}" srcOrd="0" destOrd="0" parTransId="{DC89A787-0D49-4D4E-9337-35D8F418819B}" sibTransId="{0D01B453-9B91-4C15-AE3A-652D85D0A99F}"/>
    <dgm:cxn modelId="{25CD4DA0-F9B1-424A-8E30-84A9D7B31D16}" type="presOf" srcId="{099217DB-91FF-49EB-8B45-488F976841CF}" destId="{06E896B6-BD37-44A2-A4BA-3A7BACDB0953}" srcOrd="0" destOrd="0" presId="urn:microsoft.com/office/officeart/2005/8/layout/chevron1"/>
    <dgm:cxn modelId="{FB234902-A7B1-4500-8B8C-1CE91B591B6E}" type="presOf" srcId="{8B58054A-8462-4CE6-9DEA-8952B9078FBB}" destId="{D2752CB6-2F63-4F0A-AC28-91AB97BFD33A}" srcOrd="0" destOrd="0" presId="urn:microsoft.com/office/officeart/2005/8/layout/chevron1"/>
    <dgm:cxn modelId="{8A9773AA-C15F-4BD3-9D35-AD903A45E25D}" srcId="{099217DB-91FF-49EB-8B45-488F976841CF}" destId="{CA74FC12-02E8-42A0-8C36-2353A56AC7F3}" srcOrd="1" destOrd="0" parTransId="{31E648A0-42F4-4E59-A286-5835868651AD}" sibTransId="{873F61D7-C909-495D-8463-10294B0D116D}"/>
    <dgm:cxn modelId="{86A1C558-24D0-470F-9477-DCAF59714BA5}" type="presParOf" srcId="{06E896B6-BD37-44A2-A4BA-3A7BACDB0953}" destId="{D2752CB6-2F63-4F0A-AC28-91AB97BFD33A}" srcOrd="0" destOrd="0" presId="urn:microsoft.com/office/officeart/2005/8/layout/chevron1"/>
    <dgm:cxn modelId="{4CF2EB21-D6DF-49E6-8323-93CF5B8FE043}" type="presParOf" srcId="{06E896B6-BD37-44A2-A4BA-3A7BACDB0953}" destId="{586E9ED1-7C58-4D96-B98D-342F10775736}" srcOrd="1" destOrd="0" presId="urn:microsoft.com/office/officeart/2005/8/layout/chevron1"/>
    <dgm:cxn modelId="{552C3A32-7536-436D-B3DE-F1EF10F10F7B}" type="presParOf" srcId="{06E896B6-BD37-44A2-A4BA-3A7BACDB0953}" destId="{2E9D6396-9639-498A-A1C2-DFE18D85C1C8}" srcOrd="2" destOrd="0" presId="urn:microsoft.com/office/officeart/2005/8/layout/chevron1"/>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03ECA-7540-4020-A507-40B9FF023CD1}">
      <dsp:nvSpPr>
        <dsp:cNvPr id="0" name=""/>
        <dsp:cNvSpPr/>
      </dsp:nvSpPr>
      <dsp:spPr>
        <a:xfrm>
          <a:off x="357045" y="3713"/>
          <a:ext cx="3311167" cy="1426673"/>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b="0" kern="1200" dirty="0">
              <a:latin typeface="Garamond" panose="02020404030301010803" pitchFamily="18" charset="0"/>
            </a:rPr>
            <a:t>Precipitation</a:t>
          </a:r>
        </a:p>
      </dsp:txBody>
      <dsp:txXfrm>
        <a:off x="1070382" y="3713"/>
        <a:ext cx="1884494" cy="1426673"/>
      </dsp:txXfrm>
    </dsp:sp>
    <dsp:sp modelId="{FB0F0962-E3A4-4719-ACC3-C3605609C94D}">
      <dsp:nvSpPr>
        <dsp:cNvPr id="0" name=""/>
        <dsp:cNvSpPr/>
      </dsp:nvSpPr>
      <dsp:spPr>
        <a:xfrm>
          <a:off x="3204543" y="124980"/>
          <a:ext cx="2960347" cy="1184139"/>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2200" kern="1200" dirty="0">
              <a:solidFill>
                <a:schemeClr val="tx1">
                  <a:lumMod val="75000"/>
                  <a:lumOff val="25000"/>
                </a:schemeClr>
              </a:solidFill>
              <a:latin typeface="Garamond" panose="02020404030301010803" pitchFamily="18" charset="0"/>
            </a:rPr>
            <a:t>Obtain CHIRPS data (1989-2019)</a:t>
          </a:r>
        </a:p>
      </dsp:txBody>
      <dsp:txXfrm>
        <a:off x="3796613" y="124980"/>
        <a:ext cx="1776208" cy="1184139"/>
      </dsp:txXfrm>
    </dsp:sp>
    <dsp:sp modelId="{ECD0DAE3-BE46-4DB2-9C88-9F1BE212FC61}">
      <dsp:nvSpPr>
        <dsp:cNvPr id="0" name=""/>
        <dsp:cNvSpPr/>
      </dsp:nvSpPr>
      <dsp:spPr>
        <a:xfrm>
          <a:off x="357045" y="1630121"/>
          <a:ext cx="3282062" cy="1426673"/>
        </a:xfrm>
        <a:prstGeom prst="chevron">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kern="1200" dirty="0">
              <a:latin typeface="Garamond" panose="02020404030301010803" pitchFamily="18" charset="0"/>
            </a:rPr>
            <a:t>Soil Moisture &amp; ET</a:t>
          </a:r>
        </a:p>
      </dsp:txBody>
      <dsp:txXfrm>
        <a:off x="1070382" y="1630121"/>
        <a:ext cx="1855389" cy="1426673"/>
      </dsp:txXfrm>
    </dsp:sp>
    <dsp:sp modelId="{290B9601-FC6D-48AC-951D-4A70F1D9B9B5}">
      <dsp:nvSpPr>
        <dsp:cNvPr id="0" name=""/>
        <dsp:cNvSpPr/>
      </dsp:nvSpPr>
      <dsp:spPr>
        <a:xfrm>
          <a:off x="3175439" y="1751388"/>
          <a:ext cx="2960347" cy="1184139"/>
        </a:xfrm>
        <a:prstGeom prst="chevron">
          <a:avLst/>
        </a:prstGeom>
        <a:solidFill>
          <a:schemeClr val="accent5">
            <a:tint val="40000"/>
            <a:alpha val="90000"/>
            <a:hueOff val="-3695877"/>
            <a:satOff val="-6408"/>
            <a:lumOff val="-644"/>
            <a:alphaOff val="0"/>
          </a:scheme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ts val="0"/>
            </a:spcAft>
          </a:pPr>
          <a:r>
            <a:rPr lang="en-US" sz="2200" kern="1200" dirty="0">
              <a:solidFill>
                <a:schemeClr val="tx1">
                  <a:lumMod val="75000"/>
                  <a:lumOff val="25000"/>
                </a:schemeClr>
              </a:solidFill>
              <a:latin typeface="Garamond" panose="02020404030301010803" pitchFamily="18" charset="0"/>
            </a:rPr>
            <a:t>Obtain GLDAS data </a:t>
          </a:r>
        </a:p>
        <a:p>
          <a:pPr lvl="0" algn="ctr" defTabSz="977900">
            <a:lnSpc>
              <a:spcPct val="90000"/>
            </a:lnSpc>
            <a:spcBef>
              <a:spcPct val="0"/>
            </a:spcBef>
            <a:spcAft>
              <a:spcPct val="35000"/>
            </a:spcAft>
          </a:pPr>
          <a:r>
            <a:rPr lang="en-US" sz="2200" kern="1200" dirty="0">
              <a:solidFill>
                <a:schemeClr val="tx1">
                  <a:lumMod val="75000"/>
                  <a:lumOff val="25000"/>
                </a:schemeClr>
              </a:solidFill>
              <a:latin typeface="Garamond" panose="02020404030301010803" pitchFamily="18" charset="0"/>
            </a:rPr>
            <a:t>(2000-2019)</a:t>
          </a:r>
        </a:p>
      </dsp:txBody>
      <dsp:txXfrm>
        <a:off x="3767509" y="1751388"/>
        <a:ext cx="1776208" cy="1184139"/>
      </dsp:txXfrm>
    </dsp:sp>
    <dsp:sp modelId="{588ADA1F-AF65-47AE-8730-40EE0AEE2CEE}">
      <dsp:nvSpPr>
        <dsp:cNvPr id="0" name=""/>
        <dsp:cNvSpPr/>
      </dsp:nvSpPr>
      <dsp:spPr>
        <a:xfrm>
          <a:off x="357045" y="3256529"/>
          <a:ext cx="3311167" cy="1426673"/>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kern="1200" dirty="0">
              <a:latin typeface="Garamond" panose="02020404030301010803" pitchFamily="18" charset="0"/>
            </a:rPr>
            <a:t>Vegetation</a:t>
          </a:r>
          <a:endParaRPr lang="en-US" sz="2400" kern="1200" dirty="0">
            <a:latin typeface="Garamond" panose="02020404030301010803" pitchFamily="18" charset="0"/>
          </a:endParaRPr>
        </a:p>
      </dsp:txBody>
      <dsp:txXfrm>
        <a:off x="1070382" y="3256529"/>
        <a:ext cx="1884494" cy="1426673"/>
      </dsp:txXfrm>
    </dsp:sp>
    <dsp:sp modelId="{86DBEC40-D14E-4816-ACE1-3E491B13F96B}">
      <dsp:nvSpPr>
        <dsp:cNvPr id="0" name=""/>
        <dsp:cNvSpPr/>
      </dsp:nvSpPr>
      <dsp:spPr>
        <a:xfrm>
          <a:off x="3204543" y="3377796"/>
          <a:ext cx="2960347" cy="1184139"/>
        </a:xfrm>
        <a:prstGeom prst="chevron">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ts val="0"/>
            </a:spcAft>
          </a:pPr>
          <a:r>
            <a:rPr lang="en-US" sz="2200" kern="1200" dirty="0">
              <a:solidFill>
                <a:schemeClr val="tx1">
                  <a:lumMod val="75000"/>
                  <a:lumOff val="25000"/>
                </a:schemeClr>
              </a:solidFill>
              <a:latin typeface="Garamond" panose="02020404030301010803" pitchFamily="18" charset="0"/>
            </a:rPr>
            <a:t> Obtain Terra MODIS/VIIRS data</a:t>
          </a:r>
        </a:p>
        <a:p>
          <a:pPr lvl="0" algn="ctr" defTabSz="977900">
            <a:lnSpc>
              <a:spcPct val="90000"/>
            </a:lnSpc>
            <a:spcBef>
              <a:spcPct val="0"/>
            </a:spcBef>
            <a:spcAft>
              <a:spcPts val="0"/>
            </a:spcAft>
          </a:pPr>
          <a:r>
            <a:rPr lang="en-US" sz="2200" kern="1200" dirty="0">
              <a:solidFill>
                <a:schemeClr val="tx1">
                  <a:lumMod val="75000"/>
                  <a:lumOff val="25000"/>
                </a:schemeClr>
              </a:solidFill>
              <a:latin typeface="Garamond" panose="02020404030301010803" pitchFamily="18" charset="0"/>
            </a:rPr>
            <a:t>(2000-2019)</a:t>
          </a:r>
        </a:p>
      </dsp:txBody>
      <dsp:txXfrm>
        <a:off x="3796613" y="3377796"/>
        <a:ext cx="1776208" cy="1184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52CB6-2F63-4F0A-AC28-91AB97BFD33A}">
      <dsp:nvSpPr>
        <dsp:cNvPr id="0" name=""/>
        <dsp:cNvSpPr/>
      </dsp:nvSpPr>
      <dsp:spPr>
        <a:xfrm>
          <a:off x="1922" y="381542"/>
          <a:ext cx="2498878" cy="2062753"/>
        </a:xfrm>
        <a:prstGeom prst="homePlat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a:solidFill>
                <a:schemeClr val="tx1">
                  <a:lumMod val="75000"/>
                  <a:lumOff val="25000"/>
                </a:schemeClr>
              </a:solidFill>
              <a:latin typeface="Garamond" panose="02020404030301010803" pitchFamily="18" charset="0"/>
            </a:rPr>
            <a:t>Process for time-series visualization</a:t>
          </a:r>
        </a:p>
      </dsp:txBody>
      <dsp:txXfrm>
        <a:off x="1922" y="381542"/>
        <a:ext cx="1983190" cy="2062753"/>
      </dsp:txXfrm>
    </dsp:sp>
    <dsp:sp modelId="{2E9D6396-9639-498A-A1C2-DFE18D85C1C8}">
      <dsp:nvSpPr>
        <dsp:cNvPr id="0" name=""/>
        <dsp:cNvSpPr/>
      </dsp:nvSpPr>
      <dsp:spPr>
        <a:xfrm>
          <a:off x="1595125" y="378952"/>
          <a:ext cx="3870444" cy="2067934"/>
        </a:xfrm>
        <a:prstGeom prst="chevron">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a:solidFill>
                <a:schemeClr val="tx1">
                  <a:lumMod val="75000"/>
                  <a:lumOff val="25000"/>
                </a:schemeClr>
              </a:solidFill>
              <a:latin typeface="Garamond" panose="02020404030301010803" pitchFamily="18" charset="0"/>
            </a:rPr>
            <a:t>Analyze significance between hydrology and tree mortality</a:t>
          </a:r>
        </a:p>
      </dsp:txBody>
      <dsp:txXfrm>
        <a:off x="2629092" y="378952"/>
        <a:ext cx="1802510" cy="206793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51386A-B15A-3243-A0A7-BDAC8A819EA5}" type="datetimeFigureOut">
              <a:rPr lang="en-US" smtClean="0"/>
              <a:t>4/9/2020</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3BBA6-68B4-3749-88C7-4DF9C2CA250F}" type="slidenum">
              <a:rPr lang="en-US" smtClean="0"/>
              <a:t>‹#›</a:t>
            </a:fld>
            <a:endParaRPr lang="en-US"/>
          </a:p>
        </p:txBody>
      </p:sp>
    </p:spTree>
    <p:extLst>
      <p:ext uri="{BB962C8B-B14F-4D97-AF65-F5344CB8AC3E}">
        <p14:creationId xmlns:p14="http://schemas.microsoft.com/office/powerpoint/2010/main" val="2442440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6643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ounded Rectangle 21">
            <a:extLst>
              <a:ext uri="{FF2B5EF4-FFF2-40B4-BE49-F238E27FC236}">
                <a16:creationId xmlns:a16="http://schemas.microsoft.com/office/drawing/2014/main" id="{38947084-B209-B748-AFDA-9D26608A3DB3}"/>
              </a:ext>
            </a:extLst>
          </p:cNvPr>
          <p:cNvSpPr/>
          <p:nvPr userDrawn="1"/>
        </p:nvSpPr>
        <p:spPr>
          <a:xfrm>
            <a:off x="889000" y="796043"/>
            <a:ext cx="25649384" cy="3544543"/>
          </a:xfrm>
          <a:prstGeom prst="roundRect">
            <a:avLst/>
          </a:prstGeom>
          <a:solidFill>
            <a:srgbClr val="42A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D5FD6CB7-6BEB-0A47-8A2D-EE028F10FB0A}"/>
              </a:ext>
            </a:extLst>
          </p:cNvPr>
          <p:cNvSpPr/>
          <p:nvPr userDrawn="1"/>
        </p:nvSpPr>
        <p:spPr>
          <a:xfrm>
            <a:off x="889000" y="34730896"/>
            <a:ext cx="25632420" cy="1362503"/>
          </a:xfrm>
          <a:prstGeom prst="roundRect">
            <a:avLst/>
          </a:prstGeom>
          <a:solidFill>
            <a:srgbClr val="42A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62E315C8-5267-7946-BDF4-6B5BA9CB53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1697" y="35118394"/>
            <a:ext cx="4103991" cy="638661"/>
          </a:xfrm>
          <a:prstGeom prst="rect">
            <a:avLst/>
          </a:prstGeom>
        </p:spPr>
      </p:pic>
      <p:sp>
        <p:nvSpPr>
          <p:cNvPr id="25" name="Rounded Rectangle 24">
            <a:extLst>
              <a:ext uri="{FF2B5EF4-FFF2-40B4-BE49-F238E27FC236}">
                <a16:creationId xmlns:a16="http://schemas.microsoft.com/office/drawing/2014/main" id="{92B92B01-D5A1-0949-BDA9-28AA92B574D6}"/>
              </a:ext>
            </a:extLst>
          </p:cNvPr>
          <p:cNvSpPr/>
          <p:nvPr userDrawn="1"/>
        </p:nvSpPr>
        <p:spPr>
          <a:xfrm>
            <a:off x="22352000" y="33899900"/>
            <a:ext cx="4169419" cy="1901400"/>
          </a:xfrm>
          <a:prstGeom prst="roundRect">
            <a:avLst/>
          </a:prstGeom>
          <a:solidFill>
            <a:srgbClr val="42A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C78B1AD-7432-4043-B505-659CC396EB55}"/>
              </a:ext>
            </a:extLst>
          </p:cNvPr>
          <p:cNvSpPr txBox="1"/>
          <p:nvPr userDrawn="1"/>
        </p:nvSpPr>
        <p:spPr>
          <a:xfrm>
            <a:off x="22174200" y="33899900"/>
            <a:ext cx="4138676" cy="830997"/>
          </a:xfrm>
          <a:prstGeom prst="rect">
            <a:avLst/>
          </a:prstGeom>
          <a:noFill/>
        </p:spPr>
        <p:txBody>
          <a:bodyPr wrap="square" rtlCol="0">
            <a:spAutoFit/>
          </a:bodyPr>
          <a:lstStyle/>
          <a:p>
            <a:pPr algn="r"/>
            <a:r>
              <a:rPr lang="en-US" sz="4800" spc="200" baseline="0" dirty="0">
                <a:solidFill>
                  <a:schemeClr val="bg1"/>
                </a:solidFill>
                <a:latin typeface="Century Gothic" panose="020B0502020202020204" pitchFamily="34" charset="0"/>
              </a:rPr>
              <a:t>Spring 2020</a:t>
            </a:r>
          </a:p>
        </p:txBody>
      </p:sp>
      <p:sp>
        <p:nvSpPr>
          <p:cNvPr id="28" name="Rectangle 27">
            <a:extLst>
              <a:ext uri="{FF2B5EF4-FFF2-40B4-BE49-F238E27FC236}">
                <a16:creationId xmlns:a16="http://schemas.microsoft.com/office/drawing/2014/main" id="{53B6461B-8373-FD40-9C73-82480E4FAC32}"/>
              </a:ext>
            </a:extLst>
          </p:cNvPr>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pic>
        <p:nvPicPr>
          <p:cNvPr id="29" name="Picture 28">
            <a:extLst>
              <a:ext uri="{FF2B5EF4-FFF2-40B4-BE49-F238E27FC236}">
                <a16:creationId xmlns:a16="http://schemas.microsoft.com/office/drawing/2014/main" id="{A952E025-715C-1249-B5A4-29FDA63172F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322324" y="1274438"/>
            <a:ext cx="2587752" cy="2587752"/>
          </a:xfrm>
          <a:prstGeom prst="rect">
            <a:avLst/>
          </a:prstGeom>
        </p:spPr>
      </p:pic>
      <p:sp>
        <p:nvSpPr>
          <p:cNvPr id="30" name="Rounded Rectangle 29">
            <a:extLst>
              <a:ext uri="{FF2B5EF4-FFF2-40B4-BE49-F238E27FC236}">
                <a16:creationId xmlns:a16="http://schemas.microsoft.com/office/drawing/2014/main" id="{4486819C-15B9-4C40-8CC6-2C861208A179}"/>
              </a:ext>
            </a:extLst>
          </p:cNvPr>
          <p:cNvSpPr/>
          <p:nvPr userDrawn="1"/>
        </p:nvSpPr>
        <p:spPr>
          <a:xfrm>
            <a:off x="4343400" y="301605"/>
            <a:ext cx="22628308" cy="35445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F87504F3-D8BD-864D-9B07-A0CC7E4F74F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95568" y="1251175"/>
            <a:ext cx="2587752" cy="2141364"/>
          </a:xfrm>
          <a:prstGeom prst="rect">
            <a:avLst/>
          </a:prstGeom>
        </p:spPr>
      </p:pic>
    </p:spTree>
    <p:extLst>
      <p:ext uri="{BB962C8B-B14F-4D97-AF65-F5344CB8AC3E}">
        <p14:creationId xmlns:p14="http://schemas.microsoft.com/office/powerpoint/2010/main" val="130252721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diagramQuickStyle" Target="../diagrams/quickStyle1.xml"/><Relationship Id="rId26" Type="http://schemas.openxmlformats.org/officeDocument/2006/relationships/image" Target="../media/image18.jpeg"/><Relationship Id="rId3" Type="http://schemas.openxmlformats.org/officeDocument/2006/relationships/image" Target="../media/image5.jpeg"/><Relationship Id="rId21" Type="http://schemas.openxmlformats.org/officeDocument/2006/relationships/diagramData" Target="../diagrams/data2.xml"/><Relationship Id="rId7" Type="http://schemas.openxmlformats.org/officeDocument/2006/relationships/image" Target="../media/image9.jpeg"/><Relationship Id="rId12" Type="http://schemas.openxmlformats.org/officeDocument/2006/relationships/image" Target="../media/image14.jpg"/><Relationship Id="rId17" Type="http://schemas.openxmlformats.org/officeDocument/2006/relationships/diagramLayout" Target="../diagrams/layout1.xml"/><Relationship Id="rId25" Type="http://schemas.microsoft.com/office/2007/relationships/diagramDrawing" Target="../diagrams/drawing2.xml"/><Relationship Id="rId2" Type="http://schemas.openxmlformats.org/officeDocument/2006/relationships/image" Target="../media/image4.png"/><Relationship Id="rId16" Type="http://schemas.openxmlformats.org/officeDocument/2006/relationships/diagramData" Target="../diagrams/data1.xml"/><Relationship Id="rId20" Type="http://schemas.microsoft.com/office/2007/relationships/diagramDrawing" Target="../diagrams/drawing1.xml"/><Relationship Id="rId29"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jpg"/><Relationship Id="rId24" Type="http://schemas.openxmlformats.org/officeDocument/2006/relationships/diagramColors" Target="../diagrams/colors2.xml"/><Relationship Id="rId32" Type="http://schemas.openxmlformats.org/officeDocument/2006/relationships/chart" Target="../charts/chart4.xml"/><Relationship Id="rId5" Type="http://schemas.openxmlformats.org/officeDocument/2006/relationships/image" Target="../media/image7.jpeg"/><Relationship Id="rId15" Type="http://schemas.openxmlformats.org/officeDocument/2006/relationships/image" Target="../media/image17.jpeg"/><Relationship Id="rId23" Type="http://schemas.openxmlformats.org/officeDocument/2006/relationships/diagramQuickStyle" Target="../diagrams/quickStyle2.xml"/><Relationship Id="rId28" Type="http://schemas.openxmlformats.org/officeDocument/2006/relationships/image" Target="../media/image20.jpeg"/><Relationship Id="rId10" Type="http://schemas.openxmlformats.org/officeDocument/2006/relationships/image" Target="../media/image12.jpg"/><Relationship Id="rId19" Type="http://schemas.openxmlformats.org/officeDocument/2006/relationships/diagramColors" Target="../diagrams/colors1.xml"/><Relationship Id="rId31" Type="http://schemas.openxmlformats.org/officeDocument/2006/relationships/chart" Target="../charts/chart3.xml"/><Relationship Id="rId4" Type="http://schemas.openxmlformats.org/officeDocument/2006/relationships/image" Target="../media/image6.jpeg"/><Relationship Id="rId9" Type="http://schemas.openxmlformats.org/officeDocument/2006/relationships/image" Target="../media/image11.jpg"/><Relationship Id="rId14" Type="http://schemas.openxmlformats.org/officeDocument/2006/relationships/image" Target="../media/image16.png"/><Relationship Id="rId22" Type="http://schemas.openxmlformats.org/officeDocument/2006/relationships/diagramLayout" Target="../diagrams/layout2.xml"/><Relationship Id="rId27" Type="http://schemas.openxmlformats.org/officeDocument/2006/relationships/image" Target="../media/image19.jpeg"/><Relationship Id="rId30"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F1F6FE7-28D2-2D41-BA13-97CD0F2AA3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4" b="34"/>
          <a:stretch/>
        </p:blipFill>
        <p:spPr>
          <a:xfrm>
            <a:off x="1166677" y="31407127"/>
            <a:ext cx="2103120" cy="2101662"/>
          </a:xfrm>
          <a:prstGeom prst="ellipse">
            <a:avLst/>
          </a:prstGeom>
          <a:noFill/>
        </p:spPr>
      </p:pic>
      <p:pic>
        <p:nvPicPr>
          <p:cNvPr id="1038" name="Picture 14">
            <a:extLst>
              <a:ext uri="{FF2B5EF4-FFF2-40B4-BE49-F238E27FC236}">
                <a16:creationId xmlns:a16="http://schemas.microsoft.com/office/drawing/2014/main" id="{4F28807C-9621-46E8-A521-E779AE1052A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58" t="2214" r="24923" b="4139"/>
          <a:stretch/>
        </p:blipFill>
        <p:spPr bwMode="auto">
          <a:xfrm>
            <a:off x="12627202" y="10746100"/>
            <a:ext cx="3931066" cy="339764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9BE1021-60A5-4DCA-8C47-43661DA29E0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12" t="2361" r="26090" b="4078"/>
          <a:stretch/>
        </p:blipFill>
        <p:spPr bwMode="auto">
          <a:xfrm>
            <a:off x="16546253" y="10750163"/>
            <a:ext cx="3900560" cy="339316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6300A30A-C658-4C17-AA1F-50CBD3D7F82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79" t="2753" r="24980" b="4486"/>
          <a:stretch/>
        </p:blipFill>
        <p:spPr bwMode="auto">
          <a:xfrm>
            <a:off x="12631637" y="14545668"/>
            <a:ext cx="3931920" cy="339316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9A6BAA0D-3A56-4992-B6AE-37A5C80FDCB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228" t="2090" r="24362" b="4224"/>
          <a:stretch/>
        </p:blipFill>
        <p:spPr bwMode="auto">
          <a:xfrm>
            <a:off x="20436904" y="14541900"/>
            <a:ext cx="3905587" cy="339315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FCC7DA6C-9CEF-4D62-AB2E-492F4DCCD9B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215" t="2229" r="26001" b="3655"/>
          <a:stretch/>
        </p:blipFill>
        <p:spPr bwMode="auto">
          <a:xfrm>
            <a:off x="16541496" y="14546284"/>
            <a:ext cx="3897687" cy="338649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F89E7E57-F54C-4799-B823-54182C629F64}"/>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139" t="2334" r="25458" b="3994"/>
          <a:stretch/>
        </p:blipFill>
        <p:spPr bwMode="auto">
          <a:xfrm>
            <a:off x="20441232" y="10750752"/>
            <a:ext cx="3902538" cy="3385609"/>
          </a:xfrm>
          <a:prstGeom prst="rect">
            <a:avLst/>
          </a:prstGeom>
          <a:noFill/>
          <a:extLst>
            <a:ext uri="{909E8E84-426E-40DD-AFC4-6F175D3DCCD1}">
              <a14:hiddenFill xmlns:a14="http://schemas.microsoft.com/office/drawing/2010/main">
                <a:solidFill>
                  <a:srgbClr val="FFFFFF"/>
                </a:solidFill>
              </a14:hiddenFill>
            </a:ext>
          </a:extLst>
        </p:spPr>
      </p:pic>
      <p:sp>
        <p:nvSpPr>
          <p:cNvPr id="47" name="Oval 46"/>
          <p:cNvSpPr/>
          <p:nvPr/>
        </p:nvSpPr>
        <p:spPr>
          <a:xfrm>
            <a:off x="9940509" y="31636456"/>
            <a:ext cx="1645920" cy="1645920"/>
          </a:xfrm>
          <a:prstGeom prst="ellipse">
            <a:avLst/>
          </a:prstGeom>
          <a:blipFill dpi="0" rotWithShape="1">
            <a:blip r:embed="rId9">
              <a:extLst>
                <a:ext uri="{28A0092B-C50C-407E-A947-70E740481C1C}">
                  <a14:useLocalDpi xmlns:a14="http://schemas.microsoft.com/office/drawing/2010/main" val="0"/>
                </a:ext>
              </a:extLst>
            </a:blip>
            <a:srcRect/>
            <a:stretch>
              <a:fillRect l="-44463" t="-43659" r="-33139" b="-40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043760" y="31656483"/>
            <a:ext cx="1645920" cy="1645920"/>
          </a:xfrm>
          <a:prstGeom prst="ellipse">
            <a:avLst/>
          </a:prstGeom>
          <a:blipFill dpi="0" rotWithShape="1">
            <a:blip r:embed="rId10">
              <a:extLst>
                <a:ext uri="{28A0092B-C50C-407E-A947-70E740481C1C}">
                  <a14:useLocalDpi xmlns:a14="http://schemas.microsoft.com/office/drawing/2010/main" val="0"/>
                </a:ext>
              </a:extLst>
            </a:blip>
            <a:srcRect/>
            <a:stretch>
              <a:fillRect t="-4620" b="-453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209080" y="31628006"/>
            <a:ext cx="1645920" cy="1645920"/>
          </a:xfrm>
          <a:prstGeom prst="ellipse">
            <a:avLst/>
          </a:prstGeom>
          <a:blipFill dpi="0" rotWithShape="1">
            <a:blip r:embed="rId11">
              <a:extLst>
                <a:ext uri="{28A0092B-C50C-407E-A947-70E740481C1C}">
                  <a14:useLocalDpi xmlns:a14="http://schemas.microsoft.com/office/drawing/2010/main" val="0"/>
                </a:ext>
              </a:extLst>
            </a:blip>
            <a:srcRect/>
            <a:stretch>
              <a:fillRect l="-14775" t="-11631" r="-1291" b="-624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393390" y="31634999"/>
            <a:ext cx="1645920" cy="1645920"/>
          </a:xfrm>
          <a:prstGeom prst="ellipse">
            <a:avLst/>
          </a:prstGeom>
          <a:blipFill dpi="0" rotWithShape="1">
            <a:blip r:embed="rId12">
              <a:extLst>
                <a:ext uri="{28A0092B-C50C-407E-A947-70E740481C1C}">
                  <a14:useLocalDpi xmlns:a14="http://schemas.microsoft.com/office/drawing/2010/main" val="0"/>
                </a:ext>
              </a:extLst>
            </a:blip>
            <a:srcRect/>
            <a:stretch>
              <a:fillRect l="-4396" r="-179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3"/>
          <p:cNvSpPr txBox="1">
            <a:spLocks/>
          </p:cNvSpPr>
          <p:nvPr/>
        </p:nvSpPr>
        <p:spPr>
          <a:xfrm>
            <a:off x="24852101" y="4732601"/>
            <a:ext cx="1468585" cy="28382710"/>
          </a:xfrm>
          <a:prstGeom prst="rect">
            <a:avLst/>
          </a:prstGeom>
        </p:spPr>
        <p:txBody>
          <a:bodyPr vert="vert27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dirty="0">
                <a:solidFill>
                  <a:srgbClr val="42ACCE"/>
                </a:solidFill>
                <a:latin typeface="Century Gothic" panose="020B0502020202020204" pitchFamily="34" charset="0"/>
              </a:rPr>
              <a:t>Lambayeque </a:t>
            </a:r>
            <a:r>
              <a:rPr lang="en-US" sz="10000" dirty="0">
                <a:solidFill>
                  <a:srgbClr val="42ACCE"/>
                </a:solidFill>
                <a:latin typeface="Century Gothic" panose="020B0502020202020204" pitchFamily="34" charset="0"/>
              </a:rPr>
              <a:t>Water Resources</a:t>
            </a:r>
          </a:p>
        </p:txBody>
      </p:sp>
      <p:sp>
        <p:nvSpPr>
          <p:cNvPr id="7" name="TextBox 6">
            <a:extLst>
              <a:ext uri="{FF2B5EF4-FFF2-40B4-BE49-F238E27FC236}">
                <a16:creationId xmlns:a16="http://schemas.microsoft.com/office/drawing/2014/main" id="{CCC7B32D-56A6-A142-9D9D-634BA508AE2E}"/>
              </a:ext>
            </a:extLst>
          </p:cNvPr>
          <p:cNvSpPr txBox="1"/>
          <p:nvPr/>
        </p:nvSpPr>
        <p:spPr>
          <a:xfrm>
            <a:off x="12526523" y="33883946"/>
            <a:ext cx="9752076" cy="830997"/>
          </a:xfrm>
          <a:prstGeom prst="rect">
            <a:avLst/>
          </a:prstGeom>
          <a:noFill/>
        </p:spPr>
        <p:txBody>
          <a:bodyPr wrap="square" rtlCol="0">
            <a:spAutoFit/>
          </a:bodyPr>
          <a:lstStyle/>
          <a:p>
            <a:pPr algn="r"/>
            <a:r>
              <a:rPr lang="en-US" sz="4800" dirty="0">
                <a:solidFill>
                  <a:srgbClr val="42ACCE"/>
                </a:solidFill>
                <a:latin typeface="Century Gothic" panose="020B0502020202020204" pitchFamily="34" charset="0"/>
              </a:rPr>
              <a:t>Virginia - Langley</a:t>
            </a:r>
          </a:p>
        </p:txBody>
      </p:sp>
      <p:sp>
        <p:nvSpPr>
          <p:cNvPr id="8" name="Text Placeholder 42">
            <a:extLst>
              <a:ext uri="{FF2B5EF4-FFF2-40B4-BE49-F238E27FC236}">
                <a16:creationId xmlns:a16="http://schemas.microsoft.com/office/drawing/2014/main" id="{DB94A2AB-67B7-7042-8EA0-DE68E3BB3DB9}"/>
              </a:ext>
            </a:extLst>
          </p:cNvPr>
          <p:cNvSpPr txBox="1">
            <a:spLocks/>
          </p:cNvSpPr>
          <p:nvPr/>
        </p:nvSpPr>
        <p:spPr>
          <a:xfrm>
            <a:off x="4704381" y="876299"/>
            <a:ext cx="18362865" cy="2507653"/>
          </a:xfrm>
          <a:prstGeom prst="rect">
            <a:avLst/>
          </a:prstGeom>
        </p:spPr>
        <p:txBody>
          <a:bodyPr anchor="ctr">
            <a:normAutofit/>
          </a:bodyPr>
          <a:lstStyle>
            <a:lvl1pPr marL="0" indent="0" algn="ctr" defTabSz="2743200" rtl="0" eaLnBrk="1" latinLnBrk="0" hangingPunct="1">
              <a:lnSpc>
                <a:spcPct val="90000"/>
              </a:lnSpc>
              <a:spcBef>
                <a:spcPts val="3000"/>
              </a:spcBef>
              <a:buFont typeface="Arial" panose="020B0604020202020204" pitchFamily="34" charset="0"/>
              <a:buNone/>
              <a:defRPr sz="5400" b="1" kern="1200" baseline="0">
                <a:solidFill>
                  <a:schemeClr val="accent1"/>
                </a:solidFill>
                <a:latin typeface="Century Gothic" panose="020B0502020202020204" pitchFamily="34" charset="0"/>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a:solidFill>
                  <a:schemeClr val="tx1"/>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solidFill>
                  <a:srgbClr val="42ACCE"/>
                </a:solidFill>
              </a:rPr>
              <a:t>Assessing Hydrologic Patterns Using NASA Earth Observations to Address Tree Mortality in Peru’s Coastal Mesquite Forests</a:t>
            </a:r>
          </a:p>
        </p:txBody>
      </p:sp>
      <p:sp>
        <p:nvSpPr>
          <p:cNvPr id="9" name="Text Placeholder 16">
            <a:extLst>
              <a:ext uri="{FF2B5EF4-FFF2-40B4-BE49-F238E27FC236}">
                <a16:creationId xmlns:a16="http://schemas.microsoft.com/office/drawing/2014/main" id="{022322CC-70F0-3A4A-9AF8-E9511B8085C4}"/>
              </a:ext>
            </a:extLst>
          </p:cNvPr>
          <p:cNvSpPr txBox="1">
            <a:spLocks/>
          </p:cNvSpPr>
          <p:nvPr/>
        </p:nvSpPr>
        <p:spPr>
          <a:xfrm>
            <a:off x="790619" y="13354987"/>
            <a:ext cx="11424780" cy="185078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42ACCE"/>
              </a:buClr>
            </a:pPr>
            <a:r>
              <a:rPr lang="en-US" sz="2400" b="1" dirty="0">
                <a:solidFill>
                  <a:srgbClr val="42ACCE"/>
                </a:solidFill>
                <a:latin typeface="Garamond" panose="02020404030301010803" pitchFamily="18" charset="0"/>
              </a:rPr>
              <a:t>Classify</a:t>
            </a:r>
            <a:r>
              <a:rPr lang="en-US" sz="2400" dirty="0">
                <a:solidFill>
                  <a:schemeClr val="tx1">
                    <a:lumMod val="75000"/>
                    <a:lumOff val="25000"/>
                  </a:schemeClr>
                </a:solidFill>
                <a:latin typeface="Garamond" panose="02020404030301010803" pitchFamily="18" charset="0"/>
              </a:rPr>
              <a:t> the area of interest containing </a:t>
            </a:r>
            <a:r>
              <a:rPr lang="en-US" sz="2400" i="1" dirty="0" err="1">
                <a:solidFill>
                  <a:schemeClr val="tx1">
                    <a:lumMod val="75000"/>
                    <a:lumOff val="25000"/>
                  </a:schemeClr>
                </a:solidFill>
                <a:latin typeface="Garamond" panose="02020404030301010803" pitchFamily="18" charset="0"/>
              </a:rPr>
              <a:t>Prosopis</a:t>
            </a:r>
            <a:r>
              <a:rPr lang="en-US" sz="2400" dirty="0">
                <a:solidFill>
                  <a:schemeClr val="tx1">
                    <a:lumMod val="75000"/>
                    <a:lumOff val="25000"/>
                  </a:schemeClr>
                </a:solidFill>
                <a:latin typeface="Garamond" panose="02020404030301010803" pitchFamily="18" charset="0"/>
              </a:rPr>
              <a:t> sp. vegetation</a:t>
            </a:r>
          </a:p>
          <a:p>
            <a:pPr>
              <a:lnSpc>
                <a:spcPct val="100000"/>
              </a:lnSpc>
              <a:spcBef>
                <a:spcPts val="0"/>
              </a:spcBef>
              <a:spcAft>
                <a:spcPts val="600"/>
              </a:spcAft>
              <a:buClr>
                <a:srgbClr val="42ACCE"/>
              </a:buClr>
            </a:pPr>
            <a:r>
              <a:rPr lang="en-US" sz="2400" b="1" dirty="0">
                <a:solidFill>
                  <a:srgbClr val="42ACCE"/>
                </a:solidFill>
                <a:latin typeface="Garamond" panose="02020404030301010803" pitchFamily="18" charset="0"/>
              </a:rPr>
              <a:t>Analyze</a:t>
            </a:r>
            <a:r>
              <a:rPr lang="en-US" sz="2400" dirty="0">
                <a:solidFill>
                  <a:schemeClr val="tx1">
                    <a:lumMod val="75000"/>
                    <a:lumOff val="25000"/>
                  </a:schemeClr>
                </a:solidFill>
                <a:latin typeface="Garamond" panose="02020404030301010803" pitchFamily="18" charset="0"/>
              </a:rPr>
              <a:t> patterns of the hydrologic cycle during the 30-year study period</a:t>
            </a:r>
          </a:p>
          <a:p>
            <a:pPr>
              <a:lnSpc>
                <a:spcPct val="100000"/>
              </a:lnSpc>
              <a:spcBef>
                <a:spcPts val="0"/>
              </a:spcBef>
              <a:spcAft>
                <a:spcPts val="600"/>
              </a:spcAft>
              <a:buClr>
                <a:srgbClr val="42ACCE"/>
              </a:buClr>
            </a:pPr>
            <a:r>
              <a:rPr lang="en-US" sz="2400" b="1" dirty="0">
                <a:solidFill>
                  <a:srgbClr val="42ACCE"/>
                </a:solidFill>
                <a:latin typeface="Garamond" panose="02020404030301010803" pitchFamily="18" charset="0"/>
              </a:rPr>
              <a:t>Discover</a:t>
            </a:r>
            <a:r>
              <a:rPr lang="en-US" sz="2400" dirty="0">
                <a:solidFill>
                  <a:schemeClr val="tx1">
                    <a:lumMod val="75000"/>
                    <a:lumOff val="25000"/>
                  </a:schemeClr>
                </a:solidFill>
                <a:latin typeface="Garamond" panose="02020404030301010803" pitchFamily="18" charset="0"/>
              </a:rPr>
              <a:t> correlations between hydrologic parameters and tree mortality</a:t>
            </a:r>
          </a:p>
          <a:p>
            <a:pPr>
              <a:lnSpc>
                <a:spcPct val="100000"/>
              </a:lnSpc>
              <a:spcBef>
                <a:spcPts val="0"/>
              </a:spcBef>
              <a:spcAft>
                <a:spcPts val="600"/>
              </a:spcAft>
              <a:buClr>
                <a:srgbClr val="42ACCE"/>
              </a:buClr>
            </a:pPr>
            <a:r>
              <a:rPr lang="en-US" sz="2400" b="1" dirty="0">
                <a:solidFill>
                  <a:srgbClr val="42ACCE"/>
                </a:solidFill>
                <a:latin typeface="Garamond" panose="02020404030301010803" pitchFamily="18" charset="0"/>
              </a:rPr>
              <a:t>Create</a:t>
            </a:r>
            <a:r>
              <a:rPr lang="en-US" sz="2400" dirty="0">
                <a:solidFill>
                  <a:schemeClr val="tx1">
                    <a:lumMod val="75000"/>
                    <a:lumOff val="25000"/>
                  </a:schemeClr>
                </a:solidFill>
                <a:latin typeface="Garamond" panose="02020404030301010803" pitchFamily="18" charset="0"/>
              </a:rPr>
              <a:t> products that the partners can utilize in evidence-based decision-making</a:t>
            </a:r>
          </a:p>
        </p:txBody>
      </p:sp>
      <p:sp>
        <p:nvSpPr>
          <p:cNvPr id="10" name="TextBox 9">
            <a:extLst>
              <a:ext uri="{FF2B5EF4-FFF2-40B4-BE49-F238E27FC236}">
                <a16:creationId xmlns:a16="http://schemas.microsoft.com/office/drawing/2014/main" id="{F39FCAA1-BF5E-9E4A-8FAF-F52102165EDD}"/>
              </a:ext>
            </a:extLst>
          </p:cNvPr>
          <p:cNvSpPr txBox="1"/>
          <p:nvPr/>
        </p:nvSpPr>
        <p:spPr>
          <a:xfrm>
            <a:off x="790619" y="12584463"/>
            <a:ext cx="3127779"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Objectives</a:t>
            </a:r>
          </a:p>
        </p:txBody>
      </p:sp>
      <p:sp>
        <p:nvSpPr>
          <p:cNvPr id="12" name="TextBox 11">
            <a:extLst>
              <a:ext uri="{FF2B5EF4-FFF2-40B4-BE49-F238E27FC236}">
                <a16:creationId xmlns:a16="http://schemas.microsoft.com/office/drawing/2014/main" id="{415D5172-C4B1-584A-B138-B91FA0653E06}"/>
              </a:ext>
            </a:extLst>
          </p:cNvPr>
          <p:cNvSpPr txBox="1"/>
          <p:nvPr/>
        </p:nvSpPr>
        <p:spPr>
          <a:xfrm>
            <a:off x="12574771" y="4347881"/>
            <a:ext cx="3849131" cy="769441"/>
          </a:xfrm>
          <a:prstGeom prst="rect">
            <a:avLst/>
          </a:prstGeom>
          <a:noFill/>
        </p:spPr>
        <p:txBody>
          <a:bodyPr wrap="none" rtlCol="0" anchor="ctr">
            <a:spAutoFit/>
          </a:bodyPr>
          <a:lstStyle/>
          <a:p>
            <a:r>
              <a:rPr lang="en-US" sz="4400" b="1" dirty="0">
                <a:solidFill>
                  <a:srgbClr val="42ACCE"/>
                </a:solidFill>
                <a:latin typeface="Century Gothic" panose="020B0502020202020204" pitchFamily="34" charset="0"/>
              </a:rPr>
              <a:t>Methodology</a:t>
            </a:r>
          </a:p>
        </p:txBody>
      </p:sp>
      <p:sp>
        <p:nvSpPr>
          <p:cNvPr id="16" name="TextBox 15">
            <a:extLst>
              <a:ext uri="{FF2B5EF4-FFF2-40B4-BE49-F238E27FC236}">
                <a16:creationId xmlns:a16="http://schemas.microsoft.com/office/drawing/2014/main" id="{98B028C0-78EC-7644-B072-D1D53DAED941}"/>
              </a:ext>
            </a:extLst>
          </p:cNvPr>
          <p:cNvSpPr txBox="1"/>
          <p:nvPr/>
        </p:nvSpPr>
        <p:spPr>
          <a:xfrm>
            <a:off x="776973" y="27753517"/>
            <a:ext cx="5272597"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Earth Observations</a:t>
            </a:r>
          </a:p>
        </p:txBody>
      </p:sp>
      <p:sp>
        <p:nvSpPr>
          <p:cNvPr id="18" name="TextBox 17">
            <a:extLst>
              <a:ext uri="{FF2B5EF4-FFF2-40B4-BE49-F238E27FC236}">
                <a16:creationId xmlns:a16="http://schemas.microsoft.com/office/drawing/2014/main" id="{4B870F34-8525-6748-A569-C61FE1D56F02}"/>
              </a:ext>
            </a:extLst>
          </p:cNvPr>
          <p:cNvSpPr txBox="1"/>
          <p:nvPr/>
        </p:nvSpPr>
        <p:spPr>
          <a:xfrm>
            <a:off x="12574771" y="9759500"/>
            <a:ext cx="2012089"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Results</a:t>
            </a:r>
          </a:p>
        </p:txBody>
      </p:sp>
      <p:sp>
        <p:nvSpPr>
          <p:cNvPr id="19" name="Text Placeholder 16">
            <a:extLst>
              <a:ext uri="{FF2B5EF4-FFF2-40B4-BE49-F238E27FC236}">
                <a16:creationId xmlns:a16="http://schemas.microsoft.com/office/drawing/2014/main" id="{93AF55B4-75F2-4E46-995B-E36887786413}"/>
              </a:ext>
            </a:extLst>
          </p:cNvPr>
          <p:cNvSpPr txBox="1">
            <a:spLocks/>
          </p:cNvSpPr>
          <p:nvPr/>
        </p:nvSpPr>
        <p:spPr>
          <a:xfrm>
            <a:off x="12579991" y="27581015"/>
            <a:ext cx="12289017" cy="294178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42ACCE"/>
              </a:buClr>
            </a:pPr>
            <a:r>
              <a:rPr lang="en-US" sz="2400" dirty="0">
                <a:solidFill>
                  <a:schemeClr val="tx1">
                    <a:lumMod val="75000"/>
                    <a:lumOff val="25000"/>
                  </a:schemeClr>
                </a:solidFill>
                <a:latin typeface="Garamond" panose="02020404030301010803" pitchFamily="18" charset="0"/>
              </a:rPr>
              <a:t>Total precipitation has decreased over time.</a:t>
            </a:r>
          </a:p>
          <a:p>
            <a:pPr>
              <a:lnSpc>
                <a:spcPct val="100000"/>
              </a:lnSpc>
              <a:spcBef>
                <a:spcPts val="0"/>
              </a:spcBef>
              <a:spcAft>
                <a:spcPts val="600"/>
              </a:spcAft>
              <a:buClr>
                <a:srgbClr val="42ACCE"/>
              </a:buClr>
            </a:pPr>
            <a:r>
              <a:rPr lang="en-US" sz="2400" dirty="0">
                <a:solidFill>
                  <a:schemeClr val="tx1">
                    <a:lumMod val="75000"/>
                    <a:lumOff val="25000"/>
                  </a:schemeClr>
                </a:solidFill>
                <a:latin typeface="Garamond" panose="02020404030301010803" pitchFamily="18" charset="0"/>
              </a:rPr>
              <a:t>El Niño events have decreased in strength.</a:t>
            </a:r>
          </a:p>
          <a:p>
            <a:pPr>
              <a:lnSpc>
                <a:spcPct val="100000"/>
              </a:lnSpc>
              <a:spcBef>
                <a:spcPts val="0"/>
              </a:spcBef>
              <a:spcAft>
                <a:spcPts val="600"/>
              </a:spcAft>
              <a:buClr>
                <a:srgbClr val="42ACCE"/>
              </a:buClr>
            </a:pPr>
            <a:r>
              <a:rPr lang="en-US" sz="2400" dirty="0">
                <a:solidFill>
                  <a:schemeClr val="tx1">
                    <a:lumMod val="75000"/>
                    <a:lumOff val="25000"/>
                  </a:schemeClr>
                </a:solidFill>
                <a:latin typeface="Garamond" panose="02020404030301010803" pitchFamily="18" charset="0"/>
              </a:rPr>
              <a:t>Vegetation health increases during periods of high precipitation.</a:t>
            </a:r>
          </a:p>
          <a:p>
            <a:pPr>
              <a:lnSpc>
                <a:spcPct val="100000"/>
              </a:lnSpc>
              <a:spcBef>
                <a:spcPts val="0"/>
              </a:spcBef>
              <a:spcAft>
                <a:spcPts val="600"/>
              </a:spcAft>
              <a:buClr>
                <a:srgbClr val="42ACCE"/>
              </a:buClr>
            </a:pPr>
            <a:r>
              <a:rPr lang="en-US" sz="2400" dirty="0">
                <a:solidFill>
                  <a:schemeClr val="tx1">
                    <a:lumMod val="75000"/>
                    <a:lumOff val="25000"/>
                  </a:schemeClr>
                </a:solidFill>
                <a:latin typeface="Garamond" panose="02020404030301010803" pitchFamily="18" charset="0"/>
              </a:rPr>
              <a:t>Evapotranspiration and soil moisture are dependent on the basin location.</a:t>
            </a:r>
          </a:p>
          <a:p>
            <a:pPr>
              <a:lnSpc>
                <a:spcPct val="100000"/>
              </a:lnSpc>
              <a:spcBef>
                <a:spcPts val="0"/>
              </a:spcBef>
              <a:spcAft>
                <a:spcPts val="600"/>
              </a:spcAft>
              <a:buClr>
                <a:srgbClr val="42ACCE"/>
              </a:buClr>
            </a:pPr>
            <a:r>
              <a:rPr lang="en-US" sz="2400" b="1" dirty="0">
                <a:solidFill>
                  <a:schemeClr val="tx1">
                    <a:lumMod val="75000"/>
                    <a:lumOff val="25000"/>
                  </a:schemeClr>
                </a:solidFill>
                <a:latin typeface="Garamond" panose="02020404030301010803" pitchFamily="18" charset="0"/>
              </a:rPr>
              <a:t>There is a direct correlation between changing hydrologic parameters and vegetation health.</a:t>
            </a:r>
          </a:p>
          <a:p>
            <a:pPr>
              <a:lnSpc>
                <a:spcPct val="100000"/>
              </a:lnSpc>
              <a:spcBef>
                <a:spcPts val="0"/>
              </a:spcBef>
              <a:spcAft>
                <a:spcPts val="600"/>
              </a:spcAft>
              <a:buClr>
                <a:srgbClr val="42ACCE"/>
              </a:buClr>
            </a:pPr>
            <a:r>
              <a:rPr lang="en-US" sz="2400" b="1" dirty="0">
                <a:solidFill>
                  <a:schemeClr val="tx1">
                    <a:lumMod val="75000"/>
                    <a:lumOff val="25000"/>
                  </a:schemeClr>
                </a:solidFill>
                <a:latin typeface="Garamond" panose="02020404030301010803" pitchFamily="18" charset="0"/>
              </a:rPr>
              <a:t>Research should be conducted on additional hydrologic and anthropogenic factors.</a:t>
            </a:r>
          </a:p>
          <a:p>
            <a:pPr>
              <a:lnSpc>
                <a:spcPct val="100000"/>
              </a:lnSpc>
              <a:spcBef>
                <a:spcPts val="0"/>
              </a:spcBef>
              <a:spcAft>
                <a:spcPts val="600"/>
              </a:spcAft>
              <a:buClr>
                <a:srgbClr val="42ACCE"/>
              </a:buClr>
            </a:pPr>
            <a:endParaRPr lang="en-US" sz="2400" dirty="0">
              <a:solidFill>
                <a:schemeClr val="tx1">
                  <a:lumMod val="75000"/>
                  <a:lumOff val="25000"/>
                </a:schemeClr>
              </a:solidFill>
              <a:latin typeface="Garamond" panose="02020404030301010803" pitchFamily="18" charset="0"/>
            </a:endParaRPr>
          </a:p>
        </p:txBody>
      </p:sp>
      <p:sp>
        <p:nvSpPr>
          <p:cNvPr id="20" name="TextBox 19">
            <a:extLst>
              <a:ext uri="{FF2B5EF4-FFF2-40B4-BE49-F238E27FC236}">
                <a16:creationId xmlns:a16="http://schemas.microsoft.com/office/drawing/2014/main" id="{4DCE6A74-6ADC-B642-A5A0-6916B3BCA987}"/>
              </a:ext>
            </a:extLst>
          </p:cNvPr>
          <p:cNvSpPr txBox="1"/>
          <p:nvPr/>
        </p:nvSpPr>
        <p:spPr>
          <a:xfrm>
            <a:off x="12574771" y="26859559"/>
            <a:ext cx="3486852"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Conclusions</a:t>
            </a:r>
          </a:p>
        </p:txBody>
      </p:sp>
      <p:sp>
        <p:nvSpPr>
          <p:cNvPr id="21" name="Text Placeholder 16">
            <a:extLst>
              <a:ext uri="{FF2B5EF4-FFF2-40B4-BE49-F238E27FC236}">
                <a16:creationId xmlns:a16="http://schemas.microsoft.com/office/drawing/2014/main" id="{D35F066C-AA25-734C-B717-5ACBC62F9496}"/>
              </a:ext>
            </a:extLst>
          </p:cNvPr>
          <p:cNvSpPr txBox="1">
            <a:spLocks/>
          </p:cNvSpPr>
          <p:nvPr/>
        </p:nvSpPr>
        <p:spPr>
          <a:xfrm>
            <a:off x="1286969" y="32404332"/>
            <a:ext cx="11430000" cy="322719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endParaRPr lang="en-US" sz="2800" dirty="0">
              <a:solidFill>
                <a:schemeClr val="tx1">
                  <a:lumMod val="75000"/>
                  <a:lumOff val="25000"/>
                </a:schemeClr>
              </a:solidFill>
              <a:latin typeface="Garamond" panose="02020404030301010803" pitchFamily="18" charset="0"/>
            </a:endParaRPr>
          </a:p>
        </p:txBody>
      </p:sp>
      <p:sp>
        <p:nvSpPr>
          <p:cNvPr id="22" name="TextBox 21">
            <a:extLst>
              <a:ext uri="{FF2B5EF4-FFF2-40B4-BE49-F238E27FC236}">
                <a16:creationId xmlns:a16="http://schemas.microsoft.com/office/drawing/2014/main" id="{62609C20-1E2B-6A47-92A2-F3B2B7AB5A94}"/>
              </a:ext>
            </a:extLst>
          </p:cNvPr>
          <p:cNvSpPr txBox="1"/>
          <p:nvPr/>
        </p:nvSpPr>
        <p:spPr>
          <a:xfrm>
            <a:off x="12576112" y="30522797"/>
            <a:ext cx="6159150" cy="769441"/>
          </a:xfrm>
          <a:prstGeom prst="rect">
            <a:avLst/>
          </a:prstGeom>
          <a:noFill/>
        </p:spPr>
        <p:txBody>
          <a:bodyPr wrap="square" rtlCol="0">
            <a:spAutoFit/>
          </a:bodyPr>
          <a:lstStyle/>
          <a:p>
            <a:r>
              <a:rPr lang="en-US" sz="4400" b="1" dirty="0">
                <a:solidFill>
                  <a:srgbClr val="42ACCE"/>
                </a:solidFill>
                <a:latin typeface="Century Gothic" panose="020B0502020202020204" pitchFamily="34" charset="0"/>
              </a:rPr>
              <a:t>Acknowledgements</a:t>
            </a:r>
          </a:p>
        </p:txBody>
      </p:sp>
      <p:sp>
        <p:nvSpPr>
          <p:cNvPr id="24" name="TextBox 23">
            <a:extLst>
              <a:ext uri="{FF2B5EF4-FFF2-40B4-BE49-F238E27FC236}">
                <a16:creationId xmlns:a16="http://schemas.microsoft.com/office/drawing/2014/main" id="{54C1EB46-C54F-8B42-84B8-7EBD78A05F23}"/>
              </a:ext>
            </a:extLst>
          </p:cNvPr>
          <p:cNvSpPr txBox="1"/>
          <p:nvPr/>
        </p:nvSpPr>
        <p:spPr>
          <a:xfrm>
            <a:off x="779382" y="25252187"/>
            <a:ext cx="4403770"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Project Partners</a:t>
            </a:r>
          </a:p>
        </p:txBody>
      </p:sp>
      <p:sp>
        <p:nvSpPr>
          <p:cNvPr id="25" name="TextBox 24">
            <a:extLst>
              <a:ext uri="{FF2B5EF4-FFF2-40B4-BE49-F238E27FC236}">
                <a16:creationId xmlns:a16="http://schemas.microsoft.com/office/drawing/2014/main" id="{DADBC8F7-A85D-3E4A-834E-92FE4F1AB007}"/>
              </a:ext>
            </a:extLst>
          </p:cNvPr>
          <p:cNvSpPr txBox="1"/>
          <p:nvPr/>
        </p:nvSpPr>
        <p:spPr>
          <a:xfrm>
            <a:off x="836134" y="30652662"/>
            <a:ext cx="4542503" cy="769441"/>
          </a:xfrm>
          <a:prstGeom prst="rect">
            <a:avLst/>
          </a:prstGeom>
          <a:noFill/>
        </p:spPr>
        <p:txBody>
          <a:bodyPr wrap="none" rtlCol="0" anchor="ctr">
            <a:spAutoFit/>
          </a:bodyPr>
          <a:lstStyle/>
          <a:p>
            <a:r>
              <a:rPr lang="en-US" sz="4400" b="1" dirty="0">
                <a:solidFill>
                  <a:srgbClr val="42ACCE"/>
                </a:solidFill>
                <a:latin typeface="Century Gothic" panose="020B0502020202020204" pitchFamily="34" charset="0"/>
              </a:rPr>
              <a:t>Team Members</a:t>
            </a:r>
          </a:p>
        </p:txBody>
      </p:sp>
      <p:sp>
        <p:nvSpPr>
          <p:cNvPr id="31" name="Text Placeholder 16">
            <a:extLst>
              <a:ext uri="{FF2B5EF4-FFF2-40B4-BE49-F238E27FC236}">
                <a16:creationId xmlns:a16="http://schemas.microsoft.com/office/drawing/2014/main" id="{B28218B1-CC26-1748-A80F-C67D9F623F59}"/>
              </a:ext>
            </a:extLst>
          </p:cNvPr>
          <p:cNvSpPr txBox="1">
            <a:spLocks/>
          </p:cNvSpPr>
          <p:nvPr/>
        </p:nvSpPr>
        <p:spPr>
          <a:xfrm>
            <a:off x="776973" y="33502534"/>
            <a:ext cx="2834640" cy="923330"/>
          </a:xfrm>
          <a:prstGeom prst="rect">
            <a:avLst/>
          </a:prstGeom>
          <a:noFill/>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a:solidFill>
                  <a:schemeClr val="tx1">
                    <a:lumMod val="75000"/>
                    <a:lumOff val="25000"/>
                  </a:schemeClr>
                </a:solidFill>
                <a:latin typeface="Garamond" panose="02020404030301010803" pitchFamily="18" charset="0"/>
              </a:rPr>
              <a:t>Jared Kelly</a:t>
            </a:r>
          </a:p>
          <a:p>
            <a:pPr algn="ctr">
              <a:lnSpc>
                <a:spcPct val="100000"/>
              </a:lnSpc>
              <a:spcBef>
                <a:spcPts val="0"/>
              </a:spcBef>
            </a:pPr>
            <a:r>
              <a:rPr lang="en-US" dirty="0">
                <a:solidFill>
                  <a:schemeClr val="tx1">
                    <a:lumMod val="75000"/>
                    <a:lumOff val="25000"/>
                  </a:schemeClr>
                </a:solidFill>
                <a:latin typeface="Garamond" panose="02020404030301010803" pitchFamily="18" charset="0"/>
              </a:rPr>
              <a:t>Project Lead</a:t>
            </a:r>
          </a:p>
        </p:txBody>
      </p:sp>
      <p:grpSp>
        <p:nvGrpSpPr>
          <p:cNvPr id="43" name="Group 42">
            <a:extLst>
              <a:ext uri="{FF2B5EF4-FFF2-40B4-BE49-F238E27FC236}">
                <a16:creationId xmlns:a16="http://schemas.microsoft.com/office/drawing/2014/main" id="{1A04C0EC-893E-3145-8FF7-8B4997059FAE}"/>
              </a:ext>
            </a:extLst>
          </p:cNvPr>
          <p:cNvGrpSpPr/>
          <p:nvPr/>
        </p:nvGrpSpPr>
        <p:grpSpPr>
          <a:xfrm>
            <a:off x="6446470" y="31427154"/>
            <a:ext cx="2834640" cy="2586364"/>
            <a:chOff x="6680309" y="30910866"/>
            <a:chExt cx="2834640" cy="2586364"/>
          </a:xfrm>
        </p:grpSpPr>
        <p:pic>
          <p:nvPicPr>
            <p:cNvPr id="33" name="Picture 32">
              <a:extLst>
                <a:ext uri="{FF2B5EF4-FFF2-40B4-BE49-F238E27FC236}">
                  <a16:creationId xmlns:a16="http://schemas.microsoft.com/office/drawing/2014/main" id="{3BD048A3-05C6-0742-96C3-1226CFDEA3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8269" y="30910866"/>
              <a:ext cx="2104579" cy="2103120"/>
            </a:xfrm>
            <a:prstGeom prst="rect">
              <a:avLst/>
            </a:prstGeom>
          </p:spPr>
        </p:pic>
        <p:sp>
          <p:nvSpPr>
            <p:cNvPr id="34" name="Text Placeholder 16">
              <a:extLst>
                <a:ext uri="{FF2B5EF4-FFF2-40B4-BE49-F238E27FC236}">
                  <a16:creationId xmlns:a16="http://schemas.microsoft.com/office/drawing/2014/main" id="{DE579121-499F-A942-88A7-A0E367204A8F}"/>
                </a:ext>
              </a:extLst>
            </p:cNvPr>
            <p:cNvSpPr txBox="1">
              <a:spLocks/>
            </p:cNvSpPr>
            <p:nvPr/>
          </p:nvSpPr>
          <p:spPr>
            <a:xfrm>
              <a:off x="6680309" y="32989399"/>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Fressia </a:t>
              </a:r>
              <a:r>
                <a:rPr lang="en-US" b="1" dirty="0" err="1">
                  <a:solidFill>
                    <a:schemeClr val="tx1">
                      <a:lumMod val="75000"/>
                      <a:lumOff val="25000"/>
                    </a:schemeClr>
                  </a:solidFill>
                  <a:latin typeface="Garamond" panose="02020404030301010803" pitchFamily="18" charset="0"/>
                </a:rPr>
                <a:t>Bechard</a:t>
              </a:r>
              <a:endParaRPr lang="en-US" b="1" dirty="0">
                <a:solidFill>
                  <a:schemeClr val="tx1">
                    <a:lumMod val="75000"/>
                    <a:lumOff val="25000"/>
                  </a:schemeClr>
                </a:solidFill>
                <a:latin typeface="Garamond" panose="02020404030301010803" pitchFamily="18" charset="0"/>
              </a:endParaRPr>
            </a:p>
          </p:txBody>
        </p:sp>
      </p:grpSp>
      <p:grpSp>
        <p:nvGrpSpPr>
          <p:cNvPr id="44" name="Group 43">
            <a:extLst>
              <a:ext uri="{FF2B5EF4-FFF2-40B4-BE49-F238E27FC236}">
                <a16:creationId xmlns:a16="http://schemas.microsoft.com/office/drawing/2014/main" id="{01218170-AC9F-C341-BA77-3DD07C007A64}"/>
              </a:ext>
            </a:extLst>
          </p:cNvPr>
          <p:cNvGrpSpPr/>
          <p:nvPr/>
        </p:nvGrpSpPr>
        <p:grpSpPr>
          <a:xfrm>
            <a:off x="9346148" y="31407127"/>
            <a:ext cx="2834640" cy="2585765"/>
            <a:chOff x="9602846" y="30910866"/>
            <a:chExt cx="2834640" cy="2585765"/>
          </a:xfrm>
        </p:grpSpPr>
        <p:pic>
          <p:nvPicPr>
            <p:cNvPr id="36" name="Picture 35">
              <a:extLst>
                <a:ext uri="{FF2B5EF4-FFF2-40B4-BE49-F238E27FC236}">
                  <a16:creationId xmlns:a16="http://schemas.microsoft.com/office/drawing/2014/main" id="{C6CB98C4-7418-3F4C-800A-1A96C50604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7877" y="30910866"/>
              <a:ext cx="2104579" cy="2103120"/>
            </a:xfrm>
            <a:prstGeom prst="rect">
              <a:avLst/>
            </a:prstGeom>
          </p:spPr>
        </p:pic>
        <p:sp>
          <p:nvSpPr>
            <p:cNvPr id="37" name="Text Placeholder 16">
              <a:extLst>
                <a:ext uri="{FF2B5EF4-FFF2-40B4-BE49-F238E27FC236}">
                  <a16:creationId xmlns:a16="http://schemas.microsoft.com/office/drawing/2014/main" id="{ECBB7FA8-F9CB-4343-9E9B-F0FDC7AE37C7}"/>
                </a:ext>
              </a:extLst>
            </p:cNvPr>
            <p:cNvSpPr txBox="1">
              <a:spLocks/>
            </p:cNvSpPr>
            <p:nvPr/>
          </p:nvSpPr>
          <p:spPr>
            <a:xfrm>
              <a:off x="9602846" y="32988800"/>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Luke </a:t>
              </a:r>
              <a:r>
                <a:rPr lang="en-US" b="1" dirty="0" err="1">
                  <a:solidFill>
                    <a:schemeClr val="tx1">
                      <a:lumMod val="75000"/>
                      <a:lumOff val="25000"/>
                    </a:schemeClr>
                  </a:solidFill>
                  <a:latin typeface="Garamond" panose="02020404030301010803" pitchFamily="18" charset="0"/>
                </a:rPr>
                <a:t>Quattrochi</a:t>
              </a:r>
              <a:endParaRPr lang="en-US" b="1" dirty="0">
                <a:solidFill>
                  <a:schemeClr val="tx1">
                    <a:lumMod val="75000"/>
                    <a:lumOff val="25000"/>
                  </a:schemeClr>
                </a:solidFill>
                <a:latin typeface="Garamond" panose="02020404030301010803" pitchFamily="18" charset="0"/>
              </a:endParaRPr>
            </a:p>
          </p:txBody>
        </p:sp>
      </p:grpSp>
      <p:sp>
        <p:nvSpPr>
          <p:cNvPr id="40" name="Text Placeholder 16">
            <a:extLst>
              <a:ext uri="{FF2B5EF4-FFF2-40B4-BE49-F238E27FC236}">
                <a16:creationId xmlns:a16="http://schemas.microsoft.com/office/drawing/2014/main" id="{C9A2BDDB-7307-134C-862D-2E2389AD75C6}"/>
              </a:ext>
            </a:extLst>
          </p:cNvPr>
          <p:cNvSpPr txBox="1">
            <a:spLocks/>
          </p:cNvSpPr>
          <p:nvPr/>
        </p:nvSpPr>
        <p:spPr>
          <a:xfrm>
            <a:off x="4170557" y="33505326"/>
            <a:ext cx="1779074" cy="520294"/>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Jay Oliver</a:t>
            </a:r>
          </a:p>
        </p:txBody>
      </p:sp>
      <p:sp>
        <p:nvSpPr>
          <p:cNvPr id="41" name="Text Placeholder 16">
            <a:extLst>
              <a:ext uri="{FF2B5EF4-FFF2-40B4-BE49-F238E27FC236}">
                <a16:creationId xmlns:a16="http://schemas.microsoft.com/office/drawing/2014/main" id="{631B4A2A-CE5C-474A-AA98-CC9A62589A0E}"/>
              </a:ext>
            </a:extLst>
          </p:cNvPr>
          <p:cNvSpPr txBox="1">
            <a:spLocks/>
          </p:cNvSpPr>
          <p:nvPr/>
        </p:nvSpPr>
        <p:spPr>
          <a:xfrm>
            <a:off x="781763" y="5113497"/>
            <a:ext cx="11426341" cy="747096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lnSpc>
                <a:spcPct val="100000"/>
              </a:lnSpc>
              <a:spcBef>
                <a:spcPts val="0"/>
              </a:spcBef>
              <a:spcAft>
                <a:spcPts val="600"/>
              </a:spcAft>
            </a:pPr>
            <a:r>
              <a:rPr lang="en-US" sz="2400" dirty="0">
                <a:solidFill>
                  <a:schemeClr val="tx1">
                    <a:lumMod val="75000"/>
                    <a:lumOff val="25000"/>
                  </a:schemeClr>
                </a:solidFill>
                <a:latin typeface="Garamond" panose="02020404030301010803" pitchFamily="18" charset="0"/>
              </a:rPr>
              <a:t>The mesquite (</a:t>
            </a:r>
            <a:r>
              <a:rPr lang="en-US" sz="2400" i="1" dirty="0">
                <a:solidFill>
                  <a:schemeClr val="tx1">
                    <a:lumMod val="75000"/>
                    <a:lumOff val="25000"/>
                  </a:schemeClr>
                </a:solidFill>
                <a:latin typeface="Garamond" panose="02020404030301010803" pitchFamily="18" charset="0"/>
              </a:rPr>
              <a:t>Prosopis</a:t>
            </a:r>
            <a:r>
              <a:rPr lang="en-US" sz="2400" dirty="0">
                <a:solidFill>
                  <a:schemeClr val="tx1">
                    <a:lumMod val="75000"/>
                    <a:lumOff val="25000"/>
                  </a:schemeClr>
                </a:solidFill>
                <a:latin typeface="Garamond" panose="02020404030301010803" pitchFamily="18" charset="0"/>
              </a:rPr>
              <a:t> sp.) forests in northwestern Peru have had a significant increase in tree mortality in the past fifty years. Within this time frame, 17% of the forest extent was lost and the forest saw an average annual declination rate of 0.33% (</a:t>
            </a:r>
            <a:r>
              <a:rPr lang="en-US" sz="2400" dirty="0" err="1">
                <a:solidFill>
                  <a:schemeClr val="tx1">
                    <a:lumMod val="75000"/>
                    <a:lumOff val="25000"/>
                  </a:schemeClr>
                </a:solidFill>
                <a:latin typeface="Garamond" panose="02020404030301010803" pitchFamily="18" charset="0"/>
              </a:rPr>
              <a:t>Ektvedt</a:t>
            </a:r>
            <a:r>
              <a:rPr lang="en-US" sz="2400" dirty="0">
                <a:solidFill>
                  <a:schemeClr val="tx1">
                    <a:lumMod val="75000"/>
                    <a:lumOff val="25000"/>
                  </a:schemeClr>
                </a:solidFill>
                <a:latin typeface="Garamond" panose="02020404030301010803" pitchFamily="18" charset="0"/>
              </a:rPr>
              <a:t>, </a:t>
            </a:r>
            <a:r>
              <a:rPr lang="en-US" sz="2400" dirty="0" err="1">
                <a:solidFill>
                  <a:schemeClr val="tx1">
                    <a:lumMod val="75000"/>
                    <a:lumOff val="25000"/>
                  </a:schemeClr>
                </a:solidFill>
                <a:latin typeface="Garamond" panose="02020404030301010803" pitchFamily="18" charset="0"/>
              </a:rPr>
              <a:t>Vetaas</a:t>
            </a:r>
            <a:r>
              <a:rPr lang="en-US" sz="2400" dirty="0">
                <a:solidFill>
                  <a:schemeClr val="tx1">
                    <a:lumMod val="75000"/>
                    <a:lumOff val="25000"/>
                  </a:schemeClr>
                </a:solidFill>
                <a:latin typeface="Garamond" panose="02020404030301010803" pitchFamily="18" charset="0"/>
              </a:rPr>
              <a:t>, &amp; Lundberg, 2012). These habitats support the region's rich biodiversity and play an important role in local community economies. Several hydrologic causes for mesquite mortality have been hypothesized, but local researchers lack spatially comprehensive techniques to address the problem. While </a:t>
            </a:r>
            <a:r>
              <a:rPr lang="en-US" sz="2400" i="1" dirty="0">
                <a:solidFill>
                  <a:schemeClr val="tx1">
                    <a:lumMod val="75000"/>
                    <a:lumOff val="25000"/>
                  </a:schemeClr>
                </a:solidFill>
                <a:latin typeface="Garamond" panose="02020404030301010803" pitchFamily="18" charset="0"/>
              </a:rPr>
              <a:t>in situ </a:t>
            </a:r>
            <a:r>
              <a:rPr lang="en-US" sz="2400" dirty="0">
                <a:solidFill>
                  <a:schemeClr val="tx1">
                    <a:lumMod val="75000"/>
                    <a:lumOff val="25000"/>
                  </a:schemeClr>
                </a:solidFill>
                <a:latin typeface="Garamond" panose="02020404030301010803" pitchFamily="18" charset="0"/>
              </a:rPr>
              <a:t>research is currently being utilized in an attempt to explain this recent anomaly, landscape-level visualizations through remote sensing have not been produced to find connections between hydrologic trends and the health of Northwestern Peru’s mesquite forests. Climate Hazards Group InfraRed Precipitation with Station data and Global Land Data Assimilation System data were analyzed to assess hydrologic patterns pertaining to precipitation and soil moisture in the Lambayeque region of Peru. These data were then paired with vegetation indices derived from Terra Moderate Resolution Imaging Spectroradiometer (MODIS) and Suomi National Polar-orbiting Partnership (NPP) Visible Infrared Imaging Radiometer Suite (VIIRS) to display how changing hydrologic patterns relate to the health of mesquite trees. These data were then compiled on a monthly basis over the 30-year study period to create a time series product, which was later referenced with background research to find the likely causes of recent forest decline. The results will assist in the Lambayeque Regional Government’s understanding of recent biological declination and will help them design strategies to mitigate forest decline in Lambayeque, Peru and surrounding regions. </a:t>
            </a:r>
          </a:p>
        </p:txBody>
      </p:sp>
      <p:sp>
        <p:nvSpPr>
          <p:cNvPr id="42" name="TextBox 41">
            <a:extLst>
              <a:ext uri="{FF2B5EF4-FFF2-40B4-BE49-F238E27FC236}">
                <a16:creationId xmlns:a16="http://schemas.microsoft.com/office/drawing/2014/main" id="{1EC47E79-0327-A941-B47B-0BC48AE55838}"/>
              </a:ext>
            </a:extLst>
          </p:cNvPr>
          <p:cNvSpPr txBox="1"/>
          <p:nvPr/>
        </p:nvSpPr>
        <p:spPr>
          <a:xfrm>
            <a:off x="776973" y="4347881"/>
            <a:ext cx="2475358"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Abstract</a:t>
            </a:r>
          </a:p>
        </p:txBody>
      </p:sp>
      <p:pic>
        <p:nvPicPr>
          <p:cNvPr id="32" name="Picture 31"/>
          <p:cNvPicPr>
            <a:picLocks noChangeAspect="1"/>
          </p:cNvPicPr>
          <p:nvPr/>
        </p:nvPicPr>
        <p:blipFill>
          <a:blip r:embed="rId13"/>
          <a:stretch>
            <a:fillRect/>
          </a:stretch>
        </p:blipFill>
        <p:spPr>
          <a:xfrm>
            <a:off x="1354749" y="28593692"/>
            <a:ext cx="2432650" cy="1828800"/>
          </a:xfrm>
          <a:prstGeom prst="rect">
            <a:avLst/>
          </a:prstGeom>
        </p:spPr>
      </p:pic>
      <p:pic>
        <p:nvPicPr>
          <p:cNvPr id="35" name="Picture 34"/>
          <p:cNvPicPr>
            <a:picLocks noChangeAspect="1"/>
          </p:cNvPicPr>
          <p:nvPr/>
        </p:nvPicPr>
        <p:blipFill>
          <a:blip r:embed="rId14"/>
          <a:stretch>
            <a:fillRect/>
          </a:stretch>
        </p:blipFill>
        <p:spPr>
          <a:xfrm>
            <a:off x="6751718" y="28644939"/>
            <a:ext cx="2859272" cy="1767993"/>
          </a:xfrm>
          <a:prstGeom prst="rect">
            <a:avLst/>
          </a:prstGeom>
        </p:spPr>
      </p:pic>
      <p:sp>
        <p:nvSpPr>
          <p:cNvPr id="52" name="TextBox 51">
            <a:extLst>
              <a:ext uri="{FF2B5EF4-FFF2-40B4-BE49-F238E27FC236}">
                <a16:creationId xmlns:a16="http://schemas.microsoft.com/office/drawing/2014/main" id="{AFFEBA6E-4F7E-F948-A164-3B21EC1F8751}"/>
              </a:ext>
            </a:extLst>
          </p:cNvPr>
          <p:cNvSpPr txBox="1"/>
          <p:nvPr/>
        </p:nvSpPr>
        <p:spPr>
          <a:xfrm>
            <a:off x="783048" y="15205771"/>
            <a:ext cx="3172663" cy="769441"/>
          </a:xfrm>
          <a:prstGeom prst="rect">
            <a:avLst/>
          </a:prstGeom>
          <a:noFill/>
        </p:spPr>
        <p:txBody>
          <a:bodyPr wrap="none" rtlCol="0" anchor="ctr">
            <a:spAutoFit/>
          </a:bodyPr>
          <a:lstStyle/>
          <a:p>
            <a:r>
              <a:rPr lang="en-US" sz="4400" b="1" dirty="0">
                <a:solidFill>
                  <a:srgbClr val="42ACCE"/>
                </a:solidFill>
                <a:latin typeface="Century Gothic" panose="020B0502020202020204" pitchFamily="34" charset="0"/>
              </a:rPr>
              <a:t>Study Area</a:t>
            </a:r>
          </a:p>
        </p:txBody>
      </p:sp>
      <p:pic>
        <p:nvPicPr>
          <p:cNvPr id="55" name="Picture 5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367510" y="18808749"/>
            <a:ext cx="9601200" cy="6400800"/>
          </a:xfrm>
          <a:prstGeom prst="rect">
            <a:avLst/>
          </a:prstGeom>
        </p:spPr>
      </p:pic>
      <p:sp>
        <p:nvSpPr>
          <p:cNvPr id="56" name="TextBox 55"/>
          <p:cNvSpPr txBox="1"/>
          <p:nvPr/>
        </p:nvSpPr>
        <p:spPr>
          <a:xfrm>
            <a:off x="1438710" y="18935798"/>
            <a:ext cx="4994489" cy="523220"/>
          </a:xfrm>
          <a:prstGeom prst="rect">
            <a:avLst/>
          </a:prstGeom>
          <a:noFill/>
        </p:spPr>
        <p:txBody>
          <a:bodyPr wrap="square" rtlCol="0">
            <a:spAutoFit/>
          </a:bodyPr>
          <a:lstStyle/>
          <a:p>
            <a:pPr algn="ctr" defTabSz="914400"/>
            <a:r>
              <a:rPr lang="en-US" sz="2800" dirty="0">
                <a:solidFill>
                  <a:schemeClr val="tx1">
                    <a:lumMod val="75000"/>
                    <a:lumOff val="25000"/>
                  </a:schemeClr>
                </a:solidFill>
                <a:latin typeface="Garamond" panose="02020404030301010803" pitchFamily="18" charset="0"/>
              </a:rPr>
              <a:t>Ecoregions of Northwestern Peru</a:t>
            </a:r>
          </a:p>
        </p:txBody>
      </p:sp>
      <p:sp>
        <p:nvSpPr>
          <p:cNvPr id="57" name="Rectangle 56"/>
          <p:cNvSpPr/>
          <p:nvPr/>
        </p:nvSpPr>
        <p:spPr>
          <a:xfrm>
            <a:off x="1568770" y="19529952"/>
            <a:ext cx="201168" cy="109728"/>
          </a:xfrm>
          <a:prstGeom prst="rect">
            <a:avLst/>
          </a:prstGeom>
          <a:solidFill>
            <a:srgbClr val="E54C00"/>
          </a:solidFill>
          <a:ln w="12700" cap="flat" cmpd="sng" algn="ctr">
            <a:solidFill>
              <a:srgbClr val="E54C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p:cNvSpPr/>
          <p:nvPr/>
        </p:nvSpPr>
        <p:spPr>
          <a:xfrm>
            <a:off x="1562597" y="19902734"/>
            <a:ext cx="204518" cy="109728"/>
          </a:xfrm>
          <a:prstGeom prst="rect">
            <a:avLst/>
          </a:prstGeom>
          <a:solidFill>
            <a:srgbClr val="BACFC6"/>
          </a:solidFill>
          <a:ln w="19050" cap="flat" cmpd="sng" algn="ctr">
            <a:solidFill>
              <a:srgbClr val="46608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59" name="Straight Connector 58"/>
          <p:cNvCxnSpPr/>
          <p:nvPr/>
        </p:nvCxnSpPr>
        <p:spPr>
          <a:xfrm>
            <a:off x="1564675" y="19778433"/>
            <a:ext cx="224650" cy="0"/>
          </a:xfrm>
          <a:prstGeom prst="line">
            <a:avLst/>
          </a:prstGeom>
          <a:noFill/>
          <a:ln w="19050" cap="flat" cmpd="sng" algn="ctr">
            <a:solidFill>
              <a:srgbClr val="7E97A3"/>
            </a:solidFill>
            <a:prstDash val="solid"/>
            <a:miter lim="800000"/>
          </a:ln>
          <a:effectLst/>
        </p:spPr>
      </p:cxnSp>
      <p:sp>
        <p:nvSpPr>
          <p:cNvPr id="60" name="Rectangle 59"/>
          <p:cNvSpPr/>
          <p:nvPr/>
        </p:nvSpPr>
        <p:spPr>
          <a:xfrm>
            <a:off x="1565947" y="20348014"/>
            <a:ext cx="201168" cy="109728"/>
          </a:xfrm>
          <a:prstGeom prst="rect">
            <a:avLst/>
          </a:prstGeom>
          <a:solidFill>
            <a:srgbClr val="61C852"/>
          </a:solidFill>
          <a:ln w="12700" cap="flat" cmpd="sng" algn="ctr">
            <a:solidFill>
              <a:srgbClr val="60C95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p:cNvSpPr/>
          <p:nvPr/>
        </p:nvSpPr>
        <p:spPr>
          <a:xfrm>
            <a:off x="1564675" y="20548075"/>
            <a:ext cx="201168" cy="109728"/>
          </a:xfrm>
          <a:prstGeom prst="rect">
            <a:avLst/>
          </a:prstGeom>
          <a:solidFill>
            <a:srgbClr val="9CB891"/>
          </a:solidFill>
          <a:ln w="12700" cap="flat" cmpd="sng" algn="ctr">
            <a:solidFill>
              <a:srgbClr val="9CB89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p:cNvSpPr/>
          <p:nvPr/>
        </p:nvSpPr>
        <p:spPr>
          <a:xfrm>
            <a:off x="1564675" y="20753916"/>
            <a:ext cx="201168" cy="109728"/>
          </a:xfrm>
          <a:prstGeom prst="rect">
            <a:avLst/>
          </a:prstGeom>
          <a:solidFill>
            <a:srgbClr val="4DF838"/>
          </a:solidFill>
          <a:ln w="12700" cap="flat" cmpd="sng" algn="ctr">
            <a:solidFill>
              <a:srgbClr val="4DF83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Rectangle 62"/>
          <p:cNvSpPr/>
          <p:nvPr/>
        </p:nvSpPr>
        <p:spPr>
          <a:xfrm>
            <a:off x="1567438" y="21156626"/>
            <a:ext cx="201168" cy="109728"/>
          </a:xfrm>
          <a:prstGeom prst="rect">
            <a:avLst/>
          </a:prstGeom>
          <a:solidFill>
            <a:srgbClr val="C0F4A0"/>
          </a:solidFill>
          <a:ln w="12700" cap="flat" cmpd="sng" algn="ctr">
            <a:solidFill>
              <a:srgbClr val="C0F4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Rectangle 63"/>
          <p:cNvSpPr/>
          <p:nvPr/>
        </p:nvSpPr>
        <p:spPr>
          <a:xfrm>
            <a:off x="1565947" y="20972340"/>
            <a:ext cx="201168" cy="91440"/>
          </a:xfrm>
          <a:prstGeom prst="rect">
            <a:avLst/>
          </a:prstGeom>
          <a:solidFill>
            <a:srgbClr val="70AE63"/>
          </a:solidFill>
          <a:ln w="12700" cap="flat" cmpd="sng" algn="ctr">
            <a:solidFill>
              <a:srgbClr val="70AE6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Rectangle 64"/>
          <p:cNvSpPr/>
          <p:nvPr/>
        </p:nvSpPr>
        <p:spPr>
          <a:xfrm>
            <a:off x="1563424" y="21830333"/>
            <a:ext cx="201168" cy="109728"/>
          </a:xfrm>
          <a:prstGeom prst="rect">
            <a:avLst/>
          </a:prstGeom>
          <a:solidFill>
            <a:srgbClr val="84B4B4"/>
          </a:solidFill>
          <a:ln w="12700" cap="flat" cmpd="sng" algn="ctr">
            <a:solidFill>
              <a:srgbClr val="84B4B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6" name="Rectangle 65"/>
          <p:cNvSpPr/>
          <p:nvPr/>
        </p:nvSpPr>
        <p:spPr>
          <a:xfrm>
            <a:off x="1562597" y="21631555"/>
            <a:ext cx="201168" cy="109728"/>
          </a:xfrm>
          <a:prstGeom prst="rect">
            <a:avLst/>
          </a:prstGeom>
          <a:solidFill>
            <a:srgbClr val="3EFBDD"/>
          </a:solidFill>
          <a:ln w="12700" cap="flat" cmpd="sng" algn="ctr">
            <a:solidFill>
              <a:srgbClr val="3EFBD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p:cNvSpPr/>
          <p:nvPr/>
        </p:nvSpPr>
        <p:spPr>
          <a:xfrm>
            <a:off x="1562597" y="22032826"/>
            <a:ext cx="201168" cy="109728"/>
          </a:xfrm>
          <a:prstGeom prst="rect">
            <a:avLst/>
          </a:prstGeom>
          <a:solidFill>
            <a:srgbClr val="36D8E5"/>
          </a:solidFill>
          <a:ln w="12700" cap="flat" cmpd="sng" algn="ctr">
            <a:solidFill>
              <a:srgbClr val="36D8E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p:cNvSpPr/>
          <p:nvPr/>
        </p:nvSpPr>
        <p:spPr>
          <a:xfrm>
            <a:off x="1562597" y="22236879"/>
            <a:ext cx="201168" cy="109728"/>
          </a:xfrm>
          <a:prstGeom prst="rect">
            <a:avLst/>
          </a:prstGeom>
          <a:solidFill>
            <a:srgbClr val="25AA95"/>
          </a:solidFill>
          <a:ln w="12700" cap="flat" cmpd="sng" algn="ctr">
            <a:solidFill>
              <a:srgbClr val="25AA9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9" name="Rectangle 68"/>
          <p:cNvSpPr/>
          <p:nvPr/>
        </p:nvSpPr>
        <p:spPr>
          <a:xfrm>
            <a:off x="1558687" y="22444394"/>
            <a:ext cx="201168" cy="109728"/>
          </a:xfrm>
          <a:prstGeom prst="rect">
            <a:avLst/>
          </a:prstGeom>
          <a:solidFill>
            <a:srgbClr val="C7F7ED"/>
          </a:solidFill>
          <a:ln w="12700" cap="flat" cmpd="sng" algn="ctr">
            <a:solidFill>
              <a:srgbClr val="C7F7E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0" name="TextBox 69"/>
          <p:cNvSpPr txBox="1"/>
          <p:nvPr/>
        </p:nvSpPr>
        <p:spPr>
          <a:xfrm>
            <a:off x="1739817" y="20852767"/>
            <a:ext cx="3598682" cy="338554"/>
          </a:xfrm>
          <a:prstGeom prst="rect">
            <a:avLst/>
          </a:prstGeom>
          <a:noFill/>
        </p:spPr>
        <p:txBody>
          <a:bodyPr wrap="square" rtlCol="0">
            <a:spAutoFit/>
          </a:bodyPr>
          <a:lstStyle/>
          <a:p>
            <a:pPr defTabSz="914400"/>
            <a:r>
              <a:rPr lang="en-US" sz="1600" spc="-100" dirty="0">
                <a:solidFill>
                  <a:prstClr val="black">
                    <a:lumMod val="75000"/>
                    <a:lumOff val="25000"/>
                  </a:prstClr>
                </a:solidFill>
                <a:latin typeface="Garamond" panose="02020404030301010803" pitchFamily="18" charset="0"/>
              </a:rPr>
              <a:t>Tropical and Subtropical Moist Broadleaf Forests</a:t>
            </a:r>
          </a:p>
        </p:txBody>
      </p:sp>
      <p:sp>
        <p:nvSpPr>
          <p:cNvPr id="71" name="TextBox 70"/>
          <p:cNvSpPr txBox="1"/>
          <p:nvPr/>
        </p:nvSpPr>
        <p:spPr>
          <a:xfrm>
            <a:off x="1746279" y="19623048"/>
            <a:ext cx="674370" cy="338554"/>
          </a:xfrm>
          <a:prstGeom prst="rect">
            <a:avLst/>
          </a:prstGeom>
          <a:noFill/>
        </p:spPr>
        <p:txBody>
          <a:bodyPr wrap="square" rtlCol="0">
            <a:spAutoFit/>
          </a:bodyPr>
          <a:lstStyle/>
          <a:p>
            <a:pPr defTabSz="914400"/>
            <a:r>
              <a:rPr lang="en-US" sz="1600" spc="-100" dirty="0">
                <a:solidFill>
                  <a:schemeClr val="tx1">
                    <a:lumMod val="75000"/>
                    <a:lumOff val="25000"/>
                  </a:schemeClr>
                </a:solidFill>
                <a:latin typeface="Garamond" panose="02020404030301010803" pitchFamily="18" charset="0"/>
              </a:rPr>
              <a:t>Rivers</a:t>
            </a:r>
          </a:p>
        </p:txBody>
      </p:sp>
      <p:sp>
        <p:nvSpPr>
          <p:cNvPr id="72" name="TextBox 71"/>
          <p:cNvSpPr txBox="1"/>
          <p:nvPr/>
        </p:nvSpPr>
        <p:spPr>
          <a:xfrm>
            <a:off x="1746180" y="19807182"/>
            <a:ext cx="1401634" cy="338554"/>
          </a:xfrm>
          <a:prstGeom prst="rect">
            <a:avLst/>
          </a:prstGeom>
          <a:noFill/>
        </p:spPr>
        <p:txBody>
          <a:bodyPr wrap="square" rtlCol="0">
            <a:spAutoFit/>
          </a:bodyPr>
          <a:lstStyle/>
          <a:p>
            <a:pPr defTabSz="914400"/>
            <a:r>
              <a:rPr lang="en-US" sz="1600" spc="-100" dirty="0">
                <a:solidFill>
                  <a:schemeClr val="tx1">
                    <a:lumMod val="75000"/>
                    <a:lumOff val="25000"/>
                  </a:schemeClr>
                </a:solidFill>
                <a:latin typeface="Garamond" panose="02020404030301010803" pitchFamily="18" charset="0"/>
              </a:rPr>
              <a:t>Lambayeque</a:t>
            </a:r>
          </a:p>
        </p:txBody>
      </p:sp>
      <p:sp>
        <p:nvSpPr>
          <p:cNvPr id="73" name="TextBox 72"/>
          <p:cNvSpPr txBox="1"/>
          <p:nvPr/>
        </p:nvSpPr>
        <p:spPr>
          <a:xfrm>
            <a:off x="1467913" y="20056164"/>
            <a:ext cx="2786898" cy="338554"/>
          </a:xfrm>
          <a:prstGeom prst="rect">
            <a:avLst/>
          </a:prstGeom>
          <a:noFill/>
        </p:spPr>
        <p:txBody>
          <a:bodyPr wrap="square" rtlCol="0">
            <a:spAutoFit/>
          </a:bodyPr>
          <a:lstStyle/>
          <a:p>
            <a:pPr defTabSz="914400"/>
            <a:r>
              <a:rPr lang="en-US" sz="1600" b="1" dirty="0">
                <a:solidFill>
                  <a:schemeClr val="tx1">
                    <a:lumMod val="75000"/>
                    <a:lumOff val="25000"/>
                  </a:schemeClr>
                </a:solidFill>
                <a:latin typeface="Garamond" panose="02020404030301010803" pitchFamily="18" charset="0"/>
              </a:rPr>
              <a:t>Terrestrial Ecoregions</a:t>
            </a:r>
          </a:p>
        </p:txBody>
      </p:sp>
      <p:sp>
        <p:nvSpPr>
          <p:cNvPr id="74" name="TextBox 73"/>
          <p:cNvSpPr txBox="1"/>
          <p:nvPr/>
        </p:nvSpPr>
        <p:spPr>
          <a:xfrm>
            <a:off x="1746180" y="20248735"/>
            <a:ext cx="3276947" cy="338554"/>
          </a:xfrm>
          <a:prstGeom prst="rect">
            <a:avLst/>
          </a:prstGeom>
          <a:noFill/>
        </p:spPr>
        <p:txBody>
          <a:bodyPr wrap="square" rtlCol="0">
            <a:spAutoFit/>
          </a:bodyPr>
          <a:lstStyle/>
          <a:p>
            <a:pPr defTabSz="914400"/>
            <a:r>
              <a:rPr lang="en-US" sz="1600" spc="-100" dirty="0">
                <a:solidFill>
                  <a:prstClr val="black">
                    <a:lumMod val="75000"/>
                    <a:lumOff val="25000"/>
                  </a:prstClr>
                </a:solidFill>
                <a:latin typeface="Garamond" panose="02020404030301010803" pitchFamily="18" charset="0"/>
              </a:rPr>
              <a:t>Deserts and Xeric </a:t>
            </a:r>
            <a:r>
              <a:rPr lang="en-US" sz="1600" spc="-100" dirty="0" err="1">
                <a:solidFill>
                  <a:prstClr val="black">
                    <a:lumMod val="75000"/>
                    <a:lumOff val="25000"/>
                  </a:prstClr>
                </a:solidFill>
                <a:latin typeface="Garamond" panose="02020404030301010803" pitchFamily="18" charset="0"/>
              </a:rPr>
              <a:t>Shrublands</a:t>
            </a:r>
            <a:endParaRPr lang="en-US" sz="1600" spc="-100" dirty="0">
              <a:solidFill>
                <a:prstClr val="black">
                  <a:lumMod val="75000"/>
                  <a:lumOff val="25000"/>
                </a:prstClr>
              </a:solidFill>
              <a:latin typeface="Garamond" panose="02020404030301010803" pitchFamily="18" charset="0"/>
            </a:endParaRPr>
          </a:p>
        </p:txBody>
      </p:sp>
      <p:sp>
        <p:nvSpPr>
          <p:cNvPr id="75" name="TextBox 74"/>
          <p:cNvSpPr txBox="1"/>
          <p:nvPr/>
        </p:nvSpPr>
        <p:spPr>
          <a:xfrm>
            <a:off x="1746180" y="20447140"/>
            <a:ext cx="1169670" cy="338554"/>
          </a:xfrm>
          <a:prstGeom prst="rect">
            <a:avLst/>
          </a:prstGeom>
          <a:noFill/>
        </p:spPr>
        <p:txBody>
          <a:bodyPr wrap="square" rtlCol="0">
            <a:spAutoFit/>
          </a:bodyPr>
          <a:lstStyle/>
          <a:p>
            <a:pPr defTabSz="914400"/>
            <a:r>
              <a:rPr lang="en-US" sz="1600" spc="-100" dirty="0">
                <a:solidFill>
                  <a:prstClr val="black">
                    <a:lumMod val="75000"/>
                    <a:lumOff val="25000"/>
                  </a:prstClr>
                </a:solidFill>
                <a:latin typeface="Garamond" panose="02020404030301010803" pitchFamily="18" charset="0"/>
              </a:rPr>
              <a:t>Mangroves</a:t>
            </a:r>
          </a:p>
        </p:txBody>
      </p:sp>
      <p:sp>
        <p:nvSpPr>
          <p:cNvPr id="76" name="TextBox 75"/>
          <p:cNvSpPr txBox="1"/>
          <p:nvPr/>
        </p:nvSpPr>
        <p:spPr>
          <a:xfrm>
            <a:off x="1746180" y="20650241"/>
            <a:ext cx="3819525" cy="338554"/>
          </a:xfrm>
          <a:prstGeom prst="rect">
            <a:avLst/>
          </a:prstGeom>
          <a:noFill/>
        </p:spPr>
        <p:txBody>
          <a:bodyPr wrap="square" rtlCol="0">
            <a:spAutoFit/>
          </a:bodyPr>
          <a:lstStyle/>
          <a:p>
            <a:pPr defTabSz="914400"/>
            <a:r>
              <a:rPr lang="en-US" sz="1600" spc="-100" dirty="0">
                <a:solidFill>
                  <a:prstClr val="black">
                    <a:lumMod val="75000"/>
                    <a:lumOff val="25000"/>
                  </a:prstClr>
                </a:solidFill>
                <a:latin typeface="Garamond" panose="02020404030301010803" pitchFamily="18" charset="0"/>
              </a:rPr>
              <a:t>Montane Grasslands and </a:t>
            </a:r>
            <a:r>
              <a:rPr lang="en-US" sz="1600" spc="-100" dirty="0" err="1">
                <a:solidFill>
                  <a:prstClr val="black">
                    <a:lumMod val="75000"/>
                    <a:lumOff val="25000"/>
                  </a:prstClr>
                </a:solidFill>
                <a:latin typeface="Garamond" panose="02020404030301010803" pitchFamily="18" charset="0"/>
              </a:rPr>
              <a:t>Shrublands</a:t>
            </a:r>
            <a:endParaRPr lang="en-US" sz="1600" spc="-100" dirty="0">
              <a:solidFill>
                <a:prstClr val="black">
                  <a:lumMod val="75000"/>
                  <a:lumOff val="25000"/>
                </a:prstClr>
              </a:solidFill>
              <a:latin typeface="Garamond" panose="02020404030301010803" pitchFamily="18" charset="0"/>
            </a:endParaRPr>
          </a:p>
        </p:txBody>
      </p:sp>
      <p:sp>
        <p:nvSpPr>
          <p:cNvPr id="77" name="TextBox 76"/>
          <p:cNvSpPr txBox="1"/>
          <p:nvPr/>
        </p:nvSpPr>
        <p:spPr>
          <a:xfrm>
            <a:off x="1746180" y="21040603"/>
            <a:ext cx="4253548" cy="338554"/>
          </a:xfrm>
          <a:prstGeom prst="rect">
            <a:avLst/>
          </a:prstGeom>
          <a:noFill/>
        </p:spPr>
        <p:txBody>
          <a:bodyPr wrap="square" rtlCol="0">
            <a:spAutoFit/>
          </a:bodyPr>
          <a:lstStyle/>
          <a:p>
            <a:pPr defTabSz="914400"/>
            <a:r>
              <a:rPr lang="en-US" sz="1600" spc="-100" dirty="0">
                <a:solidFill>
                  <a:prstClr val="black">
                    <a:lumMod val="75000"/>
                    <a:lumOff val="25000"/>
                  </a:prstClr>
                </a:solidFill>
                <a:latin typeface="Garamond" panose="02020404030301010803" pitchFamily="18" charset="0"/>
              </a:rPr>
              <a:t>Tropical and Subtropical Dry Broadleaf Forests</a:t>
            </a:r>
          </a:p>
        </p:txBody>
      </p:sp>
      <p:sp>
        <p:nvSpPr>
          <p:cNvPr id="78" name="TextBox 77"/>
          <p:cNvSpPr txBox="1"/>
          <p:nvPr/>
        </p:nvSpPr>
        <p:spPr>
          <a:xfrm>
            <a:off x="1746116" y="19429457"/>
            <a:ext cx="2769380" cy="338554"/>
          </a:xfrm>
          <a:prstGeom prst="rect">
            <a:avLst/>
          </a:prstGeom>
          <a:noFill/>
        </p:spPr>
        <p:txBody>
          <a:bodyPr wrap="square" rtlCol="0">
            <a:spAutoFit/>
          </a:bodyPr>
          <a:lstStyle/>
          <a:p>
            <a:pPr defTabSz="914400"/>
            <a:r>
              <a:rPr lang="en-US" sz="1600" spc="-100" dirty="0">
                <a:solidFill>
                  <a:schemeClr val="tx1">
                    <a:lumMod val="75000"/>
                    <a:lumOff val="25000"/>
                  </a:schemeClr>
                </a:solidFill>
                <a:latin typeface="Garamond" panose="02020404030301010803" pitchFamily="18" charset="0"/>
              </a:rPr>
              <a:t>Protected Areas with Mesquite Forests</a:t>
            </a:r>
          </a:p>
        </p:txBody>
      </p:sp>
      <p:sp>
        <p:nvSpPr>
          <p:cNvPr id="79" name="TextBox 78"/>
          <p:cNvSpPr txBox="1"/>
          <p:nvPr/>
        </p:nvSpPr>
        <p:spPr>
          <a:xfrm>
            <a:off x="1739816" y="21726158"/>
            <a:ext cx="1906385" cy="338554"/>
          </a:xfrm>
          <a:prstGeom prst="rect">
            <a:avLst/>
          </a:prstGeom>
          <a:noFill/>
        </p:spPr>
        <p:txBody>
          <a:bodyPr wrap="square" rtlCol="0">
            <a:spAutoFit/>
          </a:bodyPr>
          <a:lstStyle/>
          <a:p>
            <a:pPr defTabSz="914400"/>
            <a:r>
              <a:rPr lang="en-US" sz="1600" spc="-100" dirty="0">
                <a:solidFill>
                  <a:prstClr val="black">
                    <a:lumMod val="75000"/>
                    <a:lumOff val="25000"/>
                  </a:prstClr>
                </a:solidFill>
                <a:latin typeface="Garamond" panose="02020404030301010803" pitchFamily="18" charset="0"/>
              </a:rPr>
              <a:t>Cuenca Cascajal</a:t>
            </a:r>
          </a:p>
        </p:txBody>
      </p:sp>
      <p:sp>
        <p:nvSpPr>
          <p:cNvPr id="80" name="TextBox 79"/>
          <p:cNvSpPr txBox="1"/>
          <p:nvPr/>
        </p:nvSpPr>
        <p:spPr>
          <a:xfrm>
            <a:off x="1739816" y="21532349"/>
            <a:ext cx="3277986" cy="338554"/>
          </a:xfrm>
          <a:prstGeom prst="rect">
            <a:avLst/>
          </a:prstGeom>
          <a:noFill/>
        </p:spPr>
        <p:txBody>
          <a:bodyPr wrap="square" rtlCol="0">
            <a:spAutoFit/>
          </a:bodyPr>
          <a:lstStyle/>
          <a:p>
            <a:pPr defTabSz="914400"/>
            <a:r>
              <a:rPr lang="en-US" sz="1600" spc="-100" dirty="0">
                <a:solidFill>
                  <a:prstClr val="black">
                    <a:lumMod val="75000"/>
                    <a:lumOff val="25000"/>
                  </a:prstClr>
                </a:solidFill>
                <a:latin typeface="Garamond" panose="02020404030301010803" pitchFamily="18" charset="0"/>
              </a:rPr>
              <a:t>Cuenca </a:t>
            </a:r>
            <a:r>
              <a:rPr lang="en-US" sz="1600" spc="-100" dirty="0" err="1">
                <a:solidFill>
                  <a:prstClr val="black">
                    <a:lumMod val="75000"/>
                    <a:lumOff val="25000"/>
                  </a:prstClr>
                </a:solidFill>
                <a:latin typeface="Garamond" panose="02020404030301010803" pitchFamily="18" charset="0"/>
              </a:rPr>
              <a:t>Chancay</a:t>
            </a:r>
            <a:r>
              <a:rPr lang="en-US" sz="1600" spc="-100" dirty="0">
                <a:solidFill>
                  <a:prstClr val="black">
                    <a:lumMod val="75000"/>
                    <a:lumOff val="25000"/>
                  </a:prstClr>
                </a:solidFill>
                <a:latin typeface="Garamond" panose="02020404030301010803" pitchFamily="18" charset="0"/>
              </a:rPr>
              <a:t>-Lambayeque</a:t>
            </a:r>
          </a:p>
        </p:txBody>
      </p:sp>
      <p:sp>
        <p:nvSpPr>
          <p:cNvPr id="81" name="TextBox 80"/>
          <p:cNvSpPr txBox="1"/>
          <p:nvPr/>
        </p:nvSpPr>
        <p:spPr>
          <a:xfrm>
            <a:off x="1739816" y="21932073"/>
            <a:ext cx="1647843" cy="338554"/>
          </a:xfrm>
          <a:prstGeom prst="rect">
            <a:avLst/>
          </a:prstGeom>
          <a:noFill/>
        </p:spPr>
        <p:txBody>
          <a:bodyPr wrap="square" rtlCol="0">
            <a:spAutoFit/>
          </a:bodyPr>
          <a:lstStyle/>
          <a:p>
            <a:pPr defTabSz="914400"/>
            <a:r>
              <a:rPr lang="en-US" sz="1600" spc="-100" dirty="0">
                <a:solidFill>
                  <a:prstClr val="black">
                    <a:lumMod val="75000"/>
                    <a:lumOff val="25000"/>
                  </a:prstClr>
                </a:solidFill>
                <a:latin typeface="Garamond" panose="02020404030301010803" pitchFamily="18" charset="0"/>
              </a:rPr>
              <a:t>Cuenca </a:t>
            </a:r>
            <a:r>
              <a:rPr lang="en-US" sz="1600" spc="-100" dirty="0" err="1">
                <a:solidFill>
                  <a:prstClr val="black">
                    <a:lumMod val="75000"/>
                    <a:lumOff val="25000"/>
                  </a:prstClr>
                </a:solidFill>
                <a:latin typeface="Garamond" panose="02020404030301010803" pitchFamily="18" charset="0"/>
              </a:rPr>
              <a:t>Motupe</a:t>
            </a:r>
            <a:endParaRPr lang="en-US" sz="1600" spc="-100" dirty="0">
              <a:solidFill>
                <a:prstClr val="black">
                  <a:lumMod val="75000"/>
                  <a:lumOff val="25000"/>
                </a:prstClr>
              </a:solidFill>
              <a:latin typeface="Garamond" panose="02020404030301010803" pitchFamily="18" charset="0"/>
            </a:endParaRPr>
          </a:p>
        </p:txBody>
      </p:sp>
      <p:sp>
        <p:nvSpPr>
          <p:cNvPr id="82" name="TextBox 81"/>
          <p:cNvSpPr txBox="1"/>
          <p:nvPr/>
        </p:nvSpPr>
        <p:spPr>
          <a:xfrm>
            <a:off x="1739816" y="22132741"/>
            <a:ext cx="3819525" cy="338554"/>
          </a:xfrm>
          <a:prstGeom prst="rect">
            <a:avLst/>
          </a:prstGeom>
          <a:noFill/>
        </p:spPr>
        <p:txBody>
          <a:bodyPr wrap="square" rtlCol="0">
            <a:spAutoFit/>
          </a:bodyPr>
          <a:lstStyle/>
          <a:p>
            <a:pPr defTabSz="914400"/>
            <a:r>
              <a:rPr lang="en-US" sz="1600" spc="-100" dirty="0">
                <a:solidFill>
                  <a:prstClr val="black">
                    <a:lumMod val="75000"/>
                    <a:lumOff val="25000"/>
                  </a:prstClr>
                </a:solidFill>
                <a:latin typeface="Garamond" panose="02020404030301010803" pitchFamily="18" charset="0"/>
              </a:rPr>
              <a:t>Cuenca Olmos</a:t>
            </a:r>
          </a:p>
        </p:txBody>
      </p:sp>
      <p:sp>
        <p:nvSpPr>
          <p:cNvPr id="83" name="TextBox 82"/>
          <p:cNvSpPr txBox="1"/>
          <p:nvPr/>
        </p:nvSpPr>
        <p:spPr>
          <a:xfrm>
            <a:off x="1739816" y="22345369"/>
            <a:ext cx="1401634" cy="338554"/>
          </a:xfrm>
          <a:prstGeom prst="rect">
            <a:avLst/>
          </a:prstGeom>
          <a:noFill/>
        </p:spPr>
        <p:txBody>
          <a:bodyPr wrap="square" rtlCol="0">
            <a:spAutoFit/>
          </a:bodyPr>
          <a:lstStyle/>
          <a:p>
            <a:pPr defTabSz="914400"/>
            <a:r>
              <a:rPr lang="en-US" sz="1600" spc="-100" dirty="0">
                <a:solidFill>
                  <a:prstClr val="black">
                    <a:lumMod val="75000"/>
                    <a:lumOff val="25000"/>
                  </a:prstClr>
                </a:solidFill>
                <a:latin typeface="Garamond" panose="02020404030301010803" pitchFamily="18" charset="0"/>
              </a:rPr>
              <a:t>Cuenca </a:t>
            </a:r>
            <a:r>
              <a:rPr lang="en-US" sz="1600" spc="-100" dirty="0" err="1">
                <a:solidFill>
                  <a:prstClr val="black">
                    <a:lumMod val="75000"/>
                    <a:lumOff val="25000"/>
                  </a:prstClr>
                </a:solidFill>
                <a:latin typeface="Garamond" panose="02020404030301010803" pitchFamily="18" charset="0"/>
              </a:rPr>
              <a:t>Zaña</a:t>
            </a:r>
            <a:endParaRPr lang="en-US" sz="1600" spc="-100" dirty="0">
              <a:solidFill>
                <a:prstClr val="black">
                  <a:lumMod val="75000"/>
                  <a:lumOff val="25000"/>
                </a:prstClr>
              </a:solidFill>
              <a:latin typeface="Garamond" panose="02020404030301010803" pitchFamily="18" charset="0"/>
            </a:endParaRPr>
          </a:p>
        </p:txBody>
      </p:sp>
      <p:sp>
        <p:nvSpPr>
          <p:cNvPr id="84" name="TextBox 83"/>
          <p:cNvSpPr txBox="1"/>
          <p:nvPr/>
        </p:nvSpPr>
        <p:spPr>
          <a:xfrm>
            <a:off x="1467913" y="21345124"/>
            <a:ext cx="4441537" cy="338554"/>
          </a:xfrm>
          <a:prstGeom prst="rect">
            <a:avLst/>
          </a:prstGeom>
          <a:noFill/>
        </p:spPr>
        <p:txBody>
          <a:bodyPr wrap="square" rtlCol="0">
            <a:spAutoFit/>
          </a:bodyPr>
          <a:lstStyle/>
          <a:p>
            <a:pPr defTabSz="914400"/>
            <a:r>
              <a:rPr lang="en-US" sz="1600" b="1" dirty="0">
                <a:solidFill>
                  <a:prstClr val="black">
                    <a:lumMod val="75000"/>
                    <a:lumOff val="25000"/>
                  </a:prstClr>
                </a:solidFill>
                <a:latin typeface="Garamond" panose="02020404030301010803" pitchFamily="18" charset="0"/>
              </a:rPr>
              <a:t>Lambayeque Water Basins</a:t>
            </a:r>
          </a:p>
        </p:txBody>
      </p:sp>
      <p:grpSp>
        <p:nvGrpSpPr>
          <p:cNvPr id="85" name="Group 84">
            <a:extLst>
              <a:ext uri="{FF2B5EF4-FFF2-40B4-BE49-F238E27FC236}">
                <a16:creationId xmlns:a16="http://schemas.microsoft.com/office/drawing/2014/main" id="{1A04C0EC-893E-3145-8FF7-8B4997059FAE}"/>
              </a:ext>
            </a:extLst>
          </p:cNvPr>
          <p:cNvGrpSpPr/>
          <p:nvPr/>
        </p:nvGrpSpPr>
        <p:grpSpPr>
          <a:xfrm>
            <a:off x="3977783" y="31398677"/>
            <a:ext cx="3431246" cy="5930453"/>
            <a:chOff x="6086633" y="27545525"/>
            <a:chExt cx="3431246" cy="5930453"/>
          </a:xfrm>
        </p:grpSpPr>
        <p:pic>
          <p:nvPicPr>
            <p:cNvPr id="86" name="Picture 85">
              <a:extLst>
                <a:ext uri="{FF2B5EF4-FFF2-40B4-BE49-F238E27FC236}">
                  <a16:creationId xmlns:a16="http://schemas.microsoft.com/office/drawing/2014/main" id="{3BD048A3-05C6-0742-96C3-1226CFDEA3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633" y="27545525"/>
              <a:ext cx="2104579" cy="2103120"/>
            </a:xfrm>
            <a:prstGeom prst="rect">
              <a:avLst/>
            </a:prstGeom>
          </p:spPr>
        </p:pic>
        <p:sp>
          <p:nvSpPr>
            <p:cNvPr id="87" name="Text Placeholder 16">
              <a:extLst>
                <a:ext uri="{FF2B5EF4-FFF2-40B4-BE49-F238E27FC236}">
                  <a16:creationId xmlns:a16="http://schemas.microsoft.com/office/drawing/2014/main" id="{DE579121-499F-A942-88A7-A0E367204A8F}"/>
                </a:ext>
              </a:extLst>
            </p:cNvPr>
            <p:cNvSpPr txBox="1">
              <a:spLocks/>
            </p:cNvSpPr>
            <p:nvPr/>
          </p:nvSpPr>
          <p:spPr>
            <a:xfrm>
              <a:off x="6683239"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endParaRPr lang="en-US" b="1" dirty="0">
                <a:solidFill>
                  <a:schemeClr val="tx1">
                    <a:lumMod val="75000"/>
                    <a:lumOff val="25000"/>
                  </a:schemeClr>
                </a:solidFill>
                <a:latin typeface="Garamond" panose="02020404030301010803" pitchFamily="18" charset="0"/>
              </a:endParaRPr>
            </a:p>
          </p:txBody>
        </p:sp>
      </p:grpSp>
      <p:graphicFrame>
        <p:nvGraphicFramePr>
          <p:cNvPr id="124" name="Diagram 123"/>
          <p:cNvGraphicFramePr/>
          <p:nvPr>
            <p:extLst>
              <p:ext uri="{D42A27DB-BD31-4B8C-83A1-F6EECF244321}">
                <p14:modId xmlns:p14="http://schemas.microsoft.com/office/powerpoint/2010/main" val="3408868944"/>
              </p:ext>
            </p:extLst>
          </p:nvPr>
        </p:nvGraphicFramePr>
        <p:xfrm>
          <a:off x="12196417" y="5064122"/>
          <a:ext cx="6521937" cy="4686916"/>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125" name="Chevron 124"/>
          <p:cNvSpPr/>
          <p:nvPr/>
        </p:nvSpPr>
        <p:spPr>
          <a:xfrm>
            <a:off x="18461517" y="5652838"/>
            <a:ext cx="791683" cy="3503183"/>
          </a:xfrm>
          <a:prstGeom prst="chevron">
            <a:avLst>
              <a:gd name="adj" fmla="val 92058"/>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32" name="Diagram 131"/>
          <p:cNvGraphicFramePr/>
          <p:nvPr>
            <p:extLst>
              <p:ext uri="{D42A27DB-BD31-4B8C-83A1-F6EECF244321}">
                <p14:modId xmlns:p14="http://schemas.microsoft.com/office/powerpoint/2010/main" val="1982326279"/>
              </p:ext>
            </p:extLst>
          </p:nvPr>
        </p:nvGraphicFramePr>
        <p:xfrm>
          <a:off x="19319403" y="5989339"/>
          <a:ext cx="6041029" cy="2825839"/>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sp>
        <p:nvSpPr>
          <p:cNvPr id="133" name="Text Placeholder 16">
            <a:extLst>
              <a:ext uri="{FF2B5EF4-FFF2-40B4-BE49-F238E27FC236}">
                <a16:creationId xmlns:a16="http://schemas.microsoft.com/office/drawing/2014/main" id="{93AF55B4-75F2-4E46-995B-E36887786413}"/>
              </a:ext>
            </a:extLst>
          </p:cNvPr>
          <p:cNvSpPr txBox="1">
            <a:spLocks/>
          </p:cNvSpPr>
          <p:nvPr/>
        </p:nvSpPr>
        <p:spPr>
          <a:xfrm>
            <a:off x="12579992" y="31241897"/>
            <a:ext cx="11430000" cy="275099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42ACCE"/>
              </a:buClr>
            </a:pPr>
            <a:r>
              <a:rPr lang="en-US" sz="2400" b="1" dirty="0">
                <a:solidFill>
                  <a:schemeClr val="tx1">
                    <a:lumMod val="75000"/>
                    <a:lumOff val="25000"/>
                  </a:schemeClr>
                </a:solidFill>
                <a:latin typeface="Garamond" panose="02020404030301010803" pitchFamily="18" charset="0"/>
              </a:rPr>
              <a:t>Dr. Kenton Ross</a:t>
            </a:r>
            <a:r>
              <a:rPr lang="en-US" sz="2400" dirty="0">
                <a:solidFill>
                  <a:schemeClr val="tx1">
                    <a:lumMod val="75000"/>
                    <a:lumOff val="25000"/>
                  </a:schemeClr>
                </a:solidFill>
                <a:latin typeface="Garamond" panose="02020404030301010803" pitchFamily="18" charset="0"/>
              </a:rPr>
              <a:t>, NASA Langley Research Center</a:t>
            </a:r>
          </a:p>
          <a:p>
            <a:pPr>
              <a:lnSpc>
                <a:spcPct val="100000"/>
              </a:lnSpc>
              <a:spcBef>
                <a:spcPts val="0"/>
              </a:spcBef>
              <a:spcAft>
                <a:spcPts val="600"/>
              </a:spcAft>
              <a:buClr>
                <a:srgbClr val="42ACCE"/>
              </a:buClr>
            </a:pPr>
            <a:r>
              <a:rPr lang="en-US" sz="2400" b="1" dirty="0">
                <a:solidFill>
                  <a:schemeClr val="tx1">
                    <a:lumMod val="75000"/>
                    <a:lumOff val="25000"/>
                  </a:schemeClr>
                </a:solidFill>
                <a:latin typeface="Garamond" panose="02020404030301010803" pitchFamily="18" charset="0"/>
              </a:rPr>
              <a:t>Dr. </a:t>
            </a:r>
            <a:r>
              <a:rPr lang="en-US" sz="2400" b="1" dirty="0" err="1">
                <a:solidFill>
                  <a:schemeClr val="tx1">
                    <a:lumMod val="75000"/>
                    <a:lumOff val="25000"/>
                  </a:schemeClr>
                </a:solidFill>
                <a:latin typeface="Garamond" panose="02020404030301010803" pitchFamily="18" charset="0"/>
              </a:rPr>
              <a:t>Venkataraman</a:t>
            </a:r>
            <a:r>
              <a:rPr lang="en-US" sz="2400" b="1" dirty="0">
                <a:solidFill>
                  <a:schemeClr val="tx1">
                    <a:lumMod val="75000"/>
                    <a:lumOff val="25000"/>
                  </a:schemeClr>
                </a:solidFill>
                <a:latin typeface="Garamond" panose="02020404030301010803" pitchFamily="18" charset="0"/>
              </a:rPr>
              <a:t> </a:t>
            </a:r>
            <a:r>
              <a:rPr lang="en-US" sz="2400" b="1" dirty="0" err="1">
                <a:solidFill>
                  <a:schemeClr val="tx1">
                    <a:lumMod val="75000"/>
                    <a:lumOff val="25000"/>
                  </a:schemeClr>
                </a:solidFill>
                <a:latin typeface="Garamond" panose="02020404030301010803" pitchFamily="18" charset="0"/>
              </a:rPr>
              <a:t>Lakshi</a:t>
            </a:r>
            <a:r>
              <a:rPr lang="en-US" sz="2400" dirty="0">
                <a:solidFill>
                  <a:schemeClr val="tx1">
                    <a:lumMod val="75000"/>
                    <a:lumOff val="25000"/>
                  </a:schemeClr>
                </a:solidFill>
                <a:latin typeface="Garamond" panose="02020404030301010803" pitchFamily="18" charset="0"/>
              </a:rPr>
              <a:t>, University of Virginia</a:t>
            </a:r>
          </a:p>
          <a:p>
            <a:pPr>
              <a:lnSpc>
                <a:spcPct val="100000"/>
              </a:lnSpc>
              <a:spcBef>
                <a:spcPts val="0"/>
              </a:spcBef>
              <a:spcAft>
                <a:spcPts val="600"/>
              </a:spcAft>
              <a:buClr>
                <a:srgbClr val="42ACCE"/>
              </a:buClr>
            </a:pPr>
            <a:r>
              <a:rPr lang="en-US" sz="2400" b="1" dirty="0">
                <a:solidFill>
                  <a:schemeClr val="tx1">
                    <a:lumMod val="75000"/>
                    <a:lumOff val="25000"/>
                  </a:schemeClr>
                </a:solidFill>
                <a:latin typeface="Garamond" panose="02020404030301010803" pitchFamily="18" charset="0"/>
              </a:rPr>
              <a:t>Professor </a:t>
            </a:r>
            <a:r>
              <a:rPr lang="en-US" sz="2400" b="1" dirty="0" err="1">
                <a:solidFill>
                  <a:schemeClr val="tx1">
                    <a:lumMod val="75000"/>
                    <a:lumOff val="25000"/>
                  </a:schemeClr>
                </a:solidFill>
                <a:latin typeface="Garamond" panose="02020404030301010803" pitchFamily="18" charset="0"/>
              </a:rPr>
              <a:t>Eleazar</a:t>
            </a:r>
            <a:r>
              <a:rPr lang="en-US" sz="2400" b="1" dirty="0">
                <a:solidFill>
                  <a:schemeClr val="tx1">
                    <a:lumMod val="75000"/>
                    <a:lumOff val="25000"/>
                  </a:schemeClr>
                </a:solidFill>
                <a:latin typeface="Garamond" panose="02020404030301010803" pitchFamily="18" charset="0"/>
              </a:rPr>
              <a:t> </a:t>
            </a:r>
            <a:r>
              <a:rPr lang="en-US" sz="2400" b="1" dirty="0" err="1">
                <a:solidFill>
                  <a:schemeClr val="tx1">
                    <a:lumMod val="75000"/>
                    <a:lumOff val="25000"/>
                  </a:schemeClr>
                </a:solidFill>
                <a:latin typeface="Garamond" panose="02020404030301010803" pitchFamily="18" charset="0"/>
              </a:rPr>
              <a:t>Rufasto</a:t>
            </a:r>
            <a:r>
              <a:rPr lang="en-US" sz="2400" dirty="0">
                <a:solidFill>
                  <a:schemeClr val="tx1">
                    <a:lumMod val="75000"/>
                    <a:lumOff val="25000"/>
                  </a:schemeClr>
                </a:solidFill>
                <a:latin typeface="Garamond" panose="02020404030301010803" pitchFamily="18" charset="0"/>
              </a:rPr>
              <a:t>, Universidad Nacional Pedro Ruiz Gallo</a:t>
            </a:r>
          </a:p>
          <a:p>
            <a:pPr>
              <a:lnSpc>
                <a:spcPct val="100000"/>
              </a:lnSpc>
              <a:spcBef>
                <a:spcPts val="0"/>
              </a:spcBef>
              <a:spcAft>
                <a:spcPts val="600"/>
              </a:spcAft>
              <a:buClr>
                <a:srgbClr val="42ACCE"/>
              </a:buClr>
            </a:pPr>
            <a:r>
              <a:rPr lang="en-US" sz="2400" b="1" dirty="0">
                <a:solidFill>
                  <a:schemeClr val="tx1">
                    <a:lumMod val="75000"/>
                    <a:lumOff val="25000"/>
                  </a:schemeClr>
                </a:solidFill>
                <a:latin typeface="Garamond" panose="02020404030301010803" pitchFamily="18" charset="0"/>
              </a:rPr>
              <a:t>Juan </a:t>
            </a:r>
            <a:r>
              <a:rPr lang="en-US" sz="2400" b="1" dirty="0" err="1">
                <a:solidFill>
                  <a:schemeClr val="tx1">
                    <a:lumMod val="75000"/>
                    <a:lumOff val="25000"/>
                  </a:schemeClr>
                </a:solidFill>
                <a:latin typeface="Garamond" panose="02020404030301010803" pitchFamily="18" charset="0"/>
              </a:rPr>
              <a:t>Chapoñan</a:t>
            </a:r>
            <a:r>
              <a:rPr lang="en-US" sz="2400" b="1" dirty="0">
                <a:solidFill>
                  <a:schemeClr val="tx1">
                    <a:lumMod val="75000"/>
                    <a:lumOff val="25000"/>
                  </a:schemeClr>
                </a:solidFill>
                <a:latin typeface="Garamond" panose="02020404030301010803" pitchFamily="18" charset="0"/>
              </a:rPr>
              <a:t> Sanchez</a:t>
            </a:r>
            <a:r>
              <a:rPr lang="en-US" sz="2400" dirty="0">
                <a:solidFill>
                  <a:schemeClr val="tx1">
                    <a:lumMod val="75000"/>
                    <a:lumOff val="25000"/>
                  </a:schemeClr>
                </a:solidFill>
                <a:latin typeface="Garamond" panose="02020404030301010803" pitchFamily="18" charset="0"/>
              </a:rPr>
              <a:t>, Department of Lambayeque</a:t>
            </a:r>
          </a:p>
          <a:p>
            <a:pPr>
              <a:lnSpc>
                <a:spcPct val="100000"/>
              </a:lnSpc>
              <a:spcBef>
                <a:spcPts val="0"/>
              </a:spcBef>
              <a:spcAft>
                <a:spcPts val="600"/>
              </a:spcAft>
              <a:buClr>
                <a:srgbClr val="42ACCE"/>
              </a:buClr>
            </a:pPr>
            <a:r>
              <a:rPr lang="en-US" sz="2400" b="1" dirty="0">
                <a:solidFill>
                  <a:schemeClr val="tx1">
                    <a:lumMod val="75000"/>
                    <a:lumOff val="25000"/>
                  </a:schemeClr>
                </a:solidFill>
                <a:latin typeface="Garamond" panose="02020404030301010803" pitchFamily="18" charset="0"/>
              </a:rPr>
              <a:t>Dr. Deborah Woodcock</a:t>
            </a:r>
            <a:r>
              <a:rPr lang="en-US" sz="2400" dirty="0">
                <a:solidFill>
                  <a:schemeClr val="tx1">
                    <a:lumMod val="75000"/>
                    <a:lumOff val="25000"/>
                  </a:schemeClr>
                </a:solidFill>
                <a:latin typeface="Garamond" panose="02020404030301010803" pitchFamily="18" charset="0"/>
              </a:rPr>
              <a:t>, George Perkins Marsh Institute (Clark University)</a:t>
            </a:r>
          </a:p>
          <a:p>
            <a:pPr>
              <a:lnSpc>
                <a:spcPct val="100000"/>
              </a:lnSpc>
              <a:spcBef>
                <a:spcPts val="0"/>
              </a:spcBef>
              <a:spcAft>
                <a:spcPts val="600"/>
              </a:spcAft>
              <a:buClr>
                <a:srgbClr val="42ACCE"/>
              </a:buClr>
            </a:pPr>
            <a:r>
              <a:rPr lang="en-US" sz="2400" b="1" dirty="0">
                <a:solidFill>
                  <a:schemeClr val="tx1">
                    <a:lumMod val="75000"/>
                    <a:lumOff val="25000"/>
                  </a:schemeClr>
                </a:solidFill>
                <a:latin typeface="Garamond" panose="02020404030301010803" pitchFamily="18" charset="0"/>
              </a:rPr>
              <a:t>Sydney </a:t>
            </a:r>
            <a:r>
              <a:rPr lang="en-US" sz="2400" b="1" dirty="0" err="1">
                <a:solidFill>
                  <a:schemeClr val="tx1">
                    <a:lumMod val="75000"/>
                    <a:lumOff val="25000"/>
                  </a:schemeClr>
                </a:solidFill>
                <a:latin typeface="Garamond" panose="02020404030301010803" pitchFamily="18" charset="0"/>
              </a:rPr>
              <a:t>Neugebauer</a:t>
            </a:r>
            <a:r>
              <a:rPr lang="en-US" sz="2400" dirty="0">
                <a:solidFill>
                  <a:schemeClr val="tx1">
                    <a:lumMod val="75000"/>
                    <a:lumOff val="25000"/>
                  </a:schemeClr>
                </a:solidFill>
                <a:latin typeface="Garamond" panose="02020404030301010803" pitchFamily="18" charset="0"/>
              </a:rPr>
              <a:t>, NASA Langley Research Center</a:t>
            </a:r>
          </a:p>
        </p:txBody>
      </p:sp>
      <p:sp>
        <p:nvSpPr>
          <p:cNvPr id="134" name="Text Placeholder 16">
            <a:extLst>
              <a:ext uri="{FF2B5EF4-FFF2-40B4-BE49-F238E27FC236}">
                <a16:creationId xmlns:a16="http://schemas.microsoft.com/office/drawing/2014/main" id="{93AF55B4-75F2-4E46-995B-E36887786413}"/>
              </a:ext>
            </a:extLst>
          </p:cNvPr>
          <p:cNvSpPr txBox="1">
            <a:spLocks/>
          </p:cNvSpPr>
          <p:nvPr/>
        </p:nvSpPr>
        <p:spPr>
          <a:xfrm>
            <a:off x="781388" y="25998966"/>
            <a:ext cx="11412648" cy="135524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42ACCE"/>
              </a:buClr>
            </a:pPr>
            <a:r>
              <a:rPr lang="en-US" sz="2400" dirty="0" err="1">
                <a:solidFill>
                  <a:schemeClr val="tx1">
                    <a:lumMod val="75000"/>
                    <a:lumOff val="25000"/>
                  </a:schemeClr>
                </a:solidFill>
                <a:latin typeface="Garamond" panose="02020404030301010803" pitchFamily="18" charset="0"/>
              </a:rPr>
              <a:t>Gobierno</a:t>
            </a:r>
            <a:r>
              <a:rPr lang="en-US" sz="2400" dirty="0">
                <a:solidFill>
                  <a:schemeClr val="tx1">
                    <a:lumMod val="75000"/>
                    <a:lumOff val="25000"/>
                  </a:schemeClr>
                </a:solidFill>
                <a:latin typeface="Garamond" panose="02020404030301010803" pitchFamily="18" charset="0"/>
              </a:rPr>
              <a:t> Regional de Lambayeque, </a:t>
            </a:r>
            <a:r>
              <a:rPr lang="en-US" sz="2400" dirty="0" err="1">
                <a:solidFill>
                  <a:schemeClr val="tx1">
                    <a:lumMod val="75000"/>
                    <a:lumOff val="25000"/>
                  </a:schemeClr>
                </a:solidFill>
                <a:latin typeface="Garamond" panose="02020404030301010803" pitchFamily="18" charset="0"/>
              </a:rPr>
              <a:t>Gerencia</a:t>
            </a:r>
            <a:r>
              <a:rPr lang="en-US" sz="2400" dirty="0">
                <a:solidFill>
                  <a:schemeClr val="tx1">
                    <a:lumMod val="75000"/>
                    <a:lumOff val="25000"/>
                  </a:schemeClr>
                </a:solidFill>
                <a:latin typeface="Garamond" panose="02020404030301010803" pitchFamily="18" charset="0"/>
              </a:rPr>
              <a:t> Regional de </a:t>
            </a:r>
            <a:r>
              <a:rPr lang="en-US" sz="2400" dirty="0" err="1">
                <a:solidFill>
                  <a:schemeClr val="tx1">
                    <a:lumMod val="75000"/>
                    <a:lumOff val="25000"/>
                  </a:schemeClr>
                </a:solidFill>
                <a:latin typeface="Garamond" panose="02020404030301010803" pitchFamily="18" charset="0"/>
              </a:rPr>
              <a:t>Recursos</a:t>
            </a:r>
            <a:r>
              <a:rPr lang="en-US" sz="2400" dirty="0">
                <a:solidFill>
                  <a:schemeClr val="tx1">
                    <a:lumMod val="75000"/>
                    <a:lumOff val="25000"/>
                  </a:schemeClr>
                </a:solidFill>
                <a:latin typeface="Garamond" panose="02020404030301010803" pitchFamily="18" charset="0"/>
              </a:rPr>
              <a:t> </a:t>
            </a:r>
            <a:r>
              <a:rPr lang="en-US" sz="2400" dirty="0" err="1">
                <a:solidFill>
                  <a:schemeClr val="tx1">
                    <a:lumMod val="75000"/>
                    <a:lumOff val="25000"/>
                  </a:schemeClr>
                </a:solidFill>
                <a:latin typeface="Garamond" panose="02020404030301010803" pitchFamily="18" charset="0"/>
              </a:rPr>
              <a:t>Naturales</a:t>
            </a:r>
            <a:r>
              <a:rPr lang="en-US" sz="2400" dirty="0">
                <a:solidFill>
                  <a:schemeClr val="tx1">
                    <a:lumMod val="75000"/>
                    <a:lumOff val="25000"/>
                  </a:schemeClr>
                </a:solidFill>
                <a:latin typeface="Garamond" panose="02020404030301010803" pitchFamily="18" charset="0"/>
              </a:rPr>
              <a:t> y </a:t>
            </a:r>
            <a:r>
              <a:rPr lang="en-US" sz="2400" dirty="0" err="1">
                <a:solidFill>
                  <a:schemeClr val="tx1">
                    <a:lumMod val="75000"/>
                    <a:lumOff val="25000"/>
                  </a:schemeClr>
                </a:solidFill>
                <a:latin typeface="Garamond" panose="02020404030301010803" pitchFamily="18" charset="0"/>
              </a:rPr>
              <a:t>Gestion</a:t>
            </a:r>
            <a:r>
              <a:rPr lang="en-US" sz="2400" dirty="0">
                <a:solidFill>
                  <a:schemeClr val="tx1">
                    <a:lumMod val="75000"/>
                    <a:lumOff val="25000"/>
                  </a:schemeClr>
                </a:solidFill>
                <a:latin typeface="Garamond" panose="02020404030301010803" pitchFamily="18" charset="0"/>
              </a:rPr>
              <a:t> </a:t>
            </a:r>
            <a:r>
              <a:rPr lang="en-US" sz="2400" dirty="0" err="1">
                <a:solidFill>
                  <a:schemeClr val="tx1">
                    <a:lumMod val="75000"/>
                    <a:lumOff val="25000"/>
                  </a:schemeClr>
                </a:solidFill>
                <a:latin typeface="Garamond" panose="02020404030301010803" pitchFamily="18" charset="0"/>
              </a:rPr>
              <a:t>Ambiental</a:t>
            </a:r>
            <a:r>
              <a:rPr lang="en-US" sz="2400" dirty="0">
                <a:solidFill>
                  <a:schemeClr val="tx1">
                    <a:lumMod val="75000"/>
                    <a:lumOff val="25000"/>
                  </a:schemeClr>
                </a:solidFill>
                <a:latin typeface="Garamond" panose="02020404030301010803" pitchFamily="18" charset="0"/>
              </a:rPr>
              <a:t>, </a:t>
            </a:r>
            <a:r>
              <a:rPr lang="en-US" sz="2400" dirty="0" err="1">
                <a:solidFill>
                  <a:schemeClr val="tx1">
                    <a:lumMod val="75000"/>
                    <a:lumOff val="25000"/>
                  </a:schemeClr>
                </a:solidFill>
                <a:latin typeface="Garamond" panose="02020404030301010803" pitchFamily="18" charset="0"/>
              </a:rPr>
              <a:t>Gerencia</a:t>
            </a:r>
            <a:r>
              <a:rPr lang="en-US" sz="2400" dirty="0">
                <a:solidFill>
                  <a:schemeClr val="tx1">
                    <a:lumMod val="75000"/>
                    <a:lumOff val="25000"/>
                  </a:schemeClr>
                </a:solidFill>
                <a:latin typeface="Garamond" panose="02020404030301010803" pitchFamily="18" charset="0"/>
              </a:rPr>
              <a:t> Regional de </a:t>
            </a:r>
            <a:r>
              <a:rPr lang="en-US" sz="2400" dirty="0" err="1" smtClean="0">
                <a:solidFill>
                  <a:schemeClr val="tx1">
                    <a:lumMod val="75000"/>
                    <a:lumOff val="25000"/>
                  </a:schemeClr>
                </a:solidFill>
                <a:latin typeface="Garamond" panose="02020404030301010803" pitchFamily="18" charset="0"/>
              </a:rPr>
              <a:t>Agricultura</a:t>
            </a:r>
            <a:endParaRPr lang="en-US" sz="2400" dirty="0" smtClean="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42ACCE"/>
              </a:buClr>
            </a:pPr>
            <a:r>
              <a:rPr lang="en-US" sz="2400" dirty="0" smtClean="0">
                <a:solidFill>
                  <a:schemeClr val="tx1">
                    <a:lumMod val="75000"/>
                    <a:lumOff val="25000"/>
                  </a:schemeClr>
                </a:solidFill>
                <a:latin typeface="Garamond" panose="02020404030301010803" pitchFamily="18" charset="0"/>
              </a:rPr>
              <a:t>Universidad </a:t>
            </a:r>
            <a:r>
              <a:rPr lang="en-US" sz="2400" dirty="0">
                <a:solidFill>
                  <a:schemeClr val="tx1">
                    <a:lumMod val="75000"/>
                    <a:lumOff val="25000"/>
                  </a:schemeClr>
                </a:solidFill>
                <a:latin typeface="Garamond" panose="02020404030301010803" pitchFamily="18" charset="0"/>
              </a:rPr>
              <a:t>Nacional Pedro Ruiz Gallo</a:t>
            </a:r>
          </a:p>
          <a:p>
            <a:pPr>
              <a:lnSpc>
                <a:spcPct val="100000"/>
              </a:lnSpc>
              <a:spcBef>
                <a:spcPts val="0"/>
              </a:spcBef>
              <a:spcAft>
                <a:spcPts val="600"/>
              </a:spcAft>
              <a:buClr>
                <a:srgbClr val="42ACCE"/>
              </a:buClr>
            </a:pPr>
            <a:r>
              <a:rPr lang="en-US" sz="2400" dirty="0" smtClean="0">
                <a:solidFill>
                  <a:schemeClr val="tx1">
                    <a:lumMod val="75000"/>
                    <a:lumOff val="25000"/>
                  </a:schemeClr>
                </a:solidFill>
                <a:latin typeface="Garamond" panose="02020404030301010803" pitchFamily="18" charset="0"/>
              </a:rPr>
              <a:t>Clark University, George </a:t>
            </a:r>
            <a:r>
              <a:rPr lang="en-US" sz="2400" dirty="0">
                <a:solidFill>
                  <a:schemeClr val="tx1">
                    <a:lumMod val="75000"/>
                    <a:lumOff val="25000"/>
                  </a:schemeClr>
                </a:solidFill>
                <a:latin typeface="Garamond" panose="02020404030301010803" pitchFamily="18" charset="0"/>
              </a:rPr>
              <a:t>Perkins Marsh </a:t>
            </a:r>
            <a:r>
              <a:rPr lang="en-US" sz="2400" dirty="0" smtClean="0">
                <a:solidFill>
                  <a:schemeClr val="tx1">
                    <a:lumMod val="75000"/>
                    <a:lumOff val="25000"/>
                  </a:schemeClr>
                </a:solidFill>
                <a:latin typeface="Garamond" panose="02020404030301010803" pitchFamily="18" charset="0"/>
              </a:rPr>
              <a:t>Institute</a:t>
            </a:r>
            <a:endParaRPr lang="en-US" sz="2400" dirty="0">
              <a:solidFill>
                <a:schemeClr val="tx1">
                  <a:lumMod val="75000"/>
                  <a:lumOff val="25000"/>
                </a:schemeClr>
              </a:solidFill>
              <a:latin typeface="Garamond" panose="02020404030301010803" pitchFamily="18" charset="0"/>
            </a:endParaRPr>
          </a:p>
        </p:txBody>
      </p:sp>
      <p:cxnSp>
        <p:nvCxnSpPr>
          <p:cNvPr id="136" name="Straight Connector 135"/>
          <p:cNvCxnSpPr>
            <a:cxnSpLocks/>
            <a:endCxn id="125" idx="1"/>
          </p:cNvCxnSpPr>
          <p:nvPr/>
        </p:nvCxnSpPr>
        <p:spPr>
          <a:xfrm>
            <a:off x="18403939" y="7404428"/>
            <a:ext cx="786386" cy="2"/>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1732702" y="30368589"/>
            <a:ext cx="1575745" cy="369332"/>
          </a:xfrm>
          <a:prstGeom prst="rect">
            <a:avLst/>
          </a:prstGeom>
          <a:noFill/>
        </p:spPr>
        <p:txBody>
          <a:bodyPr wrap="square" rtlCol="0">
            <a:spAutoFit/>
          </a:bodyPr>
          <a:lstStyle/>
          <a:p>
            <a:pPr algn="ctr"/>
            <a:r>
              <a:rPr lang="en-US" b="1" dirty="0">
                <a:solidFill>
                  <a:schemeClr val="tx1">
                    <a:lumMod val="75000"/>
                    <a:lumOff val="25000"/>
                  </a:schemeClr>
                </a:solidFill>
                <a:latin typeface="Garamond" panose="02020404030301010803" pitchFamily="18" charset="0"/>
              </a:rPr>
              <a:t>Terra MODIS</a:t>
            </a:r>
          </a:p>
        </p:txBody>
      </p:sp>
      <p:sp>
        <p:nvSpPr>
          <p:cNvPr id="142" name="TextBox 141"/>
          <p:cNvSpPr txBox="1"/>
          <p:nvPr/>
        </p:nvSpPr>
        <p:spPr>
          <a:xfrm>
            <a:off x="7315850" y="30226532"/>
            <a:ext cx="1989326" cy="646331"/>
          </a:xfrm>
          <a:prstGeom prst="rect">
            <a:avLst/>
          </a:prstGeom>
          <a:noFill/>
        </p:spPr>
        <p:txBody>
          <a:bodyPr wrap="square" rtlCol="0">
            <a:spAutoFit/>
          </a:bodyPr>
          <a:lstStyle/>
          <a:p>
            <a:pPr algn="ctr"/>
            <a:r>
              <a:rPr lang="en-US" b="1" dirty="0">
                <a:solidFill>
                  <a:schemeClr val="tx1">
                    <a:lumMod val="75000"/>
                    <a:lumOff val="25000"/>
                  </a:schemeClr>
                </a:solidFill>
                <a:latin typeface="Garamond" panose="02020404030301010803" pitchFamily="18" charset="0"/>
              </a:rPr>
              <a:t>Suomi NPP VIIRS</a:t>
            </a:r>
          </a:p>
        </p:txBody>
      </p:sp>
      <p:sp>
        <p:nvSpPr>
          <p:cNvPr id="2" name="TextBox 1">
            <a:extLst>
              <a:ext uri="{FF2B5EF4-FFF2-40B4-BE49-F238E27FC236}">
                <a16:creationId xmlns:a16="http://schemas.microsoft.com/office/drawing/2014/main" id="{0A23B7A3-180C-4F69-AF20-B51F6A8E8A01}"/>
              </a:ext>
            </a:extLst>
          </p:cNvPr>
          <p:cNvSpPr txBox="1"/>
          <p:nvPr/>
        </p:nvSpPr>
        <p:spPr>
          <a:xfrm>
            <a:off x="6682457" y="24782813"/>
            <a:ext cx="156951" cy="307777"/>
          </a:xfrm>
          <a:prstGeom prst="rect">
            <a:avLst/>
          </a:prstGeom>
          <a:noFill/>
        </p:spPr>
        <p:txBody>
          <a:bodyPr wrap="square" rtlCol="0">
            <a:spAutoFit/>
          </a:bodyPr>
          <a:lstStyle/>
          <a:p>
            <a:r>
              <a:rPr lang="en-US" sz="1400" dirty="0">
                <a:solidFill>
                  <a:schemeClr val="tx1">
                    <a:lumMod val="75000"/>
                    <a:lumOff val="25000"/>
                  </a:schemeClr>
                </a:solidFill>
                <a:latin typeface="Garamond" panose="02020404030301010803" pitchFamily="18" charset="0"/>
              </a:rPr>
              <a:t>0</a:t>
            </a:r>
          </a:p>
        </p:txBody>
      </p:sp>
      <p:sp>
        <p:nvSpPr>
          <p:cNvPr id="6" name="Rectangle 5">
            <a:extLst>
              <a:ext uri="{FF2B5EF4-FFF2-40B4-BE49-F238E27FC236}">
                <a16:creationId xmlns:a16="http://schemas.microsoft.com/office/drawing/2014/main" id="{F34163B3-5525-4846-B89D-D0FB349DB172}"/>
              </a:ext>
            </a:extLst>
          </p:cNvPr>
          <p:cNvSpPr/>
          <p:nvPr/>
        </p:nvSpPr>
        <p:spPr>
          <a:xfrm>
            <a:off x="6582293" y="25097448"/>
            <a:ext cx="1967147" cy="75443"/>
          </a:xfrm>
          <a:prstGeom prst="rect">
            <a:avLst/>
          </a:prstGeom>
          <a:solidFill>
            <a:srgbClr val="B9C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0" name="TextBox 89">
            <a:extLst>
              <a:ext uri="{FF2B5EF4-FFF2-40B4-BE49-F238E27FC236}">
                <a16:creationId xmlns:a16="http://schemas.microsoft.com/office/drawing/2014/main" id="{519392DC-43BD-4C8E-8AA6-1CEBA0666523}"/>
              </a:ext>
            </a:extLst>
          </p:cNvPr>
          <p:cNvSpPr txBox="1"/>
          <p:nvPr/>
        </p:nvSpPr>
        <p:spPr>
          <a:xfrm>
            <a:off x="7007400" y="24782813"/>
            <a:ext cx="392609" cy="307777"/>
          </a:xfrm>
          <a:prstGeom prst="rect">
            <a:avLst/>
          </a:prstGeom>
          <a:noFill/>
        </p:spPr>
        <p:txBody>
          <a:bodyPr wrap="square" rtlCol="0">
            <a:spAutoFit/>
          </a:bodyPr>
          <a:lstStyle/>
          <a:p>
            <a:r>
              <a:rPr lang="en-US" sz="1400" dirty="0">
                <a:solidFill>
                  <a:schemeClr val="tx1">
                    <a:lumMod val="75000"/>
                    <a:lumOff val="25000"/>
                  </a:schemeClr>
                </a:solidFill>
                <a:latin typeface="Garamond" panose="02020404030301010803" pitchFamily="18" charset="0"/>
              </a:rPr>
              <a:t>38</a:t>
            </a:r>
          </a:p>
        </p:txBody>
      </p:sp>
      <p:sp>
        <p:nvSpPr>
          <p:cNvPr id="91" name="TextBox 90">
            <a:extLst>
              <a:ext uri="{FF2B5EF4-FFF2-40B4-BE49-F238E27FC236}">
                <a16:creationId xmlns:a16="http://schemas.microsoft.com/office/drawing/2014/main" id="{CC2D5E0F-82A4-46C3-86CE-1CAC4799D1A7}"/>
              </a:ext>
            </a:extLst>
          </p:cNvPr>
          <p:cNvSpPr txBox="1"/>
          <p:nvPr/>
        </p:nvSpPr>
        <p:spPr>
          <a:xfrm>
            <a:off x="7409342" y="24782813"/>
            <a:ext cx="479187" cy="307777"/>
          </a:xfrm>
          <a:prstGeom prst="rect">
            <a:avLst/>
          </a:prstGeom>
          <a:noFill/>
        </p:spPr>
        <p:txBody>
          <a:bodyPr wrap="square" rtlCol="0">
            <a:spAutoFit/>
          </a:bodyPr>
          <a:lstStyle/>
          <a:p>
            <a:r>
              <a:rPr lang="en-US" sz="1400" dirty="0">
                <a:solidFill>
                  <a:schemeClr val="tx1">
                    <a:lumMod val="75000"/>
                    <a:lumOff val="25000"/>
                  </a:schemeClr>
                </a:solidFill>
                <a:latin typeface="Garamond" panose="02020404030301010803" pitchFamily="18" charset="0"/>
              </a:rPr>
              <a:t>76</a:t>
            </a:r>
          </a:p>
        </p:txBody>
      </p:sp>
      <p:sp>
        <p:nvSpPr>
          <p:cNvPr id="92" name="TextBox 91">
            <a:extLst>
              <a:ext uri="{FF2B5EF4-FFF2-40B4-BE49-F238E27FC236}">
                <a16:creationId xmlns:a16="http://schemas.microsoft.com/office/drawing/2014/main" id="{B66C9B80-7F1C-477D-8B7A-9ECE5F77AF73}"/>
              </a:ext>
            </a:extLst>
          </p:cNvPr>
          <p:cNvSpPr txBox="1"/>
          <p:nvPr/>
        </p:nvSpPr>
        <p:spPr>
          <a:xfrm>
            <a:off x="7735993" y="24782813"/>
            <a:ext cx="538931" cy="307777"/>
          </a:xfrm>
          <a:prstGeom prst="rect">
            <a:avLst/>
          </a:prstGeom>
          <a:noFill/>
        </p:spPr>
        <p:txBody>
          <a:bodyPr wrap="square" rtlCol="0">
            <a:spAutoFit/>
          </a:bodyPr>
          <a:lstStyle/>
          <a:p>
            <a:r>
              <a:rPr lang="en-US" sz="1400" dirty="0">
                <a:solidFill>
                  <a:schemeClr val="tx1">
                    <a:lumMod val="75000"/>
                    <a:lumOff val="25000"/>
                  </a:schemeClr>
                </a:solidFill>
                <a:latin typeface="Garamond" panose="02020404030301010803" pitchFamily="18" charset="0"/>
              </a:rPr>
              <a:t>114</a:t>
            </a:r>
          </a:p>
        </p:txBody>
      </p:sp>
      <p:sp>
        <p:nvSpPr>
          <p:cNvPr id="95" name="Rectangle 94">
            <a:extLst>
              <a:ext uri="{FF2B5EF4-FFF2-40B4-BE49-F238E27FC236}">
                <a16:creationId xmlns:a16="http://schemas.microsoft.com/office/drawing/2014/main" id="{0EE6086C-0B73-4886-AEED-7B4A94EC7211}"/>
              </a:ext>
            </a:extLst>
          </p:cNvPr>
          <p:cNvSpPr/>
          <p:nvPr/>
        </p:nvSpPr>
        <p:spPr>
          <a:xfrm>
            <a:off x="8353377" y="25023414"/>
            <a:ext cx="411770" cy="176518"/>
          </a:xfrm>
          <a:prstGeom prst="rect">
            <a:avLst/>
          </a:prstGeom>
          <a:solidFill>
            <a:srgbClr val="B9C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3" name="TextBox 92">
            <a:extLst>
              <a:ext uri="{FF2B5EF4-FFF2-40B4-BE49-F238E27FC236}">
                <a16:creationId xmlns:a16="http://schemas.microsoft.com/office/drawing/2014/main" id="{11802FD2-3480-4EBD-9707-3386E4D91FBA}"/>
              </a:ext>
            </a:extLst>
          </p:cNvPr>
          <p:cNvSpPr txBox="1"/>
          <p:nvPr/>
        </p:nvSpPr>
        <p:spPr>
          <a:xfrm>
            <a:off x="8144642" y="24782813"/>
            <a:ext cx="538931" cy="307777"/>
          </a:xfrm>
          <a:prstGeom prst="rect">
            <a:avLst/>
          </a:prstGeom>
          <a:noFill/>
        </p:spPr>
        <p:txBody>
          <a:bodyPr wrap="square" rtlCol="0">
            <a:spAutoFit/>
          </a:bodyPr>
          <a:lstStyle/>
          <a:p>
            <a:r>
              <a:rPr lang="en-US" sz="1400" dirty="0">
                <a:solidFill>
                  <a:schemeClr val="tx1">
                    <a:lumMod val="75000"/>
                    <a:lumOff val="25000"/>
                  </a:schemeClr>
                </a:solidFill>
                <a:latin typeface="Garamond" panose="02020404030301010803" pitchFamily="18" charset="0"/>
              </a:rPr>
              <a:t>152</a:t>
            </a:r>
          </a:p>
        </p:txBody>
      </p:sp>
      <p:sp>
        <p:nvSpPr>
          <p:cNvPr id="94" name="TextBox 93">
            <a:extLst>
              <a:ext uri="{FF2B5EF4-FFF2-40B4-BE49-F238E27FC236}">
                <a16:creationId xmlns:a16="http://schemas.microsoft.com/office/drawing/2014/main" id="{8C329CCA-7DCF-474B-8B18-CCA098248E42}"/>
              </a:ext>
            </a:extLst>
          </p:cNvPr>
          <p:cNvSpPr txBox="1"/>
          <p:nvPr/>
        </p:nvSpPr>
        <p:spPr>
          <a:xfrm>
            <a:off x="8290659" y="24945937"/>
            <a:ext cx="463106" cy="307777"/>
          </a:xfrm>
          <a:prstGeom prst="rect">
            <a:avLst/>
          </a:prstGeom>
          <a:noFill/>
        </p:spPr>
        <p:txBody>
          <a:bodyPr wrap="square" rtlCol="0">
            <a:spAutoFit/>
          </a:bodyPr>
          <a:lstStyle/>
          <a:p>
            <a:r>
              <a:rPr lang="en-US" sz="1400" dirty="0">
                <a:solidFill>
                  <a:schemeClr val="tx1">
                    <a:lumMod val="75000"/>
                    <a:lumOff val="25000"/>
                  </a:schemeClr>
                </a:solidFill>
                <a:latin typeface="Garamond" panose="02020404030301010803" pitchFamily="18" charset="0"/>
              </a:rPr>
              <a:t>km</a:t>
            </a:r>
          </a:p>
        </p:txBody>
      </p:sp>
      <p:sp>
        <p:nvSpPr>
          <p:cNvPr id="11" name="Rectangle 10">
            <a:extLst>
              <a:ext uri="{FF2B5EF4-FFF2-40B4-BE49-F238E27FC236}">
                <a16:creationId xmlns:a16="http://schemas.microsoft.com/office/drawing/2014/main" id="{FB49CF72-78F9-40B1-8555-E038FE8B5C26}"/>
              </a:ext>
            </a:extLst>
          </p:cNvPr>
          <p:cNvSpPr/>
          <p:nvPr/>
        </p:nvSpPr>
        <p:spPr>
          <a:xfrm>
            <a:off x="780687" y="15978631"/>
            <a:ext cx="11404651" cy="2677656"/>
          </a:xfrm>
          <a:prstGeom prst="rect">
            <a:avLst/>
          </a:prstGeom>
        </p:spPr>
        <p:txBody>
          <a:bodyPr wrap="square">
            <a:spAutoFit/>
          </a:bodyPr>
          <a:lstStyle/>
          <a:p>
            <a:r>
              <a:rPr lang="en-US" sz="2400" dirty="0">
                <a:solidFill>
                  <a:schemeClr val="tx1">
                    <a:lumMod val="75000"/>
                    <a:lumOff val="25000"/>
                  </a:schemeClr>
                </a:solidFill>
                <a:latin typeface="Garamond" panose="02020404030301010803" pitchFamily="18" charset="0"/>
                <a:ea typeface="Times New Roman" panose="02020603050405020304" pitchFamily="18" charset="0"/>
                <a:cs typeface="Times New Roman" panose="02020603050405020304" pitchFamily="18" charset="0"/>
              </a:rPr>
              <a:t>The study area of this project was the region of Lambayeque, including the surrounding regions of Piura, Cajamarca, Tumbes, and La Libertad. These small departments in northwestern coastal Peru are characterized by the desert landscapes that support the abundant presence of </a:t>
            </a:r>
            <a:r>
              <a:rPr lang="en-US" sz="2400" i="1" dirty="0">
                <a:solidFill>
                  <a:schemeClr val="tx1">
                    <a:lumMod val="75000"/>
                    <a:lumOff val="25000"/>
                  </a:schemeClr>
                </a:solidFill>
                <a:latin typeface="Garamond" panose="02020404030301010803" pitchFamily="18" charset="0"/>
                <a:ea typeface="Times New Roman" panose="02020603050405020304" pitchFamily="18" charset="0"/>
                <a:cs typeface="Times New Roman" panose="02020603050405020304" pitchFamily="18" charset="0"/>
              </a:rPr>
              <a:t>Prosopis </a:t>
            </a:r>
            <a:r>
              <a:rPr lang="en-US" sz="2400" dirty="0">
                <a:solidFill>
                  <a:schemeClr val="tx1">
                    <a:lumMod val="75000"/>
                    <a:lumOff val="25000"/>
                  </a:schemeClr>
                </a:solidFill>
                <a:latin typeface="Garamond" panose="02020404030301010803" pitchFamily="18" charset="0"/>
                <a:ea typeface="Times New Roman" panose="02020603050405020304" pitchFamily="18" charset="0"/>
                <a:cs typeface="Times New Roman" panose="02020603050405020304" pitchFamily="18" charset="0"/>
              </a:rPr>
              <a:t>sp. in the region. Research has revealed that Lambayeque is a rich biodiversity hotspot, with much of the flora and fauna of the region experiencing high levels of endemism. Currently, Lambayeque is experiencing the highest level of </a:t>
            </a:r>
            <a:r>
              <a:rPr lang="en-US" sz="2400" i="1" dirty="0">
                <a:solidFill>
                  <a:schemeClr val="tx1">
                    <a:lumMod val="75000"/>
                    <a:lumOff val="25000"/>
                  </a:schemeClr>
                </a:solidFill>
                <a:latin typeface="Garamond" panose="02020404030301010803" pitchFamily="18" charset="0"/>
                <a:ea typeface="Times New Roman" panose="02020603050405020304" pitchFamily="18" charset="0"/>
                <a:cs typeface="Times New Roman" panose="02020603050405020304" pitchFamily="18" charset="0"/>
              </a:rPr>
              <a:t>Prosopis</a:t>
            </a:r>
            <a:r>
              <a:rPr lang="en-US" sz="2400" dirty="0">
                <a:solidFill>
                  <a:schemeClr val="tx1">
                    <a:lumMod val="75000"/>
                    <a:lumOff val="25000"/>
                  </a:schemeClr>
                </a:solidFill>
                <a:latin typeface="Garamond" panose="02020404030301010803" pitchFamily="18" charset="0"/>
                <a:ea typeface="Times New Roman" panose="02020603050405020304" pitchFamily="18" charset="0"/>
                <a:cs typeface="Times New Roman" panose="02020603050405020304" pitchFamily="18" charset="0"/>
              </a:rPr>
              <a:t> mortality in Peru. </a:t>
            </a:r>
            <a:endParaRPr lang="en-US" sz="2400" dirty="0">
              <a:solidFill>
                <a:schemeClr val="tx1">
                  <a:lumMod val="75000"/>
                  <a:lumOff val="25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01" name="TextBox 100">
            <a:extLst>
              <a:ext uri="{FF2B5EF4-FFF2-40B4-BE49-F238E27FC236}">
                <a16:creationId xmlns:a16="http://schemas.microsoft.com/office/drawing/2014/main" id="{3E06FE4F-EB0F-41AF-8AC2-54A0F73FD37E}"/>
              </a:ext>
            </a:extLst>
          </p:cNvPr>
          <p:cNvSpPr txBox="1"/>
          <p:nvPr/>
        </p:nvSpPr>
        <p:spPr>
          <a:xfrm>
            <a:off x="12627202" y="10406324"/>
            <a:ext cx="820155" cy="369332"/>
          </a:xfrm>
          <a:prstGeom prst="rect">
            <a:avLst/>
          </a:prstGeom>
          <a:noFill/>
        </p:spPr>
        <p:txBody>
          <a:bodyPr wrap="square" rtlCol="0">
            <a:spAutoFit/>
          </a:bodyPr>
          <a:lstStyle/>
          <a:p>
            <a:r>
              <a:rPr lang="en-US" b="1" dirty="0">
                <a:solidFill>
                  <a:schemeClr val="tx1">
                    <a:lumMod val="75000"/>
                    <a:lumOff val="25000"/>
                  </a:schemeClr>
                </a:solidFill>
                <a:latin typeface="Century Gothic" panose="020B0502020202020204" pitchFamily="34" charset="0"/>
              </a:rPr>
              <a:t>2015</a:t>
            </a:r>
          </a:p>
        </p:txBody>
      </p:sp>
      <p:sp>
        <p:nvSpPr>
          <p:cNvPr id="102" name="TextBox 101">
            <a:extLst>
              <a:ext uri="{FF2B5EF4-FFF2-40B4-BE49-F238E27FC236}">
                <a16:creationId xmlns:a16="http://schemas.microsoft.com/office/drawing/2014/main" id="{71DD285F-DA26-4F37-8DB9-F9ACE25F38D1}"/>
              </a:ext>
            </a:extLst>
          </p:cNvPr>
          <p:cNvSpPr txBox="1"/>
          <p:nvPr/>
        </p:nvSpPr>
        <p:spPr>
          <a:xfrm>
            <a:off x="12643667" y="14200921"/>
            <a:ext cx="705853" cy="369332"/>
          </a:xfrm>
          <a:prstGeom prst="rect">
            <a:avLst/>
          </a:prstGeom>
          <a:noFill/>
        </p:spPr>
        <p:txBody>
          <a:bodyPr wrap="square" rtlCol="0">
            <a:spAutoFit/>
          </a:bodyPr>
          <a:lstStyle/>
          <a:p>
            <a:r>
              <a:rPr lang="en-US" b="1" dirty="0">
                <a:solidFill>
                  <a:schemeClr val="tx1">
                    <a:lumMod val="75000"/>
                    <a:lumOff val="25000"/>
                  </a:schemeClr>
                </a:solidFill>
                <a:latin typeface="Century Gothic" panose="020B0502020202020204" pitchFamily="34" charset="0"/>
              </a:rPr>
              <a:t>2017</a:t>
            </a:r>
          </a:p>
        </p:txBody>
      </p:sp>
      <p:sp>
        <p:nvSpPr>
          <p:cNvPr id="141" name="TextBox 140">
            <a:extLst>
              <a:ext uri="{FF2B5EF4-FFF2-40B4-BE49-F238E27FC236}">
                <a16:creationId xmlns:a16="http://schemas.microsoft.com/office/drawing/2014/main" id="{C61FC28E-2E5B-41BE-BB1C-666A80101750}"/>
              </a:ext>
            </a:extLst>
          </p:cNvPr>
          <p:cNvSpPr txBox="1"/>
          <p:nvPr/>
        </p:nvSpPr>
        <p:spPr>
          <a:xfrm>
            <a:off x="13751839" y="10405510"/>
            <a:ext cx="1677130" cy="369332"/>
          </a:xfrm>
          <a:prstGeom prst="rect">
            <a:avLst/>
          </a:prstGeom>
          <a:noFill/>
        </p:spPr>
        <p:txBody>
          <a:bodyPr wrap="square" rtlCol="0">
            <a:spAutoFit/>
          </a:bodyPr>
          <a:lstStyle/>
          <a:p>
            <a:pPr algn="ctr"/>
            <a:r>
              <a:rPr lang="en-US" dirty="0">
                <a:solidFill>
                  <a:schemeClr val="tx1">
                    <a:lumMod val="75000"/>
                    <a:lumOff val="25000"/>
                  </a:schemeClr>
                </a:solidFill>
                <a:latin typeface="Century Gothic" panose="020B0502020202020204" pitchFamily="34" charset="0"/>
              </a:rPr>
              <a:t>Precipitation</a:t>
            </a:r>
            <a:endParaRPr lang="en-US" sz="3200" dirty="0">
              <a:solidFill>
                <a:schemeClr val="tx1">
                  <a:lumMod val="75000"/>
                  <a:lumOff val="25000"/>
                </a:schemeClr>
              </a:solidFill>
              <a:latin typeface="Century Gothic" panose="020B0502020202020204" pitchFamily="34" charset="0"/>
            </a:endParaRPr>
          </a:p>
        </p:txBody>
      </p:sp>
      <p:sp>
        <p:nvSpPr>
          <p:cNvPr id="144" name="TextBox 143">
            <a:extLst>
              <a:ext uri="{FF2B5EF4-FFF2-40B4-BE49-F238E27FC236}">
                <a16:creationId xmlns:a16="http://schemas.microsoft.com/office/drawing/2014/main" id="{7584B276-5E8E-45C7-96DD-AB2AFA79A5EE}"/>
              </a:ext>
            </a:extLst>
          </p:cNvPr>
          <p:cNvSpPr txBox="1"/>
          <p:nvPr/>
        </p:nvSpPr>
        <p:spPr>
          <a:xfrm>
            <a:off x="21842099" y="10407308"/>
            <a:ext cx="871890" cy="369332"/>
          </a:xfrm>
          <a:prstGeom prst="rect">
            <a:avLst/>
          </a:prstGeom>
          <a:noFill/>
        </p:spPr>
        <p:txBody>
          <a:bodyPr wrap="square" rtlCol="0">
            <a:spAutoFit/>
          </a:bodyPr>
          <a:lstStyle/>
          <a:p>
            <a:pPr algn="ctr"/>
            <a:r>
              <a:rPr lang="en-US" dirty="0">
                <a:solidFill>
                  <a:schemeClr val="tx1">
                    <a:lumMod val="75000"/>
                    <a:lumOff val="25000"/>
                  </a:schemeClr>
                </a:solidFill>
                <a:latin typeface="Century Gothic" panose="020B0502020202020204" pitchFamily="34" charset="0"/>
              </a:rPr>
              <a:t>NDVI</a:t>
            </a:r>
            <a:endParaRPr lang="en-US" sz="2400" dirty="0">
              <a:solidFill>
                <a:schemeClr val="tx1">
                  <a:lumMod val="75000"/>
                  <a:lumOff val="25000"/>
                </a:schemeClr>
              </a:solidFill>
              <a:latin typeface="Century Gothic" panose="020B0502020202020204" pitchFamily="34" charset="0"/>
            </a:endParaRPr>
          </a:p>
        </p:txBody>
      </p:sp>
      <p:pic>
        <p:nvPicPr>
          <p:cNvPr id="145" name="Picture 4">
            <a:extLst>
              <a:ext uri="{FF2B5EF4-FFF2-40B4-BE49-F238E27FC236}">
                <a16:creationId xmlns:a16="http://schemas.microsoft.com/office/drawing/2014/main" id="{B5A859BB-A7AE-4B62-9CB7-59D2052EBCA0}"/>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722437" y="11028812"/>
            <a:ext cx="273057" cy="1461235"/>
          </a:xfrm>
          <a:prstGeom prst="rect">
            <a:avLst/>
          </a:prstGeom>
          <a:noFill/>
          <a:extLst>
            <a:ext uri="{909E8E84-426E-40DD-AFC4-6F175D3DCCD1}">
              <a14:hiddenFill xmlns:a14="http://schemas.microsoft.com/office/drawing/2010/main">
                <a:solidFill>
                  <a:srgbClr val="FFFFFF"/>
                </a:solidFill>
              </a14:hiddenFill>
            </a:ext>
          </a:extLst>
        </p:spPr>
      </p:pic>
      <p:sp>
        <p:nvSpPr>
          <p:cNvPr id="146" name="Rectangle 145">
            <a:extLst>
              <a:ext uri="{FF2B5EF4-FFF2-40B4-BE49-F238E27FC236}">
                <a16:creationId xmlns:a16="http://schemas.microsoft.com/office/drawing/2014/main" id="{D30E1F85-7334-43EE-AA44-84BBCC2EC201}"/>
              </a:ext>
            </a:extLst>
          </p:cNvPr>
          <p:cNvSpPr/>
          <p:nvPr/>
        </p:nvSpPr>
        <p:spPr>
          <a:xfrm>
            <a:off x="12647257" y="10929110"/>
            <a:ext cx="1815059" cy="769441"/>
          </a:xfrm>
          <a:prstGeom prst="rect">
            <a:avLst/>
          </a:prstGeom>
        </p:spPr>
        <p:txBody>
          <a:bodyPr wrap="square">
            <a:spAutoFit/>
          </a:bodyPr>
          <a:lstStyle/>
          <a:p>
            <a:pPr algn="ctr"/>
            <a:r>
              <a:rPr lang="en-US" sz="1600" dirty="0">
                <a:solidFill>
                  <a:schemeClr val="tx1">
                    <a:lumMod val="75000"/>
                    <a:lumOff val="25000"/>
                  </a:schemeClr>
                </a:solidFill>
                <a:latin typeface="Century Gothic" panose="020B0502020202020204" pitchFamily="34" charset="0"/>
              </a:rPr>
              <a:t>1892 mm</a:t>
            </a:r>
          </a:p>
          <a:p>
            <a:r>
              <a:rPr lang="en-US" sz="1400" dirty="0">
                <a:solidFill>
                  <a:schemeClr val="tx1">
                    <a:lumMod val="75000"/>
                    <a:lumOff val="25000"/>
                  </a:schemeClr>
                </a:solidFill>
                <a:latin typeface="Century Gothic" panose="020B0502020202020204" pitchFamily="34" charset="0"/>
              </a:rPr>
              <a:t/>
            </a:r>
            <a:br>
              <a:rPr lang="en-US" sz="1400" dirty="0">
                <a:solidFill>
                  <a:schemeClr val="tx1">
                    <a:lumMod val="75000"/>
                    <a:lumOff val="25000"/>
                  </a:schemeClr>
                </a:solidFill>
                <a:latin typeface="Century Gothic" panose="020B0502020202020204" pitchFamily="34" charset="0"/>
              </a:rPr>
            </a:br>
            <a:endParaRPr lang="en-US" sz="1400" dirty="0">
              <a:solidFill>
                <a:schemeClr val="tx1">
                  <a:lumMod val="75000"/>
                  <a:lumOff val="25000"/>
                </a:schemeClr>
              </a:solidFill>
              <a:latin typeface="Century Gothic" panose="020B0502020202020204" pitchFamily="34" charset="0"/>
            </a:endParaRPr>
          </a:p>
        </p:txBody>
      </p:sp>
      <p:sp>
        <p:nvSpPr>
          <p:cNvPr id="147" name="Rectangle 146">
            <a:extLst>
              <a:ext uri="{FF2B5EF4-FFF2-40B4-BE49-F238E27FC236}">
                <a16:creationId xmlns:a16="http://schemas.microsoft.com/office/drawing/2014/main" id="{DF057DC9-6437-41CE-92BE-252BF04AFEF9}"/>
              </a:ext>
            </a:extLst>
          </p:cNvPr>
          <p:cNvSpPr/>
          <p:nvPr/>
        </p:nvSpPr>
        <p:spPr>
          <a:xfrm>
            <a:off x="12657392" y="12252005"/>
            <a:ext cx="1815059" cy="769441"/>
          </a:xfrm>
          <a:prstGeom prst="rect">
            <a:avLst/>
          </a:prstGeom>
        </p:spPr>
        <p:txBody>
          <a:bodyPr wrap="square">
            <a:spAutoFit/>
          </a:bodyPr>
          <a:lstStyle/>
          <a:p>
            <a:pPr algn="ctr"/>
            <a:r>
              <a:rPr lang="en-US" sz="1600" dirty="0">
                <a:solidFill>
                  <a:schemeClr val="tx1">
                    <a:lumMod val="75000"/>
                    <a:lumOff val="25000"/>
                  </a:schemeClr>
                </a:solidFill>
                <a:latin typeface="Century Gothic" panose="020B0502020202020204" pitchFamily="34" charset="0"/>
              </a:rPr>
              <a:t>0.75 mm</a:t>
            </a:r>
          </a:p>
          <a:p>
            <a:r>
              <a:rPr lang="en-US" sz="1400" dirty="0">
                <a:solidFill>
                  <a:schemeClr val="tx1">
                    <a:lumMod val="75000"/>
                    <a:lumOff val="25000"/>
                  </a:schemeClr>
                </a:solidFill>
                <a:latin typeface="Century Gothic" panose="020B0502020202020204" pitchFamily="34" charset="0"/>
              </a:rPr>
              <a:t/>
            </a:r>
            <a:br>
              <a:rPr lang="en-US" sz="1400" dirty="0">
                <a:solidFill>
                  <a:schemeClr val="tx1">
                    <a:lumMod val="75000"/>
                    <a:lumOff val="25000"/>
                  </a:schemeClr>
                </a:solidFill>
                <a:latin typeface="Century Gothic" panose="020B0502020202020204" pitchFamily="34" charset="0"/>
              </a:rPr>
            </a:br>
            <a:endParaRPr lang="en-US" sz="1400" dirty="0">
              <a:solidFill>
                <a:schemeClr val="tx1">
                  <a:lumMod val="75000"/>
                  <a:lumOff val="25000"/>
                </a:schemeClr>
              </a:solidFill>
              <a:latin typeface="Century Gothic" panose="020B0502020202020204" pitchFamily="34" charset="0"/>
            </a:endParaRPr>
          </a:p>
        </p:txBody>
      </p:sp>
      <p:pic>
        <p:nvPicPr>
          <p:cNvPr id="148" name="Picture 6">
            <a:extLst>
              <a:ext uri="{FF2B5EF4-FFF2-40B4-BE49-F238E27FC236}">
                <a16:creationId xmlns:a16="http://schemas.microsoft.com/office/drawing/2014/main" id="{C321C096-65E1-4E5F-9670-722ACDC37BF7}"/>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0530930" y="11025378"/>
            <a:ext cx="266580" cy="1464669"/>
          </a:xfrm>
          <a:prstGeom prst="rect">
            <a:avLst/>
          </a:prstGeom>
          <a:noFill/>
          <a:extLst>
            <a:ext uri="{909E8E84-426E-40DD-AFC4-6F175D3DCCD1}">
              <a14:hiddenFill xmlns:a14="http://schemas.microsoft.com/office/drawing/2010/main">
                <a:solidFill>
                  <a:srgbClr val="FFFFFF"/>
                </a:solidFill>
              </a14:hiddenFill>
            </a:ext>
          </a:extLst>
        </p:spPr>
      </p:pic>
      <p:sp>
        <p:nvSpPr>
          <p:cNvPr id="149" name="Rectangle 148">
            <a:extLst>
              <a:ext uri="{FF2B5EF4-FFF2-40B4-BE49-F238E27FC236}">
                <a16:creationId xmlns:a16="http://schemas.microsoft.com/office/drawing/2014/main" id="{DAD02FD9-CD10-4FCD-95A5-6660D1C0F1C3}"/>
              </a:ext>
            </a:extLst>
          </p:cNvPr>
          <p:cNvSpPr/>
          <p:nvPr/>
        </p:nvSpPr>
        <p:spPr>
          <a:xfrm>
            <a:off x="20271201" y="10931904"/>
            <a:ext cx="1760825" cy="769441"/>
          </a:xfrm>
          <a:prstGeom prst="rect">
            <a:avLst/>
          </a:prstGeom>
        </p:spPr>
        <p:txBody>
          <a:bodyPr wrap="square">
            <a:spAutoFit/>
          </a:bodyPr>
          <a:lstStyle/>
          <a:p>
            <a:pPr algn="ctr"/>
            <a:r>
              <a:rPr lang="en-US" sz="1600" dirty="0">
                <a:solidFill>
                  <a:schemeClr val="tx1">
                    <a:lumMod val="75000"/>
                    <a:lumOff val="25000"/>
                  </a:schemeClr>
                </a:solidFill>
                <a:latin typeface="Century Gothic" panose="020B0502020202020204" pitchFamily="34" charset="0"/>
              </a:rPr>
              <a:t>0.886</a:t>
            </a:r>
            <a:endParaRPr lang="en-US" sz="1400" dirty="0">
              <a:solidFill>
                <a:schemeClr val="tx1">
                  <a:lumMod val="75000"/>
                  <a:lumOff val="25000"/>
                </a:schemeClr>
              </a:solidFill>
              <a:latin typeface="Century Gothic" panose="020B0502020202020204" pitchFamily="34" charset="0"/>
            </a:endParaRPr>
          </a:p>
          <a:p>
            <a:r>
              <a:rPr lang="en-US" sz="1400" dirty="0">
                <a:solidFill>
                  <a:schemeClr val="tx1">
                    <a:lumMod val="75000"/>
                    <a:lumOff val="25000"/>
                  </a:schemeClr>
                </a:solidFill>
                <a:latin typeface="Century Gothic" panose="020B0502020202020204" pitchFamily="34" charset="0"/>
              </a:rPr>
              <a:t/>
            </a:r>
            <a:br>
              <a:rPr lang="en-US" sz="1400" dirty="0">
                <a:solidFill>
                  <a:schemeClr val="tx1">
                    <a:lumMod val="75000"/>
                    <a:lumOff val="25000"/>
                  </a:schemeClr>
                </a:solidFill>
                <a:latin typeface="Century Gothic" panose="020B0502020202020204" pitchFamily="34" charset="0"/>
              </a:rPr>
            </a:br>
            <a:endParaRPr lang="en-US" sz="1400" dirty="0">
              <a:solidFill>
                <a:schemeClr val="tx1">
                  <a:lumMod val="75000"/>
                  <a:lumOff val="25000"/>
                </a:schemeClr>
              </a:solidFill>
              <a:latin typeface="Century Gothic" panose="020B0502020202020204" pitchFamily="34" charset="0"/>
            </a:endParaRPr>
          </a:p>
        </p:txBody>
      </p:sp>
      <p:sp>
        <p:nvSpPr>
          <p:cNvPr id="150" name="Rectangle 149">
            <a:extLst>
              <a:ext uri="{FF2B5EF4-FFF2-40B4-BE49-F238E27FC236}">
                <a16:creationId xmlns:a16="http://schemas.microsoft.com/office/drawing/2014/main" id="{00D8EF4F-531A-466B-AF89-1DC923D542DC}"/>
              </a:ext>
            </a:extLst>
          </p:cNvPr>
          <p:cNvSpPr/>
          <p:nvPr/>
        </p:nvSpPr>
        <p:spPr>
          <a:xfrm>
            <a:off x="20166093" y="12253559"/>
            <a:ext cx="1760825" cy="769441"/>
          </a:xfrm>
          <a:prstGeom prst="rect">
            <a:avLst/>
          </a:prstGeom>
        </p:spPr>
        <p:txBody>
          <a:bodyPr wrap="square">
            <a:spAutoFit/>
          </a:bodyPr>
          <a:lstStyle/>
          <a:p>
            <a:pPr algn="ctr"/>
            <a:r>
              <a:rPr lang="en-US" sz="1600" dirty="0">
                <a:solidFill>
                  <a:schemeClr val="tx1">
                    <a:lumMod val="75000"/>
                    <a:lumOff val="25000"/>
                  </a:schemeClr>
                </a:solidFill>
                <a:latin typeface="Century Gothic" panose="020B0502020202020204" pitchFamily="34" charset="0"/>
              </a:rPr>
              <a:t>-0.3</a:t>
            </a:r>
          </a:p>
          <a:p>
            <a:r>
              <a:rPr lang="en-US" sz="1400" dirty="0">
                <a:solidFill>
                  <a:schemeClr val="tx1">
                    <a:lumMod val="75000"/>
                    <a:lumOff val="25000"/>
                  </a:schemeClr>
                </a:solidFill>
                <a:latin typeface="Century Gothic" panose="020B0502020202020204" pitchFamily="34" charset="0"/>
              </a:rPr>
              <a:t/>
            </a:r>
            <a:br>
              <a:rPr lang="en-US" sz="1400" dirty="0">
                <a:solidFill>
                  <a:schemeClr val="tx1">
                    <a:lumMod val="75000"/>
                    <a:lumOff val="25000"/>
                  </a:schemeClr>
                </a:solidFill>
                <a:latin typeface="Century Gothic" panose="020B0502020202020204" pitchFamily="34" charset="0"/>
              </a:rPr>
            </a:br>
            <a:endParaRPr lang="en-US" sz="1400" dirty="0">
              <a:solidFill>
                <a:schemeClr val="tx1">
                  <a:lumMod val="75000"/>
                  <a:lumOff val="25000"/>
                </a:schemeClr>
              </a:solidFill>
              <a:latin typeface="Century Gothic" panose="020B0502020202020204" pitchFamily="34" charset="0"/>
            </a:endParaRPr>
          </a:p>
        </p:txBody>
      </p:sp>
      <p:sp>
        <p:nvSpPr>
          <p:cNvPr id="152" name="TextBox 151">
            <a:extLst>
              <a:ext uri="{FF2B5EF4-FFF2-40B4-BE49-F238E27FC236}">
                <a16:creationId xmlns:a16="http://schemas.microsoft.com/office/drawing/2014/main" id="{C5B75DCF-54BC-44AC-82D6-CF448C7263A3}"/>
              </a:ext>
            </a:extLst>
          </p:cNvPr>
          <p:cNvSpPr txBox="1"/>
          <p:nvPr/>
        </p:nvSpPr>
        <p:spPr>
          <a:xfrm>
            <a:off x="17356200" y="10406324"/>
            <a:ext cx="2272796" cy="369332"/>
          </a:xfrm>
          <a:prstGeom prst="rect">
            <a:avLst/>
          </a:prstGeom>
          <a:noFill/>
        </p:spPr>
        <p:txBody>
          <a:bodyPr wrap="square" rtlCol="0">
            <a:spAutoFit/>
          </a:bodyPr>
          <a:lstStyle/>
          <a:p>
            <a:pPr algn="ctr"/>
            <a:r>
              <a:rPr lang="en-US" dirty="0">
                <a:solidFill>
                  <a:schemeClr val="tx1">
                    <a:lumMod val="75000"/>
                    <a:lumOff val="25000"/>
                  </a:schemeClr>
                </a:solidFill>
                <a:latin typeface="Century Gothic" panose="020B0502020202020204" pitchFamily="34" charset="0"/>
              </a:rPr>
              <a:t>Evapotranspiration</a:t>
            </a:r>
            <a:endParaRPr lang="en-US" sz="2800" dirty="0">
              <a:solidFill>
                <a:schemeClr val="tx1">
                  <a:lumMod val="75000"/>
                  <a:lumOff val="25000"/>
                </a:schemeClr>
              </a:solidFill>
              <a:latin typeface="Century Gothic" panose="020B0502020202020204" pitchFamily="34" charset="0"/>
            </a:endParaRPr>
          </a:p>
        </p:txBody>
      </p:sp>
      <p:pic>
        <p:nvPicPr>
          <p:cNvPr id="153" name="Picture 6">
            <a:extLst>
              <a:ext uri="{FF2B5EF4-FFF2-40B4-BE49-F238E27FC236}">
                <a16:creationId xmlns:a16="http://schemas.microsoft.com/office/drawing/2014/main" id="{975B99D2-CD0E-40BD-BAA9-9E8AFC4B1ADA}"/>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6686712" y="11025378"/>
            <a:ext cx="272218" cy="1467878"/>
          </a:xfrm>
          <a:prstGeom prst="rect">
            <a:avLst/>
          </a:prstGeom>
          <a:noFill/>
          <a:extLst>
            <a:ext uri="{909E8E84-426E-40DD-AFC4-6F175D3DCCD1}">
              <a14:hiddenFill xmlns:a14="http://schemas.microsoft.com/office/drawing/2010/main">
                <a:solidFill>
                  <a:srgbClr val="FFFFFF"/>
                </a:solidFill>
              </a14:hiddenFill>
            </a:ext>
          </a:extLst>
        </p:spPr>
      </p:pic>
      <p:sp>
        <p:nvSpPr>
          <p:cNvPr id="154" name="Rectangle 153">
            <a:extLst>
              <a:ext uri="{FF2B5EF4-FFF2-40B4-BE49-F238E27FC236}">
                <a16:creationId xmlns:a16="http://schemas.microsoft.com/office/drawing/2014/main" id="{393E9F3F-51A8-48AB-AC84-09C05DFE9677}"/>
              </a:ext>
            </a:extLst>
          </p:cNvPr>
          <p:cNvSpPr/>
          <p:nvPr/>
        </p:nvSpPr>
        <p:spPr>
          <a:xfrm>
            <a:off x="16443601" y="10929109"/>
            <a:ext cx="1714714" cy="769441"/>
          </a:xfrm>
          <a:prstGeom prst="rect">
            <a:avLst/>
          </a:prstGeom>
        </p:spPr>
        <p:txBody>
          <a:bodyPr wrap="square">
            <a:spAutoFit/>
          </a:bodyPr>
          <a:lstStyle/>
          <a:p>
            <a:pPr algn="ctr"/>
            <a:r>
              <a:rPr lang="en-US" sz="1600" dirty="0">
                <a:solidFill>
                  <a:schemeClr val="tx1">
                    <a:lumMod val="75000"/>
                    <a:lumOff val="25000"/>
                  </a:schemeClr>
                </a:solidFill>
                <a:latin typeface="Century Gothic" panose="020B0502020202020204" pitchFamily="34" charset="0"/>
              </a:rPr>
              <a:t>High</a:t>
            </a:r>
            <a:endParaRPr lang="en-US" sz="1400" dirty="0">
              <a:solidFill>
                <a:schemeClr val="tx1">
                  <a:lumMod val="75000"/>
                  <a:lumOff val="25000"/>
                </a:schemeClr>
              </a:solidFill>
              <a:latin typeface="Century Gothic" panose="020B0502020202020204" pitchFamily="34" charset="0"/>
            </a:endParaRPr>
          </a:p>
          <a:p>
            <a:r>
              <a:rPr lang="en-US" sz="1400" dirty="0">
                <a:solidFill>
                  <a:schemeClr val="tx1">
                    <a:lumMod val="75000"/>
                    <a:lumOff val="25000"/>
                  </a:schemeClr>
                </a:solidFill>
                <a:latin typeface="Century Gothic" panose="020B0502020202020204" pitchFamily="34" charset="0"/>
              </a:rPr>
              <a:t/>
            </a:r>
            <a:br>
              <a:rPr lang="en-US" sz="1400" dirty="0">
                <a:solidFill>
                  <a:schemeClr val="tx1">
                    <a:lumMod val="75000"/>
                    <a:lumOff val="25000"/>
                  </a:schemeClr>
                </a:solidFill>
                <a:latin typeface="Century Gothic" panose="020B0502020202020204" pitchFamily="34" charset="0"/>
              </a:rPr>
            </a:br>
            <a:endParaRPr lang="en-US" sz="1400" dirty="0">
              <a:solidFill>
                <a:schemeClr val="tx1">
                  <a:lumMod val="75000"/>
                  <a:lumOff val="25000"/>
                </a:schemeClr>
              </a:solidFill>
              <a:latin typeface="Century Gothic" panose="020B0502020202020204" pitchFamily="34" charset="0"/>
            </a:endParaRPr>
          </a:p>
        </p:txBody>
      </p:sp>
      <p:sp>
        <p:nvSpPr>
          <p:cNvPr id="155" name="Rectangle 154">
            <a:extLst>
              <a:ext uri="{FF2B5EF4-FFF2-40B4-BE49-F238E27FC236}">
                <a16:creationId xmlns:a16="http://schemas.microsoft.com/office/drawing/2014/main" id="{6BA13CD0-0B38-40E0-9166-9B92D4A365C4}"/>
              </a:ext>
            </a:extLst>
          </p:cNvPr>
          <p:cNvSpPr/>
          <p:nvPr/>
        </p:nvSpPr>
        <p:spPr>
          <a:xfrm>
            <a:off x="16409397" y="12250356"/>
            <a:ext cx="1714714" cy="769441"/>
          </a:xfrm>
          <a:prstGeom prst="rect">
            <a:avLst/>
          </a:prstGeom>
        </p:spPr>
        <p:txBody>
          <a:bodyPr wrap="square">
            <a:spAutoFit/>
          </a:bodyPr>
          <a:lstStyle/>
          <a:p>
            <a:pPr algn="ctr"/>
            <a:r>
              <a:rPr lang="en-US" sz="1600" dirty="0">
                <a:solidFill>
                  <a:schemeClr val="tx1">
                    <a:lumMod val="75000"/>
                    <a:lumOff val="25000"/>
                  </a:schemeClr>
                </a:solidFill>
                <a:latin typeface="Century Gothic" panose="020B0502020202020204" pitchFamily="34" charset="0"/>
              </a:rPr>
              <a:t>Low</a:t>
            </a:r>
            <a:endParaRPr lang="en-US" sz="1400" dirty="0">
              <a:solidFill>
                <a:schemeClr val="tx1">
                  <a:lumMod val="75000"/>
                  <a:lumOff val="25000"/>
                </a:schemeClr>
              </a:solidFill>
              <a:latin typeface="Century Gothic" panose="020B0502020202020204" pitchFamily="34" charset="0"/>
            </a:endParaRPr>
          </a:p>
          <a:p>
            <a:r>
              <a:rPr lang="en-US" sz="1400" dirty="0">
                <a:solidFill>
                  <a:schemeClr val="tx1">
                    <a:lumMod val="75000"/>
                    <a:lumOff val="25000"/>
                  </a:schemeClr>
                </a:solidFill>
                <a:latin typeface="Century Gothic" panose="020B0502020202020204" pitchFamily="34" charset="0"/>
              </a:rPr>
              <a:t/>
            </a:r>
            <a:br>
              <a:rPr lang="en-US" sz="1400" dirty="0">
                <a:solidFill>
                  <a:schemeClr val="tx1">
                    <a:lumMod val="75000"/>
                    <a:lumOff val="25000"/>
                  </a:schemeClr>
                </a:solidFill>
                <a:latin typeface="Century Gothic" panose="020B0502020202020204" pitchFamily="34" charset="0"/>
              </a:rPr>
            </a:br>
            <a:endParaRPr lang="en-US" sz="1400" dirty="0">
              <a:solidFill>
                <a:schemeClr val="tx1">
                  <a:lumMod val="75000"/>
                  <a:lumOff val="25000"/>
                </a:schemeClr>
              </a:solidFill>
              <a:latin typeface="Century Gothic" panose="020B0502020202020204" pitchFamily="34" charset="0"/>
            </a:endParaRPr>
          </a:p>
        </p:txBody>
      </p:sp>
      <p:sp>
        <p:nvSpPr>
          <p:cNvPr id="156" name="Rectangle 155">
            <a:extLst>
              <a:ext uri="{FF2B5EF4-FFF2-40B4-BE49-F238E27FC236}">
                <a16:creationId xmlns:a16="http://schemas.microsoft.com/office/drawing/2014/main" id="{6D5A2DEF-1C2E-4EB1-8C02-EB2EB4F532D5}"/>
              </a:ext>
            </a:extLst>
          </p:cNvPr>
          <p:cNvSpPr/>
          <p:nvPr/>
        </p:nvSpPr>
        <p:spPr>
          <a:xfrm>
            <a:off x="21071982" y="13882663"/>
            <a:ext cx="2223773" cy="211569"/>
          </a:xfrm>
          <a:prstGeom prst="rect">
            <a:avLst/>
          </a:prstGeom>
          <a:solidFill>
            <a:srgbClr val="D0C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D89D2342-3C9C-4AF5-BFC3-D247BA1DFB0E}"/>
              </a:ext>
            </a:extLst>
          </p:cNvPr>
          <p:cNvSpPr/>
          <p:nvPr/>
        </p:nvSpPr>
        <p:spPr>
          <a:xfrm>
            <a:off x="20455863" y="13789775"/>
            <a:ext cx="233321" cy="327251"/>
          </a:xfrm>
          <a:prstGeom prst="rect">
            <a:avLst/>
          </a:prstGeom>
          <a:solidFill>
            <a:srgbClr val="D0C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E7102024-F138-4599-A802-8D330F1942C2}"/>
              </a:ext>
            </a:extLst>
          </p:cNvPr>
          <p:cNvSpPr/>
          <p:nvPr/>
        </p:nvSpPr>
        <p:spPr>
          <a:xfrm>
            <a:off x="17276776" y="13930080"/>
            <a:ext cx="2165539" cy="211576"/>
          </a:xfrm>
          <a:prstGeom prst="rect">
            <a:avLst/>
          </a:prstGeom>
          <a:solidFill>
            <a:srgbClr val="D0C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01393924-8455-461E-8EEE-A368F392706C}"/>
              </a:ext>
            </a:extLst>
          </p:cNvPr>
          <p:cNvSpPr/>
          <p:nvPr/>
        </p:nvSpPr>
        <p:spPr>
          <a:xfrm>
            <a:off x="16571788" y="13785129"/>
            <a:ext cx="197513" cy="352290"/>
          </a:xfrm>
          <a:prstGeom prst="rect">
            <a:avLst/>
          </a:prstGeom>
          <a:solidFill>
            <a:srgbClr val="D0C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a:extLst>
              <a:ext uri="{FF2B5EF4-FFF2-40B4-BE49-F238E27FC236}">
                <a16:creationId xmlns:a16="http://schemas.microsoft.com/office/drawing/2014/main" id="{C0C9D2BB-E5B5-4653-9A1C-8F67B27220D7}"/>
              </a:ext>
            </a:extLst>
          </p:cNvPr>
          <p:cNvSpPr txBox="1"/>
          <p:nvPr/>
        </p:nvSpPr>
        <p:spPr>
          <a:xfrm>
            <a:off x="13774679" y="14186374"/>
            <a:ext cx="1624362" cy="369332"/>
          </a:xfrm>
          <a:prstGeom prst="rect">
            <a:avLst/>
          </a:prstGeom>
          <a:noFill/>
        </p:spPr>
        <p:txBody>
          <a:bodyPr wrap="square" rtlCol="0">
            <a:spAutoFit/>
          </a:bodyPr>
          <a:lstStyle/>
          <a:p>
            <a:pPr algn="ctr"/>
            <a:r>
              <a:rPr lang="en-US" dirty="0">
                <a:solidFill>
                  <a:schemeClr val="tx1">
                    <a:lumMod val="75000"/>
                    <a:lumOff val="25000"/>
                  </a:schemeClr>
                </a:solidFill>
                <a:latin typeface="Century Gothic" panose="020B0502020202020204" pitchFamily="34" charset="0"/>
              </a:rPr>
              <a:t>Precipitation</a:t>
            </a:r>
            <a:endParaRPr lang="en-US" sz="2800" dirty="0">
              <a:solidFill>
                <a:schemeClr val="tx1">
                  <a:lumMod val="75000"/>
                  <a:lumOff val="25000"/>
                </a:schemeClr>
              </a:solidFill>
              <a:latin typeface="Century Gothic" panose="020B0502020202020204" pitchFamily="34" charset="0"/>
            </a:endParaRPr>
          </a:p>
        </p:txBody>
      </p:sp>
      <p:sp>
        <p:nvSpPr>
          <p:cNvPr id="165" name="TextBox 164">
            <a:extLst>
              <a:ext uri="{FF2B5EF4-FFF2-40B4-BE49-F238E27FC236}">
                <a16:creationId xmlns:a16="http://schemas.microsoft.com/office/drawing/2014/main" id="{0E443AFB-1D00-4A62-80DD-16ECA2E4D8AB}"/>
              </a:ext>
            </a:extLst>
          </p:cNvPr>
          <p:cNvSpPr txBox="1"/>
          <p:nvPr/>
        </p:nvSpPr>
        <p:spPr>
          <a:xfrm>
            <a:off x="21891854" y="14200531"/>
            <a:ext cx="773489" cy="369332"/>
          </a:xfrm>
          <a:prstGeom prst="rect">
            <a:avLst/>
          </a:prstGeom>
          <a:noFill/>
        </p:spPr>
        <p:txBody>
          <a:bodyPr wrap="square" rtlCol="0">
            <a:spAutoFit/>
          </a:bodyPr>
          <a:lstStyle/>
          <a:p>
            <a:pPr algn="ctr"/>
            <a:r>
              <a:rPr lang="en-US" dirty="0">
                <a:solidFill>
                  <a:schemeClr val="tx1">
                    <a:lumMod val="75000"/>
                    <a:lumOff val="25000"/>
                  </a:schemeClr>
                </a:solidFill>
                <a:latin typeface="Century Gothic" panose="020B0502020202020204" pitchFamily="34" charset="0"/>
              </a:rPr>
              <a:t>NDVI</a:t>
            </a:r>
            <a:endParaRPr lang="en-US" sz="2400" dirty="0">
              <a:solidFill>
                <a:schemeClr val="tx1">
                  <a:lumMod val="75000"/>
                  <a:lumOff val="25000"/>
                </a:schemeClr>
              </a:solidFill>
              <a:latin typeface="Century Gothic" panose="020B0502020202020204" pitchFamily="34" charset="0"/>
            </a:endParaRPr>
          </a:p>
        </p:txBody>
      </p:sp>
      <p:sp>
        <p:nvSpPr>
          <p:cNvPr id="167" name="Rectangle 166">
            <a:extLst>
              <a:ext uri="{FF2B5EF4-FFF2-40B4-BE49-F238E27FC236}">
                <a16:creationId xmlns:a16="http://schemas.microsoft.com/office/drawing/2014/main" id="{47A927E1-FE58-4FDF-AF44-A0DC4D4E8C29}"/>
              </a:ext>
            </a:extLst>
          </p:cNvPr>
          <p:cNvSpPr/>
          <p:nvPr/>
        </p:nvSpPr>
        <p:spPr>
          <a:xfrm>
            <a:off x="12780180" y="14690465"/>
            <a:ext cx="1562100" cy="769441"/>
          </a:xfrm>
          <a:prstGeom prst="rect">
            <a:avLst/>
          </a:prstGeom>
        </p:spPr>
        <p:txBody>
          <a:bodyPr wrap="square">
            <a:spAutoFit/>
          </a:bodyPr>
          <a:lstStyle/>
          <a:p>
            <a:pPr algn="ctr"/>
            <a:r>
              <a:rPr lang="en-US" sz="1600" dirty="0">
                <a:solidFill>
                  <a:schemeClr val="tx1">
                    <a:lumMod val="75000"/>
                    <a:lumOff val="25000"/>
                  </a:schemeClr>
                </a:solidFill>
                <a:latin typeface="Century Gothic" panose="020B0502020202020204" pitchFamily="34" charset="0"/>
              </a:rPr>
              <a:t>2905 mm</a:t>
            </a:r>
          </a:p>
          <a:p>
            <a:r>
              <a:rPr lang="en-US" sz="1400" dirty="0">
                <a:solidFill>
                  <a:schemeClr val="tx1">
                    <a:lumMod val="75000"/>
                    <a:lumOff val="25000"/>
                  </a:schemeClr>
                </a:solidFill>
                <a:latin typeface="Century Gothic" panose="020B0502020202020204" pitchFamily="34" charset="0"/>
              </a:rPr>
              <a:t/>
            </a:r>
            <a:br>
              <a:rPr lang="en-US" sz="1400" dirty="0">
                <a:solidFill>
                  <a:schemeClr val="tx1">
                    <a:lumMod val="75000"/>
                    <a:lumOff val="25000"/>
                  </a:schemeClr>
                </a:solidFill>
                <a:latin typeface="Century Gothic" panose="020B0502020202020204" pitchFamily="34" charset="0"/>
              </a:rPr>
            </a:br>
            <a:endParaRPr lang="en-US" sz="1400" dirty="0">
              <a:solidFill>
                <a:schemeClr val="tx1">
                  <a:lumMod val="75000"/>
                  <a:lumOff val="25000"/>
                </a:schemeClr>
              </a:solidFill>
              <a:latin typeface="Century Gothic" panose="020B0502020202020204" pitchFamily="34" charset="0"/>
            </a:endParaRPr>
          </a:p>
        </p:txBody>
      </p:sp>
      <p:sp>
        <p:nvSpPr>
          <p:cNvPr id="168" name="Rectangle 167">
            <a:extLst>
              <a:ext uri="{FF2B5EF4-FFF2-40B4-BE49-F238E27FC236}">
                <a16:creationId xmlns:a16="http://schemas.microsoft.com/office/drawing/2014/main" id="{6D52601C-3540-4E07-BAAD-41AA32672F6A}"/>
              </a:ext>
            </a:extLst>
          </p:cNvPr>
          <p:cNvSpPr/>
          <p:nvPr/>
        </p:nvSpPr>
        <p:spPr>
          <a:xfrm>
            <a:off x="12756581" y="15961077"/>
            <a:ext cx="1562100" cy="769441"/>
          </a:xfrm>
          <a:prstGeom prst="rect">
            <a:avLst/>
          </a:prstGeom>
        </p:spPr>
        <p:txBody>
          <a:bodyPr wrap="square">
            <a:spAutoFit/>
          </a:bodyPr>
          <a:lstStyle/>
          <a:p>
            <a:pPr algn="ctr"/>
            <a:r>
              <a:rPr lang="en-US" sz="1600" dirty="0">
                <a:solidFill>
                  <a:schemeClr val="tx1">
                    <a:lumMod val="75000"/>
                    <a:lumOff val="25000"/>
                  </a:schemeClr>
                </a:solidFill>
                <a:latin typeface="Century Gothic" panose="020B0502020202020204" pitchFamily="34" charset="0"/>
              </a:rPr>
              <a:t>0.76 mm</a:t>
            </a:r>
          </a:p>
          <a:p>
            <a:r>
              <a:rPr lang="en-US" sz="1400" dirty="0">
                <a:solidFill>
                  <a:schemeClr val="tx1">
                    <a:lumMod val="75000"/>
                    <a:lumOff val="25000"/>
                  </a:schemeClr>
                </a:solidFill>
                <a:latin typeface="Century Gothic" panose="020B0502020202020204" pitchFamily="34" charset="0"/>
              </a:rPr>
              <a:t/>
            </a:r>
            <a:br>
              <a:rPr lang="en-US" sz="1400" dirty="0">
                <a:solidFill>
                  <a:schemeClr val="tx1">
                    <a:lumMod val="75000"/>
                    <a:lumOff val="25000"/>
                  </a:schemeClr>
                </a:solidFill>
                <a:latin typeface="Century Gothic" panose="020B0502020202020204" pitchFamily="34" charset="0"/>
              </a:rPr>
            </a:br>
            <a:endParaRPr lang="en-US" sz="1400" dirty="0">
              <a:solidFill>
                <a:schemeClr val="tx1">
                  <a:lumMod val="75000"/>
                  <a:lumOff val="25000"/>
                </a:schemeClr>
              </a:solidFill>
              <a:latin typeface="Century Gothic" panose="020B0502020202020204" pitchFamily="34" charset="0"/>
            </a:endParaRPr>
          </a:p>
        </p:txBody>
      </p:sp>
      <p:sp>
        <p:nvSpPr>
          <p:cNvPr id="170" name="Rectangle 169">
            <a:extLst>
              <a:ext uri="{FF2B5EF4-FFF2-40B4-BE49-F238E27FC236}">
                <a16:creationId xmlns:a16="http://schemas.microsoft.com/office/drawing/2014/main" id="{D75F7BFB-C5C3-4655-AB43-280F30062C83}"/>
              </a:ext>
            </a:extLst>
          </p:cNvPr>
          <p:cNvSpPr/>
          <p:nvPr/>
        </p:nvSpPr>
        <p:spPr>
          <a:xfrm>
            <a:off x="20364596" y="14691178"/>
            <a:ext cx="1562100" cy="769441"/>
          </a:xfrm>
          <a:prstGeom prst="rect">
            <a:avLst/>
          </a:prstGeom>
        </p:spPr>
        <p:txBody>
          <a:bodyPr wrap="square">
            <a:spAutoFit/>
          </a:bodyPr>
          <a:lstStyle/>
          <a:p>
            <a:pPr algn="ctr"/>
            <a:r>
              <a:rPr lang="en-US" sz="1600" dirty="0">
                <a:solidFill>
                  <a:schemeClr val="tx1">
                    <a:lumMod val="75000"/>
                    <a:lumOff val="25000"/>
                  </a:schemeClr>
                </a:solidFill>
                <a:latin typeface="Century Gothic" panose="020B0502020202020204" pitchFamily="34" charset="0"/>
              </a:rPr>
              <a:t>0.904</a:t>
            </a:r>
            <a:endParaRPr lang="en-US" sz="1400" dirty="0">
              <a:solidFill>
                <a:schemeClr val="tx1">
                  <a:lumMod val="75000"/>
                  <a:lumOff val="25000"/>
                </a:schemeClr>
              </a:solidFill>
              <a:latin typeface="Century Gothic" panose="020B0502020202020204" pitchFamily="34" charset="0"/>
            </a:endParaRPr>
          </a:p>
          <a:p>
            <a:r>
              <a:rPr lang="en-US" sz="1400" dirty="0">
                <a:solidFill>
                  <a:schemeClr val="tx1">
                    <a:lumMod val="75000"/>
                    <a:lumOff val="25000"/>
                  </a:schemeClr>
                </a:solidFill>
                <a:latin typeface="Century Gothic" panose="020B0502020202020204" pitchFamily="34" charset="0"/>
              </a:rPr>
              <a:t/>
            </a:r>
            <a:br>
              <a:rPr lang="en-US" sz="1400" dirty="0">
                <a:solidFill>
                  <a:schemeClr val="tx1">
                    <a:lumMod val="75000"/>
                    <a:lumOff val="25000"/>
                  </a:schemeClr>
                </a:solidFill>
                <a:latin typeface="Century Gothic" panose="020B0502020202020204" pitchFamily="34" charset="0"/>
              </a:rPr>
            </a:br>
            <a:endParaRPr lang="en-US" sz="1400" dirty="0">
              <a:solidFill>
                <a:schemeClr val="tx1">
                  <a:lumMod val="75000"/>
                  <a:lumOff val="25000"/>
                </a:schemeClr>
              </a:solidFill>
              <a:latin typeface="Century Gothic" panose="020B0502020202020204" pitchFamily="34" charset="0"/>
            </a:endParaRPr>
          </a:p>
        </p:txBody>
      </p:sp>
      <p:sp>
        <p:nvSpPr>
          <p:cNvPr id="171" name="Rectangle 170">
            <a:extLst>
              <a:ext uri="{FF2B5EF4-FFF2-40B4-BE49-F238E27FC236}">
                <a16:creationId xmlns:a16="http://schemas.microsoft.com/office/drawing/2014/main" id="{F883D480-588A-4830-BA46-312BE985D9F7}"/>
              </a:ext>
            </a:extLst>
          </p:cNvPr>
          <p:cNvSpPr/>
          <p:nvPr/>
        </p:nvSpPr>
        <p:spPr>
          <a:xfrm>
            <a:off x="20290932" y="15961982"/>
            <a:ext cx="1562100" cy="769441"/>
          </a:xfrm>
          <a:prstGeom prst="rect">
            <a:avLst/>
          </a:prstGeom>
        </p:spPr>
        <p:txBody>
          <a:bodyPr wrap="square">
            <a:spAutoFit/>
          </a:bodyPr>
          <a:lstStyle/>
          <a:p>
            <a:pPr algn="ctr"/>
            <a:r>
              <a:rPr lang="en-US" sz="1600" dirty="0">
                <a:solidFill>
                  <a:schemeClr val="tx1">
                    <a:lumMod val="75000"/>
                    <a:lumOff val="25000"/>
                  </a:schemeClr>
                </a:solidFill>
                <a:latin typeface="Century Gothic" panose="020B0502020202020204" pitchFamily="34" charset="0"/>
              </a:rPr>
              <a:t>-0.3</a:t>
            </a:r>
          </a:p>
          <a:p>
            <a:r>
              <a:rPr lang="en-US" sz="1400" dirty="0">
                <a:solidFill>
                  <a:schemeClr val="tx1">
                    <a:lumMod val="75000"/>
                    <a:lumOff val="25000"/>
                  </a:schemeClr>
                </a:solidFill>
                <a:latin typeface="Century Gothic" panose="020B0502020202020204" pitchFamily="34" charset="0"/>
              </a:rPr>
              <a:t/>
            </a:r>
            <a:br>
              <a:rPr lang="en-US" sz="1400" dirty="0">
                <a:solidFill>
                  <a:schemeClr val="tx1">
                    <a:lumMod val="75000"/>
                    <a:lumOff val="25000"/>
                  </a:schemeClr>
                </a:solidFill>
                <a:latin typeface="Century Gothic" panose="020B0502020202020204" pitchFamily="34" charset="0"/>
              </a:rPr>
            </a:br>
            <a:endParaRPr lang="en-US" sz="1400" dirty="0">
              <a:solidFill>
                <a:schemeClr val="tx1">
                  <a:lumMod val="75000"/>
                  <a:lumOff val="25000"/>
                </a:schemeClr>
              </a:solidFill>
              <a:latin typeface="Century Gothic" panose="020B0502020202020204" pitchFamily="34" charset="0"/>
            </a:endParaRPr>
          </a:p>
        </p:txBody>
      </p:sp>
      <p:sp>
        <p:nvSpPr>
          <p:cNvPr id="172" name="TextBox 171">
            <a:extLst>
              <a:ext uri="{FF2B5EF4-FFF2-40B4-BE49-F238E27FC236}">
                <a16:creationId xmlns:a16="http://schemas.microsoft.com/office/drawing/2014/main" id="{7ED77BA2-F1CE-4C55-A2C6-3B55E0E9CD13}"/>
              </a:ext>
            </a:extLst>
          </p:cNvPr>
          <p:cNvSpPr txBox="1"/>
          <p:nvPr/>
        </p:nvSpPr>
        <p:spPr>
          <a:xfrm>
            <a:off x="17344308" y="14186374"/>
            <a:ext cx="2291347" cy="369332"/>
          </a:xfrm>
          <a:prstGeom prst="rect">
            <a:avLst/>
          </a:prstGeom>
          <a:noFill/>
        </p:spPr>
        <p:txBody>
          <a:bodyPr wrap="square" rtlCol="0">
            <a:spAutoFit/>
          </a:bodyPr>
          <a:lstStyle/>
          <a:p>
            <a:pPr algn="ctr"/>
            <a:r>
              <a:rPr lang="en-US" dirty="0">
                <a:solidFill>
                  <a:schemeClr val="tx1">
                    <a:lumMod val="75000"/>
                    <a:lumOff val="25000"/>
                  </a:schemeClr>
                </a:solidFill>
                <a:latin typeface="Century Gothic" panose="020B0502020202020204" pitchFamily="34" charset="0"/>
              </a:rPr>
              <a:t>Evapotranspiration</a:t>
            </a:r>
            <a:endParaRPr lang="en-US" sz="2400" dirty="0">
              <a:solidFill>
                <a:schemeClr val="tx1">
                  <a:lumMod val="75000"/>
                  <a:lumOff val="25000"/>
                </a:schemeClr>
              </a:solidFill>
              <a:latin typeface="Century Gothic" panose="020B0502020202020204" pitchFamily="34" charset="0"/>
            </a:endParaRPr>
          </a:p>
        </p:txBody>
      </p:sp>
      <p:sp>
        <p:nvSpPr>
          <p:cNvPr id="174" name="Rectangle 173">
            <a:extLst>
              <a:ext uri="{FF2B5EF4-FFF2-40B4-BE49-F238E27FC236}">
                <a16:creationId xmlns:a16="http://schemas.microsoft.com/office/drawing/2014/main" id="{FE324ED4-E12F-4C44-BB40-ADFC4D6B1252}"/>
              </a:ext>
            </a:extLst>
          </p:cNvPr>
          <p:cNvSpPr/>
          <p:nvPr/>
        </p:nvSpPr>
        <p:spPr>
          <a:xfrm>
            <a:off x="16432676" y="14639243"/>
            <a:ext cx="1676216" cy="769441"/>
          </a:xfrm>
          <a:prstGeom prst="rect">
            <a:avLst/>
          </a:prstGeom>
        </p:spPr>
        <p:txBody>
          <a:bodyPr wrap="square">
            <a:spAutoFit/>
          </a:bodyPr>
          <a:lstStyle/>
          <a:p>
            <a:pPr algn="ctr"/>
            <a:r>
              <a:rPr lang="en-US" sz="1600" dirty="0">
                <a:solidFill>
                  <a:schemeClr val="tx1">
                    <a:lumMod val="75000"/>
                    <a:lumOff val="25000"/>
                  </a:schemeClr>
                </a:solidFill>
                <a:latin typeface="Century Gothic" panose="020B0502020202020204" pitchFamily="34" charset="0"/>
              </a:rPr>
              <a:t>High</a:t>
            </a:r>
            <a:endParaRPr lang="en-US" sz="1400" dirty="0">
              <a:solidFill>
                <a:schemeClr val="tx1">
                  <a:lumMod val="75000"/>
                  <a:lumOff val="25000"/>
                </a:schemeClr>
              </a:solidFill>
              <a:latin typeface="Century Gothic" panose="020B0502020202020204" pitchFamily="34" charset="0"/>
            </a:endParaRPr>
          </a:p>
          <a:p>
            <a:r>
              <a:rPr lang="en-US" sz="1400" dirty="0">
                <a:solidFill>
                  <a:schemeClr val="tx1">
                    <a:lumMod val="75000"/>
                    <a:lumOff val="25000"/>
                  </a:schemeClr>
                </a:solidFill>
                <a:latin typeface="Century Gothic" panose="020B0502020202020204" pitchFamily="34" charset="0"/>
              </a:rPr>
              <a:t/>
            </a:r>
            <a:br>
              <a:rPr lang="en-US" sz="1400" dirty="0">
                <a:solidFill>
                  <a:schemeClr val="tx1">
                    <a:lumMod val="75000"/>
                    <a:lumOff val="25000"/>
                  </a:schemeClr>
                </a:solidFill>
                <a:latin typeface="Century Gothic" panose="020B0502020202020204" pitchFamily="34" charset="0"/>
              </a:rPr>
            </a:br>
            <a:endParaRPr lang="en-US" sz="1400" dirty="0">
              <a:solidFill>
                <a:schemeClr val="tx1">
                  <a:lumMod val="75000"/>
                  <a:lumOff val="25000"/>
                </a:schemeClr>
              </a:solidFill>
              <a:latin typeface="Century Gothic" panose="020B0502020202020204" pitchFamily="34" charset="0"/>
            </a:endParaRPr>
          </a:p>
        </p:txBody>
      </p:sp>
      <p:sp>
        <p:nvSpPr>
          <p:cNvPr id="175" name="Rectangle 174">
            <a:extLst>
              <a:ext uri="{FF2B5EF4-FFF2-40B4-BE49-F238E27FC236}">
                <a16:creationId xmlns:a16="http://schemas.microsoft.com/office/drawing/2014/main" id="{FBBF69E4-03E1-4652-8A58-B6BB4BD54CAD}"/>
              </a:ext>
            </a:extLst>
          </p:cNvPr>
          <p:cNvSpPr/>
          <p:nvPr/>
        </p:nvSpPr>
        <p:spPr>
          <a:xfrm>
            <a:off x="16432676" y="15994467"/>
            <a:ext cx="1676216" cy="769441"/>
          </a:xfrm>
          <a:prstGeom prst="rect">
            <a:avLst/>
          </a:prstGeom>
        </p:spPr>
        <p:txBody>
          <a:bodyPr wrap="square">
            <a:spAutoFit/>
          </a:bodyPr>
          <a:lstStyle/>
          <a:p>
            <a:pPr algn="ctr"/>
            <a:r>
              <a:rPr lang="en-US" sz="1600" dirty="0">
                <a:solidFill>
                  <a:schemeClr val="tx1">
                    <a:lumMod val="75000"/>
                    <a:lumOff val="25000"/>
                  </a:schemeClr>
                </a:solidFill>
                <a:latin typeface="Century Gothic" panose="020B0502020202020204" pitchFamily="34" charset="0"/>
              </a:rPr>
              <a:t>Low</a:t>
            </a:r>
            <a:endParaRPr lang="en-US" sz="1400" dirty="0">
              <a:solidFill>
                <a:schemeClr val="tx1">
                  <a:lumMod val="75000"/>
                  <a:lumOff val="25000"/>
                </a:schemeClr>
              </a:solidFill>
              <a:latin typeface="Century Gothic" panose="020B0502020202020204" pitchFamily="34" charset="0"/>
            </a:endParaRPr>
          </a:p>
          <a:p>
            <a:r>
              <a:rPr lang="en-US" sz="1400" dirty="0">
                <a:solidFill>
                  <a:schemeClr val="tx1">
                    <a:lumMod val="75000"/>
                    <a:lumOff val="25000"/>
                  </a:schemeClr>
                </a:solidFill>
                <a:latin typeface="Century Gothic" panose="020B0502020202020204" pitchFamily="34" charset="0"/>
              </a:rPr>
              <a:t/>
            </a:r>
            <a:br>
              <a:rPr lang="en-US" sz="1400" dirty="0">
                <a:solidFill>
                  <a:schemeClr val="tx1">
                    <a:lumMod val="75000"/>
                    <a:lumOff val="25000"/>
                  </a:schemeClr>
                </a:solidFill>
                <a:latin typeface="Century Gothic" panose="020B0502020202020204" pitchFamily="34" charset="0"/>
              </a:rPr>
            </a:br>
            <a:endParaRPr lang="en-US" sz="1400" dirty="0">
              <a:solidFill>
                <a:schemeClr val="tx1">
                  <a:lumMod val="75000"/>
                  <a:lumOff val="25000"/>
                </a:schemeClr>
              </a:solidFill>
              <a:latin typeface="Century Gothic" panose="020B0502020202020204" pitchFamily="34" charset="0"/>
            </a:endParaRPr>
          </a:p>
        </p:txBody>
      </p:sp>
      <p:sp>
        <p:nvSpPr>
          <p:cNvPr id="176" name="Rectangle 175">
            <a:extLst>
              <a:ext uri="{FF2B5EF4-FFF2-40B4-BE49-F238E27FC236}">
                <a16:creationId xmlns:a16="http://schemas.microsoft.com/office/drawing/2014/main" id="{2FECF710-9B88-46D7-916E-529157F16AD9}"/>
              </a:ext>
            </a:extLst>
          </p:cNvPr>
          <p:cNvSpPr/>
          <p:nvPr/>
        </p:nvSpPr>
        <p:spPr>
          <a:xfrm>
            <a:off x="20942031" y="17279278"/>
            <a:ext cx="1972800" cy="182089"/>
          </a:xfrm>
          <a:prstGeom prst="rect">
            <a:avLst/>
          </a:prstGeom>
          <a:solidFill>
            <a:srgbClr val="D0C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D6F96A61-B93A-4EB5-BD94-AF4292BC75B0}"/>
              </a:ext>
            </a:extLst>
          </p:cNvPr>
          <p:cNvSpPr/>
          <p:nvPr/>
        </p:nvSpPr>
        <p:spPr>
          <a:xfrm>
            <a:off x="20445416" y="17197538"/>
            <a:ext cx="206989" cy="281652"/>
          </a:xfrm>
          <a:prstGeom prst="rect">
            <a:avLst/>
          </a:prstGeom>
          <a:solidFill>
            <a:srgbClr val="D0C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7D1C86E4-A633-41D3-AA9E-FA01ACF52C18}"/>
              </a:ext>
            </a:extLst>
          </p:cNvPr>
          <p:cNvSpPr/>
          <p:nvPr/>
        </p:nvSpPr>
        <p:spPr>
          <a:xfrm>
            <a:off x="17075908" y="17287993"/>
            <a:ext cx="2116919" cy="209713"/>
          </a:xfrm>
          <a:prstGeom prst="rect">
            <a:avLst/>
          </a:prstGeom>
          <a:solidFill>
            <a:srgbClr val="D0C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D53E6BDF-5373-4B8D-BE31-AE23C48CDE0E}"/>
              </a:ext>
            </a:extLst>
          </p:cNvPr>
          <p:cNvSpPr/>
          <p:nvPr/>
        </p:nvSpPr>
        <p:spPr>
          <a:xfrm>
            <a:off x="16568543" y="17182143"/>
            <a:ext cx="222110" cy="324381"/>
          </a:xfrm>
          <a:prstGeom prst="rect">
            <a:avLst/>
          </a:prstGeom>
          <a:solidFill>
            <a:srgbClr val="D0C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id="{C850A250-30F5-4A55-9658-6DD173604A50}"/>
              </a:ext>
            </a:extLst>
          </p:cNvPr>
          <p:cNvSpPr/>
          <p:nvPr/>
        </p:nvSpPr>
        <p:spPr>
          <a:xfrm>
            <a:off x="12652214" y="13509266"/>
            <a:ext cx="165290" cy="364509"/>
          </a:xfrm>
          <a:prstGeom prst="rect">
            <a:avLst/>
          </a:prstGeom>
          <a:solidFill>
            <a:srgbClr val="D0C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extBox 212">
            <a:extLst>
              <a:ext uri="{FF2B5EF4-FFF2-40B4-BE49-F238E27FC236}">
                <a16:creationId xmlns:a16="http://schemas.microsoft.com/office/drawing/2014/main" id="{24FB1EA6-D6CE-47A3-8468-3BAB782B095E}"/>
              </a:ext>
            </a:extLst>
          </p:cNvPr>
          <p:cNvSpPr txBox="1"/>
          <p:nvPr/>
        </p:nvSpPr>
        <p:spPr>
          <a:xfrm>
            <a:off x="12570855" y="13622663"/>
            <a:ext cx="313602" cy="338554"/>
          </a:xfrm>
          <a:prstGeom prst="rect">
            <a:avLst/>
          </a:prstGeom>
          <a:noFill/>
        </p:spPr>
        <p:txBody>
          <a:bodyPr wrap="square" rtlCol="0">
            <a:spAutoFit/>
          </a:bodyPr>
          <a:lstStyle/>
          <a:p>
            <a:r>
              <a:rPr lang="en-US" sz="1600" dirty="0">
                <a:solidFill>
                  <a:schemeClr val="tx1">
                    <a:lumMod val="75000"/>
                    <a:lumOff val="25000"/>
                  </a:schemeClr>
                </a:solidFill>
                <a:latin typeface="Century Gothic" panose="020B0502020202020204" pitchFamily="34" charset="0"/>
              </a:rPr>
              <a:t>N</a:t>
            </a:r>
            <a:endParaRPr lang="en-US" sz="1050" dirty="0">
              <a:solidFill>
                <a:schemeClr val="tx1">
                  <a:lumMod val="75000"/>
                  <a:lumOff val="25000"/>
                </a:schemeClr>
              </a:solidFill>
              <a:latin typeface="Century Gothic" panose="020B0502020202020204" pitchFamily="34" charset="0"/>
            </a:endParaRPr>
          </a:p>
        </p:txBody>
      </p:sp>
      <p:sp>
        <p:nvSpPr>
          <p:cNvPr id="229" name="Rectangle 228">
            <a:extLst>
              <a:ext uri="{FF2B5EF4-FFF2-40B4-BE49-F238E27FC236}">
                <a16:creationId xmlns:a16="http://schemas.microsoft.com/office/drawing/2014/main" id="{449CEEDD-7B11-400B-99CB-DF9F48CFCCFF}"/>
              </a:ext>
            </a:extLst>
          </p:cNvPr>
          <p:cNvSpPr/>
          <p:nvPr/>
        </p:nvSpPr>
        <p:spPr>
          <a:xfrm>
            <a:off x="13324979" y="13858121"/>
            <a:ext cx="2165539" cy="211576"/>
          </a:xfrm>
          <a:prstGeom prst="rect">
            <a:avLst/>
          </a:prstGeom>
          <a:solidFill>
            <a:srgbClr val="D0C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a:extLst>
              <a:ext uri="{FF2B5EF4-FFF2-40B4-BE49-F238E27FC236}">
                <a16:creationId xmlns:a16="http://schemas.microsoft.com/office/drawing/2014/main" id="{4CA47F83-4E4D-49BB-87DD-A0CBF08C9748}"/>
              </a:ext>
            </a:extLst>
          </p:cNvPr>
          <p:cNvSpPr/>
          <p:nvPr/>
        </p:nvSpPr>
        <p:spPr>
          <a:xfrm>
            <a:off x="13345197" y="13531355"/>
            <a:ext cx="2018291" cy="70419"/>
          </a:xfrm>
          <a:prstGeom prst="rect">
            <a:avLst/>
          </a:prstGeom>
          <a:solidFill>
            <a:srgbClr val="D0C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extBox 208">
            <a:extLst>
              <a:ext uri="{FF2B5EF4-FFF2-40B4-BE49-F238E27FC236}">
                <a16:creationId xmlns:a16="http://schemas.microsoft.com/office/drawing/2014/main" id="{A38530D6-3704-4A2A-9772-AA0B21F87AE6}"/>
              </a:ext>
            </a:extLst>
          </p:cNvPr>
          <p:cNvSpPr txBox="1"/>
          <p:nvPr/>
        </p:nvSpPr>
        <p:spPr>
          <a:xfrm>
            <a:off x="13847428" y="13804134"/>
            <a:ext cx="424928" cy="338554"/>
          </a:xfrm>
          <a:prstGeom prst="rect">
            <a:avLst/>
          </a:prstGeom>
          <a:noFill/>
        </p:spPr>
        <p:txBody>
          <a:bodyPr wrap="square" rtlCol="0">
            <a:spAutoFit/>
          </a:bodyPr>
          <a:lstStyle/>
          <a:p>
            <a:r>
              <a:rPr lang="en-US" sz="1600" dirty="0">
                <a:solidFill>
                  <a:schemeClr val="tx1">
                    <a:lumMod val="75000"/>
                    <a:lumOff val="25000"/>
                  </a:schemeClr>
                </a:solidFill>
                <a:latin typeface="Century Gothic" panose="020B0502020202020204" pitchFamily="34" charset="0"/>
              </a:rPr>
              <a:t>75</a:t>
            </a:r>
            <a:endParaRPr lang="en-US" sz="1100" dirty="0">
              <a:solidFill>
                <a:schemeClr val="tx1">
                  <a:lumMod val="75000"/>
                  <a:lumOff val="25000"/>
                </a:schemeClr>
              </a:solidFill>
              <a:latin typeface="Century Gothic" panose="020B0502020202020204" pitchFamily="34" charset="0"/>
            </a:endParaRPr>
          </a:p>
        </p:txBody>
      </p:sp>
      <p:sp>
        <p:nvSpPr>
          <p:cNvPr id="211" name="TextBox 210">
            <a:extLst>
              <a:ext uri="{FF2B5EF4-FFF2-40B4-BE49-F238E27FC236}">
                <a16:creationId xmlns:a16="http://schemas.microsoft.com/office/drawing/2014/main" id="{0429C747-261B-4163-9F0A-280D77719CBD}"/>
              </a:ext>
            </a:extLst>
          </p:cNvPr>
          <p:cNvSpPr txBox="1"/>
          <p:nvPr/>
        </p:nvSpPr>
        <p:spPr>
          <a:xfrm>
            <a:off x="14840813" y="13799781"/>
            <a:ext cx="913418" cy="338554"/>
          </a:xfrm>
          <a:prstGeom prst="rect">
            <a:avLst/>
          </a:prstGeom>
          <a:noFill/>
        </p:spPr>
        <p:txBody>
          <a:bodyPr wrap="square" rtlCol="0">
            <a:spAutoFit/>
          </a:bodyPr>
          <a:lstStyle/>
          <a:p>
            <a:r>
              <a:rPr lang="en-US" sz="1600" dirty="0">
                <a:solidFill>
                  <a:schemeClr val="tx1">
                    <a:lumMod val="75000"/>
                    <a:lumOff val="25000"/>
                  </a:schemeClr>
                </a:solidFill>
                <a:latin typeface="Century Gothic" panose="020B0502020202020204" pitchFamily="34" charset="0"/>
              </a:rPr>
              <a:t>300 km</a:t>
            </a:r>
            <a:endParaRPr lang="en-US" sz="2000" dirty="0">
              <a:solidFill>
                <a:schemeClr val="tx1">
                  <a:lumMod val="75000"/>
                  <a:lumOff val="25000"/>
                </a:schemeClr>
              </a:solidFill>
              <a:latin typeface="Century Gothic" panose="020B0502020202020204" pitchFamily="34" charset="0"/>
            </a:endParaRPr>
          </a:p>
        </p:txBody>
      </p:sp>
      <p:sp>
        <p:nvSpPr>
          <p:cNvPr id="212" name="Rectangle 211">
            <a:extLst>
              <a:ext uri="{FF2B5EF4-FFF2-40B4-BE49-F238E27FC236}">
                <a16:creationId xmlns:a16="http://schemas.microsoft.com/office/drawing/2014/main" id="{A34E4855-B722-456B-AA94-50371DEC3728}"/>
              </a:ext>
            </a:extLst>
          </p:cNvPr>
          <p:cNvSpPr/>
          <p:nvPr/>
        </p:nvSpPr>
        <p:spPr>
          <a:xfrm>
            <a:off x="12670982" y="13338031"/>
            <a:ext cx="109198" cy="120321"/>
          </a:xfrm>
          <a:prstGeom prst="rect">
            <a:avLst/>
          </a:prstGeom>
          <a:solidFill>
            <a:srgbClr val="D0C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a:extLst>
              <a:ext uri="{FF2B5EF4-FFF2-40B4-BE49-F238E27FC236}">
                <a16:creationId xmlns:a16="http://schemas.microsoft.com/office/drawing/2014/main" id="{D4EF359D-625C-4283-B1CE-5EC452F31344}"/>
              </a:ext>
            </a:extLst>
          </p:cNvPr>
          <p:cNvSpPr txBox="1"/>
          <p:nvPr/>
        </p:nvSpPr>
        <p:spPr>
          <a:xfrm>
            <a:off x="13532901" y="13795412"/>
            <a:ext cx="313602" cy="338554"/>
          </a:xfrm>
          <a:prstGeom prst="rect">
            <a:avLst/>
          </a:prstGeom>
          <a:noFill/>
        </p:spPr>
        <p:txBody>
          <a:bodyPr wrap="square" rtlCol="0">
            <a:spAutoFit/>
          </a:bodyPr>
          <a:lstStyle/>
          <a:p>
            <a:r>
              <a:rPr lang="en-US" sz="1600" dirty="0">
                <a:solidFill>
                  <a:schemeClr val="tx1">
                    <a:lumMod val="75000"/>
                    <a:lumOff val="25000"/>
                  </a:schemeClr>
                </a:solidFill>
                <a:latin typeface="Century Gothic" panose="020B0502020202020204" pitchFamily="34" charset="0"/>
              </a:rPr>
              <a:t>0</a:t>
            </a:r>
          </a:p>
        </p:txBody>
      </p:sp>
      <p:sp>
        <p:nvSpPr>
          <p:cNvPr id="239" name="Rectangle 238">
            <a:extLst>
              <a:ext uri="{FF2B5EF4-FFF2-40B4-BE49-F238E27FC236}">
                <a16:creationId xmlns:a16="http://schemas.microsoft.com/office/drawing/2014/main" id="{90F147E5-9452-46A5-A52F-B7FD34E71CD1}"/>
              </a:ext>
            </a:extLst>
          </p:cNvPr>
          <p:cNvSpPr/>
          <p:nvPr/>
        </p:nvSpPr>
        <p:spPr>
          <a:xfrm>
            <a:off x="12638624" y="17305685"/>
            <a:ext cx="165290" cy="364509"/>
          </a:xfrm>
          <a:prstGeom prst="rect">
            <a:avLst/>
          </a:prstGeom>
          <a:solidFill>
            <a:srgbClr val="D0C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extBox 239">
            <a:extLst>
              <a:ext uri="{FF2B5EF4-FFF2-40B4-BE49-F238E27FC236}">
                <a16:creationId xmlns:a16="http://schemas.microsoft.com/office/drawing/2014/main" id="{6BDF1890-1E93-44E5-A6F5-30D694DBEAFD}"/>
              </a:ext>
            </a:extLst>
          </p:cNvPr>
          <p:cNvSpPr txBox="1"/>
          <p:nvPr/>
        </p:nvSpPr>
        <p:spPr>
          <a:xfrm>
            <a:off x="12557265" y="17419082"/>
            <a:ext cx="313602" cy="338554"/>
          </a:xfrm>
          <a:prstGeom prst="rect">
            <a:avLst/>
          </a:prstGeom>
          <a:noFill/>
        </p:spPr>
        <p:txBody>
          <a:bodyPr wrap="square" rtlCol="0">
            <a:spAutoFit/>
          </a:bodyPr>
          <a:lstStyle/>
          <a:p>
            <a:r>
              <a:rPr lang="en-US" sz="1600" dirty="0">
                <a:solidFill>
                  <a:schemeClr val="tx1">
                    <a:lumMod val="75000"/>
                    <a:lumOff val="25000"/>
                  </a:schemeClr>
                </a:solidFill>
                <a:latin typeface="Century Gothic" panose="020B0502020202020204" pitchFamily="34" charset="0"/>
              </a:rPr>
              <a:t>N</a:t>
            </a:r>
            <a:endParaRPr lang="en-US" sz="1050" dirty="0">
              <a:solidFill>
                <a:schemeClr val="tx1">
                  <a:lumMod val="75000"/>
                  <a:lumOff val="25000"/>
                </a:schemeClr>
              </a:solidFill>
              <a:latin typeface="Century Gothic" panose="020B0502020202020204" pitchFamily="34" charset="0"/>
            </a:endParaRPr>
          </a:p>
        </p:txBody>
      </p:sp>
      <p:sp>
        <p:nvSpPr>
          <p:cNvPr id="241" name="Rectangle 240">
            <a:extLst>
              <a:ext uri="{FF2B5EF4-FFF2-40B4-BE49-F238E27FC236}">
                <a16:creationId xmlns:a16="http://schemas.microsoft.com/office/drawing/2014/main" id="{619B46BC-4705-46C1-B3EA-0D98A1B04EB3}"/>
              </a:ext>
            </a:extLst>
          </p:cNvPr>
          <p:cNvSpPr/>
          <p:nvPr/>
        </p:nvSpPr>
        <p:spPr>
          <a:xfrm>
            <a:off x="13311389" y="17654540"/>
            <a:ext cx="2165539" cy="211576"/>
          </a:xfrm>
          <a:prstGeom prst="rect">
            <a:avLst/>
          </a:prstGeom>
          <a:solidFill>
            <a:srgbClr val="D0C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a:extLst>
              <a:ext uri="{FF2B5EF4-FFF2-40B4-BE49-F238E27FC236}">
                <a16:creationId xmlns:a16="http://schemas.microsoft.com/office/drawing/2014/main" id="{86BD9953-9B1F-4733-9923-9B5AB21F721C}"/>
              </a:ext>
            </a:extLst>
          </p:cNvPr>
          <p:cNvSpPr/>
          <p:nvPr/>
        </p:nvSpPr>
        <p:spPr>
          <a:xfrm>
            <a:off x="13331607" y="17327774"/>
            <a:ext cx="2018291" cy="70419"/>
          </a:xfrm>
          <a:prstGeom prst="rect">
            <a:avLst/>
          </a:prstGeom>
          <a:solidFill>
            <a:srgbClr val="D0C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extBox 242">
            <a:extLst>
              <a:ext uri="{FF2B5EF4-FFF2-40B4-BE49-F238E27FC236}">
                <a16:creationId xmlns:a16="http://schemas.microsoft.com/office/drawing/2014/main" id="{1968EAD7-B5DB-4B6D-8C6A-2930494AD724}"/>
              </a:ext>
            </a:extLst>
          </p:cNvPr>
          <p:cNvSpPr txBox="1"/>
          <p:nvPr/>
        </p:nvSpPr>
        <p:spPr>
          <a:xfrm>
            <a:off x="13838727" y="17610333"/>
            <a:ext cx="477042" cy="338554"/>
          </a:xfrm>
          <a:prstGeom prst="rect">
            <a:avLst/>
          </a:prstGeom>
          <a:noFill/>
        </p:spPr>
        <p:txBody>
          <a:bodyPr wrap="square" rtlCol="0">
            <a:spAutoFit/>
          </a:bodyPr>
          <a:lstStyle/>
          <a:p>
            <a:r>
              <a:rPr lang="en-US" sz="1600" dirty="0">
                <a:solidFill>
                  <a:schemeClr val="tx1">
                    <a:lumMod val="75000"/>
                    <a:lumOff val="25000"/>
                  </a:schemeClr>
                </a:solidFill>
                <a:latin typeface="Century Gothic" panose="020B0502020202020204" pitchFamily="34" charset="0"/>
              </a:rPr>
              <a:t>75</a:t>
            </a:r>
            <a:endParaRPr lang="en-US" sz="1200" dirty="0">
              <a:solidFill>
                <a:schemeClr val="tx1">
                  <a:lumMod val="75000"/>
                  <a:lumOff val="25000"/>
                </a:schemeClr>
              </a:solidFill>
              <a:latin typeface="Century Gothic" panose="020B0502020202020204" pitchFamily="34" charset="0"/>
            </a:endParaRPr>
          </a:p>
        </p:txBody>
      </p:sp>
      <p:sp>
        <p:nvSpPr>
          <p:cNvPr id="245" name="TextBox 244">
            <a:extLst>
              <a:ext uri="{FF2B5EF4-FFF2-40B4-BE49-F238E27FC236}">
                <a16:creationId xmlns:a16="http://schemas.microsoft.com/office/drawing/2014/main" id="{14DEDC9F-4543-41CE-AEE2-2EC437F63DB0}"/>
              </a:ext>
            </a:extLst>
          </p:cNvPr>
          <p:cNvSpPr txBox="1"/>
          <p:nvPr/>
        </p:nvSpPr>
        <p:spPr>
          <a:xfrm>
            <a:off x="14851673" y="17601090"/>
            <a:ext cx="907653" cy="338554"/>
          </a:xfrm>
          <a:prstGeom prst="rect">
            <a:avLst/>
          </a:prstGeom>
          <a:noFill/>
        </p:spPr>
        <p:txBody>
          <a:bodyPr wrap="square" rtlCol="0">
            <a:spAutoFit/>
          </a:bodyPr>
          <a:lstStyle/>
          <a:p>
            <a:r>
              <a:rPr lang="en-US" sz="1600" dirty="0">
                <a:solidFill>
                  <a:schemeClr val="tx1">
                    <a:lumMod val="75000"/>
                    <a:lumOff val="25000"/>
                  </a:schemeClr>
                </a:solidFill>
                <a:latin typeface="Century Gothic" panose="020B0502020202020204" pitchFamily="34" charset="0"/>
              </a:rPr>
              <a:t>300 km</a:t>
            </a:r>
            <a:endParaRPr lang="en-US" sz="2000" dirty="0">
              <a:solidFill>
                <a:schemeClr val="tx1">
                  <a:lumMod val="75000"/>
                  <a:lumOff val="25000"/>
                </a:schemeClr>
              </a:solidFill>
              <a:latin typeface="Century Gothic" panose="020B0502020202020204" pitchFamily="34" charset="0"/>
            </a:endParaRPr>
          </a:p>
        </p:txBody>
      </p:sp>
      <p:sp>
        <p:nvSpPr>
          <p:cNvPr id="246" name="Rectangle 245">
            <a:extLst>
              <a:ext uri="{FF2B5EF4-FFF2-40B4-BE49-F238E27FC236}">
                <a16:creationId xmlns:a16="http://schemas.microsoft.com/office/drawing/2014/main" id="{95186821-6344-4D72-914D-C2BA90666670}"/>
              </a:ext>
            </a:extLst>
          </p:cNvPr>
          <p:cNvSpPr/>
          <p:nvPr/>
        </p:nvSpPr>
        <p:spPr>
          <a:xfrm>
            <a:off x="12657392" y="17134450"/>
            <a:ext cx="109198" cy="120321"/>
          </a:xfrm>
          <a:prstGeom prst="rect">
            <a:avLst/>
          </a:prstGeom>
          <a:solidFill>
            <a:srgbClr val="D0C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extBox 246">
            <a:extLst>
              <a:ext uri="{FF2B5EF4-FFF2-40B4-BE49-F238E27FC236}">
                <a16:creationId xmlns:a16="http://schemas.microsoft.com/office/drawing/2014/main" id="{6AC9AAE7-CDC8-4E41-B409-E055525001A7}"/>
              </a:ext>
            </a:extLst>
          </p:cNvPr>
          <p:cNvSpPr txBox="1"/>
          <p:nvPr/>
        </p:nvSpPr>
        <p:spPr>
          <a:xfrm>
            <a:off x="13529091" y="17606501"/>
            <a:ext cx="313602" cy="338554"/>
          </a:xfrm>
          <a:prstGeom prst="rect">
            <a:avLst/>
          </a:prstGeom>
          <a:noFill/>
        </p:spPr>
        <p:txBody>
          <a:bodyPr wrap="square" rtlCol="0">
            <a:spAutoFit/>
          </a:bodyPr>
          <a:lstStyle/>
          <a:p>
            <a:r>
              <a:rPr lang="en-US" sz="1600" dirty="0">
                <a:solidFill>
                  <a:schemeClr val="tx1">
                    <a:lumMod val="75000"/>
                    <a:lumOff val="25000"/>
                  </a:schemeClr>
                </a:solidFill>
                <a:latin typeface="Century Gothic" panose="020B0502020202020204" pitchFamily="34" charset="0"/>
              </a:rPr>
              <a:t>0</a:t>
            </a:r>
          </a:p>
        </p:txBody>
      </p:sp>
      <p:sp>
        <p:nvSpPr>
          <p:cNvPr id="248" name="Rectangle 247">
            <a:extLst>
              <a:ext uri="{FF2B5EF4-FFF2-40B4-BE49-F238E27FC236}">
                <a16:creationId xmlns:a16="http://schemas.microsoft.com/office/drawing/2014/main" id="{3586B02B-8AAC-4028-B4CC-BCCA516365D8}"/>
              </a:ext>
            </a:extLst>
          </p:cNvPr>
          <p:cNvSpPr/>
          <p:nvPr/>
        </p:nvSpPr>
        <p:spPr>
          <a:xfrm>
            <a:off x="16664566" y="17711530"/>
            <a:ext cx="2165539" cy="211576"/>
          </a:xfrm>
          <a:prstGeom prst="rect">
            <a:avLst/>
          </a:prstGeom>
          <a:solidFill>
            <a:srgbClr val="D0C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a:extLst>
              <a:ext uri="{FF2B5EF4-FFF2-40B4-BE49-F238E27FC236}">
                <a16:creationId xmlns:a16="http://schemas.microsoft.com/office/drawing/2014/main" id="{64C54A24-FD05-433E-B646-019CE787534C}"/>
              </a:ext>
            </a:extLst>
          </p:cNvPr>
          <p:cNvSpPr/>
          <p:nvPr/>
        </p:nvSpPr>
        <p:spPr>
          <a:xfrm>
            <a:off x="16558162" y="17565261"/>
            <a:ext cx="197513" cy="352290"/>
          </a:xfrm>
          <a:prstGeom prst="rect">
            <a:avLst/>
          </a:prstGeom>
          <a:solidFill>
            <a:srgbClr val="D0C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a:extLst>
              <a:ext uri="{FF2B5EF4-FFF2-40B4-BE49-F238E27FC236}">
                <a16:creationId xmlns:a16="http://schemas.microsoft.com/office/drawing/2014/main" id="{0A303CC5-09CD-44B5-939C-9D6E41CDBCEE}"/>
              </a:ext>
            </a:extLst>
          </p:cNvPr>
          <p:cNvSpPr/>
          <p:nvPr/>
        </p:nvSpPr>
        <p:spPr>
          <a:xfrm>
            <a:off x="21080152" y="17723700"/>
            <a:ext cx="2223773" cy="211569"/>
          </a:xfrm>
          <a:prstGeom prst="rect">
            <a:avLst/>
          </a:prstGeom>
          <a:solidFill>
            <a:srgbClr val="D0C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a:extLst>
              <a:ext uri="{FF2B5EF4-FFF2-40B4-BE49-F238E27FC236}">
                <a16:creationId xmlns:a16="http://schemas.microsoft.com/office/drawing/2014/main" id="{5EDDD0F7-120F-4189-87DC-5282AE4D4013}"/>
              </a:ext>
            </a:extLst>
          </p:cNvPr>
          <p:cNvSpPr/>
          <p:nvPr/>
        </p:nvSpPr>
        <p:spPr>
          <a:xfrm>
            <a:off x="20452857" y="17602610"/>
            <a:ext cx="233321" cy="327251"/>
          </a:xfrm>
          <a:prstGeom prst="rect">
            <a:avLst/>
          </a:prstGeom>
          <a:solidFill>
            <a:srgbClr val="D0C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a:extLst>
              <a:ext uri="{FF2B5EF4-FFF2-40B4-BE49-F238E27FC236}">
                <a16:creationId xmlns:a16="http://schemas.microsoft.com/office/drawing/2014/main" id="{CA4BF65B-D56F-46F3-9AD0-0D6BF0054CA5}"/>
              </a:ext>
            </a:extLst>
          </p:cNvPr>
          <p:cNvSpPr/>
          <p:nvPr/>
        </p:nvSpPr>
        <p:spPr>
          <a:xfrm>
            <a:off x="13121113" y="18077802"/>
            <a:ext cx="5086350" cy="58340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04" name="Chart 303">
            <a:extLst>
              <a:ext uri="{FF2B5EF4-FFF2-40B4-BE49-F238E27FC236}">
                <a16:creationId xmlns:a16="http://schemas.microsoft.com/office/drawing/2014/main" id="{3687D6E1-8A81-4636-B6A6-2A9C8E604BFE}"/>
              </a:ext>
            </a:extLst>
          </p:cNvPr>
          <p:cNvGraphicFramePr>
            <a:graphicFrameLocks/>
          </p:cNvGraphicFramePr>
          <p:nvPr>
            <p:extLst>
              <p:ext uri="{D42A27DB-BD31-4B8C-83A1-F6EECF244321}">
                <p14:modId xmlns:p14="http://schemas.microsoft.com/office/powerpoint/2010/main" val="3599251994"/>
              </p:ext>
            </p:extLst>
          </p:nvPr>
        </p:nvGraphicFramePr>
        <p:xfrm>
          <a:off x="18435700" y="17952370"/>
          <a:ext cx="6492770" cy="4457700"/>
        </p:xfrm>
        <a:graphic>
          <a:graphicData uri="http://schemas.openxmlformats.org/drawingml/2006/chart">
            <c:chart xmlns:c="http://schemas.openxmlformats.org/drawingml/2006/chart" xmlns:r="http://schemas.openxmlformats.org/officeDocument/2006/relationships" r:id="rId29"/>
          </a:graphicData>
        </a:graphic>
      </p:graphicFrame>
      <p:graphicFrame>
        <p:nvGraphicFramePr>
          <p:cNvPr id="305" name="Chart 304">
            <a:extLst>
              <a:ext uri="{FF2B5EF4-FFF2-40B4-BE49-F238E27FC236}">
                <a16:creationId xmlns:a16="http://schemas.microsoft.com/office/drawing/2014/main" id="{C15B138C-1BF4-44C2-ACDB-A89FD764C2FC}"/>
              </a:ext>
            </a:extLst>
          </p:cNvPr>
          <p:cNvGraphicFramePr>
            <a:graphicFrameLocks/>
          </p:cNvGraphicFramePr>
          <p:nvPr>
            <p:extLst>
              <p:ext uri="{D42A27DB-BD31-4B8C-83A1-F6EECF244321}">
                <p14:modId xmlns:p14="http://schemas.microsoft.com/office/powerpoint/2010/main" val="3613560551"/>
              </p:ext>
            </p:extLst>
          </p:nvPr>
        </p:nvGraphicFramePr>
        <p:xfrm>
          <a:off x="11717918" y="17951617"/>
          <a:ext cx="6590929" cy="4457700"/>
        </p:xfrm>
        <a:graphic>
          <a:graphicData uri="http://schemas.openxmlformats.org/drawingml/2006/chart">
            <c:chart xmlns:c="http://schemas.openxmlformats.org/drawingml/2006/chart" xmlns:r="http://schemas.openxmlformats.org/officeDocument/2006/relationships" r:id="rId30"/>
          </a:graphicData>
        </a:graphic>
      </p:graphicFrame>
      <p:graphicFrame>
        <p:nvGraphicFramePr>
          <p:cNvPr id="307" name="Chart 306">
            <a:extLst>
              <a:ext uri="{FF2B5EF4-FFF2-40B4-BE49-F238E27FC236}">
                <a16:creationId xmlns:a16="http://schemas.microsoft.com/office/drawing/2014/main" id="{E2BEB53C-B063-43F8-A36A-8D724BC31D0C}"/>
              </a:ext>
            </a:extLst>
          </p:cNvPr>
          <p:cNvGraphicFramePr>
            <a:graphicFrameLocks/>
          </p:cNvGraphicFramePr>
          <p:nvPr>
            <p:extLst>
              <p:ext uri="{D42A27DB-BD31-4B8C-83A1-F6EECF244321}">
                <p14:modId xmlns:p14="http://schemas.microsoft.com/office/powerpoint/2010/main" val="3830870925"/>
              </p:ext>
            </p:extLst>
          </p:nvPr>
        </p:nvGraphicFramePr>
        <p:xfrm>
          <a:off x="11755408" y="22510134"/>
          <a:ext cx="6756662" cy="4376678"/>
        </p:xfrm>
        <a:graphic>
          <a:graphicData uri="http://schemas.openxmlformats.org/drawingml/2006/chart">
            <c:chart xmlns:c="http://schemas.openxmlformats.org/drawingml/2006/chart" xmlns:r="http://schemas.openxmlformats.org/officeDocument/2006/relationships" r:id="rId31"/>
          </a:graphicData>
        </a:graphic>
      </p:graphicFrame>
      <p:graphicFrame>
        <p:nvGraphicFramePr>
          <p:cNvPr id="309" name="Chart 308">
            <a:extLst>
              <a:ext uri="{FF2B5EF4-FFF2-40B4-BE49-F238E27FC236}">
                <a16:creationId xmlns:a16="http://schemas.microsoft.com/office/drawing/2014/main" id="{F3EA3753-D58C-4CD9-90B6-AD2AB1E81568}"/>
              </a:ext>
            </a:extLst>
          </p:cNvPr>
          <p:cNvGraphicFramePr>
            <a:graphicFrameLocks/>
          </p:cNvGraphicFramePr>
          <p:nvPr>
            <p:extLst>
              <p:ext uri="{D42A27DB-BD31-4B8C-83A1-F6EECF244321}">
                <p14:modId xmlns:p14="http://schemas.microsoft.com/office/powerpoint/2010/main" val="762974660"/>
              </p:ext>
            </p:extLst>
          </p:nvPr>
        </p:nvGraphicFramePr>
        <p:xfrm>
          <a:off x="18514675" y="22513030"/>
          <a:ext cx="6413795" cy="5624823"/>
        </p:xfrm>
        <a:graphic>
          <a:graphicData uri="http://schemas.openxmlformats.org/drawingml/2006/chart">
            <c:chart xmlns:c="http://schemas.openxmlformats.org/drawingml/2006/chart" xmlns:r="http://schemas.openxmlformats.org/officeDocument/2006/relationships" r:id="rId32"/>
          </a:graphicData>
        </a:graphic>
      </p:graphicFrame>
      <p:sp>
        <p:nvSpPr>
          <p:cNvPr id="163" name="Text Placeholder 16">
            <a:extLst>
              <a:ext uri="{FF2B5EF4-FFF2-40B4-BE49-F238E27FC236}">
                <a16:creationId xmlns:a16="http://schemas.microsoft.com/office/drawing/2014/main" id="{FC11071A-6F6E-4128-A268-4501B8F1FE2E}"/>
              </a:ext>
            </a:extLst>
          </p:cNvPr>
          <p:cNvSpPr txBox="1">
            <a:spLocks/>
          </p:cNvSpPr>
          <p:nvPr/>
        </p:nvSpPr>
        <p:spPr>
          <a:xfrm>
            <a:off x="9569320" y="28496911"/>
            <a:ext cx="2017109" cy="207097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42ACCE"/>
              </a:buClr>
            </a:pPr>
            <a:r>
              <a:rPr lang="en-US" sz="2000" b="1" dirty="0">
                <a:solidFill>
                  <a:schemeClr val="tx1">
                    <a:lumMod val="75000"/>
                    <a:lumOff val="25000"/>
                  </a:schemeClr>
                </a:solidFill>
                <a:latin typeface="Garamond" panose="02020404030301010803" pitchFamily="18" charset="0"/>
              </a:rPr>
              <a:t>Temporal Resolution: </a:t>
            </a:r>
            <a:r>
              <a:rPr lang="en-US" sz="2000" dirty="0">
                <a:solidFill>
                  <a:schemeClr val="tx1">
                    <a:lumMod val="75000"/>
                    <a:lumOff val="25000"/>
                  </a:schemeClr>
                </a:solidFill>
                <a:latin typeface="Garamond" panose="02020404030301010803" pitchFamily="18" charset="0"/>
              </a:rPr>
              <a:t>16 days</a:t>
            </a:r>
          </a:p>
          <a:p>
            <a:pPr>
              <a:lnSpc>
                <a:spcPct val="100000"/>
              </a:lnSpc>
              <a:spcBef>
                <a:spcPts val="0"/>
              </a:spcBef>
              <a:spcAft>
                <a:spcPts val="600"/>
              </a:spcAft>
              <a:buClr>
                <a:srgbClr val="42ACCE"/>
              </a:buClr>
            </a:pPr>
            <a:r>
              <a:rPr lang="en-US" sz="2000" b="1" dirty="0">
                <a:solidFill>
                  <a:schemeClr val="tx1">
                    <a:lumMod val="75000"/>
                    <a:lumOff val="25000"/>
                  </a:schemeClr>
                </a:solidFill>
                <a:latin typeface="Garamond" panose="02020404030301010803" pitchFamily="18" charset="0"/>
              </a:rPr>
              <a:t>Spatial Resolution: </a:t>
            </a:r>
            <a:r>
              <a:rPr lang="en-US" sz="2000" dirty="0">
                <a:solidFill>
                  <a:schemeClr val="tx1">
                    <a:lumMod val="75000"/>
                    <a:lumOff val="25000"/>
                  </a:schemeClr>
                </a:solidFill>
                <a:latin typeface="Garamond" panose="02020404030301010803" pitchFamily="18" charset="0"/>
              </a:rPr>
              <a:t>1</a:t>
            </a:r>
            <a:r>
              <a:rPr lang="en-US" sz="2000" b="1" dirty="0">
                <a:solidFill>
                  <a:schemeClr val="tx1">
                    <a:lumMod val="75000"/>
                    <a:lumOff val="25000"/>
                  </a:schemeClr>
                </a:solidFill>
                <a:latin typeface="Garamond" panose="02020404030301010803" pitchFamily="18" charset="0"/>
              </a:rPr>
              <a:t> </a:t>
            </a:r>
            <a:r>
              <a:rPr lang="en-US" sz="2000" dirty="0">
                <a:solidFill>
                  <a:schemeClr val="tx1">
                    <a:lumMod val="75000"/>
                    <a:lumOff val="25000"/>
                  </a:schemeClr>
                </a:solidFill>
                <a:latin typeface="Garamond" panose="02020404030301010803" pitchFamily="18" charset="0"/>
              </a:rPr>
              <a:t>km</a:t>
            </a:r>
            <a:endParaRPr lang="en-US" sz="2000" b="1" dirty="0">
              <a:solidFill>
                <a:schemeClr val="tx1">
                  <a:lumMod val="75000"/>
                  <a:lumOff val="25000"/>
                </a:schemeClr>
              </a:solidFill>
              <a:latin typeface="Garamond" panose="02020404030301010803" pitchFamily="18" charset="0"/>
            </a:endParaRPr>
          </a:p>
        </p:txBody>
      </p:sp>
      <p:sp>
        <p:nvSpPr>
          <p:cNvPr id="180" name="Text Placeholder 16">
            <a:extLst>
              <a:ext uri="{FF2B5EF4-FFF2-40B4-BE49-F238E27FC236}">
                <a16:creationId xmlns:a16="http://schemas.microsoft.com/office/drawing/2014/main" id="{FEC3F7CB-CF4F-40BC-BFE2-B78C60C824F4}"/>
              </a:ext>
            </a:extLst>
          </p:cNvPr>
          <p:cNvSpPr txBox="1">
            <a:spLocks/>
          </p:cNvSpPr>
          <p:nvPr/>
        </p:nvSpPr>
        <p:spPr>
          <a:xfrm>
            <a:off x="4049800" y="28496911"/>
            <a:ext cx="2017109" cy="207097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42ACCE"/>
              </a:buClr>
            </a:pPr>
            <a:r>
              <a:rPr lang="en-US" sz="2000" b="1" dirty="0">
                <a:solidFill>
                  <a:schemeClr val="tx1">
                    <a:lumMod val="75000"/>
                    <a:lumOff val="25000"/>
                  </a:schemeClr>
                </a:solidFill>
                <a:latin typeface="Garamond" panose="02020404030301010803" pitchFamily="18" charset="0"/>
              </a:rPr>
              <a:t>Temporal Resolution: </a:t>
            </a:r>
            <a:r>
              <a:rPr lang="en-US" sz="2000" dirty="0">
                <a:solidFill>
                  <a:schemeClr val="tx1">
                    <a:lumMod val="75000"/>
                    <a:lumOff val="25000"/>
                  </a:schemeClr>
                </a:solidFill>
                <a:latin typeface="Garamond" panose="02020404030301010803" pitchFamily="18" charset="0"/>
              </a:rPr>
              <a:t> Monthly</a:t>
            </a:r>
          </a:p>
          <a:p>
            <a:pPr>
              <a:lnSpc>
                <a:spcPct val="100000"/>
              </a:lnSpc>
              <a:spcBef>
                <a:spcPts val="0"/>
              </a:spcBef>
              <a:spcAft>
                <a:spcPts val="600"/>
              </a:spcAft>
              <a:buClr>
                <a:srgbClr val="42ACCE"/>
              </a:buClr>
            </a:pPr>
            <a:r>
              <a:rPr lang="en-US" sz="2000" b="1" dirty="0">
                <a:solidFill>
                  <a:schemeClr val="tx1">
                    <a:lumMod val="75000"/>
                    <a:lumOff val="25000"/>
                  </a:schemeClr>
                </a:solidFill>
                <a:latin typeface="Garamond" panose="02020404030301010803" pitchFamily="18" charset="0"/>
              </a:rPr>
              <a:t>Spatial Resolution: </a:t>
            </a:r>
            <a:r>
              <a:rPr lang="en-US" sz="2000" dirty="0">
                <a:solidFill>
                  <a:schemeClr val="tx1">
                    <a:lumMod val="75000"/>
                    <a:lumOff val="25000"/>
                  </a:schemeClr>
                </a:solidFill>
                <a:latin typeface="Garamond" panose="02020404030301010803" pitchFamily="18" charset="0"/>
              </a:rPr>
              <a:t>1 km</a:t>
            </a:r>
            <a:endParaRPr lang="en-US" sz="2000" b="1" dirty="0">
              <a:solidFill>
                <a:schemeClr val="tx1">
                  <a:lumMod val="75000"/>
                  <a:lumOff val="25000"/>
                </a:schemeClr>
              </a:solidFill>
              <a:latin typeface="Garamond" panose="02020404030301010803" pitchFamily="18" charset="0"/>
            </a:endParaRPr>
          </a:p>
        </p:txBody>
      </p:sp>
      <p:pic>
        <p:nvPicPr>
          <p:cNvPr id="160" name="Picture 4">
            <a:extLst>
              <a:ext uri="{FF2B5EF4-FFF2-40B4-BE49-F238E27FC236}">
                <a16:creationId xmlns:a16="http://schemas.microsoft.com/office/drawing/2014/main" id="{A1885789-2AE7-449D-9749-3974176CF6C7}"/>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724707" y="14754158"/>
            <a:ext cx="273057" cy="1461235"/>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6">
            <a:extLst>
              <a:ext uri="{FF2B5EF4-FFF2-40B4-BE49-F238E27FC236}">
                <a16:creationId xmlns:a16="http://schemas.microsoft.com/office/drawing/2014/main" id="{B41F9E07-3CA8-4C4C-8B3F-327CF30B703C}"/>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6690001" y="14750055"/>
            <a:ext cx="272218" cy="1467878"/>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6">
            <a:extLst>
              <a:ext uri="{FF2B5EF4-FFF2-40B4-BE49-F238E27FC236}">
                <a16:creationId xmlns:a16="http://schemas.microsoft.com/office/drawing/2014/main" id="{B0F545F5-28A0-4E4B-B471-CAC9602D2BD1}"/>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0525457" y="14750055"/>
            <a:ext cx="266580" cy="1464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5102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3726</TotalTime>
  <Words>828</Words>
  <Application>Microsoft Office PowerPoint</Application>
  <PresentationFormat>Custom</PresentationFormat>
  <Paragraphs>130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Garamond</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Clayton, Amanda L. (LARC-E3)[SSAI DEVELOP]</cp:lastModifiedBy>
  <cp:revision>171</cp:revision>
  <dcterms:created xsi:type="dcterms:W3CDTF">2019-11-06T20:00:51Z</dcterms:created>
  <dcterms:modified xsi:type="dcterms:W3CDTF">2020-04-09T22:55:26Z</dcterms:modified>
</cp:coreProperties>
</file>