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drawings/drawing2.xml" ContentType="application/vnd.openxmlformats-officedocument.drawingml.chartshapes+xml"/>
  <Override PartName="/ppt/notesSlides/notesSlide19.xml" ContentType="application/vnd.openxmlformats-officedocument.presentationml.notesSlide+xml"/>
  <Override PartName="/ppt/charts/chart3.xml" ContentType="application/vnd.openxmlformats-officedocument.drawingml.chart+xml"/>
  <Override PartName="/ppt/drawings/drawing3.xml" ContentType="application/vnd.openxmlformats-officedocument.drawingml.chartshape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5"/>
  </p:notesMasterIdLst>
  <p:sldIdLst>
    <p:sldId id="275" r:id="rId2"/>
    <p:sldId id="278" r:id="rId3"/>
    <p:sldId id="298" r:id="rId4"/>
    <p:sldId id="279" r:id="rId5"/>
    <p:sldId id="288" r:id="rId6"/>
    <p:sldId id="289" r:id="rId7"/>
    <p:sldId id="280" r:id="rId8"/>
    <p:sldId id="281" r:id="rId9"/>
    <p:sldId id="283" r:id="rId10"/>
    <p:sldId id="291" r:id="rId11"/>
    <p:sldId id="302" r:id="rId12"/>
    <p:sldId id="290" r:id="rId13"/>
    <p:sldId id="301" r:id="rId14"/>
    <p:sldId id="292" r:id="rId15"/>
    <p:sldId id="306" r:id="rId16"/>
    <p:sldId id="299" r:id="rId17"/>
    <p:sldId id="307" r:id="rId18"/>
    <p:sldId id="293" r:id="rId19"/>
    <p:sldId id="294" r:id="rId20"/>
    <p:sldId id="297" r:id="rId21"/>
    <p:sldId id="296" r:id="rId22"/>
    <p:sldId id="295" r:id="rId23"/>
    <p:sldId id="285"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userDrawn="1">
          <p15:clr>
            <a:srgbClr val="A4A3A4"/>
          </p15:clr>
        </p15:guide>
        <p15:guide id="2" pos="494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SA" initials="N" lastIdx="12" clrIdx="0">
    <p:extLst>
      <p:ext uri="{19B8F6BF-5375-455C-9EA6-DF929625EA0E}">
        <p15:presenceInfo xmlns:p15="http://schemas.microsoft.com/office/powerpoint/2012/main" userId="NASA" providerId="None"/>
      </p:ext>
    </p:extLst>
  </p:cmAuthor>
  <p:cmAuthor id="2" name="Aubrey Hilte" initials="AH" lastIdx="10" clrIdx="1">
    <p:extLst>
      <p:ext uri="{19B8F6BF-5375-455C-9EA6-DF929625EA0E}">
        <p15:presenceInfo xmlns:p15="http://schemas.microsoft.com/office/powerpoint/2012/main" userId="54c1f3403e73a79c" providerId="Windows Live"/>
      </p:ext>
    </p:extLst>
  </p:cmAuthor>
  <p:cmAuthor id="3" name="Miller, Tiffani N. (LARC-E3)[SSAI DEVELOP]" initials="MTN(D" lastIdx="1" clrIdx="2">
    <p:extLst>
      <p:ext uri="{19B8F6BF-5375-455C-9EA6-DF929625EA0E}">
        <p15:presenceInfo xmlns:p15="http://schemas.microsoft.com/office/powerpoint/2012/main" userId="S-1-5-21-330711430-3775241029-4075259233-555608" providerId="AD"/>
      </p:ext>
    </p:extLst>
  </p:cmAuthor>
  <p:cmAuthor id="4" name="DEVELOP_USER" initials="D" lastIdx="4" clrIdx="3"/>
  <p:cmAuthor id="5" name="Owner" initials="O" lastIdx="18"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A6F0"/>
    <a:srgbClr val="73A9DB"/>
    <a:srgbClr val="060606"/>
    <a:srgbClr val="A351E1"/>
    <a:srgbClr val="FFFF73"/>
    <a:srgbClr val="66CCFF"/>
    <a:srgbClr val="225686"/>
    <a:srgbClr val="2F8AB4"/>
    <a:srgbClr val="C15442"/>
    <a:srgbClr val="52B37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883" autoAdjust="0"/>
    <p:restoredTop sz="74464" autoAdjust="0"/>
  </p:normalViewPr>
  <p:slideViewPr>
    <p:cSldViewPr snapToGrid="0">
      <p:cViewPr varScale="1">
        <p:scale>
          <a:sx n="83" d="100"/>
          <a:sy n="83" d="100"/>
        </p:scale>
        <p:origin x="1368" y="84"/>
      </p:cViewPr>
      <p:guideLst>
        <p:guide orient="horz"/>
        <p:guide pos="4944"/>
      </p:guideLst>
    </p:cSldViewPr>
  </p:slideViewPr>
  <p:outlineViewPr>
    <p:cViewPr>
      <p:scale>
        <a:sx n="33" d="100"/>
        <a:sy n="33" d="100"/>
      </p:scale>
      <p:origin x="0" y="558"/>
    </p:cViewPr>
  </p:outlineViewPr>
  <p:notesTextViewPr>
    <p:cViewPr>
      <p:scale>
        <a:sx n="100" d="100"/>
        <a:sy n="100" d="100"/>
      </p:scale>
      <p:origin x="0" y="0"/>
    </p:cViewPr>
  </p:notesTextViewPr>
  <p:notesViewPr>
    <p:cSldViewPr snapToGrid="0">
      <p:cViewPr varScale="1">
        <p:scale>
          <a:sx n="74" d="100"/>
          <a:sy n="74" d="100"/>
        </p:scale>
        <p:origin x="768" y="91"/>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NASA2\SoutheasternAZWaterII\Spring_2017\Snow%20Graph\Snow%20graph.xlsx"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NASA2\SoutheasternAZWaterII\Spring_2017\Snow%20Graph\Snow%20graph.xlsx" TargetMode="Externa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file:///\\NASA2\SoutheasternAZWaterII\Spring_2017\Snow%20Graph\Snow%20graph.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0"/>
    <c:plotArea>
      <c:layout>
        <c:manualLayout>
          <c:layoutTarget val="inner"/>
          <c:xMode val="edge"/>
          <c:yMode val="edge"/>
          <c:x val="0.18341736614324516"/>
          <c:y val="3.0888610559015556E-2"/>
          <c:w val="0.74088591894954359"/>
          <c:h val="0.80209158224456711"/>
        </c:manualLayout>
      </c:layout>
      <c:barChart>
        <c:barDir val="col"/>
        <c:grouping val="clustered"/>
        <c:varyColors val="0"/>
        <c:ser>
          <c:idx val="0"/>
          <c:order val="0"/>
          <c:invertIfNegative val="0"/>
          <c:cat>
            <c:strRef>
              <c:f>Sheet3!$E$3:$E$9</c:f>
              <c:strCache>
                <c:ptCount val="7"/>
                <c:pt idx="0">
                  <c:v>Oct</c:v>
                </c:pt>
                <c:pt idx="1">
                  <c:v>Nov</c:v>
                </c:pt>
                <c:pt idx="2">
                  <c:v>Dec</c:v>
                </c:pt>
                <c:pt idx="3">
                  <c:v>Jan</c:v>
                </c:pt>
                <c:pt idx="4">
                  <c:v>Feb</c:v>
                </c:pt>
                <c:pt idx="5">
                  <c:v>Mar</c:v>
                </c:pt>
                <c:pt idx="6">
                  <c:v>Apr</c:v>
                </c:pt>
              </c:strCache>
            </c:strRef>
          </c:cat>
          <c:val>
            <c:numRef>
              <c:f>Sheet3!$F$3:$F$9</c:f>
              <c:numCache>
                <c:formatCode>General</c:formatCode>
                <c:ptCount val="7"/>
              </c:numCache>
            </c:numRef>
          </c:val>
          <c:extLst xmlns:c16r2="http://schemas.microsoft.com/office/drawing/2015/06/chart">
            <c:ext xmlns:c16="http://schemas.microsoft.com/office/drawing/2014/chart" uri="{C3380CC4-5D6E-409C-BE32-E72D297353CC}">
              <c16:uniqueId val="{00000000-D382-4814-A138-573B87DCC307}"/>
            </c:ext>
          </c:extLst>
        </c:ser>
        <c:dLbls>
          <c:showLegendKey val="0"/>
          <c:showVal val="0"/>
          <c:showCatName val="0"/>
          <c:showSerName val="0"/>
          <c:showPercent val="0"/>
          <c:showBubbleSize val="0"/>
        </c:dLbls>
        <c:gapWidth val="150"/>
        <c:axId val="207913440"/>
        <c:axId val="153514688"/>
      </c:barChart>
      <c:lineChart>
        <c:grouping val="standard"/>
        <c:varyColors val="0"/>
        <c:ser>
          <c:idx val="1"/>
          <c:order val="1"/>
          <c:spPr>
            <a:ln w="38100">
              <a:solidFill>
                <a:schemeClr val="accent5"/>
              </a:solidFill>
            </a:ln>
          </c:spPr>
          <c:marker>
            <c:symbol val="none"/>
          </c:marker>
          <c:cat>
            <c:strRef>
              <c:f>Sheet3!$E$3:$E$9</c:f>
              <c:strCache>
                <c:ptCount val="7"/>
                <c:pt idx="0">
                  <c:v>Oct</c:v>
                </c:pt>
                <c:pt idx="1">
                  <c:v>Nov</c:v>
                </c:pt>
                <c:pt idx="2">
                  <c:v>Dec</c:v>
                </c:pt>
                <c:pt idx="3">
                  <c:v>Jan</c:v>
                </c:pt>
                <c:pt idx="4">
                  <c:v>Feb</c:v>
                </c:pt>
                <c:pt idx="5">
                  <c:v>Mar</c:v>
                </c:pt>
                <c:pt idx="6">
                  <c:v>Apr</c:v>
                </c:pt>
              </c:strCache>
            </c:strRef>
          </c:cat>
          <c:val>
            <c:numRef>
              <c:f>Sheet3!$G$3:$G$9</c:f>
              <c:numCache>
                <c:formatCode>General</c:formatCode>
                <c:ptCount val="7"/>
                <c:pt idx="0">
                  <c:v>13.771935483870958</c:v>
                </c:pt>
                <c:pt idx="1">
                  <c:v>8.4533333333333367</c:v>
                </c:pt>
                <c:pt idx="2">
                  <c:v>7.8012903225806509</c:v>
                </c:pt>
                <c:pt idx="3">
                  <c:v>21.232580645161256</c:v>
                </c:pt>
                <c:pt idx="4">
                  <c:v>4.2686206896551724</c:v>
                </c:pt>
                <c:pt idx="5">
                  <c:v>1.4603225806451614</c:v>
                </c:pt>
                <c:pt idx="6">
                  <c:v>0.86862068965517347</c:v>
                </c:pt>
              </c:numCache>
            </c:numRef>
          </c:val>
          <c:smooth val="0"/>
          <c:extLst xmlns:c16r2="http://schemas.microsoft.com/office/drawing/2015/06/chart">
            <c:ext xmlns:c16="http://schemas.microsoft.com/office/drawing/2014/chart" uri="{C3380CC4-5D6E-409C-BE32-E72D297353CC}">
              <c16:uniqueId val="{00000001-D382-4814-A138-573B87DCC307}"/>
            </c:ext>
          </c:extLst>
        </c:ser>
        <c:dLbls>
          <c:showLegendKey val="0"/>
          <c:showVal val="0"/>
          <c:showCatName val="0"/>
          <c:showSerName val="0"/>
          <c:showPercent val="0"/>
          <c:showBubbleSize val="0"/>
        </c:dLbls>
        <c:marker val="1"/>
        <c:smooth val="0"/>
        <c:axId val="207913440"/>
        <c:axId val="153514688"/>
      </c:lineChart>
      <c:catAx>
        <c:axId val="207913440"/>
        <c:scaling>
          <c:orientation val="minMax"/>
        </c:scaling>
        <c:delete val="0"/>
        <c:axPos val="b"/>
        <c:numFmt formatCode="General" sourceLinked="0"/>
        <c:majorTickMark val="out"/>
        <c:minorTickMark val="none"/>
        <c:tickLblPos val="nextTo"/>
        <c:txPr>
          <a:bodyPr/>
          <a:lstStyle/>
          <a:p>
            <a:pPr>
              <a:defRPr>
                <a:solidFill>
                  <a:schemeClr val="bg2">
                    <a:lumMod val="25000"/>
                  </a:schemeClr>
                </a:solidFill>
              </a:defRPr>
            </a:pPr>
            <a:endParaRPr lang="en-US"/>
          </a:p>
        </c:txPr>
        <c:crossAx val="153514688"/>
        <c:crossesAt val="0"/>
        <c:auto val="1"/>
        <c:lblAlgn val="ctr"/>
        <c:lblOffset val="100"/>
        <c:noMultiLvlLbl val="0"/>
      </c:catAx>
      <c:valAx>
        <c:axId val="153514688"/>
        <c:scaling>
          <c:orientation val="minMax"/>
          <c:max val="25"/>
        </c:scaling>
        <c:delete val="0"/>
        <c:axPos val="l"/>
        <c:majorGridlines/>
        <c:title>
          <c:tx>
            <c:rich>
              <a:bodyPr rot="-5400000" vert="horz"/>
              <a:lstStyle/>
              <a:p>
                <a:pPr>
                  <a:defRPr>
                    <a:solidFill>
                      <a:schemeClr val="bg2">
                        <a:lumMod val="25000"/>
                      </a:schemeClr>
                    </a:solidFill>
                  </a:defRPr>
                </a:pPr>
                <a:r>
                  <a:rPr lang="en-US">
                    <a:solidFill>
                      <a:schemeClr val="bg2">
                        <a:lumMod val="25000"/>
                      </a:schemeClr>
                    </a:solidFill>
                  </a:rPr>
                  <a:t>Average monthly stream discharge (Ft3/sec)</a:t>
                </a:r>
              </a:p>
            </c:rich>
          </c:tx>
          <c:layout/>
          <c:overlay val="0"/>
        </c:title>
        <c:numFmt formatCode="0" sourceLinked="0"/>
        <c:majorTickMark val="out"/>
        <c:minorTickMark val="none"/>
        <c:tickLblPos val="nextTo"/>
        <c:txPr>
          <a:bodyPr/>
          <a:lstStyle/>
          <a:p>
            <a:pPr>
              <a:defRPr>
                <a:solidFill>
                  <a:schemeClr val="bg2">
                    <a:lumMod val="25000"/>
                  </a:schemeClr>
                </a:solidFill>
              </a:defRPr>
            </a:pPr>
            <a:endParaRPr lang="en-US"/>
          </a:p>
        </c:txPr>
        <c:crossAx val="207913440"/>
        <c:crosses val="autoZero"/>
        <c:crossBetween val="between"/>
      </c:valAx>
    </c:plotArea>
    <c:plotVisOnly val="1"/>
    <c:dispBlanksAs val="gap"/>
    <c:showDLblsOverMax val="0"/>
  </c:chart>
  <c:txPr>
    <a:bodyPr/>
    <a:lstStyle/>
    <a:p>
      <a:pPr>
        <a:defRPr sz="1800"/>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12457967241566344"/>
          <c:y val="5.1495030892871524E-2"/>
          <c:w val="0.83922836243539756"/>
          <c:h val="0.60829856058582665"/>
        </c:manualLayout>
      </c:layout>
      <c:lineChart>
        <c:grouping val="stacked"/>
        <c:varyColors val="0"/>
        <c:ser>
          <c:idx val="0"/>
          <c:order val="0"/>
          <c:tx>
            <c:strRef>
              <c:f>Sheet2!$E$24</c:f>
              <c:strCache>
                <c:ptCount val="1"/>
                <c:pt idx="0">
                  <c:v>Snow (%)</c:v>
                </c:pt>
              </c:strCache>
            </c:strRef>
          </c:tx>
          <c:spPr>
            <a:ln w="38100">
              <a:solidFill>
                <a:schemeClr val="accent5"/>
              </a:solidFill>
            </a:ln>
          </c:spPr>
          <c:marker>
            <c:symbol val="none"/>
          </c:marker>
          <c:cat>
            <c:numRef>
              <c:f>Sheet2!$D$25:$D$34</c:f>
              <c:numCache>
                <c:formatCode>[$-409]d\-mmm\-yy;@</c:formatCode>
                <c:ptCount val="10"/>
                <c:pt idx="0">
                  <c:v>42300</c:v>
                </c:pt>
                <c:pt idx="1">
                  <c:v>42316</c:v>
                </c:pt>
                <c:pt idx="2">
                  <c:v>42348</c:v>
                </c:pt>
                <c:pt idx="3">
                  <c:v>42364</c:v>
                </c:pt>
                <c:pt idx="4">
                  <c:v>42380</c:v>
                </c:pt>
                <c:pt idx="5">
                  <c:v>42396</c:v>
                </c:pt>
                <c:pt idx="6">
                  <c:v>42412</c:v>
                </c:pt>
                <c:pt idx="7">
                  <c:v>42428</c:v>
                </c:pt>
                <c:pt idx="8">
                  <c:v>42444</c:v>
                </c:pt>
                <c:pt idx="9">
                  <c:v>42460</c:v>
                </c:pt>
              </c:numCache>
            </c:numRef>
          </c:cat>
          <c:val>
            <c:numRef>
              <c:f>Sheet2!$E$25:$E$34</c:f>
              <c:numCache>
                <c:formatCode>0.00</c:formatCode>
                <c:ptCount val="10"/>
                <c:pt idx="0">
                  <c:v>0</c:v>
                </c:pt>
                <c:pt idx="1">
                  <c:v>0</c:v>
                </c:pt>
                <c:pt idx="2">
                  <c:v>0</c:v>
                </c:pt>
                <c:pt idx="3">
                  <c:v>0.80441040152217402</c:v>
                </c:pt>
                <c:pt idx="4">
                  <c:v>49.583646387276168</c:v>
                </c:pt>
                <c:pt idx="5">
                  <c:v>7.3231204566521901</c:v>
                </c:pt>
                <c:pt idx="6">
                  <c:v>1.8274869493096553</c:v>
                </c:pt>
                <c:pt idx="7">
                  <c:v>0.28979850709859978</c:v>
                </c:pt>
                <c:pt idx="8">
                  <c:v>6.7619651656339971E-2</c:v>
                </c:pt>
                <c:pt idx="9">
                  <c:v>11.10016099917061</c:v>
                </c:pt>
              </c:numCache>
            </c:numRef>
          </c:val>
          <c:smooth val="0"/>
          <c:extLst xmlns:c16r2="http://schemas.microsoft.com/office/drawing/2015/06/chart">
            <c:ext xmlns:c16="http://schemas.microsoft.com/office/drawing/2014/chart" uri="{C3380CC4-5D6E-409C-BE32-E72D297353CC}">
              <c16:uniqueId val="{00000000-7B2A-4F23-9E8E-C31E716FEAFF}"/>
            </c:ext>
          </c:extLst>
        </c:ser>
        <c:dLbls>
          <c:showLegendKey val="0"/>
          <c:showVal val="0"/>
          <c:showCatName val="0"/>
          <c:showSerName val="0"/>
          <c:showPercent val="0"/>
          <c:showBubbleSize val="0"/>
        </c:dLbls>
        <c:smooth val="0"/>
        <c:axId val="209558952"/>
        <c:axId val="208442960"/>
      </c:lineChart>
      <c:dateAx>
        <c:axId val="209558952"/>
        <c:scaling>
          <c:orientation val="minMax"/>
        </c:scaling>
        <c:delete val="0"/>
        <c:axPos val="b"/>
        <c:numFmt formatCode="[$-409]d\-mmm\-yy;@" sourceLinked="1"/>
        <c:majorTickMark val="out"/>
        <c:minorTickMark val="none"/>
        <c:tickLblPos val="nextTo"/>
        <c:txPr>
          <a:bodyPr/>
          <a:lstStyle/>
          <a:p>
            <a:pPr>
              <a:defRPr>
                <a:solidFill>
                  <a:schemeClr val="bg2">
                    <a:lumMod val="25000"/>
                  </a:schemeClr>
                </a:solidFill>
              </a:defRPr>
            </a:pPr>
            <a:endParaRPr lang="en-US"/>
          </a:p>
        </c:txPr>
        <c:crossAx val="208442960"/>
        <c:crosses val="autoZero"/>
        <c:auto val="1"/>
        <c:lblOffset val="100"/>
        <c:baseTimeUnit val="days"/>
      </c:dateAx>
      <c:valAx>
        <c:axId val="208442960"/>
        <c:scaling>
          <c:orientation val="minMax"/>
          <c:max val="55"/>
          <c:min val="0"/>
        </c:scaling>
        <c:delete val="0"/>
        <c:axPos val="l"/>
        <c:majorGridlines/>
        <c:title>
          <c:tx>
            <c:rich>
              <a:bodyPr rot="-5400000" vert="horz"/>
              <a:lstStyle/>
              <a:p>
                <a:pPr>
                  <a:defRPr>
                    <a:solidFill>
                      <a:schemeClr val="bg2">
                        <a:lumMod val="25000"/>
                      </a:schemeClr>
                    </a:solidFill>
                  </a:defRPr>
                </a:pPr>
                <a:r>
                  <a:rPr lang="en-US">
                    <a:solidFill>
                      <a:schemeClr val="bg2">
                        <a:lumMod val="25000"/>
                      </a:schemeClr>
                    </a:solidFill>
                  </a:rPr>
                  <a:t>Snow Cover (%)</a:t>
                </a:r>
              </a:p>
            </c:rich>
          </c:tx>
          <c:layout/>
          <c:overlay val="0"/>
        </c:title>
        <c:numFmt formatCode="General" sourceLinked="0"/>
        <c:majorTickMark val="out"/>
        <c:minorTickMark val="none"/>
        <c:tickLblPos val="nextTo"/>
        <c:txPr>
          <a:bodyPr/>
          <a:lstStyle/>
          <a:p>
            <a:pPr>
              <a:defRPr>
                <a:solidFill>
                  <a:schemeClr val="bg2">
                    <a:lumMod val="25000"/>
                  </a:schemeClr>
                </a:solidFill>
              </a:defRPr>
            </a:pPr>
            <a:endParaRPr lang="en-US"/>
          </a:p>
        </c:txPr>
        <c:crossAx val="209558952"/>
        <c:crosses val="autoZero"/>
        <c:crossBetween val="between"/>
        <c:majorUnit val="15"/>
        <c:minorUnit val="2"/>
      </c:valAx>
    </c:plotArea>
    <c:plotVisOnly val="1"/>
    <c:dispBlanksAs val="zero"/>
    <c:showDLblsOverMax val="0"/>
  </c:chart>
  <c:txPr>
    <a:bodyPr/>
    <a:lstStyle/>
    <a:p>
      <a:pPr>
        <a:defRPr sz="1800"/>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0"/>
    <c:plotArea>
      <c:layout>
        <c:manualLayout>
          <c:layoutTarget val="inner"/>
          <c:xMode val="edge"/>
          <c:yMode val="edge"/>
          <c:x val="9.2312552659814362E-2"/>
          <c:y val="0.19404884845708334"/>
          <c:w val="0.89379855178490653"/>
          <c:h val="0.52036678967006567"/>
        </c:manualLayout>
      </c:layout>
      <c:barChart>
        <c:barDir val="col"/>
        <c:grouping val="clustered"/>
        <c:varyColors val="0"/>
        <c:ser>
          <c:idx val="0"/>
          <c:order val="0"/>
          <c:tx>
            <c:strRef>
              <c:f>Sheet4!$B$6</c:f>
              <c:strCache>
                <c:ptCount val="1"/>
                <c:pt idx="0">
                  <c:v>MAX</c:v>
                </c:pt>
              </c:strCache>
            </c:strRef>
          </c:tx>
          <c:invertIfNegative val="0"/>
          <c:cat>
            <c:multiLvlStrRef>
              <c:f>Sheet4!$C$4:$I$5</c:f>
              <c:multiLvlStrCache>
                <c:ptCount val="7"/>
                <c:lvl>
                  <c:pt idx="0">
                    <c:v>2015</c:v>
                  </c:pt>
                  <c:pt idx="1">
                    <c:v>2015</c:v>
                  </c:pt>
                  <c:pt idx="2">
                    <c:v>2015</c:v>
                  </c:pt>
                  <c:pt idx="3">
                    <c:v>2016</c:v>
                  </c:pt>
                  <c:pt idx="4">
                    <c:v>2016</c:v>
                  </c:pt>
                  <c:pt idx="5">
                    <c:v>2016</c:v>
                  </c:pt>
                  <c:pt idx="6">
                    <c:v>2016</c:v>
                  </c:pt>
                </c:lvl>
                <c:lvl>
                  <c:pt idx="0">
                    <c:v>Oct</c:v>
                  </c:pt>
                  <c:pt idx="1">
                    <c:v>Nov</c:v>
                  </c:pt>
                  <c:pt idx="2">
                    <c:v>Dec</c:v>
                  </c:pt>
                  <c:pt idx="3">
                    <c:v>Jan</c:v>
                  </c:pt>
                  <c:pt idx="4">
                    <c:v>Feb</c:v>
                  </c:pt>
                  <c:pt idx="5">
                    <c:v>Mar</c:v>
                  </c:pt>
                  <c:pt idx="6">
                    <c:v>Apr</c:v>
                  </c:pt>
                </c:lvl>
              </c:multiLvlStrCache>
            </c:multiLvlStrRef>
          </c:cat>
          <c:val>
            <c:numRef>
              <c:f>Sheet4!$C$6:$I$6</c:f>
              <c:numCache>
                <c:formatCode>General</c:formatCode>
                <c:ptCount val="7"/>
                <c:pt idx="0">
                  <c:v>48</c:v>
                </c:pt>
                <c:pt idx="1">
                  <c:v>19</c:v>
                </c:pt>
                <c:pt idx="2">
                  <c:v>23.5</c:v>
                </c:pt>
                <c:pt idx="3">
                  <c:v>61.1</c:v>
                </c:pt>
                <c:pt idx="4">
                  <c:v>13</c:v>
                </c:pt>
                <c:pt idx="5">
                  <c:v>2.19</c:v>
                </c:pt>
                <c:pt idx="6">
                  <c:v>2.3299999999999987</c:v>
                </c:pt>
              </c:numCache>
            </c:numRef>
          </c:val>
          <c:extLst xmlns:c16r2="http://schemas.microsoft.com/office/drawing/2015/06/chart">
            <c:ext xmlns:c16="http://schemas.microsoft.com/office/drawing/2014/chart" uri="{C3380CC4-5D6E-409C-BE32-E72D297353CC}">
              <c16:uniqueId val="{00000000-4553-4536-87AE-46AEFA2EBC7D}"/>
            </c:ext>
          </c:extLst>
        </c:ser>
        <c:ser>
          <c:idx val="1"/>
          <c:order val="1"/>
          <c:tx>
            <c:strRef>
              <c:f>Sheet4!$B$7</c:f>
              <c:strCache>
                <c:ptCount val="1"/>
                <c:pt idx="0">
                  <c:v>MIN</c:v>
                </c:pt>
              </c:strCache>
            </c:strRef>
          </c:tx>
          <c:invertIfNegative val="0"/>
          <c:cat>
            <c:multiLvlStrRef>
              <c:f>Sheet4!$C$4:$I$5</c:f>
              <c:multiLvlStrCache>
                <c:ptCount val="7"/>
                <c:lvl>
                  <c:pt idx="0">
                    <c:v>2015</c:v>
                  </c:pt>
                  <c:pt idx="1">
                    <c:v>2015</c:v>
                  </c:pt>
                  <c:pt idx="2">
                    <c:v>2015</c:v>
                  </c:pt>
                  <c:pt idx="3">
                    <c:v>2016</c:v>
                  </c:pt>
                  <c:pt idx="4">
                    <c:v>2016</c:v>
                  </c:pt>
                  <c:pt idx="5">
                    <c:v>2016</c:v>
                  </c:pt>
                  <c:pt idx="6">
                    <c:v>2016</c:v>
                  </c:pt>
                </c:lvl>
                <c:lvl>
                  <c:pt idx="0">
                    <c:v>Oct</c:v>
                  </c:pt>
                  <c:pt idx="1">
                    <c:v>Nov</c:v>
                  </c:pt>
                  <c:pt idx="2">
                    <c:v>Dec</c:v>
                  </c:pt>
                  <c:pt idx="3">
                    <c:v>Jan</c:v>
                  </c:pt>
                  <c:pt idx="4">
                    <c:v>Feb</c:v>
                  </c:pt>
                  <c:pt idx="5">
                    <c:v>Mar</c:v>
                  </c:pt>
                  <c:pt idx="6">
                    <c:v>Apr</c:v>
                  </c:pt>
                </c:lvl>
              </c:multiLvlStrCache>
            </c:multiLvlStrRef>
          </c:cat>
          <c:val>
            <c:numRef>
              <c:f>Sheet4!$C$7:$I$7</c:f>
              <c:numCache>
                <c:formatCode>General</c:formatCode>
                <c:ptCount val="7"/>
                <c:pt idx="0">
                  <c:v>4</c:v>
                </c:pt>
                <c:pt idx="1">
                  <c:v>5.01</c:v>
                </c:pt>
                <c:pt idx="2">
                  <c:v>3.62</c:v>
                </c:pt>
                <c:pt idx="3">
                  <c:v>4.9000000000000004</c:v>
                </c:pt>
                <c:pt idx="4">
                  <c:v>1.22</c:v>
                </c:pt>
                <c:pt idx="5">
                  <c:v>0.8</c:v>
                </c:pt>
                <c:pt idx="6">
                  <c:v>0.32000000000000034</c:v>
                </c:pt>
              </c:numCache>
            </c:numRef>
          </c:val>
          <c:extLst xmlns:c16r2="http://schemas.microsoft.com/office/drawing/2015/06/chart">
            <c:ext xmlns:c16="http://schemas.microsoft.com/office/drawing/2014/chart" uri="{C3380CC4-5D6E-409C-BE32-E72D297353CC}">
              <c16:uniqueId val="{00000001-4553-4536-87AE-46AEFA2EBC7D}"/>
            </c:ext>
          </c:extLst>
        </c:ser>
        <c:dLbls>
          <c:showLegendKey val="0"/>
          <c:showVal val="0"/>
          <c:showCatName val="0"/>
          <c:showSerName val="0"/>
          <c:showPercent val="0"/>
          <c:showBubbleSize val="0"/>
        </c:dLbls>
        <c:gapWidth val="150"/>
        <c:axId val="210145776"/>
        <c:axId val="210146160"/>
      </c:barChart>
      <c:catAx>
        <c:axId val="210145776"/>
        <c:scaling>
          <c:orientation val="minMax"/>
        </c:scaling>
        <c:delete val="0"/>
        <c:axPos val="b"/>
        <c:numFmt formatCode="General" sourceLinked="0"/>
        <c:majorTickMark val="out"/>
        <c:minorTickMark val="none"/>
        <c:tickLblPos val="nextTo"/>
        <c:txPr>
          <a:bodyPr/>
          <a:lstStyle/>
          <a:p>
            <a:pPr>
              <a:defRPr>
                <a:solidFill>
                  <a:schemeClr val="bg2">
                    <a:lumMod val="25000"/>
                  </a:schemeClr>
                </a:solidFill>
              </a:defRPr>
            </a:pPr>
            <a:endParaRPr lang="en-US"/>
          </a:p>
        </c:txPr>
        <c:crossAx val="210146160"/>
        <c:crosses val="autoZero"/>
        <c:auto val="1"/>
        <c:lblAlgn val="ctr"/>
        <c:lblOffset val="100"/>
        <c:noMultiLvlLbl val="0"/>
      </c:catAx>
      <c:valAx>
        <c:axId val="210146160"/>
        <c:scaling>
          <c:orientation val="minMax"/>
          <c:max val="65"/>
          <c:min val="0"/>
        </c:scaling>
        <c:delete val="0"/>
        <c:axPos val="l"/>
        <c:majorGridlines/>
        <c:numFmt formatCode="General" sourceLinked="1"/>
        <c:majorTickMark val="out"/>
        <c:minorTickMark val="none"/>
        <c:tickLblPos val="nextTo"/>
        <c:txPr>
          <a:bodyPr/>
          <a:lstStyle/>
          <a:p>
            <a:pPr>
              <a:defRPr>
                <a:solidFill>
                  <a:schemeClr val="bg2">
                    <a:lumMod val="25000"/>
                  </a:schemeClr>
                </a:solidFill>
              </a:defRPr>
            </a:pPr>
            <a:endParaRPr lang="en-US"/>
          </a:p>
        </c:txPr>
        <c:crossAx val="210145776"/>
        <c:crosses val="autoZero"/>
        <c:crossBetween val="between"/>
        <c:majorUnit val="15"/>
      </c:valAx>
    </c:plotArea>
    <c:legend>
      <c:legendPos val="b"/>
      <c:layout>
        <c:manualLayout>
          <c:xMode val="edge"/>
          <c:yMode val="edge"/>
          <c:x val="0.6046262975901453"/>
          <c:y val="0.24008433485114669"/>
          <c:w val="0.31478950744756273"/>
          <c:h val="0.14429645152320475"/>
        </c:manualLayout>
      </c:layout>
      <c:overlay val="0"/>
      <c:txPr>
        <a:bodyPr/>
        <a:lstStyle/>
        <a:p>
          <a:pPr>
            <a:defRPr>
              <a:solidFill>
                <a:schemeClr val="bg2">
                  <a:lumMod val="25000"/>
                </a:schemeClr>
              </a:solidFill>
            </a:defRPr>
          </a:pPr>
          <a:endParaRPr lang="en-US"/>
        </a:p>
      </c:txPr>
    </c:legend>
    <c:plotVisOnly val="1"/>
    <c:dispBlanksAs val="gap"/>
    <c:showDLblsOverMax val="0"/>
  </c:chart>
  <c:txPr>
    <a:bodyPr/>
    <a:lstStyle/>
    <a:p>
      <a:pPr>
        <a:defRPr sz="1800"/>
      </a:pPr>
      <a:endParaRPr lang="en-US"/>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0.48462</cdr:x>
      <cdr:y>0.93086</cdr:y>
    </cdr:from>
    <cdr:to>
      <cdr:x>0.79903</cdr:x>
      <cdr:y>1</cdr:y>
    </cdr:to>
    <cdr:sp macro="" textlink="">
      <cdr:nvSpPr>
        <cdr:cNvPr id="3" name="Rectangle 2"/>
        <cdr:cNvSpPr/>
      </cdr:nvSpPr>
      <cdr:spPr>
        <a:xfrm xmlns:a="http://schemas.openxmlformats.org/drawingml/2006/main">
          <a:off x="2567887" y="3709970"/>
          <a:ext cx="1665962" cy="275572"/>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r>
            <a:rPr lang="en-US" sz="1400" b="1" dirty="0"/>
            <a:t>Month</a:t>
          </a:r>
        </a:p>
      </cdr:txBody>
    </cdr:sp>
  </cdr:relSizeAnchor>
  <cdr:relSizeAnchor xmlns:cdr="http://schemas.openxmlformats.org/drawingml/2006/chartDrawing">
    <cdr:from>
      <cdr:x>0.19149</cdr:x>
      <cdr:y>0.02575</cdr:y>
    </cdr:from>
    <cdr:to>
      <cdr:x>0.93851</cdr:x>
      <cdr:y>0.19547</cdr:y>
    </cdr:to>
    <cdr:sp macro="" textlink="">
      <cdr:nvSpPr>
        <cdr:cNvPr id="4" name="Rectangle 3"/>
        <cdr:cNvSpPr/>
      </cdr:nvSpPr>
      <cdr:spPr>
        <a:xfrm xmlns:a="http://schemas.openxmlformats.org/drawingml/2006/main">
          <a:off x="1014660" y="102636"/>
          <a:ext cx="3958225" cy="676406"/>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pPr algn="ctr" rtl="0">
            <a:defRPr sz="1800" b="1" i="0" u="none" strike="noStrike" kern="1200" baseline="0">
              <a:solidFill>
                <a:srgbClr val="767171"/>
              </a:solidFill>
              <a:latin typeface="+mn-lt"/>
              <a:ea typeface="+mn-ea"/>
              <a:cs typeface="+mn-cs"/>
            </a:defRPr>
          </a:pPr>
          <a:r>
            <a:rPr lang="en-US" sz="1600" dirty="0">
              <a:solidFill>
                <a:schemeClr val="bg2">
                  <a:lumMod val="25000"/>
                </a:schemeClr>
              </a:solidFill>
            </a:rPr>
            <a:t>Monthly average stream discharge (Ft</a:t>
          </a:r>
          <a:r>
            <a:rPr lang="en-US" sz="1600" baseline="30000" dirty="0">
              <a:solidFill>
                <a:schemeClr val="bg2">
                  <a:lumMod val="25000"/>
                </a:schemeClr>
              </a:solidFill>
            </a:rPr>
            <a:t>3</a:t>
          </a:r>
          <a:r>
            <a:rPr lang="en-US" sz="1600" dirty="0">
              <a:solidFill>
                <a:schemeClr val="bg2">
                  <a:lumMod val="25000"/>
                </a:schemeClr>
              </a:solidFill>
            </a:rPr>
            <a:t>/Sec) in Sabino Creek Watershed</a:t>
          </a:r>
        </a:p>
      </cdr:txBody>
    </cdr:sp>
  </cdr:relSizeAnchor>
</c:userShapes>
</file>

<file path=ppt/drawings/drawing2.xml><?xml version="1.0" encoding="utf-8"?>
<c:userShapes xmlns:c="http://schemas.openxmlformats.org/drawingml/2006/chart">
  <cdr:relSizeAnchor xmlns:cdr="http://schemas.openxmlformats.org/drawingml/2006/chartDrawing">
    <cdr:from>
      <cdr:x>0.23214</cdr:x>
      <cdr:y>0.8733</cdr:y>
    </cdr:from>
    <cdr:to>
      <cdr:x>0.82746</cdr:x>
      <cdr:y>1</cdr:y>
    </cdr:to>
    <cdr:sp macro="" textlink="">
      <cdr:nvSpPr>
        <cdr:cNvPr id="3" name="Rectangle 2"/>
        <cdr:cNvSpPr/>
      </cdr:nvSpPr>
      <cdr:spPr>
        <a:xfrm xmlns:a="http://schemas.openxmlformats.org/drawingml/2006/main">
          <a:off x="1435342" y="3826797"/>
          <a:ext cx="3680944" cy="555199"/>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sz="1400" b="1" dirty="0">
            <a:solidFill>
              <a:schemeClr val="bg2">
                <a:lumMod val="25000"/>
              </a:schemeClr>
            </a:solidFill>
          </a:endParaRPr>
        </a:p>
        <a:p xmlns:a="http://schemas.openxmlformats.org/drawingml/2006/main">
          <a:r>
            <a:rPr lang="en-US" sz="1600" b="1" dirty="0" err="1">
              <a:solidFill>
                <a:schemeClr val="bg2">
                  <a:lumMod val="25000"/>
                </a:schemeClr>
              </a:solidFill>
            </a:rPr>
            <a:t>Landsat</a:t>
          </a:r>
          <a:r>
            <a:rPr lang="en-US" sz="1600" b="1" dirty="0">
              <a:solidFill>
                <a:schemeClr val="bg2">
                  <a:lumMod val="25000"/>
                </a:schemeClr>
              </a:solidFill>
            </a:rPr>
            <a:t> 8 Image collection dates</a:t>
          </a:r>
        </a:p>
      </cdr:txBody>
    </cdr:sp>
  </cdr:relSizeAnchor>
  <cdr:relSizeAnchor xmlns:cdr="http://schemas.openxmlformats.org/drawingml/2006/chartDrawing">
    <cdr:from>
      <cdr:x>0.17131</cdr:x>
      <cdr:y>0.01748</cdr:y>
    </cdr:from>
    <cdr:to>
      <cdr:x>0.96556</cdr:x>
      <cdr:y>0.16952</cdr:y>
    </cdr:to>
    <cdr:sp macro="" textlink="">
      <cdr:nvSpPr>
        <cdr:cNvPr id="5" name="Rectangle 4"/>
        <cdr:cNvSpPr/>
      </cdr:nvSpPr>
      <cdr:spPr>
        <a:xfrm xmlns:a="http://schemas.openxmlformats.org/drawingml/2006/main">
          <a:off x="1059043" y="69125"/>
          <a:ext cx="4910203" cy="601249"/>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pPr algn="ctr" rtl="0">
            <a:defRPr sz="2160" b="1" i="0" u="none" strike="noStrike" kern="1200" baseline="0">
              <a:solidFill>
                <a:srgbClr val="767171"/>
              </a:solidFill>
              <a:latin typeface="+mn-lt"/>
              <a:ea typeface="+mn-ea"/>
              <a:cs typeface="+mn-cs"/>
            </a:defRPr>
          </a:pPr>
          <a:r>
            <a:rPr lang="en-US" sz="1600" dirty="0">
              <a:solidFill>
                <a:schemeClr val="bg2">
                  <a:lumMod val="25000"/>
                </a:schemeClr>
              </a:solidFill>
            </a:rPr>
            <a:t>Snow cover distribution (%) </a:t>
          </a:r>
        </a:p>
      </cdr:txBody>
    </cdr:sp>
  </cdr:relSizeAnchor>
</c:userShapes>
</file>

<file path=ppt/drawings/drawing3.xml><?xml version="1.0" encoding="utf-8"?>
<c:userShapes xmlns:c="http://schemas.openxmlformats.org/drawingml/2006/chart">
  <cdr:relSizeAnchor xmlns:cdr="http://schemas.openxmlformats.org/drawingml/2006/chartDrawing">
    <cdr:from>
      <cdr:x>0.00019</cdr:x>
      <cdr:y>0</cdr:y>
    </cdr:from>
    <cdr:to>
      <cdr:x>0.08765</cdr:x>
      <cdr:y>1</cdr:y>
    </cdr:to>
    <cdr:sp macro="" textlink="">
      <cdr:nvSpPr>
        <cdr:cNvPr id="2" name="Rectangle 1"/>
        <cdr:cNvSpPr/>
      </cdr:nvSpPr>
      <cdr:spPr>
        <a:xfrm xmlns:a="http://schemas.openxmlformats.org/drawingml/2006/main" rot="16200000">
          <a:off x="-1756178" y="1758158"/>
          <a:ext cx="4422371" cy="906056"/>
        </a:xfrm>
        <a:prstGeom xmlns:a="http://schemas.openxmlformats.org/drawingml/2006/main" prst="rect">
          <a:avLst/>
        </a:prstGeom>
        <a:noFill xmlns:a="http://schemas.openxmlformats.org/drawingml/2006/main"/>
        <a:ln xmlns:a="http://schemas.openxmlformats.org/drawingml/2006/main" w="12700" cap="flat" cmpd="sng" algn="ctr">
          <a:noFill/>
          <a:prstDash val="solid"/>
          <a:miter lim="800000"/>
        </a:ln>
        <a:effectLst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rgbClr val="FFFFFF"/>
              </a:solidFill>
              <a:latin typeface="Garamond"/>
            </a:defRPr>
          </a:lvl1pPr>
          <a:lvl2pPr marL="457200" indent="0">
            <a:defRPr sz="1100">
              <a:solidFill>
                <a:srgbClr val="FFFFFF"/>
              </a:solidFill>
              <a:latin typeface="Garamond"/>
            </a:defRPr>
          </a:lvl2pPr>
          <a:lvl3pPr marL="914400" indent="0">
            <a:defRPr sz="1100">
              <a:solidFill>
                <a:srgbClr val="FFFFFF"/>
              </a:solidFill>
              <a:latin typeface="Garamond"/>
            </a:defRPr>
          </a:lvl3pPr>
          <a:lvl4pPr marL="1371600" indent="0">
            <a:defRPr sz="1100">
              <a:solidFill>
                <a:srgbClr val="FFFFFF"/>
              </a:solidFill>
              <a:latin typeface="Garamond"/>
            </a:defRPr>
          </a:lvl4pPr>
          <a:lvl5pPr marL="1828800" indent="0">
            <a:defRPr sz="1100">
              <a:solidFill>
                <a:srgbClr val="FFFFFF"/>
              </a:solidFill>
              <a:latin typeface="Garamond"/>
            </a:defRPr>
          </a:lvl5pPr>
          <a:lvl6pPr marL="2286000" indent="0">
            <a:defRPr sz="1100">
              <a:solidFill>
                <a:srgbClr val="FFFFFF"/>
              </a:solidFill>
              <a:latin typeface="Garamond"/>
            </a:defRPr>
          </a:lvl6pPr>
          <a:lvl7pPr marL="2743200" indent="0">
            <a:defRPr sz="1100">
              <a:solidFill>
                <a:srgbClr val="FFFFFF"/>
              </a:solidFill>
              <a:latin typeface="Garamond"/>
            </a:defRPr>
          </a:lvl7pPr>
          <a:lvl8pPr marL="3200400" indent="0">
            <a:defRPr sz="1100">
              <a:solidFill>
                <a:srgbClr val="FFFFFF"/>
              </a:solidFill>
              <a:latin typeface="Garamond"/>
            </a:defRPr>
          </a:lvl8pPr>
          <a:lvl9pPr marL="3657600" indent="0">
            <a:defRPr sz="1100">
              <a:solidFill>
                <a:srgbClr val="FFFFFF"/>
              </a:solidFill>
              <a:latin typeface="Garamond"/>
            </a:defRPr>
          </a:lvl9pPr>
        </a:lstStyle>
        <a:p xmlns:a="http://schemas.openxmlformats.org/drawingml/2006/main">
          <a:r>
            <a:rPr lang="en-US" sz="2000" b="1" dirty="0"/>
            <a:t>               Stream Discharge (Ft</a:t>
          </a:r>
          <a:r>
            <a:rPr lang="en-US" sz="2000" b="1" baseline="30000" dirty="0"/>
            <a:t>3</a:t>
          </a:r>
          <a:r>
            <a:rPr lang="en-US" sz="2000" b="1" dirty="0"/>
            <a:t>/sec)</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CB7D24-6C88-410E-ACB5-D95ED598E96E}" type="datetimeFigureOut">
              <a:rPr lang="en-US" smtClean="0"/>
              <a:pPr/>
              <a:t>3/30/2017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CE636-EDCB-4E8F-A496-90D3D4BBB61E}" type="slidenum">
              <a:rPr lang="en-US" smtClean="0"/>
              <a:pPr/>
              <a:t>‹#›</a:t>
            </a:fld>
            <a:endParaRPr lang="en-US"/>
          </a:p>
        </p:txBody>
      </p:sp>
    </p:spTree>
    <p:extLst>
      <p:ext uri="{BB962C8B-B14F-4D97-AF65-F5344CB8AC3E}">
        <p14:creationId xmlns:p14="http://schemas.microsoft.com/office/powerpoint/2010/main" val="2407886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1</a:t>
            </a:fld>
            <a:endParaRPr lang="en-US"/>
          </a:p>
        </p:txBody>
      </p:sp>
    </p:spTree>
    <p:extLst>
      <p:ext uri="{BB962C8B-B14F-4D97-AF65-F5344CB8AC3E}">
        <p14:creationId xmlns:p14="http://schemas.microsoft.com/office/powerpoint/2010/main" val="1595615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Our team created a script in JavaScript to calculate the Normalized Difference Snow Index (NDSI) (Hall et al. 2001; Wang et al. 2015) . To do this, the green and short wave infrared (SWIR) bands were used in a band ratio. To avoid snow pixel confusion, an NDSI threshold was used where a pixel was mapped as snow if NDSI ≥ 0.4, reflectance in the Landsat band 5(0.85 – 0.88 µm) is &gt; 0.11 and reflectance in Landsat band 3 (0.53 – 0.59 µm) &gt;0.1 (Rosenthal and Dozier 1996; Hall et al. 2002).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To ensure the accuracy of the classification, the 10.4μm Thermal Infrared Sensor (TIRS) bands were used to measure the surface temperature of each pixel.  A threshold of 277k was set and if the temperature of a pixel was &gt;277k the pixel was not be mapped as snow (Hall et al. 2001; Hall et al. 2002).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Image Credit: Southeastern</a:t>
            </a:r>
            <a:r>
              <a:rPr lang="en-US" b="0" baseline="0" dirty="0"/>
              <a:t> Arizona Water Resources II Team</a:t>
            </a:r>
            <a:endParaRPr lang="en-US" b="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pPr/>
              <a:t>10</a:t>
            </a:fld>
            <a:endParaRPr lang="en-US"/>
          </a:p>
        </p:txBody>
      </p:sp>
    </p:spTree>
    <p:extLst>
      <p:ext uri="{BB962C8B-B14F-4D97-AF65-F5344CB8AC3E}">
        <p14:creationId xmlns:p14="http://schemas.microsoft.com/office/powerpoint/2010/main" val="20582870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Normalized snow index (S3) was proposed by Saito and Yamazaki (1999) to identify snow under vegetated area. Snow and ice cover is highly reflective in the visible part of the electromagnetic spectrum and highly absorptive in the near infra red (NIR) and short wave infra red (SWIR) part of the spectrum (Xiao et al. 2001). The combination of visible red, NIR and SWIR was used to calculate S3 index. S3 uses the reflectance characteristics of snow and vegetation to reduce the errors caused by snow covered areas mixed with vegetation (</a:t>
            </a:r>
            <a:r>
              <a:rPr lang="en-US" sz="1200" kern="1200" dirty="0" err="1">
                <a:solidFill>
                  <a:schemeClr val="tx1"/>
                </a:solidFill>
                <a:latin typeface="+mn-lt"/>
                <a:ea typeface="+mn-ea"/>
                <a:cs typeface="+mn-cs"/>
              </a:rPr>
              <a:t>Negi</a:t>
            </a:r>
            <a:r>
              <a:rPr lang="en-US" sz="1200" kern="1200" dirty="0">
                <a:solidFill>
                  <a:schemeClr val="tx1"/>
                </a:solidFill>
                <a:latin typeface="+mn-lt"/>
                <a:ea typeface="+mn-ea"/>
                <a:cs typeface="+mn-cs"/>
              </a:rPr>
              <a:t> et al. 2009). A pixel was mapped as snow, if S3 ≥ 0.01.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Image Credit: Southeastern</a:t>
            </a:r>
            <a:r>
              <a:rPr lang="en-US" b="0" baseline="0" dirty="0"/>
              <a:t> Arizona Water Resources II Team</a:t>
            </a:r>
            <a:endParaRPr lang="en-US" b="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pPr/>
              <a:t>11</a:t>
            </a:fld>
            <a:endParaRPr lang="en-US"/>
          </a:p>
        </p:txBody>
      </p:sp>
    </p:spTree>
    <p:extLst>
      <p:ext uri="{BB962C8B-B14F-4D97-AF65-F5344CB8AC3E}">
        <p14:creationId xmlns:p14="http://schemas.microsoft.com/office/powerpoint/2010/main" val="20582870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In a Landsat image, there are two major types of shadow, mountain and cloud shadow (</a:t>
            </a:r>
            <a:r>
              <a:rPr lang="en-US" sz="1200" kern="1200" dirty="0" err="1">
                <a:solidFill>
                  <a:schemeClr val="tx1"/>
                </a:solidFill>
                <a:latin typeface="+mn-lt"/>
                <a:ea typeface="+mn-ea"/>
                <a:cs typeface="+mn-cs"/>
              </a:rPr>
              <a:t>Ji</a:t>
            </a:r>
            <a:r>
              <a:rPr lang="en-US" sz="1200" kern="1200" dirty="0">
                <a:solidFill>
                  <a:schemeClr val="tx1"/>
                </a:solidFill>
                <a:latin typeface="+mn-lt"/>
                <a:ea typeface="+mn-ea"/>
                <a:cs typeface="+mn-cs"/>
              </a:rPr>
              <a:t> et al. 2015).</a:t>
            </a:r>
            <a:r>
              <a:rPr lang="en-US" sz="1200" kern="1200" baseline="0" dirty="0">
                <a:solidFill>
                  <a:schemeClr val="tx1"/>
                </a:solidFill>
                <a:latin typeface="+mn-lt"/>
                <a:ea typeface="+mn-ea"/>
                <a:cs typeface="+mn-cs"/>
              </a:rPr>
              <a:t> A shadow threshold was developed </a:t>
            </a:r>
            <a:r>
              <a:rPr lang="en-US" sz="1200" dirty="0">
                <a:solidFill>
                  <a:schemeClr val="bg2">
                    <a:lumMod val="50000"/>
                  </a:schemeClr>
                </a:solidFill>
              </a:rPr>
              <a:t>using short wave infra red band (1.57 – 1.65 µm) (Jin et al. 2013; </a:t>
            </a:r>
            <a:r>
              <a:rPr lang="en-US" sz="1200" dirty="0" err="1">
                <a:solidFill>
                  <a:schemeClr val="bg2">
                    <a:lumMod val="50000"/>
                  </a:schemeClr>
                </a:solidFill>
              </a:rPr>
              <a:t>Ji</a:t>
            </a:r>
            <a:r>
              <a:rPr lang="en-US" sz="1200" dirty="0">
                <a:solidFill>
                  <a:schemeClr val="bg2">
                    <a:lumMod val="50000"/>
                  </a:schemeClr>
                </a:solidFill>
              </a:rPr>
              <a:t> et al. 2015; </a:t>
            </a:r>
            <a:r>
              <a:rPr lang="en-US" sz="1200" dirty="0" err="1">
                <a:solidFill>
                  <a:schemeClr val="bg2">
                    <a:lumMod val="50000"/>
                  </a:schemeClr>
                </a:solidFill>
              </a:rPr>
              <a:t>Candra</a:t>
            </a:r>
            <a:r>
              <a:rPr lang="en-US" sz="1200" dirty="0">
                <a:solidFill>
                  <a:schemeClr val="bg2">
                    <a:lumMod val="50000"/>
                  </a:schemeClr>
                </a:solidFill>
              </a:rPr>
              <a:t> et al. 2016). </a:t>
            </a:r>
            <a:r>
              <a:rPr lang="en-US" sz="1200" kern="1200" dirty="0">
                <a:solidFill>
                  <a:schemeClr val="tx1"/>
                </a:solidFill>
                <a:latin typeface="+mn-lt"/>
                <a:ea typeface="+mn-ea"/>
                <a:cs typeface="+mn-cs"/>
              </a:rPr>
              <a:t>Based on the idea that shadow has very low reflectance in the short wave infrared spectrum, we used a threshold of .0001 - .035 to detect topographic shadow,</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meaning a pixel was mapped as shadow if it falls between that ranges.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indent="0" algn="l" defTabSz="914400" rtl="0" eaLnBrk="1" fontAlgn="auto" latinLnBrk="0" hangingPunct="1">
              <a:lnSpc>
                <a:spcPct val="100000"/>
              </a:lnSpc>
              <a:spcBef>
                <a:spcPts val="0"/>
              </a:spcBef>
              <a:spcAft>
                <a:spcPts val="0"/>
              </a:spcAft>
              <a:buClrTx/>
              <a:buSzTx/>
              <a:buFontTx/>
              <a:buNone/>
              <a:tabLst/>
              <a:defRPr/>
            </a:pPr>
            <a:r>
              <a:rPr lang="en-US" b="0" dirty="0"/>
              <a:t>Image Credit: Southeastern</a:t>
            </a:r>
            <a:r>
              <a:rPr lang="en-US" b="0" baseline="0" dirty="0"/>
              <a:t> Arizona Water Resources II Team</a:t>
            </a:r>
            <a:endParaRPr lang="en-US" b="0"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12</a:t>
            </a:fld>
            <a:endParaRPr lang="en-US"/>
          </a:p>
        </p:txBody>
      </p:sp>
    </p:spTree>
    <p:extLst>
      <p:ext uri="{BB962C8B-B14F-4D97-AF65-F5344CB8AC3E}">
        <p14:creationId xmlns:p14="http://schemas.microsoft.com/office/powerpoint/2010/main" val="20582870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indent="-342900" algn="l" defTabSz="914400" rtl="0" eaLnBrk="1" fontAlgn="auto" latinLnBrk="0" hangingPunct="1">
              <a:lnSpc>
                <a:spcPct val="100000"/>
              </a:lnSpc>
              <a:spcBef>
                <a:spcPts val="200"/>
              </a:spcBef>
              <a:spcAft>
                <a:spcPts val="0"/>
              </a:spcAft>
              <a:buClr>
                <a:srgbClr val="73A9DB"/>
              </a:buClr>
              <a:buSzTx/>
              <a:buFont typeface="Webdings" panose="05030102010509060703" pitchFamily="18" charset="2"/>
              <a:buNone/>
              <a:tabLst/>
              <a:defRPr/>
            </a:pPr>
            <a:r>
              <a:rPr lang="en-US" sz="1200" kern="1200" dirty="0">
                <a:solidFill>
                  <a:schemeClr val="tx1"/>
                </a:solidFill>
                <a:latin typeface="+mn-lt"/>
                <a:ea typeface="+mn-ea"/>
                <a:cs typeface="+mn-cs"/>
              </a:rPr>
              <a:t>Cloud shadow is very similar to topographic shadow where the underlying spectral characteristics of the surface are not truly represented (Li et al. 2012; Mueller et al. 2016).</a:t>
            </a:r>
            <a:r>
              <a:rPr lang="en-US" sz="1200" kern="1200" baseline="0" dirty="0">
                <a:solidFill>
                  <a:schemeClr val="tx1"/>
                </a:solidFill>
                <a:latin typeface="+mn-lt"/>
                <a:ea typeface="+mn-ea"/>
                <a:cs typeface="+mn-cs"/>
              </a:rPr>
              <a:t> </a:t>
            </a:r>
          </a:p>
          <a:p>
            <a:pPr marL="342900" marR="0" indent="-342900" algn="l" defTabSz="914400" rtl="0" eaLnBrk="1" fontAlgn="auto" latinLnBrk="0" hangingPunct="1">
              <a:lnSpc>
                <a:spcPct val="100000"/>
              </a:lnSpc>
              <a:spcBef>
                <a:spcPts val="200"/>
              </a:spcBef>
              <a:spcAft>
                <a:spcPts val="0"/>
              </a:spcAft>
              <a:buClr>
                <a:srgbClr val="73A9DB"/>
              </a:buClr>
              <a:buSzTx/>
              <a:buFont typeface="Webdings" panose="05030102010509060703" pitchFamily="18" charset="2"/>
              <a:buNone/>
              <a:tabLst/>
              <a:defRPr/>
            </a:pPr>
            <a:r>
              <a:rPr lang="en-US" sz="1200" kern="1200" dirty="0">
                <a:solidFill>
                  <a:schemeClr val="tx1"/>
                </a:solidFill>
                <a:latin typeface="+mn-lt"/>
                <a:ea typeface="+mn-ea"/>
                <a:cs typeface="+mn-cs"/>
              </a:rPr>
              <a:t>Accurate cloud identification is also affected by surface features (e.g. snow, white sand) that have reflectance signatures that are similar and in some cases identical to clouds in </a:t>
            </a:r>
          </a:p>
          <a:p>
            <a:pPr marL="342900" marR="0" indent="-342900" algn="l" defTabSz="914400" rtl="0" eaLnBrk="1" fontAlgn="auto" latinLnBrk="0" hangingPunct="1">
              <a:lnSpc>
                <a:spcPct val="100000"/>
              </a:lnSpc>
              <a:spcBef>
                <a:spcPts val="200"/>
              </a:spcBef>
              <a:spcAft>
                <a:spcPts val="0"/>
              </a:spcAft>
              <a:buClr>
                <a:srgbClr val="73A9DB"/>
              </a:buClr>
              <a:buSzTx/>
              <a:buFont typeface="Webdings" panose="05030102010509060703" pitchFamily="18" charset="2"/>
              <a:buNone/>
              <a:tabLst/>
              <a:defRPr/>
            </a:pPr>
            <a:r>
              <a:rPr lang="en-US" sz="1200" kern="1200" dirty="0">
                <a:solidFill>
                  <a:schemeClr val="tx1"/>
                </a:solidFill>
                <a:latin typeface="+mn-lt"/>
                <a:ea typeface="+mn-ea"/>
                <a:cs typeface="+mn-cs"/>
              </a:rPr>
              <a:t>the Landsat bands (Irish 2000). Since clouds are bright and cold and cloud shadows are darker than the surrounding landscape, a common approach is to apply a threshold to </a:t>
            </a:r>
          </a:p>
          <a:p>
            <a:pPr marL="342900" marR="0" indent="-342900" algn="l" defTabSz="914400" rtl="0" eaLnBrk="1" fontAlgn="auto" latinLnBrk="0" hangingPunct="1">
              <a:lnSpc>
                <a:spcPct val="100000"/>
              </a:lnSpc>
              <a:spcBef>
                <a:spcPts val="200"/>
              </a:spcBef>
              <a:spcAft>
                <a:spcPts val="0"/>
              </a:spcAft>
              <a:buClr>
                <a:srgbClr val="73A9DB"/>
              </a:buClr>
              <a:buSzTx/>
              <a:buFont typeface="Webdings" panose="05030102010509060703" pitchFamily="18" charset="2"/>
              <a:buNone/>
              <a:tabLst/>
              <a:defRPr/>
            </a:pPr>
            <a:r>
              <a:rPr lang="en-US" sz="1200" kern="1200" dirty="0">
                <a:solidFill>
                  <a:schemeClr val="tx1"/>
                </a:solidFill>
                <a:latin typeface="+mn-lt"/>
                <a:ea typeface="+mn-ea"/>
                <a:cs typeface="+mn-cs"/>
              </a:rPr>
              <a:t>the bands and band combinations to define a set of rules (</a:t>
            </a:r>
            <a:r>
              <a:rPr lang="en-US" sz="1200" kern="1200" dirty="0" err="1">
                <a:solidFill>
                  <a:schemeClr val="tx1"/>
                </a:solidFill>
                <a:latin typeface="+mn-lt"/>
                <a:ea typeface="+mn-ea"/>
                <a:cs typeface="+mn-cs"/>
              </a:rPr>
              <a:t>Martinuzzi</a:t>
            </a:r>
            <a:r>
              <a:rPr lang="en-US" sz="1200" kern="1200" dirty="0">
                <a:solidFill>
                  <a:schemeClr val="tx1"/>
                </a:solidFill>
                <a:latin typeface="+mn-lt"/>
                <a:ea typeface="+mn-ea"/>
                <a:cs typeface="+mn-cs"/>
              </a:rPr>
              <a:t> et al. 2007; Hughes and Hayes 2014).  Our team determined a cloud threshold via trial and error methods </a:t>
            </a:r>
          </a:p>
          <a:p>
            <a:pPr marL="342900" marR="0" indent="-342900" algn="l" defTabSz="914400" rtl="0" eaLnBrk="1" fontAlgn="auto" latinLnBrk="0" hangingPunct="1">
              <a:lnSpc>
                <a:spcPct val="100000"/>
              </a:lnSpc>
              <a:spcBef>
                <a:spcPts val="200"/>
              </a:spcBef>
              <a:spcAft>
                <a:spcPts val="0"/>
              </a:spcAft>
              <a:buClr>
                <a:srgbClr val="73A9DB"/>
              </a:buClr>
              <a:buSzTx/>
              <a:buFont typeface="Webdings" panose="05030102010509060703" pitchFamily="18" charset="2"/>
              <a:buNone/>
              <a:tabLst/>
              <a:defRPr/>
            </a:pPr>
            <a:r>
              <a:rPr lang="en-US" sz="1200" kern="1200" dirty="0">
                <a:solidFill>
                  <a:schemeClr val="tx1"/>
                </a:solidFill>
                <a:latin typeface="+mn-lt"/>
                <a:ea typeface="+mn-ea"/>
                <a:cs typeface="+mn-cs"/>
              </a:rPr>
              <a:t>using Landsat data for the study area and study period. A pixel was mapped as a cloud if reflectance in the Landsat band5 (0.85 – 0.88 µm) is &gt;=0.3 and reflectance in the </a:t>
            </a:r>
          </a:p>
          <a:p>
            <a:pPr marL="342900" marR="0" indent="-342900" algn="l" defTabSz="914400" rtl="0" eaLnBrk="1" fontAlgn="auto" latinLnBrk="0" hangingPunct="1">
              <a:lnSpc>
                <a:spcPct val="100000"/>
              </a:lnSpc>
              <a:spcBef>
                <a:spcPts val="200"/>
              </a:spcBef>
              <a:spcAft>
                <a:spcPts val="0"/>
              </a:spcAft>
              <a:buClr>
                <a:srgbClr val="73A9DB"/>
              </a:buClr>
              <a:buSzTx/>
              <a:buFont typeface="Webdings" panose="05030102010509060703" pitchFamily="18" charset="2"/>
              <a:buNone/>
              <a:tabLst/>
              <a:defRPr/>
            </a:pPr>
            <a:r>
              <a:rPr lang="en-US" sz="1200" kern="1200" dirty="0">
                <a:solidFill>
                  <a:schemeClr val="tx1"/>
                </a:solidFill>
                <a:latin typeface="+mn-lt"/>
                <a:ea typeface="+mn-ea"/>
                <a:cs typeface="+mn-cs"/>
              </a:rPr>
              <a:t>Landsat band1 (0.43 – 0.45 µm) &gt;= 0.26.   </a:t>
            </a:r>
          </a:p>
          <a:p>
            <a:pPr marL="342900" indent="-342900">
              <a:spcBef>
                <a:spcPts val="200"/>
              </a:spcBef>
              <a:buClr>
                <a:srgbClr val="73A9DB"/>
              </a:buClr>
              <a:buFont typeface="Webdings" panose="05030102010509060703" pitchFamily="18" charset="2"/>
              <a:buChar char="4"/>
            </a:pPr>
            <a:endParaRPr lang="en-US" sz="1200" dirty="0">
              <a:solidFill>
                <a:srgbClr val="FF0000"/>
              </a:solidFill>
            </a:endParaRPr>
          </a:p>
          <a:p>
            <a:pPr marL="342900" indent="-342900">
              <a:spcBef>
                <a:spcPts val="200"/>
              </a:spcBef>
              <a:buClr>
                <a:srgbClr val="73A9DB"/>
              </a:buClr>
              <a:buFont typeface="Webdings" panose="05030102010509060703" pitchFamily="18" charset="2"/>
              <a:buNone/>
            </a:pPr>
            <a:endParaRPr lang="en-US" sz="1200" dirty="0">
              <a:solidFill>
                <a:srgbClr val="FF0000"/>
              </a:solidFill>
            </a:endParaRPr>
          </a:p>
          <a:p>
            <a:pPr marL="342900" indent="-342900">
              <a:spcBef>
                <a:spcPts val="200"/>
              </a:spcBef>
              <a:buClr>
                <a:srgbClr val="73A9DB"/>
              </a:buClr>
              <a:buFont typeface="Webdings" panose="05030102010509060703" pitchFamily="18" charset="2"/>
              <a:buChar char="4"/>
            </a:pPr>
            <a:endParaRPr lang="en-US" sz="1200" dirty="0">
              <a:solidFill>
                <a:srgbClr val="FF0000"/>
              </a:solidFill>
            </a:endParaRPr>
          </a:p>
          <a:p>
            <a:pPr marL="342900" indent="-342900">
              <a:spcBef>
                <a:spcPts val="200"/>
              </a:spcBef>
              <a:buClr>
                <a:srgbClr val="73A9DB"/>
              </a:buClr>
              <a:buFont typeface="Webdings" panose="05030102010509060703" pitchFamily="18" charset="2"/>
              <a:buNone/>
            </a:pPr>
            <a:endParaRPr lang="en-US" sz="1100" dirty="0">
              <a:solidFill>
                <a:srgbClr val="FF0000"/>
              </a:solidFill>
            </a:endParaRPr>
          </a:p>
          <a:p>
            <a:pPr marL="342900" indent="-342900">
              <a:spcBef>
                <a:spcPts val="200"/>
              </a:spcBef>
              <a:buClr>
                <a:srgbClr val="73A9DB"/>
              </a:buClr>
              <a:buFont typeface="Webdings" panose="05030102010509060703" pitchFamily="18" charset="2"/>
              <a:buChar char="4"/>
            </a:pPr>
            <a:endParaRPr lang="en-US" sz="1100" dirty="0">
              <a:solidFill>
                <a:srgbClr val="FF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indent="0" algn="l" defTabSz="914400" rtl="0" eaLnBrk="1" fontAlgn="auto" latinLnBrk="0" hangingPunct="1">
              <a:lnSpc>
                <a:spcPct val="100000"/>
              </a:lnSpc>
              <a:spcBef>
                <a:spcPts val="0"/>
              </a:spcBef>
              <a:spcAft>
                <a:spcPts val="0"/>
              </a:spcAft>
              <a:buClrTx/>
              <a:buSzTx/>
              <a:buFontTx/>
              <a:buNone/>
              <a:tabLst/>
              <a:defRPr/>
            </a:pPr>
            <a:r>
              <a:rPr lang="en-US" b="0" dirty="0"/>
              <a:t>Image Credit: Southeastern</a:t>
            </a:r>
            <a:r>
              <a:rPr lang="en-US" b="0" baseline="0" dirty="0"/>
              <a:t> Arizona Water Resources II Team</a:t>
            </a:r>
            <a:endParaRPr lang="en-US" b="0"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13</a:t>
            </a:fld>
            <a:endParaRPr lang="en-US"/>
          </a:p>
        </p:txBody>
      </p:sp>
    </p:spTree>
    <p:extLst>
      <p:ext uri="{BB962C8B-B14F-4D97-AF65-F5344CB8AC3E}">
        <p14:creationId xmlns:p14="http://schemas.microsoft.com/office/powerpoint/2010/main" val="20582870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ts val="0"/>
              </a:spcBef>
              <a:buClr>
                <a:srgbClr val="73A9DB"/>
              </a:buClr>
              <a:buFont typeface="Webdings" pitchFamily="18" charset="2"/>
              <a:buNone/>
            </a:pPr>
            <a:r>
              <a:rPr lang="en-US" sz="1200" dirty="0">
                <a:solidFill>
                  <a:schemeClr val="bg2">
                    <a:lumMod val="50000"/>
                  </a:schemeClr>
                </a:solidFill>
              </a:rPr>
              <a:t>Stream gauge data were downloaded from the USGS website and compared to snow data from Landsat</a:t>
            </a:r>
            <a:r>
              <a:rPr lang="en-US" sz="1200" baseline="0" dirty="0">
                <a:solidFill>
                  <a:schemeClr val="bg2">
                    <a:lumMod val="50000"/>
                  </a:schemeClr>
                </a:solidFill>
              </a:rPr>
              <a:t> </a:t>
            </a:r>
            <a:r>
              <a:rPr lang="en-US" sz="1200" dirty="0">
                <a:solidFill>
                  <a:schemeClr val="bg2">
                    <a:lumMod val="50000"/>
                  </a:schemeClr>
                </a:solidFill>
              </a:rPr>
              <a:t>. Wetted length data for the Rincon creek were collected and provided by the NPS. The data provided information about the presence of surface water in the Rincon creek from 2005 – 2016.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rtl="0"/>
            <a:endParaRPr lang="en-US" b="0" dirty="0"/>
          </a:p>
          <a:p>
            <a:pPr rtl="0"/>
            <a:r>
              <a:rPr lang="en-US" b="0" dirty="0"/>
              <a:t>Image Credit: NPS Archive</a:t>
            </a:r>
          </a:p>
        </p:txBody>
      </p:sp>
      <p:sp>
        <p:nvSpPr>
          <p:cNvPr id="4" name="Slide Number Placeholder 3"/>
          <p:cNvSpPr>
            <a:spLocks noGrp="1"/>
          </p:cNvSpPr>
          <p:nvPr>
            <p:ph type="sldNum" sz="quarter" idx="10"/>
          </p:nvPr>
        </p:nvSpPr>
        <p:spPr/>
        <p:txBody>
          <a:bodyPr/>
          <a:lstStyle/>
          <a:p>
            <a:fld id="{DFFCE636-EDCB-4E8F-A496-90D3D4BBB61E}" type="slidenum">
              <a:rPr lang="en-US" smtClean="0"/>
              <a:pPr/>
              <a:t>14</a:t>
            </a:fld>
            <a:endParaRPr lang="en-US"/>
          </a:p>
        </p:txBody>
      </p:sp>
    </p:spTree>
    <p:extLst>
      <p:ext uri="{BB962C8B-B14F-4D97-AF65-F5344CB8AC3E}">
        <p14:creationId xmlns:p14="http://schemas.microsoft.com/office/powerpoint/2010/main" val="20582870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Sabino Creek Watershed in the Santa Catalina Mountain was selected to perform snow cover analysis. Sabino creek is one of the major drainages in Santa Catalina Mountains and the watershed covers 35.5 square miles of area which extends from 822 meter at the gauging station to, 2,804 meter at the top of the Mount Lemmon (Gottfried and </a:t>
            </a:r>
            <a:r>
              <a:rPr lang="en-US" sz="1200" kern="1200" dirty="0" err="1">
                <a:solidFill>
                  <a:schemeClr val="tx1"/>
                </a:solidFill>
                <a:latin typeface="+mn-lt"/>
                <a:ea typeface="+mn-ea"/>
                <a:cs typeface="+mn-cs"/>
              </a:rPr>
              <a:t>Ffllliottz</a:t>
            </a:r>
            <a:r>
              <a:rPr lang="en-US" sz="1200" kern="1200" dirty="0">
                <a:solidFill>
                  <a:schemeClr val="tx1"/>
                </a:solidFill>
                <a:latin typeface="+mn-lt"/>
                <a:ea typeface="+mn-ea"/>
                <a:cs typeface="+mn-cs"/>
              </a:rPr>
              <a:t> 2011). The USGS gauge (USGS 09484000) is located at 32°18'53" latitude and 110°48'39.3" longitude .</a:t>
            </a:r>
            <a:r>
              <a:rPr lang="en-US" sz="1200" kern="1200" baseline="0" dirty="0">
                <a:solidFill>
                  <a:schemeClr val="tx1"/>
                </a:solidFill>
                <a:latin typeface="+mn-lt"/>
                <a:ea typeface="+mn-ea"/>
                <a:cs typeface="+mn-cs"/>
              </a:rPr>
              <a:t> </a:t>
            </a:r>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pPr/>
              <a:t>15</a:t>
            </a:fld>
            <a:endParaRPr lang="en-US"/>
          </a:p>
        </p:txBody>
      </p:sp>
    </p:spTree>
    <p:extLst>
      <p:ext uri="{BB962C8B-B14F-4D97-AF65-F5344CB8AC3E}">
        <p14:creationId xmlns:p14="http://schemas.microsoft.com/office/powerpoint/2010/main" val="20582870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NDSI was prone to errors of commission (false positive) due to shadow and S3 snow index has snow commission error due to clouds. To overcome some of these limitations we used a hybrid approach (NDSI+S3) with a new set of decision rules for snow and cloud mapping. The new threshold value was set to NDSI ≥ 0.15 and S3 ≥0.01. A pixel was mapped as snow if it satisfies both criteria. The</a:t>
            </a:r>
            <a:r>
              <a:rPr lang="en-US" sz="1200" kern="1200" baseline="0" dirty="0">
                <a:solidFill>
                  <a:schemeClr val="tx1"/>
                </a:solidFill>
                <a:latin typeface="+mn-lt"/>
                <a:ea typeface="+mn-ea"/>
                <a:cs typeface="+mn-cs"/>
              </a:rPr>
              <a:t> 4 images above showing side by side comparisons between NDSI, S3 with true color and false color composites. </a:t>
            </a:r>
            <a:endParaRPr lang="en-US" sz="1200" kern="1200" dirty="0">
              <a:solidFill>
                <a:schemeClr val="tx1"/>
              </a:solidFill>
              <a:latin typeface="+mn-lt"/>
              <a:ea typeface="+mn-ea"/>
              <a:cs typeface="+mn-cs"/>
            </a:endParaRP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Image Credit: Southeastern AZ Water Resources team</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pPr/>
              <a:t>16</a:t>
            </a:fld>
            <a:endParaRPr lang="en-US"/>
          </a:p>
        </p:txBody>
      </p:sp>
    </p:spTree>
    <p:extLst>
      <p:ext uri="{BB962C8B-B14F-4D97-AF65-F5344CB8AC3E}">
        <p14:creationId xmlns:p14="http://schemas.microsoft.com/office/powerpoint/2010/main" val="20582870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1">
                    <a:lumMod val="75000"/>
                  </a:schemeClr>
                </a:solidFill>
              </a:rPr>
              <a:t>Landsat 8 time series snow cover distribution (%) for Sabino Creek Watershed for 2015-2016 snow season.</a:t>
            </a:r>
            <a:r>
              <a:rPr lang="en-US" sz="1200" baseline="0" dirty="0">
                <a:solidFill>
                  <a:schemeClr val="tx1">
                    <a:lumMod val="75000"/>
                  </a:schemeClr>
                </a:solidFill>
              </a:rPr>
              <a:t> </a:t>
            </a:r>
            <a:r>
              <a:rPr lang="en-US" sz="1200" kern="1200" dirty="0">
                <a:solidFill>
                  <a:schemeClr val="tx1"/>
                </a:solidFill>
                <a:latin typeface="+mn-lt"/>
                <a:ea typeface="+mn-ea"/>
                <a:cs typeface="+mn-cs"/>
              </a:rPr>
              <a:t>Percent snow cover distribution from October 2015 to march 2016 snow season shows fluctuations throughout the season with peak accumulation (50%)occurring in January 11, 2016.</a:t>
            </a:r>
            <a:r>
              <a:rPr lang="en-US" sz="1200" kern="1200" baseline="0" dirty="0">
                <a:solidFill>
                  <a:schemeClr val="tx1"/>
                </a:solidFill>
                <a:latin typeface="+mn-lt"/>
                <a:ea typeface="+mn-ea"/>
                <a:cs typeface="+mn-cs"/>
              </a:rPr>
              <a:t> A second highest peak (11%) was observed in March 31</a:t>
            </a:r>
            <a:r>
              <a:rPr lang="en-US" sz="1200" kern="1200" baseline="30000" dirty="0">
                <a:solidFill>
                  <a:schemeClr val="tx1"/>
                </a:solidFill>
                <a:latin typeface="+mn-lt"/>
                <a:ea typeface="+mn-ea"/>
                <a:cs typeface="+mn-cs"/>
              </a:rPr>
              <a:t>st</a:t>
            </a:r>
            <a:r>
              <a:rPr lang="en-US" sz="1200" kern="1200" baseline="0" dirty="0">
                <a:solidFill>
                  <a:schemeClr val="tx1"/>
                </a:solidFill>
                <a:latin typeface="+mn-lt"/>
                <a:ea typeface="+mn-ea"/>
                <a:cs typeface="+mn-cs"/>
              </a:rPr>
              <a:t>. </a:t>
            </a:r>
            <a:endParaRPr lang="en-US" baseline="0" dirty="0"/>
          </a:p>
          <a:p>
            <a:endParaRPr lang="en-US" baseline="0" dirty="0"/>
          </a:p>
          <a:p>
            <a:endParaRPr lang="en-US" baseline="0" dirty="0"/>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Image Source: </a:t>
            </a:r>
            <a:r>
              <a:rPr lang="en-US" sz="1200" dirty="0"/>
              <a:t>Southeastern AZ Water Resources Team </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17</a:t>
            </a:fld>
            <a:endParaRPr lang="en-US"/>
          </a:p>
        </p:txBody>
      </p:sp>
    </p:spTree>
    <p:extLst>
      <p:ext uri="{BB962C8B-B14F-4D97-AF65-F5344CB8AC3E}">
        <p14:creationId xmlns:p14="http://schemas.microsoft.com/office/powerpoint/2010/main" val="20582870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Percent snow cover was compared with average monthly stream flow to understand the contribution of snowmelt in stream flow in order to gain a better understanding of how snow is impacting water resources in the Sky Island region.</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Percent snow cover distribution from October 2015 to march 2016 snow season shows fluctuations throughout the season with peak accumulation (50%)occurring in January 11, 2016. The greatest monthly recorded stream flow occurred in January 2016 when 21.23 Ft</a:t>
            </a:r>
            <a:r>
              <a:rPr lang="en-US" sz="1200" kern="1200" baseline="30000" dirty="0">
                <a:solidFill>
                  <a:schemeClr val="tx1"/>
                </a:solidFill>
                <a:latin typeface="+mn-lt"/>
                <a:ea typeface="+mn-ea"/>
                <a:cs typeface="+mn-cs"/>
              </a:rPr>
              <a:t>3</a:t>
            </a:r>
            <a:r>
              <a:rPr lang="en-US" sz="1200" kern="1200" dirty="0">
                <a:solidFill>
                  <a:schemeClr val="tx1"/>
                </a:solidFill>
                <a:latin typeface="+mn-lt"/>
                <a:ea typeface="+mn-ea"/>
                <a:cs typeface="+mn-cs"/>
              </a:rPr>
              <a:t>/sec were measured. </a:t>
            </a:r>
            <a:endParaRPr lang="en-US" sz="1200" kern="1200" baseline="0" dirty="0">
              <a:solidFill>
                <a:schemeClr val="tx1"/>
              </a:solidFill>
              <a:latin typeface="+mn-lt"/>
              <a:ea typeface="+mn-ea"/>
              <a:cs typeface="+mn-cs"/>
            </a:endParaRP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Image Credit: Southeastern AZ Water Resources team</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pPr/>
              <a:t>18</a:t>
            </a:fld>
            <a:endParaRPr lang="en-US"/>
          </a:p>
        </p:txBody>
      </p:sp>
    </p:spTree>
    <p:extLst>
      <p:ext uri="{BB962C8B-B14F-4D97-AF65-F5344CB8AC3E}">
        <p14:creationId xmlns:p14="http://schemas.microsoft.com/office/powerpoint/2010/main" val="20582870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a:solidFill>
                  <a:schemeClr val="tx1"/>
                </a:solidFill>
                <a:latin typeface="+mn-lt"/>
                <a:ea typeface="+mn-ea"/>
                <a:cs typeface="+mn-cs"/>
              </a:rPr>
              <a:t>Daily min/max stream flow data for Sabino Creek watershed was obtained from USGS website. </a:t>
            </a:r>
            <a:r>
              <a:rPr lang="en-US" sz="1200" kern="1200" dirty="0">
                <a:solidFill>
                  <a:schemeClr val="tx1"/>
                </a:solidFill>
                <a:latin typeface="+mn-lt"/>
                <a:ea typeface="+mn-ea"/>
                <a:cs typeface="+mn-cs"/>
              </a:rPr>
              <a:t>Maximum stream discharge for Sabino Creek were recorded on January 7</a:t>
            </a:r>
            <a:r>
              <a:rPr lang="en-US" sz="1200" kern="1200" baseline="30000" dirty="0">
                <a:solidFill>
                  <a:schemeClr val="tx1"/>
                </a:solidFill>
                <a:latin typeface="+mn-lt"/>
                <a:ea typeface="+mn-ea"/>
                <a:cs typeface="+mn-cs"/>
              </a:rPr>
              <a:t>th</a:t>
            </a:r>
            <a:r>
              <a:rPr lang="en-US" sz="1200" kern="1200" dirty="0">
                <a:solidFill>
                  <a:schemeClr val="tx1"/>
                </a:solidFill>
                <a:latin typeface="+mn-lt"/>
                <a:ea typeface="+mn-ea"/>
                <a:cs typeface="+mn-cs"/>
              </a:rPr>
              <a:t>, 2016 (61.1 Ft</a:t>
            </a:r>
            <a:r>
              <a:rPr lang="en-US" sz="1200" kern="1200" baseline="30000" dirty="0">
                <a:solidFill>
                  <a:schemeClr val="tx1"/>
                </a:solidFill>
                <a:latin typeface="+mn-lt"/>
                <a:ea typeface="+mn-ea"/>
                <a:cs typeface="+mn-cs"/>
              </a:rPr>
              <a:t>3</a:t>
            </a:r>
            <a:r>
              <a:rPr lang="en-US" sz="1200" kern="1200" dirty="0">
                <a:solidFill>
                  <a:schemeClr val="tx1"/>
                </a:solidFill>
                <a:latin typeface="+mn-lt"/>
                <a:ea typeface="+mn-ea"/>
                <a:cs typeface="+mn-cs"/>
              </a:rPr>
              <a:t>/sec) and minimum was recorded on April 7</a:t>
            </a:r>
            <a:r>
              <a:rPr lang="en-US" sz="1200" kern="1200" baseline="30000" dirty="0">
                <a:solidFill>
                  <a:schemeClr val="tx1"/>
                </a:solidFill>
                <a:latin typeface="+mn-lt"/>
                <a:ea typeface="+mn-ea"/>
                <a:cs typeface="+mn-cs"/>
              </a:rPr>
              <a:t>th</a:t>
            </a:r>
            <a:r>
              <a:rPr lang="en-US" sz="1200" kern="1200" dirty="0">
                <a:solidFill>
                  <a:schemeClr val="tx1"/>
                </a:solidFill>
                <a:latin typeface="+mn-lt"/>
                <a:ea typeface="+mn-ea"/>
                <a:cs typeface="+mn-cs"/>
              </a:rPr>
              <a:t>, 2016 (0.48 Ft</a:t>
            </a:r>
            <a:r>
              <a:rPr lang="en-US" sz="1200" kern="1200" baseline="30000" dirty="0">
                <a:solidFill>
                  <a:schemeClr val="tx1"/>
                </a:solidFill>
                <a:latin typeface="+mn-lt"/>
                <a:ea typeface="+mn-ea"/>
                <a:cs typeface="+mn-cs"/>
              </a:rPr>
              <a:t>3</a:t>
            </a:r>
            <a:r>
              <a:rPr lang="en-US" sz="1200" kern="1200" dirty="0">
                <a:solidFill>
                  <a:schemeClr val="tx1"/>
                </a:solidFill>
                <a:latin typeface="+mn-lt"/>
                <a:ea typeface="+mn-ea"/>
                <a:cs typeface="+mn-cs"/>
              </a:rPr>
              <a:t>/sec). </a:t>
            </a:r>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Image Credit: Southeastern AZ Water Resources team</a:t>
            </a:r>
          </a:p>
          <a:p>
            <a:endParaRPr lang="en-US" sz="1200" kern="1200" baseline="0" dirty="0">
              <a:solidFill>
                <a:schemeClr val="tx1"/>
              </a:solidFill>
              <a:latin typeface="+mn-lt"/>
              <a:ea typeface="+mn-ea"/>
              <a:cs typeface="+mn-cs"/>
            </a:endParaRPr>
          </a:p>
          <a:p>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pPr/>
              <a:t>19</a:t>
            </a:fld>
            <a:endParaRPr lang="en-US"/>
          </a:p>
        </p:txBody>
      </p:sp>
    </p:spTree>
    <p:extLst>
      <p:ext uri="{BB962C8B-B14F-4D97-AF65-F5344CB8AC3E}">
        <p14:creationId xmlns:p14="http://schemas.microsoft.com/office/powerpoint/2010/main" val="20582870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The study area for this project consisted of the Rincon Mountains, located in Eastern Saguaro National Park, and the Santa Catalina Mountains.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Image</a:t>
            </a:r>
            <a:r>
              <a:rPr lang="en-US" sz="1200" kern="1200" baseline="0" dirty="0">
                <a:solidFill>
                  <a:schemeClr val="tx1"/>
                </a:solidFill>
                <a:latin typeface="+mn-lt"/>
                <a:ea typeface="+mn-ea"/>
                <a:cs typeface="+mn-cs"/>
              </a:rPr>
              <a:t> Credit – Joseph Spruce</a:t>
            </a:r>
          </a:p>
          <a:p>
            <a:r>
              <a:rPr lang="en-US" sz="1200" kern="1200" baseline="0" dirty="0">
                <a:solidFill>
                  <a:schemeClr val="tx1"/>
                </a:solidFill>
                <a:latin typeface="+mn-lt"/>
                <a:ea typeface="+mn-ea"/>
                <a:cs typeface="+mn-cs"/>
              </a:rPr>
              <a:t>Image Source – Joseph Spruce</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2</a:t>
            </a:fld>
            <a:endParaRPr lang="en-US"/>
          </a:p>
        </p:txBody>
      </p:sp>
    </p:spTree>
    <p:extLst>
      <p:ext uri="{BB962C8B-B14F-4D97-AF65-F5344CB8AC3E}">
        <p14:creationId xmlns:p14="http://schemas.microsoft.com/office/powerpoint/2010/main" val="20582870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Image Source:</a:t>
            </a:r>
            <a:r>
              <a:rPr lang="en-US" sz="1200" kern="1200" baseline="0" dirty="0">
                <a:solidFill>
                  <a:schemeClr val="tx1"/>
                </a:solidFill>
                <a:latin typeface="+mn-lt"/>
                <a:ea typeface="+mn-ea"/>
                <a:cs typeface="+mn-cs"/>
              </a:rPr>
              <a:t> https://www.nps.gov/media/photo/gallery.htm?id=3289FA60-1DD8-B71B-0B13301754C65384</a:t>
            </a:r>
          </a:p>
          <a:p>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pPr/>
              <a:t>20</a:t>
            </a:fld>
            <a:endParaRPr lang="en-US"/>
          </a:p>
        </p:txBody>
      </p:sp>
    </p:spTree>
    <p:extLst>
      <p:ext uri="{BB962C8B-B14F-4D97-AF65-F5344CB8AC3E}">
        <p14:creationId xmlns:p14="http://schemas.microsoft.com/office/powerpoint/2010/main" val="20582870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r>
              <a:rPr lang="en-US" baseline="0" dirty="0"/>
              <a:t>Image Source: NPS Archive</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21</a:t>
            </a:fld>
            <a:endParaRPr lang="en-US"/>
          </a:p>
        </p:txBody>
      </p:sp>
    </p:spTree>
    <p:extLst>
      <p:ext uri="{BB962C8B-B14F-4D97-AF65-F5344CB8AC3E}">
        <p14:creationId xmlns:p14="http://schemas.microsoft.com/office/powerpoint/2010/main" val="20582870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Future work involves : </a:t>
            </a:r>
            <a:r>
              <a:rPr lang="en-US" sz="1200" dirty="0">
                <a:solidFill>
                  <a:schemeClr val="bg2">
                    <a:lumMod val="50000"/>
                  </a:schemeClr>
                </a:solidFill>
              </a:rPr>
              <a:t>Replicate the area of analysis to include all of the Sky Islands,</a:t>
            </a:r>
            <a:r>
              <a:rPr lang="en-US" sz="1200" baseline="0" dirty="0">
                <a:solidFill>
                  <a:schemeClr val="bg2">
                    <a:lumMod val="50000"/>
                  </a:schemeClr>
                </a:solidFill>
              </a:rPr>
              <a:t> </a:t>
            </a:r>
            <a:r>
              <a:rPr lang="en-US" dirty="0"/>
              <a:t>include </a:t>
            </a:r>
            <a:r>
              <a:rPr lang="en-US" sz="1200" dirty="0">
                <a:solidFill>
                  <a:schemeClr val="bg2">
                    <a:lumMod val="50000"/>
                  </a:schemeClr>
                </a:solidFill>
              </a:rPr>
              <a:t>ground water and precipitation data in future analyses of snow pack and surface water flow,</a:t>
            </a:r>
            <a:r>
              <a:rPr lang="en-US" sz="1200" baseline="0" dirty="0">
                <a:solidFill>
                  <a:schemeClr val="bg2">
                    <a:lumMod val="50000"/>
                  </a:schemeClr>
                </a:solidFill>
              </a:rPr>
              <a:t> </a:t>
            </a:r>
            <a:r>
              <a:rPr lang="en-US" sz="1200" dirty="0">
                <a:solidFill>
                  <a:schemeClr val="bg2">
                    <a:lumMod val="50000"/>
                  </a:schemeClr>
                </a:solidFill>
              </a:rPr>
              <a:t>Incorporation of Sentinel-2b high resolution data and using MODIS MODSCAG data to generate per pixel fractional snow covered area and snow grain size.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2">
                  <a:lumMod val="50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Image</a:t>
            </a:r>
            <a:r>
              <a:rPr lang="en-US" baseline="0" dirty="0"/>
              <a:t> Source: Joseph Spruce</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22</a:t>
            </a:fld>
            <a:endParaRPr lang="en-US"/>
          </a:p>
        </p:txBody>
      </p:sp>
    </p:spTree>
    <p:extLst>
      <p:ext uri="{BB962C8B-B14F-4D97-AF65-F5344CB8AC3E}">
        <p14:creationId xmlns:p14="http://schemas.microsoft.com/office/powerpoint/2010/main" val="20582870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The slide shows the location</a:t>
            </a:r>
            <a:r>
              <a:rPr lang="en-US" sz="1200" kern="1200" baseline="0" dirty="0">
                <a:solidFill>
                  <a:schemeClr val="tx1"/>
                </a:solidFill>
                <a:latin typeface="+mn-lt"/>
                <a:ea typeface="+mn-ea"/>
                <a:cs typeface="+mn-cs"/>
              </a:rPr>
              <a:t> of overall study area, i.e. Sky Island of Southeastern Arizona and a true color image of the focused study area, i.e. Rincon and Santa Catalina Mountains</a:t>
            </a:r>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Image</a:t>
            </a:r>
            <a:r>
              <a:rPr lang="en-US" sz="1200" kern="1200" baseline="0" dirty="0">
                <a:solidFill>
                  <a:schemeClr val="tx1"/>
                </a:solidFill>
                <a:latin typeface="+mn-lt"/>
                <a:ea typeface="+mn-ea"/>
                <a:cs typeface="+mn-cs"/>
              </a:rPr>
              <a:t> Credit – Southeastern AZ Water Resource Team</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3</a:t>
            </a:fld>
            <a:endParaRPr lang="en-US"/>
          </a:p>
        </p:txBody>
      </p:sp>
    </p:spTree>
    <p:extLst>
      <p:ext uri="{BB962C8B-B14F-4D97-AF65-F5344CB8AC3E}">
        <p14:creationId xmlns:p14="http://schemas.microsoft.com/office/powerpoint/2010/main" val="20582870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latin typeface="+mn-lt"/>
                <a:ea typeface="+mn-ea"/>
                <a:cs typeface="+mn-cs"/>
              </a:rPr>
              <a:t>The Southeastern Arizona Water resource team collaborated with Partners from the National Park Service, Intermountain Region and the National Park Service at the Saguaro National Park to address the community concern of the potential impact of snow cover loss on water resources in the Sky Island region. </a:t>
            </a:r>
            <a:r>
              <a:rPr lang="en-US" sz="1200" kern="1200" dirty="0">
                <a:solidFill>
                  <a:schemeClr val="tx1"/>
                </a:solidFill>
                <a:latin typeface="+mn-lt"/>
                <a:ea typeface="+mn-ea"/>
                <a:cs typeface="+mn-cs"/>
              </a:rPr>
              <a:t>With a more complete understanding of the impact of snow cover, the NPS will be able to analyze past snow cover changes to improve future land management decisions.</a:t>
            </a:r>
            <a:endParaRPr lang="en-US" sz="1200" dirty="0"/>
          </a:p>
          <a:p>
            <a:endParaRPr lang="en-US" baseline="0" dirty="0"/>
          </a:p>
          <a:p>
            <a:r>
              <a:rPr lang="en-US" dirty="0"/>
              <a:t>Image Source: </a:t>
            </a:r>
            <a:r>
              <a:rPr lang="en-US" b="0" dirty="0"/>
              <a:t>https://www.nps.gov/nhl/contact/imro.htm</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4</a:t>
            </a:fld>
            <a:endParaRPr lang="en-US"/>
          </a:p>
        </p:txBody>
      </p:sp>
    </p:spTree>
    <p:extLst>
      <p:ext uri="{BB962C8B-B14F-4D97-AF65-F5344CB8AC3E}">
        <p14:creationId xmlns:p14="http://schemas.microsoft.com/office/powerpoint/2010/main" val="14370738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Noted climate change effects in the Southwestern United States include significant increases in temperature across the </a:t>
            </a:r>
            <a:r>
              <a:rPr lang="en-US" sz="1200" b="0" kern="1200" dirty="0">
                <a:solidFill>
                  <a:schemeClr val="tx1"/>
                </a:solidFill>
                <a:latin typeface="+mn-lt"/>
                <a:ea typeface="+mn-ea"/>
                <a:cs typeface="+mn-cs"/>
              </a:rPr>
              <a:t>region </a:t>
            </a:r>
            <a:r>
              <a:rPr lang="en-US" sz="1200" b="0" kern="1200" baseline="0" dirty="0">
                <a:solidFill>
                  <a:schemeClr val="tx1"/>
                </a:solidFill>
                <a:effectLst/>
                <a:latin typeface="+mn-lt"/>
                <a:ea typeface="+mn-ea"/>
                <a:cs typeface="+mn-cs"/>
              </a:rPr>
              <a:t>(Colleen </a:t>
            </a:r>
            <a:r>
              <a:rPr lang="en-US" sz="1200" b="0" kern="1200" baseline="0" dirty="0" err="1">
                <a:solidFill>
                  <a:schemeClr val="tx1"/>
                </a:solidFill>
                <a:effectLst/>
                <a:latin typeface="+mn-lt"/>
                <a:ea typeface="+mn-ea"/>
                <a:cs typeface="+mn-cs"/>
              </a:rPr>
              <a:t>Filippone</a:t>
            </a:r>
            <a:r>
              <a:rPr lang="en-US" sz="1200" b="0" kern="1200" baseline="0" dirty="0">
                <a:solidFill>
                  <a:schemeClr val="tx1"/>
                </a:solidFill>
                <a:effectLst/>
                <a:latin typeface="+mn-lt"/>
                <a:ea typeface="+mn-ea"/>
                <a:cs typeface="+mn-cs"/>
              </a:rPr>
              <a:t>, Personal Communication, September 9,2016)</a:t>
            </a:r>
            <a:r>
              <a:rPr lang="en-US" sz="1200" b="0" kern="1200" dirty="0">
                <a:solidFill>
                  <a:schemeClr val="tx1"/>
                </a:solidFill>
                <a:latin typeface="+mn-lt"/>
                <a:ea typeface="+mn-ea"/>
                <a:cs typeface="+mn-cs"/>
              </a:rPr>
              <a:t>. </a:t>
            </a:r>
            <a:r>
              <a:rPr lang="en-US" sz="1200" kern="1200" dirty="0">
                <a:solidFill>
                  <a:schemeClr val="tx1"/>
                </a:solidFill>
                <a:latin typeface="+mn-lt"/>
                <a:ea typeface="+mn-ea"/>
                <a:cs typeface="+mn-cs"/>
              </a:rPr>
              <a:t>Warmer temperature causes shifts in the winter precipitation pattern e.g. precipitation is falling as rain rather than snow, shifts in the</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hydrological cycle</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 </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such as a decrease in winter precipitation, and earlier yearly snowmelt</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Without the contributions from snowmelt runoff,</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the many streams, springs, seeps would exhibit extremely low water levels and in some cases dry out completely. This</a:t>
            </a:r>
            <a:r>
              <a:rPr lang="en-US" sz="1200" kern="1200" baseline="0" dirty="0">
                <a:solidFill>
                  <a:schemeClr val="tx1"/>
                </a:solidFill>
                <a:latin typeface="+mn-lt"/>
                <a:ea typeface="+mn-ea"/>
                <a:cs typeface="+mn-cs"/>
              </a:rPr>
              <a:t> could lead to loss of habitat and an increase in wildfires.</a:t>
            </a:r>
            <a:r>
              <a:rPr lang="en-US" sz="1200" kern="1200" dirty="0">
                <a:solidFill>
                  <a:schemeClr val="tx1"/>
                </a:solidFill>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rtl="0"/>
            <a:endParaRPr lang="en-US" b="0" dirty="0"/>
          </a:p>
          <a:p>
            <a:pPr rtl="0"/>
            <a:r>
              <a:rPr lang="en-US" b="0" dirty="0"/>
              <a:t>Image Source: National Park Service Archive</a:t>
            </a:r>
          </a:p>
        </p:txBody>
      </p:sp>
      <p:sp>
        <p:nvSpPr>
          <p:cNvPr id="4" name="Slide Number Placeholder 3"/>
          <p:cNvSpPr>
            <a:spLocks noGrp="1"/>
          </p:cNvSpPr>
          <p:nvPr>
            <p:ph type="sldNum" sz="quarter" idx="10"/>
          </p:nvPr>
        </p:nvSpPr>
        <p:spPr/>
        <p:txBody>
          <a:bodyPr/>
          <a:lstStyle/>
          <a:p>
            <a:fld id="{DFFCE636-EDCB-4E8F-A496-90D3D4BBB61E}" type="slidenum">
              <a:rPr lang="en-US" smtClean="0"/>
              <a:pPr/>
              <a:t>5</a:t>
            </a:fld>
            <a:endParaRPr lang="en-US"/>
          </a:p>
        </p:txBody>
      </p:sp>
    </p:spTree>
    <p:extLst>
      <p:ext uri="{BB962C8B-B14F-4D97-AF65-F5344CB8AC3E}">
        <p14:creationId xmlns:p14="http://schemas.microsoft.com/office/powerpoint/2010/main" val="20582870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latin typeface="+mn-lt"/>
                <a:ea typeface="+mn-ea"/>
                <a:cs typeface="+mn-cs"/>
              </a:rPr>
              <a:t>Understanding</a:t>
            </a:r>
            <a:r>
              <a:rPr lang="en-US" sz="1200" b="0" i="0" kern="1200" baseline="0" dirty="0">
                <a:solidFill>
                  <a:schemeClr val="tx1"/>
                </a:solidFill>
                <a:latin typeface="+mn-lt"/>
                <a:ea typeface="+mn-ea"/>
                <a:cs typeface="+mn-cs"/>
              </a:rPr>
              <a:t>  how the changing climate has historically affected the region will </a:t>
            </a:r>
            <a:r>
              <a:rPr lang="en-US" sz="1200" b="0" i="0" kern="1200" dirty="0">
                <a:solidFill>
                  <a:schemeClr val="tx1"/>
                </a:solidFill>
                <a:latin typeface="+mn-lt"/>
                <a:ea typeface="+mn-ea"/>
                <a:cs typeface="+mn-cs"/>
              </a:rPr>
              <a:t>assist the</a:t>
            </a:r>
            <a:r>
              <a:rPr lang="en-US" sz="1200" b="0" i="0" kern="1200" baseline="0" dirty="0">
                <a:solidFill>
                  <a:schemeClr val="tx1"/>
                </a:solidFill>
                <a:latin typeface="+mn-lt"/>
                <a:ea typeface="+mn-ea"/>
                <a:cs typeface="+mn-cs"/>
              </a:rPr>
              <a:t> NPS </a:t>
            </a:r>
            <a:r>
              <a:rPr lang="en-US" sz="1200" b="0" i="0" kern="1200" dirty="0">
                <a:solidFill>
                  <a:schemeClr val="tx1"/>
                </a:solidFill>
                <a:latin typeface="+mn-lt"/>
                <a:ea typeface="+mn-ea"/>
                <a:cs typeface="+mn-cs"/>
              </a:rPr>
              <a:t>in developing adaptive land management strategies for the future. These strategies might</a:t>
            </a:r>
            <a:r>
              <a:rPr lang="en-US" sz="1200" b="0" i="0" kern="1200" baseline="0" dirty="0">
                <a:solidFill>
                  <a:schemeClr val="tx1"/>
                </a:solidFill>
                <a:latin typeface="+mn-lt"/>
                <a:ea typeface="+mn-ea"/>
                <a:cs typeface="+mn-cs"/>
              </a:rPr>
              <a:t> include </a:t>
            </a:r>
            <a:r>
              <a:rPr lang="en-US" sz="1200" b="0" i="0" kern="1200" dirty="0">
                <a:solidFill>
                  <a:schemeClr val="tx1"/>
                </a:solidFill>
                <a:latin typeface="+mn-lt"/>
                <a:ea typeface="+mn-ea"/>
                <a:cs typeface="+mn-cs"/>
              </a:rPr>
              <a:t>where and how to apply prescribed fire, which</a:t>
            </a:r>
            <a:r>
              <a:rPr lang="en-US" sz="1200" b="0" i="0" kern="1200" baseline="0" dirty="0">
                <a:solidFill>
                  <a:schemeClr val="tx1"/>
                </a:solidFill>
                <a:latin typeface="+mn-lt"/>
                <a:ea typeface="+mn-ea"/>
                <a:cs typeface="+mn-cs"/>
              </a:rPr>
              <a:t> species (aquatic and terrestrial) and critical habitats may become stressed, threatened, or endangered and what </a:t>
            </a:r>
            <a:r>
              <a:rPr lang="en-US" sz="1200" b="0" i="0" kern="1200" dirty="0">
                <a:solidFill>
                  <a:schemeClr val="tx1"/>
                </a:solidFill>
                <a:latin typeface="+mn-lt"/>
                <a:ea typeface="+mn-ea"/>
                <a:cs typeface="+mn-cs"/>
              </a:rPr>
              <a:t>might be done to supplement water bodies or establish </a:t>
            </a:r>
            <a:r>
              <a:rPr lang="en-US" sz="1200" b="0" i="0" kern="1200" dirty="0" err="1">
                <a:solidFill>
                  <a:schemeClr val="tx1"/>
                </a:solidFill>
                <a:latin typeface="+mn-lt"/>
                <a:ea typeface="+mn-ea"/>
                <a:cs typeface="+mn-cs"/>
              </a:rPr>
              <a:t>refugia</a:t>
            </a:r>
            <a:r>
              <a:rPr lang="en-US" sz="1200" b="0" i="0" kern="1200" dirty="0">
                <a:solidFill>
                  <a:schemeClr val="tx1"/>
                </a:solidFill>
                <a:latin typeface="+mn-lt"/>
                <a:ea typeface="+mn-ea"/>
                <a:cs typeface="+mn-cs"/>
              </a:rPr>
              <a:t>, as</a:t>
            </a:r>
            <a:r>
              <a:rPr lang="en-US" sz="1200" b="0" i="0" kern="1200" baseline="0" dirty="0">
                <a:solidFill>
                  <a:schemeClr val="tx1"/>
                </a:solidFill>
                <a:latin typeface="+mn-lt"/>
                <a:ea typeface="+mn-ea"/>
                <a:cs typeface="+mn-cs"/>
              </a:rPr>
              <a:t> well as </a:t>
            </a:r>
            <a:r>
              <a:rPr lang="en-US" sz="1200" b="0" i="0" kern="1200" dirty="0">
                <a:solidFill>
                  <a:schemeClr val="tx1"/>
                </a:solidFill>
                <a:latin typeface="+mn-lt"/>
                <a:ea typeface="+mn-ea"/>
                <a:cs typeface="+mn-cs"/>
              </a:rPr>
              <a:t>how backcountry visitors may be impacted by water availability changes.  </a:t>
            </a:r>
          </a:p>
          <a:p>
            <a:pPr rtl="0"/>
            <a:endParaRPr lang="en-US" b="0" dirty="0"/>
          </a:p>
          <a:p>
            <a:pPr rtl="0"/>
            <a:r>
              <a:rPr lang="en-US" b="0" dirty="0"/>
              <a:t>Image Source: NPS Archive</a:t>
            </a:r>
          </a:p>
        </p:txBody>
      </p:sp>
      <p:sp>
        <p:nvSpPr>
          <p:cNvPr id="4" name="Slide Number Placeholder 3"/>
          <p:cNvSpPr>
            <a:spLocks noGrp="1"/>
          </p:cNvSpPr>
          <p:nvPr>
            <p:ph type="sldNum" sz="quarter" idx="10"/>
          </p:nvPr>
        </p:nvSpPr>
        <p:spPr/>
        <p:txBody>
          <a:bodyPr/>
          <a:lstStyle/>
          <a:p>
            <a:fld id="{DFFCE636-EDCB-4E8F-A496-90D3D4BBB61E}" type="slidenum">
              <a:rPr lang="en-US" smtClean="0"/>
              <a:pPr/>
              <a:t>6</a:t>
            </a:fld>
            <a:endParaRPr lang="en-US"/>
          </a:p>
        </p:txBody>
      </p:sp>
    </p:spTree>
    <p:extLst>
      <p:ext uri="{BB962C8B-B14F-4D97-AF65-F5344CB8AC3E}">
        <p14:creationId xmlns:p14="http://schemas.microsoft.com/office/powerpoint/2010/main" val="20582870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88925" indent="-288925" fontAlgn="base">
              <a:buClr>
                <a:schemeClr val="accent1">
                  <a:lumMod val="60000"/>
                  <a:lumOff val="40000"/>
                </a:schemeClr>
              </a:buClr>
              <a:buFont typeface="Webdings" pitchFamily="18" charset="2"/>
              <a:buNone/>
            </a:pPr>
            <a:r>
              <a:rPr lang="en-US" baseline="0" dirty="0"/>
              <a:t>The objective of this project is to </a:t>
            </a:r>
            <a:r>
              <a:rPr lang="en-US" b="0" baseline="0" dirty="0"/>
              <a:t>– </a:t>
            </a:r>
            <a:r>
              <a:rPr lang="en-US" sz="1200" b="0" dirty="0">
                <a:solidFill>
                  <a:schemeClr val="accent1">
                    <a:lumMod val="60000"/>
                    <a:lumOff val="40000"/>
                  </a:schemeClr>
                </a:solidFill>
              </a:rPr>
              <a:t>Create</a:t>
            </a:r>
            <a:r>
              <a:rPr lang="en-US" sz="1200" b="0" dirty="0"/>
              <a:t> </a:t>
            </a:r>
            <a:r>
              <a:rPr lang="en-US" sz="1200" dirty="0"/>
              <a:t>an overall assessment of snow cover distribution in Rincon and Santa Catalina mountain ranges using NASA Earth observations (Landsat) data and </a:t>
            </a:r>
            <a:r>
              <a:rPr lang="en-US" sz="1200" b="0" dirty="0">
                <a:solidFill>
                  <a:schemeClr val="accent1">
                    <a:lumMod val="60000"/>
                    <a:lumOff val="40000"/>
                  </a:schemeClr>
                </a:solidFill>
              </a:rPr>
              <a:t>Assess</a:t>
            </a:r>
            <a:r>
              <a:rPr lang="en-US" sz="1200" b="1" dirty="0"/>
              <a:t> </a:t>
            </a:r>
            <a:r>
              <a:rPr lang="en-US" sz="1200" dirty="0"/>
              <a:t>and identify</a:t>
            </a:r>
            <a:r>
              <a:rPr lang="en-US" sz="1200" b="1" dirty="0"/>
              <a:t> </a:t>
            </a:r>
            <a:r>
              <a:rPr lang="en-US" sz="1200" dirty="0"/>
              <a:t>watersheds experiencing higher loss of snowpack with remote sensing products and supplement with USGS stream gauge and pool data provided by the NPS. </a:t>
            </a:r>
            <a:endParaRPr lang="en-US" sz="1200" dirty="0">
              <a:solidFill>
                <a:schemeClr val="bg2">
                  <a:lumMod val="50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NOTE: For every image on the slide include an image source in the speaker notes (ex. URL; Name, Affiliation, etc.)</a:t>
            </a:r>
          </a:p>
          <a:p>
            <a:endParaRPr lang="en-US" baseline="0" dirty="0"/>
          </a:p>
          <a:p>
            <a:r>
              <a:rPr lang="en-US" dirty="0"/>
              <a:t>Image Source: https://www.nps.gov/media/photo/gallery.htm?id=D063AD9E-155D-45 1F-67481BE5A6A49824    </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7</a:t>
            </a:fld>
            <a:endParaRPr lang="en-US"/>
          </a:p>
        </p:txBody>
      </p:sp>
    </p:spTree>
    <p:extLst>
      <p:ext uri="{BB962C8B-B14F-4D97-AF65-F5344CB8AC3E}">
        <p14:creationId xmlns:p14="http://schemas.microsoft.com/office/powerpoint/2010/main" val="40438977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latin typeface="+mn-lt"/>
                <a:ea typeface="+mn-ea"/>
                <a:cs typeface="+mn-cs"/>
              </a:rPr>
              <a:t>NASA Earth observing system comprises a series of satellite designed for long term global observation of the land surface, atmosphere, biosphere and oceans to monitor environmental changes. </a:t>
            </a:r>
          </a:p>
          <a:p>
            <a:pPr rtl="0"/>
            <a:endParaRPr lang="en-US" sz="1200" b="0" i="0" u="none" strike="noStrike" kern="1200" dirty="0">
              <a:solidFill>
                <a:schemeClr val="tx1"/>
              </a:solidFill>
              <a:latin typeface="+mn-lt"/>
              <a:ea typeface="+mn-ea"/>
              <a:cs typeface="+mn-cs"/>
            </a:endParaRPr>
          </a:p>
          <a:p>
            <a:pPr rtl="0"/>
            <a:r>
              <a:rPr lang="en-US" sz="1200" b="0" i="0" u="none" strike="noStrike" kern="1200" dirty="0">
                <a:solidFill>
                  <a:schemeClr val="tx1"/>
                </a:solidFill>
                <a:latin typeface="+mn-lt"/>
                <a:ea typeface="+mn-ea"/>
                <a:cs typeface="+mn-cs"/>
              </a:rPr>
              <a:t>For this project we used data </a:t>
            </a:r>
            <a:r>
              <a:rPr lang="en-US" sz="1200" kern="1200" baseline="0" dirty="0">
                <a:solidFill>
                  <a:schemeClr val="tx1"/>
                </a:solidFill>
                <a:latin typeface="+mn-lt"/>
                <a:ea typeface="+mn-ea"/>
                <a:cs typeface="+mn-cs"/>
              </a:rPr>
              <a:t>from </a:t>
            </a:r>
            <a:r>
              <a:rPr lang="en-US" sz="1200" kern="1200" dirty="0">
                <a:solidFill>
                  <a:schemeClr val="tx1"/>
                </a:solidFill>
                <a:latin typeface="+mn-lt"/>
                <a:ea typeface="+mn-ea"/>
                <a:cs typeface="+mn-cs"/>
              </a:rPr>
              <a:t>Landsat 5 Thematic </a:t>
            </a:r>
            <a:r>
              <a:rPr lang="en-US" sz="1200" kern="1200" dirty="0" err="1">
                <a:solidFill>
                  <a:schemeClr val="tx1"/>
                </a:solidFill>
                <a:latin typeface="+mn-lt"/>
                <a:ea typeface="+mn-ea"/>
                <a:cs typeface="+mn-cs"/>
              </a:rPr>
              <a:t>Mapper</a:t>
            </a:r>
            <a:r>
              <a:rPr lang="en-US" sz="1200" kern="1200" dirty="0">
                <a:solidFill>
                  <a:schemeClr val="tx1"/>
                </a:solidFill>
                <a:latin typeface="+mn-lt"/>
                <a:ea typeface="+mn-ea"/>
                <a:cs typeface="+mn-cs"/>
              </a:rPr>
              <a:t> (TM ),  Landsat 7 Enhanced Thematic </a:t>
            </a:r>
            <a:r>
              <a:rPr lang="en-US" sz="1200" kern="1200" dirty="0" err="1">
                <a:solidFill>
                  <a:schemeClr val="tx1"/>
                </a:solidFill>
                <a:latin typeface="+mn-lt"/>
                <a:ea typeface="+mn-ea"/>
                <a:cs typeface="+mn-cs"/>
              </a:rPr>
              <a:t>Mapper</a:t>
            </a:r>
            <a:r>
              <a:rPr lang="en-US" sz="1200" kern="1200" dirty="0">
                <a:solidFill>
                  <a:schemeClr val="tx1"/>
                </a:solidFill>
                <a:latin typeface="+mn-lt"/>
                <a:ea typeface="+mn-ea"/>
                <a:cs typeface="+mn-cs"/>
              </a:rPr>
              <a:t> Plus (ETM +) and Landsat 8 Operational Land Imager (OLI) with thermal infrared sensor (TIRS) were downloaded and processed in the Google Earth Engine (GEE). </a:t>
            </a:r>
          </a:p>
          <a:p>
            <a:pPr rtl="0"/>
            <a:r>
              <a:rPr lang="en-US" sz="1200" kern="1200" dirty="0">
                <a:solidFill>
                  <a:schemeClr val="tx1"/>
                </a:solidFill>
                <a:latin typeface="+mn-lt"/>
                <a:ea typeface="+mn-ea"/>
                <a:cs typeface="+mn-cs"/>
              </a:rPr>
              <a:t>Additionally, SENTINEL-2 data containing 13 UINT16 spectral bands representing TOA reflectance scaled by 10,000 were downloaded and processed in GEE. </a:t>
            </a:r>
          </a:p>
          <a:p>
            <a:pPr rtl="0"/>
            <a:endParaRPr lang="en-US" sz="1200" kern="1200" baseline="0" dirty="0">
              <a:solidFill>
                <a:schemeClr val="tx1"/>
              </a:solidFill>
              <a:latin typeface="+mn-lt"/>
              <a:ea typeface="+mn-ea"/>
              <a:cs typeface="+mn-cs"/>
            </a:endParaRPr>
          </a:p>
          <a:p>
            <a:pPr rtl="0"/>
            <a:r>
              <a:rPr lang="en-US" sz="1200" b="0" i="0" u="none" strike="noStrike" kern="1200" dirty="0">
                <a:solidFill>
                  <a:schemeClr val="tx1"/>
                </a:solidFill>
                <a:latin typeface="+mn-lt"/>
                <a:ea typeface="+mn-ea"/>
                <a:cs typeface="+mn-cs"/>
              </a:rPr>
              <a:t>Image Source:</a:t>
            </a:r>
          </a:p>
          <a:p>
            <a:pPr rtl="0"/>
            <a:r>
              <a:rPr lang="en-US" sz="1200" b="0" i="0" u="none" strike="noStrike" kern="1200" dirty="0">
                <a:solidFill>
                  <a:schemeClr val="tx1"/>
                </a:solidFill>
                <a:latin typeface="+mn-lt"/>
                <a:ea typeface="+mn-ea"/>
                <a:cs typeface="+mn-cs"/>
              </a:rPr>
              <a:t>Aqua: http://www.devpedia.developexchange.com/dp/index.php?title=List_of_Satellite_Pictures</a:t>
            </a:r>
          </a:p>
          <a:p>
            <a:pPr rtl="0"/>
            <a:r>
              <a:rPr lang="en-US" sz="1200" b="0" i="0" u="none" strike="noStrike" kern="1200" dirty="0">
                <a:solidFill>
                  <a:schemeClr val="tx1"/>
                </a:solidFill>
                <a:latin typeface="+mn-lt"/>
                <a:ea typeface="+mn-ea"/>
                <a:cs typeface="+mn-cs"/>
              </a:rPr>
              <a:t>Terra: http://www.devpedia.developexchange.com/dp/index.php?title=List_of_Satellite_Pictures</a:t>
            </a:r>
          </a:p>
          <a:p>
            <a:pPr rtl="0"/>
            <a:r>
              <a:rPr lang="en-US" sz="1200" b="0" i="0" u="none" strike="noStrike" kern="1200" dirty="0">
                <a:solidFill>
                  <a:schemeClr val="tx1"/>
                </a:solidFill>
                <a:latin typeface="+mn-lt"/>
                <a:ea typeface="+mn-ea"/>
                <a:cs typeface="+mn-cs"/>
              </a:rPr>
              <a:t>Landsat 5: http://www.devpedia.developexchange.com/dp/index.php?title=List_of_Satellite_Pictures</a:t>
            </a:r>
          </a:p>
          <a:p>
            <a:pPr rtl="0"/>
            <a:r>
              <a:rPr lang="en-US" sz="1200" b="0" i="0" u="none" strike="noStrike" kern="1200" dirty="0">
                <a:solidFill>
                  <a:schemeClr val="tx1"/>
                </a:solidFill>
                <a:latin typeface="+mn-lt"/>
                <a:ea typeface="+mn-ea"/>
                <a:cs typeface="+mn-cs"/>
              </a:rPr>
              <a:t>Landsat 7: http://www.devpedia.developexchange.com/dp/index.php?title=List_of_Satellite_Pictures</a:t>
            </a:r>
          </a:p>
          <a:p>
            <a:pPr rtl="0"/>
            <a:r>
              <a:rPr lang="en-US" sz="1200" b="0" i="0" u="none" strike="noStrike" kern="1200" dirty="0">
                <a:solidFill>
                  <a:schemeClr val="tx1"/>
                </a:solidFill>
                <a:latin typeface="+mn-lt"/>
                <a:ea typeface="+mn-ea"/>
                <a:cs typeface="+mn-cs"/>
              </a:rPr>
              <a:t>Landsat</a:t>
            </a:r>
            <a:r>
              <a:rPr lang="en-US" sz="1200" b="0" i="0" u="none" strike="noStrike" kern="1200" baseline="0" dirty="0">
                <a:solidFill>
                  <a:schemeClr val="tx1"/>
                </a:solidFill>
                <a:latin typeface="+mn-lt"/>
                <a:ea typeface="+mn-ea"/>
                <a:cs typeface="+mn-cs"/>
              </a:rPr>
              <a:t> 8: http://www.devpedia.developexchange.com/dp/index.php?title=List_of_Satellite_Pictures</a:t>
            </a:r>
          </a:p>
          <a:p>
            <a:pPr rtl="0"/>
            <a:r>
              <a:rPr lang="en-US" sz="1200" b="0" i="0" u="none" strike="noStrike" kern="1200" baseline="0" dirty="0">
                <a:solidFill>
                  <a:schemeClr val="tx1"/>
                </a:solidFill>
                <a:latin typeface="+mn-lt"/>
                <a:ea typeface="+mn-ea"/>
                <a:cs typeface="+mn-cs"/>
              </a:rPr>
              <a:t>Sentinel 2: http://www.devpedia.developexchange.com/dp/images/d/dd/24_Sentinel2.png</a:t>
            </a:r>
          </a:p>
          <a:p>
            <a:pPr rtl="0"/>
            <a:endParaRPr lang="en-US" b="0" dirty="0"/>
          </a:p>
          <a:p>
            <a:pPr rtl="0"/>
            <a:endParaRPr lang="en-US" baseline="0"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8</a:t>
            </a:fld>
            <a:endParaRPr lang="en-US"/>
          </a:p>
        </p:txBody>
      </p:sp>
    </p:spTree>
    <p:extLst>
      <p:ext uri="{BB962C8B-B14F-4D97-AF65-F5344CB8AC3E}">
        <p14:creationId xmlns:p14="http://schemas.microsoft.com/office/powerpoint/2010/main" val="34440657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All</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Landsat and Sentinel-2</a:t>
            </a:r>
            <a:r>
              <a:rPr lang="en-US" sz="1200" kern="1200" baseline="0" dirty="0">
                <a:solidFill>
                  <a:schemeClr val="tx1"/>
                </a:solidFill>
                <a:latin typeface="+mn-lt"/>
                <a:ea typeface="+mn-ea"/>
                <a:cs typeface="+mn-cs"/>
              </a:rPr>
              <a:t> data products were atmospherically corrected by using GEE. Our team developed a script in java script to detect topographic shadow and cloud cover. </a:t>
            </a:r>
            <a:r>
              <a:rPr lang="en-US" sz="1200" kern="1200" dirty="0">
                <a:solidFill>
                  <a:schemeClr val="tx1"/>
                </a:solidFill>
                <a:latin typeface="+mn-lt"/>
                <a:ea typeface="+mn-ea"/>
                <a:cs typeface="+mn-cs"/>
              </a:rPr>
              <a:t>Snow cover is identified using Normalized Difference Snow Index (NDSI) and S3 index. </a:t>
            </a:r>
            <a:r>
              <a:rPr lang="en-US" sz="1200" kern="1200" baseline="0" dirty="0">
                <a:solidFill>
                  <a:schemeClr val="tx1"/>
                </a:solidFill>
                <a:latin typeface="+mn-lt"/>
                <a:ea typeface="+mn-ea"/>
                <a:cs typeface="+mn-cs"/>
              </a:rPr>
              <a:t>NDSI was calculated using the reflectance value of band 2 and band 5. </a:t>
            </a:r>
            <a:r>
              <a:rPr lang="en-US" sz="1200" kern="1200" dirty="0">
                <a:solidFill>
                  <a:schemeClr val="tx1"/>
                </a:solidFill>
                <a:latin typeface="+mn-lt"/>
                <a:ea typeface="+mn-ea"/>
                <a:cs typeface="+mn-cs"/>
              </a:rPr>
              <a:t>USGS stream gauge data dating back to 1985 was downloaded to compare the effect of snow melt in stream flow. Wetted length data was collected and provided by the NPS. The data provided information about the presence of surface water in the creek from 2005-2016.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pPr/>
              <a:t>9</a:t>
            </a:fld>
            <a:endParaRPr lang="en-US"/>
          </a:p>
        </p:txBody>
      </p:sp>
    </p:spTree>
    <p:extLst>
      <p:ext uri="{BB962C8B-B14F-4D97-AF65-F5344CB8AC3E}">
        <p14:creationId xmlns:p14="http://schemas.microsoft.com/office/powerpoint/2010/main" val="16548855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Authors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53751" y="238125"/>
            <a:ext cx="870608" cy="741586"/>
          </a:xfrm>
          <a:prstGeom prst="rect">
            <a:avLst/>
          </a:prstGeom>
        </p:spPr>
      </p:pic>
      <p:sp>
        <p:nvSpPr>
          <p:cNvPr id="8" name="TextBox 7"/>
          <p:cNvSpPr txBox="1"/>
          <p:nvPr userDrawn="1"/>
        </p:nvSpPr>
        <p:spPr>
          <a:xfrm>
            <a:off x="8047038" y="442912"/>
            <a:ext cx="1962150" cy="415498"/>
          </a:xfrm>
          <a:prstGeom prst="rect">
            <a:avLst/>
          </a:prstGeom>
          <a:noFill/>
        </p:spPr>
        <p:txBody>
          <a:bodyPr wrap="square" rtlCol="0">
            <a:spAutoFit/>
          </a:bodyPr>
          <a:lstStyle/>
          <a:p>
            <a:pPr algn="r"/>
            <a:r>
              <a:rPr lang="en-US" sz="1050" dirty="0">
                <a:latin typeface="Arial" panose="020B0604020202020204" pitchFamily="34" charset="0"/>
                <a:cs typeface="Arial" panose="020B0604020202020204" pitchFamily="34" charset="0"/>
              </a:rPr>
              <a:t>National</a:t>
            </a:r>
            <a:r>
              <a:rPr lang="en-US" sz="1050" baseline="0" dirty="0">
                <a:latin typeface="Arial" panose="020B0604020202020204" pitchFamily="34" charset="0"/>
                <a:cs typeface="Arial" panose="020B0604020202020204" pitchFamily="34" charset="0"/>
              </a:rPr>
              <a:t> Aeronautics and</a:t>
            </a:r>
          </a:p>
          <a:p>
            <a:pPr algn="r"/>
            <a:r>
              <a:rPr lang="en-US" sz="1050" baseline="0" dirty="0">
                <a:latin typeface="Arial" panose="020B0604020202020204" pitchFamily="34" charset="0"/>
                <a:cs typeface="Arial" panose="020B0604020202020204" pitchFamily="34" charset="0"/>
              </a:rPr>
              <a:t>Space Administration</a:t>
            </a:r>
            <a:endParaRPr lang="en-US" sz="1050"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475913" y="304800"/>
            <a:ext cx="0" cy="61695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298913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6108192" y="750018"/>
            <a:ext cx="5303520" cy="1627632"/>
          </a:xfrm>
          <a:prstGeom prst="rect">
            <a:avLst/>
          </a:prstGeom>
        </p:spPr>
        <p:txBody>
          <a:bodyPr anchor="ctr">
            <a:normAutofit/>
          </a:bodyPr>
          <a:lstStyle>
            <a:lvl1pPr marL="0" indent="0">
              <a:buNone/>
              <a:defRPr sz="2000" baseline="0">
                <a:solidFill>
                  <a:schemeClr val="tx1">
                    <a:lumMod val="50000"/>
                    <a:lumOff val="50000"/>
                  </a:schemeClr>
                </a:solidFill>
              </a:defRPr>
            </a:lvl1pPr>
          </a:lstStyle>
          <a:p>
            <a:pPr lvl="0"/>
            <a:r>
              <a:rPr lang="en-US" dirty="0"/>
              <a:t>Body Text Here</a:t>
            </a:r>
          </a:p>
        </p:txBody>
      </p:sp>
      <p:sp>
        <p:nvSpPr>
          <p:cNvPr id="3" name="Section Head"/>
          <p:cNvSpPr>
            <a:spLocks noGrp="1"/>
          </p:cNvSpPr>
          <p:nvPr>
            <p:ph type="body" sz="quarter" idx="14" hasCustomPrompt="1"/>
          </p:nvPr>
        </p:nvSpPr>
        <p:spPr>
          <a:xfrm>
            <a:off x="987552" y="675560"/>
            <a:ext cx="4145280" cy="1830106"/>
          </a:xfrm>
          <a:prstGeom prst="rect">
            <a:avLst/>
          </a:prstGeom>
        </p:spPr>
        <p:txBody>
          <a:bodyPr anchor="ctr">
            <a:noAutofit/>
          </a:bodyPr>
          <a:lstStyle>
            <a:lvl1pPr marL="0" indent="0" algn="r">
              <a:buNone/>
              <a:defRPr sz="4800" b="1" baseline="0">
                <a:solidFill>
                  <a:srgbClr val="73A9DB"/>
                </a:solidFill>
                <a:latin typeface="Century Gothic" panose="020B0502020202020204" pitchFamily="34" charset="0"/>
              </a:defRPr>
            </a:lvl1pPr>
            <a:lvl2pPr>
              <a:defRPr sz="6000"/>
            </a:lvl2pPr>
            <a:lvl3pPr>
              <a:defRPr sz="6000"/>
            </a:lvl3pPr>
            <a:lvl4pPr>
              <a:defRPr sz="6000"/>
            </a:lvl4pPr>
            <a:lvl5pPr>
              <a:defRPr sz="6000"/>
            </a:lvl5pPr>
          </a:lstStyle>
          <a:p>
            <a:pPr lvl="0"/>
            <a:r>
              <a:rPr lang="en-US" dirty="0"/>
              <a:t>Section Head</a:t>
            </a:r>
          </a:p>
        </p:txBody>
      </p:sp>
      <p:sp>
        <p:nvSpPr>
          <p:cNvPr id="15" name="Imagery"/>
          <p:cNvSpPr>
            <a:spLocks noGrp="1"/>
          </p:cNvSpPr>
          <p:nvPr>
            <p:ph type="pic" sz="quarter" idx="12" hasCustomPrompt="1"/>
          </p:nvPr>
        </p:nvSpPr>
        <p:spPr>
          <a:xfrm>
            <a:off x="0" y="3429000"/>
            <a:ext cx="12192000" cy="3429000"/>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a:t>Imagery</a:t>
            </a:r>
          </a:p>
        </p:txBody>
      </p:sp>
      <p:sp>
        <p:nvSpPr>
          <p:cNvPr id="17" name="Image Credit"/>
          <p:cNvSpPr>
            <a:spLocks noGrp="1"/>
          </p:cNvSpPr>
          <p:nvPr>
            <p:ph type="body" sz="quarter" idx="13" hasCustomPrompt="1"/>
          </p:nvPr>
        </p:nvSpPr>
        <p:spPr>
          <a:xfrm>
            <a:off x="8253984" y="3154680"/>
            <a:ext cx="3060192" cy="274320"/>
          </a:xfrm>
          <a:prstGeom prst="rect">
            <a:avLst/>
          </a:prstGeom>
        </p:spPr>
        <p:txBody>
          <a:bodyPr>
            <a:normAutofit/>
          </a:bodyPr>
          <a:lstStyle>
            <a:lvl1pPr marL="0" indent="0" algn="r">
              <a:buNone/>
              <a:defRPr sz="1200" baseline="0">
                <a:solidFill>
                  <a:schemeClr val="bg2">
                    <a:lumMod val="65000"/>
                  </a:schemeClr>
                </a:solidFill>
                <a:latin typeface="Century Gothic" panose="020B0502020202020204" pitchFamily="34" charset="0"/>
              </a:defRPr>
            </a:lvl1pPr>
          </a:lstStyle>
          <a:p>
            <a:pPr lvl="0"/>
            <a:r>
              <a:rPr lang="en-US" sz="1200" dirty="0"/>
              <a:t>Image Credit: Source</a:t>
            </a:r>
            <a:endParaRPr lang="en-US" dirty="0"/>
          </a:p>
        </p:txBody>
      </p:sp>
      <p:cxnSp>
        <p:nvCxnSpPr>
          <p:cNvPr id="9" name="Straight Connector 8"/>
          <p:cNvCxnSpPr/>
          <p:nvPr userDrawn="1"/>
        </p:nvCxnSpPr>
        <p:spPr>
          <a:xfrm>
            <a:off x="5572125" y="750018"/>
            <a:ext cx="0" cy="1627632"/>
          </a:xfrm>
          <a:prstGeom prst="line">
            <a:avLst/>
          </a:prstGeom>
        </p:spPr>
        <p:style>
          <a:lnRef idx="1">
            <a:schemeClr val="accent3"/>
          </a:lnRef>
          <a:fillRef idx="0">
            <a:schemeClr val="accent3"/>
          </a:fillRef>
          <a:effectRef idx="0">
            <a:schemeClr val="accent3"/>
          </a:effectRef>
          <a:fontRef idx="minor">
            <a:schemeClr val="tx1"/>
          </a:fontRef>
        </p:style>
      </p:cxn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07097"/>
          </a:xfrm>
          <a:prstGeom prst="rect">
            <a:avLst/>
          </a:prstGeom>
        </p:spPr>
      </p:pic>
    </p:spTree>
    <p:extLst>
      <p:ext uri="{BB962C8B-B14F-4D97-AF65-F5344CB8AC3E}">
        <p14:creationId xmlns:p14="http://schemas.microsoft.com/office/powerpoint/2010/main" val="12354813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999744" y="2255520"/>
            <a:ext cx="10204704" cy="3706368"/>
          </a:xfrm>
          <a:prstGeom prst="rect">
            <a:avLst/>
          </a:prstGeom>
        </p:spPr>
        <p:txBody>
          <a:bodyPr>
            <a:normAutofit/>
          </a:bodyPr>
          <a:lstStyle>
            <a:lvl1pPr marL="0" indent="0" algn="ctr">
              <a:buNone/>
              <a:defRPr sz="4800" b="0" baseline="0">
                <a:solidFill>
                  <a:schemeClr val="tx1">
                    <a:lumMod val="50000"/>
                    <a:lumOff val="50000"/>
                  </a:schemeClr>
                </a:solidFill>
                <a:latin typeface="Century Gothic" panose="020B0502020202020204" pitchFamily="34" charset="0"/>
              </a:defRPr>
            </a:lvl1pPr>
          </a:lstStyle>
          <a:p>
            <a:pPr lvl="0"/>
            <a:r>
              <a:rPr lang="en-US" dirty="0"/>
              <a:t>Spell out the components</a:t>
            </a:r>
          </a:p>
        </p:txBody>
      </p:sp>
      <p:sp>
        <p:nvSpPr>
          <p:cNvPr id="6" name="Rectangle 5"/>
          <p:cNvSpPr/>
          <p:nvPr userDrawn="1"/>
        </p:nvSpPr>
        <p:spPr>
          <a:xfrm>
            <a:off x="0" y="388649"/>
            <a:ext cx="12192000" cy="840076"/>
          </a:xfrm>
          <a:prstGeom prst="rect">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8" name="TextBox 7"/>
          <p:cNvSpPr txBox="1"/>
          <p:nvPr userDrawn="1"/>
        </p:nvSpPr>
        <p:spPr>
          <a:xfrm>
            <a:off x="2743199" y="397728"/>
            <a:ext cx="8461249" cy="830997"/>
          </a:xfrm>
          <a:prstGeom prst="rect">
            <a:avLst/>
          </a:prstGeom>
          <a:noFill/>
        </p:spPr>
        <p:txBody>
          <a:bodyPr wrap="square" rtlCol="0">
            <a:spAutoFit/>
          </a:bodyPr>
          <a:lstStyle/>
          <a:p>
            <a:pPr algn="ctr"/>
            <a:r>
              <a:rPr lang="en-US" sz="4800" dirty="0">
                <a:solidFill>
                  <a:schemeClr val="bg1"/>
                </a:solidFill>
                <a:latin typeface="Century Gothic" panose="020B0502020202020204" pitchFamily="34" charset="0"/>
              </a:rPr>
              <a:t>Acronym</a:t>
            </a:r>
          </a:p>
        </p:txBody>
      </p:sp>
      <p:sp>
        <p:nvSpPr>
          <p:cNvPr id="9" name="Oval 8"/>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pic>
        <p:nvPicPr>
          <p:cNvPr id="28" name="Picture 2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4" y="190426"/>
            <a:ext cx="1236520" cy="1236520"/>
          </a:xfrm>
          <a:prstGeom prst="rect">
            <a:avLst/>
          </a:prstGeom>
        </p:spPr>
      </p:pic>
    </p:spTree>
    <p:extLst>
      <p:ext uri="{BB962C8B-B14F-4D97-AF65-F5344CB8AC3E}">
        <p14:creationId xmlns:p14="http://schemas.microsoft.com/office/powerpoint/2010/main" val="13826518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spTree>
    <p:extLst>
      <p:ext uri="{BB962C8B-B14F-4D97-AF65-F5344CB8AC3E}">
        <p14:creationId xmlns:p14="http://schemas.microsoft.com/office/powerpoint/2010/main" val="21822795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eft Image Right Text Slide">
    <p:spTree>
      <p:nvGrpSpPr>
        <p:cNvPr id="1" name=""/>
        <p:cNvGrpSpPr/>
        <p:nvPr/>
      </p:nvGrpSpPr>
      <p:grpSpPr>
        <a:xfrm>
          <a:off x="0" y="0"/>
          <a:ext cx="0" cy="0"/>
          <a:chOff x="0" y="0"/>
          <a:chExt cx="0" cy="0"/>
        </a:xfrm>
      </p:grpSpPr>
      <p:sp>
        <p:nvSpPr>
          <p:cNvPr id="4" name="Rectangle 3"/>
          <p:cNvSpPr/>
          <p:nvPr userDrawn="1"/>
        </p:nvSpPr>
        <p:spPr>
          <a:xfrm>
            <a:off x="0" y="388649"/>
            <a:ext cx="12192000" cy="840076"/>
          </a:xfrm>
          <a:prstGeom prst="rect">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2" name="Oval 1"/>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6" name="Section Body Text"/>
          <p:cNvSpPr>
            <a:spLocks noGrp="1"/>
          </p:cNvSpPr>
          <p:nvPr>
            <p:ph type="body" sz="quarter" idx="11" hasCustomPrompt="1"/>
          </p:nvPr>
        </p:nvSpPr>
        <p:spPr>
          <a:xfrm>
            <a:off x="6748272" y="1722501"/>
            <a:ext cx="4791456" cy="4529963"/>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a:t>Body Text Here</a:t>
            </a:r>
          </a:p>
        </p:txBody>
      </p:sp>
      <p:sp>
        <p:nvSpPr>
          <p:cNvPr id="26" name="Imagery"/>
          <p:cNvSpPr>
            <a:spLocks noGrp="1"/>
          </p:cNvSpPr>
          <p:nvPr>
            <p:ph type="pic" sz="quarter" idx="12" hasCustomPrompt="1"/>
          </p:nvPr>
        </p:nvSpPr>
        <p:spPr>
          <a:xfrm>
            <a:off x="0" y="1228724"/>
            <a:ext cx="6096000" cy="562927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a:t>Imagery</a:t>
            </a:r>
          </a:p>
        </p:txBody>
      </p:sp>
      <p:sp>
        <p:nvSpPr>
          <p:cNvPr id="27" name="Image Credit"/>
          <p:cNvSpPr>
            <a:spLocks noGrp="1"/>
          </p:cNvSpPr>
          <p:nvPr>
            <p:ph type="body" sz="quarter" idx="13" hasCustomPrompt="1"/>
          </p:nvPr>
        </p:nvSpPr>
        <p:spPr>
          <a:xfrm>
            <a:off x="3438144" y="6456680"/>
            <a:ext cx="2657856" cy="274320"/>
          </a:xfrm>
          <a:prstGeom prst="rect">
            <a:avLst/>
          </a:prstGeom>
        </p:spPr>
        <p:txBody>
          <a:bodyPr>
            <a:normAutofit/>
          </a:bodyPr>
          <a:lstStyle>
            <a:lvl1pPr marL="0" indent="0" algn="r">
              <a:buNone/>
              <a:defRPr sz="1200" baseline="0">
                <a:latin typeface="Century Gothic" panose="020B0502020202020204" pitchFamily="34" charset="0"/>
              </a:defRPr>
            </a:lvl1pPr>
          </a:lstStyle>
          <a:p>
            <a:pPr lvl="0"/>
            <a:r>
              <a:rPr lang="en-US" sz="1200" dirty="0"/>
              <a:t>Image Credit: Source</a:t>
            </a:r>
            <a:endParaRPr lang="en-US" dirty="0"/>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pic>
        <p:nvPicPr>
          <p:cNvPr id="29" name="Picture 2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4" y="190426"/>
            <a:ext cx="1236520" cy="1236520"/>
          </a:xfrm>
          <a:prstGeom prst="rect">
            <a:avLst/>
          </a:prstGeom>
        </p:spPr>
      </p:pic>
    </p:spTree>
    <p:extLst>
      <p:ext uri="{BB962C8B-B14F-4D97-AF65-F5344CB8AC3E}">
        <p14:creationId xmlns:p14="http://schemas.microsoft.com/office/powerpoint/2010/main" val="1027618381"/>
      </p:ext>
    </p:extLst>
  </p:cSld>
  <p:clrMapOvr>
    <a:masterClrMapping/>
  </p:clrMapOvr>
  <p:extLst mod="1">
    <p:ext uri="{DCECCB84-F9BA-43D5-87BE-67443E8EF086}">
      <p15:sldGuideLst xmlns:p15="http://schemas.microsoft.com/office/powerpoint/2012/main">
        <p15:guide id="1" orient="horz" pos="307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Acknowledgements Slide - Logo">
    <p:spTree>
      <p:nvGrpSpPr>
        <p:cNvPr id="1" name=""/>
        <p:cNvGrpSpPr/>
        <p:nvPr/>
      </p:nvGrpSpPr>
      <p:grpSpPr>
        <a:xfrm>
          <a:off x="0" y="0"/>
          <a:ext cx="0" cy="0"/>
          <a:chOff x="0" y="0"/>
          <a:chExt cx="0" cy="0"/>
        </a:xfrm>
      </p:grpSpPr>
      <p:sp>
        <p:nvSpPr>
          <p:cNvPr id="4" name="Rectangle 3"/>
          <p:cNvSpPr/>
          <p:nvPr userDrawn="1"/>
        </p:nvSpPr>
        <p:spPr>
          <a:xfrm>
            <a:off x="0" y="388649"/>
            <a:ext cx="12192000" cy="840076"/>
          </a:xfrm>
          <a:prstGeom prst="rect">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2" name="Oval 1"/>
          <p:cNvSpPr/>
          <p:nvPr userDrawn="1"/>
        </p:nvSpPr>
        <p:spPr>
          <a:xfrm>
            <a:off x="10313901"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9836" y="239654"/>
            <a:ext cx="1124648" cy="1138066"/>
          </a:xfrm>
          <a:prstGeom prst="rect">
            <a:avLst/>
          </a:prstGeom>
        </p:spPr>
      </p:pic>
      <p:sp>
        <p:nvSpPr>
          <p:cNvPr id="15" name="TextBox 14"/>
          <p:cNvSpPr txBox="1"/>
          <p:nvPr userDrawn="1"/>
        </p:nvSpPr>
        <p:spPr>
          <a:xfrm>
            <a:off x="717899" y="366406"/>
            <a:ext cx="8878104" cy="830997"/>
          </a:xfrm>
          <a:prstGeom prst="rect">
            <a:avLst/>
          </a:prstGeom>
          <a:noFill/>
        </p:spPr>
        <p:txBody>
          <a:bodyPr wrap="square" rtlCol="0">
            <a:spAutoFit/>
          </a:bodyPr>
          <a:lstStyle/>
          <a:p>
            <a:r>
              <a:rPr lang="en-US" sz="4800" b="0" dirty="0">
                <a:solidFill>
                  <a:schemeClr val="bg1"/>
                </a:solidFill>
                <a:latin typeface="Century Gothic" panose="020B0502020202020204" pitchFamily="34" charset="0"/>
              </a:rPr>
              <a:t>Acknowledgements</a:t>
            </a:r>
          </a:p>
        </p:txBody>
      </p:sp>
      <p:sp>
        <p:nvSpPr>
          <p:cNvPr id="16" name="Text Placeholder 4"/>
          <p:cNvSpPr>
            <a:spLocks noGrp="1"/>
          </p:cNvSpPr>
          <p:nvPr>
            <p:ph type="body" sz="quarter" idx="10" hasCustomPrompt="1"/>
          </p:nvPr>
        </p:nvSpPr>
        <p:spPr>
          <a:xfrm>
            <a:off x="761611" y="2056134"/>
            <a:ext cx="10732874" cy="704088"/>
          </a:xfrm>
          <a:prstGeom prst="rect">
            <a:avLst/>
          </a:prstGeom>
        </p:spPr>
        <p:txBody>
          <a:bodyPr>
            <a:normAutofit/>
          </a:bodyPr>
          <a:lstStyle>
            <a:lvl1pPr marL="0" indent="0">
              <a:buNone/>
              <a:defRPr sz="2000" baseline="0">
                <a:solidFill>
                  <a:schemeClr val="tx1">
                    <a:lumMod val="50000"/>
                    <a:lumOff val="50000"/>
                  </a:schemeClr>
                </a:solidFill>
              </a:defRPr>
            </a:lvl1pPr>
          </a:lstStyle>
          <a:p>
            <a:pPr lvl="0"/>
            <a:r>
              <a:rPr lang="en-US" dirty="0"/>
              <a:t>Name, Affiliation</a:t>
            </a:r>
          </a:p>
        </p:txBody>
      </p:sp>
      <p:sp>
        <p:nvSpPr>
          <p:cNvPr id="24" name="Text Placeholder 4"/>
          <p:cNvSpPr>
            <a:spLocks noGrp="1"/>
          </p:cNvSpPr>
          <p:nvPr>
            <p:ph type="body" sz="quarter" idx="11" hasCustomPrompt="1"/>
          </p:nvPr>
        </p:nvSpPr>
        <p:spPr>
          <a:xfrm>
            <a:off x="761610" y="3646687"/>
            <a:ext cx="10732874" cy="704088"/>
          </a:xfrm>
          <a:prstGeom prst="rect">
            <a:avLst/>
          </a:prstGeom>
        </p:spPr>
        <p:txBody>
          <a:bodyPr>
            <a:normAutofit/>
          </a:bodyPr>
          <a:lstStyle>
            <a:lvl1pPr marL="0" indent="0">
              <a:buNone/>
              <a:defRPr sz="2000" baseline="0">
                <a:solidFill>
                  <a:schemeClr val="tx1">
                    <a:lumMod val="50000"/>
                    <a:lumOff val="50000"/>
                  </a:schemeClr>
                </a:solidFill>
              </a:defRPr>
            </a:lvl1pPr>
          </a:lstStyle>
          <a:p>
            <a:pPr lvl="0"/>
            <a:r>
              <a:rPr lang="en-US" dirty="0"/>
              <a:t>Name, Affiliation</a:t>
            </a:r>
          </a:p>
        </p:txBody>
      </p:sp>
      <p:sp>
        <p:nvSpPr>
          <p:cNvPr id="26" name="Text Placeholder 4"/>
          <p:cNvSpPr>
            <a:spLocks noGrp="1"/>
          </p:cNvSpPr>
          <p:nvPr>
            <p:ph type="body" sz="quarter" idx="12" hasCustomPrompt="1"/>
          </p:nvPr>
        </p:nvSpPr>
        <p:spPr>
          <a:xfrm>
            <a:off x="761611" y="5263567"/>
            <a:ext cx="10732873" cy="704088"/>
          </a:xfrm>
          <a:prstGeom prst="rect">
            <a:avLst/>
          </a:prstGeom>
        </p:spPr>
        <p:txBody>
          <a:bodyPr>
            <a:normAutofit/>
          </a:bodyPr>
          <a:lstStyle>
            <a:lvl1pPr marL="0" indent="0">
              <a:buNone/>
              <a:defRPr sz="2000" baseline="0">
                <a:solidFill>
                  <a:schemeClr val="tx1">
                    <a:lumMod val="50000"/>
                    <a:lumOff val="50000"/>
                  </a:schemeClr>
                </a:solidFill>
              </a:defRPr>
            </a:lvl1pPr>
          </a:lstStyle>
          <a:p>
            <a:pPr lvl="0"/>
            <a:r>
              <a:rPr lang="en-US" dirty="0"/>
              <a:t>Name, Affiliation</a:t>
            </a:r>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sp>
        <p:nvSpPr>
          <p:cNvPr id="12" name="contract info"/>
          <p:cNvSpPr/>
          <p:nvPr userDrawn="1"/>
        </p:nvSpPr>
        <p:spPr>
          <a:xfrm>
            <a:off x="0" y="6428381"/>
            <a:ext cx="12192000"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800" i="1" dirty="0"/>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lvl="0" algn="ctr">
              <a:buClr>
                <a:schemeClr val="dk1"/>
              </a:buClr>
              <a:buSzPct val="25000"/>
            </a:pPr>
            <a:endParaRPr lang="en-US" sz="600" i="1"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4046494"/>
      </p:ext>
    </p:extLst>
  </p:cSld>
  <p:clrMapOvr>
    <a:masterClrMapping/>
  </p:clrMapOvr>
  <p:extLst mod="1">
    <p:ext uri="{DCECCB84-F9BA-43D5-87BE-67443E8EF086}">
      <p15:sldGuideLst xmlns:p15="http://schemas.microsoft.com/office/powerpoint/2012/main">
        <p15:guide id="1" orient="horz" pos="307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Left text, Right image">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694944" y="1676400"/>
            <a:ext cx="4791456" cy="4780280"/>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a:t>Body Text Here</a:t>
            </a:r>
          </a:p>
        </p:txBody>
      </p:sp>
      <p:sp>
        <p:nvSpPr>
          <p:cNvPr id="15" name="Imagery"/>
          <p:cNvSpPr>
            <a:spLocks noGrp="1"/>
          </p:cNvSpPr>
          <p:nvPr>
            <p:ph type="pic" sz="quarter" idx="12" hasCustomPrompt="1"/>
          </p:nvPr>
        </p:nvSpPr>
        <p:spPr>
          <a:xfrm>
            <a:off x="6096000" y="1228722"/>
            <a:ext cx="6096000" cy="5629278"/>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a:t>Imagery</a:t>
            </a:r>
          </a:p>
        </p:txBody>
      </p:sp>
      <p:sp>
        <p:nvSpPr>
          <p:cNvPr id="17" name="Image Credit"/>
          <p:cNvSpPr>
            <a:spLocks noGrp="1"/>
          </p:cNvSpPr>
          <p:nvPr>
            <p:ph type="body" sz="quarter" idx="13" hasCustomPrompt="1"/>
          </p:nvPr>
        </p:nvSpPr>
        <p:spPr>
          <a:xfrm>
            <a:off x="6096000" y="6456680"/>
            <a:ext cx="2657856" cy="274320"/>
          </a:xfrm>
          <a:prstGeom prst="rect">
            <a:avLst/>
          </a:prstGeom>
        </p:spPr>
        <p:txBody>
          <a:bodyPr>
            <a:normAutofit/>
          </a:bodyPr>
          <a:lstStyle>
            <a:lvl1pPr marL="0" indent="0">
              <a:buNone/>
              <a:defRPr sz="1200" baseline="0">
                <a:latin typeface="Century Gothic" panose="020B0502020202020204" pitchFamily="34" charset="0"/>
              </a:defRPr>
            </a:lvl1pPr>
          </a:lstStyle>
          <a:p>
            <a:pPr lvl="0"/>
            <a:r>
              <a:rPr lang="en-US" sz="1200" dirty="0"/>
              <a:t>Image Credit: Source</a:t>
            </a:r>
            <a:endParaRPr lang="en-US" dirty="0"/>
          </a:p>
        </p:txBody>
      </p:sp>
      <p:sp>
        <p:nvSpPr>
          <p:cNvPr id="8" name="Rectangle 7"/>
          <p:cNvSpPr/>
          <p:nvPr userDrawn="1"/>
        </p:nvSpPr>
        <p:spPr>
          <a:xfrm>
            <a:off x="0" y="388649"/>
            <a:ext cx="12192000" cy="840076"/>
          </a:xfrm>
          <a:prstGeom prst="rect">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1" name="Oval 10"/>
          <p:cNvSpPr/>
          <p:nvPr userDrawn="1"/>
        </p:nvSpPr>
        <p:spPr>
          <a:xfrm>
            <a:off x="103234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pic>
        <p:nvPicPr>
          <p:cNvPr id="28" name="Picture 2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23424" y="190426"/>
            <a:ext cx="1236520" cy="1236520"/>
          </a:xfrm>
          <a:prstGeom prst="rect">
            <a:avLst/>
          </a:prstGeom>
        </p:spPr>
      </p:pic>
    </p:spTree>
    <p:extLst>
      <p:ext uri="{BB962C8B-B14F-4D97-AF65-F5344CB8AC3E}">
        <p14:creationId xmlns:p14="http://schemas.microsoft.com/office/powerpoint/2010/main" val="41359166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Right text, Left image">
    <p:spTree>
      <p:nvGrpSpPr>
        <p:cNvPr id="1" name=""/>
        <p:cNvGrpSpPr/>
        <p:nvPr/>
      </p:nvGrpSpPr>
      <p:grpSpPr>
        <a:xfrm>
          <a:off x="0" y="0"/>
          <a:ext cx="0" cy="0"/>
          <a:chOff x="0" y="0"/>
          <a:chExt cx="0" cy="0"/>
        </a:xfrm>
      </p:grpSpPr>
      <p:sp>
        <p:nvSpPr>
          <p:cNvPr id="8" name="Rectangle 7"/>
          <p:cNvSpPr/>
          <p:nvPr userDrawn="1"/>
        </p:nvSpPr>
        <p:spPr>
          <a:xfrm>
            <a:off x="0" y="388649"/>
            <a:ext cx="12192000" cy="840076"/>
          </a:xfrm>
          <a:prstGeom prst="rect">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1" name="Oval 10"/>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6" name="Section Body Text"/>
          <p:cNvSpPr>
            <a:spLocks noGrp="1"/>
          </p:cNvSpPr>
          <p:nvPr>
            <p:ph type="body" sz="quarter" idx="11" hasCustomPrompt="1"/>
          </p:nvPr>
        </p:nvSpPr>
        <p:spPr>
          <a:xfrm>
            <a:off x="6748272" y="1722501"/>
            <a:ext cx="4791456" cy="4529963"/>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a:t>Body Text Here</a:t>
            </a:r>
          </a:p>
        </p:txBody>
      </p:sp>
      <p:sp>
        <p:nvSpPr>
          <p:cNvPr id="18" name="Imagery"/>
          <p:cNvSpPr>
            <a:spLocks noGrp="1"/>
          </p:cNvSpPr>
          <p:nvPr>
            <p:ph type="pic" sz="quarter" idx="12" hasCustomPrompt="1"/>
          </p:nvPr>
        </p:nvSpPr>
        <p:spPr>
          <a:xfrm>
            <a:off x="0" y="1228724"/>
            <a:ext cx="6096000" cy="562927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a:t>Imagery</a:t>
            </a:r>
          </a:p>
        </p:txBody>
      </p:sp>
      <p:sp>
        <p:nvSpPr>
          <p:cNvPr id="19" name="Image Credit"/>
          <p:cNvSpPr>
            <a:spLocks noGrp="1"/>
          </p:cNvSpPr>
          <p:nvPr>
            <p:ph type="body" sz="quarter" idx="13" hasCustomPrompt="1"/>
          </p:nvPr>
        </p:nvSpPr>
        <p:spPr>
          <a:xfrm>
            <a:off x="3438144" y="6456680"/>
            <a:ext cx="2657856" cy="274320"/>
          </a:xfrm>
          <a:prstGeom prst="rect">
            <a:avLst/>
          </a:prstGeom>
        </p:spPr>
        <p:txBody>
          <a:bodyPr>
            <a:normAutofit/>
          </a:bodyPr>
          <a:lstStyle>
            <a:lvl1pPr marL="0" indent="0" algn="r">
              <a:buNone/>
              <a:defRPr sz="1200" baseline="0">
                <a:latin typeface="Century Gothic" panose="020B0502020202020204" pitchFamily="34" charset="0"/>
              </a:defRPr>
            </a:lvl1pPr>
          </a:lstStyle>
          <a:p>
            <a:pPr lvl="0"/>
            <a:r>
              <a:rPr lang="en-US" sz="1200" dirty="0"/>
              <a:t>Image Credit: Source</a:t>
            </a:r>
            <a:endParaRPr lang="en-US" dirty="0"/>
          </a:p>
        </p:txBody>
      </p:sp>
      <p:pic>
        <p:nvPicPr>
          <p:cNvPr id="30" name="Picture 2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pic>
        <p:nvPicPr>
          <p:cNvPr id="31" name="Picture 3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4" y="190426"/>
            <a:ext cx="1236520" cy="1236520"/>
          </a:xfrm>
          <a:prstGeom prst="rect">
            <a:avLst/>
          </a:prstGeom>
        </p:spPr>
      </p:pic>
    </p:spTree>
    <p:extLst>
      <p:ext uri="{BB962C8B-B14F-4D97-AF65-F5344CB8AC3E}">
        <p14:creationId xmlns:p14="http://schemas.microsoft.com/office/powerpoint/2010/main" val="3012135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ottom text, Top image B">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768096" y="4814316"/>
            <a:ext cx="10643616" cy="1444752"/>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a:t>Body Text Here</a:t>
            </a:r>
          </a:p>
        </p:txBody>
      </p:sp>
      <p:sp>
        <p:nvSpPr>
          <p:cNvPr id="3" name="Section Head"/>
          <p:cNvSpPr>
            <a:spLocks noGrp="1"/>
          </p:cNvSpPr>
          <p:nvPr>
            <p:ph type="body" sz="quarter" idx="14" hasCustomPrompt="1"/>
          </p:nvPr>
        </p:nvSpPr>
        <p:spPr>
          <a:xfrm>
            <a:off x="768096" y="3954780"/>
            <a:ext cx="10643616" cy="704088"/>
          </a:xfrm>
          <a:prstGeom prst="rect">
            <a:avLst/>
          </a:prstGeom>
        </p:spPr>
        <p:txBody>
          <a:bodyPr>
            <a:noAutofit/>
          </a:bodyPr>
          <a:lstStyle>
            <a:lvl1pPr marL="0" indent="0" algn="l">
              <a:buNone/>
              <a:defRPr sz="4000" b="1" baseline="0">
                <a:solidFill>
                  <a:srgbClr val="73A9DB"/>
                </a:solidFill>
                <a:latin typeface="Century Gothic" panose="020B0502020202020204" pitchFamily="34" charset="0"/>
              </a:defRPr>
            </a:lvl1pPr>
            <a:lvl2pPr>
              <a:defRPr sz="6000"/>
            </a:lvl2pPr>
            <a:lvl3pPr>
              <a:defRPr sz="6000"/>
            </a:lvl3pPr>
            <a:lvl4pPr>
              <a:defRPr sz="6000"/>
            </a:lvl4pPr>
            <a:lvl5pPr>
              <a:defRPr sz="6000"/>
            </a:lvl5pPr>
          </a:lstStyle>
          <a:p>
            <a:pPr lvl="0"/>
            <a:r>
              <a:rPr lang="en-US" dirty="0"/>
              <a:t>Section Head</a:t>
            </a:r>
          </a:p>
        </p:txBody>
      </p:sp>
      <p:sp>
        <p:nvSpPr>
          <p:cNvPr id="15" name="Imagery"/>
          <p:cNvSpPr>
            <a:spLocks noGrp="1"/>
          </p:cNvSpPr>
          <p:nvPr>
            <p:ph type="pic" sz="quarter" idx="12" hasCustomPrompt="1"/>
          </p:nvPr>
        </p:nvSpPr>
        <p:spPr>
          <a:xfrm>
            <a:off x="0" y="117987"/>
            <a:ext cx="12192000" cy="319302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a:t>Imagery</a:t>
            </a:r>
          </a:p>
        </p:txBody>
      </p:sp>
      <p:sp>
        <p:nvSpPr>
          <p:cNvPr id="9" name="Image Credit"/>
          <p:cNvSpPr>
            <a:spLocks noGrp="1"/>
          </p:cNvSpPr>
          <p:nvPr>
            <p:ph type="body" sz="quarter" idx="13" hasCustomPrompt="1"/>
          </p:nvPr>
        </p:nvSpPr>
        <p:spPr>
          <a:xfrm>
            <a:off x="8253984" y="3429000"/>
            <a:ext cx="3060192" cy="274320"/>
          </a:xfrm>
          <a:prstGeom prst="rect">
            <a:avLst/>
          </a:prstGeom>
        </p:spPr>
        <p:txBody>
          <a:bodyPr>
            <a:normAutofit/>
          </a:bodyPr>
          <a:lstStyle>
            <a:lvl1pPr marL="0" indent="0" algn="r">
              <a:buNone/>
              <a:defRPr sz="1200" baseline="0">
                <a:solidFill>
                  <a:schemeClr val="bg2">
                    <a:lumMod val="65000"/>
                  </a:schemeClr>
                </a:solidFill>
                <a:latin typeface="Century Gothic" panose="020B0502020202020204" pitchFamily="34" charset="0"/>
              </a:defRPr>
            </a:lvl1pPr>
          </a:lstStyle>
          <a:p>
            <a:pPr lvl="0"/>
            <a:r>
              <a:rPr lang="en-US" sz="1200" dirty="0"/>
              <a:t>Image Credit: Source</a:t>
            </a:r>
            <a:endParaRPr lang="en-US" dirty="0"/>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07097"/>
          </a:xfrm>
          <a:prstGeom prst="rect">
            <a:avLst/>
          </a:prstGeom>
        </p:spPr>
      </p:pic>
    </p:spTree>
    <p:extLst>
      <p:ext uri="{BB962C8B-B14F-4D97-AF65-F5344CB8AC3E}">
        <p14:creationId xmlns:p14="http://schemas.microsoft.com/office/powerpoint/2010/main" val="31477333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Emphasize key points">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6096000" y="4709160"/>
            <a:ext cx="5266944" cy="704088"/>
          </a:xfrm>
          <a:prstGeom prst="rect">
            <a:avLst/>
          </a:prstGeom>
        </p:spPr>
        <p:txBody>
          <a:bodyPr anchor="ct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a:t>Point elaboration</a:t>
            </a:r>
          </a:p>
        </p:txBody>
      </p:sp>
      <p:sp>
        <p:nvSpPr>
          <p:cNvPr id="4" name="Text Placeholder 3"/>
          <p:cNvSpPr>
            <a:spLocks noGrp="1"/>
          </p:cNvSpPr>
          <p:nvPr>
            <p:ph type="body" sz="quarter" idx="15" hasCustomPrompt="1"/>
          </p:nvPr>
        </p:nvSpPr>
        <p:spPr>
          <a:xfrm>
            <a:off x="792480" y="2115312"/>
            <a:ext cx="4754880" cy="768096"/>
          </a:xfrm>
          <a:prstGeom prst="rect">
            <a:avLst/>
          </a:prstGeom>
        </p:spPr>
        <p:txBody>
          <a:bodyPr anchor="ctr">
            <a:normAutofit/>
          </a:bodyPr>
          <a:lstStyle>
            <a:lvl1pPr marL="0" indent="0" algn="r">
              <a:buNone/>
              <a:defRPr sz="4400" b="0" baseline="0">
                <a:solidFill>
                  <a:srgbClr val="73A9DB"/>
                </a:solidFill>
                <a:latin typeface="Century Gothic" panose="020B0502020202020204" pitchFamily="34" charset="0"/>
              </a:defRPr>
            </a:lvl1pPr>
          </a:lstStyle>
          <a:p>
            <a:pPr lvl="0"/>
            <a:r>
              <a:rPr lang="en-US" sz="4400" dirty="0"/>
              <a:t>Key Point 1</a:t>
            </a:r>
            <a:endParaRPr lang="en-US" dirty="0"/>
          </a:p>
        </p:txBody>
      </p:sp>
      <p:sp>
        <p:nvSpPr>
          <p:cNvPr id="10" name="Section Body Text"/>
          <p:cNvSpPr>
            <a:spLocks noGrp="1"/>
          </p:cNvSpPr>
          <p:nvPr>
            <p:ph type="body" sz="quarter" idx="16" hasCustomPrompt="1"/>
          </p:nvPr>
        </p:nvSpPr>
        <p:spPr>
          <a:xfrm>
            <a:off x="6096000" y="2103120"/>
            <a:ext cx="5266944" cy="704088"/>
          </a:xfrm>
          <a:prstGeom prst="rect">
            <a:avLst/>
          </a:prstGeom>
        </p:spPr>
        <p:txBody>
          <a:bodyPr anchor="ct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a:t>Point elaboration</a:t>
            </a:r>
          </a:p>
        </p:txBody>
      </p:sp>
      <p:sp>
        <p:nvSpPr>
          <p:cNvPr id="11" name="Text Placeholder 3"/>
          <p:cNvSpPr>
            <a:spLocks noGrp="1"/>
          </p:cNvSpPr>
          <p:nvPr>
            <p:ph type="body" sz="quarter" idx="17" hasCustomPrompt="1"/>
          </p:nvPr>
        </p:nvSpPr>
        <p:spPr>
          <a:xfrm>
            <a:off x="792480" y="4721352"/>
            <a:ext cx="4754880" cy="768096"/>
          </a:xfrm>
          <a:prstGeom prst="rect">
            <a:avLst/>
          </a:prstGeom>
        </p:spPr>
        <p:txBody>
          <a:bodyPr anchor="ctr">
            <a:normAutofit/>
          </a:bodyPr>
          <a:lstStyle>
            <a:lvl1pPr marL="0" indent="0" algn="r">
              <a:buNone/>
              <a:defRPr sz="3600" b="0" baseline="0">
                <a:solidFill>
                  <a:srgbClr val="73A9DB"/>
                </a:solidFill>
                <a:latin typeface="Century Gothic" panose="020B0502020202020204" pitchFamily="34" charset="0"/>
              </a:defRPr>
            </a:lvl1pPr>
          </a:lstStyle>
          <a:p>
            <a:pPr lvl="0"/>
            <a:r>
              <a:rPr lang="en-US" sz="4400" dirty="0"/>
              <a:t>Key Point 3</a:t>
            </a:r>
            <a:endParaRPr lang="en-US" dirty="0"/>
          </a:p>
        </p:txBody>
      </p:sp>
      <p:sp>
        <p:nvSpPr>
          <p:cNvPr id="13" name="Text Placeholder 3"/>
          <p:cNvSpPr>
            <a:spLocks noGrp="1"/>
          </p:cNvSpPr>
          <p:nvPr>
            <p:ph type="body" sz="quarter" idx="18" hasCustomPrompt="1"/>
          </p:nvPr>
        </p:nvSpPr>
        <p:spPr>
          <a:xfrm>
            <a:off x="792480" y="3418332"/>
            <a:ext cx="4754880" cy="768096"/>
          </a:xfrm>
          <a:prstGeom prst="rect">
            <a:avLst/>
          </a:prstGeom>
        </p:spPr>
        <p:txBody>
          <a:bodyPr anchor="ctr">
            <a:normAutofit/>
          </a:bodyPr>
          <a:lstStyle>
            <a:lvl1pPr marL="0" indent="0" algn="r">
              <a:buNone/>
              <a:defRPr sz="4400" b="0" baseline="0">
                <a:solidFill>
                  <a:srgbClr val="73A9DB"/>
                </a:solidFill>
                <a:latin typeface="Century Gothic" panose="020B0502020202020204" pitchFamily="34" charset="0"/>
              </a:defRPr>
            </a:lvl1pPr>
          </a:lstStyle>
          <a:p>
            <a:pPr lvl="0"/>
            <a:r>
              <a:rPr lang="en-US" sz="4400" dirty="0"/>
              <a:t>Key Point 2</a:t>
            </a:r>
            <a:endParaRPr lang="en-US" dirty="0"/>
          </a:p>
        </p:txBody>
      </p:sp>
      <p:sp>
        <p:nvSpPr>
          <p:cNvPr id="14" name="Section Body Text"/>
          <p:cNvSpPr>
            <a:spLocks noGrp="1"/>
          </p:cNvSpPr>
          <p:nvPr>
            <p:ph type="body" sz="quarter" idx="19" hasCustomPrompt="1"/>
          </p:nvPr>
        </p:nvSpPr>
        <p:spPr>
          <a:xfrm>
            <a:off x="6096000" y="3406140"/>
            <a:ext cx="5266944" cy="704088"/>
          </a:xfrm>
          <a:prstGeom prst="rect">
            <a:avLst/>
          </a:prstGeom>
        </p:spPr>
        <p:txBody>
          <a:bodyPr anchor="ct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a:t>Point elaboration</a:t>
            </a:r>
          </a:p>
        </p:txBody>
      </p:sp>
      <p:sp>
        <p:nvSpPr>
          <p:cNvPr id="16" name="Rectangle 15"/>
          <p:cNvSpPr/>
          <p:nvPr userDrawn="1"/>
        </p:nvSpPr>
        <p:spPr>
          <a:xfrm>
            <a:off x="0" y="388649"/>
            <a:ext cx="12192000" cy="840076"/>
          </a:xfrm>
          <a:prstGeom prst="rect">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8" name="Oval 17"/>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34" name="Picture 3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pic>
        <p:nvPicPr>
          <p:cNvPr id="35" name="Picture 3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4" y="190426"/>
            <a:ext cx="1236520" cy="1236520"/>
          </a:xfrm>
          <a:prstGeom prst="rect">
            <a:avLst/>
          </a:prstGeom>
        </p:spPr>
      </p:pic>
    </p:spTree>
    <p:extLst>
      <p:ext uri="{BB962C8B-B14F-4D97-AF65-F5344CB8AC3E}">
        <p14:creationId xmlns:p14="http://schemas.microsoft.com/office/powerpoint/2010/main" val="13992850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15" name="Imagery"/>
          <p:cNvSpPr>
            <a:spLocks noGrp="1"/>
          </p:cNvSpPr>
          <p:nvPr>
            <p:ph type="pic" sz="quarter" idx="12" hasCustomPrompt="1"/>
          </p:nvPr>
        </p:nvSpPr>
        <p:spPr>
          <a:xfrm>
            <a:off x="0" y="117988"/>
            <a:ext cx="12192000" cy="3311012"/>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a:t>Imagery</a:t>
            </a:r>
          </a:p>
        </p:txBody>
      </p:sp>
      <p:sp>
        <p:nvSpPr>
          <p:cNvPr id="17" name="Image Credit"/>
          <p:cNvSpPr>
            <a:spLocks noGrp="1"/>
          </p:cNvSpPr>
          <p:nvPr>
            <p:ph type="body" sz="quarter" idx="13" hasCustomPrompt="1"/>
          </p:nvPr>
        </p:nvSpPr>
        <p:spPr>
          <a:xfrm>
            <a:off x="8253984" y="3429000"/>
            <a:ext cx="3060192" cy="274320"/>
          </a:xfrm>
          <a:prstGeom prst="rect">
            <a:avLst/>
          </a:prstGeom>
        </p:spPr>
        <p:txBody>
          <a:bodyPr>
            <a:normAutofit/>
          </a:bodyPr>
          <a:lstStyle>
            <a:lvl1pPr marL="0" indent="0" algn="r">
              <a:buNone/>
              <a:defRPr sz="1200" baseline="0">
                <a:solidFill>
                  <a:schemeClr val="bg2">
                    <a:lumMod val="65000"/>
                  </a:schemeClr>
                </a:solidFill>
              </a:defRPr>
            </a:lvl1pPr>
          </a:lstStyle>
          <a:p>
            <a:pPr lvl="0"/>
            <a:r>
              <a:rPr lang="en-US" sz="1200" dirty="0"/>
              <a:t>Image Credit: Source</a:t>
            </a:r>
            <a:endParaRPr lang="en-US" dirty="0"/>
          </a:p>
        </p:txBody>
      </p:sp>
      <p:sp>
        <p:nvSpPr>
          <p:cNvPr id="9" name="Section Body Text"/>
          <p:cNvSpPr>
            <a:spLocks noGrp="1"/>
          </p:cNvSpPr>
          <p:nvPr>
            <p:ph type="body" sz="quarter" idx="11" hasCustomPrompt="1"/>
          </p:nvPr>
        </p:nvSpPr>
        <p:spPr>
          <a:xfrm>
            <a:off x="6010656" y="4540968"/>
            <a:ext cx="5303520" cy="1627632"/>
          </a:xfrm>
          <a:prstGeom prst="rect">
            <a:avLst/>
          </a:prstGeom>
        </p:spPr>
        <p:txBody>
          <a:bodyPr anchor="ctr">
            <a:normAutofit/>
          </a:bodyPr>
          <a:lstStyle>
            <a:lvl1pPr marL="0" indent="0">
              <a:buNone/>
              <a:defRPr sz="2000" baseline="0">
                <a:solidFill>
                  <a:schemeClr val="tx1">
                    <a:lumMod val="50000"/>
                    <a:lumOff val="50000"/>
                  </a:schemeClr>
                </a:solidFill>
              </a:defRPr>
            </a:lvl1pPr>
          </a:lstStyle>
          <a:p>
            <a:pPr lvl="0"/>
            <a:r>
              <a:rPr lang="en-US" dirty="0"/>
              <a:t>Body Text Here</a:t>
            </a:r>
          </a:p>
        </p:txBody>
      </p:sp>
      <p:sp>
        <p:nvSpPr>
          <p:cNvPr id="10" name="Section Head"/>
          <p:cNvSpPr>
            <a:spLocks noGrp="1"/>
          </p:cNvSpPr>
          <p:nvPr>
            <p:ph type="body" sz="quarter" idx="14" hasCustomPrompt="1"/>
          </p:nvPr>
        </p:nvSpPr>
        <p:spPr>
          <a:xfrm>
            <a:off x="890016" y="4466510"/>
            <a:ext cx="4145280" cy="1830106"/>
          </a:xfrm>
          <a:prstGeom prst="rect">
            <a:avLst/>
          </a:prstGeom>
        </p:spPr>
        <p:txBody>
          <a:bodyPr anchor="ctr">
            <a:noAutofit/>
          </a:bodyPr>
          <a:lstStyle>
            <a:lvl1pPr marL="0" indent="0" algn="r">
              <a:buNone/>
              <a:defRPr sz="4800" b="1" baseline="0">
                <a:solidFill>
                  <a:srgbClr val="73A9DB"/>
                </a:solidFill>
                <a:latin typeface="Century Gothic" panose="020B0502020202020204" pitchFamily="34" charset="0"/>
              </a:defRPr>
            </a:lvl1pPr>
            <a:lvl2pPr>
              <a:defRPr sz="6000"/>
            </a:lvl2pPr>
            <a:lvl3pPr>
              <a:defRPr sz="6000"/>
            </a:lvl3pPr>
            <a:lvl4pPr>
              <a:defRPr sz="6000"/>
            </a:lvl4pPr>
            <a:lvl5pPr>
              <a:defRPr sz="6000"/>
            </a:lvl5pPr>
          </a:lstStyle>
          <a:p>
            <a:pPr lvl="0"/>
            <a:r>
              <a:rPr lang="en-US" dirty="0"/>
              <a:t>Section Head</a:t>
            </a:r>
          </a:p>
        </p:txBody>
      </p:sp>
      <p:cxnSp>
        <p:nvCxnSpPr>
          <p:cNvPr id="11" name="Straight Connector 10"/>
          <p:cNvCxnSpPr/>
          <p:nvPr userDrawn="1"/>
        </p:nvCxnSpPr>
        <p:spPr>
          <a:xfrm>
            <a:off x="5474589" y="4540968"/>
            <a:ext cx="0" cy="1627632"/>
          </a:xfrm>
          <a:prstGeom prst="line">
            <a:avLst/>
          </a:prstGeom>
        </p:spPr>
        <p:style>
          <a:lnRef idx="1">
            <a:schemeClr val="accent3"/>
          </a:lnRef>
          <a:fillRef idx="0">
            <a:schemeClr val="accent3"/>
          </a:fillRef>
          <a:effectRef idx="0">
            <a:schemeClr val="accent3"/>
          </a:effectRef>
          <a:fontRef idx="minor">
            <a:schemeClr val="tx1"/>
          </a:fontRef>
        </p:style>
      </p:cxn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07097"/>
          </a:xfrm>
          <a:prstGeom prst="rect">
            <a:avLst/>
          </a:prstGeom>
        </p:spPr>
      </p:pic>
    </p:spTree>
    <p:extLst>
      <p:ext uri="{BB962C8B-B14F-4D97-AF65-F5344CB8AC3E}">
        <p14:creationId xmlns:p14="http://schemas.microsoft.com/office/powerpoint/2010/main" val="4206170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0631815"/>
      </p:ext>
    </p:extLst>
  </p:cSld>
  <p:clrMap bg1="lt1" tx1="dk1" bg2="lt2" tx2="dk2" accent1="accent1" accent2="accent2" accent3="accent3" accent4="accent4" accent5="accent5" accent6="accent6" hlink="hlink" folHlink="folHlink"/>
  <p:sldLayoutIdLst>
    <p:sldLayoutId id="2147483674" r:id="rId1"/>
    <p:sldLayoutId id="2147483673" r:id="rId2"/>
    <p:sldLayoutId id="2147483692" r:id="rId3"/>
    <p:sldLayoutId id="2147483684" r:id="rId4"/>
    <p:sldLayoutId id="2147483685" r:id="rId5"/>
    <p:sldLayoutId id="2147483686" r:id="rId6"/>
    <p:sldLayoutId id="2147483687" r:id="rId7"/>
    <p:sldLayoutId id="2147483688" r:id="rId8"/>
    <p:sldLayoutId id="2147483664" r:id="rId9"/>
    <p:sldLayoutId id="2147483665" r:id="rId10"/>
    <p:sldLayoutId id="214748366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31.jpeg"/><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38.jpeg"/></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43.jpeg"/><Relationship Id="rId5" Type="http://schemas.openxmlformats.org/officeDocument/2006/relationships/image" Target="../media/image35.jpeg"/><Relationship Id="rId4" Type="http://schemas.openxmlformats.org/officeDocument/2006/relationships/image" Target="../media/image42.jpeg"/></Relationships>
</file>

<file path=ppt/slides/_rels/slide17.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47.jpeg"/><Relationship Id="rId11" Type="http://schemas.openxmlformats.org/officeDocument/2006/relationships/image" Target="../media/image52.jpeg"/><Relationship Id="rId5" Type="http://schemas.openxmlformats.org/officeDocument/2006/relationships/image" Target="../media/image46.jpeg"/><Relationship Id="rId10" Type="http://schemas.openxmlformats.org/officeDocument/2006/relationships/image" Target="../media/image51.jpeg"/><Relationship Id="rId4" Type="http://schemas.openxmlformats.org/officeDocument/2006/relationships/image" Target="../media/image45.jpeg"/><Relationship Id="rId9" Type="http://schemas.openxmlformats.org/officeDocument/2006/relationships/image" Target="../media/image50.jpeg"/></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chart" Target="../charts/chart2.xml"/></Relationships>
</file>

<file path=ppt/slides/_rels/slide1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emf"/><Relationship Id="rId7"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28.jpe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WebsiteImage.jpg"/>
          <p:cNvPicPr>
            <a:picLocks noChangeAspect="1"/>
          </p:cNvPicPr>
          <p:nvPr/>
        </p:nvPicPr>
        <p:blipFill>
          <a:blip r:embed="rId3" cstate="print">
            <a:clrChange>
              <a:clrFrom>
                <a:srgbClr val="FFFFFF"/>
              </a:clrFrom>
              <a:clrTo>
                <a:srgbClr val="FFFFFF">
                  <a:alpha val="0"/>
                </a:srgbClr>
              </a:clrTo>
            </a:clrChange>
          </a:blip>
          <a:srcRect l="43229" t="22490" r="36567" b="28845"/>
          <a:stretch>
            <a:fillRect/>
          </a:stretch>
        </p:blipFill>
        <p:spPr>
          <a:xfrm>
            <a:off x="1390558" y="1"/>
            <a:ext cx="6309360" cy="6681750"/>
          </a:xfrm>
          <a:prstGeom prst="rect">
            <a:avLst/>
          </a:prstGeom>
        </p:spPr>
      </p:pic>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891" y="0"/>
            <a:ext cx="7880157" cy="6858000"/>
          </a:xfrm>
          <a:prstGeom prst="rect">
            <a:avLst/>
          </a:prstGeom>
        </p:spPr>
      </p:pic>
      <p:sp>
        <p:nvSpPr>
          <p:cNvPr id="14" name="Text Placeholder 18"/>
          <p:cNvSpPr txBox="1">
            <a:spLocks/>
          </p:cNvSpPr>
          <p:nvPr/>
        </p:nvSpPr>
        <p:spPr>
          <a:xfrm>
            <a:off x="8416031" y="3015921"/>
            <a:ext cx="3204840" cy="369332"/>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err="1">
                <a:solidFill>
                  <a:schemeClr val="bg2">
                    <a:lumMod val="50000"/>
                  </a:schemeClr>
                </a:solidFill>
                <a:latin typeface="Century Gothic" panose="020B0502020202020204" pitchFamily="34" charset="0"/>
              </a:rPr>
              <a:t>Saranee</a:t>
            </a:r>
            <a:r>
              <a:rPr lang="en-US" dirty="0">
                <a:solidFill>
                  <a:schemeClr val="bg2">
                    <a:lumMod val="50000"/>
                  </a:schemeClr>
                </a:solidFill>
                <a:latin typeface="Century Gothic" panose="020B0502020202020204" pitchFamily="34" charset="0"/>
              </a:rPr>
              <a:t> </a:t>
            </a:r>
            <a:r>
              <a:rPr lang="en-US" dirty="0" err="1">
                <a:solidFill>
                  <a:schemeClr val="bg2">
                    <a:lumMod val="50000"/>
                  </a:schemeClr>
                </a:solidFill>
                <a:latin typeface="Century Gothic" panose="020B0502020202020204" pitchFamily="34" charset="0"/>
              </a:rPr>
              <a:t>Dutta</a:t>
            </a:r>
            <a:endParaRPr lang="en-US" dirty="0">
              <a:solidFill>
                <a:schemeClr val="bg2">
                  <a:lumMod val="50000"/>
                </a:schemeClr>
              </a:solidFill>
              <a:latin typeface="Century Gothic" panose="020B0502020202020204" pitchFamily="34" charset="0"/>
            </a:endParaRPr>
          </a:p>
        </p:txBody>
      </p:sp>
      <p:sp>
        <p:nvSpPr>
          <p:cNvPr id="15" name="Text Placeholder 19"/>
          <p:cNvSpPr txBox="1">
            <a:spLocks/>
          </p:cNvSpPr>
          <p:nvPr/>
        </p:nvSpPr>
        <p:spPr>
          <a:xfrm>
            <a:off x="8416031" y="3422758"/>
            <a:ext cx="3204840" cy="369332"/>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chemeClr val="bg2">
                    <a:lumMod val="50000"/>
                  </a:schemeClr>
                </a:solidFill>
                <a:latin typeface="Century Gothic" panose="020B0502020202020204" pitchFamily="34" charset="0"/>
              </a:rPr>
              <a:t>Elaina </a:t>
            </a:r>
            <a:r>
              <a:rPr lang="en-US" dirty="0" err="1">
                <a:solidFill>
                  <a:schemeClr val="bg2">
                    <a:lumMod val="50000"/>
                  </a:schemeClr>
                </a:solidFill>
                <a:latin typeface="Century Gothic" panose="020B0502020202020204" pitchFamily="34" charset="0"/>
              </a:rPr>
              <a:t>Gonsoroski</a:t>
            </a:r>
            <a:endParaRPr lang="en-US" dirty="0">
              <a:solidFill>
                <a:schemeClr val="bg2">
                  <a:lumMod val="50000"/>
                </a:schemeClr>
              </a:solidFill>
              <a:latin typeface="Century Gothic" panose="020B0502020202020204" pitchFamily="34" charset="0"/>
            </a:endParaRPr>
          </a:p>
        </p:txBody>
      </p:sp>
      <p:sp>
        <p:nvSpPr>
          <p:cNvPr id="16" name="Text Placeholder 20"/>
          <p:cNvSpPr txBox="1">
            <a:spLocks/>
          </p:cNvSpPr>
          <p:nvPr/>
        </p:nvSpPr>
        <p:spPr>
          <a:xfrm>
            <a:off x="8416031" y="3822047"/>
            <a:ext cx="3204840" cy="374665"/>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chemeClr val="bg2">
                    <a:lumMod val="50000"/>
                  </a:schemeClr>
                </a:solidFill>
                <a:latin typeface="Century Gothic" panose="020B0502020202020204" pitchFamily="34" charset="0"/>
              </a:rPr>
              <a:t>Tyler Lynn (POC)</a:t>
            </a:r>
          </a:p>
        </p:txBody>
      </p:sp>
      <p:sp>
        <p:nvSpPr>
          <p:cNvPr id="18" name="TextBox 17"/>
          <p:cNvSpPr txBox="1"/>
          <p:nvPr/>
        </p:nvSpPr>
        <p:spPr>
          <a:xfrm>
            <a:off x="849147" y="3089157"/>
            <a:ext cx="5982662" cy="954107"/>
          </a:xfrm>
          <a:prstGeom prst="rect">
            <a:avLst/>
          </a:prstGeom>
          <a:noFill/>
        </p:spPr>
        <p:txBody>
          <a:bodyPr wrap="square" rtlCol="0">
            <a:spAutoFit/>
          </a:bodyPr>
          <a:lstStyle/>
          <a:p>
            <a:pPr algn="ctr"/>
            <a:r>
              <a:rPr lang="en-US" sz="2800" b="1" dirty="0">
                <a:solidFill>
                  <a:schemeClr val="bg1"/>
                </a:solidFill>
                <a:latin typeface="Century Gothic" panose="020B0502020202020204" pitchFamily="34" charset="0"/>
              </a:rPr>
              <a:t>SOUTHEASTERN ARIZONA WATER RESOURCES</a:t>
            </a:r>
            <a:endParaRPr lang="en-US" sz="2800" dirty="0"/>
          </a:p>
        </p:txBody>
      </p:sp>
      <p:sp>
        <p:nvSpPr>
          <p:cNvPr id="19" name="Title 16"/>
          <p:cNvSpPr txBox="1">
            <a:spLocks/>
          </p:cNvSpPr>
          <p:nvPr/>
        </p:nvSpPr>
        <p:spPr>
          <a:xfrm>
            <a:off x="1015007" y="3995460"/>
            <a:ext cx="5726097" cy="134196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300" dirty="0">
                <a:solidFill>
                  <a:schemeClr val="bg1"/>
                </a:solidFill>
                <a:latin typeface="Century Gothic" panose="020B0502020202020204" pitchFamily="34" charset="0"/>
              </a:rPr>
              <a:t>Using NASA Earth Observations to Assist the National Park Service in Assessing Snow Cover Distribution and Persistence Changes in the Sky Islands</a:t>
            </a:r>
          </a:p>
        </p:txBody>
      </p:sp>
      <p:sp>
        <p:nvSpPr>
          <p:cNvPr id="20" name="Text Placeholder 17"/>
          <p:cNvSpPr txBox="1">
            <a:spLocks/>
          </p:cNvSpPr>
          <p:nvPr/>
        </p:nvSpPr>
        <p:spPr>
          <a:xfrm>
            <a:off x="8416031" y="2557790"/>
            <a:ext cx="3204840" cy="42544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2400" dirty="0">
                <a:solidFill>
                  <a:schemeClr val="bg2">
                    <a:lumMod val="50000"/>
                  </a:schemeClr>
                </a:solidFill>
              </a:rPr>
              <a:t>Charles Barrow</a:t>
            </a:r>
          </a:p>
        </p:txBody>
      </p:sp>
      <p:sp>
        <p:nvSpPr>
          <p:cNvPr id="13" name="TextBox 12"/>
          <p:cNvSpPr txBox="1"/>
          <p:nvPr/>
        </p:nvSpPr>
        <p:spPr>
          <a:xfrm>
            <a:off x="7784193" y="5406322"/>
            <a:ext cx="3878743" cy="738664"/>
          </a:xfrm>
          <a:prstGeom prst="rect">
            <a:avLst/>
          </a:prstGeom>
          <a:noFill/>
        </p:spPr>
        <p:txBody>
          <a:bodyPr wrap="square" rtlCol="0">
            <a:spAutoFit/>
          </a:bodyPr>
          <a:lstStyle/>
          <a:p>
            <a:pPr algn="r"/>
            <a:r>
              <a:rPr lang="en-US" sz="1400" b="1" dirty="0"/>
              <a:t>Mobile County Health Department</a:t>
            </a:r>
          </a:p>
          <a:p>
            <a:pPr algn="r"/>
            <a:endParaRPr lang="en-US" sz="1400" b="1" dirty="0"/>
          </a:p>
          <a:p>
            <a:pPr algn="r"/>
            <a:r>
              <a:rPr lang="en-US" sz="1400" i="1" dirty="0"/>
              <a:t>2017 Spring</a:t>
            </a:r>
          </a:p>
        </p:txBody>
      </p:sp>
    </p:spTree>
    <p:extLst>
      <p:ext uri="{BB962C8B-B14F-4D97-AF65-F5344CB8AC3E}">
        <p14:creationId xmlns:p14="http://schemas.microsoft.com/office/powerpoint/2010/main" val="4397128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
          <p:cNvSpPr>
            <a:spLocks noGrp="1"/>
          </p:cNvSpPr>
          <p:nvPr>
            <p:ph type="body" sz="quarter" idx="4294967295"/>
          </p:nvPr>
        </p:nvSpPr>
        <p:spPr>
          <a:xfrm>
            <a:off x="507891" y="2107674"/>
            <a:ext cx="4756150" cy="4086225"/>
          </a:xfrm>
          <a:prstGeom prst="rect">
            <a:avLst/>
          </a:prstGeom>
        </p:spPr>
        <p:txBody>
          <a:bodyPr>
            <a:noAutofit/>
          </a:bodyPr>
          <a:lstStyle/>
          <a:p>
            <a:pPr marL="342900" indent="-342900">
              <a:spcBef>
                <a:spcPts val="200"/>
              </a:spcBef>
              <a:buClr>
                <a:srgbClr val="73A9DB"/>
              </a:buClr>
              <a:buFont typeface="Webdings" panose="05030102010509060703" pitchFamily="18" charset="2"/>
              <a:buChar char="4"/>
            </a:pPr>
            <a:endParaRPr lang="en-US" sz="2000" dirty="0">
              <a:solidFill>
                <a:schemeClr val="bg2">
                  <a:lumMod val="50000"/>
                </a:schemeClr>
              </a:solidFill>
            </a:endParaRPr>
          </a:p>
          <a:p>
            <a:pPr marL="342900" indent="-342900">
              <a:spcBef>
                <a:spcPts val="200"/>
              </a:spcBef>
              <a:buClr>
                <a:srgbClr val="73A9DB"/>
              </a:buClr>
              <a:buFont typeface="Webdings" panose="05030102010509060703" pitchFamily="18" charset="2"/>
              <a:buChar char="4"/>
            </a:pPr>
            <a:endParaRPr lang="en-US" sz="2000" dirty="0">
              <a:solidFill>
                <a:schemeClr val="bg2">
                  <a:lumMod val="50000"/>
                </a:schemeClr>
              </a:solidFill>
            </a:endParaRPr>
          </a:p>
          <a:p>
            <a:pPr marL="342900" indent="-342900">
              <a:spcBef>
                <a:spcPts val="200"/>
              </a:spcBef>
              <a:buClr>
                <a:srgbClr val="73A9DB"/>
              </a:buClr>
              <a:buFont typeface="Webdings" panose="05030102010509060703" pitchFamily="18" charset="2"/>
              <a:buChar char="4"/>
            </a:pPr>
            <a:endParaRPr lang="en-US" sz="2000" dirty="0">
              <a:solidFill>
                <a:schemeClr val="bg2">
                  <a:lumMod val="50000"/>
                </a:schemeClr>
              </a:solidFill>
            </a:endParaRPr>
          </a:p>
        </p:txBody>
      </p:sp>
      <p:sp>
        <p:nvSpPr>
          <p:cNvPr id="7"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spc="300" dirty="0">
                <a:solidFill>
                  <a:schemeClr val="bg1"/>
                </a:solidFill>
                <a:latin typeface="Century Gothic" panose="020B0502020202020204" pitchFamily="34" charset="0"/>
              </a:rPr>
              <a:t>Methodology - Data Processing</a:t>
            </a:r>
          </a:p>
        </p:txBody>
      </p:sp>
      <p:sp>
        <p:nvSpPr>
          <p:cNvPr id="14" name="Text Placeholder 4"/>
          <p:cNvSpPr>
            <a:spLocks noGrp="1"/>
          </p:cNvSpPr>
          <p:nvPr>
            <p:ph type="body" sz="quarter" idx="13"/>
          </p:nvPr>
        </p:nvSpPr>
        <p:spPr>
          <a:xfrm>
            <a:off x="8518733" y="6437611"/>
            <a:ext cx="3445002" cy="274320"/>
          </a:xfrm>
        </p:spPr>
        <p:txBody>
          <a:bodyPr>
            <a:normAutofit fontScale="77500" lnSpcReduction="20000"/>
          </a:bodyPr>
          <a:lstStyle/>
          <a:p>
            <a:pPr algn="l"/>
            <a:r>
              <a:rPr lang="en-US" dirty="0">
                <a:solidFill>
                  <a:schemeClr val="bg2">
                    <a:lumMod val="25000"/>
                  </a:schemeClr>
                </a:solidFill>
              </a:rPr>
              <a:t>Image Credit: : Southeastern AZ Water Resource Team</a:t>
            </a:r>
          </a:p>
        </p:txBody>
      </p:sp>
      <p:sp>
        <p:nvSpPr>
          <p:cNvPr id="10" name="TextBox 9"/>
          <p:cNvSpPr txBox="1"/>
          <p:nvPr/>
        </p:nvSpPr>
        <p:spPr>
          <a:xfrm>
            <a:off x="4251960" y="1675019"/>
            <a:ext cx="7760970" cy="369332"/>
          </a:xfrm>
          <a:prstGeom prst="rect">
            <a:avLst/>
          </a:prstGeom>
          <a:noFill/>
        </p:spPr>
        <p:txBody>
          <a:bodyPr wrap="square" rtlCol="0">
            <a:spAutoFit/>
          </a:bodyPr>
          <a:lstStyle/>
          <a:p>
            <a:pPr>
              <a:buClr>
                <a:schemeClr val="accent1"/>
              </a:buClr>
            </a:pPr>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2614899470"/>
              </p:ext>
            </p:extLst>
          </p:nvPr>
        </p:nvGraphicFramePr>
        <p:xfrm>
          <a:off x="34047" y="4690751"/>
          <a:ext cx="6762040" cy="1997640"/>
        </p:xfrm>
        <a:graphic>
          <a:graphicData uri="http://schemas.openxmlformats.org/drawingml/2006/table">
            <a:tbl>
              <a:tblPr firstRow="1" bandRow="1">
                <a:solidFill>
                  <a:srgbClr val="7030A0"/>
                </a:solidFill>
                <a:tableStyleId>{5C22544A-7EE6-4342-B048-85BDC9FD1C3A}</a:tableStyleId>
              </a:tblPr>
              <a:tblGrid>
                <a:gridCol w="1690510">
                  <a:extLst>
                    <a:ext uri="{9D8B030D-6E8A-4147-A177-3AD203B41FA5}">
                      <a16:colId xmlns:a16="http://schemas.microsoft.com/office/drawing/2014/main" xmlns="" val="20000"/>
                    </a:ext>
                  </a:extLst>
                </a:gridCol>
                <a:gridCol w="1690510">
                  <a:extLst>
                    <a:ext uri="{9D8B030D-6E8A-4147-A177-3AD203B41FA5}">
                      <a16:colId xmlns:a16="http://schemas.microsoft.com/office/drawing/2014/main" xmlns="" val="20001"/>
                    </a:ext>
                  </a:extLst>
                </a:gridCol>
                <a:gridCol w="1690510">
                  <a:extLst>
                    <a:ext uri="{9D8B030D-6E8A-4147-A177-3AD203B41FA5}">
                      <a16:colId xmlns:a16="http://schemas.microsoft.com/office/drawing/2014/main" xmlns="" val="20002"/>
                    </a:ext>
                  </a:extLst>
                </a:gridCol>
                <a:gridCol w="1690510">
                  <a:extLst>
                    <a:ext uri="{9D8B030D-6E8A-4147-A177-3AD203B41FA5}">
                      <a16:colId xmlns:a16="http://schemas.microsoft.com/office/drawing/2014/main" xmlns="" val="20003"/>
                    </a:ext>
                  </a:extLst>
                </a:gridCol>
              </a:tblGrid>
              <a:tr h="676102">
                <a:tc>
                  <a:txBody>
                    <a:bodyPr/>
                    <a:lstStyle/>
                    <a:p>
                      <a:pPr algn="ctr"/>
                      <a:r>
                        <a:rPr lang="en-US" sz="1600" dirty="0">
                          <a:latin typeface="Century Gothic" pitchFamily="34" charset="0"/>
                        </a:rPr>
                        <a:t>Landsat Bands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Century Gothic" pitchFamily="34" charset="0"/>
                        </a:rPr>
                        <a:t>Landsat 5 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Century Gothic" pitchFamily="34" charset="0"/>
                        </a:rPr>
                        <a:t>Landsat 7 ETM</a:t>
                      </a:r>
                      <a:r>
                        <a:rPr lang="en-US" sz="1600" baseline="0" dirty="0">
                          <a:latin typeface="Century Gothic" pitchFamily="34" charset="0"/>
                        </a:rPr>
                        <a:t>+ </a:t>
                      </a:r>
                      <a:endParaRPr lang="en-US" sz="1600" dirty="0">
                        <a:latin typeface="Century Gothic"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Century Gothic" pitchFamily="34" charset="0"/>
                        </a:rPr>
                        <a:t>Landsat 8 OLI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660769">
                <a:tc>
                  <a:txBody>
                    <a:bodyPr/>
                    <a:lstStyle/>
                    <a:p>
                      <a:pPr algn="ctr"/>
                      <a:r>
                        <a:rPr lang="en-US" sz="1600" dirty="0">
                          <a:solidFill>
                            <a:schemeClr val="bg2">
                              <a:lumMod val="25000"/>
                            </a:schemeClr>
                          </a:solidFill>
                          <a:latin typeface="Century Gothic" pitchFamily="34" charset="0"/>
                        </a:rPr>
                        <a:t>Green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solidFill>
                            <a:schemeClr val="bg2">
                              <a:lumMod val="25000"/>
                            </a:schemeClr>
                          </a:solidFill>
                          <a:latin typeface="Century Gothic" pitchFamily="34" charset="0"/>
                        </a:rPr>
                        <a:t>0.52 – 0.60 µm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solidFill>
                            <a:schemeClr val="bg2">
                              <a:lumMod val="25000"/>
                            </a:schemeClr>
                          </a:solidFill>
                          <a:latin typeface="Century Gothic" pitchFamily="34" charset="0"/>
                        </a:rPr>
                        <a:t>0.52 – 0.60 µm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solidFill>
                            <a:schemeClr val="bg2">
                              <a:lumMod val="25000"/>
                            </a:schemeClr>
                          </a:solidFill>
                          <a:latin typeface="Century Gothic" pitchFamily="34" charset="0"/>
                        </a:rPr>
                        <a:t>0.53 – 0.59 µm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660769">
                <a:tc>
                  <a:txBody>
                    <a:bodyPr/>
                    <a:lstStyle/>
                    <a:p>
                      <a:pPr algn="ctr"/>
                      <a:r>
                        <a:rPr lang="en-US" sz="1600" dirty="0">
                          <a:solidFill>
                            <a:schemeClr val="bg2">
                              <a:lumMod val="25000"/>
                            </a:schemeClr>
                          </a:solidFill>
                          <a:latin typeface="Century Gothic" pitchFamily="34" charset="0"/>
                        </a:rPr>
                        <a:t>SWIR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solidFill>
                            <a:schemeClr val="bg2">
                              <a:lumMod val="25000"/>
                            </a:schemeClr>
                          </a:solidFill>
                          <a:latin typeface="Century Gothic" pitchFamily="34" charset="0"/>
                        </a:rPr>
                        <a:t>1.55 – 1.75 µm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solidFill>
                            <a:schemeClr val="bg2">
                              <a:lumMod val="25000"/>
                            </a:schemeClr>
                          </a:solidFill>
                          <a:latin typeface="Century Gothic" pitchFamily="34" charset="0"/>
                        </a:rPr>
                        <a:t>1.55 – 1.75</a:t>
                      </a:r>
                      <a:r>
                        <a:rPr lang="en-US" sz="1600" baseline="0" dirty="0">
                          <a:solidFill>
                            <a:schemeClr val="bg2">
                              <a:lumMod val="25000"/>
                            </a:schemeClr>
                          </a:solidFill>
                          <a:latin typeface="Century Gothic" pitchFamily="34" charset="0"/>
                        </a:rPr>
                        <a:t> µm</a:t>
                      </a:r>
                      <a:endParaRPr lang="en-US" sz="1600" dirty="0">
                        <a:solidFill>
                          <a:schemeClr val="bg2">
                            <a:lumMod val="25000"/>
                          </a:schemeClr>
                        </a:solidFill>
                        <a:latin typeface="Century Gothic"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solidFill>
                            <a:schemeClr val="bg2">
                              <a:lumMod val="25000"/>
                            </a:schemeClr>
                          </a:solidFill>
                          <a:latin typeface="Century Gothic" pitchFamily="34" charset="0"/>
                        </a:rPr>
                        <a:t>1.57 – 1.65 µm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grpSp>
        <p:nvGrpSpPr>
          <p:cNvPr id="2" name="Group 29"/>
          <p:cNvGrpSpPr/>
          <p:nvPr/>
        </p:nvGrpSpPr>
        <p:grpSpPr>
          <a:xfrm>
            <a:off x="312181" y="1672160"/>
            <a:ext cx="2120178" cy="2212557"/>
            <a:chOff x="1025845" y="1404285"/>
            <a:chExt cx="2120178" cy="2212557"/>
          </a:xfrm>
        </p:grpSpPr>
        <p:pic>
          <p:nvPicPr>
            <p:cNvPr id="9" name="Picture 8" descr="LS8.JPG"/>
            <p:cNvPicPr>
              <a:picLocks noChangeAspect="1"/>
            </p:cNvPicPr>
            <p:nvPr/>
          </p:nvPicPr>
          <p:blipFill>
            <a:blip r:embed="rId3" cstate="print"/>
            <a:stretch>
              <a:fillRect/>
            </a:stretch>
          </p:blipFill>
          <p:spPr>
            <a:xfrm rot="15075352">
              <a:off x="849359" y="1711890"/>
              <a:ext cx="2081438" cy="1728465"/>
            </a:xfrm>
            <a:prstGeom prst="parallelogram">
              <a:avLst/>
            </a:prstGeom>
          </p:spPr>
        </p:pic>
        <p:pic>
          <p:nvPicPr>
            <p:cNvPr id="16" name="Picture 15" descr="LS8_B3.JPG"/>
            <p:cNvPicPr>
              <a:picLocks noChangeAspect="1"/>
            </p:cNvPicPr>
            <p:nvPr/>
          </p:nvPicPr>
          <p:blipFill>
            <a:blip r:embed="rId4" cstate="print"/>
            <a:stretch>
              <a:fillRect/>
            </a:stretch>
          </p:blipFill>
          <p:spPr>
            <a:xfrm rot="15179860">
              <a:off x="1288976" y="1496205"/>
              <a:ext cx="1948968" cy="1765127"/>
            </a:xfrm>
            <a:prstGeom prst="parallelogram">
              <a:avLst/>
            </a:prstGeom>
          </p:spPr>
        </p:pic>
      </p:grpSp>
      <p:grpSp>
        <p:nvGrpSpPr>
          <p:cNvPr id="3" name="Group 18"/>
          <p:cNvGrpSpPr/>
          <p:nvPr/>
        </p:nvGrpSpPr>
        <p:grpSpPr>
          <a:xfrm>
            <a:off x="2617452" y="2285067"/>
            <a:ext cx="3050593" cy="1203426"/>
            <a:chOff x="3082692" y="2950534"/>
            <a:chExt cx="3281841" cy="885649"/>
          </a:xfrm>
        </p:grpSpPr>
        <p:cxnSp>
          <p:nvCxnSpPr>
            <p:cNvPr id="20" name="Straight Connector 19"/>
            <p:cNvCxnSpPr/>
            <p:nvPr/>
          </p:nvCxnSpPr>
          <p:spPr>
            <a:xfrm>
              <a:off x="3771958" y="3412199"/>
              <a:ext cx="2400243" cy="16802"/>
            </a:xfrm>
            <a:prstGeom prst="line">
              <a:avLst/>
            </a:prstGeom>
            <a:ln w="25400">
              <a:solidFill>
                <a:schemeClr val="bg2">
                  <a:lumMod val="50000"/>
                </a:schemeClr>
              </a:solidFill>
            </a:ln>
          </p:spPr>
          <p:style>
            <a:lnRef idx="1">
              <a:schemeClr val="dk1"/>
            </a:lnRef>
            <a:fillRef idx="0">
              <a:schemeClr val="dk1"/>
            </a:fillRef>
            <a:effectRef idx="0">
              <a:schemeClr val="dk1"/>
            </a:effectRef>
            <a:fontRef idx="minor">
              <a:schemeClr val="tx1"/>
            </a:fontRef>
          </p:style>
        </p:cxnSp>
        <p:sp>
          <p:nvSpPr>
            <p:cNvPr id="21" name="TextBox 20"/>
            <p:cNvSpPr txBox="1"/>
            <p:nvPr/>
          </p:nvSpPr>
          <p:spPr>
            <a:xfrm>
              <a:off x="3771958" y="2950534"/>
              <a:ext cx="2592575" cy="461665"/>
            </a:xfrm>
            <a:prstGeom prst="rect">
              <a:avLst/>
            </a:prstGeom>
            <a:noFill/>
          </p:spPr>
          <p:txBody>
            <a:bodyPr wrap="square" rtlCol="0">
              <a:spAutoFit/>
            </a:bodyPr>
            <a:lstStyle/>
            <a:p>
              <a:r>
                <a:rPr lang="en-US" sz="2400" dirty="0">
                  <a:solidFill>
                    <a:schemeClr val="bg2">
                      <a:lumMod val="50000"/>
                    </a:schemeClr>
                  </a:solidFill>
                  <a:latin typeface="Century Gothic" pitchFamily="34" charset="0"/>
                </a:rPr>
                <a:t>Green - SWIR</a:t>
              </a:r>
            </a:p>
          </p:txBody>
        </p:sp>
        <p:sp>
          <p:nvSpPr>
            <p:cNvPr id="22" name="TextBox 21"/>
            <p:cNvSpPr txBox="1"/>
            <p:nvPr/>
          </p:nvSpPr>
          <p:spPr>
            <a:xfrm>
              <a:off x="3745297" y="3492811"/>
              <a:ext cx="2558434" cy="339758"/>
            </a:xfrm>
            <a:prstGeom prst="rect">
              <a:avLst/>
            </a:prstGeom>
            <a:noFill/>
          </p:spPr>
          <p:txBody>
            <a:bodyPr wrap="square" rtlCol="0">
              <a:spAutoFit/>
            </a:bodyPr>
            <a:lstStyle/>
            <a:p>
              <a:r>
                <a:rPr lang="en-US" sz="2400" dirty="0">
                  <a:solidFill>
                    <a:schemeClr val="bg2">
                      <a:lumMod val="50000"/>
                    </a:schemeClr>
                  </a:solidFill>
                  <a:latin typeface="Century Gothic" pitchFamily="34" charset="0"/>
                </a:rPr>
                <a:t>Green + SWIR</a:t>
              </a:r>
            </a:p>
          </p:txBody>
        </p:sp>
        <p:sp>
          <p:nvSpPr>
            <p:cNvPr id="23" name="TextBox 22"/>
            <p:cNvSpPr txBox="1"/>
            <p:nvPr/>
          </p:nvSpPr>
          <p:spPr>
            <a:xfrm>
              <a:off x="3082692" y="3189852"/>
              <a:ext cx="533401" cy="646331"/>
            </a:xfrm>
            <a:prstGeom prst="rect">
              <a:avLst/>
            </a:prstGeom>
            <a:noFill/>
          </p:spPr>
          <p:txBody>
            <a:bodyPr wrap="square" rtlCol="0">
              <a:spAutoFit/>
            </a:bodyPr>
            <a:lstStyle/>
            <a:p>
              <a:r>
                <a:rPr lang="en-US" sz="3600" dirty="0">
                  <a:solidFill>
                    <a:schemeClr val="bg2">
                      <a:lumMod val="50000"/>
                    </a:schemeClr>
                  </a:solidFill>
                </a:rPr>
                <a:t>=</a:t>
              </a:r>
            </a:p>
          </p:txBody>
        </p:sp>
      </p:grpSp>
      <p:pic>
        <p:nvPicPr>
          <p:cNvPr id="26" name="Picture 25" descr="LS8_NDSI.JPG"/>
          <p:cNvPicPr>
            <a:picLocks noChangeAspect="1"/>
          </p:cNvPicPr>
          <p:nvPr/>
        </p:nvPicPr>
        <p:blipFill>
          <a:blip r:embed="rId5" cstate="print"/>
          <a:stretch>
            <a:fillRect/>
          </a:stretch>
        </p:blipFill>
        <p:spPr>
          <a:xfrm>
            <a:off x="7191242" y="1953928"/>
            <a:ext cx="4763478" cy="3971031"/>
          </a:xfrm>
          <a:prstGeom prst="rect">
            <a:avLst/>
          </a:prstGeom>
        </p:spPr>
      </p:pic>
      <p:sp>
        <p:nvSpPr>
          <p:cNvPr id="27" name="TextBox 26"/>
          <p:cNvSpPr txBox="1"/>
          <p:nvPr/>
        </p:nvSpPr>
        <p:spPr>
          <a:xfrm>
            <a:off x="8208110" y="5917147"/>
            <a:ext cx="3742660" cy="461665"/>
          </a:xfrm>
          <a:prstGeom prst="rect">
            <a:avLst/>
          </a:prstGeom>
          <a:noFill/>
        </p:spPr>
        <p:txBody>
          <a:bodyPr wrap="square" rtlCol="0">
            <a:spAutoFit/>
          </a:bodyPr>
          <a:lstStyle/>
          <a:p>
            <a:r>
              <a:rPr lang="en-US" sz="2400" dirty="0">
                <a:solidFill>
                  <a:schemeClr val="bg2">
                    <a:lumMod val="50000"/>
                  </a:schemeClr>
                </a:solidFill>
              </a:rPr>
              <a:t>Landsat NDSI</a:t>
            </a:r>
          </a:p>
        </p:txBody>
      </p:sp>
      <p:sp>
        <p:nvSpPr>
          <p:cNvPr id="28" name="TextBox 27"/>
          <p:cNvSpPr txBox="1"/>
          <p:nvPr/>
        </p:nvSpPr>
        <p:spPr>
          <a:xfrm>
            <a:off x="25103" y="3848180"/>
            <a:ext cx="5240451" cy="830997"/>
          </a:xfrm>
          <a:prstGeom prst="rect">
            <a:avLst/>
          </a:prstGeom>
          <a:noFill/>
        </p:spPr>
        <p:txBody>
          <a:bodyPr wrap="square" rtlCol="0">
            <a:spAutoFit/>
          </a:bodyPr>
          <a:lstStyle/>
          <a:p>
            <a:r>
              <a:rPr lang="en-US" sz="2400" dirty="0">
                <a:solidFill>
                  <a:schemeClr val="bg2">
                    <a:lumMod val="50000"/>
                  </a:schemeClr>
                </a:solidFill>
              </a:rPr>
              <a:t>Wavelengths of Landsat bands used to calculate NDSI </a:t>
            </a:r>
          </a:p>
        </p:txBody>
      </p:sp>
      <p:sp>
        <p:nvSpPr>
          <p:cNvPr id="31" name="TextBox 30"/>
          <p:cNvSpPr txBox="1"/>
          <p:nvPr/>
        </p:nvSpPr>
        <p:spPr>
          <a:xfrm>
            <a:off x="7776031" y="2161002"/>
            <a:ext cx="3827722" cy="369332"/>
          </a:xfrm>
          <a:prstGeom prst="rect">
            <a:avLst/>
          </a:prstGeom>
          <a:noFill/>
        </p:spPr>
        <p:txBody>
          <a:bodyPr wrap="square" rtlCol="0">
            <a:spAutoFit/>
          </a:bodyPr>
          <a:lstStyle/>
          <a:p>
            <a:pPr algn="ctr"/>
            <a:r>
              <a:rPr lang="en-US" b="1" dirty="0">
                <a:solidFill>
                  <a:schemeClr val="bg1"/>
                </a:solidFill>
              </a:rPr>
              <a:t>Santa Catalina Mountain</a:t>
            </a:r>
          </a:p>
        </p:txBody>
      </p:sp>
      <p:sp>
        <p:nvSpPr>
          <p:cNvPr id="25" name="Right Arrow 24"/>
          <p:cNvSpPr/>
          <p:nvPr/>
        </p:nvSpPr>
        <p:spPr>
          <a:xfrm>
            <a:off x="5643273" y="2128485"/>
            <a:ext cx="1515271" cy="19082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Normalized Difference Snow Index</a:t>
            </a:r>
          </a:p>
        </p:txBody>
      </p:sp>
      <p:sp>
        <p:nvSpPr>
          <p:cNvPr id="29" name="TextBox 28"/>
          <p:cNvSpPr txBox="1"/>
          <p:nvPr/>
        </p:nvSpPr>
        <p:spPr>
          <a:xfrm>
            <a:off x="1795346" y="1237786"/>
            <a:ext cx="8954430" cy="461665"/>
          </a:xfrm>
          <a:prstGeom prst="rect">
            <a:avLst/>
          </a:prstGeom>
          <a:noFill/>
        </p:spPr>
        <p:txBody>
          <a:bodyPr wrap="square" rtlCol="0">
            <a:spAutoFit/>
          </a:bodyPr>
          <a:lstStyle/>
          <a:p>
            <a:r>
              <a:rPr lang="en-US" sz="2400" b="1" dirty="0">
                <a:solidFill>
                  <a:schemeClr val="bg2">
                    <a:lumMod val="50000"/>
                  </a:schemeClr>
                </a:solidFill>
              </a:rPr>
              <a:t>Data processing for snow cover distribution</a:t>
            </a:r>
          </a:p>
        </p:txBody>
      </p:sp>
    </p:spTree>
    <p:extLst>
      <p:ext uri="{BB962C8B-B14F-4D97-AF65-F5344CB8AC3E}">
        <p14:creationId xmlns:p14="http://schemas.microsoft.com/office/powerpoint/2010/main" val="32930880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
          <p:cNvSpPr>
            <a:spLocks noGrp="1"/>
          </p:cNvSpPr>
          <p:nvPr>
            <p:ph type="body" sz="quarter" idx="4294967295"/>
          </p:nvPr>
        </p:nvSpPr>
        <p:spPr>
          <a:xfrm>
            <a:off x="507891" y="2107674"/>
            <a:ext cx="4756150" cy="4086225"/>
          </a:xfrm>
          <a:prstGeom prst="rect">
            <a:avLst/>
          </a:prstGeom>
        </p:spPr>
        <p:txBody>
          <a:bodyPr>
            <a:noAutofit/>
          </a:bodyPr>
          <a:lstStyle/>
          <a:p>
            <a:pPr marL="342900" indent="-342900">
              <a:spcBef>
                <a:spcPts val="200"/>
              </a:spcBef>
              <a:buClr>
                <a:srgbClr val="73A9DB"/>
              </a:buClr>
              <a:buFont typeface="Webdings" panose="05030102010509060703" pitchFamily="18" charset="2"/>
              <a:buChar char="4"/>
            </a:pPr>
            <a:endParaRPr lang="en-US" sz="2000" dirty="0">
              <a:solidFill>
                <a:schemeClr val="bg2">
                  <a:lumMod val="50000"/>
                </a:schemeClr>
              </a:solidFill>
            </a:endParaRPr>
          </a:p>
          <a:p>
            <a:pPr marL="342900" indent="-342900">
              <a:spcBef>
                <a:spcPts val="200"/>
              </a:spcBef>
              <a:buClr>
                <a:srgbClr val="73A9DB"/>
              </a:buClr>
              <a:buFont typeface="Webdings" panose="05030102010509060703" pitchFamily="18" charset="2"/>
              <a:buChar char="4"/>
            </a:pPr>
            <a:endParaRPr lang="en-US" sz="2000" dirty="0">
              <a:solidFill>
                <a:schemeClr val="bg2">
                  <a:lumMod val="50000"/>
                </a:schemeClr>
              </a:solidFill>
            </a:endParaRPr>
          </a:p>
          <a:p>
            <a:pPr marL="342900" indent="-342900">
              <a:spcBef>
                <a:spcPts val="200"/>
              </a:spcBef>
              <a:buClr>
                <a:srgbClr val="73A9DB"/>
              </a:buClr>
              <a:buFont typeface="Webdings" panose="05030102010509060703" pitchFamily="18" charset="2"/>
              <a:buChar char="4"/>
            </a:pPr>
            <a:endParaRPr lang="en-US" sz="2000" dirty="0">
              <a:solidFill>
                <a:schemeClr val="bg2">
                  <a:lumMod val="50000"/>
                </a:schemeClr>
              </a:solidFill>
            </a:endParaRPr>
          </a:p>
        </p:txBody>
      </p:sp>
      <p:sp>
        <p:nvSpPr>
          <p:cNvPr id="7"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spc="300" dirty="0">
                <a:solidFill>
                  <a:schemeClr val="bg1"/>
                </a:solidFill>
                <a:latin typeface="Century Gothic" panose="020B0502020202020204" pitchFamily="34" charset="0"/>
              </a:rPr>
              <a:t>Methodology - Data Processing</a:t>
            </a:r>
          </a:p>
        </p:txBody>
      </p:sp>
      <p:sp>
        <p:nvSpPr>
          <p:cNvPr id="14" name="Text Placeholder 4"/>
          <p:cNvSpPr>
            <a:spLocks noGrp="1"/>
          </p:cNvSpPr>
          <p:nvPr>
            <p:ph type="body" sz="quarter" idx="13"/>
          </p:nvPr>
        </p:nvSpPr>
        <p:spPr>
          <a:xfrm>
            <a:off x="8746998" y="6583680"/>
            <a:ext cx="3445002" cy="274320"/>
          </a:xfrm>
        </p:spPr>
        <p:txBody>
          <a:bodyPr>
            <a:normAutofit fontScale="77500" lnSpcReduction="20000"/>
          </a:bodyPr>
          <a:lstStyle/>
          <a:p>
            <a:pPr algn="l"/>
            <a:r>
              <a:rPr lang="en-US" dirty="0">
                <a:solidFill>
                  <a:schemeClr val="bg2">
                    <a:lumMod val="25000"/>
                  </a:schemeClr>
                </a:solidFill>
              </a:rPr>
              <a:t>Image Credit: : Southeastern AZ Water Resource Team</a:t>
            </a:r>
          </a:p>
        </p:txBody>
      </p:sp>
      <p:sp>
        <p:nvSpPr>
          <p:cNvPr id="10" name="TextBox 9"/>
          <p:cNvSpPr txBox="1"/>
          <p:nvPr/>
        </p:nvSpPr>
        <p:spPr>
          <a:xfrm>
            <a:off x="4251960" y="1675019"/>
            <a:ext cx="7760970" cy="369332"/>
          </a:xfrm>
          <a:prstGeom prst="rect">
            <a:avLst/>
          </a:prstGeom>
          <a:noFill/>
        </p:spPr>
        <p:txBody>
          <a:bodyPr wrap="square" rtlCol="0">
            <a:spAutoFit/>
          </a:bodyPr>
          <a:lstStyle/>
          <a:p>
            <a:pPr>
              <a:buClr>
                <a:schemeClr val="accent1"/>
              </a:buClr>
            </a:pPr>
            <a:endParaRPr lang="en-US" dirty="0"/>
          </a:p>
        </p:txBody>
      </p:sp>
      <p:grpSp>
        <p:nvGrpSpPr>
          <p:cNvPr id="3" name="Group 18"/>
          <p:cNvGrpSpPr/>
          <p:nvPr/>
        </p:nvGrpSpPr>
        <p:grpSpPr>
          <a:xfrm>
            <a:off x="2001734" y="2380604"/>
            <a:ext cx="4462817" cy="1212161"/>
            <a:chOff x="3082692" y="2950533"/>
            <a:chExt cx="3696151" cy="892077"/>
          </a:xfrm>
        </p:grpSpPr>
        <p:cxnSp>
          <p:nvCxnSpPr>
            <p:cNvPr id="20" name="Straight Connector 19"/>
            <p:cNvCxnSpPr/>
            <p:nvPr/>
          </p:nvCxnSpPr>
          <p:spPr>
            <a:xfrm>
              <a:off x="3463810" y="3408217"/>
              <a:ext cx="2930725" cy="10043"/>
            </a:xfrm>
            <a:prstGeom prst="line">
              <a:avLst/>
            </a:prstGeom>
            <a:ln w="25400">
              <a:solidFill>
                <a:schemeClr val="bg2">
                  <a:lumMod val="50000"/>
                </a:schemeClr>
              </a:solidFill>
            </a:ln>
          </p:spPr>
          <p:style>
            <a:lnRef idx="1">
              <a:schemeClr val="dk1"/>
            </a:lnRef>
            <a:fillRef idx="0">
              <a:schemeClr val="dk1"/>
            </a:fillRef>
            <a:effectRef idx="0">
              <a:schemeClr val="dk1"/>
            </a:effectRef>
            <a:fontRef idx="minor">
              <a:schemeClr val="tx1"/>
            </a:fontRef>
          </p:style>
        </p:cxnSp>
        <p:sp>
          <p:nvSpPr>
            <p:cNvPr id="21" name="TextBox 20"/>
            <p:cNvSpPr txBox="1"/>
            <p:nvPr/>
          </p:nvSpPr>
          <p:spPr>
            <a:xfrm>
              <a:off x="3558633" y="2950533"/>
              <a:ext cx="2926325" cy="339758"/>
            </a:xfrm>
            <a:prstGeom prst="rect">
              <a:avLst/>
            </a:prstGeom>
            <a:noFill/>
          </p:spPr>
          <p:txBody>
            <a:bodyPr wrap="square" rtlCol="0">
              <a:spAutoFit/>
            </a:bodyPr>
            <a:lstStyle/>
            <a:p>
              <a:r>
                <a:rPr lang="en-US" sz="2400" dirty="0">
                  <a:solidFill>
                    <a:schemeClr val="bg2">
                      <a:lumMod val="50000"/>
                    </a:schemeClr>
                  </a:solidFill>
                  <a:latin typeface="Century Gothic" pitchFamily="34" charset="0"/>
                </a:rPr>
                <a:t>NIR * (Red – SWIR)</a:t>
              </a:r>
            </a:p>
          </p:txBody>
        </p:sp>
        <p:sp>
          <p:nvSpPr>
            <p:cNvPr id="22" name="TextBox 21"/>
            <p:cNvSpPr txBox="1"/>
            <p:nvPr/>
          </p:nvSpPr>
          <p:spPr>
            <a:xfrm>
              <a:off x="3127851" y="3502853"/>
              <a:ext cx="3650992" cy="339757"/>
            </a:xfrm>
            <a:prstGeom prst="rect">
              <a:avLst/>
            </a:prstGeom>
            <a:noFill/>
          </p:spPr>
          <p:txBody>
            <a:bodyPr wrap="square" rtlCol="0">
              <a:spAutoFit/>
            </a:bodyPr>
            <a:lstStyle/>
            <a:p>
              <a:r>
                <a:rPr lang="en-US" sz="2400" dirty="0">
                  <a:solidFill>
                    <a:schemeClr val="bg2">
                      <a:lumMod val="50000"/>
                    </a:schemeClr>
                  </a:solidFill>
                  <a:latin typeface="Century Gothic" pitchFamily="34" charset="0"/>
                </a:rPr>
                <a:t>(NIR + Red)(Green + SWIR)</a:t>
              </a:r>
            </a:p>
          </p:txBody>
        </p:sp>
        <p:sp>
          <p:nvSpPr>
            <p:cNvPr id="23" name="TextBox 22"/>
            <p:cNvSpPr txBox="1"/>
            <p:nvPr/>
          </p:nvSpPr>
          <p:spPr>
            <a:xfrm>
              <a:off x="3082692" y="3189852"/>
              <a:ext cx="533401" cy="646331"/>
            </a:xfrm>
            <a:prstGeom prst="rect">
              <a:avLst/>
            </a:prstGeom>
            <a:noFill/>
          </p:spPr>
          <p:txBody>
            <a:bodyPr wrap="square" rtlCol="0">
              <a:spAutoFit/>
            </a:bodyPr>
            <a:lstStyle/>
            <a:p>
              <a:r>
                <a:rPr lang="en-US" sz="3600" dirty="0">
                  <a:solidFill>
                    <a:schemeClr val="bg2">
                      <a:lumMod val="50000"/>
                    </a:schemeClr>
                  </a:solidFill>
                </a:rPr>
                <a:t>=</a:t>
              </a:r>
            </a:p>
          </p:txBody>
        </p:sp>
      </p:grpSp>
      <p:sp>
        <p:nvSpPr>
          <p:cNvPr id="27" name="TextBox 26"/>
          <p:cNvSpPr txBox="1"/>
          <p:nvPr/>
        </p:nvSpPr>
        <p:spPr>
          <a:xfrm>
            <a:off x="7771382" y="6080920"/>
            <a:ext cx="3742660" cy="461665"/>
          </a:xfrm>
          <a:prstGeom prst="rect">
            <a:avLst/>
          </a:prstGeom>
          <a:noFill/>
        </p:spPr>
        <p:txBody>
          <a:bodyPr wrap="square" rtlCol="0">
            <a:spAutoFit/>
          </a:bodyPr>
          <a:lstStyle/>
          <a:p>
            <a:r>
              <a:rPr lang="en-US" sz="2400" dirty="0">
                <a:solidFill>
                  <a:schemeClr val="bg2">
                    <a:lumMod val="50000"/>
                  </a:schemeClr>
                </a:solidFill>
              </a:rPr>
              <a:t>S3 Snow Index</a:t>
            </a:r>
          </a:p>
        </p:txBody>
      </p:sp>
      <p:sp>
        <p:nvSpPr>
          <p:cNvPr id="31" name="TextBox 30"/>
          <p:cNvSpPr txBox="1"/>
          <p:nvPr/>
        </p:nvSpPr>
        <p:spPr>
          <a:xfrm>
            <a:off x="7776031" y="2161002"/>
            <a:ext cx="3827722" cy="369332"/>
          </a:xfrm>
          <a:prstGeom prst="rect">
            <a:avLst/>
          </a:prstGeom>
          <a:noFill/>
        </p:spPr>
        <p:txBody>
          <a:bodyPr wrap="square" rtlCol="0">
            <a:spAutoFit/>
          </a:bodyPr>
          <a:lstStyle/>
          <a:p>
            <a:pPr algn="ctr"/>
            <a:r>
              <a:rPr lang="en-US" b="1" dirty="0">
                <a:solidFill>
                  <a:schemeClr val="bg1"/>
                </a:solidFill>
              </a:rPr>
              <a:t>Santa Catalina Mountain</a:t>
            </a:r>
          </a:p>
        </p:txBody>
      </p:sp>
      <p:sp>
        <p:nvSpPr>
          <p:cNvPr id="25" name="Right Arrow 24"/>
          <p:cNvSpPr/>
          <p:nvPr/>
        </p:nvSpPr>
        <p:spPr>
          <a:xfrm>
            <a:off x="6127844" y="2320117"/>
            <a:ext cx="1323833" cy="1528552"/>
          </a:xfrm>
          <a:prstGeom prst="rightArrow">
            <a:avLst>
              <a:gd name="adj1" fmla="val 500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b="1" dirty="0"/>
              <a:t>S3 Index</a:t>
            </a:r>
          </a:p>
        </p:txBody>
      </p:sp>
      <p:sp>
        <p:nvSpPr>
          <p:cNvPr id="29" name="TextBox 28"/>
          <p:cNvSpPr txBox="1"/>
          <p:nvPr/>
        </p:nvSpPr>
        <p:spPr>
          <a:xfrm>
            <a:off x="1795346" y="1237786"/>
            <a:ext cx="8954430" cy="461665"/>
          </a:xfrm>
          <a:prstGeom prst="rect">
            <a:avLst/>
          </a:prstGeom>
          <a:noFill/>
        </p:spPr>
        <p:txBody>
          <a:bodyPr wrap="square" rtlCol="0">
            <a:spAutoFit/>
          </a:bodyPr>
          <a:lstStyle/>
          <a:p>
            <a:r>
              <a:rPr lang="en-US" sz="2400" b="1" dirty="0">
                <a:solidFill>
                  <a:schemeClr val="bg2">
                    <a:lumMod val="50000"/>
                  </a:schemeClr>
                </a:solidFill>
              </a:rPr>
              <a:t>Data processing for snow cover distribution</a:t>
            </a:r>
          </a:p>
        </p:txBody>
      </p:sp>
      <p:grpSp>
        <p:nvGrpSpPr>
          <p:cNvPr id="44" name="Group 43"/>
          <p:cNvGrpSpPr/>
          <p:nvPr/>
        </p:nvGrpSpPr>
        <p:grpSpPr>
          <a:xfrm rot="18794999">
            <a:off x="229034" y="1991993"/>
            <a:ext cx="1827162" cy="1737361"/>
            <a:chOff x="492957" y="1945202"/>
            <a:chExt cx="2155356" cy="2337199"/>
          </a:xfrm>
        </p:grpSpPr>
        <p:pic>
          <p:nvPicPr>
            <p:cNvPr id="37" name="Picture 36" descr="RED.JPG"/>
            <p:cNvPicPr>
              <a:picLocks noChangeAspect="1"/>
            </p:cNvPicPr>
            <p:nvPr/>
          </p:nvPicPr>
          <p:blipFill>
            <a:blip r:embed="rId3" cstate="print"/>
            <a:stretch>
              <a:fillRect/>
            </a:stretch>
          </p:blipFill>
          <p:spPr>
            <a:xfrm rot="16570841">
              <a:off x="111860" y="2529704"/>
              <a:ext cx="2133794" cy="1371600"/>
            </a:xfrm>
            <a:prstGeom prst="flowChartInputOutput">
              <a:avLst/>
            </a:prstGeom>
          </p:spPr>
        </p:pic>
        <p:pic>
          <p:nvPicPr>
            <p:cNvPr id="38" name="Picture 37" descr="SWIR.JPG"/>
            <p:cNvPicPr>
              <a:picLocks noChangeAspect="1"/>
            </p:cNvPicPr>
            <p:nvPr/>
          </p:nvPicPr>
          <p:blipFill>
            <a:blip r:embed="rId4" cstate="print"/>
            <a:stretch>
              <a:fillRect/>
            </a:stretch>
          </p:blipFill>
          <p:spPr>
            <a:xfrm rot="16606774">
              <a:off x="356082" y="2295880"/>
              <a:ext cx="2189011" cy="1508710"/>
            </a:xfrm>
            <a:prstGeom prst="flowChartInputOutput">
              <a:avLst/>
            </a:prstGeom>
          </p:spPr>
        </p:pic>
        <p:pic>
          <p:nvPicPr>
            <p:cNvPr id="43" name="Picture 42" descr="NIR2.JPG"/>
            <p:cNvPicPr>
              <a:picLocks noChangeAspect="1"/>
            </p:cNvPicPr>
            <p:nvPr/>
          </p:nvPicPr>
          <p:blipFill>
            <a:blip r:embed="rId5" cstate="print"/>
            <a:stretch>
              <a:fillRect/>
            </a:stretch>
          </p:blipFill>
          <p:spPr>
            <a:xfrm rot="16834176">
              <a:off x="835117" y="2052246"/>
              <a:ext cx="1920240" cy="1706152"/>
            </a:xfrm>
            <a:prstGeom prst="flowChartInputOutput">
              <a:avLst/>
            </a:prstGeom>
          </p:spPr>
        </p:pic>
      </p:grpSp>
      <p:pic>
        <p:nvPicPr>
          <p:cNvPr id="45" name="Picture 44" descr="S3 Index.jpg"/>
          <p:cNvPicPr/>
          <p:nvPr/>
        </p:nvPicPr>
        <p:blipFill>
          <a:blip r:embed="rId6" cstate="print"/>
          <a:srcRect l="4500" t="3117" r="12384" b="2069"/>
          <a:stretch>
            <a:fillRect/>
          </a:stretch>
        </p:blipFill>
        <p:spPr>
          <a:xfrm>
            <a:off x="7465325" y="1774208"/>
            <a:ext cx="4699379" cy="3985148"/>
          </a:xfrm>
          <a:prstGeom prst="rect">
            <a:avLst/>
          </a:prstGeom>
        </p:spPr>
      </p:pic>
      <p:graphicFrame>
        <p:nvGraphicFramePr>
          <p:cNvPr id="51" name="Table 50"/>
          <p:cNvGraphicFramePr>
            <a:graphicFrameLocks noGrp="1"/>
          </p:cNvGraphicFramePr>
          <p:nvPr>
            <p:extLst>
              <p:ext uri="{D42A27DB-BD31-4B8C-83A1-F6EECF244321}">
                <p14:modId xmlns:p14="http://schemas.microsoft.com/office/powerpoint/2010/main" val="2875879411"/>
              </p:ext>
            </p:extLst>
          </p:nvPr>
        </p:nvGraphicFramePr>
        <p:xfrm>
          <a:off x="136479" y="3981067"/>
          <a:ext cx="6987651" cy="2658409"/>
        </p:xfrm>
        <a:graphic>
          <a:graphicData uri="http://schemas.openxmlformats.org/drawingml/2006/table">
            <a:tbl>
              <a:tblPr firstRow="1" bandRow="1">
                <a:solidFill>
                  <a:srgbClr val="7030A0"/>
                </a:solidFill>
                <a:tableStyleId>{5C22544A-7EE6-4342-B048-85BDC9FD1C3A}</a:tableStyleId>
              </a:tblPr>
              <a:tblGrid>
                <a:gridCol w="1050876">
                  <a:extLst>
                    <a:ext uri="{9D8B030D-6E8A-4147-A177-3AD203B41FA5}">
                      <a16:colId xmlns:a16="http://schemas.microsoft.com/office/drawing/2014/main" xmlns="" val="20000"/>
                    </a:ext>
                  </a:extLst>
                </a:gridCol>
                <a:gridCol w="1978926">
                  <a:extLst>
                    <a:ext uri="{9D8B030D-6E8A-4147-A177-3AD203B41FA5}">
                      <a16:colId xmlns:a16="http://schemas.microsoft.com/office/drawing/2014/main" xmlns="" val="20001"/>
                    </a:ext>
                  </a:extLst>
                </a:gridCol>
                <a:gridCol w="2060812">
                  <a:extLst>
                    <a:ext uri="{9D8B030D-6E8A-4147-A177-3AD203B41FA5}">
                      <a16:colId xmlns:a16="http://schemas.microsoft.com/office/drawing/2014/main" xmlns="" val="20002"/>
                    </a:ext>
                  </a:extLst>
                </a:gridCol>
                <a:gridCol w="1897037">
                  <a:extLst>
                    <a:ext uri="{9D8B030D-6E8A-4147-A177-3AD203B41FA5}">
                      <a16:colId xmlns:a16="http://schemas.microsoft.com/office/drawing/2014/main" xmlns="" val="20003"/>
                    </a:ext>
                  </a:extLst>
                </a:gridCol>
              </a:tblGrid>
              <a:tr h="676102">
                <a:tc>
                  <a:txBody>
                    <a:bodyPr/>
                    <a:lstStyle/>
                    <a:p>
                      <a:pPr algn="ctr"/>
                      <a:r>
                        <a:rPr lang="en-US" sz="1600" dirty="0">
                          <a:latin typeface="Century Gothic" pitchFamily="34" charset="0"/>
                        </a:rPr>
                        <a:t>Landsat Bands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Century Gothic" pitchFamily="34" charset="0"/>
                        </a:rPr>
                        <a:t>Landsat 5 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Century Gothic" pitchFamily="34" charset="0"/>
                        </a:rPr>
                        <a:t>Landsat 7 ETM</a:t>
                      </a:r>
                      <a:r>
                        <a:rPr lang="en-US" sz="1600" baseline="0" dirty="0">
                          <a:latin typeface="Century Gothic" pitchFamily="34" charset="0"/>
                        </a:rPr>
                        <a:t>+ </a:t>
                      </a:r>
                      <a:endParaRPr lang="en-US" sz="1600" dirty="0">
                        <a:latin typeface="Century Gothic"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Century Gothic" pitchFamily="34" charset="0"/>
                        </a:rPr>
                        <a:t>Landsat 8 OLI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660769">
                <a:tc>
                  <a:txBody>
                    <a:bodyPr/>
                    <a:lstStyle/>
                    <a:p>
                      <a:pPr marL="0" marR="0">
                        <a:lnSpc>
                          <a:spcPct val="115000"/>
                        </a:lnSpc>
                        <a:spcBef>
                          <a:spcPts val="0"/>
                        </a:spcBef>
                        <a:spcAft>
                          <a:spcPts val="1000"/>
                        </a:spcAft>
                      </a:pPr>
                      <a:r>
                        <a:rPr lang="en-US" sz="1600" dirty="0">
                          <a:solidFill>
                            <a:schemeClr val="bg2">
                              <a:lumMod val="25000"/>
                            </a:schemeClr>
                          </a:solidFill>
                          <a:latin typeface="+mn-lt"/>
                          <a:ea typeface="Garamond"/>
                          <a:cs typeface="Garamond"/>
                        </a:rPr>
                        <a:t>NIR </a:t>
                      </a:r>
                      <a:endParaRPr lang="en-US" sz="1600" dirty="0">
                        <a:solidFill>
                          <a:schemeClr val="bg2">
                            <a:lumMod val="25000"/>
                          </a:schemeClr>
                        </a:solidFill>
                        <a:latin typeface="+mn-lt"/>
                        <a:ea typeface="Arial"/>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1600" dirty="0">
                          <a:solidFill>
                            <a:schemeClr val="bg2">
                              <a:lumMod val="25000"/>
                            </a:schemeClr>
                          </a:solidFill>
                          <a:latin typeface="+mn-lt"/>
                          <a:ea typeface="Garamond"/>
                          <a:cs typeface="Garamond"/>
                        </a:rPr>
                        <a:t>Band 4 (0.76 – 0.90 µm) </a:t>
                      </a:r>
                      <a:endParaRPr lang="en-US" sz="1600" dirty="0">
                        <a:solidFill>
                          <a:schemeClr val="bg2">
                            <a:lumMod val="25000"/>
                          </a:schemeClr>
                        </a:solidFill>
                        <a:latin typeface="+mn-lt"/>
                        <a:ea typeface="Arial"/>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1600">
                          <a:solidFill>
                            <a:schemeClr val="bg2">
                              <a:lumMod val="25000"/>
                            </a:schemeClr>
                          </a:solidFill>
                          <a:latin typeface="+mn-lt"/>
                          <a:ea typeface="Garamond"/>
                          <a:cs typeface="Garamond"/>
                        </a:rPr>
                        <a:t>Band 4 (0.77 – 0.90 µm) </a:t>
                      </a:r>
                      <a:endParaRPr lang="en-US" sz="1600">
                        <a:solidFill>
                          <a:schemeClr val="bg2">
                            <a:lumMod val="25000"/>
                          </a:schemeClr>
                        </a:solidFill>
                        <a:latin typeface="+mn-lt"/>
                        <a:ea typeface="Arial"/>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1600" dirty="0">
                          <a:solidFill>
                            <a:schemeClr val="bg2">
                              <a:lumMod val="25000"/>
                            </a:schemeClr>
                          </a:solidFill>
                          <a:latin typeface="+mn-lt"/>
                          <a:ea typeface="Garamond"/>
                          <a:cs typeface="Garamond"/>
                        </a:rPr>
                        <a:t>Band 5 (0.85 – 0.88 µm) </a:t>
                      </a:r>
                      <a:endParaRPr lang="en-US" sz="1600" dirty="0">
                        <a:solidFill>
                          <a:schemeClr val="bg2">
                            <a:lumMod val="25000"/>
                          </a:schemeClr>
                        </a:solidFill>
                        <a:latin typeface="+mn-lt"/>
                        <a:ea typeface="Arial"/>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660769">
                <a:tc>
                  <a:txBody>
                    <a:bodyPr/>
                    <a:lstStyle/>
                    <a:p>
                      <a:pPr marL="0" marR="0">
                        <a:lnSpc>
                          <a:spcPct val="115000"/>
                        </a:lnSpc>
                        <a:spcBef>
                          <a:spcPts val="0"/>
                        </a:spcBef>
                        <a:spcAft>
                          <a:spcPts val="1000"/>
                        </a:spcAft>
                      </a:pPr>
                      <a:r>
                        <a:rPr lang="en-US" sz="1600" dirty="0">
                          <a:solidFill>
                            <a:schemeClr val="bg2">
                              <a:lumMod val="25000"/>
                            </a:schemeClr>
                          </a:solidFill>
                          <a:latin typeface="+mn-lt"/>
                          <a:ea typeface="Garamond"/>
                          <a:cs typeface="Garamond"/>
                        </a:rPr>
                        <a:t>Red </a:t>
                      </a:r>
                      <a:endParaRPr lang="en-US" sz="1600" dirty="0">
                        <a:solidFill>
                          <a:schemeClr val="bg2">
                            <a:lumMod val="25000"/>
                          </a:schemeClr>
                        </a:solidFill>
                        <a:latin typeface="+mn-lt"/>
                        <a:ea typeface="Arial"/>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1600" dirty="0">
                          <a:solidFill>
                            <a:schemeClr val="bg2">
                              <a:lumMod val="25000"/>
                            </a:schemeClr>
                          </a:solidFill>
                          <a:latin typeface="+mn-lt"/>
                          <a:ea typeface="Garamond"/>
                          <a:cs typeface="Garamond"/>
                        </a:rPr>
                        <a:t>Band 3 (0.63 – 0.69 µm)</a:t>
                      </a:r>
                      <a:endParaRPr lang="en-US" sz="1600" dirty="0">
                        <a:solidFill>
                          <a:schemeClr val="bg2">
                            <a:lumMod val="25000"/>
                          </a:schemeClr>
                        </a:solidFill>
                        <a:latin typeface="+mn-lt"/>
                        <a:ea typeface="Arial"/>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1600" dirty="0">
                          <a:solidFill>
                            <a:schemeClr val="bg2">
                              <a:lumMod val="25000"/>
                            </a:schemeClr>
                          </a:solidFill>
                          <a:latin typeface="+mn-lt"/>
                          <a:ea typeface="Garamond"/>
                          <a:cs typeface="Garamond"/>
                        </a:rPr>
                        <a:t>Band 3 (0.63 – 0.69 µm)</a:t>
                      </a:r>
                      <a:endParaRPr lang="en-US" sz="1600" dirty="0">
                        <a:solidFill>
                          <a:schemeClr val="bg2">
                            <a:lumMod val="25000"/>
                          </a:schemeClr>
                        </a:solidFill>
                        <a:latin typeface="+mn-lt"/>
                        <a:ea typeface="Arial"/>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1600" dirty="0">
                          <a:solidFill>
                            <a:schemeClr val="bg2">
                              <a:lumMod val="25000"/>
                            </a:schemeClr>
                          </a:solidFill>
                          <a:latin typeface="+mn-lt"/>
                          <a:ea typeface="Garamond"/>
                          <a:cs typeface="Garamond"/>
                        </a:rPr>
                        <a:t>Band 4 (0.64 – 0.67 µm)</a:t>
                      </a:r>
                      <a:endParaRPr lang="en-US" sz="1600" dirty="0">
                        <a:solidFill>
                          <a:schemeClr val="bg2">
                            <a:lumMod val="25000"/>
                          </a:schemeClr>
                        </a:solidFill>
                        <a:latin typeface="+mn-lt"/>
                        <a:ea typeface="Arial"/>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660769">
                <a:tc>
                  <a:txBody>
                    <a:bodyPr/>
                    <a:lstStyle/>
                    <a:p>
                      <a:pPr marL="0" marR="0">
                        <a:lnSpc>
                          <a:spcPct val="115000"/>
                        </a:lnSpc>
                        <a:spcBef>
                          <a:spcPts val="0"/>
                        </a:spcBef>
                        <a:spcAft>
                          <a:spcPts val="1000"/>
                        </a:spcAft>
                      </a:pPr>
                      <a:r>
                        <a:rPr lang="en-US" sz="1600" dirty="0">
                          <a:solidFill>
                            <a:schemeClr val="bg2">
                              <a:lumMod val="25000"/>
                            </a:schemeClr>
                          </a:solidFill>
                          <a:latin typeface="+mn-lt"/>
                          <a:ea typeface="Garamond"/>
                          <a:cs typeface="Garamond"/>
                        </a:rPr>
                        <a:t>SWIR </a:t>
                      </a:r>
                      <a:endParaRPr lang="en-US" sz="1600" dirty="0">
                        <a:solidFill>
                          <a:schemeClr val="bg2">
                            <a:lumMod val="25000"/>
                          </a:schemeClr>
                        </a:solidFill>
                        <a:latin typeface="+mn-lt"/>
                        <a:ea typeface="Arial"/>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1600">
                          <a:solidFill>
                            <a:schemeClr val="bg2">
                              <a:lumMod val="25000"/>
                            </a:schemeClr>
                          </a:solidFill>
                          <a:latin typeface="+mn-lt"/>
                          <a:ea typeface="Garamond"/>
                          <a:cs typeface="Garamond"/>
                        </a:rPr>
                        <a:t>Band 5 (1.55 – 1.75 µm) </a:t>
                      </a:r>
                      <a:endParaRPr lang="en-US" sz="1600">
                        <a:solidFill>
                          <a:schemeClr val="bg2">
                            <a:lumMod val="25000"/>
                          </a:schemeClr>
                        </a:solidFill>
                        <a:latin typeface="+mn-lt"/>
                        <a:ea typeface="Arial"/>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1600" dirty="0">
                          <a:solidFill>
                            <a:schemeClr val="bg2">
                              <a:lumMod val="25000"/>
                            </a:schemeClr>
                          </a:solidFill>
                          <a:latin typeface="+mn-lt"/>
                          <a:ea typeface="Garamond"/>
                          <a:cs typeface="Garamond"/>
                        </a:rPr>
                        <a:t>Band 5 (1.55 – 1.75 µm) </a:t>
                      </a:r>
                      <a:endParaRPr lang="en-US" sz="1600" dirty="0">
                        <a:solidFill>
                          <a:schemeClr val="bg2">
                            <a:lumMod val="25000"/>
                          </a:schemeClr>
                        </a:solidFill>
                        <a:latin typeface="+mn-lt"/>
                        <a:ea typeface="Arial"/>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1600" dirty="0">
                          <a:solidFill>
                            <a:schemeClr val="bg2">
                              <a:lumMod val="25000"/>
                            </a:schemeClr>
                          </a:solidFill>
                          <a:latin typeface="+mn-lt"/>
                          <a:ea typeface="Garamond"/>
                          <a:cs typeface="Garamond"/>
                        </a:rPr>
                        <a:t>Band 6 (1.57 – 1.65 µm) </a:t>
                      </a:r>
                      <a:endParaRPr lang="en-US" sz="1600" dirty="0">
                        <a:solidFill>
                          <a:schemeClr val="bg2">
                            <a:lumMod val="25000"/>
                          </a:schemeClr>
                        </a:solidFill>
                        <a:latin typeface="+mn-lt"/>
                        <a:ea typeface="Arial"/>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32930880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
          <p:cNvSpPr>
            <a:spLocks noGrp="1"/>
          </p:cNvSpPr>
          <p:nvPr>
            <p:ph type="body" sz="quarter" idx="4294967295"/>
          </p:nvPr>
        </p:nvSpPr>
        <p:spPr>
          <a:xfrm>
            <a:off x="507890" y="1840992"/>
            <a:ext cx="5466189" cy="4352907"/>
          </a:xfrm>
          <a:prstGeom prst="rect">
            <a:avLst/>
          </a:prstGeom>
        </p:spPr>
        <p:txBody>
          <a:bodyPr>
            <a:noAutofit/>
          </a:bodyPr>
          <a:lstStyle/>
          <a:p>
            <a:pPr marL="342900" indent="-342900">
              <a:spcBef>
                <a:spcPts val="200"/>
              </a:spcBef>
              <a:buClr>
                <a:srgbClr val="73A9DB"/>
              </a:buClr>
              <a:buFont typeface="Webdings" panose="05030102010509060703" pitchFamily="18" charset="2"/>
              <a:buChar char="4"/>
            </a:pPr>
            <a:endParaRPr lang="en-US" sz="2400" dirty="0">
              <a:solidFill>
                <a:schemeClr val="bg2">
                  <a:lumMod val="50000"/>
                </a:schemeClr>
              </a:solidFill>
            </a:endParaRPr>
          </a:p>
          <a:p>
            <a:pPr marL="342900" indent="-342900">
              <a:spcBef>
                <a:spcPts val="200"/>
              </a:spcBef>
              <a:buClr>
                <a:srgbClr val="73A9DB"/>
              </a:buClr>
              <a:buFont typeface="Webdings" panose="05030102010509060703" pitchFamily="18" charset="2"/>
              <a:buChar char="4"/>
            </a:pPr>
            <a:r>
              <a:rPr lang="en-US" sz="2400" dirty="0">
                <a:solidFill>
                  <a:schemeClr val="bg2">
                    <a:lumMod val="50000"/>
                  </a:schemeClr>
                </a:solidFill>
              </a:rPr>
              <a:t>Shadow areas are detected by using short wave infrared band (1.57 – 1.65 µm) (Jin et al. 2013; </a:t>
            </a:r>
            <a:r>
              <a:rPr lang="en-US" sz="2400" dirty="0" err="1">
                <a:solidFill>
                  <a:schemeClr val="bg2">
                    <a:lumMod val="50000"/>
                  </a:schemeClr>
                </a:solidFill>
              </a:rPr>
              <a:t>Ji</a:t>
            </a:r>
            <a:r>
              <a:rPr lang="en-US" sz="2400" dirty="0">
                <a:solidFill>
                  <a:schemeClr val="bg2">
                    <a:lumMod val="50000"/>
                  </a:schemeClr>
                </a:solidFill>
              </a:rPr>
              <a:t> et al. 2015; </a:t>
            </a:r>
            <a:r>
              <a:rPr lang="en-US" sz="2400" dirty="0" err="1">
                <a:solidFill>
                  <a:schemeClr val="bg2">
                    <a:lumMod val="50000"/>
                  </a:schemeClr>
                </a:solidFill>
              </a:rPr>
              <a:t>Candra</a:t>
            </a:r>
            <a:r>
              <a:rPr lang="en-US" sz="2400" dirty="0">
                <a:solidFill>
                  <a:schemeClr val="bg2">
                    <a:lumMod val="50000"/>
                  </a:schemeClr>
                </a:solidFill>
              </a:rPr>
              <a:t> et al. 2016).</a:t>
            </a:r>
          </a:p>
          <a:p>
            <a:pPr marL="342900" indent="-342900">
              <a:spcBef>
                <a:spcPts val="200"/>
              </a:spcBef>
              <a:buClr>
                <a:srgbClr val="73A9DB"/>
              </a:buClr>
              <a:buFont typeface="Webdings" panose="05030102010509060703" pitchFamily="18" charset="2"/>
              <a:buChar char="4"/>
            </a:pPr>
            <a:endParaRPr lang="en-US" sz="2400" dirty="0">
              <a:solidFill>
                <a:schemeClr val="bg2">
                  <a:lumMod val="50000"/>
                </a:schemeClr>
              </a:solidFill>
            </a:endParaRPr>
          </a:p>
          <a:p>
            <a:pPr marL="342900" indent="-342900">
              <a:spcBef>
                <a:spcPts val="200"/>
              </a:spcBef>
              <a:buClr>
                <a:srgbClr val="73A9DB"/>
              </a:buClr>
              <a:buFont typeface="Webdings" panose="05030102010509060703" pitchFamily="18" charset="2"/>
              <a:buChar char="4"/>
            </a:pPr>
            <a:r>
              <a:rPr lang="en-US" sz="2400" dirty="0">
                <a:solidFill>
                  <a:schemeClr val="bg2">
                    <a:lumMod val="50000"/>
                  </a:schemeClr>
                </a:solidFill>
              </a:rPr>
              <a:t>Shadow threshold = (.0001 - .035) </a:t>
            </a:r>
          </a:p>
          <a:p>
            <a:pPr marL="342900" indent="-342900">
              <a:spcBef>
                <a:spcPts val="200"/>
              </a:spcBef>
              <a:buClr>
                <a:srgbClr val="73A9DB"/>
              </a:buClr>
              <a:buFont typeface="Webdings" panose="05030102010509060703" pitchFamily="18" charset="2"/>
              <a:buChar char="4"/>
            </a:pPr>
            <a:endParaRPr lang="en-US" sz="2400" dirty="0">
              <a:solidFill>
                <a:schemeClr val="bg2">
                  <a:lumMod val="50000"/>
                </a:schemeClr>
              </a:solidFill>
            </a:endParaRPr>
          </a:p>
          <a:p>
            <a:pPr marL="342900" indent="-342900">
              <a:spcBef>
                <a:spcPts val="200"/>
              </a:spcBef>
              <a:buClr>
                <a:srgbClr val="73A9DB"/>
              </a:buClr>
              <a:buFont typeface="Webdings" panose="05030102010509060703" pitchFamily="18" charset="2"/>
              <a:buChar char="4"/>
            </a:pPr>
            <a:r>
              <a:rPr lang="en-US" sz="2400" dirty="0">
                <a:solidFill>
                  <a:schemeClr val="bg2">
                    <a:lumMod val="50000"/>
                  </a:schemeClr>
                </a:solidFill>
              </a:rPr>
              <a:t>A pixel was mapped as shadow if it falls between the shadow threshold.  </a:t>
            </a:r>
          </a:p>
          <a:p>
            <a:pPr marL="342900" indent="-342900">
              <a:spcBef>
                <a:spcPts val="200"/>
              </a:spcBef>
              <a:buClr>
                <a:srgbClr val="73A9DB"/>
              </a:buClr>
              <a:buFont typeface="Webdings" panose="05030102010509060703" pitchFamily="18" charset="2"/>
              <a:buChar char="4"/>
            </a:pPr>
            <a:endParaRPr lang="en-US" sz="2000" dirty="0">
              <a:solidFill>
                <a:schemeClr val="bg2">
                  <a:lumMod val="50000"/>
                </a:schemeClr>
              </a:solidFill>
            </a:endParaRPr>
          </a:p>
          <a:p>
            <a:pPr marL="342900" indent="-342900">
              <a:spcBef>
                <a:spcPts val="200"/>
              </a:spcBef>
              <a:buClr>
                <a:srgbClr val="73A9DB"/>
              </a:buClr>
              <a:buFont typeface="Webdings" panose="05030102010509060703" pitchFamily="18" charset="2"/>
              <a:buChar char="4"/>
            </a:pPr>
            <a:endParaRPr lang="en-US" sz="2000" dirty="0">
              <a:solidFill>
                <a:schemeClr val="bg2">
                  <a:lumMod val="50000"/>
                </a:schemeClr>
              </a:solidFill>
            </a:endParaRPr>
          </a:p>
          <a:p>
            <a:pPr marL="342900" indent="-342900">
              <a:spcBef>
                <a:spcPts val="200"/>
              </a:spcBef>
              <a:buClr>
                <a:srgbClr val="73A9DB"/>
              </a:buClr>
              <a:buFont typeface="Webdings" panose="05030102010509060703" pitchFamily="18" charset="2"/>
              <a:buChar char="4"/>
            </a:pPr>
            <a:endParaRPr lang="en-US" sz="2000" dirty="0">
              <a:solidFill>
                <a:schemeClr val="bg2">
                  <a:lumMod val="50000"/>
                </a:schemeClr>
              </a:solidFill>
            </a:endParaRPr>
          </a:p>
          <a:p>
            <a:pPr marL="342900" indent="-342900">
              <a:spcBef>
                <a:spcPts val="200"/>
              </a:spcBef>
              <a:buClr>
                <a:srgbClr val="73A9DB"/>
              </a:buClr>
              <a:buFont typeface="Webdings" panose="05030102010509060703" pitchFamily="18" charset="2"/>
              <a:buChar char="4"/>
            </a:pPr>
            <a:endParaRPr lang="en-US" sz="2000" dirty="0">
              <a:solidFill>
                <a:schemeClr val="bg2">
                  <a:lumMod val="50000"/>
                </a:schemeClr>
              </a:solidFill>
            </a:endParaRPr>
          </a:p>
        </p:txBody>
      </p:sp>
      <p:sp>
        <p:nvSpPr>
          <p:cNvPr id="7" name="Text Placeholder 2"/>
          <p:cNvSpPr txBox="1">
            <a:spLocks/>
          </p:cNvSpPr>
          <p:nvPr/>
        </p:nvSpPr>
        <p:spPr>
          <a:xfrm>
            <a:off x="886243" y="525501"/>
            <a:ext cx="12299795"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spc="300" dirty="0">
                <a:solidFill>
                  <a:schemeClr val="bg1"/>
                </a:solidFill>
                <a:latin typeface="Century Gothic" panose="020B0502020202020204" pitchFamily="34" charset="0"/>
              </a:rPr>
              <a:t>Methodology - Data Processing</a:t>
            </a:r>
          </a:p>
        </p:txBody>
      </p:sp>
      <p:sp>
        <p:nvSpPr>
          <p:cNvPr id="14" name="Text Placeholder 4"/>
          <p:cNvSpPr>
            <a:spLocks noGrp="1"/>
          </p:cNvSpPr>
          <p:nvPr>
            <p:ph type="body" sz="quarter" idx="13"/>
          </p:nvPr>
        </p:nvSpPr>
        <p:spPr>
          <a:xfrm>
            <a:off x="686284" y="6547104"/>
            <a:ext cx="3445002" cy="274320"/>
          </a:xfrm>
        </p:spPr>
        <p:txBody>
          <a:bodyPr>
            <a:normAutofit fontScale="77500" lnSpcReduction="20000"/>
          </a:bodyPr>
          <a:lstStyle/>
          <a:p>
            <a:pPr algn="l"/>
            <a:r>
              <a:rPr lang="en-US" dirty="0">
                <a:solidFill>
                  <a:schemeClr val="bg2">
                    <a:lumMod val="25000"/>
                  </a:schemeClr>
                </a:solidFill>
              </a:rPr>
              <a:t>Image Credit: : Southeastern AZ Water Resource Team</a:t>
            </a:r>
          </a:p>
        </p:txBody>
      </p:sp>
      <p:sp>
        <p:nvSpPr>
          <p:cNvPr id="10" name="TextBox 9"/>
          <p:cNvSpPr txBox="1"/>
          <p:nvPr/>
        </p:nvSpPr>
        <p:spPr>
          <a:xfrm>
            <a:off x="4251960" y="1675019"/>
            <a:ext cx="7760970" cy="369332"/>
          </a:xfrm>
          <a:prstGeom prst="rect">
            <a:avLst/>
          </a:prstGeom>
          <a:noFill/>
        </p:spPr>
        <p:txBody>
          <a:bodyPr wrap="square" rtlCol="0">
            <a:spAutoFit/>
          </a:bodyPr>
          <a:lstStyle/>
          <a:p>
            <a:pPr>
              <a:buClr>
                <a:schemeClr val="accent1"/>
              </a:buClr>
            </a:pPr>
            <a:endParaRPr lang="en-US" dirty="0"/>
          </a:p>
        </p:txBody>
      </p:sp>
      <p:sp>
        <p:nvSpPr>
          <p:cNvPr id="25" name="TextBox 24"/>
          <p:cNvSpPr txBox="1"/>
          <p:nvPr/>
        </p:nvSpPr>
        <p:spPr>
          <a:xfrm>
            <a:off x="2325074" y="1315839"/>
            <a:ext cx="7298009" cy="461665"/>
          </a:xfrm>
          <a:prstGeom prst="rect">
            <a:avLst/>
          </a:prstGeom>
          <a:noFill/>
        </p:spPr>
        <p:txBody>
          <a:bodyPr wrap="square" rtlCol="0">
            <a:spAutoFit/>
          </a:bodyPr>
          <a:lstStyle/>
          <a:p>
            <a:r>
              <a:rPr lang="en-US" sz="2400" b="1" dirty="0">
                <a:solidFill>
                  <a:schemeClr val="bg2">
                    <a:lumMod val="50000"/>
                  </a:schemeClr>
                </a:solidFill>
              </a:rPr>
              <a:t>Data processing to classify topographic shadow</a:t>
            </a:r>
          </a:p>
        </p:txBody>
      </p:sp>
      <p:pic>
        <p:nvPicPr>
          <p:cNvPr id="32" name="Picture 31" descr="Shadow.jpg"/>
          <p:cNvPicPr>
            <a:picLocks noChangeAspect="1"/>
          </p:cNvPicPr>
          <p:nvPr/>
        </p:nvPicPr>
        <p:blipFill>
          <a:blip r:embed="rId3" cstate="print"/>
          <a:stretch>
            <a:fillRect/>
          </a:stretch>
        </p:blipFill>
        <p:spPr>
          <a:xfrm>
            <a:off x="5996713" y="1851101"/>
            <a:ext cx="5698511" cy="4403395"/>
          </a:xfrm>
          <a:prstGeom prst="rect">
            <a:avLst/>
          </a:prstGeom>
        </p:spPr>
      </p:pic>
      <p:grpSp>
        <p:nvGrpSpPr>
          <p:cNvPr id="36" name="Group 35"/>
          <p:cNvGrpSpPr/>
          <p:nvPr/>
        </p:nvGrpSpPr>
        <p:grpSpPr>
          <a:xfrm>
            <a:off x="7062736" y="6317984"/>
            <a:ext cx="3044283" cy="369332"/>
            <a:chOff x="7538224" y="5720576"/>
            <a:chExt cx="3044283" cy="369332"/>
          </a:xfrm>
        </p:grpSpPr>
        <p:sp>
          <p:nvSpPr>
            <p:cNvPr id="34" name="Rectangle 33"/>
            <p:cNvSpPr/>
            <p:nvPr/>
          </p:nvSpPr>
          <p:spPr>
            <a:xfrm>
              <a:off x="7538224" y="5820937"/>
              <a:ext cx="312234" cy="200722"/>
            </a:xfrm>
            <a:prstGeom prst="rect">
              <a:avLst/>
            </a:prstGeom>
            <a:solidFill>
              <a:srgbClr val="FFFF7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7906215" y="5720576"/>
              <a:ext cx="2676292" cy="369332"/>
            </a:xfrm>
            <a:prstGeom prst="rect">
              <a:avLst/>
            </a:prstGeom>
            <a:noFill/>
          </p:spPr>
          <p:txBody>
            <a:bodyPr wrap="square" rtlCol="0">
              <a:spAutoFit/>
            </a:bodyPr>
            <a:lstStyle/>
            <a:p>
              <a:r>
                <a:rPr lang="en-US" b="1" dirty="0">
                  <a:solidFill>
                    <a:schemeClr val="bg2">
                      <a:lumMod val="50000"/>
                    </a:schemeClr>
                  </a:solidFill>
                </a:rPr>
                <a:t>Topographic shadow</a:t>
              </a:r>
            </a:p>
          </p:txBody>
        </p:sp>
      </p:grpSp>
    </p:spTree>
    <p:extLst>
      <p:ext uri="{BB962C8B-B14F-4D97-AF65-F5344CB8AC3E}">
        <p14:creationId xmlns:p14="http://schemas.microsoft.com/office/powerpoint/2010/main" val="32930880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txBox="1">
            <a:spLocks/>
          </p:cNvSpPr>
          <p:nvPr/>
        </p:nvSpPr>
        <p:spPr>
          <a:xfrm>
            <a:off x="886243" y="525501"/>
            <a:ext cx="12299795"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spc="300" dirty="0">
                <a:solidFill>
                  <a:schemeClr val="bg1"/>
                </a:solidFill>
                <a:latin typeface="Century Gothic" panose="020B0502020202020204" pitchFamily="34" charset="0"/>
              </a:rPr>
              <a:t>Methodology - Data Processing</a:t>
            </a:r>
          </a:p>
        </p:txBody>
      </p:sp>
      <p:sp>
        <p:nvSpPr>
          <p:cNvPr id="14" name="Text Placeholder 4"/>
          <p:cNvSpPr>
            <a:spLocks noGrp="1"/>
          </p:cNvSpPr>
          <p:nvPr>
            <p:ph type="body" sz="quarter" idx="13"/>
          </p:nvPr>
        </p:nvSpPr>
        <p:spPr>
          <a:xfrm>
            <a:off x="8746998" y="6583680"/>
            <a:ext cx="3445002" cy="274320"/>
          </a:xfrm>
        </p:spPr>
        <p:txBody>
          <a:bodyPr>
            <a:normAutofit fontScale="77500" lnSpcReduction="20000"/>
          </a:bodyPr>
          <a:lstStyle/>
          <a:p>
            <a:pPr algn="l"/>
            <a:r>
              <a:rPr lang="en-US" dirty="0">
                <a:solidFill>
                  <a:schemeClr val="bg2">
                    <a:lumMod val="25000"/>
                  </a:schemeClr>
                </a:solidFill>
              </a:rPr>
              <a:t>Image Credit: : Southeastern AZ Water Resource Team</a:t>
            </a:r>
          </a:p>
        </p:txBody>
      </p:sp>
      <p:sp>
        <p:nvSpPr>
          <p:cNvPr id="10" name="TextBox 9"/>
          <p:cNvSpPr txBox="1"/>
          <p:nvPr/>
        </p:nvSpPr>
        <p:spPr>
          <a:xfrm>
            <a:off x="4251960" y="1675019"/>
            <a:ext cx="7760970" cy="369332"/>
          </a:xfrm>
          <a:prstGeom prst="rect">
            <a:avLst/>
          </a:prstGeom>
          <a:noFill/>
        </p:spPr>
        <p:txBody>
          <a:bodyPr wrap="square" rtlCol="0">
            <a:spAutoFit/>
          </a:bodyPr>
          <a:lstStyle/>
          <a:p>
            <a:pPr>
              <a:buClr>
                <a:schemeClr val="accent1"/>
              </a:buClr>
            </a:pPr>
            <a:endParaRPr lang="en-US" dirty="0"/>
          </a:p>
        </p:txBody>
      </p:sp>
      <p:sp>
        <p:nvSpPr>
          <p:cNvPr id="25" name="TextBox 24"/>
          <p:cNvSpPr txBox="1"/>
          <p:nvPr/>
        </p:nvSpPr>
        <p:spPr>
          <a:xfrm>
            <a:off x="3018866" y="1313024"/>
            <a:ext cx="6312607" cy="461665"/>
          </a:xfrm>
          <a:prstGeom prst="rect">
            <a:avLst/>
          </a:prstGeom>
          <a:noFill/>
        </p:spPr>
        <p:txBody>
          <a:bodyPr wrap="square" rtlCol="0">
            <a:spAutoFit/>
          </a:bodyPr>
          <a:lstStyle/>
          <a:p>
            <a:r>
              <a:rPr lang="en-US" sz="2400" b="1" dirty="0">
                <a:solidFill>
                  <a:schemeClr val="bg2">
                    <a:lumMod val="50000"/>
                  </a:schemeClr>
                </a:solidFill>
              </a:rPr>
              <a:t>Data processing to classify cloud cover</a:t>
            </a:r>
          </a:p>
        </p:txBody>
      </p:sp>
      <p:pic>
        <p:nvPicPr>
          <p:cNvPr id="15" name="Picture 14" descr="Before_With_Cloud.JPG"/>
          <p:cNvPicPr>
            <a:picLocks noChangeAspect="1"/>
          </p:cNvPicPr>
          <p:nvPr/>
        </p:nvPicPr>
        <p:blipFill>
          <a:blip r:embed="rId3" cstate="print"/>
          <a:stretch>
            <a:fillRect/>
          </a:stretch>
        </p:blipFill>
        <p:spPr>
          <a:xfrm>
            <a:off x="1211283" y="1960226"/>
            <a:ext cx="3847604" cy="2967616"/>
          </a:xfrm>
          <a:prstGeom prst="rect">
            <a:avLst/>
          </a:prstGeom>
        </p:spPr>
      </p:pic>
      <p:pic>
        <p:nvPicPr>
          <p:cNvPr id="16" name="Picture 15" descr="After.JPG"/>
          <p:cNvPicPr>
            <a:picLocks noChangeAspect="1"/>
          </p:cNvPicPr>
          <p:nvPr/>
        </p:nvPicPr>
        <p:blipFill>
          <a:blip r:embed="rId4" cstate="print"/>
          <a:stretch>
            <a:fillRect/>
          </a:stretch>
        </p:blipFill>
        <p:spPr>
          <a:xfrm>
            <a:off x="6887688" y="1926166"/>
            <a:ext cx="3808021" cy="2959086"/>
          </a:xfrm>
          <a:prstGeom prst="rect">
            <a:avLst/>
          </a:prstGeom>
        </p:spPr>
      </p:pic>
      <p:sp>
        <p:nvSpPr>
          <p:cNvPr id="19" name="TextBox 18"/>
          <p:cNvSpPr txBox="1"/>
          <p:nvPr/>
        </p:nvSpPr>
        <p:spPr>
          <a:xfrm>
            <a:off x="1401439" y="3087585"/>
            <a:ext cx="1088464" cy="369332"/>
          </a:xfrm>
          <a:prstGeom prst="rect">
            <a:avLst/>
          </a:prstGeom>
          <a:noFill/>
        </p:spPr>
        <p:txBody>
          <a:bodyPr wrap="square" rtlCol="0">
            <a:spAutoFit/>
          </a:bodyPr>
          <a:lstStyle/>
          <a:p>
            <a:r>
              <a:rPr lang="en-US" b="1" dirty="0">
                <a:solidFill>
                  <a:schemeClr val="bg1"/>
                </a:solidFill>
              </a:rPr>
              <a:t>Clouds</a:t>
            </a:r>
          </a:p>
        </p:txBody>
      </p:sp>
      <p:cxnSp>
        <p:nvCxnSpPr>
          <p:cNvPr id="29" name="Elbow Connector 28"/>
          <p:cNvCxnSpPr/>
          <p:nvPr/>
        </p:nvCxnSpPr>
        <p:spPr>
          <a:xfrm>
            <a:off x="1479776" y="3528268"/>
            <a:ext cx="1378423" cy="518616"/>
          </a:xfrm>
          <a:prstGeom prst="bentConnector3">
            <a:avLst>
              <a:gd name="adj1" fmla="val 50000"/>
            </a:avLst>
          </a:prstGeom>
          <a:ln w="19050">
            <a:solidFill>
              <a:schemeClr val="bg1">
                <a:lumMod val="9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6" name="Elbow Connector 25"/>
          <p:cNvCxnSpPr/>
          <p:nvPr/>
        </p:nvCxnSpPr>
        <p:spPr>
          <a:xfrm>
            <a:off x="7347459" y="3483368"/>
            <a:ext cx="1337481" cy="518616"/>
          </a:xfrm>
          <a:prstGeom prst="bentConnector3">
            <a:avLst>
              <a:gd name="adj1" fmla="val 50000"/>
            </a:avLst>
          </a:prstGeom>
          <a:ln w="19050">
            <a:solidFill>
              <a:schemeClr val="bg1">
                <a:lumMod val="95000"/>
              </a:schemeClr>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244833" y="3070924"/>
            <a:ext cx="1446663" cy="369332"/>
          </a:xfrm>
          <a:prstGeom prst="rect">
            <a:avLst/>
          </a:prstGeom>
          <a:noFill/>
        </p:spPr>
        <p:txBody>
          <a:bodyPr wrap="square" rtlCol="0">
            <a:spAutoFit/>
          </a:bodyPr>
          <a:lstStyle/>
          <a:p>
            <a:r>
              <a:rPr lang="en-US" b="1" dirty="0">
                <a:solidFill>
                  <a:schemeClr val="bg1"/>
                </a:solidFill>
              </a:rPr>
              <a:t>Clouds</a:t>
            </a:r>
          </a:p>
        </p:txBody>
      </p:sp>
      <p:sp>
        <p:nvSpPr>
          <p:cNvPr id="20" name="TextBox 19"/>
          <p:cNvSpPr txBox="1"/>
          <p:nvPr/>
        </p:nvSpPr>
        <p:spPr>
          <a:xfrm>
            <a:off x="1650671" y="5058888"/>
            <a:ext cx="9048998" cy="1477328"/>
          </a:xfrm>
          <a:prstGeom prst="rect">
            <a:avLst/>
          </a:prstGeom>
          <a:noFill/>
        </p:spPr>
        <p:txBody>
          <a:bodyPr wrap="square" rtlCol="0">
            <a:spAutoFit/>
          </a:bodyPr>
          <a:lstStyle/>
          <a:p>
            <a:pPr marL="342900" indent="-342900">
              <a:spcBef>
                <a:spcPts val="200"/>
              </a:spcBef>
              <a:buClr>
                <a:srgbClr val="73A9DB"/>
              </a:buClr>
              <a:buFont typeface="Webdings" pitchFamily="18" charset="2"/>
              <a:buChar char="4"/>
              <a:defRPr/>
            </a:pPr>
            <a:r>
              <a:rPr lang="en-US" sz="2400" dirty="0">
                <a:solidFill>
                  <a:schemeClr val="bg2">
                    <a:lumMod val="50000"/>
                  </a:schemeClr>
                </a:solidFill>
              </a:rPr>
              <a:t>A pixel was mapped as a cloud if reflectance in the </a:t>
            </a:r>
            <a:r>
              <a:rPr lang="en-US" sz="2400" dirty="0" err="1">
                <a:solidFill>
                  <a:schemeClr val="bg2">
                    <a:lumMod val="50000"/>
                  </a:schemeClr>
                </a:solidFill>
              </a:rPr>
              <a:t>Landsat</a:t>
            </a:r>
            <a:r>
              <a:rPr lang="en-US" sz="2400" dirty="0">
                <a:solidFill>
                  <a:schemeClr val="bg2">
                    <a:lumMod val="50000"/>
                  </a:schemeClr>
                </a:solidFill>
              </a:rPr>
              <a:t> band5 (0.85 – 0.88 µm) is &gt;=0.3 and reflectance in the </a:t>
            </a:r>
            <a:r>
              <a:rPr lang="en-US" sz="2400" dirty="0" err="1">
                <a:solidFill>
                  <a:schemeClr val="bg2">
                    <a:lumMod val="50000"/>
                  </a:schemeClr>
                </a:solidFill>
              </a:rPr>
              <a:t>Landsat</a:t>
            </a:r>
            <a:r>
              <a:rPr lang="en-US" sz="2400" dirty="0">
                <a:solidFill>
                  <a:schemeClr val="bg2">
                    <a:lumMod val="50000"/>
                  </a:schemeClr>
                </a:solidFill>
              </a:rPr>
              <a:t> band1 (0.43 – 0.45 µm) &gt;= 0.26.   </a:t>
            </a:r>
          </a:p>
          <a:p>
            <a:endParaRPr lang="en-US" dirty="0"/>
          </a:p>
        </p:txBody>
      </p:sp>
    </p:spTree>
    <p:extLst>
      <p:ext uri="{BB962C8B-B14F-4D97-AF65-F5344CB8AC3E}">
        <p14:creationId xmlns:p14="http://schemas.microsoft.com/office/powerpoint/2010/main" val="32930880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
          <p:cNvSpPr>
            <a:spLocks noGrp="1"/>
          </p:cNvSpPr>
          <p:nvPr>
            <p:ph type="body" sz="quarter" idx="4294967295"/>
          </p:nvPr>
        </p:nvSpPr>
        <p:spPr>
          <a:xfrm>
            <a:off x="93345" y="1972704"/>
            <a:ext cx="5505789" cy="4645387"/>
          </a:xfrm>
          <a:prstGeom prst="rect">
            <a:avLst/>
          </a:prstGeom>
        </p:spPr>
        <p:txBody>
          <a:bodyPr>
            <a:noAutofit/>
          </a:bodyPr>
          <a:lstStyle/>
          <a:p>
            <a:pPr marL="342900" indent="-342900">
              <a:spcBef>
                <a:spcPts val="200"/>
              </a:spcBef>
              <a:buClr>
                <a:srgbClr val="73A9DB"/>
              </a:buClr>
              <a:buFont typeface="Webdings" panose="05030102010509060703" pitchFamily="18" charset="2"/>
              <a:buChar char="4"/>
            </a:pPr>
            <a:r>
              <a:rPr lang="en-US" sz="2400" dirty="0">
                <a:solidFill>
                  <a:schemeClr val="bg2">
                    <a:lumMod val="50000"/>
                  </a:schemeClr>
                </a:solidFill>
              </a:rPr>
              <a:t>Wetted length data for the Rincon creek were collected and provided by the NPS. </a:t>
            </a:r>
          </a:p>
          <a:p>
            <a:pPr marL="342900" indent="-342900">
              <a:spcBef>
                <a:spcPts val="200"/>
              </a:spcBef>
              <a:buClr>
                <a:srgbClr val="73A9DB"/>
              </a:buClr>
              <a:buNone/>
            </a:pPr>
            <a:endParaRPr lang="en-US" sz="2400" dirty="0">
              <a:solidFill>
                <a:schemeClr val="bg2">
                  <a:lumMod val="50000"/>
                </a:schemeClr>
              </a:solidFill>
            </a:endParaRPr>
          </a:p>
          <a:p>
            <a:pPr>
              <a:lnSpc>
                <a:spcPct val="100000"/>
              </a:lnSpc>
              <a:spcBef>
                <a:spcPts val="0"/>
              </a:spcBef>
              <a:buClr>
                <a:srgbClr val="73A9DB"/>
              </a:buClr>
              <a:buFont typeface="Webdings" pitchFamily="18" charset="2"/>
              <a:buChar char=""/>
            </a:pPr>
            <a:r>
              <a:rPr lang="en-US" sz="2400" dirty="0">
                <a:solidFill>
                  <a:schemeClr val="bg2">
                    <a:lumMod val="50000"/>
                  </a:schemeClr>
                </a:solidFill>
              </a:rPr>
              <a:t>Stream gauge data were download from the USGS website and compared with Landsat snow data</a:t>
            </a:r>
          </a:p>
          <a:p>
            <a:pPr>
              <a:lnSpc>
                <a:spcPct val="100000"/>
              </a:lnSpc>
              <a:spcBef>
                <a:spcPts val="0"/>
              </a:spcBef>
              <a:buClr>
                <a:srgbClr val="73A9DB"/>
              </a:buClr>
              <a:buFont typeface="Webdings" pitchFamily="18" charset="2"/>
              <a:buChar char=""/>
            </a:pPr>
            <a:endParaRPr lang="en-US" sz="2400" dirty="0">
              <a:solidFill>
                <a:schemeClr val="bg2">
                  <a:lumMod val="50000"/>
                </a:schemeClr>
              </a:solidFill>
            </a:endParaRPr>
          </a:p>
          <a:p>
            <a:pPr>
              <a:lnSpc>
                <a:spcPct val="100000"/>
              </a:lnSpc>
              <a:spcBef>
                <a:spcPts val="0"/>
              </a:spcBef>
              <a:buClr>
                <a:srgbClr val="73A9DB"/>
              </a:buClr>
              <a:buFont typeface="Webdings" pitchFamily="18" charset="2"/>
              <a:buChar char=""/>
            </a:pPr>
            <a:r>
              <a:rPr lang="en-US" sz="2400" dirty="0">
                <a:solidFill>
                  <a:schemeClr val="bg2">
                    <a:lumMod val="50000"/>
                  </a:schemeClr>
                </a:solidFill>
              </a:rPr>
              <a:t>The data provided information about the presence of surface </a:t>
            </a:r>
          </a:p>
          <a:p>
            <a:pPr>
              <a:lnSpc>
                <a:spcPct val="100000"/>
              </a:lnSpc>
              <a:spcBef>
                <a:spcPts val="0"/>
              </a:spcBef>
              <a:buClr>
                <a:srgbClr val="73A9DB"/>
              </a:buClr>
              <a:buNone/>
            </a:pPr>
            <a:r>
              <a:rPr lang="en-US" sz="2400" dirty="0">
                <a:solidFill>
                  <a:schemeClr val="bg2">
                    <a:lumMod val="50000"/>
                  </a:schemeClr>
                </a:solidFill>
              </a:rPr>
              <a:t>   water in the creek from 2005 – 2016. </a:t>
            </a:r>
          </a:p>
          <a:p>
            <a:pPr marL="342900" indent="-342900">
              <a:spcBef>
                <a:spcPts val="200"/>
              </a:spcBef>
              <a:buClr>
                <a:srgbClr val="73A9DB"/>
              </a:buClr>
              <a:buFont typeface="Webdings" panose="05030102010509060703" pitchFamily="18" charset="2"/>
              <a:buChar char="4"/>
            </a:pPr>
            <a:endParaRPr lang="en-US" sz="2000" dirty="0"/>
          </a:p>
          <a:p>
            <a:pPr marL="342900" indent="-342900">
              <a:spcBef>
                <a:spcPts val="200"/>
              </a:spcBef>
              <a:buClr>
                <a:srgbClr val="73A9DB"/>
              </a:buClr>
              <a:buFont typeface="Webdings" panose="05030102010509060703" pitchFamily="18" charset="2"/>
              <a:buChar char="4"/>
            </a:pPr>
            <a:endParaRPr lang="en-US" sz="2000" dirty="0"/>
          </a:p>
          <a:p>
            <a:pPr marL="342900" indent="-342900">
              <a:spcBef>
                <a:spcPts val="200"/>
              </a:spcBef>
              <a:buClr>
                <a:srgbClr val="73A9DB"/>
              </a:buClr>
              <a:buFont typeface="Webdings" panose="05030102010509060703" pitchFamily="18" charset="2"/>
              <a:buChar char="4"/>
            </a:pPr>
            <a:endParaRPr lang="en-US" sz="2000" dirty="0"/>
          </a:p>
          <a:p>
            <a:pPr marL="342900" indent="-342900">
              <a:spcBef>
                <a:spcPts val="200"/>
              </a:spcBef>
              <a:buClr>
                <a:srgbClr val="73A9DB"/>
              </a:buClr>
              <a:buFont typeface="Webdings" panose="05030102010509060703" pitchFamily="18" charset="2"/>
              <a:buChar char="4"/>
            </a:pPr>
            <a:endParaRPr lang="en-US" sz="2000" dirty="0">
              <a:solidFill>
                <a:schemeClr val="bg2">
                  <a:lumMod val="50000"/>
                </a:schemeClr>
              </a:solidFill>
            </a:endParaRPr>
          </a:p>
          <a:p>
            <a:pPr marL="342900" indent="-342900">
              <a:spcBef>
                <a:spcPts val="200"/>
              </a:spcBef>
              <a:buClr>
                <a:srgbClr val="73A9DB"/>
              </a:buClr>
              <a:buFont typeface="Webdings" panose="05030102010509060703" pitchFamily="18" charset="2"/>
              <a:buChar char="4"/>
            </a:pPr>
            <a:endParaRPr lang="en-US" sz="2000" dirty="0">
              <a:solidFill>
                <a:schemeClr val="bg2">
                  <a:lumMod val="50000"/>
                </a:schemeClr>
              </a:solidFill>
            </a:endParaRPr>
          </a:p>
          <a:p>
            <a:pPr marL="342900" indent="-342900">
              <a:spcBef>
                <a:spcPts val="200"/>
              </a:spcBef>
              <a:buClr>
                <a:srgbClr val="73A9DB"/>
              </a:buClr>
              <a:buFont typeface="Webdings" panose="05030102010509060703" pitchFamily="18" charset="2"/>
              <a:buChar char="4"/>
            </a:pPr>
            <a:endParaRPr lang="en-US" sz="2000" dirty="0">
              <a:solidFill>
                <a:schemeClr val="bg2">
                  <a:lumMod val="50000"/>
                </a:schemeClr>
              </a:solidFill>
            </a:endParaRPr>
          </a:p>
          <a:p>
            <a:pPr marL="342900" indent="-342900">
              <a:spcBef>
                <a:spcPts val="200"/>
              </a:spcBef>
              <a:buClr>
                <a:srgbClr val="73A9DB"/>
              </a:buClr>
              <a:buFont typeface="Webdings" panose="05030102010509060703" pitchFamily="18" charset="2"/>
              <a:buChar char="4"/>
            </a:pPr>
            <a:endParaRPr lang="en-US" sz="2000" dirty="0">
              <a:solidFill>
                <a:schemeClr val="bg2">
                  <a:lumMod val="50000"/>
                </a:schemeClr>
              </a:solidFill>
            </a:endParaRPr>
          </a:p>
          <a:p>
            <a:pPr marL="342900" indent="-342900">
              <a:spcBef>
                <a:spcPts val="200"/>
              </a:spcBef>
              <a:buClr>
                <a:srgbClr val="73A9DB"/>
              </a:buClr>
              <a:buFont typeface="Webdings" panose="05030102010509060703" pitchFamily="18" charset="2"/>
              <a:buChar char="4"/>
            </a:pPr>
            <a:endParaRPr lang="en-US" sz="2000" dirty="0">
              <a:solidFill>
                <a:schemeClr val="bg2">
                  <a:lumMod val="50000"/>
                </a:schemeClr>
              </a:solidFill>
            </a:endParaRPr>
          </a:p>
          <a:p>
            <a:pPr marL="342900" indent="-342900">
              <a:spcBef>
                <a:spcPts val="200"/>
              </a:spcBef>
              <a:buClr>
                <a:srgbClr val="73A9DB"/>
              </a:buClr>
              <a:buFont typeface="Webdings" panose="05030102010509060703" pitchFamily="18" charset="2"/>
              <a:buChar char="4"/>
            </a:pPr>
            <a:endParaRPr lang="en-US" sz="2000" dirty="0">
              <a:solidFill>
                <a:schemeClr val="bg2">
                  <a:lumMod val="50000"/>
                </a:schemeClr>
              </a:solidFill>
            </a:endParaRPr>
          </a:p>
        </p:txBody>
      </p:sp>
      <p:sp>
        <p:nvSpPr>
          <p:cNvPr id="7" name="Text Placeholder 2"/>
          <p:cNvSpPr txBox="1">
            <a:spLocks/>
          </p:cNvSpPr>
          <p:nvPr/>
        </p:nvSpPr>
        <p:spPr>
          <a:xfrm>
            <a:off x="886243" y="525501"/>
            <a:ext cx="10612337"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spc="300" dirty="0">
                <a:solidFill>
                  <a:schemeClr val="bg1"/>
                </a:solidFill>
                <a:latin typeface="Century Gothic" panose="020B0502020202020204" pitchFamily="34" charset="0"/>
              </a:rPr>
              <a:t>Methodology - </a:t>
            </a:r>
            <a:r>
              <a:rPr lang="en-US" sz="4000" i="1" spc="300" dirty="0">
                <a:solidFill>
                  <a:schemeClr val="bg1"/>
                </a:solidFill>
                <a:latin typeface="Century Gothic" panose="020B0502020202020204" pitchFamily="34" charset="0"/>
              </a:rPr>
              <a:t>In situ </a:t>
            </a:r>
            <a:r>
              <a:rPr lang="en-US" sz="4000" spc="300" dirty="0">
                <a:solidFill>
                  <a:schemeClr val="bg1"/>
                </a:solidFill>
                <a:latin typeface="Century Gothic" panose="020B0502020202020204" pitchFamily="34" charset="0"/>
              </a:rPr>
              <a:t>Data</a:t>
            </a:r>
          </a:p>
        </p:txBody>
      </p:sp>
      <p:sp>
        <p:nvSpPr>
          <p:cNvPr id="10" name="TextBox 9"/>
          <p:cNvSpPr txBox="1"/>
          <p:nvPr/>
        </p:nvSpPr>
        <p:spPr>
          <a:xfrm>
            <a:off x="4251960" y="1675019"/>
            <a:ext cx="7760970" cy="369332"/>
          </a:xfrm>
          <a:prstGeom prst="rect">
            <a:avLst/>
          </a:prstGeom>
          <a:noFill/>
        </p:spPr>
        <p:txBody>
          <a:bodyPr wrap="square" rtlCol="0">
            <a:spAutoFit/>
          </a:bodyPr>
          <a:lstStyle/>
          <a:p>
            <a:pPr>
              <a:buClr>
                <a:schemeClr val="accent1"/>
              </a:buClr>
            </a:pPr>
            <a:endParaRPr lang="en-US" dirty="0"/>
          </a:p>
        </p:txBody>
      </p:sp>
      <p:sp>
        <p:nvSpPr>
          <p:cNvPr id="25" name="TextBox 24"/>
          <p:cNvSpPr txBox="1"/>
          <p:nvPr/>
        </p:nvSpPr>
        <p:spPr>
          <a:xfrm>
            <a:off x="93345" y="1458686"/>
            <a:ext cx="7321524" cy="461665"/>
          </a:xfrm>
          <a:prstGeom prst="rect">
            <a:avLst/>
          </a:prstGeom>
          <a:noFill/>
        </p:spPr>
        <p:txBody>
          <a:bodyPr wrap="square" rtlCol="0">
            <a:spAutoFit/>
          </a:bodyPr>
          <a:lstStyle/>
          <a:p>
            <a:r>
              <a:rPr lang="en-US" sz="2400" b="1" dirty="0">
                <a:solidFill>
                  <a:schemeClr val="bg2">
                    <a:lumMod val="50000"/>
                  </a:schemeClr>
                </a:solidFill>
              </a:rPr>
              <a:t>USGS Stream Gauge Data</a:t>
            </a:r>
          </a:p>
        </p:txBody>
      </p:sp>
      <p:pic>
        <p:nvPicPr>
          <p:cNvPr id="12" name="Picture 11" descr="Madrona.jpg"/>
          <p:cNvPicPr>
            <a:picLocks/>
          </p:cNvPicPr>
          <p:nvPr/>
        </p:nvPicPr>
        <p:blipFill>
          <a:blip r:embed="rId3" cstate="print"/>
          <a:stretch>
            <a:fillRect/>
          </a:stretch>
        </p:blipFill>
        <p:spPr>
          <a:xfrm>
            <a:off x="5789471" y="1228418"/>
            <a:ext cx="6402529" cy="5522976"/>
          </a:xfrm>
          <a:prstGeom prst="rect">
            <a:avLst/>
          </a:prstGeom>
        </p:spPr>
      </p:pic>
      <p:sp>
        <p:nvSpPr>
          <p:cNvPr id="14" name="Text Placeholder 4"/>
          <p:cNvSpPr>
            <a:spLocks noGrp="1"/>
          </p:cNvSpPr>
          <p:nvPr>
            <p:ph type="body" sz="quarter" idx="13"/>
          </p:nvPr>
        </p:nvSpPr>
        <p:spPr>
          <a:xfrm>
            <a:off x="9301180" y="6566140"/>
            <a:ext cx="2890820" cy="291860"/>
          </a:xfrm>
        </p:spPr>
        <p:txBody>
          <a:bodyPr>
            <a:normAutofit/>
          </a:bodyPr>
          <a:lstStyle/>
          <a:p>
            <a:pPr algn="l"/>
            <a:r>
              <a:rPr lang="en-US" dirty="0"/>
              <a:t>Image Credit: National Park  Service</a:t>
            </a:r>
          </a:p>
        </p:txBody>
      </p:sp>
    </p:spTree>
    <p:extLst>
      <p:ext uri="{BB962C8B-B14F-4D97-AF65-F5344CB8AC3E}">
        <p14:creationId xmlns:p14="http://schemas.microsoft.com/office/powerpoint/2010/main" val="32930880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txBox="1">
            <a:spLocks/>
          </p:cNvSpPr>
          <p:nvPr/>
        </p:nvSpPr>
        <p:spPr>
          <a:xfrm>
            <a:off x="321575" y="487055"/>
            <a:ext cx="10460156"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spc="300" dirty="0">
                <a:solidFill>
                  <a:schemeClr val="bg1"/>
                </a:solidFill>
                <a:latin typeface="Century Gothic" panose="020B0502020202020204" pitchFamily="34" charset="0"/>
              </a:rPr>
              <a:t>Analysis - Sabino Creek Watershed</a:t>
            </a:r>
          </a:p>
        </p:txBody>
      </p:sp>
      <p:sp>
        <p:nvSpPr>
          <p:cNvPr id="10" name="TextBox 9"/>
          <p:cNvSpPr txBox="1"/>
          <p:nvPr/>
        </p:nvSpPr>
        <p:spPr>
          <a:xfrm>
            <a:off x="6523631" y="1992001"/>
            <a:ext cx="5490948" cy="3785652"/>
          </a:xfrm>
          <a:prstGeom prst="rect">
            <a:avLst/>
          </a:prstGeom>
          <a:noFill/>
        </p:spPr>
        <p:txBody>
          <a:bodyPr wrap="square" rtlCol="0">
            <a:spAutoFit/>
          </a:bodyPr>
          <a:lstStyle/>
          <a:p>
            <a:pPr marL="285750" indent="-285750">
              <a:buClr>
                <a:schemeClr val="accent1"/>
              </a:buClr>
              <a:buFont typeface="Webdings" pitchFamily="18" charset="2"/>
              <a:buChar char="4"/>
            </a:pPr>
            <a:r>
              <a:rPr lang="en-US" sz="2400" dirty="0">
                <a:solidFill>
                  <a:schemeClr val="bg2">
                    <a:lumMod val="50000"/>
                  </a:schemeClr>
                </a:solidFill>
              </a:rPr>
              <a:t>Landsat 8 true color  image of the Sabino Creek watershed and the location of the USGS stream gauge</a:t>
            </a:r>
          </a:p>
          <a:p>
            <a:pPr>
              <a:buClr>
                <a:schemeClr val="accent1"/>
              </a:buClr>
              <a:buFont typeface="Webdings" pitchFamily="18" charset="2"/>
              <a:buChar char="4"/>
            </a:pPr>
            <a:endParaRPr lang="en-US" sz="2400" dirty="0">
              <a:solidFill>
                <a:schemeClr val="bg2">
                  <a:lumMod val="50000"/>
                </a:schemeClr>
              </a:solidFill>
            </a:endParaRPr>
          </a:p>
          <a:p>
            <a:pPr marL="285750" indent="-285750">
              <a:buClr>
                <a:schemeClr val="accent1"/>
              </a:buClr>
              <a:buFont typeface="Webdings" pitchFamily="18" charset="2"/>
              <a:buChar char="4"/>
            </a:pPr>
            <a:r>
              <a:rPr lang="en-US" sz="2400" dirty="0">
                <a:solidFill>
                  <a:schemeClr val="bg2">
                    <a:lumMod val="50000"/>
                  </a:schemeClr>
                </a:solidFill>
              </a:rPr>
              <a:t>Comparisons between Landsat snow cover data and USGS stream gauge data were performed for Sabino Creek Watershed</a:t>
            </a:r>
          </a:p>
        </p:txBody>
      </p:sp>
      <p:pic>
        <p:nvPicPr>
          <p:cNvPr id="6" name="Picture 5" descr="USGS stream gauge location.JPG"/>
          <p:cNvPicPr>
            <a:picLocks noChangeAspect="1"/>
          </p:cNvPicPr>
          <p:nvPr/>
        </p:nvPicPr>
        <p:blipFill>
          <a:blip r:embed="rId3" cstate="print"/>
          <a:stretch>
            <a:fillRect/>
          </a:stretch>
        </p:blipFill>
        <p:spPr>
          <a:xfrm>
            <a:off x="0" y="1223158"/>
            <a:ext cx="6137753" cy="5510149"/>
          </a:xfrm>
          <a:prstGeom prst="rect">
            <a:avLst/>
          </a:prstGeom>
        </p:spPr>
      </p:pic>
      <p:sp>
        <p:nvSpPr>
          <p:cNvPr id="5" name="Text Placeholder 7"/>
          <p:cNvSpPr>
            <a:spLocks noGrp="1"/>
          </p:cNvSpPr>
          <p:nvPr>
            <p:ph type="body" sz="quarter" idx="13"/>
          </p:nvPr>
        </p:nvSpPr>
        <p:spPr>
          <a:xfrm>
            <a:off x="0" y="6335486"/>
            <a:ext cx="2256312" cy="363220"/>
          </a:xfrm>
        </p:spPr>
        <p:txBody>
          <a:bodyPr>
            <a:noAutofit/>
          </a:bodyPr>
          <a:lstStyle/>
          <a:p>
            <a:r>
              <a:rPr lang="en-US" sz="1100" dirty="0"/>
              <a:t>Image Credit: Southeastern AZ Water Resources Team</a:t>
            </a:r>
          </a:p>
        </p:txBody>
      </p:sp>
    </p:spTree>
    <p:extLst>
      <p:ext uri="{BB962C8B-B14F-4D97-AF65-F5344CB8AC3E}">
        <p14:creationId xmlns:p14="http://schemas.microsoft.com/office/powerpoint/2010/main" val="32930880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txBox="1">
            <a:spLocks/>
          </p:cNvSpPr>
          <p:nvPr/>
        </p:nvSpPr>
        <p:spPr>
          <a:xfrm>
            <a:off x="160161"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spc="300" dirty="0">
                <a:solidFill>
                  <a:schemeClr val="bg1"/>
                </a:solidFill>
                <a:latin typeface="Century Gothic" panose="020B0502020202020204" pitchFamily="34" charset="0"/>
              </a:rPr>
              <a:t>Analysis – Snow cover analysis</a:t>
            </a:r>
          </a:p>
        </p:txBody>
      </p:sp>
      <p:sp>
        <p:nvSpPr>
          <p:cNvPr id="5" name="Text Placeholder 7"/>
          <p:cNvSpPr>
            <a:spLocks noGrp="1"/>
          </p:cNvSpPr>
          <p:nvPr>
            <p:ph type="body" sz="quarter" idx="13"/>
          </p:nvPr>
        </p:nvSpPr>
        <p:spPr>
          <a:xfrm>
            <a:off x="0" y="6558578"/>
            <a:ext cx="4315206" cy="363220"/>
          </a:xfrm>
        </p:spPr>
        <p:txBody>
          <a:bodyPr>
            <a:noAutofit/>
          </a:bodyPr>
          <a:lstStyle/>
          <a:p>
            <a:r>
              <a:rPr lang="en-US" sz="1100" dirty="0"/>
              <a:t>Image Credit: Southeastern AZ Water Resources Team</a:t>
            </a:r>
          </a:p>
        </p:txBody>
      </p:sp>
      <p:sp>
        <p:nvSpPr>
          <p:cNvPr id="2049" name="Rectangle 1"/>
          <p:cNvSpPr>
            <a:spLocks noChangeArrowheads="1"/>
          </p:cNvSpPr>
          <p:nvPr/>
        </p:nvSpPr>
        <p:spPr bwMode="auto">
          <a:xfrm>
            <a:off x="6979189" y="2807712"/>
            <a:ext cx="5731426" cy="212365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en-US" sz="2400" b="0" i="0" u="none" strike="noStrike" cap="none" normalizeH="0" baseline="0" dirty="0">
                <a:ln>
                  <a:noFill/>
                </a:ln>
                <a:solidFill>
                  <a:schemeClr val="bg2">
                    <a:lumMod val="50000"/>
                  </a:schemeClr>
                </a:solidFill>
                <a:effectLst/>
                <a:ea typeface="Arial" pitchFamily="34" charset="0"/>
                <a:cs typeface="Arial" pitchFamily="34" charset="0"/>
              </a:rPr>
              <a:t>(a)Landsat 8 (OLI) NDSI  imagery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2">
                    <a:lumMod val="50000"/>
                  </a:schemeClr>
                </a:solidFill>
                <a:effectLst/>
                <a:ea typeface="Arial" pitchFamily="34" charset="0"/>
                <a:cs typeface="Arial" pitchFamily="34" charset="0"/>
              </a:rPr>
              <a:t>(b) True color composites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2">
                    <a:lumMod val="50000"/>
                  </a:schemeClr>
                </a:solidFill>
                <a:effectLst/>
                <a:ea typeface="Arial" pitchFamily="34" charset="0"/>
                <a:cs typeface="Arial" pitchFamily="34" charset="0"/>
              </a:rPr>
              <a:t>(c) S3 index</a:t>
            </a:r>
            <a:r>
              <a:rPr kumimoji="0" lang="en-US" sz="2400" b="0" i="0" u="none" strike="noStrike" cap="none" normalizeH="0" dirty="0">
                <a:ln>
                  <a:noFill/>
                </a:ln>
                <a:solidFill>
                  <a:schemeClr val="bg2">
                    <a:lumMod val="50000"/>
                  </a:schemeClr>
                </a:solidFill>
                <a:effectLst/>
                <a:ea typeface="Arial" pitchFamily="34" charset="0"/>
                <a:cs typeface="Arial"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2">
                    <a:lumMod val="50000"/>
                  </a:schemeClr>
                </a:solidFill>
                <a:effectLst/>
                <a:ea typeface="Arial" pitchFamily="34" charset="0"/>
                <a:cs typeface="Arial" pitchFamily="34" charset="0"/>
              </a:rPr>
              <a:t>(d) False color composites</a:t>
            </a:r>
          </a:p>
          <a:p>
            <a:pPr lvl="0" fontAlgn="base">
              <a:spcBef>
                <a:spcPct val="0"/>
              </a:spcBef>
              <a:spcAft>
                <a:spcPct val="0"/>
              </a:spcAft>
            </a:pPr>
            <a:endParaRPr kumimoji="0" lang="en-US" sz="2400" b="0" i="0" u="none" strike="noStrike" cap="none" normalizeH="0" baseline="0" dirty="0">
              <a:ln>
                <a:noFill/>
              </a:ln>
              <a:solidFill>
                <a:schemeClr val="tx1"/>
              </a:solidFill>
              <a:effectLst/>
              <a:cs typeface="Arial" pitchFamily="34" charset="0"/>
            </a:endParaRPr>
          </a:p>
        </p:txBody>
      </p:sp>
      <p:grpSp>
        <p:nvGrpSpPr>
          <p:cNvPr id="27" name="Group 26"/>
          <p:cNvGrpSpPr/>
          <p:nvPr/>
        </p:nvGrpSpPr>
        <p:grpSpPr>
          <a:xfrm>
            <a:off x="177420" y="1323833"/>
            <a:ext cx="6578221" cy="5281683"/>
            <a:chOff x="177421" y="1692322"/>
            <a:chExt cx="4676207" cy="4844956"/>
          </a:xfrm>
        </p:grpSpPr>
        <p:grpSp>
          <p:nvGrpSpPr>
            <p:cNvPr id="17" name="Group 16"/>
            <p:cNvGrpSpPr/>
            <p:nvPr/>
          </p:nvGrpSpPr>
          <p:grpSpPr>
            <a:xfrm>
              <a:off x="177421" y="1706927"/>
              <a:ext cx="4676207" cy="4830351"/>
              <a:chOff x="595488" y="1777070"/>
              <a:chExt cx="3925635" cy="3081778"/>
            </a:xfrm>
          </p:grpSpPr>
          <p:pic>
            <p:nvPicPr>
              <p:cNvPr id="13" name="Picture 12" descr="NDSI_2016011.jpg"/>
              <p:cNvPicPr/>
              <p:nvPr/>
            </p:nvPicPr>
            <p:blipFill>
              <a:blip r:embed="rId3" cstate="print"/>
              <a:srcRect l="4502" t="2675" r="2146" b="1932"/>
              <a:stretch>
                <a:fillRect/>
              </a:stretch>
            </p:blipFill>
            <p:spPr>
              <a:xfrm>
                <a:off x="595488" y="1785473"/>
                <a:ext cx="1884320" cy="1487606"/>
              </a:xfrm>
              <a:prstGeom prst="rect">
                <a:avLst/>
              </a:prstGeom>
            </p:spPr>
          </p:pic>
          <p:pic>
            <p:nvPicPr>
              <p:cNvPr id="14" name="Picture 13" descr="TCC_2016011.jpg"/>
              <p:cNvPicPr/>
              <p:nvPr/>
            </p:nvPicPr>
            <p:blipFill>
              <a:blip r:embed="rId4" cstate="print"/>
              <a:srcRect l="4732" t="2823" r="2261" b="2080"/>
              <a:stretch>
                <a:fillRect/>
              </a:stretch>
            </p:blipFill>
            <p:spPr>
              <a:xfrm>
                <a:off x="2555143" y="1777070"/>
                <a:ext cx="1949699" cy="1470636"/>
              </a:xfrm>
              <a:prstGeom prst="rect">
                <a:avLst/>
              </a:prstGeom>
            </p:spPr>
          </p:pic>
          <p:pic>
            <p:nvPicPr>
              <p:cNvPr id="15" name="Picture 14" descr="S3 Index.jpg"/>
              <p:cNvPicPr/>
              <p:nvPr/>
            </p:nvPicPr>
            <p:blipFill>
              <a:blip r:embed="rId5" cstate="print"/>
              <a:srcRect l="4500" t="2823" r="2261" b="2069"/>
              <a:stretch>
                <a:fillRect/>
              </a:stretch>
            </p:blipFill>
            <p:spPr>
              <a:xfrm>
                <a:off x="595875" y="3313764"/>
                <a:ext cx="1883543" cy="1512294"/>
              </a:xfrm>
              <a:prstGeom prst="rect">
                <a:avLst/>
              </a:prstGeom>
            </p:spPr>
          </p:pic>
          <p:pic>
            <p:nvPicPr>
              <p:cNvPr id="16" name="Picture 15" descr="FCC_2016011.jpg"/>
              <p:cNvPicPr/>
              <p:nvPr/>
            </p:nvPicPr>
            <p:blipFill>
              <a:blip r:embed="rId6" cstate="print"/>
              <a:srcRect l="4498" t="2675" r="2260" b="2080"/>
              <a:stretch>
                <a:fillRect/>
              </a:stretch>
            </p:blipFill>
            <p:spPr>
              <a:xfrm>
                <a:off x="2527412" y="3296966"/>
                <a:ext cx="1993711" cy="1561882"/>
              </a:xfrm>
              <a:prstGeom prst="rect">
                <a:avLst/>
              </a:prstGeom>
            </p:spPr>
          </p:pic>
        </p:grpSp>
        <p:sp>
          <p:nvSpPr>
            <p:cNvPr id="20" name="Rectangle 19"/>
            <p:cNvSpPr/>
            <p:nvPr/>
          </p:nvSpPr>
          <p:spPr>
            <a:xfrm>
              <a:off x="2012226" y="1692322"/>
              <a:ext cx="329068" cy="3256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sp>
          <p:nvSpPr>
            <p:cNvPr id="21" name="Rectangle 20"/>
            <p:cNvSpPr/>
            <p:nvPr/>
          </p:nvSpPr>
          <p:spPr>
            <a:xfrm>
              <a:off x="4437027" y="1728068"/>
              <a:ext cx="329068" cy="3256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t>
              </a:r>
            </a:p>
          </p:txBody>
        </p:sp>
        <p:sp>
          <p:nvSpPr>
            <p:cNvPr id="22" name="Rectangle 21"/>
            <p:cNvSpPr/>
            <p:nvPr/>
          </p:nvSpPr>
          <p:spPr>
            <a:xfrm>
              <a:off x="2105712" y="4078010"/>
              <a:ext cx="329068" cy="3256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t>
              </a:r>
            </a:p>
          </p:txBody>
        </p:sp>
        <p:sp>
          <p:nvSpPr>
            <p:cNvPr id="23" name="Rectangle 22"/>
            <p:cNvSpPr/>
            <p:nvPr/>
          </p:nvSpPr>
          <p:spPr>
            <a:xfrm>
              <a:off x="4506829" y="4052095"/>
              <a:ext cx="329068" cy="3256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
              </a:r>
            </a:p>
          </p:txBody>
        </p:sp>
      </p:grpSp>
    </p:spTree>
    <p:extLst>
      <p:ext uri="{BB962C8B-B14F-4D97-AF65-F5344CB8AC3E}">
        <p14:creationId xmlns:p14="http://schemas.microsoft.com/office/powerpoint/2010/main" val="32930880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
          <p:cNvSpPr>
            <a:spLocks noGrp="1"/>
          </p:cNvSpPr>
          <p:nvPr>
            <p:ph type="body" sz="quarter" idx="4294967295"/>
          </p:nvPr>
        </p:nvSpPr>
        <p:spPr>
          <a:xfrm>
            <a:off x="507891" y="1591209"/>
            <a:ext cx="4756150" cy="4590515"/>
          </a:xfrm>
          <a:prstGeom prst="rect">
            <a:avLst/>
          </a:prstGeom>
        </p:spPr>
        <p:txBody>
          <a:bodyPr>
            <a:noAutofit/>
          </a:bodyPr>
          <a:lstStyle/>
          <a:p>
            <a:pPr marL="342900" indent="-342900">
              <a:spcBef>
                <a:spcPts val="200"/>
              </a:spcBef>
              <a:buClr>
                <a:srgbClr val="73A9DB"/>
              </a:buClr>
              <a:buFont typeface="Webdings" panose="05030102010509060703" pitchFamily="18" charset="2"/>
              <a:buChar char="4"/>
            </a:pPr>
            <a:endParaRPr lang="en-US" sz="2000" dirty="0">
              <a:solidFill>
                <a:schemeClr val="bg2">
                  <a:lumMod val="50000"/>
                </a:schemeClr>
              </a:solidFill>
            </a:endParaRPr>
          </a:p>
          <a:p>
            <a:pPr marL="342900" indent="-342900">
              <a:spcBef>
                <a:spcPts val="200"/>
              </a:spcBef>
              <a:buClr>
                <a:srgbClr val="73A9DB"/>
              </a:buClr>
              <a:buFont typeface="Webdings" panose="05030102010509060703" pitchFamily="18" charset="2"/>
              <a:buChar char="4"/>
            </a:pPr>
            <a:endParaRPr lang="en-US" sz="2000" dirty="0">
              <a:solidFill>
                <a:schemeClr val="bg2">
                  <a:lumMod val="50000"/>
                </a:schemeClr>
              </a:solidFill>
            </a:endParaRPr>
          </a:p>
        </p:txBody>
      </p:sp>
      <p:sp>
        <p:nvSpPr>
          <p:cNvPr id="7"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spc="300" dirty="0">
                <a:solidFill>
                  <a:schemeClr val="bg1"/>
                </a:solidFill>
                <a:latin typeface="Century Gothic" panose="020B0502020202020204" pitchFamily="34" charset="0"/>
              </a:rPr>
              <a:t>Analysis – Snow cover analysis </a:t>
            </a:r>
          </a:p>
        </p:txBody>
      </p:sp>
      <p:sp>
        <p:nvSpPr>
          <p:cNvPr id="14" name="Text Placeholder 4"/>
          <p:cNvSpPr>
            <a:spLocks noGrp="1"/>
          </p:cNvSpPr>
          <p:nvPr>
            <p:ph type="body" sz="quarter" idx="13"/>
          </p:nvPr>
        </p:nvSpPr>
        <p:spPr>
          <a:xfrm>
            <a:off x="0" y="6466204"/>
            <a:ext cx="4378036" cy="231479"/>
          </a:xfrm>
        </p:spPr>
        <p:txBody>
          <a:bodyPr>
            <a:normAutofit fontScale="92500" lnSpcReduction="10000"/>
          </a:bodyPr>
          <a:lstStyle/>
          <a:p>
            <a:r>
              <a:rPr lang="en-US" dirty="0">
                <a:solidFill>
                  <a:schemeClr val="bg2">
                    <a:lumMod val="25000"/>
                  </a:schemeClr>
                </a:solidFill>
              </a:rPr>
              <a:t>Image Credit :Southeastern AZ Water Resources Team</a:t>
            </a:r>
          </a:p>
          <a:p>
            <a:endParaRPr lang="en-US" dirty="0">
              <a:solidFill>
                <a:schemeClr val="bg2">
                  <a:lumMod val="25000"/>
                </a:schemeClr>
              </a:solidFill>
            </a:endParaRPr>
          </a:p>
        </p:txBody>
      </p:sp>
      <p:grpSp>
        <p:nvGrpSpPr>
          <p:cNvPr id="31" name="Text Placeholder 4"/>
          <p:cNvGrpSpPr>
            <a:grpSpLocks noGrp="1"/>
          </p:cNvGrpSpPr>
          <p:nvPr/>
        </p:nvGrpSpPr>
        <p:grpSpPr>
          <a:xfrm>
            <a:off x="601249" y="1340286"/>
            <a:ext cx="11022903" cy="4935254"/>
            <a:chOff x="12098401" y="26320142"/>
            <a:chExt cx="4471191" cy="2647785"/>
          </a:xfrm>
        </p:grpSpPr>
        <p:pic>
          <p:nvPicPr>
            <p:cNvPr id="32" name="Picture 31" descr="Snowcover2015296.JPG"/>
            <p:cNvPicPr/>
            <p:nvPr/>
          </p:nvPicPr>
          <p:blipFill>
            <a:blip r:embed="rId3" cstate="print"/>
            <a:stretch>
              <a:fillRect/>
            </a:stretch>
          </p:blipFill>
          <p:spPr>
            <a:xfrm>
              <a:off x="12098401" y="26543750"/>
              <a:ext cx="844303" cy="1086928"/>
            </a:xfrm>
            <a:prstGeom prst="rect">
              <a:avLst/>
            </a:prstGeom>
          </p:spPr>
        </p:pic>
        <p:pic>
          <p:nvPicPr>
            <p:cNvPr id="33" name="Picture 32" descr="Snowcover2015312.JPG"/>
            <p:cNvPicPr/>
            <p:nvPr/>
          </p:nvPicPr>
          <p:blipFill>
            <a:blip r:embed="rId4" cstate="print"/>
            <a:stretch>
              <a:fillRect/>
            </a:stretch>
          </p:blipFill>
          <p:spPr>
            <a:xfrm>
              <a:off x="12978395" y="26548710"/>
              <a:ext cx="802892" cy="1090024"/>
            </a:xfrm>
            <a:prstGeom prst="rect">
              <a:avLst/>
            </a:prstGeom>
          </p:spPr>
        </p:pic>
        <p:pic>
          <p:nvPicPr>
            <p:cNvPr id="34" name="Picture 33" descr="Snowcover2015344.JPG"/>
            <p:cNvPicPr/>
            <p:nvPr/>
          </p:nvPicPr>
          <p:blipFill>
            <a:blip r:embed="rId5" cstate="print"/>
            <a:stretch>
              <a:fillRect/>
            </a:stretch>
          </p:blipFill>
          <p:spPr>
            <a:xfrm>
              <a:off x="13806725" y="26546920"/>
              <a:ext cx="871268" cy="1095555"/>
            </a:xfrm>
            <a:prstGeom prst="rect">
              <a:avLst/>
            </a:prstGeom>
          </p:spPr>
        </p:pic>
        <p:pic>
          <p:nvPicPr>
            <p:cNvPr id="35" name="Picture 34" descr="Snowcover2015360.JPG"/>
            <p:cNvPicPr/>
            <p:nvPr/>
          </p:nvPicPr>
          <p:blipFill>
            <a:blip r:embed="rId6" cstate="print"/>
            <a:stretch>
              <a:fillRect/>
            </a:stretch>
          </p:blipFill>
          <p:spPr>
            <a:xfrm>
              <a:off x="14713630" y="26538967"/>
              <a:ext cx="878097" cy="1095555"/>
            </a:xfrm>
            <a:prstGeom prst="rect">
              <a:avLst/>
            </a:prstGeom>
          </p:spPr>
        </p:pic>
        <p:pic>
          <p:nvPicPr>
            <p:cNvPr id="36" name="Picture 35" descr="Snowcover2016011.JPG"/>
            <p:cNvPicPr/>
            <p:nvPr/>
          </p:nvPicPr>
          <p:blipFill>
            <a:blip r:embed="rId7" cstate="print"/>
            <a:stretch>
              <a:fillRect/>
            </a:stretch>
          </p:blipFill>
          <p:spPr>
            <a:xfrm>
              <a:off x="15631110" y="26534082"/>
              <a:ext cx="938482" cy="1097280"/>
            </a:xfrm>
            <a:prstGeom prst="rect">
              <a:avLst/>
            </a:prstGeom>
          </p:spPr>
        </p:pic>
        <p:pic>
          <p:nvPicPr>
            <p:cNvPr id="37" name="Picture 36" descr="Snowcover2016027.JPG"/>
            <p:cNvPicPr/>
            <p:nvPr/>
          </p:nvPicPr>
          <p:blipFill>
            <a:blip r:embed="rId8" cstate="print"/>
            <a:stretch>
              <a:fillRect/>
            </a:stretch>
          </p:blipFill>
          <p:spPr>
            <a:xfrm>
              <a:off x="12100658" y="27655264"/>
              <a:ext cx="846345" cy="1097280"/>
            </a:xfrm>
            <a:prstGeom prst="rect">
              <a:avLst/>
            </a:prstGeom>
          </p:spPr>
        </p:pic>
        <p:pic>
          <p:nvPicPr>
            <p:cNvPr id="38" name="Picture 37" descr="Snowcover2016043.JPG"/>
            <p:cNvPicPr/>
            <p:nvPr/>
          </p:nvPicPr>
          <p:blipFill>
            <a:blip r:embed="rId9" cstate="print"/>
            <a:stretch>
              <a:fillRect/>
            </a:stretch>
          </p:blipFill>
          <p:spPr>
            <a:xfrm>
              <a:off x="12976018" y="27663007"/>
              <a:ext cx="802862" cy="1097280"/>
            </a:xfrm>
            <a:prstGeom prst="rect">
              <a:avLst/>
            </a:prstGeom>
          </p:spPr>
        </p:pic>
        <p:pic>
          <p:nvPicPr>
            <p:cNvPr id="39" name="Picture 38" descr="Snowcover2016043.JPG"/>
            <p:cNvPicPr/>
            <p:nvPr/>
          </p:nvPicPr>
          <p:blipFill>
            <a:blip r:embed="rId9" cstate="print"/>
            <a:stretch>
              <a:fillRect/>
            </a:stretch>
          </p:blipFill>
          <p:spPr>
            <a:xfrm>
              <a:off x="13803266" y="27671166"/>
              <a:ext cx="873379" cy="1097280"/>
            </a:xfrm>
            <a:prstGeom prst="rect">
              <a:avLst/>
            </a:prstGeom>
          </p:spPr>
        </p:pic>
        <p:pic>
          <p:nvPicPr>
            <p:cNvPr id="40" name="Picture 39" descr="Snowcover2016075.JPG"/>
            <p:cNvPicPr/>
            <p:nvPr/>
          </p:nvPicPr>
          <p:blipFill>
            <a:blip r:embed="rId10" cstate="print"/>
            <a:stretch>
              <a:fillRect/>
            </a:stretch>
          </p:blipFill>
          <p:spPr>
            <a:xfrm>
              <a:off x="14707804" y="27671165"/>
              <a:ext cx="888056" cy="1097280"/>
            </a:xfrm>
            <a:prstGeom prst="rect">
              <a:avLst/>
            </a:prstGeom>
          </p:spPr>
        </p:pic>
        <p:pic>
          <p:nvPicPr>
            <p:cNvPr id="41" name="Picture 40" descr="Snowcover2016091.JPG"/>
            <p:cNvPicPr/>
            <p:nvPr/>
          </p:nvPicPr>
          <p:blipFill>
            <a:blip r:embed="rId11" cstate="print"/>
            <a:stretch>
              <a:fillRect/>
            </a:stretch>
          </p:blipFill>
          <p:spPr>
            <a:xfrm>
              <a:off x="15636985" y="27662114"/>
              <a:ext cx="928938" cy="1098645"/>
            </a:xfrm>
            <a:prstGeom prst="rect">
              <a:avLst/>
            </a:prstGeom>
          </p:spPr>
        </p:pic>
        <p:sp>
          <p:nvSpPr>
            <p:cNvPr id="42" name="Rectangle 41"/>
            <p:cNvSpPr/>
            <p:nvPr/>
          </p:nvSpPr>
          <p:spPr>
            <a:xfrm>
              <a:off x="12109837" y="26350621"/>
              <a:ext cx="787179" cy="1590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2">
                      <a:lumMod val="25000"/>
                    </a:schemeClr>
                  </a:solidFill>
                </a:rPr>
                <a:t>10/23/2015</a:t>
              </a:r>
            </a:p>
          </p:txBody>
        </p:sp>
        <p:sp>
          <p:nvSpPr>
            <p:cNvPr id="43" name="Rectangle 42"/>
            <p:cNvSpPr/>
            <p:nvPr/>
          </p:nvSpPr>
          <p:spPr>
            <a:xfrm>
              <a:off x="12993757" y="26336044"/>
              <a:ext cx="787179" cy="1590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2">
                      <a:lumMod val="25000"/>
                    </a:schemeClr>
                  </a:solidFill>
                </a:rPr>
                <a:t>11/08/2015</a:t>
              </a:r>
            </a:p>
          </p:txBody>
        </p:sp>
        <p:sp>
          <p:nvSpPr>
            <p:cNvPr id="44" name="Rectangle 43"/>
            <p:cNvSpPr/>
            <p:nvPr/>
          </p:nvSpPr>
          <p:spPr>
            <a:xfrm>
              <a:off x="13844547" y="26336045"/>
              <a:ext cx="787179" cy="1590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2">
                      <a:lumMod val="25000"/>
                    </a:schemeClr>
                  </a:solidFill>
                </a:rPr>
                <a:t>12/10/2015</a:t>
              </a:r>
            </a:p>
          </p:txBody>
        </p:sp>
        <p:sp>
          <p:nvSpPr>
            <p:cNvPr id="45" name="Rectangle 44"/>
            <p:cNvSpPr/>
            <p:nvPr/>
          </p:nvSpPr>
          <p:spPr>
            <a:xfrm>
              <a:off x="14758946" y="26320142"/>
              <a:ext cx="787179" cy="1590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2">
                      <a:lumMod val="25000"/>
                    </a:schemeClr>
                  </a:solidFill>
                </a:rPr>
                <a:t>12/26/2015</a:t>
              </a:r>
            </a:p>
          </p:txBody>
        </p:sp>
        <p:sp>
          <p:nvSpPr>
            <p:cNvPr id="46" name="Rectangle 45"/>
            <p:cNvSpPr/>
            <p:nvPr/>
          </p:nvSpPr>
          <p:spPr>
            <a:xfrm>
              <a:off x="15736957" y="26336045"/>
              <a:ext cx="787179" cy="1590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2">
                      <a:lumMod val="25000"/>
                    </a:schemeClr>
                  </a:solidFill>
                </a:rPr>
                <a:t>01/11/2016</a:t>
              </a:r>
            </a:p>
          </p:txBody>
        </p:sp>
        <p:sp>
          <p:nvSpPr>
            <p:cNvPr id="47" name="Rectangle 46"/>
            <p:cNvSpPr/>
            <p:nvPr/>
          </p:nvSpPr>
          <p:spPr>
            <a:xfrm>
              <a:off x="12150919" y="28800949"/>
              <a:ext cx="787179" cy="1590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2">
                      <a:lumMod val="25000"/>
                    </a:schemeClr>
                  </a:solidFill>
                </a:rPr>
                <a:t>01/27/2016</a:t>
              </a:r>
            </a:p>
          </p:txBody>
        </p:sp>
        <p:sp>
          <p:nvSpPr>
            <p:cNvPr id="48" name="Rectangle 47"/>
            <p:cNvSpPr/>
            <p:nvPr/>
          </p:nvSpPr>
          <p:spPr>
            <a:xfrm>
              <a:off x="13001709" y="28808901"/>
              <a:ext cx="787179" cy="1590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2">
                      <a:lumMod val="25000"/>
                    </a:schemeClr>
                  </a:solidFill>
                </a:rPr>
                <a:t>02/12/2015</a:t>
              </a:r>
            </a:p>
          </p:txBody>
        </p:sp>
        <p:sp>
          <p:nvSpPr>
            <p:cNvPr id="49" name="Rectangle 48"/>
            <p:cNvSpPr/>
            <p:nvPr/>
          </p:nvSpPr>
          <p:spPr>
            <a:xfrm>
              <a:off x="13892254" y="28808900"/>
              <a:ext cx="787179" cy="1590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2">
                      <a:lumMod val="25000"/>
                    </a:schemeClr>
                  </a:solidFill>
                </a:rPr>
                <a:t>02/28/2015</a:t>
              </a:r>
            </a:p>
          </p:txBody>
        </p:sp>
        <p:sp>
          <p:nvSpPr>
            <p:cNvPr id="50" name="Rectangle 49"/>
            <p:cNvSpPr/>
            <p:nvPr/>
          </p:nvSpPr>
          <p:spPr>
            <a:xfrm>
              <a:off x="14806655" y="28800949"/>
              <a:ext cx="787179" cy="1590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2">
                      <a:lumMod val="25000"/>
                    </a:schemeClr>
                  </a:solidFill>
                </a:rPr>
                <a:t>03/15/2016</a:t>
              </a:r>
            </a:p>
          </p:txBody>
        </p:sp>
        <p:sp>
          <p:nvSpPr>
            <p:cNvPr id="51" name="Rectangle 50"/>
            <p:cNvSpPr/>
            <p:nvPr/>
          </p:nvSpPr>
          <p:spPr>
            <a:xfrm>
              <a:off x="15760811" y="28792998"/>
              <a:ext cx="787179" cy="1590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2">
                      <a:lumMod val="25000"/>
                    </a:schemeClr>
                  </a:solidFill>
                </a:rPr>
                <a:t>03/31/2016</a:t>
              </a:r>
            </a:p>
          </p:txBody>
        </p:sp>
      </p:grpSp>
      <p:grpSp>
        <p:nvGrpSpPr>
          <p:cNvPr id="55" name="Group 54"/>
          <p:cNvGrpSpPr/>
          <p:nvPr/>
        </p:nvGrpSpPr>
        <p:grpSpPr>
          <a:xfrm>
            <a:off x="5283493" y="6299780"/>
            <a:ext cx="3631907" cy="397903"/>
            <a:chOff x="5283493" y="6299780"/>
            <a:chExt cx="3631907" cy="397903"/>
          </a:xfrm>
        </p:grpSpPr>
        <p:sp>
          <p:nvSpPr>
            <p:cNvPr id="53" name="Rectangle 52"/>
            <p:cNvSpPr/>
            <p:nvPr/>
          </p:nvSpPr>
          <p:spPr>
            <a:xfrm>
              <a:off x="5283493" y="6381140"/>
              <a:ext cx="457200" cy="182880"/>
            </a:xfrm>
            <a:prstGeom prst="rect">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25000"/>
                  </a:schemeClr>
                </a:solidFill>
              </a:endParaRPr>
            </a:p>
          </p:txBody>
        </p:sp>
        <p:sp>
          <p:nvSpPr>
            <p:cNvPr id="54" name="Rectangle 53"/>
            <p:cNvSpPr/>
            <p:nvPr/>
          </p:nvSpPr>
          <p:spPr>
            <a:xfrm>
              <a:off x="5835029" y="6299780"/>
              <a:ext cx="3080371" cy="3979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2">
                      <a:lumMod val="25000"/>
                    </a:schemeClr>
                  </a:solidFill>
                </a:rPr>
                <a:t>Snow Cover Distribution (%)</a:t>
              </a:r>
            </a:p>
          </p:txBody>
        </p:sp>
      </p:grpSp>
    </p:spTree>
    <p:extLst>
      <p:ext uri="{BB962C8B-B14F-4D97-AF65-F5344CB8AC3E}">
        <p14:creationId xmlns:p14="http://schemas.microsoft.com/office/powerpoint/2010/main" val="32930880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txBox="1">
            <a:spLocks/>
          </p:cNvSpPr>
          <p:nvPr/>
        </p:nvSpPr>
        <p:spPr>
          <a:xfrm>
            <a:off x="-95536" y="514350"/>
            <a:ext cx="10648866"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spc="300" dirty="0">
                <a:solidFill>
                  <a:schemeClr val="bg1"/>
                </a:solidFill>
                <a:latin typeface="Century Gothic" panose="020B0502020202020204" pitchFamily="34" charset="0"/>
              </a:rPr>
              <a:t>Analysis</a:t>
            </a:r>
          </a:p>
          <a:p>
            <a:pPr marL="0" indent="0" algn="ctr">
              <a:buFont typeface="Arial" panose="020B0604020202020204" pitchFamily="34" charset="0"/>
              <a:buNone/>
            </a:pPr>
            <a:endParaRPr lang="en-US" sz="4000" spc="300" dirty="0">
              <a:solidFill>
                <a:schemeClr val="bg1"/>
              </a:solidFill>
              <a:latin typeface="Century Gothic" panose="020B0502020202020204" pitchFamily="34" charset="0"/>
            </a:endParaRPr>
          </a:p>
        </p:txBody>
      </p:sp>
      <p:sp>
        <p:nvSpPr>
          <p:cNvPr id="5" name="Text Placeholder 7"/>
          <p:cNvSpPr>
            <a:spLocks noGrp="1"/>
          </p:cNvSpPr>
          <p:nvPr>
            <p:ph type="body" sz="quarter" idx="13"/>
          </p:nvPr>
        </p:nvSpPr>
        <p:spPr>
          <a:xfrm>
            <a:off x="0" y="6556060"/>
            <a:ext cx="4315206" cy="363220"/>
          </a:xfrm>
        </p:spPr>
        <p:txBody>
          <a:bodyPr>
            <a:noAutofit/>
          </a:bodyPr>
          <a:lstStyle/>
          <a:p>
            <a:r>
              <a:rPr lang="en-US" sz="1100" dirty="0">
                <a:solidFill>
                  <a:schemeClr val="bg2">
                    <a:lumMod val="25000"/>
                  </a:schemeClr>
                </a:solidFill>
              </a:rPr>
              <a:t>Image Credit: Southeastern AZ Water Resources Team</a:t>
            </a:r>
          </a:p>
        </p:txBody>
      </p:sp>
      <p:sp>
        <p:nvSpPr>
          <p:cNvPr id="11" name="TextBox 10"/>
          <p:cNvSpPr txBox="1"/>
          <p:nvPr/>
        </p:nvSpPr>
        <p:spPr>
          <a:xfrm>
            <a:off x="292608" y="1353312"/>
            <a:ext cx="11899392" cy="984885"/>
          </a:xfrm>
          <a:prstGeom prst="rect">
            <a:avLst/>
          </a:prstGeom>
          <a:noFill/>
        </p:spPr>
        <p:txBody>
          <a:bodyPr wrap="square" rtlCol="0">
            <a:spAutoFit/>
          </a:bodyPr>
          <a:lstStyle/>
          <a:p>
            <a:r>
              <a:rPr lang="en-US" sz="2000" dirty="0">
                <a:solidFill>
                  <a:schemeClr val="bg2">
                    <a:lumMod val="50000"/>
                  </a:schemeClr>
                </a:solidFill>
              </a:rPr>
              <a:t>Comparison of snow covers distribution (%) and stream discharge (Ft</a:t>
            </a:r>
            <a:r>
              <a:rPr lang="en-US" sz="2000" baseline="30000" dirty="0">
                <a:solidFill>
                  <a:schemeClr val="bg2">
                    <a:lumMod val="50000"/>
                  </a:schemeClr>
                </a:solidFill>
              </a:rPr>
              <a:t>3</a:t>
            </a:r>
            <a:r>
              <a:rPr lang="en-US" sz="2000" dirty="0">
                <a:solidFill>
                  <a:schemeClr val="bg2">
                    <a:lumMod val="50000"/>
                  </a:schemeClr>
                </a:solidFill>
              </a:rPr>
              <a:t> / Sec)  in Sabino Creek watershed for October 2015 to March 2016 snow season.  </a:t>
            </a:r>
          </a:p>
          <a:p>
            <a:endParaRPr lang="en-US" dirty="0"/>
          </a:p>
        </p:txBody>
      </p:sp>
      <p:graphicFrame>
        <p:nvGraphicFramePr>
          <p:cNvPr id="10" name="Chart 9"/>
          <p:cNvGraphicFramePr/>
          <p:nvPr>
            <p:extLst>
              <p:ext uri="{D42A27DB-BD31-4B8C-83A1-F6EECF244321}">
                <p14:modId xmlns:p14="http://schemas.microsoft.com/office/powerpoint/2010/main" val="2853214467"/>
              </p:ext>
            </p:extLst>
          </p:nvPr>
        </p:nvGraphicFramePr>
        <p:xfrm>
          <a:off x="142504" y="2170418"/>
          <a:ext cx="5785612" cy="420663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Chart 14"/>
          <p:cNvGraphicFramePr/>
          <p:nvPr>
            <p:extLst>
              <p:ext uri="{D42A27DB-BD31-4B8C-83A1-F6EECF244321}">
                <p14:modId xmlns:p14="http://schemas.microsoft.com/office/powerpoint/2010/main" val="671566521"/>
              </p:ext>
            </p:extLst>
          </p:nvPr>
        </p:nvGraphicFramePr>
        <p:xfrm>
          <a:off x="6008914" y="2078180"/>
          <a:ext cx="6183086" cy="438199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2930880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spc="300" dirty="0">
                <a:solidFill>
                  <a:schemeClr val="bg1"/>
                </a:solidFill>
                <a:latin typeface="Century Gothic" panose="020B0502020202020204" pitchFamily="34" charset="0"/>
              </a:rPr>
              <a:t>Analysis</a:t>
            </a:r>
          </a:p>
        </p:txBody>
      </p:sp>
      <p:sp>
        <p:nvSpPr>
          <p:cNvPr id="5" name="Text Placeholder 7"/>
          <p:cNvSpPr>
            <a:spLocks noGrp="1"/>
          </p:cNvSpPr>
          <p:nvPr>
            <p:ph type="body" sz="quarter" idx="13"/>
          </p:nvPr>
        </p:nvSpPr>
        <p:spPr>
          <a:xfrm>
            <a:off x="4769" y="6504305"/>
            <a:ext cx="4315206" cy="363220"/>
          </a:xfrm>
        </p:spPr>
        <p:txBody>
          <a:bodyPr>
            <a:noAutofit/>
          </a:bodyPr>
          <a:lstStyle/>
          <a:p>
            <a:r>
              <a:rPr lang="en-US" sz="1100" dirty="0">
                <a:solidFill>
                  <a:schemeClr val="bg2">
                    <a:lumMod val="25000"/>
                  </a:schemeClr>
                </a:solidFill>
              </a:rPr>
              <a:t>Image Credit: Southeastern AZ Water Resources Team</a:t>
            </a:r>
          </a:p>
        </p:txBody>
      </p:sp>
      <p:graphicFrame>
        <p:nvGraphicFramePr>
          <p:cNvPr id="6" name="Chart 5"/>
          <p:cNvGraphicFramePr/>
          <p:nvPr>
            <p:extLst>
              <p:ext uri="{D42A27DB-BD31-4B8C-83A1-F6EECF244321}">
                <p14:modId xmlns:p14="http://schemas.microsoft.com/office/powerpoint/2010/main" val="1559482418"/>
              </p:ext>
            </p:extLst>
          </p:nvPr>
        </p:nvGraphicFramePr>
        <p:xfrm>
          <a:off x="0" y="1401288"/>
          <a:ext cx="12191999" cy="5165767"/>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7"/>
          <p:cNvSpPr/>
          <p:nvPr/>
        </p:nvSpPr>
        <p:spPr>
          <a:xfrm>
            <a:off x="1753644" y="1656134"/>
            <a:ext cx="9081369" cy="707886"/>
          </a:xfrm>
          <a:prstGeom prst="rect">
            <a:avLst/>
          </a:prstGeom>
        </p:spPr>
        <p:txBody>
          <a:bodyPr wrap="square">
            <a:spAutoFit/>
          </a:bodyPr>
          <a:lstStyle/>
          <a:p>
            <a:pPr algn="ctr"/>
            <a:r>
              <a:rPr lang="en-US" sz="2000" b="1" dirty="0">
                <a:solidFill>
                  <a:schemeClr val="bg2">
                    <a:lumMod val="25000"/>
                  </a:schemeClr>
                </a:solidFill>
              </a:rPr>
              <a:t>Daily Min/Max stream discharge at the Sabino Creek Watershed from </a:t>
            </a:r>
          </a:p>
          <a:p>
            <a:pPr algn="ctr"/>
            <a:r>
              <a:rPr lang="en-US" sz="2000" b="1" dirty="0">
                <a:solidFill>
                  <a:schemeClr val="bg2">
                    <a:lumMod val="25000"/>
                  </a:schemeClr>
                </a:solidFill>
              </a:rPr>
              <a:t>October 2015 – April 2016 snow season</a:t>
            </a:r>
          </a:p>
        </p:txBody>
      </p:sp>
      <p:sp>
        <p:nvSpPr>
          <p:cNvPr id="9" name="Rectangle 8"/>
          <p:cNvSpPr/>
          <p:nvPr/>
        </p:nvSpPr>
        <p:spPr>
          <a:xfrm>
            <a:off x="4046557" y="6063573"/>
            <a:ext cx="4133589" cy="4258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2">
                    <a:lumMod val="25000"/>
                  </a:schemeClr>
                </a:solidFill>
              </a:rPr>
              <a:t>Months</a:t>
            </a:r>
          </a:p>
        </p:txBody>
      </p:sp>
    </p:spTree>
    <p:extLst>
      <p:ext uri="{BB962C8B-B14F-4D97-AF65-F5344CB8AC3E}">
        <p14:creationId xmlns:p14="http://schemas.microsoft.com/office/powerpoint/2010/main" val="32930880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
          <p:cNvSpPr>
            <a:spLocks noGrp="1"/>
          </p:cNvSpPr>
          <p:nvPr>
            <p:ph type="body" sz="quarter" idx="4294967295"/>
          </p:nvPr>
        </p:nvSpPr>
        <p:spPr>
          <a:xfrm>
            <a:off x="23186" y="1776976"/>
            <a:ext cx="4436080" cy="4265041"/>
          </a:xfrm>
          <a:prstGeom prst="rect">
            <a:avLst/>
          </a:prstGeom>
        </p:spPr>
        <p:txBody>
          <a:bodyPr>
            <a:noAutofit/>
          </a:bodyPr>
          <a:lstStyle/>
          <a:p>
            <a:pPr marL="342900" indent="-342900">
              <a:spcBef>
                <a:spcPts val="200"/>
              </a:spcBef>
              <a:buClr>
                <a:srgbClr val="73A9DB"/>
              </a:buClr>
              <a:buFont typeface="Webdings" pitchFamily="18" charset="2"/>
              <a:buChar char=""/>
            </a:pPr>
            <a:r>
              <a:rPr lang="en-US" sz="2400" b="1" dirty="0">
                <a:solidFill>
                  <a:schemeClr val="bg2">
                    <a:lumMod val="50000"/>
                  </a:schemeClr>
                </a:solidFill>
              </a:rPr>
              <a:t>Overall: </a:t>
            </a:r>
            <a:r>
              <a:rPr lang="en-US" sz="2400" dirty="0">
                <a:solidFill>
                  <a:schemeClr val="bg2">
                    <a:lumMod val="50000"/>
                  </a:schemeClr>
                </a:solidFill>
              </a:rPr>
              <a:t>Sky Islands (</a:t>
            </a:r>
            <a:r>
              <a:rPr lang="en-US" sz="2400" dirty="0" err="1">
                <a:solidFill>
                  <a:schemeClr val="bg2">
                    <a:lumMod val="50000"/>
                  </a:schemeClr>
                </a:solidFill>
              </a:rPr>
              <a:t>Madrean</a:t>
            </a:r>
            <a:r>
              <a:rPr lang="en-US" sz="2400" dirty="0">
                <a:solidFill>
                  <a:schemeClr val="bg2">
                    <a:lumMod val="50000"/>
                  </a:schemeClr>
                </a:solidFill>
              </a:rPr>
              <a:t> Archipelago)of Southeastern Arizona</a:t>
            </a:r>
          </a:p>
          <a:p>
            <a:pPr marL="342900" indent="-342900">
              <a:spcBef>
                <a:spcPts val="200"/>
              </a:spcBef>
              <a:buClr>
                <a:srgbClr val="73A9DB"/>
              </a:buClr>
              <a:buNone/>
            </a:pPr>
            <a:endParaRPr lang="en-US" sz="2400" dirty="0">
              <a:solidFill>
                <a:schemeClr val="bg2">
                  <a:lumMod val="50000"/>
                </a:schemeClr>
              </a:solidFill>
            </a:endParaRPr>
          </a:p>
          <a:p>
            <a:pPr marL="342900" indent="-342900">
              <a:spcBef>
                <a:spcPts val="200"/>
              </a:spcBef>
              <a:buClr>
                <a:srgbClr val="73A9DB"/>
              </a:buClr>
              <a:buFont typeface="Webdings" panose="05030102010509060703" pitchFamily="18" charset="2"/>
              <a:buChar char="4"/>
            </a:pPr>
            <a:r>
              <a:rPr lang="en-US" sz="2400" b="1" dirty="0">
                <a:solidFill>
                  <a:schemeClr val="bg2">
                    <a:lumMod val="50000"/>
                  </a:schemeClr>
                </a:solidFill>
              </a:rPr>
              <a:t>Focus: </a:t>
            </a:r>
            <a:r>
              <a:rPr lang="en-US" sz="2400" dirty="0">
                <a:solidFill>
                  <a:schemeClr val="bg2">
                    <a:lumMod val="50000"/>
                  </a:schemeClr>
                </a:solidFill>
              </a:rPr>
              <a:t>Saguaro National Park East (East of Tucson, Arizona) and Santa Catalina Mountains</a:t>
            </a:r>
          </a:p>
          <a:p>
            <a:pPr marL="342900" indent="-342900">
              <a:spcBef>
                <a:spcPts val="200"/>
              </a:spcBef>
              <a:buClr>
                <a:srgbClr val="73A9DB"/>
              </a:buClr>
              <a:buFont typeface="Webdings" panose="05030102010509060703" pitchFamily="18" charset="2"/>
              <a:buChar char="4"/>
            </a:pPr>
            <a:endParaRPr lang="en-US" sz="2400" dirty="0">
              <a:solidFill>
                <a:schemeClr val="bg2">
                  <a:lumMod val="50000"/>
                </a:schemeClr>
              </a:solidFill>
            </a:endParaRPr>
          </a:p>
          <a:p>
            <a:pPr marL="342900" indent="-342900">
              <a:spcBef>
                <a:spcPts val="200"/>
              </a:spcBef>
              <a:buClr>
                <a:srgbClr val="73A9DB"/>
              </a:buClr>
              <a:buFont typeface="Webdings" panose="05030102010509060703" pitchFamily="18" charset="2"/>
              <a:buChar char="4"/>
            </a:pPr>
            <a:r>
              <a:rPr lang="en-US" sz="2400" b="1" dirty="0">
                <a:solidFill>
                  <a:schemeClr val="bg2">
                    <a:lumMod val="50000"/>
                  </a:schemeClr>
                </a:solidFill>
              </a:rPr>
              <a:t>Study Period: </a:t>
            </a:r>
            <a:r>
              <a:rPr lang="en-US" sz="2400" dirty="0">
                <a:solidFill>
                  <a:schemeClr val="bg2">
                    <a:lumMod val="50000"/>
                  </a:schemeClr>
                </a:solidFill>
              </a:rPr>
              <a:t>1984 - 2017</a:t>
            </a:r>
          </a:p>
          <a:p>
            <a:pPr marL="342900" indent="-342900">
              <a:spcBef>
                <a:spcPts val="200"/>
              </a:spcBef>
              <a:buClr>
                <a:srgbClr val="73A9DB"/>
              </a:buClr>
              <a:buNone/>
            </a:pPr>
            <a:endParaRPr lang="en-US" sz="2400" dirty="0">
              <a:solidFill>
                <a:schemeClr val="bg2">
                  <a:lumMod val="50000"/>
                </a:schemeClr>
              </a:solidFill>
            </a:endParaRPr>
          </a:p>
          <a:p>
            <a:pPr marL="342900" indent="-342900">
              <a:lnSpc>
                <a:spcPct val="100000"/>
              </a:lnSpc>
              <a:spcBef>
                <a:spcPts val="200"/>
              </a:spcBef>
              <a:buClr>
                <a:srgbClr val="73A9DB"/>
              </a:buClr>
              <a:buFont typeface="Webdings" pitchFamily="18" charset="2"/>
              <a:buChar char="4"/>
            </a:pPr>
            <a:endParaRPr lang="en-US" sz="2400" dirty="0">
              <a:solidFill>
                <a:schemeClr val="bg2">
                  <a:lumMod val="50000"/>
                </a:schemeClr>
              </a:solidFill>
            </a:endParaRPr>
          </a:p>
          <a:p>
            <a:pPr marL="342900" indent="-342900">
              <a:lnSpc>
                <a:spcPct val="100000"/>
              </a:lnSpc>
              <a:spcBef>
                <a:spcPts val="200"/>
              </a:spcBef>
              <a:buClr>
                <a:srgbClr val="73A9DB"/>
              </a:buClr>
              <a:buNone/>
            </a:pPr>
            <a:endParaRPr lang="en-US" sz="2400" dirty="0">
              <a:solidFill>
                <a:schemeClr val="bg2">
                  <a:lumMod val="50000"/>
                </a:schemeClr>
              </a:solidFill>
            </a:endParaRPr>
          </a:p>
          <a:p>
            <a:pPr marL="342900" indent="-342900">
              <a:spcBef>
                <a:spcPts val="200"/>
              </a:spcBef>
              <a:buClr>
                <a:srgbClr val="73A9DB"/>
              </a:buClr>
              <a:buNone/>
            </a:pPr>
            <a:r>
              <a:rPr lang="en-US" sz="2400" b="1" dirty="0">
                <a:solidFill>
                  <a:schemeClr val="bg2">
                    <a:lumMod val="50000"/>
                  </a:schemeClr>
                </a:solidFill>
              </a:rPr>
              <a:t>            </a:t>
            </a:r>
            <a:endParaRPr lang="en-US" sz="2000" dirty="0">
              <a:solidFill>
                <a:schemeClr val="bg2">
                  <a:lumMod val="50000"/>
                </a:schemeClr>
              </a:solidFill>
            </a:endParaRPr>
          </a:p>
          <a:p>
            <a:pPr marL="342900" indent="-342900">
              <a:spcBef>
                <a:spcPts val="200"/>
              </a:spcBef>
              <a:buClr>
                <a:srgbClr val="73A9DB"/>
              </a:buClr>
              <a:buFont typeface="Century Gothic" pitchFamily="34" charset="0"/>
              <a:buChar char="►"/>
            </a:pPr>
            <a:endParaRPr lang="en-US" sz="2000" dirty="0">
              <a:solidFill>
                <a:schemeClr val="bg2">
                  <a:lumMod val="50000"/>
                </a:schemeClr>
              </a:solidFill>
            </a:endParaRPr>
          </a:p>
        </p:txBody>
      </p:sp>
      <p:sp>
        <p:nvSpPr>
          <p:cNvPr id="7"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schemeClr val="bg1"/>
                </a:solidFill>
                <a:latin typeface="Century Gothic" panose="020B0502020202020204" pitchFamily="34" charset="0"/>
              </a:rPr>
              <a:t>Area of Interest</a:t>
            </a:r>
          </a:p>
        </p:txBody>
      </p:sp>
      <p:pic>
        <p:nvPicPr>
          <p:cNvPr id="3074" name="Picture 2" descr="\\NASA2\SoutheasternAZWaterII\Spring_2017\DELIVERABLES\Media\Pictures_from_JoeSpruce\CCF03102017_0001_enh.jpg"/>
          <p:cNvPicPr>
            <a:picLocks noChangeAspect="1" noChangeArrowheads="1"/>
          </p:cNvPicPr>
          <p:nvPr/>
        </p:nvPicPr>
        <p:blipFill>
          <a:blip r:embed="rId3" cstate="print"/>
          <a:srcRect/>
          <a:stretch>
            <a:fillRect/>
          </a:stretch>
        </p:blipFill>
        <p:spPr bwMode="auto">
          <a:xfrm>
            <a:off x="5248404" y="1230421"/>
            <a:ext cx="6943596" cy="5471004"/>
          </a:xfrm>
          <a:prstGeom prst="rect">
            <a:avLst/>
          </a:prstGeom>
          <a:noFill/>
        </p:spPr>
      </p:pic>
      <p:sp>
        <p:nvSpPr>
          <p:cNvPr id="12" name="Text Placeholder 11"/>
          <p:cNvSpPr>
            <a:spLocks noGrp="1"/>
          </p:cNvSpPr>
          <p:nvPr>
            <p:ph type="body" sz="quarter" idx="13"/>
          </p:nvPr>
        </p:nvSpPr>
        <p:spPr>
          <a:xfrm>
            <a:off x="7822018" y="6536180"/>
            <a:ext cx="4369982" cy="274320"/>
          </a:xfrm>
        </p:spPr>
        <p:txBody>
          <a:bodyPr>
            <a:noAutofit/>
          </a:bodyPr>
          <a:lstStyle/>
          <a:p>
            <a:r>
              <a:rPr lang="en-US" sz="1000" dirty="0"/>
              <a:t>Image Credit : Joseph Spruce</a:t>
            </a:r>
          </a:p>
        </p:txBody>
      </p:sp>
    </p:spTree>
    <p:extLst>
      <p:ext uri="{BB962C8B-B14F-4D97-AF65-F5344CB8AC3E}">
        <p14:creationId xmlns:p14="http://schemas.microsoft.com/office/powerpoint/2010/main" val="32930880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spc="300" dirty="0">
                <a:solidFill>
                  <a:schemeClr val="bg1"/>
                </a:solidFill>
                <a:latin typeface="Century Gothic" panose="020B0502020202020204" pitchFamily="34" charset="0"/>
              </a:rPr>
              <a:t>Conclusions</a:t>
            </a:r>
          </a:p>
        </p:txBody>
      </p:sp>
      <p:sp>
        <p:nvSpPr>
          <p:cNvPr id="11" name="Text Placeholder 10"/>
          <p:cNvSpPr>
            <a:spLocks noGrp="1"/>
          </p:cNvSpPr>
          <p:nvPr>
            <p:ph type="body" sz="quarter" idx="11"/>
          </p:nvPr>
        </p:nvSpPr>
        <p:spPr>
          <a:xfrm>
            <a:off x="309818" y="1342942"/>
            <a:ext cx="11686564" cy="5085153"/>
          </a:xfrm>
        </p:spPr>
        <p:txBody>
          <a:bodyPr>
            <a:normAutofit/>
          </a:bodyPr>
          <a:lstStyle/>
          <a:p>
            <a:pPr marL="342900" indent="-342900">
              <a:spcBef>
                <a:spcPts val="3000"/>
              </a:spcBef>
              <a:buClr>
                <a:srgbClr val="73A9DB"/>
              </a:buClr>
              <a:buFont typeface="Webdings" pitchFamily="18" charset="2"/>
              <a:buChar char=""/>
              <a:defRPr/>
            </a:pPr>
            <a:r>
              <a:rPr lang="en-US" sz="2400" dirty="0">
                <a:solidFill>
                  <a:schemeClr val="bg2">
                    <a:lumMod val="50000"/>
                  </a:schemeClr>
                </a:solidFill>
                <a:latin typeface="Garamond" pitchFamily="18" charset="0"/>
              </a:rPr>
              <a:t>Snow cover distribution (%) were compared with stream discharge data in Sabino Creek watershed for 2015-2016 snow season in order to assess the effect of snow on water resources. </a:t>
            </a:r>
          </a:p>
          <a:p>
            <a:pPr marL="342900" indent="-342900">
              <a:spcBef>
                <a:spcPts val="3000"/>
              </a:spcBef>
              <a:buClr>
                <a:srgbClr val="73A9DB"/>
              </a:buClr>
              <a:buFont typeface="Webdings" pitchFamily="18" charset="2"/>
              <a:buChar char=""/>
              <a:defRPr/>
            </a:pPr>
            <a:r>
              <a:rPr lang="en-US" sz="2400" dirty="0">
                <a:solidFill>
                  <a:schemeClr val="bg2">
                    <a:lumMod val="50000"/>
                  </a:schemeClr>
                </a:solidFill>
                <a:latin typeface="Garamond" pitchFamily="18" charset="0"/>
              </a:rPr>
              <a:t>Percent snow cover distribution shows fluctuations throughout the season with peak accumulation(50%)occurring in January 11, 2016 and the greatest average monthly stream flow was occurred in January 2016 when 21.23 Ft</a:t>
            </a:r>
            <a:r>
              <a:rPr lang="en-US" sz="2400" baseline="30000" dirty="0">
                <a:solidFill>
                  <a:schemeClr val="bg2">
                    <a:lumMod val="50000"/>
                  </a:schemeClr>
                </a:solidFill>
                <a:latin typeface="Garamond" pitchFamily="18" charset="0"/>
              </a:rPr>
              <a:t>3</a:t>
            </a:r>
            <a:r>
              <a:rPr lang="en-US" sz="2400" dirty="0">
                <a:solidFill>
                  <a:schemeClr val="bg2">
                    <a:lumMod val="50000"/>
                  </a:schemeClr>
                </a:solidFill>
                <a:latin typeface="Garamond" pitchFamily="18" charset="0"/>
              </a:rPr>
              <a:t>/sec were recorded.</a:t>
            </a:r>
          </a:p>
          <a:p>
            <a:pPr marL="342900" indent="-342900">
              <a:spcBef>
                <a:spcPts val="3000"/>
              </a:spcBef>
              <a:buClr>
                <a:srgbClr val="73A9DB"/>
              </a:buClr>
              <a:buFont typeface="Webdings" pitchFamily="18" charset="2"/>
              <a:buChar char=""/>
              <a:defRPr/>
            </a:pPr>
            <a:r>
              <a:rPr lang="en-US" sz="2400" dirty="0">
                <a:solidFill>
                  <a:schemeClr val="bg2">
                    <a:lumMod val="50000"/>
                  </a:schemeClr>
                </a:solidFill>
                <a:latin typeface="Garamond" pitchFamily="18" charset="0"/>
              </a:rPr>
              <a:t>Monthly average stream discharge increased from December to January, indicating possible influence of snow melt on stream flow. </a:t>
            </a:r>
          </a:p>
          <a:p>
            <a:pPr marL="342900" indent="-342900">
              <a:spcBef>
                <a:spcPts val="3000"/>
              </a:spcBef>
              <a:buClr>
                <a:srgbClr val="73A9DB"/>
              </a:buClr>
              <a:buFont typeface="Webdings" pitchFamily="18" charset="2"/>
              <a:buChar char=""/>
              <a:defRPr/>
            </a:pPr>
            <a:r>
              <a:rPr lang="en-US" sz="2400" dirty="0">
                <a:solidFill>
                  <a:schemeClr val="bg2">
                    <a:lumMod val="50000"/>
                  </a:schemeClr>
                </a:solidFill>
                <a:latin typeface="Garamond" pitchFamily="18" charset="0"/>
              </a:rPr>
              <a:t>Landsat snow cover distribution maps provided useful information on snowpack </a:t>
            </a:r>
            <a:r>
              <a:rPr lang="en-US" sz="2400" dirty="0" err="1">
                <a:solidFill>
                  <a:schemeClr val="bg2">
                    <a:lumMod val="50000"/>
                  </a:schemeClr>
                </a:solidFill>
                <a:latin typeface="Garamond" pitchFamily="18" charset="0"/>
              </a:rPr>
              <a:t>phenology</a:t>
            </a:r>
            <a:r>
              <a:rPr lang="en-US" sz="2400" dirty="0">
                <a:solidFill>
                  <a:schemeClr val="bg2">
                    <a:lumMod val="50000"/>
                  </a:schemeClr>
                </a:solidFill>
                <a:latin typeface="Garamond" pitchFamily="18" charset="0"/>
              </a:rPr>
              <a:t>; however, some issues with satellite data (e.g., clouds and shadow) were encountered. </a:t>
            </a:r>
          </a:p>
          <a:p>
            <a:pPr marL="342900" indent="-342900">
              <a:spcBef>
                <a:spcPts val="3000"/>
              </a:spcBef>
              <a:buClr>
                <a:srgbClr val="73A9DB"/>
              </a:buClr>
              <a:buFont typeface="Webdings" pitchFamily="18" charset="2"/>
              <a:buChar char=""/>
              <a:defRPr/>
            </a:pPr>
            <a:endParaRPr lang="en-US" dirty="0">
              <a:solidFill>
                <a:schemeClr val="tx1">
                  <a:lumMod val="75000"/>
                </a:schemeClr>
              </a:solidFill>
            </a:endParaRPr>
          </a:p>
          <a:p>
            <a:pPr marL="342900" indent="-342900">
              <a:spcBef>
                <a:spcPts val="3000"/>
              </a:spcBef>
              <a:buClr>
                <a:srgbClr val="73A9DB"/>
              </a:buClr>
              <a:buFont typeface="Webdings" pitchFamily="18" charset="2"/>
              <a:buChar char=""/>
              <a:defRPr/>
            </a:pPr>
            <a:endParaRPr lang="en-US" dirty="0">
              <a:solidFill>
                <a:schemeClr val="tx1">
                  <a:lumMod val="75000"/>
                </a:schemeClr>
              </a:solidFill>
            </a:endParaRPr>
          </a:p>
          <a:p>
            <a:pPr marL="342900" indent="-342900">
              <a:spcBef>
                <a:spcPts val="3000"/>
              </a:spcBef>
              <a:buClr>
                <a:srgbClr val="73A9DB"/>
              </a:buClr>
              <a:buFont typeface="Webdings" pitchFamily="18" charset="2"/>
              <a:buChar char=""/>
              <a:defRPr/>
            </a:pPr>
            <a:endParaRPr lang="en-US" dirty="0">
              <a:solidFill>
                <a:schemeClr val="tx1">
                  <a:lumMod val="75000"/>
                </a:schemeClr>
              </a:solidFill>
            </a:endParaRPr>
          </a:p>
          <a:p>
            <a:pPr marL="342900" indent="-342900">
              <a:spcBef>
                <a:spcPts val="3000"/>
              </a:spcBef>
              <a:buClr>
                <a:srgbClr val="73A9DB"/>
              </a:buClr>
              <a:buFont typeface="Webdings" pitchFamily="18" charset="2"/>
              <a:buChar char=""/>
              <a:defRPr/>
            </a:pPr>
            <a:endParaRPr lang="en-US" dirty="0">
              <a:solidFill>
                <a:schemeClr val="tx1">
                  <a:lumMod val="75000"/>
                </a:schemeClr>
              </a:solidFill>
            </a:endParaRPr>
          </a:p>
          <a:p>
            <a:pPr>
              <a:buClr>
                <a:schemeClr val="accent1"/>
              </a:buClr>
              <a:buFont typeface="Webdings" pitchFamily="18" charset="2"/>
              <a:buChar char=""/>
            </a:pPr>
            <a:endParaRPr lang="en-US" dirty="0"/>
          </a:p>
        </p:txBody>
      </p:sp>
      <p:sp>
        <p:nvSpPr>
          <p:cNvPr id="6" name="TextBox 5"/>
          <p:cNvSpPr txBox="1"/>
          <p:nvPr/>
        </p:nvSpPr>
        <p:spPr>
          <a:xfrm>
            <a:off x="7639050" y="1609725"/>
            <a:ext cx="3657600" cy="369332"/>
          </a:xfrm>
          <a:prstGeom prst="rect">
            <a:avLst/>
          </a:prstGeom>
          <a:noFill/>
        </p:spPr>
        <p:txBody>
          <a:bodyPr wrap="square" rtlCol="0">
            <a:spAutoFit/>
          </a:bodyPr>
          <a:lstStyle/>
          <a:p>
            <a:endParaRPr lang="en-US" dirty="0"/>
          </a:p>
        </p:txBody>
      </p:sp>
      <p:sp>
        <p:nvSpPr>
          <p:cNvPr id="8" name="Text Placeholder 4"/>
          <p:cNvSpPr>
            <a:spLocks noGrp="1"/>
          </p:cNvSpPr>
          <p:nvPr>
            <p:ph type="body" sz="quarter" idx="13"/>
          </p:nvPr>
        </p:nvSpPr>
        <p:spPr>
          <a:xfrm>
            <a:off x="313898" y="6390307"/>
            <a:ext cx="3445002" cy="274320"/>
          </a:xfrm>
        </p:spPr>
        <p:txBody>
          <a:bodyPr>
            <a:normAutofit/>
          </a:bodyPr>
          <a:lstStyle/>
          <a:p>
            <a:r>
              <a:rPr lang="en-US" dirty="0">
                <a:solidFill>
                  <a:schemeClr val="bg2">
                    <a:lumMod val="25000"/>
                  </a:schemeClr>
                </a:solidFill>
              </a:rPr>
              <a:t>Image Credit: National Park Service</a:t>
            </a:r>
          </a:p>
        </p:txBody>
      </p:sp>
    </p:spTree>
    <p:extLst>
      <p:ext uri="{BB962C8B-B14F-4D97-AF65-F5344CB8AC3E}">
        <p14:creationId xmlns:p14="http://schemas.microsoft.com/office/powerpoint/2010/main" val="32930880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
          <p:cNvSpPr>
            <a:spLocks noGrp="1"/>
          </p:cNvSpPr>
          <p:nvPr>
            <p:ph type="body" sz="quarter" idx="4294967295"/>
          </p:nvPr>
        </p:nvSpPr>
        <p:spPr>
          <a:xfrm>
            <a:off x="507891" y="1591209"/>
            <a:ext cx="4756150" cy="4590515"/>
          </a:xfrm>
          <a:prstGeom prst="rect">
            <a:avLst/>
          </a:prstGeom>
        </p:spPr>
        <p:txBody>
          <a:bodyPr>
            <a:noAutofit/>
          </a:bodyPr>
          <a:lstStyle/>
          <a:p>
            <a:pPr marL="342900" indent="-342900">
              <a:spcBef>
                <a:spcPts val="200"/>
              </a:spcBef>
              <a:buClr>
                <a:srgbClr val="73A9DB"/>
              </a:buClr>
              <a:buFont typeface="Webdings" panose="05030102010509060703" pitchFamily="18" charset="2"/>
              <a:buChar char="4"/>
            </a:pPr>
            <a:endParaRPr lang="en-US" sz="2000" dirty="0">
              <a:solidFill>
                <a:schemeClr val="bg2">
                  <a:lumMod val="50000"/>
                </a:schemeClr>
              </a:solidFill>
            </a:endParaRPr>
          </a:p>
          <a:p>
            <a:pPr marL="342900" indent="-342900">
              <a:spcBef>
                <a:spcPts val="200"/>
              </a:spcBef>
              <a:buClr>
                <a:srgbClr val="73A9DB"/>
              </a:buClr>
              <a:buFont typeface="Webdings" panose="05030102010509060703" pitchFamily="18" charset="2"/>
              <a:buChar char="4"/>
            </a:pPr>
            <a:endParaRPr lang="en-US" sz="2000" dirty="0">
              <a:solidFill>
                <a:schemeClr val="bg2">
                  <a:lumMod val="50000"/>
                </a:schemeClr>
              </a:solidFill>
            </a:endParaRPr>
          </a:p>
        </p:txBody>
      </p:sp>
      <p:sp>
        <p:nvSpPr>
          <p:cNvPr id="7"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spc="300" dirty="0">
                <a:solidFill>
                  <a:schemeClr val="bg1"/>
                </a:solidFill>
                <a:latin typeface="Century Gothic" panose="020B0502020202020204" pitchFamily="34" charset="0"/>
              </a:rPr>
              <a:t>Errors and  Uncertainties</a:t>
            </a:r>
          </a:p>
        </p:txBody>
      </p:sp>
      <p:sp>
        <p:nvSpPr>
          <p:cNvPr id="14" name="Text Placeholder 4"/>
          <p:cNvSpPr>
            <a:spLocks noGrp="1"/>
          </p:cNvSpPr>
          <p:nvPr>
            <p:ph type="body" sz="quarter" idx="13"/>
          </p:nvPr>
        </p:nvSpPr>
        <p:spPr>
          <a:xfrm>
            <a:off x="0" y="6558628"/>
            <a:ext cx="3445002" cy="274320"/>
          </a:xfrm>
        </p:spPr>
        <p:txBody>
          <a:bodyPr>
            <a:normAutofit/>
          </a:bodyPr>
          <a:lstStyle/>
          <a:p>
            <a:r>
              <a:rPr lang="en-US" dirty="0">
                <a:solidFill>
                  <a:schemeClr val="bg2">
                    <a:lumMod val="25000"/>
                  </a:schemeClr>
                </a:solidFill>
              </a:rPr>
              <a:t>Image Credit: National Park Service</a:t>
            </a:r>
          </a:p>
        </p:txBody>
      </p:sp>
      <p:sp>
        <p:nvSpPr>
          <p:cNvPr id="6" name="Rectangle 5"/>
          <p:cNvSpPr/>
          <p:nvPr/>
        </p:nvSpPr>
        <p:spPr>
          <a:xfrm>
            <a:off x="408187" y="1565661"/>
            <a:ext cx="6080295" cy="4247317"/>
          </a:xfrm>
          <a:prstGeom prst="rect">
            <a:avLst/>
          </a:prstGeom>
        </p:spPr>
        <p:txBody>
          <a:bodyPr wrap="square">
            <a:spAutoFit/>
          </a:bodyPr>
          <a:lstStyle/>
          <a:p>
            <a:pPr marL="342900" indent="-342900">
              <a:spcBef>
                <a:spcPts val="1800"/>
              </a:spcBef>
              <a:buClr>
                <a:srgbClr val="73A9DB"/>
              </a:buClr>
              <a:buFont typeface="Webdings" panose="05030102010509060703" pitchFamily="18" charset="2"/>
              <a:buChar char="4"/>
            </a:pPr>
            <a:r>
              <a:rPr lang="en-US" sz="2400" dirty="0">
                <a:solidFill>
                  <a:schemeClr val="bg2">
                    <a:lumMod val="50000"/>
                  </a:schemeClr>
                </a:solidFill>
                <a:latin typeface="Garamond" pitchFamily="18" charset="0"/>
              </a:rPr>
              <a:t>NDSI and S3 snow index had snow classification errors (commission and omission errors).</a:t>
            </a:r>
          </a:p>
          <a:p>
            <a:pPr marL="342900" indent="-342900">
              <a:spcBef>
                <a:spcPts val="1800"/>
              </a:spcBef>
              <a:buClr>
                <a:srgbClr val="73A9DB"/>
              </a:buClr>
              <a:buFont typeface="Webdings" panose="05030102010509060703" pitchFamily="18" charset="2"/>
              <a:buChar char="4"/>
            </a:pPr>
            <a:r>
              <a:rPr lang="en-US" sz="2400" dirty="0">
                <a:solidFill>
                  <a:schemeClr val="bg2">
                    <a:lumMod val="50000"/>
                  </a:schemeClr>
                </a:solidFill>
                <a:latin typeface="Garamond" pitchFamily="18" charset="0"/>
              </a:rPr>
              <a:t>Cloud shadow is very similar to topographic shadow where the underlying spectral characteristics of the surface are not truly represented </a:t>
            </a:r>
          </a:p>
          <a:p>
            <a:pPr marL="342900" indent="-342900">
              <a:spcBef>
                <a:spcPts val="1800"/>
              </a:spcBef>
              <a:buClr>
                <a:srgbClr val="73A9DB"/>
              </a:buClr>
              <a:buFont typeface="Webdings" panose="05030102010509060703" pitchFamily="18" charset="2"/>
              <a:buChar char="4"/>
            </a:pPr>
            <a:r>
              <a:rPr lang="en-US" sz="2400" dirty="0">
                <a:solidFill>
                  <a:schemeClr val="bg2">
                    <a:lumMod val="50000"/>
                  </a:schemeClr>
                </a:solidFill>
                <a:latin typeface="Garamond" pitchFamily="18" charset="0"/>
              </a:rPr>
              <a:t>Both NDSI and S3 snow index were unable to identify snow covered area mixed with vegetation. </a:t>
            </a:r>
          </a:p>
        </p:txBody>
      </p:sp>
      <p:pic>
        <p:nvPicPr>
          <p:cNvPr id="5123" name="Picture 3" descr="\\NASA2\SoutheasternAZWaterII\Fall_2016\SoutheasternAZWaterResources\Deliverables\VPS\04_Media\Pics_Videos-20161026T140026Z\Pics_Videos\from Colleen and Sonoran Desert Network\Rincons_Jan2004 (10).JPG"/>
          <p:cNvPicPr>
            <a:picLocks noChangeAspect="1" noChangeArrowheads="1"/>
          </p:cNvPicPr>
          <p:nvPr/>
        </p:nvPicPr>
        <p:blipFill>
          <a:blip r:embed="rId3" cstate="print"/>
          <a:srcRect/>
          <a:stretch>
            <a:fillRect/>
          </a:stretch>
        </p:blipFill>
        <p:spPr bwMode="auto">
          <a:xfrm>
            <a:off x="6588690" y="1232770"/>
            <a:ext cx="5586608" cy="5456129"/>
          </a:xfrm>
          <a:prstGeom prst="rect">
            <a:avLst/>
          </a:prstGeom>
          <a:noFill/>
        </p:spPr>
      </p:pic>
    </p:spTree>
    <p:extLst>
      <p:ext uri="{BB962C8B-B14F-4D97-AF65-F5344CB8AC3E}">
        <p14:creationId xmlns:p14="http://schemas.microsoft.com/office/powerpoint/2010/main" val="32930880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spc="300" dirty="0">
                <a:solidFill>
                  <a:schemeClr val="bg1"/>
                </a:solidFill>
                <a:latin typeface="Century Gothic" panose="020B0502020202020204" pitchFamily="34" charset="0"/>
              </a:rPr>
              <a:t>Future Work</a:t>
            </a:r>
          </a:p>
        </p:txBody>
      </p:sp>
      <p:sp>
        <p:nvSpPr>
          <p:cNvPr id="14" name="Text Placeholder 4"/>
          <p:cNvSpPr>
            <a:spLocks noGrp="1"/>
          </p:cNvSpPr>
          <p:nvPr>
            <p:ph type="body" sz="quarter" idx="13"/>
          </p:nvPr>
        </p:nvSpPr>
        <p:spPr>
          <a:xfrm>
            <a:off x="8746998" y="6553886"/>
            <a:ext cx="3445002" cy="274320"/>
          </a:xfrm>
        </p:spPr>
        <p:txBody>
          <a:bodyPr>
            <a:normAutofit/>
          </a:bodyPr>
          <a:lstStyle/>
          <a:p>
            <a:r>
              <a:rPr lang="en-US" dirty="0">
                <a:solidFill>
                  <a:schemeClr val="bg2">
                    <a:lumMod val="25000"/>
                  </a:schemeClr>
                </a:solidFill>
              </a:rPr>
              <a:t>Image Credit: Joseph Spruce</a:t>
            </a:r>
          </a:p>
        </p:txBody>
      </p:sp>
      <p:sp>
        <p:nvSpPr>
          <p:cNvPr id="5" name="Rectangle 4"/>
          <p:cNvSpPr/>
          <p:nvPr/>
        </p:nvSpPr>
        <p:spPr>
          <a:xfrm>
            <a:off x="291152" y="1481751"/>
            <a:ext cx="6096000" cy="5355312"/>
          </a:xfrm>
          <a:prstGeom prst="rect">
            <a:avLst/>
          </a:prstGeom>
        </p:spPr>
        <p:txBody>
          <a:bodyPr>
            <a:spAutoFit/>
          </a:bodyPr>
          <a:lstStyle/>
          <a:p>
            <a:pPr marL="342900" indent="-342900">
              <a:spcBef>
                <a:spcPts val="1800"/>
              </a:spcBef>
              <a:buClr>
                <a:srgbClr val="73A9DB"/>
              </a:buClr>
              <a:buFont typeface="Webdings" panose="05030102010509060703" pitchFamily="18" charset="2"/>
              <a:buChar char="4"/>
            </a:pPr>
            <a:r>
              <a:rPr lang="en-US" sz="2400" dirty="0">
                <a:solidFill>
                  <a:schemeClr val="bg2">
                    <a:lumMod val="50000"/>
                  </a:schemeClr>
                </a:solidFill>
              </a:rPr>
              <a:t>Replicate the area of analysis to include all of the Sky Islands.</a:t>
            </a:r>
          </a:p>
          <a:p>
            <a:pPr marL="342900" indent="-342900">
              <a:spcBef>
                <a:spcPts val="1800"/>
              </a:spcBef>
              <a:buClr>
                <a:srgbClr val="73A9DB"/>
              </a:buClr>
              <a:buFont typeface="Webdings" panose="05030102010509060703" pitchFamily="18" charset="2"/>
              <a:buChar char="4"/>
            </a:pPr>
            <a:r>
              <a:rPr lang="en-US" sz="2400" dirty="0">
                <a:solidFill>
                  <a:schemeClr val="bg2">
                    <a:lumMod val="50000"/>
                  </a:schemeClr>
                </a:solidFill>
              </a:rPr>
              <a:t>Include ground water and precipitation data in future analyses of snow pack and surface water flow</a:t>
            </a:r>
          </a:p>
          <a:p>
            <a:pPr marL="342900" indent="-342900">
              <a:spcBef>
                <a:spcPts val="1800"/>
              </a:spcBef>
              <a:buClr>
                <a:srgbClr val="73A9DB"/>
              </a:buClr>
              <a:buFont typeface="Webdings" panose="05030102010509060703" pitchFamily="18" charset="2"/>
              <a:buChar char="4"/>
            </a:pPr>
            <a:r>
              <a:rPr lang="en-US" sz="2400" dirty="0">
                <a:solidFill>
                  <a:schemeClr val="bg2">
                    <a:lumMod val="50000"/>
                  </a:schemeClr>
                </a:solidFill>
              </a:rPr>
              <a:t>Incorporation of Sentinel-2b high resolution data</a:t>
            </a:r>
          </a:p>
          <a:p>
            <a:pPr marL="342900" indent="-342900">
              <a:spcBef>
                <a:spcPts val="1800"/>
              </a:spcBef>
              <a:buClr>
                <a:srgbClr val="73A9DB"/>
              </a:buClr>
              <a:buFont typeface="Webdings" panose="05030102010509060703" pitchFamily="18" charset="2"/>
              <a:buChar char="4"/>
            </a:pPr>
            <a:r>
              <a:rPr lang="en-US" sz="2400" dirty="0">
                <a:solidFill>
                  <a:schemeClr val="bg2">
                    <a:lumMod val="50000"/>
                  </a:schemeClr>
                </a:solidFill>
              </a:rPr>
              <a:t>Incorporation of MODIS MODSCAG data to generate per pixel fractional snow covered area and snow grain size. </a:t>
            </a:r>
          </a:p>
          <a:p>
            <a:pPr marL="342900" indent="-342900">
              <a:spcBef>
                <a:spcPts val="1800"/>
              </a:spcBef>
              <a:buClr>
                <a:srgbClr val="73A9DB"/>
              </a:buClr>
              <a:buFont typeface="Webdings" panose="05030102010509060703" pitchFamily="18" charset="2"/>
              <a:buChar char="4"/>
            </a:pPr>
            <a:endParaRPr lang="en-US" dirty="0">
              <a:solidFill>
                <a:schemeClr val="bg2">
                  <a:lumMod val="50000"/>
                </a:schemeClr>
              </a:solidFill>
            </a:endParaRPr>
          </a:p>
        </p:txBody>
      </p:sp>
      <p:pic>
        <p:nvPicPr>
          <p:cNvPr id="4099" name="Picture 3" descr="\\NASA2\SoutheasternAZWaterII\Spring_2017\DELIVERABLES\Media\Pictures_from_JoeSpruce\CCF03102017_0004_enh.jpg"/>
          <p:cNvPicPr>
            <a:picLocks noChangeAspect="1" noChangeArrowheads="1"/>
          </p:cNvPicPr>
          <p:nvPr/>
        </p:nvPicPr>
        <p:blipFill>
          <a:blip r:embed="rId3" cstate="print"/>
          <a:srcRect/>
          <a:stretch>
            <a:fillRect/>
          </a:stretch>
        </p:blipFill>
        <p:spPr bwMode="auto">
          <a:xfrm>
            <a:off x="6225436" y="1224940"/>
            <a:ext cx="5966564" cy="5301120"/>
          </a:xfrm>
          <a:prstGeom prst="rect">
            <a:avLst/>
          </a:prstGeom>
          <a:noFill/>
        </p:spPr>
      </p:pic>
    </p:spTree>
    <p:extLst>
      <p:ext uri="{BB962C8B-B14F-4D97-AF65-F5344CB8AC3E}">
        <p14:creationId xmlns:p14="http://schemas.microsoft.com/office/powerpoint/2010/main" val="32930880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1"/>
          <p:cNvSpPr>
            <a:spLocks noGrp="1"/>
          </p:cNvSpPr>
          <p:nvPr>
            <p:ph type="body" sz="quarter" idx="11"/>
          </p:nvPr>
        </p:nvSpPr>
        <p:spPr>
          <a:xfrm>
            <a:off x="1749652" y="1318161"/>
            <a:ext cx="9047783" cy="5118265"/>
          </a:xfrm>
        </p:spPr>
        <p:txBody>
          <a:bodyPr>
            <a:normAutofit fontScale="92500" lnSpcReduction="10000"/>
          </a:bodyPr>
          <a:lstStyle/>
          <a:p>
            <a:pPr algn="ctr"/>
            <a:r>
              <a:rPr lang="en-US" sz="3200" b="1" dirty="0">
                <a:solidFill>
                  <a:schemeClr val="bg2">
                    <a:lumMod val="50000"/>
                  </a:schemeClr>
                </a:solidFill>
              </a:rPr>
              <a:t>Partners:  </a:t>
            </a:r>
          </a:p>
          <a:p>
            <a:pPr algn="ctr"/>
            <a:r>
              <a:rPr lang="en-US" sz="2200" dirty="0">
                <a:solidFill>
                  <a:schemeClr val="bg2">
                    <a:lumMod val="50000"/>
                  </a:schemeClr>
                </a:solidFill>
              </a:rPr>
              <a:t>Colleen </a:t>
            </a:r>
            <a:r>
              <a:rPr lang="en-US" sz="2200" dirty="0" err="1">
                <a:solidFill>
                  <a:schemeClr val="bg2">
                    <a:lumMod val="50000"/>
                  </a:schemeClr>
                </a:solidFill>
              </a:rPr>
              <a:t>Filippone</a:t>
            </a:r>
            <a:r>
              <a:rPr lang="en-US" sz="2200" dirty="0">
                <a:solidFill>
                  <a:schemeClr val="bg2">
                    <a:lumMod val="50000"/>
                  </a:schemeClr>
                </a:solidFill>
              </a:rPr>
              <a:t>, National Park Service (NPS), Intermountain Region</a:t>
            </a:r>
          </a:p>
          <a:p>
            <a:pPr algn="ctr"/>
            <a:r>
              <a:rPr lang="en-US" sz="2200" dirty="0">
                <a:solidFill>
                  <a:schemeClr val="bg2">
                    <a:lumMod val="50000"/>
                  </a:schemeClr>
                </a:solidFill>
              </a:rPr>
              <a:t>Don Swann, Saguaro National Park</a:t>
            </a:r>
          </a:p>
          <a:p>
            <a:pPr algn="ctr"/>
            <a:endParaRPr lang="en-US" dirty="0">
              <a:solidFill>
                <a:schemeClr val="bg2">
                  <a:lumMod val="50000"/>
                </a:schemeClr>
              </a:solidFill>
            </a:endParaRPr>
          </a:p>
          <a:p>
            <a:pPr algn="ctr"/>
            <a:r>
              <a:rPr lang="en-US" sz="3200" b="1" dirty="0">
                <a:solidFill>
                  <a:schemeClr val="bg2">
                    <a:lumMod val="50000"/>
                  </a:schemeClr>
                </a:solidFill>
              </a:rPr>
              <a:t>Advisors and Mentors:</a:t>
            </a:r>
          </a:p>
          <a:p>
            <a:pPr algn="ctr"/>
            <a:r>
              <a:rPr lang="en-US" sz="2200" dirty="0"/>
              <a:t>Bernard </a:t>
            </a:r>
            <a:r>
              <a:rPr lang="en-US" sz="2200" dirty="0" err="1"/>
              <a:t>Eichold</a:t>
            </a:r>
            <a:r>
              <a:rPr lang="en-US" sz="2200" dirty="0"/>
              <a:t>, M.D., Dr. PH (Mobile County Health Department) </a:t>
            </a:r>
          </a:p>
          <a:p>
            <a:pPr algn="ctr"/>
            <a:r>
              <a:rPr lang="en-US" sz="2200" dirty="0"/>
              <a:t>Joseph Spruce (NASA Langley Research Center)</a:t>
            </a:r>
          </a:p>
          <a:p>
            <a:pPr algn="ctr"/>
            <a:r>
              <a:rPr lang="en-US" sz="2200" dirty="0"/>
              <a:t>Kenton Ross, PhD (NASA Langley Research Center) </a:t>
            </a:r>
          </a:p>
          <a:p>
            <a:pPr algn="ctr"/>
            <a:endParaRPr lang="en-US" sz="3200" b="1" dirty="0">
              <a:solidFill>
                <a:schemeClr val="bg2">
                  <a:lumMod val="50000"/>
                </a:schemeClr>
              </a:solidFill>
            </a:endParaRPr>
          </a:p>
          <a:p>
            <a:pPr algn="ctr"/>
            <a:r>
              <a:rPr lang="en-US" sz="3200" b="1" dirty="0">
                <a:solidFill>
                  <a:schemeClr val="bg2">
                    <a:lumMod val="50000"/>
                  </a:schemeClr>
                </a:solidFill>
              </a:rPr>
              <a:t>Previous Contributors: </a:t>
            </a:r>
          </a:p>
          <a:p>
            <a:pPr algn="ctr"/>
            <a:r>
              <a:rPr lang="en-US" sz="2200" dirty="0" err="1"/>
              <a:t>Farnaz</a:t>
            </a:r>
            <a:r>
              <a:rPr lang="en-US" sz="2200" dirty="0"/>
              <a:t> </a:t>
            </a:r>
            <a:r>
              <a:rPr lang="en-US" sz="2200" dirty="0" err="1"/>
              <a:t>Bayat</a:t>
            </a:r>
            <a:endParaRPr lang="en-US" sz="2200" dirty="0"/>
          </a:p>
          <a:p>
            <a:pPr algn="ctr"/>
            <a:r>
              <a:rPr lang="en-US" sz="2200" dirty="0"/>
              <a:t>Katie </a:t>
            </a:r>
            <a:r>
              <a:rPr lang="en-US" sz="2200" dirty="0" err="1"/>
              <a:t>Harville</a:t>
            </a:r>
            <a:endParaRPr lang="en-US" sz="2200" dirty="0"/>
          </a:p>
          <a:p>
            <a:pPr algn="ctr"/>
            <a:endParaRPr lang="en-US" dirty="0">
              <a:solidFill>
                <a:schemeClr val="bg2">
                  <a:lumMod val="50000"/>
                </a:schemeClr>
              </a:solidFill>
            </a:endParaRPr>
          </a:p>
          <a:p>
            <a:endParaRPr lang="en-US" b="1" dirty="0">
              <a:solidFill>
                <a:schemeClr val="bg2">
                  <a:lumMod val="50000"/>
                </a:schemeClr>
              </a:solidFill>
            </a:endParaRPr>
          </a:p>
          <a:p>
            <a:endParaRPr lang="en-US" b="1" dirty="0">
              <a:solidFill>
                <a:schemeClr val="bg2">
                  <a:lumMod val="50000"/>
                </a:schemeClr>
              </a:solidFill>
            </a:endParaRPr>
          </a:p>
          <a:p>
            <a:endParaRPr lang="en-US" b="1" dirty="0">
              <a:solidFill>
                <a:schemeClr val="bg2">
                  <a:lumMod val="50000"/>
                </a:schemeClr>
              </a:solidFill>
            </a:endParaRPr>
          </a:p>
        </p:txBody>
      </p:sp>
    </p:spTree>
    <p:extLst>
      <p:ext uri="{BB962C8B-B14F-4D97-AF65-F5344CB8AC3E}">
        <p14:creationId xmlns:p14="http://schemas.microsoft.com/office/powerpoint/2010/main" val="38366351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schemeClr val="bg1"/>
                </a:solidFill>
                <a:latin typeface="Century Gothic" panose="020B0502020202020204" pitchFamily="34" charset="0"/>
              </a:rPr>
              <a:t>Area of Interest</a:t>
            </a:r>
          </a:p>
        </p:txBody>
      </p:sp>
      <p:sp>
        <p:nvSpPr>
          <p:cNvPr id="12" name="Text Placeholder 11"/>
          <p:cNvSpPr>
            <a:spLocks noGrp="1"/>
          </p:cNvSpPr>
          <p:nvPr>
            <p:ph type="body" sz="quarter" idx="13"/>
          </p:nvPr>
        </p:nvSpPr>
        <p:spPr>
          <a:xfrm>
            <a:off x="3646967" y="6583680"/>
            <a:ext cx="4369982" cy="274320"/>
          </a:xfrm>
        </p:spPr>
        <p:txBody>
          <a:bodyPr>
            <a:noAutofit/>
          </a:bodyPr>
          <a:lstStyle/>
          <a:p>
            <a:r>
              <a:rPr lang="en-US" sz="1000" dirty="0"/>
              <a:t>Image Credit : Southeastern AZ Water Resource Team</a:t>
            </a:r>
          </a:p>
        </p:txBody>
      </p:sp>
      <p:pic>
        <p:nvPicPr>
          <p:cNvPr id="1026" name="Picture 2"/>
          <p:cNvPicPr>
            <a:picLocks noChangeAspect="1" noChangeArrowheads="1"/>
          </p:cNvPicPr>
          <p:nvPr/>
        </p:nvPicPr>
        <p:blipFill>
          <a:blip r:embed="rId3" cstate="print"/>
          <a:srcRect/>
          <a:stretch>
            <a:fillRect/>
          </a:stretch>
        </p:blipFill>
        <p:spPr bwMode="auto">
          <a:xfrm>
            <a:off x="6691885" y="1887538"/>
            <a:ext cx="306387" cy="698279"/>
          </a:xfrm>
          <a:prstGeom prst="rect">
            <a:avLst/>
          </a:prstGeom>
          <a:noFill/>
          <a:ln w="9525">
            <a:noFill/>
            <a:miter lim="800000"/>
            <a:headEnd/>
            <a:tailEnd/>
          </a:ln>
          <a:effectLst/>
        </p:spPr>
      </p:pic>
      <p:pic>
        <p:nvPicPr>
          <p:cNvPr id="25" name="Picture 2"/>
          <p:cNvPicPr>
            <a:picLocks noChangeAspect="1" noChangeArrowheads="1"/>
          </p:cNvPicPr>
          <p:nvPr/>
        </p:nvPicPr>
        <p:blipFill>
          <a:blip r:embed="rId3" cstate="print"/>
          <a:srcRect/>
          <a:stretch>
            <a:fillRect/>
          </a:stretch>
        </p:blipFill>
        <p:spPr bwMode="auto">
          <a:xfrm>
            <a:off x="5713985" y="1862138"/>
            <a:ext cx="306387" cy="698279"/>
          </a:xfrm>
          <a:prstGeom prst="rect">
            <a:avLst/>
          </a:prstGeom>
          <a:noFill/>
          <a:ln w="9525">
            <a:noFill/>
            <a:miter lim="800000"/>
            <a:headEnd/>
            <a:tailEnd/>
          </a:ln>
          <a:effectLst/>
        </p:spPr>
      </p:pic>
      <p:sp>
        <p:nvSpPr>
          <p:cNvPr id="26" name="TextBox 25"/>
          <p:cNvSpPr txBox="1"/>
          <p:nvPr/>
        </p:nvSpPr>
        <p:spPr>
          <a:xfrm>
            <a:off x="749872" y="5854700"/>
            <a:ext cx="4749800" cy="369332"/>
          </a:xfrm>
          <a:prstGeom prst="rect">
            <a:avLst/>
          </a:prstGeom>
          <a:noFill/>
        </p:spPr>
        <p:txBody>
          <a:bodyPr wrap="square" rtlCol="0">
            <a:spAutoFit/>
          </a:bodyPr>
          <a:lstStyle/>
          <a:p>
            <a:r>
              <a:rPr lang="en-US" dirty="0"/>
              <a:t>Sky Islands of Southeastern Arizona </a:t>
            </a:r>
          </a:p>
        </p:txBody>
      </p:sp>
      <p:sp>
        <p:nvSpPr>
          <p:cNvPr id="27" name="TextBox 26"/>
          <p:cNvSpPr txBox="1"/>
          <p:nvPr/>
        </p:nvSpPr>
        <p:spPr>
          <a:xfrm>
            <a:off x="6833172" y="5829300"/>
            <a:ext cx="4749800" cy="369332"/>
          </a:xfrm>
          <a:prstGeom prst="rect">
            <a:avLst/>
          </a:prstGeom>
          <a:noFill/>
        </p:spPr>
        <p:txBody>
          <a:bodyPr wrap="square" rtlCol="0">
            <a:spAutoFit/>
          </a:bodyPr>
          <a:lstStyle/>
          <a:p>
            <a:r>
              <a:rPr lang="en-US" dirty="0"/>
              <a:t>Rincon and Santa Catalina Mountains</a:t>
            </a:r>
          </a:p>
        </p:txBody>
      </p:sp>
      <p:sp>
        <p:nvSpPr>
          <p:cNvPr id="28" name="TextBox 27"/>
          <p:cNvSpPr txBox="1"/>
          <p:nvPr/>
        </p:nvSpPr>
        <p:spPr>
          <a:xfrm>
            <a:off x="9184568" y="2314812"/>
            <a:ext cx="2209800" cy="646331"/>
          </a:xfrm>
          <a:prstGeom prst="rect">
            <a:avLst/>
          </a:prstGeom>
          <a:noFill/>
        </p:spPr>
        <p:txBody>
          <a:bodyPr wrap="square" rtlCol="0">
            <a:spAutoFit/>
          </a:bodyPr>
          <a:lstStyle/>
          <a:p>
            <a:r>
              <a:rPr lang="en-US" b="1" dirty="0">
                <a:solidFill>
                  <a:schemeClr val="bg1"/>
                </a:solidFill>
              </a:rPr>
              <a:t>Santa Catalina Mountain</a:t>
            </a:r>
          </a:p>
        </p:txBody>
      </p:sp>
      <p:sp>
        <p:nvSpPr>
          <p:cNvPr id="29" name="TextBox 28"/>
          <p:cNvSpPr txBox="1"/>
          <p:nvPr/>
        </p:nvSpPr>
        <p:spPr>
          <a:xfrm>
            <a:off x="9627172" y="5016500"/>
            <a:ext cx="2146300" cy="369332"/>
          </a:xfrm>
          <a:prstGeom prst="rect">
            <a:avLst/>
          </a:prstGeom>
          <a:noFill/>
        </p:spPr>
        <p:txBody>
          <a:bodyPr wrap="square" rtlCol="0">
            <a:spAutoFit/>
          </a:bodyPr>
          <a:lstStyle/>
          <a:p>
            <a:r>
              <a:rPr lang="en-US" b="1" dirty="0">
                <a:solidFill>
                  <a:schemeClr val="bg1"/>
                </a:solidFill>
              </a:rPr>
              <a:t>Rincon Mountain</a:t>
            </a:r>
          </a:p>
        </p:txBody>
      </p:sp>
      <p:sp>
        <p:nvSpPr>
          <p:cNvPr id="18" name="TextBox 17"/>
          <p:cNvSpPr txBox="1"/>
          <p:nvPr/>
        </p:nvSpPr>
        <p:spPr>
          <a:xfrm>
            <a:off x="4403945" y="1518963"/>
            <a:ext cx="3702135" cy="523220"/>
          </a:xfrm>
          <a:prstGeom prst="rect">
            <a:avLst/>
          </a:prstGeom>
          <a:noFill/>
          <a:ln>
            <a:noFill/>
          </a:ln>
        </p:spPr>
        <p:txBody>
          <a:bodyPr wrap="square" rtlCol="0">
            <a:spAutoFit/>
          </a:bodyPr>
          <a:lstStyle/>
          <a:p>
            <a:r>
              <a:rPr lang="en-US" sz="2800" b="1" dirty="0">
                <a:solidFill>
                  <a:schemeClr val="bg1"/>
                </a:solidFill>
              </a:rPr>
              <a:t>Santa Catalina Mountain</a:t>
            </a:r>
          </a:p>
        </p:txBody>
      </p:sp>
      <p:pic>
        <p:nvPicPr>
          <p:cNvPr id="20" name="Picture 19" descr="Entire Skyisland.JPG"/>
          <p:cNvPicPr>
            <a:picLocks noChangeAspect="1"/>
          </p:cNvPicPr>
          <p:nvPr/>
        </p:nvPicPr>
        <p:blipFill>
          <a:blip r:embed="rId4" cstate="print"/>
          <a:stretch>
            <a:fillRect/>
          </a:stretch>
        </p:blipFill>
        <p:spPr>
          <a:xfrm>
            <a:off x="420105" y="1424854"/>
            <a:ext cx="5789133" cy="4901615"/>
          </a:xfrm>
          <a:prstGeom prst="rect">
            <a:avLst/>
          </a:prstGeom>
        </p:spPr>
      </p:pic>
      <p:pic>
        <p:nvPicPr>
          <p:cNvPr id="21" name="Picture 20" descr="AOI_TCC.jpg"/>
          <p:cNvPicPr/>
          <p:nvPr/>
        </p:nvPicPr>
        <p:blipFill>
          <a:blip r:embed="rId5" cstate="print"/>
          <a:srcRect l="1746" t="3715" r="1917" b="1931"/>
          <a:stretch>
            <a:fillRect/>
          </a:stretch>
        </p:blipFill>
        <p:spPr>
          <a:xfrm>
            <a:off x="6330259" y="1387665"/>
            <a:ext cx="5259739" cy="4975761"/>
          </a:xfrm>
          <a:prstGeom prst="rect">
            <a:avLst/>
          </a:prstGeom>
        </p:spPr>
      </p:pic>
      <p:pic>
        <p:nvPicPr>
          <p:cNvPr id="22" name="Picture 21" descr="USA_Insets.JPG"/>
          <p:cNvPicPr>
            <a:picLocks noChangeAspect="1"/>
          </p:cNvPicPr>
          <p:nvPr/>
        </p:nvPicPr>
        <p:blipFill>
          <a:blip r:embed="rId6" cstate="print">
            <a:clrChange>
              <a:clrFrom>
                <a:srgbClr val="FFFFFF"/>
              </a:clrFrom>
              <a:clrTo>
                <a:srgbClr val="FFFFFF">
                  <a:alpha val="0"/>
                </a:srgbClr>
              </a:clrTo>
            </a:clrChange>
          </a:blip>
          <a:stretch>
            <a:fillRect/>
          </a:stretch>
        </p:blipFill>
        <p:spPr>
          <a:xfrm>
            <a:off x="346181" y="1314005"/>
            <a:ext cx="2738568" cy="1581847"/>
          </a:xfrm>
          <a:prstGeom prst="rect">
            <a:avLst/>
          </a:prstGeom>
        </p:spPr>
      </p:pic>
      <p:sp>
        <p:nvSpPr>
          <p:cNvPr id="23" name="Rectangle 22"/>
          <p:cNvSpPr/>
          <p:nvPr/>
        </p:nvSpPr>
        <p:spPr>
          <a:xfrm>
            <a:off x="1010125" y="2408943"/>
            <a:ext cx="211668" cy="142504"/>
          </a:xfrm>
          <a:prstGeom prst="rect">
            <a:avLst/>
          </a:prstGeom>
          <a:noFill/>
          <a:ln w="1905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North Arrow.jpg"/>
          <p:cNvPicPr>
            <a:picLocks noChangeAspect="1"/>
          </p:cNvPicPr>
          <p:nvPr/>
        </p:nvPicPr>
        <p:blipFill>
          <a:blip r:embed="rId7" cstate="print">
            <a:clrChange>
              <a:clrFrom>
                <a:srgbClr val="F0F0F0"/>
              </a:clrFrom>
              <a:clrTo>
                <a:srgbClr val="F0F0F0">
                  <a:alpha val="0"/>
                </a:srgbClr>
              </a:clrTo>
            </a:clrChange>
            <a:duotone>
              <a:schemeClr val="bg2">
                <a:shade val="45000"/>
                <a:satMod val="135000"/>
              </a:schemeClr>
              <a:prstClr val="white"/>
            </a:duotone>
          </a:blip>
          <a:srcRect l="40752" t="46146" r="48746" b="26673"/>
          <a:stretch>
            <a:fillRect/>
          </a:stretch>
        </p:blipFill>
        <p:spPr>
          <a:xfrm>
            <a:off x="5912257" y="1720926"/>
            <a:ext cx="222456" cy="474261"/>
          </a:xfrm>
          <a:prstGeom prst="rect">
            <a:avLst/>
          </a:prstGeom>
        </p:spPr>
      </p:pic>
      <p:pic>
        <p:nvPicPr>
          <p:cNvPr id="30" name="Picture 29" descr="Scale Bar.JPG"/>
          <p:cNvPicPr>
            <a:picLocks noChangeAspect="1"/>
          </p:cNvPicPr>
          <p:nvPr/>
        </p:nvPicPr>
        <p:blipFill>
          <a:blip r:embed="rId8" cstate="print"/>
          <a:stretch>
            <a:fillRect/>
          </a:stretch>
        </p:blipFill>
        <p:spPr>
          <a:xfrm>
            <a:off x="586789" y="5817430"/>
            <a:ext cx="2161239" cy="433219"/>
          </a:xfrm>
          <a:prstGeom prst="rect">
            <a:avLst/>
          </a:prstGeom>
        </p:spPr>
      </p:pic>
      <p:sp>
        <p:nvSpPr>
          <p:cNvPr id="17" name="Rectangle 16"/>
          <p:cNvSpPr/>
          <p:nvPr/>
        </p:nvSpPr>
        <p:spPr>
          <a:xfrm>
            <a:off x="7600209" y="1615044"/>
            <a:ext cx="2636322" cy="5581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Santa Catalina Mountain</a:t>
            </a:r>
          </a:p>
        </p:txBody>
      </p:sp>
      <p:sp>
        <p:nvSpPr>
          <p:cNvPr id="19" name="Rectangle 18"/>
          <p:cNvSpPr/>
          <p:nvPr/>
        </p:nvSpPr>
        <p:spPr>
          <a:xfrm>
            <a:off x="9025247" y="5830784"/>
            <a:ext cx="2386940" cy="5937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Rincon Mountain</a:t>
            </a:r>
          </a:p>
        </p:txBody>
      </p:sp>
    </p:spTree>
    <p:extLst>
      <p:ext uri="{BB962C8B-B14F-4D97-AF65-F5344CB8AC3E}">
        <p14:creationId xmlns:p14="http://schemas.microsoft.com/office/powerpoint/2010/main" val="32930880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7369833" y="1629023"/>
            <a:ext cx="4822167" cy="4430583"/>
          </a:xfrm>
          <a:prstGeom prst="rect">
            <a:avLst/>
          </a:prstGeom>
        </p:spPr>
        <p:txBody>
          <a:bodyPr>
            <a:normAutofit/>
          </a:bodyPr>
          <a:lstStyle/>
          <a:p>
            <a:endParaRPr lang="en-US" sz="2400" dirty="0"/>
          </a:p>
          <a:p>
            <a:pPr>
              <a:lnSpc>
                <a:spcPct val="100000"/>
              </a:lnSpc>
              <a:spcBef>
                <a:spcPts val="0"/>
              </a:spcBef>
              <a:buClr>
                <a:srgbClr val="73A9DB"/>
              </a:buClr>
              <a:buFont typeface="Webdings" pitchFamily="18" charset="2"/>
              <a:buChar char="4"/>
            </a:pPr>
            <a:endParaRPr lang="en-US" sz="2800" dirty="0">
              <a:solidFill>
                <a:schemeClr val="bg2">
                  <a:lumMod val="50000"/>
                </a:schemeClr>
              </a:solidFill>
            </a:endParaRPr>
          </a:p>
          <a:p>
            <a:pPr>
              <a:lnSpc>
                <a:spcPct val="100000"/>
              </a:lnSpc>
              <a:spcBef>
                <a:spcPts val="0"/>
              </a:spcBef>
              <a:buClr>
                <a:srgbClr val="73A9DB"/>
              </a:buClr>
              <a:buFont typeface="Webdings" pitchFamily="18" charset="2"/>
              <a:buChar char="4"/>
            </a:pPr>
            <a:r>
              <a:rPr lang="en-US" sz="2800" dirty="0">
                <a:solidFill>
                  <a:schemeClr val="bg2">
                    <a:lumMod val="50000"/>
                  </a:schemeClr>
                </a:solidFill>
              </a:rPr>
              <a:t>National Park Service,    </a:t>
            </a:r>
          </a:p>
          <a:p>
            <a:pPr>
              <a:lnSpc>
                <a:spcPct val="100000"/>
              </a:lnSpc>
              <a:spcBef>
                <a:spcPts val="0"/>
              </a:spcBef>
              <a:buClr>
                <a:srgbClr val="73A9DB"/>
              </a:buClr>
            </a:pPr>
            <a:r>
              <a:rPr lang="en-US" sz="2800" dirty="0">
                <a:solidFill>
                  <a:schemeClr val="bg2">
                    <a:lumMod val="50000"/>
                  </a:schemeClr>
                </a:solidFill>
              </a:rPr>
              <a:t>    Intermountain Region </a:t>
            </a:r>
          </a:p>
          <a:p>
            <a:pPr>
              <a:lnSpc>
                <a:spcPct val="100000"/>
              </a:lnSpc>
              <a:spcBef>
                <a:spcPts val="0"/>
              </a:spcBef>
              <a:buClr>
                <a:srgbClr val="73A9DB"/>
              </a:buClr>
            </a:pPr>
            <a:endParaRPr lang="en-US" sz="2800" dirty="0">
              <a:solidFill>
                <a:schemeClr val="bg2">
                  <a:lumMod val="50000"/>
                </a:schemeClr>
              </a:solidFill>
            </a:endParaRPr>
          </a:p>
          <a:p>
            <a:pPr>
              <a:lnSpc>
                <a:spcPct val="100000"/>
              </a:lnSpc>
              <a:spcBef>
                <a:spcPts val="0"/>
              </a:spcBef>
              <a:buClr>
                <a:srgbClr val="73A9DB"/>
              </a:buClr>
              <a:buFont typeface="Webdings" pitchFamily="18" charset="2"/>
              <a:buChar char="4"/>
            </a:pPr>
            <a:r>
              <a:rPr lang="en-US" sz="2800" dirty="0">
                <a:solidFill>
                  <a:schemeClr val="bg2">
                    <a:lumMod val="50000"/>
                  </a:schemeClr>
                </a:solidFill>
              </a:rPr>
              <a:t>National Park Service, </a:t>
            </a:r>
          </a:p>
          <a:p>
            <a:pPr>
              <a:lnSpc>
                <a:spcPct val="100000"/>
              </a:lnSpc>
              <a:spcBef>
                <a:spcPts val="0"/>
              </a:spcBef>
              <a:buClr>
                <a:srgbClr val="73A9DB"/>
              </a:buClr>
            </a:pPr>
            <a:r>
              <a:rPr lang="en-US" sz="2800" dirty="0">
                <a:solidFill>
                  <a:schemeClr val="bg2">
                    <a:lumMod val="50000"/>
                  </a:schemeClr>
                </a:solidFill>
              </a:rPr>
              <a:t>    Saguaro National Park</a:t>
            </a:r>
          </a:p>
          <a:p>
            <a:endParaRPr lang="en-US" sz="3600" dirty="0"/>
          </a:p>
          <a:p>
            <a:endParaRPr lang="en-US" sz="2400" dirty="0"/>
          </a:p>
          <a:p>
            <a:endParaRPr lang="en-US" sz="2400" dirty="0"/>
          </a:p>
        </p:txBody>
      </p:sp>
      <p:sp>
        <p:nvSpPr>
          <p:cNvPr id="5" name="Text Placeholder 4"/>
          <p:cNvSpPr>
            <a:spLocks noGrp="1"/>
          </p:cNvSpPr>
          <p:nvPr>
            <p:ph type="body" sz="quarter" idx="13"/>
          </p:nvPr>
        </p:nvSpPr>
        <p:spPr>
          <a:xfrm>
            <a:off x="190635" y="6456680"/>
            <a:ext cx="3148831" cy="401320"/>
          </a:xfrm>
          <a:prstGeom prst="rect">
            <a:avLst/>
          </a:prstGeom>
          <a:noFill/>
        </p:spPr>
        <p:txBody>
          <a:bodyPr>
            <a:normAutofit/>
          </a:bodyPr>
          <a:lstStyle/>
          <a:p>
            <a:pPr algn="l"/>
            <a:r>
              <a:rPr lang="en-US" dirty="0">
                <a:solidFill>
                  <a:schemeClr val="tx1">
                    <a:lumMod val="75000"/>
                  </a:schemeClr>
                </a:solidFill>
              </a:rPr>
              <a:t>Image Credit: National Park Service</a:t>
            </a:r>
          </a:p>
        </p:txBody>
      </p:sp>
      <p:sp>
        <p:nvSpPr>
          <p:cNvPr id="7" name="Text Placeholder 2"/>
          <p:cNvSpPr txBox="1">
            <a:spLocks/>
          </p:cNvSpPr>
          <p:nvPr/>
        </p:nvSpPr>
        <p:spPr>
          <a:xfrm>
            <a:off x="609600" y="504825"/>
            <a:ext cx="9591674"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schemeClr val="bg1"/>
                </a:solidFill>
                <a:latin typeface="Century Gothic" panose="020B0502020202020204" pitchFamily="34" charset="0"/>
              </a:rPr>
              <a:t>Project Partners</a:t>
            </a:r>
          </a:p>
        </p:txBody>
      </p:sp>
      <p:pic>
        <p:nvPicPr>
          <p:cNvPr id="9" name="Picture 8" descr="NPS Intermountain Region.jpg"/>
          <p:cNvPicPr>
            <a:picLocks noChangeAspect="1"/>
          </p:cNvPicPr>
          <p:nvPr/>
        </p:nvPicPr>
        <p:blipFill>
          <a:blip r:embed="rId3" cstate="print"/>
          <a:stretch>
            <a:fillRect/>
          </a:stretch>
        </p:blipFill>
        <p:spPr>
          <a:xfrm>
            <a:off x="169161" y="1365493"/>
            <a:ext cx="7077800" cy="4928795"/>
          </a:xfrm>
          <a:prstGeom prst="rect">
            <a:avLst/>
          </a:prstGeom>
          <a:ln>
            <a:noFill/>
          </a:ln>
          <a:effectLst>
            <a:outerShdw blurRad="190500" algn="tl" rotWithShape="0">
              <a:srgbClr val="000000">
                <a:alpha val="70000"/>
              </a:srgbClr>
            </a:outerShdw>
          </a:effectLst>
        </p:spPr>
      </p:pic>
      <p:pic>
        <p:nvPicPr>
          <p:cNvPr id="10" name="Picture 9" descr="NPS - Logo.jpg"/>
          <p:cNvPicPr>
            <a:picLocks noChangeAspect="1"/>
          </p:cNvPicPr>
          <p:nvPr/>
        </p:nvPicPr>
        <p:blipFill>
          <a:blip r:embed="rId4" cstate="print">
            <a:clrChange>
              <a:clrFrom>
                <a:srgbClr val="FFFFFF"/>
              </a:clrFrom>
              <a:clrTo>
                <a:srgbClr val="FFFFFF">
                  <a:alpha val="0"/>
                </a:srgbClr>
              </a:clrTo>
            </a:clrChange>
          </a:blip>
          <a:stretch>
            <a:fillRect/>
          </a:stretch>
        </p:blipFill>
        <p:spPr>
          <a:xfrm>
            <a:off x="5202359" y="1451924"/>
            <a:ext cx="758633" cy="98952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5707399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5285768" y="1551137"/>
            <a:ext cx="6673700" cy="4893647"/>
          </a:xfrm>
          <a:prstGeom prst="rect">
            <a:avLst/>
          </a:prstGeom>
          <a:noFill/>
        </p:spPr>
        <p:txBody>
          <a:bodyPr wrap="square" rtlCol="0">
            <a:spAutoFit/>
          </a:bodyPr>
          <a:lstStyle/>
          <a:p>
            <a:pPr marL="288925" lvl="0" indent="-288925">
              <a:buClr>
                <a:schemeClr val="accent1"/>
              </a:buClr>
              <a:buFont typeface="Webdings" pitchFamily="18" charset="2"/>
              <a:buChar char=""/>
            </a:pPr>
            <a:r>
              <a:rPr lang="en-US" sz="2400" dirty="0">
                <a:solidFill>
                  <a:schemeClr val="bg2">
                    <a:lumMod val="50000"/>
                  </a:schemeClr>
                </a:solidFill>
              </a:rPr>
              <a:t>Snowmelt runs into streams and water bodies, providing water resources to wildlife and vegetation even during the dry season</a:t>
            </a:r>
          </a:p>
          <a:p>
            <a:pPr lvl="0">
              <a:buClr>
                <a:schemeClr val="accent1"/>
              </a:buClr>
            </a:pPr>
            <a:endParaRPr lang="en-US" sz="2400" dirty="0">
              <a:solidFill>
                <a:schemeClr val="bg2">
                  <a:lumMod val="50000"/>
                </a:schemeClr>
              </a:solidFill>
            </a:endParaRPr>
          </a:p>
          <a:p>
            <a:pPr marL="288925" indent="-288925">
              <a:buClr>
                <a:schemeClr val="accent1"/>
              </a:buClr>
              <a:buFont typeface="Webdings" pitchFamily="18" charset="2"/>
              <a:buChar char=""/>
            </a:pPr>
            <a:r>
              <a:rPr lang="en-US" sz="2400" dirty="0">
                <a:solidFill>
                  <a:schemeClr val="bg2">
                    <a:lumMod val="50000"/>
                  </a:schemeClr>
                </a:solidFill>
              </a:rPr>
              <a:t>Reduced annual snowpack has potential to negatively impact flora and fauna that inhabit the Sky Islands</a:t>
            </a:r>
          </a:p>
          <a:p>
            <a:pPr marL="288925" indent="-288925">
              <a:buClr>
                <a:schemeClr val="accent1"/>
              </a:buClr>
              <a:buFont typeface="Webdings" pitchFamily="18" charset="2"/>
              <a:buChar char=""/>
            </a:pPr>
            <a:endParaRPr lang="en-US" sz="2400" dirty="0">
              <a:solidFill>
                <a:schemeClr val="bg2">
                  <a:lumMod val="50000"/>
                </a:schemeClr>
              </a:solidFill>
            </a:endParaRPr>
          </a:p>
          <a:p>
            <a:pPr marL="288925" lvl="8" indent="-288925">
              <a:buClr>
                <a:schemeClr val="accent1"/>
              </a:buClr>
              <a:buFont typeface="Webdings" pitchFamily="18" charset="2"/>
              <a:buChar char=""/>
            </a:pPr>
            <a:r>
              <a:rPr lang="en-US" sz="2400" dirty="0">
                <a:solidFill>
                  <a:schemeClr val="bg2">
                    <a:lumMod val="50000"/>
                  </a:schemeClr>
                </a:solidFill>
              </a:rPr>
              <a:t>Understanding impacts of reduced snow pack in the Sky Islands will assist the NPS in developing adaptive land management strategies for the future</a:t>
            </a:r>
          </a:p>
        </p:txBody>
      </p:sp>
      <p:pic>
        <p:nvPicPr>
          <p:cNvPr id="9" name="Picture 8" descr="\\NASA2\SoutheasternAZWaterII\Fall_2016\SoutheasternAZWaterResources\Deliverables\VPS\04_Media\Pics_Videos-20161026T140026Z\Pics_Videos\from Colleen and Sonoran Desert Network\Madrona pools June 2004.JPG"/>
          <p:cNvPicPr>
            <a:picLocks noChangeAspect="1" noChangeArrowheads="1"/>
          </p:cNvPicPr>
          <p:nvPr/>
        </p:nvPicPr>
        <p:blipFill>
          <a:blip r:embed="rId3" cstate="print"/>
          <a:srcRect/>
          <a:stretch>
            <a:fillRect/>
          </a:stretch>
        </p:blipFill>
        <p:spPr bwMode="auto">
          <a:xfrm>
            <a:off x="0" y="1228722"/>
            <a:ext cx="5285768" cy="5379897"/>
          </a:xfrm>
          <a:prstGeom prst="rect">
            <a:avLst/>
          </a:prstGeom>
          <a:noFill/>
        </p:spPr>
      </p:pic>
      <p:sp>
        <p:nvSpPr>
          <p:cNvPr id="14" name="Text Placeholder 4"/>
          <p:cNvSpPr>
            <a:spLocks noGrp="1"/>
          </p:cNvSpPr>
          <p:nvPr>
            <p:ph type="body" sz="quarter" idx="11"/>
          </p:nvPr>
        </p:nvSpPr>
        <p:spPr>
          <a:xfrm>
            <a:off x="0" y="6555057"/>
            <a:ext cx="4791456" cy="266700"/>
          </a:xfrm>
        </p:spPr>
        <p:txBody>
          <a:bodyPr>
            <a:normAutofit/>
          </a:bodyPr>
          <a:lstStyle/>
          <a:p>
            <a:pPr algn="l"/>
            <a:r>
              <a:rPr lang="en-US" sz="1200" dirty="0">
                <a:solidFill>
                  <a:schemeClr val="tx1"/>
                </a:solidFill>
              </a:rPr>
              <a:t>Image Credit: National Park Service </a:t>
            </a:r>
          </a:p>
        </p:txBody>
      </p:sp>
      <p:sp>
        <p:nvSpPr>
          <p:cNvPr id="18" name="Text Placeholder 1"/>
          <p:cNvSpPr>
            <a:spLocks noGrp="1"/>
          </p:cNvSpPr>
          <p:nvPr>
            <p:ph type="body" sz="quarter" idx="13"/>
          </p:nvPr>
        </p:nvSpPr>
        <p:spPr>
          <a:prstGeom prst="rect">
            <a:avLst/>
          </a:prstGeom>
        </p:spPr>
        <p:txBody>
          <a:bodyPr>
            <a:noAutofit/>
          </a:bodyPr>
          <a:lstStyle/>
          <a:p>
            <a:pPr marL="342900" indent="-342900">
              <a:spcBef>
                <a:spcPts val="200"/>
              </a:spcBef>
              <a:buClr>
                <a:srgbClr val="73A9DB"/>
              </a:buClr>
              <a:buFont typeface="Webdings" panose="05030102010509060703" pitchFamily="18" charset="2"/>
              <a:buChar char="4"/>
            </a:pPr>
            <a:endParaRPr lang="en-US" sz="2000" dirty="0">
              <a:solidFill>
                <a:schemeClr val="bg2">
                  <a:lumMod val="50000"/>
                </a:schemeClr>
              </a:solidFill>
            </a:endParaRPr>
          </a:p>
          <a:p>
            <a:pPr marL="342900" indent="-342900">
              <a:spcBef>
                <a:spcPts val="200"/>
              </a:spcBef>
              <a:buClr>
                <a:srgbClr val="73A9DB"/>
              </a:buClr>
              <a:buFont typeface="Webdings" panose="05030102010509060703" pitchFamily="18" charset="2"/>
              <a:buChar char="4"/>
            </a:pPr>
            <a:endParaRPr lang="en-US" sz="2000" dirty="0">
              <a:solidFill>
                <a:schemeClr val="bg2">
                  <a:lumMod val="50000"/>
                </a:schemeClr>
              </a:solidFill>
            </a:endParaRPr>
          </a:p>
          <a:p>
            <a:pPr marL="342900" indent="-342900">
              <a:spcBef>
                <a:spcPts val="200"/>
              </a:spcBef>
              <a:buClr>
                <a:srgbClr val="73A9DB"/>
              </a:buClr>
              <a:buFont typeface="Webdings" panose="05030102010509060703" pitchFamily="18" charset="2"/>
              <a:buChar char="4"/>
            </a:pPr>
            <a:endParaRPr lang="en-US" sz="2000" dirty="0">
              <a:solidFill>
                <a:schemeClr val="bg2">
                  <a:lumMod val="50000"/>
                </a:schemeClr>
              </a:solidFill>
            </a:endParaRPr>
          </a:p>
        </p:txBody>
      </p:sp>
      <p:sp>
        <p:nvSpPr>
          <p:cNvPr id="7"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spc="300" dirty="0">
                <a:solidFill>
                  <a:schemeClr val="bg1"/>
                </a:solidFill>
                <a:latin typeface="Century Gothic" panose="020B0502020202020204" pitchFamily="34" charset="0"/>
              </a:rPr>
              <a:t>Community Concerns</a:t>
            </a:r>
          </a:p>
        </p:txBody>
      </p:sp>
    </p:spTree>
    <p:extLst>
      <p:ext uri="{BB962C8B-B14F-4D97-AF65-F5344CB8AC3E}">
        <p14:creationId xmlns:p14="http://schemas.microsoft.com/office/powerpoint/2010/main" val="32930880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
          <p:cNvSpPr>
            <a:spLocks noGrp="1"/>
          </p:cNvSpPr>
          <p:nvPr>
            <p:ph type="body" sz="quarter" idx="4294967295"/>
          </p:nvPr>
        </p:nvSpPr>
        <p:spPr>
          <a:xfrm>
            <a:off x="507891" y="2107674"/>
            <a:ext cx="4756150" cy="4086225"/>
          </a:xfrm>
          <a:prstGeom prst="rect">
            <a:avLst/>
          </a:prstGeom>
        </p:spPr>
        <p:txBody>
          <a:bodyPr>
            <a:noAutofit/>
          </a:bodyPr>
          <a:lstStyle/>
          <a:p>
            <a:pPr marL="342900" indent="-342900">
              <a:spcBef>
                <a:spcPts val="200"/>
              </a:spcBef>
              <a:buClr>
                <a:srgbClr val="73A9DB"/>
              </a:buClr>
              <a:buFont typeface="Webdings" panose="05030102010509060703" pitchFamily="18" charset="2"/>
              <a:buChar char="4"/>
            </a:pPr>
            <a:endParaRPr lang="en-US" sz="2000" dirty="0">
              <a:solidFill>
                <a:schemeClr val="bg2">
                  <a:lumMod val="50000"/>
                </a:schemeClr>
              </a:solidFill>
            </a:endParaRPr>
          </a:p>
          <a:p>
            <a:pPr marL="342900" indent="-342900">
              <a:spcBef>
                <a:spcPts val="200"/>
              </a:spcBef>
              <a:buClr>
                <a:srgbClr val="73A9DB"/>
              </a:buClr>
              <a:buFont typeface="Webdings" panose="05030102010509060703" pitchFamily="18" charset="2"/>
              <a:buChar char="4"/>
            </a:pPr>
            <a:endParaRPr lang="en-US" sz="2000" dirty="0">
              <a:solidFill>
                <a:schemeClr val="bg2">
                  <a:lumMod val="50000"/>
                </a:schemeClr>
              </a:solidFill>
            </a:endParaRPr>
          </a:p>
          <a:p>
            <a:pPr marL="342900" indent="-342900">
              <a:spcBef>
                <a:spcPts val="200"/>
              </a:spcBef>
              <a:buClr>
                <a:srgbClr val="73A9DB"/>
              </a:buClr>
              <a:buFont typeface="Webdings" panose="05030102010509060703" pitchFamily="18" charset="2"/>
              <a:buChar char="4"/>
            </a:pPr>
            <a:endParaRPr lang="en-US" sz="2000" dirty="0">
              <a:solidFill>
                <a:schemeClr val="bg2">
                  <a:lumMod val="50000"/>
                </a:schemeClr>
              </a:solidFill>
            </a:endParaRPr>
          </a:p>
        </p:txBody>
      </p:sp>
      <p:sp>
        <p:nvSpPr>
          <p:cNvPr id="7"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spc="300" dirty="0">
                <a:solidFill>
                  <a:schemeClr val="bg1"/>
                </a:solidFill>
                <a:latin typeface="Century Gothic" panose="020B0502020202020204" pitchFamily="34" charset="0"/>
              </a:rPr>
              <a:t>Community Concerns</a:t>
            </a:r>
          </a:p>
        </p:txBody>
      </p:sp>
      <p:sp>
        <p:nvSpPr>
          <p:cNvPr id="6" name="Rectangle 5"/>
          <p:cNvSpPr/>
          <p:nvPr/>
        </p:nvSpPr>
        <p:spPr>
          <a:xfrm>
            <a:off x="358140" y="1410879"/>
            <a:ext cx="4010306" cy="2215991"/>
          </a:xfrm>
          <a:prstGeom prst="rect">
            <a:avLst/>
          </a:prstGeom>
        </p:spPr>
        <p:txBody>
          <a:bodyPr wrap="square">
            <a:spAutoFit/>
          </a:bodyPr>
          <a:lstStyle/>
          <a:p>
            <a:pPr algn="ctr"/>
            <a:r>
              <a:rPr lang="en-US" sz="2400" b="1" dirty="0">
                <a:solidFill>
                  <a:schemeClr val="bg2">
                    <a:lumMod val="50000"/>
                  </a:schemeClr>
                </a:solidFill>
              </a:rPr>
              <a:t>Warming Temperatures = </a:t>
            </a:r>
          </a:p>
          <a:p>
            <a:pPr algn="ctr"/>
            <a:r>
              <a:rPr lang="en-US" sz="2400" b="1" dirty="0">
                <a:solidFill>
                  <a:schemeClr val="bg2">
                    <a:lumMod val="50000"/>
                  </a:schemeClr>
                </a:solidFill>
              </a:rPr>
              <a:t>More Rain and Less Snow </a:t>
            </a:r>
          </a:p>
          <a:p>
            <a:pPr algn="ctr"/>
            <a:endParaRPr lang="en-US" b="1" dirty="0">
              <a:solidFill>
                <a:schemeClr val="bg2">
                  <a:lumMod val="50000"/>
                </a:schemeClr>
              </a:solidFill>
            </a:endParaRPr>
          </a:p>
          <a:p>
            <a:pPr algn="ctr"/>
            <a:r>
              <a:rPr lang="en-US" sz="2400" dirty="0">
                <a:solidFill>
                  <a:schemeClr val="bg2">
                    <a:lumMod val="50000"/>
                  </a:schemeClr>
                </a:solidFill>
              </a:rPr>
              <a:t>Snowpack decline results in less runoff during summer months</a:t>
            </a:r>
            <a:r>
              <a:rPr lang="en-US" dirty="0">
                <a:solidFill>
                  <a:schemeClr val="bg2">
                    <a:lumMod val="50000"/>
                  </a:schemeClr>
                </a:solidFill>
              </a:rPr>
              <a:t>.</a:t>
            </a:r>
          </a:p>
        </p:txBody>
      </p:sp>
      <p:sp>
        <p:nvSpPr>
          <p:cNvPr id="14" name="Text Placeholder 4"/>
          <p:cNvSpPr>
            <a:spLocks noGrp="1"/>
          </p:cNvSpPr>
          <p:nvPr>
            <p:ph type="body" sz="quarter" idx="13"/>
          </p:nvPr>
        </p:nvSpPr>
        <p:spPr>
          <a:xfrm>
            <a:off x="164808" y="6515440"/>
            <a:ext cx="3445002" cy="274320"/>
          </a:xfrm>
        </p:spPr>
        <p:txBody>
          <a:bodyPr>
            <a:normAutofit/>
          </a:bodyPr>
          <a:lstStyle/>
          <a:p>
            <a:pPr algn="l"/>
            <a:r>
              <a:rPr lang="en-US" dirty="0">
                <a:solidFill>
                  <a:schemeClr val="bg2">
                    <a:lumMod val="25000"/>
                  </a:schemeClr>
                </a:solidFill>
              </a:rPr>
              <a:t>Image Credit: </a:t>
            </a:r>
            <a:r>
              <a:rPr lang="en-US" dirty="0"/>
              <a:t>National Park Service </a:t>
            </a:r>
            <a:endParaRPr lang="en-US" dirty="0">
              <a:solidFill>
                <a:schemeClr val="bg2">
                  <a:lumMod val="25000"/>
                </a:schemeClr>
              </a:solidFill>
            </a:endParaRPr>
          </a:p>
        </p:txBody>
      </p:sp>
      <p:sp>
        <p:nvSpPr>
          <p:cNvPr id="15" name="Rectangle 14"/>
          <p:cNvSpPr/>
          <p:nvPr/>
        </p:nvSpPr>
        <p:spPr>
          <a:xfrm>
            <a:off x="366156" y="3740998"/>
            <a:ext cx="4010306" cy="2831544"/>
          </a:xfrm>
          <a:prstGeom prst="rect">
            <a:avLst/>
          </a:prstGeom>
        </p:spPr>
        <p:txBody>
          <a:bodyPr wrap="square">
            <a:spAutoFit/>
          </a:bodyPr>
          <a:lstStyle/>
          <a:p>
            <a:pPr marL="800100" lvl="1" indent="-342900">
              <a:spcBef>
                <a:spcPts val="200"/>
              </a:spcBef>
              <a:buClr>
                <a:srgbClr val="73A9DB"/>
              </a:buClr>
            </a:pPr>
            <a:r>
              <a:rPr lang="en-US" sz="2400" b="1" dirty="0">
                <a:solidFill>
                  <a:schemeClr val="bg2">
                    <a:lumMod val="50000"/>
                  </a:schemeClr>
                </a:solidFill>
              </a:rPr>
              <a:t>   </a:t>
            </a:r>
            <a:r>
              <a:rPr lang="en-US" sz="2400" b="1" u="sng" dirty="0">
                <a:solidFill>
                  <a:schemeClr val="bg2">
                    <a:lumMod val="50000"/>
                  </a:schemeClr>
                </a:solidFill>
              </a:rPr>
              <a:t>Potential Effects</a:t>
            </a:r>
          </a:p>
          <a:p>
            <a:pPr marL="800100" lvl="1" indent="-342900">
              <a:spcBef>
                <a:spcPts val="200"/>
              </a:spcBef>
              <a:buClr>
                <a:srgbClr val="73A9DB"/>
              </a:buClr>
            </a:pPr>
            <a:endParaRPr lang="en-US" b="1" u="sng" dirty="0">
              <a:solidFill>
                <a:schemeClr val="bg2">
                  <a:lumMod val="50000"/>
                </a:schemeClr>
              </a:solidFill>
            </a:endParaRPr>
          </a:p>
          <a:p>
            <a:pPr marL="800100" lvl="1" indent="-342900">
              <a:spcBef>
                <a:spcPts val="200"/>
              </a:spcBef>
              <a:buClr>
                <a:srgbClr val="73A9DB"/>
              </a:buClr>
              <a:buFont typeface="Webdings" panose="05030102010509060703" pitchFamily="18" charset="2"/>
              <a:buChar char="4"/>
            </a:pPr>
            <a:r>
              <a:rPr lang="en-US" sz="2400" b="1" dirty="0">
                <a:solidFill>
                  <a:schemeClr val="bg2">
                    <a:lumMod val="50000"/>
                  </a:schemeClr>
                </a:solidFill>
              </a:rPr>
              <a:t>Water</a:t>
            </a:r>
            <a:r>
              <a:rPr lang="en-US" sz="2400" dirty="0">
                <a:solidFill>
                  <a:schemeClr val="bg2">
                    <a:lumMod val="50000"/>
                  </a:schemeClr>
                </a:solidFill>
              </a:rPr>
              <a:t> reduction</a:t>
            </a:r>
            <a:endParaRPr lang="en-US" sz="2400" b="1" dirty="0">
              <a:solidFill>
                <a:schemeClr val="bg2">
                  <a:lumMod val="50000"/>
                </a:schemeClr>
              </a:solidFill>
            </a:endParaRPr>
          </a:p>
          <a:p>
            <a:pPr marL="800100" lvl="1" indent="-342900">
              <a:spcBef>
                <a:spcPts val="200"/>
              </a:spcBef>
              <a:buClr>
                <a:srgbClr val="73A9DB"/>
              </a:buClr>
              <a:buFont typeface="Webdings" panose="05030102010509060703" pitchFamily="18" charset="2"/>
              <a:buChar char="4"/>
            </a:pPr>
            <a:endParaRPr lang="en-US" sz="2400" dirty="0">
              <a:solidFill>
                <a:schemeClr val="bg2">
                  <a:lumMod val="50000"/>
                </a:schemeClr>
              </a:solidFill>
            </a:endParaRPr>
          </a:p>
          <a:p>
            <a:pPr marL="800100" lvl="1" indent="-342900">
              <a:spcBef>
                <a:spcPts val="200"/>
              </a:spcBef>
              <a:buClr>
                <a:srgbClr val="73A9DB"/>
              </a:buClr>
              <a:buFont typeface="Webdings" panose="05030102010509060703" pitchFamily="18" charset="2"/>
              <a:buChar char="4"/>
            </a:pPr>
            <a:r>
              <a:rPr lang="en-US" sz="2400" b="1" dirty="0">
                <a:solidFill>
                  <a:schemeClr val="bg2">
                    <a:lumMod val="50000"/>
                  </a:schemeClr>
                </a:solidFill>
              </a:rPr>
              <a:t>Habitat</a:t>
            </a:r>
            <a:r>
              <a:rPr lang="en-US" sz="2400" dirty="0">
                <a:solidFill>
                  <a:schemeClr val="bg2">
                    <a:lumMod val="50000"/>
                  </a:schemeClr>
                </a:solidFill>
              </a:rPr>
              <a:t> change</a:t>
            </a:r>
            <a:endParaRPr lang="en-US" sz="2400" b="1" dirty="0">
              <a:solidFill>
                <a:schemeClr val="bg2">
                  <a:lumMod val="50000"/>
                </a:schemeClr>
              </a:solidFill>
            </a:endParaRPr>
          </a:p>
          <a:p>
            <a:pPr marL="800100" lvl="1" indent="-342900">
              <a:spcBef>
                <a:spcPts val="200"/>
              </a:spcBef>
              <a:buClr>
                <a:srgbClr val="73A9DB"/>
              </a:buClr>
              <a:buFont typeface="Webdings" panose="05030102010509060703" pitchFamily="18" charset="2"/>
              <a:buChar char="4"/>
            </a:pPr>
            <a:endParaRPr lang="en-US" sz="2400" dirty="0">
              <a:solidFill>
                <a:schemeClr val="bg2">
                  <a:lumMod val="50000"/>
                </a:schemeClr>
              </a:solidFill>
            </a:endParaRPr>
          </a:p>
          <a:p>
            <a:pPr marL="800100" lvl="1" indent="-342900">
              <a:spcBef>
                <a:spcPts val="200"/>
              </a:spcBef>
              <a:buClr>
                <a:srgbClr val="73A9DB"/>
              </a:buClr>
              <a:buFont typeface="Webdings" panose="05030102010509060703" pitchFamily="18" charset="2"/>
              <a:buChar char="4"/>
            </a:pPr>
            <a:r>
              <a:rPr lang="en-US" sz="2400" b="1" dirty="0">
                <a:solidFill>
                  <a:schemeClr val="bg2">
                    <a:lumMod val="50000"/>
                  </a:schemeClr>
                </a:solidFill>
              </a:rPr>
              <a:t>Wildfire</a:t>
            </a:r>
            <a:r>
              <a:rPr lang="en-US" sz="2400" dirty="0">
                <a:solidFill>
                  <a:schemeClr val="bg2">
                    <a:lumMod val="50000"/>
                  </a:schemeClr>
                </a:solidFill>
              </a:rPr>
              <a:t> outbreaks </a:t>
            </a:r>
          </a:p>
        </p:txBody>
      </p:sp>
      <p:pic>
        <p:nvPicPr>
          <p:cNvPr id="2058" name="Picture 10" descr="\\NASA2\SoutheasternAZWaterII\Fall_2016\SoutheasternAZWaterResources\Deliverables\VPS\04_Media\Pics_Videos-20161026T140026Z\Pics_Videos\From_NPS_site\Bobcat_up_Saguaro.jpg"/>
          <p:cNvPicPr>
            <a:picLocks noChangeAspect="1" noChangeArrowheads="1"/>
          </p:cNvPicPr>
          <p:nvPr/>
        </p:nvPicPr>
        <p:blipFill>
          <a:blip r:embed="rId3" cstate="print"/>
          <a:srcRect/>
          <a:stretch>
            <a:fillRect/>
          </a:stretch>
        </p:blipFill>
        <p:spPr bwMode="auto">
          <a:xfrm>
            <a:off x="4597051" y="3858015"/>
            <a:ext cx="3757809" cy="2830883"/>
          </a:xfrm>
          <a:prstGeom prst="rect">
            <a:avLst/>
          </a:prstGeom>
          <a:noFill/>
          <a:ln>
            <a:solidFill>
              <a:schemeClr val="tx1"/>
            </a:solidFill>
          </a:ln>
        </p:spPr>
      </p:pic>
      <p:grpSp>
        <p:nvGrpSpPr>
          <p:cNvPr id="21" name="Group 20"/>
          <p:cNvGrpSpPr/>
          <p:nvPr/>
        </p:nvGrpSpPr>
        <p:grpSpPr>
          <a:xfrm>
            <a:off x="4597052" y="1251781"/>
            <a:ext cx="7456881" cy="5412066"/>
            <a:chOff x="4597052" y="1251781"/>
            <a:chExt cx="7456881" cy="5412066"/>
          </a:xfrm>
        </p:grpSpPr>
        <p:pic>
          <p:nvPicPr>
            <p:cNvPr id="2055" name="Picture 7" descr="\\NASA2\SoutheasternAZWaterII\Fall_2016\SoutheasternAZWaterResources\Deliverables\VPS\04_Media\Pics_Videos-20161026T140026Z\Pics_Videos\from Saguaro NP staff\SAGE water resources\from Janelle\IMGP3341_Christopher Morris - Copy.JPG"/>
            <p:cNvPicPr>
              <a:picLocks noChangeAspect="1" noChangeArrowheads="1"/>
            </p:cNvPicPr>
            <p:nvPr/>
          </p:nvPicPr>
          <p:blipFill>
            <a:blip r:embed="rId4" cstate="print"/>
            <a:srcRect/>
            <a:stretch>
              <a:fillRect/>
            </a:stretch>
          </p:blipFill>
          <p:spPr bwMode="auto">
            <a:xfrm>
              <a:off x="8442960" y="1251781"/>
              <a:ext cx="3582026" cy="2560320"/>
            </a:xfrm>
            <a:prstGeom prst="rect">
              <a:avLst/>
            </a:prstGeom>
            <a:noFill/>
            <a:ln>
              <a:solidFill>
                <a:schemeClr val="tx1"/>
              </a:solidFill>
            </a:ln>
          </p:spPr>
        </p:pic>
        <p:pic>
          <p:nvPicPr>
            <p:cNvPr id="2057" name="Picture 9" descr="\\NASA2\SoutheasternAZWaterII\Fall_2016\SoutheasternAZWaterResources\Deliverables\VPS\04_Media\Pics_Videos-20161026T140026Z\Pics_Videos\from Saguaro NP staff\SAGE water resources\from Janelle\Daniel_Fagergren_Saguaros_in_the_Fall.JPG"/>
            <p:cNvPicPr>
              <a:picLocks noChangeAspect="1" noChangeArrowheads="1"/>
            </p:cNvPicPr>
            <p:nvPr/>
          </p:nvPicPr>
          <p:blipFill>
            <a:blip r:embed="rId5" cstate="print"/>
            <a:srcRect/>
            <a:stretch>
              <a:fillRect/>
            </a:stretch>
          </p:blipFill>
          <p:spPr bwMode="auto">
            <a:xfrm>
              <a:off x="4597052" y="1255486"/>
              <a:ext cx="3749040" cy="2544659"/>
            </a:xfrm>
            <a:prstGeom prst="rect">
              <a:avLst/>
            </a:prstGeom>
            <a:noFill/>
            <a:ln>
              <a:solidFill>
                <a:schemeClr val="tx1"/>
              </a:solidFill>
            </a:ln>
          </p:spPr>
        </p:pic>
        <p:pic>
          <p:nvPicPr>
            <p:cNvPr id="2059" name="Picture 11" descr="\\NASA2\SoutheasternAZWaterII\Fall_2016\SoutheasternAZWaterResources\Deliverables\VPS\04_Media\Pics_Videos-20161026T140026Z\Pics_Videos\from Colleen and Sonoran Desert Network\Rincons_Feb2004 (1).JPG"/>
            <p:cNvPicPr>
              <a:picLocks noChangeAspect="1" noChangeArrowheads="1"/>
            </p:cNvPicPr>
            <p:nvPr/>
          </p:nvPicPr>
          <p:blipFill>
            <a:blip r:embed="rId6" cstate="print"/>
            <a:srcRect/>
            <a:stretch>
              <a:fillRect/>
            </a:stretch>
          </p:blipFill>
          <p:spPr bwMode="auto">
            <a:xfrm>
              <a:off x="8446716" y="3883277"/>
              <a:ext cx="3607217" cy="2780570"/>
            </a:xfrm>
            <a:prstGeom prst="rect">
              <a:avLst/>
            </a:prstGeom>
            <a:noFill/>
            <a:ln>
              <a:solidFill>
                <a:schemeClr val="tx1"/>
              </a:solidFill>
            </a:ln>
          </p:spPr>
        </p:pic>
      </p:grpSp>
    </p:spTree>
    <p:extLst>
      <p:ext uri="{BB962C8B-B14F-4D97-AF65-F5344CB8AC3E}">
        <p14:creationId xmlns:p14="http://schemas.microsoft.com/office/powerpoint/2010/main" val="32930880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66057" y="4229964"/>
            <a:ext cx="11176000" cy="2291152"/>
          </a:xfrm>
        </p:spPr>
        <p:txBody>
          <a:bodyPr>
            <a:normAutofit lnSpcReduction="10000"/>
          </a:bodyPr>
          <a:lstStyle/>
          <a:p>
            <a:pPr marL="288925" indent="-288925" fontAlgn="base">
              <a:buClr>
                <a:schemeClr val="accent1">
                  <a:lumMod val="60000"/>
                  <a:lumOff val="40000"/>
                </a:schemeClr>
              </a:buClr>
              <a:buFont typeface="Webdings" pitchFamily="18" charset="2"/>
              <a:buChar char=""/>
            </a:pPr>
            <a:r>
              <a:rPr lang="en-US" sz="2400" b="1" dirty="0">
                <a:solidFill>
                  <a:schemeClr val="accent1">
                    <a:lumMod val="60000"/>
                    <a:lumOff val="40000"/>
                  </a:schemeClr>
                </a:solidFill>
              </a:rPr>
              <a:t>Create</a:t>
            </a:r>
            <a:r>
              <a:rPr lang="en-US" sz="2400" dirty="0"/>
              <a:t> an overall assessment of snow cover distribution in Rincon and Santa Catalina mountain ranges, using NASA Earth observations (Landsat) data</a:t>
            </a:r>
          </a:p>
          <a:p>
            <a:pPr fontAlgn="base">
              <a:buClr>
                <a:schemeClr val="accent1">
                  <a:lumMod val="60000"/>
                  <a:lumOff val="40000"/>
                </a:schemeClr>
              </a:buClr>
            </a:pPr>
            <a:endParaRPr lang="en-US" sz="100" dirty="0"/>
          </a:p>
          <a:p>
            <a:pPr marL="288925" indent="-288925" fontAlgn="base">
              <a:buClr>
                <a:schemeClr val="accent1">
                  <a:lumMod val="60000"/>
                  <a:lumOff val="40000"/>
                </a:schemeClr>
              </a:buClr>
              <a:buFont typeface="Webdings" panose="05030102010509060703" pitchFamily="18" charset="2"/>
              <a:buChar char=""/>
            </a:pPr>
            <a:r>
              <a:rPr lang="en-US" sz="2400" b="1" dirty="0">
                <a:solidFill>
                  <a:schemeClr val="accent1">
                    <a:lumMod val="60000"/>
                    <a:lumOff val="40000"/>
                  </a:schemeClr>
                </a:solidFill>
              </a:rPr>
              <a:t>Assess</a:t>
            </a:r>
            <a:r>
              <a:rPr lang="en-US" sz="2400" b="1" dirty="0"/>
              <a:t> </a:t>
            </a:r>
            <a:r>
              <a:rPr lang="en-US" sz="2400" dirty="0"/>
              <a:t>and identify</a:t>
            </a:r>
            <a:r>
              <a:rPr lang="en-US" sz="2400" b="1" dirty="0"/>
              <a:t> </a:t>
            </a:r>
            <a:r>
              <a:rPr lang="en-US" sz="2400" dirty="0"/>
              <a:t>watersheds experiencing higher loss of snowpack with remote sensing products and supplement with USGS stream gauge and pool data provided by the NPS</a:t>
            </a:r>
            <a:endParaRPr lang="en-US" sz="2400" dirty="0">
              <a:solidFill>
                <a:schemeClr val="bg2">
                  <a:lumMod val="50000"/>
                </a:schemeClr>
              </a:solidFill>
            </a:endParaRPr>
          </a:p>
          <a:p>
            <a:pPr fontAlgn="base">
              <a:buClr>
                <a:schemeClr val="accent1">
                  <a:lumMod val="60000"/>
                  <a:lumOff val="40000"/>
                </a:schemeClr>
              </a:buClr>
            </a:pPr>
            <a:endParaRPr lang="en-US" sz="2400" dirty="0"/>
          </a:p>
        </p:txBody>
      </p:sp>
      <p:sp>
        <p:nvSpPr>
          <p:cNvPr id="3" name="Text Placeholder 2"/>
          <p:cNvSpPr>
            <a:spLocks noGrp="1"/>
          </p:cNvSpPr>
          <p:nvPr>
            <p:ph type="body" sz="quarter" idx="14"/>
          </p:nvPr>
        </p:nvSpPr>
        <p:spPr>
          <a:xfrm>
            <a:off x="699516" y="3451860"/>
            <a:ext cx="10643616" cy="704088"/>
          </a:xfrm>
        </p:spPr>
        <p:txBody>
          <a:bodyPr/>
          <a:lstStyle/>
          <a:p>
            <a:r>
              <a:rPr lang="en-US" dirty="0"/>
              <a:t>Objectives</a:t>
            </a:r>
          </a:p>
        </p:txBody>
      </p:sp>
      <p:sp>
        <p:nvSpPr>
          <p:cNvPr id="5" name="Text Placeholder 4"/>
          <p:cNvSpPr>
            <a:spLocks noGrp="1"/>
          </p:cNvSpPr>
          <p:nvPr>
            <p:ph type="body" sz="quarter" idx="13"/>
          </p:nvPr>
        </p:nvSpPr>
        <p:spPr>
          <a:xfrm>
            <a:off x="8737930" y="3192326"/>
            <a:ext cx="3445002" cy="274320"/>
          </a:xfrm>
        </p:spPr>
        <p:txBody>
          <a:bodyPr>
            <a:normAutofit/>
          </a:bodyPr>
          <a:lstStyle/>
          <a:p>
            <a:r>
              <a:rPr lang="en-US" dirty="0">
                <a:solidFill>
                  <a:schemeClr val="bg2">
                    <a:lumMod val="25000"/>
                  </a:schemeClr>
                </a:solidFill>
              </a:rPr>
              <a:t>Image Credit: National Park Service</a:t>
            </a:r>
          </a:p>
        </p:txBody>
      </p:sp>
      <p:pic>
        <p:nvPicPr>
          <p:cNvPr id="24580" name="Picture 4" descr="Rainbow over Cactus Forest Drive "/>
          <p:cNvPicPr>
            <a:picLocks noChangeAspect="1" noChangeArrowheads="1"/>
          </p:cNvPicPr>
          <p:nvPr/>
        </p:nvPicPr>
        <p:blipFill>
          <a:blip r:embed="rId3" cstate="print"/>
          <a:srcRect/>
          <a:stretch>
            <a:fillRect/>
          </a:stretch>
        </p:blipFill>
        <p:spPr bwMode="auto">
          <a:xfrm>
            <a:off x="0" y="3321"/>
            <a:ext cx="12192000" cy="3187890"/>
          </a:xfrm>
          <a:prstGeom prst="rect">
            <a:avLst/>
          </a:prstGeom>
          <a:noFill/>
        </p:spPr>
      </p:pic>
    </p:spTree>
    <p:extLst>
      <p:ext uri="{BB962C8B-B14F-4D97-AF65-F5344CB8AC3E}">
        <p14:creationId xmlns:p14="http://schemas.microsoft.com/office/powerpoint/2010/main" val="18311365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2000250" y="514350"/>
            <a:ext cx="9591674" cy="638175"/>
          </a:xfrm>
          <a:prstGeom prst="rect">
            <a:avLst/>
          </a:prstGeom>
        </p:spPr>
        <p:txBody>
          <a:bodyPr/>
          <a:lstStyle/>
          <a:p>
            <a:pPr marL="0" indent="0" algn="ctr">
              <a:buNone/>
            </a:pPr>
            <a:r>
              <a:rPr lang="en-US" sz="4000" spc="300" dirty="0">
                <a:solidFill>
                  <a:schemeClr val="bg1"/>
                </a:solidFill>
                <a:latin typeface="Century Gothic" panose="020B0502020202020204" pitchFamily="34" charset="0"/>
              </a:rPr>
              <a:t>Earth Observations Used</a:t>
            </a:r>
          </a:p>
        </p:txBody>
      </p:sp>
      <p:pic>
        <p:nvPicPr>
          <p:cNvPr id="16" name="Picture 16" descr="http://www.devpedia.developexchange.com/dp/images/d/dd/24_Sentinel2.png"/>
          <p:cNvPicPr>
            <a:picLocks noChangeAspect="1" noChangeArrowheads="1"/>
          </p:cNvPicPr>
          <p:nvPr/>
        </p:nvPicPr>
        <p:blipFill>
          <a:blip r:embed="rId3" cstate="print"/>
          <a:srcRect/>
          <a:stretch>
            <a:fillRect/>
          </a:stretch>
        </p:blipFill>
        <p:spPr bwMode="auto">
          <a:xfrm>
            <a:off x="8964131" y="3277590"/>
            <a:ext cx="2421558" cy="1810012"/>
          </a:xfrm>
          <a:prstGeom prst="rect">
            <a:avLst/>
          </a:prstGeom>
          <a:noFill/>
        </p:spPr>
      </p:pic>
      <p:sp>
        <p:nvSpPr>
          <p:cNvPr id="17" name="TextBox 16"/>
          <p:cNvSpPr txBox="1"/>
          <p:nvPr/>
        </p:nvSpPr>
        <p:spPr>
          <a:xfrm>
            <a:off x="9309256" y="5256693"/>
            <a:ext cx="1635834" cy="400110"/>
          </a:xfrm>
          <a:prstGeom prst="rect">
            <a:avLst/>
          </a:prstGeom>
          <a:noFill/>
        </p:spPr>
        <p:txBody>
          <a:bodyPr wrap="square" rtlCol="0">
            <a:spAutoFit/>
          </a:bodyPr>
          <a:lstStyle/>
          <a:p>
            <a:r>
              <a:rPr lang="en-US" sz="2000" dirty="0">
                <a:solidFill>
                  <a:schemeClr val="bg2">
                    <a:lumMod val="50000"/>
                  </a:schemeClr>
                </a:solidFill>
              </a:rPr>
              <a:t>Sentinel -2 </a:t>
            </a:r>
          </a:p>
        </p:txBody>
      </p:sp>
      <p:pic>
        <p:nvPicPr>
          <p:cNvPr id="18" name="Picture 4" descr="http://www.devpedia.developexchange.com/dp/images/6/69/01_Landsat5.png"/>
          <p:cNvPicPr>
            <a:picLocks noChangeAspect="1" noChangeArrowheads="1"/>
          </p:cNvPicPr>
          <p:nvPr/>
        </p:nvPicPr>
        <p:blipFill>
          <a:blip r:embed="rId4" cstate="print"/>
          <a:srcRect/>
          <a:stretch>
            <a:fillRect/>
          </a:stretch>
        </p:blipFill>
        <p:spPr bwMode="auto">
          <a:xfrm>
            <a:off x="410296" y="1948394"/>
            <a:ext cx="2202275" cy="1739337"/>
          </a:xfrm>
          <a:prstGeom prst="rect">
            <a:avLst/>
          </a:prstGeom>
          <a:noFill/>
        </p:spPr>
      </p:pic>
      <p:sp>
        <p:nvSpPr>
          <p:cNvPr id="19" name="TextBox 18"/>
          <p:cNvSpPr txBox="1"/>
          <p:nvPr/>
        </p:nvSpPr>
        <p:spPr>
          <a:xfrm>
            <a:off x="379285" y="3971498"/>
            <a:ext cx="2374433" cy="400110"/>
          </a:xfrm>
          <a:prstGeom prst="rect">
            <a:avLst/>
          </a:prstGeom>
          <a:noFill/>
        </p:spPr>
        <p:txBody>
          <a:bodyPr wrap="square" rtlCol="0">
            <a:spAutoFit/>
          </a:bodyPr>
          <a:lstStyle/>
          <a:p>
            <a:r>
              <a:rPr lang="en-US" sz="2000" dirty="0">
                <a:solidFill>
                  <a:schemeClr val="bg2">
                    <a:lumMod val="50000"/>
                  </a:schemeClr>
                </a:solidFill>
              </a:rPr>
              <a:t>Landsat 4 &amp; 5 TM</a:t>
            </a:r>
          </a:p>
        </p:txBody>
      </p:sp>
      <p:sp>
        <p:nvSpPr>
          <p:cNvPr id="20" name="TextBox 19"/>
          <p:cNvSpPr txBox="1"/>
          <p:nvPr/>
        </p:nvSpPr>
        <p:spPr>
          <a:xfrm>
            <a:off x="4013860" y="3963407"/>
            <a:ext cx="2731323" cy="400110"/>
          </a:xfrm>
          <a:prstGeom prst="rect">
            <a:avLst/>
          </a:prstGeom>
          <a:noFill/>
        </p:spPr>
        <p:txBody>
          <a:bodyPr wrap="square" rtlCol="0">
            <a:spAutoFit/>
          </a:bodyPr>
          <a:lstStyle/>
          <a:p>
            <a:pPr marL="800100" lvl="1" indent="-342900">
              <a:spcBef>
                <a:spcPts val="200"/>
              </a:spcBef>
              <a:buClr>
                <a:srgbClr val="73A9DB"/>
              </a:buClr>
            </a:pPr>
            <a:r>
              <a:rPr lang="en-US" sz="2000" dirty="0">
                <a:solidFill>
                  <a:schemeClr val="bg2">
                    <a:lumMod val="50000"/>
                  </a:schemeClr>
                </a:solidFill>
              </a:rPr>
              <a:t>Landsat 7 ETM +</a:t>
            </a:r>
          </a:p>
        </p:txBody>
      </p:sp>
      <p:pic>
        <p:nvPicPr>
          <p:cNvPr id="21" name="Picture 20" descr="http://www.devpedia.developexchange.com/dp/images/3/39/02_Landsat7.png"/>
          <p:cNvPicPr/>
          <p:nvPr/>
        </p:nvPicPr>
        <p:blipFill>
          <a:blip r:embed="rId5" cstate="print"/>
          <a:srcRect/>
          <a:stretch>
            <a:fillRect/>
          </a:stretch>
        </p:blipFill>
        <p:spPr bwMode="auto">
          <a:xfrm>
            <a:off x="4153707" y="2018805"/>
            <a:ext cx="2662730" cy="1797782"/>
          </a:xfrm>
          <a:prstGeom prst="rect">
            <a:avLst/>
          </a:prstGeom>
          <a:noFill/>
          <a:ln w="9525">
            <a:noFill/>
            <a:miter lim="800000"/>
            <a:headEnd/>
            <a:tailEnd/>
          </a:ln>
        </p:spPr>
      </p:pic>
      <p:pic>
        <p:nvPicPr>
          <p:cNvPr id="22" name="Picture 21" descr="http://www.devpedia.developexchange.com/dp/images/c/c2/03_Landsat8.png"/>
          <p:cNvPicPr/>
          <p:nvPr/>
        </p:nvPicPr>
        <p:blipFill>
          <a:blip r:embed="rId6" cstate="print"/>
          <a:srcRect/>
          <a:stretch>
            <a:fillRect/>
          </a:stretch>
        </p:blipFill>
        <p:spPr bwMode="auto">
          <a:xfrm>
            <a:off x="2504099" y="4607627"/>
            <a:ext cx="2115403" cy="1357324"/>
          </a:xfrm>
          <a:prstGeom prst="rect">
            <a:avLst/>
          </a:prstGeom>
          <a:noFill/>
          <a:ln w="9525">
            <a:noFill/>
            <a:miter lim="800000"/>
            <a:headEnd/>
            <a:tailEnd/>
          </a:ln>
        </p:spPr>
      </p:pic>
      <p:sp>
        <p:nvSpPr>
          <p:cNvPr id="23" name="TextBox 22"/>
          <p:cNvSpPr txBox="1"/>
          <p:nvPr/>
        </p:nvSpPr>
        <p:spPr>
          <a:xfrm>
            <a:off x="2110905" y="6078932"/>
            <a:ext cx="2462428" cy="400110"/>
          </a:xfrm>
          <a:prstGeom prst="rect">
            <a:avLst/>
          </a:prstGeom>
          <a:noFill/>
        </p:spPr>
        <p:txBody>
          <a:bodyPr wrap="square" rtlCol="0">
            <a:spAutoFit/>
          </a:bodyPr>
          <a:lstStyle/>
          <a:p>
            <a:pPr marL="800100" lvl="1" indent="-342900">
              <a:spcBef>
                <a:spcPts val="200"/>
              </a:spcBef>
              <a:buClr>
                <a:srgbClr val="73A9DB"/>
              </a:buClr>
            </a:pPr>
            <a:r>
              <a:rPr lang="en-US" sz="2000" dirty="0">
                <a:solidFill>
                  <a:schemeClr val="bg2">
                    <a:lumMod val="50000"/>
                  </a:schemeClr>
                </a:solidFill>
              </a:rPr>
              <a:t>Landsat 8 OLI</a:t>
            </a:r>
          </a:p>
        </p:txBody>
      </p:sp>
      <p:sp>
        <p:nvSpPr>
          <p:cNvPr id="25" name="Text Placeholder 4"/>
          <p:cNvSpPr>
            <a:spLocks noGrp="1"/>
          </p:cNvSpPr>
          <p:nvPr>
            <p:ph type="body" sz="quarter" idx="4294967295"/>
          </p:nvPr>
        </p:nvSpPr>
        <p:spPr>
          <a:xfrm>
            <a:off x="0" y="6446137"/>
            <a:ext cx="2669628" cy="234140"/>
          </a:xfrm>
          <a:prstGeom prst="rect">
            <a:avLst/>
          </a:prstGeom>
        </p:spPr>
        <p:txBody>
          <a:bodyPr>
            <a:normAutofit fontScale="47500" lnSpcReduction="20000"/>
          </a:bodyPr>
          <a:lstStyle/>
          <a:p>
            <a:pPr>
              <a:buNone/>
            </a:pPr>
            <a:r>
              <a:rPr lang="en-US" dirty="0">
                <a:solidFill>
                  <a:schemeClr val="bg2">
                    <a:lumMod val="25000"/>
                  </a:schemeClr>
                </a:solidFill>
              </a:rPr>
              <a:t>Image Credit: NASA</a:t>
            </a:r>
            <a:endParaRPr lang="en-US" strike="sngStrike" dirty="0">
              <a:solidFill>
                <a:schemeClr val="bg2">
                  <a:lumMod val="25000"/>
                </a:schemeClr>
              </a:solidFill>
            </a:endParaRPr>
          </a:p>
        </p:txBody>
      </p:sp>
      <p:sp>
        <p:nvSpPr>
          <p:cNvPr id="12" name="TextBox 11"/>
          <p:cNvSpPr txBox="1"/>
          <p:nvPr/>
        </p:nvSpPr>
        <p:spPr>
          <a:xfrm>
            <a:off x="1911928" y="1330037"/>
            <a:ext cx="2968830" cy="954107"/>
          </a:xfrm>
          <a:prstGeom prst="rect">
            <a:avLst/>
          </a:prstGeom>
          <a:noFill/>
        </p:spPr>
        <p:txBody>
          <a:bodyPr wrap="square" rtlCol="0">
            <a:spAutoFit/>
          </a:bodyPr>
          <a:lstStyle/>
          <a:p>
            <a:pPr algn="ctr"/>
            <a:r>
              <a:rPr lang="en-US" sz="2800" b="1" dirty="0">
                <a:solidFill>
                  <a:schemeClr val="bg2">
                    <a:lumMod val="25000"/>
                  </a:schemeClr>
                </a:solidFill>
              </a:rPr>
              <a:t>NASA Earth Observations</a:t>
            </a:r>
          </a:p>
        </p:txBody>
      </p:sp>
      <p:cxnSp>
        <p:nvCxnSpPr>
          <p:cNvPr id="14" name="Straight Connector 13"/>
          <p:cNvCxnSpPr/>
          <p:nvPr/>
        </p:nvCxnSpPr>
        <p:spPr>
          <a:xfrm>
            <a:off x="7908966" y="1235034"/>
            <a:ext cx="0" cy="5622966"/>
          </a:xfrm>
          <a:prstGeom prst="line">
            <a:avLst/>
          </a:prstGeom>
          <a:ln w="38100">
            <a:solidFill>
              <a:schemeClr val="accent1"/>
            </a:solidFill>
            <a:prstDash val="lgDash"/>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8619508" y="1351811"/>
            <a:ext cx="2968830" cy="954107"/>
          </a:xfrm>
          <a:prstGeom prst="rect">
            <a:avLst/>
          </a:prstGeom>
          <a:noFill/>
        </p:spPr>
        <p:txBody>
          <a:bodyPr wrap="square" rtlCol="0">
            <a:spAutoFit/>
          </a:bodyPr>
          <a:lstStyle/>
          <a:p>
            <a:pPr algn="ctr"/>
            <a:r>
              <a:rPr lang="en-US" sz="2800" b="1" dirty="0">
                <a:solidFill>
                  <a:schemeClr val="bg2">
                    <a:lumMod val="25000"/>
                  </a:schemeClr>
                </a:solidFill>
              </a:rPr>
              <a:t>Additional Earth Observations</a:t>
            </a:r>
          </a:p>
        </p:txBody>
      </p:sp>
    </p:spTree>
    <p:extLst>
      <p:ext uri="{BB962C8B-B14F-4D97-AF65-F5344CB8AC3E}">
        <p14:creationId xmlns:p14="http://schemas.microsoft.com/office/powerpoint/2010/main" val="302111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a:xfrm>
            <a:off x="609600" y="504825"/>
            <a:ext cx="9591674"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schemeClr val="bg1"/>
                </a:solidFill>
                <a:latin typeface="Century Gothic" panose="020B0502020202020204" pitchFamily="34" charset="0"/>
              </a:rPr>
              <a:t>Methodology</a:t>
            </a:r>
          </a:p>
        </p:txBody>
      </p:sp>
      <p:sp>
        <p:nvSpPr>
          <p:cNvPr id="8" name="Text Placeholder 7"/>
          <p:cNvSpPr>
            <a:spLocks noGrp="1"/>
          </p:cNvSpPr>
          <p:nvPr>
            <p:ph type="body" sz="quarter" idx="13"/>
          </p:nvPr>
        </p:nvSpPr>
        <p:spPr>
          <a:xfrm>
            <a:off x="8397341" y="6524921"/>
            <a:ext cx="3618330" cy="274320"/>
          </a:xfrm>
        </p:spPr>
        <p:txBody>
          <a:bodyPr>
            <a:normAutofit fontScale="85000" lnSpcReduction="10000"/>
          </a:bodyPr>
          <a:lstStyle/>
          <a:p>
            <a:r>
              <a:rPr lang="en-US" dirty="0"/>
              <a:t>Image Credit : Southeastern AZ Water Resource Team</a:t>
            </a:r>
          </a:p>
        </p:txBody>
      </p:sp>
      <p:pic>
        <p:nvPicPr>
          <p:cNvPr id="20" name="Picture 19"/>
          <p:cNvPicPr/>
          <p:nvPr/>
        </p:nvPicPr>
        <p:blipFill>
          <a:blip r:embed="rId3" cstate="print"/>
          <a:srcRect l="9656" t="32180" r="68953" b="10005"/>
          <a:stretch>
            <a:fillRect/>
          </a:stretch>
        </p:blipFill>
        <p:spPr bwMode="auto">
          <a:xfrm>
            <a:off x="2819650" y="2779205"/>
            <a:ext cx="2139652" cy="1743741"/>
          </a:xfrm>
          <a:prstGeom prst="flowChartInputOutput">
            <a:avLst/>
          </a:prstGeom>
          <a:ln>
            <a:noFill/>
          </a:ln>
          <a:effectLst>
            <a:outerShdw blurRad="292100" dist="139700" dir="2700000" algn="tl" rotWithShape="0">
              <a:srgbClr val="333333">
                <a:alpha val="65000"/>
              </a:srgbClr>
            </a:outerShdw>
          </a:effectLst>
        </p:spPr>
      </p:pic>
      <p:sp>
        <p:nvSpPr>
          <p:cNvPr id="21" name="Rounded Rectangle 20"/>
          <p:cNvSpPr/>
          <p:nvPr/>
        </p:nvSpPr>
        <p:spPr>
          <a:xfrm>
            <a:off x="204235" y="1475842"/>
            <a:ext cx="1924493" cy="808074"/>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409353" y="1557159"/>
            <a:ext cx="1829181" cy="1015663"/>
          </a:xfrm>
          <a:prstGeom prst="rect">
            <a:avLst/>
          </a:prstGeom>
          <a:noFill/>
        </p:spPr>
        <p:txBody>
          <a:bodyPr wrap="square" rtlCol="0">
            <a:spAutoFit/>
          </a:bodyPr>
          <a:lstStyle/>
          <a:p>
            <a:r>
              <a:rPr lang="en-US" sz="2000" b="1" dirty="0">
                <a:solidFill>
                  <a:schemeClr val="bg2">
                    <a:lumMod val="25000"/>
                  </a:schemeClr>
                </a:solidFill>
              </a:rPr>
              <a:t>Data Acquisition</a:t>
            </a:r>
          </a:p>
          <a:p>
            <a:endParaRPr lang="en-US" sz="2000" dirty="0">
              <a:solidFill>
                <a:schemeClr val="bg2">
                  <a:lumMod val="25000"/>
                </a:schemeClr>
              </a:solidFill>
            </a:endParaRPr>
          </a:p>
        </p:txBody>
      </p:sp>
      <p:pic>
        <p:nvPicPr>
          <p:cNvPr id="39" name="Picture 38"/>
          <p:cNvPicPr/>
          <p:nvPr/>
        </p:nvPicPr>
        <p:blipFill>
          <a:blip r:embed="rId4" cstate="print"/>
          <a:srcRect l="12360" t="28725" r="63269" b="13479"/>
          <a:stretch>
            <a:fillRect/>
          </a:stretch>
        </p:blipFill>
        <p:spPr bwMode="auto">
          <a:xfrm>
            <a:off x="5194526" y="2823695"/>
            <a:ext cx="2139696" cy="1746504"/>
          </a:xfrm>
          <a:prstGeom prst="flowChartInputOutput">
            <a:avLst/>
          </a:prstGeom>
          <a:noFill/>
          <a:ln w="9525">
            <a:solidFill>
              <a:schemeClr val="bg2"/>
            </a:solidFill>
            <a:miter lim="800000"/>
            <a:headEnd/>
            <a:tailEnd/>
          </a:ln>
        </p:spPr>
      </p:pic>
      <p:sp>
        <p:nvSpPr>
          <p:cNvPr id="43" name="Right Arrow 42"/>
          <p:cNvSpPr/>
          <p:nvPr/>
        </p:nvSpPr>
        <p:spPr>
          <a:xfrm>
            <a:off x="2207583" y="1650393"/>
            <a:ext cx="467834" cy="512446"/>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45"/>
          <p:cNvSpPr/>
          <p:nvPr/>
        </p:nvSpPr>
        <p:spPr>
          <a:xfrm>
            <a:off x="210407" y="3252177"/>
            <a:ext cx="1924493" cy="808074"/>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p:cNvSpPr txBox="1"/>
          <p:nvPr/>
        </p:nvSpPr>
        <p:spPr>
          <a:xfrm>
            <a:off x="400492" y="3336273"/>
            <a:ext cx="1703425" cy="707886"/>
          </a:xfrm>
          <a:prstGeom prst="rect">
            <a:avLst/>
          </a:prstGeom>
          <a:noFill/>
        </p:spPr>
        <p:txBody>
          <a:bodyPr wrap="square" rtlCol="0">
            <a:spAutoFit/>
          </a:bodyPr>
          <a:lstStyle/>
          <a:p>
            <a:r>
              <a:rPr lang="en-US" sz="2000" b="1" dirty="0">
                <a:solidFill>
                  <a:schemeClr val="bg2">
                    <a:lumMod val="25000"/>
                  </a:schemeClr>
                </a:solidFill>
              </a:rPr>
              <a:t>Data Processing</a:t>
            </a:r>
          </a:p>
        </p:txBody>
      </p:sp>
      <p:sp>
        <p:nvSpPr>
          <p:cNvPr id="48" name="Rounded Rectangle 47"/>
          <p:cNvSpPr/>
          <p:nvPr/>
        </p:nvSpPr>
        <p:spPr>
          <a:xfrm>
            <a:off x="230372" y="5330454"/>
            <a:ext cx="1924493" cy="81161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p:cNvSpPr txBox="1"/>
          <p:nvPr/>
        </p:nvSpPr>
        <p:spPr>
          <a:xfrm>
            <a:off x="409353" y="5379430"/>
            <a:ext cx="1777737" cy="707886"/>
          </a:xfrm>
          <a:prstGeom prst="rect">
            <a:avLst/>
          </a:prstGeom>
          <a:noFill/>
        </p:spPr>
        <p:txBody>
          <a:bodyPr wrap="square" rtlCol="0" anchor="ctr">
            <a:spAutoFit/>
          </a:bodyPr>
          <a:lstStyle/>
          <a:p>
            <a:r>
              <a:rPr lang="en-US" sz="2000" b="1" dirty="0">
                <a:solidFill>
                  <a:schemeClr val="bg2">
                    <a:lumMod val="25000"/>
                  </a:schemeClr>
                </a:solidFill>
                <a:effectLst>
                  <a:outerShdw blurRad="38100" dist="38100" dir="2700000" algn="tl">
                    <a:srgbClr val="000000">
                      <a:alpha val="43137"/>
                    </a:srgbClr>
                  </a:outerShdw>
                </a:effectLst>
              </a:rPr>
              <a:t>Data Analysis</a:t>
            </a:r>
          </a:p>
        </p:txBody>
      </p:sp>
      <p:sp>
        <p:nvSpPr>
          <p:cNvPr id="57" name="Rounded Rectangle 56"/>
          <p:cNvSpPr/>
          <p:nvPr/>
        </p:nvSpPr>
        <p:spPr>
          <a:xfrm>
            <a:off x="7816571" y="1390530"/>
            <a:ext cx="1807535" cy="988828"/>
          </a:xfrm>
          <a:prstGeom prst="roundRect">
            <a:avLst>
              <a:gd name="adj" fmla="val 19893"/>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p:cNvSpPr txBox="1"/>
          <p:nvPr/>
        </p:nvSpPr>
        <p:spPr>
          <a:xfrm>
            <a:off x="7854950" y="1551184"/>
            <a:ext cx="1714858" cy="677108"/>
          </a:xfrm>
          <a:prstGeom prst="rect">
            <a:avLst/>
          </a:prstGeom>
          <a:noFill/>
        </p:spPr>
        <p:txBody>
          <a:bodyPr wrap="square" rtlCol="0">
            <a:spAutoFit/>
          </a:bodyPr>
          <a:lstStyle/>
          <a:p>
            <a:pPr algn="ctr"/>
            <a:r>
              <a:rPr lang="en-US" sz="1900" b="1" dirty="0">
                <a:solidFill>
                  <a:schemeClr val="bg2">
                    <a:lumMod val="25000"/>
                  </a:schemeClr>
                </a:solidFill>
              </a:rPr>
              <a:t>USGS Stream Gauge Data</a:t>
            </a:r>
          </a:p>
        </p:txBody>
      </p:sp>
      <p:sp>
        <p:nvSpPr>
          <p:cNvPr id="59" name="Rounded Rectangle 58"/>
          <p:cNvSpPr/>
          <p:nvPr/>
        </p:nvSpPr>
        <p:spPr>
          <a:xfrm>
            <a:off x="5525546" y="1378469"/>
            <a:ext cx="1796903" cy="900223"/>
          </a:xfrm>
          <a:prstGeom prst="roundRect">
            <a:avLst>
              <a:gd name="adj" fmla="val 19893"/>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p:cNvSpPr txBox="1"/>
          <p:nvPr/>
        </p:nvSpPr>
        <p:spPr>
          <a:xfrm>
            <a:off x="5575694" y="1671210"/>
            <a:ext cx="1794884" cy="400110"/>
          </a:xfrm>
          <a:prstGeom prst="rect">
            <a:avLst/>
          </a:prstGeom>
          <a:noFill/>
        </p:spPr>
        <p:txBody>
          <a:bodyPr wrap="square" rtlCol="0">
            <a:spAutoFit/>
          </a:bodyPr>
          <a:lstStyle/>
          <a:p>
            <a:r>
              <a:rPr lang="en-US" sz="2000" b="1" dirty="0">
                <a:solidFill>
                  <a:schemeClr val="bg2">
                    <a:lumMod val="25000"/>
                  </a:schemeClr>
                </a:solidFill>
              </a:rPr>
              <a:t>SENTINEL - 2</a:t>
            </a:r>
          </a:p>
        </p:txBody>
      </p:sp>
      <p:sp>
        <p:nvSpPr>
          <p:cNvPr id="63" name="Rounded Rectangle 62"/>
          <p:cNvSpPr/>
          <p:nvPr/>
        </p:nvSpPr>
        <p:spPr>
          <a:xfrm>
            <a:off x="2816914" y="1328224"/>
            <a:ext cx="2176131" cy="1187303"/>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p:cNvSpPr txBox="1"/>
          <p:nvPr/>
        </p:nvSpPr>
        <p:spPr>
          <a:xfrm>
            <a:off x="2871520" y="1435239"/>
            <a:ext cx="2215835" cy="969496"/>
          </a:xfrm>
          <a:prstGeom prst="rect">
            <a:avLst/>
          </a:prstGeom>
          <a:noFill/>
        </p:spPr>
        <p:txBody>
          <a:bodyPr wrap="square" rtlCol="0">
            <a:spAutoFit/>
          </a:bodyPr>
          <a:lstStyle/>
          <a:p>
            <a:r>
              <a:rPr lang="en-US" sz="1900" b="1" dirty="0">
                <a:solidFill>
                  <a:schemeClr val="bg2">
                    <a:lumMod val="25000"/>
                  </a:schemeClr>
                </a:solidFill>
              </a:rPr>
              <a:t>Landsat 5 (TM )</a:t>
            </a:r>
          </a:p>
          <a:p>
            <a:r>
              <a:rPr lang="en-US" sz="1900" b="1" dirty="0">
                <a:solidFill>
                  <a:schemeClr val="bg2">
                    <a:lumMod val="25000"/>
                  </a:schemeClr>
                </a:solidFill>
              </a:rPr>
              <a:t>Landsat 7 (ETM+) </a:t>
            </a:r>
          </a:p>
          <a:p>
            <a:r>
              <a:rPr lang="en-US" sz="1900" b="1" dirty="0">
                <a:solidFill>
                  <a:schemeClr val="bg2">
                    <a:lumMod val="25000"/>
                  </a:schemeClr>
                </a:solidFill>
              </a:rPr>
              <a:t>Landsat 8 (OLI)</a:t>
            </a:r>
          </a:p>
        </p:txBody>
      </p:sp>
      <p:sp>
        <p:nvSpPr>
          <p:cNvPr id="65" name="Rounded Rectangle 64"/>
          <p:cNvSpPr/>
          <p:nvPr/>
        </p:nvSpPr>
        <p:spPr>
          <a:xfrm>
            <a:off x="2801410" y="5142611"/>
            <a:ext cx="2339829" cy="1187303"/>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2">
                    <a:lumMod val="25000"/>
                  </a:schemeClr>
                </a:solidFill>
              </a:rPr>
              <a:t>Snow cover Distribution</a:t>
            </a:r>
          </a:p>
        </p:txBody>
      </p:sp>
      <p:sp>
        <p:nvSpPr>
          <p:cNvPr id="67" name="Rounded Rectangle 66"/>
          <p:cNvSpPr/>
          <p:nvPr/>
        </p:nvSpPr>
        <p:spPr>
          <a:xfrm>
            <a:off x="5221352" y="5152131"/>
            <a:ext cx="2339829" cy="1187303"/>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2">
                    <a:lumMod val="25000"/>
                  </a:schemeClr>
                </a:solidFill>
              </a:rPr>
              <a:t>Snow cover Distribution</a:t>
            </a:r>
          </a:p>
        </p:txBody>
      </p:sp>
      <p:sp>
        <p:nvSpPr>
          <p:cNvPr id="69" name="Rounded Rectangle 68"/>
          <p:cNvSpPr/>
          <p:nvPr/>
        </p:nvSpPr>
        <p:spPr>
          <a:xfrm>
            <a:off x="7598206" y="5170764"/>
            <a:ext cx="2339829" cy="1187303"/>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dirty="0">
                <a:solidFill>
                  <a:schemeClr val="bg2">
                    <a:lumMod val="25000"/>
                  </a:schemeClr>
                </a:solidFill>
              </a:rPr>
              <a:t>Historical and current stream discharge and stream flow</a:t>
            </a:r>
          </a:p>
        </p:txBody>
      </p:sp>
      <p:sp>
        <p:nvSpPr>
          <p:cNvPr id="32" name="Right Arrow 31"/>
          <p:cNvSpPr/>
          <p:nvPr/>
        </p:nvSpPr>
        <p:spPr>
          <a:xfrm>
            <a:off x="2207583" y="3399991"/>
            <a:ext cx="467834" cy="512446"/>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Arrow 32"/>
          <p:cNvSpPr/>
          <p:nvPr/>
        </p:nvSpPr>
        <p:spPr>
          <a:xfrm>
            <a:off x="2207583" y="5507996"/>
            <a:ext cx="467834" cy="512446"/>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ight Arrow 34"/>
          <p:cNvSpPr/>
          <p:nvPr/>
        </p:nvSpPr>
        <p:spPr>
          <a:xfrm rot="5400000">
            <a:off x="3655559" y="4581872"/>
            <a:ext cx="467834" cy="512446"/>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ight Arrow 36"/>
          <p:cNvSpPr/>
          <p:nvPr/>
        </p:nvSpPr>
        <p:spPr>
          <a:xfrm rot="5400000">
            <a:off x="5902577" y="4636463"/>
            <a:ext cx="467834" cy="512446"/>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descr="Sabino creek streams.JPG"/>
          <p:cNvPicPr>
            <a:picLocks noChangeAspect="1"/>
          </p:cNvPicPr>
          <p:nvPr/>
        </p:nvPicPr>
        <p:blipFill>
          <a:blip r:embed="rId5" cstate="print"/>
          <a:stretch>
            <a:fillRect/>
          </a:stretch>
        </p:blipFill>
        <p:spPr>
          <a:xfrm>
            <a:off x="7608445" y="2830842"/>
            <a:ext cx="2069111" cy="1746504"/>
          </a:xfrm>
          <a:prstGeom prst="parallelogram">
            <a:avLst/>
          </a:prstGeom>
        </p:spPr>
      </p:pic>
      <p:sp>
        <p:nvSpPr>
          <p:cNvPr id="41" name="Right Arrow 40"/>
          <p:cNvSpPr/>
          <p:nvPr/>
        </p:nvSpPr>
        <p:spPr>
          <a:xfrm rot="5400000">
            <a:off x="8334153" y="4584147"/>
            <a:ext cx="467834" cy="512446"/>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p:cNvSpPr/>
          <p:nvPr/>
        </p:nvSpPr>
        <p:spPr>
          <a:xfrm>
            <a:off x="9928240" y="1417670"/>
            <a:ext cx="1909897" cy="937223"/>
          </a:xfrm>
          <a:prstGeom prst="roundRect">
            <a:avLst>
              <a:gd name="adj" fmla="val 19893"/>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2">
                    <a:lumMod val="25000"/>
                  </a:schemeClr>
                </a:solidFill>
              </a:rPr>
              <a:t>Wet/Dry Data</a:t>
            </a:r>
          </a:p>
        </p:txBody>
      </p:sp>
      <p:sp>
        <p:nvSpPr>
          <p:cNvPr id="29" name="Right Arrow 28"/>
          <p:cNvSpPr/>
          <p:nvPr/>
        </p:nvSpPr>
        <p:spPr>
          <a:xfrm rot="5400000">
            <a:off x="9606942" y="3464635"/>
            <a:ext cx="2406036" cy="526093"/>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a:off x="10023669" y="5179271"/>
            <a:ext cx="1885468" cy="1158899"/>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2">
                    <a:lumMod val="25000"/>
                  </a:schemeClr>
                </a:solidFill>
              </a:rPr>
              <a:t>Presence of surface water</a:t>
            </a:r>
          </a:p>
        </p:txBody>
      </p:sp>
    </p:spTree>
    <p:extLst>
      <p:ext uri="{BB962C8B-B14F-4D97-AF65-F5344CB8AC3E}">
        <p14:creationId xmlns:p14="http://schemas.microsoft.com/office/powerpoint/2010/main" val="359284189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5332</TotalTime>
  <Words>3200</Words>
  <Application>Microsoft Office PowerPoint</Application>
  <PresentationFormat>Widescreen</PresentationFormat>
  <Paragraphs>370</Paragraphs>
  <Slides>23</Slides>
  <Notes>22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Calibri</vt:lpstr>
      <vt:lpstr>Century Gothic</vt:lpstr>
      <vt:lpstr>Garamond</vt:lpstr>
      <vt:lpstr>Times New Roman</vt:lpstr>
      <vt:lpstr>Webdings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Miller, Tiffani N. (LARC-E3)[SSAI DEVELOP]</cp:lastModifiedBy>
  <cp:revision>432</cp:revision>
  <dcterms:created xsi:type="dcterms:W3CDTF">2015-05-18T13:26:09Z</dcterms:created>
  <dcterms:modified xsi:type="dcterms:W3CDTF">2017-03-30T22:01:58Z</dcterms:modified>
</cp:coreProperties>
</file>