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24" userDrawn="1">
          <p15:clr>
            <a:srgbClr val="A4A3A4"/>
          </p15:clr>
        </p15:guide>
        <p15:guide id="2" orient="horz"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754"/>
    <a:srgbClr val="94A3D3"/>
    <a:srgbClr val="73A9DB"/>
    <a:srgbClr val="2F8AB4"/>
    <a:srgbClr val="C15442"/>
    <a:srgbClr val="52B37B"/>
    <a:srgbClr val="586991"/>
    <a:srgbClr val="EA7845"/>
    <a:srgbClr val="E9A149"/>
    <a:srgbClr val="7DB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snapToGrid="0">
      <p:cViewPr>
        <p:scale>
          <a:sx n="42" d="100"/>
          <a:sy n="42" d="100"/>
        </p:scale>
        <p:origin x="1392" y="-3162"/>
      </p:cViewPr>
      <p:guideLst>
        <p:guide pos="5424"/>
        <p:guide orient="horz" pos="1152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009644" y="574348"/>
            <a:ext cx="19412712" cy="2069432"/>
          </a:xfrm>
        </p:spPr>
        <p:txBody>
          <a:bodyPr/>
          <a:lstStyle/>
          <a:p>
            <a:r>
              <a:rPr lang="en-US" dirty="0"/>
              <a:t>Detecting Eutrophication Sources, Hotspots, and Nutrient Levels in a Central California Estuary to Support Watershed Management Decisions</a:t>
            </a:r>
          </a:p>
        </p:txBody>
      </p:sp>
      <p:sp>
        <p:nvSpPr>
          <p:cNvPr id="5" name="Text Placeholder 4"/>
          <p:cNvSpPr>
            <a:spLocks noGrp="1"/>
          </p:cNvSpPr>
          <p:nvPr>
            <p:ph type="body" sz="quarter" idx="10"/>
          </p:nvPr>
        </p:nvSpPr>
        <p:spPr>
          <a:xfrm rot="16200000">
            <a:off x="11720078" y="18076757"/>
            <a:ext cx="28438685" cy="2314074"/>
          </a:xfrm>
        </p:spPr>
        <p:txBody>
          <a:bodyPr/>
          <a:lstStyle/>
          <a:p>
            <a:r>
              <a:rPr lang="en-US" sz="12000" b="1" dirty="0"/>
              <a:t>Elkhorn Slough</a:t>
            </a:r>
            <a:r>
              <a:rPr lang="en-US" sz="12000" dirty="0"/>
              <a:t> Ecological Forecasting</a:t>
            </a:r>
          </a:p>
        </p:txBody>
      </p:sp>
      <p:sp>
        <p:nvSpPr>
          <p:cNvPr id="8" name="Text Placeholder 16"/>
          <p:cNvSpPr txBox="1">
            <a:spLocks/>
          </p:cNvSpPr>
          <p:nvPr/>
        </p:nvSpPr>
        <p:spPr>
          <a:xfrm>
            <a:off x="914399" y="23201024"/>
            <a:ext cx="11516347"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6" name="Text Placeholder 16"/>
          <p:cNvSpPr txBox="1">
            <a:spLocks/>
          </p:cNvSpPr>
          <p:nvPr/>
        </p:nvSpPr>
        <p:spPr>
          <a:xfrm>
            <a:off x="922949" y="5447353"/>
            <a:ext cx="11380829" cy="64128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Elkhorn Slough, in Monterey, California, has experienced substantial nutrient loading and eutrophication over the past 21 years as a result of fertilizer-rich runoff from nearby agricultural fields. This study seeks to identify and track spatial patterns of eutrophication hotspots and the correlation to land use changes, possible nutrient sources, and general climatic trends using remotely sensed and </a:t>
            </a:r>
            <a:r>
              <a:rPr lang="en-US" i="1" dirty="0"/>
              <a:t>in situ</a:t>
            </a:r>
            <a:r>
              <a:rPr lang="en-US" dirty="0"/>
              <a:t> data. Threats of rising sea level, subsiding marshes, and increased eutrophication hotspots demonstrate the necessity to analyze the effects of increasing nutrient loads, relative sea level changes, and sedimentation within Elkhorn Slough. The Soil &amp; Water Assessment Tool (SWAT) model integrated specified inputs to assess nutrient and sediment loading and their sources. </a:t>
            </a:r>
            <a:r>
              <a:rPr lang="en-US" dirty="0" err="1"/>
              <a:t>TerrSet’s</a:t>
            </a:r>
            <a:r>
              <a:rPr lang="en-US" dirty="0"/>
              <a:t> Land Change Modeler LCM) forecasted the future potential of land change transitions for various land cover classes around the slough as a result of nutrient loading, eutrophication, and increased sedimentation. </a:t>
            </a:r>
            <a:r>
              <a:rPr lang="en-US" dirty="0" err="1"/>
              <a:t>TerrSet’s</a:t>
            </a:r>
            <a:r>
              <a:rPr lang="en-US" dirty="0"/>
              <a:t> Earth Trends Modeler (ETM) provided a comprehensive analysis of image time series to rapidly assess long term eutrophication trends and detect spatial patterns of known hotspots. Results from this study will inform future coastal management structures and provide greater spatial and temporal insight into Elkhorn Slough eutrophication dynamics.</a:t>
            </a:r>
            <a:endParaRPr lang="en-US" dirty="0">
              <a:solidFill>
                <a:schemeClr val="tx1">
                  <a:lumMod val="75000"/>
                </a:schemeClr>
              </a:solidFill>
            </a:endParaRPr>
          </a:p>
        </p:txBody>
      </p:sp>
      <p:sp>
        <p:nvSpPr>
          <p:cNvPr id="16" name="TextBox 15"/>
          <p:cNvSpPr txBox="1"/>
          <p:nvPr/>
        </p:nvSpPr>
        <p:spPr>
          <a:xfrm>
            <a:off x="923610" y="4493747"/>
            <a:ext cx="11516347"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Abstract</a:t>
            </a:r>
          </a:p>
        </p:txBody>
      </p:sp>
      <p:grpSp>
        <p:nvGrpSpPr>
          <p:cNvPr id="46" name="Group 45"/>
          <p:cNvGrpSpPr/>
          <p:nvPr/>
        </p:nvGrpSpPr>
        <p:grpSpPr>
          <a:xfrm>
            <a:off x="922209" y="20500429"/>
            <a:ext cx="10589748" cy="4101944"/>
            <a:chOff x="12743444" y="4488831"/>
            <a:chExt cx="10589748" cy="4101944"/>
          </a:xfrm>
        </p:grpSpPr>
        <p:sp>
          <p:nvSpPr>
            <p:cNvPr id="15" name="Text Placeholder 16"/>
            <p:cNvSpPr txBox="1">
              <a:spLocks/>
            </p:cNvSpPr>
            <p:nvPr/>
          </p:nvSpPr>
          <p:spPr>
            <a:xfrm>
              <a:off x="12750536" y="5400091"/>
              <a:ext cx="10582656" cy="31906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dirty="0">
                  <a:solidFill>
                    <a:schemeClr val="tx1">
                      <a:lumMod val="75000"/>
                    </a:schemeClr>
                  </a:solidFill>
                </a:rPr>
                <a:t>Identify and track patterns of eutrophication from 1995 – 2016 through the Floating Algal Index (FAI) and the Normalized Difference Turbidity Index (NDTI)</a:t>
              </a:r>
            </a:p>
            <a:p>
              <a:pPr marL="347663" indent="-347663">
                <a:buClr>
                  <a:srgbClr val="2E8652"/>
                </a:buClr>
              </a:pPr>
              <a:r>
                <a:rPr lang="en-US" dirty="0">
                  <a:solidFill>
                    <a:schemeClr val="tx1">
                      <a:lumMod val="75000"/>
                    </a:schemeClr>
                  </a:solidFill>
                </a:rPr>
                <a:t>Assess land use/land cover changes within the study period and forecast future land use practices around Elkhorn Slough</a:t>
              </a:r>
            </a:p>
            <a:p>
              <a:pPr marL="347663" indent="-347663">
                <a:buClr>
                  <a:srgbClr val="2E8652"/>
                </a:buClr>
              </a:pPr>
              <a:r>
                <a:rPr lang="en-US" dirty="0">
                  <a:solidFill>
                    <a:schemeClr val="tx1">
                      <a:lumMod val="75000"/>
                    </a:schemeClr>
                  </a:solidFill>
                </a:rPr>
                <a:t>Detect and quantify primary contributors of nutrient and sediment loadings by sub-basin and Hydrologic Response Units</a:t>
              </a:r>
            </a:p>
          </p:txBody>
        </p:sp>
        <p:sp>
          <p:nvSpPr>
            <p:cNvPr id="23" name="TextBox 22"/>
            <p:cNvSpPr txBox="1"/>
            <p:nvPr/>
          </p:nvSpPr>
          <p:spPr>
            <a:xfrm>
              <a:off x="12743444" y="4488831"/>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Objectives</a:t>
              </a:r>
            </a:p>
          </p:txBody>
        </p:sp>
      </p:grpSp>
      <p:grpSp>
        <p:nvGrpSpPr>
          <p:cNvPr id="49" name="Group 48"/>
          <p:cNvGrpSpPr/>
          <p:nvPr/>
        </p:nvGrpSpPr>
        <p:grpSpPr>
          <a:xfrm>
            <a:off x="12839700" y="22962736"/>
            <a:ext cx="10972800" cy="6549022"/>
            <a:chOff x="12839700" y="20939973"/>
            <a:chExt cx="10972800" cy="6549022"/>
          </a:xfrm>
        </p:grpSpPr>
        <p:sp>
          <p:nvSpPr>
            <p:cNvPr id="12" name="Text Placeholder 16"/>
            <p:cNvSpPr txBox="1">
              <a:spLocks/>
            </p:cNvSpPr>
            <p:nvPr/>
          </p:nvSpPr>
          <p:spPr>
            <a:xfrm>
              <a:off x="12839700" y="21847162"/>
              <a:ext cx="10972800" cy="56418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dirty="0">
                  <a:solidFill>
                    <a:schemeClr val="tx1">
                      <a:lumMod val="75000"/>
                    </a:schemeClr>
                  </a:solidFill>
                </a:rPr>
                <a:t>Muted tidal exchange areas experience the highest levels of floating algal mats according to satellite imagery analysis</a:t>
              </a:r>
            </a:p>
            <a:p>
              <a:pPr marL="347663" indent="-347663">
                <a:buClr>
                  <a:srgbClr val="2E8652"/>
                </a:buClr>
              </a:pPr>
              <a:r>
                <a:rPr lang="en-US" dirty="0">
                  <a:solidFill>
                    <a:schemeClr val="tx1">
                      <a:lumMod val="75000"/>
                    </a:schemeClr>
                  </a:solidFill>
                </a:rPr>
                <a:t>Land change forecasting for the year 2020 indicates substantial agricultural conversion within the watershed. These potential future changes can be primarily attributed to the rapid growth of the non-traditional commodity crop industry within the region</a:t>
              </a:r>
            </a:p>
            <a:p>
              <a:pPr marL="347663" indent="-347663">
                <a:buClr>
                  <a:srgbClr val="2E8652"/>
                </a:buClr>
              </a:pPr>
              <a:r>
                <a:rPr lang="en-US" dirty="0">
                  <a:solidFill>
                    <a:schemeClr val="tx1">
                      <a:lumMod val="75000"/>
                    </a:schemeClr>
                  </a:solidFill>
                </a:rPr>
                <a:t>Results obtained from SWAT may be underestimated due to a model setup that represents simplified dynamics and/or do not account for all the processes taking place in the watershed. More robust </a:t>
              </a:r>
              <a:r>
                <a:rPr lang="en-US" i="1" dirty="0">
                  <a:solidFill>
                    <a:schemeClr val="tx1">
                      <a:lumMod val="75000"/>
                    </a:schemeClr>
                  </a:solidFill>
                </a:rPr>
                <a:t>in situ </a:t>
              </a:r>
              <a:r>
                <a:rPr lang="en-US" dirty="0">
                  <a:solidFill>
                    <a:schemeClr val="tx1">
                      <a:lumMod val="75000"/>
                    </a:schemeClr>
                  </a:solidFill>
                </a:rPr>
                <a:t>datasets may yield more suitable model outputs with less uncertainty</a:t>
              </a:r>
            </a:p>
            <a:p>
              <a:pPr marL="347663" indent="-347663">
                <a:buClr>
                  <a:srgbClr val="2E8652"/>
                </a:buClr>
              </a:pPr>
              <a:r>
                <a:rPr lang="en-US" dirty="0">
                  <a:solidFill>
                    <a:schemeClr val="tx1">
                      <a:lumMod val="75000"/>
                    </a:schemeClr>
                  </a:solidFill>
                </a:rPr>
                <a:t>The </a:t>
              </a:r>
              <a:r>
                <a:rPr lang="en-US" dirty="0" err="1">
                  <a:solidFill>
                    <a:schemeClr val="tx1">
                      <a:lumMod val="75000"/>
                    </a:schemeClr>
                  </a:solidFill>
                </a:rPr>
                <a:t>McClusky</a:t>
              </a:r>
              <a:r>
                <a:rPr lang="en-US" dirty="0">
                  <a:solidFill>
                    <a:schemeClr val="tx1">
                      <a:lumMod val="75000"/>
                    </a:schemeClr>
                  </a:solidFill>
                </a:rPr>
                <a:t> sub-basin contributes the highest levels of total N and sediment loadings, causing an increase in eutrophic conditions. Results from ETM time series validate SWAT modeling outputs</a:t>
              </a:r>
            </a:p>
            <a:p>
              <a:pPr marL="347663" indent="-347663">
                <a:buClr>
                  <a:srgbClr val="2E8652"/>
                </a:buClr>
              </a:pPr>
              <a:endParaRPr lang="en-US" dirty="0">
                <a:solidFill>
                  <a:schemeClr val="tx1">
                    <a:lumMod val="75000"/>
                  </a:schemeClr>
                </a:solidFill>
              </a:endParaRPr>
            </a:p>
            <a:p>
              <a:pPr marL="0" indent="0">
                <a:buClr>
                  <a:srgbClr val="2E8652"/>
                </a:buClr>
                <a:buNone/>
              </a:pPr>
              <a:endParaRPr lang="en-US" dirty="0"/>
            </a:p>
          </p:txBody>
        </p:sp>
        <p:sp>
          <p:nvSpPr>
            <p:cNvPr id="28" name="TextBox 27"/>
            <p:cNvSpPr txBox="1"/>
            <p:nvPr/>
          </p:nvSpPr>
          <p:spPr>
            <a:xfrm>
              <a:off x="12839700" y="20939973"/>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Conclusions</a:t>
              </a:r>
            </a:p>
          </p:txBody>
        </p:sp>
      </p:grpSp>
      <p:sp>
        <p:nvSpPr>
          <p:cNvPr id="29" name="TextBox 28"/>
          <p:cNvSpPr txBox="1"/>
          <p:nvPr/>
        </p:nvSpPr>
        <p:spPr>
          <a:xfrm>
            <a:off x="12818904" y="29716919"/>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Acknowledgements</a:t>
            </a:r>
          </a:p>
        </p:txBody>
      </p:sp>
      <p:sp>
        <p:nvSpPr>
          <p:cNvPr id="30" name="TextBox 29"/>
          <p:cNvSpPr txBox="1"/>
          <p:nvPr/>
        </p:nvSpPr>
        <p:spPr>
          <a:xfrm>
            <a:off x="925099" y="28655487"/>
            <a:ext cx="8227737"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Project Partners</a:t>
            </a:r>
          </a:p>
        </p:txBody>
      </p:sp>
      <p:sp>
        <p:nvSpPr>
          <p:cNvPr id="38" name="TextBox 37"/>
          <p:cNvSpPr txBox="1"/>
          <p:nvPr/>
        </p:nvSpPr>
        <p:spPr>
          <a:xfrm>
            <a:off x="843099" y="34702977"/>
            <a:ext cx="18035451" cy="862779"/>
          </a:xfrm>
          <a:prstGeom prst="rect">
            <a:avLst/>
          </a:prstGeom>
          <a:noFill/>
        </p:spPr>
        <p:txBody>
          <a:bodyPr wrap="square" rtlCol="0">
            <a:noAutofit/>
          </a:bodyPr>
          <a:lstStyle/>
          <a:p>
            <a:r>
              <a:rPr lang="en-US" sz="4800" dirty="0">
                <a:solidFill>
                  <a:schemeClr val="bg1"/>
                </a:solidFill>
                <a:latin typeface="+mj-lt"/>
              </a:rPr>
              <a:t>NASA Ames Research Center – Summer 2016</a:t>
            </a:r>
          </a:p>
        </p:txBody>
      </p:sp>
      <p:grpSp>
        <p:nvGrpSpPr>
          <p:cNvPr id="48" name="Group 47"/>
          <p:cNvGrpSpPr/>
          <p:nvPr/>
        </p:nvGrpSpPr>
        <p:grpSpPr>
          <a:xfrm>
            <a:off x="925099" y="24795147"/>
            <a:ext cx="10932603" cy="3649968"/>
            <a:chOff x="12767130" y="17214640"/>
            <a:chExt cx="10932603" cy="3649968"/>
          </a:xfrm>
        </p:grpSpPr>
        <p:sp>
          <p:nvSpPr>
            <p:cNvPr id="26" name="TextBox 25"/>
            <p:cNvSpPr txBox="1"/>
            <p:nvPr/>
          </p:nvSpPr>
          <p:spPr>
            <a:xfrm>
              <a:off x="12767130" y="17214640"/>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Earth Observations</a:t>
              </a:r>
            </a:p>
          </p:txBody>
        </p:sp>
        <p:pic>
          <p:nvPicPr>
            <p:cNvPr id="1026" name="Picture 2" descr="http://www.devpedia.developexchange.com/dp/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4492" y="18150112"/>
              <a:ext cx="2174337" cy="2100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evpedia.developexchange.com/dp/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6865" y="19216276"/>
              <a:ext cx="4053275" cy="1648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1146" y="18396832"/>
              <a:ext cx="2003307" cy="1635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3214" y="20265407"/>
              <a:ext cx="2031325" cy="461665"/>
            </a:xfrm>
            <a:prstGeom prst="rect">
              <a:avLst/>
            </a:prstGeom>
            <a:noFill/>
          </p:spPr>
          <p:txBody>
            <a:bodyPr wrap="none" rtlCol="0">
              <a:spAutoFit/>
            </a:bodyPr>
            <a:lstStyle/>
            <a:p>
              <a:r>
                <a:rPr lang="en-US" sz="2400" b="1" dirty="0"/>
                <a:t>Landsat 5 TM</a:t>
              </a:r>
            </a:p>
          </p:txBody>
        </p:sp>
        <p:sp>
          <p:nvSpPr>
            <p:cNvPr id="79" name="TextBox 78"/>
            <p:cNvSpPr txBox="1"/>
            <p:nvPr/>
          </p:nvSpPr>
          <p:spPr>
            <a:xfrm>
              <a:off x="17312871" y="18584539"/>
              <a:ext cx="2454518" cy="461665"/>
            </a:xfrm>
            <a:prstGeom prst="rect">
              <a:avLst/>
            </a:prstGeom>
            <a:noFill/>
          </p:spPr>
          <p:txBody>
            <a:bodyPr wrap="none" rtlCol="0">
              <a:spAutoFit/>
            </a:bodyPr>
            <a:lstStyle/>
            <a:p>
              <a:r>
                <a:rPr lang="en-US" sz="2400" b="1" dirty="0"/>
                <a:t>Landsat 7 ETM+</a:t>
              </a:r>
            </a:p>
          </p:txBody>
        </p:sp>
        <p:sp>
          <p:nvSpPr>
            <p:cNvPr id="80" name="TextBox 79"/>
            <p:cNvSpPr txBox="1"/>
            <p:nvPr/>
          </p:nvSpPr>
          <p:spPr>
            <a:xfrm>
              <a:off x="21601082" y="20252936"/>
              <a:ext cx="2098651" cy="461665"/>
            </a:xfrm>
            <a:prstGeom prst="rect">
              <a:avLst/>
            </a:prstGeom>
            <a:noFill/>
          </p:spPr>
          <p:txBody>
            <a:bodyPr wrap="none" rtlCol="0">
              <a:spAutoFit/>
            </a:bodyPr>
            <a:lstStyle/>
            <a:p>
              <a:r>
                <a:rPr lang="en-US" sz="2400" b="1" dirty="0"/>
                <a:t>Landsat 8 OLI</a:t>
              </a:r>
            </a:p>
          </p:txBody>
        </p:sp>
      </p:grpSp>
      <p:sp>
        <p:nvSpPr>
          <p:cNvPr id="34" name="Text Placeholder 16"/>
          <p:cNvSpPr txBox="1">
            <a:spLocks/>
          </p:cNvSpPr>
          <p:nvPr/>
        </p:nvSpPr>
        <p:spPr>
          <a:xfrm>
            <a:off x="751664" y="33926325"/>
            <a:ext cx="4368649"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Irma Caraballo </a:t>
            </a:r>
            <a:r>
              <a:rPr lang="en-US" dirty="0" err="1">
                <a:solidFill>
                  <a:schemeClr val="tx1">
                    <a:lumMod val="75000"/>
                  </a:schemeClr>
                </a:solidFill>
              </a:rPr>
              <a:t>Álvarez</a:t>
            </a:r>
            <a:endParaRPr lang="en-US" dirty="0">
              <a:solidFill>
                <a:schemeClr val="tx1">
                  <a:lumMod val="75000"/>
                </a:schemeClr>
              </a:solidFill>
            </a:endParaRPr>
          </a:p>
        </p:txBody>
      </p:sp>
      <p:sp>
        <p:nvSpPr>
          <p:cNvPr id="36" name="Text Placeholder 16"/>
          <p:cNvSpPr txBox="1">
            <a:spLocks/>
          </p:cNvSpPr>
          <p:nvPr/>
        </p:nvSpPr>
        <p:spPr>
          <a:xfrm>
            <a:off x="5378804" y="3395384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Abigail Childs</a:t>
            </a:r>
          </a:p>
        </p:txBody>
      </p:sp>
      <p:sp>
        <p:nvSpPr>
          <p:cNvPr id="77" name="Text Placeholder 16"/>
          <p:cNvSpPr txBox="1">
            <a:spLocks/>
          </p:cNvSpPr>
          <p:nvPr/>
        </p:nvSpPr>
        <p:spPr>
          <a:xfrm>
            <a:off x="9238394" y="3395928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Kirsten </a:t>
            </a:r>
            <a:r>
              <a:rPr lang="en-US" dirty="0" err="1">
                <a:solidFill>
                  <a:schemeClr val="tx1">
                    <a:lumMod val="75000"/>
                  </a:schemeClr>
                </a:solidFill>
              </a:rPr>
              <a:t>Jurich</a:t>
            </a:r>
            <a:endParaRPr lang="en-US" dirty="0">
              <a:solidFill>
                <a:schemeClr val="tx1">
                  <a:lumMod val="75000"/>
                </a:schemeClr>
              </a:solidFill>
            </a:endParaRPr>
          </a:p>
        </p:txBody>
      </p:sp>
      <p:sp>
        <p:nvSpPr>
          <p:cNvPr id="31" name="TextBox 30"/>
          <p:cNvSpPr txBox="1"/>
          <p:nvPr/>
        </p:nvSpPr>
        <p:spPr>
          <a:xfrm>
            <a:off x="914400" y="30875562"/>
            <a:ext cx="4542503"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Team Members</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1908" y="31813713"/>
            <a:ext cx="2057404" cy="208178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6376" y="31813713"/>
            <a:ext cx="2057404" cy="2081788"/>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5993" y="31813713"/>
            <a:ext cx="2057404" cy="208178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666" r="3666" b="30500"/>
          <a:stretch/>
        </p:blipFill>
        <p:spPr>
          <a:xfrm>
            <a:off x="2125563" y="31987972"/>
            <a:ext cx="1737360" cy="1737360"/>
          </a:xfrm>
          <a:prstGeom prst="flowChartConnector">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t="4472" r="16247" b="32714"/>
          <a:stretch/>
        </p:blipFill>
        <p:spPr>
          <a:xfrm>
            <a:off x="6018777" y="31986570"/>
            <a:ext cx="1737360" cy="1737360"/>
          </a:xfrm>
          <a:prstGeom prst="flowChartConnector">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12076" t="46581" r="38999" b="16725"/>
          <a:stretch/>
        </p:blipFill>
        <p:spPr>
          <a:xfrm>
            <a:off x="9865799" y="31985081"/>
            <a:ext cx="1737360" cy="1737360"/>
          </a:xfrm>
          <a:prstGeom prst="flowChartConnector">
            <a:avLst/>
          </a:prstGeom>
        </p:spPr>
      </p:pic>
      <p:grpSp>
        <p:nvGrpSpPr>
          <p:cNvPr id="60" name="Group 59"/>
          <p:cNvGrpSpPr/>
          <p:nvPr/>
        </p:nvGrpSpPr>
        <p:grpSpPr>
          <a:xfrm>
            <a:off x="921375" y="12062886"/>
            <a:ext cx="9671678" cy="8407742"/>
            <a:chOff x="12781389" y="8653635"/>
            <a:chExt cx="9671678" cy="8407742"/>
          </a:xfrm>
        </p:grpSpPr>
        <p:sp>
          <p:nvSpPr>
            <p:cNvPr id="25" name="TextBox 24"/>
            <p:cNvSpPr txBox="1"/>
            <p:nvPr/>
          </p:nvSpPr>
          <p:spPr>
            <a:xfrm>
              <a:off x="12781389" y="8653635"/>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Study Area</a:t>
              </a:r>
            </a:p>
          </p:txBody>
        </p:sp>
        <p:sp>
          <p:nvSpPr>
            <p:cNvPr id="42" name="TextBox 41"/>
            <p:cNvSpPr txBox="1"/>
            <p:nvPr/>
          </p:nvSpPr>
          <p:spPr>
            <a:xfrm>
              <a:off x="20885634" y="13275725"/>
              <a:ext cx="1567433" cy="3785652"/>
            </a:xfrm>
            <a:prstGeom prst="rect">
              <a:avLst/>
            </a:prstGeom>
            <a:noFill/>
          </p:spPr>
          <p:txBody>
            <a:bodyPr wrap="square" rtlCol="0">
              <a:spAutoFit/>
            </a:bodyPr>
            <a:lstStyle/>
            <a:p>
              <a:r>
                <a:rPr lang="en-US" sz="2000" b="1" dirty="0">
                  <a:solidFill>
                    <a:schemeClr val="tx1">
                      <a:lumMod val="75000"/>
                    </a:schemeClr>
                  </a:solidFill>
                </a:rPr>
                <a:t>Figure 1. </a:t>
              </a:r>
              <a:r>
                <a:rPr lang="en-US" sz="2000" dirty="0">
                  <a:solidFill>
                    <a:schemeClr val="tx1">
                      <a:lumMod val="75000"/>
                    </a:schemeClr>
                  </a:solidFill>
                </a:rPr>
                <a:t>Elkhorn Slough watershed delineation (yellow) and stream </a:t>
              </a:r>
            </a:p>
            <a:p>
              <a:r>
                <a:rPr lang="en-US" sz="2000" dirty="0">
                  <a:solidFill>
                    <a:schemeClr val="tx1">
                      <a:lumMod val="75000"/>
                    </a:schemeClr>
                  </a:solidFill>
                </a:rPr>
                <a:t>network (blue) from SWAT in Monterey </a:t>
              </a:r>
            </a:p>
            <a:p>
              <a:r>
                <a:rPr lang="en-US" sz="2000" dirty="0">
                  <a:solidFill>
                    <a:schemeClr val="tx1">
                      <a:lumMod val="75000"/>
                    </a:schemeClr>
                  </a:solidFill>
                </a:rPr>
                <a:t>County, CA.</a:t>
              </a: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13726" t="22806" r="13191" b="22436"/>
            <a:stretch/>
          </p:blipFill>
          <p:spPr>
            <a:xfrm>
              <a:off x="13247214" y="9613410"/>
              <a:ext cx="7509191" cy="7281023"/>
            </a:xfrm>
            <a:prstGeom prst="rect">
              <a:avLst/>
            </a:prstGeom>
          </p:spPr>
        </p:pic>
      </p:grpSp>
      <p:grpSp>
        <p:nvGrpSpPr>
          <p:cNvPr id="61" name="Group 60"/>
          <p:cNvGrpSpPr/>
          <p:nvPr/>
        </p:nvGrpSpPr>
        <p:grpSpPr>
          <a:xfrm>
            <a:off x="12776751" y="4493747"/>
            <a:ext cx="12709854" cy="10427514"/>
            <a:chOff x="-13367241" y="10179685"/>
            <a:chExt cx="12709854" cy="10427514"/>
          </a:xfrm>
        </p:grpSpPr>
        <p:sp>
          <p:nvSpPr>
            <p:cNvPr id="54" name="TextBox 53"/>
            <p:cNvSpPr txBox="1"/>
            <p:nvPr/>
          </p:nvSpPr>
          <p:spPr>
            <a:xfrm>
              <a:off x="-12910536" y="19899313"/>
              <a:ext cx="12253149" cy="707886"/>
            </a:xfrm>
            <a:prstGeom prst="rect">
              <a:avLst/>
            </a:prstGeom>
            <a:noFill/>
          </p:spPr>
          <p:txBody>
            <a:bodyPr wrap="square" rtlCol="0">
              <a:spAutoFit/>
            </a:bodyPr>
            <a:lstStyle/>
            <a:p>
              <a:r>
                <a:rPr lang="en-US" sz="2000" b="1" dirty="0">
                  <a:solidFill>
                    <a:schemeClr val="tx1">
                      <a:lumMod val="75000"/>
                    </a:schemeClr>
                  </a:solidFill>
                </a:rPr>
                <a:t>Figure 2. </a:t>
              </a:r>
              <a:r>
                <a:rPr lang="en-US" sz="2000" dirty="0">
                  <a:solidFill>
                    <a:schemeClr val="tx1">
                      <a:lumMod val="75000"/>
                    </a:schemeClr>
                  </a:solidFill>
                </a:rPr>
                <a:t>Flowcharts of project methodology employed in this study. Inputs on the left depict required </a:t>
              </a:r>
            </a:p>
            <a:p>
              <a:r>
                <a:rPr lang="en-US" sz="2000" dirty="0">
                  <a:solidFill>
                    <a:schemeClr val="tx1">
                      <a:lumMod val="75000"/>
                    </a:schemeClr>
                  </a:solidFill>
                </a:rPr>
                <a:t>datasets while outputs on the right illustrate a subset of the results. </a:t>
              </a:r>
            </a:p>
          </p:txBody>
        </p:sp>
        <p:grpSp>
          <p:nvGrpSpPr>
            <p:cNvPr id="59" name="Group 58"/>
            <p:cNvGrpSpPr/>
            <p:nvPr/>
          </p:nvGrpSpPr>
          <p:grpSpPr>
            <a:xfrm>
              <a:off x="-13367241" y="10179685"/>
              <a:ext cx="11925300" cy="9852499"/>
              <a:chOff x="914400" y="12048719"/>
              <a:chExt cx="11925300" cy="9852499"/>
            </a:xfrm>
          </p:grpSpPr>
          <p:pic>
            <p:nvPicPr>
              <p:cNvPr id="127" name="Picture 126"/>
              <p:cNvPicPr>
                <a:picLocks noChangeAspect="1"/>
              </p:cNvPicPr>
              <p:nvPr/>
            </p:nvPicPr>
            <p:blipFill>
              <a:blip r:embed="rId10"/>
              <a:stretch>
                <a:fillRect/>
              </a:stretch>
            </p:blipFill>
            <p:spPr>
              <a:xfrm>
                <a:off x="1378227" y="19048043"/>
                <a:ext cx="11461473" cy="2853175"/>
              </a:xfrm>
              <a:prstGeom prst="rect">
                <a:avLst/>
              </a:prstGeom>
            </p:spPr>
          </p:pic>
          <p:grpSp>
            <p:nvGrpSpPr>
              <p:cNvPr id="57" name="Group 56"/>
              <p:cNvGrpSpPr/>
              <p:nvPr/>
            </p:nvGrpSpPr>
            <p:grpSpPr>
              <a:xfrm>
                <a:off x="914400" y="12048719"/>
                <a:ext cx="11479907" cy="9550074"/>
                <a:chOff x="914400" y="12048719"/>
                <a:chExt cx="11479907" cy="9550074"/>
              </a:xfrm>
            </p:grpSpPr>
            <p:sp>
              <p:nvSpPr>
                <p:cNvPr id="24" name="TextBox 23"/>
                <p:cNvSpPr txBox="1"/>
                <p:nvPr/>
              </p:nvSpPr>
              <p:spPr>
                <a:xfrm>
                  <a:off x="986592" y="12048719"/>
                  <a:ext cx="11407715"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Methodology</a:t>
                  </a:r>
                </a:p>
              </p:txBody>
            </p:sp>
            <p:grpSp>
              <p:nvGrpSpPr>
                <p:cNvPr id="47" name="Group 46"/>
                <p:cNvGrpSpPr/>
                <p:nvPr/>
              </p:nvGrpSpPr>
              <p:grpSpPr>
                <a:xfrm>
                  <a:off x="914400" y="12975849"/>
                  <a:ext cx="11421712" cy="8622944"/>
                  <a:chOff x="914400" y="12975849"/>
                  <a:chExt cx="11421712" cy="8622944"/>
                </a:xfrm>
              </p:grpSpPr>
              <p:sp>
                <p:nvSpPr>
                  <p:cNvPr id="7" name="Text Placeholder 16"/>
                  <p:cNvSpPr txBox="1">
                    <a:spLocks/>
                  </p:cNvSpPr>
                  <p:nvPr/>
                </p:nvSpPr>
                <p:spPr>
                  <a:xfrm>
                    <a:off x="914400" y="13337042"/>
                    <a:ext cx="11407715" cy="55152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58" name="TextBox 57"/>
                  <p:cNvSpPr txBox="1"/>
                  <p:nvPr/>
                </p:nvSpPr>
                <p:spPr>
                  <a:xfrm>
                    <a:off x="2176852" y="12979298"/>
                    <a:ext cx="1040670" cy="461665"/>
                  </a:xfrm>
                  <a:prstGeom prst="rect">
                    <a:avLst/>
                  </a:prstGeom>
                  <a:noFill/>
                </p:spPr>
                <p:txBody>
                  <a:bodyPr wrap="none" rtlCol="0">
                    <a:spAutoFit/>
                  </a:bodyPr>
                  <a:lstStyle/>
                  <a:p>
                    <a:r>
                      <a:rPr lang="en-US" sz="2400" b="1" dirty="0">
                        <a:solidFill>
                          <a:srgbClr val="218754"/>
                        </a:solidFill>
                      </a:rPr>
                      <a:t>Inputs</a:t>
                    </a:r>
                  </a:p>
                </p:txBody>
              </p:sp>
              <p:sp>
                <p:nvSpPr>
                  <p:cNvPr id="67" name="TextBox 66"/>
                  <p:cNvSpPr txBox="1"/>
                  <p:nvPr/>
                </p:nvSpPr>
                <p:spPr>
                  <a:xfrm>
                    <a:off x="5374373" y="12975849"/>
                    <a:ext cx="1149674" cy="461665"/>
                  </a:xfrm>
                  <a:prstGeom prst="rect">
                    <a:avLst/>
                  </a:prstGeom>
                  <a:noFill/>
                </p:spPr>
                <p:txBody>
                  <a:bodyPr wrap="none" rtlCol="0">
                    <a:spAutoFit/>
                  </a:bodyPr>
                  <a:lstStyle/>
                  <a:p>
                    <a:r>
                      <a:rPr lang="en-US" sz="2400" b="1" dirty="0">
                        <a:solidFill>
                          <a:srgbClr val="218754"/>
                        </a:solidFill>
                      </a:rPr>
                      <a:t>Models</a:t>
                    </a:r>
                  </a:p>
                </p:txBody>
              </p:sp>
              <p:sp>
                <p:nvSpPr>
                  <p:cNvPr id="68" name="TextBox 67"/>
                  <p:cNvSpPr txBox="1"/>
                  <p:nvPr/>
                </p:nvSpPr>
                <p:spPr>
                  <a:xfrm>
                    <a:off x="8773982" y="12985488"/>
                    <a:ext cx="1258678" cy="461665"/>
                  </a:xfrm>
                  <a:prstGeom prst="rect">
                    <a:avLst/>
                  </a:prstGeom>
                  <a:noFill/>
                </p:spPr>
                <p:txBody>
                  <a:bodyPr wrap="none" rtlCol="0">
                    <a:spAutoFit/>
                  </a:bodyPr>
                  <a:lstStyle/>
                  <a:p>
                    <a:r>
                      <a:rPr lang="en-US" sz="2400" b="1" dirty="0">
                        <a:solidFill>
                          <a:srgbClr val="218754"/>
                        </a:solidFill>
                      </a:rPr>
                      <a:t>Outputs</a:t>
                    </a:r>
                  </a:p>
                </p:txBody>
              </p:sp>
              <p:pic>
                <p:nvPicPr>
                  <p:cNvPr id="124" name="Picture 123"/>
                  <p:cNvPicPr>
                    <a:picLocks noChangeAspect="1"/>
                  </p:cNvPicPr>
                  <p:nvPr/>
                </p:nvPicPr>
                <p:blipFill>
                  <a:blip r:embed="rId11"/>
                  <a:stretch>
                    <a:fillRect/>
                  </a:stretch>
                </p:blipFill>
                <p:spPr>
                  <a:xfrm>
                    <a:off x="1359447" y="13585246"/>
                    <a:ext cx="10626249" cy="3109229"/>
                  </a:xfrm>
                  <a:prstGeom prst="rect">
                    <a:avLst/>
                  </a:prstGeom>
                </p:spPr>
              </p:pic>
              <p:pic>
                <p:nvPicPr>
                  <p:cNvPr id="125" name="Picture 124"/>
                  <p:cNvPicPr>
                    <a:picLocks noChangeAspect="1"/>
                  </p:cNvPicPr>
                  <p:nvPr/>
                </p:nvPicPr>
                <p:blipFill>
                  <a:blip r:embed="rId12"/>
                  <a:stretch>
                    <a:fillRect/>
                  </a:stretch>
                </p:blipFill>
                <p:spPr>
                  <a:xfrm>
                    <a:off x="1331878" y="16464764"/>
                    <a:ext cx="11004234" cy="2438611"/>
                  </a:xfrm>
                  <a:prstGeom prst="rect">
                    <a:avLst/>
                  </a:prstGeom>
                </p:spPr>
              </p:pic>
              <p:sp>
                <p:nvSpPr>
                  <p:cNvPr id="156" name="TextBox 155"/>
                  <p:cNvSpPr txBox="1"/>
                  <p:nvPr/>
                </p:nvSpPr>
                <p:spPr>
                  <a:xfrm>
                    <a:off x="7584835" y="18805706"/>
                    <a:ext cx="1078757" cy="369332"/>
                  </a:xfrm>
                  <a:prstGeom prst="rect">
                    <a:avLst/>
                  </a:prstGeom>
                  <a:noFill/>
                </p:spPr>
                <p:txBody>
                  <a:bodyPr wrap="none" rtlCol="0">
                    <a:spAutoFit/>
                  </a:bodyPr>
                  <a:lstStyle/>
                  <a:p>
                    <a:r>
                      <a:rPr lang="en-US" sz="1800" dirty="0" err="1"/>
                      <a:t>McClusky</a:t>
                    </a:r>
                    <a:endParaRPr lang="en-US" sz="1800" dirty="0"/>
                  </a:p>
                </p:txBody>
              </p:sp>
              <p:sp>
                <p:nvSpPr>
                  <p:cNvPr id="157" name="TextBox 156"/>
                  <p:cNvSpPr txBox="1"/>
                  <p:nvPr/>
                </p:nvSpPr>
                <p:spPr>
                  <a:xfrm>
                    <a:off x="7267681" y="20996546"/>
                    <a:ext cx="1178528" cy="369332"/>
                  </a:xfrm>
                  <a:prstGeom prst="rect">
                    <a:avLst/>
                  </a:prstGeom>
                  <a:noFill/>
                </p:spPr>
                <p:txBody>
                  <a:bodyPr wrap="none" rtlCol="0">
                    <a:spAutoFit/>
                  </a:bodyPr>
                  <a:lstStyle/>
                  <a:p>
                    <a:r>
                      <a:rPr lang="en-US" sz="1800" dirty="0"/>
                      <a:t>Moro </a:t>
                    </a:r>
                    <a:r>
                      <a:rPr lang="en-US" sz="1800" dirty="0" err="1"/>
                      <a:t>Cojo</a:t>
                    </a:r>
                    <a:endParaRPr lang="en-US" sz="1800" dirty="0"/>
                  </a:p>
                </p:txBody>
              </p:sp>
              <p:sp>
                <p:nvSpPr>
                  <p:cNvPr id="158" name="TextBox 157"/>
                  <p:cNvSpPr txBox="1"/>
                  <p:nvPr/>
                </p:nvSpPr>
                <p:spPr>
                  <a:xfrm>
                    <a:off x="9335130" y="19603691"/>
                    <a:ext cx="931473" cy="369332"/>
                  </a:xfrm>
                  <a:prstGeom prst="rect">
                    <a:avLst/>
                  </a:prstGeom>
                  <a:noFill/>
                </p:spPr>
                <p:txBody>
                  <a:bodyPr wrap="none" rtlCol="0">
                    <a:spAutoFit/>
                  </a:bodyPr>
                  <a:lstStyle/>
                  <a:p>
                    <a:r>
                      <a:rPr lang="en-US" sz="1800" dirty="0"/>
                      <a:t>Elkhorn</a:t>
                    </a:r>
                  </a:p>
                </p:txBody>
              </p:sp>
              <p:sp>
                <p:nvSpPr>
                  <p:cNvPr id="159" name="TextBox 158"/>
                  <p:cNvSpPr txBox="1"/>
                  <p:nvPr/>
                </p:nvSpPr>
                <p:spPr>
                  <a:xfrm>
                    <a:off x="9655032" y="20072610"/>
                    <a:ext cx="1258550" cy="369332"/>
                  </a:xfrm>
                  <a:prstGeom prst="rect">
                    <a:avLst/>
                  </a:prstGeom>
                  <a:noFill/>
                </p:spPr>
                <p:txBody>
                  <a:bodyPr wrap="none" rtlCol="0">
                    <a:spAutoFit/>
                  </a:bodyPr>
                  <a:lstStyle/>
                  <a:p>
                    <a:r>
                      <a:rPr lang="en-US" sz="1800" dirty="0" err="1"/>
                      <a:t>Tembladero</a:t>
                    </a:r>
                    <a:endParaRPr lang="en-US" sz="1800" dirty="0"/>
                  </a:p>
                </p:txBody>
              </p:sp>
              <p:sp>
                <p:nvSpPr>
                  <p:cNvPr id="160" name="TextBox 159"/>
                  <p:cNvSpPr txBox="1"/>
                  <p:nvPr/>
                </p:nvSpPr>
                <p:spPr>
                  <a:xfrm>
                    <a:off x="9800664" y="21229461"/>
                    <a:ext cx="880562" cy="369332"/>
                  </a:xfrm>
                  <a:prstGeom prst="rect">
                    <a:avLst/>
                  </a:prstGeom>
                  <a:noFill/>
                </p:spPr>
                <p:txBody>
                  <a:bodyPr wrap="none" rtlCol="0">
                    <a:spAutoFit/>
                  </a:bodyPr>
                  <a:lstStyle/>
                  <a:p>
                    <a:r>
                      <a:rPr lang="en-US" sz="1800" dirty="0" err="1"/>
                      <a:t>Gavilan</a:t>
                    </a:r>
                    <a:endParaRPr lang="en-US" sz="1800" dirty="0"/>
                  </a:p>
                </p:txBody>
              </p:sp>
            </p:grpSp>
          </p:grpSp>
        </p:grpSp>
      </p:grpSp>
      <p:sp>
        <p:nvSpPr>
          <p:cNvPr id="27" name="TextBox 26"/>
          <p:cNvSpPr txBox="1"/>
          <p:nvPr/>
        </p:nvSpPr>
        <p:spPr>
          <a:xfrm>
            <a:off x="12843651" y="15092025"/>
            <a:ext cx="11550315"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Results</a:t>
            </a:r>
          </a:p>
        </p:txBody>
      </p:sp>
      <p:sp>
        <p:nvSpPr>
          <p:cNvPr id="97" name="Text Placeholder 16"/>
          <p:cNvSpPr txBox="1">
            <a:spLocks/>
          </p:cNvSpPr>
          <p:nvPr/>
        </p:nvSpPr>
        <p:spPr>
          <a:xfrm>
            <a:off x="963405" y="29580641"/>
            <a:ext cx="10972800" cy="115138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dirty="0">
                <a:solidFill>
                  <a:schemeClr val="tx1">
                    <a:lumMod val="75000"/>
                  </a:schemeClr>
                </a:solidFill>
              </a:rPr>
              <a:t>Elkhorn Slough National Estuarine Research Reserve (ESNERR)</a:t>
            </a:r>
          </a:p>
          <a:p>
            <a:pPr marL="347663" indent="-347663">
              <a:buClr>
                <a:srgbClr val="2E8652"/>
              </a:buClr>
            </a:pPr>
            <a:r>
              <a:rPr lang="en-US" dirty="0">
                <a:solidFill>
                  <a:schemeClr val="tx1">
                    <a:lumMod val="75000"/>
                  </a:schemeClr>
                </a:solidFill>
              </a:rPr>
              <a:t>Monterey Bay Aquarium Research Institute (MBARI)</a:t>
            </a:r>
          </a:p>
          <a:p>
            <a:pPr marL="347663" indent="-347663">
              <a:buClr>
                <a:srgbClr val="2E8652"/>
              </a:buClr>
            </a:pPr>
            <a:endParaRPr lang="en-US" dirty="0">
              <a:solidFill>
                <a:schemeClr val="tx1">
                  <a:lumMod val="75000"/>
                </a:schemeClr>
              </a:solidFill>
            </a:endParaRPr>
          </a:p>
          <a:p>
            <a:pPr marL="0" indent="0">
              <a:buClr>
                <a:srgbClr val="2E8652"/>
              </a:buClr>
              <a:buNone/>
            </a:pPr>
            <a:endParaRPr lang="en-US" dirty="0"/>
          </a:p>
        </p:txBody>
      </p:sp>
      <p:sp>
        <p:nvSpPr>
          <p:cNvPr id="98" name="Text Placeholder 16"/>
          <p:cNvSpPr txBox="1">
            <a:spLocks/>
          </p:cNvSpPr>
          <p:nvPr/>
        </p:nvSpPr>
        <p:spPr>
          <a:xfrm>
            <a:off x="12839700" y="30740154"/>
            <a:ext cx="10972800" cy="501680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buClr>
                <a:srgbClr val="2E8652"/>
              </a:buClr>
            </a:pPr>
            <a:r>
              <a:rPr lang="en-US" b="1" dirty="0">
                <a:solidFill>
                  <a:schemeClr val="tx1">
                    <a:lumMod val="75000"/>
                  </a:schemeClr>
                </a:solidFill>
                <a:ea typeface="Questrial"/>
                <a:cs typeface="Arial" panose="020B0604020202020204" pitchFamily="34" charset="0"/>
                <a:sym typeface="Questrial"/>
              </a:rPr>
              <a:t>Dr. Juan Torres-Pérez and Dr. Sherry Palacios</a:t>
            </a:r>
          </a:p>
          <a:p>
            <a:pPr marL="0" indent="0">
              <a:spcBef>
                <a:spcPts val="0"/>
              </a:spcBef>
              <a:buClr>
                <a:srgbClr val="2E8652"/>
              </a:buClr>
              <a:buNone/>
            </a:pPr>
            <a:r>
              <a:rPr lang="en-US" dirty="0">
                <a:solidFill>
                  <a:schemeClr val="tx1">
                    <a:lumMod val="75000"/>
                  </a:schemeClr>
                </a:solidFill>
                <a:ea typeface="Questrial"/>
                <a:cs typeface="Arial" panose="020B0604020202020204" pitchFamily="34" charset="0"/>
                <a:sym typeface="Questrial"/>
              </a:rPr>
              <a:t>    Bay Area Environmental Research Institute, Project Advisors</a:t>
            </a:r>
          </a:p>
          <a:p>
            <a:pPr marL="347663" indent="-347663">
              <a:spcBef>
                <a:spcPts val="0"/>
              </a:spcBef>
              <a:buClr>
                <a:srgbClr val="2E8652"/>
              </a:buClr>
            </a:pPr>
            <a:r>
              <a:rPr lang="en-US" b="1" dirty="0">
                <a:solidFill>
                  <a:schemeClr val="tx1">
                    <a:lumMod val="75000"/>
                  </a:schemeClr>
                </a:solidFill>
                <a:ea typeface="Questrial"/>
                <a:cs typeface="Arial" panose="020B0604020202020204" pitchFamily="34" charset="0"/>
                <a:sym typeface="Questrial"/>
              </a:rPr>
              <a:t>Chippie Kislik, Vickie Ly, and Martha Sayre</a:t>
            </a:r>
          </a:p>
          <a:p>
            <a:pPr marL="0" indent="0">
              <a:spcBef>
                <a:spcPts val="0"/>
              </a:spcBef>
              <a:buClr>
                <a:srgbClr val="2E8652"/>
              </a:buClr>
              <a:buNone/>
            </a:pPr>
            <a:r>
              <a:rPr lang="en-US" dirty="0">
                <a:solidFill>
                  <a:schemeClr val="tx1">
                    <a:lumMod val="75000"/>
                  </a:schemeClr>
                </a:solidFill>
                <a:ea typeface="Questrial"/>
                <a:cs typeface="Arial" panose="020B0604020202020204" pitchFamily="34" charset="0"/>
                <a:sym typeface="Questrial"/>
              </a:rPr>
              <a:t>    NASA DEVELOP Ames Research Center</a:t>
            </a:r>
            <a:endParaRPr lang="en-US" b="1" dirty="0">
              <a:solidFill>
                <a:schemeClr val="tx1">
                  <a:lumMod val="75000"/>
                </a:schemeClr>
              </a:solidFill>
              <a:ea typeface="Questrial"/>
              <a:cs typeface="Arial" panose="020B0604020202020204" pitchFamily="34" charset="0"/>
              <a:sym typeface="Questrial"/>
            </a:endParaRPr>
          </a:p>
          <a:p>
            <a:pPr marL="347663" indent="-347663">
              <a:spcBef>
                <a:spcPts val="0"/>
              </a:spcBef>
              <a:buClr>
                <a:srgbClr val="2E8652"/>
              </a:buClr>
            </a:pPr>
            <a:r>
              <a:rPr lang="en-US" b="1" dirty="0">
                <a:solidFill>
                  <a:schemeClr val="tx1">
                    <a:lumMod val="75000"/>
                  </a:schemeClr>
                </a:solidFill>
                <a:ea typeface="Questrial"/>
                <a:cs typeface="Arial" panose="020B0604020202020204" pitchFamily="34" charset="0"/>
                <a:sym typeface="Questrial"/>
              </a:rPr>
              <a:t>Chase Mueller</a:t>
            </a:r>
          </a:p>
          <a:p>
            <a:pPr marL="0" indent="0">
              <a:spcBef>
                <a:spcPts val="0"/>
              </a:spcBef>
              <a:buClr>
                <a:srgbClr val="2E8652"/>
              </a:buClr>
              <a:buNone/>
            </a:pPr>
            <a:r>
              <a:rPr lang="en-US" dirty="0">
                <a:solidFill>
                  <a:schemeClr val="tx1">
                    <a:lumMod val="75000"/>
                  </a:schemeClr>
                </a:solidFill>
                <a:ea typeface="Questrial"/>
                <a:cs typeface="Arial" panose="020B0604020202020204" pitchFamily="34" charset="0"/>
                <a:sym typeface="Questrial"/>
              </a:rPr>
              <a:t>    Bay Area Environmental Research Institute</a:t>
            </a:r>
          </a:p>
          <a:p>
            <a:pPr marL="347663" indent="-347663">
              <a:buClr>
                <a:srgbClr val="2E8652"/>
              </a:buClr>
            </a:pPr>
            <a:r>
              <a:rPr lang="en-US" sz="2000" dirty="0"/>
              <a:t>Any opinions, findings, and conclusions or recommendations expressed in this material are those of the author(s) and do not necessarily reflect the views of the National Aeronautics and Space Administration. </a:t>
            </a:r>
            <a:r>
              <a:rPr lang="en-US" sz="2000" dirty="0">
                <a:solidFill>
                  <a:schemeClr val="tx1">
                    <a:lumMod val="75000"/>
                  </a:schemeClr>
                </a:solidFill>
                <a:ea typeface="Questrial"/>
                <a:cs typeface="Arial" panose="020B0604020202020204" pitchFamily="34" charset="0"/>
                <a:sym typeface="Questrial"/>
              </a:rPr>
              <a:t>This material is based upon work supported by NASA through contract NNL11AA00B and cooperative agreement NNX14AB60A.</a:t>
            </a:r>
            <a:endParaRPr lang="en-US" sz="2000" dirty="0">
              <a:solidFill>
                <a:schemeClr val="tx1">
                  <a:lumMod val="75000"/>
                </a:schemeClr>
              </a:solidFill>
            </a:endParaRPr>
          </a:p>
          <a:p>
            <a:pPr marL="347663" indent="-347663">
              <a:buClr>
                <a:srgbClr val="2E8652"/>
              </a:buClr>
            </a:pPr>
            <a:endParaRPr lang="en-US" dirty="0">
              <a:solidFill>
                <a:schemeClr val="tx1">
                  <a:lumMod val="75000"/>
                </a:schemeClr>
              </a:solidFill>
              <a:ea typeface="Questrial"/>
              <a:cs typeface="Arial" panose="020B0604020202020204" pitchFamily="34" charset="0"/>
              <a:sym typeface="Questrial"/>
            </a:endParaRPr>
          </a:p>
          <a:p>
            <a:pPr marL="347663" indent="-347663">
              <a:buClr>
                <a:srgbClr val="2E8652"/>
              </a:buClr>
            </a:pPr>
            <a:endParaRPr lang="en-US" dirty="0">
              <a:solidFill>
                <a:schemeClr val="tx1">
                  <a:lumMod val="75000"/>
                </a:schemeClr>
              </a:solidFill>
              <a:ea typeface="Questrial"/>
              <a:cs typeface="Arial" panose="020B0604020202020204" pitchFamily="34" charset="0"/>
              <a:sym typeface="Questrial"/>
            </a:endParaRPr>
          </a:p>
          <a:p>
            <a:pPr marL="347663" indent="-347663">
              <a:buClr>
                <a:srgbClr val="2E8652"/>
              </a:buClr>
            </a:pPr>
            <a:endParaRPr lang="en-US" dirty="0">
              <a:solidFill>
                <a:schemeClr val="tx1">
                  <a:lumMod val="75000"/>
                </a:schemeClr>
              </a:solidFill>
              <a:ea typeface="Questrial"/>
              <a:cs typeface="Arial" panose="020B0604020202020204" pitchFamily="34" charset="0"/>
              <a:sym typeface="Questrial"/>
            </a:endParaRPr>
          </a:p>
          <a:p>
            <a:pPr marL="347663" indent="-347663">
              <a:buClr>
                <a:srgbClr val="2E8652"/>
              </a:buClr>
            </a:pPr>
            <a:endParaRPr lang="en-US" dirty="0">
              <a:solidFill>
                <a:schemeClr val="tx1">
                  <a:lumMod val="75000"/>
                </a:schemeClr>
              </a:solidFill>
            </a:endParaRPr>
          </a:p>
          <a:p>
            <a:pPr marL="0" indent="0">
              <a:buClr>
                <a:srgbClr val="2E8652"/>
              </a:buClr>
              <a:buNone/>
            </a:pPr>
            <a:endParaRPr lang="en-US" dirty="0"/>
          </a:p>
        </p:txBody>
      </p:sp>
      <p:sp>
        <p:nvSpPr>
          <p:cNvPr id="71" name="TextBox 70"/>
          <p:cNvSpPr txBox="1"/>
          <p:nvPr/>
        </p:nvSpPr>
        <p:spPr>
          <a:xfrm>
            <a:off x="13002359" y="16039445"/>
            <a:ext cx="870751" cy="461665"/>
          </a:xfrm>
          <a:prstGeom prst="rect">
            <a:avLst/>
          </a:prstGeom>
          <a:noFill/>
        </p:spPr>
        <p:txBody>
          <a:bodyPr wrap="none" rtlCol="0">
            <a:spAutoFit/>
          </a:bodyPr>
          <a:lstStyle/>
          <a:p>
            <a:r>
              <a:rPr lang="en-US" sz="2400" b="1" dirty="0">
                <a:solidFill>
                  <a:srgbClr val="218754"/>
                </a:solidFill>
              </a:rPr>
              <a:t>LCM</a:t>
            </a:r>
          </a:p>
        </p:txBody>
      </p:sp>
      <p:sp>
        <p:nvSpPr>
          <p:cNvPr id="73" name="TextBox 72"/>
          <p:cNvSpPr txBox="1"/>
          <p:nvPr/>
        </p:nvSpPr>
        <p:spPr>
          <a:xfrm>
            <a:off x="12969263" y="19115525"/>
            <a:ext cx="1027589" cy="461665"/>
          </a:xfrm>
          <a:prstGeom prst="rect">
            <a:avLst/>
          </a:prstGeom>
          <a:noFill/>
        </p:spPr>
        <p:txBody>
          <a:bodyPr wrap="none" rtlCol="0">
            <a:spAutoFit/>
          </a:bodyPr>
          <a:lstStyle/>
          <a:p>
            <a:r>
              <a:rPr lang="en-US" sz="2400" b="1" dirty="0">
                <a:solidFill>
                  <a:srgbClr val="218754"/>
                </a:solidFill>
              </a:rPr>
              <a:t>SWAT</a:t>
            </a:r>
          </a:p>
        </p:txBody>
      </p:sp>
      <p:sp>
        <p:nvSpPr>
          <p:cNvPr id="74" name="TextBox 73"/>
          <p:cNvSpPr txBox="1"/>
          <p:nvPr/>
        </p:nvSpPr>
        <p:spPr>
          <a:xfrm>
            <a:off x="19793521" y="16041148"/>
            <a:ext cx="896399" cy="461665"/>
          </a:xfrm>
          <a:prstGeom prst="rect">
            <a:avLst/>
          </a:prstGeom>
          <a:noFill/>
        </p:spPr>
        <p:txBody>
          <a:bodyPr wrap="none" rtlCol="0">
            <a:spAutoFit/>
          </a:bodyPr>
          <a:lstStyle/>
          <a:p>
            <a:r>
              <a:rPr lang="en-US" sz="2400" b="1" dirty="0">
                <a:solidFill>
                  <a:srgbClr val="218754"/>
                </a:solidFill>
              </a:rPr>
              <a:t>ETM</a:t>
            </a:r>
          </a:p>
        </p:txBody>
      </p:sp>
      <p:sp>
        <p:nvSpPr>
          <p:cNvPr id="53" name="TextBox 52"/>
          <p:cNvSpPr txBox="1"/>
          <p:nvPr/>
        </p:nvSpPr>
        <p:spPr>
          <a:xfrm>
            <a:off x="13130284" y="22071790"/>
            <a:ext cx="6779512" cy="707886"/>
          </a:xfrm>
          <a:prstGeom prst="rect">
            <a:avLst/>
          </a:prstGeom>
          <a:noFill/>
        </p:spPr>
        <p:txBody>
          <a:bodyPr wrap="square" rtlCol="0">
            <a:spAutoFit/>
          </a:bodyPr>
          <a:lstStyle/>
          <a:p>
            <a:r>
              <a:rPr lang="en-US" sz="2000" b="1" dirty="0">
                <a:solidFill>
                  <a:schemeClr val="tx1">
                    <a:lumMod val="75000"/>
                  </a:schemeClr>
                </a:solidFill>
              </a:rPr>
              <a:t>Figure 4. </a:t>
            </a:r>
            <a:r>
              <a:rPr lang="en-US" sz="2000" dirty="0">
                <a:solidFill>
                  <a:schemeClr val="tx1">
                    <a:lumMod val="75000"/>
                  </a:schemeClr>
                </a:solidFill>
              </a:rPr>
              <a:t>2009 – 2012 SWAT validation results:  R</a:t>
            </a:r>
            <a:r>
              <a:rPr lang="en-US" sz="2000" baseline="30000" dirty="0">
                <a:solidFill>
                  <a:schemeClr val="tx1">
                    <a:lumMod val="75000"/>
                  </a:schemeClr>
                </a:solidFill>
              </a:rPr>
              <a:t>2</a:t>
            </a:r>
            <a:r>
              <a:rPr lang="en-US" sz="2000" dirty="0">
                <a:solidFill>
                  <a:schemeClr val="tx1">
                    <a:lumMod val="75000"/>
                  </a:schemeClr>
                </a:solidFill>
              </a:rPr>
              <a:t> = 0.60, NS = 46. Observed discharge peaks are higher than modeled data peaks.    </a:t>
            </a:r>
          </a:p>
        </p:txBody>
      </p:sp>
      <p:sp>
        <p:nvSpPr>
          <p:cNvPr id="55" name="TextBox 54"/>
          <p:cNvSpPr txBox="1"/>
          <p:nvPr/>
        </p:nvSpPr>
        <p:spPr>
          <a:xfrm>
            <a:off x="16954500" y="17522819"/>
            <a:ext cx="2643302" cy="1631216"/>
          </a:xfrm>
          <a:prstGeom prst="rect">
            <a:avLst/>
          </a:prstGeom>
          <a:noFill/>
        </p:spPr>
        <p:txBody>
          <a:bodyPr wrap="square" rtlCol="0">
            <a:spAutoFit/>
          </a:bodyPr>
          <a:lstStyle/>
          <a:p>
            <a:r>
              <a:rPr lang="en-US" sz="2000" b="1" dirty="0">
                <a:solidFill>
                  <a:schemeClr val="tx1">
                    <a:lumMod val="75000"/>
                  </a:schemeClr>
                </a:solidFill>
              </a:rPr>
              <a:t>Figure 3. </a:t>
            </a:r>
            <a:r>
              <a:rPr lang="en-US" sz="2000" dirty="0">
                <a:solidFill>
                  <a:schemeClr val="tx1">
                    <a:lumMod val="75000"/>
                  </a:schemeClr>
                </a:solidFill>
              </a:rPr>
              <a:t>Land cover transition potential for 2000 – 2020 show a 161% increase for agriculture.</a:t>
            </a:r>
          </a:p>
        </p:txBody>
      </p:sp>
      <p:sp>
        <p:nvSpPr>
          <p:cNvPr id="139" name="TextBox 138"/>
          <p:cNvSpPr txBox="1"/>
          <p:nvPr/>
        </p:nvSpPr>
        <p:spPr>
          <a:xfrm>
            <a:off x="19891211" y="21464109"/>
            <a:ext cx="4240956" cy="1323439"/>
          </a:xfrm>
          <a:prstGeom prst="rect">
            <a:avLst/>
          </a:prstGeom>
          <a:noFill/>
        </p:spPr>
        <p:txBody>
          <a:bodyPr wrap="square" rtlCol="0">
            <a:spAutoFit/>
          </a:bodyPr>
          <a:lstStyle/>
          <a:p>
            <a:r>
              <a:rPr lang="en-US" sz="2000" b="1" dirty="0">
                <a:solidFill>
                  <a:schemeClr val="tx1">
                    <a:lumMod val="75000"/>
                  </a:schemeClr>
                </a:solidFill>
              </a:rPr>
              <a:t>Figure 5. </a:t>
            </a:r>
            <a:r>
              <a:rPr lang="en-US" sz="2000" dirty="0">
                <a:solidFill>
                  <a:schemeClr val="tx1">
                    <a:lumMod val="75000"/>
                  </a:schemeClr>
                </a:solidFill>
              </a:rPr>
              <a:t>Linear regression of floating algal trends for 1995 – 2016 show likeliness of eutrophication hotspots in the upper sub-basins. </a:t>
            </a:r>
          </a:p>
        </p:txBody>
      </p:sp>
      <p:pic>
        <p:nvPicPr>
          <p:cNvPr id="81" name="Picture 80"/>
          <p:cNvPicPr>
            <a:picLocks noChangeAspect="1"/>
          </p:cNvPicPr>
          <p:nvPr/>
        </p:nvPicPr>
        <p:blipFill rotWithShape="1">
          <a:blip r:embed="rId13" cstate="print">
            <a:extLst>
              <a:ext uri="{28A0092B-C50C-407E-A947-70E740481C1C}">
                <a14:useLocalDpi xmlns:a14="http://schemas.microsoft.com/office/drawing/2010/main" val="0"/>
              </a:ext>
            </a:extLst>
          </a:blip>
          <a:srcRect l="12283" t="9628" r="10735" b="8175"/>
          <a:stretch/>
        </p:blipFill>
        <p:spPr>
          <a:xfrm>
            <a:off x="19945916" y="16465387"/>
            <a:ext cx="3609474" cy="4987549"/>
          </a:xfrm>
          <a:prstGeom prst="rect">
            <a:avLst/>
          </a:prstGeom>
        </p:spPr>
      </p:pic>
      <p:grpSp>
        <p:nvGrpSpPr>
          <p:cNvPr id="89" name="Group 88"/>
          <p:cNvGrpSpPr/>
          <p:nvPr/>
        </p:nvGrpSpPr>
        <p:grpSpPr>
          <a:xfrm>
            <a:off x="13198538" y="19558159"/>
            <a:ext cx="6479528" cy="2464942"/>
            <a:chOff x="13194229" y="19712500"/>
            <a:chExt cx="5488218" cy="2310031"/>
          </a:xfrm>
        </p:grpSpPr>
        <p:sp>
          <p:nvSpPr>
            <p:cNvPr id="88" name="Rectangle 87"/>
            <p:cNvSpPr/>
            <p:nvPr/>
          </p:nvSpPr>
          <p:spPr>
            <a:xfrm>
              <a:off x="13194229" y="19712500"/>
              <a:ext cx="5488218" cy="2310031"/>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13246414" y="19722877"/>
              <a:ext cx="5384486" cy="2220863"/>
              <a:chOff x="13246414" y="19722877"/>
              <a:chExt cx="5384486" cy="2220863"/>
            </a:xfrm>
          </p:grpSpPr>
          <p:grpSp>
            <p:nvGrpSpPr>
              <p:cNvPr id="85" name="Group 84"/>
              <p:cNvGrpSpPr/>
              <p:nvPr/>
            </p:nvGrpSpPr>
            <p:grpSpPr>
              <a:xfrm>
                <a:off x="13246414" y="19985441"/>
                <a:ext cx="5384486" cy="1958299"/>
                <a:chOff x="12929739" y="19675482"/>
                <a:chExt cx="6665762" cy="2662299"/>
              </a:xfrm>
            </p:grpSpPr>
            <p:sp>
              <p:nvSpPr>
                <p:cNvPr id="105" name="TextBox 104"/>
                <p:cNvSpPr txBox="1"/>
                <p:nvPr/>
              </p:nvSpPr>
              <p:spPr>
                <a:xfrm>
                  <a:off x="15814860" y="21911583"/>
                  <a:ext cx="2042673" cy="426198"/>
                </a:xfrm>
                <a:prstGeom prst="rect">
                  <a:avLst/>
                </a:prstGeom>
                <a:noFill/>
              </p:spPr>
              <p:txBody>
                <a:bodyPr wrap="square" rtlCol="0">
                  <a:spAutoFit/>
                </a:bodyPr>
                <a:lstStyle/>
                <a:p>
                  <a:pPr algn="ctr"/>
                  <a:r>
                    <a:rPr lang="en-US" sz="1800" dirty="0">
                      <a:solidFill>
                        <a:schemeClr val="tx1">
                          <a:lumMod val="75000"/>
                        </a:schemeClr>
                      </a:solidFill>
                    </a:rPr>
                    <a:t>Observations</a:t>
                  </a:r>
                </a:p>
              </p:txBody>
            </p:sp>
            <p:grpSp>
              <p:nvGrpSpPr>
                <p:cNvPr id="84" name="Group 83"/>
                <p:cNvGrpSpPr/>
                <p:nvPr/>
              </p:nvGrpSpPr>
              <p:grpSpPr>
                <a:xfrm>
                  <a:off x="12929739" y="19675482"/>
                  <a:ext cx="6665762" cy="2275472"/>
                  <a:chOff x="12929739" y="19675482"/>
                  <a:chExt cx="6665762" cy="2275472"/>
                </a:xfrm>
              </p:grpSpPr>
              <p:pic>
                <p:nvPicPr>
                  <p:cNvPr id="2" name="Picture 1"/>
                  <p:cNvPicPr>
                    <a:picLocks noChangeAspect="1"/>
                  </p:cNvPicPr>
                  <p:nvPr/>
                </p:nvPicPr>
                <p:blipFill rotWithShape="1">
                  <a:blip r:embed="rId14"/>
                  <a:srcRect t="10738"/>
                  <a:stretch/>
                </p:blipFill>
                <p:spPr>
                  <a:xfrm>
                    <a:off x="14094048" y="19840059"/>
                    <a:ext cx="5491339" cy="2110895"/>
                  </a:xfrm>
                  <a:prstGeom prst="rect">
                    <a:avLst/>
                  </a:prstGeom>
                </p:spPr>
              </p:pic>
              <p:sp>
                <p:nvSpPr>
                  <p:cNvPr id="100" name="TextBox 99"/>
                  <p:cNvSpPr txBox="1"/>
                  <p:nvPr/>
                </p:nvSpPr>
                <p:spPr>
                  <a:xfrm>
                    <a:off x="12929739" y="20393620"/>
                    <a:ext cx="1232261" cy="745847"/>
                  </a:xfrm>
                  <a:prstGeom prst="rect">
                    <a:avLst/>
                  </a:prstGeom>
                  <a:noFill/>
                </p:spPr>
                <p:txBody>
                  <a:bodyPr wrap="none" rtlCol="0">
                    <a:spAutoFit/>
                  </a:bodyPr>
                  <a:lstStyle/>
                  <a:p>
                    <a:pPr algn="ctr"/>
                    <a:r>
                      <a:rPr lang="en-US" sz="1800" dirty="0">
                        <a:solidFill>
                          <a:schemeClr val="tx1">
                            <a:lumMod val="75000"/>
                          </a:schemeClr>
                        </a:solidFill>
                      </a:rPr>
                      <a:t>Discharge </a:t>
                    </a:r>
                  </a:p>
                  <a:p>
                    <a:pPr algn="ctr"/>
                    <a:r>
                      <a:rPr lang="en-US" sz="1800" dirty="0">
                        <a:solidFill>
                          <a:schemeClr val="tx1">
                            <a:lumMod val="75000"/>
                          </a:schemeClr>
                        </a:solidFill>
                      </a:rPr>
                      <a:t>m</a:t>
                    </a:r>
                    <a:r>
                      <a:rPr lang="en-US" sz="1800" baseline="30000" dirty="0">
                        <a:solidFill>
                          <a:schemeClr val="tx1">
                            <a:lumMod val="75000"/>
                          </a:schemeClr>
                        </a:solidFill>
                      </a:rPr>
                      <a:t>3</a:t>
                    </a:r>
                    <a:r>
                      <a:rPr lang="en-US" sz="1800" dirty="0">
                        <a:solidFill>
                          <a:schemeClr val="tx1">
                            <a:lumMod val="75000"/>
                          </a:schemeClr>
                        </a:solidFill>
                      </a:rPr>
                      <a:t>/s</a:t>
                    </a:r>
                  </a:p>
                </p:txBody>
              </p:sp>
              <p:sp>
                <p:nvSpPr>
                  <p:cNvPr id="1035" name="Rectangle 1034"/>
                  <p:cNvSpPr/>
                  <p:nvPr/>
                </p:nvSpPr>
                <p:spPr>
                  <a:xfrm>
                    <a:off x="14103310" y="19917259"/>
                    <a:ext cx="153811" cy="1996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9" name="Straight Arrow Connector 1038"/>
                  <p:cNvCxnSpPr/>
                  <p:nvPr/>
                </p:nvCxnSpPr>
                <p:spPr>
                  <a:xfrm flipV="1">
                    <a:off x="14177404" y="20128764"/>
                    <a:ext cx="2812" cy="1457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4" name="Rectangle 1043"/>
                  <p:cNvSpPr/>
                  <p:nvPr/>
                </p:nvSpPr>
                <p:spPr>
                  <a:xfrm>
                    <a:off x="14575801" y="21859107"/>
                    <a:ext cx="4888457" cy="91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cxnSp>
                <p:nvCxnSpPr>
                  <p:cNvPr id="1048" name="Straight Arrow Connector 1047"/>
                  <p:cNvCxnSpPr/>
                  <p:nvPr/>
                </p:nvCxnSpPr>
                <p:spPr>
                  <a:xfrm>
                    <a:off x="14989211" y="21929910"/>
                    <a:ext cx="38662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50" name="Picture 1049"/>
                  <p:cNvPicPr>
                    <a:picLocks noChangeAspect="1"/>
                  </p:cNvPicPr>
                  <p:nvPr/>
                </p:nvPicPr>
                <p:blipFill>
                  <a:blip r:embed="rId15"/>
                  <a:stretch>
                    <a:fillRect/>
                  </a:stretch>
                </p:blipFill>
                <p:spPr>
                  <a:xfrm>
                    <a:off x="17516585" y="19675482"/>
                    <a:ext cx="2078916" cy="920576"/>
                  </a:xfrm>
                  <a:prstGeom prst="rect">
                    <a:avLst/>
                  </a:prstGeom>
                </p:spPr>
              </p:pic>
            </p:grpSp>
          </p:grpSp>
          <p:sp>
            <p:nvSpPr>
              <p:cNvPr id="86" name="TextBox 85"/>
              <p:cNvSpPr txBox="1"/>
              <p:nvPr/>
            </p:nvSpPr>
            <p:spPr>
              <a:xfrm>
                <a:off x="14577732" y="19722877"/>
                <a:ext cx="3211777" cy="369332"/>
              </a:xfrm>
              <a:prstGeom prst="rect">
                <a:avLst/>
              </a:prstGeom>
              <a:noFill/>
            </p:spPr>
            <p:txBody>
              <a:bodyPr wrap="none" rtlCol="0">
                <a:spAutoFit/>
              </a:bodyPr>
              <a:lstStyle/>
              <a:p>
                <a:r>
                  <a:rPr lang="en-US" sz="1800" dirty="0">
                    <a:solidFill>
                      <a:schemeClr val="tx1">
                        <a:lumMod val="75000"/>
                      </a:schemeClr>
                    </a:solidFill>
                  </a:rPr>
                  <a:t>Validation</a:t>
                </a:r>
                <a:r>
                  <a:rPr lang="en-US" sz="1800" dirty="0">
                    <a:solidFill>
                      <a:schemeClr val="tx1">
                        <a:lumMod val="50000"/>
                      </a:schemeClr>
                    </a:solidFill>
                  </a:rPr>
                  <a:t> Hydrograph for SWAT</a:t>
                </a:r>
              </a:p>
            </p:txBody>
          </p:sp>
        </p:grpSp>
      </p:grpSp>
      <p:grpSp>
        <p:nvGrpSpPr>
          <p:cNvPr id="104" name="Group 103"/>
          <p:cNvGrpSpPr/>
          <p:nvPr/>
        </p:nvGrpSpPr>
        <p:grpSpPr>
          <a:xfrm>
            <a:off x="13174768" y="16472291"/>
            <a:ext cx="3704854" cy="2536026"/>
            <a:chOff x="12848943" y="16311774"/>
            <a:chExt cx="4084761" cy="2826104"/>
          </a:xfrm>
        </p:grpSpPr>
        <p:sp>
          <p:nvSpPr>
            <p:cNvPr id="103" name="Rectangle 102"/>
            <p:cNvSpPr/>
            <p:nvPr/>
          </p:nvSpPr>
          <p:spPr>
            <a:xfrm>
              <a:off x="12848943" y="16339679"/>
              <a:ext cx="4084761" cy="2798199"/>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p:cNvGrpSpPr/>
            <p:nvPr/>
          </p:nvGrpSpPr>
          <p:grpSpPr>
            <a:xfrm>
              <a:off x="12958656" y="16311774"/>
              <a:ext cx="3881157" cy="2719553"/>
              <a:chOff x="12958656" y="16311774"/>
              <a:chExt cx="3881157" cy="2719553"/>
            </a:xfrm>
          </p:grpSpPr>
          <p:pic>
            <p:nvPicPr>
              <p:cNvPr id="82" name="Picture 81"/>
              <p:cNvPicPr>
                <a:picLocks noChangeAspect="1"/>
              </p:cNvPicPr>
              <p:nvPr/>
            </p:nvPicPr>
            <p:blipFill rotWithShape="1">
              <a:blip r:embed="rId16"/>
              <a:srcRect l="22909" b="8567"/>
              <a:stretch/>
            </p:blipFill>
            <p:spPr>
              <a:xfrm>
                <a:off x="14055112" y="16481214"/>
                <a:ext cx="2740939" cy="2200486"/>
              </a:xfrm>
              <a:prstGeom prst="rect">
                <a:avLst/>
              </a:prstGeom>
              <a:ln>
                <a:solidFill>
                  <a:schemeClr val="bg1"/>
                </a:solidFill>
              </a:ln>
            </p:spPr>
          </p:pic>
          <p:sp>
            <p:nvSpPr>
              <p:cNvPr id="120" name="TextBox 119"/>
              <p:cNvSpPr txBox="1"/>
              <p:nvPr/>
            </p:nvSpPr>
            <p:spPr>
              <a:xfrm>
                <a:off x="14733496" y="18692773"/>
                <a:ext cx="1120628" cy="338554"/>
              </a:xfrm>
              <a:prstGeom prst="rect">
                <a:avLst/>
              </a:prstGeom>
              <a:noFill/>
            </p:spPr>
            <p:txBody>
              <a:bodyPr wrap="none" rtlCol="0">
                <a:spAutoFit/>
              </a:bodyPr>
              <a:lstStyle/>
              <a:p>
                <a:r>
                  <a:rPr lang="en-US" sz="1600" dirty="0">
                    <a:solidFill>
                      <a:schemeClr val="tx1">
                        <a:lumMod val="75000"/>
                      </a:schemeClr>
                    </a:solidFill>
                  </a:rPr>
                  <a:t>Land Cover</a:t>
                </a:r>
              </a:p>
            </p:txBody>
          </p:sp>
          <p:grpSp>
            <p:nvGrpSpPr>
              <p:cNvPr id="101" name="Group 100"/>
              <p:cNvGrpSpPr/>
              <p:nvPr/>
            </p:nvGrpSpPr>
            <p:grpSpPr>
              <a:xfrm>
                <a:off x="12958656" y="16311774"/>
                <a:ext cx="3881157" cy="1432743"/>
                <a:chOff x="12958656" y="16311774"/>
                <a:chExt cx="3881157" cy="1432743"/>
              </a:xfrm>
            </p:grpSpPr>
            <p:sp>
              <p:nvSpPr>
                <p:cNvPr id="91" name="Rectangle 90"/>
                <p:cNvSpPr/>
                <p:nvPr/>
              </p:nvSpPr>
              <p:spPr>
                <a:xfrm>
                  <a:off x="14055112" y="16532319"/>
                  <a:ext cx="2185785" cy="117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13673433" y="16311774"/>
                  <a:ext cx="2668744" cy="338554"/>
                </a:xfrm>
                <a:prstGeom prst="rect">
                  <a:avLst/>
                </a:prstGeom>
                <a:noFill/>
              </p:spPr>
              <p:txBody>
                <a:bodyPr wrap="none" rtlCol="0">
                  <a:spAutoFit/>
                </a:bodyPr>
                <a:lstStyle/>
                <a:p>
                  <a:r>
                    <a:rPr lang="en-US" sz="1600" dirty="0">
                      <a:solidFill>
                        <a:schemeClr val="tx1">
                          <a:lumMod val="75000"/>
                        </a:schemeClr>
                      </a:solidFill>
                    </a:rPr>
                    <a:t>Percent Change of Land Cover</a:t>
                  </a:r>
                </a:p>
              </p:txBody>
            </p:sp>
            <p:sp>
              <p:nvSpPr>
                <p:cNvPr id="119" name="TextBox 118"/>
                <p:cNvSpPr txBox="1"/>
                <p:nvPr/>
              </p:nvSpPr>
              <p:spPr>
                <a:xfrm>
                  <a:off x="12958656" y="17405963"/>
                  <a:ext cx="1005275" cy="338554"/>
                </a:xfrm>
                <a:prstGeom prst="rect">
                  <a:avLst/>
                </a:prstGeom>
                <a:noFill/>
              </p:spPr>
              <p:txBody>
                <a:bodyPr wrap="none" rtlCol="0">
                  <a:spAutoFit/>
                </a:bodyPr>
                <a:lstStyle/>
                <a:p>
                  <a:r>
                    <a:rPr lang="en-US" sz="1600" dirty="0">
                      <a:solidFill>
                        <a:schemeClr val="tx1">
                          <a:lumMod val="75000"/>
                        </a:schemeClr>
                      </a:solidFill>
                    </a:rPr>
                    <a:t>% Change</a:t>
                  </a:r>
                </a:p>
              </p:txBody>
            </p:sp>
            <p:sp>
              <p:nvSpPr>
                <p:cNvPr id="94" name="Rectangle 93"/>
                <p:cNvSpPr/>
                <p:nvPr/>
              </p:nvSpPr>
              <p:spPr>
                <a:xfrm>
                  <a:off x="15656140" y="16704500"/>
                  <a:ext cx="1074453" cy="425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17"/>
                <a:stretch>
                  <a:fillRect/>
                </a:stretch>
              </p:blipFill>
              <p:spPr>
                <a:xfrm>
                  <a:off x="15770685" y="16853102"/>
                  <a:ext cx="1069128" cy="530321"/>
                </a:xfrm>
                <a:prstGeom prst="rect">
                  <a:avLst/>
                </a:prstGeom>
              </p:spPr>
            </p:pic>
          </p:grpSp>
        </p:grpSp>
      </p:grpSp>
    </p:spTree>
    <p:extLst>
      <p:ext uri="{BB962C8B-B14F-4D97-AF65-F5344CB8AC3E}">
        <p14:creationId xmlns:p14="http://schemas.microsoft.com/office/powerpoint/2010/main" val="384327087"/>
      </p:ext>
    </p:extLst>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18179</TotalTime>
  <Words>710</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Kenneth Weinstock</cp:lastModifiedBy>
  <cp:revision>241</cp:revision>
  <dcterms:created xsi:type="dcterms:W3CDTF">2015-06-02T14:58:58Z</dcterms:created>
  <dcterms:modified xsi:type="dcterms:W3CDTF">2016-07-29T16:03:22Z</dcterms:modified>
</cp:coreProperties>
</file>