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3" clrIdx="0"/>
  <p:cmAuthor id="1" name="Arya, Vishal (LARC)[DEVELOP]" initials="AV(" lastIdx="14" clrIdx="1">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29" autoAdjust="0"/>
    <p:restoredTop sz="96433" autoAdjust="0"/>
  </p:normalViewPr>
  <p:slideViewPr>
    <p:cSldViewPr snapToGrid="0">
      <p:cViewPr varScale="1">
        <p:scale>
          <a:sx n="21" d="100"/>
          <a:sy n="21" d="100"/>
        </p:scale>
        <p:origin x="3636" y="11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a:t>
            </a:r>
            <a:r>
              <a:rPr lang="en-US" sz="1400" i="1" baseline="0" smtClean="0">
                <a:solidFill>
                  <a:schemeClr val="bg2">
                    <a:lumMod val="50000"/>
                  </a:schemeClr>
                </a:solidFill>
                <a:latin typeface="Arial" panose="020B0604020202020204" pitchFamily="34" charset="0"/>
                <a:ea typeface="Questrial"/>
                <a:cs typeface="Arial" panose="020B0604020202020204" pitchFamily="34" charset="0"/>
                <a:sym typeface="Questrial"/>
              </a:rPr>
              <a:t>Space Administration or partner organizations.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727179" y="20706571"/>
            <a:ext cx="12675900" cy="7530411"/>
            <a:chOff x="920216" y="10742474"/>
            <a:chExt cx="12675900" cy="7530411"/>
          </a:xfrm>
        </p:grpSpPr>
        <p:sp>
          <p:nvSpPr>
            <p:cNvPr id="69" name="Rectangle 68"/>
            <p:cNvSpPr/>
            <p:nvPr/>
          </p:nvSpPr>
          <p:spPr>
            <a:xfrm>
              <a:off x="929485" y="12091506"/>
              <a:ext cx="3894379" cy="614911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0" name="Rectangle 69"/>
            <p:cNvSpPr/>
            <p:nvPr/>
          </p:nvSpPr>
          <p:spPr>
            <a:xfrm>
              <a:off x="5286837" y="12084583"/>
              <a:ext cx="3894379" cy="615790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grpSp>
          <p:nvGrpSpPr>
            <p:cNvPr id="49" name="Group 48"/>
            <p:cNvGrpSpPr/>
            <p:nvPr/>
          </p:nvGrpSpPr>
          <p:grpSpPr>
            <a:xfrm>
              <a:off x="920216" y="10742474"/>
              <a:ext cx="12675900" cy="7530411"/>
              <a:chOff x="1507234" y="67962"/>
              <a:chExt cx="10905745" cy="6933602"/>
            </a:xfrm>
          </p:grpSpPr>
          <p:grpSp>
            <p:nvGrpSpPr>
              <p:cNvPr id="50" name="Group 49"/>
              <p:cNvGrpSpPr/>
              <p:nvPr/>
            </p:nvGrpSpPr>
            <p:grpSpPr>
              <a:xfrm>
                <a:off x="1507234" y="67962"/>
                <a:ext cx="10806842" cy="6932516"/>
                <a:chOff x="1812034" y="51486"/>
                <a:chExt cx="10806842" cy="6932516"/>
              </a:xfrm>
            </p:grpSpPr>
            <p:sp>
              <p:nvSpPr>
                <p:cNvPr id="54" name="Rectangle 53"/>
                <p:cNvSpPr/>
                <p:nvPr/>
              </p:nvSpPr>
              <p:spPr>
                <a:xfrm>
                  <a:off x="1820009" y="51486"/>
                  <a:ext cx="10755527" cy="1021492"/>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7" name="Rectangle 56"/>
                <p:cNvSpPr/>
                <p:nvPr/>
              </p:nvSpPr>
              <p:spPr>
                <a:xfrm>
                  <a:off x="9260362" y="1260322"/>
                  <a:ext cx="3350539" cy="5723680"/>
                </a:xfrm>
                <a:prstGeom prst="rect">
                  <a:avLst/>
                </a:prstGeom>
                <a:solidFill>
                  <a:srgbClr val="5B9BD5">
                    <a:lumMod val="20000"/>
                    <a:lumOff val="80000"/>
                  </a:srgbClr>
                </a:solidFill>
                <a:ln w="12700" cap="flat" cmpd="sng" algn="ctr">
                  <a:solidFill>
                    <a:srgbClr val="E7E6E6">
                      <a:lumMod val="9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59" name="TextBox 58"/>
                <p:cNvSpPr txBox="1"/>
                <p:nvPr/>
              </p:nvSpPr>
              <p:spPr>
                <a:xfrm>
                  <a:off x="2491387" y="127878"/>
                  <a:ext cx="9740391" cy="82104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E7E6E6">
                          <a:lumMod val="50000"/>
                        </a:srgbClr>
                      </a:solidFill>
                      <a:effectLst/>
                      <a:uLnTx/>
                      <a:uFillTx/>
                      <a:latin typeface="Calibri" panose="020F0502020204030204"/>
                    </a:rPr>
                    <a:t>Acquire 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0" i="0" u="none" strike="noStrike" kern="0" cap="none" spc="0" normalizeH="0" baseline="0" noProof="0" dirty="0" smtClean="0">
                      <a:ln>
                        <a:noFill/>
                      </a:ln>
                      <a:solidFill>
                        <a:srgbClr val="E7E6E6">
                          <a:lumMod val="50000"/>
                        </a:srgbClr>
                      </a:solidFill>
                      <a:effectLst/>
                      <a:uLnTx/>
                      <a:uFillTx/>
                      <a:latin typeface="Calibri" panose="020F0502020204030204"/>
                    </a:rPr>
                    <a:t>Soil Moisture Active Passive (SMAP)</a:t>
                  </a:r>
                  <a:r>
                    <a:rPr kumimoji="0" lang="en-US" sz="2700" b="0" i="0" u="none" strike="noStrike" kern="0" cap="none" spc="0" normalizeH="0" noProof="0" dirty="0" smtClean="0">
                      <a:ln>
                        <a:noFill/>
                      </a:ln>
                      <a:solidFill>
                        <a:srgbClr val="E7E6E6">
                          <a:lumMod val="50000"/>
                        </a:srgbClr>
                      </a:solidFill>
                      <a:effectLst/>
                      <a:uLnTx/>
                      <a:uFillTx/>
                      <a:latin typeface="Calibri" panose="020F0502020204030204"/>
                    </a:rPr>
                    <a:t> &amp; </a:t>
                  </a:r>
                  <a:r>
                    <a:rPr kumimoji="0" lang="en-US" sz="2700" b="0" i="0" u="none" strike="noStrike" kern="0" cap="none" spc="0" normalizeH="0" baseline="0" noProof="0" dirty="0" smtClean="0">
                      <a:ln>
                        <a:noFill/>
                      </a:ln>
                      <a:solidFill>
                        <a:srgbClr val="E7E6E6">
                          <a:lumMod val="50000"/>
                        </a:srgbClr>
                      </a:solidFill>
                      <a:effectLst/>
                      <a:uLnTx/>
                      <a:uFillTx/>
                      <a:latin typeface="Calibri" panose="020F0502020204030204"/>
                    </a:rPr>
                    <a:t>Soil Climate Analysis Network (SCAN)</a:t>
                  </a:r>
                  <a:endParaRPr kumimoji="0" lang="en-US" sz="2700" b="0" i="0" u="none" strike="noStrike" kern="0" cap="none" spc="0" normalizeH="0" baseline="0" noProof="0" dirty="0" smtClean="0">
                    <a:ln>
                      <a:noFill/>
                    </a:ln>
                    <a:solidFill>
                      <a:prstClr val="black"/>
                    </a:solidFill>
                    <a:effectLst/>
                    <a:uLnTx/>
                    <a:uFillTx/>
                    <a:latin typeface="Calibri" panose="020F0502020204030204"/>
                  </a:endParaRPr>
                </a:p>
              </p:txBody>
            </p:sp>
            <p:sp>
              <p:nvSpPr>
                <p:cNvPr id="62" name="Rectangle 61"/>
                <p:cNvSpPr/>
                <p:nvPr/>
              </p:nvSpPr>
              <p:spPr>
                <a:xfrm>
                  <a:off x="5532303" y="1278724"/>
                  <a:ext cx="3360496" cy="746112"/>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3" name="Rectangle 62"/>
                <p:cNvSpPr/>
                <p:nvPr/>
              </p:nvSpPr>
              <p:spPr>
                <a:xfrm>
                  <a:off x="9272800" y="1270907"/>
                  <a:ext cx="3346076" cy="761744"/>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5" name="TextBox 64"/>
                <p:cNvSpPr txBox="1"/>
                <p:nvPr/>
              </p:nvSpPr>
              <p:spPr>
                <a:xfrm>
                  <a:off x="5386831" y="1250499"/>
                  <a:ext cx="3667044"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Relate SMAP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u="none" strike="noStrike" kern="0" cap="none" spc="0" normalizeH="0" baseline="0" noProof="0" dirty="0" smtClean="0">
                      <a:ln>
                        <a:noFill/>
                      </a:ln>
                      <a:solidFill>
                        <a:prstClr val="black">
                          <a:lumMod val="65000"/>
                          <a:lumOff val="35000"/>
                        </a:prstClr>
                      </a:solidFill>
                      <a:effectLst/>
                      <a:uLnTx/>
                      <a:uFillTx/>
                      <a:latin typeface="Calibri" panose="020F0502020204030204"/>
                    </a:rPr>
                    <a:t>SCAN</a:t>
                  </a:r>
                  <a:r>
                    <a:rPr kumimoji="0" lang="en-US" sz="2700" b="1" i="1" u="none" strike="noStrike" kern="0" cap="none" spc="0" normalizeH="0" noProof="0" dirty="0" smtClean="0">
                      <a:ln>
                        <a:noFill/>
                      </a:ln>
                      <a:solidFill>
                        <a:prstClr val="black">
                          <a:lumMod val="65000"/>
                          <a:lumOff val="35000"/>
                        </a:prstClr>
                      </a:solidFill>
                      <a:effectLst/>
                      <a:uLnTx/>
                      <a:uFillTx/>
                      <a:latin typeface="Calibri" panose="020F0502020204030204"/>
                    </a:rPr>
                    <a:t> </a:t>
                  </a: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Data</a:t>
                  </a:r>
                </a:p>
              </p:txBody>
            </p:sp>
            <p:sp>
              <p:nvSpPr>
                <p:cNvPr id="66" name="TextBox 65"/>
                <p:cNvSpPr txBox="1"/>
                <p:nvPr/>
              </p:nvSpPr>
              <p:spPr>
                <a:xfrm>
                  <a:off x="9523815" y="1241255"/>
                  <a:ext cx="2843222"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baseline climatology</a:t>
                  </a:r>
                </a:p>
              </p:txBody>
            </p:sp>
            <p:sp>
              <p:nvSpPr>
                <p:cNvPr id="61" name="Rectangle 60"/>
                <p:cNvSpPr/>
                <p:nvPr/>
              </p:nvSpPr>
              <p:spPr>
                <a:xfrm>
                  <a:off x="1812034" y="1278821"/>
                  <a:ext cx="3340743" cy="753830"/>
                </a:xfrm>
                <a:prstGeom prst="rect">
                  <a:avLst/>
                </a:prstGeom>
                <a:solidFill>
                  <a:srgbClr val="5B9BD5">
                    <a:lumMod val="40000"/>
                    <a:lumOff val="60000"/>
                  </a:srgbClr>
                </a:solidFill>
                <a:ln w="12700" cap="flat" cmpd="sng" algn="ctr">
                  <a:solidFill>
                    <a:srgbClr val="5B9BD5">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4" name="TextBox 63"/>
                <p:cNvSpPr txBox="1"/>
                <p:nvPr/>
              </p:nvSpPr>
              <p:spPr>
                <a:xfrm>
                  <a:off x="1864342" y="1250499"/>
                  <a:ext cx="3296411" cy="8210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rolling</a:t>
                  </a:r>
                  <a:r>
                    <a:rPr kumimoji="0" lang="en-US" sz="2700" b="1" i="0" u="none" strike="noStrike" kern="0" cap="none" spc="0" normalizeH="0" noProof="0" dirty="0" smtClean="0">
                      <a:ln>
                        <a:noFill/>
                      </a:ln>
                      <a:solidFill>
                        <a:prstClr val="black">
                          <a:lumMod val="65000"/>
                          <a:lumOff val="35000"/>
                        </a:prstClr>
                      </a:solidFill>
                      <a:effectLst/>
                      <a:uLnTx/>
                      <a:uFillTx/>
                      <a:latin typeface="Calibri" panose="020F0502020204030204"/>
                    </a:rPr>
                    <a:t> 3 day minimum dataset</a:t>
                  </a:r>
                  <a:endPar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grpSp>
          <p:sp>
            <p:nvSpPr>
              <p:cNvPr id="51" name="TextBox 50"/>
              <p:cNvSpPr txBox="1"/>
              <p:nvPr/>
            </p:nvSpPr>
            <p:spPr>
              <a:xfrm>
                <a:off x="1509340" y="2041443"/>
                <a:ext cx="3513945" cy="4597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Excel: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-Establish Day of Year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-Find average for each DOY using a Pivot Table</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3000" kern="0" dirty="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ArcMap:</a:t>
                </a: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a:t>
                </a:r>
                <a:r>
                  <a:rPr lang="en-US" sz="3000" kern="0" dirty="0" smtClean="0">
                    <a:solidFill>
                      <a:prstClr val="black">
                        <a:lumMod val="65000"/>
                        <a:lumOff val="35000"/>
                      </a:prstClr>
                    </a:solidFill>
                    <a:latin typeface="Calibri" panose="020F0502020204030204"/>
                  </a:rPr>
                  <a:t>-Ordinary </a:t>
                </a:r>
                <a:r>
                  <a:rPr lang="en-US" sz="3000" kern="0" dirty="0" err="1" smtClean="0">
                    <a:solidFill>
                      <a:prstClr val="black">
                        <a:lumMod val="65000"/>
                        <a:lumOff val="35000"/>
                      </a:prstClr>
                    </a:solidFill>
                    <a:latin typeface="Calibri" panose="020F0502020204030204"/>
                  </a:rPr>
                  <a:t>Krig</a:t>
                </a:r>
                <a:endParaRPr lang="en-US" sz="3000" kern="0" dirty="0" smtClean="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a:t>
                </a:r>
                <a:r>
                  <a:rPr kumimoji="0" lang="en-US" sz="3000" b="0" i="0" u="none" strike="noStrike" kern="0" cap="none" spc="0" normalizeH="0" noProof="0" dirty="0" smtClean="0">
                    <a:ln>
                      <a:noFill/>
                    </a:ln>
                    <a:solidFill>
                      <a:prstClr val="black">
                        <a:lumMod val="65000"/>
                        <a:lumOff val="35000"/>
                      </a:prstClr>
                    </a:solidFill>
                    <a:effectLst/>
                    <a:uLnTx/>
                    <a:uFillTx/>
                    <a:latin typeface="Calibri" panose="020F0502020204030204"/>
                  </a:rPr>
                  <a:t> 7 day rolling average</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noProof="0" dirty="0" smtClean="0">
                    <a:solidFill>
                      <a:prstClr val="black">
                        <a:lumMod val="65000"/>
                        <a:lumOff val="35000"/>
                      </a:prstClr>
                    </a:solidFill>
                    <a:latin typeface="Calibri" panose="020F0502020204030204"/>
                  </a:rPr>
                  <a:t>-Calculate Baseline Climatology</a:t>
                </a: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sp>
            <p:nvSpPr>
              <p:cNvPr id="52" name="TextBox 51"/>
              <p:cNvSpPr txBox="1"/>
              <p:nvPr/>
            </p:nvSpPr>
            <p:spPr>
              <a:xfrm>
                <a:off x="5235831" y="1963134"/>
                <a:ext cx="3393741" cy="4597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Excel: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i="0" u="none" strike="noStrike" kern="0" cap="none" spc="0" normalizeH="0" baseline="0" noProof="0" dirty="0" smtClean="0">
                    <a:ln>
                      <a:noFill/>
                    </a:ln>
                    <a:solidFill>
                      <a:prstClr val="black">
                        <a:lumMod val="65000"/>
                        <a:lumOff val="35000"/>
                      </a:prstClr>
                    </a:solidFill>
                    <a:effectLst/>
                    <a:uLnTx/>
                    <a:uFillTx/>
                    <a:latin typeface="Calibri" panose="020F0502020204030204"/>
                  </a:rPr>
                  <a:t>-</a:t>
                </a: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daily files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smtClean="0">
                    <a:solidFill>
                      <a:prstClr val="black">
                        <a:lumMod val="65000"/>
                        <a:lumOff val="35000"/>
                      </a:prstClr>
                    </a:solidFill>
                    <a:latin typeface="Calibri" panose="020F0502020204030204"/>
                  </a:rPr>
                  <a:t>Using ArcMap:</a:t>
                </a:r>
                <a:endPar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-Match Raster to Point</a:t>
                </a:r>
                <a:endParaRPr lang="en-US" sz="3000" kern="0" dirty="0" smtClean="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b="1" kern="0" dirty="0" smtClean="0">
                    <a:solidFill>
                      <a:prstClr val="black">
                        <a:lumMod val="65000"/>
                        <a:lumOff val="35000"/>
                      </a:prstClr>
                    </a:solidFill>
                    <a:latin typeface="Calibri" panose="020F0502020204030204"/>
                  </a:rPr>
                  <a:t>Using Excel:</a:t>
                </a:r>
                <a:endPar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one table with SMAP and SCAN Data</a:t>
                </a: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noProof="0" dirty="0" smtClean="0">
                    <a:solidFill>
                      <a:prstClr val="black">
                        <a:lumMod val="65000"/>
                        <a:lumOff val="35000"/>
                      </a:prstClr>
                    </a:solidFill>
                    <a:latin typeface="Calibri" panose="020F0502020204030204"/>
                  </a:rPr>
                  <a:t>-Relate SMAP and SCAN data</a:t>
                </a:r>
                <a:endParaRPr kumimoji="0" lang="en-US" sz="300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sp>
            <p:nvSpPr>
              <p:cNvPr id="53" name="TextBox 52"/>
              <p:cNvSpPr txBox="1"/>
              <p:nvPr/>
            </p:nvSpPr>
            <p:spPr>
              <a:xfrm>
                <a:off x="8936428" y="2260018"/>
                <a:ext cx="3476551" cy="474154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Using ArcGIS Model Builder: </a:t>
                </a:r>
                <a:endParaRPr lang="en-US" sz="3000" b="1" kern="0" dirty="0">
                  <a:solidFill>
                    <a:prstClr val="black">
                      <a:lumMod val="65000"/>
                      <a:lumOff val="35000"/>
                    </a:prstClr>
                  </a:solidFill>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-Mosaic to New Raster by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rPr>
                  <a:t>minimum values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000" kern="0" dirty="0" smtClean="0">
                    <a:solidFill>
                      <a:prstClr val="black">
                        <a:lumMod val="65000"/>
                        <a:lumOff val="35000"/>
                      </a:prstClr>
                    </a:solidFill>
                    <a:latin typeface="Calibri" panose="020F0502020204030204"/>
                  </a:rPr>
                  <a:t>-Manually set rolling 3 day window</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5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lumMod val="65000"/>
                      <a:lumOff val="35000"/>
                    </a:prstClr>
                  </a:solidFill>
                  <a:effectLst/>
                  <a:uLnTx/>
                  <a:uFillTx/>
                  <a:latin typeface="Calibri" panose="020F0502020204030204"/>
                </a:endParaRPr>
              </a:p>
            </p:txBody>
          </p:sp>
        </p:grpSp>
      </p:grpSp>
      <p:sp>
        <p:nvSpPr>
          <p:cNvPr id="18" name="TextBox 17"/>
          <p:cNvSpPr txBox="1"/>
          <p:nvPr/>
        </p:nvSpPr>
        <p:spPr>
          <a:xfrm>
            <a:off x="914400" y="6045111"/>
            <a:ext cx="25950093" cy="3970318"/>
          </a:xfrm>
          <a:prstGeom prst="rect">
            <a:avLst/>
          </a:prstGeom>
          <a:noFill/>
        </p:spPr>
        <p:txBody>
          <a:bodyPr wrap="square" rtlCol="0">
            <a:spAutoFit/>
          </a:bodyPr>
          <a:lstStyle/>
          <a:p>
            <a:r>
              <a:rPr lang="en-US" sz="3000" dirty="0">
                <a:latin typeface="+mj-lt"/>
              </a:rPr>
              <a:t>Each year, Texas experiences severe droughts, making large areas of the state vulnerable to wildfires that damage agriculture, infrastructure, and habitats across Texas. Texas Fire Services stated in their most recent report that just under 18,500 </a:t>
            </a:r>
            <a:r>
              <a:rPr lang="en-US" sz="3000" dirty="0" err="1">
                <a:latin typeface="+mj-lt"/>
              </a:rPr>
              <a:t>wildland</a:t>
            </a:r>
            <a:r>
              <a:rPr lang="en-US" sz="3000" dirty="0">
                <a:latin typeface="+mj-lt"/>
              </a:rPr>
              <a:t> fires occurred in 2014 causing </a:t>
            </a:r>
            <a:r>
              <a:rPr lang="en-US" sz="3000" dirty="0" smtClean="0">
                <a:latin typeface="+mj-lt"/>
              </a:rPr>
              <a:t>nearly </a:t>
            </a:r>
            <a:r>
              <a:rPr lang="en-US" sz="3000" dirty="0">
                <a:latin typeface="+mj-lt"/>
              </a:rPr>
              <a:t>two million dollars in damages. The Texas Forest Service utilizes precipitation, temperature, vegetation, and soil moisture data to identify particular areas in danger of wildfires. Several methods exist to monitor soil moisture, but these methods rely on estimates from precipitation and temperature data or from testing specific locations with sensors. By incorporating satellite data into their monitoring practices, the Texas Forest Service can monitor and compare changing soil moisture levels throughout the year. Soil Moisture data obtained from NASA’s Soil Moisture Active Passive (SMAP) satellite was correlated with </a:t>
            </a:r>
            <a:r>
              <a:rPr lang="en-US" sz="3000" i="1" dirty="0">
                <a:latin typeface="+mj-lt"/>
              </a:rPr>
              <a:t>in situ</a:t>
            </a:r>
            <a:r>
              <a:rPr lang="en-US" sz="3000" dirty="0">
                <a:latin typeface="+mj-lt"/>
              </a:rPr>
              <a:t> data from the Slow Climate Analysis Network (SCAN) and Texas A&amp;M University (TAMU) Soil Moisture Database. A single correction model for Texas was created from trends identified in the data. </a:t>
            </a:r>
          </a:p>
          <a:p>
            <a:endParaRPr lang="en-US" sz="1200" dirty="0"/>
          </a:p>
        </p:txBody>
      </p:sp>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a:xfrm>
            <a:off x="2601532" y="2789550"/>
            <a:ext cx="22002750" cy="1365577"/>
          </a:xfrm>
        </p:spPr>
        <p:txBody>
          <a:bodyPr/>
          <a:lstStyle/>
          <a:p>
            <a:r>
              <a:rPr lang="en-US" dirty="0" smtClean="0"/>
              <a:t>Using NASA Earth </a:t>
            </a:r>
            <a:r>
              <a:rPr lang="en-US" dirty="0"/>
              <a:t>O</a:t>
            </a:r>
            <a:r>
              <a:rPr lang="en-US" dirty="0" smtClean="0"/>
              <a:t>bservations to Assess </a:t>
            </a:r>
            <a:r>
              <a:rPr lang="en-US" dirty="0"/>
              <a:t>S</a:t>
            </a:r>
            <a:r>
              <a:rPr lang="en-US" dirty="0" smtClean="0"/>
              <a:t>oil </a:t>
            </a:r>
            <a:r>
              <a:rPr lang="en-US" dirty="0"/>
              <a:t>M</a:t>
            </a:r>
            <a:r>
              <a:rPr lang="en-US" dirty="0" smtClean="0"/>
              <a:t>oisture in Texas for Wildfire </a:t>
            </a:r>
            <a:r>
              <a:rPr lang="en-US" dirty="0"/>
              <a:t>P</a:t>
            </a:r>
            <a:r>
              <a:rPr lang="en-US" dirty="0" smtClean="0"/>
              <a:t>rediction and Mitigation</a:t>
            </a:r>
            <a:endParaRPr lang="en-US" dirty="0"/>
          </a:p>
        </p:txBody>
      </p:sp>
      <p:sp>
        <p:nvSpPr>
          <p:cNvPr id="5" name="Text Placeholder 4"/>
          <p:cNvSpPr>
            <a:spLocks noGrp="1"/>
          </p:cNvSpPr>
          <p:nvPr>
            <p:ph type="body" sz="quarter" idx="10"/>
          </p:nvPr>
        </p:nvSpPr>
        <p:spPr/>
        <p:txBody>
          <a:bodyPr/>
          <a:lstStyle/>
          <a:p>
            <a:r>
              <a:rPr lang="en-US" dirty="0" smtClean="0"/>
              <a:t>Texas Water Resources II</a:t>
            </a:r>
            <a:endParaRPr lang="en-US" dirty="0"/>
          </a:p>
        </p:txBody>
      </p:sp>
      <p:sp>
        <p:nvSpPr>
          <p:cNvPr id="9" name="Text Placeholder 16"/>
          <p:cNvSpPr txBox="1">
            <a:spLocks/>
          </p:cNvSpPr>
          <p:nvPr/>
        </p:nvSpPr>
        <p:spPr>
          <a:xfrm>
            <a:off x="4024189" y="32381003"/>
            <a:ext cx="3051130" cy="156712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Gregory </a:t>
            </a:r>
            <a:r>
              <a:rPr lang="en-US" dirty="0" err="1" smtClean="0"/>
              <a:t>Hoobchaak</a:t>
            </a:r>
            <a:r>
              <a:rPr lang="en-US" dirty="0" smtClean="0"/>
              <a:t> (Project Lead), Jessica Jozwik, </a:t>
            </a:r>
            <a:r>
              <a:rPr lang="en-US" dirty="0" err="1" smtClean="0"/>
              <a:t>Alyx</a:t>
            </a:r>
            <a:r>
              <a:rPr lang="en-US" dirty="0" smtClean="0"/>
              <a:t> </a:t>
            </a:r>
            <a:r>
              <a:rPr lang="en-US" dirty="0" err="1" smtClean="0"/>
              <a:t>Riebeling</a:t>
            </a:r>
            <a:endParaRPr lang="en-US" dirty="0" smtClean="0"/>
          </a:p>
        </p:txBody>
      </p:sp>
      <p:sp>
        <p:nvSpPr>
          <p:cNvPr id="10" name="Text Placeholder 16"/>
          <p:cNvSpPr txBox="1">
            <a:spLocks/>
          </p:cNvSpPr>
          <p:nvPr/>
        </p:nvSpPr>
        <p:spPr>
          <a:xfrm>
            <a:off x="8643451" y="32381003"/>
            <a:ext cx="7762297" cy="22610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Texas Forest Service</a:t>
            </a:r>
          </a:p>
          <a:p>
            <a:r>
              <a:rPr lang="en-US" dirty="0" smtClean="0"/>
              <a:t>Curt Stripling, Geospatial </a:t>
            </a:r>
            <a:r>
              <a:rPr lang="en-US" dirty="0"/>
              <a:t>System </a:t>
            </a:r>
            <a:r>
              <a:rPr lang="en-US" dirty="0" smtClean="0"/>
              <a:t>Coordinator</a:t>
            </a:r>
            <a:endParaRPr lang="en-US" dirty="0"/>
          </a:p>
          <a:p>
            <a:r>
              <a:rPr lang="en-US" dirty="0"/>
              <a:t>Tom </a:t>
            </a:r>
            <a:r>
              <a:rPr lang="en-US" dirty="0" smtClean="0"/>
              <a:t>Spencer, Department </a:t>
            </a:r>
            <a:r>
              <a:rPr lang="en-US" dirty="0"/>
              <a:t>Head of Predictive </a:t>
            </a:r>
            <a:r>
              <a:rPr lang="en-US" dirty="0" smtClean="0"/>
              <a:t>Services</a:t>
            </a:r>
            <a:endParaRPr lang="en-US" dirty="0"/>
          </a:p>
          <a:p>
            <a:endParaRPr lang="en-US" dirty="0" smtClean="0"/>
          </a:p>
        </p:txBody>
      </p:sp>
      <p:sp>
        <p:nvSpPr>
          <p:cNvPr id="11" name="Text Placeholder 16"/>
          <p:cNvSpPr txBox="1">
            <a:spLocks/>
          </p:cNvSpPr>
          <p:nvPr/>
        </p:nvSpPr>
        <p:spPr>
          <a:xfrm>
            <a:off x="16327904" y="32054731"/>
            <a:ext cx="10536589" cy="28818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buClr>
                <a:schemeClr val="accent1"/>
              </a:buClr>
              <a:buSzPct val="77000"/>
            </a:pPr>
            <a:r>
              <a:rPr lang="en-US" b="1" dirty="0" smtClean="0"/>
              <a:t>Emily Adams</a:t>
            </a:r>
            <a:r>
              <a:rPr lang="en-US" dirty="0" smtClean="0"/>
              <a:t>, Center Lead at DEVELOP NASA Langley Research Center</a:t>
            </a:r>
          </a:p>
          <a:p>
            <a:pPr>
              <a:spcBef>
                <a:spcPts val="0"/>
              </a:spcBef>
              <a:buClr>
                <a:schemeClr val="accent1"/>
              </a:buClr>
              <a:buSzPct val="77000"/>
            </a:pPr>
            <a:endParaRPr lang="en-US" dirty="0" smtClean="0"/>
          </a:p>
          <a:p>
            <a:pPr>
              <a:spcBef>
                <a:spcPts val="0"/>
              </a:spcBef>
              <a:buClr>
                <a:schemeClr val="accent1"/>
              </a:buClr>
              <a:buSzPct val="77000"/>
            </a:pPr>
            <a:r>
              <a:rPr lang="en-US" b="1" dirty="0" smtClean="0"/>
              <a:t>Dr. Kenton Ross</a:t>
            </a:r>
            <a:r>
              <a:rPr lang="en-US" dirty="0" smtClean="0"/>
              <a:t>, NASA DEVELOP National Program Office National Science Advisor</a:t>
            </a:r>
          </a:p>
          <a:p>
            <a:pPr>
              <a:spcBef>
                <a:spcPts val="0"/>
              </a:spcBef>
              <a:buClr>
                <a:schemeClr val="accent1"/>
              </a:buClr>
              <a:buSzPct val="77000"/>
            </a:pPr>
            <a:endParaRPr lang="en-US" dirty="0" smtClean="0"/>
          </a:p>
          <a:p>
            <a:pPr>
              <a:spcBef>
                <a:spcPts val="0"/>
              </a:spcBef>
              <a:buClr>
                <a:schemeClr val="accent1"/>
              </a:buClr>
              <a:buSzPct val="77000"/>
            </a:pPr>
            <a:r>
              <a:rPr lang="en-US" b="1" dirty="0" smtClean="0"/>
              <a:t>NASA DEVELOP Texas Water Resources I Team:</a:t>
            </a:r>
          </a:p>
          <a:p>
            <a:pPr>
              <a:spcBef>
                <a:spcPts val="0"/>
              </a:spcBef>
              <a:buClr>
                <a:schemeClr val="accent1"/>
              </a:buClr>
              <a:buSzPct val="77000"/>
            </a:pPr>
            <a:r>
              <a:rPr lang="en-US" sz="2800" dirty="0" smtClean="0"/>
              <a:t>Megan </a:t>
            </a:r>
            <a:r>
              <a:rPr lang="en-US" sz="2800" dirty="0" err="1" smtClean="0"/>
              <a:t>Buzanowicz</a:t>
            </a:r>
            <a:r>
              <a:rPr lang="en-US" sz="3600" dirty="0" smtClean="0"/>
              <a:t>, </a:t>
            </a:r>
            <a:r>
              <a:rPr lang="en-US" sz="2800" dirty="0" smtClean="0"/>
              <a:t>Laura Lykens</a:t>
            </a:r>
            <a:r>
              <a:rPr lang="en-US" sz="3600" dirty="0" smtClean="0"/>
              <a:t>, </a:t>
            </a:r>
            <a:r>
              <a:rPr lang="en-US" sz="2800" dirty="0" err="1" smtClean="0"/>
              <a:t>Zacary</a:t>
            </a:r>
            <a:r>
              <a:rPr lang="en-US" sz="2800" dirty="0" smtClean="0"/>
              <a:t> Richards</a:t>
            </a:r>
            <a:r>
              <a:rPr lang="en-US" sz="3600" dirty="0" smtClean="0"/>
              <a:t>, </a:t>
            </a:r>
            <a:r>
              <a:rPr lang="en-US" sz="2800" dirty="0" smtClean="0"/>
              <a:t>Jeff </a:t>
            </a:r>
            <a:r>
              <a:rPr lang="en-US" sz="2800" dirty="0"/>
              <a:t>Close</a:t>
            </a:r>
            <a:endParaRPr lang="en-US" sz="3600" dirty="0"/>
          </a:p>
          <a:p>
            <a:r>
              <a:rPr lang="en-US" sz="2800" dirty="0"/>
              <a:t> </a:t>
            </a:r>
          </a:p>
          <a:p>
            <a:pPr marL="2514600" lvl="1" indent="-457200">
              <a:buClr>
                <a:schemeClr val="accent1"/>
              </a:buClr>
              <a:buSzPct val="77000"/>
            </a:pP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6209611" y="19894605"/>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endParaRPr lang="en-US" dirty="0" smtClean="0"/>
          </a:p>
        </p:txBody>
      </p:sp>
      <p:sp>
        <p:nvSpPr>
          <p:cNvPr id="7" name="Text Placeholder 16"/>
          <p:cNvSpPr txBox="1">
            <a:spLocks/>
          </p:cNvSpPr>
          <p:nvPr/>
        </p:nvSpPr>
        <p:spPr>
          <a:xfrm>
            <a:off x="914400" y="13259405"/>
            <a:ext cx="10145486" cy="653615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7741217" y="18596055"/>
            <a:ext cx="5213903" cy="136704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500" dirty="0" smtClean="0"/>
              <a:t>Soil Moisture Active</a:t>
            </a:r>
          </a:p>
          <a:p>
            <a:pPr algn="ctr"/>
            <a:r>
              <a:rPr lang="en-US" sz="2500" dirty="0" smtClean="0"/>
              <a:t> Passive (SMAP)</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5" name="Text Placeholder 16"/>
          <p:cNvSpPr txBox="1">
            <a:spLocks/>
          </p:cNvSpPr>
          <p:nvPr/>
        </p:nvSpPr>
        <p:spPr>
          <a:xfrm>
            <a:off x="682946" y="10842855"/>
            <a:ext cx="11239672" cy="176073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b="1" dirty="0">
                <a:solidFill>
                  <a:schemeClr val="accent1"/>
                </a:solidFill>
              </a:rPr>
              <a:t>Combine </a:t>
            </a:r>
            <a:r>
              <a:rPr lang="en-US" sz="3000" dirty="0">
                <a:solidFill>
                  <a:schemeClr val="tx2"/>
                </a:solidFill>
              </a:rPr>
              <a:t>three dates of data to visualize soil moisture across Texas</a:t>
            </a:r>
            <a:endParaRPr lang="en-US" sz="3000" dirty="0"/>
          </a:p>
          <a:p>
            <a:r>
              <a:rPr lang="en-US" sz="3000" b="1" dirty="0">
                <a:solidFill>
                  <a:schemeClr val="accent1"/>
                </a:solidFill>
              </a:rPr>
              <a:t>Relate </a:t>
            </a:r>
            <a:r>
              <a:rPr lang="en-US" sz="3000" dirty="0"/>
              <a:t>SMAP data with SCAN data. </a:t>
            </a:r>
          </a:p>
          <a:p>
            <a:r>
              <a:rPr lang="en-US" sz="3000" b="1" dirty="0" smtClean="0">
                <a:solidFill>
                  <a:schemeClr val="accent1"/>
                </a:solidFill>
              </a:rPr>
              <a:t>Establish</a:t>
            </a:r>
            <a:r>
              <a:rPr lang="en-US" sz="3000" dirty="0" smtClean="0"/>
              <a:t> </a:t>
            </a:r>
            <a:r>
              <a:rPr lang="en-US" sz="3000" dirty="0"/>
              <a:t>a Day of Year Baseline Climatology</a:t>
            </a:r>
            <a:r>
              <a:rPr lang="en-US" sz="3000" dirty="0" smtClean="0"/>
              <a:t>.</a:t>
            </a:r>
            <a:endParaRPr lang="en-US" sz="3000" dirty="0"/>
          </a:p>
        </p:txBody>
      </p:sp>
      <p:sp>
        <p:nvSpPr>
          <p:cNvPr id="16" name="TextBox 15"/>
          <p:cNvSpPr txBox="1"/>
          <p:nvPr/>
        </p:nvSpPr>
        <p:spPr>
          <a:xfrm>
            <a:off x="914401" y="514801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727179" y="10017031"/>
            <a:ext cx="3229574"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33099" y="19635129"/>
            <a:ext cx="381261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727179" y="1346334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7730472" y="13507363"/>
            <a:ext cx="530369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14600535" y="9806906"/>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682945" y="28289871"/>
            <a:ext cx="25089543" cy="144655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a:p>
            <a:endParaRPr lang="en-US" sz="4400" b="1" dirty="0" smtClean="0">
              <a:solidFill>
                <a:schemeClr val="accent1"/>
              </a:solidFill>
              <a:latin typeface="Century Gothic" panose="020B0502020202020204" pitchFamily="34" charset="0"/>
            </a:endParaRPr>
          </a:p>
        </p:txBody>
      </p:sp>
      <p:sp>
        <p:nvSpPr>
          <p:cNvPr id="29" name="TextBox 28"/>
          <p:cNvSpPr txBox="1"/>
          <p:nvPr/>
        </p:nvSpPr>
        <p:spPr>
          <a:xfrm>
            <a:off x="15981010" y="31197471"/>
            <a:ext cx="57912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8565607" y="31197471"/>
            <a:ext cx="468826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96307" y="3119747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Greggory Hoobchaak (Project Lead),  Jessica Jozwik, </a:t>
            </a:r>
            <a:r>
              <a:rPr lang="en-US" dirty="0" err="1" smtClean="0"/>
              <a:t>Alyx</a:t>
            </a:r>
            <a:r>
              <a:rPr lang="en-US" dirty="0" smtClean="0"/>
              <a:t> </a:t>
            </a:r>
            <a:r>
              <a:rPr lang="en-US" dirty="0" err="1" smtClean="0"/>
              <a:t>Riebeling</a:t>
            </a:r>
            <a:endParaRPr lang="en-US" dirty="0" smtClean="0"/>
          </a:p>
          <a:p>
            <a:r>
              <a:rPr lang="en-US" sz="2400" dirty="0" smtClean="0"/>
              <a:t>DEVELOP National Program at NASA Langley Research Center</a:t>
            </a:r>
            <a:endParaRPr lang="en-US" sz="2400" dirty="0"/>
          </a:p>
        </p:txBody>
      </p:sp>
      <p:pic>
        <p:nvPicPr>
          <p:cNvPr id="1026" name="Picture 2" descr="20 S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20000" flipH="1">
            <a:off x="8764557" y="14464786"/>
            <a:ext cx="2999152" cy="4183817"/>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766405" y="14412747"/>
            <a:ext cx="5797173" cy="3565907"/>
            <a:chOff x="14811502" y="14513242"/>
            <a:chExt cx="5675085" cy="2608121"/>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16773" t="36880" r="11510" b="37648"/>
            <a:stretch/>
          </p:blipFill>
          <p:spPr>
            <a:xfrm>
              <a:off x="14811502" y="14513242"/>
              <a:ext cx="5675085" cy="2608121"/>
            </a:xfrm>
            <a:prstGeom prst="rect">
              <a:avLst/>
            </a:prstGeom>
            <a:ln>
              <a:solidFill>
                <a:schemeClr val="tx2"/>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76323" y="16458297"/>
              <a:ext cx="1543265" cy="543001"/>
            </a:xfrm>
            <a:prstGeom prst="rect">
              <a:avLst/>
            </a:prstGeom>
            <a:ln>
              <a:noFill/>
            </a:ln>
          </p:spPr>
        </p:pic>
      </p:grpSp>
      <p:sp>
        <p:nvSpPr>
          <p:cNvPr id="33" name="TextBox 32"/>
          <p:cNvSpPr txBox="1"/>
          <p:nvPr/>
        </p:nvSpPr>
        <p:spPr>
          <a:xfrm>
            <a:off x="196307" y="18508624"/>
            <a:ext cx="6600684" cy="861774"/>
          </a:xfrm>
          <a:prstGeom prst="rect">
            <a:avLst/>
          </a:prstGeom>
          <a:noFill/>
        </p:spPr>
        <p:txBody>
          <a:bodyPr wrap="square" rtlCol="0">
            <a:spAutoFit/>
          </a:bodyPr>
          <a:lstStyle/>
          <a:p>
            <a:pPr algn="ctr"/>
            <a:r>
              <a:rPr lang="en-US" sz="2500" dirty="0" smtClean="0"/>
              <a:t>Study Area: Texas</a:t>
            </a:r>
            <a:endParaRPr lang="en-US" sz="2500" dirty="0"/>
          </a:p>
          <a:p>
            <a:pPr algn="ctr"/>
            <a:r>
              <a:rPr lang="en-US" sz="2500" dirty="0" smtClean="0"/>
              <a:t>Study </a:t>
            </a:r>
            <a:r>
              <a:rPr lang="en-US" sz="2500" dirty="0" err="1" smtClean="0"/>
              <a:t>Period:April</a:t>
            </a:r>
            <a:r>
              <a:rPr lang="en-US" sz="2500" dirty="0" smtClean="0"/>
              <a:t> 2015-January 2016</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l="12589" t="11557" r="-371" b="-1308"/>
          <a:stretch/>
        </p:blipFill>
        <p:spPr>
          <a:xfrm>
            <a:off x="728549" y="32229917"/>
            <a:ext cx="3295640" cy="2527164"/>
          </a:xfrm>
          <a:prstGeom prst="rect">
            <a:avLst/>
          </a:prstGeom>
        </p:spPr>
      </p:pic>
      <p:pic>
        <p:nvPicPr>
          <p:cNvPr id="22" name="Picture 21"/>
          <p:cNvPicPr>
            <a:picLocks noChangeAspect="1"/>
          </p:cNvPicPr>
          <p:nvPr/>
        </p:nvPicPr>
        <p:blipFill>
          <a:blip r:embed="rId6"/>
          <a:stretch>
            <a:fillRect/>
          </a:stretch>
        </p:blipFill>
        <p:spPr>
          <a:xfrm>
            <a:off x="18182411" y="16850763"/>
            <a:ext cx="7445217" cy="3712789"/>
          </a:xfrm>
          <a:prstGeom prst="rect">
            <a:avLst/>
          </a:prstGeom>
        </p:spPr>
      </p:pic>
      <p:pic>
        <p:nvPicPr>
          <p:cNvPr id="34" name="Picture 33"/>
          <p:cNvPicPr>
            <a:picLocks noChangeAspect="1"/>
          </p:cNvPicPr>
          <p:nvPr/>
        </p:nvPicPr>
        <p:blipFill>
          <a:blip r:embed="rId7"/>
          <a:stretch>
            <a:fillRect/>
          </a:stretch>
        </p:blipFill>
        <p:spPr>
          <a:xfrm>
            <a:off x="18528863" y="10101117"/>
            <a:ext cx="7243625" cy="5004943"/>
          </a:xfrm>
          <a:prstGeom prst="rect">
            <a:avLst/>
          </a:prstGeom>
        </p:spPr>
      </p:pic>
      <p:sp>
        <p:nvSpPr>
          <p:cNvPr id="56" name="TextBox 55"/>
          <p:cNvSpPr txBox="1"/>
          <p:nvPr/>
        </p:nvSpPr>
        <p:spPr>
          <a:xfrm>
            <a:off x="14101142" y="23286325"/>
            <a:ext cx="3831464"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Establish Baseline Climatology </a:t>
            </a:r>
          </a:p>
        </p:txBody>
      </p:sp>
      <p:sp>
        <p:nvSpPr>
          <p:cNvPr id="58" name="TextBox 57"/>
          <p:cNvSpPr txBox="1"/>
          <p:nvPr/>
        </p:nvSpPr>
        <p:spPr>
          <a:xfrm>
            <a:off x="13964688" y="17213819"/>
            <a:ext cx="4262256"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Relate SMAP 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u="none" strike="noStrike" kern="0" cap="none" spc="0" normalizeH="0" baseline="0" noProof="0" dirty="0" smtClean="0">
                <a:ln>
                  <a:noFill/>
                </a:ln>
                <a:solidFill>
                  <a:prstClr val="black">
                    <a:lumMod val="65000"/>
                    <a:lumOff val="35000"/>
                  </a:prstClr>
                </a:solidFill>
                <a:effectLst/>
                <a:uLnTx/>
                <a:uFillTx/>
                <a:latin typeface="Calibri" panose="020F0502020204030204"/>
              </a:rPr>
              <a:t>SCAN</a:t>
            </a:r>
            <a:r>
              <a:rPr kumimoji="0" lang="en-US" sz="2700" b="1" i="1" u="none" strike="noStrike" kern="0" cap="none" spc="0" normalizeH="0" noProof="0" dirty="0" smtClean="0">
                <a:ln>
                  <a:noFill/>
                </a:ln>
                <a:solidFill>
                  <a:prstClr val="black">
                    <a:lumMod val="65000"/>
                    <a:lumOff val="35000"/>
                  </a:prstClr>
                </a:solidFill>
                <a:effectLst/>
                <a:uLnTx/>
                <a:uFillTx/>
                <a:latin typeface="Calibri" panose="020F0502020204030204"/>
              </a:rPr>
              <a:t> </a:t>
            </a: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Data</a:t>
            </a:r>
          </a:p>
        </p:txBody>
      </p:sp>
      <p:sp>
        <p:nvSpPr>
          <p:cNvPr id="60" name="TextBox 59"/>
          <p:cNvSpPr txBox="1"/>
          <p:nvPr/>
        </p:nvSpPr>
        <p:spPr>
          <a:xfrm>
            <a:off x="14364516" y="12115293"/>
            <a:ext cx="3304717"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prstClr val="black">
                    <a:lumMod val="65000"/>
                    <a:lumOff val="35000"/>
                  </a:prstClr>
                </a:solidFill>
                <a:effectLst/>
                <a:uLnTx/>
                <a:uFillTx/>
                <a:latin typeface="Calibri" panose="020F0502020204030204"/>
              </a:rPr>
              <a:t>Create a Rolling 3 Day Minimum Data Set</a:t>
            </a:r>
          </a:p>
        </p:txBody>
      </p:sp>
      <p:sp>
        <p:nvSpPr>
          <p:cNvPr id="68" name="Text Placeholder 16"/>
          <p:cNvSpPr txBox="1">
            <a:spLocks/>
          </p:cNvSpPr>
          <p:nvPr/>
        </p:nvSpPr>
        <p:spPr>
          <a:xfrm>
            <a:off x="523289" y="28974344"/>
            <a:ext cx="15117764" cy="19601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3000" dirty="0" smtClean="0"/>
              <a:t>SMAP and SCAN have strong correlation overall, but the strength of the correlation varies by season</a:t>
            </a:r>
          </a:p>
          <a:p>
            <a:r>
              <a:rPr lang="en-US" sz="3000" dirty="0" smtClean="0"/>
              <a:t>Explore additional spatial and temporal </a:t>
            </a:r>
            <a:r>
              <a:rPr lang="en-US" sz="3000" dirty="0" smtClean="0"/>
              <a:t>factors </a:t>
            </a:r>
            <a:r>
              <a:rPr lang="en-US" sz="3000" dirty="0" smtClean="0"/>
              <a:t>to explain seasonal fluctuation</a:t>
            </a:r>
          </a:p>
          <a:p>
            <a:r>
              <a:rPr lang="en-US" sz="3000" dirty="0" smtClean="0"/>
              <a:t>Results showed that the soil moisture from April 1, 2015-Febuary 1, 2016 was lower than average</a:t>
            </a:r>
          </a:p>
        </p:txBody>
      </p:sp>
      <p:pic>
        <p:nvPicPr>
          <p:cNvPr id="67" name="Picture 66" descr="C:\Users\ghoobcha\Documents\ArcGIS\normalized.jpg"/>
          <p:cNvPicPr/>
          <p:nvPr/>
        </p:nvPicPr>
        <p:blipFill rotWithShape="1">
          <a:blip r:embed="rId8" cstate="print">
            <a:extLst>
              <a:ext uri="{28A0092B-C50C-407E-A947-70E740481C1C}">
                <a14:useLocalDpi xmlns:a14="http://schemas.microsoft.com/office/drawing/2010/main" val="0"/>
              </a:ext>
            </a:extLst>
          </a:blip>
          <a:srcRect l="11059" t="5077" r="7685" b="29533"/>
          <a:stretch/>
        </p:blipFill>
        <p:spPr bwMode="auto">
          <a:xfrm>
            <a:off x="18528863" y="22712055"/>
            <a:ext cx="7988737" cy="4700726"/>
          </a:xfrm>
          <a:prstGeom prst="rect">
            <a:avLst/>
          </a:prstGeom>
          <a:noFill/>
          <a:ln>
            <a:noFill/>
          </a:ln>
          <a:extLst>
            <a:ext uri="{53640926-AAD7-44D8-BBD7-CCE9431645EC}">
              <a14:shadowObscured xmlns:a14="http://schemas.microsoft.com/office/drawing/2010/main"/>
            </a:ext>
          </a:extLst>
        </p:spPr>
      </p:pic>
      <p:sp>
        <p:nvSpPr>
          <p:cNvPr id="38" name="TextBox 37"/>
          <p:cNvSpPr txBox="1"/>
          <p:nvPr/>
        </p:nvSpPr>
        <p:spPr>
          <a:xfrm>
            <a:off x="15641053" y="27600023"/>
            <a:ext cx="11223440" cy="1938992"/>
          </a:xfrm>
          <a:prstGeom prst="rect">
            <a:avLst/>
          </a:prstGeom>
          <a:noFill/>
        </p:spPr>
        <p:txBody>
          <a:bodyPr wrap="square" rtlCol="0">
            <a:spAutoFit/>
          </a:bodyPr>
          <a:lstStyle/>
          <a:p>
            <a:r>
              <a:rPr lang="en-US" sz="3000" i="1" dirty="0" smtClean="0">
                <a:latin typeface="+mj-lt"/>
              </a:rPr>
              <a:t>Figure 3.  </a:t>
            </a:r>
            <a:r>
              <a:rPr lang="en-US" sz="3000" dirty="0" smtClean="0">
                <a:latin typeface="+mj-lt"/>
              </a:rPr>
              <a:t>Map showing SMAP data normalized by SCAN data climatology where red shows areas of lower than average soil moisture and blue shows areas of higher than average soil moisture.</a:t>
            </a:r>
            <a:endParaRPr lang="en-US" sz="3000" dirty="0">
              <a:latin typeface="+mj-lt"/>
            </a:endParaRPr>
          </a:p>
        </p:txBody>
      </p:sp>
      <p:sp>
        <p:nvSpPr>
          <p:cNvPr id="39" name="TextBox 38"/>
          <p:cNvSpPr txBox="1"/>
          <p:nvPr/>
        </p:nvSpPr>
        <p:spPr>
          <a:xfrm>
            <a:off x="15641053" y="15111138"/>
            <a:ext cx="11105147" cy="1477328"/>
          </a:xfrm>
          <a:prstGeom prst="rect">
            <a:avLst/>
          </a:prstGeom>
          <a:noFill/>
        </p:spPr>
        <p:txBody>
          <a:bodyPr wrap="square" rtlCol="0">
            <a:spAutoFit/>
          </a:bodyPr>
          <a:lstStyle/>
          <a:p>
            <a:r>
              <a:rPr lang="en-US" sz="3000" i="1" dirty="0" smtClean="0">
                <a:latin typeface="+mj-lt"/>
              </a:rPr>
              <a:t>Figure 1. </a:t>
            </a:r>
            <a:r>
              <a:rPr lang="en-US" sz="3000" dirty="0" smtClean="0">
                <a:latin typeface="+mj-lt"/>
              </a:rPr>
              <a:t> Map showing SMAP data for the state of Texas where red shows areas of low soil moisture and blue shows areas of high soil moisture</a:t>
            </a:r>
            <a:endParaRPr lang="en-US" sz="3000" i="1" dirty="0">
              <a:latin typeface="+mj-lt"/>
            </a:endParaRPr>
          </a:p>
        </p:txBody>
      </p:sp>
      <p:sp>
        <p:nvSpPr>
          <p:cNvPr id="41" name="TextBox 40"/>
          <p:cNvSpPr txBox="1"/>
          <p:nvPr/>
        </p:nvSpPr>
        <p:spPr>
          <a:xfrm>
            <a:off x="15641053" y="20726954"/>
            <a:ext cx="11105147" cy="1015663"/>
          </a:xfrm>
          <a:prstGeom prst="rect">
            <a:avLst/>
          </a:prstGeom>
          <a:noFill/>
        </p:spPr>
        <p:txBody>
          <a:bodyPr wrap="square" rtlCol="0">
            <a:spAutoFit/>
          </a:bodyPr>
          <a:lstStyle/>
          <a:p>
            <a:r>
              <a:rPr lang="en-US" sz="3000" i="1" dirty="0" smtClean="0">
                <a:latin typeface="+mj-lt"/>
              </a:rPr>
              <a:t>Figure 2.</a:t>
            </a:r>
            <a:r>
              <a:rPr lang="en-US" sz="3000" dirty="0" smtClean="0">
                <a:latin typeface="+mj-lt"/>
              </a:rPr>
              <a:t>  Table showing R squared values for the correlation of SMAP to SCAN data by seasonal increments.</a:t>
            </a:r>
            <a:endParaRPr lang="en-US" sz="3000" i="1" dirty="0">
              <a:latin typeface="+mj-lt"/>
            </a:endParaRP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2427</TotalTime>
  <Words>617</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Hoobchaak, Gregory J. (LARC-E3)[SSAI DEVELOP]</cp:lastModifiedBy>
  <cp:revision>149</cp:revision>
  <dcterms:created xsi:type="dcterms:W3CDTF">2015-06-02T14:58:58Z</dcterms:created>
  <dcterms:modified xsi:type="dcterms:W3CDTF">2016-03-24T21:05:04Z</dcterms:modified>
</cp:coreProperties>
</file>