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le Keith" initials="AK" lastIdx="8" clrIdx="0"/>
  <p:cmAuthor id="1" name="Brumbaugh, Beth (LARC-E3)[SSAI DEVELOP]" initials="BB(D" lastIdx="1" clrIdx="1">
    <p:extLst>
      <p:ext uri="{19B8F6BF-5375-455C-9EA6-DF929625EA0E}">
        <p15:presenceInfo xmlns:p15="http://schemas.microsoft.com/office/powerpoint/2012/main" userId="S-1-5-21-330711430-3775241029-4075259233-4965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50" d="100"/>
          <a:sy n="50" d="100"/>
        </p:scale>
        <p:origin x="1020" y="-70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tx1">
                    <a:lumMod val="50000"/>
                  </a:schemeClr>
                </a:solidFill>
                <a:effectLst>
                  <a:outerShdw blurRad="50800" dist="38100" dir="5400000" algn="t" rotWithShape="0">
                    <a:prstClr val="black">
                      <a:alpha val="40000"/>
                    </a:prstClr>
                  </a:outerShdw>
                </a:effectLst>
                <a:latin typeface="+mn-lt"/>
                <a:ea typeface="+mn-ea"/>
                <a:cs typeface="+mn-cs"/>
              </a:defRPr>
            </a:pPr>
            <a:r>
              <a:rPr lang="en-US" dirty="0" smtClean="0">
                <a:solidFill>
                  <a:schemeClr val="tx1">
                    <a:lumMod val="50000"/>
                  </a:schemeClr>
                </a:solidFill>
              </a:rPr>
              <a:t>Rainfall </a:t>
            </a:r>
            <a:r>
              <a:rPr lang="en-US" dirty="0">
                <a:solidFill>
                  <a:schemeClr val="tx1">
                    <a:lumMod val="50000"/>
                  </a:schemeClr>
                </a:solidFill>
              </a:rPr>
              <a:t>and Soil Moisture in </a:t>
            </a:r>
            <a:r>
              <a:rPr lang="en-US" dirty="0" err="1" smtClean="0">
                <a:solidFill>
                  <a:schemeClr val="tx1">
                    <a:lumMod val="50000"/>
                  </a:schemeClr>
                </a:solidFill>
              </a:rPr>
              <a:t>Phalombe</a:t>
            </a:r>
            <a:r>
              <a:rPr lang="en-US" dirty="0" smtClean="0">
                <a:solidFill>
                  <a:schemeClr val="tx1">
                    <a:lumMod val="50000"/>
                  </a:schemeClr>
                </a:solidFill>
              </a:rPr>
              <a:t> Region</a:t>
            </a:r>
            <a:endParaRPr lang="en-US" dirty="0">
              <a:solidFill>
                <a:schemeClr val="tx1">
                  <a:lumMod val="50000"/>
                </a:schemeClr>
              </a:solidFill>
            </a:endParaRP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tx1">
                  <a:lumMod val="50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Phalombe!$A$2</c:f>
              <c:strCache>
                <c:ptCount val="1"/>
                <c:pt idx="0">
                  <c:v>TRMM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Phalombe!$B$1:$BK$1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Phalombe!$B$2:$BK$2</c:f>
              <c:numCache>
                <c:formatCode>General</c:formatCode>
                <c:ptCount val="62"/>
                <c:pt idx="0">
                  <c:v>3.2492586217091719</c:v>
                </c:pt>
                <c:pt idx="1">
                  <c:v>4.1504110140514854</c:v>
                </c:pt>
                <c:pt idx="2">
                  <c:v>5.8358252521640113</c:v>
                </c:pt>
                <c:pt idx="3">
                  <c:v>3.9024740167359493</c:v>
                </c:pt>
                <c:pt idx="4">
                  <c:v>4.0692650601015679</c:v>
                </c:pt>
                <c:pt idx="5">
                  <c:v>4.9988703198459445</c:v>
                </c:pt>
                <c:pt idx="6">
                  <c:v>5.3768848210629034</c:v>
                </c:pt>
                <c:pt idx="7">
                  <c:v>5.5364284520868106</c:v>
                </c:pt>
                <c:pt idx="8">
                  <c:v>16.954797075580863</c:v>
                </c:pt>
                <c:pt idx="9">
                  <c:v>3.7731347454921158</c:v>
                </c:pt>
                <c:pt idx="10">
                  <c:v>3.3169327540910598</c:v>
                </c:pt>
                <c:pt idx="11">
                  <c:v>2.1716389958621209</c:v>
                </c:pt>
                <c:pt idx="12">
                  <c:v>3.23089517849805</c:v>
                </c:pt>
                <c:pt idx="13">
                  <c:v>2.6505700540488291</c:v>
                </c:pt>
                <c:pt idx="14">
                  <c:v>4.0599306525476084</c:v>
                </c:pt>
                <c:pt idx="15">
                  <c:v>2.8894164276300747</c:v>
                </c:pt>
                <c:pt idx="16">
                  <c:v>2.73870339768655</c:v>
                </c:pt>
                <c:pt idx="17">
                  <c:v>4.5180303652795235</c:v>
                </c:pt>
                <c:pt idx="18">
                  <c:v>11.219970938747611</c:v>
                </c:pt>
                <c:pt idx="19">
                  <c:v>9.3965805098700272</c:v>
                </c:pt>
                <c:pt idx="20">
                  <c:v>3.301176034626538</c:v>
                </c:pt>
                <c:pt idx="21">
                  <c:v>22.898217485297412</c:v>
                </c:pt>
                <c:pt idx="22">
                  <c:v>2.2691097232638389</c:v>
                </c:pt>
                <c:pt idx="23">
                  <c:v>3.1020572264104271</c:v>
                </c:pt>
                <c:pt idx="24">
                  <c:v>8.3609812718016574</c:v>
                </c:pt>
                <c:pt idx="25">
                  <c:v>3.2046922319323867</c:v>
                </c:pt>
                <c:pt idx="26">
                  <c:v>3.2980265565936513</c:v>
                </c:pt>
                <c:pt idx="27">
                  <c:v>3.8208690294438608</c:v>
                </c:pt>
                <c:pt idx="28">
                  <c:v>4.9857875193000734</c:v>
                </c:pt>
                <c:pt idx="29">
                  <c:v>8.0515126986294323</c:v>
                </c:pt>
                <c:pt idx="30">
                  <c:v>8.1003422580341748</c:v>
                </c:pt>
                <c:pt idx="31">
                  <c:v>22.365162964586048</c:v>
                </c:pt>
                <c:pt idx="32">
                  <c:v>3.0362526399114778</c:v>
                </c:pt>
                <c:pt idx="33">
                  <c:v>5.4142776592860962</c:v>
                </c:pt>
                <c:pt idx="34">
                  <c:v>13.832959541683946</c:v>
                </c:pt>
                <c:pt idx="35">
                  <c:v>11.677386075957346</c:v>
                </c:pt>
                <c:pt idx="36">
                  <c:v>15.530510929238865</c:v>
                </c:pt>
                <c:pt idx="37">
                  <c:v>8.680546443207998</c:v>
                </c:pt>
                <c:pt idx="38">
                  <c:v>8.0285341767117426</c:v>
                </c:pt>
                <c:pt idx="39">
                  <c:v>12.896353876597811</c:v>
                </c:pt>
                <c:pt idx="40">
                  <c:v>2.6865088795317211</c:v>
                </c:pt>
                <c:pt idx="41">
                  <c:v>62.126057149377125</c:v>
                </c:pt>
                <c:pt idx="42">
                  <c:v>95.773029075686509</c:v>
                </c:pt>
                <c:pt idx="43">
                  <c:v>70.063395261775781</c:v>
                </c:pt>
                <c:pt idx="44">
                  <c:v>2.4465827767087212</c:v>
                </c:pt>
                <c:pt idx="45">
                  <c:v>2.3929060399642621</c:v>
                </c:pt>
                <c:pt idx="46">
                  <c:v>2.3201850556439734</c:v>
                </c:pt>
                <c:pt idx="47">
                  <c:v>10.664657714788312</c:v>
                </c:pt>
                <c:pt idx="48">
                  <c:v>5.3214128751193606</c:v>
                </c:pt>
                <c:pt idx="49">
                  <c:v>2</c:v>
                </c:pt>
                <c:pt idx="50">
                  <c:v>2.3201850556439734</c:v>
                </c:pt>
                <c:pt idx="51">
                  <c:v>3.0830870093811287</c:v>
                </c:pt>
                <c:pt idx="52">
                  <c:v>2.1653468627255767</c:v>
                </c:pt>
                <c:pt idx="53">
                  <c:v>2.4333175473125945</c:v>
                </c:pt>
                <c:pt idx="54">
                  <c:v>2.9941332208609879</c:v>
                </c:pt>
                <c:pt idx="55">
                  <c:v>15.012418519849319</c:v>
                </c:pt>
                <c:pt idx="56">
                  <c:v>11.0612377193869</c:v>
                </c:pt>
                <c:pt idx="57">
                  <c:v>8.1665570848978124</c:v>
                </c:pt>
                <c:pt idx="58">
                  <c:v>5.2879991146471177</c:v>
                </c:pt>
                <c:pt idx="59">
                  <c:v>22.950552952457404</c:v>
                </c:pt>
                <c:pt idx="60">
                  <c:v>19.908624590035451</c:v>
                </c:pt>
                <c:pt idx="61">
                  <c:v>10.929935673686735</c:v>
                </c:pt>
              </c:numCache>
            </c:numRef>
          </c:val>
        </c:ser>
        <c:ser>
          <c:idx val="1"/>
          <c:order val="1"/>
          <c:tx>
            <c:strRef>
              <c:f>Phalombe!$A$3</c:f>
              <c:strCache>
                <c:ptCount val="1"/>
                <c:pt idx="0">
                  <c:v>CMORPH</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numRef>
              <c:f>Phalombe!$B$1:$BK$1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Phalombe!$B$3:$BK$3</c:f>
              <c:numCache>
                <c:formatCode>General</c:formatCode>
                <c:ptCount val="62"/>
                <c:pt idx="0">
                  <c:v>2.3569244731071586</c:v>
                </c:pt>
                <c:pt idx="1">
                  <c:v>2.9124858117519596</c:v>
                </c:pt>
                <c:pt idx="2">
                  <c:v>6.9244864091992193</c:v>
                </c:pt>
                <c:pt idx="3">
                  <c:v>5.4578834394424875</c:v>
                </c:pt>
                <c:pt idx="4">
                  <c:v>3.3361603657217889</c:v>
                </c:pt>
                <c:pt idx="5">
                  <c:v>3.8908292710749759</c:v>
                </c:pt>
                <c:pt idx="6">
                  <c:v>4.1504110140514854</c:v>
                </c:pt>
                <c:pt idx="7">
                  <c:v>6.1200469351450275</c:v>
                </c:pt>
                <c:pt idx="8">
                  <c:v>15.155463190856835</c:v>
                </c:pt>
                <c:pt idx="9">
                  <c:v>3.1545115174776144</c:v>
                </c:pt>
                <c:pt idx="10">
                  <c:v>2.2543006512457193</c:v>
                </c:pt>
                <c:pt idx="11">
                  <c:v>2.2128215618766425</c:v>
                </c:pt>
                <c:pt idx="12">
                  <c:v>2.1600925278219858</c:v>
                </c:pt>
                <c:pt idx="13">
                  <c:v>2.1600925278219858</c:v>
                </c:pt>
                <c:pt idx="14">
                  <c:v>2.9626270460206579</c:v>
                </c:pt>
                <c:pt idx="15">
                  <c:v>2.1600925278219858</c:v>
                </c:pt>
                <c:pt idx="16">
                  <c:v>2.577862310815811</c:v>
                </c:pt>
                <c:pt idx="17">
                  <c:v>4.3049880993960121</c:v>
                </c:pt>
                <c:pt idx="18">
                  <c:v>25.702492430423579</c:v>
                </c:pt>
                <c:pt idx="19">
                  <c:v>7.8547719478493754</c:v>
                </c:pt>
                <c:pt idx="20">
                  <c:v>4.830461818954193</c:v>
                </c:pt>
                <c:pt idx="21">
                  <c:v>21.660005719543051</c:v>
                </c:pt>
                <c:pt idx="22">
                  <c:v>2.8603205353903491</c:v>
                </c:pt>
                <c:pt idx="23">
                  <c:v>4.6566897004907162</c:v>
                </c:pt>
                <c:pt idx="24">
                  <c:v>7.268126554818565</c:v>
                </c:pt>
                <c:pt idx="25">
                  <c:v>3.2271192261431123</c:v>
                </c:pt>
                <c:pt idx="26">
                  <c:v>2.8530701211707989</c:v>
                </c:pt>
                <c:pt idx="27">
                  <c:v>2.8103547102496189</c:v>
                </c:pt>
                <c:pt idx="28">
                  <c:v>6.6582339524052951</c:v>
                </c:pt>
                <c:pt idx="29">
                  <c:v>8.4970027680301889</c:v>
                </c:pt>
                <c:pt idx="30">
                  <c:v>15.762269580416252</c:v>
                </c:pt>
                <c:pt idx="31">
                  <c:v>12.038355658421175</c:v>
                </c:pt>
                <c:pt idx="32">
                  <c:v>2.2357900008015457</c:v>
                </c:pt>
                <c:pt idx="33">
                  <c:v>0</c:v>
                </c:pt>
                <c:pt idx="34">
                  <c:v>13.391443458731093</c:v>
                </c:pt>
                <c:pt idx="35">
                  <c:v>17.966849499241697</c:v>
                </c:pt>
                <c:pt idx="36">
                  <c:v>14.410459960182322</c:v>
                </c:pt>
                <c:pt idx="37">
                  <c:v>8.2538788159972647</c:v>
                </c:pt>
                <c:pt idx="38">
                  <c:v>14.447444863770691</c:v>
                </c:pt>
                <c:pt idx="39">
                  <c:v>8.9288132276352794</c:v>
                </c:pt>
                <c:pt idx="40">
                  <c:v>4.9485622341034974</c:v>
                </c:pt>
                <c:pt idx="41">
                  <c:v>80.146448736405844</c:v>
                </c:pt>
                <c:pt idx="42">
                  <c:v>101.16898397341595</c:v>
                </c:pt>
                <c:pt idx="43">
                  <c:v>54.12657280083117</c:v>
                </c:pt>
                <c:pt idx="44">
                  <c:v>2.0331602385770799</c:v>
                </c:pt>
                <c:pt idx="45">
                  <c:v>2.6159414872919378</c:v>
                </c:pt>
                <c:pt idx="46">
                  <c:v>2</c:v>
                </c:pt>
                <c:pt idx="47">
                  <c:v>12.457731453786568</c:v>
                </c:pt>
                <c:pt idx="48">
                  <c:v>2.478716649997752</c:v>
                </c:pt>
                <c:pt idx="49">
                  <c:v>2</c:v>
                </c:pt>
                <c:pt idx="50">
                  <c:v>2</c:v>
                </c:pt>
                <c:pt idx="51">
                  <c:v>2.6634394954098335</c:v>
                </c:pt>
                <c:pt idx="52">
                  <c:v>2</c:v>
                </c:pt>
                <c:pt idx="53">
                  <c:v>2.4091388441641146</c:v>
                </c:pt>
                <c:pt idx="54">
                  <c:v>2.3254393905475634</c:v>
                </c:pt>
                <c:pt idx="55">
                  <c:v>13.958445268345372</c:v>
                </c:pt>
                <c:pt idx="56">
                  <c:v>10.848912777113396</c:v>
                </c:pt>
                <c:pt idx="57">
                  <c:v>5.8456370560489841</c:v>
                </c:pt>
                <c:pt idx="58">
                  <c:v>5.2372178432576897</c:v>
                </c:pt>
                <c:pt idx="59">
                  <c:v>20.095401126298061</c:v>
                </c:pt>
                <c:pt idx="60">
                  <c:v>10.445139962333805</c:v>
                </c:pt>
                <c:pt idx="61">
                  <c:v>17.315782222741497</c:v>
                </c:pt>
              </c:numCache>
            </c:numRef>
          </c:val>
        </c:ser>
        <c:dLbls>
          <c:showLegendKey val="0"/>
          <c:showVal val="0"/>
          <c:showCatName val="0"/>
          <c:showSerName val="0"/>
          <c:showPercent val="0"/>
          <c:showBubbleSize val="0"/>
        </c:dLbls>
        <c:gapWidth val="150"/>
        <c:axId val="256163184"/>
        <c:axId val="256165928"/>
      </c:barChart>
      <c:lineChart>
        <c:grouping val="standard"/>
        <c:varyColors val="0"/>
        <c:ser>
          <c:idx val="2"/>
          <c:order val="2"/>
          <c:tx>
            <c:strRef>
              <c:f>Phalombe!$A$4</c:f>
              <c:strCache>
                <c:ptCount val="1"/>
                <c:pt idx="0">
                  <c:v>Soil Moisture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Phalombe!$B$1:$BK$1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Phalombe!$B$4:$BK$4</c:f>
              <c:numCache>
                <c:formatCode>General</c:formatCode>
                <c:ptCount val="62"/>
                <c:pt idx="0">
                  <c:v>15.3425925</c:v>
                </c:pt>
                <c:pt idx="1">
                  <c:v>16.648147999999999</c:v>
                </c:pt>
                <c:pt idx="2">
                  <c:v>17.956349500000002</c:v>
                </c:pt>
                <c:pt idx="3">
                  <c:v>15.722222</c:v>
                </c:pt>
                <c:pt idx="4">
                  <c:v>20.143685000000001</c:v>
                </c:pt>
                <c:pt idx="5">
                  <c:v>22.904762000000002</c:v>
                </c:pt>
                <c:pt idx="6">
                  <c:v>21.805555500000001</c:v>
                </c:pt>
                <c:pt idx="7">
                  <c:v>39.4375</c:v>
                </c:pt>
                <c:pt idx="8">
                  <c:v>28.2037035</c:v>
                </c:pt>
                <c:pt idx="9">
                  <c:v>36.775132499999998</c:v>
                </c:pt>
                <c:pt idx="10">
                  <c:v>37.759259499999999</c:v>
                </c:pt>
                <c:pt idx="11">
                  <c:v>23.346561000000001</c:v>
                </c:pt>
                <c:pt idx="12">
                  <c:v>20.861111000000001</c:v>
                </c:pt>
                <c:pt idx="13">
                  <c:v>25.361111000000001</c:v>
                </c:pt>
                <c:pt idx="14">
                  <c:v>19.037037000000002</c:v>
                </c:pt>
                <c:pt idx="15">
                  <c:v>19.037037000000002</c:v>
                </c:pt>
                <c:pt idx="16">
                  <c:v>79.620369999999994</c:v>
                </c:pt>
                <c:pt idx="17">
                  <c:v>12.055555500000001</c:v>
                </c:pt>
                <c:pt idx="18">
                  <c:v>23.851852000000001</c:v>
                </c:pt>
                <c:pt idx="19">
                  <c:v>75.436508000000003</c:v>
                </c:pt>
                <c:pt idx="20">
                  <c:v>69.166666500000005</c:v>
                </c:pt>
                <c:pt idx="21">
                  <c:v>36.574074500000002</c:v>
                </c:pt>
                <c:pt idx="22">
                  <c:v>36.574074500000002</c:v>
                </c:pt>
                <c:pt idx="23">
                  <c:v>46.611111000000001</c:v>
                </c:pt>
                <c:pt idx="24">
                  <c:v>74.391533499999994</c:v>
                </c:pt>
                <c:pt idx="25">
                  <c:v>62.962962500000003</c:v>
                </c:pt>
                <c:pt idx="26">
                  <c:v>55.843915500000001</c:v>
                </c:pt>
                <c:pt idx="27">
                  <c:v>55.929630000000003</c:v>
                </c:pt>
                <c:pt idx="28">
                  <c:v>53.203704000000002</c:v>
                </c:pt>
                <c:pt idx="29">
                  <c:v>63.092593000000001</c:v>
                </c:pt>
                <c:pt idx="30">
                  <c:v>68.898147499999993</c:v>
                </c:pt>
                <c:pt idx="31">
                  <c:v>75.100528499999996</c:v>
                </c:pt>
                <c:pt idx="32">
                  <c:v>86.4375</c:v>
                </c:pt>
                <c:pt idx="33">
                  <c:v>86</c:v>
                </c:pt>
                <c:pt idx="34">
                  <c:v>84.044642499999995</c:v>
                </c:pt>
                <c:pt idx="35">
                  <c:v>86.835977999999997</c:v>
                </c:pt>
                <c:pt idx="36">
                  <c:v>92.7804225</c:v>
                </c:pt>
                <c:pt idx="37">
                  <c:v>93.723544500000003</c:v>
                </c:pt>
                <c:pt idx="38">
                  <c:v>89.641534500000006</c:v>
                </c:pt>
                <c:pt idx="39">
                  <c:v>89.635186000000004</c:v>
                </c:pt>
                <c:pt idx="40">
                  <c:v>91.547619499999996</c:v>
                </c:pt>
                <c:pt idx="41">
                  <c:v>85.185185000000004</c:v>
                </c:pt>
                <c:pt idx="42">
                  <c:v>94.804232499999998</c:v>
                </c:pt>
                <c:pt idx="43">
                  <c:v>95.821430000000007</c:v>
                </c:pt>
                <c:pt idx="44">
                  <c:v>95.629630000000006</c:v>
                </c:pt>
                <c:pt idx="45">
                  <c:v>88.5291</c:v>
                </c:pt>
                <c:pt idx="46">
                  <c:v>88.324073999999996</c:v>
                </c:pt>
                <c:pt idx="47">
                  <c:v>79.620369999999994</c:v>
                </c:pt>
                <c:pt idx="48">
                  <c:v>87.898148500000005</c:v>
                </c:pt>
                <c:pt idx="49">
                  <c:v>88.407407000000006</c:v>
                </c:pt>
                <c:pt idx="50">
                  <c:v>82.777777999999998</c:v>
                </c:pt>
                <c:pt idx="51">
                  <c:v>82.777777999999998</c:v>
                </c:pt>
                <c:pt idx="52">
                  <c:v>69.964814000000004</c:v>
                </c:pt>
                <c:pt idx="53">
                  <c:v>64.299999499999998</c:v>
                </c:pt>
                <c:pt idx="54">
                  <c:v>57.385185</c:v>
                </c:pt>
                <c:pt idx="55">
                  <c:v>58.949735500000003</c:v>
                </c:pt>
                <c:pt idx="56">
                  <c:v>58.949735500000003</c:v>
                </c:pt>
                <c:pt idx="57">
                  <c:v>69.522486999999998</c:v>
                </c:pt>
                <c:pt idx="58">
                  <c:v>82.916666500000005</c:v>
                </c:pt>
                <c:pt idx="59">
                  <c:v>84.203703000000004</c:v>
                </c:pt>
                <c:pt idx="60">
                  <c:v>94.253968</c:v>
                </c:pt>
                <c:pt idx="61">
                  <c:v>97.122685000000004</c:v>
                </c:pt>
              </c:numCache>
            </c:numRef>
          </c:val>
          <c:smooth val="0"/>
        </c:ser>
        <c:dLbls>
          <c:showLegendKey val="0"/>
          <c:showVal val="0"/>
          <c:showCatName val="0"/>
          <c:showSerName val="0"/>
          <c:showPercent val="0"/>
          <c:showBubbleSize val="0"/>
        </c:dLbls>
        <c:marker val="1"/>
        <c:smooth val="0"/>
        <c:axId val="254845456"/>
        <c:axId val="256166712"/>
      </c:lineChart>
      <c:dateAx>
        <c:axId val="256163184"/>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Dates</a:t>
                </a:r>
              </a:p>
            </c:rich>
          </c:tx>
          <c:layout/>
          <c:overlay val="0"/>
          <c:spPr>
            <a:noFill/>
            <a:ln>
              <a:noFill/>
            </a:ln>
            <a:effectLst/>
          </c:spPr>
          <c:txPr>
            <a:bodyPr rot="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d\-mmm\-yy"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256165928"/>
        <c:crosses val="autoZero"/>
        <c:auto val="1"/>
        <c:lblOffset val="100"/>
        <c:baseTimeUnit val="days"/>
      </c:dateAx>
      <c:valAx>
        <c:axId val="25616592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Average Rainfall</a:t>
                </a:r>
                <a:r>
                  <a:rPr lang="en-US" baseline="0">
                    <a:solidFill>
                      <a:schemeClr val="tx1">
                        <a:lumMod val="75000"/>
                      </a:schemeClr>
                    </a:solidFill>
                  </a:rPr>
                  <a:t> (mm/day)</a:t>
                </a:r>
                <a:endParaRPr lang="en-US">
                  <a:solidFill>
                    <a:schemeClr val="tx1">
                      <a:lumMod val="75000"/>
                    </a:schemeClr>
                  </a:solidFill>
                </a:endParaRP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256163184"/>
        <c:crosses val="autoZero"/>
        <c:crossBetween val="between"/>
      </c:valAx>
      <c:valAx>
        <c:axId val="256166712"/>
        <c:scaling>
          <c:orientation val="minMax"/>
          <c:max val="100"/>
        </c:scaling>
        <c:delete val="0"/>
        <c:axPos val="r"/>
        <c:title>
          <c:tx>
            <c:rich>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Average Soil Moisture</a:t>
                </a:r>
                <a:r>
                  <a:rPr lang="en-US" baseline="0">
                    <a:solidFill>
                      <a:schemeClr val="tx1">
                        <a:lumMod val="75000"/>
                      </a:schemeClr>
                    </a:solidFill>
                  </a:rPr>
                  <a:t> (% Saturation)</a:t>
                </a:r>
                <a:endParaRPr lang="en-US">
                  <a:solidFill>
                    <a:schemeClr val="tx1">
                      <a:lumMod val="75000"/>
                    </a:schemeClr>
                  </a:solidFill>
                </a:endParaRPr>
              </a:p>
            </c:rich>
          </c:tx>
          <c:layout>
            <c:manualLayout>
              <c:xMode val="edge"/>
              <c:yMode val="edge"/>
              <c:x val="0.96090694390224796"/>
              <c:y val="0.14679128243884779"/>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254845456"/>
        <c:crosses val="max"/>
        <c:crossBetween val="between"/>
      </c:valAx>
      <c:dateAx>
        <c:axId val="254845456"/>
        <c:scaling>
          <c:orientation val="minMax"/>
        </c:scaling>
        <c:delete val="1"/>
        <c:axPos val="b"/>
        <c:numFmt formatCode="d\-mmm\-yy" sourceLinked="1"/>
        <c:majorTickMark val="out"/>
        <c:minorTickMark val="none"/>
        <c:tickLblPos val="nextTo"/>
        <c:crossAx val="256166712"/>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tx1">
                    <a:lumMod val="50000"/>
                  </a:schemeClr>
                </a:solidFill>
                <a:effectLst>
                  <a:outerShdw blurRad="50800" dist="38100" dir="5400000" algn="t" rotWithShape="0">
                    <a:prstClr val="black">
                      <a:alpha val="40000"/>
                    </a:prstClr>
                  </a:outerShdw>
                </a:effectLst>
                <a:latin typeface="+mn-lt"/>
                <a:ea typeface="+mn-ea"/>
                <a:cs typeface="+mn-cs"/>
              </a:defRPr>
            </a:pPr>
            <a:r>
              <a:rPr lang="en-US" dirty="0" smtClean="0">
                <a:solidFill>
                  <a:schemeClr val="tx1">
                    <a:lumMod val="50000"/>
                  </a:schemeClr>
                </a:solidFill>
              </a:rPr>
              <a:t>Rainfall </a:t>
            </a:r>
            <a:r>
              <a:rPr lang="en-US" dirty="0">
                <a:solidFill>
                  <a:schemeClr val="tx1">
                    <a:lumMod val="50000"/>
                  </a:schemeClr>
                </a:solidFill>
              </a:rPr>
              <a:t>and Soil Moisture in Shire River Area</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tx1">
                  <a:lumMod val="50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Shire!$A$2</c:f>
              <c:strCache>
                <c:ptCount val="1"/>
                <c:pt idx="0">
                  <c:v>TRMM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Shire!$B$1:$BK$1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Shire!$B$2:$BK$2</c:f>
              <c:numCache>
                <c:formatCode>General</c:formatCode>
                <c:ptCount val="62"/>
                <c:pt idx="0">
                  <c:v>2</c:v>
                </c:pt>
                <c:pt idx="1">
                  <c:v>2</c:v>
                </c:pt>
                <c:pt idx="2">
                  <c:v>2</c:v>
                </c:pt>
                <c:pt idx="3">
                  <c:v>2</c:v>
                </c:pt>
                <c:pt idx="4">
                  <c:v>2</c:v>
                </c:pt>
                <c:pt idx="5">
                  <c:v>2</c:v>
                </c:pt>
                <c:pt idx="6">
                  <c:v>2</c:v>
                </c:pt>
                <c:pt idx="7">
                  <c:v>2</c:v>
                </c:pt>
                <c:pt idx="8">
                  <c:v>5.2950933615269697</c:v>
                </c:pt>
                <c:pt idx="9">
                  <c:v>15.616759891762229</c:v>
                </c:pt>
                <c:pt idx="10">
                  <c:v>5.3332675841607324</c:v>
                </c:pt>
                <c:pt idx="11">
                  <c:v>20.60550779864823</c:v>
                </c:pt>
                <c:pt idx="12">
                  <c:v>6.0834472223745166</c:v>
                </c:pt>
                <c:pt idx="13">
                  <c:v>14.417829208786655</c:v>
                </c:pt>
                <c:pt idx="14">
                  <c:v>3.703068579656883</c:v>
                </c:pt>
                <c:pt idx="15">
                  <c:v>2.3168152589206321</c:v>
                </c:pt>
                <c:pt idx="16">
                  <c:v>9.0743046849579372</c:v>
                </c:pt>
                <c:pt idx="17">
                  <c:v>10.34065338372956</c:v>
                </c:pt>
                <c:pt idx="18">
                  <c:v>5.9052507941275474</c:v>
                </c:pt>
                <c:pt idx="19">
                  <c:v>18.484277853131175</c:v>
                </c:pt>
                <c:pt idx="20">
                  <c:v>2.2356564009100084</c:v>
                </c:pt>
                <c:pt idx="21">
                  <c:v>47.955504590201144</c:v>
                </c:pt>
                <c:pt idx="22">
                  <c:v>3.3319369564560009</c:v>
                </c:pt>
                <c:pt idx="23">
                  <c:v>5.7242157153051556</c:v>
                </c:pt>
                <c:pt idx="24">
                  <c:v>17.320862601457613</c:v>
                </c:pt>
                <c:pt idx="25">
                  <c:v>2.0388087441097431</c:v>
                </c:pt>
                <c:pt idx="26">
                  <c:v>7.4844066274172993</c:v>
                </c:pt>
                <c:pt idx="27">
                  <c:v>2.5927773261579508</c:v>
                </c:pt>
                <c:pt idx="28">
                  <c:v>5.583627458386534</c:v>
                </c:pt>
                <c:pt idx="29">
                  <c:v>11.145206201614386</c:v>
                </c:pt>
                <c:pt idx="30">
                  <c:v>10.735789844058088</c:v>
                </c:pt>
                <c:pt idx="31">
                  <c:v>5.4008588921350054</c:v>
                </c:pt>
                <c:pt idx="32">
                  <c:v>3.6876969171642586</c:v>
                </c:pt>
                <c:pt idx="33">
                  <c:v>5.8163009784366695</c:v>
                </c:pt>
                <c:pt idx="34">
                  <c:v>9.6339652159890896</c:v>
                </c:pt>
                <c:pt idx="35">
                  <c:v>4.9494248226581385</c:v>
                </c:pt>
                <c:pt idx="36">
                  <c:v>19.525955984069167</c:v>
                </c:pt>
                <c:pt idx="37">
                  <c:v>17.120487698155699</c:v>
                </c:pt>
                <c:pt idx="38">
                  <c:v>8.2156731603430586</c:v>
                </c:pt>
                <c:pt idx="39">
                  <c:v>11.920062417794515</c:v>
                </c:pt>
                <c:pt idx="40">
                  <c:v>2</c:v>
                </c:pt>
                <c:pt idx="41">
                  <c:v>9.0182913171853176</c:v>
                </c:pt>
                <c:pt idx="42">
                  <c:v>63.479385986636288</c:v>
                </c:pt>
                <c:pt idx="43">
                  <c:v>53.721180896370072</c:v>
                </c:pt>
                <c:pt idx="44">
                  <c:v>7.240298320541573</c:v>
                </c:pt>
                <c:pt idx="45">
                  <c:v>2.0904895564258243</c:v>
                </c:pt>
                <c:pt idx="46">
                  <c:v>2</c:v>
                </c:pt>
                <c:pt idx="47">
                  <c:v>11.046783844919412</c:v>
                </c:pt>
                <c:pt idx="48">
                  <c:v>4.3479279469242851</c:v>
                </c:pt>
                <c:pt idx="49">
                  <c:v>2</c:v>
                </c:pt>
                <c:pt idx="50">
                  <c:v>2</c:v>
                </c:pt>
                <c:pt idx="51">
                  <c:v>2</c:v>
                </c:pt>
                <c:pt idx="52">
                  <c:v>2</c:v>
                </c:pt>
                <c:pt idx="53">
                  <c:v>2</c:v>
                </c:pt>
                <c:pt idx="54">
                  <c:v>2</c:v>
                </c:pt>
                <c:pt idx="55">
                  <c:v>8.8857651888166362</c:v>
                </c:pt>
                <c:pt idx="56">
                  <c:v>7.5291752314260361</c:v>
                </c:pt>
                <c:pt idx="57">
                  <c:v>2.2917411682354385</c:v>
                </c:pt>
                <c:pt idx="58">
                  <c:v>2.1954489076780739</c:v>
                </c:pt>
                <c:pt idx="59">
                  <c:v>51.937586259050576</c:v>
                </c:pt>
                <c:pt idx="60">
                  <c:v>24.851767883535654</c:v>
                </c:pt>
                <c:pt idx="61">
                  <c:v>8.2186446388646424</c:v>
                </c:pt>
              </c:numCache>
            </c:numRef>
          </c:val>
        </c:ser>
        <c:ser>
          <c:idx val="1"/>
          <c:order val="1"/>
          <c:tx>
            <c:strRef>
              <c:f>Shire!$A$3</c:f>
              <c:strCache>
                <c:ptCount val="1"/>
                <c:pt idx="0">
                  <c:v>CMORPH</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numRef>
              <c:f>Shire!$B$1:$BK$1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Shire!$B$3:$BK$3</c:f>
              <c:numCache>
                <c:formatCode>General</c:formatCode>
                <c:ptCount val="62"/>
                <c:pt idx="0">
                  <c:v>2</c:v>
                </c:pt>
                <c:pt idx="1">
                  <c:v>2</c:v>
                </c:pt>
                <c:pt idx="2">
                  <c:v>2</c:v>
                </c:pt>
                <c:pt idx="3">
                  <c:v>2</c:v>
                </c:pt>
                <c:pt idx="4">
                  <c:v>2</c:v>
                </c:pt>
                <c:pt idx="5">
                  <c:v>2</c:v>
                </c:pt>
                <c:pt idx="6">
                  <c:v>2</c:v>
                </c:pt>
                <c:pt idx="7">
                  <c:v>2</c:v>
                </c:pt>
                <c:pt idx="8">
                  <c:v>3.1516771061280338</c:v>
                </c:pt>
                <c:pt idx="9">
                  <c:v>14.802826456412731</c:v>
                </c:pt>
                <c:pt idx="10">
                  <c:v>4.3053295850698099</c:v>
                </c:pt>
                <c:pt idx="11">
                  <c:v>33.287725621653799</c:v>
                </c:pt>
                <c:pt idx="12">
                  <c:v>10.807179033629055</c:v>
                </c:pt>
                <c:pt idx="13">
                  <c:v>16.285763752034974</c:v>
                </c:pt>
                <c:pt idx="14">
                  <c:v>4.0031950032632935</c:v>
                </c:pt>
                <c:pt idx="15">
                  <c:v>4.080949991735741</c:v>
                </c:pt>
                <c:pt idx="16">
                  <c:v>2.6288972985029999</c:v>
                </c:pt>
                <c:pt idx="17">
                  <c:v>2.2562585679931204</c:v>
                </c:pt>
                <c:pt idx="18">
                  <c:v>20.481446645896622</c:v>
                </c:pt>
                <c:pt idx="19">
                  <c:v>14.784588475106617</c:v>
                </c:pt>
                <c:pt idx="20">
                  <c:v>2.0388087441097431</c:v>
                </c:pt>
                <c:pt idx="21">
                  <c:v>57.174196358254633</c:v>
                </c:pt>
                <c:pt idx="22">
                  <c:v>2.2641312554410824</c:v>
                </c:pt>
                <c:pt idx="23">
                  <c:v>5.8775455770273011</c:v>
                </c:pt>
                <c:pt idx="24">
                  <c:v>30.367257886073102</c:v>
                </c:pt>
                <c:pt idx="25">
                  <c:v>2</c:v>
                </c:pt>
                <c:pt idx="26">
                  <c:v>8.7056719426119642</c:v>
                </c:pt>
                <c:pt idx="27">
                  <c:v>3.4214857132590613</c:v>
                </c:pt>
                <c:pt idx="28">
                  <c:v>6.0937128150383728</c:v>
                </c:pt>
                <c:pt idx="29">
                  <c:v>10.072734431164985</c:v>
                </c:pt>
                <c:pt idx="30">
                  <c:v>22.232522152693981</c:v>
                </c:pt>
                <c:pt idx="31">
                  <c:v>5.8650948530220575</c:v>
                </c:pt>
                <c:pt idx="32">
                  <c:v>2.3416780906574939</c:v>
                </c:pt>
                <c:pt idx="33">
                  <c:v>0</c:v>
                </c:pt>
                <c:pt idx="34">
                  <c:v>15.287247307825183</c:v>
                </c:pt>
                <c:pt idx="35">
                  <c:v>8.0717118334521079</c:v>
                </c:pt>
                <c:pt idx="36">
                  <c:v>27.427139491184441</c:v>
                </c:pt>
                <c:pt idx="37">
                  <c:v>17.032697706024951</c:v>
                </c:pt>
                <c:pt idx="38">
                  <c:v>10.41634481230375</c:v>
                </c:pt>
                <c:pt idx="39">
                  <c:v>7.4625121099410157</c:v>
                </c:pt>
                <c:pt idx="40">
                  <c:v>2</c:v>
                </c:pt>
                <c:pt idx="41">
                  <c:v>9.3546511552717302</c:v>
                </c:pt>
                <c:pt idx="42">
                  <c:v>54.984133945129713</c:v>
                </c:pt>
                <c:pt idx="43">
                  <c:v>40.514993706876396</c:v>
                </c:pt>
                <c:pt idx="44">
                  <c:v>3.9055621084896623</c:v>
                </c:pt>
                <c:pt idx="45">
                  <c:v>2.0086696391900678</c:v>
                </c:pt>
                <c:pt idx="46">
                  <c:v>2</c:v>
                </c:pt>
                <c:pt idx="47">
                  <c:v>8.6838162830476033</c:v>
                </c:pt>
                <c:pt idx="48">
                  <c:v>2.4168512385825638</c:v>
                </c:pt>
                <c:pt idx="49">
                  <c:v>2</c:v>
                </c:pt>
                <c:pt idx="50">
                  <c:v>2</c:v>
                </c:pt>
                <c:pt idx="51">
                  <c:v>2</c:v>
                </c:pt>
                <c:pt idx="52">
                  <c:v>2</c:v>
                </c:pt>
                <c:pt idx="53">
                  <c:v>2</c:v>
                </c:pt>
                <c:pt idx="54">
                  <c:v>2</c:v>
                </c:pt>
                <c:pt idx="55">
                  <c:v>4.6888764612957896</c:v>
                </c:pt>
                <c:pt idx="56">
                  <c:v>8.9736677333309878</c:v>
                </c:pt>
                <c:pt idx="57">
                  <c:v>2.0854195226643735</c:v>
                </c:pt>
                <c:pt idx="58">
                  <c:v>25.170589988664773</c:v>
                </c:pt>
                <c:pt idx="59">
                  <c:v>47.213091098758866</c:v>
                </c:pt>
                <c:pt idx="60">
                  <c:v>29.397921573811455</c:v>
                </c:pt>
                <c:pt idx="61">
                  <c:v>14.72431803940278</c:v>
                </c:pt>
              </c:numCache>
            </c:numRef>
          </c:val>
        </c:ser>
        <c:dLbls>
          <c:showLegendKey val="0"/>
          <c:showVal val="0"/>
          <c:showCatName val="0"/>
          <c:showSerName val="0"/>
          <c:showPercent val="0"/>
          <c:showBubbleSize val="0"/>
        </c:dLbls>
        <c:gapWidth val="150"/>
        <c:axId val="257529368"/>
        <c:axId val="257528976"/>
      </c:barChart>
      <c:lineChart>
        <c:grouping val="standard"/>
        <c:varyColors val="0"/>
        <c:ser>
          <c:idx val="2"/>
          <c:order val="2"/>
          <c:tx>
            <c:strRef>
              <c:f>Shire!$A$4</c:f>
              <c:strCache>
                <c:ptCount val="1"/>
                <c:pt idx="0">
                  <c:v>Soil Moisture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Shire!$B$1:$BK$1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Shire!$B$4:$BK$4</c:f>
              <c:numCache>
                <c:formatCode>General</c:formatCode>
                <c:ptCount val="62"/>
                <c:pt idx="0">
                  <c:v>8.4166664999999998</c:v>
                </c:pt>
                <c:pt idx="1">
                  <c:v>9.875</c:v>
                </c:pt>
                <c:pt idx="2">
                  <c:v>14.484524</c:v>
                </c:pt>
                <c:pt idx="3">
                  <c:v>13.8083335</c:v>
                </c:pt>
                <c:pt idx="4">
                  <c:v>14.336904499999999</c:v>
                </c:pt>
                <c:pt idx="5">
                  <c:v>14.336904499999999</c:v>
                </c:pt>
                <c:pt idx="6">
                  <c:v>11.635714</c:v>
                </c:pt>
                <c:pt idx="7">
                  <c:v>17.385714499999999</c:v>
                </c:pt>
                <c:pt idx="8">
                  <c:v>15.636905</c:v>
                </c:pt>
                <c:pt idx="9">
                  <c:v>18.1130955</c:v>
                </c:pt>
                <c:pt idx="10">
                  <c:v>18.1130955</c:v>
                </c:pt>
                <c:pt idx="11">
                  <c:v>22.608333500000001</c:v>
                </c:pt>
                <c:pt idx="12">
                  <c:v>26.030952500000001</c:v>
                </c:pt>
                <c:pt idx="13">
                  <c:v>30.970234999999999</c:v>
                </c:pt>
                <c:pt idx="14">
                  <c:v>27.732143000000001</c:v>
                </c:pt>
                <c:pt idx="15">
                  <c:v>28.679762</c:v>
                </c:pt>
                <c:pt idx="16">
                  <c:v>67.502380500000001</c:v>
                </c:pt>
                <c:pt idx="17">
                  <c:v>23.9440475</c:v>
                </c:pt>
                <c:pt idx="18">
                  <c:v>39.950000000000003</c:v>
                </c:pt>
                <c:pt idx="19">
                  <c:v>56.890476</c:v>
                </c:pt>
                <c:pt idx="20">
                  <c:v>39.928571499999997</c:v>
                </c:pt>
                <c:pt idx="21">
                  <c:v>34.435714500000003</c:v>
                </c:pt>
                <c:pt idx="22">
                  <c:v>34.435714500000003</c:v>
                </c:pt>
                <c:pt idx="23">
                  <c:v>48.8869045</c:v>
                </c:pt>
                <c:pt idx="24">
                  <c:v>48.310714500000003</c:v>
                </c:pt>
                <c:pt idx="25">
                  <c:v>60.730952500000001</c:v>
                </c:pt>
                <c:pt idx="26">
                  <c:v>49.814286000000003</c:v>
                </c:pt>
                <c:pt idx="27">
                  <c:v>48.122619</c:v>
                </c:pt>
                <c:pt idx="28">
                  <c:v>47.719048000000001</c:v>
                </c:pt>
                <c:pt idx="29">
                  <c:v>60.629761999999999</c:v>
                </c:pt>
                <c:pt idx="30">
                  <c:v>65.392857000000006</c:v>
                </c:pt>
                <c:pt idx="31">
                  <c:v>82.396428999999998</c:v>
                </c:pt>
                <c:pt idx="32">
                  <c:v>84.417856499999999</c:v>
                </c:pt>
                <c:pt idx="33">
                  <c:v>77.482142999999994</c:v>
                </c:pt>
                <c:pt idx="34">
                  <c:v>77.482142999999994</c:v>
                </c:pt>
                <c:pt idx="35">
                  <c:v>84.205952999999994</c:v>
                </c:pt>
                <c:pt idx="36">
                  <c:v>87.969047500000002</c:v>
                </c:pt>
                <c:pt idx="37">
                  <c:v>92.751190500000007</c:v>
                </c:pt>
                <c:pt idx="38">
                  <c:v>92.410714499999997</c:v>
                </c:pt>
                <c:pt idx="39">
                  <c:v>92.410714499999997</c:v>
                </c:pt>
                <c:pt idx="40">
                  <c:v>90.732142999999994</c:v>
                </c:pt>
                <c:pt idx="41">
                  <c:v>84.583332999999996</c:v>
                </c:pt>
                <c:pt idx="42">
                  <c:v>92.873810000000006</c:v>
                </c:pt>
                <c:pt idx="43">
                  <c:v>97.267857000000006</c:v>
                </c:pt>
                <c:pt idx="44">
                  <c:v>97.317857000000004</c:v>
                </c:pt>
                <c:pt idx="45">
                  <c:v>85.317857000000004</c:v>
                </c:pt>
                <c:pt idx="46">
                  <c:v>85.317857000000004</c:v>
                </c:pt>
                <c:pt idx="47">
                  <c:v>67.502380500000001</c:v>
                </c:pt>
                <c:pt idx="48">
                  <c:v>80.582143000000002</c:v>
                </c:pt>
                <c:pt idx="49">
                  <c:v>78.186904499999997</c:v>
                </c:pt>
                <c:pt idx="50">
                  <c:v>69.714285500000003</c:v>
                </c:pt>
                <c:pt idx="51">
                  <c:v>69.714285500000003</c:v>
                </c:pt>
                <c:pt idx="52">
                  <c:v>52.690476500000003</c:v>
                </c:pt>
                <c:pt idx="53">
                  <c:v>53.534523999999998</c:v>
                </c:pt>
                <c:pt idx="54">
                  <c:v>43.890476</c:v>
                </c:pt>
                <c:pt idx="55">
                  <c:v>46.363095000000001</c:v>
                </c:pt>
                <c:pt idx="56">
                  <c:v>51.783332999999999</c:v>
                </c:pt>
                <c:pt idx="57">
                  <c:v>51.401190499999998</c:v>
                </c:pt>
                <c:pt idx="58">
                  <c:v>54.478571500000001</c:v>
                </c:pt>
                <c:pt idx="59">
                  <c:v>44.423809499999997</c:v>
                </c:pt>
                <c:pt idx="60">
                  <c:v>75.183333500000003</c:v>
                </c:pt>
                <c:pt idx="61">
                  <c:v>86.895238000000006</c:v>
                </c:pt>
              </c:numCache>
            </c:numRef>
          </c:val>
          <c:smooth val="0"/>
        </c:ser>
        <c:dLbls>
          <c:showLegendKey val="0"/>
          <c:showVal val="0"/>
          <c:showCatName val="0"/>
          <c:showSerName val="0"/>
          <c:showPercent val="0"/>
          <c:showBubbleSize val="0"/>
        </c:dLbls>
        <c:marker val="1"/>
        <c:smooth val="0"/>
        <c:axId val="257526232"/>
        <c:axId val="257531720"/>
      </c:lineChart>
      <c:dateAx>
        <c:axId val="257529368"/>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Dates</a:t>
                </a:r>
              </a:p>
            </c:rich>
          </c:tx>
          <c:layout/>
          <c:overlay val="0"/>
          <c:spPr>
            <a:noFill/>
            <a:ln>
              <a:noFill/>
            </a:ln>
            <a:effectLst/>
          </c:spPr>
          <c:txPr>
            <a:bodyPr rot="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d\-mmm\-yy"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257528976"/>
        <c:crosses val="autoZero"/>
        <c:auto val="1"/>
        <c:lblOffset val="100"/>
        <c:baseTimeUnit val="days"/>
      </c:dateAx>
      <c:valAx>
        <c:axId val="25752897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Average Rainfall (mm/Day)</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257529368"/>
        <c:crosses val="autoZero"/>
        <c:crossBetween val="between"/>
      </c:valAx>
      <c:valAx>
        <c:axId val="257531720"/>
        <c:scaling>
          <c:orientation val="minMax"/>
          <c:max val="100"/>
        </c:scaling>
        <c:delete val="0"/>
        <c:axPos val="r"/>
        <c:title>
          <c:tx>
            <c:rich>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dirty="0">
                    <a:solidFill>
                      <a:schemeClr val="tx1">
                        <a:lumMod val="75000"/>
                      </a:schemeClr>
                    </a:solidFill>
                  </a:rPr>
                  <a:t>Average Soil Moisture (% Saturation)</a:t>
                </a:r>
              </a:p>
            </c:rich>
          </c:tx>
          <c:layout>
            <c:manualLayout>
              <c:xMode val="edge"/>
              <c:yMode val="edge"/>
              <c:x val="0.96424326493834156"/>
              <c:y val="0.14822081852550184"/>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257526232"/>
        <c:crosses val="max"/>
        <c:crossBetween val="between"/>
      </c:valAx>
      <c:dateAx>
        <c:axId val="257526232"/>
        <c:scaling>
          <c:orientation val="minMax"/>
        </c:scaling>
        <c:delete val="1"/>
        <c:axPos val="b"/>
        <c:numFmt formatCode="d\-mmm\-yy" sourceLinked="1"/>
        <c:majorTickMark val="out"/>
        <c:minorTickMark val="none"/>
        <c:tickLblPos val="nextTo"/>
        <c:crossAx val="257531720"/>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tx1">
                    <a:lumMod val="50000"/>
                  </a:schemeClr>
                </a:solidFill>
                <a:effectLst>
                  <a:outerShdw blurRad="50800" dist="38100" dir="5400000" algn="t" rotWithShape="0">
                    <a:prstClr val="black">
                      <a:alpha val="40000"/>
                    </a:prstClr>
                  </a:outerShdw>
                </a:effectLst>
                <a:latin typeface="+mn-lt"/>
                <a:ea typeface="+mn-ea"/>
                <a:cs typeface="+mn-cs"/>
              </a:defRPr>
            </a:pPr>
            <a:r>
              <a:rPr lang="en-US" dirty="0" smtClean="0">
                <a:solidFill>
                  <a:schemeClr val="tx1">
                    <a:lumMod val="50000"/>
                  </a:schemeClr>
                </a:solidFill>
              </a:rPr>
              <a:t>Rainfall</a:t>
            </a:r>
            <a:r>
              <a:rPr lang="en-US" baseline="0" dirty="0" smtClean="0">
                <a:solidFill>
                  <a:schemeClr val="tx1">
                    <a:lumMod val="50000"/>
                  </a:schemeClr>
                </a:solidFill>
              </a:rPr>
              <a:t> </a:t>
            </a:r>
            <a:r>
              <a:rPr lang="en-US" baseline="0" dirty="0">
                <a:solidFill>
                  <a:schemeClr val="tx1">
                    <a:lumMod val="50000"/>
                  </a:schemeClr>
                </a:solidFill>
              </a:rPr>
              <a:t>and Soil Moisture in </a:t>
            </a:r>
            <a:r>
              <a:rPr lang="en-US" baseline="0" dirty="0" smtClean="0">
                <a:solidFill>
                  <a:schemeClr val="tx1">
                    <a:lumMod val="50000"/>
                  </a:schemeClr>
                </a:solidFill>
              </a:rPr>
              <a:t>Blantyre Region</a:t>
            </a:r>
            <a:endParaRPr lang="en-US" dirty="0">
              <a:solidFill>
                <a:schemeClr val="tx1">
                  <a:lumMod val="50000"/>
                </a:schemeClr>
              </a:solidFill>
            </a:endParaRP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tx1">
                  <a:lumMod val="50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Blantrye!$A$2</c:f>
              <c:strCache>
                <c:ptCount val="1"/>
                <c:pt idx="0">
                  <c:v>TRMM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Blantrye!$B$1:$BK$1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Blantrye!$B$2:$BK$2</c:f>
              <c:numCache>
                <c:formatCode>General</c:formatCode>
                <c:ptCount val="62"/>
                <c:pt idx="0">
                  <c:v>2</c:v>
                </c:pt>
                <c:pt idx="1">
                  <c:v>2</c:v>
                </c:pt>
                <c:pt idx="2">
                  <c:v>2.5914433663426419</c:v>
                </c:pt>
                <c:pt idx="3">
                  <c:v>2</c:v>
                </c:pt>
                <c:pt idx="4">
                  <c:v>2</c:v>
                </c:pt>
                <c:pt idx="5">
                  <c:v>2</c:v>
                </c:pt>
                <c:pt idx="6">
                  <c:v>2</c:v>
                </c:pt>
                <c:pt idx="7">
                  <c:v>2.5769770235804486</c:v>
                </c:pt>
                <c:pt idx="8">
                  <c:v>24.421673661712489</c:v>
                </c:pt>
                <c:pt idx="9">
                  <c:v>11.228998058587026</c:v>
                </c:pt>
                <c:pt idx="10">
                  <c:v>3.677792510584716</c:v>
                </c:pt>
                <c:pt idx="11">
                  <c:v>5.6205499974673616</c:v>
                </c:pt>
                <c:pt idx="12">
                  <c:v>2.0788456481757138</c:v>
                </c:pt>
                <c:pt idx="13">
                  <c:v>2.5766399751713425</c:v>
                </c:pt>
                <c:pt idx="14">
                  <c:v>2.5766399751713425</c:v>
                </c:pt>
                <c:pt idx="15">
                  <c:v>2.036472863165709</c:v>
                </c:pt>
                <c:pt idx="16">
                  <c:v>20.910338927607221</c:v>
                </c:pt>
                <c:pt idx="17">
                  <c:v>2</c:v>
                </c:pt>
                <c:pt idx="18">
                  <c:v>7.7545339917615204</c:v>
                </c:pt>
                <c:pt idx="19">
                  <c:v>10.308525833960557</c:v>
                </c:pt>
                <c:pt idx="20">
                  <c:v>2</c:v>
                </c:pt>
                <c:pt idx="21">
                  <c:v>9.1363901592965071</c:v>
                </c:pt>
                <c:pt idx="22">
                  <c:v>6.2925023090083556</c:v>
                </c:pt>
                <c:pt idx="23">
                  <c:v>5.3496723991935635</c:v>
                </c:pt>
                <c:pt idx="24">
                  <c:v>3.2153105914464013</c:v>
                </c:pt>
                <c:pt idx="25">
                  <c:v>2</c:v>
                </c:pt>
                <c:pt idx="26">
                  <c:v>2</c:v>
                </c:pt>
                <c:pt idx="27">
                  <c:v>10.11925825886056</c:v>
                </c:pt>
                <c:pt idx="28">
                  <c:v>5.2882152481800375</c:v>
                </c:pt>
                <c:pt idx="29">
                  <c:v>10.676273741803753</c:v>
                </c:pt>
                <c:pt idx="30">
                  <c:v>9.8508180395263913</c:v>
                </c:pt>
                <c:pt idx="31">
                  <c:v>8.3642962360285935</c:v>
                </c:pt>
                <c:pt idx="32">
                  <c:v>2.4882231255436196</c:v>
                </c:pt>
                <c:pt idx="33">
                  <c:v>16.364503622827481</c:v>
                </c:pt>
                <c:pt idx="34">
                  <c:v>13.747123705922032</c:v>
                </c:pt>
                <c:pt idx="35">
                  <c:v>22.039936848145427</c:v>
                </c:pt>
                <c:pt idx="36">
                  <c:v>15.732834073971782</c:v>
                </c:pt>
                <c:pt idx="37">
                  <c:v>5.7591543522140887</c:v>
                </c:pt>
                <c:pt idx="38">
                  <c:v>4.1564110355669115</c:v>
                </c:pt>
                <c:pt idx="39">
                  <c:v>4.2180413088679023</c:v>
                </c:pt>
                <c:pt idx="40">
                  <c:v>2</c:v>
                </c:pt>
                <c:pt idx="41">
                  <c:v>24.848115276972024</c:v>
                </c:pt>
                <c:pt idx="42">
                  <c:v>51.832345574443572</c:v>
                </c:pt>
                <c:pt idx="43">
                  <c:v>47.979698010481911</c:v>
                </c:pt>
                <c:pt idx="44">
                  <c:v>2.6643890926740603</c:v>
                </c:pt>
                <c:pt idx="45">
                  <c:v>2</c:v>
                </c:pt>
                <c:pt idx="46">
                  <c:v>2</c:v>
                </c:pt>
                <c:pt idx="47">
                  <c:v>8.3459645982549961</c:v>
                </c:pt>
                <c:pt idx="48">
                  <c:v>3.7641809707479283</c:v>
                </c:pt>
                <c:pt idx="49">
                  <c:v>2</c:v>
                </c:pt>
                <c:pt idx="50">
                  <c:v>2</c:v>
                </c:pt>
                <c:pt idx="51">
                  <c:v>2</c:v>
                </c:pt>
                <c:pt idx="52">
                  <c:v>2</c:v>
                </c:pt>
                <c:pt idx="53">
                  <c:v>2</c:v>
                </c:pt>
                <c:pt idx="54">
                  <c:v>2</c:v>
                </c:pt>
                <c:pt idx="55">
                  <c:v>66.481266354063706</c:v>
                </c:pt>
                <c:pt idx="56">
                  <c:v>8.5552128495869582</c:v>
                </c:pt>
                <c:pt idx="57">
                  <c:v>3.4826843640942755</c:v>
                </c:pt>
                <c:pt idx="58">
                  <c:v>5.8014764084856738</c:v>
                </c:pt>
                <c:pt idx="59">
                  <c:v>14.994860954676192</c:v>
                </c:pt>
                <c:pt idx="60">
                  <c:v>10.475638611023935</c:v>
                </c:pt>
                <c:pt idx="61">
                  <c:v>21.64801014086698</c:v>
                </c:pt>
              </c:numCache>
            </c:numRef>
          </c:val>
        </c:ser>
        <c:ser>
          <c:idx val="1"/>
          <c:order val="1"/>
          <c:tx>
            <c:strRef>
              <c:f>Blantrye!$A$3</c:f>
              <c:strCache>
                <c:ptCount val="1"/>
                <c:pt idx="0">
                  <c:v>CMORPH</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numRef>
              <c:f>Blantrye!$B$1:$BK$1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Blantrye!$B$3:$BK$3</c:f>
              <c:numCache>
                <c:formatCode>General</c:formatCode>
                <c:ptCount val="62"/>
                <c:pt idx="0">
                  <c:v>2</c:v>
                </c:pt>
                <c:pt idx="1">
                  <c:v>2</c:v>
                </c:pt>
                <c:pt idx="2">
                  <c:v>2</c:v>
                </c:pt>
                <c:pt idx="3">
                  <c:v>2</c:v>
                </c:pt>
                <c:pt idx="4">
                  <c:v>2</c:v>
                </c:pt>
                <c:pt idx="5">
                  <c:v>2</c:v>
                </c:pt>
                <c:pt idx="6">
                  <c:v>2</c:v>
                </c:pt>
                <c:pt idx="7">
                  <c:v>2.1759269135456369</c:v>
                </c:pt>
                <c:pt idx="8">
                  <c:v>14.322087499257684</c:v>
                </c:pt>
                <c:pt idx="9">
                  <c:v>17.187502323280327</c:v>
                </c:pt>
                <c:pt idx="10">
                  <c:v>2.407770038875491</c:v>
                </c:pt>
                <c:pt idx="11">
                  <c:v>4.9573837525190818</c:v>
                </c:pt>
                <c:pt idx="12">
                  <c:v>2.1576912963514276</c:v>
                </c:pt>
                <c:pt idx="13">
                  <c:v>2.8526533303469011</c:v>
                </c:pt>
                <c:pt idx="14">
                  <c:v>4.1802933176176778</c:v>
                </c:pt>
                <c:pt idx="15">
                  <c:v>2</c:v>
                </c:pt>
                <c:pt idx="16">
                  <c:v>2</c:v>
                </c:pt>
                <c:pt idx="17">
                  <c:v>2.403369759194085</c:v>
                </c:pt>
                <c:pt idx="18">
                  <c:v>16.602590084549192</c:v>
                </c:pt>
                <c:pt idx="19">
                  <c:v>6.384444759036608</c:v>
                </c:pt>
                <c:pt idx="20">
                  <c:v>2</c:v>
                </c:pt>
                <c:pt idx="21">
                  <c:v>8.6142947537864263</c:v>
                </c:pt>
                <c:pt idx="22">
                  <c:v>7.1860809550203379</c:v>
                </c:pt>
                <c:pt idx="23">
                  <c:v>3.0239992178323916</c:v>
                </c:pt>
                <c:pt idx="24">
                  <c:v>3.1902205571080477</c:v>
                </c:pt>
                <c:pt idx="25">
                  <c:v>2</c:v>
                </c:pt>
                <c:pt idx="26">
                  <c:v>2.27404169784828</c:v>
                </c:pt>
                <c:pt idx="27">
                  <c:v>7.9123689084399782</c:v>
                </c:pt>
                <c:pt idx="28">
                  <c:v>7.9123689084399782</c:v>
                </c:pt>
                <c:pt idx="29">
                  <c:v>10.608597206393695</c:v>
                </c:pt>
                <c:pt idx="30">
                  <c:v>15.123952770015427</c:v>
                </c:pt>
                <c:pt idx="31">
                  <c:v>6.3368811943792371</c:v>
                </c:pt>
                <c:pt idx="32">
                  <c:v>3.4033541778755434</c:v>
                </c:pt>
                <c:pt idx="33">
                  <c:v>0</c:v>
                </c:pt>
                <c:pt idx="34">
                  <c:v>24.997963327943669</c:v>
                </c:pt>
                <c:pt idx="35">
                  <c:v>30.776265902517778</c:v>
                </c:pt>
                <c:pt idx="36">
                  <c:v>18.908439847472923</c:v>
                </c:pt>
                <c:pt idx="37">
                  <c:v>6.2570087216211396</c:v>
                </c:pt>
                <c:pt idx="38">
                  <c:v>7.2075237569922841</c:v>
                </c:pt>
                <c:pt idx="39">
                  <c:v>5.4135823093719377</c:v>
                </c:pt>
                <c:pt idx="40">
                  <c:v>2</c:v>
                </c:pt>
                <c:pt idx="41">
                  <c:v>28.636162339134927</c:v>
                </c:pt>
                <c:pt idx="42">
                  <c:v>61.623627174991228</c:v>
                </c:pt>
                <c:pt idx="43">
                  <c:v>36.15804248199953</c:v>
                </c:pt>
                <c:pt idx="44">
                  <c:v>2</c:v>
                </c:pt>
                <c:pt idx="45">
                  <c:v>2</c:v>
                </c:pt>
                <c:pt idx="46">
                  <c:v>2</c:v>
                </c:pt>
                <c:pt idx="47">
                  <c:v>6.464597416754323</c:v>
                </c:pt>
                <c:pt idx="48">
                  <c:v>2.1208860679729202</c:v>
                </c:pt>
                <c:pt idx="49">
                  <c:v>2</c:v>
                </c:pt>
                <c:pt idx="50">
                  <c:v>2</c:v>
                </c:pt>
                <c:pt idx="51">
                  <c:v>2</c:v>
                </c:pt>
                <c:pt idx="52">
                  <c:v>2</c:v>
                </c:pt>
                <c:pt idx="53">
                  <c:v>2</c:v>
                </c:pt>
                <c:pt idx="54">
                  <c:v>2</c:v>
                </c:pt>
                <c:pt idx="55">
                  <c:v>66.481266354063706</c:v>
                </c:pt>
                <c:pt idx="56">
                  <c:v>8.4546313750318109</c:v>
                </c:pt>
                <c:pt idx="57">
                  <c:v>2.8877693661788699</c:v>
                </c:pt>
                <c:pt idx="58">
                  <c:v>5.8965884736119696</c:v>
                </c:pt>
                <c:pt idx="59">
                  <c:v>13.221566588221908</c:v>
                </c:pt>
                <c:pt idx="60">
                  <c:v>5.6561709906342248</c:v>
                </c:pt>
                <c:pt idx="61">
                  <c:v>40.600894861205639</c:v>
                </c:pt>
              </c:numCache>
            </c:numRef>
          </c:val>
        </c:ser>
        <c:dLbls>
          <c:showLegendKey val="0"/>
          <c:showVal val="0"/>
          <c:showCatName val="0"/>
          <c:showSerName val="0"/>
          <c:showPercent val="0"/>
          <c:showBubbleSize val="0"/>
        </c:dLbls>
        <c:gapWidth val="150"/>
        <c:axId val="257529760"/>
        <c:axId val="257527408"/>
      </c:barChart>
      <c:lineChart>
        <c:grouping val="standard"/>
        <c:varyColors val="0"/>
        <c:ser>
          <c:idx val="2"/>
          <c:order val="2"/>
          <c:tx>
            <c:strRef>
              <c:f>Blantrye!$A$4</c:f>
              <c:strCache>
                <c:ptCount val="1"/>
                <c:pt idx="0">
                  <c:v>Soil Moisture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Blantrye!$B$1:$BK$1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Blantrye!$B$4:$BK$4</c:f>
              <c:numCache>
                <c:formatCode>General</c:formatCode>
                <c:ptCount val="62"/>
                <c:pt idx="0">
                  <c:v>35.5</c:v>
                </c:pt>
                <c:pt idx="1">
                  <c:v>34.0625</c:v>
                </c:pt>
                <c:pt idx="2">
                  <c:v>33.09375</c:v>
                </c:pt>
                <c:pt idx="3">
                  <c:v>29.0625</c:v>
                </c:pt>
                <c:pt idx="4">
                  <c:v>39.75</c:v>
                </c:pt>
                <c:pt idx="5">
                  <c:v>39.75</c:v>
                </c:pt>
                <c:pt idx="6">
                  <c:v>39.4375</c:v>
                </c:pt>
                <c:pt idx="7">
                  <c:v>39.375</c:v>
                </c:pt>
                <c:pt idx="8">
                  <c:v>40.65625</c:v>
                </c:pt>
                <c:pt idx="9">
                  <c:v>63.25</c:v>
                </c:pt>
                <c:pt idx="10">
                  <c:v>63.25</c:v>
                </c:pt>
                <c:pt idx="11">
                  <c:v>55.09375</c:v>
                </c:pt>
                <c:pt idx="12">
                  <c:v>55.09375</c:v>
                </c:pt>
                <c:pt idx="13">
                  <c:v>43.09375</c:v>
                </c:pt>
                <c:pt idx="14">
                  <c:v>45.71875</c:v>
                </c:pt>
                <c:pt idx="15">
                  <c:v>45.71875</c:v>
                </c:pt>
                <c:pt idx="16">
                  <c:v>30.90625</c:v>
                </c:pt>
                <c:pt idx="17">
                  <c:v>30.90625</c:v>
                </c:pt>
                <c:pt idx="18">
                  <c:v>45.1875</c:v>
                </c:pt>
                <c:pt idx="19">
                  <c:v>86.90625</c:v>
                </c:pt>
                <c:pt idx="20">
                  <c:v>74.1875</c:v>
                </c:pt>
                <c:pt idx="21">
                  <c:v>64.46875</c:v>
                </c:pt>
                <c:pt idx="22">
                  <c:v>64.46875</c:v>
                </c:pt>
                <c:pt idx="23">
                  <c:v>67.5</c:v>
                </c:pt>
                <c:pt idx="24">
                  <c:v>53.96875</c:v>
                </c:pt>
                <c:pt idx="25">
                  <c:v>74.0625</c:v>
                </c:pt>
                <c:pt idx="26">
                  <c:v>58.5</c:v>
                </c:pt>
                <c:pt idx="27">
                  <c:v>57.84375</c:v>
                </c:pt>
                <c:pt idx="28">
                  <c:v>58.625</c:v>
                </c:pt>
                <c:pt idx="29">
                  <c:v>57.5</c:v>
                </c:pt>
                <c:pt idx="30">
                  <c:v>95</c:v>
                </c:pt>
                <c:pt idx="31">
                  <c:v>94.09375</c:v>
                </c:pt>
                <c:pt idx="32">
                  <c:v>92.03125</c:v>
                </c:pt>
                <c:pt idx="33">
                  <c:v>92.375</c:v>
                </c:pt>
                <c:pt idx="34">
                  <c:v>92.375</c:v>
                </c:pt>
                <c:pt idx="35">
                  <c:v>97.96875</c:v>
                </c:pt>
                <c:pt idx="36">
                  <c:v>98.90625</c:v>
                </c:pt>
                <c:pt idx="37">
                  <c:v>99.125</c:v>
                </c:pt>
                <c:pt idx="38">
                  <c:v>99.21875</c:v>
                </c:pt>
                <c:pt idx="39">
                  <c:v>99.21875</c:v>
                </c:pt>
                <c:pt idx="40">
                  <c:v>98.6875</c:v>
                </c:pt>
                <c:pt idx="41">
                  <c:v>98.6875</c:v>
                </c:pt>
                <c:pt idx="42">
                  <c:v>99.75</c:v>
                </c:pt>
                <c:pt idx="43">
                  <c:v>100</c:v>
                </c:pt>
                <c:pt idx="44">
                  <c:v>99.96875</c:v>
                </c:pt>
                <c:pt idx="45">
                  <c:v>99.8125</c:v>
                </c:pt>
                <c:pt idx="46">
                  <c:v>99.8125</c:v>
                </c:pt>
                <c:pt idx="47">
                  <c:v>84.71875</c:v>
                </c:pt>
                <c:pt idx="48">
                  <c:v>95.90625</c:v>
                </c:pt>
                <c:pt idx="49">
                  <c:v>94.78125</c:v>
                </c:pt>
                <c:pt idx="50">
                  <c:v>87.59375</c:v>
                </c:pt>
                <c:pt idx="51">
                  <c:v>87.59375</c:v>
                </c:pt>
                <c:pt idx="52">
                  <c:v>67</c:v>
                </c:pt>
                <c:pt idx="53">
                  <c:v>66.34375</c:v>
                </c:pt>
                <c:pt idx="54">
                  <c:v>57.875</c:v>
                </c:pt>
                <c:pt idx="55">
                  <c:v>53.96875</c:v>
                </c:pt>
                <c:pt idx="56">
                  <c:v>55.5</c:v>
                </c:pt>
                <c:pt idx="57">
                  <c:v>56.59375</c:v>
                </c:pt>
                <c:pt idx="58">
                  <c:v>67</c:v>
                </c:pt>
                <c:pt idx="59">
                  <c:v>84.15625</c:v>
                </c:pt>
                <c:pt idx="60">
                  <c:v>92.3125</c:v>
                </c:pt>
                <c:pt idx="61">
                  <c:v>96.28125</c:v>
                </c:pt>
              </c:numCache>
            </c:numRef>
          </c:val>
          <c:smooth val="0"/>
        </c:ser>
        <c:dLbls>
          <c:showLegendKey val="0"/>
          <c:showVal val="0"/>
          <c:showCatName val="0"/>
          <c:showSerName val="0"/>
          <c:showPercent val="0"/>
          <c:showBubbleSize val="0"/>
        </c:dLbls>
        <c:marker val="1"/>
        <c:smooth val="0"/>
        <c:axId val="257527016"/>
        <c:axId val="257530152"/>
      </c:lineChart>
      <c:dateAx>
        <c:axId val="25752976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Dates</a:t>
                </a:r>
              </a:p>
            </c:rich>
          </c:tx>
          <c:layout/>
          <c:overlay val="0"/>
          <c:spPr>
            <a:noFill/>
            <a:ln>
              <a:noFill/>
            </a:ln>
            <a:effectLst/>
          </c:spPr>
          <c:txPr>
            <a:bodyPr rot="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d\-mmm\-yy"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257527408"/>
        <c:crosses val="autoZero"/>
        <c:auto val="1"/>
        <c:lblOffset val="100"/>
        <c:baseTimeUnit val="days"/>
      </c:dateAx>
      <c:valAx>
        <c:axId val="25752740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Average Rainfall (mm/day)</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257529760"/>
        <c:crosses val="autoZero"/>
        <c:crossBetween val="between"/>
      </c:valAx>
      <c:valAx>
        <c:axId val="257530152"/>
        <c:scaling>
          <c:orientation val="minMax"/>
          <c:max val="100"/>
        </c:scaling>
        <c:delete val="0"/>
        <c:axPos val="r"/>
        <c:title>
          <c:tx>
            <c:rich>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Average soil</a:t>
                </a:r>
                <a:r>
                  <a:rPr lang="en-US" baseline="0">
                    <a:solidFill>
                      <a:schemeClr val="tx1">
                        <a:lumMod val="75000"/>
                      </a:schemeClr>
                    </a:solidFill>
                  </a:rPr>
                  <a:t> Moisture (% Saturation)</a:t>
                </a:r>
                <a:endParaRPr lang="en-US">
                  <a:solidFill>
                    <a:schemeClr val="tx1">
                      <a:lumMod val="75000"/>
                    </a:schemeClr>
                  </a:solidFill>
                </a:endParaRPr>
              </a:p>
            </c:rich>
          </c:tx>
          <c:layout>
            <c:manualLayout>
              <c:xMode val="edge"/>
              <c:yMode val="edge"/>
              <c:x val="0.96264659715597201"/>
              <c:y val="0.134792957952618"/>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257527016"/>
        <c:crosses val="max"/>
        <c:crossBetween val="between"/>
      </c:valAx>
      <c:dateAx>
        <c:axId val="257527016"/>
        <c:scaling>
          <c:orientation val="minMax"/>
        </c:scaling>
        <c:delete val="1"/>
        <c:axPos val="b"/>
        <c:numFmt formatCode="d\-mmm\-yy" sourceLinked="1"/>
        <c:majorTickMark val="out"/>
        <c:minorTickMark val="none"/>
        <c:tickLblPos val="nextTo"/>
        <c:crossAx val="257530152"/>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D40642-E83D-42C9-8677-06D4B5926C47}" type="doc">
      <dgm:prSet loTypeId="urn:microsoft.com/office/officeart/2005/8/layout/chevron1" loCatId="process" qsTypeId="urn:microsoft.com/office/officeart/2005/8/quickstyle/3d2" qsCatId="3D" csTypeId="urn:microsoft.com/office/officeart/2005/8/colors/accent1_3" csCatId="accent1" phldr="1"/>
      <dgm:spPr/>
      <dgm:t>
        <a:bodyPr/>
        <a:lstStyle/>
        <a:p>
          <a:endParaRPr lang="en-US"/>
        </a:p>
      </dgm:t>
    </dgm:pt>
    <dgm:pt modelId="{7E0B936F-4C4F-4B33-8F91-D52AB452A2FE}">
      <dgm:prSet phldrT="[Text]"/>
      <dgm:spPr/>
      <dgm:t>
        <a:bodyPr/>
        <a:lstStyle/>
        <a:p>
          <a:r>
            <a:rPr lang="en-US" dirty="0" smtClean="0">
              <a:latin typeface="+mj-lt"/>
            </a:rPr>
            <a:t>Acquire &amp; Process Ground Truth Data</a:t>
          </a:r>
          <a:endParaRPr lang="en-US" dirty="0">
            <a:latin typeface="+mj-lt"/>
          </a:endParaRPr>
        </a:p>
      </dgm:t>
    </dgm:pt>
    <dgm:pt modelId="{50466DAC-3C3F-44CE-9726-2F9E78538C12}" type="parTrans" cxnId="{ED0B9686-A5D0-499F-824B-CA60BBAA7B30}">
      <dgm:prSet/>
      <dgm:spPr/>
      <dgm:t>
        <a:bodyPr/>
        <a:lstStyle/>
        <a:p>
          <a:endParaRPr lang="en-US"/>
        </a:p>
      </dgm:t>
    </dgm:pt>
    <dgm:pt modelId="{E836FAC0-18D6-4A2B-A072-9085BB0F2CC1}" type="sibTrans" cxnId="{ED0B9686-A5D0-499F-824B-CA60BBAA7B30}">
      <dgm:prSet/>
      <dgm:spPr/>
      <dgm:t>
        <a:bodyPr/>
        <a:lstStyle/>
        <a:p>
          <a:endParaRPr lang="en-US"/>
        </a:p>
      </dgm:t>
    </dgm:pt>
    <dgm:pt modelId="{5193FF42-1E8B-4768-8C89-346EBBF61010}">
      <dgm:prSet phldrT="[Text]"/>
      <dgm:spPr/>
      <dgm:t>
        <a:bodyPr/>
        <a:lstStyle/>
        <a:p>
          <a:r>
            <a:rPr lang="en-US" dirty="0" smtClean="0">
              <a:latin typeface="+mj-lt"/>
            </a:rPr>
            <a:t>Group Flood Products</a:t>
          </a:r>
          <a:endParaRPr lang="en-US" dirty="0">
            <a:latin typeface="+mj-lt"/>
          </a:endParaRPr>
        </a:p>
      </dgm:t>
    </dgm:pt>
    <dgm:pt modelId="{9A9D58C9-A5C0-4D04-80E3-BD83CA365AA6}" type="parTrans" cxnId="{F52C5DAA-B235-4731-9D6A-994A2B9F1295}">
      <dgm:prSet/>
      <dgm:spPr/>
      <dgm:t>
        <a:bodyPr/>
        <a:lstStyle/>
        <a:p>
          <a:endParaRPr lang="en-US"/>
        </a:p>
      </dgm:t>
    </dgm:pt>
    <dgm:pt modelId="{19E12403-AECE-4A3D-9534-679A903554CA}" type="sibTrans" cxnId="{F52C5DAA-B235-4731-9D6A-994A2B9F1295}">
      <dgm:prSet/>
      <dgm:spPr/>
      <dgm:t>
        <a:bodyPr/>
        <a:lstStyle/>
        <a:p>
          <a:endParaRPr lang="en-US"/>
        </a:p>
      </dgm:t>
    </dgm:pt>
    <dgm:pt modelId="{090D935E-643E-44F8-8BA9-3A4DDB4BAA4C}">
      <dgm:prSet phldrT="[Text]"/>
      <dgm:spPr/>
      <dgm:t>
        <a:bodyPr/>
        <a:lstStyle/>
        <a:p>
          <a:r>
            <a:rPr lang="en-US" dirty="0" smtClean="0">
              <a:latin typeface="+mj-lt"/>
            </a:rPr>
            <a:t>Comparison &amp; Validation</a:t>
          </a:r>
          <a:endParaRPr lang="en-US" dirty="0">
            <a:latin typeface="+mj-lt"/>
          </a:endParaRPr>
        </a:p>
      </dgm:t>
    </dgm:pt>
    <dgm:pt modelId="{170AF6D7-7DDA-4AF1-BBD7-727902F26AD6}" type="parTrans" cxnId="{094B9DAA-0BAF-4EE8-A5F8-E00E544A7B24}">
      <dgm:prSet/>
      <dgm:spPr/>
      <dgm:t>
        <a:bodyPr/>
        <a:lstStyle/>
        <a:p>
          <a:endParaRPr lang="en-US"/>
        </a:p>
      </dgm:t>
    </dgm:pt>
    <dgm:pt modelId="{CF3DBDF9-2B40-412F-9735-22666463DFBA}" type="sibTrans" cxnId="{094B9DAA-0BAF-4EE8-A5F8-E00E544A7B24}">
      <dgm:prSet/>
      <dgm:spPr/>
      <dgm:t>
        <a:bodyPr/>
        <a:lstStyle/>
        <a:p>
          <a:endParaRPr lang="en-US"/>
        </a:p>
      </dgm:t>
    </dgm:pt>
    <dgm:pt modelId="{4D057860-FA02-42BD-90EC-5944340F3918}" type="pres">
      <dgm:prSet presAssocID="{FAD40642-E83D-42C9-8677-06D4B5926C47}" presName="Name0" presStyleCnt="0">
        <dgm:presLayoutVars>
          <dgm:dir/>
          <dgm:animLvl val="lvl"/>
          <dgm:resizeHandles val="exact"/>
        </dgm:presLayoutVars>
      </dgm:prSet>
      <dgm:spPr/>
      <dgm:t>
        <a:bodyPr/>
        <a:lstStyle/>
        <a:p>
          <a:endParaRPr lang="en-US"/>
        </a:p>
      </dgm:t>
    </dgm:pt>
    <dgm:pt modelId="{C3E5FCE1-CA24-4F75-AC5B-48B3765B2081}" type="pres">
      <dgm:prSet presAssocID="{7E0B936F-4C4F-4B33-8F91-D52AB452A2FE}" presName="parTxOnly" presStyleLbl="node1" presStyleIdx="0" presStyleCnt="3">
        <dgm:presLayoutVars>
          <dgm:chMax val="0"/>
          <dgm:chPref val="0"/>
          <dgm:bulletEnabled val="1"/>
        </dgm:presLayoutVars>
      </dgm:prSet>
      <dgm:spPr/>
      <dgm:t>
        <a:bodyPr/>
        <a:lstStyle/>
        <a:p>
          <a:endParaRPr lang="en-US"/>
        </a:p>
      </dgm:t>
    </dgm:pt>
    <dgm:pt modelId="{139669CF-A991-4421-9C7C-3AB242BC6BC8}" type="pres">
      <dgm:prSet presAssocID="{E836FAC0-18D6-4A2B-A072-9085BB0F2CC1}" presName="parTxOnlySpace" presStyleCnt="0"/>
      <dgm:spPr/>
    </dgm:pt>
    <dgm:pt modelId="{A9539FC0-EC9B-4CC7-AA89-1FBE1334C958}" type="pres">
      <dgm:prSet presAssocID="{5193FF42-1E8B-4768-8C89-346EBBF61010}" presName="parTxOnly" presStyleLbl="node1" presStyleIdx="1" presStyleCnt="3" custLinFactNeighborY="2403">
        <dgm:presLayoutVars>
          <dgm:chMax val="0"/>
          <dgm:chPref val="0"/>
          <dgm:bulletEnabled val="1"/>
        </dgm:presLayoutVars>
      </dgm:prSet>
      <dgm:spPr/>
      <dgm:t>
        <a:bodyPr/>
        <a:lstStyle/>
        <a:p>
          <a:endParaRPr lang="en-US"/>
        </a:p>
      </dgm:t>
    </dgm:pt>
    <dgm:pt modelId="{C8035ABA-CCB6-4174-89E8-8EB42E966B19}" type="pres">
      <dgm:prSet presAssocID="{19E12403-AECE-4A3D-9534-679A903554CA}" presName="parTxOnlySpace" presStyleCnt="0"/>
      <dgm:spPr/>
    </dgm:pt>
    <dgm:pt modelId="{1BF4A2C9-067A-4931-BD27-97D1312BDB17}" type="pres">
      <dgm:prSet presAssocID="{090D935E-643E-44F8-8BA9-3A4DDB4BAA4C}" presName="parTxOnly" presStyleLbl="node1" presStyleIdx="2" presStyleCnt="3" custLinFactY="6119" custLinFactNeighborX="6655" custLinFactNeighborY="100000">
        <dgm:presLayoutVars>
          <dgm:chMax val="0"/>
          <dgm:chPref val="0"/>
          <dgm:bulletEnabled val="1"/>
        </dgm:presLayoutVars>
      </dgm:prSet>
      <dgm:spPr/>
      <dgm:t>
        <a:bodyPr/>
        <a:lstStyle/>
        <a:p>
          <a:endParaRPr lang="en-US"/>
        </a:p>
      </dgm:t>
    </dgm:pt>
  </dgm:ptLst>
  <dgm:cxnLst>
    <dgm:cxn modelId="{60963601-A064-4C11-9996-69AD9913EA13}" type="presOf" srcId="{090D935E-643E-44F8-8BA9-3A4DDB4BAA4C}" destId="{1BF4A2C9-067A-4931-BD27-97D1312BDB17}" srcOrd="0" destOrd="0" presId="urn:microsoft.com/office/officeart/2005/8/layout/chevron1"/>
    <dgm:cxn modelId="{AC075FAE-4460-462B-8CEC-8182998480FD}" type="presOf" srcId="{FAD40642-E83D-42C9-8677-06D4B5926C47}" destId="{4D057860-FA02-42BD-90EC-5944340F3918}" srcOrd="0" destOrd="0" presId="urn:microsoft.com/office/officeart/2005/8/layout/chevron1"/>
    <dgm:cxn modelId="{103AEA87-6270-40C2-A34A-F4D85DF2B07F}" type="presOf" srcId="{5193FF42-1E8B-4768-8C89-346EBBF61010}" destId="{A9539FC0-EC9B-4CC7-AA89-1FBE1334C958}" srcOrd="0" destOrd="0" presId="urn:microsoft.com/office/officeart/2005/8/layout/chevron1"/>
    <dgm:cxn modelId="{7958DA14-8A47-457C-AF55-4FC760D0D409}" type="presOf" srcId="{7E0B936F-4C4F-4B33-8F91-D52AB452A2FE}" destId="{C3E5FCE1-CA24-4F75-AC5B-48B3765B2081}" srcOrd="0" destOrd="0" presId="urn:microsoft.com/office/officeart/2005/8/layout/chevron1"/>
    <dgm:cxn modelId="{094B9DAA-0BAF-4EE8-A5F8-E00E544A7B24}" srcId="{FAD40642-E83D-42C9-8677-06D4B5926C47}" destId="{090D935E-643E-44F8-8BA9-3A4DDB4BAA4C}" srcOrd="2" destOrd="0" parTransId="{170AF6D7-7DDA-4AF1-BBD7-727902F26AD6}" sibTransId="{CF3DBDF9-2B40-412F-9735-22666463DFBA}"/>
    <dgm:cxn modelId="{ED0B9686-A5D0-499F-824B-CA60BBAA7B30}" srcId="{FAD40642-E83D-42C9-8677-06D4B5926C47}" destId="{7E0B936F-4C4F-4B33-8F91-D52AB452A2FE}" srcOrd="0" destOrd="0" parTransId="{50466DAC-3C3F-44CE-9726-2F9E78538C12}" sibTransId="{E836FAC0-18D6-4A2B-A072-9085BB0F2CC1}"/>
    <dgm:cxn modelId="{F52C5DAA-B235-4731-9D6A-994A2B9F1295}" srcId="{FAD40642-E83D-42C9-8677-06D4B5926C47}" destId="{5193FF42-1E8B-4768-8C89-346EBBF61010}" srcOrd="1" destOrd="0" parTransId="{9A9D58C9-A5C0-4D04-80E3-BD83CA365AA6}" sibTransId="{19E12403-AECE-4A3D-9534-679A903554CA}"/>
    <dgm:cxn modelId="{E5D2DBE3-8EF7-41B2-B8D8-6F156696FA9F}" type="presParOf" srcId="{4D057860-FA02-42BD-90EC-5944340F3918}" destId="{C3E5FCE1-CA24-4F75-AC5B-48B3765B2081}" srcOrd="0" destOrd="0" presId="urn:microsoft.com/office/officeart/2005/8/layout/chevron1"/>
    <dgm:cxn modelId="{EFE7ADA3-E3D4-4B6C-9F2A-37D3F4B50E7B}" type="presParOf" srcId="{4D057860-FA02-42BD-90EC-5944340F3918}" destId="{139669CF-A991-4421-9C7C-3AB242BC6BC8}" srcOrd="1" destOrd="0" presId="urn:microsoft.com/office/officeart/2005/8/layout/chevron1"/>
    <dgm:cxn modelId="{63FD3129-3CCD-447A-AA9E-1DFF6AEA8B78}" type="presParOf" srcId="{4D057860-FA02-42BD-90EC-5944340F3918}" destId="{A9539FC0-EC9B-4CC7-AA89-1FBE1334C958}" srcOrd="2" destOrd="0" presId="urn:microsoft.com/office/officeart/2005/8/layout/chevron1"/>
    <dgm:cxn modelId="{24E5D352-D304-41F7-A4DE-EAF9404408B5}" type="presParOf" srcId="{4D057860-FA02-42BD-90EC-5944340F3918}" destId="{C8035ABA-CCB6-4174-89E8-8EB42E966B19}" srcOrd="3" destOrd="0" presId="urn:microsoft.com/office/officeart/2005/8/layout/chevron1"/>
    <dgm:cxn modelId="{E0657C70-AFE7-463E-B5BB-78FE0D52CF6E}" type="presParOf" srcId="{4D057860-FA02-42BD-90EC-5944340F3918}" destId="{1BF4A2C9-067A-4931-BD27-97D1312BDB17}" srcOrd="4"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D89A5-0EAA-4753-8FAC-2B89FA5FC179}"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FDE62D07-B9F6-41D6-B47E-F92F0A7C5540}">
      <dgm:prSet phldrT="[Text]" phldr="1"/>
      <dgm:spPr/>
      <dgm:t>
        <a:bodyPr/>
        <a:lstStyle/>
        <a:p>
          <a:endParaRPr lang="en-US" dirty="0"/>
        </a:p>
      </dgm:t>
    </dgm:pt>
    <dgm:pt modelId="{2606A1BB-2C48-4D4B-81CA-13511881C70C}" type="parTrans" cxnId="{1DB9EC5C-BD2E-43C3-9C20-BEA24A354A32}">
      <dgm:prSet/>
      <dgm:spPr/>
      <dgm:t>
        <a:bodyPr/>
        <a:lstStyle/>
        <a:p>
          <a:endParaRPr lang="en-US"/>
        </a:p>
      </dgm:t>
    </dgm:pt>
    <dgm:pt modelId="{2C9D785C-2F8F-4151-9960-66F783CB7862}" type="sibTrans" cxnId="{1DB9EC5C-BD2E-43C3-9C20-BEA24A354A32}">
      <dgm:prSet/>
      <dgm:spPr/>
      <dgm:t>
        <a:bodyPr/>
        <a:lstStyle/>
        <a:p>
          <a:endParaRPr lang="en-US"/>
        </a:p>
      </dgm:t>
    </dgm:pt>
    <dgm:pt modelId="{E0B9EBD0-3D3A-4911-AD02-6D31899A5643}">
      <dgm:prSet phldrT="[Text]" phldr="1"/>
      <dgm:spPr/>
      <dgm:t>
        <a:bodyPr/>
        <a:lstStyle/>
        <a:p>
          <a:endParaRPr lang="en-US"/>
        </a:p>
      </dgm:t>
    </dgm:pt>
    <dgm:pt modelId="{F9508B84-2807-464B-92C6-14D6C4742064}" type="parTrans" cxnId="{F985FDF2-A17F-4441-AFC0-839DE060E54A}">
      <dgm:prSet/>
      <dgm:spPr/>
      <dgm:t>
        <a:bodyPr/>
        <a:lstStyle/>
        <a:p>
          <a:endParaRPr lang="en-US"/>
        </a:p>
      </dgm:t>
    </dgm:pt>
    <dgm:pt modelId="{E51E5BF9-BBBD-46A6-A70A-8FB620A9672F}" type="sibTrans" cxnId="{F985FDF2-A17F-4441-AFC0-839DE060E54A}">
      <dgm:prSet/>
      <dgm:spPr/>
      <dgm:t>
        <a:bodyPr/>
        <a:lstStyle/>
        <a:p>
          <a:endParaRPr lang="en-US"/>
        </a:p>
      </dgm:t>
    </dgm:pt>
    <dgm:pt modelId="{D4E68540-2F64-4D0C-A5FF-FB7CC7323376}">
      <dgm:prSet phldrT="[Text]" custT="1"/>
      <dgm:spPr>
        <a:ln>
          <a:noFill/>
        </a:ln>
      </dgm:spPr>
      <dgm:t>
        <a:bodyPr/>
        <a:lstStyle/>
        <a:p>
          <a:r>
            <a:rPr lang="en-US" sz="1600" dirty="0" smtClean="0"/>
            <a:t>Flooded Villages Layer</a:t>
          </a:r>
          <a:endParaRPr lang="en-US" sz="1600" dirty="0"/>
        </a:p>
      </dgm:t>
    </dgm:pt>
    <dgm:pt modelId="{92ECDE10-97DD-4B9C-A026-032B78DC723D}" type="parTrans" cxnId="{CE59B7DF-F67A-433A-AA34-F09D9106E817}">
      <dgm:prSet/>
      <dgm:spPr/>
      <dgm:t>
        <a:bodyPr/>
        <a:lstStyle/>
        <a:p>
          <a:endParaRPr lang="en-US"/>
        </a:p>
      </dgm:t>
    </dgm:pt>
    <dgm:pt modelId="{F76255B2-EF1E-433E-896F-BD8CBD6445B3}" type="sibTrans" cxnId="{CE59B7DF-F67A-433A-AA34-F09D9106E817}">
      <dgm:prSet/>
      <dgm:spPr/>
      <dgm:t>
        <a:bodyPr/>
        <a:lstStyle/>
        <a:p>
          <a:endParaRPr lang="en-US"/>
        </a:p>
      </dgm:t>
    </dgm:pt>
    <dgm:pt modelId="{38A49761-88DF-4D60-B2D4-4759805079D6}">
      <dgm:prSet phldrT="[Text]" phldr="1"/>
      <dgm:spPr/>
      <dgm:t>
        <a:bodyPr/>
        <a:lstStyle/>
        <a:p>
          <a:endParaRPr lang="en-US" dirty="0"/>
        </a:p>
      </dgm:t>
    </dgm:pt>
    <dgm:pt modelId="{F47B9C2F-E90C-422B-983C-70F654E7F4C2}" type="parTrans" cxnId="{57BEB5E1-1211-4FAC-AE47-2E373639771F}">
      <dgm:prSet/>
      <dgm:spPr/>
      <dgm:t>
        <a:bodyPr/>
        <a:lstStyle/>
        <a:p>
          <a:endParaRPr lang="en-US"/>
        </a:p>
      </dgm:t>
    </dgm:pt>
    <dgm:pt modelId="{B6434146-3EAA-40A2-A8CB-7C5307267200}" type="sibTrans" cxnId="{57BEB5E1-1211-4FAC-AE47-2E373639771F}">
      <dgm:prSet/>
      <dgm:spPr/>
      <dgm:t>
        <a:bodyPr/>
        <a:lstStyle/>
        <a:p>
          <a:endParaRPr lang="en-US"/>
        </a:p>
      </dgm:t>
    </dgm:pt>
    <dgm:pt modelId="{422AEB4A-D7A8-4FBD-B610-F3B247D0CEE2}">
      <dgm:prSet phldrT="[Text]" custT="1"/>
      <dgm:spPr>
        <a:ln>
          <a:noFill/>
        </a:ln>
      </dgm:spPr>
      <dgm:t>
        <a:bodyPr/>
        <a:lstStyle/>
        <a:p>
          <a:r>
            <a:rPr lang="en-US" sz="1600" dirty="0" smtClean="0"/>
            <a:t>Flood Detection Products</a:t>
          </a:r>
          <a:endParaRPr lang="en-US" sz="1600" dirty="0"/>
        </a:p>
      </dgm:t>
    </dgm:pt>
    <dgm:pt modelId="{E7CED1F5-232F-463F-8145-98160FF48415}" type="parTrans" cxnId="{B1213C00-6008-4A9E-B287-7DB253A5BCE8}">
      <dgm:prSet/>
      <dgm:spPr/>
      <dgm:t>
        <a:bodyPr/>
        <a:lstStyle/>
        <a:p>
          <a:endParaRPr lang="en-US"/>
        </a:p>
      </dgm:t>
    </dgm:pt>
    <dgm:pt modelId="{C87C3384-39F8-43C7-9633-28DF6ED3955C}" type="sibTrans" cxnId="{B1213C00-6008-4A9E-B287-7DB253A5BCE8}">
      <dgm:prSet/>
      <dgm:spPr/>
      <dgm:t>
        <a:bodyPr/>
        <a:lstStyle/>
        <a:p>
          <a:endParaRPr lang="en-US"/>
        </a:p>
      </dgm:t>
    </dgm:pt>
    <dgm:pt modelId="{00904935-33CD-4F4D-A802-BF5D47878F38}">
      <dgm:prSet phldrT="[Text]" custT="1"/>
      <dgm:spPr>
        <a:ln>
          <a:noFill/>
        </a:ln>
      </dgm:spPr>
      <dgm:t>
        <a:bodyPr/>
        <a:lstStyle/>
        <a:p>
          <a:r>
            <a:rPr lang="en-US" sz="1600" dirty="0" smtClean="0"/>
            <a:t>Shelter Sites Layer</a:t>
          </a:r>
          <a:endParaRPr lang="en-US" sz="1600" dirty="0"/>
        </a:p>
      </dgm:t>
    </dgm:pt>
    <dgm:pt modelId="{DD5AFB63-8802-460B-A6CC-010FDEB511C2}" type="sibTrans" cxnId="{5CAED81E-B108-4F9E-81C7-66AE2E33F4A0}">
      <dgm:prSet/>
      <dgm:spPr/>
      <dgm:t>
        <a:bodyPr/>
        <a:lstStyle/>
        <a:p>
          <a:endParaRPr lang="en-US"/>
        </a:p>
      </dgm:t>
    </dgm:pt>
    <dgm:pt modelId="{3F87F3B5-7532-4D9F-BA74-A812902EFB29}" type="parTrans" cxnId="{5CAED81E-B108-4F9E-81C7-66AE2E33F4A0}">
      <dgm:prSet/>
      <dgm:spPr/>
      <dgm:t>
        <a:bodyPr/>
        <a:lstStyle/>
        <a:p>
          <a:endParaRPr lang="en-US"/>
        </a:p>
      </dgm:t>
    </dgm:pt>
    <dgm:pt modelId="{A5439FA8-7012-41DC-9475-80036213992B}">
      <dgm:prSet phldrT="[Text]" custT="1"/>
      <dgm:spPr>
        <a:ln>
          <a:noFill/>
        </a:ln>
      </dgm:spPr>
      <dgm:t>
        <a:bodyPr/>
        <a:lstStyle/>
        <a:p>
          <a:r>
            <a:rPr lang="en-US" sz="1600" dirty="0" smtClean="0"/>
            <a:t>Base Layer (Open Street Map)</a:t>
          </a:r>
          <a:endParaRPr lang="en-US" sz="1600" dirty="0"/>
        </a:p>
      </dgm:t>
    </dgm:pt>
    <dgm:pt modelId="{151723E4-E9E3-4558-869C-E9489BF363A1}" type="parTrans" cxnId="{753C11D3-5471-4C24-A30F-66DE090F31CE}">
      <dgm:prSet/>
      <dgm:spPr/>
      <dgm:t>
        <a:bodyPr/>
        <a:lstStyle/>
        <a:p>
          <a:endParaRPr lang="en-US"/>
        </a:p>
      </dgm:t>
    </dgm:pt>
    <dgm:pt modelId="{14FB4A00-C9EA-4525-80FC-B4E73F9236F4}" type="sibTrans" cxnId="{753C11D3-5471-4C24-A30F-66DE090F31CE}">
      <dgm:prSet/>
      <dgm:spPr/>
      <dgm:t>
        <a:bodyPr/>
        <a:lstStyle/>
        <a:p>
          <a:endParaRPr lang="en-US"/>
        </a:p>
      </dgm:t>
    </dgm:pt>
    <dgm:pt modelId="{9BC0730C-41B9-43C5-BFEA-B5C8D353F165}">
      <dgm:prSet phldrT="[Text]"/>
      <dgm:spPr/>
      <dgm:t>
        <a:bodyPr/>
        <a:lstStyle/>
        <a:p>
          <a:endParaRPr lang="en-US" dirty="0"/>
        </a:p>
      </dgm:t>
    </dgm:pt>
    <dgm:pt modelId="{FEC85D8D-0058-45B2-BCE3-5A1BBC347C09}" type="sibTrans" cxnId="{266DF9CC-E0B9-4C8F-A6D9-D26785E6433F}">
      <dgm:prSet/>
      <dgm:spPr/>
      <dgm:t>
        <a:bodyPr/>
        <a:lstStyle/>
        <a:p>
          <a:endParaRPr lang="en-US"/>
        </a:p>
      </dgm:t>
    </dgm:pt>
    <dgm:pt modelId="{EEF6D0E3-6288-4B69-924F-42DA3E39D65E}" type="parTrans" cxnId="{266DF9CC-E0B9-4C8F-A6D9-D26785E6433F}">
      <dgm:prSet/>
      <dgm:spPr/>
      <dgm:t>
        <a:bodyPr/>
        <a:lstStyle/>
        <a:p>
          <a:endParaRPr lang="en-US"/>
        </a:p>
      </dgm:t>
    </dgm:pt>
    <dgm:pt modelId="{F56EAC08-F270-442E-B710-15B25D6DB1D9}" type="pres">
      <dgm:prSet presAssocID="{866D89A5-0EAA-4753-8FAC-2B89FA5FC179}" presName="linearFlow" presStyleCnt="0">
        <dgm:presLayoutVars>
          <dgm:dir/>
          <dgm:animLvl val="lvl"/>
          <dgm:resizeHandles val="exact"/>
        </dgm:presLayoutVars>
      </dgm:prSet>
      <dgm:spPr/>
      <dgm:t>
        <a:bodyPr/>
        <a:lstStyle/>
        <a:p>
          <a:endParaRPr lang="en-US"/>
        </a:p>
      </dgm:t>
    </dgm:pt>
    <dgm:pt modelId="{2069CE00-1B50-4A1F-AE5E-EE6230B3857E}" type="pres">
      <dgm:prSet presAssocID="{FDE62D07-B9F6-41D6-B47E-F92F0A7C5540}" presName="composite" presStyleCnt="0"/>
      <dgm:spPr/>
      <dgm:t>
        <a:bodyPr/>
        <a:lstStyle/>
        <a:p>
          <a:endParaRPr lang="en-US"/>
        </a:p>
      </dgm:t>
    </dgm:pt>
    <dgm:pt modelId="{2C5DAE1E-573E-40B5-B813-A936A81A599D}" type="pres">
      <dgm:prSet presAssocID="{FDE62D07-B9F6-41D6-B47E-F92F0A7C5540}" presName="parentText" presStyleLbl="alignNode1" presStyleIdx="0" presStyleCnt="4">
        <dgm:presLayoutVars>
          <dgm:chMax val="1"/>
          <dgm:bulletEnabled val="1"/>
        </dgm:presLayoutVars>
      </dgm:prSet>
      <dgm:spPr/>
      <dgm:t>
        <a:bodyPr/>
        <a:lstStyle/>
        <a:p>
          <a:endParaRPr lang="en-US"/>
        </a:p>
      </dgm:t>
    </dgm:pt>
    <dgm:pt modelId="{9D2C8B93-B984-4D36-A458-44EB515206FD}" type="pres">
      <dgm:prSet presAssocID="{FDE62D07-B9F6-41D6-B47E-F92F0A7C5540}" presName="descendantText" presStyleLbl="alignAcc1" presStyleIdx="0" presStyleCnt="4">
        <dgm:presLayoutVars>
          <dgm:bulletEnabled val="1"/>
        </dgm:presLayoutVars>
      </dgm:prSet>
      <dgm:spPr/>
      <dgm:t>
        <a:bodyPr/>
        <a:lstStyle/>
        <a:p>
          <a:endParaRPr lang="en-US"/>
        </a:p>
      </dgm:t>
    </dgm:pt>
    <dgm:pt modelId="{FB5C7A73-A1AA-4BBA-B948-04B35335367B}" type="pres">
      <dgm:prSet presAssocID="{2C9D785C-2F8F-4151-9960-66F783CB7862}" presName="sp" presStyleCnt="0"/>
      <dgm:spPr/>
      <dgm:t>
        <a:bodyPr/>
        <a:lstStyle/>
        <a:p>
          <a:endParaRPr lang="en-US"/>
        </a:p>
      </dgm:t>
    </dgm:pt>
    <dgm:pt modelId="{0801C979-2596-40E6-971C-8C7E8F683C5F}" type="pres">
      <dgm:prSet presAssocID="{E0B9EBD0-3D3A-4911-AD02-6D31899A5643}" presName="composite" presStyleCnt="0"/>
      <dgm:spPr/>
      <dgm:t>
        <a:bodyPr/>
        <a:lstStyle/>
        <a:p>
          <a:endParaRPr lang="en-US"/>
        </a:p>
      </dgm:t>
    </dgm:pt>
    <dgm:pt modelId="{CC177D22-5551-4C41-8806-E7BB65560081}" type="pres">
      <dgm:prSet presAssocID="{E0B9EBD0-3D3A-4911-AD02-6D31899A5643}" presName="parentText" presStyleLbl="alignNode1" presStyleIdx="1" presStyleCnt="4">
        <dgm:presLayoutVars>
          <dgm:chMax val="1"/>
          <dgm:bulletEnabled val="1"/>
        </dgm:presLayoutVars>
      </dgm:prSet>
      <dgm:spPr/>
      <dgm:t>
        <a:bodyPr/>
        <a:lstStyle/>
        <a:p>
          <a:endParaRPr lang="en-US"/>
        </a:p>
      </dgm:t>
    </dgm:pt>
    <dgm:pt modelId="{12C908D5-56A0-436D-88ED-146C0CDEC4BA}" type="pres">
      <dgm:prSet presAssocID="{E0B9EBD0-3D3A-4911-AD02-6D31899A5643}" presName="descendantText" presStyleLbl="alignAcc1" presStyleIdx="1" presStyleCnt="4">
        <dgm:presLayoutVars>
          <dgm:bulletEnabled val="1"/>
        </dgm:presLayoutVars>
      </dgm:prSet>
      <dgm:spPr/>
      <dgm:t>
        <a:bodyPr/>
        <a:lstStyle/>
        <a:p>
          <a:endParaRPr lang="en-US"/>
        </a:p>
      </dgm:t>
    </dgm:pt>
    <dgm:pt modelId="{2C711E7F-0B03-4079-8693-881B425EC8D4}" type="pres">
      <dgm:prSet presAssocID="{E51E5BF9-BBBD-46A6-A70A-8FB620A9672F}" presName="sp" presStyleCnt="0"/>
      <dgm:spPr/>
      <dgm:t>
        <a:bodyPr/>
        <a:lstStyle/>
        <a:p>
          <a:endParaRPr lang="en-US"/>
        </a:p>
      </dgm:t>
    </dgm:pt>
    <dgm:pt modelId="{7D791DF0-34F2-45FF-B21C-B312EA5AEDFA}" type="pres">
      <dgm:prSet presAssocID="{38A49761-88DF-4D60-B2D4-4759805079D6}" presName="composite" presStyleCnt="0"/>
      <dgm:spPr/>
      <dgm:t>
        <a:bodyPr/>
        <a:lstStyle/>
        <a:p>
          <a:endParaRPr lang="en-US"/>
        </a:p>
      </dgm:t>
    </dgm:pt>
    <dgm:pt modelId="{6B26B7FA-553A-4724-91EE-E4EB4094FF18}" type="pres">
      <dgm:prSet presAssocID="{38A49761-88DF-4D60-B2D4-4759805079D6}" presName="parentText" presStyleLbl="alignNode1" presStyleIdx="2" presStyleCnt="4">
        <dgm:presLayoutVars>
          <dgm:chMax val="1"/>
          <dgm:bulletEnabled val="1"/>
        </dgm:presLayoutVars>
      </dgm:prSet>
      <dgm:spPr/>
      <dgm:t>
        <a:bodyPr/>
        <a:lstStyle/>
        <a:p>
          <a:endParaRPr lang="en-US"/>
        </a:p>
      </dgm:t>
    </dgm:pt>
    <dgm:pt modelId="{97CA31D8-D13B-4A55-8C5C-8BFD13100C3A}" type="pres">
      <dgm:prSet presAssocID="{38A49761-88DF-4D60-B2D4-4759805079D6}" presName="descendantText" presStyleLbl="alignAcc1" presStyleIdx="2" presStyleCnt="4">
        <dgm:presLayoutVars>
          <dgm:bulletEnabled val="1"/>
        </dgm:presLayoutVars>
      </dgm:prSet>
      <dgm:spPr/>
      <dgm:t>
        <a:bodyPr/>
        <a:lstStyle/>
        <a:p>
          <a:endParaRPr lang="en-US"/>
        </a:p>
      </dgm:t>
    </dgm:pt>
    <dgm:pt modelId="{37E0E048-E2B7-479D-AF65-D8DA96AF3A9B}" type="pres">
      <dgm:prSet presAssocID="{B6434146-3EAA-40A2-A8CB-7C5307267200}" presName="sp" presStyleCnt="0"/>
      <dgm:spPr/>
      <dgm:t>
        <a:bodyPr/>
        <a:lstStyle/>
        <a:p>
          <a:endParaRPr lang="en-US"/>
        </a:p>
      </dgm:t>
    </dgm:pt>
    <dgm:pt modelId="{4EA783CF-62D8-44D9-B294-5825608E3472}" type="pres">
      <dgm:prSet presAssocID="{9BC0730C-41B9-43C5-BFEA-B5C8D353F165}" presName="composite" presStyleCnt="0"/>
      <dgm:spPr/>
      <dgm:t>
        <a:bodyPr/>
        <a:lstStyle/>
        <a:p>
          <a:endParaRPr lang="en-US"/>
        </a:p>
      </dgm:t>
    </dgm:pt>
    <dgm:pt modelId="{4E809204-0F95-46CF-96B6-37525F4CC144}" type="pres">
      <dgm:prSet presAssocID="{9BC0730C-41B9-43C5-BFEA-B5C8D353F165}" presName="parentText" presStyleLbl="alignNode1" presStyleIdx="3" presStyleCnt="4">
        <dgm:presLayoutVars>
          <dgm:chMax val="1"/>
          <dgm:bulletEnabled val="1"/>
        </dgm:presLayoutVars>
      </dgm:prSet>
      <dgm:spPr/>
      <dgm:t>
        <a:bodyPr/>
        <a:lstStyle/>
        <a:p>
          <a:endParaRPr lang="en-US"/>
        </a:p>
      </dgm:t>
    </dgm:pt>
    <dgm:pt modelId="{4C4FC21C-3DCA-4BF8-B246-2A6F823F0099}" type="pres">
      <dgm:prSet presAssocID="{9BC0730C-41B9-43C5-BFEA-B5C8D353F165}" presName="descendantText" presStyleLbl="alignAcc1" presStyleIdx="3" presStyleCnt="4">
        <dgm:presLayoutVars>
          <dgm:bulletEnabled val="1"/>
        </dgm:presLayoutVars>
      </dgm:prSet>
      <dgm:spPr/>
      <dgm:t>
        <a:bodyPr/>
        <a:lstStyle/>
        <a:p>
          <a:endParaRPr lang="en-US"/>
        </a:p>
      </dgm:t>
    </dgm:pt>
  </dgm:ptLst>
  <dgm:cxnLst>
    <dgm:cxn modelId="{4767D165-D62C-4701-9011-41A2208D9FCB}" type="presOf" srcId="{422AEB4A-D7A8-4FBD-B610-F3B247D0CEE2}" destId="{97CA31D8-D13B-4A55-8C5C-8BFD13100C3A}" srcOrd="0" destOrd="0" presId="urn:microsoft.com/office/officeart/2005/8/layout/chevron2"/>
    <dgm:cxn modelId="{95708269-EC4E-4DEA-90FC-70ADFAC6A79C}" type="presOf" srcId="{E0B9EBD0-3D3A-4911-AD02-6D31899A5643}" destId="{CC177D22-5551-4C41-8806-E7BB65560081}" srcOrd="0" destOrd="0" presId="urn:microsoft.com/office/officeart/2005/8/layout/chevron2"/>
    <dgm:cxn modelId="{CB94C4E3-1F2D-44EC-BF9B-7FE0878BE7A0}" type="presOf" srcId="{9BC0730C-41B9-43C5-BFEA-B5C8D353F165}" destId="{4E809204-0F95-46CF-96B6-37525F4CC144}" srcOrd="0" destOrd="0" presId="urn:microsoft.com/office/officeart/2005/8/layout/chevron2"/>
    <dgm:cxn modelId="{266DF9CC-E0B9-4C8F-A6D9-D26785E6433F}" srcId="{866D89A5-0EAA-4753-8FAC-2B89FA5FC179}" destId="{9BC0730C-41B9-43C5-BFEA-B5C8D353F165}" srcOrd="3" destOrd="0" parTransId="{EEF6D0E3-6288-4B69-924F-42DA3E39D65E}" sibTransId="{FEC85D8D-0058-45B2-BCE3-5A1BBC347C09}"/>
    <dgm:cxn modelId="{57BEB5E1-1211-4FAC-AE47-2E373639771F}" srcId="{866D89A5-0EAA-4753-8FAC-2B89FA5FC179}" destId="{38A49761-88DF-4D60-B2D4-4759805079D6}" srcOrd="2" destOrd="0" parTransId="{F47B9C2F-E90C-422B-983C-70F654E7F4C2}" sibTransId="{B6434146-3EAA-40A2-A8CB-7C5307267200}"/>
    <dgm:cxn modelId="{B1213C00-6008-4A9E-B287-7DB253A5BCE8}" srcId="{38A49761-88DF-4D60-B2D4-4759805079D6}" destId="{422AEB4A-D7A8-4FBD-B610-F3B247D0CEE2}" srcOrd="0" destOrd="0" parTransId="{E7CED1F5-232F-463F-8145-98160FF48415}" sibTransId="{C87C3384-39F8-43C7-9633-28DF6ED3955C}"/>
    <dgm:cxn modelId="{2988B577-5D3B-4B38-8FD3-46E164D423D9}" type="presOf" srcId="{FDE62D07-B9F6-41D6-B47E-F92F0A7C5540}" destId="{2C5DAE1E-573E-40B5-B813-A936A81A599D}" srcOrd="0" destOrd="0" presId="urn:microsoft.com/office/officeart/2005/8/layout/chevron2"/>
    <dgm:cxn modelId="{481D9838-0353-4D87-9237-FCBA97938BF0}" type="presOf" srcId="{866D89A5-0EAA-4753-8FAC-2B89FA5FC179}" destId="{F56EAC08-F270-442E-B710-15B25D6DB1D9}" srcOrd="0" destOrd="0" presId="urn:microsoft.com/office/officeart/2005/8/layout/chevron2"/>
    <dgm:cxn modelId="{15D63F15-5CC7-4387-9A2C-97A8CA808F37}" type="presOf" srcId="{A5439FA8-7012-41DC-9475-80036213992B}" destId="{4C4FC21C-3DCA-4BF8-B246-2A6F823F0099}" srcOrd="0" destOrd="0" presId="urn:microsoft.com/office/officeart/2005/8/layout/chevron2"/>
    <dgm:cxn modelId="{4115149C-9A17-4CC0-A257-627E08C18D7A}" type="presOf" srcId="{38A49761-88DF-4D60-B2D4-4759805079D6}" destId="{6B26B7FA-553A-4724-91EE-E4EB4094FF18}" srcOrd="0" destOrd="0" presId="urn:microsoft.com/office/officeart/2005/8/layout/chevron2"/>
    <dgm:cxn modelId="{CE59B7DF-F67A-433A-AA34-F09D9106E817}" srcId="{E0B9EBD0-3D3A-4911-AD02-6D31899A5643}" destId="{D4E68540-2F64-4D0C-A5FF-FB7CC7323376}" srcOrd="0" destOrd="0" parTransId="{92ECDE10-97DD-4B9C-A026-032B78DC723D}" sibTransId="{F76255B2-EF1E-433E-896F-BD8CBD6445B3}"/>
    <dgm:cxn modelId="{5CAED81E-B108-4F9E-81C7-66AE2E33F4A0}" srcId="{FDE62D07-B9F6-41D6-B47E-F92F0A7C5540}" destId="{00904935-33CD-4F4D-A802-BF5D47878F38}" srcOrd="0" destOrd="0" parTransId="{3F87F3B5-7532-4D9F-BA74-A812902EFB29}" sibTransId="{DD5AFB63-8802-460B-A6CC-010FDEB511C2}"/>
    <dgm:cxn modelId="{FF1544BF-2A1D-4332-A94B-E3D4F23C2DFE}" type="presOf" srcId="{00904935-33CD-4F4D-A802-BF5D47878F38}" destId="{9D2C8B93-B984-4D36-A458-44EB515206FD}" srcOrd="0" destOrd="0" presId="urn:microsoft.com/office/officeart/2005/8/layout/chevron2"/>
    <dgm:cxn modelId="{F985FDF2-A17F-4441-AFC0-839DE060E54A}" srcId="{866D89A5-0EAA-4753-8FAC-2B89FA5FC179}" destId="{E0B9EBD0-3D3A-4911-AD02-6D31899A5643}" srcOrd="1" destOrd="0" parTransId="{F9508B84-2807-464B-92C6-14D6C4742064}" sibTransId="{E51E5BF9-BBBD-46A6-A70A-8FB620A9672F}"/>
    <dgm:cxn modelId="{41FB6B9D-3CE1-46DC-A674-601121CF57E7}" type="presOf" srcId="{D4E68540-2F64-4D0C-A5FF-FB7CC7323376}" destId="{12C908D5-56A0-436D-88ED-146C0CDEC4BA}" srcOrd="0" destOrd="0" presId="urn:microsoft.com/office/officeart/2005/8/layout/chevron2"/>
    <dgm:cxn modelId="{753C11D3-5471-4C24-A30F-66DE090F31CE}" srcId="{9BC0730C-41B9-43C5-BFEA-B5C8D353F165}" destId="{A5439FA8-7012-41DC-9475-80036213992B}" srcOrd="0" destOrd="0" parTransId="{151723E4-E9E3-4558-869C-E9489BF363A1}" sibTransId="{14FB4A00-C9EA-4525-80FC-B4E73F9236F4}"/>
    <dgm:cxn modelId="{1DB9EC5C-BD2E-43C3-9C20-BEA24A354A32}" srcId="{866D89A5-0EAA-4753-8FAC-2B89FA5FC179}" destId="{FDE62D07-B9F6-41D6-B47E-F92F0A7C5540}" srcOrd="0" destOrd="0" parTransId="{2606A1BB-2C48-4D4B-81CA-13511881C70C}" sibTransId="{2C9D785C-2F8F-4151-9960-66F783CB7862}"/>
    <dgm:cxn modelId="{7996D28F-8E28-4F6A-B320-8FE464C7FA19}" type="presParOf" srcId="{F56EAC08-F270-442E-B710-15B25D6DB1D9}" destId="{2069CE00-1B50-4A1F-AE5E-EE6230B3857E}" srcOrd="0" destOrd="0" presId="urn:microsoft.com/office/officeart/2005/8/layout/chevron2"/>
    <dgm:cxn modelId="{8C2AAAE3-6334-4B95-9C49-88F44895969B}" type="presParOf" srcId="{2069CE00-1B50-4A1F-AE5E-EE6230B3857E}" destId="{2C5DAE1E-573E-40B5-B813-A936A81A599D}" srcOrd="0" destOrd="0" presId="urn:microsoft.com/office/officeart/2005/8/layout/chevron2"/>
    <dgm:cxn modelId="{C418F90D-4AB6-4FE0-B00D-7DBF2052F618}" type="presParOf" srcId="{2069CE00-1B50-4A1F-AE5E-EE6230B3857E}" destId="{9D2C8B93-B984-4D36-A458-44EB515206FD}" srcOrd="1" destOrd="0" presId="urn:microsoft.com/office/officeart/2005/8/layout/chevron2"/>
    <dgm:cxn modelId="{6AC698C6-5F94-43B4-9678-5AAC0F618EFC}" type="presParOf" srcId="{F56EAC08-F270-442E-B710-15B25D6DB1D9}" destId="{FB5C7A73-A1AA-4BBA-B948-04B35335367B}" srcOrd="1" destOrd="0" presId="urn:microsoft.com/office/officeart/2005/8/layout/chevron2"/>
    <dgm:cxn modelId="{E2BD7DE7-049E-4FE5-BC26-8D9739631161}" type="presParOf" srcId="{F56EAC08-F270-442E-B710-15B25D6DB1D9}" destId="{0801C979-2596-40E6-971C-8C7E8F683C5F}" srcOrd="2" destOrd="0" presId="urn:microsoft.com/office/officeart/2005/8/layout/chevron2"/>
    <dgm:cxn modelId="{BB31DD5B-6EC3-4C80-ABC0-01584C34F161}" type="presParOf" srcId="{0801C979-2596-40E6-971C-8C7E8F683C5F}" destId="{CC177D22-5551-4C41-8806-E7BB65560081}" srcOrd="0" destOrd="0" presId="urn:microsoft.com/office/officeart/2005/8/layout/chevron2"/>
    <dgm:cxn modelId="{F8B09776-4694-4CB2-9595-99D54BC4F23A}" type="presParOf" srcId="{0801C979-2596-40E6-971C-8C7E8F683C5F}" destId="{12C908D5-56A0-436D-88ED-146C0CDEC4BA}" srcOrd="1" destOrd="0" presId="urn:microsoft.com/office/officeart/2005/8/layout/chevron2"/>
    <dgm:cxn modelId="{2AD0A317-D445-4C60-B4EE-43994A29165E}" type="presParOf" srcId="{F56EAC08-F270-442E-B710-15B25D6DB1D9}" destId="{2C711E7F-0B03-4079-8693-881B425EC8D4}" srcOrd="3" destOrd="0" presId="urn:microsoft.com/office/officeart/2005/8/layout/chevron2"/>
    <dgm:cxn modelId="{FB023250-F6F9-4720-86E4-9A85F17F1411}" type="presParOf" srcId="{F56EAC08-F270-442E-B710-15B25D6DB1D9}" destId="{7D791DF0-34F2-45FF-B21C-B312EA5AEDFA}" srcOrd="4" destOrd="0" presId="urn:microsoft.com/office/officeart/2005/8/layout/chevron2"/>
    <dgm:cxn modelId="{A8C1999E-205C-4C59-BF03-1EB821DCE40D}" type="presParOf" srcId="{7D791DF0-34F2-45FF-B21C-B312EA5AEDFA}" destId="{6B26B7FA-553A-4724-91EE-E4EB4094FF18}" srcOrd="0" destOrd="0" presId="urn:microsoft.com/office/officeart/2005/8/layout/chevron2"/>
    <dgm:cxn modelId="{8B16FE80-478C-4960-A49A-33FC3A4B831B}" type="presParOf" srcId="{7D791DF0-34F2-45FF-B21C-B312EA5AEDFA}" destId="{97CA31D8-D13B-4A55-8C5C-8BFD13100C3A}" srcOrd="1" destOrd="0" presId="urn:microsoft.com/office/officeart/2005/8/layout/chevron2"/>
    <dgm:cxn modelId="{C94E123E-9F51-40DA-A288-840549B91240}" type="presParOf" srcId="{F56EAC08-F270-442E-B710-15B25D6DB1D9}" destId="{37E0E048-E2B7-479D-AF65-D8DA96AF3A9B}" srcOrd="5" destOrd="0" presId="urn:microsoft.com/office/officeart/2005/8/layout/chevron2"/>
    <dgm:cxn modelId="{ED446D7F-F217-4F25-A8C7-67A1BBDED33B}" type="presParOf" srcId="{F56EAC08-F270-442E-B710-15B25D6DB1D9}" destId="{4EA783CF-62D8-44D9-B294-5825608E3472}" srcOrd="6" destOrd="0" presId="urn:microsoft.com/office/officeart/2005/8/layout/chevron2"/>
    <dgm:cxn modelId="{E13EA257-1D2A-4C44-9EF8-AB86CB269F05}" type="presParOf" srcId="{4EA783CF-62D8-44D9-B294-5825608E3472}" destId="{4E809204-0F95-46CF-96B6-37525F4CC144}" srcOrd="0" destOrd="0" presId="urn:microsoft.com/office/officeart/2005/8/layout/chevron2"/>
    <dgm:cxn modelId="{640F2012-61D5-4B9C-A6FC-4A534DDB71D5}" type="presParOf" srcId="{4EA783CF-62D8-44D9-B294-5825608E3472}" destId="{4C4FC21C-3DCA-4BF8-B246-2A6F823F0099}" srcOrd="1" destOrd="0" presId="urn:microsoft.com/office/officeart/2005/8/layout/chevron2"/>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D40642-E83D-42C9-8677-06D4B5926C47}" type="doc">
      <dgm:prSet loTypeId="urn:microsoft.com/office/officeart/2005/8/layout/chevron1" loCatId="process" qsTypeId="urn:microsoft.com/office/officeart/2005/8/quickstyle/3d2" qsCatId="3D" csTypeId="urn:microsoft.com/office/officeart/2005/8/colors/accent3_3" csCatId="accent3" phldr="1"/>
      <dgm:spPr/>
      <dgm:t>
        <a:bodyPr/>
        <a:lstStyle/>
        <a:p>
          <a:endParaRPr lang="en-US"/>
        </a:p>
      </dgm:t>
    </dgm:pt>
    <dgm:pt modelId="{7E0B936F-4C4F-4B33-8F91-D52AB452A2FE}">
      <dgm:prSet phldrT="[Text]"/>
      <dgm:spPr/>
      <dgm:t>
        <a:bodyPr/>
        <a:lstStyle/>
        <a:p>
          <a:r>
            <a:rPr lang="en-US" dirty="0" smtClean="0">
              <a:latin typeface="+mj-lt"/>
            </a:rPr>
            <a:t>Acquire Data</a:t>
          </a:r>
          <a:endParaRPr lang="en-US" dirty="0">
            <a:latin typeface="+mj-lt"/>
          </a:endParaRPr>
        </a:p>
      </dgm:t>
    </dgm:pt>
    <dgm:pt modelId="{50466DAC-3C3F-44CE-9726-2F9E78538C12}" type="parTrans" cxnId="{ED0B9686-A5D0-499F-824B-CA60BBAA7B30}">
      <dgm:prSet/>
      <dgm:spPr/>
      <dgm:t>
        <a:bodyPr/>
        <a:lstStyle/>
        <a:p>
          <a:endParaRPr lang="en-US"/>
        </a:p>
      </dgm:t>
    </dgm:pt>
    <dgm:pt modelId="{E836FAC0-18D6-4A2B-A072-9085BB0F2CC1}" type="sibTrans" cxnId="{ED0B9686-A5D0-499F-824B-CA60BBAA7B30}">
      <dgm:prSet/>
      <dgm:spPr/>
      <dgm:t>
        <a:bodyPr/>
        <a:lstStyle/>
        <a:p>
          <a:endParaRPr lang="en-US"/>
        </a:p>
      </dgm:t>
    </dgm:pt>
    <dgm:pt modelId="{5193FF42-1E8B-4768-8C89-346EBBF61010}">
      <dgm:prSet phldrT="[Text]"/>
      <dgm:spPr/>
      <dgm:t>
        <a:bodyPr/>
        <a:lstStyle/>
        <a:p>
          <a:r>
            <a:rPr lang="en-US" dirty="0" smtClean="0">
              <a:latin typeface="+mj-lt"/>
            </a:rPr>
            <a:t>Clustering</a:t>
          </a:r>
          <a:endParaRPr lang="en-US" dirty="0">
            <a:latin typeface="+mj-lt"/>
          </a:endParaRPr>
        </a:p>
      </dgm:t>
    </dgm:pt>
    <dgm:pt modelId="{9A9D58C9-A5C0-4D04-80E3-BD83CA365AA6}" type="parTrans" cxnId="{F52C5DAA-B235-4731-9D6A-994A2B9F1295}">
      <dgm:prSet/>
      <dgm:spPr/>
      <dgm:t>
        <a:bodyPr/>
        <a:lstStyle/>
        <a:p>
          <a:endParaRPr lang="en-US"/>
        </a:p>
      </dgm:t>
    </dgm:pt>
    <dgm:pt modelId="{19E12403-AECE-4A3D-9534-679A903554CA}" type="sibTrans" cxnId="{F52C5DAA-B235-4731-9D6A-994A2B9F1295}">
      <dgm:prSet/>
      <dgm:spPr/>
      <dgm:t>
        <a:bodyPr/>
        <a:lstStyle/>
        <a:p>
          <a:endParaRPr lang="en-US"/>
        </a:p>
      </dgm:t>
    </dgm:pt>
    <dgm:pt modelId="{090D935E-643E-44F8-8BA9-3A4DDB4BAA4C}">
      <dgm:prSet phldrT="[Text]"/>
      <dgm:spPr/>
      <dgm:t>
        <a:bodyPr/>
        <a:lstStyle/>
        <a:p>
          <a:r>
            <a:rPr lang="en-US" dirty="0" smtClean="0">
              <a:latin typeface="+mj-lt"/>
            </a:rPr>
            <a:t>Zonal Statistical Analysis</a:t>
          </a:r>
          <a:endParaRPr lang="en-US" dirty="0">
            <a:latin typeface="+mj-lt"/>
          </a:endParaRPr>
        </a:p>
      </dgm:t>
    </dgm:pt>
    <dgm:pt modelId="{170AF6D7-7DDA-4AF1-BBD7-727902F26AD6}" type="parTrans" cxnId="{094B9DAA-0BAF-4EE8-A5F8-E00E544A7B24}">
      <dgm:prSet/>
      <dgm:spPr/>
      <dgm:t>
        <a:bodyPr/>
        <a:lstStyle/>
        <a:p>
          <a:endParaRPr lang="en-US"/>
        </a:p>
      </dgm:t>
    </dgm:pt>
    <dgm:pt modelId="{CF3DBDF9-2B40-412F-9735-22666463DFBA}" type="sibTrans" cxnId="{094B9DAA-0BAF-4EE8-A5F8-E00E544A7B24}">
      <dgm:prSet/>
      <dgm:spPr/>
      <dgm:t>
        <a:bodyPr/>
        <a:lstStyle/>
        <a:p>
          <a:endParaRPr lang="en-US"/>
        </a:p>
      </dgm:t>
    </dgm:pt>
    <dgm:pt modelId="{4D057860-FA02-42BD-90EC-5944340F3918}" type="pres">
      <dgm:prSet presAssocID="{FAD40642-E83D-42C9-8677-06D4B5926C47}" presName="Name0" presStyleCnt="0">
        <dgm:presLayoutVars>
          <dgm:dir/>
          <dgm:animLvl val="lvl"/>
          <dgm:resizeHandles val="exact"/>
        </dgm:presLayoutVars>
      </dgm:prSet>
      <dgm:spPr/>
      <dgm:t>
        <a:bodyPr/>
        <a:lstStyle/>
        <a:p>
          <a:endParaRPr lang="en-US"/>
        </a:p>
      </dgm:t>
    </dgm:pt>
    <dgm:pt modelId="{C3E5FCE1-CA24-4F75-AC5B-48B3765B2081}" type="pres">
      <dgm:prSet presAssocID="{7E0B936F-4C4F-4B33-8F91-D52AB452A2FE}" presName="parTxOnly" presStyleLbl="node1" presStyleIdx="0" presStyleCnt="3">
        <dgm:presLayoutVars>
          <dgm:chMax val="0"/>
          <dgm:chPref val="0"/>
          <dgm:bulletEnabled val="1"/>
        </dgm:presLayoutVars>
      </dgm:prSet>
      <dgm:spPr/>
      <dgm:t>
        <a:bodyPr/>
        <a:lstStyle/>
        <a:p>
          <a:endParaRPr lang="en-US"/>
        </a:p>
      </dgm:t>
    </dgm:pt>
    <dgm:pt modelId="{139669CF-A991-4421-9C7C-3AB242BC6BC8}" type="pres">
      <dgm:prSet presAssocID="{E836FAC0-18D6-4A2B-A072-9085BB0F2CC1}" presName="parTxOnlySpace" presStyleCnt="0"/>
      <dgm:spPr/>
      <dgm:t>
        <a:bodyPr/>
        <a:lstStyle/>
        <a:p>
          <a:endParaRPr lang="en-US"/>
        </a:p>
      </dgm:t>
    </dgm:pt>
    <dgm:pt modelId="{A9539FC0-EC9B-4CC7-AA89-1FBE1334C958}" type="pres">
      <dgm:prSet presAssocID="{5193FF42-1E8B-4768-8C89-346EBBF61010}" presName="parTxOnly" presStyleLbl="node1" presStyleIdx="1" presStyleCnt="3" custLinFactNeighborY="2403">
        <dgm:presLayoutVars>
          <dgm:chMax val="0"/>
          <dgm:chPref val="0"/>
          <dgm:bulletEnabled val="1"/>
        </dgm:presLayoutVars>
      </dgm:prSet>
      <dgm:spPr/>
      <dgm:t>
        <a:bodyPr/>
        <a:lstStyle/>
        <a:p>
          <a:endParaRPr lang="en-US"/>
        </a:p>
      </dgm:t>
    </dgm:pt>
    <dgm:pt modelId="{C8035ABA-CCB6-4174-89E8-8EB42E966B19}" type="pres">
      <dgm:prSet presAssocID="{19E12403-AECE-4A3D-9534-679A903554CA}" presName="parTxOnlySpace" presStyleCnt="0"/>
      <dgm:spPr/>
      <dgm:t>
        <a:bodyPr/>
        <a:lstStyle/>
        <a:p>
          <a:endParaRPr lang="en-US"/>
        </a:p>
      </dgm:t>
    </dgm:pt>
    <dgm:pt modelId="{1BF4A2C9-067A-4931-BD27-97D1312BDB17}" type="pres">
      <dgm:prSet presAssocID="{090D935E-643E-44F8-8BA9-3A4DDB4BAA4C}" presName="parTxOnly" presStyleLbl="node1" presStyleIdx="2" presStyleCnt="3" custLinFactY="6119" custLinFactNeighborX="6655" custLinFactNeighborY="100000">
        <dgm:presLayoutVars>
          <dgm:chMax val="0"/>
          <dgm:chPref val="0"/>
          <dgm:bulletEnabled val="1"/>
        </dgm:presLayoutVars>
      </dgm:prSet>
      <dgm:spPr/>
      <dgm:t>
        <a:bodyPr/>
        <a:lstStyle/>
        <a:p>
          <a:endParaRPr lang="en-US"/>
        </a:p>
      </dgm:t>
    </dgm:pt>
  </dgm:ptLst>
  <dgm:cxnLst>
    <dgm:cxn modelId="{A7571FBD-0519-4FBB-87E6-2DB27CEE763C}" type="presOf" srcId="{FAD40642-E83D-42C9-8677-06D4B5926C47}" destId="{4D057860-FA02-42BD-90EC-5944340F3918}" srcOrd="0" destOrd="0" presId="urn:microsoft.com/office/officeart/2005/8/layout/chevron1"/>
    <dgm:cxn modelId="{C9229008-1977-4D63-B12A-C09F5DA1924D}" type="presOf" srcId="{5193FF42-1E8B-4768-8C89-346EBBF61010}" destId="{A9539FC0-EC9B-4CC7-AA89-1FBE1334C958}" srcOrd="0" destOrd="0" presId="urn:microsoft.com/office/officeart/2005/8/layout/chevron1"/>
    <dgm:cxn modelId="{094B9DAA-0BAF-4EE8-A5F8-E00E544A7B24}" srcId="{FAD40642-E83D-42C9-8677-06D4B5926C47}" destId="{090D935E-643E-44F8-8BA9-3A4DDB4BAA4C}" srcOrd="2" destOrd="0" parTransId="{170AF6D7-7DDA-4AF1-BBD7-727902F26AD6}" sibTransId="{CF3DBDF9-2B40-412F-9735-22666463DFBA}"/>
    <dgm:cxn modelId="{ED0B9686-A5D0-499F-824B-CA60BBAA7B30}" srcId="{FAD40642-E83D-42C9-8677-06D4B5926C47}" destId="{7E0B936F-4C4F-4B33-8F91-D52AB452A2FE}" srcOrd="0" destOrd="0" parTransId="{50466DAC-3C3F-44CE-9726-2F9E78538C12}" sibTransId="{E836FAC0-18D6-4A2B-A072-9085BB0F2CC1}"/>
    <dgm:cxn modelId="{F52C5DAA-B235-4731-9D6A-994A2B9F1295}" srcId="{FAD40642-E83D-42C9-8677-06D4B5926C47}" destId="{5193FF42-1E8B-4768-8C89-346EBBF61010}" srcOrd="1" destOrd="0" parTransId="{9A9D58C9-A5C0-4D04-80E3-BD83CA365AA6}" sibTransId="{19E12403-AECE-4A3D-9534-679A903554CA}"/>
    <dgm:cxn modelId="{8E8DFFB4-9CB2-4EB5-A3E8-C5A50F78A5FE}" type="presOf" srcId="{090D935E-643E-44F8-8BA9-3A4DDB4BAA4C}" destId="{1BF4A2C9-067A-4931-BD27-97D1312BDB17}" srcOrd="0" destOrd="0" presId="urn:microsoft.com/office/officeart/2005/8/layout/chevron1"/>
    <dgm:cxn modelId="{E305765E-409D-4EEC-950E-1AF4AD12B7B0}" type="presOf" srcId="{7E0B936F-4C4F-4B33-8F91-D52AB452A2FE}" destId="{C3E5FCE1-CA24-4F75-AC5B-48B3765B2081}" srcOrd="0" destOrd="0" presId="urn:microsoft.com/office/officeart/2005/8/layout/chevron1"/>
    <dgm:cxn modelId="{E5E89EA6-38ED-4F49-946E-60C32A1004DE}" type="presParOf" srcId="{4D057860-FA02-42BD-90EC-5944340F3918}" destId="{C3E5FCE1-CA24-4F75-AC5B-48B3765B2081}" srcOrd="0" destOrd="0" presId="urn:microsoft.com/office/officeart/2005/8/layout/chevron1"/>
    <dgm:cxn modelId="{803CECAB-EF24-4175-94F2-A111E95982E5}" type="presParOf" srcId="{4D057860-FA02-42BD-90EC-5944340F3918}" destId="{139669CF-A991-4421-9C7C-3AB242BC6BC8}" srcOrd="1" destOrd="0" presId="urn:microsoft.com/office/officeart/2005/8/layout/chevron1"/>
    <dgm:cxn modelId="{40E7D3B8-02A5-4E49-A3B0-BBBE7B63109D}" type="presParOf" srcId="{4D057860-FA02-42BD-90EC-5944340F3918}" destId="{A9539FC0-EC9B-4CC7-AA89-1FBE1334C958}" srcOrd="2" destOrd="0" presId="urn:microsoft.com/office/officeart/2005/8/layout/chevron1"/>
    <dgm:cxn modelId="{E502C13A-57EC-4749-A687-5D996E00300F}" type="presParOf" srcId="{4D057860-FA02-42BD-90EC-5944340F3918}" destId="{C8035ABA-CCB6-4174-89E8-8EB42E966B19}" srcOrd="3" destOrd="0" presId="urn:microsoft.com/office/officeart/2005/8/layout/chevron1"/>
    <dgm:cxn modelId="{A5270996-819E-40C9-83D4-9F5A33765E28}" type="presParOf" srcId="{4D057860-FA02-42BD-90EC-5944340F3918}" destId="{1BF4A2C9-067A-4931-BD27-97D1312BDB17}" srcOrd="4" destOrd="0" presId="urn:microsoft.com/office/officeart/2005/8/layout/chevron1"/>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5FCE1-CA24-4F75-AC5B-48B3765B2081}">
      <dsp:nvSpPr>
        <dsp:cNvPr id="0" name=""/>
        <dsp:cNvSpPr/>
      </dsp:nvSpPr>
      <dsp:spPr>
        <a:xfrm>
          <a:off x="3706" y="0"/>
          <a:ext cx="4516345" cy="656801"/>
        </a:xfrm>
        <a:prstGeom prst="chevron">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Acquire &amp; Process Ground Truth Data</a:t>
          </a:r>
          <a:endParaRPr lang="en-US" sz="2100" kern="1200" dirty="0">
            <a:latin typeface="+mj-lt"/>
          </a:endParaRPr>
        </a:p>
      </dsp:txBody>
      <dsp:txXfrm>
        <a:off x="332107" y="0"/>
        <a:ext cx="3859544" cy="656801"/>
      </dsp:txXfrm>
    </dsp:sp>
    <dsp:sp modelId="{A9539FC0-EC9B-4CC7-AA89-1FBE1334C958}">
      <dsp:nvSpPr>
        <dsp:cNvPr id="0" name=""/>
        <dsp:cNvSpPr/>
      </dsp:nvSpPr>
      <dsp:spPr>
        <a:xfrm>
          <a:off x="4068417" y="0"/>
          <a:ext cx="4516345" cy="656801"/>
        </a:xfrm>
        <a:prstGeom prst="chevron">
          <a:avLst/>
        </a:prstGeom>
        <a:gradFill rotWithShape="0">
          <a:gsLst>
            <a:gs pos="0">
              <a:schemeClr val="accent1">
                <a:shade val="80000"/>
                <a:hueOff val="84329"/>
                <a:satOff val="-5126"/>
                <a:lumOff val="13943"/>
                <a:alphaOff val="0"/>
                <a:satMod val="103000"/>
                <a:lumMod val="102000"/>
                <a:tint val="94000"/>
              </a:schemeClr>
            </a:gs>
            <a:gs pos="50000">
              <a:schemeClr val="accent1">
                <a:shade val="80000"/>
                <a:hueOff val="84329"/>
                <a:satOff val="-5126"/>
                <a:lumOff val="13943"/>
                <a:alphaOff val="0"/>
                <a:satMod val="110000"/>
                <a:lumMod val="100000"/>
                <a:shade val="100000"/>
              </a:schemeClr>
            </a:gs>
            <a:gs pos="100000">
              <a:schemeClr val="accent1">
                <a:shade val="80000"/>
                <a:hueOff val="84329"/>
                <a:satOff val="-5126"/>
                <a:lumOff val="139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Group Flood Products</a:t>
          </a:r>
          <a:endParaRPr lang="en-US" sz="2100" kern="1200" dirty="0">
            <a:latin typeface="+mj-lt"/>
          </a:endParaRPr>
        </a:p>
      </dsp:txBody>
      <dsp:txXfrm>
        <a:off x="4396818" y="0"/>
        <a:ext cx="3859544" cy="656801"/>
      </dsp:txXfrm>
    </dsp:sp>
    <dsp:sp modelId="{1BF4A2C9-067A-4931-BD27-97D1312BDB17}">
      <dsp:nvSpPr>
        <dsp:cNvPr id="0" name=""/>
        <dsp:cNvSpPr/>
      </dsp:nvSpPr>
      <dsp:spPr>
        <a:xfrm>
          <a:off x="8136835" y="0"/>
          <a:ext cx="4516345" cy="656801"/>
        </a:xfrm>
        <a:prstGeom prst="chevron">
          <a:avLst/>
        </a:prstGeom>
        <a:gradFill rotWithShape="0">
          <a:gsLst>
            <a:gs pos="0">
              <a:schemeClr val="accent1">
                <a:shade val="80000"/>
                <a:hueOff val="168658"/>
                <a:satOff val="-10252"/>
                <a:lumOff val="27886"/>
                <a:alphaOff val="0"/>
                <a:satMod val="103000"/>
                <a:lumMod val="102000"/>
                <a:tint val="94000"/>
              </a:schemeClr>
            </a:gs>
            <a:gs pos="50000">
              <a:schemeClr val="accent1">
                <a:shade val="80000"/>
                <a:hueOff val="168658"/>
                <a:satOff val="-10252"/>
                <a:lumOff val="27886"/>
                <a:alphaOff val="0"/>
                <a:satMod val="110000"/>
                <a:lumMod val="100000"/>
                <a:shade val="100000"/>
              </a:schemeClr>
            </a:gs>
            <a:gs pos="100000">
              <a:schemeClr val="accent1">
                <a:shade val="80000"/>
                <a:hueOff val="168658"/>
                <a:satOff val="-10252"/>
                <a:lumOff val="2788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Comparison &amp; Validation</a:t>
          </a:r>
          <a:endParaRPr lang="en-US" sz="2100" kern="1200" dirty="0">
            <a:latin typeface="+mj-lt"/>
          </a:endParaRPr>
        </a:p>
      </dsp:txBody>
      <dsp:txXfrm>
        <a:off x="8465236" y="0"/>
        <a:ext cx="3859544" cy="65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DAE1E-573E-40B5-B813-A936A81A599D}">
      <dsp:nvSpPr>
        <dsp:cNvPr id="0" name=""/>
        <dsp:cNvSpPr/>
      </dsp:nvSpPr>
      <dsp:spPr>
        <a:xfrm rot="5400000">
          <a:off x="-206567" y="210927"/>
          <a:ext cx="1377115" cy="96398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dirty="0"/>
        </a:p>
      </dsp:txBody>
      <dsp:txXfrm rot="-5400000">
        <a:off x="1" y="486349"/>
        <a:ext cx="963980" cy="413135"/>
      </dsp:txXfrm>
    </dsp:sp>
    <dsp:sp modelId="{9D2C8B93-B984-4D36-A458-44EB515206FD}">
      <dsp:nvSpPr>
        <dsp:cNvPr id="0" name=""/>
        <dsp:cNvSpPr/>
      </dsp:nvSpPr>
      <dsp:spPr>
        <a:xfrm rot="5400000">
          <a:off x="2171448" y="-1203108"/>
          <a:ext cx="895125" cy="331006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Shelter Sites Layer</a:t>
          </a:r>
          <a:endParaRPr lang="en-US" sz="1600" kern="1200" dirty="0"/>
        </a:p>
      </dsp:txBody>
      <dsp:txXfrm rot="-5400000">
        <a:off x="963980" y="48056"/>
        <a:ext cx="3266365" cy="807733"/>
      </dsp:txXfrm>
    </dsp:sp>
    <dsp:sp modelId="{CC177D22-5551-4C41-8806-E7BB65560081}">
      <dsp:nvSpPr>
        <dsp:cNvPr id="0" name=""/>
        <dsp:cNvSpPr/>
      </dsp:nvSpPr>
      <dsp:spPr>
        <a:xfrm rot="5400000">
          <a:off x="-206567" y="1442875"/>
          <a:ext cx="1377115" cy="963980"/>
        </a:xfrm>
        <a:prstGeom prst="chevron">
          <a:avLst/>
        </a:prstGeom>
        <a:solidFill>
          <a:schemeClr val="accent2">
            <a:hueOff val="615453"/>
            <a:satOff val="1377"/>
            <a:lumOff val="2876"/>
            <a:alphaOff val="0"/>
          </a:schemeClr>
        </a:solidFill>
        <a:ln w="12700" cap="flat" cmpd="sng" algn="ctr">
          <a:solidFill>
            <a:schemeClr val="accent2">
              <a:hueOff val="615453"/>
              <a:satOff val="1377"/>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a:p>
      </dsp:txBody>
      <dsp:txXfrm rot="-5400000">
        <a:off x="1" y="1718297"/>
        <a:ext cx="963980" cy="413135"/>
      </dsp:txXfrm>
    </dsp:sp>
    <dsp:sp modelId="{12C908D5-56A0-436D-88ED-146C0CDEC4BA}">
      <dsp:nvSpPr>
        <dsp:cNvPr id="0" name=""/>
        <dsp:cNvSpPr/>
      </dsp:nvSpPr>
      <dsp:spPr>
        <a:xfrm rot="5400000">
          <a:off x="2171448" y="28840"/>
          <a:ext cx="895125" cy="331006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Flooded Villages Layer</a:t>
          </a:r>
          <a:endParaRPr lang="en-US" sz="1600" kern="1200" dirty="0"/>
        </a:p>
      </dsp:txBody>
      <dsp:txXfrm rot="-5400000">
        <a:off x="963980" y="1280004"/>
        <a:ext cx="3266365" cy="807733"/>
      </dsp:txXfrm>
    </dsp:sp>
    <dsp:sp modelId="{6B26B7FA-553A-4724-91EE-E4EB4094FF18}">
      <dsp:nvSpPr>
        <dsp:cNvPr id="0" name=""/>
        <dsp:cNvSpPr/>
      </dsp:nvSpPr>
      <dsp:spPr>
        <a:xfrm rot="5400000">
          <a:off x="-206567" y="2674824"/>
          <a:ext cx="1377115" cy="963980"/>
        </a:xfrm>
        <a:prstGeom prst="chevron">
          <a:avLst/>
        </a:prstGeom>
        <a:solidFill>
          <a:schemeClr val="accent2">
            <a:hueOff val="1230905"/>
            <a:satOff val="2755"/>
            <a:lumOff val="5751"/>
            <a:alphaOff val="0"/>
          </a:schemeClr>
        </a:solidFill>
        <a:ln w="12700" cap="flat" cmpd="sng" algn="ctr">
          <a:solidFill>
            <a:schemeClr val="accent2">
              <a:hueOff val="1230905"/>
              <a:satOff val="2755"/>
              <a:lumOff val="57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dirty="0"/>
        </a:p>
      </dsp:txBody>
      <dsp:txXfrm rot="-5400000">
        <a:off x="1" y="2950246"/>
        <a:ext cx="963980" cy="413135"/>
      </dsp:txXfrm>
    </dsp:sp>
    <dsp:sp modelId="{97CA31D8-D13B-4A55-8C5C-8BFD13100C3A}">
      <dsp:nvSpPr>
        <dsp:cNvPr id="0" name=""/>
        <dsp:cNvSpPr/>
      </dsp:nvSpPr>
      <dsp:spPr>
        <a:xfrm rot="5400000">
          <a:off x="2171448" y="1260789"/>
          <a:ext cx="895125" cy="331006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Flood Detection Products</a:t>
          </a:r>
          <a:endParaRPr lang="en-US" sz="1600" kern="1200" dirty="0"/>
        </a:p>
      </dsp:txBody>
      <dsp:txXfrm rot="-5400000">
        <a:off x="963980" y="2511953"/>
        <a:ext cx="3266365" cy="807733"/>
      </dsp:txXfrm>
    </dsp:sp>
    <dsp:sp modelId="{4E809204-0F95-46CF-96B6-37525F4CC144}">
      <dsp:nvSpPr>
        <dsp:cNvPr id="0" name=""/>
        <dsp:cNvSpPr/>
      </dsp:nvSpPr>
      <dsp:spPr>
        <a:xfrm rot="5400000">
          <a:off x="-206567" y="3906772"/>
          <a:ext cx="1377115" cy="963980"/>
        </a:xfrm>
        <a:prstGeom prst="chevron">
          <a:avLst/>
        </a:prstGeom>
        <a:solidFill>
          <a:schemeClr val="accent2">
            <a:hueOff val="1846358"/>
            <a:satOff val="4132"/>
            <a:lumOff val="8627"/>
            <a:alphaOff val="0"/>
          </a:schemeClr>
        </a:solidFill>
        <a:ln w="12700" cap="flat" cmpd="sng" algn="ctr">
          <a:solidFill>
            <a:schemeClr val="accent2">
              <a:hueOff val="1846358"/>
              <a:satOff val="4132"/>
              <a:lumOff val="86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dirty="0"/>
        </a:p>
      </dsp:txBody>
      <dsp:txXfrm rot="-5400000">
        <a:off x="1" y="4182194"/>
        <a:ext cx="963980" cy="413135"/>
      </dsp:txXfrm>
    </dsp:sp>
    <dsp:sp modelId="{4C4FC21C-3DCA-4BF8-B246-2A6F823F0099}">
      <dsp:nvSpPr>
        <dsp:cNvPr id="0" name=""/>
        <dsp:cNvSpPr/>
      </dsp:nvSpPr>
      <dsp:spPr>
        <a:xfrm rot="5400000">
          <a:off x="2171448" y="2492737"/>
          <a:ext cx="895125" cy="331006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Base Layer (Open Street Map)</a:t>
          </a:r>
          <a:endParaRPr lang="en-US" sz="1600" kern="1200" dirty="0"/>
        </a:p>
      </dsp:txBody>
      <dsp:txXfrm rot="-5400000">
        <a:off x="963980" y="3743901"/>
        <a:ext cx="3266365" cy="807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5FCE1-CA24-4F75-AC5B-48B3765B2081}">
      <dsp:nvSpPr>
        <dsp:cNvPr id="0" name=""/>
        <dsp:cNvSpPr/>
      </dsp:nvSpPr>
      <dsp:spPr>
        <a:xfrm>
          <a:off x="3706" y="0"/>
          <a:ext cx="4516345" cy="656801"/>
        </a:xfrm>
        <a:prstGeom prst="chevron">
          <a:avLst/>
        </a:prstGeom>
        <a:gradFill rotWithShape="0">
          <a:gsLst>
            <a:gs pos="0">
              <a:schemeClr val="accent3">
                <a:shade val="80000"/>
                <a:hueOff val="0"/>
                <a:satOff val="0"/>
                <a:lumOff val="0"/>
                <a:alphaOff val="0"/>
                <a:satMod val="103000"/>
                <a:lumMod val="102000"/>
                <a:tint val="94000"/>
              </a:schemeClr>
            </a:gs>
            <a:gs pos="50000">
              <a:schemeClr val="accent3">
                <a:shade val="80000"/>
                <a:hueOff val="0"/>
                <a:satOff val="0"/>
                <a:lumOff val="0"/>
                <a:alphaOff val="0"/>
                <a:satMod val="110000"/>
                <a:lumMod val="100000"/>
                <a:shade val="100000"/>
              </a:schemeClr>
            </a:gs>
            <a:gs pos="100000">
              <a:schemeClr val="accent3">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Acquire Data</a:t>
          </a:r>
          <a:endParaRPr lang="en-US" sz="2500" kern="1200" dirty="0">
            <a:latin typeface="+mj-lt"/>
          </a:endParaRPr>
        </a:p>
      </dsp:txBody>
      <dsp:txXfrm>
        <a:off x="332107" y="0"/>
        <a:ext cx="3859544" cy="656801"/>
      </dsp:txXfrm>
    </dsp:sp>
    <dsp:sp modelId="{A9539FC0-EC9B-4CC7-AA89-1FBE1334C958}">
      <dsp:nvSpPr>
        <dsp:cNvPr id="0" name=""/>
        <dsp:cNvSpPr/>
      </dsp:nvSpPr>
      <dsp:spPr>
        <a:xfrm>
          <a:off x="4068417" y="0"/>
          <a:ext cx="4516345" cy="656801"/>
        </a:xfrm>
        <a:prstGeom prst="chevron">
          <a:avLst/>
        </a:prstGeom>
        <a:gradFill rotWithShape="0">
          <a:gsLst>
            <a:gs pos="0">
              <a:schemeClr val="accent3">
                <a:shade val="80000"/>
                <a:hueOff val="-33922"/>
                <a:satOff val="1004"/>
                <a:lumOff val="9740"/>
                <a:alphaOff val="0"/>
                <a:satMod val="103000"/>
                <a:lumMod val="102000"/>
                <a:tint val="94000"/>
              </a:schemeClr>
            </a:gs>
            <a:gs pos="50000">
              <a:schemeClr val="accent3">
                <a:shade val="80000"/>
                <a:hueOff val="-33922"/>
                <a:satOff val="1004"/>
                <a:lumOff val="9740"/>
                <a:alphaOff val="0"/>
                <a:satMod val="110000"/>
                <a:lumMod val="100000"/>
                <a:shade val="100000"/>
              </a:schemeClr>
            </a:gs>
            <a:gs pos="100000">
              <a:schemeClr val="accent3">
                <a:shade val="80000"/>
                <a:hueOff val="-33922"/>
                <a:satOff val="1004"/>
                <a:lumOff val="974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Clustering</a:t>
          </a:r>
          <a:endParaRPr lang="en-US" sz="2500" kern="1200" dirty="0">
            <a:latin typeface="+mj-lt"/>
          </a:endParaRPr>
        </a:p>
      </dsp:txBody>
      <dsp:txXfrm>
        <a:off x="4396818" y="0"/>
        <a:ext cx="3859544" cy="656801"/>
      </dsp:txXfrm>
    </dsp:sp>
    <dsp:sp modelId="{1BF4A2C9-067A-4931-BD27-97D1312BDB17}">
      <dsp:nvSpPr>
        <dsp:cNvPr id="0" name=""/>
        <dsp:cNvSpPr/>
      </dsp:nvSpPr>
      <dsp:spPr>
        <a:xfrm>
          <a:off x="8136835" y="0"/>
          <a:ext cx="4516345" cy="656801"/>
        </a:xfrm>
        <a:prstGeom prst="chevron">
          <a:avLst/>
        </a:prstGeom>
        <a:gradFill rotWithShape="0">
          <a:gsLst>
            <a:gs pos="0">
              <a:schemeClr val="accent3">
                <a:shade val="80000"/>
                <a:hueOff val="-67844"/>
                <a:satOff val="2007"/>
                <a:lumOff val="19479"/>
                <a:alphaOff val="0"/>
                <a:satMod val="103000"/>
                <a:lumMod val="102000"/>
                <a:tint val="94000"/>
              </a:schemeClr>
            </a:gs>
            <a:gs pos="50000">
              <a:schemeClr val="accent3">
                <a:shade val="80000"/>
                <a:hueOff val="-67844"/>
                <a:satOff val="2007"/>
                <a:lumOff val="19479"/>
                <a:alphaOff val="0"/>
                <a:satMod val="110000"/>
                <a:lumMod val="100000"/>
                <a:shade val="100000"/>
              </a:schemeClr>
            </a:gs>
            <a:gs pos="100000">
              <a:schemeClr val="accent3">
                <a:shade val="80000"/>
                <a:hueOff val="-67844"/>
                <a:satOff val="2007"/>
                <a:lumOff val="1947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Zonal Statistical Analysis</a:t>
          </a:r>
          <a:endParaRPr lang="en-US" sz="2500" kern="1200" dirty="0">
            <a:latin typeface="+mj-lt"/>
          </a:endParaRPr>
        </a:p>
      </dsp:txBody>
      <dsp:txXfrm>
        <a:off x="8465236" y="0"/>
        <a:ext cx="3859544" cy="6568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diagramColors" Target="../diagrams/colors1.xml"/><Relationship Id="rId18" Type="http://schemas.openxmlformats.org/officeDocument/2006/relationships/image" Target="../media/image14.png"/><Relationship Id="rId26" Type="http://schemas.openxmlformats.org/officeDocument/2006/relationships/image" Target="../media/image21.png"/><Relationship Id="rId39" Type="http://schemas.openxmlformats.org/officeDocument/2006/relationships/image" Target="../media/image29.png"/><Relationship Id="rId21" Type="http://schemas.microsoft.com/office/2007/relationships/hdphoto" Target="../media/hdphoto1.wdp"/><Relationship Id="rId34" Type="http://schemas.microsoft.com/office/2007/relationships/diagramDrawing" Target="../diagrams/drawing2.xml"/><Relationship Id="rId42" Type="http://schemas.openxmlformats.org/officeDocument/2006/relationships/diagramData" Target="../diagrams/data3.xml"/><Relationship Id="rId47" Type="http://schemas.openxmlformats.org/officeDocument/2006/relationships/image" Target="../media/image32.png"/><Relationship Id="rId50" Type="http://schemas.openxmlformats.org/officeDocument/2006/relationships/image" Target="../media/image35.png"/><Relationship Id="rId55" Type="http://schemas.openxmlformats.org/officeDocument/2006/relationships/image" Target="../media/image38.png"/><Relationship Id="rId7" Type="http://schemas.openxmlformats.org/officeDocument/2006/relationships/image" Target="../media/image8.png"/><Relationship Id="rId12" Type="http://schemas.openxmlformats.org/officeDocument/2006/relationships/diagramQuickStyle" Target="../diagrams/quickStyle1.xml"/><Relationship Id="rId17" Type="http://schemas.openxmlformats.org/officeDocument/2006/relationships/image" Target="../media/image13.png"/><Relationship Id="rId25" Type="http://schemas.openxmlformats.org/officeDocument/2006/relationships/image" Target="../media/image20.png"/><Relationship Id="rId33" Type="http://schemas.openxmlformats.org/officeDocument/2006/relationships/diagramColors" Target="../diagrams/colors2.xml"/><Relationship Id="rId38" Type="http://schemas.openxmlformats.org/officeDocument/2006/relationships/image" Target="../media/image28.png"/><Relationship Id="rId46" Type="http://schemas.microsoft.com/office/2007/relationships/diagramDrawing" Target="../diagrams/drawing3.xml"/><Relationship Id="rId59" Type="http://schemas.openxmlformats.org/officeDocument/2006/relationships/image" Target="../media/image42.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4.png"/><Relationship Id="rId41" Type="http://schemas.openxmlformats.org/officeDocument/2006/relationships/image" Target="../media/image31.jpg"/><Relationship Id="rId54"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Layout" Target="../diagrams/layout1.xml"/><Relationship Id="rId24" Type="http://schemas.openxmlformats.org/officeDocument/2006/relationships/image" Target="../media/image19.png"/><Relationship Id="rId32" Type="http://schemas.openxmlformats.org/officeDocument/2006/relationships/diagramQuickStyle" Target="../diagrams/quickStyle2.xml"/><Relationship Id="rId37" Type="http://schemas.openxmlformats.org/officeDocument/2006/relationships/image" Target="../media/image27.png"/><Relationship Id="rId40" Type="http://schemas.openxmlformats.org/officeDocument/2006/relationships/image" Target="../media/image30.png"/><Relationship Id="rId45" Type="http://schemas.openxmlformats.org/officeDocument/2006/relationships/diagramColors" Target="../diagrams/colors3.xml"/><Relationship Id="rId53" Type="http://schemas.openxmlformats.org/officeDocument/2006/relationships/chart" Target="../charts/chart2.xml"/><Relationship Id="rId58" Type="http://schemas.openxmlformats.org/officeDocument/2006/relationships/image" Target="../media/image41.png"/><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8.png"/><Relationship Id="rId28" Type="http://schemas.openxmlformats.org/officeDocument/2006/relationships/image" Target="../media/image23.jpeg"/><Relationship Id="rId36" Type="http://schemas.openxmlformats.org/officeDocument/2006/relationships/image" Target="../media/image26.png"/><Relationship Id="rId49" Type="http://schemas.openxmlformats.org/officeDocument/2006/relationships/image" Target="../media/image34.png"/><Relationship Id="rId57" Type="http://schemas.openxmlformats.org/officeDocument/2006/relationships/image" Target="../media/image40.png"/><Relationship Id="rId10" Type="http://schemas.openxmlformats.org/officeDocument/2006/relationships/diagramData" Target="../diagrams/data1.xml"/><Relationship Id="rId19" Type="http://schemas.openxmlformats.org/officeDocument/2006/relationships/image" Target="../media/image15.png"/><Relationship Id="rId31" Type="http://schemas.openxmlformats.org/officeDocument/2006/relationships/diagramLayout" Target="../diagrams/layout2.xml"/><Relationship Id="rId44" Type="http://schemas.openxmlformats.org/officeDocument/2006/relationships/diagramQuickStyle" Target="../diagrams/quickStyle3.xml"/><Relationship Id="rId52" Type="http://schemas.openxmlformats.org/officeDocument/2006/relationships/chart" Target="../charts/chart1.xml"/><Relationship Id="rId60" Type="http://schemas.openxmlformats.org/officeDocument/2006/relationships/chart" Target="../charts/chart3.xml"/><Relationship Id="rId4" Type="http://schemas.openxmlformats.org/officeDocument/2006/relationships/image" Target="../media/image5.png"/><Relationship Id="rId9" Type="http://schemas.openxmlformats.org/officeDocument/2006/relationships/image" Target="../media/image10.png"/><Relationship Id="rId14" Type="http://schemas.microsoft.com/office/2007/relationships/diagramDrawing" Target="../diagrams/drawing1.xml"/><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diagramData" Target="../diagrams/data2.xml"/><Relationship Id="rId35" Type="http://schemas.openxmlformats.org/officeDocument/2006/relationships/image" Target="../media/image25.png"/><Relationship Id="rId43" Type="http://schemas.openxmlformats.org/officeDocument/2006/relationships/diagramLayout" Target="../diagrams/layout3.xml"/><Relationship Id="rId48" Type="http://schemas.openxmlformats.org/officeDocument/2006/relationships/image" Target="../media/image33.png"/><Relationship Id="rId56" Type="http://schemas.openxmlformats.org/officeDocument/2006/relationships/image" Target="../media/image39.jpeg"/><Relationship Id="rId8" Type="http://schemas.openxmlformats.org/officeDocument/2006/relationships/image" Target="../media/image9.png"/><Relationship Id="rId51" Type="http://schemas.openxmlformats.org/officeDocument/2006/relationships/image" Target="../media/image3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0" dirty="0"/>
              <a:t>International Research Institute for Climate and Society </a:t>
            </a:r>
          </a:p>
          <a:p>
            <a:r>
              <a:rPr lang="en-US" dirty="0"/>
              <a:t/>
            </a:r>
            <a:br>
              <a:rPr lang="en-US" dirty="0"/>
            </a:br>
            <a:endParaRPr lang="en-US" dirty="0"/>
          </a:p>
        </p:txBody>
      </p:sp>
      <p:sp>
        <p:nvSpPr>
          <p:cNvPr id="4" name="Text Placeholder 3"/>
          <p:cNvSpPr>
            <a:spLocks noGrp="1"/>
          </p:cNvSpPr>
          <p:nvPr>
            <p:ph type="body" sz="quarter" idx="11"/>
          </p:nvPr>
        </p:nvSpPr>
        <p:spPr/>
        <p:txBody>
          <a:bodyPr/>
          <a:lstStyle/>
          <a:p>
            <a:r>
              <a:rPr lang="en-US" dirty="0"/>
              <a:t>Applications of </a:t>
            </a:r>
            <a:r>
              <a:rPr lang="en-US" dirty="0" smtClean="0"/>
              <a:t>flood </a:t>
            </a:r>
            <a:r>
              <a:rPr lang="en-US" dirty="0"/>
              <a:t>d</a:t>
            </a:r>
            <a:r>
              <a:rPr lang="en-US" dirty="0" smtClean="0"/>
              <a:t>efinitions </a:t>
            </a:r>
            <a:r>
              <a:rPr lang="en-US" dirty="0"/>
              <a:t>and NASA Earth Observations to c</a:t>
            </a:r>
            <a:r>
              <a:rPr lang="en-US" dirty="0" smtClean="0"/>
              <a:t>reate </a:t>
            </a:r>
            <a:r>
              <a:rPr lang="en-US" dirty="0"/>
              <a:t>a </a:t>
            </a:r>
            <a:r>
              <a:rPr lang="en-US" dirty="0" smtClean="0"/>
              <a:t>flood </a:t>
            </a:r>
            <a:r>
              <a:rPr lang="en-US" dirty="0"/>
              <a:t>f</a:t>
            </a:r>
            <a:r>
              <a:rPr lang="en-US" dirty="0" smtClean="0"/>
              <a:t>orecasting </a:t>
            </a:r>
            <a:r>
              <a:rPr lang="en-US" dirty="0"/>
              <a:t>m</a:t>
            </a:r>
            <a:r>
              <a:rPr lang="en-US" dirty="0" smtClean="0"/>
              <a:t>ethodology </a:t>
            </a:r>
            <a:endParaRPr lang="en-US" dirty="0"/>
          </a:p>
        </p:txBody>
      </p:sp>
      <p:sp>
        <p:nvSpPr>
          <p:cNvPr id="5" name="Text Placeholder 4"/>
          <p:cNvSpPr>
            <a:spLocks noGrp="1"/>
          </p:cNvSpPr>
          <p:nvPr>
            <p:ph type="body" sz="quarter" idx="10"/>
          </p:nvPr>
        </p:nvSpPr>
        <p:spPr>
          <a:xfrm>
            <a:off x="4687462" y="452570"/>
            <a:ext cx="18288000" cy="1152144"/>
          </a:xfrm>
        </p:spPr>
        <p:txBody>
          <a:bodyPr/>
          <a:lstStyle/>
          <a:p>
            <a:r>
              <a:rPr lang="en-US" dirty="0"/>
              <a:t>Malawi Disasters II</a:t>
            </a:r>
          </a:p>
        </p:txBody>
      </p:sp>
      <p:sp>
        <p:nvSpPr>
          <p:cNvPr id="9" name="Text Placeholder 16"/>
          <p:cNvSpPr txBox="1">
            <a:spLocks/>
          </p:cNvSpPr>
          <p:nvPr/>
        </p:nvSpPr>
        <p:spPr>
          <a:xfrm>
            <a:off x="4258009" y="33172241"/>
            <a:ext cx="4086226" cy="125256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b="1" dirty="0"/>
              <a:t>Andrew </a:t>
            </a:r>
            <a:r>
              <a:rPr lang="en-US" b="1" dirty="0" err="1" smtClean="0"/>
              <a:t>Kruczkiewicz</a:t>
            </a:r>
            <a:r>
              <a:rPr lang="en-US" b="1" dirty="0" smtClean="0"/>
              <a:t>, Helen Cen &amp; Brigitte Moneymaker</a:t>
            </a:r>
          </a:p>
          <a:p>
            <a:r>
              <a:rPr lang="en-US" dirty="0"/>
              <a:t/>
            </a:r>
            <a:br>
              <a:rPr lang="en-US" dirty="0"/>
            </a:br>
            <a:endParaRPr lang="en-US" dirty="0" smtClean="0"/>
          </a:p>
        </p:txBody>
      </p:sp>
      <p:sp>
        <p:nvSpPr>
          <p:cNvPr id="10" name="Text Placeholder 16"/>
          <p:cNvSpPr txBox="1">
            <a:spLocks/>
          </p:cNvSpPr>
          <p:nvPr/>
        </p:nvSpPr>
        <p:spPr>
          <a:xfrm>
            <a:off x="9632970" y="33119311"/>
            <a:ext cx="8229600" cy="1528322"/>
          </a:xfrm>
          <a:prstGeom prst="rect">
            <a:avLst/>
          </a:prstGeom>
        </p:spPr>
        <p:txBody>
          <a:bodyPr numCol="1" spcCol="640080" anchor="ct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spcBef>
                <a:spcPts val="0"/>
              </a:spcBef>
            </a:pPr>
            <a:r>
              <a:rPr lang="en-US" b="1" dirty="0"/>
              <a:t>Red Cross/Red Crescent Climate Centre: </a:t>
            </a:r>
          </a:p>
          <a:p>
            <a:pPr algn="ctr">
              <a:spcBef>
                <a:spcPts val="0"/>
              </a:spcBef>
            </a:pPr>
            <a:r>
              <a:rPr lang="en-US" dirty="0"/>
              <a:t>Erin Coughlan</a:t>
            </a:r>
          </a:p>
          <a:p>
            <a:pPr algn="ctr">
              <a:spcBef>
                <a:spcPts val="0"/>
              </a:spcBef>
            </a:pPr>
            <a:r>
              <a:rPr lang="en-US" b="1" dirty="0"/>
              <a:t>Malawi Red Cross Society: </a:t>
            </a:r>
          </a:p>
          <a:p>
            <a:pPr algn="ctr">
              <a:spcBef>
                <a:spcPts val="0"/>
              </a:spcBef>
            </a:pPr>
            <a:r>
              <a:rPr lang="en-US" dirty="0"/>
              <a:t>Hastings </a:t>
            </a:r>
            <a:r>
              <a:rPr lang="en-US" dirty="0" err="1"/>
              <a:t>Kandaya</a:t>
            </a:r>
            <a:endParaRPr lang="en-US" b="1" dirty="0"/>
          </a:p>
        </p:txBody>
      </p:sp>
      <p:sp>
        <p:nvSpPr>
          <p:cNvPr id="11" name="Text Placeholder 16"/>
          <p:cNvSpPr txBox="1">
            <a:spLocks/>
          </p:cNvSpPr>
          <p:nvPr/>
        </p:nvSpPr>
        <p:spPr>
          <a:xfrm>
            <a:off x="18288000" y="33245245"/>
            <a:ext cx="8229600" cy="1279386"/>
          </a:xfrm>
          <a:prstGeom prst="rect">
            <a:avLst/>
          </a:prstGeom>
        </p:spPr>
        <p:txBody>
          <a:bodyPr numCol="1" spcCol="640080" anchor="ct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spcBef>
                <a:spcPts val="0"/>
              </a:spcBef>
            </a:pPr>
            <a:r>
              <a:rPr lang="it-IT" b="1" dirty="0"/>
              <a:t>Dr. Pietro Ceccato</a:t>
            </a:r>
            <a:endParaRPr lang="it-IT" dirty="0"/>
          </a:p>
          <a:p>
            <a:pPr algn="ctr">
              <a:spcBef>
                <a:spcPts val="0"/>
              </a:spcBef>
            </a:pPr>
            <a:r>
              <a:rPr lang="it-IT" dirty="0"/>
              <a:t>Lead Environmental Monitoring Program, IRI </a:t>
            </a:r>
            <a:endParaRPr lang="it-IT" dirty="0" smtClean="0"/>
          </a:p>
          <a:p>
            <a:pPr algn="ctr">
              <a:spcBef>
                <a:spcPts val="0"/>
              </a:spcBef>
            </a:pPr>
            <a:r>
              <a:rPr lang="it-IT" dirty="0" smtClean="0"/>
              <a:t>(</a:t>
            </a:r>
            <a:r>
              <a:rPr lang="it-IT" dirty="0"/>
              <a:t>Science Advisor)</a:t>
            </a:r>
          </a:p>
        </p:txBody>
      </p:sp>
      <p:sp>
        <p:nvSpPr>
          <p:cNvPr id="8" name="Text Placeholder 16"/>
          <p:cNvSpPr txBox="1">
            <a:spLocks/>
          </p:cNvSpPr>
          <p:nvPr/>
        </p:nvSpPr>
        <p:spPr>
          <a:xfrm>
            <a:off x="914399" y="21547303"/>
            <a:ext cx="17143817" cy="9629347"/>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288000" y="28635901"/>
            <a:ext cx="8229600" cy="320392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dirty="0" err="1"/>
              <a:t>TerraSAR</a:t>
            </a:r>
            <a:r>
              <a:rPr lang="en-US" sz="2400" dirty="0"/>
              <a:t>-X and RADARSAT in Group </a:t>
            </a:r>
            <a:r>
              <a:rPr lang="en-US" sz="2400" dirty="0" smtClean="0"/>
              <a:t>1, NRT-GFM </a:t>
            </a:r>
            <a:r>
              <a:rPr lang="en-US" sz="2400" dirty="0"/>
              <a:t>in Group 2, </a:t>
            </a:r>
            <a:r>
              <a:rPr lang="en-US" sz="2400" dirty="0" smtClean="0"/>
              <a:t>are </a:t>
            </a:r>
            <a:r>
              <a:rPr lang="en-US" sz="2400" dirty="0"/>
              <a:t>relatively better at detecting riverine floods.</a:t>
            </a:r>
          </a:p>
          <a:p>
            <a:pPr marL="347663" indent="-347663"/>
            <a:r>
              <a:rPr lang="en-US" sz="2400" dirty="0"/>
              <a:t>The soil moisture </a:t>
            </a:r>
            <a:r>
              <a:rPr lang="en-US" sz="2400" dirty="0" err="1"/>
              <a:t>iso</a:t>
            </a:r>
            <a:r>
              <a:rPr lang="en-US" sz="2400" dirty="0"/>
              <a:t> cluster analysis showed that the zones with different flood types also had different soil moisture behaviors </a:t>
            </a:r>
          </a:p>
          <a:p>
            <a:pPr marL="347663" indent="-347663"/>
            <a:r>
              <a:rPr lang="en-US" sz="2400" dirty="0"/>
              <a:t>Within the region where flash floods were the only type </a:t>
            </a:r>
            <a:r>
              <a:rPr lang="en-US" sz="2400" dirty="0" smtClean="0"/>
              <a:t>(Blantyre),</a:t>
            </a:r>
            <a:r>
              <a:rPr lang="en-US" sz="2400" dirty="0"/>
              <a:t> soil moisture was elevated at an earlier </a:t>
            </a:r>
            <a:r>
              <a:rPr lang="en-US" sz="2400" dirty="0" smtClean="0"/>
              <a:t>date and </a:t>
            </a:r>
            <a:r>
              <a:rPr lang="en-US" sz="2400" dirty="0"/>
              <a:t>for a longer period of time. </a:t>
            </a:r>
            <a:r>
              <a:rPr lang="en-US" sz="2400" dirty="0" smtClean="0"/>
              <a:t>This potentially indicates </a:t>
            </a:r>
            <a:r>
              <a:rPr lang="en-US" sz="2400" dirty="0"/>
              <a:t>heightened levels of soil moisture and persistence of said heightened levels may drive flash flood risk</a:t>
            </a:r>
            <a:endParaRPr lang="en-US" dirty="0" smtClean="0"/>
          </a:p>
        </p:txBody>
      </p:sp>
      <p:sp>
        <p:nvSpPr>
          <p:cNvPr id="7" name="Text Placeholder 16"/>
          <p:cNvSpPr txBox="1">
            <a:spLocks/>
          </p:cNvSpPr>
          <p:nvPr/>
        </p:nvSpPr>
        <p:spPr>
          <a:xfrm>
            <a:off x="938463" y="13259405"/>
            <a:ext cx="25603200" cy="7283530"/>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3658517" y="21314961"/>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341382"/>
            <a:ext cx="16916400" cy="5760720"/>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The African country of Malawi experiences a strong seasonal rainy season stretching from October to April, which provides approximately 95% of annual precipitation. In addition, approximately 20% of Malawi’s land cover is comprised of surface water from Lake Malawi, one of the Great African Lakes. These unique features contribute to the country’s increased vulnerability to riverine floods and flash floods. </a:t>
            </a:r>
            <a:r>
              <a:rPr lang="en-US" dirty="0" smtClean="0"/>
              <a:t>In January </a:t>
            </a:r>
            <a:r>
              <a:rPr lang="en-US" dirty="0"/>
              <a:t>2015, extended periods of extreme rainfall caused a series of flood events throughout Malawi, which resulted in the displacement of over 230,000 residents and caused 276 fatalities. In order for local authorities and humanitarian agencies to provide post-disaster relief, these organizations often rely on remotely-sensed satellite data to evaluate initial disaster impact and design response programs. In partnership with the Malawi Red Cross, this project aimed to expand on the findings from previous research in Spring 2015 by first comparing ground-truth data (locations of shelter site of internally displaced people (IDPs) and origins of IDPs) with previous term data and second, by integrating European Space Agency (ESA) remotely sensed data to explore the potential predictive capabilities of soil moisture for flash flood detection. In addition to data from NASA sensors </a:t>
            </a:r>
            <a:r>
              <a:rPr lang="en-US" dirty="0" smtClean="0"/>
              <a:t>(MODIS</a:t>
            </a:r>
            <a:r>
              <a:rPr lang="en-US" dirty="0"/>
              <a:t>, TRMM, SSM-I and AMSU-A data), this project incorporated ASCAT data from ESA. The results of this study will increase the ability to forecast and monitor flood events, benefiting organizations involved with disaster preparedness and relief efforts in Malawi and potentially allowing for more efficient action, including prepositioning of pre-flood resources, response operations and allocation of emergency flood relief efforts.</a:t>
            </a:r>
          </a:p>
        </p:txBody>
      </p:sp>
      <p:sp>
        <p:nvSpPr>
          <p:cNvPr id="15" name="Text Placeholder 16"/>
          <p:cNvSpPr txBox="1">
            <a:spLocks/>
          </p:cNvSpPr>
          <p:nvPr/>
        </p:nvSpPr>
        <p:spPr>
          <a:xfrm>
            <a:off x="18288000" y="6243411"/>
            <a:ext cx="8229600" cy="323519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Use the January 2015 floods in Malawi to compare various inundation detection tools </a:t>
            </a:r>
          </a:p>
          <a:p>
            <a:r>
              <a:rPr lang="en-US" sz="2800" dirty="0"/>
              <a:t>Validate flood maps with ground truth data provided by the Malawi Red Cross</a:t>
            </a:r>
          </a:p>
          <a:p>
            <a:r>
              <a:rPr lang="en-US" sz="2800" dirty="0"/>
              <a:t>Explore the predictive capacity of soil moisture for specific types of floods</a:t>
            </a:r>
          </a:p>
          <a:p>
            <a:endParaRPr lang="en-US" sz="2800" dirty="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517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6" name="TextBox 25"/>
          <p:cNvSpPr txBox="1"/>
          <p:nvPr/>
        </p:nvSpPr>
        <p:spPr>
          <a:xfrm>
            <a:off x="18288000" y="2083050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766171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32245045"/>
            <a:ext cx="8229600" cy="769441"/>
          </a:xfrm>
          <a:prstGeom prst="rect">
            <a:avLst/>
          </a:prstGeom>
          <a:noFill/>
        </p:spPr>
        <p:txBody>
          <a:bodyPr wrap="square" rtlCol="0" anchor="ctr" anchorCtr="1">
            <a:spAutoFit/>
          </a:bodyPr>
          <a:lstStyle/>
          <a:p>
            <a:pPr algn="ctr"/>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199" y="32245045"/>
            <a:ext cx="8229600" cy="769441"/>
          </a:xfrm>
          <a:prstGeom prst="rect">
            <a:avLst/>
          </a:prstGeom>
          <a:noFill/>
        </p:spPr>
        <p:txBody>
          <a:bodyPr wrap="square" rtlCol="0" anchor="ctr" anchorCtr="1">
            <a:spAutoFit/>
          </a:bodyPr>
          <a:lstStyle/>
          <a:p>
            <a:pPr algn="ctr"/>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32245045"/>
            <a:ext cx="8229600" cy="769441"/>
          </a:xfrm>
          <a:prstGeom prst="rect">
            <a:avLst/>
          </a:prstGeom>
          <a:noFill/>
        </p:spPr>
        <p:txBody>
          <a:bodyPr wrap="square" rtlCol="0" anchor="ctr" anchorCtr="1">
            <a:spAutoFit/>
          </a:bodyPr>
          <a:lstStyle/>
          <a:p>
            <a:pPr algn="ctr"/>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Andrew </a:t>
            </a:r>
            <a:r>
              <a:rPr lang="en-US" dirty="0" err="1"/>
              <a:t>Kruczkiewicz</a:t>
            </a:r>
            <a:r>
              <a:rPr lang="en-US" dirty="0"/>
              <a:t> (Project </a:t>
            </a:r>
            <a:r>
              <a:rPr lang="en-US" dirty="0" smtClean="0"/>
              <a:t>Lead), Helen Cen, Brigitte Moneymaker</a:t>
            </a:r>
          </a:p>
          <a:p>
            <a:r>
              <a:rPr lang="en-US" sz="2400" dirty="0" smtClean="0"/>
              <a:t>NASA DEVELOP National Program at International </a:t>
            </a:r>
            <a:r>
              <a:rPr lang="en-US" sz="2400" dirty="0"/>
              <a:t>Research Institute for Climate and Society</a:t>
            </a:r>
          </a:p>
        </p:txBody>
      </p:sp>
      <p:pic>
        <p:nvPicPr>
          <p:cNvPr id="35" name="Picture 7" descr="Aqua"/>
          <p:cNvPicPr>
            <a:picLocks noChangeAspect="1" noChangeArrowheads="1"/>
          </p:cNvPicPr>
          <p:nvPr/>
        </p:nvPicPr>
        <p:blipFill>
          <a:blip r:embed="rId2">
            <a:lum bright="38000"/>
            <a:extLst>
              <a:ext uri="{28A0092B-C50C-407E-A947-70E740481C1C}">
                <a14:useLocalDpi xmlns:a14="http://schemas.microsoft.com/office/drawing/2010/main" val="0"/>
              </a:ext>
            </a:extLst>
          </a:blip>
          <a:srcRect/>
          <a:stretch>
            <a:fillRect/>
          </a:stretch>
        </p:blipFill>
        <p:spPr bwMode="auto">
          <a:xfrm>
            <a:off x="18349530" y="22204047"/>
            <a:ext cx="1814315" cy="79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8"/>
          <p:cNvSpPr txBox="1">
            <a:spLocks noChangeArrowheads="1"/>
          </p:cNvSpPr>
          <p:nvPr/>
        </p:nvSpPr>
        <p:spPr bwMode="auto">
          <a:xfrm>
            <a:off x="18949712" y="23215892"/>
            <a:ext cx="613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smtClean="0">
                <a:latin typeface="Century Gothic"/>
                <a:cs typeface="Century Gothic"/>
              </a:rPr>
              <a:t>Aqua</a:t>
            </a:r>
            <a:endParaRPr lang="en-US" sz="1800" b="1" dirty="0">
              <a:latin typeface="Century Gothic"/>
              <a:cs typeface="Century Gothic"/>
            </a:endParaRPr>
          </a:p>
        </p:txBody>
      </p:sp>
      <p:pic>
        <p:nvPicPr>
          <p:cNvPr id="37" name="Picture 4" descr="ter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9537" y="21951492"/>
            <a:ext cx="1246375" cy="137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5"/>
          <p:cNvSpPr txBox="1">
            <a:spLocks noChangeArrowheads="1"/>
          </p:cNvSpPr>
          <p:nvPr/>
        </p:nvSpPr>
        <p:spPr bwMode="auto">
          <a:xfrm>
            <a:off x="21911015" y="23174249"/>
            <a:ext cx="5434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latin typeface="Century Gothic"/>
                <a:cs typeface="Century Gothic"/>
              </a:rPr>
              <a:t>Terra</a:t>
            </a:r>
          </a:p>
        </p:txBody>
      </p:sp>
      <p:pic>
        <p:nvPicPr>
          <p:cNvPr id="39" name="Picture 19" descr="trmm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6924" y="25870678"/>
            <a:ext cx="1371600" cy="123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20"/>
          <p:cNvSpPr txBox="1">
            <a:spLocks noChangeArrowheads="1"/>
          </p:cNvSpPr>
          <p:nvPr/>
        </p:nvSpPr>
        <p:spPr bwMode="auto">
          <a:xfrm>
            <a:off x="21768835" y="27065463"/>
            <a:ext cx="827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smtClean="0">
                <a:latin typeface="Century Gothic"/>
                <a:cs typeface="Century Gothic"/>
              </a:rPr>
              <a:t>TRMM</a:t>
            </a:r>
            <a:endParaRPr lang="en-US" sz="1800" b="1" dirty="0">
              <a:latin typeface="Century Gothic"/>
              <a:cs typeface="Century Gothic"/>
            </a:endParaRPr>
          </a:p>
        </p:txBody>
      </p:sp>
      <p:sp>
        <p:nvSpPr>
          <p:cNvPr id="42" name="Text Box 20"/>
          <p:cNvSpPr txBox="1">
            <a:spLocks noChangeArrowheads="1"/>
          </p:cNvSpPr>
          <p:nvPr/>
        </p:nvSpPr>
        <p:spPr bwMode="auto">
          <a:xfrm>
            <a:off x="24515731" y="27065463"/>
            <a:ext cx="12116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smtClean="0">
                <a:latin typeface="Century Gothic"/>
                <a:cs typeface="Century Gothic"/>
              </a:rPr>
              <a:t>RADARSAT</a:t>
            </a:r>
            <a:endParaRPr lang="en-US" sz="1800" b="1" dirty="0">
              <a:latin typeface="Century Gothic"/>
              <a:cs typeface="Century Gothic"/>
            </a:endParaRPr>
          </a:p>
        </p:txBody>
      </p:sp>
      <p:pic>
        <p:nvPicPr>
          <p:cNvPr id="43" name="Picture 42"/>
          <p:cNvPicPr>
            <a:picLocks noChangeAspect="1"/>
          </p:cNvPicPr>
          <p:nvPr/>
        </p:nvPicPr>
        <p:blipFill>
          <a:blip r:embed="rId5"/>
          <a:stretch>
            <a:fillRect/>
          </a:stretch>
        </p:blipFill>
        <p:spPr>
          <a:xfrm>
            <a:off x="24208162" y="22066886"/>
            <a:ext cx="1826829" cy="914400"/>
          </a:xfrm>
          <a:prstGeom prst="rect">
            <a:avLst/>
          </a:prstGeom>
        </p:spPr>
      </p:pic>
      <p:sp>
        <p:nvSpPr>
          <p:cNvPr id="44" name="Text Box 20"/>
          <p:cNvSpPr txBox="1">
            <a:spLocks noChangeArrowheads="1"/>
          </p:cNvSpPr>
          <p:nvPr/>
        </p:nvSpPr>
        <p:spPr bwMode="auto">
          <a:xfrm>
            <a:off x="24405715" y="23174249"/>
            <a:ext cx="14317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smtClean="0">
                <a:latin typeface="Century Gothic"/>
                <a:cs typeface="Century Gothic"/>
              </a:rPr>
              <a:t>RADARSAT-2</a:t>
            </a:r>
            <a:endParaRPr lang="en-US" sz="1800" b="1" dirty="0">
              <a:latin typeface="Century Gothic"/>
              <a:cs typeface="Century Gothic"/>
            </a:endParaRPr>
          </a:p>
        </p:txBody>
      </p:sp>
      <p:pic>
        <p:nvPicPr>
          <p:cNvPr id="45" name="Picture 44"/>
          <p:cNvPicPr>
            <a:picLocks/>
          </p:cNvPicPr>
          <p:nvPr/>
        </p:nvPicPr>
        <p:blipFill>
          <a:blip r:embed="rId6"/>
          <a:stretch>
            <a:fillRect/>
          </a:stretch>
        </p:blipFill>
        <p:spPr>
          <a:xfrm>
            <a:off x="18570887" y="25480403"/>
            <a:ext cx="1371600" cy="1371600"/>
          </a:xfrm>
          <a:prstGeom prst="rect">
            <a:avLst/>
          </a:prstGeom>
        </p:spPr>
      </p:pic>
      <p:sp>
        <p:nvSpPr>
          <p:cNvPr id="46" name="Text Box 20"/>
          <p:cNvSpPr txBox="1">
            <a:spLocks noChangeArrowheads="1"/>
          </p:cNvSpPr>
          <p:nvPr/>
        </p:nvSpPr>
        <p:spPr bwMode="auto">
          <a:xfrm>
            <a:off x="18610128" y="27065463"/>
            <a:ext cx="12931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err="1" smtClean="0">
                <a:latin typeface="Century Gothic"/>
                <a:cs typeface="Century Gothic"/>
              </a:rPr>
              <a:t>TerraSAR</a:t>
            </a:r>
            <a:r>
              <a:rPr lang="en-US" sz="1800" b="1" dirty="0" smtClean="0">
                <a:latin typeface="Century Gothic"/>
                <a:cs typeface="Century Gothic"/>
              </a:rPr>
              <a:t>-X</a:t>
            </a:r>
            <a:endParaRPr lang="en-US" sz="1800" b="1" dirty="0">
              <a:latin typeface="Century Gothic"/>
              <a:cs typeface="Century Gothic"/>
            </a:endParaRPr>
          </a:p>
        </p:txBody>
      </p:sp>
      <p:pic>
        <p:nvPicPr>
          <p:cNvPr id="47" name="Picture 46"/>
          <p:cNvPicPr>
            <a:picLocks noChangeAspect="1"/>
          </p:cNvPicPr>
          <p:nvPr/>
        </p:nvPicPr>
        <p:blipFill>
          <a:blip r:embed="rId7"/>
          <a:stretch>
            <a:fillRect/>
          </a:stretch>
        </p:blipFill>
        <p:spPr>
          <a:xfrm>
            <a:off x="24515246" y="24227246"/>
            <a:ext cx="1212660" cy="914400"/>
          </a:xfrm>
          <a:prstGeom prst="rect">
            <a:avLst/>
          </a:prstGeom>
        </p:spPr>
      </p:pic>
      <p:sp>
        <p:nvSpPr>
          <p:cNvPr id="48" name="Text Box 20"/>
          <p:cNvSpPr txBox="1">
            <a:spLocks noChangeArrowheads="1"/>
          </p:cNvSpPr>
          <p:nvPr/>
        </p:nvSpPr>
        <p:spPr bwMode="auto">
          <a:xfrm>
            <a:off x="24697120" y="25289235"/>
            <a:ext cx="8489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smtClean="0">
                <a:latin typeface="Century Gothic"/>
                <a:cs typeface="Century Gothic"/>
              </a:rPr>
              <a:t>DMSP</a:t>
            </a:r>
            <a:endParaRPr lang="en-US" sz="1800" b="1" dirty="0">
              <a:latin typeface="Century Gothic"/>
              <a:cs typeface="Century Gothic"/>
            </a:endParaRPr>
          </a:p>
        </p:txBody>
      </p:sp>
      <p:pic>
        <p:nvPicPr>
          <p:cNvPr id="49" name="Picture 48"/>
          <p:cNvPicPr>
            <a:picLocks noChangeAspect="1"/>
          </p:cNvPicPr>
          <p:nvPr/>
        </p:nvPicPr>
        <p:blipFill>
          <a:blip r:embed="rId8"/>
          <a:stretch>
            <a:fillRect/>
          </a:stretch>
        </p:blipFill>
        <p:spPr>
          <a:xfrm>
            <a:off x="18420873" y="23706351"/>
            <a:ext cx="1671629" cy="1070133"/>
          </a:xfrm>
          <a:prstGeom prst="rect">
            <a:avLst/>
          </a:prstGeom>
        </p:spPr>
      </p:pic>
      <p:pic>
        <p:nvPicPr>
          <p:cNvPr id="17" name="Picture 16"/>
          <p:cNvPicPr>
            <a:picLocks noChangeAspect="1"/>
          </p:cNvPicPr>
          <p:nvPr/>
        </p:nvPicPr>
        <p:blipFill>
          <a:blip r:embed="rId9"/>
          <a:stretch>
            <a:fillRect/>
          </a:stretch>
        </p:blipFill>
        <p:spPr>
          <a:xfrm>
            <a:off x="21254335" y="23907707"/>
            <a:ext cx="1856779" cy="1484473"/>
          </a:xfrm>
          <a:prstGeom prst="rect">
            <a:avLst/>
          </a:prstGeom>
        </p:spPr>
      </p:pic>
      <p:sp>
        <p:nvSpPr>
          <p:cNvPr id="50" name="Text Box 20"/>
          <p:cNvSpPr txBox="1">
            <a:spLocks noChangeArrowheads="1"/>
          </p:cNvSpPr>
          <p:nvPr/>
        </p:nvSpPr>
        <p:spPr bwMode="auto">
          <a:xfrm>
            <a:off x="18540826" y="24989944"/>
            <a:ext cx="14317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dirty="0" err="1" smtClean="0">
                <a:latin typeface="Century Gothic"/>
                <a:cs typeface="Century Gothic"/>
              </a:rPr>
              <a:t>MetOp</a:t>
            </a:r>
            <a:r>
              <a:rPr lang="en-US" sz="1800" b="1" dirty="0" smtClean="0">
                <a:latin typeface="Century Gothic"/>
                <a:cs typeface="Century Gothic"/>
              </a:rPr>
              <a:t>-A</a:t>
            </a:r>
            <a:endParaRPr lang="en-US" sz="1800" b="1" dirty="0">
              <a:latin typeface="Century Gothic"/>
              <a:cs typeface="Century Gothic"/>
            </a:endParaRPr>
          </a:p>
        </p:txBody>
      </p:sp>
      <p:sp>
        <p:nvSpPr>
          <p:cNvPr id="51" name="Text Box 20"/>
          <p:cNvSpPr txBox="1">
            <a:spLocks noChangeArrowheads="1"/>
          </p:cNvSpPr>
          <p:nvPr/>
        </p:nvSpPr>
        <p:spPr bwMode="auto">
          <a:xfrm>
            <a:off x="21466863" y="25158875"/>
            <a:ext cx="14317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dirty="0" err="1" smtClean="0">
                <a:latin typeface="Century Gothic"/>
                <a:cs typeface="Century Gothic"/>
              </a:rPr>
              <a:t>MetOp</a:t>
            </a:r>
            <a:r>
              <a:rPr lang="en-US" sz="1800" b="1" dirty="0" smtClean="0">
                <a:latin typeface="Century Gothic"/>
                <a:cs typeface="Century Gothic"/>
              </a:rPr>
              <a:t>-B</a:t>
            </a:r>
            <a:endParaRPr lang="en-US" sz="1800" b="1" dirty="0">
              <a:latin typeface="Century Gothic"/>
              <a:cs typeface="Century Gothic"/>
            </a:endParaRPr>
          </a:p>
        </p:txBody>
      </p:sp>
      <p:graphicFrame>
        <p:nvGraphicFramePr>
          <p:cNvPr id="18" name="Diagram 17"/>
          <p:cNvGraphicFramePr/>
          <p:nvPr>
            <p:extLst>
              <p:ext uri="{D42A27DB-BD31-4B8C-83A1-F6EECF244321}">
                <p14:modId xmlns:p14="http://schemas.microsoft.com/office/powerpoint/2010/main" val="80156809"/>
              </p:ext>
            </p:extLst>
          </p:nvPr>
        </p:nvGraphicFramePr>
        <p:xfrm>
          <a:off x="1010652" y="13992649"/>
          <a:ext cx="12653181" cy="6568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2" name="TextBox 21"/>
          <p:cNvSpPr txBox="1"/>
          <p:nvPr/>
        </p:nvSpPr>
        <p:spPr>
          <a:xfrm>
            <a:off x="5359411" y="13268492"/>
            <a:ext cx="3385863" cy="646331"/>
          </a:xfrm>
          <a:prstGeom prst="rect">
            <a:avLst/>
          </a:prstGeom>
          <a:noFill/>
        </p:spPr>
        <p:txBody>
          <a:bodyPr wrap="none" rtlCol="0">
            <a:spAutoFit/>
          </a:bodyPr>
          <a:lstStyle/>
          <a:p>
            <a:r>
              <a:rPr lang="en-US" sz="3600" b="1" dirty="0" smtClean="0">
                <a:latin typeface="+mj-lt"/>
              </a:rPr>
              <a:t>Flood Product </a:t>
            </a:r>
            <a:endParaRPr lang="en-US" sz="3600" b="1" dirty="0">
              <a:latin typeface="+mj-lt"/>
            </a:endParaRPr>
          </a:p>
        </p:txBody>
      </p:sp>
      <p:sp>
        <p:nvSpPr>
          <p:cNvPr id="54" name="Rectangle 53"/>
          <p:cNvSpPr/>
          <p:nvPr/>
        </p:nvSpPr>
        <p:spPr>
          <a:xfrm>
            <a:off x="5029201" y="18455434"/>
            <a:ext cx="3914736" cy="923330"/>
          </a:xfrm>
          <a:prstGeom prst="rect">
            <a:avLst/>
          </a:prstGeom>
        </p:spPr>
        <p:txBody>
          <a:bodyPr wrap="square">
            <a:spAutoFit/>
          </a:bodyPr>
          <a:lstStyle/>
          <a:p>
            <a:pPr marL="0" lvl="1"/>
            <a:r>
              <a:rPr lang="en-US" sz="1800" b="1" dirty="0" smtClean="0"/>
              <a:t>Group 3: </a:t>
            </a:r>
            <a:r>
              <a:rPr lang="en-US" sz="1800" b="1" dirty="0"/>
              <a:t>University of Maryland Global </a:t>
            </a:r>
            <a:r>
              <a:rPr lang="en-US" sz="1800" b="1" dirty="0" smtClean="0"/>
              <a:t>Flood Monitoring </a:t>
            </a:r>
            <a:r>
              <a:rPr lang="en-US" sz="1800" b="1" dirty="0"/>
              <a:t>System P</a:t>
            </a:r>
            <a:r>
              <a:rPr lang="en-US" sz="1800" b="1" dirty="0" smtClean="0"/>
              <a:t>roducts</a:t>
            </a:r>
            <a:endParaRPr lang="en-US" sz="1800" b="1" dirty="0"/>
          </a:p>
        </p:txBody>
      </p:sp>
      <p:sp>
        <p:nvSpPr>
          <p:cNvPr id="55" name="Rectangle 54"/>
          <p:cNvSpPr/>
          <p:nvPr/>
        </p:nvSpPr>
        <p:spPr>
          <a:xfrm>
            <a:off x="5035399" y="16685242"/>
            <a:ext cx="3908538" cy="369332"/>
          </a:xfrm>
          <a:prstGeom prst="rect">
            <a:avLst/>
          </a:prstGeom>
        </p:spPr>
        <p:txBody>
          <a:bodyPr wrap="square">
            <a:spAutoFit/>
          </a:bodyPr>
          <a:lstStyle/>
          <a:p>
            <a:pPr marL="0" lvl="1"/>
            <a:r>
              <a:rPr lang="en-US" sz="1800" b="1" dirty="0" smtClean="0"/>
              <a:t>Group 2: Near Real </a:t>
            </a:r>
            <a:r>
              <a:rPr lang="en-US" sz="1800" b="1" dirty="0"/>
              <a:t>T</a:t>
            </a:r>
            <a:r>
              <a:rPr lang="en-US" sz="1800" b="1" dirty="0" smtClean="0"/>
              <a:t>ime </a:t>
            </a:r>
            <a:r>
              <a:rPr lang="en-US" sz="1800" b="1" dirty="0"/>
              <a:t>P</a:t>
            </a:r>
            <a:r>
              <a:rPr lang="en-US" sz="1800" b="1" dirty="0" smtClean="0"/>
              <a:t>roducts</a:t>
            </a:r>
            <a:endParaRPr lang="en-US" sz="1800" b="1" dirty="0"/>
          </a:p>
        </p:txBody>
      </p:sp>
      <p:sp>
        <p:nvSpPr>
          <p:cNvPr id="56" name="Rectangle 55"/>
          <p:cNvSpPr/>
          <p:nvPr/>
        </p:nvSpPr>
        <p:spPr>
          <a:xfrm>
            <a:off x="5029200" y="14834227"/>
            <a:ext cx="3974963" cy="369332"/>
          </a:xfrm>
          <a:prstGeom prst="rect">
            <a:avLst/>
          </a:prstGeom>
        </p:spPr>
        <p:txBody>
          <a:bodyPr wrap="square">
            <a:spAutoFit/>
          </a:bodyPr>
          <a:lstStyle/>
          <a:p>
            <a:pPr marL="0" lvl="1"/>
            <a:r>
              <a:rPr lang="en-US" sz="1800" b="1" dirty="0" smtClean="0"/>
              <a:t>Group 1: SAR Products </a:t>
            </a:r>
            <a:endParaRPr lang="en-US" sz="1800" b="1" dirty="0"/>
          </a:p>
        </p:txBody>
      </p:sp>
      <p:cxnSp>
        <p:nvCxnSpPr>
          <p:cNvPr id="61" name="Straight Connector 60"/>
          <p:cNvCxnSpPr>
            <a:stCxn id="56" idx="1"/>
          </p:cNvCxnSpPr>
          <p:nvPr/>
        </p:nvCxnSpPr>
        <p:spPr>
          <a:xfrm flipH="1">
            <a:off x="5000626" y="15018893"/>
            <a:ext cx="28574" cy="5027918"/>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9071496" y="15030450"/>
            <a:ext cx="52285" cy="5016361"/>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rotWithShape="1">
          <a:blip r:embed="rId15" cstate="print">
            <a:extLst>
              <a:ext uri="{28A0092B-C50C-407E-A947-70E740481C1C}">
                <a14:useLocalDpi xmlns:a14="http://schemas.microsoft.com/office/drawing/2010/main" val="0"/>
              </a:ext>
            </a:extLst>
          </a:blip>
          <a:srcRect l="30277" t="31472" r="36913" b="26253"/>
          <a:stretch/>
        </p:blipFill>
        <p:spPr>
          <a:xfrm>
            <a:off x="5107562" y="15371092"/>
            <a:ext cx="1223537" cy="876300"/>
          </a:xfrm>
          <a:prstGeom prst="rect">
            <a:avLst/>
          </a:prstGeom>
          <a:ln>
            <a:noFill/>
          </a:ln>
          <a:effectLst>
            <a:innerShdw blurRad="63500" dist="50800" dir="2700000">
              <a:prstClr val="black">
                <a:alpha val="50000"/>
              </a:prstClr>
            </a:innerShdw>
          </a:effectLst>
        </p:spPr>
      </p:pic>
      <p:pic>
        <p:nvPicPr>
          <p:cNvPr id="58" name="Picture 57"/>
          <p:cNvPicPr>
            <a:picLocks noChangeAspect="1"/>
          </p:cNvPicPr>
          <p:nvPr/>
        </p:nvPicPr>
        <p:blipFill rotWithShape="1">
          <a:blip r:embed="rId16">
            <a:extLst>
              <a:ext uri="{28A0092B-C50C-407E-A947-70E740481C1C}">
                <a14:useLocalDpi xmlns:a14="http://schemas.microsoft.com/office/drawing/2010/main" val="0"/>
              </a:ext>
            </a:extLst>
          </a:blip>
          <a:srcRect l="21700" t="62797" r="33204" b="-1097"/>
          <a:stretch/>
        </p:blipFill>
        <p:spPr>
          <a:xfrm>
            <a:off x="6440575" y="15369411"/>
            <a:ext cx="1223537" cy="886354"/>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pic>
        <p:nvPicPr>
          <p:cNvPr id="59" name="Picture 58"/>
          <p:cNvPicPr>
            <a:picLocks noChangeAspect="1"/>
          </p:cNvPicPr>
          <p:nvPr/>
        </p:nvPicPr>
        <p:blipFill rotWithShape="1">
          <a:blip r:embed="rId17" cstate="print">
            <a:extLst>
              <a:ext uri="{28A0092B-C50C-407E-A947-70E740481C1C}">
                <a14:useLocalDpi xmlns:a14="http://schemas.microsoft.com/office/drawing/2010/main" val="0"/>
              </a:ext>
            </a:extLst>
          </a:blip>
          <a:srcRect l="23137" t="24532" r="38225" b="18783"/>
          <a:stretch/>
        </p:blipFill>
        <p:spPr>
          <a:xfrm>
            <a:off x="7783113" y="15371092"/>
            <a:ext cx="1221050" cy="878423"/>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sp>
        <p:nvSpPr>
          <p:cNvPr id="67" name="TextBox 66"/>
          <p:cNvSpPr txBox="1"/>
          <p:nvPr/>
        </p:nvSpPr>
        <p:spPr>
          <a:xfrm>
            <a:off x="4952964" y="16217123"/>
            <a:ext cx="1532733" cy="338554"/>
          </a:xfrm>
          <a:prstGeom prst="rect">
            <a:avLst/>
          </a:prstGeom>
          <a:noFill/>
        </p:spPr>
        <p:txBody>
          <a:bodyPr wrap="square" rtlCol="0">
            <a:spAutoFit/>
          </a:bodyPr>
          <a:lstStyle/>
          <a:p>
            <a:pPr algn="ctr"/>
            <a:r>
              <a:rPr lang="en-US" sz="1600" dirty="0" smtClean="0"/>
              <a:t>RADARSAT</a:t>
            </a:r>
            <a:endParaRPr lang="en-US" sz="1600" dirty="0"/>
          </a:p>
        </p:txBody>
      </p:sp>
      <p:sp>
        <p:nvSpPr>
          <p:cNvPr id="68" name="TextBox 67"/>
          <p:cNvSpPr txBox="1"/>
          <p:nvPr/>
        </p:nvSpPr>
        <p:spPr>
          <a:xfrm>
            <a:off x="6364264" y="16217123"/>
            <a:ext cx="1382862" cy="338554"/>
          </a:xfrm>
          <a:prstGeom prst="rect">
            <a:avLst/>
          </a:prstGeom>
          <a:noFill/>
        </p:spPr>
        <p:txBody>
          <a:bodyPr wrap="square" rtlCol="0">
            <a:spAutoFit/>
          </a:bodyPr>
          <a:lstStyle/>
          <a:p>
            <a:pPr algn="ctr"/>
            <a:r>
              <a:rPr lang="en-US" sz="1600" dirty="0" smtClean="0"/>
              <a:t>RADARSAT-2</a:t>
            </a:r>
            <a:endParaRPr lang="en-US" sz="1600" dirty="0"/>
          </a:p>
        </p:txBody>
      </p:sp>
      <p:sp>
        <p:nvSpPr>
          <p:cNvPr id="69" name="TextBox 68"/>
          <p:cNvSpPr txBox="1"/>
          <p:nvPr/>
        </p:nvSpPr>
        <p:spPr>
          <a:xfrm>
            <a:off x="7803070" y="16217123"/>
            <a:ext cx="1181136" cy="338554"/>
          </a:xfrm>
          <a:prstGeom prst="rect">
            <a:avLst/>
          </a:prstGeom>
          <a:noFill/>
        </p:spPr>
        <p:txBody>
          <a:bodyPr wrap="square" rtlCol="0">
            <a:spAutoFit/>
          </a:bodyPr>
          <a:lstStyle/>
          <a:p>
            <a:pPr algn="ctr"/>
            <a:r>
              <a:rPr lang="en-US" sz="1600" dirty="0" err="1" smtClean="0"/>
              <a:t>TerraSAR</a:t>
            </a:r>
            <a:r>
              <a:rPr lang="en-US" sz="1600" dirty="0" smtClean="0"/>
              <a:t>-X</a:t>
            </a:r>
            <a:endParaRPr lang="en-US" sz="1600" dirty="0"/>
          </a:p>
        </p:txBody>
      </p:sp>
      <p:pic>
        <p:nvPicPr>
          <p:cNvPr id="63" name="Picture 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14889" y="17263969"/>
            <a:ext cx="1327624" cy="738288"/>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pic>
        <p:nvPicPr>
          <p:cNvPr id="64" name="Picture 6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54036" y="17263969"/>
            <a:ext cx="1400439" cy="744027"/>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sp>
        <p:nvSpPr>
          <p:cNvPr id="70" name="TextBox 69"/>
          <p:cNvSpPr txBox="1"/>
          <p:nvPr/>
        </p:nvSpPr>
        <p:spPr>
          <a:xfrm>
            <a:off x="5114889" y="18010984"/>
            <a:ext cx="1327624" cy="338554"/>
          </a:xfrm>
          <a:prstGeom prst="rect">
            <a:avLst/>
          </a:prstGeom>
          <a:noFill/>
        </p:spPr>
        <p:txBody>
          <a:bodyPr wrap="square" rtlCol="0">
            <a:spAutoFit/>
          </a:bodyPr>
          <a:lstStyle/>
          <a:p>
            <a:pPr algn="ctr"/>
            <a:r>
              <a:rPr lang="en-US" sz="1600" dirty="0" smtClean="0"/>
              <a:t>DFO</a:t>
            </a:r>
            <a:endParaRPr lang="en-US" sz="1600" dirty="0"/>
          </a:p>
        </p:txBody>
      </p:sp>
      <p:sp>
        <p:nvSpPr>
          <p:cNvPr id="71" name="TextBox 70"/>
          <p:cNvSpPr txBox="1"/>
          <p:nvPr/>
        </p:nvSpPr>
        <p:spPr>
          <a:xfrm>
            <a:off x="6436096" y="18004164"/>
            <a:ext cx="1636318" cy="338554"/>
          </a:xfrm>
          <a:prstGeom prst="rect">
            <a:avLst/>
          </a:prstGeom>
          <a:noFill/>
        </p:spPr>
        <p:txBody>
          <a:bodyPr wrap="square" rtlCol="0">
            <a:spAutoFit/>
          </a:bodyPr>
          <a:lstStyle/>
          <a:p>
            <a:pPr algn="ctr"/>
            <a:r>
              <a:rPr lang="en-US" sz="1600" dirty="0" smtClean="0"/>
              <a:t>NRT-GFM</a:t>
            </a:r>
            <a:endParaRPr lang="en-US" sz="1600" dirty="0"/>
          </a:p>
        </p:txBody>
      </p:sp>
      <p:pic>
        <p:nvPicPr>
          <p:cNvPr id="65" name="Picture 64"/>
          <p:cNvPicPr>
            <a:picLocks noChangeAspect="1"/>
          </p:cNvPicPr>
          <p:nvPr/>
        </p:nvPicPr>
        <p:blipFill>
          <a:blip r:embed="rId20" cstate="print">
            <a:extLst>
              <a:ext uri="{BEBA8EAE-BF5A-486C-A8C5-ECC9F3942E4B}">
                <a14:imgProps xmlns:a14="http://schemas.microsoft.com/office/drawing/2010/main">
                  <a14:imgLayer r:embed="rId21">
                    <a14:imgEffect>
                      <a14:saturation sat="33000"/>
                    </a14:imgEffect>
                  </a14:imgLayer>
                </a14:imgProps>
              </a:ext>
              <a:ext uri="{28A0092B-C50C-407E-A947-70E740481C1C}">
                <a14:useLocalDpi xmlns:a14="http://schemas.microsoft.com/office/drawing/2010/main" val="0"/>
              </a:ext>
            </a:extLst>
          </a:blip>
          <a:stretch>
            <a:fillRect/>
          </a:stretch>
        </p:blipFill>
        <p:spPr>
          <a:xfrm>
            <a:off x="5112723" y="19335044"/>
            <a:ext cx="1382281" cy="728740"/>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pic>
        <p:nvPicPr>
          <p:cNvPr id="66" name="Picture 6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603850" y="19335045"/>
            <a:ext cx="1425904" cy="728740"/>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sp>
        <p:nvSpPr>
          <p:cNvPr id="72" name="TextBox 71"/>
          <p:cNvSpPr txBox="1"/>
          <p:nvPr/>
        </p:nvSpPr>
        <p:spPr>
          <a:xfrm>
            <a:off x="5112723" y="20057645"/>
            <a:ext cx="1532733" cy="338554"/>
          </a:xfrm>
          <a:prstGeom prst="rect">
            <a:avLst/>
          </a:prstGeom>
          <a:noFill/>
        </p:spPr>
        <p:txBody>
          <a:bodyPr wrap="square" rtlCol="0">
            <a:spAutoFit/>
          </a:bodyPr>
          <a:lstStyle/>
          <a:p>
            <a:pPr algn="ctr"/>
            <a:r>
              <a:rPr lang="en-US" sz="1600" dirty="0" smtClean="0"/>
              <a:t>GFMS-FD</a:t>
            </a:r>
            <a:endParaRPr lang="en-US" sz="1600" dirty="0"/>
          </a:p>
        </p:txBody>
      </p:sp>
      <p:sp>
        <p:nvSpPr>
          <p:cNvPr id="73" name="TextBox 72"/>
          <p:cNvSpPr txBox="1"/>
          <p:nvPr/>
        </p:nvSpPr>
        <p:spPr>
          <a:xfrm>
            <a:off x="6518156" y="20054763"/>
            <a:ext cx="1532733" cy="338554"/>
          </a:xfrm>
          <a:prstGeom prst="rect">
            <a:avLst/>
          </a:prstGeom>
          <a:noFill/>
        </p:spPr>
        <p:txBody>
          <a:bodyPr wrap="square" rtlCol="0">
            <a:spAutoFit/>
          </a:bodyPr>
          <a:lstStyle/>
          <a:p>
            <a:pPr algn="ctr"/>
            <a:r>
              <a:rPr lang="en-US" sz="1600" dirty="0" smtClean="0"/>
              <a:t>GFMS-I</a:t>
            </a:r>
            <a:endParaRPr lang="en-US" sz="1600" dirty="0"/>
          </a:p>
        </p:txBody>
      </p:sp>
      <p:sp>
        <p:nvSpPr>
          <p:cNvPr id="83" name="Rectangle 82"/>
          <p:cNvSpPr/>
          <p:nvPr/>
        </p:nvSpPr>
        <p:spPr>
          <a:xfrm>
            <a:off x="4601454" y="22450830"/>
            <a:ext cx="1279911" cy="461665"/>
          </a:xfrm>
          <a:prstGeom prst="rect">
            <a:avLst/>
          </a:prstGeom>
        </p:spPr>
        <p:txBody>
          <a:bodyPr wrap="square">
            <a:spAutoFit/>
          </a:bodyPr>
          <a:lstStyle/>
          <a:p>
            <a:pPr marL="0" lvl="1"/>
            <a:r>
              <a:rPr lang="en-US" sz="2400" b="1" dirty="0" smtClean="0"/>
              <a:t>Group 1</a:t>
            </a:r>
            <a:endParaRPr lang="en-US" sz="2400" b="1" dirty="0"/>
          </a:p>
        </p:txBody>
      </p:sp>
      <p:pic>
        <p:nvPicPr>
          <p:cNvPr id="89" name="Picture 8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9657" y="23009629"/>
            <a:ext cx="2579477" cy="1825101"/>
          </a:xfrm>
          <a:prstGeom prst="rect">
            <a:avLst/>
          </a:prstGeom>
          <a:scene3d>
            <a:camera prst="orthographicFront"/>
            <a:lightRig rig="threePt" dir="t"/>
          </a:scene3d>
          <a:sp3d>
            <a:bevelT/>
          </a:sp3d>
        </p:spPr>
      </p:pic>
      <p:pic>
        <p:nvPicPr>
          <p:cNvPr id="90" name="Picture 8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68196" y="22997000"/>
            <a:ext cx="2597325" cy="1837730"/>
          </a:xfrm>
          <a:prstGeom prst="rect">
            <a:avLst/>
          </a:prstGeom>
          <a:scene3d>
            <a:camera prst="orthographicFront"/>
            <a:lightRig rig="threePt" dir="t"/>
          </a:scene3d>
          <a:sp3d>
            <a:bevelT/>
          </a:sp3d>
        </p:spPr>
      </p:pic>
      <p:pic>
        <p:nvPicPr>
          <p:cNvPr id="91" name="Picture 9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809669" y="23000651"/>
            <a:ext cx="2592164" cy="1834079"/>
          </a:xfrm>
          <a:prstGeom prst="rect">
            <a:avLst/>
          </a:prstGeom>
          <a:scene3d>
            <a:camera prst="orthographicFront"/>
            <a:lightRig rig="threePt" dir="t"/>
          </a:scene3d>
          <a:sp3d>
            <a:bevelT/>
          </a:sp3d>
        </p:spPr>
      </p:pic>
      <p:sp>
        <p:nvSpPr>
          <p:cNvPr id="92" name="Rectangle 91"/>
          <p:cNvSpPr/>
          <p:nvPr/>
        </p:nvSpPr>
        <p:spPr>
          <a:xfrm>
            <a:off x="4608495" y="25661951"/>
            <a:ext cx="1259983" cy="461665"/>
          </a:xfrm>
          <a:prstGeom prst="rect">
            <a:avLst/>
          </a:prstGeom>
        </p:spPr>
        <p:txBody>
          <a:bodyPr wrap="square">
            <a:spAutoFit/>
          </a:bodyPr>
          <a:lstStyle/>
          <a:p>
            <a:pPr marL="0" lvl="1"/>
            <a:r>
              <a:rPr lang="en-US" sz="2400" b="1" dirty="0" smtClean="0"/>
              <a:t>Group 2</a:t>
            </a:r>
            <a:endParaRPr lang="en-US" sz="2400" b="1" dirty="0"/>
          </a:p>
        </p:txBody>
      </p:sp>
      <p:pic>
        <p:nvPicPr>
          <p:cNvPr id="93" name="Picture 9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464989" y="26284838"/>
            <a:ext cx="2578608" cy="1823340"/>
          </a:xfrm>
          <a:prstGeom prst="rect">
            <a:avLst/>
          </a:prstGeom>
          <a:scene3d>
            <a:camera prst="orthographicFront"/>
            <a:lightRig rig="threePt" dir="t"/>
          </a:scene3d>
          <a:sp3d>
            <a:bevelT/>
          </a:sp3d>
        </p:spPr>
      </p:pic>
      <p:pic>
        <p:nvPicPr>
          <p:cNvPr id="94" name="Picture 9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283528" y="26284838"/>
            <a:ext cx="2578608" cy="1824487"/>
          </a:xfrm>
          <a:prstGeom prst="rect">
            <a:avLst/>
          </a:prstGeom>
          <a:scene3d>
            <a:camera prst="orthographicFront"/>
            <a:lightRig rig="threePt" dir="t"/>
          </a:scene3d>
          <a:sp3d>
            <a:bevelT/>
          </a:sp3d>
        </p:spPr>
      </p:pic>
      <p:sp>
        <p:nvSpPr>
          <p:cNvPr id="95" name="Rectangle 94"/>
          <p:cNvSpPr/>
          <p:nvPr/>
        </p:nvSpPr>
        <p:spPr>
          <a:xfrm>
            <a:off x="4483866" y="28710395"/>
            <a:ext cx="1475517" cy="461665"/>
          </a:xfrm>
          <a:prstGeom prst="rect">
            <a:avLst/>
          </a:prstGeom>
        </p:spPr>
        <p:txBody>
          <a:bodyPr wrap="square">
            <a:spAutoFit/>
          </a:bodyPr>
          <a:lstStyle/>
          <a:p>
            <a:pPr marL="0" lvl="1"/>
            <a:r>
              <a:rPr lang="en-US" sz="2400" b="1" dirty="0" smtClean="0"/>
              <a:t>Group 3</a:t>
            </a:r>
            <a:endParaRPr lang="en-US" sz="2400" b="1" dirty="0"/>
          </a:p>
        </p:txBody>
      </p:sp>
      <p:pic>
        <p:nvPicPr>
          <p:cNvPr id="96" name="Picture 95"/>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448127" y="29429533"/>
            <a:ext cx="2578608" cy="1824487"/>
          </a:xfrm>
          <a:prstGeom prst="rect">
            <a:avLst/>
          </a:prstGeom>
          <a:scene3d>
            <a:camera prst="orthographicFront"/>
            <a:lightRig rig="threePt" dir="t"/>
          </a:scene3d>
          <a:sp3d>
            <a:bevelT/>
          </a:sp3d>
        </p:spPr>
      </p:pic>
      <p:pic>
        <p:nvPicPr>
          <p:cNvPr id="97" name="Picture 9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266666" y="29429533"/>
            <a:ext cx="2578608" cy="1824485"/>
          </a:xfrm>
          <a:prstGeom prst="rect">
            <a:avLst/>
          </a:prstGeom>
          <a:scene3d>
            <a:camera prst="orthographicFront"/>
            <a:lightRig rig="threePt" dir="t"/>
          </a:scene3d>
          <a:sp3d>
            <a:bevelT/>
          </a:sp3d>
        </p:spPr>
      </p:pic>
      <p:sp>
        <p:nvSpPr>
          <p:cNvPr id="98" name="TextBox 97"/>
          <p:cNvSpPr txBox="1"/>
          <p:nvPr/>
        </p:nvSpPr>
        <p:spPr>
          <a:xfrm>
            <a:off x="1673029" y="24837101"/>
            <a:ext cx="1532733" cy="338554"/>
          </a:xfrm>
          <a:prstGeom prst="rect">
            <a:avLst/>
          </a:prstGeom>
          <a:noFill/>
        </p:spPr>
        <p:txBody>
          <a:bodyPr wrap="square" rtlCol="0">
            <a:spAutoFit/>
          </a:bodyPr>
          <a:lstStyle/>
          <a:p>
            <a:pPr algn="ctr"/>
            <a:r>
              <a:rPr lang="en-US" sz="1600" dirty="0" smtClean="0"/>
              <a:t>RADARSAT</a:t>
            </a:r>
            <a:endParaRPr lang="en-US" sz="1600" dirty="0"/>
          </a:p>
        </p:txBody>
      </p:sp>
      <p:sp>
        <p:nvSpPr>
          <p:cNvPr id="99" name="TextBox 98"/>
          <p:cNvSpPr txBox="1"/>
          <p:nvPr/>
        </p:nvSpPr>
        <p:spPr>
          <a:xfrm>
            <a:off x="4577970" y="24837101"/>
            <a:ext cx="1382862" cy="338554"/>
          </a:xfrm>
          <a:prstGeom prst="rect">
            <a:avLst/>
          </a:prstGeom>
          <a:noFill/>
        </p:spPr>
        <p:txBody>
          <a:bodyPr wrap="square" rtlCol="0">
            <a:spAutoFit/>
          </a:bodyPr>
          <a:lstStyle/>
          <a:p>
            <a:pPr algn="ctr"/>
            <a:r>
              <a:rPr lang="en-US" sz="1600" dirty="0" smtClean="0"/>
              <a:t>RADARSAT-2</a:t>
            </a:r>
            <a:endParaRPr lang="en-US" sz="1600" dirty="0"/>
          </a:p>
        </p:txBody>
      </p:sp>
      <p:sp>
        <p:nvSpPr>
          <p:cNvPr id="100" name="TextBox 99"/>
          <p:cNvSpPr txBox="1"/>
          <p:nvPr/>
        </p:nvSpPr>
        <p:spPr>
          <a:xfrm>
            <a:off x="7515183" y="24837101"/>
            <a:ext cx="1181136" cy="338554"/>
          </a:xfrm>
          <a:prstGeom prst="rect">
            <a:avLst/>
          </a:prstGeom>
          <a:noFill/>
        </p:spPr>
        <p:txBody>
          <a:bodyPr wrap="square" rtlCol="0">
            <a:spAutoFit/>
          </a:bodyPr>
          <a:lstStyle/>
          <a:p>
            <a:pPr algn="ctr"/>
            <a:r>
              <a:rPr lang="en-US" sz="1600" dirty="0" err="1" smtClean="0"/>
              <a:t>TerraSAR</a:t>
            </a:r>
            <a:r>
              <a:rPr lang="en-US" sz="1600" dirty="0" smtClean="0"/>
              <a:t>-X</a:t>
            </a:r>
            <a:endParaRPr lang="en-US" sz="1600" dirty="0"/>
          </a:p>
        </p:txBody>
      </p:sp>
      <p:sp>
        <p:nvSpPr>
          <p:cNvPr id="101" name="TextBox 100"/>
          <p:cNvSpPr txBox="1"/>
          <p:nvPr/>
        </p:nvSpPr>
        <p:spPr>
          <a:xfrm>
            <a:off x="2947247" y="28118883"/>
            <a:ext cx="1327624" cy="338554"/>
          </a:xfrm>
          <a:prstGeom prst="rect">
            <a:avLst/>
          </a:prstGeom>
          <a:noFill/>
        </p:spPr>
        <p:txBody>
          <a:bodyPr wrap="square" rtlCol="0">
            <a:spAutoFit/>
          </a:bodyPr>
          <a:lstStyle/>
          <a:p>
            <a:pPr algn="ctr"/>
            <a:r>
              <a:rPr lang="en-US" sz="1600" dirty="0" smtClean="0"/>
              <a:t>DFO</a:t>
            </a:r>
            <a:endParaRPr lang="en-US" sz="1600" dirty="0"/>
          </a:p>
        </p:txBody>
      </p:sp>
      <p:sp>
        <p:nvSpPr>
          <p:cNvPr id="102" name="TextBox 101"/>
          <p:cNvSpPr txBox="1"/>
          <p:nvPr/>
        </p:nvSpPr>
        <p:spPr>
          <a:xfrm>
            <a:off x="5859557" y="28141859"/>
            <a:ext cx="1636318" cy="338554"/>
          </a:xfrm>
          <a:prstGeom prst="rect">
            <a:avLst/>
          </a:prstGeom>
          <a:noFill/>
        </p:spPr>
        <p:txBody>
          <a:bodyPr wrap="square" rtlCol="0">
            <a:spAutoFit/>
          </a:bodyPr>
          <a:lstStyle/>
          <a:p>
            <a:pPr algn="ctr"/>
            <a:r>
              <a:rPr lang="en-US" sz="1600" dirty="0" smtClean="0"/>
              <a:t>NRT-GFM</a:t>
            </a:r>
            <a:endParaRPr lang="en-US" sz="1600" dirty="0"/>
          </a:p>
        </p:txBody>
      </p:sp>
      <p:sp>
        <p:nvSpPr>
          <p:cNvPr id="103" name="TextBox 102"/>
          <p:cNvSpPr txBox="1"/>
          <p:nvPr/>
        </p:nvSpPr>
        <p:spPr>
          <a:xfrm>
            <a:off x="2827830" y="31280103"/>
            <a:ext cx="1532733" cy="338554"/>
          </a:xfrm>
          <a:prstGeom prst="rect">
            <a:avLst/>
          </a:prstGeom>
          <a:noFill/>
        </p:spPr>
        <p:txBody>
          <a:bodyPr wrap="square" rtlCol="0">
            <a:spAutoFit/>
          </a:bodyPr>
          <a:lstStyle/>
          <a:p>
            <a:pPr algn="ctr"/>
            <a:r>
              <a:rPr lang="en-US" sz="1600" dirty="0" smtClean="0"/>
              <a:t>GFMS-FD</a:t>
            </a:r>
            <a:endParaRPr lang="en-US" sz="1600" dirty="0"/>
          </a:p>
        </p:txBody>
      </p:sp>
      <p:sp>
        <p:nvSpPr>
          <p:cNvPr id="104" name="TextBox 103"/>
          <p:cNvSpPr txBox="1"/>
          <p:nvPr/>
        </p:nvSpPr>
        <p:spPr>
          <a:xfrm>
            <a:off x="5666777" y="31272734"/>
            <a:ext cx="1532733" cy="338554"/>
          </a:xfrm>
          <a:prstGeom prst="rect">
            <a:avLst/>
          </a:prstGeom>
          <a:noFill/>
        </p:spPr>
        <p:txBody>
          <a:bodyPr wrap="square" rtlCol="0">
            <a:spAutoFit/>
          </a:bodyPr>
          <a:lstStyle/>
          <a:p>
            <a:pPr algn="ctr"/>
            <a:r>
              <a:rPr lang="en-US" sz="1600" dirty="0" smtClean="0"/>
              <a:t>GFMS-I</a:t>
            </a:r>
            <a:endParaRPr lang="en-US" sz="1600" dirty="0"/>
          </a:p>
        </p:txBody>
      </p:sp>
      <p:sp>
        <p:nvSpPr>
          <p:cNvPr id="116" name="TextBox 115"/>
          <p:cNvSpPr txBox="1"/>
          <p:nvPr/>
        </p:nvSpPr>
        <p:spPr>
          <a:xfrm>
            <a:off x="1711258" y="21546016"/>
            <a:ext cx="6978192" cy="646331"/>
          </a:xfrm>
          <a:prstGeom prst="rect">
            <a:avLst/>
          </a:prstGeom>
          <a:noFill/>
        </p:spPr>
        <p:txBody>
          <a:bodyPr wrap="none" rtlCol="0">
            <a:spAutoFit/>
          </a:bodyPr>
          <a:lstStyle/>
          <a:p>
            <a:r>
              <a:rPr lang="en-US" sz="3600" b="1" dirty="0" smtClean="0">
                <a:latin typeface="+mj-lt"/>
              </a:rPr>
              <a:t>Flood Product Spatial Analysis </a:t>
            </a:r>
            <a:endParaRPr lang="en-US" sz="3600" b="1" dirty="0">
              <a:latin typeface="+mj-lt"/>
            </a:endParaRPr>
          </a:p>
        </p:txBody>
      </p:sp>
      <p:sp>
        <p:nvSpPr>
          <p:cNvPr id="120" name="TextBox 119"/>
          <p:cNvSpPr txBox="1"/>
          <p:nvPr/>
        </p:nvSpPr>
        <p:spPr>
          <a:xfrm>
            <a:off x="18166039" y="13268492"/>
            <a:ext cx="4927952" cy="646331"/>
          </a:xfrm>
          <a:prstGeom prst="rect">
            <a:avLst/>
          </a:prstGeom>
          <a:noFill/>
        </p:spPr>
        <p:txBody>
          <a:bodyPr wrap="none" rtlCol="0">
            <a:spAutoFit/>
          </a:bodyPr>
          <a:lstStyle/>
          <a:p>
            <a:r>
              <a:rPr lang="en-US" sz="3600" b="1" dirty="0" smtClean="0">
                <a:latin typeface="+mj-lt"/>
              </a:rPr>
              <a:t>Soil Moisture Product </a:t>
            </a:r>
            <a:endParaRPr lang="en-US" sz="3600" b="1" dirty="0">
              <a:latin typeface="+mj-lt"/>
            </a:endParaRPr>
          </a:p>
        </p:txBody>
      </p:sp>
      <p:graphicFrame>
        <p:nvGraphicFramePr>
          <p:cNvPr id="121" name="Diagram 120"/>
          <p:cNvGraphicFramePr/>
          <p:nvPr>
            <p:extLst>
              <p:ext uri="{D42A27DB-BD31-4B8C-83A1-F6EECF244321}">
                <p14:modId xmlns:p14="http://schemas.microsoft.com/office/powerpoint/2010/main" val="2098803982"/>
              </p:ext>
            </p:extLst>
          </p:nvPr>
        </p:nvGraphicFramePr>
        <p:xfrm>
          <a:off x="9708660" y="15010741"/>
          <a:ext cx="4274042" cy="5081681"/>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sp>
        <p:nvSpPr>
          <p:cNvPr id="122" name="TextBox 121"/>
          <p:cNvSpPr txBox="1"/>
          <p:nvPr/>
        </p:nvSpPr>
        <p:spPr>
          <a:xfrm>
            <a:off x="10373401" y="21546016"/>
            <a:ext cx="6748738" cy="1200329"/>
          </a:xfrm>
          <a:prstGeom prst="rect">
            <a:avLst/>
          </a:prstGeom>
          <a:noFill/>
        </p:spPr>
        <p:txBody>
          <a:bodyPr wrap="none" rtlCol="0">
            <a:spAutoFit/>
          </a:bodyPr>
          <a:lstStyle/>
          <a:p>
            <a:r>
              <a:rPr lang="en-US" sz="3600" b="1" dirty="0" smtClean="0">
                <a:latin typeface="+mj-lt"/>
              </a:rPr>
              <a:t>Soil Moisture Product Analysis</a:t>
            </a:r>
          </a:p>
          <a:p>
            <a:endParaRPr lang="en-US" sz="3600" b="1" dirty="0">
              <a:latin typeface="+mj-lt"/>
            </a:endParaRPr>
          </a:p>
        </p:txBody>
      </p:sp>
      <p:pic>
        <p:nvPicPr>
          <p:cNvPr id="123" name="Picture 122"/>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718952" y="16376393"/>
            <a:ext cx="955805" cy="739725"/>
          </a:xfrm>
          <a:prstGeom prst="rect">
            <a:avLst/>
          </a:prstGeom>
          <a:effectLst>
            <a:glow rad="63500">
              <a:schemeClr val="accent1">
                <a:satMod val="175000"/>
                <a:alpha val="40000"/>
              </a:schemeClr>
            </a:glow>
          </a:effectLst>
        </p:spPr>
      </p:pic>
      <p:pic>
        <p:nvPicPr>
          <p:cNvPr id="124" name="Picture 123"/>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9718952" y="15135225"/>
            <a:ext cx="955805" cy="739644"/>
          </a:xfrm>
          <a:prstGeom prst="rect">
            <a:avLst/>
          </a:prstGeom>
          <a:effectLst>
            <a:glow rad="63500">
              <a:schemeClr val="accent1">
                <a:satMod val="175000"/>
                <a:alpha val="40000"/>
              </a:schemeClr>
            </a:glow>
          </a:effectLst>
        </p:spPr>
      </p:pic>
      <p:pic>
        <p:nvPicPr>
          <p:cNvPr id="126" name="Picture 125"/>
          <p:cNvPicPr>
            <a:picLocks/>
          </p:cNvPicPr>
          <p:nvPr/>
        </p:nvPicPr>
        <p:blipFill rotWithShape="1">
          <a:blip r:embed="rId37" cstate="print">
            <a:extLst>
              <a:ext uri="{28A0092B-C50C-407E-A947-70E740481C1C}">
                <a14:useLocalDpi xmlns:a14="http://schemas.microsoft.com/office/drawing/2010/main" val="0"/>
              </a:ext>
            </a:extLst>
          </a:blip>
          <a:srcRect l="14261" r="5028"/>
          <a:stretch/>
        </p:blipFill>
        <p:spPr>
          <a:xfrm>
            <a:off x="9718952" y="17617642"/>
            <a:ext cx="955805" cy="760668"/>
          </a:xfrm>
          <a:prstGeom prst="rect">
            <a:avLst/>
          </a:prstGeom>
          <a:ln>
            <a:solidFill>
              <a:schemeClr val="tx2"/>
            </a:solidFill>
          </a:ln>
          <a:effectLst>
            <a:glow rad="63500">
              <a:schemeClr val="accent1">
                <a:satMod val="175000"/>
                <a:alpha val="40000"/>
              </a:schemeClr>
            </a:glow>
          </a:effectLst>
        </p:spPr>
      </p:pic>
      <p:pic>
        <p:nvPicPr>
          <p:cNvPr id="127" name="Picture 126"/>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9718952" y="18879835"/>
            <a:ext cx="955804" cy="692440"/>
          </a:xfrm>
          <a:prstGeom prst="rect">
            <a:avLst/>
          </a:prstGeom>
          <a:effectLst>
            <a:glow rad="63500">
              <a:schemeClr val="accent1">
                <a:satMod val="175000"/>
                <a:alpha val="40000"/>
              </a:schemeClr>
            </a:glow>
          </a:effectLst>
        </p:spPr>
      </p:pic>
      <p:pic>
        <p:nvPicPr>
          <p:cNvPr id="108" name="Picture 107" descr="Screen Shot 2015-07-02 at 4.57.39 PM.png"/>
          <p:cNvPicPr>
            <a:picLocks noChangeAspect="1"/>
          </p:cNvPicPr>
          <p:nvPr/>
        </p:nvPicPr>
        <p:blipFill>
          <a:blip r:embed="rId39"/>
          <a:stretch>
            <a:fillRect/>
          </a:stretch>
        </p:blipFill>
        <p:spPr>
          <a:xfrm>
            <a:off x="14285373" y="14946543"/>
            <a:ext cx="1263597" cy="2249455"/>
          </a:xfrm>
          <a:prstGeom prst="rect">
            <a:avLst/>
          </a:prstGeom>
          <a:ln>
            <a:solidFill>
              <a:schemeClr val="accent1"/>
            </a:solidFill>
          </a:ln>
        </p:spPr>
      </p:pic>
      <p:pic>
        <p:nvPicPr>
          <p:cNvPr id="41" name="Picture 40"/>
          <p:cNvPicPr>
            <a:picLocks noChangeAspect="1"/>
          </p:cNvPicPr>
          <p:nvPr/>
        </p:nvPicPr>
        <p:blipFill>
          <a:blip r:embed="rId40"/>
          <a:stretch>
            <a:fillRect/>
          </a:stretch>
        </p:blipFill>
        <p:spPr>
          <a:xfrm>
            <a:off x="24395789" y="26033091"/>
            <a:ext cx="2269716" cy="914400"/>
          </a:xfrm>
          <a:prstGeom prst="rect">
            <a:avLst/>
          </a:prstGeom>
        </p:spPr>
      </p:pic>
      <p:pic>
        <p:nvPicPr>
          <p:cNvPr id="21" name="Picture 20"/>
          <p:cNvPicPr>
            <a:picLocks noChangeAspect="1"/>
          </p:cNvPicPr>
          <p:nvPr/>
        </p:nvPicPr>
        <p:blipFill rotWithShape="1">
          <a:blip r:embed="rId41" cstate="print">
            <a:extLst>
              <a:ext uri="{28A0092B-C50C-407E-A947-70E740481C1C}">
                <a14:useLocalDpi xmlns:a14="http://schemas.microsoft.com/office/drawing/2010/main" val="0"/>
              </a:ext>
            </a:extLst>
          </a:blip>
          <a:srcRect b="9937"/>
          <a:stretch/>
        </p:blipFill>
        <p:spPr>
          <a:xfrm>
            <a:off x="1845645" y="33014726"/>
            <a:ext cx="2514918" cy="1698221"/>
          </a:xfrm>
          <a:prstGeom prst="rect">
            <a:avLst/>
          </a:prstGeom>
        </p:spPr>
      </p:pic>
      <p:graphicFrame>
        <p:nvGraphicFramePr>
          <p:cNvPr id="117" name="Diagram 116"/>
          <p:cNvGraphicFramePr/>
          <p:nvPr>
            <p:extLst>
              <p:ext uri="{D42A27DB-BD31-4B8C-83A1-F6EECF244321}">
                <p14:modId xmlns:p14="http://schemas.microsoft.com/office/powerpoint/2010/main" val="2235384934"/>
              </p:ext>
            </p:extLst>
          </p:nvPr>
        </p:nvGraphicFramePr>
        <p:xfrm>
          <a:off x="13831462" y="14001170"/>
          <a:ext cx="12653181" cy="656801"/>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pic>
        <p:nvPicPr>
          <p:cNvPr id="60" name="Picture 59"/>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6182194" y="14946543"/>
            <a:ext cx="1263597" cy="2242351"/>
          </a:xfrm>
          <a:prstGeom prst="rect">
            <a:avLst/>
          </a:prstGeom>
          <a:ln>
            <a:solidFill>
              <a:schemeClr val="accent1"/>
            </a:solidFill>
          </a:ln>
        </p:spPr>
      </p:pic>
      <p:pic>
        <p:nvPicPr>
          <p:cNvPr id="76" name="Picture 75"/>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14285373" y="17714571"/>
            <a:ext cx="1263596" cy="2215529"/>
          </a:xfrm>
          <a:prstGeom prst="rect">
            <a:avLst/>
          </a:prstGeom>
          <a:ln>
            <a:solidFill>
              <a:schemeClr val="accent1"/>
            </a:solidFill>
          </a:ln>
        </p:spPr>
      </p:pic>
      <p:sp>
        <p:nvSpPr>
          <p:cNvPr id="118" name="TextBox 117"/>
          <p:cNvSpPr txBox="1"/>
          <p:nvPr/>
        </p:nvSpPr>
        <p:spPr>
          <a:xfrm>
            <a:off x="14134097" y="17204603"/>
            <a:ext cx="1499318" cy="338554"/>
          </a:xfrm>
          <a:prstGeom prst="rect">
            <a:avLst/>
          </a:prstGeom>
          <a:noFill/>
        </p:spPr>
        <p:txBody>
          <a:bodyPr wrap="square" rtlCol="0">
            <a:spAutoFit/>
          </a:bodyPr>
          <a:lstStyle/>
          <a:p>
            <a:pPr algn="ctr"/>
            <a:r>
              <a:rPr lang="en-US" sz="1600" dirty="0" smtClean="0"/>
              <a:t>Soil Water Index</a:t>
            </a:r>
            <a:endParaRPr lang="en-US" sz="1600" dirty="0"/>
          </a:p>
        </p:txBody>
      </p:sp>
      <p:sp>
        <p:nvSpPr>
          <p:cNvPr id="119" name="TextBox 118"/>
          <p:cNvSpPr txBox="1"/>
          <p:nvPr/>
        </p:nvSpPr>
        <p:spPr>
          <a:xfrm>
            <a:off x="16059043" y="17204603"/>
            <a:ext cx="1499318" cy="338554"/>
          </a:xfrm>
          <a:prstGeom prst="rect">
            <a:avLst/>
          </a:prstGeom>
          <a:noFill/>
        </p:spPr>
        <p:txBody>
          <a:bodyPr wrap="square" rtlCol="0">
            <a:spAutoFit/>
          </a:bodyPr>
          <a:lstStyle/>
          <a:p>
            <a:pPr algn="ctr"/>
            <a:r>
              <a:rPr lang="en-US" sz="1600" dirty="0" smtClean="0"/>
              <a:t>CMORPH</a:t>
            </a:r>
            <a:endParaRPr lang="en-US" sz="1600" dirty="0"/>
          </a:p>
        </p:txBody>
      </p:sp>
      <p:sp>
        <p:nvSpPr>
          <p:cNvPr id="128" name="TextBox 127"/>
          <p:cNvSpPr txBox="1"/>
          <p:nvPr/>
        </p:nvSpPr>
        <p:spPr>
          <a:xfrm>
            <a:off x="14090650" y="19939238"/>
            <a:ext cx="1499318" cy="338554"/>
          </a:xfrm>
          <a:prstGeom prst="rect">
            <a:avLst/>
          </a:prstGeom>
          <a:noFill/>
        </p:spPr>
        <p:txBody>
          <a:bodyPr wrap="square" rtlCol="0">
            <a:spAutoFit/>
          </a:bodyPr>
          <a:lstStyle/>
          <a:p>
            <a:pPr algn="ctr"/>
            <a:r>
              <a:rPr lang="en-US" sz="1600" dirty="0" smtClean="0"/>
              <a:t>TRMM</a:t>
            </a:r>
          </a:p>
        </p:txBody>
      </p:sp>
      <p:cxnSp>
        <p:nvCxnSpPr>
          <p:cNvPr id="134" name="Straight Connector 133"/>
          <p:cNvCxnSpPr/>
          <p:nvPr/>
        </p:nvCxnSpPr>
        <p:spPr>
          <a:xfrm flipH="1">
            <a:off x="17839566" y="15019352"/>
            <a:ext cx="52285" cy="5016361"/>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22061660" y="15027618"/>
            <a:ext cx="52285" cy="5016361"/>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pic>
        <p:nvPicPr>
          <p:cNvPr id="136" name="Picture 135"/>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22409316" y="14946543"/>
            <a:ext cx="1765638" cy="2042118"/>
          </a:xfrm>
          <a:prstGeom prst="rect">
            <a:avLst/>
          </a:prstGeom>
          <a:ln>
            <a:solidFill>
              <a:schemeClr val="accent1"/>
            </a:solidFill>
          </a:ln>
        </p:spPr>
      </p:pic>
      <p:pic>
        <p:nvPicPr>
          <p:cNvPr id="137" name="Picture 136"/>
          <p:cNvPicPr>
            <a:picLocks noChangeAspect="1"/>
          </p:cNvPicPr>
          <p:nvPr/>
        </p:nvPicPr>
        <p:blipFill rotWithShape="1">
          <a:blip r:embed="rId50" cstate="print">
            <a:extLst>
              <a:ext uri="{28A0092B-C50C-407E-A947-70E740481C1C}">
                <a14:useLocalDpi xmlns:a14="http://schemas.microsoft.com/office/drawing/2010/main" val="0"/>
              </a:ext>
            </a:extLst>
          </a:blip>
          <a:srcRect r="8246"/>
          <a:stretch/>
        </p:blipFill>
        <p:spPr>
          <a:xfrm>
            <a:off x="24536520" y="14946543"/>
            <a:ext cx="1719931" cy="2040812"/>
          </a:xfrm>
          <a:prstGeom prst="rect">
            <a:avLst/>
          </a:prstGeom>
          <a:ln>
            <a:solidFill>
              <a:schemeClr val="accent1"/>
            </a:solidFill>
          </a:ln>
        </p:spPr>
      </p:pic>
      <p:pic>
        <p:nvPicPr>
          <p:cNvPr id="139" name="Picture 138"/>
          <p:cNvPicPr>
            <a:picLocks noChangeAspect="1"/>
          </p:cNvPicPr>
          <p:nvPr/>
        </p:nvPicPr>
        <p:blipFill rotWithShape="1">
          <a:blip r:embed="rId51" cstate="print">
            <a:extLst>
              <a:ext uri="{28A0092B-C50C-407E-A947-70E740481C1C}">
                <a14:useLocalDpi xmlns:a14="http://schemas.microsoft.com/office/drawing/2010/main" val="0"/>
              </a:ext>
            </a:extLst>
          </a:blip>
          <a:srcRect r="6669"/>
          <a:stretch/>
        </p:blipFill>
        <p:spPr>
          <a:xfrm>
            <a:off x="22416724" y="17702392"/>
            <a:ext cx="1758230" cy="2089843"/>
          </a:xfrm>
          <a:prstGeom prst="rect">
            <a:avLst/>
          </a:prstGeom>
          <a:ln>
            <a:solidFill>
              <a:schemeClr val="accent1"/>
            </a:solidFill>
          </a:ln>
        </p:spPr>
      </p:pic>
      <p:sp>
        <p:nvSpPr>
          <p:cNvPr id="140" name="TextBox 139"/>
          <p:cNvSpPr txBox="1"/>
          <p:nvPr/>
        </p:nvSpPr>
        <p:spPr>
          <a:xfrm>
            <a:off x="22542476" y="17020553"/>
            <a:ext cx="1499318" cy="338554"/>
          </a:xfrm>
          <a:prstGeom prst="rect">
            <a:avLst/>
          </a:prstGeom>
          <a:noFill/>
        </p:spPr>
        <p:txBody>
          <a:bodyPr wrap="square" rtlCol="0">
            <a:spAutoFit/>
          </a:bodyPr>
          <a:lstStyle/>
          <a:p>
            <a:pPr algn="ctr"/>
            <a:r>
              <a:rPr lang="en-US" sz="1600" dirty="0" smtClean="0"/>
              <a:t>Soil Water Index</a:t>
            </a:r>
            <a:endParaRPr lang="en-US" sz="1600" dirty="0"/>
          </a:p>
        </p:txBody>
      </p:sp>
      <p:sp>
        <p:nvSpPr>
          <p:cNvPr id="141" name="TextBox 140"/>
          <p:cNvSpPr txBox="1"/>
          <p:nvPr/>
        </p:nvSpPr>
        <p:spPr>
          <a:xfrm>
            <a:off x="24646826" y="17020553"/>
            <a:ext cx="1499318" cy="338554"/>
          </a:xfrm>
          <a:prstGeom prst="rect">
            <a:avLst/>
          </a:prstGeom>
          <a:noFill/>
        </p:spPr>
        <p:txBody>
          <a:bodyPr wrap="square" rtlCol="0">
            <a:spAutoFit/>
          </a:bodyPr>
          <a:lstStyle/>
          <a:p>
            <a:pPr algn="ctr"/>
            <a:r>
              <a:rPr lang="en-US" sz="1600" dirty="0" smtClean="0"/>
              <a:t>CMORPH</a:t>
            </a:r>
            <a:endParaRPr lang="en-US" sz="1600" dirty="0"/>
          </a:p>
        </p:txBody>
      </p:sp>
      <p:sp>
        <p:nvSpPr>
          <p:cNvPr id="143" name="TextBox 142"/>
          <p:cNvSpPr txBox="1"/>
          <p:nvPr/>
        </p:nvSpPr>
        <p:spPr>
          <a:xfrm>
            <a:off x="22546180" y="19800832"/>
            <a:ext cx="1499318" cy="338554"/>
          </a:xfrm>
          <a:prstGeom prst="rect">
            <a:avLst/>
          </a:prstGeom>
          <a:noFill/>
        </p:spPr>
        <p:txBody>
          <a:bodyPr wrap="square" rtlCol="0">
            <a:spAutoFit/>
          </a:bodyPr>
          <a:lstStyle/>
          <a:p>
            <a:pPr algn="ctr"/>
            <a:r>
              <a:rPr lang="en-US" sz="1600" dirty="0" smtClean="0"/>
              <a:t>TRMM</a:t>
            </a:r>
          </a:p>
        </p:txBody>
      </p:sp>
      <p:graphicFrame>
        <p:nvGraphicFramePr>
          <p:cNvPr id="146" name="Chart 145"/>
          <p:cNvGraphicFramePr>
            <a:graphicFrameLocks/>
          </p:cNvGraphicFramePr>
          <p:nvPr>
            <p:extLst>
              <p:ext uri="{D42A27DB-BD31-4B8C-83A1-F6EECF244321}">
                <p14:modId xmlns:p14="http://schemas.microsoft.com/office/powerpoint/2010/main" val="572323112"/>
              </p:ext>
            </p:extLst>
          </p:nvPr>
        </p:nvGraphicFramePr>
        <p:xfrm>
          <a:off x="10160811" y="25735595"/>
          <a:ext cx="7467055" cy="2814411"/>
        </p:xfrm>
        <a:graphic>
          <a:graphicData uri="http://schemas.openxmlformats.org/drawingml/2006/chart">
            <c:chart xmlns:c="http://schemas.openxmlformats.org/drawingml/2006/chart" xmlns:r="http://schemas.openxmlformats.org/officeDocument/2006/relationships" r:id="rId52"/>
          </a:graphicData>
        </a:graphic>
      </p:graphicFrame>
      <p:graphicFrame>
        <p:nvGraphicFramePr>
          <p:cNvPr id="149" name="Chart 148"/>
          <p:cNvGraphicFramePr>
            <a:graphicFrameLocks/>
          </p:cNvGraphicFramePr>
          <p:nvPr>
            <p:extLst>
              <p:ext uri="{D42A27DB-BD31-4B8C-83A1-F6EECF244321}">
                <p14:modId xmlns:p14="http://schemas.microsoft.com/office/powerpoint/2010/main" val="3083328367"/>
              </p:ext>
            </p:extLst>
          </p:nvPr>
        </p:nvGraphicFramePr>
        <p:xfrm>
          <a:off x="10160811" y="28968298"/>
          <a:ext cx="7453421" cy="2832679"/>
        </p:xfrm>
        <a:graphic>
          <a:graphicData uri="http://schemas.openxmlformats.org/drawingml/2006/chart">
            <c:chart xmlns:c="http://schemas.openxmlformats.org/drawingml/2006/chart" xmlns:r="http://schemas.openxmlformats.org/officeDocument/2006/relationships" r:id="rId53"/>
          </a:graphicData>
        </a:graphic>
      </p:graphicFrame>
      <p:pic>
        <p:nvPicPr>
          <p:cNvPr id="20" name="Picture 19"/>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16165943" y="17677709"/>
            <a:ext cx="1285518" cy="2261529"/>
          </a:xfrm>
          <a:prstGeom prst="rect">
            <a:avLst/>
          </a:prstGeom>
          <a:ln>
            <a:solidFill>
              <a:schemeClr val="accent1"/>
            </a:solidFill>
          </a:ln>
        </p:spPr>
      </p:pic>
      <p:sp>
        <p:nvSpPr>
          <p:cNvPr id="125" name="TextBox 124"/>
          <p:cNvSpPr txBox="1"/>
          <p:nvPr/>
        </p:nvSpPr>
        <p:spPr>
          <a:xfrm>
            <a:off x="15977939" y="19980411"/>
            <a:ext cx="1692716" cy="830997"/>
          </a:xfrm>
          <a:prstGeom prst="rect">
            <a:avLst/>
          </a:prstGeom>
          <a:noFill/>
        </p:spPr>
        <p:txBody>
          <a:bodyPr wrap="square" rtlCol="0">
            <a:spAutoFit/>
          </a:bodyPr>
          <a:lstStyle/>
          <a:p>
            <a:pPr algn="ctr"/>
            <a:r>
              <a:rPr lang="en-US" sz="1600" dirty="0" smtClean="0"/>
              <a:t>IFRC 6 Day Extreme Rainfall Forecast</a:t>
            </a:r>
          </a:p>
        </p:txBody>
      </p:sp>
      <p:pic>
        <p:nvPicPr>
          <p:cNvPr id="74" name="Picture 73"/>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24536520" y="17679617"/>
            <a:ext cx="1771198" cy="2048128"/>
          </a:xfrm>
          <a:prstGeom prst="rect">
            <a:avLst/>
          </a:prstGeom>
          <a:ln>
            <a:solidFill>
              <a:schemeClr val="accent1"/>
            </a:solidFill>
          </a:ln>
        </p:spPr>
      </p:pic>
      <p:sp>
        <p:nvSpPr>
          <p:cNvPr id="130" name="TextBox 129"/>
          <p:cNvSpPr txBox="1"/>
          <p:nvPr/>
        </p:nvSpPr>
        <p:spPr>
          <a:xfrm>
            <a:off x="24550127" y="19731281"/>
            <a:ext cx="1692716" cy="584775"/>
          </a:xfrm>
          <a:prstGeom prst="rect">
            <a:avLst/>
          </a:prstGeom>
          <a:noFill/>
        </p:spPr>
        <p:txBody>
          <a:bodyPr wrap="square" rtlCol="0">
            <a:spAutoFit/>
          </a:bodyPr>
          <a:lstStyle/>
          <a:p>
            <a:pPr algn="ctr"/>
            <a:r>
              <a:rPr lang="en-US" sz="1600" dirty="0" smtClean="0"/>
              <a:t>IFRC 6 Day Heavy Rainfall Forecast</a:t>
            </a:r>
          </a:p>
        </p:txBody>
      </p:sp>
      <p:sp>
        <p:nvSpPr>
          <p:cNvPr id="151" name="Down Arrow 150"/>
          <p:cNvSpPr/>
          <p:nvPr/>
        </p:nvSpPr>
        <p:spPr>
          <a:xfrm>
            <a:off x="20899963" y="16142812"/>
            <a:ext cx="405185" cy="39324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20005512" y="14973619"/>
            <a:ext cx="2194087" cy="1017372"/>
          </a:xfrm>
          <a:prstGeom prst="rect">
            <a:avLst/>
          </a:prstGeom>
          <a:noFill/>
        </p:spPr>
        <p:txBody>
          <a:bodyPr wrap="square" rtlCol="0">
            <a:spAutoFit/>
          </a:bodyPr>
          <a:lstStyle/>
          <a:p>
            <a:pPr algn="ctr"/>
            <a:r>
              <a:rPr lang="en-US" sz="2000" dirty="0" smtClean="0"/>
              <a:t>Iso Cluster Unsupervised Classification</a:t>
            </a:r>
            <a:endParaRPr lang="en-US" sz="2000" dirty="0"/>
          </a:p>
        </p:txBody>
      </p:sp>
      <p:sp>
        <p:nvSpPr>
          <p:cNvPr id="153" name="TextBox 152"/>
          <p:cNvSpPr txBox="1"/>
          <p:nvPr/>
        </p:nvSpPr>
        <p:spPr>
          <a:xfrm>
            <a:off x="20083150" y="16484600"/>
            <a:ext cx="2038810" cy="1631216"/>
          </a:xfrm>
          <a:prstGeom prst="rect">
            <a:avLst/>
          </a:prstGeom>
          <a:noFill/>
        </p:spPr>
        <p:txBody>
          <a:bodyPr wrap="square" rtlCol="0">
            <a:spAutoFit/>
          </a:bodyPr>
          <a:lstStyle/>
          <a:p>
            <a:pPr algn="ctr"/>
            <a:r>
              <a:rPr lang="en-US" sz="2000" dirty="0" smtClean="0"/>
              <a:t>Define clusters of similar soil moisture characteristics</a:t>
            </a:r>
          </a:p>
          <a:p>
            <a:pPr algn="ctr"/>
            <a:endParaRPr lang="en-US" sz="2000" dirty="0" smtClean="0"/>
          </a:p>
        </p:txBody>
      </p:sp>
      <p:pic>
        <p:nvPicPr>
          <p:cNvPr id="154" name="Picture 153"/>
          <p:cNvPicPr>
            <a:picLocks noChangeAspect="1"/>
          </p:cNvPicPr>
          <p:nvPr/>
        </p:nvPicPr>
        <p:blipFill rotWithShape="1">
          <a:blip r:embed="rId56">
            <a:extLst>
              <a:ext uri="{28A0092B-C50C-407E-A947-70E740481C1C}">
                <a14:useLocalDpi xmlns:a14="http://schemas.microsoft.com/office/drawing/2010/main" val="0"/>
              </a:ext>
            </a:extLst>
          </a:blip>
          <a:srcRect l="5565" t="7844" r="64730" b="6258"/>
          <a:stretch/>
        </p:blipFill>
        <p:spPr>
          <a:xfrm>
            <a:off x="18344152" y="14984642"/>
            <a:ext cx="1459945" cy="2602303"/>
          </a:xfrm>
          <a:prstGeom prst="rect">
            <a:avLst/>
          </a:prstGeom>
          <a:ln>
            <a:solidFill>
              <a:schemeClr val="accent1"/>
            </a:solidFill>
          </a:ln>
        </p:spPr>
      </p:pic>
      <p:pic>
        <p:nvPicPr>
          <p:cNvPr id="156" name="Picture 155" descr="grayselected.png"/>
          <p:cNvPicPr>
            <a:picLocks noChangeAspect="1"/>
          </p:cNvPicPr>
          <p:nvPr/>
        </p:nvPicPr>
        <p:blipFill>
          <a:blip r:embed="rId57"/>
          <a:stretch>
            <a:fillRect/>
          </a:stretch>
        </p:blipFill>
        <p:spPr>
          <a:xfrm>
            <a:off x="18104615" y="17859570"/>
            <a:ext cx="1939019" cy="2322117"/>
          </a:xfrm>
          <a:prstGeom prst="rect">
            <a:avLst/>
          </a:prstGeom>
          <a:ln>
            <a:solidFill>
              <a:schemeClr val="accent1"/>
            </a:solidFill>
          </a:ln>
        </p:spPr>
      </p:pic>
      <p:sp>
        <p:nvSpPr>
          <p:cNvPr id="157" name="TextBox 156"/>
          <p:cNvSpPr txBox="1"/>
          <p:nvPr/>
        </p:nvSpPr>
        <p:spPr>
          <a:xfrm>
            <a:off x="20188391" y="18376899"/>
            <a:ext cx="1828329" cy="2246769"/>
          </a:xfrm>
          <a:prstGeom prst="rect">
            <a:avLst/>
          </a:prstGeom>
          <a:noFill/>
        </p:spPr>
        <p:txBody>
          <a:bodyPr wrap="square" rtlCol="0">
            <a:spAutoFit/>
          </a:bodyPr>
          <a:lstStyle/>
          <a:p>
            <a:pPr marL="342900" indent="-342900">
              <a:buAutoNum type="arabicPeriod"/>
            </a:pPr>
            <a:r>
              <a:rPr lang="en-US" sz="2000" dirty="0" smtClean="0"/>
              <a:t>Phalombe Region</a:t>
            </a:r>
          </a:p>
          <a:p>
            <a:pPr marL="342900" indent="-342900">
              <a:buAutoNum type="arabicPeriod"/>
            </a:pPr>
            <a:endParaRPr lang="en-US" sz="2000" dirty="0" smtClean="0"/>
          </a:p>
          <a:p>
            <a:pPr marL="342900" indent="-342900">
              <a:buAutoNum type="arabicPeriod"/>
            </a:pPr>
            <a:r>
              <a:rPr lang="en-US" sz="2000" dirty="0" smtClean="0"/>
              <a:t>Blantyre Region</a:t>
            </a:r>
          </a:p>
          <a:p>
            <a:pPr marL="342900" indent="-342900">
              <a:buAutoNum type="arabicPeriod"/>
            </a:pPr>
            <a:endParaRPr lang="en-US" sz="2000" dirty="0" smtClean="0"/>
          </a:p>
          <a:p>
            <a:pPr marL="342900" indent="-342900">
              <a:buAutoNum type="arabicPeriod"/>
            </a:pPr>
            <a:r>
              <a:rPr lang="en-US" sz="2000" dirty="0" smtClean="0"/>
              <a:t>Shire Region </a:t>
            </a:r>
            <a:endParaRPr lang="en-US" sz="2000" dirty="0"/>
          </a:p>
        </p:txBody>
      </p:sp>
      <p:sp>
        <p:nvSpPr>
          <p:cNvPr id="158" name="Down Arrow 157"/>
          <p:cNvSpPr/>
          <p:nvPr/>
        </p:nvSpPr>
        <p:spPr>
          <a:xfrm>
            <a:off x="20899963" y="17870012"/>
            <a:ext cx="405185" cy="39324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18288000" y="9449967"/>
            <a:ext cx="42037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pic>
        <p:nvPicPr>
          <p:cNvPr id="160" name="Picture 159" descr="malawi.png"/>
          <p:cNvPicPr>
            <a:picLocks noChangeAspect="1"/>
          </p:cNvPicPr>
          <p:nvPr/>
        </p:nvPicPr>
        <p:blipFill>
          <a:blip r:embed="rId58"/>
          <a:stretch>
            <a:fillRect/>
          </a:stretch>
        </p:blipFill>
        <p:spPr>
          <a:xfrm>
            <a:off x="21933568" y="9472218"/>
            <a:ext cx="4120436" cy="3397968"/>
          </a:xfrm>
          <a:prstGeom prst="rect">
            <a:avLst/>
          </a:prstGeom>
        </p:spPr>
      </p:pic>
      <p:sp>
        <p:nvSpPr>
          <p:cNvPr id="161" name="Text Placeholder 16"/>
          <p:cNvSpPr txBox="1">
            <a:spLocks/>
          </p:cNvSpPr>
          <p:nvPr/>
        </p:nvSpPr>
        <p:spPr>
          <a:xfrm>
            <a:off x="18060168" y="10399266"/>
            <a:ext cx="3648718" cy="44653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Malawi</a:t>
            </a:r>
          </a:p>
        </p:txBody>
      </p:sp>
      <p:sp>
        <p:nvSpPr>
          <p:cNvPr id="162" name="Rectangle 161"/>
          <p:cNvSpPr/>
          <p:nvPr/>
        </p:nvSpPr>
        <p:spPr>
          <a:xfrm>
            <a:off x="18288478" y="10977602"/>
            <a:ext cx="3570208" cy="769441"/>
          </a:xfrm>
          <a:prstGeom prst="rect">
            <a:avLst/>
          </a:prstGeom>
        </p:spPr>
        <p:txBody>
          <a:bodyPr wrap="none">
            <a:spAutoFit/>
          </a:bodyPr>
          <a:lstStyle/>
          <a:p>
            <a:r>
              <a:rPr lang="en-US" sz="4400" b="1" dirty="0" smtClean="0">
                <a:solidFill>
                  <a:schemeClr val="accent1"/>
                </a:solidFill>
                <a:latin typeface="Century Gothic" panose="020B0502020202020204" pitchFamily="34" charset="0"/>
              </a:rPr>
              <a:t>Study Period </a:t>
            </a:r>
          </a:p>
        </p:txBody>
      </p:sp>
      <p:sp>
        <p:nvSpPr>
          <p:cNvPr id="163" name="Rectangle 162"/>
          <p:cNvSpPr/>
          <p:nvPr/>
        </p:nvSpPr>
        <p:spPr>
          <a:xfrm>
            <a:off x="17833418" y="11997976"/>
            <a:ext cx="4480329" cy="507831"/>
          </a:xfrm>
          <a:prstGeom prst="rect">
            <a:avLst/>
          </a:prstGeom>
        </p:spPr>
        <p:txBody>
          <a:bodyPr wrap="none">
            <a:spAutoFit/>
          </a:bodyPr>
          <a:lstStyle/>
          <a:p>
            <a:r>
              <a:rPr lang="en-US" sz="2700" dirty="0" smtClean="0"/>
              <a:t>December 2014 &amp; January 2015</a:t>
            </a:r>
          </a:p>
        </p:txBody>
      </p:sp>
      <p:cxnSp>
        <p:nvCxnSpPr>
          <p:cNvPr id="164" name="Straight Arrow Connector 163"/>
          <p:cNvCxnSpPr/>
          <p:nvPr/>
        </p:nvCxnSpPr>
        <p:spPr>
          <a:xfrm flipH="1">
            <a:off x="23545800" y="11182350"/>
            <a:ext cx="1390650" cy="19685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1353038" y="15184029"/>
            <a:ext cx="3365981" cy="3767707"/>
          </a:xfrm>
          <a:prstGeom prst="rect">
            <a:avLst/>
          </a:prstGeom>
          <a:ln>
            <a:solidFill>
              <a:schemeClr val="accent1"/>
            </a:solidFill>
          </a:ln>
        </p:spPr>
      </p:pic>
      <p:grpSp>
        <p:nvGrpSpPr>
          <p:cNvPr id="80" name="Group 79"/>
          <p:cNvGrpSpPr/>
          <p:nvPr/>
        </p:nvGrpSpPr>
        <p:grpSpPr>
          <a:xfrm>
            <a:off x="2084173" y="19018734"/>
            <a:ext cx="2408686" cy="584775"/>
            <a:chOff x="1866185" y="19073326"/>
            <a:chExt cx="2318587" cy="584775"/>
          </a:xfrm>
        </p:grpSpPr>
        <p:sp>
          <p:nvSpPr>
            <p:cNvPr id="165" name="TextBox 164"/>
            <p:cNvSpPr txBox="1"/>
            <p:nvPr/>
          </p:nvSpPr>
          <p:spPr>
            <a:xfrm>
              <a:off x="1866185" y="19073326"/>
              <a:ext cx="2318587" cy="584775"/>
            </a:xfrm>
            <a:prstGeom prst="rect">
              <a:avLst/>
            </a:prstGeom>
            <a:solidFill>
              <a:schemeClr val="bg1"/>
            </a:solidFill>
            <a:ln>
              <a:noFill/>
            </a:ln>
          </p:spPr>
          <p:txBody>
            <a:bodyPr wrap="square" rtlCol="0">
              <a:spAutoFit/>
            </a:bodyPr>
            <a:lstStyle/>
            <a:p>
              <a:r>
                <a:rPr lang="en-US" sz="1600" dirty="0" smtClean="0"/>
                <a:t>       Shelter Sites</a:t>
              </a:r>
            </a:p>
            <a:p>
              <a:r>
                <a:rPr lang="en-US" sz="1600" dirty="0" smtClean="0"/>
                <a:t>       Flooded Villages</a:t>
              </a:r>
              <a:endParaRPr lang="en-US" sz="1600" dirty="0"/>
            </a:p>
          </p:txBody>
        </p:sp>
        <p:sp>
          <p:nvSpPr>
            <p:cNvPr id="79" name="Oval 78"/>
            <p:cNvSpPr/>
            <p:nvPr/>
          </p:nvSpPr>
          <p:spPr>
            <a:xfrm>
              <a:off x="2038022" y="19162002"/>
              <a:ext cx="132106" cy="15460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038022" y="19409938"/>
              <a:ext cx="132106" cy="1546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9" name="Chart 128"/>
          <p:cNvGraphicFramePr>
            <a:graphicFrameLocks/>
          </p:cNvGraphicFramePr>
          <p:nvPr>
            <p:extLst>
              <p:ext uri="{D42A27DB-BD31-4B8C-83A1-F6EECF244321}">
                <p14:modId xmlns:p14="http://schemas.microsoft.com/office/powerpoint/2010/main" val="1142198181"/>
              </p:ext>
            </p:extLst>
          </p:nvPr>
        </p:nvGraphicFramePr>
        <p:xfrm>
          <a:off x="10160811" y="22593211"/>
          <a:ext cx="7474821" cy="2876493"/>
        </p:xfrm>
        <a:graphic>
          <a:graphicData uri="http://schemas.openxmlformats.org/drawingml/2006/chart">
            <c:chart xmlns:c="http://schemas.openxmlformats.org/drawingml/2006/chart" xmlns:r="http://schemas.openxmlformats.org/officeDocument/2006/relationships" r:id="rId60"/>
          </a:graphicData>
        </a:graphic>
      </p:graphicFrame>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4793</TotalTime>
  <Words>406</Words>
  <Application>Microsoft Office PowerPoint</Application>
  <PresentationFormat>Custom</PresentationFormat>
  <Paragraphs>107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Questrial</vt: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Helen Cen</cp:lastModifiedBy>
  <cp:revision>163</cp:revision>
  <dcterms:created xsi:type="dcterms:W3CDTF">2015-06-02T14:58:58Z</dcterms:created>
  <dcterms:modified xsi:type="dcterms:W3CDTF">2015-08-05T04:22:36Z</dcterms:modified>
</cp:coreProperties>
</file>