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85" r:id="rId2"/>
    <p:sldId id="286" r:id="rId3"/>
    <p:sldId id="287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9A149"/>
    <a:srgbClr val="333333"/>
    <a:srgbClr val="F4901A"/>
    <a:srgbClr val="FFFFF5"/>
    <a:srgbClr val="FFFFF3"/>
    <a:srgbClr val="DC7D0A"/>
    <a:srgbClr val="DE8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32" autoAdjust="0"/>
    <p:restoredTop sz="87885" autoAdjust="0"/>
  </p:normalViewPr>
  <p:slideViewPr>
    <p:cSldViewPr snapToGrid="0">
      <p:cViewPr varScale="1">
        <p:scale>
          <a:sx n="103" d="100"/>
          <a:sy n="103" d="100"/>
        </p:scale>
        <p:origin x="157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74" d="100"/>
          <a:sy n="74" d="100"/>
        </p:scale>
        <p:origin x="768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B7D24-6C88-410E-ACB5-D95ED598E96E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CE636-EDCB-4E8F-A496-90D3D4BBB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86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kingdom of Thailand is approximately 3-quarter the size of Texas</a:t>
            </a:r>
            <a:r>
              <a:rPr lang="en-US" baseline="0" dirty="0" smtClean="0"/>
              <a:t> and has roughly 66 million people.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Thailand is one of the top three rice exporting countries in the world.</a:t>
            </a:r>
          </a:p>
          <a:p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47% of the total area in the country is dedicated for agriculture.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233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Next, the Stream-flow Drought Index was calculated from the monthly stream-flow data measured from ground-based</a:t>
            </a:r>
            <a:r>
              <a:rPr lang="en-US" baseline="0" dirty="0" smtClean="0"/>
              <a:t> stations on the main streams and rivers in Thailand.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 MATLAB script was also written to automatically calculate </a:t>
            </a:r>
            <a:r>
              <a:rPr lang="en-US" dirty="0" smtClean="0"/>
              <a:t>the Stream-flow Drought Index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632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Finally, the Scaled</a:t>
            </a:r>
            <a:r>
              <a:rPr lang="en-US" baseline="0" dirty="0" smtClean="0"/>
              <a:t> </a:t>
            </a:r>
            <a:r>
              <a:rPr lang="en-US" dirty="0" smtClean="0"/>
              <a:t>Drought Condition Index is based on 3 parameters which</a:t>
            </a:r>
            <a:r>
              <a:rPr lang="en-US" baseline="0" dirty="0" smtClean="0"/>
              <a:t> are NDVI, LST, and precipitation.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These data sets are in different spatial resolutions. So the spatial resolutions of LST and precipitation were </a:t>
            </a:r>
            <a:r>
              <a:rPr lang="en-US" baseline="0" dirty="0" err="1" smtClean="0"/>
              <a:t>upsampled</a:t>
            </a:r>
            <a:r>
              <a:rPr lang="en-US" baseline="0" dirty="0" smtClean="0"/>
              <a:t> to match the finest spatial resolution which is the 0.01 degree from the MODIS NDVI product.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Also, the data sets were summed to be monthly temporal resolution.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Finally, each data set was scaled and processed to determine </a:t>
            </a:r>
            <a:r>
              <a:rPr lang="en-US" dirty="0" smtClean="0"/>
              <a:t>the Scaled</a:t>
            </a:r>
            <a:r>
              <a:rPr lang="en-US" baseline="0" dirty="0" smtClean="0"/>
              <a:t> </a:t>
            </a:r>
            <a:r>
              <a:rPr lang="en-US" dirty="0" smtClean="0"/>
              <a:t>Drought Condition Index</a:t>
            </a:r>
            <a:r>
              <a:rPr lang="en-US" baseline="0" dirty="0" smtClean="0"/>
              <a:t>. This process was written by an R-script to automatically determine </a:t>
            </a:r>
            <a:r>
              <a:rPr lang="en-US" dirty="0" smtClean="0"/>
              <a:t>the Scaled</a:t>
            </a:r>
            <a:r>
              <a:rPr lang="en-US" baseline="0" dirty="0" smtClean="0"/>
              <a:t> </a:t>
            </a:r>
            <a:r>
              <a:rPr lang="en-US" dirty="0" smtClean="0"/>
              <a:t>Drought Condition Index</a:t>
            </a:r>
            <a:r>
              <a:rPr lang="en-U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702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01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 (left):  http://202.28.94.60/webcontest/2554/5429/signal/image/dry1.jpg</a:t>
            </a:r>
          </a:p>
          <a:p>
            <a:r>
              <a:rPr lang="en-US" dirty="0" smtClean="0"/>
              <a:t>Image Source (right): http://2.bp.blogspot.com/-L5AQzyn2_fo/UXY-IYcNHEI/AAAAAAAAFgw/2_QebWTOaFo/s320/%E0%B8%95%E0%B9%89%E0%B8%99%E0%B8%82%E0%B9%89%E0%B8%B2%E0%B8%A7.jpg</a:t>
            </a:r>
          </a:p>
          <a:p>
            <a:endParaRPr lang="en-US" dirty="0" smtClean="0"/>
          </a:p>
          <a:p>
            <a:r>
              <a:rPr lang="en-US" dirty="0" smtClean="0"/>
              <a:t>For the future</a:t>
            </a:r>
            <a:r>
              <a:rPr lang="en-US" baseline="0" dirty="0" smtClean="0"/>
              <a:t> work, the tools we created in this project will be extended into a Near-Real Time web-based service which can automatically monitor and analyze drought in 1-month temporal resolution.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93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Source: http://image.mcot.net/media/images/2013-01-10/20130110102903.jpg</a:t>
            </a:r>
          </a:p>
          <a:p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Thailand is frequently affected by drought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due to the variability of monsoon rains as well as other unfavorable meteorological conditions.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Moreover, drought has major impacts on </a:t>
            </a:r>
            <a:r>
              <a:rPr lang="en-US" baseline="0" dirty="0" smtClean="0"/>
              <a:t>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griculture, environment, economy, and livelihoods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citizens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most recent drought in 2015 is considered the worst drought</a:t>
            </a:r>
            <a:r>
              <a:rPr lang="en-US" baseline="0" dirty="0" smtClean="0"/>
              <a:t> in 15 years.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</a:t>
            </a:r>
            <a:r>
              <a:rPr lang="en-US" dirty="0" smtClean="0"/>
              <a:t>he Office of Agricultural Economics (OAE) of Thailand estimated the 2015 drought will reduce Thailand’s off-season crops export by higher than 30%.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During a drought, the Thai government needs to monitor and assess the risk and then enact </a:t>
            </a:r>
            <a:r>
              <a:rPr lang="en-US" dirty="0" smtClean="0"/>
              <a:t>policies to conserve and provide water for agriculture</a:t>
            </a:r>
            <a:r>
              <a:rPr lang="en-US" baseline="0" dirty="0" smtClean="0"/>
              <a:t> and </a:t>
            </a:r>
            <a:r>
              <a:rPr lang="en-US" dirty="0" smtClean="0"/>
              <a:t>the welfare of the people.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58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Source: http://www.thairath.co.th/media/EyWwB5WU57MYnKOuFHPf2z68bCgHls2JflvVLOjeb6Rm6WEm6NuN6g.jpg</a:t>
            </a:r>
          </a:p>
          <a:p>
            <a:endParaRPr lang="en-US" dirty="0" smtClean="0"/>
          </a:p>
          <a:p>
            <a:r>
              <a:rPr lang="en-US" dirty="0" smtClean="0"/>
              <a:t>The objectives of this</a:t>
            </a:r>
            <a:r>
              <a:rPr lang="en-US" baseline="0" dirty="0" smtClean="0"/>
              <a:t> project are: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To</a:t>
            </a:r>
            <a:r>
              <a:rPr lang="en-US" baseline="0" dirty="0" smtClean="0"/>
              <a:t> u</a:t>
            </a:r>
            <a:r>
              <a:rPr lang="en-US" dirty="0" smtClean="0"/>
              <a:t>se 3 different drought indices to monitor meteorological, hydrological and agricultural drought in Thailand to assist in drought management and mitigation.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To identify extreme drought anomalies based on a climatological baseline.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36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Source: http://www.thairath.co.th/media/EyWwB5WU57MYnKOuFT6VmS8cm9OOluVJLyrKcxiYkvCWSqS6Z5UsYq.jpg</a:t>
            </a:r>
          </a:p>
          <a:p>
            <a:endParaRPr lang="en-US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 smtClean="0"/>
              <a:t>In</a:t>
            </a:r>
            <a:r>
              <a:rPr lang="en-US" sz="1200" baseline="0" dirty="0" smtClean="0"/>
              <a:t> this project, we analyze cause and effects of drought based on Meteorological, Hydrological, and Agricultural droughts.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 smtClean="0"/>
              <a:t>The Standardized Precipitation Index or SPI is used to monitor Meteorological drought.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 smtClean="0"/>
              <a:t>The Stream-Flow Drought Index or SDI is used to monitor Hydrological drought.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 smtClean="0"/>
              <a:t>Finally, the Scaled Drought Condition Index or SDCI is used to monitor Agricultural drought.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699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several</a:t>
            </a:r>
            <a:r>
              <a:rPr lang="en-US" baseline="0" dirty="0" smtClean="0"/>
              <a:t> Earth Observing Satellites (EOS) used in this project.</a:t>
            </a:r>
          </a:p>
          <a:p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First, The Tropical Rainfall Measuring Mission or TRMM and Global Precipitation Measurement or GPM are used to obtain precipitation over Thailand extent.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TRMM provides us the precipitation based on the TMPA algorithm from January 1998 to February 2015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GPM uses the IMERG algorithm to create a continuous data set with TRMM providing precipitation from March 2015 to present.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11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Next,</a:t>
            </a:r>
            <a:r>
              <a:rPr lang="en-US" baseline="0" dirty="0" smtClean="0"/>
              <a:t> we need Land Surface Temperature and a Vegetation Index for calculating SDCI which is obtained from the MODIS sensor on board the TERRA and AQUA platforms.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data is available from February 2000 to present.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07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Additionally,</a:t>
            </a:r>
            <a:r>
              <a:rPr lang="en-US" baseline="0" dirty="0" smtClean="0"/>
              <a:t> we obtained a Soil Moisture product from Dr. John Bolton which is derived from the MIRAS sensor on board the Soil Moisture and Ocean Salinity platform based on the Palmer model.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soil moisture product is compared with 3 drought indices.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091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 (left): http://www.siamtc.com/wp-content/uploads/2012/02/DSC01140.jpg</a:t>
            </a:r>
          </a:p>
          <a:p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Finally, the </a:t>
            </a:r>
            <a:r>
              <a:rPr lang="en-US" i="1" dirty="0" smtClean="0"/>
              <a:t>in-situ</a:t>
            </a:r>
            <a:r>
              <a:rPr lang="en-US" baseline="0" dirty="0" smtClean="0"/>
              <a:t> </a:t>
            </a:r>
            <a:r>
              <a:rPr lang="en-US" dirty="0" smtClean="0"/>
              <a:t>stream-flow data is obtained from 26 ground-based</a:t>
            </a:r>
            <a:r>
              <a:rPr lang="en-US" baseline="0" dirty="0" smtClean="0"/>
              <a:t> stations located </a:t>
            </a:r>
            <a:r>
              <a:rPr lang="en-US" dirty="0" smtClean="0"/>
              <a:t>on the main streams and rivers in Thailand. These </a:t>
            </a:r>
            <a:r>
              <a:rPr lang="en-US" baseline="0" dirty="0" smtClean="0"/>
              <a:t>are shown as green triangles in the map on the right</a:t>
            </a:r>
            <a:r>
              <a:rPr lang="en-US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This stream-flow</a:t>
            </a:r>
            <a:r>
              <a:rPr lang="en-US" baseline="0" dirty="0" smtClean="0"/>
              <a:t> measurement is used for calculating Stream-flow Drought Index.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18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To calculate the Standardized</a:t>
            </a:r>
            <a:r>
              <a:rPr lang="en-US" baseline="0" dirty="0" smtClean="0"/>
              <a:t> </a:t>
            </a:r>
            <a:r>
              <a:rPr lang="en-US" dirty="0" smtClean="0"/>
              <a:t>Precipitation</a:t>
            </a:r>
            <a:r>
              <a:rPr lang="en-US" baseline="0" dirty="0" smtClean="0"/>
              <a:t> </a:t>
            </a:r>
            <a:r>
              <a:rPr lang="en-US" dirty="0" smtClean="0"/>
              <a:t>Index, we obtained</a:t>
            </a:r>
            <a:r>
              <a:rPr lang="en-US" baseline="0" dirty="0" smtClean="0"/>
              <a:t> precipitation data from TRMM and GPM.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However, they have different temporal and spatial resolutions.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So, firstly, the spatial resolution of TRMM was </a:t>
            </a:r>
            <a:r>
              <a:rPr lang="en-US" baseline="0" dirty="0" err="1" smtClean="0"/>
              <a:t>upsampled</a:t>
            </a:r>
            <a:r>
              <a:rPr lang="en-US" baseline="0" dirty="0" smtClean="0"/>
              <a:t> to match GPM’s resolution.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</a:t>
            </a:r>
            <a:r>
              <a:rPr lang="en-US" baseline="0" dirty="0" err="1" smtClean="0"/>
              <a:t>upsampling</a:t>
            </a:r>
            <a:r>
              <a:rPr lang="en-US" baseline="0" dirty="0" smtClean="0"/>
              <a:t> was done by area-based linear interpolation.</a:t>
            </a:r>
          </a:p>
          <a:p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Then, the precipitation of GPM and TRMM was summed to a monthly temporal resolution.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Finally, the monthly precipitation is further calculated by statistical methods to determine </a:t>
            </a:r>
            <a:r>
              <a:rPr lang="en-US" dirty="0" smtClean="0"/>
              <a:t>the Standardized</a:t>
            </a:r>
            <a:r>
              <a:rPr lang="en-US" baseline="0" dirty="0" smtClean="0"/>
              <a:t> </a:t>
            </a:r>
            <a:r>
              <a:rPr lang="en-US" dirty="0" smtClean="0"/>
              <a:t>Precipitation</a:t>
            </a:r>
            <a:r>
              <a:rPr lang="en-US" baseline="0" dirty="0" smtClean="0"/>
              <a:t> </a:t>
            </a:r>
            <a:r>
              <a:rPr lang="en-US" dirty="0" smtClean="0"/>
              <a:t>Index</a:t>
            </a:r>
            <a:r>
              <a:rPr lang="en-US" baseline="0" dirty="0" smtClean="0"/>
              <a:t>. This process was written in a </a:t>
            </a:r>
            <a:r>
              <a:rPr lang="en-US" sz="1200" i="1" dirty="0" smtClean="0">
                <a:solidFill>
                  <a:schemeClr val="bg2">
                    <a:lumMod val="65000"/>
                  </a:schemeClr>
                </a:solidFill>
              </a:rPr>
              <a:t>MATLAB </a:t>
            </a:r>
            <a:r>
              <a:rPr lang="en-US" baseline="0" dirty="0" smtClean="0"/>
              <a:t>script and the SPI was then automatically generated from the monthly precipitation.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CE636-EDCB-4E8F-A496-90D3D4BBB61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90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ottom grey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pp area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96" y="5467376"/>
            <a:ext cx="1010529" cy="1010529"/>
          </a:xfrm>
          <a:prstGeom prst="rect">
            <a:avLst/>
          </a:prstGeom>
        </p:spPr>
      </p:pic>
      <p:sp>
        <p:nvSpPr>
          <p:cNvPr id="23" name="author 6"/>
          <p:cNvSpPr>
            <a:spLocks noGrp="1"/>
          </p:cNvSpPr>
          <p:nvPr>
            <p:ph type="body" sz="quarter" idx="16" hasCustomPrompt="1"/>
          </p:nvPr>
        </p:nvSpPr>
        <p:spPr>
          <a:xfrm>
            <a:off x="5660136" y="6153912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22" name="author 5"/>
          <p:cNvSpPr>
            <a:spLocks noGrp="1"/>
          </p:cNvSpPr>
          <p:nvPr>
            <p:ph type="body" sz="quarter" idx="15" hasCustomPrompt="1"/>
          </p:nvPr>
        </p:nvSpPr>
        <p:spPr>
          <a:xfrm>
            <a:off x="5660136" y="5751576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21" name="author 4"/>
          <p:cNvSpPr>
            <a:spLocks noGrp="1"/>
          </p:cNvSpPr>
          <p:nvPr>
            <p:ph type="body" sz="quarter" idx="14" hasCustomPrompt="1"/>
          </p:nvPr>
        </p:nvSpPr>
        <p:spPr>
          <a:xfrm>
            <a:off x="5663184" y="5358384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20" name="author 3"/>
          <p:cNvSpPr>
            <a:spLocks noGrp="1"/>
          </p:cNvSpPr>
          <p:nvPr>
            <p:ph type="body" sz="quarter" idx="13" hasCustomPrompt="1"/>
          </p:nvPr>
        </p:nvSpPr>
        <p:spPr>
          <a:xfrm>
            <a:off x="2249424" y="6153912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19" name="author 2"/>
          <p:cNvSpPr>
            <a:spLocks noGrp="1"/>
          </p:cNvSpPr>
          <p:nvPr>
            <p:ph type="body" sz="quarter" idx="12" hasCustomPrompt="1"/>
          </p:nvPr>
        </p:nvSpPr>
        <p:spPr>
          <a:xfrm>
            <a:off x="2249424" y="5751576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17" name="author project lead"/>
          <p:cNvSpPr>
            <a:spLocks noGrp="1"/>
          </p:cNvSpPr>
          <p:nvPr>
            <p:ph type="body" sz="quarter" idx="11" hasCustomPrompt="1"/>
          </p:nvPr>
        </p:nvSpPr>
        <p:spPr>
          <a:xfrm>
            <a:off x="2249424" y="5358384"/>
            <a:ext cx="3182112" cy="36933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 (Project Lead)</a:t>
            </a:r>
            <a:endParaRPr lang="en-US" dirty="0"/>
          </a:p>
        </p:txBody>
      </p:sp>
      <p:cxnSp>
        <p:nvCxnSpPr>
          <p:cNvPr id="13" name="author rule"/>
          <p:cNvCxnSpPr/>
          <p:nvPr userDrawn="1"/>
        </p:nvCxnSpPr>
        <p:spPr>
          <a:xfrm>
            <a:off x="228600" y="5168336"/>
            <a:ext cx="8686800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ubtitle"/>
          <p:cNvSpPr>
            <a:spLocks noGrp="1"/>
          </p:cNvSpPr>
          <p:nvPr>
            <p:ph type="body" sz="quarter" idx="17" hasCustomPrompt="1"/>
          </p:nvPr>
        </p:nvSpPr>
        <p:spPr>
          <a:xfrm>
            <a:off x="1143000" y="4032504"/>
            <a:ext cx="6858000" cy="740664"/>
          </a:xfrm>
        </p:spPr>
        <p:txBody>
          <a:bodyPr>
            <a:normAutofit/>
          </a:bodyPr>
          <a:lstStyle>
            <a:lvl1pPr marL="0" indent="0" algn="ctr">
              <a:buNone/>
              <a:defRPr sz="2800" i="1" baseline="0"/>
            </a:lvl1pPr>
          </a:lstStyle>
          <a:p>
            <a:pPr lvl="0"/>
            <a:r>
              <a:rPr lang="en-US" dirty="0" smtClean="0"/>
              <a:t>Subtitle Here</a:t>
            </a:r>
            <a:endParaRPr lang="en-US" dirty="0"/>
          </a:p>
        </p:txBody>
      </p:sp>
      <p:sp>
        <p:nvSpPr>
          <p:cNvPr id="12" name="Project Title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426464"/>
            <a:ext cx="7772400" cy="2432304"/>
          </a:xfrm>
        </p:spPr>
        <p:txBody>
          <a:bodyPr anchor="b">
            <a:normAutofit/>
          </a:bodyPr>
          <a:lstStyle>
            <a:lvl1pPr marL="0" indent="0" algn="ctr">
              <a:buNone/>
              <a:defRPr sz="8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Main Project Title Here</a:t>
            </a:r>
            <a:endParaRPr lang="en-US" dirty="0"/>
          </a:p>
        </p:txBody>
      </p:sp>
      <p:grpSp>
        <p:nvGrpSpPr>
          <p:cNvPr id="10" name="NASA logo configuration"/>
          <p:cNvGrpSpPr/>
          <p:nvPr userDrawn="1"/>
        </p:nvGrpSpPr>
        <p:grpSpPr>
          <a:xfrm>
            <a:off x="0" y="-44450"/>
            <a:ext cx="9144000" cy="1077912"/>
            <a:chOff x="0" y="-44450"/>
            <a:chExt cx="9144000" cy="1077912"/>
          </a:xfrm>
        </p:grpSpPr>
        <p:sp>
          <p:nvSpPr>
            <p:cNvPr id="7" name="top background"/>
            <p:cNvSpPr txBox="1"/>
            <p:nvPr userDrawn="1"/>
          </p:nvSpPr>
          <p:spPr>
            <a:xfrm>
              <a:off x="0" y="0"/>
              <a:ext cx="9144000" cy="9778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8" name="NASA text"/>
            <p:cNvSpPr txBox="1"/>
            <p:nvPr userDrawn="1"/>
          </p:nvSpPr>
          <p:spPr>
            <a:xfrm>
              <a:off x="153986" y="260350"/>
              <a:ext cx="2332036" cy="338136"/>
            </a:xfrm>
            <a:prstGeom prst="rect">
              <a:avLst/>
            </a:prstGeom>
            <a:noFill/>
            <a:ln>
              <a:noFill/>
            </a:ln>
          </p:spPr>
          <p:txBody>
            <a:bodyPr lIns="91375" tIns="45675" rIns="91375" bIns="456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Questrial"/>
                <a:buNone/>
              </a:pPr>
              <a:endParaRPr sz="800" b="1" i="0" u="none" strike="noStrike" cap="none" baseline="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Helvetica Neue"/>
                <a:buNone/>
              </a:pPr>
              <a:r>
                <a:rPr lang="en-US" sz="800" b="0" i="0" u="none" strike="noStrike" cap="none" baseline="0" dirty="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National Aeronautics and Space Administration</a:t>
              </a:r>
            </a:p>
          </p:txBody>
        </p:sp>
        <p:pic>
          <p:nvPicPr>
            <p:cNvPr id="9" name="NASA logo"/>
            <p:cNvPicPr preferRelativeResize="0"/>
            <p:nvPr userDrawn="1"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24825" y="-44450"/>
              <a:ext cx="935037" cy="107791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59693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knowledgements Head"/>
          <p:cNvSpPr txBox="1"/>
          <p:nvPr userDrawn="1"/>
        </p:nvSpPr>
        <p:spPr>
          <a:xfrm>
            <a:off x="320041" y="242134"/>
            <a:ext cx="8503920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Acknowledgements</a:t>
            </a:r>
            <a:endParaRPr lang="en-US" sz="4000" b="1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511296" y="1220919"/>
            <a:ext cx="5111496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11296" y="2369945"/>
            <a:ext cx="5111496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511296" y="4118716"/>
            <a:ext cx="5111496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9" name="contract info"/>
          <p:cNvSpPr/>
          <p:nvPr userDrawn="1"/>
        </p:nvSpPr>
        <p:spPr>
          <a:xfrm>
            <a:off x="0" y="6579440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This material is based upon work supported by NASA </a:t>
            </a:r>
            <a:r>
              <a:rPr lang="en-US" sz="1000" i="1" baseline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through contract </a:t>
            </a: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NNL11AA00B and cooperative agreement NNX14AB60A.</a:t>
            </a:r>
          </a:p>
        </p:txBody>
      </p:sp>
    </p:spTree>
    <p:extLst>
      <p:ext uri="{BB962C8B-B14F-4D97-AF65-F5344CB8AC3E}">
        <p14:creationId xmlns:p14="http://schemas.microsoft.com/office/powerpoint/2010/main" val="3351812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knowledgements Head"/>
          <p:cNvSpPr txBox="1"/>
          <p:nvPr userDrawn="1"/>
        </p:nvSpPr>
        <p:spPr>
          <a:xfrm>
            <a:off x="320041" y="242134"/>
            <a:ext cx="8503920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Acknowledgements</a:t>
            </a:r>
            <a:endParaRPr lang="en-US" sz="4000" b="1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71208" y="1421134"/>
            <a:ext cx="8051583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71207" y="3011687"/>
            <a:ext cx="8051583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71208" y="4628567"/>
            <a:ext cx="8051582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Name, Affiliation</a:t>
            </a:r>
          </a:p>
        </p:txBody>
      </p:sp>
      <p:sp>
        <p:nvSpPr>
          <p:cNvPr id="9" name="contract info"/>
          <p:cNvSpPr/>
          <p:nvPr userDrawn="1"/>
        </p:nvSpPr>
        <p:spPr>
          <a:xfrm>
            <a:off x="0" y="6579440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This material is based upon work supported by NASA </a:t>
            </a:r>
            <a:r>
              <a:rPr lang="en-US" sz="1000" i="1" baseline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through contract </a:t>
            </a:r>
            <a:r>
              <a:rPr lang="en-US" sz="10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NNL11AA00B and cooperative agreement NNX14AB60A.</a:t>
            </a:r>
          </a:p>
        </p:txBody>
      </p:sp>
    </p:spTree>
    <p:extLst>
      <p:ext uri="{BB962C8B-B14F-4D97-AF65-F5344CB8AC3E}">
        <p14:creationId xmlns:p14="http://schemas.microsoft.com/office/powerpoint/2010/main" val="477340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ext,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21208" y="2130552"/>
            <a:ext cx="3593592" cy="3374136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10" name="Section Head"/>
          <p:cNvSpPr>
            <a:spLocks noGrp="1"/>
          </p:cNvSpPr>
          <p:nvPr>
            <p:ph type="body" sz="quarter" idx="10" hasCustomPrompt="1"/>
          </p:nvPr>
        </p:nvSpPr>
        <p:spPr>
          <a:xfrm>
            <a:off x="548640" y="640080"/>
            <a:ext cx="3566160" cy="1325880"/>
          </a:xfrm>
        </p:spPr>
        <p:txBody>
          <a:bodyPr anchor="b">
            <a:normAutofit/>
          </a:bodyPr>
          <a:lstStyle>
            <a:lvl1pPr marL="0" indent="0">
              <a:buNone/>
              <a:defRPr sz="4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000" b="1" dirty="0" smtClean="0"/>
              <a:t>Section Header Here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0"/>
            <a:ext cx="457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0" y="6583680"/>
            <a:ext cx="1993392" cy="274320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328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ext,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102352" y="2130552"/>
            <a:ext cx="3593592" cy="3374136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10" name="Section Head"/>
          <p:cNvSpPr>
            <a:spLocks noGrp="1"/>
          </p:cNvSpPr>
          <p:nvPr>
            <p:ph type="body" sz="quarter" idx="10" hasCustomPrompt="1"/>
          </p:nvPr>
        </p:nvSpPr>
        <p:spPr>
          <a:xfrm>
            <a:off x="5102352" y="640080"/>
            <a:ext cx="3566160" cy="1325880"/>
          </a:xfrm>
        </p:spPr>
        <p:txBody>
          <a:bodyPr anchor="b">
            <a:normAutofit/>
          </a:bodyPr>
          <a:lstStyle>
            <a:lvl1pPr marL="0" indent="0">
              <a:buNone/>
              <a:defRPr sz="40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000" b="1" dirty="0" smtClean="0"/>
              <a:t>Section Header Here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57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2578608" y="6583680"/>
            <a:ext cx="1993392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/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239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ext, Top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4581144" y="4123944"/>
            <a:ext cx="3977640" cy="162763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740664" y="4049486"/>
            <a:ext cx="3108960" cy="1830106"/>
          </a:xfrm>
        </p:spPr>
        <p:txBody>
          <a:bodyPr>
            <a:noAutofit/>
          </a:bodyPr>
          <a:lstStyle>
            <a:lvl1pPr marL="0" indent="0" algn="r">
              <a:buNone/>
              <a:defRPr sz="6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42900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17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ext, Top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76072" y="4814316"/>
            <a:ext cx="7982712" cy="144475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576072" y="3954780"/>
            <a:ext cx="7982712" cy="704088"/>
          </a:xfrm>
        </p:spPr>
        <p:txBody>
          <a:bodyPr>
            <a:noAutofit/>
          </a:bodyPr>
          <a:lstStyle>
            <a:lvl1pPr marL="0" indent="0" algn="l">
              <a:buNone/>
              <a:defRPr sz="4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9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42900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433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ext, Bottom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4581144" y="750018"/>
            <a:ext cx="3977640" cy="162763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740664" y="675560"/>
            <a:ext cx="3108960" cy="1830106"/>
          </a:xfrm>
        </p:spPr>
        <p:txBody>
          <a:bodyPr>
            <a:noAutofit/>
          </a:bodyPr>
          <a:lstStyle>
            <a:lvl1pPr marL="0" indent="0" algn="r">
              <a:buNone/>
              <a:defRPr sz="6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2900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15468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481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ext, Bottom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576072" y="1438656"/>
            <a:ext cx="7982712" cy="144475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Body Text Here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576072" y="579120"/>
            <a:ext cx="7982712" cy="704088"/>
          </a:xfrm>
        </p:spPr>
        <p:txBody>
          <a:bodyPr>
            <a:noAutofit/>
          </a:bodyPr>
          <a:lstStyle>
            <a:lvl1pPr marL="0" indent="0" algn="l">
              <a:buNone/>
              <a:defRPr sz="40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15" name="Imagery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29000"/>
            <a:ext cx="91440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Imagery</a:t>
            </a:r>
            <a:endParaRPr lang="en-US" dirty="0"/>
          </a:p>
        </p:txBody>
      </p:sp>
      <p:sp>
        <p:nvSpPr>
          <p:cNvPr id="17" name="Image Credit"/>
          <p:cNvSpPr>
            <a:spLocks noGrp="1"/>
          </p:cNvSpPr>
          <p:nvPr>
            <p:ph type="body" sz="quarter" idx="13" hasCustomPrompt="1"/>
          </p:nvPr>
        </p:nvSpPr>
        <p:spPr>
          <a:xfrm>
            <a:off x="6190488" y="3154680"/>
            <a:ext cx="2295144" cy="274320"/>
          </a:xfrm>
        </p:spPr>
        <p:txBody>
          <a:bodyPr>
            <a:normAutofit/>
          </a:bodyPr>
          <a:lstStyle>
            <a:lvl1pPr marL="0" indent="0" algn="r">
              <a:buNone/>
              <a:defRPr sz="1200" baseline="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dirty="0" smtClean="0"/>
              <a:t>Image Credit: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930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ze acrony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749808" y="2255520"/>
            <a:ext cx="7653528" cy="3706368"/>
          </a:xfrm>
        </p:spPr>
        <p:txBody>
          <a:bodyPr>
            <a:normAutofit/>
          </a:bodyPr>
          <a:lstStyle>
            <a:lvl1pPr marL="0" indent="0" algn="ctr">
              <a:buNone/>
              <a:defRPr sz="6000" b="0" baseline="0"/>
            </a:lvl1pPr>
          </a:lstStyle>
          <a:p>
            <a:pPr lvl="0"/>
            <a:r>
              <a:rPr lang="en-US" dirty="0" smtClean="0"/>
              <a:t>Spell out the components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749808" y="779403"/>
            <a:ext cx="7653528" cy="1289304"/>
          </a:xfrm>
        </p:spPr>
        <p:txBody>
          <a:bodyPr>
            <a:noAutofit/>
          </a:bodyPr>
          <a:lstStyle>
            <a:lvl1pPr marL="0" indent="0" algn="ctr">
              <a:buNone/>
              <a:defRPr sz="9600" b="1" baseline="0">
                <a:solidFill>
                  <a:schemeClr val="accent1"/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ACRONYM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65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ze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p color"/>
          <p:cNvSpPr/>
          <p:nvPr userDrawn="1"/>
        </p:nvSpPr>
        <p:spPr>
          <a:xfrm>
            <a:off x="0" y="0"/>
            <a:ext cx="9144000" cy="117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ottom color"/>
          <p:cNvSpPr/>
          <p:nvPr userDrawn="1"/>
        </p:nvSpPr>
        <p:spPr>
          <a:xfrm>
            <a:off x="0" y="67848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ection Body Text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0" y="4709160"/>
            <a:ext cx="3950208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Point elaboration</a:t>
            </a:r>
            <a:endParaRPr lang="en-US" dirty="0"/>
          </a:p>
        </p:txBody>
      </p:sp>
      <p:sp>
        <p:nvSpPr>
          <p:cNvPr id="3" name="Section Head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" y="548640"/>
            <a:ext cx="8503920" cy="923544"/>
          </a:xfrm>
        </p:spPr>
        <p:txBody>
          <a:bodyPr anchor="b">
            <a:noAutofit/>
          </a:bodyPr>
          <a:lstStyle>
            <a:lvl1pPr marL="0" indent="0" algn="ctr">
              <a:buNone/>
              <a:defRPr sz="5400" b="1" baseline="0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 sz="6000"/>
            </a:lvl2pPr>
            <a:lvl3pPr>
              <a:defRPr sz="6000"/>
            </a:lvl3pPr>
            <a:lvl4pPr>
              <a:defRPr sz="6000"/>
            </a:lvl4pPr>
            <a:lvl5pPr>
              <a:defRPr sz="6000"/>
            </a:lvl5pPr>
          </a:lstStyle>
          <a:p>
            <a:pPr lvl="0"/>
            <a:r>
              <a:rPr lang="en-US" dirty="0" smtClean="0"/>
              <a:t>Section Head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94360" y="2115312"/>
            <a:ext cx="3566160" cy="768096"/>
          </a:xfrm>
        </p:spPr>
        <p:txBody>
          <a:bodyPr>
            <a:normAutofit/>
          </a:bodyPr>
          <a:lstStyle>
            <a:lvl1pPr marL="0" indent="0" algn="r">
              <a:buNone/>
              <a:defRPr sz="4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400" dirty="0" smtClean="0"/>
              <a:t>Key Point 1</a:t>
            </a:r>
            <a:endParaRPr lang="en-US" dirty="0"/>
          </a:p>
        </p:txBody>
      </p:sp>
      <p:sp>
        <p:nvSpPr>
          <p:cNvPr id="10" name="Section Body Text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2103120"/>
            <a:ext cx="3950208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Point elaboration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94360" y="4721352"/>
            <a:ext cx="3566160" cy="768096"/>
          </a:xfrm>
        </p:spPr>
        <p:txBody>
          <a:bodyPr>
            <a:normAutofit/>
          </a:bodyPr>
          <a:lstStyle>
            <a:lvl1pPr marL="0" indent="0" algn="r">
              <a:buNone/>
              <a:defRPr sz="4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400" dirty="0" smtClean="0"/>
              <a:t>Key Point 3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94360" y="3418332"/>
            <a:ext cx="3566160" cy="768096"/>
          </a:xfrm>
        </p:spPr>
        <p:txBody>
          <a:bodyPr>
            <a:normAutofit/>
          </a:bodyPr>
          <a:lstStyle>
            <a:lvl1pPr marL="0" indent="0" algn="r">
              <a:buNone/>
              <a:defRPr sz="4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4400" dirty="0" smtClean="0"/>
              <a:t>Key Point 2</a:t>
            </a:r>
            <a:endParaRPr lang="en-US" dirty="0"/>
          </a:p>
        </p:txBody>
      </p:sp>
      <p:sp>
        <p:nvSpPr>
          <p:cNvPr id="14" name="Section Body Text"/>
          <p:cNvSpPr>
            <a:spLocks noGrp="1"/>
          </p:cNvSpPr>
          <p:nvPr>
            <p:ph type="body" sz="quarter" idx="19" hasCustomPrompt="1"/>
          </p:nvPr>
        </p:nvSpPr>
        <p:spPr>
          <a:xfrm>
            <a:off x="4572000" y="3406140"/>
            <a:ext cx="3950208" cy="7040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en-US" dirty="0" smtClean="0"/>
              <a:t>Point elaboration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249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6C5E3-BCDC-405F-8F3C-092E69121BD4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C0BE9-6F9F-4714-AB34-61ADAC463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4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7" r:id="rId5"/>
    <p:sldLayoutId id="2147483665" r:id="rId6"/>
    <p:sldLayoutId id="2147483666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1314326"/>
            <a:ext cx="9144000" cy="2432304"/>
          </a:xfrm>
        </p:spPr>
        <p:txBody>
          <a:bodyPr/>
          <a:lstStyle/>
          <a:p>
            <a:r>
              <a:rPr lang="en-US" dirty="0" smtClean="0"/>
              <a:t>Thailand Disasters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1500" dirty="0" smtClean="0"/>
              <a:t>Sean McCartney (Project Lead)</a:t>
            </a:r>
            <a:endParaRPr lang="en-US" sz="15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sz="1500" dirty="0" smtClean="0"/>
              <a:t>Nobphadon </a:t>
            </a:r>
            <a:r>
              <a:rPr lang="en-US" sz="1500" dirty="0" err="1" smtClean="0"/>
              <a:t>Suksangpanya</a:t>
            </a:r>
            <a:endParaRPr lang="en-US" sz="15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1500" dirty="0" err="1" smtClean="0"/>
              <a:t>Chisaphat</a:t>
            </a:r>
            <a:r>
              <a:rPr lang="en-US" sz="1500" dirty="0" smtClean="0"/>
              <a:t> </a:t>
            </a:r>
            <a:r>
              <a:rPr lang="en-US" sz="1500" dirty="0" err="1" smtClean="0"/>
              <a:t>Supunyachotsakul</a:t>
            </a:r>
            <a:endParaRPr lang="en-US" sz="15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1500" dirty="0" err="1"/>
              <a:t>Srisunee</a:t>
            </a:r>
            <a:r>
              <a:rPr lang="en-US" sz="1500" dirty="0"/>
              <a:t> </a:t>
            </a:r>
            <a:r>
              <a:rPr lang="en-US" sz="1500" dirty="0" err="1"/>
              <a:t>Wuthiwongyothin</a:t>
            </a:r>
            <a:endParaRPr lang="en-US" sz="15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sz="1500" dirty="0" err="1"/>
              <a:t>Sahakait</a:t>
            </a:r>
            <a:r>
              <a:rPr lang="en-US" sz="1500" dirty="0"/>
              <a:t> </a:t>
            </a:r>
            <a:r>
              <a:rPr lang="en-US" sz="1500" dirty="0" err="1"/>
              <a:t>Benyasut</a:t>
            </a:r>
            <a:endParaRPr lang="en-US" sz="15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1500" dirty="0" err="1"/>
              <a:t>Thanapat</a:t>
            </a:r>
            <a:r>
              <a:rPr lang="en-US" sz="1500" dirty="0"/>
              <a:t> </a:t>
            </a:r>
            <a:r>
              <a:rPr lang="en-US" sz="1500" dirty="0" err="1"/>
              <a:t>Vichienlux</a:t>
            </a:r>
            <a:endParaRPr lang="en-US" sz="15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722376" y="3834442"/>
            <a:ext cx="7699248" cy="1134376"/>
          </a:xfrm>
        </p:spPr>
        <p:txBody>
          <a:bodyPr>
            <a:noAutofit/>
          </a:bodyPr>
          <a:lstStyle/>
          <a:p>
            <a:r>
              <a:rPr lang="en-US" sz="2200" dirty="0"/>
              <a:t>Monitoring Risk and Extent of Drought for Enhanced Decision Making and Resource Allocation in the Kingdom of Thailand</a:t>
            </a:r>
          </a:p>
        </p:txBody>
      </p:sp>
    </p:spTree>
    <p:extLst>
      <p:ext uri="{BB962C8B-B14F-4D97-AF65-F5344CB8AC3E}">
        <p14:creationId xmlns:p14="http://schemas.microsoft.com/office/powerpoint/2010/main" val="86502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80002" y="2148213"/>
            <a:ext cx="3251200" cy="1346940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 lnSpcReduction="10000"/>
          </a:bodyPr>
          <a:lstStyle/>
          <a:p>
            <a:pPr algn="ctr"/>
            <a:r>
              <a:rPr lang="en-US" b="1" dirty="0" smtClean="0"/>
              <a:t>GPM </a:t>
            </a:r>
            <a:r>
              <a:rPr lang="en-US" dirty="0" smtClean="0"/>
              <a:t>– GMI</a:t>
            </a:r>
          </a:p>
          <a:p>
            <a:pPr algn="ctr"/>
            <a:r>
              <a:rPr lang="en-US" dirty="0" smtClean="0"/>
              <a:t>30-min precipitation rate (mm/</a:t>
            </a:r>
            <a:r>
              <a:rPr lang="en-US" dirty="0" err="1" smtClean="0"/>
              <a:t>hr</a:t>
            </a:r>
            <a:r>
              <a:rPr lang="en-US" dirty="0" smtClean="0"/>
              <a:t>)</a:t>
            </a:r>
          </a:p>
          <a:p>
            <a:pPr algn="ctr"/>
            <a:r>
              <a:rPr lang="en-US" dirty="0" smtClean="0"/>
              <a:t>0.1°-</a:t>
            </a:r>
            <a:r>
              <a:rPr lang="en-US" dirty="0"/>
              <a:t>Spatial </a:t>
            </a:r>
            <a:r>
              <a:rPr lang="en-US" dirty="0" smtClean="0"/>
              <a:t>Resolution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408021"/>
            <a:ext cx="9144000" cy="1325880"/>
          </a:xfrm>
        </p:spPr>
        <p:txBody>
          <a:bodyPr/>
          <a:lstStyle/>
          <a:p>
            <a:pPr algn="ctr"/>
            <a:r>
              <a:rPr lang="en-US" dirty="0" smtClean="0"/>
              <a:t>Methodology: SPI</a:t>
            </a:r>
            <a:endParaRPr lang="en-US" dirty="0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480002" y="4704405"/>
            <a:ext cx="3215087" cy="121773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/>
              <a:t>TRMM </a:t>
            </a:r>
            <a:r>
              <a:rPr lang="en-US" dirty="0"/>
              <a:t>– </a:t>
            </a:r>
            <a:r>
              <a:rPr lang="en-US" dirty="0" smtClean="0"/>
              <a:t>TMI</a:t>
            </a:r>
            <a:endParaRPr lang="en-US" b="1" dirty="0" smtClean="0"/>
          </a:p>
          <a:p>
            <a:pPr algn="ctr"/>
            <a:r>
              <a:rPr lang="en-US" dirty="0" smtClean="0"/>
              <a:t>Daily precipitation (mm)</a:t>
            </a:r>
          </a:p>
          <a:p>
            <a:pPr algn="ctr"/>
            <a:r>
              <a:rPr lang="en-US" dirty="0"/>
              <a:t>0.25°-Spatial </a:t>
            </a:r>
            <a:r>
              <a:rPr lang="en-US" dirty="0" smtClean="0"/>
              <a:t>Resolution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558558" y="2293686"/>
            <a:ext cx="2883767" cy="1055994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n-US" b="1" dirty="0" smtClean="0"/>
              <a:t>Monthly Precipitation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01/1998 – 05/2015</a:t>
            </a:r>
          </a:p>
          <a:p>
            <a:pPr algn="ctr"/>
            <a:r>
              <a:rPr lang="en-US" dirty="0" smtClean="0"/>
              <a:t>0.1°-spatial </a:t>
            </a:r>
            <a:r>
              <a:rPr lang="en-US" dirty="0"/>
              <a:t>resolution</a:t>
            </a:r>
            <a:endParaRPr lang="en-US" dirty="0" smtClean="0"/>
          </a:p>
        </p:txBody>
      </p:sp>
      <p:cxnSp>
        <p:nvCxnSpPr>
          <p:cNvPr id="27" name="Straight Connector 26"/>
          <p:cNvCxnSpPr>
            <a:stCxn id="8" idx="3"/>
          </p:cNvCxnSpPr>
          <p:nvPr/>
        </p:nvCxnSpPr>
        <p:spPr>
          <a:xfrm flipV="1">
            <a:off x="3695089" y="5313272"/>
            <a:ext cx="797985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4" idx="3"/>
            <a:endCxn id="11" idx="1"/>
          </p:cNvCxnSpPr>
          <p:nvPr/>
        </p:nvCxnSpPr>
        <p:spPr>
          <a:xfrm>
            <a:off x="3731202" y="2821683"/>
            <a:ext cx="1827356" cy="0"/>
          </a:xfrm>
          <a:prstGeom prst="line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4493074" y="2821683"/>
            <a:ext cx="0" cy="24915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Isosceles Triangle 37"/>
          <p:cNvSpPr/>
          <p:nvPr/>
        </p:nvSpPr>
        <p:spPr>
          <a:xfrm>
            <a:off x="4433503" y="3993706"/>
            <a:ext cx="119142" cy="13335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>
            <a:stCxn id="11" idx="2"/>
            <a:endCxn id="43" idx="0"/>
          </p:cNvCxnSpPr>
          <p:nvPr/>
        </p:nvCxnSpPr>
        <p:spPr>
          <a:xfrm flipH="1">
            <a:off x="7000441" y="3349680"/>
            <a:ext cx="1" cy="1435595"/>
          </a:xfrm>
          <a:prstGeom prst="line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558557" y="4785275"/>
            <a:ext cx="2883767" cy="1136866"/>
          </a:xfrm>
          <a:ln>
            <a:solidFill>
              <a:schemeClr val="accent1"/>
            </a:solidFill>
          </a:ln>
        </p:spPr>
        <p:txBody>
          <a:bodyPr tIns="91440" anchor="ctr" anchorCtr="0">
            <a:normAutofit fontScale="92500" lnSpcReduction="20000"/>
          </a:bodyPr>
          <a:lstStyle/>
          <a:p>
            <a:pPr algn="ctr">
              <a:spcBef>
                <a:spcPts val="600"/>
              </a:spcBef>
            </a:pPr>
            <a:r>
              <a:rPr lang="en-US" sz="4300" b="1" dirty="0" smtClean="0"/>
              <a:t>SPI</a:t>
            </a:r>
          </a:p>
          <a:p>
            <a:pPr algn="ctr">
              <a:spcBef>
                <a:spcPts val="600"/>
              </a:spcBef>
            </a:pPr>
            <a:r>
              <a:rPr lang="en-US" sz="2200" dirty="0" smtClean="0"/>
              <a:t>1-month temporal resolution 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920297" y="3768505"/>
            <a:ext cx="12458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bg2">
                    <a:lumMod val="65000"/>
                  </a:schemeClr>
                </a:solidFill>
              </a:rPr>
              <a:t>MATLAB</a:t>
            </a:r>
            <a:br>
              <a:rPr lang="en-US" sz="2000" i="1" dirty="0" smtClean="0">
                <a:solidFill>
                  <a:schemeClr val="bg2">
                    <a:lumMod val="65000"/>
                  </a:schemeClr>
                </a:solidFill>
              </a:rPr>
            </a:br>
            <a:r>
              <a:rPr lang="en-US" sz="2000" i="1" dirty="0" smtClean="0">
                <a:solidFill>
                  <a:schemeClr val="bg2">
                    <a:lumMod val="65000"/>
                  </a:schemeClr>
                </a:solidFill>
              </a:rPr>
              <a:t>Script</a:t>
            </a:r>
          </a:p>
        </p:txBody>
      </p:sp>
    </p:spTree>
    <p:extLst>
      <p:ext uri="{BB962C8B-B14F-4D97-AF65-F5344CB8AC3E}">
        <p14:creationId xmlns:p14="http://schemas.microsoft.com/office/powerpoint/2010/main" val="340859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19099" y="2619155"/>
            <a:ext cx="3773775" cy="2476500"/>
          </a:xfrm>
          <a:ln>
            <a:solidFill>
              <a:schemeClr val="accent1">
                <a:lumMod val="75000"/>
              </a:schemeClr>
            </a:solidFill>
          </a:ln>
        </p:spPr>
        <p:txBody>
          <a:bodyPr anchor="ctr" anchorCtr="0">
            <a:normAutofit/>
          </a:bodyPr>
          <a:lstStyle/>
          <a:p>
            <a:pPr algn="ctr">
              <a:spcBef>
                <a:spcPts val="1800"/>
              </a:spcBef>
            </a:pPr>
            <a:r>
              <a:rPr lang="en-US" b="1" dirty="0" smtClean="0"/>
              <a:t>Stream-flow records</a:t>
            </a:r>
          </a:p>
          <a:p>
            <a:pPr algn="ctr">
              <a:spcBef>
                <a:spcPts val="1800"/>
              </a:spcBef>
            </a:pPr>
            <a:r>
              <a:rPr lang="en-US" dirty="0" smtClean="0"/>
              <a:t>26 ground-based stations on the main streams and rivers</a:t>
            </a:r>
          </a:p>
          <a:p>
            <a:pPr algn="ctr">
              <a:spcBef>
                <a:spcPts val="1800"/>
              </a:spcBef>
            </a:pPr>
            <a:r>
              <a:rPr lang="en-US" dirty="0" smtClean="0"/>
              <a:t>Monthly Stream-Flow (m</a:t>
            </a:r>
            <a:r>
              <a:rPr lang="en-US" baseline="30000" dirty="0" smtClean="0"/>
              <a:t>3</a:t>
            </a:r>
            <a:r>
              <a:rPr lang="en-US" dirty="0" smtClean="0"/>
              <a:t>)</a:t>
            </a:r>
          </a:p>
          <a:p>
            <a:pPr algn="ctr">
              <a:spcBef>
                <a:spcPts val="1800"/>
              </a:spcBef>
            </a:pPr>
            <a:r>
              <a:rPr lang="en-US" dirty="0" smtClean="0"/>
              <a:t>04/1998 to 03/2014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836646"/>
            <a:ext cx="9144000" cy="1325880"/>
          </a:xfrm>
        </p:spPr>
        <p:txBody>
          <a:bodyPr/>
          <a:lstStyle/>
          <a:p>
            <a:pPr algn="ctr"/>
            <a:r>
              <a:rPr lang="en-US" dirty="0" smtClean="0"/>
              <a:t>Methodology: SDI</a:t>
            </a:r>
            <a:endParaRPr lang="en-US" dirty="0"/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87157" y="3288972"/>
            <a:ext cx="2883767" cy="1136866"/>
          </a:xfrm>
          <a:ln>
            <a:solidFill>
              <a:schemeClr val="accent1"/>
            </a:solidFill>
          </a:ln>
        </p:spPr>
        <p:txBody>
          <a:bodyPr tIns="91440" anchor="ctr" anchorCtr="0">
            <a:normAutofit fontScale="92500" lnSpcReduction="20000"/>
          </a:bodyPr>
          <a:lstStyle/>
          <a:p>
            <a:pPr algn="ctr">
              <a:spcBef>
                <a:spcPts val="600"/>
              </a:spcBef>
            </a:pPr>
            <a:r>
              <a:rPr lang="en-US" sz="4300" b="1" dirty="0" smtClean="0"/>
              <a:t>SDI</a:t>
            </a:r>
          </a:p>
          <a:p>
            <a:pPr algn="ctr">
              <a:spcBef>
                <a:spcPts val="600"/>
              </a:spcBef>
            </a:pPr>
            <a:r>
              <a:rPr lang="en-US" sz="2200" dirty="0" smtClean="0"/>
              <a:t>1-month temporal resolution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311551" y="3503462"/>
            <a:ext cx="12807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bg2">
                    <a:lumMod val="65000"/>
                  </a:schemeClr>
                </a:solidFill>
              </a:rPr>
              <a:t>MATLAB</a:t>
            </a:r>
            <a:br>
              <a:rPr lang="en-US" sz="2000" i="1" dirty="0" smtClean="0">
                <a:solidFill>
                  <a:schemeClr val="bg2">
                    <a:lumMod val="65000"/>
                  </a:schemeClr>
                </a:solidFill>
              </a:rPr>
            </a:br>
            <a:r>
              <a:rPr lang="en-US" sz="2000" i="1" dirty="0" smtClean="0">
                <a:solidFill>
                  <a:schemeClr val="bg2">
                    <a:lumMod val="65000"/>
                  </a:schemeClr>
                </a:solidFill>
              </a:rPr>
              <a:t>Script</a:t>
            </a:r>
          </a:p>
        </p:txBody>
      </p:sp>
      <p:cxnSp>
        <p:nvCxnSpPr>
          <p:cNvPr id="9" name="Straight Arrow Connector 8"/>
          <p:cNvCxnSpPr>
            <a:stCxn id="4" idx="3"/>
            <a:endCxn id="43" idx="1"/>
          </p:cNvCxnSpPr>
          <p:nvPr/>
        </p:nvCxnSpPr>
        <p:spPr>
          <a:xfrm>
            <a:off x="4192874" y="3857405"/>
            <a:ext cx="1594283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27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15105" y="2283868"/>
            <a:ext cx="2920424" cy="880215"/>
          </a:xfrm>
          <a:ln>
            <a:solidFill>
              <a:schemeClr val="accent1">
                <a:lumMod val="75000"/>
              </a:schemeClr>
            </a:solidFill>
          </a:ln>
        </p:spPr>
        <p:txBody>
          <a:bodyPr anchor="ctr" anchorCtr="0">
            <a:noAutofit/>
          </a:bodyPr>
          <a:lstStyle/>
          <a:p>
            <a:pPr algn="ctr"/>
            <a:r>
              <a:rPr lang="en-US" b="1" dirty="0" smtClean="0"/>
              <a:t>NDVI</a:t>
            </a:r>
          </a:p>
          <a:p>
            <a:pPr algn="ctr"/>
            <a:r>
              <a:rPr lang="en-US" dirty="0" smtClean="0"/>
              <a:t>0.01</a:t>
            </a:r>
            <a:r>
              <a:rPr lang="en-US" dirty="0"/>
              <a:t>°-spatial resolution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522321"/>
            <a:ext cx="9144000" cy="1325880"/>
          </a:xfrm>
        </p:spPr>
        <p:txBody>
          <a:bodyPr/>
          <a:lstStyle/>
          <a:p>
            <a:pPr algn="ctr"/>
            <a:r>
              <a:rPr lang="en-US" dirty="0" smtClean="0"/>
              <a:t>Methodology: SDCI</a:t>
            </a:r>
            <a:endParaRPr lang="en-US" dirty="0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386187" y="3716898"/>
            <a:ext cx="2978260" cy="832159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/>
              <a:t>LST</a:t>
            </a:r>
          </a:p>
          <a:p>
            <a:pPr algn="ctr"/>
            <a:r>
              <a:rPr lang="en-US" dirty="0" smtClean="0"/>
              <a:t>0.05°-</a:t>
            </a:r>
            <a:r>
              <a:rPr lang="en-US" dirty="0"/>
              <a:t>spatial resolution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33433" y="5114154"/>
            <a:ext cx="2883767" cy="892228"/>
          </a:xfrm>
          <a:ln>
            <a:solidFill>
              <a:schemeClr val="accent1"/>
            </a:solidFill>
          </a:ln>
        </p:spPr>
        <p:txBody>
          <a:bodyPr anchor="ctr" anchorCtr="0">
            <a:noAutofit/>
          </a:bodyPr>
          <a:lstStyle/>
          <a:p>
            <a:pPr algn="ctr"/>
            <a:r>
              <a:rPr lang="en-US" b="1" dirty="0" smtClean="0"/>
              <a:t>Monthly Precipitation</a:t>
            </a:r>
          </a:p>
          <a:p>
            <a:pPr algn="ctr"/>
            <a:r>
              <a:rPr lang="en-US" dirty="0" smtClean="0"/>
              <a:t>0.1°-spatial </a:t>
            </a:r>
            <a:r>
              <a:rPr lang="en-US" dirty="0"/>
              <a:t>resolution</a:t>
            </a:r>
            <a:endParaRPr lang="en-US" dirty="0" smtClean="0"/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4102549" y="2723975"/>
            <a:ext cx="0" cy="28362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Isosceles Triangle 37"/>
          <p:cNvSpPr/>
          <p:nvPr/>
        </p:nvSpPr>
        <p:spPr>
          <a:xfrm>
            <a:off x="4042978" y="4854638"/>
            <a:ext cx="119142" cy="13335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421140" y="2931953"/>
            <a:ext cx="2994892" cy="2402048"/>
          </a:xfrm>
          <a:ln>
            <a:solidFill>
              <a:schemeClr val="accent1"/>
            </a:solidFill>
          </a:ln>
        </p:spPr>
        <p:txBody>
          <a:bodyPr tIns="91440" anchor="ctr" anchorCtr="0">
            <a:noAutofit/>
          </a:bodyPr>
          <a:lstStyle/>
          <a:p>
            <a:pPr algn="ctr">
              <a:spcBef>
                <a:spcPts val="1200"/>
              </a:spcBef>
            </a:pPr>
            <a:r>
              <a:rPr lang="en-US" sz="4000" b="1" dirty="0" smtClean="0"/>
              <a:t>SDCI</a:t>
            </a:r>
          </a:p>
          <a:p>
            <a:pPr algn="ctr">
              <a:spcBef>
                <a:spcPts val="1200"/>
              </a:spcBef>
            </a:pPr>
            <a:r>
              <a:rPr lang="en-US" dirty="0" smtClean="0"/>
              <a:t>0.01°-spatial resolution</a:t>
            </a:r>
            <a:endParaRPr lang="en-US" sz="4000" b="1" dirty="0"/>
          </a:p>
          <a:p>
            <a:pPr algn="ctr">
              <a:spcBef>
                <a:spcPts val="1200"/>
              </a:spcBef>
            </a:pPr>
            <a:r>
              <a:rPr lang="en-US" dirty="0"/>
              <a:t>1-month temporal resolution</a:t>
            </a:r>
          </a:p>
          <a:p>
            <a:pPr algn="ctr">
              <a:spcBef>
                <a:spcPts val="1200"/>
              </a:spcBef>
            </a:pPr>
            <a:r>
              <a:rPr lang="en-US" dirty="0" smtClean="0"/>
              <a:t>01/2000 </a:t>
            </a:r>
            <a:r>
              <a:rPr lang="en-US" dirty="0"/>
              <a:t>– 05/2015</a:t>
            </a:r>
            <a:endParaRPr lang="en-US" dirty="0" smtClean="0"/>
          </a:p>
        </p:txBody>
      </p:sp>
      <p:sp>
        <p:nvSpPr>
          <p:cNvPr id="46" name="Rectangle 45"/>
          <p:cNvSpPr/>
          <p:nvPr/>
        </p:nvSpPr>
        <p:spPr>
          <a:xfrm>
            <a:off x="4161034" y="3779033"/>
            <a:ext cx="11489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bg2">
                    <a:lumMod val="65000"/>
                  </a:schemeClr>
                </a:solidFill>
              </a:rPr>
              <a:t>R-Script</a:t>
            </a:r>
          </a:p>
        </p:txBody>
      </p:sp>
      <p:cxnSp>
        <p:nvCxnSpPr>
          <p:cNvPr id="16" name="Straight Connector 15"/>
          <p:cNvCxnSpPr>
            <a:stCxn id="4" idx="3"/>
          </p:cNvCxnSpPr>
          <p:nvPr/>
        </p:nvCxnSpPr>
        <p:spPr>
          <a:xfrm>
            <a:off x="3335529" y="2723976"/>
            <a:ext cx="7670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8" idx="3"/>
            <a:endCxn id="43" idx="1"/>
          </p:cNvCxnSpPr>
          <p:nvPr/>
        </p:nvCxnSpPr>
        <p:spPr>
          <a:xfrm flipV="1">
            <a:off x="3364447" y="4132977"/>
            <a:ext cx="2056693" cy="1"/>
          </a:xfrm>
          <a:prstGeom prst="line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1" idx="3"/>
          </p:cNvCxnSpPr>
          <p:nvPr/>
        </p:nvCxnSpPr>
        <p:spPr>
          <a:xfrm>
            <a:off x="3317200" y="5560268"/>
            <a:ext cx="7853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Isosceles Triangle 36"/>
          <p:cNvSpPr/>
          <p:nvPr/>
        </p:nvSpPr>
        <p:spPr>
          <a:xfrm rot="10800000">
            <a:off x="4042978" y="3352657"/>
            <a:ext cx="119142" cy="13335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/>
      </p:sp>
      <p:grpSp>
        <p:nvGrpSpPr>
          <p:cNvPr id="13" name="Group 12"/>
          <p:cNvGrpSpPr/>
          <p:nvPr/>
        </p:nvGrpSpPr>
        <p:grpSpPr>
          <a:xfrm>
            <a:off x="0" y="3152766"/>
            <a:ext cx="9144000" cy="3705233"/>
            <a:chOff x="0" y="3152767"/>
            <a:chExt cx="9397664" cy="3705232"/>
          </a:xfrm>
        </p:grpSpPr>
        <p:pic>
          <p:nvPicPr>
            <p:cNvPr id="8" name="Picture Placeholder 12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" b="544"/>
            <a:stretch/>
          </p:blipFill>
          <p:spPr>
            <a:xfrm>
              <a:off x="0" y="3152774"/>
              <a:ext cx="2349416" cy="3705225"/>
            </a:xfrm>
            <a:prstGeom prst="rect">
              <a:avLst/>
            </a:prstGeom>
          </p:spPr>
        </p:pic>
        <p:pic>
          <p:nvPicPr>
            <p:cNvPr id="9" name="Picture Placeholder 12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" b="544"/>
            <a:stretch/>
          </p:blipFill>
          <p:spPr>
            <a:xfrm>
              <a:off x="2349416" y="3152773"/>
              <a:ext cx="2349416" cy="3705225"/>
            </a:xfrm>
            <a:prstGeom prst="rect">
              <a:avLst/>
            </a:prstGeom>
          </p:spPr>
        </p:pic>
        <p:pic>
          <p:nvPicPr>
            <p:cNvPr id="10" name="Picture Placeholder 12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" b="544"/>
            <a:stretch/>
          </p:blipFill>
          <p:spPr>
            <a:xfrm>
              <a:off x="4698832" y="3152771"/>
              <a:ext cx="2349416" cy="3705225"/>
            </a:xfrm>
            <a:prstGeom prst="rect">
              <a:avLst/>
            </a:prstGeom>
          </p:spPr>
        </p:pic>
        <p:pic>
          <p:nvPicPr>
            <p:cNvPr id="11" name="Picture Placeholder 12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" b="544"/>
            <a:stretch/>
          </p:blipFill>
          <p:spPr>
            <a:xfrm>
              <a:off x="7048248" y="3152767"/>
              <a:ext cx="2349416" cy="3705225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February 2015 </a:t>
            </a:r>
            <a:r>
              <a:rPr lang="en-US" dirty="0" err="1" smtClean="0"/>
              <a:t>rasters</a:t>
            </a:r>
            <a:r>
              <a:rPr lang="en-US" dirty="0" smtClean="0"/>
              <a:t> of SPI, SDI, SDCI, and Soil Moisture over the Kingdom of Thailand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Results &amp; Discussions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67309" y="4715827"/>
            <a:ext cx="7991475" cy="855345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FINAL IMAGE#1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5" name="Text Placeholder 4"/>
          <p:cNvSpPr txBox="1">
            <a:spLocks/>
          </p:cNvSpPr>
          <p:nvPr/>
        </p:nvSpPr>
        <p:spPr>
          <a:xfrm>
            <a:off x="338710" y="3525202"/>
            <a:ext cx="1632966" cy="4848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SPI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6" name="Text Placeholder 4"/>
          <p:cNvSpPr txBox="1">
            <a:spLocks/>
          </p:cNvSpPr>
          <p:nvPr/>
        </p:nvSpPr>
        <p:spPr>
          <a:xfrm>
            <a:off x="2670239" y="3525202"/>
            <a:ext cx="1632966" cy="4848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SDI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7" name="Text Placeholder 4"/>
          <p:cNvSpPr txBox="1">
            <a:spLocks/>
          </p:cNvSpPr>
          <p:nvPr/>
        </p:nvSpPr>
        <p:spPr>
          <a:xfrm>
            <a:off x="4956239" y="3525202"/>
            <a:ext cx="1632966" cy="4848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SDCI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8" name="Text Placeholder 4"/>
          <p:cNvSpPr txBox="1">
            <a:spLocks/>
          </p:cNvSpPr>
          <p:nvPr/>
        </p:nvSpPr>
        <p:spPr>
          <a:xfrm>
            <a:off x="7137368" y="3525202"/>
            <a:ext cx="1632966" cy="4848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SOIL MOISTURE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61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/>
      </p:sp>
      <p:grpSp>
        <p:nvGrpSpPr>
          <p:cNvPr id="6" name="Group 5"/>
          <p:cNvGrpSpPr/>
          <p:nvPr/>
        </p:nvGrpSpPr>
        <p:grpSpPr>
          <a:xfrm>
            <a:off x="0" y="6"/>
            <a:ext cx="4572000" cy="6857994"/>
            <a:chOff x="0" y="3152773"/>
            <a:chExt cx="4698832" cy="7410444"/>
          </a:xfrm>
        </p:grpSpPr>
        <p:pic>
          <p:nvPicPr>
            <p:cNvPr id="7" name="Picture Placeholder 12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" b="544"/>
            <a:stretch/>
          </p:blipFill>
          <p:spPr>
            <a:xfrm>
              <a:off x="0" y="3152774"/>
              <a:ext cx="2349416" cy="3705225"/>
            </a:xfrm>
            <a:prstGeom prst="rect">
              <a:avLst/>
            </a:prstGeom>
          </p:spPr>
        </p:pic>
        <p:pic>
          <p:nvPicPr>
            <p:cNvPr id="8" name="Picture Placeholder 12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" b="544"/>
            <a:stretch/>
          </p:blipFill>
          <p:spPr>
            <a:xfrm>
              <a:off x="2349416" y="3152773"/>
              <a:ext cx="2349416" cy="3705225"/>
            </a:xfrm>
            <a:prstGeom prst="rect">
              <a:avLst/>
            </a:prstGeom>
          </p:spPr>
        </p:pic>
        <p:pic>
          <p:nvPicPr>
            <p:cNvPr id="9" name="Picture Placeholder 12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" b="544"/>
            <a:stretch/>
          </p:blipFill>
          <p:spPr>
            <a:xfrm>
              <a:off x="0" y="6857992"/>
              <a:ext cx="2349416" cy="3705225"/>
            </a:xfrm>
            <a:prstGeom prst="rect">
              <a:avLst/>
            </a:prstGeom>
          </p:spPr>
        </p:pic>
        <p:pic>
          <p:nvPicPr>
            <p:cNvPr id="10" name="Picture Placeholder 12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" b="544"/>
            <a:stretch/>
          </p:blipFill>
          <p:spPr>
            <a:xfrm>
              <a:off x="2349416" y="6857992"/>
              <a:ext cx="2349416" cy="3705225"/>
            </a:xfrm>
            <a:prstGeom prst="rect">
              <a:avLst/>
            </a:prstGeom>
          </p:spPr>
        </p:pic>
      </p:grp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Find anomaly at a specific region over time in each index to determine the cause and effects of drought.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Results &amp; Discussions</a:t>
            </a:r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-87312" y="1590002"/>
            <a:ext cx="4572000" cy="89757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FINAL IMAGE#2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1427321" y="2367980"/>
            <a:ext cx="1632966" cy="4848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SPI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3" name="Text Placeholder 4"/>
          <p:cNvSpPr txBox="1">
            <a:spLocks/>
          </p:cNvSpPr>
          <p:nvPr/>
        </p:nvSpPr>
        <p:spPr>
          <a:xfrm>
            <a:off x="1427321" y="3226814"/>
            <a:ext cx="1632966" cy="4848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SDI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4" name="Text Placeholder 4"/>
          <p:cNvSpPr txBox="1">
            <a:spLocks/>
          </p:cNvSpPr>
          <p:nvPr/>
        </p:nvSpPr>
        <p:spPr>
          <a:xfrm>
            <a:off x="1427321" y="4135903"/>
            <a:ext cx="1632966" cy="4848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SDCI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5" name="Text Placeholder 4"/>
          <p:cNvSpPr txBox="1">
            <a:spLocks/>
          </p:cNvSpPr>
          <p:nvPr/>
        </p:nvSpPr>
        <p:spPr>
          <a:xfrm>
            <a:off x="1427321" y="5262276"/>
            <a:ext cx="1632966" cy="48482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</a:rPr>
              <a:t>SOIL MOISTURE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52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0" r="49167" b="8334"/>
          <a:stretch/>
        </p:blipFill>
        <p:spPr>
          <a:xfrm>
            <a:off x="0" y="1828800"/>
            <a:ext cx="4239443" cy="4953000"/>
          </a:xfr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239443" y="385350"/>
            <a:ext cx="4904557" cy="1627632"/>
          </a:xfrm>
        </p:spPr>
        <p:txBody>
          <a:bodyPr/>
          <a:lstStyle/>
          <a:p>
            <a:r>
              <a:rPr lang="en-US" dirty="0"/>
              <a:t>Create a near-real time drought monitoring tool that will aid in mitigating risk and improve resource allocation in the country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40664" y="501392"/>
            <a:ext cx="3386836" cy="1830106"/>
          </a:xfrm>
        </p:spPr>
        <p:txBody>
          <a:bodyPr/>
          <a:lstStyle/>
          <a:p>
            <a:r>
              <a:rPr lang="en-US" sz="4000" dirty="0"/>
              <a:t>Future </a:t>
            </a:r>
            <a:r>
              <a:rPr lang="en-US" sz="4000" dirty="0" smtClean="0"/>
              <a:t>Work</a:t>
            </a:r>
            <a:endParaRPr lang="en-US" sz="4000" dirty="0"/>
          </a:p>
          <a:p>
            <a:endParaRPr lang="en-US" sz="4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2" t="9062" r="16488"/>
          <a:stretch/>
        </p:blipFill>
        <p:spPr>
          <a:xfrm>
            <a:off x="4965160" y="1803400"/>
            <a:ext cx="4178843" cy="4978400"/>
          </a:xfrm>
          <a:prstGeom prst="rect">
            <a:avLst/>
          </a:prstGeom>
        </p:spPr>
      </p:pic>
      <p:sp>
        <p:nvSpPr>
          <p:cNvPr id="12" name="Text Placeholder 4"/>
          <p:cNvSpPr txBox="1">
            <a:spLocks/>
          </p:cNvSpPr>
          <p:nvPr/>
        </p:nvSpPr>
        <p:spPr>
          <a:xfrm>
            <a:off x="4980435" y="6559216"/>
            <a:ext cx="4163568" cy="2743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Image Credit: Golden KKCC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6" name="Text Placeholder 4"/>
          <p:cNvSpPr txBox="1">
            <a:spLocks/>
          </p:cNvSpPr>
          <p:nvPr/>
        </p:nvSpPr>
        <p:spPr>
          <a:xfrm>
            <a:off x="-36068" y="6559216"/>
            <a:ext cx="4163568" cy="2743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chemeClr val="bg1"/>
                </a:solidFill>
              </a:rPr>
              <a:t>Image Credit: </a:t>
            </a:r>
            <a:r>
              <a:rPr lang="en-US" dirty="0" err="1" smtClean="0">
                <a:solidFill>
                  <a:schemeClr val="bg1"/>
                </a:solidFill>
              </a:rPr>
              <a:t>Loei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Pittayakom</a:t>
            </a:r>
            <a:r>
              <a:rPr lang="en-US" dirty="0" smtClean="0">
                <a:solidFill>
                  <a:schemeClr val="bg1"/>
                </a:solidFill>
              </a:rPr>
              <a:t> School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4402656" y="3873347"/>
            <a:ext cx="399291" cy="3628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1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71208" y="1497334"/>
            <a:ext cx="8051583" cy="704088"/>
          </a:xfrm>
        </p:spPr>
        <p:txBody>
          <a:bodyPr>
            <a:noAutofit/>
          </a:bodyPr>
          <a:lstStyle/>
          <a:p>
            <a:pPr marL="8001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Dr. John </a:t>
            </a:r>
            <a:r>
              <a:rPr lang="en-US" sz="1800" b="1" dirty="0" err="1"/>
              <a:t>Bolten</a:t>
            </a:r>
            <a:r>
              <a:rPr lang="en-US" sz="1800" b="1" dirty="0"/>
              <a:t> </a:t>
            </a:r>
            <a:r>
              <a:rPr lang="en-US" sz="1800" dirty="0"/>
              <a:t>(NASA GSFC)</a:t>
            </a:r>
          </a:p>
          <a:p>
            <a:pPr marL="8001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Colin Doyle </a:t>
            </a:r>
            <a:r>
              <a:rPr lang="en-US" sz="1800" dirty="0"/>
              <a:t>(NASA GSFC)</a:t>
            </a:r>
          </a:p>
          <a:p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71207" y="2954537"/>
            <a:ext cx="8051583" cy="3527136"/>
          </a:xfrm>
        </p:spPr>
        <p:txBody>
          <a:bodyPr>
            <a:normAutofit/>
          </a:bodyPr>
          <a:lstStyle/>
          <a:p>
            <a:pPr marL="8001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800" b="1" dirty="0"/>
              <a:t>Royal Thai </a:t>
            </a:r>
            <a:r>
              <a:rPr lang="en-US" sz="1800" b="1" dirty="0" smtClean="0"/>
              <a:t>Embassy</a:t>
            </a:r>
            <a:br>
              <a:rPr lang="en-US" sz="1800" b="1" dirty="0" smtClean="0"/>
            </a:br>
            <a:r>
              <a:rPr lang="en-US" sz="1800" b="1" dirty="0" smtClean="0"/>
              <a:t>	  </a:t>
            </a:r>
            <a:r>
              <a:rPr lang="en-US" sz="1800" dirty="0" smtClean="0"/>
              <a:t>Collaborator/Boundary </a:t>
            </a:r>
            <a:r>
              <a:rPr lang="en-US" sz="1800" dirty="0"/>
              <a:t>Organization,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	  POC</a:t>
            </a:r>
            <a:r>
              <a:rPr lang="en-US" sz="1800" dirty="0"/>
              <a:t>: </a:t>
            </a:r>
            <a:r>
              <a:rPr lang="en-US" sz="1800" dirty="0" err="1"/>
              <a:t>Bunyakiat</a:t>
            </a:r>
            <a:r>
              <a:rPr lang="en-US" sz="1800" dirty="0"/>
              <a:t> </a:t>
            </a:r>
            <a:r>
              <a:rPr lang="en-US" sz="1800" dirty="0" err="1" smtClean="0"/>
              <a:t>Raksaphaeng</a:t>
            </a:r>
            <a:endParaRPr lang="en-US" sz="1000" dirty="0"/>
          </a:p>
          <a:p>
            <a:pPr marL="8001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800" b="1" dirty="0"/>
              <a:t>Asian Disaster Preparedness Center/SERVIR </a:t>
            </a:r>
            <a:r>
              <a:rPr lang="en-US" sz="1800" b="1" dirty="0" smtClean="0"/>
              <a:t>Mekong</a:t>
            </a:r>
            <a:br>
              <a:rPr lang="en-US" sz="1800" b="1" dirty="0" smtClean="0"/>
            </a:br>
            <a:r>
              <a:rPr lang="en-US" sz="1800" b="1" dirty="0" smtClean="0"/>
              <a:t>	  </a:t>
            </a:r>
            <a:r>
              <a:rPr lang="en-US" sz="1800" dirty="0" smtClean="0"/>
              <a:t>Collaborator/Boundary Organization</a:t>
            </a:r>
            <a:br>
              <a:rPr lang="en-US" sz="1800" dirty="0" smtClean="0"/>
            </a:br>
            <a:r>
              <a:rPr lang="en-US" sz="1800" dirty="0" smtClean="0"/>
              <a:t>	  POC</a:t>
            </a:r>
            <a:r>
              <a:rPr lang="en-US" sz="1800" dirty="0"/>
              <a:t>: Pete </a:t>
            </a:r>
            <a:r>
              <a:rPr lang="en-US" sz="1800" dirty="0" smtClean="0"/>
              <a:t>Cutter</a:t>
            </a:r>
            <a:endParaRPr lang="en-US" sz="1800" dirty="0"/>
          </a:p>
          <a:p>
            <a:pPr marL="8001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800" b="1" dirty="0"/>
              <a:t>Thai Department of Disaster Prevention and </a:t>
            </a:r>
            <a:r>
              <a:rPr lang="en-US" sz="1800" b="1" dirty="0" smtClean="0"/>
              <a:t>Mitigation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	  End-User</a:t>
            </a:r>
            <a:endParaRPr lang="en-US" sz="1800" dirty="0"/>
          </a:p>
          <a:p>
            <a:pPr marL="8001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1800" b="1" dirty="0"/>
              <a:t>National Safety Council of </a:t>
            </a:r>
            <a:r>
              <a:rPr lang="en-US" sz="1800" b="1" dirty="0" smtClean="0"/>
              <a:t>Thailand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	  End-User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594359" y="1016413"/>
            <a:ext cx="2577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A</a:t>
            </a:r>
            <a:r>
              <a:rPr lang="en-US" sz="28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dvisors</a:t>
            </a:r>
            <a:endParaRPr lang="en-US" sz="2800" dirty="0" smtClean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359" y="2490438"/>
            <a:ext cx="2577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Partners</a:t>
            </a:r>
            <a:endParaRPr lang="en-US" sz="2800" dirty="0" smtClean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42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0" y="121920"/>
            <a:ext cx="9144000" cy="1402080"/>
          </a:xfrm>
        </p:spPr>
        <p:txBody>
          <a:bodyPr/>
          <a:lstStyle/>
          <a:p>
            <a:pPr algn="ctr"/>
            <a:r>
              <a:rPr lang="en-US" dirty="0" smtClean="0"/>
              <a:t>Thailand Disaster Project Team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4"/>
          <a:stretch/>
        </p:blipFill>
        <p:spPr>
          <a:xfrm>
            <a:off x="1069020" y="843811"/>
            <a:ext cx="3617280" cy="59189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146" y="843811"/>
            <a:ext cx="3090672" cy="43432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48200" y="5981521"/>
            <a:ext cx="33041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Top Left: Sean McCartney</a:t>
            </a:r>
          </a:p>
          <a:p>
            <a:r>
              <a:rPr lang="en-US" sz="1200" dirty="0" smtClean="0"/>
              <a:t>Top Right: Nobphadon </a:t>
            </a:r>
            <a:r>
              <a:rPr lang="en-US" sz="1200" dirty="0" err="1" smtClean="0"/>
              <a:t>Suksangpanya</a:t>
            </a:r>
            <a:endParaRPr lang="en-US" sz="1200" dirty="0" smtClean="0"/>
          </a:p>
          <a:p>
            <a:r>
              <a:rPr lang="en-US" sz="1200" dirty="0" smtClean="0"/>
              <a:t>Bottom Left: </a:t>
            </a:r>
            <a:r>
              <a:rPr lang="en-US" sz="1200" dirty="0" err="1" smtClean="0"/>
              <a:t>Chisaphat</a:t>
            </a:r>
            <a:r>
              <a:rPr lang="en-US" sz="1200" dirty="0" smtClean="0"/>
              <a:t> </a:t>
            </a:r>
            <a:r>
              <a:rPr lang="en-US" sz="1200" dirty="0" err="1" smtClean="0"/>
              <a:t>Supunyachotsakul</a:t>
            </a:r>
            <a:endParaRPr lang="en-US" sz="1200" dirty="0" smtClean="0"/>
          </a:p>
          <a:p>
            <a:r>
              <a:rPr lang="en-US" sz="1200" dirty="0" smtClean="0"/>
              <a:t>Bottom Right</a:t>
            </a:r>
            <a:r>
              <a:rPr lang="en-US" sz="1200" dirty="0"/>
              <a:t>: </a:t>
            </a:r>
            <a:r>
              <a:rPr lang="en-US" sz="1200" dirty="0" err="1"/>
              <a:t>Srisunee</a:t>
            </a:r>
            <a:r>
              <a:rPr lang="en-US" sz="1200" dirty="0"/>
              <a:t> </a:t>
            </a:r>
            <a:r>
              <a:rPr lang="en-US" sz="1200" dirty="0" err="1" smtClean="0"/>
              <a:t>Wuthiwongyothin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042623" y="5122642"/>
            <a:ext cx="2068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/>
              <a:t>Left: </a:t>
            </a:r>
            <a:r>
              <a:rPr lang="en-US" sz="1200" dirty="0" err="1"/>
              <a:t>Thanapat</a:t>
            </a:r>
            <a:r>
              <a:rPr lang="en-US" sz="1200" dirty="0"/>
              <a:t> </a:t>
            </a:r>
            <a:r>
              <a:rPr lang="en-US" sz="1200" dirty="0" err="1" smtClean="0"/>
              <a:t>Vichienlux</a:t>
            </a:r>
            <a:endParaRPr lang="en-US" sz="1200" dirty="0" smtClean="0"/>
          </a:p>
          <a:p>
            <a:pPr algn="r"/>
            <a:r>
              <a:rPr lang="en-US" sz="1200" dirty="0" smtClean="0"/>
              <a:t>Right: </a:t>
            </a:r>
            <a:r>
              <a:rPr lang="en-US" sz="1200" dirty="0" err="1"/>
              <a:t>Sahakait</a:t>
            </a:r>
            <a:r>
              <a:rPr lang="en-US" sz="1200" dirty="0"/>
              <a:t> </a:t>
            </a:r>
            <a:r>
              <a:rPr lang="en-US" sz="1200" dirty="0" err="1" smtClean="0"/>
              <a:t>Benyasut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2528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975027" y="2130552"/>
            <a:ext cx="4045148" cy="4365498"/>
          </a:xfrm>
        </p:spPr>
        <p:txBody>
          <a:bodyPr>
            <a:normAutofit/>
          </a:bodyPr>
          <a:lstStyle/>
          <a:p>
            <a:r>
              <a:rPr lang="en-US" dirty="0" smtClean="0"/>
              <a:t>Kingdom of Thailand </a:t>
            </a:r>
          </a:p>
          <a:p>
            <a:pPr>
              <a:tabLst>
                <a:tab pos="342900" algn="l"/>
                <a:tab pos="457200" algn="l"/>
              </a:tabLst>
            </a:pPr>
            <a:r>
              <a:rPr lang="en-US" dirty="0" smtClean="0"/>
              <a:t>	513,115 km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</a:p>
          <a:p>
            <a:pPr>
              <a:tabLst>
                <a:tab pos="342900" algn="l"/>
                <a:tab pos="457200" algn="l"/>
              </a:tabLst>
            </a:pPr>
            <a:r>
              <a:rPr lang="en-US" dirty="0" smtClean="0"/>
              <a:t>	66 million population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 major exporter of agricultural products, especially rice</a:t>
            </a:r>
          </a:p>
          <a:p>
            <a:endParaRPr lang="en-US" dirty="0" smtClean="0"/>
          </a:p>
          <a:p>
            <a:r>
              <a:rPr lang="en-US" dirty="0" smtClean="0"/>
              <a:t>47% of area is for agriculture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975027" y="640080"/>
            <a:ext cx="3566160" cy="1325880"/>
          </a:xfrm>
        </p:spPr>
        <p:txBody>
          <a:bodyPr>
            <a:normAutofit/>
          </a:bodyPr>
          <a:lstStyle/>
          <a:p>
            <a:r>
              <a:rPr lang="en-US" dirty="0" smtClean="0"/>
              <a:t>Study Area</a:t>
            </a:r>
            <a:endParaRPr lang="en-US" dirty="0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" b="544"/>
          <a:stretch/>
        </p:blipFill>
        <p:spPr>
          <a:xfrm>
            <a:off x="0" y="0"/>
            <a:ext cx="4348534" cy="6858000"/>
          </a:xfrm>
        </p:spPr>
      </p:pic>
    </p:spTree>
    <p:extLst>
      <p:ext uri="{BB962C8B-B14F-4D97-AF65-F5344CB8AC3E}">
        <p14:creationId xmlns:p14="http://schemas.microsoft.com/office/powerpoint/2010/main" val="270132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2" b="17947"/>
          <a:stretch/>
        </p:blipFill>
        <p:spPr>
          <a:xfrm>
            <a:off x="0" y="-1"/>
            <a:ext cx="9144000" cy="3749965"/>
          </a:xfr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108960" y="4219194"/>
            <a:ext cx="5939790" cy="252450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US" dirty="0"/>
              <a:t>Drought is </a:t>
            </a:r>
            <a:r>
              <a:rPr lang="en-US" dirty="0" smtClean="0"/>
              <a:t>a major and common disaster </a:t>
            </a:r>
            <a:r>
              <a:rPr lang="en-US" dirty="0"/>
              <a:t>in </a:t>
            </a:r>
            <a:r>
              <a:rPr lang="en-US" dirty="0" smtClean="0"/>
              <a:t>Thailand.</a:t>
            </a:r>
            <a:endParaRPr lang="en-US" dirty="0"/>
          </a:p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US" dirty="0" smtClean="0"/>
              <a:t>Drought greatly affects agriculture, economy, </a:t>
            </a:r>
            <a:r>
              <a:rPr lang="en-US" dirty="0"/>
              <a:t>and livelihoods of </a:t>
            </a:r>
            <a:r>
              <a:rPr lang="en-US" dirty="0" smtClean="0"/>
              <a:t>citizens.</a:t>
            </a:r>
            <a:endParaRPr lang="en-US" dirty="0"/>
          </a:p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US" dirty="0" smtClean="0"/>
              <a:t>Government </a:t>
            </a:r>
            <a:r>
              <a:rPr lang="en-US" dirty="0"/>
              <a:t>policies </a:t>
            </a:r>
            <a:r>
              <a:rPr lang="en-US" dirty="0" smtClean="0"/>
              <a:t>and expenditures are based on drought monitoring and assessment.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0" y="4640036"/>
            <a:ext cx="3108960" cy="1830106"/>
          </a:xfrm>
        </p:spPr>
        <p:txBody>
          <a:bodyPr/>
          <a:lstStyle/>
          <a:p>
            <a:r>
              <a:rPr lang="en-US" sz="4000" dirty="0"/>
              <a:t>Community Concerns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0" y="3505093"/>
            <a:ext cx="2608707" cy="27432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Image Credit: 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mcot.net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6181725" y="3256300"/>
            <a:ext cx="3028951" cy="6038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smtClean="0">
                <a:solidFill>
                  <a:schemeClr val="bg1"/>
                </a:solidFill>
              </a:rPr>
              <a:t>Yom River Basin, 01/10/2015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Phichit</a:t>
            </a:r>
            <a:r>
              <a:rPr lang="en-US" sz="1400" dirty="0" smtClean="0">
                <a:solidFill>
                  <a:schemeClr val="bg1"/>
                </a:solidFill>
              </a:rPr>
              <a:t> province, Thailand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02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32703" r="-101" b="145"/>
          <a:stretch/>
        </p:blipFill>
        <p:spPr/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036186" y="414335"/>
            <a:ext cx="4790313" cy="3014665"/>
          </a:xfrm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Use 3 </a:t>
            </a:r>
            <a:r>
              <a:rPr lang="en-US" dirty="0"/>
              <a:t>different drought indices to monitor meteorological, hydrological and agricultural drought in Thailand to assist in drought management and </a:t>
            </a:r>
            <a:r>
              <a:rPr lang="en-US" dirty="0" smtClean="0"/>
              <a:t>mitigation.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Identify </a:t>
            </a:r>
            <a:r>
              <a:rPr lang="en-US" dirty="0"/>
              <a:t>extreme drought anomalies based on a climatological </a:t>
            </a:r>
            <a:r>
              <a:rPr lang="en-US" dirty="0" smtClean="0"/>
              <a:t>baseline</a:t>
            </a:r>
            <a:r>
              <a:rPr lang="en-US" dirty="0"/>
              <a:t>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575564" y="973135"/>
            <a:ext cx="3108960" cy="1830106"/>
          </a:xfrm>
        </p:spPr>
        <p:txBody>
          <a:bodyPr/>
          <a:lstStyle/>
          <a:p>
            <a:r>
              <a:rPr lang="en-US" sz="4000" dirty="0" smtClean="0"/>
              <a:t>Objectives</a:t>
            </a:r>
            <a:endParaRPr lang="en-US" sz="4000" dirty="0"/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-313563" y="6583680"/>
            <a:ext cx="2608707" cy="274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Image Credit: Thairath.co.th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674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5" t="212" r="20275" b="-212"/>
          <a:stretch/>
        </p:blipFill>
        <p:spPr/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659085" y="2162174"/>
            <a:ext cx="4484915" cy="43719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Analyze 3 </a:t>
            </a:r>
            <a:r>
              <a:rPr lang="en-US" dirty="0"/>
              <a:t>types of </a:t>
            </a:r>
            <a:r>
              <a:rPr lang="en-US" dirty="0" smtClean="0"/>
              <a:t>drought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(1-month temporal resolution):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 </a:t>
            </a:r>
            <a:r>
              <a:rPr lang="en-US" u="sng" dirty="0" smtClean="0"/>
              <a:t>Meteorological Drought</a:t>
            </a:r>
            <a:r>
              <a:rPr lang="en-US" dirty="0" smtClean="0"/>
              <a:t>:</a:t>
            </a:r>
          </a:p>
          <a:p>
            <a:pPr marL="285750">
              <a:lnSpc>
                <a:spcPct val="100000"/>
              </a:lnSpc>
              <a:spcBef>
                <a:spcPts val="0"/>
              </a:spcBef>
            </a:pPr>
            <a:r>
              <a:rPr lang="en-US" b="1" dirty="0" smtClean="0"/>
              <a:t>S</a:t>
            </a:r>
            <a:r>
              <a:rPr lang="en-US" dirty="0" smtClean="0"/>
              <a:t>tandardized </a:t>
            </a:r>
            <a:r>
              <a:rPr lang="en-US" b="1" dirty="0" smtClean="0"/>
              <a:t>P</a:t>
            </a:r>
            <a:r>
              <a:rPr lang="en-US" dirty="0" smtClean="0"/>
              <a:t>recipitation </a:t>
            </a:r>
            <a:r>
              <a:rPr lang="en-US" b="1" dirty="0" smtClean="0"/>
              <a:t>I</a:t>
            </a:r>
            <a:r>
              <a:rPr lang="en-US" dirty="0" smtClean="0"/>
              <a:t>ndex (SPI)</a:t>
            </a:r>
          </a:p>
          <a:p>
            <a:pPr marL="228600"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 </a:t>
            </a:r>
            <a:r>
              <a:rPr lang="en-US" u="sng" dirty="0" smtClean="0"/>
              <a:t>Hydrological Drought</a:t>
            </a:r>
            <a:r>
              <a:rPr lang="en-US" dirty="0" smtClean="0"/>
              <a:t>:</a:t>
            </a:r>
            <a:endParaRPr lang="en-US" dirty="0"/>
          </a:p>
          <a:p>
            <a:pPr marL="285750">
              <a:lnSpc>
                <a:spcPct val="100000"/>
              </a:lnSpc>
              <a:spcBef>
                <a:spcPts val="0"/>
              </a:spcBef>
            </a:pPr>
            <a:r>
              <a:rPr lang="en-US" b="1" dirty="0" smtClean="0"/>
              <a:t>S</a:t>
            </a:r>
            <a:r>
              <a:rPr lang="en-US" dirty="0" smtClean="0"/>
              <a:t>tream-Flow </a:t>
            </a:r>
            <a:r>
              <a:rPr lang="en-US" b="1" dirty="0" smtClean="0"/>
              <a:t>D</a:t>
            </a:r>
            <a:r>
              <a:rPr lang="en-US" dirty="0" smtClean="0"/>
              <a:t>rought </a:t>
            </a:r>
            <a:r>
              <a:rPr lang="en-US" b="1" dirty="0" smtClean="0"/>
              <a:t>I</a:t>
            </a:r>
            <a:r>
              <a:rPr lang="en-US" dirty="0" smtClean="0"/>
              <a:t>ndex (SDI)</a:t>
            </a:r>
          </a:p>
          <a:p>
            <a:pPr marL="228600">
              <a:lnSpc>
                <a:spcPct val="100000"/>
              </a:lnSpc>
              <a:spcBef>
                <a:spcPts val="0"/>
              </a:spcBef>
            </a:pPr>
            <a:endParaRPr lang="en-US" dirty="0" smtClean="0"/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 smtClean="0"/>
              <a:t> </a:t>
            </a:r>
            <a:r>
              <a:rPr lang="en-US" u="sng" dirty="0" smtClean="0"/>
              <a:t>Agricultural Drought</a:t>
            </a:r>
            <a:r>
              <a:rPr lang="en-US" dirty="0" smtClean="0"/>
              <a:t>:</a:t>
            </a:r>
            <a:endParaRPr lang="en-US" dirty="0"/>
          </a:p>
          <a:p>
            <a:pPr marL="285750">
              <a:lnSpc>
                <a:spcPct val="100000"/>
              </a:lnSpc>
              <a:spcBef>
                <a:spcPts val="0"/>
              </a:spcBef>
            </a:pPr>
            <a:r>
              <a:rPr lang="en-US" b="1" dirty="0" smtClean="0"/>
              <a:t>S</a:t>
            </a:r>
            <a:r>
              <a:rPr lang="en-US" dirty="0" smtClean="0"/>
              <a:t>caled </a:t>
            </a:r>
            <a:r>
              <a:rPr lang="en-US" b="1" dirty="0" smtClean="0"/>
              <a:t>D</a:t>
            </a:r>
            <a:r>
              <a:rPr lang="en-US" dirty="0" smtClean="0"/>
              <a:t>rought </a:t>
            </a:r>
            <a:r>
              <a:rPr lang="en-US" b="1" dirty="0" smtClean="0"/>
              <a:t>C</a:t>
            </a:r>
            <a:r>
              <a:rPr lang="en-US" dirty="0" smtClean="0"/>
              <a:t>ondition </a:t>
            </a:r>
            <a:r>
              <a:rPr lang="en-US" b="1" dirty="0" smtClean="0"/>
              <a:t>I</a:t>
            </a:r>
            <a:r>
              <a:rPr lang="en-US" dirty="0" smtClean="0"/>
              <a:t>ndex (SDCI)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975027" y="640080"/>
            <a:ext cx="3566160" cy="1325880"/>
          </a:xfrm>
        </p:spPr>
        <p:txBody>
          <a:bodyPr>
            <a:normAutofit/>
          </a:bodyPr>
          <a:lstStyle/>
          <a:p>
            <a:r>
              <a:rPr lang="en-US" dirty="0" smtClean="0"/>
              <a:t>Project Overview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0" y="6598801"/>
            <a:ext cx="4163568" cy="274320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Image Credit: Thairath.co.th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4"/>
          <p:cNvSpPr txBox="1">
            <a:spLocks/>
          </p:cNvSpPr>
          <p:nvPr/>
        </p:nvSpPr>
        <p:spPr>
          <a:xfrm>
            <a:off x="1306287" y="3636"/>
            <a:ext cx="3265714" cy="6038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Yom River Basin, 03/22/2015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 err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Sukhothai</a:t>
            </a:r>
            <a:r>
              <a:rPr lang="en-US" sz="14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province, Thailand</a:t>
            </a:r>
            <a:endParaRPr lang="en-US" sz="14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22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20040" y="91440"/>
            <a:ext cx="8503920" cy="923544"/>
          </a:xfrm>
        </p:spPr>
        <p:txBody>
          <a:bodyPr/>
          <a:lstStyle/>
          <a:p>
            <a:r>
              <a:rPr lang="en-US" sz="4000" dirty="0"/>
              <a:t>Earth Observations &amp; </a:t>
            </a:r>
            <a:r>
              <a:rPr lang="en-US" sz="4000" dirty="0" smtClean="0"/>
              <a:t>Parameters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" y="1085671"/>
            <a:ext cx="9141968" cy="768096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Precipitation</a:t>
            </a:r>
            <a:endParaRPr lang="en-US" sz="4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1" y="1874138"/>
            <a:ext cx="4584186" cy="2006167"/>
          </a:xfrm>
        </p:spPr>
        <p:txBody>
          <a:bodyPr anchor="ctr" anchorCtr="0">
            <a:noAutofit/>
          </a:bodyPr>
          <a:lstStyle/>
          <a:p>
            <a:pPr algn="ctr"/>
            <a:r>
              <a:rPr lang="en-US" b="1" dirty="0" smtClean="0"/>
              <a:t>TRMM </a:t>
            </a:r>
            <a:r>
              <a:rPr lang="en-US" dirty="0" smtClean="0"/>
              <a:t>– TMI</a:t>
            </a:r>
            <a:endParaRPr lang="en-US" dirty="0"/>
          </a:p>
          <a:p>
            <a:pPr algn="ctr">
              <a:spcBef>
                <a:spcPts val="600"/>
              </a:spcBef>
            </a:pPr>
            <a:r>
              <a:rPr lang="en-US" b="1" dirty="0" smtClean="0"/>
              <a:t>T</a:t>
            </a:r>
            <a:r>
              <a:rPr lang="en-US" dirty="0" smtClean="0"/>
              <a:t>he </a:t>
            </a:r>
            <a:r>
              <a:rPr lang="en-US" b="1" dirty="0"/>
              <a:t>T</a:t>
            </a:r>
            <a:r>
              <a:rPr lang="en-US" dirty="0"/>
              <a:t>ropical </a:t>
            </a:r>
            <a:r>
              <a:rPr lang="en-US" b="1" dirty="0"/>
              <a:t>R</a:t>
            </a:r>
            <a:r>
              <a:rPr lang="en-US" dirty="0"/>
              <a:t>ainfall </a:t>
            </a:r>
            <a:r>
              <a:rPr lang="en-US" b="1" dirty="0"/>
              <a:t>M</a:t>
            </a:r>
            <a:r>
              <a:rPr lang="en-US" dirty="0"/>
              <a:t>easuring </a:t>
            </a:r>
            <a:r>
              <a:rPr lang="en-US" b="1" dirty="0" smtClean="0"/>
              <a:t>M</a:t>
            </a:r>
            <a:r>
              <a:rPr lang="en-US" dirty="0" smtClean="0"/>
              <a:t>ission</a:t>
            </a:r>
          </a:p>
          <a:p>
            <a:pPr algn="ctr"/>
            <a:r>
              <a:rPr lang="en-US" dirty="0"/>
              <a:t>TRMM Multi-Satellite Precipitation </a:t>
            </a:r>
            <a:r>
              <a:rPr lang="en-US" dirty="0" smtClean="0"/>
              <a:t>Analysis (TMPA)</a:t>
            </a:r>
          </a:p>
          <a:p>
            <a:pPr algn="ctr"/>
            <a:r>
              <a:rPr lang="en-US" dirty="0" smtClean="0"/>
              <a:t>January 1998 – February 2015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5" t="16163" r="4584" b="634"/>
          <a:stretch/>
        </p:blipFill>
        <p:spPr>
          <a:xfrm>
            <a:off x="268031" y="3950185"/>
            <a:ext cx="4048126" cy="26479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5" t="14494" r="1613" b="7520"/>
          <a:stretch/>
        </p:blipFill>
        <p:spPr>
          <a:xfrm>
            <a:off x="4695825" y="3962400"/>
            <a:ext cx="4248150" cy="2635735"/>
          </a:xfrm>
          <a:prstGeom prst="rect">
            <a:avLst/>
          </a:prstGeom>
        </p:spPr>
      </p:pic>
      <p:sp>
        <p:nvSpPr>
          <p:cNvPr id="1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209550" y="6403825"/>
            <a:ext cx="2133600" cy="27432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</a:rPr>
              <a:t>Image Credit: NASA</a:t>
            </a:r>
            <a:endParaRPr lang="en-US" sz="12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4656582" y="6383655"/>
            <a:ext cx="2801493" cy="27432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</a:rPr>
              <a:t>Image Credit: Britt Griswold, NASA</a:t>
            </a:r>
            <a:endParaRPr lang="en-US" sz="12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621725" y="1865017"/>
            <a:ext cx="4407975" cy="2006167"/>
          </a:xfrm>
        </p:spPr>
        <p:txBody>
          <a:bodyPr anchor="ctr" anchorCtr="0">
            <a:noAutofit/>
          </a:bodyPr>
          <a:lstStyle/>
          <a:p>
            <a:pPr algn="ctr"/>
            <a:r>
              <a:rPr lang="en-US" b="1" dirty="0" smtClean="0"/>
              <a:t>GPM</a:t>
            </a:r>
            <a:r>
              <a:rPr lang="en-US" dirty="0" smtClean="0"/>
              <a:t> – GMI</a:t>
            </a:r>
          </a:p>
          <a:p>
            <a:pPr algn="ctr">
              <a:spcBef>
                <a:spcPts val="600"/>
              </a:spcBef>
            </a:pPr>
            <a:r>
              <a:rPr lang="en-US" b="1" dirty="0"/>
              <a:t>G</a:t>
            </a:r>
            <a:r>
              <a:rPr lang="en-US" dirty="0"/>
              <a:t>lobal </a:t>
            </a:r>
            <a:r>
              <a:rPr lang="en-US" b="1" dirty="0"/>
              <a:t>P</a:t>
            </a:r>
            <a:r>
              <a:rPr lang="en-US" dirty="0"/>
              <a:t>recipitation </a:t>
            </a:r>
            <a:r>
              <a:rPr lang="en-US" b="1" dirty="0" smtClean="0"/>
              <a:t>M</a:t>
            </a:r>
            <a:r>
              <a:rPr lang="en-US" dirty="0" smtClean="0"/>
              <a:t>easurement</a:t>
            </a:r>
          </a:p>
          <a:p>
            <a:pPr algn="ctr">
              <a:spcBef>
                <a:spcPts val="0"/>
              </a:spcBef>
            </a:pP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Integrated </a:t>
            </a:r>
            <a:r>
              <a:rPr lang="en-US" dirty="0"/>
              <a:t>Multi-satellite Retrievals for GPM </a:t>
            </a:r>
            <a:r>
              <a:rPr lang="en-US" dirty="0" smtClean="0"/>
              <a:t>(IMERG)</a:t>
            </a:r>
          </a:p>
          <a:p>
            <a:pPr algn="ctr"/>
            <a:r>
              <a:rPr lang="en-US" dirty="0" smtClean="0"/>
              <a:t>March 2015 – Present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42875" y="1781175"/>
            <a:ext cx="4314825" cy="491490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662487" y="1781175"/>
            <a:ext cx="4314825" cy="491490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06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9"/>
          <a:stretch/>
        </p:blipFill>
        <p:spPr>
          <a:xfrm>
            <a:off x="4838700" y="3989478"/>
            <a:ext cx="3924300" cy="26684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" b="4416"/>
          <a:stretch/>
        </p:blipFill>
        <p:spPr>
          <a:xfrm>
            <a:off x="414337" y="3990974"/>
            <a:ext cx="3771900" cy="266700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20040" y="91440"/>
            <a:ext cx="8503920" cy="923544"/>
          </a:xfrm>
        </p:spPr>
        <p:txBody>
          <a:bodyPr/>
          <a:lstStyle/>
          <a:p>
            <a:r>
              <a:rPr lang="en-US" sz="4000" dirty="0"/>
              <a:t>Earth Observations &amp; </a:t>
            </a:r>
            <a:r>
              <a:rPr lang="en-US" sz="4000" dirty="0" smtClean="0"/>
              <a:t>Parameters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" y="1051653"/>
            <a:ext cx="9141968" cy="143174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000" dirty="0" smtClean="0"/>
              <a:t>Land </a:t>
            </a:r>
            <a:r>
              <a:rPr lang="en-US" sz="4000" dirty="0"/>
              <a:t>Surface </a:t>
            </a:r>
            <a:r>
              <a:rPr lang="en-US" sz="4000" dirty="0" smtClean="0"/>
              <a:t>Temperature (LST) &amp;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4000" dirty="0" smtClean="0"/>
              <a:t> </a:t>
            </a:r>
            <a:r>
              <a:rPr lang="en-US" sz="4000" dirty="0"/>
              <a:t>Vegetation </a:t>
            </a:r>
            <a:r>
              <a:rPr lang="en-US" sz="4000" dirty="0" smtClean="0"/>
              <a:t>Index (NDVI)</a:t>
            </a:r>
            <a:endParaRPr lang="en-US" sz="4000" dirty="0"/>
          </a:p>
          <a:p>
            <a:pPr algn="ctr"/>
            <a:endParaRPr lang="en-US" sz="4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142875" y="3609975"/>
            <a:ext cx="4314825" cy="428625"/>
          </a:xfrm>
        </p:spPr>
        <p:txBody>
          <a:bodyPr anchor="ctr" anchorCtr="0">
            <a:noAutofit/>
          </a:bodyPr>
          <a:lstStyle/>
          <a:p>
            <a:pPr algn="ctr"/>
            <a:r>
              <a:rPr lang="en-US" b="1" dirty="0" smtClean="0">
                <a:solidFill>
                  <a:srgbClr val="333333"/>
                </a:solidFill>
              </a:rPr>
              <a:t>TERRA</a:t>
            </a:r>
            <a:endParaRPr lang="en-US" dirty="0">
              <a:solidFill>
                <a:srgbClr val="333333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361950" y="6432400"/>
            <a:ext cx="2133600" cy="27432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</a:rPr>
              <a:t>Image Credit: NASA</a:t>
            </a:r>
            <a:endParaRPr lang="en-US" sz="12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4794469" y="3973377"/>
            <a:ext cx="2801493" cy="27432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</a:rPr>
              <a:t>Image Credit: NASA</a:t>
            </a:r>
            <a:endParaRPr lang="en-US" sz="12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695826" y="3609975"/>
            <a:ext cx="4248150" cy="429029"/>
          </a:xfrm>
        </p:spPr>
        <p:txBody>
          <a:bodyPr anchor="ctr" anchorCtr="0">
            <a:noAutofit/>
          </a:bodyPr>
          <a:lstStyle/>
          <a:p>
            <a:pPr algn="ctr"/>
            <a:r>
              <a:rPr lang="en-US" b="1" dirty="0" smtClean="0">
                <a:solidFill>
                  <a:srgbClr val="333333"/>
                </a:solidFill>
              </a:rPr>
              <a:t>AQUA</a:t>
            </a:r>
            <a:endParaRPr lang="en-US" dirty="0">
              <a:solidFill>
                <a:srgbClr val="333333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2875" y="3609975"/>
            <a:ext cx="4314825" cy="308610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662487" y="3609975"/>
            <a:ext cx="4314825" cy="308610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" y="2526029"/>
            <a:ext cx="9143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TERRA</a:t>
            </a:r>
            <a:r>
              <a:rPr lang="en-US" sz="2000" dirty="0" smtClean="0"/>
              <a:t> &amp; </a:t>
            </a:r>
            <a:r>
              <a:rPr lang="en-US" sz="2000" b="1" dirty="0" smtClean="0"/>
              <a:t>AQUA</a:t>
            </a:r>
          </a:p>
          <a:p>
            <a:pPr algn="ctr"/>
            <a:r>
              <a:rPr lang="en-US" sz="2000" dirty="0" smtClean="0"/>
              <a:t> – Moderate Resolution Imaging </a:t>
            </a:r>
            <a:r>
              <a:rPr lang="en-US" sz="2000" dirty="0" err="1" smtClean="0"/>
              <a:t>Spectroradiometer</a:t>
            </a:r>
            <a:r>
              <a:rPr lang="en-US" sz="2000" dirty="0" smtClean="0"/>
              <a:t> (MODIS)</a:t>
            </a:r>
          </a:p>
          <a:p>
            <a:pPr algn="ctr"/>
            <a:r>
              <a:rPr lang="en-US" sz="2000" dirty="0" smtClean="0"/>
              <a:t>February </a:t>
            </a:r>
            <a:r>
              <a:rPr lang="en-US" sz="2000" dirty="0"/>
              <a:t>2000 – Present</a:t>
            </a:r>
          </a:p>
        </p:txBody>
      </p:sp>
    </p:spTree>
    <p:extLst>
      <p:ext uri="{BB962C8B-B14F-4D97-AF65-F5344CB8AC3E}">
        <p14:creationId xmlns:p14="http://schemas.microsoft.com/office/powerpoint/2010/main" val="186581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" r="3287"/>
          <a:stretch/>
        </p:blipFill>
        <p:spPr>
          <a:xfrm>
            <a:off x="4251958" y="2457187"/>
            <a:ext cx="4659086" cy="372952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20040" y="91440"/>
            <a:ext cx="8503920" cy="923544"/>
          </a:xfrm>
        </p:spPr>
        <p:txBody>
          <a:bodyPr/>
          <a:lstStyle/>
          <a:p>
            <a:r>
              <a:rPr lang="en-US" sz="4000" dirty="0"/>
              <a:t>Earth Observations &amp; </a:t>
            </a:r>
            <a:r>
              <a:rPr lang="en-US" sz="4000" dirty="0" smtClean="0"/>
              <a:t>Parameters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" y="1333321"/>
            <a:ext cx="9141968" cy="768096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Soil Moisture</a:t>
            </a:r>
            <a:endParaRPr lang="en-US" sz="400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159655" y="2494763"/>
            <a:ext cx="4122054" cy="3677437"/>
          </a:xfrm>
        </p:spPr>
        <p:txBody>
          <a:bodyPr anchor="ctr" anchorCtr="0">
            <a:noAutofit/>
          </a:bodyPr>
          <a:lstStyle/>
          <a:p>
            <a:pPr algn="ctr"/>
            <a:r>
              <a:rPr lang="en-US" b="1" dirty="0" smtClean="0"/>
              <a:t>SMOS</a:t>
            </a:r>
          </a:p>
          <a:p>
            <a:pPr algn="ctr"/>
            <a:r>
              <a:rPr lang="en-US" b="1" dirty="0" smtClean="0"/>
              <a:t>S</a:t>
            </a:r>
            <a:r>
              <a:rPr lang="en-US" dirty="0" smtClean="0"/>
              <a:t>oil </a:t>
            </a:r>
            <a:r>
              <a:rPr lang="en-US" b="1" dirty="0" smtClean="0"/>
              <a:t>M</a:t>
            </a:r>
            <a:r>
              <a:rPr lang="en-US" dirty="0" smtClean="0"/>
              <a:t>oisture and </a:t>
            </a:r>
            <a:r>
              <a:rPr lang="en-US" b="1" dirty="0" smtClean="0"/>
              <a:t>O</a:t>
            </a:r>
            <a:r>
              <a:rPr lang="en-US" dirty="0" smtClean="0"/>
              <a:t>cean </a:t>
            </a:r>
            <a:r>
              <a:rPr lang="en-US" b="1" dirty="0" smtClean="0"/>
              <a:t>S</a:t>
            </a:r>
            <a:r>
              <a:rPr lang="en-US" dirty="0" smtClean="0"/>
              <a:t>alinity</a:t>
            </a:r>
            <a:endParaRPr lang="en-US" dirty="0"/>
          </a:p>
          <a:p>
            <a:pPr algn="ctr"/>
            <a:endParaRPr lang="en-US" sz="1000" dirty="0" smtClean="0"/>
          </a:p>
          <a:p>
            <a:pPr algn="ctr"/>
            <a:r>
              <a:rPr lang="en-US" dirty="0" smtClean="0"/>
              <a:t>Derived from Palmer Model</a:t>
            </a:r>
          </a:p>
          <a:p>
            <a:pPr algn="ctr"/>
            <a:endParaRPr lang="en-US" sz="1000" dirty="0"/>
          </a:p>
          <a:p>
            <a:pPr algn="ctr"/>
            <a:r>
              <a:rPr lang="en-US" dirty="0" smtClean="0"/>
              <a:t>January 1</a:t>
            </a:r>
            <a:r>
              <a:rPr lang="en-US" baseline="30000" dirty="0" smtClean="0"/>
              <a:t>st</a:t>
            </a:r>
            <a:r>
              <a:rPr lang="en-US" dirty="0" smtClean="0"/>
              <a:t>, 2003 – May 9</a:t>
            </a:r>
            <a:r>
              <a:rPr lang="en-US" baseline="30000" dirty="0" smtClean="0"/>
              <a:t>th</a:t>
            </a:r>
            <a:r>
              <a:rPr lang="en-US" dirty="0" smtClean="0"/>
              <a:t>, 2015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(Obtained soil moisture product from Dr. John Bolton, NASA DEVELOP Science Advisor at GSFC)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00026" y="2293258"/>
            <a:ext cx="8748712" cy="4005618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4171218" y="2483233"/>
            <a:ext cx="4163568" cy="274320"/>
          </a:xfrm>
          <a:prstGeom prst="rect">
            <a:avLst/>
          </a:prstGeom>
          <a:noFill/>
        </p:spPr>
        <p:txBody>
          <a:bodyPr>
            <a:normAutofit fontScale="55000" lnSpcReduction="20000"/>
          </a:bodyPr>
          <a:lstStyle/>
          <a:p>
            <a:pPr marL="0" indent="0" algn="l">
              <a:buNone/>
            </a:pP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Image Credit: ESA/AOES </a:t>
            </a:r>
            <a:r>
              <a:rPr lang="en-US" dirty="0" err="1" smtClean="0">
                <a:solidFill>
                  <a:schemeClr val="tx1">
                    <a:lumMod val="75000"/>
                  </a:schemeClr>
                </a:solidFill>
              </a:rPr>
              <a:t>Medialab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92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1" t="2105" r="16944" b="2315"/>
          <a:stretch/>
        </p:blipFill>
        <p:spPr>
          <a:xfrm>
            <a:off x="5509038" y="1781267"/>
            <a:ext cx="2691686" cy="477353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20040" y="91440"/>
            <a:ext cx="8503920" cy="923544"/>
          </a:xfrm>
        </p:spPr>
        <p:txBody>
          <a:bodyPr/>
          <a:lstStyle/>
          <a:p>
            <a:r>
              <a:rPr lang="en-US" sz="4000" dirty="0"/>
              <a:t>Earth Observations &amp; </a:t>
            </a:r>
            <a:r>
              <a:rPr lang="en-US" sz="4000" dirty="0" smtClean="0"/>
              <a:t>Parameters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" y="1018996"/>
            <a:ext cx="9141968" cy="768096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Stream-Flow</a:t>
            </a:r>
            <a:endParaRPr lang="en-US" sz="4000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27442" y="5155941"/>
            <a:ext cx="4823299" cy="1438275"/>
          </a:xfrm>
        </p:spPr>
        <p:txBody>
          <a:bodyPr anchor="ctr" anchorCtr="0">
            <a:noAutofit/>
          </a:bodyPr>
          <a:lstStyle/>
          <a:p>
            <a:pPr algn="ctr"/>
            <a:r>
              <a:rPr lang="en-US" dirty="0"/>
              <a:t>Royal Irrigation </a:t>
            </a:r>
            <a:r>
              <a:rPr lang="en-US" dirty="0" smtClean="0"/>
              <a:t>Department, Thailand </a:t>
            </a:r>
            <a:endParaRPr lang="en-US" dirty="0"/>
          </a:p>
          <a:p>
            <a:pPr algn="ctr"/>
            <a:r>
              <a:rPr lang="en-US" dirty="0" smtClean="0"/>
              <a:t>26 Ground-based Stations: </a:t>
            </a:r>
            <a:endParaRPr lang="en-US" dirty="0"/>
          </a:p>
          <a:p>
            <a:pPr algn="ctr"/>
            <a:r>
              <a:rPr lang="en-US" i="1" dirty="0" smtClean="0"/>
              <a:t>In-situ</a:t>
            </a:r>
            <a:r>
              <a:rPr lang="en-US" dirty="0" smtClean="0"/>
              <a:t> </a:t>
            </a:r>
            <a:r>
              <a:rPr lang="en-US" dirty="0"/>
              <a:t>stream-flow </a:t>
            </a:r>
            <a:r>
              <a:rPr lang="en-US" dirty="0" smtClean="0"/>
              <a:t>measurements</a:t>
            </a:r>
          </a:p>
          <a:p>
            <a:pPr algn="ctr"/>
            <a:r>
              <a:rPr lang="en-US" dirty="0" smtClean="0"/>
              <a:t>April 1998 – March 2014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27442" y="1743074"/>
            <a:ext cx="7673608" cy="491071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18" y="1831812"/>
            <a:ext cx="4312753" cy="3234564"/>
          </a:xfrm>
          <a:prstGeom prst="rect">
            <a:avLst/>
          </a:prstGeom>
        </p:spPr>
      </p:pic>
      <p:sp>
        <p:nvSpPr>
          <p:cNvPr id="19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1520636" y="1831812"/>
            <a:ext cx="3813810" cy="25367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1200" dirty="0" smtClean="0">
                <a:solidFill>
                  <a:schemeClr val="bg1"/>
                </a:solidFill>
              </a:rPr>
              <a:t>Image Credit: SIAMTC Technology, Thailand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6436288" y="5404283"/>
            <a:ext cx="1962927" cy="64091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Image Credit: Department of Water Resources, Thailand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41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Disasters 15">
      <a:dk1>
        <a:srgbClr val="767171"/>
      </a:dk1>
      <a:lt1>
        <a:srgbClr val="FFFFFF"/>
      </a:lt1>
      <a:dk2>
        <a:srgbClr val="767171"/>
      </a:dk2>
      <a:lt2>
        <a:srgbClr val="FFFFFF"/>
      </a:lt2>
      <a:accent1>
        <a:srgbClr val="57688F"/>
      </a:accent1>
      <a:accent2>
        <a:srgbClr val="7F7AA1"/>
      </a:accent2>
      <a:accent3>
        <a:srgbClr val="A990B7"/>
      </a:accent3>
      <a:accent4>
        <a:srgbClr val="D7D678"/>
      </a:accent4>
      <a:accent5>
        <a:srgbClr val="C0AF5D"/>
      </a:accent5>
      <a:accent6>
        <a:srgbClr val="AF8D46"/>
      </a:accent6>
      <a:hlink>
        <a:srgbClr val="57688F"/>
      </a:hlink>
      <a:folHlink>
        <a:srgbClr val="57688F"/>
      </a:folHlink>
    </a:clrScheme>
    <a:fontScheme name="DEVELOP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2032</TotalTime>
  <Words>1412</Words>
  <Application>Microsoft Office PowerPoint</Application>
  <PresentationFormat>On-screen Show (4:3)</PresentationFormat>
  <Paragraphs>216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Century Gothic</vt:lpstr>
      <vt:lpstr>Helvetica Neue</vt:lpstr>
      <vt:lpstr>Questrial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HPES ACES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McKeel, Christopher A. (LARC-E3)[SSAI DEVELOP]</dc:creator>
  <cp:lastModifiedBy>Suksangpanya, Nobphadon (GSFC-6170)[DEVELOP]</cp:lastModifiedBy>
  <cp:revision>103</cp:revision>
  <dcterms:created xsi:type="dcterms:W3CDTF">2015-05-18T13:26:09Z</dcterms:created>
  <dcterms:modified xsi:type="dcterms:W3CDTF">2015-06-30T22:40:07Z</dcterms:modified>
</cp:coreProperties>
</file>