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577"/>
    <a:srgbClr val="384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5" autoAdjust="0"/>
    <p:restoredTop sz="94660"/>
  </p:normalViewPr>
  <p:slideViewPr>
    <p:cSldViewPr snapToGrid="0">
      <p:cViewPr varScale="1">
        <p:scale>
          <a:sx n="21" d="100"/>
          <a:sy n="21" d="100"/>
        </p:scale>
        <p:origin x="2838"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Acknowledgements</a:t>
              </a:r>
              <a:endParaRPr lang="en-US" sz="4800" b="1" cap="none" baseline="0" dirty="0">
                <a:solidFill>
                  <a:schemeClr val="tx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Project Partners</a:t>
              </a:r>
              <a:endParaRPr lang="en-US" sz="4800" b="1" cap="none" baseline="0" dirty="0">
                <a:solidFill>
                  <a:schemeClr val="tx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Team Members</a:t>
              </a:r>
              <a:endParaRPr lang="en-US" sz="4800" b="1" cap="none" baseline="0" dirty="0">
                <a:solidFill>
                  <a:schemeClr val="tx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Conclusions</a:t>
              </a:r>
              <a:endParaRPr lang="en-US" sz="4800" b="1" cap="none" baseline="0" dirty="0">
                <a:solidFill>
                  <a:schemeClr val="tx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Results</a:t>
              </a:r>
              <a:endParaRPr lang="en-US" sz="4800" b="1" cap="none" baseline="0" dirty="0">
                <a:solidFill>
                  <a:schemeClr val="tx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Earth Observations</a:t>
              </a:r>
              <a:endParaRPr lang="en-US" sz="4800" b="1" cap="none" baseline="0" dirty="0">
                <a:solidFill>
                  <a:schemeClr val="tx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Study Area</a:t>
              </a:r>
              <a:endParaRPr lang="en-US" sz="4800" b="1" cap="none" baseline="0" dirty="0">
                <a:solidFill>
                  <a:schemeClr val="tx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Methodology</a:t>
              </a:r>
              <a:endParaRPr lang="en-US" sz="4800" b="1" cap="none" baseline="0" dirty="0">
                <a:solidFill>
                  <a:schemeClr val="tx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Objectives</a:t>
              </a:r>
              <a:endParaRPr lang="en-US" sz="4800" b="1" cap="none" baseline="0" dirty="0">
                <a:solidFill>
                  <a:schemeClr val="tx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Abstract</a:t>
              </a:r>
              <a:endParaRPr lang="en-US" sz="4800" b="1" cap="none" baseline="0" dirty="0">
                <a:solidFill>
                  <a:schemeClr val="tx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tx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tx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tx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tx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Acknowledgements</a:t>
              </a:r>
              <a:endParaRPr lang="en-US" sz="4800" b="1" cap="none" baseline="0" dirty="0">
                <a:solidFill>
                  <a:schemeClr val="tx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Project Partners</a:t>
              </a:r>
              <a:endParaRPr lang="en-US" sz="4800" b="1" cap="none" baseline="0" dirty="0">
                <a:solidFill>
                  <a:schemeClr val="tx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Team Members</a:t>
              </a:r>
              <a:endParaRPr lang="en-US" sz="4800" b="1" cap="none" baseline="0" dirty="0">
                <a:solidFill>
                  <a:schemeClr val="tx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Conclusions</a:t>
              </a:r>
              <a:endParaRPr lang="en-US" sz="4800" b="1" cap="none" baseline="0" dirty="0">
                <a:solidFill>
                  <a:schemeClr val="tx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Results</a:t>
              </a:r>
              <a:endParaRPr lang="en-US" sz="4800" b="1" cap="none" baseline="0" dirty="0">
                <a:solidFill>
                  <a:schemeClr val="tx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Earth Observations</a:t>
              </a:r>
              <a:endParaRPr lang="en-US" sz="4800" b="1" cap="none" baseline="0" dirty="0">
                <a:solidFill>
                  <a:schemeClr val="tx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638418"/>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Study Area</a:t>
              </a:r>
              <a:endParaRPr lang="en-US" sz="4800" b="1" cap="none" baseline="0" dirty="0">
                <a:solidFill>
                  <a:schemeClr val="tx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Methodology</a:t>
              </a:r>
              <a:endParaRPr lang="en-US" sz="4800" b="1" cap="none" baseline="0" dirty="0">
                <a:solidFill>
                  <a:schemeClr val="tx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Objectives</a:t>
              </a:r>
              <a:endParaRPr lang="en-US" sz="4800" b="1" cap="none" baseline="0" dirty="0">
                <a:solidFill>
                  <a:schemeClr val="tx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Abstract</a:t>
              </a:r>
              <a:endParaRPr lang="en-US" sz="4800" b="1" cap="none" baseline="0" dirty="0">
                <a:solidFill>
                  <a:schemeClr val="tx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tx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tx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tx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tx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Acknowledgements</a:t>
              </a:r>
              <a:endParaRPr lang="en-US" sz="4800" b="1" cap="none" baseline="0" dirty="0">
                <a:solidFill>
                  <a:schemeClr val="tx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Project Partners</a:t>
              </a:r>
              <a:endParaRPr lang="en-US" sz="4800" b="1" cap="none" baseline="0" dirty="0">
                <a:solidFill>
                  <a:schemeClr val="tx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Team Members</a:t>
              </a:r>
              <a:endParaRPr lang="en-US" sz="4800" b="1" cap="none" baseline="0" dirty="0">
                <a:solidFill>
                  <a:schemeClr val="tx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Conclusions</a:t>
              </a:r>
              <a:endParaRPr lang="en-US" sz="4800" b="1" cap="none" baseline="0" dirty="0">
                <a:solidFill>
                  <a:schemeClr val="tx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Earth Observations</a:t>
              </a:r>
              <a:endParaRPr lang="en-US" sz="4800" b="1" cap="none" baseline="0" dirty="0">
                <a:solidFill>
                  <a:schemeClr val="tx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Results</a:t>
              </a:r>
              <a:endParaRPr lang="en-US" sz="4800" b="1" cap="none" baseline="0" dirty="0">
                <a:solidFill>
                  <a:schemeClr val="tx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Study Area</a:t>
              </a:r>
              <a:endParaRPr lang="en-US" sz="4800" b="1" cap="none" baseline="0" dirty="0">
                <a:solidFill>
                  <a:schemeClr val="tx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Methodology</a:t>
              </a:r>
              <a:endParaRPr lang="en-US" sz="4800" b="1" cap="none" baseline="0" dirty="0">
                <a:solidFill>
                  <a:schemeClr val="tx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Objectives</a:t>
              </a:r>
              <a:endParaRPr lang="en-US" sz="4800" b="1" cap="none" baseline="0" dirty="0">
                <a:solidFill>
                  <a:schemeClr val="tx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Abstract</a:t>
              </a:r>
              <a:endParaRPr lang="en-US" sz="4800" b="1" cap="none" baseline="0" dirty="0">
                <a:solidFill>
                  <a:schemeClr val="tx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tx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tx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tx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tx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Acknowledgements</a:t>
              </a:r>
              <a:endParaRPr lang="en-US" sz="4800" b="1" cap="none" baseline="0" dirty="0">
                <a:solidFill>
                  <a:schemeClr val="tx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Project Partners</a:t>
              </a:r>
              <a:endParaRPr lang="en-US" sz="4800" b="1" cap="none" baseline="0" dirty="0">
                <a:solidFill>
                  <a:schemeClr val="tx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Team Members</a:t>
              </a:r>
              <a:endParaRPr lang="en-US" sz="4800" b="1" cap="none" baseline="0" dirty="0">
                <a:solidFill>
                  <a:schemeClr val="tx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Results</a:t>
              </a:r>
              <a:endParaRPr lang="en-US" sz="4800" b="1" cap="none" baseline="0" dirty="0">
                <a:solidFill>
                  <a:schemeClr val="tx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18935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Conclusions</a:t>
              </a:r>
              <a:endParaRPr lang="en-US" sz="4800" b="1" cap="none" baseline="0" dirty="0">
                <a:solidFill>
                  <a:schemeClr val="tx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4820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Earth Observations</a:t>
              </a:r>
              <a:endParaRPr lang="en-US" sz="4800" b="1" cap="none" baseline="0" dirty="0">
                <a:solidFill>
                  <a:schemeClr val="tx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Methodology</a:t>
              </a:r>
              <a:endParaRPr lang="en-US" sz="4800" b="1" cap="none" baseline="0" dirty="0">
                <a:solidFill>
                  <a:schemeClr val="tx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Study Area</a:t>
              </a:r>
              <a:endParaRPr lang="en-US" sz="4800" b="1" cap="none" baseline="0" dirty="0">
                <a:solidFill>
                  <a:schemeClr val="tx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Objectives</a:t>
              </a:r>
              <a:endParaRPr lang="en-US" sz="4800" b="1" cap="none" baseline="0" dirty="0">
                <a:solidFill>
                  <a:schemeClr val="tx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Abstract</a:t>
              </a:r>
              <a:endParaRPr lang="en-US" sz="4800" b="1" cap="none" baseline="0" dirty="0">
                <a:solidFill>
                  <a:schemeClr val="tx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tx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tx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tx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tx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Acknowledgements</a:t>
              </a:r>
              <a:endParaRPr lang="en-US" sz="4800" b="1" cap="none" baseline="0" dirty="0">
                <a:solidFill>
                  <a:schemeClr val="tx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Project Partners</a:t>
              </a:r>
              <a:endParaRPr lang="en-US" sz="4800" b="1" cap="none" baseline="0" dirty="0">
                <a:solidFill>
                  <a:schemeClr val="tx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Team Members</a:t>
              </a:r>
              <a:endParaRPr lang="en-US" sz="4800" b="1" cap="none" baseline="0" dirty="0">
                <a:solidFill>
                  <a:schemeClr val="tx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Conclusions</a:t>
              </a:r>
              <a:endParaRPr lang="en-US" sz="4800" b="1" cap="none" baseline="0" dirty="0">
                <a:solidFill>
                  <a:schemeClr val="tx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Earth Observations</a:t>
              </a:r>
              <a:endParaRPr lang="en-US" sz="4800" b="1" cap="none" baseline="0" dirty="0">
                <a:solidFill>
                  <a:schemeClr val="tx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Results</a:t>
              </a:r>
              <a:endParaRPr lang="en-US" sz="4800" b="1" cap="none" baseline="0" dirty="0">
                <a:solidFill>
                  <a:schemeClr val="tx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478280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Methodology</a:t>
              </a:r>
              <a:endParaRPr lang="en-US" sz="4800" b="1" cap="none" baseline="0" dirty="0">
                <a:solidFill>
                  <a:schemeClr val="tx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51560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Study Area</a:t>
              </a:r>
              <a:endParaRPr lang="en-US" sz="4800" b="1" cap="none" baseline="0" dirty="0">
                <a:solidFill>
                  <a:schemeClr val="tx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tx1"/>
                  </a:solidFill>
                </a:rPr>
                <a:t>Objectives</a:t>
              </a:r>
              <a:endParaRPr lang="en-US" sz="4800" b="1" cap="none" baseline="0" dirty="0">
                <a:solidFill>
                  <a:schemeClr val="tx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tx1"/>
                  </a:solidFill>
                </a:rPr>
                <a:t>Abstract</a:t>
              </a:r>
              <a:endParaRPr lang="en-US" sz="4800" b="1" cap="none" baseline="0" dirty="0">
                <a:solidFill>
                  <a:schemeClr val="tx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tx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tx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tx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tx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8" name="nasa logo" descr="BnW.psd"/>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3485222" y="992441"/>
            <a:ext cx="2863850"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4204" y="695579"/>
            <a:ext cx="26670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ounded Rectangle 88"/>
          <p:cNvSpPr/>
          <p:nvPr/>
        </p:nvSpPr>
        <p:spPr>
          <a:xfrm>
            <a:off x="18326100" y="28436237"/>
            <a:ext cx="8154787" cy="2526112"/>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11794762" y="24346789"/>
            <a:ext cx="5819469" cy="3037479"/>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877" y="24244411"/>
            <a:ext cx="5337209" cy="6906976"/>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5575" y="27531539"/>
            <a:ext cx="6358186" cy="3430810"/>
          </a:xfrm>
          <a:prstGeom prst="rect">
            <a:avLst/>
          </a:prstGeom>
        </p:spPr>
      </p:pic>
      <p:sp>
        <p:nvSpPr>
          <p:cNvPr id="2" name="Text Placeholder 1"/>
          <p:cNvSpPr>
            <a:spLocks noGrp="1"/>
          </p:cNvSpPr>
          <p:nvPr>
            <p:ph type="body" sz="quarter" idx="26"/>
          </p:nvPr>
        </p:nvSpPr>
        <p:spPr>
          <a:xfrm>
            <a:off x="18326100" y="32366713"/>
            <a:ext cx="8008620" cy="3493124"/>
          </a:xfrm>
        </p:spPr>
        <p:txBody>
          <a:bodyPr/>
          <a:lstStyle/>
          <a:p>
            <a:pPr marL="0" lvl="0" indent="0" algn="ctr">
              <a:lnSpc>
                <a:spcPct val="50000"/>
              </a:lnSpc>
              <a:spcBef>
                <a:spcPts val="1200"/>
              </a:spcBef>
              <a:buClr>
                <a:srgbClr val="000000"/>
              </a:buClr>
              <a:buSzPct val="55000"/>
              <a:buNone/>
            </a:pPr>
            <a:r>
              <a:rPr lang="en-US" sz="2400" b="1" dirty="0" smtClean="0">
                <a:solidFill>
                  <a:schemeClr val="dk1"/>
                </a:solidFill>
                <a:latin typeface="Century Gothic" pitchFamily="34" charset="0"/>
              </a:rPr>
              <a:t>Dr. Kenton Ross</a:t>
            </a:r>
          </a:p>
          <a:p>
            <a:pPr marL="0" lvl="0" indent="0" algn="ctr">
              <a:lnSpc>
                <a:spcPct val="50000"/>
              </a:lnSpc>
              <a:spcBef>
                <a:spcPts val="1200"/>
              </a:spcBef>
              <a:buClr>
                <a:srgbClr val="000000"/>
              </a:buClr>
              <a:buSzPct val="55000"/>
              <a:buNone/>
            </a:pPr>
            <a:r>
              <a:rPr lang="en-US" sz="2400" dirty="0" smtClean="0">
                <a:solidFill>
                  <a:schemeClr val="dk1"/>
                </a:solidFill>
                <a:latin typeface="Century Gothic" pitchFamily="34" charset="0"/>
              </a:rPr>
              <a:t>NASA DEVELOP National Program</a:t>
            </a:r>
          </a:p>
          <a:p>
            <a:pPr marL="0" lvl="0" indent="0" algn="ctr">
              <a:lnSpc>
                <a:spcPct val="50000"/>
              </a:lnSpc>
              <a:spcBef>
                <a:spcPts val="1200"/>
              </a:spcBef>
              <a:buClr>
                <a:srgbClr val="000000"/>
              </a:buClr>
              <a:buSzPct val="55000"/>
              <a:buNone/>
            </a:pPr>
            <a:r>
              <a:rPr lang="en-US" sz="2400" dirty="0" smtClean="0">
                <a:solidFill>
                  <a:schemeClr val="dk1"/>
                </a:solidFill>
                <a:latin typeface="Century Gothic" pitchFamily="34" charset="0"/>
              </a:rPr>
              <a:t>Science Advisor</a:t>
            </a:r>
          </a:p>
          <a:p>
            <a:pPr marL="0" lvl="0" indent="0" algn="ctr">
              <a:lnSpc>
                <a:spcPct val="50000"/>
              </a:lnSpc>
              <a:spcBef>
                <a:spcPts val="2200"/>
              </a:spcBef>
              <a:buClr>
                <a:srgbClr val="000000"/>
              </a:buClr>
              <a:buSzPct val="55000"/>
              <a:buNone/>
            </a:pPr>
            <a:r>
              <a:rPr lang="en-US" sz="2400" b="1" dirty="0" smtClean="0">
                <a:solidFill>
                  <a:schemeClr val="dk1"/>
                </a:solidFill>
                <a:latin typeface="Century Gothic" pitchFamily="34" charset="0"/>
              </a:rPr>
              <a:t>James Favors</a:t>
            </a:r>
          </a:p>
          <a:p>
            <a:pPr marL="0" lvl="0" indent="0" algn="ctr">
              <a:lnSpc>
                <a:spcPct val="50000"/>
              </a:lnSpc>
              <a:spcBef>
                <a:spcPts val="1200"/>
              </a:spcBef>
              <a:buClr>
                <a:srgbClr val="000000"/>
              </a:buClr>
              <a:buSzPct val="55000"/>
              <a:buNone/>
            </a:pPr>
            <a:r>
              <a:rPr lang="en-US" sz="2400" dirty="0" smtClean="0">
                <a:solidFill>
                  <a:schemeClr val="dk1"/>
                </a:solidFill>
                <a:latin typeface="Century Gothic" pitchFamily="34" charset="0"/>
              </a:rPr>
              <a:t>NASA DEVELOP National Program</a:t>
            </a:r>
          </a:p>
          <a:p>
            <a:pPr marL="0" lvl="0" indent="0" algn="ctr">
              <a:lnSpc>
                <a:spcPct val="100000"/>
              </a:lnSpc>
              <a:spcBef>
                <a:spcPts val="0"/>
              </a:spcBef>
              <a:spcAft>
                <a:spcPts val="800"/>
              </a:spcAft>
              <a:buClr>
                <a:srgbClr val="000000"/>
              </a:buClr>
              <a:buSzPct val="55000"/>
              <a:buNone/>
            </a:pPr>
            <a:r>
              <a:rPr lang="en-US" sz="2400" dirty="0" smtClean="0">
                <a:solidFill>
                  <a:schemeClr val="dk1"/>
                </a:solidFill>
                <a:latin typeface="Century Gothic" pitchFamily="34" charset="0"/>
              </a:rPr>
              <a:t>International Lead</a:t>
            </a:r>
          </a:p>
          <a:p>
            <a:pPr marL="0" lvl="0" indent="0" algn="ctr">
              <a:lnSpc>
                <a:spcPct val="100000"/>
              </a:lnSpc>
              <a:spcBef>
                <a:spcPts val="0"/>
              </a:spcBef>
              <a:buClr>
                <a:srgbClr val="000000"/>
              </a:buClr>
              <a:buSzPct val="55000"/>
              <a:buNone/>
            </a:pPr>
            <a:r>
              <a:rPr lang="en-US" sz="2400" b="1" dirty="0" smtClean="0">
                <a:solidFill>
                  <a:schemeClr val="dk1"/>
                </a:solidFill>
                <a:latin typeface="Century Gothic" pitchFamily="34" charset="0"/>
              </a:rPr>
              <a:t>Jeff Ely</a:t>
            </a:r>
          </a:p>
          <a:p>
            <a:pPr marL="0" lvl="0" indent="0" algn="ctr">
              <a:lnSpc>
                <a:spcPct val="100000"/>
              </a:lnSpc>
              <a:spcBef>
                <a:spcPts val="0"/>
              </a:spcBef>
              <a:spcAft>
                <a:spcPts val="600"/>
              </a:spcAft>
              <a:buClr>
                <a:srgbClr val="000000"/>
              </a:buClr>
              <a:buSzPct val="55000"/>
              <a:buNone/>
            </a:pPr>
            <a:r>
              <a:rPr lang="en-US" sz="2400" dirty="0" smtClean="0">
                <a:solidFill>
                  <a:schemeClr val="dk1"/>
                </a:solidFill>
                <a:latin typeface="Century Gothic" pitchFamily="34" charset="0"/>
              </a:rPr>
              <a:t>NASA DEVELOP</a:t>
            </a:r>
          </a:p>
          <a:p>
            <a:pPr marL="0" lvl="0" indent="0" algn="ctr">
              <a:lnSpc>
                <a:spcPct val="100000"/>
              </a:lnSpc>
              <a:spcBef>
                <a:spcPts val="0"/>
              </a:spcBef>
              <a:spcAft>
                <a:spcPts val="600"/>
              </a:spcAft>
              <a:buClr>
                <a:srgbClr val="000000"/>
              </a:buClr>
              <a:buSzPct val="55000"/>
              <a:buNone/>
            </a:pPr>
            <a:r>
              <a:rPr lang="en-US" sz="2400" b="1" dirty="0" smtClean="0">
                <a:solidFill>
                  <a:schemeClr val="dk1"/>
                </a:solidFill>
                <a:latin typeface="Century Gothic" pitchFamily="34" charset="0"/>
              </a:rPr>
              <a:t>Fall 2014 Great Lakes Climate I</a:t>
            </a:r>
          </a:p>
          <a:p>
            <a:endParaRPr lang="en-US" sz="2400" dirty="0"/>
          </a:p>
        </p:txBody>
      </p:sp>
      <p:sp>
        <p:nvSpPr>
          <p:cNvPr id="3" name="Text Placeholder 2"/>
          <p:cNvSpPr>
            <a:spLocks noGrp="1"/>
          </p:cNvSpPr>
          <p:nvPr>
            <p:ph type="body" sz="quarter" idx="29"/>
          </p:nvPr>
        </p:nvSpPr>
        <p:spPr>
          <a:xfrm>
            <a:off x="9677399" y="32311704"/>
            <a:ext cx="8090417" cy="3548133"/>
          </a:xfrm>
        </p:spPr>
        <p:txBody>
          <a:bodyPr/>
          <a:lstStyle/>
          <a:p>
            <a:pPr marL="0" indent="0" algn="ctr">
              <a:lnSpc>
                <a:spcPct val="100000"/>
              </a:lnSpc>
              <a:spcBef>
                <a:spcPts val="1800"/>
              </a:spcBef>
              <a:buNone/>
            </a:pPr>
            <a:r>
              <a:rPr lang="en-US" sz="2200" b="1" dirty="0"/>
              <a:t>Georgian Bay Forever</a:t>
            </a:r>
          </a:p>
          <a:p>
            <a:pPr marL="0" indent="0" algn="ctr">
              <a:lnSpc>
                <a:spcPct val="100000"/>
              </a:lnSpc>
              <a:spcBef>
                <a:spcPts val="0"/>
              </a:spcBef>
              <a:buNone/>
            </a:pPr>
            <a:r>
              <a:rPr lang="en-US" sz="2200" dirty="0"/>
              <a:t>David </a:t>
            </a:r>
            <a:r>
              <a:rPr lang="en-US" sz="2200" dirty="0" err="1"/>
              <a:t>Sweetnam</a:t>
            </a:r>
            <a:endParaRPr lang="en-US" sz="2200" dirty="0"/>
          </a:p>
          <a:p>
            <a:pPr marL="0" indent="0" algn="ctr">
              <a:lnSpc>
                <a:spcPct val="100000"/>
              </a:lnSpc>
              <a:spcBef>
                <a:spcPts val="0"/>
              </a:spcBef>
              <a:buNone/>
            </a:pPr>
            <a:r>
              <a:rPr lang="en-US" sz="2200" dirty="0"/>
              <a:t>Executive Director</a:t>
            </a:r>
          </a:p>
          <a:p>
            <a:pPr marL="0" indent="0" algn="ctr">
              <a:spcBef>
                <a:spcPts val="1200"/>
              </a:spcBef>
              <a:buNone/>
            </a:pPr>
            <a:r>
              <a:rPr lang="en-US" sz="2200" b="1" dirty="0" smtClean="0"/>
              <a:t>Great </a:t>
            </a:r>
            <a:r>
              <a:rPr lang="en-US" sz="2200" b="1" dirty="0"/>
              <a:t>Lakes and St. Lawrence Cities Initiative</a:t>
            </a:r>
          </a:p>
          <a:p>
            <a:pPr marL="0" indent="0" algn="ctr">
              <a:lnSpc>
                <a:spcPct val="100000"/>
              </a:lnSpc>
              <a:spcBef>
                <a:spcPts val="0"/>
              </a:spcBef>
              <a:buNone/>
            </a:pPr>
            <a:r>
              <a:rPr lang="en-US" sz="2200" dirty="0"/>
              <a:t>David </a:t>
            </a:r>
            <a:r>
              <a:rPr lang="en-US" sz="2200" dirty="0" err="1"/>
              <a:t>Ullrich</a:t>
            </a:r>
            <a:endParaRPr lang="en-US" sz="2200" dirty="0"/>
          </a:p>
          <a:p>
            <a:pPr marL="0" indent="0" algn="ctr">
              <a:lnSpc>
                <a:spcPct val="100000"/>
              </a:lnSpc>
              <a:spcBef>
                <a:spcPts val="0"/>
              </a:spcBef>
              <a:buNone/>
            </a:pPr>
            <a:r>
              <a:rPr lang="en-US" sz="2200" dirty="0"/>
              <a:t>Executive Director</a:t>
            </a:r>
          </a:p>
          <a:p>
            <a:pPr marL="0" indent="0" algn="ctr">
              <a:lnSpc>
                <a:spcPct val="100000"/>
              </a:lnSpc>
              <a:spcBef>
                <a:spcPts val="1800"/>
              </a:spcBef>
              <a:buNone/>
            </a:pPr>
            <a:r>
              <a:rPr lang="en-US" sz="2200" b="1" dirty="0" smtClean="0"/>
              <a:t>Ontario </a:t>
            </a:r>
            <a:r>
              <a:rPr lang="en-US" sz="2200" b="1" dirty="0"/>
              <a:t>Ministry of Natural </a:t>
            </a:r>
            <a:r>
              <a:rPr lang="en-US" sz="2200" b="1" dirty="0" smtClean="0"/>
              <a:t>Resources</a:t>
            </a:r>
          </a:p>
          <a:p>
            <a:pPr marL="0" indent="0" algn="ctr">
              <a:lnSpc>
                <a:spcPct val="100000"/>
              </a:lnSpc>
              <a:spcBef>
                <a:spcPts val="0"/>
              </a:spcBef>
              <a:buNone/>
            </a:pPr>
            <a:r>
              <a:rPr lang="en-US" sz="2200" dirty="0" smtClean="0"/>
              <a:t>Mike Robertson</a:t>
            </a:r>
          </a:p>
          <a:p>
            <a:pPr marL="0" indent="0" algn="ctr">
              <a:lnSpc>
                <a:spcPct val="100000"/>
              </a:lnSpc>
              <a:spcBef>
                <a:spcPts val="0"/>
              </a:spcBef>
              <a:buNone/>
            </a:pPr>
            <a:r>
              <a:rPr lang="en-US" sz="2200" dirty="0" smtClean="0"/>
              <a:t>Imagery Project Manager</a:t>
            </a:r>
            <a:endParaRPr lang="en-US" sz="2200" dirty="0"/>
          </a:p>
          <a:p>
            <a:endParaRPr lang="en-US" sz="2400" dirty="0"/>
          </a:p>
        </p:txBody>
      </p:sp>
      <p:sp>
        <p:nvSpPr>
          <p:cNvPr id="4" name="Text Placeholder 3"/>
          <p:cNvSpPr>
            <a:spLocks noGrp="1"/>
          </p:cNvSpPr>
          <p:nvPr>
            <p:ph type="body" sz="quarter" idx="28"/>
          </p:nvPr>
        </p:nvSpPr>
        <p:spPr>
          <a:xfrm>
            <a:off x="1096328" y="32366713"/>
            <a:ext cx="4193017" cy="3107989"/>
          </a:xfrm>
        </p:spPr>
        <p:txBody>
          <a:bodyPr/>
          <a:lstStyle/>
          <a:p>
            <a:endParaRPr lang="en-US" dirty="0" smtClean="0"/>
          </a:p>
          <a:p>
            <a:endParaRPr lang="en-US" dirty="0"/>
          </a:p>
        </p:txBody>
      </p:sp>
      <p:sp>
        <p:nvSpPr>
          <p:cNvPr id="6" name="Text Placeholder 5"/>
          <p:cNvSpPr>
            <a:spLocks noGrp="1"/>
          </p:cNvSpPr>
          <p:nvPr>
            <p:ph type="body" sz="quarter" idx="30"/>
          </p:nvPr>
        </p:nvSpPr>
        <p:spPr>
          <a:xfrm>
            <a:off x="18173700" y="19866783"/>
            <a:ext cx="8328334" cy="3294886"/>
          </a:xfrm>
        </p:spPr>
        <p:txBody>
          <a:bodyPr/>
          <a:lstStyle/>
          <a:p>
            <a:pPr>
              <a:spcBef>
                <a:spcPts val="600"/>
              </a:spcBef>
              <a:buClr>
                <a:schemeClr val="accent6">
                  <a:lumMod val="75000"/>
                </a:schemeClr>
              </a:buClr>
            </a:pPr>
            <a:r>
              <a:rPr lang="en-US" sz="2000" dirty="0" smtClean="0"/>
              <a:t>Incorporation of thermal band, DEM and slope greatly reduced random forest error rate to approximately 2%</a:t>
            </a:r>
          </a:p>
          <a:p>
            <a:pPr>
              <a:spcBef>
                <a:spcPts val="600"/>
              </a:spcBef>
              <a:buClr>
                <a:schemeClr val="accent6">
                  <a:lumMod val="75000"/>
                </a:schemeClr>
              </a:buClr>
            </a:pPr>
            <a:r>
              <a:rPr lang="en-US" sz="2000" dirty="0" smtClean="0"/>
              <a:t>Over a 26 year period wetland extent decreased by 10.8% for Georgian Bay shoreline and increased by 7 %</a:t>
            </a:r>
          </a:p>
          <a:p>
            <a:pPr>
              <a:spcBef>
                <a:spcPts val="600"/>
              </a:spcBef>
              <a:buClr>
                <a:schemeClr val="accent6">
                  <a:lumMod val="75000"/>
                </a:schemeClr>
              </a:buClr>
            </a:pPr>
            <a:r>
              <a:rPr lang="en-US" sz="2000" dirty="0" smtClean="0"/>
              <a:t>Georgian Bay overall similarity with SOLIRS was 64 % - likely due to different definitions of wetland areas</a:t>
            </a:r>
          </a:p>
          <a:p>
            <a:pPr>
              <a:spcBef>
                <a:spcPts val="600"/>
              </a:spcBef>
              <a:buClr>
                <a:schemeClr val="accent6">
                  <a:lumMod val="75000"/>
                </a:schemeClr>
              </a:buClr>
            </a:pPr>
            <a:r>
              <a:rPr lang="en-US" sz="2000" dirty="0" smtClean="0"/>
              <a:t>Rochester data are preliminary, overall similarity with NOAA C-CAP was 62% - training sites need to be re-evaluated</a:t>
            </a:r>
          </a:p>
          <a:p>
            <a:pPr>
              <a:spcBef>
                <a:spcPts val="600"/>
              </a:spcBef>
              <a:buClr>
                <a:schemeClr val="accent6">
                  <a:lumMod val="75000"/>
                </a:schemeClr>
              </a:buClr>
            </a:pPr>
            <a:r>
              <a:rPr lang="en-US" sz="2000" dirty="0" smtClean="0"/>
              <a:t>Cost </a:t>
            </a:r>
            <a:r>
              <a:rPr lang="en-US" sz="2000" dirty="0"/>
              <a:t>effective and replicable </a:t>
            </a:r>
            <a:r>
              <a:rPr lang="en-US" sz="2000" dirty="0" smtClean="0"/>
              <a:t>methodology for creating classified land cover and wetland extent change maps</a:t>
            </a:r>
          </a:p>
          <a:p>
            <a:endParaRPr lang="en-US" dirty="0"/>
          </a:p>
        </p:txBody>
      </p:sp>
      <p:sp>
        <p:nvSpPr>
          <p:cNvPr id="10" name="Text Placeholder 9"/>
          <p:cNvSpPr>
            <a:spLocks noGrp="1"/>
          </p:cNvSpPr>
          <p:nvPr>
            <p:ph type="body" sz="quarter" idx="16"/>
          </p:nvPr>
        </p:nvSpPr>
        <p:spPr>
          <a:xfrm>
            <a:off x="18326100" y="7635897"/>
            <a:ext cx="8008620" cy="2532888"/>
          </a:xfrm>
        </p:spPr>
        <p:txBody>
          <a:bodyPr/>
          <a:lstStyle/>
          <a:p>
            <a:pPr>
              <a:spcBef>
                <a:spcPts val="1000"/>
              </a:spcBef>
            </a:pPr>
            <a:r>
              <a:rPr lang="en-US" dirty="0" smtClean="0"/>
              <a:t>Create historic and current land cover classification maps for Georgian Bay, ON and the southern portion of Lake Ontario </a:t>
            </a:r>
          </a:p>
          <a:p>
            <a:pPr>
              <a:spcBef>
                <a:spcPts val="1000"/>
              </a:spcBef>
            </a:pPr>
            <a:r>
              <a:rPr lang="en-US" dirty="0" smtClean="0"/>
              <a:t>Produce wetlands extent change maps</a:t>
            </a:r>
          </a:p>
          <a:p>
            <a:pPr>
              <a:spcBef>
                <a:spcPts val="1000"/>
              </a:spcBef>
            </a:pPr>
            <a:r>
              <a:rPr lang="en-US" dirty="0" smtClean="0"/>
              <a:t>Generate time series of wetland extent</a:t>
            </a:r>
          </a:p>
        </p:txBody>
      </p:sp>
      <p:sp>
        <p:nvSpPr>
          <p:cNvPr id="11" name="Text Placeholder 10"/>
          <p:cNvSpPr>
            <a:spLocks noGrp="1"/>
          </p:cNvSpPr>
          <p:nvPr>
            <p:ph type="body" sz="quarter" idx="14"/>
          </p:nvPr>
        </p:nvSpPr>
        <p:spPr/>
        <p:txBody>
          <a:bodyPr/>
          <a:lstStyle/>
          <a:p>
            <a:pPr marL="0" indent="0" algn="just">
              <a:lnSpc>
                <a:spcPct val="100000"/>
              </a:lnSpc>
              <a:spcBef>
                <a:spcPts val="0"/>
              </a:spcBef>
              <a:buNone/>
            </a:pPr>
            <a:r>
              <a:rPr lang="en-US" sz="2600" dirty="0"/>
              <a:t>The Laurentian Great Lakes region of North America includes several types of coastal wetlands (e.g., swamps and marshes) that support a high diversity of biota. The health of these ecosystems is very important for ecological communities and economic industries, which benefit from fisheries and tourism. Great Lakes wetlands have been estimated to provide over 10,000 USD per acre in economic and ecosystem services. The effects of climate change, including variations in temperature, precipitation, and evapotranspiration, could impact the water level of the Great Lakes directly, and therefore, the development and survival of coastal wetlands. Increasing environmental pressures from rising populations, invasive species, and pollution will also negatively affect these wetlands if they are not managed appropriately. An updated land cover classification was developed, using a Random Forest classification method, to evaluate and monitor changes in the wetlands around Georgian Bay and the Southern portion of Lake Ontario. NASA Earth observation data from Landsat 5 Thematic Mapper (TM) and Landsat 8 Operational Land Imager (OLI) provided historical images and current images to classify land cover. Terra Advanced </a:t>
            </a:r>
            <a:r>
              <a:rPr lang="en-US" sz="2600" dirty="0" err="1"/>
              <a:t>Spaceborne</a:t>
            </a:r>
            <a:r>
              <a:rPr lang="en-US" sz="2600" dirty="0"/>
              <a:t> Thermal Emission and Reflection Radiometer (ASTER) data provided digital elevation model (DEM) data, from which slope was calculated. Resultant land cover classifications were validated with ground truth data. Additionally, TOPEX/Poseidon Jason-1 and Ocean Surface Topography Mission (OSTM)/Jason-2 radar altimeters and </a:t>
            </a:r>
            <a:r>
              <a:rPr lang="en-US" sz="2600" i="1" dirty="0"/>
              <a:t>in situ</a:t>
            </a:r>
            <a:r>
              <a:rPr lang="en-US" sz="2600" dirty="0"/>
              <a:t> water gauge data served as a resource for tracking water levels over time. This methodology offers a more cost-effective approach to monitoring wetlands in the region.</a:t>
            </a:r>
          </a:p>
        </p:txBody>
      </p:sp>
      <p:sp>
        <p:nvSpPr>
          <p:cNvPr id="12" name="Text Placeholder 11"/>
          <p:cNvSpPr>
            <a:spLocks noGrp="1"/>
          </p:cNvSpPr>
          <p:nvPr>
            <p:ph type="body" sz="quarter" idx="13"/>
          </p:nvPr>
        </p:nvSpPr>
        <p:spPr/>
        <p:txBody>
          <a:bodyPr/>
          <a:lstStyle/>
          <a:p>
            <a:r>
              <a:rPr lang="en-US" dirty="0" smtClean="0"/>
              <a:t>NASA Langley Research Center</a:t>
            </a:r>
            <a:endParaRPr lang="en-US" dirty="0"/>
          </a:p>
        </p:txBody>
      </p:sp>
      <p:sp>
        <p:nvSpPr>
          <p:cNvPr id="13" name="Text Placeholder 12"/>
          <p:cNvSpPr>
            <a:spLocks noGrp="1"/>
          </p:cNvSpPr>
          <p:nvPr>
            <p:ph type="body" sz="quarter" idx="12"/>
          </p:nvPr>
        </p:nvSpPr>
        <p:spPr/>
        <p:txBody>
          <a:bodyPr/>
          <a:lstStyle/>
          <a:p>
            <a:r>
              <a:rPr lang="en-US" dirty="0" smtClean="0"/>
              <a:t>Emily Adams (Project Lead), </a:t>
            </a:r>
            <a:r>
              <a:rPr lang="en-US" dirty="0"/>
              <a:t>Idamis Del Valle </a:t>
            </a:r>
            <a:r>
              <a:rPr lang="en-US" dirty="0" err="1"/>
              <a:t>Martínez</a:t>
            </a:r>
            <a:r>
              <a:rPr lang="en-US" dirty="0"/>
              <a:t>, Miriam Harris, </a:t>
            </a:r>
            <a:r>
              <a:rPr lang="en-US" dirty="0" smtClean="0"/>
              <a:t>and Stephen Zimmerman</a:t>
            </a:r>
            <a:endParaRPr lang="en-US" dirty="0"/>
          </a:p>
        </p:txBody>
      </p:sp>
      <p:sp>
        <p:nvSpPr>
          <p:cNvPr id="14" name="Text Placeholder 13"/>
          <p:cNvSpPr>
            <a:spLocks noGrp="1"/>
          </p:cNvSpPr>
          <p:nvPr>
            <p:ph type="body" sz="quarter" idx="11"/>
          </p:nvPr>
        </p:nvSpPr>
        <p:spPr>
          <a:xfrm>
            <a:off x="4571999" y="3032418"/>
            <a:ext cx="18331683" cy="982345"/>
          </a:xfrm>
        </p:spPr>
        <p:txBody>
          <a:bodyPr/>
          <a:lstStyle/>
          <a:p>
            <a:r>
              <a:rPr lang="en-US" dirty="0"/>
              <a:t>Impact of Decreasing Lake Water Levels on Great Lakes Wetlands</a:t>
            </a:r>
          </a:p>
          <a:p>
            <a:endParaRPr lang="en-US" dirty="0"/>
          </a:p>
        </p:txBody>
      </p:sp>
      <p:sp>
        <p:nvSpPr>
          <p:cNvPr id="15" name="Text Placeholder 14"/>
          <p:cNvSpPr>
            <a:spLocks noGrp="1"/>
          </p:cNvSpPr>
          <p:nvPr>
            <p:ph type="body" sz="quarter" idx="10"/>
          </p:nvPr>
        </p:nvSpPr>
        <p:spPr/>
        <p:txBody>
          <a:bodyPr/>
          <a:lstStyle/>
          <a:p>
            <a:r>
              <a:rPr lang="en-US" dirty="0" smtClean="0"/>
              <a:t>Great Lakes climate ii</a:t>
            </a: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26100" y="16847791"/>
            <a:ext cx="1687745" cy="163056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52745" y="16515674"/>
            <a:ext cx="1794458" cy="146660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342786" y="16867986"/>
            <a:ext cx="2159248" cy="1017245"/>
          </a:xfrm>
          <a:prstGeom prst="rect">
            <a:avLst/>
          </a:prstGeom>
        </p:spPr>
      </p:pic>
      <p:sp>
        <p:nvSpPr>
          <p:cNvPr id="19" name="Text Box 66"/>
          <p:cNvSpPr txBox="1">
            <a:spLocks noChangeArrowheads="1"/>
          </p:cNvSpPr>
          <p:nvPr/>
        </p:nvSpPr>
        <p:spPr bwMode="auto">
          <a:xfrm>
            <a:off x="17767816" y="16353631"/>
            <a:ext cx="244864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b="1" dirty="0">
                <a:latin typeface="+mj-lt"/>
              </a:rPr>
              <a:t>Landsat </a:t>
            </a:r>
            <a:r>
              <a:rPr lang="en-US" altLang="en-US" b="1" dirty="0" smtClean="0">
                <a:latin typeface="+mj-lt"/>
              </a:rPr>
              <a:t>5</a:t>
            </a:r>
            <a:endParaRPr lang="en-US" altLang="en-US" b="1" dirty="0">
              <a:latin typeface="+mj-lt"/>
            </a:endParaRPr>
          </a:p>
        </p:txBody>
      </p:sp>
      <p:sp>
        <p:nvSpPr>
          <p:cNvPr id="20" name="TextBox 19"/>
          <p:cNvSpPr txBox="1"/>
          <p:nvPr/>
        </p:nvSpPr>
        <p:spPr>
          <a:xfrm>
            <a:off x="20277627" y="17963332"/>
            <a:ext cx="1601722" cy="461665"/>
          </a:xfrm>
          <a:prstGeom prst="rect">
            <a:avLst/>
          </a:prstGeom>
          <a:noFill/>
        </p:spPr>
        <p:txBody>
          <a:bodyPr wrap="none" rtlCol="0">
            <a:spAutoFit/>
          </a:bodyPr>
          <a:lstStyle/>
          <a:p>
            <a:pPr algn="ctr"/>
            <a:r>
              <a:rPr lang="en-US" sz="2400" b="1" dirty="0" smtClean="0"/>
              <a:t>Landsat 8</a:t>
            </a:r>
          </a:p>
        </p:txBody>
      </p:sp>
      <p:sp>
        <p:nvSpPr>
          <p:cNvPr id="21" name="TextBox 20"/>
          <p:cNvSpPr txBox="1"/>
          <p:nvPr/>
        </p:nvSpPr>
        <p:spPr>
          <a:xfrm>
            <a:off x="24261676" y="17885793"/>
            <a:ext cx="2321469" cy="461665"/>
          </a:xfrm>
          <a:prstGeom prst="rect">
            <a:avLst/>
          </a:prstGeom>
          <a:noFill/>
        </p:spPr>
        <p:txBody>
          <a:bodyPr wrap="none" rtlCol="0">
            <a:spAutoFit/>
          </a:bodyPr>
          <a:lstStyle/>
          <a:p>
            <a:pPr algn="ctr"/>
            <a:r>
              <a:rPr lang="en-US" sz="2400" b="1" dirty="0" smtClean="0"/>
              <a:t>OSTM/Jason-2</a:t>
            </a:r>
            <a:endParaRPr lang="en-US" sz="2400" b="1" dirty="0"/>
          </a:p>
        </p:txBody>
      </p:sp>
      <p:sp>
        <p:nvSpPr>
          <p:cNvPr id="90" name="Rounded Rectangle 89"/>
          <p:cNvSpPr/>
          <p:nvPr/>
        </p:nvSpPr>
        <p:spPr>
          <a:xfrm>
            <a:off x="1122472" y="15994625"/>
            <a:ext cx="4166873" cy="898960"/>
          </a:xfrm>
          <a:prstGeom prst="roundRect">
            <a:avLst/>
          </a:prstGeom>
          <a:solidFill>
            <a:srgbClr val="384BA4"/>
          </a:solidFill>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a:off x="6999747" y="16006462"/>
            <a:ext cx="4166873" cy="898960"/>
          </a:xfrm>
          <a:prstGeom prst="roundRect">
            <a:avLst/>
          </a:prstGeom>
          <a:solidFill>
            <a:srgbClr val="384BA4"/>
          </a:solidFill>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12879477" y="16006462"/>
            <a:ext cx="4166873" cy="898960"/>
          </a:xfrm>
          <a:prstGeom prst="roundRect">
            <a:avLst/>
          </a:prstGeom>
          <a:solidFill>
            <a:srgbClr val="384BA4"/>
          </a:solidFill>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1116969" y="16089407"/>
            <a:ext cx="4180740" cy="646331"/>
          </a:xfrm>
          <a:prstGeom prst="rect">
            <a:avLst/>
          </a:prstGeom>
          <a:noFill/>
        </p:spPr>
        <p:txBody>
          <a:bodyPr wrap="square" rtlCol="0">
            <a:spAutoFit/>
          </a:bodyPr>
          <a:lstStyle/>
          <a:p>
            <a:pPr algn="ctr"/>
            <a:r>
              <a:rPr lang="en-US" sz="3600" b="1" dirty="0" smtClean="0">
                <a:solidFill>
                  <a:schemeClr val="bg1"/>
                </a:solidFill>
              </a:rPr>
              <a:t>Data Acquisition</a:t>
            </a:r>
            <a:endParaRPr lang="en-US" sz="3600" b="1" dirty="0">
              <a:solidFill>
                <a:schemeClr val="bg1"/>
              </a:solidFill>
            </a:endParaRPr>
          </a:p>
        </p:txBody>
      </p:sp>
      <p:sp>
        <p:nvSpPr>
          <p:cNvPr id="94" name="TextBox 93"/>
          <p:cNvSpPr txBox="1"/>
          <p:nvPr/>
        </p:nvSpPr>
        <p:spPr>
          <a:xfrm>
            <a:off x="6992802" y="16122798"/>
            <a:ext cx="4173818" cy="646331"/>
          </a:xfrm>
          <a:prstGeom prst="rect">
            <a:avLst/>
          </a:prstGeom>
          <a:noFill/>
        </p:spPr>
        <p:txBody>
          <a:bodyPr wrap="square" rtlCol="0">
            <a:spAutoFit/>
          </a:bodyPr>
          <a:lstStyle/>
          <a:p>
            <a:pPr algn="ctr"/>
            <a:r>
              <a:rPr lang="en-US" sz="3600" b="1" dirty="0" smtClean="0">
                <a:solidFill>
                  <a:schemeClr val="bg1"/>
                </a:solidFill>
              </a:rPr>
              <a:t>Data Processing</a:t>
            </a:r>
            <a:endParaRPr lang="en-US" sz="3600" b="1" dirty="0">
              <a:solidFill>
                <a:schemeClr val="bg1"/>
              </a:solidFill>
            </a:endParaRPr>
          </a:p>
        </p:txBody>
      </p:sp>
      <p:sp>
        <p:nvSpPr>
          <p:cNvPr id="95" name="TextBox 94"/>
          <p:cNvSpPr txBox="1"/>
          <p:nvPr/>
        </p:nvSpPr>
        <p:spPr>
          <a:xfrm>
            <a:off x="12871388" y="16111821"/>
            <a:ext cx="4202734" cy="646331"/>
          </a:xfrm>
          <a:prstGeom prst="rect">
            <a:avLst/>
          </a:prstGeom>
          <a:noFill/>
        </p:spPr>
        <p:txBody>
          <a:bodyPr wrap="square" rtlCol="0">
            <a:spAutoFit/>
          </a:bodyPr>
          <a:lstStyle/>
          <a:p>
            <a:pPr algn="ctr"/>
            <a:r>
              <a:rPr lang="en-US" sz="3600" b="1" dirty="0" smtClean="0">
                <a:solidFill>
                  <a:schemeClr val="bg1"/>
                </a:solidFill>
              </a:rPr>
              <a:t>Data Analysis</a:t>
            </a:r>
            <a:endParaRPr lang="en-US" sz="3600" b="1" dirty="0">
              <a:solidFill>
                <a:schemeClr val="bg1"/>
              </a:solidFill>
            </a:endParaRPr>
          </a:p>
        </p:txBody>
      </p:sp>
      <p:sp>
        <p:nvSpPr>
          <p:cNvPr id="96" name="Rounded Rectangle 95"/>
          <p:cNvSpPr/>
          <p:nvPr/>
        </p:nvSpPr>
        <p:spPr>
          <a:xfrm>
            <a:off x="1122472" y="17117568"/>
            <a:ext cx="4172376" cy="2025784"/>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1116969" y="17133210"/>
            <a:ext cx="4172376" cy="2000548"/>
          </a:xfrm>
          <a:prstGeom prst="rect">
            <a:avLst/>
          </a:prstGeom>
          <a:noFill/>
        </p:spPr>
        <p:txBody>
          <a:bodyPr wrap="square" rtlCol="0">
            <a:spAutoFit/>
          </a:bodyPr>
          <a:lstStyle/>
          <a:p>
            <a:pPr algn="ctr"/>
            <a:r>
              <a:rPr lang="en-US" sz="2600" b="1" dirty="0" smtClean="0">
                <a:solidFill>
                  <a:srgbClr val="263577"/>
                </a:solidFill>
              </a:rPr>
              <a:t>Land Cover for Georgian Bay</a:t>
            </a:r>
          </a:p>
          <a:p>
            <a:pPr algn="ctr"/>
            <a:r>
              <a:rPr lang="en-US" sz="2400" dirty="0" smtClean="0">
                <a:solidFill>
                  <a:srgbClr val="263577"/>
                </a:solidFill>
              </a:rPr>
              <a:t>Landsat 5 (July 1987)</a:t>
            </a:r>
          </a:p>
          <a:p>
            <a:pPr algn="ctr"/>
            <a:r>
              <a:rPr lang="en-US" sz="2400" dirty="0" smtClean="0">
                <a:solidFill>
                  <a:srgbClr val="263577"/>
                </a:solidFill>
              </a:rPr>
              <a:t>Landsat 8 (June 2013)</a:t>
            </a:r>
          </a:p>
          <a:p>
            <a:pPr algn="ctr"/>
            <a:r>
              <a:rPr lang="en-US" sz="2400" dirty="0" smtClean="0">
                <a:solidFill>
                  <a:srgbClr val="263577"/>
                </a:solidFill>
              </a:rPr>
              <a:t>ASTER DEM</a:t>
            </a:r>
            <a:endParaRPr lang="en-US" sz="2400" dirty="0">
              <a:solidFill>
                <a:srgbClr val="263577"/>
              </a:solidFill>
            </a:endParaRPr>
          </a:p>
        </p:txBody>
      </p:sp>
      <p:sp>
        <p:nvSpPr>
          <p:cNvPr id="98" name="Rounded Rectangle 97"/>
          <p:cNvSpPr/>
          <p:nvPr/>
        </p:nvSpPr>
        <p:spPr>
          <a:xfrm>
            <a:off x="1116969" y="21481048"/>
            <a:ext cx="4172376" cy="1700984"/>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6994244" y="17121320"/>
            <a:ext cx="4172376" cy="1097280"/>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6990726" y="19435059"/>
            <a:ext cx="4172376" cy="1099289"/>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021079" y="21647394"/>
            <a:ext cx="4172376" cy="1554480"/>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12898399" y="17121320"/>
            <a:ext cx="4172376" cy="1097280"/>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12916157" y="19184684"/>
            <a:ext cx="4172376" cy="1600479"/>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13019114" y="21636221"/>
            <a:ext cx="4172376" cy="1539965"/>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093618" y="21581593"/>
            <a:ext cx="4203360" cy="1600438"/>
          </a:xfrm>
          <a:prstGeom prst="rect">
            <a:avLst/>
          </a:prstGeom>
          <a:noFill/>
        </p:spPr>
        <p:txBody>
          <a:bodyPr wrap="square" rtlCol="0">
            <a:spAutoFit/>
          </a:bodyPr>
          <a:lstStyle/>
          <a:p>
            <a:pPr algn="ctr"/>
            <a:r>
              <a:rPr lang="en-US" sz="2600" b="1" dirty="0" smtClean="0">
                <a:solidFill>
                  <a:srgbClr val="263577"/>
                </a:solidFill>
              </a:rPr>
              <a:t>Water Levels</a:t>
            </a:r>
          </a:p>
          <a:p>
            <a:pPr algn="ctr"/>
            <a:r>
              <a:rPr lang="en-US" sz="2400" dirty="0" smtClean="0">
                <a:solidFill>
                  <a:srgbClr val="263577"/>
                </a:solidFill>
              </a:rPr>
              <a:t>TOPEX/Jason-1</a:t>
            </a:r>
          </a:p>
          <a:p>
            <a:pPr algn="ctr"/>
            <a:r>
              <a:rPr lang="en-US" sz="2400" dirty="0" smtClean="0">
                <a:solidFill>
                  <a:srgbClr val="263577"/>
                </a:solidFill>
              </a:rPr>
              <a:t>OSTM/Jason-2</a:t>
            </a:r>
          </a:p>
          <a:p>
            <a:pPr algn="ctr"/>
            <a:r>
              <a:rPr lang="en-US" sz="2400" i="1" dirty="0" smtClean="0">
                <a:solidFill>
                  <a:srgbClr val="263577"/>
                </a:solidFill>
              </a:rPr>
              <a:t>In situ </a:t>
            </a:r>
            <a:r>
              <a:rPr lang="en-US" sz="2400" dirty="0" smtClean="0">
                <a:solidFill>
                  <a:srgbClr val="263577"/>
                </a:solidFill>
              </a:rPr>
              <a:t>water level gauges</a:t>
            </a:r>
            <a:endParaRPr lang="en-US" sz="2400" dirty="0">
              <a:solidFill>
                <a:srgbClr val="263577"/>
              </a:solidFill>
            </a:endParaRPr>
          </a:p>
        </p:txBody>
      </p:sp>
      <p:sp>
        <p:nvSpPr>
          <p:cNvPr id="106" name="TextBox 105"/>
          <p:cNvSpPr txBox="1"/>
          <p:nvPr/>
        </p:nvSpPr>
        <p:spPr>
          <a:xfrm>
            <a:off x="7024597" y="17214197"/>
            <a:ext cx="4172376" cy="954107"/>
          </a:xfrm>
          <a:prstGeom prst="rect">
            <a:avLst/>
          </a:prstGeom>
          <a:noFill/>
        </p:spPr>
        <p:txBody>
          <a:bodyPr wrap="square" rtlCol="0">
            <a:spAutoFit/>
          </a:bodyPr>
          <a:lstStyle/>
          <a:p>
            <a:pPr algn="ctr"/>
            <a:r>
              <a:rPr lang="en-US" sz="2800" b="1" dirty="0" smtClean="0">
                <a:solidFill>
                  <a:srgbClr val="263577"/>
                </a:solidFill>
              </a:rPr>
              <a:t>Top of Atmosphere Corrected</a:t>
            </a:r>
            <a:endParaRPr lang="en-US" sz="2800" b="1" dirty="0">
              <a:solidFill>
                <a:srgbClr val="263577"/>
              </a:solidFill>
            </a:endParaRPr>
          </a:p>
        </p:txBody>
      </p:sp>
      <p:sp>
        <p:nvSpPr>
          <p:cNvPr id="107" name="TextBox 106"/>
          <p:cNvSpPr txBox="1"/>
          <p:nvPr/>
        </p:nvSpPr>
        <p:spPr>
          <a:xfrm>
            <a:off x="7021079" y="19549245"/>
            <a:ext cx="4172376" cy="954107"/>
          </a:xfrm>
          <a:prstGeom prst="rect">
            <a:avLst/>
          </a:prstGeom>
          <a:noFill/>
        </p:spPr>
        <p:txBody>
          <a:bodyPr wrap="square" rtlCol="0">
            <a:spAutoFit/>
          </a:bodyPr>
          <a:lstStyle/>
          <a:p>
            <a:pPr algn="ctr"/>
            <a:r>
              <a:rPr lang="en-US" sz="2800" b="1" dirty="0" smtClean="0">
                <a:solidFill>
                  <a:srgbClr val="263577"/>
                </a:solidFill>
              </a:rPr>
              <a:t>Mosaicked Landsat Scenes</a:t>
            </a:r>
            <a:endParaRPr lang="en-US" sz="2800" b="1" dirty="0">
              <a:solidFill>
                <a:srgbClr val="263577"/>
              </a:solidFill>
            </a:endParaRPr>
          </a:p>
        </p:txBody>
      </p:sp>
      <p:sp>
        <p:nvSpPr>
          <p:cNvPr id="108" name="TextBox 107"/>
          <p:cNvSpPr txBox="1"/>
          <p:nvPr/>
        </p:nvSpPr>
        <p:spPr>
          <a:xfrm>
            <a:off x="7021079" y="21766670"/>
            <a:ext cx="4172376" cy="1384995"/>
          </a:xfrm>
          <a:prstGeom prst="rect">
            <a:avLst/>
          </a:prstGeom>
          <a:noFill/>
        </p:spPr>
        <p:txBody>
          <a:bodyPr wrap="square" rtlCol="0">
            <a:spAutoFit/>
          </a:bodyPr>
          <a:lstStyle/>
          <a:p>
            <a:pPr algn="ctr"/>
            <a:r>
              <a:rPr lang="en-US" sz="2800" b="1" dirty="0" smtClean="0">
                <a:solidFill>
                  <a:srgbClr val="263577"/>
                </a:solidFill>
              </a:rPr>
              <a:t>Study area defined by 10 km buffer around shoreline</a:t>
            </a:r>
          </a:p>
        </p:txBody>
      </p:sp>
      <p:sp>
        <p:nvSpPr>
          <p:cNvPr id="109" name="TextBox 108"/>
          <p:cNvSpPr txBox="1"/>
          <p:nvPr/>
        </p:nvSpPr>
        <p:spPr>
          <a:xfrm>
            <a:off x="12903488" y="17205665"/>
            <a:ext cx="4172376" cy="954107"/>
          </a:xfrm>
          <a:prstGeom prst="rect">
            <a:avLst/>
          </a:prstGeom>
          <a:noFill/>
        </p:spPr>
        <p:txBody>
          <a:bodyPr wrap="square" rtlCol="0">
            <a:spAutoFit/>
          </a:bodyPr>
          <a:lstStyle/>
          <a:p>
            <a:pPr algn="ctr"/>
            <a:r>
              <a:rPr lang="en-US" sz="2800" b="1" dirty="0" smtClean="0">
                <a:solidFill>
                  <a:srgbClr val="263577"/>
                </a:solidFill>
              </a:rPr>
              <a:t>Training Site </a:t>
            </a:r>
          </a:p>
          <a:p>
            <a:pPr algn="ctr"/>
            <a:r>
              <a:rPr lang="en-US" sz="2800" b="1" dirty="0" smtClean="0">
                <a:solidFill>
                  <a:srgbClr val="263577"/>
                </a:solidFill>
              </a:rPr>
              <a:t>Selection</a:t>
            </a:r>
            <a:endParaRPr lang="en-US" sz="2800" b="1" dirty="0">
              <a:solidFill>
                <a:srgbClr val="263577"/>
              </a:solidFill>
            </a:endParaRPr>
          </a:p>
        </p:txBody>
      </p:sp>
      <p:sp>
        <p:nvSpPr>
          <p:cNvPr id="110" name="TextBox 109"/>
          <p:cNvSpPr txBox="1"/>
          <p:nvPr/>
        </p:nvSpPr>
        <p:spPr>
          <a:xfrm>
            <a:off x="12874899" y="19268740"/>
            <a:ext cx="4172376" cy="1384995"/>
          </a:xfrm>
          <a:prstGeom prst="rect">
            <a:avLst/>
          </a:prstGeom>
          <a:noFill/>
        </p:spPr>
        <p:txBody>
          <a:bodyPr wrap="square" rtlCol="0">
            <a:spAutoFit/>
          </a:bodyPr>
          <a:lstStyle/>
          <a:p>
            <a:pPr algn="ctr"/>
            <a:r>
              <a:rPr lang="en-US" sz="2800" b="1" dirty="0" smtClean="0">
                <a:solidFill>
                  <a:srgbClr val="263577"/>
                </a:solidFill>
              </a:rPr>
              <a:t>Random Forest Land Cover Classification Script (R)</a:t>
            </a:r>
            <a:endParaRPr lang="en-US" sz="2800" b="1" dirty="0">
              <a:solidFill>
                <a:srgbClr val="263577"/>
              </a:solidFill>
            </a:endParaRPr>
          </a:p>
        </p:txBody>
      </p:sp>
      <p:sp>
        <p:nvSpPr>
          <p:cNvPr id="111" name="TextBox 110"/>
          <p:cNvSpPr txBox="1"/>
          <p:nvPr/>
        </p:nvSpPr>
        <p:spPr>
          <a:xfrm>
            <a:off x="12957975" y="21695164"/>
            <a:ext cx="4172376" cy="1384995"/>
          </a:xfrm>
          <a:prstGeom prst="rect">
            <a:avLst/>
          </a:prstGeom>
          <a:noFill/>
        </p:spPr>
        <p:txBody>
          <a:bodyPr wrap="square" rtlCol="0">
            <a:spAutoFit/>
          </a:bodyPr>
          <a:lstStyle/>
          <a:p>
            <a:pPr algn="ctr"/>
            <a:r>
              <a:rPr lang="en-US" sz="2800" b="1" dirty="0" smtClean="0">
                <a:solidFill>
                  <a:srgbClr val="263577"/>
                </a:solidFill>
              </a:rPr>
              <a:t>Comparison with SOLRIS and NOAA     C-CAP</a:t>
            </a:r>
            <a:endParaRPr lang="en-US" sz="2800" b="1" dirty="0">
              <a:solidFill>
                <a:srgbClr val="263577"/>
              </a:solidFill>
            </a:endParaRPr>
          </a:p>
        </p:txBody>
      </p:sp>
      <p:sp>
        <p:nvSpPr>
          <p:cNvPr id="112" name="Right Arrow 111"/>
          <p:cNvSpPr/>
          <p:nvPr/>
        </p:nvSpPr>
        <p:spPr>
          <a:xfrm>
            <a:off x="5499612" y="16138253"/>
            <a:ext cx="1280160" cy="640080"/>
          </a:xfrm>
          <a:prstGeom prst="rightArrow">
            <a:avLst/>
          </a:prstGeom>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ight Arrow 112"/>
          <p:cNvSpPr/>
          <p:nvPr/>
        </p:nvSpPr>
        <p:spPr>
          <a:xfrm>
            <a:off x="11389032" y="16148164"/>
            <a:ext cx="1280160" cy="640080"/>
          </a:xfrm>
          <a:prstGeom prst="rightArrow">
            <a:avLst/>
          </a:prstGeom>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own Arrow 113"/>
          <p:cNvSpPr/>
          <p:nvPr/>
        </p:nvSpPr>
        <p:spPr>
          <a:xfrm>
            <a:off x="8787675" y="18504316"/>
            <a:ext cx="606891" cy="502920"/>
          </a:xfrm>
          <a:prstGeom prst="downArrow">
            <a:avLst/>
          </a:prstGeom>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own Arrow 114"/>
          <p:cNvSpPr/>
          <p:nvPr/>
        </p:nvSpPr>
        <p:spPr>
          <a:xfrm>
            <a:off x="8790169" y="20879136"/>
            <a:ext cx="606891" cy="502920"/>
          </a:xfrm>
          <a:prstGeom prst="downArrow">
            <a:avLst/>
          </a:prstGeom>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own Arrow 115"/>
          <p:cNvSpPr/>
          <p:nvPr/>
        </p:nvSpPr>
        <p:spPr>
          <a:xfrm>
            <a:off x="14801857" y="20983106"/>
            <a:ext cx="606891" cy="502920"/>
          </a:xfrm>
          <a:prstGeom prst="downArrow">
            <a:avLst/>
          </a:prstGeom>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a:off x="1127280" y="19260420"/>
            <a:ext cx="4172376" cy="2086279"/>
          </a:xfrm>
          <a:prstGeom prst="roundRect">
            <a:avLst/>
          </a:prstGeom>
          <a:solidFill>
            <a:schemeClr val="accent5">
              <a:lumMod val="20000"/>
              <a:lumOff val="80000"/>
            </a:schemeClr>
          </a:solidFill>
          <a:ln w="31750">
            <a:solidFill>
              <a:srgbClr val="384B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p:cNvSpPr txBox="1"/>
          <p:nvPr/>
        </p:nvSpPr>
        <p:spPr>
          <a:xfrm>
            <a:off x="1142457" y="19316993"/>
            <a:ext cx="4172376" cy="2000548"/>
          </a:xfrm>
          <a:prstGeom prst="rect">
            <a:avLst/>
          </a:prstGeom>
          <a:noFill/>
        </p:spPr>
        <p:txBody>
          <a:bodyPr wrap="square" rtlCol="0">
            <a:spAutoFit/>
          </a:bodyPr>
          <a:lstStyle/>
          <a:p>
            <a:pPr algn="ctr"/>
            <a:r>
              <a:rPr lang="en-US" sz="2600" b="1" dirty="0" smtClean="0">
                <a:solidFill>
                  <a:srgbClr val="263577"/>
                </a:solidFill>
              </a:rPr>
              <a:t>Land Cover for Southern Lake Ontario</a:t>
            </a:r>
          </a:p>
          <a:p>
            <a:pPr algn="ctr"/>
            <a:r>
              <a:rPr lang="en-US" sz="2400" dirty="0" smtClean="0">
                <a:solidFill>
                  <a:srgbClr val="263577"/>
                </a:solidFill>
              </a:rPr>
              <a:t>Landsat 5 (June 1987)</a:t>
            </a:r>
          </a:p>
          <a:p>
            <a:pPr algn="ctr"/>
            <a:r>
              <a:rPr lang="en-US" sz="2400" dirty="0" smtClean="0">
                <a:solidFill>
                  <a:srgbClr val="263577"/>
                </a:solidFill>
              </a:rPr>
              <a:t>Landsat 8 (June 2014)</a:t>
            </a:r>
          </a:p>
          <a:p>
            <a:pPr algn="ctr"/>
            <a:r>
              <a:rPr lang="en-US" sz="2400" dirty="0" smtClean="0">
                <a:solidFill>
                  <a:srgbClr val="263577"/>
                </a:solidFill>
              </a:rPr>
              <a:t>ASTER DEM</a:t>
            </a:r>
            <a:endParaRPr lang="en-US" sz="2400" dirty="0">
              <a:solidFill>
                <a:srgbClr val="263577"/>
              </a:solidFill>
            </a:endParaRPr>
          </a:p>
        </p:txBody>
      </p:sp>
      <p:sp>
        <p:nvSpPr>
          <p:cNvPr id="122" name="Down Arrow 121"/>
          <p:cNvSpPr/>
          <p:nvPr/>
        </p:nvSpPr>
        <p:spPr>
          <a:xfrm>
            <a:off x="14801857" y="18417968"/>
            <a:ext cx="606891" cy="502920"/>
          </a:xfrm>
          <a:prstGeom prst="downArrow">
            <a:avLst/>
          </a:prstGeom>
          <a:ln>
            <a:solidFill>
              <a:srgbClr val="263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3" name="Picture 1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67598" y="17019076"/>
            <a:ext cx="1673683" cy="1259912"/>
          </a:xfrm>
          <a:prstGeom prst="rect">
            <a:avLst/>
          </a:prstGeom>
        </p:spPr>
      </p:pic>
      <p:sp>
        <p:nvSpPr>
          <p:cNvPr id="124" name="TextBox 123"/>
          <p:cNvSpPr txBox="1"/>
          <p:nvPr/>
        </p:nvSpPr>
        <p:spPr>
          <a:xfrm>
            <a:off x="22633485" y="16263875"/>
            <a:ext cx="1058303" cy="461665"/>
          </a:xfrm>
          <a:prstGeom prst="rect">
            <a:avLst/>
          </a:prstGeom>
          <a:noFill/>
        </p:spPr>
        <p:txBody>
          <a:bodyPr wrap="none" rtlCol="0">
            <a:spAutoFit/>
          </a:bodyPr>
          <a:lstStyle/>
          <a:p>
            <a:pPr algn="ctr"/>
            <a:r>
              <a:rPr lang="en-US" sz="2400" b="1" dirty="0" smtClean="0"/>
              <a:t>TERRA</a:t>
            </a:r>
          </a:p>
        </p:txBody>
      </p:sp>
      <p:pic>
        <p:nvPicPr>
          <p:cNvPr id="66" name="Picture 65"/>
          <p:cNvPicPr>
            <a:picLocks noChangeAspect="1"/>
          </p:cNvPicPr>
          <p:nvPr/>
        </p:nvPicPr>
        <p:blipFill rotWithShape="1">
          <a:blip r:embed="rId8" cstate="print">
            <a:extLst>
              <a:ext uri="{28A0092B-C50C-407E-A947-70E740481C1C}">
                <a14:useLocalDpi xmlns:a14="http://schemas.microsoft.com/office/drawing/2010/main" val="0"/>
              </a:ext>
            </a:extLst>
          </a:blip>
          <a:srcRect l="2084" t="17646" r="22158" b="24755"/>
          <a:stretch/>
        </p:blipFill>
        <p:spPr>
          <a:xfrm>
            <a:off x="19534992" y="11486956"/>
            <a:ext cx="5590836" cy="3284616"/>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915" y="32237707"/>
            <a:ext cx="4829506" cy="3622130"/>
          </a:xfrm>
          <a:prstGeom prst="rect">
            <a:avLst/>
          </a:prstGeom>
        </p:spPr>
      </p:pic>
      <p:sp>
        <p:nvSpPr>
          <p:cNvPr id="67" name="TextBox 66"/>
          <p:cNvSpPr txBox="1"/>
          <p:nvPr/>
        </p:nvSpPr>
        <p:spPr>
          <a:xfrm>
            <a:off x="1151674" y="32742037"/>
            <a:ext cx="2540871" cy="2677656"/>
          </a:xfrm>
          <a:prstGeom prst="rect">
            <a:avLst/>
          </a:prstGeom>
          <a:noFill/>
        </p:spPr>
        <p:txBody>
          <a:bodyPr wrap="square" rtlCol="0">
            <a:spAutoFit/>
          </a:bodyPr>
          <a:lstStyle/>
          <a:p>
            <a:pPr algn="ctr"/>
            <a:r>
              <a:rPr lang="en-US" sz="2400" dirty="0" smtClean="0"/>
              <a:t>(L to R): Miriam Harris, Emily Adams, Stephen Zimmerman, and Idamis Del Valle </a:t>
            </a:r>
            <a:r>
              <a:rPr lang="en-US" sz="2400" dirty="0" err="1" smtClean="0"/>
              <a:t>Martínez</a:t>
            </a:r>
            <a:endParaRPr lang="en-US" sz="2400" dirty="0"/>
          </a:p>
        </p:txBody>
      </p:sp>
      <p:grpSp>
        <p:nvGrpSpPr>
          <p:cNvPr id="7" name="Group 6"/>
          <p:cNvGrpSpPr/>
          <p:nvPr/>
        </p:nvGrpSpPr>
        <p:grpSpPr>
          <a:xfrm>
            <a:off x="12200729" y="30460994"/>
            <a:ext cx="4599409" cy="300751"/>
            <a:chOff x="1595764" y="27258262"/>
            <a:chExt cx="4599409" cy="300751"/>
          </a:xfrm>
        </p:grpSpPr>
        <p:sp>
          <p:nvSpPr>
            <p:cNvPr id="26" name="TextBox 25"/>
            <p:cNvSpPr txBox="1"/>
            <p:nvPr/>
          </p:nvSpPr>
          <p:spPr>
            <a:xfrm>
              <a:off x="1595764" y="27258262"/>
              <a:ext cx="581025" cy="253916"/>
            </a:xfrm>
            <a:prstGeom prst="rect">
              <a:avLst/>
            </a:prstGeom>
            <a:solidFill>
              <a:schemeClr val="bg1"/>
            </a:solidFill>
          </p:spPr>
          <p:txBody>
            <a:bodyPr wrap="square" rtlCol="0">
              <a:spAutoFit/>
            </a:bodyPr>
            <a:lstStyle/>
            <a:p>
              <a:r>
                <a:rPr lang="en-US" sz="1000" dirty="0" smtClean="0"/>
                <a:t>1987</a:t>
              </a:r>
              <a:endParaRPr lang="en-US" sz="1000" dirty="0"/>
            </a:p>
          </p:txBody>
        </p:sp>
        <p:sp>
          <p:nvSpPr>
            <p:cNvPr id="65" name="TextBox 64"/>
            <p:cNvSpPr txBox="1"/>
            <p:nvPr/>
          </p:nvSpPr>
          <p:spPr>
            <a:xfrm>
              <a:off x="2539128" y="27305097"/>
              <a:ext cx="581025" cy="253916"/>
            </a:xfrm>
            <a:prstGeom prst="rect">
              <a:avLst/>
            </a:prstGeom>
            <a:solidFill>
              <a:schemeClr val="bg1"/>
            </a:solidFill>
          </p:spPr>
          <p:txBody>
            <a:bodyPr wrap="square" rtlCol="0">
              <a:spAutoFit/>
            </a:bodyPr>
            <a:lstStyle/>
            <a:p>
              <a:r>
                <a:rPr lang="en-US" sz="1000" dirty="0" smtClean="0"/>
                <a:t>1992</a:t>
              </a:r>
              <a:endParaRPr lang="en-US" sz="1000" dirty="0"/>
            </a:p>
          </p:txBody>
        </p:sp>
        <p:sp>
          <p:nvSpPr>
            <p:cNvPr id="68" name="TextBox 67"/>
            <p:cNvSpPr txBox="1"/>
            <p:nvPr/>
          </p:nvSpPr>
          <p:spPr>
            <a:xfrm>
              <a:off x="3573306" y="27258262"/>
              <a:ext cx="581025" cy="253916"/>
            </a:xfrm>
            <a:prstGeom prst="rect">
              <a:avLst/>
            </a:prstGeom>
            <a:solidFill>
              <a:schemeClr val="bg1"/>
            </a:solidFill>
          </p:spPr>
          <p:txBody>
            <a:bodyPr wrap="square" rtlCol="0">
              <a:spAutoFit/>
            </a:bodyPr>
            <a:lstStyle/>
            <a:p>
              <a:r>
                <a:rPr lang="en-US" sz="1000" dirty="0" smtClean="0"/>
                <a:t>1997</a:t>
              </a:r>
              <a:endParaRPr lang="en-US" sz="1000" dirty="0"/>
            </a:p>
          </p:txBody>
        </p:sp>
        <p:sp>
          <p:nvSpPr>
            <p:cNvPr id="69" name="TextBox 68"/>
            <p:cNvSpPr txBox="1"/>
            <p:nvPr/>
          </p:nvSpPr>
          <p:spPr>
            <a:xfrm>
              <a:off x="4579970" y="27262843"/>
              <a:ext cx="581025" cy="253916"/>
            </a:xfrm>
            <a:prstGeom prst="rect">
              <a:avLst/>
            </a:prstGeom>
            <a:solidFill>
              <a:schemeClr val="bg1"/>
            </a:solidFill>
          </p:spPr>
          <p:txBody>
            <a:bodyPr wrap="square" rtlCol="0">
              <a:spAutoFit/>
            </a:bodyPr>
            <a:lstStyle/>
            <a:p>
              <a:r>
                <a:rPr lang="en-US" sz="1000" dirty="0" smtClean="0"/>
                <a:t>2003</a:t>
              </a:r>
              <a:endParaRPr lang="en-US" sz="1000" dirty="0"/>
            </a:p>
          </p:txBody>
        </p:sp>
        <p:sp>
          <p:nvSpPr>
            <p:cNvPr id="70" name="TextBox 69"/>
            <p:cNvSpPr txBox="1"/>
            <p:nvPr/>
          </p:nvSpPr>
          <p:spPr>
            <a:xfrm>
              <a:off x="5614148" y="27267424"/>
              <a:ext cx="581025" cy="253916"/>
            </a:xfrm>
            <a:prstGeom prst="rect">
              <a:avLst/>
            </a:prstGeom>
            <a:solidFill>
              <a:schemeClr val="bg1"/>
            </a:solidFill>
          </p:spPr>
          <p:txBody>
            <a:bodyPr wrap="square" rtlCol="0">
              <a:spAutoFit/>
            </a:bodyPr>
            <a:lstStyle/>
            <a:p>
              <a:r>
                <a:rPr lang="en-US" sz="1000" dirty="0" smtClean="0"/>
                <a:t>2008</a:t>
              </a:r>
              <a:endParaRPr lang="en-US" sz="1000" dirty="0"/>
            </a:p>
          </p:txBody>
        </p:sp>
      </p:grpSp>
      <p:sp>
        <p:nvSpPr>
          <p:cNvPr id="22" name="TextBox 21"/>
          <p:cNvSpPr txBox="1"/>
          <p:nvPr/>
        </p:nvSpPr>
        <p:spPr>
          <a:xfrm>
            <a:off x="12029112" y="24673151"/>
            <a:ext cx="5331572" cy="2523768"/>
          </a:xfrm>
          <a:prstGeom prst="rect">
            <a:avLst/>
          </a:prstGeom>
          <a:noFill/>
          <a:ln>
            <a:noFill/>
          </a:ln>
        </p:spPr>
        <p:txBody>
          <a:bodyPr wrap="square" rtlCol="0">
            <a:spAutoFit/>
          </a:bodyPr>
          <a:lstStyle/>
          <a:p>
            <a:pPr algn="ctr"/>
            <a:r>
              <a:rPr lang="en-US" sz="2800" b="1" dirty="0" smtClean="0">
                <a:solidFill>
                  <a:srgbClr val="263577"/>
                </a:solidFill>
              </a:rPr>
              <a:t>Georgian Bay Compared to the Southern Ontario Land Resource Information System </a:t>
            </a:r>
          </a:p>
          <a:p>
            <a:pPr algn="ctr"/>
            <a:endParaRPr lang="en-US" sz="2800" b="1" dirty="0" smtClean="0">
              <a:solidFill>
                <a:srgbClr val="263577"/>
              </a:solidFill>
            </a:endParaRPr>
          </a:p>
          <a:p>
            <a:pPr algn="ctr"/>
            <a:r>
              <a:rPr lang="en-US" sz="2800" b="1" dirty="0" smtClean="0">
                <a:solidFill>
                  <a:srgbClr val="263577"/>
                </a:solidFill>
              </a:rPr>
              <a:t>Overall: </a:t>
            </a:r>
            <a:r>
              <a:rPr lang="en-US" sz="2800" b="1" dirty="0">
                <a:solidFill>
                  <a:srgbClr val="263577"/>
                </a:solidFill>
              </a:rPr>
              <a:t>64</a:t>
            </a:r>
            <a:r>
              <a:rPr lang="en-US" sz="2800" b="1" dirty="0" smtClean="0">
                <a:solidFill>
                  <a:srgbClr val="263577"/>
                </a:solidFill>
              </a:rPr>
              <a:t>% Similar</a:t>
            </a:r>
            <a:endParaRPr lang="en-US" sz="2800" b="1" dirty="0">
              <a:solidFill>
                <a:srgbClr val="263577"/>
              </a:solidFill>
            </a:endParaRPr>
          </a:p>
          <a:p>
            <a:pPr algn="ctr"/>
            <a:endParaRPr lang="en-US" sz="1800" b="1" dirty="0"/>
          </a:p>
        </p:txBody>
      </p:sp>
      <p:sp>
        <p:nvSpPr>
          <p:cNvPr id="78" name="TextBox 77"/>
          <p:cNvSpPr txBox="1"/>
          <p:nvPr/>
        </p:nvSpPr>
        <p:spPr>
          <a:xfrm>
            <a:off x="18384991" y="28774999"/>
            <a:ext cx="8175934" cy="2092881"/>
          </a:xfrm>
          <a:prstGeom prst="rect">
            <a:avLst/>
          </a:prstGeom>
          <a:noFill/>
        </p:spPr>
        <p:txBody>
          <a:bodyPr wrap="square" rtlCol="0">
            <a:spAutoFit/>
          </a:bodyPr>
          <a:lstStyle/>
          <a:p>
            <a:pPr algn="ctr"/>
            <a:r>
              <a:rPr lang="en-US" sz="2800" b="1" dirty="0" smtClean="0">
                <a:solidFill>
                  <a:srgbClr val="263577"/>
                </a:solidFill>
              </a:rPr>
              <a:t>Southern Portion of Lake Ontario Compared to the NOAA Coastal Change Analysis Program</a:t>
            </a:r>
          </a:p>
          <a:p>
            <a:pPr algn="ctr"/>
            <a:endParaRPr lang="en-US" sz="2800" b="1" dirty="0">
              <a:solidFill>
                <a:srgbClr val="263577"/>
              </a:solidFill>
            </a:endParaRPr>
          </a:p>
          <a:p>
            <a:pPr algn="ctr"/>
            <a:r>
              <a:rPr lang="en-US" sz="2800" b="1" dirty="0" smtClean="0">
                <a:solidFill>
                  <a:srgbClr val="263577"/>
                </a:solidFill>
              </a:rPr>
              <a:t>Overall: </a:t>
            </a:r>
            <a:r>
              <a:rPr lang="en-US" sz="2800" b="1" dirty="0">
                <a:solidFill>
                  <a:srgbClr val="263577"/>
                </a:solidFill>
              </a:rPr>
              <a:t>62</a:t>
            </a:r>
            <a:r>
              <a:rPr lang="en-US" sz="2800" b="1" dirty="0" smtClean="0">
                <a:solidFill>
                  <a:srgbClr val="263577"/>
                </a:solidFill>
              </a:rPr>
              <a:t>% Similar </a:t>
            </a:r>
            <a:endParaRPr lang="en-US" sz="2800" b="1" dirty="0">
              <a:solidFill>
                <a:srgbClr val="263577"/>
              </a:solidFill>
            </a:endParaRPr>
          </a:p>
          <a:p>
            <a:pPr algn="ctr"/>
            <a:endParaRPr lang="en-US" sz="1800" b="1" dirty="0"/>
          </a:p>
        </p:txBody>
      </p:sp>
      <p:pic>
        <p:nvPicPr>
          <p:cNvPr id="25" name="Picture 24"/>
          <p:cNvPicPr>
            <a:picLocks noChangeAspect="1"/>
          </p:cNvPicPr>
          <p:nvPr/>
        </p:nvPicPr>
        <p:blipFill rotWithShape="1">
          <a:blip r:embed="rId10" cstate="print">
            <a:extLst>
              <a:ext uri="{28A0092B-C50C-407E-A947-70E740481C1C}">
                <a14:useLocalDpi xmlns:a14="http://schemas.microsoft.com/office/drawing/2010/main" val="0"/>
              </a:ext>
            </a:extLst>
          </a:blip>
          <a:srcRect t="21440"/>
          <a:stretch/>
        </p:blipFill>
        <p:spPr>
          <a:xfrm>
            <a:off x="18326100" y="24380976"/>
            <a:ext cx="4146858" cy="2517368"/>
          </a:xfrm>
          <a:prstGeom prst="rect">
            <a:avLst/>
          </a:prstGeom>
        </p:spPr>
      </p:pic>
      <p:pic>
        <p:nvPicPr>
          <p:cNvPr id="27" name="Picture 26"/>
          <p:cNvPicPr>
            <a:picLocks noChangeAspect="1"/>
          </p:cNvPicPr>
          <p:nvPr/>
        </p:nvPicPr>
        <p:blipFill rotWithShape="1">
          <a:blip r:embed="rId11" cstate="print">
            <a:extLst>
              <a:ext uri="{28A0092B-C50C-407E-A947-70E740481C1C}">
                <a14:useLocalDpi xmlns:a14="http://schemas.microsoft.com/office/drawing/2010/main" val="0"/>
              </a:ext>
            </a:extLst>
          </a:blip>
          <a:srcRect t="19539"/>
          <a:stretch/>
        </p:blipFill>
        <p:spPr>
          <a:xfrm>
            <a:off x="22513170" y="24375394"/>
            <a:ext cx="4079803" cy="2536598"/>
          </a:xfrm>
          <a:prstGeom prst="rect">
            <a:avLst/>
          </a:prstGeom>
        </p:spPr>
      </p:pic>
      <p:pic>
        <p:nvPicPr>
          <p:cNvPr id="29" name="Picture 28"/>
          <p:cNvPicPr>
            <a:picLocks noChangeAspect="1"/>
          </p:cNvPicPr>
          <p:nvPr/>
        </p:nvPicPr>
        <p:blipFill rotWithShape="1">
          <a:blip r:embed="rId12" cstate="print">
            <a:extLst>
              <a:ext uri="{28A0092B-C50C-407E-A947-70E740481C1C}">
                <a14:useLocalDpi xmlns:a14="http://schemas.microsoft.com/office/drawing/2010/main" val="0"/>
              </a:ext>
            </a:extLst>
          </a:blip>
          <a:srcRect l="3418" t="17411" r="2621" b="32008"/>
          <a:stretch/>
        </p:blipFill>
        <p:spPr>
          <a:xfrm>
            <a:off x="18686208" y="26904017"/>
            <a:ext cx="3412993" cy="1419683"/>
          </a:xfrm>
          <a:prstGeom prst="rect">
            <a:avLst/>
          </a:prstGeom>
        </p:spPr>
      </p:pic>
      <p:pic>
        <p:nvPicPr>
          <p:cNvPr id="30" name="Picture 29"/>
          <p:cNvPicPr>
            <a:picLocks noChangeAspect="1"/>
          </p:cNvPicPr>
          <p:nvPr/>
        </p:nvPicPr>
        <p:blipFill rotWithShape="1">
          <a:blip r:embed="rId13" cstate="print">
            <a:extLst>
              <a:ext uri="{28A0092B-C50C-407E-A947-70E740481C1C}">
                <a14:useLocalDpi xmlns:a14="http://schemas.microsoft.com/office/drawing/2010/main" val="0"/>
              </a:ext>
            </a:extLst>
          </a:blip>
          <a:srcRect l="4967" t="41844" r="66469" b="41896"/>
          <a:stretch/>
        </p:blipFill>
        <p:spPr>
          <a:xfrm>
            <a:off x="23641376" y="27111278"/>
            <a:ext cx="1970295" cy="866633"/>
          </a:xfrm>
          <a:prstGeom prst="rect">
            <a:avLst/>
          </a:prstGeom>
        </p:spPr>
      </p:pic>
      <p:grpSp>
        <p:nvGrpSpPr>
          <p:cNvPr id="81" name="Group 80"/>
          <p:cNvGrpSpPr/>
          <p:nvPr/>
        </p:nvGrpSpPr>
        <p:grpSpPr>
          <a:xfrm>
            <a:off x="21583934" y="26422066"/>
            <a:ext cx="757451" cy="342028"/>
            <a:chOff x="21583934" y="26422066"/>
            <a:chExt cx="757451" cy="342028"/>
          </a:xfrm>
        </p:grpSpPr>
        <p:pic>
          <p:nvPicPr>
            <p:cNvPr id="79" name="Picture 78"/>
            <p:cNvPicPr>
              <a:picLocks noChangeAspect="1"/>
            </p:cNvPicPr>
            <p:nvPr/>
          </p:nvPicPr>
          <p:blipFill rotWithShape="1">
            <a:blip r:embed="rId14" cstate="print">
              <a:extLst>
                <a:ext uri="{28A0092B-C50C-407E-A947-70E740481C1C}">
                  <a14:useLocalDpi xmlns:a14="http://schemas.microsoft.com/office/drawing/2010/main" val="0"/>
                </a:ext>
              </a:extLst>
            </a:blip>
            <a:srcRect l="61483" t="76006" r="2647" b="3213"/>
            <a:stretch/>
          </p:blipFill>
          <p:spPr>
            <a:xfrm>
              <a:off x="21727235" y="26489155"/>
              <a:ext cx="614150" cy="274939"/>
            </a:xfrm>
            <a:prstGeom prst="rect">
              <a:avLst/>
            </a:prstGeom>
          </p:spPr>
        </p:pic>
        <p:sp>
          <p:nvSpPr>
            <p:cNvPr id="80" name="Rectangle 79"/>
            <p:cNvSpPr/>
            <p:nvPr/>
          </p:nvSpPr>
          <p:spPr>
            <a:xfrm>
              <a:off x="21583934" y="26422066"/>
              <a:ext cx="450376" cy="238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25723436" y="26468460"/>
            <a:ext cx="757451" cy="342028"/>
            <a:chOff x="21583934" y="26422066"/>
            <a:chExt cx="757451" cy="342028"/>
          </a:xfrm>
        </p:grpSpPr>
        <p:pic>
          <p:nvPicPr>
            <p:cNvPr id="83" name="Picture 82"/>
            <p:cNvPicPr>
              <a:picLocks noChangeAspect="1"/>
            </p:cNvPicPr>
            <p:nvPr/>
          </p:nvPicPr>
          <p:blipFill rotWithShape="1">
            <a:blip r:embed="rId14" cstate="print">
              <a:extLst>
                <a:ext uri="{28A0092B-C50C-407E-A947-70E740481C1C}">
                  <a14:useLocalDpi xmlns:a14="http://schemas.microsoft.com/office/drawing/2010/main" val="0"/>
                </a:ext>
              </a:extLst>
            </a:blip>
            <a:srcRect l="61483" t="76006" r="2647" b="3213"/>
            <a:stretch/>
          </p:blipFill>
          <p:spPr>
            <a:xfrm>
              <a:off x="21727235" y="26489155"/>
              <a:ext cx="614150" cy="274939"/>
            </a:xfrm>
            <a:prstGeom prst="rect">
              <a:avLst/>
            </a:prstGeom>
          </p:spPr>
        </p:pic>
        <p:sp>
          <p:nvSpPr>
            <p:cNvPr id="84" name="Rectangle 83"/>
            <p:cNvSpPr/>
            <p:nvPr/>
          </p:nvSpPr>
          <p:spPr>
            <a:xfrm>
              <a:off x="21583934" y="26422066"/>
              <a:ext cx="450376" cy="2388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1720" y="24239062"/>
            <a:ext cx="5379308" cy="6961457"/>
          </a:xfrm>
          <a:prstGeom prst="rect">
            <a:avLst/>
          </a:prstGeom>
        </p:spPr>
      </p:pic>
      <p:sp>
        <p:nvSpPr>
          <p:cNvPr id="23" name="TextBox 22"/>
          <p:cNvSpPr txBox="1"/>
          <p:nvPr/>
        </p:nvSpPr>
        <p:spPr>
          <a:xfrm>
            <a:off x="7916929" y="26868988"/>
            <a:ext cx="1885949"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Georgian Bay</a:t>
            </a:r>
            <a:endParaRPr lang="en-US" sz="2800" b="1" dirty="0">
              <a:latin typeface="Arial" panose="020B0604020202020204" pitchFamily="34" charset="0"/>
              <a:cs typeface="Arial" panose="020B0604020202020204" pitchFamily="34" charset="0"/>
            </a:endParaRPr>
          </a:p>
        </p:txBody>
      </p:sp>
      <p:sp>
        <p:nvSpPr>
          <p:cNvPr id="85" name="TextBox 84"/>
          <p:cNvSpPr txBox="1"/>
          <p:nvPr/>
        </p:nvSpPr>
        <p:spPr>
          <a:xfrm>
            <a:off x="18686208" y="25378050"/>
            <a:ext cx="2363766"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Lake Ontario</a:t>
            </a:r>
            <a:endParaRPr lang="en-US" sz="2800" b="1" dirty="0">
              <a:latin typeface="Arial" panose="020B0604020202020204" pitchFamily="34" charset="0"/>
              <a:cs typeface="Arial" panose="020B0604020202020204" pitchFamily="34" charset="0"/>
            </a:endParaRPr>
          </a:p>
        </p:txBody>
      </p:sp>
      <p:sp>
        <p:nvSpPr>
          <p:cNvPr id="86" name="TextBox 85"/>
          <p:cNvSpPr txBox="1"/>
          <p:nvPr/>
        </p:nvSpPr>
        <p:spPr>
          <a:xfrm>
            <a:off x="22903683" y="25411815"/>
            <a:ext cx="2363766"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Lake Ontario</a:t>
            </a:r>
            <a:endParaRPr lang="en-US" sz="2800" b="1" dirty="0">
              <a:latin typeface="Arial" panose="020B0604020202020204" pitchFamily="34" charset="0"/>
              <a:cs typeface="Arial" panose="020B0604020202020204" pitchFamily="34" charset="0"/>
            </a:endParaRPr>
          </a:p>
        </p:txBody>
      </p:sp>
      <p:sp>
        <p:nvSpPr>
          <p:cNvPr id="87" name="TextBox 86"/>
          <p:cNvSpPr txBox="1"/>
          <p:nvPr/>
        </p:nvSpPr>
        <p:spPr>
          <a:xfrm>
            <a:off x="2561709" y="26765683"/>
            <a:ext cx="1885949" cy="954107"/>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Georgian Bay</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4514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a:dk1>
        <a:sysClr val="windowText" lastClr="000000"/>
      </a:dk1>
      <a:lt1>
        <a:sysClr val="window" lastClr="FFFFFF"/>
      </a:lt1>
      <a:dk2>
        <a:srgbClr val="44546A"/>
      </a:dk2>
      <a:lt2>
        <a:srgbClr val="E7E6E6"/>
      </a:lt2>
      <a:accent1>
        <a:srgbClr val="F0D96A"/>
      </a:accent1>
      <a:accent2>
        <a:srgbClr val="B09F4E"/>
      </a:accent2>
      <a:accent3>
        <a:srgbClr val="716632"/>
      </a:accent3>
      <a:accent4>
        <a:srgbClr val="384BA4"/>
      </a:accent4>
      <a:accent5>
        <a:srgbClr val="5F7AF4"/>
      </a:accent5>
      <a:accent6>
        <a:srgbClr val="BDC9FF"/>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2176</TotalTime>
  <Words>657</Words>
  <Application>Microsoft Office PowerPoint</Application>
  <PresentationFormat>Custom</PresentationFormat>
  <Paragraphs>73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Adams, Emily C. (LARC-E3)[SSAI DEVELOP]</cp:lastModifiedBy>
  <cp:revision>165</cp:revision>
  <dcterms:created xsi:type="dcterms:W3CDTF">2014-06-09T16:43:17Z</dcterms:created>
  <dcterms:modified xsi:type="dcterms:W3CDTF">2015-03-26T20:46:49Z</dcterms:modified>
</cp:coreProperties>
</file>