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8" r:id="rId3"/>
    <p:sldId id="257" r:id="rId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p:scale>
          <a:sx n="70" d="100"/>
          <a:sy n="70" d="100"/>
        </p:scale>
        <p:origin x="291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7" name="Text Placeholder"/>
          <p:cNvSpPr>
            <a:spLocks noGrp="1"/>
          </p:cNvSpPr>
          <p:nvPr>
            <p:ph type="body" sz="quarter" idx="11" hasCustomPrompt="1"/>
          </p:nvPr>
        </p:nvSpPr>
        <p:spPr>
          <a:xfrm>
            <a:off x="4828031" y="4214813"/>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p:cNvSpPr>
            <a:spLocks noGrp="1"/>
          </p:cNvSpPr>
          <p:nvPr>
            <p:ph type="pic" sz="quarter" idx="10" hasCustomPrompt="1"/>
          </p:nvPr>
        </p:nvSpPr>
        <p:spPr>
          <a:xfrm>
            <a:off x="4919472" y="1828800"/>
            <a:ext cx="2514600" cy="238658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71354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5" name="Text Placeholder"/>
          <p:cNvSpPr>
            <a:spLocks noGrp="1"/>
          </p:cNvSpPr>
          <p:nvPr>
            <p:ph type="body" sz="quarter" idx="11" hasCustomPrompt="1"/>
          </p:nvPr>
        </p:nvSpPr>
        <p:spPr>
          <a:xfrm>
            <a:off x="256032" y="5952744"/>
            <a:ext cx="7178040" cy="228600"/>
          </a:xfrm>
          <a:prstGeom prst="rect">
            <a:avLst/>
          </a:prstGeom>
        </p:spPr>
        <p:txBody>
          <a:bodyPr/>
          <a:lstStyle>
            <a:lvl1pPr marL="0" indent="0">
              <a:buNone/>
              <a:defRPr sz="900" baseline="0">
                <a:solidFill>
                  <a:schemeClr val="tx1">
                    <a:lumMod val="50000"/>
                  </a:schemeClr>
                </a:solidFill>
              </a:defRPr>
            </a:lvl1pPr>
            <a:lvl2pPr marL="388620" indent="0">
              <a:buNone/>
              <a:defRPr/>
            </a:lvl2pPr>
          </a:lstStyle>
          <a:p>
            <a:pPr lvl="0"/>
            <a:r>
              <a:rPr lang="en-US" dirty="0" smtClean="0"/>
              <a:t>Imagery caption.</a:t>
            </a:r>
            <a:endParaRPr lang="en-US" dirty="0"/>
          </a:p>
        </p:txBody>
      </p:sp>
      <p:sp>
        <p:nvSpPr>
          <p:cNvPr id="3" name="Picture Placeholder"/>
          <p:cNvSpPr>
            <a:spLocks noGrp="1"/>
          </p:cNvSpPr>
          <p:nvPr>
            <p:ph type="pic" sz="quarter" idx="10" hasCustomPrompt="1"/>
          </p:nvPr>
        </p:nvSpPr>
        <p:spPr>
          <a:xfrm>
            <a:off x="347472" y="1636776"/>
            <a:ext cx="7086600" cy="4315968"/>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363623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A">
    <p:spTree>
      <p:nvGrpSpPr>
        <p:cNvPr id="1" name=""/>
        <p:cNvGrpSpPr/>
        <p:nvPr/>
      </p:nvGrpSpPr>
      <p:grpSpPr>
        <a:xfrm>
          <a:off x="0" y="0"/>
          <a:ext cx="0" cy="0"/>
          <a:chOff x="0" y="0"/>
          <a:chExt cx="0" cy="0"/>
        </a:xfrm>
      </p:grpSpPr>
      <p:sp>
        <p:nvSpPr>
          <p:cNvPr id="6" name="Text Placeholder B"/>
          <p:cNvSpPr>
            <a:spLocks noGrp="1"/>
          </p:cNvSpPr>
          <p:nvPr>
            <p:ph type="body" sz="quarter" idx="12" hasCustomPrompt="1"/>
          </p:nvPr>
        </p:nvSpPr>
        <p:spPr>
          <a:xfrm>
            <a:off x="4828032" y="8266176"/>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7" name="Picture Placeholder B"/>
          <p:cNvSpPr>
            <a:spLocks noGrp="1"/>
          </p:cNvSpPr>
          <p:nvPr>
            <p:ph type="pic" sz="quarter" idx="13" hasCustomPrompt="1"/>
          </p:nvPr>
        </p:nvSpPr>
        <p:spPr>
          <a:xfrm>
            <a:off x="4919472" y="6135624"/>
            <a:ext cx="2514600" cy="2130552"/>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
        <p:nvSpPr>
          <p:cNvPr id="4" name="Text Placeholder A"/>
          <p:cNvSpPr>
            <a:spLocks noGrp="1"/>
          </p:cNvSpPr>
          <p:nvPr>
            <p:ph type="body" sz="quarter" idx="11" hasCustomPrompt="1"/>
          </p:nvPr>
        </p:nvSpPr>
        <p:spPr>
          <a:xfrm>
            <a:off x="4828031" y="4032504"/>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A"/>
          <p:cNvSpPr>
            <a:spLocks noGrp="1"/>
          </p:cNvSpPr>
          <p:nvPr>
            <p:ph type="pic" sz="quarter" idx="10" hasCustomPrompt="1"/>
          </p:nvPr>
        </p:nvSpPr>
        <p:spPr>
          <a:xfrm>
            <a:off x="4919472" y="868680"/>
            <a:ext cx="2514600" cy="316382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86745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B">
    <p:spTree>
      <p:nvGrpSpPr>
        <p:cNvPr id="1" name=""/>
        <p:cNvGrpSpPr/>
        <p:nvPr/>
      </p:nvGrpSpPr>
      <p:grpSpPr>
        <a:xfrm>
          <a:off x="0" y="0"/>
          <a:ext cx="0" cy="0"/>
          <a:chOff x="0" y="0"/>
          <a:chExt cx="0" cy="0"/>
        </a:xfrm>
      </p:grpSpPr>
      <p:sp>
        <p:nvSpPr>
          <p:cNvPr id="4" name="Text Placeholder B"/>
          <p:cNvSpPr>
            <a:spLocks noGrp="1"/>
          </p:cNvSpPr>
          <p:nvPr>
            <p:ph type="body" sz="quarter" idx="12" hasCustomPrompt="1"/>
          </p:nvPr>
        </p:nvSpPr>
        <p:spPr>
          <a:xfrm>
            <a:off x="4828032" y="5340096"/>
            <a:ext cx="2606040" cy="228600"/>
          </a:xfrm>
          <a:prstGeom prst="rect">
            <a:avLst/>
          </a:prstGeom>
        </p:spPr>
        <p:txBody>
          <a:bodyPr anchor="b"/>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B"/>
          <p:cNvSpPr>
            <a:spLocks noGrp="1"/>
          </p:cNvSpPr>
          <p:nvPr>
            <p:ph type="pic" sz="quarter" idx="13" hasCustomPrompt="1"/>
          </p:nvPr>
        </p:nvSpPr>
        <p:spPr>
          <a:xfrm>
            <a:off x="347472" y="5907024"/>
            <a:ext cx="7086600" cy="3483864"/>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
        <p:nvSpPr>
          <p:cNvPr id="2" name="Text Placeholder A"/>
          <p:cNvSpPr>
            <a:spLocks noGrp="1"/>
          </p:cNvSpPr>
          <p:nvPr>
            <p:ph type="body" sz="quarter" idx="11" hasCustomPrompt="1"/>
          </p:nvPr>
        </p:nvSpPr>
        <p:spPr>
          <a:xfrm>
            <a:off x="4828031" y="3081528"/>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3" name="Picture Placeholder A"/>
          <p:cNvSpPr>
            <a:spLocks noGrp="1"/>
          </p:cNvSpPr>
          <p:nvPr>
            <p:ph type="pic" sz="quarter" idx="10" hasCustomPrompt="1"/>
          </p:nvPr>
        </p:nvSpPr>
        <p:spPr>
          <a:xfrm>
            <a:off x="4919472" y="868680"/>
            <a:ext cx="2514600" cy="2212848"/>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55627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
    <p:spTree>
      <p:nvGrpSpPr>
        <p:cNvPr id="1" name=""/>
        <p:cNvGrpSpPr/>
        <p:nvPr/>
      </p:nvGrpSpPr>
      <p:grpSpPr>
        <a:xfrm>
          <a:off x="0" y="0"/>
          <a:ext cx="0" cy="0"/>
          <a:chOff x="0" y="0"/>
          <a:chExt cx="0" cy="0"/>
        </a:xfrm>
      </p:grpSpPr>
      <p:sp>
        <p:nvSpPr>
          <p:cNvPr id="2" name="Text Placeholder"/>
          <p:cNvSpPr>
            <a:spLocks noGrp="1"/>
          </p:cNvSpPr>
          <p:nvPr>
            <p:ph type="body" sz="quarter" idx="11" hasCustomPrompt="1"/>
          </p:nvPr>
        </p:nvSpPr>
        <p:spPr>
          <a:xfrm>
            <a:off x="4828031" y="5202936"/>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3" name="Picture Placeholder"/>
          <p:cNvSpPr>
            <a:spLocks noGrp="1"/>
          </p:cNvSpPr>
          <p:nvPr>
            <p:ph type="pic" sz="quarter" idx="10" hasCustomPrompt="1"/>
          </p:nvPr>
        </p:nvSpPr>
        <p:spPr>
          <a:xfrm>
            <a:off x="347472" y="621792"/>
            <a:ext cx="7086600" cy="4261104"/>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3355527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url"/>
          <p:cNvSpPr txBox="1"/>
          <p:nvPr userDrawn="1"/>
        </p:nvSpPr>
        <p:spPr>
          <a:xfrm>
            <a:off x="254000" y="9617202"/>
            <a:ext cx="3616706" cy="230832"/>
          </a:xfrm>
          <a:prstGeom prst="rect">
            <a:avLst/>
          </a:prstGeom>
          <a:noFill/>
        </p:spPr>
        <p:txBody>
          <a:bodyPr wrap="square" rtlCol="0">
            <a:spAutoFit/>
          </a:bodyPr>
          <a:lstStyle/>
          <a:p>
            <a:r>
              <a:rPr lang="en-US" sz="900" dirty="0" smtClean="0">
                <a:latin typeface="Century Gothic" panose="020B0502020202020204" pitchFamily="34" charset="0"/>
              </a:rPr>
              <a:t>http://develop.larc.nasa.gov</a:t>
            </a:r>
          </a:p>
        </p:txBody>
      </p:sp>
      <p:cxnSp>
        <p:nvCxnSpPr>
          <p:cNvPr id="3" name="header boundary line"/>
          <p:cNvCxnSpPr/>
          <p:nvPr userDrawn="1"/>
        </p:nvCxnSpPr>
        <p:spPr>
          <a:xfrm>
            <a:off x="342900" y="1507490"/>
            <a:ext cx="7086600" cy="0"/>
          </a:xfrm>
          <a:prstGeom prst="line">
            <a:avLst/>
          </a:prstGeom>
          <a:ln w="6350" cap="rnd">
            <a:solidFill>
              <a:schemeClr val="tx1">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2" name="DEVELOP National Program"/>
          <p:cNvSpPr txBox="1"/>
          <p:nvPr userDrawn="1"/>
        </p:nvSpPr>
        <p:spPr>
          <a:xfrm>
            <a:off x="4914900" y="262890"/>
            <a:ext cx="2514600" cy="461665"/>
          </a:xfrm>
          <a:prstGeom prst="rect">
            <a:avLst/>
          </a:prstGeom>
          <a:noFill/>
        </p:spPr>
        <p:txBody>
          <a:bodyPr wrap="square" rtlCol="0">
            <a:spAutoFit/>
          </a:bodyPr>
          <a:lstStyle/>
          <a:p>
            <a:pPr algn="r"/>
            <a:r>
              <a:rPr lang="en-US" sz="1355" b="1" dirty="0" smtClean="0">
                <a:solidFill>
                  <a:schemeClr val="bg2">
                    <a:lumMod val="50000"/>
                  </a:schemeClr>
                </a:solidFill>
                <a:latin typeface="+mj-lt"/>
              </a:rPr>
              <a:t>DEVELOP National Program</a:t>
            </a:r>
          </a:p>
          <a:p>
            <a:pPr algn="r"/>
            <a:r>
              <a:rPr lang="en-US" sz="1000" dirty="0" smtClean="0">
                <a:solidFill>
                  <a:schemeClr val="bg2">
                    <a:lumMod val="50000"/>
                  </a:schemeClr>
                </a:solidFill>
                <a:latin typeface="+mj-lt"/>
              </a:rPr>
              <a:t>Applied Sciences’ Capacity Building</a:t>
            </a:r>
            <a:endParaRPr lang="en-US" sz="500" dirty="0">
              <a:solidFill>
                <a:schemeClr val="bg2">
                  <a:lumMod val="50000"/>
                </a:schemeClr>
              </a:solidFill>
              <a:latin typeface="+mj-lt"/>
            </a:endParaRPr>
          </a:p>
        </p:txBody>
      </p:sp>
    </p:spTree>
    <p:extLst>
      <p:ext uri="{BB962C8B-B14F-4D97-AF65-F5344CB8AC3E}">
        <p14:creationId xmlns:p14="http://schemas.microsoft.com/office/powerpoint/2010/main" val="20006402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userDrawn="1">
          <p15:clr>
            <a:srgbClr val="F26B43"/>
          </p15:clr>
        </p15:guide>
        <p15:guide id="2" pos="2448" userDrawn="1">
          <p15:clr>
            <a:srgbClr val="F26B43"/>
          </p15:clr>
        </p15:guide>
        <p15:guide id="3" pos="4680" userDrawn="1">
          <p15:clr>
            <a:srgbClr val="F26B43"/>
          </p15:clr>
        </p15:guide>
        <p15:guide id="4" pos="216" userDrawn="1">
          <p15:clr>
            <a:srgbClr val="F26B43"/>
          </p15:clr>
        </p15:guide>
        <p15:guide id="5" orient="horz" pos="6120" userDrawn="1">
          <p15:clr>
            <a:srgbClr val="F26B43"/>
          </p15:clr>
        </p15:guide>
        <p15:guide id="6" orient="horz" pos="144" userDrawn="1">
          <p15:clr>
            <a:srgbClr val="F26B43"/>
          </p15:clr>
        </p15:guide>
        <p15:guide id="7" pos="3096" userDrawn="1">
          <p15:clr>
            <a:srgbClr val="A4A3A4"/>
          </p15:clr>
        </p15:guide>
        <p15:guide id="8" pos="2952" userDrawn="1">
          <p15:clr>
            <a:srgbClr val="A4A3A4"/>
          </p15:clr>
        </p15:guide>
        <p15:guide id="9" orient="horz" pos="1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url"/>
          <p:cNvSpPr txBox="1"/>
          <p:nvPr userDrawn="1"/>
        </p:nvSpPr>
        <p:spPr>
          <a:xfrm>
            <a:off x="254000" y="9617202"/>
            <a:ext cx="3616706" cy="230832"/>
          </a:xfrm>
          <a:prstGeom prst="rect">
            <a:avLst/>
          </a:prstGeom>
          <a:noFill/>
        </p:spPr>
        <p:txBody>
          <a:bodyPr wrap="square" rtlCol="0">
            <a:spAutoFit/>
          </a:bodyPr>
          <a:lstStyle/>
          <a:p>
            <a:r>
              <a:rPr lang="en-US" sz="900" dirty="0" smtClean="0">
                <a:latin typeface="Century Gothic" panose="020B0502020202020204" pitchFamily="34" charset="0"/>
              </a:rPr>
              <a:t>http://develop.larc.nasa.gov</a:t>
            </a:r>
          </a:p>
        </p:txBody>
      </p:sp>
    </p:spTree>
    <p:extLst>
      <p:ext uri="{BB962C8B-B14F-4D97-AF65-F5344CB8AC3E}">
        <p14:creationId xmlns:p14="http://schemas.microsoft.com/office/powerpoint/2010/main" val="12090132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p15:clr>
            <a:srgbClr val="F26B43"/>
          </p15:clr>
        </p15:guide>
        <p15:guide id="2" pos="2448">
          <p15:clr>
            <a:srgbClr val="F26B43"/>
          </p15:clr>
        </p15:guide>
        <p15:guide id="3" pos="4680">
          <p15:clr>
            <a:srgbClr val="F26B43"/>
          </p15:clr>
        </p15:guide>
        <p15:guide id="4" pos="216">
          <p15:clr>
            <a:srgbClr val="F26B43"/>
          </p15:clr>
        </p15:guide>
        <p15:guide id="5" orient="horz" pos="6120">
          <p15:clr>
            <a:srgbClr val="F26B43"/>
          </p15:clr>
        </p15:guide>
        <p15:guide id="6" orient="horz" pos="144">
          <p15:clr>
            <a:srgbClr val="F26B43"/>
          </p15:clr>
        </p15:guide>
        <p15:guide id="7" pos="3096">
          <p15:clr>
            <a:srgbClr val="A4A3A4"/>
          </p15:clr>
        </p15:guide>
        <p15:guide id="8" pos="2952">
          <p15:clr>
            <a:srgbClr val="A4A3A4"/>
          </p15:clr>
        </p15:guide>
        <p15:guide id="9" orient="horz" pos="1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oc, obs, part, advisors"/>
          <p:cNvSpPr txBox="1"/>
          <p:nvPr/>
        </p:nvSpPr>
        <p:spPr>
          <a:xfrm>
            <a:off x="4823460" y="6958982"/>
            <a:ext cx="2606040" cy="2354491"/>
          </a:xfrm>
          <a:prstGeom prst="rect">
            <a:avLst/>
          </a:prstGeom>
          <a:noFill/>
        </p:spPr>
        <p:txBody>
          <a:bodyPr wrap="square" rtlCol="0" anchor="b">
            <a:spAutoFit/>
          </a:bodyPr>
          <a:lstStyle/>
          <a:p>
            <a:r>
              <a:rPr lang="en-US" sz="1050" b="1" dirty="0">
                <a:solidFill>
                  <a:schemeClr val="tx1">
                    <a:lumMod val="50000"/>
                  </a:schemeClr>
                </a:solidFill>
              </a:rPr>
              <a:t>DEVELOP Location</a:t>
            </a:r>
          </a:p>
          <a:p>
            <a:r>
              <a:rPr lang="en-US" sz="1050" dirty="0">
                <a:solidFill>
                  <a:schemeClr val="tx1">
                    <a:lumMod val="50000"/>
                  </a:schemeClr>
                </a:solidFill>
              </a:rPr>
              <a:t>John C. </a:t>
            </a:r>
            <a:r>
              <a:rPr lang="en-US" sz="1050" dirty="0" err="1">
                <a:solidFill>
                  <a:schemeClr val="tx1">
                    <a:lumMod val="50000"/>
                  </a:schemeClr>
                </a:solidFill>
              </a:rPr>
              <a:t>Stennis</a:t>
            </a:r>
            <a:r>
              <a:rPr lang="en-US" sz="1050" dirty="0">
                <a:solidFill>
                  <a:schemeClr val="tx1">
                    <a:lumMod val="50000"/>
                  </a:schemeClr>
                </a:solidFill>
              </a:rPr>
              <a:t> Space Center</a:t>
            </a:r>
          </a:p>
          <a:p>
            <a:endParaRPr lang="en-US" sz="1050" dirty="0">
              <a:solidFill>
                <a:schemeClr val="tx1">
                  <a:lumMod val="50000"/>
                </a:schemeClr>
              </a:solidFill>
            </a:endParaRPr>
          </a:p>
          <a:p>
            <a:r>
              <a:rPr lang="en-US" sz="1050" b="1" dirty="0">
                <a:solidFill>
                  <a:schemeClr val="tx1">
                    <a:lumMod val="50000"/>
                  </a:schemeClr>
                </a:solidFill>
              </a:rPr>
              <a:t>Earth Observations</a:t>
            </a:r>
          </a:p>
          <a:p>
            <a:r>
              <a:rPr lang="en-US" sz="1050" dirty="0" smtClean="0">
                <a:solidFill>
                  <a:schemeClr val="tx1">
                    <a:lumMod val="50000"/>
                  </a:schemeClr>
                </a:solidFill>
              </a:rPr>
              <a:t>Landsat 8 OLI, Terra &amp; Aqua</a:t>
            </a:r>
            <a:endParaRPr lang="en-US" sz="1050" dirty="0">
              <a:solidFill>
                <a:schemeClr val="tx1">
                  <a:lumMod val="50000"/>
                </a:schemeClr>
              </a:solidFill>
            </a:endParaRPr>
          </a:p>
          <a:p>
            <a:endParaRPr lang="en-US" sz="1050" dirty="0">
              <a:solidFill>
                <a:schemeClr val="tx1">
                  <a:lumMod val="50000"/>
                </a:schemeClr>
              </a:solidFill>
            </a:endParaRPr>
          </a:p>
          <a:p>
            <a:r>
              <a:rPr lang="en-US" sz="1050" b="1" dirty="0">
                <a:solidFill>
                  <a:schemeClr val="tx1">
                    <a:lumMod val="50000"/>
                  </a:schemeClr>
                </a:solidFill>
              </a:rPr>
              <a:t>Partners</a:t>
            </a:r>
          </a:p>
          <a:p>
            <a:r>
              <a:rPr lang="en-US" sz="1050" dirty="0">
                <a:solidFill>
                  <a:schemeClr val="tx1">
                    <a:lumMod val="50000"/>
                  </a:schemeClr>
                </a:solidFill>
              </a:rPr>
              <a:t>Texas Forest Service POC: Tom Spencer</a:t>
            </a:r>
          </a:p>
          <a:p>
            <a:r>
              <a:rPr lang="en-US" sz="1050" dirty="0">
                <a:solidFill>
                  <a:schemeClr val="tx1">
                    <a:lumMod val="50000"/>
                  </a:schemeClr>
                </a:solidFill>
              </a:rPr>
              <a:t>Texas Forest Service POC: Curt Stripling</a:t>
            </a:r>
          </a:p>
          <a:p>
            <a:r>
              <a:rPr lang="en-US" sz="1050" dirty="0">
                <a:solidFill>
                  <a:schemeClr val="tx1">
                    <a:lumMod val="50000"/>
                  </a:schemeClr>
                </a:solidFill>
              </a:rPr>
              <a:t>USDA Forest Service POC: William Hargrove</a:t>
            </a:r>
          </a:p>
          <a:p>
            <a:endParaRPr lang="en-US" sz="1050" dirty="0">
              <a:solidFill>
                <a:schemeClr val="tx1">
                  <a:lumMod val="50000"/>
                </a:schemeClr>
              </a:solidFill>
            </a:endParaRPr>
          </a:p>
          <a:p>
            <a:r>
              <a:rPr lang="en-US" sz="1050" b="1" dirty="0">
                <a:solidFill>
                  <a:schemeClr val="tx1">
                    <a:lumMod val="50000"/>
                  </a:schemeClr>
                </a:solidFill>
              </a:rPr>
              <a:t>Advisors</a:t>
            </a:r>
          </a:p>
          <a:p>
            <a:r>
              <a:rPr lang="en-US" sz="1050" dirty="0">
                <a:solidFill>
                  <a:schemeClr val="tx1">
                    <a:lumMod val="50000"/>
                  </a:schemeClr>
                </a:solidFill>
              </a:rPr>
              <a:t>Joseph Spruce [John C. </a:t>
            </a:r>
            <a:r>
              <a:rPr lang="en-US" sz="1050" dirty="0" err="1">
                <a:solidFill>
                  <a:schemeClr val="tx1">
                    <a:lumMod val="50000"/>
                  </a:schemeClr>
                </a:solidFill>
              </a:rPr>
              <a:t>Stennis</a:t>
            </a:r>
            <a:r>
              <a:rPr lang="en-US" sz="1050" dirty="0">
                <a:solidFill>
                  <a:schemeClr val="tx1">
                    <a:lumMod val="50000"/>
                  </a:schemeClr>
                </a:solidFill>
              </a:rPr>
              <a:t> Space Center]</a:t>
            </a:r>
          </a:p>
          <a:p>
            <a:r>
              <a:rPr lang="en-US" sz="1050" dirty="0">
                <a:solidFill>
                  <a:schemeClr val="tx1">
                    <a:lumMod val="50000"/>
                  </a:schemeClr>
                </a:solidFill>
              </a:rPr>
              <a:t>Advisor [Langley Research Center]</a:t>
            </a:r>
          </a:p>
        </p:txBody>
      </p:sp>
      <p:sp>
        <p:nvSpPr>
          <p:cNvPr id="10" name="body text"/>
          <p:cNvSpPr txBox="1"/>
          <p:nvPr/>
        </p:nvSpPr>
        <p:spPr>
          <a:xfrm>
            <a:off x="251460" y="6550837"/>
            <a:ext cx="4434840" cy="2539157"/>
          </a:xfrm>
          <a:prstGeom prst="rect">
            <a:avLst/>
          </a:prstGeom>
          <a:noFill/>
        </p:spPr>
        <p:txBody>
          <a:bodyPr wrap="square" rtlCol="0">
            <a:spAutoFit/>
          </a:bodyPr>
          <a:lstStyle/>
          <a:p>
            <a:r>
              <a:rPr lang="en-US" sz="1200" b="1" dirty="0" smtClean="0">
                <a:solidFill>
                  <a:schemeClr val="tx1">
                    <a:lumMod val="50000"/>
                  </a:schemeClr>
                </a:solidFill>
                <a:latin typeface="+mj-lt"/>
              </a:rPr>
              <a:t>Case Study</a:t>
            </a:r>
          </a:p>
          <a:p>
            <a:r>
              <a:rPr lang="en-US" sz="1050" dirty="0" smtClean="0">
                <a:solidFill>
                  <a:schemeClr val="tx1">
                    <a:lumMod val="50000"/>
                  </a:schemeClr>
                </a:solidFill>
              </a:rPr>
              <a:t>The </a:t>
            </a:r>
            <a:r>
              <a:rPr lang="en-US" sz="1050" dirty="0">
                <a:solidFill>
                  <a:schemeClr val="tx1">
                    <a:lumMod val="50000"/>
                  </a:schemeClr>
                </a:solidFill>
              </a:rPr>
              <a:t>risk of severe wildfires in Texas has been increasing due to weather phenomena such as climate change and recent urban expansion into wild land areas. Texas’ wild land areas are susceptible to sequences of wet and dry years that increase the wildfire risk. In order to prevent and contain wildfires, the Texas Forest Service (TFS) is tasked with eliminating and evaluating potential fire risk to manage and distribute resources. The task at hand is made more difficult due to the vast and varied landscape of Texas. The TFS assesses fire risk by understanding vegetative fuel types and fuel loads. To better assist the TFS, NASA Earth observations, including Landsat and MODIS data, were analyzed to produce maps of vegetation type and specific vegetation phenology as it related to potential wildfire fuel loads. Fuel maps from 2010-2011 and 2014-2015 fire seasons created by Texas Disasters I project were used and provided a more synergistic analysis of wildfire risk in Texas. The TFS will utilize the end products to evaluate and better understand wildfire risk across </a:t>
            </a:r>
            <a:r>
              <a:rPr lang="en-US" sz="1050" dirty="0" smtClean="0">
                <a:solidFill>
                  <a:schemeClr val="tx1">
                    <a:lumMod val="50000"/>
                  </a:schemeClr>
                </a:solidFill>
              </a:rPr>
              <a:t>Texas.</a:t>
            </a:r>
            <a:endParaRPr lang="en-US" sz="1050" dirty="0">
              <a:solidFill>
                <a:schemeClr val="tx1">
                  <a:lumMod val="50000"/>
                </a:schemeClr>
              </a:solidFill>
            </a:endParaRPr>
          </a:p>
        </p:txBody>
      </p:sp>
      <p:sp>
        <p:nvSpPr>
          <p:cNvPr id="3" name="caption"/>
          <p:cNvSpPr>
            <a:spLocks noGrp="1"/>
          </p:cNvSpPr>
          <p:nvPr>
            <p:ph type="body" sz="quarter" idx="11"/>
          </p:nvPr>
        </p:nvSpPr>
        <p:spPr>
          <a:xfrm>
            <a:off x="251460" y="6070413"/>
            <a:ext cx="7178040" cy="228600"/>
          </a:xfrm>
        </p:spPr>
        <p:txBody>
          <a:bodyPr/>
          <a:lstStyle/>
          <a:p>
            <a:r>
              <a:rPr lang="en-US" dirty="0" smtClean="0"/>
              <a:t>High Risk </a:t>
            </a:r>
            <a:r>
              <a:rPr lang="en-US" dirty="0" smtClean="0"/>
              <a:t>Vegetation of Study Area</a:t>
            </a:r>
            <a:endParaRPr lang="en-US"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4318" b="4318"/>
          <a:stretch>
            <a:fillRect/>
          </a:stretch>
        </p:blipFill>
        <p:spPr>
          <a:xfrm>
            <a:off x="169043" y="1668114"/>
            <a:ext cx="7342873" cy="4472047"/>
          </a:xfrm>
        </p:spPr>
      </p:pic>
      <p:sp>
        <p:nvSpPr>
          <p:cNvPr id="13" name="author names"/>
          <p:cNvSpPr txBox="1"/>
          <p:nvPr/>
        </p:nvSpPr>
        <p:spPr>
          <a:xfrm>
            <a:off x="251460" y="1163612"/>
            <a:ext cx="7178040" cy="253916"/>
          </a:xfrm>
          <a:prstGeom prst="rect">
            <a:avLst/>
          </a:prstGeom>
          <a:noFill/>
        </p:spPr>
        <p:txBody>
          <a:bodyPr wrap="square" rtlCol="0" anchor="b">
            <a:spAutoFit/>
          </a:bodyPr>
          <a:lstStyle/>
          <a:p>
            <a:r>
              <a:rPr lang="en-US" sz="1050" b="1" dirty="0" smtClean="0">
                <a:solidFill>
                  <a:schemeClr val="tx1">
                    <a:lumMod val="50000"/>
                  </a:schemeClr>
                </a:solidFill>
              </a:rPr>
              <a:t>Authors: </a:t>
            </a:r>
            <a:r>
              <a:rPr lang="en-US" sz="1050" dirty="0" smtClean="0">
                <a:solidFill>
                  <a:schemeClr val="tx1">
                    <a:lumMod val="50000"/>
                  </a:schemeClr>
                </a:solidFill>
              </a:rPr>
              <a:t>James Michael Brooke (Project Lead), Meredith Williams, Teresa Fenn.</a:t>
            </a:r>
            <a:endParaRPr lang="en-US" sz="1050" dirty="0">
              <a:solidFill>
                <a:schemeClr val="tx1">
                  <a:lumMod val="50000"/>
                </a:schemeClr>
              </a:solidFill>
            </a:endParaRPr>
          </a:p>
        </p:txBody>
      </p:sp>
      <p:sp>
        <p:nvSpPr>
          <p:cNvPr id="16" name="header"/>
          <p:cNvSpPr txBox="1"/>
          <p:nvPr/>
        </p:nvSpPr>
        <p:spPr>
          <a:xfrm>
            <a:off x="251460" y="228600"/>
            <a:ext cx="4572000" cy="892552"/>
          </a:xfrm>
          <a:prstGeom prst="rect">
            <a:avLst/>
          </a:prstGeom>
          <a:noFill/>
        </p:spPr>
        <p:txBody>
          <a:bodyPr wrap="square" rtlCol="0">
            <a:spAutoFit/>
          </a:bodyPr>
          <a:lstStyle/>
          <a:p>
            <a:r>
              <a:rPr lang="en-US" sz="1600" b="1" dirty="0">
                <a:solidFill>
                  <a:schemeClr val="accent1"/>
                </a:solidFill>
                <a:latin typeface="+mj-lt"/>
              </a:rPr>
              <a:t>John C. </a:t>
            </a:r>
            <a:r>
              <a:rPr lang="en-US" sz="1600" b="1" dirty="0" err="1">
                <a:solidFill>
                  <a:schemeClr val="accent1"/>
                </a:solidFill>
                <a:latin typeface="+mj-lt"/>
              </a:rPr>
              <a:t>Stennis</a:t>
            </a:r>
            <a:r>
              <a:rPr lang="en-US" sz="1600" b="1" dirty="0">
                <a:solidFill>
                  <a:schemeClr val="accent1"/>
                </a:solidFill>
                <a:latin typeface="+mj-lt"/>
              </a:rPr>
              <a:t> Space Center</a:t>
            </a:r>
          </a:p>
          <a:p>
            <a:r>
              <a:rPr lang="en-US" sz="1600" b="1" dirty="0" smtClean="0">
                <a:solidFill>
                  <a:schemeClr val="accent1"/>
                </a:solidFill>
                <a:latin typeface="+mj-lt"/>
              </a:rPr>
              <a:t>Texas Disasters II</a:t>
            </a:r>
          </a:p>
          <a:p>
            <a:r>
              <a:rPr lang="en-US" sz="1000" dirty="0">
                <a:latin typeface="+mj-lt"/>
              </a:rPr>
              <a:t>Utilizing NASA Earth Observations to Assist the Texas Forest Service in Mapping and Analyzing Fuel Loads and Phenology in Texas Grasslands</a:t>
            </a:r>
          </a:p>
        </p:txBody>
      </p:sp>
      <p:sp>
        <p:nvSpPr>
          <p:cNvPr id="8" name="TextBox 7"/>
          <p:cNvSpPr txBox="1"/>
          <p:nvPr/>
        </p:nvSpPr>
        <p:spPr>
          <a:xfrm>
            <a:off x="6687002" y="4227770"/>
            <a:ext cx="953051" cy="10926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smtClean="0">
              <a:solidFill>
                <a:srgbClr val="000000"/>
              </a:solidFill>
            </a:endParaRPr>
          </a:p>
          <a:p>
            <a:pPr algn="ctr"/>
            <a:r>
              <a:rPr lang="en-US" sz="1100" dirty="0" smtClean="0">
                <a:solidFill>
                  <a:srgbClr val="000000"/>
                </a:solidFill>
              </a:rPr>
              <a:t>Possum Kingdom Complex</a:t>
            </a:r>
            <a:endParaRPr lang="en-US" sz="1100" dirty="0">
              <a:solidFill>
                <a:srgbClr val="000000"/>
              </a:solidFill>
            </a:endParaRPr>
          </a:p>
        </p:txBody>
      </p:sp>
      <p:pic>
        <p:nvPicPr>
          <p:cNvPr id="9" name="Picture 8"/>
          <p:cNvPicPr>
            <a:picLocks noChangeAspect="1"/>
          </p:cNvPicPr>
          <p:nvPr/>
        </p:nvPicPr>
        <p:blipFill rotWithShape="1">
          <a:blip r:embed="rId3"/>
          <a:srcRect l="18015" t="9287" r="8566" b="11492"/>
          <a:stretch/>
        </p:blipFill>
        <p:spPr>
          <a:xfrm>
            <a:off x="7001569" y="4289011"/>
            <a:ext cx="382944" cy="485062"/>
          </a:xfrm>
          <a:prstGeom prst="rect">
            <a:avLst/>
          </a:prstGeom>
        </p:spPr>
      </p:pic>
    </p:spTree>
    <p:extLst>
      <p:ext uri="{BB962C8B-B14F-4D97-AF65-F5344CB8AC3E}">
        <p14:creationId xmlns:p14="http://schemas.microsoft.com/office/powerpoint/2010/main" val="150976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16" b="3616"/>
          <a:stretch>
            <a:fillRect/>
          </a:stretch>
        </p:blipFill>
        <p:spPr>
          <a:xfrm>
            <a:off x="4828031" y="692189"/>
            <a:ext cx="2514600" cy="2386013"/>
          </a:xfrm>
        </p:spPr>
      </p:pic>
      <p:sp>
        <p:nvSpPr>
          <p:cNvPr id="13" name="caption B"/>
          <p:cNvSpPr>
            <a:spLocks noGrp="1"/>
          </p:cNvSpPr>
          <p:nvPr>
            <p:ph type="body" sz="quarter" idx="12"/>
          </p:nvPr>
        </p:nvSpPr>
        <p:spPr>
          <a:xfrm>
            <a:off x="4828031" y="6025857"/>
            <a:ext cx="2606040" cy="228600"/>
          </a:xfrm>
        </p:spPr>
        <p:txBody>
          <a:bodyPr/>
          <a:lstStyle/>
          <a:p>
            <a:r>
              <a:rPr lang="en-US" dirty="0" smtClean="0"/>
              <a:t>NDVI Day of Year </a:t>
            </a:r>
            <a:endParaRPr lang="en-US" dirty="0"/>
          </a:p>
        </p:txBody>
      </p:sp>
      <p:sp>
        <p:nvSpPr>
          <p:cNvPr id="12" name="caption A"/>
          <p:cNvSpPr>
            <a:spLocks noGrp="1"/>
          </p:cNvSpPr>
          <p:nvPr>
            <p:ph type="body" sz="quarter" idx="11"/>
          </p:nvPr>
        </p:nvSpPr>
        <p:spPr>
          <a:xfrm>
            <a:off x="4828031" y="2849602"/>
            <a:ext cx="2606040" cy="228600"/>
          </a:xfrm>
        </p:spPr>
        <p:txBody>
          <a:bodyPr/>
          <a:lstStyle/>
          <a:p>
            <a:r>
              <a:rPr lang="en-US" dirty="0" smtClean="0"/>
              <a:t>Study Area</a:t>
            </a:r>
            <a:endParaRPr lang="en-US" dirty="0"/>
          </a:p>
        </p:txBody>
      </p:sp>
      <p:sp>
        <p:nvSpPr>
          <p:cNvPr id="10" name="body text"/>
          <p:cNvSpPr txBox="1"/>
          <p:nvPr/>
        </p:nvSpPr>
        <p:spPr>
          <a:xfrm>
            <a:off x="301751" y="692189"/>
            <a:ext cx="4434840" cy="4909036"/>
          </a:xfrm>
          <a:prstGeom prst="rect">
            <a:avLst/>
          </a:prstGeom>
          <a:noFill/>
        </p:spPr>
        <p:txBody>
          <a:bodyPr wrap="square" rtlCol="0">
            <a:spAutoFit/>
          </a:bodyPr>
          <a:lstStyle/>
          <a:p>
            <a:r>
              <a:rPr lang="en-US" sz="1200" b="1" dirty="0" smtClean="0">
                <a:solidFill>
                  <a:schemeClr val="tx1">
                    <a:lumMod val="50000"/>
                  </a:schemeClr>
                </a:solidFill>
                <a:latin typeface="+mj-lt"/>
              </a:rPr>
              <a:t>Objective</a:t>
            </a:r>
            <a:endParaRPr lang="en-US" sz="1200" b="1" dirty="0">
              <a:solidFill>
                <a:schemeClr val="tx1">
                  <a:lumMod val="50000"/>
                </a:schemeClr>
              </a:solidFill>
              <a:latin typeface="+mj-lt"/>
            </a:endParaRPr>
          </a:p>
          <a:p>
            <a:r>
              <a:rPr lang="en-US" sz="1050" dirty="0" smtClean="0">
                <a:solidFill>
                  <a:schemeClr val="tx1">
                    <a:lumMod val="50000"/>
                  </a:schemeClr>
                </a:solidFill>
              </a:rPr>
              <a:t>Utilize NASA Earth observations to assist the Texas Forest Service in mapping and analyzing fuel loads and phenology in Texas grasslands.</a:t>
            </a:r>
          </a:p>
          <a:p>
            <a:endParaRPr lang="en-US" sz="1000" dirty="0">
              <a:solidFill>
                <a:schemeClr val="tx1">
                  <a:lumMod val="50000"/>
                </a:schemeClr>
              </a:solidFill>
            </a:endParaRPr>
          </a:p>
          <a:p>
            <a:r>
              <a:rPr lang="en-US" sz="1200" b="1" dirty="0" smtClean="0">
                <a:solidFill>
                  <a:schemeClr val="tx1">
                    <a:lumMod val="50000"/>
                  </a:schemeClr>
                </a:solidFill>
                <a:latin typeface="+mj-lt"/>
              </a:rPr>
              <a:t>Methodology</a:t>
            </a:r>
          </a:p>
          <a:p>
            <a:r>
              <a:rPr lang="en-US" sz="1050" dirty="0">
                <a:solidFill>
                  <a:schemeClr val="tx1">
                    <a:lumMod val="50000"/>
                  </a:schemeClr>
                </a:solidFill>
              </a:rPr>
              <a:t>The </a:t>
            </a:r>
            <a:r>
              <a:rPr lang="en-US" sz="1050" b="1" dirty="0">
                <a:solidFill>
                  <a:schemeClr val="tx1">
                    <a:lumMod val="50000"/>
                  </a:schemeClr>
                </a:solidFill>
              </a:rPr>
              <a:t>N</a:t>
            </a:r>
            <a:r>
              <a:rPr lang="en-US" sz="1050" dirty="0">
                <a:solidFill>
                  <a:schemeClr val="tx1">
                    <a:lumMod val="50000"/>
                  </a:schemeClr>
                </a:solidFill>
              </a:rPr>
              <a:t>ormalized </a:t>
            </a:r>
            <a:r>
              <a:rPr lang="en-US" sz="1050" b="1" dirty="0">
                <a:solidFill>
                  <a:schemeClr val="tx1">
                    <a:lumMod val="50000"/>
                  </a:schemeClr>
                </a:solidFill>
              </a:rPr>
              <a:t>D</a:t>
            </a:r>
            <a:r>
              <a:rPr lang="en-US" sz="1050" dirty="0">
                <a:solidFill>
                  <a:schemeClr val="tx1">
                    <a:lumMod val="50000"/>
                  </a:schemeClr>
                </a:solidFill>
              </a:rPr>
              <a:t>ifference </a:t>
            </a:r>
            <a:r>
              <a:rPr lang="en-US" sz="1050" b="1" dirty="0">
                <a:solidFill>
                  <a:schemeClr val="tx1">
                    <a:lumMod val="50000"/>
                  </a:schemeClr>
                </a:solidFill>
              </a:rPr>
              <a:t>V</a:t>
            </a:r>
            <a:r>
              <a:rPr lang="en-US" sz="1050" dirty="0">
                <a:solidFill>
                  <a:schemeClr val="tx1">
                    <a:lumMod val="50000"/>
                  </a:schemeClr>
                </a:solidFill>
              </a:rPr>
              <a:t>egetation </a:t>
            </a:r>
            <a:r>
              <a:rPr lang="en-US" sz="1050" b="1" dirty="0">
                <a:solidFill>
                  <a:schemeClr val="tx1">
                    <a:lumMod val="50000"/>
                  </a:schemeClr>
                </a:solidFill>
              </a:rPr>
              <a:t>I</a:t>
            </a:r>
            <a:r>
              <a:rPr lang="en-US" sz="1050" dirty="0">
                <a:solidFill>
                  <a:schemeClr val="tx1">
                    <a:lumMod val="50000"/>
                  </a:schemeClr>
                </a:solidFill>
              </a:rPr>
              <a:t>ndex, </a:t>
            </a:r>
            <a:r>
              <a:rPr lang="en-US" sz="1050" b="1" dirty="0">
                <a:solidFill>
                  <a:schemeClr val="tx1">
                    <a:lumMod val="50000"/>
                  </a:schemeClr>
                </a:solidFill>
              </a:rPr>
              <a:t>NDVI</a:t>
            </a:r>
            <a:r>
              <a:rPr lang="en-US" sz="1050" dirty="0">
                <a:solidFill>
                  <a:schemeClr val="tx1">
                    <a:lumMod val="50000"/>
                  </a:schemeClr>
                </a:solidFill>
              </a:rPr>
              <a:t>, was used to compare the amount of reflected infrared and visible light to quantify the </a:t>
            </a:r>
            <a:r>
              <a:rPr lang="en-US" sz="1050" b="1" dirty="0">
                <a:solidFill>
                  <a:schemeClr val="tx1">
                    <a:lumMod val="50000"/>
                  </a:schemeClr>
                </a:solidFill>
              </a:rPr>
              <a:t>greenness</a:t>
            </a:r>
            <a:r>
              <a:rPr lang="en-US" sz="1050" dirty="0">
                <a:solidFill>
                  <a:schemeClr val="tx1">
                    <a:lumMod val="50000"/>
                  </a:schemeClr>
                </a:solidFill>
              </a:rPr>
              <a:t> of vegetation. The nation wide MODIS-derived </a:t>
            </a:r>
            <a:r>
              <a:rPr lang="en-US" sz="1050" b="1" dirty="0">
                <a:solidFill>
                  <a:schemeClr val="tx1">
                    <a:lumMod val="50000"/>
                  </a:schemeClr>
                </a:solidFill>
              </a:rPr>
              <a:t>phenology</a:t>
            </a:r>
            <a:r>
              <a:rPr lang="en-US" sz="1050" dirty="0">
                <a:solidFill>
                  <a:schemeClr val="tx1">
                    <a:lumMod val="50000"/>
                  </a:schemeClr>
                </a:solidFill>
              </a:rPr>
              <a:t> data set creates an NDVI curve that has 14 layers at 231m resolution. The MODIS 14 layer imagery was stacked with the most recent current cloud free </a:t>
            </a:r>
            <a:r>
              <a:rPr lang="en-US" sz="1050" b="1" dirty="0">
                <a:solidFill>
                  <a:schemeClr val="tx1">
                    <a:lumMod val="50000"/>
                  </a:schemeClr>
                </a:solidFill>
              </a:rPr>
              <a:t>Landsat 8</a:t>
            </a:r>
            <a:r>
              <a:rPr lang="en-US" sz="1050" dirty="0">
                <a:solidFill>
                  <a:schemeClr val="tx1">
                    <a:lumMod val="50000"/>
                  </a:schemeClr>
                </a:solidFill>
              </a:rPr>
              <a:t> imagery. A classification was performed on this stack to produce land cover classes that had similar infrared Landsat and phonological characteristics. </a:t>
            </a:r>
            <a:endParaRPr lang="en-US" sz="1050" dirty="0" smtClean="0">
              <a:solidFill>
                <a:schemeClr val="tx1">
                  <a:lumMod val="50000"/>
                </a:schemeClr>
              </a:solidFill>
            </a:endParaRPr>
          </a:p>
          <a:p>
            <a:endParaRPr lang="en-US" sz="1200" b="1" dirty="0" smtClean="0">
              <a:solidFill>
                <a:schemeClr val="tx1">
                  <a:lumMod val="50000"/>
                </a:schemeClr>
              </a:solidFill>
              <a:latin typeface="+mj-lt"/>
            </a:endParaRPr>
          </a:p>
          <a:p>
            <a:r>
              <a:rPr lang="en-US" sz="1200" b="1" dirty="0" smtClean="0">
                <a:solidFill>
                  <a:schemeClr val="tx1">
                    <a:lumMod val="50000"/>
                  </a:schemeClr>
                </a:solidFill>
                <a:latin typeface="+mj-lt"/>
              </a:rPr>
              <a:t>Results</a:t>
            </a:r>
          </a:p>
          <a:p>
            <a:r>
              <a:rPr lang="en-US" sz="1050" dirty="0">
                <a:solidFill>
                  <a:schemeClr val="tx1">
                    <a:lumMod val="50000"/>
                  </a:schemeClr>
                </a:solidFill>
              </a:rPr>
              <a:t>If by mid-May the NDVI value has not reached close to 0.6 within the majority of the High-Risk Area, there is a greater risk of </a:t>
            </a:r>
            <a:r>
              <a:rPr lang="en-US" sz="1050" dirty="0" smtClean="0">
                <a:solidFill>
                  <a:schemeClr val="tx1">
                    <a:lumMod val="50000"/>
                  </a:schemeClr>
                </a:solidFill>
              </a:rPr>
              <a:t>wildfires. If </a:t>
            </a:r>
            <a:r>
              <a:rPr lang="en-US" sz="1050" dirty="0">
                <a:solidFill>
                  <a:schemeClr val="tx1">
                    <a:lumMod val="50000"/>
                  </a:schemeClr>
                </a:solidFill>
              </a:rPr>
              <a:t>the previous year had a growing season near 200 days long combined with a max NDVI of 0.7, the fuel load may contribute to more severe wildfires</a:t>
            </a:r>
            <a:r>
              <a:rPr lang="en-US" sz="1050" dirty="0" smtClean="0">
                <a:solidFill>
                  <a:schemeClr val="tx1">
                    <a:lumMod val="50000"/>
                  </a:schemeClr>
                </a:solidFill>
              </a:rPr>
              <a:t>.</a:t>
            </a:r>
          </a:p>
          <a:p>
            <a:endParaRPr lang="en-US" sz="1200" b="1" dirty="0" smtClean="0">
              <a:solidFill>
                <a:schemeClr val="tx1">
                  <a:lumMod val="50000"/>
                </a:schemeClr>
              </a:solidFill>
              <a:latin typeface="+mj-lt"/>
            </a:endParaRPr>
          </a:p>
          <a:p>
            <a:r>
              <a:rPr lang="en-US" sz="1200" b="1" dirty="0" smtClean="0">
                <a:solidFill>
                  <a:schemeClr val="tx1">
                    <a:lumMod val="50000"/>
                  </a:schemeClr>
                </a:solidFill>
                <a:latin typeface="+mj-lt"/>
              </a:rPr>
              <a:t>Conclusion</a:t>
            </a:r>
          </a:p>
          <a:p>
            <a:r>
              <a:rPr lang="en-US" sz="1050" dirty="0">
                <a:solidFill>
                  <a:schemeClr val="tx1">
                    <a:lumMod val="50000"/>
                  </a:schemeClr>
                </a:solidFill>
              </a:rPr>
              <a:t>There is a high-risk area within the study area that has an enhanced </a:t>
            </a:r>
            <a:r>
              <a:rPr lang="en-US" sz="1050" dirty="0" err="1">
                <a:solidFill>
                  <a:schemeClr val="tx1">
                    <a:lumMod val="50000"/>
                  </a:schemeClr>
                </a:solidFill>
              </a:rPr>
              <a:t>phenological</a:t>
            </a:r>
            <a:r>
              <a:rPr lang="en-US" sz="1050" dirty="0">
                <a:solidFill>
                  <a:schemeClr val="tx1">
                    <a:lumMod val="50000"/>
                  </a:schemeClr>
                </a:solidFill>
              </a:rPr>
              <a:t> response to both wet and dry years relative to the surrounding </a:t>
            </a:r>
            <a:r>
              <a:rPr lang="en-US" sz="1050" dirty="0" smtClean="0">
                <a:solidFill>
                  <a:schemeClr val="tx1">
                    <a:lumMod val="50000"/>
                  </a:schemeClr>
                </a:solidFill>
              </a:rPr>
              <a:t>area. This </a:t>
            </a:r>
            <a:r>
              <a:rPr lang="en-US" sz="1050" dirty="0">
                <a:solidFill>
                  <a:schemeClr val="tx1">
                    <a:lumMod val="50000"/>
                  </a:schemeClr>
                </a:solidFill>
              </a:rPr>
              <a:t>enhanced response is driven more by soil type than </a:t>
            </a:r>
            <a:r>
              <a:rPr lang="en-US" sz="1050" dirty="0" smtClean="0">
                <a:solidFill>
                  <a:schemeClr val="tx1">
                    <a:lumMod val="50000"/>
                  </a:schemeClr>
                </a:solidFill>
              </a:rPr>
              <a:t>climate. In </a:t>
            </a:r>
            <a:r>
              <a:rPr lang="en-US" sz="1050" dirty="0">
                <a:solidFill>
                  <a:schemeClr val="tx1">
                    <a:lumMod val="50000"/>
                  </a:schemeClr>
                </a:solidFill>
              </a:rPr>
              <a:t>a typical el Nino cycle this area has a greater risk for large, damaging </a:t>
            </a:r>
            <a:r>
              <a:rPr lang="en-US" sz="1050" dirty="0" smtClean="0">
                <a:solidFill>
                  <a:schemeClr val="tx1">
                    <a:lumMod val="50000"/>
                  </a:schemeClr>
                </a:solidFill>
              </a:rPr>
              <a:t>wildfires. As </a:t>
            </a:r>
            <a:r>
              <a:rPr lang="en-US" sz="1050" dirty="0">
                <a:solidFill>
                  <a:schemeClr val="tx1">
                    <a:lumMod val="50000"/>
                  </a:schemeClr>
                </a:solidFill>
              </a:rPr>
              <a:t>yearly climate swings grow more pronounced and growth continues in the area, this risk will escalate.  </a:t>
            </a:r>
          </a:p>
          <a:p>
            <a:endParaRPr lang="en-US" sz="1200" b="1" dirty="0">
              <a:solidFill>
                <a:schemeClr val="tx1">
                  <a:lumMod val="50000"/>
                </a:schemeClr>
              </a:solidFill>
              <a:latin typeface="+mj-lt"/>
            </a:endParaRPr>
          </a:p>
          <a:p>
            <a:endParaRPr lang="en-US" sz="1050" dirty="0" smtClean="0">
              <a:solidFill>
                <a:schemeClr val="tx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 y="6292747"/>
            <a:ext cx="7439669" cy="3286699"/>
          </a:xfrm>
          <a:prstGeom prst="rect">
            <a:avLst/>
          </a:prstGeom>
        </p:spPr>
      </p:pic>
      <p:pic>
        <p:nvPicPr>
          <p:cNvPr id="19" name="Picture 18"/>
          <p:cNvPicPr>
            <a:picLocks noChangeAspect="1"/>
          </p:cNvPicPr>
          <p:nvPr/>
        </p:nvPicPr>
        <p:blipFill>
          <a:blip r:embed="rId4"/>
          <a:stretch>
            <a:fillRect/>
          </a:stretch>
        </p:blipFill>
        <p:spPr>
          <a:xfrm>
            <a:off x="4998635" y="3195828"/>
            <a:ext cx="2264832" cy="2823377"/>
          </a:xfrm>
          <a:prstGeom prst="rect">
            <a:avLst/>
          </a:prstGeom>
        </p:spPr>
      </p:pic>
      <p:sp>
        <p:nvSpPr>
          <p:cNvPr id="20" name="caption B"/>
          <p:cNvSpPr txBox="1">
            <a:spLocks/>
          </p:cNvSpPr>
          <p:nvPr/>
        </p:nvSpPr>
        <p:spPr>
          <a:xfrm>
            <a:off x="4489111" y="9387176"/>
            <a:ext cx="2606040" cy="228600"/>
          </a:xfrm>
          <a:prstGeom prst="rect">
            <a:avLst/>
          </a:prstGeom>
        </p:spPr>
        <p:txBody>
          <a:bodyPr anchor="b"/>
          <a:lstStyle>
            <a:lvl1pPr marL="0" indent="0" algn="l" defTabSz="777240" rtl="0" eaLnBrk="1" latinLnBrk="0" hangingPunct="1">
              <a:lnSpc>
                <a:spcPct val="90000"/>
              </a:lnSpc>
              <a:spcBef>
                <a:spcPts val="850"/>
              </a:spcBef>
              <a:buFont typeface="Arial" panose="020B0604020202020204" pitchFamily="34" charset="0"/>
              <a:buNone/>
              <a:defRPr sz="900" kern="1200" baseline="0">
                <a:solidFill>
                  <a:schemeClr val="tx1">
                    <a:lumMod val="50000"/>
                  </a:schemeClr>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dirty="0" smtClean="0"/>
              <a:t>Large Integral NDVI for 2010-2011</a:t>
            </a:r>
            <a:endParaRPr lang="en-US" dirty="0"/>
          </a:p>
        </p:txBody>
      </p:sp>
    </p:spTree>
    <p:extLst>
      <p:ext uri="{BB962C8B-B14F-4D97-AF65-F5344CB8AC3E}">
        <p14:creationId xmlns:p14="http://schemas.microsoft.com/office/powerpoint/2010/main" val="3683893082"/>
      </p:ext>
    </p:extLst>
  </p:cSld>
  <p:clrMapOvr>
    <a:masterClrMapping/>
  </p:clrMapOvr>
</p:sld>
</file>

<file path=ppt/theme/theme1.xml><?xml version="1.0" encoding="utf-8"?>
<a:theme xmlns:a="http://schemas.openxmlformats.org/drawingml/2006/main" name="Cover">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ck">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559</Words>
  <Application>Microsoft Office PowerPoint</Application>
  <PresentationFormat>Custom</PresentationFormat>
  <Paragraphs>37</Paragraphs>
  <Slides>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Century Gothic</vt:lpstr>
      <vt:lpstr>Garamond</vt:lpstr>
      <vt:lpstr>Cover</vt:lpstr>
      <vt:lpstr>Back</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Williams, Meredith E. (SSC-NASA)[SSAI DEVELOP]</cp:lastModifiedBy>
  <cp:revision>43</cp:revision>
  <dcterms:created xsi:type="dcterms:W3CDTF">2015-09-10T20:35:32Z</dcterms:created>
  <dcterms:modified xsi:type="dcterms:W3CDTF">2015-11-17T23:13:42Z</dcterms:modified>
</cp:coreProperties>
</file>