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omments/modernComment_122_7AC9F2B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6"/>
  </p:handoutMasterIdLst>
  <p:sldIdLst>
    <p:sldId id="290"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32" userDrawn="1">
          <p15:clr>
            <a:srgbClr val="A4A3A4"/>
          </p15:clr>
        </p15:guide>
        <p15:guide id="2" orient="horz" pos="207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BA8E01-8872-2AE3-FFCD-EF8C53441B22}" name="Aarti Arora" initials="AA" userId="S::aarti.arora@ssaihq.com::c7c60482-52ee-4059-a9bf-c5909b5ca4ba" providerId="AD"/>
  <p188:author id="{05D8CD0A-DFD6-8F1B-8424-E9D30E7753A2}" name="Arina Fuqua" initials="AF" userId="S::arina.fuqua@ssaihq.com::4fc1729a-95ba-4b0a-9208-d6e60d6ff94b" providerId="AD"/>
  <p188:author id="{7F699143-9C3A-E888-209C-BCFF6F24B0AE}" name="Aaron Carr" initials="AC" userId="Aaron Carr" providerId="None"/>
  <p188:author id="{0C3487B8-EE82-C676-5F1A-EE809F377CEE}" name="Sean McCartney" initials="SM" userId="S::sean.mccartney@ssaihq.com::52649765-2bb3-4632-9bdb-d066d76d0f72" providerId="AD"/>
  <p188:author id="{9B671DC4-F867-8520-73EF-EAFB98317814}" name="Hunter, Shanise Y. (LARC-E3)[SSAI DEVELOP]" initials="HSY(ED" userId="S::syhunter@ndc.nasa.gov::4313d2d7-74c6-49cc-8409-3769577baa24" providerId="AD"/>
  <p188:author id="{6ABC53DD-1BF4-8F47-5F04-8F28EE5D04C9}" name="Carli Merrick" initials="CM" userId="Carli Merrick" providerId="None"/>
  <p188:author id="{5BE48ADE-8CE9-E590-2FF4-3ECE8E2FC8F9}" name="Aaron Carr" initials="AC" userId="S::aaron.carr@ssaihq.com::71486925-db2d-4f54-b140-fc32e57ffc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8828"/>
    <a:srgbClr val="377B76"/>
    <a:srgbClr val="5372B3"/>
    <a:srgbClr val="8A5A9A"/>
    <a:srgbClr val="8A8480"/>
    <a:srgbClr val="895999"/>
    <a:srgbClr val="C13E2D"/>
    <a:srgbClr val="67A478"/>
    <a:srgbClr val="2E6CA4"/>
    <a:srgbClr val="106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13493-60EA-4AE9-AFE5-180FD8B52078}" v="1571" dt="2023-03-16T19:14:43.657"/>
    <p1510:client id="{2D78F9E1-63A8-4AD5-BAAD-89F4075FF2C6}" v="3" dt="2023-03-16T17:13:04.115"/>
    <p1510:client id="{4C6C2F9C-A7D0-2BAF-96BB-0404F1111C60}" v="6" dt="2023-03-23T12:58:07.666"/>
    <p1510:client id="{4DE51651-B328-432D-8286-B2CD7F9CDAE6}" v="9" dt="2023-03-16T12:41:06.688"/>
    <p1510:client id="{51BDF20D-8CB2-4093-AD7E-EF5421BE4266}" v="41" dt="2023-03-15T20:16:54.531"/>
    <p1510:client id="{A54CEEA3-C1D0-785C-F001-BD885165DEF8}" v="3" dt="2023-03-20T12:57:11.839"/>
    <p1510:client id="{AC97AF93-8AA0-4C17-8634-63DC3E44A049}" v="2498" dt="2023-03-16T17:44:47.210"/>
    <p1510:client id="{C035C173-8AFE-4370-8EF9-CE2CD56083BC}" v="10" dt="2023-03-16T15:52:09.180"/>
    <p1510:client id="{E6BCE621-614C-4522-B45A-7D36E2CD0B34}" v="30" dt="2023-03-16T13:09:02.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887" autoAdjust="0"/>
  </p:normalViewPr>
  <p:slideViewPr>
    <p:cSldViewPr snapToGrid="0">
      <p:cViewPr varScale="1">
        <p:scale>
          <a:sx n="21" d="100"/>
          <a:sy n="21" d="100"/>
        </p:scale>
        <p:origin x="2184" y="48"/>
      </p:cViewPr>
      <p:guideLst>
        <p:guide pos="7632"/>
        <p:guide orient="horz" pos="207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omments/modernComment_122_7AC9F2B6.xml><?xml version="1.0" encoding="utf-8"?>
<p188:cmLst xmlns:a="http://schemas.openxmlformats.org/drawingml/2006/main" xmlns:r="http://schemas.openxmlformats.org/officeDocument/2006/relationships" xmlns:p188="http://schemas.microsoft.com/office/powerpoint/2018/8/main">
  <p188:cm id="{97382B49-2A88-4475-97F3-348BC22BD8CC}" authorId="{7F699143-9C3A-E888-209C-BCFF6F24B0AE}" created="2023-03-15T18:37:15.044">
    <ac:txMkLst xmlns:ac="http://schemas.microsoft.com/office/drawing/2013/main/command">
      <pc:docMk xmlns:pc="http://schemas.microsoft.com/office/powerpoint/2013/main/command"/>
      <pc:sldMk xmlns:pc="http://schemas.microsoft.com/office/powerpoint/2013/main/command" cId="2060055222" sldId="290"/>
      <ac:spMk id="61" creationId="{2EC89058-C013-4AAC-85A7-284EB97CF964}"/>
      <ac:txMk cp="0" len="4">
        <ac:context len="23" hash="1704793172"/>
      </ac:txMk>
    </ac:txMkLst>
    <p188:pos x="2201779" y="1164138"/>
    <p188:txBody>
      <a:bodyPr/>
      <a:lstStyle/>
      <a:p>
        <a:r>
          <a:rPr lang="en-US"/>
          <a:t>We may need a ESA Sentinel-2 specific citation somewhere on this poster</a:t>
        </a:r>
      </a:p>
    </p188:txBody>
  </p188:cm>
  <p188:cm id="{BDF0CAA3-1CCD-4FDF-9619-5F8C4ADB2390}" authorId="{0C3487B8-EE82-C676-5F1A-EE809F377CEE}" status="resolved" created="2023-03-15T20:10:06.092" complete="100000">
    <ac:txMkLst xmlns:ac="http://schemas.microsoft.com/office/drawing/2013/main/command">
      <pc:docMk xmlns:pc="http://schemas.microsoft.com/office/powerpoint/2013/main/command"/>
      <pc:sldMk xmlns:pc="http://schemas.microsoft.com/office/powerpoint/2013/main/command" cId="2060055222" sldId="290"/>
      <ac:spMk id="49" creationId="{46B20EB5-CE85-4DF8-9CEA-F8E6ED01947C}"/>
      <ac:txMk cp="144">
        <ac:context len="268" hash="2101702"/>
      </ac:txMk>
    </ac:txMkLst>
    <p188:pos x="5118339" y="1035169"/>
    <p188:txBody>
      <a:bodyPr/>
      <a:lstStyle/>
      <a:p>
        <a:r>
          <a:rPr lang="en-US"/>
          <a:t>Consider rephrasing the first part of this sentence. It does not read well.</a:t>
        </a:r>
      </a:p>
    </p188:txBody>
  </p188:cm>
  <p188:cm id="{90E89E89-291C-4204-8E39-C43A510F594C}" authorId="{0C3487B8-EE82-C676-5F1A-EE809F377CEE}" status="resolved" created="2023-03-15T20:13:33.976" complete="100000">
    <ac:txMkLst xmlns:ac="http://schemas.microsoft.com/office/drawing/2013/main/command">
      <pc:docMk xmlns:pc="http://schemas.microsoft.com/office/powerpoint/2013/main/command"/>
      <pc:sldMk xmlns:pc="http://schemas.microsoft.com/office/powerpoint/2013/main/command" cId="2060055222" sldId="290"/>
      <ac:spMk id="36" creationId="{ECF1152B-EAC4-4786-BB50-77B1ACB1F988}"/>
      <ac:txMk cp="0" len="10">
        <ac:context len="11" hash="1244894687"/>
      </ac:txMk>
    </ac:txMkLst>
    <p188:pos x="3105509" y="594264"/>
    <p188:txBody>
      <a:bodyPr/>
      <a:lstStyle/>
      <a:p>
        <a:r>
          <a:rPr lang="en-US"/>
          <a:t>Consider creating a study area map with an inset to show the relative location of Peru &amp; Bolivia.</a:t>
        </a:r>
      </a:p>
    </p188:txBody>
  </p188:cm>
  <p188:cm id="{440DB142-8CD3-426D-A3BA-B29842FF9089}" authorId="{6ABC53DD-1BF4-8F47-5F04-8F28EE5D04C9}" status="resolved" created="2023-03-16T13:07:37.834" complete="100000">
    <ac:txMkLst xmlns:ac="http://schemas.microsoft.com/office/drawing/2013/main/command">
      <pc:docMk xmlns:pc="http://schemas.microsoft.com/office/powerpoint/2013/main/command"/>
      <pc:sldMk xmlns:pc="http://schemas.microsoft.com/office/powerpoint/2013/main/command" cId="2060055222" sldId="290"/>
      <ac:spMk id="47" creationId="{53895BFD-E3C4-4410-BA51-94D7D2406F97}"/>
      <ac:txMk cp="10" len="49">
        <ac:context len="292" hash="785111394"/>
      </ac:txMk>
    </ac:txMkLst>
    <p188:pos x="9098281" y="414904"/>
    <p188:txBody>
      <a:bodyPr/>
      <a:lstStyle/>
      <a:p>
        <a:r>
          <a:rPr lang="en-US"/>
          <a:t>Added the partner's names here</a:t>
        </a:r>
      </a:p>
    </p188:txBody>
  </p188:cm>
  <p188:cm id="{01FF8335-2B66-4C5D-987E-DD6504EAA65D}" authorId="{6ABC53DD-1BF4-8F47-5F04-8F28EE5D04C9}" status="resolved" created="2023-03-16T13:08:07.311" complete="100000">
    <ac:txMkLst xmlns:ac="http://schemas.microsoft.com/office/drawing/2013/main/command">
      <pc:docMk xmlns:pc="http://schemas.microsoft.com/office/powerpoint/2013/main/command"/>
      <pc:sldMk xmlns:pc="http://schemas.microsoft.com/office/powerpoint/2013/main/command" cId="2060055222" sldId="290"/>
      <ac:spMk id="47" creationId="{53895BFD-E3C4-4410-BA51-94D7D2406F97}"/>
      <ac:txMk cp="181" len="35">
        <ac:context len="292" hash="785111394"/>
      </ac:txMk>
    </ac:txMkLst>
    <p188:pos x="6492241" y="1314064"/>
    <p188:txBody>
      <a:bodyPr/>
      <a:lstStyle/>
      <a:p>
        <a:r>
          <a:rPr lang="en-US"/>
          <a:t>Spelled out SSAI</a:t>
        </a:r>
      </a:p>
    </p188:txBody>
  </p188:cm>
  <p188:cm id="{E1A813A0-0F80-41E4-A2AD-F9A6FABAB3CB}" authorId="{5BE48ADE-8CE9-E590-2FF4-3ECE8E2FC8F9}" created="2023-03-23T12:57:45.462">
    <ac:txMkLst xmlns:ac="http://schemas.microsoft.com/office/drawing/2013/main/command">
      <pc:docMk xmlns:pc="http://schemas.microsoft.com/office/powerpoint/2013/main/command"/>
      <pc:sldMk xmlns:pc="http://schemas.microsoft.com/office/powerpoint/2013/main/command" cId="2060055222" sldId="290"/>
      <ac:spMk id="59" creationId="{3578F424-F614-4C12-81EB-91942A2D65E1}"/>
      <ac:txMk cp="1242" len="14">
        <ac:context len="1566" hash="621863621"/>
      </ac:txMk>
    </ac:txMkLst>
    <p188:pos x="6862792" y="7073660"/>
    <p188:txBody>
      <a:bodyPr/>
      <a:lstStyle/>
      <a:p>
        <a:r>
          <a:rPr lang="en-US"/>
          <a:t>[NOTE to Laramie] We want to change this to 'Andes Mountains'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3/28/2023</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Blank - Agriculture &amp; Food Secur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1A9DA32-6BCD-4DA2-BAD7-B02FAD6AC283}"/>
              </a:ext>
            </a:extLst>
          </p:cNvPr>
          <p:cNvGrpSpPr/>
          <p:nvPr userDrawn="1"/>
        </p:nvGrpSpPr>
        <p:grpSpPr>
          <a:xfrm>
            <a:off x="837529" y="32673369"/>
            <a:ext cx="25691924" cy="2877394"/>
            <a:chOff x="837529" y="32673369"/>
            <a:chExt cx="25691924" cy="2877394"/>
          </a:xfrm>
        </p:grpSpPr>
        <p:sp>
          <p:nvSpPr>
            <p:cNvPr id="5" name="Rectangle 4">
              <a:extLst>
                <a:ext uri="{FF2B5EF4-FFF2-40B4-BE49-F238E27FC236}">
                  <a16:creationId xmlns:a16="http://schemas.microsoft.com/office/drawing/2014/main" id="{23D86ECD-70A9-42FC-8B16-62C276B67DD2}"/>
                </a:ext>
              </a:extLst>
            </p:cNvPr>
            <p:cNvSpPr/>
            <p:nvPr userDrawn="1"/>
          </p:nvSpPr>
          <p:spPr>
            <a:xfrm>
              <a:off x="926253" y="34808161"/>
              <a:ext cx="25603200" cy="742602"/>
            </a:xfrm>
            <a:prstGeom prst="rect">
              <a:avLst/>
            </a:prstGeom>
            <a:solidFill>
              <a:srgbClr val="537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2796D6D-B6E5-41D4-BC6E-30792D909B38}"/>
                </a:ext>
              </a:extLst>
            </p:cNvPr>
            <p:cNvSpPr txBox="1"/>
            <p:nvPr userDrawn="1"/>
          </p:nvSpPr>
          <p:spPr>
            <a:xfrm>
              <a:off x="1059602" y="35021520"/>
              <a:ext cx="5703147" cy="329187"/>
            </a:xfrm>
            <a:prstGeom prst="rect">
              <a:avLst/>
            </a:prstGeom>
            <a:noFill/>
          </p:spPr>
          <p:txBody>
            <a:bodyPr wrap="square" rtlCol="0" anchor="ctr">
              <a:noAutofit/>
            </a:bodyPr>
            <a:lstStyle/>
            <a:p>
              <a:r>
                <a:rPr lang="en-US" sz="3070" b="1" spc="1950" baseline="0">
                  <a:solidFill>
                    <a:schemeClr val="bg1"/>
                  </a:solidFill>
                </a:rPr>
                <a:t>ANNIVERSARY</a:t>
              </a:r>
            </a:p>
          </p:txBody>
        </p:sp>
        <p:pic>
          <p:nvPicPr>
            <p:cNvPr id="4" name="Picture 3">
              <a:extLst>
                <a:ext uri="{FF2B5EF4-FFF2-40B4-BE49-F238E27FC236}">
                  <a16:creationId xmlns:a16="http://schemas.microsoft.com/office/drawing/2014/main" id="{635D4485-E064-44FD-ACC8-9530F8EA7C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37529" y="32673369"/>
              <a:ext cx="5669950" cy="2310400"/>
            </a:xfrm>
            <a:prstGeom prst="rect">
              <a:avLst/>
            </a:prstGeom>
          </p:spPr>
        </p:pic>
      </p:grpSp>
      <p:sp>
        <p:nvSpPr>
          <p:cNvPr id="155" name="Rectangle 154"/>
          <p:cNvSpPr/>
          <p:nvPr userDrawn="1"/>
        </p:nvSpPr>
        <p:spPr>
          <a:xfrm>
            <a:off x="893617" y="360122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158" name="Picture 15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pic>
        <p:nvPicPr>
          <p:cNvPr id="3" name="Picture 2">
            <a:extLst>
              <a:ext uri="{FF2B5EF4-FFF2-40B4-BE49-F238E27FC236}">
                <a16:creationId xmlns:a16="http://schemas.microsoft.com/office/drawing/2014/main" id="{AA32E274-E1FA-40EE-A75D-FB9098112B1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14400" y="876300"/>
            <a:ext cx="2195621" cy="2195621"/>
          </a:xfrm>
          <a:prstGeom prst="rect">
            <a:avLst/>
          </a:prstGeom>
        </p:spPr>
      </p:pic>
      <p:sp>
        <p:nvSpPr>
          <p:cNvPr id="30" name="Rectangle 29">
            <a:extLst>
              <a:ext uri="{FF2B5EF4-FFF2-40B4-BE49-F238E27FC236}">
                <a16:creationId xmlns:a16="http://schemas.microsoft.com/office/drawing/2014/main" id="{4A0634BC-36C6-46AA-9873-7192E7C34380}"/>
              </a:ext>
            </a:extLst>
          </p:cNvPr>
          <p:cNvSpPr/>
          <p:nvPr userDrawn="1"/>
        </p:nvSpPr>
        <p:spPr>
          <a:xfrm>
            <a:off x="951596" y="3921870"/>
            <a:ext cx="25577857" cy="80641"/>
          </a:xfrm>
          <a:prstGeom prst="rect">
            <a:avLst/>
          </a:prstGeom>
          <a:solidFill>
            <a:srgbClr val="537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p:cNvSpPr txBox="1">
            <a:spLocks/>
          </p:cNvSpPr>
          <p:nvPr userDrawn="1"/>
        </p:nvSpPr>
        <p:spPr>
          <a:xfrm>
            <a:off x="22781935" y="34738741"/>
            <a:ext cx="3756449" cy="896694"/>
          </a:xfrm>
          <a:prstGeom prst="rect">
            <a:avLst/>
          </a:prstGeom>
        </p:spPr>
        <p:txBody>
          <a:bodyPr anchor="ctr">
            <a:norm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spcBef>
                <a:spcPts val="0"/>
              </a:spcBef>
            </a:pPr>
            <a:r>
              <a:rPr lang="en-US" sz="4000" b="1">
                <a:solidFill>
                  <a:schemeClr val="bg1"/>
                </a:solidFill>
              </a:rPr>
              <a:t>| Spring 2023</a:t>
            </a:r>
          </a:p>
        </p:txBody>
      </p:sp>
    </p:spTree>
    <p:extLst>
      <p:ext uri="{BB962C8B-B14F-4D97-AF65-F5344CB8AC3E}">
        <p14:creationId xmlns:p14="http://schemas.microsoft.com/office/powerpoint/2010/main" val="278383420"/>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608" userDrawn="1">
          <p15:clr>
            <a:srgbClr val="FBAE40"/>
          </p15:clr>
        </p15:guide>
        <p15:guide id="6" orient="horz" pos="22248" userDrawn="1">
          <p15:clr>
            <a:srgbClr val="FBAE40"/>
          </p15:clr>
        </p15:guide>
        <p15:guide id="7" orient="horz" pos="22080" userDrawn="1">
          <p15:clr>
            <a:srgbClr val="FBAE40"/>
          </p15:clr>
        </p15:guide>
        <p15:guide id="11" orient="horz" pos="2928">
          <p15:clr>
            <a:srgbClr val="FBAE40"/>
          </p15:clr>
        </p15:guide>
        <p15:guide id="12" pos="14304" userDrawn="1">
          <p15:clr>
            <a:srgbClr val="FBAE40"/>
          </p15:clr>
        </p15:guide>
        <p15:guide id="13" pos="9216">
          <p15:clr>
            <a:srgbClr val="FBAE40"/>
          </p15:clr>
        </p15:guide>
        <p15:guide id="14" orient="horz" pos="1920">
          <p15:clr>
            <a:srgbClr val="FBAE40"/>
          </p15:clr>
        </p15:guide>
        <p15:guide id="15" orient="horz" pos="1536">
          <p15:clr>
            <a:srgbClr val="FBAE40"/>
          </p15:clr>
        </p15:guide>
        <p15:guide id="16" orient="horz" pos="936" userDrawn="1">
          <p15:clr>
            <a:srgbClr val="FBAE40"/>
          </p15:clr>
        </p15:guide>
        <p15:guide id="17" orient="horz" pos="2448" userDrawn="1">
          <p15:clr>
            <a:srgbClr val="FBAE40"/>
          </p15:clr>
        </p15:guide>
        <p15:guide id="18" orient="horz" pos="22392" userDrawn="1">
          <p15:clr>
            <a:srgbClr val="FBAE40"/>
          </p15:clr>
        </p15:guide>
        <p15:guide id="19" orient="horz" pos="21912" userDrawn="1">
          <p15:clr>
            <a:srgbClr val="FBAE40"/>
          </p15:clr>
        </p15:guide>
        <p15:guide id="20" pos="2136" userDrawn="1">
          <p15:clr>
            <a:srgbClr val="FBAE40"/>
          </p15:clr>
        </p15:guide>
        <p15:guide id="21" pos="87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3/28/2023</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sv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 Type="http://schemas.microsoft.com/office/2018/10/relationships/comments" Target="../comments/modernComment_122_7AC9F2B6.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24.png"/><Relationship Id="rId10" Type="http://schemas.openxmlformats.org/officeDocument/2006/relationships/image" Target="../media/image11.jp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sv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11">
            <a:extLst>
              <a:ext uri="{FF2B5EF4-FFF2-40B4-BE49-F238E27FC236}">
                <a16:creationId xmlns:a16="http://schemas.microsoft.com/office/drawing/2014/main" id="{B48FFDD2-A348-4FDC-8D32-E61A4ABAD358}"/>
              </a:ext>
            </a:extLst>
          </p:cNvPr>
          <p:cNvSpPr txBox="1">
            <a:spLocks/>
          </p:cNvSpPr>
          <p:nvPr/>
        </p:nvSpPr>
        <p:spPr>
          <a:xfrm>
            <a:off x="16916400" y="34862108"/>
            <a:ext cx="5890364" cy="627419"/>
          </a:xfrm>
          <a:prstGeom prst="rect">
            <a:avLst/>
          </a:prstGeom>
        </p:spPr>
        <p:txBody>
          <a:bodyPr lIns="91440" tIns="45720" rIns="91440" bIns="45720" anchor="t">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1" spc="100">
                <a:solidFill>
                  <a:schemeClr val="bg1"/>
                </a:solidFill>
              </a:rPr>
              <a:t>Maryland – Goddard Spa</a:t>
            </a:r>
          </a:p>
        </p:txBody>
      </p:sp>
      <p:sp>
        <p:nvSpPr>
          <p:cNvPr id="34" name="Text Placeholder 16">
            <a:extLst>
              <a:ext uri="{FF2B5EF4-FFF2-40B4-BE49-F238E27FC236}">
                <a16:creationId xmlns:a16="http://schemas.microsoft.com/office/drawing/2014/main" id="{3A71DB3D-692A-4609-955C-BBC3D6D1CAC2}"/>
              </a:ext>
            </a:extLst>
          </p:cNvPr>
          <p:cNvSpPr txBox="1">
            <a:spLocks/>
          </p:cNvSpPr>
          <p:nvPr/>
        </p:nvSpPr>
        <p:spPr>
          <a:xfrm>
            <a:off x="12801599" y="5144429"/>
            <a:ext cx="11430001" cy="4875640"/>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5372B3"/>
              </a:buClr>
              <a:buFont typeface="Arial" panose="020B0604020202020204" pitchFamily="34" charset="0"/>
              <a:buChar char="•"/>
            </a:pPr>
            <a:endParaRPr lang="en-US" sz="3200">
              <a:solidFill>
                <a:schemeClr val="tx1">
                  <a:lumMod val="75000"/>
                  <a:lumOff val="25000"/>
                </a:schemeClr>
              </a:solidFill>
              <a:latin typeface="Garamond"/>
            </a:endParaRPr>
          </a:p>
        </p:txBody>
      </p:sp>
      <p:sp>
        <p:nvSpPr>
          <p:cNvPr id="36" name="TextBox 35">
            <a:extLst>
              <a:ext uri="{FF2B5EF4-FFF2-40B4-BE49-F238E27FC236}">
                <a16:creationId xmlns:a16="http://schemas.microsoft.com/office/drawing/2014/main" id="{ECF1152B-EAC4-4786-BB50-77B1ACB1F988}"/>
              </a:ext>
            </a:extLst>
          </p:cNvPr>
          <p:cNvSpPr txBox="1"/>
          <p:nvPr/>
        </p:nvSpPr>
        <p:spPr>
          <a:xfrm>
            <a:off x="890400" y="23624768"/>
            <a:ext cx="3172663" cy="769441"/>
          </a:xfrm>
          <a:prstGeom prst="rect">
            <a:avLst/>
          </a:prstGeom>
          <a:noFill/>
        </p:spPr>
        <p:txBody>
          <a:bodyPr wrap="none" lIns="91440" tIns="45720" rIns="91440" bIns="45720" rtlCol="0" anchor="t">
            <a:spAutoFit/>
          </a:bodyPr>
          <a:lstStyle/>
          <a:p>
            <a:r>
              <a:rPr lang="en-US" sz="4400" b="1" dirty="0">
                <a:solidFill>
                  <a:srgbClr val="5372B3"/>
                </a:solidFill>
                <a:latin typeface="Century Gothic"/>
              </a:rPr>
              <a:t>Study Area</a:t>
            </a:r>
            <a:endParaRPr lang="en-US" sz="4400" b="1" dirty="0">
              <a:solidFill>
                <a:srgbClr val="5372B3"/>
              </a:solidFill>
              <a:latin typeface="Century Gothic" panose="020B0502020202020204" pitchFamily="34" charset="0"/>
            </a:endParaRPr>
          </a:p>
        </p:txBody>
      </p:sp>
      <p:sp>
        <p:nvSpPr>
          <p:cNvPr id="37" name="Text Placeholder 16">
            <a:extLst>
              <a:ext uri="{FF2B5EF4-FFF2-40B4-BE49-F238E27FC236}">
                <a16:creationId xmlns:a16="http://schemas.microsoft.com/office/drawing/2014/main" id="{89D29309-BCC8-4B2B-AC25-E3BF868E8A57}"/>
              </a:ext>
            </a:extLst>
          </p:cNvPr>
          <p:cNvSpPr txBox="1">
            <a:spLocks/>
          </p:cNvSpPr>
          <p:nvPr/>
        </p:nvSpPr>
        <p:spPr>
          <a:xfrm>
            <a:off x="731439" y="14972654"/>
            <a:ext cx="11429999" cy="2278852"/>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285750" indent="-285750">
              <a:lnSpc>
                <a:spcPct val="100000"/>
              </a:lnSpc>
              <a:spcBef>
                <a:spcPts val="0"/>
              </a:spcBef>
              <a:spcAft>
                <a:spcPts val="600"/>
              </a:spcAft>
              <a:buFont typeface="Arial,Sans-Serif" panose="020B0604020202020204" pitchFamily="34" charset="0"/>
              <a:buChar char="•"/>
            </a:pPr>
            <a:r>
              <a:rPr lang="en-US" b="1" dirty="0">
                <a:solidFill>
                  <a:schemeClr val="tx1">
                    <a:lumMod val="75000"/>
                    <a:lumOff val="25000"/>
                  </a:schemeClr>
                </a:solidFill>
                <a:latin typeface="Garamond"/>
              </a:rPr>
              <a:t>Estimate </a:t>
            </a:r>
            <a:r>
              <a:rPr lang="en-US" dirty="0">
                <a:solidFill>
                  <a:schemeClr val="tx1">
                    <a:lumMod val="75000"/>
                    <a:lumOff val="25000"/>
                  </a:schemeClr>
                </a:solidFill>
                <a:latin typeface="Garamond"/>
              </a:rPr>
              <a:t>soil organic carbon stocks for Peru and Bolivia annually between January 1, 2016 – November 8,2022 and </a:t>
            </a:r>
            <a:r>
              <a:rPr lang="en-US" b="1" dirty="0">
                <a:solidFill>
                  <a:schemeClr val="tx1">
                    <a:lumMod val="75000"/>
                    <a:lumOff val="25000"/>
                  </a:schemeClr>
                </a:solidFill>
                <a:latin typeface="Garamond"/>
              </a:rPr>
              <a:t>analyze</a:t>
            </a:r>
            <a:r>
              <a:rPr lang="en-US" dirty="0">
                <a:solidFill>
                  <a:schemeClr val="tx1">
                    <a:lumMod val="75000"/>
                    <a:lumOff val="25000"/>
                  </a:schemeClr>
                </a:solidFill>
                <a:latin typeface="Garamond"/>
              </a:rPr>
              <a:t> </a:t>
            </a:r>
            <a:r>
              <a:rPr lang="en-US">
                <a:solidFill>
                  <a:schemeClr val="tx1">
                    <a:lumMod val="75000"/>
                    <a:lumOff val="25000"/>
                  </a:schemeClr>
                </a:solidFill>
                <a:latin typeface="Garamond"/>
              </a:rPr>
              <a:t>change</a:t>
            </a:r>
            <a:r>
              <a:rPr lang="en-US" dirty="0">
                <a:solidFill>
                  <a:schemeClr val="tx1">
                    <a:lumMod val="75000"/>
                    <a:lumOff val="25000"/>
                  </a:schemeClr>
                </a:solidFill>
                <a:latin typeface="Garamond"/>
              </a:rPr>
              <a:t> over time.</a:t>
            </a:r>
            <a:endParaRPr lang="en-US" dirty="0">
              <a:solidFill>
                <a:schemeClr val="tx1">
                  <a:lumMod val="75000"/>
                  <a:lumOff val="25000"/>
                </a:schemeClr>
              </a:solidFill>
              <a:latin typeface="Garamond"/>
              <a:ea typeface="+mn-lt"/>
              <a:cs typeface="+mn-lt"/>
            </a:endParaRPr>
          </a:p>
          <a:p>
            <a:pPr marL="285750" indent="-285750">
              <a:lnSpc>
                <a:spcPct val="100000"/>
              </a:lnSpc>
              <a:spcBef>
                <a:spcPts val="0"/>
              </a:spcBef>
              <a:spcAft>
                <a:spcPts val="600"/>
              </a:spcAft>
              <a:buFont typeface="Arial,Sans-Serif" panose="020B0604020202020204" pitchFamily="34" charset="0"/>
              <a:buChar char="•"/>
            </a:pPr>
            <a:r>
              <a:rPr lang="en-US" b="1" dirty="0">
                <a:solidFill>
                  <a:schemeClr val="tx1">
                    <a:lumMod val="75000"/>
                    <a:lumOff val="25000"/>
                  </a:schemeClr>
                </a:solidFill>
                <a:latin typeface="Garamond"/>
              </a:rPr>
              <a:t>Compare</a:t>
            </a:r>
            <a:r>
              <a:rPr lang="en-US" dirty="0">
                <a:solidFill>
                  <a:schemeClr val="tx1">
                    <a:lumMod val="75000"/>
                    <a:lumOff val="25000"/>
                  </a:schemeClr>
                </a:solidFill>
                <a:latin typeface="Garamond"/>
              </a:rPr>
              <a:t> outputs data of soil organic carbon stocks between SMAP L4C and </a:t>
            </a:r>
            <a:r>
              <a:rPr lang="en-US" dirty="0" err="1">
                <a:solidFill>
                  <a:schemeClr val="tx1">
                    <a:lumMod val="75000"/>
                    <a:lumOff val="25000"/>
                  </a:schemeClr>
                </a:solidFill>
                <a:latin typeface="Garamond"/>
              </a:rPr>
              <a:t>SoilGrids</a:t>
            </a:r>
            <a:r>
              <a:rPr lang="en-US" dirty="0">
                <a:solidFill>
                  <a:schemeClr val="tx1">
                    <a:lumMod val="75000"/>
                    <a:lumOff val="25000"/>
                  </a:schemeClr>
                </a:solidFill>
                <a:latin typeface="Garamond"/>
              </a:rPr>
              <a:t>.</a:t>
            </a:r>
            <a:endParaRPr lang="en-US" dirty="0">
              <a:solidFill>
                <a:schemeClr val="tx1">
                  <a:lumMod val="75000"/>
                  <a:lumOff val="25000"/>
                </a:schemeClr>
              </a:solidFill>
              <a:latin typeface="Garamond"/>
              <a:ea typeface="+mn-lt"/>
              <a:cs typeface="+mn-lt"/>
            </a:endParaRPr>
          </a:p>
          <a:p>
            <a:pPr marL="285750" indent="-285750">
              <a:lnSpc>
                <a:spcPct val="100000"/>
              </a:lnSpc>
              <a:spcBef>
                <a:spcPts val="0"/>
              </a:spcBef>
              <a:spcAft>
                <a:spcPts val="600"/>
              </a:spcAft>
              <a:buFont typeface="Arial,Sans-Serif" panose="020B0604020202020204" pitchFamily="34" charset="0"/>
              <a:buChar char="•"/>
            </a:pPr>
            <a:r>
              <a:rPr lang="en-US" b="1" dirty="0">
                <a:solidFill>
                  <a:schemeClr val="tx1">
                    <a:lumMod val="75000"/>
                    <a:lumOff val="25000"/>
                  </a:schemeClr>
                </a:solidFill>
                <a:latin typeface="Garamond"/>
              </a:rPr>
              <a:t>Visualize </a:t>
            </a:r>
            <a:r>
              <a:rPr lang="en-US" dirty="0">
                <a:solidFill>
                  <a:schemeClr val="tx1">
                    <a:lumMod val="75000"/>
                    <a:lumOff val="25000"/>
                  </a:schemeClr>
                </a:solidFill>
                <a:latin typeface="Garamond"/>
              </a:rPr>
              <a:t>soil organic carbon abundance in Peru and Bolivia.  </a:t>
            </a:r>
            <a:endParaRPr lang="en-US" dirty="0">
              <a:solidFill>
                <a:schemeClr val="tx1">
                  <a:lumMod val="75000"/>
                  <a:lumOff val="25000"/>
                </a:schemeClr>
              </a:solidFill>
            </a:endParaRPr>
          </a:p>
        </p:txBody>
      </p:sp>
      <p:sp>
        <p:nvSpPr>
          <p:cNvPr id="38" name="TextBox 37">
            <a:extLst>
              <a:ext uri="{FF2B5EF4-FFF2-40B4-BE49-F238E27FC236}">
                <a16:creationId xmlns:a16="http://schemas.microsoft.com/office/drawing/2014/main" id="{B1D859CB-60F4-4A97-B214-34F694B2D7C1}"/>
              </a:ext>
            </a:extLst>
          </p:cNvPr>
          <p:cNvSpPr txBox="1"/>
          <p:nvPr/>
        </p:nvSpPr>
        <p:spPr>
          <a:xfrm>
            <a:off x="855074" y="14019852"/>
            <a:ext cx="3127779" cy="769441"/>
          </a:xfrm>
          <a:prstGeom prst="rect">
            <a:avLst/>
          </a:prstGeom>
          <a:noFill/>
        </p:spPr>
        <p:txBody>
          <a:bodyPr wrap="none" lIns="91440" tIns="45720" rIns="91440" bIns="45720" rtlCol="0" anchor="ctr">
            <a:spAutoFit/>
          </a:bodyPr>
          <a:lstStyle/>
          <a:p>
            <a:r>
              <a:rPr lang="en-US" sz="4400" b="1" dirty="0">
                <a:solidFill>
                  <a:srgbClr val="5372B3"/>
                </a:solidFill>
                <a:latin typeface="Century Gothic"/>
              </a:rPr>
              <a:t>Objectives</a:t>
            </a:r>
            <a:endParaRPr lang="en-US" sz="4400" b="1" dirty="0">
              <a:solidFill>
                <a:srgbClr val="5372B3"/>
              </a:solidFill>
              <a:latin typeface="Century Gothic" panose="020B0502020202020204" pitchFamily="34" charset="0"/>
            </a:endParaRPr>
          </a:p>
        </p:txBody>
      </p:sp>
      <p:sp>
        <p:nvSpPr>
          <p:cNvPr id="42" name="TextBox 41">
            <a:extLst>
              <a:ext uri="{FF2B5EF4-FFF2-40B4-BE49-F238E27FC236}">
                <a16:creationId xmlns:a16="http://schemas.microsoft.com/office/drawing/2014/main" id="{0957423C-7B45-4258-9C9B-C1C72DC6721F}"/>
              </a:ext>
            </a:extLst>
          </p:cNvPr>
          <p:cNvSpPr txBox="1"/>
          <p:nvPr/>
        </p:nvSpPr>
        <p:spPr>
          <a:xfrm>
            <a:off x="890400" y="17712808"/>
            <a:ext cx="5272597" cy="769441"/>
          </a:xfrm>
          <a:prstGeom prst="rect">
            <a:avLst/>
          </a:prstGeom>
          <a:noFill/>
        </p:spPr>
        <p:txBody>
          <a:bodyPr wrap="none" rtlCol="0">
            <a:spAutoFit/>
          </a:bodyPr>
          <a:lstStyle/>
          <a:p>
            <a:r>
              <a:rPr lang="en-US" sz="4400" b="1" dirty="0">
                <a:solidFill>
                  <a:srgbClr val="5372B3"/>
                </a:solidFill>
                <a:latin typeface="Century Gothic" panose="020B0502020202020204" pitchFamily="34" charset="0"/>
              </a:rPr>
              <a:t>Earth Observations</a:t>
            </a:r>
          </a:p>
        </p:txBody>
      </p:sp>
      <p:sp>
        <p:nvSpPr>
          <p:cNvPr id="44" name="TextBox 43">
            <a:extLst>
              <a:ext uri="{FF2B5EF4-FFF2-40B4-BE49-F238E27FC236}">
                <a16:creationId xmlns:a16="http://schemas.microsoft.com/office/drawing/2014/main" id="{9903238B-0D61-4AB1-A462-322EE59925DD}"/>
              </a:ext>
            </a:extLst>
          </p:cNvPr>
          <p:cNvSpPr txBox="1"/>
          <p:nvPr/>
        </p:nvSpPr>
        <p:spPr>
          <a:xfrm>
            <a:off x="13001292" y="12292557"/>
            <a:ext cx="2012089" cy="769441"/>
          </a:xfrm>
          <a:prstGeom prst="rect">
            <a:avLst/>
          </a:prstGeom>
          <a:noFill/>
        </p:spPr>
        <p:txBody>
          <a:bodyPr wrap="none" rtlCol="0">
            <a:spAutoFit/>
          </a:bodyPr>
          <a:lstStyle/>
          <a:p>
            <a:r>
              <a:rPr lang="en-US" sz="4400" b="1">
                <a:solidFill>
                  <a:srgbClr val="5372B3"/>
                </a:solidFill>
                <a:latin typeface="Century Gothic" panose="020B0502020202020204" pitchFamily="34" charset="0"/>
              </a:rPr>
              <a:t>Results</a:t>
            </a:r>
          </a:p>
        </p:txBody>
      </p:sp>
      <p:sp>
        <p:nvSpPr>
          <p:cNvPr id="45" name="Text Placeholder 16">
            <a:extLst>
              <a:ext uri="{FF2B5EF4-FFF2-40B4-BE49-F238E27FC236}">
                <a16:creationId xmlns:a16="http://schemas.microsoft.com/office/drawing/2014/main" id="{F427DA92-74C9-40C1-BFAB-D1D374A3A8F1}"/>
              </a:ext>
            </a:extLst>
          </p:cNvPr>
          <p:cNvSpPr txBox="1">
            <a:spLocks/>
          </p:cNvSpPr>
          <p:nvPr/>
        </p:nvSpPr>
        <p:spPr>
          <a:xfrm>
            <a:off x="12802659" y="23612995"/>
            <a:ext cx="13696336" cy="2632945"/>
          </a:xfrm>
          <a:prstGeom prst="rect">
            <a:avLst/>
          </a:prstGeom>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spcBef>
                <a:spcPts val="0"/>
              </a:spcBef>
              <a:spcAft>
                <a:spcPts val="600"/>
              </a:spcAft>
              <a:buNone/>
            </a:pPr>
            <a:r>
              <a:rPr lang="en-US" dirty="0">
                <a:latin typeface="Garamond"/>
                <a:ea typeface="+mn-lt"/>
                <a:cs typeface="+mn-lt"/>
              </a:rPr>
              <a:t>SMAP L4C shows </a:t>
            </a:r>
            <a:r>
              <a:rPr lang="en-US">
                <a:latin typeface="Garamond"/>
                <a:ea typeface="+mn-lt"/>
                <a:cs typeface="+mn-lt"/>
              </a:rPr>
              <a:t>increases</a:t>
            </a:r>
            <a:r>
              <a:rPr lang="en-US" dirty="0">
                <a:latin typeface="Garamond"/>
                <a:ea typeface="+mn-lt"/>
                <a:cs typeface="+mn-lt"/>
              </a:rPr>
              <a:t> of SOC over the study period</a:t>
            </a:r>
            <a:r>
              <a:rPr lang="en-US">
                <a:latin typeface="Garamond"/>
                <a:ea typeface="+mn-lt"/>
                <a:cs typeface="+mn-lt"/>
              </a:rPr>
              <a:t> with desert regions being the exception However, SOC stocks are generally larger in arid and mountainous regions</a:t>
            </a:r>
            <a:r>
              <a:rPr lang="en-US" dirty="0">
                <a:latin typeface="Garamond"/>
                <a:ea typeface="+mn-lt"/>
                <a:cs typeface="+mn-lt"/>
              </a:rPr>
              <a:t>.</a:t>
            </a:r>
          </a:p>
          <a:p>
            <a:pPr marL="0" indent="0">
              <a:lnSpc>
                <a:spcPct val="100000"/>
              </a:lnSpc>
              <a:spcBef>
                <a:spcPts val="0"/>
              </a:spcBef>
              <a:spcAft>
                <a:spcPts val="600"/>
              </a:spcAft>
              <a:buNone/>
            </a:pPr>
            <a:r>
              <a:rPr lang="en-US" dirty="0">
                <a:latin typeface="Garamond"/>
                <a:ea typeface="+mn-lt"/>
                <a:cs typeface="+mn-lt"/>
              </a:rPr>
              <a:t>The SMAP L4C outputs do not agree with </a:t>
            </a:r>
            <a:r>
              <a:rPr lang="en-US" dirty="0" err="1">
                <a:latin typeface="Garamond"/>
                <a:ea typeface="+mn-lt"/>
                <a:cs typeface="+mn-lt"/>
              </a:rPr>
              <a:t>SoilGrids</a:t>
            </a:r>
            <a:r>
              <a:rPr lang="en-US" dirty="0">
                <a:latin typeface="Garamond"/>
                <a:ea typeface="+mn-lt"/>
                <a:cs typeface="+mn-lt"/>
              </a:rPr>
              <a:t> closer to the equator which may have to do with the models underlying the two datasets. Further analysis could increase the granularity of the SOC outputs and connect changes in land cover with SOC. Overall, this methodology will </a:t>
            </a:r>
            <a:r>
              <a:rPr lang="en-US">
                <a:latin typeface="Garamond"/>
                <a:ea typeface="+mn-lt"/>
                <a:cs typeface="+mn-lt"/>
              </a:rPr>
              <a:t>help </a:t>
            </a:r>
            <a:r>
              <a:rPr lang="en-US" dirty="0">
                <a:latin typeface="Garamond"/>
                <a:ea typeface="+mn-lt"/>
                <a:cs typeface="+mn-lt"/>
              </a:rPr>
              <a:t>CI monitor changes in SOC and connect </a:t>
            </a:r>
            <a:r>
              <a:rPr lang="en-US">
                <a:latin typeface="Garamond"/>
                <a:ea typeface="+mn-lt"/>
                <a:cs typeface="+mn-lt"/>
              </a:rPr>
              <a:t>what</a:t>
            </a:r>
            <a:r>
              <a:rPr lang="en-US" dirty="0">
                <a:latin typeface="Garamond"/>
                <a:ea typeface="+mn-lt"/>
                <a:cs typeface="+mn-lt"/>
              </a:rPr>
              <a:t> they find with their partners on the ground. </a:t>
            </a:r>
          </a:p>
        </p:txBody>
      </p:sp>
      <p:sp>
        <p:nvSpPr>
          <p:cNvPr id="46" name="TextBox 45">
            <a:extLst>
              <a:ext uri="{FF2B5EF4-FFF2-40B4-BE49-F238E27FC236}">
                <a16:creationId xmlns:a16="http://schemas.microsoft.com/office/drawing/2014/main" id="{944F9DCD-CEBB-4D9E-85E0-3B38B268EAE0}"/>
              </a:ext>
            </a:extLst>
          </p:cNvPr>
          <p:cNvSpPr txBox="1"/>
          <p:nvPr/>
        </p:nvSpPr>
        <p:spPr>
          <a:xfrm>
            <a:off x="12740285" y="22946812"/>
            <a:ext cx="3486852" cy="769441"/>
          </a:xfrm>
          <a:prstGeom prst="rect">
            <a:avLst/>
          </a:prstGeom>
          <a:noFill/>
        </p:spPr>
        <p:txBody>
          <a:bodyPr wrap="none" rtlCol="0">
            <a:spAutoFit/>
          </a:bodyPr>
          <a:lstStyle/>
          <a:p>
            <a:r>
              <a:rPr lang="en-US" sz="4400" b="1" dirty="0">
                <a:solidFill>
                  <a:srgbClr val="5372B3"/>
                </a:solidFill>
                <a:latin typeface="Century Gothic" panose="020B0502020202020204" pitchFamily="34" charset="0"/>
              </a:rPr>
              <a:t>Conclusions</a:t>
            </a:r>
          </a:p>
        </p:txBody>
      </p:sp>
      <p:sp>
        <p:nvSpPr>
          <p:cNvPr id="47" name="Text Placeholder 16">
            <a:extLst>
              <a:ext uri="{FF2B5EF4-FFF2-40B4-BE49-F238E27FC236}">
                <a16:creationId xmlns:a16="http://schemas.microsoft.com/office/drawing/2014/main" id="{53895BFD-E3C4-4410-BA51-94D7D2406F97}"/>
              </a:ext>
            </a:extLst>
          </p:cNvPr>
          <p:cNvSpPr txBox="1">
            <a:spLocks/>
          </p:cNvSpPr>
          <p:nvPr/>
        </p:nvSpPr>
        <p:spPr>
          <a:xfrm>
            <a:off x="12801599" y="29072318"/>
            <a:ext cx="13583200" cy="1907195"/>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lnSpc>
                <a:spcPct val="100000"/>
              </a:lnSpc>
              <a:spcBef>
                <a:spcPts val="0"/>
              </a:spcBef>
              <a:spcAft>
                <a:spcPts val="600"/>
              </a:spcAft>
              <a:buChar char="•"/>
            </a:pPr>
            <a:r>
              <a:rPr lang="en-US" b="1" dirty="0">
                <a:solidFill>
                  <a:srgbClr val="5372B3"/>
                </a:solidFill>
                <a:latin typeface="Garamond"/>
              </a:rPr>
              <a:t>Partners:</a:t>
            </a:r>
            <a:r>
              <a:rPr lang="en-US" dirty="0">
                <a:solidFill>
                  <a:schemeClr val="tx1">
                    <a:lumMod val="75000"/>
                    <a:lumOff val="25000"/>
                  </a:schemeClr>
                </a:solidFill>
                <a:latin typeface="Garamond"/>
              </a:rPr>
              <a:t> Monica Noon, Erika Munshi, and Patrick </a:t>
            </a:r>
            <a:r>
              <a:rPr lang="en-US" dirty="0" err="1">
                <a:solidFill>
                  <a:schemeClr val="tx1">
                    <a:lumMod val="75000"/>
                    <a:lumOff val="25000"/>
                  </a:schemeClr>
                </a:solidFill>
                <a:latin typeface="Garamond"/>
              </a:rPr>
              <a:t>Roehrdanz</a:t>
            </a:r>
            <a:r>
              <a:rPr lang="en-US" dirty="0">
                <a:solidFill>
                  <a:schemeClr val="tx1">
                    <a:lumMod val="75000"/>
                    <a:lumOff val="25000"/>
                  </a:schemeClr>
                </a:solidFill>
                <a:latin typeface="Garamond"/>
              </a:rPr>
              <a:t> (Conservation International)</a:t>
            </a:r>
            <a:endParaRPr lang="en-US" dirty="0">
              <a:solidFill>
                <a:schemeClr val="tx1">
                  <a:lumMod val="75000"/>
                  <a:lumOff val="25000"/>
                </a:schemeClr>
              </a:solidFill>
            </a:endParaRPr>
          </a:p>
          <a:p>
            <a:pPr marL="457200" indent="-457200">
              <a:lnSpc>
                <a:spcPct val="100000"/>
              </a:lnSpc>
              <a:spcBef>
                <a:spcPts val="0"/>
              </a:spcBef>
              <a:spcAft>
                <a:spcPts val="600"/>
              </a:spcAft>
              <a:buFont typeface="Arial"/>
              <a:buChar char="•"/>
            </a:pPr>
            <a:r>
              <a:rPr lang="en-US" b="1" dirty="0">
                <a:solidFill>
                  <a:srgbClr val="5372B3"/>
                </a:solidFill>
                <a:latin typeface="Garamond"/>
              </a:rPr>
              <a:t>Science Advisors: </a:t>
            </a:r>
            <a:r>
              <a:rPr lang="en-US" dirty="0">
                <a:solidFill>
                  <a:schemeClr val="tx1">
                    <a:lumMod val="75000"/>
                    <a:lumOff val="25000"/>
                  </a:schemeClr>
                </a:solidFill>
                <a:latin typeface="Garamond"/>
              </a:rPr>
              <a:t>Dr. Arthur Endsley (University of Montana) and Sean McCartney (NASA GSFC,  Science Systems &amp; Applications, Inc.)</a:t>
            </a:r>
          </a:p>
          <a:p>
            <a:pPr marL="457200" indent="-457200">
              <a:lnSpc>
                <a:spcPct val="100000"/>
              </a:lnSpc>
              <a:spcBef>
                <a:spcPts val="0"/>
              </a:spcBef>
              <a:spcAft>
                <a:spcPts val="600"/>
              </a:spcAft>
              <a:buFont typeface="Arial"/>
              <a:buChar char="•"/>
            </a:pPr>
            <a:r>
              <a:rPr lang="en-US" b="1" dirty="0">
                <a:solidFill>
                  <a:srgbClr val="5372B3"/>
                </a:solidFill>
                <a:latin typeface="Garamond"/>
              </a:rPr>
              <a:t>Fellow: </a:t>
            </a:r>
            <a:r>
              <a:rPr lang="en-US" dirty="0">
                <a:solidFill>
                  <a:schemeClr val="tx1">
                    <a:lumMod val="75000"/>
                    <a:lumOff val="25000"/>
                  </a:schemeClr>
                </a:solidFill>
                <a:latin typeface="Garamond"/>
              </a:rPr>
              <a:t>Carli Merrick (NASA GSFC, Science Systems &amp; Applications, Inc.)</a:t>
            </a:r>
          </a:p>
          <a:p>
            <a:pPr marL="457200" indent="-457200">
              <a:lnSpc>
                <a:spcPct val="100000"/>
              </a:lnSpc>
              <a:spcBef>
                <a:spcPts val="0"/>
              </a:spcBef>
              <a:spcAft>
                <a:spcPts val="600"/>
              </a:spcAft>
              <a:buFont typeface="Wingdings"/>
              <a:buChar char="Ø"/>
            </a:pPr>
            <a:endParaRPr lang="en-US" dirty="0">
              <a:solidFill>
                <a:schemeClr val="tx1">
                  <a:lumMod val="75000"/>
                  <a:lumOff val="25000"/>
                </a:schemeClr>
              </a:solidFill>
              <a:latin typeface="Garamond"/>
            </a:endParaRPr>
          </a:p>
        </p:txBody>
      </p:sp>
      <p:sp>
        <p:nvSpPr>
          <p:cNvPr id="48" name="TextBox 47">
            <a:extLst>
              <a:ext uri="{FF2B5EF4-FFF2-40B4-BE49-F238E27FC236}">
                <a16:creationId xmlns:a16="http://schemas.microsoft.com/office/drawing/2014/main" id="{69D19F8E-4C1B-4203-923B-8F64B2BEF962}"/>
              </a:ext>
            </a:extLst>
          </p:cNvPr>
          <p:cNvSpPr txBox="1"/>
          <p:nvPr/>
        </p:nvSpPr>
        <p:spPr>
          <a:xfrm>
            <a:off x="12743139" y="28374065"/>
            <a:ext cx="5687776" cy="769441"/>
          </a:xfrm>
          <a:prstGeom prst="rect">
            <a:avLst/>
          </a:prstGeom>
          <a:noFill/>
        </p:spPr>
        <p:txBody>
          <a:bodyPr wrap="none" rtlCol="0">
            <a:spAutoFit/>
          </a:bodyPr>
          <a:lstStyle/>
          <a:p>
            <a:r>
              <a:rPr lang="en-US" sz="4400" b="1" dirty="0">
                <a:solidFill>
                  <a:srgbClr val="5372B3"/>
                </a:solidFill>
                <a:latin typeface="Century Gothic" panose="020B0502020202020204" pitchFamily="34" charset="0"/>
              </a:rPr>
              <a:t>Acknowledgements</a:t>
            </a:r>
          </a:p>
        </p:txBody>
      </p:sp>
      <p:sp>
        <p:nvSpPr>
          <p:cNvPr id="49" name="Text Placeholder 16">
            <a:extLst>
              <a:ext uri="{FF2B5EF4-FFF2-40B4-BE49-F238E27FC236}">
                <a16:creationId xmlns:a16="http://schemas.microsoft.com/office/drawing/2014/main" id="{46B20EB5-CE85-4DF8-9CEA-F8E6ED01947C}"/>
              </a:ext>
            </a:extLst>
          </p:cNvPr>
          <p:cNvSpPr txBox="1">
            <a:spLocks/>
          </p:cNvSpPr>
          <p:nvPr/>
        </p:nvSpPr>
        <p:spPr>
          <a:xfrm>
            <a:off x="12803770" y="26949765"/>
            <a:ext cx="13583201" cy="1520657"/>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dirty="0">
                <a:solidFill>
                  <a:schemeClr val="tx1">
                    <a:lumMod val="75000"/>
                    <a:lumOff val="25000"/>
                  </a:schemeClr>
                </a:solidFill>
                <a:latin typeface="Garamond"/>
              </a:rPr>
              <a:t>The NASA DEVELOP team partnered with</a:t>
            </a:r>
            <a:r>
              <a:rPr lang="en-US" b="1" dirty="0">
                <a:solidFill>
                  <a:schemeClr val="tx1">
                    <a:lumMod val="75000"/>
                    <a:lumOff val="25000"/>
                  </a:schemeClr>
                </a:solidFill>
                <a:latin typeface="Garamond"/>
              </a:rPr>
              <a:t> Conservation International (CI)</a:t>
            </a:r>
            <a:r>
              <a:rPr lang="en-US" dirty="0">
                <a:solidFill>
                  <a:schemeClr val="tx1">
                    <a:lumMod val="75000"/>
                    <a:lumOff val="25000"/>
                  </a:schemeClr>
                </a:solidFill>
                <a:latin typeface="Garamond"/>
              </a:rPr>
              <a:t>. </a:t>
            </a:r>
          </a:p>
          <a:p>
            <a:pPr>
              <a:lnSpc>
                <a:spcPct val="100000"/>
              </a:lnSpc>
              <a:spcBef>
                <a:spcPts val="0"/>
              </a:spcBef>
              <a:spcAft>
                <a:spcPts val="600"/>
              </a:spcAft>
            </a:pPr>
            <a:r>
              <a:rPr lang="en-US" dirty="0">
                <a:solidFill>
                  <a:schemeClr val="tx1">
                    <a:lumMod val="75000"/>
                    <a:lumOff val="25000"/>
                  </a:schemeClr>
                </a:solidFill>
                <a:latin typeface="Garamond"/>
              </a:rPr>
              <a:t>Combining scientific research, fieldwork, and collaborations, CI aims to protect and restore nature for climate through collaboration and partnership with Indigenous peoples and local communities.</a:t>
            </a:r>
            <a:endParaRPr lang="en-US" dirty="0">
              <a:solidFill>
                <a:schemeClr val="tx1">
                  <a:lumMod val="75000"/>
                  <a:lumOff val="25000"/>
                </a:schemeClr>
              </a:solidFill>
              <a:latin typeface="Garamond" panose="02020404030301010803" pitchFamily="18" charset="0"/>
            </a:endParaRPr>
          </a:p>
        </p:txBody>
      </p:sp>
      <p:sp>
        <p:nvSpPr>
          <p:cNvPr id="50" name="TextBox 49">
            <a:extLst>
              <a:ext uri="{FF2B5EF4-FFF2-40B4-BE49-F238E27FC236}">
                <a16:creationId xmlns:a16="http://schemas.microsoft.com/office/drawing/2014/main" id="{5782C40D-DAD5-47DB-A779-DB309218CE3F}"/>
              </a:ext>
            </a:extLst>
          </p:cNvPr>
          <p:cNvSpPr txBox="1"/>
          <p:nvPr/>
        </p:nvSpPr>
        <p:spPr>
          <a:xfrm>
            <a:off x="12796358" y="26245941"/>
            <a:ext cx="4403770" cy="769441"/>
          </a:xfrm>
          <a:prstGeom prst="rect">
            <a:avLst/>
          </a:prstGeom>
          <a:noFill/>
        </p:spPr>
        <p:txBody>
          <a:bodyPr wrap="square" rtlCol="0">
            <a:spAutoFit/>
          </a:bodyPr>
          <a:lstStyle/>
          <a:p>
            <a:r>
              <a:rPr lang="en-US" sz="4400" b="1" dirty="0">
                <a:solidFill>
                  <a:srgbClr val="5372B3"/>
                </a:solidFill>
                <a:latin typeface="Century Gothic" panose="020B0502020202020204" pitchFamily="34" charset="0"/>
              </a:rPr>
              <a:t>Project Partners</a:t>
            </a:r>
          </a:p>
        </p:txBody>
      </p:sp>
      <p:sp>
        <p:nvSpPr>
          <p:cNvPr id="51" name="TextBox 50">
            <a:extLst>
              <a:ext uri="{FF2B5EF4-FFF2-40B4-BE49-F238E27FC236}">
                <a16:creationId xmlns:a16="http://schemas.microsoft.com/office/drawing/2014/main" id="{C985047A-9211-42F6-BDDD-A6FA75986C8E}"/>
              </a:ext>
            </a:extLst>
          </p:cNvPr>
          <p:cNvSpPr txBox="1"/>
          <p:nvPr/>
        </p:nvSpPr>
        <p:spPr>
          <a:xfrm>
            <a:off x="12740285" y="30883522"/>
            <a:ext cx="4542503" cy="769441"/>
          </a:xfrm>
          <a:prstGeom prst="rect">
            <a:avLst/>
          </a:prstGeom>
          <a:noFill/>
        </p:spPr>
        <p:txBody>
          <a:bodyPr wrap="none" rtlCol="0" anchor="ctr">
            <a:spAutoFit/>
          </a:bodyPr>
          <a:lstStyle/>
          <a:p>
            <a:r>
              <a:rPr lang="en-US" sz="4400" b="1" dirty="0">
                <a:solidFill>
                  <a:srgbClr val="5372B3"/>
                </a:solidFill>
                <a:latin typeface="Century Gothic" panose="020B0502020202020204" pitchFamily="34" charset="0"/>
              </a:rPr>
              <a:t>Team Members</a:t>
            </a:r>
          </a:p>
        </p:txBody>
      </p:sp>
      <p:sp>
        <p:nvSpPr>
          <p:cNvPr id="55" name="Text Placeholder 16">
            <a:extLst>
              <a:ext uri="{FF2B5EF4-FFF2-40B4-BE49-F238E27FC236}">
                <a16:creationId xmlns:a16="http://schemas.microsoft.com/office/drawing/2014/main" id="{B62B3F19-3B40-4AB0-8A0B-059FA4D4504E}"/>
              </a:ext>
            </a:extLst>
          </p:cNvPr>
          <p:cNvSpPr txBox="1">
            <a:spLocks/>
          </p:cNvSpPr>
          <p:nvPr/>
        </p:nvSpPr>
        <p:spPr>
          <a:xfrm>
            <a:off x="12600594" y="33847306"/>
            <a:ext cx="2834640" cy="923330"/>
          </a:xfrm>
          <a:prstGeom prst="rect">
            <a:avLst/>
          </a:prstGeom>
        </p:spPr>
        <p:txBody>
          <a:bodyPr wrap="square"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a:rPr>
              <a:t>Aarti Arora</a:t>
            </a:r>
            <a:endParaRPr lang="en-US"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dirty="0">
                <a:solidFill>
                  <a:schemeClr val="tx1">
                    <a:lumMod val="75000"/>
                    <a:lumOff val="25000"/>
                  </a:schemeClr>
                </a:solidFill>
                <a:latin typeface="Garamond"/>
              </a:rPr>
              <a:t>Project Lead</a:t>
            </a:r>
          </a:p>
        </p:txBody>
      </p:sp>
      <p:sp>
        <p:nvSpPr>
          <p:cNvPr id="56" name="Text Placeholder 16">
            <a:extLst>
              <a:ext uri="{FF2B5EF4-FFF2-40B4-BE49-F238E27FC236}">
                <a16:creationId xmlns:a16="http://schemas.microsoft.com/office/drawing/2014/main" id="{ED432843-029C-4770-80BE-A0B95ADBAF40}"/>
              </a:ext>
            </a:extLst>
          </p:cNvPr>
          <p:cNvSpPr txBox="1">
            <a:spLocks/>
          </p:cNvSpPr>
          <p:nvPr/>
        </p:nvSpPr>
        <p:spPr>
          <a:xfrm>
            <a:off x="18439810" y="33847306"/>
            <a:ext cx="2834640" cy="507831"/>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err="1">
                <a:solidFill>
                  <a:schemeClr val="tx1">
                    <a:lumMod val="75000"/>
                    <a:lumOff val="25000"/>
                  </a:schemeClr>
                </a:solidFill>
                <a:latin typeface="Garamond"/>
              </a:rPr>
              <a:t>Arina</a:t>
            </a:r>
            <a:r>
              <a:rPr lang="en-US" b="1" dirty="0">
                <a:solidFill>
                  <a:schemeClr val="tx1">
                    <a:lumMod val="75000"/>
                    <a:lumOff val="25000"/>
                  </a:schemeClr>
                </a:solidFill>
                <a:latin typeface="Garamond"/>
              </a:rPr>
              <a:t> Fuqua</a:t>
            </a:r>
          </a:p>
        </p:txBody>
      </p:sp>
      <p:sp>
        <p:nvSpPr>
          <p:cNvPr id="57" name="Text Placeholder 16">
            <a:extLst>
              <a:ext uri="{FF2B5EF4-FFF2-40B4-BE49-F238E27FC236}">
                <a16:creationId xmlns:a16="http://schemas.microsoft.com/office/drawing/2014/main" id="{C96340BE-4183-448E-A668-FC2BDF1E44F7}"/>
              </a:ext>
            </a:extLst>
          </p:cNvPr>
          <p:cNvSpPr txBox="1">
            <a:spLocks/>
          </p:cNvSpPr>
          <p:nvPr/>
        </p:nvSpPr>
        <p:spPr>
          <a:xfrm>
            <a:off x="21359418" y="33847306"/>
            <a:ext cx="2834640" cy="507831"/>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a:rPr>
              <a:t>Haydee Portillo</a:t>
            </a:r>
            <a:endParaRPr lang="en-US" b="1" dirty="0">
              <a:solidFill>
                <a:schemeClr val="tx1">
                  <a:lumMod val="75000"/>
                  <a:lumOff val="25000"/>
                </a:schemeClr>
              </a:solidFill>
              <a:latin typeface="Garamond" panose="02020404030301010803" pitchFamily="18" charset="0"/>
            </a:endParaRPr>
          </a:p>
        </p:txBody>
      </p:sp>
      <p:sp>
        <p:nvSpPr>
          <p:cNvPr id="58" name="Text Placeholder 16">
            <a:extLst>
              <a:ext uri="{FF2B5EF4-FFF2-40B4-BE49-F238E27FC236}">
                <a16:creationId xmlns:a16="http://schemas.microsoft.com/office/drawing/2014/main" id="{A7BCFE61-5DFE-4226-A091-388508FB18F5}"/>
              </a:ext>
            </a:extLst>
          </p:cNvPr>
          <p:cNvSpPr txBox="1">
            <a:spLocks/>
          </p:cNvSpPr>
          <p:nvPr/>
        </p:nvSpPr>
        <p:spPr>
          <a:xfrm>
            <a:off x="15520202" y="33847306"/>
            <a:ext cx="2834640" cy="507831"/>
          </a:xfrm>
          <a:prstGeom prst="rect">
            <a:avLst/>
          </a:prstGeom>
        </p:spPr>
        <p:txBody>
          <a:bodyPr lIns="91440" tIns="45720" rIns="91440" bIns="45720" numCol="1" spcCol="640080" anchor="t">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a:rPr>
              <a:t>Aaron </a:t>
            </a:r>
            <a:r>
              <a:rPr lang="en-US" b="1" dirty="0" err="1">
                <a:solidFill>
                  <a:schemeClr val="tx1">
                    <a:lumMod val="75000"/>
                    <a:lumOff val="25000"/>
                  </a:schemeClr>
                </a:solidFill>
                <a:latin typeface="Garamond"/>
              </a:rPr>
              <a:t>Carr</a:t>
            </a:r>
            <a:endParaRPr lang="en-US" b="1" dirty="0">
              <a:solidFill>
                <a:schemeClr val="tx1">
                  <a:lumMod val="75000"/>
                  <a:lumOff val="25000"/>
                </a:schemeClr>
              </a:solidFill>
              <a:latin typeface="Garamond"/>
            </a:endParaRPr>
          </a:p>
        </p:txBody>
      </p:sp>
      <p:sp>
        <p:nvSpPr>
          <p:cNvPr id="59" name="Text Placeholder 16">
            <a:extLst>
              <a:ext uri="{FF2B5EF4-FFF2-40B4-BE49-F238E27FC236}">
                <a16:creationId xmlns:a16="http://schemas.microsoft.com/office/drawing/2014/main" id="{3578F424-F614-4C12-81EB-91942A2D65E1}"/>
              </a:ext>
            </a:extLst>
          </p:cNvPr>
          <p:cNvSpPr txBox="1">
            <a:spLocks/>
          </p:cNvSpPr>
          <p:nvPr/>
        </p:nvSpPr>
        <p:spPr>
          <a:xfrm>
            <a:off x="890400" y="5240681"/>
            <a:ext cx="11067148" cy="8635164"/>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0" i="0">
                <a:solidFill>
                  <a:srgbClr val="000000"/>
                </a:solidFill>
                <a:effectLst/>
                <a:latin typeface="Garamond" panose="02020404030301010803" pitchFamily="18" charset="0"/>
              </a:rPr>
              <a:t>Irrecoverable carbon (IC) reserves contain large stores of the element, are at risk of being released due to human activity and consequentially contribute to global warming upon eviction. The Amazon, which covers about 0.5% of Earth's surface, contains the largest and highest-density reserves of IC. Conservation International (CI) works with local communities to establish and expand protected areas to prevent the loss of these reserves. This project's research strived to help CI better understand soil organic carbon (SOC) stocks and supplement their ability to monitor SOC changes in South America through a remote sensing lens.</a:t>
            </a:r>
          </a:p>
          <a:p>
            <a:r>
              <a:rPr lang="en-US" b="0" i="0">
                <a:solidFill>
                  <a:srgbClr val="000000"/>
                </a:solidFill>
                <a:effectLst/>
                <a:latin typeface="Garamond" panose="02020404030301010803" pitchFamily="18" charset="0"/>
              </a:rPr>
              <a:t>Earth observations utilized included the Soil Moisture Active Passive Level 4 Carbon Net Ecosystem Exchange (SMAP L4C) product and Level-2A true color imagery from Sentinel-2 </a:t>
            </a:r>
            <a:r>
              <a:rPr lang="en-US" b="0" i="0" err="1">
                <a:solidFill>
                  <a:srgbClr val="000000"/>
                </a:solidFill>
                <a:effectLst/>
                <a:latin typeface="Garamond" panose="02020404030301010803" pitchFamily="18" charset="0"/>
              </a:rPr>
              <a:t>MultiSpectral</a:t>
            </a:r>
            <a:r>
              <a:rPr lang="en-US" b="0" i="0">
                <a:solidFill>
                  <a:srgbClr val="000000"/>
                </a:solidFill>
                <a:effectLst/>
                <a:latin typeface="Garamond" panose="02020404030301010803" pitchFamily="18" charset="0"/>
              </a:rPr>
              <a:t> Instrument (MSI). SOC distribution maps and trend analyses were generated for Peru and Bolivia between 2016 and 2022. SMAP L4C SOC estimates were then compared to </a:t>
            </a:r>
            <a:r>
              <a:rPr lang="en-US" b="0" i="0" err="1">
                <a:solidFill>
                  <a:srgbClr val="000000"/>
                </a:solidFill>
                <a:effectLst/>
                <a:latin typeface="Garamond" panose="02020404030301010803" pitchFamily="18" charset="0"/>
              </a:rPr>
              <a:t>SoilGrids</a:t>
            </a:r>
            <a:r>
              <a:rPr lang="en-US" b="0" i="0">
                <a:solidFill>
                  <a:srgbClr val="000000"/>
                </a:solidFill>
                <a:effectLst/>
                <a:latin typeface="Garamond" panose="02020404030301010803" pitchFamily="18" charset="0"/>
              </a:rPr>
              <a:t>, CI’s current SOC data source. Additionally, a methodology for monitoring SOC utilizing SMAP will allow CI to monitor future changes.</a:t>
            </a:r>
          </a:p>
          <a:p>
            <a:r>
              <a:rPr lang="en-US" b="0" i="0">
                <a:solidFill>
                  <a:srgbClr val="000000"/>
                </a:solidFill>
                <a:effectLst/>
                <a:latin typeface="Garamond" panose="02020404030301010803" pitchFamily="18" charset="0"/>
              </a:rPr>
              <a:t>The project determined that trends of significantly decreasing SOC generally occurred within the extent of the Atacama Desert while most area outside had increased. Overall, SOC increased across the entire study period for each plant functional type and the overall mean. SMAP agrees with </a:t>
            </a:r>
            <a:r>
              <a:rPr lang="en-US" b="0" i="0" err="1">
                <a:solidFill>
                  <a:srgbClr val="000000"/>
                </a:solidFill>
                <a:effectLst/>
                <a:latin typeface="Garamond" panose="02020404030301010803" pitchFamily="18" charset="0"/>
              </a:rPr>
              <a:t>SoilGrids</a:t>
            </a:r>
            <a:r>
              <a:rPr lang="en-US" b="0" i="0">
                <a:solidFill>
                  <a:srgbClr val="000000"/>
                </a:solidFill>
                <a:effectLst/>
                <a:latin typeface="Garamond" panose="02020404030301010803" pitchFamily="18" charset="0"/>
              </a:rPr>
              <a:t> in the eastern portion of the study area and within the Bolivian Amazon, but disagrees along the Andes range and in northeastern Peru. </a:t>
            </a:r>
            <a:endParaRPr lang="en-US" dirty="0">
              <a:latin typeface="Garamond"/>
            </a:endParaRPr>
          </a:p>
        </p:txBody>
      </p:sp>
      <p:sp>
        <p:nvSpPr>
          <p:cNvPr id="60" name="TextBox 59">
            <a:extLst>
              <a:ext uri="{FF2B5EF4-FFF2-40B4-BE49-F238E27FC236}">
                <a16:creationId xmlns:a16="http://schemas.microsoft.com/office/drawing/2014/main" id="{B1DC1F9D-C1D2-41A8-886A-37C0DEDCAABF}"/>
              </a:ext>
            </a:extLst>
          </p:cNvPr>
          <p:cNvSpPr txBox="1"/>
          <p:nvPr/>
        </p:nvSpPr>
        <p:spPr>
          <a:xfrm>
            <a:off x="878674" y="4484915"/>
            <a:ext cx="2475358" cy="769441"/>
          </a:xfrm>
          <a:prstGeom prst="rect">
            <a:avLst/>
          </a:prstGeom>
          <a:noFill/>
        </p:spPr>
        <p:txBody>
          <a:bodyPr wrap="none" rtlCol="0">
            <a:spAutoFit/>
          </a:bodyPr>
          <a:lstStyle/>
          <a:p>
            <a:r>
              <a:rPr lang="en-US" sz="4400" b="1" dirty="0">
                <a:solidFill>
                  <a:srgbClr val="5372B3"/>
                </a:solidFill>
                <a:latin typeface="Century Gothic" panose="020B0502020202020204" pitchFamily="34" charset="0"/>
              </a:rPr>
              <a:t>Abstract</a:t>
            </a:r>
          </a:p>
        </p:txBody>
      </p:sp>
      <p:pic>
        <p:nvPicPr>
          <p:cNvPr id="62" name="Picture 61">
            <a:extLst>
              <a:ext uri="{FF2B5EF4-FFF2-40B4-BE49-F238E27FC236}">
                <a16:creationId xmlns:a16="http://schemas.microsoft.com/office/drawing/2014/main" id="{B83DBD00-9C1F-4D5E-A7AC-29DEAA7672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776451" y="31694622"/>
            <a:ext cx="2103120" cy="2083075"/>
          </a:xfrm>
          <a:prstGeom prst="rect">
            <a:avLst/>
          </a:prstGeom>
        </p:spPr>
      </p:pic>
      <p:pic>
        <p:nvPicPr>
          <p:cNvPr id="63" name="Picture 62">
            <a:extLst>
              <a:ext uri="{FF2B5EF4-FFF2-40B4-BE49-F238E27FC236}">
                <a16:creationId xmlns:a16="http://schemas.microsoft.com/office/drawing/2014/main" id="{37A61890-3EA0-40FA-83FD-FF66E491A8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056967" y="31652963"/>
            <a:ext cx="2103120" cy="2083075"/>
          </a:xfrm>
          <a:prstGeom prst="rect">
            <a:avLst/>
          </a:prstGeom>
        </p:spPr>
      </p:pic>
      <p:pic>
        <p:nvPicPr>
          <p:cNvPr id="64" name="Picture 63">
            <a:extLst>
              <a:ext uri="{FF2B5EF4-FFF2-40B4-BE49-F238E27FC236}">
                <a16:creationId xmlns:a16="http://schemas.microsoft.com/office/drawing/2014/main" id="{7A6807E7-0693-4D56-A887-202AC027007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854552" y="31694622"/>
            <a:ext cx="2103120" cy="2083075"/>
          </a:xfrm>
          <a:prstGeom prst="rect">
            <a:avLst/>
          </a:prstGeom>
        </p:spPr>
      </p:pic>
      <p:pic>
        <p:nvPicPr>
          <p:cNvPr id="65" name="Picture 64">
            <a:extLst>
              <a:ext uri="{FF2B5EF4-FFF2-40B4-BE49-F238E27FC236}">
                <a16:creationId xmlns:a16="http://schemas.microsoft.com/office/drawing/2014/main" id="{D7B493DF-FBC5-4BF8-BD12-AD693792E3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1698349" y="31694622"/>
            <a:ext cx="2103120" cy="2083075"/>
          </a:xfrm>
          <a:prstGeom prst="rect">
            <a:avLst/>
          </a:prstGeom>
        </p:spPr>
      </p:pic>
      <p:sp>
        <p:nvSpPr>
          <p:cNvPr id="61" name="Text Placeholder 1">
            <a:extLst>
              <a:ext uri="{FF2B5EF4-FFF2-40B4-BE49-F238E27FC236}">
                <a16:creationId xmlns:a16="http://schemas.microsoft.com/office/drawing/2014/main" id="{2EC89058-C013-4AAC-85A7-284EB97CF964}"/>
              </a:ext>
            </a:extLst>
          </p:cNvPr>
          <p:cNvSpPr txBox="1">
            <a:spLocks/>
          </p:cNvSpPr>
          <p:nvPr/>
        </p:nvSpPr>
        <p:spPr>
          <a:xfrm>
            <a:off x="3429000" y="712788"/>
            <a:ext cx="19145250" cy="1290637"/>
          </a:xfrm>
          <a:prstGeom prst="rect">
            <a:avLst/>
          </a:prstGeom>
        </p:spPr>
        <p:txBody>
          <a:bodyPr vert="horz" lIns="91440" tIns="45720" rIns="91440" bIns="45720" rtlCol="0" anchor="t">
            <a:noAutofit/>
          </a:bodyPr>
          <a:lst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defTabSz="457200">
              <a:lnSpc>
                <a:spcPct val="100000"/>
              </a:lnSpc>
              <a:spcBef>
                <a:spcPts val="0"/>
              </a:spcBef>
              <a:buNone/>
              <a:defRPr/>
            </a:pPr>
            <a:r>
              <a:rPr lang="en-US" sz="7200" b="1" dirty="0">
                <a:solidFill>
                  <a:srgbClr val="5372B3"/>
                </a:solidFill>
                <a:latin typeface="Century Gothic" panose="020F0302020204030204"/>
              </a:rPr>
              <a:t>Peru &amp; Bolivia </a:t>
            </a:r>
            <a:r>
              <a:rPr lang="en-US" sz="7200" dirty="0">
                <a:solidFill>
                  <a:srgbClr val="5372B3"/>
                </a:solidFill>
                <a:latin typeface="Century Gothic" panose="020F0302020204030204"/>
              </a:rPr>
              <a:t>Climate</a:t>
            </a:r>
            <a:endParaRPr lang="en-US" sz="7500" dirty="0">
              <a:solidFill>
                <a:srgbClr val="5372B3"/>
              </a:solidFill>
              <a:latin typeface="Century Gothic" panose="020F0302020204030204"/>
            </a:endParaRPr>
          </a:p>
        </p:txBody>
      </p:sp>
      <p:sp>
        <p:nvSpPr>
          <p:cNvPr id="66" name="Text Placeholder 1">
            <a:extLst>
              <a:ext uri="{FF2B5EF4-FFF2-40B4-BE49-F238E27FC236}">
                <a16:creationId xmlns:a16="http://schemas.microsoft.com/office/drawing/2014/main" id="{7D24594C-869D-41B5-831E-08B0A4B8037E}"/>
              </a:ext>
            </a:extLst>
          </p:cNvPr>
          <p:cNvSpPr txBox="1">
            <a:spLocks/>
          </p:cNvSpPr>
          <p:nvPr/>
        </p:nvSpPr>
        <p:spPr>
          <a:xfrm>
            <a:off x="3412673" y="1901504"/>
            <a:ext cx="19161577" cy="1168870"/>
          </a:xfrm>
          <a:prstGeom prst="rect">
            <a:avLst/>
          </a:prstGeom>
        </p:spPr>
        <p:txBody>
          <a:bodyPr vert="horz" lIns="91440" tIns="45720" rIns="91440" bIns="45720" rtlCol="0" anchor="t">
            <a:no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rgbClr val="6CA47A"/>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l"/>
            <a:r>
              <a:rPr lang="en-US" sz="4400" dirty="0">
                <a:solidFill>
                  <a:srgbClr val="5372B3"/>
                </a:solidFill>
              </a:rPr>
              <a:t>Estimating</a:t>
            </a:r>
            <a:r>
              <a:rPr lang="en-US" sz="4400" dirty="0">
                <a:solidFill>
                  <a:srgbClr val="5372B3"/>
                </a:solidFill>
                <a:ea typeface="+mn-lt"/>
                <a:cs typeface="+mn-lt"/>
              </a:rPr>
              <a:t> Soil Organic Carbon using Earth Observations to Inform Irrecoverable Carbon Reserve Management</a:t>
            </a:r>
            <a:endParaRPr lang="en-US" sz="4400" dirty="0">
              <a:solidFill>
                <a:srgbClr val="5372B3"/>
              </a:solidFill>
            </a:endParaRPr>
          </a:p>
        </p:txBody>
      </p:sp>
      <p:pic>
        <p:nvPicPr>
          <p:cNvPr id="2" name="Picture 2" descr="A picture containing transport, satellite&#10;&#10;Description automatically generated">
            <a:extLst>
              <a:ext uri="{FF2B5EF4-FFF2-40B4-BE49-F238E27FC236}">
                <a16:creationId xmlns:a16="http://schemas.microsoft.com/office/drawing/2014/main" id="{EFCE737D-CF9F-E248-46F4-49BA42DF707B}"/>
              </a:ext>
            </a:extLst>
          </p:cNvPr>
          <p:cNvPicPr>
            <a:picLocks noChangeAspect="1"/>
          </p:cNvPicPr>
          <p:nvPr/>
        </p:nvPicPr>
        <p:blipFill>
          <a:blip r:embed="rId4"/>
          <a:stretch>
            <a:fillRect/>
          </a:stretch>
        </p:blipFill>
        <p:spPr>
          <a:xfrm>
            <a:off x="5904687" y="19892104"/>
            <a:ext cx="1918666" cy="3198167"/>
          </a:xfrm>
          <a:prstGeom prst="rect">
            <a:avLst/>
          </a:prstGeom>
        </p:spPr>
      </p:pic>
      <p:pic>
        <p:nvPicPr>
          <p:cNvPr id="3" name="Picture 3">
            <a:extLst>
              <a:ext uri="{FF2B5EF4-FFF2-40B4-BE49-F238E27FC236}">
                <a16:creationId xmlns:a16="http://schemas.microsoft.com/office/drawing/2014/main" id="{09170484-F308-4B93-0681-B6E3DAAAA9DF}"/>
              </a:ext>
            </a:extLst>
          </p:cNvPr>
          <p:cNvPicPr>
            <a:picLocks noChangeAspect="1"/>
          </p:cNvPicPr>
          <p:nvPr/>
        </p:nvPicPr>
        <p:blipFill>
          <a:blip r:embed="rId5"/>
          <a:stretch>
            <a:fillRect/>
          </a:stretch>
        </p:blipFill>
        <p:spPr>
          <a:xfrm>
            <a:off x="1756991" y="19970281"/>
            <a:ext cx="2238375" cy="2762250"/>
          </a:xfrm>
          <a:prstGeom prst="rect">
            <a:avLst/>
          </a:prstGeom>
        </p:spPr>
      </p:pic>
      <p:pic>
        <p:nvPicPr>
          <p:cNvPr id="4" name="Picture 4">
            <a:extLst>
              <a:ext uri="{FF2B5EF4-FFF2-40B4-BE49-F238E27FC236}">
                <a16:creationId xmlns:a16="http://schemas.microsoft.com/office/drawing/2014/main" id="{1C3A5FCE-A8D7-B9AC-5F6E-B5E4440E5910}"/>
              </a:ext>
            </a:extLst>
          </p:cNvPr>
          <p:cNvPicPr>
            <a:picLocks noChangeAspect="1"/>
          </p:cNvPicPr>
          <p:nvPr/>
        </p:nvPicPr>
        <p:blipFill>
          <a:blip r:embed="rId6"/>
          <a:stretch>
            <a:fillRect/>
          </a:stretch>
        </p:blipFill>
        <p:spPr>
          <a:xfrm>
            <a:off x="9001192" y="20244664"/>
            <a:ext cx="2932429" cy="2061832"/>
          </a:xfrm>
          <a:prstGeom prst="rect">
            <a:avLst/>
          </a:prstGeom>
        </p:spPr>
      </p:pic>
      <p:sp>
        <p:nvSpPr>
          <p:cNvPr id="32" name="Oval 31">
            <a:extLst>
              <a:ext uri="{FF2B5EF4-FFF2-40B4-BE49-F238E27FC236}">
                <a16:creationId xmlns:a16="http://schemas.microsoft.com/office/drawing/2014/main" id="{1E307CC4-3E60-ECFE-72E0-2261DFC6CD52}"/>
              </a:ext>
            </a:extLst>
          </p:cNvPr>
          <p:cNvSpPr/>
          <p:nvPr/>
        </p:nvSpPr>
        <p:spPr>
          <a:xfrm>
            <a:off x="1181091" y="19691636"/>
            <a:ext cx="3480000" cy="3408000"/>
          </a:xfrm>
          <a:prstGeom prst="ellipse">
            <a:avLst/>
          </a:prstGeom>
          <a:noFill/>
          <a:ln w="28575">
            <a:solidFill>
              <a:srgbClr val="537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C7C44D1-33EA-EF3B-227A-CD1491DE8525}"/>
              </a:ext>
            </a:extLst>
          </p:cNvPr>
          <p:cNvSpPr/>
          <p:nvPr/>
        </p:nvSpPr>
        <p:spPr>
          <a:xfrm>
            <a:off x="4867928" y="19691636"/>
            <a:ext cx="3480000" cy="3408000"/>
          </a:xfrm>
          <a:prstGeom prst="ellipse">
            <a:avLst/>
          </a:prstGeom>
          <a:noFill/>
          <a:ln w="28575">
            <a:solidFill>
              <a:srgbClr val="537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3223DA7-D621-836C-E29F-86386DAD7EC4}"/>
              </a:ext>
            </a:extLst>
          </p:cNvPr>
          <p:cNvSpPr/>
          <p:nvPr/>
        </p:nvSpPr>
        <p:spPr>
          <a:xfrm>
            <a:off x="8557272" y="19691636"/>
            <a:ext cx="3480000" cy="3408000"/>
          </a:xfrm>
          <a:prstGeom prst="ellipse">
            <a:avLst/>
          </a:prstGeom>
          <a:noFill/>
          <a:ln w="28575">
            <a:solidFill>
              <a:srgbClr val="5372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80708944-7750-90EF-0568-0B8CE4DF4F23}"/>
              </a:ext>
            </a:extLst>
          </p:cNvPr>
          <p:cNvSpPr txBox="1"/>
          <p:nvPr/>
        </p:nvSpPr>
        <p:spPr>
          <a:xfrm>
            <a:off x="920786" y="18655880"/>
            <a:ext cx="385123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Garamond"/>
              </a:rPr>
              <a:t>Terra Moderate Resolution Imaging Spectroradiometer</a:t>
            </a:r>
          </a:p>
          <a:p>
            <a:pPr algn="ctr"/>
            <a:r>
              <a:rPr lang="en-US" i="1" dirty="0">
                <a:latin typeface="Garamond"/>
              </a:rPr>
              <a:t>Level-3</a:t>
            </a:r>
          </a:p>
        </p:txBody>
      </p:sp>
      <p:sp>
        <p:nvSpPr>
          <p:cNvPr id="5" name="TextBox 4">
            <a:extLst>
              <a:ext uri="{FF2B5EF4-FFF2-40B4-BE49-F238E27FC236}">
                <a16:creationId xmlns:a16="http://schemas.microsoft.com/office/drawing/2014/main" id="{EE308C79-E3EB-3DB9-D207-BB0675F10ACF}"/>
              </a:ext>
            </a:extLst>
          </p:cNvPr>
          <p:cNvSpPr txBox="1"/>
          <p:nvPr/>
        </p:nvSpPr>
        <p:spPr>
          <a:xfrm>
            <a:off x="8536240" y="18655880"/>
            <a:ext cx="3429500" cy="64633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dirty="0">
                <a:latin typeface="Garamond"/>
              </a:rPr>
              <a:t>Sentinel-2 </a:t>
            </a:r>
            <a:r>
              <a:rPr lang="en-US" dirty="0" err="1">
                <a:latin typeface="Garamond"/>
              </a:rPr>
              <a:t>MultiSpectral</a:t>
            </a:r>
            <a:r>
              <a:rPr lang="en-US" dirty="0">
                <a:latin typeface="Garamond"/>
              </a:rPr>
              <a:t> Instrument</a:t>
            </a:r>
          </a:p>
          <a:p>
            <a:pPr algn="ctr"/>
            <a:r>
              <a:rPr lang="en-US" i="1" dirty="0">
                <a:latin typeface="Garamond"/>
              </a:rPr>
              <a:t>Level-2A Surface Reflectance</a:t>
            </a:r>
          </a:p>
        </p:txBody>
      </p:sp>
      <p:sp>
        <p:nvSpPr>
          <p:cNvPr id="6" name="TextBox 5">
            <a:extLst>
              <a:ext uri="{FF2B5EF4-FFF2-40B4-BE49-F238E27FC236}">
                <a16:creationId xmlns:a16="http://schemas.microsoft.com/office/drawing/2014/main" id="{39033959-29CD-5572-5AF9-F4204D669C48}"/>
              </a:ext>
            </a:extLst>
          </p:cNvPr>
          <p:cNvSpPr txBox="1"/>
          <p:nvPr/>
        </p:nvSpPr>
        <p:spPr>
          <a:xfrm>
            <a:off x="5189555" y="18655920"/>
            <a:ext cx="275855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Garamond"/>
              </a:rPr>
              <a:t>Soil Moisture Active Passive Radiometer</a:t>
            </a:r>
          </a:p>
          <a:p>
            <a:pPr algn="ctr"/>
            <a:r>
              <a:rPr lang="en-US" i="1" dirty="0">
                <a:latin typeface="Garamond"/>
              </a:rPr>
              <a:t>Level-4C</a:t>
            </a:r>
          </a:p>
        </p:txBody>
      </p:sp>
      <p:sp>
        <p:nvSpPr>
          <p:cNvPr id="9" name="TextBox 8">
            <a:extLst>
              <a:ext uri="{FF2B5EF4-FFF2-40B4-BE49-F238E27FC236}">
                <a16:creationId xmlns:a16="http://schemas.microsoft.com/office/drawing/2014/main" id="{0C015065-4A69-8E2A-AF59-BF103716C5AD}"/>
              </a:ext>
            </a:extLst>
          </p:cNvPr>
          <p:cNvSpPr txBox="1"/>
          <p:nvPr/>
        </p:nvSpPr>
        <p:spPr>
          <a:xfrm>
            <a:off x="12796358" y="4484915"/>
            <a:ext cx="3849131" cy="769441"/>
          </a:xfrm>
          <a:prstGeom prst="rect">
            <a:avLst/>
          </a:prstGeom>
          <a:noFill/>
        </p:spPr>
        <p:txBody>
          <a:bodyPr wrap="none" rtlCol="0" anchor="ctr">
            <a:spAutoFit/>
          </a:bodyPr>
          <a:lstStyle/>
          <a:p>
            <a:r>
              <a:rPr lang="en-US" sz="4400" b="1">
                <a:solidFill>
                  <a:srgbClr val="5372B3"/>
                </a:solidFill>
                <a:latin typeface="Century Gothic" panose="020B0502020202020204" pitchFamily="34" charset="0"/>
              </a:rPr>
              <a:t>Methodology</a:t>
            </a:r>
          </a:p>
        </p:txBody>
      </p:sp>
      <p:sp>
        <p:nvSpPr>
          <p:cNvPr id="18" name="TextBox 14">
            <a:extLst>
              <a:ext uri="{FF2B5EF4-FFF2-40B4-BE49-F238E27FC236}">
                <a16:creationId xmlns:a16="http://schemas.microsoft.com/office/drawing/2014/main" id="{5E484548-4E5D-F9C7-2549-2C5B452E15F3}"/>
              </a:ext>
            </a:extLst>
          </p:cNvPr>
          <p:cNvSpPr txBox="1"/>
          <p:nvPr/>
        </p:nvSpPr>
        <p:spPr>
          <a:xfrm rot="19525119">
            <a:off x="5509597" y="1460289"/>
            <a:ext cx="91265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latin typeface="Century Gothic" panose="020B0502020202020204" pitchFamily="34" charset="0"/>
              </a:rPr>
              <a:t>25km</a:t>
            </a:r>
          </a:p>
        </p:txBody>
      </p:sp>
      <p:sp>
        <p:nvSpPr>
          <p:cNvPr id="30" name="TextBox 1">
            <a:extLst>
              <a:ext uri="{FF2B5EF4-FFF2-40B4-BE49-F238E27FC236}">
                <a16:creationId xmlns:a16="http://schemas.microsoft.com/office/drawing/2014/main" id="{869DF7F8-39D2-BF3F-A701-585D59E358FD}"/>
              </a:ext>
            </a:extLst>
          </p:cNvPr>
          <p:cNvSpPr txBox="1"/>
          <p:nvPr/>
        </p:nvSpPr>
        <p:spPr>
          <a:xfrm>
            <a:off x="20879571" y="7794557"/>
            <a:ext cx="2426079" cy="1200329"/>
          </a:xfrm>
          <a:prstGeom prst="rect">
            <a:avLst/>
          </a:prstGeom>
          <a:solidFill>
            <a:schemeClr val="accent1">
              <a:lumMod val="5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effectLst>
                  <a:outerShdw blurRad="63500" sx="102000" sy="102000" algn="ctr" rotWithShape="0">
                    <a:prstClr val="black">
                      <a:alpha val="40000"/>
                    </a:prstClr>
                  </a:outerShdw>
                </a:effectLst>
                <a:latin typeface="Garamond"/>
              </a:rPr>
              <a:t>SMAP L4C</a:t>
            </a:r>
          </a:p>
          <a:p>
            <a:pPr algn="ctr"/>
            <a:r>
              <a:rPr lang="en-US" sz="2400" b="1" dirty="0" err="1">
                <a:solidFill>
                  <a:schemeClr val="bg1"/>
                </a:solidFill>
                <a:effectLst>
                  <a:outerShdw blurRad="63500" sx="102000" sy="102000" algn="ctr" rotWithShape="0">
                    <a:prstClr val="black">
                      <a:alpha val="40000"/>
                    </a:prstClr>
                  </a:outerShdw>
                </a:effectLst>
                <a:latin typeface="Garamond"/>
              </a:rPr>
              <a:t>AppEEARS</a:t>
            </a:r>
            <a:endParaRPr lang="en-US" sz="2400" b="1" dirty="0">
              <a:solidFill>
                <a:schemeClr val="bg1"/>
              </a:solidFill>
              <a:effectLst>
                <a:outerShdw blurRad="63500" sx="102000" sy="102000" algn="ctr" rotWithShape="0">
                  <a:prstClr val="black">
                    <a:alpha val="40000"/>
                  </a:prstClr>
                </a:outerShdw>
              </a:effectLst>
              <a:latin typeface="Garamond"/>
            </a:endParaRPr>
          </a:p>
          <a:p>
            <a:pPr algn="ctr"/>
            <a:r>
              <a:rPr lang="en-US" sz="2400" b="1" dirty="0">
                <a:solidFill>
                  <a:schemeClr val="bg1"/>
                </a:solidFill>
                <a:effectLst>
                  <a:outerShdw blurRad="63500" sx="102000" sy="102000" algn="ctr" rotWithShape="0">
                    <a:prstClr val="black">
                      <a:alpha val="40000"/>
                    </a:prstClr>
                  </a:outerShdw>
                </a:effectLst>
                <a:latin typeface="Garamond"/>
              </a:rPr>
              <a:t>2016 – 2022</a:t>
            </a:r>
          </a:p>
        </p:txBody>
      </p:sp>
      <p:pic>
        <p:nvPicPr>
          <p:cNvPr id="39" name="Picture 39">
            <a:extLst>
              <a:ext uri="{FF2B5EF4-FFF2-40B4-BE49-F238E27FC236}">
                <a16:creationId xmlns:a16="http://schemas.microsoft.com/office/drawing/2014/main" id="{A026C5E6-DB66-AB21-A040-8E0833B60CAF}"/>
              </a:ext>
            </a:extLst>
          </p:cNvPr>
          <p:cNvPicPr>
            <a:picLocks noChangeAspect="1"/>
          </p:cNvPicPr>
          <p:nvPr/>
        </p:nvPicPr>
        <p:blipFill>
          <a:blip r:embed="rId7"/>
          <a:stretch>
            <a:fillRect/>
          </a:stretch>
        </p:blipFill>
        <p:spPr>
          <a:xfrm>
            <a:off x="16649815" y="4937501"/>
            <a:ext cx="2761850" cy="2617443"/>
          </a:xfrm>
          <a:prstGeom prst="rect">
            <a:avLst/>
          </a:prstGeom>
        </p:spPr>
      </p:pic>
      <p:sp>
        <p:nvSpPr>
          <p:cNvPr id="70" name="TextBox 1">
            <a:extLst>
              <a:ext uri="{FF2B5EF4-FFF2-40B4-BE49-F238E27FC236}">
                <a16:creationId xmlns:a16="http://schemas.microsoft.com/office/drawing/2014/main" id="{C81290EE-3A79-2C1D-852C-5B1A9BAE86B4}"/>
              </a:ext>
            </a:extLst>
          </p:cNvPr>
          <p:cNvSpPr txBox="1"/>
          <p:nvPr/>
        </p:nvSpPr>
        <p:spPr>
          <a:xfrm>
            <a:off x="16645489" y="9102342"/>
            <a:ext cx="2887104" cy="1200329"/>
          </a:xfrm>
          <a:prstGeom prst="rect">
            <a:avLst/>
          </a:prstGeom>
          <a:solidFill>
            <a:srgbClr val="236F99"/>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err="1">
                <a:solidFill>
                  <a:schemeClr val="bg1"/>
                </a:solidFill>
                <a:effectLst>
                  <a:outerShdw blurRad="63500" sx="102000" sy="102000" algn="ctr" rotWithShape="0">
                    <a:prstClr val="black">
                      <a:alpha val="40000"/>
                    </a:prstClr>
                  </a:outerShdw>
                </a:effectLst>
                <a:latin typeface="Garamond"/>
              </a:rPr>
              <a:t>SoilGrids</a:t>
            </a:r>
            <a:endParaRPr lang="en-US" sz="2400" b="1" dirty="0">
              <a:solidFill>
                <a:schemeClr val="bg1"/>
              </a:solidFill>
              <a:effectLst>
                <a:outerShdw blurRad="63500" sx="102000" sy="102000" algn="ctr" rotWithShape="0">
                  <a:prstClr val="black">
                    <a:alpha val="40000"/>
                  </a:prstClr>
                </a:outerShdw>
              </a:effectLst>
              <a:latin typeface="Garamond"/>
            </a:endParaRPr>
          </a:p>
          <a:p>
            <a:pPr algn="ctr"/>
            <a:r>
              <a:rPr lang="en-US" sz="2400" b="1" dirty="0">
                <a:solidFill>
                  <a:schemeClr val="bg1"/>
                </a:solidFill>
                <a:effectLst>
                  <a:outerShdw blurRad="63500" sx="102000" sy="102000" algn="ctr" rotWithShape="0">
                    <a:prstClr val="black">
                      <a:alpha val="40000"/>
                    </a:prstClr>
                  </a:outerShdw>
                </a:effectLst>
                <a:latin typeface="Garamond"/>
              </a:rPr>
              <a:t>ISRIC WebDAV</a:t>
            </a:r>
          </a:p>
          <a:p>
            <a:pPr algn="ctr"/>
            <a:r>
              <a:rPr lang="en-US" sz="2400" b="1" dirty="0">
                <a:solidFill>
                  <a:schemeClr val="bg1"/>
                </a:solidFill>
                <a:effectLst>
                  <a:outerShdw blurRad="63500" sx="102000" sy="102000" algn="ctr" rotWithShape="0">
                    <a:prstClr val="black">
                      <a:alpha val="40000"/>
                    </a:prstClr>
                  </a:outerShdw>
                </a:effectLst>
                <a:latin typeface="Garamond"/>
              </a:rPr>
              <a:t>Static</a:t>
            </a:r>
          </a:p>
        </p:txBody>
      </p:sp>
      <p:sp>
        <p:nvSpPr>
          <p:cNvPr id="72" name="TextBox 1">
            <a:extLst>
              <a:ext uri="{FF2B5EF4-FFF2-40B4-BE49-F238E27FC236}">
                <a16:creationId xmlns:a16="http://schemas.microsoft.com/office/drawing/2014/main" id="{9D6377E2-F3E2-9EFC-0C08-3B9522C8972D}"/>
              </a:ext>
            </a:extLst>
          </p:cNvPr>
          <p:cNvSpPr txBox="1"/>
          <p:nvPr/>
        </p:nvSpPr>
        <p:spPr>
          <a:xfrm>
            <a:off x="13642137" y="8059187"/>
            <a:ext cx="2712211" cy="1200329"/>
          </a:xfrm>
          <a:prstGeom prst="rect">
            <a:avLst/>
          </a:prstGeom>
          <a:solidFill>
            <a:schemeClr val="accent1">
              <a:lumMod val="60000"/>
              <a:lumOff val="4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effectLst>
                  <a:outerShdw blurRad="63500" sx="102000" sy="102000" algn="ctr" rotWithShape="0">
                    <a:prstClr val="black">
                      <a:alpha val="40000"/>
                    </a:prstClr>
                  </a:outerShdw>
                </a:effectLst>
                <a:latin typeface="Garamond"/>
              </a:rPr>
              <a:t>Sentinel-2 MSI</a:t>
            </a:r>
          </a:p>
          <a:p>
            <a:pPr algn="ctr"/>
            <a:r>
              <a:rPr lang="en-US" sz="2400" b="1" dirty="0">
                <a:solidFill>
                  <a:schemeClr val="bg1"/>
                </a:solidFill>
                <a:effectLst>
                  <a:outerShdw blurRad="63500" sx="102000" sy="102000" algn="ctr" rotWithShape="0">
                    <a:prstClr val="black">
                      <a:alpha val="40000"/>
                    </a:prstClr>
                  </a:outerShdw>
                </a:effectLst>
                <a:latin typeface="Garamond"/>
              </a:rPr>
              <a:t>GEE Data Catalog</a:t>
            </a:r>
          </a:p>
          <a:p>
            <a:pPr algn="ctr"/>
            <a:r>
              <a:rPr lang="en-US" sz="2400" b="1" dirty="0">
                <a:solidFill>
                  <a:schemeClr val="bg1"/>
                </a:solidFill>
                <a:effectLst>
                  <a:outerShdw blurRad="63500" sx="102000" sy="102000" algn="ctr" rotWithShape="0">
                    <a:prstClr val="black">
                      <a:alpha val="40000"/>
                    </a:prstClr>
                  </a:outerShdw>
                </a:effectLst>
                <a:latin typeface="Garamond"/>
              </a:rPr>
              <a:t>2019 – 2022</a:t>
            </a:r>
          </a:p>
        </p:txBody>
      </p:sp>
      <p:pic>
        <p:nvPicPr>
          <p:cNvPr id="25" name="Picture 24" descr="A person in a suit&#10;&#10;Description automatically generated with low confidence">
            <a:extLst>
              <a:ext uri="{FF2B5EF4-FFF2-40B4-BE49-F238E27FC236}">
                <a16:creationId xmlns:a16="http://schemas.microsoft.com/office/drawing/2014/main" id="{D1CBCEF7-5588-4105-BE00-F5CFAE80E1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743" t="-457" r="13743" b="457"/>
          <a:stretch/>
        </p:blipFill>
        <p:spPr>
          <a:xfrm>
            <a:off x="15988872" y="31821041"/>
            <a:ext cx="1834479" cy="1834479"/>
          </a:xfrm>
          <a:prstGeom prst="ellipse">
            <a:avLst/>
          </a:prstGeom>
        </p:spPr>
      </p:pic>
      <p:pic>
        <p:nvPicPr>
          <p:cNvPr id="13" name="Picture 12">
            <a:extLst>
              <a:ext uri="{FF2B5EF4-FFF2-40B4-BE49-F238E27FC236}">
                <a16:creationId xmlns:a16="http://schemas.microsoft.com/office/drawing/2014/main" id="{D284BE8C-A845-49E5-B879-EAD1350D73F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0341" t="17428" r="33790" b="27925"/>
          <a:stretch/>
        </p:blipFill>
        <p:spPr>
          <a:xfrm rot="5400000">
            <a:off x="13192781" y="31764390"/>
            <a:ext cx="1831491" cy="1860220"/>
          </a:xfrm>
          <a:prstGeom prst="ellipse">
            <a:avLst/>
          </a:prstGeom>
        </p:spPr>
      </p:pic>
      <p:pic>
        <p:nvPicPr>
          <p:cNvPr id="15" name="Picture 14" descr="A person smiling in front of a large fish tank&#10;&#10;Description automatically generated with medium confidence">
            <a:extLst>
              <a:ext uri="{FF2B5EF4-FFF2-40B4-BE49-F238E27FC236}">
                <a16:creationId xmlns:a16="http://schemas.microsoft.com/office/drawing/2014/main" id="{EE341061-6C24-4ACB-AA37-8791B719216C}"/>
              </a:ext>
            </a:extLst>
          </p:cNvPr>
          <p:cNvPicPr>
            <a:picLocks noChangeAspect="1"/>
          </p:cNvPicPr>
          <p:nvPr/>
        </p:nvPicPr>
        <p:blipFill rotWithShape="1">
          <a:blip r:embed="rId10">
            <a:extLst>
              <a:ext uri="{28A0092B-C50C-407E-A947-70E740481C1C}">
                <a14:useLocalDpi xmlns:a14="http://schemas.microsoft.com/office/drawing/2010/main" val="0"/>
              </a:ext>
            </a:extLst>
          </a:blip>
          <a:srcRect l="29120" t="22839" r="5499" b="34843"/>
          <a:stretch/>
        </p:blipFill>
        <p:spPr>
          <a:xfrm>
            <a:off x="18916380" y="31839879"/>
            <a:ext cx="1839050" cy="1786613"/>
          </a:xfrm>
          <a:prstGeom prst="ellipse">
            <a:avLst/>
          </a:prstGeom>
        </p:spPr>
      </p:pic>
      <p:pic>
        <p:nvPicPr>
          <p:cNvPr id="16" name="Picture 2">
            <a:extLst>
              <a:ext uri="{FF2B5EF4-FFF2-40B4-BE49-F238E27FC236}">
                <a16:creationId xmlns:a16="http://schemas.microsoft.com/office/drawing/2014/main" id="{9AD431A6-685F-4B52-B308-7489BAA3535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378" r="8378"/>
          <a:stretch/>
        </p:blipFill>
        <p:spPr bwMode="auto">
          <a:xfrm>
            <a:off x="21847354" y="31827450"/>
            <a:ext cx="1813556" cy="1813556"/>
          </a:xfrm>
          <a:prstGeom prst="ellipse">
            <a:avLst/>
          </a:prstGeom>
          <a:noFill/>
          <a:extLst>
            <a:ext uri="{909E8E84-426E-40DD-AFC4-6F175D3DCCD1}">
              <a14:hiddenFill xmlns:a14="http://schemas.microsoft.com/office/drawing/2010/main">
                <a:solidFill>
                  <a:srgbClr val="FFFFFF"/>
                </a:solidFill>
              </a14:hiddenFill>
            </a:ext>
          </a:extLst>
        </p:spPr>
      </p:pic>
      <p:sp>
        <p:nvSpPr>
          <p:cNvPr id="78" name="Text Placeholder 16">
            <a:extLst>
              <a:ext uri="{FF2B5EF4-FFF2-40B4-BE49-F238E27FC236}">
                <a16:creationId xmlns:a16="http://schemas.microsoft.com/office/drawing/2014/main" id="{25941525-5BF3-4D41-BE50-A0A81D4C6BB0}"/>
              </a:ext>
            </a:extLst>
          </p:cNvPr>
          <p:cNvSpPr txBox="1">
            <a:spLocks/>
          </p:cNvSpPr>
          <p:nvPr/>
        </p:nvSpPr>
        <p:spPr>
          <a:xfrm>
            <a:off x="18793223" y="4937697"/>
            <a:ext cx="6917680" cy="1290637"/>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rtl="0" fontAlgn="base"/>
            <a:r>
              <a:rPr lang="en-US" b="0" i="0" dirty="0">
                <a:solidFill>
                  <a:srgbClr val="000000"/>
                </a:solidFill>
                <a:effectLst/>
                <a:latin typeface="Garamond" panose="02020404030301010803" pitchFamily="18" charset="0"/>
              </a:rPr>
              <a:t>Created shapefile and buffered to 25 km beyond country borders in Python. Utilized new shapefile to clip data from:</a:t>
            </a:r>
          </a:p>
        </p:txBody>
      </p:sp>
      <p:cxnSp>
        <p:nvCxnSpPr>
          <p:cNvPr id="21" name="Straight Arrow Connector 20">
            <a:extLst>
              <a:ext uri="{FF2B5EF4-FFF2-40B4-BE49-F238E27FC236}">
                <a16:creationId xmlns:a16="http://schemas.microsoft.com/office/drawing/2014/main" id="{71BB0607-99F4-44DF-AD87-131B88F29F76}"/>
              </a:ext>
            </a:extLst>
          </p:cNvPr>
          <p:cNvCxnSpPr>
            <a:stCxn id="39" idx="1"/>
          </p:cNvCxnSpPr>
          <p:nvPr/>
        </p:nvCxnSpPr>
        <p:spPr>
          <a:xfrm flipH="1">
            <a:off x="14998243" y="6246223"/>
            <a:ext cx="1651572" cy="175361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51D00BD-179D-499F-870C-1085D7104FC5}"/>
              </a:ext>
            </a:extLst>
          </p:cNvPr>
          <p:cNvCxnSpPr>
            <a:cxnSpLocks/>
          </p:cNvCxnSpPr>
          <p:nvPr/>
        </p:nvCxnSpPr>
        <p:spPr>
          <a:xfrm>
            <a:off x="18030741" y="7330118"/>
            <a:ext cx="1" cy="16292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B134CAA-9A63-4523-8EA6-20B8FCF23616}"/>
              </a:ext>
            </a:extLst>
          </p:cNvPr>
          <p:cNvCxnSpPr>
            <a:cxnSpLocks/>
          </p:cNvCxnSpPr>
          <p:nvPr/>
        </p:nvCxnSpPr>
        <p:spPr>
          <a:xfrm>
            <a:off x="18916380" y="5983524"/>
            <a:ext cx="2779150" cy="16292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05775D0-2076-40FF-A5BA-238658E1E780}"/>
              </a:ext>
            </a:extLst>
          </p:cNvPr>
          <p:cNvCxnSpPr>
            <a:stCxn id="72" idx="2"/>
          </p:cNvCxnSpPr>
          <p:nvPr/>
        </p:nvCxnSpPr>
        <p:spPr>
          <a:xfrm flipH="1">
            <a:off x="14998242" y="9259516"/>
            <a:ext cx="1" cy="13229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F22E55D4-AF6B-4666-83A7-D68055E34067}"/>
              </a:ext>
            </a:extLst>
          </p:cNvPr>
          <p:cNvCxnSpPr>
            <a:stCxn id="70" idx="2"/>
          </p:cNvCxnSpPr>
          <p:nvPr/>
        </p:nvCxnSpPr>
        <p:spPr>
          <a:xfrm>
            <a:off x="18089041" y="10302671"/>
            <a:ext cx="0" cy="121184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4FDF2485-954E-419A-A629-6D7AF93CFB51}"/>
              </a:ext>
            </a:extLst>
          </p:cNvPr>
          <p:cNvCxnSpPr>
            <a:stCxn id="30" idx="2"/>
          </p:cNvCxnSpPr>
          <p:nvPr/>
        </p:nvCxnSpPr>
        <p:spPr>
          <a:xfrm flipH="1">
            <a:off x="22092610" y="8994886"/>
            <a:ext cx="1" cy="158755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86" name="TextBox 1">
            <a:extLst>
              <a:ext uri="{FF2B5EF4-FFF2-40B4-BE49-F238E27FC236}">
                <a16:creationId xmlns:a16="http://schemas.microsoft.com/office/drawing/2014/main" id="{EABABC1D-1A45-4924-BDEC-CD4B0DF681C6}"/>
              </a:ext>
            </a:extLst>
          </p:cNvPr>
          <p:cNvSpPr txBox="1"/>
          <p:nvPr/>
        </p:nvSpPr>
        <p:spPr>
          <a:xfrm>
            <a:off x="13716000" y="10635356"/>
            <a:ext cx="2712211" cy="461665"/>
          </a:xfrm>
          <a:prstGeom prst="rect">
            <a:avLst/>
          </a:prstGeom>
          <a:solidFill>
            <a:schemeClr val="accent1">
              <a:lumMod val="60000"/>
              <a:lumOff val="4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ctr">
              <a:buFont typeface="Arial" panose="020B0604020202020204" pitchFamily="34" charset="0"/>
              <a:buChar char="•"/>
            </a:pPr>
            <a:r>
              <a:rPr lang="en-US" sz="2400" dirty="0">
                <a:solidFill>
                  <a:schemeClr val="bg1"/>
                </a:solidFill>
                <a:effectLst>
                  <a:outerShdw blurRad="63500" sx="102000" sy="102000" algn="ctr" rotWithShape="0">
                    <a:prstClr val="black">
                      <a:alpha val="40000"/>
                    </a:prstClr>
                  </a:outerShdw>
                </a:effectLst>
                <a:latin typeface="Garamond"/>
              </a:rPr>
              <a:t>True color maps</a:t>
            </a:r>
          </a:p>
        </p:txBody>
      </p:sp>
      <p:sp>
        <p:nvSpPr>
          <p:cNvPr id="87" name="TextBox 1">
            <a:extLst>
              <a:ext uri="{FF2B5EF4-FFF2-40B4-BE49-F238E27FC236}">
                <a16:creationId xmlns:a16="http://schemas.microsoft.com/office/drawing/2014/main" id="{0EFD6BCC-3FB3-4DB8-8717-DF49FE882842}"/>
              </a:ext>
            </a:extLst>
          </p:cNvPr>
          <p:cNvSpPr txBox="1"/>
          <p:nvPr/>
        </p:nvSpPr>
        <p:spPr>
          <a:xfrm>
            <a:off x="16645489" y="11534021"/>
            <a:ext cx="2887104" cy="1938992"/>
          </a:xfrm>
          <a:prstGeom prst="rect">
            <a:avLst/>
          </a:prstGeom>
          <a:solidFill>
            <a:srgbClr val="236F99"/>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ctr">
              <a:buFont typeface="Arial" panose="020B0604020202020204" pitchFamily="34" charset="0"/>
              <a:buChar char="•"/>
            </a:pPr>
            <a:r>
              <a:rPr lang="en-US" sz="2400" dirty="0">
                <a:solidFill>
                  <a:schemeClr val="bg1"/>
                </a:solidFill>
                <a:effectLst>
                  <a:outerShdw blurRad="63500" sx="102000" sy="102000" algn="ctr" rotWithShape="0">
                    <a:prstClr val="black">
                      <a:alpha val="40000"/>
                    </a:prstClr>
                  </a:outerShdw>
                </a:effectLst>
                <a:latin typeface="Garamond"/>
              </a:rPr>
              <a:t>Root mean square error SMAP vs </a:t>
            </a:r>
            <a:r>
              <a:rPr lang="en-US" sz="2400" dirty="0" err="1">
                <a:solidFill>
                  <a:schemeClr val="bg1"/>
                </a:solidFill>
                <a:effectLst>
                  <a:outerShdw blurRad="63500" sx="102000" sy="102000" algn="ctr" rotWithShape="0">
                    <a:prstClr val="black">
                      <a:alpha val="40000"/>
                    </a:prstClr>
                  </a:outerShdw>
                </a:effectLst>
                <a:latin typeface="Garamond"/>
              </a:rPr>
              <a:t>SoilGrids</a:t>
            </a:r>
            <a:r>
              <a:rPr lang="en-US" sz="2400" dirty="0">
                <a:solidFill>
                  <a:schemeClr val="bg1"/>
                </a:solidFill>
                <a:effectLst>
                  <a:outerShdw blurRad="63500" sx="102000" sy="102000" algn="ctr" rotWithShape="0">
                    <a:prstClr val="black">
                      <a:alpha val="40000"/>
                    </a:prstClr>
                  </a:outerShdw>
                </a:effectLst>
                <a:latin typeface="Garamond"/>
              </a:rPr>
              <a:t> for 2021, and 2016-2021</a:t>
            </a:r>
          </a:p>
        </p:txBody>
      </p:sp>
      <p:sp>
        <p:nvSpPr>
          <p:cNvPr id="88" name="TextBox 1">
            <a:extLst>
              <a:ext uri="{FF2B5EF4-FFF2-40B4-BE49-F238E27FC236}">
                <a16:creationId xmlns:a16="http://schemas.microsoft.com/office/drawing/2014/main" id="{7817707C-E800-4124-93BE-F043A7F5F202}"/>
              </a:ext>
            </a:extLst>
          </p:cNvPr>
          <p:cNvSpPr txBox="1"/>
          <p:nvPr/>
        </p:nvSpPr>
        <p:spPr>
          <a:xfrm>
            <a:off x="20879570" y="10615767"/>
            <a:ext cx="3533458" cy="2308324"/>
          </a:xfrm>
          <a:prstGeom prst="rect">
            <a:avLst/>
          </a:prstGeom>
          <a:solidFill>
            <a:schemeClr val="accent1">
              <a:lumMod val="5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ctr">
              <a:buFont typeface="Arial" panose="020B0604020202020204" pitchFamily="34" charset="0"/>
              <a:buChar char="•"/>
            </a:pPr>
            <a:r>
              <a:rPr lang="en-US" sz="2400" dirty="0">
                <a:solidFill>
                  <a:schemeClr val="bg1"/>
                </a:solidFill>
                <a:effectLst>
                  <a:outerShdw blurRad="63500" sx="102000" sy="102000" algn="ctr" rotWithShape="0">
                    <a:prstClr val="black">
                      <a:alpha val="40000"/>
                    </a:prstClr>
                  </a:outerShdw>
                </a:effectLst>
                <a:latin typeface="Garamond"/>
              </a:rPr>
              <a:t>Mapping SOC by year</a:t>
            </a:r>
          </a:p>
          <a:p>
            <a:pPr marL="457200" indent="-457200" algn="ctr">
              <a:buFont typeface="Arial" panose="020B0604020202020204" pitchFamily="34" charset="0"/>
              <a:buChar char="•"/>
            </a:pPr>
            <a:r>
              <a:rPr lang="en-US" sz="2400" dirty="0">
                <a:solidFill>
                  <a:schemeClr val="bg1"/>
                </a:solidFill>
                <a:effectLst>
                  <a:outerShdw blurRad="63500" sx="102000" sy="102000" algn="ctr" rotWithShape="0">
                    <a:prstClr val="black">
                      <a:alpha val="40000"/>
                    </a:prstClr>
                  </a:outerShdw>
                </a:effectLst>
                <a:latin typeface="Garamond"/>
              </a:rPr>
              <a:t>Calculate SOC change between 2016 and 2021 with Mann-Kendall</a:t>
            </a:r>
          </a:p>
          <a:p>
            <a:pPr marL="457200" indent="-457200" algn="ctr">
              <a:buFont typeface="Arial" panose="020B0604020202020204" pitchFamily="34" charset="0"/>
              <a:buChar char="•"/>
            </a:pPr>
            <a:r>
              <a:rPr lang="en-US" sz="2400" dirty="0">
                <a:solidFill>
                  <a:schemeClr val="bg1"/>
                </a:solidFill>
                <a:effectLst>
                  <a:outerShdw blurRad="63500" sx="102000" sy="102000" algn="ctr" rotWithShape="0">
                    <a:prstClr val="black">
                      <a:alpha val="40000"/>
                    </a:prstClr>
                  </a:outerShdw>
                </a:effectLst>
                <a:latin typeface="Garamond"/>
              </a:rPr>
              <a:t>Time series of SOC by plant functional type</a:t>
            </a:r>
          </a:p>
        </p:txBody>
      </p:sp>
      <p:grpSp>
        <p:nvGrpSpPr>
          <p:cNvPr id="83" name="Group 82">
            <a:extLst>
              <a:ext uri="{FF2B5EF4-FFF2-40B4-BE49-F238E27FC236}">
                <a16:creationId xmlns:a16="http://schemas.microsoft.com/office/drawing/2014/main" id="{7CCBC8AE-05DE-473C-8F5A-0E7475810017}"/>
              </a:ext>
            </a:extLst>
          </p:cNvPr>
          <p:cNvGrpSpPr/>
          <p:nvPr/>
        </p:nvGrpSpPr>
        <p:grpSpPr>
          <a:xfrm>
            <a:off x="855368" y="24224860"/>
            <a:ext cx="9823533" cy="8469640"/>
            <a:chOff x="5132868" y="111547"/>
            <a:chExt cx="6243344" cy="6225802"/>
          </a:xfrm>
        </p:grpSpPr>
        <p:grpSp>
          <p:nvGrpSpPr>
            <p:cNvPr id="138" name="Group 137">
              <a:extLst>
                <a:ext uri="{FF2B5EF4-FFF2-40B4-BE49-F238E27FC236}">
                  <a16:creationId xmlns:a16="http://schemas.microsoft.com/office/drawing/2014/main" id="{DB308627-462D-48F9-8086-8DEBC64E9407}"/>
                </a:ext>
              </a:extLst>
            </p:cNvPr>
            <p:cNvGrpSpPr/>
            <p:nvPr/>
          </p:nvGrpSpPr>
          <p:grpSpPr>
            <a:xfrm>
              <a:off x="5132868" y="274449"/>
              <a:ext cx="4574643" cy="6062900"/>
              <a:chOff x="5688680" y="256520"/>
              <a:chExt cx="4843584" cy="6304947"/>
            </a:xfrm>
          </p:grpSpPr>
          <p:grpSp>
            <p:nvGrpSpPr>
              <p:cNvPr id="139" name="Group 138">
                <a:extLst>
                  <a:ext uri="{FF2B5EF4-FFF2-40B4-BE49-F238E27FC236}">
                    <a16:creationId xmlns:a16="http://schemas.microsoft.com/office/drawing/2014/main" id="{E7BB158B-97A8-4CAC-A8C6-B5FDA646F159}"/>
                  </a:ext>
                </a:extLst>
              </p:cNvPr>
              <p:cNvGrpSpPr/>
              <p:nvPr/>
            </p:nvGrpSpPr>
            <p:grpSpPr>
              <a:xfrm>
                <a:off x="5688680" y="256520"/>
                <a:ext cx="4843584" cy="6304947"/>
                <a:chOff x="8073293" y="193768"/>
                <a:chExt cx="4843584" cy="6304947"/>
              </a:xfrm>
            </p:grpSpPr>
            <p:pic>
              <p:nvPicPr>
                <p:cNvPr id="144" name="Picture 15" descr="Map&#10;&#10;Description automatically generated">
                  <a:extLst>
                    <a:ext uri="{FF2B5EF4-FFF2-40B4-BE49-F238E27FC236}">
                      <a16:creationId xmlns:a16="http://schemas.microsoft.com/office/drawing/2014/main" id="{706CD3D1-511E-4CE5-8A37-6BCE94FAB492}"/>
                    </a:ext>
                  </a:extLst>
                </p:cNvPr>
                <p:cNvPicPr>
                  <a:picLocks noChangeAspect="1"/>
                </p:cNvPicPr>
                <p:nvPr/>
              </p:nvPicPr>
              <p:blipFill>
                <a:blip r:embed="rId12"/>
                <a:stretch>
                  <a:fillRect/>
                </a:stretch>
              </p:blipFill>
              <p:spPr>
                <a:xfrm>
                  <a:off x="8073293" y="193768"/>
                  <a:ext cx="4843584" cy="6304947"/>
                </a:xfrm>
                <a:prstGeom prst="rect">
                  <a:avLst/>
                </a:prstGeom>
                <a:ln>
                  <a:noFill/>
                </a:ln>
                <a:effectLst>
                  <a:outerShdw blurRad="190500" algn="tl" rotWithShape="0">
                    <a:srgbClr val="000000">
                      <a:alpha val="70000"/>
                    </a:srgbClr>
                  </a:outerShdw>
                </a:effectLst>
              </p:spPr>
            </p:pic>
            <p:sp>
              <p:nvSpPr>
                <p:cNvPr id="145" name="TextBox 144">
                  <a:extLst>
                    <a:ext uri="{FF2B5EF4-FFF2-40B4-BE49-F238E27FC236}">
                      <a16:creationId xmlns:a16="http://schemas.microsoft.com/office/drawing/2014/main" id="{F027FAA5-8B91-4344-9B4B-19CCFF0E0521}"/>
                    </a:ext>
                  </a:extLst>
                </p:cNvPr>
                <p:cNvSpPr txBox="1"/>
                <p:nvPr/>
              </p:nvSpPr>
              <p:spPr>
                <a:xfrm>
                  <a:off x="9158844" y="2273075"/>
                  <a:ext cx="450717" cy="188216"/>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a:solidFill>
                        <a:srgbClr val="000000"/>
                      </a:solidFill>
                      <a:latin typeface="Garamond" panose="02020404030301010803" pitchFamily="18" charset="0"/>
                      <a:cs typeface="Calibri"/>
                    </a:rPr>
                    <a:t>Peru</a:t>
                  </a:r>
                  <a:endParaRPr lang="en-US" sz="1000">
                    <a:solidFill>
                      <a:srgbClr val="000000"/>
                    </a:solidFill>
                    <a:latin typeface="Garamond" panose="02020404030301010803" pitchFamily="18" charset="0"/>
                  </a:endParaRPr>
                </a:p>
              </p:txBody>
            </p:sp>
            <p:sp>
              <p:nvSpPr>
                <p:cNvPr id="146" name="TextBox 145">
                  <a:extLst>
                    <a:ext uri="{FF2B5EF4-FFF2-40B4-BE49-F238E27FC236}">
                      <a16:creationId xmlns:a16="http://schemas.microsoft.com/office/drawing/2014/main" id="{57892F97-67CD-4530-B8C8-DDD3E1CD2A61}"/>
                    </a:ext>
                  </a:extLst>
                </p:cNvPr>
                <p:cNvSpPr txBox="1"/>
                <p:nvPr/>
              </p:nvSpPr>
              <p:spPr>
                <a:xfrm>
                  <a:off x="11321426" y="4341449"/>
                  <a:ext cx="563857" cy="188216"/>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000">
                      <a:solidFill>
                        <a:srgbClr val="000000"/>
                      </a:solidFill>
                      <a:latin typeface="Garamond" panose="02020404030301010803" pitchFamily="18" charset="0"/>
                      <a:cs typeface="Calibri"/>
                    </a:rPr>
                    <a:t>Bolivia</a:t>
                  </a:r>
                </a:p>
              </p:txBody>
            </p:sp>
          </p:grpSp>
          <p:sp>
            <p:nvSpPr>
              <p:cNvPr id="140" name="TextBox 139">
                <a:extLst>
                  <a:ext uri="{FF2B5EF4-FFF2-40B4-BE49-F238E27FC236}">
                    <a16:creationId xmlns:a16="http://schemas.microsoft.com/office/drawing/2014/main" id="{2257C0B6-AAB3-4930-A9E8-A0486942400C}"/>
                  </a:ext>
                </a:extLst>
              </p:cNvPr>
              <p:cNvSpPr txBox="1"/>
              <p:nvPr/>
            </p:nvSpPr>
            <p:spPr>
              <a:xfrm>
                <a:off x="6068242" y="5875747"/>
                <a:ext cx="448235" cy="211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chemeClr val="bg1"/>
                    </a:solidFill>
                    <a:latin typeface="Garamond" panose="02020404030301010803" pitchFamily="18" charset="0"/>
                    <a:cs typeface="Calibri"/>
                  </a:rPr>
                  <a:t>200</a:t>
                </a:r>
                <a:endParaRPr lang="en-US" sz="1200">
                  <a:solidFill>
                    <a:schemeClr val="bg1"/>
                  </a:solidFill>
                  <a:latin typeface="Garamond" panose="02020404030301010803" pitchFamily="18" charset="0"/>
                </a:endParaRPr>
              </a:p>
            </p:txBody>
          </p:sp>
          <p:sp>
            <p:nvSpPr>
              <p:cNvPr id="141" name="TextBox 140">
                <a:extLst>
                  <a:ext uri="{FF2B5EF4-FFF2-40B4-BE49-F238E27FC236}">
                    <a16:creationId xmlns:a16="http://schemas.microsoft.com/office/drawing/2014/main" id="{D81D7466-00DE-49CE-90C1-2258A166594C}"/>
                  </a:ext>
                </a:extLst>
              </p:cNvPr>
              <p:cNvSpPr txBox="1"/>
              <p:nvPr/>
            </p:nvSpPr>
            <p:spPr>
              <a:xfrm>
                <a:off x="5790970" y="5888432"/>
                <a:ext cx="259977" cy="211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chemeClr val="bg1"/>
                    </a:solidFill>
                    <a:latin typeface="Garamond" panose="02020404030301010803" pitchFamily="18" charset="0"/>
                    <a:cs typeface="Calibri"/>
                  </a:rPr>
                  <a:t>0</a:t>
                </a:r>
                <a:endParaRPr lang="en-US" sz="1200">
                  <a:solidFill>
                    <a:schemeClr val="bg1"/>
                  </a:solidFill>
                  <a:latin typeface="Garamond" panose="02020404030301010803" pitchFamily="18" charset="0"/>
                </a:endParaRPr>
              </a:p>
            </p:txBody>
          </p:sp>
          <p:sp>
            <p:nvSpPr>
              <p:cNvPr id="142" name="TextBox 141">
                <a:extLst>
                  <a:ext uri="{FF2B5EF4-FFF2-40B4-BE49-F238E27FC236}">
                    <a16:creationId xmlns:a16="http://schemas.microsoft.com/office/drawing/2014/main" id="{16921782-8215-47F0-867C-D291A9391810}"/>
                  </a:ext>
                </a:extLst>
              </p:cNvPr>
              <p:cNvSpPr txBox="1"/>
              <p:nvPr/>
            </p:nvSpPr>
            <p:spPr>
              <a:xfrm>
                <a:off x="7198544" y="5888432"/>
                <a:ext cx="475129" cy="211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chemeClr val="bg1"/>
                    </a:solidFill>
                    <a:latin typeface="Garamond" panose="02020404030301010803" pitchFamily="18" charset="0"/>
                    <a:cs typeface="Calibri"/>
                  </a:rPr>
                  <a:t>800</a:t>
                </a:r>
                <a:endParaRPr lang="en-US" sz="1200">
                  <a:solidFill>
                    <a:schemeClr val="bg1"/>
                  </a:solidFill>
                  <a:latin typeface="Garamond" panose="02020404030301010803" pitchFamily="18" charset="0"/>
                </a:endParaRPr>
              </a:p>
            </p:txBody>
          </p:sp>
          <p:sp>
            <p:nvSpPr>
              <p:cNvPr id="143" name="TextBox 142">
                <a:extLst>
                  <a:ext uri="{FF2B5EF4-FFF2-40B4-BE49-F238E27FC236}">
                    <a16:creationId xmlns:a16="http://schemas.microsoft.com/office/drawing/2014/main" id="{68147515-D402-4D36-BC35-8CCFFD8BF894}"/>
                  </a:ext>
                </a:extLst>
              </p:cNvPr>
              <p:cNvSpPr txBox="1"/>
              <p:nvPr/>
            </p:nvSpPr>
            <p:spPr>
              <a:xfrm>
                <a:off x="7439786" y="6004973"/>
                <a:ext cx="537882" cy="2117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chemeClr val="bg1"/>
                    </a:solidFill>
                    <a:latin typeface="Garamond" panose="02020404030301010803" pitchFamily="18" charset="0"/>
                    <a:cs typeface="Calibri"/>
                  </a:rPr>
                  <a:t>km</a:t>
                </a:r>
                <a:endParaRPr lang="en-US" sz="1200">
                  <a:solidFill>
                    <a:schemeClr val="bg1"/>
                  </a:solidFill>
                  <a:latin typeface="Garamond" panose="02020404030301010803" pitchFamily="18" charset="0"/>
                </a:endParaRPr>
              </a:p>
            </p:txBody>
          </p:sp>
        </p:grpSp>
        <p:pic>
          <p:nvPicPr>
            <p:cNvPr id="147" name="Graphic 358" descr="Caret Up with solid fill">
              <a:extLst>
                <a:ext uri="{FF2B5EF4-FFF2-40B4-BE49-F238E27FC236}">
                  <a16:creationId xmlns:a16="http://schemas.microsoft.com/office/drawing/2014/main" id="{7D2AFDA3-7A35-438C-85AE-036DE9D0426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99528" y="4669851"/>
              <a:ext cx="806824" cy="806824"/>
            </a:xfrm>
            <a:prstGeom prst="rect">
              <a:avLst/>
            </a:prstGeom>
          </p:spPr>
        </p:pic>
        <p:sp>
          <p:nvSpPr>
            <p:cNvPr id="148" name="TextBox 147">
              <a:extLst>
                <a:ext uri="{FF2B5EF4-FFF2-40B4-BE49-F238E27FC236}">
                  <a16:creationId xmlns:a16="http://schemas.microsoft.com/office/drawing/2014/main" id="{47A182A0-F5DC-4FF4-A363-07EA5F07208A}"/>
                </a:ext>
              </a:extLst>
            </p:cNvPr>
            <p:cNvSpPr txBox="1"/>
            <p:nvPr/>
          </p:nvSpPr>
          <p:spPr>
            <a:xfrm>
              <a:off x="5918199" y="5682246"/>
              <a:ext cx="475129" cy="203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chemeClr val="bg1"/>
                  </a:solidFill>
                  <a:latin typeface="Garamond" panose="02020404030301010803" pitchFamily="18" charset="0"/>
                  <a:cs typeface="Calibri"/>
                </a:rPr>
                <a:t>400</a:t>
              </a:r>
              <a:endParaRPr lang="en-US" sz="1200">
                <a:solidFill>
                  <a:schemeClr val="bg1"/>
                </a:solidFill>
                <a:latin typeface="Garamond" panose="02020404030301010803" pitchFamily="18" charset="0"/>
              </a:endParaRPr>
            </a:p>
          </p:txBody>
        </p:sp>
        <p:sp>
          <p:nvSpPr>
            <p:cNvPr id="149" name="TextBox 148">
              <a:extLst>
                <a:ext uri="{FF2B5EF4-FFF2-40B4-BE49-F238E27FC236}">
                  <a16:creationId xmlns:a16="http://schemas.microsoft.com/office/drawing/2014/main" id="{8E69F175-135E-41E4-BEC6-92A13E46020B}"/>
                </a:ext>
              </a:extLst>
            </p:cNvPr>
            <p:cNvSpPr txBox="1"/>
            <p:nvPr/>
          </p:nvSpPr>
          <p:spPr>
            <a:xfrm>
              <a:off x="9628091" y="3245224"/>
              <a:ext cx="31376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solidFill>
                    <a:srgbClr val="FFFFFF"/>
                  </a:solidFill>
                  <a:latin typeface="Century Gothic"/>
                  <a:cs typeface="Calibri"/>
                </a:rPr>
                <a:t>0</a:t>
              </a:r>
            </a:p>
          </p:txBody>
        </p:sp>
        <p:grpSp>
          <p:nvGrpSpPr>
            <p:cNvPr id="150" name="Group 149">
              <a:extLst>
                <a:ext uri="{FF2B5EF4-FFF2-40B4-BE49-F238E27FC236}">
                  <a16:creationId xmlns:a16="http://schemas.microsoft.com/office/drawing/2014/main" id="{3F41714A-C0FC-4284-98DA-BE9DFC0E64B8}"/>
                </a:ext>
              </a:extLst>
            </p:cNvPr>
            <p:cNvGrpSpPr/>
            <p:nvPr/>
          </p:nvGrpSpPr>
          <p:grpSpPr>
            <a:xfrm>
              <a:off x="8937811" y="111547"/>
              <a:ext cx="2438401" cy="3506228"/>
              <a:chOff x="8686799" y="102582"/>
              <a:chExt cx="2438401" cy="3506228"/>
            </a:xfrm>
          </p:grpSpPr>
          <p:pic>
            <p:nvPicPr>
              <p:cNvPr id="151" name="Picture 435" descr="Map&#10;&#10;Description automatically generated">
                <a:extLst>
                  <a:ext uri="{FF2B5EF4-FFF2-40B4-BE49-F238E27FC236}">
                    <a16:creationId xmlns:a16="http://schemas.microsoft.com/office/drawing/2014/main" id="{8C5590E7-8FBA-49C9-A07D-A98EA8B60FA4}"/>
                  </a:ext>
                </a:extLst>
              </p:cNvPr>
              <p:cNvPicPr>
                <a:picLocks noChangeAspect="1"/>
              </p:cNvPicPr>
              <p:nvPr/>
            </p:nvPicPr>
            <p:blipFill>
              <a:blip r:embed="rId15"/>
              <a:stretch>
                <a:fillRect/>
              </a:stretch>
            </p:blipFill>
            <p:spPr>
              <a:xfrm>
                <a:off x="8686799" y="102582"/>
                <a:ext cx="2438401" cy="3506228"/>
              </a:xfrm>
              <a:prstGeom prst="rect">
                <a:avLst/>
              </a:prstGeom>
            </p:spPr>
          </p:pic>
          <p:sp>
            <p:nvSpPr>
              <p:cNvPr id="152" name="TextBox 151">
                <a:extLst>
                  <a:ext uri="{FF2B5EF4-FFF2-40B4-BE49-F238E27FC236}">
                    <a16:creationId xmlns:a16="http://schemas.microsoft.com/office/drawing/2014/main" id="{B47C1AA0-833A-4360-AB53-3AFD5F0FB5F1}"/>
                  </a:ext>
                </a:extLst>
              </p:cNvPr>
              <p:cNvSpPr txBox="1"/>
              <p:nvPr/>
            </p:nvSpPr>
            <p:spPr>
              <a:xfrm>
                <a:off x="10703856" y="3334871"/>
                <a:ext cx="421342"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solidFill>
                      <a:srgbClr val="FFFFFF"/>
                    </a:solidFill>
                    <a:latin typeface="Century Gothic"/>
                    <a:cs typeface="Calibri"/>
                  </a:rPr>
                  <a:t>km</a:t>
                </a:r>
                <a:endParaRPr lang="en-US" sz="800">
                  <a:solidFill>
                    <a:srgbClr val="FFFFFF"/>
                  </a:solidFill>
                  <a:latin typeface="Century Gothic"/>
                </a:endParaRPr>
              </a:p>
            </p:txBody>
          </p:sp>
          <p:sp>
            <p:nvSpPr>
              <p:cNvPr id="153" name="TextBox 152">
                <a:extLst>
                  <a:ext uri="{FF2B5EF4-FFF2-40B4-BE49-F238E27FC236}">
                    <a16:creationId xmlns:a16="http://schemas.microsoft.com/office/drawing/2014/main" id="{B713B90A-146C-4085-908D-C17B66518995}"/>
                  </a:ext>
                </a:extLst>
              </p:cNvPr>
              <p:cNvSpPr txBox="1"/>
              <p:nvPr/>
            </p:nvSpPr>
            <p:spPr>
              <a:xfrm>
                <a:off x="9816350" y="3263153"/>
                <a:ext cx="40341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00">
                    <a:solidFill>
                      <a:srgbClr val="FFFFFF"/>
                    </a:solidFill>
                    <a:latin typeface="Century Gothic"/>
                    <a:cs typeface="Calibri"/>
                  </a:rPr>
                  <a:t>500</a:t>
                </a:r>
              </a:p>
            </p:txBody>
          </p:sp>
          <p:sp>
            <p:nvSpPr>
              <p:cNvPr id="154" name="TextBox 153">
                <a:extLst>
                  <a:ext uri="{FF2B5EF4-FFF2-40B4-BE49-F238E27FC236}">
                    <a16:creationId xmlns:a16="http://schemas.microsoft.com/office/drawing/2014/main" id="{255FC2EF-E4D9-4C6D-BADB-8EFA1A79B753}"/>
                  </a:ext>
                </a:extLst>
              </p:cNvPr>
              <p:cNvSpPr txBox="1"/>
              <p:nvPr/>
            </p:nvSpPr>
            <p:spPr>
              <a:xfrm>
                <a:off x="10031502" y="3263153"/>
                <a:ext cx="412377"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00">
                    <a:solidFill>
                      <a:srgbClr val="FFFFFF"/>
                    </a:solidFill>
                    <a:latin typeface="Century Gothic"/>
                    <a:cs typeface="Calibri"/>
                  </a:rPr>
                  <a:t>1000</a:t>
                </a:r>
              </a:p>
            </p:txBody>
          </p:sp>
          <p:sp>
            <p:nvSpPr>
              <p:cNvPr id="155" name="TextBox 154">
                <a:extLst>
                  <a:ext uri="{FF2B5EF4-FFF2-40B4-BE49-F238E27FC236}">
                    <a16:creationId xmlns:a16="http://schemas.microsoft.com/office/drawing/2014/main" id="{F5FB9951-4090-416E-B253-BF6336820E72}"/>
                  </a:ext>
                </a:extLst>
              </p:cNvPr>
              <p:cNvSpPr txBox="1"/>
              <p:nvPr/>
            </p:nvSpPr>
            <p:spPr>
              <a:xfrm>
                <a:off x="10497666" y="3263153"/>
                <a:ext cx="412377"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00">
                    <a:solidFill>
                      <a:srgbClr val="FFFFFF"/>
                    </a:solidFill>
                    <a:latin typeface="Century Gothic"/>
                    <a:cs typeface="Calibri"/>
                  </a:rPr>
                  <a:t>2000</a:t>
                </a:r>
              </a:p>
            </p:txBody>
          </p:sp>
        </p:grpSp>
        <p:sp>
          <p:nvSpPr>
            <p:cNvPr id="157" name="TextBox 156">
              <a:extLst>
                <a:ext uri="{FF2B5EF4-FFF2-40B4-BE49-F238E27FC236}">
                  <a16:creationId xmlns:a16="http://schemas.microsoft.com/office/drawing/2014/main" id="{52724E14-806B-4D99-AA22-DD6A674124DB}"/>
                </a:ext>
              </a:extLst>
            </p:cNvPr>
            <p:cNvSpPr txBox="1"/>
            <p:nvPr/>
          </p:nvSpPr>
          <p:spPr>
            <a:xfrm>
              <a:off x="9875298" y="3284886"/>
              <a:ext cx="259977"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00">
                  <a:solidFill>
                    <a:srgbClr val="FFFFFF"/>
                  </a:solidFill>
                  <a:latin typeface="Century Gothic"/>
                  <a:cs typeface="Calibri"/>
                </a:rPr>
                <a:t>0</a:t>
              </a:r>
            </a:p>
          </p:txBody>
        </p:sp>
      </p:grpSp>
      <p:grpSp>
        <p:nvGrpSpPr>
          <p:cNvPr id="12" name="Group 11">
            <a:extLst>
              <a:ext uri="{FF2B5EF4-FFF2-40B4-BE49-F238E27FC236}">
                <a16:creationId xmlns:a16="http://schemas.microsoft.com/office/drawing/2014/main" id="{B813E1EB-A839-4FE3-8F0E-9334CFA71F38}"/>
              </a:ext>
            </a:extLst>
          </p:cNvPr>
          <p:cNvGrpSpPr/>
          <p:nvPr/>
        </p:nvGrpSpPr>
        <p:grpSpPr>
          <a:xfrm>
            <a:off x="18745406" y="13587101"/>
            <a:ext cx="8245937" cy="9334938"/>
            <a:chOff x="17629697" y="13804427"/>
            <a:chExt cx="8139029" cy="9277045"/>
          </a:xfrm>
        </p:grpSpPr>
        <p:pic>
          <p:nvPicPr>
            <p:cNvPr id="1027" name="Picture 1026" descr="Map&#10;&#10;Description automatically generated">
              <a:extLst>
                <a:ext uri="{FF2B5EF4-FFF2-40B4-BE49-F238E27FC236}">
                  <a16:creationId xmlns:a16="http://schemas.microsoft.com/office/drawing/2014/main" id="{3267E012-DF0C-443C-BD79-F878B4BA683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3685" r="305" b="1947"/>
            <a:stretch/>
          </p:blipFill>
          <p:spPr>
            <a:xfrm>
              <a:off x="18663882" y="14381333"/>
              <a:ext cx="6578178" cy="7893896"/>
            </a:xfrm>
            <a:prstGeom prst="rect">
              <a:avLst/>
            </a:prstGeom>
          </p:spPr>
        </p:pic>
        <mc:AlternateContent xmlns:mc="http://schemas.openxmlformats.org/markup-compatibility/2006" xmlns:a14="http://schemas.microsoft.com/office/drawing/2010/main">
          <mc:Choice Requires="a14">
            <p:sp>
              <p:nvSpPr>
                <p:cNvPr id="162" name="TextBox 161">
                  <a:extLst>
                    <a:ext uri="{FF2B5EF4-FFF2-40B4-BE49-F238E27FC236}">
                      <a16:creationId xmlns:a16="http://schemas.microsoft.com/office/drawing/2014/main" id="{C02877EE-D21B-454E-9006-34DE9D75CD72}"/>
                    </a:ext>
                  </a:extLst>
                </p:cNvPr>
                <p:cNvSpPr txBox="1"/>
                <p:nvPr/>
              </p:nvSpPr>
              <p:spPr>
                <a:xfrm>
                  <a:off x="19255558" y="22637964"/>
                  <a:ext cx="5394825" cy="443508"/>
                </a:xfrm>
                <a:prstGeom prst="rect">
                  <a:avLst/>
                </a:prstGeom>
                <a:noFill/>
              </p:spPr>
              <p:txBody>
                <a:bodyPr wrap="square" rtlCol="0">
                  <a:spAutoFit/>
                </a:bodyPr>
                <a:lstStyle/>
                <a:p>
                  <a:pPr algn="ctr"/>
                  <a:r>
                    <a:rPr lang="en-US" sz="2300">
                      <a:latin typeface="Garamond" panose="02020404030301010803" pitchFamily="18" charset="0"/>
                    </a:rPr>
                    <a:t>Average SOC (</a:t>
                  </a:r>
                  <a:r>
                    <a:rPr lang="en-US" sz="2300" i="1">
                      <a:latin typeface="Garamond" panose="02020404030301010803" pitchFamily="18" charset="0"/>
                    </a:rPr>
                    <a:t>g C </a:t>
                  </a:r>
                  <a14:m>
                    <m:oMath xmlns:m="http://schemas.openxmlformats.org/officeDocument/2006/math">
                      <m:sSup>
                        <m:sSupPr>
                          <m:ctrlPr>
                            <a:rPr lang="en-US" sz="2300" i="1" smtClean="0">
                              <a:latin typeface="Cambria Math" panose="02040503050406030204" pitchFamily="18" charset="0"/>
                            </a:rPr>
                          </m:ctrlPr>
                        </m:sSupPr>
                        <m:e>
                          <m:r>
                            <a:rPr lang="en-US" sz="2300" b="0" i="1" smtClean="0">
                              <a:latin typeface="Cambria Math" panose="02040503050406030204" pitchFamily="18" charset="0"/>
                            </a:rPr>
                            <m:t>𝑚</m:t>
                          </m:r>
                        </m:e>
                        <m:sup>
                          <m:r>
                            <a:rPr lang="en-US" sz="2300" b="0" i="1" smtClean="0">
                              <a:latin typeface="Cambria Math" panose="02040503050406030204" pitchFamily="18" charset="0"/>
                            </a:rPr>
                            <m:t>−2</m:t>
                          </m:r>
                        </m:sup>
                      </m:sSup>
                      <m:r>
                        <a:rPr lang="en-US" sz="2300" b="0" i="1" smtClean="0">
                          <a:latin typeface="Cambria Math" panose="02040503050406030204" pitchFamily="18" charset="0"/>
                        </a:rPr>
                        <m:t> </m:t>
                      </m:r>
                      <m:sSup>
                        <m:sSupPr>
                          <m:ctrlPr>
                            <a:rPr lang="en-US" sz="2300" b="0" i="1" smtClean="0">
                              <a:latin typeface="Cambria Math" panose="02040503050406030204" pitchFamily="18" charset="0"/>
                            </a:rPr>
                          </m:ctrlPr>
                        </m:sSupPr>
                        <m:e>
                          <m:r>
                            <a:rPr lang="en-US" sz="2300" b="0" i="1" smtClean="0">
                              <a:latin typeface="Cambria Math" panose="02040503050406030204" pitchFamily="18" charset="0"/>
                            </a:rPr>
                            <m:t>𝑟𝑜𝑤</m:t>
                          </m:r>
                          <m:r>
                            <a:rPr lang="en-US" sz="2300" b="0" i="1" smtClean="0">
                              <a:latin typeface="Cambria Math" panose="02040503050406030204" pitchFamily="18" charset="0"/>
                            </a:rPr>
                            <m:t> </m:t>
                          </m:r>
                          <m:r>
                            <a:rPr lang="en-US" sz="2300" b="0" i="1" smtClean="0">
                              <a:latin typeface="Cambria Math" panose="02040503050406030204" pitchFamily="18" charset="0"/>
                            </a:rPr>
                            <m:t>𝑤𝑖𝑑𝑡h</m:t>
                          </m:r>
                        </m:e>
                        <m:sup>
                          <m:r>
                            <a:rPr lang="en-US" sz="2300" b="0" i="1" smtClean="0">
                              <a:latin typeface="Cambria Math" panose="02040503050406030204" pitchFamily="18" charset="0"/>
                            </a:rPr>
                            <m:t>−1</m:t>
                          </m:r>
                        </m:sup>
                      </m:sSup>
                    </m:oMath>
                  </a14:m>
                  <a:r>
                    <a:rPr lang="en-US" sz="2300">
                      <a:latin typeface="Garamond" panose="02020404030301010803" pitchFamily="18" charset="0"/>
                    </a:rPr>
                    <a:t>)</a:t>
                  </a:r>
                </a:p>
              </p:txBody>
            </p:sp>
          </mc:Choice>
          <mc:Fallback xmlns="">
            <p:sp>
              <p:nvSpPr>
                <p:cNvPr id="162" name="TextBox 161">
                  <a:extLst>
                    <a:ext uri="{FF2B5EF4-FFF2-40B4-BE49-F238E27FC236}">
                      <a16:creationId xmlns:a16="http://schemas.microsoft.com/office/drawing/2014/main" id="{C02877EE-D21B-454E-9006-34DE9D75CD72}"/>
                    </a:ext>
                  </a:extLst>
                </p:cNvPr>
                <p:cNvSpPr txBox="1">
                  <a:spLocks noRot="1" noChangeAspect="1" noMove="1" noResize="1" noEditPoints="1" noAdjustHandles="1" noChangeArrowheads="1" noChangeShapeType="1" noTextEdit="1"/>
                </p:cNvSpPr>
                <p:nvPr/>
              </p:nvSpPr>
              <p:spPr>
                <a:xfrm>
                  <a:off x="19255558" y="22637964"/>
                  <a:ext cx="5394825" cy="443508"/>
                </a:xfrm>
                <a:prstGeom prst="rect">
                  <a:avLst/>
                </a:prstGeom>
                <a:blipFill>
                  <a:blip r:embed="rId17"/>
                  <a:stretch>
                    <a:fillRect t="-10959" b="-30137"/>
                  </a:stretch>
                </a:blipFill>
              </p:spPr>
              <p:txBody>
                <a:bodyPr/>
                <a:lstStyle/>
                <a:p>
                  <a:r>
                    <a:rPr lang="en-US">
                      <a:noFill/>
                    </a:rPr>
                    <a:t> </a:t>
                  </a:r>
                </a:p>
              </p:txBody>
            </p:sp>
          </mc:Fallback>
        </mc:AlternateContent>
        <p:sp>
          <p:nvSpPr>
            <p:cNvPr id="163" name="TextBox 162">
              <a:extLst>
                <a:ext uri="{FF2B5EF4-FFF2-40B4-BE49-F238E27FC236}">
                  <a16:creationId xmlns:a16="http://schemas.microsoft.com/office/drawing/2014/main" id="{81AA207E-0578-4B21-8DBA-96D41C1A0B0E}"/>
                </a:ext>
              </a:extLst>
            </p:cNvPr>
            <p:cNvSpPr txBox="1"/>
            <p:nvPr/>
          </p:nvSpPr>
          <p:spPr>
            <a:xfrm rot="16200000">
              <a:off x="15543107" y="17873765"/>
              <a:ext cx="4613669" cy="440490"/>
            </a:xfrm>
            <a:prstGeom prst="rect">
              <a:avLst/>
            </a:prstGeom>
            <a:noFill/>
          </p:spPr>
          <p:txBody>
            <a:bodyPr wrap="square" rtlCol="0">
              <a:spAutoFit/>
            </a:bodyPr>
            <a:lstStyle/>
            <a:p>
              <a:pPr algn="ctr"/>
              <a:r>
                <a:rPr lang="en-US" sz="2300">
                  <a:latin typeface="Garamond" panose="02020404030301010803" pitchFamily="18" charset="0"/>
                </a:rPr>
                <a:t>Latitude of Row Center (</a:t>
              </a:r>
              <a:r>
                <a:rPr lang="en-US" sz="2300" i="1">
                  <a:latin typeface="Garamond" panose="02020404030301010803" pitchFamily="18" charset="0"/>
                </a:rPr>
                <a:t>degrees</a:t>
              </a:r>
              <a:r>
                <a:rPr lang="en-US" sz="2300">
                  <a:latin typeface="Garamond" panose="02020404030301010803" pitchFamily="18" charset="0"/>
                </a:rPr>
                <a:t>)</a:t>
              </a:r>
            </a:p>
          </p:txBody>
        </p:sp>
        <p:sp>
          <p:nvSpPr>
            <p:cNvPr id="164" name="TextBox 163">
              <a:extLst>
                <a:ext uri="{FF2B5EF4-FFF2-40B4-BE49-F238E27FC236}">
                  <a16:creationId xmlns:a16="http://schemas.microsoft.com/office/drawing/2014/main" id="{3963E2C0-1AA4-48E3-AA5B-D8E2B89AB0ED}"/>
                </a:ext>
              </a:extLst>
            </p:cNvPr>
            <p:cNvSpPr txBox="1"/>
            <p:nvPr/>
          </p:nvSpPr>
          <p:spPr>
            <a:xfrm>
              <a:off x="18503655" y="13804427"/>
              <a:ext cx="7177909" cy="630942"/>
            </a:xfrm>
            <a:prstGeom prst="rect">
              <a:avLst/>
            </a:prstGeom>
            <a:noFill/>
          </p:spPr>
          <p:txBody>
            <a:bodyPr wrap="square" rtlCol="0">
              <a:spAutoFit/>
            </a:bodyPr>
            <a:lstStyle/>
            <a:p>
              <a:r>
                <a:rPr lang="en-US" sz="3500">
                  <a:latin typeface="Garamond" panose="02020404030301010803" pitchFamily="18" charset="0"/>
                </a:rPr>
                <a:t>Peru and Bolivia SOC Latitude Profile</a:t>
              </a:r>
            </a:p>
          </p:txBody>
        </p:sp>
        <p:grpSp>
          <p:nvGrpSpPr>
            <p:cNvPr id="85" name="Group 84">
              <a:extLst>
                <a:ext uri="{FF2B5EF4-FFF2-40B4-BE49-F238E27FC236}">
                  <a16:creationId xmlns:a16="http://schemas.microsoft.com/office/drawing/2014/main" id="{41463BBB-06E5-4377-A3DE-CA9D51E955AE}"/>
                </a:ext>
              </a:extLst>
            </p:cNvPr>
            <p:cNvGrpSpPr/>
            <p:nvPr/>
          </p:nvGrpSpPr>
          <p:grpSpPr>
            <a:xfrm>
              <a:off x="23058672" y="16659934"/>
              <a:ext cx="2710054" cy="1189815"/>
              <a:chOff x="5579591" y="3038922"/>
              <a:chExt cx="2710054" cy="1189815"/>
            </a:xfrm>
          </p:grpSpPr>
          <p:sp>
            <p:nvSpPr>
              <p:cNvPr id="89" name="Oval 88">
                <a:extLst>
                  <a:ext uri="{FF2B5EF4-FFF2-40B4-BE49-F238E27FC236}">
                    <a16:creationId xmlns:a16="http://schemas.microsoft.com/office/drawing/2014/main" id="{E8EA1B04-0AE8-414A-A0E1-7DA502913FCF}"/>
                  </a:ext>
                </a:extLst>
              </p:cNvPr>
              <p:cNvSpPr/>
              <p:nvPr/>
            </p:nvSpPr>
            <p:spPr>
              <a:xfrm>
                <a:off x="5579591" y="3099943"/>
                <a:ext cx="266534" cy="237439"/>
              </a:xfrm>
              <a:prstGeom prst="ellipse">
                <a:avLst/>
              </a:prstGeom>
              <a:solidFill>
                <a:srgbClr val="B58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0" name="Oval 89">
                <a:extLst>
                  <a:ext uri="{FF2B5EF4-FFF2-40B4-BE49-F238E27FC236}">
                    <a16:creationId xmlns:a16="http://schemas.microsoft.com/office/drawing/2014/main" id="{D0C9A95C-DEDA-476E-9D96-97B8BE8F316D}"/>
                  </a:ext>
                </a:extLst>
              </p:cNvPr>
              <p:cNvSpPr/>
              <p:nvPr/>
            </p:nvSpPr>
            <p:spPr>
              <a:xfrm>
                <a:off x="5579591" y="3579020"/>
                <a:ext cx="266534" cy="237439"/>
              </a:xfrm>
              <a:prstGeom prst="ellipse">
                <a:avLst/>
              </a:prstGeom>
              <a:solidFill>
                <a:srgbClr val="377B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1" name="TextBox 90">
                <a:extLst>
                  <a:ext uri="{FF2B5EF4-FFF2-40B4-BE49-F238E27FC236}">
                    <a16:creationId xmlns:a16="http://schemas.microsoft.com/office/drawing/2014/main" id="{A9F145C5-EF66-4FA5-858E-53E27023EF1E}"/>
                  </a:ext>
                </a:extLst>
              </p:cNvPr>
              <p:cNvSpPr txBox="1"/>
              <p:nvPr/>
            </p:nvSpPr>
            <p:spPr>
              <a:xfrm>
                <a:off x="5984945" y="3038922"/>
                <a:ext cx="2304700" cy="400110"/>
              </a:xfrm>
              <a:prstGeom prst="rect">
                <a:avLst/>
              </a:prstGeom>
              <a:noFill/>
            </p:spPr>
            <p:txBody>
              <a:bodyPr wrap="square" lIns="91440" tIns="45720" rIns="91440" bIns="45720" rtlCol="0" anchor="t">
                <a:spAutoFit/>
              </a:bodyPr>
              <a:lstStyle/>
              <a:p>
                <a:r>
                  <a:rPr lang="en-US" sz="2000" dirty="0">
                    <a:latin typeface="Garamond"/>
                  </a:rPr>
                  <a:t>SoilGrids (1km)</a:t>
                </a:r>
              </a:p>
            </p:txBody>
          </p:sp>
          <p:sp>
            <p:nvSpPr>
              <p:cNvPr id="92" name="TextBox 91">
                <a:extLst>
                  <a:ext uri="{FF2B5EF4-FFF2-40B4-BE49-F238E27FC236}">
                    <a16:creationId xmlns:a16="http://schemas.microsoft.com/office/drawing/2014/main" id="{A293A0DC-14BF-4A01-BA3C-DE2A3EB4DCE7}"/>
                  </a:ext>
                </a:extLst>
              </p:cNvPr>
              <p:cNvSpPr txBox="1"/>
              <p:nvPr/>
            </p:nvSpPr>
            <p:spPr>
              <a:xfrm>
                <a:off x="5984947" y="3520851"/>
                <a:ext cx="2304698" cy="707886"/>
              </a:xfrm>
              <a:prstGeom prst="rect">
                <a:avLst/>
              </a:prstGeom>
              <a:noFill/>
            </p:spPr>
            <p:txBody>
              <a:bodyPr wrap="square" rtlCol="0">
                <a:spAutoFit/>
              </a:bodyPr>
              <a:lstStyle/>
              <a:p>
                <a:r>
                  <a:rPr lang="en-US" sz="2000">
                    <a:latin typeface="Garamond" panose="02020404030301010803" pitchFamily="18" charset="0"/>
                  </a:rPr>
                  <a:t>SMAP L4C </a:t>
                </a:r>
              </a:p>
              <a:p>
                <a:r>
                  <a:rPr lang="en-US" sz="2000">
                    <a:latin typeface="Garamond" panose="02020404030301010803" pitchFamily="18" charset="0"/>
                  </a:rPr>
                  <a:t>(9km, 2016-2021)</a:t>
                </a:r>
              </a:p>
            </p:txBody>
          </p:sp>
        </p:grpSp>
        <p:sp>
          <p:nvSpPr>
            <p:cNvPr id="93" name="TextBox 92">
              <a:extLst>
                <a:ext uri="{FF2B5EF4-FFF2-40B4-BE49-F238E27FC236}">
                  <a16:creationId xmlns:a16="http://schemas.microsoft.com/office/drawing/2014/main" id="{E77D09AB-1052-4E1B-96DD-990A4720B4AF}"/>
                </a:ext>
              </a:extLst>
            </p:cNvPr>
            <p:cNvSpPr txBox="1"/>
            <p:nvPr/>
          </p:nvSpPr>
          <p:spPr>
            <a:xfrm>
              <a:off x="18583470" y="22286597"/>
              <a:ext cx="659694" cy="400110"/>
            </a:xfrm>
            <a:prstGeom prst="rect">
              <a:avLst/>
            </a:prstGeom>
            <a:noFill/>
          </p:spPr>
          <p:txBody>
            <a:bodyPr wrap="square" rtlCol="0">
              <a:spAutoFit/>
            </a:bodyPr>
            <a:lstStyle/>
            <a:p>
              <a:pPr algn="r"/>
              <a:r>
                <a:rPr lang="en-US" sz="2000">
                  <a:latin typeface="Garamond" panose="02020404030301010803" pitchFamily="18" charset="0"/>
                </a:rPr>
                <a:t>1000</a:t>
              </a:r>
            </a:p>
          </p:txBody>
        </p:sp>
        <p:sp>
          <p:nvSpPr>
            <p:cNvPr id="94" name="TextBox 93">
              <a:extLst>
                <a:ext uri="{FF2B5EF4-FFF2-40B4-BE49-F238E27FC236}">
                  <a16:creationId xmlns:a16="http://schemas.microsoft.com/office/drawing/2014/main" id="{BD211119-5662-4D84-A9BF-DE876845B388}"/>
                </a:ext>
              </a:extLst>
            </p:cNvPr>
            <p:cNvSpPr txBox="1"/>
            <p:nvPr/>
          </p:nvSpPr>
          <p:spPr>
            <a:xfrm>
              <a:off x="20075205" y="22287606"/>
              <a:ext cx="659693" cy="400110"/>
            </a:xfrm>
            <a:prstGeom prst="rect">
              <a:avLst/>
            </a:prstGeom>
            <a:noFill/>
          </p:spPr>
          <p:txBody>
            <a:bodyPr wrap="square" rtlCol="0">
              <a:spAutoFit/>
            </a:bodyPr>
            <a:lstStyle/>
            <a:p>
              <a:pPr algn="r"/>
              <a:r>
                <a:rPr lang="en-US" sz="2000">
                  <a:latin typeface="Garamond" panose="02020404030301010803" pitchFamily="18" charset="0"/>
                </a:rPr>
                <a:t>2000</a:t>
              </a:r>
            </a:p>
          </p:txBody>
        </p:sp>
        <p:sp>
          <p:nvSpPr>
            <p:cNvPr id="95" name="TextBox 94">
              <a:extLst>
                <a:ext uri="{FF2B5EF4-FFF2-40B4-BE49-F238E27FC236}">
                  <a16:creationId xmlns:a16="http://schemas.microsoft.com/office/drawing/2014/main" id="{F5D147F6-E629-426E-8E71-0F259F04B032}"/>
                </a:ext>
              </a:extLst>
            </p:cNvPr>
            <p:cNvSpPr txBox="1"/>
            <p:nvPr/>
          </p:nvSpPr>
          <p:spPr>
            <a:xfrm>
              <a:off x="21566939" y="22286597"/>
              <a:ext cx="659692" cy="400110"/>
            </a:xfrm>
            <a:prstGeom prst="rect">
              <a:avLst/>
            </a:prstGeom>
            <a:noFill/>
          </p:spPr>
          <p:txBody>
            <a:bodyPr wrap="square" rtlCol="0">
              <a:spAutoFit/>
            </a:bodyPr>
            <a:lstStyle/>
            <a:p>
              <a:pPr algn="r"/>
              <a:r>
                <a:rPr lang="en-US" sz="2000">
                  <a:latin typeface="Garamond" panose="02020404030301010803" pitchFamily="18" charset="0"/>
                </a:rPr>
                <a:t>3000</a:t>
              </a:r>
            </a:p>
          </p:txBody>
        </p:sp>
        <p:sp>
          <p:nvSpPr>
            <p:cNvPr id="96" name="TextBox 95">
              <a:extLst>
                <a:ext uri="{FF2B5EF4-FFF2-40B4-BE49-F238E27FC236}">
                  <a16:creationId xmlns:a16="http://schemas.microsoft.com/office/drawing/2014/main" id="{83A6B44C-FDF0-4E70-9FD8-E764988093E5}"/>
                </a:ext>
              </a:extLst>
            </p:cNvPr>
            <p:cNvSpPr txBox="1"/>
            <p:nvPr/>
          </p:nvSpPr>
          <p:spPr>
            <a:xfrm>
              <a:off x="23058672" y="22296716"/>
              <a:ext cx="659691" cy="400110"/>
            </a:xfrm>
            <a:prstGeom prst="rect">
              <a:avLst/>
            </a:prstGeom>
            <a:noFill/>
          </p:spPr>
          <p:txBody>
            <a:bodyPr wrap="square" rtlCol="0">
              <a:spAutoFit/>
            </a:bodyPr>
            <a:lstStyle/>
            <a:p>
              <a:pPr algn="r"/>
              <a:r>
                <a:rPr lang="en-US" sz="2000">
                  <a:latin typeface="Garamond" panose="02020404030301010803" pitchFamily="18" charset="0"/>
                </a:rPr>
                <a:t>4000</a:t>
              </a:r>
            </a:p>
          </p:txBody>
        </p:sp>
        <p:sp>
          <p:nvSpPr>
            <p:cNvPr id="97" name="TextBox 96">
              <a:extLst>
                <a:ext uri="{FF2B5EF4-FFF2-40B4-BE49-F238E27FC236}">
                  <a16:creationId xmlns:a16="http://schemas.microsoft.com/office/drawing/2014/main" id="{940E48A0-4B6C-4812-BC76-BF9AAAB808FF}"/>
                </a:ext>
              </a:extLst>
            </p:cNvPr>
            <p:cNvSpPr txBox="1"/>
            <p:nvPr/>
          </p:nvSpPr>
          <p:spPr>
            <a:xfrm>
              <a:off x="24550404" y="22296716"/>
              <a:ext cx="659691" cy="400110"/>
            </a:xfrm>
            <a:prstGeom prst="rect">
              <a:avLst/>
            </a:prstGeom>
            <a:noFill/>
          </p:spPr>
          <p:txBody>
            <a:bodyPr wrap="square" rtlCol="0">
              <a:spAutoFit/>
            </a:bodyPr>
            <a:lstStyle/>
            <a:p>
              <a:pPr algn="r"/>
              <a:r>
                <a:rPr lang="en-US" sz="2000">
                  <a:latin typeface="Garamond" panose="02020404030301010803" pitchFamily="18" charset="0"/>
                </a:rPr>
                <a:t>5000</a:t>
              </a:r>
            </a:p>
          </p:txBody>
        </p:sp>
        <p:sp>
          <p:nvSpPr>
            <p:cNvPr id="99" name="TextBox 98">
              <a:extLst>
                <a:ext uri="{FF2B5EF4-FFF2-40B4-BE49-F238E27FC236}">
                  <a16:creationId xmlns:a16="http://schemas.microsoft.com/office/drawing/2014/main" id="{18ECB7BF-3DA0-45DC-B4A0-EF3733EA1D40}"/>
                </a:ext>
              </a:extLst>
            </p:cNvPr>
            <p:cNvSpPr txBox="1"/>
            <p:nvPr/>
          </p:nvSpPr>
          <p:spPr>
            <a:xfrm>
              <a:off x="18028109" y="20665625"/>
              <a:ext cx="562132" cy="400110"/>
            </a:xfrm>
            <a:prstGeom prst="rect">
              <a:avLst/>
            </a:prstGeom>
            <a:noFill/>
          </p:spPr>
          <p:txBody>
            <a:bodyPr wrap="square" rtlCol="0">
              <a:spAutoFit/>
            </a:bodyPr>
            <a:lstStyle/>
            <a:p>
              <a:pPr algn="r"/>
              <a:r>
                <a:rPr lang="en-US" sz="2000">
                  <a:latin typeface="Garamond" panose="02020404030301010803" pitchFamily="18" charset="0"/>
                </a:rPr>
                <a:t>-20</a:t>
              </a:r>
            </a:p>
          </p:txBody>
        </p:sp>
        <p:sp>
          <p:nvSpPr>
            <p:cNvPr id="100" name="TextBox 99">
              <a:extLst>
                <a:ext uri="{FF2B5EF4-FFF2-40B4-BE49-F238E27FC236}">
                  <a16:creationId xmlns:a16="http://schemas.microsoft.com/office/drawing/2014/main" id="{E8D92F4E-8A70-4F89-9B7B-D9C50F982863}"/>
                </a:ext>
              </a:extLst>
            </p:cNvPr>
            <p:cNvSpPr txBox="1"/>
            <p:nvPr/>
          </p:nvSpPr>
          <p:spPr>
            <a:xfrm>
              <a:off x="18038319" y="19139431"/>
              <a:ext cx="562132" cy="400110"/>
            </a:xfrm>
            <a:prstGeom prst="rect">
              <a:avLst/>
            </a:prstGeom>
            <a:noFill/>
          </p:spPr>
          <p:txBody>
            <a:bodyPr wrap="square" rtlCol="0">
              <a:spAutoFit/>
            </a:bodyPr>
            <a:lstStyle/>
            <a:p>
              <a:pPr algn="r"/>
              <a:r>
                <a:rPr lang="en-US" sz="2000">
                  <a:latin typeface="Garamond" panose="02020404030301010803" pitchFamily="18" charset="0"/>
                </a:rPr>
                <a:t>-15</a:t>
              </a:r>
            </a:p>
          </p:txBody>
        </p:sp>
        <p:sp>
          <p:nvSpPr>
            <p:cNvPr id="101" name="TextBox 100">
              <a:extLst>
                <a:ext uri="{FF2B5EF4-FFF2-40B4-BE49-F238E27FC236}">
                  <a16:creationId xmlns:a16="http://schemas.microsoft.com/office/drawing/2014/main" id="{3A9B1E7E-810E-437C-B7D8-C962B85080AD}"/>
                </a:ext>
              </a:extLst>
            </p:cNvPr>
            <p:cNvSpPr txBox="1"/>
            <p:nvPr/>
          </p:nvSpPr>
          <p:spPr>
            <a:xfrm>
              <a:off x="17994806" y="17602030"/>
              <a:ext cx="588664" cy="400110"/>
            </a:xfrm>
            <a:prstGeom prst="rect">
              <a:avLst/>
            </a:prstGeom>
            <a:noFill/>
          </p:spPr>
          <p:txBody>
            <a:bodyPr wrap="square" rtlCol="0">
              <a:spAutoFit/>
            </a:bodyPr>
            <a:lstStyle/>
            <a:p>
              <a:pPr algn="r"/>
              <a:r>
                <a:rPr lang="en-US" sz="2000">
                  <a:latin typeface="Garamond" panose="02020404030301010803" pitchFamily="18" charset="0"/>
                </a:rPr>
                <a:t>-10</a:t>
              </a:r>
            </a:p>
          </p:txBody>
        </p:sp>
        <p:sp>
          <p:nvSpPr>
            <p:cNvPr id="102" name="TextBox 101">
              <a:extLst>
                <a:ext uri="{FF2B5EF4-FFF2-40B4-BE49-F238E27FC236}">
                  <a16:creationId xmlns:a16="http://schemas.microsoft.com/office/drawing/2014/main" id="{2FEAD4E3-8D0C-4192-894C-AAAC8C536F9A}"/>
                </a:ext>
              </a:extLst>
            </p:cNvPr>
            <p:cNvSpPr txBox="1"/>
            <p:nvPr/>
          </p:nvSpPr>
          <p:spPr>
            <a:xfrm>
              <a:off x="18132296" y="16070233"/>
              <a:ext cx="445092" cy="400110"/>
            </a:xfrm>
            <a:prstGeom prst="rect">
              <a:avLst/>
            </a:prstGeom>
            <a:noFill/>
          </p:spPr>
          <p:txBody>
            <a:bodyPr wrap="square" rtlCol="0">
              <a:spAutoFit/>
            </a:bodyPr>
            <a:lstStyle/>
            <a:p>
              <a:pPr algn="r"/>
              <a:r>
                <a:rPr lang="en-US" sz="2000">
                  <a:latin typeface="Garamond" panose="02020404030301010803" pitchFamily="18" charset="0"/>
                </a:rPr>
                <a:t>-5</a:t>
              </a:r>
            </a:p>
          </p:txBody>
        </p:sp>
        <p:sp>
          <p:nvSpPr>
            <p:cNvPr id="103" name="TextBox 102">
              <a:extLst>
                <a:ext uri="{FF2B5EF4-FFF2-40B4-BE49-F238E27FC236}">
                  <a16:creationId xmlns:a16="http://schemas.microsoft.com/office/drawing/2014/main" id="{7BC8DCD9-786F-429F-A766-0BC3DF29E097}"/>
                </a:ext>
              </a:extLst>
            </p:cNvPr>
            <p:cNvSpPr txBox="1"/>
            <p:nvPr/>
          </p:nvSpPr>
          <p:spPr>
            <a:xfrm>
              <a:off x="18297617" y="14578772"/>
              <a:ext cx="263850" cy="400110"/>
            </a:xfrm>
            <a:prstGeom prst="rect">
              <a:avLst/>
            </a:prstGeom>
            <a:noFill/>
          </p:spPr>
          <p:txBody>
            <a:bodyPr wrap="square" rtlCol="0">
              <a:spAutoFit/>
            </a:bodyPr>
            <a:lstStyle/>
            <a:p>
              <a:r>
                <a:rPr lang="en-US" sz="2000">
                  <a:latin typeface="Garamond" panose="02020404030301010803" pitchFamily="18" charset="0"/>
                </a:rPr>
                <a:t>0</a:t>
              </a:r>
            </a:p>
          </p:txBody>
        </p:sp>
      </p:grpSp>
      <p:pic>
        <p:nvPicPr>
          <p:cNvPr id="11" name="Picture 10">
            <a:extLst>
              <a:ext uri="{FF2B5EF4-FFF2-40B4-BE49-F238E27FC236}">
                <a16:creationId xmlns:a16="http://schemas.microsoft.com/office/drawing/2014/main" id="{D8145009-DB8A-4953-9E2A-BD5C65896D3F}"/>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278" r="1278" b="2361"/>
          <a:stretch/>
        </p:blipFill>
        <p:spPr>
          <a:xfrm>
            <a:off x="12175182" y="14461763"/>
            <a:ext cx="6547098" cy="7299844"/>
          </a:xfrm>
          <a:prstGeom prst="rect">
            <a:avLst/>
          </a:prstGeom>
        </p:spPr>
      </p:pic>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1D7A26AC-A5B4-4FA5-A410-80725C911DD7}"/>
                  </a:ext>
                </a:extLst>
              </p:cNvPr>
              <p:cNvSpPr txBox="1"/>
              <p:nvPr/>
            </p:nvSpPr>
            <p:spPr>
              <a:xfrm>
                <a:off x="12199603" y="20190331"/>
                <a:ext cx="2979910" cy="446276"/>
              </a:xfrm>
              <a:prstGeom prst="rect">
                <a:avLst/>
              </a:prstGeom>
              <a:noFill/>
            </p:spPr>
            <p:txBody>
              <a:bodyPr wrap="square" rtlCol="0">
                <a:spAutoFit/>
              </a:bodyPr>
              <a:lstStyle/>
              <a:p>
                <a:pPr algn="ctr"/>
                <a:r>
                  <a:rPr lang="en-US" sz="2300" dirty="0">
                    <a:latin typeface="Garamond" panose="02020404030301010803" pitchFamily="18" charset="0"/>
                  </a:rPr>
                  <a:t>Average SOC (</a:t>
                </a:r>
                <a:r>
                  <a:rPr lang="en-US" sz="2300" i="1" dirty="0">
                    <a:latin typeface="Garamond" panose="02020404030301010803" pitchFamily="18" charset="0"/>
                  </a:rPr>
                  <a:t>g C </a:t>
                </a:r>
                <a14:m>
                  <m:oMath xmlns:m="http://schemas.openxmlformats.org/officeDocument/2006/math">
                    <m:sSup>
                      <m:sSupPr>
                        <m:ctrlPr>
                          <a:rPr lang="en-US" sz="2300" i="1" smtClean="0">
                            <a:latin typeface="Cambria Math" panose="02040503050406030204" pitchFamily="18" charset="0"/>
                          </a:rPr>
                        </m:ctrlPr>
                      </m:sSupPr>
                      <m:e>
                        <m:r>
                          <a:rPr lang="en-US" sz="2300" b="0" i="1" smtClean="0">
                            <a:latin typeface="Cambria Math" panose="02040503050406030204" pitchFamily="18" charset="0"/>
                          </a:rPr>
                          <m:t>𝑚</m:t>
                        </m:r>
                      </m:e>
                      <m:sup>
                        <m:r>
                          <a:rPr lang="en-US" sz="2300" b="0" i="1" smtClean="0">
                            <a:latin typeface="Cambria Math" panose="02040503050406030204" pitchFamily="18" charset="0"/>
                          </a:rPr>
                          <m:t>−2</m:t>
                        </m:r>
                      </m:sup>
                    </m:sSup>
                  </m:oMath>
                </a14:m>
                <a:r>
                  <a:rPr lang="en-US" sz="2300" dirty="0">
                    <a:latin typeface="Garamond" panose="02020404030301010803" pitchFamily="18" charset="0"/>
                  </a:rPr>
                  <a:t>)</a:t>
                </a:r>
              </a:p>
            </p:txBody>
          </p:sp>
        </mc:Choice>
        <mc:Fallback xmlns="">
          <p:sp>
            <p:nvSpPr>
              <p:cNvPr id="158" name="TextBox 157">
                <a:extLst>
                  <a:ext uri="{FF2B5EF4-FFF2-40B4-BE49-F238E27FC236}">
                    <a16:creationId xmlns:a16="http://schemas.microsoft.com/office/drawing/2014/main" id="{1D7A26AC-A5B4-4FA5-A410-80725C911DD7}"/>
                  </a:ext>
                </a:extLst>
              </p:cNvPr>
              <p:cNvSpPr txBox="1">
                <a:spLocks noRot="1" noChangeAspect="1" noMove="1" noResize="1" noEditPoints="1" noAdjustHandles="1" noChangeArrowheads="1" noChangeShapeType="1" noTextEdit="1"/>
              </p:cNvSpPr>
              <p:nvPr/>
            </p:nvSpPr>
            <p:spPr>
              <a:xfrm>
                <a:off x="12199603" y="20190331"/>
                <a:ext cx="2979910" cy="446276"/>
              </a:xfrm>
              <a:prstGeom prst="rect">
                <a:avLst/>
              </a:prstGeom>
              <a:blipFill>
                <a:blip r:embed="rId19"/>
                <a:stretch>
                  <a:fillRect l="-1840" t="-9589" r="-1840" b="-30137"/>
                </a:stretch>
              </a:blipFill>
            </p:spPr>
            <p:txBody>
              <a:bodyPr/>
              <a:lstStyle/>
              <a:p>
                <a:r>
                  <a:rPr lang="en-US">
                    <a:noFill/>
                  </a:rPr>
                  <a:t> </a:t>
                </a:r>
              </a:p>
            </p:txBody>
          </p:sp>
        </mc:Fallback>
      </mc:AlternateContent>
      <p:sp>
        <p:nvSpPr>
          <p:cNvPr id="106" name="TextBox 105">
            <a:extLst>
              <a:ext uri="{FF2B5EF4-FFF2-40B4-BE49-F238E27FC236}">
                <a16:creationId xmlns:a16="http://schemas.microsoft.com/office/drawing/2014/main" id="{C3B5C329-9CBF-4C90-BD61-6404543B0D11}"/>
              </a:ext>
            </a:extLst>
          </p:cNvPr>
          <p:cNvSpPr txBox="1"/>
          <p:nvPr/>
        </p:nvSpPr>
        <p:spPr>
          <a:xfrm>
            <a:off x="11843040" y="13668370"/>
            <a:ext cx="7272188" cy="1169551"/>
          </a:xfrm>
          <a:prstGeom prst="rect">
            <a:avLst/>
          </a:prstGeom>
          <a:noFill/>
        </p:spPr>
        <p:txBody>
          <a:bodyPr wrap="square" rtlCol="0">
            <a:spAutoFit/>
          </a:bodyPr>
          <a:lstStyle/>
          <a:p>
            <a:pPr algn="ctr"/>
            <a:r>
              <a:rPr lang="en-US" sz="3500">
                <a:latin typeface="Garamond" panose="02020404030301010803" pitchFamily="18" charset="0"/>
              </a:rPr>
              <a:t>Peru and Bolivia SOC Distribution (2021)</a:t>
            </a:r>
          </a:p>
        </p:txBody>
      </p:sp>
      <p:grpSp>
        <p:nvGrpSpPr>
          <p:cNvPr id="109" name="Group 108">
            <a:extLst>
              <a:ext uri="{FF2B5EF4-FFF2-40B4-BE49-F238E27FC236}">
                <a16:creationId xmlns:a16="http://schemas.microsoft.com/office/drawing/2014/main" id="{C7D5F5EB-DD0E-4A49-973D-664933CCB087}"/>
              </a:ext>
            </a:extLst>
          </p:cNvPr>
          <p:cNvGrpSpPr/>
          <p:nvPr/>
        </p:nvGrpSpPr>
        <p:grpSpPr>
          <a:xfrm>
            <a:off x="12106360" y="14640216"/>
            <a:ext cx="914400" cy="1041916"/>
            <a:chOff x="206701" y="-113305"/>
            <a:chExt cx="914400" cy="1041916"/>
          </a:xfrm>
        </p:grpSpPr>
        <p:pic>
          <p:nvPicPr>
            <p:cNvPr id="110" name="Graphic 109" descr="Caret Up with solid fill">
              <a:extLst>
                <a:ext uri="{FF2B5EF4-FFF2-40B4-BE49-F238E27FC236}">
                  <a16:creationId xmlns:a16="http://schemas.microsoft.com/office/drawing/2014/main" id="{810FF05D-5A3B-4011-91E4-B581B50F91F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06701" y="-113305"/>
              <a:ext cx="914400" cy="914400"/>
            </a:xfrm>
            <a:prstGeom prst="rect">
              <a:avLst/>
            </a:prstGeom>
          </p:spPr>
        </p:pic>
        <p:sp>
          <p:nvSpPr>
            <p:cNvPr id="111" name="TextBox 110">
              <a:extLst>
                <a:ext uri="{FF2B5EF4-FFF2-40B4-BE49-F238E27FC236}">
                  <a16:creationId xmlns:a16="http://schemas.microsoft.com/office/drawing/2014/main" id="{91636323-7DCD-426C-A413-37DBB55A771A}"/>
                </a:ext>
              </a:extLst>
            </p:cNvPr>
            <p:cNvSpPr txBox="1"/>
            <p:nvPr/>
          </p:nvSpPr>
          <p:spPr>
            <a:xfrm>
              <a:off x="497289" y="559279"/>
              <a:ext cx="3332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chemeClr val="tx1">
                      <a:lumMod val="75000"/>
                      <a:lumOff val="25000"/>
                    </a:schemeClr>
                  </a:solidFill>
                  <a:latin typeface="Garamond" panose="02020404030301010803" pitchFamily="18" charset="0"/>
                  <a:cs typeface="Calibri"/>
                </a:rPr>
                <a:t>N</a:t>
              </a:r>
              <a:endParaRPr lang="en-US" b="1">
                <a:solidFill>
                  <a:schemeClr val="tx1">
                    <a:lumMod val="75000"/>
                    <a:lumOff val="25000"/>
                  </a:schemeClr>
                </a:solidFill>
                <a:latin typeface="Garamond" panose="02020404030301010803" pitchFamily="18" charset="0"/>
              </a:endParaRPr>
            </a:p>
          </p:txBody>
        </p:sp>
      </p:grpSp>
      <p:sp>
        <p:nvSpPr>
          <p:cNvPr id="115" name="TextBox 114">
            <a:extLst>
              <a:ext uri="{FF2B5EF4-FFF2-40B4-BE49-F238E27FC236}">
                <a16:creationId xmlns:a16="http://schemas.microsoft.com/office/drawing/2014/main" id="{039788F2-4C46-468A-B9D3-70DB03A04C03}"/>
              </a:ext>
            </a:extLst>
          </p:cNvPr>
          <p:cNvSpPr txBox="1"/>
          <p:nvPr/>
        </p:nvSpPr>
        <p:spPr>
          <a:xfrm>
            <a:off x="1435365" y="31202341"/>
            <a:ext cx="32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chemeClr val="bg1"/>
                </a:solidFill>
                <a:latin typeface="Garamond" panose="02020404030301010803" pitchFamily="18" charset="0"/>
                <a:cs typeface="Calibri"/>
              </a:rPr>
              <a:t>N</a:t>
            </a:r>
            <a:endParaRPr lang="en-US" b="1">
              <a:solidFill>
                <a:schemeClr val="bg1"/>
              </a:solidFill>
              <a:latin typeface="Garamond" panose="02020404030301010803" pitchFamily="18" charset="0"/>
            </a:endParaRPr>
          </a:p>
        </p:txBody>
      </p:sp>
      <p:pic>
        <p:nvPicPr>
          <p:cNvPr id="19" name="Picture 18" descr="Background pattern&#10;&#10;Description automatically generated">
            <a:extLst>
              <a:ext uri="{FF2B5EF4-FFF2-40B4-BE49-F238E27FC236}">
                <a16:creationId xmlns:a16="http://schemas.microsoft.com/office/drawing/2014/main" id="{0E5507E9-D793-45F8-BC2D-DF2633257DB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660142" y="20711687"/>
            <a:ext cx="576815" cy="1797739"/>
          </a:xfrm>
          <a:prstGeom prst="rect">
            <a:avLst/>
          </a:prstGeom>
        </p:spPr>
      </p:pic>
      <p:sp>
        <p:nvSpPr>
          <p:cNvPr id="118" name="TextBox 117">
            <a:extLst>
              <a:ext uri="{FF2B5EF4-FFF2-40B4-BE49-F238E27FC236}">
                <a16:creationId xmlns:a16="http://schemas.microsoft.com/office/drawing/2014/main" id="{D6429D69-B113-4119-92F9-F02170E77838}"/>
              </a:ext>
            </a:extLst>
          </p:cNvPr>
          <p:cNvSpPr txBox="1"/>
          <p:nvPr/>
        </p:nvSpPr>
        <p:spPr>
          <a:xfrm>
            <a:off x="13299572" y="22068441"/>
            <a:ext cx="576815" cy="402607"/>
          </a:xfrm>
          <a:prstGeom prst="rect">
            <a:avLst/>
          </a:prstGeom>
          <a:noFill/>
        </p:spPr>
        <p:txBody>
          <a:bodyPr wrap="square" rtlCol="0">
            <a:spAutoFit/>
          </a:bodyPr>
          <a:lstStyle/>
          <a:p>
            <a:pPr algn="r"/>
            <a:r>
              <a:rPr lang="en-US" sz="2000">
                <a:latin typeface="Garamond" panose="02020404030301010803" pitchFamily="18" charset="0"/>
              </a:rPr>
              <a:t>100</a:t>
            </a:r>
          </a:p>
        </p:txBody>
      </p:sp>
      <p:sp>
        <p:nvSpPr>
          <p:cNvPr id="119" name="TextBox 118">
            <a:extLst>
              <a:ext uri="{FF2B5EF4-FFF2-40B4-BE49-F238E27FC236}">
                <a16:creationId xmlns:a16="http://schemas.microsoft.com/office/drawing/2014/main" id="{E4C0114E-2830-4529-BF07-181396DAF149}"/>
              </a:ext>
            </a:extLst>
          </p:cNvPr>
          <p:cNvSpPr txBox="1"/>
          <p:nvPr/>
        </p:nvSpPr>
        <p:spPr>
          <a:xfrm>
            <a:off x="13311565" y="20698965"/>
            <a:ext cx="718342" cy="400110"/>
          </a:xfrm>
          <a:prstGeom prst="rect">
            <a:avLst/>
          </a:prstGeom>
          <a:noFill/>
        </p:spPr>
        <p:txBody>
          <a:bodyPr wrap="square" rtlCol="0">
            <a:spAutoFit/>
          </a:bodyPr>
          <a:lstStyle/>
          <a:p>
            <a:pPr algn="r"/>
            <a:r>
              <a:rPr lang="en-US" sz="2000">
                <a:latin typeface="Garamond" panose="02020404030301010803" pitchFamily="18" charset="0"/>
              </a:rPr>
              <a:t>5,000</a:t>
            </a:r>
          </a:p>
        </p:txBody>
      </p:sp>
      <p:sp>
        <p:nvSpPr>
          <p:cNvPr id="120" name="TextBox 119">
            <a:extLst>
              <a:ext uri="{FF2B5EF4-FFF2-40B4-BE49-F238E27FC236}">
                <a16:creationId xmlns:a16="http://schemas.microsoft.com/office/drawing/2014/main" id="{AE5323F4-FEA3-435A-BF15-64D705FBF7A4}"/>
              </a:ext>
            </a:extLst>
          </p:cNvPr>
          <p:cNvSpPr txBox="1"/>
          <p:nvPr/>
        </p:nvSpPr>
        <p:spPr>
          <a:xfrm>
            <a:off x="15483532" y="21946061"/>
            <a:ext cx="462002"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500">
                <a:solidFill>
                  <a:schemeClr val="tx1">
                    <a:lumMod val="95000"/>
                    <a:lumOff val="5000"/>
                  </a:schemeClr>
                </a:solidFill>
                <a:latin typeface="Garamond" panose="02020404030301010803" pitchFamily="18" charset="0"/>
                <a:cs typeface="Calibri"/>
              </a:rPr>
              <a:t>200</a:t>
            </a:r>
            <a:endParaRPr lang="en-US" sz="1500">
              <a:solidFill>
                <a:schemeClr val="tx1">
                  <a:lumMod val="95000"/>
                  <a:lumOff val="5000"/>
                </a:schemeClr>
              </a:solidFill>
              <a:latin typeface="Garamond" panose="02020404030301010803" pitchFamily="18" charset="0"/>
            </a:endParaRPr>
          </a:p>
        </p:txBody>
      </p:sp>
      <p:sp>
        <p:nvSpPr>
          <p:cNvPr id="121" name="TextBox 120">
            <a:extLst>
              <a:ext uri="{FF2B5EF4-FFF2-40B4-BE49-F238E27FC236}">
                <a16:creationId xmlns:a16="http://schemas.microsoft.com/office/drawing/2014/main" id="{E7F993C4-3199-4968-BF74-9834B9A93E31}"/>
              </a:ext>
            </a:extLst>
          </p:cNvPr>
          <p:cNvSpPr txBox="1"/>
          <p:nvPr/>
        </p:nvSpPr>
        <p:spPr>
          <a:xfrm>
            <a:off x="15322646" y="21945330"/>
            <a:ext cx="23214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500">
                <a:latin typeface="Garamond" panose="02020404030301010803" pitchFamily="18" charset="0"/>
                <a:cs typeface="Calibri"/>
              </a:rPr>
              <a:t>0</a:t>
            </a:r>
            <a:endParaRPr lang="en-US" sz="1500">
              <a:latin typeface="Garamond" panose="02020404030301010803" pitchFamily="18" charset="0"/>
            </a:endParaRPr>
          </a:p>
        </p:txBody>
      </p:sp>
      <p:sp>
        <p:nvSpPr>
          <p:cNvPr id="122" name="TextBox 121">
            <a:extLst>
              <a:ext uri="{FF2B5EF4-FFF2-40B4-BE49-F238E27FC236}">
                <a16:creationId xmlns:a16="http://schemas.microsoft.com/office/drawing/2014/main" id="{332D711F-B023-4AEB-BFA7-C4DA309EB68B}"/>
              </a:ext>
            </a:extLst>
          </p:cNvPr>
          <p:cNvSpPr txBox="1"/>
          <p:nvPr/>
        </p:nvSpPr>
        <p:spPr>
          <a:xfrm>
            <a:off x="17369784" y="21945330"/>
            <a:ext cx="482958"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500">
                <a:latin typeface="Garamond" panose="02020404030301010803" pitchFamily="18" charset="0"/>
                <a:cs typeface="Calibri"/>
              </a:rPr>
              <a:t>800</a:t>
            </a:r>
            <a:endParaRPr lang="en-US" sz="1500">
              <a:latin typeface="Garamond" panose="02020404030301010803" pitchFamily="18" charset="0"/>
            </a:endParaRPr>
          </a:p>
        </p:txBody>
      </p:sp>
      <p:sp>
        <p:nvSpPr>
          <p:cNvPr id="123" name="TextBox 122">
            <a:extLst>
              <a:ext uri="{FF2B5EF4-FFF2-40B4-BE49-F238E27FC236}">
                <a16:creationId xmlns:a16="http://schemas.microsoft.com/office/drawing/2014/main" id="{ABCE0428-38E0-46F8-872D-06DABA9B5AC4}"/>
              </a:ext>
            </a:extLst>
          </p:cNvPr>
          <p:cNvSpPr txBox="1"/>
          <p:nvPr/>
        </p:nvSpPr>
        <p:spPr>
          <a:xfrm>
            <a:off x="16295313" y="21955100"/>
            <a:ext cx="462002"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500">
                <a:latin typeface="Garamond" panose="02020404030301010803" pitchFamily="18" charset="0"/>
                <a:cs typeface="Calibri"/>
              </a:rPr>
              <a:t>400</a:t>
            </a:r>
            <a:endParaRPr lang="en-US" sz="1500">
              <a:latin typeface="Garamond" panose="02020404030301010803" pitchFamily="18" charset="0"/>
            </a:endParaRPr>
          </a:p>
        </p:txBody>
      </p:sp>
      <p:pic>
        <p:nvPicPr>
          <p:cNvPr id="22" name="Picture 21">
            <a:extLst>
              <a:ext uri="{FF2B5EF4-FFF2-40B4-BE49-F238E27FC236}">
                <a16:creationId xmlns:a16="http://schemas.microsoft.com/office/drawing/2014/main" id="{DCABBDDD-C287-4A4F-A868-2CBC50DF0CF7}"/>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5406694" y="22234012"/>
            <a:ext cx="2247909" cy="185006"/>
          </a:xfrm>
          <a:prstGeom prst="rect">
            <a:avLst/>
          </a:prstGeom>
        </p:spPr>
      </p:pic>
      <p:sp>
        <p:nvSpPr>
          <p:cNvPr id="126" name="TextBox 125">
            <a:extLst>
              <a:ext uri="{FF2B5EF4-FFF2-40B4-BE49-F238E27FC236}">
                <a16:creationId xmlns:a16="http://schemas.microsoft.com/office/drawing/2014/main" id="{9FA586AA-EE44-4DF3-9E00-947BF1794A26}"/>
              </a:ext>
            </a:extLst>
          </p:cNvPr>
          <p:cNvSpPr txBox="1"/>
          <p:nvPr/>
        </p:nvSpPr>
        <p:spPr>
          <a:xfrm>
            <a:off x="17763924" y="22175783"/>
            <a:ext cx="799333"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500">
                <a:latin typeface="Garamond" panose="02020404030301010803" pitchFamily="18" charset="0"/>
                <a:cs typeface="Calibri"/>
              </a:rPr>
              <a:t>km</a:t>
            </a:r>
            <a:endParaRPr lang="en-US" sz="1500">
              <a:latin typeface="Garamond" panose="02020404030301010803" pitchFamily="18" charset="0"/>
            </a:endParaRPr>
          </a:p>
        </p:txBody>
      </p:sp>
    </p:spTree>
    <p:extLst>
      <p:ext uri="{BB962C8B-B14F-4D97-AF65-F5344CB8AC3E}">
        <p14:creationId xmlns:p14="http://schemas.microsoft.com/office/powerpoint/2010/main" val="206005522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a041d2c-28c4-4898-9d7f-fdf3d423cb64" xsi:nil="true"/>
    <lcf76f155ced4ddcb4097134ff3c332f xmlns="8fe16c19-f07e-451f-b6f8-9bd333cc244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FA751A028CA54C8F665F2DB795C269" ma:contentTypeVersion="12" ma:contentTypeDescription="Create a new document." ma:contentTypeScope="" ma:versionID="3b54e73c1ab08c21b53c1fef13e9c4e1">
  <xsd:schema xmlns:xsd="http://www.w3.org/2001/XMLSchema" xmlns:xs="http://www.w3.org/2001/XMLSchema" xmlns:p="http://schemas.microsoft.com/office/2006/metadata/properties" xmlns:ns2="8fe16c19-f07e-451f-b6f8-9bd333cc244d" xmlns:ns3="7a041d2c-28c4-4898-9d7f-fdf3d423cb64" targetNamespace="http://schemas.microsoft.com/office/2006/metadata/properties" ma:root="true" ma:fieldsID="3f144c8d0c9bede748901825dd87ff35" ns2:_="" ns3:_="">
    <xsd:import namespace="8fe16c19-f07e-451f-b6f8-9bd333cc244d"/>
    <xsd:import namespace="7a041d2c-28c4-4898-9d7f-fdf3d423cb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16c19-f07e-451f-b6f8-9bd333cc24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c12c5d1-1fdc-4b92-8d04-0f37a99e289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41d2c-28c4-4898-9d7f-fdf3d423cb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f3f9cca-4852-48a1-af55-e79e20ea202a}" ma:internalName="TaxCatchAll" ma:showField="CatchAllData" ma:web="7a041d2c-28c4-4898-9d7f-fdf3d423cb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19850C-B132-4F9E-91AE-B86D28DA0AF3}">
  <ds:schemaRefs>
    <ds:schemaRef ds:uri="7a041d2c-28c4-4898-9d7f-fdf3d423cb64"/>
    <ds:schemaRef ds:uri="8fe16c19-f07e-451f-b6f8-9bd333cc24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3.xml><?xml version="1.0" encoding="utf-8"?>
<ds:datastoreItem xmlns:ds="http://schemas.openxmlformats.org/officeDocument/2006/customXml" ds:itemID="{A2F4BE7C-1BE4-4A78-B4F8-00489D616A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16c19-f07e-451f-b6f8-9bd333cc244d"/>
    <ds:schemaRef ds:uri="7a041d2c-28c4-4898-9d7f-fdf3d423cb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727</Words>
  <Application>Microsoft Office PowerPoint</Application>
  <PresentationFormat>Custom</PresentationFormat>
  <Paragraphs>93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Arial,Sans-Serif</vt:lpstr>
      <vt:lpstr>Calibri</vt:lpstr>
      <vt:lpstr>Cambria Math</vt:lpstr>
      <vt:lpstr>Century Gothic</vt:lpstr>
      <vt:lpstr>Garamond</vt:lpstr>
      <vt:lpstr>Webdings</vt:lpstr>
      <vt:lpstr>Wingdings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Portillo, Haydee (GSFC-6100)[DEVELOP]</cp:lastModifiedBy>
  <cp:revision>9</cp:revision>
  <dcterms:created xsi:type="dcterms:W3CDTF">2019-02-05T16:32:03Z</dcterms:created>
  <dcterms:modified xsi:type="dcterms:W3CDTF">2023-03-28T19:25:25Z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0x01010007FA751A028CA54C8F665F2DB795C269</vt:lpwstr>
  </property>
  <property fmtid="{D5CDD505-2E9C-101B-9397-08002B2CF9AE}" pid="3" name="MediaServiceImageTags">
    <vt:lpwstr/>
  </property>
  <property fmtid="{D5CDD505-2E9C-101B-9397-08002B2CF9AE}" pid="4" name="Order">
    <vt:lpwstr>42500.0000000000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