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8112" userDrawn="1">
          <p15:clr>
            <a:srgbClr val="A4A3A4"/>
          </p15:clr>
        </p15:guide>
        <p15:guide id="2" pos="8640" userDrawn="1">
          <p15:clr>
            <a:srgbClr val="A4A3A4"/>
          </p15:clr>
        </p15:guide>
        <p15:guide id="3" orient="horz"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Clayton" initials="AC" lastIdx="1" clrIdx="0">
    <p:extLst/>
  </p:cmAuthor>
  <p:cmAuthor id="2" name="Amanda Clayton" initials="AC [2]" lastIdx="1" clrIdx="1">
    <p:extLst/>
  </p:cmAuthor>
  <p:cmAuthor id="3" name="Amanda Clayton" initials="AC [3]" lastIdx="1" clrIdx="2">
    <p:extLst/>
  </p:cmAuthor>
  <p:cmAuthor id="4" name="Amanda Clayton" initials="AC [4]" lastIdx="1" clrIdx="3">
    <p:extLst/>
  </p:cmAuthor>
  <p:cmAuthor id="5" name="Amanda Clayton" initials="AC [5]" lastIdx="1" clrIdx="4">
    <p:extLst/>
  </p:cmAuthor>
  <p:cmAuthor id="6" name="Amanda Clayton" initials="AC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440"/>
    <a:srgbClr val="CE7869"/>
    <a:srgbClr val="E4B8AF"/>
    <a:srgbClr val="55B27B"/>
    <a:srgbClr val="7AC398"/>
    <a:srgbClr val="B8E0C8"/>
    <a:srgbClr val="A7CDB6"/>
    <a:srgbClr val="2E8654"/>
    <a:srgbClr val="5BA077"/>
    <a:srgbClr val="B9C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441" autoAdjust="0"/>
    <p:restoredTop sz="94660"/>
  </p:normalViewPr>
  <p:slideViewPr>
    <p:cSldViewPr snapToGrid="0">
      <p:cViewPr>
        <p:scale>
          <a:sx n="68" d="100"/>
          <a:sy n="68" d="100"/>
        </p:scale>
        <p:origin x="48" y="-12408"/>
      </p:cViewPr>
      <p:guideLst>
        <p:guide pos="8112"/>
        <p:guide pos="8640"/>
        <p:guide orient="horz"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BF5440"/>
                </a:solidFill>
                <a:latin typeface="+mj-lt"/>
              </a:defRPr>
            </a:lvl1pPr>
          </a:lstStyle>
          <a:p>
            <a:pPr lvl="0"/>
            <a:r>
              <a:rPr lang="en-US" dirty="0" smtClean="0"/>
              <a:t>Short Title [Title Case]</a:t>
            </a:r>
            <a:endParaRPr lang="en-US" dirty="0"/>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BF5440"/>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576" userDrawn="1">
          <p15:clr>
            <a:srgbClr val="FBAE40"/>
          </p15:clr>
        </p15:guide>
        <p15:guide id="2" orient="horz" pos="2592" userDrawn="1">
          <p15:clr>
            <a:srgbClr val="FBAE40"/>
          </p15:clr>
        </p15:guide>
        <p15:guide id="3" orient="horz" pos="2880" userDrawn="1">
          <p15:clr>
            <a:srgbClr val="FBAE40"/>
          </p15:clr>
        </p15:guide>
        <p15:guide id="4" orient="horz" pos="22752" userDrawn="1">
          <p15:clr>
            <a:srgbClr val="FBAE40"/>
          </p15:clr>
        </p15:guide>
        <p15:guide id="5" pos="15264" userDrawn="1">
          <p15:clr>
            <a:srgbClr val="FBAE40"/>
          </p15:clr>
        </p15:guide>
        <p15:guide id="6" pos="86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emf"/><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emf"/><Relationship Id="rId2" Type="http://schemas.openxmlformats.org/officeDocument/2006/relationships/image" Target="../media/image2.png"/><Relationship Id="rId16" Type="http://schemas.openxmlformats.org/officeDocument/2006/relationships/image" Target="../media/image15.png"/><Relationship Id="rId20" Type="http://schemas.openxmlformats.org/officeDocument/2006/relationships/image" Target="../media/image19.emf"/><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Arrow Connector 68"/>
          <p:cNvCxnSpPr>
            <a:stCxn id="24" idx="2"/>
            <a:endCxn id="26" idx="0"/>
          </p:cNvCxnSpPr>
          <p:nvPr/>
        </p:nvCxnSpPr>
        <p:spPr>
          <a:xfrm flipH="1">
            <a:off x="18981253" y="7706920"/>
            <a:ext cx="1873017" cy="528361"/>
          </a:xfrm>
          <a:prstGeom prst="straightConnector1">
            <a:avLst/>
          </a:prstGeom>
          <a:ln w="76200">
            <a:solidFill>
              <a:srgbClr val="BF5440"/>
            </a:solidFill>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p:cNvCxnSpPr>
            <a:stCxn id="24" idx="2"/>
            <a:endCxn id="25" idx="0"/>
          </p:cNvCxnSpPr>
          <p:nvPr/>
        </p:nvCxnSpPr>
        <p:spPr>
          <a:xfrm>
            <a:off x="20854270" y="7706920"/>
            <a:ext cx="1647795" cy="528361"/>
          </a:xfrm>
          <a:prstGeom prst="straightConnector1">
            <a:avLst/>
          </a:prstGeom>
          <a:ln w="76200">
            <a:solidFill>
              <a:srgbClr val="BF5440"/>
            </a:solidFill>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p:cNvCxnSpPr>
            <a:stCxn id="26" idx="2"/>
            <a:endCxn id="14" idx="0"/>
          </p:cNvCxnSpPr>
          <p:nvPr/>
        </p:nvCxnSpPr>
        <p:spPr>
          <a:xfrm flipH="1">
            <a:off x="18675482" y="9574109"/>
            <a:ext cx="305771" cy="577986"/>
          </a:xfrm>
          <a:prstGeom prst="straightConnector1">
            <a:avLst/>
          </a:prstGeom>
          <a:ln w="76200">
            <a:solidFill>
              <a:srgbClr val="BF5440"/>
            </a:solidFill>
            <a:tailEnd type="triangle"/>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12837028" y="10728517"/>
            <a:ext cx="11010360"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Results</a:t>
            </a:r>
          </a:p>
        </p:txBody>
      </p:sp>
      <p:sp>
        <p:nvSpPr>
          <p:cNvPr id="8" name="Text Placeholder 16"/>
          <p:cNvSpPr txBox="1">
            <a:spLocks/>
          </p:cNvSpPr>
          <p:nvPr/>
        </p:nvSpPr>
        <p:spPr>
          <a:xfrm>
            <a:off x="12785183" y="31957401"/>
            <a:ext cx="10972800" cy="386380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b="1" dirty="0" smtClean="0">
                <a:solidFill>
                  <a:schemeClr val="tx1">
                    <a:lumMod val="75000"/>
                  </a:schemeClr>
                </a:solidFill>
              </a:rPr>
              <a:t>Dr. Kristal Verhulst</a:t>
            </a:r>
            <a:r>
              <a:rPr lang="en-US" dirty="0" smtClean="0">
                <a:solidFill>
                  <a:schemeClr val="tx1">
                    <a:lumMod val="75000"/>
                  </a:schemeClr>
                </a:solidFill>
              </a:rPr>
              <a:t>, NASA JPL</a:t>
            </a:r>
          </a:p>
          <a:p>
            <a:pPr>
              <a:lnSpc>
                <a:spcPct val="100000"/>
              </a:lnSpc>
              <a:spcBef>
                <a:spcPts val="0"/>
              </a:spcBef>
            </a:pPr>
            <a:r>
              <a:rPr lang="en-US" b="1" dirty="0" smtClean="0">
                <a:solidFill>
                  <a:schemeClr val="tx1">
                    <a:lumMod val="75000"/>
                  </a:schemeClr>
                </a:solidFill>
              </a:rPr>
              <a:t>Dr. Charles Miller</a:t>
            </a:r>
            <a:r>
              <a:rPr lang="en-US" dirty="0" smtClean="0">
                <a:solidFill>
                  <a:schemeClr val="tx1">
                    <a:lumMod val="75000"/>
                  </a:schemeClr>
                </a:solidFill>
              </a:rPr>
              <a:t>, NASA JPL</a:t>
            </a:r>
          </a:p>
          <a:p>
            <a:pPr>
              <a:lnSpc>
                <a:spcPct val="100000"/>
              </a:lnSpc>
              <a:spcBef>
                <a:spcPts val="0"/>
              </a:spcBef>
            </a:pPr>
            <a:r>
              <a:rPr lang="en-US" b="1" dirty="0" smtClean="0">
                <a:solidFill>
                  <a:schemeClr val="tx1">
                    <a:lumMod val="75000"/>
                  </a:schemeClr>
                </a:solidFill>
              </a:rPr>
              <a:t>Dr. Francesca Hopkins</a:t>
            </a:r>
            <a:r>
              <a:rPr lang="en-US" dirty="0" smtClean="0">
                <a:solidFill>
                  <a:schemeClr val="tx1">
                    <a:lumMod val="75000"/>
                  </a:schemeClr>
                </a:solidFill>
              </a:rPr>
              <a:t>, University of California Riverside</a:t>
            </a:r>
          </a:p>
          <a:p>
            <a:pPr marL="457200" indent="-457200">
              <a:lnSpc>
                <a:spcPct val="100000"/>
              </a:lnSpc>
              <a:spcBef>
                <a:spcPts val="0"/>
              </a:spcBef>
            </a:pPr>
            <a:r>
              <a:rPr lang="en-US" b="1" dirty="0" smtClean="0">
                <a:solidFill>
                  <a:schemeClr val="tx1">
                    <a:lumMod val="75000"/>
                  </a:schemeClr>
                </a:solidFill>
              </a:rPr>
              <a:t>Talha Rafiq</a:t>
            </a:r>
            <a:r>
              <a:rPr lang="en-US" dirty="0">
                <a:solidFill>
                  <a:schemeClr val="tx1">
                    <a:lumMod val="75000"/>
                  </a:schemeClr>
                </a:solidFill>
              </a:rPr>
              <a:t>, UCLA Joint Institute for Regional Earth System Science and </a:t>
            </a:r>
            <a:r>
              <a:rPr lang="en-US" dirty="0" smtClean="0">
                <a:solidFill>
                  <a:schemeClr val="tx1">
                    <a:lumMod val="75000"/>
                  </a:schemeClr>
                </a:solidFill>
              </a:rPr>
              <a:t>Engineering, NASA </a:t>
            </a:r>
            <a:r>
              <a:rPr lang="en-US" dirty="0">
                <a:solidFill>
                  <a:schemeClr val="tx1">
                    <a:lumMod val="75000"/>
                  </a:schemeClr>
                </a:solidFill>
              </a:rPr>
              <a:t>JPL</a:t>
            </a:r>
            <a:endParaRPr lang="en-US" dirty="0" smtClean="0">
              <a:solidFill>
                <a:schemeClr val="tx1">
                  <a:lumMod val="75000"/>
                </a:schemeClr>
              </a:solidFill>
            </a:endParaRPr>
          </a:p>
          <a:p>
            <a:pPr>
              <a:lnSpc>
                <a:spcPct val="100000"/>
              </a:lnSpc>
              <a:spcBef>
                <a:spcPts val="0"/>
              </a:spcBef>
            </a:pPr>
            <a:r>
              <a:rPr lang="en-US" b="1" dirty="0" smtClean="0">
                <a:solidFill>
                  <a:schemeClr val="tx1">
                    <a:lumMod val="75000"/>
                  </a:schemeClr>
                </a:solidFill>
              </a:rPr>
              <a:t>Nick Rousseau</a:t>
            </a:r>
            <a:r>
              <a:rPr lang="en-US" dirty="0" smtClean="0">
                <a:solidFill>
                  <a:schemeClr val="tx1">
                    <a:lumMod val="75000"/>
                  </a:schemeClr>
                </a:solidFill>
              </a:rPr>
              <a:t>, NASA DEVELOP National Program, JPL Center Lead</a:t>
            </a:r>
          </a:p>
          <a:p>
            <a:pPr>
              <a:lnSpc>
                <a:spcPct val="100000"/>
              </a:lnSpc>
              <a:spcBef>
                <a:spcPts val="0"/>
              </a:spcBef>
            </a:pPr>
            <a:r>
              <a:rPr lang="en-US" b="1" dirty="0">
                <a:solidFill>
                  <a:schemeClr val="tx1">
                    <a:lumMod val="75000"/>
                  </a:schemeClr>
                </a:solidFill>
              </a:rPr>
              <a:t>Ben Holt</a:t>
            </a:r>
            <a:r>
              <a:rPr lang="en-US" dirty="0">
                <a:solidFill>
                  <a:schemeClr val="tx1">
                    <a:lumMod val="75000"/>
                  </a:schemeClr>
                </a:solidFill>
              </a:rPr>
              <a:t>, </a:t>
            </a:r>
            <a:r>
              <a:rPr lang="en-US" dirty="0" smtClean="0">
                <a:solidFill>
                  <a:schemeClr val="tx1">
                    <a:lumMod val="75000"/>
                  </a:schemeClr>
                </a:solidFill>
              </a:rPr>
              <a:t>Jet </a:t>
            </a:r>
            <a:r>
              <a:rPr lang="en-US" dirty="0">
                <a:solidFill>
                  <a:schemeClr val="tx1">
                    <a:lumMod val="75000"/>
                  </a:schemeClr>
                </a:solidFill>
              </a:rPr>
              <a:t>Propulsion Laboratory, California Technical </a:t>
            </a:r>
            <a:r>
              <a:rPr lang="en-US" dirty="0" smtClean="0">
                <a:solidFill>
                  <a:schemeClr val="tx1">
                    <a:lumMod val="75000"/>
                  </a:schemeClr>
                </a:solidFill>
              </a:rPr>
              <a:t>Institute</a:t>
            </a:r>
            <a:endParaRPr lang="en-US" dirty="0">
              <a:solidFill>
                <a:schemeClr val="tx1">
                  <a:lumMod val="75000"/>
                </a:schemeClr>
              </a:solidFill>
            </a:endParaRPr>
          </a:p>
        </p:txBody>
      </p:sp>
      <p:sp>
        <p:nvSpPr>
          <p:cNvPr id="15" name="TextBox 14"/>
          <p:cNvSpPr txBox="1"/>
          <p:nvPr/>
        </p:nvSpPr>
        <p:spPr>
          <a:xfrm>
            <a:off x="887514" y="4493747"/>
            <a:ext cx="11516347"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Abstract</a:t>
            </a:r>
          </a:p>
        </p:txBody>
      </p:sp>
      <p:sp>
        <p:nvSpPr>
          <p:cNvPr id="16" name="TextBox 15"/>
          <p:cNvSpPr txBox="1"/>
          <p:nvPr/>
        </p:nvSpPr>
        <p:spPr>
          <a:xfrm>
            <a:off x="888145" y="14403948"/>
            <a:ext cx="8229600"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Objectives</a:t>
            </a:r>
          </a:p>
        </p:txBody>
      </p:sp>
      <p:sp>
        <p:nvSpPr>
          <p:cNvPr id="17" name="TextBox 16"/>
          <p:cNvSpPr txBox="1"/>
          <p:nvPr/>
        </p:nvSpPr>
        <p:spPr>
          <a:xfrm>
            <a:off x="12860185" y="4488830"/>
            <a:ext cx="11407715"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Methodology</a:t>
            </a:r>
          </a:p>
        </p:txBody>
      </p:sp>
      <p:sp>
        <p:nvSpPr>
          <p:cNvPr id="18" name="TextBox 17"/>
          <p:cNvSpPr txBox="1"/>
          <p:nvPr/>
        </p:nvSpPr>
        <p:spPr>
          <a:xfrm>
            <a:off x="915967" y="19231791"/>
            <a:ext cx="8229600"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Study Area</a:t>
            </a:r>
          </a:p>
        </p:txBody>
      </p:sp>
      <p:sp>
        <p:nvSpPr>
          <p:cNvPr id="19" name="TextBox 18"/>
          <p:cNvSpPr txBox="1"/>
          <p:nvPr/>
        </p:nvSpPr>
        <p:spPr>
          <a:xfrm>
            <a:off x="824287" y="26438413"/>
            <a:ext cx="8229600"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Earth Observations</a:t>
            </a:r>
          </a:p>
        </p:txBody>
      </p:sp>
      <p:sp>
        <p:nvSpPr>
          <p:cNvPr id="21" name="TextBox 20"/>
          <p:cNvSpPr txBox="1"/>
          <p:nvPr/>
        </p:nvSpPr>
        <p:spPr>
          <a:xfrm>
            <a:off x="12764387" y="31084946"/>
            <a:ext cx="8229600"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Acknowledgements</a:t>
            </a:r>
          </a:p>
        </p:txBody>
      </p:sp>
      <p:sp>
        <p:nvSpPr>
          <p:cNvPr id="22" name="TextBox 21"/>
          <p:cNvSpPr txBox="1"/>
          <p:nvPr/>
        </p:nvSpPr>
        <p:spPr>
          <a:xfrm>
            <a:off x="887514" y="12669783"/>
            <a:ext cx="8229600"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Project Partners</a:t>
            </a:r>
          </a:p>
        </p:txBody>
      </p:sp>
      <p:sp>
        <p:nvSpPr>
          <p:cNvPr id="23" name="TextBox 22"/>
          <p:cNvSpPr txBox="1"/>
          <p:nvPr/>
        </p:nvSpPr>
        <p:spPr>
          <a:xfrm>
            <a:off x="824287" y="30421246"/>
            <a:ext cx="4542503"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Team Members</a:t>
            </a:r>
          </a:p>
        </p:txBody>
      </p:sp>
      <p:sp>
        <p:nvSpPr>
          <p:cNvPr id="32" name="Subtitle"/>
          <p:cNvSpPr>
            <a:spLocks noGrp="1"/>
          </p:cNvSpPr>
          <p:nvPr>
            <p:ph type="body" sz="quarter" idx="13"/>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solidFill>
                  <a:srgbClr val="BF5440"/>
                </a:solidFill>
              </a:rPr>
              <a:t>Identifying </a:t>
            </a:r>
            <a:r>
              <a:rPr lang="en-US" dirty="0">
                <a:solidFill>
                  <a:srgbClr val="BF5440"/>
                </a:solidFill>
              </a:rPr>
              <a:t>Methane Emissions Patterns from Dairy Farms Using Aircraft </a:t>
            </a:r>
            <a:endParaRPr lang="en-US" dirty="0" smtClean="0">
              <a:solidFill>
                <a:srgbClr val="BF5440"/>
              </a:solidFill>
            </a:endParaRPr>
          </a:p>
          <a:p>
            <a:pPr lvl="0"/>
            <a:r>
              <a:rPr lang="en-US" dirty="0" smtClean="0">
                <a:solidFill>
                  <a:srgbClr val="BF5440"/>
                </a:solidFill>
              </a:rPr>
              <a:t>Remote </a:t>
            </a:r>
            <a:r>
              <a:rPr lang="en-US" dirty="0">
                <a:solidFill>
                  <a:srgbClr val="BF5440"/>
                </a:solidFill>
              </a:rPr>
              <a:t>Sensing Observations </a:t>
            </a:r>
            <a:endParaRPr lang="en-US" dirty="0" smtClean="0">
              <a:solidFill>
                <a:srgbClr val="BF5440"/>
              </a:solidFill>
            </a:endParaRPr>
          </a:p>
          <a:p>
            <a:pPr lvl="0"/>
            <a:r>
              <a:rPr lang="en-US" dirty="0" smtClean="0">
                <a:solidFill>
                  <a:srgbClr val="BF5440"/>
                </a:solidFill>
              </a:rPr>
              <a:t>and </a:t>
            </a:r>
            <a:r>
              <a:rPr lang="en-US" dirty="0">
                <a:solidFill>
                  <a:srgbClr val="BF5440"/>
                </a:solidFill>
              </a:rPr>
              <a:t>Image Classification</a:t>
            </a:r>
            <a:endParaRPr lang="en-US" dirty="0" smtClean="0">
              <a:solidFill>
                <a:srgbClr val="BF5440"/>
              </a:solidFill>
            </a:endParaRPr>
          </a:p>
        </p:txBody>
      </p:sp>
      <p:sp>
        <p:nvSpPr>
          <p:cNvPr id="39" name="Text Placeholder 16"/>
          <p:cNvSpPr txBox="1">
            <a:spLocks/>
          </p:cNvSpPr>
          <p:nvPr/>
        </p:nvSpPr>
        <p:spPr>
          <a:xfrm>
            <a:off x="12763640" y="26578725"/>
            <a:ext cx="11391900" cy="472137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BF5440"/>
              </a:buClr>
            </a:pPr>
            <a:r>
              <a:rPr lang="en-US" dirty="0" smtClean="0">
                <a:solidFill>
                  <a:schemeClr val="tx1">
                    <a:lumMod val="75000"/>
                  </a:schemeClr>
                </a:solidFill>
              </a:rPr>
              <a:t>High resolution imagery is required for classifying features on dairies. We found that feature extraction is a suitable method for identifying dairy features.</a:t>
            </a:r>
          </a:p>
          <a:p>
            <a:pPr marL="347663" indent="-347663">
              <a:buClr>
                <a:srgbClr val="BF5440"/>
              </a:buClr>
            </a:pPr>
            <a:r>
              <a:rPr lang="en-US" dirty="0" smtClean="0">
                <a:solidFill>
                  <a:schemeClr val="tx1">
                    <a:lumMod val="75000"/>
                  </a:schemeClr>
                </a:solidFill>
              </a:rPr>
              <a:t>Current satellites lack the ability to accurately measure near-surface facility level GHG emissions. However, they can help us pinpoint regional hotspots which we can then further analyze with aircraft data.</a:t>
            </a:r>
          </a:p>
          <a:p>
            <a:pPr marL="347663" indent="-347663">
              <a:buClr>
                <a:srgbClr val="BF5440"/>
              </a:buClr>
            </a:pPr>
            <a:r>
              <a:rPr lang="en-US" dirty="0" smtClean="0">
                <a:solidFill>
                  <a:schemeClr val="tx1">
                    <a:lumMod val="75000"/>
                  </a:schemeClr>
                </a:solidFill>
              </a:rPr>
              <a:t>More HyTES and AVIRIS-NG flights are necessary in order to fully understand emissions from dairies, as well as how those emissions vary over time.</a:t>
            </a:r>
            <a:endParaRPr lang="en-US" dirty="0">
              <a:solidFill>
                <a:schemeClr val="tx1">
                  <a:lumMod val="75000"/>
                </a:schemeClr>
              </a:solidFill>
            </a:endParaRPr>
          </a:p>
          <a:p>
            <a:pPr marL="347663" indent="-347663">
              <a:buClr>
                <a:srgbClr val="BF5440"/>
              </a:buClr>
            </a:pPr>
            <a:r>
              <a:rPr lang="en-US" dirty="0" smtClean="0">
                <a:solidFill>
                  <a:schemeClr val="tx1">
                    <a:lumMod val="75000"/>
                  </a:schemeClr>
                </a:solidFill>
              </a:rPr>
              <a:t>Future satellites with greater sensitivity and higher resolution will help us better understand surface level emissions at higher temporal frequency and spatial extent than aircraft data.</a:t>
            </a:r>
          </a:p>
        </p:txBody>
      </p:sp>
      <p:sp>
        <p:nvSpPr>
          <p:cNvPr id="40" name="TextBox 39"/>
          <p:cNvSpPr txBox="1"/>
          <p:nvPr/>
        </p:nvSpPr>
        <p:spPr>
          <a:xfrm>
            <a:off x="12784125" y="25672696"/>
            <a:ext cx="8229600" cy="769441"/>
          </a:xfrm>
          <a:prstGeom prst="rect">
            <a:avLst/>
          </a:prstGeom>
          <a:noFill/>
        </p:spPr>
        <p:txBody>
          <a:bodyPr wrap="square" rtlCol="0">
            <a:spAutoFit/>
          </a:bodyPr>
          <a:lstStyle/>
          <a:p>
            <a:r>
              <a:rPr lang="en-US" sz="4400" b="1" dirty="0" smtClean="0">
                <a:solidFill>
                  <a:srgbClr val="BF5440"/>
                </a:solidFill>
                <a:latin typeface="Century Gothic" panose="020B0502020202020204" pitchFamily="34" charset="0"/>
              </a:rPr>
              <a:t>Conclusions</a:t>
            </a:r>
          </a:p>
        </p:txBody>
      </p:sp>
      <p:sp>
        <p:nvSpPr>
          <p:cNvPr id="43" name="Subtitle"/>
          <p:cNvSpPr txBox="1">
            <a:spLocks/>
          </p:cNvSpPr>
          <p:nvPr/>
        </p:nvSpPr>
        <p:spPr>
          <a:xfrm>
            <a:off x="6096000" y="3515360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smtClean="0">
                <a:solidFill>
                  <a:srgbClr val="BF5440"/>
                </a:solidFill>
              </a:rPr>
              <a:t>NASA Jet Propulsion Laboratory – Summer 2017</a:t>
            </a:r>
          </a:p>
        </p:txBody>
      </p:sp>
      <p:sp>
        <p:nvSpPr>
          <p:cNvPr id="36" name="Text Placeholder 16"/>
          <p:cNvSpPr txBox="1">
            <a:spLocks/>
          </p:cNvSpPr>
          <p:nvPr/>
        </p:nvSpPr>
        <p:spPr>
          <a:xfrm>
            <a:off x="887514" y="5342218"/>
            <a:ext cx="11380829" cy="700251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500" dirty="0"/>
              <a:t>Methane (CH</a:t>
            </a:r>
            <a:r>
              <a:rPr lang="en-US" sz="2500" baseline="-25000" dirty="0"/>
              <a:t>4</a:t>
            </a:r>
            <a:r>
              <a:rPr lang="en-US" sz="2500" dirty="0"/>
              <a:t>) is a potent greenhouse gas (GHG) with a lifetime of less than 10 years and a global warming potential that is 25 times greater than carbon dioxide (CO</a:t>
            </a:r>
            <a:r>
              <a:rPr lang="en-US" sz="2500" baseline="-25000" dirty="0"/>
              <a:t>2</a:t>
            </a:r>
            <a:r>
              <a:rPr lang="en-US" sz="2500" dirty="0"/>
              <a:t>) over a 100 year time period. Between the energy, industrial processes and product use, agriculture, and waste sectors, the majority of CH</a:t>
            </a:r>
            <a:r>
              <a:rPr lang="en-US" sz="2500" baseline="-25000" dirty="0"/>
              <a:t>4</a:t>
            </a:r>
            <a:r>
              <a:rPr lang="en-US" sz="2500" dirty="0"/>
              <a:t> emissions in the United States come from the agriculture sector. Within this sector, enteric fermentation by domestic livestock and manure management are the largest sources of emissions. California is the leading dairy producer in the United </a:t>
            </a:r>
            <a:r>
              <a:rPr lang="en-US" sz="2500" dirty="0" smtClean="0"/>
              <a:t>States, </a:t>
            </a:r>
            <a:r>
              <a:rPr lang="en-US" sz="2500" dirty="0"/>
              <a:t>and </a:t>
            </a:r>
            <a:r>
              <a:rPr lang="en-US" sz="2500" dirty="0" smtClean="0"/>
              <a:t>thus </a:t>
            </a:r>
            <a:r>
              <a:rPr lang="en-US" sz="2500" dirty="0"/>
              <a:t>enteric fermentation and manure management make substantial contributions to the state’s CH</a:t>
            </a:r>
            <a:r>
              <a:rPr lang="en-US" sz="2500" baseline="-25000" dirty="0"/>
              <a:t>4</a:t>
            </a:r>
            <a:r>
              <a:rPr lang="en-US" sz="2500" dirty="0"/>
              <a:t> budget. Furthermore, a number of studies suggest that EPA bottom-up methodologies are underestimating CH</a:t>
            </a:r>
            <a:r>
              <a:rPr lang="en-US" sz="2500" baseline="-25000" dirty="0"/>
              <a:t>4</a:t>
            </a:r>
            <a:r>
              <a:rPr lang="en-US" sz="2500" dirty="0"/>
              <a:t> emissions in many regions across California. Total number, location, size, and manure management infrastructure of dairy farms throughout the state is also uncertain. Given these uncertainties, in addition to dairy production’s large contribution to CH</a:t>
            </a:r>
            <a:r>
              <a:rPr lang="en-US" sz="2500" baseline="-25000" dirty="0"/>
              <a:t>4</a:t>
            </a:r>
            <a:r>
              <a:rPr lang="en-US" sz="2500" dirty="0"/>
              <a:t> emissions, its industrialization, and the need to more accurately account for and understand CH</a:t>
            </a:r>
            <a:r>
              <a:rPr lang="en-US" sz="2500" baseline="-25000" dirty="0"/>
              <a:t>4</a:t>
            </a:r>
            <a:r>
              <a:rPr lang="en-US" sz="2500" dirty="0"/>
              <a:t> emissions, we located and inventoried dairy farms across California’s Central Valley using RapidEye imagery and object-based image analysis. We used the resulting classifications to create a spatial dataset of dairy farms and used it to help interpret AVIRIS-NG and HyTES CH</a:t>
            </a:r>
            <a:r>
              <a:rPr lang="en-US" sz="2500" baseline="-25000" dirty="0"/>
              <a:t>4</a:t>
            </a:r>
            <a:r>
              <a:rPr lang="en-US" sz="2500" dirty="0"/>
              <a:t> plume data collected over the dairy farms. This will ultimately provide insight into an important source of CH</a:t>
            </a:r>
            <a:r>
              <a:rPr lang="en-US" sz="2500" baseline="-25000" dirty="0"/>
              <a:t>4</a:t>
            </a:r>
            <a:r>
              <a:rPr lang="en-US" sz="2500" dirty="0"/>
              <a:t> and help policy makers, dairy farmers, and management officials make more informed decisions on how best to mitigate CH</a:t>
            </a:r>
            <a:r>
              <a:rPr lang="en-US" sz="2500" baseline="-25000" dirty="0"/>
              <a:t>4</a:t>
            </a:r>
            <a:r>
              <a:rPr lang="en-US" sz="2500" dirty="0"/>
              <a:t> emissions within the state of California.</a:t>
            </a:r>
            <a:endParaRPr lang="en-US" sz="2500" dirty="0" smtClean="0">
              <a:solidFill>
                <a:schemeClr val="tx1">
                  <a:lumMod val="75000"/>
                </a:schemeClr>
              </a:solidFill>
            </a:endParaRPr>
          </a:p>
        </p:txBody>
      </p:sp>
      <p:sp>
        <p:nvSpPr>
          <p:cNvPr id="37" name="Text Placeholder 16"/>
          <p:cNvSpPr txBox="1">
            <a:spLocks/>
          </p:cNvSpPr>
          <p:nvPr/>
        </p:nvSpPr>
        <p:spPr>
          <a:xfrm>
            <a:off x="888145" y="15297244"/>
            <a:ext cx="10582656" cy="37753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BF5440"/>
              </a:buClr>
            </a:pPr>
            <a:r>
              <a:rPr lang="en-US" b="1" dirty="0" smtClean="0">
                <a:solidFill>
                  <a:srgbClr val="BF5440"/>
                </a:solidFill>
              </a:rPr>
              <a:t>Identify </a:t>
            </a:r>
            <a:r>
              <a:rPr lang="en-US" dirty="0" smtClean="0"/>
              <a:t>which satellite observations or data products work best to classify and study dairies</a:t>
            </a:r>
            <a:endParaRPr lang="en-US" b="1" dirty="0" smtClean="0">
              <a:solidFill>
                <a:srgbClr val="BF5440"/>
              </a:solidFill>
            </a:endParaRPr>
          </a:p>
          <a:p>
            <a:pPr marL="347663" indent="-347663">
              <a:buClr>
                <a:srgbClr val="BF5440"/>
              </a:buClr>
            </a:pPr>
            <a:r>
              <a:rPr lang="en-US" b="1" dirty="0" smtClean="0">
                <a:solidFill>
                  <a:srgbClr val="BF5440"/>
                </a:solidFill>
              </a:rPr>
              <a:t>Develop </a:t>
            </a:r>
            <a:r>
              <a:rPr lang="en-US" dirty="0" smtClean="0"/>
              <a:t>a survey of emissions data over dairy regions</a:t>
            </a:r>
            <a:endParaRPr lang="en-US" dirty="0">
              <a:solidFill>
                <a:schemeClr val="tx1">
                  <a:lumMod val="75000"/>
                </a:schemeClr>
              </a:solidFill>
            </a:endParaRPr>
          </a:p>
          <a:p>
            <a:pPr marL="347663" indent="-347663">
              <a:buClr>
                <a:srgbClr val="BF5440"/>
              </a:buClr>
            </a:pPr>
            <a:r>
              <a:rPr lang="en-US" b="1" dirty="0" smtClean="0">
                <a:solidFill>
                  <a:srgbClr val="BF5440"/>
                </a:solidFill>
              </a:rPr>
              <a:t>Create </a:t>
            </a:r>
            <a:r>
              <a:rPr lang="en-US" dirty="0" smtClean="0"/>
              <a:t>a GIS dataset of dairy farms to better understand facility-level activities that lead to methane emissions</a:t>
            </a:r>
          </a:p>
          <a:p>
            <a:pPr marL="347663" indent="-347663">
              <a:buClr>
                <a:srgbClr val="BF5440"/>
              </a:buClr>
            </a:pPr>
            <a:r>
              <a:rPr lang="en-US" b="1" dirty="0" smtClean="0">
                <a:solidFill>
                  <a:srgbClr val="BF5440"/>
                </a:solidFill>
              </a:rPr>
              <a:t>Assist</a:t>
            </a:r>
            <a:r>
              <a:rPr lang="en-US" b="1" dirty="0" smtClean="0">
                <a:solidFill>
                  <a:srgbClr val="CE7869"/>
                </a:solidFill>
              </a:rPr>
              <a:t> </a:t>
            </a:r>
            <a:r>
              <a:rPr lang="en-US" dirty="0" smtClean="0"/>
              <a:t>the California Environmental Protection Agency, Air Resources Board in improving their inventory of dairies and understanding their emissions</a:t>
            </a:r>
            <a:endParaRPr lang="en-US" b="1" dirty="0">
              <a:solidFill>
                <a:srgbClr val="BF5440"/>
              </a:solidFill>
            </a:endParaRPr>
          </a:p>
        </p:txBody>
      </p:sp>
      <p:sp>
        <p:nvSpPr>
          <p:cNvPr id="38" name="Text Placeholder 16"/>
          <p:cNvSpPr txBox="1">
            <a:spLocks/>
          </p:cNvSpPr>
          <p:nvPr/>
        </p:nvSpPr>
        <p:spPr>
          <a:xfrm>
            <a:off x="12847357" y="12849268"/>
            <a:ext cx="10474942" cy="1409795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chemeClr val="bg1">
                  <a:lumMod val="95000"/>
                </a:schemeClr>
              </a:solidFill>
            </a:endParaRPr>
          </a:p>
        </p:txBody>
      </p:sp>
      <p:sp>
        <p:nvSpPr>
          <p:cNvPr id="45" name="Text Placeholder 16"/>
          <p:cNvSpPr txBox="1">
            <a:spLocks/>
          </p:cNvSpPr>
          <p:nvPr/>
        </p:nvSpPr>
        <p:spPr>
          <a:xfrm>
            <a:off x="915967" y="13603504"/>
            <a:ext cx="10921333" cy="9011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1">
                    <a:lumMod val="75000"/>
                  </a:schemeClr>
                </a:solidFill>
              </a:rPr>
              <a:t>California Environmental Protection Agency, Air Resources Board</a:t>
            </a:r>
          </a:p>
        </p:txBody>
      </p:sp>
      <p:sp>
        <p:nvSpPr>
          <p:cNvPr id="47" name="Main Title"/>
          <p:cNvSpPr>
            <a:spLocks noGrp="1"/>
          </p:cNvSpPr>
          <p:nvPr>
            <p:ph type="body" sz="quarter" idx="10"/>
          </p:nvPr>
        </p:nvSpPr>
        <p:spPr>
          <a:xfrm rot="16200000">
            <a:off x="11208610" y="18004447"/>
            <a:ext cx="29345306"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4000" b="1" dirty="0" smtClean="0">
                <a:solidFill>
                  <a:srgbClr val="BF5440"/>
                </a:solidFill>
              </a:rPr>
              <a:t>California </a:t>
            </a:r>
            <a:r>
              <a:rPr lang="en-US" sz="14000" dirty="0" smtClean="0">
                <a:solidFill>
                  <a:srgbClr val="BF5440"/>
                </a:solidFill>
              </a:rPr>
              <a:t>Health </a:t>
            </a:r>
            <a:r>
              <a:rPr lang="en-US" sz="14000" dirty="0">
                <a:solidFill>
                  <a:srgbClr val="BF5440"/>
                </a:solidFill>
              </a:rPr>
              <a:t>&amp;</a:t>
            </a:r>
            <a:r>
              <a:rPr lang="en-US" sz="14000" dirty="0" smtClean="0">
                <a:solidFill>
                  <a:srgbClr val="BF5440"/>
                </a:solidFill>
              </a:rPr>
              <a:t> Air Quality</a:t>
            </a:r>
            <a:endParaRPr lang="en-US" sz="14000" dirty="0">
              <a:solidFill>
                <a:srgbClr val="BF5440"/>
              </a:solidFill>
            </a:endParaRPr>
          </a:p>
        </p:txBody>
      </p:sp>
      <p:sp>
        <p:nvSpPr>
          <p:cNvPr id="89" name="Text Placeholder 16"/>
          <p:cNvSpPr txBox="1">
            <a:spLocks/>
          </p:cNvSpPr>
          <p:nvPr/>
        </p:nvSpPr>
        <p:spPr>
          <a:xfrm>
            <a:off x="1849382" y="3379556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Jacob Arndt</a:t>
            </a:r>
          </a:p>
          <a:p>
            <a:pPr algn="ctr">
              <a:lnSpc>
                <a:spcPct val="100000"/>
              </a:lnSpc>
              <a:spcBef>
                <a:spcPts val="0"/>
              </a:spcBef>
            </a:pPr>
            <a:r>
              <a:rPr lang="en-US" smtClean="0">
                <a:solidFill>
                  <a:schemeClr val="tx1">
                    <a:lumMod val="75000"/>
                  </a:schemeClr>
                </a:solidFill>
              </a:rPr>
              <a:t>Team Lead</a:t>
            </a:r>
            <a:endParaRPr lang="en-US" dirty="0" smtClean="0">
              <a:solidFill>
                <a:schemeClr val="tx1">
                  <a:lumMod val="75000"/>
                </a:schemeClr>
              </a:solidFill>
            </a:endParaRPr>
          </a:p>
        </p:txBody>
      </p:sp>
      <p:sp>
        <p:nvSpPr>
          <p:cNvPr id="90" name="Text Placeholder 16"/>
          <p:cNvSpPr txBox="1">
            <a:spLocks/>
          </p:cNvSpPr>
          <p:nvPr/>
        </p:nvSpPr>
        <p:spPr>
          <a:xfrm>
            <a:off x="4449305" y="3379556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Kelsey Foster</a:t>
            </a:r>
          </a:p>
        </p:txBody>
      </p:sp>
      <p:sp>
        <p:nvSpPr>
          <p:cNvPr id="91" name="Text Placeholder 16"/>
          <p:cNvSpPr txBox="1">
            <a:spLocks/>
          </p:cNvSpPr>
          <p:nvPr/>
        </p:nvSpPr>
        <p:spPr>
          <a:xfrm>
            <a:off x="6911415" y="3379556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Erika Higa</a:t>
            </a:r>
          </a:p>
        </p:txBody>
      </p:sp>
      <p:pic>
        <p:nvPicPr>
          <p:cNvPr id="93" name="Picture 9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3793" y="31515742"/>
            <a:ext cx="2057404" cy="2081788"/>
          </a:xfrm>
          <a:prstGeom prst="rect">
            <a:avLst/>
          </a:prstGeom>
        </p:spPr>
      </p:pic>
      <p:pic>
        <p:nvPicPr>
          <p:cNvPr id="94" name="Picture 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6805" y="31515742"/>
            <a:ext cx="2057404" cy="2081788"/>
          </a:xfrm>
          <a:prstGeom prst="rect">
            <a:avLst/>
          </a:prstGeom>
        </p:spPr>
      </p:pic>
      <p:sp>
        <p:nvSpPr>
          <p:cNvPr id="6" name="TextBox 5"/>
          <p:cNvSpPr txBox="1"/>
          <p:nvPr/>
        </p:nvSpPr>
        <p:spPr>
          <a:xfrm>
            <a:off x="13242897" y="5406950"/>
            <a:ext cx="3931920" cy="954107"/>
          </a:xfrm>
          <a:prstGeom prst="rect">
            <a:avLst/>
          </a:prstGeom>
          <a:noFill/>
          <a:ln w="12700">
            <a:solidFill>
              <a:schemeClr val="tx1"/>
            </a:solidFill>
          </a:ln>
        </p:spPr>
        <p:txBody>
          <a:bodyPr wrap="square" rtlCol="0">
            <a:spAutoFit/>
          </a:bodyPr>
          <a:lstStyle/>
          <a:p>
            <a:pPr algn="ctr"/>
            <a:r>
              <a:rPr lang="en-US" sz="2700" dirty="0" smtClean="0"/>
              <a:t>Synthesize HyTES </a:t>
            </a:r>
            <a:r>
              <a:rPr lang="en-US" sz="2700" dirty="0"/>
              <a:t>&amp;</a:t>
            </a:r>
            <a:r>
              <a:rPr lang="en-US" sz="2700" dirty="0" smtClean="0"/>
              <a:t> AVIRIS-NG airborne data</a:t>
            </a:r>
            <a:endParaRPr lang="en-US" sz="2700" dirty="0"/>
          </a:p>
        </p:txBody>
      </p:sp>
      <p:sp>
        <p:nvSpPr>
          <p:cNvPr id="10" name="TextBox 9"/>
          <p:cNvSpPr txBox="1"/>
          <p:nvPr/>
        </p:nvSpPr>
        <p:spPr>
          <a:xfrm>
            <a:off x="13242897" y="6786494"/>
            <a:ext cx="3931920" cy="507831"/>
          </a:xfrm>
          <a:prstGeom prst="rect">
            <a:avLst/>
          </a:prstGeom>
          <a:noFill/>
          <a:ln w="12700">
            <a:solidFill>
              <a:schemeClr val="tx1"/>
            </a:solidFill>
          </a:ln>
        </p:spPr>
        <p:txBody>
          <a:bodyPr wrap="none" rtlCol="0">
            <a:spAutoFit/>
          </a:bodyPr>
          <a:lstStyle/>
          <a:p>
            <a:pPr algn="ctr"/>
            <a:r>
              <a:rPr lang="en-US" sz="2700" dirty="0" smtClean="0"/>
              <a:t>Build flight line footprints</a:t>
            </a:r>
            <a:endParaRPr lang="en-US" sz="2700" dirty="0"/>
          </a:p>
        </p:txBody>
      </p:sp>
      <p:sp>
        <p:nvSpPr>
          <p:cNvPr id="11" name="TextBox 10"/>
          <p:cNvSpPr txBox="1"/>
          <p:nvPr/>
        </p:nvSpPr>
        <p:spPr>
          <a:xfrm>
            <a:off x="13323409" y="8232437"/>
            <a:ext cx="3756157" cy="923330"/>
          </a:xfrm>
          <a:prstGeom prst="rect">
            <a:avLst/>
          </a:prstGeom>
          <a:noFill/>
          <a:ln w="12700">
            <a:solidFill>
              <a:schemeClr val="tx1"/>
            </a:solidFill>
          </a:ln>
        </p:spPr>
        <p:txBody>
          <a:bodyPr wrap="none" rtlCol="0">
            <a:spAutoFit/>
          </a:bodyPr>
          <a:lstStyle/>
          <a:p>
            <a:pPr algn="ctr"/>
            <a:r>
              <a:rPr lang="en-US" sz="2700" dirty="0" smtClean="0"/>
              <a:t>Extract plumes and record</a:t>
            </a:r>
          </a:p>
          <a:p>
            <a:pPr algn="ctr"/>
            <a:r>
              <a:rPr lang="en-US" sz="2700" dirty="0"/>
              <a:t>a</a:t>
            </a:r>
            <a:r>
              <a:rPr lang="en-US" sz="2700" dirty="0" smtClean="0"/>
              <a:t>ttribute information</a:t>
            </a:r>
            <a:endParaRPr lang="en-US" sz="2700" dirty="0"/>
          </a:p>
        </p:txBody>
      </p:sp>
      <p:sp>
        <p:nvSpPr>
          <p:cNvPr id="14" name="TextBox 13"/>
          <p:cNvSpPr txBox="1"/>
          <p:nvPr/>
        </p:nvSpPr>
        <p:spPr>
          <a:xfrm>
            <a:off x="16138298" y="10152095"/>
            <a:ext cx="5074367" cy="584775"/>
          </a:xfrm>
          <a:prstGeom prst="rect">
            <a:avLst/>
          </a:prstGeom>
          <a:noFill/>
          <a:ln w="12700">
            <a:solidFill>
              <a:schemeClr val="tx1"/>
            </a:solidFill>
          </a:ln>
        </p:spPr>
        <p:txBody>
          <a:bodyPr wrap="square" rtlCol="0">
            <a:spAutoFit/>
          </a:bodyPr>
          <a:lstStyle/>
          <a:p>
            <a:pPr algn="ctr"/>
            <a:r>
              <a:rPr lang="en-US" sz="3200" dirty="0" smtClean="0"/>
              <a:t>Analyze plumes over dairies</a:t>
            </a:r>
            <a:endParaRPr lang="en-US" sz="3200" dirty="0"/>
          </a:p>
        </p:txBody>
      </p:sp>
      <p:sp>
        <p:nvSpPr>
          <p:cNvPr id="20" name="TextBox 19"/>
          <p:cNvSpPr txBox="1"/>
          <p:nvPr/>
        </p:nvSpPr>
        <p:spPr>
          <a:xfrm>
            <a:off x="18625499" y="5406950"/>
            <a:ext cx="4451155" cy="923330"/>
          </a:xfrm>
          <a:prstGeom prst="rect">
            <a:avLst/>
          </a:prstGeom>
          <a:noFill/>
          <a:ln w="12700">
            <a:solidFill>
              <a:schemeClr val="tx1"/>
            </a:solidFill>
          </a:ln>
        </p:spPr>
        <p:txBody>
          <a:bodyPr wrap="none" rtlCol="0">
            <a:spAutoFit/>
          </a:bodyPr>
          <a:lstStyle/>
          <a:p>
            <a:pPr algn="ctr"/>
            <a:r>
              <a:rPr lang="en-US" sz="2700" dirty="0" smtClean="0"/>
              <a:t>Acquire RapidEye imagery over</a:t>
            </a:r>
          </a:p>
          <a:p>
            <a:pPr algn="ctr"/>
            <a:r>
              <a:rPr lang="en-US" sz="2700" dirty="0"/>
              <a:t>t</a:t>
            </a:r>
            <a:r>
              <a:rPr lang="en-US" sz="2700" dirty="0" smtClean="0"/>
              <a:t>he areas of interest</a:t>
            </a:r>
            <a:endParaRPr lang="en-US" sz="2700" dirty="0"/>
          </a:p>
        </p:txBody>
      </p:sp>
      <p:sp>
        <p:nvSpPr>
          <p:cNvPr id="24" name="TextBox 23"/>
          <p:cNvSpPr txBox="1"/>
          <p:nvPr/>
        </p:nvSpPr>
        <p:spPr>
          <a:xfrm>
            <a:off x="18381189" y="6783590"/>
            <a:ext cx="4946162" cy="923330"/>
          </a:xfrm>
          <a:prstGeom prst="rect">
            <a:avLst/>
          </a:prstGeom>
          <a:noFill/>
          <a:ln w="12700">
            <a:solidFill>
              <a:schemeClr val="tx1"/>
            </a:solidFill>
          </a:ln>
        </p:spPr>
        <p:txBody>
          <a:bodyPr wrap="none" rtlCol="0">
            <a:spAutoFit/>
          </a:bodyPr>
          <a:lstStyle/>
          <a:p>
            <a:pPr algn="ctr"/>
            <a:r>
              <a:rPr lang="en-US" sz="2700" dirty="0" smtClean="0"/>
              <a:t>Segment the image,</a:t>
            </a:r>
          </a:p>
          <a:p>
            <a:pPr algn="ctr"/>
            <a:r>
              <a:rPr lang="en-US" sz="2700" dirty="0" smtClean="0"/>
              <a:t>classify objects, and extract features</a:t>
            </a:r>
          </a:p>
        </p:txBody>
      </p:sp>
      <p:sp>
        <p:nvSpPr>
          <p:cNvPr id="25" name="TextBox 24"/>
          <p:cNvSpPr txBox="1"/>
          <p:nvPr/>
        </p:nvSpPr>
        <p:spPr>
          <a:xfrm>
            <a:off x="20764705" y="8235281"/>
            <a:ext cx="3474720" cy="1338828"/>
          </a:xfrm>
          <a:prstGeom prst="rect">
            <a:avLst/>
          </a:prstGeom>
          <a:noFill/>
          <a:ln w="12700">
            <a:solidFill>
              <a:schemeClr val="tx1"/>
            </a:solidFill>
          </a:ln>
        </p:spPr>
        <p:txBody>
          <a:bodyPr wrap="square" rtlCol="0">
            <a:spAutoFit/>
          </a:bodyPr>
          <a:lstStyle/>
          <a:p>
            <a:pPr algn="ctr"/>
            <a:r>
              <a:rPr lang="en-US" sz="2700" dirty="0" smtClean="0"/>
              <a:t>Interpret management practices based on the classification</a:t>
            </a:r>
            <a:endParaRPr lang="en-US" sz="2700" dirty="0"/>
          </a:p>
        </p:txBody>
      </p:sp>
      <p:sp>
        <p:nvSpPr>
          <p:cNvPr id="26" name="TextBox 25"/>
          <p:cNvSpPr txBox="1"/>
          <p:nvPr/>
        </p:nvSpPr>
        <p:spPr>
          <a:xfrm>
            <a:off x="17657812" y="8235281"/>
            <a:ext cx="2646881" cy="1338828"/>
          </a:xfrm>
          <a:prstGeom prst="rect">
            <a:avLst/>
          </a:prstGeom>
          <a:noFill/>
          <a:ln w="12700">
            <a:solidFill>
              <a:schemeClr val="tx1"/>
            </a:solidFill>
          </a:ln>
        </p:spPr>
        <p:txBody>
          <a:bodyPr wrap="square" rtlCol="0">
            <a:spAutoFit/>
          </a:bodyPr>
          <a:lstStyle/>
          <a:p>
            <a:pPr algn="ctr"/>
            <a:r>
              <a:rPr lang="en-US" sz="2700" dirty="0" smtClean="0"/>
              <a:t>Create a spatial dairy dataset from the classification</a:t>
            </a:r>
            <a:endParaRPr lang="en-US" sz="2700" dirty="0"/>
          </a:p>
        </p:txBody>
      </p:sp>
      <p:cxnSp>
        <p:nvCxnSpPr>
          <p:cNvPr id="56" name="Straight Arrow Connector 55"/>
          <p:cNvCxnSpPr>
            <a:stCxn id="6" idx="2"/>
            <a:endCxn id="10" idx="0"/>
          </p:cNvCxnSpPr>
          <p:nvPr/>
        </p:nvCxnSpPr>
        <p:spPr>
          <a:xfrm>
            <a:off x="15208857" y="6361057"/>
            <a:ext cx="0" cy="425437"/>
          </a:xfrm>
          <a:prstGeom prst="straightConnector1">
            <a:avLst/>
          </a:prstGeom>
          <a:ln w="76200">
            <a:solidFill>
              <a:srgbClr val="BF5440"/>
            </a:solidFill>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10" idx="2"/>
            <a:endCxn id="11" idx="0"/>
          </p:cNvCxnSpPr>
          <p:nvPr/>
        </p:nvCxnSpPr>
        <p:spPr>
          <a:xfrm flipH="1">
            <a:off x="15201488" y="7294325"/>
            <a:ext cx="7369" cy="938112"/>
          </a:xfrm>
          <a:prstGeom prst="straightConnector1">
            <a:avLst/>
          </a:prstGeom>
          <a:ln w="76200">
            <a:solidFill>
              <a:srgbClr val="BF5440"/>
            </a:solidFill>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20" idx="2"/>
            <a:endCxn id="24" idx="0"/>
          </p:cNvCxnSpPr>
          <p:nvPr/>
        </p:nvCxnSpPr>
        <p:spPr>
          <a:xfrm>
            <a:off x="20851077" y="6330280"/>
            <a:ext cx="3193" cy="453310"/>
          </a:xfrm>
          <a:prstGeom prst="straightConnector1">
            <a:avLst/>
          </a:prstGeom>
          <a:ln w="76200">
            <a:solidFill>
              <a:srgbClr val="BF5440"/>
            </a:solidFill>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11" idx="2"/>
            <a:endCxn id="14" idx="1"/>
          </p:cNvCxnSpPr>
          <p:nvPr/>
        </p:nvCxnSpPr>
        <p:spPr>
          <a:xfrm>
            <a:off x="15201488" y="9155767"/>
            <a:ext cx="936810" cy="1288716"/>
          </a:xfrm>
          <a:prstGeom prst="straightConnector1">
            <a:avLst/>
          </a:prstGeom>
          <a:ln w="76200">
            <a:solidFill>
              <a:srgbClr val="BF5440"/>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a:stCxn id="25" idx="2"/>
            <a:endCxn id="14" idx="3"/>
          </p:cNvCxnSpPr>
          <p:nvPr/>
        </p:nvCxnSpPr>
        <p:spPr>
          <a:xfrm flipH="1">
            <a:off x="21212665" y="9574109"/>
            <a:ext cx="1289400" cy="870374"/>
          </a:xfrm>
          <a:prstGeom prst="straightConnector1">
            <a:avLst/>
          </a:prstGeom>
          <a:ln w="76200">
            <a:solidFill>
              <a:srgbClr val="BF5440"/>
            </a:solidFill>
            <a:tailEnd type="triangle"/>
          </a:ln>
        </p:spPr>
        <p:style>
          <a:lnRef idx="1">
            <a:schemeClr val="dk1"/>
          </a:lnRef>
          <a:fillRef idx="0">
            <a:schemeClr val="dk1"/>
          </a:fillRef>
          <a:effectRef idx="0">
            <a:schemeClr val="dk1"/>
          </a:effectRef>
          <a:fontRef idx="minor">
            <a:schemeClr val="tx1"/>
          </a:fontRef>
        </p:style>
      </p:cxnSp>
      <p:pic>
        <p:nvPicPr>
          <p:cNvPr id="62" name="Picture 61"/>
          <p:cNvPicPr>
            <a:picLocks noChangeAspect="1"/>
          </p:cNvPicPr>
          <p:nvPr/>
        </p:nvPicPr>
        <p:blipFill rotWithShape="1">
          <a:blip r:embed="rId3" cstate="print">
            <a:extLst>
              <a:ext uri="{28A0092B-C50C-407E-A947-70E740481C1C}">
                <a14:useLocalDpi xmlns:a14="http://schemas.microsoft.com/office/drawing/2010/main" val="0"/>
              </a:ext>
            </a:extLst>
          </a:blip>
          <a:srcRect t="14471" b="15949"/>
          <a:stretch/>
        </p:blipFill>
        <p:spPr>
          <a:xfrm>
            <a:off x="6530666" y="27585650"/>
            <a:ext cx="5046255" cy="2801288"/>
          </a:xfrm>
          <a:prstGeom prst="rect">
            <a:avLst/>
          </a:prstGeom>
        </p:spPr>
      </p:pic>
      <p:pic>
        <p:nvPicPr>
          <p:cNvPr id="92" name="Picture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728" y="31515742"/>
            <a:ext cx="2057404" cy="2081788"/>
          </a:xfrm>
          <a:prstGeom prst="rect">
            <a:avLst/>
          </a:prstGeom>
        </p:spPr>
      </p:pic>
      <p:pic>
        <p:nvPicPr>
          <p:cNvPr id="65" name="Picture 64"/>
          <p:cNvPicPr>
            <a:picLocks noChangeAspect="1"/>
          </p:cNvPicPr>
          <p:nvPr/>
        </p:nvPicPr>
        <p:blipFill rotWithShape="1">
          <a:blip r:embed="rId4"/>
          <a:srcRect l="-431" t="2320" r="208" b="25522"/>
          <a:stretch/>
        </p:blipFill>
        <p:spPr>
          <a:xfrm>
            <a:off x="5062470" y="31745009"/>
            <a:ext cx="1645920" cy="1623254"/>
          </a:xfrm>
          <a:prstGeom prst="ellipse">
            <a:avLst/>
          </a:prstGeom>
        </p:spPr>
      </p:pic>
      <p:pic>
        <p:nvPicPr>
          <p:cNvPr id="73" name="Picture 7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22483" t="28432" r="26175" b="33200"/>
          <a:stretch/>
        </p:blipFill>
        <p:spPr>
          <a:xfrm>
            <a:off x="2462547" y="31733676"/>
            <a:ext cx="1645920" cy="1645920"/>
          </a:xfrm>
          <a:prstGeom prst="ellipse">
            <a:avLst/>
          </a:prstGeom>
        </p:spPr>
      </p:pic>
      <p:pic>
        <p:nvPicPr>
          <p:cNvPr id="72" name="Picture 71"/>
          <p:cNvPicPr>
            <a:picLocks noChangeAspect="1"/>
          </p:cNvPicPr>
          <p:nvPr/>
        </p:nvPicPr>
        <p:blipFill rotWithShape="1">
          <a:blip r:embed="rId7"/>
          <a:srcRect l="364" t="-214" r="6105" b="13698"/>
          <a:stretch/>
        </p:blipFill>
        <p:spPr>
          <a:xfrm>
            <a:off x="7589535" y="31708983"/>
            <a:ext cx="1645920" cy="1695306"/>
          </a:xfrm>
          <a:prstGeom prst="ellipse">
            <a:avLst/>
          </a:prstGeom>
        </p:spPr>
      </p:pic>
      <p:sp>
        <p:nvSpPr>
          <p:cNvPr id="58" name="TextBox 57"/>
          <p:cNvSpPr txBox="1"/>
          <p:nvPr/>
        </p:nvSpPr>
        <p:spPr>
          <a:xfrm>
            <a:off x="915967" y="25115021"/>
            <a:ext cx="9933177" cy="954107"/>
          </a:xfrm>
          <a:prstGeom prst="rect">
            <a:avLst/>
          </a:prstGeom>
          <a:noFill/>
        </p:spPr>
        <p:txBody>
          <a:bodyPr wrap="square" rtlCol="0">
            <a:spAutoFit/>
          </a:bodyPr>
          <a:lstStyle/>
          <a:p>
            <a:r>
              <a:rPr lang="en-US" sz="2800" dirty="0" smtClean="0"/>
              <a:t>Study Area: Tulare and Turlock regions in California</a:t>
            </a:r>
          </a:p>
          <a:p>
            <a:r>
              <a:rPr lang="en-US" sz="2800" dirty="0" smtClean="0"/>
              <a:t>Study Period</a:t>
            </a:r>
            <a:r>
              <a:rPr lang="en-US" sz="2800" dirty="0"/>
              <a:t>: January 2014 – August 2017</a:t>
            </a:r>
          </a:p>
        </p:txBody>
      </p:sp>
      <p:pic>
        <p:nvPicPr>
          <p:cNvPr id="60" name="Shape 133"/>
          <p:cNvPicPr preferRelativeResize="0"/>
          <p:nvPr/>
        </p:nvPicPr>
        <p:blipFill>
          <a:blip r:embed="rId8">
            <a:alphaModFix/>
          </a:blip>
          <a:stretch>
            <a:fillRect/>
          </a:stretch>
        </p:blipFill>
        <p:spPr>
          <a:xfrm>
            <a:off x="924301" y="20029301"/>
            <a:ext cx="4333838" cy="4933272"/>
          </a:xfrm>
          <a:prstGeom prst="rect">
            <a:avLst/>
          </a:prstGeom>
          <a:noFill/>
          <a:ln>
            <a:noFill/>
          </a:ln>
        </p:spPr>
      </p:pic>
      <p:pic>
        <p:nvPicPr>
          <p:cNvPr id="33" name="Picture 32"/>
          <p:cNvPicPr>
            <a:picLocks noChangeAspect="1"/>
          </p:cNvPicPr>
          <p:nvPr/>
        </p:nvPicPr>
        <p:blipFill>
          <a:blip r:embed="rId9"/>
          <a:stretch>
            <a:fillRect/>
          </a:stretch>
        </p:blipFill>
        <p:spPr>
          <a:xfrm>
            <a:off x="5791597" y="20024188"/>
            <a:ext cx="6045703" cy="4938385"/>
          </a:xfrm>
          <a:prstGeom prst="rect">
            <a:avLst/>
          </a:prstGeom>
        </p:spPr>
      </p:pic>
      <p:cxnSp>
        <p:nvCxnSpPr>
          <p:cNvPr id="35" name="Straight Arrow Connector 34"/>
          <p:cNvCxnSpPr>
            <a:endCxn id="33" idx="1"/>
          </p:cNvCxnSpPr>
          <p:nvPr/>
        </p:nvCxnSpPr>
        <p:spPr>
          <a:xfrm>
            <a:off x="2479413" y="22426727"/>
            <a:ext cx="3312184" cy="666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33" idx="1"/>
          </p:cNvCxnSpPr>
          <p:nvPr/>
        </p:nvCxnSpPr>
        <p:spPr>
          <a:xfrm flipV="1">
            <a:off x="3051778" y="22493381"/>
            <a:ext cx="2739819" cy="6374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Shape 131"/>
          <p:cNvSpPr txBox="1"/>
          <p:nvPr/>
        </p:nvSpPr>
        <p:spPr>
          <a:xfrm>
            <a:off x="9463378" y="24913397"/>
            <a:ext cx="2586900" cy="250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dirty="0">
                <a:solidFill>
                  <a:schemeClr val="dk1"/>
                </a:solidFill>
                <a:ea typeface="Calibri"/>
                <a:cs typeface="Calibri"/>
                <a:sym typeface="Calibri"/>
              </a:rPr>
              <a:t>Imagery © 2017 Planet Labs Inc.</a:t>
            </a:r>
          </a:p>
        </p:txBody>
      </p:sp>
      <p:sp>
        <p:nvSpPr>
          <p:cNvPr id="112" name="Rectangle 111"/>
          <p:cNvSpPr/>
          <p:nvPr/>
        </p:nvSpPr>
        <p:spPr>
          <a:xfrm>
            <a:off x="13234433" y="19854977"/>
            <a:ext cx="2144993" cy="276999"/>
          </a:xfrm>
          <a:prstGeom prst="rect">
            <a:avLst/>
          </a:prstGeom>
        </p:spPr>
        <p:txBody>
          <a:bodyPr wrap="square">
            <a:spAutoFit/>
          </a:bodyPr>
          <a:lstStyle/>
          <a:p>
            <a:r>
              <a:rPr lang="en-US" sz="1200" dirty="0">
                <a:solidFill>
                  <a:srgbClr val="000000"/>
                </a:solidFill>
              </a:rPr>
              <a:t>Imagery © 2017 Planet Labs Inc</a:t>
            </a:r>
            <a:r>
              <a:rPr lang="en-US" sz="1200" dirty="0" smtClean="0">
                <a:solidFill>
                  <a:srgbClr val="000000"/>
                </a:solidFill>
              </a:rPr>
              <a:t>.</a:t>
            </a:r>
            <a:endParaRPr lang="en-US" sz="1200" dirty="0"/>
          </a:p>
        </p:txBody>
      </p:sp>
      <p:sp>
        <p:nvSpPr>
          <p:cNvPr id="111" name="TextBox 110"/>
          <p:cNvSpPr txBox="1"/>
          <p:nvPr/>
        </p:nvSpPr>
        <p:spPr>
          <a:xfrm rot="16200000">
            <a:off x="12409405" y="13174297"/>
            <a:ext cx="1184235" cy="461665"/>
          </a:xfrm>
          <a:prstGeom prst="rect">
            <a:avLst/>
          </a:prstGeom>
          <a:noFill/>
        </p:spPr>
        <p:txBody>
          <a:bodyPr wrap="none" rtlCol="0">
            <a:spAutoFit/>
          </a:bodyPr>
          <a:lstStyle/>
          <a:p>
            <a:r>
              <a:rPr lang="en-US" sz="2400" dirty="0" smtClean="0"/>
              <a:t>Feedlots</a:t>
            </a:r>
          </a:p>
        </p:txBody>
      </p:sp>
      <p:sp>
        <p:nvSpPr>
          <p:cNvPr id="118" name="TextBox 117"/>
          <p:cNvSpPr txBox="1"/>
          <p:nvPr/>
        </p:nvSpPr>
        <p:spPr>
          <a:xfrm rot="16200000">
            <a:off x="12407005" y="17421770"/>
            <a:ext cx="1215076" cy="461665"/>
          </a:xfrm>
          <a:prstGeom prst="rect">
            <a:avLst/>
          </a:prstGeom>
          <a:noFill/>
        </p:spPr>
        <p:txBody>
          <a:bodyPr wrap="none" rtlCol="0">
            <a:spAutoFit/>
          </a:bodyPr>
          <a:lstStyle/>
          <a:p>
            <a:r>
              <a:rPr lang="en-US" sz="2400" dirty="0" smtClean="0"/>
              <a:t>Lagoons</a:t>
            </a:r>
          </a:p>
        </p:txBody>
      </p:sp>
      <p:sp>
        <p:nvSpPr>
          <p:cNvPr id="1034" name="TextBox 1033"/>
          <p:cNvSpPr txBox="1"/>
          <p:nvPr/>
        </p:nvSpPr>
        <p:spPr>
          <a:xfrm>
            <a:off x="19267502" y="17986112"/>
            <a:ext cx="5035352" cy="830997"/>
          </a:xfrm>
          <a:prstGeom prst="rect">
            <a:avLst/>
          </a:prstGeom>
          <a:noFill/>
        </p:spPr>
        <p:txBody>
          <a:bodyPr wrap="square" rtlCol="0">
            <a:spAutoFit/>
          </a:bodyPr>
          <a:lstStyle/>
          <a:p>
            <a:r>
              <a:rPr lang="en-US" sz="2400" dirty="0" smtClean="0"/>
              <a:t>RapidEye classification results of dairy features and the resulting GIS dataset. </a:t>
            </a:r>
            <a:endParaRPr lang="en-US" sz="2400" dirty="0"/>
          </a:p>
        </p:txBody>
      </p:sp>
      <p:sp>
        <p:nvSpPr>
          <p:cNvPr id="1035" name="TextBox 1034"/>
          <p:cNvSpPr txBox="1"/>
          <p:nvPr/>
        </p:nvSpPr>
        <p:spPr>
          <a:xfrm>
            <a:off x="13369859" y="19255031"/>
            <a:ext cx="428322" cy="523220"/>
          </a:xfrm>
          <a:prstGeom prst="rect">
            <a:avLst/>
          </a:prstGeom>
          <a:solidFill>
            <a:schemeClr val="bg1"/>
          </a:solidFill>
        </p:spPr>
        <p:txBody>
          <a:bodyPr wrap="none" rtlCol="0">
            <a:spAutoFit/>
          </a:bodyPr>
          <a:lstStyle/>
          <a:p>
            <a:r>
              <a:rPr lang="en-US" sz="2800" dirty="0" smtClean="0"/>
              <a:t>A</a:t>
            </a:r>
            <a:endParaRPr lang="en-US" sz="2800" dirty="0"/>
          </a:p>
        </p:txBody>
      </p:sp>
      <p:sp>
        <p:nvSpPr>
          <p:cNvPr id="141" name="TextBox 140"/>
          <p:cNvSpPr txBox="1"/>
          <p:nvPr/>
        </p:nvSpPr>
        <p:spPr>
          <a:xfrm>
            <a:off x="16398711" y="19288748"/>
            <a:ext cx="405880" cy="523220"/>
          </a:xfrm>
          <a:prstGeom prst="rect">
            <a:avLst/>
          </a:prstGeom>
          <a:solidFill>
            <a:schemeClr val="bg1"/>
          </a:solidFill>
        </p:spPr>
        <p:txBody>
          <a:bodyPr wrap="none" rtlCol="0">
            <a:spAutoFit/>
          </a:bodyPr>
          <a:lstStyle/>
          <a:p>
            <a:r>
              <a:rPr lang="en-US" sz="2800" dirty="0"/>
              <a:t>B</a:t>
            </a:r>
          </a:p>
        </p:txBody>
      </p:sp>
      <p:sp>
        <p:nvSpPr>
          <p:cNvPr id="79" name="Text Placeholder 16"/>
          <p:cNvSpPr txBox="1">
            <a:spLocks/>
          </p:cNvSpPr>
          <p:nvPr/>
        </p:nvSpPr>
        <p:spPr>
          <a:xfrm>
            <a:off x="1507669" y="27364617"/>
            <a:ext cx="2597004" cy="280318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BF5440"/>
              </a:buClr>
              <a:buNone/>
            </a:pPr>
            <a:r>
              <a:rPr lang="en-US" b="1" dirty="0" smtClean="0"/>
              <a:t>Satellites</a:t>
            </a:r>
          </a:p>
          <a:p>
            <a:pPr marL="347663" indent="-347663">
              <a:buClr>
                <a:srgbClr val="BF5440"/>
              </a:buClr>
            </a:pPr>
            <a:r>
              <a:rPr lang="en-US" dirty="0" smtClean="0"/>
              <a:t>RapidEye</a:t>
            </a:r>
          </a:p>
        </p:txBody>
      </p:sp>
      <p:sp>
        <p:nvSpPr>
          <p:cNvPr id="80" name="Text Placeholder 16"/>
          <p:cNvSpPr txBox="1">
            <a:spLocks/>
          </p:cNvSpPr>
          <p:nvPr/>
        </p:nvSpPr>
        <p:spPr>
          <a:xfrm>
            <a:off x="4328173" y="27364617"/>
            <a:ext cx="3303795" cy="280318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BF5440"/>
              </a:buClr>
              <a:buNone/>
            </a:pPr>
            <a:r>
              <a:rPr lang="en-US" b="1" dirty="0" smtClean="0"/>
              <a:t>Airborne Sensors</a:t>
            </a:r>
          </a:p>
          <a:p>
            <a:pPr marL="347663" indent="-347663">
              <a:buClr>
                <a:srgbClr val="BF5440"/>
              </a:buClr>
            </a:pPr>
            <a:r>
              <a:rPr lang="en-US" dirty="0" smtClean="0"/>
              <a:t>AVIRIS-NG</a:t>
            </a:r>
          </a:p>
          <a:p>
            <a:pPr marL="347663" indent="-347663">
              <a:buClr>
                <a:srgbClr val="BF5440"/>
              </a:buClr>
            </a:pPr>
            <a:r>
              <a:rPr lang="en-US" dirty="0" smtClean="0"/>
              <a:t>HyTES</a:t>
            </a:r>
          </a:p>
        </p:txBody>
      </p:sp>
      <p:pic>
        <p:nvPicPr>
          <p:cNvPr id="85" name="Picture 84"/>
          <p:cNvPicPr>
            <a:picLocks noChangeAspect="1"/>
          </p:cNvPicPr>
          <p:nvPr/>
        </p:nvPicPr>
        <p:blipFill>
          <a:blip r:embed="rId10"/>
          <a:stretch>
            <a:fillRect/>
          </a:stretch>
        </p:blipFill>
        <p:spPr>
          <a:xfrm>
            <a:off x="13303732" y="11509289"/>
            <a:ext cx="1172840" cy="4041075"/>
          </a:xfrm>
          <a:prstGeom prst="rect">
            <a:avLst/>
          </a:prstGeom>
        </p:spPr>
      </p:pic>
      <p:pic>
        <p:nvPicPr>
          <p:cNvPr id="86" name="Picture 85"/>
          <p:cNvPicPr>
            <a:picLocks noChangeAspect="1"/>
          </p:cNvPicPr>
          <p:nvPr/>
        </p:nvPicPr>
        <p:blipFill>
          <a:blip r:embed="rId11"/>
          <a:stretch>
            <a:fillRect/>
          </a:stretch>
        </p:blipFill>
        <p:spPr>
          <a:xfrm>
            <a:off x="14486417" y="11509289"/>
            <a:ext cx="1180392" cy="4058688"/>
          </a:xfrm>
          <a:prstGeom prst="rect">
            <a:avLst/>
          </a:prstGeom>
        </p:spPr>
      </p:pic>
      <p:pic>
        <p:nvPicPr>
          <p:cNvPr id="87" name="Picture 86"/>
          <p:cNvPicPr>
            <a:picLocks noChangeAspect="1"/>
          </p:cNvPicPr>
          <p:nvPr/>
        </p:nvPicPr>
        <p:blipFill>
          <a:blip r:embed="rId12"/>
          <a:stretch>
            <a:fillRect/>
          </a:stretch>
        </p:blipFill>
        <p:spPr>
          <a:xfrm>
            <a:off x="15653508" y="11509289"/>
            <a:ext cx="1170829" cy="4048388"/>
          </a:xfrm>
          <a:prstGeom prst="rect">
            <a:avLst/>
          </a:prstGeom>
        </p:spPr>
      </p:pic>
      <p:pic>
        <p:nvPicPr>
          <p:cNvPr id="88" name="Picture 87"/>
          <p:cNvPicPr>
            <a:picLocks noChangeAspect="1"/>
          </p:cNvPicPr>
          <p:nvPr/>
        </p:nvPicPr>
        <p:blipFill>
          <a:blip r:embed="rId13"/>
          <a:stretch>
            <a:fillRect/>
          </a:stretch>
        </p:blipFill>
        <p:spPr>
          <a:xfrm>
            <a:off x="16801989" y="11505684"/>
            <a:ext cx="1199298" cy="4055597"/>
          </a:xfrm>
          <a:prstGeom prst="rect">
            <a:avLst/>
          </a:prstGeom>
        </p:spPr>
      </p:pic>
      <p:pic>
        <p:nvPicPr>
          <p:cNvPr id="95" name="Picture 94"/>
          <p:cNvPicPr>
            <a:picLocks noChangeAspect="1"/>
          </p:cNvPicPr>
          <p:nvPr/>
        </p:nvPicPr>
        <p:blipFill>
          <a:blip r:embed="rId14"/>
          <a:stretch>
            <a:fillRect/>
          </a:stretch>
        </p:blipFill>
        <p:spPr>
          <a:xfrm>
            <a:off x="17982541" y="11507810"/>
            <a:ext cx="1204728" cy="4060167"/>
          </a:xfrm>
          <a:prstGeom prst="rect">
            <a:avLst/>
          </a:prstGeom>
        </p:spPr>
      </p:pic>
      <p:pic>
        <p:nvPicPr>
          <p:cNvPr id="96" name="Picture 95"/>
          <p:cNvPicPr>
            <a:picLocks noChangeAspect="1"/>
          </p:cNvPicPr>
          <p:nvPr/>
        </p:nvPicPr>
        <p:blipFill>
          <a:blip r:embed="rId10"/>
          <a:stretch>
            <a:fillRect/>
          </a:stretch>
        </p:blipFill>
        <p:spPr>
          <a:xfrm>
            <a:off x="13234222" y="15638501"/>
            <a:ext cx="1238364" cy="4266839"/>
          </a:xfrm>
          <a:prstGeom prst="rect">
            <a:avLst/>
          </a:prstGeom>
        </p:spPr>
      </p:pic>
      <p:pic>
        <p:nvPicPr>
          <p:cNvPr id="97" name="Picture 96"/>
          <p:cNvPicPr>
            <a:picLocks noChangeAspect="1"/>
          </p:cNvPicPr>
          <p:nvPr/>
        </p:nvPicPr>
        <p:blipFill>
          <a:blip r:embed="rId15"/>
          <a:stretch>
            <a:fillRect/>
          </a:stretch>
        </p:blipFill>
        <p:spPr>
          <a:xfrm>
            <a:off x="14454536" y="15640024"/>
            <a:ext cx="1178495" cy="4265316"/>
          </a:xfrm>
          <a:prstGeom prst="rect">
            <a:avLst/>
          </a:prstGeom>
        </p:spPr>
      </p:pic>
      <p:pic>
        <p:nvPicPr>
          <p:cNvPr id="98" name="Picture 97"/>
          <p:cNvPicPr>
            <a:picLocks noChangeAspect="1"/>
          </p:cNvPicPr>
          <p:nvPr/>
        </p:nvPicPr>
        <p:blipFill>
          <a:blip r:embed="rId16"/>
          <a:stretch>
            <a:fillRect/>
          </a:stretch>
        </p:blipFill>
        <p:spPr>
          <a:xfrm>
            <a:off x="15585609" y="15616970"/>
            <a:ext cx="1203710" cy="4316333"/>
          </a:xfrm>
          <a:prstGeom prst="rect">
            <a:avLst/>
          </a:prstGeom>
        </p:spPr>
      </p:pic>
      <p:pic>
        <p:nvPicPr>
          <p:cNvPr id="99" name="Picture 98"/>
          <p:cNvPicPr>
            <a:picLocks noChangeAspect="1"/>
          </p:cNvPicPr>
          <p:nvPr/>
        </p:nvPicPr>
        <p:blipFill>
          <a:blip r:embed="rId17"/>
          <a:stretch>
            <a:fillRect/>
          </a:stretch>
        </p:blipFill>
        <p:spPr>
          <a:xfrm>
            <a:off x="16774685" y="15617462"/>
            <a:ext cx="1211074" cy="4308049"/>
          </a:xfrm>
          <a:prstGeom prst="rect">
            <a:avLst/>
          </a:prstGeom>
        </p:spPr>
      </p:pic>
      <p:pic>
        <p:nvPicPr>
          <p:cNvPr id="100" name="Picture 99"/>
          <p:cNvPicPr>
            <a:picLocks noChangeAspect="1"/>
          </p:cNvPicPr>
          <p:nvPr/>
        </p:nvPicPr>
        <p:blipFill>
          <a:blip r:embed="rId18"/>
          <a:stretch>
            <a:fillRect/>
          </a:stretch>
        </p:blipFill>
        <p:spPr>
          <a:xfrm>
            <a:off x="17986303" y="15627350"/>
            <a:ext cx="1199627" cy="4298162"/>
          </a:xfrm>
          <a:prstGeom prst="rect">
            <a:avLst/>
          </a:prstGeom>
        </p:spPr>
      </p:pic>
      <p:pic>
        <p:nvPicPr>
          <p:cNvPr id="133" name="Picture 13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232355" y="20150416"/>
            <a:ext cx="5029370" cy="5486585"/>
          </a:xfrm>
          <a:prstGeom prst="rect">
            <a:avLst/>
          </a:prstGeom>
        </p:spPr>
      </p:pic>
      <p:cxnSp>
        <p:nvCxnSpPr>
          <p:cNvPr id="134" name="Straight Connector 133"/>
          <p:cNvCxnSpPr/>
          <p:nvPr/>
        </p:nvCxnSpPr>
        <p:spPr>
          <a:xfrm>
            <a:off x="16227517" y="23147803"/>
            <a:ext cx="3452414" cy="2496998"/>
          </a:xfrm>
          <a:prstGeom prst="line">
            <a:avLst/>
          </a:prstGeom>
          <a:ln w="19050"/>
        </p:spPr>
        <p:style>
          <a:lnRef idx="1">
            <a:schemeClr val="dk1"/>
          </a:lnRef>
          <a:fillRef idx="0">
            <a:schemeClr val="dk1"/>
          </a:fillRef>
          <a:effectRef idx="0">
            <a:schemeClr val="dk1"/>
          </a:effectRef>
          <a:fontRef idx="minor">
            <a:schemeClr val="tx1"/>
          </a:fontRef>
        </p:style>
      </p:cxnSp>
      <p:sp>
        <p:nvSpPr>
          <p:cNvPr id="135" name="Rectangle 134"/>
          <p:cNvSpPr/>
          <p:nvPr/>
        </p:nvSpPr>
        <p:spPr>
          <a:xfrm>
            <a:off x="13331044" y="24128103"/>
            <a:ext cx="1176466" cy="13936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14652751" y="20757332"/>
            <a:ext cx="1045203" cy="8979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16305007" y="22649940"/>
            <a:ext cx="542925" cy="5084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p:cNvCxnSpPr/>
          <p:nvPr/>
        </p:nvCxnSpPr>
        <p:spPr>
          <a:xfrm flipV="1">
            <a:off x="14569669" y="20157779"/>
            <a:ext cx="5110262" cy="601271"/>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Straight Connector 139"/>
          <p:cNvCxnSpPr/>
          <p:nvPr/>
        </p:nvCxnSpPr>
        <p:spPr>
          <a:xfrm>
            <a:off x="15620464" y="21651988"/>
            <a:ext cx="4059467" cy="181520"/>
          </a:xfrm>
          <a:prstGeom prst="line">
            <a:avLst/>
          </a:prstGeom>
          <a:ln w="19050"/>
        </p:spPr>
        <p:style>
          <a:lnRef idx="1">
            <a:schemeClr val="dk1"/>
          </a:lnRef>
          <a:fillRef idx="0">
            <a:schemeClr val="dk1"/>
          </a:fillRef>
          <a:effectRef idx="0">
            <a:schemeClr val="dk1"/>
          </a:effectRef>
          <a:fontRef idx="minor">
            <a:schemeClr val="tx1"/>
          </a:fontRef>
        </p:style>
      </p:cxnSp>
      <p:cxnSp>
        <p:nvCxnSpPr>
          <p:cNvPr id="143" name="Straight Connector 142"/>
          <p:cNvCxnSpPr/>
          <p:nvPr/>
        </p:nvCxnSpPr>
        <p:spPr>
          <a:xfrm>
            <a:off x="16762174" y="22649940"/>
            <a:ext cx="2917757" cy="1278383"/>
          </a:xfrm>
          <a:prstGeom prst="line">
            <a:avLst/>
          </a:prstGeom>
          <a:ln w="19050"/>
        </p:spPr>
        <p:style>
          <a:lnRef idx="1">
            <a:schemeClr val="dk1"/>
          </a:lnRef>
          <a:fillRef idx="0">
            <a:schemeClr val="dk1"/>
          </a:fillRef>
          <a:effectRef idx="0">
            <a:schemeClr val="dk1"/>
          </a:effectRef>
          <a:fontRef idx="minor">
            <a:schemeClr val="tx1"/>
          </a:fontRef>
        </p:style>
      </p:cxnSp>
      <p:sp>
        <p:nvSpPr>
          <p:cNvPr id="144" name="Rectangle 143"/>
          <p:cNvSpPr/>
          <p:nvPr/>
        </p:nvSpPr>
        <p:spPr>
          <a:xfrm>
            <a:off x="16698046" y="21879964"/>
            <a:ext cx="549936" cy="5904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Connector 144"/>
          <p:cNvCxnSpPr/>
          <p:nvPr/>
        </p:nvCxnSpPr>
        <p:spPr>
          <a:xfrm>
            <a:off x="17151338" y="21882769"/>
            <a:ext cx="2528593" cy="173764"/>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p:cNvCxnSpPr/>
          <p:nvPr/>
        </p:nvCxnSpPr>
        <p:spPr>
          <a:xfrm>
            <a:off x="16620556" y="22470438"/>
            <a:ext cx="3059375" cy="1277609"/>
          </a:xfrm>
          <a:prstGeom prst="line">
            <a:avLst/>
          </a:prstGeom>
          <a:ln w="19050"/>
        </p:spPr>
        <p:style>
          <a:lnRef idx="1">
            <a:schemeClr val="dk1"/>
          </a:lnRef>
          <a:fillRef idx="0">
            <a:schemeClr val="dk1"/>
          </a:fillRef>
          <a:effectRef idx="0">
            <a:schemeClr val="dk1"/>
          </a:effectRef>
          <a:fontRef idx="minor">
            <a:schemeClr val="tx1"/>
          </a:fontRef>
        </p:style>
      </p:cxnSp>
      <p:pic>
        <p:nvPicPr>
          <p:cNvPr id="147" name="Picture 146"/>
          <p:cNvPicPr>
            <a:picLocks noChangeAspect="1"/>
          </p:cNvPicPr>
          <p:nvPr/>
        </p:nvPicPr>
        <p:blipFill>
          <a:blip r:embed="rId20"/>
          <a:stretch>
            <a:fillRect/>
          </a:stretch>
        </p:blipFill>
        <p:spPr>
          <a:xfrm>
            <a:off x="13478497" y="25138137"/>
            <a:ext cx="1551356" cy="276267"/>
          </a:xfrm>
          <a:prstGeom prst="rect">
            <a:avLst/>
          </a:prstGeom>
        </p:spPr>
      </p:pic>
      <p:pic>
        <p:nvPicPr>
          <p:cNvPr id="148" name="Picture 147"/>
          <p:cNvPicPr>
            <a:picLocks noChangeAspect="1"/>
          </p:cNvPicPr>
          <p:nvPr/>
        </p:nvPicPr>
        <p:blipFill>
          <a:blip r:embed="rId21"/>
          <a:stretch>
            <a:fillRect/>
          </a:stretch>
        </p:blipFill>
        <p:spPr>
          <a:xfrm>
            <a:off x="13478497" y="24707704"/>
            <a:ext cx="731213" cy="345333"/>
          </a:xfrm>
          <a:prstGeom prst="rect">
            <a:avLst/>
          </a:prstGeom>
        </p:spPr>
      </p:pic>
      <p:pic>
        <p:nvPicPr>
          <p:cNvPr id="149" name="Picture 14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9679931" y="23928323"/>
            <a:ext cx="1708678" cy="1708678"/>
          </a:xfrm>
          <a:prstGeom prst="rect">
            <a:avLst/>
          </a:prstGeom>
        </p:spPr>
      </p:pic>
      <p:pic>
        <p:nvPicPr>
          <p:cNvPr id="150" name="Picture 14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679931" y="22039369"/>
            <a:ext cx="1708678" cy="1708678"/>
          </a:xfrm>
          <a:prstGeom prst="rect">
            <a:avLst/>
          </a:prstGeom>
        </p:spPr>
      </p:pic>
      <p:pic>
        <p:nvPicPr>
          <p:cNvPr id="151" name="Picture 15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679931" y="20150416"/>
            <a:ext cx="1708678" cy="1708678"/>
          </a:xfrm>
          <a:prstGeom prst="rect">
            <a:avLst/>
          </a:prstGeom>
        </p:spPr>
      </p:pic>
      <p:pic>
        <p:nvPicPr>
          <p:cNvPr id="152" name="Picture 151"/>
          <p:cNvPicPr>
            <a:picLocks noChangeAspect="1"/>
          </p:cNvPicPr>
          <p:nvPr/>
        </p:nvPicPr>
        <p:blipFill>
          <a:blip r:embed="rId25"/>
          <a:stretch>
            <a:fillRect/>
          </a:stretch>
        </p:blipFill>
        <p:spPr>
          <a:xfrm>
            <a:off x="13478497" y="24213768"/>
            <a:ext cx="582994" cy="365067"/>
          </a:xfrm>
          <a:prstGeom prst="rect">
            <a:avLst/>
          </a:prstGeom>
        </p:spPr>
      </p:pic>
      <p:sp>
        <p:nvSpPr>
          <p:cNvPr id="153" name="TextBox 152"/>
          <p:cNvSpPr txBox="1"/>
          <p:nvPr/>
        </p:nvSpPr>
        <p:spPr>
          <a:xfrm>
            <a:off x="20398178" y="21602965"/>
            <a:ext cx="1067921" cy="276999"/>
          </a:xfrm>
          <a:prstGeom prst="rect">
            <a:avLst/>
          </a:prstGeom>
          <a:solidFill>
            <a:schemeClr val="bg1"/>
          </a:solidFill>
        </p:spPr>
        <p:txBody>
          <a:bodyPr wrap="none" rtlCol="0">
            <a:spAutoFit/>
          </a:bodyPr>
          <a:lstStyle/>
          <a:p>
            <a:r>
              <a:rPr lang="en-US" sz="1200" dirty="0" smtClean="0"/>
              <a:t>May 1, 2015</a:t>
            </a:r>
            <a:endParaRPr lang="en-US" sz="1200" dirty="0"/>
          </a:p>
        </p:txBody>
      </p:sp>
      <p:sp>
        <p:nvSpPr>
          <p:cNvPr id="154" name="TextBox 153"/>
          <p:cNvSpPr txBox="1"/>
          <p:nvPr/>
        </p:nvSpPr>
        <p:spPr>
          <a:xfrm>
            <a:off x="20409507" y="25383218"/>
            <a:ext cx="1067921" cy="276999"/>
          </a:xfrm>
          <a:prstGeom prst="rect">
            <a:avLst/>
          </a:prstGeom>
          <a:solidFill>
            <a:schemeClr val="bg1"/>
          </a:solidFill>
        </p:spPr>
        <p:txBody>
          <a:bodyPr wrap="none" rtlCol="0">
            <a:spAutoFit/>
          </a:bodyPr>
          <a:lstStyle/>
          <a:p>
            <a:r>
              <a:rPr lang="en-US" sz="1200" dirty="0" smtClean="0"/>
              <a:t>May 1, 2015</a:t>
            </a:r>
            <a:endParaRPr lang="en-US" sz="1200" dirty="0"/>
          </a:p>
        </p:txBody>
      </p:sp>
      <p:sp>
        <p:nvSpPr>
          <p:cNvPr id="155" name="TextBox 154"/>
          <p:cNvSpPr txBox="1"/>
          <p:nvPr/>
        </p:nvSpPr>
        <p:spPr>
          <a:xfrm>
            <a:off x="20409507" y="23508574"/>
            <a:ext cx="1067921" cy="276999"/>
          </a:xfrm>
          <a:prstGeom prst="rect">
            <a:avLst/>
          </a:prstGeom>
          <a:solidFill>
            <a:schemeClr val="bg1"/>
          </a:solidFill>
        </p:spPr>
        <p:txBody>
          <a:bodyPr wrap="none" rtlCol="0">
            <a:spAutoFit/>
          </a:bodyPr>
          <a:lstStyle/>
          <a:p>
            <a:r>
              <a:rPr lang="en-US" sz="1200" dirty="0" smtClean="0"/>
              <a:t>May 1, 2015</a:t>
            </a:r>
            <a:endParaRPr lang="en-US" sz="1200" dirty="0"/>
          </a:p>
        </p:txBody>
      </p:sp>
      <p:pic>
        <p:nvPicPr>
          <p:cNvPr id="156" name="Picture 15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455616" y="20141834"/>
            <a:ext cx="1708678" cy="1708678"/>
          </a:xfrm>
          <a:prstGeom prst="rect">
            <a:avLst/>
          </a:prstGeom>
        </p:spPr>
      </p:pic>
      <p:sp>
        <p:nvSpPr>
          <p:cNvPr id="157" name="TextBox 156"/>
          <p:cNvSpPr txBox="1"/>
          <p:nvPr/>
        </p:nvSpPr>
        <p:spPr>
          <a:xfrm>
            <a:off x="22173863" y="21592276"/>
            <a:ext cx="1067921" cy="276999"/>
          </a:xfrm>
          <a:prstGeom prst="rect">
            <a:avLst/>
          </a:prstGeom>
          <a:solidFill>
            <a:schemeClr val="bg1"/>
          </a:solidFill>
        </p:spPr>
        <p:txBody>
          <a:bodyPr wrap="none" rtlCol="0">
            <a:spAutoFit/>
          </a:bodyPr>
          <a:lstStyle/>
          <a:p>
            <a:r>
              <a:rPr lang="en-US" sz="1200" dirty="0" smtClean="0"/>
              <a:t>May 2, 2015</a:t>
            </a:r>
            <a:endParaRPr lang="en-US" sz="1200" dirty="0"/>
          </a:p>
        </p:txBody>
      </p:sp>
      <p:pic>
        <p:nvPicPr>
          <p:cNvPr id="54" name="Picture 5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9321576" y="13048310"/>
            <a:ext cx="4981278" cy="4981278"/>
          </a:xfrm>
          <a:prstGeom prst="rect">
            <a:avLst/>
          </a:prstGeom>
        </p:spPr>
      </p:pic>
    </p:spTree>
    <p:extLst>
      <p:ext uri="{BB962C8B-B14F-4D97-AF65-F5344CB8AC3E}">
        <p14:creationId xmlns:p14="http://schemas.microsoft.com/office/powerpoint/2010/main" val="1885914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2456</TotalTime>
  <Words>691</Words>
  <Application>Microsoft Office PowerPoint</Application>
  <PresentationFormat>Custom</PresentationFormat>
  <Paragraphs>64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122</cp:revision>
  <dcterms:created xsi:type="dcterms:W3CDTF">2017-06-02T16:06:25Z</dcterms:created>
  <dcterms:modified xsi:type="dcterms:W3CDTF">2017-08-14T17:51:03Z</dcterms:modified>
</cp:coreProperties>
</file>