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75" r:id="rId2"/>
    <p:sldId id="298" r:id="rId3"/>
    <p:sldId id="288" r:id="rId4"/>
    <p:sldId id="287" r:id="rId5"/>
    <p:sldId id="296" r:id="rId6"/>
    <p:sldId id="286" r:id="rId7"/>
    <p:sldId id="299" r:id="rId8"/>
    <p:sldId id="289" r:id="rId9"/>
    <p:sldId id="304" r:id="rId10"/>
    <p:sldId id="312" r:id="rId11"/>
    <p:sldId id="290" r:id="rId12"/>
    <p:sldId id="308" r:id="rId13"/>
    <p:sldId id="309" r:id="rId14"/>
    <p:sldId id="310" r:id="rId15"/>
    <p:sldId id="311" r:id="rId16"/>
    <p:sldId id="305" r:id="rId17"/>
    <p:sldId id="292" r:id="rId18"/>
    <p:sldId id="293" r:id="rId19"/>
    <p:sldId id="294" r:id="rId20"/>
    <p:sldId id="297" r:id="rId21"/>
    <p:sldId id="319" r:id="rId22"/>
    <p:sldId id="317" r:id="rId23"/>
    <p:sldId id="318" r:id="rId24"/>
    <p:sldId id="315" r:id="rId25"/>
    <p:sldId id="316" r:id="rId26"/>
    <p:sldId id="313" r:id="rId27"/>
    <p:sldId id="314" r:id="rId2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rry baggett" initials="Sb" lastIdx="5" clrIdx="0"/>
  <p:cmAuthor id="1" name="Margaret Klug" initials="MK" lastIdx="2" clrIdx="1"/>
  <p:cmAuthor id="2" name="Daryl-Ann Winstead" initials="DW" lastIdx="10" clrIdx="2"/>
  <p:cmAuthor id="3" name="Arya, Vishal (LARC)[DEVELOP]" initials="AV(" lastIdx="19" clrIdx="3">
    <p:extLst/>
  </p:cmAuthor>
  <p:cmAuthor id="4" name="William Schick" initials="WS" lastIdx="2" clrIdx="4"/>
  <p:cmAuthor id="5" name="" initials=""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577" autoAdjust="0"/>
    <p:restoredTop sz="92471" autoAdjust="0"/>
  </p:normalViewPr>
  <p:slideViewPr>
    <p:cSldViewPr snapToGrid="0">
      <p:cViewPr>
        <p:scale>
          <a:sx n="100" d="100"/>
          <a:sy n="100" d="100"/>
        </p:scale>
        <p:origin x="-1944" y="-264"/>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8CB7D24-6C88-410E-ACB5-D95ED598E96E}" type="datetimeFigureOut">
              <a:rPr lang="en-US" smtClean="0"/>
              <a:t>3/30/2016</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baseline="0" dirty="0" smtClean="0"/>
              <a:t>The Southern Pine Beetle (SPB), or </a:t>
            </a:r>
            <a:r>
              <a:rPr lang="en-US" baseline="0" dirty="0" err="1" smtClean="0"/>
              <a:t>Dendroctonus</a:t>
            </a:r>
            <a:r>
              <a:rPr lang="en-US" baseline="0" dirty="0" smtClean="0"/>
              <a:t> </a:t>
            </a:r>
            <a:r>
              <a:rPr lang="en-US" baseline="0" dirty="0" err="1" smtClean="0"/>
              <a:t>frontalis</a:t>
            </a:r>
            <a:r>
              <a:rPr lang="en-US" baseline="0" dirty="0" smtClean="0"/>
              <a:t>, is an opportunistic species that attacks stressed trees that have been weakened by drought, fire, storm damage, or machinery damage, such as that caused during routine </a:t>
            </a:r>
            <a:r>
              <a:rPr lang="en-US" baseline="0" dirty="0" err="1" smtClean="0"/>
              <a:t>thinnings</a:t>
            </a:r>
            <a:endParaRPr lang="en-US" baseline="0" dirty="0" smtClean="0"/>
          </a:p>
          <a:p>
            <a:pPr marL="174982" indent="-174982">
              <a:buFont typeface="Arial" panose="020B0604020202020204" pitchFamily="34" charset="0"/>
              <a:buChar char="•"/>
            </a:pPr>
            <a:r>
              <a:rPr lang="en-US" baseline="0" dirty="0" smtClean="0"/>
              <a:t>They cause the most damage in the summer when they are most active.  They are typically dormant during the cold, winter months</a:t>
            </a:r>
          </a:p>
          <a:p>
            <a:pPr marL="174982" indent="-174982">
              <a:buFont typeface="Arial" panose="020B0604020202020204" pitchFamily="34" charset="0"/>
              <a:buChar char="•"/>
            </a:pPr>
            <a:r>
              <a:rPr lang="en-US" baseline="0" dirty="0" smtClean="0"/>
              <a:t>These beetles are only 2-4mm in length, yet are considered one of the most destructive pests in the southern United States</a:t>
            </a:r>
          </a:p>
          <a:p>
            <a:pPr marL="174982" indent="-174982">
              <a:buFont typeface="Arial" panose="020B0604020202020204" pitchFamily="34" charset="0"/>
              <a:buChar char="•"/>
            </a:pPr>
            <a:endParaRPr lang="en-US" baseline="0" dirty="0" smtClean="0"/>
          </a:p>
          <a:p>
            <a:r>
              <a:rPr lang="en-US" baseline="0" dirty="0" smtClean="0"/>
              <a:t>Image Source: http://blogs.usda.gov/2011/11/15/southern-pine-beetle-one-million-acres-protected-one-acre-at-a-time/</a:t>
            </a:r>
          </a:p>
          <a:p>
            <a:r>
              <a:rPr lang="en-US" baseline="0" dirty="0" smtClean="0"/>
              <a:t>Image Source: http://www.srs.fs.usda.gov/compass/2014/01/09/guidelines-for-regenerating-southern-pine-beetle-spots-2/</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692964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Kelsey:</a:t>
            </a:r>
            <a:r>
              <a:rPr lang="en-US" baseline="0" dirty="0" smtClean="0"/>
              <a:t> </a:t>
            </a:r>
            <a:r>
              <a:rPr lang="en-US" dirty="0" smtClean="0"/>
              <a:t>The Near Real-Time Southern Pine Beetle Susceptibility</a:t>
            </a:r>
            <a:r>
              <a:rPr lang="en-US" baseline="0" dirty="0" smtClean="0"/>
              <a:t> Model consists of a semi-automated Python computer script. The code downloads the most recent Landsat 8 tiles and calculates NDVI and GRVI. The most recent LANDFIRE data was reclassified into southern pine beetle preferred and not preferred species and pulled into the model. The code then uses predetermined fuzzy memberships for each variable to apply the Fuzzy Logic Model. 80 percent of in situ data was used to train the Fuzzy Logic Model and the remaining 20 percent of the data was used for verification. The resulting product gives the most up-to-date susceptibility distribution of southern pine beetle outbreaks within the study area.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683074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702311" y="4480004"/>
            <a:ext cx="5618479" cy="3665458"/>
          </a:xfrm>
          <a:prstGeom prst="rect">
            <a:avLst/>
          </a:prstGeom>
        </p:spPr>
        <p:txBody>
          <a:bodyPr lIns="93308" tIns="93308" rIns="93308" bIns="93308" anchor="t" anchorCtr="0">
            <a:noAutofit/>
          </a:bodyPr>
          <a:lstStyle/>
          <a:p>
            <a:r>
              <a:rPr lang="en-US" dirty="0" smtClean="0"/>
              <a:t>These</a:t>
            </a:r>
            <a:r>
              <a:rPr lang="en-US" baseline="0" dirty="0" smtClean="0"/>
              <a:t> </a:t>
            </a:r>
            <a:r>
              <a:rPr lang="en-US" dirty="0" smtClean="0"/>
              <a:t>Historical Maps show infestation spots across the state of Alabama</a:t>
            </a:r>
            <a:r>
              <a:rPr lang="en-US" baseline="0" dirty="0" smtClean="0"/>
              <a:t> from </a:t>
            </a:r>
            <a:r>
              <a:rPr lang="en-US" dirty="0" smtClean="0"/>
              <a:t>2010 to 2015. This animation illustrates </a:t>
            </a:r>
            <a:r>
              <a:rPr lang="en-US" baseline="0" dirty="0" smtClean="0"/>
              <a:t>the prevalence of Southern Pine Beetle outbreaks as well as their </a:t>
            </a:r>
            <a:r>
              <a:rPr lang="en-US" dirty="0" smtClean="0"/>
              <a:t>cyclica</a:t>
            </a:r>
            <a:r>
              <a:rPr lang="en-US" baseline="0" dirty="0" smtClean="0"/>
              <a:t>l nature. Southwestern Alabama was determined to have the highest concentration and severity of infestations over the study period.</a:t>
            </a:r>
            <a:endParaRPr dirty="0"/>
          </a:p>
        </p:txBody>
      </p:sp>
      <p:sp>
        <p:nvSpPr>
          <p:cNvPr id="242" name="Shape 242"/>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702311" y="4480004"/>
            <a:ext cx="5618479" cy="3665458"/>
          </a:xfrm>
          <a:prstGeom prst="rect">
            <a:avLst/>
          </a:prstGeom>
        </p:spPr>
        <p:txBody>
          <a:bodyPr lIns="93308" tIns="93308" rIns="93308" bIns="93308" anchor="t" anchorCtr="0">
            <a:noAutofit/>
          </a:bodyPr>
          <a:lstStyle/>
          <a:p>
            <a:r>
              <a:rPr lang="en-US" dirty="0" smtClean="0"/>
              <a:t>This</a:t>
            </a:r>
            <a:r>
              <a:rPr lang="en-US" baseline="0" dirty="0" smtClean="0"/>
              <a:t> map shows the probability of a Southern Pine Beetle outbreak in 2050 created using the Maximum Entropy model.  The results of this map fall in line with the historical maps, showing that the same areas of the state that had infestations over the past 5 years are still at risk in the future. Bankhead National Forest is projected to have a slight risk of Southern Pine Beetle outbreaks, but it is not as severe as the rest of the state. This model was found to have an 86% accuracy.</a:t>
            </a:r>
            <a:endParaRPr dirty="0"/>
          </a:p>
        </p:txBody>
      </p:sp>
      <p:sp>
        <p:nvSpPr>
          <p:cNvPr id="248" name="Shape 248"/>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output from our near real-time model as of March 28</a:t>
            </a:r>
            <a:r>
              <a:rPr lang="en-US" baseline="30000" dirty="0" smtClean="0"/>
              <a:t>th</a:t>
            </a:r>
            <a:r>
              <a:rPr lang="en-US" baseline="0" dirty="0" smtClean="0"/>
              <a:t>. This model found that Northeastern and Southwestern Alabama are presently at the highest risk.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4264792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from the same image on the previous slide only zoomed into Bankhead national Forest. As you can see Bankhead currently has favorable conditions for an infestation, especially in the northern portion.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4264792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Historical Pine Beetle Maps created by this project showed that a majority of the Southern Pine Beetle outbreaks between 2010 and 2015 occurred in southwestern Alabama.  Furthermore, most of the outbreaks that were more concentrated in nature occurred in that same area. There were only a few infestations that occurred in or around Bankhead National Forest relative to the rest of the state.  This projects Southern Pine Beetle Prediction map showed that southwest Alabama will be at major risk in 2050.  And finally the Near Real-Time model was verified to have an 88% accuracy.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164732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this has led us to</a:t>
            </a:r>
            <a:r>
              <a:rPr lang="en-US" baseline="0" dirty="0" smtClean="0"/>
              <a:t> conclude that while other parts of Alabama are at greater risk and see Southern Pine Beetle outbreaks both more frequently and with higher density, Bankhead National Forest is still considered at risk. The products from this project will help the USDA Forest Service decide where to focus mitigation efforts to attempt to reduce or even prevent future Southern Pine Beetle outbreaks. </a:t>
            </a:r>
          </a:p>
          <a:p>
            <a:endParaRPr lang="en-US" dirty="0" smtClean="0"/>
          </a:p>
          <a:p>
            <a:r>
              <a:rPr lang="en-US" dirty="0" smtClean="0"/>
              <a:t>Image Source: http://www.srs.fs.usda.gov/compass/2015/07/21/thinning-and-burning-the-best-defense-against-southern-pine-beetle/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4158661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Cloud cover in the data limited the ability of the Near</a:t>
            </a:r>
            <a:r>
              <a:rPr lang="en-US" baseline="0" dirty="0" smtClean="0"/>
              <a:t> Real-Time model to assess susceptibility of SPB outbreaks. Also, dashes of erroneous data in the Landsat 5 imagery could have caused problems when determining the thresholds. Lastly, the data provided by the Alabama Forestry Commission included infestations of beetle species other than the Southern Pine Beetle, such as the Engraver Beetle.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50359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 work includes</a:t>
            </a:r>
            <a:r>
              <a:rPr lang="en-US" baseline="0" dirty="0" smtClean="0"/>
              <a:t> improving the Near-Real Time Southern Pine Beetle Susceptibility Model by increasing the number of variables, such as temperature, a thermal band drought index, proximity to previous and current outbreaks, proximity to storm damage, and tree density. Also, future work would be in improve the Southern Pine Beetle Prediction Map by including where there are plans to mitigate. We would also like to map Southern Pine Beetle outbreaks from 200 and earlier. Lastly, we would like to examine the relationship between current outbreaks and historical conditions.</a:t>
            </a:r>
            <a:endParaRPr lang="en-US" dirty="0" smtClean="0"/>
          </a:p>
          <a:p>
            <a:endParaRPr lang="en-US" dirty="0" smtClean="0"/>
          </a:p>
          <a:p>
            <a:endParaRPr lang="en-US" dirty="0" smtClean="0"/>
          </a:p>
          <a:p>
            <a:r>
              <a:rPr lang="en-US" dirty="0" smtClean="0"/>
              <a:t>Image from</a:t>
            </a:r>
            <a:r>
              <a:rPr lang="en-US" baseline="0" dirty="0" smtClean="0"/>
              <a:t> USFS: http://www.fs.usda.gov/Internet/FSE_DOCUMENTS/fsbdev2_042840.pdf</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578255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781442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a:t>SPB cause hundreds of thousands of dollars in damage to pine trees each year</a:t>
            </a:r>
          </a:p>
          <a:p>
            <a:pPr marL="174982" indent="-174982" defTabSz="933237">
              <a:buFont typeface="Arial" panose="020B0604020202020204" pitchFamily="34" charset="0"/>
              <a:buChar char="•"/>
              <a:defRPr/>
            </a:pPr>
            <a:r>
              <a:rPr lang="en-US" dirty="0"/>
              <a:t>Trees killed by SPB can increase the risk or severity of forest fires by increasing the fuel load available to burn</a:t>
            </a:r>
          </a:p>
          <a:p>
            <a:pPr marL="174982" indent="-174982" defTabSz="933237">
              <a:buFont typeface="Arial" panose="020B0604020202020204" pitchFamily="34" charset="0"/>
              <a:buChar char="•"/>
              <a:defRPr/>
            </a:pPr>
            <a:r>
              <a:rPr lang="en-US" dirty="0"/>
              <a:t>Damages caused by the beetles may result in limited diversity in surrounding plants as well as harm other animals’ habitats, such as that of the near-threatened Red-cockaded Woodpecker.</a:t>
            </a:r>
          </a:p>
          <a:p>
            <a:pPr defTabSz="933237">
              <a:defRPr/>
            </a:pPr>
            <a:endParaRPr lang="en-US" dirty="0"/>
          </a:p>
          <a:p>
            <a:pPr defTabSz="933237">
              <a:defRPr/>
            </a:pPr>
            <a:r>
              <a:rPr lang="en-US" dirty="0"/>
              <a:t>Image Source: Ronald F. Billings, Texas Forest Service, forestryimages.org Damage to a forest from the Southern pine beetle (http://www.barkbeetles.org/browse/subject.cfm?SUB=24)</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4097058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Back-up slide</a:t>
            </a:r>
          </a:p>
          <a:p>
            <a:endParaRPr lang="en-US" dirty="0" smtClean="0"/>
          </a:p>
          <a:p>
            <a:r>
              <a:rPr lang="en-US" dirty="0" smtClean="0"/>
              <a:t>The Fuzzy Logic Model</a:t>
            </a:r>
            <a:r>
              <a:rPr lang="en-US" baseline="0" dirty="0" smtClean="0"/>
              <a:t> is more of a heuristic approach to make the Near Real-Time Southern Pine Beetle Susceptibility Model. This means that a list a variables and Southern Pine Beetle preferred thresholds were determined based on a combination of expert opinion from scientific journal articles, in situ data, and educated guesses on behalf of the team. This approach is appropriate for Southern Pine Beetle susceptibility studies because the details of what causes any individual Southern Pine Beetle outbreaks can be difficult to pinpoint. The Fuzzy Membership tool was used to rescale NDVI and GRVI on a scale from 0 to 1, with values closer to 0 representing lower Southern Pine Beetle susceptibility and 1 representing higher Southern Pine Beetle susceptibility. These Fuzzy Memberships were then combined with the Fuzzy Overlay tool using the “AND” operator. This takes the lowest value of all the variables and assign that value on a pixel per pixel basis, resulting in a single layer with values from 0 to 1 with values closer to 0 representing lower Southern Pine Beetle susceptibility and 1 representing higher Southern Pine Beetle susceptibility.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1259238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Back-up</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967143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Back-up slide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604933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Back-up slide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26</a:t>
            </a:fld>
            <a:endParaRPr lang="en-US"/>
          </a:p>
        </p:txBody>
      </p:sp>
    </p:spTree>
    <p:extLst>
      <p:ext uri="{BB962C8B-B14F-4D97-AF65-F5344CB8AC3E}">
        <p14:creationId xmlns:p14="http://schemas.microsoft.com/office/powerpoint/2010/main" val="1260313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Back-up slide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1626723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baseline="0" dirty="0" smtClean="0"/>
              <a:t>There were 3 objectives for this project:</a:t>
            </a:r>
          </a:p>
          <a:p>
            <a:pPr marL="174982" indent="-174982">
              <a:buFont typeface="Arial" panose="020B0604020202020204" pitchFamily="34" charset="0"/>
              <a:buChar char="•"/>
            </a:pPr>
            <a:r>
              <a:rPr lang="en-US" baseline="0" dirty="0" smtClean="0"/>
              <a:t>First, determine the locations of previous pine beetle infestations to determine what environmental thresholds favor beetle activity.</a:t>
            </a:r>
          </a:p>
          <a:p>
            <a:pPr marL="174982" indent="-174982">
              <a:buFont typeface="Arial" panose="020B0604020202020204" pitchFamily="34" charset="0"/>
              <a:buChar char="•"/>
            </a:pPr>
            <a:r>
              <a:rPr lang="en-US" baseline="0" dirty="0" smtClean="0"/>
              <a:t>Second, assess the current and future risk of outbreaks to aid in suppression efforts</a:t>
            </a:r>
          </a:p>
          <a:p>
            <a:pPr marL="174982" indent="-174982">
              <a:buFont typeface="Arial" panose="020B0604020202020204" pitchFamily="34" charset="0"/>
              <a:buChar char="•"/>
            </a:pPr>
            <a:r>
              <a:rPr lang="en-US" baseline="0" dirty="0" smtClean="0"/>
              <a:t>Finally, generate a Near Real-Time Susceptibility Model for project partners to assess the continuous risk of Southern Pine Beetle infestations on a weekly basis</a:t>
            </a:r>
          </a:p>
          <a:p>
            <a:endParaRPr lang="en-US" baseline="0" dirty="0" smtClean="0"/>
          </a:p>
          <a:p>
            <a:r>
              <a:rPr lang="en-US" baseline="0" dirty="0" smtClean="0"/>
              <a:t>Image Source: http://www.ct.gov/deep/cwp/view.asp?a=2697&amp;q=563452</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402585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smtClean="0"/>
              <a:t>The study area for this project was the state of Alabama with a particular focus on Bankhead National Forest.</a:t>
            </a:r>
          </a:p>
          <a:p>
            <a:pPr marL="174982" indent="-174982">
              <a:buFont typeface="Arial" panose="020B0604020202020204" pitchFamily="34" charset="0"/>
              <a:buChar char="•"/>
            </a:pPr>
            <a:r>
              <a:rPr lang="en-US" dirty="0" smtClean="0"/>
              <a:t>An estimated 69% of Alabama is forested, which consists mainly of hardwoods and pine trees.</a:t>
            </a:r>
          </a:p>
          <a:p>
            <a:pPr marL="174982" indent="-174982">
              <a:buFont typeface="Arial" panose="020B0604020202020204" pitchFamily="34" charset="0"/>
              <a:buChar char="•"/>
            </a:pPr>
            <a:r>
              <a:rPr lang="en-US" dirty="0" smtClean="0"/>
              <a:t>Loblolly and longleaf account for a majority of these pines and are the preferred host of the Southern Pine Beetle.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427077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smtClean="0"/>
              <a:t>The</a:t>
            </a:r>
            <a:r>
              <a:rPr lang="en-US" baseline="0" dirty="0" smtClean="0"/>
              <a:t> study period for historical data was from January 2010 to December 2015 and a risk projection </a:t>
            </a:r>
            <a:r>
              <a:rPr lang="en-US" baseline="0" smtClean="0"/>
              <a:t>was created for </a:t>
            </a:r>
            <a:r>
              <a:rPr lang="en-US" baseline="0" dirty="0" smtClean="0"/>
              <a:t>2050.</a:t>
            </a:r>
          </a:p>
          <a:p>
            <a:endParaRPr lang="en-US" baseline="0" dirty="0" smtClean="0"/>
          </a:p>
          <a:p>
            <a:r>
              <a:rPr lang="en-US" baseline="0" dirty="0" smtClean="0"/>
              <a:t>Image Source: Ron Billings/Texas A and M Forest Service; http://cdn.phys.org/newman/gfx/news/hires/2014/loblollypine.jpg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042843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Kelsey: This project partnered with the USDA Forest Service. The forest service currently relies on expensive manned aerial surveys and ground</a:t>
            </a:r>
            <a:r>
              <a:rPr lang="en-US" baseline="0" dirty="0" smtClean="0"/>
              <a:t> surveys, MODIS </a:t>
            </a:r>
            <a:r>
              <a:rPr lang="en-US" baseline="0" dirty="0" err="1" smtClean="0"/>
              <a:t>ForWarn</a:t>
            </a:r>
            <a:r>
              <a:rPr lang="en-US" baseline="0" dirty="0" smtClean="0"/>
              <a:t> data at 232 meter resolution, and Forest Disturbance Monitor data at 250 meter resolution. One of our goals for this project was to provide monitoring tools at higher resolution than those already being utilized by our partners.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554742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Kelsey:</a:t>
            </a:r>
            <a:r>
              <a:rPr lang="en-US" baseline="0" dirty="0" smtClean="0"/>
              <a:t> The NASA Satellites and Sensors used for this project include 30 meter data from the Landsat 5 Thematic Mapper, 30 meter data from the Landsat 8 Operational Land Imager, and 30 meter data from the Shuttle Radar Topography Mission version 2 C-band. In addition to NASA Earth Observations, we used LANDFIRE land cover data at 30 meter resolution and </a:t>
            </a:r>
            <a:r>
              <a:rPr lang="en-US" baseline="0" dirty="0" err="1" smtClean="0"/>
              <a:t>WorldClim</a:t>
            </a:r>
            <a:r>
              <a:rPr lang="en-US" baseline="0" dirty="0" smtClean="0"/>
              <a:t> future climate data (at 1 kilometer resolution). In situ locations of southern pine beetle outbreaks were provided by the Alabama Forestry Commission.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1277115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Kelsey: The</a:t>
            </a:r>
            <a:r>
              <a:rPr lang="en-US" baseline="0" dirty="0" smtClean="0"/>
              <a:t> historic southern Pine Beetle Maps were created at an annual temporal scale for 2010-2015. Density maps were then created for each year using the point density tool in </a:t>
            </a:r>
            <a:r>
              <a:rPr lang="en-US" baseline="0" dirty="0" err="1" smtClean="0"/>
              <a:t>ARCMap</a:t>
            </a:r>
            <a:r>
              <a:rPr lang="en-US" baseline="0" dirty="0" smtClean="0"/>
              <a:t>. These maps allowed us to visualize spatial and temporal patterns of southern pine beetle outbreaks across the state of Alabama.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976934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3" name="Shape 203"/>
          <p:cNvSpPr txBox="1">
            <a:spLocks noGrp="1"/>
          </p:cNvSpPr>
          <p:nvPr>
            <p:ph type="body" idx="1"/>
          </p:nvPr>
        </p:nvSpPr>
        <p:spPr>
          <a:xfrm>
            <a:off x="702311" y="4480004"/>
            <a:ext cx="5618479" cy="3665458"/>
          </a:xfrm>
          <a:prstGeom prst="rect">
            <a:avLst/>
          </a:prstGeom>
          <a:noFill/>
          <a:ln>
            <a:noFill/>
          </a:ln>
        </p:spPr>
        <p:txBody>
          <a:bodyPr lIns="93308" tIns="46641" rIns="93308" bIns="46641" anchor="t" anchorCtr="0">
            <a:noAutofit/>
          </a:bodyPr>
          <a:lstStyle/>
          <a:p>
            <a:pPr>
              <a:buSzPct val="25000"/>
            </a:pPr>
            <a:r>
              <a:rPr lang="en-US" dirty="0">
                <a:solidFill>
                  <a:schemeClr val="dk1"/>
                </a:solidFill>
                <a:latin typeface="Calibri"/>
                <a:ea typeface="Calibri"/>
                <a:cs typeface="Calibri"/>
                <a:sym typeface="Calibri"/>
              </a:rPr>
              <a:t>Kelsey: The Southern Pine Beetle Prediction Map was created for 2050 using the Princeton Maximum Entropy Model. Landsat data were downloaded and used to calculate the Normalized Difference Vegetation Index and the Green Red Vegetation Index. Slope and elevation were derived from SRTM version 2 data. Tree species data were based on 2013 LANDFIRE land cover data, and future climatic variable—including maximum temperature, minimum temperature, mean temperature, and 19 bioclimatic variables—were downloaded from </a:t>
            </a:r>
            <a:r>
              <a:rPr lang="en-US" dirty="0" err="1">
                <a:solidFill>
                  <a:schemeClr val="dk1"/>
                </a:solidFill>
                <a:latin typeface="Calibri"/>
                <a:ea typeface="Calibri"/>
                <a:cs typeface="Calibri"/>
                <a:sym typeface="Calibri"/>
              </a:rPr>
              <a:t>WorldClim</a:t>
            </a:r>
            <a:r>
              <a:rPr lang="en-US" dirty="0">
                <a:solidFill>
                  <a:schemeClr val="dk1"/>
                </a:solidFill>
                <a:latin typeface="Calibri"/>
                <a:ea typeface="Calibri"/>
                <a:cs typeface="Calibri"/>
                <a:sym typeface="Calibri"/>
              </a:rPr>
              <a:t>. The prediction map was designed to indicate areas that will be especially susceptible to future southern pine beetle outbreaks as environmental factors change. </a:t>
            </a:r>
          </a:p>
        </p:txBody>
      </p:sp>
      <p:sp>
        <p:nvSpPr>
          <p:cNvPr id="204" name="Shape 204"/>
          <p:cNvSpPr txBox="1">
            <a:spLocks noGrp="1"/>
          </p:cNvSpPr>
          <p:nvPr>
            <p:ph type="sldNum" idx="12"/>
          </p:nvPr>
        </p:nvSpPr>
        <p:spPr>
          <a:xfrm>
            <a:off x="3978131" y="8842029"/>
            <a:ext cx="3043342" cy="467070"/>
          </a:xfrm>
          <a:prstGeom prst="rect">
            <a:avLst/>
          </a:prstGeom>
          <a:noFill/>
          <a:ln>
            <a:noFill/>
          </a:ln>
        </p:spPr>
        <p:txBody>
          <a:bodyPr lIns="93308" tIns="46641" rIns="93308" bIns="46641"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10</a:t>
            </a:fld>
            <a:endParaRPr lang="en-US">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50020" b="11270"/>
          <a:stretch/>
        </p:blipFill>
        <p:spPr>
          <a:xfrm>
            <a:off x="-1" y="4612943"/>
            <a:ext cx="9144000" cy="2245057"/>
          </a:xfrm>
          <a:prstGeom prst="rect">
            <a:avLst/>
          </a:prstGeom>
        </p:spPr>
      </p:pic>
      <p:pic>
        <p:nvPicPr>
          <p:cNvPr id="2"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9471" y="1370901"/>
            <a:ext cx="914400" cy="914400"/>
          </a:xfrm>
          <a:prstGeom prst="rect">
            <a:avLst/>
          </a:prstGeom>
        </p:spPr>
      </p:pic>
      <p:cxnSp>
        <p:nvCxnSpPr>
          <p:cNvPr id="13" name="author rule"/>
          <p:cNvCxnSpPr/>
          <p:nvPr userDrawn="1"/>
        </p:nvCxnSpPr>
        <p:spPr>
          <a:xfrm>
            <a:off x="228600" y="3136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332453"/>
            <a:ext cx="8686799"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73871" y="1344612"/>
            <a:ext cx="7741528" cy="940689"/>
          </a:xfrm>
        </p:spPr>
        <p:txBody>
          <a:bodyPr anchor="b">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3/30/2016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0.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94848" y="1215851"/>
            <a:ext cx="7741528" cy="1195754"/>
          </a:xfrm>
        </p:spPr>
        <p:txBody>
          <a:bodyPr>
            <a:noAutofit/>
          </a:bodyPr>
          <a:lstStyle/>
          <a:p>
            <a:pPr algn="ctr"/>
            <a:r>
              <a:rPr lang="en-US" sz="4000" dirty="0" smtClean="0"/>
              <a:t>Alabama Ecological Forecasting</a:t>
            </a:r>
            <a:endParaRPr lang="en-US" sz="4000" dirty="0"/>
          </a:p>
        </p:txBody>
      </p:sp>
      <p:sp>
        <p:nvSpPr>
          <p:cNvPr id="9" name="Text Placeholder 8"/>
          <p:cNvSpPr>
            <a:spLocks noGrp="1"/>
          </p:cNvSpPr>
          <p:nvPr>
            <p:ph type="body" sz="quarter" idx="17"/>
          </p:nvPr>
        </p:nvSpPr>
        <p:spPr>
          <a:xfrm>
            <a:off x="133874" y="2382695"/>
            <a:ext cx="8915399" cy="762440"/>
          </a:xfrm>
        </p:spPr>
        <p:txBody>
          <a:bodyPr>
            <a:normAutofit/>
          </a:bodyPr>
          <a:lstStyle/>
          <a:p>
            <a:r>
              <a:rPr lang="en-US" sz="2400" dirty="0" smtClean="0"/>
              <a:t>Assessing Southern Pine Beetle Epidemics in Alabama’s Bankhead National Forest Using NASA Earth Observations</a:t>
            </a:r>
            <a:endParaRPr lang="en-US" sz="2400" dirty="0"/>
          </a:p>
        </p:txBody>
      </p:sp>
      <p:sp>
        <p:nvSpPr>
          <p:cNvPr id="11" name="Text Placeholder 2"/>
          <p:cNvSpPr txBox="1">
            <a:spLocks/>
          </p:cNvSpPr>
          <p:nvPr/>
        </p:nvSpPr>
        <p:spPr>
          <a:xfrm>
            <a:off x="228599" y="3464804"/>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700" dirty="0" smtClean="0"/>
              <a:t>Ryan Schick (Project Lead)</a:t>
            </a:r>
            <a:endParaRPr lang="en-US" sz="1700" dirty="0"/>
          </a:p>
        </p:txBody>
      </p:sp>
      <p:sp>
        <p:nvSpPr>
          <p:cNvPr id="19" name="Text Placeholder 2"/>
          <p:cNvSpPr txBox="1">
            <a:spLocks/>
          </p:cNvSpPr>
          <p:nvPr/>
        </p:nvSpPr>
        <p:spPr>
          <a:xfrm>
            <a:off x="228600" y="3554137"/>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endParaRPr lang="en-US" sz="1600" dirty="0"/>
          </a:p>
        </p:txBody>
      </p:sp>
      <p:sp>
        <p:nvSpPr>
          <p:cNvPr id="20" name="Text Placeholder 2"/>
          <p:cNvSpPr txBox="1">
            <a:spLocks/>
          </p:cNvSpPr>
          <p:nvPr/>
        </p:nvSpPr>
        <p:spPr>
          <a:xfrm>
            <a:off x="228600" y="3917153"/>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700" dirty="0" smtClean="0"/>
              <a:t>Kelsey Herndon</a:t>
            </a:r>
            <a:endParaRPr lang="en-US" sz="1700" dirty="0"/>
          </a:p>
        </p:txBody>
      </p:sp>
      <p:sp>
        <p:nvSpPr>
          <p:cNvPr id="21" name="Text Placeholder 2"/>
          <p:cNvSpPr txBox="1">
            <a:spLocks/>
          </p:cNvSpPr>
          <p:nvPr/>
        </p:nvSpPr>
        <p:spPr>
          <a:xfrm>
            <a:off x="4665612" y="3465430"/>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700" dirty="0" smtClean="0"/>
              <a:t>Leigh Sinclair</a:t>
            </a:r>
            <a:endParaRPr lang="en-US" sz="1700" dirty="0"/>
          </a:p>
        </p:txBody>
      </p:sp>
      <p:sp>
        <p:nvSpPr>
          <p:cNvPr id="23" name="Text Placeholder 2"/>
          <p:cNvSpPr txBox="1">
            <a:spLocks/>
          </p:cNvSpPr>
          <p:nvPr/>
        </p:nvSpPr>
        <p:spPr>
          <a:xfrm>
            <a:off x="4665612" y="3917153"/>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700" dirty="0" smtClean="0"/>
              <a:t>Maggi Klug</a:t>
            </a:r>
            <a:endParaRPr lang="en-US" sz="17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p:nvPr/>
        </p:nvSpPr>
        <p:spPr>
          <a:xfrm>
            <a:off x="5652465" y="1244870"/>
            <a:ext cx="2371725" cy="1318879"/>
          </a:xfrm>
          <a:prstGeom prst="rect">
            <a:avLst/>
          </a:prstGeom>
          <a:solidFill>
            <a:srgbClr val="CDEDDA"/>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10" name="Shape 210"/>
          <p:cNvSpPr txBox="1">
            <a:spLocks noGrp="1"/>
          </p:cNvSpPr>
          <p:nvPr>
            <p:ph type="body" idx="4294967295"/>
          </p:nvPr>
        </p:nvSpPr>
        <p:spPr>
          <a:xfrm>
            <a:off x="638452" y="1238630"/>
            <a:ext cx="4834128" cy="47586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000" b="0" i="0" u="none" strike="noStrike" cap="none" dirty="0">
                <a:solidFill>
                  <a:schemeClr val="dk1"/>
                </a:solidFill>
                <a:ea typeface="Questrial"/>
                <a:cs typeface="Questrial"/>
                <a:sym typeface="Questrial"/>
              </a:rPr>
              <a:t>Southern Pine Beetle Prediction Map</a:t>
            </a:r>
          </a:p>
        </p:txBody>
      </p:sp>
      <p:sp>
        <p:nvSpPr>
          <p:cNvPr id="211" name="Shape 211"/>
          <p:cNvSpPr txBox="1">
            <a:spLocks noGrp="1"/>
          </p:cNvSpPr>
          <p:nvPr>
            <p:ph type="body" idx="4294967295"/>
          </p:nvPr>
        </p:nvSpPr>
        <p:spPr>
          <a:xfrm>
            <a:off x="613979" y="550545"/>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dirty="0">
                <a:solidFill>
                  <a:schemeClr val="accent1"/>
                </a:solidFill>
                <a:ea typeface="Questrial"/>
                <a:cs typeface="Questrial"/>
                <a:sym typeface="Questrial"/>
              </a:rPr>
              <a:t>Methodology</a:t>
            </a:r>
          </a:p>
        </p:txBody>
      </p:sp>
      <p:sp>
        <p:nvSpPr>
          <p:cNvPr id="214" name="Shape 214"/>
          <p:cNvSpPr/>
          <p:nvPr/>
        </p:nvSpPr>
        <p:spPr>
          <a:xfrm>
            <a:off x="38527" y="2031180"/>
            <a:ext cx="3835554" cy="1015404"/>
          </a:xfrm>
          <a:prstGeom prst="roundRect">
            <a:avLst>
              <a:gd name="adj" fmla="val 16667"/>
            </a:avLst>
          </a:prstGeom>
          <a:solidFill>
            <a:srgbClr val="F2F2F2"/>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r>
              <a:rPr lang="en-US" sz="2200" u="sng" dirty="0" smtClean="0">
                <a:ea typeface="Questrial"/>
                <a:cs typeface="Questrial"/>
                <a:sym typeface="Questrial"/>
              </a:rPr>
              <a:t>Calculate from Landsat 8:</a:t>
            </a:r>
          </a:p>
          <a:p>
            <a:pPr marL="0" marR="0" lvl="0" indent="0" algn="ctr" rtl="0">
              <a:spcBef>
                <a:spcPts val="0"/>
              </a:spcBef>
              <a:buNone/>
            </a:pPr>
            <a:r>
              <a:rPr lang="en-US" sz="2200" dirty="0" smtClean="0">
                <a:ea typeface="Questrial"/>
                <a:cs typeface="Questrial"/>
                <a:sym typeface="Questrial"/>
              </a:rPr>
              <a:t>NDVI</a:t>
            </a:r>
          </a:p>
          <a:p>
            <a:pPr marL="0" marR="0" lvl="0" indent="0" algn="ctr" rtl="0">
              <a:spcBef>
                <a:spcPts val="0"/>
              </a:spcBef>
              <a:buNone/>
            </a:pPr>
            <a:r>
              <a:rPr lang="en-US" sz="2200" dirty="0" smtClean="0">
                <a:ea typeface="Questrial"/>
                <a:cs typeface="Questrial"/>
                <a:sym typeface="Questrial"/>
              </a:rPr>
              <a:t>GRVI</a:t>
            </a:r>
          </a:p>
        </p:txBody>
      </p:sp>
      <p:sp>
        <p:nvSpPr>
          <p:cNvPr id="219" name="Shape 219"/>
          <p:cNvSpPr/>
          <p:nvPr/>
        </p:nvSpPr>
        <p:spPr>
          <a:xfrm rot="16200000">
            <a:off x="6545174" y="2853102"/>
            <a:ext cx="707818" cy="386963"/>
          </a:xfrm>
          <a:prstGeom prst="rightArrow">
            <a:avLst>
              <a:gd name="adj1" fmla="val 50000"/>
              <a:gd name="adj2" fmla="val 50000"/>
            </a:avLst>
          </a:prstGeom>
          <a:solidFill>
            <a:schemeClr val="accent1"/>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20" name="Shape 220"/>
          <p:cNvSpPr txBox="1"/>
          <p:nvPr/>
        </p:nvSpPr>
        <p:spPr>
          <a:xfrm>
            <a:off x="5672710" y="1350311"/>
            <a:ext cx="2285999" cy="110799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200" dirty="0">
                <a:solidFill>
                  <a:schemeClr val="dk1"/>
                </a:solidFill>
                <a:ea typeface="Questrial"/>
                <a:cs typeface="Questrial"/>
                <a:sym typeface="Questrial"/>
              </a:rPr>
              <a:t>Southern Pine Beetle Prediction Map</a:t>
            </a:r>
          </a:p>
        </p:txBody>
      </p:sp>
      <p:sp>
        <p:nvSpPr>
          <p:cNvPr id="24" name="Shape 214"/>
          <p:cNvSpPr/>
          <p:nvPr/>
        </p:nvSpPr>
        <p:spPr>
          <a:xfrm>
            <a:off x="765079" y="5607349"/>
            <a:ext cx="2382023" cy="772457"/>
          </a:xfrm>
          <a:prstGeom prst="roundRect">
            <a:avLst>
              <a:gd name="adj" fmla="val 16667"/>
            </a:avLst>
          </a:prstGeom>
          <a:solidFill>
            <a:srgbClr val="F2F2F2"/>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16" name="Shape 216"/>
          <p:cNvSpPr txBox="1"/>
          <p:nvPr/>
        </p:nvSpPr>
        <p:spPr>
          <a:xfrm>
            <a:off x="765079" y="5588213"/>
            <a:ext cx="2361212" cy="75889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200" u="sng" dirty="0" err="1" smtClean="0">
                <a:solidFill>
                  <a:schemeClr val="dk1"/>
                </a:solidFill>
                <a:ea typeface="Questrial"/>
                <a:cs typeface="Questrial"/>
                <a:sym typeface="Questrial"/>
              </a:rPr>
              <a:t>WorldClim</a:t>
            </a:r>
            <a:r>
              <a:rPr lang="en-US" sz="2200" u="sng" dirty="0" smtClean="0">
                <a:solidFill>
                  <a:schemeClr val="dk1"/>
                </a:solidFill>
                <a:ea typeface="Questrial"/>
                <a:cs typeface="Questrial"/>
                <a:sym typeface="Questrial"/>
              </a:rPr>
              <a:t>:</a:t>
            </a:r>
          </a:p>
          <a:p>
            <a:pPr marL="0" marR="0" lvl="0" indent="0" algn="ctr" rtl="0">
              <a:spcBef>
                <a:spcPts val="0"/>
              </a:spcBef>
              <a:buSzPct val="25000"/>
              <a:buNone/>
            </a:pPr>
            <a:r>
              <a:rPr lang="en-US" sz="2200" dirty="0" smtClean="0">
                <a:solidFill>
                  <a:schemeClr val="dk1"/>
                </a:solidFill>
                <a:ea typeface="Questrial"/>
                <a:cs typeface="Questrial"/>
                <a:sym typeface="Questrial"/>
              </a:rPr>
              <a:t>Climate </a:t>
            </a:r>
            <a:r>
              <a:rPr lang="en-US" sz="2200" dirty="0">
                <a:solidFill>
                  <a:schemeClr val="dk1"/>
                </a:solidFill>
                <a:ea typeface="Questrial"/>
                <a:cs typeface="Questrial"/>
                <a:sym typeface="Questrial"/>
              </a:rPr>
              <a:t>Data</a:t>
            </a:r>
          </a:p>
          <a:p>
            <a:pPr marL="0" marR="0" lvl="0" indent="0" algn="ctr" rtl="0">
              <a:spcBef>
                <a:spcPts val="0"/>
              </a:spcBef>
              <a:buNone/>
            </a:pPr>
            <a:endParaRPr sz="2000" dirty="0">
              <a:solidFill>
                <a:schemeClr val="dk1"/>
              </a:solidFill>
              <a:latin typeface="Questrial"/>
              <a:ea typeface="Questrial"/>
              <a:cs typeface="Questrial"/>
              <a:sym typeface="Questrial"/>
            </a:endParaRPr>
          </a:p>
        </p:txBody>
      </p:sp>
      <p:sp>
        <p:nvSpPr>
          <p:cNvPr id="25" name="Shape 214"/>
          <p:cNvSpPr/>
          <p:nvPr/>
        </p:nvSpPr>
        <p:spPr>
          <a:xfrm>
            <a:off x="744268" y="3271372"/>
            <a:ext cx="2382023" cy="1031308"/>
          </a:xfrm>
          <a:prstGeom prst="roundRect">
            <a:avLst>
              <a:gd name="adj" fmla="val 16667"/>
            </a:avLst>
          </a:prstGeom>
          <a:solidFill>
            <a:srgbClr val="F2F2F2"/>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Questrial"/>
              <a:ea typeface="Questrial"/>
              <a:cs typeface="Questrial"/>
              <a:sym typeface="Questrial"/>
            </a:endParaRPr>
          </a:p>
        </p:txBody>
      </p:sp>
      <p:sp>
        <p:nvSpPr>
          <p:cNvPr id="22" name="Shape 215"/>
          <p:cNvSpPr txBox="1"/>
          <p:nvPr/>
        </p:nvSpPr>
        <p:spPr>
          <a:xfrm>
            <a:off x="765507" y="3271372"/>
            <a:ext cx="2381595" cy="106965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200" u="sng" dirty="0" smtClean="0">
                <a:solidFill>
                  <a:schemeClr val="dk1"/>
                </a:solidFill>
                <a:ea typeface="Questrial"/>
                <a:cs typeface="Questrial"/>
                <a:sym typeface="Questrial"/>
              </a:rPr>
              <a:t>SRTM-v2:</a:t>
            </a:r>
          </a:p>
          <a:p>
            <a:pPr marL="0" marR="0" lvl="0" indent="0" algn="ctr" rtl="0">
              <a:spcBef>
                <a:spcPts val="0"/>
              </a:spcBef>
              <a:buSzPct val="25000"/>
              <a:buNone/>
            </a:pPr>
            <a:r>
              <a:rPr lang="en-US" sz="2200" dirty="0" smtClean="0">
                <a:solidFill>
                  <a:schemeClr val="dk1"/>
                </a:solidFill>
                <a:ea typeface="Questrial"/>
                <a:cs typeface="Questrial"/>
                <a:sym typeface="Questrial"/>
              </a:rPr>
              <a:t>Slope</a:t>
            </a:r>
          </a:p>
          <a:p>
            <a:pPr marL="0" marR="0" lvl="0" indent="0" algn="ctr" rtl="0">
              <a:spcBef>
                <a:spcPts val="0"/>
              </a:spcBef>
              <a:buSzPct val="25000"/>
              <a:buNone/>
            </a:pPr>
            <a:r>
              <a:rPr lang="en-US" sz="2200" dirty="0" smtClean="0">
                <a:solidFill>
                  <a:schemeClr val="dk1"/>
                </a:solidFill>
                <a:ea typeface="Questrial"/>
                <a:cs typeface="Questrial"/>
                <a:sym typeface="Questrial"/>
              </a:rPr>
              <a:t>Elevation</a:t>
            </a:r>
            <a:endParaRPr lang="en-US" sz="2200" dirty="0">
              <a:solidFill>
                <a:schemeClr val="dk1"/>
              </a:solidFill>
              <a:ea typeface="Questrial"/>
              <a:cs typeface="Questrial"/>
              <a:sym typeface="Questrial"/>
            </a:endParaRPr>
          </a:p>
        </p:txBody>
      </p:sp>
      <p:sp>
        <p:nvSpPr>
          <p:cNvPr id="29" name="Shape 214"/>
          <p:cNvSpPr/>
          <p:nvPr/>
        </p:nvSpPr>
        <p:spPr>
          <a:xfrm>
            <a:off x="5652465" y="3604592"/>
            <a:ext cx="2382023" cy="1473100"/>
          </a:xfrm>
          <a:prstGeom prst="roundRect">
            <a:avLst>
              <a:gd name="adj" fmla="val 16667"/>
            </a:avLst>
          </a:prstGeom>
          <a:solidFill>
            <a:srgbClr val="F2F2F2"/>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18" name="Shape 218"/>
          <p:cNvSpPr txBox="1"/>
          <p:nvPr/>
        </p:nvSpPr>
        <p:spPr>
          <a:xfrm>
            <a:off x="5728242" y="3806198"/>
            <a:ext cx="2230467" cy="110799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200" dirty="0">
                <a:solidFill>
                  <a:schemeClr val="dk1"/>
                </a:solidFill>
                <a:ea typeface="Questrial"/>
                <a:cs typeface="Questrial"/>
                <a:sym typeface="Questrial"/>
              </a:rPr>
              <a:t>Princeton Maximum Entropy Model</a:t>
            </a:r>
          </a:p>
        </p:txBody>
      </p:sp>
      <p:sp>
        <p:nvSpPr>
          <p:cNvPr id="33" name="Shape 214"/>
          <p:cNvSpPr/>
          <p:nvPr/>
        </p:nvSpPr>
        <p:spPr>
          <a:xfrm>
            <a:off x="765079" y="4553675"/>
            <a:ext cx="2382023" cy="761999"/>
          </a:xfrm>
          <a:prstGeom prst="roundRect">
            <a:avLst>
              <a:gd name="adj" fmla="val 16667"/>
            </a:avLst>
          </a:prstGeom>
          <a:solidFill>
            <a:srgbClr val="F2F2F2"/>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r>
              <a:rPr lang="en-US" sz="2200" u="sng" dirty="0" smtClean="0">
                <a:ea typeface="Questrial"/>
                <a:cs typeface="Questrial"/>
                <a:sym typeface="Questrial"/>
              </a:rPr>
              <a:t>LANDFIRE</a:t>
            </a:r>
            <a:r>
              <a:rPr lang="en-US" sz="2200" dirty="0" smtClean="0">
                <a:ea typeface="Questrial"/>
                <a:cs typeface="Questrial"/>
                <a:sym typeface="Questrial"/>
              </a:rPr>
              <a:t>:</a:t>
            </a:r>
          </a:p>
          <a:p>
            <a:pPr marL="0" marR="0" lvl="0" indent="0" algn="ctr" rtl="0">
              <a:spcBef>
                <a:spcPts val="0"/>
              </a:spcBef>
              <a:buNone/>
            </a:pPr>
            <a:r>
              <a:rPr lang="en-US" sz="2200" dirty="0" smtClean="0">
                <a:ea typeface="Questrial"/>
                <a:cs typeface="Questrial"/>
                <a:sym typeface="Questrial"/>
              </a:rPr>
              <a:t>Tree Species</a:t>
            </a:r>
            <a:endParaRPr sz="2200" dirty="0">
              <a:ea typeface="Questrial"/>
              <a:cs typeface="Questrial"/>
              <a:sym typeface="Questrial"/>
            </a:endParaRPr>
          </a:p>
        </p:txBody>
      </p:sp>
      <p:sp>
        <p:nvSpPr>
          <p:cNvPr id="2" name="Right Bracket 1"/>
          <p:cNvSpPr/>
          <p:nvPr/>
        </p:nvSpPr>
        <p:spPr>
          <a:xfrm>
            <a:off x="3533775" y="1904308"/>
            <a:ext cx="838200" cy="4634130"/>
          </a:xfrm>
          <a:prstGeom prst="rightBracket">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1" name="Shape 219"/>
          <p:cNvSpPr/>
          <p:nvPr/>
        </p:nvSpPr>
        <p:spPr>
          <a:xfrm>
            <a:off x="4567613" y="4166713"/>
            <a:ext cx="776737" cy="386963"/>
          </a:xfrm>
          <a:prstGeom prst="rightArrow">
            <a:avLst>
              <a:gd name="adj1" fmla="val 50000"/>
              <a:gd name="adj2" fmla="val 50000"/>
            </a:avLst>
          </a:prstGeom>
          <a:solidFill>
            <a:schemeClr val="accent1"/>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Tree>
    <p:extLst>
      <p:ext uri="{BB962C8B-B14F-4D97-AF65-F5344CB8AC3E}">
        <p14:creationId xmlns:p14="http://schemas.microsoft.com/office/powerpoint/2010/main" val="4069886600"/>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311044" y="5387083"/>
            <a:ext cx="2684050" cy="132343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667499" y="3552132"/>
            <a:ext cx="2076369" cy="1244138"/>
          </a:xfrm>
          <a:prstGeom prst="round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88875" y="3993814"/>
            <a:ext cx="1692295" cy="461666"/>
          </a:xfrm>
          <a:prstGeom prst="round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566545" y="1210056"/>
            <a:ext cx="8434579" cy="475869"/>
          </a:xfrm>
        </p:spPr>
        <p:txBody>
          <a:bodyPr>
            <a:normAutofit/>
          </a:bodyPr>
          <a:lstStyle/>
          <a:p>
            <a:r>
              <a:rPr lang="en-US" dirty="0" smtClean="0"/>
              <a:t>Near Real-Time Southern Pine Beetle Susceptibility Model  </a:t>
            </a:r>
            <a:endParaRPr lang="en-US" dirty="0"/>
          </a:p>
        </p:txBody>
      </p:sp>
      <p:sp>
        <p:nvSpPr>
          <p:cNvPr id="3" name="Text Placeholder 2"/>
          <p:cNvSpPr>
            <a:spLocks noGrp="1"/>
          </p:cNvSpPr>
          <p:nvPr>
            <p:ph type="body" sz="quarter" idx="14"/>
          </p:nvPr>
        </p:nvSpPr>
        <p:spPr>
          <a:xfrm>
            <a:off x="613980" y="550545"/>
            <a:ext cx="7982712" cy="704088"/>
          </a:xfrm>
        </p:spPr>
        <p:txBody>
          <a:bodyPr/>
          <a:lstStyle/>
          <a:p>
            <a:r>
              <a:rPr lang="en-US" dirty="0" smtClean="0"/>
              <a:t>Methodology</a:t>
            </a:r>
            <a:endParaRPr lang="en-US" dirty="0"/>
          </a:p>
        </p:txBody>
      </p:sp>
      <p:sp>
        <p:nvSpPr>
          <p:cNvPr id="9" name="TextBox 8"/>
          <p:cNvSpPr txBox="1"/>
          <p:nvPr/>
        </p:nvSpPr>
        <p:spPr>
          <a:xfrm>
            <a:off x="88874" y="4055370"/>
            <a:ext cx="1692295" cy="400110"/>
          </a:xfrm>
          <a:prstGeom prst="rect">
            <a:avLst/>
          </a:prstGeom>
          <a:noFill/>
          <a:ln>
            <a:noFill/>
          </a:ln>
        </p:spPr>
        <p:txBody>
          <a:bodyPr wrap="square" rtlCol="0">
            <a:spAutoFit/>
          </a:bodyPr>
          <a:lstStyle/>
          <a:p>
            <a:pPr algn="ctr"/>
            <a:r>
              <a:rPr lang="en-US" sz="2000" dirty="0" smtClean="0"/>
              <a:t>Landsat 8</a:t>
            </a:r>
            <a:endParaRPr lang="en-US" sz="2000" dirty="0"/>
          </a:p>
        </p:txBody>
      </p:sp>
      <p:sp>
        <p:nvSpPr>
          <p:cNvPr id="12" name="Right Arrow 11"/>
          <p:cNvSpPr/>
          <p:nvPr/>
        </p:nvSpPr>
        <p:spPr>
          <a:xfrm>
            <a:off x="1892908" y="4004611"/>
            <a:ext cx="478817" cy="440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438400" y="3311841"/>
            <a:ext cx="3514725" cy="1724719"/>
          </a:xfrm>
          <a:prstGeom prst="round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38400" y="3716815"/>
            <a:ext cx="3514726" cy="1015663"/>
          </a:xfrm>
          <a:prstGeom prst="rect">
            <a:avLst/>
          </a:prstGeom>
          <a:noFill/>
          <a:ln>
            <a:noFill/>
          </a:ln>
        </p:spPr>
        <p:txBody>
          <a:bodyPr wrap="square" rtlCol="0">
            <a:spAutoFit/>
          </a:bodyPr>
          <a:lstStyle/>
          <a:p>
            <a:pPr algn="ctr"/>
            <a:r>
              <a:rPr lang="en-US" sz="2000" u="sng" dirty="0" smtClean="0"/>
              <a:t>Calculate:</a:t>
            </a:r>
          </a:p>
          <a:p>
            <a:pPr algn="ctr"/>
            <a:r>
              <a:rPr lang="en-US" sz="2000" dirty="0" smtClean="0"/>
              <a:t>NDVI</a:t>
            </a:r>
            <a:endParaRPr lang="en-US" sz="2000" dirty="0"/>
          </a:p>
          <a:p>
            <a:pPr algn="ctr"/>
            <a:r>
              <a:rPr lang="en-US" sz="2000" dirty="0" smtClean="0"/>
              <a:t>GRVI</a:t>
            </a:r>
            <a:endParaRPr lang="en-US" sz="2000" dirty="0"/>
          </a:p>
        </p:txBody>
      </p:sp>
      <p:sp>
        <p:nvSpPr>
          <p:cNvPr id="18" name="TextBox 17"/>
          <p:cNvSpPr txBox="1"/>
          <p:nvPr/>
        </p:nvSpPr>
        <p:spPr>
          <a:xfrm>
            <a:off x="6619833" y="3820258"/>
            <a:ext cx="2171700" cy="707886"/>
          </a:xfrm>
          <a:prstGeom prst="rect">
            <a:avLst/>
          </a:prstGeom>
          <a:noFill/>
          <a:ln>
            <a:noFill/>
          </a:ln>
        </p:spPr>
        <p:txBody>
          <a:bodyPr wrap="square" rtlCol="0">
            <a:spAutoFit/>
          </a:bodyPr>
          <a:lstStyle/>
          <a:p>
            <a:pPr algn="ctr"/>
            <a:r>
              <a:rPr lang="en-US" sz="2000" dirty="0" smtClean="0"/>
              <a:t>Fuzzy Memberships</a:t>
            </a:r>
            <a:endParaRPr lang="en-US" sz="2000" dirty="0"/>
          </a:p>
        </p:txBody>
      </p:sp>
      <p:sp>
        <p:nvSpPr>
          <p:cNvPr id="20" name="Right Arrow 19"/>
          <p:cNvSpPr/>
          <p:nvPr/>
        </p:nvSpPr>
        <p:spPr>
          <a:xfrm>
            <a:off x="6049920" y="3993814"/>
            <a:ext cx="522249" cy="458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403140" y="5387084"/>
            <a:ext cx="2509755" cy="1323439"/>
          </a:xfrm>
          <a:prstGeom prst="rect">
            <a:avLst/>
          </a:prstGeom>
          <a:noFill/>
          <a:ln>
            <a:noFill/>
          </a:ln>
        </p:spPr>
        <p:txBody>
          <a:bodyPr wrap="square" rtlCol="0">
            <a:spAutoFit/>
          </a:bodyPr>
          <a:lstStyle/>
          <a:p>
            <a:pPr algn="ctr"/>
            <a:r>
              <a:rPr lang="en-US" sz="2000" dirty="0" smtClean="0"/>
              <a:t>Near </a:t>
            </a:r>
            <a:r>
              <a:rPr lang="en-US" sz="2000" dirty="0" smtClean="0"/>
              <a:t>Real-Time </a:t>
            </a:r>
            <a:r>
              <a:rPr lang="en-US" sz="2000" dirty="0" smtClean="0"/>
              <a:t>Southern Pine Beetle Susceptibility Map</a:t>
            </a:r>
            <a:endParaRPr lang="en-US" sz="2000" dirty="0"/>
          </a:p>
        </p:txBody>
      </p:sp>
      <p:sp>
        <p:nvSpPr>
          <p:cNvPr id="29" name="Right Arrow 28"/>
          <p:cNvSpPr/>
          <p:nvPr/>
        </p:nvSpPr>
        <p:spPr>
          <a:xfrm rot="5400000">
            <a:off x="7415823" y="4864593"/>
            <a:ext cx="484389" cy="483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667499" y="1606021"/>
            <a:ext cx="2076370" cy="1244138"/>
          </a:xfrm>
          <a:prstGeom prst="round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811871" y="1759845"/>
            <a:ext cx="1692295" cy="1015663"/>
          </a:xfrm>
          <a:prstGeom prst="rect">
            <a:avLst/>
          </a:prstGeom>
          <a:noFill/>
          <a:ln>
            <a:noFill/>
          </a:ln>
        </p:spPr>
        <p:txBody>
          <a:bodyPr wrap="square" rtlCol="0">
            <a:spAutoFit/>
          </a:bodyPr>
          <a:lstStyle/>
          <a:p>
            <a:pPr algn="ctr"/>
            <a:r>
              <a:rPr lang="en-US" sz="2000" u="sng" dirty="0" smtClean="0"/>
              <a:t>LANDFIRE:</a:t>
            </a:r>
            <a:r>
              <a:rPr lang="en-US" sz="2000" dirty="0" smtClean="0"/>
              <a:t> </a:t>
            </a:r>
            <a:r>
              <a:rPr lang="en-US" sz="2000" dirty="0" smtClean="0"/>
              <a:t>Land Cover Data</a:t>
            </a:r>
            <a:endParaRPr lang="en-US" sz="2000" dirty="0"/>
          </a:p>
        </p:txBody>
      </p:sp>
      <p:sp>
        <p:nvSpPr>
          <p:cNvPr id="24" name="Right Arrow 23"/>
          <p:cNvSpPr/>
          <p:nvPr/>
        </p:nvSpPr>
        <p:spPr>
          <a:xfrm rot="5400000">
            <a:off x="7413210" y="2980394"/>
            <a:ext cx="489616" cy="483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5477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body" idx="4294967295"/>
          </p:nvPr>
        </p:nvSpPr>
        <p:spPr>
          <a:xfrm>
            <a:off x="257175" y="237488"/>
            <a:ext cx="8562975" cy="7040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dirty="0" smtClean="0">
                <a:solidFill>
                  <a:schemeClr val="accent1"/>
                </a:solidFill>
                <a:ea typeface="Questrial"/>
                <a:cs typeface="Questrial"/>
                <a:sym typeface="Questrial"/>
              </a:rPr>
              <a:t>Historic Southern Pine Beetle </a:t>
            </a:r>
            <a:r>
              <a:rPr lang="en-US" sz="4000" b="1" i="0" u="none" strike="noStrike" cap="none" dirty="0">
                <a:solidFill>
                  <a:schemeClr val="accent1"/>
                </a:solidFill>
                <a:ea typeface="Questrial"/>
                <a:cs typeface="Questrial"/>
                <a:sym typeface="Questrial"/>
              </a:rPr>
              <a:t>Map</a:t>
            </a:r>
          </a:p>
        </p:txBody>
      </p:sp>
      <p:sp>
        <p:nvSpPr>
          <p:cNvPr id="245" name="Shape 245"/>
          <p:cNvSpPr txBox="1">
            <a:spLocks noGrp="1"/>
          </p:cNvSpPr>
          <p:nvPr>
            <p:ph type="body" idx="4294967295"/>
          </p:nvPr>
        </p:nvSpPr>
        <p:spPr>
          <a:xfrm>
            <a:off x="7160822" y="6531430"/>
            <a:ext cx="1983177" cy="25531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lt1"/>
              </a:buClr>
              <a:buSzPct val="25000"/>
              <a:buFont typeface="Arial"/>
              <a:buNone/>
            </a:pPr>
            <a:r>
              <a:rPr lang="en-US" sz="1100" b="0" i="0" u="none" strike="noStrike" cap="none">
                <a:solidFill>
                  <a:schemeClr val="lt1"/>
                </a:solidFill>
                <a:latin typeface="Questrial"/>
                <a:ea typeface="Questrial"/>
                <a:cs typeface="Questrial"/>
                <a:sym typeface="Questrial"/>
              </a:rPr>
              <a:t>Image Credit: Ryan Schick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445" y="884144"/>
            <a:ext cx="3546022" cy="5840506"/>
          </a:xfrm>
          <a:prstGeom prst="rect">
            <a:avLst/>
          </a:prstGeom>
        </p:spPr>
      </p:pic>
    </p:spTree>
    <p:extLst>
      <p:ext uri="{BB962C8B-B14F-4D97-AF65-F5344CB8AC3E}">
        <p14:creationId xmlns:p14="http://schemas.microsoft.com/office/powerpoint/2010/main" val="3913857106"/>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body" idx="4294967295"/>
          </p:nvPr>
        </p:nvSpPr>
        <p:spPr>
          <a:xfrm>
            <a:off x="0" y="237476"/>
            <a:ext cx="9144000" cy="7040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dirty="0" smtClean="0">
                <a:solidFill>
                  <a:schemeClr val="accent1"/>
                </a:solidFill>
                <a:ea typeface="Questrial"/>
                <a:cs typeface="Questrial"/>
                <a:sym typeface="Questrial"/>
              </a:rPr>
              <a:t>Southern Pine Beetle </a:t>
            </a:r>
            <a:r>
              <a:rPr lang="en-US" sz="4000" b="1" i="0" u="none" strike="noStrike" cap="none" dirty="0">
                <a:solidFill>
                  <a:schemeClr val="accent1"/>
                </a:solidFill>
                <a:ea typeface="Questrial"/>
                <a:cs typeface="Questrial"/>
                <a:sym typeface="Questrial"/>
              </a:rPr>
              <a:t>Prediction Map</a:t>
            </a:r>
          </a:p>
        </p:txBody>
      </p:sp>
      <p:sp>
        <p:nvSpPr>
          <p:cNvPr id="251" name="Shape 251"/>
          <p:cNvSpPr txBox="1">
            <a:spLocks noGrp="1"/>
          </p:cNvSpPr>
          <p:nvPr>
            <p:ph type="body" idx="4294967295"/>
          </p:nvPr>
        </p:nvSpPr>
        <p:spPr>
          <a:xfrm>
            <a:off x="7160822" y="6531430"/>
            <a:ext cx="1983177" cy="25531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lt1"/>
              </a:buClr>
              <a:buSzPct val="25000"/>
              <a:buFont typeface="Arial"/>
              <a:buNone/>
            </a:pPr>
            <a:r>
              <a:rPr lang="en-US" sz="1100" b="0" i="0" u="none" strike="noStrike" cap="none">
                <a:solidFill>
                  <a:schemeClr val="lt1"/>
                </a:solidFill>
                <a:latin typeface="Questrial"/>
                <a:ea typeface="Questrial"/>
                <a:cs typeface="Questrial"/>
                <a:sym typeface="Questrial"/>
              </a:rPr>
              <a:t>Image Credit: Ryan Schick</a:t>
            </a:r>
          </a:p>
        </p:txBody>
      </p:sp>
      <p:sp>
        <p:nvSpPr>
          <p:cNvPr id="3" name="TextBox 2"/>
          <p:cNvSpPr txBox="1"/>
          <p:nvPr/>
        </p:nvSpPr>
        <p:spPr>
          <a:xfrm>
            <a:off x="838199" y="6429375"/>
            <a:ext cx="1990723" cy="369332"/>
          </a:xfrm>
          <a:prstGeom prst="rect">
            <a:avLst/>
          </a:prstGeom>
          <a:noFill/>
        </p:spPr>
        <p:txBody>
          <a:bodyPr wrap="square" rtlCol="0">
            <a:spAutoFit/>
          </a:bodyPr>
          <a:lstStyle/>
          <a:p>
            <a:r>
              <a:rPr lang="en-US" dirty="0" smtClean="0"/>
              <a:t>Accuracy: 86%</a:t>
            </a:r>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9872" y="869574"/>
            <a:ext cx="3524253" cy="580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125" y="2545898"/>
            <a:ext cx="1143000" cy="62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6104729"/>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38124" y="237488"/>
            <a:ext cx="8677275" cy="1229362"/>
          </a:xfrm>
        </p:spPr>
        <p:txBody>
          <a:bodyPr/>
          <a:lstStyle/>
          <a:p>
            <a:pPr algn="ctr"/>
            <a:r>
              <a:rPr lang="en-US" dirty="0" smtClean="0"/>
              <a:t>Near Real-Time Southern Pine Beetle Susceptibility Model</a:t>
            </a:r>
            <a:endParaRPr lang="en-US" dirty="0"/>
          </a:p>
        </p:txBody>
      </p:sp>
      <p:sp>
        <p:nvSpPr>
          <p:cNvPr id="4" name="TextBox 3"/>
          <p:cNvSpPr txBox="1"/>
          <p:nvPr/>
        </p:nvSpPr>
        <p:spPr>
          <a:xfrm>
            <a:off x="838199" y="6429375"/>
            <a:ext cx="1990723" cy="369332"/>
          </a:xfrm>
          <a:prstGeom prst="rect">
            <a:avLst/>
          </a:prstGeom>
          <a:noFill/>
        </p:spPr>
        <p:txBody>
          <a:bodyPr wrap="square" rtlCol="0">
            <a:spAutoFit/>
          </a:bodyPr>
          <a:lstStyle/>
          <a:p>
            <a:r>
              <a:rPr lang="en-US" dirty="0" smtClean="0"/>
              <a:t>Accuracy: 88%</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3715" y="1396582"/>
            <a:ext cx="3252309" cy="535674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4145" y="2695574"/>
            <a:ext cx="1211879" cy="571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8784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7526" y="1403866"/>
            <a:ext cx="3238499" cy="5333998"/>
          </a:xfrm>
          <a:prstGeom prst="rect">
            <a:avLst/>
          </a:prstGeom>
        </p:spPr>
      </p:pic>
      <p:sp>
        <p:nvSpPr>
          <p:cNvPr id="3" name="Text Placeholder 2"/>
          <p:cNvSpPr>
            <a:spLocks noGrp="1"/>
          </p:cNvSpPr>
          <p:nvPr>
            <p:ph type="body" sz="quarter" idx="14"/>
          </p:nvPr>
        </p:nvSpPr>
        <p:spPr>
          <a:xfrm>
            <a:off x="123825" y="237488"/>
            <a:ext cx="8905875" cy="1438912"/>
          </a:xfrm>
        </p:spPr>
        <p:txBody>
          <a:bodyPr/>
          <a:lstStyle/>
          <a:p>
            <a:pPr algn="ctr"/>
            <a:r>
              <a:rPr lang="en-US" dirty="0" smtClean="0"/>
              <a:t>Near Real-Time Southern Pine Beetle Susceptibility Model</a:t>
            </a:r>
            <a:endParaRPr lang="en-US" dirty="0"/>
          </a:p>
        </p:txBody>
      </p:sp>
      <p:sp>
        <p:nvSpPr>
          <p:cNvPr id="4" name="TextBox 3"/>
          <p:cNvSpPr txBox="1"/>
          <p:nvPr/>
        </p:nvSpPr>
        <p:spPr>
          <a:xfrm>
            <a:off x="838199" y="6429375"/>
            <a:ext cx="1990723" cy="369332"/>
          </a:xfrm>
          <a:prstGeom prst="rect">
            <a:avLst/>
          </a:prstGeom>
          <a:noFill/>
        </p:spPr>
        <p:txBody>
          <a:bodyPr wrap="square" rtlCol="0">
            <a:spAutoFit/>
          </a:bodyPr>
          <a:lstStyle/>
          <a:p>
            <a:r>
              <a:rPr lang="en-US" dirty="0" smtClean="0"/>
              <a:t>Accuracy: 88%</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162" y="5959729"/>
            <a:ext cx="1603467" cy="756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947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85597" y="664845"/>
            <a:ext cx="7982712" cy="704088"/>
          </a:xfrm>
        </p:spPr>
        <p:txBody>
          <a:bodyPr/>
          <a:lstStyle/>
          <a:p>
            <a:r>
              <a:rPr lang="en-US" dirty="0" smtClean="0"/>
              <a:t>Results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052640" y="1695386"/>
            <a:ext cx="6667995" cy="3514726"/>
          </a:xfrm>
          <a:prstGeom prst="rect">
            <a:avLst/>
          </a:prstGeom>
        </p:spPr>
      </p:pic>
      <p:sp>
        <p:nvSpPr>
          <p:cNvPr id="5" name="Text Placeholder 4"/>
          <p:cNvSpPr>
            <a:spLocks noGrp="1"/>
          </p:cNvSpPr>
          <p:nvPr>
            <p:ph type="body" sz="quarter" idx="13"/>
          </p:nvPr>
        </p:nvSpPr>
        <p:spPr>
          <a:xfrm>
            <a:off x="7160823" y="6531430"/>
            <a:ext cx="1983177" cy="255318"/>
          </a:xfrm>
        </p:spPr>
        <p:txBody>
          <a:bodyPr>
            <a:normAutofit/>
          </a:bodyPr>
          <a:lstStyle/>
          <a:p>
            <a:r>
              <a:rPr lang="en-US" sz="1100" dirty="0" smtClean="0">
                <a:solidFill>
                  <a:schemeClr val="bg1"/>
                </a:solidFill>
              </a:rPr>
              <a:t>Image Credit: Ryan Schick</a:t>
            </a:r>
            <a:endParaRPr lang="en-US" sz="1100" dirty="0">
              <a:solidFill>
                <a:schemeClr val="bg1"/>
              </a:solidFill>
            </a:endParaRPr>
          </a:p>
        </p:txBody>
      </p:sp>
      <p:sp>
        <p:nvSpPr>
          <p:cNvPr id="6" name="Text Placeholder 16"/>
          <p:cNvSpPr txBox="1">
            <a:spLocks noGrp="1"/>
          </p:cNvSpPr>
          <p:nvPr>
            <p:ph type="body" sz="quarter" idx="11"/>
          </p:nvPr>
        </p:nvSpPr>
        <p:spPr>
          <a:xfrm>
            <a:off x="314325" y="1943100"/>
            <a:ext cx="5219700" cy="362902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000" dirty="0" smtClean="0"/>
              <a:t>Majority of SPB attacks in </a:t>
            </a:r>
            <a:r>
              <a:rPr lang="en-US" sz="2000" b="1" dirty="0" smtClean="0"/>
              <a:t>southwestern</a:t>
            </a:r>
            <a:r>
              <a:rPr lang="en-US" sz="2000" dirty="0" smtClean="0"/>
              <a:t> </a:t>
            </a:r>
            <a:r>
              <a:rPr lang="en-US" sz="2000" b="1" dirty="0" smtClean="0"/>
              <a:t>Alabama</a:t>
            </a:r>
            <a:r>
              <a:rPr lang="en-US" sz="2000" dirty="0" smtClean="0"/>
              <a:t> from 2010-2015</a:t>
            </a:r>
            <a:endParaRPr lang="en-US" sz="2000" dirty="0"/>
          </a:p>
          <a:p>
            <a:pPr marL="347663" indent="-347663"/>
            <a:r>
              <a:rPr lang="en-US" sz="2000" b="1" dirty="0" smtClean="0"/>
              <a:t>Few</a:t>
            </a:r>
            <a:r>
              <a:rPr lang="en-US" sz="2000" dirty="0" smtClean="0"/>
              <a:t> outbreaks occurred in or near Bankhead National Forest </a:t>
            </a:r>
          </a:p>
          <a:p>
            <a:pPr marL="347663" lvl="0" indent="-347663"/>
            <a:r>
              <a:rPr lang="en-US" sz="2000" dirty="0" smtClean="0"/>
              <a:t>SPB Prediction Map </a:t>
            </a:r>
            <a:r>
              <a:rPr lang="en-US" sz="2000" dirty="0"/>
              <a:t>showed </a:t>
            </a:r>
            <a:r>
              <a:rPr lang="en-US" sz="2000" b="1" dirty="0"/>
              <a:t>southwest Alabama </a:t>
            </a:r>
            <a:r>
              <a:rPr lang="en-US" sz="2000" dirty="0"/>
              <a:t>was at greatest risk in 2050 </a:t>
            </a:r>
          </a:p>
          <a:p>
            <a:pPr marL="347663" lvl="0" indent="-347663"/>
            <a:r>
              <a:rPr lang="en-US" sz="2000" dirty="0"/>
              <a:t>The Near-Real Time Model verified to be </a:t>
            </a:r>
            <a:r>
              <a:rPr lang="en-US" sz="2000" b="1" dirty="0" smtClean="0"/>
              <a:t>88% accurate</a:t>
            </a:r>
            <a:endParaRPr lang="en-US" sz="2000" b="1" dirty="0">
              <a:solidFill>
                <a:schemeClr val="dk1"/>
              </a:solidFill>
              <a:ea typeface="Questrial"/>
              <a:cs typeface="Questrial"/>
              <a:sym typeface="Questrial"/>
            </a:endParaRPr>
          </a:p>
        </p:txBody>
      </p:sp>
    </p:spTree>
    <p:extLst>
      <p:ext uri="{BB962C8B-B14F-4D97-AF65-F5344CB8AC3E}">
        <p14:creationId xmlns:p14="http://schemas.microsoft.com/office/powerpoint/2010/main" val="1370091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14232" y="3671559"/>
            <a:ext cx="3599417" cy="704088"/>
          </a:xfrm>
        </p:spPr>
        <p:txBody>
          <a:bodyPr/>
          <a:lstStyle/>
          <a:p>
            <a:r>
              <a:rPr lang="en-US" dirty="0" smtClean="0"/>
              <a:t>Conclusions</a:t>
            </a:r>
            <a:endParaRPr lang="en-US" dirty="0"/>
          </a:p>
        </p:txBody>
      </p:sp>
      <p:pic>
        <p:nvPicPr>
          <p:cNvPr id="16" name="Picture Placeholder 1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0483" b="10483"/>
          <a:stretch>
            <a:fillRect/>
          </a:stretch>
        </p:blipFill>
        <p:spPr>
          <a:xfrm>
            <a:off x="0" y="105196"/>
            <a:ext cx="9144000" cy="3323803"/>
          </a:xfrm>
        </p:spPr>
      </p:pic>
      <p:sp>
        <p:nvSpPr>
          <p:cNvPr id="6" name="Text Placeholder 16"/>
          <p:cNvSpPr txBox="1">
            <a:spLocks/>
          </p:cNvSpPr>
          <p:nvPr/>
        </p:nvSpPr>
        <p:spPr>
          <a:xfrm>
            <a:off x="274656" y="4391130"/>
            <a:ext cx="8598040" cy="2238270"/>
          </a:xfrm>
          <a:prstGeom prst="rect">
            <a:avLst/>
          </a:prstGeom>
        </p:spPr>
        <p:txBody>
          <a:bodyPr vert="horz" lIns="91440" tIns="45720" rIns="91440" bIns="45720" numCol="1" spcCol="640080" rtlCol="0">
            <a:normAutofit/>
          </a:bodyPr>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000" b="1" dirty="0" smtClean="0"/>
              <a:t>Southwestern Alabama</a:t>
            </a:r>
            <a:r>
              <a:rPr lang="en-US" sz="2000" dirty="0" smtClean="0"/>
              <a:t> is </a:t>
            </a:r>
            <a:r>
              <a:rPr lang="en-US" sz="2000" dirty="0"/>
              <a:t>at </a:t>
            </a:r>
            <a:r>
              <a:rPr lang="en-US" sz="2000" dirty="0" smtClean="0"/>
              <a:t>greatest risk</a:t>
            </a:r>
          </a:p>
          <a:p>
            <a:pPr marL="347663" indent="-347663"/>
            <a:r>
              <a:rPr lang="en-US" sz="2000" dirty="0" smtClean="0"/>
              <a:t>This area see infestations </a:t>
            </a:r>
            <a:r>
              <a:rPr lang="en-US" sz="2000" b="1" dirty="0" smtClean="0"/>
              <a:t>more </a:t>
            </a:r>
            <a:r>
              <a:rPr lang="en-US" sz="2000" b="1" dirty="0"/>
              <a:t>frequently </a:t>
            </a:r>
            <a:r>
              <a:rPr lang="en-US" sz="2000" dirty="0"/>
              <a:t>and </a:t>
            </a:r>
            <a:r>
              <a:rPr lang="en-US" sz="2000" b="1" dirty="0" smtClean="0"/>
              <a:t>density</a:t>
            </a:r>
            <a:r>
              <a:rPr lang="en-US" sz="2000" dirty="0" smtClean="0"/>
              <a:t> </a:t>
            </a:r>
            <a:r>
              <a:rPr lang="en-US" sz="2000" b="1" dirty="0" smtClean="0"/>
              <a:t>of outbreaks</a:t>
            </a:r>
            <a:r>
              <a:rPr lang="en-US" sz="2000" dirty="0" smtClean="0"/>
              <a:t> is higher </a:t>
            </a:r>
          </a:p>
          <a:p>
            <a:pPr marL="347663" indent="-347663"/>
            <a:r>
              <a:rPr lang="en-US" sz="2000" dirty="0" smtClean="0"/>
              <a:t>Bankhead </a:t>
            </a:r>
            <a:r>
              <a:rPr lang="en-US" sz="2000" dirty="0"/>
              <a:t>National </a:t>
            </a:r>
            <a:r>
              <a:rPr lang="en-US" sz="2000" dirty="0" smtClean="0"/>
              <a:t>Forest is </a:t>
            </a:r>
            <a:r>
              <a:rPr lang="en-US" sz="2000" b="1" dirty="0"/>
              <a:t>still </a:t>
            </a:r>
            <a:r>
              <a:rPr lang="en-US" sz="2000" b="1" dirty="0" smtClean="0"/>
              <a:t>at risk </a:t>
            </a:r>
          </a:p>
          <a:p>
            <a:pPr marL="347663" indent="-347663"/>
            <a:r>
              <a:rPr lang="en-US" sz="2000" dirty="0"/>
              <a:t>T</a:t>
            </a:r>
            <a:r>
              <a:rPr lang="en-US" sz="2000" dirty="0" smtClean="0"/>
              <a:t>he </a:t>
            </a:r>
            <a:r>
              <a:rPr lang="en-US" sz="2000" dirty="0"/>
              <a:t>last </a:t>
            </a:r>
            <a:r>
              <a:rPr lang="en-US" sz="2000" dirty="0" smtClean="0"/>
              <a:t>SPB spot recorded was </a:t>
            </a:r>
            <a:r>
              <a:rPr lang="en-US" sz="2000" dirty="0"/>
              <a:t>in </a:t>
            </a:r>
            <a:r>
              <a:rPr lang="en-US" sz="2000" b="1" dirty="0" smtClean="0"/>
              <a:t>2014</a:t>
            </a:r>
            <a:endParaRPr lang="en-US" sz="2000" b="1" dirty="0">
              <a:solidFill>
                <a:schemeClr val="dk1"/>
              </a:solidFill>
              <a:ea typeface="Questrial"/>
              <a:cs typeface="Questrial"/>
              <a:sym typeface="Questrial"/>
            </a:endParaRPr>
          </a:p>
        </p:txBody>
      </p:sp>
      <p:sp>
        <p:nvSpPr>
          <p:cNvPr id="5" name="Text Placeholder 4"/>
          <p:cNvSpPr>
            <a:spLocks noGrp="1"/>
          </p:cNvSpPr>
          <p:nvPr>
            <p:ph type="body" sz="quarter" idx="13"/>
          </p:nvPr>
        </p:nvSpPr>
        <p:spPr>
          <a:xfrm>
            <a:off x="6020943" y="3143250"/>
            <a:ext cx="3123057" cy="274320"/>
          </a:xfrm>
        </p:spPr>
        <p:txBody>
          <a:bodyPr>
            <a:normAutofit/>
          </a:bodyPr>
          <a:lstStyle/>
          <a:p>
            <a:r>
              <a:rPr lang="en-US" sz="1100" dirty="0" smtClean="0">
                <a:solidFill>
                  <a:schemeClr val="bg1"/>
                </a:solidFill>
              </a:rPr>
              <a:t>Image Credit: USDA Forest Service</a:t>
            </a:r>
            <a:endParaRPr lang="en-US" sz="1100" dirty="0">
              <a:solidFill>
                <a:schemeClr val="bg1"/>
              </a:solidFill>
            </a:endParaRPr>
          </a:p>
        </p:txBody>
      </p:sp>
    </p:spTree>
    <p:extLst>
      <p:ext uri="{BB962C8B-B14F-4D97-AF65-F5344CB8AC3E}">
        <p14:creationId xmlns:p14="http://schemas.microsoft.com/office/powerpoint/2010/main" val="242794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Errors and Uncertainties</a:t>
            </a:r>
            <a:endParaRPr lang="en-US" dirty="0"/>
          </a:p>
        </p:txBody>
      </p:sp>
      <p:sp>
        <p:nvSpPr>
          <p:cNvPr id="7" name="Text Placeholder 16"/>
          <p:cNvSpPr txBox="1">
            <a:spLocks/>
          </p:cNvSpPr>
          <p:nvPr/>
        </p:nvSpPr>
        <p:spPr>
          <a:xfrm>
            <a:off x="381000" y="3000375"/>
            <a:ext cx="4114800" cy="189547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000" b="1" dirty="0" smtClean="0"/>
              <a:t>Cloud</a:t>
            </a:r>
            <a:r>
              <a:rPr lang="en-US" sz="2000" dirty="0" smtClean="0"/>
              <a:t> cover</a:t>
            </a:r>
          </a:p>
          <a:p>
            <a:pPr marL="347663" indent="-347663"/>
            <a:r>
              <a:rPr lang="en-US" sz="2000" b="1" dirty="0" smtClean="0"/>
              <a:t>Erroneous dashes </a:t>
            </a:r>
            <a:r>
              <a:rPr lang="en-US" sz="2000" dirty="0" smtClean="0"/>
              <a:t>(Landsat 5)</a:t>
            </a:r>
          </a:p>
          <a:p>
            <a:pPr marL="347663" indent="-347663"/>
            <a:r>
              <a:rPr lang="en-US" sz="2000" b="1" dirty="0" smtClean="0"/>
              <a:t>In situ data </a:t>
            </a:r>
            <a:r>
              <a:rPr lang="en-US" sz="2000" dirty="0" smtClean="0"/>
              <a:t>– Engraver beetle</a:t>
            </a:r>
          </a:p>
        </p:txBody>
      </p:sp>
      <p:pic>
        <p:nvPicPr>
          <p:cNvPr id="10" name="Picture Placeholder 9"/>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5000" r="25000"/>
          <a:stretch>
            <a:fillRect/>
          </a:stretch>
        </p:blipFill>
        <p:spPr>
          <a:xfrm>
            <a:off x="4572000" y="114299"/>
            <a:ext cx="4572000" cy="6677025"/>
          </a:xfrm>
        </p:spPr>
      </p:pic>
      <p:sp>
        <p:nvSpPr>
          <p:cNvPr id="5" name="Text Placeholder 4"/>
          <p:cNvSpPr>
            <a:spLocks noGrp="1"/>
          </p:cNvSpPr>
          <p:nvPr>
            <p:ph type="body" sz="quarter" idx="13"/>
          </p:nvPr>
        </p:nvSpPr>
        <p:spPr>
          <a:xfrm>
            <a:off x="4571999" y="6583680"/>
            <a:ext cx="2085975" cy="274320"/>
          </a:xfrm>
        </p:spPr>
        <p:txBody>
          <a:bodyPr>
            <a:normAutofit fontScale="92500"/>
          </a:bodyPr>
          <a:lstStyle/>
          <a:p>
            <a:r>
              <a:rPr lang="en-US" dirty="0" smtClean="0">
                <a:solidFill>
                  <a:schemeClr val="bg1"/>
                </a:solidFill>
              </a:rPr>
              <a:t>Image Credit: Leigh Sinclair</a:t>
            </a:r>
            <a:endParaRPr lang="en-US" dirty="0">
              <a:solidFill>
                <a:schemeClr val="bg1"/>
              </a:solidFill>
            </a:endParaRPr>
          </a:p>
        </p:txBody>
      </p:sp>
    </p:spTree>
    <p:extLst>
      <p:ext uri="{BB962C8B-B14F-4D97-AF65-F5344CB8AC3E}">
        <p14:creationId xmlns:p14="http://schemas.microsoft.com/office/powerpoint/2010/main" val="3976677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990024" y="462005"/>
            <a:ext cx="3183002" cy="694595"/>
          </a:xfrm>
        </p:spPr>
        <p:txBody>
          <a:bodyPr/>
          <a:lstStyle/>
          <a:p>
            <a:r>
              <a:rPr lang="en-US" dirty="0" smtClean="0"/>
              <a:t>Future Work</a:t>
            </a:r>
            <a:endParaRPr lang="en-US" dirty="0"/>
          </a:p>
        </p:txBody>
      </p:sp>
      <p:sp>
        <p:nvSpPr>
          <p:cNvPr id="4" name="AutoShape 2" descr="data:image/jpeg;base64,/9j/4AAQSkZJRgABAQAAAQABAAD/2wCEAAkGBxQTEhUUExQVFRQWGBwXGRgYGBUcHRgaHBgXGxoaFxsYHSggGBolHRgYITEhJikrLi4uFx8zODMsNygtLisBCgoKDg0OGxAQGiwmICQsLCwsLCwsLCwsLS8sLCwsLCwsLCwtLCw0LCwsLCwsLCwsLCwsLCwtLCwsLCwsLCwsLP/AABEIAM8A8wMBIgACEQEDEQH/xAAcAAABBQEBAQAAAAAAAAAAAAAAAQIDBAUGBwj/xAA+EAACAQIEAwYEBAUCBQUAAAABAhEAAwQSITEFQVEGEyJhcZEyQlKBB6GxwRRiktHwcuEjM0NTohUWJFSC/8QAGgEAAgMBAQAAAAAAAAAAAAAAAAECAwQFBv/EAC0RAAICAQQBAgQHAAMAAAAAAAABAhEDBBIhMUEFURMyYXEUIpGhsdHwFSNC/9oADAMBAAIRAxEAPwD2A1HgB4AToW8R++v71HjjK5ZjMQhPSf8AaauAculZ9ZLqJHCvItFE0VhNBHfchSRuBS2UgADXzj/Ou1F1AQQdjoaiQOukZwNjIBjoamuVQvJYqO4mYFTzEb9aYMSscwekGZ9KY1vOQW0UbLqCT1PSjbXYuySyjD4mzdOR+8VLHr71BhrRBYk5idtNgKnok+eBpBHrRHr70UVAYLtSPMGNDyPnypV2opp0DVlfC3IhCCG89j1INWaiu2yYI3GoP7Ghbzc0P2gj7dalW7lEE64JF5+tI6AiDqDTLDhgSNpqSKjymT4ZXXMnxeJfq2I9RzqwD0oFV8M8Sh0IJMfyzIIqTe7kVUTXgcpy6HkelZmDtZLfhPidh4o13gfkK0yw61TH/KVh8oDD1Gta9I2lIozpWixg8MLYKgkyxaT/ADGao4rKzXQD8SgCdRnWSPbw1qmqeJREtuTCiDJ6Hl+cVTiy1NuXbJThxSKTtM37Q8WQMconPPykbmBzqtheOm0GzWcQZYkAWmIUy0gMeRidfqrT4Ye7UZ2BdwGIQEgeYA1jWqPGsej+FWYkaZQskkkbAkctNQRW1uU3t8FaqKvyXbHHrTW+8Odd/CynMI6jppUljHd8xW3IUQWeBz2Cg+m9N/8ASxGjt6MZ+0T1q3hMKLY03OhJ8p2H3NVP4cU65ZJb330RNglUOQzyZJOY6mKZiOHKRBNxs2hBuNBHMEdIq+w0qvZf4d9ARt51U3fZYqKT2kUx3VvT+Vf7UVfdlJ2PtRSJFTH/AAyNwykesirmXeqeL+VjqFMkbabSPMHWKuU9X8yK8PQZaQUtIu1ZC4WPOjL6040lAUJGu5qphMZnJWYddxPKYB9Kt8/tTRbAJIAk6E1NONOxNew5RR96WmzGug9aiMX70adahOInRBm85AA+/OpQOu9DVBYq7UUtNQ0ALSn0pKKQUQ7XPJwf6hH7fpU1R3lJggagg+vIj2pbLhgGEwetTfKsinXY+oH8TDT4Dv6jYDptU8VBgx4f5p8Xr0ojwmxssE1UGGPwyMgaYjUjeN9qtUU4ZHC6FKKYhnyqhxbBu4BUqSpnKRoeUEnlFX32/wA8qdShJwkmglDcqMnD8OJ0aB5TIHLadT5mamGFVAoQZWbQNAgdTERPStCapYS1mAYkkE5gOWp0PtFX/iJO3JlexLpE1m0V2divQ66x16eXrUuvU0xb6kkBgSNwCJHr0rN49xy3hrRckM0HIoOrNGg9POsrnJs0QxuTUUia7xqwt3uWuqLsA5SY3/fyqy10R8Rnyrw7CXnu4pHbx3Huqx8zmGw6AfpXueUTV2HA8j7NOvwR0jjG7bViKP5j+dFOorT+Eh7s5fxpexFirWZGWYkRP6U1OJJHjdUYHKQzAagTufLX71PWfjcMve27xB8MqYjXNEZgdxpHWrNRj3L7CxypmmrAgEEEHYjnShqRRFOrmmoKBTQacRSAQUU1efrSXbuWBBJOw69d6aVukK0F67EaSToB/nKo7eH+rxGZjlPpTrKmSW+I/kOQFSA+VSuuEJK+xMQpjTcajzj/AGpv8QJ1DL6j8tKZ3Z1IDKf9XryqSxclVPVR+lDfAcjf4pPrT+of3p9oyJG2utKT5Vl8Q4DavOHbOGAI8L5d/ShJDtmpccKJP+elIlwH7cjvWN/7Zta+K8ZAXW4xiGDeGdjNKvZ1F8SvfzDUE3XO0QCJ20/WnUfcVs26r/wyz8w8gzR7TT7N4MoYbMJH3p4OpqHKY+GQi0V+GCD8pO3mDFQ3TcBDQqmQCfiBE7co9eVXaRqn8SuxbR1IDueXWqhdlLKoEbyW+EGBt5anWsvE8awNmFe5bJ5/MT1JinsS5bHBTm6gmzXZzc0tkRzadvIRuY/WnuXWfhI11Y5SOk6ERXGcc/ES3aOTDILmk5pyqCemkmNK4fjXaPEYrS7c8P0Lov3HP7098UqSOjp/Sc+XmX5V/vBu9v8AtN3rCzabwAAsVO510kbipeP9uA2GWzh84YqoZ9svUCNZ0/OuGAoiq5O2d2HpuGMYx72/v9yS1fZSSrMCwIYgmSDvJ50/B4YvmW2pLFdAOYEkj2qCK0uzpIxVkrOYOIgTOuv2iaItJ8l+qi3jbjw1z+h2f4ZYNHU3jbh7U21cDRpgkn+YTHpXfVn8BwK2bCIpnQsWEas2pO3Mz7VoV1cUdsUjwuqzfFyymFFFFWGcKjv2sykbcwehGxqSlFIYzC3s0g6OsBh5xuOoNTVm4t2tsXTXMAuUW2c+HMR8LCNz7VMuPAKi4ChYwCYyk9J6+RrnZcDi7XRqhNMuGosSxCMRuBoalpmIIytO0Gs8eyUuhncMDGckE6zE/lyqlxHF2sKhu3GYKPCPmiTMAb8hWhamBm3jWuf/ABBsF8Dcj5Yf7DepSmyzT44zyRjLptI2OG8TtYhc9pgy/mPUcqtIdK8T7Icf/g7xcqWVlytB13kEdTXZ478SLKoO5RmudG8IX1iZ+1ROhqPS80Mm3Gm0+n/Z2GPvqg8TBQd2JAyjmZPtUfDeL2LxK2bqPlGymYFeL8c4vdxLBrxBOsACABO0V0P4WWCcU7gaLbgnzY6fpTfsTn6WseCWWcuV4PVaIoP7UVE5Ilvn60pFAqPEXwiszaBQWOnICT+lADO4Kmben8vyn+xqjxHtBYsR3zd2zfKQZ3jTqK804123xF4nI3dWydAu5HUt/aubvXGYyzFj1Yk/rU93udrB6LJu8kq+i5PbMN2owjiReQf6jH61oWsbbZSyOrACTBB0jyNeBIeux0ipbNw2wSrROmh36zFLbZPL6OlwpO/HHZ0PbbjZuXDaUwgMuBHicmQCdyFECuVC9NKeWnfWm0m+TtafBHBBQiLSim0tBdYTRNJRSYCzXV/hxZBxLsxAy2zDH5Sxyg+tczhcK9wxbRnMTCgnQem1eo9kOyC2FFy4WN11grsqggSpHP1q3FilkfByvVdXjxYZQvl+Db4GhRWtFswtnRojRhmAPpP51pUUV1EqR4pu+QooopiCiiigAqvfsFmUmMoDAjXnG42YeRqxRQBStYoWxcDghbes7gJEjWeWvtTLmPDopVWKvBVtII3kwZijjGEW4pVjCODbcj6W0B+x/WocHwr+Ht2LaOZSUz6SRBOUjbUge1c/JjrJS8myLg8N3zf7Gyrg6gg+hn9KHUEQQCCIIiZB61TVTIFyMx+dJXblvNWVDDnm9dD7iqJwcHTGmn0eLdr+FDDYp7aAhDDLPQzp6Ag1V4ZwW/iATZtlwpAJBURPqeld3+IHAcTiLiNatoyoIENDGdYIPQ1pdguCXMPhmFybbu+YgESAAAAdxVaPSf8AI7NLGSacuq/30ODudjsYQx7r4eWZZ26A1qfhdiGTE3LZBAZJMgiCp8/WvSe4ZTmBZzoCCRqBO0DfWpbRB1Ef5yPSpteTnT9UnlxSxTivoPJ1+1LRRSOaFU+MWc9m6n1Iy+6mrlIaixxdOz54XalFXuOYA2cRdtn5XMeh1H5GqNM91GW6KkvPIs04/D6E/nBpqqTsCfQE064Igff1mpLpkZctf7ojopaCKRMBRRQRSsYCrXD8BcvuEtIXboOXqeVVYr1r8O+EizhRcI/4l7xk+XygeUa/ersONTlTOf6lrHpcW5dt8F3sj2fGDtFc2Z3OZz0MRlHkP3NblFFdRJJUjw+TJLJNzl2wooooIBRRRQAUUUUAFFFRtYBcPrmCld+R1257UAGItB1ZG2YQfSq6uzIoPiupBYHQmNCR67z51cqliLynPuptQcxGnwzp1XkfWqsuPcrXaJwlQ7+LV5yGWSGKxBA1MEeetXs0iQZB51mYnDgOtzY3F7t4MRmAggdZ09qmwadyotsfANFY6R1B5DyrNlTyR3Itg9rpl0isDhfaQXcXdw+UAIPC3NiD4q3lMwQZ6RzryDA8RNriOc/91lb0LEf2rB5o62g0sc8cl9qNr7nsNQ3DlYNsDoegPKf71NRVsXRzqtDLtzLGkk7AR/kUgvbAggn0I9xRasgGQNf09OlOuWwwIO1Phi5H0w03DvI13Gh/zzEH71JFQmhp8Hm/4pcJhkxKjQ+B/XXKf2rkeFcHvXmXurZcSCSADlGb5uh8q9ZvhsUGQZf4ZxBLIZYdbeu38xHp1rQ4fgLdlBbtKFQch+pPMmtOLSuS/MdKHrEsOBY4rlfwOYpaWckQNlWSfaua7Qdm0x+S4rGy4GqssErJPiG423rrJphtCc0DNETGsdPSrnpUvlZyseqnCSlF8nC8M7E2GuP3klPlUORlOx1IBatE/h/hS0zcgCMoYfmYk10y4VAVIWMogelTVdHFFLlDlrs7/wDb/U4XtB+H9s2y2GLLcUaISCH8pOoNY2H/AA8xBtM7FUcaqm8+RYbGvU6KUtPjk7ovxeq6nHHapfryfPrggkMCGBggiCD5ivXPw84gLuDVfmtHIfTQr+R/KsL8S+Fs1y3ctWmJynOyrM6jLMak1N2K4LfwuS85yreYI1s7qIOVj0M6R51lx/8AXl2nV1+bHqtCsj4lfX8ne0UUV0DzAUUUUAFFFFABRRRQAUUUUAFVcdghc1hS0R4hII+k1aooatUCKovhotOhWV0kgiRGinqNxttSYS7Ja248SaHMNHHJgefnVm7bDDK2oP8AkjoRWaLha3ZvF/Cslz9SHQEnoIBNZdqxSVPhl170W7D93CNsNFaDHQZuh0HrXlXb7B93irmkByHH33/MV6rjUz2/CFcGGCkwr8wCemoM1zvbPh38VYOURibIzFOcHcDqCdj5Vn1WHa7idP0fWLDm/N0+Cz2D45/EYcKxm5bhT1IgZW/b1FdNXh/ZvjLYS8H5TlcEfLzB9K9psY229vvVYFInMOnOs6Zf6ppfg5XKPyv9vp/RONqy+0nFjhrBuhcxkAAmBqedWxxC1/3E18xSYuwl+0yGGRgRp+o8xSbowY3FTTmrXkw+zfaNcT4iO7dfC6zoQZysJ5Ak+9anaFj3JKsQJAaI+AsA35E7a15zwtWwWOCXdpyE9VbQH02r0nHYQG0yywDAqBOhkRz2mrMUk3yavU9LDBkUsfyyVothYEAaDQeUdKKRBAA6CKixufu37uO8ynLPWNK69cnEbJqIrGD4hSoVDEwWYgmAU8RHImX/AKRSYB7xVn1JEKqnYEmXPmBmA/8AxUnEhvRtUVlYS5dfOzE+EBFC7ZjJZvOJHsaq2FxSkFpJCKnIjN4izwCJOiD70KIb/ob9FY92/iZBCTBPQaaQfi10Y6dVq5hnvFznACCYO0/CFP31kUbRqVjsawSLuXNkB0G8dR6VYvoLiFZ0YaH7aH7aGnVQvYwWAQ5YrkzKcpMQYymOe0Vj1OF/MjRjl4ZM2KC2g9wwI1gE6+g13qBeLKSpK3FQnKHZSBJ2BnUT12q7hx4VEbgf4aqYxrd0hWuQRcTSQCWU5gpzDUGtK6KvJeIoqvh8VmZkIKuusHmCSAwjcaH2qxTEFFFFADVuDqPcUG4v1L7ikFlfpX2FHcr9K+wqVABur9S+4pc46j3H96b3C/SvsKXul+lfYUUAC4p+Ye4p3eLtmHuKaLK/SvsKO5X6V9hRQCm4vUe4rKsYMWbb21fPaIIC+Em2CDIX6xrMVpmyv0r7Cl7pfpHsKhOCkqY4tpmfwvEMDkdrbKRKMh38TeGPIZfY1ZvopdXVgHXQajxKdSreX6ULgVzTplkkLlESRB199POp+5X6V9hUVG1tkO+bR5z2/wCBz/8AJtQBtdQRKt1061ldheMPZxCWzraukIynYE7EDlrXqWMwiFTKjKRlYQNV8vMVww/Dy6l5Sl1MgYEEgyI1+5rnZ8Xw5cHpdFr8eXTvDnaVdX/vBo9uOOPhHRLdm3DDNnZecwQOW1N7Ndu1eLd5RbJ0VlHh16jka6bjGJwwAt4lrYzzAuEa+k864ftx2Xs2LQv2JUZoZJkEN06GsxHS/h8sI4ckKb6l7nccR4TYvsj3ACbeqmQPMAnmJq1iriygldW6joxrH7FY9cRhEYhWZfA2gJldp+xB+9bF5BmTRRvyGsDYe9X6dXNHL1KnBvHJ/LaHrdU/MvuKXvV+pfcUgsr9K+wo7lfpX2Fdg5wrXB1HuKBcHUe4pDZX6V9hR3K/SvsKABbi/UPcUveL9S+4pBZX6V9hR3K/SvsKAAuo+YD7j0pe8HUe4/vTTZX6V9hUOLdUA8KSZ1MAKAJLMegqMmkCTZOLi9R7ila4uxZfcVkhS0lIcDUlVCKSBMJ4SW96Zb7tkLm73bT8Ba0QoEHXMJA01mq3kSVskoOxo4AgR1GIvBXDAjvFgZiNVkaERp6neqFzgrLfVRiL/dupJcOuhWIBOSOfUGthrxRwrKlxSs5kUZgeQZZIynkw31p/Dcfau5lCZHWM1tlAYDr6efLnTTjIHuRSHDhaZmTFM11gAouOkeAzBygEiJn1rXTEgkarlKzmDCCZ2HX1p/cr9K+y/vWZiLf8OqhEF0G5CoRqAxGikDYb68qnVCbb7NQ3l+pfcUUhsJ9K+y0UCJKKKKACiiigAooooAKKKKAClFJRQBCLRlizSjADLHw9SD0I5dRS4J5RSTM7HqOU/anXUzKRtIiRuKbgr4yhSArLoV8+oHMHrWTVRbSL8L7PNPxTssMSrEeE2wAeUgtI/OuUu464yhGdmRdlJkD+1e6Y/A27wyXFDqdwROvl0NcVxD8Nkkm1eKDo4Bj7iNKwNUeo0PqWFYo48ipx6dWc/wBgONdxiAjfBehT5N8p9zHtXqXFbBZPCcrowcEcoOunMFZH3riOFdhraXUd8VbZVYNCwJIMjWa9BBESI60RltdmD1WeHLlUsb7XIgM6jY6/Y7UtQW1ytl5EZl8uqjy5/ep67MJKcdyODNbXQUhMa/f2pahx7RbbaSMo8y2g/Wm3SsihthrjgMoRVYArmzEwecCI9KS7grn/ANggn+S3A8wN9Os1aRCgVR0A8pA3/KqfGbmRFGp7y4lsnyZgDttIkfesvxJN9mnakh3D7hZNSGIJEiNYJAOm0027w201wXGQFxsTJjbafSpsLh1tqFQQo2H6zUtajMyo2DJvd6XMQBl9+e8GZjqKs3LatuA3qAf1qHE4+1bMO6rpOugiYmdt6rLx3DEwL9qdozrvQmOmV8d2asXQQcyhj4gDvpHOeWmlQLgMMltULdzeTNlcNDgkzmBYwynQwZFbOFxlu5m7t1bKSrQQcrDcHoaTG2mZcqkCd+sdARt61CcL5RNSa4ZXOKuW1LXArIsDOpjcgElSNBqNRpVy1iEYEoysBvlIJnoelV1s3I17qQIAyvEeuafyplvBXC4d3VSp/wCmpEryVmJkj7UoufkTUfAn8a//AGWHqf8AainXsXfDELYDLOh7wCftFFWWQ5L1FFFABRRRQAUUUUAFMuW5I1Igzod9CIPlrT6KACiiigAqK/h1f4htsdiPQjUVLRRx5BOivZxLIIdGMfOozTHNgNQY8qw+2i3L+Cc2SdCCygENlG6kHUHnXSVDcw8kspKtzIAIP+oHf3FZ8mnUlwacGoeOan7M8BKjoKvcN4resMGtXGUjlJIPqNq7/j3YpLpLIptudZTVGJ+pG8Sn0Jrk8V2PxKiUUXVHO2Z+xU6g1z545QfKPY4fUdNqI02vszrsB2/sXLYF8PbuDWUEiY3U8p6Guj4NxIX07y2xdNQC0KwYbq2n5xXiv8FczZO7uZjplymdfUV672Lwgw1gWXde9kuyZhK5tpG/KjHknDiJy/VNFpsULi+W+rNhLd0xmKr1y6n0BbSPtUWCwDLczvdNwgEKCFESQZAGgOm9O4ljEQBGuLbe5K283No0jrXnXCO0OIweKa1i3Z1mHza5TyceVSefI+2YNPoHmjJw7XKXv9j0PHcdw1sjPetjKTIzCR9t6xuFcYOLxGZDNkToAYUoTlzTzOh9CK8k4iS112VhBYmessSDXoH4X4K8Fa4SBaLGBBlmgDN6CrsEm5o1a70yOnwb3J39T0Cimd8uYoCMwExzAPOOm9Pro0efIcThLdz/AJiK/LxAHSZ5+dRLwuyP+lb/AKVq3QKXAW/cjs4dFJKqqljJIABJ6mN653F9qGDuFs3MoMBu6uNPnIIha6BMUjaAzvry0ImDtRiMYiaswHvvIHL/AFD3oafgLXkzeCcdF85e6uIYkFkYKRp9URvsaONYnFK4GHsi4mWS2ZQQ0kQQ3y7Vq27yksoI8Bhh0kAj8jTs46iin5FuXgxbWIxZUZrVvNGuq7+9FbkeVFR2kt/0EoooqREKKKKACiiigAooooAKKKKACiiigAooooAKifDqTm2bqpIP3I3FS0UPkadFcWX53SR5KoaOhbn9gKpYzCWhCmx3g3kKSd953Lec1qmilGKXQ3Js47tBg1xShLqXgRPdXckFT9NydwYGv71wHF7eJKocRbdcqhVZlIldxJ5xrvXtty2GBDCQd/8AP3rMvYRkUqEW6sHKC0HQaBpHiHnvWbLp0+UdXQ+qz09RaTS9/H2PE5rp+Edtb9sKjkui6eEqrAdNiDWrxLsX3jSiNakDwrBBMmd/h/3rExnYvFrJW3nUHQyBp11MVkW/G+Du5Ndo9ZFRyfv/AGdDxHtqskKty6sSsOEBMmM5UBtBFavCuLXMRaa5YS4HWNGuIVLRJVgRIXzHWvMMj2yVdSpG6sCCPUGu4/C/Eo7XbTopOlxSRryBBPTQaVKGfI5cmTXel4MWmc8d2dnwviYuyCpS4vxLIYeRDLoRvzmr9V7IHeXCBlAhABzy6k/+UfarFdKLtJnl5KnRmPwcG0trOci6DQfDEQeuhOtNbgaTOY9Toupzlyx85I/pFatFSUmiGxGQOAWwR4midQYgjoevL2FNTs8mkuzEMGkhdYyb6fyf+RrZop7mGxFd7Dkki6yg8sqmKKsUUrYbEFFFFIkFFFFABRRRQAUUUUAFFFFABRRRQAUUUUAFFFFABRRRQAUUUUAJFUMVwe2yFVAQnYjlrO1aFFDpgcNiOzjXGLYh7TOj6l1aSGOgaDD76HlU/Zzsvfw7l7T2AW+Yq7SkgkKJ0jbWuj4tYlC6/GqyPONYOuwOs8qbhblwMWNsZSAxytJkjUhYkzzE+mtZ54ornya46nLt2W6JeG3GPes0Qbr5Y+kZV/UH3q2DqenL96p8JbwERBDMG0Ikk5pE8jM/ertaF0jNLsKKKKCIUUVk47jGUkW0Nw/DI5N6cwOdA0rNaislcZeje0fUMPyzUUE/hs1qKKKCsKKKKACiiigAooooAKKKKACiiigAooooAKKKKACiiigAooooAKKKKAGYi3mRl+oEe4iucPD8eklcQrk7ys/KNpO08tJgbV01FJxT7GpNHK3LOKV2uWb6sLngCOsFSFJjXmDJynUzvXR4PFrcWVI0AzDSVkT4h8uhrM4lwi45Pd3SquZPVDDeNP5pgajzrMxHCroOV8SEzQAwtKZliuUxEkmNTpVdyh30WUpnQ3eIqJyAPG5DAKPIMTBPlRh+Iq2XMrIX+HMNGn6WBKk+U1V4ThG1F185RiAMqgfCI20OhkdMxpi4NxcNslDaKBnWCIliP+FBOWImOtPe0twKKujUxOIFtSzbbQOZ5AedYCyIYiPinykzy+1MwzXGY94SwQAIxI1ktrA2Ompq3T3DUBA9LWLiXAdt9+sUVd8Ah+J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xQVFRQWGBwXGRgYGBUcHRgaHBgXGxoaFxsYHSggGBolHRgYITEhJikrLi4uFx8zODMsNygtLisBCgoKDg0OGxAQGiwmICQsLCwsLCwsLCwsLS8sLCwsLCwsLCwtLCw0LCwsLCwsLCwsLCwsLCwtLCwsLCwsLCwsLP/AABEIAM8A8wMBIgACEQEDEQH/xAAcAAABBQEBAQAAAAAAAAAAAAAAAQIDBAUGBwj/xAA+EAACAQIEAwYEBAUCBQUAAAABAhEAAwQSITEFQVEGEyJhcZEyQlKBB6GxwRRiktHwcuEjM0NTohUWJFSC/8QAGgEAAgMBAQAAAAAAAAAAAAAAAAECAwQFBv/EAC0RAAICAQQBAgQHAAMAAAAAAAABAhEDBBIhMUEFURMyYXEUIpGhsdHwFSNC/9oADAMBAAIRAxEAPwD2A1HgB4AToW8R++v71HjjK5ZjMQhPSf8AaauAculZ9ZLqJHCvItFE0VhNBHfchSRuBS2UgADXzj/Ou1F1AQQdjoaiQOukZwNjIBjoamuVQvJYqO4mYFTzEb9aYMSscwekGZ9KY1vOQW0UbLqCT1PSjbXYuySyjD4mzdOR+8VLHr71BhrRBYk5idtNgKnok+eBpBHrRHr70UVAYLtSPMGNDyPnypV2opp0DVlfC3IhCCG89j1INWaiu2yYI3GoP7Ghbzc0P2gj7dalW7lEE64JF5+tI6AiDqDTLDhgSNpqSKjymT4ZXXMnxeJfq2I9RzqwD0oFV8M8Sh0IJMfyzIIqTe7kVUTXgcpy6HkelZmDtZLfhPidh4o13gfkK0yw61TH/KVh8oDD1Gta9I2lIozpWixg8MLYKgkyxaT/ADGao4rKzXQD8SgCdRnWSPbw1qmqeJREtuTCiDJ6Hl+cVTiy1NuXbJThxSKTtM37Q8WQMconPPykbmBzqtheOm0GzWcQZYkAWmIUy0gMeRidfqrT4Ye7UZ2BdwGIQEgeYA1jWqPGsej+FWYkaZQskkkbAkctNQRW1uU3t8FaqKvyXbHHrTW+8Odd/CynMI6jppUljHd8xW3IUQWeBz2Cg+m9N/8ASxGjt6MZ+0T1q3hMKLY03OhJ8p2H3NVP4cU65ZJb330RNglUOQzyZJOY6mKZiOHKRBNxs2hBuNBHMEdIq+w0qvZf4d9ARt51U3fZYqKT2kUx3VvT+Vf7UVfdlJ2PtRSJFTH/AAyNwykesirmXeqeL+VjqFMkbabSPMHWKuU9X8yK8PQZaQUtIu1ZC4WPOjL6040lAUJGu5qphMZnJWYddxPKYB9Kt8/tTRbAJIAk6E1NONOxNew5RR96WmzGug9aiMX70adahOInRBm85AA+/OpQOu9DVBYq7UUtNQ0ALSn0pKKQUQ7XPJwf6hH7fpU1R3lJggagg+vIj2pbLhgGEwetTfKsinXY+oH8TDT4Dv6jYDptU8VBgx4f5p8Xr0ojwmxssE1UGGPwyMgaYjUjeN9qtUU4ZHC6FKKYhnyqhxbBu4BUqSpnKRoeUEnlFX32/wA8qdShJwkmglDcqMnD8OJ0aB5TIHLadT5mamGFVAoQZWbQNAgdTERPStCapYS1mAYkkE5gOWp0PtFX/iJO3JlexLpE1m0V2divQ66x16eXrUuvU0xb6kkBgSNwCJHr0rN49xy3hrRckM0HIoOrNGg9POsrnJs0QxuTUUia7xqwt3uWuqLsA5SY3/fyqy10R8Rnyrw7CXnu4pHbx3Huqx8zmGw6AfpXueUTV2HA8j7NOvwR0jjG7bViKP5j+dFOorT+Eh7s5fxpexFirWZGWYkRP6U1OJJHjdUYHKQzAagTufLX71PWfjcMve27xB8MqYjXNEZgdxpHWrNRj3L7CxypmmrAgEEEHYjnShqRRFOrmmoKBTQacRSAQUU1efrSXbuWBBJOw69d6aVukK0F67EaSToB/nKo7eH+rxGZjlPpTrKmSW+I/kOQFSA+VSuuEJK+xMQpjTcajzj/AGpv8QJ1DL6j8tKZ3Z1IDKf9XryqSxclVPVR+lDfAcjf4pPrT+of3p9oyJG2utKT5Vl8Q4DavOHbOGAI8L5d/ShJDtmpccKJP+elIlwH7cjvWN/7Zta+K8ZAXW4xiGDeGdjNKvZ1F8SvfzDUE3XO0QCJ20/WnUfcVs26r/wyz8w8gzR7TT7N4MoYbMJH3p4OpqHKY+GQi0V+GCD8pO3mDFQ3TcBDQqmQCfiBE7co9eVXaRqn8SuxbR1IDueXWqhdlLKoEbyW+EGBt5anWsvE8awNmFe5bJ5/MT1JinsS5bHBTm6gmzXZzc0tkRzadvIRuY/WnuXWfhI11Y5SOk6ERXGcc/ES3aOTDILmk5pyqCemkmNK4fjXaPEYrS7c8P0Lov3HP7098UqSOjp/Sc+XmX5V/vBu9v8AtN3rCzabwAAsVO510kbipeP9uA2GWzh84YqoZ9svUCNZ0/OuGAoiq5O2d2HpuGMYx72/v9yS1fZSSrMCwIYgmSDvJ50/B4YvmW2pLFdAOYEkj2qCK0uzpIxVkrOYOIgTOuv2iaItJ8l+qi3jbjw1z+h2f4ZYNHU3jbh7U21cDRpgkn+YTHpXfVn8BwK2bCIpnQsWEas2pO3Mz7VoV1cUdsUjwuqzfFyymFFFFWGcKjv2sykbcwehGxqSlFIYzC3s0g6OsBh5xuOoNTVm4t2tsXTXMAuUW2c+HMR8LCNz7VMuPAKi4ChYwCYyk9J6+RrnZcDi7XRqhNMuGosSxCMRuBoalpmIIytO0Gs8eyUuhncMDGckE6zE/lyqlxHF2sKhu3GYKPCPmiTMAb8hWhamBm3jWuf/ABBsF8Dcj5Yf7DepSmyzT44zyRjLptI2OG8TtYhc9pgy/mPUcqtIdK8T7Icf/g7xcqWVlytB13kEdTXZ478SLKoO5RmudG8IX1iZ+1ROhqPS80Mm3Gm0+n/Z2GPvqg8TBQd2JAyjmZPtUfDeL2LxK2bqPlGymYFeL8c4vdxLBrxBOsACABO0V0P4WWCcU7gaLbgnzY6fpTfsTn6WseCWWcuV4PVaIoP7UVE5Ilvn60pFAqPEXwiszaBQWOnICT+lADO4Kmben8vyn+xqjxHtBYsR3zd2zfKQZ3jTqK804123xF4nI3dWydAu5HUt/aubvXGYyzFj1Yk/rU93udrB6LJu8kq+i5PbMN2owjiReQf6jH61oWsbbZSyOrACTBB0jyNeBIeux0ipbNw2wSrROmh36zFLbZPL6OlwpO/HHZ0PbbjZuXDaUwgMuBHicmQCdyFECuVC9NKeWnfWm0m+TtafBHBBQiLSim0tBdYTRNJRSYCzXV/hxZBxLsxAy2zDH5Sxyg+tczhcK9wxbRnMTCgnQem1eo9kOyC2FFy4WN11grsqggSpHP1q3FilkfByvVdXjxYZQvl+Db4GhRWtFswtnRojRhmAPpP51pUUV1EqR4pu+QooopiCiiigAqvfsFmUmMoDAjXnG42YeRqxRQBStYoWxcDghbes7gJEjWeWvtTLmPDopVWKvBVtII3kwZijjGEW4pVjCODbcj6W0B+x/WocHwr+Ht2LaOZSUz6SRBOUjbUge1c/JjrJS8myLg8N3zf7Gyrg6gg+hn9KHUEQQCCIIiZB61TVTIFyMx+dJXblvNWVDDnm9dD7iqJwcHTGmn0eLdr+FDDYp7aAhDDLPQzp6Ag1V4ZwW/iATZtlwpAJBURPqeld3+IHAcTiLiNatoyoIENDGdYIPQ1pdguCXMPhmFybbu+YgESAAAAdxVaPSf8AI7NLGSacuq/30ODudjsYQx7r4eWZZ26A1qfhdiGTE3LZBAZJMgiCp8/WvSe4ZTmBZzoCCRqBO0DfWpbRB1Ef5yPSpteTnT9UnlxSxTivoPJ1+1LRRSOaFU+MWc9m6n1Iy+6mrlIaixxdOz54XalFXuOYA2cRdtn5XMeh1H5GqNM91GW6KkvPIs04/D6E/nBpqqTsCfQE064Igff1mpLpkZctf7ojopaCKRMBRRQRSsYCrXD8BcvuEtIXboOXqeVVYr1r8O+EizhRcI/4l7xk+XygeUa/ersONTlTOf6lrHpcW5dt8F3sj2fGDtFc2Z3OZz0MRlHkP3NblFFdRJJUjw+TJLJNzl2wooooIBRRRQAUUUUAFFFRtYBcPrmCld+R1257UAGItB1ZG2YQfSq6uzIoPiupBYHQmNCR67z51cqliLynPuptQcxGnwzp1XkfWqsuPcrXaJwlQ7+LV5yGWSGKxBA1MEeetXs0iQZB51mYnDgOtzY3F7t4MRmAggdZ09qmwadyotsfANFY6R1B5DyrNlTyR3Itg9rpl0isDhfaQXcXdw+UAIPC3NiD4q3lMwQZ6RzryDA8RNriOc/91lb0LEf2rB5o62g0sc8cl9qNr7nsNQ3DlYNsDoegPKf71NRVsXRzqtDLtzLGkk7AR/kUgvbAggn0I9xRasgGQNf09OlOuWwwIO1Phi5H0w03DvI13Gh/zzEH71JFQmhp8Hm/4pcJhkxKjQ+B/XXKf2rkeFcHvXmXurZcSCSADlGb5uh8q9ZvhsUGQZf4ZxBLIZYdbeu38xHp1rQ4fgLdlBbtKFQch+pPMmtOLSuS/MdKHrEsOBY4rlfwOYpaWckQNlWSfaua7Qdm0x+S4rGy4GqssErJPiG423rrJphtCc0DNETGsdPSrnpUvlZyseqnCSlF8nC8M7E2GuP3klPlUORlOx1IBatE/h/hS0zcgCMoYfmYk10y4VAVIWMogelTVdHFFLlDlrs7/wDb/U4XtB+H9s2y2GLLcUaISCH8pOoNY2H/AA8xBtM7FUcaqm8+RYbGvU6KUtPjk7ovxeq6nHHapfryfPrggkMCGBggiCD5ivXPw84gLuDVfmtHIfTQr+R/KsL8S+Fs1y3ctWmJynOyrM6jLMak1N2K4LfwuS85yreYI1s7qIOVj0M6R51lx/8AXl2nV1+bHqtCsj4lfX8ne0UUV0DzAUUUUAFFFFABRRRQAUUUUAFVcdghc1hS0R4hII+k1aooatUCKovhotOhWV0kgiRGinqNxttSYS7Ja248SaHMNHHJgefnVm7bDDK2oP8AkjoRWaLha3ZvF/Cslz9SHQEnoIBNZdqxSVPhl170W7D93CNsNFaDHQZuh0HrXlXb7B93irmkByHH33/MV6rjUz2/CFcGGCkwr8wCemoM1zvbPh38VYOURibIzFOcHcDqCdj5Vn1WHa7idP0fWLDm/N0+Cz2D45/EYcKxm5bhT1IgZW/b1FdNXh/ZvjLYS8H5TlcEfLzB9K9psY229vvVYFInMOnOs6Zf6ppfg5XKPyv9vp/RONqy+0nFjhrBuhcxkAAmBqedWxxC1/3E18xSYuwl+0yGGRgRp+o8xSbowY3FTTmrXkw+zfaNcT4iO7dfC6zoQZysJ5Ak+9anaFj3JKsQJAaI+AsA35E7a15zwtWwWOCXdpyE9VbQH02r0nHYQG0yywDAqBOhkRz2mrMUk3yavU9LDBkUsfyyVothYEAaDQeUdKKRBAA6CKixufu37uO8ynLPWNK69cnEbJqIrGD4hSoVDEwWYgmAU8RHImX/AKRSYB7xVn1JEKqnYEmXPmBmA/8AxUnEhvRtUVlYS5dfOzE+EBFC7ZjJZvOJHsaq2FxSkFpJCKnIjN4izwCJOiD70KIb/ob9FY92/iZBCTBPQaaQfi10Y6dVq5hnvFznACCYO0/CFP31kUbRqVjsawSLuXNkB0G8dR6VYvoLiFZ0YaH7aH7aGnVQvYwWAQ5YrkzKcpMQYymOe0Vj1OF/MjRjl4ZM2KC2g9wwI1gE6+g13qBeLKSpK3FQnKHZSBJ2BnUT12q7hx4VEbgf4aqYxrd0hWuQRcTSQCWU5gpzDUGtK6KvJeIoqvh8VmZkIKuusHmCSAwjcaH2qxTEFFFFADVuDqPcUG4v1L7ikFlfpX2FHcr9K+wqVABur9S+4pc46j3H96b3C/SvsKXul+lfYUUAC4p+Ye4p3eLtmHuKaLK/SvsKO5X6V9hRQCm4vUe4rKsYMWbb21fPaIIC+Em2CDIX6xrMVpmyv0r7Cl7pfpHsKhOCkqY4tpmfwvEMDkdrbKRKMh38TeGPIZfY1ZvopdXVgHXQajxKdSreX6ULgVzTplkkLlESRB199POp+5X6V9hUVG1tkO+bR5z2/wCBz/8AJtQBtdQRKt1061ldheMPZxCWzraukIynYE7EDlrXqWMwiFTKjKRlYQNV8vMVww/Dy6l5Sl1MgYEEgyI1+5rnZ8Xw5cHpdFr8eXTvDnaVdX/vBo9uOOPhHRLdm3DDNnZecwQOW1N7Ndu1eLd5RbJ0VlHh16jka6bjGJwwAt4lrYzzAuEa+k864ftx2Xs2LQv2JUZoZJkEN06GsxHS/h8sI4ckKb6l7nccR4TYvsj3ACbeqmQPMAnmJq1iriygldW6joxrH7FY9cRhEYhWZfA2gJldp+xB+9bF5BmTRRvyGsDYe9X6dXNHL1KnBvHJ/LaHrdU/MvuKXvV+pfcUgsr9K+wo7lfpX2Fdg5wrXB1HuKBcHUe4pDZX6V9hR3K/SvsKABbi/UPcUveL9S+4pBZX6V9hR3K/SvsKAAuo+YD7j0pe8HUe4/vTTZX6V9hUOLdUA8KSZ1MAKAJLMegqMmkCTZOLi9R7ila4uxZfcVkhS0lIcDUlVCKSBMJ4SW96Zb7tkLm73bT8Ba0QoEHXMJA01mq3kSVskoOxo4AgR1GIvBXDAjvFgZiNVkaERp6neqFzgrLfVRiL/dupJcOuhWIBOSOfUGthrxRwrKlxSs5kUZgeQZZIynkw31p/Dcfau5lCZHWM1tlAYDr6efLnTTjIHuRSHDhaZmTFM11gAouOkeAzBygEiJn1rXTEgkarlKzmDCCZ2HX1p/cr9K+y/vWZiLf8OqhEF0G5CoRqAxGikDYb68qnVCbb7NQ3l+pfcUUhsJ9K+y0UCJKKKKACiiigAooooAKKKKAClFJRQBCLRlizSjADLHw9SD0I5dRS4J5RSTM7HqOU/anXUzKRtIiRuKbgr4yhSArLoV8+oHMHrWTVRbSL8L7PNPxTssMSrEeE2wAeUgtI/OuUu464yhGdmRdlJkD+1e6Y/A27wyXFDqdwROvl0NcVxD8Nkkm1eKDo4Bj7iNKwNUeo0PqWFYo48ipx6dWc/wBgONdxiAjfBehT5N8p9zHtXqXFbBZPCcrowcEcoOunMFZH3riOFdhraXUd8VbZVYNCwJIMjWa9BBESI60RltdmD1WeHLlUsb7XIgM6jY6/Y7UtQW1ytl5EZl8uqjy5/ep67MJKcdyODNbXQUhMa/f2pahx7RbbaSMo8y2g/Wm3SsihthrjgMoRVYArmzEwecCI9KS7grn/ANggn+S3A8wN9Os1aRCgVR0A8pA3/KqfGbmRFGp7y4lsnyZgDttIkfesvxJN9mnakh3D7hZNSGIJEiNYJAOm0027w201wXGQFxsTJjbafSpsLh1tqFQQo2H6zUtajMyo2DJvd6XMQBl9+e8GZjqKs3LatuA3qAf1qHE4+1bMO6rpOugiYmdt6rLx3DEwL9qdozrvQmOmV8d2asXQQcyhj4gDvpHOeWmlQLgMMltULdzeTNlcNDgkzmBYwynQwZFbOFxlu5m7t1bKSrQQcrDcHoaTG2mZcqkCd+sdARt61CcL5RNSa4ZXOKuW1LXArIsDOpjcgElSNBqNRpVy1iEYEoysBvlIJnoelV1s3I17qQIAyvEeuafyplvBXC4d3VSp/wCmpEryVmJkj7UoufkTUfAn8a//AGWHqf8AainXsXfDELYDLOh7wCftFFWWQ5L1FFFABRRRQAUUUUAFMuW5I1Igzod9CIPlrT6KACiiigAqK/h1f4htsdiPQjUVLRRx5BOivZxLIIdGMfOozTHNgNQY8qw+2i3L+Cc2SdCCygENlG6kHUHnXSVDcw8kspKtzIAIP+oHf3FZ8mnUlwacGoeOan7M8BKjoKvcN4resMGtXGUjlJIPqNq7/j3YpLpLIptudZTVGJ+pG8Sn0Jrk8V2PxKiUUXVHO2Z+xU6g1z545QfKPY4fUdNqI02vszrsB2/sXLYF8PbuDWUEiY3U8p6Guj4NxIX07y2xdNQC0KwYbq2n5xXiv8FczZO7uZjplymdfUV672Lwgw1gWXde9kuyZhK5tpG/KjHknDiJy/VNFpsULi+W+rNhLd0xmKr1y6n0BbSPtUWCwDLczvdNwgEKCFESQZAGgOm9O4ljEQBGuLbe5K283No0jrXnXCO0OIweKa1i3Z1mHza5TyceVSefI+2YNPoHmjJw7XKXv9j0PHcdw1sjPetjKTIzCR9t6xuFcYOLxGZDNkToAYUoTlzTzOh9CK8k4iS112VhBYmessSDXoH4X4K8Fa4SBaLGBBlmgDN6CrsEm5o1a70yOnwb3J39T0Cimd8uYoCMwExzAPOOm9Pro0efIcThLdz/AJiK/LxAHSZ5+dRLwuyP+lb/AKVq3QKXAW/cjs4dFJKqqljJIABJ6mN653F9qGDuFs3MoMBu6uNPnIIha6BMUjaAzvry0ImDtRiMYiaswHvvIHL/AFD3oafgLXkzeCcdF85e6uIYkFkYKRp9URvsaONYnFK4GHsi4mWS2ZQQ0kQQ3y7Vq27yksoI8Bhh0kAj8jTs46iin5FuXgxbWIxZUZrVvNGuq7+9FbkeVFR2kt/0EoooqREKKKKACiiigAooooAKKKKACiiigAooooAKifDqTm2bqpIP3I3FS0UPkadFcWX53SR5KoaOhbn9gKpYzCWhCmx3g3kKSd953Lec1qmilGKXQ3Js47tBg1xShLqXgRPdXckFT9NydwYGv71wHF7eJKocRbdcqhVZlIldxJ5xrvXtty2GBDCQd/8AP3rMvYRkUqEW6sHKC0HQaBpHiHnvWbLp0+UdXQ+qz09RaTS9/H2PE5rp+Edtb9sKjkui6eEqrAdNiDWrxLsX3jSiNakDwrBBMmd/h/3rExnYvFrJW3nUHQyBp11MVkW/G+Du5Ndo9ZFRyfv/AGdDxHtqskKty6sSsOEBMmM5UBtBFavCuLXMRaa5YS4HWNGuIVLRJVgRIXzHWvMMj2yVdSpG6sCCPUGu4/C/Eo7XbTopOlxSRryBBPTQaVKGfI5cmTXel4MWmc8d2dnwviYuyCpS4vxLIYeRDLoRvzmr9V7IHeXCBlAhABzy6k/+UfarFdKLtJnl5KnRmPwcG0trOci6DQfDEQeuhOtNbgaTOY9Toupzlyx85I/pFatFSUmiGxGQOAWwR4midQYgjoevL2FNTs8mkuzEMGkhdYyb6fyf+RrZop7mGxFd7Dkki6yg8sqmKKsUUrYbEFFFFIkFFFFABRRRQAUUUUAFFFFABRRRQAUUUUAFFFFABRRRQAUUUUAJFUMVwe2yFVAQnYjlrO1aFFDpgcNiOzjXGLYh7TOj6l1aSGOgaDD76HlU/Zzsvfw7l7T2AW+Yq7SkgkKJ0jbWuj4tYlC6/GqyPONYOuwOs8qbhblwMWNsZSAxytJkjUhYkzzE+mtZ54ornya46nLt2W6JeG3GPes0Qbr5Y+kZV/UH3q2DqenL96p8JbwERBDMG0Ikk5pE8jM/ertaF0jNLsKKKKCIUUVk47jGUkW0Nw/DI5N6cwOdA0rNaislcZeje0fUMPyzUUE/hs1qKKKCsKKKKACiiigAooooAKKKKACiiigAooooAKKKKACiiigAooooAKKKKAGYi3mRl+oEe4iucPD8eklcQrk7ys/KNpO08tJgbV01FJxT7GpNHK3LOKV2uWb6sLngCOsFSFJjXmDJynUzvXR4PFrcWVI0AzDSVkT4h8uhrM4lwi45Pd3SquZPVDDeNP5pgajzrMxHCroOV8SEzQAwtKZliuUxEkmNTpVdyh30WUpnQ3eIqJyAPG5DAKPIMTBPlRh+Iq2XMrIX+HMNGn6WBKk+U1V4ThG1F185RiAMqgfCI20OhkdMxpi4NxcNslDaKBnWCIliP+FBOWImOtPe0twKKujUxOIFtSzbbQOZ5AedYCyIYiPinykzy+1MwzXGY94SwQAIxI1ktrA2Ompq3T3DUBA9LWLiXAdt9+sUVd8Ah+J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UUExQVFRQWGBwXGRgYGBUcHRgaHBgXGxoaFxsYHSggGBolHRgYITEhJikrLi4uFx8zODMsNygtLisBCgoKDg0OGxAQGiwmICQsLCwsLCwsLCwsLS8sLCwsLCwsLCwtLCw0LCwsLCwsLCwsLCwsLCwtLCwsLCwsLCwsLP/AABEIAM8A8wMBIgACEQEDEQH/xAAcAAABBQEBAQAAAAAAAAAAAAAAAQIDBAUGBwj/xAA+EAACAQIEAwYEBAUCBQUAAAABAhEAAwQSITEFQVEGEyJhcZEyQlKBB6GxwRRiktHwcuEjM0NTohUWJFSC/8QAGgEAAgMBAQAAAAAAAAAAAAAAAAECAwQFBv/EAC0RAAICAQQBAgQHAAMAAAAAAAABAhEDBBIhMUEFURMyYXEUIpGhsdHwFSNC/9oADAMBAAIRAxEAPwD2A1HgB4AToW8R++v71HjjK5ZjMQhPSf8AaauAculZ9ZLqJHCvItFE0VhNBHfchSRuBS2UgADXzj/Ou1F1AQQdjoaiQOukZwNjIBjoamuVQvJYqO4mYFTzEb9aYMSscwekGZ9KY1vOQW0UbLqCT1PSjbXYuySyjD4mzdOR+8VLHr71BhrRBYk5idtNgKnok+eBpBHrRHr70UVAYLtSPMGNDyPnypV2opp0DVlfC3IhCCG89j1INWaiu2yYI3GoP7Ghbzc0P2gj7dalW7lEE64JF5+tI6AiDqDTLDhgSNpqSKjymT4ZXXMnxeJfq2I9RzqwD0oFV8M8Sh0IJMfyzIIqTe7kVUTXgcpy6HkelZmDtZLfhPidh4o13gfkK0yw61TH/KVh8oDD1Gta9I2lIozpWixg8MLYKgkyxaT/ADGao4rKzXQD8SgCdRnWSPbw1qmqeJREtuTCiDJ6Hl+cVTiy1NuXbJThxSKTtM37Q8WQMconPPykbmBzqtheOm0GzWcQZYkAWmIUy0gMeRidfqrT4Ye7UZ2BdwGIQEgeYA1jWqPGsej+FWYkaZQskkkbAkctNQRW1uU3t8FaqKvyXbHHrTW+8Odd/CynMI6jppUljHd8xW3IUQWeBz2Cg+m9N/8ASxGjt6MZ+0T1q3hMKLY03OhJ8p2H3NVP4cU65ZJb330RNglUOQzyZJOY6mKZiOHKRBNxs2hBuNBHMEdIq+w0qvZf4d9ARt51U3fZYqKT2kUx3VvT+Vf7UVfdlJ2PtRSJFTH/AAyNwykesirmXeqeL+VjqFMkbabSPMHWKuU9X8yK8PQZaQUtIu1ZC4WPOjL6040lAUJGu5qphMZnJWYddxPKYB9Kt8/tTRbAJIAk6E1NONOxNew5RR96WmzGug9aiMX70adahOInRBm85AA+/OpQOu9DVBYq7UUtNQ0ALSn0pKKQUQ7XPJwf6hH7fpU1R3lJggagg+vIj2pbLhgGEwetTfKsinXY+oH8TDT4Dv6jYDptU8VBgx4f5p8Xr0ojwmxssE1UGGPwyMgaYjUjeN9qtUU4ZHC6FKKYhnyqhxbBu4BUqSpnKRoeUEnlFX32/wA8qdShJwkmglDcqMnD8OJ0aB5TIHLadT5mamGFVAoQZWbQNAgdTERPStCapYS1mAYkkE5gOWp0PtFX/iJO3JlexLpE1m0V2divQ66x16eXrUuvU0xb6kkBgSNwCJHr0rN49xy3hrRckM0HIoOrNGg9POsrnJs0QxuTUUia7xqwt3uWuqLsA5SY3/fyqy10R8Rnyrw7CXnu4pHbx3Huqx8zmGw6AfpXueUTV2HA8j7NOvwR0jjG7bViKP5j+dFOorT+Eh7s5fxpexFirWZGWYkRP6U1OJJHjdUYHKQzAagTufLX71PWfjcMve27xB8MqYjXNEZgdxpHWrNRj3L7CxypmmrAgEEEHYjnShqRRFOrmmoKBTQacRSAQUU1efrSXbuWBBJOw69d6aVukK0F67EaSToB/nKo7eH+rxGZjlPpTrKmSW+I/kOQFSA+VSuuEJK+xMQpjTcajzj/AGpv8QJ1DL6j8tKZ3Z1IDKf9XryqSxclVPVR+lDfAcjf4pPrT+of3p9oyJG2utKT5Vl8Q4DavOHbOGAI8L5d/ShJDtmpccKJP+elIlwH7cjvWN/7Zta+K8ZAXW4xiGDeGdjNKvZ1F8SvfzDUE3XO0QCJ20/WnUfcVs26r/wyz8w8gzR7TT7N4MoYbMJH3p4OpqHKY+GQi0V+GCD8pO3mDFQ3TcBDQqmQCfiBE7co9eVXaRqn8SuxbR1IDueXWqhdlLKoEbyW+EGBt5anWsvE8awNmFe5bJ5/MT1JinsS5bHBTm6gmzXZzc0tkRzadvIRuY/WnuXWfhI11Y5SOk6ERXGcc/ES3aOTDILmk5pyqCemkmNK4fjXaPEYrS7c8P0Lov3HP7098UqSOjp/Sc+XmX5V/vBu9v8AtN3rCzabwAAsVO510kbipeP9uA2GWzh84YqoZ9svUCNZ0/OuGAoiq5O2d2HpuGMYx72/v9yS1fZSSrMCwIYgmSDvJ50/B4YvmW2pLFdAOYEkj2qCK0uzpIxVkrOYOIgTOuv2iaItJ8l+qi3jbjw1z+h2f4ZYNHU3jbh7U21cDRpgkn+YTHpXfVn8BwK2bCIpnQsWEas2pO3Mz7VoV1cUdsUjwuqzfFyymFFFFWGcKjv2sykbcwehGxqSlFIYzC3s0g6OsBh5xuOoNTVm4t2tsXTXMAuUW2c+HMR8LCNz7VMuPAKi4ChYwCYyk9J6+RrnZcDi7XRqhNMuGosSxCMRuBoalpmIIytO0Gs8eyUuhncMDGckE6zE/lyqlxHF2sKhu3GYKPCPmiTMAb8hWhamBm3jWuf/ABBsF8Dcj5Yf7DepSmyzT44zyRjLptI2OG8TtYhc9pgy/mPUcqtIdK8T7Icf/g7xcqWVlytB13kEdTXZ478SLKoO5RmudG8IX1iZ+1ROhqPS80Mm3Gm0+n/Z2GPvqg8TBQd2JAyjmZPtUfDeL2LxK2bqPlGymYFeL8c4vdxLBrxBOsACABO0V0P4WWCcU7gaLbgnzY6fpTfsTn6WseCWWcuV4PVaIoP7UVE5Ilvn60pFAqPEXwiszaBQWOnICT+lADO4Kmben8vyn+xqjxHtBYsR3zd2zfKQZ3jTqK804123xF4nI3dWydAu5HUt/aubvXGYyzFj1Yk/rU93udrB6LJu8kq+i5PbMN2owjiReQf6jH61oWsbbZSyOrACTBB0jyNeBIeux0ipbNw2wSrROmh36zFLbZPL6OlwpO/HHZ0PbbjZuXDaUwgMuBHicmQCdyFECuVC9NKeWnfWm0m+TtafBHBBQiLSim0tBdYTRNJRSYCzXV/hxZBxLsxAy2zDH5Sxyg+tczhcK9wxbRnMTCgnQem1eo9kOyC2FFy4WN11grsqggSpHP1q3FilkfByvVdXjxYZQvl+Db4GhRWtFswtnRojRhmAPpP51pUUV1EqR4pu+QooopiCiiigAqvfsFmUmMoDAjXnG42YeRqxRQBStYoWxcDghbes7gJEjWeWvtTLmPDopVWKvBVtII3kwZijjGEW4pVjCODbcj6W0B+x/WocHwr+Ht2LaOZSUz6SRBOUjbUge1c/JjrJS8myLg8N3zf7Gyrg6gg+hn9KHUEQQCCIIiZB61TVTIFyMx+dJXblvNWVDDnm9dD7iqJwcHTGmn0eLdr+FDDYp7aAhDDLPQzp6Ag1V4ZwW/iATZtlwpAJBURPqeld3+IHAcTiLiNatoyoIENDGdYIPQ1pdguCXMPhmFybbu+YgESAAAAdxVaPSf8AI7NLGSacuq/30ODudjsYQx7r4eWZZ26A1qfhdiGTE3LZBAZJMgiCp8/WvSe4ZTmBZzoCCRqBO0DfWpbRB1Ef5yPSpteTnT9UnlxSxTivoPJ1+1LRRSOaFU+MWc9m6n1Iy+6mrlIaixxdOz54XalFXuOYA2cRdtn5XMeh1H5GqNM91GW6KkvPIs04/D6E/nBpqqTsCfQE064Igff1mpLpkZctf7ojopaCKRMBRRQRSsYCrXD8BcvuEtIXboOXqeVVYr1r8O+EizhRcI/4l7xk+XygeUa/ersONTlTOf6lrHpcW5dt8F3sj2fGDtFc2Z3OZz0MRlHkP3NblFFdRJJUjw+TJLJNzl2wooooIBRRRQAUUUUAFFFRtYBcPrmCld+R1257UAGItB1ZG2YQfSq6uzIoPiupBYHQmNCR67z51cqliLynPuptQcxGnwzp1XkfWqsuPcrXaJwlQ7+LV5yGWSGKxBA1MEeetXs0iQZB51mYnDgOtzY3F7t4MRmAggdZ09qmwadyotsfANFY6R1B5DyrNlTyR3Itg9rpl0isDhfaQXcXdw+UAIPC3NiD4q3lMwQZ6RzryDA8RNriOc/91lb0LEf2rB5o62g0sc8cl9qNr7nsNQ3DlYNsDoegPKf71NRVsXRzqtDLtzLGkk7AR/kUgvbAggn0I9xRasgGQNf09OlOuWwwIO1Phi5H0w03DvI13Gh/zzEH71JFQmhp8Hm/4pcJhkxKjQ+B/XXKf2rkeFcHvXmXurZcSCSADlGb5uh8q9ZvhsUGQZf4ZxBLIZYdbeu38xHp1rQ4fgLdlBbtKFQch+pPMmtOLSuS/MdKHrEsOBY4rlfwOYpaWckQNlWSfaua7Qdm0x+S4rGy4GqssErJPiG423rrJphtCc0DNETGsdPSrnpUvlZyseqnCSlF8nC8M7E2GuP3klPlUORlOx1IBatE/h/hS0zcgCMoYfmYk10y4VAVIWMogelTVdHFFLlDlrs7/wDb/U4XtB+H9s2y2GLLcUaISCH8pOoNY2H/AA8xBtM7FUcaqm8+RYbGvU6KUtPjk7ovxeq6nHHapfryfPrggkMCGBggiCD5ivXPw84gLuDVfmtHIfTQr+R/KsL8S+Fs1y3ctWmJynOyrM6jLMak1N2K4LfwuS85yreYI1s7qIOVj0M6R51lx/8AXl2nV1+bHqtCsj4lfX8ne0UUV0DzAUUUUAFFFFABRRRQAUUUUAFVcdghc1hS0R4hII+k1aooatUCKovhotOhWV0kgiRGinqNxttSYS7Ja248SaHMNHHJgefnVm7bDDK2oP8AkjoRWaLha3ZvF/Cslz9SHQEnoIBNZdqxSVPhl170W7D93CNsNFaDHQZuh0HrXlXb7B93irmkByHH33/MV6rjUz2/CFcGGCkwr8wCemoM1zvbPh38VYOURibIzFOcHcDqCdj5Vn1WHa7idP0fWLDm/N0+Cz2D45/EYcKxm5bhT1IgZW/b1FdNXh/ZvjLYS8H5TlcEfLzB9K9psY229vvVYFInMOnOs6Zf6ppfg5XKPyv9vp/RONqy+0nFjhrBuhcxkAAmBqedWxxC1/3E18xSYuwl+0yGGRgRp+o8xSbowY3FTTmrXkw+zfaNcT4iO7dfC6zoQZysJ5Ak+9anaFj3JKsQJAaI+AsA35E7a15zwtWwWOCXdpyE9VbQH02r0nHYQG0yywDAqBOhkRz2mrMUk3yavU9LDBkUsfyyVothYEAaDQeUdKKRBAA6CKixufu37uO8ynLPWNK69cnEbJqIrGD4hSoVDEwWYgmAU8RHImX/AKRSYB7xVn1JEKqnYEmXPmBmA/8AxUnEhvRtUVlYS5dfOzE+EBFC7ZjJZvOJHsaq2FxSkFpJCKnIjN4izwCJOiD70KIb/ob9FY92/iZBCTBPQaaQfi10Y6dVq5hnvFznACCYO0/CFP31kUbRqVjsawSLuXNkB0G8dR6VYvoLiFZ0YaH7aH7aGnVQvYwWAQ5YrkzKcpMQYymOe0Vj1OF/MjRjl4ZM2KC2g9wwI1gE6+g13qBeLKSpK3FQnKHZSBJ2BnUT12q7hx4VEbgf4aqYxrd0hWuQRcTSQCWU5gpzDUGtK6KvJeIoqvh8VmZkIKuusHmCSAwjcaH2qxTEFFFFADVuDqPcUG4v1L7ikFlfpX2FHcr9K+wqVABur9S+4pc46j3H96b3C/SvsKXul+lfYUUAC4p+Ye4p3eLtmHuKaLK/SvsKO5X6V9hRQCm4vUe4rKsYMWbb21fPaIIC+Em2CDIX6xrMVpmyv0r7Cl7pfpHsKhOCkqY4tpmfwvEMDkdrbKRKMh38TeGPIZfY1ZvopdXVgHXQajxKdSreX6ULgVzTplkkLlESRB199POp+5X6V9hUVG1tkO+bR5z2/wCBz/8AJtQBtdQRKt1061ldheMPZxCWzraukIynYE7EDlrXqWMwiFTKjKRlYQNV8vMVww/Dy6l5Sl1MgYEEgyI1+5rnZ8Xw5cHpdFr8eXTvDnaVdX/vBo9uOOPhHRLdm3DDNnZecwQOW1N7Ndu1eLd5RbJ0VlHh16jka6bjGJwwAt4lrYzzAuEa+k864ftx2Xs2LQv2JUZoZJkEN06GsxHS/h8sI4ckKb6l7nccR4TYvsj3ACbeqmQPMAnmJq1iriygldW6joxrH7FY9cRhEYhWZfA2gJldp+xB+9bF5BmTRRvyGsDYe9X6dXNHL1KnBvHJ/LaHrdU/MvuKXvV+pfcUgsr9K+wo7lfpX2Fdg5wrXB1HuKBcHUe4pDZX6V9hR3K/SvsKABbi/UPcUveL9S+4pBZX6V9hR3K/SvsKAAuo+YD7j0pe8HUe4/vTTZX6V9hUOLdUA8KSZ1MAKAJLMegqMmkCTZOLi9R7ila4uxZfcVkhS0lIcDUlVCKSBMJ4SW96Zb7tkLm73bT8Ba0QoEHXMJA01mq3kSVskoOxo4AgR1GIvBXDAjvFgZiNVkaERp6neqFzgrLfVRiL/dupJcOuhWIBOSOfUGthrxRwrKlxSs5kUZgeQZZIynkw31p/Dcfau5lCZHWM1tlAYDr6efLnTTjIHuRSHDhaZmTFM11gAouOkeAzBygEiJn1rXTEgkarlKzmDCCZ2HX1p/cr9K+y/vWZiLf8OqhEF0G5CoRqAxGikDYb68qnVCbb7NQ3l+pfcUUhsJ9K+y0UCJKKKKACiiigAooooAKKKKAClFJRQBCLRlizSjADLHw9SD0I5dRS4J5RSTM7HqOU/anXUzKRtIiRuKbgr4yhSArLoV8+oHMHrWTVRbSL8L7PNPxTssMSrEeE2wAeUgtI/OuUu464yhGdmRdlJkD+1e6Y/A27wyXFDqdwROvl0NcVxD8Nkkm1eKDo4Bj7iNKwNUeo0PqWFYo48ipx6dWc/wBgONdxiAjfBehT5N8p9zHtXqXFbBZPCcrowcEcoOunMFZH3riOFdhraXUd8VbZVYNCwJIMjWa9BBESI60RltdmD1WeHLlUsb7XIgM6jY6/Y7UtQW1ytl5EZl8uqjy5/ep67MJKcdyODNbXQUhMa/f2pahx7RbbaSMo8y2g/Wm3SsihthrjgMoRVYArmzEwecCI9KS7grn/ANggn+S3A8wN9Os1aRCgVR0A8pA3/KqfGbmRFGp7y4lsnyZgDttIkfesvxJN9mnakh3D7hZNSGIJEiNYJAOm0027w201wXGQFxsTJjbafSpsLh1tqFQQo2H6zUtajMyo2DJvd6XMQBl9+e8GZjqKs3LatuA3qAf1qHE4+1bMO6rpOugiYmdt6rLx3DEwL9qdozrvQmOmV8d2asXQQcyhj4gDvpHOeWmlQLgMMltULdzeTNlcNDgkzmBYwynQwZFbOFxlu5m7t1bKSrQQcrDcHoaTG2mZcqkCd+sdARt61CcL5RNSa4ZXOKuW1LXArIsDOpjcgElSNBqNRpVy1iEYEoysBvlIJnoelV1s3I17qQIAyvEeuafyplvBXC4d3VSp/wCmpEryVmJkj7UoufkTUfAn8a//AGWHqf8AainXsXfDELYDLOh7wCftFFWWQ5L1FFFABRRRQAUUUUAFMuW5I1Igzod9CIPlrT6KACiiigAqK/h1f4htsdiPQjUVLRRx5BOivZxLIIdGMfOozTHNgNQY8qw+2i3L+Cc2SdCCygENlG6kHUHnXSVDcw8kspKtzIAIP+oHf3FZ8mnUlwacGoeOan7M8BKjoKvcN4resMGtXGUjlJIPqNq7/j3YpLpLIptudZTVGJ+pG8Sn0Jrk8V2PxKiUUXVHO2Z+xU6g1z545QfKPY4fUdNqI02vszrsB2/sXLYF8PbuDWUEiY3U8p6Guj4NxIX07y2xdNQC0KwYbq2n5xXiv8FczZO7uZjplymdfUV672Lwgw1gWXde9kuyZhK5tpG/KjHknDiJy/VNFpsULi+W+rNhLd0xmKr1y6n0BbSPtUWCwDLczvdNwgEKCFESQZAGgOm9O4ljEQBGuLbe5K283No0jrXnXCO0OIweKa1i3Z1mHza5TyceVSefI+2YNPoHmjJw7XKXv9j0PHcdw1sjPetjKTIzCR9t6xuFcYOLxGZDNkToAYUoTlzTzOh9CK8k4iS112VhBYmessSDXoH4X4K8Fa4SBaLGBBlmgDN6CrsEm5o1a70yOnwb3J39T0Cimd8uYoCMwExzAPOOm9Pro0efIcThLdz/AJiK/LxAHSZ5+dRLwuyP+lb/AKVq3QKXAW/cjs4dFJKqqljJIABJ6mN653F9qGDuFs3MoMBu6uNPnIIha6BMUjaAzvry0ImDtRiMYiaswHvvIHL/AFD3oafgLXkzeCcdF85e6uIYkFkYKRp9URvsaONYnFK4GHsi4mWS2ZQQ0kQQ3y7Vq27yksoI8Bhh0kAj8jTs46iin5FuXgxbWIxZUZrVvNGuq7+9FbkeVFR2kt/0EoooqREKKKKACiiigAooooAKKKKACiiigAooooAKifDqTm2bqpIP3I3FS0UPkadFcWX53SR5KoaOhbn9gKpYzCWhCmx3g3kKSd953Lec1qmilGKXQ3Js47tBg1xShLqXgRPdXckFT9NydwYGv71wHF7eJKocRbdcqhVZlIldxJ5xrvXtty2GBDCQd/8AP3rMvYRkUqEW6sHKC0HQaBpHiHnvWbLp0+UdXQ+qz09RaTS9/H2PE5rp+Edtb9sKjkui6eEqrAdNiDWrxLsX3jSiNakDwrBBMmd/h/3rExnYvFrJW3nUHQyBp11MVkW/G+Du5Ndo9ZFRyfv/AGdDxHtqskKty6sSsOEBMmM5UBtBFavCuLXMRaa5YS4HWNGuIVLRJVgRIXzHWvMMj2yVdSpG6sCCPUGu4/C/Eo7XbTopOlxSRryBBPTQaVKGfI5cmTXel4MWmc8d2dnwviYuyCpS4vxLIYeRDLoRvzmr9V7IHeXCBlAhABzy6k/+UfarFdKLtJnl5KnRmPwcG0trOci6DQfDEQeuhOtNbgaTOY9Toupzlyx85I/pFatFSUmiGxGQOAWwR4midQYgjoevL2FNTs8mkuzEMGkhdYyb6fyf+RrZop7mGxFd7Dkki6yg8sqmKKsUUrYbEFFFFIkFFFFABRRRQAUUUUAFFFFABRRRQAUUUUAFFFFABRRRQAUUUUAJFUMVwe2yFVAQnYjlrO1aFFDpgcNiOzjXGLYh7TOj6l1aSGOgaDD76HlU/Zzsvfw7l7T2AW+Yq7SkgkKJ0jbWuj4tYlC6/GqyPONYOuwOs8qbhblwMWNsZSAxytJkjUhYkzzE+mtZ54ornya46nLt2W6JeG3GPes0Qbr5Y+kZV/UH3q2DqenL96p8JbwERBDMG0Ikk5pE8jM/ertaF0jNLsKKKKCIUUVk47jGUkW0Nw/DI5N6cwOdA0rNaislcZeje0fUMPyzUUE/hs1qKKKCsKKKKACiiigAooooAKKKKACiiigAooooAKKKKACiiigAooooAKKKKAGYi3mRl+oEe4iucPD8eklcQrk7ys/KNpO08tJgbV01FJxT7GpNHK3LOKV2uWb6sLngCOsFSFJjXmDJynUzvXR4PFrcWVI0AzDSVkT4h8uhrM4lwi45Pd3SquZPVDDeNP5pgajzrMxHCroOV8SEzQAwtKZliuUxEkmNTpVdyh30WUpnQ3eIqJyAPG5DAKPIMTBPlRh+Iq2XMrIX+HMNGn6WBKk+U1V4ThG1F185RiAMqgfCI20OhkdMxpi4NxcNslDaKBnWCIliP+FBOWImOtPe0twKKujUxOIFtSzbbQOZ5AedYCyIYiPinykzy+1MwzXGY94SwQAIxI1ktrA2Ompq3T3DUBA9LWLiXAdt9+sUVd8Ah+J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551" y="2400300"/>
            <a:ext cx="3062059" cy="2608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968551" y="5008721"/>
            <a:ext cx="3028950" cy="261610"/>
          </a:xfrm>
          <a:prstGeom prst="rect">
            <a:avLst/>
          </a:prstGeom>
          <a:noFill/>
        </p:spPr>
        <p:txBody>
          <a:bodyPr wrap="square" rtlCol="0">
            <a:spAutoFit/>
          </a:bodyPr>
          <a:lstStyle/>
          <a:p>
            <a:r>
              <a:rPr lang="en-US" sz="1100" dirty="0" smtClean="0"/>
              <a:t>Image Credit: USDA Forest Service</a:t>
            </a:r>
            <a:endParaRPr lang="en-US" sz="1100" dirty="0"/>
          </a:p>
        </p:txBody>
      </p:sp>
      <p:sp>
        <p:nvSpPr>
          <p:cNvPr id="8" name="TextBox 7"/>
          <p:cNvSpPr txBox="1"/>
          <p:nvPr/>
        </p:nvSpPr>
        <p:spPr>
          <a:xfrm>
            <a:off x="5953125" y="4762500"/>
            <a:ext cx="1308860" cy="246221"/>
          </a:xfrm>
          <a:prstGeom prst="rect">
            <a:avLst/>
          </a:prstGeom>
          <a:noFill/>
        </p:spPr>
        <p:txBody>
          <a:bodyPr wrap="square" rtlCol="0">
            <a:spAutoFit/>
          </a:bodyPr>
          <a:lstStyle/>
          <a:p>
            <a:r>
              <a:rPr lang="en-US" sz="1000" dirty="0" smtClean="0"/>
              <a:t>SPB distribution: </a:t>
            </a:r>
            <a:endParaRPr lang="en-US" sz="1000" dirty="0"/>
          </a:p>
        </p:txBody>
      </p:sp>
      <p:sp>
        <p:nvSpPr>
          <p:cNvPr id="10" name="Rectangle 9"/>
          <p:cNvSpPr/>
          <p:nvPr/>
        </p:nvSpPr>
        <p:spPr>
          <a:xfrm>
            <a:off x="7062787" y="4824055"/>
            <a:ext cx="207894" cy="12311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6"/>
          <p:cNvSpPr txBox="1">
            <a:spLocks/>
          </p:cNvSpPr>
          <p:nvPr/>
        </p:nvSpPr>
        <p:spPr>
          <a:xfrm>
            <a:off x="307975" y="2017076"/>
            <a:ext cx="5645150" cy="349567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000" b="1" dirty="0" smtClean="0"/>
              <a:t>Improvements</a:t>
            </a:r>
            <a:r>
              <a:rPr lang="en-US" sz="2000" dirty="0" smtClean="0"/>
              <a:t> to Near Real-Time Southern Pine Beetle Susceptibility Model</a:t>
            </a:r>
          </a:p>
          <a:p>
            <a:pPr marL="1947863" lvl="1" indent="-347663"/>
            <a:r>
              <a:rPr lang="en-US" sz="2000" dirty="0" smtClean="0"/>
              <a:t>Amount of variables</a:t>
            </a:r>
          </a:p>
          <a:p>
            <a:pPr marL="347663" indent="-347663"/>
            <a:r>
              <a:rPr lang="en-US" sz="2000" b="1" dirty="0" smtClean="0"/>
              <a:t>Improvements</a:t>
            </a:r>
            <a:r>
              <a:rPr lang="en-US" sz="2000" dirty="0" smtClean="0"/>
              <a:t> to Southern Pine Beetle Prediction Map</a:t>
            </a:r>
          </a:p>
          <a:p>
            <a:pPr marL="1947863" lvl="1" indent="-347663"/>
            <a:r>
              <a:rPr lang="en-US" sz="2000" dirty="0" smtClean="0"/>
              <a:t>Include planned mitigation</a:t>
            </a:r>
          </a:p>
          <a:p>
            <a:pPr marL="347663" indent="-347663"/>
            <a:r>
              <a:rPr lang="en-US" sz="2000" dirty="0" smtClean="0"/>
              <a:t>Map SPB outbreaks back to </a:t>
            </a:r>
            <a:r>
              <a:rPr lang="en-US" sz="2000" b="1" dirty="0" smtClean="0"/>
              <a:t>2000 or earlier</a:t>
            </a:r>
          </a:p>
          <a:p>
            <a:pPr marL="347663" indent="-347663"/>
            <a:r>
              <a:rPr lang="en-US" sz="2000" dirty="0" smtClean="0"/>
              <a:t>Relationship between </a:t>
            </a:r>
            <a:r>
              <a:rPr lang="en-US" sz="2000" b="1" dirty="0" smtClean="0"/>
              <a:t>current</a:t>
            </a:r>
            <a:r>
              <a:rPr lang="en-US" sz="2000" dirty="0" smtClean="0"/>
              <a:t> outbreaks and </a:t>
            </a:r>
            <a:r>
              <a:rPr lang="en-US" sz="2000" b="1" dirty="0" smtClean="0"/>
              <a:t>historical</a:t>
            </a:r>
            <a:r>
              <a:rPr lang="en-US" sz="2000" dirty="0" smtClean="0"/>
              <a:t> conditions</a:t>
            </a:r>
          </a:p>
        </p:txBody>
      </p:sp>
    </p:spTree>
    <p:extLst>
      <p:ext uri="{BB962C8B-B14F-4D97-AF65-F5344CB8AC3E}">
        <p14:creationId xmlns:p14="http://schemas.microsoft.com/office/powerpoint/2010/main" val="436762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Background</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622" y="4137026"/>
            <a:ext cx="6031603"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16"/>
          <p:cNvSpPr txBox="1">
            <a:spLocks/>
          </p:cNvSpPr>
          <p:nvPr/>
        </p:nvSpPr>
        <p:spPr>
          <a:xfrm>
            <a:off x="380998" y="1352550"/>
            <a:ext cx="8496299" cy="255270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000" smtClean="0"/>
              <a:t>The Southern </a:t>
            </a:r>
            <a:r>
              <a:rPr lang="en-US" sz="2000" dirty="0" smtClean="0"/>
              <a:t>Pine Beetle (SPB), or </a:t>
            </a:r>
            <a:r>
              <a:rPr lang="en-US" sz="2000" i="1" dirty="0" err="1" smtClean="0"/>
              <a:t>Dendroctonus</a:t>
            </a:r>
            <a:r>
              <a:rPr lang="en-US" sz="2000" i="1" dirty="0" smtClean="0"/>
              <a:t> </a:t>
            </a:r>
            <a:r>
              <a:rPr lang="en-US" sz="2000" i="1" dirty="0" err="1" smtClean="0"/>
              <a:t>frontalis</a:t>
            </a:r>
            <a:r>
              <a:rPr lang="en-US" sz="2000" dirty="0" smtClean="0"/>
              <a:t>, is </a:t>
            </a:r>
            <a:r>
              <a:rPr lang="en-US" sz="2000" dirty="0"/>
              <a:t>an opportunistic species that </a:t>
            </a:r>
            <a:r>
              <a:rPr lang="en-US" sz="2000" b="1" dirty="0"/>
              <a:t>attacks stressed trees </a:t>
            </a:r>
            <a:endParaRPr lang="en-US" sz="2000" b="1" dirty="0" smtClean="0"/>
          </a:p>
          <a:p>
            <a:pPr marL="347663" indent="-347663"/>
            <a:r>
              <a:rPr lang="en-US" sz="2000" dirty="0" smtClean="0"/>
              <a:t>Stress can be caused by </a:t>
            </a:r>
            <a:r>
              <a:rPr lang="en-US" sz="2000" b="1" dirty="0" smtClean="0"/>
              <a:t>drought</a:t>
            </a:r>
            <a:r>
              <a:rPr lang="en-US" sz="2000" dirty="0" smtClean="0"/>
              <a:t>, </a:t>
            </a:r>
            <a:r>
              <a:rPr lang="en-US" sz="2000" b="1" dirty="0" smtClean="0"/>
              <a:t>fire</a:t>
            </a:r>
            <a:r>
              <a:rPr lang="en-US" sz="2000" dirty="0" smtClean="0"/>
              <a:t>, or </a:t>
            </a:r>
            <a:r>
              <a:rPr lang="en-US" sz="2000" b="1" dirty="0" smtClean="0"/>
              <a:t>damage from storms </a:t>
            </a:r>
            <a:r>
              <a:rPr lang="en-US" sz="2000" dirty="0" smtClean="0"/>
              <a:t>or </a:t>
            </a:r>
            <a:r>
              <a:rPr lang="en-US" sz="2000" b="1" dirty="0" smtClean="0"/>
              <a:t>machinery </a:t>
            </a:r>
          </a:p>
          <a:p>
            <a:pPr marL="347663" indent="-347663"/>
            <a:r>
              <a:rPr lang="en-US" sz="2000" dirty="0" smtClean="0"/>
              <a:t>Most active during </a:t>
            </a:r>
            <a:r>
              <a:rPr lang="en-US" sz="2000" b="1" dirty="0" smtClean="0"/>
              <a:t>summer months</a:t>
            </a:r>
          </a:p>
          <a:p>
            <a:pPr marL="347663" indent="-347663"/>
            <a:r>
              <a:rPr lang="en-US" sz="2000" b="1" dirty="0" smtClean="0"/>
              <a:t>2-4 mm</a:t>
            </a:r>
            <a:r>
              <a:rPr lang="en-US" sz="2000" dirty="0" smtClean="0"/>
              <a:t> in length</a:t>
            </a:r>
          </a:p>
        </p:txBody>
      </p:sp>
      <p:pic>
        <p:nvPicPr>
          <p:cNvPr id="1028" name="Picture 4" descr="http://www.nrcs.usda.gov/Internet/FSE_MEDIA/nrcs141p2_0171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137026"/>
            <a:ext cx="2838450" cy="24764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6361440"/>
            <a:ext cx="3200400" cy="261610"/>
          </a:xfrm>
          <a:prstGeom prst="rect">
            <a:avLst/>
          </a:prstGeom>
          <a:noFill/>
        </p:spPr>
        <p:txBody>
          <a:bodyPr wrap="square" rtlCol="0">
            <a:spAutoFit/>
          </a:bodyPr>
          <a:lstStyle/>
          <a:p>
            <a:r>
              <a:rPr lang="en-US" sz="1100" dirty="0" smtClean="0">
                <a:solidFill>
                  <a:schemeClr val="bg1"/>
                </a:solidFill>
              </a:rPr>
              <a:t>Image Credit: USDA Forest Service</a:t>
            </a:r>
            <a:endParaRPr lang="en-US" sz="1100" dirty="0">
              <a:solidFill>
                <a:schemeClr val="bg1"/>
              </a:solidFill>
            </a:endParaRPr>
          </a:p>
        </p:txBody>
      </p:sp>
      <p:sp>
        <p:nvSpPr>
          <p:cNvPr id="5" name="Text Placeholder 4"/>
          <p:cNvSpPr>
            <a:spLocks noGrp="1"/>
          </p:cNvSpPr>
          <p:nvPr>
            <p:ph type="body" sz="quarter" idx="13"/>
          </p:nvPr>
        </p:nvSpPr>
        <p:spPr>
          <a:xfrm>
            <a:off x="5638800" y="6348730"/>
            <a:ext cx="3400425" cy="274320"/>
          </a:xfrm>
        </p:spPr>
        <p:txBody>
          <a:bodyPr>
            <a:normAutofit/>
          </a:bodyPr>
          <a:lstStyle/>
          <a:p>
            <a:r>
              <a:rPr lang="en-US" sz="1100" dirty="0" smtClean="0">
                <a:solidFill>
                  <a:schemeClr val="bg1"/>
                </a:solidFill>
              </a:rPr>
              <a:t>Image Credit: USDA Forest Service</a:t>
            </a:r>
            <a:endParaRPr lang="en-US" sz="1100" dirty="0">
              <a:solidFill>
                <a:schemeClr val="bg1"/>
              </a:solidFill>
            </a:endParaRPr>
          </a:p>
        </p:txBody>
      </p:sp>
    </p:spTree>
    <p:extLst>
      <p:ext uri="{BB962C8B-B14F-4D97-AF65-F5344CB8AC3E}">
        <p14:creationId xmlns:p14="http://schemas.microsoft.com/office/powerpoint/2010/main" val="3618066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49585" y="1457638"/>
            <a:ext cx="6627911" cy="844590"/>
          </a:xfrm>
        </p:spPr>
        <p:txBody>
          <a:bodyPr>
            <a:noAutofit/>
          </a:bodyPr>
          <a:lstStyle/>
          <a:p>
            <a:r>
              <a:rPr lang="en-US" b="1" dirty="0" smtClean="0"/>
              <a:t>Dr. Jeffrey </a:t>
            </a:r>
            <a:r>
              <a:rPr lang="en-US" b="1" dirty="0" err="1" smtClean="0"/>
              <a:t>Luvall</a:t>
            </a:r>
            <a:r>
              <a:rPr lang="en-US" dirty="0" smtClean="0"/>
              <a:t>, NASA at NSSTC</a:t>
            </a:r>
          </a:p>
          <a:p>
            <a:r>
              <a:rPr lang="en-US" b="1" dirty="0" smtClean="0"/>
              <a:t>Dr. Robert Griffin</a:t>
            </a:r>
            <a:r>
              <a:rPr lang="en-US" dirty="0" smtClean="0"/>
              <a:t>, University of Alabama in Huntsville</a:t>
            </a:r>
            <a:endParaRPr lang="en-US" dirty="0"/>
          </a:p>
        </p:txBody>
      </p:sp>
      <p:sp>
        <p:nvSpPr>
          <p:cNvPr id="3" name="Text Placeholder 2"/>
          <p:cNvSpPr>
            <a:spLocks noGrp="1"/>
          </p:cNvSpPr>
          <p:nvPr>
            <p:ph type="body" sz="quarter" idx="11"/>
          </p:nvPr>
        </p:nvSpPr>
        <p:spPr>
          <a:xfrm>
            <a:off x="2249584" y="2751292"/>
            <a:ext cx="6408892" cy="1352391"/>
          </a:xfrm>
        </p:spPr>
        <p:txBody>
          <a:bodyPr>
            <a:normAutofit/>
          </a:bodyPr>
          <a:lstStyle/>
          <a:p>
            <a:r>
              <a:rPr lang="en-US" b="1" dirty="0" smtClean="0"/>
              <a:t>Dave Casey</a:t>
            </a:r>
            <a:r>
              <a:rPr lang="en-US" dirty="0" smtClean="0"/>
              <a:t>, USDA Forest Service</a:t>
            </a:r>
          </a:p>
          <a:p>
            <a:r>
              <a:rPr lang="en-US" b="1" dirty="0" smtClean="0"/>
              <a:t>Dr. John Nowak</a:t>
            </a:r>
            <a:r>
              <a:rPr lang="en-US" dirty="0" smtClean="0"/>
              <a:t>, USDA Forest Service</a:t>
            </a:r>
          </a:p>
          <a:p>
            <a:r>
              <a:rPr lang="en-US" b="1" dirty="0" smtClean="0"/>
              <a:t>Dr. Chris </a:t>
            </a:r>
            <a:r>
              <a:rPr lang="en-US" b="1" dirty="0" err="1" smtClean="0"/>
              <a:t>Asaro</a:t>
            </a:r>
            <a:r>
              <a:rPr lang="en-US" dirty="0" smtClean="0"/>
              <a:t>, USDA Forest Service</a:t>
            </a:r>
            <a:endParaRPr lang="en-US" dirty="0"/>
          </a:p>
        </p:txBody>
      </p:sp>
      <p:sp>
        <p:nvSpPr>
          <p:cNvPr id="4" name="Text Placeholder 3"/>
          <p:cNvSpPr>
            <a:spLocks noGrp="1"/>
          </p:cNvSpPr>
          <p:nvPr>
            <p:ph type="body" sz="quarter" idx="12"/>
          </p:nvPr>
        </p:nvSpPr>
        <p:spPr>
          <a:xfrm>
            <a:off x="2249585" y="4148665"/>
            <a:ext cx="6673351" cy="1563928"/>
          </a:xfrm>
        </p:spPr>
        <p:txBody>
          <a:bodyPr>
            <a:noAutofit/>
          </a:bodyPr>
          <a:lstStyle/>
          <a:p>
            <a:r>
              <a:rPr lang="en-US" b="1" dirty="0" smtClean="0"/>
              <a:t>Daryl Ann Winstead</a:t>
            </a:r>
            <a:r>
              <a:rPr lang="en-US" dirty="0" smtClean="0"/>
              <a:t>, NASA DEVELOP</a:t>
            </a:r>
          </a:p>
          <a:p>
            <a:r>
              <a:rPr lang="en-US" b="1" dirty="0" smtClean="0"/>
              <a:t>Tim Klug</a:t>
            </a:r>
            <a:r>
              <a:rPr lang="en-US" dirty="0" smtClean="0"/>
              <a:t>, University of Alabama in Huntsville 	  	 	   Graduate Research Assistant</a:t>
            </a:r>
          </a:p>
          <a:p>
            <a:r>
              <a:rPr lang="en-US" b="1" dirty="0" err="1" smtClean="0"/>
              <a:t>Kel</a:t>
            </a:r>
            <a:r>
              <a:rPr lang="en-US" b="1" dirty="0" smtClean="0"/>
              <a:t> </a:t>
            </a:r>
            <a:r>
              <a:rPr lang="en-US" b="1" dirty="0" err="1" smtClean="0"/>
              <a:t>Markert</a:t>
            </a:r>
            <a:r>
              <a:rPr lang="en-US" dirty="0" smtClean="0"/>
              <a:t>, SERVIR Graduate Research Assistant</a:t>
            </a:r>
            <a:endParaRPr lang="en-US" b="1" dirty="0" smtClean="0"/>
          </a:p>
          <a:p>
            <a:r>
              <a:rPr lang="en-US" b="1" dirty="0" smtClean="0"/>
              <a:t>Alabama Forestry Commission</a:t>
            </a:r>
            <a:endParaRPr lang="en-US" b="1" dirty="0"/>
          </a:p>
        </p:txBody>
      </p:sp>
      <p:sp>
        <p:nvSpPr>
          <p:cNvPr id="5" name="TextBox 4"/>
          <p:cNvSpPr txBox="1"/>
          <p:nvPr/>
        </p:nvSpPr>
        <p:spPr>
          <a:xfrm>
            <a:off x="186115" y="1457638"/>
            <a:ext cx="2063469" cy="584775"/>
          </a:xfrm>
          <a:prstGeom prst="rect">
            <a:avLst/>
          </a:prstGeom>
          <a:noFill/>
        </p:spPr>
        <p:txBody>
          <a:bodyPr wrap="square" rtlCol="0">
            <a:spAutoFit/>
          </a:bodyPr>
          <a:lstStyle/>
          <a:p>
            <a:r>
              <a:rPr lang="en-US" sz="3200" b="1" dirty="0" smtClean="0">
                <a:solidFill>
                  <a:schemeClr val="accent1"/>
                </a:solidFill>
              </a:rPr>
              <a:t>Advisors:</a:t>
            </a:r>
            <a:endParaRPr lang="en-US" sz="3200" b="1" dirty="0">
              <a:solidFill>
                <a:schemeClr val="accent1"/>
              </a:solidFill>
            </a:endParaRPr>
          </a:p>
        </p:txBody>
      </p:sp>
      <p:sp>
        <p:nvSpPr>
          <p:cNvPr id="6" name="TextBox 5"/>
          <p:cNvSpPr txBox="1"/>
          <p:nvPr/>
        </p:nvSpPr>
        <p:spPr>
          <a:xfrm>
            <a:off x="186116" y="2751292"/>
            <a:ext cx="2063469" cy="584775"/>
          </a:xfrm>
          <a:prstGeom prst="rect">
            <a:avLst/>
          </a:prstGeom>
          <a:noFill/>
        </p:spPr>
        <p:txBody>
          <a:bodyPr wrap="square" rtlCol="0">
            <a:spAutoFit/>
          </a:bodyPr>
          <a:lstStyle/>
          <a:p>
            <a:r>
              <a:rPr lang="en-US" sz="3200" b="1" dirty="0" smtClean="0">
                <a:solidFill>
                  <a:schemeClr val="accent1"/>
                </a:solidFill>
              </a:rPr>
              <a:t>Partners:</a:t>
            </a:r>
            <a:endParaRPr lang="en-US" sz="3200" b="1" dirty="0">
              <a:solidFill>
                <a:schemeClr val="accent1"/>
              </a:solidFill>
            </a:endParaRPr>
          </a:p>
        </p:txBody>
      </p:sp>
      <p:sp>
        <p:nvSpPr>
          <p:cNvPr id="7" name="TextBox 6"/>
          <p:cNvSpPr txBox="1"/>
          <p:nvPr/>
        </p:nvSpPr>
        <p:spPr>
          <a:xfrm>
            <a:off x="186118" y="4253440"/>
            <a:ext cx="1447717" cy="584775"/>
          </a:xfrm>
          <a:prstGeom prst="rect">
            <a:avLst/>
          </a:prstGeom>
          <a:noFill/>
        </p:spPr>
        <p:txBody>
          <a:bodyPr wrap="square" rtlCol="0">
            <a:spAutoFit/>
          </a:bodyPr>
          <a:lstStyle/>
          <a:p>
            <a:r>
              <a:rPr lang="en-US" sz="3200" b="1" dirty="0" smtClean="0">
                <a:solidFill>
                  <a:schemeClr val="accent1"/>
                </a:solidFill>
              </a:rPr>
              <a:t>Other:</a:t>
            </a:r>
            <a:endParaRPr lang="en-US" sz="3200" b="1" dirty="0">
              <a:solidFill>
                <a:schemeClr val="accent1"/>
              </a:solidFill>
            </a:endParaRPr>
          </a:p>
        </p:txBody>
      </p:sp>
      <p:sp>
        <p:nvSpPr>
          <p:cNvPr id="9" name="TextBox 8"/>
          <p:cNvSpPr txBox="1"/>
          <p:nvPr/>
        </p:nvSpPr>
        <p:spPr>
          <a:xfrm>
            <a:off x="2009775" y="247650"/>
            <a:ext cx="6096000" cy="707886"/>
          </a:xfrm>
          <a:prstGeom prst="rect">
            <a:avLst/>
          </a:prstGeom>
          <a:noFill/>
        </p:spPr>
        <p:txBody>
          <a:bodyPr wrap="square" rtlCol="0">
            <a:spAutoFit/>
          </a:bodyPr>
          <a:lstStyle/>
          <a:p>
            <a:r>
              <a:rPr lang="en-US" sz="4000" b="1" dirty="0" smtClean="0">
                <a:solidFill>
                  <a:schemeClr val="accent1"/>
                </a:solidFill>
              </a:rPr>
              <a:t>Acknowledgements</a:t>
            </a:r>
            <a:endParaRPr lang="en-US" sz="4000" b="1" dirty="0">
              <a:solidFill>
                <a:schemeClr val="accent1"/>
              </a:solidFill>
            </a:endParaRPr>
          </a:p>
        </p:txBody>
      </p:sp>
    </p:spTree>
    <p:extLst>
      <p:ext uri="{BB962C8B-B14F-4D97-AF65-F5344CB8AC3E}">
        <p14:creationId xmlns:p14="http://schemas.microsoft.com/office/powerpoint/2010/main" val="1605989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01039" y="297180"/>
            <a:ext cx="7766685" cy="664845"/>
          </a:xfrm>
        </p:spPr>
        <p:txBody>
          <a:bodyPr/>
          <a:lstStyle/>
          <a:p>
            <a:pPr algn="ctr"/>
            <a:r>
              <a:rPr lang="en-US" dirty="0" smtClean="0"/>
              <a:t>Questions?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4" y="1412845"/>
            <a:ext cx="8162925" cy="4583142"/>
          </a:xfrm>
          <a:prstGeom prst="rect">
            <a:avLst/>
          </a:prstGeom>
        </p:spPr>
      </p:pic>
      <p:sp>
        <p:nvSpPr>
          <p:cNvPr id="7" name="Rectangle 6"/>
          <p:cNvSpPr/>
          <p:nvPr/>
        </p:nvSpPr>
        <p:spPr>
          <a:xfrm>
            <a:off x="485774" y="5741780"/>
            <a:ext cx="1989647" cy="244682"/>
          </a:xfrm>
          <a:prstGeom prst="rect">
            <a:avLst/>
          </a:prstGeom>
        </p:spPr>
        <p:txBody>
          <a:bodyPr wrap="none">
            <a:spAutoFit/>
          </a:bodyPr>
          <a:lstStyle/>
          <a:p>
            <a:pPr lvl="0" algn="r">
              <a:lnSpc>
                <a:spcPct val="90000"/>
              </a:lnSpc>
              <a:spcBef>
                <a:spcPts val="1000"/>
              </a:spcBef>
            </a:pPr>
            <a:r>
              <a:rPr lang="en-US" sz="1100" dirty="0">
                <a:solidFill>
                  <a:srgbClr val="FFFFFF"/>
                </a:solidFill>
              </a:rPr>
              <a:t>Image Credit: Ryan Schick</a:t>
            </a:r>
          </a:p>
        </p:txBody>
      </p:sp>
    </p:spTree>
    <p:extLst>
      <p:ext uri="{BB962C8B-B14F-4D97-AF65-F5344CB8AC3E}">
        <p14:creationId xmlns:p14="http://schemas.microsoft.com/office/powerpoint/2010/main" val="3734351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71475" y="428625"/>
            <a:ext cx="8458200" cy="880110"/>
          </a:xfrm>
        </p:spPr>
        <p:txBody>
          <a:bodyPr>
            <a:normAutofit fontScale="85000" lnSpcReduction="20000"/>
          </a:bodyPr>
          <a:lstStyle/>
          <a:p>
            <a:pPr algn="ctr"/>
            <a:r>
              <a:rPr lang="en-US" dirty="0" smtClean="0"/>
              <a:t>Near Real-Time Model Accuracy Assessment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44661626"/>
              </p:ext>
            </p:extLst>
          </p:nvPr>
        </p:nvGraphicFramePr>
        <p:xfrm>
          <a:off x="104773" y="3121024"/>
          <a:ext cx="8905876" cy="1106677"/>
        </p:xfrm>
        <a:graphic>
          <a:graphicData uri="http://schemas.openxmlformats.org/drawingml/2006/table">
            <a:tbl>
              <a:tblPr firstRow="1" bandRow="1">
                <a:tableStyleId>{5C22544A-7EE6-4342-B048-85BDC9FD1C3A}</a:tableStyleId>
              </a:tblPr>
              <a:tblGrid>
                <a:gridCol w="2226469"/>
                <a:gridCol w="2226469"/>
                <a:gridCol w="2226469"/>
                <a:gridCol w="2226469"/>
              </a:tblGrid>
              <a:tr h="740917">
                <a:tc>
                  <a:txBody>
                    <a:bodyPr/>
                    <a:lstStyle/>
                    <a:p>
                      <a:pPr algn="ctr"/>
                      <a:r>
                        <a:rPr lang="en-US" dirty="0" smtClean="0"/>
                        <a:t>20% of in</a:t>
                      </a:r>
                      <a:r>
                        <a:rPr lang="en-US" baseline="0" dirty="0" smtClean="0"/>
                        <a:t> situ data</a:t>
                      </a:r>
                      <a:endParaRPr lang="en-US" dirty="0"/>
                    </a:p>
                  </a:txBody>
                  <a:tcPr/>
                </a:tc>
                <a:tc>
                  <a:txBody>
                    <a:bodyPr/>
                    <a:lstStyle/>
                    <a:p>
                      <a:pPr algn="ctr"/>
                      <a:r>
                        <a:rPr lang="en-US" dirty="0" smtClean="0"/>
                        <a:t>In SPB Susceptible</a:t>
                      </a:r>
                      <a:r>
                        <a:rPr lang="en-US" baseline="0" dirty="0" smtClean="0"/>
                        <a:t> Area</a:t>
                      </a:r>
                      <a:endParaRPr lang="en-US" dirty="0"/>
                    </a:p>
                  </a:txBody>
                  <a:tcPr/>
                </a:tc>
                <a:tc>
                  <a:txBody>
                    <a:bodyPr/>
                    <a:lstStyle/>
                    <a:p>
                      <a:pPr algn="ctr"/>
                      <a:r>
                        <a:rPr lang="en-US" dirty="0" smtClean="0"/>
                        <a:t>Not in SPB Susceptible Area</a:t>
                      </a:r>
                      <a:endParaRPr lang="en-US" dirty="0"/>
                    </a:p>
                  </a:txBody>
                  <a:tcPr/>
                </a:tc>
                <a:tc>
                  <a:txBody>
                    <a:bodyPr/>
                    <a:lstStyle/>
                    <a:p>
                      <a:pPr algn="ctr"/>
                      <a:r>
                        <a:rPr lang="en-US" dirty="0" smtClean="0"/>
                        <a:t>Overall Accuracy</a:t>
                      </a:r>
                      <a:endParaRPr lang="en-US" dirty="0"/>
                    </a:p>
                  </a:txBody>
                  <a:tcPr/>
                </a:tc>
              </a:tr>
              <a:tr h="300484">
                <a:tc>
                  <a:txBody>
                    <a:bodyPr/>
                    <a:lstStyle/>
                    <a:p>
                      <a:pPr algn="ctr"/>
                      <a:r>
                        <a:rPr lang="en-US" dirty="0" smtClean="0"/>
                        <a:t>75</a:t>
                      </a:r>
                      <a:endParaRPr lang="en-US" dirty="0"/>
                    </a:p>
                  </a:txBody>
                  <a:tcPr/>
                </a:tc>
                <a:tc>
                  <a:txBody>
                    <a:bodyPr/>
                    <a:lstStyle/>
                    <a:p>
                      <a:pPr algn="ctr"/>
                      <a:r>
                        <a:rPr lang="en-US" dirty="0" smtClean="0"/>
                        <a:t>66</a:t>
                      </a:r>
                      <a:endParaRPr lang="en-US" dirty="0"/>
                    </a:p>
                  </a:txBody>
                  <a:tcPr/>
                </a:tc>
                <a:tc>
                  <a:txBody>
                    <a:bodyPr/>
                    <a:lstStyle/>
                    <a:p>
                      <a:pPr algn="ctr"/>
                      <a:r>
                        <a:rPr lang="en-US" dirty="0" smtClean="0"/>
                        <a:t>9</a:t>
                      </a:r>
                      <a:endParaRPr lang="en-US" dirty="0"/>
                    </a:p>
                  </a:txBody>
                  <a:tcPr/>
                </a:tc>
                <a:tc>
                  <a:txBody>
                    <a:bodyPr/>
                    <a:lstStyle/>
                    <a:p>
                      <a:pPr algn="ctr"/>
                      <a:r>
                        <a:rPr lang="en-US" dirty="0" smtClean="0"/>
                        <a:t>88.0%</a:t>
                      </a:r>
                      <a:endParaRPr lang="en-US" dirty="0"/>
                    </a:p>
                  </a:txBody>
                  <a:tcPr/>
                </a:tc>
              </a:tr>
            </a:tbl>
          </a:graphicData>
        </a:graphic>
      </p:graphicFrame>
    </p:spTree>
    <p:extLst>
      <p:ext uri="{BB962C8B-B14F-4D97-AF65-F5344CB8AC3E}">
        <p14:creationId xmlns:p14="http://schemas.microsoft.com/office/powerpoint/2010/main" val="1161902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1950" y="228600"/>
            <a:ext cx="8458200" cy="765810"/>
          </a:xfrm>
        </p:spPr>
        <p:txBody>
          <a:bodyPr>
            <a:normAutofit/>
          </a:bodyPr>
          <a:lstStyle/>
          <a:p>
            <a:pPr algn="ctr"/>
            <a:r>
              <a:rPr lang="en-US" dirty="0" smtClean="0"/>
              <a:t>Fuzzy Memberships</a:t>
            </a:r>
            <a:endParaRPr lang="en-US" dirty="0"/>
          </a:p>
        </p:txBody>
      </p:sp>
      <p:sp>
        <p:nvSpPr>
          <p:cNvPr id="4" name="TextBox 3"/>
          <p:cNvSpPr txBox="1"/>
          <p:nvPr/>
        </p:nvSpPr>
        <p:spPr>
          <a:xfrm>
            <a:off x="318410" y="2043299"/>
            <a:ext cx="2076449" cy="1015663"/>
          </a:xfrm>
          <a:prstGeom prst="rect">
            <a:avLst/>
          </a:prstGeom>
          <a:solidFill>
            <a:schemeClr val="accent1">
              <a:lumMod val="60000"/>
              <a:lumOff val="40000"/>
            </a:schemeClr>
          </a:solidFill>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rPr>
              <a:t>Variables</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smtClean="0">
                <a:ln>
                  <a:noFill/>
                </a:ln>
                <a:solidFill>
                  <a:srgbClr val="FFFFFF"/>
                </a:solidFill>
                <a:effectLst/>
                <a:uLnTx/>
                <a:uFillTx/>
              </a:rPr>
              <a:t>NDVI</a:t>
            </a:r>
          </a:p>
          <a:p>
            <a:pPr marL="0" marR="0" lvl="0" indent="0" algn="ctr" defTabSz="3072384" eaLnBrk="1" fontAlgn="auto" latinLnBrk="0" hangingPunct="1">
              <a:lnSpc>
                <a:spcPct val="100000"/>
              </a:lnSpc>
              <a:spcBef>
                <a:spcPts val="0"/>
              </a:spcBef>
              <a:spcAft>
                <a:spcPts val="0"/>
              </a:spcAft>
              <a:buClrTx/>
              <a:buSzTx/>
              <a:buFontTx/>
              <a:buNone/>
              <a:tabLst/>
              <a:defRPr/>
            </a:pPr>
            <a:r>
              <a:rPr lang="en-US" sz="2000" i="1" kern="0" dirty="0" smtClean="0">
                <a:solidFill>
                  <a:srgbClr val="FFFFFF"/>
                </a:solidFill>
              </a:rPr>
              <a:t>GRVI</a:t>
            </a:r>
            <a:endParaRPr kumimoji="0" lang="en-US" sz="2000" b="0" i="1" u="none" strike="noStrike" kern="0" cap="none" spc="0" normalizeH="0" baseline="0" noProof="0" dirty="0" smtClean="0">
              <a:ln>
                <a:noFill/>
              </a:ln>
              <a:solidFill>
                <a:srgbClr val="FFFFFF"/>
              </a:solidFill>
              <a:effectLst/>
              <a:uLnTx/>
              <a:uFillTx/>
            </a:endParaRPr>
          </a:p>
        </p:txBody>
      </p:sp>
      <p:graphicFrame>
        <p:nvGraphicFramePr>
          <p:cNvPr id="5" name="Table 4"/>
          <p:cNvGraphicFramePr>
            <a:graphicFrameLocks noGrp="1"/>
          </p:cNvGraphicFramePr>
          <p:nvPr>
            <p:extLst>
              <p:ext uri="{D42A27DB-BD31-4B8C-83A1-F6EECF244321}">
                <p14:modId xmlns:p14="http://schemas.microsoft.com/office/powerpoint/2010/main" val="2907458035"/>
              </p:ext>
            </p:extLst>
          </p:nvPr>
        </p:nvGraphicFramePr>
        <p:xfrm>
          <a:off x="3476625" y="1838325"/>
          <a:ext cx="5222770" cy="1425612"/>
        </p:xfrm>
        <a:graphic>
          <a:graphicData uri="http://schemas.openxmlformats.org/drawingml/2006/table">
            <a:tbl>
              <a:tblPr firstRow="1" bandRow="1">
                <a:tableStyleId>{2D5ABB26-0587-4C30-8999-92F81FD0307C}</a:tableStyleId>
              </a:tblPr>
              <a:tblGrid>
                <a:gridCol w="3676874"/>
                <a:gridCol w="1545896"/>
              </a:tblGrid>
              <a:tr h="475204">
                <a:tc gridSpan="2">
                  <a:txBody>
                    <a:bodyPr/>
                    <a:lstStyle/>
                    <a:p>
                      <a:r>
                        <a:rPr lang="en-US" sz="2000" b="1" dirty="0" smtClean="0">
                          <a:solidFill>
                            <a:schemeClr val="bg1"/>
                          </a:solidFill>
                          <a:latin typeface="+mj-lt"/>
                        </a:rPr>
                        <a:t>Assign Fuzzy Membership Type</a:t>
                      </a:r>
                    </a:p>
                  </a:txBody>
                  <a:tcPr>
                    <a:solidFill>
                      <a:schemeClr val="accent1"/>
                    </a:solidFill>
                  </a:tcPr>
                </a:tc>
                <a:tc hMerge="1">
                  <a:txBody>
                    <a:bodyPr/>
                    <a:lstStyle/>
                    <a:p>
                      <a:endParaRPr lang="en-US" sz="2000" dirty="0">
                        <a:latin typeface="+mj-lt"/>
                      </a:endParaRPr>
                    </a:p>
                  </a:txBody>
                  <a:tcPr/>
                </a:tc>
              </a:tr>
              <a:tr h="475204">
                <a:tc>
                  <a:txBody>
                    <a:bodyPr/>
                    <a:lstStyle/>
                    <a:p>
                      <a:r>
                        <a:rPr lang="en-US" sz="2000" i="1" dirty="0" smtClean="0">
                          <a:solidFill>
                            <a:schemeClr val="bg1"/>
                          </a:solidFill>
                          <a:latin typeface="+mj-lt"/>
                        </a:rPr>
                        <a:t>NDVI</a:t>
                      </a:r>
                      <a:endParaRPr lang="en-US" sz="2000" i="1" dirty="0">
                        <a:solidFill>
                          <a:schemeClr val="bg1"/>
                        </a:solidFill>
                        <a:latin typeface="+mj-lt"/>
                      </a:endParaRPr>
                    </a:p>
                  </a:txBody>
                  <a:tcPr>
                    <a:solidFill>
                      <a:schemeClr val="accent1"/>
                    </a:solidFill>
                  </a:tcPr>
                </a:tc>
                <a:tc>
                  <a:txBody>
                    <a:bodyPr/>
                    <a:lstStyle/>
                    <a:p>
                      <a:r>
                        <a:rPr lang="en-US" sz="2000" i="1" dirty="0" smtClean="0">
                          <a:solidFill>
                            <a:schemeClr val="bg1"/>
                          </a:solidFill>
                          <a:latin typeface="+mj-lt"/>
                        </a:rPr>
                        <a:t>Near</a:t>
                      </a:r>
                      <a:endParaRPr lang="en-US" sz="2000" i="1" dirty="0">
                        <a:solidFill>
                          <a:schemeClr val="bg1"/>
                        </a:solidFill>
                        <a:latin typeface="+mj-lt"/>
                      </a:endParaRPr>
                    </a:p>
                  </a:txBody>
                  <a:tcPr>
                    <a:solidFill>
                      <a:schemeClr val="accent1"/>
                    </a:solidFill>
                  </a:tcPr>
                </a:tc>
              </a:tr>
              <a:tr h="475204">
                <a:tc>
                  <a:txBody>
                    <a:bodyPr/>
                    <a:lstStyle/>
                    <a:p>
                      <a:r>
                        <a:rPr lang="en-US" sz="2000" i="1" dirty="0" smtClean="0">
                          <a:solidFill>
                            <a:schemeClr val="bg1"/>
                          </a:solidFill>
                          <a:latin typeface="+mj-lt"/>
                        </a:rPr>
                        <a:t>GRVI</a:t>
                      </a:r>
                      <a:endParaRPr lang="en-US" sz="2000" i="1" dirty="0">
                        <a:solidFill>
                          <a:schemeClr val="bg1"/>
                        </a:solidFill>
                        <a:latin typeface="+mj-lt"/>
                      </a:endParaRPr>
                    </a:p>
                  </a:txBody>
                  <a:tcPr>
                    <a:solidFill>
                      <a:schemeClr val="accent1"/>
                    </a:solidFill>
                  </a:tcPr>
                </a:tc>
                <a:tc>
                  <a:txBody>
                    <a:bodyPr/>
                    <a:lstStyle/>
                    <a:p>
                      <a:r>
                        <a:rPr lang="en-US" sz="2000" i="1" dirty="0" smtClean="0">
                          <a:solidFill>
                            <a:schemeClr val="bg1"/>
                          </a:solidFill>
                          <a:latin typeface="+mj-lt"/>
                        </a:rPr>
                        <a:t>Near</a:t>
                      </a:r>
                      <a:endParaRPr lang="en-US" sz="2000" i="1" dirty="0">
                        <a:solidFill>
                          <a:schemeClr val="bg1"/>
                        </a:solidFill>
                        <a:latin typeface="+mj-lt"/>
                      </a:endParaRPr>
                    </a:p>
                  </a:txBody>
                  <a:tcPr>
                    <a:solidFill>
                      <a:schemeClr val="accent1"/>
                    </a:solidFill>
                  </a:tcPr>
                </a:tc>
              </a:tr>
            </a:tbl>
          </a:graphicData>
        </a:graphic>
      </p:graphicFrame>
      <p:sp>
        <p:nvSpPr>
          <p:cNvPr id="6" name="TextBox 5"/>
          <p:cNvSpPr txBox="1"/>
          <p:nvPr/>
        </p:nvSpPr>
        <p:spPr>
          <a:xfrm>
            <a:off x="6302002" y="3849720"/>
            <a:ext cx="2384939" cy="2746586"/>
          </a:xfrm>
          <a:prstGeom prst="rect">
            <a:avLst/>
          </a:prstGeom>
          <a:solidFill>
            <a:schemeClr val="accent1">
              <a:lumMod val="75000"/>
            </a:schemeClr>
          </a:solidFill>
          <a:ln>
            <a:solidFill>
              <a:schemeClr val="accent1">
                <a:lumMod val="75000"/>
              </a:schemeClr>
            </a:solidFill>
          </a:ln>
        </p:spPr>
        <p:txBody>
          <a:bodyPr wrap="square" rtlCol="0">
            <a:spAutoFit/>
          </a:bodyPr>
          <a:lstStyle/>
          <a:p>
            <a:pPr marL="0" marR="0" lvl="0" indent="0"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dirty="0" smtClean="0">
              <a:ln>
                <a:noFill/>
              </a:ln>
              <a:solidFill>
                <a:srgbClr val="767171"/>
              </a:solidFill>
              <a:effectLst/>
              <a:uLnTx/>
              <a:uFillTx/>
              <a:latin typeface="Garamond"/>
            </a:endParaRP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rPr>
              <a:t>Fuzzy</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rPr>
              <a:t>Overlay</a:t>
            </a:r>
          </a:p>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smtClean="0">
              <a:ln>
                <a:noFill/>
              </a:ln>
              <a:solidFill>
                <a:srgbClr val="FFFFFF"/>
              </a:solidFill>
              <a:effectLst/>
              <a:uLnTx/>
              <a:uFillTx/>
            </a:endParaRPr>
          </a:p>
          <a:p>
            <a:pPr marL="0" marR="0" lvl="0" indent="0" defTabSz="3072384"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smtClean="0">
              <a:ln>
                <a:noFill/>
              </a:ln>
              <a:solidFill>
                <a:srgbClr val="767171"/>
              </a:solidFill>
              <a:effectLst/>
              <a:uLnTx/>
              <a:uFillTx/>
              <a:latin typeface="Garamond"/>
            </a:endParaRPr>
          </a:p>
        </p:txBody>
      </p:sp>
      <p:sp>
        <p:nvSpPr>
          <p:cNvPr id="7" name="TextBox 6"/>
          <p:cNvSpPr txBox="1"/>
          <p:nvPr/>
        </p:nvSpPr>
        <p:spPr>
          <a:xfrm>
            <a:off x="484721" y="4261553"/>
            <a:ext cx="3820277" cy="2246769"/>
          </a:xfrm>
          <a:prstGeom prst="rect">
            <a:avLst/>
          </a:prstGeom>
          <a:solidFill>
            <a:schemeClr val="accent1">
              <a:lumMod val="50000"/>
            </a:schemeClr>
          </a:solidFill>
        </p:spPr>
        <p:txBody>
          <a:bodyPr wrap="non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smtClean="0">
              <a:ln>
                <a:noFill/>
              </a:ln>
              <a:solidFill>
                <a:srgbClr val="767171"/>
              </a:solidFill>
              <a:effectLst/>
              <a:uLnTx/>
              <a:uFillTx/>
            </a:endParaRP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rPr>
              <a:t>Near Real-Time </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rPr>
              <a:t>Southern Pine Beetle </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rPr>
              <a:t>Susceptibility</a:t>
            </a:r>
            <a:r>
              <a:rPr kumimoji="0" lang="en-US" sz="2800" b="1" i="0" u="none" strike="noStrike" kern="0" cap="none" spc="0" normalizeH="0" noProof="0" dirty="0" smtClean="0">
                <a:ln>
                  <a:noFill/>
                </a:ln>
                <a:solidFill>
                  <a:srgbClr val="FFFFFF"/>
                </a:solidFill>
                <a:effectLst/>
                <a:uLnTx/>
                <a:uFillTx/>
              </a:rPr>
              <a:t> Model</a:t>
            </a:r>
            <a:endParaRPr kumimoji="0" lang="en-US" sz="2800" b="1" i="0" u="none" strike="noStrike" kern="0" cap="none" spc="0" normalizeH="0" baseline="0" noProof="0" dirty="0" smtClean="0">
              <a:ln>
                <a:noFill/>
              </a:ln>
              <a:solidFill>
                <a:srgbClr val="FFFFFF"/>
              </a:solidFill>
              <a:effectLst/>
              <a:uLnTx/>
              <a:uFillTx/>
            </a:endParaRPr>
          </a:p>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smtClean="0">
              <a:ln>
                <a:noFill/>
              </a:ln>
              <a:solidFill>
                <a:srgbClr val="767171"/>
              </a:solidFill>
              <a:effectLst/>
              <a:uLnTx/>
              <a:uFillTx/>
            </a:endParaRPr>
          </a:p>
        </p:txBody>
      </p:sp>
      <p:cxnSp>
        <p:nvCxnSpPr>
          <p:cNvPr id="8" name="Straight Arrow Connector 7"/>
          <p:cNvCxnSpPr>
            <a:stCxn id="4" idx="3"/>
            <a:endCxn id="5" idx="1"/>
          </p:cNvCxnSpPr>
          <p:nvPr/>
        </p:nvCxnSpPr>
        <p:spPr>
          <a:xfrm>
            <a:off x="2394859" y="2551131"/>
            <a:ext cx="1081766" cy="0"/>
          </a:xfrm>
          <a:prstGeom prst="straightConnector1">
            <a:avLst/>
          </a:prstGeom>
          <a:noFill/>
          <a:ln w="38100" cap="flat" cmpd="sng" algn="ctr">
            <a:solidFill>
              <a:srgbClr val="C00000"/>
            </a:solidFill>
            <a:prstDash val="solid"/>
            <a:miter lim="800000"/>
            <a:tailEnd type="arrow"/>
          </a:ln>
          <a:effectLst/>
        </p:spPr>
      </p:cxnSp>
      <p:cxnSp>
        <p:nvCxnSpPr>
          <p:cNvPr id="11" name="Straight Arrow Connector 10"/>
          <p:cNvCxnSpPr>
            <a:endCxn id="6" idx="0"/>
          </p:cNvCxnSpPr>
          <p:nvPr/>
        </p:nvCxnSpPr>
        <p:spPr>
          <a:xfrm>
            <a:off x="7494472" y="3276600"/>
            <a:ext cx="0" cy="573120"/>
          </a:xfrm>
          <a:prstGeom prst="straightConnector1">
            <a:avLst/>
          </a:prstGeom>
          <a:noFill/>
          <a:ln w="38100" cap="flat" cmpd="sng" algn="ctr">
            <a:solidFill>
              <a:srgbClr val="C00000"/>
            </a:solidFill>
            <a:prstDash val="solid"/>
            <a:miter lim="800000"/>
            <a:tailEnd type="arrow"/>
          </a:ln>
          <a:effectLst/>
        </p:spPr>
      </p:cxnSp>
      <p:sp>
        <p:nvSpPr>
          <p:cNvPr id="27" name="Right Arrow 26"/>
          <p:cNvSpPr/>
          <p:nvPr/>
        </p:nvSpPr>
        <p:spPr>
          <a:xfrm rot="10800000">
            <a:off x="4441472" y="4485542"/>
            <a:ext cx="1464027" cy="1474942"/>
          </a:xfrm>
          <a:prstGeom prst="rightArrow">
            <a:avLst/>
          </a:prstGeom>
          <a:solidFill>
            <a:srgbClr val="C00000"/>
          </a:solidFill>
          <a:ln w="12700" cap="flat" cmpd="sng" algn="ctr">
            <a:no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smtClean="0">
              <a:ln>
                <a:noFill/>
              </a:ln>
              <a:solidFill>
                <a:srgbClr val="FFFFFF"/>
              </a:solidFill>
              <a:effectLst/>
              <a:uLnTx/>
              <a:uFillTx/>
              <a:latin typeface="Garamond"/>
              <a:ea typeface="+mn-ea"/>
              <a:cs typeface="+mn-cs"/>
            </a:endParaRPr>
          </a:p>
        </p:txBody>
      </p:sp>
      <p:cxnSp>
        <p:nvCxnSpPr>
          <p:cNvPr id="10" name="Straight Arrow Connector 9"/>
          <p:cNvCxnSpPr/>
          <p:nvPr/>
        </p:nvCxnSpPr>
        <p:spPr>
          <a:xfrm>
            <a:off x="2394859" y="3849720"/>
            <a:ext cx="3907143" cy="141255"/>
          </a:xfrm>
          <a:prstGeom prst="straightConnector1">
            <a:avLst/>
          </a:prstGeom>
          <a:noFill/>
          <a:ln w="38100" cap="flat" cmpd="sng" algn="ctr">
            <a:solidFill>
              <a:srgbClr val="C00000"/>
            </a:solidFill>
            <a:prstDash val="solid"/>
            <a:miter lim="800000"/>
            <a:tailEnd type="arrow"/>
          </a:ln>
          <a:effectLst/>
        </p:spPr>
      </p:cxnSp>
      <p:sp>
        <p:nvSpPr>
          <p:cNvPr id="12" name="TextBox 11"/>
          <p:cNvSpPr txBox="1"/>
          <p:nvPr/>
        </p:nvSpPr>
        <p:spPr>
          <a:xfrm>
            <a:off x="318410" y="3423948"/>
            <a:ext cx="2076449" cy="707886"/>
          </a:xfrm>
          <a:prstGeom prst="rect">
            <a:avLst/>
          </a:prstGeom>
          <a:solidFill>
            <a:schemeClr val="accent1">
              <a:lumMod val="60000"/>
              <a:lumOff val="40000"/>
            </a:schemeClr>
          </a:solidFill>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i="1" u="none" strike="noStrike" kern="0" cap="none" spc="0" normalizeH="0" baseline="0" noProof="0" dirty="0" smtClean="0">
                <a:ln>
                  <a:noFill/>
                </a:ln>
                <a:solidFill>
                  <a:srgbClr val="FFFFFF"/>
                </a:solidFill>
                <a:effectLst/>
                <a:uLnTx/>
                <a:uFillTx/>
              </a:rPr>
              <a:t>Desired Tree Species</a:t>
            </a:r>
          </a:p>
        </p:txBody>
      </p:sp>
    </p:spTree>
    <p:extLst>
      <p:ext uri="{BB962C8B-B14F-4D97-AF65-F5344CB8AC3E}">
        <p14:creationId xmlns:p14="http://schemas.microsoft.com/office/powerpoint/2010/main" val="2847113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1756" y="285750"/>
            <a:ext cx="1623060" cy="842010"/>
          </a:xfrm>
        </p:spPr>
        <p:txBody>
          <a:bodyPr/>
          <a:lstStyle/>
          <a:p>
            <a:r>
              <a:rPr lang="en-US" dirty="0" smtClean="0"/>
              <a:t>NDVI</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325" y="832679"/>
            <a:ext cx="3390899" cy="5585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6425" y="832679"/>
            <a:ext cx="3390900" cy="5585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 name="TextBox 8"/>
              <p:cNvSpPr txBox="1"/>
              <p:nvPr/>
            </p:nvSpPr>
            <p:spPr>
              <a:xfrm>
                <a:off x="76200" y="1660707"/>
                <a:ext cx="1888616" cy="6154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en-US" b="0" i="1" smtClean="0">
                              <a:latin typeface="Cambria Math"/>
                            </a:rPr>
                            <m:t>𝑁𝐼𝑅</m:t>
                          </m:r>
                          <m:r>
                            <a:rPr lang="en-US" b="0" i="1" smtClean="0">
                              <a:latin typeface="Cambria Math"/>
                            </a:rPr>
                            <m:t> −</m:t>
                          </m:r>
                          <m:r>
                            <a:rPr lang="en-US" b="0" i="1" smtClean="0">
                              <a:latin typeface="Cambria Math"/>
                            </a:rPr>
                            <m:t>𝑅𝐸𝐷</m:t>
                          </m:r>
                        </m:num>
                        <m:den>
                          <m:r>
                            <a:rPr lang="en-US" b="0" i="1" smtClean="0">
                              <a:latin typeface="Cambria Math"/>
                            </a:rPr>
                            <m:t>𝑁𝐼𝑅</m:t>
                          </m:r>
                          <m:r>
                            <a:rPr lang="en-US" b="0" i="1" smtClean="0">
                              <a:latin typeface="Cambria Math"/>
                            </a:rPr>
                            <m:t>+</m:t>
                          </m:r>
                          <m:r>
                            <a:rPr lang="en-US" b="0" i="1" smtClean="0">
                              <a:latin typeface="Cambria Math"/>
                            </a:rPr>
                            <m:t>𝑅𝐸𝐷</m:t>
                          </m:r>
                        </m:den>
                      </m:f>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76200" y="1660707"/>
                <a:ext cx="1888616" cy="615490"/>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46039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28600" y="447675"/>
            <a:ext cx="1609726" cy="733425"/>
          </a:xfrm>
        </p:spPr>
        <p:txBody>
          <a:bodyPr/>
          <a:lstStyle/>
          <a:p>
            <a:r>
              <a:rPr lang="en-US" dirty="0" smtClean="0"/>
              <a:t>GRVI</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079" y="888493"/>
            <a:ext cx="3450846" cy="56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225" y="888493"/>
            <a:ext cx="3450845" cy="56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7" name="TextBox 6"/>
              <p:cNvSpPr txBox="1"/>
              <p:nvPr/>
            </p:nvSpPr>
            <p:spPr>
              <a:xfrm>
                <a:off x="142874" y="1675616"/>
                <a:ext cx="1676401" cy="6173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en-US" b="0" i="1" smtClean="0">
                              <a:latin typeface="Cambria Math"/>
                            </a:rPr>
                            <m:t>𝐺𝑅𝐸𝐸𝑁</m:t>
                          </m:r>
                          <m:r>
                            <a:rPr lang="en-US" b="0" i="1" smtClean="0">
                              <a:latin typeface="Cambria Math"/>
                            </a:rPr>
                            <m:t> −</m:t>
                          </m:r>
                          <m:r>
                            <a:rPr lang="en-US" b="0" i="1" smtClean="0">
                              <a:latin typeface="Cambria Math"/>
                            </a:rPr>
                            <m:t>𝑅𝐸𝐷</m:t>
                          </m:r>
                        </m:num>
                        <m:den>
                          <m:r>
                            <a:rPr lang="en-US" b="0" i="1" smtClean="0">
                              <a:latin typeface="Cambria Math"/>
                            </a:rPr>
                            <m:t>𝐺𝑅𝐸𝐸𝑁</m:t>
                          </m:r>
                          <m:r>
                            <a:rPr lang="en-US" b="0" i="1" smtClean="0">
                              <a:latin typeface="Cambria Math"/>
                            </a:rPr>
                            <m:t>+</m:t>
                          </m:r>
                          <m:r>
                            <a:rPr lang="en-US" b="0" i="1" smtClean="0">
                              <a:latin typeface="Cambria Math"/>
                            </a:rPr>
                            <m:t>𝑅𝐸𝐷</m:t>
                          </m:r>
                        </m:den>
                      </m:f>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142874" y="1675616"/>
                <a:ext cx="1676401" cy="617348"/>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36961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01115" y="219074"/>
            <a:ext cx="6518910" cy="699135"/>
          </a:xfrm>
        </p:spPr>
        <p:txBody>
          <a:bodyPr>
            <a:normAutofit/>
          </a:bodyPr>
          <a:lstStyle/>
          <a:p>
            <a:r>
              <a:rPr lang="en-US" dirty="0" smtClean="0"/>
              <a:t>19 Bioclimatic Variables: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619453240"/>
              </p:ext>
            </p:extLst>
          </p:nvPr>
        </p:nvGraphicFramePr>
        <p:xfrm>
          <a:off x="1531952" y="1000125"/>
          <a:ext cx="5859448" cy="5662615"/>
        </p:xfrm>
        <a:graphic>
          <a:graphicData uri="http://schemas.openxmlformats.org/drawingml/2006/table">
            <a:tbl>
              <a:tblPr/>
              <a:tblGrid>
                <a:gridCol w="1464862"/>
                <a:gridCol w="4394586"/>
              </a:tblGrid>
              <a:tr h="259566">
                <a:tc>
                  <a:txBody>
                    <a:bodyPr/>
                    <a:lstStyle/>
                    <a:p>
                      <a:pPr algn="ctr" rtl="0" fontAlgn="t">
                        <a:spcBef>
                          <a:spcPts val="0"/>
                        </a:spcBef>
                        <a:spcAft>
                          <a:spcPts val="0"/>
                        </a:spcAft>
                      </a:pPr>
                      <a:r>
                        <a:rPr lang="en-US" sz="1000" b="0" i="0" u="none" strike="noStrike" dirty="0">
                          <a:solidFill>
                            <a:srgbClr val="000000"/>
                          </a:solidFill>
                          <a:effectLst/>
                          <a:latin typeface="Questrial"/>
                        </a:rPr>
                        <a:t>Variable Title</a:t>
                      </a:r>
                      <a:endParaRPr lang="en-US" sz="1000" dirty="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dirty="0">
                          <a:solidFill>
                            <a:srgbClr val="000000"/>
                          </a:solidFill>
                          <a:effectLst/>
                          <a:latin typeface="Questrial"/>
                        </a:rPr>
                        <a:t>Variable</a:t>
                      </a:r>
                      <a:endParaRPr lang="en-US" sz="1000" dirty="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dirty="0">
                          <a:solidFill>
                            <a:srgbClr val="000000"/>
                          </a:solidFill>
                          <a:effectLst/>
                          <a:latin typeface="Questrial"/>
                        </a:rPr>
                        <a:t>Annual Mean Temperature</a:t>
                      </a:r>
                      <a:endParaRPr lang="en-US" sz="1000" dirty="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433821">
                <a:tc>
                  <a:txBody>
                    <a:bodyPr/>
                    <a:lstStyle/>
                    <a:p>
                      <a:pPr algn="ctr" rtl="0" fontAlgn="t">
                        <a:spcBef>
                          <a:spcPts val="0"/>
                        </a:spcBef>
                        <a:spcAft>
                          <a:spcPts val="0"/>
                        </a:spcAft>
                      </a:pPr>
                      <a:r>
                        <a:rPr lang="en-US" sz="1000" b="0" i="0" u="none" strike="noStrike">
                          <a:solidFill>
                            <a:srgbClr val="000000"/>
                          </a:solidFill>
                          <a:effectLst/>
                          <a:latin typeface="Questrial"/>
                        </a:rPr>
                        <a:t>Bio 2</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Mean Diurnal Range</a:t>
                      </a:r>
                      <a:endParaRPr lang="en-US" sz="1000">
                        <a:effectLst/>
                      </a:endParaRPr>
                    </a:p>
                    <a:p>
                      <a:pPr algn="ctr" rtl="0" fontAlgn="t">
                        <a:spcBef>
                          <a:spcPts val="0"/>
                        </a:spcBef>
                        <a:spcAft>
                          <a:spcPts val="0"/>
                        </a:spcAft>
                      </a:pPr>
                      <a:r>
                        <a:rPr lang="en-US" sz="1000" b="0" i="0" u="none" strike="noStrike">
                          <a:solidFill>
                            <a:srgbClr val="000000"/>
                          </a:solidFill>
                          <a:effectLst/>
                          <a:latin typeface="Questrial"/>
                        </a:rPr>
                        <a:t>[ Mean of monthly (max temp - min temp) ]</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433821">
                <a:tc>
                  <a:txBody>
                    <a:bodyPr/>
                    <a:lstStyle/>
                    <a:p>
                      <a:pPr algn="ctr" rtl="0" fontAlgn="t">
                        <a:spcBef>
                          <a:spcPts val="0"/>
                        </a:spcBef>
                        <a:spcAft>
                          <a:spcPts val="0"/>
                        </a:spcAft>
                      </a:pPr>
                      <a:r>
                        <a:rPr lang="en-US" sz="1000" b="0" i="0" u="none" strike="noStrike">
                          <a:solidFill>
                            <a:srgbClr val="000000"/>
                          </a:solidFill>
                          <a:effectLst/>
                          <a:latin typeface="Questrial"/>
                        </a:rPr>
                        <a:t>Bio 3</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Isothermality </a:t>
                      </a:r>
                      <a:endParaRPr lang="en-US" sz="1000">
                        <a:effectLst/>
                      </a:endParaRPr>
                    </a:p>
                    <a:p>
                      <a:pPr algn="ctr" rtl="0" fontAlgn="t">
                        <a:spcBef>
                          <a:spcPts val="0"/>
                        </a:spcBef>
                        <a:spcAft>
                          <a:spcPts val="0"/>
                        </a:spcAft>
                      </a:pPr>
                      <a:r>
                        <a:rPr lang="en-US" sz="1000" b="0" i="0" u="none" strike="noStrike">
                          <a:solidFill>
                            <a:srgbClr val="000000"/>
                          </a:solidFill>
                          <a:effectLst/>
                          <a:latin typeface="Questrial"/>
                        </a:rPr>
                        <a:t>[ (Bio 2 / Bio 7) * 100 ]</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433821">
                <a:tc>
                  <a:txBody>
                    <a:bodyPr/>
                    <a:lstStyle/>
                    <a:p>
                      <a:pPr algn="ctr" rtl="0" fontAlgn="t">
                        <a:spcBef>
                          <a:spcPts val="0"/>
                        </a:spcBef>
                        <a:spcAft>
                          <a:spcPts val="0"/>
                        </a:spcAft>
                      </a:pPr>
                      <a:r>
                        <a:rPr lang="en-US" sz="1000" b="0" i="0" u="none" strike="noStrike">
                          <a:solidFill>
                            <a:srgbClr val="000000"/>
                          </a:solidFill>
                          <a:effectLst/>
                          <a:latin typeface="Questrial"/>
                        </a:rPr>
                        <a:t>Bio 4</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dirty="0">
                          <a:solidFill>
                            <a:srgbClr val="000000"/>
                          </a:solidFill>
                          <a:effectLst/>
                          <a:latin typeface="Questrial"/>
                        </a:rPr>
                        <a:t>Temperature Seasonality</a:t>
                      </a:r>
                      <a:endParaRPr lang="en-US" sz="1000" dirty="0">
                        <a:effectLst/>
                      </a:endParaRPr>
                    </a:p>
                    <a:p>
                      <a:pPr algn="ctr" rtl="0" fontAlgn="t">
                        <a:spcBef>
                          <a:spcPts val="0"/>
                        </a:spcBef>
                        <a:spcAft>
                          <a:spcPts val="0"/>
                        </a:spcAft>
                      </a:pPr>
                      <a:r>
                        <a:rPr lang="en-US" sz="1000" b="0" i="0" u="none" strike="noStrike" dirty="0">
                          <a:solidFill>
                            <a:srgbClr val="000000"/>
                          </a:solidFill>
                          <a:effectLst/>
                          <a:latin typeface="Questrial"/>
                        </a:rPr>
                        <a:t>[ Standard </a:t>
                      </a:r>
                      <a:r>
                        <a:rPr lang="en-US" sz="1000" b="0" i="0" u="none" strike="noStrike" dirty="0" smtClean="0">
                          <a:solidFill>
                            <a:srgbClr val="000000"/>
                          </a:solidFill>
                          <a:effectLst/>
                          <a:latin typeface="Questrial"/>
                        </a:rPr>
                        <a:t>Deviation</a:t>
                      </a:r>
                      <a:r>
                        <a:rPr lang="en-US" sz="1000" b="0" i="0" u="none" strike="noStrike" baseline="0" dirty="0" smtClean="0">
                          <a:solidFill>
                            <a:srgbClr val="000000"/>
                          </a:solidFill>
                          <a:effectLst/>
                          <a:latin typeface="Questrial"/>
                        </a:rPr>
                        <a:t> of Weekly Mean Temperature</a:t>
                      </a:r>
                      <a:r>
                        <a:rPr lang="en-US" sz="1000" b="0" i="0" u="none" strike="noStrike" dirty="0" smtClean="0">
                          <a:solidFill>
                            <a:srgbClr val="000000"/>
                          </a:solidFill>
                          <a:effectLst/>
                          <a:latin typeface="Questrial"/>
                        </a:rPr>
                        <a:t> </a:t>
                      </a:r>
                      <a:r>
                        <a:rPr lang="en-US" sz="1000" b="0" i="0" u="none" strike="noStrike" dirty="0">
                          <a:solidFill>
                            <a:srgbClr val="000000"/>
                          </a:solidFill>
                          <a:effectLst/>
                          <a:latin typeface="Questrial"/>
                        </a:rPr>
                        <a:t>* 100 ]</a:t>
                      </a:r>
                      <a:endParaRPr lang="en-US" sz="1000" dirty="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5</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Max Temperature of Warmest Month</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6</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Min Temperature of Coldest Month</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433821">
                <a:tc>
                  <a:txBody>
                    <a:bodyPr/>
                    <a:lstStyle/>
                    <a:p>
                      <a:pPr algn="ctr" rtl="0" fontAlgn="t">
                        <a:spcBef>
                          <a:spcPts val="0"/>
                        </a:spcBef>
                        <a:spcAft>
                          <a:spcPts val="0"/>
                        </a:spcAft>
                      </a:pPr>
                      <a:r>
                        <a:rPr lang="en-US" sz="1000" b="0" i="0" u="none" strike="noStrike">
                          <a:solidFill>
                            <a:srgbClr val="000000"/>
                          </a:solidFill>
                          <a:effectLst/>
                          <a:latin typeface="Questrial"/>
                        </a:rPr>
                        <a:t>Bio 7</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Temperature Annual Range</a:t>
                      </a:r>
                      <a:endParaRPr lang="en-US" sz="1000">
                        <a:effectLst/>
                      </a:endParaRPr>
                    </a:p>
                    <a:p>
                      <a:pPr algn="ctr" rtl="0" fontAlgn="t">
                        <a:spcBef>
                          <a:spcPts val="0"/>
                        </a:spcBef>
                        <a:spcAft>
                          <a:spcPts val="0"/>
                        </a:spcAft>
                      </a:pPr>
                      <a:r>
                        <a:rPr lang="en-US" sz="1000" b="0" i="0" u="none" strike="noStrike">
                          <a:solidFill>
                            <a:srgbClr val="000000"/>
                          </a:solidFill>
                          <a:effectLst/>
                          <a:latin typeface="Questrial"/>
                        </a:rPr>
                        <a:t>[ Bio  - Bio 6 ]</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8</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Mean of Temperature of Wettest Quarter</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9</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Mean Temperature of Driest Quarter</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10</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Mean Temperature of Warmest Quarter</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11</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Mean Temperature of Coldest Quarter</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12</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Annual Precipitation</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13</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Precipitation of Wettest Month</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14</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Precipitation of Driest Month</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433821">
                <a:tc>
                  <a:txBody>
                    <a:bodyPr/>
                    <a:lstStyle/>
                    <a:p>
                      <a:pPr algn="ctr" rtl="0" fontAlgn="t">
                        <a:spcBef>
                          <a:spcPts val="0"/>
                        </a:spcBef>
                        <a:spcAft>
                          <a:spcPts val="0"/>
                        </a:spcAft>
                      </a:pPr>
                      <a:r>
                        <a:rPr lang="en-US" sz="1000" b="0" i="0" u="none" strike="noStrike">
                          <a:solidFill>
                            <a:srgbClr val="000000"/>
                          </a:solidFill>
                          <a:effectLst/>
                          <a:latin typeface="Questrial"/>
                        </a:rPr>
                        <a:t>Bio 15</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Precipitation of Seasonality </a:t>
                      </a:r>
                      <a:endParaRPr lang="en-US" sz="1000">
                        <a:effectLst/>
                      </a:endParaRPr>
                    </a:p>
                    <a:p>
                      <a:pPr algn="ctr" rtl="0" fontAlgn="t">
                        <a:spcBef>
                          <a:spcPts val="0"/>
                        </a:spcBef>
                        <a:spcAft>
                          <a:spcPts val="0"/>
                        </a:spcAft>
                      </a:pPr>
                      <a:r>
                        <a:rPr lang="en-US" sz="1000" b="0" i="0" u="none" strike="noStrike">
                          <a:solidFill>
                            <a:srgbClr val="000000"/>
                          </a:solidFill>
                          <a:effectLst/>
                          <a:latin typeface="Questrial"/>
                        </a:rPr>
                        <a:t>[ Coefficient of Variation ]</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16</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Precipitation of Wettest Quarter</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17</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Precipitation of Driest Quarter</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18</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Precipitation of Warmest Quarter</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19</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dirty="0">
                          <a:solidFill>
                            <a:srgbClr val="000000"/>
                          </a:solidFill>
                          <a:effectLst/>
                          <a:latin typeface="Questrial"/>
                        </a:rPr>
                        <a:t>Precipitation of Coldest Quarter</a:t>
                      </a:r>
                      <a:endParaRPr lang="en-US" sz="1000" dirty="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bl>
          </a:graphicData>
        </a:graphic>
      </p:graphicFrame>
      <p:sp>
        <p:nvSpPr>
          <p:cNvPr id="7" name="Rectangle 1"/>
          <p:cNvSpPr>
            <a:spLocks noGrp="1" noChangeArrowheads="1"/>
          </p:cNvSpPr>
          <p:nvPr>
            <p:ph type="body" sz="quarter" idx="1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948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24865" y="171449"/>
            <a:ext cx="7861936" cy="718185"/>
          </a:xfrm>
        </p:spPr>
        <p:txBody>
          <a:bodyPr>
            <a:normAutofit/>
          </a:bodyPr>
          <a:lstStyle/>
          <a:p>
            <a:r>
              <a:rPr lang="en-US" dirty="0" smtClean="0"/>
              <a:t>MaxEnt Variable Contributions: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491851167"/>
              </p:ext>
            </p:extLst>
          </p:nvPr>
        </p:nvGraphicFramePr>
        <p:xfrm>
          <a:off x="1751500" y="914403"/>
          <a:ext cx="5506550" cy="5734415"/>
        </p:xfrm>
        <a:graphic>
          <a:graphicData uri="http://schemas.openxmlformats.org/drawingml/2006/table">
            <a:tbl>
              <a:tblPr/>
              <a:tblGrid>
                <a:gridCol w="1014828"/>
                <a:gridCol w="2214976"/>
                <a:gridCol w="2276746"/>
              </a:tblGrid>
              <a:tr h="375095">
                <a:tc>
                  <a:txBody>
                    <a:bodyPr/>
                    <a:lstStyle/>
                    <a:p>
                      <a:pPr algn="ctr" rtl="0" fontAlgn="t">
                        <a:spcBef>
                          <a:spcPts val="0"/>
                        </a:spcBef>
                        <a:spcAft>
                          <a:spcPts val="0"/>
                        </a:spcAft>
                      </a:pPr>
                      <a:r>
                        <a:rPr lang="en-US" sz="900" b="0" i="0" u="none" strike="noStrike" dirty="0">
                          <a:solidFill>
                            <a:srgbClr val="000000"/>
                          </a:solidFill>
                          <a:effectLst/>
                          <a:latin typeface="Questrial"/>
                        </a:rPr>
                        <a:t>Variable</a:t>
                      </a:r>
                      <a:endParaRPr lang="en-US" sz="900" dirty="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Average Percent Contribution (%)</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Average Permutation Importance (%)</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4</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20.98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8.27</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20.08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0.89</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11</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9.53</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dirty="0">
                          <a:solidFill>
                            <a:srgbClr val="000000"/>
                          </a:solidFill>
                          <a:effectLst/>
                          <a:latin typeface="Questrial"/>
                        </a:rPr>
                        <a:t>0.38</a:t>
                      </a:r>
                      <a:endParaRPr lang="en-US" sz="900" dirty="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375095">
                <a:tc>
                  <a:txBody>
                    <a:bodyPr/>
                    <a:lstStyle/>
                    <a:p>
                      <a:pPr algn="ctr" rtl="0" fontAlgn="t">
                        <a:spcBef>
                          <a:spcPts val="0"/>
                        </a:spcBef>
                        <a:spcAft>
                          <a:spcPts val="0"/>
                        </a:spcAft>
                      </a:pPr>
                      <a:r>
                        <a:rPr lang="en-US" sz="900" b="0" i="0" u="none" strike="noStrike">
                          <a:solidFill>
                            <a:srgbClr val="000000"/>
                          </a:solidFill>
                          <a:effectLst/>
                          <a:latin typeface="Questrial"/>
                        </a:rPr>
                        <a:t>Tree Species</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dirty="0">
                          <a:solidFill>
                            <a:srgbClr val="000000"/>
                          </a:solidFill>
                          <a:effectLst/>
                          <a:latin typeface="Questrial"/>
                        </a:rPr>
                        <a:t>7.29</a:t>
                      </a:r>
                      <a:endParaRPr lang="en-US" sz="900" dirty="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8.64</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GRVI 10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7.26</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8.31</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13</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5.91</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10.50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NDVI 10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4.33</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4.37</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9</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3.81</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0.97</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3.12</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0.48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NDVI 15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2.80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4.26</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2.50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4.11</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7</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1.88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12.45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Elevation</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1.57</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0.65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1.44</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9.86</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3</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1.44</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1.94</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1.38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4.00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17</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0.87</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2.27</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2</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0.85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4.58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0.70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1.18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14</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0.69</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3.61</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6</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0.65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1.18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19</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0.43</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4.80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12</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0.28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1.76</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Slope</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0.10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0.13</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GRVI 15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0.09</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0.25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Bio16</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0.06</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dirty="0">
                          <a:solidFill>
                            <a:srgbClr val="000000"/>
                          </a:solidFill>
                          <a:effectLst/>
                          <a:latin typeface="Questrial"/>
                        </a:rPr>
                        <a:t>0.58</a:t>
                      </a:r>
                      <a:endParaRPr lang="en-US" sz="900" dirty="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bl>
          </a:graphicData>
        </a:graphic>
      </p:graphicFrame>
      <p:sp>
        <p:nvSpPr>
          <p:cNvPr id="7" name="Rectangle 1"/>
          <p:cNvSpPr>
            <a:spLocks noGrp="1" noChangeArrowheads="1"/>
          </p:cNvSpPr>
          <p:nvPr>
            <p:ph type="body" sz="quarter" idx="1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36752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76072" y="483870"/>
            <a:ext cx="7982712" cy="704088"/>
          </a:xfrm>
        </p:spPr>
        <p:txBody>
          <a:bodyPr/>
          <a:lstStyle/>
          <a:p>
            <a:r>
              <a:rPr lang="en-US" dirty="0" smtClean="0"/>
              <a:t>Community Concerns</a:t>
            </a:r>
            <a:endParaRPr lang="en-US" dirty="0"/>
          </a:p>
        </p:txBody>
      </p:sp>
      <p:sp>
        <p:nvSpPr>
          <p:cNvPr id="7" name="Text Placeholder 16"/>
          <p:cNvSpPr txBox="1">
            <a:spLocks/>
          </p:cNvSpPr>
          <p:nvPr/>
        </p:nvSpPr>
        <p:spPr>
          <a:xfrm>
            <a:off x="380999" y="1343025"/>
            <a:ext cx="8391526" cy="174307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000" dirty="0"/>
              <a:t>SPB </a:t>
            </a:r>
            <a:r>
              <a:rPr lang="en-US" sz="2000" dirty="0" smtClean="0"/>
              <a:t>causes </a:t>
            </a:r>
            <a:r>
              <a:rPr lang="en-US" sz="2000" b="1" dirty="0" smtClean="0"/>
              <a:t>hundreds of thousands of dollars </a:t>
            </a:r>
            <a:r>
              <a:rPr lang="en-US" sz="2000" dirty="0" smtClean="0"/>
              <a:t>in damage to pines trees annually </a:t>
            </a:r>
            <a:endParaRPr lang="en-US" sz="2000" dirty="0"/>
          </a:p>
          <a:p>
            <a:pPr marL="347663" indent="-347663"/>
            <a:r>
              <a:rPr lang="en-US" sz="2000" dirty="0"/>
              <a:t>Trees killed by SPB can increase </a:t>
            </a:r>
            <a:r>
              <a:rPr lang="en-US" sz="2000" b="1" dirty="0"/>
              <a:t>severity of forest fires</a:t>
            </a:r>
          </a:p>
          <a:p>
            <a:pPr marL="347663" indent="-347663"/>
            <a:r>
              <a:rPr lang="en-US" sz="2000" dirty="0"/>
              <a:t>Damages caused by SPB may result in </a:t>
            </a:r>
            <a:r>
              <a:rPr lang="en-US" sz="2000" b="1" dirty="0"/>
              <a:t>limited </a:t>
            </a:r>
            <a:r>
              <a:rPr lang="en-US" sz="2000" b="1" dirty="0" smtClean="0"/>
              <a:t>diversity</a:t>
            </a:r>
            <a:endParaRPr lang="en-US" sz="2000" b="1" dirty="0"/>
          </a:p>
        </p:txBody>
      </p:sp>
      <p:pic>
        <p:nvPicPr>
          <p:cNvPr id="6" name="Picture Placeholder 11"/>
          <p:cNvPicPr>
            <a:picLocks noChangeAspect="1"/>
          </p:cNvPicPr>
          <p:nvPr/>
        </p:nvPicPr>
        <p:blipFill>
          <a:blip r:embed="rId3">
            <a:extLst>
              <a:ext uri="{28A0092B-C50C-407E-A947-70E740481C1C}">
                <a14:useLocalDpi xmlns:a14="http://schemas.microsoft.com/office/drawing/2010/main" val="0"/>
              </a:ext>
            </a:extLst>
          </a:blip>
          <a:srcRect t="18618" b="18618"/>
          <a:stretch>
            <a:fillRect/>
          </a:stretch>
        </p:blipFill>
        <p:spPr>
          <a:xfrm>
            <a:off x="0" y="3457575"/>
            <a:ext cx="9144000" cy="3352800"/>
          </a:xfrm>
          <a:prstGeom prst="rect">
            <a:avLst/>
          </a:prstGeom>
        </p:spPr>
      </p:pic>
      <p:sp>
        <p:nvSpPr>
          <p:cNvPr id="5" name="Text Placeholder 4"/>
          <p:cNvSpPr>
            <a:spLocks noGrp="1"/>
          </p:cNvSpPr>
          <p:nvPr>
            <p:ph type="body" sz="quarter" idx="13"/>
          </p:nvPr>
        </p:nvSpPr>
        <p:spPr>
          <a:xfrm>
            <a:off x="6610350" y="3556389"/>
            <a:ext cx="2533650" cy="274320"/>
          </a:xfrm>
        </p:spPr>
        <p:txBody>
          <a:bodyPr>
            <a:normAutofit/>
          </a:bodyPr>
          <a:lstStyle/>
          <a:p>
            <a:r>
              <a:rPr lang="en-US" sz="1100" dirty="0" smtClean="0">
                <a:solidFill>
                  <a:schemeClr val="bg1"/>
                </a:solidFill>
              </a:rPr>
              <a:t>Image Credit: Texas Forest Service</a:t>
            </a:r>
            <a:endParaRPr lang="en-US" sz="1100" dirty="0">
              <a:solidFill>
                <a:schemeClr val="bg1"/>
              </a:solidFill>
            </a:endParaRPr>
          </a:p>
        </p:txBody>
      </p:sp>
    </p:spTree>
    <p:extLst>
      <p:ext uri="{BB962C8B-B14F-4D97-AF65-F5344CB8AC3E}">
        <p14:creationId xmlns:p14="http://schemas.microsoft.com/office/powerpoint/2010/main" val="20336297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76072" y="3649980"/>
            <a:ext cx="7982712" cy="704088"/>
          </a:xfrm>
        </p:spPr>
        <p:txBody>
          <a:bodyPr/>
          <a:lstStyle/>
          <a:p>
            <a:r>
              <a:rPr lang="en-US" dirty="0" smtClean="0"/>
              <a:t>Objectives</a:t>
            </a:r>
            <a:endParaRPr lang="en-US" dirty="0"/>
          </a:p>
        </p:txBody>
      </p:sp>
      <p:sp>
        <p:nvSpPr>
          <p:cNvPr id="7" name="Text Placeholder 16"/>
          <p:cNvSpPr txBox="1">
            <a:spLocks/>
          </p:cNvSpPr>
          <p:nvPr/>
        </p:nvSpPr>
        <p:spPr>
          <a:xfrm>
            <a:off x="200024" y="4381499"/>
            <a:ext cx="8658226" cy="220027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000" b="1" dirty="0" smtClean="0"/>
              <a:t>Map</a:t>
            </a:r>
            <a:r>
              <a:rPr lang="en-US" sz="2000" dirty="0" smtClean="0"/>
              <a:t> previous SPB infestations </a:t>
            </a:r>
            <a:r>
              <a:rPr lang="en-US" sz="2000" dirty="0"/>
              <a:t>to determine areas affected by the SPB</a:t>
            </a:r>
          </a:p>
          <a:p>
            <a:pPr marL="347663" indent="-347663"/>
            <a:r>
              <a:rPr lang="en-US" sz="2000" dirty="0"/>
              <a:t>Assess </a:t>
            </a:r>
            <a:r>
              <a:rPr lang="en-US" sz="2000" b="1" dirty="0"/>
              <a:t>current</a:t>
            </a:r>
            <a:r>
              <a:rPr lang="en-US" sz="2000" dirty="0"/>
              <a:t> and </a:t>
            </a:r>
            <a:r>
              <a:rPr lang="en-US" sz="2000" b="1" dirty="0"/>
              <a:t>future</a:t>
            </a:r>
            <a:r>
              <a:rPr lang="en-US" sz="2000" dirty="0"/>
              <a:t> susceptibility of SPB outbreaks to help determine where suppression efforts should be focused</a:t>
            </a:r>
          </a:p>
          <a:p>
            <a:pPr marL="347663" indent="-347663"/>
            <a:r>
              <a:rPr lang="en-US" sz="2000" dirty="0"/>
              <a:t>Create a </a:t>
            </a:r>
            <a:r>
              <a:rPr lang="en-US" sz="2000" b="1" dirty="0"/>
              <a:t>near real-time </a:t>
            </a:r>
            <a:r>
              <a:rPr lang="en-US" sz="2000" dirty="0" smtClean="0"/>
              <a:t>susceptibility model to </a:t>
            </a:r>
            <a:r>
              <a:rPr lang="en-US" sz="2000" dirty="0"/>
              <a:t>continually assess the ongoing risk of SPB </a:t>
            </a:r>
            <a:r>
              <a:rPr lang="en-US" sz="2000" dirty="0" smtClean="0"/>
              <a:t>outbreaks</a:t>
            </a:r>
            <a:endParaRPr lang="en-US" sz="2000" dirty="0"/>
          </a:p>
        </p:txBody>
      </p:sp>
      <p:pic>
        <p:nvPicPr>
          <p:cNvPr id="6" name="Picture Placeholder 7"/>
          <p:cNvPicPr>
            <a:picLocks noChangeAspect="1"/>
          </p:cNvPicPr>
          <p:nvPr/>
        </p:nvPicPr>
        <p:blipFill>
          <a:blip r:embed="rId3" cstate="print">
            <a:extLst>
              <a:ext uri="{28A0092B-C50C-407E-A947-70E740481C1C}">
                <a14:useLocalDpi xmlns:a14="http://schemas.microsoft.com/office/drawing/2010/main" val="0"/>
              </a:ext>
            </a:extLst>
          </a:blip>
          <a:srcRect t="16667" b="16667"/>
          <a:stretch>
            <a:fillRect/>
          </a:stretch>
        </p:blipFill>
        <p:spPr>
          <a:xfrm>
            <a:off x="0" y="95250"/>
            <a:ext cx="9144000" cy="3381374"/>
          </a:xfrm>
          <a:prstGeom prst="rect">
            <a:avLst/>
          </a:prstGeom>
        </p:spPr>
      </p:pic>
      <p:sp>
        <p:nvSpPr>
          <p:cNvPr id="5" name="Text Placeholder 4"/>
          <p:cNvSpPr>
            <a:spLocks noGrp="1"/>
          </p:cNvSpPr>
          <p:nvPr>
            <p:ph type="body" sz="quarter" idx="13"/>
          </p:nvPr>
        </p:nvSpPr>
        <p:spPr>
          <a:xfrm>
            <a:off x="6395621" y="3202304"/>
            <a:ext cx="2748379" cy="274320"/>
          </a:xfrm>
        </p:spPr>
        <p:txBody>
          <a:bodyPr>
            <a:normAutofit/>
          </a:bodyPr>
          <a:lstStyle/>
          <a:p>
            <a:r>
              <a:rPr lang="en-US" sz="1050" dirty="0" smtClean="0">
                <a:solidFill>
                  <a:schemeClr val="bg1"/>
                </a:solidFill>
              </a:rPr>
              <a:t>Image Credit: State of Connecticut</a:t>
            </a:r>
            <a:endParaRPr lang="en-US" sz="1050" dirty="0">
              <a:solidFill>
                <a:schemeClr val="bg1"/>
              </a:solidFill>
            </a:endParaRPr>
          </a:p>
        </p:txBody>
      </p:sp>
    </p:spTree>
    <p:extLst>
      <p:ext uri="{BB962C8B-B14F-4D97-AF65-F5344CB8AC3E}">
        <p14:creationId xmlns:p14="http://schemas.microsoft.com/office/powerpoint/2010/main" val="38300645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47300" y="1443248"/>
            <a:ext cx="6668070" cy="547478"/>
          </a:xfrm>
        </p:spPr>
        <p:txBody>
          <a:bodyPr/>
          <a:lstStyle/>
          <a:p>
            <a:r>
              <a:rPr lang="en-US" dirty="0" smtClean="0"/>
              <a:t>Alabama, with a focus on Bankhead National Forest</a:t>
            </a:r>
          </a:p>
          <a:p>
            <a:endParaRPr lang="en-US" dirty="0" smtClean="0"/>
          </a:p>
          <a:p>
            <a:endParaRPr lang="en-US" dirty="0"/>
          </a:p>
        </p:txBody>
      </p:sp>
      <p:sp>
        <p:nvSpPr>
          <p:cNvPr id="3" name="Text Placeholder 2"/>
          <p:cNvSpPr>
            <a:spLocks noGrp="1"/>
          </p:cNvSpPr>
          <p:nvPr>
            <p:ph type="body" sz="quarter" idx="14"/>
          </p:nvPr>
        </p:nvSpPr>
        <p:spPr/>
        <p:txBody>
          <a:bodyPr/>
          <a:lstStyle/>
          <a:p>
            <a:pPr algn="ctr"/>
            <a:r>
              <a:rPr lang="en-US" dirty="0" smtClean="0"/>
              <a:t>Study Area</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650" y="1255938"/>
            <a:ext cx="8756278" cy="5316312"/>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5903913"/>
            <a:ext cx="20161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775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574257" y="2000250"/>
            <a:ext cx="3394285" cy="692589"/>
          </a:xfrm>
        </p:spPr>
        <p:txBody>
          <a:bodyPr/>
          <a:lstStyle/>
          <a:p>
            <a:r>
              <a:rPr lang="en-US" dirty="0" smtClean="0"/>
              <a:t>Study Period</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79" y="700212"/>
            <a:ext cx="4960419" cy="3294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0117" y="5012200"/>
            <a:ext cx="2000423" cy="1200329"/>
          </a:xfrm>
          <a:prstGeom prst="rect">
            <a:avLst/>
          </a:prstGeom>
          <a:noFill/>
        </p:spPr>
        <p:txBody>
          <a:bodyPr wrap="square" rtlCol="0">
            <a:spAutoFit/>
          </a:bodyPr>
          <a:lstStyle/>
          <a:p>
            <a:pPr algn="ctr"/>
            <a:r>
              <a:rPr lang="en-US" sz="3600" dirty="0" smtClean="0"/>
              <a:t>January 2010</a:t>
            </a:r>
            <a:endParaRPr lang="en-US" sz="3600" dirty="0"/>
          </a:p>
        </p:txBody>
      </p:sp>
      <p:sp>
        <p:nvSpPr>
          <p:cNvPr id="11" name="TextBox 10"/>
          <p:cNvSpPr txBox="1"/>
          <p:nvPr/>
        </p:nvSpPr>
        <p:spPr>
          <a:xfrm>
            <a:off x="7387185" y="5282972"/>
            <a:ext cx="1490113" cy="646331"/>
          </a:xfrm>
          <a:prstGeom prst="rect">
            <a:avLst/>
          </a:prstGeom>
          <a:noFill/>
        </p:spPr>
        <p:txBody>
          <a:bodyPr wrap="square" rtlCol="0">
            <a:spAutoFit/>
          </a:bodyPr>
          <a:lstStyle/>
          <a:p>
            <a:pPr algn="ctr"/>
            <a:r>
              <a:rPr lang="en-US" sz="3600" dirty="0" smtClean="0"/>
              <a:t>2050</a:t>
            </a:r>
            <a:endParaRPr lang="en-US" sz="3600" dirty="0"/>
          </a:p>
        </p:txBody>
      </p:sp>
      <p:sp>
        <p:nvSpPr>
          <p:cNvPr id="7" name="Right Arrow 6"/>
          <p:cNvSpPr/>
          <p:nvPr/>
        </p:nvSpPr>
        <p:spPr>
          <a:xfrm>
            <a:off x="2213883" y="5282972"/>
            <a:ext cx="1044885" cy="600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201980" y="5012200"/>
            <a:ext cx="2952750" cy="1200329"/>
          </a:xfrm>
          <a:prstGeom prst="rect">
            <a:avLst/>
          </a:prstGeom>
          <a:noFill/>
        </p:spPr>
        <p:txBody>
          <a:bodyPr wrap="square" rtlCol="0">
            <a:spAutoFit/>
          </a:bodyPr>
          <a:lstStyle/>
          <a:p>
            <a:pPr algn="ctr"/>
            <a:r>
              <a:rPr lang="en-US" sz="3600" dirty="0" smtClean="0"/>
              <a:t>December</a:t>
            </a:r>
          </a:p>
          <a:p>
            <a:pPr algn="ctr"/>
            <a:r>
              <a:rPr lang="en-US" sz="3600" dirty="0" smtClean="0"/>
              <a:t>2015</a:t>
            </a:r>
            <a:endParaRPr lang="en-US" sz="3600" dirty="0"/>
          </a:p>
        </p:txBody>
      </p:sp>
      <p:sp>
        <p:nvSpPr>
          <p:cNvPr id="9" name="Right Arrow 8"/>
          <p:cNvSpPr/>
          <p:nvPr/>
        </p:nvSpPr>
        <p:spPr>
          <a:xfrm>
            <a:off x="6094830" y="5282972"/>
            <a:ext cx="1044885" cy="600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29434" y="4440949"/>
            <a:ext cx="1152525" cy="646331"/>
          </a:xfrm>
          <a:prstGeom prst="rect">
            <a:avLst/>
          </a:prstGeom>
          <a:noFill/>
        </p:spPr>
        <p:txBody>
          <a:bodyPr wrap="square" rtlCol="0">
            <a:spAutoFit/>
          </a:bodyPr>
          <a:lstStyle/>
          <a:p>
            <a:r>
              <a:rPr lang="en-US" sz="3600" b="1" dirty="0" smtClean="0">
                <a:solidFill>
                  <a:schemeClr val="accent1">
                    <a:lumMod val="60000"/>
                    <a:lumOff val="40000"/>
                  </a:schemeClr>
                </a:solidFill>
              </a:rPr>
              <a:t>Past</a:t>
            </a:r>
            <a:endParaRPr lang="en-US" sz="3600" b="1" dirty="0">
              <a:solidFill>
                <a:schemeClr val="accent1">
                  <a:lumMod val="60000"/>
                  <a:lumOff val="40000"/>
                </a:schemeClr>
              </a:solidFill>
            </a:endParaRPr>
          </a:p>
        </p:txBody>
      </p:sp>
      <p:sp>
        <p:nvSpPr>
          <p:cNvPr id="16" name="TextBox 15"/>
          <p:cNvSpPr txBox="1"/>
          <p:nvPr/>
        </p:nvSpPr>
        <p:spPr>
          <a:xfrm>
            <a:off x="7327380" y="4440949"/>
            <a:ext cx="1571625" cy="646331"/>
          </a:xfrm>
          <a:prstGeom prst="rect">
            <a:avLst/>
          </a:prstGeom>
          <a:noFill/>
        </p:spPr>
        <p:txBody>
          <a:bodyPr wrap="square" rtlCol="0">
            <a:spAutoFit/>
          </a:bodyPr>
          <a:lstStyle/>
          <a:p>
            <a:r>
              <a:rPr lang="en-US" sz="3600" b="1" dirty="0" smtClean="0">
                <a:solidFill>
                  <a:schemeClr val="accent1">
                    <a:lumMod val="60000"/>
                    <a:lumOff val="40000"/>
                  </a:schemeClr>
                </a:solidFill>
              </a:rPr>
              <a:t>Future</a:t>
            </a:r>
            <a:endParaRPr lang="en-US" sz="3600" b="1" dirty="0">
              <a:solidFill>
                <a:schemeClr val="accent1">
                  <a:lumMod val="60000"/>
                  <a:lumOff val="40000"/>
                </a:schemeClr>
              </a:solidFill>
            </a:endParaRPr>
          </a:p>
        </p:txBody>
      </p:sp>
      <p:cxnSp>
        <p:nvCxnSpPr>
          <p:cNvPr id="30" name="Straight Connector 29"/>
          <p:cNvCxnSpPr/>
          <p:nvPr/>
        </p:nvCxnSpPr>
        <p:spPr>
          <a:xfrm flipH="1">
            <a:off x="150117" y="4797652"/>
            <a:ext cx="224870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24" name="Straight Connector 1023"/>
          <p:cNvCxnSpPr/>
          <p:nvPr/>
        </p:nvCxnSpPr>
        <p:spPr>
          <a:xfrm>
            <a:off x="150117" y="4787604"/>
            <a:ext cx="0" cy="159090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27" name="Straight Connector 1026"/>
          <p:cNvCxnSpPr/>
          <p:nvPr/>
        </p:nvCxnSpPr>
        <p:spPr>
          <a:xfrm>
            <a:off x="3753344" y="4806359"/>
            <a:ext cx="224870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38" name="Straight Connector 1037"/>
          <p:cNvCxnSpPr/>
          <p:nvPr/>
        </p:nvCxnSpPr>
        <p:spPr>
          <a:xfrm>
            <a:off x="140072" y="6378505"/>
            <a:ext cx="586197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991991" y="4797652"/>
            <a:ext cx="0" cy="159090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7211479" y="4807973"/>
            <a:ext cx="126480" cy="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223355" y="4807974"/>
            <a:ext cx="0" cy="159690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211479" y="6404881"/>
            <a:ext cx="175763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8854511" y="4807974"/>
            <a:ext cx="12648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969115" y="4807974"/>
            <a:ext cx="0" cy="160878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3"/>
          </p:nvPr>
        </p:nvSpPr>
        <p:spPr>
          <a:xfrm>
            <a:off x="2398819" y="3719921"/>
            <a:ext cx="2885484" cy="274320"/>
          </a:xfrm>
        </p:spPr>
        <p:txBody>
          <a:bodyPr>
            <a:normAutofit/>
          </a:bodyPr>
          <a:lstStyle/>
          <a:p>
            <a:r>
              <a:rPr lang="en-US" sz="1100" dirty="0" smtClean="0">
                <a:solidFill>
                  <a:schemeClr val="bg1"/>
                </a:solidFill>
              </a:rPr>
              <a:t>Image Credit: Texas A&amp;M Forest Service</a:t>
            </a:r>
            <a:endParaRPr lang="en-US" sz="1100" dirty="0">
              <a:solidFill>
                <a:schemeClr val="bg1"/>
              </a:solidFill>
            </a:endParaRPr>
          </a:p>
        </p:txBody>
      </p:sp>
    </p:spTree>
    <p:extLst>
      <p:ext uri="{BB962C8B-B14F-4D97-AF65-F5344CB8AC3E}">
        <p14:creationId xmlns:p14="http://schemas.microsoft.com/office/powerpoint/2010/main" val="17915513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14995" y="579120"/>
            <a:ext cx="7982712" cy="704088"/>
          </a:xfrm>
        </p:spPr>
        <p:txBody>
          <a:bodyPr/>
          <a:lstStyle/>
          <a:p>
            <a:pPr algn="ctr"/>
            <a:r>
              <a:rPr lang="en-US" dirty="0" smtClean="0"/>
              <a:t>Project Partners</a:t>
            </a:r>
            <a:endParaRPr lang="en-US" dirty="0"/>
          </a:p>
        </p:txBody>
      </p:sp>
      <p:pic>
        <p:nvPicPr>
          <p:cNvPr id="3074" name="Picture 2" descr="https://upload.wikimedia.org/wikipedia/commons/thumb/3/30/ForestServiceLogoOfficial.svg/2000px-ForestServiceLogoOfficial.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5747" y="1972030"/>
            <a:ext cx="2188998" cy="24265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09993" y="5094809"/>
            <a:ext cx="6700507" cy="646331"/>
          </a:xfrm>
          <a:prstGeom prst="rect">
            <a:avLst/>
          </a:prstGeom>
          <a:noFill/>
        </p:spPr>
        <p:txBody>
          <a:bodyPr wrap="square" rtlCol="0">
            <a:spAutoFit/>
          </a:bodyPr>
          <a:lstStyle/>
          <a:p>
            <a:pPr algn="ctr"/>
            <a:r>
              <a:rPr lang="en-US" sz="3600" dirty="0" smtClean="0"/>
              <a:t>USDA Forest Service</a:t>
            </a:r>
            <a:endParaRPr lang="en-US" sz="3600" dirty="0"/>
          </a:p>
        </p:txBody>
      </p:sp>
    </p:spTree>
    <p:extLst>
      <p:ext uri="{BB962C8B-B14F-4D97-AF65-F5344CB8AC3E}">
        <p14:creationId xmlns:p14="http://schemas.microsoft.com/office/powerpoint/2010/main" val="2325636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pPr algn="ctr"/>
            <a:r>
              <a:rPr lang="en-US" dirty="0" smtClean="0"/>
              <a:t>NASA Earth Observations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5109" y="1511669"/>
            <a:ext cx="2036888" cy="22507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08" y="1940695"/>
            <a:ext cx="2186884" cy="178733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679" y="3542030"/>
            <a:ext cx="2212996" cy="2276405"/>
          </a:xfrm>
          <a:prstGeom prst="rect">
            <a:avLst/>
          </a:prstGeom>
        </p:spPr>
      </p:pic>
      <p:sp>
        <p:nvSpPr>
          <p:cNvPr id="8" name="TextBox 7"/>
          <p:cNvSpPr txBox="1"/>
          <p:nvPr/>
        </p:nvSpPr>
        <p:spPr>
          <a:xfrm>
            <a:off x="6975334" y="3497143"/>
            <a:ext cx="2168666" cy="369332"/>
          </a:xfrm>
          <a:prstGeom prst="rect">
            <a:avLst/>
          </a:prstGeom>
          <a:noFill/>
        </p:spPr>
        <p:txBody>
          <a:bodyPr wrap="square" rtlCol="0">
            <a:spAutoFit/>
          </a:bodyPr>
          <a:lstStyle/>
          <a:p>
            <a:r>
              <a:rPr lang="en-US" dirty="0" smtClean="0"/>
              <a:t>SRTM-v2 C-band</a:t>
            </a:r>
            <a:endParaRPr lang="en-US" dirty="0"/>
          </a:p>
        </p:txBody>
      </p:sp>
      <p:sp>
        <p:nvSpPr>
          <p:cNvPr id="10" name="TextBox 9"/>
          <p:cNvSpPr txBox="1"/>
          <p:nvPr/>
        </p:nvSpPr>
        <p:spPr>
          <a:xfrm>
            <a:off x="4885621" y="5742235"/>
            <a:ext cx="1718057" cy="369332"/>
          </a:xfrm>
          <a:prstGeom prst="rect">
            <a:avLst/>
          </a:prstGeom>
          <a:noFill/>
        </p:spPr>
        <p:txBody>
          <a:bodyPr wrap="square" rtlCol="0">
            <a:spAutoFit/>
          </a:bodyPr>
          <a:lstStyle/>
          <a:p>
            <a:r>
              <a:rPr lang="en-US" dirty="0" smtClean="0"/>
              <a:t>Landsat 5 TM</a:t>
            </a:r>
            <a:endParaRPr lang="en-US" dirty="0"/>
          </a:p>
        </p:txBody>
      </p:sp>
      <p:sp>
        <p:nvSpPr>
          <p:cNvPr id="11" name="TextBox 10"/>
          <p:cNvSpPr txBox="1"/>
          <p:nvPr/>
        </p:nvSpPr>
        <p:spPr>
          <a:xfrm>
            <a:off x="1981546" y="3312477"/>
            <a:ext cx="1942089" cy="369332"/>
          </a:xfrm>
          <a:prstGeom prst="rect">
            <a:avLst/>
          </a:prstGeom>
          <a:noFill/>
        </p:spPr>
        <p:txBody>
          <a:bodyPr wrap="square" rtlCol="0">
            <a:spAutoFit/>
          </a:bodyPr>
          <a:lstStyle/>
          <a:p>
            <a:r>
              <a:rPr lang="en-US" dirty="0" smtClean="0"/>
              <a:t>Landsat 8 OLI</a:t>
            </a:r>
            <a:endParaRPr lang="en-US" dirty="0"/>
          </a:p>
        </p:txBody>
      </p:sp>
    </p:spTree>
    <p:extLst>
      <p:ext uri="{BB962C8B-B14F-4D97-AF65-F5344CB8AC3E}">
        <p14:creationId xmlns:p14="http://schemas.microsoft.com/office/powerpoint/2010/main" val="15386667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38452" y="1238631"/>
            <a:ext cx="6810097" cy="609219"/>
          </a:xfrm>
        </p:spPr>
        <p:txBody>
          <a:bodyPr>
            <a:normAutofit/>
          </a:bodyPr>
          <a:lstStyle/>
          <a:p>
            <a:r>
              <a:rPr lang="en-US" dirty="0" smtClean="0"/>
              <a:t>Historic Southern Pine Beetle Maps </a:t>
            </a:r>
            <a:endParaRPr lang="en-US" dirty="0"/>
          </a:p>
        </p:txBody>
      </p:sp>
      <p:sp>
        <p:nvSpPr>
          <p:cNvPr id="3" name="Text Placeholder 2"/>
          <p:cNvSpPr>
            <a:spLocks noGrp="1"/>
          </p:cNvSpPr>
          <p:nvPr>
            <p:ph type="body" sz="quarter" idx="14"/>
          </p:nvPr>
        </p:nvSpPr>
        <p:spPr>
          <a:xfrm>
            <a:off x="613980" y="550545"/>
            <a:ext cx="7982712" cy="704088"/>
          </a:xfrm>
        </p:spPr>
        <p:txBody>
          <a:bodyPr/>
          <a:lstStyle/>
          <a:p>
            <a:r>
              <a:rPr lang="en-US" dirty="0" smtClean="0"/>
              <a:t>Methodology</a:t>
            </a:r>
            <a:endParaRPr lang="en-US" dirty="0"/>
          </a:p>
        </p:txBody>
      </p:sp>
      <p:sp>
        <p:nvSpPr>
          <p:cNvPr id="4" name="Shape 193"/>
          <p:cNvSpPr/>
          <p:nvPr/>
        </p:nvSpPr>
        <p:spPr>
          <a:xfrm>
            <a:off x="371855" y="2973119"/>
            <a:ext cx="2426700" cy="1447800"/>
          </a:xfrm>
          <a:prstGeom prst="roundRect">
            <a:avLst>
              <a:gd name="adj" fmla="val 16667"/>
            </a:avLst>
          </a:prstGeom>
          <a:solidFill>
            <a:srgbClr val="F2F2F2"/>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5" name="Shape 194"/>
          <p:cNvSpPr/>
          <p:nvPr/>
        </p:nvSpPr>
        <p:spPr>
          <a:xfrm>
            <a:off x="3358655" y="2973119"/>
            <a:ext cx="2426700" cy="1447800"/>
          </a:xfrm>
          <a:prstGeom prst="roundRect">
            <a:avLst>
              <a:gd name="adj" fmla="val 16667"/>
            </a:avLst>
          </a:prstGeom>
          <a:solidFill>
            <a:srgbClr val="F2F2F2"/>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 name="Shape 195"/>
          <p:cNvSpPr/>
          <p:nvPr/>
        </p:nvSpPr>
        <p:spPr>
          <a:xfrm>
            <a:off x="2819848" y="3585127"/>
            <a:ext cx="517500" cy="326100"/>
          </a:xfrm>
          <a:prstGeom prst="rightArrow">
            <a:avLst>
              <a:gd name="adj1" fmla="val 50000"/>
              <a:gd name="adj2" fmla="val 50000"/>
            </a:avLst>
          </a:prstGeom>
          <a:solidFill>
            <a:schemeClr val="accent1"/>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7" name="Shape 196"/>
          <p:cNvSpPr/>
          <p:nvPr/>
        </p:nvSpPr>
        <p:spPr>
          <a:xfrm>
            <a:off x="5806648" y="3585127"/>
            <a:ext cx="517500" cy="326100"/>
          </a:xfrm>
          <a:prstGeom prst="rightArrow">
            <a:avLst>
              <a:gd name="adj1" fmla="val 50000"/>
              <a:gd name="adj2" fmla="val 50000"/>
            </a:avLst>
          </a:prstGeom>
          <a:solidFill>
            <a:schemeClr val="accent1"/>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 name="Shape 197"/>
          <p:cNvSpPr txBox="1"/>
          <p:nvPr/>
        </p:nvSpPr>
        <p:spPr>
          <a:xfrm>
            <a:off x="245850" y="3307026"/>
            <a:ext cx="2552700" cy="7800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200" dirty="0">
                <a:solidFill>
                  <a:schemeClr val="dk1"/>
                </a:solidFill>
                <a:ea typeface="Questrial"/>
                <a:cs typeface="Questrial"/>
                <a:sym typeface="Questrial"/>
              </a:rPr>
              <a:t>In Situ </a:t>
            </a:r>
          </a:p>
          <a:p>
            <a:pPr marL="0" marR="0" lvl="0" indent="0" algn="ctr" rtl="0">
              <a:spcBef>
                <a:spcPts val="0"/>
              </a:spcBef>
              <a:buSzPct val="25000"/>
              <a:buNone/>
            </a:pPr>
            <a:r>
              <a:rPr lang="en-US" sz="2200" dirty="0">
                <a:solidFill>
                  <a:schemeClr val="dk1"/>
                </a:solidFill>
                <a:ea typeface="Questrial"/>
                <a:cs typeface="Questrial"/>
                <a:sym typeface="Questrial"/>
              </a:rPr>
              <a:t>Point Data </a:t>
            </a:r>
          </a:p>
        </p:txBody>
      </p:sp>
      <p:sp>
        <p:nvSpPr>
          <p:cNvPr id="9" name="Shape 198"/>
          <p:cNvSpPr txBox="1"/>
          <p:nvPr/>
        </p:nvSpPr>
        <p:spPr>
          <a:xfrm>
            <a:off x="3295650" y="3358175"/>
            <a:ext cx="2552700" cy="7800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200" dirty="0">
                <a:solidFill>
                  <a:schemeClr val="dk1"/>
                </a:solidFill>
                <a:ea typeface="Questrial"/>
                <a:cs typeface="Questrial"/>
                <a:sym typeface="Questrial"/>
              </a:rPr>
              <a:t>Point Density </a:t>
            </a:r>
          </a:p>
          <a:p>
            <a:pPr marL="0" marR="0" lvl="0" indent="0" algn="ctr" rtl="0">
              <a:spcBef>
                <a:spcPts val="0"/>
              </a:spcBef>
              <a:buSzPct val="25000"/>
              <a:buNone/>
            </a:pPr>
            <a:r>
              <a:rPr lang="en-US" sz="2200" dirty="0">
                <a:solidFill>
                  <a:schemeClr val="dk1"/>
                </a:solidFill>
                <a:ea typeface="Questrial"/>
                <a:cs typeface="Questrial"/>
                <a:sym typeface="Questrial"/>
              </a:rPr>
              <a:t>Tool  </a:t>
            </a:r>
          </a:p>
        </p:txBody>
      </p:sp>
      <p:sp>
        <p:nvSpPr>
          <p:cNvPr id="10" name="Shape 199"/>
          <p:cNvSpPr/>
          <p:nvPr/>
        </p:nvSpPr>
        <p:spPr>
          <a:xfrm>
            <a:off x="6345462" y="3037632"/>
            <a:ext cx="2371800" cy="1318800"/>
          </a:xfrm>
          <a:prstGeom prst="rect">
            <a:avLst/>
          </a:prstGeom>
          <a:solidFill>
            <a:srgbClr val="CDEDDA"/>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1" name="Shape 200"/>
          <p:cNvSpPr txBox="1"/>
          <p:nvPr/>
        </p:nvSpPr>
        <p:spPr>
          <a:xfrm>
            <a:off x="6283650" y="3146825"/>
            <a:ext cx="2495400" cy="11004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200" dirty="0" smtClean="0">
                <a:solidFill>
                  <a:schemeClr val="dk1"/>
                </a:solidFill>
                <a:ea typeface="Questrial"/>
                <a:cs typeface="Questrial"/>
                <a:sym typeface="Questrial"/>
              </a:rPr>
              <a:t>Historic </a:t>
            </a:r>
            <a:r>
              <a:rPr lang="en-US" sz="2200" dirty="0">
                <a:solidFill>
                  <a:schemeClr val="dk1"/>
                </a:solidFill>
                <a:ea typeface="Questrial"/>
                <a:cs typeface="Questrial"/>
                <a:sym typeface="Questrial"/>
              </a:rPr>
              <a:t>Southern Pine Beetle Maps </a:t>
            </a:r>
          </a:p>
        </p:txBody>
      </p:sp>
    </p:spTree>
    <p:extLst>
      <p:ext uri="{BB962C8B-B14F-4D97-AF65-F5344CB8AC3E}">
        <p14:creationId xmlns:p14="http://schemas.microsoft.com/office/powerpoint/2010/main" val="28692629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3603</TotalTime>
  <Words>2509</Words>
  <Application>Microsoft Office PowerPoint</Application>
  <PresentationFormat>On-screen Show (4:3)</PresentationFormat>
  <Paragraphs>349</Paragraphs>
  <Slides>27</Slides>
  <Notes>24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Sherry baggett</cp:lastModifiedBy>
  <cp:revision>260</cp:revision>
  <cp:lastPrinted>2016-03-28T16:37:59Z</cp:lastPrinted>
  <dcterms:created xsi:type="dcterms:W3CDTF">2015-05-18T13:26:09Z</dcterms:created>
  <dcterms:modified xsi:type="dcterms:W3CDTF">2016-03-30T13:37:45Z</dcterms:modified>
</cp:coreProperties>
</file>