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Emma Baghel" initials="EB" lastIdx="4" clrIdx="1"/>
  <p:cmAuthor id="3" name="Arya, Vishal (LARC)[DEVELOP]" initials="AV(" lastIdx="14" clrIdx="2">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2292"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9T09:26:19.817" idx="2">
    <p:pos x="9358" y="8758"/>
    <p:text>There is a TON of space between your methodology and the content on the right side of the poster. Make sure you do not leave too much white space that makes the poster imbalanced.</p:text>
  </p:cm>
  <p:cm authorId="2" dt="2016-02-29T09:27:20.964" idx="3">
    <p:pos x="3682" y="18142"/>
    <p:text>If possible, could you make this image of michael more light/bright if this is indeed how you will do your team member/group photo for the poster?</p:text>
  </p:cm>
  <p:cm authorId="2" dt="2016-02-29T10:48:31.957" idx="1">
    <p:pos x="14490" y="6014"/>
    <p:text>Please make sure that for your presentation and posters that your:
*North Arrow
*Legend
*Words/titles
-----are all separate from the image and editable </p:text>
  </p:cm>
  <p:cm authorId="3" dt="2016-03-01T13:23:14.036" idx="1">
    <p:pos x="7018" y="1137"/>
    <p:text>Consider rewording subtitle to: Tracking Mule Deer to Improve Wildlife Corridors between Seasonal Habitats in the Southern Rockies</p:text>
    <p:extLst>
      <p:ext uri="{C676402C-5697-4E1C-873F-D02D1690AC5C}">
        <p15:threadingInfo xmlns:p15="http://schemas.microsoft.com/office/powerpoint/2012/main" timeZoneBias="300"/>
      </p:ext>
    </p:extLst>
  </p:cm>
  <p:cm authorId="3" dt="2016-03-01T13:24:35.255" idx="2">
    <p:pos x="6973" y="2910"/>
    <p:text>Edited text here. Please review changes.</p:text>
    <p:extLst>
      <p:ext uri="{C676402C-5697-4E1C-873F-D02D1690AC5C}">
        <p15:threadingInfo xmlns:p15="http://schemas.microsoft.com/office/powerpoint/2012/main" timeZoneBias="300"/>
      </p:ext>
    </p:extLst>
  </p:cm>
  <p:cm authorId="3" dt="2016-03-01T15:22:43.818" idx="3">
    <p:pos x="12921" y="11778"/>
    <p:text>You list the sensor for both Landsat satellites so please list the sensor for Terra and Aqua</p:text>
    <p:extLst>
      <p:ext uri="{C676402C-5697-4E1C-873F-D02D1690AC5C}">
        <p15:threadingInfo xmlns:p15="http://schemas.microsoft.com/office/powerpoint/2012/main" timeZoneBias="300"/>
      </p:ext>
    </p:extLst>
  </p:cm>
  <p:cm authorId="3" dt="2016-03-01T15:24:01.748" idx="4">
    <p:pos x="12824" y="4138"/>
    <p:text>Edited this text. Please review changes.</p:text>
    <p:extLst>
      <p:ext uri="{C676402C-5697-4E1C-873F-D02D1690AC5C}">
        <p15:threadingInfo xmlns:p15="http://schemas.microsoft.com/office/powerpoint/2012/main" timeZoneBias="300"/>
      </p:ext>
    </p:extLst>
  </p:cm>
  <p:cm authorId="3" dt="2016-03-01T15:24:43.609" idx="5">
    <p:pos x="1940" y="19751"/>
    <p:text>Feel free to include (Project Lead) next to Tyler's name.</p:text>
    <p:extLst>
      <p:ext uri="{C676402C-5697-4E1C-873F-D02D1690AC5C}">
        <p15:threadingInfo xmlns:p15="http://schemas.microsoft.com/office/powerpoint/2012/main" timeZoneBias="300"/>
      </p:ext>
    </p:extLst>
  </p:cm>
  <p:cm authorId="3" dt="2016-03-01T15:25:17.726" idx="6">
    <p:pos x="3259" y="17553"/>
    <p:text>Is it possible to get a group photo? That will take up less space, giving you more room for the results/ conclusions/ methods sections.</p:text>
    <p:extLst>
      <p:ext uri="{C676402C-5697-4E1C-873F-D02D1690AC5C}">
        <p15:threadingInfo xmlns:p15="http://schemas.microsoft.com/office/powerpoint/2012/main" timeZoneBias="300"/>
      </p:ext>
    </p:extLst>
  </p:cm>
  <p:cm authorId="3" dt="2016-03-01T15:25:44.118" idx="7">
    <p:pos x="7185" y="18250"/>
    <p:text>Too much white space here. Make this section smaller and consider placing it elsewhere on the poster.</p:text>
    <p:extLst>
      <p:ext uri="{C676402C-5697-4E1C-873F-D02D1690AC5C}">
        <p15:threadingInfo xmlns:p15="http://schemas.microsoft.com/office/powerpoint/2012/main" timeZoneBias="300"/>
      </p:ext>
    </p:extLst>
  </p:cm>
  <p:cm authorId="3" dt="2016-03-01T15:26:06.115" idx="8">
    <p:pos x="15234" y="18070"/>
    <p:text>Please be more consise here. This section is taking up too much space as is. The focus of the poster should be on the resutls/ methods/ conclusion so by making this section smaller, you are allowing more space for those sections.
You can do this by following something similar to what is below:
We would like to thank our science advisor, Dr. Kenton Ross, with the NASA DEVELOP NAtional Program as well as the DEVELOP NASA Langley Research Center management, Emily Adams and Rebekke Muench, for their support and guidance on the project. We would also like to thank past contributors: Ross Reahard, Teresa Fenn, and Jeri Wisman.</p:text>
    <p:extLst>
      <p:ext uri="{C676402C-5697-4E1C-873F-D02D1690AC5C}">
        <p15:threadingInfo xmlns:p15="http://schemas.microsoft.com/office/powerpoint/2012/main" timeZoneBias="300"/>
      </p:ext>
    </p:extLst>
  </p:cm>
  <p:cm authorId="3" dt="2016-03-01T15:30:14.463" idx="9">
    <p:pos x="11477" y="10180"/>
    <p:text>I made this image larger so it matches the size of the other images.</p:text>
    <p:extLst>
      <p:ext uri="{C676402C-5697-4E1C-873F-D02D1690AC5C}">
        <p15:threadingInfo xmlns:p15="http://schemas.microsoft.com/office/powerpoint/2012/main" timeZoneBias="300"/>
      </p:ext>
    </p:extLst>
  </p:cm>
  <p:cm authorId="3" dt="2016-03-01T15:31:01.353" idx="10">
    <p:pos x="6503" y="8837"/>
    <p:text>This should be all caps: ASTER</p:text>
    <p:extLst>
      <p:ext uri="{C676402C-5697-4E1C-873F-D02D1690AC5C}">
        <p15:threadingInfo xmlns:p15="http://schemas.microsoft.com/office/powerpoint/2012/main" timeZoneBias="300"/>
      </p:ext>
    </p:extLst>
  </p:cm>
  <p:cm authorId="3" dt="2016-03-01T15:31:11.808" idx="11">
    <p:pos x="8307" y="8837"/>
    <p:text>This should be all caps: PRISM</p:text>
    <p:extLst>
      <p:ext uri="{C676402C-5697-4E1C-873F-D02D1690AC5C}">
        <p15:threadingInfo xmlns:p15="http://schemas.microsoft.com/office/powerpoint/2012/main" timeZoneBias="300"/>
      </p:ext>
    </p:extLst>
  </p:cm>
  <p:cm authorId="3" dt="2016-03-01T15:31:44.382" idx="12">
    <p:pos x="7518" y="9989"/>
    <p:text>Slope is derived from a DEM, therefore, you don't want to include that here. What you could say is something like Created DEM using ArcGIS to identify slope, aspect, etc.</p:text>
    <p:extLst>
      <p:ext uri="{C676402C-5697-4E1C-873F-D02D1690AC5C}">
        <p15:threadingInfo xmlns:p15="http://schemas.microsoft.com/office/powerpoint/2012/main" timeZoneBias="300"/>
      </p:ext>
    </p:extLst>
  </p:cm>
  <p:cm authorId="3" dt="2016-03-01T15:32:41.811" idx="13">
    <p:pos x="2910" y="7897"/>
    <p:text>Currently, your methods section has a lot of text. Consider add more images of your data layers. Also, consider adding a 4th row titled End Products that discuss what the prior three rows helped create.</p:text>
    <p:extLst>
      <p:ext uri="{C676402C-5697-4E1C-873F-D02D1690AC5C}">
        <p15:threadingInfo xmlns:p15="http://schemas.microsoft.com/office/powerpoint/2012/main" timeZoneBias="300"/>
      </p:ext>
    </p:extLst>
  </p:cm>
  <p:cm authorId="3" dt="2016-03-01T15:34:45.659" idx="14">
    <p:pos x="13430" y="5533"/>
    <p:text>Consider leaving just a bit more space between sections. This would mean shifting the study area section down a tiny bit as well as the EO section down a bit. The amoutn of space between Methods and resutls sections/ EO and conclusions sections is pretty good.</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7686F-AB4E-4212-B8C4-5FAB29ABC6D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F40F966-64DA-497A-B57C-82E865598531}">
      <dgm:prSet phldrT="[Text]"/>
      <dgm:spPr/>
      <dgm:t>
        <a:bodyPr/>
        <a:lstStyle/>
        <a:p>
          <a:r>
            <a:rPr lang="en-US" dirty="0" smtClean="0"/>
            <a:t>Acquisition</a:t>
          </a:r>
          <a:endParaRPr lang="en-US" dirty="0"/>
        </a:p>
      </dgm:t>
    </dgm:pt>
    <dgm:pt modelId="{9FE4DC81-6FD1-4F32-9232-46613D5616A3}" type="parTrans" cxnId="{DD269BC3-9557-4D15-852A-2819F5944B70}">
      <dgm:prSet/>
      <dgm:spPr/>
      <dgm:t>
        <a:bodyPr/>
        <a:lstStyle/>
        <a:p>
          <a:endParaRPr lang="en-US"/>
        </a:p>
      </dgm:t>
    </dgm:pt>
    <dgm:pt modelId="{A2419644-5D9D-429C-868A-564FF6D757C4}" type="sibTrans" cxnId="{DD269BC3-9557-4D15-852A-2819F5944B70}">
      <dgm:prSet/>
      <dgm:spPr/>
      <dgm:t>
        <a:bodyPr/>
        <a:lstStyle/>
        <a:p>
          <a:endParaRPr lang="en-US"/>
        </a:p>
      </dgm:t>
    </dgm:pt>
    <dgm:pt modelId="{5BB8FD84-0BD9-4BCA-B3DA-3A3FBD7970BD}">
      <dgm:prSet phldrT="[Text]"/>
      <dgm:spPr/>
      <dgm:t>
        <a:bodyPr/>
        <a:lstStyle/>
        <a:p>
          <a:r>
            <a:rPr lang="en-US" dirty="0" smtClean="0"/>
            <a:t>Processing</a:t>
          </a:r>
          <a:endParaRPr lang="en-US" dirty="0"/>
        </a:p>
      </dgm:t>
    </dgm:pt>
    <dgm:pt modelId="{D0CC5396-3441-4335-A1C5-A0BA0A4BE38B}" type="parTrans" cxnId="{AD1031DB-DC63-4028-914F-E219275B5C0A}">
      <dgm:prSet/>
      <dgm:spPr/>
      <dgm:t>
        <a:bodyPr/>
        <a:lstStyle/>
        <a:p>
          <a:endParaRPr lang="en-US"/>
        </a:p>
      </dgm:t>
    </dgm:pt>
    <dgm:pt modelId="{C3EB453F-1410-4F7E-A09D-57D62144EAC6}" type="sibTrans" cxnId="{AD1031DB-DC63-4028-914F-E219275B5C0A}">
      <dgm:prSet/>
      <dgm:spPr/>
      <dgm:t>
        <a:bodyPr/>
        <a:lstStyle/>
        <a:p>
          <a:endParaRPr lang="en-US"/>
        </a:p>
      </dgm:t>
    </dgm:pt>
    <dgm:pt modelId="{1A7DE14A-3EED-4AEB-A4D6-E358B11C50DD}">
      <dgm:prSet phldrT="[Text]"/>
      <dgm:spPr/>
      <dgm:t>
        <a:bodyPr/>
        <a:lstStyle/>
        <a:p>
          <a:r>
            <a:rPr lang="en-US" dirty="0" smtClean="0"/>
            <a:t>Analysis</a:t>
          </a:r>
          <a:endParaRPr lang="en-US" dirty="0"/>
        </a:p>
      </dgm:t>
    </dgm:pt>
    <dgm:pt modelId="{B9EC5403-2003-4CB2-B157-4D306FA6C695}" type="parTrans" cxnId="{CB73E919-3264-406C-BA17-8C1A224F3EE6}">
      <dgm:prSet/>
      <dgm:spPr/>
      <dgm:t>
        <a:bodyPr/>
        <a:lstStyle/>
        <a:p>
          <a:endParaRPr lang="en-US"/>
        </a:p>
      </dgm:t>
    </dgm:pt>
    <dgm:pt modelId="{3ECCA39A-C513-4BEB-BA20-5CA35FA21D6B}" type="sibTrans" cxnId="{CB73E919-3264-406C-BA17-8C1A224F3EE6}">
      <dgm:prSet/>
      <dgm:spPr/>
      <dgm:t>
        <a:bodyPr/>
        <a:lstStyle/>
        <a:p>
          <a:endParaRPr lang="en-US"/>
        </a:p>
      </dgm:t>
    </dgm:pt>
    <dgm:pt modelId="{BD2AA1ED-495C-43C7-9DCA-8EEBFE89633F}" type="pres">
      <dgm:prSet presAssocID="{1B77686F-AB4E-4212-B8C4-5FAB29ABC6DC}" presName="linearFlow" presStyleCnt="0">
        <dgm:presLayoutVars>
          <dgm:dir/>
          <dgm:animLvl val="lvl"/>
          <dgm:resizeHandles val="exact"/>
        </dgm:presLayoutVars>
      </dgm:prSet>
      <dgm:spPr/>
      <dgm:t>
        <a:bodyPr/>
        <a:lstStyle/>
        <a:p>
          <a:endParaRPr lang="en-US"/>
        </a:p>
      </dgm:t>
    </dgm:pt>
    <dgm:pt modelId="{05A0BCB9-4B83-4470-B2F2-BBCA76E6498B}" type="pres">
      <dgm:prSet presAssocID="{AF40F966-64DA-497A-B57C-82E865598531}" presName="composite" presStyleCnt="0"/>
      <dgm:spPr/>
    </dgm:pt>
    <dgm:pt modelId="{750919F8-8494-4FF8-A9DF-0EFC88297C35}" type="pres">
      <dgm:prSet presAssocID="{AF40F966-64DA-497A-B57C-82E865598531}" presName="parentText" presStyleLbl="alignNode1" presStyleIdx="0" presStyleCnt="3">
        <dgm:presLayoutVars>
          <dgm:chMax val="1"/>
          <dgm:bulletEnabled val="1"/>
        </dgm:presLayoutVars>
      </dgm:prSet>
      <dgm:spPr/>
      <dgm:t>
        <a:bodyPr/>
        <a:lstStyle/>
        <a:p>
          <a:endParaRPr lang="en-US"/>
        </a:p>
      </dgm:t>
    </dgm:pt>
    <dgm:pt modelId="{E961029E-615B-408E-9E54-BD5EC375B02B}" type="pres">
      <dgm:prSet presAssocID="{AF40F966-64DA-497A-B57C-82E865598531}" presName="descendantText" presStyleLbl="alignAcc1" presStyleIdx="0" presStyleCnt="3">
        <dgm:presLayoutVars>
          <dgm:bulletEnabled val="1"/>
        </dgm:presLayoutVars>
      </dgm:prSet>
      <dgm:spPr>
        <a:ln>
          <a:noFill/>
        </a:ln>
      </dgm:spPr>
      <dgm:t>
        <a:bodyPr/>
        <a:lstStyle/>
        <a:p>
          <a:endParaRPr lang="en-US"/>
        </a:p>
      </dgm:t>
    </dgm:pt>
    <dgm:pt modelId="{7A6FF547-EAC2-4BD3-A6D8-F20475AC4B82}" type="pres">
      <dgm:prSet presAssocID="{A2419644-5D9D-429C-868A-564FF6D757C4}" presName="sp" presStyleCnt="0"/>
      <dgm:spPr/>
    </dgm:pt>
    <dgm:pt modelId="{5756078A-B6B5-4EF9-8AB2-8229FD9FF2AE}" type="pres">
      <dgm:prSet presAssocID="{5BB8FD84-0BD9-4BCA-B3DA-3A3FBD7970BD}" presName="composite" presStyleCnt="0"/>
      <dgm:spPr/>
    </dgm:pt>
    <dgm:pt modelId="{71A90330-E32E-4EE5-90E7-79BCE1D25056}" type="pres">
      <dgm:prSet presAssocID="{5BB8FD84-0BD9-4BCA-B3DA-3A3FBD7970BD}" presName="parentText" presStyleLbl="alignNode1" presStyleIdx="1" presStyleCnt="3">
        <dgm:presLayoutVars>
          <dgm:chMax val="1"/>
          <dgm:bulletEnabled val="1"/>
        </dgm:presLayoutVars>
      </dgm:prSet>
      <dgm:spPr/>
      <dgm:t>
        <a:bodyPr/>
        <a:lstStyle/>
        <a:p>
          <a:endParaRPr lang="en-US"/>
        </a:p>
      </dgm:t>
    </dgm:pt>
    <dgm:pt modelId="{ED4C3546-8306-4764-A218-2BA371AFA694}" type="pres">
      <dgm:prSet presAssocID="{5BB8FD84-0BD9-4BCA-B3DA-3A3FBD7970BD}" presName="descendantText" presStyleLbl="alignAcc1" presStyleIdx="1" presStyleCnt="3" custLinFactNeighborX="0" custLinFactNeighborY="3431">
        <dgm:presLayoutVars>
          <dgm:bulletEnabled val="1"/>
        </dgm:presLayoutVars>
      </dgm:prSet>
      <dgm:spPr>
        <a:ln>
          <a:noFill/>
        </a:ln>
      </dgm:spPr>
      <dgm:t>
        <a:bodyPr/>
        <a:lstStyle/>
        <a:p>
          <a:endParaRPr lang="en-US"/>
        </a:p>
      </dgm:t>
    </dgm:pt>
    <dgm:pt modelId="{C5F28E46-A0F4-46A7-BEE7-C689BD08A00B}" type="pres">
      <dgm:prSet presAssocID="{C3EB453F-1410-4F7E-A09D-57D62144EAC6}" presName="sp" presStyleCnt="0"/>
      <dgm:spPr/>
    </dgm:pt>
    <dgm:pt modelId="{3E24D67A-A4B4-4DF2-976F-AAD612612D97}" type="pres">
      <dgm:prSet presAssocID="{1A7DE14A-3EED-4AEB-A4D6-E358B11C50DD}" presName="composite" presStyleCnt="0"/>
      <dgm:spPr/>
    </dgm:pt>
    <dgm:pt modelId="{6A209B86-9866-407B-A282-BF729F084974}" type="pres">
      <dgm:prSet presAssocID="{1A7DE14A-3EED-4AEB-A4D6-E358B11C50DD}" presName="parentText" presStyleLbl="alignNode1" presStyleIdx="2" presStyleCnt="3">
        <dgm:presLayoutVars>
          <dgm:chMax val="1"/>
          <dgm:bulletEnabled val="1"/>
        </dgm:presLayoutVars>
      </dgm:prSet>
      <dgm:spPr/>
      <dgm:t>
        <a:bodyPr/>
        <a:lstStyle/>
        <a:p>
          <a:endParaRPr lang="en-US"/>
        </a:p>
      </dgm:t>
    </dgm:pt>
    <dgm:pt modelId="{1CC18FB3-3796-4724-B88E-670BB82FC404}" type="pres">
      <dgm:prSet presAssocID="{1A7DE14A-3EED-4AEB-A4D6-E358B11C50DD}" presName="descendantText" presStyleLbl="alignAcc1" presStyleIdx="2" presStyleCnt="3" custLinFactNeighborX="462" custLinFactNeighborY="3014">
        <dgm:presLayoutVars>
          <dgm:bulletEnabled val="1"/>
        </dgm:presLayoutVars>
      </dgm:prSet>
      <dgm:spPr>
        <a:ln>
          <a:noFill/>
        </a:ln>
      </dgm:spPr>
      <dgm:t>
        <a:bodyPr/>
        <a:lstStyle/>
        <a:p>
          <a:endParaRPr lang="en-US"/>
        </a:p>
      </dgm:t>
    </dgm:pt>
  </dgm:ptLst>
  <dgm:cxnLst>
    <dgm:cxn modelId="{AD1031DB-DC63-4028-914F-E219275B5C0A}" srcId="{1B77686F-AB4E-4212-B8C4-5FAB29ABC6DC}" destId="{5BB8FD84-0BD9-4BCA-B3DA-3A3FBD7970BD}" srcOrd="1" destOrd="0" parTransId="{D0CC5396-3441-4335-A1C5-A0BA0A4BE38B}" sibTransId="{C3EB453F-1410-4F7E-A09D-57D62144EAC6}"/>
    <dgm:cxn modelId="{2542448A-26B0-4576-9440-DF6E6FFEA853}" type="presOf" srcId="{1B77686F-AB4E-4212-B8C4-5FAB29ABC6DC}" destId="{BD2AA1ED-495C-43C7-9DCA-8EEBFE89633F}" srcOrd="0" destOrd="0" presId="urn:microsoft.com/office/officeart/2005/8/layout/chevron2"/>
    <dgm:cxn modelId="{C0F41A99-9379-4492-9066-BD8623EE8BF5}" type="presOf" srcId="{1A7DE14A-3EED-4AEB-A4D6-E358B11C50DD}" destId="{6A209B86-9866-407B-A282-BF729F084974}" srcOrd="0" destOrd="0" presId="urn:microsoft.com/office/officeart/2005/8/layout/chevron2"/>
    <dgm:cxn modelId="{B046037F-7E9A-439B-8958-6BDAA4B74909}" type="presOf" srcId="{5BB8FD84-0BD9-4BCA-B3DA-3A3FBD7970BD}" destId="{71A90330-E32E-4EE5-90E7-79BCE1D25056}" srcOrd="0" destOrd="0" presId="urn:microsoft.com/office/officeart/2005/8/layout/chevron2"/>
    <dgm:cxn modelId="{CB73E919-3264-406C-BA17-8C1A224F3EE6}" srcId="{1B77686F-AB4E-4212-B8C4-5FAB29ABC6DC}" destId="{1A7DE14A-3EED-4AEB-A4D6-E358B11C50DD}" srcOrd="2" destOrd="0" parTransId="{B9EC5403-2003-4CB2-B157-4D306FA6C695}" sibTransId="{3ECCA39A-C513-4BEB-BA20-5CA35FA21D6B}"/>
    <dgm:cxn modelId="{7B293DF0-2072-4445-916E-038AC3D4240F}" type="presOf" srcId="{AF40F966-64DA-497A-B57C-82E865598531}" destId="{750919F8-8494-4FF8-A9DF-0EFC88297C35}" srcOrd="0" destOrd="0" presId="urn:microsoft.com/office/officeart/2005/8/layout/chevron2"/>
    <dgm:cxn modelId="{DD269BC3-9557-4D15-852A-2819F5944B70}" srcId="{1B77686F-AB4E-4212-B8C4-5FAB29ABC6DC}" destId="{AF40F966-64DA-497A-B57C-82E865598531}" srcOrd="0" destOrd="0" parTransId="{9FE4DC81-6FD1-4F32-9232-46613D5616A3}" sibTransId="{A2419644-5D9D-429C-868A-564FF6D757C4}"/>
    <dgm:cxn modelId="{ACF3EF24-672F-4806-9B61-F4C80DA3E190}" type="presParOf" srcId="{BD2AA1ED-495C-43C7-9DCA-8EEBFE89633F}" destId="{05A0BCB9-4B83-4470-B2F2-BBCA76E6498B}" srcOrd="0" destOrd="0" presId="urn:microsoft.com/office/officeart/2005/8/layout/chevron2"/>
    <dgm:cxn modelId="{06E0EC38-1F01-4D8A-8AB6-622E599B3BFB}" type="presParOf" srcId="{05A0BCB9-4B83-4470-B2F2-BBCA76E6498B}" destId="{750919F8-8494-4FF8-A9DF-0EFC88297C35}" srcOrd="0" destOrd="0" presId="urn:microsoft.com/office/officeart/2005/8/layout/chevron2"/>
    <dgm:cxn modelId="{716E7EB5-71F1-4D58-B8F3-14ED8B3CE481}" type="presParOf" srcId="{05A0BCB9-4B83-4470-B2F2-BBCA76E6498B}" destId="{E961029E-615B-408E-9E54-BD5EC375B02B}" srcOrd="1" destOrd="0" presId="urn:microsoft.com/office/officeart/2005/8/layout/chevron2"/>
    <dgm:cxn modelId="{DA100EDA-82A8-45AC-B264-2097ABA8E874}" type="presParOf" srcId="{BD2AA1ED-495C-43C7-9DCA-8EEBFE89633F}" destId="{7A6FF547-EAC2-4BD3-A6D8-F20475AC4B82}" srcOrd="1" destOrd="0" presId="urn:microsoft.com/office/officeart/2005/8/layout/chevron2"/>
    <dgm:cxn modelId="{E7EED7D5-8B34-42EE-A083-CDA21117619B}" type="presParOf" srcId="{BD2AA1ED-495C-43C7-9DCA-8EEBFE89633F}" destId="{5756078A-B6B5-4EF9-8AB2-8229FD9FF2AE}" srcOrd="2" destOrd="0" presId="urn:microsoft.com/office/officeart/2005/8/layout/chevron2"/>
    <dgm:cxn modelId="{C77A5D1F-800B-43F0-A148-68C0F5244904}" type="presParOf" srcId="{5756078A-B6B5-4EF9-8AB2-8229FD9FF2AE}" destId="{71A90330-E32E-4EE5-90E7-79BCE1D25056}" srcOrd="0" destOrd="0" presId="urn:microsoft.com/office/officeart/2005/8/layout/chevron2"/>
    <dgm:cxn modelId="{B71EE750-21AB-4DBD-8E64-B84339AE836A}" type="presParOf" srcId="{5756078A-B6B5-4EF9-8AB2-8229FD9FF2AE}" destId="{ED4C3546-8306-4764-A218-2BA371AFA694}" srcOrd="1" destOrd="0" presId="urn:microsoft.com/office/officeart/2005/8/layout/chevron2"/>
    <dgm:cxn modelId="{397C97B9-65BD-4788-85EF-5A0978C338D1}" type="presParOf" srcId="{BD2AA1ED-495C-43C7-9DCA-8EEBFE89633F}" destId="{C5F28E46-A0F4-46A7-BEE7-C689BD08A00B}" srcOrd="3" destOrd="0" presId="urn:microsoft.com/office/officeart/2005/8/layout/chevron2"/>
    <dgm:cxn modelId="{A0B3CCF5-36F7-40F0-B9DA-B5FE613ACF32}" type="presParOf" srcId="{BD2AA1ED-495C-43C7-9DCA-8EEBFE89633F}" destId="{3E24D67A-A4B4-4DF2-976F-AAD612612D97}" srcOrd="4" destOrd="0" presId="urn:microsoft.com/office/officeart/2005/8/layout/chevron2"/>
    <dgm:cxn modelId="{4952C7F0-A07A-4D06-BE56-6D2BF4FFF357}" type="presParOf" srcId="{3E24D67A-A4B4-4DF2-976F-AAD612612D97}" destId="{6A209B86-9866-407B-A282-BF729F084974}" srcOrd="0" destOrd="0" presId="urn:microsoft.com/office/officeart/2005/8/layout/chevron2"/>
    <dgm:cxn modelId="{5367D6BC-6773-480C-97D3-2621CB07A698}" type="presParOf" srcId="{3E24D67A-A4B4-4DF2-976F-AAD612612D97}" destId="{1CC18FB3-3796-4724-B88E-670BB82FC40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919F8-8494-4FF8-A9DF-0EFC88297C35}">
      <dsp:nvSpPr>
        <dsp:cNvPr id="0" name=""/>
        <dsp:cNvSpPr/>
      </dsp:nvSpPr>
      <dsp:spPr>
        <a:xfrm rot="5400000">
          <a:off x="-390897" y="391257"/>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Acquisition</a:t>
          </a:r>
          <a:endParaRPr lang="en-US" sz="3100" kern="1200" dirty="0"/>
        </a:p>
      </dsp:txBody>
      <dsp:txXfrm rot="-5400000">
        <a:off x="1" y="912454"/>
        <a:ext cx="1824190" cy="781795"/>
      </dsp:txXfrm>
    </dsp:sp>
    <dsp:sp modelId="{E961029E-615B-408E-9E54-BD5EC375B02B}">
      <dsp:nvSpPr>
        <dsp:cNvPr id="0" name=""/>
        <dsp:cNvSpPr/>
      </dsp:nvSpPr>
      <dsp:spPr>
        <a:xfrm rot="5400000">
          <a:off x="8597230" y="-6772680"/>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A90330-E32E-4EE5-90E7-79BCE1D25056}">
      <dsp:nvSpPr>
        <dsp:cNvPr id="0" name=""/>
        <dsp:cNvSpPr/>
      </dsp:nvSpPr>
      <dsp:spPr>
        <a:xfrm rot="5400000">
          <a:off x="-390897" y="2809703"/>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Processing</a:t>
          </a:r>
          <a:endParaRPr lang="en-US" sz="3100" kern="1200" dirty="0"/>
        </a:p>
      </dsp:txBody>
      <dsp:txXfrm rot="-5400000">
        <a:off x="1" y="3330900"/>
        <a:ext cx="1824190" cy="781795"/>
      </dsp:txXfrm>
    </dsp:sp>
    <dsp:sp modelId="{ED4C3546-8306-4764-A218-2BA371AFA694}">
      <dsp:nvSpPr>
        <dsp:cNvPr id="0" name=""/>
        <dsp:cNvSpPr/>
      </dsp:nvSpPr>
      <dsp:spPr>
        <a:xfrm rot="5400000">
          <a:off x="8597230" y="-4296117"/>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209B86-9866-407B-A282-BF729F084974}">
      <dsp:nvSpPr>
        <dsp:cNvPr id="0" name=""/>
        <dsp:cNvSpPr/>
      </dsp:nvSpPr>
      <dsp:spPr>
        <a:xfrm rot="5400000">
          <a:off x="-390897" y="5228148"/>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Analysis</a:t>
          </a:r>
          <a:endParaRPr lang="en-US" sz="3100" kern="1200" dirty="0"/>
        </a:p>
      </dsp:txBody>
      <dsp:txXfrm rot="-5400000">
        <a:off x="1" y="5749345"/>
        <a:ext cx="1824190" cy="781795"/>
      </dsp:txXfrm>
    </dsp:sp>
    <dsp:sp modelId="{1CC18FB3-3796-4724-B88E-670BB82FC404}">
      <dsp:nvSpPr>
        <dsp:cNvPr id="0" name=""/>
        <dsp:cNvSpPr/>
      </dsp:nvSpPr>
      <dsp:spPr>
        <a:xfrm rot="5400000">
          <a:off x="8597230" y="-1884735"/>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Data" Target="../diagrams/data1.xml"/><Relationship Id="rId1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17" Type="http://schemas.microsoft.com/office/2007/relationships/diagramDrawing" Target="../diagrams/drawing1.xml"/><Relationship Id="rId2" Type="http://schemas.openxmlformats.org/officeDocument/2006/relationships/image" Target="../media/image3.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diagramQuickStyle" Target="../diagrams/quickStyle1.xml"/><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 </a:t>
            </a:r>
            <a:endParaRPr lang="en-US" dirty="0"/>
          </a:p>
        </p:txBody>
      </p:sp>
      <p:sp>
        <p:nvSpPr>
          <p:cNvPr id="4" name="Text Placeholder 3"/>
          <p:cNvSpPr>
            <a:spLocks noGrp="1"/>
          </p:cNvSpPr>
          <p:nvPr>
            <p:ph type="body" sz="quarter" idx="11"/>
          </p:nvPr>
        </p:nvSpPr>
        <p:spPr>
          <a:xfrm>
            <a:off x="3923160" y="2008314"/>
            <a:ext cx="19412712" cy="1274672"/>
          </a:xfrm>
        </p:spPr>
        <p:txBody>
          <a:bodyPr/>
          <a:lstStyle/>
          <a:p>
            <a:r>
              <a:rPr lang="en-US" dirty="0" smtClean="0"/>
              <a:t>Tracking Mule Deer for Wildlife Corridors between Seasonal Habitats in the Southern Rockies</a:t>
            </a:r>
            <a:endParaRPr lang="en-US" dirty="0"/>
          </a:p>
        </p:txBody>
      </p:sp>
      <p:sp>
        <p:nvSpPr>
          <p:cNvPr id="5" name="Text Placeholder 4"/>
          <p:cNvSpPr>
            <a:spLocks noGrp="1"/>
          </p:cNvSpPr>
          <p:nvPr>
            <p:ph type="body" sz="quarter" idx="10"/>
          </p:nvPr>
        </p:nvSpPr>
        <p:spPr>
          <a:xfrm>
            <a:off x="2563583" y="453033"/>
            <a:ext cx="22131867" cy="1299882"/>
          </a:xfrm>
        </p:spPr>
        <p:txBody>
          <a:bodyPr/>
          <a:lstStyle/>
          <a:p>
            <a:r>
              <a:rPr lang="en-US" sz="8000" dirty="0" smtClean="0"/>
              <a:t>Southern Rockies Ecological Forecasting II</a:t>
            </a:r>
            <a:endParaRPr lang="en-US" sz="80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Southern Rockies Landscape Conservation Cooperative </a:t>
            </a:r>
          </a:p>
          <a:p>
            <a:r>
              <a:rPr lang="en-US" dirty="0" smtClean="0"/>
              <a:t>John Rice </a:t>
            </a:r>
          </a:p>
          <a:p>
            <a:endParaRPr lang="en-US" dirty="0"/>
          </a:p>
          <a:p>
            <a:r>
              <a:rPr lang="en-US" b="1" dirty="0" smtClean="0"/>
              <a:t>Mule Deer Western Association of Fish and Wildlife Agencies (WAFWA) Working Group </a:t>
            </a:r>
          </a:p>
          <a:p>
            <a:r>
              <a:rPr lang="en-US" dirty="0" smtClean="0"/>
              <a:t>Jim </a:t>
            </a:r>
            <a:r>
              <a:rPr lang="en-US" dirty="0" err="1" smtClean="0"/>
              <a:t>Heffelfinger</a:t>
            </a:r>
            <a:r>
              <a:rPr lang="en-US" dirty="0" smtClean="0"/>
              <a:t> </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 </a:t>
            </a:r>
          </a:p>
          <a:p>
            <a:r>
              <a:rPr lang="en-US" dirty="0" smtClean="0"/>
              <a:t>NASA DEVELOP National Program Science Advisor </a:t>
            </a:r>
          </a:p>
          <a:p>
            <a:r>
              <a:rPr lang="en-US" b="1" dirty="0" smtClean="0"/>
              <a:t>Emily Adams</a:t>
            </a:r>
          </a:p>
          <a:p>
            <a:r>
              <a:rPr lang="en-US" dirty="0" smtClean="0"/>
              <a:t>NASA DEVELOP Langley Center Lead </a:t>
            </a:r>
          </a:p>
          <a:p>
            <a:r>
              <a:rPr lang="en-US" b="1" dirty="0" smtClean="0"/>
              <a:t>Rebekke Muench </a:t>
            </a:r>
          </a:p>
          <a:p>
            <a:r>
              <a:rPr lang="en-US" dirty="0" smtClean="0"/>
              <a:t>NASA DEVELOP Langley Assistant Center Lead</a:t>
            </a:r>
          </a:p>
          <a:p>
            <a:r>
              <a:rPr lang="en-US" b="1" dirty="0" smtClean="0"/>
              <a:t>Past Contributors from Fall 2015</a:t>
            </a:r>
          </a:p>
          <a:p>
            <a:r>
              <a:rPr lang="en-US" dirty="0" smtClean="0"/>
              <a:t>Ross </a:t>
            </a:r>
            <a:r>
              <a:rPr lang="en-US" dirty="0" err="1" smtClean="0"/>
              <a:t>Reahard</a:t>
            </a:r>
            <a:r>
              <a:rPr lang="en-US" dirty="0" smtClean="0"/>
              <a:t> </a:t>
            </a:r>
            <a:endParaRPr lang="en-US" dirty="0"/>
          </a:p>
          <a:p>
            <a:r>
              <a:rPr lang="en-US" dirty="0" smtClean="0"/>
              <a:t>Teresa Fenn </a:t>
            </a:r>
          </a:p>
          <a:p>
            <a:r>
              <a:rPr lang="en-US" dirty="0" smtClean="0"/>
              <a:t>Jeri </a:t>
            </a:r>
            <a:r>
              <a:rPr lang="en-US" dirty="0" err="1" smtClean="0"/>
              <a:t>Wisman</a:t>
            </a:r>
            <a:r>
              <a:rPr lang="en-US" dirty="0" smtClean="0"/>
              <a:t> </a:t>
            </a:r>
          </a:p>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0552267"/>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364468" y="18199454"/>
            <a:ext cx="2235354" cy="360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a:p>
            <a:endParaRPr lang="en-US" dirty="0" smtClean="0"/>
          </a:p>
        </p:txBody>
      </p:sp>
      <p:sp>
        <p:nvSpPr>
          <p:cNvPr id="15" name="Text Placeholder 16"/>
          <p:cNvSpPr txBox="1">
            <a:spLocks/>
          </p:cNvSpPr>
          <p:nvPr/>
        </p:nvSpPr>
        <p:spPr>
          <a:xfrm>
            <a:off x="18288000" y="6162325"/>
            <a:ext cx="8229600" cy="26421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Improve </a:t>
            </a:r>
            <a:r>
              <a:rPr lang="en-US" dirty="0" smtClean="0"/>
              <a:t>understanding of mule deer migration </a:t>
            </a:r>
          </a:p>
          <a:p>
            <a:pPr marL="347663" indent="-347663"/>
            <a:r>
              <a:rPr lang="en-US" b="1" dirty="0" smtClean="0">
                <a:solidFill>
                  <a:schemeClr val="accent1"/>
                </a:solidFill>
              </a:rPr>
              <a:t>Determine</a:t>
            </a:r>
            <a:r>
              <a:rPr lang="en-US" dirty="0" smtClean="0"/>
              <a:t> how anthropogenic features affect migration</a:t>
            </a:r>
          </a:p>
          <a:p>
            <a:pPr marL="347663" indent="-347663"/>
            <a:r>
              <a:rPr lang="en-US" b="1" dirty="0" smtClean="0">
                <a:solidFill>
                  <a:schemeClr val="accent1"/>
                </a:solidFill>
              </a:rPr>
              <a:t>Identify </a:t>
            </a:r>
            <a:r>
              <a:rPr lang="en-US" dirty="0" smtClean="0"/>
              <a:t>ideal conservation areas</a:t>
            </a:r>
          </a:p>
          <a:p>
            <a:pPr marL="347663" indent="-347663"/>
            <a:r>
              <a:rPr lang="en-US" b="1" dirty="0" smtClean="0">
                <a:solidFill>
                  <a:schemeClr val="accent1"/>
                </a:solidFill>
              </a:rPr>
              <a:t>Develop </a:t>
            </a:r>
            <a:r>
              <a:rPr lang="en-US" dirty="0" smtClean="0"/>
              <a:t>migratory corridors to maintain the current population</a:t>
            </a:r>
            <a:endParaRPr lang="en-US" dirty="0">
              <a:solidFill>
                <a:schemeClr val="tx1">
                  <a:lumMod val="75000"/>
                </a:schemeClr>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44780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87701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4999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Tyler Rhodes (Project Lead), Mike </a:t>
            </a:r>
            <a:r>
              <a:rPr lang="en-US" dirty="0" err="1" smtClean="0"/>
              <a:t>Sclater</a:t>
            </a:r>
            <a:r>
              <a:rPr lang="en-US" dirty="0" smtClean="0"/>
              <a:t> , Amanda Flake, Allison Chappell, Maggie Jenkins, Cody Walker</a:t>
            </a:r>
          </a:p>
          <a:p>
            <a:r>
              <a:rPr lang="en-US" sz="2400" dirty="0" smtClean="0"/>
              <a:t>DEVELOP National Program at NASA Langley Research Center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43159" y="15606435"/>
            <a:ext cx="2477971" cy="239401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242" y="16258137"/>
            <a:ext cx="2093569" cy="151654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4468" y="18697653"/>
            <a:ext cx="2147369" cy="161649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7743" y="18922700"/>
            <a:ext cx="2438129" cy="1368263"/>
          </a:xfrm>
          <a:prstGeom prst="rect">
            <a:avLst/>
          </a:prstGeom>
        </p:spPr>
      </p:pic>
      <p:sp>
        <p:nvSpPr>
          <p:cNvPr id="20" name="TextBox 19"/>
          <p:cNvSpPr txBox="1"/>
          <p:nvPr/>
        </p:nvSpPr>
        <p:spPr>
          <a:xfrm>
            <a:off x="20735871" y="18183124"/>
            <a:ext cx="3333857" cy="507831"/>
          </a:xfrm>
          <a:prstGeom prst="rect">
            <a:avLst/>
          </a:prstGeom>
          <a:noFill/>
        </p:spPr>
        <p:txBody>
          <a:bodyPr wrap="square" rtlCol="0">
            <a:spAutoFit/>
          </a:bodyPr>
          <a:lstStyle/>
          <a:p>
            <a:r>
              <a:rPr lang="en-US" sz="2700" dirty="0" smtClean="0"/>
              <a:t>Landsat 8 OLI</a:t>
            </a:r>
            <a:endParaRPr lang="en-US" sz="2700" dirty="0"/>
          </a:p>
        </p:txBody>
      </p:sp>
      <p:sp>
        <p:nvSpPr>
          <p:cNvPr id="33" name="TextBox 32"/>
          <p:cNvSpPr txBox="1"/>
          <p:nvPr/>
        </p:nvSpPr>
        <p:spPr>
          <a:xfrm>
            <a:off x="18379518" y="20304735"/>
            <a:ext cx="2371403" cy="507831"/>
          </a:xfrm>
          <a:prstGeom prst="rect">
            <a:avLst/>
          </a:prstGeom>
          <a:noFill/>
        </p:spPr>
        <p:txBody>
          <a:bodyPr wrap="square" rtlCol="0">
            <a:spAutoFit/>
          </a:bodyPr>
          <a:lstStyle/>
          <a:p>
            <a:r>
              <a:rPr lang="en-US" sz="2700" dirty="0" smtClean="0"/>
              <a:t>Terra</a:t>
            </a:r>
            <a:endParaRPr lang="en-US" sz="2700" dirty="0"/>
          </a:p>
        </p:txBody>
      </p:sp>
      <p:sp>
        <p:nvSpPr>
          <p:cNvPr id="34" name="TextBox 33"/>
          <p:cNvSpPr txBox="1"/>
          <p:nvPr/>
        </p:nvSpPr>
        <p:spPr>
          <a:xfrm>
            <a:off x="20765971" y="20314145"/>
            <a:ext cx="3171985" cy="507831"/>
          </a:xfrm>
          <a:prstGeom prst="rect">
            <a:avLst/>
          </a:prstGeom>
          <a:noFill/>
        </p:spPr>
        <p:txBody>
          <a:bodyPr wrap="square" rtlCol="0">
            <a:spAutoFit/>
          </a:bodyPr>
          <a:lstStyle/>
          <a:p>
            <a:r>
              <a:rPr lang="en-US" sz="2700" dirty="0" smtClean="0"/>
              <a:t>Aqua</a:t>
            </a:r>
            <a:endParaRPr lang="en-US" sz="2700" dirty="0"/>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6074" y="9547085"/>
            <a:ext cx="4616335" cy="553542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399" y="28660347"/>
            <a:ext cx="2417977" cy="266646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914" y="28630877"/>
            <a:ext cx="2241698" cy="269593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4505" y="28649396"/>
            <a:ext cx="2256165" cy="2677418"/>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399" y="31908074"/>
            <a:ext cx="2417977" cy="2562719"/>
          </a:xfrm>
          <a:prstGeom prst="rect">
            <a:avLst/>
          </a:prstGeom>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862" y="31908075"/>
            <a:ext cx="2205625" cy="2562718"/>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4505" y="31908074"/>
            <a:ext cx="2233620" cy="2581020"/>
          </a:xfrm>
          <a:prstGeom prst="rect">
            <a:avLst/>
          </a:prstGeom>
        </p:spPr>
      </p:pic>
      <p:sp>
        <p:nvSpPr>
          <p:cNvPr id="46" name="TextBox 45"/>
          <p:cNvSpPr txBox="1"/>
          <p:nvPr/>
        </p:nvSpPr>
        <p:spPr>
          <a:xfrm>
            <a:off x="914399" y="31336910"/>
            <a:ext cx="2417977" cy="507831"/>
          </a:xfrm>
          <a:prstGeom prst="rect">
            <a:avLst/>
          </a:prstGeom>
          <a:noFill/>
        </p:spPr>
        <p:txBody>
          <a:bodyPr wrap="square" rtlCol="0">
            <a:spAutoFit/>
          </a:bodyPr>
          <a:lstStyle/>
          <a:p>
            <a:pPr algn="ctr"/>
            <a:r>
              <a:rPr lang="en-US" sz="2700" dirty="0" smtClean="0"/>
              <a:t>Tyler Rhodes</a:t>
            </a:r>
          </a:p>
        </p:txBody>
      </p:sp>
      <p:sp>
        <p:nvSpPr>
          <p:cNvPr id="57" name="TextBox 56"/>
          <p:cNvSpPr txBox="1"/>
          <p:nvPr/>
        </p:nvSpPr>
        <p:spPr>
          <a:xfrm>
            <a:off x="3971914" y="31326814"/>
            <a:ext cx="2241698" cy="507831"/>
          </a:xfrm>
          <a:prstGeom prst="rect">
            <a:avLst/>
          </a:prstGeom>
          <a:noFill/>
        </p:spPr>
        <p:txBody>
          <a:bodyPr wrap="square" rtlCol="0">
            <a:spAutoFit/>
          </a:bodyPr>
          <a:lstStyle/>
          <a:p>
            <a:pPr algn="ctr"/>
            <a:r>
              <a:rPr lang="en-US" sz="2700" dirty="0" smtClean="0"/>
              <a:t>Michael </a:t>
            </a:r>
            <a:r>
              <a:rPr lang="en-US" sz="2700" dirty="0" err="1" smtClean="0"/>
              <a:t>Sclater</a:t>
            </a:r>
            <a:endParaRPr lang="en-US" sz="2700" dirty="0"/>
          </a:p>
        </p:txBody>
      </p:sp>
      <p:sp>
        <p:nvSpPr>
          <p:cNvPr id="61" name="TextBox 60"/>
          <p:cNvSpPr txBox="1"/>
          <p:nvPr/>
        </p:nvSpPr>
        <p:spPr>
          <a:xfrm>
            <a:off x="6854505" y="31326814"/>
            <a:ext cx="2230667" cy="507831"/>
          </a:xfrm>
          <a:prstGeom prst="rect">
            <a:avLst/>
          </a:prstGeom>
          <a:noFill/>
        </p:spPr>
        <p:txBody>
          <a:bodyPr wrap="square" rtlCol="0">
            <a:spAutoFit/>
          </a:bodyPr>
          <a:lstStyle/>
          <a:p>
            <a:pPr algn="ctr"/>
            <a:r>
              <a:rPr lang="en-US" sz="2700" dirty="0" smtClean="0"/>
              <a:t>Amanda Flake</a:t>
            </a:r>
            <a:endParaRPr lang="en-US" sz="2700" dirty="0"/>
          </a:p>
        </p:txBody>
      </p:sp>
      <p:sp>
        <p:nvSpPr>
          <p:cNvPr id="63" name="TextBox 62"/>
          <p:cNvSpPr txBox="1"/>
          <p:nvPr/>
        </p:nvSpPr>
        <p:spPr>
          <a:xfrm>
            <a:off x="858525" y="34489094"/>
            <a:ext cx="2473851" cy="507831"/>
          </a:xfrm>
          <a:prstGeom prst="rect">
            <a:avLst/>
          </a:prstGeom>
          <a:noFill/>
        </p:spPr>
        <p:txBody>
          <a:bodyPr wrap="square" rtlCol="0">
            <a:spAutoFit/>
          </a:bodyPr>
          <a:lstStyle/>
          <a:p>
            <a:pPr algn="ctr"/>
            <a:r>
              <a:rPr lang="en-US" sz="2700" dirty="0" smtClean="0"/>
              <a:t>Allison Chappell</a:t>
            </a:r>
            <a:endParaRPr lang="en-US" sz="2700" dirty="0"/>
          </a:p>
        </p:txBody>
      </p:sp>
      <p:sp>
        <p:nvSpPr>
          <p:cNvPr id="67" name="TextBox 66"/>
          <p:cNvSpPr txBox="1"/>
          <p:nvPr/>
        </p:nvSpPr>
        <p:spPr>
          <a:xfrm>
            <a:off x="3849206" y="34470793"/>
            <a:ext cx="2364406" cy="507831"/>
          </a:xfrm>
          <a:prstGeom prst="rect">
            <a:avLst/>
          </a:prstGeom>
          <a:noFill/>
        </p:spPr>
        <p:txBody>
          <a:bodyPr wrap="square" rtlCol="0">
            <a:spAutoFit/>
          </a:bodyPr>
          <a:lstStyle/>
          <a:p>
            <a:pPr algn="ctr"/>
            <a:r>
              <a:rPr lang="en-US" sz="2700" dirty="0" smtClean="0"/>
              <a:t>Maggie Jenkins</a:t>
            </a:r>
            <a:endParaRPr lang="en-US" sz="2700" dirty="0"/>
          </a:p>
        </p:txBody>
      </p:sp>
      <p:sp>
        <p:nvSpPr>
          <p:cNvPr id="70" name="TextBox 69"/>
          <p:cNvSpPr txBox="1"/>
          <p:nvPr/>
        </p:nvSpPr>
        <p:spPr>
          <a:xfrm>
            <a:off x="6854505" y="34489094"/>
            <a:ext cx="2230667" cy="507831"/>
          </a:xfrm>
          <a:prstGeom prst="rect">
            <a:avLst/>
          </a:prstGeom>
          <a:noFill/>
        </p:spPr>
        <p:txBody>
          <a:bodyPr wrap="square" rtlCol="0">
            <a:spAutoFit/>
          </a:bodyPr>
          <a:lstStyle/>
          <a:p>
            <a:pPr algn="ctr"/>
            <a:r>
              <a:rPr lang="en-US" sz="2700" dirty="0" smtClean="0"/>
              <a:t>Cody Walker</a:t>
            </a:r>
            <a:endParaRPr lang="en-US" sz="2700" dirty="0"/>
          </a:p>
        </p:txBody>
      </p:sp>
      <p:graphicFrame>
        <p:nvGraphicFramePr>
          <p:cNvPr id="36" name="Diagram 35"/>
          <p:cNvGraphicFramePr/>
          <p:nvPr>
            <p:extLst>
              <p:ext uri="{D42A27DB-BD31-4B8C-83A1-F6EECF244321}">
                <p14:modId xmlns:p14="http://schemas.microsoft.com/office/powerpoint/2010/main" val="3098244797"/>
              </p:ext>
            </p:extLst>
          </p:nvPr>
        </p:nvGraphicFramePr>
        <p:xfrm>
          <a:off x="914399" y="13386907"/>
          <a:ext cx="17064162" cy="74435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9" name="Rounded Rectangle 58"/>
          <p:cNvSpPr/>
          <p:nvPr/>
        </p:nvSpPr>
        <p:spPr>
          <a:xfrm>
            <a:off x="286477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NLCD</a:t>
            </a:r>
            <a:endParaRPr lang="en-US" sz="2700" b="1" dirty="0">
              <a:solidFill>
                <a:schemeClr val="accent1"/>
              </a:solidFill>
            </a:endParaRPr>
          </a:p>
        </p:txBody>
      </p:sp>
      <p:sp>
        <p:nvSpPr>
          <p:cNvPr id="111" name="Rounded Rectangle 110"/>
          <p:cNvSpPr/>
          <p:nvPr/>
        </p:nvSpPr>
        <p:spPr>
          <a:xfrm>
            <a:off x="574095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Landsat</a:t>
            </a:r>
          </a:p>
        </p:txBody>
      </p:sp>
      <p:sp>
        <p:nvSpPr>
          <p:cNvPr id="112" name="Rounded Rectangle 111"/>
          <p:cNvSpPr/>
          <p:nvPr/>
        </p:nvSpPr>
        <p:spPr>
          <a:xfrm>
            <a:off x="861712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 Aster</a:t>
            </a:r>
          </a:p>
        </p:txBody>
      </p:sp>
      <p:sp>
        <p:nvSpPr>
          <p:cNvPr id="113" name="Rounded Rectangle 112"/>
          <p:cNvSpPr/>
          <p:nvPr/>
        </p:nvSpPr>
        <p:spPr>
          <a:xfrm>
            <a:off x="1149330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Prism</a:t>
            </a:r>
          </a:p>
        </p:txBody>
      </p:sp>
      <p:sp>
        <p:nvSpPr>
          <p:cNvPr id="115" name="Rounded Rectangle 114"/>
          <p:cNvSpPr/>
          <p:nvPr/>
        </p:nvSpPr>
        <p:spPr>
          <a:xfrm>
            <a:off x="2864778" y="15766075"/>
            <a:ext cx="544291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Used ERDAS Imagine with Landsat images to create vegetation phenology</a:t>
            </a:r>
            <a:endParaRPr lang="en-US" sz="2700" b="1" dirty="0">
              <a:solidFill>
                <a:schemeClr val="accent1"/>
              </a:solidFill>
            </a:endParaRPr>
          </a:p>
        </p:txBody>
      </p:sp>
      <p:sp>
        <p:nvSpPr>
          <p:cNvPr id="116" name="Rounded Rectangle 115"/>
          <p:cNvSpPr/>
          <p:nvPr/>
        </p:nvSpPr>
        <p:spPr>
          <a:xfrm>
            <a:off x="8617127" y="15772711"/>
            <a:ext cx="5442911"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Created DEM/slope using ArcGIS </a:t>
            </a:r>
            <a:endParaRPr lang="en-US" sz="2700" b="1" dirty="0">
              <a:solidFill>
                <a:schemeClr val="accent1"/>
              </a:solidFill>
            </a:endParaRPr>
          </a:p>
        </p:txBody>
      </p:sp>
      <p:sp>
        <p:nvSpPr>
          <p:cNvPr id="120" name="Rounded Rectangle 119"/>
          <p:cNvSpPr/>
          <p:nvPr/>
        </p:nvSpPr>
        <p:spPr>
          <a:xfrm>
            <a:off x="2864778" y="18245110"/>
            <a:ext cx="1119526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 Added NLCD, Vegetation phenology, climate data, DEM/slope, MODIS snow data and clipped to study area for the final mule deer corridor map.</a:t>
            </a:r>
            <a:endParaRPr lang="en-US" sz="2700" b="1" dirty="0">
              <a:solidFill>
                <a:schemeClr val="accent1"/>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2093</TotalTime>
  <Words>294</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128</cp:revision>
  <dcterms:created xsi:type="dcterms:W3CDTF">2015-06-02T14:58:58Z</dcterms:created>
  <dcterms:modified xsi:type="dcterms:W3CDTF">2016-03-03T20:55:39Z</dcterms:modified>
</cp:coreProperties>
</file>